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1" r:id="rId4"/>
    <p:sldMasterId id="2147483752" r:id="rId5"/>
    <p:sldMasterId id="2147483764" r:id="rId6"/>
    <p:sldMasterId id="2147483777" r:id="rId7"/>
    <p:sldMasterId id="2147483790" r:id="rId8"/>
  </p:sldMasterIdLst>
  <p:notesMasterIdLst>
    <p:notesMasterId r:id="rId43"/>
  </p:notesMasterIdLst>
  <p:handoutMasterIdLst>
    <p:handoutMasterId r:id="rId44"/>
  </p:handoutMasterIdLst>
  <p:sldIdLst>
    <p:sldId id="257" r:id="rId9"/>
    <p:sldId id="260" r:id="rId10"/>
    <p:sldId id="261" r:id="rId11"/>
    <p:sldId id="296" r:id="rId12"/>
    <p:sldId id="295" r:id="rId13"/>
    <p:sldId id="297" r:id="rId14"/>
    <p:sldId id="294" r:id="rId15"/>
    <p:sldId id="786" r:id="rId16"/>
    <p:sldId id="280" r:id="rId17"/>
    <p:sldId id="281" r:id="rId18"/>
    <p:sldId id="282" r:id="rId19"/>
    <p:sldId id="283" r:id="rId20"/>
    <p:sldId id="293" r:id="rId21"/>
    <p:sldId id="285" r:id="rId22"/>
    <p:sldId id="286" r:id="rId23"/>
    <p:sldId id="780" r:id="rId24"/>
    <p:sldId id="291" r:id="rId25"/>
    <p:sldId id="299" r:id="rId26"/>
    <p:sldId id="2147374956" r:id="rId27"/>
    <p:sldId id="2147374957" r:id="rId28"/>
    <p:sldId id="289" r:id="rId29"/>
    <p:sldId id="776" r:id="rId30"/>
    <p:sldId id="777" r:id="rId31"/>
    <p:sldId id="2147374958" r:id="rId32"/>
    <p:sldId id="2147374959" r:id="rId33"/>
    <p:sldId id="2147374960" r:id="rId34"/>
    <p:sldId id="2147374961" r:id="rId35"/>
    <p:sldId id="2147374962" r:id="rId36"/>
    <p:sldId id="2147374955" r:id="rId37"/>
    <p:sldId id="287" r:id="rId38"/>
    <p:sldId id="290" r:id="rId39"/>
    <p:sldId id="787" r:id="rId40"/>
    <p:sldId id="292" r:id="rId41"/>
    <p:sldId id="256" r:id="rId42"/>
  </p:sldIdLst>
  <p:sldSz cx="9144000" cy="5143500" type="screen16x9"/>
  <p:notesSz cx="6797675"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DDD820-332A-AA87-72AB-7D6734491DB3}" name="KERGOAT FRANCOIS" initials="KF" userId="S::Francois.KERGOAT@bpce.fr::4b65fb36-0136-4986-b212-3b0455410473" providerId="AD"/>
  <p188:author id="{99F89EED-5B10-8DFC-59BC-910950A4B05B}" name="PINOT PATRICIA" initials="PP" userId="S::patricia.pinot@natixis.com::31fb12bc-89cd-4e3b-8d4a-b9c06b12d85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AROUYTOUN ODILE" initials="HO" lastIdx="3" clrIdx="0">
    <p:extLst>
      <p:ext uri="{19B8F6BF-5375-455C-9EA6-DF929625EA0E}">
        <p15:presenceInfo xmlns:p15="http://schemas.microsoft.com/office/powerpoint/2012/main" userId="S::Odile.HAROUYTOUN@bpce.fr::57743ced-20de-40d2-b994-86dd3e27ed95" providerId="AD"/>
      </p:ext>
    </p:extLst>
  </p:cmAuthor>
  <p:cmAuthor id="2" name="MASME PHILIPPE" initials="MP" lastIdx="4" clrIdx="1">
    <p:extLst>
      <p:ext uri="{19B8F6BF-5375-455C-9EA6-DF929625EA0E}">
        <p15:presenceInfo xmlns:p15="http://schemas.microsoft.com/office/powerpoint/2012/main" userId="S::Philippe.MASME@bpce.fr::9730a7b3-eb35-403c-a8ef-c3ea02c2c4cd" providerId="AD"/>
      </p:ext>
    </p:extLst>
  </p:cmAuthor>
  <p:cmAuthor id="3" name="PINOT PATRICIA" initials="PP" lastIdx="7" clrIdx="2">
    <p:extLst>
      <p:ext uri="{19B8F6BF-5375-455C-9EA6-DF929625EA0E}">
        <p15:presenceInfo xmlns:p15="http://schemas.microsoft.com/office/powerpoint/2012/main" userId="S::patricia.pinot@bpce.fr::31fb12bc-89cd-4e3b-8d4a-b9c06b12d8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4CE"/>
    <a:srgbClr val="EAEAEA"/>
    <a:srgbClr val="BABADA"/>
    <a:srgbClr val="DCE288"/>
    <a:srgbClr val="705889"/>
    <a:srgbClr val="BF76AA"/>
    <a:srgbClr val="8A5599"/>
    <a:srgbClr val="66327A"/>
    <a:srgbClr val="8AB973"/>
    <a:srgbClr val="0074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372" autoAdjust="0"/>
  </p:normalViewPr>
  <p:slideViewPr>
    <p:cSldViewPr showGuides="1">
      <p:cViewPr varScale="1">
        <p:scale>
          <a:sx n="162" d="100"/>
          <a:sy n="162" d="100"/>
        </p:scale>
        <p:origin x="180" y="138"/>
      </p:cViewPr>
      <p:guideLst>
        <p:guide orient="horz" pos="1439"/>
        <p:guide orient="horz" pos="169"/>
        <p:guide pos="1383"/>
        <p:guide pos="44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54" d="100"/>
          <a:sy n="54" d="100"/>
        </p:scale>
        <p:origin x="3126" y="84"/>
      </p:cViewPr>
      <p:guideLst>
        <p:guide orient="horz" pos="3109"/>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1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14"/>
          </a:xfrm>
          <a:prstGeom prst="rect">
            <a:avLst/>
          </a:prstGeom>
        </p:spPr>
        <p:txBody>
          <a:bodyPr vert="horz" lIns="91440" tIns="45720" rIns="91440" bIns="45720" rtlCol="0"/>
          <a:lstStyle>
            <a:lvl1pPr algn="r">
              <a:defRPr sz="1200"/>
            </a:lvl1pPr>
          </a:lstStyle>
          <a:p>
            <a:fld id="{3E09BF49-B416-42CB-A995-ACF7698E0F44}" type="datetimeFigureOut">
              <a:rPr lang="fr-FR" smtClean="0"/>
              <a:t>09/08/2023</a:t>
            </a:fld>
            <a:endParaRPr lang="fr-FR"/>
          </a:p>
        </p:txBody>
      </p:sp>
      <p:sp>
        <p:nvSpPr>
          <p:cNvPr id="4" name="Espace réservé du pied de page 3"/>
          <p:cNvSpPr>
            <a:spLocks noGrp="1"/>
          </p:cNvSpPr>
          <p:nvPr>
            <p:ph type="ftr" sz="quarter" idx="2"/>
          </p:nvPr>
        </p:nvSpPr>
        <p:spPr>
          <a:xfrm>
            <a:off x="3" y="9377362"/>
            <a:ext cx="2946400" cy="49371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7362"/>
            <a:ext cx="2946400" cy="493713"/>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689516"/>
            <a:ext cx="5438139" cy="4442698"/>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00371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753689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285226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546323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010448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lIns="91426" tIns="45713" rIns="91426" bIns="45713"/>
          <a:lstStyle/>
          <a:p>
            <a:pPr marL="0" marR="0" lvl="0" indent="0" algn="r" defTabSz="914260"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1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14260" rtl="0" eaLnBrk="1" fontAlgn="auto" latinLnBrk="0" hangingPunct="1">
                <a:lnSpc>
                  <a:spcPct val="100000"/>
                </a:lnSpc>
                <a:spcBef>
                  <a:spcPts val="0"/>
                </a:spcBef>
                <a:spcAft>
                  <a:spcPts val="0"/>
                </a:spcAft>
                <a:buClrTx/>
                <a:buSzTx/>
                <a:buFontTx/>
                <a:buNone/>
                <a:tabLst/>
                <a:defRPr/>
              </a:pPr>
              <a:t>28</a:t>
            </a:fld>
            <a:endParaRPr kumimoji="0" lang="fr-FR" altLang="fr-FR" sz="11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4174048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lIns="91426" tIns="45713" rIns="91426" bIns="45713"/>
          <a:lstStyle/>
          <a:p>
            <a:pPr marL="0" marR="0" lvl="0" indent="0" algn="r" defTabSz="914260"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1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14260" rtl="0" eaLnBrk="1" fontAlgn="auto" latinLnBrk="0" hangingPunct="1">
                <a:lnSpc>
                  <a:spcPct val="100000"/>
                </a:lnSpc>
                <a:spcBef>
                  <a:spcPts val="0"/>
                </a:spcBef>
                <a:spcAft>
                  <a:spcPts val="0"/>
                </a:spcAft>
                <a:buClrTx/>
                <a:buSzTx/>
                <a:buFontTx/>
                <a:buNone/>
                <a:tabLst/>
                <a:defRPr/>
              </a:pPr>
              <a:t>29</a:t>
            </a:fld>
            <a:endParaRPr kumimoji="0" lang="fr-FR" altLang="fr-FR" sz="11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33310496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8" Type="http://schemas.openxmlformats.org/officeDocument/2006/relationships/hyperlink" Target="https://www.youtube.com/user/GroupeBPCE" TargetMode="External"/><Relationship Id="rId3" Type="http://schemas.openxmlformats.org/officeDocument/2006/relationships/hyperlink" Target="https://twitter.com/GroupeBPCE" TargetMode="External"/><Relationship Id="rId7" Type="http://schemas.openxmlformats.org/officeDocument/2006/relationships/hyperlink" Target="http://www.groupebpce.fr/" TargetMode="External"/><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hyperlink" Target="http://instagram.com/groupebpce" TargetMode="External"/><Relationship Id="rId5" Type="http://schemas.openxmlformats.org/officeDocument/2006/relationships/hyperlink" Target="https://www.instagram.com/groupebpce/" TargetMode="External"/><Relationship Id="rId4" Type="http://schemas.openxmlformats.org/officeDocument/2006/relationships/hyperlink" Target="https://fr.linkedin.com/company/bpce" TargetMode="Externa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8" Type="http://schemas.openxmlformats.org/officeDocument/2006/relationships/hyperlink" Target="https://www.youtube.com/user/GroupeBPCE" TargetMode="External"/><Relationship Id="rId3" Type="http://schemas.openxmlformats.org/officeDocument/2006/relationships/hyperlink" Target="https://twitter.com/GroupeBPCE" TargetMode="External"/><Relationship Id="rId7" Type="http://schemas.openxmlformats.org/officeDocument/2006/relationships/hyperlink" Target="http://www.groupebpce.fr/" TargetMode="External"/><Relationship Id="rId2" Type="http://schemas.openxmlformats.org/officeDocument/2006/relationships/image" Target="../media/image8.png"/><Relationship Id="rId1" Type="http://schemas.openxmlformats.org/officeDocument/2006/relationships/slideMaster" Target="../slideMasters/slideMaster4.xml"/><Relationship Id="rId6" Type="http://schemas.openxmlformats.org/officeDocument/2006/relationships/hyperlink" Target="http://instagram.com/groupebpce" TargetMode="External"/><Relationship Id="rId5" Type="http://schemas.openxmlformats.org/officeDocument/2006/relationships/hyperlink" Target="https://www.instagram.com/groupebpce/" TargetMode="External"/><Relationship Id="rId4" Type="http://schemas.openxmlformats.org/officeDocument/2006/relationships/hyperlink" Target="https://fr.linkedin.com/company/bpce" TargetMode="Externa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11.emf"/></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32"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33" name="Image 32"/>
          <p:cNvPicPr>
            <a:picLocks noChangeAspect="1"/>
          </p:cNvPicPr>
          <p:nvPr userDrawn="1"/>
        </p:nvPicPr>
        <p:blipFill>
          <a:blip r:embed="rId4"/>
          <a:stretch>
            <a:fillRect/>
          </a:stretch>
        </p:blipFill>
        <p:spPr>
          <a:xfrm>
            <a:off x="144000" y="360000"/>
            <a:ext cx="3744000" cy="772856"/>
          </a:xfrm>
          <a:prstGeom prst="rect">
            <a:avLst/>
          </a:prstGeom>
        </p:spPr>
      </p:pic>
    </p:spTree>
    <p:extLst>
      <p:ext uri="{BB962C8B-B14F-4D97-AF65-F5344CB8AC3E}">
        <p14:creationId xmlns:p14="http://schemas.microsoft.com/office/powerpoint/2010/main" val="3607433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31"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32" name="Image 31"/>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300195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816700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2" name="Titre 1">
            <a:extLst>
              <a:ext uri="{FF2B5EF4-FFF2-40B4-BE49-F238E27FC236}">
                <a16:creationId xmlns:a16="http://schemas.microsoft.com/office/drawing/2014/main" id="{D63CDB89-8A2A-1B6A-25F8-811BC8C90CB6}"/>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66974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dirty="0"/>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67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re et contenu produit">
    <p:spTree>
      <p:nvGrpSpPr>
        <p:cNvPr id="1" name=""/>
        <p:cNvGrpSpPr/>
        <p:nvPr/>
      </p:nvGrpSpPr>
      <p:grpSpPr>
        <a:xfrm>
          <a:off x="0" y="0"/>
          <a:ext cx="0" cy="0"/>
          <a:chOff x="0" y="0"/>
          <a:chExt cx="0" cy="0"/>
        </a:xfrm>
      </p:grpSpPr>
      <p:sp>
        <p:nvSpPr>
          <p:cNvPr id="2" name="Title 1"/>
          <p:cNvSpPr>
            <a:spLocks noGrp="1"/>
          </p:cNvSpPr>
          <p:nvPr>
            <p:ph type="title"/>
          </p:nvPr>
        </p:nvSpPr>
        <p:spPr>
          <a:xfrm>
            <a:off x="250825" y="252001"/>
            <a:ext cx="8642350" cy="684000"/>
          </a:xfrm>
          <a:prstGeom prst="rect">
            <a:avLst/>
          </a:prstGeom>
        </p:spPr>
        <p:txBody>
          <a:bodyPr tIns="0" anchor="t" anchorCtr="0"/>
          <a:lstStyle>
            <a:lvl1pPr>
              <a:lnSpc>
                <a:spcPts val="2400"/>
              </a:lnSpc>
              <a:defRPr/>
            </a:lvl1pPr>
          </a:lstStyle>
          <a:p>
            <a:r>
              <a:rPr lang="fr-FR" dirty="0"/>
              <a:t>Modifiez le style du titre</a:t>
            </a:r>
            <a:endParaRPr lang="en-US" dirty="0"/>
          </a:p>
        </p:txBody>
      </p:sp>
      <p:sp>
        <p:nvSpPr>
          <p:cNvPr id="3" name="Content Placeholder 2"/>
          <p:cNvSpPr>
            <a:spLocks noGrp="1"/>
          </p:cNvSpPr>
          <p:nvPr>
            <p:ph idx="1"/>
          </p:nvPr>
        </p:nvSpPr>
        <p:spPr>
          <a:xfrm>
            <a:off x="250825" y="936000"/>
            <a:ext cx="8642350" cy="3263504"/>
          </a:xfrm>
        </p:spPr>
        <p:txBody>
          <a:bodyPr/>
          <a:lstStyle>
            <a:lvl1pPr>
              <a:lnSpc>
                <a:spcPts val="1500"/>
              </a:lnSpc>
              <a:defRPr sz="1500" baseline="0">
                <a:solidFill>
                  <a:schemeClr val="accent1"/>
                </a:solidFill>
              </a:defRPr>
            </a:lvl1pPr>
            <a:lvl2pPr marL="540000" indent="-216000">
              <a:lnSpc>
                <a:spcPts val="1200"/>
              </a:lnSpc>
              <a:spcBef>
                <a:spcPts val="400"/>
              </a:spcBef>
              <a:spcAft>
                <a:spcPts val="300"/>
              </a:spcAft>
              <a:buClr>
                <a:schemeClr val="accent1"/>
              </a:buClr>
              <a:buSzPct val="100000"/>
              <a:buFont typeface="AppleMyungjo Regular" pitchFamily="2" charset="-127"/>
              <a:buChar char="◼"/>
              <a:defRPr sz="1200" b="1" i="0" baseline="0"/>
            </a:lvl2pPr>
            <a:lvl3pPr marL="720000" indent="-180000">
              <a:lnSpc>
                <a:spcPts val="1150"/>
              </a:lnSpc>
              <a:spcBef>
                <a:spcPts val="300"/>
              </a:spcBef>
              <a:spcAft>
                <a:spcPts val="100"/>
              </a:spcAft>
              <a:buClr>
                <a:schemeClr val="accent1"/>
              </a:buClr>
              <a:buSzPct val="80000"/>
              <a:buFont typeface="AppleMyungjo Regular" pitchFamily="2" charset="-127"/>
              <a:buChar char="◼"/>
              <a:defRPr sz="1200" b="0" i="0" spc="0" baseline="0">
                <a:latin typeface="Arial Narrow" panose="020B0604020202020204" pitchFamily="34" charset="0"/>
                <a:cs typeface="Arial Narrow" panose="020B0604020202020204" pitchFamily="34" charset="0"/>
              </a:defRPr>
            </a:lvl3pPr>
            <a:lvl4pPr marL="900000" indent="-144000">
              <a:lnSpc>
                <a:spcPts val="900"/>
              </a:lnSpc>
              <a:spcBef>
                <a:spcPts val="400"/>
              </a:spcBef>
              <a:buClr>
                <a:schemeClr val="accent1"/>
              </a:buClr>
              <a:buSzPct val="140000"/>
              <a:defRPr sz="900" b="0" i="0" baseline="0">
                <a:latin typeface="Arial Narrow" panose="020B0604020202020204" pitchFamily="34" charset="0"/>
                <a:cs typeface="Arial Narrow" panose="020B0604020202020204" pitchFamily="34" charset="0"/>
              </a:defRPr>
            </a:lvl4pPr>
            <a:lvl5pPr>
              <a:buClr>
                <a:schemeClr val="tx2"/>
              </a:buClr>
              <a:buSzPct val="140000"/>
              <a:defRPr sz="900"/>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4" name="Date Placeholder 3"/>
          <p:cNvSpPr>
            <a:spLocks noGrp="1"/>
          </p:cNvSpPr>
          <p:nvPr>
            <p:ph type="dt" sz="half" idx="10"/>
          </p:nvPr>
        </p:nvSpPr>
        <p:spPr/>
        <p:txBody>
          <a:bodyPr/>
          <a:lstStyle/>
          <a:p>
            <a:fld id="{104ADF63-253F-4636-8B64-F86822282E05}" type="datetime1">
              <a:rPr lang="fr-FR" smtClean="0"/>
              <a:t>09/08/2023</a:t>
            </a:fld>
            <a:endParaRPr lang="fr-FR"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fr-FR" sz="100"/>
              <a:t>77</a:t>
            </a:r>
            <a:endParaRPr lang="fr-FR" sz="100" dirty="0"/>
          </a:p>
        </p:txBody>
      </p:sp>
      <p:sp>
        <p:nvSpPr>
          <p:cNvPr id="6" name="Slide Number Placeholder 5"/>
          <p:cNvSpPr>
            <a:spLocks noGrp="1"/>
          </p:cNvSpPr>
          <p:nvPr>
            <p:ph type="sldNum" sz="quarter" idx="12"/>
          </p:nvPr>
        </p:nvSpPr>
        <p:spPr/>
        <p:txBody>
          <a:bodyPr/>
          <a:lstStyle/>
          <a:p>
            <a:fld id="{0C0CDFD7-E0BD-2542-B079-F1916E6AFA28}" type="slidenum">
              <a:rPr lang="fr-FR" smtClean="0"/>
              <a:t>‹N°›</a:t>
            </a:fld>
            <a:endParaRPr lang="fr-FR" dirty="0"/>
          </a:p>
        </p:txBody>
      </p:sp>
    </p:spTree>
    <p:extLst>
      <p:ext uri="{BB962C8B-B14F-4D97-AF65-F5344CB8AC3E}">
        <p14:creationId xmlns:p14="http://schemas.microsoft.com/office/powerpoint/2010/main" val="3254867776"/>
      </p:ext>
    </p:extLst>
  </p:cSld>
  <p:clrMapOvr>
    <a:masterClrMapping/>
  </p:clrMapOvr>
  <p:extLst>
    <p:ext uri="{DCECCB84-F9BA-43D5-87BE-67443E8EF086}">
      <p15:sldGuideLst xmlns:p15="http://schemas.microsoft.com/office/powerpoint/2012/main">
        <p15:guide id="1" orient="horz" pos="59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32"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33" name="Image 32"/>
          <p:cNvPicPr>
            <a:picLocks noChangeAspect="1"/>
          </p:cNvPicPr>
          <p:nvPr userDrawn="1"/>
        </p:nvPicPr>
        <p:blipFill>
          <a:blip r:embed="rId4"/>
          <a:stretch>
            <a:fillRect/>
          </a:stretch>
        </p:blipFill>
        <p:spPr>
          <a:xfrm>
            <a:off x="144000" y="360000"/>
            <a:ext cx="3744000" cy="772856"/>
          </a:xfrm>
          <a:prstGeom prst="rect">
            <a:avLst/>
          </a:prstGeom>
        </p:spPr>
      </p:pic>
    </p:spTree>
    <p:extLst>
      <p:ext uri="{BB962C8B-B14F-4D97-AF65-F5344CB8AC3E}">
        <p14:creationId xmlns:p14="http://schemas.microsoft.com/office/powerpoint/2010/main" val="38559631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31"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32" name="Image 31"/>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21752724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351467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10474181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6969156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5921935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1911008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dirty="0"/>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41692369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1885835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6397458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4032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sp>
        <p:nvSpPr>
          <p:cNvPr id="13"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a:lstStyle/>
          <a:p>
            <a:r>
              <a:rPr lang="fr-FR"/>
              <a:t>Cliquez sur l'icône pour ajouter une image</a:t>
            </a:r>
            <a:endParaRPr lang="fr-FR" dirty="0"/>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Shape 10"/>
          <p:cNvSpPr txBox="1">
            <a:spLocks noGrp="1"/>
          </p:cNvSpPr>
          <p:nvPr userDrawn="1">
            <p:ph type="ctrTitle"/>
          </p:nvPr>
        </p:nvSpPr>
        <p:spPr>
          <a:xfrm>
            <a:off x="291318" y="1902564"/>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7" name="Espace réservé du texte 52"/>
          <p:cNvSpPr>
            <a:spLocks noGrp="1"/>
          </p:cNvSpPr>
          <p:nvPr userDrawn="1">
            <p:ph type="body" sz="quarter" idx="10" hasCustomPrompt="1"/>
          </p:nvPr>
        </p:nvSpPr>
        <p:spPr>
          <a:xfrm>
            <a:off x="291318" y="4086328"/>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DATE</a:t>
            </a:r>
            <a:endParaRPr lang="fr-FR" dirty="0"/>
          </a:p>
        </p:txBody>
      </p:sp>
      <p:sp>
        <p:nvSpPr>
          <p:cNvPr id="6" name="Espace réservé du texte 52"/>
          <p:cNvSpPr>
            <a:spLocks noGrp="1"/>
          </p:cNvSpPr>
          <p:nvPr userDrawn="1">
            <p:ph type="body" sz="quarter" idx="11" hasCustomPrompt="1"/>
          </p:nvPr>
        </p:nvSpPr>
        <p:spPr>
          <a:xfrm>
            <a:off x="291318" y="310251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L’EMETTEUR</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56176" y="4479962"/>
            <a:ext cx="2945365" cy="580296"/>
          </a:xfrm>
          <a:prstGeom prst="rect">
            <a:avLst/>
          </a:prstGeom>
        </p:spPr>
      </p:pic>
    </p:spTree>
    <p:extLst>
      <p:ext uri="{BB962C8B-B14F-4D97-AF65-F5344CB8AC3E}">
        <p14:creationId xmlns:p14="http://schemas.microsoft.com/office/powerpoint/2010/main" val="38162686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Titre B">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endParaRPr lang="fr-FR" dirty="0"/>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Shape 10"/>
          <p:cNvSpPr txBox="1">
            <a:spLocks noGrp="1"/>
          </p:cNvSpPr>
          <p:nvPr userDrawn="1">
            <p:ph type="ctrTitle"/>
          </p:nvPr>
        </p:nvSpPr>
        <p:spPr>
          <a:xfrm>
            <a:off x="291318" y="1347614"/>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7" name="Espace réservé du texte 52"/>
          <p:cNvSpPr>
            <a:spLocks noGrp="1"/>
          </p:cNvSpPr>
          <p:nvPr userDrawn="1">
            <p:ph type="body" sz="quarter" idx="10" hasCustomPrompt="1"/>
          </p:nvPr>
        </p:nvSpPr>
        <p:spPr>
          <a:xfrm>
            <a:off x="291318" y="4086328"/>
            <a:ext cx="624751" cy="302955"/>
          </a:xfrm>
          <a:prstGeom prst="roundRect">
            <a:avLst>
              <a:gd name="adj" fmla="val 50000"/>
            </a:avLst>
          </a:prstGeom>
          <a:solidFill>
            <a:schemeClr val="accent1"/>
          </a:solidFill>
          <a:ln>
            <a:noFill/>
          </a:ln>
        </p:spPr>
        <p:txBody>
          <a:bodyPr wrap="none" lIns="72000" tIns="0" rIns="72000" bIns="0" anchor="ctr" anchorCtr="0">
            <a:spAutoFit/>
          </a:bodyPr>
          <a:lstStyle>
            <a:lvl1pPr marL="0" indent="0">
              <a:buNone/>
              <a:defRPr sz="1400" b="0" cap="all" baseline="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DATE</a:t>
            </a:r>
            <a:endParaRPr lang="fr-FR" dirty="0"/>
          </a:p>
        </p:txBody>
      </p:sp>
      <p:sp>
        <p:nvSpPr>
          <p:cNvPr id="6" name="Espace réservé du texte 52"/>
          <p:cNvSpPr>
            <a:spLocks noGrp="1"/>
          </p:cNvSpPr>
          <p:nvPr userDrawn="1">
            <p:ph type="body" sz="quarter" idx="11" hasCustomPrompt="1"/>
          </p:nvPr>
        </p:nvSpPr>
        <p:spPr>
          <a:xfrm>
            <a:off x="291318"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L’EMETTEUR</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56176" y="4479962"/>
            <a:ext cx="2945365" cy="580296"/>
          </a:xfrm>
          <a:prstGeom prst="rect">
            <a:avLst/>
          </a:prstGeom>
        </p:spPr>
      </p:pic>
    </p:spTree>
    <p:extLst>
      <p:ext uri="{BB962C8B-B14F-4D97-AF65-F5344CB8AC3E}">
        <p14:creationId xmlns:p14="http://schemas.microsoft.com/office/powerpoint/2010/main" val="3580143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endParaRPr lang="fr-FR" dirty="0"/>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Shape 10"/>
          <p:cNvSpPr txBox="1">
            <a:spLocks noGrp="1"/>
          </p:cNvSpPr>
          <p:nvPr userDrawn="1">
            <p:ph type="ctrTitle"/>
          </p:nvPr>
        </p:nvSpPr>
        <p:spPr>
          <a:xfrm>
            <a:off x="291318" y="1347614"/>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7" name="Espace réservé du texte 52"/>
          <p:cNvSpPr>
            <a:spLocks noGrp="1"/>
          </p:cNvSpPr>
          <p:nvPr userDrawn="1">
            <p:ph type="body" sz="quarter" idx="10" hasCustomPrompt="1"/>
          </p:nvPr>
        </p:nvSpPr>
        <p:spPr>
          <a:xfrm>
            <a:off x="291318" y="4086328"/>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DATE</a:t>
            </a:r>
            <a:endParaRPr lang="fr-FR" dirty="0"/>
          </a:p>
        </p:txBody>
      </p:sp>
      <p:sp>
        <p:nvSpPr>
          <p:cNvPr id="6" name="Espace réservé du texte 52"/>
          <p:cNvSpPr>
            <a:spLocks noGrp="1"/>
          </p:cNvSpPr>
          <p:nvPr userDrawn="1">
            <p:ph type="body" sz="quarter" idx="11" hasCustomPrompt="1"/>
          </p:nvPr>
        </p:nvSpPr>
        <p:spPr>
          <a:xfrm>
            <a:off x="291318"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L’EMETTEUR</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56176" y="4479962"/>
            <a:ext cx="2945365" cy="580296"/>
          </a:xfrm>
          <a:prstGeom prst="rect">
            <a:avLst/>
          </a:prstGeom>
        </p:spPr>
      </p:pic>
    </p:spTree>
    <p:extLst>
      <p:ext uri="{BB962C8B-B14F-4D97-AF65-F5344CB8AC3E}">
        <p14:creationId xmlns:p14="http://schemas.microsoft.com/office/powerpoint/2010/main" val="38382605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Shape 24"/>
          <p:cNvSpPr/>
          <p:nvPr userDrawn="1"/>
        </p:nvSpPr>
        <p:spPr>
          <a:xfrm>
            <a:off x="2323500" y="764746"/>
            <a:ext cx="190200" cy="190200"/>
          </a:xfrm>
          <a:prstGeom prst="ellipse">
            <a:avLst/>
          </a:prstGeom>
          <a:solidFill>
            <a:schemeClr val="bg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 name="Espace réservé du texte 52"/>
          <p:cNvSpPr txBox="1">
            <a:spLocks/>
          </p:cNvSpPr>
          <p:nvPr userDrawn="1"/>
        </p:nvSpPr>
        <p:spPr>
          <a:xfrm>
            <a:off x="251520" y="253130"/>
            <a:ext cx="909093" cy="259675"/>
          </a:xfrm>
          <a:prstGeom prst="roundRect">
            <a:avLst>
              <a:gd name="adj" fmla="val 50000"/>
            </a:avLst>
          </a:prstGeom>
          <a:solidFill>
            <a:schemeClr val="bg1"/>
          </a:solidFill>
          <a:ln>
            <a:solidFill>
              <a:schemeClr val="accent1"/>
            </a:solidFill>
          </a:ln>
        </p:spPr>
        <p:txBody>
          <a:bodyPr vert="horz" wrap="none" lIns="72000" tIns="0" rIns="72000" bIns="0" rtlCol="0" anchor="ctr"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dirty="0">
                <a:solidFill>
                  <a:schemeClr val="accent1"/>
                </a:solidFill>
              </a:rPr>
              <a:t>sommaire</a:t>
            </a:r>
          </a:p>
        </p:txBody>
      </p:sp>
      <p:sp>
        <p:nvSpPr>
          <p:cNvPr id="27" name="Espace réservé du texte 2"/>
          <p:cNvSpPr>
            <a:spLocks noGrp="1"/>
          </p:cNvSpPr>
          <p:nvPr>
            <p:ph type="body" sz="quarter" idx="11"/>
          </p:nvPr>
        </p:nvSpPr>
        <p:spPr>
          <a:xfrm>
            <a:off x="2837382" y="411645"/>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2837382" y="1138913"/>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2837382" y="1866181"/>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2837382" y="2593449"/>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2837382" y="3320717"/>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2837382" y="4047985"/>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cxnSp>
        <p:nvCxnSpPr>
          <p:cNvPr id="18"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26" name="Espace réservé du texte 52"/>
          <p:cNvSpPr>
            <a:spLocks noGrp="1"/>
          </p:cNvSpPr>
          <p:nvPr>
            <p:ph type="body" sz="quarter" idx="10" hasCustomPrompt="1"/>
          </p:nvPr>
        </p:nvSpPr>
        <p:spPr>
          <a:xfrm>
            <a:off x="2127164" y="411574"/>
            <a:ext cx="576000" cy="576000"/>
          </a:xfrm>
          <a:prstGeom prst="ellipse">
            <a:avLst/>
          </a:prstGeom>
          <a:solidFill>
            <a:schemeClr val="accent1"/>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1</a:t>
            </a:r>
          </a:p>
        </p:txBody>
      </p:sp>
      <p:sp>
        <p:nvSpPr>
          <p:cNvPr id="28" name="Espace réservé du texte 52"/>
          <p:cNvSpPr>
            <a:spLocks noGrp="1"/>
          </p:cNvSpPr>
          <p:nvPr>
            <p:ph type="body" sz="quarter" idx="12" hasCustomPrompt="1"/>
          </p:nvPr>
        </p:nvSpPr>
        <p:spPr>
          <a:xfrm>
            <a:off x="2127164" y="1138842"/>
            <a:ext cx="576000" cy="576000"/>
          </a:xfrm>
          <a:prstGeom prst="ellipse">
            <a:avLst/>
          </a:prstGeom>
          <a:solidFill>
            <a:schemeClr val="accent4"/>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2</a:t>
            </a:r>
            <a:endParaRPr lang="fr-FR" dirty="0"/>
          </a:p>
        </p:txBody>
      </p:sp>
      <p:sp>
        <p:nvSpPr>
          <p:cNvPr id="30" name="Espace réservé du texte 52"/>
          <p:cNvSpPr>
            <a:spLocks noGrp="1"/>
          </p:cNvSpPr>
          <p:nvPr>
            <p:ph type="body" sz="quarter" idx="14" hasCustomPrompt="1"/>
          </p:nvPr>
        </p:nvSpPr>
        <p:spPr>
          <a:xfrm>
            <a:off x="2127164" y="1866110"/>
            <a:ext cx="576000" cy="576000"/>
          </a:xfrm>
          <a:prstGeom prst="ellipse">
            <a:avLst/>
          </a:prstGeom>
          <a:solidFill>
            <a:schemeClr val="accent5"/>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3</a:t>
            </a:r>
            <a:endParaRPr lang="fr-FR" dirty="0"/>
          </a:p>
        </p:txBody>
      </p:sp>
      <p:sp>
        <p:nvSpPr>
          <p:cNvPr id="32" name="Espace réservé du texte 52"/>
          <p:cNvSpPr>
            <a:spLocks noGrp="1"/>
          </p:cNvSpPr>
          <p:nvPr>
            <p:ph type="body" sz="quarter" idx="16" hasCustomPrompt="1"/>
          </p:nvPr>
        </p:nvSpPr>
        <p:spPr>
          <a:xfrm>
            <a:off x="2127164" y="2593378"/>
            <a:ext cx="576000" cy="576000"/>
          </a:xfrm>
          <a:prstGeom prst="ellipse">
            <a:avLst/>
          </a:prstGeom>
          <a:solidFill>
            <a:schemeClr val="accent6"/>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4</a:t>
            </a:r>
            <a:endParaRPr lang="fr-FR" dirty="0"/>
          </a:p>
        </p:txBody>
      </p:sp>
      <p:sp>
        <p:nvSpPr>
          <p:cNvPr id="34" name="Espace réservé du texte 52"/>
          <p:cNvSpPr>
            <a:spLocks noGrp="1"/>
          </p:cNvSpPr>
          <p:nvPr>
            <p:ph type="body" sz="quarter" idx="18" hasCustomPrompt="1"/>
          </p:nvPr>
        </p:nvSpPr>
        <p:spPr>
          <a:xfrm>
            <a:off x="2127164" y="3320646"/>
            <a:ext cx="576000" cy="576000"/>
          </a:xfrm>
          <a:prstGeom prst="ellipse">
            <a:avLst/>
          </a:prstGeom>
          <a:solidFill>
            <a:schemeClr val="accent3"/>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5</a:t>
            </a:r>
            <a:endParaRPr lang="fr-FR" dirty="0"/>
          </a:p>
        </p:txBody>
      </p:sp>
      <p:sp>
        <p:nvSpPr>
          <p:cNvPr id="36" name="Espace réservé du texte 52"/>
          <p:cNvSpPr>
            <a:spLocks noGrp="1"/>
          </p:cNvSpPr>
          <p:nvPr>
            <p:ph type="body" sz="quarter" idx="20" hasCustomPrompt="1"/>
          </p:nvPr>
        </p:nvSpPr>
        <p:spPr>
          <a:xfrm>
            <a:off x="2127164" y="4047914"/>
            <a:ext cx="576000" cy="576000"/>
          </a:xfrm>
          <a:prstGeom prst="ellipse">
            <a:avLst/>
          </a:prstGeom>
          <a:solidFill>
            <a:schemeClr val="accent2"/>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6</a:t>
            </a:r>
            <a:endParaRPr lang="fr-FR" dirty="0"/>
          </a:p>
        </p:txBody>
      </p:sp>
    </p:spTree>
    <p:extLst>
      <p:ext uri="{BB962C8B-B14F-4D97-AF65-F5344CB8AC3E}">
        <p14:creationId xmlns:p14="http://schemas.microsoft.com/office/powerpoint/2010/main" val="3796828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4"/>
            <a:ext cx="1944216" cy="1155851"/>
          </a:xfrm>
        </p:spPr>
        <p:txBody>
          <a:bodyPr/>
          <a:lstStyle>
            <a:lvl1pPr>
              <a:lnSpc>
                <a:spcPct val="90000"/>
              </a:lnSpc>
              <a:defRPr/>
            </a:lvl1pPr>
          </a:lstStyle>
          <a:p>
            <a:r>
              <a:rPr lang="fr-FR"/>
              <a:t>Modifiez le style du titre</a:t>
            </a:r>
            <a:endParaRPr lang="fr-FR" dirty="0"/>
          </a:p>
        </p:txBody>
      </p:sp>
      <p:sp>
        <p:nvSpPr>
          <p:cNvPr id="4" name="Espace réservé du texte 12"/>
          <p:cNvSpPr>
            <a:spLocks noGrp="1"/>
          </p:cNvSpPr>
          <p:nvPr>
            <p:ph idx="1"/>
          </p:nvPr>
        </p:nvSpPr>
        <p:spPr>
          <a:xfrm>
            <a:off x="2627784" y="411510"/>
            <a:ext cx="6336704" cy="4212307"/>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0517786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483518"/>
            <a:ext cx="3060000" cy="4284476"/>
          </a:xfrm>
          <a:prstGeom prst="rect">
            <a:avLst/>
          </a:prstGeom>
        </p:spPr>
        <p:txBody>
          <a:bodyPr vert="horz" lIns="0" tIns="0" rIns="0" bIns="0" rtlCol="0">
            <a:normAutofit/>
          </a:bodyPr>
          <a:lstStyle>
            <a:lvl1pPr marL="179388" indent="-179388">
              <a:defRPr sz="1600"/>
            </a:lvl1pPr>
            <a:lvl2pPr>
              <a:defRPr sz="1400"/>
            </a:lvl2pPr>
            <a:lvl3pPr>
              <a:defRPr sz="1200"/>
            </a:lvl3pPr>
            <a:lvl4pPr>
              <a:defRPr sz="11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483518"/>
            <a:ext cx="3060000" cy="4284476"/>
          </a:xfrm>
          <a:prstGeom prst="rect">
            <a:avLst/>
          </a:prstGeom>
        </p:spPr>
        <p:txBody>
          <a:bodyPr vert="horz" lIns="0" tIns="0" rIns="0" bIns="0" rtlCol="0">
            <a:normAutofit/>
          </a:bodyPr>
          <a:lstStyle>
            <a:lvl1pPr marL="179388" indent="-179388">
              <a:defRPr sz="1600"/>
            </a:lvl1pPr>
            <a:lvl2pPr>
              <a:defRPr sz="1400"/>
            </a:lvl2pPr>
            <a:lvl3pPr>
              <a:defRPr sz="1200"/>
            </a:lvl3pPr>
            <a:lvl4pPr>
              <a:defRPr sz="11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7778"/>
            <a:ext cx="1944216" cy="1155851"/>
          </a:xfrm>
        </p:spPr>
        <p:txBody>
          <a:bodyPr/>
          <a:lstStyle>
            <a:lvl1pPr>
              <a:lnSpc>
                <a:spcPct val="90000"/>
              </a:lnSpc>
              <a:defRPr/>
            </a:lvl1pPr>
          </a:lstStyle>
          <a:p>
            <a:r>
              <a:rPr lang="fr-FR"/>
              <a:t>Modifiez le style du titre</a:t>
            </a:r>
            <a:endParaRPr lang="fr-FR" dirty="0"/>
          </a:p>
        </p:txBody>
      </p:sp>
      <p:sp>
        <p:nvSpPr>
          <p:cNvPr id="10" name="Espace réservé du texte 52"/>
          <p:cNvSpPr>
            <a:spLocks noGrp="1"/>
          </p:cNvSpPr>
          <p:nvPr>
            <p:ph type="body" sz="quarter" idx="12" hasCustomPrompt="1"/>
          </p:nvPr>
        </p:nvSpPr>
        <p:spPr>
          <a:xfrm>
            <a:off x="251520" y="1688040"/>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42507109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9105"/>
            <a:ext cx="1944216" cy="1155851"/>
          </a:xfrm>
        </p:spPr>
        <p:txBody>
          <a:bodyPr/>
          <a:lstStyle>
            <a:lvl1pPr>
              <a:lnSpc>
                <a:spcPct val="90000"/>
              </a:lnSpc>
              <a:defRPr/>
            </a:lvl1p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251520" y="168936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2271060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526958"/>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4770022" y="526958"/>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8" name="Espace réservé du texte 12"/>
          <p:cNvSpPr>
            <a:spLocks noGrp="1"/>
          </p:cNvSpPr>
          <p:nvPr>
            <p:ph idx="16"/>
          </p:nvPr>
        </p:nvSpPr>
        <p:spPr>
          <a:xfrm>
            <a:off x="6912260" y="526958"/>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Titre 1"/>
          <p:cNvSpPr>
            <a:spLocks noGrp="1"/>
          </p:cNvSpPr>
          <p:nvPr>
            <p:ph type="title"/>
          </p:nvPr>
        </p:nvSpPr>
        <p:spPr>
          <a:xfrm>
            <a:off x="251520" y="447675"/>
            <a:ext cx="1944216" cy="1155851"/>
          </a:xfrm>
        </p:spPr>
        <p:txBody>
          <a:bodyPr/>
          <a:lstStyle>
            <a:lvl1pPr>
              <a:lnSpc>
                <a:spcPct val="90000"/>
              </a:lnSpc>
              <a:defRPr/>
            </a:lvl1pPr>
          </a:lstStyle>
          <a:p>
            <a:r>
              <a:rPr lang="fr-FR"/>
              <a:t>Modifiez le style du titre</a:t>
            </a:r>
            <a:endParaRPr lang="fr-FR" dirty="0"/>
          </a:p>
        </p:txBody>
      </p:sp>
      <p:sp>
        <p:nvSpPr>
          <p:cNvPr id="10" name="Espace réservé du texte 52"/>
          <p:cNvSpPr>
            <a:spLocks noGrp="1"/>
          </p:cNvSpPr>
          <p:nvPr>
            <p:ph type="body" sz="quarter" idx="12" hasCustomPrompt="1"/>
          </p:nvPr>
        </p:nvSpPr>
        <p:spPr>
          <a:xfrm>
            <a:off x="251520" y="169793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12096187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4"/>
            <a:ext cx="1944216" cy="1155851"/>
          </a:xfrm>
        </p:spPr>
        <p:txBody>
          <a:bodyPr/>
          <a:lstStyle>
            <a:lvl1pPr>
              <a:lnSpc>
                <a:spcPct val="90000"/>
              </a:lnSpc>
              <a:defRPr/>
            </a:lvl1pPr>
          </a:lstStyle>
          <a:p>
            <a:r>
              <a:rPr lang="fr-FR"/>
              <a:t>Modifiez le style du titre</a:t>
            </a:r>
            <a:endParaRPr lang="fr-FR" dirty="0"/>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6555406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Fin vide">
    <p:bg>
      <p:bgPr>
        <a:solidFill>
          <a:schemeClr val="accent1"/>
        </a:solidFill>
        <a:effectLst/>
      </p:bgPr>
    </p:bg>
    <p:spTree>
      <p:nvGrpSpPr>
        <p:cNvPr id="1" name="Shape 8"/>
        <p:cNvGrpSpPr/>
        <p:nvPr/>
      </p:nvGrpSpPr>
      <p:grpSpPr>
        <a:xfrm>
          <a:off x="0" y="0"/>
          <a:ext cx="0" cy="0"/>
          <a:chOff x="0" y="0"/>
          <a:chExt cx="0" cy="0"/>
        </a:xfrm>
      </p:grpSpPr>
      <p:sp>
        <p:nvSpPr>
          <p:cNvPr id="4"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35288036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2"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a:p>
        </p:txBody>
      </p:sp>
      <p:pic>
        <p:nvPicPr>
          <p:cNvPr id="2" name="Imag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508" y="2014339"/>
            <a:ext cx="5753100" cy="1133475"/>
          </a:xfrm>
          <a:prstGeom prst="rect">
            <a:avLst/>
          </a:prstGeom>
        </p:spPr>
      </p:pic>
      <p:sp>
        <p:nvSpPr>
          <p:cNvPr id="4" name="Freeform 6">
            <a:hlinkClick r:id="rId3"/>
          </p:cNvPr>
          <p:cNvSpPr>
            <a:spLocks noEditPoints="1"/>
          </p:cNvSpPr>
          <p:nvPr userDrawn="1"/>
        </p:nvSpPr>
        <p:spPr bwMode="auto">
          <a:xfrm>
            <a:off x="6624228" y="4485481"/>
            <a:ext cx="393700" cy="390525"/>
          </a:xfrm>
          <a:custGeom>
            <a:avLst/>
            <a:gdLst>
              <a:gd name="T0" fmla="*/ 105 w 105"/>
              <a:gd name="T1" fmla="*/ 52 h 104"/>
              <a:gd name="T2" fmla="*/ 53 w 105"/>
              <a:gd name="T3" fmla="*/ 104 h 104"/>
              <a:gd name="T4" fmla="*/ 0 w 105"/>
              <a:gd name="T5" fmla="*/ 52 h 104"/>
              <a:gd name="T6" fmla="*/ 53 w 105"/>
              <a:gd name="T7" fmla="*/ 0 h 104"/>
              <a:gd name="T8" fmla="*/ 105 w 105"/>
              <a:gd name="T9" fmla="*/ 52 h 104"/>
              <a:gd name="T10" fmla="*/ 64 w 105"/>
              <a:gd name="T11" fmla="*/ 27 h 104"/>
              <a:gd name="T12" fmla="*/ 52 w 105"/>
              <a:gd name="T13" fmla="*/ 40 h 104"/>
              <a:gd name="T14" fmla="*/ 52 w 105"/>
              <a:gd name="T15" fmla="*/ 43 h 104"/>
              <a:gd name="T16" fmla="*/ 26 w 105"/>
              <a:gd name="T17" fmla="*/ 30 h 104"/>
              <a:gd name="T18" fmla="*/ 25 w 105"/>
              <a:gd name="T19" fmla="*/ 36 h 104"/>
              <a:gd name="T20" fmla="*/ 30 w 105"/>
              <a:gd name="T21" fmla="*/ 46 h 104"/>
              <a:gd name="T22" fmla="*/ 25 w 105"/>
              <a:gd name="T23" fmla="*/ 45 h 104"/>
              <a:gd name="T24" fmla="*/ 25 w 105"/>
              <a:gd name="T25" fmla="*/ 45 h 104"/>
              <a:gd name="T26" fmla="*/ 35 w 105"/>
              <a:gd name="T27" fmla="*/ 57 h 104"/>
              <a:gd name="T28" fmla="*/ 31 w 105"/>
              <a:gd name="T29" fmla="*/ 58 h 104"/>
              <a:gd name="T30" fmla="*/ 29 w 105"/>
              <a:gd name="T31" fmla="*/ 57 h 104"/>
              <a:gd name="T32" fmla="*/ 41 w 105"/>
              <a:gd name="T33" fmla="*/ 66 h 104"/>
              <a:gd name="T34" fmla="*/ 25 w 105"/>
              <a:gd name="T35" fmla="*/ 71 h 104"/>
              <a:gd name="T36" fmla="*/ 22 w 105"/>
              <a:gd name="T37" fmla="*/ 71 h 104"/>
              <a:gd name="T38" fmla="*/ 41 w 105"/>
              <a:gd name="T39" fmla="*/ 77 h 104"/>
              <a:gd name="T40" fmla="*/ 77 w 105"/>
              <a:gd name="T41" fmla="*/ 41 h 104"/>
              <a:gd name="T42" fmla="*/ 77 w 105"/>
              <a:gd name="T43" fmla="*/ 40 h 104"/>
              <a:gd name="T44" fmla="*/ 83 w 105"/>
              <a:gd name="T45" fmla="*/ 33 h 104"/>
              <a:gd name="T46" fmla="*/ 76 w 105"/>
              <a:gd name="T47" fmla="*/ 35 h 104"/>
              <a:gd name="T48" fmla="*/ 81 w 105"/>
              <a:gd name="T49" fmla="*/ 28 h 104"/>
              <a:gd name="T50" fmla="*/ 73 w 105"/>
              <a:gd name="T51" fmla="*/ 31 h 104"/>
              <a:gd name="T52" fmla="*/ 64 w 105"/>
              <a:gd name="T53" fmla="*/ 2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5" h="104">
                <a:moveTo>
                  <a:pt x="105" y="52"/>
                </a:moveTo>
                <a:cubicBezTo>
                  <a:pt x="105" y="81"/>
                  <a:pt x="82" y="104"/>
                  <a:pt x="53" y="104"/>
                </a:cubicBezTo>
                <a:cubicBezTo>
                  <a:pt x="24" y="104"/>
                  <a:pt x="0" y="81"/>
                  <a:pt x="0" y="52"/>
                </a:cubicBezTo>
                <a:cubicBezTo>
                  <a:pt x="0" y="23"/>
                  <a:pt x="24" y="0"/>
                  <a:pt x="53" y="0"/>
                </a:cubicBezTo>
                <a:cubicBezTo>
                  <a:pt x="82" y="0"/>
                  <a:pt x="105" y="23"/>
                  <a:pt x="105" y="52"/>
                </a:cubicBezTo>
                <a:moveTo>
                  <a:pt x="64" y="27"/>
                </a:moveTo>
                <a:cubicBezTo>
                  <a:pt x="57" y="27"/>
                  <a:pt x="52" y="33"/>
                  <a:pt x="52" y="40"/>
                </a:cubicBezTo>
                <a:cubicBezTo>
                  <a:pt x="52" y="41"/>
                  <a:pt x="52" y="42"/>
                  <a:pt x="52" y="43"/>
                </a:cubicBezTo>
                <a:cubicBezTo>
                  <a:pt x="42" y="42"/>
                  <a:pt x="33" y="37"/>
                  <a:pt x="26" y="30"/>
                </a:cubicBezTo>
                <a:cubicBezTo>
                  <a:pt x="25" y="31"/>
                  <a:pt x="25" y="34"/>
                  <a:pt x="25" y="36"/>
                </a:cubicBezTo>
                <a:cubicBezTo>
                  <a:pt x="25" y="40"/>
                  <a:pt x="27" y="44"/>
                  <a:pt x="30" y="46"/>
                </a:cubicBezTo>
                <a:cubicBezTo>
                  <a:pt x="28" y="46"/>
                  <a:pt x="26" y="46"/>
                  <a:pt x="25" y="45"/>
                </a:cubicBezTo>
                <a:cubicBezTo>
                  <a:pt x="25" y="45"/>
                  <a:pt x="25" y="45"/>
                  <a:pt x="25" y="45"/>
                </a:cubicBezTo>
                <a:cubicBezTo>
                  <a:pt x="25" y="51"/>
                  <a:pt x="29" y="56"/>
                  <a:pt x="35" y="57"/>
                </a:cubicBezTo>
                <a:cubicBezTo>
                  <a:pt x="34" y="57"/>
                  <a:pt x="33" y="58"/>
                  <a:pt x="31" y="58"/>
                </a:cubicBezTo>
                <a:cubicBezTo>
                  <a:pt x="31" y="58"/>
                  <a:pt x="30" y="57"/>
                  <a:pt x="29" y="57"/>
                </a:cubicBezTo>
                <a:cubicBezTo>
                  <a:pt x="31" y="62"/>
                  <a:pt x="35" y="66"/>
                  <a:pt x="41" y="66"/>
                </a:cubicBezTo>
                <a:cubicBezTo>
                  <a:pt x="36" y="69"/>
                  <a:pt x="31" y="71"/>
                  <a:pt x="25" y="71"/>
                </a:cubicBezTo>
                <a:cubicBezTo>
                  <a:pt x="24" y="71"/>
                  <a:pt x="23" y="71"/>
                  <a:pt x="22" y="71"/>
                </a:cubicBezTo>
                <a:cubicBezTo>
                  <a:pt x="28" y="75"/>
                  <a:pt x="34" y="77"/>
                  <a:pt x="41" y="77"/>
                </a:cubicBezTo>
                <a:cubicBezTo>
                  <a:pt x="64" y="77"/>
                  <a:pt x="77" y="58"/>
                  <a:pt x="77" y="41"/>
                </a:cubicBezTo>
                <a:cubicBezTo>
                  <a:pt x="77" y="41"/>
                  <a:pt x="77" y="40"/>
                  <a:pt x="77" y="40"/>
                </a:cubicBezTo>
                <a:cubicBezTo>
                  <a:pt x="79" y="38"/>
                  <a:pt x="81" y="36"/>
                  <a:pt x="83" y="33"/>
                </a:cubicBezTo>
                <a:cubicBezTo>
                  <a:pt x="81" y="34"/>
                  <a:pt x="78" y="35"/>
                  <a:pt x="76" y="35"/>
                </a:cubicBezTo>
                <a:cubicBezTo>
                  <a:pt x="78" y="34"/>
                  <a:pt x="80" y="31"/>
                  <a:pt x="81" y="28"/>
                </a:cubicBezTo>
                <a:cubicBezTo>
                  <a:pt x="79" y="30"/>
                  <a:pt x="76" y="31"/>
                  <a:pt x="73" y="31"/>
                </a:cubicBezTo>
                <a:cubicBezTo>
                  <a:pt x="71" y="29"/>
                  <a:pt x="68" y="27"/>
                  <a:pt x="64" y="2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14">
            <a:hlinkClick r:id="rId4"/>
          </p:cNvPr>
          <p:cNvSpPr>
            <a:spLocks noEditPoints="1"/>
          </p:cNvSpPr>
          <p:nvPr userDrawn="1"/>
        </p:nvSpPr>
        <p:spPr bwMode="auto">
          <a:xfrm>
            <a:off x="7077525" y="4485481"/>
            <a:ext cx="390525" cy="390525"/>
          </a:xfrm>
          <a:custGeom>
            <a:avLst/>
            <a:gdLst>
              <a:gd name="T0" fmla="*/ 104 w 104"/>
              <a:gd name="T1" fmla="*/ 52 h 104"/>
              <a:gd name="T2" fmla="*/ 52 w 104"/>
              <a:gd name="T3" fmla="*/ 104 h 104"/>
              <a:gd name="T4" fmla="*/ 0 w 104"/>
              <a:gd name="T5" fmla="*/ 52 h 104"/>
              <a:gd name="T6" fmla="*/ 52 w 104"/>
              <a:gd name="T7" fmla="*/ 0 h 104"/>
              <a:gd name="T8" fmla="*/ 104 w 104"/>
              <a:gd name="T9" fmla="*/ 52 h 104"/>
              <a:gd name="T10" fmla="*/ 37 w 104"/>
              <a:gd name="T11" fmla="*/ 43 h 104"/>
              <a:gd name="T12" fmla="*/ 26 w 104"/>
              <a:gd name="T13" fmla="*/ 43 h 104"/>
              <a:gd name="T14" fmla="*/ 26 w 104"/>
              <a:gd name="T15" fmla="*/ 78 h 104"/>
              <a:gd name="T16" fmla="*/ 37 w 104"/>
              <a:gd name="T17" fmla="*/ 78 h 104"/>
              <a:gd name="T18" fmla="*/ 37 w 104"/>
              <a:gd name="T19" fmla="*/ 43 h 104"/>
              <a:gd name="T20" fmla="*/ 38 w 104"/>
              <a:gd name="T21" fmla="*/ 32 h 104"/>
              <a:gd name="T22" fmla="*/ 32 w 104"/>
              <a:gd name="T23" fmla="*/ 27 h 104"/>
              <a:gd name="T24" fmla="*/ 25 w 104"/>
              <a:gd name="T25" fmla="*/ 32 h 104"/>
              <a:gd name="T26" fmla="*/ 32 w 104"/>
              <a:gd name="T27" fmla="*/ 38 h 104"/>
              <a:gd name="T28" fmla="*/ 32 w 104"/>
              <a:gd name="T29" fmla="*/ 38 h 104"/>
              <a:gd name="T30" fmla="*/ 38 w 104"/>
              <a:gd name="T31" fmla="*/ 32 h 104"/>
              <a:gd name="T32" fmla="*/ 79 w 104"/>
              <a:gd name="T33" fmla="*/ 58 h 104"/>
              <a:gd name="T34" fmla="*/ 65 w 104"/>
              <a:gd name="T35" fmla="*/ 42 h 104"/>
              <a:gd name="T36" fmla="*/ 55 w 104"/>
              <a:gd name="T37" fmla="*/ 48 h 104"/>
              <a:gd name="T38" fmla="*/ 55 w 104"/>
              <a:gd name="T39" fmla="*/ 43 h 104"/>
              <a:gd name="T40" fmla="*/ 44 w 104"/>
              <a:gd name="T41" fmla="*/ 43 h 104"/>
              <a:gd name="T42" fmla="*/ 44 w 104"/>
              <a:gd name="T43" fmla="*/ 78 h 104"/>
              <a:gd name="T44" fmla="*/ 55 w 104"/>
              <a:gd name="T45" fmla="*/ 78 h 104"/>
              <a:gd name="T46" fmla="*/ 55 w 104"/>
              <a:gd name="T47" fmla="*/ 58 h 104"/>
              <a:gd name="T48" fmla="*/ 56 w 104"/>
              <a:gd name="T49" fmla="*/ 56 h 104"/>
              <a:gd name="T50" fmla="*/ 61 w 104"/>
              <a:gd name="T51" fmla="*/ 51 h 104"/>
              <a:gd name="T52" fmla="*/ 67 w 104"/>
              <a:gd name="T53" fmla="*/ 59 h 104"/>
              <a:gd name="T54" fmla="*/ 67 w 104"/>
              <a:gd name="T55" fmla="*/ 78 h 104"/>
              <a:gd name="T56" fmla="*/ 79 w 104"/>
              <a:gd name="T57" fmla="*/ 78 h 104"/>
              <a:gd name="T58" fmla="*/ 79 w 104"/>
              <a:gd name="T59" fmla="*/ 5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104">
                <a:moveTo>
                  <a:pt x="104" y="52"/>
                </a:moveTo>
                <a:cubicBezTo>
                  <a:pt x="104" y="81"/>
                  <a:pt x="81" y="104"/>
                  <a:pt x="52" y="104"/>
                </a:cubicBezTo>
                <a:cubicBezTo>
                  <a:pt x="23" y="104"/>
                  <a:pt x="0" y="81"/>
                  <a:pt x="0" y="52"/>
                </a:cubicBezTo>
                <a:cubicBezTo>
                  <a:pt x="0" y="23"/>
                  <a:pt x="23" y="0"/>
                  <a:pt x="52" y="0"/>
                </a:cubicBezTo>
                <a:cubicBezTo>
                  <a:pt x="81" y="0"/>
                  <a:pt x="104" y="23"/>
                  <a:pt x="104" y="52"/>
                </a:cubicBezTo>
                <a:moveTo>
                  <a:pt x="37" y="43"/>
                </a:moveTo>
                <a:cubicBezTo>
                  <a:pt x="26" y="43"/>
                  <a:pt x="26" y="43"/>
                  <a:pt x="26" y="43"/>
                </a:cubicBezTo>
                <a:cubicBezTo>
                  <a:pt x="26" y="78"/>
                  <a:pt x="26" y="78"/>
                  <a:pt x="26" y="78"/>
                </a:cubicBezTo>
                <a:cubicBezTo>
                  <a:pt x="37" y="78"/>
                  <a:pt x="37" y="78"/>
                  <a:pt x="37" y="78"/>
                </a:cubicBezTo>
                <a:lnTo>
                  <a:pt x="37" y="43"/>
                </a:lnTo>
                <a:close/>
                <a:moveTo>
                  <a:pt x="38" y="32"/>
                </a:moveTo>
                <a:cubicBezTo>
                  <a:pt x="38" y="29"/>
                  <a:pt x="36" y="27"/>
                  <a:pt x="32" y="27"/>
                </a:cubicBezTo>
                <a:cubicBezTo>
                  <a:pt x="28" y="27"/>
                  <a:pt x="25" y="29"/>
                  <a:pt x="25" y="32"/>
                </a:cubicBezTo>
                <a:cubicBezTo>
                  <a:pt x="25" y="36"/>
                  <a:pt x="28" y="38"/>
                  <a:pt x="32" y="38"/>
                </a:cubicBezTo>
                <a:cubicBezTo>
                  <a:pt x="32" y="38"/>
                  <a:pt x="32" y="38"/>
                  <a:pt x="32" y="38"/>
                </a:cubicBezTo>
                <a:cubicBezTo>
                  <a:pt x="36" y="38"/>
                  <a:pt x="38" y="36"/>
                  <a:pt x="38" y="32"/>
                </a:cubicBezTo>
                <a:moveTo>
                  <a:pt x="79" y="58"/>
                </a:moveTo>
                <a:cubicBezTo>
                  <a:pt x="79" y="47"/>
                  <a:pt x="73" y="42"/>
                  <a:pt x="65" y="42"/>
                </a:cubicBezTo>
                <a:cubicBezTo>
                  <a:pt x="59" y="42"/>
                  <a:pt x="57" y="46"/>
                  <a:pt x="55" y="48"/>
                </a:cubicBezTo>
                <a:cubicBezTo>
                  <a:pt x="55" y="43"/>
                  <a:pt x="55" y="43"/>
                  <a:pt x="55" y="43"/>
                </a:cubicBezTo>
                <a:cubicBezTo>
                  <a:pt x="44" y="43"/>
                  <a:pt x="44" y="43"/>
                  <a:pt x="44" y="43"/>
                </a:cubicBezTo>
                <a:cubicBezTo>
                  <a:pt x="44" y="46"/>
                  <a:pt x="44" y="78"/>
                  <a:pt x="44" y="78"/>
                </a:cubicBezTo>
                <a:cubicBezTo>
                  <a:pt x="55" y="78"/>
                  <a:pt x="55" y="78"/>
                  <a:pt x="55" y="78"/>
                </a:cubicBezTo>
                <a:cubicBezTo>
                  <a:pt x="55" y="58"/>
                  <a:pt x="55" y="58"/>
                  <a:pt x="55" y="58"/>
                </a:cubicBezTo>
                <a:cubicBezTo>
                  <a:pt x="55" y="57"/>
                  <a:pt x="55" y="56"/>
                  <a:pt x="56" y="56"/>
                </a:cubicBezTo>
                <a:cubicBezTo>
                  <a:pt x="56" y="53"/>
                  <a:pt x="58" y="51"/>
                  <a:pt x="61" y="51"/>
                </a:cubicBezTo>
                <a:cubicBezTo>
                  <a:pt x="66" y="51"/>
                  <a:pt x="67" y="54"/>
                  <a:pt x="67" y="59"/>
                </a:cubicBezTo>
                <a:cubicBezTo>
                  <a:pt x="67" y="78"/>
                  <a:pt x="67" y="78"/>
                  <a:pt x="67" y="78"/>
                </a:cubicBezTo>
                <a:cubicBezTo>
                  <a:pt x="79" y="78"/>
                  <a:pt x="79" y="78"/>
                  <a:pt x="79" y="78"/>
                </a:cubicBezTo>
                <a:lnTo>
                  <a:pt x="79"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nvGrpSpPr>
          <p:cNvPr id="6" name="Groupe 5"/>
          <p:cNvGrpSpPr/>
          <p:nvPr userDrawn="1"/>
        </p:nvGrpSpPr>
        <p:grpSpPr>
          <a:xfrm>
            <a:off x="7527647" y="4485481"/>
            <a:ext cx="374650" cy="390525"/>
            <a:chOff x="7656513" y="4516438"/>
            <a:chExt cx="374650" cy="390525"/>
          </a:xfrm>
        </p:grpSpPr>
        <p:sp>
          <p:nvSpPr>
            <p:cNvPr id="7" name="Oval 15">
              <a:hlinkClick r:id="rId5"/>
            </p:cNvPr>
            <p:cNvSpPr>
              <a:spLocks noChangeArrowheads="1"/>
            </p:cNvSpPr>
            <p:nvPr/>
          </p:nvSpPr>
          <p:spPr bwMode="auto">
            <a:xfrm>
              <a:off x="7797800" y="4667251"/>
              <a:ext cx="90487" cy="936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16">
              <a:hlinkClick r:id="rId5"/>
            </p:cNvPr>
            <p:cNvSpPr>
              <a:spLocks noEditPoints="1"/>
            </p:cNvSpPr>
            <p:nvPr/>
          </p:nvSpPr>
          <p:spPr bwMode="auto">
            <a:xfrm>
              <a:off x="7734300" y="4595813"/>
              <a:ext cx="222250" cy="231775"/>
            </a:xfrm>
            <a:custGeom>
              <a:avLst/>
              <a:gdLst>
                <a:gd name="T0" fmla="*/ 58 w 59"/>
                <a:gd name="T1" fmla="*/ 9 h 62"/>
                <a:gd name="T2" fmla="*/ 55 w 59"/>
                <a:gd name="T3" fmla="*/ 5 h 62"/>
                <a:gd name="T4" fmla="*/ 51 w 59"/>
                <a:gd name="T5" fmla="*/ 2 h 62"/>
                <a:gd name="T6" fmla="*/ 44 w 59"/>
                <a:gd name="T7" fmla="*/ 0 h 62"/>
                <a:gd name="T8" fmla="*/ 29 w 59"/>
                <a:gd name="T9" fmla="*/ 0 h 62"/>
                <a:gd name="T10" fmla="*/ 15 w 59"/>
                <a:gd name="T11" fmla="*/ 0 h 62"/>
                <a:gd name="T12" fmla="*/ 8 w 59"/>
                <a:gd name="T13" fmla="*/ 2 h 62"/>
                <a:gd name="T14" fmla="*/ 4 w 59"/>
                <a:gd name="T15" fmla="*/ 5 h 62"/>
                <a:gd name="T16" fmla="*/ 1 w 59"/>
                <a:gd name="T17" fmla="*/ 9 h 62"/>
                <a:gd name="T18" fmla="*/ 0 w 59"/>
                <a:gd name="T19" fmla="*/ 16 h 62"/>
                <a:gd name="T20" fmla="*/ 0 w 59"/>
                <a:gd name="T21" fmla="*/ 31 h 62"/>
                <a:gd name="T22" fmla="*/ 0 w 59"/>
                <a:gd name="T23" fmla="*/ 46 h 62"/>
                <a:gd name="T24" fmla="*/ 1 w 59"/>
                <a:gd name="T25" fmla="*/ 53 h 62"/>
                <a:gd name="T26" fmla="*/ 4 w 59"/>
                <a:gd name="T27" fmla="*/ 58 h 62"/>
                <a:gd name="T28" fmla="*/ 8 w 59"/>
                <a:gd name="T29" fmla="*/ 61 h 62"/>
                <a:gd name="T30" fmla="*/ 15 w 59"/>
                <a:gd name="T31" fmla="*/ 62 h 62"/>
                <a:gd name="T32" fmla="*/ 29 w 59"/>
                <a:gd name="T33" fmla="*/ 62 h 62"/>
                <a:gd name="T34" fmla="*/ 44 w 59"/>
                <a:gd name="T35" fmla="*/ 62 h 62"/>
                <a:gd name="T36" fmla="*/ 51 w 59"/>
                <a:gd name="T37" fmla="*/ 61 h 62"/>
                <a:gd name="T38" fmla="*/ 55 w 59"/>
                <a:gd name="T39" fmla="*/ 58 h 62"/>
                <a:gd name="T40" fmla="*/ 58 w 59"/>
                <a:gd name="T41" fmla="*/ 53 h 62"/>
                <a:gd name="T42" fmla="*/ 59 w 59"/>
                <a:gd name="T43" fmla="*/ 46 h 62"/>
                <a:gd name="T44" fmla="*/ 59 w 59"/>
                <a:gd name="T45" fmla="*/ 31 h 62"/>
                <a:gd name="T46" fmla="*/ 59 w 59"/>
                <a:gd name="T47" fmla="*/ 16 h 62"/>
                <a:gd name="T48" fmla="*/ 58 w 59"/>
                <a:gd name="T49" fmla="*/ 9 h 62"/>
                <a:gd name="T50" fmla="*/ 29 w 59"/>
                <a:gd name="T51" fmla="*/ 50 h 62"/>
                <a:gd name="T52" fmla="*/ 11 w 59"/>
                <a:gd name="T53" fmla="*/ 31 h 62"/>
                <a:gd name="T54" fmla="*/ 29 w 59"/>
                <a:gd name="T55" fmla="*/ 12 h 62"/>
                <a:gd name="T56" fmla="*/ 48 w 59"/>
                <a:gd name="T57" fmla="*/ 31 h 62"/>
                <a:gd name="T58" fmla="*/ 29 w 59"/>
                <a:gd name="T59" fmla="*/ 50 h 62"/>
                <a:gd name="T60" fmla="*/ 49 w 59"/>
                <a:gd name="T61" fmla="*/ 15 h 62"/>
                <a:gd name="T62" fmla="*/ 44 w 59"/>
                <a:gd name="T63" fmla="*/ 11 h 62"/>
                <a:gd name="T64" fmla="*/ 49 w 59"/>
                <a:gd name="T65" fmla="*/ 6 h 62"/>
                <a:gd name="T66" fmla="*/ 53 w 59"/>
                <a:gd name="T67" fmla="*/ 11 h 62"/>
                <a:gd name="T68" fmla="*/ 49 w 59"/>
                <a:gd name="T69"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62">
                  <a:moveTo>
                    <a:pt x="58" y="9"/>
                  </a:moveTo>
                  <a:cubicBezTo>
                    <a:pt x="57" y="7"/>
                    <a:pt x="56" y="6"/>
                    <a:pt x="55" y="5"/>
                  </a:cubicBezTo>
                  <a:cubicBezTo>
                    <a:pt x="54" y="3"/>
                    <a:pt x="52" y="2"/>
                    <a:pt x="51" y="2"/>
                  </a:cubicBezTo>
                  <a:cubicBezTo>
                    <a:pt x="49" y="1"/>
                    <a:pt x="47" y="1"/>
                    <a:pt x="44" y="0"/>
                  </a:cubicBezTo>
                  <a:cubicBezTo>
                    <a:pt x="40" y="0"/>
                    <a:pt x="39" y="0"/>
                    <a:pt x="29" y="0"/>
                  </a:cubicBezTo>
                  <a:cubicBezTo>
                    <a:pt x="20" y="0"/>
                    <a:pt x="18" y="0"/>
                    <a:pt x="15" y="0"/>
                  </a:cubicBezTo>
                  <a:cubicBezTo>
                    <a:pt x="11" y="1"/>
                    <a:pt x="9" y="1"/>
                    <a:pt x="8" y="2"/>
                  </a:cubicBezTo>
                  <a:cubicBezTo>
                    <a:pt x="6" y="2"/>
                    <a:pt x="5" y="3"/>
                    <a:pt x="4" y="5"/>
                  </a:cubicBezTo>
                  <a:cubicBezTo>
                    <a:pt x="2" y="6"/>
                    <a:pt x="2" y="7"/>
                    <a:pt x="1" y="9"/>
                  </a:cubicBezTo>
                  <a:cubicBezTo>
                    <a:pt x="0" y="10"/>
                    <a:pt x="0" y="12"/>
                    <a:pt x="0" y="16"/>
                  </a:cubicBezTo>
                  <a:cubicBezTo>
                    <a:pt x="0" y="20"/>
                    <a:pt x="0" y="21"/>
                    <a:pt x="0" y="31"/>
                  </a:cubicBezTo>
                  <a:cubicBezTo>
                    <a:pt x="0" y="41"/>
                    <a:pt x="0" y="42"/>
                    <a:pt x="0" y="46"/>
                  </a:cubicBezTo>
                  <a:cubicBezTo>
                    <a:pt x="0" y="50"/>
                    <a:pt x="0" y="52"/>
                    <a:pt x="1" y="53"/>
                  </a:cubicBezTo>
                  <a:cubicBezTo>
                    <a:pt x="2" y="55"/>
                    <a:pt x="2" y="56"/>
                    <a:pt x="4" y="58"/>
                  </a:cubicBezTo>
                  <a:cubicBezTo>
                    <a:pt x="5" y="59"/>
                    <a:pt x="6" y="60"/>
                    <a:pt x="8" y="61"/>
                  </a:cubicBezTo>
                  <a:cubicBezTo>
                    <a:pt x="9" y="61"/>
                    <a:pt x="11" y="62"/>
                    <a:pt x="15" y="62"/>
                  </a:cubicBezTo>
                  <a:cubicBezTo>
                    <a:pt x="18" y="62"/>
                    <a:pt x="20" y="62"/>
                    <a:pt x="29" y="62"/>
                  </a:cubicBezTo>
                  <a:cubicBezTo>
                    <a:pt x="39" y="62"/>
                    <a:pt x="40" y="62"/>
                    <a:pt x="44" y="62"/>
                  </a:cubicBezTo>
                  <a:cubicBezTo>
                    <a:pt x="47" y="62"/>
                    <a:pt x="49" y="61"/>
                    <a:pt x="51" y="61"/>
                  </a:cubicBezTo>
                  <a:cubicBezTo>
                    <a:pt x="52" y="60"/>
                    <a:pt x="54" y="59"/>
                    <a:pt x="55" y="58"/>
                  </a:cubicBezTo>
                  <a:cubicBezTo>
                    <a:pt x="56" y="56"/>
                    <a:pt x="57" y="55"/>
                    <a:pt x="58" y="53"/>
                  </a:cubicBezTo>
                  <a:cubicBezTo>
                    <a:pt x="58" y="52"/>
                    <a:pt x="59" y="50"/>
                    <a:pt x="59" y="46"/>
                  </a:cubicBezTo>
                  <a:cubicBezTo>
                    <a:pt x="59" y="42"/>
                    <a:pt x="59" y="41"/>
                    <a:pt x="59" y="31"/>
                  </a:cubicBezTo>
                  <a:cubicBezTo>
                    <a:pt x="59" y="21"/>
                    <a:pt x="59" y="20"/>
                    <a:pt x="59" y="16"/>
                  </a:cubicBezTo>
                  <a:cubicBezTo>
                    <a:pt x="59" y="12"/>
                    <a:pt x="58" y="10"/>
                    <a:pt x="58" y="9"/>
                  </a:cubicBezTo>
                  <a:close/>
                  <a:moveTo>
                    <a:pt x="29" y="50"/>
                  </a:moveTo>
                  <a:cubicBezTo>
                    <a:pt x="19" y="50"/>
                    <a:pt x="11" y="42"/>
                    <a:pt x="11" y="31"/>
                  </a:cubicBezTo>
                  <a:cubicBezTo>
                    <a:pt x="11" y="20"/>
                    <a:pt x="19" y="12"/>
                    <a:pt x="29" y="12"/>
                  </a:cubicBezTo>
                  <a:cubicBezTo>
                    <a:pt x="40" y="12"/>
                    <a:pt x="48" y="20"/>
                    <a:pt x="48" y="31"/>
                  </a:cubicBezTo>
                  <a:cubicBezTo>
                    <a:pt x="48" y="42"/>
                    <a:pt x="40" y="50"/>
                    <a:pt x="29" y="50"/>
                  </a:cubicBezTo>
                  <a:close/>
                  <a:moveTo>
                    <a:pt x="49" y="15"/>
                  </a:moveTo>
                  <a:cubicBezTo>
                    <a:pt x="46" y="15"/>
                    <a:pt x="44" y="13"/>
                    <a:pt x="44" y="11"/>
                  </a:cubicBezTo>
                  <a:cubicBezTo>
                    <a:pt x="44" y="8"/>
                    <a:pt x="46" y="6"/>
                    <a:pt x="49" y="6"/>
                  </a:cubicBezTo>
                  <a:cubicBezTo>
                    <a:pt x="51" y="6"/>
                    <a:pt x="53" y="8"/>
                    <a:pt x="53" y="11"/>
                  </a:cubicBezTo>
                  <a:cubicBezTo>
                    <a:pt x="53" y="13"/>
                    <a:pt x="51" y="15"/>
                    <a:pt x="4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7">
              <a:hlinkClick r:id="rId6"/>
            </p:cNvPr>
            <p:cNvSpPr>
              <a:spLocks noEditPoints="1"/>
            </p:cNvSpPr>
            <p:nvPr/>
          </p:nvSpPr>
          <p:spPr bwMode="auto">
            <a:xfrm>
              <a:off x="7656513" y="4516438"/>
              <a:ext cx="374650" cy="390525"/>
            </a:xfrm>
            <a:custGeom>
              <a:avLst/>
              <a:gdLst>
                <a:gd name="T0" fmla="*/ 50 w 100"/>
                <a:gd name="T1" fmla="*/ 0 h 104"/>
                <a:gd name="T2" fmla="*/ 0 w 100"/>
                <a:gd name="T3" fmla="*/ 52 h 104"/>
                <a:gd name="T4" fmla="*/ 50 w 100"/>
                <a:gd name="T5" fmla="*/ 104 h 104"/>
                <a:gd name="T6" fmla="*/ 100 w 100"/>
                <a:gd name="T7" fmla="*/ 52 h 104"/>
                <a:gd name="T8" fmla="*/ 50 w 100"/>
                <a:gd name="T9" fmla="*/ 0 h 104"/>
                <a:gd name="T10" fmla="*/ 85 w 100"/>
                <a:gd name="T11" fmla="*/ 77 h 104"/>
                <a:gd name="T12" fmla="*/ 80 w 100"/>
                <a:gd name="T13" fmla="*/ 84 h 104"/>
                <a:gd name="T14" fmla="*/ 74 w 100"/>
                <a:gd name="T15" fmla="*/ 88 h 104"/>
                <a:gd name="T16" fmla="*/ 65 w 100"/>
                <a:gd name="T17" fmla="*/ 90 h 104"/>
                <a:gd name="T18" fmla="*/ 50 w 100"/>
                <a:gd name="T19" fmla="*/ 90 h 104"/>
                <a:gd name="T20" fmla="*/ 35 w 100"/>
                <a:gd name="T21" fmla="*/ 90 h 104"/>
                <a:gd name="T22" fmla="*/ 26 w 100"/>
                <a:gd name="T23" fmla="*/ 88 h 104"/>
                <a:gd name="T24" fmla="*/ 20 w 100"/>
                <a:gd name="T25" fmla="*/ 84 h 104"/>
                <a:gd name="T26" fmla="*/ 16 w 100"/>
                <a:gd name="T27" fmla="*/ 77 h 104"/>
                <a:gd name="T28" fmla="*/ 14 w 100"/>
                <a:gd name="T29" fmla="*/ 68 h 104"/>
                <a:gd name="T30" fmla="*/ 14 w 100"/>
                <a:gd name="T31" fmla="*/ 52 h 104"/>
                <a:gd name="T32" fmla="*/ 14 w 100"/>
                <a:gd name="T33" fmla="*/ 37 h 104"/>
                <a:gd name="T34" fmla="*/ 16 w 100"/>
                <a:gd name="T35" fmla="*/ 27 h 104"/>
                <a:gd name="T36" fmla="*/ 20 w 100"/>
                <a:gd name="T37" fmla="*/ 21 h 104"/>
                <a:gd name="T38" fmla="*/ 26 w 100"/>
                <a:gd name="T39" fmla="*/ 16 h 104"/>
                <a:gd name="T40" fmla="*/ 35 w 100"/>
                <a:gd name="T41" fmla="*/ 15 h 104"/>
                <a:gd name="T42" fmla="*/ 50 w 100"/>
                <a:gd name="T43" fmla="*/ 14 h 104"/>
                <a:gd name="T44" fmla="*/ 65 w 100"/>
                <a:gd name="T45" fmla="*/ 15 h 104"/>
                <a:gd name="T46" fmla="*/ 74 w 100"/>
                <a:gd name="T47" fmla="*/ 16 h 104"/>
                <a:gd name="T48" fmla="*/ 80 w 100"/>
                <a:gd name="T49" fmla="*/ 21 h 104"/>
                <a:gd name="T50" fmla="*/ 85 w 100"/>
                <a:gd name="T51" fmla="*/ 27 h 104"/>
                <a:gd name="T52" fmla="*/ 86 w 100"/>
                <a:gd name="T53" fmla="*/ 37 h 104"/>
                <a:gd name="T54" fmla="*/ 87 w 100"/>
                <a:gd name="T55" fmla="*/ 52 h 104"/>
                <a:gd name="T56" fmla="*/ 86 w 100"/>
                <a:gd name="T57" fmla="*/ 68 h 104"/>
                <a:gd name="T58" fmla="*/ 85 w 100"/>
                <a:gd name="T59" fmla="*/ 7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0" h="104">
                  <a:moveTo>
                    <a:pt x="50" y="0"/>
                  </a:moveTo>
                  <a:cubicBezTo>
                    <a:pt x="22" y="0"/>
                    <a:pt x="0" y="23"/>
                    <a:pt x="0" y="52"/>
                  </a:cubicBezTo>
                  <a:cubicBezTo>
                    <a:pt x="0" y="81"/>
                    <a:pt x="22" y="104"/>
                    <a:pt x="50" y="104"/>
                  </a:cubicBezTo>
                  <a:cubicBezTo>
                    <a:pt x="78" y="104"/>
                    <a:pt x="100" y="81"/>
                    <a:pt x="100" y="52"/>
                  </a:cubicBezTo>
                  <a:cubicBezTo>
                    <a:pt x="100" y="23"/>
                    <a:pt x="78" y="0"/>
                    <a:pt x="50" y="0"/>
                  </a:cubicBezTo>
                  <a:close/>
                  <a:moveTo>
                    <a:pt x="85" y="77"/>
                  </a:moveTo>
                  <a:cubicBezTo>
                    <a:pt x="84" y="79"/>
                    <a:pt x="82" y="81"/>
                    <a:pt x="80" y="84"/>
                  </a:cubicBezTo>
                  <a:cubicBezTo>
                    <a:pt x="78" y="86"/>
                    <a:pt x="76" y="87"/>
                    <a:pt x="74" y="88"/>
                  </a:cubicBezTo>
                  <a:cubicBezTo>
                    <a:pt x="72" y="89"/>
                    <a:pt x="69" y="89"/>
                    <a:pt x="65" y="90"/>
                  </a:cubicBezTo>
                  <a:cubicBezTo>
                    <a:pt x="61" y="90"/>
                    <a:pt x="60" y="90"/>
                    <a:pt x="50" y="90"/>
                  </a:cubicBezTo>
                  <a:cubicBezTo>
                    <a:pt x="40" y="90"/>
                    <a:pt x="39" y="90"/>
                    <a:pt x="35" y="90"/>
                  </a:cubicBezTo>
                  <a:cubicBezTo>
                    <a:pt x="31" y="89"/>
                    <a:pt x="29" y="89"/>
                    <a:pt x="26" y="88"/>
                  </a:cubicBezTo>
                  <a:cubicBezTo>
                    <a:pt x="24" y="87"/>
                    <a:pt x="22" y="86"/>
                    <a:pt x="20" y="84"/>
                  </a:cubicBezTo>
                  <a:cubicBezTo>
                    <a:pt x="18" y="81"/>
                    <a:pt x="17" y="79"/>
                    <a:pt x="16" y="77"/>
                  </a:cubicBezTo>
                  <a:cubicBezTo>
                    <a:pt x="15" y="74"/>
                    <a:pt x="14" y="72"/>
                    <a:pt x="14" y="68"/>
                  </a:cubicBezTo>
                  <a:cubicBezTo>
                    <a:pt x="14" y="64"/>
                    <a:pt x="14" y="62"/>
                    <a:pt x="14" y="52"/>
                  </a:cubicBezTo>
                  <a:cubicBezTo>
                    <a:pt x="14" y="42"/>
                    <a:pt x="14" y="41"/>
                    <a:pt x="14" y="37"/>
                  </a:cubicBezTo>
                  <a:cubicBezTo>
                    <a:pt x="14" y="33"/>
                    <a:pt x="15" y="30"/>
                    <a:pt x="16" y="27"/>
                  </a:cubicBezTo>
                  <a:cubicBezTo>
                    <a:pt x="17" y="25"/>
                    <a:pt x="18" y="23"/>
                    <a:pt x="20" y="21"/>
                  </a:cubicBezTo>
                  <a:cubicBezTo>
                    <a:pt x="22" y="19"/>
                    <a:pt x="24" y="17"/>
                    <a:pt x="26" y="16"/>
                  </a:cubicBezTo>
                  <a:cubicBezTo>
                    <a:pt x="29" y="15"/>
                    <a:pt x="31" y="15"/>
                    <a:pt x="35" y="15"/>
                  </a:cubicBezTo>
                  <a:cubicBezTo>
                    <a:pt x="39" y="14"/>
                    <a:pt x="40" y="14"/>
                    <a:pt x="50" y="14"/>
                  </a:cubicBezTo>
                  <a:cubicBezTo>
                    <a:pt x="60" y="14"/>
                    <a:pt x="61" y="14"/>
                    <a:pt x="65" y="15"/>
                  </a:cubicBezTo>
                  <a:cubicBezTo>
                    <a:pt x="69" y="15"/>
                    <a:pt x="72" y="15"/>
                    <a:pt x="74" y="16"/>
                  </a:cubicBezTo>
                  <a:cubicBezTo>
                    <a:pt x="76" y="17"/>
                    <a:pt x="78" y="19"/>
                    <a:pt x="80" y="21"/>
                  </a:cubicBezTo>
                  <a:cubicBezTo>
                    <a:pt x="82" y="23"/>
                    <a:pt x="84" y="25"/>
                    <a:pt x="85" y="27"/>
                  </a:cubicBezTo>
                  <a:cubicBezTo>
                    <a:pt x="86" y="30"/>
                    <a:pt x="86" y="33"/>
                    <a:pt x="86" y="37"/>
                  </a:cubicBezTo>
                  <a:cubicBezTo>
                    <a:pt x="86" y="41"/>
                    <a:pt x="87" y="42"/>
                    <a:pt x="87" y="52"/>
                  </a:cubicBezTo>
                  <a:cubicBezTo>
                    <a:pt x="87" y="62"/>
                    <a:pt x="86" y="64"/>
                    <a:pt x="86" y="68"/>
                  </a:cubicBezTo>
                  <a:cubicBezTo>
                    <a:pt x="86" y="72"/>
                    <a:pt x="86" y="74"/>
                    <a:pt x="85"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0" name="Shape 190">
            <a:hlinkClick r:id="rId7"/>
          </p:cNvPr>
          <p:cNvSpPr txBox="1">
            <a:spLocks/>
          </p:cNvSpPr>
          <p:nvPr userDrawn="1"/>
        </p:nvSpPr>
        <p:spPr>
          <a:xfrm>
            <a:off x="6660232" y="4199595"/>
            <a:ext cx="1202253" cy="172355"/>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lnSpc>
                <a:spcPct val="80000"/>
              </a:lnSpc>
            </a:pPr>
            <a:r>
              <a:rPr lang="fr-FR" sz="1400" cap="none" dirty="0">
                <a:solidFill>
                  <a:schemeClr val="bg1"/>
                </a:solidFill>
                <a:latin typeface="+mn-lt"/>
                <a:ea typeface="Cabin"/>
                <a:cs typeface="Cabin"/>
                <a:sym typeface="Cabin"/>
              </a:rPr>
              <a:t>groupebpce.fr</a:t>
            </a:r>
          </a:p>
        </p:txBody>
      </p:sp>
      <p:grpSp>
        <p:nvGrpSpPr>
          <p:cNvPr id="11" name="Groupe 10"/>
          <p:cNvGrpSpPr/>
          <p:nvPr userDrawn="1"/>
        </p:nvGrpSpPr>
        <p:grpSpPr>
          <a:xfrm>
            <a:off x="7961895" y="4487862"/>
            <a:ext cx="390525" cy="390525"/>
            <a:chOff x="7173964" y="1442837"/>
            <a:chExt cx="390525" cy="390525"/>
          </a:xfrm>
        </p:grpSpPr>
        <p:sp>
          <p:nvSpPr>
            <p:cNvPr id="13" name="Ellipse 12">
              <a:hlinkClick r:id="rId8"/>
            </p:cNvPr>
            <p:cNvSpPr/>
            <p:nvPr/>
          </p:nvSpPr>
          <p:spPr>
            <a:xfrm>
              <a:off x="7173964" y="1442837"/>
              <a:ext cx="390525" cy="3905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e 13"/>
            <p:cNvGrpSpPr/>
            <p:nvPr/>
          </p:nvGrpSpPr>
          <p:grpSpPr>
            <a:xfrm>
              <a:off x="7241802" y="1548089"/>
              <a:ext cx="254848" cy="180020"/>
              <a:chOff x="7539038" y="5757863"/>
              <a:chExt cx="373063" cy="263525"/>
            </a:xfrm>
          </p:grpSpPr>
          <p:sp>
            <p:nvSpPr>
              <p:cNvPr id="15" name="Freeform 12"/>
              <p:cNvSpPr>
                <a:spLocks/>
              </p:cNvSpPr>
              <p:nvPr/>
            </p:nvSpPr>
            <p:spPr bwMode="auto">
              <a:xfrm>
                <a:off x="7688263" y="5832475"/>
                <a:ext cx="100013" cy="104775"/>
              </a:xfrm>
              <a:custGeom>
                <a:avLst/>
                <a:gdLst>
                  <a:gd name="T0" fmla="*/ 0 w 63"/>
                  <a:gd name="T1" fmla="*/ 66 h 66"/>
                  <a:gd name="T2" fmla="*/ 63 w 63"/>
                  <a:gd name="T3" fmla="*/ 33 h 66"/>
                  <a:gd name="T4" fmla="*/ 0 w 63"/>
                  <a:gd name="T5" fmla="*/ 0 h 66"/>
                  <a:gd name="T6" fmla="*/ 0 w 63"/>
                  <a:gd name="T7" fmla="*/ 66 h 66"/>
                </a:gdLst>
                <a:ahLst/>
                <a:cxnLst>
                  <a:cxn ang="0">
                    <a:pos x="T0" y="T1"/>
                  </a:cxn>
                  <a:cxn ang="0">
                    <a:pos x="T2" y="T3"/>
                  </a:cxn>
                  <a:cxn ang="0">
                    <a:pos x="T4" y="T5"/>
                  </a:cxn>
                  <a:cxn ang="0">
                    <a:pos x="T6" y="T7"/>
                  </a:cxn>
                </a:cxnLst>
                <a:rect l="0" t="0" r="r" b="b"/>
                <a:pathLst>
                  <a:path w="63" h="66">
                    <a:moveTo>
                      <a:pt x="0" y="66"/>
                    </a:moveTo>
                    <a:lnTo>
                      <a:pt x="63" y="33"/>
                    </a:lnTo>
                    <a:lnTo>
                      <a:pt x="0" y="0"/>
                    </a:lnTo>
                    <a:lnTo>
                      <a:pt x="0"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3"/>
              <p:cNvSpPr>
                <a:spLocks/>
              </p:cNvSpPr>
              <p:nvPr/>
            </p:nvSpPr>
            <p:spPr bwMode="auto">
              <a:xfrm>
                <a:off x="7688263" y="5832475"/>
                <a:ext cx="100013" cy="104775"/>
              </a:xfrm>
              <a:custGeom>
                <a:avLst/>
                <a:gdLst>
                  <a:gd name="T0" fmla="*/ 0 w 63"/>
                  <a:gd name="T1" fmla="*/ 66 h 66"/>
                  <a:gd name="T2" fmla="*/ 63 w 63"/>
                  <a:gd name="T3" fmla="*/ 33 h 66"/>
                  <a:gd name="T4" fmla="*/ 0 w 63"/>
                  <a:gd name="T5" fmla="*/ 0 h 66"/>
                  <a:gd name="T6" fmla="*/ 0 w 63"/>
                  <a:gd name="T7" fmla="*/ 66 h 66"/>
                </a:gdLst>
                <a:ahLst/>
                <a:cxnLst>
                  <a:cxn ang="0">
                    <a:pos x="T0" y="T1"/>
                  </a:cxn>
                  <a:cxn ang="0">
                    <a:pos x="T2" y="T3"/>
                  </a:cxn>
                  <a:cxn ang="0">
                    <a:pos x="T4" y="T5"/>
                  </a:cxn>
                  <a:cxn ang="0">
                    <a:pos x="T6" y="T7"/>
                  </a:cxn>
                </a:cxnLst>
                <a:rect l="0" t="0" r="r" b="b"/>
                <a:pathLst>
                  <a:path w="63" h="66">
                    <a:moveTo>
                      <a:pt x="0" y="66"/>
                    </a:moveTo>
                    <a:lnTo>
                      <a:pt x="63" y="33"/>
                    </a:lnTo>
                    <a:lnTo>
                      <a:pt x="0" y="0"/>
                    </a:lnTo>
                    <a:lnTo>
                      <a:pt x="0"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4"/>
              <p:cNvSpPr>
                <a:spLocks/>
              </p:cNvSpPr>
              <p:nvPr/>
            </p:nvSpPr>
            <p:spPr bwMode="auto">
              <a:xfrm>
                <a:off x="7777163" y="5884863"/>
                <a:ext cx="11113" cy="6350"/>
              </a:xfrm>
              <a:custGeom>
                <a:avLst/>
                <a:gdLst>
                  <a:gd name="T0" fmla="*/ 7 w 7"/>
                  <a:gd name="T1" fmla="*/ 0 h 4"/>
                  <a:gd name="T2" fmla="*/ 0 w 7"/>
                  <a:gd name="T3" fmla="*/ 4 h 4"/>
                  <a:gd name="T4" fmla="*/ 0 w 7"/>
                  <a:gd name="T5" fmla="*/ 4 h 4"/>
                  <a:gd name="T6" fmla="*/ 7 w 7"/>
                  <a:gd name="T7" fmla="*/ 0 h 4"/>
                </a:gdLst>
                <a:ahLst/>
                <a:cxnLst>
                  <a:cxn ang="0">
                    <a:pos x="T0" y="T1"/>
                  </a:cxn>
                  <a:cxn ang="0">
                    <a:pos x="T2" y="T3"/>
                  </a:cxn>
                  <a:cxn ang="0">
                    <a:pos x="T4" y="T5"/>
                  </a:cxn>
                  <a:cxn ang="0">
                    <a:pos x="T6" y="T7"/>
                  </a:cxn>
                </a:cxnLst>
                <a:rect l="0" t="0" r="r" b="b"/>
                <a:pathLst>
                  <a:path w="7" h="4">
                    <a:moveTo>
                      <a:pt x="7" y="0"/>
                    </a:moveTo>
                    <a:lnTo>
                      <a:pt x="0" y="4"/>
                    </a:lnTo>
                    <a:lnTo>
                      <a:pt x="0" y="4"/>
                    </a:lnTo>
                    <a:lnTo>
                      <a:pt x="7" y="0"/>
                    </a:lnTo>
                    <a:close/>
                  </a:path>
                </a:pathLst>
              </a:custGeom>
              <a:solidFill>
                <a:srgbClr val="E2D9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5"/>
              <p:cNvSpPr>
                <a:spLocks/>
              </p:cNvSpPr>
              <p:nvPr/>
            </p:nvSpPr>
            <p:spPr bwMode="auto">
              <a:xfrm>
                <a:off x="7777163" y="5884863"/>
                <a:ext cx="11113" cy="6350"/>
              </a:xfrm>
              <a:custGeom>
                <a:avLst/>
                <a:gdLst>
                  <a:gd name="T0" fmla="*/ 7 w 7"/>
                  <a:gd name="T1" fmla="*/ 0 h 4"/>
                  <a:gd name="T2" fmla="*/ 0 w 7"/>
                  <a:gd name="T3" fmla="*/ 4 h 4"/>
                  <a:gd name="T4" fmla="*/ 0 w 7"/>
                  <a:gd name="T5" fmla="*/ 4 h 4"/>
                  <a:gd name="T6" fmla="*/ 7 w 7"/>
                  <a:gd name="T7" fmla="*/ 0 h 4"/>
                </a:gdLst>
                <a:ahLst/>
                <a:cxnLst>
                  <a:cxn ang="0">
                    <a:pos x="T0" y="T1"/>
                  </a:cxn>
                  <a:cxn ang="0">
                    <a:pos x="T2" y="T3"/>
                  </a:cxn>
                  <a:cxn ang="0">
                    <a:pos x="T4" y="T5"/>
                  </a:cxn>
                  <a:cxn ang="0">
                    <a:pos x="T6" y="T7"/>
                  </a:cxn>
                </a:cxnLst>
                <a:rect l="0" t="0" r="r" b="b"/>
                <a:pathLst>
                  <a:path w="7" h="4">
                    <a:moveTo>
                      <a:pt x="7" y="0"/>
                    </a:moveTo>
                    <a:lnTo>
                      <a:pt x="0" y="4"/>
                    </a:lnTo>
                    <a:lnTo>
                      <a:pt x="0" y="4"/>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16"/>
              <p:cNvSpPr>
                <a:spLocks/>
              </p:cNvSpPr>
              <p:nvPr/>
            </p:nvSpPr>
            <p:spPr bwMode="auto">
              <a:xfrm>
                <a:off x="7688263" y="5832475"/>
                <a:ext cx="100013" cy="58738"/>
              </a:xfrm>
              <a:custGeom>
                <a:avLst/>
                <a:gdLst>
                  <a:gd name="T0" fmla="*/ 0 w 63"/>
                  <a:gd name="T1" fmla="*/ 0 h 37"/>
                  <a:gd name="T2" fmla="*/ 56 w 63"/>
                  <a:gd name="T3" fmla="*/ 37 h 37"/>
                  <a:gd name="T4" fmla="*/ 63 w 63"/>
                  <a:gd name="T5" fmla="*/ 33 h 37"/>
                  <a:gd name="T6" fmla="*/ 0 w 63"/>
                  <a:gd name="T7" fmla="*/ 0 h 37"/>
                </a:gdLst>
                <a:ahLst/>
                <a:cxnLst>
                  <a:cxn ang="0">
                    <a:pos x="T0" y="T1"/>
                  </a:cxn>
                  <a:cxn ang="0">
                    <a:pos x="T2" y="T3"/>
                  </a:cxn>
                  <a:cxn ang="0">
                    <a:pos x="T4" y="T5"/>
                  </a:cxn>
                  <a:cxn ang="0">
                    <a:pos x="T6" y="T7"/>
                  </a:cxn>
                </a:cxnLst>
                <a:rect l="0" t="0" r="r" b="b"/>
                <a:pathLst>
                  <a:path w="63" h="37">
                    <a:moveTo>
                      <a:pt x="0" y="0"/>
                    </a:moveTo>
                    <a:lnTo>
                      <a:pt x="56" y="37"/>
                    </a:lnTo>
                    <a:lnTo>
                      <a:pt x="63" y="33"/>
                    </a:lnTo>
                    <a:lnTo>
                      <a:pt x="0" y="0"/>
                    </a:lnTo>
                    <a:close/>
                  </a:path>
                </a:pathLst>
              </a:custGeom>
              <a:solidFill>
                <a:srgbClr val="E3D9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17"/>
              <p:cNvSpPr>
                <a:spLocks/>
              </p:cNvSpPr>
              <p:nvPr/>
            </p:nvSpPr>
            <p:spPr bwMode="auto">
              <a:xfrm>
                <a:off x="7688263" y="5832475"/>
                <a:ext cx="100013" cy="58738"/>
              </a:xfrm>
              <a:custGeom>
                <a:avLst/>
                <a:gdLst>
                  <a:gd name="T0" fmla="*/ 0 w 63"/>
                  <a:gd name="T1" fmla="*/ 0 h 37"/>
                  <a:gd name="T2" fmla="*/ 56 w 63"/>
                  <a:gd name="T3" fmla="*/ 37 h 37"/>
                  <a:gd name="T4" fmla="*/ 63 w 63"/>
                  <a:gd name="T5" fmla="*/ 33 h 37"/>
                  <a:gd name="T6" fmla="*/ 0 w 63"/>
                  <a:gd name="T7" fmla="*/ 0 h 37"/>
                </a:gdLst>
                <a:ahLst/>
                <a:cxnLst>
                  <a:cxn ang="0">
                    <a:pos x="T0" y="T1"/>
                  </a:cxn>
                  <a:cxn ang="0">
                    <a:pos x="T2" y="T3"/>
                  </a:cxn>
                  <a:cxn ang="0">
                    <a:pos x="T4" y="T5"/>
                  </a:cxn>
                  <a:cxn ang="0">
                    <a:pos x="T6" y="T7"/>
                  </a:cxn>
                </a:cxnLst>
                <a:rect l="0" t="0" r="r" b="b"/>
                <a:pathLst>
                  <a:path w="63" h="37">
                    <a:moveTo>
                      <a:pt x="0" y="0"/>
                    </a:moveTo>
                    <a:lnTo>
                      <a:pt x="56" y="37"/>
                    </a:lnTo>
                    <a:lnTo>
                      <a:pt x="63" y="3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8"/>
              <p:cNvSpPr>
                <a:spLocks noEditPoints="1"/>
              </p:cNvSpPr>
              <p:nvPr/>
            </p:nvSpPr>
            <p:spPr bwMode="auto">
              <a:xfrm>
                <a:off x="7539038" y="5757863"/>
                <a:ext cx="373063" cy="263525"/>
              </a:xfrm>
              <a:custGeom>
                <a:avLst/>
                <a:gdLst>
                  <a:gd name="T0" fmla="*/ 154 w 156"/>
                  <a:gd name="T1" fmla="*/ 24 h 110"/>
                  <a:gd name="T2" fmla="*/ 148 w 156"/>
                  <a:gd name="T3" fmla="*/ 8 h 110"/>
                  <a:gd name="T4" fmla="*/ 132 w 156"/>
                  <a:gd name="T5" fmla="*/ 2 h 110"/>
                  <a:gd name="T6" fmla="*/ 78 w 156"/>
                  <a:gd name="T7" fmla="*/ 0 h 110"/>
                  <a:gd name="T8" fmla="*/ 78 w 156"/>
                  <a:gd name="T9" fmla="*/ 0 h 110"/>
                  <a:gd name="T10" fmla="*/ 23 w 156"/>
                  <a:gd name="T11" fmla="*/ 2 h 110"/>
                  <a:gd name="T12" fmla="*/ 8 w 156"/>
                  <a:gd name="T13" fmla="*/ 8 h 110"/>
                  <a:gd name="T14" fmla="*/ 2 w 156"/>
                  <a:gd name="T15" fmla="*/ 24 h 110"/>
                  <a:gd name="T16" fmla="*/ 0 w 156"/>
                  <a:gd name="T17" fmla="*/ 49 h 110"/>
                  <a:gd name="T18" fmla="*/ 0 w 156"/>
                  <a:gd name="T19" fmla="*/ 61 h 110"/>
                  <a:gd name="T20" fmla="*/ 2 w 156"/>
                  <a:gd name="T21" fmla="*/ 86 h 110"/>
                  <a:gd name="T22" fmla="*/ 8 w 156"/>
                  <a:gd name="T23" fmla="*/ 101 h 110"/>
                  <a:gd name="T24" fmla="*/ 25 w 156"/>
                  <a:gd name="T25" fmla="*/ 108 h 110"/>
                  <a:gd name="T26" fmla="*/ 78 w 156"/>
                  <a:gd name="T27" fmla="*/ 110 h 110"/>
                  <a:gd name="T28" fmla="*/ 132 w 156"/>
                  <a:gd name="T29" fmla="*/ 108 h 110"/>
                  <a:gd name="T30" fmla="*/ 148 w 156"/>
                  <a:gd name="T31" fmla="*/ 101 h 110"/>
                  <a:gd name="T32" fmla="*/ 154 w 156"/>
                  <a:gd name="T33" fmla="*/ 86 h 110"/>
                  <a:gd name="T34" fmla="*/ 156 w 156"/>
                  <a:gd name="T35" fmla="*/ 61 h 110"/>
                  <a:gd name="T36" fmla="*/ 156 w 156"/>
                  <a:gd name="T37" fmla="*/ 49 h 110"/>
                  <a:gd name="T38" fmla="*/ 154 w 156"/>
                  <a:gd name="T39" fmla="*/ 24 h 110"/>
                  <a:gd name="T40" fmla="*/ 62 w 156"/>
                  <a:gd name="T41" fmla="*/ 75 h 110"/>
                  <a:gd name="T42" fmla="*/ 62 w 156"/>
                  <a:gd name="T43" fmla="*/ 31 h 110"/>
                  <a:gd name="T44" fmla="*/ 104 w 156"/>
                  <a:gd name="T45" fmla="*/ 53 h 110"/>
                  <a:gd name="T46" fmla="*/ 62 w 156"/>
                  <a:gd name="T47" fmla="*/ 7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6" h="110">
                    <a:moveTo>
                      <a:pt x="154" y="24"/>
                    </a:moveTo>
                    <a:cubicBezTo>
                      <a:pt x="154" y="24"/>
                      <a:pt x="153" y="13"/>
                      <a:pt x="148" y="8"/>
                    </a:cubicBezTo>
                    <a:cubicBezTo>
                      <a:pt x="142" y="2"/>
                      <a:pt x="135" y="2"/>
                      <a:pt x="132" y="2"/>
                    </a:cubicBezTo>
                    <a:cubicBezTo>
                      <a:pt x="111" y="0"/>
                      <a:pt x="78" y="0"/>
                      <a:pt x="78" y="0"/>
                    </a:cubicBezTo>
                    <a:cubicBezTo>
                      <a:pt x="78" y="0"/>
                      <a:pt x="78" y="0"/>
                      <a:pt x="78" y="0"/>
                    </a:cubicBezTo>
                    <a:cubicBezTo>
                      <a:pt x="78" y="0"/>
                      <a:pt x="45" y="0"/>
                      <a:pt x="23" y="2"/>
                    </a:cubicBezTo>
                    <a:cubicBezTo>
                      <a:pt x="20" y="2"/>
                      <a:pt x="14" y="2"/>
                      <a:pt x="8" y="8"/>
                    </a:cubicBezTo>
                    <a:cubicBezTo>
                      <a:pt x="3" y="13"/>
                      <a:pt x="2" y="24"/>
                      <a:pt x="2" y="24"/>
                    </a:cubicBezTo>
                    <a:cubicBezTo>
                      <a:pt x="2" y="24"/>
                      <a:pt x="0" y="36"/>
                      <a:pt x="0" y="49"/>
                    </a:cubicBezTo>
                    <a:cubicBezTo>
                      <a:pt x="0" y="61"/>
                      <a:pt x="0" y="61"/>
                      <a:pt x="0" y="61"/>
                    </a:cubicBezTo>
                    <a:cubicBezTo>
                      <a:pt x="0" y="73"/>
                      <a:pt x="2" y="86"/>
                      <a:pt x="2" y="86"/>
                    </a:cubicBezTo>
                    <a:cubicBezTo>
                      <a:pt x="2" y="86"/>
                      <a:pt x="3" y="97"/>
                      <a:pt x="8" y="101"/>
                    </a:cubicBezTo>
                    <a:cubicBezTo>
                      <a:pt x="14" y="108"/>
                      <a:pt x="22" y="107"/>
                      <a:pt x="25" y="108"/>
                    </a:cubicBezTo>
                    <a:cubicBezTo>
                      <a:pt x="37" y="109"/>
                      <a:pt x="78" y="110"/>
                      <a:pt x="78" y="110"/>
                    </a:cubicBezTo>
                    <a:cubicBezTo>
                      <a:pt x="78" y="110"/>
                      <a:pt x="111" y="110"/>
                      <a:pt x="132" y="108"/>
                    </a:cubicBezTo>
                    <a:cubicBezTo>
                      <a:pt x="135" y="108"/>
                      <a:pt x="142" y="108"/>
                      <a:pt x="148" y="101"/>
                    </a:cubicBezTo>
                    <a:cubicBezTo>
                      <a:pt x="153" y="97"/>
                      <a:pt x="154" y="86"/>
                      <a:pt x="154" y="86"/>
                    </a:cubicBezTo>
                    <a:cubicBezTo>
                      <a:pt x="154" y="86"/>
                      <a:pt x="156" y="73"/>
                      <a:pt x="156" y="61"/>
                    </a:cubicBezTo>
                    <a:cubicBezTo>
                      <a:pt x="156" y="49"/>
                      <a:pt x="156" y="49"/>
                      <a:pt x="156" y="49"/>
                    </a:cubicBezTo>
                    <a:cubicBezTo>
                      <a:pt x="156" y="36"/>
                      <a:pt x="154" y="24"/>
                      <a:pt x="154" y="24"/>
                    </a:cubicBezTo>
                    <a:close/>
                    <a:moveTo>
                      <a:pt x="62" y="75"/>
                    </a:moveTo>
                    <a:cubicBezTo>
                      <a:pt x="62" y="31"/>
                      <a:pt x="62" y="31"/>
                      <a:pt x="62" y="31"/>
                    </a:cubicBezTo>
                    <a:cubicBezTo>
                      <a:pt x="104" y="53"/>
                      <a:pt x="104" y="53"/>
                      <a:pt x="104" y="53"/>
                    </a:cubicBezTo>
                    <a:lnTo>
                      <a:pt x="62" y="7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spTree>
    <p:extLst>
      <p:ext uri="{BB962C8B-B14F-4D97-AF65-F5344CB8AC3E}">
        <p14:creationId xmlns:p14="http://schemas.microsoft.com/office/powerpoint/2010/main" val="41809181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32180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sp>
        <p:nvSpPr>
          <p:cNvPr id="13"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a:lstStyle/>
          <a:p>
            <a:r>
              <a:rPr lang="fr-FR"/>
              <a:t>Cliquez sur l'icône pour ajouter une image</a:t>
            </a:r>
            <a:endParaRPr lang="fr-FR" dirty="0"/>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Shape 10"/>
          <p:cNvSpPr txBox="1">
            <a:spLocks noGrp="1"/>
          </p:cNvSpPr>
          <p:nvPr userDrawn="1">
            <p:ph type="ctrTitle"/>
          </p:nvPr>
        </p:nvSpPr>
        <p:spPr>
          <a:xfrm>
            <a:off x="291318" y="1902564"/>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7" name="Espace réservé du texte 52"/>
          <p:cNvSpPr>
            <a:spLocks noGrp="1"/>
          </p:cNvSpPr>
          <p:nvPr userDrawn="1">
            <p:ph type="body" sz="quarter" idx="10" hasCustomPrompt="1"/>
          </p:nvPr>
        </p:nvSpPr>
        <p:spPr>
          <a:xfrm>
            <a:off x="291318" y="4086328"/>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DATE</a:t>
            </a:r>
            <a:endParaRPr lang="fr-FR" dirty="0"/>
          </a:p>
        </p:txBody>
      </p:sp>
      <p:sp>
        <p:nvSpPr>
          <p:cNvPr id="6" name="Espace réservé du texte 52"/>
          <p:cNvSpPr>
            <a:spLocks noGrp="1"/>
          </p:cNvSpPr>
          <p:nvPr userDrawn="1">
            <p:ph type="body" sz="quarter" idx="11" hasCustomPrompt="1"/>
          </p:nvPr>
        </p:nvSpPr>
        <p:spPr>
          <a:xfrm>
            <a:off x="291318" y="310251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L’EMETTEUR</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56176" y="4479962"/>
            <a:ext cx="2945365" cy="580296"/>
          </a:xfrm>
          <a:prstGeom prst="rect">
            <a:avLst/>
          </a:prstGeom>
        </p:spPr>
      </p:pic>
    </p:spTree>
    <p:extLst>
      <p:ext uri="{BB962C8B-B14F-4D97-AF65-F5344CB8AC3E}">
        <p14:creationId xmlns:p14="http://schemas.microsoft.com/office/powerpoint/2010/main" val="17687169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Titre B">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endParaRPr lang="fr-FR" dirty="0"/>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Shape 10"/>
          <p:cNvSpPr txBox="1">
            <a:spLocks noGrp="1"/>
          </p:cNvSpPr>
          <p:nvPr userDrawn="1">
            <p:ph type="ctrTitle"/>
          </p:nvPr>
        </p:nvSpPr>
        <p:spPr>
          <a:xfrm>
            <a:off x="291318" y="1347614"/>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7" name="Espace réservé du texte 52"/>
          <p:cNvSpPr>
            <a:spLocks noGrp="1"/>
          </p:cNvSpPr>
          <p:nvPr userDrawn="1">
            <p:ph type="body" sz="quarter" idx="10" hasCustomPrompt="1"/>
          </p:nvPr>
        </p:nvSpPr>
        <p:spPr>
          <a:xfrm>
            <a:off x="291318" y="4086328"/>
            <a:ext cx="624751" cy="302955"/>
          </a:xfrm>
          <a:prstGeom prst="roundRect">
            <a:avLst>
              <a:gd name="adj" fmla="val 50000"/>
            </a:avLst>
          </a:prstGeom>
          <a:solidFill>
            <a:schemeClr val="accent1"/>
          </a:solidFill>
          <a:ln>
            <a:noFill/>
          </a:ln>
        </p:spPr>
        <p:txBody>
          <a:bodyPr wrap="none" lIns="72000" tIns="0" rIns="72000" bIns="0" anchor="ctr" anchorCtr="0">
            <a:spAutoFit/>
          </a:bodyPr>
          <a:lstStyle>
            <a:lvl1pPr marL="0" indent="0">
              <a:buNone/>
              <a:defRPr sz="1400" b="0" cap="all" baseline="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DATE</a:t>
            </a:r>
            <a:endParaRPr lang="fr-FR" dirty="0"/>
          </a:p>
        </p:txBody>
      </p:sp>
      <p:sp>
        <p:nvSpPr>
          <p:cNvPr id="6" name="Espace réservé du texte 52"/>
          <p:cNvSpPr>
            <a:spLocks noGrp="1"/>
          </p:cNvSpPr>
          <p:nvPr userDrawn="1">
            <p:ph type="body" sz="quarter" idx="11" hasCustomPrompt="1"/>
          </p:nvPr>
        </p:nvSpPr>
        <p:spPr>
          <a:xfrm>
            <a:off x="291318"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L’EMETTEUR</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56176" y="4479962"/>
            <a:ext cx="2945365" cy="580296"/>
          </a:xfrm>
          <a:prstGeom prst="rect">
            <a:avLst/>
          </a:prstGeom>
        </p:spPr>
      </p:pic>
    </p:spTree>
    <p:extLst>
      <p:ext uri="{BB962C8B-B14F-4D97-AF65-F5344CB8AC3E}">
        <p14:creationId xmlns:p14="http://schemas.microsoft.com/office/powerpoint/2010/main" val="42664772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endParaRPr lang="fr-FR" dirty="0"/>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Shape 10"/>
          <p:cNvSpPr txBox="1">
            <a:spLocks noGrp="1"/>
          </p:cNvSpPr>
          <p:nvPr userDrawn="1">
            <p:ph type="ctrTitle"/>
          </p:nvPr>
        </p:nvSpPr>
        <p:spPr>
          <a:xfrm>
            <a:off x="291318" y="1347614"/>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7" name="Espace réservé du texte 52"/>
          <p:cNvSpPr>
            <a:spLocks noGrp="1"/>
          </p:cNvSpPr>
          <p:nvPr userDrawn="1">
            <p:ph type="body" sz="quarter" idx="10" hasCustomPrompt="1"/>
          </p:nvPr>
        </p:nvSpPr>
        <p:spPr>
          <a:xfrm>
            <a:off x="291318" y="4086328"/>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DATE</a:t>
            </a:r>
            <a:endParaRPr lang="fr-FR" dirty="0"/>
          </a:p>
        </p:txBody>
      </p:sp>
      <p:sp>
        <p:nvSpPr>
          <p:cNvPr id="6" name="Espace réservé du texte 52"/>
          <p:cNvSpPr>
            <a:spLocks noGrp="1"/>
          </p:cNvSpPr>
          <p:nvPr userDrawn="1">
            <p:ph type="body" sz="quarter" idx="11" hasCustomPrompt="1"/>
          </p:nvPr>
        </p:nvSpPr>
        <p:spPr>
          <a:xfrm>
            <a:off x="291318"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L’EMETTEUR</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56176" y="4479962"/>
            <a:ext cx="2945365" cy="580296"/>
          </a:xfrm>
          <a:prstGeom prst="rect">
            <a:avLst/>
          </a:prstGeom>
        </p:spPr>
      </p:pic>
    </p:spTree>
    <p:extLst>
      <p:ext uri="{BB962C8B-B14F-4D97-AF65-F5344CB8AC3E}">
        <p14:creationId xmlns:p14="http://schemas.microsoft.com/office/powerpoint/2010/main" val="42745885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Shape 24"/>
          <p:cNvSpPr/>
          <p:nvPr userDrawn="1"/>
        </p:nvSpPr>
        <p:spPr>
          <a:xfrm>
            <a:off x="2323500" y="764746"/>
            <a:ext cx="190200" cy="190200"/>
          </a:xfrm>
          <a:prstGeom prst="ellipse">
            <a:avLst/>
          </a:prstGeom>
          <a:solidFill>
            <a:schemeClr val="bg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 name="Espace réservé du texte 52"/>
          <p:cNvSpPr txBox="1">
            <a:spLocks/>
          </p:cNvSpPr>
          <p:nvPr userDrawn="1"/>
        </p:nvSpPr>
        <p:spPr>
          <a:xfrm>
            <a:off x="251520" y="253130"/>
            <a:ext cx="909093" cy="259675"/>
          </a:xfrm>
          <a:prstGeom prst="roundRect">
            <a:avLst>
              <a:gd name="adj" fmla="val 50000"/>
            </a:avLst>
          </a:prstGeom>
          <a:solidFill>
            <a:schemeClr val="bg1"/>
          </a:solidFill>
          <a:ln>
            <a:solidFill>
              <a:schemeClr val="accent1"/>
            </a:solidFill>
          </a:ln>
        </p:spPr>
        <p:txBody>
          <a:bodyPr vert="horz" wrap="none" lIns="72000" tIns="0" rIns="72000" bIns="0" rtlCol="0" anchor="ctr"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dirty="0">
                <a:solidFill>
                  <a:schemeClr val="accent1"/>
                </a:solidFill>
              </a:rPr>
              <a:t>sommaire</a:t>
            </a:r>
          </a:p>
        </p:txBody>
      </p:sp>
      <p:sp>
        <p:nvSpPr>
          <p:cNvPr id="27" name="Espace réservé du texte 2"/>
          <p:cNvSpPr>
            <a:spLocks noGrp="1"/>
          </p:cNvSpPr>
          <p:nvPr>
            <p:ph type="body" sz="quarter" idx="11"/>
          </p:nvPr>
        </p:nvSpPr>
        <p:spPr>
          <a:xfrm>
            <a:off x="2837382" y="411645"/>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2837382" y="1138913"/>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2837382" y="1866181"/>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2837382" y="2593449"/>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2837382" y="3320717"/>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2837382" y="4047985"/>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cxnSp>
        <p:nvCxnSpPr>
          <p:cNvPr id="18"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26" name="Espace réservé du texte 52"/>
          <p:cNvSpPr>
            <a:spLocks noGrp="1"/>
          </p:cNvSpPr>
          <p:nvPr>
            <p:ph type="body" sz="quarter" idx="10" hasCustomPrompt="1"/>
          </p:nvPr>
        </p:nvSpPr>
        <p:spPr>
          <a:xfrm>
            <a:off x="2127164" y="411574"/>
            <a:ext cx="576000" cy="576000"/>
          </a:xfrm>
          <a:prstGeom prst="ellipse">
            <a:avLst/>
          </a:prstGeom>
          <a:solidFill>
            <a:schemeClr val="accent1"/>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1</a:t>
            </a:r>
          </a:p>
        </p:txBody>
      </p:sp>
      <p:sp>
        <p:nvSpPr>
          <p:cNvPr id="28" name="Espace réservé du texte 52"/>
          <p:cNvSpPr>
            <a:spLocks noGrp="1"/>
          </p:cNvSpPr>
          <p:nvPr>
            <p:ph type="body" sz="quarter" idx="12" hasCustomPrompt="1"/>
          </p:nvPr>
        </p:nvSpPr>
        <p:spPr>
          <a:xfrm>
            <a:off x="2127164" y="1138842"/>
            <a:ext cx="576000" cy="576000"/>
          </a:xfrm>
          <a:prstGeom prst="ellipse">
            <a:avLst/>
          </a:prstGeom>
          <a:solidFill>
            <a:schemeClr val="accent4"/>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2</a:t>
            </a:r>
            <a:endParaRPr lang="fr-FR" dirty="0"/>
          </a:p>
        </p:txBody>
      </p:sp>
      <p:sp>
        <p:nvSpPr>
          <p:cNvPr id="30" name="Espace réservé du texte 52"/>
          <p:cNvSpPr>
            <a:spLocks noGrp="1"/>
          </p:cNvSpPr>
          <p:nvPr>
            <p:ph type="body" sz="quarter" idx="14" hasCustomPrompt="1"/>
          </p:nvPr>
        </p:nvSpPr>
        <p:spPr>
          <a:xfrm>
            <a:off x="2127164" y="1866110"/>
            <a:ext cx="576000" cy="576000"/>
          </a:xfrm>
          <a:prstGeom prst="ellipse">
            <a:avLst/>
          </a:prstGeom>
          <a:solidFill>
            <a:schemeClr val="accent5"/>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3</a:t>
            </a:r>
            <a:endParaRPr lang="fr-FR" dirty="0"/>
          </a:p>
        </p:txBody>
      </p:sp>
      <p:sp>
        <p:nvSpPr>
          <p:cNvPr id="32" name="Espace réservé du texte 52"/>
          <p:cNvSpPr>
            <a:spLocks noGrp="1"/>
          </p:cNvSpPr>
          <p:nvPr>
            <p:ph type="body" sz="quarter" idx="16" hasCustomPrompt="1"/>
          </p:nvPr>
        </p:nvSpPr>
        <p:spPr>
          <a:xfrm>
            <a:off x="2127164" y="2593378"/>
            <a:ext cx="576000" cy="576000"/>
          </a:xfrm>
          <a:prstGeom prst="ellipse">
            <a:avLst/>
          </a:prstGeom>
          <a:solidFill>
            <a:schemeClr val="accent6"/>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4</a:t>
            </a:r>
            <a:endParaRPr lang="fr-FR" dirty="0"/>
          </a:p>
        </p:txBody>
      </p:sp>
      <p:sp>
        <p:nvSpPr>
          <p:cNvPr id="34" name="Espace réservé du texte 52"/>
          <p:cNvSpPr>
            <a:spLocks noGrp="1"/>
          </p:cNvSpPr>
          <p:nvPr>
            <p:ph type="body" sz="quarter" idx="18" hasCustomPrompt="1"/>
          </p:nvPr>
        </p:nvSpPr>
        <p:spPr>
          <a:xfrm>
            <a:off x="2127164" y="3320646"/>
            <a:ext cx="576000" cy="576000"/>
          </a:xfrm>
          <a:prstGeom prst="ellipse">
            <a:avLst/>
          </a:prstGeom>
          <a:solidFill>
            <a:schemeClr val="accent3"/>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5</a:t>
            </a:r>
            <a:endParaRPr lang="fr-FR" dirty="0"/>
          </a:p>
        </p:txBody>
      </p:sp>
      <p:sp>
        <p:nvSpPr>
          <p:cNvPr id="36" name="Espace réservé du texte 52"/>
          <p:cNvSpPr>
            <a:spLocks noGrp="1"/>
          </p:cNvSpPr>
          <p:nvPr>
            <p:ph type="body" sz="quarter" idx="20" hasCustomPrompt="1"/>
          </p:nvPr>
        </p:nvSpPr>
        <p:spPr>
          <a:xfrm>
            <a:off x="2127164" y="4047914"/>
            <a:ext cx="576000" cy="576000"/>
          </a:xfrm>
          <a:prstGeom prst="ellipse">
            <a:avLst/>
          </a:prstGeom>
          <a:solidFill>
            <a:schemeClr val="accent2"/>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6</a:t>
            </a:r>
            <a:endParaRPr lang="fr-FR" dirty="0"/>
          </a:p>
        </p:txBody>
      </p:sp>
    </p:spTree>
    <p:extLst>
      <p:ext uri="{BB962C8B-B14F-4D97-AF65-F5344CB8AC3E}">
        <p14:creationId xmlns:p14="http://schemas.microsoft.com/office/powerpoint/2010/main" val="6742381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4"/>
            <a:ext cx="1944216" cy="1155851"/>
          </a:xfrm>
        </p:spPr>
        <p:txBody>
          <a:bodyPr/>
          <a:lstStyle>
            <a:lvl1pPr>
              <a:lnSpc>
                <a:spcPct val="90000"/>
              </a:lnSpc>
              <a:defRPr/>
            </a:lvl1pPr>
          </a:lstStyle>
          <a:p>
            <a:r>
              <a:rPr lang="fr-FR"/>
              <a:t>Modifiez le style du titre</a:t>
            </a:r>
            <a:endParaRPr lang="fr-FR" dirty="0"/>
          </a:p>
        </p:txBody>
      </p:sp>
      <p:sp>
        <p:nvSpPr>
          <p:cNvPr id="4" name="Espace réservé du texte 12"/>
          <p:cNvSpPr>
            <a:spLocks noGrp="1"/>
          </p:cNvSpPr>
          <p:nvPr>
            <p:ph idx="1"/>
          </p:nvPr>
        </p:nvSpPr>
        <p:spPr>
          <a:xfrm>
            <a:off x="2627784" y="411510"/>
            <a:ext cx="6336704" cy="4212307"/>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9703335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483518"/>
            <a:ext cx="3060000" cy="4284476"/>
          </a:xfrm>
          <a:prstGeom prst="rect">
            <a:avLst/>
          </a:prstGeom>
        </p:spPr>
        <p:txBody>
          <a:bodyPr vert="horz" lIns="0" tIns="0" rIns="0" bIns="0" rtlCol="0">
            <a:normAutofit/>
          </a:bodyPr>
          <a:lstStyle>
            <a:lvl1pPr marL="179388" indent="-179388">
              <a:defRPr sz="1600"/>
            </a:lvl1pPr>
            <a:lvl2pPr>
              <a:defRPr sz="1400"/>
            </a:lvl2pPr>
            <a:lvl3pPr>
              <a:defRPr sz="1200"/>
            </a:lvl3pPr>
            <a:lvl4pPr>
              <a:defRPr sz="11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483518"/>
            <a:ext cx="3060000" cy="4284476"/>
          </a:xfrm>
          <a:prstGeom prst="rect">
            <a:avLst/>
          </a:prstGeom>
        </p:spPr>
        <p:txBody>
          <a:bodyPr vert="horz" lIns="0" tIns="0" rIns="0" bIns="0" rtlCol="0">
            <a:normAutofit/>
          </a:bodyPr>
          <a:lstStyle>
            <a:lvl1pPr marL="179388" indent="-179388">
              <a:defRPr sz="1600"/>
            </a:lvl1pPr>
            <a:lvl2pPr>
              <a:defRPr sz="1400"/>
            </a:lvl2pPr>
            <a:lvl3pPr>
              <a:defRPr sz="1200"/>
            </a:lvl3pPr>
            <a:lvl4pPr>
              <a:defRPr sz="11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7778"/>
            <a:ext cx="1944216" cy="1155851"/>
          </a:xfrm>
        </p:spPr>
        <p:txBody>
          <a:bodyPr/>
          <a:lstStyle>
            <a:lvl1pPr>
              <a:lnSpc>
                <a:spcPct val="90000"/>
              </a:lnSpc>
              <a:defRPr/>
            </a:lvl1pPr>
          </a:lstStyle>
          <a:p>
            <a:r>
              <a:rPr lang="fr-FR"/>
              <a:t>Modifiez le style du titre</a:t>
            </a:r>
            <a:endParaRPr lang="fr-FR" dirty="0"/>
          </a:p>
        </p:txBody>
      </p:sp>
      <p:sp>
        <p:nvSpPr>
          <p:cNvPr id="10" name="Espace réservé du texte 52"/>
          <p:cNvSpPr>
            <a:spLocks noGrp="1"/>
          </p:cNvSpPr>
          <p:nvPr>
            <p:ph type="body" sz="quarter" idx="12" hasCustomPrompt="1"/>
          </p:nvPr>
        </p:nvSpPr>
        <p:spPr>
          <a:xfrm>
            <a:off x="251520" y="1688040"/>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4078864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9105"/>
            <a:ext cx="1944216" cy="1155851"/>
          </a:xfrm>
        </p:spPr>
        <p:txBody>
          <a:bodyPr/>
          <a:lstStyle>
            <a:lvl1pPr>
              <a:lnSpc>
                <a:spcPct val="90000"/>
              </a:lnSpc>
              <a:defRPr/>
            </a:lvl1p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251520" y="168936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15474741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526958"/>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4770022" y="526958"/>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8" name="Espace réservé du texte 12"/>
          <p:cNvSpPr>
            <a:spLocks noGrp="1"/>
          </p:cNvSpPr>
          <p:nvPr>
            <p:ph idx="16"/>
          </p:nvPr>
        </p:nvSpPr>
        <p:spPr>
          <a:xfrm>
            <a:off x="6912260" y="526958"/>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Titre 1"/>
          <p:cNvSpPr>
            <a:spLocks noGrp="1"/>
          </p:cNvSpPr>
          <p:nvPr>
            <p:ph type="title"/>
          </p:nvPr>
        </p:nvSpPr>
        <p:spPr>
          <a:xfrm>
            <a:off x="251520" y="447675"/>
            <a:ext cx="1944216" cy="1155851"/>
          </a:xfrm>
        </p:spPr>
        <p:txBody>
          <a:bodyPr/>
          <a:lstStyle>
            <a:lvl1pPr>
              <a:lnSpc>
                <a:spcPct val="90000"/>
              </a:lnSpc>
              <a:defRPr/>
            </a:lvl1pPr>
          </a:lstStyle>
          <a:p>
            <a:r>
              <a:rPr lang="fr-FR"/>
              <a:t>Modifiez le style du titre</a:t>
            </a:r>
            <a:endParaRPr lang="fr-FR" dirty="0"/>
          </a:p>
        </p:txBody>
      </p:sp>
      <p:sp>
        <p:nvSpPr>
          <p:cNvPr id="10" name="Espace réservé du texte 52"/>
          <p:cNvSpPr>
            <a:spLocks noGrp="1"/>
          </p:cNvSpPr>
          <p:nvPr>
            <p:ph type="body" sz="quarter" idx="12" hasCustomPrompt="1"/>
          </p:nvPr>
        </p:nvSpPr>
        <p:spPr>
          <a:xfrm>
            <a:off x="251520" y="169793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2664877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4"/>
            <a:ext cx="1944216" cy="1155851"/>
          </a:xfrm>
        </p:spPr>
        <p:txBody>
          <a:bodyPr/>
          <a:lstStyle>
            <a:lvl1pPr>
              <a:lnSpc>
                <a:spcPct val="90000"/>
              </a:lnSpc>
              <a:defRPr/>
            </a:lvl1pPr>
          </a:lstStyle>
          <a:p>
            <a:r>
              <a:rPr lang="fr-FR"/>
              <a:t>Modifiez le style du titre</a:t>
            </a:r>
            <a:endParaRPr lang="fr-FR" dirty="0"/>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2995058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in vide">
    <p:bg>
      <p:bgPr>
        <a:solidFill>
          <a:schemeClr val="accent1"/>
        </a:solidFill>
        <a:effectLst/>
      </p:bgPr>
    </p:bg>
    <p:spTree>
      <p:nvGrpSpPr>
        <p:cNvPr id="1" name="Shape 8"/>
        <p:cNvGrpSpPr/>
        <p:nvPr/>
      </p:nvGrpSpPr>
      <p:grpSpPr>
        <a:xfrm>
          <a:off x="0" y="0"/>
          <a:ext cx="0" cy="0"/>
          <a:chOff x="0" y="0"/>
          <a:chExt cx="0" cy="0"/>
        </a:xfrm>
      </p:grpSpPr>
      <p:sp>
        <p:nvSpPr>
          <p:cNvPr id="4"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8089304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2"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a:p>
        </p:txBody>
      </p:sp>
      <p:pic>
        <p:nvPicPr>
          <p:cNvPr id="2" name="Imag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508" y="2014339"/>
            <a:ext cx="5753100" cy="1133475"/>
          </a:xfrm>
          <a:prstGeom prst="rect">
            <a:avLst/>
          </a:prstGeom>
        </p:spPr>
      </p:pic>
      <p:sp>
        <p:nvSpPr>
          <p:cNvPr id="4" name="Freeform 6">
            <a:hlinkClick r:id="rId3"/>
          </p:cNvPr>
          <p:cNvSpPr>
            <a:spLocks noEditPoints="1"/>
          </p:cNvSpPr>
          <p:nvPr userDrawn="1"/>
        </p:nvSpPr>
        <p:spPr bwMode="auto">
          <a:xfrm>
            <a:off x="6624228" y="4485481"/>
            <a:ext cx="393700" cy="390525"/>
          </a:xfrm>
          <a:custGeom>
            <a:avLst/>
            <a:gdLst>
              <a:gd name="T0" fmla="*/ 105 w 105"/>
              <a:gd name="T1" fmla="*/ 52 h 104"/>
              <a:gd name="T2" fmla="*/ 53 w 105"/>
              <a:gd name="T3" fmla="*/ 104 h 104"/>
              <a:gd name="T4" fmla="*/ 0 w 105"/>
              <a:gd name="T5" fmla="*/ 52 h 104"/>
              <a:gd name="T6" fmla="*/ 53 w 105"/>
              <a:gd name="T7" fmla="*/ 0 h 104"/>
              <a:gd name="T8" fmla="*/ 105 w 105"/>
              <a:gd name="T9" fmla="*/ 52 h 104"/>
              <a:gd name="T10" fmla="*/ 64 w 105"/>
              <a:gd name="T11" fmla="*/ 27 h 104"/>
              <a:gd name="T12" fmla="*/ 52 w 105"/>
              <a:gd name="T13" fmla="*/ 40 h 104"/>
              <a:gd name="T14" fmla="*/ 52 w 105"/>
              <a:gd name="T15" fmla="*/ 43 h 104"/>
              <a:gd name="T16" fmla="*/ 26 w 105"/>
              <a:gd name="T17" fmla="*/ 30 h 104"/>
              <a:gd name="T18" fmla="*/ 25 w 105"/>
              <a:gd name="T19" fmla="*/ 36 h 104"/>
              <a:gd name="T20" fmla="*/ 30 w 105"/>
              <a:gd name="T21" fmla="*/ 46 h 104"/>
              <a:gd name="T22" fmla="*/ 25 w 105"/>
              <a:gd name="T23" fmla="*/ 45 h 104"/>
              <a:gd name="T24" fmla="*/ 25 w 105"/>
              <a:gd name="T25" fmla="*/ 45 h 104"/>
              <a:gd name="T26" fmla="*/ 35 w 105"/>
              <a:gd name="T27" fmla="*/ 57 h 104"/>
              <a:gd name="T28" fmla="*/ 31 w 105"/>
              <a:gd name="T29" fmla="*/ 58 h 104"/>
              <a:gd name="T30" fmla="*/ 29 w 105"/>
              <a:gd name="T31" fmla="*/ 57 h 104"/>
              <a:gd name="T32" fmla="*/ 41 w 105"/>
              <a:gd name="T33" fmla="*/ 66 h 104"/>
              <a:gd name="T34" fmla="*/ 25 w 105"/>
              <a:gd name="T35" fmla="*/ 71 h 104"/>
              <a:gd name="T36" fmla="*/ 22 w 105"/>
              <a:gd name="T37" fmla="*/ 71 h 104"/>
              <a:gd name="T38" fmla="*/ 41 w 105"/>
              <a:gd name="T39" fmla="*/ 77 h 104"/>
              <a:gd name="T40" fmla="*/ 77 w 105"/>
              <a:gd name="T41" fmla="*/ 41 h 104"/>
              <a:gd name="T42" fmla="*/ 77 w 105"/>
              <a:gd name="T43" fmla="*/ 40 h 104"/>
              <a:gd name="T44" fmla="*/ 83 w 105"/>
              <a:gd name="T45" fmla="*/ 33 h 104"/>
              <a:gd name="T46" fmla="*/ 76 w 105"/>
              <a:gd name="T47" fmla="*/ 35 h 104"/>
              <a:gd name="T48" fmla="*/ 81 w 105"/>
              <a:gd name="T49" fmla="*/ 28 h 104"/>
              <a:gd name="T50" fmla="*/ 73 w 105"/>
              <a:gd name="T51" fmla="*/ 31 h 104"/>
              <a:gd name="T52" fmla="*/ 64 w 105"/>
              <a:gd name="T53" fmla="*/ 2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5" h="104">
                <a:moveTo>
                  <a:pt x="105" y="52"/>
                </a:moveTo>
                <a:cubicBezTo>
                  <a:pt x="105" y="81"/>
                  <a:pt x="82" y="104"/>
                  <a:pt x="53" y="104"/>
                </a:cubicBezTo>
                <a:cubicBezTo>
                  <a:pt x="24" y="104"/>
                  <a:pt x="0" y="81"/>
                  <a:pt x="0" y="52"/>
                </a:cubicBezTo>
                <a:cubicBezTo>
                  <a:pt x="0" y="23"/>
                  <a:pt x="24" y="0"/>
                  <a:pt x="53" y="0"/>
                </a:cubicBezTo>
                <a:cubicBezTo>
                  <a:pt x="82" y="0"/>
                  <a:pt x="105" y="23"/>
                  <a:pt x="105" y="52"/>
                </a:cubicBezTo>
                <a:moveTo>
                  <a:pt x="64" y="27"/>
                </a:moveTo>
                <a:cubicBezTo>
                  <a:pt x="57" y="27"/>
                  <a:pt x="52" y="33"/>
                  <a:pt x="52" y="40"/>
                </a:cubicBezTo>
                <a:cubicBezTo>
                  <a:pt x="52" y="41"/>
                  <a:pt x="52" y="42"/>
                  <a:pt x="52" y="43"/>
                </a:cubicBezTo>
                <a:cubicBezTo>
                  <a:pt x="42" y="42"/>
                  <a:pt x="33" y="37"/>
                  <a:pt x="26" y="30"/>
                </a:cubicBezTo>
                <a:cubicBezTo>
                  <a:pt x="25" y="31"/>
                  <a:pt x="25" y="34"/>
                  <a:pt x="25" y="36"/>
                </a:cubicBezTo>
                <a:cubicBezTo>
                  <a:pt x="25" y="40"/>
                  <a:pt x="27" y="44"/>
                  <a:pt x="30" y="46"/>
                </a:cubicBezTo>
                <a:cubicBezTo>
                  <a:pt x="28" y="46"/>
                  <a:pt x="26" y="46"/>
                  <a:pt x="25" y="45"/>
                </a:cubicBezTo>
                <a:cubicBezTo>
                  <a:pt x="25" y="45"/>
                  <a:pt x="25" y="45"/>
                  <a:pt x="25" y="45"/>
                </a:cubicBezTo>
                <a:cubicBezTo>
                  <a:pt x="25" y="51"/>
                  <a:pt x="29" y="56"/>
                  <a:pt x="35" y="57"/>
                </a:cubicBezTo>
                <a:cubicBezTo>
                  <a:pt x="34" y="57"/>
                  <a:pt x="33" y="58"/>
                  <a:pt x="31" y="58"/>
                </a:cubicBezTo>
                <a:cubicBezTo>
                  <a:pt x="31" y="58"/>
                  <a:pt x="30" y="57"/>
                  <a:pt x="29" y="57"/>
                </a:cubicBezTo>
                <a:cubicBezTo>
                  <a:pt x="31" y="62"/>
                  <a:pt x="35" y="66"/>
                  <a:pt x="41" y="66"/>
                </a:cubicBezTo>
                <a:cubicBezTo>
                  <a:pt x="36" y="69"/>
                  <a:pt x="31" y="71"/>
                  <a:pt x="25" y="71"/>
                </a:cubicBezTo>
                <a:cubicBezTo>
                  <a:pt x="24" y="71"/>
                  <a:pt x="23" y="71"/>
                  <a:pt x="22" y="71"/>
                </a:cubicBezTo>
                <a:cubicBezTo>
                  <a:pt x="28" y="75"/>
                  <a:pt x="34" y="77"/>
                  <a:pt x="41" y="77"/>
                </a:cubicBezTo>
                <a:cubicBezTo>
                  <a:pt x="64" y="77"/>
                  <a:pt x="77" y="58"/>
                  <a:pt x="77" y="41"/>
                </a:cubicBezTo>
                <a:cubicBezTo>
                  <a:pt x="77" y="41"/>
                  <a:pt x="77" y="40"/>
                  <a:pt x="77" y="40"/>
                </a:cubicBezTo>
                <a:cubicBezTo>
                  <a:pt x="79" y="38"/>
                  <a:pt x="81" y="36"/>
                  <a:pt x="83" y="33"/>
                </a:cubicBezTo>
                <a:cubicBezTo>
                  <a:pt x="81" y="34"/>
                  <a:pt x="78" y="35"/>
                  <a:pt x="76" y="35"/>
                </a:cubicBezTo>
                <a:cubicBezTo>
                  <a:pt x="78" y="34"/>
                  <a:pt x="80" y="31"/>
                  <a:pt x="81" y="28"/>
                </a:cubicBezTo>
                <a:cubicBezTo>
                  <a:pt x="79" y="30"/>
                  <a:pt x="76" y="31"/>
                  <a:pt x="73" y="31"/>
                </a:cubicBezTo>
                <a:cubicBezTo>
                  <a:pt x="71" y="29"/>
                  <a:pt x="68" y="27"/>
                  <a:pt x="64" y="2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14">
            <a:hlinkClick r:id="rId4"/>
          </p:cNvPr>
          <p:cNvSpPr>
            <a:spLocks noEditPoints="1"/>
          </p:cNvSpPr>
          <p:nvPr userDrawn="1"/>
        </p:nvSpPr>
        <p:spPr bwMode="auto">
          <a:xfrm>
            <a:off x="7077525" y="4485481"/>
            <a:ext cx="390525" cy="390525"/>
          </a:xfrm>
          <a:custGeom>
            <a:avLst/>
            <a:gdLst>
              <a:gd name="T0" fmla="*/ 104 w 104"/>
              <a:gd name="T1" fmla="*/ 52 h 104"/>
              <a:gd name="T2" fmla="*/ 52 w 104"/>
              <a:gd name="T3" fmla="*/ 104 h 104"/>
              <a:gd name="T4" fmla="*/ 0 w 104"/>
              <a:gd name="T5" fmla="*/ 52 h 104"/>
              <a:gd name="T6" fmla="*/ 52 w 104"/>
              <a:gd name="T7" fmla="*/ 0 h 104"/>
              <a:gd name="T8" fmla="*/ 104 w 104"/>
              <a:gd name="T9" fmla="*/ 52 h 104"/>
              <a:gd name="T10" fmla="*/ 37 w 104"/>
              <a:gd name="T11" fmla="*/ 43 h 104"/>
              <a:gd name="T12" fmla="*/ 26 w 104"/>
              <a:gd name="T13" fmla="*/ 43 h 104"/>
              <a:gd name="T14" fmla="*/ 26 w 104"/>
              <a:gd name="T15" fmla="*/ 78 h 104"/>
              <a:gd name="T16" fmla="*/ 37 w 104"/>
              <a:gd name="T17" fmla="*/ 78 h 104"/>
              <a:gd name="T18" fmla="*/ 37 w 104"/>
              <a:gd name="T19" fmla="*/ 43 h 104"/>
              <a:gd name="T20" fmla="*/ 38 w 104"/>
              <a:gd name="T21" fmla="*/ 32 h 104"/>
              <a:gd name="T22" fmla="*/ 32 w 104"/>
              <a:gd name="T23" fmla="*/ 27 h 104"/>
              <a:gd name="T24" fmla="*/ 25 w 104"/>
              <a:gd name="T25" fmla="*/ 32 h 104"/>
              <a:gd name="T26" fmla="*/ 32 w 104"/>
              <a:gd name="T27" fmla="*/ 38 h 104"/>
              <a:gd name="T28" fmla="*/ 32 w 104"/>
              <a:gd name="T29" fmla="*/ 38 h 104"/>
              <a:gd name="T30" fmla="*/ 38 w 104"/>
              <a:gd name="T31" fmla="*/ 32 h 104"/>
              <a:gd name="T32" fmla="*/ 79 w 104"/>
              <a:gd name="T33" fmla="*/ 58 h 104"/>
              <a:gd name="T34" fmla="*/ 65 w 104"/>
              <a:gd name="T35" fmla="*/ 42 h 104"/>
              <a:gd name="T36" fmla="*/ 55 w 104"/>
              <a:gd name="T37" fmla="*/ 48 h 104"/>
              <a:gd name="T38" fmla="*/ 55 w 104"/>
              <a:gd name="T39" fmla="*/ 43 h 104"/>
              <a:gd name="T40" fmla="*/ 44 w 104"/>
              <a:gd name="T41" fmla="*/ 43 h 104"/>
              <a:gd name="T42" fmla="*/ 44 w 104"/>
              <a:gd name="T43" fmla="*/ 78 h 104"/>
              <a:gd name="T44" fmla="*/ 55 w 104"/>
              <a:gd name="T45" fmla="*/ 78 h 104"/>
              <a:gd name="T46" fmla="*/ 55 w 104"/>
              <a:gd name="T47" fmla="*/ 58 h 104"/>
              <a:gd name="T48" fmla="*/ 56 w 104"/>
              <a:gd name="T49" fmla="*/ 56 h 104"/>
              <a:gd name="T50" fmla="*/ 61 w 104"/>
              <a:gd name="T51" fmla="*/ 51 h 104"/>
              <a:gd name="T52" fmla="*/ 67 w 104"/>
              <a:gd name="T53" fmla="*/ 59 h 104"/>
              <a:gd name="T54" fmla="*/ 67 w 104"/>
              <a:gd name="T55" fmla="*/ 78 h 104"/>
              <a:gd name="T56" fmla="*/ 79 w 104"/>
              <a:gd name="T57" fmla="*/ 78 h 104"/>
              <a:gd name="T58" fmla="*/ 79 w 104"/>
              <a:gd name="T59" fmla="*/ 5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104">
                <a:moveTo>
                  <a:pt x="104" y="52"/>
                </a:moveTo>
                <a:cubicBezTo>
                  <a:pt x="104" y="81"/>
                  <a:pt x="81" y="104"/>
                  <a:pt x="52" y="104"/>
                </a:cubicBezTo>
                <a:cubicBezTo>
                  <a:pt x="23" y="104"/>
                  <a:pt x="0" y="81"/>
                  <a:pt x="0" y="52"/>
                </a:cubicBezTo>
                <a:cubicBezTo>
                  <a:pt x="0" y="23"/>
                  <a:pt x="23" y="0"/>
                  <a:pt x="52" y="0"/>
                </a:cubicBezTo>
                <a:cubicBezTo>
                  <a:pt x="81" y="0"/>
                  <a:pt x="104" y="23"/>
                  <a:pt x="104" y="52"/>
                </a:cubicBezTo>
                <a:moveTo>
                  <a:pt x="37" y="43"/>
                </a:moveTo>
                <a:cubicBezTo>
                  <a:pt x="26" y="43"/>
                  <a:pt x="26" y="43"/>
                  <a:pt x="26" y="43"/>
                </a:cubicBezTo>
                <a:cubicBezTo>
                  <a:pt x="26" y="78"/>
                  <a:pt x="26" y="78"/>
                  <a:pt x="26" y="78"/>
                </a:cubicBezTo>
                <a:cubicBezTo>
                  <a:pt x="37" y="78"/>
                  <a:pt x="37" y="78"/>
                  <a:pt x="37" y="78"/>
                </a:cubicBezTo>
                <a:lnTo>
                  <a:pt x="37" y="43"/>
                </a:lnTo>
                <a:close/>
                <a:moveTo>
                  <a:pt x="38" y="32"/>
                </a:moveTo>
                <a:cubicBezTo>
                  <a:pt x="38" y="29"/>
                  <a:pt x="36" y="27"/>
                  <a:pt x="32" y="27"/>
                </a:cubicBezTo>
                <a:cubicBezTo>
                  <a:pt x="28" y="27"/>
                  <a:pt x="25" y="29"/>
                  <a:pt x="25" y="32"/>
                </a:cubicBezTo>
                <a:cubicBezTo>
                  <a:pt x="25" y="36"/>
                  <a:pt x="28" y="38"/>
                  <a:pt x="32" y="38"/>
                </a:cubicBezTo>
                <a:cubicBezTo>
                  <a:pt x="32" y="38"/>
                  <a:pt x="32" y="38"/>
                  <a:pt x="32" y="38"/>
                </a:cubicBezTo>
                <a:cubicBezTo>
                  <a:pt x="36" y="38"/>
                  <a:pt x="38" y="36"/>
                  <a:pt x="38" y="32"/>
                </a:cubicBezTo>
                <a:moveTo>
                  <a:pt x="79" y="58"/>
                </a:moveTo>
                <a:cubicBezTo>
                  <a:pt x="79" y="47"/>
                  <a:pt x="73" y="42"/>
                  <a:pt x="65" y="42"/>
                </a:cubicBezTo>
                <a:cubicBezTo>
                  <a:pt x="59" y="42"/>
                  <a:pt x="57" y="46"/>
                  <a:pt x="55" y="48"/>
                </a:cubicBezTo>
                <a:cubicBezTo>
                  <a:pt x="55" y="43"/>
                  <a:pt x="55" y="43"/>
                  <a:pt x="55" y="43"/>
                </a:cubicBezTo>
                <a:cubicBezTo>
                  <a:pt x="44" y="43"/>
                  <a:pt x="44" y="43"/>
                  <a:pt x="44" y="43"/>
                </a:cubicBezTo>
                <a:cubicBezTo>
                  <a:pt x="44" y="46"/>
                  <a:pt x="44" y="78"/>
                  <a:pt x="44" y="78"/>
                </a:cubicBezTo>
                <a:cubicBezTo>
                  <a:pt x="55" y="78"/>
                  <a:pt x="55" y="78"/>
                  <a:pt x="55" y="78"/>
                </a:cubicBezTo>
                <a:cubicBezTo>
                  <a:pt x="55" y="58"/>
                  <a:pt x="55" y="58"/>
                  <a:pt x="55" y="58"/>
                </a:cubicBezTo>
                <a:cubicBezTo>
                  <a:pt x="55" y="57"/>
                  <a:pt x="55" y="56"/>
                  <a:pt x="56" y="56"/>
                </a:cubicBezTo>
                <a:cubicBezTo>
                  <a:pt x="56" y="53"/>
                  <a:pt x="58" y="51"/>
                  <a:pt x="61" y="51"/>
                </a:cubicBezTo>
                <a:cubicBezTo>
                  <a:pt x="66" y="51"/>
                  <a:pt x="67" y="54"/>
                  <a:pt x="67" y="59"/>
                </a:cubicBezTo>
                <a:cubicBezTo>
                  <a:pt x="67" y="78"/>
                  <a:pt x="67" y="78"/>
                  <a:pt x="67" y="78"/>
                </a:cubicBezTo>
                <a:cubicBezTo>
                  <a:pt x="79" y="78"/>
                  <a:pt x="79" y="78"/>
                  <a:pt x="79" y="78"/>
                </a:cubicBezTo>
                <a:lnTo>
                  <a:pt x="79"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nvGrpSpPr>
          <p:cNvPr id="6" name="Groupe 5"/>
          <p:cNvGrpSpPr/>
          <p:nvPr userDrawn="1"/>
        </p:nvGrpSpPr>
        <p:grpSpPr>
          <a:xfrm>
            <a:off x="7527647" y="4485481"/>
            <a:ext cx="374650" cy="390525"/>
            <a:chOff x="7656513" y="4516438"/>
            <a:chExt cx="374650" cy="390525"/>
          </a:xfrm>
        </p:grpSpPr>
        <p:sp>
          <p:nvSpPr>
            <p:cNvPr id="7" name="Oval 15">
              <a:hlinkClick r:id="rId5"/>
            </p:cNvPr>
            <p:cNvSpPr>
              <a:spLocks noChangeArrowheads="1"/>
            </p:cNvSpPr>
            <p:nvPr/>
          </p:nvSpPr>
          <p:spPr bwMode="auto">
            <a:xfrm>
              <a:off x="7797800" y="4667251"/>
              <a:ext cx="90487" cy="936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16">
              <a:hlinkClick r:id="rId5"/>
            </p:cNvPr>
            <p:cNvSpPr>
              <a:spLocks noEditPoints="1"/>
            </p:cNvSpPr>
            <p:nvPr/>
          </p:nvSpPr>
          <p:spPr bwMode="auto">
            <a:xfrm>
              <a:off x="7734300" y="4595813"/>
              <a:ext cx="222250" cy="231775"/>
            </a:xfrm>
            <a:custGeom>
              <a:avLst/>
              <a:gdLst>
                <a:gd name="T0" fmla="*/ 58 w 59"/>
                <a:gd name="T1" fmla="*/ 9 h 62"/>
                <a:gd name="T2" fmla="*/ 55 w 59"/>
                <a:gd name="T3" fmla="*/ 5 h 62"/>
                <a:gd name="T4" fmla="*/ 51 w 59"/>
                <a:gd name="T5" fmla="*/ 2 h 62"/>
                <a:gd name="T6" fmla="*/ 44 w 59"/>
                <a:gd name="T7" fmla="*/ 0 h 62"/>
                <a:gd name="T8" fmla="*/ 29 w 59"/>
                <a:gd name="T9" fmla="*/ 0 h 62"/>
                <a:gd name="T10" fmla="*/ 15 w 59"/>
                <a:gd name="T11" fmla="*/ 0 h 62"/>
                <a:gd name="T12" fmla="*/ 8 w 59"/>
                <a:gd name="T13" fmla="*/ 2 h 62"/>
                <a:gd name="T14" fmla="*/ 4 w 59"/>
                <a:gd name="T15" fmla="*/ 5 h 62"/>
                <a:gd name="T16" fmla="*/ 1 w 59"/>
                <a:gd name="T17" fmla="*/ 9 h 62"/>
                <a:gd name="T18" fmla="*/ 0 w 59"/>
                <a:gd name="T19" fmla="*/ 16 h 62"/>
                <a:gd name="T20" fmla="*/ 0 w 59"/>
                <a:gd name="T21" fmla="*/ 31 h 62"/>
                <a:gd name="T22" fmla="*/ 0 w 59"/>
                <a:gd name="T23" fmla="*/ 46 h 62"/>
                <a:gd name="T24" fmla="*/ 1 w 59"/>
                <a:gd name="T25" fmla="*/ 53 h 62"/>
                <a:gd name="T26" fmla="*/ 4 w 59"/>
                <a:gd name="T27" fmla="*/ 58 h 62"/>
                <a:gd name="T28" fmla="*/ 8 w 59"/>
                <a:gd name="T29" fmla="*/ 61 h 62"/>
                <a:gd name="T30" fmla="*/ 15 w 59"/>
                <a:gd name="T31" fmla="*/ 62 h 62"/>
                <a:gd name="T32" fmla="*/ 29 w 59"/>
                <a:gd name="T33" fmla="*/ 62 h 62"/>
                <a:gd name="T34" fmla="*/ 44 w 59"/>
                <a:gd name="T35" fmla="*/ 62 h 62"/>
                <a:gd name="T36" fmla="*/ 51 w 59"/>
                <a:gd name="T37" fmla="*/ 61 h 62"/>
                <a:gd name="T38" fmla="*/ 55 w 59"/>
                <a:gd name="T39" fmla="*/ 58 h 62"/>
                <a:gd name="T40" fmla="*/ 58 w 59"/>
                <a:gd name="T41" fmla="*/ 53 h 62"/>
                <a:gd name="T42" fmla="*/ 59 w 59"/>
                <a:gd name="T43" fmla="*/ 46 h 62"/>
                <a:gd name="T44" fmla="*/ 59 w 59"/>
                <a:gd name="T45" fmla="*/ 31 h 62"/>
                <a:gd name="T46" fmla="*/ 59 w 59"/>
                <a:gd name="T47" fmla="*/ 16 h 62"/>
                <a:gd name="T48" fmla="*/ 58 w 59"/>
                <a:gd name="T49" fmla="*/ 9 h 62"/>
                <a:gd name="T50" fmla="*/ 29 w 59"/>
                <a:gd name="T51" fmla="*/ 50 h 62"/>
                <a:gd name="T52" fmla="*/ 11 w 59"/>
                <a:gd name="T53" fmla="*/ 31 h 62"/>
                <a:gd name="T54" fmla="*/ 29 w 59"/>
                <a:gd name="T55" fmla="*/ 12 h 62"/>
                <a:gd name="T56" fmla="*/ 48 w 59"/>
                <a:gd name="T57" fmla="*/ 31 h 62"/>
                <a:gd name="T58" fmla="*/ 29 w 59"/>
                <a:gd name="T59" fmla="*/ 50 h 62"/>
                <a:gd name="T60" fmla="*/ 49 w 59"/>
                <a:gd name="T61" fmla="*/ 15 h 62"/>
                <a:gd name="T62" fmla="*/ 44 w 59"/>
                <a:gd name="T63" fmla="*/ 11 h 62"/>
                <a:gd name="T64" fmla="*/ 49 w 59"/>
                <a:gd name="T65" fmla="*/ 6 h 62"/>
                <a:gd name="T66" fmla="*/ 53 w 59"/>
                <a:gd name="T67" fmla="*/ 11 h 62"/>
                <a:gd name="T68" fmla="*/ 49 w 59"/>
                <a:gd name="T69"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62">
                  <a:moveTo>
                    <a:pt x="58" y="9"/>
                  </a:moveTo>
                  <a:cubicBezTo>
                    <a:pt x="57" y="7"/>
                    <a:pt x="56" y="6"/>
                    <a:pt x="55" y="5"/>
                  </a:cubicBezTo>
                  <a:cubicBezTo>
                    <a:pt x="54" y="3"/>
                    <a:pt x="52" y="2"/>
                    <a:pt x="51" y="2"/>
                  </a:cubicBezTo>
                  <a:cubicBezTo>
                    <a:pt x="49" y="1"/>
                    <a:pt x="47" y="1"/>
                    <a:pt x="44" y="0"/>
                  </a:cubicBezTo>
                  <a:cubicBezTo>
                    <a:pt x="40" y="0"/>
                    <a:pt x="39" y="0"/>
                    <a:pt x="29" y="0"/>
                  </a:cubicBezTo>
                  <a:cubicBezTo>
                    <a:pt x="20" y="0"/>
                    <a:pt x="18" y="0"/>
                    <a:pt x="15" y="0"/>
                  </a:cubicBezTo>
                  <a:cubicBezTo>
                    <a:pt x="11" y="1"/>
                    <a:pt x="9" y="1"/>
                    <a:pt x="8" y="2"/>
                  </a:cubicBezTo>
                  <a:cubicBezTo>
                    <a:pt x="6" y="2"/>
                    <a:pt x="5" y="3"/>
                    <a:pt x="4" y="5"/>
                  </a:cubicBezTo>
                  <a:cubicBezTo>
                    <a:pt x="2" y="6"/>
                    <a:pt x="2" y="7"/>
                    <a:pt x="1" y="9"/>
                  </a:cubicBezTo>
                  <a:cubicBezTo>
                    <a:pt x="0" y="10"/>
                    <a:pt x="0" y="12"/>
                    <a:pt x="0" y="16"/>
                  </a:cubicBezTo>
                  <a:cubicBezTo>
                    <a:pt x="0" y="20"/>
                    <a:pt x="0" y="21"/>
                    <a:pt x="0" y="31"/>
                  </a:cubicBezTo>
                  <a:cubicBezTo>
                    <a:pt x="0" y="41"/>
                    <a:pt x="0" y="42"/>
                    <a:pt x="0" y="46"/>
                  </a:cubicBezTo>
                  <a:cubicBezTo>
                    <a:pt x="0" y="50"/>
                    <a:pt x="0" y="52"/>
                    <a:pt x="1" y="53"/>
                  </a:cubicBezTo>
                  <a:cubicBezTo>
                    <a:pt x="2" y="55"/>
                    <a:pt x="2" y="56"/>
                    <a:pt x="4" y="58"/>
                  </a:cubicBezTo>
                  <a:cubicBezTo>
                    <a:pt x="5" y="59"/>
                    <a:pt x="6" y="60"/>
                    <a:pt x="8" y="61"/>
                  </a:cubicBezTo>
                  <a:cubicBezTo>
                    <a:pt x="9" y="61"/>
                    <a:pt x="11" y="62"/>
                    <a:pt x="15" y="62"/>
                  </a:cubicBezTo>
                  <a:cubicBezTo>
                    <a:pt x="18" y="62"/>
                    <a:pt x="20" y="62"/>
                    <a:pt x="29" y="62"/>
                  </a:cubicBezTo>
                  <a:cubicBezTo>
                    <a:pt x="39" y="62"/>
                    <a:pt x="40" y="62"/>
                    <a:pt x="44" y="62"/>
                  </a:cubicBezTo>
                  <a:cubicBezTo>
                    <a:pt x="47" y="62"/>
                    <a:pt x="49" y="61"/>
                    <a:pt x="51" y="61"/>
                  </a:cubicBezTo>
                  <a:cubicBezTo>
                    <a:pt x="52" y="60"/>
                    <a:pt x="54" y="59"/>
                    <a:pt x="55" y="58"/>
                  </a:cubicBezTo>
                  <a:cubicBezTo>
                    <a:pt x="56" y="56"/>
                    <a:pt x="57" y="55"/>
                    <a:pt x="58" y="53"/>
                  </a:cubicBezTo>
                  <a:cubicBezTo>
                    <a:pt x="58" y="52"/>
                    <a:pt x="59" y="50"/>
                    <a:pt x="59" y="46"/>
                  </a:cubicBezTo>
                  <a:cubicBezTo>
                    <a:pt x="59" y="42"/>
                    <a:pt x="59" y="41"/>
                    <a:pt x="59" y="31"/>
                  </a:cubicBezTo>
                  <a:cubicBezTo>
                    <a:pt x="59" y="21"/>
                    <a:pt x="59" y="20"/>
                    <a:pt x="59" y="16"/>
                  </a:cubicBezTo>
                  <a:cubicBezTo>
                    <a:pt x="59" y="12"/>
                    <a:pt x="58" y="10"/>
                    <a:pt x="58" y="9"/>
                  </a:cubicBezTo>
                  <a:close/>
                  <a:moveTo>
                    <a:pt x="29" y="50"/>
                  </a:moveTo>
                  <a:cubicBezTo>
                    <a:pt x="19" y="50"/>
                    <a:pt x="11" y="42"/>
                    <a:pt x="11" y="31"/>
                  </a:cubicBezTo>
                  <a:cubicBezTo>
                    <a:pt x="11" y="20"/>
                    <a:pt x="19" y="12"/>
                    <a:pt x="29" y="12"/>
                  </a:cubicBezTo>
                  <a:cubicBezTo>
                    <a:pt x="40" y="12"/>
                    <a:pt x="48" y="20"/>
                    <a:pt x="48" y="31"/>
                  </a:cubicBezTo>
                  <a:cubicBezTo>
                    <a:pt x="48" y="42"/>
                    <a:pt x="40" y="50"/>
                    <a:pt x="29" y="50"/>
                  </a:cubicBezTo>
                  <a:close/>
                  <a:moveTo>
                    <a:pt x="49" y="15"/>
                  </a:moveTo>
                  <a:cubicBezTo>
                    <a:pt x="46" y="15"/>
                    <a:pt x="44" y="13"/>
                    <a:pt x="44" y="11"/>
                  </a:cubicBezTo>
                  <a:cubicBezTo>
                    <a:pt x="44" y="8"/>
                    <a:pt x="46" y="6"/>
                    <a:pt x="49" y="6"/>
                  </a:cubicBezTo>
                  <a:cubicBezTo>
                    <a:pt x="51" y="6"/>
                    <a:pt x="53" y="8"/>
                    <a:pt x="53" y="11"/>
                  </a:cubicBezTo>
                  <a:cubicBezTo>
                    <a:pt x="53" y="13"/>
                    <a:pt x="51" y="15"/>
                    <a:pt x="4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7">
              <a:hlinkClick r:id="rId6"/>
            </p:cNvPr>
            <p:cNvSpPr>
              <a:spLocks noEditPoints="1"/>
            </p:cNvSpPr>
            <p:nvPr/>
          </p:nvSpPr>
          <p:spPr bwMode="auto">
            <a:xfrm>
              <a:off x="7656513" y="4516438"/>
              <a:ext cx="374650" cy="390525"/>
            </a:xfrm>
            <a:custGeom>
              <a:avLst/>
              <a:gdLst>
                <a:gd name="T0" fmla="*/ 50 w 100"/>
                <a:gd name="T1" fmla="*/ 0 h 104"/>
                <a:gd name="T2" fmla="*/ 0 w 100"/>
                <a:gd name="T3" fmla="*/ 52 h 104"/>
                <a:gd name="T4" fmla="*/ 50 w 100"/>
                <a:gd name="T5" fmla="*/ 104 h 104"/>
                <a:gd name="T6" fmla="*/ 100 w 100"/>
                <a:gd name="T7" fmla="*/ 52 h 104"/>
                <a:gd name="T8" fmla="*/ 50 w 100"/>
                <a:gd name="T9" fmla="*/ 0 h 104"/>
                <a:gd name="T10" fmla="*/ 85 w 100"/>
                <a:gd name="T11" fmla="*/ 77 h 104"/>
                <a:gd name="T12" fmla="*/ 80 w 100"/>
                <a:gd name="T13" fmla="*/ 84 h 104"/>
                <a:gd name="T14" fmla="*/ 74 w 100"/>
                <a:gd name="T15" fmla="*/ 88 h 104"/>
                <a:gd name="T16" fmla="*/ 65 w 100"/>
                <a:gd name="T17" fmla="*/ 90 h 104"/>
                <a:gd name="T18" fmla="*/ 50 w 100"/>
                <a:gd name="T19" fmla="*/ 90 h 104"/>
                <a:gd name="T20" fmla="*/ 35 w 100"/>
                <a:gd name="T21" fmla="*/ 90 h 104"/>
                <a:gd name="T22" fmla="*/ 26 w 100"/>
                <a:gd name="T23" fmla="*/ 88 h 104"/>
                <a:gd name="T24" fmla="*/ 20 w 100"/>
                <a:gd name="T25" fmla="*/ 84 h 104"/>
                <a:gd name="T26" fmla="*/ 16 w 100"/>
                <a:gd name="T27" fmla="*/ 77 h 104"/>
                <a:gd name="T28" fmla="*/ 14 w 100"/>
                <a:gd name="T29" fmla="*/ 68 h 104"/>
                <a:gd name="T30" fmla="*/ 14 w 100"/>
                <a:gd name="T31" fmla="*/ 52 h 104"/>
                <a:gd name="T32" fmla="*/ 14 w 100"/>
                <a:gd name="T33" fmla="*/ 37 h 104"/>
                <a:gd name="T34" fmla="*/ 16 w 100"/>
                <a:gd name="T35" fmla="*/ 27 h 104"/>
                <a:gd name="T36" fmla="*/ 20 w 100"/>
                <a:gd name="T37" fmla="*/ 21 h 104"/>
                <a:gd name="T38" fmla="*/ 26 w 100"/>
                <a:gd name="T39" fmla="*/ 16 h 104"/>
                <a:gd name="T40" fmla="*/ 35 w 100"/>
                <a:gd name="T41" fmla="*/ 15 h 104"/>
                <a:gd name="T42" fmla="*/ 50 w 100"/>
                <a:gd name="T43" fmla="*/ 14 h 104"/>
                <a:gd name="T44" fmla="*/ 65 w 100"/>
                <a:gd name="T45" fmla="*/ 15 h 104"/>
                <a:gd name="T46" fmla="*/ 74 w 100"/>
                <a:gd name="T47" fmla="*/ 16 h 104"/>
                <a:gd name="T48" fmla="*/ 80 w 100"/>
                <a:gd name="T49" fmla="*/ 21 h 104"/>
                <a:gd name="T50" fmla="*/ 85 w 100"/>
                <a:gd name="T51" fmla="*/ 27 h 104"/>
                <a:gd name="T52" fmla="*/ 86 w 100"/>
                <a:gd name="T53" fmla="*/ 37 h 104"/>
                <a:gd name="T54" fmla="*/ 87 w 100"/>
                <a:gd name="T55" fmla="*/ 52 h 104"/>
                <a:gd name="T56" fmla="*/ 86 w 100"/>
                <a:gd name="T57" fmla="*/ 68 h 104"/>
                <a:gd name="T58" fmla="*/ 85 w 100"/>
                <a:gd name="T59" fmla="*/ 7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0" h="104">
                  <a:moveTo>
                    <a:pt x="50" y="0"/>
                  </a:moveTo>
                  <a:cubicBezTo>
                    <a:pt x="22" y="0"/>
                    <a:pt x="0" y="23"/>
                    <a:pt x="0" y="52"/>
                  </a:cubicBezTo>
                  <a:cubicBezTo>
                    <a:pt x="0" y="81"/>
                    <a:pt x="22" y="104"/>
                    <a:pt x="50" y="104"/>
                  </a:cubicBezTo>
                  <a:cubicBezTo>
                    <a:pt x="78" y="104"/>
                    <a:pt x="100" y="81"/>
                    <a:pt x="100" y="52"/>
                  </a:cubicBezTo>
                  <a:cubicBezTo>
                    <a:pt x="100" y="23"/>
                    <a:pt x="78" y="0"/>
                    <a:pt x="50" y="0"/>
                  </a:cubicBezTo>
                  <a:close/>
                  <a:moveTo>
                    <a:pt x="85" y="77"/>
                  </a:moveTo>
                  <a:cubicBezTo>
                    <a:pt x="84" y="79"/>
                    <a:pt x="82" y="81"/>
                    <a:pt x="80" y="84"/>
                  </a:cubicBezTo>
                  <a:cubicBezTo>
                    <a:pt x="78" y="86"/>
                    <a:pt x="76" y="87"/>
                    <a:pt x="74" y="88"/>
                  </a:cubicBezTo>
                  <a:cubicBezTo>
                    <a:pt x="72" y="89"/>
                    <a:pt x="69" y="89"/>
                    <a:pt x="65" y="90"/>
                  </a:cubicBezTo>
                  <a:cubicBezTo>
                    <a:pt x="61" y="90"/>
                    <a:pt x="60" y="90"/>
                    <a:pt x="50" y="90"/>
                  </a:cubicBezTo>
                  <a:cubicBezTo>
                    <a:pt x="40" y="90"/>
                    <a:pt x="39" y="90"/>
                    <a:pt x="35" y="90"/>
                  </a:cubicBezTo>
                  <a:cubicBezTo>
                    <a:pt x="31" y="89"/>
                    <a:pt x="29" y="89"/>
                    <a:pt x="26" y="88"/>
                  </a:cubicBezTo>
                  <a:cubicBezTo>
                    <a:pt x="24" y="87"/>
                    <a:pt x="22" y="86"/>
                    <a:pt x="20" y="84"/>
                  </a:cubicBezTo>
                  <a:cubicBezTo>
                    <a:pt x="18" y="81"/>
                    <a:pt x="17" y="79"/>
                    <a:pt x="16" y="77"/>
                  </a:cubicBezTo>
                  <a:cubicBezTo>
                    <a:pt x="15" y="74"/>
                    <a:pt x="14" y="72"/>
                    <a:pt x="14" y="68"/>
                  </a:cubicBezTo>
                  <a:cubicBezTo>
                    <a:pt x="14" y="64"/>
                    <a:pt x="14" y="62"/>
                    <a:pt x="14" y="52"/>
                  </a:cubicBezTo>
                  <a:cubicBezTo>
                    <a:pt x="14" y="42"/>
                    <a:pt x="14" y="41"/>
                    <a:pt x="14" y="37"/>
                  </a:cubicBezTo>
                  <a:cubicBezTo>
                    <a:pt x="14" y="33"/>
                    <a:pt x="15" y="30"/>
                    <a:pt x="16" y="27"/>
                  </a:cubicBezTo>
                  <a:cubicBezTo>
                    <a:pt x="17" y="25"/>
                    <a:pt x="18" y="23"/>
                    <a:pt x="20" y="21"/>
                  </a:cubicBezTo>
                  <a:cubicBezTo>
                    <a:pt x="22" y="19"/>
                    <a:pt x="24" y="17"/>
                    <a:pt x="26" y="16"/>
                  </a:cubicBezTo>
                  <a:cubicBezTo>
                    <a:pt x="29" y="15"/>
                    <a:pt x="31" y="15"/>
                    <a:pt x="35" y="15"/>
                  </a:cubicBezTo>
                  <a:cubicBezTo>
                    <a:pt x="39" y="14"/>
                    <a:pt x="40" y="14"/>
                    <a:pt x="50" y="14"/>
                  </a:cubicBezTo>
                  <a:cubicBezTo>
                    <a:pt x="60" y="14"/>
                    <a:pt x="61" y="14"/>
                    <a:pt x="65" y="15"/>
                  </a:cubicBezTo>
                  <a:cubicBezTo>
                    <a:pt x="69" y="15"/>
                    <a:pt x="72" y="15"/>
                    <a:pt x="74" y="16"/>
                  </a:cubicBezTo>
                  <a:cubicBezTo>
                    <a:pt x="76" y="17"/>
                    <a:pt x="78" y="19"/>
                    <a:pt x="80" y="21"/>
                  </a:cubicBezTo>
                  <a:cubicBezTo>
                    <a:pt x="82" y="23"/>
                    <a:pt x="84" y="25"/>
                    <a:pt x="85" y="27"/>
                  </a:cubicBezTo>
                  <a:cubicBezTo>
                    <a:pt x="86" y="30"/>
                    <a:pt x="86" y="33"/>
                    <a:pt x="86" y="37"/>
                  </a:cubicBezTo>
                  <a:cubicBezTo>
                    <a:pt x="86" y="41"/>
                    <a:pt x="87" y="42"/>
                    <a:pt x="87" y="52"/>
                  </a:cubicBezTo>
                  <a:cubicBezTo>
                    <a:pt x="87" y="62"/>
                    <a:pt x="86" y="64"/>
                    <a:pt x="86" y="68"/>
                  </a:cubicBezTo>
                  <a:cubicBezTo>
                    <a:pt x="86" y="72"/>
                    <a:pt x="86" y="74"/>
                    <a:pt x="85"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0" name="Shape 190">
            <a:hlinkClick r:id="rId7"/>
          </p:cNvPr>
          <p:cNvSpPr txBox="1">
            <a:spLocks/>
          </p:cNvSpPr>
          <p:nvPr userDrawn="1"/>
        </p:nvSpPr>
        <p:spPr>
          <a:xfrm>
            <a:off x="6660232" y="4199595"/>
            <a:ext cx="1202253" cy="172355"/>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lnSpc>
                <a:spcPct val="80000"/>
              </a:lnSpc>
            </a:pPr>
            <a:r>
              <a:rPr lang="fr-FR" sz="1400" cap="none" dirty="0">
                <a:solidFill>
                  <a:schemeClr val="bg1"/>
                </a:solidFill>
                <a:latin typeface="+mn-lt"/>
                <a:ea typeface="Cabin"/>
                <a:cs typeface="Cabin"/>
                <a:sym typeface="Cabin"/>
              </a:rPr>
              <a:t>groupebpce.fr</a:t>
            </a:r>
          </a:p>
        </p:txBody>
      </p:sp>
      <p:grpSp>
        <p:nvGrpSpPr>
          <p:cNvPr id="11" name="Groupe 10"/>
          <p:cNvGrpSpPr/>
          <p:nvPr userDrawn="1"/>
        </p:nvGrpSpPr>
        <p:grpSpPr>
          <a:xfrm>
            <a:off x="7961895" y="4487862"/>
            <a:ext cx="390525" cy="390525"/>
            <a:chOff x="7173964" y="1442837"/>
            <a:chExt cx="390525" cy="390525"/>
          </a:xfrm>
        </p:grpSpPr>
        <p:sp>
          <p:nvSpPr>
            <p:cNvPr id="13" name="Ellipse 12">
              <a:hlinkClick r:id="rId8"/>
            </p:cNvPr>
            <p:cNvSpPr/>
            <p:nvPr/>
          </p:nvSpPr>
          <p:spPr>
            <a:xfrm>
              <a:off x="7173964" y="1442837"/>
              <a:ext cx="390525" cy="3905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e 13"/>
            <p:cNvGrpSpPr/>
            <p:nvPr/>
          </p:nvGrpSpPr>
          <p:grpSpPr>
            <a:xfrm>
              <a:off x="7241802" y="1548089"/>
              <a:ext cx="254848" cy="180020"/>
              <a:chOff x="7539038" y="5757863"/>
              <a:chExt cx="373063" cy="263525"/>
            </a:xfrm>
          </p:grpSpPr>
          <p:sp>
            <p:nvSpPr>
              <p:cNvPr id="15" name="Freeform 12"/>
              <p:cNvSpPr>
                <a:spLocks/>
              </p:cNvSpPr>
              <p:nvPr/>
            </p:nvSpPr>
            <p:spPr bwMode="auto">
              <a:xfrm>
                <a:off x="7688263" y="5832475"/>
                <a:ext cx="100013" cy="104775"/>
              </a:xfrm>
              <a:custGeom>
                <a:avLst/>
                <a:gdLst>
                  <a:gd name="T0" fmla="*/ 0 w 63"/>
                  <a:gd name="T1" fmla="*/ 66 h 66"/>
                  <a:gd name="T2" fmla="*/ 63 w 63"/>
                  <a:gd name="T3" fmla="*/ 33 h 66"/>
                  <a:gd name="T4" fmla="*/ 0 w 63"/>
                  <a:gd name="T5" fmla="*/ 0 h 66"/>
                  <a:gd name="T6" fmla="*/ 0 w 63"/>
                  <a:gd name="T7" fmla="*/ 66 h 66"/>
                </a:gdLst>
                <a:ahLst/>
                <a:cxnLst>
                  <a:cxn ang="0">
                    <a:pos x="T0" y="T1"/>
                  </a:cxn>
                  <a:cxn ang="0">
                    <a:pos x="T2" y="T3"/>
                  </a:cxn>
                  <a:cxn ang="0">
                    <a:pos x="T4" y="T5"/>
                  </a:cxn>
                  <a:cxn ang="0">
                    <a:pos x="T6" y="T7"/>
                  </a:cxn>
                </a:cxnLst>
                <a:rect l="0" t="0" r="r" b="b"/>
                <a:pathLst>
                  <a:path w="63" h="66">
                    <a:moveTo>
                      <a:pt x="0" y="66"/>
                    </a:moveTo>
                    <a:lnTo>
                      <a:pt x="63" y="33"/>
                    </a:lnTo>
                    <a:lnTo>
                      <a:pt x="0" y="0"/>
                    </a:lnTo>
                    <a:lnTo>
                      <a:pt x="0"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3"/>
              <p:cNvSpPr>
                <a:spLocks/>
              </p:cNvSpPr>
              <p:nvPr/>
            </p:nvSpPr>
            <p:spPr bwMode="auto">
              <a:xfrm>
                <a:off x="7688263" y="5832475"/>
                <a:ext cx="100013" cy="104775"/>
              </a:xfrm>
              <a:custGeom>
                <a:avLst/>
                <a:gdLst>
                  <a:gd name="T0" fmla="*/ 0 w 63"/>
                  <a:gd name="T1" fmla="*/ 66 h 66"/>
                  <a:gd name="T2" fmla="*/ 63 w 63"/>
                  <a:gd name="T3" fmla="*/ 33 h 66"/>
                  <a:gd name="T4" fmla="*/ 0 w 63"/>
                  <a:gd name="T5" fmla="*/ 0 h 66"/>
                  <a:gd name="T6" fmla="*/ 0 w 63"/>
                  <a:gd name="T7" fmla="*/ 66 h 66"/>
                </a:gdLst>
                <a:ahLst/>
                <a:cxnLst>
                  <a:cxn ang="0">
                    <a:pos x="T0" y="T1"/>
                  </a:cxn>
                  <a:cxn ang="0">
                    <a:pos x="T2" y="T3"/>
                  </a:cxn>
                  <a:cxn ang="0">
                    <a:pos x="T4" y="T5"/>
                  </a:cxn>
                  <a:cxn ang="0">
                    <a:pos x="T6" y="T7"/>
                  </a:cxn>
                </a:cxnLst>
                <a:rect l="0" t="0" r="r" b="b"/>
                <a:pathLst>
                  <a:path w="63" h="66">
                    <a:moveTo>
                      <a:pt x="0" y="66"/>
                    </a:moveTo>
                    <a:lnTo>
                      <a:pt x="63" y="33"/>
                    </a:lnTo>
                    <a:lnTo>
                      <a:pt x="0" y="0"/>
                    </a:lnTo>
                    <a:lnTo>
                      <a:pt x="0"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4"/>
              <p:cNvSpPr>
                <a:spLocks/>
              </p:cNvSpPr>
              <p:nvPr/>
            </p:nvSpPr>
            <p:spPr bwMode="auto">
              <a:xfrm>
                <a:off x="7777163" y="5884863"/>
                <a:ext cx="11113" cy="6350"/>
              </a:xfrm>
              <a:custGeom>
                <a:avLst/>
                <a:gdLst>
                  <a:gd name="T0" fmla="*/ 7 w 7"/>
                  <a:gd name="T1" fmla="*/ 0 h 4"/>
                  <a:gd name="T2" fmla="*/ 0 w 7"/>
                  <a:gd name="T3" fmla="*/ 4 h 4"/>
                  <a:gd name="T4" fmla="*/ 0 w 7"/>
                  <a:gd name="T5" fmla="*/ 4 h 4"/>
                  <a:gd name="T6" fmla="*/ 7 w 7"/>
                  <a:gd name="T7" fmla="*/ 0 h 4"/>
                </a:gdLst>
                <a:ahLst/>
                <a:cxnLst>
                  <a:cxn ang="0">
                    <a:pos x="T0" y="T1"/>
                  </a:cxn>
                  <a:cxn ang="0">
                    <a:pos x="T2" y="T3"/>
                  </a:cxn>
                  <a:cxn ang="0">
                    <a:pos x="T4" y="T5"/>
                  </a:cxn>
                  <a:cxn ang="0">
                    <a:pos x="T6" y="T7"/>
                  </a:cxn>
                </a:cxnLst>
                <a:rect l="0" t="0" r="r" b="b"/>
                <a:pathLst>
                  <a:path w="7" h="4">
                    <a:moveTo>
                      <a:pt x="7" y="0"/>
                    </a:moveTo>
                    <a:lnTo>
                      <a:pt x="0" y="4"/>
                    </a:lnTo>
                    <a:lnTo>
                      <a:pt x="0" y="4"/>
                    </a:lnTo>
                    <a:lnTo>
                      <a:pt x="7" y="0"/>
                    </a:lnTo>
                    <a:close/>
                  </a:path>
                </a:pathLst>
              </a:custGeom>
              <a:solidFill>
                <a:srgbClr val="E2D9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5"/>
              <p:cNvSpPr>
                <a:spLocks/>
              </p:cNvSpPr>
              <p:nvPr/>
            </p:nvSpPr>
            <p:spPr bwMode="auto">
              <a:xfrm>
                <a:off x="7777163" y="5884863"/>
                <a:ext cx="11113" cy="6350"/>
              </a:xfrm>
              <a:custGeom>
                <a:avLst/>
                <a:gdLst>
                  <a:gd name="T0" fmla="*/ 7 w 7"/>
                  <a:gd name="T1" fmla="*/ 0 h 4"/>
                  <a:gd name="T2" fmla="*/ 0 w 7"/>
                  <a:gd name="T3" fmla="*/ 4 h 4"/>
                  <a:gd name="T4" fmla="*/ 0 w 7"/>
                  <a:gd name="T5" fmla="*/ 4 h 4"/>
                  <a:gd name="T6" fmla="*/ 7 w 7"/>
                  <a:gd name="T7" fmla="*/ 0 h 4"/>
                </a:gdLst>
                <a:ahLst/>
                <a:cxnLst>
                  <a:cxn ang="0">
                    <a:pos x="T0" y="T1"/>
                  </a:cxn>
                  <a:cxn ang="0">
                    <a:pos x="T2" y="T3"/>
                  </a:cxn>
                  <a:cxn ang="0">
                    <a:pos x="T4" y="T5"/>
                  </a:cxn>
                  <a:cxn ang="0">
                    <a:pos x="T6" y="T7"/>
                  </a:cxn>
                </a:cxnLst>
                <a:rect l="0" t="0" r="r" b="b"/>
                <a:pathLst>
                  <a:path w="7" h="4">
                    <a:moveTo>
                      <a:pt x="7" y="0"/>
                    </a:moveTo>
                    <a:lnTo>
                      <a:pt x="0" y="4"/>
                    </a:lnTo>
                    <a:lnTo>
                      <a:pt x="0" y="4"/>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16"/>
              <p:cNvSpPr>
                <a:spLocks/>
              </p:cNvSpPr>
              <p:nvPr/>
            </p:nvSpPr>
            <p:spPr bwMode="auto">
              <a:xfrm>
                <a:off x="7688263" y="5832475"/>
                <a:ext cx="100013" cy="58738"/>
              </a:xfrm>
              <a:custGeom>
                <a:avLst/>
                <a:gdLst>
                  <a:gd name="T0" fmla="*/ 0 w 63"/>
                  <a:gd name="T1" fmla="*/ 0 h 37"/>
                  <a:gd name="T2" fmla="*/ 56 w 63"/>
                  <a:gd name="T3" fmla="*/ 37 h 37"/>
                  <a:gd name="T4" fmla="*/ 63 w 63"/>
                  <a:gd name="T5" fmla="*/ 33 h 37"/>
                  <a:gd name="T6" fmla="*/ 0 w 63"/>
                  <a:gd name="T7" fmla="*/ 0 h 37"/>
                </a:gdLst>
                <a:ahLst/>
                <a:cxnLst>
                  <a:cxn ang="0">
                    <a:pos x="T0" y="T1"/>
                  </a:cxn>
                  <a:cxn ang="0">
                    <a:pos x="T2" y="T3"/>
                  </a:cxn>
                  <a:cxn ang="0">
                    <a:pos x="T4" y="T5"/>
                  </a:cxn>
                  <a:cxn ang="0">
                    <a:pos x="T6" y="T7"/>
                  </a:cxn>
                </a:cxnLst>
                <a:rect l="0" t="0" r="r" b="b"/>
                <a:pathLst>
                  <a:path w="63" h="37">
                    <a:moveTo>
                      <a:pt x="0" y="0"/>
                    </a:moveTo>
                    <a:lnTo>
                      <a:pt x="56" y="37"/>
                    </a:lnTo>
                    <a:lnTo>
                      <a:pt x="63" y="33"/>
                    </a:lnTo>
                    <a:lnTo>
                      <a:pt x="0" y="0"/>
                    </a:lnTo>
                    <a:close/>
                  </a:path>
                </a:pathLst>
              </a:custGeom>
              <a:solidFill>
                <a:srgbClr val="E3D9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17"/>
              <p:cNvSpPr>
                <a:spLocks/>
              </p:cNvSpPr>
              <p:nvPr/>
            </p:nvSpPr>
            <p:spPr bwMode="auto">
              <a:xfrm>
                <a:off x="7688263" y="5832475"/>
                <a:ext cx="100013" cy="58738"/>
              </a:xfrm>
              <a:custGeom>
                <a:avLst/>
                <a:gdLst>
                  <a:gd name="T0" fmla="*/ 0 w 63"/>
                  <a:gd name="T1" fmla="*/ 0 h 37"/>
                  <a:gd name="T2" fmla="*/ 56 w 63"/>
                  <a:gd name="T3" fmla="*/ 37 h 37"/>
                  <a:gd name="T4" fmla="*/ 63 w 63"/>
                  <a:gd name="T5" fmla="*/ 33 h 37"/>
                  <a:gd name="T6" fmla="*/ 0 w 63"/>
                  <a:gd name="T7" fmla="*/ 0 h 37"/>
                </a:gdLst>
                <a:ahLst/>
                <a:cxnLst>
                  <a:cxn ang="0">
                    <a:pos x="T0" y="T1"/>
                  </a:cxn>
                  <a:cxn ang="0">
                    <a:pos x="T2" y="T3"/>
                  </a:cxn>
                  <a:cxn ang="0">
                    <a:pos x="T4" y="T5"/>
                  </a:cxn>
                  <a:cxn ang="0">
                    <a:pos x="T6" y="T7"/>
                  </a:cxn>
                </a:cxnLst>
                <a:rect l="0" t="0" r="r" b="b"/>
                <a:pathLst>
                  <a:path w="63" h="37">
                    <a:moveTo>
                      <a:pt x="0" y="0"/>
                    </a:moveTo>
                    <a:lnTo>
                      <a:pt x="56" y="37"/>
                    </a:lnTo>
                    <a:lnTo>
                      <a:pt x="63" y="3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8"/>
              <p:cNvSpPr>
                <a:spLocks noEditPoints="1"/>
              </p:cNvSpPr>
              <p:nvPr/>
            </p:nvSpPr>
            <p:spPr bwMode="auto">
              <a:xfrm>
                <a:off x="7539038" y="5757863"/>
                <a:ext cx="373063" cy="263525"/>
              </a:xfrm>
              <a:custGeom>
                <a:avLst/>
                <a:gdLst>
                  <a:gd name="T0" fmla="*/ 154 w 156"/>
                  <a:gd name="T1" fmla="*/ 24 h 110"/>
                  <a:gd name="T2" fmla="*/ 148 w 156"/>
                  <a:gd name="T3" fmla="*/ 8 h 110"/>
                  <a:gd name="T4" fmla="*/ 132 w 156"/>
                  <a:gd name="T5" fmla="*/ 2 h 110"/>
                  <a:gd name="T6" fmla="*/ 78 w 156"/>
                  <a:gd name="T7" fmla="*/ 0 h 110"/>
                  <a:gd name="T8" fmla="*/ 78 w 156"/>
                  <a:gd name="T9" fmla="*/ 0 h 110"/>
                  <a:gd name="T10" fmla="*/ 23 w 156"/>
                  <a:gd name="T11" fmla="*/ 2 h 110"/>
                  <a:gd name="T12" fmla="*/ 8 w 156"/>
                  <a:gd name="T13" fmla="*/ 8 h 110"/>
                  <a:gd name="T14" fmla="*/ 2 w 156"/>
                  <a:gd name="T15" fmla="*/ 24 h 110"/>
                  <a:gd name="T16" fmla="*/ 0 w 156"/>
                  <a:gd name="T17" fmla="*/ 49 h 110"/>
                  <a:gd name="T18" fmla="*/ 0 w 156"/>
                  <a:gd name="T19" fmla="*/ 61 h 110"/>
                  <a:gd name="T20" fmla="*/ 2 w 156"/>
                  <a:gd name="T21" fmla="*/ 86 h 110"/>
                  <a:gd name="T22" fmla="*/ 8 w 156"/>
                  <a:gd name="T23" fmla="*/ 101 h 110"/>
                  <a:gd name="T24" fmla="*/ 25 w 156"/>
                  <a:gd name="T25" fmla="*/ 108 h 110"/>
                  <a:gd name="T26" fmla="*/ 78 w 156"/>
                  <a:gd name="T27" fmla="*/ 110 h 110"/>
                  <a:gd name="T28" fmla="*/ 132 w 156"/>
                  <a:gd name="T29" fmla="*/ 108 h 110"/>
                  <a:gd name="T30" fmla="*/ 148 w 156"/>
                  <a:gd name="T31" fmla="*/ 101 h 110"/>
                  <a:gd name="T32" fmla="*/ 154 w 156"/>
                  <a:gd name="T33" fmla="*/ 86 h 110"/>
                  <a:gd name="T34" fmla="*/ 156 w 156"/>
                  <a:gd name="T35" fmla="*/ 61 h 110"/>
                  <a:gd name="T36" fmla="*/ 156 w 156"/>
                  <a:gd name="T37" fmla="*/ 49 h 110"/>
                  <a:gd name="T38" fmla="*/ 154 w 156"/>
                  <a:gd name="T39" fmla="*/ 24 h 110"/>
                  <a:gd name="T40" fmla="*/ 62 w 156"/>
                  <a:gd name="T41" fmla="*/ 75 h 110"/>
                  <a:gd name="T42" fmla="*/ 62 w 156"/>
                  <a:gd name="T43" fmla="*/ 31 h 110"/>
                  <a:gd name="T44" fmla="*/ 104 w 156"/>
                  <a:gd name="T45" fmla="*/ 53 h 110"/>
                  <a:gd name="T46" fmla="*/ 62 w 156"/>
                  <a:gd name="T47" fmla="*/ 7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6" h="110">
                    <a:moveTo>
                      <a:pt x="154" y="24"/>
                    </a:moveTo>
                    <a:cubicBezTo>
                      <a:pt x="154" y="24"/>
                      <a:pt x="153" y="13"/>
                      <a:pt x="148" y="8"/>
                    </a:cubicBezTo>
                    <a:cubicBezTo>
                      <a:pt x="142" y="2"/>
                      <a:pt x="135" y="2"/>
                      <a:pt x="132" y="2"/>
                    </a:cubicBezTo>
                    <a:cubicBezTo>
                      <a:pt x="111" y="0"/>
                      <a:pt x="78" y="0"/>
                      <a:pt x="78" y="0"/>
                    </a:cubicBezTo>
                    <a:cubicBezTo>
                      <a:pt x="78" y="0"/>
                      <a:pt x="78" y="0"/>
                      <a:pt x="78" y="0"/>
                    </a:cubicBezTo>
                    <a:cubicBezTo>
                      <a:pt x="78" y="0"/>
                      <a:pt x="45" y="0"/>
                      <a:pt x="23" y="2"/>
                    </a:cubicBezTo>
                    <a:cubicBezTo>
                      <a:pt x="20" y="2"/>
                      <a:pt x="14" y="2"/>
                      <a:pt x="8" y="8"/>
                    </a:cubicBezTo>
                    <a:cubicBezTo>
                      <a:pt x="3" y="13"/>
                      <a:pt x="2" y="24"/>
                      <a:pt x="2" y="24"/>
                    </a:cubicBezTo>
                    <a:cubicBezTo>
                      <a:pt x="2" y="24"/>
                      <a:pt x="0" y="36"/>
                      <a:pt x="0" y="49"/>
                    </a:cubicBezTo>
                    <a:cubicBezTo>
                      <a:pt x="0" y="61"/>
                      <a:pt x="0" y="61"/>
                      <a:pt x="0" y="61"/>
                    </a:cubicBezTo>
                    <a:cubicBezTo>
                      <a:pt x="0" y="73"/>
                      <a:pt x="2" y="86"/>
                      <a:pt x="2" y="86"/>
                    </a:cubicBezTo>
                    <a:cubicBezTo>
                      <a:pt x="2" y="86"/>
                      <a:pt x="3" y="97"/>
                      <a:pt x="8" y="101"/>
                    </a:cubicBezTo>
                    <a:cubicBezTo>
                      <a:pt x="14" y="108"/>
                      <a:pt x="22" y="107"/>
                      <a:pt x="25" y="108"/>
                    </a:cubicBezTo>
                    <a:cubicBezTo>
                      <a:pt x="37" y="109"/>
                      <a:pt x="78" y="110"/>
                      <a:pt x="78" y="110"/>
                    </a:cubicBezTo>
                    <a:cubicBezTo>
                      <a:pt x="78" y="110"/>
                      <a:pt x="111" y="110"/>
                      <a:pt x="132" y="108"/>
                    </a:cubicBezTo>
                    <a:cubicBezTo>
                      <a:pt x="135" y="108"/>
                      <a:pt x="142" y="108"/>
                      <a:pt x="148" y="101"/>
                    </a:cubicBezTo>
                    <a:cubicBezTo>
                      <a:pt x="153" y="97"/>
                      <a:pt x="154" y="86"/>
                      <a:pt x="154" y="86"/>
                    </a:cubicBezTo>
                    <a:cubicBezTo>
                      <a:pt x="154" y="86"/>
                      <a:pt x="156" y="73"/>
                      <a:pt x="156" y="61"/>
                    </a:cubicBezTo>
                    <a:cubicBezTo>
                      <a:pt x="156" y="49"/>
                      <a:pt x="156" y="49"/>
                      <a:pt x="156" y="49"/>
                    </a:cubicBezTo>
                    <a:cubicBezTo>
                      <a:pt x="156" y="36"/>
                      <a:pt x="154" y="24"/>
                      <a:pt x="154" y="24"/>
                    </a:cubicBezTo>
                    <a:close/>
                    <a:moveTo>
                      <a:pt x="62" y="75"/>
                    </a:moveTo>
                    <a:cubicBezTo>
                      <a:pt x="62" y="31"/>
                      <a:pt x="62" y="31"/>
                      <a:pt x="62" y="31"/>
                    </a:cubicBezTo>
                    <a:cubicBezTo>
                      <a:pt x="104" y="53"/>
                      <a:pt x="104" y="53"/>
                      <a:pt x="104" y="53"/>
                    </a:cubicBezTo>
                    <a:lnTo>
                      <a:pt x="62" y="7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spTree>
    <p:extLst>
      <p:ext uri="{BB962C8B-B14F-4D97-AF65-F5344CB8AC3E}">
        <p14:creationId xmlns:p14="http://schemas.microsoft.com/office/powerpoint/2010/main" val="13096007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71370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4520342" cy="1810442"/>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5537" y="4610165"/>
            <a:ext cx="1725231" cy="287769"/>
          </a:xfrm>
          <a:prstGeom prst="rect">
            <a:avLst/>
          </a:prstGeom>
        </p:spPr>
      </p:pic>
      <p:sp>
        <p:nvSpPr>
          <p:cNvPr id="59" name="Espace réservé du texte 52"/>
          <p:cNvSpPr>
            <a:spLocks noGrp="1"/>
          </p:cNvSpPr>
          <p:nvPr>
            <p:ph type="body" sz="quarter" idx="16" hasCustomPrompt="1"/>
          </p:nvPr>
        </p:nvSpPr>
        <p:spPr>
          <a:xfrm>
            <a:off x="940500" y="372019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940500"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500" y="3147814"/>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21" name="Espace réservé du texte 52"/>
          <p:cNvSpPr>
            <a:spLocks noGrp="1"/>
          </p:cNvSpPr>
          <p:nvPr>
            <p:ph type="body" sz="quarter" idx="12" hasCustomPrompt="1"/>
          </p:nvPr>
        </p:nvSpPr>
        <p:spPr>
          <a:xfrm>
            <a:off x="6948265" y="512424"/>
            <a:ext cx="2016224" cy="324036"/>
          </a:xfrm>
          <a:prstGeom prst="roundRect">
            <a:avLst>
              <a:gd name="adj" fmla="val 50000"/>
            </a:avLst>
          </a:prstGeom>
          <a:solidFill>
            <a:srgbClr val="00A193"/>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la direction</a:t>
            </a:r>
          </a:p>
        </p:txBody>
      </p:sp>
      <p:pic>
        <p:nvPicPr>
          <p:cNvPr id="22" name="Image 21"/>
          <p:cNvPicPr>
            <a:picLocks noChangeAspect="1"/>
          </p:cNvPicPr>
          <p:nvPr userDrawn="1"/>
        </p:nvPicPr>
        <p:blipFill>
          <a:blip r:embed="rId4"/>
          <a:stretch>
            <a:fillRect/>
          </a:stretch>
        </p:blipFill>
        <p:spPr>
          <a:xfrm>
            <a:off x="5760000" y="4320000"/>
            <a:ext cx="3312000" cy="683680"/>
          </a:xfrm>
          <a:prstGeom prst="rect">
            <a:avLst/>
          </a:prstGeom>
        </p:spPr>
      </p:pic>
      <p:sp>
        <p:nvSpPr>
          <p:cNvPr id="2" name="Rectangle 1">
            <a:extLst>
              <a:ext uri="{FF2B5EF4-FFF2-40B4-BE49-F238E27FC236}">
                <a16:creationId xmlns:a16="http://schemas.microsoft.com/office/drawing/2014/main" id="{BA74EEF6-BDA8-254F-B9E2-1EC6EEECA6EA}"/>
              </a:ext>
            </a:extLst>
          </p:cNvPr>
          <p:cNvSpPr/>
          <p:nvPr userDrawn="1"/>
        </p:nvSpPr>
        <p:spPr>
          <a:xfrm>
            <a:off x="5671458" y="4724400"/>
            <a:ext cx="2796394" cy="2939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ln>
                <a:noFill/>
              </a:ln>
            </a:endParaRPr>
          </a:p>
        </p:txBody>
      </p:sp>
    </p:spTree>
    <p:extLst>
      <p:ext uri="{BB962C8B-B14F-4D97-AF65-F5344CB8AC3E}">
        <p14:creationId xmlns:p14="http://schemas.microsoft.com/office/powerpoint/2010/main" val="36204439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25" name="Groupe 24"/>
          <p:cNvGrpSpPr/>
          <p:nvPr userDrawn="1"/>
        </p:nvGrpSpPr>
        <p:grpSpPr>
          <a:xfrm>
            <a:off x="1" y="1"/>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sp>
        <p:nvSpPr>
          <p:cNvPr id="27" name="Espace réservé du texte 2"/>
          <p:cNvSpPr>
            <a:spLocks noGrp="1"/>
          </p:cNvSpPr>
          <p:nvPr>
            <p:ph type="body" sz="quarter" idx="11"/>
          </p:nvPr>
        </p:nvSpPr>
        <p:spPr>
          <a:xfrm>
            <a:off x="1249771" y="61657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1" y="1317081"/>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1" y="201758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1" y="2718091"/>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1" y="341859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1" y="411910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3" y="61650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3"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3" y="201751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3" y="2718020"/>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3"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3" y="411902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32313458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grpSp>
      <p:sp>
        <p:nvSpPr>
          <p:cNvPr id="12" name="Espace réservé du texte 52"/>
          <p:cNvSpPr>
            <a:spLocks noGrp="1"/>
          </p:cNvSpPr>
          <p:nvPr>
            <p:ph type="body" sz="quarter" idx="12" hasCustomPrompt="1"/>
          </p:nvPr>
        </p:nvSpPr>
        <p:spPr>
          <a:xfrm>
            <a:off x="755577"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6" y="2571750"/>
            <a:ext cx="6470818" cy="1082086"/>
          </a:xfrm>
          <a:prstGeom prst="rect">
            <a:avLst/>
          </a:prstGeo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8227943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539517" y="900032"/>
            <a:ext cx="7704856" cy="3712563"/>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0576243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385" y="1131889"/>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4" y="1131889"/>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5448256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4282960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8"/>
            <a:ext cx="7200000" cy="2867326"/>
          </a:xfrm>
          <a:prstGeom prst="rect">
            <a:avLst/>
          </a:prstGeom>
        </p:spPr>
      </p:pic>
    </p:spTree>
    <p:extLst>
      <p:ext uri="{BB962C8B-B14F-4D97-AF65-F5344CB8AC3E}">
        <p14:creationId xmlns:p14="http://schemas.microsoft.com/office/powerpoint/2010/main" val="21191508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9"/>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spTree>
    <p:extLst>
      <p:ext uri="{BB962C8B-B14F-4D97-AF65-F5344CB8AC3E}">
        <p14:creationId xmlns:p14="http://schemas.microsoft.com/office/powerpoint/2010/main" val="42411878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3"/>
          <p:cNvSpPr>
            <a:spLocks noGrp="1"/>
          </p:cNvSpPr>
          <p:nvPr>
            <p:ph type="sldNum" sz="quarter" idx="10"/>
          </p:nvPr>
        </p:nvSpPr>
        <p:spPr/>
        <p:txBody>
          <a:bodyPr/>
          <a:lstStyle>
            <a:lvl1pPr>
              <a:defRPr/>
            </a:lvl1pPr>
          </a:lstStyle>
          <a:p>
            <a:fld id="{BE3D769A-12CA-4D2F-9A56-0C503A7E898C}" type="slidenum">
              <a:rPr lang="fr-FR" altLang="fr-FR"/>
              <a:pPr/>
              <a:t>‹N°›</a:t>
            </a:fld>
            <a:endParaRPr lang="fr-FR" altLang="fr-FR"/>
          </a:p>
        </p:txBody>
      </p:sp>
      <p:sp>
        <p:nvSpPr>
          <p:cNvPr id="5" name="Titre 4"/>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9776046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8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9"/>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4" y="1131889"/>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566931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1979613" y="141686"/>
            <a:ext cx="6985000" cy="259556"/>
          </a:xfrm>
        </p:spPr>
        <p:txBody>
          <a:bodyPr/>
          <a:lstStyle/>
          <a:p>
            <a:r>
              <a:rPr lang="fr-FR"/>
              <a:t>Modifiez le style du titre</a:t>
            </a:r>
          </a:p>
        </p:txBody>
      </p:sp>
      <p:sp>
        <p:nvSpPr>
          <p:cNvPr id="3" name="Espace réservé du tableau 2"/>
          <p:cNvSpPr>
            <a:spLocks noGrp="1"/>
          </p:cNvSpPr>
          <p:nvPr>
            <p:ph type="tbl" idx="1"/>
          </p:nvPr>
        </p:nvSpPr>
        <p:spPr>
          <a:xfrm>
            <a:off x="2041526" y="1200151"/>
            <a:ext cx="6707188" cy="3394472"/>
          </a:xfrm>
        </p:spPr>
        <p:txBody>
          <a:bodyPr/>
          <a:lstStyle/>
          <a:p>
            <a:endParaRPr lang="fr-FR"/>
          </a:p>
        </p:txBody>
      </p:sp>
      <p:sp>
        <p:nvSpPr>
          <p:cNvPr id="4" name="Espace réservé du numéro de diapositive 3"/>
          <p:cNvSpPr>
            <a:spLocks noGrp="1"/>
          </p:cNvSpPr>
          <p:nvPr>
            <p:ph type="sldNum" sz="quarter" idx="10"/>
          </p:nvPr>
        </p:nvSpPr>
        <p:spPr>
          <a:xfrm>
            <a:off x="6553201" y="4699397"/>
            <a:ext cx="466725" cy="357188"/>
          </a:xfrm>
        </p:spPr>
        <p:txBody>
          <a:bodyPr/>
          <a:lstStyle>
            <a:lvl1pPr>
              <a:defRPr/>
            </a:lvl1pPr>
          </a:lstStyle>
          <a:p>
            <a:fld id="{7A38580F-E31B-4D1D-9C15-325A5ADAD719}" type="slidenum">
              <a:rPr lang="fr-FR" altLang="fr-FR"/>
              <a:pPr/>
              <a:t>‹N°›</a:t>
            </a:fld>
            <a:endParaRPr lang="fr-FR" altLang="fr-FR"/>
          </a:p>
        </p:txBody>
      </p:sp>
    </p:spTree>
    <p:extLst>
      <p:ext uri="{BB962C8B-B14F-4D97-AF65-F5344CB8AC3E}">
        <p14:creationId xmlns:p14="http://schemas.microsoft.com/office/powerpoint/2010/main" val="6522185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Contenu text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defTabSz="685800">
              <a:defRPr/>
            </a:pPr>
            <a:fld id="{F5D0B7D2-6EE6-4082-85F5-9D8111D82388}" type="slidenum">
              <a:rPr lang="fr-FR" sz="1350" kern="1200" smtClean="0">
                <a:ea typeface="+mn-ea"/>
                <a:cs typeface="+mn-cs"/>
              </a:rPr>
              <a:pPr defTabSz="685800">
                <a:defRPr/>
              </a:pPr>
              <a:t>‹N°›</a:t>
            </a:fld>
            <a:endParaRPr lang="fr-FR" sz="1350" kern="1200">
              <a:ea typeface="+mn-ea"/>
              <a:cs typeface="+mn-cs"/>
            </a:endParaRPr>
          </a:p>
        </p:txBody>
      </p:sp>
      <p:sp>
        <p:nvSpPr>
          <p:cNvPr id="5" name="Rectangle 4">
            <a:extLst>
              <a:ext uri="{FF2B5EF4-FFF2-40B4-BE49-F238E27FC236}">
                <a16:creationId xmlns:a16="http://schemas.microsoft.com/office/drawing/2014/main" id="{EDBA4D3D-11A4-4E3E-8B04-AFF0E2840852}"/>
              </a:ext>
            </a:extLst>
          </p:cNvPr>
          <p:cNvSpPr/>
          <p:nvPr userDrawn="1"/>
        </p:nvSpPr>
        <p:spPr>
          <a:xfrm>
            <a:off x="1" y="0"/>
            <a:ext cx="2296085" cy="51435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760" b="0" i="0" u="none" strike="noStrike" kern="1200" cap="none" spc="0" normalizeH="0" baseline="0" noProof="0">
              <a:ln>
                <a:noFill/>
              </a:ln>
              <a:solidFill>
                <a:srgbClr val="FFFFFF"/>
              </a:solidFill>
              <a:effectLst/>
              <a:uLnTx/>
              <a:uFillTx/>
              <a:latin typeface="Arial"/>
              <a:ea typeface="+mn-ea"/>
              <a:cs typeface="+mn-cs"/>
            </a:endParaRPr>
          </a:p>
        </p:txBody>
      </p:sp>
      <p:sp>
        <p:nvSpPr>
          <p:cNvPr id="6" name="Espace réservé du texte 15"/>
          <p:cNvSpPr>
            <a:spLocks noGrp="1"/>
          </p:cNvSpPr>
          <p:nvPr>
            <p:ph type="body" sz="quarter" idx="14" hasCustomPrompt="1"/>
          </p:nvPr>
        </p:nvSpPr>
        <p:spPr>
          <a:xfrm>
            <a:off x="196138" y="1345018"/>
            <a:ext cx="1903809" cy="859665"/>
          </a:xfrm>
        </p:spPr>
        <p:txBody>
          <a:bodyPr/>
          <a:lstStyle>
            <a:lvl1pPr marL="0" indent="0">
              <a:buNone/>
              <a:defRPr b="1" baseline="0">
                <a:solidFill>
                  <a:srgbClr val="922A51"/>
                </a:solidFill>
              </a:defRPr>
            </a:lvl1pPr>
          </a:lstStyle>
          <a:p>
            <a:pPr lvl="0"/>
            <a:r>
              <a:rPr lang="fr-FR"/>
              <a:t>Cliquez pour ajouter un sous-titre</a:t>
            </a:r>
          </a:p>
        </p:txBody>
      </p:sp>
      <p:sp>
        <p:nvSpPr>
          <p:cNvPr id="7" name="Espace réservé du texte 17"/>
          <p:cNvSpPr>
            <a:spLocks noGrp="1"/>
          </p:cNvSpPr>
          <p:nvPr>
            <p:ph type="body" sz="quarter" idx="15" hasCustomPrompt="1"/>
          </p:nvPr>
        </p:nvSpPr>
        <p:spPr>
          <a:xfrm>
            <a:off x="182166" y="2370909"/>
            <a:ext cx="1903809" cy="2396354"/>
          </a:xfrm>
        </p:spPr>
        <p:txBody>
          <a:bodyPr>
            <a:normAutofit/>
          </a:bodyPr>
          <a:lstStyle>
            <a:lvl1pPr marL="0" indent="0">
              <a:buNone/>
              <a:defRPr sz="1125" b="0" baseline="0"/>
            </a:lvl1pPr>
          </a:lstStyle>
          <a:p>
            <a:pPr lvl="0"/>
            <a:r>
              <a:rPr lang="fr-FR"/>
              <a:t>Cliquez pour ajouter du texte</a:t>
            </a:r>
          </a:p>
        </p:txBody>
      </p:sp>
      <p:sp>
        <p:nvSpPr>
          <p:cNvPr id="8" name="Title 1"/>
          <p:cNvSpPr>
            <a:spLocks noGrp="1"/>
          </p:cNvSpPr>
          <p:nvPr>
            <p:ph type="title" hasCustomPrompt="1"/>
          </p:nvPr>
        </p:nvSpPr>
        <p:spPr>
          <a:xfrm>
            <a:off x="182167" y="263346"/>
            <a:ext cx="1903809" cy="898316"/>
          </a:xfrm>
        </p:spPr>
        <p:txBody>
          <a:bodyPr anchor="t">
            <a:normAutofit/>
          </a:bodyPr>
          <a:lstStyle>
            <a:lvl1pPr>
              <a:defRPr sz="3000" b="1" baseline="0">
                <a:latin typeface="+mn-lt"/>
              </a:defRPr>
            </a:lvl1pPr>
          </a:lstStyle>
          <a:p>
            <a:r>
              <a:rPr lang="fr-FR"/>
              <a:t>Titre de la slide</a:t>
            </a:r>
            <a:endParaRPr lang="en-US"/>
          </a:p>
        </p:txBody>
      </p:sp>
      <p:pic>
        <p:nvPicPr>
          <p:cNvPr id="9"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072" t="6893" r="1532" b="2690"/>
          <a:stretch/>
        </p:blipFill>
        <p:spPr bwMode="auto">
          <a:xfrm>
            <a:off x="0" y="4950619"/>
            <a:ext cx="562570" cy="1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19"/>
          <p:cNvSpPr>
            <a:spLocks noGrp="1"/>
          </p:cNvSpPr>
          <p:nvPr>
            <p:ph type="body" sz="quarter" idx="16" hasCustomPrompt="1"/>
          </p:nvPr>
        </p:nvSpPr>
        <p:spPr>
          <a:xfrm>
            <a:off x="5985272" y="175022"/>
            <a:ext cx="3002756" cy="244977"/>
          </a:xfrm>
        </p:spPr>
        <p:txBody>
          <a:bodyPr>
            <a:normAutofit/>
          </a:bodyPr>
          <a:lstStyle>
            <a:lvl1pPr marL="0" indent="0" algn="r">
              <a:buNone/>
              <a:defRPr sz="1125" baseline="0">
                <a:solidFill>
                  <a:srgbClr val="D83541"/>
                </a:solidFill>
              </a:defRPr>
            </a:lvl1pPr>
          </a:lstStyle>
          <a:p>
            <a:pPr lvl="0"/>
            <a:r>
              <a:rPr lang="fr-FR"/>
              <a:t>Cliquez pour ajouter le titre de la présentation</a:t>
            </a:r>
          </a:p>
        </p:txBody>
      </p:sp>
      <p:sp>
        <p:nvSpPr>
          <p:cNvPr id="13" name="Espace réservé du texte 17"/>
          <p:cNvSpPr>
            <a:spLocks noGrp="1"/>
          </p:cNvSpPr>
          <p:nvPr>
            <p:ph type="body" sz="quarter" idx="17" hasCustomPrompt="1"/>
          </p:nvPr>
        </p:nvSpPr>
        <p:spPr>
          <a:xfrm>
            <a:off x="2673220" y="874746"/>
            <a:ext cx="5842130" cy="3568959"/>
          </a:xfrm>
        </p:spPr>
        <p:txBody>
          <a:bodyPr>
            <a:normAutofit/>
          </a:bodyPr>
          <a:lstStyle>
            <a:lvl1pPr marL="0" indent="0">
              <a:buNone/>
              <a:defRPr sz="1125" b="0" baseline="0"/>
            </a:lvl1pPr>
          </a:lstStyle>
          <a:p>
            <a:pPr lvl="0"/>
            <a:r>
              <a:rPr lang="fr-FR"/>
              <a:t>Cliquez pour ajouter du texte</a:t>
            </a:r>
          </a:p>
        </p:txBody>
      </p:sp>
    </p:spTree>
    <p:extLst>
      <p:ext uri="{BB962C8B-B14F-4D97-AF65-F5344CB8AC3E}">
        <p14:creationId xmlns:p14="http://schemas.microsoft.com/office/powerpoint/2010/main" val="32996916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1"/>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90"/>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042233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3" y="1779663"/>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3" y="2979616"/>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5"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32646" y="4876007"/>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320680" y="4909252"/>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515694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oleObject" Target="../embeddings/oleObject1.bin"/><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tags" Target="../tags/tag2.xml"/><Relationship Id="rId2" Type="http://schemas.openxmlformats.org/officeDocument/2006/relationships/slideLayout" Target="../slideLayouts/slideLayout49.xml"/><Relationship Id="rId16" Type="http://schemas.openxmlformats.org/officeDocument/2006/relationships/tags" Target="../tags/tag1.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theme" Target="../theme/theme5.xml"/><Relationship Id="rId10" Type="http://schemas.openxmlformats.org/officeDocument/2006/relationships/slideLayout" Target="../slideLayouts/slideLayout57.xml"/><Relationship Id="rId19" Type="http://schemas.openxmlformats.org/officeDocument/2006/relationships/image" Target="../media/image9.emf"/><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e la date 3"/>
          <p:cNvSpPr txBox="1">
            <a:spLocks noGrp="1"/>
          </p:cNvSpPr>
          <p:nvPr userDrawn="1"/>
        </p:nvSpPr>
        <p:spPr bwMode="auto">
          <a:xfrm>
            <a:off x="683568" y="4876006"/>
            <a:ext cx="1538883" cy="123111"/>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800" b="1"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FIP ODYSSÉE PME CROISSANCE N°8</a:t>
            </a:r>
            <a:endParaRPr lang="fr-FR" sz="800" b="1"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38" r:id="rId9"/>
    <p:sldLayoutId id="2147483749" r:id="rId10"/>
    <p:sldLayoutId id="2147483750" r:id="rId11"/>
    <p:sldLayoutId id="2147483751" r:id="rId12"/>
  </p:sldLayoutIdLst>
  <p:hf sldNum="0" hdr="0" dt="0"/>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 name="Espace réservé de la date 3">
            <a:extLst>
              <a:ext uri="{FF2B5EF4-FFF2-40B4-BE49-F238E27FC236}">
                <a16:creationId xmlns:a16="http://schemas.microsoft.com/office/drawing/2014/main" id="{01E725D2-7CFC-510F-FDB8-41D82213099C}"/>
              </a:ext>
            </a:extLst>
          </p:cNvPr>
          <p:cNvSpPr txBox="1">
            <a:spLocks noGrp="1"/>
          </p:cNvSpPr>
          <p:nvPr userDrawn="1"/>
        </p:nvSpPr>
        <p:spPr bwMode="auto">
          <a:xfrm>
            <a:off x="659561" y="4881173"/>
            <a:ext cx="4126130"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CAMPAGNE DE DEFISCALISATION 2023 : MODE OPERATOIRE CONSEIL VENTE ET SAISIE </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80585906"/>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cxnSp>
        <p:nvCxnSpPr>
          <p:cNvPr id="15"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10" name="Espace réservé du titre 9"/>
          <p:cNvSpPr>
            <a:spLocks noGrp="1"/>
          </p:cNvSpPr>
          <p:nvPr>
            <p:ph type="title"/>
          </p:nvPr>
        </p:nvSpPr>
        <p:spPr>
          <a:xfrm>
            <a:off x="143508" y="446968"/>
            <a:ext cx="2052228" cy="1888222"/>
          </a:xfrm>
          <a:prstGeom prst="rect">
            <a:avLst/>
          </a:prstGeom>
        </p:spPr>
        <p:txBody>
          <a:bodyPr vert="horz" lIns="0" tIns="45720" rIns="0" bIns="45720" rtlCol="0" anchor="t" anchorCtr="0">
            <a:normAutofit/>
          </a:bodyPr>
          <a:lstStyle/>
          <a:p>
            <a:r>
              <a:rPr lang="fr-FR" dirty="0"/>
              <a:t>Modifiez le style du titre</a:t>
            </a:r>
          </a:p>
        </p:txBody>
      </p:sp>
      <p:sp>
        <p:nvSpPr>
          <p:cNvPr id="12" name="Shape 24"/>
          <p:cNvSpPr/>
          <p:nvPr/>
        </p:nvSpPr>
        <p:spPr>
          <a:xfrm>
            <a:off x="2323500" y="509342"/>
            <a:ext cx="190200" cy="190200"/>
          </a:xfrm>
          <a:prstGeom prst="ellipse">
            <a:avLst/>
          </a:prstGeom>
          <a:solidFill>
            <a:schemeClr val="accent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3" name="Espace réservé du texte 12"/>
          <p:cNvSpPr>
            <a:spLocks noGrp="1"/>
          </p:cNvSpPr>
          <p:nvPr>
            <p:ph type="body" idx="1"/>
          </p:nvPr>
        </p:nvSpPr>
        <p:spPr>
          <a:xfrm>
            <a:off x="2627784" y="447514"/>
            <a:ext cx="6336704" cy="3793475"/>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sp>
        <p:nvSpPr>
          <p:cNvPr id="17" name="Espace réservé de la date 3"/>
          <p:cNvSpPr txBox="1">
            <a:spLocks noGrp="1"/>
          </p:cNvSpPr>
          <p:nvPr userDrawn="1"/>
        </p:nvSpPr>
        <p:spPr bwMode="auto">
          <a:xfrm>
            <a:off x="361633" y="4946002"/>
            <a:ext cx="4126130"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CAMPAGNE DE DEFISCALISATION 2023 : MODE OPERATOIRE CONSEIL VENTE ET SAISIE </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18" name="Oval 13"/>
          <p:cNvSpPr txBox="1">
            <a:spLocks noChangeAspect="1" noChangeArrowheads="1"/>
          </p:cNvSpPr>
          <p:nvPr userDrawn="1"/>
        </p:nvSpPr>
        <p:spPr bwMode="auto">
          <a:xfrm>
            <a:off x="71500" y="4946002"/>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pic>
        <p:nvPicPr>
          <p:cNvPr id="19" name="Image 18"/>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7668344" y="4938472"/>
            <a:ext cx="1278143" cy="153558"/>
          </a:xfrm>
          <a:prstGeom prst="rect">
            <a:avLst/>
          </a:prstGeom>
        </p:spPr>
      </p:pic>
      <p:cxnSp>
        <p:nvCxnSpPr>
          <p:cNvPr id="22" name="Connecteur droit 21"/>
          <p:cNvCxnSpPr/>
          <p:nvPr userDrawn="1"/>
        </p:nvCxnSpPr>
        <p:spPr>
          <a:xfrm>
            <a:off x="0" y="4876006"/>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Rectangle 1"/>
          <p:cNvSpPr/>
          <p:nvPr userDrawn="1"/>
        </p:nvSpPr>
        <p:spPr>
          <a:xfrm>
            <a:off x="2323500" y="0"/>
            <a:ext cx="190200" cy="4876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81779881"/>
      </p:ext>
    </p:extLst>
  </p:cSld>
  <p:clrMap bg1="lt1" tx1="dk1" bg2="dk2" tx2="lt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hf sldNum="0" hdr="0" ftr="0" dt="0"/>
  <p:txStyles>
    <p:title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cxnSp>
        <p:nvCxnSpPr>
          <p:cNvPr id="15"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10" name="Espace réservé du titre 9"/>
          <p:cNvSpPr>
            <a:spLocks noGrp="1"/>
          </p:cNvSpPr>
          <p:nvPr>
            <p:ph type="title"/>
          </p:nvPr>
        </p:nvSpPr>
        <p:spPr>
          <a:xfrm>
            <a:off x="143508" y="446968"/>
            <a:ext cx="2052228" cy="1888222"/>
          </a:xfrm>
          <a:prstGeom prst="rect">
            <a:avLst/>
          </a:prstGeom>
        </p:spPr>
        <p:txBody>
          <a:bodyPr vert="horz" lIns="0" tIns="45720" rIns="0" bIns="45720" rtlCol="0" anchor="t" anchorCtr="0">
            <a:normAutofit/>
          </a:bodyPr>
          <a:lstStyle/>
          <a:p>
            <a:r>
              <a:rPr lang="fr-FR" dirty="0"/>
              <a:t>Modifiez le style du titre</a:t>
            </a:r>
          </a:p>
        </p:txBody>
      </p:sp>
      <p:sp>
        <p:nvSpPr>
          <p:cNvPr id="12" name="Shape 24"/>
          <p:cNvSpPr/>
          <p:nvPr/>
        </p:nvSpPr>
        <p:spPr>
          <a:xfrm>
            <a:off x="2323500" y="509342"/>
            <a:ext cx="190200" cy="190200"/>
          </a:xfrm>
          <a:prstGeom prst="ellipse">
            <a:avLst/>
          </a:prstGeom>
          <a:solidFill>
            <a:schemeClr val="accent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3" name="Espace réservé du texte 12"/>
          <p:cNvSpPr>
            <a:spLocks noGrp="1"/>
          </p:cNvSpPr>
          <p:nvPr>
            <p:ph type="body" idx="1"/>
          </p:nvPr>
        </p:nvSpPr>
        <p:spPr>
          <a:xfrm>
            <a:off x="2627784" y="447514"/>
            <a:ext cx="6336704" cy="3793475"/>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sp>
        <p:nvSpPr>
          <p:cNvPr id="17" name="Espace réservé de la date 3"/>
          <p:cNvSpPr txBox="1">
            <a:spLocks noGrp="1"/>
          </p:cNvSpPr>
          <p:nvPr userDrawn="1"/>
        </p:nvSpPr>
        <p:spPr bwMode="auto">
          <a:xfrm>
            <a:off x="361633" y="4946002"/>
            <a:ext cx="2324354"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CAMPAGNE DE DEFISCALISATION COMMUNE 2021</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18" name="Oval 13"/>
          <p:cNvSpPr txBox="1">
            <a:spLocks noChangeAspect="1" noChangeArrowheads="1"/>
          </p:cNvSpPr>
          <p:nvPr userDrawn="1"/>
        </p:nvSpPr>
        <p:spPr bwMode="auto">
          <a:xfrm>
            <a:off x="71500" y="4946002"/>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pic>
        <p:nvPicPr>
          <p:cNvPr id="19" name="Image 18"/>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7668344" y="4938472"/>
            <a:ext cx="1278143" cy="153558"/>
          </a:xfrm>
          <a:prstGeom prst="rect">
            <a:avLst/>
          </a:prstGeom>
        </p:spPr>
      </p:pic>
      <p:cxnSp>
        <p:nvCxnSpPr>
          <p:cNvPr id="22" name="Connecteur droit 21"/>
          <p:cNvCxnSpPr/>
          <p:nvPr userDrawn="1"/>
        </p:nvCxnSpPr>
        <p:spPr>
          <a:xfrm>
            <a:off x="0" y="4876006"/>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Rectangle 1"/>
          <p:cNvSpPr/>
          <p:nvPr userDrawn="1"/>
        </p:nvSpPr>
        <p:spPr>
          <a:xfrm>
            <a:off x="2323500" y="0"/>
            <a:ext cx="190200" cy="4876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89671690"/>
      </p:ext>
    </p:extLst>
  </p:cSld>
  <p:clrMap bg1="lt1" tx1="dk1" bg2="dk2" tx2="lt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hf sldNum="0" hdr="0" ftr="0" dt="0"/>
  <p:txStyles>
    <p:title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16"/>
            </p:custDataLst>
            <p:extLst>
              <p:ext uri="{D42A27DB-BD31-4B8C-83A1-F6EECF244321}">
                <p14:modId xmlns:p14="http://schemas.microsoft.com/office/powerpoint/2010/main" val="1977230288"/>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Diapositive think-cell" r:id="rId18" imgW="526" imgH="526" progId="TCLayout.ActiveDocument.1">
                  <p:embed/>
                </p:oleObj>
              </mc:Choice>
              <mc:Fallback>
                <p:oleObj name="Diapositive think-cell" r:id="rId18"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19"/>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17"/>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4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1"/>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60" y="195487"/>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
        <p:nvSpPr>
          <p:cNvPr id="14" name="Oval 13"/>
          <p:cNvSpPr txBox="1">
            <a:spLocks noChangeAspect="1" noChangeArrowheads="1"/>
          </p:cNvSpPr>
          <p:nvPr userDrawn="1"/>
        </p:nvSpPr>
        <p:spPr bwMode="auto">
          <a:xfrm>
            <a:off x="251519" y="4876007"/>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sp>
        <p:nvSpPr>
          <p:cNvPr id="15" name="Ellipse 14"/>
          <p:cNvSpPr/>
          <p:nvPr userDrawn="1"/>
        </p:nvSpPr>
        <p:spPr>
          <a:xfrm>
            <a:off x="539553" y="4909252"/>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17" name="Groupe 16"/>
          <p:cNvGrpSpPr/>
          <p:nvPr userDrawn="1"/>
        </p:nvGrpSpPr>
        <p:grpSpPr>
          <a:xfrm>
            <a:off x="7740353"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
        <p:nvSpPr>
          <p:cNvPr id="4" name="Espace réservé de la date 3">
            <a:extLst>
              <a:ext uri="{FF2B5EF4-FFF2-40B4-BE49-F238E27FC236}">
                <a16:creationId xmlns:a16="http://schemas.microsoft.com/office/drawing/2014/main" id="{E6C4E1F0-3F05-A43D-AA8A-F73C6B379804}"/>
              </a:ext>
            </a:extLst>
          </p:cNvPr>
          <p:cNvSpPr txBox="1">
            <a:spLocks noGrp="1"/>
          </p:cNvSpPr>
          <p:nvPr userDrawn="1"/>
        </p:nvSpPr>
        <p:spPr bwMode="auto">
          <a:xfrm>
            <a:off x="736536" y="4896031"/>
            <a:ext cx="4126130"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CAMPAGNE DE DEFISCALISATION 2023 : MODE OPERATOIRE CONSEIL VENTE ET SAISIE </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33047140"/>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Lst>
  <p:txStyles>
    <p:titleStyle>
      <a:lvl1pPr algn="l" defTabSz="914378"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p:titleStyle>
    <p:bodyStyle>
      <a:lvl1pPr marL="266693" indent="-266693" algn="l" defTabSz="914378"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783" indent="-228594" algn="l" defTabSz="914378"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2972" indent="-228594" algn="l" defTabSz="914378"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160" indent="-228594" algn="l" defTabSz="914378"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mailto:boillet@odysseeventure.com"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svg"/><Relationship Id="rId7" Type="http://schemas.openxmlformats.org/officeDocument/2006/relationships/image" Target="../media/image47.svg"/><Relationship Id="rId2" Type="http://schemas.openxmlformats.org/officeDocument/2006/relationships/image" Target="../media/image42.png"/><Relationship Id="rId1" Type="http://schemas.openxmlformats.org/officeDocument/2006/relationships/slideLayout" Target="../slideLayouts/slideLayout19.xml"/><Relationship Id="rId6" Type="http://schemas.openxmlformats.org/officeDocument/2006/relationships/image" Target="../media/image46.png"/><Relationship Id="rId11" Type="http://schemas.openxmlformats.org/officeDocument/2006/relationships/image" Target="../media/image51.svg"/><Relationship Id="rId5" Type="http://schemas.openxmlformats.org/officeDocument/2006/relationships/image" Target="../media/image45.sv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28.xml"/><Relationship Id="rId5" Type="http://schemas.openxmlformats.org/officeDocument/2006/relationships/image" Target="../media/image54.png"/><Relationship Id="rId4" Type="http://schemas.openxmlformats.org/officeDocument/2006/relationships/image" Target="../media/image53.svg"/></Relationships>
</file>

<file path=ppt/slides/_rels/slide19.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package" Target="../embeddings/Microsoft_Word_Document.docx"/><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7.png"/><Relationship Id="rId1" Type="http://schemas.openxmlformats.org/officeDocument/2006/relationships/slideLayout" Target="../slideLayouts/slideLayout28.xml"/><Relationship Id="rId4" Type="http://schemas.openxmlformats.org/officeDocument/2006/relationships/image" Target="../media/image53.sv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xml"/><Relationship Id="rId1" Type="http://schemas.openxmlformats.org/officeDocument/2006/relationships/slideLayout" Target="../slideLayouts/slideLayout40.xml"/><Relationship Id="rId4" Type="http://schemas.openxmlformats.org/officeDocument/2006/relationships/image" Target="../media/image61.svg"/></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0.xml"/><Relationship Id="rId5" Type="http://schemas.openxmlformats.org/officeDocument/2006/relationships/image" Target="../media/image65.png"/><Relationship Id="rId4" Type="http://schemas.openxmlformats.org/officeDocument/2006/relationships/image" Target="../media/image6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xml"/><Relationship Id="rId1" Type="http://schemas.openxmlformats.org/officeDocument/2006/relationships/slideLayout" Target="../slideLayouts/slideLayout51.xml"/><Relationship Id="rId4" Type="http://schemas.openxmlformats.org/officeDocument/2006/relationships/image" Target="../media/image67.sv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 sz="2800" dirty="0">
                <a:latin typeface="Arial" panose="020B0604020202020204" pitchFamily="34" charset="0"/>
                <a:cs typeface="Arial" panose="020B0604020202020204" pitchFamily="34" charset="0"/>
              </a:rPr>
              <a:t>Maquette « kit conseiller »</a:t>
            </a:r>
            <a:br>
              <a:rPr lang="fr" sz="2800" dirty="0">
                <a:latin typeface="Arial" panose="020B0604020202020204" pitchFamily="34" charset="0"/>
                <a:cs typeface="Arial" panose="020B0604020202020204" pitchFamily="34" charset="0"/>
              </a:rPr>
            </a:br>
            <a:r>
              <a:rPr lang="fr" sz="2800" dirty="0">
                <a:latin typeface="Arial" panose="020B0604020202020204" pitchFamily="34" charset="0"/>
                <a:cs typeface="Arial" panose="020B0604020202020204" pitchFamily="34" charset="0"/>
              </a:rPr>
              <a:t>du FIP ODYSSÉE PME CROISSANCE N°8</a:t>
            </a:r>
            <a:br>
              <a:rPr lang="fr" sz="2800" dirty="0">
                <a:latin typeface="Arial" panose="020B0604020202020204" pitchFamily="34" charset="0"/>
                <a:cs typeface="Arial" panose="020B0604020202020204" pitchFamily="34" charset="0"/>
              </a:rPr>
            </a:br>
            <a:r>
              <a:rPr lang="fr" sz="2800" dirty="0">
                <a:latin typeface="Arial" panose="020B0604020202020204" pitchFamily="34" charset="0"/>
                <a:cs typeface="Arial" panose="020B0604020202020204" pitchFamily="34" charset="0"/>
              </a:rPr>
              <a:t>Société de Gestion ODYSSÉE VENTURE</a:t>
            </a:r>
            <a:endParaRPr lang="fr-FR" sz="2800" dirty="0"/>
          </a:p>
        </p:txBody>
      </p:sp>
      <p:sp>
        <p:nvSpPr>
          <p:cNvPr id="7" name="Espace réservé du texte 6"/>
          <p:cNvSpPr>
            <a:spLocks noGrp="1"/>
          </p:cNvSpPr>
          <p:nvPr>
            <p:ph type="body" sz="quarter" idx="11"/>
          </p:nvPr>
        </p:nvSpPr>
        <p:spPr>
          <a:xfrm>
            <a:off x="6948264" y="512424"/>
            <a:ext cx="2016224" cy="332399"/>
          </a:xfrm>
        </p:spPr>
        <p:txBody>
          <a:bodyPr/>
          <a:lstStyle/>
          <a:p>
            <a:r>
              <a:rPr lang="fr-FR" sz="1200" dirty="0"/>
              <a:t>Date de mise à jour du document : cinq juillet 2023</a:t>
            </a:r>
          </a:p>
        </p:txBody>
      </p:sp>
      <p:sp>
        <p:nvSpPr>
          <p:cNvPr id="6" name="Rectangle 5">
            <a:extLst>
              <a:ext uri="{FF2B5EF4-FFF2-40B4-BE49-F238E27FC236}">
                <a16:creationId xmlns:a16="http://schemas.microsoft.com/office/drawing/2014/main" id="{65958BDC-148D-4F04-B721-9C65ABD50721}"/>
              </a:ext>
            </a:extLst>
          </p:cNvPr>
          <p:cNvSpPr/>
          <p:nvPr/>
        </p:nvSpPr>
        <p:spPr>
          <a:xfrm>
            <a:off x="1907704" y="2939461"/>
            <a:ext cx="6231899" cy="276999"/>
          </a:xfrm>
          <a:prstGeom prst="rect">
            <a:avLst/>
          </a:prstGeom>
        </p:spPr>
        <p:txBody>
          <a:bodyPr wrap="none">
            <a:spAutoFit/>
          </a:bodyPr>
          <a:lstStyle/>
          <a:p>
            <a:r>
              <a:rPr lang="fr" sz="1200" b="1" i="1" kern="1200" dirty="0">
                <a:solidFill>
                  <a:srgbClr val="FF0000"/>
                </a:solidFill>
                <a:latin typeface="Arial" panose="020B0604020202020204" pitchFamily="34" charset="0"/>
                <a:ea typeface="+mn-ea"/>
                <a:cs typeface="Arial" panose="020B0604020202020204" pitchFamily="34" charset="0"/>
              </a:rPr>
              <a:t>DOCUMENT STRICTEMENT INTERNE, DESTINE AUX CONSEILLERS DU RESEAU</a:t>
            </a:r>
          </a:p>
        </p:txBody>
      </p:sp>
      <p:pic>
        <p:nvPicPr>
          <p:cNvPr id="5" name="Image 4">
            <a:extLst>
              <a:ext uri="{FF2B5EF4-FFF2-40B4-BE49-F238E27FC236}">
                <a16:creationId xmlns:a16="http://schemas.microsoft.com/office/drawing/2014/main" id="{171F8713-A15E-4309-86BA-AECC6FC78F5E}"/>
              </a:ext>
            </a:extLst>
          </p:cNvPr>
          <p:cNvPicPr>
            <a:picLocks noChangeAspect="1"/>
          </p:cNvPicPr>
          <p:nvPr/>
        </p:nvPicPr>
        <p:blipFill>
          <a:blip r:embed="rId3"/>
          <a:stretch>
            <a:fillRect/>
          </a:stretch>
        </p:blipFill>
        <p:spPr>
          <a:xfrm>
            <a:off x="1575196" y="3459105"/>
            <a:ext cx="3606353" cy="848262"/>
          </a:xfrm>
          <a:prstGeom prst="rect">
            <a:avLst/>
          </a:prstGeom>
        </p:spPr>
      </p:pic>
      <p:pic>
        <p:nvPicPr>
          <p:cNvPr id="4" name="Image 3">
            <a:extLst>
              <a:ext uri="{FF2B5EF4-FFF2-40B4-BE49-F238E27FC236}">
                <a16:creationId xmlns:a16="http://schemas.microsoft.com/office/drawing/2014/main" id="{34B257E0-16CC-9DB2-FE20-BC8389FD6278}"/>
              </a:ext>
            </a:extLst>
          </p:cNvPr>
          <p:cNvPicPr>
            <a:picLocks noChangeAspect="1"/>
          </p:cNvPicPr>
          <p:nvPr/>
        </p:nvPicPr>
        <p:blipFill>
          <a:blip r:embed="rId4"/>
          <a:stretch>
            <a:fillRect/>
          </a:stretch>
        </p:blipFill>
        <p:spPr>
          <a:xfrm>
            <a:off x="8116226" y="3459105"/>
            <a:ext cx="848262" cy="848262"/>
          </a:xfrm>
          <a:prstGeom prst="rect">
            <a:avLst/>
          </a:prstGeom>
        </p:spPr>
      </p:pic>
    </p:spTree>
    <p:extLst>
      <p:ext uri="{BB962C8B-B14F-4D97-AF65-F5344CB8AC3E}">
        <p14:creationId xmlns:p14="http://schemas.microsoft.com/office/powerpoint/2010/main" val="4205949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t>01</a:t>
            </a:r>
          </a:p>
        </p:txBody>
      </p:sp>
      <p:sp>
        <p:nvSpPr>
          <p:cNvPr id="3" name="Espace réservé du texte 2"/>
          <p:cNvSpPr>
            <a:spLocks noGrp="1"/>
          </p:cNvSpPr>
          <p:nvPr>
            <p:ph type="body" sz="quarter" idx="13"/>
          </p:nvPr>
        </p:nvSpPr>
        <p:spPr>
          <a:xfrm>
            <a:off x="2339752" y="2278085"/>
            <a:ext cx="6470818" cy="1082086"/>
          </a:xfrm>
        </p:spPr>
        <p:txBody>
          <a:bodyPr/>
          <a:lstStyle/>
          <a:p>
            <a:r>
              <a:rPr lang="fr-FR" dirty="0"/>
              <a:t>PRESENTATION</a:t>
            </a:r>
          </a:p>
          <a:p>
            <a:r>
              <a:rPr lang="fr-FR" dirty="0"/>
              <a:t>DE LA SOCIETE DE GESTION</a:t>
            </a:r>
          </a:p>
          <a:p>
            <a:r>
              <a:rPr lang="fr-FR" dirty="0"/>
              <a:t>ODYSSÉE VENTURE</a:t>
            </a:r>
          </a:p>
        </p:txBody>
      </p:sp>
      <p:sp>
        <p:nvSpPr>
          <p:cNvPr id="4" name="Rectangle 3">
            <a:extLst>
              <a:ext uri="{FF2B5EF4-FFF2-40B4-BE49-F238E27FC236}">
                <a16:creationId xmlns:a16="http://schemas.microsoft.com/office/drawing/2014/main" id="{D32BE5D7-C1E6-42BB-B9B5-00BE75A8EDC8}"/>
              </a:ext>
            </a:extLst>
          </p:cNvPr>
          <p:cNvSpPr/>
          <p:nvPr/>
        </p:nvSpPr>
        <p:spPr>
          <a:xfrm>
            <a:off x="2339752" y="4819603"/>
            <a:ext cx="4807726" cy="230832"/>
          </a:xfrm>
          <a:prstGeom prst="rect">
            <a:avLst/>
          </a:prstGeom>
        </p:spPr>
        <p:txBody>
          <a:bodyPr wrap="none">
            <a:spAutoFit/>
          </a:bodyPr>
          <a:lstStyle/>
          <a:p>
            <a:r>
              <a:rPr lang="fr" sz="900" i="1" kern="1200" dirty="0">
                <a:solidFill>
                  <a:schemeClr val="tx1"/>
                </a:solidFill>
                <a:latin typeface="Arial" panose="020B0604020202020204" pitchFamily="34" charset="0"/>
                <a:ea typeface="+mn-ea"/>
                <a:cs typeface="Arial" panose="020B0604020202020204" pitchFamily="34" charset="0"/>
              </a:rPr>
              <a:t>DOCUMENT STRICTEMENT INTERNE, DESTINE AUX CONSEILLERS DU RESEAU XX</a:t>
            </a:r>
          </a:p>
        </p:txBody>
      </p:sp>
    </p:spTree>
    <p:extLst>
      <p:ext uri="{BB962C8B-B14F-4D97-AF65-F5344CB8AC3E}">
        <p14:creationId xmlns:p14="http://schemas.microsoft.com/office/powerpoint/2010/main" val="1607749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sz="2000" dirty="0"/>
              <a:t>Informations relatives à la Société de gestion ODYSSÉE VENTURE</a:t>
            </a:r>
          </a:p>
        </p:txBody>
      </p:sp>
      <p:sp>
        <p:nvSpPr>
          <p:cNvPr id="5" name="Espace réservé du texte 4"/>
          <p:cNvSpPr>
            <a:spLocks noGrp="1"/>
          </p:cNvSpPr>
          <p:nvPr>
            <p:ph type="body" sz="quarter" idx="12"/>
          </p:nvPr>
        </p:nvSpPr>
        <p:spPr>
          <a:xfrm>
            <a:off x="891566" y="1028867"/>
            <a:ext cx="7704098" cy="288032"/>
          </a:xfrm>
        </p:spPr>
        <p:txBody>
          <a:bodyPr/>
          <a:lstStyle/>
          <a:p>
            <a:r>
              <a:rPr lang="fr-FR" dirty="0"/>
              <a:t>   </a:t>
            </a:r>
          </a:p>
        </p:txBody>
      </p:sp>
      <p:sp>
        <p:nvSpPr>
          <p:cNvPr id="6" name="Espace réservé du contenu 5"/>
          <p:cNvSpPr>
            <a:spLocks noGrp="1"/>
          </p:cNvSpPr>
          <p:nvPr>
            <p:ph sz="quarter" idx="13"/>
          </p:nvPr>
        </p:nvSpPr>
        <p:spPr>
          <a:xfrm>
            <a:off x="323528" y="783475"/>
            <a:ext cx="8496944" cy="4266960"/>
          </a:xfrm>
        </p:spPr>
        <p:txBody>
          <a:bodyPr>
            <a:normAutofit fontScale="47500" lnSpcReduction="20000"/>
          </a:bodyPr>
          <a:lstStyle/>
          <a:p>
            <a:endParaRPr lang="fr-FR" sz="3400" dirty="0"/>
          </a:p>
          <a:p>
            <a:pPr lvl="1">
              <a:buFont typeface="Arial" panose="020B0604020202020204" pitchFamily="34" charset="0"/>
              <a:buChar char="•"/>
            </a:pPr>
            <a:r>
              <a:rPr lang="fr" sz="3400" dirty="0"/>
              <a:t>Une société de gestion indépendante, détenue à 100% par son équipe de gestion ;</a:t>
            </a:r>
          </a:p>
          <a:p>
            <a:pPr lvl="1">
              <a:buFont typeface="Arial" panose="020B0604020202020204" pitchFamily="34" charset="0"/>
              <a:buChar char="•"/>
            </a:pPr>
            <a:r>
              <a:rPr lang="fr-FR" sz="3400" dirty="0"/>
              <a:t>Création en 1999 par ses 2 gérants-fondateurs </a:t>
            </a:r>
            <a:r>
              <a:rPr lang="fr" sz="3400" dirty="0"/>
              <a:t>;</a:t>
            </a:r>
          </a:p>
          <a:p>
            <a:pPr lvl="1">
              <a:buFont typeface="Arial" panose="020B0604020202020204" pitchFamily="34" charset="0"/>
              <a:buChar char="•"/>
            </a:pPr>
            <a:r>
              <a:rPr lang="fr-FR" sz="3400" dirty="0"/>
              <a:t>246M€ d’</a:t>
            </a:r>
            <a:r>
              <a:rPr lang="fr" sz="3400" dirty="0"/>
              <a:t>encours sous gestion (dont 19% d’encours détenus par les clients des réseaux BP et CE) ;</a:t>
            </a:r>
          </a:p>
          <a:p>
            <a:pPr lvl="1">
              <a:buFont typeface="Arial" panose="020B0604020202020204" pitchFamily="34" charset="0"/>
              <a:buChar char="•"/>
            </a:pPr>
            <a:r>
              <a:rPr lang="fr" sz="3400" dirty="0"/>
              <a:t>Concentration des investisseurs sur le seul territoire français ;</a:t>
            </a:r>
          </a:p>
          <a:p>
            <a:pPr lvl="1">
              <a:buFont typeface="Arial" panose="020B0604020202020204" pitchFamily="34" charset="0"/>
              <a:buChar char="•"/>
            </a:pPr>
            <a:r>
              <a:rPr lang="fr-FR" sz="3400" dirty="0"/>
              <a:t>11 </a:t>
            </a:r>
            <a:r>
              <a:rPr lang="fr" sz="3400" dirty="0"/>
              <a:t>collaborateurs, dont 8 investisseurs ;</a:t>
            </a:r>
          </a:p>
          <a:p>
            <a:pPr lvl="1">
              <a:buFont typeface="Arial" panose="020B0604020202020204" pitchFamily="34" charset="0"/>
              <a:buChar char="•"/>
            </a:pPr>
            <a:r>
              <a:rPr lang="fr" sz="3400" dirty="0"/>
              <a:t>1 expertise centrée sur l’accompagnement des PME de croissance, technologiques ou non ;</a:t>
            </a:r>
          </a:p>
          <a:p>
            <a:pPr lvl="1">
              <a:buFont typeface="Arial" panose="020B0604020202020204" pitchFamily="34" charset="0"/>
              <a:buChar char="•"/>
            </a:pPr>
            <a:r>
              <a:rPr lang="fr-FR" sz="3400" dirty="0"/>
              <a:t>170 entreprises accompagnées ;</a:t>
            </a:r>
          </a:p>
          <a:p>
            <a:pPr lvl="1">
              <a:buFont typeface="Arial" panose="020B0604020202020204" pitchFamily="34" charset="0"/>
              <a:buChar char="•"/>
            </a:pPr>
            <a:r>
              <a:rPr lang="fr-FR" sz="3400" dirty="0"/>
              <a:t>Plus de 100 cessions ; </a:t>
            </a:r>
          </a:p>
          <a:p>
            <a:pPr lvl="1">
              <a:buFont typeface="Arial" panose="020B0604020202020204" pitchFamily="34" charset="0"/>
              <a:buChar char="•"/>
            </a:pPr>
            <a:r>
              <a:rPr lang="fr" sz="3400" dirty="0"/>
              <a:t>6 introductions en bourse ;</a:t>
            </a:r>
          </a:p>
          <a:p>
            <a:pPr lvl="1">
              <a:buFont typeface="Arial" panose="020B0604020202020204" pitchFamily="34" charset="0"/>
              <a:buChar char="•"/>
            </a:pPr>
            <a:r>
              <a:rPr lang="fr-FR" sz="3400" dirty="0"/>
              <a:t>Tout le </a:t>
            </a:r>
            <a:r>
              <a:rPr lang="fr-FR" sz="3400" dirty="0" err="1"/>
              <a:t>reporting</a:t>
            </a:r>
            <a:r>
              <a:rPr lang="fr-FR" sz="3400" dirty="0"/>
              <a:t> est disponible sur www.odysseeventure.com </a:t>
            </a:r>
            <a:endParaRPr lang="fr" sz="3400" dirty="0"/>
          </a:p>
          <a:p>
            <a:pPr lvl="1">
              <a:buFont typeface="Arial" panose="020B0604020202020204" pitchFamily="34" charset="0"/>
              <a:buChar char="•"/>
            </a:pPr>
            <a:r>
              <a:rPr lang="fr" sz="3400" dirty="0"/>
              <a:t>Mathieu BOILLET, 01 71 18 11 51, </a:t>
            </a:r>
            <a:r>
              <a:rPr lang="fr" sz="3400" dirty="0">
                <a:hlinkClick r:id="rId2"/>
              </a:rPr>
              <a:t>boillet@odysseeventure.com</a:t>
            </a:r>
            <a:r>
              <a:rPr lang="fr" sz="3400" dirty="0"/>
              <a:t>, Président-Fondateur</a:t>
            </a:r>
            <a:br>
              <a:rPr lang="fr" sz="3400" dirty="0">
                <a:highlight>
                  <a:srgbClr val="FFFF00"/>
                </a:highlight>
              </a:rPr>
            </a:br>
            <a:endParaRPr lang="fr-FR" sz="3400" dirty="0">
              <a:highlight>
                <a:srgbClr val="FFFF00"/>
              </a:highlight>
            </a:endParaRPr>
          </a:p>
          <a:p>
            <a:pPr marL="0" indent="0">
              <a:buNone/>
            </a:pPr>
            <a:br>
              <a:rPr lang="fr" sz="3100" dirty="0"/>
            </a:br>
            <a:br>
              <a:rPr lang="fr" dirty="0"/>
            </a:br>
            <a:br>
              <a:rPr lang="fr" dirty="0"/>
            </a:br>
            <a:endParaRPr lang="fr-FR" dirty="0"/>
          </a:p>
        </p:txBody>
      </p:sp>
      <p:sp>
        <p:nvSpPr>
          <p:cNvPr id="7" name="Rectangle 6">
            <a:extLst>
              <a:ext uri="{FF2B5EF4-FFF2-40B4-BE49-F238E27FC236}">
                <a16:creationId xmlns:a16="http://schemas.microsoft.com/office/drawing/2014/main" id="{AD062598-76C9-4CC8-AEF4-53BBF80F879E}"/>
              </a:ext>
            </a:extLst>
          </p:cNvPr>
          <p:cNvSpPr/>
          <p:nvPr/>
        </p:nvSpPr>
        <p:spPr>
          <a:xfrm>
            <a:off x="2339752" y="4819603"/>
            <a:ext cx="4621778" cy="230832"/>
          </a:xfrm>
          <a:prstGeom prst="rect">
            <a:avLst/>
          </a:prstGeom>
        </p:spPr>
        <p:txBody>
          <a:bodyPr wrap="none">
            <a:spAutoFit/>
          </a:bodyPr>
          <a:lstStyle/>
          <a:p>
            <a:r>
              <a:rPr lang="fr" sz="900" i="1" kern="1200" dirty="0">
                <a:solidFill>
                  <a:schemeClr val="tx1"/>
                </a:solidFill>
                <a:latin typeface="Arial" panose="020B0604020202020204" pitchFamily="34" charset="0"/>
                <a:ea typeface="+mn-ea"/>
                <a:cs typeface="Arial" panose="020B0604020202020204" pitchFamily="34" charset="0"/>
              </a:rPr>
              <a:t>DOCUMENT STRICTEMENT INTERNE, DESTINE AUX CONSEILLERS DU RESEAU</a:t>
            </a:r>
          </a:p>
        </p:txBody>
      </p:sp>
      <p:sp>
        <p:nvSpPr>
          <p:cNvPr id="318" name="Line 147">
            <a:extLst>
              <a:ext uri="{FF2B5EF4-FFF2-40B4-BE49-F238E27FC236}">
                <a16:creationId xmlns:a16="http://schemas.microsoft.com/office/drawing/2014/main" id="{0869F170-2FFC-4E46-805A-486D3383C05E}"/>
              </a:ext>
            </a:extLst>
          </p:cNvPr>
          <p:cNvSpPr>
            <a:spLocks noChangeShapeType="1"/>
          </p:cNvSpPr>
          <p:nvPr/>
        </p:nvSpPr>
        <p:spPr bwMode="auto">
          <a:xfrm>
            <a:off x="4952293" y="4940448"/>
            <a:ext cx="52489" cy="0"/>
          </a:xfrm>
          <a:prstGeom prst="line">
            <a:avLst/>
          </a:prstGeom>
          <a:noFill/>
          <a:ln w="9525" cap="rnd">
            <a:solidFill>
              <a:srgbClr val="000000">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ysClr val="windowText" lastClr="000000"/>
              </a:solidFill>
              <a:effectLst/>
              <a:uLnTx/>
              <a:uFillTx/>
              <a:ea typeface="+mn-ea"/>
            </a:endParaRPr>
          </a:p>
        </p:txBody>
      </p:sp>
      <p:sp>
        <p:nvSpPr>
          <p:cNvPr id="365" name="ZoneTexte 364">
            <a:extLst>
              <a:ext uri="{FF2B5EF4-FFF2-40B4-BE49-F238E27FC236}">
                <a16:creationId xmlns:a16="http://schemas.microsoft.com/office/drawing/2014/main" id="{0709B00D-1543-41D0-9B88-7F84AB43DE0C}"/>
              </a:ext>
            </a:extLst>
          </p:cNvPr>
          <p:cNvSpPr txBox="1"/>
          <p:nvPr/>
        </p:nvSpPr>
        <p:spPr>
          <a:xfrm>
            <a:off x="5940152" y="4114633"/>
            <a:ext cx="4572000" cy="307777"/>
          </a:xfrm>
          <a:prstGeom prst="rect">
            <a:avLst/>
          </a:prstGeom>
          <a:noFill/>
        </p:spPr>
        <p:txBody>
          <a:bodyPr wrap="square">
            <a:spAutoFit/>
          </a:bodyPr>
          <a:lstStyle/>
          <a:p>
            <a:r>
              <a:rPr lang="fr-FR" dirty="0"/>
              <a:t>Données arrêtées au 31/12/2022 </a:t>
            </a:r>
          </a:p>
        </p:txBody>
      </p:sp>
    </p:spTree>
    <p:extLst>
      <p:ext uri="{BB962C8B-B14F-4D97-AF65-F5344CB8AC3E}">
        <p14:creationId xmlns:p14="http://schemas.microsoft.com/office/powerpoint/2010/main" val="566494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EA71553B-1449-DA4A-977A-9EE8F73931D4}"/>
              </a:ext>
            </a:extLst>
          </p:cNvPr>
          <p:cNvSpPr txBox="1"/>
          <p:nvPr/>
        </p:nvSpPr>
        <p:spPr>
          <a:xfrm>
            <a:off x="250825" y="4420429"/>
            <a:ext cx="8658174" cy="707886"/>
          </a:xfrm>
          <a:prstGeom prst="rect">
            <a:avLst/>
          </a:prstGeom>
          <a:noFill/>
        </p:spPr>
        <p:txBody>
          <a:bodyPr wrap="square">
            <a:spAutoFit/>
          </a:bodyPr>
          <a:lstStyle/>
          <a:p>
            <a:pPr algn="ctr">
              <a:lnSpc>
                <a:spcPts val="1400"/>
              </a:lnSpc>
            </a:pPr>
            <a:r>
              <a:rPr lang="fr-FR" altLang="fr-FR" sz="1400" cap="all" dirty="0">
                <a:solidFill>
                  <a:schemeClr val="accent1"/>
                </a:solidFill>
                <a:latin typeface="Arial Black" panose="020B0604020202020204" pitchFamily="34" charset="0"/>
              </a:rPr>
              <a:t>TOUT INVESTISSEMENT EST SOUMIS A UN RISQUE DE DEFAILLANCE ET DE LIQUIDITE</a:t>
            </a:r>
          </a:p>
          <a:p>
            <a:r>
              <a:rPr lang="fr-FR" altLang="fr-FR" sz="1500" cap="all" dirty="0">
                <a:solidFill>
                  <a:schemeClr val="accent1"/>
                </a:solidFill>
                <a:latin typeface="Arial Black" panose="020B0604020202020204" pitchFamily="34" charset="0"/>
              </a:rPr>
              <a:t> </a:t>
            </a:r>
            <a:endParaRPr lang="fr-FR" sz="1500" cap="all" dirty="0">
              <a:solidFill>
                <a:schemeClr val="accent1"/>
              </a:solidFill>
              <a:latin typeface="Arial Black" panose="020B0604020202020204" pitchFamily="34" charset="0"/>
            </a:endParaRPr>
          </a:p>
        </p:txBody>
      </p:sp>
      <p:sp>
        <p:nvSpPr>
          <p:cNvPr id="10" name="Titre 9">
            <a:extLst>
              <a:ext uri="{FF2B5EF4-FFF2-40B4-BE49-F238E27FC236}">
                <a16:creationId xmlns:a16="http://schemas.microsoft.com/office/drawing/2014/main" id="{FDC112A1-FA07-4242-9505-9DA2FC97CD5B}"/>
              </a:ext>
            </a:extLst>
          </p:cNvPr>
          <p:cNvSpPr>
            <a:spLocks noGrp="1"/>
          </p:cNvSpPr>
          <p:nvPr>
            <p:ph type="title"/>
          </p:nvPr>
        </p:nvSpPr>
        <p:spPr>
          <a:xfrm>
            <a:off x="971599" y="252001"/>
            <a:ext cx="8172401" cy="684000"/>
          </a:xfrm>
        </p:spPr>
        <p:txBody>
          <a:bodyPr/>
          <a:lstStyle/>
          <a:p>
            <a:r>
              <a:rPr lang="fr-FR" dirty="0"/>
              <a:t>Diversification sectorielle et stratégique</a:t>
            </a:r>
          </a:p>
        </p:txBody>
      </p:sp>
      <p:sp>
        <p:nvSpPr>
          <p:cNvPr id="3" name="Espace réservé du contenu 2">
            <a:extLst>
              <a:ext uri="{FF2B5EF4-FFF2-40B4-BE49-F238E27FC236}">
                <a16:creationId xmlns:a16="http://schemas.microsoft.com/office/drawing/2014/main" id="{5DA9977A-10C6-6B4E-993B-13AC6DAEC243}"/>
              </a:ext>
            </a:extLst>
          </p:cNvPr>
          <p:cNvSpPr>
            <a:spLocks noGrp="1"/>
          </p:cNvSpPr>
          <p:nvPr>
            <p:ph idx="1"/>
          </p:nvPr>
        </p:nvSpPr>
        <p:spPr/>
        <p:txBody>
          <a:bodyPr/>
          <a:lstStyle/>
          <a:p>
            <a:r>
              <a:rPr lang="fr-FR" dirty="0"/>
              <a:t>Activité :</a:t>
            </a:r>
          </a:p>
          <a:p>
            <a:pPr marL="324000" lvl="1" indent="0">
              <a:buNone/>
            </a:pPr>
            <a:r>
              <a:rPr lang="fr-FR" dirty="0"/>
              <a:t>Construction modulaire en bois pour l’habitat et l’enseignement</a:t>
            </a:r>
          </a:p>
          <a:p>
            <a:r>
              <a:rPr lang="fr-FR" dirty="0"/>
              <a:t>Thèse d’investissement : </a:t>
            </a:r>
          </a:p>
          <a:p>
            <a:pPr marL="324000" lvl="1" indent="0">
              <a:buNone/>
            </a:pPr>
            <a:r>
              <a:rPr lang="fr-FR" dirty="0"/>
              <a:t>Une tendance sociétale lourde (construction bas carbone) et un vaste marché</a:t>
            </a:r>
          </a:p>
          <a:p>
            <a:pPr lvl="2"/>
            <a:r>
              <a:rPr lang="fr-FR" dirty="0"/>
              <a:t>Une maîtrise des coûts et des délais pour les promoteurs et bailleurs sociaux</a:t>
            </a:r>
          </a:p>
          <a:p>
            <a:pPr lvl="2"/>
            <a:r>
              <a:rPr lang="fr-FR" dirty="0"/>
              <a:t>Des chantiers rapides avec peu d’impact pour l’environnement et le voisinage</a:t>
            </a:r>
          </a:p>
          <a:p>
            <a:pPr lvl="2"/>
            <a:r>
              <a:rPr lang="fr-FR" dirty="0"/>
              <a:t>80% du travail en atelier, au sec dans les meilleures conditions de travail</a:t>
            </a:r>
          </a:p>
          <a:p>
            <a:endParaRPr lang="fr-FR" dirty="0"/>
          </a:p>
        </p:txBody>
      </p:sp>
      <p:pic>
        <p:nvPicPr>
          <p:cNvPr id="7" name="Image 6">
            <a:extLst>
              <a:ext uri="{FF2B5EF4-FFF2-40B4-BE49-F238E27FC236}">
                <a16:creationId xmlns:a16="http://schemas.microsoft.com/office/drawing/2014/main" id="{D93AD259-D764-2542-8774-77FB644D687C}"/>
              </a:ext>
            </a:extLst>
          </p:cNvPr>
          <p:cNvPicPr>
            <a:picLocks noChangeAspect="1"/>
          </p:cNvPicPr>
          <p:nvPr/>
        </p:nvPicPr>
        <p:blipFill>
          <a:blip r:embed="rId2"/>
          <a:stretch>
            <a:fillRect/>
          </a:stretch>
        </p:blipFill>
        <p:spPr>
          <a:xfrm>
            <a:off x="4851712" y="537465"/>
            <a:ext cx="1838325" cy="619125"/>
          </a:xfrm>
          <a:prstGeom prst="rect">
            <a:avLst/>
          </a:prstGeom>
        </p:spPr>
      </p:pic>
      <p:pic>
        <p:nvPicPr>
          <p:cNvPr id="8" name="Image 7">
            <a:extLst>
              <a:ext uri="{FF2B5EF4-FFF2-40B4-BE49-F238E27FC236}">
                <a16:creationId xmlns:a16="http://schemas.microsoft.com/office/drawing/2014/main" id="{07004DC6-2505-E240-A021-4B404E142B7C}"/>
              </a:ext>
            </a:extLst>
          </p:cNvPr>
          <p:cNvPicPr>
            <a:picLocks noChangeAspect="1"/>
          </p:cNvPicPr>
          <p:nvPr/>
        </p:nvPicPr>
        <p:blipFill>
          <a:blip r:embed="rId3"/>
          <a:stretch>
            <a:fillRect/>
          </a:stretch>
        </p:blipFill>
        <p:spPr>
          <a:xfrm>
            <a:off x="6725644" y="947183"/>
            <a:ext cx="2167531" cy="3245406"/>
          </a:xfrm>
          <a:prstGeom prst="rect">
            <a:avLst/>
          </a:prstGeom>
        </p:spPr>
      </p:pic>
      <p:pic>
        <p:nvPicPr>
          <p:cNvPr id="9" name="Image 8">
            <a:extLst>
              <a:ext uri="{FF2B5EF4-FFF2-40B4-BE49-F238E27FC236}">
                <a16:creationId xmlns:a16="http://schemas.microsoft.com/office/drawing/2014/main" id="{C0B99C28-AA4C-F749-8F2C-535B4AEFAB28}"/>
              </a:ext>
            </a:extLst>
          </p:cNvPr>
          <p:cNvPicPr>
            <a:picLocks noChangeAspect="1"/>
          </p:cNvPicPr>
          <p:nvPr/>
        </p:nvPicPr>
        <p:blipFill>
          <a:blip r:embed="rId4"/>
          <a:stretch>
            <a:fillRect/>
          </a:stretch>
        </p:blipFill>
        <p:spPr>
          <a:xfrm>
            <a:off x="804398" y="2816515"/>
            <a:ext cx="4675128" cy="1392751"/>
          </a:xfrm>
          <a:prstGeom prst="rect">
            <a:avLst/>
          </a:prstGeom>
        </p:spPr>
      </p:pic>
      <p:sp>
        <p:nvSpPr>
          <p:cNvPr id="14" name="Espace réservé du texte 6">
            <a:extLst>
              <a:ext uri="{FF2B5EF4-FFF2-40B4-BE49-F238E27FC236}">
                <a16:creationId xmlns:a16="http://schemas.microsoft.com/office/drawing/2014/main" id="{1D2C9C5F-014C-448F-ACB6-255FD5874AB9}"/>
              </a:ext>
            </a:extLst>
          </p:cNvPr>
          <p:cNvSpPr txBox="1">
            <a:spLocks/>
          </p:cNvSpPr>
          <p:nvPr/>
        </p:nvSpPr>
        <p:spPr>
          <a:xfrm>
            <a:off x="900385" y="555526"/>
            <a:ext cx="7704098" cy="216024"/>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nSpc>
                <a:spcPct val="90000"/>
              </a:lnSpc>
              <a:spcBef>
                <a:spcPts val="1000"/>
              </a:spcBef>
              <a:buClr>
                <a:schemeClr val="tx2"/>
              </a:buClr>
            </a:pPr>
            <a:r>
              <a:rPr lang="fr-FR" sz="1600" b="1" kern="1200" dirty="0">
                <a:solidFill>
                  <a:srgbClr val="B24388"/>
                </a:solidFill>
                <a:latin typeface="Arial" panose="020B0604020202020204" pitchFamily="34" charset="0"/>
                <a:ea typeface="+mn-ea"/>
                <a:cs typeface="Arial" panose="020B0604020202020204" pitchFamily="34" charset="0"/>
              </a:rPr>
              <a:t>BTP / DEVELOPEMENT EN RÉGIONS</a:t>
            </a:r>
            <a:endParaRPr lang="fr-FR" dirty="0"/>
          </a:p>
        </p:txBody>
      </p:sp>
    </p:spTree>
    <p:extLst>
      <p:ext uri="{BB962C8B-B14F-4D97-AF65-F5344CB8AC3E}">
        <p14:creationId xmlns:p14="http://schemas.microsoft.com/office/powerpoint/2010/main" val="3313421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2F58A73D-F03F-D54A-A521-6F115F2ACCFF}"/>
              </a:ext>
            </a:extLst>
          </p:cNvPr>
          <p:cNvSpPr txBox="1"/>
          <p:nvPr/>
        </p:nvSpPr>
        <p:spPr>
          <a:xfrm>
            <a:off x="250825" y="4420429"/>
            <a:ext cx="8658174" cy="707886"/>
          </a:xfrm>
          <a:prstGeom prst="rect">
            <a:avLst/>
          </a:prstGeom>
          <a:noFill/>
        </p:spPr>
        <p:txBody>
          <a:bodyPr wrap="square">
            <a:spAutoFit/>
          </a:bodyPr>
          <a:lstStyle/>
          <a:p>
            <a:pPr algn="ctr">
              <a:lnSpc>
                <a:spcPts val="1400"/>
              </a:lnSpc>
            </a:pPr>
            <a:r>
              <a:rPr lang="fr-FR" altLang="fr-FR" sz="1400" cap="all" dirty="0">
                <a:solidFill>
                  <a:schemeClr val="accent1"/>
                </a:solidFill>
                <a:latin typeface="Arial Black" panose="020B0604020202020204" pitchFamily="34" charset="0"/>
              </a:rPr>
              <a:t>TOUT INVESTISSEMENT EST SOUMIS A UN RISQUE DE DEFAILLANCE ET DE LIQUIDITE</a:t>
            </a:r>
          </a:p>
          <a:p>
            <a:r>
              <a:rPr lang="fr-FR" altLang="fr-FR" sz="1500" cap="all" dirty="0">
                <a:solidFill>
                  <a:schemeClr val="accent1"/>
                </a:solidFill>
                <a:latin typeface="Arial Black" panose="020B0604020202020204" pitchFamily="34" charset="0"/>
              </a:rPr>
              <a:t> </a:t>
            </a:r>
            <a:endParaRPr lang="fr-FR" sz="1500" cap="all" dirty="0">
              <a:solidFill>
                <a:schemeClr val="accent1"/>
              </a:solidFill>
              <a:latin typeface="Arial Black" panose="020B0604020202020204" pitchFamily="34" charset="0"/>
            </a:endParaRPr>
          </a:p>
        </p:txBody>
      </p:sp>
      <p:sp>
        <p:nvSpPr>
          <p:cNvPr id="12" name="Titre 11">
            <a:extLst>
              <a:ext uri="{FF2B5EF4-FFF2-40B4-BE49-F238E27FC236}">
                <a16:creationId xmlns:a16="http://schemas.microsoft.com/office/drawing/2014/main" id="{BB0F3EF2-FA61-40DC-8582-617F27E1A457}"/>
              </a:ext>
            </a:extLst>
          </p:cNvPr>
          <p:cNvSpPr>
            <a:spLocks noGrp="1"/>
          </p:cNvSpPr>
          <p:nvPr>
            <p:ph type="title"/>
          </p:nvPr>
        </p:nvSpPr>
        <p:spPr>
          <a:xfrm>
            <a:off x="971599" y="252001"/>
            <a:ext cx="7921575" cy="684000"/>
          </a:xfrm>
        </p:spPr>
        <p:txBody>
          <a:bodyPr/>
          <a:lstStyle/>
          <a:p>
            <a:r>
              <a:rPr lang="fr-FR" dirty="0"/>
              <a:t>Diversification sectorielle et stratégique</a:t>
            </a:r>
          </a:p>
        </p:txBody>
      </p:sp>
      <p:sp>
        <p:nvSpPr>
          <p:cNvPr id="3" name="Espace réservé du contenu 2">
            <a:extLst>
              <a:ext uri="{FF2B5EF4-FFF2-40B4-BE49-F238E27FC236}">
                <a16:creationId xmlns:a16="http://schemas.microsoft.com/office/drawing/2014/main" id="{8D6F3CCC-20E7-7140-BE4E-6CC5B31236C3}"/>
              </a:ext>
            </a:extLst>
          </p:cNvPr>
          <p:cNvSpPr>
            <a:spLocks noGrp="1"/>
          </p:cNvSpPr>
          <p:nvPr>
            <p:ph idx="1"/>
          </p:nvPr>
        </p:nvSpPr>
        <p:spPr/>
        <p:txBody>
          <a:bodyPr/>
          <a:lstStyle/>
          <a:p>
            <a:r>
              <a:rPr lang="fr-FR" dirty="0"/>
              <a:t>Activité :</a:t>
            </a:r>
          </a:p>
          <a:p>
            <a:pPr marL="324000" lvl="1" indent="0">
              <a:buNone/>
            </a:pPr>
            <a:r>
              <a:rPr lang="fr-FR" dirty="0"/>
              <a:t>La détection automatique des vols en temps réel pour les commerçants</a:t>
            </a:r>
          </a:p>
          <a:p>
            <a:r>
              <a:rPr lang="fr-FR" dirty="0"/>
              <a:t>Thèse d’investissement : </a:t>
            </a:r>
          </a:p>
          <a:p>
            <a:pPr marL="324000" lvl="1" indent="0">
              <a:buNone/>
            </a:pPr>
            <a:r>
              <a:rPr lang="fr-FR" dirty="0"/>
              <a:t>Un outil universel pour un développement international</a:t>
            </a:r>
          </a:p>
          <a:p>
            <a:pPr lvl="2"/>
            <a:r>
              <a:rPr lang="fr-FR" dirty="0"/>
              <a:t>En Europe : </a:t>
            </a:r>
            <a:r>
              <a:rPr lang="fr-FR" b="1" dirty="0">
                <a:solidFill>
                  <a:schemeClr val="accent1"/>
                </a:solidFill>
                <a:latin typeface="Arial Black" panose="020B0604020202020204" pitchFamily="34" charset="0"/>
                <a:cs typeface="Arial Black" panose="020B0604020202020204" pitchFamily="34" charset="0"/>
              </a:rPr>
              <a:t>49</a:t>
            </a:r>
            <a:r>
              <a:rPr lang="fr-FR" dirty="0"/>
              <a:t> Md€/an de démarque inconnue (soit environ </a:t>
            </a:r>
            <a:r>
              <a:rPr lang="fr-FR" b="1" dirty="0">
                <a:solidFill>
                  <a:schemeClr val="accent1"/>
                </a:solidFill>
                <a:latin typeface="Arial Black" panose="020B0604020202020204" pitchFamily="34" charset="0"/>
                <a:cs typeface="Arial Black" panose="020B0604020202020204" pitchFamily="34" charset="0"/>
              </a:rPr>
              <a:t>2,1%</a:t>
            </a:r>
            <a:r>
              <a:rPr lang="fr-FR" dirty="0"/>
              <a:t> du Chiffre d’affaires des enseignes)                                                                     et </a:t>
            </a:r>
            <a:r>
              <a:rPr lang="fr-FR" b="1" dirty="0">
                <a:solidFill>
                  <a:schemeClr val="accent1"/>
                </a:solidFill>
                <a:latin typeface="Arial Black" panose="020B0604020202020204" pitchFamily="34" charset="0"/>
                <a:cs typeface="Arial Black" panose="020B0604020202020204" pitchFamily="34" charset="0"/>
              </a:rPr>
              <a:t>15</a:t>
            </a:r>
            <a:r>
              <a:rPr lang="fr-FR" dirty="0"/>
              <a:t> Md€/an investis dans la sécurité (source : Crime &amp; Tech 2019)</a:t>
            </a:r>
          </a:p>
          <a:p>
            <a:pPr lvl="2"/>
            <a:r>
              <a:rPr lang="fr-FR" dirty="0"/>
              <a:t>L’intelligence artificielle au service de la sécurité</a:t>
            </a:r>
          </a:p>
          <a:p>
            <a:pPr lvl="2"/>
            <a:r>
              <a:rPr lang="fr-FR" dirty="0"/>
              <a:t>Le respect des règles européennes (RGPD)                                                                            </a:t>
            </a:r>
          </a:p>
          <a:p>
            <a:endParaRPr lang="fr-FR" dirty="0"/>
          </a:p>
        </p:txBody>
      </p:sp>
      <p:pic>
        <p:nvPicPr>
          <p:cNvPr id="8" name="Image 7">
            <a:extLst>
              <a:ext uri="{FF2B5EF4-FFF2-40B4-BE49-F238E27FC236}">
                <a16:creationId xmlns:a16="http://schemas.microsoft.com/office/drawing/2014/main" id="{E0C6BA44-EC8E-E74C-AA04-8520373F0A4B}"/>
              </a:ext>
            </a:extLst>
          </p:cNvPr>
          <p:cNvPicPr>
            <a:picLocks noChangeAspect="1"/>
          </p:cNvPicPr>
          <p:nvPr/>
        </p:nvPicPr>
        <p:blipFill rotWithShape="1">
          <a:blip r:embed="rId2"/>
          <a:srcRect l="7793" t="18455" r="8443" b="16920"/>
          <a:stretch/>
        </p:blipFill>
        <p:spPr>
          <a:xfrm>
            <a:off x="6305124" y="713973"/>
            <a:ext cx="1591725" cy="460044"/>
          </a:xfrm>
          <a:prstGeom prst="rect">
            <a:avLst/>
          </a:prstGeom>
        </p:spPr>
      </p:pic>
      <p:pic>
        <p:nvPicPr>
          <p:cNvPr id="9" name="Image 8">
            <a:extLst>
              <a:ext uri="{FF2B5EF4-FFF2-40B4-BE49-F238E27FC236}">
                <a16:creationId xmlns:a16="http://schemas.microsoft.com/office/drawing/2014/main" id="{1DFB0F3F-FE61-9042-8158-F6D00E031693}"/>
              </a:ext>
            </a:extLst>
          </p:cNvPr>
          <p:cNvPicPr>
            <a:picLocks noChangeAspect="1"/>
          </p:cNvPicPr>
          <p:nvPr/>
        </p:nvPicPr>
        <p:blipFill rotWithShape="1">
          <a:blip r:embed="rId3"/>
          <a:srcRect l="75830" t="18093" r="1740"/>
          <a:stretch/>
        </p:blipFill>
        <p:spPr>
          <a:xfrm>
            <a:off x="7253323" y="1556906"/>
            <a:ext cx="1639852" cy="2635682"/>
          </a:xfrm>
          <a:prstGeom prst="rect">
            <a:avLst/>
          </a:prstGeom>
        </p:spPr>
      </p:pic>
      <p:pic>
        <p:nvPicPr>
          <p:cNvPr id="10" name="Image 9">
            <a:extLst>
              <a:ext uri="{FF2B5EF4-FFF2-40B4-BE49-F238E27FC236}">
                <a16:creationId xmlns:a16="http://schemas.microsoft.com/office/drawing/2014/main" id="{73A31F4A-5EB0-E54B-BE0B-D04AAC5CEB1F}"/>
              </a:ext>
            </a:extLst>
          </p:cNvPr>
          <p:cNvPicPr>
            <a:picLocks noChangeAspect="1"/>
          </p:cNvPicPr>
          <p:nvPr/>
        </p:nvPicPr>
        <p:blipFill rotWithShape="1">
          <a:blip r:embed="rId3"/>
          <a:srcRect l="3037" t="38599" r="84195"/>
          <a:stretch/>
        </p:blipFill>
        <p:spPr>
          <a:xfrm>
            <a:off x="5943792" y="2261937"/>
            <a:ext cx="1157195" cy="1937568"/>
          </a:xfrm>
          <a:prstGeom prst="rect">
            <a:avLst/>
          </a:prstGeom>
        </p:spPr>
      </p:pic>
      <p:pic>
        <p:nvPicPr>
          <p:cNvPr id="11" name="Image 10">
            <a:extLst>
              <a:ext uri="{FF2B5EF4-FFF2-40B4-BE49-F238E27FC236}">
                <a16:creationId xmlns:a16="http://schemas.microsoft.com/office/drawing/2014/main" id="{E4F02F9C-F686-D648-BBB8-145FDFDC1A71}"/>
              </a:ext>
            </a:extLst>
          </p:cNvPr>
          <p:cNvPicPr>
            <a:picLocks noChangeAspect="1"/>
          </p:cNvPicPr>
          <p:nvPr/>
        </p:nvPicPr>
        <p:blipFill rotWithShape="1">
          <a:blip r:embed="rId4"/>
          <a:srcRect l="3941" t="4316" r="2254" b="6362"/>
          <a:stretch/>
        </p:blipFill>
        <p:spPr>
          <a:xfrm>
            <a:off x="873192" y="2787020"/>
            <a:ext cx="4544486" cy="1482404"/>
          </a:xfrm>
          <a:prstGeom prst="rect">
            <a:avLst/>
          </a:prstGeom>
        </p:spPr>
      </p:pic>
      <p:sp>
        <p:nvSpPr>
          <p:cNvPr id="13" name="Espace réservé du texte 6">
            <a:extLst>
              <a:ext uri="{FF2B5EF4-FFF2-40B4-BE49-F238E27FC236}">
                <a16:creationId xmlns:a16="http://schemas.microsoft.com/office/drawing/2014/main" id="{6AF9DBCC-5DE1-4F3E-BF33-72ED43B58697}"/>
              </a:ext>
            </a:extLst>
          </p:cNvPr>
          <p:cNvSpPr txBox="1">
            <a:spLocks/>
          </p:cNvSpPr>
          <p:nvPr/>
        </p:nvSpPr>
        <p:spPr>
          <a:xfrm>
            <a:off x="900385" y="555526"/>
            <a:ext cx="7704098" cy="216024"/>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nSpc>
                <a:spcPct val="90000"/>
              </a:lnSpc>
              <a:spcBef>
                <a:spcPts val="1000"/>
              </a:spcBef>
              <a:buClr>
                <a:schemeClr val="tx2"/>
              </a:buClr>
            </a:pPr>
            <a:r>
              <a:rPr lang="fr-FR" sz="1600" b="1" kern="1200" dirty="0">
                <a:solidFill>
                  <a:srgbClr val="B24388"/>
                </a:solidFill>
                <a:latin typeface="Arial" panose="020B0604020202020204" pitchFamily="34" charset="0"/>
                <a:ea typeface="+mn-ea"/>
                <a:cs typeface="Arial" panose="020B0604020202020204" pitchFamily="34" charset="0"/>
              </a:rPr>
              <a:t>LOGICIEL / DEVELOPEMENT INTERNATIONAL</a:t>
            </a:r>
            <a:endParaRPr lang="fr-FR" dirty="0"/>
          </a:p>
        </p:txBody>
      </p:sp>
    </p:spTree>
    <p:extLst>
      <p:ext uri="{BB962C8B-B14F-4D97-AF65-F5344CB8AC3E}">
        <p14:creationId xmlns:p14="http://schemas.microsoft.com/office/powerpoint/2010/main" val="2450585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BFFA725A-EE7B-A64E-BF4C-FBC91C6DE124}"/>
              </a:ext>
            </a:extLst>
          </p:cNvPr>
          <p:cNvSpPr txBox="1"/>
          <p:nvPr/>
        </p:nvSpPr>
        <p:spPr>
          <a:xfrm>
            <a:off x="250825" y="4420429"/>
            <a:ext cx="8658174" cy="707886"/>
          </a:xfrm>
          <a:prstGeom prst="rect">
            <a:avLst/>
          </a:prstGeom>
          <a:noFill/>
        </p:spPr>
        <p:txBody>
          <a:bodyPr wrap="square">
            <a:spAutoFit/>
          </a:bodyPr>
          <a:lstStyle/>
          <a:p>
            <a:pPr algn="ctr">
              <a:lnSpc>
                <a:spcPts val="1400"/>
              </a:lnSpc>
            </a:pPr>
            <a:r>
              <a:rPr lang="fr-FR" altLang="fr-FR" sz="1400" cap="all" dirty="0">
                <a:solidFill>
                  <a:schemeClr val="accent1"/>
                </a:solidFill>
                <a:latin typeface="Arial Black" panose="020B0604020202020204" pitchFamily="34" charset="0"/>
              </a:rPr>
              <a:t>TOUT INVESTISSEMENT EST SOUMIS A UN RISQUE DE DEFAILLANCE ET DE LIQUIDITE</a:t>
            </a:r>
          </a:p>
          <a:p>
            <a:r>
              <a:rPr lang="fr-FR" altLang="fr-FR" sz="1500" cap="all" dirty="0">
                <a:solidFill>
                  <a:schemeClr val="accent1"/>
                </a:solidFill>
                <a:latin typeface="Arial Black" panose="020B0604020202020204" pitchFamily="34" charset="0"/>
              </a:rPr>
              <a:t> </a:t>
            </a:r>
            <a:endParaRPr lang="fr-FR" sz="1500" cap="all" dirty="0">
              <a:solidFill>
                <a:schemeClr val="accent1"/>
              </a:solidFill>
              <a:latin typeface="Arial Black" panose="020B0604020202020204" pitchFamily="34" charset="0"/>
            </a:endParaRPr>
          </a:p>
        </p:txBody>
      </p:sp>
      <p:sp>
        <p:nvSpPr>
          <p:cNvPr id="14" name="Titre 13">
            <a:extLst>
              <a:ext uri="{FF2B5EF4-FFF2-40B4-BE49-F238E27FC236}">
                <a16:creationId xmlns:a16="http://schemas.microsoft.com/office/drawing/2014/main" id="{3C600E5D-FA49-44E0-B62B-649F943310DD}"/>
              </a:ext>
            </a:extLst>
          </p:cNvPr>
          <p:cNvSpPr>
            <a:spLocks noGrp="1"/>
          </p:cNvSpPr>
          <p:nvPr>
            <p:ph type="title"/>
          </p:nvPr>
        </p:nvSpPr>
        <p:spPr>
          <a:xfrm>
            <a:off x="971599" y="252001"/>
            <a:ext cx="7921575" cy="684000"/>
          </a:xfrm>
        </p:spPr>
        <p:txBody>
          <a:bodyPr/>
          <a:lstStyle/>
          <a:p>
            <a:r>
              <a:rPr lang="fr-FR" dirty="0"/>
              <a:t>Diversification sectorielle et stratégique</a:t>
            </a:r>
          </a:p>
        </p:txBody>
      </p:sp>
      <p:sp>
        <p:nvSpPr>
          <p:cNvPr id="3" name="Espace réservé du contenu 2">
            <a:extLst>
              <a:ext uri="{FF2B5EF4-FFF2-40B4-BE49-F238E27FC236}">
                <a16:creationId xmlns:a16="http://schemas.microsoft.com/office/drawing/2014/main" id="{7F4017A8-D0C7-9B47-A650-12C2B153B603}"/>
              </a:ext>
            </a:extLst>
          </p:cNvPr>
          <p:cNvSpPr>
            <a:spLocks noGrp="1"/>
          </p:cNvSpPr>
          <p:nvPr>
            <p:ph idx="1"/>
          </p:nvPr>
        </p:nvSpPr>
        <p:spPr/>
        <p:txBody>
          <a:bodyPr/>
          <a:lstStyle/>
          <a:p>
            <a:r>
              <a:rPr lang="fr-FR" dirty="0"/>
              <a:t>Activité :</a:t>
            </a:r>
          </a:p>
          <a:p>
            <a:pPr marL="324000" lvl="1" indent="0">
              <a:buNone/>
            </a:pPr>
            <a:r>
              <a:rPr lang="fr-FR" dirty="0"/>
              <a:t>Restauration italienne </a:t>
            </a:r>
            <a:r>
              <a:rPr lang="fr-FR" dirty="0" err="1"/>
              <a:t>fast-casual</a:t>
            </a:r>
            <a:endParaRPr lang="fr-FR" dirty="0"/>
          </a:p>
          <a:p>
            <a:r>
              <a:rPr lang="fr-FR" dirty="0"/>
              <a:t>Thèse d’investissement : </a:t>
            </a:r>
          </a:p>
          <a:p>
            <a:pPr marL="324000" lvl="1" indent="0">
              <a:buNone/>
            </a:pPr>
            <a:r>
              <a:rPr lang="fr-FR" dirty="0"/>
              <a:t>Une croissance forte en France grâce aux réseaux sociaux</a:t>
            </a:r>
          </a:p>
          <a:p>
            <a:pPr lvl="2"/>
            <a:r>
              <a:rPr lang="fr-FR" dirty="0"/>
              <a:t>Déjà </a:t>
            </a:r>
            <a:r>
              <a:rPr lang="fr-FR" b="1" dirty="0">
                <a:solidFill>
                  <a:schemeClr val="accent1"/>
                </a:solidFill>
                <a:latin typeface="Arial Black" panose="020B0604020202020204" pitchFamily="34" charset="0"/>
                <a:cs typeface="Arial Black" panose="020B0604020202020204" pitchFamily="34" charset="0"/>
              </a:rPr>
              <a:t>5</a:t>
            </a:r>
            <a:r>
              <a:rPr lang="fr-FR" dirty="0"/>
              <a:t> restaurants ouverts depuis février 2021, CA 2021 = 3M€, CA 2022 = 9M€</a:t>
            </a:r>
          </a:p>
          <a:p>
            <a:pPr lvl="2"/>
            <a:r>
              <a:rPr lang="fr-FR" dirty="0"/>
              <a:t>La restauration italienne est un des marchés les plus larges de la RHF (Restauration Hors Foyer) </a:t>
            </a:r>
          </a:p>
          <a:p>
            <a:pPr lvl="2"/>
            <a:r>
              <a:rPr lang="fr-FR" dirty="0"/>
              <a:t>Une complémentarité managériale entre la gestion des réseaux sociaux et l’efficacité opérationnelle en salle et en cuisine                                                                            </a:t>
            </a:r>
          </a:p>
          <a:p>
            <a:endParaRPr lang="fr-FR" dirty="0"/>
          </a:p>
        </p:txBody>
      </p:sp>
      <p:pic>
        <p:nvPicPr>
          <p:cNvPr id="7" name="Image 6">
            <a:extLst>
              <a:ext uri="{FF2B5EF4-FFF2-40B4-BE49-F238E27FC236}">
                <a16:creationId xmlns:a16="http://schemas.microsoft.com/office/drawing/2014/main" id="{E80F0250-2229-8E4F-8973-CE5E1A893363}"/>
              </a:ext>
            </a:extLst>
          </p:cNvPr>
          <p:cNvPicPr>
            <a:picLocks noChangeAspect="1"/>
          </p:cNvPicPr>
          <p:nvPr/>
        </p:nvPicPr>
        <p:blipFill rotWithShape="1">
          <a:blip r:embed="rId2"/>
          <a:srcRect t="10992" b="11957"/>
          <a:stretch/>
        </p:blipFill>
        <p:spPr>
          <a:xfrm>
            <a:off x="6156176" y="757858"/>
            <a:ext cx="2210492" cy="488391"/>
          </a:xfrm>
          <a:prstGeom prst="rect">
            <a:avLst/>
          </a:prstGeom>
        </p:spPr>
      </p:pic>
      <p:pic>
        <p:nvPicPr>
          <p:cNvPr id="9" name="Image 8">
            <a:extLst>
              <a:ext uri="{FF2B5EF4-FFF2-40B4-BE49-F238E27FC236}">
                <a16:creationId xmlns:a16="http://schemas.microsoft.com/office/drawing/2014/main" id="{03D624E6-8894-E442-A493-B32934DD18E1}"/>
              </a:ext>
            </a:extLst>
          </p:cNvPr>
          <p:cNvPicPr>
            <a:picLocks noChangeAspect="1"/>
          </p:cNvPicPr>
          <p:nvPr/>
        </p:nvPicPr>
        <p:blipFill>
          <a:blip r:embed="rId3"/>
          <a:stretch>
            <a:fillRect/>
          </a:stretch>
        </p:blipFill>
        <p:spPr>
          <a:xfrm>
            <a:off x="2584550" y="2571750"/>
            <a:ext cx="1620571" cy="1620571"/>
          </a:xfrm>
          <a:prstGeom prst="rect">
            <a:avLst/>
          </a:prstGeom>
        </p:spPr>
      </p:pic>
      <p:pic>
        <p:nvPicPr>
          <p:cNvPr id="10" name="Image 9">
            <a:extLst>
              <a:ext uri="{FF2B5EF4-FFF2-40B4-BE49-F238E27FC236}">
                <a16:creationId xmlns:a16="http://schemas.microsoft.com/office/drawing/2014/main" id="{8EA23C68-25B6-4448-B14A-0DF1CE9695F0}"/>
              </a:ext>
            </a:extLst>
          </p:cNvPr>
          <p:cNvPicPr>
            <a:picLocks noChangeAspect="1"/>
          </p:cNvPicPr>
          <p:nvPr/>
        </p:nvPicPr>
        <p:blipFill>
          <a:blip r:embed="rId4"/>
          <a:stretch>
            <a:fillRect/>
          </a:stretch>
        </p:blipFill>
        <p:spPr>
          <a:xfrm>
            <a:off x="5823805" y="2578369"/>
            <a:ext cx="1614219" cy="1614219"/>
          </a:xfrm>
          <a:prstGeom prst="rect">
            <a:avLst/>
          </a:prstGeom>
        </p:spPr>
      </p:pic>
      <p:pic>
        <p:nvPicPr>
          <p:cNvPr id="11" name="Image 10">
            <a:extLst>
              <a:ext uri="{FF2B5EF4-FFF2-40B4-BE49-F238E27FC236}">
                <a16:creationId xmlns:a16="http://schemas.microsoft.com/office/drawing/2014/main" id="{28BA6D86-9527-3949-BE54-24B737EAC78D}"/>
              </a:ext>
            </a:extLst>
          </p:cNvPr>
          <p:cNvPicPr>
            <a:picLocks noChangeAspect="1"/>
          </p:cNvPicPr>
          <p:nvPr/>
        </p:nvPicPr>
        <p:blipFill>
          <a:blip r:embed="rId5"/>
          <a:stretch>
            <a:fillRect/>
          </a:stretch>
        </p:blipFill>
        <p:spPr>
          <a:xfrm>
            <a:off x="4368132" y="2576042"/>
            <a:ext cx="1292662" cy="1614219"/>
          </a:xfrm>
          <a:prstGeom prst="rect">
            <a:avLst/>
          </a:prstGeom>
        </p:spPr>
      </p:pic>
      <p:pic>
        <p:nvPicPr>
          <p:cNvPr id="12" name="Image 11">
            <a:extLst>
              <a:ext uri="{FF2B5EF4-FFF2-40B4-BE49-F238E27FC236}">
                <a16:creationId xmlns:a16="http://schemas.microsoft.com/office/drawing/2014/main" id="{FCA06306-8A8E-E145-86B3-C93D32003224}"/>
              </a:ext>
            </a:extLst>
          </p:cNvPr>
          <p:cNvPicPr>
            <a:picLocks noChangeAspect="1"/>
          </p:cNvPicPr>
          <p:nvPr/>
        </p:nvPicPr>
        <p:blipFill>
          <a:blip r:embed="rId6"/>
          <a:stretch>
            <a:fillRect/>
          </a:stretch>
        </p:blipFill>
        <p:spPr>
          <a:xfrm>
            <a:off x="800968" y="2571750"/>
            <a:ext cx="1620571" cy="1620571"/>
          </a:xfrm>
          <a:prstGeom prst="rect">
            <a:avLst/>
          </a:prstGeom>
        </p:spPr>
      </p:pic>
      <p:pic>
        <p:nvPicPr>
          <p:cNvPr id="13" name="Image 12">
            <a:extLst>
              <a:ext uri="{FF2B5EF4-FFF2-40B4-BE49-F238E27FC236}">
                <a16:creationId xmlns:a16="http://schemas.microsoft.com/office/drawing/2014/main" id="{609E61D2-1DE4-BA46-AF5E-40C7BAE14EE5}"/>
              </a:ext>
            </a:extLst>
          </p:cNvPr>
          <p:cNvPicPr>
            <a:picLocks noChangeAspect="1"/>
          </p:cNvPicPr>
          <p:nvPr/>
        </p:nvPicPr>
        <p:blipFill>
          <a:blip r:embed="rId7"/>
          <a:stretch>
            <a:fillRect/>
          </a:stretch>
        </p:blipFill>
        <p:spPr>
          <a:xfrm>
            <a:off x="7607388" y="2571750"/>
            <a:ext cx="1292661" cy="1614219"/>
          </a:xfrm>
          <a:prstGeom prst="rect">
            <a:avLst/>
          </a:prstGeom>
        </p:spPr>
      </p:pic>
      <p:sp>
        <p:nvSpPr>
          <p:cNvPr id="15" name="Espace réservé du texte 6">
            <a:extLst>
              <a:ext uri="{FF2B5EF4-FFF2-40B4-BE49-F238E27FC236}">
                <a16:creationId xmlns:a16="http://schemas.microsoft.com/office/drawing/2014/main" id="{124E408C-602D-41FE-AE52-CD265D0E2CDE}"/>
              </a:ext>
            </a:extLst>
          </p:cNvPr>
          <p:cNvSpPr txBox="1">
            <a:spLocks/>
          </p:cNvSpPr>
          <p:nvPr/>
        </p:nvSpPr>
        <p:spPr>
          <a:xfrm>
            <a:off x="900385" y="555526"/>
            <a:ext cx="7704098" cy="216024"/>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nSpc>
                <a:spcPct val="90000"/>
              </a:lnSpc>
              <a:spcBef>
                <a:spcPts val="1000"/>
              </a:spcBef>
              <a:buClr>
                <a:schemeClr val="tx2"/>
              </a:buClr>
            </a:pPr>
            <a:r>
              <a:rPr lang="fr-FR" sz="1600" b="1" kern="1200" dirty="0">
                <a:solidFill>
                  <a:srgbClr val="B24388"/>
                </a:solidFill>
                <a:latin typeface="Arial" panose="020B0604020202020204" pitchFamily="34" charset="0"/>
                <a:ea typeface="+mn-ea"/>
                <a:cs typeface="Arial" panose="020B0604020202020204" pitchFamily="34" charset="0"/>
              </a:rPr>
              <a:t>SERVICES B to C / DEVELOPEMENT EN RÉGIONS</a:t>
            </a:r>
            <a:endParaRPr lang="fr-FR" dirty="0"/>
          </a:p>
        </p:txBody>
      </p:sp>
    </p:spTree>
    <p:extLst>
      <p:ext uri="{BB962C8B-B14F-4D97-AF65-F5344CB8AC3E}">
        <p14:creationId xmlns:p14="http://schemas.microsoft.com/office/powerpoint/2010/main" val="3080195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AADA265D-052B-DB45-A23F-CCF264BBEC87}"/>
              </a:ext>
            </a:extLst>
          </p:cNvPr>
          <p:cNvSpPr txBox="1"/>
          <p:nvPr/>
        </p:nvSpPr>
        <p:spPr>
          <a:xfrm>
            <a:off x="250825" y="4420429"/>
            <a:ext cx="8658174" cy="707886"/>
          </a:xfrm>
          <a:prstGeom prst="rect">
            <a:avLst/>
          </a:prstGeom>
          <a:noFill/>
        </p:spPr>
        <p:txBody>
          <a:bodyPr wrap="square">
            <a:spAutoFit/>
          </a:bodyPr>
          <a:lstStyle/>
          <a:p>
            <a:pPr algn="ctr">
              <a:lnSpc>
                <a:spcPts val="1400"/>
              </a:lnSpc>
            </a:pPr>
            <a:r>
              <a:rPr lang="fr-FR" altLang="fr-FR" sz="1400" cap="all" dirty="0">
                <a:solidFill>
                  <a:schemeClr val="accent1"/>
                </a:solidFill>
                <a:latin typeface="Arial Black" panose="020B0604020202020204" pitchFamily="34" charset="0"/>
              </a:rPr>
              <a:t>TOUT INVESTISSEMENT EST SOUMIS A UN RISQUE DE DEFAILLANCE ET DE LIQUIDITE</a:t>
            </a:r>
          </a:p>
          <a:p>
            <a:r>
              <a:rPr lang="fr-FR" altLang="fr-FR" sz="1500" cap="all" dirty="0">
                <a:solidFill>
                  <a:schemeClr val="accent1"/>
                </a:solidFill>
                <a:latin typeface="Arial Black" panose="020B0604020202020204" pitchFamily="34" charset="0"/>
              </a:rPr>
              <a:t> </a:t>
            </a:r>
            <a:endParaRPr lang="fr-FR" sz="1500" cap="all" dirty="0">
              <a:solidFill>
                <a:schemeClr val="accent1"/>
              </a:solidFill>
              <a:latin typeface="Arial Black" panose="020B0604020202020204" pitchFamily="34" charset="0"/>
            </a:endParaRPr>
          </a:p>
        </p:txBody>
      </p:sp>
      <p:sp>
        <p:nvSpPr>
          <p:cNvPr id="17" name="Titre 16">
            <a:extLst>
              <a:ext uri="{FF2B5EF4-FFF2-40B4-BE49-F238E27FC236}">
                <a16:creationId xmlns:a16="http://schemas.microsoft.com/office/drawing/2014/main" id="{C92B0A90-C45F-4B71-8C5A-8BDA68E3E8C1}"/>
              </a:ext>
            </a:extLst>
          </p:cNvPr>
          <p:cNvSpPr>
            <a:spLocks noGrp="1"/>
          </p:cNvSpPr>
          <p:nvPr>
            <p:ph type="title"/>
          </p:nvPr>
        </p:nvSpPr>
        <p:spPr>
          <a:xfrm>
            <a:off x="971599" y="252001"/>
            <a:ext cx="7921575" cy="684000"/>
          </a:xfrm>
        </p:spPr>
        <p:txBody>
          <a:bodyPr/>
          <a:lstStyle/>
          <a:p>
            <a:r>
              <a:rPr lang="fr-FR" dirty="0"/>
              <a:t>Diversification sectorielle et stratégique</a:t>
            </a:r>
          </a:p>
        </p:txBody>
      </p:sp>
      <p:sp>
        <p:nvSpPr>
          <p:cNvPr id="3" name="Espace réservé du contenu 2">
            <a:extLst>
              <a:ext uri="{FF2B5EF4-FFF2-40B4-BE49-F238E27FC236}">
                <a16:creationId xmlns:a16="http://schemas.microsoft.com/office/drawing/2014/main" id="{BEF41C37-6F5D-E447-A930-5AF1A6523355}"/>
              </a:ext>
            </a:extLst>
          </p:cNvPr>
          <p:cNvSpPr>
            <a:spLocks noGrp="1"/>
          </p:cNvSpPr>
          <p:nvPr>
            <p:ph idx="1"/>
          </p:nvPr>
        </p:nvSpPr>
        <p:spPr/>
        <p:txBody>
          <a:bodyPr/>
          <a:lstStyle/>
          <a:p>
            <a:r>
              <a:rPr lang="fr-FR" dirty="0"/>
              <a:t>Activité :</a:t>
            </a:r>
          </a:p>
          <a:p>
            <a:pPr marL="324000" lvl="1" indent="0">
              <a:buNone/>
            </a:pPr>
            <a:r>
              <a:rPr lang="fr-FR" dirty="0"/>
              <a:t>Intégrateur de solutions de gestion d’entreprise</a:t>
            </a:r>
          </a:p>
          <a:p>
            <a:r>
              <a:rPr lang="fr-FR" dirty="0"/>
              <a:t>Thèse d’investissement : </a:t>
            </a:r>
          </a:p>
          <a:p>
            <a:pPr marL="324000" lvl="1" indent="0">
              <a:buNone/>
            </a:pPr>
            <a:r>
              <a:rPr lang="fr-FR" dirty="0"/>
              <a:t>Une croissance organique et externe pour mailler les territoires</a:t>
            </a:r>
          </a:p>
          <a:p>
            <a:pPr lvl="2"/>
            <a:r>
              <a:rPr lang="fr-FR" dirty="0"/>
              <a:t>Des compétences variées réunies autour d’éditeurs de logiciels ciblés (ERP, SIRH, CRM, TMA)</a:t>
            </a:r>
          </a:p>
          <a:p>
            <a:pPr lvl="2"/>
            <a:r>
              <a:rPr lang="fr-FR" dirty="0"/>
              <a:t>Plus de </a:t>
            </a:r>
            <a:r>
              <a:rPr lang="fr-FR" b="1" dirty="0">
                <a:solidFill>
                  <a:schemeClr val="accent1"/>
                </a:solidFill>
                <a:latin typeface="Arial Black" panose="020B0604020202020204" pitchFamily="34" charset="0"/>
                <a:cs typeface="Arial Black" panose="020B0604020202020204" pitchFamily="34" charset="0"/>
              </a:rPr>
              <a:t>350</a:t>
            </a:r>
            <a:r>
              <a:rPr lang="fr-FR" dirty="0"/>
              <a:t> clients, grands comptes, ETI et PME </a:t>
            </a:r>
          </a:p>
          <a:p>
            <a:pPr lvl="2"/>
            <a:r>
              <a:rPr lang="fr-FR" dirty="0"/>
              <a:t>Déjà </a:t>
            </a:r>
            <a:r>
              <a:rPr lang="fr-FR" b="1" dirty="0">
                <a:solidFill>
                  <a:schemeClr val="accent1"/>
                </a:solidFill>
                <a:latin typeface="Arial Black" panose="020B0604020202020204" pitchFamily="34" charset="0"/>
                <a:cs typeface="Arial Black" panose="020B0604020202020204" pitchFamily="34" charset="0"/>
              </a:rPr>
              <a:t>4</a:t>
            </a:r>
            <a:r>
              <a:rPr lang="fr-FR" dirty="0"/>
              <a:t> agences en France, et une croissance externe pour ouvrir d’autres territoires                                                                            </a:t>
            </a:r>
          </a:p>
          <a:p>
            <a:endParaRPr lang="fr-FR" dirty="0"/>
          </a:p>
        </p:txBody>
      </p:sp>
      <p:pic>
        <p:nvPicPr>
          <p:cNvPr id="8" name="Image 7">
            <a:extLst>
              <a:ext uri="{FF2B5EF4-FFF2-40B4-BE49-F238E27FC236}">
                <a16:creationId xmlns:a16="http://schemas.microsoft.com/office/drawing/2014/main" id="{209DB88D-D080-1145-99D8-5DB7569A99FC}"/>
              </a:ext>
            </a:extLst>
          </p:cNvPr>
          <p:cNvPicPr>
            <a:picLocks noChangeAspect="1"/>
          </p:cNvPicPr>
          <p:nvPr/>
        </p:nvPicPr>
        <p:blipFill rotWithShape="1">
          <a:blip r:embed="rId2"/>
          <a:srcRect l="2600" r="12139"/>
          <a:stretch/>
        </p:blipFill>
        <p:spPr>
          <a:xfrm>
            <a:off x="6226120" y="912413"/>
            <a:ext cx="2716266" cy="522360"/>
          </a:xfrm>
          <a:prstGeom prst="rect">
            <a:avLst/>
          </a:prstGeom>
        </p:spPr>
      </p:pic>
      <p:pic>
        <p:nvPicPr>
          <p:cNvPr id="9" name="Image 8">
            <a:extLst>
              <a:ext uri="{FF2B5EF4-FFF2-40B4-BE49-F238E27FC236}">
                <a16:creationId xmlns:a16="http://schemas.microsoft.com/office/drawing/2014/main" id="{2F1C7309-556D-FF41-A441-BAC1E3DF9943}"/>
              </a:ext>
            </a:extLst>
          </p:cNvPr>
          <p:cNvPicPr>
            <a:picLocks noChangeAspect="1"/>
          </p:cNvPicPr>
          <p:nvPr/>
        </p:nvPicPr>
        <p:blipFill>
          <a:blip r:embed="rId3"/>
          <a:stretch>
            <a:fillRect/>
          </a:stretch>
        </p:blipFill>
        <p:spPr>
          <a:xfrm>
            <a:off x="2475453" y="2640072"/>
            <a:ext cx="1551158" cy="1551158"/>
          </a:xfrm>
          <a:prstGeom prst="rect">
            <a:avLst/>
          </a:prstGeom>
        </p:spPr>
      </p:pic>
      <p:pic>
        <p:nvPicPr>
          <p:cNvPr id="10" name="Image 9">
            <a:extLst>
              <a:ext uri="{FF2B5EF4-FFF2-40B4-BE49-F238E27FC236}">
                <a16:creationId xmlns:a16="http://schemas.microsoft.com/office/drawing/2014/main" id="{E82C3D93-4F7C-0A44-9894-132AEDEE5A99}"/>
              </a:ext>
            </a:extLst>
          </p:cNvPr>
          <p:cNvPicPr>
            <a:picLocks noChangeAspect="1"/>
          </p:cNvPicPr>
          <p:nvPr/>
        </p:nvPicPr>
        <p:blipFill>
          <a:blip r:embed="rId4"/>
          <a:stretch>
            <a:fillRect/>
          </a:stretch>
        </p:blipFill>
        <p:spPr>
          <a:xfrm>
            <a:off x="4154461" y="2648346"/>
            <a:ext cx="1551158" cy="1551158"/>
          </a:xfrm>
          <a:prstGeom prst="rect">
            <a:avLst/>
          </a:prstGeom>
        </p:spPr>
      </p:pic>
      <p:pic>
        <p:nvPicPr>
          <p:cNvPr id="11" name="Picture 2">
            <a:extLst>
              <a:ext uri="{FF2B5EF4-FFF2-40B4-BE49-F238E27FC236}">
                <a16:creationId xmlns:a16="http://schemas.microsoft.com/office/drawing/2014/main" id="{02A4330D-F287-9B4C-8A42-DAD7911EC9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6787" y="2648346"/>
            <a:ext cx="1551158" cy="1551158"/>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F5CE4B70-350A-D842-ADD3-0EF85A4D7219}"/>
              </a:ext>
            </a:extLst>
          </p:cNvPr>
          <p:cNvPicPr>
            <a:picLocks noChangeAspect="1"/>
          </p:cNvPicPr>
          <p:nvPr/>
        </p:nvPicPr>
        <p:blipFill>
          <a:blip r:embed="rId6"/>
          <a:stretch>
            <a:fillRect/>
          </a:stretch>
        </p:blipFill>
        <p:spPr>
          <a:xfrm>
            <a:off x="796445" y="2640072"/>
            <a:ext cx="1551158" cy="1551158"/>
          </a:xfrm>
          <a:prstGeom prst="rect">
            <a:avLst/>
          </a:prstGeom>
        </p:spPr>
      </p:pic>
      <p:pic>
        <p:nvPicPr>
          <p:cNvPr id="13" name="Image 12">
            <a:extLst>
              <a:ext uri="{FF2B5EF4-FFF2-40B4-BE49-F238E27FC236}">
                <a16:creationId xmlns:a16="http://schemas.microsoft.com/office/drawing/2014/main" id="{C91196D8-DA38-174F-9BFE-FD110BE0D9A5}"/>
              </a:ext>
            </a:extLst>
          </p:cNvPr>
          <p:cNvPicPr>
            <a:picLocks noChangeAspect="1"/>
          </p:cNvPicPr>
          <p:nvPr/>
        </p:nvPicPr>
        <p:blipFill rotWithShape="1">
          <a:blip r:embed="rId7"/>
          <a:srcRect t="4970" b="11932"/>
          <a:stretch/>
        </p:blipFill>
        <p:spPr>
          <a:xfrm>
            <a:off x="7770658" y="2967332"/>
            <a:ext cx="888976" cy="486207"/>
          </a:xfrm>
          <a:prstGeom prst="rect">
            <a:avLst/>
          </a:prstGeom>
        </p:spPr>
      </p:pic>
      <p:pic>
        <p:nvPicPr>
          <p:cNvPr id="14" name="Image 13">
            <a:extLst>
              <a:ext uri="{FF2B5EF4-FFF2-40B4-BE49-F238E27FC236}">
                <a16:creationId xmlns:a16="http://schemas.microsoft.com/office/drawing/2014/main" id="{04DF92B3-C69E-B141-8395-3FA74BF3C38C}"/>
              </a:ext>
            </a:extLst>
          </p:cNvPr>
          <p:cNvPicPr>
            <a:picLocks noChangeAspect="1"/>
          </p:cNvPicPr>
          <p:nvPr/>
        </p:nvPicPr>
        <p:blipFill rotWithShape="1">
          <a:blip r:embed="rId8"/>
          <a:srcRect l="5075" t="18572" r="8287" b="10258"/>
          <a:stretch/>
        </p:blipFill>
        <p:spPr>
          <a:xfrm>
            <a:off x="7782559" y="3505209"/>
            <a:ext cx="765879" cy="338510"/>
          </a:xfrm>
          <a:prstGeom prst="rect">
            <a:avLst/>
          </a:prstGeom>
        </p:spPr>
      </p:pic>
      <p:pic>
        <p:nvPicPr>
          <p:cNvPr id="15" name="Image 14">
            <a:extLst>
              <a:ext uri="{FF2B5EF4-FFF2-40B4-BE49-F238E27FC236}">
                <a16:creationId xmlns:a16="http://schemas.microsoft.com/office/drawing/2014/main" id="{163F3CB3-7B21-0243-82B5-4A337EC3D6BC}"/>
              </a:ext>
            </a:extLst>
          </p:cNvPr>
          <p:cNvPicPr>
            <a:picLocks noChangeAspect="1"/>
          </p:cNvPicPr>
          <p:nvPr/>
        </p:nvPicPr>
        <p:blipFill rotWithShape="1">
          <a:blip r:embed="rId9"/>
          <a:srcRect t="6970" b="24804"/>
          <a:stretch/>
        </p:blipFill>
        <p:spPr>
          <a:xfrm>
            <a:off x="7766490" y="3895268"/>
            <a:ext cx="902245" cy="307781"/>
          </a:xfrm>
          <a:prstGeom prst="rect">
            <a:avLst/>
          </a:prstGeom>
        </p:spPr>
      </p:pic>
      <p:pic>
        <p:nvPicPr>
          <p:cNvPr id="16" name="Image 15">
            <a:extLst>
              <a:ext uri="{FF2B5EF4-FFF2-40B4-BE49-F238E27FC236}">
                <a16:creationId xmlns:a16="http://schemas.microsoft.com/office/drawing/2014/main" id="{4FBB1304-88EF-B54A-ACA3-D4D4AE0EAFAF}"/>
              </a:ext>
            </a:extLst>
          </p:cNvPr>
          <p:cNvPicPr>
            <a:picLocks noChangeAspect="1"/>
          </p:cNvPicPr>
          <p:nvPr/>
        </p:nvPicPr>
        <p:blipFill rotWithShape="1">
          <a:blip r:embed="rId10"/>
          <a:srcRect l="2162" t="10556" r="2382" b="14433"/>
          <a:stretch/>
        </p:blipFill>
        <p:spPr>
          <a:xfrm>
            <a:off x="7746877" y="2605855"/>
            <a:ext cx="1162742" cy="347425"/>
          </a:xfrm>
          <a:prstGeom prst="rect">
            <a:avLst/>
          </a:prstGeom>
        </p:spPr>
      </p:pic>
      <p:sp>
        <p:nvSpPr>
          <p:cNvPr id="18" name="Espace réservé du texte 6">
            <a:extLst>
              <a:ext uri="{FF2B5EF4-FFF2-40B4-BE49-F238E27FC236}">
                <a16:creationId xmlns:a16="http://schemas.microsoft.com/office/drawing/2014/main" id="{C1B06F5C-2140-42B1-A01D-4B4991D74BC6}"/>
              </a:ext>
            </a:extLst>
          </p:cNvPr>
          <p:cNvSpPr txBox="1">
            <a:spLocks/>
          </p:cNvSpPr>
          <p:nvPr/>
        </p:nvSpPr>
        <p:spPr>
          <a:xfrm>
            <a:off x="900385" y="555526"/>
            <a:ext cx="7704098" cy="216024"/>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nSpc>
                <a:spcPct val="90000"/>
              </a:lnSpc>
              <a:spcBef>
                <a:spcPts val="1000"/>
              </a:spcBef>
              <a:buClr>
                <a:schemeClr val="tx2"/>
              </a:buClr>
            </a:pPr>
            <a:r>
              <a:rPr lang="fr-FR" sz="1600" b="1" kern="1200" dirty="0">
                <a:solidFill>
                  <a:srgbClr val="B24388"/>
                </a:solidFill>
                <a:latin typeface="Arial" panose="020B0604020202020204" pitchFamily="34" charset="0"/>
                <a:ea typeface="+mn-ea"/>
                <a:cs typeface="Arial" panose="020B0604020202020204" pitchFamily="34" charset="0"/>
              </a:rPr>
              <a:t>SERVICES B to B / CROISSANCE EXTERNE EN RÉGIONS</a:t>
            </a:r>
            <a:endParaRPr lang="fr-FR" dirty="0"/>
          </a:p>
        </p:txBody>
      </p:sp>
    </p:spTree>
    <p:extLst>
      <p:ext uri="{BB962C8B-B14F-4D97-AF65-F5344CB8AC3E}">
        <p14:creationId xmlns:p14="http://schemas.microsoft.com/office/powerpoint/2010/main" val="354133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2F58A73D-F03F-D54A-A521-6F115F2ACCFF}"/>
              </a:ext>
            </a:extLst>
          </p:cNvPr>
          <p:cNvSpPr txBox="1"/>
          <p:nvPr/>
        </p:nvSpPr>
        <p:spPr>
          <a:xfrm>
            <a:off x="250825" y="4420429"/>
            <a:ext cx="8658174" cy="707886"/>
          </a:xfrm>
          <a:prstGeom prst="rect">
            <a:avLst/>
          </a:prstGeom>
          <a:noFill/>
        </p:spPr>
        <p:txBody>
          <a:bodyPr wrap="square">
            <a:spAutoFit/>
          </a:bodyPr>
          <a:lstStyle/>
          <a:p>
            <a:pPr algn="ctr">
              <a:lnSpc>
                <a:spcPts val="1400"/>
              </a:lnSpc>
            </a:pPr>
            <a:r>
              <a:rPr lang="fr-FR" altLang="fr-FR" sz="1400" cap="all" dirty="0">
                <a:solidFill>
                  <a:schemeClr val="accent1"/>
                </a:solidFill>
                <a:latin typeface="Arial Black" panose="020B0604020202020204" pitchFamily="34" charset="0"/>
              </a:rPr>
              <a:t>TOUT INVESTISSEMENT EST SOUMIS A UN RISQUE DE DEFAILLANCE ET DE LIQUIDITE</a:t>
            </a:r>
          </a:p>
          <a:p>
            <a:r>
              <a:rPr lang="fr-FR" altLang="fr-FR" sz="1500" cap="all" dirty="0">
                <a:solidFill>
                  <a:schemeClr val="accent1"/>
                </a:solidFill>
                <a:latin typeface="Arial Black" panose="020B0604020202020204" pitchFamily="34" charset="0"/>
              </a:rPr>
              <a:t> </a:t>
            </a:r>
            <a:endParaRPr lang="fr-FR" sz="1500" cap="all" dirty="0">
              <a:solidFill>
                <a:schemeClr val="accent1"/>
              </a:solidFill>
              <a:latin typeface="Arial Black" panose="020B0604020202020204" pitchFamily="34" charset="0"/>
            </a:endParaRPr>
          </a:p>
        </p:txBody>
      </p:sp>
      <p:sp>
        <p:nvSpPr>
          <p:cNvPr id="3" name="Espace réservé du contenu 2">
            <a:extLst>
              <a:ext uri="{FF2B5EF4-FFF2-40B4-BE49-F238E27FC236}">
                <a16:creationId xmlns:a16="http://schemas.microsoft.com/office/drawing/2014/main" id="{8D6F3CCC-20E7-7140-BE4E-6CC5B31236C3}"/>
              </a:ext>
            </a:extLst>
          </p:cNvPr>
          <p:cNvSpPr>
            <a:spLocks noGrp="1"/>
          </p:cNvSpPr>
          <p:nvPr>
            <p:ph idx="1"/>
          </p:nvPr>
        </p:nvSpPr>
        <p:spPr>
          <a:xfrm>
            <a:off x="250825" y="936000"/>
            <a:ext cx="8228863" cy="3263504"/>
          </a:xfrm>
        </p:spPr>
        <p:txBody>
          <a:bodyPr/>
          <a:lstStyle/>
          <a:p>
            <a:r>
              <a:rPr lang="fr-FR" dirty="0"/>
              <a:t>Activité :</a:t>
            </a:r>
          </a:p>
          <a:p>
            <a:pPr marL="324000" lvl="1" indent="0">
              <a:buNone/>
            </a:pPr>
            <a:r>
              <a:rPr lang="fr-FR" dirty="0"/>
              <a:t>Microscopie optique à super-résolution. </a:t>
            </a:r>
          </a:p>
          <a:p>
            <a:r>
              <a:rPr lang="fr-FR" dirty="0"/>
              <a:t>Thèse d’investissement : </a:t>
            </a:r>
          </a:p>
          <a:p>
            <a:pPr marL="324000" lvl="1" indent="0">
              <a:buNone/>
            </a:pPr>
            <a:r>
              <a:rPr lang="fr-FR" dirty="0"/>
              <a:t>Transformation d’un microscope en nanoscope (résolution x10)</a:t>
            </a:r>
          </a:p>
          <a:p>
            <a:pPr lvl="2"/>
            <a:r>
              <a:rPr lang="fr-FR" dirty="0"/>
              <a:t>Prix Nobel en 2014, le </a:t>
            </a:r>
            <a:r>
              <a:rPr lang="fr-FR" dirty="0" err="1"/>
              <a:t>nanonospe</a:t>
            </a:r>
            <a:r>
              <a:rPr lang="fr-FR" dirty="0"/>
              <a:t> permet par exemple de visualiser un virus.</a:t>
            </a:r>
          </a:p>
          <a:p>
            <a:pPr lvl="2"/>
            <a:r>
              <a:rPr lang="fr-FR" dirty="0"/>
              <a:t>Plus de </a:t>
            </a:r>
            <a:r>
              <a:rPr lang="fr-FR" b="1" dirty="0">
                <a:solidFill>
                  <a:schemeClr val="accent1"/>
                </a:solidFill>
                <a:latin typeface="Arial Black" panose="020B0604020202020204" pitchFamily="34" charset="0"/>
              </a:rPr>
              <a:t>65%</a:t>
            </a:r>
            <a:r>
              <a:rPr lang="fr-FR" dirty="0"/>
              <a:t> de croissance annuelle entre 2019 et 2022, et déjà </a:t>
            </a:r>
            <a:r>
              <a:rPr lang="fr-FR" b="1" dirty="0">
                <a:solidFill>
                  <a:schemeClr val="accent1"/>
                </a:solidFill>
                <a:latin typeface="Arial Black" panose="020B0604020202020204" pitchFamily="34" charset="0"/>
              </a:rPr>
              <a:t>1/4</a:t>
            </a:r>
            <a:r>
              <a:rPr lang="fr-FR" dirty="0"/>
              <a:t> des revenus aux Etats-Unis.</a:t>
            </a:r>
          </a:p>
          <a:p>
            <a:pPr lvl="2"/>
            <a:r>
              <a:rPr lang="fr-FR" dirty="0"/>
              <a:t>Un marché mondial auprès des laboratoires académiques et des acteurs privés de la Santé.</a:t>
            </a:r>
          </a:p>
          <a:p>
            <a:pPr lvl="2"/>
            <a:endParaRPr lang="fr-FR" dirty="0"/>
          </a:p>
        </p:txBody>
      </p:sp>
      <p:pic>
        <p:nvPicPr>
          <p:cNvPr id="10" name="Image 9">
            <a:extLst>
              <a:ext uri="{FF2B5EF4-FFF2-40B4-BE49-F238E27FC236}">
                <a16:creationId xmlns:a16="http://schemas.microsoft.com/office/drawing/2014/main" id="{C5F41ABF-9DAD-343C-463E-0F1C617C1376}"/>
              </a:ext>
            </a:extLst>
          </p:cNvPr>
          <p:cNvPicPr>
            <a:picLocks noChangeAspect="1"/>
          </p:cNvPicPr>
          <p:nvPr/>
        </p:nvPicPr>
        <p:blipFill>
          <a:blip r:embed="rId2"/>
          <a:stretch>
            <a:fillRect/>
          </a:stretch>
        </p:blipFill>
        <p:spPr>
          <a:xfrm>
            <a:off x="6115050" y="789557"/>
            <a:ext cx="2543175" cy="702073"/>
          </a:xfrm>
          <a:prstGeom prst="rect">
            <a:avLst/>
          </a:prstGeom>
        </p:spPr>
      </p:pic>
      <p:pic>
        <p:nvPicPr>
          <p:cNvPr id="16" name="Image 15">
            <a:extLst>
              <a:ext uri="{FF2B5EF4-FFF2-40B4-BE49-F238E27FC236}">
                <a16:creationId xmlns:a16="http://schemas.microsoft.com/office/drawing/2014/main" id="{52E25D9B-6ECC-42B7-28C3-EC2AD691645C}"/>
              </a:ext>
            </a:extLst>
          </p:cNvPr>
          <p:cNvPicPr>
            <a:picLocks noChangeAspect="1"/>
          </p:cNvPicPr>
          <p:nvPr/>
        </p:nvPicPr>
        <p:blipFill>
          <a:blip r:embed="rId3"/>
          <a:stretch>
            <a:fillRect/>
          </a:stretch>
        </p:blipFill>
        <p:spPr>
          <a:xfrm>
            <a:off x="6750932" y="2181463"/>
            <a:ext cx="2190776" cy="2190776"/>
          </a:xfrm>
          <a:prstGeom prst="rect">
            <a:avLst/>
          </a:prstGeom>
        </p:spPr>
      </p:pic>
      <p:pic>
        <p:nvPicPr>
          <p:cNvPr id="18" name="Image 17">
            <a:extLst>
              <a:ext uri="{FF2B5EF4-FFF2-40B4-BE49-F238E27FC236}">
                <a16:creationId xmlns:a16="http://schemas.microsoft.com/office/drawing/2014/main" id="{D208BA47-C88E-417B-D3B1-CAC221EB9751}"/>
              </a:ext>
            </a:extLst>
          </p:cNvPr>
          <p:cNvPicPr>
            <a:picLocks noChangeAspect="1"/>
          </p:cNvPicPr>
          <p:nvPr/>
        </p:nvPicPr>
        <p:blipFill>
          <a:blip r:embed="rId4"/>
          <a:stretch>
            <a:fillRect/>
          </a:stretch>
        </p:blipFill>
        <p:spPr>
          <a:xfrm>
            <a:off x="664312" y="2675636"/>
            <a:ext cx="1592903" cy="1744793"/>
          </a:xfrm>
          <a:prstGeom prst="rect">
            <a:avLst/>
          </a:prstGeom>
        </p:spPr>
      </p:pic>
      <p:grpSp>
        <p:nvGrpSpPr>
          <p:cNvPr id="27" name="Groupe 26">
            <a:extLst>
              <a:ext uri="{FF2B5EF4-FFF2-40B4-BE49-F238E27FC236}">
                <a16:creationId xmlns:a16="http://schemas.microsoft.com/office/drawing/2014/main" id="{B20B5A63-190A-92A4-5260-BB8B09878947}"/>
              </a:ext>
            </a:extLst>
          </p:cNvPr>
          <p:cNvGrpSpPr/>
          <p:nvPr/>
        </p:nvGrpSpPr>
        <p:grpSpPr>
          <a:xfrm>
            <a:off x="2727841" y="2743320"/>
            <a:ext cx="3581985" cy="1672302"/>
            <a:chOff x="2306638" y="2643085"/>
            <a:chExt cx="3581985" cy="1672302"/>
          </a:xfrm>
        </p:grpSpPr>
        <p:pic>
          <p:nvPicPr>
            <p:cNvPr id="22" name="Image 21">
              <a:extLst>
                <a:ext uri="{FF2B5EF4-FFF2-40B4-BE49-F238E27FC236}">
                  <a16:creationId xmlns:a16="http://schemas.microsoft.com/office/drawing/2014/main" id="{20F2FC3B-2A11-A48D-5591-9E47130251F9}"/>
                </a:ext>
              </a:extLst>
            </p:cNvPr>
            <p:cNvPicPr>
              <a:picLocks noChangeAspect="1"/>
            </p:cNvPicPr>
            <p:nvPr/>
          </p:nvPicPr>
          <p:blipFill rotWithShape="1">
            <a:blip r:embed="rId5"/>
            <a:srcRect l="10855" r="9753"/>
            <a:stretch/>
          </p:blipFill>
          <p:spPr>
            <a:xfrm>
              <a:off x="2355171" y="2643085"/>
              <a:ext cx="3533452" cy="1532298"/>
            </a:xfrm>
            <a:prstGeom prst="rect">
              <a:avLst/>
            </a:prstGeom>
          </p:spPr>
        </p:pic>
        <p:pic>
          <p:nvPicPr>
            <p:cNvPr id="24" name="Image 23">
              <a:extLst>
                <a:ext uri="{FF2B5EF4-FFF2-40B4-BE49-F238E27FC236}">
                  <a16:creationId xmlns:a16="http://schemas.microsoft.com/office/drawing/2014/main" id="{43B9CDD2-E3ED-926B-B5E7-D3A79E35CBCA}"/>
                </a:ext>
              </a:extLst>
            </p:cNvPr>
            <p:cNvPicPr>
              <a:picLocks noChangeAspect="1"/>
            </p:cNvPicPr>
            <p:nvPr/>
          </p:nvPicPr>
          <p:blipFill>
            <a:blip r:embed="rId6"/>
            <a:stretch>
              <a:fillRect/>
            </a:stretch>
          </p:blipFill>
          <p:spPr>
            <a:xfrm>
              <a:off x="2306638" y="4207500"/>
              <a:ext cx="1776412" cy="103080"/>
            </a:xfrm>
            <a:prstGeom prst="rect">
              <a:avLst/>
            </a:prstGeom>
          </p:spPr>
        </p:pic>
        <p:pic>
          <p:nvPicPr>
            <p:cNvPr id="26" name="Image 25">
              <a:extLst>
                <a:ext uri="{FF2B5EF4-FFF2-40B4-BE49-F238E27FC236}">
                  <a16:creationId xmlns:a16="http://schemas.microsoft.com/office/drawing/2014/main" id="{597C9973-A499-94B3-811B-282F25F20B42}"/>
                </a:ext>
              </a:extLst>
            </p:cNvPr>
            <p:cNvPicPr>
              <a:picLocks noChangeAspect="1"/>
            </p:cNvPicPr>
            <p:nvPr/>
          </p:nvPicPr>
          <p:blipFill>
            <a:blip r:embed="rId7"/>
            <a:stretch>
              <a:fillRect/>
            </a:stretch>
          </p:blipFill>
          <p:spPr>
            <a:xfrm>
              <a:off x="4242135" y="4199407"/>
              <a:ext cx="1459753" cy="115980"/>
            </a:xfrm>
            <a:prstGeom prst="rect">
              <a:avLst/>
            </a:prstGeom>
          </p:spPr>
        </p:pic>
      </p:grpSp>
      <p:sp>
        <p:nvSpPr>
          <p:cNvPr id="11" name="Titre 7">
            <a:extLst>
              <a:ext uri="{FF2B5EF4-FFF2-40B4-BE49-F238E27FC236}">
                <a16:creationId xmlns:a16="http://schemas.microsoft.com/office/drawing/2014/main" id="{5B8F190C-06FD-EE00-B3A2-7187DD24BC7A}"/>
              </a:ext>
            </a:extLst>
          </p:cNvPr>
          <p:cNvSpPr>
            <a:spLocks noGrp="1"/>
          </p:cNvSpPr>
          <p:nvPr>
            <p:ph type="title"/>
          </p:nvPr>
        </p:nvSpPr>
        <p:spPr>
          <a:xfrm>
            <a:off x="971599" y="252001"/>
            <a:ext cx="7921575" cy="684000"/>
          </a:xfrm>
        </p:spPr>
        <p:txBody>
          <a:bodyPr/>
          <a:lstStyle/>
          <a:p>
            <a:r>
              <a:rPr lang="fr-FR" dirty="0"/>
              <a:t>Diversification sectorielle et stratégique</a:t>
            </a:r>
            <a:br>
              <a:rPr lang="fr-FR" dirty="0"/>
            </a:br>
            <a:r>
              <a:rPr lang="fr-FR" sz="1600" b="1" kern="1200" dirty="0">
                <a:solidFill>
                  <a:srgbClr val="B24388"/>
                </a:solidFill>
                <a:latin typeface="Arial" panose="020B0604020202020204" pitchFamily="34" charset="0"/>
                <a:ea typeface="+mn-ea"/>
                <a:cs typeface="Arial" panose="020B0604020202020204" pitchFamily="34" charset="0"/>
              </a:rPr>
              <a:t>SANTÉ / RUPTURE TECHNOLOGIQUE</a:t>
            </a:r>
            <a:br>
              <a:rPr lang="fr-FR" dirty="0"/>
            </a:br>
            <a:endParaRPr lang="fr-FR" dirty="0"/>
          </a:p>
        </p:txBody>
      </p:sp>
    </p:spTree>
    <p:extLst>
      <p:ext uri="{BB962C8B-B14F-4D97-AF65-F5344CB8AC3E}">
        <p14:creationId xmlns:p14="http://schemas.microsoft.com/office/powerpoint/2010/main" val="2698829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Connecteur droit avec flèche 10">
            <a:extLst>
              <a:ext uri="{FF2B5EF4-FFF2-40B4-BE49-F238E27FC236}">
                <a16:creationId xmlns:a16="http://schemas.microsoft.com/office/drawing/2014/main" id="{CC1E6967-A33C-4960-AB92-E2703E68AB13}"/>
              </a:ext>
            </a:extLst>
          </p:cNvPr>
          <p:cNvCxnSpPr>
            <a:cxnSpLocks/>
          </p:cNvCxnSpPr>
          <p:nvPr/>
        </p:nvCxnSpPr>
        <p:spPr>
          <a:xfrm>
            <a:off x="149877" y="2859782"/>
            <a:ext cx="8886619" cy="0"/>
          </a:xfrm>
          <a:prstGeom prst="straightConnector1">
            <a:avLst/>
          </a:prstGeom>
          <a:ln w="31750">
            <a:solidFill>
              <a:srgbClr val="C0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4" name="Titre 3"/>
          <p:cNvSpPr>
            <a:spLocks noGrp="1"/>
          </p:cNvSpPr>
          <p:nvPr>
            <p:ph type="title"/>
          </p:nvPr>
        </p:nvSpPr>
        <p:spPr/>
        <p:txBody>
          <a:bodyPr/>
          <a:lstStyle/>
          <a:p>
            <a:r>
              <a:rPr lang="fr-FR" sz="2000" dirty="0"/>
              <a:t>Processus de sélection des dossiers à financer</a:t>
            </a:r>
          </a:p>
        </p:txBody>
      </p:sp>
      <p:sp>
        <p:nvSpPr>
          <p:cNvPr id="7" name="Rectangle 6">
            <a:extLst>
              <a:ext uri="{FF2B5EF4-FFF2-40B4-BE49-F238E27FC236}">
                <a16:creationId xmlns:a16="http://schemas.microsoft.com/office/drawing/2014/main" id="{AD062598-76C9-4CC8-AEF4-53BBF80F879E}"/>
              </a:ext>
            </a:extLst>
          </p:cNvPr>
          <p:cNvSpPr/>
          <p:nvPr/>
        </p:nvSpPr>
        <p:spPr>
          <a:xfrm>
            <a:off x="2339752" y="4819603"/>
            <a:ext cx="4807726"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 XX</a:t>
            </a:r>
          </a:p>
        </p:txBody>
      </p:sp>
      <p:sp>
        <p:nvSpPr>
          <p:cNvPr id="318" name="Line 147">
            <a:extLst>
              <a:ext uri="{FF2B5EF4-FFF2-40B4-BE49-F238E27FC236}">
                <a16:creationId xmlns:a16="http://schemas.microsoft.com/office/drawing/2014/main" id="{0869F170-2FFC-4E46-805A-486D3383C05E}"/>
              </a:ext>
            </a:extLst>
          </p:cNvPr>
          <p:cNvSpPr>
            <a:spLocks noChangeShapeType="1"/>
          </p:cNvSpPr>
          <p:nvPr/>
        </p:nvSpPr>
        <p:spPr bwMode="auto">
          <a:xfrm>
            <a:off x="4952293" y="4940448"/>
            <a:ext cx="52489" cy="0"/>
          </a:xfrm>
          <a:prstGeom prst="line">
            <a:avLst/>
          </a:prstGeom>
          <a:noFill/>
          <a:ln w="9525" cap="rnd">
            <a:solidFill>
              <a:srgbClr val="000000">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ysClr val="windowText" lastClr="000000"/>
              </a:solidFill>
              <a:effectLst/>
              <a:uLnTx/>
              <a:uFillTx/>
              <a:latin typeface="Arial"/>
              <a:ea typeface="+mn-ea"/>
              <a:cs typeface="Arial"/>
              <a:sym typeface="Arial"/>
            </a:endParaRPr>
          </a:p>
        </p:txBody>
      </p:sp>
      <p:sp>
        <p:nvSpPr>
          <p:cNvPr id="319" name="ZoneTexte 318">
            <a:extLst>
              <a:ext uri="{FF2B5EF4-FFF2-40B4-BE49-F238E27FC236}">
                <a16:creationId xmlns:a16="http://schemas.microsoft.com/office/drawing/2014/main" id="{5F10345C-305F-456E-B3C5-A1A884E997F8}"/>
              </a:ext>
            </a:extLst>
          </p:cNvPr>
          <p:cNvSpPr txBox="1"/>
          <p:nvPr/>
        </p:nvSpPr>
        <p:spPr>
          <a:xfrm>
            <a:off x="545716" y="2306775"/>
            <a:ext cx="1080120" cy="1080120"/>
          </a:xfrm>
          <a:prstGeom prst="ellipse">
            <a:avLst/>
          </a:prstGeom>
          <a:solidFill>
            <a:srgbClr val="00749D"/>
          </a:solidFill>
          <a:ln w="28575">
            <a:noFill/>
          </a:ln>
        </p:spPr>
        <p:txBody>
          <a:bodyPr wrap="none" lIns="0" tIns="0" rIns="0" bIns="0" rtlCol="0" anchor="ctr" anchorCtr="0">
            <a:noAutofit/>
          </a:bodyPr>
          <a:lstStyle/>
          <a:p>
            <a:pPr algn="ctr"/>
            <a:r>
              <a:rPr lang="fr-FR" sz="1200" b="1" dirty="0">
                <a:solidFill>
                  <a:schemeClr val="bg1"/>
                </a:solidFill>
                <a:latin typeface="Arial Narrow" panose="020B0606020202030204" pitchFamily="34" charset="0"/>
              </a:rPr>
              <a:t>COMITE </a:t>
            </a:r>
          </a:p>
          <a:p>
            <a:pPr algn="ctr"/>
            <a:r>
              <a:rPr lang="fr-FR" sz="1200" b="1" dirty="0">
                <a:solidFill>
                  <a:schemeClr val="bg1"/>
                </a:solidFill>
                <a:latin typeface="Arial Narrow" panose="020B0606020202030204" pitchFamily="34" charset="0"/>
              </a:rPr>
              <a:t>DE </a:t>
            </a:r>
          </a:p>
          <a:p>
            <a:pPr algn="ctr"/>
            <a:r>
              <a:rPr lang="fr-FR" sz="1200" b="1" dirty="0">
                <a:solidFill>
                  <a:schemeClr val="bg1"/>
                </a:solidFill>
                <a:latin typeface="Arial Narrow" panose="020B0606020202030204" pitchFamily="34" charset="0"/>
              </a:rPr>
              <a:t>SELECTION</a:t>
            </a:r>
          </a:p>
        </p:txBody>
      </p:sp>
      <p:sp>
        <p:nvSpPr>
          <p:cNvPr id="354" name="ZoneTexte 353">
            <a:extLst>
              <a:ext uri="{FF2B5EF4-FFF2-40B4-BE49-F238E27FC236}">
                <a16:creationId xmlns:a16="http://schemas.microsoft.com/office/drawing/2014/main" id="{E51765C5-C5F9-4B8D-8610-7A35677D5A18}"/>
              </a:ext>
            </a:extLst>
          </p:cNvPr>
          <p:cNvSpPr txBox="1"/>
          <p:nvPr/>
        </p:nvSpPr>
        <p:spPr>
          <a:xfrm>
            <a:off x="2797160" y="2282511"/>
            <a:ext cx="1080120" cy="1080120"/>
          </a:xfrm>
          <a:prstGeom prst="ellipse">
            <a:avLst/>
          </a:prstGeom>
          <a:solidFill>
            <a:srgbClr val="00749D"/>
          </a:solidFill>
          <a:ln w="28575">
            <a:noFill/>
          </a:ln>
        </p:spPr>
        <p:txBody>
          <a:bodyPr wrap="none" lIns="0" tIns="0" rIns="0" bIns="0" rtlCol="0" anchor="ctr" anchorCtr="0">
            <a:noAutofit/>
          </a:bodyPr>
          <a:lstStyle/>
          <a:p>
            <a:pPr algn="ctr"/>
            <a:r>
              <a:rPr lang="fr-FR" sz="1200" b="1" dirty="0">
                <a:solidFill>
                  <a:schemeClr val="bg1"/>
                </a:solidFill>
                <a:latin typeface="Arial Narrow" panose="020B0606020202030204" pitchFamily="34" charset="0"/>
              </a:rPr>
              <a:t>NOMBRE DE</a:t>
            </a:r>
          </a:p>
          <a:p>
            <a:pPr algn="ctr"/>
            <a:r>
              <a:rPr lang="fr-FR" sz="1200" b="1" dirty="0">
                <a:solidFill>
                  <a:schemeClr val="bg1"/>
                </a:solidFill>
                <a:latin typeface="Arial Narrow" panose="020B0606020202030204" pitchFamily="34" charset="0"/>
              </a:rPr>
              <a:t>DOSSIERS</a:t>
            </a:r>
          </a:p>
          <a:p>
            <a:pPr algn="ctr"/>
            <a:r>
              <a:rPr lang="fr-FR" sz="1200" b="1" dirty="0">
                <a:solidFill>
                  <a:schemeClr val="bg1"/>
                </a:solidFill>
                <a:latin typeface="Arial Narrow" panose="020B0606020202030204" pitchFamily="34" charset="0"/>
              </a:rPr>
              <a:t>EXAMINES</a:t>
            </a:r>
          </a:p>
        </p:txBody>
      </p:sp>
      <p:sp>
        <p:nvSpPr>
          <p:cNvPr id="355" name="ZoneTexte 354">
            <a:extLst>
              <a:ext uri="{FF2B5EF4-FFF2-40B4-BE49-F238E27FC236}">
                <a16:creationId xmlns:a16="http://schemas.microsoft.com/office/drawing/2014/main" id="{011403E5-0F97-47E0-8BF9-D777C931C9F4}"/>
              </a:ext>
            </a:extLst>
          </p:cNvPr>
          <p:cNvSpPr txBox="1"/>
          <p:nvPr/>
        </p:nvSpPr>
        <p:spPr>
          <a:xfrm>
            <a:off x="5249230" y="2233811"/>
            <a:ext cx="1080120" cy="1080120"/>
          </a:xfrm>
          <a:prstGeom prst="ellipse">
            <a:avLst/>
          </a:prstGeom>
          <a:solidFill>
            <a:srgbClr val="00749D"/>
          </a:solidFill>
          <a:ln w="28575">
            <a:noFill/>
          </a:ln>
        </p:spPr>
        <p:txBody>
          <a:bodyPr wrap="none" lIns="0" tIns="0" rIns="0" bIns="0" rtlCol="0" anchor="ctr" anchorCtr="0">
            <a:noAutofit/>
          </a:bodyPr>
          <a:lstStyle/>
          <a:p>
            <a:pPr algn="ctr"/>
            <a:r>
              <a:rPr lang="fr-FR" sz="900" b="1" dirty="0">
                <a:solidFill>
                  <a:schemeClr val="bg1"/>
                </a:solidFill>
                <a:latin typeface="Arial Narrow" panose="020B0606020202030204" pitchFamily="34" charset="0"/>
              </a:rPr>
              <a:t>NOMBRE</a:t>
            </a:r>
          </a:p>
          <a:p>
            <a:pPr algn="ctr"/>
            <a:r>
              <a:rPr lang="fr-FR" sz="900" b="1" dirty="0">
                <a:solidFill>
                  <a:schemeClr val="bg1"/>
                </a:solidFill>
                <a:latin typeface="Arial Narrow" panose="020B0606020202030204" pitchFamily="34" charset="0"/>
              </a:rPr>
              <a:t>DE</a:t>
            </a:r>
          </a:p>
          <a:p>
            <a:pPr algn="ctr"/>
            <a:r>
              <a:rPr lang="fr-FR" sz="900" b="1" dirty="0">
                <a:solidFill>
                  <a:schemeClr val="bg1"/>
                </a:solidFill>
                <a:latin typeface="Arial Narrow" panose="020B0606020202030204" pitchFamily="34" charset="0"/>
              </a:rPr>
              <a:t>RENCONTRES</a:t>
            </a:r>
          </a:p>
          <a:p>
            <a:pPr algn="ctr"/>
            <a:r>
              <a:rPr lang="fr-FR" sz="900" b="1" dirty="0">
                <a:solidFill>
                  <a:schemeClr val="bg1"/>
                </a:solidFill>
                <a:latin typeface="Arial Narrow" panose="020B0606020202030204" pitchFamily="34" charset="0"/>
              </a:rPr>
              <a:t>CONTACTS</a:t>
            </a:r>
          </a:p>
          <a:p>
            <a:pPr algn="ctr"/>
            <a:r>
              <a:rPr lang="fr-FR" sz="900" b="1" dirty="0" err="1">
                <a:solidFill>
                  <a:schemeClr val="bg1"/>
                </a:solidFill>
                <a:latin typeface="Arial Narrow" panose="020B0606020202030204" pitchFamily="34" charset="0"/>
              </a:rPr>
              <a:t>ENTREPRENEUR</a:t>
            </a:r>
            <a:r>
              <a:rPr lang="fr-FR" sz="1200" b="1" dirty="0" err="1">
                <a:solidFill>
                  <a:schemeClr val="bg1"/>
                </a:solidFill>
                <a:latin typeface="Arial Narrow" panose="020B0606020202030204" pitchFamily="34" charset="0"/>
              </a:rPr>
              <a:t>s</a:t>
            </a:r>
            <a:endParaRPr lang="fr-FR" sz="1200" b="1" dirty="0">
              <a:solidFill>
                <a:schemeClr val="bg1"/>
              </a:solidFill>
              <a:latin typeface="Arial Narrow" panose="020B0606020202030204" pitchFamily="34" charset="0"/>
            </a:endParaRPr>
          </a:p>
        </p:txBody>
      </p:sp>
      <p:sp>
        <p:nvSpPr>
          <p:cNvPr id="356" name="ZoneTexte 355">
            <a:extLst>
              <a:ext uri="{FF2B5EF4-FFF2-40B4-BE49-F238E27FC236}">
                <a16:creationId xmlns:a16="http://schemas.microsoft.com/office/drawing/2014/main" id="{80F85AC0-16C2-4988-A88F-EADDD37D7688}"/>
              </a:ext>
            </a:extLst>
          </p:cNvPr>
          <p:cNvSpPr txBox="1"/>
          <p:nvPr/>
        </p:nvSpPr>
        <p:spPr>
          <a:xfrm>
            <a:off x="7713178" y="2221064"/>
            <a:ext cx="1080120" cy="1080120"/>
          </a:xfrm>
          <a:prstGeom prst="ellipse">
            <a:avLst/>
          </a:prstGeom>
          <a:solidFill>
            <a:srgbClr val="00749D"/>
          </a:solidFill>
          <a:ln w="28575">
            <a:noFill/>
          </a:ln>
        </p:spPr>
        <p:txBody>
          <a:bodyPr wrap="none" lIns="0" tIns="0" rIns="0" bIns="0" rtlCol="0" anchor="ctr" anchorCtr="0">
            <a:noAutofit/>
          </a:bodyPr>
          <a:lstStyle/>
          <a:p>
            <a:pPr algn="ctr"/>
            <a:r>
              <a:rPr lang="fr-FR" sz="1000" b="1" dirty="0">
                <a:solidFill>
                  <a:schemeClr val="bg1"/>
                </a:solidFill>
                <a:latin typeface="Arial Narrow" panose="020B0606020202030204" pitchFamily="34" charset="0"/>
              </a:rPr>
              <a:t>NOMBRE DE</a:t>
            </a:r>
          </a:p>
          <a:p>
            <a:pPr algn="ctr"/>
            <a:r>
              <a:rPr lang="fr-FR" sz="1000" b="1" dirty="0">
                <a:solidFill>
                  <a:schemeClr val="bg1"/>
                </a:solidFill>
                <a:latin typeface="Arial Narrow" panose="020B0606020202030204" pitchFamily="34" charset="0"/>
              </a:rPr>
              <a:t>NOUVEAUX</a:t>
            </a:r>
          </a:p>
          <a:p>
            <a:pPr algn="ctr"/>
            <a:r>
              <a:rPr lang="fr-FR" sz="1000" b="1" dirty="0">
                <a:solidFill>
                  <a:schemeClr val="bg1"/>
                </a:solidFill>
                <a:latin typeface="Arial Narrow" panose="020B0606020202030204" pitchFamily="34" charset="0"/>
              </a:rPr>
              <a:t>INVESTISSEMENTS</a:t>
            </a:r>
          </a:p>
        </p:txBody>
      </p:sp>
      <p:sp>
        <p:nvSpPr>
          <p:cNvPr id="3" name="ZoneTexte 2">
            <a:extLst>
              <a:ext uri="{FF2B5EF4-FFF2-40B4-BE49-F238E27FC236}">
                <a16:creationId xmlns:a16="http://schemas.microsoft.com/office/drawing/2014/main" id="{01C3716B-FC5D-45BC-9AD5-30122A1163A3}"/>
              </a:ext>
            </a:extLst>
          </p:cNvPr>
          <p:cNvSpPr txBox="1"/>
          <p:nvPr/>
        </p:nvSpPr>
        <p:spPr>
          <a:xfrm>
            <a:off x="-601928" y="1335949"/>
            <a:ext cx="3229712" cy="738664"/>
          </a:xfrm>
          <a:prstGeom prst="rect">
            <a:avLst/>
          </a:prstGeom>
          <a:noFill/>
        </p:spPr>
        <p:txBody>
          <a:bodyPr wrap="square" rtlCol="0">
            <a:spAutoFit/>
          </a:bodyPr>
          <a:lstStyle/>
          <a:p>
            <a:pPr algn="ctr"/>
            <a:r>
              <a:rPr lang="fr-FR" dirty="0"/>
              <a:t>Hebdomadaire,</a:t>
            </a:r>
          </a:p>
          <a:p>
            <a:pPr algn="ctr"/>
            <a:r>
              <a:rPr lang="fr-FR" dirty="0"/>
              <a:t>8 membres de l’équipe d’investissement</a:t>
            </a:r>
          </a:p>
        </p:txBody>
      </p:sp>
      <p:sp>
        <p:nvSpPr>
          <p:cNvPr id="74" name="ZoneTexte 73">
            <a:extLst>
              <a:ext uri="{FF2B5EF4-FFF2-40B4-BE49-F238E27FC236}">
                <a16:creationId xmlns:a16="http://schemas.microsoft.com/office/drawing/2014/main" id="{4B148174-ACC6-431C-BCF8-A1BC9BBF7777}"/>
              </a:ext>
            </a:extLst>
          </p:cNvPr>
          <p:cNvSpPr txBox="1"/>
          <p:nvPr/>
        </p:nvSpPr>
        <p:spPr>
          <a:xfrm>
            <a:off x="2562127" y="1794291"/>
            <a:ext cx="1656184" cy="307777"/>
          </a:xfrm>
          <a:prstGeom prst="rect">
            <a:avLst/>
          </a:prstGeom>
          <a:noFill/>
        </p:spPr>
        <p:txBody>
          <a:bodyPr wrap="square">
            <a:spAutoFit/>
          </a:bodyPr>
          <a:lstStyle/>
          <a:p>
            <a:r>
              <a:rPr lang="fr-FR" dirty="0"/>
              <a:t>Environ 1.000 / an</a:t>
            </a:r>
          </a:p>
        </p:txBody>
      </p:sp>
      <p:sp>
        <p:nvSpPr>
          <p:cNvPr id="78" name="ZoneTexte 77">
            <a:extLst>
              <a:ext uri="{FF2B5EF4-FFF2-40B4-BE49-F238E27FC236}">
                <a16:creationId xmlns:a16="http://schemas.microsoft.com/office/drawing/2014/main" id="{D55E217C-3265-470D-8DAD-9EC31DCACFC0}"/>
              </a:ext>
            </a:extLst>
          </p:cNvPr>
          <p:cNvSpPr txBox="1"/>
          <p:nvPr/>
        </p:nvSpPr>
        <p:spPr>
          <a:xfrm>
            <a:off x="5039732" y="1791287"/>
            <a:ext cx="1514301" cy="307777"/>
          </a:xfrm>
          <a:prstGeom prst="rect">
            <a:avLst/>
          </a:prstGeom>
          <a:noFill/>
        </p:spPr>
        <p:txBody>
          <a:bodyPr wrap="square">
            <a:spAutoFit/>
          </a:bodyPr>
          <a:lstStyle/>
          <a:p>
            <a:r>
              <a:rPr lang="fr-FR" dirty="0"/>
              <a:t>Environ 150 / an </a:t>
            </a:r>
          </a:p>
        </p:txBody>
      </p:sp>
      <p:sp>
        <p:nvSpPr>
          <p:cNvPr id="80" name="ZoneTexte 79">
            <a:extLst>
              <a:ext uri="{FF2B5EF4-FFF2-40B4-BE49-F238E27FC236}">
                <a16:creationId xmlns:a16="http://schemas.microsoft.com/office/drawing/2014/main" id="{0A9A4AD7-8B7D-4B2D-848E-B050C0F835A2}"/>
              </a:ext>
            </a:extLst>
          </p:cNvPr>
          <p:cNvSpPr txBox="1"/>
          <p:nvPr/>
        </p:nvSpPr>
        <p:spPr>
          <a:xfrm>
            <a:off x="7524328" y="1788710"/>
            <a:ext cx="1514301" cy="307777"/>
          </a:xfrm>
          <a:prstGeom prst="rect">
            <a:avLst/>
          </a:prstGeom>
          <a:noFill/>
        </p:spPr>
        <p:txBody>
          <a:bodyPr wrap="square">
            <a:spAutoFit/>
          </a:bodyPr>
          <a:lstStyle/>
          <a:p>
            <a:r>
              <a:rPr lang="fr-FR" dirty="0"/>
              <a:t>Environ 10 / an </a:t>
            </a:r>
          </a:p>
        </p:txBody>
      </p:sp>
      <p:sp>
        <p:nvSpPr>
          <p:cNvPr id="82" name="ZoneTexte 81">
            <a:extLst>
              <a:ext uri="{FF2B5EF4-FFF2-40B4-BE49-F238E27FC236}">
                <a16:creationId xmlns:a16="http://schemas.microsoft.com/office/drawing/2014/main" id="{6FF6BF30-05E4-4B94-A4E8-A8C2DEEDEFA6}"/>
              </a:ext>
            </a:extLst>
          </p:cNvPr>
          <p:cNvSpPr txBox="1"/>
          <p:nvPr/>
        </p:nvSpPr>
        <p:spPr>
          <a:xfrm>
            <a:off x="899592" y="3875781"/>
            <a:ext cx="7734491" cy="307777"/>
          </a:xfrm>
          <a:prstGeom prst="rect">
            <a:avLst/>
          </a:prstGeom>
          <a:noFill/>
        </p:spPr>
        <p:txBody>
          <a:bodyPr wrap="square">
            <a:spAutoFit/>
          </a:bodyPr>
          <a:lstStyle/>
          <a:p>
            <a:r>
              <a:rPr lang="fr-FR" dirty="0"/>
              <a:t>Efficacité = réunions fréquentes et régulières + concentration sur un nombre limité de dossiers</a:t>
            </a:r>
          </a:p>
        </p:txBody>
      </p:sp>
    </p:spTree>
    <p:extLst>
      <p:ext uri="{BB962C8B-B14F-4D97-AF65-F5344CB8AC3E}">
        <p14:creationId xmlns:p14="http://schemas.microsoft.com/office/powerpoint/2010/main" val="2502962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t>02</a:t>
            </a:r>
          </a:p>
        </p:txBody>
      </p:sp>
      <p:sp>
        <p:nvSpPr>
          <p:cNvPr id="3" name="Espace réservé du texte 2"/>
          <p:cNvSpPr>
            <a:spLocks noGrp="1"/>
          </p:cNvSpPr>
          <p:nvPr>
            <p:ph type="body" sz="quarter" idx="13"/>
          </p:nvPr>
        </p:nvSpPr>
        <p:spPr>
          <a:xfrm>
            <a:off x="2367682" y="2490048"/>
            <a:ext cx="5732710" cy="1082086"/>
          </a:xfrm>
        </p:spPr>
        <p:txBody>
          <a:bodyPr/>
          <a:lstStyle/>
          <a:p>
            <a:r>
              <a:rPr lang="fr-FR" dirty="0"/>
              <a:t>CARACTERISTIQUES DU </a:t>
            </a:r>
          </a:p>
          <a:p>
            <a:r>
              <a:rPr lang="fr-FR" dirty="0"/>
              <a:t>FIP ET CIBLE DE CLIENTELE</a:t>
            </a:r>
          </a:p>
        </p:txBody>
      </p:sp>
      <p:sp>
        <p:nvSpPr>
          <p:cNvPr id="4" name="Rectangle 3">
            <a:extLst>
              <a:ext uri="{FF2B5EF4-FFF2-40B4-BE49-F238E27FC236}">
                <a16:creationId xmlns:a16="http://schemas.microsoft.com/office/drawing/2014/main" id="{D32BE5D7-C1E6-42BB-B9B5-00BE75A8EDC8}"/>
              </a:ext>
            </a:extLst>
          </p:cNvPr>
          <p:cNvSpPr/>
          <p:nvPr/>
        </p:nvSpPr>
        <p:spPr>
          <a:xfrm>
            <a:off x="2339752" y="4819603"/>
            <a:ext cx="4807726"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 XX</a:t>
            </a:r>
          </a:p>
        </p:txBody>
      </p:sp>
    </p:spTree>
    <p:extLst>
      <p:ext uri="{BB962C8B-B14F-4D97-AF65-F5344CB8AC3E}">
        <p14:creationId xmlns:p14="http://schemas.microsoft.com/office/powerpoint/2010/main" val="1965569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900384" y="195486"/>
            <a:ext cx="8208911" cy="432000"/>
          </a:xfrm>
        </p:spPr>
        <p:txBody>
          <a:bodyPr/>
          <a:lstStyle/>
          <a:p>
            <a:r>
              <a:rPr lang="fr-FR" dirty="0"/>
              <a:t>Caractéristiques du FIP </a:t>
            </a:r>
            <a:r>
              <a:rPr lang="fr-FR" sz="1600" dirty="0"/>
              <a:t>ODYSSÉE PME CROISSANCE N°8 (1/2)</a:t>
            </a:r>
          </a:p>
        </p:txBody>
      </p:sp>
      <p:sp>
        <p:nvSpPr>
          <p:cNvPr id="11" name="Rectangle 10">
            <a:extLst>
              <a:ext uri="{FF2B5EF4-FFF2-40B4-BE49-F238E27FC236}">
                <a16:creationId xmlns:a16="http://schemas.microsoft.com/office/drawing/2014/main" id="{B8AEC45C-94B5-4411-8783-F7F8FDF5A132}"/>
              </a:ext>
            </a:extLst>
          </p:cNvPr>
          <p:cNvSpPr/>
          <p:nvPr/>
        </p:nvSpPr>
        <p:spPr>
          <a:xfrm>
            <a:off x="2348571" y="4896761"/>
            <a:ext cx="4621778"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graphicFrame>
        <p:nvGraphicFramePr>
          <p:cNvPr id="14" name="Tableau 14">
            <a:extLst>
              <a:ext uri="{FF2B5EF4-FFF2-40B4-BE49-F238E27FC236}">
                <a16:creationId xmlns:a16="http://schemas.microsoft.com/office/drawing/2014/main" id="{8BC222A3-1898-4EE0-AC30-03A6BFA43269}"/>
              </a:ext>
            </a:extLst>
          </p:cNvPr>
          <p:cNvGraphicFramePr>
            <a:graphicFrameLocks noGrp="1"/>
          </p:cNvGraphicFramePr>
          <p:nvPr>
            <p:extLst>
              <p:ext uri="{D42A27DB-BD31-4B8C-83A1-F6EECF244321}">
                <p14:modId xmlns:p14="http://schemas.microsoft.com/office/powerpoint/2010/main" val="800909594"/>
              </p:ext>
            </p:extLst>
          </p:nvPr>
        </p:nvGraphicFramePr>
        <p:xfrm>
          <a:off x="755577" y="550329"/>
          <a:ext cx="8064895" cy="4253668"/>
        </p:xfrm>
        <a:graphic>
          <a:graphicData uri="http://schemas.openxmlformats.org/drawingml/2006/table">
            <a:tbl>
              <a:tblPr firstRow="1" bandRow="1">
                <a:tableStyleId>{F66A9B51-AE3E-4324-8CB2-79743BB350C3}</a:tableStyleId>
              </a:tblPr>
              <a:tblGrid>
                <a:gridCol w="3646735">
                  <a:extLst>
                    <a:ext uri="{9D8B030D-6E8A-4147-A177-3AD203B41FA5}">
                      <a16:colId xmlns:a16="http://schemas.microsoft.com/office/drawing/2014/main" val="472417094"/>
                    </a:ext>
                  </a:extLst>
                </a:gridCol>
                <a:gridCol w="4418160">
                  <a:extLst>
                    <a:ext uri="{9D8B030D-6E8A-4147-A177-3AD203B41FA5}">
                      <a16:colId xmlns:a16="http://schemas.microsoft.com/office/drawing/2014/main" val="3002670122"/>
                    </a:ext>
                  </a:extLst>
                </a:gridCol>
              </a:tblGrid>
              <a:tr h="300640">
                <a:tc rowSpan="4">
                  <a:txBody>
                    <a:bodyPr/>
                    <a:lstStyle/>
                    <a:p>
                      <a:r>
                        <a:rPr lang="fr-FR" sz="1100" b="1" u="sng" dirty="0"/>
                        <a:t>GENERALITES</a:t>
                      </a:r>
                    </a:p>
                  </a:txBody>
                  <a:tcPr/>
                </a:tc>
                <a:tc>
                  <a:txBody>
                    <a:bodyPr/>
                    <a:lstStyle/>
                    <a:p>
                      <a:pPr marL="171450" indent="-171450">
                        <a:buFont typeface="Wingdings" panose="05000000000000000000" pitchFamily="2" charset="2"/>
                        <a:buChar char="q"/>
                      </a:pPr>
                      <a:r>
                        <a:rPr lang="fr-FR" sz="800" dirty="0"/>
                        <a:t>Code ISIN : F</a:t>
                      </a:r>
                      <a:r>
                        <a:rPr lang="fr-FR" sz="800" b="0" i="0" u="none" strike="noStrike" kern="1200" baseline="0" dirty="0">
                          <a:solidFill>
                            <a:schemeClr val="tx1"/>
                          </a:solidFill>
                          <a:latin typeface="+mn-lt"/>
                          <a:ea typeface="+mn-ea"/>
                          <a:cs typeface="+mn-cs"/>
                        </a:rPr>
                        <a:t>R001400HHL6</a:t>
                      </a:r>
                      <a:endParaRPr lang="fr-FR" sz="800" dirty="0"/>
                    </a:p>
                  </a:txBody>
                  <a:tcPr>
                    <a:solidFill>
                      <a:schemeClr val="bg1">
                        <a:lumMod val="85000"/>
                      </a:schemeClr>
                    </a:solidFill>
                  </a:tcPr>
                </a:tc>
                <a:extLst>
                  <a:ext uri="{0D108BD9-81ED-4DB2-BD59-A6C34878D82A}">
                    <a16:rowId xmlns:a16="http://schemas.microsoft.com/office/drawing/2014/main" val="1546046183"/>
                  </a:ext>
                </a:extLst>
              </a:tr>
              <a:tr h="300640">
                <a:tc vMerge="1">
                  <a:txBody>
                    <a:bodyPr/>
                    <a:lstStyle/>
                    <a:p>
                      <a:endParaRPr lang="fr-FR" sz="1100" dirty="0"/>
                    </a:p>
                  </a:txBody>
                  <a:tcPr/>
                </a:tc>
                <a:tc>
                  <a:txBody>
                    <a:bodyPr/>
                    <a:lstStyle/>
                    <a:p>
                      <a:pPr marL="171450" indent="-171450">
                        <a:buFont typeface="Wingdings" panose="05000000000000000000" pitchFamily="2" charset="2"/>
                        <a:buChar char="q"/>
                      </a:pPr>
                      <a:r>
                        <a:rPr lang="fr-FR" sz="800" dirty="0"/>
                        <a:t>Date agrément AMF : 13 juin 2023</a:t>
                      </a:r>
                    </a:p>
                  </a:txBody>
                  <a:tcPr>
                    <a:solidFill>
                      <a:schemeClr val="bg1">
                        <a:lumMod val="85000"/>
                      </a:schemeClr>
                    </a:solidFill>
                  </a:tcPr>
                </a:tc>
                <a:extLst>
                  <a:ext uri="{0D108BD9-81ED-4DB2-BD59-A6C34878D82A}">
                    <a16:rowId xmlns:a16="http://schemas.microsoft.com/office/drawing/2014/main" val="4171270800"/>
                  </a:ext>
                </a:extLst>
              </a:tr>
              <a:tr h="300640">
                <a:tc vMerge="1">
                  <a:txBody>
                    <a:bodyPr/>
                    <a:lstStyle/>
                    <a:p>
                      <a:endParaRPr lang="fr-FR" sz="1100" dirty="0"/>
                    </a:p>
                  </a:txBody>
                  <a:tcPr/>
                </a:tc>
                <a:tc>
                  <a:txBody>
                    <a:bodyPr/>
                    <a:lstStyle/>
                    <a:p>
                      <a:pPr marL="171450" indent="-171450">
                        <a:buFont typeface="Wingdings" panose="05000000000000000000" pitchFamily="2" charset="2"/>
                        <a:buChar char="q"/>
                      </a:pPr>
                      <a:r>
                        <a:rPr lang="fr-FR" sz="800" dirty="0"/>
                        <a:t>Commercialisation exclusive dans le Groupe BPCE : non</a:t>
                      </a:r>
                    </a:p>
                  </a:txBody>
                  <a:tcPr>
                    <a:solidFill>
                      <a:schemeClr val="bg1">
                        <a:lumMod val="85000"/>
                      </a:schemeClr>
                    </a:solidFill>
                  </a:tcPr>
                </a:tc>
                <a:extLst>
                  <a:ext uri="{0D108BD9-81ED-4DB2-BD59-A6C34878D82A}">
                    <a16:rowId xmlns:a16="http://schemas.microsoft.com/office/drawing/2014/main" val="1501163787"/>
                  </a:ext>
                </a:extLst>
              </a:tr>
              <a:tr h="300640">
                <a:tc vMerge="1">
                  <a:txBody>
                    <a:bodyPr/>
                    <a:lstStyle/>
                    <a:p>
                      <a:endParaRPr lang="fr-FR" sz="1100" dirty="0"/>
                    </a:p>
                  </a:txBody>
                  <a:tcPr/>
                </a:tc>
                <a:tc>
                  <a:txBody>
                    <a:bodyPr/>
                    <a:lstStyle/>
                    <a:p>
                      <a:pPr marL="171450" indent="-171450">
                        <a:buFont typeface="Wingdings" panose="05000000000000000000" pitchFamily="2" charset="2"/>
                        <a:buChar char="q"/>
                      </a:pPr>
                      <a:r>
                        <a:rPr lang="fr-FR" sz="800" dirty="0"/>
                        <a:t>Objectif et politique du fonds : accompagnement de PME de croissance en régions</a:t>
                      </a:r>
                    </a:p>
                  </a:txBody>
                  <a:tcPr>
                    <a:solidFill>
                      <a:schemeClr val="bg1">
                        <a:lumMod val="85000"/>
                      </a:schemeClr>
                    </a:solidFill>
                  </a:tcPr>
                </a:tc>
                <a:extLst>
                  <a:ext uri="{0D108BD9-81ED-4DB2-BD59-A6C34878D82A}">
                    <a16:rowId xmlns:a16="http://schemas.microsoft.com/office/drawing/2014/main" val="2229269551"/>
                  </a:ext>
                </a:extLst>
              </a:tr>
              <a:tr h="300640">
                <a:tc>
                  <a:txBody>
                    <a:bodyPr/>
                    <a:lstStyle/>
                    <a:p>
                      <a:pPr marL="0" algn="l" defTabSz="914400" rtl="0" eaLnBrk="1" latinLnBrk="0" hangingPunct="1"/>
                      <a:r>
                        <a:rPr lang="fr-FR" sz="1100" b="1" u="sng" kern="1200" dirty="0">
                          <a:solidFill>
                            <a:schemeClr val="tx1"/>
                          </a:solidFill>
                          <a:latin typeface="+mn-lt"/>
                          <a:ea typeface="+mn-ea"/>
                          <a:cs typeface="+mn-cs"/>
                        </a:rPr>
                        <a:t>CLASSIFICATION SFDR</a:t>
                      </a:r>
                    </a:p>
                  </a:txBody>
                  <a:tcPr/>
                </a:tc>
                <a:tc>
                  <a:txBody>
                    <a:bodyPr/>
                    <a:lstStyle/>
                    <a:p>
                      <a:pPr marL="171450" indent="-171450">
                        <a:buFont typeface="Wingdings" panose="05000000000000000000" pitchFamily="2" charset="2"/>
                        <a:buChar char="q"/>
                      </a:pPr>
                      <a:r>
                        <a:rPr lang="fr-FR" sz="800" kern="1200" dirty="0">
                          <a:solidFill>
                            <a:schemeClr val="tx1"/>
                          </a:solidFill>
                          <a:latin typeface="+mn-lt"/>
                          <a:ea typeface="+mn-ea"/>
                          <a:cs typeface="+mn-cs"/>
                        </a:rPr>
                        <a:t>Article </a:t>
                      </a:r>
                      <a:r>
                        <a:rPr lang="fr-FR" sz="800" b="0" i="0" u="none" strike="noStrike" kern="1200" baseline="0" dirty="0">
                          <a:solidFill>
                            <a:schemeClr val="tx1"/>
                          </a:solidFill>
                          <a:latin typeface="+mn-lt"/>
                          <a:ea typeface="+mn-ea"/>
                          <a:cs typeface="+mn-cs"/>
                        </a:rPr>
                        <a:t>6</a:t>
                      </a:r>
                      <a:endParaRPr lang="fr-FR" sz="800" kern="1200" dirty="0">
                        <a:solidFill>
                          <a:schemeClr val="tx1"/>
                        </a:solidFill>
                        <a:latin typeface="+mn-lt"/>
                        <a:ea typeface="+mn-ea"/>
                        <a:cs typeface="+mn-cs"/>
                      </a:endParaRPr>
                    </a:p>
                  </a:txBody>
                  <a:tcPr>
                    <a:solidFill>
                      <a:schemeClr val="bg1">
                        <a:lumMod val="85000"/>
                      </a:schemeClr>
                    </a:solidFill>
                  </a:tcPr>
                </a:tc>
                <a:extLst>
                  <a:ext uri="{0D108BD9-81ED-4DB2-BD59-A6C34878D82A}">
                    <a16:rowId xmlns:a16="http://schemas.microsoft.com/office/drawing/2014/main" val="299041013"/>
                  </a:ext>
                </a:extLst>
              </a:tr>
              <a:tr h="300640">
                <a:tc rowSpan="4">
                  <a:txBody>
                    <a:bodyPr/>
                    <a:lstStyle/>
                    <a:p>
                      <a:r>
                        <a:rPr lang="fr-FR" sz="1100" b="1" u="sng" dirty="0"/>
                        <a:t>CONDITIONS DE COMMERCIALISATION</a:t>
                      </a:r>
                    </a:p>
                  </a:txBody>
                  <a:tcPr/>
                </a:tc>
                <a:tc>
                  <a:txBody>
                    <a:bodyPr/>
                    <a:lstStyle/>
                    <a:p>
                      <a:pPr marL="171450" indent="-171450">
                        <a:buFont typeface="Wingdings" panose="05000000000000000000" pitchFamily="2" charset="2"/>
                        <a:buChar char="q"/>
                      </a:pPr>
                      <a:r>
                        <a:rPr lang="fr-FR" sz="800" dirty="0"/>
                        <a:t>Période de fin de commercialisation (date et </a:t>
                      </a:r>
                      <a:r>
                        <a:rPr lang="fr-FR" sz="800" kern="1200" dirty="0">
                          <a:solidFill>
                            <a:schemeClr val="tx1"/>
                          </a:solidFill>
                          <a:latin typeface="+mn-lt"/>
                          <a:ea typeface="+mn-ea"/>
                          <a:cs typeface="+mn-cs"/>
                        </a:rPr>
                        <a:t>heure-limite) : 29/12/2023 (12h)</a:t>
                      </a:r>
                    </a:p>
                  </a:txBody>
                  <a:tcPr>
                    <a:solidFill>
                      <a:schemeClr val="bg1">
                        <a:lumMod val="95000"/>
                      </a:schemeClr>
                    </a:solidFill>
                  </a:tcPr>
                </a:tc>
                <a:extLst>
                  <a:ext uri="{0D108BD9-81ED-4DB2-BD59-A6C34878D82A}">
                    <a16:rowId xmlns:a16="http://schemas.microsoft.com/office/drawing/2014/main" val="1392955976"/>
                  </a:ext>
                </a:extLst>
              </a:tr>
              <a:tr h="300640">
                <a:tc vMerge="1">
                  <a:txBody>
                    <a:bodyPr/>
                    <a:lstStyle/>
                    <a:p>
                      <a:endParaRPr lang="fr-FR" sz="1100" dirty="0"/>
                    </a:p>
                  </a:txBody>
                  <a:tcPr/>
                </a:tc>
                <a:tc>
                  <a:txBody>
                    <a:bodyPr/>
                    <a:lstStyle/>
                    <a:p>
                      <a:pPr marL="171450" indent="-171450">
                        <a:buFont typeface="Wingdings" panose="05000000000000000000" pitchFamily="2" charset="2"/>
                        <a:buChar char="q"/>
                      </a:pPr>
                      <a:r>
                        <a:rPr lang="fr-FR" sz="800" dirty="0"/>
                        <a:t>Valeur nominale : 1.000€</a:t>
                      </a:r>
                    </a:p>
                  </a:txBody>
                  <a:tcPr>
                    <a:solidFill>
                      <a:schemeClr val="bg1">
                        <a:lumMod val="95000"/>
                      </a:schemeClr>
                    </a:solidFill>
                  </a:tcPr>
                </a:tc>
                <a:extLst>
                  <a:ext uri="{0D108BD9-81ED-4DB2-BD59-A6C34878D82A}">
                    <a16:rowId xmlns:a16="http://schemas.microsoft.com/office/drawing/2014/main" val="3617942593"/>
                  </a:ext>
                </a:extLst>
              </a:tr>
              <a:tr h="300640">
                <a:tc vMerge="1">
                  <a:txBody>
                    <a:bodyPr/>
                    <a:lstStyle/>
                    <a:p>
                      <a:endParaRPr lang="fr-FR" sz="1100" dirty="0"/>
                    </a:p>
                  </a:txBody>
                  <a:tcPr/>
                </a:tc>
                <a:tc>
                  <a:txBody>
                    <a:bodyPr/>
                    <a:lstStyle/>
                    <a:p>
                      <a:pPr marL="171450" indent="-171450">
                        <a:buFont typeface="Wingdings" panose="05000000000000000000" pitchFamily="2" charset="2"/>
                        <a:buChar char="q"/>
                      </a:pPr>
                      <a:r>
                        <a:rPr lang="fr-FR" sz="800" dirty="0"/>
                        <a:t>Montant (ou nombre de parts) minimal de souscription : 3.000€</a:t>
                      </a:r>
                    </a:p>
                  </a:txBody>
                  <a:tcPr>
                    <a:solidFill>
                      <a:schemeClr val="bg1">
                        <a:lumMod val="95000"/>
                      </a:schemeClr>
                    </a:solidFill>
                  </a:tcPr>
                </a:tc>
                <a:extLst>
                  <a:ext uri="{0D108BD9-81ED-4DB2-BD59-A6C34878D82A}">
                    <a16:rowId xmlns:a16="http://schemas.microsoft.com/office/drawing/2014/main" val="3254035170"/>
                  </a:ext>
                </a:extLst>
              </a:tr>
              <a:tr h="345348">
                <a:tc vMerge="1">
                  <a:txBody>
                    <a:bodyPr/>
                    <a:lstStyle/>
                    <a:p>
                      <a:endParaRPr lang="fr-FR" sz="1100" dirty="0"/>
                    </a:p>
                  </a:txBody>
                  <a:tcPr/>
                </a:tc>
                <a:tc>
                  <a:txBody>
                    <a:bodyPr/>
                    <a:lstStyle/>
                    <a:p>
                      <a:pPr marL="171450" indent="-171450">
                        <a:buFont typeface="Wingdings" panose="05000000000000000000" pitchFamily="2" charset="2"/>
                        <a:buChar char="q"/>
                      </a:pPr>
                      <a:r>
                        <a:rPr lang="fr-FR" sz="800" dirty="0"/>
                        <a:t>Politique de remboursement partiel à partir de la 6</a:t>
                      </a:r>
                      <a:r>
                        <a:rPr lang="fr-FR" sz="800" baseline="30000" dirty="0"/>
                        <a:t>ème</a:t>
                      </a:r>
                      <a:r>
                        <a:rPr lang="fr-FR" sz="800" dirty="0"/>
                        <a:t> année : Distribution obligatoire au 7</a:t>
                      </a:r>
                      <a:r>
                        <a:rPr lang="fr-FR" sz="800" baseline="30000" dirty="0"/>
                        <a:t>ème</a:t>
                      </a:r>
                      <a:r>
                        <a:rPr lang="fr-FR" sz="800" dirty="0"/>
                        <a:t> anniversaire de la trésorerie disponible</a:t>
                      </a:r>
                    </a:p>
                  </a:txBody>
                  <a:tcPr>
                    <a:solidFill>
                      <a:schemeClr val="bg1">
                        <a:lumMod val="95000"/>
                      </a:schemeClr>
                    </a:solidFill>
                  </a:tcPr>
                </a:tc>
                <a:extLst>
                  <a:ext uri="{0D108BD9-81ED-4DB2-BD59-A6C34878D82A}">
                    <a16:rowId xmlns:a16="http://schemas.microsoft.com/office/drawing/2014/main" val="3770380313"/>
                  </a:ext>
                </a:extLst>
              </a:tr>
              <a:tr h="300640">
                <a:tc rowSpan="2">
                  <a:txBody>
                    <a:bodyPr/>
                    <a:lstStyle/>
                    <a:p>
                      <a:r>
                        <a:rPr lang="fr-FR" sz="1100" b="1" u="sng" dirty="0"/>
                        <a:t>MODE DE DETENTION DES PARTS (uniquement en CTO)</a:t>
                      </a:r>
                    </a:p>
                  </a:txBody>
                  <a:tcPr/>
                </a:tc>
                <a:tc>
                  <a:txBody>
                    <a:bodyPr/>
                    <a:lstStyle/>
                    <a:p>
                      <a:pPr marL="171450" indent="-171450">
                        <a:buFont typeface="Wingdings" panose="05000000000000000000" pitchFamily="2" charset="2"/>
                        <a:buChar char="q"/>
                      </a:pPr>
                      <a:r>
                        <a:rPr lang="fr-FR" sz="800" dirty="0"/>
                        <a:t>CTO simple (1 seul titulaire)</a:t>
                      </a:r>
                    </a:p>
                  </a:txBody>
                  <a:tcPr>
                    <a:solidFill>
                      <a:schemeClr val="bg1">
                        <a:lumMod val="85000"/>
                      </a:schemeClr>
                    </a:solidFill>
                  </a:tcPr>
                </a:tc>
                <a:extLst>
                  <a:ext uri="{0D108BD9-81ED-4DB2-BD59-A6C34878D82A}">
                    <a16:rowId xmlns:a16="http://schemas.microsoft.com/office/drawing/2014/main" val="1602841472"/>
                  </a:ext>
                </a:extLst>
              </a:tr>
              <a:tr h="300640">
                <a:tc vMerge="1">
                  <a:txBody>
                    <a:bodyPr/>
                    <a:lstStyle/>
                    <a:p>
                      <a:endParaRPr lang="fr-FR" sz="1100" dirty="0"/>
                    </a:p>
                  </a:txBody>
                  <a:tcPr/>
                </a:tc>
                <a:tc>
                  <a:txBody>
                    <a:bodyPr/>
                    <a:lstStyle/>
                    <a:p>
                      <a:pPr marL="171450" indent="-171450">
                        <a:buFont typeface="Wingdings" panose="05000000000000000000" pitchFamily="2" charset="2"/>
                        <a:buChar char="q"/>
                      </a:pPr>
                      <a:r>
                        <a:rPr lang="fr-FR" sz="800" dirty="0"/>
                        <a:t>CTO joint entre époux ou partenaires de PACS (soumis à imposition commune)</a:t>
                      </a:r>
                    </a:p>
                  </a:txBody>
                  <a:tcPr>
                    <a:solidFill>
                      <a:schemeClr val="bg1">
                        <a:lumMod val="85000"/>
                      </a:schemeClr>
                    </a:solidFill>
                  </a:tcPr>
                </a:tc>
                <a:extLst>
                  <a:ext uri="{0D108BD9-81ED-4DB2-BD59-A6C34878D82A}">
                    <a16:rowId xmlns:a16="http://schemas.microsoft.com/office/drawing/2014/main" val="1913773078"/>
                  </a:ext>
                </a:extLst>
              </a:tr>
              <a:tr h="300640">
                <a:tc rowSpan="3">
                  <a:txBody>
                    <a:bodyPr/>
                    <a:lstStyle/>
                    <a:p>
                      <a:r>
                        <a:rPr lang="fr-FR" sz="1100" b="1" u="sng" dirty="0"/>
                        <a:t>PRINCIPAUX RISQUES (</a:t>
                      </a:r>
                      <a:r>
                        <a:rPr lang="fr-FR" sz="1100" b="0" u="sng" dirty="0"/>
                        <a:t>pour la liste exhaustive, se </a:t>
                      </a:r>
                      <a:r>
                        <a:rPr lang="fr-FR" sz="1100" b="0" u="sng"/>
                        <a:t>référer à la rubrique « profil de risque » du Règlement)</a:t>
                      </a:r>
                      <a:endParaRPr lang="fr-FR" sz="1100" b="0" u="sng" dirty="0"/>
                    </a:p>
                  </a:txBody>
                  <a:tcPr/>
                </a:tc>
                <a:tc>
                  <a:txBody>
                    <a:bodyPr/>
                    <a:lstStyle/>
                    <a:p>
                      <a:pPr marL="171450" indent="-171450">
                        <a:buFont typeface="Wingdings" panose="05000000000000000000" pitchFamily="2" charset="2"/>
                        <a:buChar char="q"/>
                      </a:pPr>
                      <a:r>
                        <a:rPr lang="fr-FR" sz="800" dirty="0"/>
                        <a:t>Risque de perte en capital</a:t>
                      </a:r>
                    </a:p>
                  </a:txBody>
                  <a:tcPr>
                    <a:solidFill>
                      <a:schemeClr val="bg1">
                        <a:lumMod val="85000"/>
                      </a:schemeClr>
                    </a:solidFill>
                  </a:tcPr>
                </a:tc>
                <a:extLst>
                  <a:ext uri="{0D108BD9-81ED-4DB2-BD59-A6C34878D82A}">
                    <a16:rowId xmlns:a16="http://schemas.microsoft.com/office/drawing/2014/main" val="339816587"/>
                  </a:ext>
                </a:extLst>
              </a:tr>
              <a:tr h="300640">
                <a:tc vMerge="1">
                  <a:txBody>
                    <a:bodyPr/>
                    <a:lstStyle/>
                    <a:p>
                      <a:endParaRPr lang="fr-FR" sz="800" b="1" u="sng" dirty="0"/>
                    </a:p>
                  </a:txBody>
                  <a:tcPr/>
                </a:tc>
                <a:tc>
                  <a:txBody>
                    <a:bodyPr/>
                    <a:lstStyle/>
                    <a:p>
                      <a:pPr marL="171450" indent="-171450">
                        <a:buFont typeface="Wingdings" panose="05000000000000000000" pitchFamily="2" charset="2"/>
                        <a:buChar char="q"/>
                      </a:pPr>
                      <a:r>
                        <a:rPr lang="fr-FR" sz="800" dirty="0"/>
                        <a:t>Risque de liquidité</a:t>
                      </a:r>
                    </a:p>
                  </a:txBody>
                  <a:tcPr>
                    <a:solidFill>
                      <a:schemeClr val="bg1">
                        <a:lumMod val="85000"/>
                      </a:schemeClr>
                    </a:solidFill>
                  </a:tcPr>
                </a:tc>
                <a:extLst>
                  <a:ext uri="{0D108BD9-81ED-4DB2-BD59-A6C34878D82A}">
                    <a16:rowId xmlns:a16="http://schemas.microsoft.com/office/drawing/2014/main" val="1573927842"/>
                  </a:ext>
                </a:extLst>
              </a:tr>
              <a:tr h="300640">
                <a:tc vMerge="1">
                  <a:txBody>
                    <a:bodyPr/>
                    <a:lstStyle/>
                    <a:p>
                      <a:endParaRPr lang="fr-FR" sz="800" b="1" u="sng" dirty="0"/>
                    </a:p>
                  </a:txBody>
                  <a:tcPr/>
                </a:tc>
                <a:tc>
                  <a:txBody>
                    <a:bodyPr/>
                    <a:lstStyle/>
                    <a:p>
                      <a:pPr marL="171450" indent="-171450">
                        <a:buFont typeface="Wingdings" panose="05000000000000000000" pitchFamily="2" charset="2"/>
                        <a:buChar char="q"/>
                      </a:pPr>
                      <a:r>
                        <a:rPr lang="fr-FR" sz="800" dirty="0"/>
                        <a:t>Risque de valorisation</a:t>
                      </a:r>
                    </a:p>
                  </a:txBody>
                  <a:tcPr>
                    <a:solidFill>
                      <a:schemeClr val="bg1">
                        <a:lumMod val="85000"/>
                      </a:schemeClr>
                    </a:solidFill>
                  </a:tcPr>
                </a:tc>
                <a:extLst>
                  <a:ext uri="{0D108BD9-81ED-4DB2-BD59-A6C34878D82A}">
                    <a16:rowId xmlns:a16="http://schemas.microsoft.com/office/drawing/2014/main" val="2119130262"/>
                  </a:ext>
                </a:extLst>
              </a:tr>
            </a:tbl>
          </a:graphicData>
        </a:graphic>
      </p:graphicFrame>
    </p:spTree>
    <p:extLst>
      <p:ext uri="{BB962C8B-B14F-4D97-AF65-F5344CB8AC3E}">
        <p14:creationId xmlns:p14="http://schemas.microsoft.com/office/powerpoint/2010/main" val="3386184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900384" y="195486"/>
            <a:ext cx="8243616" cy="432000"/>
          </a:xfrm>
        </p:spPr>
        <p:txBody>
          <a:bodyPr/>
          <a:lstStyle/>
          <a:p>
            <a:r>
              <a:rPr lang="fr-FR" dirty="0"/>
              <a:t>Caractéristiques du</a:t>
            </a:r>
            <a:r>
              <a:rPr kumimoji="0" lang="fr-FR" sz="2400" b="0" i="0" u="none" strike="noStrike" kern="1200" cap="none" spc="0" normalizeH="0" baseline="0" noProof="0" dirty="0">
                <a:ln>
                  <a:noFill/>
                </a:ln>
                <a:solidFill>
                  <a:srgbClr val="000000"/>
                </a:solidFill>
                <a:effectLst/>
                <a:uLnTx/>
                <a:uFillTx/>
                <a:latin typeface="Arial Black" panose="020B0A04020102020204" pitchFamily="34" charset="0"/>
                <a:ea typeface="+mj-ea"/>
                <a:cs typeface="Arial" panose="020B0604020202020204" pitchFamily="34" charset="0"/>
              </a:rPr>
              <a:t> FIP </a:t>
            </a:r>
            <a:r>
              <a:rPr kumimoji="0" lang="fr-FR" sz="1600" b="0" i="0" u="none" strike="noStrike" kern="1200" cap="none" spc="0" normalizeH="0" baseline="0" noProof="0" dirty="0">
                <a:ln>
                  <a:noFill/>
                </a:ln>
                <a:solidFill>
                  <a:srgbClr val="000000"/>
                </a:solidFill>
                <a:effectLst/>
                <a:uLnTx/>
                <a:uFillTx/>
                <a:latin typeface="Arial Black" panose="020B0A04020102020204" pitchFamily="34" charset="0"/>
                <a:ea typeface="+mj-ea"/>
                <a:cs typeface="Arial" panose="020B0604020202020204" pitchFamily="34" charset="0"/>
              </a:rPr>
              <a:t>ODYSSÉE PME </a:t>
            </a:r>
            <a:r>
              <a:rPr lang="fr-FR" sz="1600" dirty="0">
                <a:solidFill>
                  <a:srgbClr val="000000"/>
                </a:solidFill>
              </a:rPr>
              <a:t>CROISSANCE N°8 (</a:t>
            </a:r>
            <a:r>
              <a:rPr kumimoji="0" lang="fr-FR" sz="1600" b="0" i="0" u="none" strike="noStrike" kern="1200" cap="none" spc="0" normalizeH="0" baseline="0" noProof="0" dirty="0">
                <a:ln>
                  <a:noFill/>
                </a:ln>
                <a:solidFill>
                  <a:srgbClr val="000000"/>
                </a:solidFill>
                <a:effectLst/>
                <a:uLnTx/>
                <a:uFillTx/>
                <a:latin typeface="Arial Black" panose="020B0A04020102020204" pitchFamily="34" charset="0"/>
                <a:ea typeface="+mj-ea"/>
                <a:cs typeface="Arial" panose="020B0604020202020204" pitchFamily="34" charset="0"/>
              </a:rPr>
              <a:t>2/2) CROISSANCE N°7 (1/2)</a:t>
            </a:r>
            <a:endParaRPr lang="fr-FR" dirty="0"/>
          </a:p>
        </p:txBody>
      </p:sp>
      <p:sp>
        <p:nvSpPr>
          <p:cNvPr id="11" name="Rectangle 10">
            <a:extLst>
              <a:ext uri="{FF2B5EF4-FFF2-40B4-BE49-F238E27FC236}">
                <a16:creationId xmlns:a16="http://schemas.microsoft.com/office/drawing/2014/main" id="{B8AEC45C-94B5-4411-8783-F7F8FDF5A132}"/>
              </a:ext>
            </a:extLst>
          </p:cNvPr>
          <p:cNvSpPr/>
          <p:nvPr/>
        </p:nvSpPr>
        <p:spPr>
          <a:xfrm>
            <a:off x="2348571" y="4912668"/>
            <a:ext cx="4621778"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graphicFrame>
        <p:nvGraphicFramePr>
          <p:cNvPr id="14" name="Tableau 14">
            <a:extLst>
              <a:ext uri="{FF2B5EF4-FFF2-40B4-BE49-F238E27FC236}">
                <a16:creationId xmlns:a16="http://schemas.microsoft.com/office/drawing/2014/main" id="{8BC222A3-1898-4EE0-AC30-03A6BFA43269}"/>
              </a:ext>
            </a:extLst>
          </p:cNvPr>
          <p:cNvGraphicFramePr>
            <a:graphicFrameLocks noGrp="1"/>
          </p:cNvGraphicFramePr>
          <p:nvPr>
            <p:extLst>
              <p:ext uri="{D42A27DB-BD31-4B8C-83A1-F6EECF244321}">
                <p14:modId xmlns:p14="http://schemas.microsoft.com/office/powerpoint/2010/main" val="3665847199"/>
              </p:ext>
            </p:extLst>
          </p:nvPr>
        </p:nvGraphicFramePr>
        <p:xfrm>
          <a:off x="683568" y="539789"/>
          <a:ext cx="8352928" cy="3758820"/>
        </p:xfrm>
        <a:graphic>
          <a:graphicData uri="http://schemas.openxmlformats.org/drawingml/2006/table">
            <a:tbl>
              <a:tblPr firstRow="1" bandRow="1">
                <a:tableStyleId>{F66A9B51-AE3E-4324-8CB2-79743BB350C3}</a:tableStyleId>
              </a:tblPr>
              <a:tblGrid>
                <a:gridCol w="4176464">
                  <a:extLst>
                    <a:ext uri="{9D8B030D-6E8A-4147-A177-3AD203B41FA5}">
                      <a16:colId xmlns:a16="http://schemas.microsoft.com/office/drawing/2014/main" val="472417094"/>
                    </a:ext>
                  </a:extLst>
                </a:gridCol>
                <a:gridCol w="4176464">
                  <a:extLst>
                    <a:ext uri="{9D8B030D-6E8A-4147-A177-3AD203B41FA5}">
                      <a16:colId xmlns:a16="http://schemas.microsoft.com/office/drawing/2014/main" val="3002670122"/>
                    </a:ext>
                  </a:extLst>
                </a:gridCol>
              </a:tblGrid>
              <a:tr h="296634">
                <a:tc rowSpan="4">
                  <a:txBody>
                    <a:bodyPr/>
                    <a:lstStyle/>
                    <a:p>
                      <a:r>
                        <a:rPr lang="fr-FR" sz="1100" b="1" u="sng" dirty="0"/>
                        <a:t>FRAIS ET COMMISSIONS (non négociables)</a:t>
                      </a:r>
                    </a:p>
                  </a:txBody>
                  <a:tcPr>
                    <a:solidFill>
                      <a:schemeClr val="bg1"/>
                    </a:solidFill>
                  </a:tcPr>
                </a:tc>
                <a:tc>
                  <a:txBody>
                    <a:bodyPr/>
                    <a:lstStyle/>
                    <a:p>
                      <a:pPr marL="171450" indent="-171450">
                        <a:buFont typeface="Wingdings" panose="05000000000000000000" pitchFamily="2" charset="2"/>
                        <a:buChar char="q"/>
                      </a:pPr>
                      <a:r>
                        <a:rPr lang="fr-FR" sz="800" dirty="0"/>
                        <a:t>% droits d’entrée intégralement rétrocédés aux distributeurs : 5% maximum</a:t>
                      </a:r>
                    </a:p>
                  </a:txBody>
                  <a:tcPr>
                    <a:solidFill>
                      <a:schemeClr val="bg1">
                        <a:lumMod val="95000"/>
                      </a:schemeClr>
                    </a:solidFill>
                  </a:tcPr>
                </a:tc>
                <a:extLst>
                  <a:ext uri="{0D108BD9-81ED-4DB2-BD59-A6C34878D82A}">
                    <a16:rowId xmlns:a16="http://schemas.microsoft.com/office/drawing/2014/main" val="1546046183"/>
                  </a:ext>
                </a:extLst>
              </a:tr>
              <a:tr h="296634">
                <a:tc vMerge="1">
                  <a:txBody>
                    <a:bodyPr/>
                    <a:lstStyle/>
                    <a:p>
                      <a:endParaRPr lang="fr-FR" sz="1100" dirty="0"/>
                    </a:p>
                  </a:txBody>
                  <a:tcPr>
                    <a:solidFill>
                      <a:schemeClr val="bg1"/>
                    </a:solidFill>
                  </a:tcPr>
                </a:tc>
                <a:tc>
                  <a:txBody>
                    <a:bodyPr/>
                    <a:lstStyle/>
                    <a:p>
                      <a:pPr marL="171450" indent="-171450">
                        <a:buFont typeface="Wingdings" panose="05000000000000000000" pitchFamily="2" charset="2"/>
                        <a:buChar char="q"/>
                      </a:pPr>
                      <a:r>
                        <a:rPr lang="fr-FR" sz="800" dirty="0"/>
                        <a:t>% de frais de gestion récurrents * supporté par les clients : 3,21% / an</a:t>
                      </a:r>
                    </a:p>
                  </a:txBody>
                  <a:tcPr>
                    <a:solidFill>
                      <a:schemeClr val="bg1">
                        <a:lumMod val="95000"/>
                      </a:schemeClr>
                    </a:solidFill>
                  </a:tcPr>
                </a:tc>
                <a:extLst>
                  <a:ext uri="{0D108BD9-81ED-4DB2-BD59-A6C34878D82A}">
                    <a16:rowId xmlns:a16="http://schemas.microsoft.com/office/drawing/2014/main" val="4171270800"/>
                  </a:ext>
                </a:extLst>
              </a:tr>
              <a:tr h="333842">
                <a:tc vMerge="1">
                  <a:txBody>
                    <a:bodyPr/>
                    <a:lstStyle/>
                    <a:p>
                      <a:endParaRPr lang="fr-F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FR" sz="800" dirty="0"/>
                        <a:t>% de frais de gestion rétrocédé aux distributeurs * : 1%</a:t>
                      </a:r>
                    </a:p>
                    <a:p>
                      <a:pPr marL="0" indent="0">
                        <a:buFont typeface="Wingdings" panose="05000000000000000000" pitchFamily="2" charset="2"/>
                        <a:buNone/>
                      </a:pPr>
                      <a:endParaRPr lang="fr-FR" sz="800" dirty="0"/>
                    </a:p>
                  </a:txBody>
                  <a:tcPr>
                    <a:solidFill>
                      <a:schemeClr val="bg1">
                        <a:lumMod val="95000"/>
                      </a:schemeClr>
                    </a:solidFill>
                  </a:tcPr>
                </a:tc>
                <a:extLst>
                  <a:ext uri="{0D108BD9-81ED-4DB2-BD59-A6C34878D82A}">
                    <a16:rowId xmlns:a16="http://schemas.microsoft.com/office/drawing/2014/main" val="2407363270"/>
                  </a:ext>
                </a:extLst>
              </a:tr>
              <a:tr h="296634">
                <a:tc vMerge="1">
                  <a:txBody>
                    <a:bodyPr/>
                    <a:lstStyle/>
                    <a:p>
                      <a:endParaRPr lang="fr-FR" sz="1100" dirty="0"/>
                    </a:p>
                  </a:txBody>
                  <a:tcPr>
                    <a:solidFill>
                      <a:schemeClr val="bg1"/>
                    </a:solidFill>
                  </a:tcPr>
                </a:tc>
                <a:tc>
                  <a:txBody>
                    <a:bodyPr/>
                    <a:lstStyle/>
                    <a:p>
                      <a:pPr marL="171450" indent="-171450">
                        <a:buFont typeface="Wingdings" panose="05000000000000000000" pitchFamily="2" charset="2"/>
                        <a:buChar char="q"/>
                      </a:pPr>
                      <a:r>
                        <a:rPr lang="fr-FR" sz="800" dirty="0"/>
                        <a:t>Autres frais (le cas échéant) : 0,12% (frais de transaction)</a:t>
                      </a:r>
                    </a:p>
                  </a:txBody>
                  <a:tcPr>
                    <a:solidFill>
                      <a:schemeClr val="bg1">
                        <a:lumMod val="95000"/>
                      </a:schemeClr>
                    </a:solidFill>
                  </a:tcPr>
                </a:tc>
                <a:extLst>
                  <a:ext uri="{0D108BD9-81ED-4DB2-BD59-A6C34878D82A}">
                    <a16:rowId xmlns:a16="http://schemas.microsoft.com/office/drawing/2014/main" val="1501163787"/>
                  </a:ext>
                </a:extLst>
              </a:tr>
              <a:tr h="296634">
                <a:tc rowSpan="6">
                  <a:txBody>
                    <a:bodyPr/>
                    <a:lstStyle/>
                    <a:p>
                      <a:r>
                        <a:rPr lang="fr-FR" sz="1100" b="1" u="sng" dirty="0"/>
                        <a:t>FISCALITE (</a:t>
                      </a:r>
                      <a:r>
                        <a:rPr lang="fr-FR" sz="1100" b="0" u="sng" dirty="0"/>
                        <a:t>dépend de la situation individuelle du client et de sa durée de détention</a:t>
                      </a:r>
                      <a:r>
                        <a:rPr lang="fr-FR" sz="1100" b="1" u="sng" dirty="0"/>
                        <a:t>)</a:t>
                      </a:r>
                    </a:p>
                  </a:txBody>
                  <a:tcPr>
                    <a:solidFill>
                      <a:schemeClr val="bg1"/>
                    </a:solidFill>
                  </a:tcPr>
                </a:tc>
                <a:tc>
                  <a:txBody>
                    <a:bodyPr/>
                    <a:lstStyle/>
                    <a:p>
                      <a:pPr marL="171450" indent="-171450">
                        <a:buFont typeface="Wingdings" panose="05000000000000000000" pitchFamily="2" charset="2"/>
                        <a:buChar char="q"/>
                      </a:pPr>
                      <a:r>
                        <a:rPr lang="fr-FR" sz="800" dirty="0"/>
                        <a:t>Durée du placement minimum ** : 7 ans</a:t>
                      </a:r>
                    </a:p>
                  </a:txBody>
                  <a:tcPr>
                    <a:solidFill>
                      <a:schemeClr val="bg1">
                        <a:lumMod val="85000"/>
                      </a:schemeClr>
                    </a:solidFill>
                  </a:tcPr>
                </a:tc>
                <a:extLst>
                  <a:ext uri="{0D108BD9-81ED-4DB2-BD59-A6C34878D82A}">
                    <a16:rowId xmlns:a16="http://schemas.microsoft.com/office/drawing/2014/main" val="2229269551"/>
                  </a:ext>
                </a:extLst>
              </a:tr>
              <a:tr h="296634">
                <a:tc vMerge="1">
                  <a:txBody>
                    <a:bodyPr/>
                    <a:lstStyle/>
                    <a:p>
                      <a:endParaRPr lang="fr-FR" sz="1100" b="1" dirty="0"/>
                    </a:p>
                  </a:txBody>
                  <a:tcPr>
                    <a:solidFill>
                      <a:schemeClr val="bg1"/>
                    </a:solidFill>
                  </a:tcPr>
                </a:tc>
                <a:tc>
                  <a:txBody>
                    <a:bodyPr/>
                    <a:lstStyle/>
                    <a:p>
                      <a:pPr marL="171450" indent="-171450">
                        <a:buFont typeface="Wingdings" panose="05000000000000000000" pitchFamily="2" charset="2"/>
                        <a:buChar char="q"/>
                      </a:pPr>
                      <a:r>
                        <a:rPr lang="fr-FR" sz="800" dirty="0"/>
                        <a:t>Possibilité de prorogation de l’échéance du FCPI/FIP : oui, + 2 ans</a:t>
                      </a:r>
                    </a:p>
                  </a:txBody>
                  <a:tcPr>
                    <a:solidFill>
                      <a:schemeClr val="bg1">
                        <a:lumMod val="85000"/>
                      </a:schemeClr>
                    </a:solidFill>
                  </a:tcPr>
                </a:tc>
                <a:extLst>
                  <a:ext uri="{0D108BD9-81ED-4DB2-BD59-A6C34878D82A}">
                    <a16:rowId xmlns:a16="http://schemas.microsoft.com/office/drawing/2014/main" val="1392955976"/>
                  </a:ext>
                </a:extLst>
              </a:tr>
              <a:tr h="296634">
                <a:tc vMerge="1">
                  <a:txBody>
                    <a:bodyPr/>
                    <a:lstStyle/>
                    <a:p>
                      <a:endParaRPr lang="fr-FR" sz="1100" dirty="0"/>
                    </a:p>
                  </a:txBody>
                  <a:tcPr>
                    <a:solidFill>
                      <a:schemeClr val="bg1"/>
                    </a:solidFill>
                  </a:tcPr>
                </a:tc>
                <a:tc>
                  <a:txBody>
                    <a:bodyPr/>
                    <a:lstStyle/>
                    <a:p>
                      <a:pPr marL="171450" indent="-171450">
                        <a:buFont typeface="Wingdings" panose="05000000000000000000" pitchFamily="2" charset="2"/>
                        <a:buChar char="q"/>
                      </a:pPr>
                      <a:r>
                        <a:rPr lang="fr-FR" sz="800" dirty="0"/>
                        <a:t>Périodicité de valorisation : mensuelle</a:t>
                      </a:r>
                    </a:p>
                  </a:txBody>
                  <a:tcPr>
                    <a:solidFill>
                      <a:schemeClr val="bg1">
                        <a:lumMod val="85000"/>
                      </a:schemeClr>
                    </a:solidFill>
                  </a:tcPr>
                </a:tc>
                <a:extLst>
                  <a:ext uri="{0D108BD9-81ED-4DB2-BD59-A6C34878D82A}">
                    <a16:rowId xmlns:a16="http://schemas.microsoft.com/office/drawing/2014/main" val="3617942593"/>
                  </a:ext>
                </a:extLst>
              </a:tr>
              <a:tr h="296634">
                <a:tc vMerge="1">
                  <a:txBody>
                    <a:bodyPr/>
                    <a:lstStyle/>
                    <a:p>
                      <a:endParaRPr lang="fr-FR" sz="1100" dirty="0"/>
                    </a:p>
                  </a:txBody>
                  <a:tcPr>
                    <a:solidFill>
                      <a:schemeClr val="bg1"/>
                    </a:solidFill>
                  </a:tcPr>
                </a:tc>
                <a:tc>
                  <a:txBody>
                    <a:bodyPr/>
                    <a:lstStyle/>
                    <a:p>
                      <a:pPr marL="171450" indent="-171450">
                        <a:buFont typeface="Wingdings" panose="05000000000000000000" pitchFamily="2" charset="2"/>
                        <a:buChar char="q"/>
                      </a:pPr>
                      <a:r>
                        <a:rPr lang="fr-FR" sz="800" dirty="0"/>
                        <a:t>% d’investissement dans les produits autorisés : 90%</a:t>
                      </a:r>
                    </a:p>
                  </a:txBody>
                  <a:tcPr>
                    <a:solidFill>
                      <a:schemeClr val="bg1">
                        <a:lumMod val="85000"/>
                      </a:schemeClr>
                    </a:solidFill>
                  </a:tcPr>
                </a:tc>
                <a:extLst>
                  <a:ext uri="{0D108BD9-81ED-4DB2-BD59-A6C34878D82A}">
                    <a16:rowId xmlns:a16="http://schemas.microsoft.com/office/drawing/2014/main" val="3254035170"/>
                  </a:ext>
                </a:extLst>
              </a:tr>
              <a:tr h="296634">
                <a:tc vMerge="1">
                  <a:txBody>
                    <a:bodyPr/>
                    <a:lstStyle/>
                    <a:p>
                      <a:endParaRPr lang="fr-FR" sz="1100" dirty="0"/>
                    </a:p>
                  </a:txBody>
                  <a:tcPr>
                    <a:solidFill>
                      <a:schemeClr val="bg1"/>
                    </a:solidFill>
                  </a:tcPr>
                </a:tc>
                <a:tc>
                  <a:txBody>
                    <a:bodyPr/>
                    <a:lstStyle/>
                    <a:p>
                      <a:pPr marL="171450" indent="-171450">
                        <a:buFont typeface="Wingdings" panose="05000000000000000000" pitchFamily="2" charset="2"/>
                        <a:buChar char="q"/>
                      </a:pPr>
                      <a:r>
                        <a:rPr lang="fr-FR" sz="800" dirty="0"/>
                        <a:t>Taux de l’avantage fiscal à l’entrée *** : 22,5%</a:t>
                      </a:r>
                    </a:p>
                  </a:txBody>
                  <a:tcPr>
                    <a:solidFill>
                      <a:schemeClr val="bg1">
                        <a:lumMod val="85000"/>
                      </a:schemeClr>
                    </a:solidFill>
                  </a:tcPr>
                </a:tc>
                <a:extLst>
                  <a:ext uri="{0D108BD9-81ED-4DB2-BD59-A6C34878D82A}">
                    <a16:rowId xmlns:a16="http://schemas.microsoft.com/office/drawing/2014/main" val="3770380313"/>
                  </a:ext>
                </a:extLst>
              </a:tr>
              <a:tr h="455240">
                <a:tc vMerge="1">
                  <a:txBody>
                    <a:bodyPr/>
                    <a:lstStyle/>
                    <a:p>
                      <a:endParaRPr lang="fr-FR" sz="1100" b="1" dirty="0"/>
                    </a:p>
                  </a:txBody>
                  <a:tcPr>
                    <a:solidFill>
                      <a:schemeClr val="bg1"/>
                    </a:solidFill>
                  </a:tcPr>
                </a:tc>
                <a:tc>
                  <a:txBody>
                    <a:bodyPr/>
                    <a:lstStyle/>
                    <a:p>
                      <a:pPr marL="171450" indent="-171450">
                        <a:buFont typeface="Wingdings" panose="05000000000000000000" pitchFamily="2" charset="2"/>
                        <a:buChar char="q"/>
                      </a:pPr>
                      <a:r>
                        <a:rPr lang="fr-FR" sz="800" dirty="0"/>
                        <a:t>Fiscalité à l’échéance du FCPI/FIP : exonération à l’IR des plus values réalisées (et pas de compensation avec les moins values réalisées par ailleurs) / application des prélèvements sociaux</a:t>
                      </a:r>
                    </a:p>
                  </a:txBody>
                  <a:tcPr>
                    <a:solidFill>
                      <a:schemeClr val="bg1">
                        <a:lumMod val="85000"/>
                      </a:schemeClr>
                    </a:solidFill>
                  </a:tcPr>
                </a:tc>
                <a:extLst>
                  <a:ext uri="{0D108BD9-81ED-4DB2-BD59-A6C34878D82A}">
                    <a16:rowId xmlns:a16="http://schemas.microsoft.com/office/drawing/2014/main" val="1602841472"/>
                  </a:ext>
                </a:extLst>
              </a:tr>
              <a:tr h="296634">
                <a:tc>
                  <a:txBody>
                    <a:bodyPr/>
                    <a:lstStyle/>
                    <a:p>
                      <a:r>
                        <a:rPr lang="fr-FR" sz="1100" b="1" u="sng" dirty="0"/>
                        <a:t>SRI</a:t>
                      </a:r>
                    </a:p>
                  </a:txBody>
                  <a:tcPr>
                    <a:solidFill>
                      <a:schemeClr val="bg1"/>
                    </a:solidFill>
                  </a:tcPr>
                </a:tc>
                <a:tc>
                  <a:txBody>
                    <a:bodyPr/>
                    <a:lstStyle/>
                    <a:p>
                      <a:pPr marL="171450" indent="-171450">
                        <a:buFont typeface="Wingdings" panose="05000000000000000000" pitchFamily="2" charset="2"/>
                        <a:buChar char="q"/>
                      </a:pPr>
                      <a:r>
                        <a:rPr lang="fr-FR" sz="800" dirty="0"/>
                        <a:t>SRI = 6 (à risque plus élevé, rendement potentiellement plus élevé)</a:t>
                      </a:r>
                    </a:p>
                  </a:txBody>
                  <a:tcPr>
                    <a:solidFill>
                      <a:schemeClr val="bg1">
                        <a:lumMod val="95000"/>
                      </a:schemeClr>
                    </a:solidFill>
                  </a:tcPr>
                </a:tc>
                <a:extLst>
                  <a:ext uri="{0D108BD9-81ED-4DB2-BD59-A6C34878D82A}">
                    <a16:rowId xmlns:a16="http://schemas.microsoft.com/office/drawing/2014/main" val="1323301868"/>
                  </a:ext>
                </a:extLst>
              </a:tr>
              <a:tr h="296634">
                <a:tc>
                  <a:txBody>
                    <a:bodyPr/>
                    <a:lstStyle/>
                    <a:p>
                      <a:r>
                        <a:rPr lang="fr-FR" sz="1100" b="1" u="sng" dirty="0"/>
                        <a:t>MODALITES DE PAIEMENT</a:t>
                      </a:r>
                    </a:p>
                  </a:txBody>
                  <a:tcPr>
                    <a:solidFill>
                      <a:schemeClr val="bg1"/>
                    </a:solidFill>
                  </a:tcPr>
                </a:tc>
                <a:tc>
                  <a:txBody>
                    <a:bodyPr/>
                    <a:lstStyle/>
                    <a:p>
                      <a:pPr marL="171450" indent="-171450">
                        <a:buFont typeface="Wingdings" panose="05000000000000000000" pitchFamily="2" charset="2"/>
                        <a:buChar char="q"/>
                      </a:pPr>
                      <a:r>
                        <a:rPr lang="fr-FR" sz="800" dirty="0"/>
                        <a:t>Date du prélèvement : fin de mois</a:t>
                      </a:r>
                    </a:p>
                  </a:txBody>
                  <a:tcPr>
                    <a:solidFill>
                      <a:schemeClr val="bg1">
                        <a:lumMod val="95000"/>
                      </a:schemeClr>
                    </a:solidFill>
                  </a:tcPr>
                </a:tc>
                <a:extLst>
                  <a:ext uri="{0D108BD9-81ED-4DB2-BD59-A6C34878D82A}">
                    <a16:rowId xmlns:a16="http://schemas.microsoft.com/office/drawing/2014/main" val="1913773078"/>
                  </a:ext>
                </a:extLst>
              </a:tr>
            </a:tbl>
          </a:graphicData>
        </a:graphic>
      </p:graphicFrame>
      <p:sp>
        <p:nvSpPr>
          <p:cNvPr id="6" name="ZoneTexte 5">
            <a:extLst>
              <a:ext uri="{FF2B5EF4-FFF2-40B4-BE49-F238E27FC236}">
                <a16:creationId xmlns:a16="http://schemas.microsoft.com/office/drawing/2014/main" id="{FF92660D-4BA6-4CB7-9EAD-3BB0F00A4527}"/>
              </a:ext>
            </a:extLst>
          </p:cNvPr>
          <p:cNvSpPr txBox="1"/>
          <p:nvPr/>
        </p:nvSpPr>
        <p:spPr>
          <a:xfrm>
            <a:off x="0" y="4278533"/>
            <a:ext cx="9385892" cy="646331"/>
          </a:xfrm>
          <a:prstGeom prst="rect">
            <a:avLst/>
          </a:prstGeom>
          <a:noFill/>
        </p:spPr>
        <p:txBody>
          <a:bodyPr wrap="square" rtlCol="0">
            <a:spAutoFit/>
          </a:bodyPr>
          <a:lstStyle/>
          <a:p>
            <a:r>
              <a:rPr lang="fr-FR" sz="900" dirty="0">
                <a:solidFill>
                  <a:srgbClr val="0070C0"/>
                </a:solidFill>
              </a:rPr>
              <a:t>*   Aucun frais n’est facturé aux sociétés cibles. Ces frais de gestion récurrents et non récurrents globalisés sur la durée de vie du FCPI/FIP ne dépasseront pas 30% des souscriptions. Ils ne comprennent pas l’intéressement à la performance nette du fonds.</a:t>
            </a:r>
          </a:p>
          <a:p>
            <a:r>
              <a:rPr lang="fr-FR" sz="900" dirty="0">
                <a:solidFill>
                  <a:srgbClr val="0070C0"/>
                </a:solidFill>
              </a:rPr>
              <a:t>**   sauf cas de déblocage anticipé : licenciement, invalidité ou décès de l’un ou l’autre des titulaires du CTO</a:t>
            </a:r>
          </a:p>
          <a:p>
            <a:r>
              <a:rPr lang="fr-FR" sz="900" dirty="0">
                <a:solidFill>
                  <a:srgbClr val="0070C0"/>
                </a:solidFill>
              </a:rPr>
              <a:t>***  dans la limite du plafond légal de 10 000 € et à condition de conserver les parts jusqu’au 31 décembre de la 5</a:t>
            </a:r>
            <a:r>
              <a:rPr lang="fr-FR" sz="900" baseline="30000" dirty="0">
                <a:solidFill>
                  <a:srgbClr val="0070C0"/>
                </a:solidFill>
              </a:rPr>
              <a:t>ème</a:t>
            </a:r>
            <a:r>
              <a:rPr lang="fr-FR" sz="900" dirty="0">
                <a:solidFill>
                  <a:srgbClr val="0070C0"/>
                </a:solidFill>
              </a:rPr>
              <a:t> année suivant la commercialisation</a:t>
            </a:r>
          </a:p>
        </p:txBody>
      </p:sp>
    </p:spTree>
    <p:extLst>
      <p:ext uri="{BB962C8B-B14F-4D97-AF65-F5344CB8AC3E}">
        <p14:creationId xmlns:p14="http://schemas.microsoft.com/office/powerpoint/2010/main" val="4233969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lstStyle/>
          <a:p>
            <a:r>
              <a:rPr lang="fr-FR" dirty="0"/>
              <a:t>Cible de clientèle du </a:t>
            </a:r>
            <a:r>
              <a:rPr lang="fr-FR" sz="1600" dirty="0"/>
              <a:t>FIP ODYSSÉE PME CROISSANCE N°8</a:t>
            </a:r>
          </a:p>
        </p:txBody>
      </p:sp>
      <p:sp>
        <p:nvSpPr>
          <p:cNvPr id="11" name="Rectangle 10">
            <a:extLst>
              <a:ext uri="{FF2B5EF4-FFF2-40B4-BE49-F238E27FC236}">
                <a16:creationId xmlns:a16="http://schemas.microsoft.com/office/drawing/2014/main" id="{B8AEC45C-94B5-4411-8783-F7F8FDF5A132}"/>
              </a:ext>
            </a:extLst>
          </p:cNvPr>
          <p:cNvSpPr/>
          <p:nvPr/>
        </p:nvSpPr>
        <p:spPr>
          <a:xfrm>
            <a:off x="2339752" y="4819603"/>
            <a:ext cx="4621778"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graphicFrame>
        <p:nvGraphicFramePr>
          <p:cNvPr id="2" name="Tableau 2">
            <a:extLst>
              <a:ext uri="{FF2B5EF4-FFF2-40B4-BE49-F238E27FC236}">
                <a16:creationId xmlns:a16="http://schemas.microsoft.com/office/drawing/2014/main" id="{A696934F-90F7-4201-B69A-4D933C61A62E}"/>
              </a:ext>
            </a:extLst>
          </p:cNvPr>
          <p:cNvGraphicFramePr>
            <a:graphicFrameLocks noGrp="1"/>
          </p:cNvGraphicFramePr>
          <p:nvPr>
            <p:extLst>
              <p:ext uri="{D42A27DB-BD31-4B8C-83A1-F6EECF244321}">
                <p14:modId xmlns:p14="http://schemas.microsoft.com/office/powerpoint/2010/main" val="3695882812"/>
              </p:ext>
            </p:extLst>
          </p:nvPr>
        </p:nvGraphicFramePr>
        <p:xfrm>
          <a:off x="926830" y="627486"/>
          <a:ext cx="7200007" cy="3469059"/>
        </p:xfrm>
        <a:graphic>
          <a:graphicData uri="http://schemas.openxmlformats.org/drawingml/2006/table">
            <a:tbl>
              <a:tblPr firstRow="1" bandRow="1">
                <a:tableStyleId>{F66A9B51-AE3E-4324-8CB2-79743BB350C3}</a:tableStyleId>
              </a:tblPr>
              <a:tblGrid>
                <a:gridCol w="2400002">
                  <a:extLst>
                    <a:ext uri="{9D8B030D-6E8A-4147-A177-3AD203B41FA5}">
                      <a16:colId xmlns:a16="http://schemas.microsoft.com/office/drawing/2014/main" val="2123190846"/>
                    </a:ext>
                  </a:extLst>
                </a:gridCol>
                <a:gridCol w="4800005">
                  <a:extLst>
                    <a:ext uri="{9D8B030D-6E8A-4147-A177-3AD203B41FA5}">
                      <a16:colId xmlns:a16="http://schemas.microsoft.com/office/drawing/2014/main" val="1853365918"/>
                    </a:ext>
                  </a:extLst>
                </a:gridCol>
              </a:tblGrid>
              <a:tr h="535386">
                <a:tc>
                  <a:txBody>
                    <a:bodyPr/>
                    <a:lstStyle/>
                    <a:p>
                      <a:r>
                        <a:rPr lang="fr-FR" sz="1000" b="1" dirty="0"/>
                        <a:t>CLIENTELE CIBLE </a:t>
                      </a:r>
                      <a:r>
                        <a:rPr lang="fr-FR" sz="1000" b="0" dirty="0"/>
                        <a:t>(uniquement personnes physiques)</a:t>
                      </a:r>
                    </a:p>
                  </a:txBody>
                  <a:tcPr anchor="ctr"/>
                </a:tc>
                <a:tc>
                  <a:txBody>
                    <a:bodyPr/>
                    <a:lstStyle/>
                    <a:p>
                      <a:pPr marL="171450" indent="-171450" algn="l">
                        <a:buFont typeface="Wingdings" panose="05000000000000000000" pitchFamily="2" charset="2"/>
                        <a:buChar char="§"/>
                      </a:pPr>
                      <a:r>
                        <a:rPr lang="fr-FR" sz="1000" dirty="0"/>
                        <a:t>Haut de gamme / aisée</a:t>
                      </a:r>
                    </a:p>
                    <a:p>
                      <a:pPr marL="171450" indent="-171450" algn="l">
                        <a:buFont typeface="Wingdings" panose="05000000000000000000" pitchFamily="2" charset="2"/>
                        <a:buChar char="§"/>
                      </a:pPr>
                      <a:r>
                        <a:rPr lang="fr-FR" sz="1000" dirty="0"/>
                        <a:t>Gestion privée</a:t>
                      </a:r>
                    </a:p>
                    <a:p>
                      <a:pPr marL="171450" indent="-171450" algn="l">
                        <a:buFont typeface="Wingdings" panose="05000000000000000000" pitchFamily="2" charset="2"/>
                        <a:buChar char="§"/>
                      </a:pPr>
                      <a:r>
                        <a:rPr lang="fr-FR" sz="1000" dirty="0"/>
                        <a:t>Banque Privée</a:t>
                      </a:r>
                    </a:p>
                  </a:txBody>
                  <a:tcPr anchor="ctr"/>
                </a:tc>
                <a:extLst>
                  <a:ext uri="{0D108BD9-81ED-4DB2-BD59-A6C34878D82A}">
                    <a16:rowId xmlns:a16="http://schemas.microsoft.com/office/drawing/2014/main" val="1730698765"/>
                  </a:ext>
                </a:extLst>
              </a:tr>
              <a:tr h="467360">
                <a:tc>
                  <a:txBody>
                    <a:bodyPr/>
                    <a:lstStyle/>
                    <a:p>
                      <a:r>
                        <a:rPr lang="fr-FR" sz="1000" b="1" dirty="0"/>
                        <a:t>CONNAISSANCE &amp; EXPERIENCE DU CLIENT (QCF)</a:t>
                      </a:r>
                    </a:p>
                  </a:txBody>
                  <a:tcPr anchor="ctr"/>
                </a:tc>
                <a:tc>
                  <a:txBody>
                    <a:bodyPr/>
                    <a:lstStyle/>
                    <a:p>
                      <a:pPr marL="171450" indent="-171450">
                        <a:buFont typeface="Wingdings" panose="05000000000000000000" pitchFamily="2" charset="2"/>
                        <a:buChar char="§"/>
                      </a:pPr>
                      <a:r>
                        <a:rPr lang="fr-FR" sz="1000" dirty="0"/>
                        <a:t>À partir de C1 (débutant)</a:t>
                      </a:r>
                    </a:p>
                  </a:txBody>
                  <a:tcPr anchor="ctr"/>
                </a:tc>
                <a:extLst>
                  <a:ext uri="{0D108BD9-81ED-4DB2-BD59-A6C34878D82A}">
                    <a16:rowId xmlns:a16="http://schemas.microsoft.com/office/drawing/2014/main" val="849941826"/>
                  </a:ext>
                </a:extLst>
              </a:tr>
              <a:tr h="494570">
                <a:tc>
                  <a:txBody>
                    <a:bodyPr/>
                    <a:lstStyle/>
                    <a:p>
                      <a:r>
                        <a:rPr lang="fr-FR" sz="1000" b="1" dirty="0"/>
                        <a:t>PROFIL DE RISQUE DU CLIENT (QR)</a:t>
                      </a:r>
                      <a:endParaRPr lang="fr-FR" dirty="0"/>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000" dirty="0"/>
                        <a:t>À partir de R3 (dynamique)</a:t>
                      </a:r>
                    </a:p>
                    <a:p>
                      <a:pPr algn="ctr"/>
                      <a:endParaRPr lang="fr-FR" sz="1000" dirty="0"/>
                    </a:p>
                  </a:txBody>
                  <a:tcPr anchor="ctr"/>
                </a:tc>
                <a:extLst>
                  <a:ext uri="{0D108BD9-81ED-4DB2-BD59-A6C34878D82A}">
                    <a16:rowId xmlns:a16="http://schemas.microsoft.com/office/drawing/2014/main" val="45625160"/>
                  </a:ext>
                </a:extLst>
              </a:tr>
              <a:tr h="508176">
                <a:tc>
                  <a:txBody>
                    <a:bodyPr/>
                    <a:lstStyle/>
                    <a:p>
                      <a:r>
                        <a:rPr lang="fr-FR" sz="1000" b="1" dirty="0"/>
                        <a:t>OBJECTIF D’INVESTISSEMENT DU CLIENT</a:t>
                      </a:r>
                      <a:endParaRPr lang="fr-FR" dirty="0"/>
                    </a:p>
                  </a:txBody>
                  <a:tcPr anchor="ctr"/>
                </a:tc>
                <a:tc>
                  <a:txBody>
                    <a:bodyPr/>
                    <a:lstStyle/>
                    <a:p>
                      <a:pPr marL="171450" indent="-171450" algn="l">
                        <a:buFont typeface="Wingdings" panose="05000000000000000000" pitchFamily="2" charset="2"/>
                        <a:buChar char="§"/>
                      </a:pPr>
                      <a:r>
                        <a:rPr lang="fr-FR" sz="1000" dirty="0"/>
                        <a:t>Optimiser mon imposition</a:t>
                      </a:r>
                    </a:p>
                  </a:txBody>
                  <a:tcPr anchor="ctr"/>
                </a:tc>
                <a:extLst>
                  <a:ext uri="{0D108BD9-81ED-4DB2-BD59-A6C34878D82A}">
                    <a16:rowId xmlns:a16="http://schemas.microsoft.com/office/drawing/2014/main" val="243106431"/>
                  </a:ext>
                </a:extLst>
              </a:tr>
              <a:tr h="521781">
                <a:tc>
                  <a:txBody>
                    <a:bodyPr/>
                    <a:lstStyle/>
                    <a:p>
                      <a:r>
                        <a:rPr lang="fr-FR" sz="1000" b="1" dirty="0"/>
                        <a:t>DUREE D’INVESTISSEMENT </a:t>
                      </a:r>
                      <a:endParaRPr lang="fr-FR" dirty="0"/>
                    </a:p>
                  </a:txBody>
                  <a:tcPr anchor="ctr"/>
                </a:tc>
                <a:tc>
                  <a:txBody>
                    <a:bodyPr/>
                    <a:lstStyle/>
                    <a:p>
                      <a:pPr marL="171450" indent="-171450" algn="l">
                        <a:buFont typeface="Wingdings" panose="05000000000000000000" pitchFamily="2" charset="2"/>
                        <a:buChar char="§"/>
                      </a:pPr>
                      <a:r>
                        <a:rPr lang="fr-FR" sz="1000" dirty="0"/>
                        <a:t>De 7 années minimum à 9 années maximum</a:t>
                      </a:r>
                    </a:p>
                  </a:txBody>
                  <a:tcPr anchor="ctr"/>
                </a:tc>
                <a:extLst>
                  <a:ext uri="{0D108BD9-81ED-4DB2-BD59-A6C34878D82A}">
                    <a16:rowId xmlns:a16="http://schemas.microsoft.com/office/drawing/2014/main" val="3436933607"/>
                  </a:ext>
                </a:extLst>
              </a:tr>
              <a:tr h="464266">
                <a:tc>
                  <a:txBody>
                    <a:bodyPr/>
                    <a:lstStyle/>
                    <a:p>
                      <a:r>
                        <a:rPr lang="fr-FR" sz="1000" b="1" dirty="0"/>
                        <a:t>CANAL DE DISTRIBUTION DU PRODUIT</a:t>
                      </a:r>
                      <a:endParaRPr lang="fr-FR" dirty="0"/>
                    </a:p>
                  </a:txBody>
                  <a:tcPr anchor="ctr"/>
                </a:tc>
                <a:tc>
                  <a:txBody>
                    <a:bodyPr/>
                    <a:lstStyle/>
                    <a:p>
                      <a:pPr marL="171450" indent="-171450" algn="l">
                        <a:buFont typeface="Arial" panose="020B0604020202020204" pitchFamily="34" charset="0"/>
                        <a:buChar char="•"/>
                      </a:pPr>
                      <a:r>
                        <a:rPr lang="fr-FR" sz="1000" dirty="0"/>
                        <a:t>Vente avec entretien conseil en face à face</a:t>
                      </a:r>
                    </a:p>
                  </a:txBody>
                  <a:tcPr anchor="ctr"/>
                </a:tc>
                <a:extLst>
                  <a:ext uri="{0D108BD9-81ED-4DB2-BD59-A6C34878D82A}">
                    <a16:rowId xmlns:a16="http://schemas.microsoft.com/office/drawing/2014/main" val="4165642963"/>
                  </a:ext>
                </a:extLst>
              </a:tr>
              <a:tr h="4642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1" dirty="0"/>
                        <a:t>ELIGIBLE A LA SIGNATURE ELECTRONIQUE</a:t>
                      </a:r>
                      <a:endParaRPr lang="fr-FR" dirty="0"/>
                    </a:p>
                  </a:txBody>
                  <a:tcPr anchor="ctr"/>
                </a:tc>
                <a:tc>
                  <a:txBody>
                    <a:bodyPr/>
                    <a:lstStyle/>
                    <a:p>
                      <a:pPr marL="171450" indent="-171450" algn="l">
                        <a:buFont typeface="Arial" panose="020B0604020202020204" pitchFamily="34" charset="0"/>
                        <a:buChar char="•"/>
                      </a:pPr>
                      <a:r>
                        <a:rPr lang="fr-FR" sz="1000" dirty="0"/>
                        <a:t>NON</a:t>
                      </a:r>
                    </a:p>
                  </a:txBody>
                  <a:tcPr anchor="ctr"/>
                </a:tc>
                <a:extLst>
                  <a:ext uri="{0D108BD9-81ED-4DB2-BD59-A6C34878D82A}">
                    <a16:rowId xmlns:a16="http://schemas.microsoft.com/office/drawing/2014/main" val="4036184464"/>
                  </a:ext>
                </a:extLst>
              </a:tr>
            </a:tbl>
          </a:graphicData>
        </a:graphic>
      </p:graphicFrame>
      <p:sp>
        <p:nvSpPr>
          <p:cNvPr id="3" name="ZoneTexte 2">
            <a:extLst>
              <a:ext uri="{FF2B5EF4-FFF2-40B4-BE49-F238E27FC236}">
                <a16:creationId xmlns:a16="http://schemas.microsoft.com/office/drawing/2014/main" id="{31C373C0-75CB-412D-BD86-003AB9313204}"/>
              </a:ext>
            </a:extLst>
          </p:cNvPr>
          <p:cNvSpPr txBox="1"/>
          <p:nvPr/>
        </p:nvSpPr>
        <p:spPr>
          <a:xfrm>
            <a:off x="825328" y="4112147"/>
            <a:ext cx="8348760" cy="861774"/>
          </a:xfrm>
          <a:prstGeom prst="rect">
            <a:avLst/>
          </a:prstGeom>
          <a:noFill/>
        </p:spPr>
        <p:txBody>
          <a:bodyPr wrap="square" rtlCol="0">
            <a:spAutoFit/>
          </a:bodyPr>
          <a:lstStyle/>
          <a:p>
            <a:r>
              <a:rPr lang="fr-FR" sz="1200" b="1" dirty="0">
                <a:solidFill>
                  <a:srgbClr val="6694CE"/>
                </a:solidFill>
                <a:effectLst/>
                <a:latin typeface="+mn-lt"/>
              </a:rPr>
              <a:t>Rappel </a:t>
            </a:r>
            <a:r>
              <a:rPr lang="fr-FR" sz="1200" dirty="0">
                <a:solidFill>
                  <a:srgbClr val="6694CE"/>
                </a:solidFill>
                <a:effectLst/>
                <a:latin typeface="+mn-lt"/>
              </a:rPr>
              <a:t>: si le client déroge à son QCF : il faut que le client coche dans le parcours conseil épargne : « J'accepte de </a:t>
            </a:r>
          </a:p>
          <a:p>
            <a:r>
              <a:rPr lang="fr-FR" sz="1200" dirty="0">
                <a:solidFill>
                  <a:srgbClr val="6694CE"/>
                </a:solidFill>
                <a:effectLst/>
                <a:latin typeface="+mn-lt"/>
              </a:rPr>
              <a:t>souscrire à ce(s) produit(s) de défiscalisation même si ceux-ci présentent un risque supérieur à mon profil (QR), dans la </a:t>
            </a:r>
          </a:p>
          <a:p>
            <a:r>
              <a:rPr lang="fr-FR" sz="1200" dirty="0">
                <a:solidFill>
                  <a:srgbClr val="6694CE"/>
                </a:solidFill>
                <a:effectLst/>
                <a:latin typeface="+mn-lt"/>
              </a:rPr>
              <a:t>mesure où le projet concerné répond à mon besoin et que j’en comprends et accepte le risque ».</a:t>
            </a:r>
          </a:p>
          <a:p>
            <a:endParaRPr lang="fr-FR" dirty="0">
              <a:solidFill>
                <a:srgbClr val="6694CE"/>
              </a:solidFill>
            </a:endParaRPr>
          </a:p>
        </p:txBody>
      </p:sp>
    </p:spTree>
    <p:extLst>
      <p:ext uri="{BB962C8B-B14F-4D97-AF65-F5344CB8AC3E}">
        <p14:creationId xmlns:p14="http://schemas.microsoft.com/office/powerpoint/2010/main" val="3361031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Espace réservé du texte 6">
            <a:extLst>
              <a:ext uri="{FF2B5EF4-FFF2-40B4-BE49-F238E27FC236}">
                <a16:creationId xmlns:a16="http://schemas.microsoft.com/office/drawing/2014/main" id="{6F43C44F-DDEA-4772-BED6-3669138AEF82}"/>
              </a:ext>
            </a:extLst>
          </p:cNvPr>
          <p:cNvSpPr>
            <a:spLocks noGrp="1"/>
          </p:cNvSpPr>
          <p:nvPr>
            <p:ph type="body" sz="quarter" idx="12"/>
          </p:nvPr>
        </p:nvSpPr>
        <p:spPr/>
        <p:txBody>
          <a:bodyPr>
            <a:normAutofit/>
          </a:bodyPr>
          <a:lstStyle/>
          <a:p>
            <a:r>
              <a:rPr lang="fr-FR" dirty="0"/>
              <a:t>FIP d’une durée de vie de 7 ans prorogeables 2 fois 1 an</a:t>
            </a:r>
          </a:p>
          <a:p>
            <a:endParaRPr lang="fr-FR" dirty="0"/>
          </a:p>
        </p:txBody>
      </p:sp>
      <p:sp>
        <p:nvSpPr>
          <p:cNvPr id="4" name="Titre 1"/>
          <p:cNvSpPr>
            <a:spLocks noGrp="1"/>
          </p:cNvSpPr>
          <p:nvPr>
            <p:ph type="title"/>
          </p:nvPr>
        </p:nvSpPr>
        <p:spPr>
          <a:xfrm>
            <a:off x="899592" y="194400"/>
            <a:ext cx="7704856" cy="337362"/>
          </a:xfrm>
        </p:spPr>
        <p:txBody>
          <a:bodyPr/>
          <a:lstStyle/>
          <a:p>
            <a:r>
              <a:rPr lang="fr-FR" dirty="0"/>
              <a:t>Calendrier du FIP </a:t>
            </a:r>
            <a:r>
              <a:rPr lang="fr-FR" sz="2000" dirty="0"/>
              <a:t>ODYSSÉE PME CROISSANCE N°8</a:t>
            </a:r>
          </a:p>
        </p:txBody>
      </p:sp>
      <p:cxnSp>
        <p:nvCxnSpPr>
          <p:cNvPr id="6" name="Straight Connector 3">
            <a:extLst>
              <a:ext uri="{FF2B5EF4-FFF2-40B4-BE49-F238E27FC236}">
                <a16:creationId xmlns:a16="http://schemas.microsoft.com/office/drawing/2014/main" id="{75881B8D-0A55-4937-B14B-2DE41BA54FEE}"/>
              </a:ext>
            </a:extLst>
          </p:cNvPr>
          <p:cNvCxnSpPr>
            <a:cxnSpLocks/>
          </p:cNvCxnSpPr>
          <p:nvPr/>
        </p:nvCxnSpPr>
        <p:spPr>
          <a:xfrm>
            <a:off x="101152" y="3363838"/>
            <a:ext cx="8935344" cy="757"/>
          </a:xfrm>
          <a:prstGeom prst="line">
            <a:avLst/>
          </a:prstGeom>
          <a:ln w="15875">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A110D3C0-83D4-4CB9-8C49-62960CE2A4D3}"/>
              </a:ext>
            </a:extLst>
          </p:cNvPr>
          <p:cNvSpPr/>
          <p:nvPr/>
        </p:nvSpPr>
        <p:spPr>
          <a:xfrm>
            <a:off x="491491" y="3248082"/>
            <a:ext cx="216000" cy="2160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8" name="Oval 9">
            <a:extLst>
              <a:ext uri="{FF2B5EF4-FFF2-40B4-BE49-F238E27FC236}">
                <a16:creationId xmlns:a16="http://schemas.microsoft.com/office/drawing/2014/main" id="{1BF24A14-3577-44BD-9E80-1FC2A181582A}"/>
              </a:ext>
            </a:extLst>
          </p:cNvPr>
          <p:cNvSpPr/>
          <p:nvPr/>
        </p:nvSpPr>
        <p:spPr>
          <a:xfrm>
            <a:off x="1842958" y="3248082"/>
            <a:ext cx="216000" cy="216000"/>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1" name="Oval 18">
            <a:extLst>
              <a:ext uri="{FF2B5EF4-FFF2-40B4-BE49-F238E27FC236}">
                <a16:creationId xmlns:a16="http://schemas.microsoft.com/office/drawing/2014/main" id="{97F1E1A0-062D-4DAB-9101-BA4E5185D6AF}"/>
              </a:ext>
            </a:extLst>
          </p:cNvPr>
          <p:cNvSpPr/>
          <p:nvPr/>
        </p:nvSpPr>
        <p:spPr>
          <a:xfrm>
            <a:off x="4451739" y="3256595"/>
            <a:ext cx="216000" cy="216000"/>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2" name="Oval 21">
            <a:extLst>
              <a:ext uri="{FF2B5EF4-FFF2-40B4-BE49-F238E27FC236}">
                <a16:creationId xmlns:a16="http://schemas.microsoft.com/office/drawing/2014/main" id="{7B9E4116-647A-421C-B790-FC424E733AA0}"/>
              </a:ext>
            </a:extLst>
          </p:cNvPr>
          <p:cNvSpPr/>
          <p:nvPr/>
        </p:nvSpPr>
        <p:spPr>
          <a:xfrm>
            <a:off x="6066578" y="3227099"/>
            <a:ext cx="216000" cy="216000"/>
          </a:xfrm>
          <a:prstGeom prst="ellipse">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3" name="Oval 24">
            <a:extLst>
              <a:ext uri="{FF2B5EF4-FFF2-40B4-BE49-F238E27FC236}">
                <a16:creationId xmlns:a16="http://schemas.microsoft.com/office/drawing/2014/main" id="{9B6B62BD-C6E8-493A-9E4F-851B8970C4BD}"/>
              </a:ext>
            </a:extLst>
          </p:cNvPr>
          <p:cNvSpPr/>
          <p:nvPr/>
        </p:nvSpPr>
        <p:spPr>
          <a:xfrm>
            <a:off x="7526045" y="3240936"/>
            <a:ext cx="216000" cy="216000"/>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4" name="Oval 27">
            <a:extLst>
              <a:ext uri="{FF2B5EF4-FFF2-40B4-BE49-F238E27FC236}">
                <a16:creationId xmlns:a16="http://schemas.microsoft.com/office/drawing/2014/main" id="{CCA1335B-1C98-4299-B5E1-FC8B39D81DB9}"/>
              </a:ext>
            </a:extLst>
          </p:cNvPr>
          <p:cNvSpPr/>
          <p:nvPr/>
        </p:nvSpPr>
        <p:spPr>
          <a:xfrm>
            <a:off x="8436509" y="3227099"/>
            <a:ext cx="216000" cy="216000"/>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6" name="ZoneTexte 15"/>
          <p:cNvSpPr txBox="1"/>
          <p:nvPr/>
        </p:nvSpPr>
        <p:spPr>
          <a:xfrm>
            <a:off x="1239777" y="3479741"/>
            <a:ext cx="1459468"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rgbClr val="EAB818"/>
                </a:solidFill>
              </a:rPr>
              <a:t>29/12/2023</a:t>
            </a:r>
            <a:endParaRPr kumimoji="0" lang="fr-FR" sz="1000" b="1" i="0" u="none" strike="noStrike" kern="0" cap="none" spc="0" normalizeH="0" baseline="0" noProof="0" dirty="0">
              <a:ln>
                <a:noFill/>
              </a:ln>
              <a:solidFill>
                <a:srgbClr val="EAB818"/>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t>Date de fin</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t>d</a:t>
            </a:r>
            <a:r>
              <a:rPr kumimoji="0" lang="fr-FR" sz="1000" b="0" i="0" u="none" strike="noStrike" kern="0" cap="none" spc="0" normalizeH="0" baseline="0" noProof="0" dirty="0">
                <a:ln>
                  <a:noFill/>
                </a:ln>
                <a:solidFill>
                  <a:srgbClr val="000000"/>
                </a:solidFill>
                <a:effectLst/>
                <a:uLnTx/>
                <a:uFillTx/>
                <a:latin typeface="Arial"/>
                <a:cs typeface="Arial"/>
                <a:sym typeface="Arial"/>
              </a:rPr>
              <a:t>e la 1</a:t>
            </a:r>
            <a:r>
              <a:rPr kumimoji="0" lang="fr-FR" sz="1000" b="0" i="0" u="none" strike="noStrike" kern="0" cap="none" spc="0" normalizeH="0" baseline="30000" noProof="0" dirty="0">
                <a:ln>
                  <a:noFill/>
                </a:ln>
                <a:solidFill>
                  <a:srgbClr val="000000"/>
                </a:solidFill>
                <a:effectLst/>
                <a:uLnTx/>
                <a:uFillTx/>
                <a:latin typeface="Arial"/>
                <a:cs typeface="Arial"/>
                <a:sym typeface="Arial"/>
              </a:rPr>
              <a:t>ère</a:t>
            </a:r>
            <a:r>
              <a:rPr kumimoji="0" lang="fr-FR" sz="1000" b="0" i="0" u="none" strike="noStrike" kern="0" cap="none" spc="0" normalizeH="0" baseline="0" noProof="0" dirty="0">
                <a:ln>
                  <a:noFill/>
                </a:ln>
                <a:solidFill>
                  <a:srgbClr val="000000"/>
                </a:solidFill>
                <a:effectLst/>
                <a:uLnTx/>
                <a:uFillTx/>
                <a:latin typeface="Arial"/>
                <a:cs typeface="Arial"/>
                <a:sym typeface="Arial"/>
              </a:rPr>
              <a:t> commercialisation.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t>(Fin des souscriptions le 29/12/2023 à 12 heures)</a:t>
            </a:r>
            <a:endParaRPr kumimoji="0" lang="fr-FR" sz="10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ZoneTexte 17"/>
          <p:cNvSpPr txBox="1"/>
          <p:nvPr/>
        </p:nvSpPr>
        <p:spPr>
          <a:xfrm>
            <a:off x="3842266" y="3342608"/>
            <a:ext cx="1459468" cy="461665"/>
          </a:xfrm>
          <a:prstGeom prst="rect">
            <a:avLst/>
          </a:prstGeom>
          <a:noFill/>
        </p:spPr>
        <p:txBody>
          <a:bodyPr wrap="square"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D6D2E3"/>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DB4B4B"/>
                </a:solidFill>
                <a:effectLst/>
                <a:uLnTx/>
                <a:uFillTx/>
                <a:latin typeface="Arial"/>
                <a:cs typeface="Arial"/>
                <a:sym typeface="Arial"/>
              </a:rPr>
              <a:t>30/06/2027</a:t>
            </a:r>
            <a:endParaRPr kumimoji="0" lang="fr-FR" sz="1100" b="1" i="0" u="none" strike="noStrike" kern="0" cap="none" spc="0" normalizeH="0" baseline="0" noProof="0" dirty="0">
              <a:ln>
                <a:noFill/>
              </a:ln>
              <a:solidFill>
                <a:srgbClr val="DB4B4B"/>
              </a:solidFill>
              <a:effectLst/>
              <a:uLnTx/>
              <a:uFillTx/>
              <a:latin typeface="Arial"/>
              <a:cs typeface="Arial"/>
              <a:sym typeface="Arial"/>
            </a:endParaRPr>
          </a:p>
        </p:txBody>
      </p:sp>
      <p:sp>
        <p:nvSpPr>
          <p:cNvPr id="19" name="ZoneTexte 18"/>
          <p:cNvSpPr txBox="1"/>
          <p:nvPr/>
        </p:nvSpPr>
        <p:spPr>
          <a:xfrm>
            <a:off x="6796311" y="2395915"/>
            <a:ext cx="1459468" cy="769441"/>
          </a:xfrm>
          <a:prstGeom prst="rect">
            <a:avLst/>
          </a:prstGeom>
          <a:noFill/>
        </p:spPr>
        <p:txBody>
          <a:bodyPr wrap="square"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a:cs typeface="Arial"/>
                <a:sym typeface="Arial"/>
              </a:rPr>
              <a:t>Date de clôture du FIP si prorogation d’un an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D6D2E3"/>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00B0F0"/>
                </a:solidFill>
                <a:effectLst/>
                <a:uLnTx/>
                <a:uFillTx/>
                <a:latin typeface="Arial"/>
                <a:cs typeface="Arial"/>
                <a:sym typeface="Arial"/>
              </a:rPr>
              <a:t>31/10/2031</a:t>
            </a:r>
            <a:endParaRPr kumimoji="0" lang="fr-FR" sz="1100" b="1" i="0" u="none" strike="noStrike" kern="0" cap="none" spc="0" normalizeH="0" baseline="0" noProof="0" dirty="0">
              <a:ln>
                <a:noFill/>
              </a:ln>
              <a:solidFill>
                <a:srgbClr val="00B0F0"/>
              </a:solidFill>
              <a:effectLst/>
              <a:uLnTx/>
              <a:uFillTx/>
              <a:latin typeface="Arial"/>
              <a:cs typeface="Arial"/>
              <a:sym typeface="Arial"/>
            </a:endParaRPr>
          </a:p>
        </p:txBody>
      </p:sp>
      <p:sp>
        <p:nvSpPr>
          <p:cNvPr id="21" name="ZoneTexte 20"/>
          <p:cNvSpPr txBox="1"/>
          <p:nvPr/>
        </p:nvSpPr>
        <p:spPr>
          <a:xfrm>
            <a:off x="5524166" y="3472595"/>
            <a:ext cx="1459468"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rgbClr val="00B050"/>
                </a:solidFill>
              </a:rPr>
              <a:t>31/10/2030</a:t>
            </a:r>
            <a:endParaRPr kumimoji="0" lang="fr-FR" sz="1000" b="1" i="0" u="none" strike="noStrike" kern="0" cap="none" spc="0" normalizeH="0" baseline="0" noProof="0" dirty="0">
              <a:ln>
                <a:noFill/>
              </a:ln>
              <a:solidFill>
                <a:srgbClr val="00B050"/>
              </a:solidFill>
              <a:effectLst/>
              <a:uLnTx/>
              <a:uFillTx/>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a:cs typeface="Arial"/>
                <a:sym typeface="Arial"/>
              </a:rPr>
              <a:t>Date de clôture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a:cs typeface="Arial"/>
                <a:sym typeface="Arial"/>
              </a:rPr>
              <a:t>Du FIP (sauf prorogation)</a:t>
            </a:r>
          </a:p>
        </p:txBody>
      </p:sp>
      <p:sp>
        <p:nvSpPr>
          <p:cNvPr id="22" name="ZoneTexte 21"/>
          <p:cNvSpPr txBox="1"/>
          <p:nvPr/>
        </p:nvSpPr>
        <p:spPr>
          <a:xfrm>
            <a:off x="7793694" y="3424332"/>
            <a:ext cx="1459468"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00B0F0"/>
                </a:solidFill>
                <a:effectLst/>
                <a:uLnTx/>
                <a:uFillTx/>
                <a:latin typeface="Arial"/>
                <a:cs typeface="Arial"/>
                <a:sym typeface="Arial"/>
              </a:rPr>
              <a:t>31/10/2032</a:t>
            </a:r>
            <a:endParaRPr kumimoji="0" lang="fr-FR" sz="1000" b="1" i="0" u="none" strike="noStrike" kern="0" cap="none" spc="0" normalizeH="0" baseline="0" noProof="0" dirty="0">
              <a:ln>
                <a:noFill/>
              </a:ln>
              <a:solidFill>
                <a:srgbClr val="00B0F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Arial"/>
              <a:cs typeface="Arial"/>
              <a:sym typeface="Arial"/>
            </a:endParaRPr>
          </a:p>
          <a:p>
            <a:pPr lvl="0" algn="ctr">
              <a:defRPr/>
            </a:pPr>
            <a:r>
              <a:rPr lang="fr-FR" sz="1000" dirty="0"/>
              <a:t>Date de clôture maximum du FIP si prorogation de deux ans</a:t>
            </a:r>
          </a:p>
        </p:txBody>
      </p:sp>
      <p:sp>
        <p:nvSpPr>
          <p:cNvPr id="23" name="Rectangle 22">
            <a:extLst>
              <a:ext uri="{FF2B5EF4-FFF2-40B4-BE49-F238E27FC236}">
                <a16:creationId xmlns:a16="http://schemas.microsoft.com/office/drawing/2014/main" id="{3DC151F4-6A10-4D8A-B431-A60AFB0EE661}"/>
              </a:ext>
            </a:extLst>
          </p:cNvPr>
          <p:cNvSpPr/>
          <p:nvPr/>
        </p:nvSpPr>
        <p:spPr>
          <a:xfrm>
            <a:off x="2339752" y="4819603"/>
            <a:ext cx="4807726"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 XX</a:t>
            </a:r>
          </a:p>
        </p:txBody>
      </p:sp>
      <p:sp>
        <p:nvSpPr>
          <p:cNvPr id="24" name="ZoneTexte 23">
            <a:extLst>
              <a:ext uri="{FF2B5EF4-FFF2-40B4-BE49-F238E27FC236}">
                <a16:creationId xmlns:a16="http://schemas.microsoft.com/office/drawing/2014/main" id="{9585D205-3E17-4E3F-9653-4F71E84C590B}"/>
              </a:ext>
            </a:extLst>
          </p:cNvPr>
          <p:cNvSpPr txBox="1"/>
          <p:nvPr/>
        </p:nvSpPr>
        <p:spPr>
          <a:xfrm>
            <a:off x="-32368" y="3488367"/>
            <a:ext cx="145946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rgbClr val="FFC000"/>
                </a:solidFill>
              </a:rPr>
              <a:t>17/07/2023</a:t>
            </a:r>
            <a:endParaRPr kumimoji="0" lang="fr-FR" sz="1000" b="1" i="0" u="none" strike="noStrike" kern="0" cap="none" spc="0" normalizeH="0" baseline="0" noProof="0" dirty="0">
              <a:ln>
                <a:noFill/>
              </a:ln>
              <a:solidFill>
                <a:srgbClr val="FFC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t>Date de début</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t>d</a:t>
            </a:r>
            <a:r>
              <a:rPr kumimoji="0" lang="fr-FR" sz="1000" b="0" i="0" u="none" strike="noStrike" kern="0" cap="none" spc="0" normalizeH="0" baseline="0" noProof="0" dirty="0">
                <a:ln>
                  <a:noFill/>
                </a:ln>
                <a:solidFill>
                  <a:srgbClr val="000000"/>
                </a:solidFill>
                <a:effectLst/>
                <a:uLnTx/>
                <a:uFillTx/>
                <a:latin typeface="Arial"/>
                <a:cs typeface="Arial"/>
                <a:sym typeface="Arial"/>
              </a:rPr>
              <a:t>e commercialisation</a:t>
            </a:r>
          </a:p>
        </p:txBody>
      </p:sp>
      <p:sp>
        <p:nvSpPr>
          <p:cNvPr id="25" name="Flèche : droite rayée 24">
            <a:extLst>
              <a:ext uri="{FF2B5EF4-FFF2-40B4-BE49-F238E27FC236}">
                <a16:creationId xmlns:a16="http://schemas.microsoft.com/office/drawing/2014/main" id="{2C19DABE-5B1C-4FEF-9DCB-C188AA9C3EB6}"/>
              </a:ext>
            </a:extLst>
          </p:cNvPr>
          <p:cNvSpPr/>
          <p:nvPr/>
        </p:nvSpPr>
        <p:spPr>
          <a:xfrm>
            <a:off x="565965" y="2585725"/>
            <a:ext cx="1459467" cy="546455"/>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solidFill>
              </a:rPr>
              <a:t>Période de 1</a:t>
            </a:r>
            <a:r>
              <a:rPr lang="fr-FR" sz="800" baseline="30000" dirty="0">
                <a:solidFill>
                  <a:schemeClr val="tx1"/>
                </a:solidFill>
              </a:rPr>
              <a:t>ère</a:t>
            </a:r>
            <a:r>
              <a:rPr lang="fr-FR" sz="800" dirty="0">
                <a:solidFill>
                  <a:schemeClr val="tx1"/>
                </a:solidFill>
              </a:rPr>
              <a:t> commercialisation</a:t>
            </a:r>
          </a:p>
        </p:txBody>
      </p:sp>
      <p:sp>
        <p:nvSpPr>
          <p:cNvPr id="26" name="Flèche : droite rayée 25">
            <a:extLst>
              <a:ext uri="{FF2B5EF4-FFF2-40B4-BE49-F238E27FC236}">
                <a16:creationId xmlns:a16="http://schemas.microsoft.com/office/drawing/2014/main" id="{10936B88-CAC1-46BD-BC68-FA42A5008A35}"/>
              </a:ext>
            </a:extLst>
          </p:cNvPr>
          <p:cNvSpPr/>
          <p:nvPr/>
        </p:nvSpPr>
        <p:spPr>
          <a:xfrm>
            <a:off x="2044748" y="2156515"/>
            <a:ext cx="2527252" cy="546455"/>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solidFill>
              </a:rPr>
              <a:t>Période d’investissements + 30 mois / date fin de commercialisation</a:t>
            </a:r>
          </a:p>
        </p:txBody>
      </p:sp>
      <p:sp>
        <p:nvSpPr>
          <p:cNvPr id="27" name="Flèche : droite rayée 26">
            <a:extLst>
              <a:ext uri="{FF2B5EF4-FFF2-40B4-BE49-F238E27FC236}">
                <a16:creationId xmlns:a16="http://schemas.microsoft.com/office/drawing/2014/main" id="{34DCE8D5-E138-48E5-9299-17A47F56BD68}"/>
              </a:ext>
            </a:extLst>
          </p:cNvPr>
          <p:cNvSpPr/>
          <p:nvPr/>
        </p:nvSpPr>
        <p:spPr>
          <a:xfrm>
            <a:off x="4559738" y="1742892"/>
            <a:ext cx="1596437" cy="546455"/>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solidFill>
              </a:rPr>
              <a:t>Investissements complémentaires</a:t>
            </a:r>
          </a:p>
        </p:txBody>
      </p:sp>
      <p:sp>
        <p:nvSpPr>
          <p:cNvPr id="29" name="Flèche : droite rayée 28">
            <a:extLst>
              <a:ext uri="{FF2B5EF4-FFF2-40B4-BE49-F238E27FC236}">
                <a16:creationId xmlns:a16="http://schemas.microsoft.com/office/drawing/2014/main" id="{0EB0CDCA-B295-4EA9-B22D-1550DC3CA795}"/>
              </a:ext>
            </a:extLst>
          </p:cNvPr>
          <p:cNvSpPr/>
          <p:nvPr/>
        </p:nvSpPr>
        <p:spPr>
          <a:xfrm>
            <a:off x="6130317" y="1268208"/>
            <a:ext cx="1459467" cy="546455"/>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solidFill>
              </a:rPr>
              <a:t>Prorogation 1 an</a:t>
            </a:r>
          </a:p>
        </p:txBody>
      </p:sp>
      <p:sp>
        <p:nvSpPr>
          <p:cNvPr id="31" name="Flèche : droite rayée 30">
            <a:extLst>
              <a:ext uri="{FF2B5EF4-FFF2-40B4-BE49-F238E27FC236}">
                <a16:creationId xmlns:a16="http://schemas.microsoft.com/office/drawing/2014/main" id="{E054B8A7-D44A-429D-95BB-69AC431DB7FE}"/>
              </a:ext>
            </a:extLst>
          </p:cNvPr>
          <p:cNvSpPr/>
          <p:nvPr/>
        </p:nvSpPr>
        <p:spPr>
          <a:xfrm>
            <a:off x="7613537" y="899831"/>
            <a:ext cx="1459467" cy="546455"/>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solidFill>
              </a:rPr>
              <a:t>Prorogation 1 an de plus</a:t>
            </a:r>
          </a:p>
        </p:txBody>
      </p:sp>
    </p:spTree>
    <p:extLst>
      <p:ext uri="{BB962C8B-B14F-4D97-AF65-F5344CB8AC3E}">
        <p14:creationId xmlns:p14="http://schemas.microsoft.com/office/powerpoint/2010/main" val="3968326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t>03</a:t>
            </a:r>
          </a:p>
        </p:txBody>
      </p:sp>
      <p:sp>
        <p:nvSpPr>
          <p:cNvPr id="3" name="Espace réservé du texte 2"/>
          <p:cNvSpPr>
            <a:spLocks noGrp="1"/>
          </p:cNvSpPr>
          <p:nvPr>
            <p:ph type="body" sz="quarter" idx="13"/>
          </p:nvPr>
        </p:nvSpPr>
        <p:spPr>
          <a:xfrm>
            <a:off x="2363541" y="2490048"/>
            <a:ext cx="6470818" cy="996209"/>
          </a:xfrm>
        </p:spPr>
        <p:txBody>
          <a:bodyPr/>
          <a:lstStyle/>
          <a:p>
            <a:r>
              <a:rPr lang="fr-FR" dirty="0"/>
              <a:t>MODE OPERATOIRE DU PARCOURS DE VENTE</a:t>
            </a:r>
          </a:p>
          <a:p>
            <a:endParaRPr lang="fr-FR" dirty="0"/>
          </a:p>
          <a:p>
            <a:endParaRPr lang="fr-FR" dirty="0"/>
          </a:p>
        </p:txBody>
      </p:sp>
      <p:sp>
        <p:nvSpPr>
          <p:cNvPr id="5" name="Rectangle 4">
            <a:extLst>
              <a:ext uri="{FF2B5EF4-FFF2-40B4-BE49-F238E27FC236}">
                <a16:creationId xmlns:a16="http://schemas.microsoft.com/office/drawing/2014/main" id="{5F96C7AC-8B15-47DF-9A60-D2AD016A2E44}"/>
              </a:ext>
            </a:extLst>
          </p:cNvPr>
          <p:cNvSpPr/>
          <p:nvPr/>
        </p:nvSpPr>
        <p:spPr>
          <a:xfrm>
            <a:off x="2613771" y="3370841"/>
            <a:ext cx="3916457"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a:t>
            </a:r>
          </a:p>
        </p:txBody>
      </p:sp>
    </p:spTree>
    <p:extLst>
      <p:ext uri="{BB962C8B-B14F-4D97-AF65-F5344CB8AC3E}">
        <p14:creationId xmlns:p14="http://schemas.microsoft.com/office/powerpoint/2010/main" val="165282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588A5EFE-14DC-1E52-0EE0-8AE41BBEA992}"/>
              </a:ext>
            </a:extLst>
          </p:cNvPr>
          <p:cNvSpPr>
            <a:spLocks noGrp="1"/>
          </p:cNvSpPr>
          <p:nvPr>
            <p:ph type="title"/>
          </p:nvPr>
        </p:nvSpPr>
        <p:spPr/>
        <p:txBody>
          <a:bodyPr/>
          <a:lstStyle/>
          <a:p>
            <a:r>
              <a:rPr lang="fr-FR" sz="2000" dirty="0"/>
              <a:t>RAPPEL DES REGLES IMPORTANTES DU PROCESSUS</a:t>
            </a:r>
            <a:br>
              <a:rPr lang="fr-FR" dirty="0"/>
            </a:br>
            <a:endParaRPr lang="fr-FR" dirty="0"/>
          </a:p>
        </p:txBody>
      </p:sp>
      <p:sp>
        <p:nvSpPr>
          <p:cNvPr id="2" name="Espace réservé du texte 1"/>
          <p:cNvSpPr>
            <a:spLocks noGrp="1"/>
          </p:cNvSpPr>
          <p:nvPr>
            <p:ph type="body" sz="quarter" idx="12"/>
          </p:nvPr>
        </p:nvSpPr>
        <p:spPr/>
        <p:txBody>
          <a:bodyPr/>
          <a:lstStyle/>
          <a:p>
            <a:r>
              <a:rPr lang="fr-FR" dirty="0"/>
              <a:t>   </a:t>
            </a:r>
          </a:p>
        </p:txBody>
      </p:sp>
      <p:pic>
        <p:nvPicPr>
          <p:cNvPr id="9" name="Graphique 8" descr="Badge 1 contour">
            <a:extLst>
              <a:ext uri="{FF2B5EF4-FFF2-40B4-BE49-F238E27FC236}">
                <a16:creationId xmlns:a16="http://schemas.microsoft.com/office/drawing/2014/main" id="{9CBD8447-E9DA-F64F-BFB9-B85A756ED18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672" y="878232"/>
            <a:ext cx="393387" cy="393387"/>
          </a:xfrm>
          <a:prstGeom prst="rect">
            <a:avLst/>
          </a:prstGeom>
        </p:spPr>
      </p:pic>
      <p:sp>
        <p:nvSpPr>
          <p:cNvPr id="10" name="ZoneTexte 9">
            <a:extLst>
              <a:ext uri="{FF2B5EF4-FFF2-40B4-BE49-F238E27FC236}">
                <a16:creationId xmlns:a16="http://schemas.microsoft.com/office/drawing/2014/main" id="{D0B4BA91-915E-F2B1-0626-EBCD2D73EF43}"/>
              </a:ext>
            </a:extLst>
          </p:cNvPr>
          <p:cNvSpPr txBox="1"/>
          <p:nvPr/>
        </p:nvSpPr>
        <p:spPr>
          <a:xfrm>
            <a:off x="513905" y="944120"/>
            <a:ext cx="654047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Arial"/>
                <a:cs typeface="Arial"/>
                <a:sym typeface="Arial"/>
              </a:rPr>
              <a:t>Le document « </a:t>
            </a:r>
            <a:r>
              <a:rPr kumimoji="0" lang="fr-FR" sz="1100" b="1" i="0" u="none" strike="noStrike" kern="0" cap="none" spc="0" normalizeH="0" baseline="0" noProof="0" dirty="0">
                <a:ln>
                  <a:noFill/>
                </a:ln>
                <a:solidFill>
                  <a:srgbClr val="000000"/>
                </a:solidFill>
                <a:effectLst/>
                <a:uLnTx/>
                <a:uFillTx/>
                <a:latin typeface="Arial"/>
                <a:cs typeface="Arial"/>
                <a:sym typeface="Arial"/>
              </a:rPr>
              <a:t>conseil de la banque </a:t>
            </a:r>
            <a:r>
              <a:rPr kumimoji="0" lang="fr-FR" sz="1100" b="0" i="0" u="none" strike="noStrike" kern="0" cap="none" spc="0" normalizeH="0" baseline="0" noProof="0" dirty="0">
                <a:ln>
                  <a:noFill/>
                </a:ln>
                <a:solidFill>
                  <a:srgbClr val="000000"/>
                </a:solidFill>
                <a:effectLst/>
                <a:uLnTx/>
                <a:uFillTx/>
                <a:latin typeface="Arial"/>
                <a:cs typeface="Arial"/>
                <a:sym typeface="Arial"/>
              </a:rPr>
              <a:t>» doit être </a:t>
            </a:r>
            <a:r>
              <a:rPr kumimoji="0" lang="fr-FR" sz="1100" b="1" i="0" u="sng" strike="noStrike" kern="0" cap="none" spc="0" normalizeH="0" baseline="0" noProof="0" dirty="0">
                <a:ln>
                  <a:noFill/>
                </a:ln>
                <a:solidFill>
                  <a:srgbClr val="000000"/>
                </a:solidFill>
                <a:effectLst/>
                <a:uLnTx/>
                <a:uFillTx/>
                <a:latin typeface="Arial"/>
                <a:cs typeface="Arial"/>
                <a:sym typeface="Arial"/>
              </a:rPr>
              <a:t>impérativement daté et signé </a:t>
            </a:r>
            <a:r>
              <a:rPr kumimoji="0" lang="fr-FR" sz="1100" b="0" i="0" u="none" strike="noStrike" kern="0" cap="none" spc="0" normalizeH="0" baseline="0" noProof="0" dirty="0">
                <a:ln>
                  <a:noFill/>
                </a:ln>
                <a:solidFill>
                  <a:srgbClr val="000000"/>
                </a:solidFill>
                <a:effectLst/>
                <a:uLnTx/>
                <a:uFillTx/>
                <a:latin typeface="Arial"/>
                <a:cs typeface="Arial"/>
                <a:sym typeface="Arial"/>
              </a:rPr>
              <a:t>par le client </a:t>
            </a:r>
          </a:p>
        </p:txBody>
      </p:sp>
      <p:sp>
        <p:nvSpPr>
          <p:cNvPr id="12" name="ZoneTexte 11">
            <a:extLst>
              <a:ext uri="{FF2B5EF4-FFF2-40B4-BE49-F238E27FC236}">
                <a16:creationId xmlns:a16="http://schemas.microsoft.com/office/drawing/2014/main" id="{EF4D1AAE-8612-52EE-5EA9-E48FA8742795}"/>
              </a:ext>
            </a:extLst>
          </p:cNvPr>
          <p:cNvSpPr txBox="1"/>
          <p:nvPr/>
        </p:nvSpPr>
        <p:spPr>
          <a:xfrm>
            <a:off x="513905" y="1302403"/>
            <a:ext cx="8306567"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Arial"/>
                <a:cs typeface="Arial"/>
                <a:sym typeface="Arial"/>
              </a:rPr>
              <a:t>Le </a:t>
            </a:r>
            <a:r>
              <a:rPr kumimoji="0" lang="fr-FR" sz="1100" b="1" i="0" u="none" strike="noStrike" kern="0" cap="none" spc="0" normalizeH="0" baseline="0" noProof="0" dirty="0">
                <a:ln>
                  <a:noFill/>
                </a:ln>
                <a:solidFill>
                  <a:srgbClr val="000000"/>
                </a:solidFill>
                <a:effectLst/>
                <a:uLnTx/>
                <a:uFillTx/>
                <a:latin typeface="Arial"/>
                <a:cs typeface="Arial"/>
                <a:sym typeface="Arial"/>
              </a:rPr>
              <a:t>bulletin de souscription (dont l’attestation des plus de 80 ans) </a:t>
            </a:r>
            <a:r>
              <a:rPr kumimoji="0" lang="fr-FR" sz="1100" b="0" i="0" u="none" strike="noStrike" kern="0" cap="none" spc="0" normalizeH="0" baseline="0" noProof="0" dirty="0">
                <a:ln>
                  <a:noFill/>
                </a:ln>
                <a:solidFill>
                  <a:srgbClr val="000000"/>
                </a:solidFill>
                <a:effectLst/>
                <a:uLnTx/>
                <a:uFillTx/>
                <a:latin typeface="Arial"/>
                <a:cs typeface="Arial"/>
                <a:sym typeface="Arial"/>
              </a:rPr>
              <a:t>doit être </a:t>
            </a:r>
            <a:r>
              <a:rPr kumimoji="0" lang="fr-FR" sz="1100" b="1" i="0" u="sng" strike="noStrike" kern="0" cap="none" spc="0" normalizeH="0" baseline="0" noProof="0" dirty="0">
                <a:ln>
                  <a:noFill/>
                </a:ln>
                <a:solidFill>
                  <a:srgbClr val="000000"/>
                </a:solidFill>
                <a:effectLst/>
                <a:uLnTx/>
                <a:uFillTx/>
                <a:latin typeface="Arial"/>
                <a:cs typeface="Arial"/>
                <a:sym typeface="Arial"/>
              </a:rPr>
              <a:t>impérativement daté et signé</a:t>
            </a:r>
            <a:r>
              <a:rPr kumimoji="0" lang="fr-FR" sz="1100" b="0" i="0" u="sng" strike="noStrike" kern="0" cap="none" spc="0" normalizeH="0" baseline="0" noProof="0" dirty="0">
                <a:ln>
                  <a:noFill/>
                </a:ln>
                <a:solidFill>
                  <a:srgbClr val="000000"/>
                </a:solidFill>
                <a:effectLst/>
                <a:uLnTx/>
                <a:uFillTx/>
                <a:latin typeface="Arial"/>
                <a:cs typeface="Arial"/>
                <a:sym typeface="Arial"/>
              </a:rPr>
              <a:t> </a:t>
            </a:r>
            <a:r>
              <a:rPr kumimoji="0" lang="fr-FR" sz="1100" b="0" i="0" u="none" strike="noStrike" kern="0" cap="none" spc="0" normalizeH="0" baseline="0" noProof="0" dirty="0">
                <a:ln>
                  <a:noFill/>
                </a:ln>
                <a:solidFill>
                  <a:srgbClr val="000000"/>
                </a:solidFill>
                <a:effectLst/>
                <a:uLnTx/>
                <a:uFillTx/>
                <a:latin typeface="Arial"/>
                <a:cs typeface="Arial"/>
                <a:sym typeface="Arial"/>
              </a:rPr>
              <a:t>par le client ; </a:t>
            </a:r>
            <a:r>
              <a:rPr kumimoji="0" lang="fr-FR" sz="1100" b="1" i="0" u="none" strike="noStrike" kern="0" cap="none" spc="0" normalizeH="0" baseline="0" noProof="0" dirty="0">
                <a:ln>
                  <a:noFill/>
                </a:ln>
                <a:solidFill>
                  <a:srgbClr val="000000"/>
                </a:solidFill>
                <a:effectLst/>
                <a:uLnTx/>
                <a:uFillTx/>
                <a:latin typeface="Arial"/>
                <a:cs typeface="Arial"/>
                <a:sym typeface="Arial"/>
              </a:rPr>
              <a:t>en cas de démarchage, le récépissé de démarchage doit également être </a:t>
            </a:r>
            <a:r>
              <a:rPr kumimoji="0" lang="fr-FR" sz="1100" b="1" i="0" u="sng" strike="noStrike" kern="0" cap="none" spc="0" normalizeH="0" baseline="0" noProof="0" dirty="0">
                <a:ln>
                  <a:noFill/>
                </a:ln>
                <a:solidFill>
                  <a:srgbClr val="000000"/>
                </a:solidFill>
                <a:effectLst/>
                <a:uLnTx/>
                <a:uFillTx/>
                <a:latin typeface="Arial"/>
                <a:cs typeface="Arial"/>
                <a:sym typeface="Arial"/>
              </a:rPr>
              <a:t>daté et signé par le client</a:t>
            </a:r>
          </a:p>
        </p:txBody>
      </p:sp>
      <p:pic>
        <p:nvPicPr>
          <p:cNvPr id="14" name="Graphique 13" descr="Badge contour">
            <a:extLst>
              <a:ext uri="{FF2B5EF4-FFF2-40B4-BE49-F238E27FC236}">
                <a16:creationId xmlns:a16="http://schemas.microsoft.com/office/drawing/2014/main" id="{AD5A3C73-C68D-8DAE-A351-8DE41B3EE42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623" y="1277228"/>
            <a:ext cx="429637" cy="429637"/>
          </a:xfrm>
          <a:prstGeom prst="rect">
            <a:avLst/>
          </a:prstGeom>
        </p:spPr>
      </p:pic>
      <p:pic>
        <p:nvPicPr>
          <p:cNvPr id="16" name="Graphique 15" descr="Badge 3 contour">
            <a:extLst>
              <a:ext uri="{FF2B5EF4-FFF2-40B4-BE49-F238E27FC236}">
                <a16:creationId xmlns:a16="http://schemas.microsoft.com/office/drawing/2014/main" id="{77B14752-114F-036B-C5A5-36D352599E0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768" y="1724877"/>
            <a:ext cx="429637" cy="429637"/>
          </a:xfrm>
          <a:prstGeom prst="rect">
            <a:avLst/>
          </a:prstGeom>
        </p:spPr>
      </p:pic>
      <p:sp>
        <p:nvSpPr>
          <p:cNvPr id="17" name="ZoneTexte 16">
            <a:extLst>
              <a:ext uri="{FF2B5EF4-FFF2-40B4-BE49-F238E27FC236}">
                <a16:creationId xmlns:a16="http://schemas.microsoft.com/office/drawing/2014/main" id="{531268D1-75DB-43D0-942E-CC2912EEC5F9}"/>
              </a:ext>
            </a:extLst>
          </p:cNvPr>
          <p:cNvSpPr txBox="1"/>
          <p:nvPr/>
        </p:nvSpPr>
        <p:spPr>
          <a:xfrm>
            <a:off x="513905" y="1808890"/>
            <a:ext cx="654047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Arial"/>
                <a:cs typeface="Arial"/>
                <a:sym typeface="Arial"/>
              </a:rPr>
              <a:t>Rappel des consignes en cas de </a:t>
            </a:r>
            <a:r>
              <a:rPr kumimoji="0" lang="fr-FR" sz="1100" b="1" i="0" u="sng" strike="noStrike" kern="0" cap="none" spc="0" normalizeH="0" baseline="0" noProof="0" dirty="0">
                <a:ln>
                  <a:noFill/>
                </a:ln>
                <a:solidFill>
                  <a:srgbClr val="000000"/>
                </a:solidFill>
                <a:effectLst/>
                <a:uLnTx/>
                <a:uFillTx/>
                <a:latin typeface="Arial"/>
                <a:cs typeface="Arial"/>
                <a:sym typeface="Arial"/>
              </a:rPr>
              <a:t>souscription suite au démarchage</a:t>
            </a:r>
          </a:p>
        </p:txBody>
      </p:sp>
      <p:graphicFrame>
        <p:nvGraphicFramePr>
          <p:cNvPr id="3" name="Tableau 3">
            <a:extLst>
              <a:ext uri="{FF2B5EF4-FFF2-40B4-BE49-F238E27FC236}">
                <a16:creationId xmlns:a16="http://schemas.microsoft.com/office/drawing/2014/main" id="{6C319DB9-58EE-C22D-5AF8-F02D4CDCC340}"/>
              </a:ext>
            </a:extLst>
          </p:cNvPr>
          <p:cNvGraphicFramePr>
            <a:graphicFrameLocks noGrp="1"/>
          </p:cNvGraphicFramePr>
          <p:nvPr/>
        </p:nvGraphicFramePr>
        <p:xfrm>
          <a:off x="4301036" y="2208339"/>
          <a:ext cx="4536504" cy="1798320"/>
        </p:xfrm>
        <a:graphic>
          <a:graphicData uri="http://schemas.openxmlformats.org/drawingml/2006/table">
            <a:tbl>
              <a:tblPr firstRow="1" bandRow="1">
                <a:tableStyleId>{F66A9B51-AE3E-4324-8CB2-79743BB350C3}</a:tableStyleId>
              </a:tblPr>
              <a:tblGrid>
                <a:gridCol w="2268252">
                  <a:extLst>
                    <a:ext uri="{9D8B030D-6E8A-4147-A177-3AD203B41FA5}">
                      <a16:colId xmlns:a16="http://schemas.microsoft.com/office/drawing/2014/main" val="2174422496"/>
                    </a:ext>
                  </a:extLst>
                </a:gridCol>
                <a:gridCol w="2268252">
                  <a:extLst>
                    <a:ext uri="{9D8B030D-6E8A-4147-A177-3AD203B41FA5}">
                      <a16:colId xmlns:a16="http://schemas.microsoft.com/office/drawing/2014/main" val="2674385275"/>
                    </a:ext>
                  </a:extLst>
                </a:gridCol>
              </a:tblGrid>
              <a:tr h="280100">
                <a:tc>
                  <a:txBody>
                    <a:bodyPr/>
                    <a:lstStyle/>
                    <a:p>
                      <a:pPr algn="ctr"/>
                      <a:r>
                        <a:rPr lang="fr-FR" sz="800" b="1" dirty="0">
                          <a:solidFill>
                            <a:schemeClr val="bg1"/>
                          </a:solidFill>
                        </a:rPr>
                        <a:t>Date de rencontre clients = date signature récépissé de démarchage</a:t>
                      </a:r>
                    </a:p>
                  </a:txBody>
                  <a:tcPr>
                    <a:solidFill>
                      <a:schemeClr val="accent1">
                        <a:lumMod val="40000"/>
                        <a:lumOff val="60000"/>
                      </a:schemeClr>
                    </a:solidFill>
                  </a:tcPr>
                </a:tc>
                <a:tc>
                  <a:txBody>
                    <a:bodyPr/>
                    <a:lstStyle/>
                    <a:p>
                      <a:pPr algn="ctr"/>
                      <a:r>
                        <a:rPr lang="fr-FR" sz="800" b="1" dirty="0">
                          <a:solidFill>
                            <a:schemeClr val="bg1"/>
                          </a:solidFill>
                        </a:rPr>
                        <a:t>Date de signature du bulletin de souscription = date de saisie dans Platine</a:t>
                      </a:r>
                    </a:p>
                  </a:txBody>
                  <a:tcPr>
                    <a:solidFill>
                      <a:schemeClr val="accent1">
                        <a:lumMod val="40000"/>
                        <a:lumOff val="60000"/>
                      </a:schemeClr>
                    </a:solidFill>
                  </a:tcPr>
                </a:tc>
                <a:extLst>
                  <a:ext uri="{0D108BD9-81ED-4DB2-BD59-A6C34878D82A}">
                    <a16:rowId xmlns:a16="http://schemas.microsoft.com/office/drawing/2014/main" val="3131739151"/>
                  </a:ext>
                </a:extLst>
              </a:tr>
              <a:tr h="195129">
                <a:tc>
                  <a:txBody>
                    <a:bodyPr/>
                    <a:lstStyle/>
                    <a:p>
                      <a:pPr algn="ctr"/>
                      <a:r>
                        <a:rPr lang="fr-FR" sz="1000" dirty="0"/>
                        <a:t>lundi</a:t>
                      </a:r>
                    </a:p>
                  </a:txBody>
                  <a:tcPr/>
                </a:tc>
                <a:tc>
                  <a:txBody>
                    <a:bodyPr/>
                    <a:lstStyle/>
                    <a:p>
                      <a:pPr algn="ctr"/>
                      <a:r>
                        <a:rPr lang="fr-FR" sz="1000" dirty="0"/>
                        <a:t>jeudi</a:t>
                      </a:r>
                    </a:p>
                  </a:txBody>
                  <a:tcPr/>
                </a:tc>
                <a:extLst>
                  <a:ext uri="{0D108BD9-81ED-4DB2-BD59-A6C34878D82A}">
                    <a16:rowId xmlns:a16="http://schemas.microsoft.com/office/drawing/2014/main" val="4071712824"/>
                  </a:ext>
                </a:extLst>
              </a:tr>
              <a:tr h="195129">
                <a:tc>
                  <a:txBody>
                    <a:bodyPr/>
                    <a:lstStyle/>
                    <a:p>
                      <a:pPr algn="ctr"/>
                      <a:r>
                        <a:rPr lang="fr-FR" sz="1000" dirty="0"/>
                        <a:t>mardi</a:t>
                      </a:r>
                    </a:p>
                  </a:txBody>
                  <a:tcPr/>
                </a:tc>
                <a:tc>
                  <a:txBody>
                    <a:bodyPr/>
                    <a:lstStyle/>
                    <a:p>
                      <a:pPr algn="ctr"/>
                      <a:r>
                        <a:rPr lang="fr-FR" sz="1000" dirty="0"/>
                        <a:t>vendredi</a:t>
                      </a:r>
                    </a:p>
                  </a:txBody>
                  <a:tcPr/>
                </a:tc>
                <a:extLst>
                  <a:ext uri="{0D108BD9-81ED-4DB2-BD59-A6C34878D82A}">
                    <a16:rowId xmlns:a16="http://schemas.microsoft.com/office/drawing/2014/main" val="2423025430"/>
                  </a:ext>
                </a:extLst>
              </a:tr>
              <a:tr h="195129">
                <a:tc>
                  <a:txBody>
                    <a:bodyPr/>
                    <a:lstStyle/>
                    <a:p>
                      <a:pPr algn="ctr"/>
                      <a:r>
                        <a:rPr lang="fr-FR" sz="1000" dirty="0"/>
                        <a:t>mercredi</a:t>
                      </a:r>
                    </a:p>
                  </a:txBody>
                  <a:tcPr/>
                </a:tc>
                <a:tc>
                  <a:txBody>
                    <a:bodyPr/>
                    <a:lstStyle/>
                    <a:p>
                      <a:pPr algn="ctr"/>
                      <a:r>
                        <a:rPr lang="fr-FR" sz="1000" dirty="0"/>
                        <a:t>samedi</a:t>
                      </a:r>
                    </a:p>
                  </a:txBody>
                  <a:tcPr/>
                </a:tc>
                <a:extLst>
                  <a:ext uri="{0D108BD9-81ED-4DB2-BD59-A6C34878D82A}">
                    <a16:rowId xmlns:a16="http://schemas.microsoft.com/office/drawing/2014/main" val="2969987024"/>
                  </a:ext>
                </a:extLst>
              </a:tr>
              <a:tr h="195129">
                <a:tc>
                  <a:txBody>
                    <a:bodyPr/>
                    <a:lstStyle/>
                    <a:p>
                      <a:pPr algn="ctr"/>
                      <a:r>
                        <a:rPr lang="fr-FR" sz="1000" dirty="0"/>
                        <a:t>jeudi</a:t>
                      </a:r>
                    </a:p>
                  </a:txBody>
                  <a:tcPr/>
                </a:tc>
                <a:tc>
                  <a:txBody>
                    <a:bodyPr/>
                    <a:lstStyle/>
                    <a:p>
                      <a:pPr algn="ctr"/>
                      <a:r>
                        <a:rPr lang="fr-FR" sz="1000" dirty="0"/>
                        <a:t>lundi</a:t>
                      </a:r>
                    </a:p>
                  </a:txBody>
                  <a:tcPr/>
                </a:tc>
                <a:extLst>
                  <a:ext uri="{0D108BD9-81ED-4DB2-BD59-A6C34878D82A}">
                    <a16:rowId xmlns:a16="http://schemas.microsoft.com/office/drawing/2014/main" val="3123752599"/>
                  </a:ext>
                </a:extLst>
              </a:tr>
              <a:tr h="195129">
                <a:tc>
                  <a:txBody>
                    <a:bodyPr/>
                    <a:lstStyle/>
                    <a:p>
                      <a:pPr algn="ctr"/>
                      <a:r>
                        <a:rPr lang="fr-FR" sz="1000" dirty="0"/>
                        <a:t>vendredi</a:t>
                      </a:r>
                    </a:p>
                  </a:txBody>
                  <a:tcPr/>
                </a:tc>
                <a:tc>
                  <a:txBody>
                    <a:bodyPr/>
                    <a:lstStyle/>
                    <a:p>
                      <a:pPr algn="ctr"/>
                      <a:r>
                        <a:rPr lang="fr-FR" sz="1000" dirty="0"/>
                        <a:t>mardi</a:t>
                      </a:r>
                    </a:p>
                  </a:txBody>
                  <a:tcPr/>
                </a:tc>
                <a:extLst>
                  <a:ext uri="{0D108BD9-81ED-4DB2-BD59-A6C34878D82A}">
                    <a16:rowId xmlns:a16="http://schemas.microsoft.com/office/drawing/2014/main" val="541045735"/>
                  </a:ext>
                </a:extLst>
              </a:tr>
              <a:tr h="195129">
                <a:tc>
                  <a:txBody>
                    <a:bodyPr/>
                    <a:lstStyle/>
                    <a:p>
                      <a:pPr algn="ctr"/>
                      <a:r>
                        <a:rPr lang="fr-FR" sz="1000" dirty="0"/>
                        <a:t>samedi</a:t>
                      </a:r>
                    </a:p>
                  </a:txBody>
                  <a:tcPr/>
                </a:tc>
                <a:tc>
                  <a:txBody>
                    <a:bodyPr/>
                    <a:lstStyle/>
                    <a:p>
                      <a:pPr algn="ctr"/>
                      <a:r>
                        <a:rPr lang="fr-FR" sz="1000" dirty="0"/>
                        <a:t>mardi</a:t>
                      </a:r>
                    </a:p>
                  </a:txBody>
                  <a:tcPr/>
                </a:tc>
                <a:extLst>
                  <a:ext uri="{0D108BD9-81ED-4DB2-BD59-A6C34878D82A}">
                    <a16:rowId xmlns:a16="http://schemas.microsoft.com/office/drawing/2014/main" val="585289245"/>
                  </a:ext>
                </a:extLst>
              </a:tr>
            </a:tbl>
          </a:graphicData>
        </a:graphic>
      </p:graphicFrame>
      <p:sp>
        <p:nvSpPr>
          <p:cNvPr id="4" name="ZoneTexte 3">
            <a:extLst>
              <a:ext uri="{FF2B5EF4-FFF2-40B4-BE49-F238E27FC236}">
                <a16:creationId xmlns:a16="http://schemas.microsoft.com/office/drawing/2014/main" id="{3D53DED5-965A-835C-CBFE-5E66C34BAF6F}"/>
              </a:ext>
            </a:extLst>
          </p:cNvPr>
          <p:cNvSpPr txBox="1"/>
          <p:nvPr/>
        </p:nvSpPr>
        <p:spPr>
          <a:xfrm>
            <a:off x="496059" y="4122876"/>
            <a:ext cx="654047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000000"/>
                </a:solidFill>
                <a:effectLst/>
                <a:uLnTx/>
                <a:uFillTx/>
                <a:latin typeface="Arial"/>
                <a:cs typeface="Arial"/>
                <a:sym typeface="Arial"/>
              </a:rPr>
              <a:t>les documents doivent être archivés selon les règles définies en étape 6.</a:t>
            </a:r>
          </a:p>
        </p:txBody>
      </p:sp>
      <p:pic>
        <p:nvPicPr>
          <p:cNvPr id="8" name="Graphique 7" descr="Badge 4 contour">
            <a:extLst>
              <a:ext uri="{FF2B5EF4-FFF2-40B4-BE49-F238E27FC236}">
                <a16:creationId xmlns:a16="http://schemas.microsoft.com/office/drawing/2014/main" id="{CC2D0638-56C1-07F6-9A27-6ADA62B336E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2672" y="4031158"/>
            <a:ext cx="429637" cy="429637"/>
          </a:xfrm>
          <a:prstGeom prst="rect">
            <a:avLst/>
          </a:prstGeom>
        </p:spPr>
      </p:pic>
      <p:sp>
        <p:nvSpPr>
          <p:cNvPr id="13" name="ZoneTexte 12">
            <a:extLst>
              <a:ext uri="{FF2B5EF4-FFF2-40B4-BE49-F238E27FC236}">
                <a16:creationId xmlns:a16="http://schemas.microsoft.com/office/drawing/2014/main" id="{2C276120-FAED-1F1F-37C2-09694739B99F}"/>
              </a:ext>
            </a:extLst>
          </p:cNvPr>
          <p:cNvSpPr txBox="1"/>
          <p:nvPr/>
        </p:nvSpPr>
        <p:spPr>
          <a:xfrm>
            <a:off x="512058" y="2266597"/>
            <a:ext cx="3355861" cy="1477328"/>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sym typeface="Arial"/>
              </a:rPr>
              <a:t>Cette règle relative au démarchage a été traduite opérationnellement sur le bulletin de souscription incluant le récépissé de démarchage : </a:t>
            </a: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0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sym typeface="Arial"/>
              </a:rPr>
              <a:t>trois jour ouvrés</a:t>
            </a:r>
            <a:r>
              <a:rPr kumimoji="0" lang="fr-FR" sz="10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sym typeface="Arial"/>
              </a:rPr>
              <a:t> (compris les samedis) à partir de la </a:t>
            </a:r>
            <a:r>
              <a:rPr kumimoji="0" lang="fr-FR" sz="10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sym typeface="Arial"/>
              </a:rPr>
              <a:t>date de signature du récépissé de démarchage (j) </a:t>
            </a:r>
            <a:endParaRPr kumimoji="0" lang="fr-FR" sz="1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a:t>
            </a:r>
          </a:p>
          <a:p>
            <a:pPr marL="171450" marR="0" lvl="0" indent="-171450" algn="l" defTabSz="6858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le top départ du délai de réflexion est la date de signature du récépissé de démarchage (J) ; à j + 3 jours ouvrés = date de signature de BS = date de saisie dans Platine</a:t>
            </a:r>
            <a:endParaRPr kumimoji="0" lang="fr-FR" sz="10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15" name="Flèche : droite rayée 14">
            <a:extLst>
              <a:ext uri="{FF2B5EF4-FFF2-40B4-BE49-F238E27FC236}">
                <a16:creationId xmlns:a16="http://schemas.microsoft.com/office/drawing/2014/main" id="{6F1D4265-D3C1-6170-29FA-70523D457F30}"/>
              </a:ext>
            </a:extLst>
          </p:cNvPr>
          <p:cNvSpPr/>
          <p:nvPr/>
        </p:nvSpPr>
        <p:spPr>
          <a:xfrm>
            <a:off x="3203848" y="3030162"/>
            <a:ext cx="974224" cy="183326"/>
          </a:xfrm>
          <a:prstGeom prst="striped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 name="ZoneTexte 4">
            <a:extLst>
              <a:ext uri="{FF2B5EF4-FFF2-40B4-BE49-F238E27FC236}">
                <a16:creationId xmlns:a16="http://schemas.microsoft.com/office/drawing/2014/main" id="{11402EFE-36AE-09E2-204D-1F4718776AA5}"/>
              </a:ext>
            </a:extLst>
          </p:cNvPr>
          <p:cNvSpPr txBox="1"/>
          <p:nvPr/>
        </p:nvSpPr>
        <p:spPr>
          <a:xfrm>
            <a:off x="496116" y="4437869"/>
            <a:ext cx="8328135"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Arial"/>
                <a:cs typeface="Arial"/>
                <a:sym typeface="Arial"/>
              </a:rPr>
              <a:t>Nous préconisons </a:t>
            </a:r>
            <a:r>
              <a:rPr kumimoji="0" lang="fr-FR" sz="1100" b="1" i="0" u="sng" strike="noStrike" kern="0" cap="none" spc="0" normalizeH="0" baseline="0" noProof="0" dirty="0">
                <a:ln>
                  <a:noFill/>
                </a:ln>
                <a:solidFill>
                  <a:srgbClr val="000000"/>
                </a:solidFill>
                <a:effectLst/>
                <a:uLnTx/>
                <a:uFillTx/>
                <a:latin typeface="Arial"/>
                <a:cs typeface="Arial"/>
                <a:sym typeface="Arial"/>
              </a:rPr>
              <a:t>l’utilisation du bulletin de souscription dynamique remplissable en ligne car il simplifie la saisie et facilite le parcours de remplissage. </a:t>
            </a:r>
          </a:p>
        </p:txBody>
      </p:sp>
      <p:pic>
        <p:nvPicPr>
          <p:cNvPr id="11" name="Graphique 10" descr="Badge 5 contour">
            <a:extLst>
              <a:ext uri="{FF2B5EF4-FFF2-40B4-BE49-F238E27FC236}">
                <a16:creationId xmlns:a16="http://schemas.microsoft.com/office/drawing/2014/main" id="{E660A3A7-2493-ABD1-E130-24E3B697323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7665" y="4445810"/>
            <a:ext cx="429638" cy="429638"/>
          </a:xfrm>
          <a:prstGeom prst="rect">
            <a:avLst/>
          </a:prstGeom>
        </p:spPr>
      </p:pic>
    </p:spTree>
    <p:extLst>
      <p:ext uri="{BB962C8B-B14F-4D97-AF65-F5344CB8AC3E}">
        <p14:creationId xmlns:p14="http://schemas.microsoft.com/office/powerpoint/2010/main" val="2686267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re 6"/>
          <p:cNvSpPr>
            <a:spLocks noGrp="1"/>
          </p:cNvSpPr>
          <p:nvPr>
            <p:ph type="title"/>
          </p:nvPr>
        </p:nvSpPr>
        <p:spPr>
          <a:xfrm>
            <a:off x="0" y="27801"/>
            <a:ext cx="9144000" cy="259724"/>
          </a:xfrm>
          <a:solidFill>
            <a:schemeClr val="bg1"/>
          </a:solidFill>
        </p:spPr>
        <p:txBody>
          <a:bodyPr anchor="ctr">
            <a:noAutofit/>
          </a:bodyPr>
          <a:lstStyle/>
          <a:p>
            <a:pPr algn="ctr"/>
            <a:r>
              <a:rPr lang="fr-FR" sz="1400" u="sng" dirty="0"/>
              <a:t>LES GRANDES ETAPES INDISPENSABLES </a:t>
            </a:r>
            <a:r>
              <a:rPr lang="fr-FR" sz="1400" dirty="0"/>
              <a:t>DU parcours conseil des produits de ‘défiscalisation’</a:t>
            </a:r>
          </a:p>
        </p:txBody>
      </p:sp>
      <p:sp>
        <p:nvSpPr>
          <p:cNvPr id="56" name="Rectangle à coins arrondis 55"/>
          <p:cNvSpPr/>
          <p:nvPr/>
        </p:nvSpPr>
        <p:spPr>
          <a:xfrm>
            <a:off x="107504" y="2945577"/>
            <a:ext cx="3110489" cy="1548000"/>
          </a:xfrm>
          <a:prstGeom prst="roundRect">
            <a:avLst>
              <a:gd name="adj" fmla="val 3620"/>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581D74"/>
                </a:solidFill>
                <a:effectLst/>
                <a:uLnTx/>
                <a:uFillTx/>
                <a:latin typeface="Arial"/>
                <a:ea typeface="+mn-ea"/>
                <a:cs typeface="Calibri" panose="020F0502020204030204" pitchFamily="34" charset="0"/>
                <a:sym typeface="Arial"/>
              </a:rPr>
              <a:t>   </a:t>
            </a: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Sur le poste de travail MYSIS,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266700"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Compléter et mettre à jour, avec le client, le questionnaire de connaissances financières du client (QCF) puis lui faire signer</a:t>
            </a:r>
          </a:p>
          <a:p>
            <a:pPr marL="266700"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Compléter et mettre à jour, avec le client, le questionnaire de risques du client (QR) puis lui faire signer</a:t>
            </a:r>
          </a:p>
          <a:p>
            <a:pPr marL="266700"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Enregistrer le profil investisseur du client</a:t>
            </a:r>
          </a:p>
        </p:txBody>
      </p:sp>
      <p:sp>
        <p:nvSpPr>
          <p:cNvPr id="63" name="Rectangle à coins arrondis 62"/>
          <p:cNvSpPr/>
          <p:nvPr/>
        </p:nvSpPr>
        <p:spPr>
          <a:xfrm>
            <a:off x="166916" y="2865748"/>
            <a:ext cx="2987792" cy="13805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FFFFFF"/>
                </a:solidFill>
                <a:effectLst/>
                <a:uLnTx/>
                <a:uFillTx/>
                <a:latin typeface="Arial"/>
                <a:ea typeface="+mn-ea"/>
                <a:cs typeface="+mn-cs"/>
                <a:sym typeface="Arial"/>
              </a:rPr>
              <a:t>Etape 2 – Définition du profil investisseur du client</a:t>
            </a:r>
          </a:p>
        </p:txBody>
      </p:sp>
      <p:cxnSp>
        <p:nvCxnSpPr>
          <p:cNvPr id="70" name="Connecteur droit 69"/>
          <p:cNvCxnSpPr/>
          <p:nvPr/>
        </p:nvCxnSpPr>
        <p:spPr>
          <a:xfrm flipH="1">
            <a:off x="3635896" y="674778"/>
            <a:ext cx="53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5124792" y="534507"/>
            <a:ext cx="2350208" cy="230832"/>
          </a:xfrm>
          <a:prstGeom prst="rect">
            <a:avLst/>
          </a:prstGeom>
          <a:solidFill>
            <a:schemeClr val="bg1"/>
          </a:solidFill>
          <a:ln>
            <a:noFill/>
          </a:ln>
        </p:spPr>
        <p:txBody>
          <a:bodyPr wrap="square" lIns="0" r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1" u="none" strike="noStrike" kern="0" cap="none" spc="0" normalizeH="0" baseline="0" noProof="0" dirty="0">
                <a:ln>
                  <a:noFill/>
                </a:ln>
                <a:solidFill>
                  <a:srgbClr val="825D69"/>
                </a:solidFill>
                <a:effectLst/>
                <a:uLnTx/>
                <a:uFillTx/>
                <a:latin typeface="Arial"/>
                <a:cs typeface="Calibri" panose="020F0502020204030204" pitchFamily="34" charset="0"/>
                <a:sym typeface="Arial"/>
              </a:rPr>
              <a:t>Processus à respecter par le conseiller</a:t>
            </a:r>
          </a:p>
        </p:txBody>
      </p:sp>
      <p:sp>
        <p:nvSpPr>
          <p:cNvPr id="42" name="Rectangle 41"/>
          <p:cNvSpPr/>
          <p:nvPr/>
        </p:nvSpPr>
        <p:spPr>
          <a:xfrm>
            <a:off x="3515150" y="4464278"/>
            <a:ext cx="5355618" cy="3653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kumimoji="0" lang="fr-FR" sz="7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pitchFamily="34" charset="0"/>
              </a:rPr>
              <a:t>Le démarchage bancaire ou financier est défini dans l’article L.341-1 du CMF</a:t>
            </a:r>
            <a:r>
              <a:rPr kumimoji="0" lang="fr-FR" sz="1800" b="0" i="0" u="none" strike="noStrike" kern="0" cap="none" spc="0" normalizeH="0" baseline="0" noProof="0" dirty="0">
                <a:ln>
                  <a:noFill/>
                </a:ln>
                <a:solidFill>
                  <a:srgbClr val="FFFFFF"/>
                </a:solidFill>
                <a:effectLst/>
                <a:uLnTx/>
                <a:uFillTx/>
                <a:latin typeface="Arial Narrow" panose="020B0606020202030204" pitchFamily="34" charset="0"/>
                <a:ea typeface="Calibri" panose="020F0502020204030204" pitchFamily="34" charset="0"/>
                <a:cs typeface="Times New Roman" panose="02020603050405020304" pitchFamily="18" charset="0"/>
                <a:sym typeface="Arial"/>
              </a:rPr>
              <a:t> tel à l’article L341-1 </a:t>
            </a:r>
            <a:r>
              <a:rPr kumimoji="0" lang="fr-FR" sz="1800" b="0" i="0" u="none" strike="noStrike" kern="0" cap="none" spc="0" normalizeH="0" baseline="0" noProof="0" dirty="0" err="1">
                <a:ln>
                  <a:noFill/>
                </a:ln>
                <a:solidFill>
                  <a:srgbClr val="FFFFFF"/>
                </a:solidFill>
                <a:effectLst/>
                <a:uLnTx/>
                <a:uFillTx/>
                <a:latin typeface="Arial Narrow" panose="020B0606020202030204" pitchFamily="34" charset="0"/>
                <a:ea typeface="Calibri" panose="020F0502020204030204" pitchFamily="34" charset="0"/>
                <a:cs typeface="Times New Roman" panose="02020603050405020304" pitchFamily="18" charset="0"/>
                <a:sym typeface="Arial"/>
              </a:rPr>
              <a:t>dF</a:t>
            </a:r>
            <a:r>
              <a:rPr kumimoji="0" lang="fr-FR" sz="1800" b="0" i="0" u="none" strike="noStrike" kern="0" cap="none" spc="0" normalizeH="0" baseline="0" noProof="0" dirty="0">
                <a:ln>
                  <a:noFill/>
                </a:ln>
                <a:solidFill>
                  <a:srgbClr val="FFFFFF"/>
                </a:solidFill>
                <a:effectLst/>
                <a:uLnTx/>
                <a:uFillTx/>
                <a:latin typeface="Arial Narrow" panose="020B0606020202030204" pitchFamily="34" charset="0"/>
                <a:ea typeface="Calibri" panose="020F0502020204030204" pitchFamily="34" charset="0"/>
                <a:cs typeface="Times New Roman" panose="02020603050405020304" pitchFamily="18" charset="0"/>
                <a:sym typeface="Arial"/>
              </a:rPr>
              <a:t> </a:t>
            </a:r>
            <a:endParaRPr kumimoji="0" lang="fr-FR" sz="7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pitchFamily="34"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kumimoji="0" lang="fr-FR" sz="7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pitchFamily="34" charset="0"/>
              </a:rPr>
              <a:t>l’avis d’imposition </a:t>
            </a:r>
            <a:r>
              <a:rPr kumimoji="0" lang="fr-FR" sz="700" b="0" i="1" u="sng"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pitchFamily="34" charset="0"/>
              </a:rPr>
              <a:t>n’est pas un document obligatoire</a:t>
            </a:r>
            <a:r>
              <a:rPr kumimoji="0" lang="fr-FR" sz="7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pitchFamily="34" charset="0"/>
              </a:rPr>
              <a:t> et son absence ne pourra empêcher la souscription de produits par le client</a:t>
            </a:r>
            <a:endParaRPr kumimoji="0" lang="fr-FR" sz="700" b="0" i="1"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32" name="Chevron 31"/>
          <p:cNvSpPr/>
          <p:nvPr/>
        </p:nvSpPr>
        <p:spPr>
          <a:xfrm>
            <a:off x="3356458" y="2945577"/>
            <a:ext cx="158692" cy="1548000"/>
          </a:xfrm>
          <a:prstGeom prst="chevron">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p:txBody>
      </p:sp>
      <p:sp>
        <p:nvSpPr>
          <p:cNvPr id="48" name="Rectangle à coins arrondis 47"/>
          <p:cNvSpPr/>
          <p:nvPr/>
        </p:nvSpPr>
        <p:spPr>
          <a:xfrm>
            <a:off x="105566" y="1604216"/>
            <a:ext cx="3110489" cy="1188000"/>
          </a:xfrm>
          <a:prstGeom prst="roundRect">
            <a:avLst>
              <a:gd name="adj" fmla="val 3620"/>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95250" marR="0" lvl="2"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Sur le poste de travail MYSIS,</a:t>
            </a:r>
          </a:p>
          <a:p>
            <a:pPr marL="95250" marR="0" lvl="2"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266700"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Identifier le besoin du client</a:t>
            </a:r>
          </a:p>
          <a:p>
            <a:pPr marL="266700"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Mise à jour de la situation financière et patrimoniale du client</a:t>
            </a:r>
          </a:p>
        </p:txBody>
      </p:sp>
      <p:sp>
        <p:nvSpPr>
          <p:cNvPr id="49" name="Rectangle à coins arrondis 48"/>
          <p:cNvSpPr/>
          <p:nvPr/>
        </p:nvSpPr>
        <p:spPr>
          <a:xfrm>
            <a:off x="166916" y="1524137"/>
            <a:ext cx="2987792" cy="13805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FFFFFF"/>
                </a:solidFill>
                <a:effectLst/>
                <a:uLnTx/>
                <a:uFillTx/>
                <a:latin typeface="Arial"/>
                <a:ea typeface="+mn-ea"/>
                <a:cs typeface="+mn-cs"/>
                <a:sym typeface="Arial"/>
              </a:rPr>
              <a:t>Etape 1 – Découverte des besoins du client</a:t>
            </a:r>
          </a:p>
        </p:txBody>
      </p:sp>
      <p:sp>
        <p:nvSpPr>
          <p:cNvPr id="50" name="Chevron 49"/>
          <p:cNvSpPr/>
          <p:nvPr/>
        </p:nvSpPr>
        <p:spPr>
          <a:xfrm>
            <a:off x="3344800" y="1604216"/>
            <a:ext cx="162350" cy="1188000"/>
          </a:xfrm>
          <a:prstGeom prst="chevron">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p:txBody>
      </p:sp>
      <p:sp>
        <p:nvSpPr>
          <p:cNvPr id="35" name="Rectangle 34"/>
          <p:cNvSpPr/>
          <p:nvPr/>
        </p:nvSpPr>
        <p:spPr>
          <a:xfrm>
            <a:off x="3640888" y="1599646"/>
            <a:ext cx="5328000" cy="1188000"/>
          </a:xfrm>
          <a:prstGeom prst="rect">
            <a:avLst/>
          </a:prstGeom>
          <a:solidFill>
            <a:schemeClr val="accent2">
              <a:lumMod val="20000"/>
              <a:lumOff val="80000"/>
            </a:schemeClr>
          </a:solid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anchor="ct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Identifier le besoin du client après la mise à jour des données clients (nom, prénom, adresse, date/lieu de naissance, profession, situation matrimoniale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Pour appréhender la situation fiscale du client, la bonne pratique serait de récupérer également son dernier avis d’imposition (2)</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Mettre à jour la situation personnelle du client (financière, patrimoniale et familiale en récupérant les éléments de revenus et de charges annuelles ainsi que l’épargne détenue au sein de l’établissement)</a:t>
            </a:r>
            <a:b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b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pitchFamily="34" charset="0"/>
            </a:endParaRPr>
          </a:p>
        </p:txBody>
      </p:sp>
      <p:sp>
        <p:nvSpPr>
          <p:cNvPr id="37" name="Rectangle 36"/>
          <p:cNvSpPr/>
          <p:nvPr/>
        </p:nvSpPr>
        <p:spPr>
          <a:xfrm>
            <a:off x="3635896" y="2945577"/>
            <a:ext cx="5328000" cy="1548000"/>
          </a:xfrm>
          <a:prstGeom prst="rect">
            <a:avLst/>
          </a:prstGeom>
          <a:solidFill>
            <a:schemeClr val="accent2">
              <a:lumMod val="20000"/>
              <a:lumOff val="80000"/>
            </a:schemeClr>
          </a:solid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anchor="ct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Vérifier au préalable si le QCF/QR du client est à jour (moins de 2 ans) et signé. Dans le cas contraire, compléter avec le client, puis, lui faire signer le QCF/QR via les outils SI à disposition (ou inviter le client à réaliser le QCF/QR en ligne. De fait, le QCF/QR en ligne est réputé signé par le client).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Si un nouveau QCF/ QR est réalisé par </a:t>
            </a:r>
            <a:r>
              <a:rPr kumimoji="0" lang="fr-FR" sz="8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le conseiller, remettre, au client, un exemplaire signé des résultats du QCF/ QR.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En cas de CTO joint (pour un même foyer fiscal) : </a:t>
            </a:r>
          </a:p>
          <a:p>
            <a:pPr marL="358775"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le QCF/QR doit être complété et à jour pour les 2 titulaires. </a:t>
            </a:r>
          </a:p>
          <a:p>
            <a:pPr marL="358775"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Le conseil de la banque doit être réalisé par rapport au client ayant le profil QCF le moins disant. </a:t>
            </a:r>
          </a:p>
        </p:txBody>
      </p:sp>
      <p:sp>
        <p:nvSpPr>
          <p:cNvPr id="39" name="Rectangle 38">
            <a:extLst>
              <a:ext uri="{FF2B5EF4-FFF2-40B4-BE49-F238E27FC236}">
                <a16:creationId xmlns:a16="http://schemas.microsoft.com/office/drawing/2014/main" id="{2094AB2E-0BF7-4994-A281-B506C0E7FB75}"/>
              </a:ext>
            </a:extLst>
          </p:cNvPr>
          <p:cNvSpPr/>
          <p:nvPr/>
        </p:nvSpPr>
        <p:spPr>
          <a:xfrm>
            <a:off x="714735" y="331102"/>
            <a:ext cx="7426363" cy="1857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825D69"/>
                </a:solidFill>
                <a:effectLst/>
                <a:uLnTx/>
                <a:uFillTx/>
                <a:latin typeface="Arial"/>
                <a:ea typeface="+mn-ea"/>
                <a:cs typeface="+mn-cs"/>
                <a:sym typeface="Arial"/>
              </a:rPr>
              <a:t>Périmètre de produits concernés : </a:t>
            </a:r>
            <a:r>
              <a:rPr kumimoji="0" lang="fr-FR" sz="800" b="1" i="0" u="none" strike="noStrike" kern="0" cap="none" spc="0" normalizeH="0" baseline="0" noProof="0" dirty="0">
                <a:ln>
                  <a:noFill/>
                </a:ln>
                <a:solidFill>
                  <a:srgbClr val="825D69"/>
                </a:solidFill>
                <a:effectLst/>
                <a:uLnTx/>
                <a:uFillTx/>
                <a:latin typeface="Arial"/>
                <a:ea typeface="+mn-ea"/>
                <a:cs typeface="+mn-cs"/>
                <a:sym typeface="Arial"/>
              </a:rPr>
              <a:t>FIP/FCPI – SOFICA - SCPI de défiscalisation dite PINEL</a:t>
            </a:r>
          </a:p>
        </p:txBody>
      </p:sp>
      <p:sp>
        <p:nvSpPr>
          <p:cNvPr id="15" name="Rectangle à coins arrondis 47">
            <a:extLst>
              <a:ext uri="{FF2B5EF4-FFF2-40B4-BE49-F238E27FC236}">
                <a16:creationId xmlns:a16="http://schemas.microsoft.com/office/drawing/2014/main" id="{8C793633-D70F-4EFF-898E-60B3374F1B3F}"/>
              </a:ext>
            </a:extLst>
          </p:cNvPr>
          <p:cNvSpPr/>
          <p:nvPr/>
        </p:nvSpPr>
        <p:spPr>
          <a:xfrm>
            <a:off x="107495" y="994553"/>
            <a:ext cx="3110489" cy="437887"/>
          </a:xfrm>
          <a:prstGeom prst="roundRect">
            <a:avLst>
              <a:gd name="adj" fmla="val 3620"/>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266700"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Identifier si la rencontre est issue du démarchage ou non</a:t>
            </a:r>
          </a:p>
        </p:txBody>
      </p:sp>
      <p:sp>
        <p:nvSpPr>
          <p:cNvPr id="16" name="Rectangle à coins arrondis 48">
            <a:extLst>
              <a:ext uri="{FF2B5EF4-FFF2-40B4-BE49-F238E27FC236}">
                <a16:creationId xmlns:a16="http://schemas.microsoft.com/office/drawing/2014/main" id="{8EDDFC96-D01D-497D-B12D-CC72A4F47CD3}"/>
              </a:ext>
            </a:extLst>
          </p:cNvPr>
          <p:cNvSpPr/>
          <p:nvPr/>
        </p:nvSpPr>
        <p:spPr>
          <a:xfrm>
            <a:off x="166914" y="915318"/>
            <a:ext cx="2987792" cy="13805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FFFFFF"/>
                </a:solidFill>
                <a:effectLst/>
                <a:uLnTx/>
                <a:uFillTx/>
                <a:latin typeface="Arial"/>
                <a:ea typeface="+mn-ea"/>
                <a:cs typeface="+mn-cs"/>
                <a:sym typeface="Arial"/>
              </a:rPr>
              <a:t>Etape 0 – Identification origine rencontre avec le client</a:t>
            </a:r>
          </a:p>
        </p:txBody>
      </p:sp>
      <p:sp>
        <p:nvSpPr>
          <p:cNvPr id="17" name="Chevron 49">
            <a:extLst>
              <a:ext uri="{FF2B5EF4-FFF2-40B4-BE49-F238E27FC236}">
                <a16:creationId xmlns:a16="http://schemas.microsoft.com/office/drawing/2014/main" id="{AB1A8D17-B43E-4B5D-A309-6415A3AC5AA6}"/>
              </a:ext>
            </a:extLst>
          </p:cNvPr>
          <p:cNvSpPr/>
          <p:nvPr/>
        </p:nvSpPr>
        <p:spPr>
          <a:xfrm>
            <a:off x="3344799" y="995339"/>
            <a:ext cx="162351" cy="437887"/>
          </a:xfrm>
          <a:prstGeom prst="chevron">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p:txBody>
      </p:sp>
      <p:sp>
        <p:nvSpPr>
          <p:cNvPr id="18" name="Rectangle 17">
            <a:extLst>
              <a:ext uri="{FF2B5EF4-FFF2-40B4-BE49-F238E27FC236}">
                <a16:creationId xmlns:a16="http://schemas.microsoft.com/office/drawing/2014/main" id="{E7317E94-0534-46D8-AF77-040E75EFD2AE}"/>
              </a:ext>
            </a:extLst>
          </p:cNvPr>
          <p:cNvSpPr/>
          <p:nvPr/>
        </p:nvSpPr>
        <p:spPr>
          <a:xfrm>
            <a:off x="3635896" y="994553"/>
            <a:ext cx="5328000" cy="439408"/>
          </a:xfrm>
          <a:prstGeom prst="rect">
            <a:avLst/>
          </a:prstGeom>
          <a:solidFill>
            <a:schemeClr val="accent2">
              <a:lumMod val="20000"/>
              <a:lumOff val="80000"/>
            </a:schemeClr>
          </a:solid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Identifier en amont de la rencontre avec le client si celle-ci est liée à une démarche commerciale du conseiller</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Qualifier en démarchage/non démarchage (1)</a:t>
            </a:r>
            <a:b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b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pitchFamily="34" charset="0"/>
            </a:endParaRPr>
          </a:p>
        </p:txBody>
      </p:sp>
    </p:spTree>
    <p:extLst>
      <p:ext uri="{BB962C8B-B14F-4D97-AF65-F5344CB8AC3E}">
        <p14:creationId xmlns:p14="http://schemas.microsoft.com/office/powerpoint/2010/main" val="2194278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a:xfrm>
            <a:off x="3635896" y="3641880"/>
            <a:ext cx="5328000" cy="1234126"/>
          </a:xfrm>
          <a:prstGeom prst="rect">
            <a:avLst/>
          </a:prstGeom>
          <a:solidFill>
            <a:schemeClr val="accent2">
              <a:lumMod val="20000"/>
              <a:lumOff val="80000"/>
            </a:schemeClr>
          </a:solid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anchor="ct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Compléter le bulletin de souscription en cohérence avec le(s) choix retenu(s) par le client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S’assurer que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le client a daté et signé le bulletin de souscription de chaque produit retenu lors du conseil</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Veiller à ce que le client précise s’il a été démarché ou non. En cas de démarchage, veiller au respect du délai entre la date de démarchage et la date de signature du bulletin de souscription (cf. annexe slide 15 pour aide au remplissage des dates)</a:t>
            </a:r>
            <a:endParaRPr kumimoji="0" lang="fr-FR" sz="1000" b="0" i="0" u="none" strike="sngStrike" kern="0" cap="none" spc="0" normalizeH="0" baseline="0" noProof="0" dirty="0">
              <a:ln>
                <a:noFill/>
              </a:ln>
              <a:solidFill>
                <a:srgbClr val="FF0000"/>
              </a:solidFill>
              <a:effectLst/>
              <a:highlight>
                <a:srgbClr val="FFFF00"/>
              </a:highlight>
              <a:uLnTx/>
              <a:uFillTx/>
              <a:latin typeface="Arial" panose="020B0604020202020204" pitchFamily="34" charset="0"/>
              <a:ea typeface="+mn-ea"/>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61" name="Rectangle à coins arrondis 60"/>
          <p:cNvSpPr/>
          <p:nvPr/>
        </p:nvSpPr>
        <p:spPr>
          <a:xfrm>
            <a:off x="107504" y="3721376"/>
            <a:ext cx="3110489" cy="1154630"/>
          </a:xfrm>
          <a:prstGeom prst="roundRect">
            <a:avLst>
              <a:gd name="adj" fmla="val 5614"/>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26670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Compléter, </a:t>
            </a:r>
            <a:r>
              <a:rPr kumimoji="0" lang="fr-FR" sz="900" b="1" i="0" u="none" strike="noStrike" kern="0" cap="none" spc="0" normalizeH="0" baseline="0" noProof="0" dirty="0">
                <a:ln>
                  <a:noFill/>
                </a:ln>
                <a:solidFill>
                  <a:srgbClr val="B0006C"/>
                </a:solidFill>
                <a:effectLst/>
                <a:uLnTx/>
                <a:uFillTx/>
                <a:latin typeface="Arial"/>
                <a:ea typeface="+mn-ea"/>
                <a:cs typeface="Calibri" panose="020F0502020204030204" pitchFamily="34" charset="0"/>
                <a:sym typeface="Arial"/>
              </a:rPr>
              <a:t>dater et faire signer le/les Bulletin(s) de souscription dédié(s) à chaque produit</a:t>
            </a:r>
          </a:p>
          <a:p>
            <a:pPr marL="896938" marR="0" lvl="0" indent="-801688" algn="l" defTabSz="914400" rtl="0" eaLnBrk="1" fontAlgn="auto" latinLnBrk="0" hangingPunct="1">
              <a:lnSpc>
                <a:spcPct val="100000"/>
              </a:lnSpc>
              <a:spcBef>
                <a:spcPts val="0"/>
              </a:spcBef>
              <a:spcAft>
                <a:spcPts val="0"/>
              </a:spcAft>
              <a:buClrTx/>
              <a:buSzTx/>
              <a:buFontTx/>
              <a:buNone/>
              <a:tabLst>
                <a:tab pos="266700" algn="l"/>
              </a:tabLst>
              <a:defRPr/>
            </a:pPr>
            <a:r>
              <a:rPr kumimoji="0" lang="fr-FR" sz="9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a:t>
            </a:r>
            <a:r>
              <a:rPr kumimoji="0" lang="fr-FR" sz="800" b="1"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Le bulletin de souscription doit être 		impérativement signé par le client, le        conjoint le cas échéant et le conseiller.</a:t>
            </a:r>
          </a:p>
          <a:p>
            <a:pPr marL="95250" marR="0" lvl="0" indent="0" algn="l" defTabSz="914400" rtl="0" eaLnBrk="1" fontAlgn="auto" latinLnBrk="0" hangingPunct="1">
              <a:lnSpc>
                <a:spcPct val="100000"/>
              </a:lnSpc>
              <a:spcBef>
                <a:spcPts val="0"/>
              </a:spcBef>
              <a:spcAft>
                <a:spcPts val="0"/>
              </a:spcAft>
              <a:buClrTx/>
              <a:buSzTx/>
              <a:buFontTx/>
              <a:buNone/>
              <a:tabLst>
                <a:tab pos="266700" algn="l"/>
              </a:tabLst>
              <a:defRPr/>
            </a:pPr>
            <a:endParaRPr kumimoji="0" lang="fr-FR" sz="700" b="1"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95250" marR="0" lvl="0" indent="0" algn="l" defTabSz="914400" rtl="0" eaLnBrk="1" fontAlgn="auto" latinLnBrk="0" hangingPunct="1">
              <a:lnSpc>
                <a:spcPct val="100000"/>
              </a:lnSpc>
              <a:spcBef>
                <a:spcPts val="0"/>
              </a:spcBef>
              <a:spcAft>
                <a:spcPts val="0"/>
              </a:spcAft>
              <a:buClrTx/>
              <a:buSzTx/>
              <a:buFontTx/>
              <a:buNone/>
              <a:tabLst>
                <a:tab pos="266700" algn="l"/>
              </a:tabLst>
              <a:defRPr/>
            </a:pPr>
            <a:r>
              <a:rPr kumimoji="0" lang="fr-FR" sz="8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pour information : le/les bulletin(s) de souscription papier reprenne(nt) les éléments sur les frais ex ante</a:t>
            </a:r>
            <a:endParaRPr kumimoji="0" lang="fr-FR" sz="7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p:txBody>
      </p:sp>
      <p:sp>
        <p:nvSpPr>
          <p:cNvPr id="43" name="Chevron 42"/>
          <p:cNvSpPr/>
          <p:nvPr/>
        </p:nvSpPr>
        <p:spPr>
          <a:xfrm>
            <a:off x="3364229" y="3721376"/>
            <a:ext cx="158692" cy="1154629"/>
          </a:xfrm>
          <a:prstGeom prst="chevron">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p:txBody>
      </p:sp>
      <p:sp>
        <p:nvSpPr>
          <p:cNvPr id="45" name="Rectangle à coins arrondis 44"/>
          <p:cNvSpPr/>
          <p:nvPr/>
        </p:nvSpPr>
        <p:spPr>
          <a:xfrm>
            <a:off x="166916" y="3641897"/>
            <a:ext cx="2987792" cy="13805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FFFFFF"/>
                </a:solidFill>
                <a:effectLst/>
                <a:uLnTx/>
                <a:uFillTx/>
                <a:latin typeface="Arial"/>
                <a:ea typeface="+mn-ea"/>
                <a:cs typeface="+mn-cs"/>
                <a:sym typeface="Arial"/>
              </a:rPr>
              <a:t>Etape 4 – Signature des BS</a:t>
            </a:r>
          </a:p>
        </p:txBody>
      </p:sp>
      <p:sp>
        <p:nvSpPr>
          <p:cNvPr id="18" name="Rectangle 17">
            <a:extLst>
              <a:ext uri="{FF2B5EF4-FFF2-40B4-BE49-F238E27FC236}">
                <a16:creationId xmlns:a16="http://schemas.microsoft.com/office/drawing/2014/main" id="{ABF01389-B2E5-47CC-96B3-A1CD66E93A80}"/>
              </a:ext>
            </a:extLst>
          </p:cNvPr>
          <p:cNvSpPr/>
          <p:nvPr/>
        </p:nvSpPr>
        <p:spPr>
          <a:xfrm>
            <a:off x="3635896" y="703987"/>
            <a:ext cx="5328000" cy="2237673"/>
          </a:xfrm>
          <a:prstGeom prst="rect">
            <a:avLst/>
          </a:prstGeom>
          <a:solidFill>
            <a:schemeClr val="accent2">
              <a:lumMod val="20000"/>
              <a:lumOff val="80000"/>
            </a:schemeClr>
          </a:solid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anchor="t"/>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fr-FR" sz="10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0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Renseigner la situation du client et de son conjoint le cas échéant, les éléments relatifs aux revenus et charges, épargne, profil client, situation fiscale et besoins du client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0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Présenter et matérialiser (code valeur et nom du produit) sur le document « conseil » la (ou les) offre(s) disponible(s) dans l’établissement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0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S’assurer que la proposition indiquée dans le document de « conseil » est en phase avec le niveau de Compétences Financières, l’objectif d’investissement (optimiser mon imposition), l’horizon de placement, la segmentation client et en cohérence avec la surface financière du client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0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En cas de choix différent de la part du client, matérialiser par une coche « </a:t>
            </a:r>
            <a:r>
              <a:rPr kumimoji="0" lang="fr-FR" sz="1000" b="0" i="0"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mn-cs"/>
                <a:sym typeface="Arial"/>
              </a:rPr>
              <a:t>Je n’accepte pas la proposition de l’établissement mais je décide de souscrire un autre produit de mon choix même si celui-ci n’est pas adapté à mon profil investisseur et que mon conseiller m’ait mis en garde </a:t>
            </a:r>
            <a:r>
              <a:rPr kumimoji="0" lang="fr-FR" sz="1000" b="0" i="0" u="none" strike="noStrike" kern="0" cap="none" spc="0" normalizeH="0" baseline="0" noProof="0" dirty="0">
                <a:ln>
                  <a:noFill/>
                </a:ln>
                <a:solidFill>
                  <a:srgbClr val="181717"/>
                </a:solidFill>
                <a:effectLst/>
                <a:uLnTx/>
                <a:uFillTx/>
                <a:latin typeface="Calibri" panose="020F0502020204030204" pitchFamily="34" charset="0"/>
                <a:ea typeface="Calibri" panose="020F0502020204030204" pitchFamily="34" charset="0"/>
                <a:cs typeface="+mn-cs"/>
                <a:sym typeface="Arial"/>
              </a:rPr>
              <a: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0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Assurer la remise des documents spécifiques en fonction du produit proposé et du conseil apporté (se reporter à l’annexe slide 14)  </a:t>
            </a:r>
          </a:p>
        </p:txBody>
      </p:sp>
      <p:sp>
        <p:nvSpPr>
          <p:cNvPr id="19" name="Rectangle à coins arrondis 32">
            <a:extLst>
              <a:ext uri="{FF2B5EF4-FFF2-40B4-BE49-F238E27FC236}">
                <a16:creationId xmlns:a16="http://schemas.microsoft.com/office/drawing/2014/main" id="{8A084255-27C9-4FDF-91B4-39A7C2643AB9}"/>
              </a:ext>
            </a:extLst>
          </p:cNvPr>
          <p:cNvSpPr/>
          <p:nvPr/>
        </p:nvSpPr>
        <p:spPr>
          <a:xfrm>
            <a:off x="124023" y="744492"/>
            <a:ext cx="3110489" cy="2261895"/>
          </a:xfrm>
          <a:prstGeom prst="roundRect">
            <a:avLst>
              <a:gd name="adj" fmla="val 1914"/>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26670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26670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26670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26670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26670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26670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Compléter et </a:t>
            </a:r>
            <a:r>
              <a:rPr kumimoji="0" lang="fr-FR" sz="800" b="1" i="0" u="none" strike="noStrike" kern="0" cap="none" spc="0" normalizeH="0" baseline="0" noProof="0" dirty="0">
                <a:ln>
                  <a:noFill/>
                </a:ln>
                <a:solidFill>
                  <a:srgbClr val="B0006C"/>
                </a:solidFill>
                <a:effectLst/>
                <a:uLnTx/>
                <a:uFillTx/>
                <a:latin typeface="Arial"/>
                <a:ea typeface="+mn-ea"/>
                <a:cs typeface="Calibri" panose="020F0502020204030204" pitchFamily="34" charset="0"/>
                <a:sym typeface="Arial"/>
              </a:rPr>
              <a:t>faire signer </a:t>
            </a: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au client le document en mode </a:t>
            </a:r>
            <a:r>
              <a:rPr kumimoji="0" lang="fr-FR" sz="800" b="0" i="0" u="none" strike="noStrike" kern="0" cap="none" spc="0" normalizeH="0" baseline="0" noProof="0" dirty="0" err="1">
                <a:ln>
                  <a:noFill/>
                </a:ln>
                <a:solidFill>
                  <a:srgbClr val="000000"/>
                </a:solidFill>
                <a:effectLst/>
                <a:uLnTx/>
                <a:uFillTx/>
                <a:latin typeface="Arial"/>
                <a:ea typeface="+mn-ea"/>
                <a:cs typeface="Calibri" panose="020F0502020204030204" pitchFamily="34" charset="0"/>
                <a:sym typeface="Arial"/>
              </a:rPr>
              <a:t>pdf</a:t>
            </a: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dynamique  </a:t>
            </a:r>
            <a:r>
              <a:rPr kumimoji="0" lang="fr-FR" sz="8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a:t>
            </a:r>
            <a:r>
              <a:rPr kumimoji="0" lang="fr-FR" sz="8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Conseil de la banque au titre d’un investissement en produits permettant de réduire votre charge fiscale </a:t>
            </a:r>
            <a:r>
              <a:rPr kumimoji="0" lang="fr-FR" sz="8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a:t>
            </a:r>
            <a:r>
              <a:rPr kumimoji="0" lang="fr-FR" sz="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a:t>
            </a:r>
            <a:r>
              <a:rPr kumimoji="0" lang="fr-FR" sz="800" b="1" i="0" u="sng" strike="noStrike" kern="0" cap="none" spc="0" normalizeH="0" baseline="0" noProof="0" dirty="0">
                <a:ln>
                  <a:noFill/>
                </a:ln>
                <a:solidFill>
                  <a:srgbClr val="B0006C"/>
                </a:solidFill>
                <a:effectLst/>
                <a:uLnTx/>
                <a:uFillTx/>
                <a:latin typeface="Arial"/>
                <a:ea typeface="+mn-ea"/>
                <a:cs typeface="Calibri" panose="020F0502020204030204" pitchFamily="34" charset="0"/>
                <a:sym typeface="Arial"/>
              </a:rPr>
              <a:t>en veillant à ce que toutes les coches soient bien complétées (cf. annexe sur coches à apporter en fonction du produit vendu).</a:t>
            </a:r>
          </a:p>
          <a:p>
            <a:pPr marL="895350" marR="0" lvl="0" indent="0" algn="l" defTabSz="447675" rtl="0" eaLnBrk="1" fontAlgn="auto" latinLnBrk="0" hangingPunct="1">
              <a:lnSpc>
                <a:spcPct val="100000"/>
              </a:lnSpc>
              <a:spcBef>
                <a:spcPts val="0"/>
              </a:spcBef>
              <a:spcAft>
                <a:spcPts val="0"/>
              </a:spcAft>
              <a:buClrTx/>
              <a:buSzTx/>
              <a:buFontTx/>
              <a:buNone/>
              <a:tabLst>
                <a:tab pos="266700" algn="l"/>
              </a:tabLst>
              <a:defRPr/>
            </a:pPr>
            <a:b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br>
            <a:r>
              <a:rPr kumimoji="0" lang="fr-FR" sz="8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Le document « conseil de la banque » doit être </a:t>
            </a:r>
            <a:r>
              <a:rPr kumimoji="0" lang="fr-FR" sz="800" b="1"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impérativement  daté et signé par le client, le conjoint le cas échéant et le conseiller</a:t>
            </a:r>
            <a:r>
              <a:rPr kumimoji="0" lang="fr-FR" sz="8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a:t>
            </a:r>
          </a:p>
          <a:p>
            <a:pPr marL="895350" marR="0" lvl="0" indent="-800100" algn="l" defTabSz="914400" rtl="0" eaLnBrk="1" fontAlgn="auto" latinLnBrk="0" hangingPunct="1">
              <a:lnSpc>
                <a:spcPct val="100000"/>
              </a:lnSpc>
              <a:spcBef>
                <a:spcPts val="0"/>
              </a:spcBef>
              <a:spcAft>
                <a:spcPts val="0"/>
              </a:spcAft>
              <a:buClrTx/>
              <a:buSzTx/>
              <a:buFontTx/>
              <a:buNone/>
              <a:tabLst>
                <a:tab pos="266700" algn="l"/>
              </a:tabLst>
              <a:defRPr/>
            </a:pPr>
            <a:endParaRPr kumimoji="0" lang="fr-FR" sz="8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895350" marR="0" lvl="0" indent="0" algn="l" defTabSz="914400" rtl="0" eaLnBrk="1" fontAlgn="auto" latinLnBrk="0" hangingPunct="1">
              <a:lnSpc>
                <a:spcPct val="100000"/>
              </a:lnSpc>
              <a:spcBef>
                <a:spcPts val="0"/>
              </a:spcBef>
              <a:spcAft>
                <a:spcPts val="0"/>
              </a:spcAft>
              <a:buClrTx/>
              <a:buSzTx/>
              <a:buFontTx/>
              <a:buNone/>
              <a:tabLst>
                <a:tab pos="266700" algn="l"/>
              </a:tabLst>
              <a:defRPr/>
            </a:pPr>
            <a:r>
              <a:rPr kumimoji="0" lang="fr-FR" sz="800" b="1"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Le document « conseil de la banque » n’est valide que 30 jours à compter de la date de signature</a:t>
            </a:r>
            <a:r>
              <a:rPr kumimoji="0" lang="fr-FR" sz="8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 à défaut, il devra être refait avec le client.</a:t>
            </a:r>
          </a:p>
          <a:p>
            <a:pPr marL="895350" marR="0" lvl="0" indent="-800100" algn="l" defTabSz="914400" rtl="0" eaLnBrk="1" fontAlgn="auto" latinLnBrk="0" hangingPunct="1">
              <a:lnSpc>
                <a:spcPct val="100000"/>
              </a:lnSpc>
              <a:spcBef>
                <a:spcPts val="0"/>
              </a:spcBef>
              <a:spcAft>
                <a:spcPts val="0"/>
              </a:spcAft>
              <a:buClrTx/>
              <a:buSzTx/>
              <a:buFontTx/>
              <a:buNone/>
              <a:tabLst>
                <a:tab pos="266700" algn="l"/>
              </a:tabLst>
              <a:defRPr/>
            </a:pPr>
            <a:endParaRPr kumimoji="0" lang="fr-FR" sz="8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95250" marR="0" lvl="0" indent="0" algn="l" defTabSz="914400" rtl="0" eaLnBrk="1" fontAlgn="auto" latinLnBrk="0" hangingPunct="1">
              <a:lnSpc>
                <a:spcPct val="100000"/>
              </a:lnSpc>
              <a:spcBef>
                <a:spcPts val="0"/>
              </a:spcBef>
              <a:spcAft>
                <a:spcPts val="0"/>
              </a:spcAft>
              <a:buClrTx/>
              <a:buSzTx/>
              <a:buFontTx/>
              <a:buNone/>
              <a:tabLst>
                <a:tab pos="266700" algn="l"/>
              </a:tabLst>
              <a:defRPr/>
            </a:pPr>
            <a:endParaRPr kumimoji="0" lang="fr-FR" sz="8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95250" marR="0" lvl="0" indent="0" algn="l" defTabSz="914400" rtl="0" eaLnBrk="1" fontAlgn="auto" latinLnBrk="0" hangingPunct="1">
              <a:lnSpc>
                <a:spcPct val="100000"/>
              </a:lnSpc>
              <a:spcBef>
                <a:spcPts val="0"/>
              </a:spcBef>
              <a:spcAft>
                <a:spcPts val="0"/>
              </a:spcAft>
              <a:buClrTx/>
              <a:buSzTx/>
              <a:buFontTx/>
              <a:buNone/>
              <a:tabLst>
                <a:tab pos="266700" algn="l"/>
              </a:tabLst>
              <a:defRPr/>
            </a:pPr>
            <a:endParaRPr kumimoji="0" lang="fr-FR" sz="8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95250" marR="0" lvl="0" indent="0" algn="l" defTabSz="914400" rtl="0" eaLnBrk="1" fontAlgn="auto" latinLnBrk="0" hangingPunct="1">
              <a:lnSpc>
                <a:spcPct val="100000"/>
              </a:lnSpc>
              <a:spcBef>
                <a:spcPts val="0"/>
              </a:spcBef>
              <a:spcAft>
                <a:spcPts val="0"/>
              </a:spcAft>
              <a:buClrTx/>
              <a:buSzTx/>
              <a:buFontTx/>
              <a:buNone/>
              <a:tabLst>
                <a:tab pos="266700" algn="l"/>
              </a:tabLst>
              <a:defRPr/>
            </a:pPr>
            <a:endParaRPr kumimoji="0" lang="fr-FR" sz="8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p:txBody>
      </p:sp>
      <p:sp>
        <p:nvSpPr>
          <p:cNvPr id="20" name="Chevron 33">
            <a:extLst>
              <a:ext uri="{FF2B5EF4-FFF2-40B4-BE49-F238E27FC236}">
                <a16:creationId xmlns:a16="http://schemas.microsoft.com/office/drawing/2014/main" id="{14CE2387-7315-4FFE-831C-13ED4720D9CC}"/>
              </a:ext>
            </a:extLst>
          </p:cNvPr>
          <p:cNvSpPr/>
          <p:nvPr/>
        </p:nvSpPr>
        <p:spPr>
          <a:xfrm>
            <a:off x="3294616" y="737162"/>
            <a:ext cx="228305" cy="2190358"/>
          </a:xfrm>
          <a:prstGeom prst="chevron">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p:txBody>
      </p:sp>
      <p:sp>
        <p:nvSpPr>
          <p:cNvPr id="21" name="Rectangle à coins arrondis 43">
            <a:extLst>
              <a:ext uri="{FF2B5EF4-FFF2-40B4-BE49-F238E27FC236}">
                <a16:creationId xmlns:a16="http://schemas.microsoft.com/office/drawing/2014/main" id="{7E52C678-4FE2-40CB-BA04-6ED91D026E07}"/>
              </a:ext>
            </a:extLst>
          </p:cNvPr>
          <p:cNvSpPr/>
          <p:nvPr/>
        </p:nvSpPr>
        <p:spPr>
          <a:xfrm>
            <a:off x="166916" y="529340"/>
            <a:ext cx="2987792" cy="38622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FFFFFF"/>
                </a:solidFill>
                <a:effectLst/>
                <a:uLnTx/>
                <a:uFillTx/>
                <a:latin typeface="Arial"/>
                <a:ea typeface="+mn-ea"/>
                <a:cs typeface="+mn-cs"/>
                <a:sym typeface="Arial"/>
              </a:rPr>
              <a:t>Etape 3 – Formalisation du conseil, du choix client et signature</a:t>
            </a:r>
          </a:p>
        </p:txBody>
      </p:sp>
      <p:sp>
        <p:nvSpPr>
          <p:cNvPr id="30" name="Rectangle 29">
            <a:extLst>
              <a:ext uri="{FF2B5EF4-FFF2-40B4-BE49-F238E27FC236}">
                <a16:creationId xmlns:a16="http://schemas.microsoft.com/office/drawing/2014/main" id="{55F58849-DEC6-41D9-A086-DA3C3D1E7C6B}"/>
              </a:ext>
            </a:extLst>
          </p:cNvPr>
          <p:cNvSpPr/>
          <p:nvPr/>
        </p:nvSpPr>
        <p:spPr>
          <a:xfrm>
            <a:off x="3635896" y="3021770"/>
            <a:ext cx="5328000" cy="540000"/>
          </a:xfrm>
          <a:prstGeom prst="rect">
            <a:avLst/>
          </a:prstGeom>
          <a:solidFill>
            <a:schemeClr val="accent2">
              <a:lumMod val="20000"/>
              <a:lumOff val="80000"/>
            </a:schemeClr>
          </a:solid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anchor="ct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0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Lors de la formalisation du conseil, contrôler l’âge du souscripteur.</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0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Si le client a 80 ans ou plus, faire compléter et signer la fiche spécifique 80 ans et plus</a:t>
            </a:r>
          </a:p>
        </p:txBody>
      </p:sp>
      <p:sp>
        <p:nvSpPr>
          <p:cNvPr id="31" name="Rectangle à coins arrondis 32">
            <a:extLst>
              <a:ext uri="{FF2B5EF4-FFF2-40B4-BE49-F238E27FC236}">
                <a16:creationId xmlns:a16="http://schemas.microsoft.com/office/drawing/2014/main" id="{27BA057E-D854-4F32-BDF9-8F978B25D552}"/>
              </a:ext>
            </a:extLst>
          </p:cNvPr>
          <p:cNvSpPr/>
          <p:nvPr/>
        </p:nvSpPr>
        <p:spPr>
          <a:xfrm>
            <a:off x="114891" y="3156844"/>
            <a:ext cx="3110489" cy="414076"/>
          </a:xfrm>
          <a:prstGeom prst="roundRect">
            <a:avLst>
              <a:gd name="adj" fmla="val 1914"/>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26670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Le cas échéant, compléter </a:t>
            </a:r>
            <a:r>
              <a:rPr kumimoji="0" lang="fr-FR" sz="900" b="1" i="0" u="none" strike="noStrike" kern="0" cap="none" spc="0" normalizeH="0" baseline="0" noProof="0" dirty="0">
                <a:ln>
                  <a:noFill/>
                </a:ln>
                <a:solidFill>
                  <a:srgbClr val="B0006C"/>
                </a:solidFill>
                <a:effectLst/>
                <a:uLnTx/>
                <a:uFillTx/>
                <a:latin typeface="Arial"/>
                <a:ea typeface="+mn-ea"/>
                <a:cs typeface="Calibri" panose="020F0502020204030204" pitchFamily="34" charset="0"/>
                <a:sym typeface="Arial"/>
              </a:rPr>
              <a:t>la fiche dédiée client 80 ans et plus</a:t>
            </a:r>
            <a:endParaRPr kumimoji="0" lang="fr-FR" sz="900" b="1" i="1" u="none" strike="noStrike" kern="0" cap="none" spc="0" normalizeH="0" baseline="0" noProof="0" dirty="0">
              <a:ln>
                <a:noFill/>
              </a:ln>
              <a:solidFill>
                <a:srgbClr val="B0006C"/>
              </a:solidFill>
              <a:effectLst/>
              <a:uLnTx/>
              <a:uFillTx/>
              <a:latin typeface="Arial"/>
              <a:ea typeface="+mn-ea"/>
              <a:cs typeface="Calibri" panose="020F0502020204030204" pitchFamily="34" charset="0"/>
              <a:sym typeface="Arial"/>
            </a:endParaRPr>
          </a:p>
        </p:txBody>
      </p:sp>
      <p:sp>
        <p:nvSpPr>
          <p:cNvPr id="32" name="Chevron 33">
            <a:extLst>
              <a:ext uri="{FF2B5EF4-FFF2-40B4-BE49-F238E27FC236}">
                <a16:creationId xmlns:a16="http://schemas.microsoft.com/office/drawing/2014/main" id="{DEDA9B13-3631-4942-B662-CF851E206DAA}"/>
              </a:ext>
            </a:extLst>
          </p:cNvPr>
          <p:cNvSpPr/>
          <p:nvPr/>
        </p:nvSpPr>
        <p:spPr>
          <a:xfrm>
            <a:off x="3364229" y="3021770"/>
            <a:ext cx="158692" cy="540000"/>
          </a:xfrm>
          <a:prstGeom prst="chevron">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p:txBody>
      </p:sp>
      <p:sp>
        <p:nvSpPr>
          <p:cNvPr id="33" name="Rectangle à coins arrondis 43">
            <a:extLst>
              <a:ext uri="{FF2B5EF4-FFF2-40B4-BE49-F238E27FC236}">
                <a16:creationId xmlns:a16="http://schemas.microsoft.com/office/drawing/2014/main" id="{D0FC76DF-6E40-4AEA-811F-2494EA71430C}"/>
              </a:ext>
            </a:extLst>
          </p:cNvPr>
          <p:cNvSpPr/>
          <p:nvPr/>
        </p:nvSpPr>
        <p:spPr>
          <a:xfrm>
            <a:off x="166916" y="3057849"/>
            <a:ext cx="2987792" cy="13805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FFFFFF"/>
                </a:solidFill>
                <a:effectLst/>
                <a:uLnTx/>
                <a:uFillTx/>
                <a:latin typeface="Arial"/>
                <a:ea typeface="+mn-ea"/>
                <a:cs typeface="+mn-cs"/>
                <a:sym typeface="Arial"/>
              </a:rPr>
              <a:t>Etape 3 bis – Client 80 ans et plus</a:t>
            </a:r>
          </a:p>
        </p:txBody>
      </p:sp>
      <p:cxnSp>
        <p:nvCxnSpPr>
          <p:cNvPr id="29" name="Connecteur droit 28">
            <a:extLst>
              <a:ext uri="{FF2B5EF4-FFF2-40B4-BE49-F238E27FC236}">
                <a16:creationId xmlns:a16="http://schemas.microsoft.com/office/drawing/2014/main" id="{A1509E0B-C8F0-42CF-AE15-CE5C20EAC88E}"/>
              </a:ext>
            </a:extLst>
          </p:cNvPr>
          <p:cNvCxnSpPr/>
          <p:nvPr/>
        </p:nvCxnSpPr>
        <p:spPr>
          <a:xfrm flipH="1">
            <a:off x="3635896" y="627534"/>
            <a:ext cx="53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FFDA35DE-397D-4BC3-94BA-DB3DB598038A}"/>
              </a:ext>
            </a:extLst>
          </p:cNvPr>
          <p:cNvSpPr/>
          <p:nvPr/>
        </p:nvSpPr>
        <p:spPr>
          <a:xfrm>
            <a:off x="5124792" y="513660"/>
            <a:ext cx="2350208" cy="230832"/>
          </a:xfrm>
          <a:prstGeom prst="rect">
            <a:avLst/>
          </a:prstGeom>
          <a:solidFill>
            <a:schemeClr val="bg1"/>
          </a:solidFill>
          <a:ln>
            <a:noFill/>
          </a:ln>
        </p:spPr>
        <p:txBody>
          <a:bodyPr wrap="square" lIns="0" r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1" u="none" strike="noStrike" kern="0" cap="none" spc="0" normalizeH="0" baseline="0" noProof="0" dirty="0">
                <a:ln>
                  <a:noFill/>
                </a:ln>
                <a:solidFill>
                  <a:srgbClr val="825D69"/>
                </a:solidFill>
                <a:effectLst/>
                <a:uLnTx/>
                <a:uFillTx/>
                <a:latin typeface="Arial"/>
                <a:cs typeface="Calibri" panose="020F0502020204030204" pitchFamily="34" charset="0"/>
                <a:sym typeface="Arial"/>
              </a:rPr>
              <a:t>Processus à respecter par le conseiller</a:t>
            </a:r>
          </a:p>
        </p:txBody>
      </p:sp>
      <p:sp>
        <p:nvSpPr>
          <p:cNvPr id="36" name="Titre 6">
            <a:extLst>
              <a:ext uri="{FF2B5EF4-FFF2-40B4-BE49-F238E27FC236}">
                <a16:creationId xmlns:a16="http://schemas.microsoft.com/office/drawing/2014/main" id="{687B85BF-368E-48C3-B287-756BD27F9092}"/>
              </a:ext>
            </a:extLst>
          </p:cNvPr>
          <p:cNvSpPr txBox="1">
            <a:spLocks/>
          </p:cNvSpPr>
          <p:nvPr/>
        </p:nvSpPr>
        <p:spPr>
          <a:xfrm>
            <a:off x="0" y="27801"/>
            <a:ext cx="9144000" cy="259724"/>
          </a:xfrm>
          <a:prstGeom prst="rect">
            <a:avLst/>
          </a:prstGeom>
          <a:solidFill>
            <a:schemeClr val="bg1"/>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400" b="1" i="0" u="sng" strike="noStrike" kern="0" cap="all" spc="0" normalizeH="0" baseline="0" noProof="0" dirty="0">
                <a:ln>
                  <a:noFill/>
                </a:ln>
                <a:solidFill>
                  <a:srgbClr val="581D74"/>
                </a:solidFill>
                <a:effectLst/>
                <a:uLnTx/>
                <a:uFillTx/>
                <a:latin typeface="Arial Narrow" panose="020B0606020202030204" pitchFamily="34" charset="0"/>
                <a:cs typeface="Arial"/>
                <a:sym typeface="Arial"/>
              </a:rPr>
              <a:t>LES GRANDES ETAPES INDISPENSABLES </a:t>
            </a:r>
            <a:r>
              <a:rPr kumimoji="0" lang="fr-FR" sz="1400" b="1" i="0" u="none" strike="noStrike" kern="0" cap="all" spc="0" normalizeH="0" baseline="0" noProof="0" dirty="0">
                <a:ln>
                  <a:noFill/>
                </a:ln>
                <a:solidFill>
                  <a:srgbClr val="581D74"/>
                </a:solidFill>
                <a:effectLst/>
                <a:uLnTx/>
                <a:uFillTx/>
                <a:latin typeface="Arial Narrow" panose="020B0606020202030204" pitchFamily="34" charset="0"/>
                <a:cs typeface="Arial"/>
                <a:sym typeface="Arial"/>
              </a:rPr>
              <a:t>DU parcours conseil des produits de ‘défiscalisation’</a:t>
            </a:r>
          </a:p>
        </p:txBody>
      </p:sp>
      <p:sp>
        <p:nvSpPr>
          <p:cNvPr id="39" name="Rectangle 38">
            <a:extLst>
              <a:ext uri="{FF2B5EF4-FFF2-40B4-BE49-F238E27FC236}">
                <a16:creationId xmlns:a16="http://schemas.microsoft.com/office/drawing/2014/main" id="{003C552C-DC55-48B7-9C6A-8EB2AAAE2574}"/>
              </a:ext>
            </a:extLst>
          </p:cNvPr>
          <p:cNvSpPr/>
          <p:nvPr/>
        </p:nvSpPr>
        <p:spPr>
          <a:xfrm>
            <a:off x="714735" y="331102"/>
            <a:ext cx="7426363" cy="1857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825D69"/>
                </a:solidFill>
                <a:effectLst/>
                <a:uLnTx/>
                <a:uFillTx/>
                <a:latin typeface="Arial"/>
                <a:ea typeface="+mn-ea"/>
                <a:cs typeface="+mn-cs"/>
                <a:sym typeface="Arial"/>
              </a:rPr>
              <a:t>Périmètre de produits concernés : </a:t>
            </a:r>
            <a:r>
              <a:rPr kumimoji="0" lang="fr-FR" sz="800" b="1" i="0" u="none" strike="noStrike" kern="0" cap="none" spc="0" normalizeH="0" baseline="0" noProof="0" dirty="0">
                <a:ln>
                  <a:noFill/>
                </a:ln>
                <a:solidFill>
                  <a:srgbClr val="825D69"/>
                </a:solidFill>
                <a:effectLst/>
                <a:uLnTx/>
                <a:uFillTx/>
                <a:latin typeface="Arial"/>
                <a:ea typeface="+mn-ea"/>
                <a:cs typeface="+mn-cs"/>
                <a:sym typeface="Arial"/>
              </a:rPr>
              <a:t>FIP/FCPI – SOFICA - SCPI de défiscalisation dite PINEL</a:t>
            </a:r>
          </a:p>
        </p:txBody>
      </p:sp>
      <p:pic>
        <p:nvPicPr>
          <p:cNvPr id="4" name="Graphique 3" descr="Cône de signalisation contour">
            <a:extLst>
              <a:ext uri="{FF2B5EF4-FFF2-40B4-BE49-F238E27FC236}">
                <a16:creationId xmlns:a16="http://schemas.microsoft.com/office/drawing/2014/main" id="{7138D62B-4F59-4632-8D72-E9C2B264D5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4844" y="1910778"/>
            <a:ext cx="303358" cy="303358"/>
          </a:xfrm>
          <a:prstGeom prst="rect">
            <a:avLst/>
          </a:prstGeom>
        </p:spPr>
      </p:pic>
      <p:pic>
        <p:nvPicPr>
          <p:cNvPr id="37" name="Graphique 36" descr="Cône de signalisation contour">
            <a:extLst>
              <a:ext uri="{FF2B5EF4-FFF2-40B4-BE49-F238E27FC236}">
                <a16:creationId xmlns:a16="http://schemas.microsoft.com/office/drawing/2014/main" id="{E6545741-177A-4DF6-8478-F09FE4C01E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7544" y="4101817"/>
            <a:ext cx="440658" cy="440658"/>
          </a:xfrm>
          <a:prstGeom prst="rect">
            <a:avLst/>
          </a:prstGeom>
        </p:spPr>
      </p:pic>
      <p:pic>
        <p:nvPicPr>
          <p:cNvPr id="2" name="Image 1">
            <a:extLst>
              <a:ext uri="{FF2B5EF4-FFF2-40B4-BE49-F238E27FC236}">
                <a16:creationId xmlns:a16="http://schemas.microsoft.com/office/drawing/2014/main" id="{3A6C82AD-339F-4D32-A8AB-9E1F75991C07}"/>
              </a:ext>
            </a:extLst>
          </p:cNvPr>
          <p:cNvPicPr>
            <a:picLocks noChangeAspect="1"/>
          </p:cNvPicPr>
          <p:nvPr/>
        </p:nvPicPr>
        <p:blipFill>
          <a:blip r:embed="rId5"/>
          <a:stretch>
            <a:fillRect/>
          </a:stretch>
        </p:blipFill>
        <p:spPr>
          <a:xfrm>
            <a:off x="594612" y="2530415"/>
            <a:ext cx="304826" cy="304826"/>
          </a:xfrm>
          <a:prstGeom prst="rect">
            <a:avLst/>
          </a:prstGeom>
        </p:spPr>
      </p:pic>
    </p:spTree>
    <p:extLst>
      <p:ext uri="{BB962C8B-B14F-4D97-AF65-F5344CB8AC3E}">
        <p14:creationId xmlns:p14="http://schemas.microsoft.com/office/powerpoint/2010/main" val="3589841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771550"/>
            <a:ext cx="5616624" cy="1155851"/>
          </a:xfrm>
        </p:spPr>
        <p:txBody>
          <a:bodyPr>
            <a:noAutofit/>
          </a:bodyPr>
          <a:lstStyle/>
          <a:p>
            <a:r>
              <a:rPr lang="fr-FR" sz="1200" dirty="0"/>
              <a:t>MODELE DE CONSEIL DE LA BANQUE </a:t>
            </a:r>
            <a:endParaRPr lang="fr-FR" sz="1200" u="sng" dirty="0"/>
          </a:p>
        </p:txBody>
      </p:sp>
      <p:sp>
        <p:nvSpPr>
          <p:cNvPr id="5" name="Titre 6">
            <a:extLst>
              <a:ext uri="{FF2B5EF4-FFF2-40B4-BE49-F238E27FC236}">
                <a16:creationId xmlns:a16="http://schemas.microsoft.com/office/drawing/2014/main" id="{8411AB49-0B41-41AA-8A5D-1511F82E5FB3}"/>
              </a:ext>
            </a:extLst>
          </p:cNvPr>
          <p:cNvSpPr txBox="1">
            <a:spLocks/>
          </p:cNvSpPr>
          <p:nvPr/>
        </p:nvSpPr>
        <p:spPr>
          <a:xfrm>
            <a:off x="0" y="27801"/>
            <a:ext cx="9144000" cy="259724"/>
          </a:xfrm>
          <a:prstGeom prst="rect">
            <a:avLst/>
          </a:prstGeom>
          <a:solidFill>
            <a:schemeClr val="bg1"/>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400" b="1" i="0" u="sng" strike="noStrike" kern="0" cap="all" spc="0" normalizeH="0" baseline="0" noProof="0" dirty="0">
                <a:ln>
                  <a:noFill/>
                </a:ln>
                <a:solidFill>
                  <a:srgbClr val="581D74"/>
                </a:solidFill>
                <a:effectLst/>
                <a:uLnTx/>
                <a:uFillTx/>
                <a:latin typeface="Arial Narrow" panose="020B0606020202030204" pitchFamily="34" charset="0"/>
                <a:cs typeface="Arial"/>
                <a:sym typeface="Arial"/>
              </a:rPr>
              <a:t>LES GRANDES ETAPES INDISPENSABLES </a:t>
            </a:r>
            <a:r>
              <a:rPr kumimoji="0" lang="fr-FR" sz="1400" b="1" i="0" u="none" strike="noStrike" kern="0" cap="all" spc="0" normalizeH="0" baseline="0" noProof="0" dirty="0">
                <a:ln>
                  <a:noFill/>
                </a:ln>
                <a:solidFill>
                  <a:srgbClr val="581D74"/>
                </a:solidFill>
                <a:effectLst/>
                <a:uLnTx/>
                <a:uFillTx/>
                <a:latin typeface="Arial Narrow" panose="020B0606020202030204" pitchFamily="34" charset="0"/>
                <a:cs typeface="Arial"/>
                <a:sym typeface="Arial"/>
              </a:rPr>
              <a:t>DU parcours conseil des produits de ‘défiscalisation’</a:t>
            </a:r>
          </a:p>
        </p:txBody>
      </p:sp>
      <p:sp>
        <p:nvSpPr>
          <p:cNvPr id="8" name="Rectangle 7">
            <a:extLst>
              <a:ext uri="{FF2B5EF4-FFF2-40B4-BE49-F238E27FC236}">
                <a16:creationId xmlns:a16="http://schemas.microsoft.com/office/drawing/2014/main" id="{B65F9CEF-1887-4DEF-9C4F-BEE9F211A0A5}"/>
              </a:ext>
            </a:extLst>
          </p:cNvPr>
          <p:cNvSpPr/>
          <p:nvPr/>
        </p:nvSpPr>
        <p:spPr>
          <a:xfrm>
            <a:off x="971600" y="351247"/>
            <a:ext cx="7426363" cy="1857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825D69"/>
                </a:solidFill>
                <a:effectLst/>
                <a:uLnTx/>
                <a:uFillTx/>
                <a:latin typeface="Arial"/>
                <a:ea typeface="+mn-ea"/>
                <a:cs typeface="+mn-cs"/>
                <a:sym typeface="Arial"/>
              </a:rPr>
              <a:t>Périmètre de produits concernés : </a:t>
            </a:r>
            <a:r>
              <a:rPr kumimoji="0" lang="fr-FR" sz="800" b="1" i="0" u="none" strike="noStrike" kern="0" cap="none" spc="0" normalizeH="0" baseline="0" noProof="0" dirty="0">
                <a:ln>
                  <a:noFill/>
                </a:ln>
                <a:solidFill>
                  <a:srgbClr val="825D69"/>
                </a:solidFill>
                <a:effectLst/>
                <a:uLnTx/>
                <a:uFillTx/>
                <a:latin typeface="Arial"/>
                <a:ea typeface="+mn-ea"/>
                <a:cs typeface="+mn-cs"/>
                <a:sym typeface="Arial"/>
              </a:rPr>
              <a:t>FIP/FCPI – SOFICA - SCPI de défiscalisation dite PINEL</a:t>
            </a:r>
          </a:p>
        </p:txBody>
      </p:sp>
      <p:graphicFrame>
        <p:nvGraphicFramePr>
          <p:cNvPr id="4" name="Objet 3">
            <a:extLst>
              <a:ext uri="{FF2B5EF4-FFF2-40B4-BE49-F238E27FC236}">
                <a16:creationId xmlns:a16="http://schemas.microsoft.com/office/drawing/2014/main" id="{B43DD788-F44D-EEFB-0E5E-A3E788C282E8}"/>
              </a:ext>
            </a:extLst>
          </p:cNvPr>
          <p:cNvGraphicFramePr>
            <a:graphicFrameLocks noChangeAspect="1"/>
          </p:cNvGraphicFramePr>
          <p:nvPr>
            <p:extLst>
              <p:ext uri="{D42A27DB-BD31-4B8C-83A1-F6EECF244321}">
                <p14:modId xmlns:p14="http://schemas.microsoft.com/office/powerpoint/2010/main" val="447454604"/>
              </p:ext>
            </p:extLst>
          </p:nvPr>
        </p:nvGraphicFramePr>
        <p:xfrm>
          <a:off x="4114800" y="2168525"/>
          <a:ext cx="914400" cy="806450"/>
        </p:xfrm>
        <a:graphic>
          <a:graphicData uri="http://schemas.openxmlformats.org/presentationml/2006/ole">
            <mc:AlternateContent xmlns:mc="http://schemas.openxmlformats.org/markup-compatibility/2006">
              <mc:Choice xmlns:v="urn:schemas-microsoft-com:vml" Requires="v">
                <p:oleObj name="Document" showAsIcon="1" r:id="rId2" imgW="914400" imgH="806400" progId="Word.Document.12">
                  <p:embed/>
                </p:oleObj>
              </mc:Choice>
              <mc:Fallback>
                <p:oleObj name="Document" showAsIcon="1" r:id="rId2" imgW="914400" imgH="806400" progId="Word.Document.12">
                  <p:embed/>
                  <p:pic>
                    <p:nvPicPr>
                      <p:cNvPr id="4" name="Objet 3">
                        <a:extLst>
                          <a:ext uri="{FF2B5EF4-FFF2-40B4-BE49-F238E27FC236}">
                            <a16:creationId xmlns:a16="http://schemas.microsoft.com/office/drawing/2014/main" id="{B43DD788-F44D-EEFB-0E5E-A3E788C282E8}"/>
                          </a:ext>
                        </a:extLst>
                      </p:cNvPr>
                      <p:cNvPicPr/>
                      <p:nvPr/>
                    </p:nvPicPr>
                    <p:blipFill>
                      <a:blip r:embed="rId3"/>
                      <a:stretch>
                        <a:fillRect/>
                      </a:stretch>
                    </p:blipFill>
                    <p:spPr>
                      <a:xfrm>
                        <a:off x="4114800" y="2168525"/>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393307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1779662"/>
            <a:ext cx="6552728" cy="1155851"/>
          </a:xfrm>
        </p:spPr>
        <p:txBody>
          <a:bodyPr>
            <a:noAutofit/>
          </a:bodyPr>
          <a:lstStyle/>
          <a:p>
            <a:pPr algn="ctr"/>
            <a:r>
              <a:rPr lang="fr-FR" sz="1200" u="sng" dirty="0"/>
              <a:t>MODELE DE BULLETIN DE SOUSCRIPTION AVEC DEMARCHAGE</a:t>
            </a:r>
            <a:br>
              <a:rPr lang="fr-FR" sz="1200" u="sng" dirty="0"/>
            </a:br>
            <a:br>
              <a:rPr lang="fr-FR" sz="1200" u="sng" dirty="0"/>
            </a:br>
            <a:r>
              <a:rPr lang="fr-FR" sz="1200" dirty="0"/>
              <a:t>SE REFERER AU </a:t>
            </a:r>
            <a:r>
              <a:rPr lang="fr-FR" sz="1200" u="sng" dirty="0"/>
              <a:t>BULLETIN DE SOUSCRIPTION DYNAMIQUE MODELE </a:t>
            </a:r>
            <a:r>
              <a:rPr lang="fr-FR" sz="1200" dirty="0"/>
              <a:t>FOURNI DANS LA DOCUMENTATION DE MISE EN MARCHE DU PRODUIT</a:t>
            </a:r>
            <a:endParaRPr lang="fr-FR" sz="1200" u="sng" dirty="0"/>
          </a:p>
        </p:txBody>
      </p:sp>
      <p:sp>
        <p:nvSpPr>
          <p:cNvPr id="5" name="Titre 6">
            <a:extLst>
              <a:ext uri="{FF2B5EF4-FFF2-40B4-BE49-F238E27FC236}">
                <a16:creationId xmlns:a16="http://schemas.microsoft.com/office/drawing/2014/main" id="{8411AB49-0B41-41AA-8A5D-1511F82E5FB3}"/>
              </a:ext>
            </a:extLst>
          </p:cNvPr>
          <p:cNvSpPr txBox="1">
            <a:spLocks/>
          </p:cNvSpPr>
          <p:nvPr/>
        </p:nvSpPr>
        <p:spPr>
          <a:xfrm>
            <a:off x="0" y="27801"/>
            <a:ext cx="9144000" cy="259724"/>
          </a:xfrm>
          <a:prstGeom prst="rect">
            <a:avLst/>
          </a:prstGeom>
          <a:solidFill>
            <a:schemeClr val="bg1"/>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400" b="1" i="0" u="sng" strike="noStrike" kern="0" cap="all" spc="0" normalizeH="0" baseline="0" noProof="0" dirty="0">
                <a:ln>
                  <a:noFill/>
                </a:ln>
                <a:solidFill>
                  <a:srgbClr val="581D74"/>
                </a:solidFill>
                <a:effectLst/>
                <a:uLnTx/>
                <a:uFillTx/>
                <a:latin typeface="Arial Narrow" panose="020B0606020202030204" pitchFamily="34" charset="0"/>
                <a:cs typeface="Arial"/>
                <a:sym typeface="Arial"/>
              </a:rPr>
              <a:t>LES GRANDES ETAPES INDISPENSABLES </a:t>
            </a:r>
            <a:r>
              <a:rPr kumimoji="0" lang="fr-FR" sz="1400" b="1" i="0" u="none" strike="noStrike" kern="0" cap="all" spc="0" normalizeH="0" baseline="0" noProof="0" dirty="0">
                <a:ln>
                  <a:noFill/>
                </a:ln>
                <a:solidFill>
                  <a:srgbClr val="581D74"/>
                </a:solidFill>
                <a:effectLst/>
                <a:uLnTx/>
                <a:uFillTx/>
                <a:latin typeface="Arial Narrow" panose="020B0606020202030204" pitchFamily="34" charset="0"/>
                <a:cs typeface="Arial"/>
                <a:sym typeface="Arial"/>
              </a:rPr>
              <a:t>DU parcours conseil des produits de ‘défiscalisation’</a:t>
            </a:r>
          </a:p>
        </p:txBody>
      </p:sp>
      <p:sp>
        <p:nvSpPr>
          <p:cNvPr id="8" name="Rectangle 7">
            <a:extLst>
              <a:ext uri="{FF2B5EF4-FFF2-40B4-BE49-F238E27FC236}">
                <a16:creationId xmlns:a16="http://schemas.microsoft.com/office/drawing/2014/main" id="{B65F9CEF-1887-4DEF-9C4F-BEE9F211A0A5}"/>
              </a:ext>
            </a:extLst>
          </p:cNvPr>
          <p:cNvSpPr/>
          <p:nvPr/>
        </p:nvSpPr>
        <p:spPr>
          <a:xfrm>
            <a:off x="971600" y="351247"/>
            <a:ext cx="7426363" cy="1857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825D69"/>
                </a:solidFill>
                <a:effectLst/>
                <a:uLnTx/>
                <a:uFillTx/>
                <a:latin typeface="Arial"/>
                <a:ea typeface="+mn-ea"/>
                <a:cs typeface="+mn-cs"/>
                <a:sym typeface="Arial"/>
              </a:rPr>
              <a:t>Périmètre de produits concernés : </a:t>
            </a:r>
            <a:r>
              <a:rPr kumimoji="0" lang="fr-FR" sz="800" b="1" i="0" u="none" strike="noStrike" kern="0" cap="none" spc="0" normalizeH="0" baseline="0" noProof="0" dirty="0">
                <a:ln>
                  <a:noFill/>
                </a:ln>
                <a:solidFill>
                  <a:srgbClr val="825D69"/>
                </a:solidFill>
                <a:effectLst/>
                <a:uLnTx/>
                <a:uFillTx/>
                <a:latin typeface="Arial"/>
                <a:ea typeface="+mn-ea"/>
                <a:cs typeface="+mn-cs"/>
                <a:sym typeface="Arial"/>
              </a:rPr>
              <a:t>FIP/FCPI – SOFICA - SCPI de défiscalisation dite PINEL</a:t>
            </a:r>
          </a:p>
        </p:txBody>
      </p:sp>
    </p:spTree>
    <p:extLst>
      <p:ext uri="{BB962C8B-B14F-4D97-AF65-F5344CB8AC3E}">
        <p14:creationId xmlns:p14="http://schemas.microsoft.com/office/powerpoint/2010/main" val="3653164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38">
            <a:extLst>
              <a:ext uri="{FF2B5EF4-FFF2-40B4-BE49-F238E27FC236}">
                <a16:creationId xmlns:a16="http://schemas.microsoft.com/office/drawing/2014/main" id="{7B17CAAE-220C-401A-ACE8-8ECF72896D3F}"/>
              </a:ext>
            </a:extLst>
          </p:cNvPr>
          <p:cNvSpPr/>
          <p:nvPr/>
        </p:nvSpPr>
        <p:spPr>
          <a:xfrm>
            <a:off x="107505" y="827792"/>
            <a:ext cx="2664296" cy="4054400"/>
          </a:xfrm>
          <a:prstGeom prst="roundRect">
            <a:avLst>
              <a:gd name="adj" fmla="val 5614"/>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26670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r>
              <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Cas n° 1 </a:t>
            </a: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Passer les ordres dans l’outil Platine (conseiller)</a:t>
            </a:r>
          </a:p>
          <a:p>
            <a:pPr marL="95250" marR="0" lvl="0" indent="0" algn="l" defTabSz="914400" rtl="0" eaLnBrk="1" fontAlgn="auto" latinLnBrk="0" hangingPunct="1">
              <a:lnSpc>
                <a:spcPct val="100000"/>
              </a:lnSpc>
              <a:spcBef>
                <a:spcPts val="0"/>
              </a:spcBef>
              <a:spcAft>
                <a:spcPts val="0"/>
              </a:spcAft>
              <a:buClrTx/>
              <a:buSzTx/>
              <a:buFontTx/>
              <a:buNone/>
              <a:tabLst>
                <a:tab pos="266700" algn="l"/>
              </a:tabLst>
              <a:defRPr/>
            </a:pP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95250" marR="0" lvl="0" indent="0" algn="l" defTabSz="914400" rtl="0" eaLnBrk="1" fontAlgn="auto" latinLnBrk="0" hangingPunct="1">
              <a:lnSpc>
                <a:spcPct val="100000"/>
              </a:lnSpc>
              <a:spcBef>
                <a:spcPts val="0"/>
              </a:spcBef>
              <a:spcAft>
                <a:spcPts val="0"/>
              </a:spcAft>
              <a:buClrTx/>
              <a:buSzTx/>
              <a:buFontTx/>
              <a:buNone/>
              <a:tabLst>
                <a:tab pos="266700" algn="l"/>
              </a:tabLst>
              <a:defRPr/>
            </a:pP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OU</a:t>
            </a:r>
          </a:p>
          <a:p>
            <a:pPr marL="95250" marR="0" lvl="0" indent="0" algn="l" defTabSz="914400" rtl="0" eaLnBrk="1" fontAlgn="auto" latinLnBrk="0" hangingPunct="1">
              <a:lnSpc>
                <a:spcPct val="100000"/>
              </a:lnSpc>
              <a:spcBef>
                <a:spcPts val="0"/>
              </a:spcBef>
              <a:spcAft>
                <a:spcPts val="0"/>
              </a:spcAft>
              <a:buClrTx/>
              <a:buSzTx/>
              <a:buFontTx/>
              <a:buNone/>
              <a:tabLst>
                <a:tab pos="266700" algn="l"/>
              </a:tabLst>
              <a:defRPr/>
            </a:pP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26670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r>
              <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Cas n° 2 </a:t>
            </a: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Transmettre l’ordre au back-office de l’établissement pour saisie dans l’outil Platine</a:t>
            </a:r>
          </a:p>
          <a:p>
            <a:pPr marL="95250" marR="0" lvl="0" indent="0" algn="l" defTabSz="914400" rtl="0" eaLnBrk="1" fontAlgn="auto" latinLnBrk="0" hangingPunct="1">
              <a:lnSpc>
                <a:spcPct val="100000"/>
              </a:lnSpc>
              <a:spcBef>
                <a:spcPts val="0"/>
              </a:spcBef>
              <a:spcAft>
                <a:spcPts val="0"/>
              </a:spcAft>
              <a:buClrTx/>
              <a:buSzTx/>
              <a:buFontTx/>
              <a:buNone/>
              <a:tabLst>
                <a:tab pos="266700" algn="l"/>
              </a:tabLst>
              <a:defRPr/>
            </a:pP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95250" marR="0" lvl="0" indent="0" algn="l" defTabSz="914400" rtl="0" eaLnBrk="1" fontAlgn="auto" latinLnBrk="0" hangingPunct="1">
              <a:lnSpc>
                <a:spcPct val="100000"/>
              </a:lnSpc>
              <a:spcBef>
                <a:spcPts val="0"/>
              </a:spcBef>
              <a:spcAft>
                <a:spcPts val="0"/>
              </a:spcAft>
              <a:buClrTx/>
              <a:buSzTx/>
              <a:buFontTx/>
              <a:buNone/>
              <a:tabLst>
                <a:tab pos="266700" algn="l"/>
              </a:tabLst>
              <a:defRPr/>
            </a:pP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OU</a:t>
            </a:r>
          </a:p>
          <a:p>
            <a:pPr marL="95250" marR="0" lvl="0" indent="0" algn="l" defTabSz="914400" rtl="0" eaLnBrk="1" fontAlgn="auto" latinLnBrk="0" hangingPunct="1">
              <a:lnSpc>
                <a:spcPct val="100000"/>
              </a:lnSpc>
              <a:spcBef>
                <a:spcPts val="0"/>
              </a:spcBef>
              <a:spcAft>
                <a:spcPts val="0"/>
              </a:spcAft>
              <a:buClrTx/>
              <a:buSzTx/>
              <a:buFontTx/>
              <a:buNone/>
              <a:tabLst>
                <a:tab pos="266700" algn="l"/>
              </a:tabLst>
              <a:defRPr/>
            </a:pP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26670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r>
              <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Cas n° 3 </a:t>
            </a: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Transmettre à </a:t>
            </a:r>
            <a:r>
              <a:rPr kumimoji="0" lang="fr-FR" sz="900" b="0" i="0" u="none" strike="noStrike" kern="0" cap="none" spc="0" normalizeH="0" baseline="0" noProof="0" dirty="0" err="1">
                <a:ln>
                  <a:noFill/>
                </a:ln>
                <a:solidFill>
                  <a:srgbClr val="000000"/>
                </a:solidFill>
                <a:effectLst/>
                <a:uLnTx/>
                <a:uFillTx/>
                <a:latin typeface="Arial"/>
                <a:ea typeface="+mn-ea"/>
                <a:cs typeface="Calibri" panose="020F0502020204030204" pitchFamily="34" charset="0"/>
                <a:sym typeface="Arial"/>
              </a:rPr>
              <a:t>EuroTitres</a:t>
            </a: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la demande de souscription pour saisie (Topaze : en cas de délégation de la prestation)</a:t>
            </a:r>
          </a:p>
          <a:p>
            <a:pPr marL="26670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95250" marR="0" lvl="0" indent="0" algn="l" defTabSz="914400" rtl="0" eaLnBrk="1" fontAlgn="auto" latinLnBrk="0" hangingPunct="1">
              <a:lnSpc>
                <a:spcPct val="100000"/>
              </a:lnSpc>
              <a:spcBef>
                <a:spcPts val="0"/>
              </a:spcBef>
              <a:spcAft>
                <a:spcPts val="0"/>
              </a:spcAft>
              <a:buClrTx/>
              <a:buSzTx/>
              <a:buFontTx/>
              <a:buNone/>
              <a:tabLst>
                <a:tab pos="266700" algn="l"/>
              </a:tabLst>
              <a:defRPr/>
            </a:pPr>
            <a:endParaRPr kumimoji="0" lang="fr-FR" sz="9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95250" marR="0" lvl="0" indent="0" algn="l" defTabSz="914400" rtl="0" eaLnBrk="1" fontAlgn="auto" latinLnBrk="0" hangingPunct="1">
              <a:lnSpc>
                <a:spcPct val="100000"/>
              </a:lnSpc>
              <a:spcBef>
                <a:spcPts val="0"/>
              </a:spcBef>
              <a:spcAft>
                <a:spcPts val="0"/>
              </a:spcAft>
              <a:buClrTx/>
              <a:buSzTx/>
              <a:buFontTx/>
              <a:buNone/>
              <a:tabLst>
                <a:tab pos="266700" algn="l"/>
              </a:tabLst>
              <a:defRPr/>
            </a:pPr>
            <a:endParaRPr kumimoji="0" lang="fr-FR" sz="9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95250" marR="0" lvl="0" indent="0" algn="l" defTabSz="914400" rtl="0" eaLnBrk="1" fontAlgn="auto" latinLnBrk="0" hangingPunct="1">
              <a:lnSpc>
                <a:spcPct val="100000"/>
              </a:lnSpc>
              <a:spcBef>
                <a:spcPts val="0"/>
              </a:spcBef>
              <a:spcAft>
                <a:spcPts val="0"/>
              </a:spcAft>
              <a:buClrTx/>
              <a:buSzTx/>
              <a:buFontTx/>
              <a:buNone/>
              <a:tabLst>
                <a:tab pos="266700" algn="l"/>
              </a:tabLst>
              <a:defRPr/>
            </a:pPr>
            <a:endParaRPr kumimoji="0" lang="fr-FR" sz="9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95250" marR="0" lvl="0" indent="0" algn="l" defTabSz="914400" rtl="0" eaLnBrk="1" fontAlgn="auto" latinLnBrk="0" hangingPunct="1">
              <a:lnSpc>
                <a:spcPct val="100000"/>
              </a:lnSpc>
              <a:spcBef>
                <a:spcPts val="0"/>
              </a:spcBef>
              <a:spcAft>
                <a:spcPts val="0"/>
              </a:spcAft>
              <a:buClrTx/>
              <a:buSzTx/>
              <a:buFontTx/>
              <a:buNone/>
              <a:tabLst>
                <a:tab pos="266700" algn="l"/>
              </a:tabLst>
              <a:defRPr/>
            </a:pPr>
            <a:endParaRPr kumimoji="0" lang="fr-FR" sz="9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95250" marR="0" lvl="0" indent="0" algn="ctr" defTabSz="914400" rtl="0" eaLnBrk="1" fontAlgn="auto" latinLnBrk="0" hangingPunct="1">
              <a:lnSpc>
                <a:spcPct val="100000"/>
              </a:lnSpc>
              <a:spcBef>
                <a:spcPts val="0"/>
              </a:spcBef>
              <a:spcAft>
                <a:spcPts val="0"/>
              </a:spcAft>
              <a:buClrTx/>
              <a:buSzTx/>
              <a:buFontTx/>
              <a:buNone/>
              <a:tabLst>
                <a:tab pos="266700" algn="l"/>
              </a:tabLst>
              <a:defRPr/>
            </a:pPr>
            <a:r>
              <a:rPr kumimoji="0" lang="fr-FR" sz="900" b="0" i="1"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Retenir le cas concerné en fonction du choix de l’établissement</a:t>
            </a:r>
          </a:p>
        </p:txBody>
      </p:sp>
      <p:sp>
        <p:nvSpPr>
          <p:cNvPr id="10" name="Rectangle 9">
            <a:extLst>
              <a:ext uri="{FF2B5EF4-FFF2-40B4-BE49-F238E27FC236}">
                <a16:creationId xmlns:a16="http://schemas.microsoft.com/office/drawing/2014/main" id="{410F9E08-C6B5-4B86-94FE-A69C7E5BB652}"/>
              </a:ext>
            </a:extLst>
          </p:cNvPr>
          <p:cNvSpPr/>
          <p:nvPr/>
        </p:nvSpPr>
        <p:spPr>
          <a:xfrm>
            <a:off x="3040596" y="750915"/>
            <a:ext cx="5995900" cy="4078000"/>
          </a:xfrm>
          <a:prstGeom prst="rect">
            <a:avLst/>
          </a:prstGeom>
          <a:solidFill>
            <a:schemeClr val="accent2">
              <a:lumMod val="20000"/>
              <a:lumOff val="80000"/>
            </a:schemeClr>
          </a:solid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1" i="0" u="sng"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Cas n° 1</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 Lorsque l’ordre est saisi par le conseiller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Lors de la saisie de l’ordre, veiller à cocher la case correspondante au </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document « conseil de la banque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Lors de la saisie de l’ordre, veiller à sélectionner le contexte </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Ordre </a:t>
            </a:r>
            <a:r>
              <a:rPr kumimoji="0" lang="fr-FR" sz="600" b="1" i="0" u="sng"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conseillé</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 </a:t>
            </a: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lorsque :</a:t>
            </a:r>
          </a:p>
          <a:p>
            <a:pPr marL="447675" marR="0" lvl="2" indent="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a:t>
            </a: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la mention du « conseil de la banque » </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a:t>
            </a:r>
            <a:r>
              <a:rPr kumimoji="0" lang="fr-FR" sz="600" b="0" i="1" u="none" strike="noStrike" kern="0" cap="none" spc="0" normalizeH="0" baseline="0" noProof="0" dirty="0">
                <a:ln>
                  <a:noFill/>
                </a:ln>
                <a:solidFill>
                  <a:srgbClr val="000000"/>
                </a:solidFill>
                <a:effectLst/>
                <a:uLnTx/>
                <a:uFillTx/>
                <a:latin typeface="Arial"/>
                <a:ea typeface="Calibri" panose="020F0502020204030204" pitchFamily="34" charset="0"/>
                <a:cs typeface="+mn-cs"/>
                <a:sym typeface="Arial"/>
              </a:rPr>
              <a:t>J’accepte la proposition de l’établissement et confirme mon choix de réaliser le(s) opérations(s) » préconisée(s) aujourd’hui </a:t>
            </a:r>
            <a:r>
              <a:rPr kumimoji="0" lang="fr-FR" sz="600" b="0" i="0" u="none" strike="noStrike" kern="0" cap="none" spc="0" normalizeH="0" baseline="0" noProof="0" dirty="0">
                <a:ln>
                  <a:noFill/>
                </a:ln>
                <a:solidFill>
                  <a:srgbClr val="000000"/>
                </a:solidFill>
                <a:effectLst/>
                <a:uLnTx/>
                <a:uFillTx/>
                <a:latin typeface="Arial"/>
                <a:ea typeface="Calibri" panose="020F0502020204030204" pitchFamily="34" charset="0"/>
                <a:cs typeface="+mn-cs"/>
                <a:sym typeface="Arial"/>
              </a:rPr>
              <a:t>» est cochée </a:t>
            </a:r>
          </a:p>
          <a:p>
            <a:pPr marL="447675" marR="0" lvl="2" indent="0" algn="l" defTabSz="914400" rtl="0" eaLnBrk="1" fontAlgn="auto" latinLnBrk="0" hangingPunct="1">
              <a:lnSpc>
                <a:spcPct val="100000"/>
              </a:lnSpc>
              <a:spcBef>
                <a:spcPts val="0"/>
              </a:spcBef>
              <a:spcAft>
                <a:spcPts val="0"/>
              </a:spcAft>
              <a:buClrTx/>
              <a:buSzTx/>
              <a:buFontTx/>
              <a:buNone/>
              <a:tabLst/>
              <a:defRPr/>
            </a:pP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ou</a:t>
            </a:r>
          </a:p>
          <a:p>
            <a:pPr marL="536575" marR="0" lvl="2"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La mention du « conseil de la banque » </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a:t>
            </a:r>
            <a:r>
              <a:rPr kumimoji="0" lang="fr-FR" sz="600" b="0" i="1" u="none" strike="noStrike" kern="0" cap="none" spc="0" normalizeH="0" baseline="0" noProof="0" dirty="0">
                <a:ln>
                  <a:noFill/>
                </a:ln>
                <a:solidFill>
                  <a:srgbClr val="181717"/>
                </a:solidFill>
                <a:effectLst/>
                <a:uLnTx/>
                <a:uFillTx/>
                <a:latin typeface="Arial"/>
                <a:ea typeface="Calibri" panose="020F0502020204030204" pitchFamily="34" charset="0"/>
                <a:cs typeface="+mn-cs"/>
                <a:sym typeface="Arial"/>
              </a:rPr>
              <a:t>J’accepte la proposition de l’établissement et confirme mon choix de souscrire à ce(s) produit(s) permettant de réduire la charge de l’impôt sur le revenu même si ceux-ci présentent un risque supérieur à mon profil (Questionnaire de Risques), dans la mesure où le projet concerné répond à mon besoin et que j’en comprends et accepte le risque » est cochée</a:t>
            </a:r>
            <a:endParaRPr kumimoji="0" lang="fr-FR" sz="600" b="0" i="0" u="none" strike="noStrike" kern="0" cap="none" spc="0" normalizeH="0" baseline="0" noProof="0" dirty="0">
              <a:ln>
                <a:noFill/>
              </a:ln>
              <a:solidFill>
                <a:srgbClr val="181717"/>
              </a:solidFill>
              <a:effectLst/>
              <a:uLnTx/>
              <a:uFillTx/>
              <a:latin typeface="Arial"/>
              <a:ea typeface="Calibri" panose="020F0502020204030204" pitchFamily="34" charset="0"/>
              <a:cs typeface="+mn-cs"/>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Lors de la saisie de l’ordre, veiller à sélectionner le contexte </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Ordre </a:t>
            </a:r>
            <a:r>
              <a:rPr kumimoji="0" lang="fr-FR" sz="600" b="1" i="0" u="sng"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déconseillé</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 </a:t>
            </a: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lorsque la mention du conseil de la banque </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a:t>
            </a:r>
            <a:r>
              <a:rPr kumimoji="0" lang="fr-FR" sz="600" b="0" i="1" u="none" strike="noStrike" kern="0" cap="none" spc="0" normalizeH="0" baseline="0" noProof="0" dirty="0">
                <a:ln>
                  <a:noFill/>
                </a:ln>
                <a:solidFill>
                  <a:srgbClr val="181717"/>
                </a:solidFill>
                <a:effectLst/>
                <a:uLnTx/>
                <a:uFillTx/>
                <a:latin typeface="Arial"/>
                <a:ea typeface="Calibri" panose="020F0502020204030204" pitchFamily="34" charset="0"/>
                <a:cs typeface="+mn-cs"/>
                <a:sym typeface="Arial"/>
              </a:rPr>
              <a:t>Je n’accepte pas la proposition de l’établissement mais je décide de souscrire un autre produit de mon choix même si celui-ci n’est pas adapté à mon profil investisseur et que mon conseiller m’ait mis en garde » est</a:t>
            </a:r>
            <a:r>
              <a:rPr kumimoji="0" lang="fr-FR" sz="600" b="0" i="0" u="none" strike="noStrike" kern="0" cap="none" spc="0" normalizeH="0" baseline="0" noProof="0" dirty="0">
                <a:ln>
                  <a:noFill/>
                </a:ln>
                <a:solidFill>
                  <a:srgbClr val="000000"/>
                </a:solidFill>
                <a:effectLst/>
                <a:uLnTx/>
                <a:uFillTx/>
                <a:latin typeface="Arial"/>
                <a:ea typeface="Calibri" panose="020F0502020204030204" pitchFamily="34" charset="0"/>
                <a:cs typeface="+mn-cs"/>
                <a:sym typeface="Arial"/>
              </a:rPr>
              <a:t> cochée</a:t>
            </a:r>
            <a:endPar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Le document « Compte-rendu de transmission » généré automatiquement par l’outil Platine durant la phase de passage d’ordre devra être signé par le client, archivé dans MYSIS et lui être remis.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dirty="0">
              <a:ln>
                <a:noFill/>
              </a:ln>
              <a:solidFill>
                <a:srgbClr val="FF0000"/>
              </a:solidFill>
              <a:effectLst/>
              <a:uLnTx/>
              <a:uFillTx/>
              <a:latin typeface="Arial"/>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1" i="0" u="sng"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Cas n° 2 </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Lorsque la demande de souscription est transmise par le conseiller au Back-Office de son établissement pour saisie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Lors de la saisie de l’ordre, veiller à cocher la case correspondante au </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document « conseil de la banque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Lors de la saisie de l’ordre, veiller à sélectionner le contexte </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Ordre </a:t>
            </a:r>
            <a:r>
              <a:rPr kumimoji="0" lang="fr-FR" sz="600" b="1" i="0" u="sng"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conseillé</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 </a:t>
            </a: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lorsque :</a:t>
            </a:r>
          </a:p>
          <a:p>
            <a:pPr marL="536575" marR="0" lvl="2"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la mention du « conseil de la banque » </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a:t>
            </a:r>
            <a:r>
              <a:rPr kumimoji="0" lang="fr-FR" sz="600" b="0" i="1" u="none" strike="noStrike" kern="0" cap="none" spc="0" normalizeH="0" baseline="0" noProof="0" dirty="0">
                <a:ln>
                  <a:noFill/>
                </a:ln>
                <a:solidFill>
                  <a:srgbClr val="000000"/>
                </a:solidFill>
                <a:effectLst/>
                <a:uLnTx/>
                <a:uFillTx/>
                <a:latin typeface="Arial"/>
                <a:ea typeface="Calibri" panose="020F0502020204030204" pitchFamily="34" charset="0"/>
                <a:cs typeface="+mn-cs"/>
                <a:sym typeface="Arial"/>
              </a:rPr>
              <a:t>J’accepte la proposition de l’établissement et confirme mon choix de réaliser le(s) opérations(s) »   préconisée(s) aujourd’hui </a:t>
            </a:r>
            <a:r>
              <a:rPr kumimoji="0" lang="fr-FR" sz="600" b="0" i="0" u="none" strike="noStrike" kern="0" cap="none" spc="0" normalizeH="0" baseline="0" noProof="0" dirty="0">
                <a:ln>
                  <a:noFill/>
                </a:ln>
                <a:solidFill>
                  <a:srgbClr val="000000"/>
                </a:solidFill>
                <a:effectLst/>
                <a:uLnTx/>
                <a:uFillTx/>
                <a:latin typeface="Arial"/>
                <a:ea typeface="Calibri" panose="020F0502020204030204" pitchFamily="34" charset="0"/>
                <a:cs typeface="+mn-cs"/>
                <a:sym typeface="Arial"/>
              </a:rPr>
              <a:t>» est cochée </a:t>
            </a:r>
          </a:p>
          <a:p>
            <a:pPr marL="447675" marR="0" lvl="2" indent="0" algn="l" defTabSz="914400" rtl="0" eaLnBrk="1" fontAlgn="auto" latinLnBrk="0" hangingPunct="1">
              <a:lnSpc>
                <a:spcPct val="100000"/>
              </a:lnSpc>
              <a:spcBef>
                <a:spcPts val="0"/>
              </a:spcBef>
              <a:spcAft>
                <a:spcPts val="0"/>
              </a:spcAft>
              <a:buClrTx/>
              <a:buSzTx/>
              <a:buFontTx/>
              <a:buNone/>
              <a:tabLst/>
              <a:defRPr/>
            </a:pP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ou</a:t>
            </a:r>
          </a:p>
          <a:p>
            <a:pPr marL="536575" marR="0" lvl="2"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la mention du « conseil de la banque » </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a:t>
            </a:r>
            <a:r>
              <a:rPr kumimoji="0" lang="fr-FR" sz="600" b="0" i="1" u="none" strike="noStrike" kern="0" cap="none" spc="0" normalizeH="0" baseline="0" noProof="0" dirty="0">
                <a:ln>
                  <a:noFill/>
                </a:ln>
                <a:solidFill>
                  <a:srgbClr val="181717"/>
                </a:solidFill>
                <a:effectLst/>
                <a:uLnTx/>
                <a:uFillTx/>
                <a:latin typeface="Arial"/>
                <a:ea typeface="Calibri" panose="020F0502020204030204" pitchFamily="34" charset="0"/>
                <a:cs typeface="+mn-cs"/>
                <a:sym typeface="Arial"/>
              </a:rPr>
              <a:t>J’accepte la proposition de l’établissement et confirme mon choix de souscrire à ce(s) produit(s) permettant de réduire la charge de l’impôt sur le revenu même si ceux-ci présentent un risque supérieur à mon profil (Questionnaire de Risques), dans la mesure où le projet concerné répond à mon besoin et que j’en comprends et accepte le risque » est cochée</a:t>
            </a:r>
            <a:endParaRPr kumimoji="0" lang="fr-FR" sz="600" b="0" i="0" u="none" strike="noStrike" kern="0" cap="none" spc="0" normalizeH="0" baseline="0" noProof="0" dirty="0">
              <a:ln>
                <a:noFill/>
              </a:ln>
              <a:solidFill>
                <a:srgbClr val="181717"/>
              </a:solidFill>
              <a:effectLst/>
              <a:uLnTx/>
              <a:uFillTx/>
              <a:latin typeface="Arial"/>
              <a:ea typeface="Calibri" panose="020F0502020204030204" pitchFamily="34" charset="0"/>
              <a:cs typeface="+mn-cs"/>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Lors de la saisie de l’ordre, veiller à sélectionner le contexte </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Ordre </a:t>
            </a:r>
            <a:r>
              <a:rPr kumimoji="0" lang="fr-FR" sz="600" b="1" i="0" u="sng"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déconseillé</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 </a:t>
            </a: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lorsque la mention du conseil de la banque </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a:t>
            </a:r>
            <a:r>
              <a:rPr kumimoji="0" lang="fr-FR" sz="600" b="0" i="1" u="none" strike="noStrike" kern="0" cap="none" spc="0" normalizeH="0" baseline="0" noProof="0" dirty="0">
                <a:ln>
                  <a:noFill/>
                </a:ln>
                <a:solidFill>
                  <a:srgbClr val="181717"/>
                </a:solidFill>
                <a:effectLst/>
                <a:uLnTx/>
                <a:uFillTx/>
                <a:latin typeface="Arial"/>
                <a:ea typeface="Calibri" panose="020F0502020204030204" pitchFamily="34" charset="0"/>
                <a:cs typeface="+mn-cs"/>
                <a:sym typeface="Arial"/>
              </a:rPr>
              <a:t>Je n’accepte pas la proposition de l’établissement mais je décide de souscrire un autre produit de mon choix même si celui-ci n’est pas adapté à mon profil investisseur et que mon conseiller m’ait mis en garde » est</a:t>
            </a:r>
            <a:r>
              <a:rPr kumimoji="0" lang="fr-FR" sz="600" b="0" i="0" u="none" strike="noStrike" kern="0" cap="none" spc="0" normalizeH="0" baseline="0" noProof="0" dirty="0">
                <a:ln>
                  <a:noFill/>
                </a:ln>
                <a:solidFill>
                  <a:srgbClr val="000000"/>
                </a:solidFill>
                <a:effectLst/>
                <a:uLnTx/>
                <a:uFillTx/>
                <a:latin typeface="Arial"/>
                <a:ea typeface="Calibri" panose="020F0502020204030204" pitchFamily="34" charset="0"/>
                <a:cs typeface="+mn-cs"/>
                <a:sym typeface="Arial"/>
              </a:rPr>
              <a:t> cochée</a:t>
            </a:r>
            <a:endPar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Le document nommé « Compte-rendu de transmission » généré automatiquement par l’outil Platine durant la phase de passage d’ordre </a:t>
            </a:r>
            <a:r>
              <a:rPr kumimoji="0" lang="fr-FR" sz="600" b="1" i="0" u="none" strike="noStrike" kern="0" cap="none" spc="0" normalizeH="0" baseline="0" noProof="0" dirty="0">
                <a:ln>
                  <a:noFill/>
                </a:ln>
                <a:solidFill>
                  <a:srgbClr val="581D74"/>
                </a:solidFill>
                <a:effectLst/>
                <a:uLnTx/>
                <a:uFillTx/>
                <a:latin typeface="Arial"/>
                <a:ea typeface="+mn-ea"/>
                <a:cs typeface="Calibri" panose="020F0502020204030204" pitchFamily="34" charset="0"/>
                <a:sym typeface="Arial"/>
              </a:rPr>
              <a:t>ne pourra ni être remis au client ni être signé.</a:t>
            </a:r>
            <a:endParaRPr kumimoji="0" lang="fr-FR" sz="600" b="0" i="0" u="none" strike="noStrike" kern="0" cap="none" spc="0" normalizeH="0" baseline="0" noProof="0" dirty="0">
              <a:ln>
                <a:noFill/>
              </a:ln>
              <a:solidFill>
                <a:srgbClr val="581D74"/>
              </a:solidFill>
              <a:effectLst/>
              <a:uLnTx/>
              <a:uFillTx/>
              <a:latin typeface="Arial"/>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Toutefois, il est recommandé d’archiver le document « Compte-rendu de transmission » dans le SI.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1" i="0" u="sng"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Cas n° 3 </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Lorsque la demande de souscription est transmise par le conseiller à </a:t>
            </a:r>
            <a:r>
              <a:rPr kumimoji="0" lang="fr-FR" sz="600" b="1" i="0" u="none" strike="noStrike" kern="0" cap="none" spc="0" normalizeH="0" baseline="0" noProof="0" dirty="0" err="1">
                <a:ln>
                  <a:noFill/>
                </a:ln>
                <a:solidFill>
                  <a:srgbClr val="000000"/>
                </a:solidFill>
                <a:effectLst/>
                <a:uLnTx/>
                <a:uFillTx/>
                <a:latin typeface="Arial"/>
                <a:ea typeface="+mn-ea"/>
                <a:cs typeface="Calibri" panose="020F0502020204030204" pitchFamily="34" charset="0"/>
                <a:sym typeface="Arial"/>
              </a:rPr>
              <a:t>EuroTitres</a:t>
            </a:r>
            <a:r>
              <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(dans le cas de prestation Topaze) pour saisie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6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Transmettre, via le workflow Topaze (</a:t>
            </a:r>
            <a:r>
              <a:rPr kumimoji="0" lang="fr-FR" sz="600" b="0" i="0" u="none" strike="noStrike" kern="0" cap="none" spc="0" normalizeH="0" baseline="0" noProof="0" dirty="0" err="1">
                <a:ln>
                  <a:noFill/>
                </a:ln>
                <a:solidFill>
                  <a:srgbClr val="000000"/>
                </a:solidFill>
                <a:effectLst/>
                <a:uLnTx/>
                <a:uFillTx/>
                <a:latin typeface="Arial"/>
                <a:ea typeface="+mn-ea"/>
                <a:cs typeface="Calibri" panose="020F0502020204030204" pitchFamily="34" charset="0"/>
                <a:sym typeface="Arial"/>
              </a:rPr>
              <a:t>EuroTitres</a:t>
            </a: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le document « Conseil de la banque », le(s) Bulletin(s) de Souscription dédié(s) au(x) produit(s), le QCF/QR et la fiche spécifique 80 ans le cas échéant.. En cas d’anomalie, l’instruction est rejetée via le workflow </a:t>
            </a:r>
            <a:r>
              <a:rPr kumimoji="0" lang="fr-FR" sz="600" b="0" i="0" u="none" strike="noStrike" kern="0" cap="none" spc="0" normalizeH="0" baseline="0" noProof="0" dirty="0">
                <a:ln>
                  <a:noFill/>
                </a:ln>
                <a:solidFill>
                  <a:srgbClr val="000000"/>
                </a:solidFill>
                <a:effectLst/>
                <a:uLnTx/>
                <a:uFillTx/>
                <a:latin typeface="Arial"/>
                <a:ea typeface="+mn-ea"/>
                <a:cs typeface="Arial"/>
                <a:sym typeface="Arial"/>
              </a:rPr>
              <a:t>et signifiée automatiquement au </a:t>
            </a:r>
            <a:r>
              <a:rPr kumimoji="0" lang="fr-FR" sz="600" b="0" i="0" u="none" strike="noStrike" kern="0" cap="none" spc="0" normalizeH="0" baseline="0" noProof="0" dirty="0" err="1">
                <a:ln>
                  <a:noFill/>
                </a:ln>
                <a:solidFill>
                  <a:srgbClr val="000000"/>
                </a:solidFill>
                <a:effectLst/>
                <a:uLnTx/>
                <a:uFillTx/>
                <a:latin typeface="Arial"/>
                <a:ea typeface="+mn-ea"/>
                <a:cs typeface="Arial"/>
                <a:sym typeface="Arial"/>
              </a:rPr>
              <a:t>dema</a:t>
            </a:r>
            <a:r>
              <a:rPr kumimoji="0" lang="fr-FR" sz="600" b="0" i="0" u="none" strike="noStrike" kern="0" cap="none" spc="0" normalizeH="0" baseline="0" noProof="0" dirty="0" err="1">
                <a:ln>
                  <a:noFill/>
                </a:ln>
                <a:solidFill>
                  <a:srgbClr val="000000"/>
                </a:solidFill>
                <a:effectLst/>
                <a:uLnTx/>
                <a:uFillTx/>
                <a:latin typeface="Arial"/>
                <a:ea typeface="+mn-ea"/>
                <a:cs typeface="+mn-cs"/>
                <a:sym typeface="Arial"/>
              </a:rPr>
              <a:t>ndeur</a:t>
            </a:r>
            <a:r>
              <a:rPr kumimoji="0" lang="fr-FR" sz="600" b="0" i="0" u="none" strike="noStrike" kern="0" cap="none" spc="0" normalizeH="0" baseline="0" noProof="0" dirty="0">
                <a:ln>
                  <a:noFill/>
                </a:ln>
                <a:solidFill>
                  <a:srgbClr val="000000"/>
                </a:solidFill>
                <a:effectLst/>
                <a:uLnTx/>
                <a:uFillTx/>
                <a:latin typeface="Arial"/>
                <a:ea typeface="+mn-ea"/>
                <a:cs typeface="+mn-cs"/>
                <a:sym typeface="Arial"/>
              </a:rPr>
              <a:t> (copie boîte générique de l’Agence)</a:t>
            </a:r>
            <a:r>
              <a:rPr kumimoji="0" lang="fr-FR" sz="600" b="0" i="0" u="none" strike="noStrike" kern="0" cap="none" spc="0" normalizeH="0" baseline="0" noProof="0" dirty="0">
                <a:ln>
                  <a:noFill/>
                </a:ln>
                <a:solidFill>
                  <a:srgbClr val="000000"/>
                </a:solidFill>
                <a:effectLst/>
                <a:uLnTx/>
                <a:uFillTx/>
                <a:latin typeface="Arial"/>
                <a:ea typeface="+mn-ea"/>
                <a:cs typeface="Arial"/>
                <a:sym typeface="Arial"/>
              </a:rPr>
              <a:t> </a:t>
            </a:r>
          </a:p>
          <a:p>
            <a:pPr marL="536575" marR="0" lvl="7" indent="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r-FR" sz="600" b="0" i="0" u="none" strike="noStrike" kern="0" cap="none" spc="0" normalizeH="0" baseline="0" noProof="0" dirty="0">
                <a:ln>
                  <a:noFill/>
                </a:ln>
                <a:solidFill>
                  <a:srgbClr val="000000"/>
                </a:solidFill>
                <a:effectLst/>
                <a:uLnTx/>
                <a:uFillTx/>
                <a:latin typeface="Arial"/>
                <a:ea typeface="+mn-ea"/>
                <a:cs typeface="Arial"/>
                <a:sym typeface="Arial"/>
              </a:rPr>
              <a:t> Il doit y avoir dans le workflow Topaze autant de dossiers que de produits souscrits (si un même client souscrit deux produits différents, il doit y avoir 2 dossiers dans le Workflow Topaze)</a:t>
            </a:r>
            <a:endPar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La saisie est faite par </a:t>
            </a:r>
            <a:r>
              <a:rPr kumimoji="0" lang="fr-FR" sz="600" b="0" i="0" u="none" strike="noStrike" kern="0" cap="none" spc="0" normalizeH="0" baseline="0" noProof="0" dirty="0" err="1">
                <a:ln>
                  <a:noFill/>
                </a:ln>
                <a:solidFill>
                  <a:srgbClr val="000000"/>
                </a:solidFill>
                <a:effectLst/>
                <a:uLnTx/>
                <a:uFillTx/>
                <a:latin typeface="Arial"/>
                <a:ea typeface="+mn-ea"/>
                <a:cs typeface="Calibri" panose="020F0502020204030204" pitchFamily="34" charset="0"/>
                <a:sym typeface="Arial"/>
              </a:rPr>
              <a:t>EuroTitres</a:t>
            </a: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dans l’outil Platine conformément aux précisions apportées sur les cas n° 1et n° 2 quant au contexte de l’ordre (conseillé/déconseillé).</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600" b="0" i="0" u="none" strike="noStrike" kern="0" cap="none" spc="0" normalizeH="0" baseline="0" noProof="0" dirty="0">
                <a:ln>
                  <a:noFill/>
                </a:ln>
                <a:solidFill>
                  <a:srgbClr val="000000"/>
                </a:solidFill>
                <a:effectLst/>
                <a:uLnTx/>
                <a:uFillTx/>
                <a:latin typeface="Arial"/>
                <a:ea typeface="+mn-ea"/>
                <a:cs typeface="+mn-cs"/>
                <a:sym typeface="Arial"/>
              </a:rPr>
              <a:t>Le document « Compte-rendu de transmission » est consultable pendant 4 mois dans Platine</a:t>
            </a:r>
            <a:endPar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Un </a:t>
            </a:r>
            <a:r>
              <a:rPr kumimoji="0" lang="fr-FR" sz="600" b="0" i="0" u="none" strike="noStrike" kern="0" cap="none" spc="0" normalizeH="0" baseline="0" noProof="0" dirty="0" err="1">
                <a:ln>
                  <a:noFill/>
                </a:ln>
                <a:solidFill>
                  <a:srgbClr val="000000"/>
                </a:solidFill>
                <a:effectLst/>
                <a:uLnTx/>
                <a:uFillTx/>
                <a:latin typeface="Arial"/>
                <a:ea typeface="+mn-ea"/>
                <a:cs typeface="Calibri" panose="020F0502020204030204" pitchFamily="34" charset="0"/>
                <a:sym typeface="Arial"/>
              </a:rPr>
              <a:t>reporting</a:t>
            </a: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(extraction du carnet d’ordres) est transmis toutes les semaines aux correspondants Titres des établissements (interlocuteur privilégié dans le cadre de la prestation Topaze).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A la fin de la campagne de la commercialisation, un </a:t>
            </a:r>
            <a:r>
              <a:rPr kumimoji="0" lang="fr-FR" sz="600" b="0" i="0" u="none" strike="noStrike" kern="0" cap="none" spc="0" normalizeH="0" baseline="0" noProof="0" dirty="0" err="1">
                <a:ln>
                  <a:noFill/>
                </a:ln>
                <a:solidFill>
                  <a:srgbClr val="000000"/>
                </a:solidFill>
                <a:effectLst/>
                <a:uLnTx/>
                <a:uFillTx/>
                <a:latin typeface="Arial"/>
                <a:ea typeface="+mn-ea"/>
                <a:cs typeface="Calibri" panose="020F0502020204030204" pitchFamily="34" charset="0"/>
                <a:sym typeface="Arial"/>
              </a:rPr>
              <a:t>reporting</a:t>
            </a: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global est envoyé par </a:t>
            </a:r>
            <a:r>
              <a:rPr kumimoji="0" lang="fr-FR" sz="600" b="0" i="0" u="none" strike="noStrike" kern="0" cap="none" spc="0" normalizeH="0" baseline="0" noProof="0" dirty="0" err="1">
                <a:ln>
                  <a:noFill/>
                </a:ln>
                <a:solidFill>
                  <a:srgbClr val="000000"/>
                </a:solidFill>
                <a:effectLst/>
                <a:uLnTx/>
                <a:uFillTx/>
                <a:latin typeface="Arial"/>
                <a:ea typeface="+mn-ea"/>
                <a:cs typeface="Calibri" panose="020F0502020204030204" pitchFamily="34" charset="0"/>
                <a:sym typeface="Arial"/>
              </a:rPr>
              <a:t>EuroTItres</a:t>
            </a:r>
            <a:r>
              <a:rPr kumimoji="0" lang="fr-FR" sz="6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aux correspondants Titres des établissements.</a:t>
            </a:r>
          </a:p>
        </p:txBody>
      </p:sp>
      <p:sp>
        <p:nvSpPr>
          <p:cNvPr id="11" name="Chevron 40">
            <a:extLst>
              <a:ext uri="{FF2B5EF4-FFF2-40B4-BE49-F238E27FC236}">
                <a16:creationId xmlns:a16="http://schemas.microsoft.com/office/drawing/2014/main" id="{C3DD9BA8-D16D-4058-9028-E5322E5B9C8F}"/>
              </a:ext>
            </a:extLst>
          </p:cNvPr>
          <p:cNvSpPr/>
          <p:nvPr/>
        </p:nvSpPr>
        <p:spPr>
          <a:xfrm>
            <a:off x="2861256" y="1635646"/>
            <a:ext cx="89884" cy="2304246"/>
          </a:xfrm>
          <a:prstGeom prst="chevron">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p:txBody>
      </p:sp>
      <p:sp>
        <p:nvSpPr>
          <p:cNvPr id="12" name="Rectangle à coins arrondis 45">
            <a:extLst>
              <a:ext uri="{FF2B5EF4-FFF2-40B4-BE49-F238E27FC236}">
                <a16:creationId xmlns:a16="http://schemas.microsoft.com/office/drawing/2014/main" id="{631D55B7-029C-4820-B08D-ADA8995D8FF4}"/>
              </a:ext>
            </a:extLst>
          </p:cNvPr>
          <p:cNvSpPr/>
          <p:nvPr/>
        </p:nvSpPr>
        <p:spPr>
          <a:xfrm>
            <a:off x="273698" y="737459"/>
            <a:ext cx="2365673" cy="18574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FFFFFF"/>
                </a:solidFill>
                <a:effectLst/>
                <a:uLnTx/>
                <a:uFillTx/>
                <a:latin typeface="Arial"/>
                <a:ea typeface="+mn-ea"/>
                <a:cs typeface="+mn-cs"/>
                <a:sym typeface="Arial"/>
              </a:rPr>
              <a:t>Etape 5 – Souscription des produits</a:t>
            </a:r>
          </a:p>
        </p:txBody>
      </p:sp>
      <p:cxnSp>
        <p:nvCxnSpPr>
          <p:cNvPr id="13" name="Connecteur droit 12">
            <a:extLst>
              <a:ext uri="{FF2B5EF4-FFF2-40B4-BE49-F238E27FC236}">
                <a16:creationId xmlns:a16="http://schemas.microsoft.com/office/drawing/2014/main" id="{98B48EAC-208C-449E-B5B7-1D0017D5951F}"/>
              </a:ext>
            </a:extLst>
          </p:cNvPr>
          <p:cNvCxnSpPr>
            <a:cxnSpLocks/>
          </p:cNvCxnSpPr>
          <p:nvPr/>
        </p:nvCxnSpPr>
        <p:spPr>
          <a:xfrm flipH="1">
            <a:off x="3635896" y="701220"/>
            <a:ext cx="53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FA45F96-1177-40C3-A0F6-FC18D344CEA7}"/>
              </a:ext>
            </a:extLst>
          </p:cNvPr>
          <p:cNvSpPr/>
          <p:nvPr/>
        </p:nvSpPr>
        <p:spPr>
          <a:xfrm>
            <a:off x="4225590" y="527387"/>
            <a:ext cx="4032448" cy="230832"/>
          </a:xfrm>
          <a:prstGeom prst="rect">
            <a:avLst/>
          </a:prstGeom>
          <a:solidFill>
            <a:schemeClr val="bg1"/>
          </a:solidFill>
          <a:ln>
            <a:noFill/>
          </a:ln>
        </p:spPr>
        <p:txBody>
          <a:bodyPr wrap="square" lIns="0" r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1" u="none" strike="noStrike" kern="0" cap="none" spc="0" normalizeH="0" baseline="0" noProof="0" dirty="0">
                <a:ln>
                  <a:noFill/>
                </a:ln>
                <a:solidFill>
                  <a:srgbClr val="825D69"/>
                </a:solidFill>
                <a:effectLst/>
                <a:uLnTx/>
                <a:uFillTx/>
                <a:latin typeface="Arial"/>
                <a:cs typeface="Calibri" panose="020F0502020204030204" pitchFamily="34" charset="0"/>
                <a:sym typeface="Arial"/>
              </a:rPr>
              <a:t>Passage de l'ordre par le conseiller (ou son back-office) ou par </a:t>
            </a:r>
            <a:r>
              <a:rPr kumimoji="0" lang="fr-FR" sz="900" b="0" i="1" u="none" strike="noStrike" kern="0" cap="none" spc="0" normalizeH="0" baseline="0" noProof="0" dirty="0" err="1">
                <a:ln>
                  <a:noFill/>
                </a:ln>
                <a:solidFill>
                  <a:srgbClr val="825D69"/>
                </a:solidFill>
                <a:effectLst/>
                <a:uLnTx/>
                <a:uFillTx/>
                <a:latin typeface="Arial"/>
                <a:cs typeface="Calibri" panose="020F0502020204030204" pitchFamily="34" charset="0"/>
                <a:sym typeface="Arial"/>
              </a:rPr>
              <a:t>EuroTitres</a:t>
            </a:r>
            <a:endParaRPr kumimoji="0" lang="fr-FR" sz="900" b="0" i="1" u="none" strike="noStrike" kern="0" cap="none" spc="0" normalizeH="0" baseline="0" noProof="0" dirty="0">
              <a:ln>
                <a:noFill/>
              </a:ln>
              <a:solidFill>
                <a:srgbClr val="825D69"/>
              </a:solidFill>
              <a:effectLst/>
              <a:uLnTx/>
              <a:uFillTx/>
              <a:latin typeface="Arial"/>
              <a:cs typeface="Calibri" panose="020F0502020204030204" pitchFamily="34" charset="0"/>
              <a:sym typeface="Arial"/>
            </a:endParaRPr>
          </a:p>
        </p:txBody>
      </p:sp>
      <p:sp>
        <p:nvSpPr>
          <p:cNvPr id="17" name="Titre 6">
            <a:extLst>
              <a:ext uri="{FF2B5EF4-FFF2-40B4-BE49-F238E27FC236}">
                <a16:creationId xmlns:a16="http://schemas.microsoft.com/office/drawing/2014/main" id="{4A27F132-F747-4CB2-9497-EFEA6F542417}"/>
              </a:ext>
            </a:extLst>
          </p:cNvPr>
          <p:cNvSpPr txBox="1">
            <a:spLocks/>
          </p:cNvSpPr>
          <p:nvPr/>
        </p:nvSpPr>
        <p:spPr>
          <a:xfrm>
            <a:off x="0" y="27801"/>
            <a:ext cx="9144000" cy="259724"/>
          </a:xfrm>
          <a:prstGeom prst="rect">
            <a:avLst/>
          </a:prstGeom>
          <a:solidFill>
            <a:schemeClr val="bg1"/>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400" b="1" i="0" u="sng" strike="noStrike" kern="0" cap="all" spc="0" normalizeH="0" baseline="0" noProof="0" dirty="0">
                <a:ln>
                  <a:noFill/>
                </a:ln>
                <a:solidFill>
                  <a:srgbClr val="581D74"/>
                </a:solidFill>
                <a:effectLst/>
                <a:uLnTx/>
                <a:uFillTx/>
                <a:latin typeface="Arial Narrow" panose="020B0606020202030204" pitchFamily="34" charset="0"/>
                <a:cs typeface="Arial"/>
                <a:sym typeface="Arial"/>
              </a:rPr>
              <a:t>LES GRANDES ETAPES INDISPENSABLES </a:t>
            </a:r>
            <a:r>
              <a:rPr kumimoji="0" lang="fr-FR" sz="1400" b="1" i="0" u="none" strike="noStrike" kern="0" cap="all" spc="0" normalizeH="0" baseline="0" noProof="0" dirty="0">
                <a:ln>
                  <a:noFill/>
                </a:ln>
                <a:solidFill>
                  <a:srgbClr val="581D74"/>
                </a:solidFill>
                <a:effectLst/>
                <a:uLnTx/>
                <a:uFillTx/>
                <a:latin typeface="Arial Narrow" panose="020B0606020202030204" pitchFamily="34" charset="0"/>
                <a:cs typeface="Arial"/>
                <a:sym typeface="Arial"/>
              </a:rPr>
              <a:t>DU parcours conseil des produits de ‘défiscalisation’</a:t>
            </a:r>
          </a:p>
        </p:txBody>
      </p:sp>
      <p:sp>
        <p:nvSpPr>
          <p:cNvPr id="18" name="Rectangle 17">
            <a:extLst>
              <a:ext uri="{FF2B5EF4-FFF2-40B4-BE49-F238E27FC236}">
                <a16:creationId xmlns:a16="http://schemas.microsoft.com/office/drawing/2014/main" id="{8DB053AB-5FC7-4B20-97F3-32F167D917A1}"/>
              </a:ext>
            </a:extLst>
          </p:cNvPr>
          <p:cNvSpPr/>
          <p:nvPr/>
        </p:nvSpPr>
        <p:spPr>
          <a:xfrm>
            <a:off x="858818" y="314583"/>
            <a:ext cx="7426363" cy="1857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825D69"/>
                </a:solidFill>
                <a:effectLst/>
                <a:uLnTx/>
                <a:uFillTx/>
                <a:latin typeface="Arial"/>
                <a:ea typeface="+mn-ea"/>
                <a:cs typeface="+mn-cs"/>
                <a:sym typeface="Arial"/>
              </a:rPr>
              <a:t>Périmètre de produits concernés : </a:t>
            </a:r>
            <a:r>
              <a:rPr kumimoji="0" lang="fr-FR" sz="800" b="1" i="0" u="none" strike="noStrike" kern="0" cap="none" spc="0" normalizeH="0" baseline="0" noProof="0" dirty="0">
                <a:ln>
                  <a:noFill/>
                </a:ln>
                <a:solidFill>
                  <a:srgbClr val="825D69"/>
                </a:solidFill>
                <a:effectLst/>
                <a:uLnTx/>
                <a:uFillTx/>
                <a:latin typeface="Arial"/>
                <a:ea typeface="+mn-ea"/>
                <a:cs typeface="+mn-cs"/>
                <a:sym typeface="Arial"/>
              </a:rPr>
              <a:t>FIP/FCPI – SOFICA - SCPI de défiscalisation dite PINEL</a:t>
            </a:r>
          </a:p>
        </p:txBody>
      </p:sp>
    </p:spTree>
    <p:extLst>
      <p:ext uri="{BB962C8B-B14F-4D97-AF65-F5344CB8AC3E}">
        <p14:creationId xmlns:p14="http://schemas.microsoft.com/office/powerpoint/2010/main" val="40872845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2298700" y="499313"/>
            <a:ext cx="6017716" cy="4302601"/>
          </a:xfrm>
          <a:prstGeom prst="rect">
            <a:avLst/>
          </a:prstGeom>
        </p:spPr>
      </p:pic>
      <p:sp>
        <p:nvSpPr>
          <p:cNvPr id="2" name="Titre 1"/>
          <p:cNvSpPr>
            <a:spLocks noGrp="1"/>
          </p:cNvSpPr>
          <p:nvPr>
            <p:ph type="title"/>
          </p:nvPr>
        </p:nvSpPr>
        <p:spPr>
          <a:xfrm>
            <a:off x="268090" y="678405"/>
            <a:ext cx="1944216" cy="1155851"/>
          </a:xfrm>
        </p:spPr>
        <p:txBody>
          <a:bodyPr>
            <a:normAutofit/>
          </a:bodyPr>
          <a:lstStyle/>
          <a:p>
            <a:r>
              <a:rPr lang="fr-FR" sz="1400" dirty="0"/>
              <a:t>FOCUS SUR L’ETAPE 5 de PASSAGE d’ORDRE</a:t>
            </a:r>
            <a:br>
              <a:rPr lang="fr-FR" sz="1400" dirty="0"/>
            </a:br>
            <a:r>
              <a:rPr lang="fr-FR" sz="1400" dirty="0"/>
              <a:t>1/2</a:t>
            </a:r>
          </a:p>
        </p:txBody>
      </p:sp>
      <p:sp>
        <p:nvSpPr>
          <p:cNvPr id="4" name="Espace réservé du texte 3"/>
          <p:cNvSpPr>
            <a:spLocks noGrp="1"/>
          </p:cNvSpPr>
          <p:nvPr>
            <p:ph type="body" sz="quarter" idx="12"/>
          </p:nvPr>
        </p:nvSpPr>
        <p:spPr/>
        <p:txBody>
          <a:bodyPr/>
          <a:lstStyle/>
          <a:p>
            <a:r>
              <a:rPr lang="fr-FR" dirty="0"/>
              <a:t>Choix de l’option pour l’arrivée dans Platine</a:t>
            </a:r>
          </a:p>
        </p:txBody>
      </p:sp>
      <p:grpSp>
        <p:nvGrpSpPr>
          <p:cNvPr id="9" name="Groupe 8"/>
          <p:cNvGrpSpPr/>
          <p:nvPr/>
        </p:nvGrpSpPr>
        <p:grpSpPr>
          <a:xfrm>
            <a:off x="2627784" y="1831726"/>
            <a:ext cx="5472609" cy="1824300"/>
            <a:chOff x="3923928" y="1851670"/>
            <a:chExt cx="5040561" cy="1824300"/>
          </a:xfrm>
        </p:grpSpPr>
        <p:sp>
          <p:nvSpPr>
            <p:cNvPr id="5" name="Rectangle 4"/>
            <p:cNvSpPr/>
            <p:nvPr/>
          </p:nvSpPr>
          <p:spPr>
            <a:xfrm>
              <a:off x="3923928" y="1851670"/>
              <a:ext cx="5040560" cy="288032"/>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 name="ZoneTexte 5"/>
            <p:cNvSpPr txBox="1"/>
            <p:nvPr/>
          </p:nvSpPr>
          <p:spPr>
            <a:xfrm>
              <a:off x="4331921" y="3075806"/>
              <a:ext cx="4632568" cy="600164"/>
            </a:xfrm>
            <a:prstGeom prst="rect">
              <a:avLst/>
            </a:prstGeom>
            <a:solidFill>
              <a:schemeClr val="accent2">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1" u="none" strike="noStrike" kern="0" cap="small" spc="0" normalizeH="0" baseline="0" noProof="0" dirty="0">
                  <a:ln>
                    <a:noFill/>
                  </a:ln>
                  <a:solidFill>
                    <a:srgbClr val="B0006C"/>
                  </a:solidFill>
                  <a:effectLst/>
                  <a:uLnTx/>
                  <a:uFillTx/>
                  <a:latin typeface="Arial"/>
                  <a:cs typeface="Arial"/>
                  <a:sym typeface="Arial"/>
                </a:rPr>
                <a:t>Sélectionner l’option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1" u="none" strike="noStrike" kern="0" cap="small" spc="0" normalizeH="0" baseline="0" noProof="0" dirty="0">
                  <a:ln>
                    <a:noFill/>
                  </a:ln>
                  <a:solidFill>
                    <a:srgbClr val="B0006C"/>
                  </a:solidFill>
                  <a:effectLst/>
                  <a:uLnTx/>
                  <a:uFillTx/>
                  <a:latin typeface="Arial"/>
                  <a:cs typeface="Arial"/>
                  <a:sym typeface="Arial"/>
                </a:rPr>
                <a:t>« Passer une opération hors parcours accompagné ou passer une opération dans le cadre d’un parcours de défiscalisation »</a:t>
              </a:r>
            </a:p>
          </p:txBody>
        </p:sp>
        <p:cxnSp>
          <p:nvCxnSpPr>
            <p:cNvPr id="8" name="Connecteur en angle 7"/>
            <p:cNvCxnSpPr>
              <a:stCxn id="6" idx="0"/>
            </p:cNvCxnSpPr>
            <p:nvPr/>
          </p:nvCxnSpPr>
          <p:spPr>
            <a:xfrm rot="16200000" flipV="1">
              <a:off x="5682111" y="2109712"/>
              <a:ext cx="936104" cy="996084"/>
            </a:xfrm>
            <a:prstGeom prst="bentConnector2">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sp>
        <p:nvSpPr>
          <p:cNvPr id="10" name="Titre 6">
            <a:extLst>
              <a:ext uri="{FF2B5EF4-FFF2-40B4-BE49-F238E27FC236}">
                <a16:creationId xmlns:a16="http://schemas.microsoft.com/office/drawing/2014/main" id="{77E71C3E-9F69-44E3-B9D0-3C90FD9244C9}"/>
              </a:ext>
            </a:extLst>
          </p:cNvPr>
          <p:cNvSpPr txBox="1">
            <a:spLocks/>
          </p:cNvSpPr>
          <p:nvPr/>
        </p:nvSpPr>
        <p:spPr>
          <a:xfrm>
            <a:off x="0" y="27801"/>
            <a:ext cx="9144000" cy="259724"/>
          </a:xfrm>
          <a:prstGeom prst="rect">
            <a:avLst/>
          </a:prstGeom>
          <a:solidFill>
            <a:schemeClr val="bg1"/>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400" b="1" i="0" u="sng" strike="noStrike" kern="0" cap="all" spc="0" normalizeH="0" baseline="0" noProof="0" dirty="0">
                <a:ln>
                  <a:noFill/>
                </a:ln>
                <a:solidFill>
                  <a:srgbClr val="581D74"/>
                </a:solidFill>
                <a:effectLst/>
                <a:uLnTx/>
                <a:uFillTx/>
                <a:latin typeface="Arial Narrow" panose="020B0606020202030204" pitchFamily="34" charset="0"/>
                <a:cs typeface="Arial"/>
                <a:sym typeface="Arial"/>
              </a:rPr>
              <a:t>LES GRANDES ETAPES INDISPENSABLES </a:t>
            </a:r>
            <a:r>
              <a:rPr kumimoji="0" lang="fr-FR" sz="1400" b="1" i="0" u="none" strike="noStrike" kern="0" cap="all" spc="0" normalizeH="0" baseline="0" noProof="0" dirty="0">
                <a:ln>
                  <a:noFill/>
                </a:ln>
                <a:solidFill>
                  <a:srgbClr val="581D74"/>
                </a:solidFill>
                <a:effectLst/>
                <a:uLnTx/>
                <a:uFillTx/>
                <a:latin typeface="Arial Narrow" panose="020B0606020202030204" pitchFamily="34" charset="0"/>
                <a:cs typeface="Arial"/>
                <a:sym typeface="Arial"/>
              </a:rPr>
              <a:t>DU parcours conseil des produits de ‘défiscalisation’</a:t>
            </a:r>
          </a:p>
        </p:txBody>
      </p:sp>
      <p:sp>
        <p:nvSpPr>
          <p:cNvPr id="11" name="Rectangle 10">
            <a:extLst>
              <a:ext uri="{FF2B5EF4-FFF2-40B4-BE49-F238E27FC236}">
                <a16:creationId xmlns:a16="http://schemas.microsoft.com/office/drawing/2014/main" id="{6135D3F1-FD09-4A36-8898-3D68F1174912}"/>
              </a:ext>
            </a:extLst>
          </p:cNvPr>
          <p:cNvSpPr/>
          <p:nvPr/>
        </p:nvSpPr>
        <p:spPr>
          <a:xfrm>
            <a:off x="921853" y="260230"/>
            <a:ext cx="7426363" cy="1857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825D69"/>
                </a:solidFill>
                <a:effectLst/>
                <a:uLnTx/>
                <a:uFillTx/>
                <a:latin typeface="Arial"/>
                <a:ea typeface="+mn-ea"/>
                <a:cs typeface="+mn-cs"/>
                <a:sym typeface="Arial"/>
              </a:rPr>
              <a:t>Périmètre de produits concernés : </a:t>
            </a:r>
            <a:r>
              <a:rPr kumimoji="0" lang="fr-FR" sz="800" b="1" i="0" u="none" strike="noStrike" kern="0" cap="none" spc="0" normalizeH="0" baseline="0" noProof="0" dirty="0">
                <a:ln>
                  <a:noFill/>
                </a:ln>
                <a:solidFill>
                  <a:srgbClr val="825D69"/>
                </a:solidFill>
                <a:effectLst/>
                <a:uLnTx/>
                <a:uFillTx/>
                <a:latin typeface="Arial"/>
                <a:ea typeface="+mn-ea"/>
                <a:cs typeface="+mn-cs"/>
                <a:sym typeface="Arial"/>
              </a:rPr>
              <a:t>FIP/FCPI – SOFICA - SCPI de défiscalisation dite PINEL</a:t>
            </a:r>
          </a:p>
        </p:txBody>
      </p:sp>
    </p:spTree>
    <p:extLst>
      <p:ext uri="{BB962C8B-B14F-4D97-AF65-F5344CB8AC3E}">
        <p14:creationId xmlns:p14="http://schemas.microsoft.com/office/powerpoint/2010/main" val="2754817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298" y="771550"/>
            <a:ext cx="1944216" cy="1155851"/>
          </a:xfrm>
        </p:spPr>
        <p:txBody>
          <a:bodyPr>
            <a:normAutofit/>
          </a:bodyPr>
          <a:lstStyle/>
          <a:p>
            <a:r>
              <a:rPr lang="fr-FR" sz="1400" dirty="0"/>
              <a:t>FOCUS SUR L’ETAPE 5 de PASSAGE d’ORDRE</a:t>
            </a:r>
            <a:br>
              <a:rPr lang="fr-FR" sz="1400" dirty="0"/>
            </a:br>
            <a:r>
              <a:rPr lang="fr-FR" sz="1400" dirty="0"/>
              <a:t>2/2</a:t>
            </a:r>
          </a:p>
        </p:txBody>
      </p:sp>
      <p:sp>
        <p:nvSpPr>
          <p:cNvPr id="4" name="Espace réservé du texte 3"/>
          <p:cNvSpPr>
            <a:spLocks noGrp="1"/>
          </p:cNvSpPr>
          <p:nvPr>
            <p:ph type="body" sz="quarter" idx="12"/>
          </p:nvPr>
        </p:nvSpPr>
        <p:spPr/>
        <p:txBody>
          <a:bodyPr/>
          <a:lstStyle/>
          <a:p>
            <a:r>
              <a:rPr lang="fr-FR" dirty="0"/>
              <a:t>Ecran Platine de saisie</a:t>
            </a:r>
          </a:p>
          <a:p>
            <a:endParaRPr lang="fr-FR" dirty="0"/>
          </a:p>
        </p:txBody>
      </p:sp>
      <p:sp>
        <p:nvSpPr>
          <p:cNvPr id="5" name="ZoneTexte 4"/>
          <p:cNvSpPr txBox="1"/>
          <p:nvPr/>
        </p:nvSpPr>
        <p:spPr>
          <a:xfrm>
            <a:off x="971600" y="4077314"/>
            <a:ext cx="3644532" cy="338554"/>
          </a:xfrm>
          <a:prstGeom prst="rect">
            <a:avLst/>
          </a:prstGeom>
          <a:solidFill>
            <a:schemeClr val="accent2">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1" u="none" strike="noStrike" kern="0" cap="small" spc="0" normalizeH="0" baseline="0" noProof="0" dirty="0">
                <a:ln>
                  <a:noFill/>
                </a:ln>
                <a:solidFill>
                  <a:srgbClr val="B0006C"/>
                </a:solidFill>
                <a:effectLst/>
                <a:uLnTx/>
                <a:uFillTx/>
                <a:latin typeface="Arial"/>
                <a:cs typeface="Arial"/>
                <a:sym typeface="Arial"/>
              </a:rPr>
              <a:t>Option </a:t>
            </a:r>
            <a:r>
              <a:rPr kumimoji="0" lang="fr-FR" sz="800" b="1" i="1" u="none" strike="noStrike" kern="0" cap="small" spc="0" normalizeH="0" baseline="0" noProof="0" dirty="0">
                <a:ln>
                  <a:noFill/>
                </a:ln>
                <a:solidFill>
                  <a:srgbClr val="B0006C"/>
                </a:solidFill>
                <a:effectLst/>
                <a:uLnTx/>
                <a:uFillTx/>
                <a:latin typeface="Arial"/>
                <a:cs typeface="Arial"/>
                <a:sym typeface="Arial"/>
              </a:rPr>
              <a:t>« ordre conseillé » </a:t>
            </a:r>
            <a:r>
              <a:rPr kumimoji="0" lang="fr-FR" sz="800" b="0" i="1" u="none" strike="noStrike" kern="0" cap="small" spc="0" normalizeH="0" baseline="0" noProof="0" dirty="0">
                <a:ln>
                  <a:noFill/>
                </a:ln>
                <a:solidFill>
                  <a:srgbClr val="B0006C"/>
                </a:solidFill>
                <a:effectLst/>
                <a:uLnTx/>
                <a:uFillTx/>
                <a:latin typeface="Arial"/>
                <a:cs typeface="Arial"/>
                <a:sym typeface="Arial"/>
              </a:rPr>
              <a:t>lorsque le client souscrit un(des) produit(s) conseille(s) (coches 1 ou 2 du conseil de la banque)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2537" y="660350"/>
            <a:ext cx="6486064" cy="3182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necteur en angle 7"/>
          <p:cNvCxnSpPr>
            <a:cxnSpLocks/>
            <a:stCxn id="5" idx="3"/>
          </p:cNvCxnSpPr>
          <p:nvPr/>
        </p:nvCxnSpPr>
        <p:spPr>
          <a:xfrm flipV="1">
            <a:off x="4616132" y="3092347"/>
            <a:ext cx="654762" cy="1154244"/>
          </a:xfrm>
          <a:prstGeom prst="bentConnector2">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11" name="Titre 6">
            <a:extLst>
              <a:ext uri="{FF2B5EF4-FFF2-40B4-BE49-F238E27FC236}">
                <a16:creationId xmlns:a16="http://schemas.microsoft.com/office/drawing/2014/main" id="{D9A0663E-C9DC-407C-B603-1B712AF406EE}"/>
              </a:ext>
            </a:extLst>
          </p:cNvPr>
          <p:cNvSpPr txBox="1">
            <a:spLocks/>
          </p:cNvSpPr>
          <p:nvPr/>
        </p:nvSpPr>
        <p:spPr>
          <a:xfrm>
            <a:off x="0" y="27801"/>
            <a:ext cx="9144000" cy="259724"/>
          </a:xfrm>
          <a:prstGeom prst="rect">
            <a:avLst/>
          </a:prstGeom>
          <a:solidFill>
            <a:schemeClr val="bg1"/>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400" b="1" i="0" u="sng" strike="noStrike" kern="0" cap="all" spc="0" normalizeH="0" baseline="0" noProof="0" dirty="0">
                <a:ln>
                  <a:noFill/>
                </a:ln>
                <a:solidFill>
                  <a:srgbClr val="581D74"/>
                </a:solidFill>
                <a:effectLst/>
                <a:uLnTx/>
                <a:uFillTx/>
                <a:latin typeface="Arial Narrow" panose="020B0606020202030204" pitchFamily="34" charset="0"/>
                <a:cs typeface="Arial"/>
                <a:sym typeface="Arial"/>
              </a:rPr>
              <a:t>LES GRANDES ETAPES INDISPENSABLES </a:t>
            </a:r>
            <a:r>
              <a:rPr kumimoji="0" lang="fr-FR" sz="1400" b="1" i="0" u="none" strike="noStrike" kern="0" cap="all" spc="0" normalizeH="0" baseline="0" noProof="0" dirty="0">
                <a:ln>
                  <a:noFill/>
                </a:ln>
                <a:solidFill>
                  <a:srgbClr val="581D74"/>
                </a:solidFill>
                <a:effectLst/>
                <a:uLnTx/>
                <a:uFillTx/>
                <a:latin typeface="Arial Narrow" panose="020B0606020202030204" pitchFamily="34" charset="0"/>
                <a:cs typeface="Arial"/>
                <a:sym typeface="Arial"/>
              </a:rPr>
              <a:t>DU parcours conseil des produits de ‘défiscalisation’</a:t>
            </a:r>
          </a:p>
        </p:txBody>
      </p:sp>
      <p:sp>
        <p:nvSpPr>
          <p:cNvPr id="12" name="Rectangle 11">
            <a:extLst>
              <a:ext uri="{FF2B5EF4-FFF2-40B4-BE49-F238E27FC236}">
                <a16:creationId xmlns:a16="http://schemas.microsoft.com/office/drawing/2014/main" id="{1E6818C8-B628-4D65-98BB-D82F854EC8E5}"/>
              </a:ext>
            </a:extLst>
          </p:cNvPr>
          <p:cNvSpPr/>
          <p:nvPr/>
        </p:nvSpPr>
        <p:spPr>
          <a:xfrm>
            <a:off x="971600" y="351247"/>
            <a:ext cx="7426363" cy="1857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825D69"/>
                </a:solidFill>
                <a:effectLst/>
                <a:uLnTx/>
                <a:uFillTx/>
                <a:latin typeface="Arial"/>
                <a:ea typeface="+mn-ea"/>
                <a:cs typeface="+mn-cs"/>
                <a:sym typeface="Arial"/>
              </a:rPr>
              <a:t>Périmètre de produits concernés : </a:t>
            </a:r>
            <a:r>
              <a:rPr kumimoji="0" lang="fr-FR" sz="800" b="1" i="0" u="none" strike="noStrike" kern="0" cap="none" spc="0" normalizeH="0" baseline="0" noProof="0" dirty="0">
                <a:ln>
                  <a:noFill/>
                </a:ln>
                <a:solidFill>
                  <a:srgbClr val="825D69"/>
                </a:solidFill>
                <a:effectLst/>
                <a:uLnTx/>
                <a:uFillTx/>
                <a:latin typeface="Arial"/>
                <a:ea typeface="+mn-ea"/>
                <a:cs typeface="+mn-cs"/>
                <a:sym typeface="Arial"/>
              </a:rPr>
              <a:t>FIP/FCPI – SOFICA - SCPI de défiscalisation dite PINEL</a:t>
            </a:r>
          </a:p>
        </p:txBody>
      </p:sp>
      <p:sp>
        <p:nvSpPr>
          <p:cNvPr id="13" name="ZoneTexte 12">
            <a:extLst>
              <a:ext uri="{FF2B5EF4-FFF2-40B4-BE49-F238E27FC236}">
                <a16:creationId xmlns:a16="http://schemas.microsoft.com/office/drawing/2014/main" id="{0A5F247F-762B-45F2-BFE2-D82F87907626}"/>
              </a:ext>
            </a:extLst>
          </p:cNvPr>
          <p:cNvSpPr txBox="1"/>
          <p:nvPr/>
        </p:nvSpPr>
        <p:spPr>
          <a:xfrm>
            <a:off x="5621565" y="4077314"/>
            <a:ext cx="3356501" cy="338554"/>
          </a:xfrm>
          <a:prstGeom prst="rect">
            <a:avLst/>
          </a:prstGeom>
          <a:solidFill>
            <a:schemeClr val="accent2">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1" u="none" strike="noStrike" kern="0" cap="small" spc="0" normalizeH="0" baseline="0" noProof="0" dirty="0">
                <a:ln>
                  <a:noFill/>
                </a:ln>
                <a:solidFill>
                  <a:srgbClr val="B0006C"/>
                </a:solidFill>
                <a:effectLst/>
                <a:uLnTx/>
                <a:uFillTx/>
                <a:latin typeface="Arial"/>
                <a:cs typeface="Arial"/>
                <a:sym typeface="Arial"/>
              </a:rPr>
              <a:t>Option </a:t>
            </a:r>
            <a:r>
              <a:rPr kumimoji="0" lang="fr-FR" sz="800" b="1" i="1" u="none" strike="noStrike" kern="0" cap="small" spc="0" normalizeH="0" baseline="0" noProof="0" dirty="0">
                <a:ln>
                  <a:noFill/>
                </a:ln>
                <a:solidFill>
                  <a:srgbClr val="B0006C"/>
                </a:solidFill>
                <a:effectLst/>
                <a:uLnTx/>
                <a:uFillTx/>
                <a:latin typeface="Arial"/>
                <a:cs typeface="Arial"/>
                <a:sym typeface="Arial"/>
              </a:rPr>
              <a:t>« ordre </a:t>
            </a:r>
            <a:r>
              <a:rPr kumimoji="0" lang="fr-FR" sz="800" b="1" i="1" u="none" strike="noStrike" kern="0" cap="small" spc="0" normalizeH="0" baseline="0" noProof="0" dirty="0" err="1">
                <a:ln>
                  <a:noFill/>
                </a:ln>
                <a:solidFill>
                  <a:srgbClr val="B0006C"/>
                </a:solidFill>
                <a:effectLst/>
                <a:uLnTx/>
                <a:uFillTx/>
                <a:latin typeface="Arial"/>
                <a:cs typeface="Arial"/>
                <a:sym typeface="Arial"/>
              </a:rPr>
              <a:t>deconseillé</a:t>
            </a:r>
            <a:r>
              <a:rPr kumimoji="0" lang="fr-FR" sz="800" b="1" i="1" u="none" strike="noStrike" kern="0" cap="small" spc="0" normalizeH="0" baseline="0" noProof="0" dirty="0">
                <a:ln>
                  <a:noFill/>
                </a:ln>
                <a:solidFill>
                  <a:srgbClr val="B0006C"/>
                </a:solidFill>
                <a:effectLst/>
                <a:uLnTx/>
                <a:uFillTx/>
                <a:latin typeface="Arial"/>
                <a:cs typeface="Arial"/>
                <a:sym typeface="Arial"/>
              </a:rPr>
              <a:t> »  </a:t>
            </a:r>
            <a:r>
              <a:rPr kumimoji="0" lang="fr-FR" sz="800" b="0" i="1" u="none" strike="noStrike" kern="0" cap="small" spc="0" normalizeH="0" baseline="0" noProof="0" dirty="0">
                <a:ln>
                  <a:noFill/>
                </a:ln>
                <a:solidFill>
                  <a:srgbClr val="B0006C"/>
                </a:solidFill>
                <a:effectLst/>
                <a:uLnTx/>
                <a:uFillTx/>
                <a:latin typeface="Arial"/>
                <a:cs typeface="Arial"/>
                <a:sym typeface="Arial"/>
              </a:rPr>
              <a:t>lorsque le client souscrit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1" u="none" strike="noStrike" kern="0" cap="small" spc="0" normalizeH="0" baseline="0" noProof="0" dirty="0">
                <a:ln>
                  <a:noFill/>
                </a:ln>
                <a:solidFill>
                  <a:srgbClr val="B0006C"/>
                </a:solidFill>
                <a:effectLst/>
                <a:uLnTx/>
                <a:uFillTx/>
                <a:latin typeface="Arial"/>
                <a:cs typeface="Arial"/>
                <a:sym typeface="Arial"/>
              </a:rPr>
              <a:t>Un (des) produits de son choix (coche 3 du conseil de la banque)</a:t>
            </a:r>
          </a:p>
        </p:txBody>
      </p:sp>
      <p:cxnSp>
        <p:nvCxnSpPr>
          <p:cNvPr id="15" name="Connecteur en angle 7">
            <a:extLst>
              <a:ext uri="{FF2B5EF4-FFF2-40B4-BE49-F238E27FC236}">
                <a16:creationId xmlns:a16="http://schemas.microsoft.com/office/drawing/2014/main" id="{4E7E303A-6F7B-41DA-BA54-416971B1E88D}"/>
              </a:ext>
            </a:extLst>
          </p:cNvPr>
          <p:cNvCxnSpPr>
            <a:cxnSpLocks/>
            <a:stCxn id="13" idx="1"/>
          </p:cNvCxnSpPr>
          <p:nvPr/>
        </p:nvCxnSpPr>
        <p:spPr>
          <a:xfrm rot="10800000">
            <a:off x="5436097" y="3092347"/>
            <a:ext cx="185469" cy="1154245"/>
          </a:xfrm>
          <a:prstGeom prst="bentConnector2">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pic>
        <p:nvPicPr>
          <p:cNvPr id="19" name="Graphique 18" descr="Cône de signalisation contour">
            <a:extLst>
              <a:ext uri="{FF2B5EF4-FFF2-40B4-BE49-F238E27FC236}">
                <a16:creationId xmlns:a16="http://schemas.microsoft.com/office/drawing/2014/main" id="{5B9BE617-5BDA-46DF-B5B1-93F42B73DE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03665" y="4492022"/>
            <a:ext cx="400366" cy="400366"/>
          </a:xfrm>
          <a:prstGeom prst="rect">
            <a:avLst/>
          </a:prstGeom>
        </p:spPr>
      </p:pic>
      <p:sp>
        <p:nvSpPr>
          <p:cNvPr id="20" name="ZoneTexte 19">
            <a:extLst>
              <a:ext uri="{FF2B5EF4-FFF2-40B4-BE49-F238E27FC236}">
                <a16:creationId xmlns:a16="http://schemas.microsoft.com/office/drawing/2014/main" id="{3AC1C52F-29B3-40F6-8327-FDFACB979329}"/>
              </a:ext>
            </a:extLst>
          </p:cNvPr>
          <p:cNvSpPr txBox="1"/>
          <p:nvPr/>
        </p:nvSpPr>
        <p:spPr>
          <a:xfrm>
            <a:off x="3448628" y="4576809"/>
            <a:ext cx="3356500"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1" u="none" strike="noStrike" kern="0" cap="small" spc="0" normalizeH="0" baseline="0" noProof="0" dirty="0">
                <a:ln>
                  <a:noFill/>
                </a:ln>
                <a:solidFill>
                  <a:srgbClr val="B0006C"/>
                </a:solidFill>
                <a:effectLst/>
                <a:uLnTx/>
                <a:uFillTx/>
                <a:latin typeface="Arial"/>
                <a:cs typeface="Arial"/>
                <a:sym typeface="Arial"/>
              </a:rPr>
              <a:t>Aucun ordre ne doit avoir un contexte : a l’initiative du client</a:t>
            </a:r>
          </a:p>
        </p:txBody>
      </p:sp>
    </p:spTree>
    <p:extLst>
      <p:ext uri="{BB962C8B-B14F-4D97-AF65-F5344CB8AC3E}">
        <p14:creationId xmlns:p14="http://schemas.microsoft.com/office/powerpoint/2010/main" val="3445790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771550"/>
            <a:ext cx="2160240" cy="1155851"/>
          </a:xfrm>
        </p:spPr>
        <p:txBody>
          <a:bodyPr>
            <a:noAutofit/>
          </a:bodyPr>
          <a:lstStyle/>
          <a:p>
            <a:r>
              <a:rPr lang="fr-FR" sz="1400" dirty="0"/>
              <a:t>Compte-rendu de transmission </a:t>
            </a:r>
            <a:r>
              <a:rPr lang="fr-FR" sz="1400" u="sng" dirty="0"/>
              <a:t>a archiver dans le si distributeur</a:t>
            </a:r>
          </a:p>
        </p:txBody>
      </p:sp>
      <p:sp>
        <p:nvSpPr>
          <p:cNvPr id="6" name="Sous-titre 2">
            <a:extLst>
              <a:ext uri="{FF2B5EF4-FFF2-40B4-BE49-F238E27FC236}">
                <a16:creationId xmlns:a16="http://schemas.microsoft.com/office/drawing/2014/main" id="{F5B406AD-3AE6-499C-B334-A5D050036876}"/>
              </a:ext>
            </a:extLst>
          </p:cNvPr>
          <p:cNvSpPr txBox="1">
            <a:spLocks/>
          </p:cNvSpPr>
          <p:nvPr/>
        </p:nvSpPr>
        <p:spPr>
          <a:xfrm>
            <a:off x="107504" y="4318475"/>
            <a:ext cx="8801002" cy="576064"/>
          </a:xfrm>
          <a:prstGeom prst="rect">
            <a:avLst/>
          </a:prstGeom>
        </p:spPr>
        <p:txBody>
          <a:bodyPr vert="horz" lIns="91440" tIns="45720" rIns="91440" bIns="45720" rtlCol="0">
            <a:normAutofit fontScale="40000" lnSpcReduction="20000"/>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a:pPr>
            <a:r>
              <a:rPr kumimoji="0" lang="fr-FR" sz="2100" b="1" i="0" u="none" strike="noStrike" kern="0" cap="none" spc="0" normalizeH="0" baseline="0" noProof="0" dirty="0">
                <a:ln>
                  <a:noFill/>
                </a:ln>
                <a:solidFill>
                  <a:srgbClr val="000000"/>
                </a:solidFill>
                <a:effectLst/>
                <a:uLnTx/>
                <a:uFillTx/>
                <a:latin typeface="Arial"/>
                <a:cs typeface="Arial"/>
                <a:sym typeface="Arial"/>
              </a:rPr>
              <a:t>A noter : </a:t>
            </a:r>
          </a:p>
          <a:p>
            <a:pPr marL="0" marR="0" lvl="0" indent="0" algn="l" defTabSz="914400"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a:pPr>
            <a:endParaRPr kumimoji="0" lang="fr-FR"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a:pPr>
            <a:r>
              <a:rPr kumimoji="0" lang="fr-FR" sz="2000" b="0" i="0" u="none" strike="noStrike" kern="0" cap="none" spc="0" normalizeH="0" baseline="0" noProof="0" dirty="0">
                <a:ln>
                  <a:noFill/>
                </a:ln>
                <a:solidFill>
                  <a:srgbClr val="000000"/>
                </a:solidFill>
                <a:effectLst/>
                <a:uLnTx/>
                <a:uFillTx/>
                <a:latin typeface="Arial"/>
                <a:cs typeface="Arial"/>
                <a:sym typeface="Arial"/>
              </a:rPr>
              <a:t>pour l’exemple ci-dessus issu de l’environnement de test, un forçage de la couverture espèces a été effectué et l’ordre souscrit ne correspond pas au profil du client, ce qui explique la restitution de certaines mentions</a:t>
            </a:r>
          </a:p>
          <a:p>
            <a:pPr marL="0" marR="0" lvl="0" indent="0" algn="l" defTabSz="914400"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a:pPr>
            <a:r>
              <a:rPr kumimoji="0" lang="fr-FR" sz="2000" b="0" i="0" u="none" strike="noStrike" kern="0" cap="none" spc="0" normalizeH="0" baseline="0" noProof="0" dirty="0">
                <a:ln>
                  <a:noFill/>
                </a:ln>
                <a:solidFill>
                  <a:srgbClr val="000000"/>
                </a:solidFill>
                <a:effectLst/>
                <a:uLnTx/>
                <a:uFillTx/>
                <a:latin typeface="Arial"/>
                <a:cs typeface="Arial"/>
                <a:sym typeface="Arial"/>
              </a:rPr>
              <a:t>Par ailleurs, pour cette valeur en qualification, les frais indirects ne sont pas alimentés ce qui explique les frais ex-ante restitués</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266700" marR="0" lvl="0" indent="-266700" algn="l" defTabSz="914400"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a:pP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266700" marR="0" lvl="0" indent="-266700" algn="l" defTabSz="914400"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a:pPr>
            <a:endParaRPr kumimoji="0" lang="en-US" sz="1050" b="0" i="0" u="none" strike="noStrike" kern="0" cap="none" spc="0" normalizeH="0" baseline="0" noProof="0" dirty="0">
              <a:ln>
                <a:noFill/>
              </a:ln>
              <a:solidFill>
                <a:srgbClr val="000000"/>
              </a:solidFill>
              <a:effectLst/>
              <a:uLnTx/>
              <a:uFillTx/>
              <a:latin typeface="Arial"/>
              <a:cs typeface="Arial"/>
              <a:sym typeface="Arial"/>
            </a:endParaRPr>
          </a:p>
          <a:p>
            <a:pPr marL="266700" marR="0" lvl="0" indent="-266700" algn="l" defTabSz="914400"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a:pPr>
            <a:endParaRPr kumimoji="0" lang="en-US" sz="1050" b="0" i="0" u="none" strike="noStrike" kern="0" cap="none" spc="0" normalizeH="0" baseline="0" noProof="0" dirty="0">
              <a:ln>
                <a:noFill/>
              </a:ln>
              <a:solidFill>
                <a:srgbClr val="000000"/>
              </a:solidFill>
              <a:effectLst/>
              <a:uLnTx/>
              <a:uFillTx/>
              <a:latin typeface="Arial"/>
              <a:cs typeface="Arial"/>
              <a:sym typeface="Arial"/>
            </a:endParaRPr>
          </a:p>
        </p:txBody>
      </p:sp>
      <p:pic>
        <p:nvPicPr>
          <p:cNvPr id="7" name="Espace réservé du contenu 4">
            <a:extLst>
              <a:ext uri="{FF2B5EF4-FFF2-40B4-BE49-F238E27FC236}">
                <a16:creationId xmlns:a16="http://schemas.microsoft.com/office/drawing/2014/main" id="{C8180703-F976-48BB-B3AF-EA58F2B5187C}"/>
              </a:ext>
            </a:extLst>
          </p:cNvPr>
          <p:cNvPicPr/>
          <p:nvPr/>
        </p:nvPicPr>
        <p:blipFill rotWithShape="1">
          <a:blip r:embed="rId2"/>
          <a:srcRect t="5726"/>
          <a:stretch/>
        </p:blipFill>
        <p:spPr bwMode="auto">
          <a:xfrm>
            <a:off x="2411761" y="789980"/>
            <a:ext cx="3168352" cy="3606800"/>
          </a:xfrm>
          <a:prstGeom prst="rect">
            <a:avLst/>
          </a:prstGeom>
          <a:ln w="25400">
            <a:solidFill>
              <a:schemeClr val="accent1"/>
            </a:solidFill>
          </a:ln>
          <a:extLst>
            <a:ext uri="{53640926-AAD7-44D8-BBD7-CCE9431645EC}">
              <a14:shadowObscured xmlns:a14="http://schemas.microsoft.com/office/drawing/2010/main"/>
            </a:ext>
          </a:extLst>
        </p:spPr>
      </p:pic>
      <p:sp>
        <p:nvSpPr>
          <p:cNvPr id="5" name="Titre 6">
            <a:extLst>
              <a:ext uri="{FF2B5EF4-FFF2-40B4-BE49-F238E27FC236}">
                <a16:creationId xmlns:a16="http://schemas.microsoft.com/office/drawing/2014/main" id="{8411AB49-0B41-41AA-8A5D-1511F82E5FB3}"/>
              </a:ext>
            </a:extLst>
          </p:cNvPr>
          <p:cNvSpPr txBox="1">
            <a:spLocks/>
          </p:cNvSpPr>
          <p:nvPr/>
        </p:nvSpPr>
        <p:spPr>
          <a:xfrm>
            <a:off x="0" y="27801"/>
            <a:ext cx="9144000" cy="259724"/>
          </a:xfrm>
          <a:prstGeom prst="rect">
            <a:avLst/>
          </a:prstGeom>
          <a:solidFill>
            <a:schemeClr val="bg1"/>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400" b="1" i="0" u="sng" strike="noStrike" kern="0" cap="all" spc="0" normalizeH="0" baseline="0" noProof="0" dirty="0">
                <a:ln>
                  <a:noFill/>
                </a:ln>
                <a:solidFill>
                  <a:srgbClr val="581D74"/>
                </a:solidFill>
                <a:effectLst/>
                <a:uLnTx/>
                <a:uFillTx/>
                <a:latin typeface="Arial Narrow" panose="020B0606020202030204" pitchFamily="34" charset="0"/>
                <a:cs typeface="Arial"/>
                <a:sym typeface="Arial"/>
              </a:rPr>
              <a:t>LES GRANDES ETAPES INDISPENSABLES </a:t>
            </a:r>
            <a:r>
              <a:rPr kumimoji="0" lang="fr-FR" sz="1400" b="1" i="0" u="none" strike="noStrike" kern="0" cap="all" spc="0" normalizeH="0" baseline="0" noProof="0" dirty="0">
                <a:ln>
                  <a:noFill/>
                </a:ln>
                <a:solidFill>
                  <a:srgbClr val="581D74"/>
                </a:solidFill>
                <a:effectLst/>
                <a:uLnTx/>
                <a:uFillTx/>
                <a:latin typeface="Arial Narrow" panose="020B0606020202030204" pitchFamily="34" charset="0"/>
                <a:cs typeface="Arial"/>
                <a:sym typeface="Arial"/>
              </a:rPr>
              <a:t>DU parcours conseil des produits de ‘défiscalisation’</a:t>
            </a:r>
          </a:p>
        </p:txBody>
      </p:sp>
      <p:sp>
        <p:nvSpPr>
          <p:cNvPr id="8" name="Rectangle 7">
            <a:extLst>
              <a:ext uri="{FF2B5EF4-FFF2-40B4-BE49-F238E27FC236}">
                <a16:creationId xmlns:a16="http://schemas.microsoft.com/office/drawing/2014/main" id="{B65F9CEF-1887-4DEF-9C4F-BEE9F211A0A5}"/>
              </a:ext>
            </a:extLst>
          </p:cNvPr>
          <p:cNvSpPr/>
          <p:nvPr/>
        </p:nvSpPr>
        <p:spPr>
          <a:xfrm>
            <a:off x="971600" y="351247"/>
            <a:ext cx="7426363" cy="1857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825D69"/>
                </a:solidFill>
                <a:effectLst/>
                <a:uLnTx/>
                <a:uFillTx/>
                <a:latin typeface="Arial"/>
                <a:ea typeface="+mn-ea"/>
                <a:cs typeface="+mn-cs"/>
                <a:sym typeface="Arial"/>
              </a:rPr>
              <a:t>Périmètre de produits concernés : </a:t>
            </a:r>
            <a:r>
              <a:rPr kumimoji="0" lang="fr-FR" sz="800" b="1" i="0" u="none" strike="noStrike" kern="0" cap="none" spc="0" normalizeH="0" baseline="0" noProof="0" dirty="0">
                <a:ln>
                  <a:noFill/>
                </a:ln>
                <a:solidFill>
                  <a:srgbClr val="825D69"/>
                </a:solidFill>
                <a:effectLst/>
                <a:uLnTx/>
                <a:uFillTx/>
                <a:latin typeface="Arial"/>
                <a:ea typeface="+mn-ea"/>
                <a:cs typeface="+mn-cs"/>
                <a:sym typeface="Arial"/>
              </a:rPr>
              <a:t>FIP/FCPI – SOFICA - SCPI de défiscalisation dite PINEL</a:t>
            </a:r>
          </a:p>
        </p:txBody>
      </p:sp>
      <p:pic>
        <p:nvPicPr>
          <p:cNvPr id="9" name="Espace réservé du contenu 4">
            <a:extLst>
              <a:ext uri="{FF2B5EF4-FFF2-40B4-BE49-F238E27FC236}">
                <a16:creationId xmlns:a16="http://schemas.microsoft.com/office/drawing/2014/main" id="{EB6D8223-D102-4B0B-909B-3FDB63CE2910}"/>
              </a:ext>
            </a:extLst>
          </p:cNvPr>
          <p:cNvPicPr>
            <a:picLocks noGrp="1" noChangeAspect="1"/>
          </p:cNvPicPr>
          <p:nvPr>
            <p:ph idx="1"/>
          </p:nvPr>
        </p:nvPicPr>
        <p:blipFill>
          <a:blip r:embed="rId3"/>
          <a:stretch>
            <a:fillRect/>
          </a:stretch>
        </p:blipFill>
        <p:spPr>
          <a:xfrm>
            <a:off x="5740154" y="768350"/>
            <a:ext cx="3168352" cy="3606800"/>
          </a:xfrm>
          <a:prstGeom prst="rect">
            <a:avLst/>
          </a:prstGeom>
          <a:ln w="25400">
            <a:solidFill>
              <a:schemeClr val="accent1"/>
            </a:solidFill>
          </a:ln>
        </p:spPr>
      </p:pic>
    </p:spTree>
    <p:extLst>
      <p:ext uri="{BB962C8B-B14F-4D97-AF65-F5344CB8AC3E}">
        <p14:creationId xmlns:p14="http://schemas.microsoft.com/office/powerpoint/2010/main" val="1542139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à coins arrondis 60">
            <a:extLst>
              <a:ext uri="{FF2B5EF4-FFF2-40B4-BE49-F238E27FC236}">
                <a16:creationId xmlns:a16="http://schemas.microsoft.com/office/drawing/2014/main" id="{86B31D48-C73B-4B63-B083-643EE3403612}"/>
              </a:ext>
            </a:extLst>
          </p:cNvPr>
          <p:cNvSpPr/>
          <p:nvPr/>
        </p:nvSpPr>
        <p:spPr>
          <a:xfrm>
            <a:off x="102110" y="699542"/>
            <a:ext cx="3110489" cy="4104000"/>
          </a:xfrm>
          <a:prstGeom prst="roundRect">
            <a:avLst>
              <a:gd name="adj" fmla="val 5614"/>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26670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Archiver numériquement les documents</a:t>
            </a:r>
          </a:p>
          <a:p>
            <a:pPr marL="26670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Tracer les échanges</a:t>
            </a:r>
          </a:p>
        </p:txBody>
      </p:sp>
      <p:sp>
        <p:nvSpPr>
          <p:cNvPr id="14" name="Chevron 42">
            <a:extLst>
              <a:ext uri="{FF2B5EF4-FFF2-40B4-BE49-F238E27FC236}">
                <a16:creationId xmlns:a16="http://schemas.microsoft.com/office/drawing/2014/main" id="{4B61465A-96C2-4319-83E0-B2F88673C0F0}"/>
              </a:ext>
            </a:extLst>
          </p:cNvPr>
          <p:cNvSpPr/>
          <p:nvPr/>
        </p:nvSpPr>
        <p:spPr>
          <a:xfrm>
            <a:off x="3351064" y="699542"/>
            <a:ext cx="158692" cy="4104000"/>
          </a:xfrm>
          <a:prstGeom prst="chevron">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p:txBody>
      </p:sp>
      <p:sp>
        <p:nvSpPr>
          <p:cNvPr id="15" name="Rectangle à coins arrondis 44">
            <a:extLst>
              <a:ext uri="{FF2B5EF4-FFF2-40B4-BE49-F238E27FC236}">
                <a16:creationId xmlns:a16="http://schemas.microsoft.com/office/drawing/2014/main" id="{7A485651-FD27-4C4B-A9E4-3B3D0B77839C}"/>
              </a:ext>
            </a:extLst>
          </p:cNvPr>
          <p:cNvSpPr/>
          <p:nvPr/>
        </p:nvSpPr>
        <p:spPr>
          <a:xfrm>
            <a:off x="163458" y="660062"/>
            <a:ext cx="2987792" cy="13805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FFFFFF"/>
                </a:solidFill>
                <a:effectLst/>
                <a:uLnTx/>
                <a:uFillTx/>
                <a:latin typeface="Arial"/>
                <a:ea typeface="+mn-ea"/>
                <a:cs typeface="+mn-cs"/>
                <a:sym typeface="Arial"/>
              </a:rPr>
              <a:t>Etape 6 – Archivage par le conseiller</a:t>
            </a:r>
          </a:p>
        </p:txBody>
      </p:sp>
      <p:sp>
        <p:nvSpPr>
          <p:cNvPr id="16" name="Rectangle 15">
            <a:extLst>
              <a:ext uri="{FF2B5EF4-FFF2-40B4-BE49-F238E27FC236}">
                <a16:creationId xmlns:a16="http://schemas.microsoft.com/office/drawing/2014/main" id="{3E57856F-8F22-485A-8149-5E4E40AC6BEF}"/>
              </a:ext>
            </a:extLst>
          </p:cNvPr>
          <p:cNvSpPr/>
          <p:nvPr/>
        </p:nvSpPr>
        <p:spPr>
          <a:xfrm>
            <a:off x="3635896" y="699542"/>
            <a:ext cx="5328000" cy="4104000"/>
          </a:xfrm>
          <a:prstGeom prst="rect">
            <a:avLst/>
          </a:prstGeom>
          <a:solidFill>
            <a:schemeClr val="accent2">
              <a:lumMod val="20000"/>
              <a:lumOff val="80000"/>
            </a:schemeClr>
          </a:solidFill>
          <a:ln w="63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anchor="ct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Pour le conseiller : Assurer systématiquement un archivage et une traçabilité de l’ensemble des documents signés par le client :</a:t>
            </a: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 Conseil de la banque » , Bulletin(s) de souscription(s), résultat du QCF/QR (hors QCF/QR en ligne) et de la fiche 80 ans le cas échéant, dans le classeur/dossier client.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NB : </a:t>
            </a: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Il convient d’assurer une homogénéité dans l’archivage dans chacun des réseaux.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Les documents dédiés à la défiscalisation devront être archivés comme suit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Classeur Client – rubrique Connaissance Client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 </a:t>
            </a:r>
            <a:r>
              <a:rPr kumimoji="0" lang="fr-FR" sz="900" b="1" i="0" u="none" strike="noStrike" kern="0" cap="none" spc="0" normalizeH="0" baseline="0" noProof="0" dirty="0">
                <a:ln>
                  <a:noFill/>
                </a:ln>
                <a:solidFill>
                  <a:srgbClr val="7030A0"/>
                </a:solidFill>
                <a:effectLst/>
                <a:uLnTx/>
                <a:uFillTx/>
                <a:latin typeface="Arial"/>
                <a:ea typeface="+mn-ea"/>
                <a:cs typeface="Calibri" panose="020F0502020204030204" pitchFamily="34" charset="0"/>
                <a:sym typeface="Arial"/>
              </a:rPr>
              <a:t>QCF/QR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7030A0"/>
                </a:solidFill>
                <a:effectLst/>
                <a:uLnTx/>
                <a:uFillTx/>
                <a:latin typeface="Arial"/>
                <a:ea typeface="+mn-ea"/>
                <a:cs typeface="Calibri" panose="020F0502020204030204" pitchFamily="34" charset="0"/>
                <a:sym typeface="Arial"/>
              </a:rPr>
              <a:t>                        - Fiche 80 ans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dirty="0">
              <a:ln>
                <a:noFill/>
              </a:ln>
              <a:solidFill>
                <a:srgbClr val="7030A0"/>
              </a:solidFill>
              <a:effectLst/>
              <a:uLnTx/>
              <a:uFillTx/>
              <a:latin typeface="Arial"/>
              <a:ea typeface="+mn-ea"/>
              <a:cs typeface="Calibri" panose="020F0502020204030204" pitchFamily="34" charset="0"/>
              <a:sym typeface="Arial"/>
            </a:endParaRPr>
          </a:p>
          <a:p>
            <a:pPr marL="717550" marR="0" lvl="0" indent="-71755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Classeur Client / Rubrique Connaissance Client / Sous-rubrique Conseil Epargne      conseil banque</a:t>
            </a:r>
          </a:p>
          <a:p>
            <a:pPr marL="717550" marR="0" lvl="0" indent="-717550" algn="l"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 </a:t>
            </a:r>
            <a:r>
              <a:rPr kumimoji="0" lang="fr-FR" sz="900" b="1" i="0" u="none" strike="noStrike" kern="0" cap="none" spc="0" normalizeH="0" baseline="0" noProof="0" dirty="0">
                <a:ln>
                  <a:noFill/>
                </a:ln>
                <a:solidFill>
                  <a:srgbClr val="7030A0"/>
                </a:solidFill>
                <a:effectLst/>
                <a:uLnTx/>
                <a:uFillTx/>
                <a:latin typeface="Arial"/>
                <a:ea typeface="+mn-ea"/>
                <a:cs typeface="Calibri" panose="020F0502020204030204" pitchFamily="34" charset="0"/>
                <a:sym typeface="Arial"/>
              </a:rPr>
              <a:t>Conseil de la banque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dirty="0">
              <a:ln>
                <a:noFill/>
              </a:ln>
              <a:solidFill>
                <a:srgbClr val="7030A0"/>
              </a:solidFill>
              <a:effectLst/>
              <a:uLnTx/>
              <a:uFillTx/>
              <a:latin typeface="Arial"/>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Classeur Client – rubrique Titres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000000"/>
                </a:solidFill>
                <a:effectLst/>
                <a:uLnTx/>
                <a:uFillTx/>
                <a:latin typeface="Arial"/>
                <a:ea typeface="+mn-ea"/>
                <a:cs typeface="Calibri" panose="020F0502020204030204" pitchFamily="34" charset="0"/>
                <a:sym typeface="Arial"/>
              </a:rPr>
              <a:t>                        - </a:t>
            </a:r>
            <a:r>
              <a:rPr kumimoji="0" lang="fr-FR" sz="900" b="1" i="0" u="none" strike="noStrike" kern="0" cap="none" spc="0" normalizeH="0" baseline="0" noProof="0" dirty="0">
                <a:ln>
                  <a:noFill/>
                </a:ln>
                <a:solidFill>
                  <a:srgbClr val="7030A0"/>
                </a:solidFill>
                <a:effectLst/>
                <a:uLnTx/>
                <a:uFillTx/>
                <a:latin typeface="Arial"/>
                <a:ea typeface="+mn-ea"/>
                <a:cs typeface="Calibri" panose="020F0502020204030204" pitchFamily="34" charset="0"/>
                <a:sym typeface="Arial"/>
              </a:rPr>
              <a:t>Bulletins de souscription</a:t>
            </a:r>
          </a:p>
        </p:txBody>
      </p:sp>
      <p:cxnSp>
        <p:nvCxnSpPr>
          <p:cNvPr id="9" name="Connecteur droit 8">
            <a:extLst>
              <a:ext uri="{FF2B5EF4-FFF2-40B4-BE49-F238E27FC236}">
                <a16:creationId xmlns:a16="http://schemas.microsoft.com/office/drawing/2014/main" id="{D27E1E0E-BF38-412A-B881-256008788A7E}"/>
              </a:ext>
            </a:extLst>
          </p:cNvPr>
          <p:cNvCxnSpPr/>
          <p:nvPr/>
        </p:nvCxnSpPr>
        <p:spPr>
          <a:xfrm flipH="1">
            <a:off x="3635896" y="619907"/>
            <a:ext cx="53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13F069FD-59DC-402A-873F-BF172B75B94E}"/>
              </a:ext>
            </a:extLst>
          </p:cNvPr>
          <p:cNvSpPr/>
          <p:nvPr/>
        </p:nvSpPr>
        <p:spPr>
          <a:xfrm>
            <a:off x="4325839" y="468709"/>
            <a:ext cx="3948115" cy="230832"/>
          </a:xfrm>
          <a:prstGeom prst="rect">
            <a:avLst/>
          </a:prstGeom>
          <a:solidFill>
            <a:schemeClr val="bg1"/>
          </a:solidFill>
          <a:ln>
            <a:noFill/>
          </a:ln>
        </p:spPr>
        <p:txBody>
          <a:bodyPr wrap="square" lIns="0" r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1" u="none" strike="noStrike" kern="0" cap="none" spc="0" normalizeH="0" baseline="0" noProof="0" dirty="0">
                <a:ln>
                  <a:noFill/>
                </a:ln>
                <a:solidFill>
                  <a:srgbClr val="825D69"/>
                </a:solidFill>
                <a:effectLst/>
                <a:uLnTx/>
                <a:uFillTx/>
                <a:latin typeface="Arial"/>
                <a:cs typeface="Calibri" panose="020F0502020204030204" pitchFamily="34" charset="0"/>
                <a:sym typeface="Arial"/>
              </a:rPr>
              <a:t>Mise à disposition des documents pour saisie et/ou contrôles par </a:t>
            </a:r>
            <a:r>
              <a:rPr kumimoji="0" lang="fr-FR" sz="900" b="0" i="1" u="none" strike="noStrike" kern="0" cap="none" spc="0" normalizeH="0" baseline="0" noProof="0" dirty="0" err="1">
                <a:ln>
                  <a:noFill/>
                </a:ln>
                <a:solidFill>
                  <a:srgbClr val="825D69"/>
                </a:solidFill>
                <a:effectLst/>
                <a:uLnTx/>
                <a:uFillTx/>
                <a:latin typeface="Arial"/>
                <a:cs typeface="Calibri" panose="020F0502020204030204" pitchFamily="34" charset="0"/>
                <a:sym typeface="Arial"/>
              </a:rPr>
              <a:t>EuroTitres</a:t>
            </a:r>
            <a:endParaRPr kumimoji="0" lang="fr-FR" sz="900" b="0" i="1" u="none" strike="noStrike" kern="0" cap="none" spc="0" normalizeH="0" baseline="0" noProof="0" dirty="0">
              <a:ln>
                <a:noFill/>
              </a:ln>
              <a:solidFill>
                <a:srgbClr val="825D69"/>
              </a:solidFill>
              <a:effectLst/>
              <a:uLnTx/>
              <a:uFillTx/>
              <a:latin typeface="Arial"/>
              <a:cs typeface="Calibri" panose="020F0502020204030204" pitchFamily="34" charset="0"/>
              <a:sym typeface="Arial"/>
            </a:endParaRPr>
          </a:p>
        </p:txBody>
      </p:sp>
      <p:pic>
        <p:nvPicPr>
          <p:cNvPr id="3" name="Graphique 2" descr="Informatique hébergé contour">
            <a:extLst>
              <a:ext uri="{FF2B5EF4-FFF2-40B4-BE49-F238E27FC236}">
                <a16:creationId xmlns:a16="http://schemas.microsoft.com/office/drawing/2014/main" id="{C520433C-218F-486A-867D-71FEC0CB12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93910" y="2485577"/>
            <a:ext cx="531929" cy="531929"/>
          </a:xfrm>
          <a:prstGeom prst="rect">
            <a:avLst/>
          </a:prstGeom>
        </p:spPr>
      </p:pic>
      <p:sp>
        <p:nvSpPr>
          <p:cNvPr id="17" name="Titre 6">
            <a:extLst>
              <a:ext uri="{FF2B5EF4-FFF2-40B4-BE49-F238E27FC236}">
                <a16:creationId xmlns:a16="http://schemas.microsoft.com/office/drawing/2014/main" id="{0A3E6B28-CBA7-45C9-9522-4E06061F0136}"/>
              </a:ext>
            </a:extLst>
          </p:cNvPr>
          <p:cNvSpPr txBox="1">
            <a:spLocks/>
          </p:cNvSpPr>
          <p:nvPr/>
        </p:nvSpPr>
        <p:spPr>
          <a:xfrm>
            <a:off x="0" y="-29635"/>
            <a:ext cx="9144000" cy="259724"/>
          </a:xfrm>
          <a:prstGeom prst="rect">
            <a:avLst/>
          </a:prstGeom>
          <a:solidFill>
            <a:schemeClr val="bg1"/>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400" b="1" i="0" u="sng" strike="noStrike" kern="0" cap="all" spc="0" normalizeH="0" baseline="0" noProof="0" dirty="0">
                <a:ln>
                  <a:noFill/>
                </a:ln>
                <a:solidFill>
                  <a:srgbClr val="581D74"/>
                </a:solidFill>
                <a:effectLst/>
                <a:uLnTx/>
                <a:uFillTx/>
                <a:latin typeface="Arial Narrow" panose="020B0606020202030204" pitchFamily="34" charset="0"/>
                <a:cs typeface="Arial"/>
                <a:sym typeface="Arial"/>
              </a:rPr>
              <a:t>LES GRANDES ETAPES INDISPENSABLES </a:t>
            </a:r>
            <a:r>
              <a:rPr kumimoji="0" lang="fr-FR" sz="1400" b="1" i="0" u="none" strike="noStrike" kern="0" cap="all" spc="0" normalizeH="0" baseline="0" noProof="0" dirty="0">
                <a:ln>
                  <a:noFill/>
                </a:ln>
                <a:solidFill>
                  <a:srgbClr val="581D74"/>
                </a:solidFill>
                <a:effectLst/>
                <a:uLnTx/>
                <a:uFillTx/>
                <a:latin typeface="Arial Narrow" panose="020B0606020202030204" pitchFamily="34" charset="0"/>
                <a:cs typeface="Arial"/>
                <a:sym typeface="Arial"/>
              </a:rPr>
              <a:t>DU parcours conseil des produits de ‘défiscalisation’</a:t>
            </a:r>
          </a:p>
        </p:txBody>
      </p:sp>
      <p:sp>
        <p:nvSpPr>
          <p:cNvPr id="19" name="Rectangle 18">
            <a:extLst>
              <a:ext uri="{FF2B5EF4-FFF2-40B4-BE49-F238E27FC236}">
                <a16:creationId xmlns:a16="http://schemas.microsoft.com/office/drawing/2014/main" id="{CD2F23E8-A4C5-47C2-AB7C-E56ED189D899}"/>
              </a:ext>
            </a:extLst>
          </p:cNvPr>
          <p:cNvSpPr/>
          <p:nvPr/>
        </p:nvSpPr>
        <p:spPr>
          <a:xfrm>
            <a:off x="971600" y="261669"/>
            <a:ext cx="7426363" cy="1857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825D69"/>
                </a:solidFill>
                <a:effectLst/>
                <a:uLnTx/>
                <a:uFillTx/>
                <a:latin typeface="Arial"/>
                <a:ea typeface="+mn-ea"/>
                <a:cs typeface="+mn-cs"/>
                <a:sym typeface="Arial"/>
              </a:rPr>
              <a:t>Périmètre de produits concernés : </a:t>
            </a:r>
            <a:r>
              <a:rPr kumimoji="0" lang="fr-FR" sz="800" b="1" i="0" u="none" strike="noStrike" kern="0" cap="none" spc="0" normalizeH="0" baseline="0" noProof="0" dirty="0">
                <a:ln>
                  <a:noFill/>
                </a:ln>
                <a:solidFill>
                  <a:srgbClr val="825D69"/>
                </a:solidFill>
                <a:effectLst/>
                <a:uLnTx/>
                <a:uFillTx/>
                <a:latin typeface="Arial"/>
                <a:ea typeface="+mn-ea"/>
                <a:cs typeface="+mn-cs"/>
                <a:sym typeface="Arial"/>
              </a:rPr>
              <a:t>FIP/FCPI – SOFICA - SCPI de défiscalisation dite PINEL</a:t>
            </a:r>
          </a:p>
        </p:txBody>
      </p:sp>
    </p:spTree>
    <p:extLst>
      <p:ext uri="{BB962C8B-B14F-4D97-AF65-F5344CB8AC3E}">
        <p14:creationId xmlns:p14="http://schemas.microsoft.com/office/powerpoint/2010/main" val="1134839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F49555-EEDD-419F-992D-96CCC7BDEC4F}"/>
              </a:ext>
            </a:extLst>
          </p:cNvPr>
          <p:cNvSpPr/>
          <p:nvPr/>
        </p:nvSpPr>
        <p:spPr>
          <a:xfrm>
            <a:off x="4067944" y="483518"/>
            <a:ext cx="1008112" cy="720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4" name="Image 3">
            <a:extLst>
              <a:ext uri="{FF2B5EF4-FFF2-40B4-BE49-F238E27FC236}">
                <a16:creationId xmlns:a16="http://schemas.microsoft.com/office/drawing/2014/main" id="{A85002B5-8312-42DF-B399-3AEDBA3B6242}"/>
              </a:ext>
            </a:extLst>
          </p:cNvPr>
          <p:cNvPicPr>
            <a:picLocks noChangeAspect="1"/>
          </p:cNvPicPr>
          <p:nvPr/>
        </p:nvPicPr>
        <p:blipFill>
          <a:blip r:embed="rId2"/>
          <a:stretch>
            <a:fillRect/>
          </a:stretch>
        </p:blipFill>
        <p:spPr>
          <a:xfrm>
            <a:off x="539552" y="4312789"/>
            <a:ext cx="1680466" cy="455069"/>
          </a:xfrm>
          <a:prstGeom prst="rect">
            <a:avLst/>
          </a:prstGeom>
        </p:spPr>
      </p:pic>
      <p:sp>
        <p:nvSpPr>
          <p:cNvPr id="5" name="Titre 6">
            <a:extLst>
              <a:ext uri="{FF2B5EF4-FFF2-40B4-BE49-F238E27FC236}">
                <a16:creationId xmlns:a16="http://schemas.microsoft.com/office/drawing/2014/main" id="{E8E31823-0581-4EC6-B8D7-C9855DB04690}"/>
              </a:ext>
            </a:extLst>
          </p:cNvPr>
          <p:cNvSpPr txBox="1">
            <a:spLocks/>
          </p:cNvSpPr>
          <p:nvPr/>
        </p:nvSpPr>
        <p:spPr>
          <a:xfrm>
            <a:off x="0" y="27801"/>
            <a:ext cx="9144000" cy="259724"/>
          </a:xfrm>
          <a:prstGeom prst="rect">
            <a:avLst/>
          </a:prstGeom>
          <a:solidFill>
            <a:schemeClr val="bg1"/>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400" b="1" i="0" u="sng" strike="noStrike" kern="0" cap="all" spc="0" normalizeH="0" baseline="0" noProof="0" dirty="0">
                <a:ln>
                  <a:noFill/>
                </a:ln>
                <a:solidFill>
                  <a:srgbClr val="581D74"/>
                </a:solidFill>
                <a:effectLst/>
                <a:uLnTx/>
                <a:uFillTx/>
                <a:latin typeface="Arial Narrow" panose="020B0606020202030204" pitchFamily="34" charset="0"/>
                <a:cs typeface="Arial"/>
                <a:sym typeface="Arial"/>
              </a:rPr>
              <a:t>LES GRANDES ETAPES INDISPENSABLES </a:t>
            </a:r>
            <a:r>
              <a:rPr kumimoji="0" lang="fr-FR" sz="1400" b="1" i="0" u="none" strike="noStrike" kern="0" cap="all" spc="0" normalizeH="0" baseline="0" noProof="0" dirty="0">
                <a:ln>
                  <a:noFill/>
                </a:ln>
                <a:solidFill>
                  <a:srgbClr val="581D74"/>
                </a:solidFill>
                <a:effectLst/>
                <a:uLnTx/>
                <a:uFillTx/>
                <a:latin typeface="Arial Narrow" panose="020B0606020202030204" pitchFamily="34" charset="0"/>
                <a:cs typeface="Arial"/>
                <a:sym typeface="Arial"/>
              </a:rPr>
              <a:t>DU parcours conseil des produits de ‘défiscalisation’</a:t>
            </a:r>
          </a:p>
        </p:txBody>
      </p:sp>
      <p:sp>
        <p:nvSpPr>
          <p:cNvPr id="6" name="Rectangle 5">
            <a:extLst>
              <a:ext uri="{FF2B5EF4-FFF2-40B4-BE49-F238E27FC236}">
                <a16:creationId xmlns:a16="http://schemas.microsoft.com/office/drawing/2014/main" id="{5A102A34-71B2-4A7F-88B6-D034A9962F02}"/>
              </a:ext>
            </a:extLst>
          </p:cNvPr>
          <p:cNvSpPr/>
          <p:nvPr/>
        </p:nvSpPr>
        <p:spPr>
          <a:xfrm>
            <a:off x="971600" y="351247"/>
            <a:ext cx="7426363" cy="1857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825D69"/>
                </a:solidFill>
                <a:effectLst/>
                <a:uLnTx/>
                <a:uFillTx/>
                <a:latin typeface="Arial"/>
                <a:ea typeface="+mn-ea"/>
                <a:cs typeface="+mn-cs"/>
                <a:sym typeface="Arial"/>
              </a:rPr>
              <a:t>Périmètre de produits concernés : </a:t>
            </a:r>
            <a:r>
              <a:rPr kumimoji="0" lang="fr-FR" sz="800" b="1" i="0" u="none" strike="noStrike" kern="0" cap="none" spc="0" normalizeH="0" baseline="0" noProof="0" dirty="0">
                <a:ln>
                  <a:noFill/>
                </a:ln>
                <a:solidFill>
                  <a:srgbClr val="825D69"/>
                </a:solidFill>
                <a:effectLst/>
                <a:uLnTx/>
                <a:uFillTx/>
                <a:latin typeface="Arial"/>
                <a:ea typeface="+mn-ea"/>
                <a:cs typeface="+mn-cs"/>
                <a:sym typeface="Arial"/>
              </a:rPr>
              <a:t>FIP/FCPI – SOFICA - SCPI de défiscalisation dite PINEL</a:t>
            </a:r>
          </a:p>
        </p:txBody>
      </p:sp>
      <p:pic>
        <p:nvPicPr>
          <p:cNvPr id="7" name="Image 6">
            <a:extLst>
              <a:ext uri="{FF2B5EF4-FFF2-40B4-BE49-F238E27FC236}">
                <a16:creationId xmlns:a16="http://schemas.microsoft.com/office/drawing/2014/main" id="{24AB57E7-5CF2-C3CB-8D70-91E86AEFE870}"/>
              </a:ext>
            </a:extLst>
          </p:cNvPr>
          <p:cNvPicPr>
            <a:picLocks noChangeAspect="1"/>
          </p:cNvPicPr>
          <p:nvPr/>
        </p:nvPicPr>
        <p:blipFill>
          <a:blip r:embed="rId3"/>
          <a:stretch>
            <a:fillRect/>
          </a:stretch>
        </p:blipFill>
        <p:spPr>
          <a:xfrm>
            <a:off x="179513" y="604226"/>
            <a:ext cx="1512168" cy="660779"/>
          </a:xfrm>
          <a:prstGeom prst="rect">
            <a:avLst/>
          </a:prstGeom>
        </p:spPr>
      </p:pic>
      <p:pic>
        <p:nvPicPr>
          <p:cNvPr id="9" name="Image 8">
            <a:extLst>
              <a:ext uri="{FF2B5EF4-FFF2-40B4-BE49-F238E27FC236}">
                <a16:creationId xmlns:a16="http://schemas.microsoft.com/office/drawing/2014/main" id="{1742B6E6-7841-64A7-E4B5-5E3A1B921706}"/>
              </a:ext>
            </a:extLst>
          </p:cNvPr>
          <p:cNvPicPr>
            <a:picLocks noChangeAspect="1"/>
          </p:cNvPicPr>
          <p:nvPr/>
        </p:nvPicPr>
        <p:blipFill>
          <a:blip r:embed="rId4"/>
          <a:stretch>
            <a:fillRect/>
          </a:stretch>
        </p:blipFill>
        <p:spPr>
          <a:xfrm>
            <a:off x="1763688" y="669265"/>
            <a:ext cx="2879505" cy="1902486"/>
          </a:xfrm>
          <a:prstGeom prst="rect">
            <a:avLst/>
          </a:prstGeom>
          <a:ln>
            <a:solidFill>
              <a:schemeClr val="accent1"/>
            </a:solidFill>
          </a:ln>
        </p:spPr>
      </p:pic>
      <p:pic>
        <p:nvPicPr>
          <p:cNvPr id="11" name="Image 10">
            <a:extLst>
              <a:ext uri="{FF2B5EF4-FFF2-40B4-BE49-F238E27FC236}">
                <a16:creationId xmlns:a16="http://schemas.microsoft.com/office/drawing/2014/main" id="{597961BC-77CC-027E-7B40-2F911EC2B8BA}"/>
              </a:ext>
            </a:extLst>
          </p:cNvPr>
          <p:cNvPicPr>
            <a:picLocks noChangeAspect="1"/>
          </p:cNvPicPr>
          <p:nvPr/>
        </p:nvPicPr>
        <p:blipFill>
          <a:blip r:embed="rId5"/>
          <a:stretch>
            <a:fillRect/>
          </a:stretch>
        </p:blipFill>
        <p:spPr>
          <a:xfrm>
            <a:off x="4355976" y="1979343"/>
            <a:ext cx="3404113" cy="2733487"/>
          </a:xfrm>
          <a:prstGeom prst="rect">
            <a:avLst/>
          </a:prstGeom>
          <a:ln>
            <a:solidFill>
              <a:schemeClr val="accent1"/>
            </a:solidFill>
          </a:ln>
        </p:spPr>
      </p:pic>
    </p:spTree>
    <p:extLst>
      <p:ext uri="{BB962C8B-B14F-4D97-AF65-F5344CB8AC3E}">
        <p14:creationId xmlns:p14="http://schemas.microsoft.com/office/powerpoint/2010/main" val="361020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2363541" y="2490048"/>
            <a:ext cx="6470818" cy="996209"/>
          </a:xfrm>
        </p:spPr>
        <p:txBody>
          <a:bodyPr/>
          <a:lstStyle/>
          <a:p>
            <a:r>
              <a:rPr lang="fr-FR" dirty="0"/>
              <a:t>ANNEXE</a:t>
            </a:r>
          </a:p>
          <a:p>
            <a:endParaRPr lang="fr-FR" dirty="0"/>
          </a:p>
          <a:p>
            <a:endParaRPr lang="fr-FR" dirty="0"/>
          </a:p>
        </p:txBody>
      </p:sp>
    </p:spTree>
    <p:extLst>
      <p:ext uri="{BB962C8B-B14F-4D97-AF65-F5344CB8AC3E}">
        <p14:creationId xmlns:p14="http://schemas.microsoft.com/office/powerpoint/2010/main" val="3367526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908242" y="249474"/>
            <a:ext cx="7984236" cy="775733"/>
          </a:xfrm>
        </p:spPr>
        <p:txBody>
          <a:bodyPr/>
          <a:lstStyle/>
          <a:p>
            <a:r>
              <a:rPr lang="fr-FR" altLang="fr-FR" sz="1600" dirty="0"/>
              <a:t>GUIDE POUR LISTER LES DOCUMENTS A REMETTRE AU CLIENT </a:t>
            </a:r>
            <a:r>
              <a:rPr lang="fr-FR" altLang="fr-FR" sz="1600" b="1" dirty="0"/>
              <a:t>(à cocher à l’identique dans le document « conseil de la Banque »)</a:t>
            </a:r>
            <a:br>
              <a:rPr lang="fr-FR" altLang="fr-FR" sz="1600" dirty="0"/>
            </a:br>
            <a:endParaRPr lang="fr-FR" altLang="fr-FR" sz="1600" dirty="0"/>
          </a:p>
        </p:txBody>
      </p:sp>
      <p:sp>
        <p:nvSpPr>
          <p:cNvPr id="7" name="Espace réservé du numéro de diapositive 3"/>
          <p:cNvSpPr>
            <a:spLocks noGrp="1"/>
          </p:cNvSpPr>
          <p:nvPr>
            <p:ph type="sldNum" sz="quarter" idx="4294967295"/>
          </p:nvPr>
        </p:nvSpPr>
        <p:spPr>
          <a:xfrm>
            <a:off x="0" y="0"/>
            <a:ext cx="0" cy="0"/>
          </a:xfr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altLang="fr-FR" sz="1350" b="0" i="0" u="none" strike="noStrike" kern="1200" cap="none" spc="0" normalizeH="0" baseline="0" noProof="0" dirty="0">
                <a:ln>
                  <a:noFill/>
                </a:ln>
                <a:solidFill>
                  <a:srgbClr val="000000"/>
                </a:solidFill>
                <a:effectLst/>
                <a:uLnTx/>
                <a:uFillTx/>
                <a:latin typeface="Arial"/>
                <a:ea typeface="+mn-ea"/>
                <a:cs typeface="Arial"/>
                <a:sym typeface="Arial"/>
              </a:rPr>
              <a:t>   </a:t>
            </a:r>
          </a:p>
        </p:txBody>
      </p:sp>
      <p:graphicFrame>
        <p:nvGraphicFramePr>
          <p:cNvPr id="5" name="Tableau 8">
            <a:extLst>
              <a:ext uri="{FF2B5EF4-FFF2-40B4-BE49-F238E27FC236}">
                <a16:creationId xmlns:a16="http://schemas.microsoft.com/office/drawing/2014/main" id="{7E37DB04-B322-F930-AC10-84156A74E1A4}"/>
              </a:ext>
            </a:extLst>
          </p:cNvPr>
          <p:cNvGraphicFramePr>
            <a:graphicFrameLocks noGrp="1"/>
          </p:cNvGraphicFramePr>
          <p:nvPr>
            <p:ph sz="quarter" idx="13"/>
          </p:nvPr>
        </p:nvGraphicFramePr>
        <p:xfrm>
          <a:off x="539552" y="900113"/>
          <a:ext cx="8352926" cy="3938208"/>
        </p:xfrm>
        <a:graphic>
          <a:graphicData uri="http://schemas.openxmlformats.org/drawingml/2006/table">
            <a:tbl>
              <a:tblPr firstRow="1" bandRow="1">
                <a:tableStyleId>{F66A9B51-AE3E-4324-8CB2-79743BB350C3}</a:tableStyleId>
              </a:tblPr>
              <a:tblGrid>
                <a:gridCol w="2088380">
                  <a:extLst>
                    <a:ext uri="{9D8B030D-6E8A-4147-A177-3AD203B41FA5}">
                      <a16:colId xmlns:a16="http://schemas.microsoft.com/office/drawing/2014/main" val="170892102"/>
                    </a:ext>
                  </a:extLst>
                </a:gridCol>
                <a:gridCol w="2088182">
                  <a:extLst>
                    <a:ext uri="{9D8B030D-6E8A-4147-A177-3AD203B41FA5}">
                      <a16:colId xmlns:a16="http://schemas.microsoft.com/office/drawing/2014/main" val="1661709114"/>
                    </a:ext>
                  </a:extLst>
                </a:gridCol>
                <a:gridCol w="2088182">
                  <a:extLst>
                    <a:ext uri="{9D8B030D-6E8A-4147-A177-3AD203B41FA5}">
                      <a16:colId xmlns:a16="http://schemas.microsoft.com/office/drawing/2014/main" val="2067869416"/>
                    </a:ext>
                  </a:extLst>
                </a:gridCol>
                <a:gridCol w="2088182">
                  <a:extLst>
                    <a:ext uri="{9D8B030D-6E8A-4147-A177-3AD203B41FA5}">
                      <a16:colId xmlns:a16="http://schemas.microsoft.com/office/drawing/2014/main" val="3747889609"/>
                    </a:ext>
                  </a:extLst>
                </a:gridCol>
              </a:tblGrid>
              <a:tr h="233328">
                <a:tc>
                  <a:txBody>
                    <a:bodyPr/>
                    <a:lstStyle/>
                    <a:p>
                      <a:pPr algn="ctr"/>
                      <a:r>
                        <a:rPr lang="fr-FR" sz="900" dirty="0">
                          <a:highlight>
                            <a:srgbClr val="EAEAEA"/>
                          </a:highlight>
                        </a:rPr>
                        <a:t>documents</a:t>
                      </a:r>
                    </a:p>
                  </a:txBody>
                  <a:tcPr>
                    <a:solidFill>
                      <a:schemeClr val="bg1">
                        <a:lumMod val="95000"/>
                      </a:schemeClr>
                    </a:solidFill>
                  </a:tcPr>
                </a:tc>
                <a:tc>
                  <a:txBody>
                    <a:bodyPr/>
                    <a:lstStyle/>
                    <a:p>
                      <a:pPr algn="ctr"/>
                      <a:r>
                        <a:rPr lang="fr-FR" sz="900" dirty="0">
                          <a:ln>
                            <a:solidFill>
                              <a:schemeClr val="bg1"/>
                            </a:solidFill>
                          </a:ln>
                          <a:solidFill>
                            <a:schemeClr val="bg1"/>
                          </a:solidFill>
                        </a:rPr>
                        <a:t>FCPI/FIP</a:t>
                      </a:r>
                    </a:p>
                  </a:txBody>
                  <a:tcPr>
                    <a:solidFill>
                      <a:srgbClr val="8A5599"/>
                    </a:solidFill>
                  </a:tcPr>
                </a:tc>
                <a:tc>
                  <a:txBody>
                    <a:bodyPr/>
                    <a:lstStyle/>
                    <a:p>
                      <a:pPr algn="ctr"/>
                      <a:r>
                        <a:rPr lang="fr-FR" sz="900" dirty="0">
                          <a:ln>
                            <a:solidFill>
                              <a:schemeClr val="bg1"/>
                            </a:solidFill>
                          </a:ln>
                          <a:solidFill>
                            <a:schemeClr val="bg1"/>
                          </a:solidFill>
                        </a:rPr>
                        <a:t>SOFICA</a:t>
                      </a:r>
                    </a:p>
                  </a:txBody>
                  <a:tcPr>
                    <a:solidFill>
                      <a:srgbClr val="8A5599"/>
                    </a:solidFill>
                  </a:tcPr>
                </a:tc>
                <a:tc>
                  <a:txBody>
                    <a:bodyPr/>
                    <a:lstStyle/>
                    <a:p>
                      <a:pPr algn="ctr"/>
                      <a:r>
                        <a:rPr lang="fr-FR" sz="900" dirty="0">
                          <a:ln>
                            <a:solidFill>
                              <a:schemeClr val="bg1"/>
                            </a:solidFill>
                          </a:ln>
                          <a:solidFill>
                            <a:schemeClr val="bg1"/>
                          </a:solidFill>
                        </a:rPr>
                        <a:t>SCPI Pinel</a:t>
                      </a:r>
                    </a:p>
                  </a:txBody>
                  <a:tcPr>
                    <a:solidFill>
                      <a:srgbClr val="8A5599"/>
                    </a:solidFill>
                  </a:tcPr>
                </a:tc>
                <a:extLst>
                  <a:ext uri="{0D108BD9-81ED-4DB2-BD59-A6C34878D82A}">
                    <a16:rowId xmlns:a16="http://schemas.microsoft.com/office/drawing/2014/main" val="3749560146"/>
                  </a:ext>
                </a:extLst>
              </a:tr>
              <a:tr h="456805">
                <a:tc>
                  <a:txBody>
                    <a:bodyPr/>
                    <a:lstStyle/>
                    <a:p>
                      <a:r>
                        <a:rPr lang="fr-FR" sz="900" b="1" dirty="0">
                          <a:highlight>
                            <a:srgbClr val="EAEAEA"/>
                          </a:highlight>
                        </a:rPr>
                        <a:t>Conseil de la banque au titre d’un produit permettant de réduire la charge fiscale</a:t>
                      </a:r>
                    </a:p>
                  </a:txBody>
                  <a:tcPr>
                    <a:solidFill>
                      <a:schemeClr val="bg1">
                        <a:lumMod val="95000"/>
                      </a:schemeClr>
                    </a:solidFill>
                  </a:tcPr>
                </a:tc>
                <a:tc>
                  <a:txBody>
                    <a:bodyPr/>
                    <a:lstStyle/>
                    <a:p>
                      <a:pPr algn="ctr"/>
                      <a:endParaRPr lang="fr-FR" sz="900" dirty="0"/>
                    </a:p>
                    <a:p>
                      <a:pPr algn="ctr"/>
                      <a:r>
                        <a:rPr lang="fr-FR" sz="900" dirty="0"/>
                        <a:t>X</a:t>
                      </a: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X</a:t>
                      </a: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X</a:t>
                      </a:r>
                    </a:p>
                  </a:txBody>
                  <a:tcPr/>
                </a:tc>
                <a:extLst>
                  <a:ext uri="{0D108BD9-81ED-4DB2-BD59-A6C34878D82A}">
                    <a16:rowId xmlns:a16="http://schemas.microsoft.com/office/drawing/2014/main" val="3315883364"/>
                  </a:ext>
                </a:extLst>
              </a:tr>
              <a:tr h="233328">
                <a:tc>
                  <a:txBody>
                    <a:bodyPr/>
                    <a:lstStyle/>
                    <a:p>
                      <a:r>
                        <a:rPr lang="fr-FR" sz="900" b="1" dirty="0">
                          <a:highlight>
                            <a:srgbClr val="EAEAEA"/>
                          </a:highlight>
                        </a:rPr>
                        <a:t>Résultat QCF/QR</a:t>
                      </a:r>
                    </a:p>
                  </a:txBody>
                  <a:tcPr>
                    <a:solidFill>
                      <a:schemeClr val="bg1">
                        <a:lumMod val="95000"/>
                      </a:schemeClr>
                    </a:solidFill>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mn-cs"/>
                        </a:rPr>
                        <a:t>X</a:t>
                      </a: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mn-cs"/>
                        </a:rPr>
                        <a:t>X</a:t>
                      </a: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X</a:t>
                      </a:r>
                    </a:p>
                  </a:txBody>
                  <a:tcPr/>
                </a:tc>
                <a:extLst>
                  <a:ext uri="{0D108BD9-81ED-4DB2-BD59-A6C34878D82A}">
                    <a16:rowId xmlns:a16="http://schemas.microsoft.com/office/drawing/2014/main" val="412450748"/>
                  </a:ext>
                </a:extLst>
              </a:tr>
              <a:tr h="233328">
                <a:tc>
                  <a:txBody>
                    <a:bodyPr/>
                    <a:lstStyle/>
                    <a:p>
                      <a:r>
                        <a:rPr lang="fr-FR" sz="900" b="1" dirty="0">
                          <a:highlight>
                            <a:srgbClr val="EAEAEA"/>
                          </a:highlight>
                        </a:rPr>
                        <a:t>Plaquette commerciale</a:t>
                      </a:r>
                    </a:p>
                  </a:txBody>
                  <a:tcPr>
                    <a:solidFill>
                      <a:schemeClr val="bg1">
                        <a:lumMod val="95000"/>
                      </a:schemeClr>
                    </a:solidFill>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mn-cs"/>
                        </a:rPr>
                        <a:t>X</a:t>
                      </a: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mn-cs"/>
                        </a:rPr>
                        <a:t>X</a:t>
                      </a: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X</a:t>
                      </a:r>
                    </a:p>
                  </a:txBody>
                  <a:tcPr/>
                </a:tc>
                <a:extLst>
                  <a:ext uri="{0D108BD9-81ED-4DB2-BD59-A6C34878D82A}">
                    <a16:rowId xmlns:a16="http://schemas.microsoft.com/office/drawing/2014/main" val="48798545"/>
                  </a:ext>
                </a:extLst>
              </a:tr>
              <a:tr h="332222">
                <a:tc>
                  <a:txBody>
                    <a:bodyPr/>
                    <a:lstStyle/>
                    <a:p>
                      <a:r>
                        <a:rPr lang="fr-FR" sz="900" b="1" dirty="0">
                          <a:highlight>
                            <a:srgbClr val="EAEAEA"/>
                          </a:highlight>
                        </a:rPr>
                        <a:t>Bulletin de souscription papier daté et signé</a:t>
                      </a:r>
                    </a:p>
                  </a:txBody>
                  <a:tcPr>
                    <a:solidFill>
                      <a:schemeClr val="bg1">
                        <a:lumMod val="95000"/>
                      </a:schemeClr>
                    </a:solidFill>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mn-cs"/>
                        </a:rPr>
                        <a:t>X</a:t>
                      </a: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mn-cs"/>
                        </a:rPr>
                        <a:t>X</a:t>
                      </a: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X</a:t>
                      </a:r>
                    </a:p>
                  </a:txBody>
                  <a:tcPr/>
                </a:tc>
                <a:extLst>
                  <a:ext uri="{0D108BD9-81ED-4DB2-BD59-A6C34878D82A}">
                    <a16:rowId xmlns:a16="http://schemas.microsoft.com/office/drawing/2014/main" val="2661174528"/>
                  </a:ext>
                </a:extLst>
              </a:tr>
              <a:tr h="332222">
                <a:tc>
                  <a:txBody>
                    <a:bodyPr/>
                    <a:lstStyle/>
                    <a:p>
                      <a:r>
                        <a:rPr lang="fr-FR" sz="900" b="1" dirty="0">
                          <a:highlight>
                            <a:srgbClr val="EAEAEA"/>
                          </a:highlight>
                        </a:rPr>
                        <a:t>Compte rendu de transmission (Platine)</a:t>
                      </a:r>
                    </a:p>
                  </a:txBody>
                  <a:tcPr>
                    <a:solidFill>
                      <a:schemeClr val="bg1">
                        <a:lumMod val="95000"/>
                      </a:schemeClr>
                    </a:solidFill>
                  </a:tcPr>
                </a:tc>
                <a:tc>
                  <a:txBody>
                    <a:bodyPr/>
                    <a:lstStyle/>
                    <a:p>
                      <a:pPr algn="ctr"/>
                      <a:r>
                        <a:rPr lang="fr-FR" sz="900" dirty="0"/>
                        <a:t>Optionnel (uniquement dans le cas où le conseiller saisit directement ordre client dans Platine)</a:t>
                      </a: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mn-cs"/>
                        </a:rPr>
                        <a:t>Optionnel (uniquement dans le cas où le conseiller saisit directement ordre client dans Platine)</a:t>
                      </a: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Optionnel (uniquement dans le cas où le conseiller saisit directement ordre client dans Platine)</a:t>
                      </a:r>
                    </a:p>
                  </a:txBody>
                  <a:tcPr/>
                </a:tc>
                <a:extLst>
                  <a:ext uri="{0D108BD9-81ED-4DB2-BD59-A6C34878D82A}">
                    <a16:rowId xmlns:a16="http://schemas.microsoft.com/office/drawing/2014/main" val="1094183208"/>
                  </a:ext>
                </a:extLst>
              </a:tr>
              <a:tr h="233328">
                <a:tc>
                  <a:txBody>
                    <a:bodyPr/>
                    <a:lstStyle/>
                    <a:p>
                      <a:r>
                        <a:rPr lang="fr-FR" sz="900" b="1" dirty="0">
                          <a:highlight>
                            <a:srgbClr val="EAEAEA"/>
                          </a:highlight>
                        </a:rPr>
                        <a:t>Prospectus</a:t>
                      </a:r>
                    </a:p>
                  </a:txBody>
                  <a:tcPr>
                    <a:solidFill>
                      <a:schemeClr val="bg1">
                        <a:lumMod val="95000"/>
                      </a:schemeClr>
                    </a:solidFill>
                  </a:tcPr>
                </a:tc>
                <a:tc>
                  <a:txBody>
                    <a:bodyPr/>
                    <a:lstStyle/>
                    <a:p>
                      <a:pPr algn="ctr"/>
                      <a:endParaRPr lang="fr-FR" sz="900"/>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mn-lt"/>
                          <a:ea typeface="+mn-ea"/>
                          <a:cs typeface="+mn-cs"/>
                        </a:rPr>
                        <a:t>X</a:t>
                      </a:r>
                      <a:endParaRPr lang="fr-FR" sz="900" dirty="0"/>
                    </a:p>
                  </a:txBody>
                  <a:tcPr/>
                </a:tc>
                <a:tc>
                  <a:txBody>
                    <a:bodyPr/>
                    <a:lstStyle/>
                    <a:p>
                      <a:pPr algn="ctr"/>
                      <a:endParaRPr lang="fr-FR" sz="900" dirty="0"/>
                    </a:p>
                  </a:txBody>
                  <a:tcPr/>
                </a:tc>
                <a:extLst>
                  <a:ext uri="{0D108BD9-81ED-4DB2-BD59-A6C34878D82A}">
                    <a16:rowId xmlns:a16="http://schemas.microsoft.com/office/drawing/2014/main" val="1277855764"/>
                  </a:ext>
                </a:extLst>
              </a:tr>
              <a:tr h="233328">
                <a:tc>
                  <a:txBody>
                    <a:bodyPr/>
                    <a:lstStyle/>
                    <a:p>
                      <a:r>
                        <a:rPr lang="fr-FR" sz="900" b="1" dirty="0">
                          <a:highlight>
                            <a:srgbClr val="EAEAEA"/>
                          </a:highlight>
                        </a:rPr>
                        <a:t>Projet de Statuts / Statuts</a:t>
                      </a:r>
                    </a:p>
                  </a:txBody>
                  <a:tcPr>
                    <a:solidFill>
                      <a:schemeClr val="bg1">
                        <a:lumMod val="95000"/>
                      </a:schemeClr>
                    </a:solidFill>
                  </a:tcPr>
                </a:tc>
                <a:tc>
                  <a:txBody>
                    <a:bodyPr/>
                    <a:lstStyle/>
                    <a:p>
                      <a:pPr algn="ctr"/>
                      <a:endParaRPr lang="fr-FR" sz="900"/>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mn-lt"/>
                          <a:ea typeface="+mn-ea"/>
                          <a:cs typeface="+mn-cs"/>
                        </a:rPr>
                        <a:t>X</a:t>
                      </a:r>
                      <a:endParaRPr lang="fr-FR" sz="900" dirty="0"/>
                    </a:p>
                  </a:txBody>
                  <a:tcPr/>
                </a:tc>
                <a:tc>
                  <a:txBody>
                    <a:bodyPr/>
                    <a:lstStyle/>
                    <a:p>
                      <a:pPr algn="ctr"/>
                      <a:r>
                        <a:rPr lang="fr-FR" sz="900" dirty="0"/>
                        <a:t>X</a:t>
                      </a:r>
                    </a:p>
                  </a:txBody>
                  <a:tcPr/>
                </a:tc>
                <a:extLst>
                  <a:ext uri="{0D108BD9-81ED-4DB2-BD59-A6C34878D82A}">
                    <a16:rowId xmlns:a16="http://schemas.microsoft.com/office/drawing/2014/main" val="1933494645"/>
                  </a:ext>
                </a:extLst>
              </a:tr>
              <a:tr h="233328">
                <a:tc>
                  <a:txBody>
                    <a:bodyPr/>
                    <a:lstStyle/>
                    <a:p>
                      <a:r>
                        <a:rPr lang="fr-FR" sz="900" b="1" dirty="0">
                          <a:highlight>
                            <a:srgbClr val="EAEAEA"/>
                          </a:highlight>
                        </a:rPr>
                        <a:t>Annonce BALO</a:t>
                      </a:r>
                    </a:p>
                  </a:txBody>
                  <a:tcPr>
                    <a:solidFill>
                      <a:schemeClr val="bg1">
                        <a:lumMod val="95000"/>
                      </a:schemeClr>
                    </a:solidFill>
                  </a:tcPr>
                </a:tc>
                <a:tc>
                  <a:txBody>
                    <a:bodyPr/>
                    <a:lstStyle/>
                    <a:p>
                      <a:pPr algn="ctr"/>
                      <a:endParaRPr lang="fr-FR" sz="900"/>
                    </a:p>
                  </a:txBody>
                  <a:tcPr/>
                </a:tc>
                <a:tc>
                  <a:txBody>
                    <a:bodyPr/>
                    <a:lstStyle/>
                    <a:p>
                      <a:pPr algn="ctr"/>
                      <a:r>
                        <a:rPr lang="fr-FR" sz="900" dirty="0"/>
                        <a:t>X</a:t>
                      </a:r>
                    </a:p>
                  </a:txBody>
                  <a:tcPr/>
                </a:tc>
                <a:tc>
                  <a:txBody>
                    <a:bodyPr/>
                    <a:lstStyle/>
                    <a:p>
                      <a:pPr algn="ctr"/>
                      <a:endParaRPr lang="fr-FR" sz="900" dirty="0"/>
                    </a:p>
                  </a:txBody>
                  <a:tcPr/>
                </a:tc>
                <a:extLst>
                  <a:ext uri="{0D108BD9-81ED-4DB2-BD59-A6C34878D82A}">
                    <a16:rowId xmlns:a16="http://schemas.microsoft.com/office/drawing/2014/main" val="311217696"/>
                  </a:ext>
                </a:extLst>
              </a:tr>
              <a:tr h="233328">
                <a:tc>
                  <a:txBody>
                    <a:bodyPr/>
                    <a:lstStyle/>
                    <a:p>
                      <a:r>
                        <a:rPr lang="fr-FR" sz="900" b="1" dirty="0">
                          <a:highlight>
                            <a:srgbClr val="EAEAEA"/>
                          </a:highlight>
                        </a:rPr>
                        <a:t>DIC </a:t>
                      </a:r>
                    </a:p>
                  </a:txBody>
                  <a:tcPr>
                    <a:solidFill>
                      <a:schemeClr val="bg1">
                        <a:lumMod val="95000"/>
                      </a:schemeClr>
                    </a:solidFill>
                  </a:tcPr>
                </a:tc>
                <a:tc>
                  <a:txBody>
                    <a:bodyPr/>
                    <a:lstStyle/>
                    <a:p>
                      <a:pPr algn="ctr"/>
                      <a:r>
                        <a:rPr lang="fr-FR" sz="900" dirty="0"/>
                        <a:t>X</a:t>
                      </a:r>
                    </a:p>
                  </a:txBody>
                  <a:tcPr/>
                </a:tc>
                <a:tc>
                  <a:txBody>
                    <a:bodyPr/>
                    <a:lstStyle/>
                    <a:p>
                      <a:pPr algn="ctr"/>
                      <a:endParaRPr lang="fr-FR" sz="900" dirty="0"/>
                    </a:p>
                  </a:txBody>
                  <a:tcPr/>
                </a:tc>
                <a:tc>
                  <a:txBody>
                    <a:bodyPr/>
                    <a:lstStyle/>
                    <a:p>
                      <a:pPr algn="ctr"/>
                      <a:endParaRPr lang="fr-FR" sz="900" dirty="0"/>
                    </a:p>
                  </a:txBody>
                  <a:tcPr/>
                </a:tc>
                <a:extLst>
                  <a:ext uri="{0D108BD9-81ED-4DB2-BD59-A6C34878D82A}">
                    <a16:rowId xmlns:a16="http://schemas.microsoft.com/office/drawing/2014/main" val="3668641788"/>
                  </a:ext>
                </a:extLst>
              </a:tr>
              <a:tr h="233328">
                <a:tc>
                  <a:txBody>
                    <a:bodyPr/>
                    <a:lstStyle/>
                    <a:p>
                      <a:r>
                        <a:rPr lang="fr-FR" sz="900" b="1" dirty="0">
                          <a:highlight>
                            <a:srgbClr val="EAEAEA"/>
                          </a:highlight>
                        </a:rPr>
                        <a:t>Note fiscale</a:t>
                      </a:r>
                    </a:p>
                  </a:txBody>
                  <a:tcPr>
                    <a:solidFill>
                      <a:schemeClr val="bg1">
                        <a:lumMod val="95000"/>
                      </a:schemeClr>
                    </a:solidFill>
                  </a:tcPr>
                </a:tc>
                <a:tc>
                  <a:txBody>
                    <a:bodyPr/>
                    <a:lstStyle/>
                    <a:p>
                      <a:pPr algn="ctr"/>
                      <a:r>
                        <a:rPr lang="fr-FR" sz="900" dirty="0"/>
                        <a:t>X</a:t>
                      </a:r>
                    </a:p>
                  </a:txBody>
                  <a:tcPr/>
                </a:tc>
                <a:tc>
                  <a:txBody>
                    <a:bodyPr/>
                    <a:lstStyle/>
                    <a:p>
                      <a:pPr algn="ctr"/>
                      <a:endParaRPr lang="fr-FR" sz="900" dirty="0"/>
                    </a:p>
                  </a:txBody>
                  <a:tcPr/>
                </a:tc>
                <a:tc>
                  <a:txBody>
                    <a:bodyPr/>
                    <a:lstStyle/>
                    <a:p>
                      <a:pPr algn="ctr"/>
                      <a:endParaRPr lang="fr-FR" sz="900" dirty="0"/>
                    </a:p>
                  </a:txBody>
                  <a:tcPr/>
                </a:tc>
                <a:extLst>
                  <a:ext uri="{0D108BD9-81ED-4DB2-BD59-A6C34878D82A}">
                    <a16:rowId xmlns:a16="http://schemas.microsoft.com/office/drawing/2014/main" val="1404806394"/>
                  </a:ext>
                </a:extLst>
              </a:tr>
              <a:tr h="233328">
                <a:tc>
                  <a:txBody>
                    <a:bodyPr/>
                    <a:lstStyle/>
                    <a:p>
                      <a:r>
                        <a:rPr lang="fr-FR" sz="900" b="1" dirty="0">
                          <a:highlight>
                            <a:srgbClr val="EAEAEA"/>
                          </a:highlight>
                        </a:rPr>
                        <a:t>Règlement</a:t>
                      </a:r>
                    </a:p>
                  </a:txBody>
                  <a:tcPr>
                    <a:solidFill>
                      <a:schemeClr val="bg1">
                        <a:lumMod val="95000"/>
                      </a:schemeClr>
                    </a:solidFill>
                  </a:tcPr>
                </a:tc>
                <a:tc>
                  <a:txBody>
                    <a:bodyPr/>
                    <a:lstStyle/>
                    <a:p>
                      <a:pPr algn="ctr"/>
                      <a:r>
                        <a:rPr lang="fr-FR" sz="900" dirty="0"/>
                        <a:t>X</a:t>
                      </a:r>
                    </a:p>
                  </a:txBody>
                  <a:tcPr/>
                </a:tc>
                <a:tc>
                  <a:txBody>
                    <a:bodyPr/>
                    <a:lstStyle/>
                    <a:p>
                      <a:pPr algn="ctr"/>
                      <a:endParaRPr lang="fr-FR" sz="900" dirty="0"/>
                    </a:p>
                  </a:txBody>
                  <a:tcPr/>
                </a:tc>
                <a:tc>
                  <a:txBody>
                    <a:bodyPr/>
                    <a:lstStyle/>
                    <a:p>
                      <a:pPr algn="ctr"/>
                      <a:endParaRPr lang="fr-FR" sz="900" dirty="0"/>
                    </a:p>
                  </a:txBody>
                  <a:tcPr/>
                </a:tc>
                <a:extLst>
                  <a:ext uri="{0D108BD9-81ED-4DB2-BD59-A6C34878D82A}">
                    <a16:rowId xmlns:a16="http://schemas.microsoft.com/office/drawing/2014/main" val="22662545"/>
                  </a:ext>
                </a:extLst>
              </a:tr>
              <a:tr h="233328">
                <a:tc>
                  <a:txBody>
                    <a:bodyPr/>
                    <a:lstStyle/>
                    <a:p>
                      <a:r>
                        <a:rPr lang="fr-FR" sz="900" b="1" dirty="0">
                          <a:highlight>
                            <a:srgbClr val="EAEAEA"/>
                          </a:highlight>
                        </a:rPr>
                        <a:t>Rapport</a:t>
                      </a:r>
                    </a:p>
                  </a:txBody>
                  <a:tcPr>
                    <a:solidFill>
                      <a:schemeClr val="bg1">
                        <a:lumMod val="95000"/>
                      </a:schemeClr>
                    </a:solidFill>
                  </a:tcPr>
                </a:tc>
                <a:tc>
                  <a:txBody>
                    <a:bodyPr/>
                    <a:lstStyle/>
                    <a:p>
                      <a:pPr algn="ctr"/>
                      <a:endParaRPr lang="fr-FR" sz="900" dirty="0"/>
                    </a:p>
                  </a:txBody>
                  <a:tcPr/>
                </a:tc>
                <a:tc>
                  <a:txBody>
                    <a:bodyPr/>
                    <a:lstStyle/>
                    <a:p>
                      <a:pPr algn="ctr"/>
                      <a:endParaRPr lang="fr-FR" sz="900" dirty="0"/>
                    </a:p>
                  </a:txBody>
                  <a:tcPr/>
                </a:tc>
                <a:tc>
                  <a:txBody>
                    <a:bodyPr/>
                    <a:lstStyle/>
                    <a:p>
                      <a:pPr algn="ctr"/>
                      <a:r>
                        <a:rPr lang="fr-FR" sz="900" dirty="0"/>
                        <a:t>X</a:t>
                      </a:r>
                    </a:p>
                  </a:txBody>
                  <a:tcPr/>
                </a:tc>
                <a:extLst>
                  <a:ext uri="{0D108BD9-81ED-4DB2-BD59-A6C34878D82A}">
                    <a16:rowId xmlns:a16="http://schemas.microsoft.com/office/drawing/2014/main" val="1254185513"/>
                  </a:ext>
                </a:extLst>
              </a:tr>
              <a:tr h="233328">
                <a:tc>
                  <a:txBody>
                    <a:bodyPr/>
                    <a:lstStyle/>
                    <a:p>
                      <a:r>
                        <a:rPr lang="fr-FR" sz="900" b="1" dirty="0">
                          <a:highlight>
                            <a:srgbClr val="EAEAEA"/>
                          </a:highlight>
                        </a:rPr>
                        <a:t>Note d’information</a:t>
                      </a:r>
                    </a:p>
                  </a:txBody>
                  <a:tcPr>
                    <a:solidFill>
                      <a:schemeClr val="bg1">
                        <a:lumMod val="95000"/>
                      </a:schemeClr>
                    </a:solidFill>
                  </a:tcPr>
                </a:tc>
                <a:tc>
                  <a:txBody>
                    <a:bodyPr/>
                    <a:lstStyle/>
                    <a:p>
                      <a:pPr algn="ctr"/>
                      <a:endParaRPr lang="fr-FR" sz="900"/>
                    </a:p>
                  </a:txBody>
                  <a:tcPr/>
                </a:tc>
                <a:tc>
                  <a:txBody>
                    <a:bodyPr/>
                    <a:lstStyle/>
                    <a:p>
                      <a:pPr algn="ctr"/>
                      <a:endParaRPr lang="fr-FR" sz="900" dirty="0"/>
                    </a:p>
                  </a:txBody>
                  <a:tcPr/>
                </a:tc>
                <a:tc>
                  <a:txBody>
                    <a:bodyPr/>
                    <a:lstStyle/>
                    <a:p>
                      <a:pPr algn="ctr"/>
                      <a:r>
                        <a:rPr lang="fr-FR" sz="900" dirty="0"/>
                        <a:t>X</a:t>
                      </a:r>
                    </a:p>
                  </a:txBody>
                  <a:tcPr/>
                </a:tc>
                <a:extLst>
                  <a:ext uri="{0D108BD9-81ED-4DB2-BD59-A6C34878D82A}">
                    <a16:rowId xmlns:a16="http://schemas.microsoft.com/office/drawing/2014/main" val="3806367454"/>
                  </a:ext>
                </a:extLst>
              </a:tr>
            </a:tbl>
          </a:graphicData>
        </a:graphic>
      </p:graphicFrame>
    </p:spTree>
    <p:extLst>
      <p:ext uri="{BB962C8B-B14F-4D97-AF65-F5344CB8AC3E}">
        <p14:creationId xmlns:p14="http://schemas.microsoft.com/office/powerpoint/2010/main" val="3331339649"/>
      </p:ext>
    </p:extLst>
  </p:cSld>
  <p:clrMapOvr>
    <a:masterClrMapping/>
  </p:clrMapOvr>
  <p:transition advClick="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908242" y="249474"/>
            <a:ext cx="7704856" cy="775733"/>
          </a:xfrm>
        </p:spPr>
        <p:txBody>
          <a:bodyPr/>
          <a:lstStyle/>
          <a:p>
            <a:r>
              <a:rPr lang="fr-FR" altLang="fr-FR" sz="1800" dirty="0"/>
              <a:t>RAPPEL DES REGLES RELATIVES AU DEMARCHAGE </a:t>
            </a:r>
            <a:br>
              <a:rPr lang="fr-FR" altLang="fr-FR" sz="1800" dirty="0"/>
            </a:br>
            <a:endParaRPr lang="fr-FR" altLang="fr-FR" sz="1800" dirty="0"/>
          </a:p>
        </p:txBody>
      </p:sp>
      <p:sp>
        <p:nvSpPr>
          <p:cNvPr id="21" name="Espace réservé du contenu 20">
            <a:extLst>
              <a:ext uri="{FF2B5EF4-FFF2-40B4-BE49-F238E27FC236}">
                <a16:creationId xmlns:a16="http://schemas.microsoft.com/office/drawing/2014/main" id="{BBAFC73C-09B8-41E8-992F-C2AF4DBEF24E}"/>
              </a:ext>
            </a:extLst>
          </p:cNvPr>
          <p:cNvSpPr>
            <a:spLocks noGrp="1"/>
          </p:cNvSpPr>
          <p:nvPr>
            <p:ph sz="quarter" idx="13"/>
          </p:nvPr>
        </p:nvSpPr>
        <p:spPr>
          <a:xfrm>
            <a:off x="395802" y="2536885"/>
            <a:ext cx="8581085" cy="4222409"/>
          </a:xfrm>
        </p:spPr>
        <p:txBody>
          <a:bodyPr vert="horz" lIns="68580" tIns="34290" rIns="68580" bIns="34290" rtlCol="0" anchor="t">
            <a:normAutofit/>
          </a:bodyPr>
          <a:lstStyle/>
          <a:p>
            <a:pPr marL="266224" indent="-266224"/>
            <a:r>
              <a:rPr lang="fr-FR" sz="1125" u="sng" dirty="0">
                <a:latin typeface="+mn-lt"/>
                <a:cs typeface="Arial"/>
              </a:rPr>
              <a:t>Principales références réglementaires </a:t>
            </a:r>
            <a:r>
              <a:rPr lang="fr-FR" sz="1125" dirty="0">
                <a:latin typeface="+mn-lt"/>
                <a:cs typeface="Arial"/>
              </a:rPr>
              <a:t>:</a:t>
            </a:r>
          </a:p>
          <a:p>
            <a:pPr marL="685324" lvl="1" indent="-228124"/>
            <a:r>
              <a:rPr lang="fr-FR" sz="1050" dirty="0">
                <a:latin typeface="+mn-lt"/>
                <a:cs typeface="Arial"/>
              </a:rPr>
              <a:t>Article L 341-1 du </a:t>
            </a:r>
            <a:r>
              <a:rPr lang="fr-FR" sz="1050" dirty="0" err="1">
                <a:latin typeface="+mn-lt"/>
                <a:cs typeface="Arial"/>
              </a:rPr>
              <a:t>Comofi</a:t>
            </a:r>
            <a:r>
              <a:rPr lang="fr-FR" sz="1050" dirty="0">
                <a:latin typeface="+mn-lt"/>
                <a:cs typeface="Arial"/>
              </a:rPr>
              <a:t> sur la définition du démarchage</a:t>
            </a:r>
          </a:p>
          <a:p>
            <a:pPr marL="685324" lvl="1" indent="-228124"/>
            <a:r>
              <a:rPr lang="fr-FR" sz="1050" dirty="0">
                <a:latin typeface="+mn-lt"/>
                <a:cs typeface="Arial"/>
              </a:rPr>
              <a:t>Article L 341-2 du </a:t>
            </a:r>
            <a:r>
              <a:rPr lang="fr-FR" sz="1050" dirty="0" err="1">
                <a:latin typeface="+mn-lt"/>
                <a:cs typeface="Arial"/>
              </a:rPr>
              <a:t>Comofi</a:t>
            </a:r>
            <a:r>
              <a:rPr lang="fr-FR" sz="1050" dirty="0">
                <a:latin typeface="+mn-lt"/>
                <a:cs typeface="Arial"/>
              </a:rPr>
              <a:t> sur le champ d’application</a:t>
            </a:r>
          </a:p>
          <a:p>
            <a:pPr marL="457200" lvl="1" indent="0">
              <a:buNone/>
            </a:pPr>
            <a:endParaRPr lang="fr-FR" sz="1050" b="1" dirty="0">
              <a:latin typeface="+mn-lt"/>
              <a:cs typeface="Arial"/>
            </a:endParaRPr>
          </a:p>
          <a:p>
            <a:pPr marL="457200" lvl="1" indent="0">
              <a:buNone/>
            </a:pPr>
            <a:r>
              <a:rPr lang="fr-FR" sz="1050" b="1" dirty="0">
                <a:latin typeface="+mn-lt"/>
                <a:cs typeface="Arial"/>
              </a:rPr>
              <a:t>Ayant pour conséquences </a:t>
            </a:r>
            <a:r>
              <a:rPr lang="fr-FR" sz="1050" dirty="0">
                <a:latin typeface="+mn-lt"/>
                <a:cs typeface="Arial"/>
              </a:rPr>
              <a:t>: </a:t>
            </a:r>
          </a:p>
          <a:p>
            <a:pPr marL="1128701" lvl="2" indent="-214313"/>
            <a:r>
              <a:rPr lang="fr-FR" sz="1050" dirty="0">
                <a:latin typeface="+mn-lt"/>
                <a:cs typeface="Arial"/>
              </a:rPr>
              <a:t>le délai de réflexion est de </a:t>
            </a:r>
            <a:r>
              <a:rPr lang="fr-FR" sz="1050" dirty="0">
                <a:latin typeface="+mn-lt"/>
                <a:ea typeface="Times New Roman" panose="02020603050405020304" pitchFamily="18" charset="0"/>
              </a:rPr>
              <a:t>48h à partir du lendemain de la date de signature du bulletin de démarchage</a:t>
            </a:r>
          </a:p>
          <a:p>
            <a:pPr marL="1128701" lvl="2" indent="-214313"/>
            <a:r>
              <a:rPr lang="fr-FR" sz="1050" dirty="0">
                <a:latin typeface="+mn-lt"/>
                <a:ea typeface="Calibri" panose="020F0502020204030204" pitchFamily="34" charset="0"/>
              </a:rPr>
              <a:t>Si la fin du délai tombe un jour non ouvré comme le dimanche et jours fériés, le délai est décalé à la fin du jour suivant ouvré (samedi compris)</a:t>
            </a:r>
            <a:endParaRPr lang="fr-FR" sz="1050" dirty="0">
              <a:latin typeface="+mn-lt"/>
              <a:cs typeface="Arial"/>
            </a:endParaRPr>
          </a:p>
          <a:p>
            <a:pPr marL="266224" indent="-266224"/>
            <a:r>
              <a:rPr lang="fr-FR" sz="1125" u="sng" dirty="0">
                <a:latin typeface="+mn-lt"/>
                <a:cs typeface="Arial"/>
              </a:rPr>
              <a:t>Champ d’application </a:t>
            </a:r>
            <a:r>
              <a:rPr lang="fr-FR" sz="1125" dirty="0">
                <a:latin typeface="+mn-lt"/>
                <a:cs typeface="Arial"/>
              </a:rPr>
              <a:t>: </a:t>
            </a:r>
            <a:r>
              <a:rPr lang="fr-FR" sz="1050" dirty="0">
                <a:latin typeface="+mn-lt"/>
                <a:cs typeface="Arial"/>
              </a:rPr>
              <a:t>Toutes </a:t>
            </a:r>
            <a:r>
              <a:rPr lang="fr-FR" sz="1050" b="1" dirty="0">
                <a:latin typeface="+mn-lt"/>
                <a:cs typeface="Arial"/>
              </a:rPr>
              <a:t>les personnes physiques</a:t>
            </a:r>
          </a:p>
          <a:p>
            <a:pPr marL="456724" lvl="1" indent="0">
              <a:buNone/>
            </a:pPr>
            <a:endParaRPr lang="fr-FR" sz="1200" dirty="0">
              <a:latin typeface="+mn-lt"/>
            </a:endParaRPr>
          </a:p>
          <a:p>
            <a:pPr marL="456724" lvl="1" indent="0">
              <a:buNone/>
            </a:pPr>
            <a:endParaRPr lang="fr-FR" dirty="0"/>
          </a:p>
          <a:p>
            <a:pPr marL="456724" lvl="1" indent="0">
              <a:buNone/>
            </a:pPr>
            <a:endParaRPr lang="fr-FR" dirty="0"/>
          </a:p>
          <a:p>
            <a:pPr marL="685324" lvl="1" indent="-228124"/>
            <a:endParaRPr lang="fr-FR" dirty="0"/>
          </a:p>
        </p:txBody>
      </p:sp>
      <p:sp>
        <p:nvSpPr>
          <p:cNvPr id="7" name="Espace réservé du numéro de diapositive 3"/>
          <p:cNvSpPr>
            <a:spLocks noGrp="1"/>
          </p:cNvSpPr>
          <p:nvPr>
            <p:ph type="sldNum" sz="quarter" idx="4294967295"/>
          </p:nvPr>
        </p:nvSpPr>
        <p:spPr>
          <a:xfrm>
            <a:off x="0" y="0"/>
            <a:ext cx="0" cy="0"/>
          </a:xfr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altLang="fr-FR" sz="1350" b="0" i="0" u="none" strike="noStrike" kern="1200" cap="none" spc="0" normalizeH="0" baseline="0" noProof="0">
                <a:ln>
                  <a:noFill/>
                </a:ln>
                <a:solidFill>
                  <a:srgbClr val="000000"/>
                </a:solidFill>
                <a:effectLst/>
                <a:uLnTx/>
                <a:uFillTx/>
                <a:latin typeface="Arial"/>
                <a:ea typeface="+mn-ea"/>
                <a:cs typeface="Arial"/>
                <a:sym typeface="Arial"/>
              </a:rPr>
              <a:t>   </a:t>
            </a:r>
          </a:p>
        </p:txBody>
      </p:sp>
      <p:pic>
        <p:nvPicPr>
          <p:cNvPr id="6" name="Graphique 5" descr="Cône de signalisation avec un remplissage uni">
            <a:extLst>
              <a:ext uri="{FF2B5EF4-FFF2-40B4-BE49-F238E27FC236}">
                <a16:creationId xmlns:a16="http://schemas.microsoft.com/office/drawing/2014/main" id="{CBB7CF6B-AA0D-49E9-B433-8F8753DC6A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335" y="1182595"/>
            <a:ext cx="477395" cy="608540"/>
          </a:xfrm>
          <a:prstGeom prst="rect">
            <a:avLst/>
          </a:prstGeom>
        </p:spPr>
      </p:pic>
      <p:sp>
        <p:nvSpPr>
          <p:cNvPr id="8" name="Rectangle 7">
            <a:extLst>
              <a:ext uri="{FF2B5EF4-FFF2-40B4-BE49-F238E27FC236}">
                <a16:creationId xmlns:a16="http://schemas.microsoft.com/office/drawing/2014/main" id="{685965D5-EEA9-4939-A976-D62EE562E4BB}"/>
              </a:ext>
            </a:extLst>
          </p:cNvPr>
          <p:cNvSpPr/>
          <p:nvPr/>
        </p:nvSpPr>
        <p:spPr>
          <a:xfrm>
            <a:off x="436080" y="799483"/>
            <a:ext cx="8500530" cy="14201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4" name="ZoneTexte 3">
            <a:extLst>
              <a:ext uri="{FF2B5EF4-FFF2-40B4-BE49-F238E27FC236}">
                <a16:creationId xmlns:a16="http://schemas.microsoft.com/office/drawing/2014/main" id="{C9FA9421-F77E-62EF-E097-C2ABE51E6A23}"/>
              </a:ext>
            </a:extLst>
          </p:cNvPr>
          <p:cNvSpPr txBox="1"/>
          <p:nvPr/>
        </p:nvSpPr>
        <p:spPr>
          <a:xfrm>
            <a:off x="470040" y="734063"/>
            <a:ext cx="8547125" cy="1495025"/>
          </a:xfrm>
          <a:prstGeom prst="rect">
            <a:avLst/>
          </a:prstGeom>
          <a:noFill/>
        </p:spPr>
        <p:txBody>
          <a:bodyPr wrap="square">
            <a:spAutoFit/>
          </a:bodyPr>
          <a:lstStyle/>
          <a:p>
            <a:pPr marL="0" marR="0" lvl="0" indent="0" algn="l" defTabSz="914378" rtl="0" eaLnBrk="1" fontAlgn="auto" latinLnBrk="0" hangingPunct="1">
              <a:lnSpc>
                <a:spcPct val="90000"/>
              </a:lnSpc>
              <a:spcBef>
                <a:spcPts val="1000"/>
              </a:spcBef>
              <a:spcAft>
                <a:spcPts val="0"/>
              </a:spcAft>
              <a:buClr>
                <a:srgbClr val="B34A8C"/>
              </a:buClr>
              <a:buSzTx/>
              <a:buFontTx/>
              <a:buNone/>
              <a:tabLst/>
              <a:defRPr/>
            </a:pPr>
            <a:endParaRPr kumimoji="0" lang="fr-FR" sz="1125" b="1" i="0" u="sng" strike="noStrike" kern="1200" cap="none" spc="0" normalizeH="0" baseline="0" noProof="0" dirty="0">
              <a:ln>
                <a:noFill/>
              </a:ln>
              <a:solidFill>
                <a:srgbClr val="B34A8C"/>
              </a:solidFill>
              <a:effectLst/>
              <a:uLnTx/>
              <a:uFillTx/>
              <a:latin typeface="Arial"/>
              <a:ea typeface="+mn-ea"/>
              <a:cs typeface="Arial"/>
              <a:sym typeface="Arial"/>
            </a:endParaRPr>
          </a:p>
          <a:p>
            <a:pPr marL="0" marR="0" lvl="0" indent="0" algn="l" defTabSz="914378" rtl="0" eaLnBrk="1" fontAlgn="auto" latinLnBrk="0" hangingPunct="1">
              <a:lnSpc>
                <a:spcPct val="90000"/>
              </a:lnSpc>
              <a:spcBef>
                <a:spcPts val="1000"/>
              </a:spcBef>
              <a:spcAft>
                <a:spcPts val="0"/>
              </a:spcAft>
              <a:buClr>
                <a:srgbClr val="B34A8C"/>
              </a:buClr>
              <a:buSzTx/>
              <a:buFontTx/>
              <a:buNone/>
              <a:tabLst/>
              <a:defRPr/>
            </a:pPr>
            <a:r>
              <a:rPr kumimoji="0" lang="fr-FR" sz="1125" b="1" i="0" u="sng" strike="noStrike" kern="1200" cap="none" spc="0" normalizeH="0" baseline="0" noProof="0" dirty="0">
                <a:ln>
                  <a:noFill/>
                </a:ln>
                <a:solidFill>
                  <a:srgbClr val="B34A8C"/>
                </a:solidFill>
                <a:effectLst/>
                <a:uLnTx/>
                <a:uFillTx/>
                <a:latin typeface="Arial"/>
                <a:ea typeface="+mn-ea"/>
                <a:cs typeface="Arial"/>
                <a:sym typeface="Arial"/>
              </a:rPr>
              <a:t>POUR RAPPEL</a:t>
            </a:r>
            <a:r>
              <a:rPr kumimoji="0" lang="fr-FR" sz="1125" b="1" i="0" u="none" strike="noStrike" kern="1200" cap="none" spc="0" normalizeH="0" baseline="0" noProof="0" dirty="0">
                <a:ln>
                  <a:noFill/>
                </a:ln>
                <a:solidFill>
                  <a:srgbClr val="B34A8C"/>
                </a:solidFill>
                <a:effectLst/>
                <a:uLnTx/>
                <a:uFillTx/>
                <a:latin typeface="Arial"/>
                <a:ea typeface="+mn-ea"/>
                <a:cs typeface="Arial"/>
                <a:sym typeface="Arial"/>
              </a:rPr>
              <a:t> : </a:t>
            </a:r>
            <a:r>
              <a:rPr kumimoji="0" lang="fr-FR" sz="1275" b="1" i="0" u="none" strike="noStrike" kern="1200" cap="none" spc="0" normalizeH="0" baseline="0" noProof="0" dirty="0">
                <a:ln>
                  <a:noFill/>
                </a:ln>
                <a:solidFill>
                  <a:srgbClr val="B34A8C"/>
                </a:solidFill>
                <a:effectLst/>
                <a:uLnTx/>
                <a:uFillTx/>
                <a:latin typeface="Arial"/>
                <a:ea typeface="Times New Roman" panose="02020603050405020304" pitchFamily="18" charset="0"/>
                <a:cs typeface="Times New Roman"/>
                <a:sym typeface="Arial"/>
              </a:rPr>
              <a:t>la règle ne s’applique qu’aux clients qui n’ont jamais souscrit à un produit de défiscalisation (FCPI/FIP/</a:t>
            </a:r>
            <a:r>
              <a:rPr kumimoji="0" lang="fr-FR" sz="1275" b="1" i="0" u="none" strike="noStrike" kern="1200" cap="none" spc="0" normalizeH="0" baseline="0" noProof="0" dirty="0" err="1">
                <a:ln>
                  <a:noFill/>
                </a:ln>
                <a:solidFill>
                  <a:srgbClr val="B34A8C"/>
                </a:solidFill>
                <a:effectLst/>
                <a:uLnTx/>
                <a:uFillTx/>
                <a:latin typeface="Arial"/>
                <a:ea typeface="Times New Roman" panose="02020603050405020304" pitchFamily="18" charset="0"/>
                <a:cs typeface="Times New Roman"/>
                <a:sym typeface="Arial"/>
              </a:rPr>
              <a:t>Sofica</a:t>
            </a:r>
            <a:r>
              <a:rPr kumimoji="0" lang="fr-FR" sz="1275" b="1" i="0" u="none" strike="noStrike" kern="1200" cap="none" spc="0" normalizeH="0" baseline="0" noProof="0" dirty="0">
                <a:ln>
                  <a:noFill/>
                </a:ln>
                <a:solidFill>
                  <a:srgbClr val="B34A8C"/>
                </a:solidFill>
                <a:effectLst/>
                <a:uLnTx/>
                <a:uFillTx/>
                <a:latin typeface="Arial"/>
                <a:ea typeface="Times New Roman" panose="02020603050405020304" pitchFamily="18" charset="0"/>
                <a:cs typeface="Times New Roman"/>
                <a:sym typeface="Arial"/>
              </a:rPr>
              <a:t>)</a:t>
            </a:r>
            <a:endParaRPr kumimoji="0" lang="fr-FR" sz="1275" b="1" i="0" u="none" strike="noStrike" kern="1200" cap="none" spc="0" normalizeH="0" baseline="0" noProof="0" dirty="0">
              <a:ln>
                <a:noFill/>
              </a:ln>
              <a:solidFill>
                <a:srgbClr val="B34A8C"/>
              </a:solidFill>
              <a:effectLst/>
              <a:uLnTx/>
              <a:uFillTx/>
              <a:latin typeface="Arial"/>
              <a:ea typeface="Times New Roman" panose="02020603050405020304" pitchFamily="18" charset="0"/>
              <a:cs typeface="Times New Roman" panose="02020603050405020304" pitchFamily="18" charset="0"/>
              <a:sym typeface="Arial"/>
            </a:endParaRPr>
          </a:p>
          <a:p>
            <a:pPr marL="266224" marR="0" lvl="0" indent="-266224" algn="l" defTabSz="914378" rtl="0" eaLnBrk="1" fontAlgn="auto" latinLnBrk="0" hangingPunct="1">
              <a:lnSpc>
                <a:spcPct val="90000"/>
              </a:lnSpc>
              <a:spcBef>
                <a:spcPts val="1000"/>
              </a:spcBef>
              <a:spcAft>
                <a:spcPts val="0"/>
              </a:spcAft>
              <a:buClr>
                <a:srgbClr val="B34A8C"/>
              </a:buClr>
              <a:buSzTx/>
              <a:buFont typeface="Symbol" panose="05050102010706020507" pitchFamily="18" charset="2"/>
              <a:buChar char="Þ"/>
              <a:tabLst/>
              <a:defRPr/>
            </a:pPr>
            <a:r>
              <a:rPr kumimoji="0" lang="fr-FR" sz="1275" b="0" i="0" u="none" strike="noStrike" kern="1200" cap="none" spc="0" normalizeH="0" baseline="0" noProof="0" dirty="0">
                <a:ln>
                  <a:noFill/>
                </a:ln>
                <a:solidFill>
                  <a:srgbClr val="B34A8C"/>
                </a:solidFill>
                <a:effectLst/>
                <a:uLnTx/>
                <a:uFillTx/>
                <a:latin typeface="Arial"/>
                <a:ea typeface="Times New Roman" panose="02020603050405020304" pitchFamily="18" charset="0"/>
                <a:cs typeface="Times New Roman"/>
                <a:sym typeface="Arial"/>
              </a:rPr>
              <a:t>le Conseiller doit impérativement vérifier si le client a déjà souscrit à ce type de produits ou si le client en détient en portefeuille avant de cocher la case « démarchage » du BS. </a:t>
            </a:r>
          </a:p>
          <a:p>
            <a:pPr marL="0" marR="0" lvl="0" indent="0" algn="l" defTabSz="914378" rtl="0" eaLnBrk="1" fontAlgn="auto" latinLnBrk="0" hangingPunct="1">
              <a:lnSpc>
                <a:spcPct val="90000"/>
              </a:lnSpc>
              <a:spcBef>
                <a:spcPts val="1000"/>
              </a:spcBef>
              <a:spcAft>
                <a:spcPts val="0"/>
              </a:spcAft>
              <a:buClr>
                <a:srgbClr val="B34A8C"/>
              </a:buClr>
              <a:buSzTx/>
              <a:buFontTx/>
              <a:buNone/>
              <a:tabLst/>
              <a:defRPr/>
            </a:pPr>
            <a:endParaRPr kumimoji="0" lang="fr-FR" sz="1125" b="0" i="0" u="sng" strike="noStrike" kern="1200" cap="none" spc="0" normalizeH="0" baseline="0" noProof="0" dirty="0">
              <a:ln>
                <a:noFill/>
              </a:ln>
              <a:solidFill>
                <a:srgbClr val="000000"/>
              </a:solidFill>
              <a:effectLst/>
              <a:uLnTx/>
              <a:uFillTx/>
              <a:latin typeface="Arial"/>
              <a:ea typeface="+mn-ea"/>
              <a:cs typeface="Arial" panose="020B0604020202020204" pitchFamily="34" charset="0"/>
              <a:sym typeface="Arial"/>
            </a:endParaRPr>
          </a:p>
        </p:txBody>
      </p:sp>
    </p:spTree>
    <p:extLst>
      <p:ext uri="{BB962C8B-B14F-4D97-AF65-F5344CB8AC3E}">
        <p14:creationId xmlns:p14="http://schemas.microsoft.com/office/powerpoint/2010/main" val="1403098221"/>
      </p:ext>
    </p:extLst>
  </p:cSld>
  <p:clrMapOvr>
    <a:masterClrMapping/>
  </p:clrMapOvr>
  <p:transition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t>04</a:t>
            </a:r>
          </a:p>
        </p:txBody>
      </p:sp>
      <p:sp>
        <p:nvSpPr>
          <p:cNvPr id="3" name="Espace réservé du texte 2"/>
          <p:cNvSpPr>
            <a:spLocks noGrp="1"/>
          </p:cNvSpPr>
          <p:nvPr>
            <p:ph type="body" sz="quarter" idx="13"/>
          </p:nvPr>
        </p:nvSpPr>
        <p:spPr>
          <a:xfrm>
            <a:off x="2348998" y="2715766"/>
            <a:ext cx="6470818" cy="1656184"/>
          </a:xfrm>
        </p:spPr>
        <p:txBody>
          <a:bodyPr/>
          <a:lstStyle/>
          <a:p>
            <a:r>
              <a:rPr lang="fr-FR" dirty="0"/>
              <a:t>POUR ALLER PLUS LOIN</a:t>
            </a:r>
          </a:p>
        </p:txBody>
      </p:sp>
      <p:sp>
        <p:nvSpPr>
          <p:cNvPr id="4" name="Rectangle 3">
            <a:extLst>
              <a:ext uri="{FF2B5EF4-FFF2-40B4-BE49-F238E27FC236}">
                <a16:creationId xmlns:a16="http://schemas.microsoft.com/office/drawing/2014/main" id="{D32BE5D7-C1E6-42BB-B9B5-00BE75A8EDC8}"/>
              </a:ext>
            </a:extLst>
          </p:cNvPr>
          <p:cNvSpPr/>
          <p:nvPr/>
        </p:nvSpPr>
        <p:spPr>
          <a:xfrm>
            <a:off x="2339752" y="4819603"/>
            <a:ext cx="4621778"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28184544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4"/>
          </p:nvPr>
        </p:nvSpPr>
        <p:spPr>
          <a:xfrm>
            <a:off x="179512" y="843558"/>
            <a:ext cx="8856984" cy="3711575"/>
          </a:xfrm>
        </p:spPr>
        <p:txBody>
          <a:bodyPr>
            <a:normAutofit lnSpcReduction="10000"/>
          </a:bodyPr>
          <a:lstStyle/>
          <a:p>
            <a:pPr marL="0" indent="0" algn="ctr">
              <a:buNone/>
            </a:pPr>
            <a:r>
              <a:rPr lang="fr-FR" dirty="0"/>
              <a:t>Une équipe d’investissement solide :</a:t>
            </a:r>
          </a:p>
          <a:p>
            <a:pPr marL="0" indent="0" algn="ctr">
              <a:buNone/>
            </a:pPr>
            <a:endParaRPr lang="fr-FR" dirty="0"/>
          </a:p>
          <a:p>
            <a:pPr marL="0" indent="0" algn="ctr">
              <a:buNone/>
            </a:pPr>
            <a:r>
              <a:rPr lang="fr-FR" dirty="0"/>
              <a:t>5 associés</a:t>
            </a:r>
          </a:p>
          <a:p>
            <a:pPr marL="0" indent="0" algn="ctr">
              <a:buNone/>
            </a:pPr>
            <a:r>
              <a:rPr lang="fr-FR" dirty="0"/>
              <a:t>Mathieu BOILLET (57 ans, Sciences Po- Paris Sorbonne), 23 ans chez ODYSSEE VENTURE</a:t>
            </a:r>
          </a:p>
          <a:p>
            <a:pPr marL="0" indent="0" algn="ctr">
              <a:buNone/>
            </a:pPr>
            <a:r>
              <a:rPr lang="fr-FR" dirty="0"/>
              <a:t>Sébastien SASSOLAS (55 ans, Ingénieur-IAE), 23 ans chez ODYSSEE VENTURE</a:t>
            </a:r>
          </a:p>
          <a:p>
            <a:pPr marL="0" indent="0" algn="ctr">
              <a:buNone/>
            </a:pPr>
            <a:r>
              <a:rPr lang="fr-FR" dirty="0"/>
              <a:t>Julien ANDRIEUX (45 ans, Sup Télécom-INSEAD), 16 ans chez ODYSSEE VENTURE</a:t>
            </a:r>
          </a:p>
          <a:p>
            <a:pPr marL="0" indent="0" algn="ctr">
              <a:buNone/>
            </a:pPr>
            <a:r>
              <a:rPr lang="fr-FR" dirty="0"/>
              <a:t>Florent VIOLETTE (35 ans, Audencia), 11 ans chez ODYSSEE VENTURE</a:t>
            </a:r>
          </a:p>
          <a:p>
            <a:pPr marL="0" indent="0" algn="ctr">
              <a:buNone/>
            </a:pPr>
            <a:r>
              <a:rPr lang="fr-FR" dirty="0"/>
              <a:t>Alexandre SCHANNE (28 ans, ESCP), 5 ans chez ODYSSEE VENTURE</a:t>
            </a:r>
          </a:p>
          <a:p>
            <a:pPr marL="0" indent="0" algn="ctr">
              <a:buNone/>
            </a:pPr>
            <a:r>
              <a:rPr lang="fr-FR" dirty="0"/>
              <a:t>+ 3 investisseurs juniors</a:t>
            </a:r>
          </a:p>
          <a:p>
            <a:pPr marL="0" indent="0" algn="ctr">
              <a:buNone/>
            </a:pPr>
            <a:endParaRPr lang="fr-FR" dirty="0"/>
          </a:p>
          <a:p>
            <a:pPr marL="0" indent="0" algn="ctr">
              <a:buNone/>
            </a:pPr>
            <a:r>
              <a:rPr lang="fr-FR" dirty="0"/>
              <a:t>+ 3 collaborateurs au support (senior : Thierry BLAZY + 2 juniors)</a:t>
            </a:r>
          </a:p>
          <a:p>
            <a:pPr marL="0" indent="0" algn="ctr">
              <a:buNone/>
            </a:pPr>
            <a:r>
              <a:rPr lang="fr-FR" dirty="0"/>
              <a:t> </a:t>
            </a:r>
          </a:p>
        </p:txBody>
      </p:sp>
      <p:sp>
        <p:nvSpPr>
          <p:cNvPr id="6" name="Titre 3"/>
          <p:cNvSpPr>
            <a:spLocks noGrp="1"/>
          </p:cNvSpPr>
          <p:nvPr>
            <p:ph type="title"/>
          </p:nvPr>
        </p:nvSpPr>
        <p:spPr>
          <a:xfrm>
            <a:off x="899592" y="194400"/>
            <a:ext cx="8136904" cy="337362"/>
          </a:xfrm>
        </p:spPr>
        <p:txBody>
          <a:bodyPr/>
          <a:lstStyle/>
          <a:p>
            <a:r>
              <a:rPr lang="fr-FR" sz="2000" dirty="0"/>
              <a:t>Equipe</a:t>
            </a:r>
          </a:p>
        </p:txBody>
      </p:sp>
      <p:sp>
        <p:nvSpPr>
          <p:cNvPr id="4" name="Rectangle 3">
            <a:extLst>
              <a:ext uri="{FF2B5EF4-FFF2-40B4-BE49-F238E27FC236}">
                <a16:creationId xmlns:a16="http://schemas.microsoft.com/office/drawing/2014/main" id="{552D9475-2FED-422C-804A-0A34863C0F76}"/>
              </a:ext>
            </a:extLst>
          </p:cNvPr>
          <p:cNvSpPr/>
          <p:nvPr/>
        </p:nvSpPr>
        <p:spPr>
          <a:xfrm>
            <a:off x="2339752" y="4819603"/>
            <a:ext cx="4621778"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21910850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7C9EE2A-90A2-F7A1-6F44-4459E7F0767B}"/>
              </a:ext>
            </a:extLst>
          </p:cNvPr>
          <p:cNvSpPr>
            <a:spLocks noGrp="1"/>
          </p:cNvSpPr>
          <p:nvPr>
            <p:ph type="title"/>
          </p:nvPr>
        </p:nvSpPr>
        <p:spPr/>
        <p:txBody>
          <a:bodyPr/>
          <a:lstStyle/>
          <a:p>
            <a:r>
              <a:rPr lang="fr-FR" altLang="fr-FR" dirty="0"/>
              <a:t>Distributions et VL des fonds (31/12/2022) </a:t>
            </a:r>
            <a:endParaRPr lang="fr-FR" dirty="0"/>
          </a:p>
        </p:txBody>
      </p:sp>
      <p:graphicFrame>
        <p:nvGraphicFramePr>
          <p:cNvPr id="6" name="Tableau 5">
            <a:extLst>
              <a:ext uri="{FF2B5EF4-FFF2-40B4-BE49-F238E27FC236}">
                <a16:creationId xmlns:a16="http://schemas.microsoft.com/office/drawing/2014/main" id="{AC72AAF5-148D-DF20-1382-F5CE70BB6414}"/>
              </a:ext>
            </a:extLst>
          </p:cNvPr>
          <p:cNvGraphicFramePr>
            <a:graphicFrameLocks noGrp="1"/>
          </p:cNvGraphicFramePr>
          <p:nvPr>
            <p:extLst>
              <p:ext uri="{D42A27DB-BD31-4B8C-83A1-F6EECF244321}">
                <p14:modId xmlns:p14="http://schemas.microsoft.com/office/powerpoint/2010/main" val="2312136465"/>
              </p:ext>
            </p:extLst>
          </p:nvPr>
        </p:nvGraphicFramePr>
        <p:xfrm>
          <a:off x="254001" y="495550"/>
          <a:ext cx="8635997" cy="3982722"/>
        </p:xfrm>
        <a:graphic>
          <a:graphicData uri="http://schemas.openxmlformats.org/drawingml/2006/table">
            <a:tbl>
              <a:tblPr/>
              <a:tblGrid>
                <a:gridCol w="2445569">
                  <a:extLst>
                    <a:ext uri="{9D8B030D-6E8A-4147-A177-3AD203B41FA5}">
                      <a16:colId xmlns:a16="http://schemas.microsoft.com/office/drawing/2014/main" val="1723506501"/>
                    </a:ext>
                  </a:extLst>
                </a:gridCol>
                <a:gridCol w="773828">
                  <a:extLst>
                    <a:ext uri="{9D8B030D-6E8A-4147-A177-3AD203B41FA5}">
                      <a16:colId xmlns:a16="http://schemas.microsoft.com/office/drawing/2014/main" val="3896195993"/>
                    </a:ext>
                  </a:extLst>
                </a:gridCol>
                <a:gridCol w="836787">
                  <a:extLst>
                    <a:ext uri="{9D8B030D-6E8A-4147-A177-3AD203B41FA5}">
                      <a16:colId xmlns:a16="http://schemas.microsoft.com/office/drawing/2014/main" val="784117436"/>
                    </a:ext>
                  </a:extLst>
                </a:gridCol>
                <a:gridCol w="797169">
                  <a:extLst>
                    <a:ext uri="{9D8B030D-6E8A-4147-A177-3AD203B41FA5}">
                      <a16:colId xmlns:a16="http://schemas.microsoft.com/office/drawing/2014/main" val="3807769828"/>
                    </a:ext>
                  </a:extLst>
                </a:gridCol>
                <a:gridCol w="915656">
                  <a:extLst>
                    <a:ext uri="{9D8B030D-6E8A-4147-A177-3AD203B41FA5}">
                      <a16:colId xmlns:a16="http://schemas.microsoft.com/office/drawing/2014/main" val="942349028"/>
                    </a:ext>
                  </a:extLst>
                </a:gridCol>
                <a:gridCol w="973941">
                  <a:extLst>
                    <a:ext uri="{9D8B030D-6E8A-4147-A177-3AD203B41FA5}">
                      <a16:colId xmlns:a16="http://schemas.microsoft.com/office/drawing/2014/main" val="2188626059"/>
                    </a:ext>
                  </a:extLst>
                </a:gridCol>
                <a:gridCol w="1893047">
                  <a:extLst>
                    <a:ext uri="{9D8B030D-6E8A-4147-A177-3AD203B41FA5}">
                      <a16:colId xmlns:a16="http://schemas.microsoft.com/office/drawing/2014/main" val="1809557086"/>
                    </a:ext>
                  </a:extLst>
                </a:gridCol>
              </a:tblGrid>
              <a:tr h="124542">
                <a:tc>
                  <a:txBody>
                    <a:bodyPr/>
                    <a:lstStyle/>
                    <a:p>
                      <a:pPr algn="ctr" fontAlgn="ctr"/>
                      <a:r>
                        <a:rPr lang="fr-FR" sz="800" b="1" i="0" u="none" strike="noStrike" baseline="0" dirty="0">
                          <a:solidFill>
                            <a:schemeClr val="tx1"/>
                          </a:solidFill>
                          <a:effectLst/>
                          <a:latin typeface="Arial" panose="020B0604020202020204" pitchFamily="34" charset="0"/>
                          <a:cs typeface="Arial" panose="020B0604020202020204" pitchFamily="34" charset="0"/>
                        </a:rPr>
                        <a:t>Libellé du Fonds </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800" b="1" i="0" u="none" strike="noStrike" baseline="0" dirty="0">
                          <a:solidFill>
                            <a:schemeClr val="tx1"/>
                          </a:solidFill>
                          <a:effectLst/>
                          <a:latin typeface="Arial" panose="020B0604020202020204" pitchFamily="34" charset="0"/>
                          <a:cs typeface="Arial" panose="020B0604020202020204" pitchFamily="34" charset="0"/>
                        </a:rPr>
                        <a:t>Valeur initiale </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800" b="1" i="0" u="none" strike="noStrike" baseline="0" dirty="0">
                          <a:solidFill>
                            <a:schemeClr val="tx1"/>
                          </a:solidFill>
                          <a:effectLst/>
                          <a:latin typeface="Arial" panose="020B0604020202020204" pitchFamily="34" charset="0"/>
                          <a:cs typeface="Arial" panose="020B0604020202020204" pitchFamily="34" charset="0"/>
                        </a:rPr>
                        <a:t>Millésime</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800" b="1" i="0" u="none" strike="noStrike" baseline="0" dirty="0">
                          <a:solidFill>
                            <a:schemeClr val="tx1"/>
                          </a:solidFill>
                          <a:effectLst/>
                          <a:latin typeface="Arial" panose="020B0604020202020204" pitchFamily="34" charset="0"/>
                          <a:cs typeface="Arial" panose="020B0604020202020204" pitchFamily="34" charset="0"/>
                        </a:rPr>
                        <a:t>VL</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800" b="1" i="0" u="none" strike="noStrike" baseline="0" dirty="0">
                          <a:solidFill>
                            <a:schemeClr val="tx1"/>
                          </a:solidFill>
                          <a:effectLst/>
                          <a:latin typeface="Arial" panose="020B0604020202020204" pitchFamily="34" charset="0"/>
                          <a:cs typeface="Arial" panose="020B0604020202020204" pitchFamily="34" charset="0"/>
                        </a:rPr>
                        <a:t>Distributions</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800" b="1" i="0" u="none" strike="noStrike" baseline="0" dirty="0">
                          <a:solidFill>
                            <a:schemeClr val="tx1"/>
                          </a:solidFill>
                          <a:effectLst/>
                          <a:latin typeface="Arial" panose="020B0604020202020204" pitchFamily="34" charset="0"/>
                          <a:cs typeface="Arial" panose="020B0604020202020204" pitchFamily="34" charset="0"/>
                        </a:rPr>
                        <a:t>VL  + Distributions</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800" b="1" i="0" u="none" strike="noStrike" baseline="0" dirty="0">
                          <a:solidFill>
                            <a:schemeClr val="tx1"/>
                          </a:solidFill>
                          <a:effectLst/>
                          <a:latin typeface="Arial" panose="020B0604020202020204" pitchFamily="34" charset="0"/>
                          <a:cs typeface="Arial" panose="020B0604020202020204" pitchFamily="34" charset="0"/>
                        </a:rPr>
                        <a:t>Performance </a:t>
                      </a:r>
                      <a:r>
                        <a:rPr lang="fr-FR" sz="800" b="1" i="0" u="sng" strike="noStrike" baseline="0" dirty="0">
                          <a:solidFill>
                            <a:schemeClr val="tx1"/>
                          </a:solidFill>
                          <a:effectLst/>
                          <a:latin typeface="Arial" panose="020B0604020202020204" pitchFamily="34" charset="0"/>
                          <a:cs typeface="Arial" panose="020B0604020202020204" pitchFamily="34" charset="0"/>
                        </a:rPr>
                        <a:t>hors réduction d'impôt</a:t>
                      </a:r>
                      <a:endParaRPr lang="fr-FR" sz="800" b="1" i="0" u="none" strike="noStrike" baseline="0" dirty="0">
                        <a:solidFill>
                          <a:schemeClr val="tx1"/>
                        </a:solidFill>
                        <a:effectLst/>
                        <a:latin typeface="Arial" panose="020B0604020202020204" pitchFamily="34" charset="0"/>
                        <a:cs typeface="Arial" panose="020B0604020202020204" pitchFamily="34"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7304131"/>
                  </a:ext>
                </a:extLst>
              </a:tr>
              <a:tr h="124542">
                <a:tc>
                  <a:txBody>
                    <a:bodyPr/>
                    <a:lstStyle/>
                    <a:p>
                      <a:pPr algn="l" fontAlgn="ctr"/>
                      <a:r>
                        <a:rPr lang="fr-FR" sz="800" b="1" i="0" u="none" strike="noStrike" baseline="0" dirty="0">
                          <a:solidFill>
                            <a:srgbClr val="000000"/>
                          </a:solidFill>
                          <a:effectLst/>
                          <a:latin typeface="Arial" panose="020B0604020202020204" pitchFamily="34" charset="0"/>
                          <a:cs typeface="Arial" panose="020B0604020202020204" pitchFamily="34" charset="0"/>
                        </a:rPr>
                        <a:t>Capital Proximité</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2005</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Liquidé</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2 030,31 €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a:solidFill>
                            <a:srgbClr val="000000"/>
                          </a:solidFill>
                          <a:effectLst/>
                          <a:latin typeface="Arial" panose="020B0604020202020204" pitchFamily="34" charset="0"/>
                          <a:cs typeface="Arial" panose="020B0604020202020204" pitchFamily="34" charset="0"/>
                        </a:rPr>
                        <a:t>2 030,31 €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kern="1200" cap="all" baseline="0" dirty="0">
                          <a:solidFill>
                            <a:schemeClr val="tx2"/>
                          </a:solidFill>
                          <a:latin typeface="Arial Black" panose="020B0604020202020204" pitchFamily="34" charset="0"/>
                          <a:ea typeface="+mn-ea"/>
                          <a:cs typeface="+mn-cs"/>
                        </a:rPr>
                        <a:t>+103,0%</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78757140"/>
                  </a:ext>
                </a:extLst>
              </a:tr>
              <a:tr h="124542">
                <a:tc>
                  <a:txBody>
                    <a:bodyPr/>
                    <a:lstStyle/>
                    <a:p>
                      <a:pPr algn="l" fontAlgn="ctr"/>
                      <a:r>
                        <a:rPr lang="fr-FR" sz="800" b="1" i="0" u="none" strike="noStrike" baseline="0" dirty="0" err="1">
                          <a:solidFill>
                            <a:srgbClr val="000000"/>
                          </a:solidFill>
                          <a:effectLst/>
                          <a:latin typeface="Arial" panose="020B0604020202020204" pitchFamily="34" charset="0"/>
                          <a:cs typeface="Arial" panose="020B0604020202020204" pitchFamily="34" charset="0"/>
                        </a:rPr>
                        <a:t>Boursinnovation</a:t>
                      </a:r>
                      <a:r>
                        <a:rPr lang="fr-FR" sz="800" b="1" i="0" u="none" strike="noStrike" baseline="0" dirty="0">
                          <a:solidFill>
                            <a:srgbClr val="000000"/>
                          </a:solidFill>
                          <a:effectLst/>
                          <a:latin typeface="Arial" panose="020B0604020202020204" pitchFamily="34" charset="0"/>
                          <a:cs typeface="Arial" panose="020B0604020202020204" pitchFamily="34" charset="0"/>
                        </a:rPr>
                        <a:t> 2</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2006</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Liquidé</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1 239,98 €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a:solidFill>
                            <a:srgbClr val="000000"/>
                          </a:solidFill>
                          <a:effectLst/>
                          <a:latin typeface="Arial" panose="020B0604020202020204" pitchFamily="34" charset="0"/>
                          <a:cs typeface="Arial" panose="020B0604020202020204" pitchFamily="34" charset="0"/>
                        </a:rPr>
                        <a:t>1 239,98 €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+24,0%</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43559668"/>
                  </a:ext>
                </a:extLst>
              </a:tr>
              <a:tr h="124542">
                <a:tc>
                  <a:txBody>
                    <a:bodyPr/>
                    <a:lstStyle/>
                    <a:p>
                      <a:pPr algn="l" fontAlgn="ctr"/>
                      <a:r>
                        <a:rPr lang="fr-FR" sz="800" b="1" i="0" u="none" strike="noStrike" baseline="0" dirty="0">
                          <a:solidFill>
                            <a:srgbClr val="000000"/>
                          </a:solidFill>
                          <a:effectLst/>
                          <a:latin typeface="Arial" panose="020B0604020202020204" pitchFamily="34" charset="0"/>
                          <a:cs typeface="Arial" panose="020B0604020202020204" pitchFamily="34" charset="0"/>
                        </a:rPr>
                        <a:t>ODYSSEE Innovation</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2007</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Liquidé</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1 508,35 €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1 508,35 €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+50,8%</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7050486"/>
                  </a:ext>
                </a:extLst>
              </a:tr>
              <a:tr h="124542">
                <a:tc>
                  <a:txBody>
                    <a:bodyPr/>
                    <a:lstStyle/>
                    <a:p>
                      <a:pPr algn="l" fontAlgn="ctr"/>
                      <a:r>
                        <a:rPr lang="fr-FR" sz="800" b="1" i="0" u="none" strike="noStrike" baseline="0" dirty="0">
                          <a:solidFill>
                            <a:srgbClr val="000000"/>
                          </a:solidFill>
                          <a:effectLst/>
                          <a:latin typeface="Arial" panose="020B0604020202020204" pitchFamily="34" charset="0"/>
                          <a:cs typeface="Arial" panose="020B0604020202020204" pitchFamily="34" charset="0"/>
                        </a:rPr>
                        <a:t>UFF Innovation 6</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2007</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Liquidé</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1 365,35 €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a:solidFill>
                            <a:srgbClr val="000000"/>
                          </a:solidFill>
                          <a:effectLst/>
                          <a:latin typeface="Arial" panose="020B0604020202020204" pitchFamily="34" charset="0"/>
                          <a:cs typeface="Arial" panose="020B0604020202020204" pitchFamily="34" charset="0"/>
                        </a:rPr>
                        <a:t>1 365,35 €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+36,5%</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1982504"/>
                  </a:ext>
                </a:extLst>
              </a:tr>
              <a:tr h="124542">
                <a:tc>
                  <a:txBody>
                    <a:bodyPr/>
                    <a:lstStyle/>
                    <a:p>
                      <a:pPr algn="l" fontAlgn="ctr"/>
                      <a:r>
                        <a:rPr lang="fr-FR" sz="800" b="1" i="0" u="none" strike="noStrike" baseline="0" dirty="0">
                          <a:solidFill>
                            <a:srgbClr val="000000"/>
                          </a:solidFill>
                          <a:effectLst/>
                          <a:latin typeface="Arial" panose="020B0604020202020204" pitchFamily="34" charset="0"/>
                          <a:cs typeface="Arial" panose="020B0604020202020204" pitchFamily="34" charset="0"/>
                        </a:rPr>
                        <a:t>Cap Innovation 2007</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2007</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Liquidé</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1 871,00 €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1 871,00 €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+87,1%</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40143603"/>
                  </a:ext>
                </a:extLst>
              </a:tr>
              <a:tr h="124542">
                <a:tc>
                  <a:txBody>
                    <a:bodyPr/>
                    <a:lstStyle/>
                    <a:p>
                      <a:pPr algn="l" fontAlgn="ctr"/>
                      <a:r>
                        <a:rPr lang="fr-FR" sz="800" b="1" i="0" u="none" strike="noStrike" baseline="0" dirty="0">
                          <a:solidFill>
                            <a:srgbClr val="000000"/>
                          </a:solidFill>
                          <a:effectLst/>
                          <a:latin typeface="Arial" panose="020B0604020202020204" pitchFamily="34" charset="0"/>
                          <a:cs typeface="Arial" panose="020B0604020202020204" pitchFamily="34" charset="0"/>
                        </a:rPr>
                        <a:t>Capital Proximité 2</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2007</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Liquidé</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1 803,84 €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1 803,84 €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+80,4%</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8622724"/>
                  </a:ext>
                </a:extLst>
              </a:tr>
              <a:tr h="124542">
                <a:tc>
                  <a:txBody>
                    <a:bodyPr/>
                    <a:lstStyle/>
                    <a:p>
                      <a:pPr algn="l" fontAlgn="ctr"/>
                      <a:r>
                        <a:rPr lang="fr-FR" sz="800" b="1" i="0" u="none" strike="noStrike" baseline="0" dirty="0">
                          <a:solidFill>
                            <a:srgbClr val="000000"/>
                          </a:solidFill>
                          <a:effectLst/>
                          <a:latin typeface="Arial" panose="020B0604020202020204" pitchFamily="34" charset="0"/>
                          <a:cs typeface="Arial" panose="020B0604020202020204" pitchFamily="34" charset="0"/>
                        </a:rPr>
                        <a:t>ODYSSEE Proximité</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2007</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Liquidé</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1 677,02 €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a:solidFill>
                            <a:srgbClr val="000000"/>
                          </a:solidFill>
                          <a:effectLst/>
                          <a:latin typeface="Arial" panose="020B0604020202020204" pitchFamily="34" charset="0"/>
                          <a:cs typeface="Arial" panose="020B0604020202020204" pitchFamily="34" charset="0"/>
                        </a:rPr>
                        <a:t>1 677,02 €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+67,7%</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29747559"/>
                  </a:ext>
                </a:extLst>
              </a:tr>
              <a:tr h="124542">
                <a:tc>
                  <a:txBody>
                    <a:bodyPr/>
                    <a:lstStyle/>
                    <a:p>
                      <a:pPr algn="l" fontAlgn="ctr"/>
                      <a:r>
                        <a:rPr lang="fr-FR" sz="800" b="1" i="0" u="none" strike="noStrike" baseline="0" dirty="0">
                          <a:solidFill>
                            <a:srgbClr val="000000"/>
                          </a:solidFill>
                          <a:effectLst/>
                          <a:latin typeface="Arial" panose="020B0604020202020204" pitchFamily="34" charset="0"/>
                          <a:cs typeface="Arial" panose="020B0604020202020204" pitchFamily="34" charset="0"/>
                        </a:rPr>
                        <a:t>ODYSSEE Innovation 2</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2009</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Liquidé</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2 255,23 €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2 255,23 €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+125,5%</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4975279"/>
                  </a:ext>
                </a:extLst>
              </a:tr>
              <a:tr h="124542">
                <a:tc>
                  <a:txBody>
                    <a:bodyPr/>
                    <a:lstStyle/>
                    <a:p>
                      <a:pPr algn="l" fontAlgn="ctr"/>
                      <a:r>
                        <a:rPr lang="fr-FR" sz="800" b="1" i="0" u="none" strike="noStrike" baseline="0" dirty="0" err="1">
                          <a:solidFill>
                            <a:srgbClr val="000000"/>
                          </a:solidFill>
                          <a:effectLst/>
                          <a:latin typeface="Arial" panose="020B0604020202020204" pitchFamily="34" charset="0"/>
                          <a:cs typeface="Arial" panose="020B0604020202020204" pitchFamily="34" charset="0"/>
                        </a:rPr>
                        <a:t>Boursinnovation</a:t>
                      </a:r>
                      <a:r>
                        <a:rPr lang="fr-FR" sz="800" b="1" i="0" u="none" strike="noStrike" baseline="0" dirty="0">
                          <a:solidFill>
                            <a:srgbClr val="000000"/>
                          </a:solidFill>
                          <a:effectLst/>
                          <a:latin typeface="Arial" panose="020B0604020202020204" pitchFamily="34" charset="0"/>
                          <a:cs typeface="Arial" panose="020B0604020202020204" pitchFamily="34" charset="0"/>
                        </a:rPr>
                        <a:t> 3</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2009</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Liquidé</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2 129,82 €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a:solidFill>
                            <a:srgbClr val="000000"/>
                          </a:solidFill>
                          <a:effectLst/>
                          <a:latin typeface="Arial" panose="020B0604020202020204" pitchFamily="34" charset="0"/>
                          <a:cs typeface="Arial" panose="020B0604020202020204" pitchFamily="34" charset="0"/>
                        </a:rPr>
                        <a:t>2 129,82 €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+113,0%</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28893137"/>
                  </a:ext>
                </a:extLst>
              </a:tr>
              <a:tr h="124542">
                <a:tc>
                  <a:txBody>
                    <a:bodyPr/>
                    <a:lstStyle/>
                    <a:p>
                      <a:pPr marL="0" algn="l" defTabSz="914400" rtl="0" eaLnBrk="1" fontAlgn="ctr" latinLnBrk="0" hangingPunct="1"/>
                      <a:r>
                        <a:rPr lang="fr-FR" sz="800" b="1" i="0" u="none" strike="noStrike" kern="1200" baseline="0" dirty="0">
                          <a:solidFill>
                            <a:srgbClr val="000000"/>
                          </a:solidFill>
                          <a:effectLst/>
                          <a:latin typeface="Arial" panose="020B0604020202020204" pitchFamily="34" charset="0"/>
                          <a:ea typeface="+mn-ea"/>
                          <a:cs typeface="Arial" panose="020B0604020202020204" pitchFamily="34" charset="0"/>
                        </a:rPr>
                        <a:t>ODYSSEE Proximité 2</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2010</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Liquidé</a:t>
                      </a:r>
                      <a:endParaRPr lang="fr-FR" sz="800" b="0" i="0" u="none" strike="noStrike" baseline="0" dirty="0">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3 172,42 €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3 172,42 €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+217,2%</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04004752"/>
                  </a:ext>
                </a:extLst>
              </a:tr>
              <a:tr h="124542">
                <a:tc>
                  <a:txBody>
                    <a:bodyPr/>
                    <a:lstStyle/>
                    <a:p>
                      <a:pPr algn="l" fontAlgn="ctr"/>
                      <a:r>
                        <a:rPr lang="fr-FR" sz="800" b="1" i="0" u="none" strike="noStrike" baseline="0" dirty="0">
                          <a:solidFill>
                            <a:srgbClr val="000000"/>
                          </a:solidFill>
                          <a:effectLst/>
                          <a:latin typeface="Arial" panose="020B0604020202020204" pitchFamily="34" charset="0"/>
                          <a:cs typeface="Arial" panose="020B0604020202020204" pitchFamily="34" charset="0"/>
                        </a:rPr>
                        <a:t>ODYSSEE Capital</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2011</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baseline="0" dirty="0">
                          <a:solidFill>
                            <a:srgbClr val="000000"/>
                          </a:solidFill>
                          <a:effectLst/>
                          <a:latin typeface="Arial" panose="020B0604020202020204" pitchFamily="34" charset="0"/>
                          <a:cs typeface="Arial" panose="020B0604020202020204" pitchFamily="34" charset="0"/>
                        </a:rPr>
                        <a:t>Liquidé</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1 699,11€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1 699,11€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+69,9%</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06452133"/>
                  </a:ext>
                </a:extLst>
              </a:tr>
              <a:tr h="124542">
                <a:tc>
                  <a:txBody>
                    <a:bodyPr/>
                    <a:lstStyle/>
                    <a:p>
                      <a:pPr algn="l" fontAlgn="ctr"/>
                      <a:r>
                        <a:rPr lang="fr-FR" sz="800" b="1" i="0" u="none" strike="noStrike" baseline="0" dirty="0">
                          <a:solidFill>
                            <a:srgbClr val="000000"/>
                          </a:solidFill>
                          <a:effectLst/>
                          <a:latin typeface="Arial" panose="020B0604020202020204" pitchFamily="34" charset="0"/>
                          <a:cs typeface="Arial" panose="020B0604020202020204" pitchFamily="34" charset="0"/>
                        </a:rPr>
                        <a:t>ODYSSEE Convertibles &amp; Actions</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2012</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800" b="0" i="0" u="none" strike="noStrike" baseline="0" dirty="0">
                          <a:solidFill>
                            <a:srgbClr val="000000"/>
                          </a:solidFill>
                          <a:effectLst/>
                          <a:latin typeface="Arial" panose="020B0604020202020204" pitchFamily="34" charset="0"/>
                          <a:cs typeface="Arial" panose="020B0604020202020204" pitchFamily="34" charset="0"/>
                        </a:rPr>
                        <a:t> 64,53 €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1 529,84 €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1 594,37 €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+59,4%</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86609717"/>
                  </a:ext>
                </a:extLst>
              </a:tr>
              <a:tr h="124542">
                <a:tc>
                  <a:txBody>
                    <a:bodyPr/>
                    <a:lstStyle/>
                    <a:p>
                      <a:pPr algn="l" fontAlgn="ctr"/>
                      <a:r>
                        <a:rPr lang="fr-FR" sz="800" b="1" i="0" u="none" strike="noStrike" baseline="0" dirty="0">
                          <a:solidFill>
                            <a:srgbClr val="000000"/>
                          </a:solidFill>
                          <a:effectLst/>
                          <a:latin typeface="Arial" panose="020B0604020202020204" pitchFamily="34" charset="0"/>
                          <a:cs typeface="Arial" panose="020B0604020202020204" pitchFamily="34" charset="0"/>
                        </a:rPr>
                        <a:t>ODYSSEE Convertibles &amp; Actions 2</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2013</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969,27 €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1 670,00 €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2 639,27 €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+163,9%</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59456456"/>
                  </a:ext>
                </a:extLst>
              </a:tr>
              <a:tr h="124542">
                <a:tc>
                  <a:txBody>
                    <a:bodyPr/>
                    <a:lstStyle/>
                    <a:p>
                      <a:pPr marL="0" algn="l" defTabSz="914400" rtl="0" eaLnBrk="1" fontAlgn="ctr" latinLnBrk="0" hangingPunct="1"/>
                      <a:r>
                        <a:rPr lang="fr-FR" sz="800" b="1" i="0" u="none" strike="noStrike" kern="1200" baseline="0" dirty="0">
                          <a:solidFill>
                            <a:srgbClr val="000000"/>
                          </a:solidFill>
                          <a:effectLst/>
                          <a:latin typeface="Arial" panose="020B0604020202020204" pitchFamily="34" charset="0"/>
                          <a:ea typeface="+mn-ea"/>
                          <a:cs typeface="Arial" panose="020B0604020202020204" pitchFamily="34" charset="0"/>
                        </a:rPr>
                        <a:t>ODYSSEE Rendement part A1</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2013</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baseline="0" dirty="0">
                          <a:solidFill>
                            <a:srgbClr val="000000"/>
                          </a:solidFill>
                          <a:effectLst/>
                          <a:latin typeface="Arial" panose="020B0604020202020204" pitchFamily="34" charset="0"/>
                          <a:cs typeface="Arial" panose="020B0604020202020204" pitchFamily="34" charset="0"/>
                        </a:rPr>
                        <a:t>Liquidé</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3 091,90 €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3 091,90 €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+209,2%</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5047398"/>
                  </a:ext>
                </a:extLst>
              </a:tr>
              <a:tr h="124542">
                <a:tc>
                  <a:txBody>
                    <a:bodyPr/>
                    <a:lstStyle/>
                    <a:p>
                      <a:pPr marL="0" algn="l" defTabSz="914400" rtl="0" eaLnBrk="1" fontAlgn="ctr" latinLnBrk="0" hangingPunct="1"/>
                      <a:r>
                        <a:rPr lang="fr-FR" sz="800" b="1" i="0" u="none" strike="noStrike" kern="1200" baseline="0" dirty="0">
                          <a:solidFill>
                            <a:srgbClr val="000000"/>
                          </a:solidFill>
                          <a:effectLst/>
                          <a:latin typeface="Arial" panose="020B0604020202020204" pitchFamily="34" charset="0"/>
                          <a:ea typeface="+mn-ea"/>
                          <a:cs typeface="Arial" panose="020B0604020202020204" pitchFamily="34" charset="0"/>
                        </a:rPr>
                        <a:t>ODYSSEE Rendement part A2</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2013</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baseline="0" dirty="0">
                          <a:solidFill>
                            <a:srgbClr val="000000"/>
                          </a:solidFill>
                          <a:effectLst/>
                          <a:latin typeface="Arial" panose="020B0604020202020204" pitchFamily="34" charset="0"/>
                          <a:cs typeface="Arial" panose="020B0604020202020204" pitchFamily="34" charset="0"/>
                        </a:rPr>
                        <a:t>Liquidé</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3 120,39 €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3 120,39 €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+212,0%</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48325562"/>
                  </a:ext>
                </a:extLst>
              </a:tr>
              <a:tr h="124542">
                <a:tc>
                  <a:txBody>
                    <a:bodyPr/>
                    <a:lstStyle/>
                    <a:p>
                      <a:pPr algn="l" fontAlgn="ctr"/>
                      <a:r>
                        <a:rPr lang="fr-FR" sz="800" b="1" i="0" u="none" strike="noStrike" baseline="0" dirty="0">
                          <a:solidFill>
                            <a:srgbClr val="000000"/>
                          </a:solidFill>
                          <a:effectLst/>
                          <a:latin typeface="Arial" panose="020B0604020202020204" pitchFamily="34" charset="0"/>
                          <a:cs typeface="Arial" panose="020B0604020202020204" pitchFamily="34" charset="0"/>
                        </a:rPr>
                        <a:t>ODYSSEE Convertibles &amp; Actions 3</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2014</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 725,15 €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700,00 €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1 425,15 €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+42,5%</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12280911"/>
                  </a:ext>
                </a:extLst>
              </a:tr>
              <a:tr h="124542">
                <a:tc>
                  <a:txBody>
                    <a:bodyPr/>
                    <a:lstStyle/>
                    <a:p>
                      <a:pPr algn="l" fontAlgn="ctr"/>
                      <a:r>
                        <a:rPr lang="fr-FR" sz="800" b="1" i="0" u="none" strike="noStrike" baseline="0" dirty="0">
                          <a:solidFill>
                            <a:srgbClr val="000000"/>
                          </a:solidFill>
                          <a:effectLst/>
                          <a:latin typeface="Arial" panose="020B0604020202020204" pitchFamily="34" charset="0"/>
                          <a:cs typeface="Arial" panose="020B0604020202020204" pitchFamily="34" charset="0"/>
                        </a:rPr>
                        <a:t>ODYSSEE PME Croissance</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2014</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703,72 €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750,00 €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1 453,72 €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+45,4%</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74984268"/>
                  </a:ext>
                </a:extLst>
              </a:tr>
              <a:tr h="124542">
                <a:tc>
                  <a:txBody>
                    <a:bodyPr/>
                    <a:lstStyle/>
                    <a:p>
                      <a:pPr marL="0" algn="l" defTabSz="914400" rtl="0" eaLnBrk="1" fontAlgn="ctr" latinLnBrk="0" hangingPunct="1"/>
                      <a:r>
                        <a:rPr lang="fr-FR" sz="800" b="1" i="0" u="none" strike="noStrike" kern="1200" baseline="0" dirty="0">
                          <a:solidFill>
                            <a:srgbClr val="000000"/>
                          </a:solidFill>
                          <a:effectLst/>
                          <a:latin typeface="Arial" panose="020B0604020202020204" pitchFamily="34" charset="0"/>
                          <a:ea typeface="+mn-ea"/>
                          <a:cs typeface="Arial" panose="020B0604020202020204" pitchFamily="34" charset="0"/>
                        </a:rPr>
                        <a:t>UFF </a:t>
                      </a:r>
                      <a:r>
                        <a:rPr lang="fr-FR" sz="800" b="1" i="0" u="none" strike="noStrike" kern="1200" baseline="0" dirty="0" err="1">
                          <a:solidFill>
                            <a:srgbClr val="000000"/>
                          </a:solidFill>
                          <a:effectLst/>
                          <a:latin typeface="Arial" panose="020B0604020202020204" pitchFamily="34" charset="0"/>
                          <a:ea typeface="+mn-ea"/>
                          <a:cs typeface="Arial" panose="020B0604020202020204" pitchFamily="34" charset="0"/>
                        </a:rPr>
                        <a:t>Multicroissance</a:t>
                      </a:r>
                      <a:endParaRPr lang="fr-FR" sz="800" b="1" i="0" u="none" strike="noStrike" kern="1200" baseline="0" dirty="0">
                        <a:solidFill>
                          <a:srgbClr val="000000"/>
                        </a:solidFill>
                        <a:effectLst/>
                        <a:latin typeface="Arial" panose="020B0604020202020204" pitchFamily="34" charset="0"/>
                        <a:ea typeface="+mn-ea"/>
                        <a:cs typeface="Arial" panose="020B0604020202020204" pitchFamily="34" charset="0"/>
                      </a:endParaRP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2014</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1 628,04 €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400,00€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2 028,04 €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+102,8%</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2150785"/>
                  </a:ext>
                </a:extLst>
              </a:tr>
              <a:tr h="124542">
                <a:tc>
                  <a:txBody>
                    <a:bodyPr/>
                    <a:lstStyle/>
                    <a:p>
                      <a:pPr algn="l" fontAlgn="ctr"/>
                      <a:r>
                        <a:rPr lang="fr-FR" sz="800" b="1" i="0" u="none" strike="noStrike" baseline="0" dirty="0">
                          <a:solidFill>
                            <a:srgbClr val="000000"/>
                          </a:solidFill>
                          <a:effectLst/>
                          <a:latin typeface="Arial" panose="020B0604020202020204" pitchFamily="34" charset="0"/>
                          <a:cs typeface="Arial" panose="020B0604020202020204" pitchFamily="34" charset="0"/>
                        </a:rPr>
                        <a:t>ODYSSEE PME Croissance 2</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2015</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624,91 €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600,00€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0" i="0" u="none" strike="noStrike" baseline="0" dirty="0">
                          <a:solidFill>
                            <a:srgbClr val="000000"/>
                          </a:solidFill>
                          <a:effectLst/>
                          <a:latin typeface="Arial" panose="020B0604020202020204" pitchFamily="34" charset="0"/>
                          <a:cs typeface="Arial" panose="020B0604020202020204" pitchFamily="34" charset="0"/>
                        </a:rPr>
                        <a:t>1 224,91 €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+22,5%</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48246960"/>
                  </a:ext>
                </a:extLst>
              </a:tr>
              <a:tr h="124542">
                <a:tc>
                  <a:txBody>
                    <a:bodyPr/>
                    <a:lstStyle/>
                    <a:p>
                      <a:pPr algn="l" fontAlgn="ctr"/>
                      <a:r>
                        <a:rPr lang="fr-FR" sz="800" b="1" i="0" u="none" strike="noStrike" baseline="0" dirty="0">
                          <a:solidFill>
                            <a:srgbClr val="000000"/>
                          </a:solidFill>
                          <a:effectLst/>
                          <a:latin typeface="Arial" panose="020B0604020202020204" pitchFamily="34" charset="0"/>
                          <a:cs typeface="Arial" panose="020B0604020202020204" pitchFamily="34" charset="0"/>
                        </a:rPr>
                        <a:t>ODYSSEE Convertibles &amp; Actions N°4</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2015</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778,00 €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550,00€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1 328,00 €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+32,8%</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4606469"/>
                  </a:ext>
                </a:extLst>
              </a:tr>
              <a:tr h="124542">
                <a:tc>
                  <a:txBody>
                    <a:bodyPr/>
                    <a:lstStyle/>
                    <a:p>
                      <a:pPr algn="l" fontAlgn="ctr"/>
                      <a:r>
                        <a:rPr lang="fr-FR" sz="800" b="1" i="0" u="none" strike="noStrike" baseline="0" dirty="0">
                          <a:solidFill>
                            <a:srgbClr val="000000"/>
                          </a:solidFill>
                          <a:effectLst/>
                          <a:latin typeface="Arial" panose="020B0604020202020204" pitchFamily="34" charset="0"/>
                          <a:cs typeface="Arial" panose="020B0604020202020204" pitchFamily="34" charset="0"/>
                        </a:rPr>
                        <a:t>UFF </a:t>
                      </a:r>
                      <a:r>
                        <a:rPr lang="fr-FR" sz="800" b="1" i="0" u="none" strike="noStrike" baseline="0" dirty="0" err="1">
                          <a:solidFill>
                            <a:srgbClr val="000000"/>
                          </a:solidFill>
                          <a:effectLst/>
                          <a:latin typeface="Arial" panose="020B0604020202020204" pitchFamily="34" charset="0"/>
                          <a:cs typeface="Arial" panose="020B0604020202020204" pitchFamily="34" charset="0"/>
                        </a:rPr>
                        <a:t>Multicroissance</a:t>
                      </a:r>
                      <a:r>
                        <a:rPr lang="fr-FR" sz="800" b="1" i="0" u="none" strike="noStrike" baseline="0" dirty="0">
                          <a:solidFill>
                            <a:srgbClr val="000000"/>
                          </a:solidFill>
                          <a:effectLst/>
                          <a:latin typeface="Arial" panose="020B0604020202020204" pitchFamily="34" charset="0"/>
                          <a:cs typeface="Arial" panose="020B0604020202020204" pitchFamily="34" charset="0"/>
                        </a:rPr>
                        <a:t> N°2</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2016</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778,89 €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500,00€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1 278,89 €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+27,9%</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1642619"/>
                  </a:ext>
                </a:extLst>
              </a:tr>
              <a:tr h="124542">
                <a:tc>
                  <a:txBody>
                    <a:bodyPr/>
                    <a:lstStyle/>
                    <a:p>
                      <a:pPr marL="0" algn="l" defTabSz="914400" rtl="0" eaLnBrk="1" fontAlgn="ctr" latinLnBrk="0" hangingPunct="1"/>
                      <a:r>
                        <a:rPr lang="fr-FR" sz="800" b="1" i="0" u="none" strike="noStrike" kern="1200" baseline="0" dirty="0">
                          <a:solidFill>
                            <a:srgbClr val="000000"/>
                          </a:solidFill>
                          <a:effectLst/>
                          <a:latin typeface="Arial" panose="020B0604020202020204" pitchFamily="34" charset="0"/>
                          <a:ea typeface="+mn-ea"/>
                          <a:cs typeface="Arial" panose="020B0604020202020204" pitchFamily="34" charset="0"/>
                        </a:rPr>
                        <a:t>ODYSSEE PME Croissance N°3</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2016</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1 054,71 €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1 054,71 €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+5,5%</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07127594"/>
                  </a:ext>
                </a:extLst>
              </a:tr>
              <a:tr h="124542">
                <a:tc>
                  <a:txBody>
                    <a:bodyPr/>
                    <a:lstStyle/>
                    <a:p>
                      <a:pPr marL="0" algn="l" defTabSz="914400" rtl="0" eaLnBrk="1" fontAlgn="ctr" latinLnBrk="0" hangingPunct="1"/>
                      <a:r>
                        <a:rPr lang="fr-FR" sz="800" b="1" i="0" u="none" strike="noStrike" kern="1200" baseline="0" dirty="0">
                          <a:solidFill>
                            <a:srgbClr val="000000"/>
                          </a:solidFill>
                          <a:effectLst/>
                          <a:latin typeface="Arial" panose="020B0604020202020204" pitchFamily="34" charset="0"/>
                          <a:ea typeface="+mn-ea"/>
                          <a:cs typeface="Arial" panose="020B0604020202020204" pitchFamily="34" charset="0"/>
                        </a:rPr>
                        <a:t>UFF France Croissance</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2017</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755,67 €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755,67 €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-24,4%</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34534026"/>
                  </a:ext>
                </a:extLst>
              </a:tr>
              <a:tr h="124542">
                <a:tc>
                  <a:txBody>
                    <a:bodyPr/>
                    <a:lstStyle/>
                    <a:p>
                      <a:pPr marL="0" algn="l" defTabSz="914400" rtl="0" eaLnBrk="1" fontAlgn="ctr" latinLnBrk="0" hangingPunct="1"/>
                      <a:r>
                        <a:rPr lang="fr-FR" sz="800" b="1" i="0" u="none" strike="noStrike" kern="1200" baseline="0" dirty="0">
                          <a:solidFill>
                            <a:srgbClr val="000000"/>
                          </a:solidFill>
                          <a:effectLst/>
                          <a:latin typeface="Arial" panose="020B0604020202020204" pitchFamily="34" charset="0"/>
                          <a:ea typeface="+mn-ea"/>
                          <a:cs typeface="Arial" panose="020B0604020202020204" pitchFamily="34" charset="0"/>
                        </a:rPr>
                        <a:t>ODYSSEE PME Croissance N°4</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2017</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825,35 €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825,35 €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-17,5%</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7492312"/>
                  </a:ext>
                </a:extLst>
              </a:tr>
              <a:tr h="124542">
                <a:tc>
                  <a:txBody>
                    <a:bodyPr/>
                    <a:lstStyle/>
                    <a:p>
                      <a:pPr marL="0" algn="l" defTabSz="914400" rtl="0" eaLnBrk="1" fontAlgn="ctr" latinLnBrk="0" hangingPunct="1"/>
                      <a:r>
                        <a:rPr lang="fr-FR" sz="800" b="1" i="0" u="none" strike="noStrike" kern="1200" baseline="0" dirty="0">
                          <a:solidFill>
                            <a:srgbClr val="000000"/>
                          </a:solidFill>
                          <a:effectLst/>
                          <a:latin typeface="Arial" panose="020B0604020202020204" pitchFamily="34" charset="0"/>
                          <a:ea typeface="+mn-ea"/>
                          <a:cs typeface="Arial" panose="020B0604020202020204" pitchFamily="34" charset="0"/>
                        </a:rPr>
                        <a:t>ODYSSEE Rendement N°2 part A1</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2018</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800" b="0" i="0" u="none" strike="noStrike" baseline="0" dirty="0">
                          <a:solidFill>
                            <a:srgbClr val="000000"/>
                          </a:solidFill>
                          <a:effectLst/>
                          <a:latin typeface="Arial" panose="020B0604020202020204" pitchFamily="34" charset="0"/>
                          <a:cs typeface="Arial" panose="020B0604020202020204" pitchFamily="34" charset="0"/>
                        </a:rPr>
                        <a:t>1 029,71 €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800" b="0" i="0" u="none" strike="noStrike" baseline="0" dirty="0">
                          <a:solidFill>
                            <a:srgbClr val="000000"/>
                          </a:solidFill>
                          <a:effectLst/>
                          <a:latin typeface="Arial" panose="020B0604020202020204" pitchFamily="34" charset="0"/>
                          <a:cs typeface="Arial" panose="020B0604020202020204" pitchFamily="34" charset="0"/>
                        </a:rPr>
                        <a:t>1 029,71 €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+3,0%</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0802552"/>
                  </a:ext>
                </a:extLst>
              </a:tr>
              <a:tr h="124542">
                <a:tc>
                  <a:txBody>
                    <a:bodyPr/>
                    <a:lstStyle/>
                    <a:p>
                      <a:pPr marL="0" algn="l" defTabSz="914400" rtl="0" eaLnBrk="1" fontAlgn="ctr" latinLnBrk="0" hangingPunct="1"/>
                      <a:r>
                        <a:rPr lang="fr-FR" sz="800" b="1" i="0" u="none" strike="noStrike" kern="1200" baseline="0" dirty="0">
                          <a:solidFill>
                            <a:srgbClr val="000000"/>
                          </a:solidFill>
                          <a:effectLst/>
                          <a:latin typeface="Arial" panose="020B0604020202020204" pitchFamily="34" charset="0"/>
                          <a:ea typeface="+mn-ea"/>
                          <a:cs typeface="Arial" panose="020B0604020202020204" pitchFamily="34" charset="0"/>
                        </a:rPr>
                        <a:t>ODYSSEE Rendement N°2 part A2</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2018</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1 049,24 €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1 049,24 €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+4,9%</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46204397"/>
                  </a:ext>
                </a:extLst>
              </a:tr>
              <a:tr h="124542">
                <a:tc>
                  <a:txBody>
                    <a:bodyPr/>
                    <a:lstStyle/>
                    <a:p>
                      <a:pPr marL="0" algn="l" defTabSz="914400" rtl="0" eaLnBrk="1" fontAlgn="ctr" latinLnBrk="0" hangingPunct="1"/>
                      <a:r>
                        <a:rPr lang="fr-FR" sz="800" b="1" i="0" u="none" strike="noStrike" kern="1200" baseline="0" dirty="0">
                          <a:solidFill>
                            <a:srgbClr val="000000"/>
                          </a:solidFill>
                          <a:effectLst/>
                          <a:latin typeface="Arial" panose="020B0604020202020204" pitchFamily="34" charset="0"/>
                          <a:ea typeface="+mn-ea"/>
                          <a:cs typeface="Arial" panose="020B0604020202020204" pitchFamily="34" charset="0"/>
                        </a:rPr>
                        <a:t>ODYSSEE PME Croissance N°5</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2019</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908,93 €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908,93 €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-9,1%</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0748702"/>
                  </a:ext>
                </a:extLst>
              </a:tr>
              <a:tr h="124542">
                <a:tc>
                  <a:txBody>
                    <a:bodyPr/>
                    <a:lstStyle/>
                    <a:p>
                      <a:pPr marL="0" algn="l" defTabSz="914400" rtl="0" eaLnBrk="1" fontAlgn="ctr" latinLnBrk="0" hangingPunct="1"/>
                      <a:r>
                        <a:rPr lang="fr-FR" sz="800" b="1" i="0" u="none" strike="noStrike" kern="1200" baseline="0" dirty="0">
                          <a:solidFill>
                            <a:srgbClr val="000000"/>
                          </a:solidFill>
                          <a:effectLst/>
                          <a:latin typeface="Arial" panose="020B0604020202020204" pitchFamily="34" charset="0"/>
                          <a:ea typeface="+mn-ea"/>
                          <a:cs typeface="Arial" panose="020B0604020202020204" pitchFamily="34" charset="0"/>
                        </a:rPr>
                        <a:t>ODYSSEE Actions part A1</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2020</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955,17 €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955,17 €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-4,5%</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690387"/>
                  </a:ext>
                </a:extLst>
              </a:tr>
              <a:tr h="124542">
                <a:tc>
                  <a:txBody>
                    <a:bodyPr/>
                    <a:lstStyle/>
                    <a:p>
                      <a:pPr marL="0" algn="l" defTabSz="914400" rtl="0" eaLnBrk="1" fontAlgn="ctr" latinLnBrk="0" hangingPunct="1"/>
                      <a:r>
                        <a:rPr lang="fr-FR" sz="800" b="1" i="0" u="none" strike="noStrike" kern="1200" baseline="0" dirty="0">
                          <a:solidFill>
                            <a:srgbClr val="000000"/>
                          </a:solidFill>
                          <a:effectLst/>
                          <a:latin typeface="Arial" panose="020B0604020202020204" pitchFamily="34" charset="0"/>
                          <a:ea typeface="+mn-ea"/>
                          <a:cs typeface="Arial" panose="020B0604020202020204" pitchFamily="34" charset="0"/>
                        </a:rPr>
                        <a:t>ODYSSEE Actions part A2</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2020</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963,47 €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963,47 €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-3,7%</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3829532"/>
                  </a:ext>
                </a:extLst>
              </a:tr>
              <a:tr h="0">
                <a:tc>
                  <a:txBody>
                    <a:bodyPr/>
                    <a:lstStyle/>
                    <a:p>
                      <a:pPr marL="0" algn="l" defTabSz="914400" rtl="0" eaLnBrk="1" fontAlgn="ctr" latinLnBrk="0" hangingPunct="1"/>
                      <a:r>
                        <a:rPr lang="fr-FR" sz="800" b="1" i="0" u="none" strike="noStrike" kern="1200" baseline="0" dirty="0">
                          <a:solidFill>
                            <a:srgbClr val="000000"/>
                          </a:solidFill>
                          <a:effectLst/>
                          <a:latin typeface="Arial" panose="020B0604020202020204" pitchFamily="34" charset="0"/>
                          <a:ea typeface="+mn-ea"/>
                          <a:cs typeface="Arial" panose="020B0604020202020204" pitchFamily="34" charset="0"/>
                        </a:rPr>
                        <a:t>ODYSSEE PME Croissance N°6</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2020</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942,65 €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942,65 €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-5,7%</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94137869"/>
                  </a:ext>
                </a:extLst>
              </a:tr>
              <a:tr h="124542">
                <a:tc>
                  <a:txBody>
                    <a:bodyPr/>
                    <a:lstStyle/>
                    <a:p>
                      <a:pPr marL="0" algn="l" defTabSz="914400" rtl="0" eaLnBrk="1" fontAlgn="ctr" latinLnBrk="0" hangingPunct="1"/>
                      <a:r>
                        <a:rPr lang="fr-FR" sz="800" b="1" i="0" u="none" strike="noStrike" kern="1200" baseline="0" dirty="0">
                          <a:solidFill>
                            <a:srgbClr val="000000"/>
                          </a:solidFill>
                          <a:effectLst/>
                          <a:latin typeface="Arial" panose="020B0604020202020204" pitchFamily="34" charset="0"/>
                          <a:ea typeface="+mn-ea"/>
                          <a:cs typeface="Arial" panose="020B0604020202020204" pitchFamily="34" charset="0"/>
                        </a:rPr>
                        <a:t>ODYSSEE PME Croissance N°7</a:t>
                      </a:r>
                    </a:p>
                  </a:txBody>
                  <a:tcPr marL="38399"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1" i="0" u="none" strike="noStrike" baseline="0" dirty="0">
                          <a:solidFill>
                            <a:srgbClr val="000000"/>
                          </a:solidFill>
                          <a:effectLst/>
                          <a:latin typeface="Arial" panose="020B0604020202020204" pitchFamily="34" charset="0"/>
                          <a:cs typeface="Arial" panose="020B0604020202020204" pitchFamily="34" charset="0"/>
                        </a:rPr>
                        <a:t>2022</a:t>
                      </a: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800" b="0" i="0" u="none" strike="noStrike" baseline="0" dirty="0">
                          <a:solidFill>
                            <a:srgbClr val="000000"/>
                          </a:solidFill>
                          <a:effectLst/>
                          <a:latin typeface="Arial" panose="020B0604020202020204" pitchFamily="34" charset="0"/>
                          <a:cs typeface="Arial" panose="020B0604020202020204" pitchFamily="34" charset="0"/>
                        </a:rPr>
                        <a:t>1 000 €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685800" rtl="0" eaLnBrk="1" fontAlgn="ctr" latinLnBrk="0" hangingPunct="1"/>
                      <a:r>
                        <a:rPr lang="fr-FR" sz="800" kern="1200" cap="all" baseline="0" dirty="0">
                          <a:solidFill>
                            <a:schemeClr val="tx2"/>
                          </a:solidFill>
                          <a:latin typeface="Arial Black" panose="020B0604020202020204" pitchFamily="34" charset="0"/>
                          <a:ea typeface="+mn-ea"/>
                          <a:cs typeface="+mn-cs"/>
                        </a:rPr>
                        <a:t>0,0%</a:t>
                      </a: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88993054"/>
                  </a:ext>
                </a:extLst>
              </a:tr>
            </a:tbl>
          </a:graphicData>
        </a:graphic>
      </p:graphicFrame>
      <p:sp>
        <p:nvSpPr>
          <p:cNvPr id="7" name="ZoneTexte 6">
            <a:extLst>
              <a:ext uri="{FF2B5EF4-FFF2-40B4-BE49-F238E27FC236}">
                <a16:creationId xmlns:a16="http://schemas.microsoft.com/office/drawing/2014/main" id="{2CB60FDD-6CD8-6643-A67E-F9406DCA02F3}"/>
              </a:ext>
            </a:extLst>
          </p:cNvPr>
          <p:cNvSpPr txBox="1"/>
          <p:nvPr/>
        </p:nvSpPr>
        <p:spPr>
          <a:xfrm>
            <a:off x="2220888" y="4443958"/>
            <a:ext cx="5616624" cy="707886"/>
          </a:xfrm>
          <a:prstGeom prst="rect">
            <a:avLst/>
          </a:prstGeom>
          <a:solidFill>
            <a:schemeClr val="bg1"/>
          </a:solidFill>
        </p:spPr>
        <p:txBody>
          <a:bodyPr wrap="square" rtlCol="0">
            <a:spAutoFit/>
          </a:bodyPr>
          <a:lstStyle/>
          <a:p>
            <a:pPr algn="just"/>
            <a:r>
              <a:rPr lang="fr-FR" altLang="fr-FR" sz="800" b="1" dirty="0">
                <a:latin typeface="Arial" panose="020B0604020202020204" pitchFamily="34" charset="0"/>
                <a:cs typeface="Arial" panose="020B0604020202020204" pitchFamily="34" charset="0"/>
              </a:rPr>
              <a:t>1. les performances passées ne préjugent pas des performances futures et ne sont pas constantes dans le temps. 2. Les fonds les plus récents présentent des évolutions négatives : leur portefeuille de participations est en cours de constitution et ne dégage pas encore de produits, alors que ces fonds supportent des charges. 3. La valeur liquidative des fonds peut ne pas refléter, dans un sens ou dans l’autre, le potentiel des actifs en portefeuille sur la durée de vie du fonds, et ne pas tenir compte de l’évolution possible de leurs valeurs.</a:t>
            </a:r>
          </a:p>
        </p:txBody>
      </p:sp>
    </p:spTree>
    <p:extLst>
      <p:ext uri="{BB962C8B-B14F-4D97-AF65-F5344CB8AC3E}">
        <p14:creationId xmlns:p14="http://schemas.microsoft.com/office/powerpoint/2010/main" val="246038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p:txBody>
          <a:bodyPr anchor="t">
            <a:normAutofit/>
          </a:bodyPr>
          <a:lstStyle/>
          <a:p>
            <a:r>
              <a:rPr lang="fr-FR" sz="1700" dirty="0"/>
              <a:t>Tableau des TFAM (Taux de frais annuels moyens)</a:t>
            </a:r>
          </a:p>
        </p:txBody>
      </p:sp>
      <p:sp>
        <p:nvSpPr>
          <p:cNvPr id="11" name="Text Placeholder 2">
            <a:extLst>
              <a:ext uri="{FF2B5EF4-FFF2-40B4-BE49-F238E27FC236}">
                <a16:creationId xmlns:a16="http://schemas.microsoft.com/office/drawing/2014/main" id="{904B28AB-C314-4DCF-8EA9-DA83F112DA27}"/>
              </a:ext>
            </a:extLst>
          </p:cNvPr>
          <p:cNvSpPr>
            <a:spLocks noGrp="1"/>
          </p:cNvSpPr>
          <p:nvPr>
            <p:ph type="body" sz="quarter" idx="12"/>
          </p:nvPr>
        </p:nvSpPr>
        <p:spPr/>
        <p:txBody>
          <a:bodyPr/>
          <a:lstStyle/>
          <a:p>
            <a:r>
              <a:rPr lang="en-US" dirty="0"/>
              <a:t>    </a:t>
            </a:r>
          </a:p>
        </p:txBody>
      </p:sp>
      <p:pic>
        <p:nvPicPr>
          <p:cNvPr id="5" name="Espace réservé du contenu 4">
            <a:extLst>
              <a:ext uri="{FF2B5EF4-FFF2-40B4-BE49-F238E27FC236}">
                <a16:creationId xmlns:a16="http://schemas.microsoft.com/office/drawing/2014/main" id="{861FDAEA-8241-49B5-B23D-08B39C3A611C}"/>
              </a:ext>
            </a:extLst>
          </p:cNvPr>
          <p:cNvPicPr>
            <a:picLocks noGrp="1" noChangeAspect="1"/>
          </p:cNvPicPr>
          <p:nvPr>
            <p:ph sz="quarter" idx="13"/>
          </p:nvPr>
        </p:nvPicPr>
        <p:blipFill>
          <a:blip r:embed="rId2"/>
          <a:stretch>
            <a:fillRect/>
          </a:stretch>
        </p:blipFill>
        <p:spPr>
          <a:xfrm>
            <a:off x="370631" y="790008"/>
            <a:ext cx="8762777" cy="3579818"/>
          </a:xfrm>
          <a:prstGeom prst="rect">
            <a:avLst/>
          </a:prstGeom>
        </p:spPr>
      </p:pic>
      <p:sp>
        <p:nvSpPr>
          <p:cNvPr id="8" name="Rectangle 7">
            <a:extLst>
              <a:ext uri="{FF2B5EF4-FFF2-40B4-BE49-F238E27FC236}">
                <a16:creationId xmlns:a16="http://schemas.microsoft.com/office/drawing/2014/main" id="{2C6CFE5E-2423-4A27-8803-C37046E3CD33}"/>
              </a:ext>
            </a:extLst>
          </p:cNvPr>
          <p:cNvSpPr/>
          <p:nvPr/>
        </p:nvSpPr>
        <p:spPr>
          <a:xfrm>
            <a:off x="2339752" y="4819603"/>
            <a:ext cx="4621778"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2" name="Rectangle 1">
            <a:extLst>
              <a:ext uri="{FF2B5EF4-FFF2-40B4-BE49-F238E27FC236}">
                <a16:creationId xmlns:a16="http://schemas.microsoft.com/office/drawing/2014/main" id="{F0F3C5E4-6B2B-446F-8659-CA67577340CC}"/>
              </a:ext>
            </a:extLst>
          </p:cNvPr>
          <p:cNvSpPr/>
          <p:nvPr/>
        </p:nvSpPr>
        <p:spPr>
          <a:xfrm>
            <a:off x="4932040" y="2283718"/>
            <a:ext cx="93610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75DFD51E-21F6-418B-BE36-7E96A093E280}"/>
              </a:ext>
            </a:extLst>
          </p:cNvPr>
          <p:cNvSpPr/>
          <p:nvPr/>
        </p:nvSpPr>
        <p:spPr>
          <a:xfrm>
            <a:off x="4932040" y="2580134"/>
            <a:ext cx="1080120"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6F8CF7BF-0A3F-4FEA-B671-8CE9BA750D18}"/>
              </a:ext>
            </a:extLst>
          </p:cNvPr>
          <p:cNvSpPr/>
          <p:nvPr/>
        </p:nvSpPr>
        <p:spPr>
          <a:xfrm>
            <a:off x="4901389" y="3092635"/>
            <a:ext cx="93610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0AB2EE51-D870-4D5A-A693-76C14575B18F}"/>
              </a:ext>
            </a:extLst>
          </p:cNvPr>
          <p:cNvSpPr/>
          <p:nvPr/>
        </p:nvSpPr>
        <p:spPr>
          <a:xfrm>
            <a:off x="4909293" y="3512358"/>
            <a:ext cx="93610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B36792-12C8-435C-9B48-51161B0191E8}"/>
              </a:ext>
            </a:extLst>
          </p:cNvPr>
          <p:cNvSpPr/>
          <p:nvPr/>
        </p:nvSpPr>
        <p:spPr>
          <a:xfrm>
            <a:off x="3636604" y="4225810"/>
            <a:ext cx="2231539"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0DC7146A-E3A0-4ED0-92E1-AC01003E81A9}"/>
              </a:ext>
            </a:extLst>
          </p:cNvPr>
          <p:cNvSpPr/>
          <p:nvPr/>
        </p:nvSpPr>
        <p:spPr>
          <a:xfrm>
            <a:off x="4909182" y="1906850"/>
            <a:ext cx="93610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12586EA2-54A7-4E97-BD7A-0A70035C68AE}"/>
              </a:ext>
            </a:extLst>
          </p:cNvPr>
          <p:cNvSpPr txBox="1"/>
          <p:nvPr/>
        </p:nvSpPr>
        <p:spPr>
          <a:xfrm>
            <a:off x="7740352" y="1894641"/>
            <a:ext cx="1152128" cy="723275"/>
          </a:xfrm>
          <a:prstGeom prst="rect">
            <a:avLst/>
          </a:prstGeom>
          <a:noFill/>
        </p:spPr>
        <p:txBody>
          <a:bodyPr wrap="square">
            <a:spAutoFit/>
          </a:bodyPr>
          <a:lstStyle/>
          <a:p>
            <a:r>
              <a:rPr lang="fr-FR" sz="1000" dirty="0"/>
              <a:t>3,21</a:t>
            </a:r>
            <a:r>
              <a:rPr lang="fr-FR" sz="700" dirty="0"/>
              <a:t>% (dont 3,06% de FDG direct, 0,11% de frais de constitution et 0,04% de FG indirects)</a:t>
            </a:r>
          </a:p>
          <a:p>
            <a:endParaRPr lang="fr-FR" sz="1000" dirty="0"/>
          </a:p>
        </p:txBody>
      </p:sp>
      <p:sp>
        <p:nvSpPr>
          <p:cNvPr id="15" name="ZoneTexte 14">
            <a:extLst>
              <a:ext uri="{FF2B5EF4-FFF2-40B4-BE49-F238E27FC236}">
                <a16:creationId xmlns:a16="http://schemas.microsoft.com/office/drawing/2014/main" id="{FDCC253E-492C-41ED-882F-E64C307840CC}"/>
              </a:ext>
            </a:extLst>
          </p:cNvPr>
          <p:cNvSpPr txBox="1"/>
          <p:nvPr/>
        </p:nvSpPr>
        <p:spPr>
          <a:xfrm>
            <a:off x="8585596" y="2372370"/>
            <a:ext cx="578172" cy="246221"/>
          </a:xfrm>
          <a:prstGeom prst="rect">
            <a:avLst/>
          </a:prstGeom>
          <a:noFill/>
        </p:spPr>
        <p:txBody>
          <a:bodyPr wrap="square">
            <a:spAutoFit/>
          </a:bodyPr>
          <a:lstStyle/>
          <a:p>
            <a:r>
              <a:rPr lang="fr-FR" sz="1000" dirty="0"/>
              <a:t>1%</a:t>
            </a:r>
          </a:p>
        </p:txBody>
      </p:sp>
      <p:sp>
        <p:nvSpPr>
          <p:cNvPr id="16" name="ZoneTexte 15">
            <a:extLst>
              <a:ext uri="{FF2B5EF4-FFF2-40B4-BE49-F238E27FC236}">
                <a16:creationId xmlns:a16="http://schemas.microsoft.com/office/drawing/2014/main" id="{6FA27F90-2010-4935-85D4-C729747F67F2}"/>
              </a:ext>
            </a:extLst>
          </p:cNvPr>
          <p:cNvSpPr txBox="1"/>
          <p:nvPr/>
        </p:nvSpPr>
        <p:spPr>
          <a:xfrm>
            <a:off x="8089900" y="2898465"/>
            <a:ext cx="802580" cy="246221"/>
          </a:xfrm>
          <a:prstGeom prst="rect">
            <a:avLst/>
          </a:prstGeom>
          <a:noFill/>
        </p:spPr>
        <p:txBody>
          <a:bodyPr wrap="square">
            <a:spAutoFit/>
          </a:bodyPr>
          <a:lstStyle/>
          <a:p>
            <a:r>
              <a:rPr lang="fr-FR" sz="1000" dirty="0"/>
              <a:t>0,12%</a:t>
            </a:r>
          </a:p>
        </p:txBody>
      </p:sp>
      <p:sp>
        <p:nvSpPr>
          <p:cNvPr id="4" name="ZoneTexte 3">
            <a:extLst>
              <a:ext uri="{FF2B5EF4-FFF2-40B4-BE49-F238E27FC236}">
                <a16:creationId xmlns:a16="http://schemas.microsoft.com/office/drawing/2014/main" id="{21ED4BD3-D41F-8FE2-FC2F-23BB9CDB4606}"/>
              </a:ext>
            </a:extLst>
          </p:cNvPr>
          <p:cNvSpPr txBox="1"/>
          <p:nvPr/>
        </p:nvSpPr>
        <p:spPr>
          <a:xfrm>
            <a:off x="7173080" y="3236372"/>
            <a:ext cx="1701602" cy="415498"/>
          </a:xfrm>
          <a:prstGeom prst="rect">
            <a:avLst/>
          </a:prstGeom>
          <a:noFill/>
        </p:spPr>
        <p:txBody>
          <a:bodyPr wrap="square">
            <a:spAutoFit/>
          </a:bodyPr>
          <a:lstStyle/>
          <a:p>
            <a:r>
              <a:rPr lang="fr-FR" sz="700" dirty="0"/>
              <a:t>Commissions liées aux résultats et commission d’intéressement : Variable selon les scénarios</a:t>
            </a:r>
          </a:p>
        </p:txBody>
      </p:sp>
      <p:sp>
        <p:nvSpPr>
          <p:cNvPr id="3" name="Rectangle 2">
            <a:extLst>
              <a:ext uri="{FF2B5EF4-FFF2-40B4-BE49-F238E27FC236}">
                <a16:creationId xmlns:a16="http://schemas.microsoft.com/office/drawing/2014/main" id="{32BBD16E-6849-1364-68DC-9C7874391771}"/>
              </a:ext>
            </a:extLst>
          </p:cNvPr>
          <p:cNvSpPr/>
          <p:nvPr/>
        </p:nvSpPr>
        <p:spPr>
          <a:xfrm>
            <a:off x="5652119" y="4011910"/>
            <a:ext cx="216024"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9</a:t>
            </a:r>
            <a:endParaRPr lang="fr-FR" dirty="0"/>
          </a:p>
        </p:txBody>
      </p:sp>
      <p:sp>
        <p:nvSpPr>
          <p:cNvPr id="17" name="Rectangle 16">
            <a:extLst>
              <a:ext uri="{FF2B5EF4-FFF2-40B4-BE49-F238E27FC236}">
                <a16:creationId xmlns:a16="http://schemas.microsoft.com/office/drawing/2014/main" id="{B664E0BF-553F-6261-9FE6-EB888CE17B11}"/>
              </a:ext>
            </a:extLst>
          </p:cNvPr>
          <p:cNvSpPr/>
          <p:nvPr/>
        </p:nvSpPr>
        <p:spPr>
          <a:xfrm>
            <a:off x="7236296" y="2055613"/>
            <a:ext cx="144016"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9</a:t>
            </a:r>
            <a:endParaRPr lang="fr-FR" dirty="0"/>
          </a:p>
        </p:txBody>
      </p:sp>
    </p:spTree>
    <p:extLst>
      <p:ext uri="{BB962C8B-B14F-4D97-AF65-F5344CB8AC3E}">
        <p14:creationId xmlns:p14="http://schemas.microsoft.com/office/powerpoint/2010/main" val="2359289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4746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2.xml><?xml version="1.0" encoding="utf-8"?>
<a:theme xmlns:a="http://schemas.openxmlformats.org/drawingml/2006/main" name="1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3.xml><?xml version="1.0" encoding="utf-8"?>
<a:theme xmlns:a="http://schemas.openxmlformats.org/drawingml/2006/main" name="Groupe BPCE">
  <a:themeElements>
    <a:clrScheme name="BPC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Groupe BPCE">
  <a:themeElements>
    <a:clrScheme name="BPC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6.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1" ma:contentTypeDescription="Crée un document." ma:contentTypeScope="" ma:versionID="55644dd51e03053f57f15713875f71e9">
  <xsd:schema xmlns:xsd="http://www.w3.org/2001/XMLSchema" xmlns:xs="http://www.w3.org/2001/XMLSchema" xmlns:p="http://schemas.microsoft.com/office/2006/metadata/properties" xmlns:ns2="http://schemas.microsoft.com/sharepoint/v4" targetNamespace="http://schemas.microsoft.com/office/2006/metadata/properties" ma:root="true" ma:fieldsID="8a85c721fb393e988d1bdd7d5dfec7f0" ns2:_="">
    <xsd:import namespace="http://schemas.microsoft.com/sharepoint/v4"/>
    <xsd:element name="properties">
      <xsd:complexType>
        <xsd:sequence>
          <xsd:element name="documentManagement">
            <xsd:complexType>
              <xsd:all>
                <xsd:element ref="ns2: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Props1.xml><?xml version="1.0" encoding="utf-8"?>
<ds:datastoreItem xmlns:ds="http://schemas.openxmlformats.org/officeDocument/2006/customXml" ds:itemID="{5BBCC5FD-7B45-4BE6-BF43-B9BAFE1D09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3.xml><?xml version="1.0" encoding="utf-8"?>
<ds:datastoreItem xmlns:ds="http://schemas.openxmlformats.org/officeDocument/2006/customXml" ds:itemID="{4604AC50-A577-46D0-8B9F-6D3C9D53AFF5}">
  <ds:schemaRefs>
    <ds:schemaRef ds:uri="http://schemas.microsoft.com/sharepoint/v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1954</TotalTime>
  <Words>5462</Words>
  <Application>Microsoft Office PowerPoint</Application>
  <PresentationFormat>Affichage à l'écran (16:9)</PresentationFormat>
  <Paragraphs>711</Paragraphs>
  <Slides>34</Slides>
  <Notes>7</Notes>
  <HiddenSlides>0</HiddenSlides>
  <MMClips>0</MMClips>
  <ScaleCrop>false</ScaleCrop>
  <HeadingPairs>
    <vt:vector size="8" baseType="variant">
      <vt:variant>
        <vt:lpstr>Polices utilisées</vt:lpstr>
      </vt:variant>
      <vt:variant>
        <vt:i4>12</vt:i4>
      </vt:variant>
      <vt:variant>
        <vt:lpstr>Thème</vt:lpstr>
      </vt:variant>
      <vt:variant>
        <vt:i4>5</vt:i4>
      </vt:variant>
      <vt:variant>
        <vt:lpstr>Serveurs OLE incorporés</vt:lpstr>
      </vt:variant>
      <vt:variant>
        <vt:i4>2</vt:i4>
      </vt:variant>
      <vt:variant>
        <vt:lpstr>Titres des diapositives</vt:lpstr>
      </vt:variant>
      <vt:variant>
        <vt:i4>34</vt:i4>
      </vt:variant>
    </vt:vector>
  </HeadingPairs>
  <TitlesOfParts>
    <vt:vector size="53" baseType="lpstr">
      <vt:lpstr>AppleMyungjo Regular</vt:lpstr>
      <vt:lpstr>Arial</vt:lpstr>
      <vt:lpstr>Arial Black</vt:lpstr>
      <vt:lpstr>Arial Narrow</vt:lpstr>
      <vt:lpstr>Cabin Condensed</vt:lpstr>
      <vt:lpstr>Calibri</vt:lpstr>
      <vt:lpstr>Cambria Math</vt:lpstr>
      <vt:lpstr>Courier New</vt:lpstr>
      <vt:lpstr>Montserrat ExtraBold</vt:lpstr>
      <vt:lpstr>Montserrat SemiBold</vt:lpstr>
      <vt:lpstr>Symbol</vt:lpstr>
      <vt:lpstr>Wingdings</vt:lpstr>
      <vt:lpstr>Conception personnalisée</vt:lpstr>
      <vt:lpstr>1_Conception personnalisée</vt:lpstr>
      <vt:lpstr>Groupe BPCE</vt:lpstr>
      <vt:lpstr>1_Groupe BPCE</vt:lpstr>
      <vt:lpstr>2_Conception personnalisée</vt:lpstr>
      <vt:lpstr>Diapositive think-cell</vt:lpstr>
      <vt:lpstr>Document</vt:lpstr>
      <vt:lpstr>Maquette « kit conseiller » du FIP ODYSSÉE PME CROISSANCE N°8 Société de Gestion ODYSSÉE VENTURE</vt:lpstr>
      <vt:lpstr>Présentation PowerPoint</vt:lpstr>
      <vt:lpstr>Informations relatives à la Société de gestion ODYSSÉE VENTURE</vt:lpstr>
      <vt:lpstr>Diversification sectorielle et stratégique</vt:lpstr>
      <vt:lpstr>Diversification sectorielle et stratégique</vt:lpstr>
      <vt:lpstr>Diversification sectorielle et stratégique</vt:lpstr>
      <vt:lpstr>Diversification sectorielle et stratégique</vt:lpstr>
      <vt:lpstr>Diversification sectorielle et stratégique SANTÉ / RUPTURE TECHNOLOGIQUE </vt:lpstr>
      <vt:lpstr>Processus de sélection des dossiers à financer</vt:lpstr>
      <vt:lpstr>Présentation PowerPoint</vt:lpstr>
      <vt:lpstr>Caractéristiques du FIP ODYSSÉE PME CROISSANCE N°8 (1/2)</vt:lpstr>
      <vt:lpstr>Caractéristiques du FIP ODYSSÉE PME CROISSANCE N°8 (2/2) CROISSANCE N°7 (1/2)</vt:lpstr>
      <vt:lpstr>Cible de clientèle du FIP ODYSSÉE PME CROISSANCE N°8</vt:lpstr>
      <vt:lpstr>Calendrier du FIP ODYSSÉE PME CROISSANCE N°8</vt:lpstr>
      <vt:lpstr>Présentation PowerPoint</vt:lpstr>
      <vt:lpstr>RAPPEL DES REGLES IMPORTANTES DU PROCESSUS </vt:lpstr>
      <vt:lpstr>LES GRANDES ETAPES INDISPENSABLES DU parcours conseil des produits de ‘défiscalisation’</vt:lpstr>
      <vt:lpstr>Présentation PowerPoint</vt:lpstr>
      <vt:lpstr>MODELE DE CONSEIL DE LA BANQUE </vt:lpstr>
      <vt:lpstr>MODELE DE BULLETIN DE SOUSCRIPTION AVEC DEMARCHAGE  SE REFERER AU BULLETIN DE SOUSCRIPTION DYNAMIQUE MODELE FOURNI DANS LA DOCUMENTATION DE MISE EN MARCHE DU PRODUIT</vt:lpstr>
      <vt:lpstr>Présentation PowerPoint</vt:lpstr>
      <vt:lpstr>FOCUS SUR L’ETAPE 5 de PASSAGE d’ORDRE 1/2</vt:lpstr>
      <vt:lpstr>FOCUS SUR L’ETAPE 5 de PASSAGE d’ORDRE 2/2</vt:lpstr>
      <vt:lpstr>Compte-rendu de transmission a archiver dans le si distributeur</vt:lpstr>
      <vt:lpstr>Présentation PowerPoint</vt:lpstr>
      <vt:lpstr>Présentation PowerPoint</vt:lpstr>
      <vt:lpstr>Présentation PowerPoint</vt:lpstr>
      <vt:lpstr>GUIDE POUR LISTER LES DOCUMENTS A REMETTRE AU CLIENT (à cocher à l’identique dans le document « conseil de la Banque ») </vt:lpstr>
      <vt:lpstr>RAPPEL DES REGLES RELATIVES AU DEMARCHAGE  </vt:lpstr>
      <vt:lpstr>Présentation PowerPoint</vt:lpstr>
      <vt:lpstr>Equipe</vt:lpstr>
      <vt:lpstr>Distributions et VL des fonds (31/12/2022) </vt:lpstr>
      <vt:lpstr>Tableau des TFAM (Taux de frais annuels moyens)</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FIP ODYSSEE PME CROISSANCE N° 8</dc:title>
  <dc:creator>PINOT PATRICIA</dc:creator>
  <cp:lastModifiedBy>CASSAN Nathalie [CEGEE]</cp:lastModifiedBy>
  <cp:revision>119</cp:revision>
  <cp:lastPrinted>2020-09-02T14:43:00Z</cp:lastPrinted>
  <dcterms:created xsi:type="dcterms:W3CDTF">2022-02-07T07:43:36Z</dcterms:created>
  <dcterms:modified xsi:type="dcterms:W3CDTF">2023-08-09T08:51:45Z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0x0101005A67D65F1B6A2E499754AFFE9DE455E9</vt:lpwstr>
  </property>
  <property fmtid="{D5CDD505-2E9C-101B-9397-08002B2CF9AE}" pid="3" name="MSIP_Label_48a19f0c-bea1-442e-a475-ed109d9ec508_Enabled">
    <vt:lpwstr>true</vt:lpwstr>
  </property>
  <property fmtid="{D5CDD505-2E9C-101B-9397-08002B2CF9AE}" pid="4" name="MSIP_Label_48a19f0c-bea1-442e-a475-ed109d9ec508_SetDate">
    <vt:lpwstr>2023-02-27T09:43:25Z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y fmtid="{D5CDD505-2E9C-101B-9397-08002B2CF9AE}" pid="9" name="CevanopMarkets">
    <vt:lpwstr/>
  </property>
  <property fmtid="{D5CDD505-2E9C-101B-9397-08002B2CF9AE}" pid="10" name="CevanopProductsSubFamilies">
    <vt:lpwstr/>
  </property>
</Properties>
</file>