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4"/>
  </p:notesMasterIdLst>
  <p:handoutMasterIdLst>
    <p:handoutMasterId r:id="rId15"/>
  </p:handoutMasterIdLst>
  <p:sldIdLst>
    <p:sldId id="259" r:id="rId2"/>
    <p:sldId id="2147374948" r:id="rId3"/>
    <p:sldId id="2147374943" r:id="rId4"/>
    <p:sldId id="2147374937" r:id="rId5"/>
    <p:sldId id="11370" r:id="rId6"/>
    <p:sldId id="2147374945" r:id="rId7"/>
    <p:sldId id="2147374934" r:id="rId8"/>
    <p:sldId id="2147374938" r:id="rId9"/>
    <p:sldId id="2147374935" r:id="rId10"/>
    <p:sldId id="2147374944" r:id="rId11"/>
    <p:sldId id="2147374946" r:id="rId12"/>
    <p:sldId id="2147374947" r:id="rId13"/>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1D74"/>
    <a:srgbClr val="63227E"/>
    <a:srgbClr val="4180B8"/>
    <a:srgbClr val="B698C3"/>
    <a:srgbClr val="B9B9B9"/>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6" autoAdjust="0"/>
    <p:restoredTop sz="93372" autoAdjust="0"/>
  </p:normalViewPr>
  <p:slideViewPr>
    <p:cSldViewPr snapToGrid="0" snapToObjects="1">
      <p:cViewPr varScale="1">
        <p:scale>
          <a:sx n="106" d="100"/>
          <a:sy n="106" d="100"/>
        </p:scale>
        <p:origin x="786" y="78"/>
      </p:cViewPr>
      <p:guideLst>
        <p:guide orient="horz" pos="2160"/>
        <p:guide pos="3840"/>
      </p:guideLst>
    </p:cSldViewPr>
  </p:slideViewPr>
  <p:notesTextViewPr>
    <p:cViewPr>
      <p:scale>
        <a:sx n="1" d="1"/>
        <a:sy n="1" d="1"/>
      </p:scale>
      <p:origin x="0" y="0"/>
    </p:cViewPr>
  </p:notesTextViewPr>
  <p:notesViewPr>
    <p:cSldViewPr snapToGrid="0" snapToObjects="1">
      <p:cViewPr varScale="1">
        <p:scale>
          <a:sx n="69" d="100"/>
          <a:sy n="69" d="100"/>
        </p:scale>
        <p:origin x="2784"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89BE050-6586-4D5E-A353-E902845C5930}"/>
              </a:ext>
            </a:extLst>
          </p:cNvPr>
          <p:cNvSpPr>
            <a:spLocks noGrp="1"/>
          </p:cNvSpPr>
          <p:nvPr>
            <p:ph type="hdr" sz="quarter"/>
          </p:nvPr>
        </p:nvSpPr>
        <p:spPr>
          <a:xfrm>
            <a:off x="1" y="0"/>
            <a:ext cx="2945659" cy="498057"/>
          </a:xfrm>
          <a:prstGeom prst="rect">
            <a:avLst/>
          </a:prstGeom>
        </p:spPr>
        <p:txBody>
          <a:bodyPr vert="horz" lIns="91440" tIns="45720" rIns="91440" bIns="45720" rtlCol="0"/>
          <a:lstStyle>
            <a:lvl1pPr algn="l">
              <a:defRPr sz="1200"/>
            </a:lvl1pPr>
          </a:lstStyle>
          <a:p>
            <a:endParaRPr lang="fr-FR"/>
          </a:p>
        </p:txBody>
      </p:sp>
      <p:sp>
        <p:nvSpPr>
          <p:cNvPr id="3" name="Date Placeholder 2">
            <a:extLst>
              <a:ext uri="{FF2B5EF4-FFF2-40B4-BE49-F238E27FC236}">
                <a16:creationId xmlns:a16="http://schemas.microsoft.com/office/drawing/2014/main" id="{7D81F2C4-0B1B-4535-95D1-E3CD87102438}"/>
              </a:ext>
            </a:extLst>
          </p:cNvPr>
          <p:cNvSpPr>
            <a:spLocks noGrp="1"/>
          </p:cNvSpPr>
          <p:nvPr>
            <p:ph type="dt" sz="quarter" idx="1"/>
          </p:nvPr>
        </p:nvSpPr>
        <p:spPr>
          <a:xfrm>
            <a:off x="3850444" y="0"/>
            <a:ext cx="2945659" cy="498057"/>
          </a:xfrm>
          <a:prstGeom prst="rect">
            <a:avLst/>
          </a:prstGeom>
        </p:spPr>
        <p:txBody>
          <a:bodyPr vert="horz" lIns="91440" tIns="45720" rIns="91440" bIns="45720" rtlCol="0"/>
          <a:lstStyle>
            <a:lvl1pPr algn="r">
              <a:defRPr sz="1200"/>
            </a:lvl1pPr>
          </a:lstStyle>
          <a:p>
            <a:fld id="{D9D5023F-81A6-4DE8-8B4A-77CAA816370B}" type="datetimeFigureOut">
              <a:rPr lang="fr-FR" smtClean="0"/>
              <a:t>18/09/2023</a:t>
            </a:fld>
            <a:endParaRPr lang="fr-FR"/>
          </a:p>
        </p:txBody>
      </p:sp>
      <p:sp>
        <p:nvSpPr>
          <p:cNvPr id="4" name="Footer Placeholder 3">
            <a:extLst>
              <a:ext uri="{FF2B5EF4-FFF2-40B4-BE49-F238E27FC236}">
                <a16:creationId xmlns:a16="http://schemas.microsoft.com/office/drawing/2014/main" id="{5A9C476B-E27C-403E-B957-01238F57A7D2}"/>
              </a:ext>
            </a:extLst>
          </p:cNvPr>
          <p:cNvSpPr>
            <a:spLocks noGrp="1"/>
          </p:cNvSpPr>
          <p:nvPr>
            <p:ph type="ftr" sz="quarter" idx="2"/>
          </p:nvPr>
        </p:nvSpPr>
        <p:spPr>
          <a:xfrm>
            <a:off x="1" y="9428586"/>
            <a:ext cx="2945659" cy="498055"/>
          </a:xfrm>
          <a:prstGeom prst="rect">
            <a:avLst/>
          </a:prstGeom>
        </p:spPr>
        <p:txBody>
          <a:bodyPr vert="horz" lIns="91440" tIns="45720" rIns="91440" bIns="45720" rtlCol="0" anchor="b"/>
          <a:lstStyle>
            <a:lvl1pPr algn="l">
              <a:defRPr sz="1200"/>
            </a:lvl1pPr>
          </a:lstStyle>
          <a:p>
            <a:endParaRPr lang="fr-FR"/>
          </a:p>
        </p:txBody>
      </p:sp>
      <p:sp>
        <p:nvSpPr>
          <p:cNvPr id="5" name="Slide Number Placeholder 4">
            <a:extLst>
              <a:ext uri="{FF2B5EF4-FFF2-40B4-BE49-F238E27FC236}">
                <a16:creationId xmlns:a16="http://schemas.microsoft.com/office/drawing/2014/main" id="{5E8ED0EA-AAFE-4B9F-9C0A-2689F75D853D}"/>
              </a:ext>
            </a:extLst>
          </p:cNvPr>
          <p:cNvSpPr>
            <a:spLocks noGrp="1"/>
          </p:cNvSpPr>
          <p:nvPr>
            <p:ph type="sldNum" sz="quarter" idx="3"/>
          </p:nvPr>
        </p:nvSpPr>
        <p:spPr>
          <a:xfrm>
            <a:off x="3850444" y="9428586"/>
            <a:ext cx="2945659" cy="498055"/>
          </a:xfrm>
          <a:prstGeom prst="rect">
            <a:avLst/>
          </a:prstGeom>
        </p:spPr>
        <p:txBody>
          <a:bodyPr vert="horz" lIns="91440" tIns="45720" rIns="91440" bIns="45720" rtlCol="0" anchor="b"/>
          <a:lstStyle>
            <a:lvl1pPr algn="r">
              <a:defRPr sz="1200"/>
            </a:lvl1pPr>
          </a:lstStyle>
          <a:p>
            <a:fld id="{581FB387-4C3D-4BF3-A7CD-58F8ECE8E093}" type="slidenum">
              <a:rPr lang="fr-FR" smtClean="0"/>
              <a:t>‹N°›</a:t>
            </a:fld>
            <a:endParaRPr lang="fr-FR"/>
          </a:p>
        </p:txBody>
      </p:sp>
    </p:spTree>
    <p:extLst>
      <p:ext uri="{BB962C8B-B14F-4D97-AF65-F5344CB8AC3E}">
        <p14:creationId xmlns:p14="http://schemas.microsoft.com/office/powerpoint/2010/main" val="8137050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8057"/>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4" y="0"/>
            <a:ext cx="2945659" cy="498057"/>
          </a:xfrm>
          <a:prstGeom prst="rect">
            <a:avLst/>
          </a:prstGeom>
        </p:spPr>
        <p:txBody>
          <a:bodyPr vert="horz" lIns="91440" tIns="45720" rIns="91440" bIns="45720" rtlCol="0"/>
          <a:lstStyle>
            <a:lvl1pPr algn="r">
              <a:defRPr sz="1200"/>
            </a:lvl1pPr>
          </a:lstStyle>
          <a:p>
            <a:fld id="{C67AEEEC-A27C-4319-B295-8AC4631B247C}" type="datetimeFigureOut">
              <a:rPr lang="fr-FR" smtClean="0"/>
              <a:t>18/09/2023</a:t>
            </a:fld>
            <a:endParaRPr lang="fr-FR"/>
          </a:p>
        </p:txBody>
      </p:sp>
      <p:sp>
        <p:nvSpPr>
          <p:cNvPr id="4" name="Espace réservé de l'image des diapositives 3"/>
          <p:cNvSpPr>
            <a:spLocks noGrp="1" noRot="1" noChangeAspect="1"/>
          </p:cNvSpPr>
          <p:nvPr>
            <p:ph type="sldImg" idx="2"/>
          </p:nvPr>
        </p:nvSpPr>
        <p:spPr>
          <a:xfrm>
            <a:off x="423863" y="1241425"/>
            <a:ext cx="5949950" cy="334803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428586"/>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4" y="9428586"/>
            <a:ext cx="2945659" cy="498055"/>
          </a:xfrm>
          <a:prstGeom prst="rect">
            <a:avLst/>
          </a:prstGeom>
        </p:spPr>
        <p:txBody>
          <a:bodyPr vert="horz" lIns="91440" tIns="45720" rIns="91440" bIns="45720" rtlCol="0" anchor="b"/>
          <a:lstStyle>
            <a:lvl1pPr algn="r">
              <a:defRPr sz="1200"/>
            </a:lvl1pPr>
          </a:lstStyle>
          <a:p>
            <a:fld id="{53CEA8D4-E805-4424-8133-0CD80CD4F5BF}" type="slidenum">
              <a:rPr lang="fr-FR" smtClean="0"/>
              <a:t>‹N°›</a:t>
            </a:fld>
            <a:endParaRPr lang="fr-FR"/>
          </a:p>
        </p:txBody>
      </p:sp>
    </p:spTree>
    <p:extLst>
      <p:ext uri="{BB962C8B-B14F-4D97-AF65-F5344CB8AC3E}">
        <p14:creationId xmlns:p14="http://schemas.microsoft.com/office/powerpoint/2010/main" val="409617472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3CEA8D4-E805-4424-8133-0CD80CD4F5BF}" type="slidenum">
              <a:rPr lang="fr-FR" smtClean="0"/>
              <a:t>1</a:t>
            </a:fld>
            <a:endParaRPr lang="fr-FR"/>
          </a:p>
        </p:txBody>
      </p:sp>
    </p:spTree>
    <p:extLst>
      <p:ext uri="{BB962C8B-B14F-4D97-AF65-F5344CB8AC3E}">
        <p14:creationId xmlns:p14="http://schemas.microsoft.com/office/powerpoint/2010/main" val="23667927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ENTRE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F265135-49D4-5249-8933-A717119727A6}"/>
              </a:ext>
            </a:extLst>
          </p:cNvPr>
          <p:cNvSpPr/>
          <p:nvPr userDrawn="1"/>
        </p:nvSpPr>
        <p:spPr>
          <a:xfrm>
            <a:off x="-6875" y="2708910"/>
            <a:ext cx="12198875" cy="1460499"/>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Parallélogramme 10">
            <a:extLst>
              <a:ext uri="{FF2B5EF4-FFF2-40B4-BE49-F238E27FC236}">
                <a16:creationId xmlns:a16="http://schemas.microsoft.com/office/drawing/2014/main" id="{641BE18B-CC05-4B47-BE0D-75D25CC6255E}"/>
              </a:ext>
            </a:extLst>
          </p:cNvPr>
          <p:cNvSpPr/>
          <p:nvPr userDrawn="1"/>
        </p:nvSpPr>
        <p:spPr>
          <a:xfrm>
            <a:off x="-6875" y="2705624"/>
            <a:ext cx="5967968" cy="1463785"/>
          </a:xfrm>
          <a:custGeom>
            <a:avLst/>
            <a:gdLst>
              <a:gd name="connsiteX0" fmla="*/ 0 w 4916064"/>
              <a:gd name="connsiteY0" fmla="*/ 1460500 h 1460500"/>
              <a:gd name="connsiteX1" fmla="*/ 365125 w 4916064"/>
              <a:gd name="connsiteY1" fmla="*/ 0 h 1460500"/>
              <a:gd name="connsiteX2" fmla="*/ 4916064 w 4916064"/>
              <a:gd name="connsiteY2" fmla="*/ 0 h 1460500"/>
              <a:gd name="connsiteX3" fmla="*/ 4550939 w 4916064"/>
              <a:gd name="connsiteY3" fmla="*/ 1460500 h 1460500"/>
              <a:gd name="connsiteX4" fmla="*/ 0 w 4916064"/>
              <a:gd name="connsiteY4" fmla="*/ 1460500 h 1460500"/>
              <a:gd name="connsiteX0" fmla="*/ 0 w 5802963"/>
              <a:gd name="connsiteY0" fmla="*/ 1460500 h 1460500"/>
              <a:gd name="connsiteX1" fmla="*/ 365125 w 5802963"/>
              <a:gd name="connsiteY1" fmla="*/ 0 h 1460500"/>
              <a:gd name="connsiteX2" fmla="*/ 5802963 w 5802963"/>
              <a:gd name="connsiteY2" fmla="*/ 0 h 1460500"/>
              <a:gd name="connsiteX3" fmla="*/ 4550939 w 5802963"/>
              <a:gd name="connsiteY3" fmla="*/ 1460500 h 1460500"/>
              <a:gd name="connsiteX4" fmla="*/ 0 w 5802963"/>
              <a:gd name="connsiteY4" fmla="*/ 1460500 h 1460500"/>
              <a:gd name="connsiteX0" fmla="*/ 0 w 5802963"/>
              <a:gd name="connsiteY0" fmla="*/ 1460500 h 1460500"/>
              <a:gd name="connsiteX1" fmla="*/ 365125 w 5802963"/>
              <a:gd name="connsiteY1" fmla="*/ 0 h 1460500"/>
              <a:gd name="connsiteX2" fmla="*/ 5802963 w 5802963"/>
              <a:gd name="connsiteY2" fmla="*/ 0 h 1460500"/>
              <a:gd name="connsiteX3" fmla="*/ 4310307 w 5802963"/>
              <a:gd name="connsiteY3" fmla="*/ 1460500 h 1460500"/>
              <a:gd name="connsiteX4" fmla="*/ 0 w 5802963"/>
              <a:gd name="connsiteY4" fmla="*/ 1460500 h 1460500"/>
              <a:gd name="connsiteX0" fmla="*/ 0 w 5802963"/>
              <a:gd name="connsiteY0" fmla="*/ 1460500 h 1467375"/>
              <a:gd name="connsiteX1" fmla="*/ 365125 w 5802963"/>
              <a:gd name="connsiteY1" fmla="*/ 0 h 1467375"/>
              <a:gd name="connsiteX2" fmla="*/ 5802963 w 5802963"/>
              <a:gd name="connsiteY2" fmla="*/ 0 h 1467375"/>
              <a:gd name="connsiteX3" fmla="*/ 4028424 w 5802963"/>
              <a:gd name="connsiteY3" fmla="*/ 1467375 h 1467375"/>
              <a:gd name="connsiteX4" fmla="*/ 0 w 5802963"/>
              <a:gd name="connsiteY4" fmla="*/ 1460500 h 1467375"/>
              <a:gd name="connsiteX0" fmla="*/ 0 w 5802963"/>
              <a:gd name="connsiteY0" fmla="*/ 1460500 h 1460500"/>
              <a:gd name="connsiteX1" fmla="*/ 365125 w 5802963"/>
              <a:gd name="connsiteY1" fmla="*/ 0 h 1460500"/>
              <a:gd name="connsiteX2" fmla="*/ 5802963 w 5802963"/>
              <a:gd name="connsiteY2" fmla="*/ 0 h 1460500"/>
              <a:gd name="connsiteX3" fmla="*/ 4330932 w 5802963"/>
              <a:gd name="connsiteY3" fmla="*/ 1453625 h 1460500"/>
              <a:gd name="connsiteX4" fmla="*/ 0 w 5802963"/>
              <a:gd name="connsiteY4" fmla="*/ 1460500 h 1460500"/>
              <a:gd name="connsiteX0" fmla="*/ 164264 w 5967227"/>
              <a:gd name="connsiteY0" fmla="*/ 1460500 h 1460500"/>
              <a:gd name="connsiteX1" fmla="*/ 0 w 5967227"/>
              <a:gd name="connsiteY1" fmla="*/ 0 h 1460500"/>
              <a:gd name="connsiteX2" fmla="*/ 5967227 w 5967227"/>
              <a:gd name="connsiteY2" fmla="*/ 0 h 1460500"/>
              <a:gd name="connsiteX3" fmla="*/ 4495196 w 5967227"/>
              <a:gd name="connsiteY3" fmla="*/ 1453625 h 1460500"/>
              <a:gd name="connsiteX4" fmla="*/ 164264 w 5967227"/>
              <a:gd name="connsiteY4" fmla="*/ 1460500 h 1460500"/>
              <a:gd name="connsiteX0" fmla="*/ 0 w 5981718"/>
              <a:gd name="connsiteY0" fmla="*/ 1446749 h 1453625"/>
              <a:gd name="connsiteX1" fmla="*/ 14491 w 5981718"/>
              <a:gd name="connsiteY1" fmla="*/ 0 h 1453625"/>
              <a:gd name="connsiteX2" fmla="*/ 5981718 w 5981718"/>
              <a:gd name="connsiteY2" fmla="*/ 0 h 1453625"/>
              <a:gd name="connsiteX3" fmla="*/ 4509687 w 5981718"/>
              <a:gd name="connsiteY3" fmla="*/ 1453625 h 1453625"/>
              <a:gd name="connsiteX4" fmla="*/ 0 w 5981718"/>
              <a:gd name="connsiteY4" fmla="*/ 1446749 h 1453625"/>
              <a:gd name="connsiteX0" fmla="*/ 0 w 5981718"/>
              <a:gd name="connsiteY0" fmla="*/ 1446749 h 1453625"/>
              <a:gd name="connsiteX1" fmla="*/ 14491 w 5981718"/>
              <a:gd name="connsiteY1" fmla="*/ 6875 h 1453625"/>
              <a:gd name="connsiteX2" fmla="*/ 5981718 w 5981718"/>
              <a:gd name="connsiteY2" fmla="*/ 0 h 1453625"/>
              <a:gd name="connsiteX3" fmla="*/ 4509687 w 5981718"/>
              <a:gd name="connsiteY3" fmla="*/ 1453625 h 1453625"/>
              <a:gd name="connsiteX4" fmla="*/ 0 w 5981718"/>
              <a:gd name="connsiteY4" fmla="*/ 1446749 h 1453625"/>
              <a:gd name="connsiteX0" fmla="*/ 0 w 5967968"/>
              <a:gd name="connsiteY0" fmla="*/ 1460499 h 1460499"/>
              <a:gd name="connsiteX1" fmla="*/ 741 w 5967968"/>
              <a:gd name="connsiteY1" fmla="*/ 6875 h 1460499"/>
              <a:gd name="connsiteX2" fmla="*/ 5967968 w 5967968"/>
              <a:gd name="connsiteY2" fmla="*/ 0 h 1460499"/>
              <a:gd name="connsiteX3" fmla="*/ 4495937 w 5967968"/>
              <a:gd name="connsiteY3" fmla="*/ 1453625 h 1460499"/>
              <a:gd name="connsiteX4" fmla="*/ 0 w 5967968"/>
              <a:gd name="connsiteY4" fmla="*/ 1460499 h 1460499"/>
              <a:gd name="connsiteX0" fmla="*/ 0 w 5967968"/>
              <a:gd name="connsiteY0" fmla="*/ 1460499 h 1460499"/>
              <a:gd name="connsiteX1" fmla="*/ 741 w 5967968"/>
              <a:gd name="connsiteY1" fmla="*/ 0 h 1460499"/>
              <a:gd name="connsiteX2" fmla="*/ 5967968 w 5967968"/>
              <a:gd name="connsiteY2" fmla="*/ 0 h 1460499"/>
              <a:gd name="connsiteX3" fmla="*/ 4495937 w 5967968"/>
              <a:gd name="connsiteY3" fmla="*/ 1453625 h 1460499"/>
              <a:gd name="connsiteX4" fmla="*/ 0 w 5967968"/>
              <a:gd name="connsiteY4" fmla="*/ 1460499 h 1460499"/>
              <a:gd name="connsiteX0" fmla="*/ 0 w 5967968"/>
              <a:gd name="connsiteY0" fmla="*/ 1460499 h 1463785"/>
              <a:gd name="connsiteX1" fmla="*/ 741 w 5967968"/>
              <a:gd name="connsiteY1" fmla="*/ 0 h 1463785"/>
              <a:gd name="connsiteX2" fmla="*/ 5967968 w 5967968"/>
              <a:gd name="connsiteY2" fmla="*/ 0 h 1463785"/>
              <a:gd name="connsiteX3" fmla="*/ 4475617 w 5967968"/>
              <a:gd name="connsiteY3" fmla="*/ 1463785 h 1463785"/>
              <a:gd name="connsiteX4" fmla="*/ 0 w 5967968"/>
              <a:gd name="connsiteY4" fmla="*/ 1460499 h 1463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7968" h="1463785">
                <a:moveTo>
                  <a:pt x="0" y="1460499"/>
                </a:moveTo>
                <a:lnTo>
                  <a:pt x="741" y="0"/>
                </a:lnTo>
                <a:lnTo>
                  <a:pt x="5967968" y="0"/>
                </a:lnTo>
                <a:lnTo>
                  <a:pt x="4475617" y="1463785"/>
                </a:lnTo>
                <a:lnTo>
                  <a:pt x="0" y="1460499"/>
                </a:lnTo>
                <a:close/>
              </a:path>
            </a:pathLst>
          </a:custGeom>
          <a:solidFill>
            <a:srgbClr val="632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space réservé du titre 1">
            <a:extLst>
              <a:ext uri="{FF2B5EF4-FFF2-40B4-BE49-F238E27FC236}">
                <a16:creationId xmlns:a16="http://schemas.microsoft.com/office/drawing/2014/main" id="{C3649999-75F6-294B-9668-985225CA3E36}"/>
              </a:ext>
            </a:extLst>
          </p:cNvPr>
          <p:cNvSpPr>
            <a:spLocks noGrp="1"/>
          </p:cNvSpPr>
          <p:nvPr>
            <p:ph type="title"/>
          </p:nvPr>
        </p:nvSpPr>
        <p:spPr>
          <a:xfrm>
            <a:off x="1" y="2659904"/>
            <a:ext cx="4974335" cy="1325563"/>
          </a:xfrm>
          <a:prstGeom prst="rect">
            <a:avLst/>
          </a:prstGeom>
        </p:spPr>
        <p:txBody>
          <a:bodyPr vert="horz" lIns="91440" tIns="45720" rIns="91440" bIns="45720" rtlCol="0" anchor="ctr">
            <a:normAutofit/>
          </a:bodyPr>
          <a:lstStyle>
            <a:lvl1pPr algn="ctr">
              <a:defRPr sz="2300">
                <a:solidFill>
                  <a:schemeClr val="bg1"/>
                </a:solidFill>
              </a:defRPr>
            </a:lvl1pPr>
          </a:lstStyle>
          <a:p>
            <a:r>
              <a:rPr lang="fr-FR" dirty="0"/>
              <a:t>MODIFIEZ LE STYLE </a:t>
            </a:r>
            <a:br>
              <a:rPr lang="fr-FR" dirty="0"/>
            </a:br>
            <a:r>
              <a:rPr lang="fr-FR" dirty="0"/>
              <a:t>DU TITRE</a:t>
            </a:r>
          </a:p>
        </p:txBody>
      </p:sp>
      <p:cxnSp>
        <p:nvCxnSpPr>
          <p:cNvPr id="9" name="Connecteur droit 8">
            <a:extLst>
              <a:ext uri="{FF2B5EF4-FFF2-40B4-BE49-F238E27FC236}">
                <a16:creationId xmlns:a16="http://schemas.microsoft.com/office/drawing/2014/main" id="{A642D579-E593-E940-A5D6-DF3FC962FAC4}"/>
              </a:ext>
            </a:extLst>
          </p:cNvPr>
          <p:cNvCxnSpPr>
            <a:cxnSpLocks/>
          </p:cNvCxnSpPr>
          <p:nvPr userDrawn="1"/>
        </p:nvCxnSpPr>
        <p:spPr>
          <a:xfrm>
            <a:off x="3505200" y="3782993"/>
            <a:ext cx="83930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117AC4B8-45E8-B942-8540-66A4AFD22E3B}"/>
              </a:ext>
            </a:extLst>
          </p:cNvPr>
          <p:cNvCxnSpPr>
            <a:cxnSpLocks/>
          </p:cNvCxnSpPr>
          <p:nvPr userDrawn="1"/>
        </p:nvCxnSpPr>
        <p:spPr>
          <a:xfrm>
            <a:off x="609600" y="3782993"/>
            <a:ext cx="83930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Espace réservé du texte 13">
            <a:extLst>
              <a:ext uri="{FF2B5EF4-FFF2-40B4-BE49-F238E27FC236}">
                <a16:creationId xmlns:a16="http://schemas.microsoft.com/office/drawing/2014/main" id="{B5B85465-B99E-0644-87EF-088188235107}"/>
              </a:ext>
            </a:extLst>
          </p:cNvPr>
          <p:cNvSpPr>
            <a:spLocks noGrp="1"/>
          </p:cNvSpPr>
          <p:nvPr>
            <p:ph type="body" sz="quarter" idx="10" hasCustomPrompt="1"/>
          </p:nvPr>
        </p:nvSpPr>
        <p:spPr>
          <a:xfrm>
            <a:off x="-6875" y="3652465"/>
            <a:ext cx="4988088" cy="941387"/>
          </a:xfrm>
          <a:prstGeom prst="rect">
            <a:avLst/>
          </a:prstGeom>
        </p:spPr>
        <p:txBody>
          <a:bodyPr>
            <a:normAutofit/>
          </a:bodyPr>
          <a:lstStyle>
            <a:lvl1pPr marL="0" indent="0" algn="ctr">
              <a:buNone/>
              <a:defRPr sz="1800" b="0" i="0">
                <a:solidFill>
                  <a:schemeClr val="bg1"/>
                </a:solidFill>
                <a:latin typeface="Nunito Light" pitchFamily="2" charset="77"/>
              </a:defRPr>
            </a:lvl1pPr>
          </a:lstStyle>
          <a:p>
            <a:pPr lvl="0"/>
            <a:r>
              <a:rPr lang="fr-FR" dirty="0"/>
              <a:t>DÉCEMBRE 2018</a:t>
            </a:r>
          </a:p>
        </p:txBody>
      </p:sp>
      <p:pic>
        <p:nvPicPr>
          <p:cNvPr id="8" name="Image 7">
            <a:extLst>
              <a:ext uri="{FF2B5EF4-FFF2-40B4-BE49-F238E27FC236}">
                <a16:creationId xmlns:a16="http://schemas.microsoft.com/office/drawing/2014/main" id="{51823E6A-33FD-634B-B209-7AC5A74429CB}"/>
              </a:ext>
            </a:extLst>
          </p:cNvPr>
          <p:cNvPicPr>
            <a:picLocks noChangeAspect="1"/>
          </p:cNvPicPr>
          <p:nvPr userDrawn="1"/>
        </p:nvPicPr>
        <p:blipFill>
          <a:blip r:embed="rId2"/>
          <a:stretch>
            <a:fillRect/>
          </a:stretch>
        </p:blipFill>
        <p:spPr>
          <a:xfrm>
            <a:off x="9966413" y="3143967"/>
            <a:ext cx="1900344" cy="587098"/>
          </a:xfrm>
          <a:prstGeom prst="rect">
            <a:avLst/>
          </a:prstGeom>
        </p:spPr>
      </p:pic>
      <p:sp>
        <p:nvSpPr>
          <p:cNvPr id="11" name="Espace réservé de la date 3">
            <a:extLst>
              <a:ext uri="{FF2B5EF4-FFF2-40B4-BE49-F238E27FC236}">
                <a16:creationId xmlns:a16="http://schemas.microsoft.com/office/drawing/2014/main" id="{F748036B-DAED-0142-B8BF-31204FBF1592}"/>
              </a:ext>
            </a:extLst>
          </p:cNvPr>
          <p:cNvSpPr>
            <a:spLocks noGrp="1"/>
          </p:cNvSpPr>
          <p:nvPr>
            <p:ph type="dt" sz="half" idx="11"/>
          </p:nvPr>
        </p:nvSpPr>
        <p:spPr>
          <a:xfrm>
            <a:off x="687354" y="6496396"/>
            <a:ext cx="11237169" cy="365125"/>
          </a:xfrm>
          <a:prstGeom prst="rect">
            <a:avLst/>
          </a:prstGeom>
        </p:spPr>
        <p:txBody>
          <a:bodyPr vert="horz" lIns="91440" tIns="45720" rIns="91440" bIns="45720" rtlCol="0" anchor="ctr"/>
          <a:lstStyle>
            <a:lvl1pPr algn="l">
              <a:defRPr sz="800" b="1" i="0">
                <a:solidFill>
                  <a:schemeClr val="tx1"/>
                </a:solidFill>
                <a:latin typeface="Nunito SemiBold" pitchFamily="2" charset="77"/>
              </a:defRPr>
            </a:lvl1pPr>
          </a:lstStyle>
          <a:p>
            <a:r>
              <a:rPr lang="fr-FR" dirty="0"/>
              <a:t>BILAN FCPI | SEVENTURE PARTNERS | </a:t>
            </a:r>
            <a:r>
              <a:rPr lang="fr-FR" b="0" dirty="0"/>
              <a:t>Confidentiel | Ne pas diffuser sans l’accord de la société de gestion</a:t>
            </a:r>
            <a:endParaRPr lang="fr-FR" b="0" dirty="0">
              <a:latin typeface="Nunito Light" pitchFamily="2" charset="77"/>
            </a:endParaRPr>
          </a:p>
        </p:txBody>
      </p:sp>
      <p:sp>
        <p:nvSpPr>
          <p:cNvPr id="12" name="Espace réservé du numéro de diapositive 5">
            <a:extLst>
              <a:ext uri="{FF2B5EF4-FFF2-40B4-BE49-F238E27FC236}">
                <a16:creationId xmlns:a16="http://schemas.microsoft.com/office/drawing/2014/main" id="{265459AE-6376-C343-A6FF-0EB046B40039}"/>
              </a:ext>
            </a:extLst>
          </p:cNvPr>
          <p:cNvSpPr>
            <a:spLocks noGrp="1"/>
          </p:cNvSpPr>
          <p:nvPr>
            <p:ph type="sldNum" sz="quarter" idx="4"/>
          </p:nvPr>
        </p:nvSpPr>
        <p:spPr>
          <a:xfrm>
            <a:off x="267477" y="6496396"/>
            <a:ext cx="408228" cy="365125"/>
          </a:xfrm>
          <a:prstGeom prst="rect">
            <a:avLst/>
          </a:prstGeom>
        </p:spPr>
        <p:txBody>
          <a:bodyPr vert="horz" lIns="91440" tIns="45720" rIns="91440" bIns="45720" rtlCol="0" anchor="ctr"/>
          <a:lstStyle>
            <a:lvl1pPr algn="l">
              <a:defRPr sz="800" b="1" i="0">
                <a:solidFill>
                  <a:schemeClr val="tx1"/>
                </a:solidFill>
                <a:latin typeface="Nunito SemiBold" pitchFamily="2" charset="77"/>
              </a:defRPr>
            </a:lvl1pPr>
          </a:lstStyle>
          <a:p>
            <a:fld id="{EC2D8F0B-D7FF-8745-9E1F-64A8E3960EFB}" type="slidenum">
              <a:rPr lang="fr-FR" smtClean="0"/>
              <a:pPr/>
              <a:t>‹N°›</a:t>
            </a:fld>
            <a:endParaRPr lang="fr-FR" dirty="0"/>
          </a:p>
        </p:txBody>
      </p:sp>
    </p:spTree>
    <p:extLst>
      <p:ext uri="{BB962C8B-B14F-4D97-AF65-F5344CB8AC3E}">
        <p14:creationId xmlns:p14="http://schemas.microsoft.com/office/powerpoint/2010/main" val="3006803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E CONTENU + IMAG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F4AF2A-2D92-E947-BA55-807424E49A1B}"/>
              </a:ext>
            </a:extLst>
          </p:cNvPr>
          <p:cNvSpPr>
            <a:spLocks noGrp="1"/>
          </p:cNvSpPr>
          <p:nvPr>
            <p:ph type="ctrTitle" hasCustomPrompt="1"/>
          </p:nvPr>
        </p:nvSpPr>
        <p:spPr>
          <a:xfrm>
            <a:off x="157766" y="280607"/>
            <a:ext cx="6882490" cy="405496"/>
          </a:xfrm>
        </p:spPr>
        <p:txBody>
          <a:bodyPr wrap="square" anchor="t" anchorCtr="0">
            <a:spAutoFit/>
          </a:bodyPr>
          <a:lstStyle>
            <a:lvl1pPr algn="l">
              <a:defRPr sz="2200"/>
            </a:lvl1pPr>
          </a:lstStyle>
          <a:p>
            <a:r>
              <a:rPr lang="fr-FR" dirty="0"/>
              <a:t>MODIFIEZ LE STYLE DU TITRE</a:t>
            </a:r>
          </a:p>
        </p:txBody>
      </p:sp>
      <p:sp>
        <p:nvSpPr>
          <p:cNvPr id="9" name="Sous-titre 2">
            <a:extLst>
              <a:ext uri="{FF2B5EF4-FFF2-40B4-BE49-F238E27FC236}">
                <a16:creationId xmlns:a16="http://schemas.microsoft.com/office/drawing/2014/main" id="{01443C49-A5BB-0C4F-9FEB-5BB02AAF19B1}"/>
              </a:ext>
            </a:extLst>
          </p:cNvPr>
          <p:cNvSpPr>
            <a:spLocks noGrp="1"/>
          </p:cNvSpPr>
          <p:nvPr>
            <p:ph type="subTitle" idx="1" hasCustomPrompt="1"/>
          </p:nvPr>
        </p:nvSpPr>
        <p:spPr>
          <a:xfrm>
            <a:off x="159332" y="1214198"/>
            <a:ext cx="6880924" cy="389042"/>
          </a:xfrm>
          <a:prstGeom prst="rect">
            <a:avLst/>
          </a:prstGeom>
        </p:spPr>
        <p:txBody>
          <a:bodyPr>
            <a:normAutofit/>
          </a:bodyPr>
          <a:lstStyle>
            <a:lvl1pPr marL="0" indent="0" algn="l">
              <a:buNone/>
              <a:defRPr sz="2000" b="1" cap="all" baseline="0">
                <a:solidFill>
                  <a:srgbClr val="63227E">
                    <a:alpha val="60000"/>
                  </a:srgb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SOUS-TITRE</a:t>
            </a:r>
          </a:p>
        </p:txBody>
      </p:sp>
      <p:sp>
        <p:nvSpPr>
          <p:cNvPr id="19" name="Espace réservé pour une image  17">
            <a:extLst>
              <a:ext uri="{FF2B5EF4-FFF2-40B4-BE49-F238E27FC236}">
                <a16:creationId xmlns:a16="http://schemas.microsoft.com/office/drawing/2014/main" id="{4BDC0854-837F-B04D-A5E3-FED16E363D07}"/>
              </a:ext>
            </a:extLst>
          </p:cNvPr>
          <p:cNvSpPr>
            <a:spLocks noGrp="1"/>
          </p:cNvSpPr>
          <p:nvPr>
            <p:ph type="pic" sz="quarter" idx="12"/>
          </p:nvPr>
        </p:nvSpPr>
        <p:spPr>
          <a:xfrm>
            <a:off x="7461539" y="919434"/>
            <a:ext cx="4467225" cy="5303566"/>
          </a:xfrm>
          <a:prstGeom prst="rect">
            <a:avLst/>
          </a:prstGeom>
        </p:spPr>
        <p:txBody>
          <a:bodyPr/>
          <a:lstStyle>
            <a:lvl1pPr marL="0" indent="0">
              <a:buFont typeface="Arial" panose="020B0604020202020204" pitchFamily="34" charset="0"/>
              <a:buNone/>
              <a:defRPr/>
            </a:lvl1pPr>
          </a:lstStyle>
          <a:p>
            <a:endParaRPr lang="fr-FR" dirty="0"/>
          </a:p>
        </p:txBody>
      </p:sp>
      <p:pic>
        <p:nvPicPr>
          <p:cNvPr id="20" name="Image 19">
            <a:extLst>
              <a:ext uri="{FF2B5EF4-FFF2-40B4-BE49-F238E27FC236}">
                <a16:creationId xmlns:a16="http://schemas.microsoft.com/office/drawing/2014/main" id="{5AADBC63-0A74-014E-856C-AB6D11EBB431}"/>
              </a:ext>
            </a:extLst>
          </p:cNvPr>
          <p:cNvPicPr>
            <a:picLocks noChangeAspect="1"/>
          </p:cNvPicPr>
          <p:nvPr userDrawn="1"/>
        </p:nvPicPr>
        <p:blipFill>
          <a:blip r:embed="rId2"/>
          <a:stretch>
            <a:fillRect/>
          </a:stretch>
        </p:blipFill>
        <p:spPr>
          <a:xfrm>
            <a:off x="10361105" y="271463"/>
            <a:ext cx="1567659" cy="484317"/>
          </a:xfrm>
          <a:prstGeom prst="rect">
            <a:avLst/>
          </a:prstGeom>
        </p:spPr>
      </p:pic>
      <p:sp>
        <p:nvSpPr>
          <p:cNvPr id="4" name="Content Placeholder 3">
            <a:extLst>
              <a:ext uri="{FF2B5EF4-FFF2-40B4-BE49-F238E27FC236}">
                <a16:creationId xmlns:a16="http://schemas.microsoft.com/office/drawing/2014/main" id="{3C857DEC-6DA4-47BC-8DEA-B768D26791EC}"/>
              </a:ext>
            </a:extLst>
          </p:cNvPr>
          <p:cNvSpPr>
            <a:spLocks noGrp="1"/>
          </p:cNvSpPr>
          <p:nvPr>
            <p:ph sz="quarter" idx="13" hasCustomPrompt="1"/>
          </p:nvPr>
        </p:nvSpPr>
        <p:spPr>
          <a:xfrm>
            <a:off x="157766" y="1876425"/>
            <a:ext cx="6882797" cy="4213225"/>
          </a:xfrm>
        </p:spPr>
        <p:txBody>
          <a:bodyPr/>
          <a:lstStyle>
            <a:lvl1pPr>
              <a:defRPr>
                <a:solidFill>
                  <a:schemeClr val="tx1">
                    <a:lumMod val="50000"/>
                    <a:lumOff val="50000"/>
                  </a:schemeClr>
                </a:solidFill>
                <a:latin typeface="Nunito" panose="02000303000000000000"/>
              </a:defRPr>
            </a:lvl1pPr>
            <a:lvl2pPr>
              <a:defRPr>
                <a:latin typeface="Nunito" panose="02000303000000000000"/>
              </a:defRPr>
            </a:lvl2pPr>
            <a:lvl3pPr>
              <a:defRPr>
                <a:latin typeface="Nunito" panose="02000303000000000000"/>
              </a:defRPr>
            </a:lvl3pPr>
            <a:lvl4pPr>
              <a:defRPr>
                <a:latin typeface="Nunito" panose="02000303000000000000"/>
              </a:defRPr>
            </a:lvl4pPr>
            <a:lvl5pPr>
              <a:defRPr>
                <a:latin typeface="Nunito" panose="02000303000000000000"/>
              </a:defRPr>
            </a:lvl5pPr>
          </a:lstStyle>
          <a:p>
            <a:pPr lvl="0"/>
            <a:r>
              <a:rPr lang="en-US" dirty="0"/>
              <a:t>Click to edit Master text styles</a:t>
            </a:r>
          </a:p>
          <a:p>
            <a:pPr lvl="1"/>
            <a:r>
              <a:rPr lang="en-US" dirty="0"/>
              <a:t>Second level</a:t>
            </a:r>
          </a:p>
          <a:p>
            <a:pPr lvl="2"/>
            <a:r>
              <a:rPr lang="en-US" dirty="0"/>
              <a:t>Third level</a:t>
            </a:r>
          </a:p>
        </p:txBody>
      </p:sp>
      <p:sp>
        <p:nvSpPr>
          <p:cNvPr id="13" name="Espace réservé du numéro de diapositive 5">
            <a:extLst>
              <a:ext uri="{FF2B5EF4-FFF2-40B4-BE49-F238E27FC236}">
                <a16:creationId xmlns:a16="http://schemas.microsoft.com/office/drawing/2014/main" id="{265459AE-6376-C343-A6FF-0EB046B40039}"/>
              </a:ext>
            </a:extLst>
          </p:cNvPr>
          <p:cNvSpPr>
            <a:spLocks noGrp="1"/>
          </p:cNvSpPr>
          <p:nvPr>
            <p:ph type="sldNum" sz="quarter" idx="4"/>
          </p:nvPr>
        </p:nvSpPr>
        <p:spPr>
          <a:xfrm>
            <a:off x="267477" y="6496396"/>
            <a:ext cx="408228" cy="365125"/>
          </a:xfrm>
          <a:prstGeom prst="rect">
            <a:avLst/>
          </a:prstGeom>
        </p:spPr>
        <p:txBody>
          <a:bodyPr vert="horz" lIns="91440" tIns="45720" rIns="91440" bIns="45720" rtlCol="0" anchor="ctr"/>
          <a:lstStyle>
            <a:lvl1pPr algn="l">
              <a:defRPr sz="800" b="1" i="0">
                <a:solidFill>
                  <a:schemeClr val="tx1"/>
                </a:solidFill>
                <a:latin typeface="Nunito SemiBold" pitchFamily="2" charset="77"/>
              </a:defRPr>
            </a:lvl1pPr>
          </a:lstStyle>
          <a:p>
            <a:fld id="{EC2D8F0B-D7FF-8745-9E1F-64A8E3960EFB}" type="slidenum">
              <a:rPr lang="fr-FR" smtClean="0"/>
              <a:pPr/>
              <a:t>‹N°›</a:t>
            </a:fld>
            <a:endParaRPr lang="fr-FR" dirty="0"/>
          </a:p>
        </p:txBody>
      </p:sp>
      <p:sp>
        <p:nvSpPr>
          <p:cNvPr id="11" name="Espace réservé de la date 3">
            <a:extLst>
              <a:ext uri="{FF2B5EF4-FFF2-40B4-BE49-F238E27FC236}">
                <a16:creationId xmlns:a16="http://schemas.microsoft.com/office/drawing/2014/main" id="{495A4913-E5AD-421D-8814-936548B6AB50}"/>
              </a:ext>
            </a:extLst>
          </p:cNvPr>
          <p:cNvSpPr>
            <a:spLocks noGrp="1"/>
          </p:cNvSpPr>
          <p:nvPr>
            <p:ph type="dt" sz="half" idx="11"/>
          </p:nvPr>
        </p:nvSpPr>
        <p:spPr>
          <a:xfrm>
            <a:off x="687354" y="6496396"/>
            <a:ext cx="11237169" cy="365125"/>
          </a:xfrm>
          <a:prstGeom prst="rect">
            <a:avLst/>
          </a:prstGeom>
        </p:spPr>
        <p:txBody>
          <a:bodyPr vert="horz" lIns="91440" tIns="45720" rIns="91440" bIns="45720" rtlCol="0" anchor="ctr"/>
          <a:lstStyle>
            <a:lvl1pPr algn="l">
              <a:defRPr sz="800" b="1" i="0">
                <a:solidFill>
                  <a:schemeClr val="tx1"/>
                </a:solidFill>
                <a:latin typeface="Nunito SemiBold" pitchFamily="2" charset="77"/>
              </a:defRPr>
            </a:lvl1pPr>
          </a:lstStyle>
          <a:p>
            <a:r>
              <a:rPr lang="fr-FR" dirty="0"/>
              <a:t>BILAN FCPI | SEVENTURE PARTNERS | </a:t>
            </a:r>
            <a:r>
              <a:rPr lang="fr-FR" b="0" dirty="0"/>
              <a:t>Confidentiel | Ne pas diffuser sans l’accord de la société de gestion</a:t>
            </a:r>
            <a:endParaRPr lang="fr-FR" b="0" dirty="0">
              <a:latin typeface="Nunito Light" pitchFamily="2" charset="77"/>
            </a:endParaRPr>
          </a:p>
        </p:txBody>
      </p:sp>
    </p:spTree>
    <p:extLst>
      <p:ext uri="{BB962C8B-B14F-4D97-AF65-F5344CB8AC3E}">
        <p14:creationId xmlns:p14="http://schemas.microsoft.com/office/powerpoint/2010/main" val="3957591146"/>
      </p:ext>
    </p:extLst>
  </p:cSld>
  <p:clrMapOvr>
    <a:masterClrMapping/>
  </p:clrMapOvr>
  <p:extLst>
    <p:ext uri="{DCECCB84-F9BA-43D5-87BE-67443E8EF086}">
      <p15:sldGuideLst xmlns:p15="http://schemas.microsoft.com/office/powerpoint/2012/main">
        <p15:guide id="1" orient="horz" pos="75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OMMAIRE">
    <p:spTree>
      <p:nvGrpSpPr>
        <p:cNvPr id="1" name=""/>
        <p:cNvGrpSpPr/>
        <p:nvPr/>
      </p:nvGrpSpPr>
      <p:grpSpPr>
        <a:xfrm>
          <a:off x="0" y="0"/>
          <a:ext cx="0" cy="0"/>
          <a:chOff x="0" y="0"/>
          <a:chExt cx="0" cy="0"/>
        </a:xfrm>
      </p:grpSpPr>
      <p:sp>
        <p:nvSpPr>
          <p:cNvPr id="12" name="Espace réservé pour une image  11">
            <a:extLst>
              <a:ext uri="{FF2B5EF4-FFF2-40B4-BE49-F238E27FC236}">
                <a16:creationId xmlns:a16="http://schemas.microsoft.com/office/drawing/2014/main" id="{71BA5C7D-E204-2F4D-A1BA-80401DD0EED4}"/>
              </a:ext>
            </a:extLst>
          </p:cNvPr>
          <p:cNvSpPr>
            <a:spLocks noGrp="1"/>
          </p:cNvSpPr>
          <p:nvPr>
            <p:ph type="pic" sz="quarter" idx="13"/>
          </p:nvPr>
        </p:nvSpPr>
        <p:spPr>
          <a:xfrm>
            <a:off x="2744788" y="2713038"/>
            <a:ext cx="2544762" cy="3643312"/>
          </a:xfrm>
          <a:prstGeom prst="rect">
            <a:avLst/>
          </a:prstGeom>
          <a:ln>
            <a:noFill/>
          </a:ln>
        </p:spPr>
        <p:txBody>
          <a:bodyPr/>
          <a:lstStyle/>
          <a:p>
            <a:endParaRPr lang="fr-FR"/>
          </a:p>
        </p:txBody>
      </p:sp>
      <p:sp>
        <p:nvSpPr>
          <p:cNvPr id="13" name="Espace réservé pour une image  9">
            <a:extLst>
              <a:ext uri="{FF2B5EF4-FFF2-40B4-BE49-F238E27FC236}">
                <a16:creationId xmlns:a16="http://schemas.microsoft.com/office/drawing/2014/main" id="{9A89C3C4-CC21-7C44-BD58-7DAFAA55A54F}"/>
              </a:ext>
            </a:extLst>
          </p:cNvPr>
          <p:cNvSpPr>
            <a:spLocks noGrp="1"/>
          </p:cNvSpPr>
          <p:nvPr>
            <p:ph type="pic" sz="quarter" idx="12"/>
          </p:nvPr>
        </p:nvSpPr>
        <p:spPr>
          <a:xfrm>
            <a:off x="585217" y="136526"/>
            <a:ext cx="2642615" cy="3676522"/>
          </a:xfrm>
          <a:prstGeom prst="rect">
            <a:avLst/>
          </a:prstGeom>
          <a:ln w="76200">
            <a:solidFill>
              <a:schemeClr val="bg1"/>
            </a:solidFill>
            <a:miter lim="800000"/>
          </a:ln>
        </p:spPr>
        <p:txBody>
          <a:bodyPr/>
          <a:lstStyle/>
          <a:p>
            <a:endParaRPr lang="fr-FR" dirty="0"/>
          </a:p>
        </p:txBody>
      </p:sp>
      <p:sp>
        <p:nvSpPr>
          <p:cNvPr id="22" name="Espace réservé du texte 21">
            <a:extLst>
              <a:ext uri="{FF2B5EF4-FFF2-40B4-BE49-F238E27FC236}">
                <a16:creationId xmlns:a16="http://schemas.microsoft.com/office/drawing/2014/main" id="{1C796F8A-B03C-9043-9022-7698535A04EC}"/>
              </a:ext>
            </a:extLst>
          </p:cNvPr>
          <p:cNvSpPr>
            <a:spLocks noGrp="1"/>
          </p:cNvSpPr>
          <p:nvPr>
            <p:ph type="body" sz="quarter" idx="14" hasCustomPrompt="1"/>
          </p:nvPr>
        </p:nvSpPr>
        <p:spPr>
          <a:xfrm>
            <a:off x="5457408" y="1111250"/>
            <a:ext cx="6582798" cy="300082"/>
          </a:xfrm>
          <a:prstGeom prst="rect">
            <a:avLst/>
          </a:prstGeom>
        </p:spPr>
        <p:txBody>
          <a:bodyPr wrap="square">
            <a:spAutoFit/>
          </a:bodyPr>
          <a:lstStyle>
            <a:lvl1pPr marL="0" indent="0" algn="r">
              <a:buFont typeface="Arial" panose="020B0604020202020204" pitchFamily="34" charset="0"/>
              <a:buNone/>
              <a:defRPr sz="1500" b="1">
                <a:latin typeface="Nunito" panose="02000303000000000000" pitchFamily="2" charset="0"/>
              </a:defRPr>
            </a:lvl1pPr>
            <a:lvl2pPr marL="457200" indent="0" algn="r">
              <a:buFont typeface="Arial" panose="020B0604020202020204" pitchFamily="34" charset="0"/>
              <a:buNone/>
              <a:defRPr/>
            </a:lvl2pPr>
            <a:lvl3pPr marL="914400" marR="0" indent="0" algn="r" defTabSz="914400" rtl="0" eaLnBrk="1" fontAlgn="auto" latinLnBrk="0" hangingPunct="1">
              <a:lnSpc>
                <a:spcPct val="90000"/>
              </a:lnSpc>
              <a:spcBef>
                <a:spcPts val="500"/>
              </a:spcBef>
              <a:spcAft>
                <a:spcPts val="0"/>
              </a:spcAft>
              <a:buClrTx/>
              <a:buSzTx/>
              <a:buFont typeface="Arial" panose="020B0604020202020204" pitchFamily="34" charset="0"/>
              <a:buNone/>
              <a:tabLst/>
              <a:defRPr sz="1500" b="1" i="0">
                <a:latin typeface="Nunito" panose="02000303000000000000" pitchFamily="2" charset="0"/>
              </a:defRPr>
            </a:lvl3pPr>
            <a:lvl4pPr marL="1371600" indent="0" algn="r">
              <a:buFont typeface="Arial" panose="020B0604020202020204" pitchFamily="34" charset="0"/>
              <a:buNone/>
              <a:defRPr/>
            </a:lvl4pPr>
            <a:lvl5pPr marL="1828800" indent="0" algn="r">
              <a:buFont typeface="Arial" panose="020B0604020202020204" pitchFamily="34" charset="0"/>
              <a:buNone/>
              <a:defRPr/>
            </a:lvl5pPr>
          </a:lstStyle>
          <a:p>
            <a:pPr lvl="0"/>
            <a:r>
              <a:rPr lang="fr-FR" dirty="0"/>
              <a:t>01</a:t>
            </a:r>
          </a:p>
        </p:txBody>
      </p:sp>
      <p:sp>
        <p:nvSpPr>
          <p:cNvPr id="6" name="Rectangle 5">
            <a:extLst>
              <a:ext uri="{FF2B5EF4-FFF2-40B4-BE49-F238E27FC236}">
                <a16:creationId xmlns:a16="http://schemas.microsoft.com/office/drawing/2014/main" id="{D06E8D38-082F-480F-B75A-F170B4BD1EBF}"/>
              </a:ext>
            </a:extLst>
          </p:cNvPr>
          <p:cNvSpPr/>
          <p:nvPr userDrawn="1"/>
        </p:nvSpPr>
        <p:spPr>
          <a:xfrm>
            <a:off x="2554868" y="1057523"/>
            <a:ext cx="3759200" cy="896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fr-FR" sz="2000" b="1" dirty="0">
              <a:solidFill>
                <a:srgbClr val="4180B8"/>
              </a:solidFill>
              <a:latin typeface="Nunito" panose="02000303000000000000" pitchFamily="2" charset="0"/>
            </a:endParaRPr>
          </a:p>
        </p:txBody>
      </p:sp>
      <p:sp>
        <p:nvSpPr>
          <p:cNvPr id="9" name="Rectangle 8">
            <a:extLst>
              <a:ext uri="{FF2B5EF4-FFF2-40B4-BE49-F238E27FC236}">
                <a16:creationId xmlns:a16="http://schemas.microsoft.com/office/drawing/2014/main" id="{35FF9872-7371-4A35-A2F9-F78B6086D0A6}"/>
              </a:ext>
            </a:extLst>
          </p:cNvPr>
          <p:cNvSpPr/>
          <p:nvPr userDrawn="1"/>
        </p:nvSpPr>
        <p:spPr>
          <a:xfrm>
            <a:off x="341755" y="4813240"/>
            <a:ext cx="3759200" cy="896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r-FR" sz="2000" b="1" dirty="0">
              <a:solidFill>
                <a:srgbClr val="63227E"/>
              </a:solidFill>
              <a:latin typeface="Nunito" panose="02000303000000000000" pitchFamily="2" charset="0"/>
            </a:endParaRPr>
          </a:p>
        </p:txBody>
      </p:sp>
      <p:sp>
        <p:nvSpPr>
          <p:cNvPr id="4" name="Text Placeholder 3">
            <a:extLst>
              <a:ext uri="{FF2B5EF4-FFF2-40B4-BE49-F238E27FC236}">
                <a16:creationId xmlns:a16="http://schemas.microsoft.com/office/drawing/2014/main" id="{2F7B5E56-0637-4EC6-A391-A4994A8D1410}"/>
              </a:ext>
            </a:extLst>
          </p:cNvPr>
          <p:cNvSpPr>
            <a:spLocks noGrp="1"/>
          </p:cNvSpPr>
          <p:nvPr>
            <p:ph type="body" sz="quarter" idx="16"/>
          </p:nvPr>
        </p:nvSpPr>
        <p:spPr>
          <a:xfrm>
            <a:off x="2554288" y="1057275"/>
            <a:ext cx="3759200" cy="896938"/>
          </a:xfrm>
          <a:prstGeom prst="rect">
            <a:avLst/>
          </a:prstGeom>
          <a:solidFill>
            <a:schemeClr val="bg1"/>
          </a:solidFill>
        </p:spPr>
        <p:txBody>
          <a:bodyPr lIns="252000" bIns="144000" anchor="b"/>
          <a:lstStyle>
            <a:lvl1pPr marL="0" indent="0">
              <a:lnSpc>
                <a:spcPts val="1400"/>
              </a:lnSpc>
              <a:buFont typeface="Arial" panose="020B0604020202020204" pitchFamily="34" charset="0"/>
              <a:buNone/>
              <a:defRPr>
                <a:solidFill>
                  <a:schemeClr val="tx1">
                    <a:lumMod val="50000"/>
                    <a:lumOff val="50000"/>
                  </a:schemeClr>
                </a:solidFill>
              </a:defRPr>
            </a:lvl1pPr>
          </a:lstStyle>
          <a:p>
            <a:pPr lvl="0"/>
            <a:endParaRPr lang="fr-FR" dirty="0"/>
          </a:p>
        </p:txBody>
      </p:sp>
      <p:sp>
        <p:nvSpPr>
          <p:cNvPr id="14" name="Text Placeholder 3">
            <a:extLst>
              <a:ext uri="{FF2B5EF4-FFF2-40B4-BE49-F238E27FC236}">
                <a16:creationId xmlns:a16="http://schemas.microsoft.com/office/drawing/2014/main" id="{B857D9D2-A062-47AC-81EB-5480849BA023}"/>
              </a:ext>
            </a:extLst>
          </p:cNvPr>
          <p:cNvSpPr>
            <a:spLocks noGrp="1"/>
          </p:cNvSpPr>
          <p:nvPr>
            <p:ph type="body" sz="quarter" idx="17"/>
          </p:nvPr>
        </p:nvSpPr>
        <p:spPr>
          <a:xfrm>
            <a:off x="341755" y="4823179"/>
            <a:ext cx="3759200" cy="896938"/>
          </a:xfrm>
          <a:prstGeom prst="rect">
            <a:avLst/>
          </a:prstGeom>
          <a:solidFill>
            <a:schemeClr val="bg1"/>
          </a:solidFill>
        </p:spPr>
        <p:txBody>
          <a:bodyPr rIns="252000" bIns="144000" anchor="b"/>
          <a:lstStyle>
            <a:lvl1pPr marL="0" indent="0" algn="r">
              <a:lnSpc>
                <a:spcPts val="1500"/>
              </a:lnSpc>
              <a:buFont typeface="Arial" panose="020B0604020202020204" pitchFamily="34" charset="0"/>
              <a:buNone/>
              <a:defRPr>
                <a:solidFill>
                  <a:schemeClr val="tx1">
                    <a:lumMod val="50000"/>
                    <a:lumOff val="50000"/>
                  </a:schemeClr>
                </a:solidFill>
              </a:defRPr>
            </a:lvl1pPr>
          </a:lstStyle>
          <a:p>
            <a:pPr lvl="0"/>
            <a:endParaRPr lang="fr-FR" dirty="0"/>
          </a:p>
        </p:txBody>
      </p:sp>
      <p:sp>
        <p:nvSpPr>
          <p:cNvPr id="17" name="Titre 1">
            <a:extLst>
              <a:ext uri="{FF2B5EF4-FFF2-40B4-BE49-F238E27FC236}">
                <a16:creationId xmlns:a16="http://schemas.microsoft.com/office/drawing/2014/main" id="{4C90CA5D-F2E7-4DC7-82DB-8DAF5A53AC5B}"/>
              </a:ext>
            </a:extLst>
          </p:cNvPr>
          <p:cNvSpPr>
            <a:spLocks noGrp="1"/>
          </p:cNvSpPr>
          <p:nvPr>
            <p:ph type="ctrTitle" hasCustomPrompt="1"/>
          </p:nvPr>
        </p:nvSpPr>
        <p:spPr>
          <a:xfrm>
            <a:off x="5157716" y="239165"/>
            <a:ext cx="6882490" cy="405496"/>
          </a:xfrm>
        </p:spPr>
        <p:txBody>
          <a:bodyPr wrap="square" anchor="t" anchorCtr="0">
            <a:spAutoFit/>
          </a:bodyPr>
          <a:lstStyle>
            <a:lvl1pPr algn="r">
              <a:defRPr sz="2200"/>
            </a:lvl1pPr>
          </a:lstStyle>
          <a:p>
            <a:r>
              <a:rPr lang="fr-FR" dirty="0"/>
              <a:t>MODIFIEZ LE STYLE DU TITRE</a:t>
            </a:r>
          </a:p>
        </p:txBody>
      </p:sp>
      <p:sp>
        <p:nvSpPr>
          <p:cNvPr id="19" name="Espace réservé du numéro de diapositive 5">
            <a:extLst>
              <a:ext uri="{FF2B5EF4-FFF2-40B4-BE49-F238E27FC236}">
                <a16:creationId xmlns:a16="http://schemas.microsoft.com/office/drawing/2014/main" id="{265459AE-6376-C343-A6FF-0EB046B40039}"/>
              </a:ext>
            </a:extLst>
          </p:cNvPr>
          <p:cNvSpPr>
            <a:spLocks noGrp="1"/>
          </p:cNvSpPr>
          <p:nvPr>
            <p:ph type="sldNum" sz="quarter" idx="4"/>
          </p:nvPr>
        </p:nvSpPr>
        <p:spPr>
          <a:xfrm>
            <a:off x="267477" y="6496396"/>
            <a:ext cx="408228" cy="365125"/>
          </a:xfrm>
          <a:prstGeom prst="rect">
            <a:avLst/>
          </a:prstGeom>
        </p:spPr>
        <p:txBody>
          <a:bodyPr vert="horz" lIns="91440" tIns="45720" rIns="91440" bIns="45720" rtlCol="0" anchor="ctr"/>
          <a:lstStyle>
            <a:lvl1pPr algn="l">
              <a:defRPr sz="800" b="1" i="0">
                <a:solidFill>
                  <a:schemeClr val="tx1"/>
                </a:solidFill>
                <a:latin typeface="Nunito SemiBold" pitchFamily="2" charset="77"/>
              </a:defRPr>
            </a:lvl1pPr>
          </a:lstStyle>
          <a:p>
            <a:fld id="{EC2D8F0B-D7FF-8745-9E1F-64A8E3960EFB}" type="slidenum">
              <a:rPr lang="fr-FR" smtClean="0"/>
              <a:pPr/>
              <a:t>‹N°›</a:t>
            </a:fld>
            <a:endParaRPr lang="fr-FR" dirty="0"/>
          </a:p>
        </p:txBody>
      </p:sp>
      <p:sp>
        <p:nvSpPr>
          <p:cNvPr id="15" name="Espace réservé de la date 3">
            <a:extLst>
              <a:ext uri="{FF2B5EF4-FFF2-40B4-BE49-F238E27FC236}">
                <a16:creationId xmlns:a16="http://schemas.microsoft.com/office/drawing/2014/main" id="{95901A0A-19D5-41C2-B36E-8BDD760C2CE3}"/>
              </a:ext>
            </a:extLst>
          </p:cNvPr>
          <p:cNvSpPr>
            <a:spLocks noGrp="1"/>
          </p:cNvSpPr>
          <p:nvPr>
            <p:ph type="dt" sz="half" idx="11"/>
          </p:nvPr>
        </p:nvSpPr>
        <p:spPr>
          <a:xfrm>
            <a:off x="687354" y="6496396"/>
            <a:ext cx="11237169" cy="365125"/>
          </a:xfrm>
          <a:prstGeom prst="rect">
            <a:avLst/>
          </a:prstGeom>
        </p:spPr>
        <p:txBody>
          <a:bodyPr vert="horz" lIns="91440" tIns="45720" rIns="91440" bIns="45720" rtlCol="0" anchor="ctr"/>
          <a:lstStyle>
            <a:lvl1pPr algn="l">
              <a:defRPr sz="800" b="1" i="0">
                <a:solidFill>
                  <a:schemeClr val="tx1"/>
                </a:solidFill>
                <a:latin typeface="Nunito SemiBold" pitchFamily="2" charset="77"/>
              </a:defRPr>
            </a:lvl1pPr>
          </a:lstStyle>
          <a:p>
            <a:r>
              <a:rPr lang="fr-FR" dirty="0"/>
              <a:t>BILAN FCPI | SEVENTURE PARTNERS | </a:t>
            </a:r>
            <a:r>
              <a:rPr lang="fr-FR" b="0" dirty="0"/>
              <a:t>Confidentiel | Ne pas diffuser sans l’accord de la société de gestion</a:t>
            </a:r>
            <a:endParaRPr lang="fr-FR" b="0" dirty="0">
              <a:latin typeface="Nunito Light" pitchFamily="2" charset="77"/>
            </a:endParaRPr>
          </a:p>
        </p:txBody>
      </p:sp>
    </p:spTree>
    <p:extLst>
      <p:ext uri="{BB962C8B-B14F-4D97-AF65-F5344CB8AC3E}">
        <p14:creationId xmlns:p14="http://schemas.microsoft.com/office/powerpoint/2010/main" val="3560912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APOSITIVE Titre + Contenu texte">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199AE7B-C17C-5040-B56B-5D3A33B50A93}"/>
              </a:ext>
            </a:extLst>
          </p:cNvPr>
          <p:cNvSpPr>
            <a:spLocks noGrp="1"/>
          </p:cNvSpPr>
          <p:nvPr>
            <p:ph idx="1" hasCustomPrompt="1"/>
          </p:nvPr>
        </p:nvSpPr>
        <p:spPr>
          <a:xfrm>
            <a:off x="255827" y="1205872"/>
            <a:ext cx="11672647" cy="4351338"/>
          </a:xfrm>
          <a:prstGeom prst="rect">
            <a:avLst/>
          </a:prstGeom>
        </p:spPr>
        <p:txBody>
          <a:bodyPr/>
          <a:lstStyle>
            <a:lvl1pPr>
              <a:defRPr>
                <a:solidFill>
                  <a:schemeClr val="bg1">
                    <a:lumMod val="50000"/>
                  </a:schemeClr>
                </a:solidFill>
              </a:defRPr>
            </a:lvl1pPr>
            <a:lvl2pPr>
              <a:defRPr>
                <a:solidFill>
                  <a:schemeClr val="bg1">
                    <a:lumMod val="50000"/>
                  </a:schemeClr>
                </a:solidFill>
              </a:defRPr>
            </a:lvl2pPr>
            <a:lvl3pPr>
              <a:defRPr>
                <a:solidFill>
                  <a:schemeClr val="bg1">
                    <a:lumMod val="50000"/>
                  </a:schemeClr>
                </a:solidFill>
              </a:defRPr>
            </a:lvl3pPr>
            <a:lvl4pPr>
              <a:defRPr>
                <a:solidFill>
                  <a:schemeClr val="bg1">
                    <a:lumMod val="50000"/>
                  </a:schemeClr>
                </a:solidFill>
              </a:defRPr>
            </a:lvl4pPr>
            <a:lvl5pPr>
              <a:defRPr sz="1400" b="0" i="0">
                <a:solidFill>
                  <a:schemeClr val="bg1">
                    <a:lumMod val="50000"/>
                  </a:schemeClr>
                </a:solidFill>
                <a:latin typeface="Nunito ExtraLight" pitchFamily="2" charset="77"/>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7" name="Titre 6">
            <a:extLst>
              <a:ext uri="{FF2B5EF4-FFF2-40B4-BE49-F238E27FC236}">
                <a16:creationId xmlns:a16="http://schemas.microsoft.com/office/drawing/2014/main" id="{819E1935-DE39-CB4A-B7D9-2EAC9D7BF358}"/>
              </a:ext>
            </a:extLst>
          </p:cNvPr>
          <p:cNvSpPr>
            <a:spLocks noGrp="1"/>
          </p:cNvSpPr>
          <p:nvPr>
            <p:ph type="title" hasCustomPrompt="1"/>
          </p:nvPr>
        </p:nvSpPr>
        <p:spPr>
          <a:xfrm>
            <a:off x="163032" y="252180"/>
            <a:ext cx="6582798" cy="315912"/>
          </a:xfrm>
        </p:spPr>
        <p:txBody>
          <a:bodyPr/>
          <a:lstStyle/>
          <a:p>
            <a:r>
              <a:rPr lang="fr-FR" dirty="0"/>
              <a:t>MODIFIEZ LE STYLE DU TITRE</a:t>
            </a:r>
          </a:p>
        </p:txBody>
      </p:sp>
      <p:pic>
        <p:nvPicPr>
          <p:cNvPr id="10" name="Image 9">
            <a:extLst>
              <a:ext uri="{FF2B5EF4-FFF2-40B4-BE49-F238E27FC236}">
                <a16:creationId xmlns:a16="http://schemas.microsoft.com/office/drawing/2014/main" id="{8213ED43-1245-2B4D-9951-AC9A822475BA}"/>
              </a:ext>
            </a:extLst>
          </p:cNvPr>
          <p:cNvPicPr>
            <a:picLocks noChangeAspect="1"/>
          </p:cNvPicPr>
          <p:nvPr userDrawn="1"/>
        </p:nvPicPr>
        <p:blipFill>
          <a:blip r:embed="rId2"/>
          <a:stretch>
            <a:fillRect/>
          </a:stretch>
        </p:blipFill>
        <p:spPr>
          <a:xfrm>
            <a:off x="10361105" y="271463"/>
            <a:ext cx="1567659" cy="484317"/>
          </a:xfrm>
          <a:prstGeom prst="rect">
            <a:avLst/>
          </a:prstGeom>
        </p:spPr>
      </p:pic>
      <p:sp>
        <p:nvSpPr>
          <p:cNvPr id="9" name="Espace réservé du numéro de diapositive 5">
            <a:extLst>
              <a:ext uri="{FF2B5EF4-FFF2-40B4-BE49-F238E27FC236}">
                <a16:creationId xmlns:a16="http://schemas.microsoft.com/office/drawing/2014/main" id="{265459AE-6376-C343-A6FF-0EB046B40039}"/>
              </a:ext>
            </a:extLst>
          </p:cNvPr>
          <p:cNvSpPr>
            <a:spLocks noGrp="1"/>
          </p:cNvSpPr>
          <p:nvPr>
            <p:ph type="sldNum" sz="quarter" idx="4"/>
          </p:nvPr>
        </p:nvSpPr>
        <p:spPr>
          <a:xfrm>
            <a:off x="267477" y="6496396"/>
            <a:ext cx="408228" cy="365125"/>
          </a:xfrm>
          <a:prstGeom prst="rect">
            <a:avLst/>
          </a:prstGeom>
        </p:spPr>
        <p:txBody>
          <a:bodyPr vert="horz" lIns="91440" tIns="45720" rIns="91440" bIns="45720" rtlCol="0" anchor="ctr"/>
          <a:lstStyle>
            <a:lvl1pPr algn="l">
              <a:defRPr sz="800" b="1" i="0">
                <a:solidFill>
                  <a:schemeClr val="tx1"/>
                </a:solidFill>
                <a:latin typeface="Nunito SemiBold" pitchFamily="2" charset="77"/>
              </a:defRPr>
            </a:lvl1pPr>
          </a:lstStyle>
          <a:p>
            <a:fld id="{EC2D8F0B-D7FF-8745-9E1F-64A8E3960EFB}" type="slidenum">
              <a:rPr lang="fr-FR" smtClean="0"/>
              <a:pPr/>
              <a:t>‹N°›</a:t>
            </a:fld>
            <a:endParaRPr lang="fr-FR" dirty="0"/>
          </a:p>
        </p:txBody>
      </p:sp>
      <p:sp>
        <p:nvSpPr>
          <p:cNvPr id="11" name="Espace réservé de la date 3">
            <a:extLst>
              <a:ext uri="{FF2B5EF4-FFF2-40B4-BE49-F238E27FC236}">
                <a16:creationId xmlns:a16="http://schemas.microsoft.com/office/drawing/2014/main" id="{26607366-5252-4961-8C0E-F6A36E670744}"/>
              </a:ext>
            </a:extLst>
          </p:cNvPr>
          <p:cNvSpPr>
            <a:spLocks noGrp="1"/>
          </p:cNvSpPr>
          <p:nvPr>
            <p:ph type="dt" sz="half" idx="11"/>
          </p:nvPr>
        </p:nvSpPr>
        <p:spPr>
          <a:xfrm>
            <a:off x="687354" y="6496396"/>
            <a:ext cx="11237169" cy="365125"/>
          </a:xfrm>
          <a:prstGeom prst="rect">
            <a:avLst/>
          </a:prstGeom>
        </p:spPr>
        <p:txBody>
          <a:bodyPr vert="horz" lIns="91440" tIns="45720" rIns="91440" bIns="45720" rtlCol="0" anchor="ctr"/>
          <a:lstStyle>
            <a:lvl1pPr algn="l">
              <a:defRPr sz="800" b="1" i="0">
                <a:solidFill>
                  <a:schemeClr val="tx1"/>
                </a:solidFill>
                <a:latin typeface="Nunito SemiBold" pitchFamily="2" charset="77"/>
              </a:defRPr>
            </a:lvl1pPr>
          </a:lstStyle>
          <a:p>
            <a:r>
              <a:rPr lang="fr-FR" dirty="0"/>
              <a:t>BILAN FCPI | SEVENTURE PARTNERS | </a:t>
            </a:r>
            <a:r>
              <a:rPr lang="fr-FR" b="0" dirty="0"/>
              <a:t>Confidentiel | Ne pas diffuser sans l’accord de la société de gestion</a:t>
            </a:r>
            <a:endParaRPr lang="fr-FR" b="0" dirty="0">
              <a:latin typeface="Nunito Light" pitchFamily="2" charset="77"/>
            </a:endParaRPr>
          </a:p>
        </p:txBody>
      </p:sp>
    </p:spTree>
    <p:extLst>
      <p:ext uri="{BB962C8B-B14F-4D97-AF65-F5344CB8AC3E}">
        <p14:creationId xmlns:p14="http://schemas.microsoft.com/office/powerpoint/2010/main" val="1904415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DIAPOSITIVE COMPARAISON ">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688BFB-9E50-0948-B772-C78524EF2897}"/>
              </a:ext>
            </a:extLst>
          </p:cNvPr>
          <p:cNvSpPr>
            <a:spLocks noGrp="1"/>
          </p:cNvSpPr>
          <p:nvPr>
            <p:ph type="title" hasCustomPrompt="1"/>
          </p:nvPr>
        </p:nvSpPr>
        <p:spPr>
          <a:xfrm>
            <a:off x="158469" y="-257737"/>
            <a:ext cx="10515600" cy="1325563"/>
          </a:xfrm>
        </p:spPr>
        <p:txBody>
          <a:bodyPr/>
          <a:lstStyle/>
          <a:p>
            <a:r>
              <a:rPr lang="fr-FR" dirty="0"/>
              <a:t>MODIFIEZ LE STYLE DU TITRE</a:t>
            </a:r>
          </a:p>
        </p:txBody>
      </p:sp>
      <p:sp>
        <p:nvSpPr>
          <p:cNvPr id="3" name="Espace réservé du texte 2">
            <a:extLst>
              <a:ext uri="{FF2B5EF4-FFF2-40B4-BE49-F238E27FC236}">
                <a16:creationId xmlns:a16="http://schemas.microsoft.com/office/drawing/2014/main" id="{4B6A00FB-9FB0-2B40-9476-7EB6625C855F}"/>
              </a:ext>
            </a:extLst>
          </p:cNvPr>
          <p:cNvSpPr>
            <a:spLocks noGrp="1"/>
          </p:cNvSpPr>
          <p:nvPr>
            <p:ph type="body" idx="1" hasCustomPrompt="1"/>
          </p:nvPr>
        </p:nvSpPr>
        <p:spPr>
          <a:xfrm>
            <a:off x="167434" y="961183"/>
            <a:ext cx="5157787" cy="823912"/>
          </a:xfrm>
          <a:prstGeom prst="rect">
            <a:avLst/>
          </a:prstGeom>
        </p:spPr>
        <p:txBody>
          <a:bodyPr anchor="b">
            <a:normAutofit/>
          </a:bodyPr>
          <a:lstStyle>
            <a:lvl1pPr marL="0" indent="0">
              <a:buNone/>
              <a:defRPr sz="2000" b="1">
                <a:solidFill>
                  <a:srgbClr val="63227E">
                    <a:alpha val="60000"/>
                  </a:srgb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CLIQUEZ POUR MODIFIER LES STYLES DU TEXTE DU MASQUE</a:t>
            </a:r>
          </a:p>
        </p:txBody>
      </p:sp>
      <p:sp>
        <p:nvSpPr>
          <p:cNvPr id="4" name="Espace réservé du contenu 3">
            <a:extLst>
              <a:ext uri="{FF2B5EF4-FFF2-40B4-BE49-F238E27FC236}">
                <a16:creationId xmlns:a16="http://schemas.microsoft.com/office/drawing/2014/main" id="{FE9A05EF-76D9-034F-8738-EE16A48555BE}"/>
              </a:ext>
            </a:extLst>
          </p:cNvPr>
          <p:cNvSpPr>
            <a:spLocks noGrp="1"/>
          </p:cNvSpPr>
          <p:nvPr>
            <p:ph sz="half" idx="2" hasCustomPrompt="1"/>
          </p:nvPr>
        </p:nvSpPr>
        <p:spPr>
          <a:xfrm>
            <a:off x="167434" y="1785095"/>
            <a:ext cx="5157787" cy="3684588"/>
          </a:xfrm>
          <a:prstGeom prst="rect">
            <a:avLst/>
          </a:prstGeom>
        </p:spPr>
        <p:txBody>
          <a:bodyPr/>
          <a:lstStyle>
            <a:lvl1pPr>
              <a:defRPr b="0" i="0">
                <a:solidFill>
                  <a:schemeClr val="bg1">
                    <a:lumMod val="50000"/>
                  </a:schemeClr>
                </a:solidFill>
                <a:latin typeface="Nunito" pitchFamily="2" charset="77"/>
              </a:defRPr>
            </a:lvl1pPr>
            <a:lvl2pPr>
              <a:defRPr b="0">
                <a:solidFill>
                  <a:schemeClr val="bg1">
                    <a:lumMod val="50000"/>
                  </a:schemeClr>
                </a:solidFill>
              </a:defRPr>
            </a:lvl2pPr>
            <a:lvl3pPr>
              <a:defRPr>
                <a:solidFill>
                  <a:schemeClr val="bg1">
                    <a:lumMod val="50000"/>
                  </a:schemeClr>
                </a:solidFill>
              </a:defRPr>
            </a:lvl3pPr>
            <a:lvl4pPr>
              <a:defRPr>
                <a:solidFill>
                  <a:schemeClr val="bg1">
                    <a:lumMod val="50000"/>
                  </a:schemeClr>
                </a:solidFill>
              </a:defRPr>
            </a:lvl4pPr>
            <a:lvl5pPr>
              <a:defRPr sz="1400">
                <a:solidFill>
                  <a:schemeClr val="bg1">
                    <a:lumMod val="50000"/>
                  </a:schemeClr>
                </a:solidFill>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5" name="Espace réservé du texte 4">
            <a:extLst>
              <a:ext uri="{FF2B5EF4-FFF2-40B4-BE49-F238E27FC236}">
                <a16:creationId xmlns:a16="http://schemas.microsoft.com/office/drawing/2014/main" id="{C02C37AE-BA61-DB4D-8941-0A7AC0304B0D}"/>
              </a:ext>
            </a:extLst>
          </p:cNvPr>
          <p:cNvSpPr>
            <a:spLocks noGrp="1"/>
          </p:cNvSpPr>
          <p:nvPr>
            <p:ph type="body" sz="quarter" idx="3" hasCustomPrompt="1"/>
          </p:nvPr>
        </p:nvSpPr>
        <p:spPr>
          <a:xfrm>
            <a:off x="6172200" y="961183"/>
            <a:ext cx="5183188" cy="823912"/>
          </a:xfrm>
          <a:prstGeom prst="rect">
            <a:avLst/>
          </a:prstGeom>
        </p:spPr>
        <p:txBody>
          <a:bodyPr anchor="b">
            <a:normAutofit/>
          </a:bodyPr>
          <a:lstStyle>
            <a:lvl1pPr marL="0" indent="0">
              <a:buNone/>
              <a:defRPr sz="2000" b="1">
                <a:solidFill>
                  <a:srgbClr val="63227E">
                    <a:alpha val="60000"/>
                  </a:srgb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CLIQUEZ POUR MODIFIER LES STYLES DU TEXTE DU MASQUE</a:t>
            </a:r>
          </a:p>
        </p:txBody>
      </p:sp>
      <p:sp>
        <p:nvSpPr>
          <p:cNvPr id="6" name="Espace réservé du contenu 5">
            <a:extLst>
              <a:ext uri="{FF2B5EF4-FFF2-40B4-BE49-F238E27FC236}">
                <a16:creationId xmlns:a16="http://schemas.microsoft.com/office/drawing/2014/main" id="{A380A01C-9BD1-A544-B47F-8F913EDC9FC1}"/>
              </a:ext>
            </a:extLst>
          </p:cNvPr>
          <p:cNvSpPr>
            <a:spLocks noGrp="1"/>
          </p:cNvSpPr>
          <p:nvPr>
            <p:ph sz="quarter" idx="4" hasCustomPrompt="1"/>
          </p:nvPr>
        </p:nvSpPr>
        <p:spPr>
          <a:xfrm>
            <a:off x="6172200" y="1785095"/>
            <a:ext cx="5183188" cy="3684588"/>
          </a:xfrm>
          <a:prstGeom prst="rect">
            <a:avLst/>
          </a:prstGeom>
        </p:spPr>
        <p:txBody>
          <a:bodyPr/>
          <a:lstStyle>
            <a:lvl1pPr>
              <a:defRPr>
                <a:solidFill>
                  <a:schemeClr val="bg1">
                    <a:lumMod val="50000"/>
                  </a:schemeClr>
                </a:solidFill>
              </a:defRPr>
            </a:lvl1pPr>
            <a:lvl2pPr>
              <a:defRPr>
                <a:solidFill>
                  <a:schemeClr val="bg1">
                    <a:lumMod val="50000"/>
                  </a:schemeClr>
                </a:solidFill>
              </a:defRPr>
            </a:lvl2pPr>
            <a:lvl3pPr>
              <a:defRPr>
                <a:solidFill>
                  <a:schemeClr val="bg1">
                    <a:lumMod val="50000"/>
                  </a:schemeClr>
                </a:solidFill>
              </a:defRPr>
            </a:lvl3pPr>
            <a:lvl4pPr>
              <a:defRPr>
                <a:solidFill>
                  <a:schemeClr val="bg1">
                    <a:lumMod val="50000"/>
                  </a:schemeClr>
                </a:solidFill>
              </a:defRPr>
            </a:lvl4pPr>
            <a:lvl5pPr>
              <a:defRPr sz="1400">
                <a:solidFill>
                  <a:schemeClr val="bg1">
                    <a:lumMod val="50000"/>
                  </a:schemeClr>
                </a:solidFill>
              </a:defRPr>
            </a:lvl5pPr>
          </a:lstStyle>
          <a:p>
            <a:pPr lvl="0"/>
            <a:r>
              <a:rPr lang="fr-FR" dirty="0"/>
              <a:t>Cliquez pour modifier les styles du texte du masque</a:t>
            </a:r>
          </a:p>
          <a:p>
            <a:pPr lvl="1"/>
            <a:r>
              <a:rPr lang="fr-FR" dirty="0"/>
              <a:t>Deuxième niveau</a:t>
            </a:r>
          </a:p>
          <a:p>
            <a:pPr lvl="2"/>
            <a:r>
              <a:rPr lang="fr-FR" dirty="0"/>
              <a:t>Troisième niveau</a:t>
            </a:r>
          </a:p>
        </p:txBody>
      </p:sp>
      <p:pic>
        <p:nvPicPr>
          <p:cNvPr id="12" name="Image 11">
            <a:extLst>
              <a:ext uri="{FF2B5EF4-FFF2-40B4-BE49-F238E27FC236}">
                <a16:creationId xmlns:a16="http://schemas.microsoft.com/office/drawing/2014/main" id="{17EAEBA8-1EA7-D44B-8C9E-934F903DE58C}"/>
              </a:ext>
            </a:extLst>
          </p:cNvPr>
          <p:cNvPicPr>
            <a:picLocks noChangeAspect="1"/>
          </p:cNvPicPr>
          <p:nvPr userDrawn="1"/>
        </p:nvPicPr>
        <p:blipFill>
          <a:blip r:embed="rId2"/>
          <a:stretch>
            <a:fillRect/>
          </a:stretch>
        </p:blipFill>
        <p:spPr>
          <a:xfrm>
            <a:off x="10361105" y="271463"/>
            <a:ext cx="1567659" cy="484317"/>
          </a:xfrm>
          <a:prstGeom prst="rect">
            <a:avLst/>
          </a:prstGeom>
        </p:spPr>
      </p:pic>
      <p:sp>
        <p:nvSpPr>
          <p:cNvPr id="11" name="Espace réservé du numéro de diapositive 5">
            <a:extLst>
              <a:ext uri="{FF2B5EF4-FFF2-40B4-BE49-F238E27FC236}">
                <a16:creationId xmlns:a16="http://schemas.microsoft.com/office/drawing/2014/main" id="{265459AE-6376-C343-A6FF-0EB046B40039}"/>
              </a:ext>
            </a:extLst>
          </p:cNvPr>
          <p:cNvSpPr>
            <a:spLocks noGrp="1"/>
          </p:cNvSpPr>
          <p:nvPr>
            <p:ph type="sldNum" sz="quarter" idx="12"/>
          </p:nvPr>
        </p:nvSpPr>
        <p:spPr>
          <a:xfrm>
            <a:off x="267477" y="6496396"/>
            <a:ext cx="408228" cy="365125"/>
          </a:xfrm>
          <a:prstGeom prst="rect">
            <a:avLst/>
          </a:prstGeom>
        </p:spPr>
        <p:txBody>
          <a:bodyPr vert="horz" lIns="91440" tIns="45720" rIns="91440" bIns="45720" rtlCol="0" anchor="ctr"/>
          <a:lstStyle>
            <a:lvl1pPr algn="l">
              <a:defRPr sz="800" b="1" i="0">
                <a:solidFill>
                  <a:schemeClr val="tx1"/>
                </a:solidFill>
                <a:latin typeface="Nunito SemiBold" pitchFamily="2" charset="77"/>
              </a:defRPr>
            </a:lvl1pPr>
          </a:lstStyle>
          <a:p>
            <a:fld id="{EC2D8F0B-D7FF-8745-9E1F-64A8E3960EFB}" type="slidenum">
              <a:rPr lang="fr-FR" smtClean="0"/>
              <a:pPr/>
              <a:t>‹N°›</a:t>
            </a:fld>
            <a:endParaRPr lang="fr-FR" dirty="0"/>
          </a:p>
        </p:txBody>
      </p:sp>
      <p:sp>
        <p:nvSpPr>
          <p:cNvPr id="14" name="Espace réservé de la date 3">
            <a:extLst>
              <a:ext uri="{FF2B5EF4-FFF2-40B4-BE49-F238E27FC236}">
                <a16:creationId xmlns:a16="http://schemas.microsoft.com/office/drawing/2014/main" id="{DD7A7A11-D365-4E91-BEE5-77B3D44BE330}"/>
              </a:ext>
            </a:extLst>
          </p:cNvPr>
          <p:cNvSpPr>
            <a:spLocks noGrp="1"/>
          </p:cNvSpPr>
          <p:nvPr>
            <p:ph type="dt" sz="half" idx="11"/>
          </p:nvPr>
        </p:nvSpPr>
        <p:spPr>
          <a:xfrm>
            <a:off x="687354" y="6496396"/>
            <a:ext cx="11237169" cy="365125"/>
          </a:xfrm>
          <a:prstGeom prst="rect">
            <a:avLst/>
          </a:prstGeom>
        </p:spPr>
        <p:txBody>
          <a:bodyPr vert="horz" lIns="91440" tIns="45720" rIns="91440" bIns="45720" rtlCol="0" anchor="ctr"/>
          <a:lstStyle>
            <a:lvl1pPr algn="l">
              <a:defRPr sz="800" b="1" i="0">
                <a:solidFill>
                  <a:schemeClr val="tx1"/>
                </a:solidFill>
                <a:latin typeface="Nunito SemiBold" pitchFamily="2" charset="77"/>
              </a:defRPr>
            </a:lvl1pPr>
          </a:lstStyle>
          <a:p>
            <a:r>
              <a:rPr lang="fr-FR" dirty="0"/>
              <a:t>BILAN FCPI | SEVENTURE PARTNERS | </a:t>
            </a:r>
            <a:r>
              <a:rPr lang="fr-FR" b="0" dirty="0"/>
              <a:t>Confidentiel | Ne pas diffuser sans l’accord de la société de gestion</a:t>
            </a:r>
            <a:endParaRPr lang="fr-FR" b="0" dirty="0">
              <a:latin typeface="Nunito Light" pitchFamily="2" charset="77"/>
            </a:endParaRPr>
          </a:p>
        </p:txBody>
      </p:sp>
    </p:spTree>
    <p:extLst>
      <p:ext uri="{BB962C8B-B14F-4D97-AF65-F5344CB8AC3E}">
        <p14:creationId xmlns:p14="http://schemas.microsoft.com/office/powerpoint/2010/main" val="2046096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F9DE297-C6AE-2A4E-8F06-7DC46636C699}"/>
              </a:ext>
            </a:extLst>
          </p:cNvPr>
          <p:cNvPicPr>
            <a:picLocks noChangeAspect="1"/>
          </p:cNvPicPr>
          <p:nvPr userDrawn="1"/>
        </p:nvPicPr>
        <p:blipFill>
          <a:blip r:embed="rId2"/>
          <a:stretch>
            <a:fillRect/>
          </a:stretch>
        </p:blipFill>
        <p:spPr>
          <a:xfrm>
            <a:off x="10361105" y="271463"/>
            <a:ext cx="1567659" cy="484317"/>
          </a:xfrm>
          <a:prstGeom prst="rect">
            <a:avLst/>
          </a:prstGeom>
        </p:spPr>
      </p:pic>
      <p:sp>
        <p:nvSpPr>
          <p:cNvPr id="9" name="Espace réservé du numéro de diapositive 5">
            <a:extLst>
              <a:ext uri="{FF2B5EF4-FFF2-40B4-BE49-F238E27FC236}">
                <a16:creationId xmlns:a16="http://schemas.microsoft.com/office/drawing/2014/main" id="{265459AE-6376-C343-A6FF-0EB046B40039}"/>
              </a:ext>
            </a:extLst>
          </p:cNvPr>
          <p:cNvSpPr>
            <a:spLocks noGrp="1"/>
          </p:cNvSpPr>
          <p:nvPr>
            <p:ph type="sldNum" sz="quarter" idx="4"/>
          </p:nvPr>
        </p:nvSpPr>
        <p:spPr>
          <a:xfrm>
            <a:off x="267477" y="6496396"/>
            <a:ext cx="408228" cy="365125"/>
          </a:xfrm>
          <a:prstGeom prst="rect">
            <a:avLst/>
          </a:prstGeom>
        </p:spPr>
        <p:txBody>
          <a:bodyPr vert="horz" lIns="91440" tIns="45720" rIns="91440" bIns="45720" rtlCol="0" anchor="ctr"/>
          <a:lstStyle>
            <a:lvl1pPr algn="l">
              <a:defRPr sz="800" b="1" i="0">
                <a:solidFill>
                  <a:schemeClr val="tx1"/>
                </a:solidFill>
                <a:latin typeface="Nunito SemiBold" pitchFamily="2" charset="77"/>
              </a:defRPr>
            </a:lvl1pPr>
          </a:lstStyle>
          <a:p>
            <a:fld id="{EC2D8F0B-D7FF-8745-9E1F-64A8E3960EFB}" type="slidenum">
              <a:rPr lang="fr-FR" smtClean="0"/>
              <a:pPr/>
              <a:t>‹N°›</a:t>
            </a:fld>
            <a:endParaRPr lang="fr-FR" dirty="0"/>
          </a:p>
        </p:txBody>
      </p:sp>
      <p:sp>
        <p:nvSpPr>
          <p:cNvPr id="6" name="Espace réservé de la date 3">
            <a:extLst>
              <a:ext uri="{FF2B5EF4-FFF2-40B4-BE49-F238E27FC236}">
                <a16:creationId xmlns:a16="http://schemas.microsoft.com/office/drawing/2014/main" id="{39A2801F-4058-4AD4-9FE5-18663324CA3B}"/>
              </a:ext>
            </a:extLst>
          </p:cNvPr>
          <p:cNvSpPr>
            <a:spLocks noGrp="1"/>
          </p:cNvSpPr>
          <p:nvPr>
            <p:ph type="dt" sz="half" idx="11"/>
          </p:nvPr>
        </p:nvSpPr>
        <p:spPr>
          <a:xfrm>
            <a:off x="687354" y="6496396"/>
            <a:ext cx="11237169" cy="365125"/>
          </a:xfrm>
          <a:prstGeom prst="rect">
            <a:avLst/>
          </a:prstGeom>
        </p:spPr>
        <p:txBody>
          <a:bodyPr vert="horz" lIns="91440" tIns="45720" rIns="91440" bIns="45720" rtlCol="0" anchor="ctr"/>
          <a:lstStyle>
            <a:lvl1pPr algn="l">
              <a:defRPr sz="800" b="1" i="0">
                <a:solidFill>
                  <a:schemeClr val="tx1"/>
                </a:solidFill>
                <a:latin typeface="Nunito SemiBold" pitchFamily="2" charset="77"/>
              </a:defRPr>
            </a:lvl1pPr>
          </a:lstStyle>
          <a:p>
            <a:r>
              <a:rPr lang="fr-FR" dirty="0"/>
              <a:t>BILAN FCPI | SEVENTURE PARTNERS | </a:t>
            </a:r>
            <a:r>
              <a:rPr lang="fr-FR" b="0" dirty="0"/>
              <a:t>Confidentiel | Ne pas diffuser sans l’accord de la société de gestion</a:t>
            </a:r>
            <a:endParaRPr lang="fr-FR" b="0" dirty="0">
              <a:latin typeface="Nunito Light" pitchFamily="2" charset="77"/>
            </a:endParaRPr>
          </a:p>
        </p:txBody>
      </p:sp>
    </p:spTree>
    <p:extLst>
      <p:ext uri="{BB962C8B-B14F-4D97-AF65-F5344CB8AC3E}">
        <p14:creationId xmlns:p14="http://schemas.microsoft.com/office/powerpoint/2010/main" val="2958913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APOSITIVE CONTENU avec légende">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C813731F-AF3D-8F4D-BACC-7BBD28E0BC00}"/>
              </a:ext>
            </a:extLst>
          </p:cNvPr>
          <p:cNvSpPr>
            <a:spLocks noGrp="1"/>
          </p:cNvSpPr>
          <p:nvPr>
            <p:ph type="pic" idx="1"/>
          </p:nvPr>
        </p:nvSpPr>
        <p:spPr>
          <a:xfrm>
            <a:off x="6092048" y="1054098"/>
            <a:ext cx="5832475" cy="515937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AF1002BA-8016-DA4A-8FE6-216E67B7514A}"/>
              </a:ext>
            </a:extLst>
          </p:cNvPr>
          <p:cNvSpPr>
            <a:spLocks noGrp="1"/>
          </p:cNvSpPr>
          <p:nvPr>
            <p:ph type="body" sz="half" idx="2"/>
          </p:nvPr>
        </p:nvSpPr>
        <p:spPr>
          <a:xfrm>
            <a:off x="1337325" y="1548510"/>
            <a:ext cx="3335259" cy="4170553"/>
          </a:xfrm>
          <a:prstGeom prst="rect">
            <a:avLst/>
          </a:prstGeom>
        </p:spPr>
        <p:txBody>
          <a:bodyPr/>
          <a:lstStyle>
            <a:lvl1pPr marL="0" indent="0">
              <a:buNone/>
              <a:defRPr sz="1600" b="0" i="0">
                <a:solidFill>
                  <a:schemeClr val="bg1">
                    <a:lumMod val="65000"/>
                  </a:schemeClr>
                </a:solidFill>
                <a:latin typeface="Nunit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sp>
        <p:nvSpPr>
          <p:cNvPr id="8" name="Titre 7">
            <a:extLst>
              <a:ext uri="{FF2B5EF4-FFF2-40B4-BE49-F238E27FC236}">
                <a16:creationId xmlns:a16="http://schemas.microsoft.com/office/drawing/2014/main" id="{2C2F337E-1DFA-3E4C-971A-052FC2760BBD}"/>
              </a:ext>
            </a:extLst>
          </p:cNvPr>
          <p:cNvSpPr>
            <a:spLocks noGrp="1"/>
          </p:cNvSpPr>
          <p:nvPr>
            <p:ph type="title" hasCustomPrompt="1"/>
          </p:nvPr>
        </p:nvSpPr>
        <p:spPr>
          <a:xfrm>
            <a:off x="163032" y="261137"/>
            <a:ext cx="6582798" cy="315912"/>
          </a:xfrm>
        </p:spPr>
        <p:txBody>
          <a:bodyPr/>
          <a:lstStyle/>
          <a:p>
            <a:r>
              <a:rPr lang="fr-FR" dirty="0"/>
              <a:t>MODIFIEZ LE STYLE DU TITRE</a:t>
            </a:r>
          </a:p>
        </p:txBody>
      </p:sp>
      <p:pic>
        <p:nvPicPr>
          <p:cNvPr id="11" name="Image 10">
            <a:extLst>
              <a:ext uri="{FF2B5EF4-FFF2-40B4-BE49-F238E27FC236}">
                <a16:creationId xmlns:a16="http://schemas.microsoft.com/office/drawing/2014/main" id="{792466EB-5BA8-664D-B530-D19329B69CC0}"/>
              </a:ext>
            </a:extLst>
          </p:cNvPr>
          <p:cNvPicPr>
            <a:picLocks noChangeAspect="1"/>
          </p:cNvPicPr>
          <p:nvPr userDrawn="1"/>
        </p:nvPicPr>
        <p:blipFill>
          <a:blip r:embed="rId2"/>
          <a:stretch>
            <a:fillRect/>
          </a:stretch>
        </p:blipFill>
        <p:spPr>
          <a:xfrm>
            <a:off x="10361105" y="271463"/>
            <a:ext cx="1567659" cy="484317"/>
          </a:xfrm>
          <a:prstGeom prst="rect">
            <a:avLst/>
          </a:prstGeom>
        </p:spPr>
      </p:pic>
      <p:sp>
        <p:nvSpPr>
          <p:cNvPr id="10" name="Espace réservé du numéro de diapositive 5">
            <a:extLst>
              <a:ext uri="{FF2B5EF4-FFF2-40B4-BE49-F238E27FC236}">
                <a16:creationId xmlns:a16="http://schemas.microsoft.com/office/drawing/2014/main" id="{265459AE-6376-C343-A6FF-0EB046B40039}"/>
              </a:ext>
            </a:extLst>
          </p:cNvPr>
          <p:cNvSpPr>
            <a:spLocks noGrp="1"/>
          </p:cNvSpPr>
          <p:nvPr>
            <p:ph type="sldNum" sz="quarter" idx="4"/>
          </p:nvPr>
        </p:nvSpPr>
        <p:spPr>
          <a:xfrm>
            <a:off x="267477" y="6496396"/>
            <a:ext cx="408228" cy="365125"/>
          </a:xfrm>
          <a:prstGeom prst="rect">
            <a:avLst/>
          </a:prstGeom>
        </p:spPr>
        <p:txBody>
          <a:bodyPr vert="horz" lIns="91440" tIns="45720" rIns="91440" bIns="45720" rtlCol="0" anchor="ctr"/>
          <a:lstStyle>
            <a:lvl1pPr algn="l">
              <a:defRPr sz="800" b="1" i="0">
                <a:solidFill>
                  <a:schemeClr val="tx1"/>
                </a:solidFill>
                <a:latin typeface="Nunito SemiBold" pitchFamily="2" charset="77"/>
              </a:defRPr>
            </a:lvl1pPr>
          </a:lstStyle>
          <a:p>
            <a:fld id="{EC2D8F0B-D7FF-8745-9E1F-64A8E3960EFB}" type="slidenum">
              <a:rPr lang="fr-FR" smtClean="0"/>
              <a:pPr/>
              <a:t>‹N°›</a:t>
            </a:fld>
            <a:endParaRPr lang="fr-FR" dirty="0"/>
          </a:p>
        </p:txBody>
      </p:sp>
      <p:sp>
        <p:nvSpPr>
          <p:cNvPr id="12" name="Espace réservé de la date 3">
            <a:extLst>
              <a:ext uri="{FF2B5EF4-FFF2-40B4-BE49-F238E27FC236}">
                <a16:creationId xmlns:a16="http://schemas.microsoft.com/office/drawing/2014/main" id="{F276C768-9F7E-466B-A1D9-2C8942F3D6EC}"/>
              </a:ext>
            </a:extLst>
          </p:cNvPr>
          <p:cNvSpPr>
            <a:spLocks noGrp="1"/>
          </p:cNvSpPr>
          <p:nvPr>
            <p:ph type="dt" sz="half" idx="11"/>
          </p:nvPr>
        </p:nvSpPr>
        <p:spPr>
          <a:xfrm>
            <a:off x="687354" y="6496396"/>
            <a:ext cx="11237169" cy="365125"/>
          </a:xfrm>
          <a:prstGeom prst="rect">
            <a:avLst/>
          </a:prstGeom>
        </p:spPr>
        <p:txBody>
          <a:bodyPr vert="horz" lIns="91440" tIns="45720" rIns="91440" bIns="45720" rtlCol="0" anchor="ctr"/>
          <a:lstStyle>
            <a:lvl1pPr algn="l">
              <a:defRPr sz="800" b="1" i="0">
                <a:solidFill>
                  <a:schemeClr val="tx1"/>
                </a:solidFill>
                <a:latin typeface="Nunito SemiBold" pitchFamily="2" charset="77"/>
              </a:defRPr>
            </a:lvl1pPr>
          </a:lstStyle>
          <a:p>
            <a:r>
              <a:rPr lang="fr-FR" dirty="0"/>
              <a:t>BILAN FCPI | SEVENTURE PARTNERS | </a:t>
            </a:r>
            <a:r>
              <a:rPr lang="fr-FR" b="0" dirty="0"/>
              <a:t>Confidentiel | Ne pas diffuser sans l’accord de la société de gestion</a:t>
            </a:r>
            <a:endParaRPr lang="fr-FR" b="0" dirty="0">
              <a:latin typeface="Nunito Light" pitchFamily="2" charset="77"/>
            </a:endParaRPr>
          </a:p>
        </p:txBody>
      </p:sp>
    </p:spTree>
    <p:extLst>
      <p:ext uri="{BB962C8B-B14F-4D97-AF65-F5344CB8AC3E}">
        <p14:creationId xmlns:p14="http://schemas.microsoft.com/office/powerpoint/2010/main" val="3891773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APOSITIVE INTERCALAI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C847C0-4DA0-044F-BFF9-111607876C0D}"/>
              </a:ext>
            </a:extLst>
          </p:cNvPr>
          <p:cNvSpPr>
            <a:spLocks noGrp="1"/>
          </p:cNvSpPr>
          <p:nvPr>
            <p:ph type="title" hasCustomPrompt="1"/>
          </p:nvPr>
        </p:nvSpPr>
        <p:spPr>
          <a:xfrm>
            <a:off x="7040120" y="2779015"/>
            <a:ext cx="4184929" cy="1142490"/>
          </a:xfrm>
        </p:spPr>
        <p:txBody>
          <a:bodyPr/>
          <a:lstStyle>
            <a:lvl1pPr algn="ctr">
              <a:defRPr>
                <a:solidFill>
                  <a:srgbClr val="63227E"/>
                </a:solidFill>
              </a:defRPr>
            </a:lvl1pPr>
          </a:lstStyle>
          <a:p>
            <a:r>
              <a:rPr lang="fr-FR" dirty="0"/>
              <a:t>MODIFIEZ LE STYLE </a:t>
            </a:r>
            <a:br>
              <a:rPr lang="fr-FR" dirty="0"/>
            </a:br>
            <a:r>
              <a:rPr lang="fr-FR" dirty="0"/>
              <a:t>DU TITRE</a:t>
            </a:r>
          </a:p>
        </p:txBody>
      </p:sp>
      <p:sp>
        <p:nvSpPr>
          <p:cNvPr id="7" name="Espace réservé pour une image  2">
            <a:extLst>
              <a:ext uri="{FF2B5EF4-FFF2-40B4-BE49-F238E27FC236}">
                <a16:creationId xmlns:a16="http://schemas.microsoft.com/office/drawing/2014/main" id="{30084911-4A14-4A19-92FC-43D8D6B39858}"/>
              </a:ext>
            </a:extLst>
          </p:cNvPr>
          <p:cNvSpPr>
            <a:spLocks noGrp="1"/>
          </p:cNvSpPr>
          <p:nvPr>
            <p:ph type="pic" idx="1"/>
          </p:nvPr>
        </p:nvSpPr>
        <p:spPr>
          <a:xfrm>
            <a:off x="152523" y="357353"/>
            <a:ext cx="6557688" cy="5724996"/>
          </a:xfrm>
          <a:custGeom>
            <a:avLst/>
            <a:gdLst>
              <a:gd name="connsiteX0" fmla="*/ 0 w 5832475"/>
              <a:gd name="connsiteY0" fmla="*/ 0 h 5159375"/>
              <a:gd name="connsiteX1" fmla="*/ 5832475 w 5832475"/>
              <a:gd name="connsiteY1" fmla="*/ 0 h 5159375"/>
              <a:gd name="connsiteX2" fmla="*/ 5832475 w 5832475"/>
              <a:gd name="connsiteY2" fmla="*/ 5159375 h 5159375"/>
              <a:gd name="connsiteX3" fmla="*/ 0 w 5832475"/>
              <a:gd name="connsiteY3" fmla="*/ 5159375 h 5159375"/>
              <a:gd name="connsiteX4" fmla="*/ 0 w 5832475"/>
              <a:gd name="connsiteY4" fmla="*/ 0 h 5159375"/>
              <a:gd name="connsiteX0" fmla="*/ 0 w 5832475"/>
              <a:gd name="connsiteY0" fmla="*/ 0 h 5159375"/>
              <a:gd name="connsiteX1" fmla="*/ 5832475 w 5832475"/>
              <a:gd name="connsiteY1" fmla="*/ 0 h 5159375"/>
              <a:gd name="connsiteX2" fmla="*/ 5433082 w 5832475"/>
              <a:gd name="connsiteY2" fmla="*/ 5159375 h 5159375"/>
              <a:gd name="connsiteX3" fmla="*/ 0 w 5832475"/>
              <a:gd name="connsiteY3" fmla="*/ 5159375 h 5159375"/>
              <a:gd name="connsiteX4" fmla="*/ 0 w 5832475"/>
              <a:gd name="connsiteY4" fmla="*/ 0 h 5159375"/>
              <a:gd name="connsiteX0" fmla="*/ 0 w 6431564"/>
              <a:gd name="connsiteY0" fmla="*/ 0 h 5159375"/>
              <a:gd name="connsiteX1" fmla="*/ 6431564 w 6431564"/>
              <a:gd name="connsiteY1" fmla="*/ 10510 h 5159375"/>
              <a:gd name="connsiteX2" fmla="*/ 5433082 w 6431564"/>
              <a:gd name="connsiteY2" fmla="*/ 5159375 h 5159375"/>
              <a:gd name="connsiteX3" fmla="*/ 0 w 6431564"/>
              <a:gd name="connsiteY3" fmla="*/ 5159375 h 5159375"/>
              <a:gd name="connsiteX4" fmla="*/ 0 w 6431564"/>
              <a:gd name="connsiteY4" fmla="*/ 0 h 5159375"/>
              <a:gd name="connsiteX0" fmla="*/ 0 w 6442074"/>
              <a:gd name="connsiteY0" fmla="*/ 0 h 5464175"/>
              <a:gd name="connsiteX1" fmla="*/ 6442074 w 6442074"/>
              <a:gd name="connsiteY1" fmla="*/ 315310 h 5464175"/>
              <a:gd name="connsiteX2" fmla="*/ 5443592 w 6442074"/>
              <a:gd name="connsiteY2" fmla="*/ 5464175 h 5464175"/>
              <a:gd name="connsiteX3" fmla="*/ 10510 w 6442074"/>
              <a:gd name="connsiteY3" fmla="*/ 5464175 h 5464175"/>
              <a:gd name="connsiteX4" fmla="*/ 0 w 6442074"/>
              <a:gd name="connsiteY4" fmla="*/ 0 h 5464175"/>
              <a:gd name="connsiteX0" fmla="*/ 0 w 6568198"/>
              <a:gd name="connsiteY0" fmla="*/ 0 h 5464175"/>
              <a:gd name="connsiteX1" fmla="*/ 6568198 w 6568198"/>
              <a:gd name="connsiteY1" fmla="*/ 42041 h 5464175"/>
              <a:gd name="connsiteX2" fmla="*/ 5443592 w 6568198"/>
              <a:gd name="connsiteY2" fmla="*/ 5464175 h 5464175"/>
              <a:gd name="connsiteX3" fmla="*/ 10510 w 6568198"/>
              <a:gd name="connsiteY3" fmla="*/ 5464175 h 5464175"/>
              <a:gd name="connsiteX4" fmla="*/ 0 w 6568198"/>
              <a:gd name="connsiteY4" fmla="*/ 0 h 5464175"/>
              <a:gd name="connsiteX0" fmla="*/ 0 w 6557688"/>
              <a:gd name="connsiteY0" fmla="*/ 0 h 5464175"/>
              <a:gd name="connsiteX1" fmla="*/ 6557688 w 6557688"/>
              <a:gd name="connsiteY1" fmla="*/ 10510 h 5464175"/>
              <a:gd name="connsiteX2" fmla="*/ 5443592 w 6557688"/>
              <a:gd name="connsiteY2" fmla="*/ 5464175 h 5464175"/>
              <a:gd name="connsiteX3" fmla="*/ 10510 w 6557688"/>
              <a:gd name="connsiteY3" fmla="*/ 5464175 h 5464175"/>
              <a:gd name="connsiteX4" fmla="*/ 0 w 6557688"/>
              <a:gd name="connsiteY4" fmla="*/ 0 h 5464175"/>
              <a:gd name="connsiteX0" fmla="*/ 0 w 6557688"/>
              <a:gd name="connsiteY0" fmla="*/ 0 h 5464175"/>
              <a:gd name="connsiteX1" fmla="*/ 6557688 w 6557688"/>
              <a:gd name="connsiteY1" fmla="*/ 0 h 5464175"/>
              <a:gd name="connsiteX2" fmla="*/ 5443592 w 6557688"/>
              <a:gd name="connsiteY2" fmla="*/ 5464175 h 5464175"/>
              <a:gd name="connsiteX3" fmla="*/ 10510 w 6557688"/>
              <a:gd name="connsiteY3" fmla="*/ 5464175 h 5464175"/>
              <a:gd name="connsiteX4" fmla="*/ 0 w 6557688"/>
              <a:gd name="connsiteY4" fmla="*/ 0 h 5464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7688" h="5464175">
                <a:moveTo>
                  <a:pt x="0" y="0"/>
                </a:moveTo>
                <a:lnTo>
                  <a:pt x="6557688" y="0"/>
                </a:lnTo>
                <a:lnTo>
                  <a:pt x="5443592" y="5464175"/>
                </a:lnTo>
                <a:lnTo>
                  <a:pt x="10510" y="5464175"/>
                </a:lnTo>
                <a:cubicBezTo>
                  <a:pt x="7007" y="3642783"/>
                  <a:pt x="3503" y="1821392"/>
                  <a:pt x="0" y="0"/>
                </a:cubicBezTo>
                <a:close/>
              </a:path>
            </a:pathLst>
          </a:cu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pic>
        <p:nvPicPr>
          <p:cNvPr id="8" name="Image 7">
            <a:extLst>
              <a:ext uri="{FF2B5EF4-FFF2-40B4-BE49-F238E27FC236}">
                <a16:creationId xmlns:a16="http://schemas.microsoft.com/office/drawing/2014/main" id="{071C9619-7968-4BB7-A7F6-ADFDB46EF71B}"/>
              </a:ext>
            </a:extLst>
          </p:cNvPr>
          <p:cNvPicPr>
            <a:picLocks noChangeAspect="1"/>
          </p:cNvPicPr>
          <p:nvPr userDrawn="1"/>
        </p:nvPicPr>
        <p:blipFill>
          <a:blip r:embed="rId2"/>
          <a:stretch>
            <a:fillRect/>
          </a:stretch>
        </p:blipFill>
        <p:spPr>
          <a:xfrm>
            <a:off x="10361105" y="271463"/>
            <a:ext cx="1567659" cy="484317"/>
          </a:xfrm>
          <a:prstGeom prst="rect">
            <a:avLst/>
          </a:prstGeom>
        </p:spPr>
      </p:pic>
      <p:sp>
        <p:nvSpPr>
          <p:cNvPr id="10" name="Espace réservé du numéro de diapositive 5">
            <a:extLst>
              <a:ext uri="{FF2B5EF4-FFF2-40B4-BE49-F238E27FC236}">
                <a16:creationId xmlns:a16="http://schemas.microsoft.com/office/drawing/2014/main" id="{265459AE-6376-C343-A6FF-0EB046B40039}"/>
              </a:ext>
            </a:extLst>
          </p:cNvPr>
          <p:cNvSpPr>
            <a:spLocks noGrp="1"/>
          </p:cNvSpPr>
          <p:nvPr>
            <p:ph type="sldNum" sz="quarter" idx="4"/>
          </p:nvPr>
        </p:nvSpPr>
        <p:spPr>
          <a:xfrm>
            <a:off x="267477" y="6496396"/>
            <a:ext cx="408228" cy="365125"/>
          </a:xfrm>
          <a:prstGeom prst="rect">
            <a:avLst/>
          </a:prstGeom>
        </p:spPr>
        <p:txBody>
          <a:bodyPr vert="horz" lIns="91440" tIns="45720" rIns="91440" bIns="45720" rtlCol="0" anchor="ctr"/>
          <a:lstStyle>
            <a:lvl1pPr algn="l">
              <a:defRPr sz="800" b="1" i="0">
                <a:solidFill>
                  <a:schemeClr val="tx1"/>
                </a:solidFill>
                <a:latin typeface="Nunito SemiBold" pitchFamily="2" charset="77"/>
              </a:defRPr>
            </a:lvl1pPr>
          </a:lstStyle>
          <a:p>
            <a:fld id="{EC2D8F0B-D7FF-8745-9E1F-64A8E3960EFB}" type="slidenum">
              <a:rPr lang="fr-FR" smtClean="0"/>
              <a:pPr/>
              <a:t>‹N°›</a:t>
            </a:fld>
            <a:endParaRPr lang="fr-FR" dirty="0"/>
          </a:p>
        </p:txBody>
      </p:sp>
      <p:sp>
        <p:nvSpPr>
          <p:cNvPr id="11" name="Espace réservé de la date 3">
            <a:extLst>
              <a:ext uri="{FF2B5EF4-FFF2-40B4-BE49-F238E27FC236}">
                <a16:creationId xmlns:a16="http://schemas.microsoft.com/office/drawing/2014/main" id="{7B0FB17A-C75D-42A6-AEBF-244CFA928ED2}"/>
              </a:ext>
            </a:extLst>
          </p:cNvPr>
          <p:cNvSpPr>
            <a:spLocks noGrp="1"/>
          </p:cNvSpPr>
          <p:nvPr>
            <p:ph type="dt" sz="half" idx="11"/>
          </p:nvPr>
        </p:nvSpPr>
        <p:spPr>
          <a:xfrm>
            <a:off x="687354" y="6496396"/>
            <a:ext cx="11237169" cy="365125"/>
          </a:xfrm>
          <a:prstGeom prst="rect">
            <a:avLst/>
          </a:prstGeom>
        </p:spPr>
        <p:txBody>
          <a:bodyPr vert="horz" lIns="91440" tIns="45720" rIns="91440" bIns="45720" rtlCol="0" anchor="ctr"/>
          <a:lstStyle>
            <a:lvl1pPr algn="l">
              <a:defRPr sz="800" b="1" i="0">
                <a:solidFill>
                  <a:schemeClr val="tx1"/>
                </a:solidFill>
                <a:latin typeface="Nunito SemiBold" pitchFamily="2" charset="77"/>
              </a:defRPr>
            </a:lvl1pPr>
          </a:lstStyle>
          <a:p>
            <a:r>
              <a:rPr lang="fr-FR" dirty="0"/>
              <a:t>BILAN FCPI | SEVENTURE PARTNERS | </a:t>
            </a:r>
            <a:r>
              <a:rPr lang="fr-FR" b="0" dirty="0"/>
              <a:t>Confidentiel | Ne pas diffuser sans l’accord de la société de gestion</a:t>
            </a:r>
            <a:endParaRPr lang="fr-FR" b="0" dirty="0">
              <a:latin typeface="Nunito Light" pitchFamily="2" charset="77"/>
            </a:endParaRPr>
          </a:p>
        </p:txBody>
      </p:sp>
    </p:spTree>
    <p:extLst>
      <p:ext uri="{BB962C8B-B14F-4D97-AF65-F5344CB8AC3E}">
        <p14:creationId xmlns:p14="http://schemas.microsoft.com/office/powerpoint/2010/main" val="398277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APOSITIVE FINA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FA9A534-A2B0-8F45-8A4D-87374D3AED3E}"/>
              </a:ext>
            </a:extLst>
          </p:cNvPr>
          <p:cNvSpPr/>
          <p:nvPr userDrawn="1"/>
        </p:nvSpPr>
        <p:spPr>
          <a:xfrm>
            <a:off x="2261209" y="9407422"/>
            <a:ext cx="420596" cy="5552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335A968E-6EF5-3142-8A24-87B146716C79}"/>
              </a:ext>
            </a:extLst>
          </p:cNvPr>
          <p:cNvSpPr/>
          <p:nvPr userDrawn="1"/>
        </p:nvSpPr>
        <p:spPr>
          <a:xfrm>
            <a:off x="-6875" y="1749061"/>
            <a:ext cx="12198875" cy="1460499"/>
          </a:xfrm>
          <a:prstGeom prst="rect">
            <a:avLst/>
          </a:prstGeom>
          <a:solidFill>
            <a:srgbClr val="632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51823E6A-33FD-634B-B209-7AC5A74429CB}"/>
              </a:ext>
            </a:extLst>
          </p:cNvPr>
          <p:cNvPicPr>
            <a:picLocks noChangeAspect="1"/>
          </p:cNvPicPr>
          <p:nvPr userDrawn="1"/>
        </p:nvPicPr>
        <p:blipFill>
          <a:blip r:embed="rId2"/>
          <a:stretch>
            <a:fillRect/>
          </a:stretch>
        </p:blipFill>
        <p:spPr>
          <a:xfrm>
            <a:off x="364304" y="6234390"/>
            <a:ext cx="1606694" cy="496377"/>
          </a:xfrm>
          <a:prstGeom prst="rect">
            <a:avLst/>
          </a:prstGeom>
        </p:spPr>
      </p:pic>
      <p:sp>
        <p:nvSpPr>
          <p:cNvPr id="11" name="ZoneTexte 10">
            <a:extLst>
              <a:ext uri="{FF2B5EF4-FFF2-40B4-BE49-F238E27FC236}">
                <a16:creationId xmlns:a16="http://schemas.microsoft.com/office/drawing/2014/main" id="{BFF8F352-956C-CC4F-9EBC-2E4778305604}"/>
              </a:ext>
            </a:extLst>
          </p:cNvPr>
          <p:cNvSpPr txBox="1"/>
          <p:nvPr userDrawn="1"/>
        </p:nvSpPr>
        <p:spPr>
          <a:xfrm>
            <a:off x="263236" y="5143305"/>
            <a:ext cx="4987636" cy="761747"/>
          </a:xfrm>
          <a:prstGeom prst="rect">
            <a:avLst/>
          </a:prstGeom>
          <a:noFill/>
        </p:spPr>
        <p:txBody>
          <a:bodyPr wrap="square" rtlCol="0">
            <a:spAutoFit/>
          </a:bodyPr>
          <a:lstStyle/>
          <a:p>
            <a:r>
              <a:rPr lang="fr-FR" sz="1200" b="1" dirty="0">
                <a:latin typeface="Nunito SemiBold" pitchFamily="2" charset="77"/>
              </a:rPr>
              <a:t>SEVENTURE PARTNERS</a:t>
            </a:r>
          </a:p>
          <a:p>
            <a:r>
              <a:rPr lang="fr-FR" sz="1050" dirty="0">
                <a:latin typeface="Nunito Light" pitchFamily="2" charset="77"/>
              </a:rPr>
              <a:t>Société agréée par l’Autorité des Marchés Financiers sous le numéro GP 01-040</a:t>
            </a:r>
          </a:p>
          <a:p>
            <a:r>
              <a:rPr lang="fr-FR" sz="1050" dirty="0">
                <a:latin typeface="Nunito Light" pitchFamily="2" charset="77"/>
              </a:rPr>
              <a:t>5/7, rue de </a:t>
            </a:r>
            <a:r>
              <a:rPr lang="fr-FR" sz="1050" dirty="0" err="1">
                <a:latin typeface="Nunito Light" pitchFamily="2" charset="77"/>
              </a:rPr>
              <a:t>Monttessuy</a:t>
            </a:r>
            <a:r>
              <a:rPr lang="fr-FR" sz="1050" dirty="0">
                <a:latin typeface="Nunito Light" pitchFamily="2" charset="77"/>
              </a:rPr>
              <a:t> 75007 Paris – France</a:t>
            </a:r>
          </a:p>
          <a:p>
            <a:r>
              <a:rPr lang="fr-FR" sz="1050" dirty="0">
                <a:latin typeface="Nunito Light" pitchFamily="2" charset="77"/>
              </a:rPr>
              <a:t>Téléphone : +33 1 5819 2272</a:t>
            </a:r>
          </a:p>
        </p:txBody>
      </p:sp>
      <p:sp>
        <p:nvSpPr>
          <p:cNvPr id="14" name="ZoneTexte 13">
            <a:extLst>
              <a:ext uri="{FF2B5EF4-FFF2-40B4-BE49-F238E27FC236}">
                <a16:creationId xmlns:a16="http://schemas.microsoft.com/office/drawing/2014/main" id="{1D3227A7-9EE4-A24F-9A17-2FF861CE8C20}"/>
              </a:ext>
            </a:extLst>
          </p:cNvPr>
          <p:cNvSpPr txBox="1"/>
          <p:nvPr userDrawn="1"/>
        </p:nvSpPr>
        <p:spPr>
          <a:xfrm>
            <a:off x="364304" y="4506189"/>
            <a:ext cx="1393376" cy="261610"/>
          </a:xfrm>
          <a:prstGeom prst="rect">
            <a:avLst/>
          </a:prstGeom>
          <a:noFill/>
        </p:spPr>
        <p:txBody>
          <a:bodyPr wrap="square" rtlCol="0">
            <a:spAutoFit/>
          </a:bodyPr>
          <a:lstStyle/>
          <a:p>
            <a:pPr algn="ctr"/>
            <a:r>
              <a:rPr lang="fr-FR" sz="1100" b="0" dirty="0" err="1">
                <a:latin typeface="Nunito SemiBold" pitchFamily="2" charset="77"/>
              </a:rPr>
              <a:t>www.seventure.fr</a:t>
            </a:r>
            <a:endParaRPr lang="fr-FR" sz="1100" b="0" dirty="0">
              <a:latin typeface="Nunito SemiBold" pitchFamily="2" charset="77"/>
            </a:endParaRPr>
          </a:p>
        </p:txBody>
      </p:sp>
      <p:pic>
        <p:nvPicPr>
          <p:cNvPr id="1026" name="Picture 2" descr="RÃ©sultat de recherche d'images pour &quot;LOGO BPCE TRANSPARENT&quot;"/>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596746" y="5762245"/>
            <a:ext cx="1440664" cy="14406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Ã©sultat de recherche d'images pour &quot;logo twitter&quot;"/>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67651" y="4078256"/>
            <a:ext cx="282936" cy="37675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Ã©sultat de recherche d'images pour &quot;logo linkedin&quot;"/>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92167" y="4032781"/>
            <a:ext cx="422233" cy="422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1195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endParaRPr lang="fr-FR" dirty="0"/>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spTree>
    <p:extLst>
      <p:ext uri="{BB962C8B-B14F-4D97-AF65-F5344CB8AC3E}">
        <p14:creationId xmlns:p14="http://schemas.microsoft.com/office/powerpoint/2010/main" val="1793627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CCCE4D9-F21B-F149-B79C-2805580D2436}"/>
              </a:ext>
            </a:extLst>
          </p:cNvPr>
          <p:cNvSpPr>
            <a:spLocks noGrp="1"/>
          </p:cNvSpPr>
          <p:nvPr>
            <p:ph type="title"/>
          </p:nvPr>
        </p:nvSpPr>
        <p:spPr>
          <a:xfrm>
            <a:off x="163032" y="242849"/>
            <a:ext cx="6582798" cy="315912"/>
          </a:xfrm>
          <a:prstGeom prst="rect">
            <a:avLst/>
          </a:prstGeom>
        </p:spPr>
        <p:txBody>
          <a:bodyPr vert="horz" lIns="91440" tIns="45720" rIns="91440" bIns="45720" rtlCol="0" anchor="ctr">
            <a:normAutofit/>
          </a:bodyPr>
          <a:lstStyle/>
          <a:p>
            <a:r>
              <a:rPr lang="fr-FR" dirty="0"/>
              <a:t>MODIFIEZ LE STYLE DU TITRE</a:t>
            </a:r>
          </a:p>
        </p:txBody>
      </p:sp>
      <p:sp>
        <p:nvSpPr>
          <p:cNvPr id="7" name="Rectangle 6">
            <a:extLst>
              <a:ext uri="{FF2B5EF4-FFF2-40B4-BE49-F238E27FC236}">
                <a16:creationId xmlns:a16="http://schemas.microsoft.com/office/drawing/2014/main" id="{5E6E3812-24CD-7741-B313-2F0914332E84}"/>
              </a:ext>
            </a:extLst>
          </p:cNvPr>
          <p:cNvSpPr/>
          <p:nvPr userDrawn="1"/>
        </p:nvSpPr>
        <p:spPr>
          <a:xfrm>
            <a:off x="0" y="-1"/>
            <a:ext cx="12192000" cy="2714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7">
            <a:extLst>
              <a:ext uri="{FF2B5EF4-FFF2-40B4-BE49-F238E27FC236}">
                <a16:creationId xmlns:a16="http://schemas.microsoft.com/office/drawing/2014/main" id="{97A305C8-796D-9844-9F11-AE2062D68DBB}"/>
              </a:ext>
            </a:extLst>
          </p:cNvPr>
          <p:cNvSpPr/>
          <p:nvPr userDrawn="1"/>
        </p:nvSpPr>
        <p:spPr>
          <a:xfrm>
            <a:off x="1" y="6602171"/>
            <a:ext cx="12192000" cy="2558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ADDEDEE4-3E03-894F-8E6C-58F82965A9C9}"/>
              </a:ext>
            </a:extLst>
          </p:cNvPr>
          <p:cNvSpPr/>
          <p:nvPr userDrawn="1"/>
        </p:nvSpPr>
        <p:spPr>
          <a:xfrm rot="5400000">
            <a:off x="-3301086" y="3301086"/>
            <a:ext cx="6858000" cy="2558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5E41A5DD-C177-E247-989D-AEEC1C98CC2A}"/>
              </a:ext>
            </a:extLst>
          </p:cNvPr>
          <p:cNvSpPr/>
          <p:nvPr userDrawn="1"/>
        </p:nvSpPr>
        <p:spPr>
          <a:xfrm rot="5400000">
            <a:off x="8635086" y="3301085"/>
            <a:ext cx="6858000" cy="2558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ext Placeholder 2">
            <a:extLst>
              <a:ext uri="{FF2B5EF4-FFF2-40B4-BE49-F238E27FC236}">
                <a16:creationId xmlns:a16="http://schemas.microsoft.com/office/drawing/2014/main" id="{7BF5AA44-6795-480D-B389-0C941C133368}"/>
              </a:ext>
            </a:extLst>
          </p:cNvPr>
          <p:cNvSpPr>
            <a:spLocks noGrp="1"/>
          </p:cNvSpPr>
          <p:nvPr>
            <p:ph type="body" idx="1"/>
          </p:nvPr>
        </p:nvSpPr>
        <p:spPr>
          <a:xfrm>
            <a:off x="687354" y="1281886"/>
            <a:ext cx="1009572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12" name="Espace réservé de la date 3">
            <a:extLst>
              <a:ext uri="{FF2B5EF4-FFF2-40B4-BE49-F238E27FC236}">
                <a16:creationId xmlns:a16="http://schemas.microsoft.com/office/drawing/2014/main" id="{F748036B-DAED-0142-B8BF-31204FBF1592}"/>
              </a:ext>
            </a:extLst>
          </p:cNvPr>
          <p:cNvSpPr>
            <a:spLocks noGrp="1"/>
          </p:cNvSpPr>
          <p:nvPr>
            <p:ph type="dt" sz="half" idx="2"/>
          </p:nvPr>
        </p:nvSpPr>
        <p:spPr>
          <a:xfrm>
            <a:off x="687354" y="6496396"/>
            <a:ext cx="11237169" cy="365125"/>
          </a:xfrm>
          <a:prstGeom prst="rect">
            <a:avLst/>
          </a:prstGeom>
        </p:spPr>
        <p:txBody>
          <a:bodyPr vert="horz" lIns="91440" tIns="45720" rIns="91440" bIns="45720" rtlCol="0" anchor="ctr"/>
          <a:lstStyle>
            <a:lvl1pPr algn="l">
              <a:defRPr sz="800" b="1" i="0">
                <a:solidFill>
                  <a:schemeClr val="tx1"/>
                </a:solidFill>
                <a:latin typeface="Nunito SemiBold" pitchFamily="2" charset="77"/>
              </a:defRPr>
            </a:lvl1pPr>
          </a:lstStyle>
          <a:p>
            <a:r>
              <a:rPr lang="fr-FR" dirty="0"/>
              <a:t>BILAN FCPI | SEVENTURE PARTNERS </a:t>
            </a:r>
            <a:r>
              <a:rPr lang="fr-FR" b="0" dirty="0"/>
              <a:t>| Confidentiel | Ne pas diffuser sans l’accord de la société de gestion</a:t>
            </a:r>
            <a:endParaRPr lang="fr-FR" b="0" dirty="0">
              <a:latin typeface="Nunito Light" pitchFamily="2" charset="77"/>
            </a:endParaRPr>
          </a:p>
        </p:txBody>
      </p:sp>
      <p:sp>
        <p:nvSpPr>
          <p:cNvPr id="13" name="Espace réservé du numéro de diapositive 5">
            <a:extLst>
              <a:ext uri="{FF2B5EF4-FFF2-40B4-BE49-F238E27FC236}">
                <a16:creationId xmlns:a16="http://schemas.microsoft.com/office/drawing/2014/main" id="{265459AE-6376-C343-A6FF-0EB046B40039}"/>
              </a:ext>
            </a:extLst>
          </p:cNvPr>
          <p:cNvSpPr>
            <a:spLocks noGrp="1"/>
          </p:cNvSpPr>
          <p:nvPr>
            <p:ph type="sldNum" sz="quarter" idx="4"/>
          </p:nvPr>
        </p:nvSpPr>
        <p:spPr>
          <a:xfrm>
            <a:off x="267477" y="6496396"/>
            <a:ext cx="408228" cy="365125"/>
          </a:xfrm>
          <a:prstGeom prst="rect">
            <a:avLst/>
          </a:prstGeom>
        </p:spPr>
        <p:txBody>
          <a:bodyPr vert="horz" lIns="91440" tIns="45720" rIns="91440" bIns="45720" rtlCol="0" anchor="ctr"/>
          <a:lstStyle>
            <a:lvl1pPr algn="l">
              <a:defRPr sz="800" b="1" i="0">
                <a:solidFill>
                  <a:schemeClr val="tx1"/>
                </a:solidFill>
                <a:latin typeface="Nunito SemiBold" pitchFamily="2" charset="77"/>
              </a:defRPr>
            </a:lvl1pPr>
          </a:lstStyle>
          <a:p>
            <a:fld id="{EC2D8F0B-D7FF-8745-9E1F-64A8E3960EFB}" type="slidenum">
              <a:rPr lang="fr-FR" smtClean="0"/>
              <a:pPr/>
              <a:t>‹N°›</a:t>
            </a:fld>
            <a:endParaRPr lang="fr-FR" dirty="0"/>
          </a:p>
        </p:txBody>
      </p:sp>
      <p:sp>
        <p:nvSpPr>
          <p:cNvPr id="3" name="MSIPCMContentMarking" descr="{&quot;HashCode&quot;:-122452989,&quot;Placement&quot;:&quot;Footer&quot;}">
            <a:extLst>
              <a:ext uri="{FF2B5EF4-FFF2-40B4-BE49-F238E27FC236}">
                <a16:creationId xmlns:a16="http://schemas.microsoft.com/office/drawing/2014/main" id="{6D1D0CF4-858C-484E-A465-73A57D6C91FE}"/>
              </a:ext>
            </a:extLst>
          </p:cNvPr>
          <p:cNvSpPr txBox="1"/>
          <p:nvPr userDrawn="1"/>
        </p:nvSpPr>
        <p:spPr>
          <a:xfrm>
            <a:off x="0" y="6749469"/>
            <a:ext cx="224707"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C3 - Restricted Natixis</a:t>
            </a:r>
          </a:p>
        </p:txBody>
      </p:sp>
    </p:spTree>
    <p:extLst>
      <p:ext uri="{BB962C8B-B14F-4D97-AF65-F5344CB8AC3E}">
        <p14:creationId xmlns:p14="http://schemas.microsoft.com/office/powerpoint/2010/main" val="2691246412"/>
      </p:ext>
    </p:extLst>
  </p:cSld>
  <p:clrMap bg1="lt1" tx1="dk1" bg2="lt2" tx2="dk2" accent1="accent1" accent2="accent2" accent3="accent3" accent4="accent4" accent5="accent5" accent6="accent6" hlink="hlink" folHlink="folHlink"/>
  <p:sldLayoutIdLst>
    <p:sldLayoutId id="2147483661" r:id="rId1"/>
    <p:sldLayoutId id="2147483649" r:id="rId2"/>
    <p:sldLayoutId id="2147483665" r:id="rId3"/>
    <p:sldLayoutId id="2147483650" r:id="rId4"/>
    <p:sldLayoutId id="2147483653" r:id="rId5"/>
    <p:sldLayoutId id="2147483659" r:id="rId6"/>
    <p:sldLayoutId id="2147483657" r:id="rId7"/>
    <p:sldLayoutId id="2147483663" r:id="rId8"/>
    <p:sldLayoutId id="2147483662" r:id="rId9"/>
    <p:sldLayoutId id="2147483717" r:id="rId10"/>
  </p:sldLayoutIdLst>
  <p:hf hdr="0" ftr="0"/>
  <p:txStyles>
    <p:titleStyle>
      <a:lvl1pPr algn="l" defTabSz="914400" rtl="0" eaLnBrk="1" latinLnBrk="0" hangingPunct="1">
        <a:lnSpc>
          <a:spcPct val="90000"/>
        </a:lnSpc>
        <a:spcBef>
          <a:spcPct val="0"/>
        </a:spcBef>
        <a:buNone/>
        <a:defRPr sz="2200" b="1" i="0" kern="0" baseline="0">
          <a:solidFill>
            <a:srgbClr val="63227E"/>
          </a:solidFill>
          <a:latin typeface="Nunito" pitchFamily="2" charset="77"/>
          <a:ea typeface="+mj-ea"/>
          <a:cs typeface="+mj-cs"/>
        </a:defRPr>
      </a:lvl1pPr>
    </p:titleStyle>
    <p:bodyStyle>
      <a:lvl1pPr marL="0" indent="0" algn="l" defTabSz="914400" rtl="0" eaLnBrk="1" latinLnBrk="0" hangingPunct="1">
        <a:lnSpc>
          <a:spcPct val="90000"/>
        </a:lnSpc>
        <a:spcBef>
          <a:spcPts val="1000"/>
        </a:spcBef>
        <a:buFontTx/>
        <a:buNone/>
        <a:defRPr sz="2000" b="0" i="0" kern="1200">
          <a:solidFill>
            <a:schemeClr val="tx1">
              <a:lumMod val="50000"/>
              <a:lumOff val="50000"/>
            </a:schemeClr>
          </a:solidFill>
          <a:latin typeface="Nunito" pitchFamily="2" charset="77"/>
          <a:ea typeface="+mn-ea"/>
          <a:cs typeface="+mn-cs"/>
        </a:defRPr>
      </a:lvl1pPr>
      <a:lvl2pPr marL="800100" indent="-342900" algn="l" defTabSz="914400" rtl="0" eaLnBrk="1" latinLnBrk="0" hangingPunct="1">
        <a:lnSpc>
          <a:spcPct val="90000"/>
        </a:lnSpc>
        <a:spcBef>
          <a:spcPts val="500"/>
        </a:spcBef>
        <a:buFont typeface="+mj-lt"/>
        <a:buAutoNum type="arabicPeriod"/>
        <a:defRPr sz="1800" b="0" i="0" kern="1200">
          <a:solidFill>
            <a:schemeClr val="bg1">
              <a:lumMod val="50000"/>
            </a:schemeClr>
          </a:solidFill>
          <a:latin typeface="Nunito Light" pitchFamily="2" charset="77"/>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1600" b="0" i="0" kern="1200">
          <a:solidFill>
            <a:schemeClr val="bg1">
              <a:lumMod val="50000"/>
            </a:schemeClr>
          </a:solidFill>
          <a:latin typeface="Nunito ExtraLight" pitchFamily="2" charset="77"/>
          <a:ea typeface="+mn-ea"/>
          <a:cs typeface="+mn-cs"/>
        </a:defRPr>
      </a:lvl3pPr>
      <a:lvl4pPr marL="1600200" indent="-228600" algn="l" defTabSz="914400" rtl="0" eaLnBrk="1" latinLnBrk="0" hangingPunct="1">
        <a:lnSpc>
          <a:spcPct val="90000"/>
        </a:lnSpc>
        <a:spcBef>
          <a:spcPts val="500"/>
        </a:spcBef>
        <a:buFontTx/>
        <a:buBlip>
          <a:blip r:embed="rId12"/>
        </a:buBlip>
        <a:defRPr sz="1400" b="0" i="0" kern="1200">
          <a:solidFill>
            <a:schemeClr val="bg1">
              <a:lumMod val="50000"/>
            </a:schemeClr>
          </a:solidFill>
          <a:latin typeface="Nunito ExtraLight" pitchFamily="2" charset="77"/>
          <a:ea typeface="+mn-ea"/>
          <a:cs typeface="+mn-cs"/>
        </a:defRPr>
      </a:lvl4pPr>
      <a:lvl5pPr marL="2057400" indent="-228600" algn="l" defTabSz="914400" rtl="0" eaLnBrk="1" latinLnBrk="0" hangingPunct="1">
        <a:lnSpc>
          <a:spcPct val="90000"/>
        </a:lnSpc>
        <a:spcBef>
          <a:spcPts val="500"/>
        </a:spcBef>
        <a:buFontTx/>
        <a:buBlip>
          <a:blip r:embed="rId12"/>
        </a:buBlip>
        <a:defRPr sz="1800" b="0" i="0" kern="1200">
          <a:solidFill>
            <a:schemeClr val="bg1">
              <a:lumMod val="50000"/>
            </a:schemeClr>
          </a:solidFill>
          <a:latin typeface="Nunito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171" userDrawn="1">
          <p15:clr>
            <a:srgbClr val="F26B43"/>
          </p15:clr>
        </p15:guide>
        <p15:guide id="3" pos="166" userDrawn="1">
          <p15:clr>
            <a:srgbClr val="F26B43"/>
          </p15:clr>
        </p15:guide>
        <p15:guide id="4" pos="7514" userDrawn="1">
          <p15:clr>
            <a:srgbClr val="F26B43"/>
          </p15:clr>
        </p15:guide>
        <p15:guide id="5" orient="horz" pos="754" userDrawn="1">
          <p15:clr>
            <a:srgbClr val="F26B43"/>
          </p15:clr>
        </p15:guide>
        <p15:guide id="6" orient="horz" pos="415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hyperlink" Target="mailto:olivier.mespoulet@seventure.fr" TargetMode="External"/><Relationship Id="rId2" Type="http://schemas.openxmlformats.org/officeDocument/2006/relationships/image" Target="../media/image7.png"/><Relationship Id="rId1" Type="http://schemas.openxmlformats.org/officeDocument/2006/relationships/slideLayout" Target="../slideLayouts/slideLayout10.xml"/><Relationship Id="rId4" Type="http://schemas.openxmlformats.org/officeDocument/2006/relationships/hyperlink" Target="mailto:contact@seventure.fr"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7.png"/><Relationship Id="rId1" Type="http://schemas.openxmlformats.org/officeDocument/2006/relationships/slideLayout" Target="../slideLayouts/slideLayout10.xml"/><Relationship Id="rId4" Type="http://schemas.openxmlformats.org/officeDocument/2006/relationships/image" Target="../media/image16.emf"/></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6A57A5-B7D3-4149-AD39-8DF827E83EE7}"/>
              </a:ext>
            </a:extLst>
          </p:cNvPr>
          <p:cNvSpPr>
            <a:spLocks noGrp="1"/>
          </p:cNvSpPr>
          <p:nvPr>
            <p:ph type="title"/>
          </p:nvPr>
        </p:nvSpPr>
        <p:spPr/>
        <p:txBody>
          <a:bodyPr/>
          <a:lstStyle/>
          <a:p>
            <a:r>
              <a:rPr lang="fr-FR" kern="0" dirty="0"/>
              <a:t>FCPI VIE NUMERIQUE ET SANTE</a:t>
            </a:r>
            <a:br>
              <a:rPr lang="fr-FR" kern="0" dirty="0"/>
            </a:br>
            <a:r>
              <a:rPr lang="fr-FR" kern="0" dirty="0"/>
              <a:t>CAMPAGNE 2023</a:t>
            </a:r>
          </a:p>
        </p:txBody>
      </p:sp>
      <p:sp>
        <p:nvSpPr>
          <p:cNvPr id="8" name="Espace réservé du texte 7">
            <a:extLst>
              <a:ext uri="{FF2B5EF4-FFF2-40B4-BE49-F238E27FC236}">
                <a16:creationId xmlns:a16="http://schemas.microsoft.com/office/drawing/2014/main" id="{0A81E9F0-FCC3-BE43-929E-0C3D6CC41887}"/>
              </a:ext>
            </a:extLst>
          </p:cNvPr>
          <p:cNvSpPr>
            <a:spLocks noGrp="1"/>
          </p:cNvSpPr>
          <p:nvPr>
            <p:ph type="body" sz="quarter" idx="10"/>
          </p:nvPr>
        </p:nvSpPr>
        <p:spPr/>
        <p:txBody>
          <a:bodyPr/>
          <a:lstStyle/>
          <a:p>
            <a:r>
              <a:rPr lang="fr-FR" kern="0" dirty="0"/>
              <a:t>Septembre 2023</a:t>
            </a:r>
          </a:p>
        </p:txBody>
      </p:sp>
    </p:spTree>
    <p:extLst>
      <p:ext uri="{BB962C8B-B14F-4D97-AF65-F5344CB8AC3E}">
        <p14:creationId xmlns:p14="http://schemas.microsoft.com/office/powerpoint/2010/main" val="1909774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84C95747-631C-5A02-1EC4-58591822AEE8}"/>
              </a:ext>
            </a:extLst>
          </p:cNvPr>
          <p:cNvSpPr>
            <a:spLocks noGrp="1"/>
          </p:cNvSpPr>
          <p:nvPr>
            <p:ph sz="quarter" idx="14"/>
          </p:nvPr>
        </p:nvSpPr>
        <p:spPr>
          <a:xfrm>
            <a:off x="575462" y="1409597"/>
            <a:ext cx="10134788" cy="4948767"/>
          </a:xfrm>
        </p:spPr>
        <p:txBody>
          <a:bodyPr>
            <a:noAutofit/>
          </a:bodyPr>
          <a:lstStyle/>
          <a:p>
            <a:pPr algn="just"/>
            <a:r>
              <a:rPr lang="fr-FR" sz="1200" dirty="0">
                <a:solidFill>
                  <a:schemeClr val="tx1"/>
                </a:solidFill>
                <a:latin typeface="Nunito" pitchFamily="2" charset="0"/>
              </a:rPr>
              <a:t>Cette présentation est strictement interne et exclusivement réservée aux conseillers du réseau Caisse d’Epargne. Elle a pour but de mettre à la disposition des conseillers des informations préliminaires concernant </a:t>
            </a:r>
            <a:r>
              <a:rPr lang="fr-FR" sz="1200" dirty="0" err="1">
                <a:solidFill>
                  <a:schemeClr val="tx1"/>
                </a:solidFill>
                <a:latin typeface="Nunito" pitchFamily="2" charset="0"/>
              </a:rPr>
              <a:t>Seventure</a:t>
            </a:r>
            <a:r>
              <a:rPr lang="fr-FR" sz="1200" dirty="0">
                <a:solidFill>
                  <a:schemeClr val="tx1"/>
                </a:solidFill>
                <a:latin typeface="Nunito" pitchFamily="2" charset="0"/>
              </a:rPr>
              <a:t> </a:t>
            </a:r>
            <a:r>
              <a:rPr lang="fr-FR" sz="1200" dirty="0" err="1">
                <a:solidFill>
                  <a:schemeClr val="tx1"/>
                </a:solidFill>
                <a:latin typeface="Nunito" pitchFamily="2" charset="0"/>
              </a:rPr>
              <a:t>Partners</a:t>
            </a:r>
            <a:r>
              <a:rPr lang="fr-FR" sz="1200" dirty="0">
                <a:solidFill>
                  <a:schemeClr val="tx1"/>
                </a:solidFill>
                <a:latin typeface="Nunito" pitchFamily="2" charset="0"/>
              </a:rPr>
              <a:t> et le FCPI Vie Numérique &amp; Santé 2022-2023. Son contenu ne saurait constituer un avis en matière juridique ou fiscale ni une opportunité d'investissement. Chaque investisseur devra consulter ses propres conseils concernant l'acquisition, la détention ou la vente de parts de ce fonds et le caractère approprié pour y investir. </a:t>
            </a:r>
          </a:p>
          <a:p>
            <a:pPr algn="just"/>
            <a:r>
              <a:rPr lang="fr-FR" sz="1200" dirty="0">
                <a:solidFill>
                  <a:schemeClr val="tx1"/>
                </a:solidFill>
                <a:latin typeface="Nunito" pitchFamily="2" charset="0"/>
              </a:rPr>
              <a:t>L’attention du souscripteur est attirée sur le fait que son argent est bloqué au minimum jusqu’au 31/12/2030 et au maximum jusqu’au 31/12/2032 sur décision de la société de gestion. Le FCPI Vie Numérique &amp; Santé 2022-2023 sera principalement investi dans des entreprises non cotées en bourse, sans activité commerciale ou qui l’ont débutée depuis moins de 10 ans ou qui envisagent d’intégrer ou de développer un nouveau marché, et qui présentent des risques particuliers. Le fonds présente notamment un risque de perte en capital et un risque de liquidité. Le souscripteur doit prendre connaissance des facteurs de risques de ce FCPI dans la rubrique « profil de risque » de son règlement.</a:t>
            </a:r>
          </a:p>
          <a:p>
            <a:pPr algn="just"/>
            <a:r>
              <a:rPr lang="fr-FR" sz="1200" dirty="0">
                <a:solidFill>
                  <a:schemeClr val="tx1"/>
                </a:solidFill>
                <a:latin typeface="Nunito" pitchFamily="2" charset="0"/>
              </a:rPr>
              <a:t>L’agrément de l’AMF ne signifie pas que le souscripteur bénéficiera automatiquement des différents dispositifs fiscaux présentés par la société de gestion. Cela dépendra notamment du respect par ce produit de certaines règles d’investissement, de la durée pendant laquelle le souscripteur le détiendra, et de sa situation individuelle.</a:t>
            </a:r>
          </a:p>
          <a:p>
            <a:pPr algn="just"/>
            <a:r>
              <a:rPr lang="fr-FR" sz="1200" dirty="0">
                <a:solidFill>
                  <a:schemeClr val="tx1"/>
                </a:solidFill>
                <a:latin typeface="Nunito" pitchFamily="2" charset="0"/>
              </a:rPr>
              <a:t>Le souscripteur est invité à lire attentivement le document d’informations clés pour l’investisseur qui doit obligatoirement lui être remis préalablement à toute souscription. La documentation règlementaire du FCPI est disponible sur simple demande écrite auprès de </a:t>
            </a:r>
            <a:r>
              <a:rPr lang="fr-FR" sz="1200" dirty="0" err="1">
                <a:solidFill>
                  <a:schemeClr val="tx1"/>
                </a:solidFill>
                <a:latin typeface="Nunito" pitchFamily="2" charset="0"/>
              </a:rPr>
              <a:t>Seventure</a:t>
            </a:r>
            <a:r>
              <a:rPr lang="fr-FR" sz="1200" dirty="0">
                <a:solidFill>
                  <a:schemeClr val="tx1"/>
                </a:solidFill>
                <a:latin typeface="Nunito" pitchFamily="2" charset="0"/>
              </a:rPr>
              <a:t> </a:t>
            </a:r>
            <a:r>
              <a:rPr lang="fr-FR" sz="1200" dirty="0" err="1">
                <a:solidFill>
                  <a:schemeClr val="tx1"/>
                </a:solidFill>
                <a:latin typeface="Nunito" pitchFamily="2" charset="0"/>
              </a:rPr>
              <a:t>Partners</a:t>
            </a:r>
            <a:r>
              <a:rPr lang="fr-FR" sz="1200" dirty="0">
                <a:solidFill>
                  <a:schemeClr val="tx1"/>
                </a:solidFill>
                <a:latin typeface="Nunito" pitchFamily="2" charset="0"/>
              </a:rPr>
              <a:t>, 5/7 rue de </a:t>
            </a:r>
            <a:r>
              <a:rPr lang="fr-FR" sz="1200" dirty="0" err="1">
                <a:solidFill>
                  <a:schemeClr val="tx1"/>
                </a:solidFill>
                <a:latin typeface="Nunito" pitchFamily="2" charset="0"/>
              </a:rPr>
              <a:t>Monttessuy</a:t>
            </a:r>
            <a:r>
              <a:rPr lang="fr-FR" sz="1200" dirty="0">
                <a:solidFill>
                  <a:schemeClr val="tx1"/>
                </a:solidFill>
                <a:latin typeface="Nunito" pitchFamily="2" charset="0"/>
              </a:rPr>
              <a:t>, 75007 Paris ou par mail à contact@seventure.fr.</a:t>
            </a:r>
          </a:p>
          <a:p>
            <a:pPr algn="just"/>
            <a:r>
              <a:rPr lang="fr-FR" sz="1200" dirty="0">
                <a:solidFill>
                  <a:schemeClr val="tx1"/>
                </a:solidFill>
                <a:latin typeface="Nunito" pitchFamily="2" charset="0"/>
              </a:rPr>
              <a:t>Toute information figurant dans cette présentation sous forme d’opinions et/ou d’avis, de points de vue et de projections, prévisions ou états concernant des prévisions d'événements futurs, est fondée sur l'évaluation et l'interprétation que fait </a:t>
            </a:r>
            <a:r>
              <a:rPr lang="fr-FR" sz="1200" dirty="0" err="1">
                <a:solidFill>
                  <a:schemeClr val="tx1"/>
                </a:solidFill>
                <a:latin typeface="Nunito" pitchFamily="2" charset="0"/>
              </a:rPr>
              <a:t>Seventure</a:t>
            </a:r>
            <a:r>
              <a:rPr lang="fr-FR" sz="1200" dirty="0">
                <a:solidFill>
                  <a:schemeClr val="tx1"/>
                </a:solidFill>
                <a:latin typeface="Nunito" pitchFamily="2" charset="0"/>
              </a:rPr>
              <a:t> </a:t>
            </a:r>
            <a:r>
              <a:rPr lang="fr-FR" sz="1200" dirty="0" err="1">
                <a:solidFill>
                  <a:schemeClr val="tx1"/>
                </a:solidFill>
                <a:latin typeface="Nunito" pitchFamily="2" charset="0"/>
              </a:rPr>
              <a:t>Partners</a:t>
            </a:r>
            <a:r>
              <a:rPr lang="fr-FR" sz="1200" dirty="0">
                <a:solidFill>
                  <a:schemeClr val="tx1"/>
                </a:solidFill>
                <a:latin typeface="Nunito" pitchFamily="2" charset="0"/>
              </a:rPr>
              <a:t> des informations dont elle dispose au mois de septembre 2022. Aucune déclaration n'est faite, et aucune assurance n'est donnée, quant à l'exactitude desdites informations, ni quant au fait que les objectifs du fonds seront atteints.</a:t>
            </a:r>
          </a:p>
          <a:p>
            <a:pPr algn="just"/>
            <a:r>
              <a:rPr lang="fr-FR" sz="1200" dirty="0">
                <a:solidFill>
                  <a:schemeClr val="tx1"/>
                </a:solidFill>
                <a:latin typeface="Nunito" pitchFamily="2" charset="0"/>
              </a:rPr>
              <a:t>Cette présentation et les informations qu'elle contient, arrêtées au 18/09/2023 ne pourront pas être communiquées, publiées ou reproduites, en tout ou partie, sans l'accord préalable écrit de </a:t>
            </a:r>
            <a:r>
              <a:rPr lang="fr-FR" sz="1200" dirty="0" err="1">
                <a:solidFill>
                  <a:schemeClr val="tx1"/>
                </a:solidFill>
                <a:latin typeface="Nunito" pitchFamily="2" charset="0"/>
              </a:rPr>
              <a:t>Seventure</a:t>
            </a:r>
            <a:r>
              <a:rPr lang="fr-FR" sz="1200" dirty="0">
                <a:solidFill>
                  <a:schemeClr val="tx1"/>
                </a:solidFill>
                <a:latin typeface="Nunito" pitchFamily="2" charset="0"/>
              </a:rPr>
              <a:t> </a:t>
            </a:r>
            <a:r>
              <a:rPr lang="fr-FR" sz="1200" dirty="0" err="1">
                <a:solidFill>
                  <a:schemeClr val="tx1"/>
                </a:solidFill>
                <a:latin typeface="Nunito" pitchFamily="2" charset="0"/>
              </a:rPr>
              <a:t>Partners</a:t>
            </a:r>
            <a:r>
              <a:rPr lang="fr-FR" sz="1200" dirty="0">
                <a:solidFill>
                  <a:schemeClr val="tx1"/>
                </a:solidFill>
                <a:latin typeface="Nunito" pitchFamily="2" charset="0"/>
              </a:rPr>
              <a:t>.</a:t>
            </a:r>
          </a:p>
        </p:txBody>
      </p:sp>
      <p:sp>
        <p:nvSpPr>
          <p:cNvPr id="4" name="Titre 3">
            <a:extLst>
              <a:ext uri="{FF2B5EF4-FFF2-40B4-BE49-F238E27FC236}">
                <a16:creationId xmlns:a16="http://schemas.microsoft.com/office/drawing/2014/main" id="{F6159F4E-7AA8-AC55-2E36-AF7008657920}"/>
              </a:ext>
            </a:extLst>
          </p:cNvPr>
          <p:cNvSpPr>
            <a:spLocks noGrp="1"/>
          </p:cNvSpPr>
          <p:nvPr>
            <p:ph type="title"/>
          </p:nvPr>
        </p:nvSpPr>
        <p:spPr>
          <a:xfrm>
            <a:off x="575462" y="436919"/>
            <a:ext cx="10273141" cy="449816"/>
          </a:xfrm>
        </p:spPr>
        <p:txBody>
          <a:bodyPr/>
          <a:lstStyle/>
          <a:p>
            <a:r>
              <a:rPr lang="fr-FR" sz="2400" dirty="0"/>
              <a:t>PREAMBULE</a:t>
            </a:r>
            <a:endParaRPr lang="fr-FR" dirty="0"/>
          </a:p>
        </p:txBody>
      </p:sp>
      <p:sp>
        <p:nvSpPr>
          <p:cNvPr id="3" name="Espace réservé de la date 3">
            <a:extLst>
              <a:ext uri="{FF2B5EF4-FFF2-40B4-BE49-F238E27FC236}">
                <a16:creationId xmlns:a16="http://schemas.microsoft.com/office/drawing/2014/main" id="{C91BECF8-5D53-9B1B-CA51-9DAC7241421A}"/>
              </a:ext>
            </a:extLst>
          </p:cNvPr>
          <p:cNvSpPr txBox="1">
            <a:spLocks/>
          </p:cNvSpPr>
          <p:nvPr/>
        </p:nvSpPr>
        <p:spPr>
          <a:xfrm>
            <a:off x="687354" y="6485510"/>
            <a:ext cx="11237169" cy="365125"/>
          </a:xfrm>
          <a:prstGeom prst="rect">
            <a:avLst/>
          </a:prstGeom>
        </p:spPr>
        <p:txBody>
          <a:bodyPr vert="horz" lIns="91440" tIns="45720" rIns="91440" bIns="45720" rtlCol="0" anchor="ctr"/>
          <a:lstStyle>
            <a:defPPr>
              <a:defRPr lang="fr-FR"/>
            </a:defPPr>
            <a:lvl1pPr marL="0" algn="l" defTabSz="914400" rtl="0" eaLnBrk="1" latinLnBrk="0" hangingPunct="1">
              <a:defRPr sz="800" b="1" i="0" kern="1200">
                <a:solidFill>
                  <a:schemeClr val="tx1"/>
                </a:solidFill>
                <a:latin typeface="Nunito SemiBold"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CAMPAGNE FCPI | SEVENTURE PARTNERS | </a:t>
            </a:r>
            <a:r>
              <a:rPr lang="fr-FR" b="0" dirty="0"/>
              <a:t>Confidentiel | Ne pas diffuser sans l’accord de la société de gestion</a:t>
            </a:r>
            <a:endParaRPr lang="fr-FR" b="0" dirty="0">
              <a:latin typeface="Nunito Light" pitchFamily="2" charset="77"/>
            </a:endParaRPr>
          </a:p>
        </p:txBody>
      </p:sp>
      <p:sp>
        <p:nvSpPr>
          <p:cNvPr id="5" name="Espace réservé du numéro de diapositive 8">
            <a:extLst>
              <a:ext uri="{FF2B5EF4-FFF2-40B4-BE49-F238E27FC236}">
                <a16:creationId xmlns:a16="http://schemas.microsoft.com/office/drawing/2014/main" id="{B48FE297-07FB-EFA7-B5A5-A7B09F365916}"/>
              </a:ext>
            </a:extLst>
          </p:cNvPr>
          <p:cNvSpPr txBox="1">
            <a:spLocks/>
          </p:cNvSpPr>
          <p:nvPr/>
        </p:nvSpPr>
        <p:spPr>
          <a:xfrm>
            <a:off x="267477" y="6571812"/>
            <a:ext cx="408228"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2D8F0B-D7FF-8745-9E1F-64A8E3960EFB}" type="slidenum">
              <a:rPr lang="fr-FR" sz="800" b="1">
                <a:latin typeface="Nunito SemiBold" pitchFamily="2" charset="77"/>
              </a:rPr>
              <a:pPr/>
              <a:t>2</a:t>
            </a:fld>
            <a:endParaRPr lang="fr-FR" sz="800" b="1" dirty="0">
              <a:latin typeface="Nunito SemiBold" pitchFamily="2" charset="77"/>
            </a:endParaRPr>
          </a:p>
        </p:txBody>
      </p:sp>
    </p:spTree>
    <p:extLst>
      <p:ext uri="{BB962C8B-B14F-4D97-AF65-F5344CB8AC3E}">
        <p14:creationId xmlns:p14="http://schemas.microsoft.com/office/powerpoint/2010/main" val="3473165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BA11E455-4ADD-E958-BDA3-6C09F963004B}"/>
              </a:ext>
            </a:extLst>
          </p:cNvPr>
          <p:cNvGrpSpPr/>
          <p:nvPr/>
        </p:nvGrpSpPr>
        <p:grpSpPr>
          <a:xfrm>
            <a:off x="473605" y="1049676"/>
            <a:ext cx="7774468" cy="2528071"/>
            <a:chOff x="394943" y="3844370"/>
            <a:chExt cx="7008773" cy="1831140"/>
          </a:xfrm>
        </p:grpSpPr>
        <p:sp>
          <p:nvSpPr>
            <p:cNvPr id="8" name="Rectangle 7">
              <a:extLst>
                <a:ext uri="{FF2B5EF4-FFF2-40B4-BE49-F238E27FC236}">
                  <a16:creationId xmlns:a16="http://schemas.microsoft.com/office/drawing/2014/main" id="{F79CAB90-6088-DE5F-D7D2-096947D53ABE}"/>
                </a:ext>
              </a:extLst>
            </p:cNvPr>
            <p:cNvSpPr/>
            <p:nvPr/>
          </p:nvSpPr>
          <p:spPr>
            <a:xfrm>
              <a:off x="394943" y="4007611"/>
              <a:ext cx="7008773" cy="1667899"/>
            </a:xfrm>
            <a:prstGeom prst="rect">
              <a:avLst/>
            </a:prstGeom>
            <a:solidFill>
              <a:srgbClr val="FFFFFF"/>
            </a:solidFill>
            <a:ln w="9525" cap="flat" cmpd="sng" algn="ctr">
              <a:solidFill>
                <a:srgbClr val="7030A0"/>
              </a:solidFill>
              <a:prstDash val="solid"/>
            </a:ln>
            <a:effectLst/>
          </p:spPr>
          <p:txBody>
            <a:bodyPr rtlCol="0" anchor="ctr"/>
            <a:lstStyle/>
            <a:p>
              <a:pPr algn="just" defTabSz="914377">
                <a:lnSpc>
                  <a:spcPct val="105000"/>
                </a:lnSpc>
                <a:spcBef>
                  <a:spcPts val="600"/>
                </a:spcBef>
                <a:defRPr/>
              </a:pPr>
              <a:endParaRPr lang="fr-FR" sz="1200" b="1" i="1" dirty="0">
                <a:solidFill>
                  <a:srgbClr val="0C0C0C"/>
                </a:solidFill>
                <a:latin typeface="Nunito" pitchFamily="2" charset="0"/>
                <a:ea typeface="Times New Roman" panose="02020603050405020304" pitchFamily="18" charset="0"/>
                <a:cs typeface="Arial"/>
                <a:sym typeface="Arial"/>
              </a:endParaRPr>
            </a:p>
          </p:txBody>
        </p:sp>
        <p:sp>
          <p:nvSpPr>
            <p:cNvPr id="9" name="Rectangle 8">
              <a:extLst>
                <a:ext uri="{FF2B5EF4-FFF2-40B4-BE49-F238E27FC236}">
                  <a16:creationId xmlns:a16="http://schemas.microsoft.com/office/drawing/2014/main" id="{E7ADD728-98BC-EA5A-6AEB-C4A5D0E23973}"/>
                </a:ext>
              </a:extLst>
            </p:cNvPr>
            <p:cNvSpPr/>
            <p:nvPr/>
          </p:nvSpPr>
          <p:spPr>
            <a:xfrm>
              <a:off x="707532" y="3844370"/>
              <a:ext cx="4276026" cy="364197"/>
            </a:xfrm>
            <a:prstGeom prst="rect">
              <a:avLst/>
            </a:prstGeom>
            <a:solidFill>
              <a:srgbClr val="FFFFFF"/>
            </a:solidFill>
            <a:ln w="25400" cap="flat" cmpd="sng" algn="ctr">
              <a:noFill/>
              <a:prstDash val="solid"/>
            </a:ln>
            <a:effectLst/>
          </p:spPr>
          <p:txBody>
            <a:bodyPr rtlCol="0" anchor="ctr"/>
            <a:lstStyle/>
            <a:p>
              <a:pPr algn="ctr" defTabSz="914377">
                <a:defRPr/>
              </a:pPr>
              <a:r>
                <a:rPr lang="fr-FR" b="1" dirty="0">
                  <a:solidFill>
                    <a:srgbClr val="581D74"/>
                  </a:solidFill>
                  <a:latin typeface="Nunito" pitchFamily="2" charset="0"/>
                  <a:cs typeface="Arial"/>
                  <a:sym typeface="Arial"/>
                </a:rPr>
                <a:t>La société de gestion : </a:t>
              </a:r>
              <a:r>
                <a:rPr lang="fr-FR" b="1" dirty="0" err="1">
                  <a:solidFill>
                    <a:srgbClr val="581D74"/>
                  </a:solidFill>
                  <a:latin typeface="Nunito" pitchFamily="2" charset="0"/>
                  <a:cs typeface="Arial"/>
                  <a:sym typeface="Arial"/>
                </a:rPr>
                <a:t>Seventure</a:t>
              </a:r>
              <a:r>
                <a:rPr lang="fr-FR" b="1" dirty="0">
                  <a:solidFill>
                    <a:srgbClr val="581D74"/>
                  </a:solidFill>
                  <a:latin typeface="Nunito" pitchFamily="2" charset="0"/>
                  <a:cs typeface="Arial"/>
                  <a:sym typeface="Arial"/>
                </a:rPr>
                <a:t> </a:t>
              </a:r>
              <a:r>
                <a:rPr lang="fr-FR" b="1" dirty="0" err="1">
                  <a:solidFill>
                    <a:srgbClr val="581D74"/>
                  </a:solidFill>
                  <a:latin typeface="Nunito" pitchFamily="2" charset="0"/>
                  <a:cs typeface="Arial"/>
                  <a:sym typeface="Arial"/>
                </a:rPr>
                <a:t>Partners</a:t>
              </a:r>
              <a:r>
                <a:rPr lang="fr-FR" b="1" dirty="0">
                  <a:solidFill>
                    <a:srgbClr val="581D74"/>
                  </a:solidFill>
                  <a:latin typeface="Nunito" pitchFamily="2" charset="0"/>
                  <a:cs typeface="Arial"/>
                  <a:sym typeface="Arial"/>
                </a:rPr>
                <a:t> </a:t>
              </a:r>
            </a:p>
          </p:txBody>
        </p:sp>
      </p:grpSp>
      <p:sp>
        <p:nvSpPr>
          <p:cNvPr id="6" name="Titre 3"/>
          <p:cNvSpPr>
            <a:spLocks noGrp="1"/>
          </p:cNvSpPr>
          <p:nvPr>
            <p:ph type="title"/>
          </p:nvPr>
        </p:nvSpPr>
        <p:spPr>
          <a:xfrm>
            <a:off x="491012" y="188080"/>
            <a:ext cx="10561174" cy="449816"/>
          </a:xfrm>
        </p:spPr>
        <p:txBody>
          <a:bodyPr/>
          <a:lstStyle/>
          <a:p>
            <a:r>
              <a:rPr lang="fr-FR" sz="2400" dirty="0"/>
              <a:t>VIE NUMERIQUE ET SANTE 2022-2023</a:t>
            </a:r>
          </a:p>
        </p:txBody>
      </p:sp>
      <p:sp>
        <p:nvSpPr>
          <p:cNvPr id="7" name="Espace réservé du texte 4"/>
          <p:cNvSpPr>
            <a:spLocks noGrp="1"/>
          </p:cNvSpPr>
          <p:nvPr>
            <p:ph type="body" sz="quarter" idx="12"/>
          </p:nvPr>
        </p:nvSpPr>
        <p:spPr>
          <a:xfrm>
            <a:off x="971327" y="663789"/>
            <a:ext cx="10272131" cy="384043"/>
          </a:xfrm>
        </p:spPr>
        <p:txBody>
          <a:bodyPr/>
          <a:lstStyle/>
          <a:p>
            <a:r>
              <a:rPr lang="fr-FR" sz="2000" b="0" dirty="0">
                <a:solidFill>
                  <a:srgbClr val="63227E">
                    <a:alpha val="60000"/>
                  </a:srgbClr>
                </a:solidFill>
                <a:latin typeface="Nunito" pitchFamily="2" charset="77"/>
              </a:rPr>
              <a:t>PRESENTATION</a:t>
            </a:r>
          </a:p>
        </p:txBody>
      </p:sp>
      <p:sp>
        <p:nvSpPr>
          <p:cNvPr id="24" name="Rectangle 23">
            <a:extLst>
              <a:ext uri="{FF2B5EF4-FFF2-40B4-BE49-F238E27FC236}">
                <a16:creationId xmlns:a16="http://schemas.microsoft.com/office/drawing/2014/main" id="{C4750697-24A1-42D6-BACD-F0F3C142A6C8}"/>
              </a:ext>
            </a:extLst>
          </p:cNvPr>
          <p:cNvSpPr/>
          <p:nvPr/>
        </p:nvSpPr>
        <p:spPr>
          <a:xfrm>
            <a:off x="515069" y="1486305"/>
            <a:ext cx="7733004" cy="2050818"/>
          </a:xfrm>
          <a:prstGeom prst="rect">
            <a:avLst/>
          </a:prstGeom>
        </p:spPr>
        <p:txBody>
          <a:bodyPr wrap="square">
            <a:spAutoFit/>
          </a:bodyPr>
          <a:lstStyle/>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Créée en 1997, </a:t>
            </a:r>
            <a:r>
              <a:rPr lang="fr-FR" sz="1600" dirty="0" err="1">
                <a:solidFill>
                  <a:srgbClr val="000000"/>
                </a:solidFill>
                <a:latin typeface="Nunito" pitchFamily="2" charset="0"/>
                <a:cs typeface="Arial" panose="020B0604020202020204" pitchFamily="34" charset="0"/>
                <a:sym typeface="Arial"/>
              </a:rPr>
              <a:t>Seventure</a:t>
            </a:r>
            <a:r>
              <a:rPr lang="fr-FR" sz="1600" dirty="0">
                <a:solidFill>
                  <a:srgbClr val="000000"/>
                </a:solidFill>
                <a:latin typeface="Nunito" pitchFamily="2" charset="0"/>
                <a:cs typeface="Arial" panose="020B0604020202020204" pitchFamily="34" charset="0"/>
                <a:sym typeface="Arial"/>
              </a:rPr>
              <a:t> </a:t>
            </a:r>
            <a:r>
              <a:rPr lang="fr-FR" sz="1600" dirty="0" err="1">
                <a:solidFill>
                  <a:srgbClr val="000000"/>
                </a:solidFill>
                <a:latin typeface="Nunito" pitchFamily="2" charset="0"/>
                <a:cs typeface="Arial" panose="020B0604020202020204" pitchFamily="34" charset="0"/>
                <a:sym typeface="Arial"/>
              </a:rPr>
              <a:t>Partners</a:t>
            </a:r>
            <a:r>
              <a:rPr lang="fr-FR" sz="1600" dirty="0">
                <a:solidFill>
                  <a:srgbClr val="000000"/>
                </a:solidFill>
                <a:latin typeface="Nunito" pitchFamily="2" charset="0"/>
                <a:cs typeface="Arial" panose="020B0604020202020204" pitchFamily="34" charset="0"/>
                <a:sym typeface="Arial"/>
              </a:rPr>
              <a:t> a investi au capital de 300 sociétés innovantes. </a:t>
            </a:r>
            <a:r>
              <a:rPr lang="fr-FR" sz="1600" dirty="0" err="1">
                <a:solidFill>
                  <a:srgbClr val="000000"/>
                </a:solidFill>
                <a:latin typeface="Nunito" pitchFamily="2" charset="0"/>
                <a:cs typeface="Arial" panose="020B0604020202020204" pitchFamily="34" charset="0"/>
                <a:sym typeface="Arial"/>
              </a:rPr>
              <a:t>Seventure</a:t>
            </a:r>
            <a:r>
              <a:rPr lang="fr-FR" sz="1600" dirty="0">
                <a:solidFill>
                  <a:srgbClr val="000000"/>
                </a:solidFill>
                <a:latin typeface="Nunito" pitchFamily="2" charset="0"/>
                <a:cs typeface="Arial" panose="020B0604020202020204" pitchFamily="34" charset="0"/>
                <a:sym typeface="Arial"/>
              </a:rPr>
              <a:t> peut accompagner les entreprises à différents stades de maturité.</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err="1">
                <a:solidFill>
                  <a:srgbClr val="000000"/>
                </a:solidFill>
                <a:latin typeface="Nunito" pitchFamily="2" charset="0"/>
                <a:cs typeface="Arial" panose="020B0604020202020204" pitchFamily="34" charset="0"/>
                <a:sym typeface="Arial"/>
              </a:rPr>
              <a:t>Seventure</a:t>
            </a:r>
            <a:r>
              <a:rPr lang="fr-FR" sz="1600" dirty="0">
                <a:solidFill>
                  <a:srgbClr val="000000"/>
                </a:solidFill>
                <a:latin typeface="Nunito" pitchFamily="2" charset="0"/>
                <a:cs typeface="Arial" panose="020B0604020202020204" pitchFamily="34" charset="0"/>
                <a:sym typeface="Arial"/>
              </a:rPr>
              <a:t> gère aujourd’hui 1 milliard d’euros issus des épargnants (FCPI et FIP) et des entreprises (fonds professionnels). Le portefeuille actuel compte 150 sociétés. </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err="1">
                <a:solidFill>
                  <a:srgbClr val="000000"/>
                </a:solidFill>
                <a:latin typeface="Nunito" pitchFamily="2" charset="0"/>
                <a:cs typeface="Arial" panose="020B0604020202020204" pitchFamily="34" charset="0"/>
                <a:sym typeface="Arial"/>
              </a:rPr>
              <a:t>Seventure</a:t>
            </a:r>
            <a:r>
              <a:rPr lang="fr-FR" sz="1600" dirty="0">
                <a:solidFill>
                  <a:srgbClr val="000000"/>
                </a:solidFill>
                <a:latin typeface="Nunito" pitchFamily="2" charset="0"/>
                <a:cs typeface="Arial" panose="020B0604020202020204" pitchFamily="34" charset="0"/>
                <a:sym typeface="Arial"/>
              </a:rPr>
              <a:t> en tant que filiale du groupe respecte les exigences du secteur bancaire : Conformité, Risques, Audit &amp; Inspection. </a:t>
            </a:r>
          </a:p>
        </p:txBody>
      </p:sp>
      <p:pic>
        <p:nvPicPr>
          <p:cNvPr id="2" name="Image 1">
            <a:extLst>
              <a:ext uri="{FF2B5EF4-FFF2-40B4-BE49-F238E27FC236}">
                <a16:creationId xmlns:a16="http://schemas.microsoft.com/office/drawing/2014/main" id="{30B06D74-E4CF-4DE0-8AF9-85FE2B5B98F3}"/>
              </a:ext>
            </a:extLst>
          </p:cNvPr>
          <p:cNvPicPr>
            <a:picLocks noChangeAspect="1"/>
          </p:cNvPicPr>
          <p:nvPr/>
        </p:nvPicPr>
        <p:blipFill>
          <a:blip r:embed="rId2"/>
          <a:stretch>
            <a:fillRect/>
          </a:stretch>
        </p:blipFill>
        <p:spPr>
          <a:xfrm>
            <a:off x="911424" y="6476975"/>
            <a:ext cx="2560541" cy="227604"/>
          </a:xfrm>
          <a:prstGeom prst="rect">
            <a:avLst/>
          </a:prstGeom>
        </p:spPr>
      </p:pic>
      <p:sp>
        <p:nvSpPr>
          <p:cNvPr id="14" name="Espace réservé de la date 3">
            <a:extLst>
              <a:ext uri="{FF2B5EF4-FFF2-40B4-BE49-F238E27FC236}">
                <a16:creationId xmlns:a16="http://schemas.microsoft.com/office/drawing/2014/main" id="{3DE8B93A-85CC-433C-BF57-B15F5E6F0AA8}"/>
              </a:ext>
            </a:extLst>
          </p:cNvPr>
          <p:cNvSpPr txBox="1">
            <a:spLocks/>
          </p:cNvSpPr>
          <p:nvPr/>
        </p:nvSpPr>
        <p:spPr>
          <a:xfrm>
            <a:off x="687354" y="6485510"/>
            <a:ext cx="11237169" cy="365125"/>
          </a:xfrm>
          <a:prstGeom prst="rect">
            <a:avLst/>
          </a:prstGeom>
        </p:spPr>
        <p:txBody>
          <a:bodyPr vert="horz" lIns="91440" tIns="45720" rIns="91440" bIns="45720" rtlCol="0" anchor="ctr"/>
          <a:lstStyle>
            <a:defPPr>
              <a:defRPr lang="fr-FR"/>
            </a:defPPr>
            <a:lvl1pPr marL="0" algn="l" defTabSz="914400" rtl="0" eaLnBrk="1" latinLnBrk="0" hangingPunct="1">
              <a:defRPr sz="800" b="1" i="0" kern="1200">
                <a:solidFill>
                  <a:schemeClr val="tx1"/>
                </a:solidFill>
                <a:latin typeface="Nunito SemiBold"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CAMPAGNE FCPI | SEVENTURE PARTNERS | </a:t>
            </a:r>
            <a:r>
              <a:rPr lang="fr-FR" b="0" dirty="0"/>
              <a:t>Confidentiel | Ne pas diffuser sans l’accord de la société de gestion</a:t>
            </a:r>
            <a:endParaRPr lang="fr-FR" b="0" dirty="0">
              <a:latin typeface="Nunito Light" pitchFamily="2" charset="77"/>
            </a:endParaRPr>
          </a:p>
        </p:txBody>
      </p:sp>
      <p:sp>
        <p:nvSpPr>
          <p:cNvPr id="15" name="Espace réservé du numéro de diapositive 8">
            <a:extLst>
              <a:ext uri="{FF2B5EF4-FFF2-40B4-BE49-F238E27FC236}">
                <a16:creationId xmlns:a16="http://schemas.microsoft.com/office/drawing/2014/main" id="{E5F06F56-625D-4940-96AA-2298E06C0A7B}"/>
              </a:ext>
            </a:extLst>
          </p:cNvPr>
          <p:cNvSpPr txBox="1">
            <a:spLocks/>
          </p:cNvSpPr>
          <p:nvPr/>
        </p:nvSpPr>
        <p:spPr>
          <a:xfrm>
            <a:off x="267477" y="6571812"/>
            <a:ext cx="408228"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2D8F0B-D7FF-8745-9E1F-64A8E3960EFB}" type="slidenum">
              <a:rPr lang="fr-FR" sz="800" b="1">
                <a:latin typeface="Nunito SemiBold" pitchFamily="2" charset="77"/>
              </a:rPr>
              <a:pPr/>
              <a:t>3</a:t>
            </a:fld>
            <a:endParaRPr lang="fr-FR" sz="800" b="1" dirty="0">
              <a:latin typeface="Nunito SemiBold" pitchFamily="2" charset="77"/>
            </a:endParaRPr>
          </a:p>
        </p:txBody>
      </p:sp>
      <p:grpSp>
        <p:nvGrpSpPr>
          <p:cNvPr id="3" name="Groupe 2">
            <a:extLst>
              <a:ext uri="{FF2B5EF4-FFF2-40B4-BE49-F238E27FC236}">
                <a16:creationId xmlns:a16="http://schemas.microsoft.com/office/drawing/2014/main" id="{35C7C172-2FB5-80CE-B761-192522E9D940}"/>
              </a:ext>
            </a:extLst>
          </p:cNvPr>
          <p:cNvGrpSpPr/>
          <p:nvPr/>
        </p:nvGrpSpPr>
        <p:grpSpPr>
          <a:xfrm>
            <a:off x="473605" y="3531070"/>
            <a:ext cx="11585611" cy="2936334"/>
            <a:chOff x="394943" y="3844371"/>
            <a:chExt cx="7008773" cy="1831139"/>
          </a:xfrm>
        </p:grpSpPr>
        <p:sp>
          <p:nvSpPr>
            <p:cNvPr id="5" name="Rectangle 4">
              <a:extLst>
                <a:ext uri="{FF2B5EF4-FFF2-40B4-BE49-F238E27FC236}">
                  <a16:creationId xmlns:a16="http://schemas.microsoft.com/office/drawing/2014/main" id="{B43CE9CC-6B23-4BB9-9CA5-007EDA7D619D}"/>
                </a:ext>
              </a:extLst>
            </p:cNvPr>
            <p:cNvSpPr/>
            <p:nvPr/>
          </p:nvSpPr>
          <p:spPr>
            <a:xfrm>
              <a:off x="394943" y="4007611"/>
              <a:ext cx="7008773" cy="1667899"/>
            </a:xfrm>
            <a:prstGeom prst="rect">
              <a:avLst/>
            </a:prstGeom>
            <a:solidFill>
              <a:srgbClr val="FFFFFF"/>
            </a:solidFill>
            <a:ln w="9525" cap="flat" cmpd="sng" algn="ctr">
              <a:solidFill>
                <a:srgbClr val="7030A0"/>
              </a:solidFill>
              <a:prstDash val="solid"/>
            </a:ln>
            <a:effectLst/>
          </p:spPr>
          <p:txBody>
            <a:bodyPr rtlCol="0" anchor="ctr"/>
            <a:lstStyle/>
            <a:p>
              <a:pPr algn="just" defTabSz="914377">
                <a:lnSpc>
                  <a:spcPct val="105000"/>
                </a:lnSpc>
                <a:spcBef>
                  <a:spcPts val="600"/>
                </a:spcBef>
                <a:defRPr/>
              </a:pPr>
              <a:endParaRPr lang="fr-FR" sz="1200" b="1" i="1" dirty="0">
                <a:solidFill>
                  <a:srgbClr val="0C0C0C"/>
                </a:solidFill>
                <a:latin typeface="Nunito" pitchFamily="2" charset="0"/>
                <a:ea typeface="Times New Roman" panose="02020603050405020304" pitchFamily="18" charset="0"/>
                <a:cs typeface="Arial"/>
                <a:sym typeface="Arial"/>
              </a:endParaRPr>
            </a:p>
          </p:txBody>
        </p:sp>
        <p:sp>
          <p:nvSpPr>
            <p:cNvPr id="11" name="Rectangle 10">
              <a:extLst>
                <a:ext uri="{FF2B5EF4-FFF2-40B4-BE49-F238E27FC236}">
                  <a16:creationId xmlns:a16="http://schemas.microsoft.com/office/drawing/2014/main" id="{7F095F8C-6AE5-9B56-C5CD-4A1D1CA9D2BE}"/>
                </a:ext>
              </a:extLst>
            </p:cNvPr>
            <p:cNvSpPr/>
            <p:nvPr/>
          </p:nvSpPr>
          <p:spPr>
            <a:xfrm>
              <a:off x="648622" y="3844371"/>
              <a:ext cx="3052686" cy="352196"/>
            </a:xfrm>
            <a:prstGeom prst="rect">
              <a:avLst/>
            </a:prstGeom>
            <a:solidFill>
              <a:srgbClr val="FFFFFF"/>
            </a:solidFill>
            <a:ln w="25400" cap="flat" cmpd="sng" algn="ctr">
              <a:noFill/>
              <a:prstDash val="solid"/>
            </a:ln>
            <a:effectLst/>
          </p:spPr>
          <p:txBody>
            <a:bodyPr rtlCol="0" anchor="ctr"/>
            <a:lstStyle/>
            <a:p>
              <a:pPr algn="ctr" defTabSz="914377">
                <a:defRPr/>
              </a:pPr>
              <a:r>
                <a:rPr lang="fr-FR" b="1" dirty="0">
                  <a:solidFill>
                    <a:srgbClr val="581D74"/>
                  </a:solidFill>
                  <a:latin typeface="Nunito" pitchFamily="2" charset="0"/>
                  <a:cs typeface="Arial"/>
                  <a:sym typeface="Arial"/>
                </a:rPr>
                <a:t>Le FCPI : Vie Numérique et Santé 2022-2023</a:t>
              </a:r>
            </a:p>
          </p:txBody>
        </p:sp>
      </p:grpSp>
      <p:sp>
        <p:nvSpPr>
          <p:cNvPr id="12" name="Rectangle 11">
            <a:extLst>
              <a:ext uri="{FF2B5EF4-FFF2-40B4-BE49-F238E27FC236}">
                <a16:creationId xmlns:a16="http://schemas.microsoft.com/office/drawing/2014/main" id="{CBF3B916-F570-77C0-66E7-4E9441FDAB07}"/>
              </a:ext>
            </a:extLst>
          </p:cNvPr>
          <p:cNvSpPr/>
          <p:nvPr/>
        </p:nvSpPr>
        <p:spPr>
          <a:xfrm>
            <a:off x="578886" y="3925222"/>
            <a:ext cx="11480330" cy="2618153"/>
          </a:xfrm>
          <a:prstGeom prst="rect">
            <a:avLst/>
          </a:prstGeom>
        </p:spPr>
        <p:txBody>
          <a:bodyPr wrap="square">
            <a:spAutoFit/>
          </a:bodyPr>
          <a:lstStyle/>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C’est un double millésime, dont l’échéance est au 31/12/2030 prorogeable deux fois un an</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Il ouvre droit à une réduction d’IR de 20 % + Exonération des plus-values, soumises aux prélèvements sociaux</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Cette défiscalisation rend le produit éligible aux clients débutants (C1) et avec un profil de risque prudent (R1) &gt; case à cocher dans le devoir de conseil </a:t>
            </a:r>
            <a:r>
              <a:rPr lang="fr-FR" sz="1400" dirty="0">
                <a:solidFill>
                  <a:srgbClr val="000000"/>
                </a:solidFill>
                <a:latin typeface="Nunito" pitchFamily="2" charset="0"/>
                <a:cs typeface="Arial" panose="020B0604020202020204" pitchFamily="34" charset="0"/>
                <a:sym typeface="Arial"/>
              </a:rPr>
              <a:t>«</a:t>
            </a:r>
            <a:r>
              <a:rPr lang="fr-FR" sz="1400" i="1" dirty="0">
                <a:solidFill>
                  <a:srgbClr val="000000"/>
                </a:solidFill>
                <a:latin typeface="Nunito" pitchFamily="2" charset="0"/>
                <a:cs typeface="Arial" panose="020B0604020202020204" pitchFamily="34" charset="0"/>
                <a:sym typeface="Arial"/>
              </a:rPr>
              <a:t> J’accepte la proposition de l’établissement et confirme mon choix de souscrire à ce produit permettant de réduire la charge de l’impôt sur le revenu même si celui-ci présente un risque supérieur à mon profil (Questionnaire de Risques) dans la mesure où le projet concerné répond à mon besoin et que j’en comprends et accepte le risque. </a:t>
            </a:r>
            <a:r>
              <a:rPr lang="fr-FR" sz="1400" dirty="0">
                <a:solidFill>
                  <a:srgbClr val="000000"/>
                </a:solidFill>
                <a:latin typeface="Nunito" pitchFamily="2" charset="0"/>
                <a:cs typeface="Arial" panose="020B0604020202020204" pitchFamily="34" charset="0"/>
                <a:sym typeface="Arial"/>
              </a:rPr>
              <a:t>»</a:t>
            </a:r>
            <a:endParaRPr lang="fr-FR" sz="1600" dirty="0">
              <a:solidFill>
                <a:srgbClr val="000000"/>
              </a:solidFill>
              <a:latin typeface="Nunito" pitchFamily="2" charset="0"/>
              <a:cs typeface="Arial" panose="020B0604020202020204" pitchFamily="34" charset="0"/>
              <a:sym typeface="Arial"/>
            </a:endParaRP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La souscription minimale est de 500€ (produit de conquête) + tranches de 100€ (flexibilité). Ces montants sont plus faibles que sur les FIP.</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L’offre FCPI n’est pas en quantité limitée comme SOFICA ou GIRARDIN &gt; Pour la Caisse d’Epargne, le FCPI génère des commissions jusqu’en 2031</a:t>
            </a:r>
          </a:p>
        </p:txBody>
      </p:sp>
    </p:spTree>
    <p:extLst>
      <p:ext uri="{BB962C8B-B14F-4D97-AF65-F5344CB8AC3E}">
        <p14:creationId xmlns:p14="http://schemas.microsoft.com/office/powerpoint/2010/main" val="203227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e la date 3">
            <a:extLst>
              <a:ext uri="{FF2B5EF4-FFF2-40B4-BE49-F238E27FC236}">
                <a16:creationId xmlns:a16="http://schemas.microsoft.com/office/drawing/2014/main" id="{0C0B9A87-73FB-36FB-6BC1-20332B006DA7}"/>
              </a:ext>
            </a:extLst>
          </p:cNvPr>
          <p:cNvSpPr txBox="1">
            <a:spLocks/>
          </p:cNvSpPr>
          <p:nvPr/>
        </p:nvSpPr>
        <p:spPr>
          <a:xfrm>
            <a:off x="687354" y="6485510"/>
            <a:ext cx="11237169" cy="365125"/>
          </a:xfrm>
          <a:prstGeom prst="rect">
            <a:avLst/>
          </a:prstGeom>
        </p:spPr>
        <p:txBody>
          <a:bodyPr vert="horz" lIns="91440" tIns="45720" rIns="91440" bIns="45720" rtlCol="0" anchor="ctr"/>
          <a:lstStyle>
            <a:defPPr>
              <a:defRPr lang="fr-FR"/>
            </a:defPPr>
            <a:lvl1pPr marL="0" algn="l" defTabSz="914400" rtl="0" eaLnBrk="1" latinLnBrk="0" hangingPunct="1">
              <a:defRPr sz="800" b="1" i="0" kern="1200">
                <a:solidFill>
                  <a:schemeClr val="tx1"/>
                </a:solidFill>
                <a:latin typeface="Nunito SemiBold"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CAMPAGNE FCPI | SEVENTURE PARTNERS | </a:t>
            </a:r>
            <a:r>
              <a:rPr lang="fr-FR" b="0" dirty="0"/>
              <a:t>Confidentiel | Ne pas diffuser sans l’accord de la société de gestion</a:t>
            </a:r>
            <a:endParaRPr lang="fr-FR" b="0" dirty="0">
              <a:latin typeface="Nunito Light" pitchFamily="2" charset="77"/>
            </a:endParaRPr>
          </a:p>
        </p:txBody>
      </p:sp>
      <p:sp>
        <p:nvSpPr>
          <p:cNvPr id="9" name="Espace réservé du numéro de diapositive 8">
            <a:extLst>
              <a:ext uri="{FF2B5EF4-FFF2-40B4-BE49-F238E27FC236}">
                <a16:creationId xmlns:a16="http://schemas.microsoft.com/office/drawing/2014/main" id="{75D3FD04-9300-5920-B77B-786F9C82E377}"/>
              </a:ext>
            </a:extLst>
          </p:cNvPr>
          <p:cNvSpPr txBox="1">
            <a:spLocks/>
          </p:cNvSpPr>
          <p:nvPr/>
        </p:nvSpPr>
        <p:spPr>
          <a:xfrm>
            <a:off x="267477" y="6581239"/>
            <a:ext cx="408228"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2D8F0B-D7FF-8745-9E1F-64A8E3960EFB}" type="slidenum">
              <a:rPr lang="fr-FR" sz="800" b="1">
                <a:latin typeface="Nunito SemiBold" pitchFamily="2" charset="77"/>
              </a:rPr>
              <a:pPr/>
              <a:t>4</a:t>
            </a:fld>
            <a:endParaRPr lang="fr-FR" sz="800" b="1" dirty="0">
              <a:latin typeface="Nunito SemiBold" pitchFamily="2" charset="77"/>
            </a:endParaRPr>
          </a:p>
        </p:txBody>
      </p:sp>
      <p:sp>
        <p:nvSpPr>
          <p:cNvPr id="2" name="Titre 3">
            <a:extLst>
              <a:ext uri="{FF2B5EF4-FFF2-40B4-BE49-F238E27FC236}">
                <a16:creationId xmlns:a16="http://schemas.microsoft.com/office/drawing/2014/main" id="{D1234971-EF02-EC25-EF06-FD5D5E62DD76}"/>
              </a:ext>
            </a:extLst>
          </p:cNvPr>
          <p:cNvSpPr>
            <a:spLocks noGrp="1"/>
          </p:cNvSpPr>
          <p:nvPr>
            <p:ph type="title"/>
          </p:nvPr>
        </p:nvSpPr>
        <p:spPr>
          <a:xfrm>
            <a:off x="491012" y="188080"/>
            <a:ext cx="10561174" cy="449816"/>
          </a:xfrm>
        </p:spPr>
        <p:txBody>
          <a:bodyPr/>
          <a:lstStyle/>
          <a:p>
            <a:r>
              <a:rPr lang="fr-FR" sz="2400" dirty="0"/>
              <a:t>VIE NUMERIQUE ET SANTE 2022-2023</a:t>
            </a:r>
          </a:p>
        </p:txBody>
      </p:sp>
      <p:sp>
        <p:nvSpPr>
          <p:cNvPr id="3" name="Espace réservé du texte 4">
            <a:extLst>
              <a:ext uri="{FF2B5EF4-FFF2-40B4-BE49-F238E27FC236}">
                <a16:creationId xmlns:a16="http://schemas.microsoft.com/office/drawing/2014/main" id="{92AC1D53-5168-3296-2D49-DCC684F0C608}"/>
              </a:ext>
            </a:extLst>
          </p:cNvPr>
          <p:cNvSpPr>
            <a:spLocks noGrp="1"/>
          </p:cNvSpPr>
          <p:nvPr>
            <p:ph type="body" sz="quarter" idx="12"/>
          </p:nvPr>
        </p:nvSpPr>
        <p:spPr>
          <a:xfrm>
            <a:off x="971327" y="663789"/>
            <a:ext cx="10272131" cy="384043"/>
          </a:xfrm>
        </p:spPr>
        <p:txBody>
          <a:bodyPr/>
          <a:lstStyle/>
          <a:p>
            <a:r>
              <a:rPr lang="fr-FR" sz="2000" b="0" dirty="0">
                <a:solidFill>
                  <a:srgbClr val="63227E">
                    <a:alpha val="60000"/>
                  </a:srgbClr>
                </a:solidFill>
                <a:latin typeface="Nunito" pitchFamily="2" charset="77"/>
              </a:rPr>
              <a:t>UN FCPI MULTI-THEMATIQUE ET DURABLE (ARTICLE 8)</a:t>
            </a:r>
          </a:p>
        </p:txBody>
      </p:sp>
      <p:grpSp>
        <p:nvGrpSpPr>
          <p:cNvPr id="10" name="Groupe 9">
            <a:extLst>
              <a:ext uri="{FF2B5EF4-FFF2-40B4-BE49-F238E27FC236}">
                <a16:creationId xmlns:a16="http://schemas.microsoft.com/office/drawing/2014/main" id="{F5FEB27D-E6B1-176F-1621-1EFD670968E5}"/>
              </a:ext>
            </a:extLst>
          </p:cNvPr>
          <p:cNvGrpSpPr/>
          <p:nvPr/>
        </p:nvGrpSpPr>
        <p:grpSpPr>
          <a:xfrm>
            <a:off x="1843574" y="1590630"/>
            <a:ext cx="8041934" cy="4913494"/>
            <a:chOff x="1182554" y="1171985"/>
            <a:chExt cx="8041934" cy="4913494"/>
          </a:xfrm>
        </p:grpSpPr>
        <p:pic>
          <p:nvPicPr>
            <p:cNvPr id="7" name="Image 6">
              <a:extLst>
                <a:ext uri="{FF2B5EF4-FFF2-40B4-BE49-F238E27FC236}">
                  <a16:creationId xmlns:a16="http://schemas.microsoft.com/office/drawing/2014/main" id="{D3D69743-7A03-B620-3D02-4A61389FF2A7}"/>
                </a:ext>
              </a:extLst>
            </p:cNvPr>
            <p:cNvPicPr>
              <a:picLocks noChangeAspect="1"/>
            </p:cNvPicPr>
            <p:nvPr/>
          </p:nvPicPr>
          <p:blipFill rotWithShape="1">
            <a:blip r:embed="rId2"/>
            <a:srcRect l="64689" t="10801" b="35621"/>
            <a:stretch/>
          </p:blipFill>
          <p:spPr>
            <a:xfrm>
              <a:off x="5816906" y="1171985"/>
              <a:ext cx="3407582" cy="3384014"/>
            </a:xfrm>
            <a:prstGeom prst="rect">
              <a:avLst/>
            </a:prstGeom>
          </p:spPr>
        </p:pic>
        <p:pic>
          <p:nvPicPr>
            <p:cNvPr id="4" name="Image 3">
              <a:extLst>
                <a:ext uri="{FF2B5EF4-FFF2-40B4-BE49-F238E27FC236}">
                  <a16:creationId xmlns:a16="http://schemas.microsoft.com/office/drawing/2014/main" id="{DC1DB620-BA6B-A991-9E6D-1765F31DE31A}"/>
                </a:ext>
              </a:extLst>
            </p:cNvPr>
            <p:cNvPicPr>
              <a:picLocks noChangeAspect="1"/>
            </p:cNvPicPr>
            <p:nvPr/>
          </p:nvPicPr>
          <p:blipFill rotWithShape="1">
            <a:blip r:embed="rId2"/>
            <a:srcRect t="76037" r="51977"/>
            <a:stretch/>
          </p:blipFill>
          <p:spPr>
            <a:xfrm>
              <a:off x="1182554" y="4571999"/>
              <a:ext cx="4634352" cy="1513480"/>
            </a:xfrm>
            <a:prstGeom prst="rect">
              <a:avLst/>
            </a:prstGeom>
          </p:spPr>
        </p:pic>
        <p:pic>
          <p:nvPicPr>
            <p:cNvPr id="5" name="Image 4">
              <a:extLst>
                <a:ext uri="{FF2B5EF4-FFF2-40B4-BE49-F238E27FC236}">
                  <a16:creationId xmlns:a16="http://schemas.microsoft.com/office/drawing/2014/main" id="{CC514D5E-D924-C3BC-677B-C28800DE15EB}"/>
                </a:ext>
              </a:extLst>
            </p:cNvPr>
            <p:cNvPicPr>
              <a:picLocks noChangeAspect="1"/>
            </p:cNvPicPr>
            <p:nvPr/>
          </p:nvPicPr>
          <p:blipFill rotWithShape="1">
            <a:blip r:embed="rId2"/>
            <a:srcRect t="10801" r="51977" b="35621"/>
            <a:stretch/>
          </p:blipFill>
          <p:spPr>
            <a:xfrm>
              <a:off x="1182554" y="1179985"/>
              <a:ext cx="4634352" cy="3384014"/>
            </a:xfrm>
            <a:prstGeom prst="rect">
              <a:avLst/>
            </a:prstGeom>
          </p:spPr>
        </p:pic>
        <p:pic>
          <p:nvPicPr>
            <p:cNvPr id="6" name="Image 5">
              <a:extLst>
                <a:ext uri="{FF2B5EF4-FFF2-40B4-BE49-F238E27FC236}">
                  <a16:creationId xmlns:a16="http://schemas.microsoft.com/office/drawing/2014/main" id="{EFD46EAD-DBD9-DA25-2E1A-CF4EB815D234}"/>
                </a:ext>
              </a:extLst>
            </p:cNvPr>
            <p:cNvPicPr>
              <a:picLocks noChangeAspect="1"/>
            </p:cNvPicPr>
            <p:nvPr/>
          </p:nvPicPr>
          <p:blipFill rotWithShape="1">
            <a:blip r:embed="rId2"/>
            <a:srcRect l="64689" t="76038"/>
            <a:stretch/>
          </p:blipFill>
          <p:spPr>
            <a:xfrm>
              <a:off x="5816906" y="4568982"/>
              <a:ext cx="3407582" cy="1513480"/>
            </a:xfrm>
            <a:prstGeom prst="rect">
              <a:avLst/>
            </a:prstGeom>
          </p:spPr>
        </p:pic>
      </p:grpSp>
      <p:sp>
        <p:nvSpPr>
          <p:cNvPr id="14" name="Rectangle 13">
            <a:extLst>
              <a:ext uri="{FF2B5EF4-FFF2-40B4-BE49-F238E27FC236}">
                <a16:creationId xmlns:a16="http://schemas.microsoft.com/office/drawing/2014/main" id="{B553F7B5-98CC-4B31-43AD-01398478B00C}"/>
              </a:ext>
            </a:extLst>
          </p:cNvPr>
          <p:cNvSpPr/>
          <p:nvPr/>
        </p:nvSpPr>
        <p:spPr>
          <a:xfrm>
            <a:off x="3249977" y="1025798"/>
            <a:ext cx="6499952" cy="597856"/>
          </a:xfrm>
          <a:prstGeom prst="rect">
            <a:avLst/>
          </a:prstGeom>
        </p:spPr>
        <p:txBody>
          <a:bodyPr wrap="square">
            <a:spAutoFit/>
          </a:bodyPr>
          <a:lstStyle/>
          <a:p>
            <a:pPr marL="0" lvl="1" algn="ctr" defTabSz="1219170">
              <a:lnSpc>
                <a:spcPct val="90000"/>
              </a:lnSpc>
              <a:spcBef>
                <a:spcPts val="667"/>
              </a:spcBef>
              <a:buClr>
                <a:srgbClr val="581D74"/>
              </a:buClr>
              <a:defRPr/>
            </a:pPr>
            <a:r>
              <a:rPr lang="fr-FR" b="1" dirty="0">
                <a:solidFill>
                  <a:srgbClr val="581D74"/>
                </a:solidFill>
                <a:latin typeface="Nunito" pitchFamily="2" charset="0"/>
                <a:cs typeface="Arial"/>
                <a:sym typeface="Arial"/>
              </a:rPr>
              <a:t>Le FCPI Vie Numérique et Santé 2022-2023 </a:t>
            </a:r>
            <a:r>
              <a:rPr lang="fr-FR" b="1" dirty="0" err="1">
                <a:solidFill>
                  <a:srgbClr val="581D74"/>
                </a:solidFill>
                <a:latin typeface="Nunito" pitchFamily="2" charset="0"/>
                <a:cs typeface="Arial"/>
                <a:sym typeface="Arial"/>
              </a:rPr>
              <a:t>co</a:t>
            </a:r>
            <a:r>
              <a:rPr lang="fr-FR" b="1" dirty="0">
                <a:solidFill>
                  <a:srgbClr val="581D74"/>
                </a:solidFill>
                <a:latin typeface="Nunito" pitchFamily="2" charset="0"/>
                <a:cs typeface="Arial"/>
                <a:sym typeface="Arial"/>
              </a:rPr>
              <a:t>-investit avec les 4 fonds professionnels thématiques de </a:t>
            </a:r>
            <a:r>
              <a:rPr lang="fr-FR" b="1" dirty="0" err="1">
                <a:solidFill>
                  <a:srgbClr val="581D74"/>
                </a:solidFill>
                <a:latin typeface="Nunito" pitchFamily="2" charset="0"/>
                <a:cs typeface="Arial"/>
                <a:sym typeface="Arial"/>
              </a:rPr>
              <a:t>Seventure</a:t>
            </a:r>
            <a:endParaRPr lang="fr-FR" b="1" dirty="0">
              <a:solidFill>
                <a:srgbClr val="581D74"/>
              </a:solidFill>
              <a:latin typeface="Nunito" pitchFamily="2" charset="0"/>
              <a:cs typeface="Arial"/>
              <a:sym typeface="Arial"/>
            </a:endParaRPr>
          </a:p>
        </p:txBody>
      </p:sp>
      <p:cxnSp>
        <p:nvCxnSpPr>
          <p:cNvPr id="16" name="Connecteur droit avec flèche 15">
            <a:extLst>
              <a:ext uri="{FF2B5EF4-FFF2-40B4-BE49-F238E27FC236}">
                <a16:creationId xmlns:a16="http://schemas.microsoft.com/office/drawing/2014/main" id="{3EE8DFAF-FA6C-4987-E265-A24E8C36D78D}"/>
              </a:ext>
            </a:extLst>
          </p:cNvPr>
          <p:cNvCxnSpPr/>
          <p:nvPr/>
        </p:nvCxnSpPr>
        <p:spPr>
          <a:xfrm>
            <a:off x="3227943" y="1587613"/>
            <a:ext cx="6499952" cy="0"/>
          </a:xfrm>
          <a:prstGeom prst="straightConnector1">
            <a:avLst/>
          </a:prstGeom>
          <a:ln>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5537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88CFC5B-8A8A-AA85-0909-54230604840C}"/>
              </a:ext>
            </a:extLst>
          </p:cNvPr>
          <p:cNvSpPr/>
          <p:nvPr/>
        </p:nvSpPr>
        <p:spPr>
          <a:xfrm>
            <a:off x="406398" y="1644073"/>
            <a:ext cx="128421" cy="119855"/>
          </a:xfrm>
          <a:prstGeom prst="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6" name="Groupe 15">
            <a:extLst>
              <a:ext uri="{FF2B5EF4-FFF2-40B4-BE49-F238E27FC236}">
                <a16:creationId xmlns:a16="http://schemas.microsoft.com/office/drawing/2014/main" id="{72B8E293-F6D7-4D07-BE8E-C86E480BF1A2}"/>
              </a:ext>
            </a:extLst>
          </p:cNvPr>
          <p:cNvGrpSpPr/>
          <p:nvPr/>
        </p:nvGrpSpPr>
        <p:grpSpPr>
          <a:xfrm>
            <a:off x="3404103" y="3491292"/>
            <a:ext cx="8595281" cy="2909508"/>
            <a:chOff x="394943" y="3844371"/>
            <a:chExt cx="7008773" cy="1831139"/>
          </a:xfrm>
        </p:grpSpPr>
        <p:sp>
          <p:nvSpPr>
            <p:cNvPr id="17" name="Rectangle 16">
              <a:extLst>
                <a:ext uri="{FF2B5EF4-FFF2-40B4-BE49-F238E27FC236}">
                  <a16:creationId xmlns:a16="http://schemas.microsoft.com/office/drawing/2014/main" id="{55F8C768-9C20-4937-8758-64C9552243FB}"/>
                </a:ext>
              </a:extLst>
            </p:cNvPr>
            <p:cNvSpPr/>
            <p:nvPr/>
          </p:nvSpPr>
          <p:spPr>
            <a:xfrm>
              <a:off x="394943" y="4007611"/>
              <a:ext cx="7008773" cy="1667899"/>
            </a:xfrm>
            <a:prstGeom prst="rect">
              <a:avLst/>
            </a:prstGeom>
            <a:solidFill>
              <a:srgbClr val="FFFFFF"/>
            </a:solidFill>
            <a:ln w="9525" cap="flat" cmpd="sng" algn="ctr">
              <a:solidFill>
                <a:srgbClr val="7030A0"/>
              </a:solidFill>
              <a:prstDash val="solid"/>
            </a:ln>
            <a:effectLst/>
          </p:spPr>
          <p:txBody>
            <a:bodyPr rtlCol="0" anchor="ctr"/>
            <a:lstStyle/>
            <a:p>
              <a:pPr algn="just" defTabSz="914377">
                <a:lnSpc>
                  <a:spcPct val="105000"/>
                </a:lnSpc>
                <a:spcBef>
                  <a:spcPts val="600"/>
                </a:spcBef>
                <a:defRPr/>
              </a:pPr>
              <a:endParaRPr lang="fr-FR" sz="1200" b="1" i="1" dirty="0">
                <a:solidFill>
                  <a:srgbClr val="0C0C0C"/>
                </a:solidFill>
                <a:latin typeface="Nunito" pitchFamily="2" charset="0"/>
                <a:ea typeface="Times New Roman" panose="02020603050405020304" pitchFamily="18" charset="0"/>
                <a:cs typeface="Arial"/>
                <a:sym typeface="Arial"/>
              </a:endParaRPr>
            </a:p>
          </p:txBody>
        </p:sp>
        <p:sp>
          <p:nvSpPr>
            <p:cNvPr id="18" name="Rectangle 17">
              <a:extLst>
                <a:ext uri="{FF2B5EF4-FFF2-40B4-BE49-F238E27FC236}">
                  <a16:creationId xmlns:a16="http://schemas.microsoft.com/office/drawing/2014/main" id="{685EA0F2-88D2-4EEE-9015-1744299E9914}"/>
                </a:ext>
              </a:extLst>
            </p:cNvPr>
            <p:cNvSpPr/>
            <p:nvPr/>
          </p:nvSpPr>
          <p:spPr>
            <a:xfrm>
              <a:off x="1499459" y="3844371"/>
              <a:ext cx="2022230" cy="352196"/>
            </a:xfrm>
            <a:prstGeom prst="rect">
              <a:avLst/>
            </a:prstGeom>
            <a:solidFill>
              <a:srgbClr val="FFFFFF"/>
            </a:solidFill>
            <a:ln w="25400" cap="flat" cmpd="sng" algn="ctr">
              <a:noFill/>
              <a:prstDash val="solid"/>
            </a:ln>
            <a:effectLst/>
          </p:spPr>
          <p:txBody>
            <a:bodyPr rtlCol="0" anchor="ctr"/>
            <a:lstStyle/>
            <a:p>
              <a:pPr algn="ctr" defTabSz="914377">
                <a:defRPr/>
              </a:pPr>
              <a:r>
                <a:rPr lang="fr-FR" b="1" dirty="0">
                  <a:solidFill>
                    <a:srgbClr val="581D74"/>
                  </a:solidFill>
                  <a:latin typeface="Nunito" pitchFamily="2" charset="0"/>
                  <a:cs typeface="Arial"/>
                  <a:sym typeface="Arial"/>
                </a:rPr>
                <a:t>Idées revues</a:t>
              </a:r>
            </a:p>
          </p:txBody>
        </p:sp>
      </p:grpSp>
      <p:grpSp>
        <p:nvGrpSpPr>
          <p:cNvPr id="4" name="Groupe 3">
            <a:extLst>
              <a:ext uri="{FF2B5EF4-FFF2-40B4-BE49-F238E27FC236}">
                <a16:creationId xmlns:a16="http://schemas.microsoft.com/office/drawing/2014/main" id="{BA11E455-4ADD-E958-BDA3-6C09F963004B}"/>
              </a:ext>
            </a:extLst>
          </p:cNvPr>
          <p:cNvGrpSpPr/>
          <p:nvPr/>
        </p:nvGrpSpPr>
        <p:grpSpPr>
          <a:xfrm>
            <a:off x="473605" y="1160512"/>
            <a:ext cx="5546949" cy="2170356"/>
            <a:chOff x="394943" y="3844371"/>
            <a:chExt cx="7008773" cy="1831139"/>
          </a:xfrm>
        </p:grpSpPr>
        <p:sp>
          <p:nvSpPr>
            <p:cNvPr id="8" name="Rectangle 7">
              <a:extLst>
                <a:ext uri="{FF2B5EF4-FFF2-40B4-BE49-F238E27FC236}">
                  <a16:creationId xmlns:a16="http://schemas.microsoft.com/office/drawing/2014/main" id="{F79CAB90-6088-DE5F-D7D2-096947D53ABE}"/>
                </a:ext>
              </a:extLst>
            </p:cNvPr>
            <p:cNvSpPr/>
            <p:nvPr/>
          </p:nvSpPr>
          <p:spPr>
            <a:xfrm>
              <a:off x="394943" y="4007611"/>
              <a:ext cx="7008773" cy="1667899"/>
            </a:xfrm>
            <a:prstGeom prst="rect">
              <a:avLst/>
            </a:prstGeom>
            <a:solidFill>
              <a:srgbClr val="FFFFFF"/>
            </a:solidFill>
            <a:ln w="9525" cap="flat" cmpd="sng" algn="ctr">
              <a:solidFill>
                <a:srgbClr val="7030A0"/>
              </a:solidFill>
              <a:prstDash val="solid"/>
            </a:ln>
            <a:effectLst/>
          </p:spPr>
          <p:txBody>
            <a:bodyPr rtlCol="0" anchor="ctr"/>
            <a:lstStyle/>
            <a:p>
              <a:pPr algn="just" defTabSz="914377">
                <a:lnSpc>
                  <a:spcPct val="105000"/>
                </a:lnSpc>
                <a:spcBef>
                  <a:spcPts val="600"/>
                </a:spcBef>
                <a:defRPr/>
              </a:pPr>
              <a:endParaRPr lang="fr-FR" sz="1200" b="1" i="1" dirty="0">
                <a:solidFill>
                  <a:srgbClr val="0C0C0C"/>
                </a:solidFill>
                <a:latin typeface="Arial"/>
                <a:ea typeface="Times New Roman" panose="02020603050405020304" pitchFamily="18" charset="0"/>
                <a:cs typeface="Arial"/>
                <a:sym typeface="Arial"/>
              </a:endParaRPr>
            </a:p>
          </p:txBody>
        </p:sp>
        <p:sp>
          <p:nvSpPr>
            <p:cNvPr id="9" name="Rectangle 8">
              <a:extLst>
                <a:ext uri="{FF2B5EF4-FFF2-40B4-BE49-F238E27FC236}">
                  <a16:creationId xmlns:a16="http://schemas.microsoft.com/office/drawing/2014/main" id="{E7ADD728-98BC-EA5A-6AEB-C4A5D0E23973}"/>
                </a:ext>
              </a:extLst>
            </p:cNvPr>
            <p:cNvSpPr/>
            <p:nvPr/>
          </p:nvSpPr>
          <p:spPr>
            <a:xfrm>
              <a:off x="1232698" y="3844371"/>
              <a:ext cx="2588081" cy="352196"/>
            </a:xfrm>
            <a:prstGeom prst="rect">
              <a:avLst/>
            </a:prstGeom>
            <a:solidFill>
              <a:srgbClr val="FFFFFF"/>
            </a:solidFill>
            <a:ln w="25400" cap="flat" cmpd="sng" algn="ctr">
              <a:noFill/>
              <a:prstDash val="solid"/>
            </a:ln>
            <a:effectLst/>
          </p:spPr>
          <p:txBody>
            <a:bodyPr rtlCol="0" anchor="ctr"/>
            <a:lstStyle/>
            <a:p>
              <a:pPr algn="ctr" defTabSz="914377">
                <a:defRPr/>
              </a:pPr>
              <a:r>
                <a:rPr lang="fr-FR" b="1" dirty="0">
                  <a:solidFill>
                    <a:srgbClr val="581D74"/>
                  </a:solidFill>
                  <a:latin typeface="Nunito" pitchFamily="2" charset="0"/>
                  <a:cs typeface="Arial"/>
                  <a:sym typeface="Arial"/>
                </a:rPr>
                <a:t>Idées reçues</a:t>
              </a:r>
            </a:p>
          </p:txBody>
        </p:sp>
      </p:grpSp>
      <p:sp>
        <p:nvSpPr>
          <p:cNvPr id="6" name="Titre 3"/>
          <p:cNvSpPr>
            <a:spLocks noGrp="1"/>
          </p:cNvSpPr>
          <p:nvPr>
            <p:ph type="title"/>
          </p:nvPr>
        </p:nvSpPr>
        <p:spPr>
          <a:xfrm>
            <a:off x="491012" y="188080"/>
            <a:ext cx="10561174" cy="449816"/>
          </a:xfrm>
        </p:spPr>
        <p:txBody>
          <a:bodyPr/>
          <a:lstStyle/>
          <a:p>
            <a:r>
              <a:rPr lang="fr-FR" sz="2400" dirty="0"/>
              <a:t>VIE NUMERIQUE ET SANTE 2022-2023</a:t>
            </a:r>
          </a:p>
        </p:txBody>
      </p:sp>
      <p:sp>
        <p:nvSpPr>
          <p:cNvPr id="7" name="Espace réservé du texte 4"/>
          <p:cNvSpPr>
            <a:spLocks noGrp="1"/>
          </p:cNvSpPr>
          <p:nvPr>
            <p:ph type="body" sz="quarter" idx="12"/>
          </p:nvPr>
        </p:nvSpPr>
        <p:spPr>
          <a:xfrm>
            <a:off x="971327" y="663789"/>
            <a:ext cx="10272131" cy="384043"/>
          </a:xfrm>
        </p:spPr>
        <p:txBody>
          <a:bodyPr/>
          <a:lstStyle/>
          <a:p>
            <a:r>
              <a:rPr lang="fr-FR" sz="2000" b="0" dirty="0">
                <a:solidFill>
                  <a:srgbClr val="63227E">
                    <a:alpha val="60000"/>
                  </a:srgbClr>
                </a:solidFill>
                <a:latin typeface="Nunito" pitchFamily="2" charset="77"/>
              </a:rPr>
              <a:t>Idées reçues / revues</a:t>
            </a:r>
          </a:p>
        </p:txBody>
      </p:sp>
      <p:sp>
        <p:nvSpPr>
          <p:cNvPr id="24" name="Rectangle 23">
            <a:extLst>
              <a:ext uri="{FF2B5EF4-FFF2-40B4-BE49-F238E27FC236}">
                <a16:creationId xmlns:a16="http://schemas.microsoft.com/office/drawing/2014/main" id="{C4750697-24A1-42D6-BACD-F0F3C142A6C8}"/>
              </a:ext>
            </a:extLst>
          </p:cNvPr>
          <p:cNvSpPr/>
          <p:nvPr/>
        </p:nvSpPr>
        <p:spPr>
          <a:xfrm>
            <a:off x="552013" y="1541721"/>
            <a:ext cx="5405167" cy="1607620"/>
          </a:xfrm>
          <a:prstGeom prst="rect">
            <a:avLst/>
          </a:prstGeom>
        </p:spPr>
        <p:txBody>
          <a:bodyPr wrap="square">
            <a:spAutoFit/>
          </a:bodyPr>
          <a:lstStyle/>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C’est chaque année le FCPI de </a:t>
            </a:r>
            <a:r>
              <a:rPr lang="fr-FR" sz="1600" dirty="0" err="1">
                <a:solidFill>
                  <a:srgbClr val="000000"/>
                </a:solidFill>
                <a:latin typeface="Nunito" pitchFamily="2" charset="0"/>
                <a:cs typeface="Arial" panose="020B0604020202020204" pitchFamily="34" charset="0"/>
                <a:sym typeface="Arial"/>
              </a:rPr>
              <a:t>Seventure</a:t>
            </a:r>
            <a:r>
              <a:rPr lang="fr-FR" sz="1600" dirty="0">
                <a:solidFill>
                  <a:srgbClr val="000000"/>
                </a:solidFill>
                <a:latin typeface="Nunito" pitchFamily="2" charset="0"/>
                <a:cs typeface="Arial" panose="020B0604020202020204" pitchFamily="34" charset="0"/>
                <a:sym typeface="Arial"/>
              </a:rPr>
              <a:t> qui est distribué, ce qui représente peu de diversification pour le client</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Le FCPI de </a:t>
            </a:r>
            <a:r>
              <a:rPr lang="fr-FR" sz="1600" dirty="0" err="1">
                <a:solidFill>
                  <a:srgbClr val="000000"/>
                </a:solidFill>
                <a:latin typeface="Nunito" pitchFamily="2" charset="0"/>
                <a:cs typeface="Arial" panose="020B0604020202020204" pitchFamily="34" charset="0"/>
                <a:sym typeface="Arial"/>
              </a:rPr>
              <a:t>Seventure</a:t>
            </a:r>
            <a:r>
              <a:rPr lang="fr-FR" sz="1600" dirty="0">
                <a:solidFill>
                  <a:srgbClr val="000000"/>
                </a:solidFill>
                <a:latin typeface="Nunito" pitchFamily="2" charset="0"/>
                <a:cs typeface="Arial" panose="020B0604020202020204" pitchFamily="34" charset="0"/>
                <a:sym typeface="Arial"/>
              </a:rPr>
              <a:t> est un produit risqué</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Les performances du FCPI de </a:t>
            </a:r>
            <a:r>
              <a:rPr lang="fr-FR" sz="1600" dirty="0" err="1">
                <a:solidFill>
                  <a:srgbClr val="000000"/>
                </a:solidFill>
                <a:latin typeface="Nunito" pitchFamily="2" charset="0"/>
                <a:cs typeface="Arial" panose="020B0604020202020204" pitchFamily="34" charset="0"/>
                <a:sym typeface="Arial"/>
              </a:rPr>
              <a:t>Seventure</a:t>
            </a:r>
            <a:r>
              <a:rPr lang="fr-FR" sz="1600" dirty="0">
                <a:solidFill>
                  <a:srgbClr val="000000"/>
                </a:solidFill>
                <a:latin typeface="Nunito" pitchFamily="2" charset="0"/>
                <a:cs typeface="Arial" panose="020B0604020202020204" pitchFamily="34" charset="0"/>
                <a:sym typeface="Arial"/>
              </a:rPr>
              <a:t> sont mauvaises</a:t>
            </a:r>
          </a:p>
        </p:txBody>
      </p:sp>
      <p:pic>
        <p:nvPicPr>
          <p:cNvPr id="2" name="Image 1">
            <a:extLst>
              <a:ext uri="{FF2B5EF4-FFF2-40B4-BE49-F238E27FC236}">
                <a16:creationId xmlns:a16="http://schemas.microsoft.com/office/drawing/2014/main" id="{30B06D74-E4CF-4DE0-8AF9-85FE2B5B98F3}"/>
              </a:ext>
            </a:extLst>
          </p:cNvPr>
          <p:cNvPicPr>
            <a:picLocks noChangeAspect="1"/>
          </p:cNvPicPr>
          <p:nvPr/>
        </p:nvPicPr>
        <p:blipFill>
          <a:blip r:embed="rId2"/>
          <a:stretch>
            <a:fillRect/>
          </a:stretch>
        </p:blipFill>
        <p:spPr>
          <a:xfrm>
            <a:off x="911424" y="6476975"/>
            <a:ext cx="2560541" cy="227604"/>
          </a:xfrm>
          <a:prstGeom prst="rect">
            <a:avLst/>
          </a:prstGeom>
        </p:spPr>
      </p:pic>
      <p:sp>
        <p:nvSpPr>
          <p:cNvPr id="14" name="Espace réservé de la date 3">
            <a:extLst>
              <a:ext uri="{FF2B5EF4-FFF2-40B4-BE49-F238E27FC236}">
                <a16:creationId xmlns:a16="http://schemas.microsoft.com/office/drawing/2014/main" id="{3DE8B93A-85CC-433C-BF57-B15F5E6F0AA8}"/>
              </a:ext>
            </a:extLst>
          </p:cNvPr>
          <p:cNvSpPr txBox="1">
            <a:spLocks/>
          </p:cNvSpPr>
          <p:nvPr/>
        </p:nvSpPr>
        <p:spPr>
          <a:xfrm>
            <a:off x="687354" y="6485510"/>
            <a:ext cx="11237169" cy="365125"/>
          </a:xfrm>
          <a:prstGeom prst="rect">
            <a:avLst/>
          </a:prstGeom>
        </p:spPr>
        <p:txBody>
          <a:bodyPr vert="horz" lIns="91440" tIns="45720" rIns="91440" bIns="45720" rtlCol="0" anchor="ctr"/>
          <a:lstStyle>
            <a:defPPr>
              <a:defRPr lang="fr-FR"/>
            </a:defPPr>
            <a:lvl1pPr marL="0" algn="l" defTabSz="914400" rtl="0" eaLnBrk="1" latinLnBrk="0" hangingPunct="1">
              <a:defRPr sz="800" b="1" i="0" kern="1200">
                <a:solidFill>
                  <a:schemeClr val="tx1"/>
                </a:solidFill>
                <a:latin typeface="Nunito SemiBold"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CAMPAGNE FCPI | SEVENTURE PARTNERS | </a:t>
            </a:r>
            <a:r>
              <a:rPr lang="fr-FR" b="0" dirty="0"/>
              <a:t>Confidentiel | Ne pas diffuser sans l’accord de la société de gestion</a:t>
            </a:r>
            <a:endParaRPr lang="fr-FR" b="0" dirty="0">
              <a:latin typeface="Nunito Light" pitchFamily="2" charset="77"/>
            </a:endParaRPr>
          </a:p>
        </p:txBody>
      </p:sp>
      <p:sp>
        <p:nvSpPr>
          <p:cNvPr id="15" name="Espace réservé du numéro de diapositive 8">
            <a:extLst>
              <a:ext uri="{FF2B5EF4-FFF2-40B4-BE49-F238E27FC236}">
                <a16:creationId xmlns:a16="http://schemas.microsoft.com/office/drawing/2014/main" id="{E5F06F56-625D-4940-96AA-2298E06C0A7B}"/>
              </a:ext>
            </a:extLst>
          </p:cNvPr>
          <p:cNvSpPr txBox="1">
            <a:spLocks/>
          </p:cNvSpPr>
          <p:nvPr/>
        </p:nvSpPr>
        <p:spPr>
          <a:xfrm>
            <a:off x="267477" y="6571812"/>
            <a:ext cx="408228"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2D8F0B-D7FF-8745-9E1F-64A8E3960EFB}" type="slidenum">
              <a:rPr lang="fr-FR" sz="800" b="1">
                <a:latin typeface="Nunito SemiBold" pitchFamily="2" charset="77"/>
              </a:rPr>
              <a:pPr/>
              <a:t>5</a:t>
            </a:fld>
            <a:endParaRPr lang="fr-FR" sz="800" b="1" dirty="0">
              <a:latin typeface="Nunito SemiBold" pitchFamily="2" charset="77"/>
            </a:endParaRPr>
          </a:p>
        </p:txBody>
      </p:sp>
      <p:sp>
        <p:nvSpPr>
          <p:cNvPr id="10" name="Rectangle 9">
            <a:extLst>
              <a:ext uri="{FF2B5EF4-FFF2-40B4-BE49-F238E27FC236}">
                <a16:creationId xmlns:a16="http://schemas.microsoft.com/office/drawing/2014/main" id="{6A63C455-7C04-A7A8-8799-F4A5B83BBCC4}"/>
              </a:ext>
            </a:extLst>
          </p:cNvPr>
          <p:cNvSpPr/>
          <p:nvPr/>
        </p:nvSpPr>
        <p:spPr>
          <a:xfrm>
            <a:off x="3446155" y="3884346"/>
            <a:ext cx="8595281" cy="2362185"/>
          </a:xfrm>
          <a:prstGeom prst="rect">
            <a:avLst/>
          </a:prstGeom>
        </p:spPr>
        <p:txBody>
          <a:bodyPr wrap="square">
            <a:spAutoFit/>
          </a:bodyPr>
          <a:lstStyle/>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Les différents FCPI de </a:t>
            </a:r>
            <a:r>
              <a:rPr lang="fr-FR" sz="1600" dirty="0" err="1">
                <a:solidFill>
                  <a:srgbClr val="000000"/>
                </a:solidFill>
                <a:latin typeface="Nunito" pitchFamily="2" charset="0"/>
                <a:cs typeface="Arial" panose="020B0604020202020204" pitchFamily="34" charset="0"/>
                <a:sym typeface="Arial"/>
              </a:rPr>
              <a:t>Seventure</a:t>
            </a:r>
            <a:r>
              <a:rPr lang="fr-FR" sz="1600" dirty="0">
                <a:solidFill>
                  <a:srgbClr val="000000"/>
                </a:solidFill>
                <a:latin typeface="Nunito" pitchFamily="2" charset="0"/>
                <a:cs typeface="Arial" panose="020B0604020202020204" pitchFamily="34" charset="0"/>
                <a:sym typeface="Arial"/>
              </a:rPr>
              <a:t> sont investis sur des sociétés différentes sauf si une société se porte bien et réalise des augmentations de capital (cf. exemples de </a:t>
            </a:r>
            <a:r>
              <a:rPr lang="fr-FR" sz="1600" dirty="0" err="1">
                <a:solidFill>
                  <a:srgbClr val="000000"/>
                </a:solidFill>
                <a:latin typeface="Nunito" pitchFamily="2" charset="0"/>
                <a:cs typeface="Arial" panose="020B0604020202020204" pitchFamily="34" charset="0"/>
                <a:sym typeface="Arial"/>
              </a:rPr>
              <a:t>Talentsoft</a:t>
            </a:r>
            <a:r>
              <a:rPr lang="fr-FR" sz="1600" dirty="0">
                <a:solidFill>
                  <a:srgbClr val="000000"/>
                </a:solidFill>
                <a:latin typeface="Nunito" pitchFamily="2" charset="0"/>
                <a:cs typeface="Arial" panose="020B0604020202020204" pitchFamily="34" charset="0"/>
                <a:sym typeface="Arial"/>
              </a:rPr>
              <a:t> et MAAT)  </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Pour renforcer la diversification, </a:t>
            </a:r>
            <a:r>
              <a:rPr lang="fr-FR" sz="1600" dirty="0" err="1">
                <a:solidFill>
                  <a:srgbClr val="000000"/>
                </a:solidFill>
                <a:latin typeface="Nunito" pitchFamily="2" charset="0"/>
                <a:cs typeface="Arial" panose="020B0604020202020204" pitchFamily="34" charset="0"/>
                <a:sym typeface="Arial"/>
              </a:rPr>
              <a:t>Seventure</a:t>
            </a:r>
            <a:r>
              <a:rPr lang="fr-FR" sz="1600" dirty="0">
                <a:solidFill>
                  <a:srgbClr val="000000"/>
                </a:solidFill>
                <a:latin typeface="Nunito" pitchFamily="2" charset="0"/>
                <a:cs typeface="Arial" panose="020B0604020202020204" pitchFamily="34" charset="0"/>
                <a:sym typeface="Arial"/>
              </a:rPr>
              <a:t> a élargi le périmètre d’investissement de 2 secteurs (Santé et Digital) à 4 secteurs (Santé, Digital, Sport et Economie Bleue)</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Sur les 17 millésimes que la gamme de </a:t>
            </a:r>
            <a:r>
              <a:rPr lang="fr-FR" sz="1600" dirty="0" err="1">
                <a:solidFill>
                  <a:srgbClr val="000000"/>
                </a:solidFill>
                <a:latin typeface="Nunito" pitchFamily="2" charset="0"/>
                <a:cs typeface="Arial" panose="020B0604020202020204" pitchFamily="34" charset="0"/>
                <a:sym typeface="Arial"/>
              </a:rPr>
              <a:t>Seventure</a:t>
            </a:r>
            <a:r>
              <a:rPr lang="fr-FR" sz="1600" dirty="0">
                <a:solidFill>
                  <a:srgbClr val="000000"/>
                </a:solidFill>
                <a:latin typeface="Nunito" pitchFamily="2" charset="0"/>
                <a:cs typeface="Arial" panose="020B0604020202020204" pitchFamily="34" charset="0"/>
                <a:sym typeface="Arial"/>
              </a:rPr>
              <a:t> compte depuis 2010, aucune perte en capital n’a dépassé la réduction d’impôt</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Le multiple moyen des FCPI des 12 dernières années est de 1,2 hors avantage fiscal et de 1,7 avec avantage fiscal &gt; Pour 1€ investi, l’épargnant touche 1,7€ </a:t>
            </a:r>
          </a:p>
        </p:txBody>
      </p:sp>
      <p:sp>
        <p:nvSpPr>
          <p:cNvPr id="3" name="Accolade ouvrante 2">
            <a:extLst>
              <a:ext uri="{FF2B5EF4-FFF2-40B4-BE49-F238E27FC236}">
                <a16:creationId xmlns:a16="http://schemas.microsoft.com/office/drawing/2014/main" id="{30039465-A6E3-152B-D588-A2A37A1DDC8F}"/>
              </a:ext>
            </a:extLst>
          </p:cNvPr>
          <p:cNvSpPr/>
          <p:nvPr/>
        </p:nvSpPr>
        <p:spPr>
          <a:xfrm>
            <a:off x="3184912" y="3884346"/>
            <a:ext cx="219192" cy="1167945"/>
          </a:xfrm>
          <a:prstGeom prst="leftBrace">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latin typeface="Nunito" pitchFamily="2" charset="0"/>
            </a:endParaRPr>
          </a:p>
        </p:txBody>
      </p:sp>
      <p:cxnSp>
        <p:nvCxnSpPr>
          <p:cNvPr id="11" name="Connecteur : en angle 10">
            <a:extLst>
              <a:ext uri="{FF2B5EF4-FFF2-40B4-BE49-F238E27FC236}">
                <a16:creationId xmlns:a16="http://schemas.microsoft.com/office/drawing/2014/main" id="{31996CA3-8762-C7FE-3DA7-F9E34B10E5F2}"/>
              </a:ext>
            </a:extLst>
          </p:cNvPr>
          <p:cNvCxnSpPr>
            <a:cxnSpLocks/>
            <a:stCxn id="12" idx="1"/>
            <a:endCxn id="3" idx="1"/>
          </p:cNvCxnSpPr>
          <p:nvPr/>
        </p:nvCxnSpPr>
        <p:spPr>
          <a:xfrm rot="10800000" flipH="1" flipV="1">
            <a:off x="406398" y="1704001"/>
            <a:ext cx="2778514" cy="2764318"/>
          </a:xfrm>
          <a:prstGeom prst="bentConnector3">
            <a:avLst>
              <a:gd name="adj1" fmla="val -8227"/>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2030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du contenu 6">
            <a:extLst>
              <a:ext uri="{FF2B5EF4-FFF2-40B4-BE49-F238E27FC236}">
                <a16:creationId xmlns:a16="http://schemas.microsoft.com/office/drawing/2014/main" id="{C661BD80-9B48-5236-C8DB-20C0C3C767EB}"/>
              </a:ext>
            </a:extLst>
          </p:cNvPr>
          <p:cNvPicPr>
            <a:picLocks noGrp="1" noChangeAspect="1"/>
          </p:cNvPicPr>
          <p:nvPr>
            <p:ph sz="quarter" idx="14"/>
          </p:nvPr>
        </p:nvPicPr>
        <p:blipFill rotWithShape="1">
          <a:blip r:embed="rId2"/>
          <a:srcRect b="18033"/>
          <a:stretch/>
        </p:blipFill>
        <p:spPr>
          <a:xfrm>
            <a:off x="706171" y="33648"/>
            <a:ext cx="10853514" cy="6247632"/>
          </a:xfrm>
        </p:spPr>
      </p:pic>
      <p:sp>
        <p:nvSpPr>
          <p:cNvPr id="8" name="Espace réservé de la date 3">
            <a:extLst>
              <a:ext uri="{FF2B5EF4-FFF2-40B4-BE49-F238E27FC236}">
                <a16:creationId xmlns:a16="http://schemas.microsoft.com/office/drawing/2014/main" id="{AA638916-7A1F-B7E1-1FD4-942491041883}"/>
              </a:ext>
            </a:extLst>
          </p:cNvPr>
          <p:cNvSpPr txBox="1">
            <a:spLocks/>
          </p:cNvSpPr>
          <p:nvPr/>
        </p:nvSpPr>
        <p:spPr>
          <a:xfrm>
            <a:off x="687354" y="6485510"/>
            <a:ext cx="7983763" cy="365125"/>
          </a:xfrm>
          <a:prstGeom prst="rect">
            <a:avLst/>
          </a:prstGeom>
        </p:spPr>
        <p:txBody>
          <a:bodyPr vert="horz" lIns="91440" tIns="45720" rIns="91440" bIns="45720" rtlCol="0" anchor="ctr"/>
          <a:lstStyle>
            <a:defPPr>
              <a:defRPr lang="fr-FR"/>
            </a:defPPr>
            <a:lvl1pPr marL="0" algn="l" defTabSz="914400" rtl="0" eaLnBrk="1" latinLnBrk="0" hangingPunct="1">
              <a:defRPr sz="800" b="1" i="0" kern="1200">
                <a:solidFill>
                  <a:schemeClr val="tx1"/>
                </a:solidFill>
                <a:latin typeface="Nunito SemiBold"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CAMPAGNE FCPI | SEVENTURE PARTNERS | </a:t>
            </a:r>
            <a:r>
              <a:rPr lang="fr-FR" b="0" dirty="0"/>
              <a:t>Confidentiel | Ne pas diffuser sans l’accord de la société de gestion</a:t>
            </a:r>
            <a:endParaRPr lang="fr-FR" b="0" dirty="0">
              <a:latin typeface="Nunito Light" pitchFamily="2" charset="77"/>
            </a:endParaRPr>
          </a:p>
        </p:txBody>
      </p:sp>
      <p:sp>
        <p:nvSpPr>
          <p:cNvPr id="9" name="Espace réservé du numéro de diapositive 8">
            <a:extLst>
              <a:ext uri="{FF2B5EF4-FFF2-40B4-BE49-F238E27FC236}">
                <a16:creationId xmlns:a16="http://schemas.microsoft.com/office/drawing/2014/main" id="{D1A84110-A463-B68E-488C-1A1BE01AFCE5}"/>
              </a:ext>
            </a:extLst>
          </p:cNvPr>
          <p:cNvSpPr txBox="1">
            <a:spLocks/>
          </p:cNvSpPr>
          <p:nvPr/>
        </p:nvSpPr>
        <p:spPr>
          <a:xfrm>
            <a:off x="267477" y="6581239"/>
            <a:ext cx="408228"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2D8F0B-D7FF-8745-9E1F-64A8E3960EFB}" type="slidenum">
              <a:rPr lang="fr-FR" sz="800" b="1">
                <a:latin typeface="Nunito SemiBold" pitchFamily="2" charset="77"/>
              </a:rPr>
              <a:pPr/>
              <a:t>6</a:t>
            </a:fld>
            <a:endParaRPr lang="fr-FR" sz="800" b="1" dirty="0">
              <a:latin typeface="Nunito SemiBold" pitchFamily="2" charset="77"/>
            </a:endParaRPr>
          </a:p>
        </p:txBody>
      </p:sp>
      <p:sp>
        <p:nvSpPr>
          <p:cNvPr id="10" name="Rectangle 9">
            <a:extLst>
              <a:ext uri="{FF2B5EF4-FFF2-40B4-BE49-F238E27FC236}">
                <a16:creationId xmlns:a16="http://schemas.microsoft.com/office/drawing/2014/main" id="{F6406656-434C-2415-7F4E-91E8E0FF6E50}"/>
              </a:ext>
            </a:extLst>
          </p:cNvPr>
          <p:cNvSpPr/>
          <p:nvPr/>
        </p:nvSpPr>
        <p:spPr>
          <a:xfrm>
            <a:off x="8936799" y="6543022"/>
            <a:ext cx="791851" cy="2075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rgbClr val="FF0000"/>
                </a:solidFill>
                <a:latin typeface="Nunito" pitchFamily="2" charset="0"/>
              </a:rPr>
              <a:t>1,2</a:t>
            </a:r>
          </a:p>
        </p:txBody>
      </p:sp>
      <p:sp>
        <p:nvSpPr>
          <p:cNvPr id="11" name="Rectangle 10">
            <a:extLst>
              <a:ext uri="{FF2B5EF4-FFF2-40B4-BE49-F238E27FC236}">
                <a16:creationId xmlns:a16="http://schemas.microsoft.com/office/drawing/2014/main" id="{9B12DD43-215B-371C-094E-D61F09FC8CF7}"/>
              </a:ext>
            </a:extLst>
          </p:cNvPr>
          <p:cNvSpPr/>
          <p:nvPr/>
        </p:nvSpPr>
        <p:spPr>
          <a:xfrm>
            <a:off x="10625008" y="6543022"/>
            <a:ext cx="791851" cy="2075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rgbClr val="FF0000"/>
                </a:solidFill>
                <a:latin typeface="Nunito" pitchFamily="2" charset="0"/>
              </a:rPr>
              <a:t>1,7</a:t>
            </a:r>
          </a:p>
        </p:txBody>
      </p:sp>
      <p:sp>
        <p:nvSpPr>
          <p:cNvPr id="12" name="Rectangle 11">
            <a:extLst>
              <a:ext uri="{FF2B5EF4-FFF2-40B4-BE49-F238E27FC236}">
                <a16:creationId xmlns:a16="http://schemas.microsoft.com/office/drawing/2014/main" id="{5877B50E-D02A-F38E-6F03-8E23771E5668}"/>
              </a:ext>
            </a:extLst>
          </p:cNvPr>
          <p:cNvSpPr/>
          <p:nvPr/>
        </p:nvSpPr>
        <p:spPr>
          <a:xfrm>
            <a:off x="9165174" y="6543022"/>
            <a:ext cx="1992981" cy="2075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rgbClr val="FF0000"/>
                </a:solidFill>
                <a:latin typeface="Nunito" pitchFamily="2" charset="0"/>
              </a:rPr>
              <a:t>Multiple moyen</a:t>
            </a:r>
          </a:p>
        </p:txBody>
      </p:sp>
      <p:sp>
        <p:nvSpPr>
          <p:cNvPr id="2" name="Rectangle 1">
            <a:extLst>
              <a:ext uri="{FF2B5EF4-FFF2-40B4-BE49-F238E27FC236}">
                <a16:creationId xmlns:a16="http://schemas.microsoft.com/office/drawing/2014/main" id="{53E73D71-DFFE-FFF2-A1BF-245276DEE086}"/>
              </a:ext>
            </a:extLst>
          </p:cNvPr>
          <p:cNvSpPr/>
          <p:nvPr/>
        </p:nvSpPr>
        <p:spPr>
          <a:xfrm>
            <a:off x="8848437" y="552763"/>
            <a:ext cx="969819" cy="572709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riangle isocèle 2">
            <a:extLst>
              <a:ext uri="{FF2B5EF4-FFF2-40B4-BE49-F238E27FC236}">
                <a16:creationId xmlns:a16="http://schemas.microsoft.com/office/drawing/2014/main" id="{AFEFA453-C58C-BC2F-A2BA-977EBCDD1D07}"/>
              </a:ext>
            </a:extLst>
          </p:cNvPr>
          <p:cNvSpPr/>
          <p:nvPr/>
        </p:nvSpPr>
        <p:spPr>
          <a:xfrm rot="10800000">
            <a:off x="8881382" y="6308991"/>
            <a:ext cx="931088" cy="179888"/>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31BF909B-1E45-B2C0-5C96-E227FC4AEB12}"/>
              </a:ext>
            </a:extLst>
          </p:cNvPr>
          <p:cNvSpPr/>
          <p:nvPr/>
        </p:nvSpPr>
        <p:spPr>
          <a:xfrm>
            <a:off x="10558496" y="554186"/>
            <a:ext cx="940325" cy="572709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riangle isocèle 4">
            <a:extLst>
              <a:ext uri="{FF2B5EF4-FFF2-40B4-BE49-F238E27FC236}">
                <a16:creationId xmlns:a16="http://schemas.microsoft.com/office/drawing/2014/main" id="{CA68F6A6-EDD9-DD62-15D1-D1B981819745}"/>
              </a:ext>
            </a:extLst>
          </p:cNvPr>
          <p:cNvSpPr/>
          <p:nvPr/>
        </p:nvSpPr>
        <p:spPr>
          <a:xfrm rot="10800000">
            <a:off x="10567732" y="6308991"/>
            <a:ext cx="931088" cy="179888"/>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878E79A8-BD6A-DB67-3E2B-65B798CB0BFB}"/>
              </a:ext>
            </a:extLst>
          </p:cNvPr>
          <p:cNvSpPr/>
          <p:nvPr/>
        </p:nvSpPr>
        <p:spPr>
          <a:xfrm>
            <a:off x="6342094" y="554186"/>
            <a:ext cx="1704203" cy="572709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Triangle isocèle 12">
            <a:extLst>
              <a:ext uri="{FF2B5EF4-FFF2-40B4-BE49-F238E27FC236}">
                <a16:creationId xmlns:a16="http://schemas.microsoft.com/office/drawing/2014/main" id="{A4639859-1CA6-B1CB-0C02-280476EFE112}"/>
              </a:ext>
            </a:extLst>
          </p:cNvPr>
          <p:cNvSpPr/>
          <p:nvPr/>
        </p:nvSpPr>
        <p:spPr>
          <a:xfrm rot="10800000">
            <a:off x="6360565" y="6308991"/>
            <a:ext cx="1690970" cy="164278"/>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F7C8870E-ACCD-97E3-2F6E-C14FD9C9AFB7}"/>
              </a:ext>
            </a:extLst>
          </p:cNvPr>
          <p:cNvSpPr/>
          <p:nvPr/>
        </p:nvSpPr>
        <p:spPr>
          <a:xfrm>
            <a:off x="5883566" y="6544907"/>
            <a:ext cx="2634247" cy="2326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rgbClr val="FF0000"/>
                </a:solidFill>
                <a:latin typeface="Nunito" pitchFamily="2" charset="0"/>
              </a:rPr>
              <a:t>Somme des 2 colonnes</a:t>
            </a:r>
          </a:p>
          <a:p>
            <a:pPr algn="ctr"/>
            <a:r>
              <a:rPr lang="fr-FR" sz="1100" dirty="0">
                <a:solidFill>
                  <a:srgbClr val="FF0000"/>
                </a:solidFill>
                <a:latin typeface="Nunito" pitchFamily="2" charset="0"/>
              </a:rPr>
              <a:t>= Performance du FCPI</a:t>
            </a:r>
          </a:p>
        </p:txBody>
      </p:sp>
      <p:sp>
        <p:nvSpPr>
          <p:cNvPr id="15" name="ZoneTexte 14">
            <a:extLst>
              <a:ext uri="{FF2B5EF4-FFF2-40B4-BE49-F238E27FC236}">
                <a16:creationId xmlns:a16="http://schemas.microsoft.com/office/drawing/2014/main" id="{FB3A3B1F-CE30-C09E-2464-3D37B95C0CDC}"/>
              </a:ext>
            </a:extLst>
          </p:cNvPr>
          <p:cNvSpPr txBox="1"/>
          <p:nvPr/>
        </p:nvSpPr>
        <p:spPr>
          <a:xfrm>
            <a:off x="714762" y="6281280"/>
            <a:ext cx="5179153" cy="307777"/>
          </a:xfrm>
          <a:prstGeom prst="rect">
            <a:avLst/>
          </a:prstGeom>
          <a:noFill/>
        </p:spPr>
        <p:txBody>
          <a:bodyPr wrap="square">
            <a:spAutoFit/>
          </a:bodyPr>
          <a:lstStyle/>
          <a:p>
            <a:r>
              <a:rPr lang="fr-FR" sz="700" dirty="0">
                <a:latin typeface="Nunito" pitchFamily="2" charset="0"/>
              </a:rPr>
              <a:t>Les performances passées ne préjugent pas des performances futures, ne sont pas constantes dans le temps et ne constituent, en aucun cas, une garantie future de performance ou de capital.</a:t>
            </a:r>
          </a:p>
        </p:txBody>
      </p:sp>
    </p:spTree>
    <p:extLst>
      <p:ext uri="{BB962C8B-B14F-4D97-AF65-F5344CB8AC3E}">
        <p14:creationId xmlns:p14="http://schemas.microsoft.com/office/powerpoint/2010/main" val="588352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e 15">
            <a:extLst>
              <a:ext uri="{FF2B5EF4-FFF2-40B4-BE49-F238E27FC236}">
                <a16:creationId xmlns:a16="http://schemas.microsoft.com/office/drawing/2014/main" id="{72B8E293-F6D7-4D07-BE8E-C86E480BF1A2}"/>
              </a:ext>
            </a:extLst>
          </p:cNvPr>
          <p:cNvGrpSpPr/>
          <p:nvPr/>
        </p:nvGrpSpPr>
        <p:grpSpPr>
          <a:xfrm>
            <a:off x="2005064" y="3572336"/>
            <a:ext cx="9977613" cy="2453891"/>
            <a:chOff x="394943" y="3844371"/>
            <a:chExt cx="7008773" cy="1831139"/>
          </a:xfrm>
        </p:grpSpPr>
        <p:sp>
          <p:nvSpPr>
            <p:cNvPr id="17" name="Rectangle 16">
              <a:extLst>
                <a:ext uri="{FF2B5EF4-FFF2-40B4-BE49-F238E27FC236}">
                  <a16:creationId xmlns:a16="http://schemas.microsoft.com/office/drawing/2014/main" id="{55F8C768-9C20-4937-8758-64C9552243FB}"/>
                </a:ext>
              </a:extLst>
            </p:cNvPr>
            <p:cNvSpPr/>
            <p:nvPr/>
          </p:nvSpPr>
          <p:spPr>
            <a:xfrm>
              <a:off x="394943" y="4007611"/>
              <a:ext cx="7008773" cy="1667899"/>
            </a:xfrm>
            <a:prstGeom prst="rect">
              <a:avLst/>
            </a:prstGeom>
            <a:solidFill>
              <a:srgbClr val="FFFFFF"/>
            </a:solidFill>
            <a:ln w="9525" cap="flat" cmpd="sng" algn="ctr">
              <a:solidFill>
                <a:srgbClr val="7030A0"/>
              </a:solidFill>
              <a:prstDash val="solid"/>
            </a:ln>
            <a:effectLst/>
          </p:spPr>
          <p:txBody>
            <a:bodyPr rtlCol="0" anchor="ctr"/>
            <a:lstStyle/>
            <a:p>
              <a:pPr algn="just" defTabSz="914377">
                <a:lnSpc>
                  <a:spcPct val="105000"/>
                </a:lnSpc>
                <a:spcBef>
                  <a:spcPts val="600"/>
                </a:spcBef>
                <a:defRPr/>
              </a:pPr>
              <a:endParaRPr lang="fr-FR" sz="1200" b="1" i="1" dirty="0">
                <a:solidFill>
                  <a:srgbClr val="0C0C0C"/>
                </a:solidFill>
                <a:latin typeface="Nunito" pitchFamily="2" charset="0"/>
                <a:ea typeface="Times New Roman" panose="02020603050405020304" pitchFamily="18" charset="0"/>
                <a:cs typeface="Arial"/>
                <a:sym typeface="Arial"/>
              </a:endParaRPr>
            </a:p>
          </p:txBody>
        </p:sp>
        <p:sp>
          <p:nvSpPr>
            <p:cNvPr id="18" name="Rectangle 17">
              <a:extLst>
                <a:ext uri="{FF2B5EF4-FFF2-40B4-BE49-F238E27FC236}">
                  <a16:creationId xmlns:a16="http://schemas.microsoft.com/office/drawing/2014/main" id="{685EA0F2-88D2-4EEE-9015-1744299E9914}"/>
                </a:ext>
              </a:extLst>
            </p:cNvPr>
            <p:cNvSpPr/>
            <p:nvPr/>
          </p:nvSpPr>
          <p:spPr>
            <a:xfrm>
              <a:off x="1388341" y="3844371"/>
              <a:ext cx="1690365" cy="352196"/>
            </a:xfrm>
            <a:prstGeom prst="rect">
              <a:avLst/>
            </a:prstGeom>
            <a:solidFill>
              <a:srgbClr val="FFFFFF"/>
            </a:solidFill>
            <a:ln w="25400" cap="flat" cmpd="sng" algn="ctr">
              <a:noFill/>
              <a:prstDash val="solid"/>
            </a:ln>
            <a:effectLst/>
          </p:spPr>
          <p:txBody>
            <a:bodyPr rtlCol="0" anchor="ctr"/>
            <a:lstStyle/>
            <a:p>
              <a:pPr algn="ctr" defTabSz="914377">
                <a:defRPr/>
              </a:pPr>
              <a:r>
                <a:rPr lang="fr-FR" b="1" dirty="0">
                  <a:solidFill>
                    <a:srgbClr val="581D74"/>
                  </a:solidFill>
                  <a:latin typeface="Nunito" pitchFamily="2" charset="0"/>
                  <a:cs typeface="Arial"/>
                  <a:sym typeface="Arial"/>
                </a:rPr>
                <a:t>Idées revues</a:t>
              </a:r>
            </a:p>
          </p:txBody>
        </p:sp>
      </p:grpSp>
      <p:grpSp>
        <p:nvGrpSpPr>
          <p:cNvPr id="4" name="Groupe 3">
            <a:extLst>
              <a:ext uri="{FF2B5EF4-FFF2-40B4-BE49-F238E27FC236}">
                <a16:creationId xmlns:a16="http://schemas.microsoft.com/office/drawing/2014/main" id="{BA11E455-4ADD-E958-BDA3-6C09F963004B}"/>
              </a:ext>
            </a:extLst>
          </p:cNvPr>
          <p:cNvGrpSpPr/>
          <p:nvPr/>
        </p:nvGrpSpPr>
        <p:grpSpPr>
          <a:xfrm>
            <a:off x="473605" y="1211723"/>
            <a:ext cx="6906250" cy="2251305"/>
            <a:chOff x="394943" y="3844371"/>
            <a:chExt cx="8726300" cy="1831139"/>
          </a:xfrm>
        </p:grpSpPr>
        <p:sp>
          <p:nvSpPr>
            <p:cNvPr id="8" name="Rectangle 7">
              <a:extLst>
                <a:ext uri="{FF2B5EF4-FFF2-40B4-BE49-F238E27FC236}">
                  <a16:creationId xmlns:a16="http://schemas.microsoft.com/office/drawing/2014/main" id="{F79CAB90-6088-DE5F-D7D2-096947D53ABE}"/>
                </a:ext>
              </a:extLst>
            </p:cNvPr>
            <p:cNvSpPr/>
            <p:nvPr/>
          </p:nvSpPr>
          <p:spPr>
            <a:xfrm>
              <a:off x="394943" y="4007611"/>
              <a:ext cx="8726300" cy="1667899"/>
            </a:xfrm>
            <a:prstGeom prst="rect">
              <a:avLst/>
            </a:prstGeom>
            <a:solidFill>
              <a:srgbClr val="FFFFFF"/>
            </a:solidFill>
            <a:ln w="9525" cap="flat" cmpd="sng" algn="ctr">
              <a:solidFill>
                <a:srgbClr val="7030A0"/>
              </a:solidFill>
              <a:prstDash val="solid"/>
            </a:ln>
            <a:effectLst/>
          </p:spPr>
          <p:txBody>
            <a:bodyPr rtlCol="0" anchor="ctr"/>
            <a:lstStyle/>
            <a:p>
              <a:pPr algn="just" defTabSz="914377">
                <a:lnSpc>
                  <a:spcPct val="105000"/>
                </a:lnSpc>
                <a:spcBef>
                  <a:spcPts val="600"/>
                </a:spcBef>
                <a:defRPr/>
              </a:pPr>
              <a:endParaRPr lang="fr-FR" sz="1200" b="1" i="1" dirty="0">
                <a:solidFill>
                  <a:srgbClr val="0C0C0C"/>
                </a:solidFill>
                <a:latin typeface="Nunito" pitchFamily="2" charset="0"/>
                <a:ea typeface="Times New Roman" panose="02020603050405020304" pitchFamily="18" charset="0"/>
                <a:cs typeface="Arial"/>
                <a:sym typeface="Arial"/>
              </a:endParaRPr>
            </a:p>
          </p:txBody>
        </p:sp>
        <p:sp>
          <p:nvSpPr>
            <p:cNvPr id="9" name="Rectangle 8">
              <a:extLst>
                <a:ext uri="{FF2B5EF4-FFF2-40B4-BE49-F238E27FC236}">
                  <a16:creationId xmlns:a16="http://schemas.microsoft.com/office/drawing/2014/main" id="{E7ADD728-98BC-EA5A-6AEB-C4A5D0E23973}"/>
                </a:ext>
              </a:extLst>
            </p:cNvPr>
            <p:cNvSpPr/>
            <p:nvPr/>
          </p:nvSpPr>
          <p:spPr>
            <a:xfrm>
              <a:off x="1232698" y="3844371"/>
              <a:ext cx="2588081" cy="352196"/>
            </a:xfrm>
            <a:prstGeom prst="rect">
              <a:avLst/>
            </a:prstGeom>
            <a:solidFill>
              <a:srgbClr val="FFFFFF"/>
            </a:solidFill>
            <a:ln w="25400" cap="flat" cmpd="sng" algn="ctr">
              <a:noFill/>
              <a:prstDash val="solid"/>
            </a:ln>
            <a:effectLst/>
          </p:spPr>
          <p:txBody>
            <a:bodyPr rtlCol="0" anchor="ctr"/>
            <a:lstStyle/>
            <a:p>
              <a:pPr algn="ctr" defTabSz="914377">
                <a:defRPr/>
              </a:pPr>
              <a:r>
                <a:rPr lang="fr-FR" b="1" dirty="0">
                  <a:solidFill>
                    <a:srgbClr val="581D74"/>
                  </a:solidFill>
                  <a:latin typeface="Nunito" pitchFamily="2" charset="0"/>
                  <a:cs typeface="Arial"/>
                  <a:sym typeface="Arial"/>
                </a:rPr>
                <a:t>Idées reçues</a:t>
              </a:r>
            </a:p>
          </p:txBody>
        </p:sp>
      </p:grpSp>
      <p:sp>
        <p:nvSpPr>
          <p:cNvPr id="6" name="Titre 3"/>
          <p:cNvSpPr>
            <a:spLocks noGrp="1"/>
          </p:cNvSpPr>
          <p:nvPr>
            <p:ph type="title"/>
          </p:nvPr>
        </p:nvSpPr>
        <p:spPr>
          <a:xfrm>
            <a:off x="491012" y="188080"/>
            <a:ext cx="10561174" cy="449816"/>
          </a:xfrm>
        </p:spPr>
        <p:txBody>
          <a:bodyPr/>
          <a:lstStyle/>
          <a:p>
            <a:r>
              <a:rPr lang="fr-FR" sz="2400" dirty="0"/>
              <a:t>VIE NUMERIQUE ET SANTE 2022-2023</a:t>
            </a:r>
          </a:p>
        </p:txBody>
      </p:sp>
      <p:sp>
        <p:nvSpPr>
          <p:cNvPr id="7" name="Espace réservé du texte 4"/>
          <p:cNvSpPr>
            <a:spLocks noGrp="1"/>
          </p:cNvSpPr>
          <p:nvPr>
            <p:ph type="body" sz="quarter" idx="12"/>
          </p:nvPr>
        </p:nvSpPr>
        <p:spPr>
          <a:xfrm>
            <a:off x="971327" y="663789"/>
            <a:ext cx="10272131" cy="384043"/>
          </a:xfrm>
        </p:spPr>
        <p:txBody>
          <a:bodyPr/>
          <a:lstStyle/>
          <a:p>
            <a:r>
              <a:rPr lang="fr-FR" sz="2000" b="0" dirty="0">
                <a:solidFill>
                  <a:srgbClr val="63227E">
                    <a:alpha val="60000"/>
                  </a:srgbClr>
                </a:solidFill>
                <a:latin typeface="Nunito" pitchFamily="2" charset="77"/>
              </a:rPr>
              <a:t>Idées reçues / revues</a:t>
            </a:r>
          </a:p>
        </p:txBody>
      </p:sp>
      <p:sp>
        <p:nvSpPr>
          <p:cNvPr id="24" name="Rectangle 23">
            <a:extLst>
              <a:ext uri="{FF2B5EF4-FFF2-40B4-BE49-F238E27FC236}">
                <a16:creationId xmlns:a16="http://schemas.microsoft.com/office/drawing/2014/main" id="{C4750697-24A1-42D6-BACD-F0F3C142A6C8}"/>
              </a:ext>
            </a:extLst>
          </p:cNvPr>
          <p:cNvSpPr/>
          <p:nvPr/>
        </p:nvSpPr>
        <p:spPr>
          <a:xfrm>
            <a:off x="515801" y="1601987"/>
            <a:ext cx="6753217" cy="1829219"/>
          </a:xfrm>
          <a:prstGeom prst="rect">
            <a:avLst/>
          </a:prstGeom>
        </p:spPr>
        <p:txBody>
          <a:bodyPr wrap="square">
            <a:spAutoFit/>
          </a:bodyPr>
          <a:lstStyle/>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Pourquoi vendre le FCPI plutôt que le FIP alors que la réduction d’impôt est de 20% au lieu de 22,5%?</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Le FCPI a une échéance de 7 ans +1 an +1 an de prorogation possible. Le client ne voudra pas immobiliser son épargne sur une si longue période. </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Le service après-vente est compliqué, difficile de trouver l’info sur une distribution ou une demande de rachat</a:t>
            </a:r>
          </a:p>
        </p:txBody>
      </p:sp>
      <p:pic>
        <p:nvPicPr>
          <p:cNvPr id="2" name="Image 1">
            <a:extLst>
              <a:ext uri="{FF2B5EF4-FFF2-40B4-BE49-F238E27FC236}">
                <a16:creationId xmlns:a16="http://schemas.microsoft.com/office/drawing/2014/main" id="{30B06D74-E4CF-4DE0-8AF9-85FE2B5B98F3}"/>
              </a:ext>
            </a:extLst>
          </p:cNvPr>
          <p:cNvPicPr>
            <a:picLocks noChangeAspect="1"/>
          </p:cNvPicPr>
          <p:nvPr/>
        </p:nvPicPr>
        <p:blipFill>
          <a:blip r:embed="rId2"/>
          <a:stretch>
            <a:fillRect/>
          </a:stretch>
        </p:blipFill>
        <p:spPr>
          <a:xfrm>
            <a:off x="911424" y="6476975"/>
            <a:ext cx="2560541" cy="227604"/>
          </a:xfrm>
          <a:prstGeom prst="rect">
            <a:avLst/>
          </a:prstGeom>
        </p:spPr>
      </p:pic>
      <p:sp>
        <p:nvSpPr>
          <p:cNvPr id="14" name="Espace réservé de la date 3">
            <a:extLst>
              <a:ext uri="{FF2B5EF4-FFF2-40B4-BE49-F238E27FC236}">
                <a16:creationId xmlns:a16="http://schemas.microsoft.com/office/drawing/2014/main" id="{3DE8B93A-85CC-433C-BF57-B15F5E6F0AA8}"/>
              </a:ext>
            </a:extLst>
          </p:cNvPr>
          <p:cNvSpPr txBox="1">
            <a:spLocks/>
          </p:cNvSpPr>
          <p:nvPr/>
        </p:nvSpPr>
        <p:spPr>
          <a:xfrm>
            <a:off x="687354" y="6485510"/>
            <a:ext cx="11237169" cy="365125"/>
          </a:xfrm>
          <a:prstGeom prst="rect">
            <a:avLst/>
          </a:prstGeom>
        </p:spPr>
        <p:txBody>
          <a:bodyPr vert="horz" lIns="91440" tIns="45720" rIns="91440" bIns="45720" rtlCol="0" anchor="ctr"/>
          <a:lstStyle>
            <a:defPPr>
              <a:defRPr lang="fr-FR"/>
            </a:defPPr>
            <a:lvl1pPr marL="0" algn="l" defTabSz="914400" rtl="0" eaLnBrk="1" latinLnBrk="0" hangingPunct="1">
              <a:defRPr sz="800" b="1" i="0" kern="1200">
                <a:solidFill>
                  <a:schemeClr val="tx1"/>
                </a:solidFill>
                <a:latin typeface="Nunito SemiBold"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CAMPAGNE FCPI | SEVENTURE PARTNERS | </a:t>
            </a:r>
            <a:r>
              <a:rPr lang="fr-FR" b="0" dirty="0"/>
              <a:t>Confidentiel | Ne pas diffuser sans l’accord de la société de gestion</a:t>
            </a:r>
            <a:endParaRPr lang="fr-FR" b="0" dirty="0">
              <a:latin typeface="Nunito Light" pitchFamily="2" charset="77"/>
            </a:endParaRPr>
          </a:p>
        </p:txBody>
      </p:sp>
      <p:sp>
        <p:nvSpPr>
          <p:cNvPr id="15" name="Espace réservé du numéro de diapositive 8">
            <a:extLst>
              <a:ext uri="{FF2B5EF4-FFF2-40B4-BE49-F238E27FC236}">
                <a16:creationId xmlns:a16="http://schemas.microsoft.com/office/drawing/2014/main" id="{E5F06F56-625D-4940-96AA-2298E06C0A7B}"/>
              </a:ext>
            </a:extLst>
          </p:cNvPr>
          <p:cNvSpPr txBox="1">
            <a:spLocks/>
          </p:cNvSpPr>
          <p:nvPr/>
        </p:nvSpPr>
        <p:spPr>
          <a:xfrm>
            <a:off x="267477" y="6581239"/>
            <a:ext cx="408228"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2D8F0B-D7FF-8745-9E1F-64A8E3960EFB}" type="slidenum">
              <a:rPr lang="fr-FR" sz="800" b="1">
                <a:latin typeface="Nunito SemiBold" pitchFamily="2" charset="77"/>
              </a:rPr>
              <a:pPr/>
              <a:t>7</a:t>
            </a:fld>
            <a:endParaRPr lang="fr-FR" sz="800" b="1" dirty="0">
              <a:latin typeface="Nunito SemiBold" pitchFamily="2" charset="77"/>
            </a:endParaRPr>
          </a:p>
        </p:txBody>
      </p:sp>
      <p:sp>
        <p:nvSpPr>
          <p:cNvPr id="10" name="Rectangle 9">
            <a:extLst>
              <a:ext uri="{FF2B5EF4-FFF2-40B4-BE49-F238E27FC236}">
                <a16:creationId xmlns:a16="http://schemas.microsoft.com/office/drawing/2014/main" id="{6A63C455-7C04-A7A8-8799-F4A5B83BBCC4}"/>
              </a:ext>
            </a:extLst>
          </p:cNvPr>
          <p:cNvSpPr/>
          <p:nvPr/>
        </p:nvSpPr>
        <p:spPr>
          <a:xfrm>
            <a:off x="2137268" y="4057126"/>
            <a:ext cx="9977613" cy="1829219"/>
          </a:xfrm>
          <a:prstGeom prst="rect">
            <a:avLst/>
          </a:prstGeom>
        </p:spPr>
        <p:txBody>
          <a:bodyPr wrap="square">
            <a:spAutoFit/>
          </a:bodyPr>
          <a:lstStyle/>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Certes 2,5% représentent un manque à gagner de 150€ pour une souscription de 6000€ mais par rapport au FIP, le FCPI donne du sens à l’épargne du client. Il soutient l’emploi dans les sociétés innovantes sur des secteurs attractifs et c’est un produit d’épargne responsable. </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Quel que soit le produit, le client doit garder ses parts 5 ans pour bénéficier de la défiscalisation sur les plus-values. Les premières distributions sont faites avant l’échéance, cf. millésimes 2015, 2014, 2013.</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Le site </a:t>
            </a:r>
            <a:r>
              <a:rPr lang="fr-FR" sz="1600" dirty="0">
                <a:solidFill>
                  <a:srgbClr val="FF0000"/>
                </a:solidFill>
                <a:latin typeface="Nunito" pitchFamily="2" charset="0"/>
                <a:cs typeface="Arial" panose="020B0604020202020204" pitchFamily="34" charset="0"/>
                <a:sym typeface="Arial"/>
              </a:rPr>
              <a:t>https://www.connect.ce.seventure.fr/ </a:t>
            </a:r>
            <a:r>
              <a:rPr lang="fr-FR" sz="1600" dirty="0">
                <a:solidFill>
                  <a:srgbClr val="000000"/>
                </a:solidFill>
                <a:latin typeface="Nunito" pitchFamily="2" charset="0"/>
                <a:cs typeface="Arial" panose="020B0604020202020204" pitchFamily="34" charset="0"/>
                <a:sym typeface="Arial"/>
              </a:rPr>
              <a:t>donne les infos nécessaires pour répondre aux demandes clients. Vous pouvez également nous contacter </a:t>
            </a:r>
            <a:r>
              <a:rPr lang="fr-FR" sz="1600" dirty="0">
                <a:solidFill>
                  <a:srgbClr val="000000"/>
                </a:solidFill>
                <a:latin typeface="Nunito" pitchFamily="2" charset="0"/>
                <a:cs typeface="Arial" panose="020B0604020202020204" pitchFamily="34" charset="0"/>
                <a:sym typeface="Arial"/>
                <a:hlinkClick r:id="rId3"/>
              </a:rPr>
              <a:t>olivier.mespoulet@seventure.fr</a:t>
            </a:r>
            <a:r>
              <a:rPr lang="fr-FR" sz="1600" dirty="0">
                <a:solidFill>
                  <a:srgbClr val="000000"/>
                </a:solidFill>
                <a:latin typeface="Nunito" pitchFamily="2" charset="0"/>
                <a:cs typeface="Arial" panose="020B0604020202020204" pitchFamily="34" charset="0"/>
                <a:sym typeface="Arial"/>
              </a:rPr>
              <a:t> ou </a:t>
            </a:r>
            <a:r>
              <a:rPr lang="fr-FR" sz="1600" dirty="0">
                <a:solidFill>
                  <a:srgbClr val="000000"/>
                </a:solidFill>
                <a:latin typeface="Nunito" pitchFamily="2" charset="0"/>
                <a:cs typeface="Arial" panose="020B0604020202020204" pitchFamily="34" charset="0"/>
                <a:sym typeface="Arial"/>
                <a:hlinkClick r:id="rId4"/>
              </a:rPr>
              <a:t>contact@seventure.fr</a:t>
            </a:r>
            <a:endParaRPr lang="fr-FR" sz="1600" dirty="0">
              <a:solidFill>
                <a:srgbClr val="000000"/>
              </a:solidFill>
              <a:latin typeface="Nunito" pitchFamily="2" charset="0"/>
              <a:cs typeface="Arial" panose="020B0604020202020204" pitchFamily="34" charset="0"/>
              <a:sym typeface="Arial"/>
            </a:endParaRPr>
          </a:p>
        </p:txBody>
      </p:sp>
    </p:spTree>
    <p:extLst>
      <p:ext uri="{BB962C8B-B14F-4D97-AF65-F5344CB8AC3E}">
        <p14:creationId xmlns:p14="http://schemas.microsoft.com/office/powerpoint/2010/main" val="3611686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lèche : chevron 16">
            <a:extLst>
              <a:ext uri="{FF2B5EF4-FFF2-40B4-BE49-F238E27FC236}">
                <a16:creationId xmlns:a16="http://schemas.microsoft.com/office/drawing/2014/main" id="{D91A9FE9-3E6D-E468-04ED-D15DD70F932A}"/>
              </a:ext>
            </a:extLst>
          </p:cNvPr>
          <p:cNvSpPr/>
          <p:nvPr/>
        </p:nvSpPr>
        <p:spPr>
          <a:xfrm rot="21055078">
            <a:off x="7411536" y="1631689"/>
            <a:ext cx="226336" cy="384043"/>
          </a:xfrm>
          <a:prstGeom prst="chevron">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8" name="Rectangle 17">
            <a:extLst>
              <a:ext uri="{FF2B5EF4-FFF2-40B4-BE49-F238E27FC236}">
                <a16:creationId xmlns:a16="http://schemas.microsoft.com/office/drawing/2014/main" id="{DB195F4E-3180-857E-0F22-B4782080768A}"/>
              </a:ext>
            </a:extLst>
          </p:cNvPr>
          <p:cNvSpPr/>
          <p:nvPr/>
        </p:nvSpPr>
        <p:spPr>
          <a:xfrm rot="21148803">
            <a:off x="5368814" y="1530304"/>
            <a:ext cx="2017133" cy="8872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FF0000"/>
                </a:solidFill>
                <a:latin typeface="Nunito" pitchFamily="2" charset="0"/>
              </a:rPr>
              <a:t>La performance du FCPI</a:t>
            </a:r>
          </a:p>
        </p:txBody>
      </p:sp>
      <p:sp>
        <p:nvSpPr>
          <p:cNvPr id="19" name="Flèche : chevron 18">
            <a:extLst>
              <a:ext uri="{FF2B5EF4-FFF2-40B4-BE49-F238E27FC236}">
                <a16:creationId xmlns:a16="http://schemas.microsoft.com/office/drawing/2014/main" id="{30706C64-8971-B62C-73BB-C955529683E6}"/>
              </a:ext>
            </a:extLst>
          </p:cNvPr>
          <p:cNvSpPr/>
          <p:nvPr/>
        </p:nvSpPr>
        <p:spPr>
          <a:xfrm rot="5400000">
            <a:off x="2850357" y="3886831"/>
            <a:ext cx="226336" cy="384043"/>
          </a:xfrm>
          <a:prstGeom prst="chevron">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0" name="Rectangle 19">
            <a:extLst>
              <a:ext uri="{FF2B5EF4-FFF2-40B4-BE49-F238E27FC236}">
                <a16:creationId xmlns:a16="http://schemas.microsoft.com/office/drawing/2014/main" id="{79E5ADCF-97A2-8343-C9CD-FC747962898B}"/>
              </a:ext>
            </a:extLst>
          </p:cNvPr>
          <p:cNvSpPr/>
          <p:nvPr/>
        </p:nvSpPr>
        <p:spPr>
          <a:xfrm>
            <a:off x="1502218" y="3406759"/>
            <a:ext cx="2885202" cy="8872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FF0000"/>
                </a:solidFill>
                <a:latin typeface="Nunito" pitchFamily="2" charset="0"/>
              </a:rPr>
              <a:t>L’info client en temps réel</a:t>
            </a:r>
          </a:p>
        </p:txBody>
      </p:sp>
      <p:sp>
        <p:nvSpPr>
          <p:cNvPr id="23" name="Flèche : chevron 22">
            <a:extLst>
              <a:ext uri="{FF2B5EF4-FFF2-40B4-BE49-F238E27FC236}">
                <a16:creationId xmlns:a16="http://schemas.microsoft.com/office/drawing/2014/main" id="{A0BB4961-2CD7-93F7-E5FA-CA6BD6BBE02D}"/>
              </a:ext>
            </a:extLst>
          </p:cNvPr>
          <p:cNvSpPr/>
          <p:nvPr/>
        </p:nvSpPr>
        <p:spPr>
          <a:xfrm rot="1216495">
            <a:off x="7261761" y="4064148"/>
            <a:ext cx="226336" cy="384043"/>
          </a:xfrm>
          <a:prstGeom prst="chevron">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4" name="Rectangle 23">
            <a:extLst>
              <a:ext uri="{FF2B5EF4-FFF2-40B4-BE49-F238E27FC236}">
                <a16:creationId xmlns:a16="http://schemas.microsoft.com/office/drawing/2014/main" id="{91AF3D84-680E-11A4-F471-40FC10451FAB}"/>
              </a:ext>
            </a:extLst>
          </p:cNvPr>
          <p:cNvSpPr/>
          <p:nvPr/>
        </p:nvSpPr>
        <p:spPr>
          <a:xfrm rot="1254317">
            <a:off x="5075936" y="3282551"/>
            <a:ext cx="2299029" cy="8872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FF0000"/>
                </a:solidFill>
                <a:latin typeface="Nunito" pitchFamily="2" charset="0"/>
              </a:rPr>
              <a:t>La lettre semestrielle du FCPI</a:t>
            </a:r>
          </a:p>
        </p:txBody>
      </p:sp>
      <p:sp>
        <p:nvSpPr>
          <p:cNvPr id="29" name="Espace réservé de la date 3">
            <a:extLst>
              <a:ext uri="{FF2B5EF4-FFF2-40B4-BE49-F238E27FC236}">
                <a16:creationId xmlns:a16="http://schemas.microsoft.com/office/drawing/2014/main" id="{A45D5024-B195-57D2-7029-52B3C3B090C8}"/>
              </a:ext>
            </a:extLst>
          </p:cNvPr>
          <p:cNvSpPr txBox="1">
            <a:spLocks/>
          </p:cNvSpPr>
          <p:nvPr/>
        </p:nvSpPr>
        <p:spPr>
          <a:xfrm>
            <a:off x="687354" y="6513791"/>
            <a:ext cx="11237169" cy="365125"/>
          </a:xfrm>
          <a:prstGeom prst="rect">
            <a:avLst/>
          </a:prstGeom>
        </p:spPr>
        <p:txBody>
          <a:bodyPr vert="horz" lIns="91440" tIns="45720" rIns="91440" bIns="45720" rtlCol="0" anchor="ctr"/>
          <a:lstStyle>
            <a:defPPr>
              <a:defRPr lang="fr-FR"/>
            </a:defPPr>
            <a:lvl1pPr marL="0" algn="l" defTabSz="914400" rtl="0" eaLnBrk="1" latinLnBrk="0" hangingPunct="1">
              <a:defRPr sz="800" b="1" i="0" kern="1200">
                <a:solidFill>
                  <a:schemeClr val="tx1"/>
                </a:solidFill>
                <a:latin typeface="Nunito SemiBold"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CAMPAGNE FCPI | SEVENTURE PARTNERS | </a:t>
            </a:r>
            <a:r>
              <a:rPr lang="fr-FR" b="0" dirty="0"/>
              <a:t>Confidentiel | Ne pas diffuser sans l’accord de la société de gestion</a:t>
            </a:r>
            <a:endParaRPr lang="fr-FR" b="0" dirty="0">
              <a:latin typeface="Nunito Light" pitchFamily="2" charset="77"/>
            </a:endParaRPr>
          </a:p>
        </p:txBody>
      </p:sp>
      <p:sp>
        <p:nvSpPr>
          <p:cNvPr id="30" name="Espace réservé du numéro de diapositive 8">
            <a:extLst>
              <a:ext uri="{FF2B5EF4-FFF2-40B4-BE49-F238E27FC236}">
                <a16:creationId xmlns:a16="http://schemas.microsoft.com/office/drawing/2014/main" id="{1CD12B05-B5C4-6FA9-CC3D-5BC0450CAD5D}"/>
              </a:ext>
            </a:extLst>
          </p:cNvPr>
          <p:cNvSpPr txBox="1">
            <a:spLocks/>
          </p:cNvSpPr>
          <p:nvPr/>
        </p:nvSpPr>
        <p:spPr>
          <a:xfrm>
            <a:off x="267477" y="6581239"/>
            <a:ext cx="408228"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2D8F0B-D7FF-8745-9E1F-64A8E3960EFB}" type="slidenum">
              <a:rPr lang="fr-FR" sz="800" b="1">
                <a:latin typeface="Nunito SemiBold" pitchFamily="2" charset="77"/>
              </a:rPr>
              <a:pPr/>
              <a:t>8</a:t>
            </a:fld>
            <a:endParaRPr lang="fr-FR" sz="800" b="1" dirty="0">
              <a:latin typeface="Nunito SemiBold" pitchFamily="2" charset="77"/>
            </a:endParaRPr>
          </a:p>
        </p:txBody>
      </p:sp>
      <p:sp>
        <p:nvSpPr>
          <p:cNvPr id="2" name="Titre 3">
            <a:extLst>
              <a:ext uri="{FF2B5EF4-FFF2-40B4-BE49-F238E27FC236}">
                <a16:creationId xmlns:a16="http://schemas.microsoft.com/office/drawing/2014/main" id="{D50994B3-8FC5-0392-A1B5-637774E4C3ED}"/>
              </a:ext>
            </a:extLst>
          </p:cNvPr>
          <p:cNvSpPr>
            <a:spLocks noGrp="1"/>
          </p:cNvSpPr>
          <p:nvPr>
            <p:ph type="title"/>
          </p:nvPr>
        </p:nvSpPr>
        <p:spPr>
          <a:xfrm>
            <a:off x="491012" y="188080"/>
            <a:ext cx="10561174" cy="449816"/>
          </a:xfrm>
        </p:spPr>
        <p:txBody>
          <a:bodyPr/>
          <a:lstStyle/>
          <a:p>
            <a:r>
              <a:rPr lang="fr-FR" sz="2400" dirty="0"/>
              <a:t>VIE NUMERIQUE ET SANTE 2022-2023</a:t>
            </a:r>
          </a:p>
        </p:txBody>
      </p:sp>
      <p:sp>
        <p:nvSpPr>
          <p:cNvPr id="5" name="Espace réservé du texte 4">
            <a:extLst>
              <a:ext uri="{FF2B5EF4-FFF2-40B4-BE49-F238E27FC236}">
                <a16:creationId xmlns:a16="http://schemas.microsoft.com/office/drawing/2014/main" id="{B1E89484-FB8F-5046-6C4D-33D47782A93B}"/>
              </a:ext>
            </a:extLst>
          </p:cNvPr>
          <p:cNvSpPr>
            <a:spLocks noGrp="1"/>
          </p:cNvSpPr>
          <p:nvPr>
            <p:ph type="body" sz="quarter" idx="12"/>
          </p:nvPr>
        </p:nvSpPr>
        <p:spPr>
          <a:xfrm>
            <a:off x="971327" y="663789"/>
            <a:ext cx="10272131" cy="384043"/>
          </a:xfrm>
        </p:spPr>
        <p:txBody>
          <a:bodyPr/>
          <a:lstStyle/>
          <a:p>
            <a:r>
              <a:rPr lang="fr-FR" sz="2000" b="0" dirty="0">
                <a:solidFill>
                  <a:srgbClr val="63227E">
                    <a:alpha val="60000"/>
                  </a:srgbClr>
                </a:solidFill>
                <a:latin typeface="Nunito" pitchFamily="2" charset="77"/>
              </a:rPr>
              <a:t>Le </a:t>
            </a:r>
            <a:r>
              <a:rPr lang="fr-FR" sz="2000" b="0" dirty="0">
                <a:solidFill>
                  <a:srgbClr val="63227E">
                    <a:alpha val="60000"/>
                  </a:srgbClr>
                </a:solidFill>
                <a:latin typeface="Nunito" pitchFamily="2" charset="0"/>
              </a:rPr>
              <a:t>site </a:t>
            </a:r>
            <a:r>
              <a:rPr lang="fr-FR" sz="1800" dirty="0">
                <a:solidFill>
                  <a:srgbClr val="FF0000"/>
                </a:solidFill>
                <a:latin typeface="Nunito" pitchFamily="2" charset="0"/>
                <a:cs typeface="Arial" panose="020B0604020202020204" pitchFamily="34" charset="0"/>
                <a:sym typeface="Arial"/>
              </a:rPr>
              <a:t>https://www.connect.ce.seventure.fr/ </a:t>
            </a:r>
            <a:r>
              <a:rPr lang="fr-FR" sz="2000" b="0" dirty="0">
                <a:solidFill>
                  <a:srgbClr val="63227E">
                    <a:alpha val="60000"/>
                  </a:srgbClr>
                </a:solidFill>
                <a:latin typeface="Nunito" pitchFamily="2" charset="0"/>
                <a:sym typeface="Arial"/>
              </a:rPr>
              <a:t>est à votre service</a:t>
            </a:r>
            <a:r>
              <a:rPr lang="fr-FR" sz="2000" b="0" dirty="0">
                <a:solidFill>
                  <a:srgbClr val="63227E">
                    <a:alpha val="60000"/>
                  </a:srgbClr>
                </a:solidFill>
                <a:latin typeface="Nunito" pitchFamily="2" charset="0"/>
              </a:rPr>
              <a:t> </a:t>
            </a:r>
          </a:p>
        </p:txBody>
      </p:sp>
      <p:pic>
        <p:nvPicPr>
          <p:cNvPr id="8" name="Image 7">
            <a:extLst>
              <a:ext uri="{FF2B5EF4-FFF2-40B4-BE49-F238E27FC236}">
                <a16:creationId xmlns:a16="http://schemas.microsoft.com/office/drawing/2014/main" id="{081A2AAB-E238-870D-7D9A-58F430F70A1B}"/>
              </a:ext>
            </a:extLst>
          </p:cNvPr>
          <p:cNvPicPr>
            <a:picLocks noChangeAspect="1"/>
          </p:cNvPicPr>
          <p:nvPr/>
        </p:nvPicPr>
        <p:blipFill rotWithShape="1">
          <a:blip r:embed="rId2"/>
          <a:srcRect l="3689" t="23090" r="3615" b="10197"/>
          <a:stretch/>
        </p:blipFill>
        <p:spPr>
          <a:xfrm>
            <a:off x="1191711" y="1073725"/>
            <a:ext cx="2833618" cy="1741257"/>
          </a:xfrm>
          <a:prstGeom prst="rect">
            <a:avLst/>
          </a:prstGeom>
        </p:spPr>
      </p:pic>
      <p:pic>
        <p:nvPicPr>
          <p:cNvPr id="12" name="Image 11">
            <a:extLst>
              <a:ext uri="{FF2B5EF4-FFF2-40B4-BE49-F238E27FC236}">
                <a16:creationId xmlns:a16="http://schemas.microsoft.com/office/drawing/2014/main" id="{F1846D35-80A7-2F6A-F183-867835B9B9BF}"/>
              </a:ext>
            </a:extLst>
          </p:cNvPr>
          <p:cNvPicPr>
            <a:picLocks noChangeAspect="1"/>
          </p:cNvPicPr>
          <p:nvPr/>
        </p:nvPicPr>
        <p:blipFill>
          <a:blip r:embed="rId3"/>
          <a:stretch>
            <a:fillRect/>
          </a:stretch>
        </p:blipFill>
        <p:spPr>
          <a:xfrm>
            <a:off x="562847" y="4295813"/>
            <a:ext cx="4801355" cy="1986476"/>
          </a:xfrm>
          <a:prstGeom prst="rect">
            <a:avLst/>
          </a:prstGeom>
        </p:spPr>
      </p:pic>
      <p:pic>
        <p:nvPicPr>
          <p:cNvPr id="15" name="Image 14">
            <a:extLst>
              <a:ext uri="{FF2B5EF4-FFF2-40B4-BE49-F238E27FC236}">
                <a16:creationId xmlns:a16="http://schemas.microsoft.com/office/drawing/2014/main" id="{A1129F1A-DA5D-7931-ACEB-268EDBF7FAE6}"/>
              </a:ext>
            </a:extLst>
          </p:cNvPr>
          <p:cNvPicPr>
            <a:picLocks noChangeAspect="1"/>
          </p:cNvPicPr>
          <p:nvPr/>
        </p:nvPicPr>
        <p:blipFill>
          <a:blip r:embed="rId4"/>
          <a:stretch>
            <a:fillRect/>
          </a:stretch>
        </p:blipFill>
        <p:spPr>
          <a:xfrm>
            <a:off x="7859918" y="188080"/>
            <a:ext cx="4057817" cy="2948414"/>
          </a:xfrm>
          <a:prstGeom prst="rect">
            <a:avLst/>
          </a:prstGeom>
        </p:spPr>
      </p:pic>
      <p:pic>
        <p:nvPicPr>
          <p:cNvPr id="21" name="Image 20">
            <a:extLst>
              <a:ext uri="{FF2B5EF4-FFF2-40B4-BE49-F238E27FC236}">
                <a16:creationId xmlns:a16="http://schemas.microsoft.com/office/drawing/2014/main" id="{0472174A-DA50-C968-933F-9BFEE5FDE1F3}"/>
              </a:ext>
            </a:extLst>
          </p:cNvPr>
          <p:cNvPicPr>
            <a:picLocks noChangeAspect="1"/>
          </p:cNvPicPr>
          <p:nvPr/>
        </p:nvPicPr>
        <p:blipFill rotWithShape="1">
          <a:blip r:embed="rId5"/>
          <a:srcRect b="5684"/>
          <a:stretch/>
        </p:blipFill>
        <p:spPr>
          <a:xfrm>
            <a:off x="8184882" y="3484027"/>
            <a:ext cx="2256987" cy="3029764"/>
          </a:xfrm>
          <a:prstGeom prst="rect">
            <a:avLst/>
          </a:prstGeom>
          <a:ln>
            <a:solidFill>
              <a:srgbClr val="FF0000"/>
            </a:solidFill>
          </a:ln>
        </p:spPr>
      </p:pic>
      <p:pic>
        <p:nvPicPr>
          <p:cNvPr id="25" name="Image 24">
            <a:extLst>
              <a:ext uri="{FF2B5EF4-FFF2-40B4-BE49-F238E27FC236}">
                <a16:creationId xmlns:a16="http://schemas.microsoft.com/office/drawing/2014/main" id="{9AF658AC-9949-FEC4-3AA7-3545BAB595AC}"/>
              </a:ext>
            </a:extLst>
          </p:cNvPr>
          <p:cNvPicPr>
            <a:picLocks noChangeAspect="1"/>
          </p:cNvPicPr>
          <p:nvPr/>
        </p:nvPicPr>
        <p:blipFill>
          <a:blip r:embed="rId6"/>
          <a:stretch>
            <a:fillRect/>
          </a:stretch>
        </p:blipFill>
        <p:spPr>
          <a:xfrm>
            <a:off x="9547087" y="4041556"/>
            <a:ext cx="2064033" cy="2724821"/>
          </a:xfrm>
          <a:prstGeom prst="rect">
            <a:avLst/>
          </a:prstGeom>
          <a:ln>
            <a:solidFill>
              <a:srgbClr val="FF0000"/>
            </a:solidFill>
          </a:ln>
        </p:spPr>
      </p:pic>
      <p:pic>
        <p:nvPicPr>
          <p:cNvPr id="6" name="Image 5">
            <a:extLst>
              <a:ext uri="{FF2B5EF4-FFF2-40B4-BE49-F238E27FC236}">
                <a16:creationId xmlns:a16="http://schemas.microsoft.com/office/drawing/2014/main" id="{27BE2854-DB5B-6EE7-C638-2461222F9F17}"/>
              </a:ext>
            </a:extLst>
          </p:cNvPr>
          <p:cNvPicPr>
            <a:picLocks noChangeAspect="1"/>
          </p:cNvPicPr>
          <p:nvPr/>
        </p:nvPicPr>
        <p:blipFill>
          <a:blip r:embed="rId7"/>
          <a:stretch>
            <a:fillRect/>
          </a:stretch>
        </p:blipFill>
        <p:spPr>
          <a:xfrm>
            <a:off x="724093" y="2387174"/>
            <a:ext cx="3768855" cy="356996"/>
          </a:xfrm>
          <a:prstGeom prst="rect">
            <a:avLst/>
          </a:prstGeom>
          <a:ln w="25400">
            <a:solidFill>
              <a:srgbClr val="FF0000"/>
            </a:solidFill>
          </a:ln>
        </p:spPr>
      </p:pic>
      <p:sp>
        <p:nvSpPr>
          <p:cNvPr id="9" name="ZoneTexte 8">
            <a:extLst>
              <a:ext uri="{FF2B5EF4-FFF2-40B4-BE49-F238E27FC236}">
                <a16:creationId xmlns:a16="http://schemas.microsoft.com/office/drawing/2014/main" id="{3A18A37E-402D-5DB7-49B0-ECFD86A96E56}"/>
              </a:ext>
            </a:extLst>
          </p:cNvPr>
          <p:cNvSpPr txBox="1"/>
          <p:nvPr/>
        </p:nvSpPr>
        <p:spPr>
          <a:xfrm>
            <a:off x="361975" y="2716725"/>
            <a:ext cx="4493091" cy="461665"/>
          </a:xfrm>
          <a:prstGeom prst="rect">
            <a:avLst/>
          </a:prstGeom>
          <a:noFill/>
        </p:spPr>
        <p:txBody>
          <a:bodyPr wrap="square">
            <a:spAutoFit/>
          </a:bodyPr>
          <a:lstStyle/>
          <a:p>
            <a:pPr algn="ctr"/>
            <a:r>
              <a:rPr lang="fr-FR" sz="1200" b="1" u="sng" dirty="0">
                <a:solidFill>
                  <a:srgbClr val="FF0000"/>
                </a:solidFill>
                <a:latin typeface="Nunito" pitchFamily="2" charset="0"/>
              </a:rPr>
              <a:t>1</a:t>
            </a:r>
            <a:r>
              <a:rPr lang="fr-FR" sz="1200" b="1" u="sng" baseline="30000" dirty="0">
                <a:solidFill>
                  <a:srgbClr val="FF0000"/>
                </a:solidFill>
                <a:latin typeface="Nunito" pitchFamily="2" charset="0"/>
              </a:rPr>
              <a:t>ère</a:t>
            </a:r>
            <a:r>
              <a:rPr lang="fr-FR" sz="1200" b="1" u="sng" dirty="0">
                <a:solidFill>
                  <a:srgbClr val="FF0000"/>
                </a:solidFill>
                <a:latin typeface="Nunito" pitchFamily="2" charset="0"/>
              </a:rPr>
              <a:t> Connexion</a:t>
            </a:r>
          </a:p>
          <a:p>
            <a:pPr algn="ctr"/>
            <a:r>
              <a:rPr lang="fr-FR" sz="1200" b="1" dirty="0">
                <a:solidFill>
                  <a:srgbClr val="FF0000"/>
                </a:solidFill>
                <a:latin typeface="Nunito" pitchFamily="2" charset="0"/>
              </a:rPr>
              <a:t>Créer un compte + Chercher le lien dans courrier indésirable</a:t>
            </a:r>
          </a:p>
        </p:txBody>
      </p:sp>
    </p:spTree>
    <p:extLst>
      <p:ext uri="{BB962C8B-B14F-4D97-AF65-F5344CB8AC3E}">
        <p14:creationId xmlns:p14="http://schemas.microsoft.com/office/powerpoint/2010/main" val="2162988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e 15">
            <a:extLst>
              <a:ext uri="{FF2B5EF4-FFF2-40B4-BE49-F238E27FC236}">
                <a16:creationId xmlns:a16="http://schemas.microsoft.com/office/drawing/2014/main" id="{72B8E293-F6D7-4D07-BE8E-C86E480BF1A2}"/>
              </a:ext>
            </a:extLst>
          </p:cNvPr>
          <p:cNvGrpSpPr/>
          <p:nvPr/>
        </p:nvGrpSpPr>
        <p:grpSpPr>
          <a:xfrm>
            <a:off x="3876945" y="4270761"/>
            <a:ext cx="7906327" cy="1849086"/>
            <a:chOff x="394943" y="3844371"/>
            <a:chExt cx="7008773" cy="1831139"/>
          </a:xfrm>
        </p:grpSpPr>
        <p:sp>
          <p:nvSpPr>
            <p:cNvPr id="17" name="Rectangle 16">
              <a:extLst>
                <a:ext uri="{FF2B5EF4-FFF2-40B4-BE49-F238E27FC236}">
                  <a16:creationId xmlns:a16="http://schemas.microsoft.com/office/drawing/2014/main" id="{55F8C768-9C20-4937-8758-64C9552243FB}"/>
                </a:ext>
              </a:extLst>
            </p:cNvPr>
            <p:cNvSpPr/>
            <p:nvPr/>
          </p:nvSpPr>
          <p:spPr>
            <a:xfrm>
              <a:off x="394943" y="4007611"/>
              <a:ext cx="7008773" cy="1667899"/>
            </a:xfrm>
            <a:prstGeom prst="rect">
              <a:avLst/>
            </a:prstGeom>
            <a:solidFill>
              <a:srgbClr val="FFFFFF"/>
            </a:solidFill>
            <a:ln w="9525" cap="flat" cmpd="sng" algn="ctr">
              <a:solidFill>
                <a:srgbClr val="7030A0"/>
              </a:solidFill>
              <a:prstDash val="solid"/>
            </a:ln>
            <a:effectLst/>
          </p:spPr>
          <p:txBody>
            <a:bodyPr rtlCol="0" anchor="ctr"/>
            <a:lstStyle/>
            <a:p>
              <a:pPr algn="just" defTabSz="914377">
                <a:lnSpc>
                  <a:spcPct val="105000"/>
                </a:lnSpc>
                <a:spcBef>
                  <a:spcPts val="600"/>
                </a:spcBef>
                <a:defRPr/>
              </a:pPr>
              <a:endParaRPr lang="fr-FR" sz="1200" b="1" i="1" dirty="0">
                <a:solidFill>
                  <a:srgbClr val="0C0C0C"/>
                </a:solidFill>
                <a:latin typeface="Nunito" pitchFamily="2" charset="0"/>
                <a:ea typeface="Times New Roman" panose="02020603050405020304" pitchFamily="18" charset="0"/>
                <a:cs typeface="Arial"/>
                <a:sym typeface="Arial"/>
              </a:endParaRPr>
            </a:p>
          </p:txBody>
        </p:sp>
        <p:sp>
          <p:nvSpPr>
            <p:cNvPr id="18" name="Rectangle 17">
              <a:extLst>
                <a:ext uri="{FF2B5EF4-FFF2-40B4-BE49-F238E27FC236}">
                  <a16:creationId xmlns:a16="http://schemas.microsoft.com/office/drawing/2014/main" id="{685EA0F2-88D2-4EEE-9015-1744299E9914}"/>
                </a:ext>
              </a:extLst>
            </p:cNvPr>
            <p:cNvSpPr/>
            <p:nvPr/>
          </p:nvSpPr>
          <p:spPr>
            <a:xfrm>
              <a:off x="959646" y="3844371"/>
              <a:ext cx="3678650" cy="352196"/>
            </a:xfrm>
            <a:prstGeom prst="rect">
              <a:avLst/>
            </a:prstGeom>
            <a:solidFill>
              <a:srgbClr val="FFFFFF"/>
            </a:solidFill>
            <a:ln w="25400" cap="flat" cmpd="sng" algn="ctr">
              <a:noFill/>
              <a:prstDash val="solid"/>
            </a:ln>
            <a:effectLst/>
          </p:spPr>
          <p:txBody>
            <a:bodyPr rtlCol="0" anchor="ctr"/>
            <a:lstStyle/>
            <a:p>
              <a:pPr algn="ctr" defTabSz="914377">
                <a:defRPr/>
              </a:pPr>
              <a:r>
                <a:rPr lang="fr-FR" b="1" dirty="0">
                  <a:solidFill>
                    <a:srgbClr val="581D74"/>
                  </a:solidFill>
                  <a:latin typeface="Nunito" pitchFamily="2" charset="0"/>
                  <a:cs typeface="Arial"/>
                  <a:sym typeface="Arial"/>
                </a:rPr>
                <a:t>Les FCPI de </a:t>
              </a:r>
              <a:r>
                <a:rPr lang="fr-FR" b="1" dirty="0" err="1">
                  <a:solidFill>
                    <a:srgbClr val="581D74"/>
                  </a:solidFill>
                  <a:latin typeface="Nunito" pitchFamily="2" charset="0"/>
                  <a:cs typeface="Arial"/>
                  <a:sym typeface="Arial"/>
                </a:rPr>
                <a:t>Seventure</a:t>
              </a:r>
              <a:r>
                <a:rPr lang="fr-FR" b="1" dirty="0">
                  <a:solidFill>
                    <a:srgbClr val="581D74"/>
                  </a:solidFill>
                  <a:latin typeface="Nunito" pitchFamily="2" charset="0"/>
                  <a:cs typeface="Arial"/>
                  <a:sym typeface="Arial"/>
                </a:rPr>
                <a:t> favorisent les synergies dans le groupe</a:t>
              </a:r>
            </a:p>
          </p:txBody>
        </p:sp>
      </p:grpSp>
      <p:grpSp>
        <p:nvGrpSpPr>
          <p:cNvPr id="4" name="Groupe 3">
            <a:extLst>
              <a:ext uri="{FF2B5EF4-FFF2-40B4-BE49-F238E27FC236}">
                <a16:creationId xmlns:a16="http://schemas.microsoft.com/office/drawing/2014/main" id="{BA11E455-4ADD-E958-BDA3-6C09F963004B}"/>
              </a:ext>
            </a:extLst>
          </p:cNvPr>
          <p:cNvGrpSpPr/>
          <p:nvPr/>
        </p:nvGrpSpPr>
        <p:grpSpPr>
          <a:xfrm>
            <a:off x="473605" y="1240736"/>
            <a:ext cx="9594493" cy="2714320"/>
            <a:chOff x="394943" y="3916394"/>
            <a:chExt cx="7008773" cy="1841296"/>
          </a:xfrm>
        </p:grpSpPr>
        <p:sp>
          <p:nvSpPr>
            <p:cNvPr id="8" name="Rectangle 7">
              <a:extLst>
                <a:ext uri="{FF2B5EF4-FFF2-40B4-BE49-F238E27FC236}">
                  <a16:creationId xmlns:a16="http://schemas.microsoft.com/office/drawing/2014/main" id="{F79CAB90-6088-DE5F-D7D2-096947D53ABE}"/>
                </a:ext>
              </a:extLst>
            </p:cNvPr>
            <p:cNvSpPr/>
            <p:nvPr/>
          </p:nvSpPr>
          <p:spPr>
            <a:xfrm>
              <a:off x="394943" y="4089791"/>
              <a:ext cx="7008773" cy="1667899"/>
            </a:xfrm>
            <a:prstGeom prst="rect">
              <a:avLst/>
            </a:prstGeom>
            <a:solidFill>
              <a:srgbClr val="FFFFFF"/>
            </a:solidFill>
            <a:ln w="9525" cap="flat" cmpd="sng" algn="ctr">
              <a:solidFill>
                <a:srgbClr val="7030A0"/>
              </a:solidFill>
              <a:prstDash val="solid"/>
            </a:ln>
            <a:effectLst/>
          </p:spPr>
          <p:txBody>
            <a:bodyPr rtlCol="0" anchor="ctr"/>
            <a:lstStyle/>
            <a:p>
              <a:pPr algn="just" defTabSz="914377">
                <a:lnSpc>
                  <a:spcPct val="105000"/>
                </a:lnSpc>
                <a:spcBef>
                  <a:spcPts val="600"/>
                </a:spcBef>
                <a:defRPr/>
              </a:pPr>
              <a:endParaRPr lang="fr-FR" sz="1200" b="1" i="1" dirty="0">
                <a:solidFill>
                  <a:srgbClr val="0C0C0C"/>
                </a:solidFill>
                <a:latin typeface="Nunito" pitchFamily="2" charset="0"/>
                <a:ea typeface="Times New Roman" panose="02020603050405020304" pitchFamily="18" charset="0"/>
                <a:cs typeface="Arial"/>
                <a:sym typeface="Arial"/>
              </a:endParaRPr>
            </a:p>
          </p:txBody>
        </p:sp>
        <p:sp>
          <p:nvSpPr>
            <p:cNvPr id="9" name="Rectangle 8">
              <a:extLst>
                <a:ext uri="{FF2B5EF4-FFF2-40B4-BE49-F238E27FC236}">
                  <a16:creationId xmlns:a16="http://schemas.microsoft.com/office/drawing/2014/main" id="{E7ADD728-98BC-EA5A-6AEB-C4A5D0E23973}"/>
                </a:ext>
              </a:extLst>
            </p:cNvPr>
            <p:cNvSpPr/>
            <p:nvPr/>
          </p:nvSpPr>
          <p:spPr>
            <a:xfrm>
              <a:off x="488612" y="3916394"/>
              <a:ext cx="6747063" cy="352195"/>
            </a:xfrm>
            <a:prstGeom prst="rect">
              <a:avLst/>
            </a:prstGeom>
            <a:solidFill>
              <a:srgbClr val="FFFFFF"/>
            </a:solidFill>
            <a:ln w="25400" cap="flat" cmpd="sng" algn="ctr">
              <a:noFill/>
              <a:prstDash val="solid"/>
            </a:ln>
            <a:effectLst/>
          </p:spPr>
          <p:txBody>
            <a:bodyPr rtlCol="0" anchor="ctr"/>
            <a:lstStyle/>
            <a:p>
              <a:pPr algn="ctr" defTabSz="914377">
                <a:defRPr/>
              </a:pPr>
              <a:r>
                <a:rPr lang="fr-FR" b="1" dirty="0">
                  <a:solidFill>
                    <a:srgbClr val="581D74"/>
                  </a:solidFill>
                  <a:latin typeface="Nunito" pitchFamily="2" charset="0"/>
                  <a:cs typeface="Arial"/>
                  <a:sym typeface="Arial"/>
                </a:rPr>
                <a:t>Nos FCPI se démarquent des autres FCPI et FIP car ils sont </a:t>
              </a:r>
              <a:r>
                <a:rPr lang="fr-FR" b="1" dirty="0" err="1">
                  <a:solidFill>
                    <a:srgbClr val="581D74"/>
                  </a:solidFill>
                  <a:latin typeface="Nunito" pitchFamily="2" charset="0"/>
                  <a:cs typeface="Arial"/>
                  <a:sym typeface="Arial"/>
                </a:rPr>
                <a:t>co</a:t>
              </a:r>
              <a:r>
                <a:rPr lang="fr-FR" b="1" dirty="0">
                  <a:solidFill>
                    <a:srgbClr val="581D74"/>
                  </a:solidFill>
                  <a:latin typeface="Nunito" pitchFamily="2" charset="0"/>
                  <a:cs typeface="Arial"/>
                  <a:sym typeface="Arial"/>
                </a:rPr>
                <a:t>-investis avec des fonds professionnels. L’épargnant se retrouve ainsi aux côtés de Danone ou Novartis.</a:t>
              </a:r>
            </a:p>
          </p:txBody>
        </p:sp>
      </p:grpSp>
      <p:sp>
        <p:nvSpPr>
          <p:cNvPr id="6" name="Titre 3"/>
          <p:cNvSpPr>
            <a:spLocks noGrp="1"/>
          </p:cNvSpPr>
          <p:nvPr>
            <p:ph type="title"/>
          </p:nvPr>
        </p:nvSpPr>
        <p:spPr>
          <a:xfrm>
            <a:off x="491012" y="188080"/>
            <a:ext cx="10561174" cy="449816"/>
          </a:xfrm>
        </p:spPr>
        <p:txBody>
          <a:bodyPr/>
          <a:lstStyle/>
          <a:p>
            <a:r>
              <a:rPr lang="fr-FR" sz="2400" dirty="0"/>
              <a:t>VIE NUMERIQUE ET SANTE 2022-2023</a:t>
            </a:r>
          </a:p>
        </p:txBody>
      </p:sp>
      <p:sp>
        <p:nvSpPr>
          <p:cNvPr id="7" name="Espace réservé du texte 4"/>
          <p:cNvSpPr>
            <a:spLocks noGrp="1"/>
          </p:cNvSpPr>
          <p:nvPr>
            <p:ph type="body" sz="quarter" idx="12"/>
          </p:nvPr>
        </p:nvSpPr>
        <p:spPr>
          <a:xfrm>
            <a:off x="971327" y="663789"/>
            <a:ext cx="10272131" cy="384043"/>
          </a:xfrm>
        </p:spPr>
        <p:txBody>
          <a:bodyPr/>
          <a:lstStyle/>
          <a:p>
            <a:r>
              <a:rPr lang="fr-FR" sz="2000" b="0" dirty="0">
                <a:solidFill>
                  <a:srgbClr val="63227E">
                    <a:alpha val="60000"/>
                  </a:srgbClr>
                </a:solidFill>
                <a:latin typeface="Nunito" pitchFamily="2" charset="77"/>
              </a:rPr>
              <a:t>Les points forts : un produit différenciant</a:t>
            </a:r>
          </a:p>
        </p:txBody>
      </p:sp>
      <p:sp>
        <p:nvSpPr>
          <p:cNvPr id="24" name="Rectangle 23">
            <a:extLst>
              <a:ext uri="{FF2B5EF4-FFF2-40B4-BE49-F238E27FC236}">
                <a16:creationId xmlns:a16="http://schemas.microsoft.com/office/drawing/2014/main" id="{C4750697-24A1-42D6-BACD-F0F3C142A6C8}"/>
              </a:ext>
            </a:extLst>
          </p:cNvPr>
          <p:cNvSpPr/>
          <p:nvPr/>
        </p:nvSpPr>
        <p:spPr>
          <a:xfrm>
            <a:off x="552014" y="1915652"/>
            <a:ext cx="9429267" cy="1918987"/>
          </a:xfrm>
          <a:prstGeom prst="rect">
            <a:avLst/>
          </a:prstGeom>
        </p:spPr>
        <p:txBody>
          <a:bodyPr wrap="square">
            <a:spAutoFit/>
          </a:bodyPr>
          <a:lstStyle/>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L’épargnant qui met 500€ bénéficie de la </a:t>
            </a:r>
            <a:r>
              <a:rPr lang="fr-FR" sz="1600" b="1" dirty="0">
                <a:solidFill>
                  <a:srgbClr val="000000"/>
                </a:solidFill>
                <a:latin typeface="Nunito" pitchFamily="2" charset="0"/>
                <a:cs typeface="Arial" panose="020B0604020202020204" pitchFamily="34" charset="0"/>
                <a:sym typeface="Arial"/>
              </a:rPr>
              <a:t>même gestion </a:t>
            </a:r>
            <a:r>
              <a:rPr lang="fr-FR" sz="1600" dirty="0">
                <a:solidFill>
                  <a:srgbClr val="000000"/>
                </a:solidFill>
                <a:latin typeface="Nunito" pitchFamily="2" charset="0"/>
                <a:cs typeface="Arial" panose="020B0604020202020204" pitchFamily="34" charset="0"/>
                <a:sym typeface="Arial"/>
              </a:rPr>
              <a:t>de la part de </a:t>
            </a:r>
            <a:r>
              <a:rPr lang="fr-FR" sz="1600" dirty="0" err="1">
                <a:solidFill>
                  <a:srgbClr val="000000"/>
                </a:solidFill>
                <a:latin typeface="Nunito" pitchFamily="2" charset="0"/>
                <a:cs typeface="Arial" panose="020B0604020202020204" pitchFamily="34" charset="0"/>
                <a:sym typeface="Arial"/>
              </a:rPr>
              <a:t>Seventure</a:t>
            </a:r>
            <a:r>
              <a:rPr lang="fr-FR" sz="1600" dirty="0">
                <a:solidFill>
                  <a:srgbClr val="000000"/>
                </a:solidFill>
                <a:latin typeface="Nunito" pitchFamily="2" charset="0"/>
                <a:cs typeface="Arial" panose="020B0604020202020204" pitchFamily="34" charset="0"/>
                <a:sym typeface="Arial"/>
              </a:rPr>
              <a:t> que les entreprises qui ont investi plusieurs millions : sélection, suivi, prix d’entrée et de sortie, plus- value.</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L’épargnant a accès à des </a:t>
            </a:r>
            <a:r>
              <a:rPr lang="fr-FR" sz="1600" b="1" dirty="0">
                <a:solidFill>
                  <a:srgbClr val="000000"/>
                </a:solidFill>
                <a:latin typeface="Nunito" pitchFamily="2" charset="0"/>
                <a:cs typeface="Arial" panose="020B0604020202020204" pitchFamily="34" charset="0"/>
                <a:sym typeface="Arial"/>
              </a:rPr>
              <a:t>sociétés connues du grand public </a:t>
            </a:r>
            <a:r>
              <a:rPr lang="fr-FR" sz="1600" dirty="0">
                <a:solidFill>
                  <a:srgbClr val="000000"/>
                </a:solidFill>
                <a:latin typeface="Nunito" pitchFamily="2" charset="0"/>
                <a:cs typeface="Arial" panose="020B0604020202020204" pitchFamily="34" charset="0"/>
                <a:sym typeface="Arial"/>
              </a:rPr>
              <a:t>: Parrot cotée sur Euronext, </a:t>
            </a:r>
            <a:r>
              <a:rPr lang="fr-FR" sz="1600" dirty="0" err="1">
                <a:solidFill>
                  <a:srgbClr val="000000"/>
                </a:solidFill>
                <a:latin typeface="Nunito" pitchFamily="2" charset="0"/>
                <a:cs typeface="Arial" panose="020B0604020202020204" pitchFamily="34" charset="0"/>
                <a:sym typeface="Arial"/>
              </a:rPr>
              <a:t>VistaPrint</a:t>
            </a:r>
            <a:r>
              <a:rPr lang="fr-FR" sz="1600" dirty="0">
                <a:solidFill>
                  <a:srgbClr val="000000"/>
                </a:solidFill>
                <a:latin typeface="Nunito" pitchFamily="2" charset="0"/>
                <a:cs typeface="Arial" panose="020B0604020202020204" pitchFamily="34" charset="0"/>
                <a:sym typeface="Arial"/>
              </a:rPr>
              <a:t> cotée au NASDAQ, </a:t>
            </a:r>
            <a:r>
              <a:rPr lang="fr-FR" sz="1600" dirty="0" err="1">
                <a:solidFill>
                  <a:srgbClr val="000000"/>
                </a:solidFill>
                <a:latin typeface="Nunito" pitchFamily="2" charset="0"/>
                <a:cs typeface="Arial" panose="020B0604020202020204" pitchFamily="34" charset="0"/>
                <a:sym typeface="Arial"/>
              </a:rPr>
              <a:t>Talentsoft</a:t>
            </a:r>
            <a:r>
              <a:rPr lang="fr-FR" sz="1600" dirty="0">
                <a:solidFill>
                  <a:srgbClr val="000000"/>
                </a:solidFill>
                <a:latin typeface="Nunito" pitchFamily="2" charset="0"/>
                <a:cs typeface="Arial" panose="020B0604020202020204" pitchFamily="34" charset="0"/>
                <a:sym typeface="Arial"/>
              </a:rPr>
              <a:t> vendu à Cegid</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L’investissement des entreprises est une </a:t>
            </a:r>
            <a:r>
              <a:rPr lang="fr-FR" sz="1600" b="1" dirty="0">
                <a:solidFill>
                  <a:srgbClr val="000000"/>
                </a:solidFill>
                <a:latin typeface="Nunito" pitchFamily="2" charset="0"/>
                <a:cs typeface="Arial" panose="020B0604020202020204" pitchFamily="34" charset="0"/>
                <a:sym typeface="Arial"/>
              </a:rPr>
              <a:t>reconnaissance de l’expertise </a:t>
            </a:r>
            <a:r>
              <a:rPr lang="fr-FR" sz="1600" dirty="0">
                <a:solidFill>
                  <a:srgbClr val="000000"/>
                </a:solidFill>
                <a:latin typeface="Nunito" pitchFamily="2" charset="0"/>
                <a:cs typeface="Arial" panose="020B0604020202020204" pitchFamily="34" charset="0"/>
                <a:sym typeface="Arial"/>
              </a:rPr>
              <a:t>de </a:t>
            </a:r>
            <a:r>
              <a:rPr lang="fr-FR" sz="1600" dirty="0" err="1">
                <a:solidFill>
                  <a:srgbClr val="000000"/>
                </a:solidFill>
                <a:latin typeface="Nunito" pitchFamily="2" charset="0"/>
                <a:cs typeface="Arial" panose="020B0604020202020204" pitchFamily="34" charset="0"/>
                <a:sym typeface="Arial"/>
              </a:rPr>
              <a:t>Seventure</a:t>
            </a:r>
            <a:r>
              <a:rPr lang="fr-FR" sz="1600" dirty="0">
                <a:solidFill>
                  <a:srgbClr val="000000"/>
                </a:solidFill>
                <a:latin typeface="Nunito" pitchFamily="2" charset="0"/>
                <a:cs typeface="Arial" panose="020B0604020202020204" pitchFamily="34" charset="0"/>
                <a:sym typeface="Arial"/>
              </a:rPr>
              <a:t>. Les entreprises qui font confiance à </a:t>
            </a:r>
            <a:r>
              <a:rPr lang="fr-FR" sz="1600" dirty="0" err="1">
                <a:solidFill>
                  <a:srgbClr val="000000"/>
                </a:solidFill>
                <a:latin typeface="Nunito" pitchFamily="2" charset="0"/>
                <a:cs typeface="Arial" panose="020B0604020202020204" pitchFamily="34" charset="0"/>
                <a:sym typeface="Arial"/>
              </a:rPr>
              <a:t>Seventure</a:t>
            </a:r>
            <a:r>
              <a:rPr lang="fr-FR" sz="1600" dirty="0">
                <a:solidFill>
                  <a:srgbClr val="000000"/>
                </a:solidFill>
                <a:latin typeface="Nunito" pitchFamily="2" charset="0"/>
                <a:cs typeface="Arial" panose="020B0604020202020204" pitchFamily="34" charset="0"/>
                <a:sym typeface="Arial"/>
              </a:rPr>
              <a:t> sont elles-mêmes spécialistes de leur secteur. </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Parmi ces entreprises, il y a les Caisses d’Epargne!</a:t>
            </a:r>
          </a:p>
        </p:txBody>
      </p:sp>
      <p:pic>
        <p:nvPicPr>
          <p:cNvPr id="2" name="Image 1">
            <a:extLst>
              <a:ext uri="{FF2B5EF4-FFF2-40B4-BE49-F238E27FC236}">
                <a16:creationId xmlns:a16="http://schemas.microsoft.com/office/drawing/2014/main" id="{30B06D74-E4CF-4DE0-8AF9-85FE2B5B98F3}"/>
              </a:ext>
            </a:extLst>
          </p:cNvPr>
          <p:cNvPicPr>
            <a:picLocks noChangeAspect="1"/>
          </p:cNvPicPr>
          <p:nvPr/>
        </p:nvPicPr>
        <p:blipFill>
          <a:blip r:embed="rId2"/>
          <a:stretch>
            <a:fillRect/>
          </a:stretch>
        </p:blipFill>
        <p:spPr>
          <a:xfrm>
            <a:off x="911424" y="6476975"/>
            <a:ext cx="2560541" cy="227604"/>
          </a:xfrm>
          <a:prstGeom prst="rect">
            <a:avLst/>
          </a:prstGeom>
        </p:spPr>
      </p:pic>
      <p:sp>
        <p:nvSpPr>
          <p:cNvPr id="14" name="Espace réservé de la date 3">
            <a:extLst>
              <a:ext uri="{FF2B5EF4-FFF2-40B4-BE49-F238E27FC236}">
                <a16:creationId xmlns:a16="http://schemas.microsoft.com/office/drawing/2014/main" id="{3DE8B93A-85CC-433C-BF57-B15F5E6F0AA8}"/>
              </a:ext>
            </a:extLst>
          </p:cNvPr>
          <p:cNvSpPr txBox="1">
            <a:spLocks/>
          </p:cNvSpPr>
          <p:nvPr/>
        </p:nvSpPr>
        <p:spPr>
          <a:xfrm>
            <a:off x="687354" y="6485510"/>
            <a:ext cx="11237169" cy="365125"/>
          </a:xfrm>
          <a:prstGeom prst="rect">
            <a:avLst/>
          </a:prstGeom>
        </p:spPr>
        <p:txBody>
          <a:bodyPr vert="horz" lIns="91440" tIns="45720" rIns="91440" bIns="45720" rtlCol="0" anchor="ctr"/>
          <a:lstStyle>
            <a:defPPr>
              <a:defRPr lang="fr-FR"/>
            </a:defPPr>
            <a:lvl1pPr marL="0" algn="l" defTabSz="914400" rtl="0" eaLnBrk="1" latinLnBrk="0" hangingPunct="1">
              <a:defRPr sz="800" b="1" i="0" kern="1200">
                <a:solidFill>
                  <a:schemeClr val="tx1"/>
                </a:solidFill>
                <a:latin typeface="Nunito SemiBold"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CAMPAGNE FCPI | SEVENTURE PARTNERS | </a:t>
            </a:r>
            <a:r>
              <a:rPr lang="fr-FR" b="0" dirty="0"/>
              <a:t>Confidentiel | Ne pas diffuser sans l’accord de la société de gestion</a:t>
            </a:r>
            <a:endParaRPr lang="fr-FR" b="0" dirty="0">
              <a:latin typeface="Nunito Light" pitchFamily="2" charset="77"/>
            </a:endParaRPr>
          </a:p>
        </p:txBody>
      </p:sp>
      <p:sp>
        <p:nvSpPr>
          <p:cNvPr id="15" name="Espace réservé du numéro de diapositive 8">
            <a:extLst>
              <a:ext uri="{FF2B5EF4-FFF2-40B4-BE49-F238E27FC236}">
                <a16:creationId xmlns:a16="http://schemas.microsoft.com/office/drawing/2014/main" id="{E5F06F56-625D-4940-96AA-2298E06C0A7B}"/>
              </a:ext>
            </a:extLst>
          </p:cNvPr>
          <p:cNvSpPr txBox="1">
            <a:spLocks/>
          </p:cNvSpPr>
          <p:nvPr/>
        </p:nvSpPr>
        <p:spPr>
          <a:xfrm>
            <a:off x="267477" y="6562385"/>
            <a:ext cx="408228"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2D8F0B-D7FF-8745-9E1F-64A8E3960EFB}" type="slidenum">
              <a:rPr lang="fr-FR" sz="800" b="1">
                <a:latin typeface="Nunito SemiBold" pitchFamily="2" charset="77"/>
              </a:rPr>
              <a:pPr/>
              <a:t>9</a:t>
            </a:fld>
            <a:endParaRPr lang="fr-FR" sz="800" b="1" dirty="0">
              <a:latin typeface="Nunito SemiBold" pitchFamily="2" charset="77"/>
            </a:endParaRPr>
          </a:p>
        </p:txBody>
      </p:sp>
      <p:sp>
        <p:nvSpPr>
          <p:cNvPr id="10" name="Rectangle 9">
            <a:extLst>
              <a:ext uri="{FF2B5EF4-FFF2-40B4-BE49-F238E27FC236}">
                <a16:creationId xmlns:a16="http://schemas.microsoft.com/office/drawing/2014/main" id="{6A63C455-7C04-A7A8-8799-F4A5B83BBCC4}"/>
              </a:ext>
            </a:extLst>
          </p:cNvPr>
          <p:cNvSpPr/>
          <p:nvPr/>
        </p:nvSpPr>
        <p:spPr>
          <a:xfrm>
            <a:off x="3918818" y="4770543"/>
            <a:ext cx="7822582" cy="1074653"/>
          </a:xfrm>
          <a:prstGeom prst="rect">
            <a:avLst/>
          </a:prstGeom>
        </p:spPr>
        <p:txBody>
          <a:bodyPr wrap="square">
            <a:spAutoFit/>
          </a:bodyPr>
          <a:lstStyle/>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Les thématiques collent avec la </a:t>
            </a:r>
            <a:r>
              <a:rPr lang="fr-FR" sz="1600" b="1" dirty="0">
                <a:solidFill>
                  <a:srgbClr val="000000"/>
                </a:solidFill>
                <a:latin typeface="Nunito" pitchFamily="2" charset="0"/>
                <a:cs typeface="Arial" panose="020B0604020202020204" pitchFamily="34" charset="0"/>
                <a:sym typeface="Arial"/>
              </a:rPr>
              <a:t>stratégie du groupe </a:t>
            </a:r>
            <a:r>
              <a:rPr lang="fr-FR" sz="1600" dirty="0">
                <a:solidFill>
                  <a:srgbClr val="000000"/>
                </a:solidFill>
                <a:latin typeface="Nunito" pitchFamily="2" charset="0"/>
                <a:cs typeface="Arial" panose="020B0604020202020204" pitchFamily="34" charset="0"/>
                <a:sym typeface="Arial"/>
              </a:rPr>
              <a:t>: Santé, Tech au service de la banque et de l’assurance, Sports et sponsoring des JO</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b="1" dirty="0">
                <a:solidFill>
                  <a:srgbClr val="000000"/>
                </a:solidFill>
                <a:latin typeface="Nunito" pitchFamily="2" charset="0"/>
                <a:cs typeface="Arial" panose="020B0604020202020204" pitchFamily="34" charset="0"/>
                <a:sym typeface="Arial"/>
              </a:rPr>
              <a:t>PNB</a:t>
            </a:r>
            <a:r>
              <a:rPr lang="fr-FR" sz="1600" dirty="0">
                <a:solidFill>
                  <a:srgbClr val="000000"/>
                </a:solidFill>
                <a:latin typeface="Nunito" pitchFamily="2" charset="0"/>
                <a:cs typeface="Arial" panose="020B0604020202020204" pitchFamily="34" charset="0"/>
                <a:sym typeface="Arial"/>
              </a:rPr>
              <a:t> </a:t>
            </a:r>
            <a:r>
              <a:rPr lang="fr-FR" sz="1600" b="1" dirty="0">
                <a:solidFill>
                  <a:srgbClr val="000000"/>
                </a:solidFill>
                <a:latin typeface="Nunito" pitchFamily="2" charset="0"/>
                <a:cs typeface="Arial" panose="020B0604020202020204" pitchFamily="34" charset="0"/>
                <a:sym typeface="Arial"/>
              </a:rPr>
              <a:t>Caisse d’Epargne/ </a:t>
            </a:r>
            <a:r>
              <a:rPr lang="fr-FR" sz="1600" b="1" dirty="0" err="1">
                <a:solidFill>
                  <a:srgbClr val="000000"/>
                </a:solidFill>
                <a:latin typeface="Nunito" pitchFamily="2" charset="0"/>
                <a:cs typeface="Arial" panose="020B0604020202020204" pitchFamily="34" charset="0"/>
                <a:sym typeface="Arial"/>
              </a:rPr>
              <a:t>Seventure</a:t>
            </a:r>
            <a:r>
              <a:rPr lang="fr-FR" sz="1600" b="1" dirty="0">
                <a:solidFill>
                  <a:srgbClr val="000000"/>
                </a:solidFill>
                <a:latin typeface="Nunito" pitchFamily="2" charset="0"/>
                <a:cs typeface="Arial" panose="020B0604020202020204" pitchFamily="34" charset="0"/>
                <a:sym typeface="Arial"/>
              </a:rPr>
              <a:t> </a:t>
            </a:r>
            <a:r>
              <a:rPr lang="fr-FR" sz="1600" dirty="0">
                <a:solidFill>
                  <a:srgbClr val="000000"/>
                </a:solidFill>
                <a:latin typeface="Nunito" pitchFamily="2" charset="0"/>
                <a:cs typeface="Arial" panose="020B0604020202020204" pitchFamily="34" charset="0"/>
                <a:sym typeface="Arial"/>
              </a:rPr>
              <a:t>: mise en relation, solutions dette/haut de bilan, équipement des sociétés en croissance, gestion privée des dirigeants.</a:t>
            </a:r>
          </a:p>
        </p:txBody>
      </p:sp>
    </p:spTree>
    <p:extLst>
      <p:ext uri="{BB962C8B-B14F-4D97-AF65-F5344CB8AC3E}">
        <p14:creationId xmlns:p14="http://schemas.microsoft.com/office/powerpoint/2010/main" val="515427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e 15">
            <a:extLst>
              <a:ext uri="{FF2B5EF4-FFF2-40B4-BE49-F238E27FC236}">
                <a16:creationId xmlns:a16="http://schemas.microsoft.com/office/drawing/2014/main" id="{72B8E293-F6D7-4D07-BE8E-C86E480BF1A2}"/>
              </a:ext>
            </a:extLst>
          </p:cNvPr>
          <p:cNvGrpSpPr/>
          <p:nvPr/>
        </p:nvGrpSpPr>
        <p:grpSpPr>
          <a:xfrm>
            <a:off x="2706255" y="3881451"/>
            <a:ext cx="9005451" cy="2367846"/>
            <a:chOff x="394943" y="3844371"/>
            <a:chExt cx="7008773" cy="1831139"/>
          </a:xfrm>
        </p:grpSpPr>
        <p:sp>
          <p:nvSpPr>
            <p:cNvPr id="17" name="Rectangle 16">
              <a:extLst>
                <a:ext uri="{FF2B5EF4-FFF2-40B4-BE49-F238E27FC236}">
                  <a16:creationId xmlns:a16="http://schemas.microsoft.com/office/drawing/2014/main" id="{55F8C768-9C20-4937-8758-64C9552243FB}"/>
                </a:ext>
              </a:extLst>
            </p:cNvPr>
            <p:cNvSpPr/>
            <p:nvPr/>
          </p:nvSpPr>
          <p:spPr>
            <a:xfrm>
              <a:off x="394943" y="4007611"/>
              <a:ext cx="7008773" cy="1667899"/>
            </a:xfrm>
            <a:prstGeom prst="rect">
              <a:avLst/>
            </a:prstGeom>
            <a:solidFill>
              <a:srgbClr val="FFFFFF"/>
            </a:solidFill>
            <a:ln w="9525" cap="flat" cmpd="sng" algn="ctr">
              <a:solidFill>
                <a:srgbClr val="7030A0"/>
              </a:solidFill>
              <a:prstDash val="solid"/>
            </a:ln>
            <a:effectLst/>
          </p:spPr>
          <p:txBody>
            <a:bodyPr rtlCol="0" anchor="ctr"/>
            <a:lstStyle/>
            <a:p>
              <a:pPr algn="just" defTabSz="914377">
                <a:lnSpc>
                  <a:spcPct val="105000"/>
                </a:lnSpc>
                <a:spcBef>
                  <a:spcPts val="600"/>
                </a:spcBef>
                <a:defRPr/>
              </a:pPr>
              <a:endParaRPr lang="fr-FR" sz="1600" b="1" i="1" dirty="0">
                <a:solidFill>
                  <a:srgbClr val="0C0C0C"/>
                </a:solidFill>
                <a:latin typeface="Nunito" pitchFamily="2" charset="0"/>
                <a:ea typeface="Times New Roman" panose="02020603050405020304" pitchFamily="18" charset="0"/>
                <a:cs typeface="Arial"/>
                <a:sym typeface="Arial"/>
              </a:endParaRPr>
            </a:p>
          </p:txBody>
        </p:sp>
        <p:sp>
          <p:nvSpPr>
            <p:cNvPr id="18" name="Rectangle 17">
              <a:extLst>
                <a:ext uri="{FF2B5EF4-FFF2-40B4-BE49-F238E27FC236}">
                  <a16:creationId xmlns:a16="http://schemas.microsoft.com/office/drawing/2014/main" id="{685EA0F2-88D2-4EEE-9015-1744299E9914}"/>
                </a:ext>
              </a:extLst>
            </p:cNvPr>
            <p:cNvSpPr/>
            <p:nvPr/>
          </p:nvSpPr>
          <p:spPr>
            <a:xfrm>
              <a:off x="596219" y="3844371"/>
              <a:ext cx="4115714" cy="371444"/>
            </a:xfrm>
            <a:prstGeom prst="rect">
              <a:avLst/>
            </a:prstGeom>
            <a:solidFill>
              <a:srgbClr val="FFFFFF"/>
            </a:solidFill>
            <a:ln w="25400" cap="flat" cmpd="sng" algn="ctr">
              <a:noFill/>
              <a:prstDash val="solid"/>
            </a:ln>
            <a:effectLst/>
          </p:spPr>
          <p:txBody>
            <a:bodyPr rtlCol="0" anchor="ctr"/>
            <a:lstStyle/>
            <a:p>
              <a:pPr algn="ctr" defTabSz="914377">
                <a:defRPr/>
              </a:pPr>
              <a:r>
                <a:rPr lang="fr-FR" b="1" dirty="0">
                  <a:solidFill>
                    <a:srgbClr val="581D74"/>
                  </a:solidFill>
                  <a:latin typeface="Nunito" pitchFamily="2" charset="0"/>
                  <a:cs typeface="Arial"/>
                  <a:sym typeface="Arial"/>
                </a:rPr>
                <a:t>MAAT Pharma : biotech, leader dans l’industrie du microbiote (société en portefeuille)</a:t>
              </a:r>
            </a:p>
          </p:txBody>
        </p:sp>
      </p:grpSp>
      <p:grpSp>
        <p:nvGrpSpPr>
          <p:cNvPr id="4" name="Groupe 3">
            <a:extLst>
              <a:ext uri="{FF2B5EF4-FFF2-40B4-BE49-F238E27FC236}">
                <a16:creationId xmlns:a16="http://schemas.microsoft.com/office/drawing/2014/main" id="{BA11E455-4ADD-E958-BDA3-6C09F963004B}"/>
              </a:ext>
            </a:extLst>
          </p:cNvPr>
          <p:cNvGrpSpPr/>
          <p:nvPr/>
        </p:nvGrpSpPr>
        <p:grpSpPr>
          <a:xfrm>
            <a:off x="473605" y="1533195"/>
            <a:ext cx="7774470" cy="1895805"/>
            <a:chOff x="394943" y="3854275"/>
            <a:chExt cx="7008773" cy="1821235"/>
          </a:xfrm>
        </p:grpSpPr>
        <p:sp>
          <p:nvSpPr>
            <p:cNvPr id="8" name="Rectangle 7">
              <a:extLst>
                <a:ext uri="{FF2B5EF4-FFF2-40B4-BE49-F238E27FC236}">
                  <a16:creationId xmlns:a16="http://schemas.microsoft.com/office/drawing/2014/main" id="{F79CAB90-6088-DE5F-D7D2-096947D53ABE}"/>
                </a:ext>
              </a:extLst>
            </p:cNvPr>
            <p:cNvSpPr/>
            <p:nvPr/>
          </p:nvSpPr>
          <p:spPr>
            <a:xfrm>
              <a:off x="394943" y="4007611"/>
              <a:ext cx="7008773" cy="1667899"/>
            </a:xfrm>
            <a:prstGeom prst="rect">
              <a:avLst/>
            </a:prstGeom>
            <a:solidFill>
              <a:srgbClr val="FFFFFF"/>
            </a:solidFill>
            <a:ln w="9525" cap="flat" cmpd="sng" algn="ctr">
              <a:solidFill>
                <a:srgbClr val="7030A0"/>
              </a:solidFill>
              <a:prstDash val="solid"/>
            </a:ln>
            <a:effectLst/>
          </p:spPr>
          <p:txBody>
            <a:bodyPr rtlCol="0" anchor="ctr"/>
            <a:lstStyle/>
            <a:p>
              <a:pPr algn="just" defTabSz="914377">
                <a:lnSpc>
                  <a:spcPct val="105000"/>
                </a:lnSpc>
                <a:spcBef>
                  <a:spcPts val="600"/>
                </a:spcBef>
                <a:defRPr/>
              </a:pPr>
              <a:endParaRPr lang="fr-FR" sz="1600" b="1" i="1" dirty="0">
                <a:solidFill>
                  <a:srgbClr val="0C0C0C"/>
                </a:solidFill>
                <a:latin typeface="Nunito" pitchFamily="2" charset="0"/>
                <a:ea typeface="Times New Roman" panose="02020603050405020304" pitchFamily="18" charset="0"/>
                <a:cs typeface="Arial"/>
                <a:sym typeface="Arial"/>
              </a:endParaRPr>
            </a:p>
          </p:txBody>
        </p:sp>
        <p:sp>
          <p:nvSpPr>
            <p:cNvPr id="9" name="Rectangle 8">
              <a:extLst>
                <a:ext uri="{FF2B5EF4-FFF2-40B4-BE49-F238E27FC236}">
                  <a16:creationId xmlns:a16="http://schemas.microsoft.com/office/drawing/2014/main" id="{E7ADD728-98BC-EA5A-6AEB-C4A5D0E23973}"/>
                </a:ext>
              </a:extLst>
            </p:cNvPr>
            <p:cNvSpPr/>
            <p:nvPr/>
          </p:nvSpPr>
          <p:spPr>
            <a:xfrm>
              <a:off x="713050" y="3854275"/>
              <a:ext cx="4210917" cy="345241"/>
            </a:xfrm>
            <a:prstGeom prst="rect">
              <a:avLst/>
            </a:prstGeom>
            <a:solidFill>
              <a:srgbClr val="FFFFFF"/>
            </a:solidFill>
            <a:ln w="25400" cap="flat" cmpd="sng" algn="ctr">
              <a:noFill/>
              <a:prstDash val="solid"/>
            </a:ln>
            <a:effectLst/>
          </p:spPr>
          <p:txBody>
            <a:bodyPr rtlCol="0" anchor="ctr"/>
            <a:lstStyle/>
            <a:p>
              <a:pPr algn="ctr" defTabSz="914377">
                <a:defRPr/>
              </a:pPr>
              <a:r>
                <a:rPr lang="fr-FR" b="1" dirty="0" err="1">
                  <a:solidFill>
                    <a:srgbClr val="581D74"/>
                  </a:solidFill>
                  <a:latin typeface="Nunito" pitchFamily="2" charset="0"/>
                  <a:cs typeface="Arial"/>
                  <a:sym typeface="Arial"/>
                </a:rPr>
                <a:t>Talentsoft</a:t>
              </a:r>
              <a:r>
                <a:rPr lang="fr-FR" b="1" dirty="0">
                  <a:solidFill>
                    <a:srgbClr val="581D74"/>
                  </a:solidFill>
                  <a:latin typeface="Nunito" pitchFamily="2" charset="0"/>
                  <a:cs typeface="Arial"/>
                  <a:sym typeface="Arial"/>
                </a:rPr>
                <a:t> : Plus grosse sortie de la </a:t>
              </a:r>
              <a:r>
                <a:rPr lang="fr-FR" b="1" dirty="0" err="1">
                  <a:solidFill>
                    <a:srgbClr val="581D74"/>
                  </a:solidFill>
                  <a:latin typeface="Nunito" pitchFamily="2" charset="0"/>
                  <a:cs typeface="Arial"/>
                  <a:sym typeface="Arial"/>
                </a:rPr>
                <a:t>FrenchTech</a:t>
              </a:r>
              <a:r>
                <a:rPr lang="fr-FR" b="1" dirty="0">
                  <a:solidFill>
                    <a:srgbClr val="581D74"/>
                  </a:solidFill>
                  <a:latin typeface="Nunito" pitchFamily="2" charset="0"/>
                  <a:cs typeface="Arial"/>
                  <a:sym typeface="Arial"/>
                </a:rPr>
                <a:t> à ce jour (société cédée)</a:t>
              </a:r>
            </a:p>
          </p:txBody>
        </p:sp>
      </p:grpSp>
      <p:sp>
        <p:nvSpPr>
          <p:cNvPr id="6" name="Titre 3"/>
          <p:cNvSpPr>
            <a:spLocks noGrp="1"/>
          </p:cNvSpPr>
          <p:nvPr>
            <p:ph type="title"/>
          </p:nvPr>
        </p:nvSpPr>
        <p:spPr>
          <a:xfrm>
            <a:off x="491012" y="188080"/>
            <a:ext cx="10561174" cy="449816"/>
          </a:xfrm>
        </p:spPr>
        <p:txBody>
          <a:bodyPr/>
          <a:lstStyle/>
          <a:p>
            <a:r>
              <a:rPr lang="fr-FR" sz="2400" dirty="0"/>
              <a:t>VIE NUMERIQUE ET SANTE 2022-2023</a:t>
            </a:r>
          </a:p>
        </p:txBody>
      </p:sp>
      <p:sp>
        <p:nvSpPr>
          <p:cNvPr id="7" name="Espace réservé du texte 4"/>
          <p:cNvSpPr>
            <a:spLocks noGrp="1"/>
          </p:cNvSpPr>
          <p:nvPr>
            <p:ph type="body" sz="quarter" idx="12"/>
          </p:nvPr>
        </p:nvSpPr>
        <p:spPr>
          <a:xfrm>
            <a:off x="971327" y="663789"/>
            <a:ext cx="10272131" cy="384043"/>
          </a:xfrm>
        </p:spPr>
        <p:txBody>
          <a:bodyPr/>
          <a:lstStyle/>
          <a:p>
            <a:r>
              <a:rPr lang="fr-FR" sz="2000" b="0" dirty="0">
                <a:solidFill>
                  <a:srgbClr val="63227E">
                    <a:alpha val="60000"/>
                  </a:srgbClr>
                </a:solidFill>
                <a:latin typeface="Nunito" pitchFamily="2" charset="77"/>
              </a:rPr>
              <a:t>2 SUCCESS-STORIES</a:t>
            </a:r>
          </a:p>
        </p:txBody>
      </p:sp>
      <p:sp>
        <p:nvSpPr>
          <p:cNvPr id="24" name="Rectangle 23">
            <a:extLst>
              <a:ext uri="{FF2B5EF4-FFF2-40B4-BE49-F238E27FC236}">
                <a16:creationId xmlns:a16="http://schemas.microsoft.com/office/drawing/2014/main" id="{C4750697-24A1-42D6-BACD-F0F3C142A6C8}"/>
              </a:ext>
            </a:extLst>
          </p:cNvPr>
          <p:cNvSpPr/>
          <p:nvPr/>
        </p:nvSpPr>
        <p:spPr>
          <a:xfrm>
            <a:off x="515069" y="2046940"/>
            <a:ext cx="7649876" cy="1164421"/>
          </a:xfrm>
          <a:prstGeom prst="rect">
            <a:avLst/>
          </a:prstGeom>
        </p:spPr>
        <p:txBody>
          <a:bodyPr wrap="square">
            <a:spAutoFit/>
          </a:bodyPr>
          <a:lstStyle/>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Fondée en 2007, </a:t>
            </a:r>
            <a:r>
              <a:rPr lang="fr-FR" sz="1600" dirty="0" err="1">
                <a:solidFill>
                  <a:srgbClr val="000000"/>
                </a:solidFill>
                <a:latin typeface="Nunito" pitchFamily="2" charset="0"/>
                <a:cs typeface="Arial" panose="020B0604020202020204" pitchFamily="34" charset="0"/>
                <a:sym typeface="Arial"/>
              </a:rPr>
              <a:t>Talentsoft</a:t>
            </a:r>
            <a:r>
              <a:rPr lang="fr-FR" sz="1600" dirty="0">
                <a:solidFill>
                  <a:srgbClr val="000000"/>
                </a:solidFill>
                <a:latin typeface="Nunito" pitchFamily="2" charset="0"/>
                <a:cs typeface="Arial" panose="020B0604020202020204" pitchFamily="34" charset="0"/>
                <a:sym typeface="Arial"/>
              </a:rPr>
              <a:t> est devenu un leader européen de solution cloud de ressources humaines</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err="1">
                <a:solidFill>
                  <a:srgbClr val="000000"/>
                </a:solidFill>
                <a:latin typeface="Nunito" pitchFamily="2" charset="0"/>
                <a:cs typeface="Arial" panose="020B0604020202020204" pitchFamily="34" charset="0"/>
                <a:sym typeface="Arial"/>
              </a:rPr>
              <a:t>Seventure</a:t>
            </a:r>
            <a:r>
              <a:rPr lang="fr-FR" sz="1600" dirty="0">
                <a:solidFill>
                  <a:srgbClr val="000000"/>
                </a:solidFill>
                <a:latin typeface="Nunito" pitchFamily="2" charset="0"/>
                <a:cs typeface="Arial" panose="020B0604020202020204" pitchFamily="34" charset="0"/>
                <a:sym typeface="Arial"/>
              </a:rPr>
              <a:t> présent au capital dès 2008, rejoint par Bpifrance et Goldman Sachs</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Cession de plusieurs centaines de millions d’euros à Cegid mi-2021</a:t>
            </a:r>
          </a:p>
        </p:txBody>
      </p:sp>
      <p:pic>
        <p:nvPicPr>
          <p:cNvPr id="2" name="Image 1">
            <a:extLst>
              <a:ext uri="{FF2B5EF4-FFF2-40B4-BE49-F238E27FC236}">
                <a16:creationId xmlns:a16="http://schemas.microsoft.com/office/drawing/2014/main" id="{30B06D74-E4CF-4DE0-8AF9-85FE2B5B98F3}"/>
              </a:ext>
            </a:extLst>
          </p:cNvPr>
          <p:cNvPicPr>
            <a:picLocks noChangeAspect="1"/>
          </p:cNvPicPr>
          <p:nvPr/>
        </p:nvPicPr>
        <p:blipFill>
          <a:blip r:embed="rId2"/>
          <a:stretch>
            <a:fillRect/>
          </a:stretch>
        </p:blipFill>
        <p:spPr>
          <a:xfrm>
            <a:off x="911424" y="6476975"/>
            <a:ext cx="2560541" cy="227604"/>
          </a:xfrm>
          <a:prstGeom prst="rect">
            <a:avLst/>
          </a:prstGeom>
        </p:spPr>
      </p:pic>
      <p:sp>
        <p:nvSpPr>
          <p:cNvPr id="14" name="Espace réservé de la date 3">
            <a:extLst>
              <a:ext uri="{FF2B5EF4-FFF2-40B4-BE49-F238E27FC236}">
                <a16:creationId xmlns:a16="http://schemas.microsoft.com/office/drawing/2014/main" id="{3DE8B93A-85CC-433C-BF57-B15F5E6F0AA8}"/>
              </a:ext>
            </a:extLst>
          </p:cNvPr>
          <p:cNvSpPr txBox="1">
            <a:spLocks/>
          </p:cNvSpPr>
          <p:nvPr/>
        </p:nvSpPr>
        <p:spPr>
          <a:xfrm>
            <a:off x="687354" y="6485510"/>
            <a:ext cx="11237169" cy="365125"/>
          </a:xfrm>
          <a:prstGeom prst="rect">
            <a:avLst/>
          </a:prstGeom>
        </p:spPr>
        <p:txBody>
          <a:bodyPr vert="horz" lIns="91440" tIns="45720" rIns="91440" bIns="45720" rtlCol="0" anchor="ctr"/>
          <a:lstStyle>
            <a:defPPr>
              <a:defRPr lang="fr-FR"/>
            </a:defPPr>
            <a:lvl1pPr marL="0" algn="l" defTabSz="914400" rtl="0" eaLnBrk="1" latinLnBrk="0" hangingPunct="1">
              <a:defRPr sz="800" b="1" i="0" kern="1200">
                <a:solidFill>
                  <a:schemeClr val="tx1"/>
                </a:solidFill>
                <a:latin typeface="Nunito SemiBold"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CAMPAGNE FCPI | SEVENTURE PARTNERS | </a:t>
            </a:r>
            <a:r>
              <a:rPr lang="fr-FR" b="0" dirty="0"/>
              <a:t>Confidentiel | Ne pas diffuser sans l’accord de la société de gestion</a:t>
            </a:r>
            <a:endParaRPr lang="fr-FR" b="0" dirty="0">
              <a:latin typeface="Nunito Light" pitchFamily="2" charset="77"/>
            </a:endParaRPr>
          </a:p>
        </p:txBody>
      </p:sp>
      <p:sp>
        <p:nvSpPr>
          <p:cNvPr id="15" name="Espace réservé du numéro de diapositive 8">
            <a:extLst>
              <a:ext uri="{FF2B5EF4-FFF2-40B4-BE49-F238E27FC236}">
                <a16:creationId xmlns:a16="http://schemas.microsoft.com/office/drawing/2014/main" id="{E5F06F56-625D-4940-96AA-2298E06C0A7B}"/>
              </a:ext>
            </a:extLst>
          </p:cNvPr>
          <p:cNvSpPr txBox="1">
            <a:spLocks/>
          </p:cNvSpPr>
          <p:nvPr/>
        </p:nvSpPr>
        <p:spPr>
          <a:xfrm>
            <a:off x="267477" y="6571812"/>
            <a:ext cx="408228"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2D8F0B-D7FF-8745-9E1F-64A8E3960EFB}" type="slidenum">
              <a:rPr lang="fr-FR" sz="800" b="1">
                <a:latin typeface="Nunito SemiBold" pitchFamily="2" charset="77"/>
              </a:rPr>
              <a:pPr/>
              <a:t>10</a:t>
            </a:fld>
            <a:endParaRPr lang="fr-FR" sz="800" b="1" dirty="0">
              <a:latin typeface="Nunito SemiBold" pitchFamily="2" charset="77"/>
            </a:endParaRPr>
          </a:p>
        </p:txBody>
      </p:sp>
      <p:sp>
        <p:nvSpPr>
          <p:cNvPr id="10" name="Rectangle 9">
            <a:extLst>
              <a:ext uri="{FF2B5EF4-FFF2-40B4-BE49-F238E27FC236}">
                <a16:creationId xmlns:a16="http://schemas.microsoft.com/office/drawing/2014/main" id="{6A63C455-7C04-A7A8-8799-F4A5B83BBCC4}"/>
              </a:ext>
            </a:extLst>
          </p:cNvPr>
          <p:cNvSpPr/>
          <p:nvPr/>
        </p:nvSpPr>
        <p:spPr>
          <a:xfrm>
            <a:off x="2701441" y="4438307"/>
            <a:ext cx="9005451" cy="1607620"/>
          </a:xfrm>
          <a:prstGeom prst="rect">
            <a:avLst/>
          </a:prstGeom>
        </p:spPr>
        <p:txBody>
          <a:bodyPr wrap="square">
            <a:spAutoFit/>
          </a:bodyPr>
          <a:lstStyle/>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Fondée en 2014, </a:t>
            </a:r>
            <a:r>
              <a:rPr lang="fr-FR" sz="1600" dirty="0" err="1">
                <a:solidFill>
                  <a:srgbClr val="000000"/>
                </a:solidFill>
                <a:latin typeface="Nunito" pitchFamily="2" charset="0"/>
                <a:cs typeface="Arial" panose="020B0604020202020204" pitchFamily="34" charset="0"/>
                <a:sym typeface="Arial"/>
              </a:rPr>
              <a:t>MaaT</a:t>
            </a:r>
            <a:r>
              <a:rPr lang="fr-FR" sz="1600" dirty="0">
                <a:solidFill>
                  <a:srgbClr val="000000"/>
                </a:solidFill>
                <a:latin typeface="Nunito" pitchFamily="2" charset="0"/>
                <a:cs typeface="Arial" panose="020B0604020202020204" pitchFamily="34" charset="0"/>
                <a:sym typeface="Arial"/>
              </a:rPr>
              <a:t> Pharma, première et seule société développant des médicaments microbiote à être cotée (introduction en 2021) sur le marché réglementé d'Euronext à ce jour </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La Société développe des médicaments pour traiter les maladies graves, notamment en oncologie et cible des besoins médicaux non satisfaits sur des marchés en forte croissance.</a:t>
            </a:r>
          </a:p>
          <a:p>
            <a:pPr marL="237061" lvl="1" indent="-237061" defTabSz="1219170">
              <a:lnSpc>
                <a:spcPct val="90000"/>
              </a:lnSpc>
              <a:spcBef>
                <a:spcPts val="667"/>
              </a:spcBef>
              <a:buClr>
                <a:srgbClr val="581D74"/>
              </a:buClr>
              <a:buFont typeface="Wingdings" panose="05000000000000000000" pitchFamily="2" charset="2"/>
              <a:buChar char="ü"/>
              <a:defRPr/>
            </a:pPr>
            <a:r>
              <a:rPr lang="fr-FR" sz="1600" dirty="0">
                <a:solidFill>
                  <a:srgbClr val="000000"/>
                </a:solidFill>
                <a:latin typeface="Nunito" pitchFamily="2" charset="0"/>
                <a:cs typeface="Arial" panose="020B0604020202020204" pitchFamily="34" charset="0"/>
                <a:sym typeface="Arial"/>
              </a:rPr>
              <a:t>Accompagnée par </a:t>
            </a:r>
            <a:r>
              <a:rPr lang="fr-FR" sz="1600" dirty="0" err="1">
                <a:solidFill>
                  <a:srgbClr val="000000"/>
                </a:solidFill>
                <a:latin typeface="Nunito" pitchFamily="2" charset="0"/>
                <a:cs typeface="Arial" panose="020B0604020202020204" pitchFamily="34" charset="0"/>
                <a:sym typeface="Arial"/>
              </a:rPr>
              <a:t>Seventure</a:t>
            </a:r>
            <a:r>
              <a:rPr lang="fr-FR" sz="1600" dirty="0">
                <a:solidFill>
                  <a:srgbClr val="000000"/>
                </a:solidFill>
                <a:latin typeface="Nunito" pitchFamily="2" charset="0"/>
                <a:cs typeface="Arial" panose="020B0604020202020204" pitchFamily="34" charset="0"/>
                <a:sym typeface="Arial"/>
              </a:rPr>
              <a:t> depuis sa création en 2014, la société a levé plus de 100m€ à fin 2022</a:t>
            </a:r>
          </a:p>
        </p:txBody>
      </p:sp>
      <p:graphicFrame>
        <p:nvGraphicFramePr>
          <p:cNvPr id="11" name="Objet 10">
            <a:extLst>
              <a:ext uri="{FF2B5EF4-FFF2-40B4-BE49-F238E27FC236}">
                <a16:creationId xmlns:a16="http://schemas.microsoft.com/office/drawing/2014/main" id="{FDFB08A2-EB85-4155-12AE-8D9FA37D8046}"/>
              </a:ext>
            </a:extLst>
          </p:cNvPr>
          <p:cNvGraphicFramePr>
            <a:graphicFrameLocks noChangeAspect="1"/>
          </p:cNvGraphicFramePr>
          <p:nvPr>
            <p:extLst>
              <p:ext uri="{D42A27DB-BD31-4B8C-83A1-F6EECF244321}">
                <p14:modId xmlns:p14="http://schemas.microsoft.com/office/powerpoint/2010/main" val="2171388208"/>
              </p:ext>
            </p:extLst>
          </p:nvPr>
        </p:nvGraphicFramePr>
        <p:xfrm>
          <a:off x="1037428" y="4320531"/>
          <a:ext cx="1665397" cy="1468788"/>
        </p:xfrm>
        <a:graphic>
          <a:graphicData uri="http://schemas.openxmlformats.org/presentationml/2006/ole">
            <mc:AlternateContent xmlns:mc="http://schemas.openxmlformats.org/markup-compatibility/2006">
              <mc:Choice xmlns:v="urn:schemas-microsoft-com:vml" Requires="v">
                <p:oleObj name="Acrobat Document" showAsIcon="1" r:id="rId3" imgW="914597" imgH="806406" progId="AcroExch.Document.DC">
                  <p:embed/>
                </p:oleObj>
              </mc:Choice>
              <mc:Fallback>
                <p:oleObj name="Acrobat Document" showAsIcon="1" r:id="rId3" imgW="914597" imgH="806406" progId="AcroExch.Document.DC">
                  <p:embed/>
                  <p:pic>
                    <p:nvPicPr>
                      <p:cNvPr id="0" name=""/>
                      <p:cNvPicPr/>
                      <p:nvPr/>
                    </p:nvPicPr>
                    <p:blipFill>
                      <a:blip r:embed="rId4"/>
                      <a:stretch>
                        <a:fillRect/>
                      </a:stretch>
                    </p:blipFill>
                    <p:spPr>
                      <a:xfrm>
                        <a:off x="1037428" y="4320531"/>
                        <a:ext cx="1665397" cy="1468788"/>
                      </a:xfrm>
                      <a:prstGeom prst="rect">
                        <a:avLst/>
                      </a:prstGeom>
                    </p:spPr>
                  </p:pic>
                </p:oleObj>
              </mc:Fallback>
            </mc:AlternateContent>
          </a:graphicData>
        </a:graphic>
      </p:graphicFrame>
      <p:sp>
        <p:nvSpPr>
          <p:cNvPr id="13" name="ZoneTexte 12">
            <a:extLst>
              <a:ext uri="{FF2B5EF4-FFF2-40B4-BE49-F238E27FC236}">
                <a16:creationId xmlns:a16="http://schemas.microsoft.com/office/drawing/2014/main" id="{8F708D51-6105-2B3F-23C0-CCF2ABB3B151}"/>
              </a:ext>
            </a:extLst>
          </p:cNvPr>
          <p:cNvSpPr txBox="1"/>
          <p:nvPr/>
        </p:nvSpPr>
        <p:spPr>
          <a:xfrm>
            <a:off x="8250477" y="2050437"/>
            <a:ext cx="2624771" cy="830997"/>
          </a:xfrm>
          <a:prstGeom prst="rect">
            <a:avLst/>
          </a:prstGeom>
          <a:noFill/>
        </p:spPr>
        <p:txBody>
          <a:bodyPr wrap="square">
            <a:spAutoFit/>
          </a:bodyPr>
          <a:lstStyle/>
          <a:p>
            <a:r>
              <a:rPr lang="fr-FR" sz="1600" dirty="0">
                <a:latin typeface="Nunito" pitchFamily="2" charset="0"/>
              </a:rPr>
              <a:t>https://www.cegid.com/fr/presse/cegid-confirme-lacquisition-de-talentsoft/</a:t>
            </a:r>
          </a:p>
        </p:txBody>
      </p:sp>
    </p:spTree>
    <p:extLst>
      <p:ext uri="{BB962C8B-B14F-4D97-AF65-F5344CB8AC3E}">
        <p14:creationId xmlns:p14="http://schemas.microsoft.com/office/powerpoint/2010/main" val="2784538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E62A8C5-0070-D45E-2E05-D854EF837F08}"/>
              </a:ext>
            </a:extLst>
          </p:cNvPr>
          <p:cNvSpPr>
            <a:spLocks noGrp="1"/>
          </p:cNvSpPr>
          <p:nvPr>
            <p:ph type="title"/>
          </p:nvPr>
        </p:nvSpPr>
        <p:spPr>
          <a:xfrm>
            <a:off x="614631" y="255850"/>
            <a:ext cx="10273141" cy="449816"/>
          </a:xfrm>
        </p:spPr>
        <p:txBody>
          <a:bodyPr>
            <a:normAutofit/>
          </a:bodyPr>
          <a:lstStyle/>
          <a:p>
            <a:r>
              <a:rPr lang="fr-FR" sz="2400" i="0" u="none" strike="noStrike" baseline="0" dirty="0">
                <a:solidFill>
                  <a:srgbClr val="5D2776"/>
                </a:solidFill>
                <a:latin typeface="Nunito" pitchFamily="2" charset="0"/>
              </a:rPr>
              <a:t>LE PROFIL DE RISQUE ET DE RENDEMENT</a:t>
            </a:r>
            <a:endParaRPr lang="fr-FR" sz="2400" dirty="0">
              <a:latin typeface="Nunito" pitchFamily="2" charset="0"/>
            </a:endParaRPr>
          </a:p>
        </p:txBody>
      </p:sp>
      <p:sp>
        <p:nvSpPr>
          <p:cNvPr id="7" name="ZoneTexte 6">
            <a:extLst>
              <a:ext uri="{FF2B5EF4-FFF2-40B4-BE49-F238E27FC236}">
                <a16:creationId xmlns:a16="http://schemas.microsoft.com/office/drawing/2014/main" id="{FA0F971C-6C09-874B-DCE5-AF00FE8DBEDB}"/>
              </a:ext>
            </a:extLst>
          </p:cNvPr>
          <p:cNvSpPr txBox="1"/>
          <p:nvPr/>
        </p:nvSpPr>
        <p:spPr>
          <a:xfrm>
            <a:off x="614630" y="2661076"/>
            <a:ext cx="10693147" cy="3565079"/>
          </a:xfrm>
          <a:prstGeom prst="rect">
            <a:avLst/>
          </a:prstGeom>
          <a:noFill/>
        </p:spPr>
        <p:txBody>
          <a:bodyPr wrap="square">
            <a:spAutoFit/>
          </a:bodyPr>
          <a:lstStyle/>
          <a:p>
            <a:pPr algn="just">
              <a:spcAft>
                <a:spcPts val="200"/>
              </a:spcAft>
            </a:pPr>
            <a:r>
              <a:rPr lang="fr-FR" sz="1200" dirty="0">
                <a:latin typeface="Nunito" pitchFamily="2" charset="0"/>
              </a:rPr>
              <a:t>Le FCPI Vie Numérique &amp; Santé 2022-2023 sera en partie investi dans des entreprises non cotées en bourse qui présentent des risques particuliers.</a:t>
            </a:r>
          </a:p>
          <a:p>
            <a:pPr algn="just">
              <a:spcAft>
                <a:spcPts val="200"/>
              </a:spcAft>
            </a:pPr>
            <a:r>
              <a:rPr lang="fr-FR" sz="1200" dirty="0">
                <a:latin typeface="Nunito" pitchFamily="2" charset="0"/>
              </a:rPr>
              <a:t>Le fonds présente notamment un risque de perte en capital (le fonds ne bénéficie d’aucune garantie ni protection) et un risque de liquidité (les investissements réalisés par le fonds sont susceptibles de rester immobilisés durant plusieurs années). Le souscripteur doit prendre connaissance des facteurs de risques de ce FCPI dans la rubrique « profil de risque » de son règlement.</a:t>
            </a:r>
          </a:p>
          <a:p>
            <a:pPr algn="just">
              <a:spcAft>
                <a:spcPts val="200"/>
              </a:spcAft>
            </a:pPr>
            <a:endParaRPr lang="fr-FR" sz="1200" dirty="0">
              <a:latin typeface="Nunito" pitchFamily="2" charset="0"/>
            </a:endParaRPr>
          </a:p>
          <a:p>
            <a:pPr algn="just">
              <a:spcAft>
                <a:spcPts val="200"/>
              </a:spcAft>
            </a:pPr>
            <a:r>
              <a:rPr lang="fr-FR" sz="1200" dirty="0">
                <a:latin typeface="Nunito" pitchFamily="2" charset="0"/>
              </a:rPr>
              <a:t>Autres risques :</a:t>
            </a:r>
          </a:p>
          <a:p>
            <a:pPr algn="just">
              <a:spcAft>
                <a:spcPts val="200"/>
              </a:spcAft>
            </a:pPr>
            <a:r>
              <a:rPr lang="fr-FR" sz="1200" dirty="0">
                <a:latin typeface="Nunito" pitchFamily="2" charset="0"/>
              </a:rPr>
              <a:t>• Risque liés aux petites et moyennes capitalisations boursières, dont les titres peuvent être significativement moins liquides et plus volatils que ceux</a:t>
            </a:r>
          </a:p>
          <a:p>
            <a:pPr algn="just">
              <a:spcAft>
                <a:spcPts val="200"/>
              </a:spcAft>
            </a:pPr>
            <a:r>
              <a:rPr lang="fr-FR" sz="1200" dirty="0">
                <a:latin typeface="Nunito" pitchFamily="2" charset="0"/>
              </a:rPr>
              <a:t>émis par les sociétés ayant une capitalisation boursière importante</a:t>
            </a:r>
          </a:p>
          <a:p>
            <a:pPr algn="just">
              <a:spcAft>
                <a:spcPts val="200"/>
              </a:spcAft>
            </a:pPr>
            <a:r>
              <a:rPr lang="fr-FR" sz="1200" dirty="0">
                <a:latin typeface="Nunito" pitchFamily="2" charset="0"/>
              </a:rPr>
              <a:t>• Risque actions : une baisse des marchés actions peut entraîner une baisse de la valeur liquidative du Fonds, si celui-ci détient des titres cotés</a:t>
            </a:r>
          </a:p>
          <a:p>
            <a:pPr algn="just">
              <a:spcAft>
                <a:spcPts val="200"/>
              </a:spcAft>
            </a:pPr>
            <a:r>
              <a:rPr lang="fr-FR" sz="1200" dirty="0">
                <a:latin typeface="Nunito" pitchFamily="2" charset="0"/>
              </a:rPr>
              <a:t>• Risque de crédit : le Fonds peut investir dans des actifs obligataires, monétaires et diversifiés. En cas de défaillance ou de dégradation de la qualité</a:t>
            </a:r>
          </a:p>
          <a:p>
            <a:pPr algn="just">
              <a:spcAft>
                <a:spcPts val="200"/>
              </a:spcAft>
            </a:pPr>
            <a:r>
              <a:rPr lang="fr-FR" sz="1200" dirty="0">
                <a:latin typeface="Nunito" pitchFamily="2" charset="0"/>
              </a:rPr>
              <a:t>des émetteurs, la valeur de ces créances peut entraîner une baisse de la valeur liquidative des parts du Fonds</a:t>
            </a:r>
          </a:p>
          <a:p>
            <a:pPr algn="just">
              <a:spcAft>
                <a:spcPts val="200"/>
              </a:spcAft>
            </a:pPr>
            <a:r>
              <a:rPr lang="fr-FR" sz="1200" dirty="0">
                <a:latin typeface="Nunito" pitchFamily="2" charset="0"/>
              </a:rPr>
              <a:t>• Risque de taux</a:t>
            </a:r>
          </a:p>
          <a:p>
            <a:pPr algn="just">
              <a:spcAft>
                <a:spcPts val="200"/>
              </a:spcAft>
            </a:pPr>
            <a:r>
              <a:rPr lang="fr-FR" sz="1200" dirty="0">
                <a:latin typeface="Nunito" pitchFamily="2" charset="0"/>
              </a:rPr>
              <a:t>• Risque lié au niveau des frais : le niveau des frais auxquels est exposé ce Fonds suppose une performance élevée, et peut donc avoir une incidence</a:t>
            </a:r>
          </a:p>
          <a:p>
            <a:pPr algn="just">
              <a:spcAft>
                <a:spcPts val="200"/>
              </a:spcAft>
            </a:pPr>
            <a:r>
              <a:rPr lang="fr-FR" sz="1200" dirty="0">
                <a:latin typeface="Nunito" pitchFamily="2" charset="0"/>
              </a:rPr>
              <a:t>défavorable sur la rentabilité de l’investissement</a:t>
            </a:r>
          </a:p>
          <a:p>
            <a:pPr algn="just">
              <a:spcAft>
                <a:spcPts val="200"/>
              </a:spcAft>
            </a:pPr>
            <a:r>
              <a:rPr lang="fr-FR" sz="1200" dirty="0">
                <a:latin typeface="Nunito" pitchFamily="2" charset="0"/>
              </a:rPr>
              <a:t>• Risque de change</a:t>
            </a:r>
          </a:p>
          <a:p>
            <a:pPr algn="just">
              <a:spcAft>
                <a:spcPts val="200"/>
              </a:spcAft>
            </a:pPr>
            <a:r>
              <a:rPr lang="fr-FR" sz="1200" dirty="0">
                <a:latin typeface="Nunito" pitchFamily="2" charset="0"/>
              </a:rPr>
              <a:t>• Risque de durabilité: événement ou une situation dans le domaine environnemental, social ou de la gouvernance qui, s’il sur- vient, pourrait avoir une incidence négative importante, réelle ou potentielle, sur la valeur de l’investissement.</a:t>
            </a:r>
          </a:p>
        </p:txBody>
      </p:sp>
      <p:pic>
        <p:nvPicPr>
          <p:cNvPr id="9" name="Image 8">
            <a:extLst>
              <a:ext uri="{FF2B5EF4-FFF2-40B4-BE49-F238E27FC236}">
                <a16:creationId xmlns:a16="http://schemas.microsoft.com/office/drawing/2014/main" id="{ECFAA847-494B-133D-A1E2-AA915DE660E8}"/>
              </a:ext>
            </a:extLst>
          </p:cNvPr>
          <p:cNvPicPr>
            <a:picLocks noChangeAspect="1"/>
          </p:cNvPicPr>
          <p:nvPr/>
        </p:nvPicPr>
        <p:blipFill>
          <a:blip r:embed="rId2"/>
          <a:stretch>
            <a:fillRect/>
          </a:stretch>
        </p:blipFill>
        <p:spPr>
          <a:xfrm>
            <a:off x="1199456" y="1096678"/>
            <a:ext cx="9320762" cy="1285928"/>
          </a:xfrm>
          <a:prstGeom prst="rect">
            <a:avLst/>
          </a:prstGeom>
        </p:spPr>
      </p:pic>
      <p:sp>
        <p:nvSpPr>
          <p:cNvPr id="2" name="Espace réservé de la date 3">
            <a:extLst>
              <a:ext uri="{FF2B5EF4-FFF2-40B4-BE49-F238E27FC236}">
                <a16:creationId xmlns:a16="http://schemas.microsoft.com/office/drawing/2014/main" id="{250B48BC-AE45-A912-B25F-6F3451038848}"/>
              </a:ext>
            </a:extLst>
          </p:cNvPr>
          <p:cNvSpPr txBox="1">
            <a:spLocks/>
          </p:cNvSpPr>
          <p:nvPr/>
        </p:nvSpPr>
        <p:spPr>
          <a:xfrm>
            <a:off x="687354" y="6485510"/>
            <a:ext cx="11237169" cy="365125"/>
          </a:xfrm>
          <a:prstGeom prst="rect">
            <a:avLst/>
          </a:prstGeom>
        </p:spPr>
        <p:txBody>
          <a:bodyPr vert="horz" lIns="91440" tIns="45720" rIns="91440" bIns="45720" rtlCol="0" anchor="ctr"/>
          <a:lstStyle>
            <a:defPPr>
              <a:defRPr lang="fr-FR"/>
            </a:defPPr>
            <a:lvl1pPr marL="0" algn="l" defTabSz="914400" rtl="0" eaLnBrk="1" latinLnBrk="0" hangingPunct="1">
              <a:defRPr sz="800" b="1" i="0" kern="1200">
                <a:solidFill>
                  <a:schemeClr val="tx1"/>
                </a:solidFill>
                <a:latin typeface="Nunito SemiBold"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CAMPAGNE FCPI | SEVENTURE PARTNERS | </a:t>
            </a:r>
            <a:r>
              <a:rPr lang="fr-FR" b="0" dirty="0"/>
              <a:t>Confidentiel | Ne pas diffuser sans l’accord de la société de gestion</a:t>
            </a:r>
            <a:endParaRPr lang="fr-FR" b="0" dirty="0">
              <a:latin typeface="Nunito Light" pitchFamily="2" charset="77"/>
            </a:endParaRPr>
          </a:p>
        </p:txBody>
      </p:sp>
      <p:sp>
        <p:nvSpPr>
          <p:cNvPr id="3" name="Espace réservé du numéro de diapositive 8">
            <a:extLst>
              <a:ext uri="{FF2B5EF4-FFF2-40B4-BE49-F238E27FC236}">
                <a16:creationId xmlns:a16="http://schemas.microsoft.com/office/drawing/2014/main" id="{A4EF5A84-21FE-65A1-492D-DE00D9787A72}"/>
              </a:ext>
            </a:extLst>
          </p:cNvPr>
          <p:cNvSpPr txBox="1">
            <a:spLocks/>
          </p:cNvSpPr>
          <p:nvPr/>
        </p:nvSpPr>
        <p:spPr>
          <a:xfrm>
            <a:off x="267477" y="6571812"/>
            <a:ext cx="408228"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2D8F0B-D7FF-8745-9E1F-64A8E3960EFB}" type="slidenum">
              <a:rPr lang="fr-FR" sz="800" b="1">
                <a:latin typeface="Nunito SemiBold" pitchFamily="2" charset="77"/>
              </a:rPr>
              <a:pPr/>
              <a:t>11</a:t>
            </a:fld>
            <a:endParaRPr lang="fr-FR" sz="800" b="1" dirty="0">
              <a:latin typeface="Nunito SemiBold" pitchFamily="2" charset="77"/>
            </a:endParaRPr>
          </a:p>
        </p:txBody>
      </p:sp>
    </p:spTree>
    <p:extLst>
      <p:ext uri="{BB962C8B-B14F-4D97-AF65-F5344CB8AC3E}">
        <p14:creationId xmlns:p14="http://schemas.microsoft.com/office/powerpoint/2010/main" val="1991879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CC50CE5-3F5A-100E-6460-3F92D9992F06}"/>
              </a:ext>
            </a:extLst>
          </p:cNvPr>
          <p:cNvSpPr>
            <a:spLocks noGrp="1"/>
          </p:cNvSpPr>
          <p:nvPr>
            <p:ph sz="quarter" idx="14"/>
          </p:nvPr>
        </p:nvSpPr>
        <p:spPr>
          <a:xfrm>
            <a:off x="512086" y="1086415"/>
            <a:ext cx="10859065" cy="5214796"/>
          </a:xfrm>
        </p:spPr>
        <p:txBody>
          <a:bodyPr>
            <a:noAutofit/>
          </a:bodyPr>
          <a:lstStyle/>
          <a:p>
            <a:pPr algn="just"/>
            <a:r>
              <a:rPr lang="fr-FR" sz="1200" dirty="0">
                <a:solidFill>
                  <a:schemeClr val="tx1"/>
                </a:solidFill>
                <a:latin typeface="Nunito" pitchFamily="2" charset="0"/>
              </a:rPr>
              <a:t>Le présent document est un document à caractère commercial et non un document à caractère réglementaire et n’est pas visé par l’Autorité des Marchés Financiers.</a:t>
            </a:r>
          </a:p>
          <a:p>
            <a:pPr algn="just"/>
            <a:r>
              <a:rPr lang="fr-FR" sz="1200" dirty="0">
                <a:solidFill>
                  <a:schemeClr val="tx1"/>
                </a:solidFill>
                <a:latin typeface="Nunito" pitchFamily="2" charset="0"/>
              </a:rPr>
              <a:t>Le projet de placement envisagé ne bénéficiera d’aucune garantie ou protection et comportera un risque de perte en capital, limité à l’investissement initial, et une durée de blocage minimum. La référence à des valeurs mobilières, des secteurs ou des marchés spécifiques dans le présent document ne constitue en aucun cas un conseil en investissement, une recommandation ou une sollicitation d’achat ou de vente de valeurs mobilières, ou une offre de services.</a:t>
            </a:r>
          </a:p>
          <a:p>
            <a:pPr algn="just"/>
            <a:r>
              <a:rPr lang="fr-FR" sz="1200" dirty="0">
                <a:solidFill>
                  <a:schemeClr val="tx1"/>
                </a:solidFill>
                <a:latin typeface="Nunito" pitchFamily="2" charset="0"/>
              </a:rPr>
              <a:t>Les performances passées présentées dans ce document ne sauraient en aucun cas préjuger des performances futures. Les éléments statistiques et techniques communiqués ne préjugent pas des performances des entreprises dans lesquelles les fonds investissent.</a:t>
            </a:r>
          </a:p>
          <a:p>
            <a:pPr algn="just"/>
            <a:r>
              <a:rPr lang="fr-FR" sz="1200" dirty="0">
                <a:solidFill>
                  <a:schemeClr val="tx1"/>
                </a:solidFill>
                <a:latin typeface="Nunito" pitchFamily="2" charset="0"/>
              </a:rPr>
              <a:t>Le Fonds est principalement investi dans des entreprises non cotées en bourse qui présentent des risques particuliers. Les souscripteurs doivent</a:t>
            </a:r>
          </a:p>
          <a:p>
            <a:pPr algn="just"/>
            <a:r>
              <a:rPr lang="fr-FR" sz="1200" dirty="0">
                <a:solidFill>
                  <a:schemeClr val="tx1"/>
                </a:solidFill>
                <a:latin typeface="Nunito" pitchFamily="2" charset="0"/>
              </a:rPr>
              <a:t>prendre connaissance des facteurs de risques de ce Fonds décrits à la rubrique “profil de risque” du règlement. Enfin, les souscripteurs pourront bénéficier des différents dispositifs fiscaux présentés </a:t>
            </a:r>
            <a:r>
              <a:rPr lang="fr-FR" sz="1200" dirty="0" err="1">
                <a:solidFill>
                  <a:schemeClr val="tx1"/>
                </a:solidFill>
                <a:latin typeface="Nunito" pitchFamily="2" charset="0"/>
              </a:rPr>
              <a:t>Seventure</a:t>
            </a:r>
            <a:r>
              <a:rPr lang="fr-FR" sz="1200" dirty="0">
                <a:solidFill>
                  <a:schemeClr val="tx1"/>
                </a:solidFill>
                <a:latin typeface="Nunito" pitchFamily="2" charset="0"/>
              </a:rPr>
              <a:t> </a:t>
            </a:r>
            <a:r>
              <a:rPr lang="fr-FR" sz="1200" dirty="0" err="1">
                <a:solidFill>
                  <a:schemeClr val="tx1"/>
                </a:solidFill>
                <a:latin typeface="Nunito" pitchFamily="2" charset="0"/>
              </a:rPr>
              <a:t>Partners</a:t>
            </a:r>
            <a:r>
              <a:rPr lang="fr-FR" sz="1200" dirty="0">
                <a:solidFill>
                  <a:schemeClr val="tx1"/>
                </a:solidFill>
                <a:latin typeface="Nunito" pitchFamily="2" charset="0"/>
              </a:rPr>
              <a:t> sous certaines conditions, dont notamment : le respect par le Fonds de certaines règles d’investissement, la durée pendant laquelle les souscripteurs le détiendront et leur situation individuelle.</a:t>
            </a:r>
          </a:p>
          <a:p>
            <a:pPr algn="just"/>
            <a:r>
              <a:rPr lang="fr-FR" sz="1200" dirty="0">
                <a:solidFill>
                  <a:schemeClr val="tx1"/>
                </a:solidFill>
                <a:latin typeface="Nunito" pitchFamily="2" charset="0"/>
              </a:rPr>
              <a:t>Les vues et opinions exprimées dans cette présentation correspondent aux positions des équipes de gestion et ne représentent pas nécessairement celles de BPCE.</a:t>
            </a:r>
          </a:p>
          <a:p>
            <a:pPr algn="just"/>
            <a:r>
              <a:rPr lang="fr-FR" sz="1200" dirty="0" err="1">
                <a:solidFill>
                  <a:schemeClr val="tx1"/>
                </a:solidFill>
                <a:latin typeface="Nunito" pitchFamily="2" charset="0"/>
              </a:rPr>
              <a:t>Seventure</a:t>
            </a:r>
            <a:r>
              <a:rPr lang="fr-FR" sz="1200" dirty="0">
                <a:solidFill>
                  <a:schemeClr val="tx1"/>
                </a:solidFill>
                <a:latin typeface="Nunito" pitchFamily="2" charset="0"/>
              </a:rPr>
              <a:t> </a:t>
            </a:r>
            <a:r>
              <a:rPr lang="fr-FR" sz="1200" dirty="0" err="1">
                <a:solidFill>
                  <a:schemeClr val="tx1"/>
                </a:solidFill>
                <a:latin typeface="Nunito" pitchFamily="2" charset="0"/>
              </a:rPr>
              <a:t>Partners</a:t>
            </a:r>
            <a:r>
              <a:rPr lang="fr-FR" sz="1200" dirty="0">
                <a:solidFill>
                  <a:schemeClr val="tx1"/>
                </a:solidFill>
                <a:latin typeface="Nunito" pitchFamily="2" charset="0"/>
              </a:rPr>
              <a:t> décline toute responsabilité quant à l’exactitude ou au caractère exhaustif des informations contenues dans ce document. Les éléments y étant présents sont fournis à titre indicatif et ne sauraient constituer en aucun cas une garantie de performance future.</a:t>
            </a:r>
          </a:p>
          <a:p>
            <a:pPr algn="just"/>
            <a:r>
              <a:rPr lang="fr-FR" sz="1200" dirty="0" err="1">
                <a:solidFill>
                  <a:schemeClr val="tx1"/>
                </a:solidFill>
                <a:latin typeface="Nunito" pitchFamily="2" charset="0"/>
              </a:rPr>
              <a:t>Seventure</a:t>
            </a:r>
            <a:r>
              <a:rPr lang="fr-FR" sz="1200" dirty="0">
                <a:solidFill>
                  <a:schemeClr val="tx1"/>
                </a:solidFill>
                <a:latin typeface="Nunito" pitchFamily="2" charset="0"/>
              </a:rPr>
              <a:t> </a:t>
            </a:r>
            <a:r>
              <a:rPr lang="fr-FR" sz="1200" dirty="0" err="1">
                <a:solidFill>
                  <a:schemeClr val="tx1"/>
                </a:solidFill>
                <a:latin typeface="Nunito" pitchFamily="2" charset="0"/>
              </a:rPr>
              <a:t>Partners</a:t>
            </a:r>
            <a:r>
              <a:rPr lang="fr-FR" sz="1200" dirty="0">
                <a:solidFill>
                  <a:schemeClr val="tx1"/>
                </a:solidFill>
                <a:latin typeface="Nunito" pitchFamily="2" charset="0"/>
              </a:rPr>
              <a:t>, filiale de Natixis Investment Managers, est agréée par l’Autorité des Marchés Financiers en qualité de Société de Gestion de Portefeuille sous le numéro GP01040. Du fait des liens capitalistiques existant entre BPCE et </a:t>
            </a:r>
            <a:r>
              <a:rPr lang="fr-FR" sz="1200" dirty="0" err="1">
                <a:solidFill>
                  <a:schemeClr val="tx1"/>
                </a:solidFill>
                <a:latin typeface="Nunito" pitchFamily="2" charset="0"/>
              </a:rPr>
              <a:t>Seventure</a:t>
            </a:r>
            <a:r>
              <a:rPr lang="fr-FR" sz="1200" dirty="0">
                <a:solidFill>
                  <a:schemeClr val="tx1"/>
                </a:solidFill>
                <a:latin typeface="Nunito" pitchFamily="2" charset="0"/>
              </a:rPr>
              <a:t> </a:t>
            </a:r>
            <a:r>
              <a:rPr lang="fr-FR" sz="1200" dirty="0" err="1">
                <a:solidFill>
                  <a:schemeClr val="tx1"/>
                </a:solidFill>
                <a:latin typeface="Nunito" pitchFamily="2" charset="0"/>
              </a:rPr>
              <a:t>Partners</a:t>
            </a:r>
            <a:r>
              <a:rPr lang="fr-FR" sz="1200" dirty="0">
                <a:solidFill>
                  <a:schemeClr val="tx1"/>
                </a:solidFill>
                <a:latin typeface="Nunito" pitchFamily="2" charset="0"/>
              </a:rPr>
              <a:t>, il peut exister un risque potentiel de conflits d’intérêts. </a:t>
            </a:r>
            <a:r>
              <a:rPr lang="fr-FR" sz="1200" dirty="0" err="1">
                <a:solidFill>
                  <a:schemeClr val="tx1"/>
                </a:solidFill>
                <a:latin typeface="Nunito" pitchFamily="2" charset="0"/>
              </a:rPr>
              <a:t>Seventure</a:t>
            </a:r>
            <a:r>
              <a:rPr lang="fr-FR" sz="1200" dirty="0">
                <a:solidFill>
                  <a:schemeClr val="tx1"/>
                </a:solidFill>
                <a:latin typeface="Nunito" pitchFamily="2" charset="0"/>
              </a:rPr>
              <a:t> </a:t>
            </a:r>
            <a:r>
              <a:rPr lang="fr-FR" sz="1200" dirty="0" err="1">
                <a:solidFill>
                  <a:schemeClr val="tx1"/>
                </a:solidFill>
                <a:latin typeface="Nunito" pitchFamily="2" charset="0"/>
              </a:rPr>
              <a:t>Partners</a:t>
            </a:r>
            <a:r>
              <a:rPr lang="fr-FR" sz="1200" dirty="0">
                <a:solidFill>
                  <a:schemeClr val="tx1"/>
                </a:solidFill>
                <a:latin typeface="Nunito" pitchFamily="2" charset="0"/>
              </a:rPr>
              <a:t> déclare qu’elle a établi et maintient opérationnelle une politique efficace de gestion des conflits d’intérêts, fixée par écrit et appropriée au regard de sa taille, de son organisation, de la nature, de l’importance et de la complexité de son activité, qu’elle a identifié les principales sources de conflits d’intérêts résultant soit de son organisation, soit de ses activités principales et accessoires, que son dispositif mis en place permet de prévenir ou de gérer efficacement les situations de conflits d’intérêts afin qu’elles ne nuisent pas aux intérêts des investisseurs ou clients ou d’informer clairement ces derniers quand cela est nécessaire.</a:t>
            </a:r>
          </a:p>
          <a:p>
            <a:endParaRPr lang="fr-FR" sz="1200" dirty="0">
              <a:latin typeface="Nunito" pitchFamily="2" charset="0"/>
            </a:endParaRPr>
          </a:p>
        </p:txBody>
      </p:sp>
      <p:sp>
        <p:nvSpPr>
          <p:cNvPr id="4" name="Titre 3">
            <a:extLst>
              <a:ext uri="{FF2B5EF4-FFF2-40B4-BE49-F238E27FC236}">
                <a16:creationId xmlns:a16="http://schemas.microsoft.com/office/drawing/2014/main" id="{84CCA945-1DD5-F404-AD6D-8BA79993F210}"/>
              </a:ext>
            </a:extLst>
          </p:cNvPr>
          <p:cNvSpPr>
            <a:spLocks noGrp="1"/>
          </p:cNvSpPr>
          <p:nvPr>
            <p:ph type="title"/>
          </p:nvPr>
        </p:nvSpPr>
        <p:spPr>
          <a:xfrm>
            <a:off x="512086" y="267256"/>
            <a:ext cx="10273141" cy="449816"/>
          </a:xfrm>
        </p:spPr>
        <p:txBody>
          <a:bodyPr>
            <a:normAutofit/>
          </a:bodyPr>
          <a:lstStyle/>
          <a:p>
            <a:r>
              <a:rPr lang="fr-FR" sz="2400" i="0" u="none" strike="noStrike" baseline="0" dirty="0">
                <a:solidFill>
                  <a:srgbClr val="5D2776"/>
                </a:solidFill>
                <a:latin typeface="Nunito" pitchFamily="2" charset="0"/>
              </a:rPr>
              <a:t>AVERTISSEMENT</a:t>
            </a:r>
            <a:endParaRPr lang="fr-FR" sz="2400" dirty="0">
              <a:latin typeface="Nunito" pitchFamily="2" charset="0"/>
            </a:endParaRPr>
          </a:p>
        </p:txBody>
      </p:sp>
      <p:sp>
        <p:nvSpPr>
          <p:cNvPr id="3" name="Espace réservé de la date 3">
            <a:extLst>
              <a:ext uri="{FF2B5EF4-FFF2-40B4-BE49-F238E27FC236}">
                <a16:creationId xmlns:a16="http://schemas.microsoft.com/office/drawing/2014/main" id="{24AABD1E-CFA6-3793-8FC8-DD541805DCE8}"/>
              </a:ext>
            </a:extLst>
          </p:cNvPr>
          <p:cNvSpPr txBox="1">
            <a:spLocks/>
          </p:cNvSpPr>
          <p:nvPr/>
        </p:nvSpPr>
        <p:spPr>
          <a:xfrm>
            <a:off x="687354" y="6485510"/>
            <a:ext cx="11237169" cy="365125"/>
          </a:xfrm>
          <a:prstGeom prst="rect">
            <a:avLst/>
          </a:prstGeom>
        </p:spPr>
        <p:txBody>
          <a:bodyPr vert="horz" lIns="91440" tIns="45720" rIns="91440" bIns="45720" rtlCol="0" anchor="ctr"/>
          <a:lstStyle>
            <a:defPPr>
              <a:defRPr lang="fr-FR"/>
            </a:defPPr>
            <a:lvl1pPr marL="0" algn="l" defTabSz="914400" rtl="0" eaLnBrk="1" latinLnBrk="0" hangingPunct="1">
              <a:defRPr sz="800" b="1" i="0" kern="1200">
                <a:solidFill>
                  <a:schemeClr val="tx1"/>
                </a:solidFill>
                <a:latin typeface="Nunito SemiBold"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CAMPAGNE FCPI | SEVENTURE PARTNERS | </a:t>
            </a:r>
            <a:r>
              <a:rPr lang="fr-FR" b="0" dirty="0"/>
              <a:t>Confidentiel | Ne pas diffuser sans l’accord de la société de gestion</a:t>
            </a:r>
            <a:endParaRPr lang="fr-FR" b="0" dirty="0">
              <a:latin typeface="Nunito Light" pitchFamily="2" charset="77"/>
            </a:endParaRPr>
          </a:p>
        </p:txBody>
      </p:sp>
      <p:sp>
        <p:nvSpPr>
          <p:cNvPr id="5" name="Espace réservé du numéro de diapositive 8">
            <a:extLst>
              <a:ext uri="{FF2B5EF4-FFF2-40B4-BE49-F238E27FC236}">
                <a16:creationId xmlns:a16="http://schemas.microsoft.com/office/drawing/2014/main" id="{7BB43C90-9DB9-2F3C-16A0-491B17131451}"/>
              </a:ext>
            </a:extLst>
          </p:cNvPr>
          <p:cNvSpPr txBox="1">
            <a:spLocks/>
          </p:cNvSpPr>
          <p:nvPr/>
        </p:nvSpPr>
        <p:spPr>
          <a:xfrm>
            <a:off x="267477" y="6571812"/>
            <a:ext cx="408228"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2D8F0B-D7FF-8745-9E1F-64A8E3960EFB}" type="slidenum">
              <a:rPr lang="fr-FR" sz="800" b="1">
                <a:latin typeface="Nunito SemiBold" pitchFamily="2" charset="77"/>
              </a:rPr>
              <a:pPr/>
              <a:t>12</a:t>
            </a:fld>
            <a:endParaRPr lang="fr-FR" sz="800" b="1" dirty="0">
              <a:latin typeface="Nunito SemiBold" pitchFamily="2" charset="77"/>
            </a:endParaRPr>
          </a:p>
        </p:txBody>
      </p:sp>
    </p:spTree>
    <p:extLst>
      <p:ext uri="{BB962C8B-B14F-4D97-AF65-F5344CB8AC3E}">
        <p14:creationId xmlns:p14="http://schemas.microsoft.com/office/powerpoint/2010/main" val="60230249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14846</TotalTime>
  <Words>2548</Words>
  <Application>Microsoft Office PowerPoint</Application>
  <PresentationFormat>Grand écran</PresentationFormat>
  <Paragraphs>126</Paragraphs>
  <Slides>12</Slides>
  <Notes>1</Notes>
  <HiddenSlides>0</HiddenSlides>
  <MMClips>0</MMClips>
  <ScaleCrop>false</ScaleCrop>
  <HeadingPairs>
    <vt:vector size="8" baseType="variant">
      <vt:variant>
        <vt:lpstr>Polices utilisées</vt:lpstr>
      </vt:variant>
      <vt:variant>
        <vt:i4>7</vt:i4>
      </vt:variant>
      <vt:variant>
        <vt:lpstr>Thème</vt:lpstr>
      </vt:variant>
      <vt:variant>
        <vt:i4>1</vt:i4>
      </vt:variant>
      <vt:variant>
        <vt:lpstr>Serveurs OLE incorporés</vt:lpstr>
      </vt:variant>
      <vt:variant>
        <vt:i4>1</vt:i4>
      </vt:variant>
      <vt:variant>
        <vt:lpstr>Titres des diapositives</vt:lpstr>
      </vt:variant>
      <vt:variant>
        <vt:i4>12</vt:i4>
      </vt:variant>
    </vt:vector>
  </HeadingPairs>
  <TitlesOfParts>
    <vt:vector size="21" baseType="lpstr">
      <vt:lpstr>Arial</vt:lpstr>
      <vt:lpstr>Calibri</vt:lpstr>
      <vt:lpstr>Nunito</vt:lpstr>
      <vt:lpstr>Nunito ExtraLight</vt:lpstr>
      <vt:lpstr>Nunito Light</vt:lpstr>
      <vt:lpstr>Nunito SemiBold</vt:lpstr>
      <vt:lpstr>Wingdings</vt:lpstr>
      <vt:lpstr>Thème Office</vt:lpstr>
      <vt:lpstr>Acrobat Document</vt:lpstr>
      <vt:lpstr>FCPI VIE NUMERIQUE ET SANTE CAMPAGNE 2023</vt:lpstr>
      <vt:lpstr>PREAMBULE</vt:lpstr>
      <vt:lpstr>VIE NUMERIQUE ET SANTE 2022-2023</vt:lpstr>
      <vt:lpstr>VIE NUMERIQUE ET SANTE 2022-2023</vt:lpstr>
      <vt:lpstr>VIE NUMERIQUE ET SANTE 2022-2023</vt:lpstr>
      <vt:lpstr>Présentation PowerPoint</vt:lpstr>
      <vt:lpstr>VIE NUMERIQUE ET SANTE 2022-2023</vt:lpstr>
      <vt:lpstr>VIE NUMERIQUE ET SANTE 2022-2023</vt:lpstr>
      <vt:lpstr>VIE NUMERIQUE ET SANTE 2022-2023</vt:lpstr>
      <vt:lpstr>VIE NUMERIQUE ET SANTE 2022-2023</vt:lpstr>
      <vt:lpstr>LE PROFIL DE RISQUE ET DE RENDEMENT</vt:lpstr>
      <vt:lpstr>AVERTISSEMENT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Microsoft Office User</dc:creator>
  <cp:lastModifiedBy>Mespoulet Olivier</cp:lastModifiedBy>
  <cp:revision>277</cp:revision>
  <cp:lastPrinted>2023-09-01T13:50:24Z</cp:lastPrinted>
  <dcterms:created xsi:type="dcterms:W3CDTF">2019-03-22T16:06:32Z</dcterms:created>
  <dcterms:modified xsi:type="dcterms:W3CDTF">2023-09-18T13:41:32Z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7c07836-63f1-4ef9-8373-90e247502c27_Enabled">
    <vt:lpwstr>True</vt:lpwstr>
  </property>
  <property fmtid="{D5CDD505-2E9C-101B-9397-08002B2CF9AE}" pid="3" name="MSIP_Label_e7c07836-63f1-4ef9-8373-90e247502c27_SiteId">
    <vt:lpwstr>d5bb6d35-8a82-4329-b49a-5030bd6497ab</vt:lpwstr>
  </property>
  <property fmtid="{D5CDD505-2E9C-101B-9397-08002B2CF9AE}" pid="4" name="MSIP_Label_e7c07836-63f1-4ef9-8373-90e247502c27_Owner">
    <vt:lpwstr>Raissa.brian@seventure.fr</vt:lpwstr>
  </property>
  <property fmtid="{D5CDD505-2E9C-101B-9397-08002B2CF9AE}" pid="5" name="MSIP_Label_e7c07836-63f1-4ef9-8373-90e247502c27_SetDate">
    <vt:lpwstr>2019-09-03T17:06:40.8497649Z</vt:lpwstr>
  </property>
  <property fmtid="{D5CDD505-2E9C-101B-9397-08002B2CF9AE}" pid="6" name="MSIP_Label_e7c07836-63f1-4ef9-8373-90e247502c27_Name">
    <vt:lpwstr>C3 - Restricted Natixis</vt:lpwstr>
  </property>
  <property fmtid="{D5CDD505-2E9C-101B-9397-08002B2CF9AE}" pid="7" name="MSIP_Label_e7c07836-63f1-4ef9-8373-90e247502c27_Application">
    <vt:lpwstr>Microsoft Azure Information Protection</vt:lpwstr>
  </property>
  <property fmtid="{D5CDD505-2E9C-101B-9397-08002B2CF9AE}" pid="8" name="MSIP_Label_e7c07836-63f1-4ef9-8373-90e247502c27_ActionId">
    <vt:lpwstr>881ec7c5-a1e1-4f02-8191-50946add0ea0</vt:lpwstr>
  </property>
  <property fmtid="{D5CDD505-2E9C-101B-9397-08002B2CF9AE}" pid="9" name="MSIP_Label_e7c07836-63f1-4ef9-8373-90e247502c27_Extended_MSFT_Method">
    <vt:lpwstr>Manual</vt:lpwstr>
  </property>
  <property fmtid="{D5CDD505-2E9C-101B-9397-08002B2CF9AE}" pid="10" name="MSIP_Label_8825e2e5-194c-44e1-96c7-03e0ddf67883_Enabled">
    <vt:lpwstr>True</vt:lpwstr>
  </property>
  <property fmtid="{D5CDD505-2E9C-101B-9397-08002B2CF9AE}" pid="11" name="MSIP_Label_8825e2e5-194c-44e1-96c7-03e0ddf67883_SiteId">
    <vt:lpwstr>d5bb6d35-8a82-4329-b49a-5030bd6497ab</vt:lpwstr>
  </property>
  <property fmtid="{D5CDD505-2E9C-101B-9397-08002B2CF9AE}" pid="12" name="MSIP_Label_8825e2e5-194c-44e1-96c7-03e0ddf67883_Owner">
    <vt:lpwstr>Raissa.brian@seventure.fr</vt:lpwstr>
  </property>
  <property fmtid="{D5CDD505-2E9C-101B-9397-08002B2CF9AE}" pid="13" name="MSIP_Label_8825e2e5-194c-44e1-96c7-03e0ddf67883_SetDate">
    <vt:lpwstr>2019-09-03T17:06:40.8497649Z</vt:lpwstr>
  </property>
  <property fmtid="{D5CDD505-2E9C-101B-9397-08002B2CF9AE}" pid="14" name="MSIP_Label_8825e2e5-194c-44e1-96c7-03e0ddf67883_Name">
    <vt:lpwstr>No visual mark</vt:lpwstr>
  </property>
  <property fmtid="{D5CDD505-2E9C-101B-9397-08002B2CF9AE}" pid="15" name="MSIP_Label_8825e2e5-194c-44e1-96c7-03e0ddf67883_Application">
    <vt:lpwstr>Microsoft Azure Information Protection</vt:lpwstr>
  </property>
  <property fmtid="{D5CDD505-2E9C-101B-9397-08002B2CF9AE}" pid="16" name="MSIP_Label_8825e2e5-194c-44e1-96c7-03e0ddf67883_ActionId">
    <vt:lpwstr>881ec7c5-a1e1-4f02-8191-50946add0ea0</vt:lpwstr>
  </property>
  <property fmtid="{D5CDD505-2E9C-101B-9397-08002B2CF9AE}" pid="17" name="MSIP_Label_8825e2e5-194c-44e1-96c7-03e0ddf67883_Parent">
    <vt:lpwstr>e7c07836-63f1-4ef9-8373-90e247502c27</vt:lpwstr>
  </property>
  <property fmtid="{D5CDD505-2E9C-101B-9397-08002B2CF9AE}" pid="18" name="MSIP_Label_8825e2e5-194c-44e1-96c7-03e0ddf67883_Extended_MSFT_Method">
    <vt:lpwstr>Manual</vt:lpwstr>
  </property>
  <property fmtid="{D5CDD505-2E9C-101B-9397-08002B2CF9AE}" pid="19" name="Sensitivity">
    <vt:lpwstr>C3 - Restricted Natixis No visual mark</vt:lpwstr>
  </property>
</Properties>
</file>