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sldIdLst>
    <p:sldId id="256" r:id="rId6"/>
    <p:sldId id="257" r:id="rId7"/>
    <p:sldId id="276" r:id="rId8"/>
    <p:sldId id="259" r:id="rId9"/>
    <p:sldId id="260" r:id="rId10"/>
    <p:sldId id="288" r:id="rId11"/>
    <p:sldId id="290" r:id="rId12"/>
    <p:sldId id="289" r:id="rId13"/>
  </p:sldIdLst>
  <p:sldSz cx="106918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 MINIAC Alix" initials="DMA" lastIdx="98" clrIdx="0">
    <p:extLst>
      <p:ext uri="{19B8F6BF-5375-455C-9EA6-DF929625EA0E}">
        <p15:presenceInfo xmlns:p15="http://schemas.microsoft.com/office/powerpoint/2012/main" userId="S::Alix.DEMINIAC@bpce.fr::dd20e7b6-7578-440d-955d-73ffc3960c94" providerId="AD"/>
      </p:ext>
    </p:extLst>
  </p:cmAuthor>
  <p:cmAuthor id="2" name="MARTIN TONY" initials="MT" lastIdx="11" clrIdx="1">
    <p:extLst>
      <p:ext uri="{19B8F6BF-5375-455C-9EA6-DF929625EA0E}">
        <p15:presenceInfo xmlns:p15="http://schemas.microsoft.com/office/powerpoint/2012/main" userId="S::Tony.MARTIN@bpce.fr::8ac15915-d877-4f8e-b276-0374efdfbdf2" providerId="AD"/>
      </p:ext>
    </p:extLst>
  </p:cmAuthor>
  <p:cmAuthor id="3" name="BOSSE ELODIE" initials="BE" lastIdx="4" clrIdx="2">
    <p:extLst>
      <p:ext uri="{19B8F6BF-5375-455C-9EA6-DF929625EA0E}">
        <p15:presenceInfo xmlns:p15="http://schemas.microsoft.com/office/powerpoint/2012/main" userId="S::Elodie.BOSSE@bpce.fr::142e570a-5d6e-45a0-b262-926506aaf755" providerId="AD"/>
      </p:ext>
    </p:extLst>
  </p:cmAuthor>
  <p:cmAuthor id="4" name="DELIVRE Thibault" initials="DT" lastIdx="16" clrIdx="3">
    <p:extLst>
      <p:ext uri="{19B8F6BF-5375-455C-9EA6-DF929625EA0E}">
        <p15:presenceInfo xmlns:p15="http://schemas.microsoft.com/office/powerpoint/2012/main" userId="DELIVRE Thibault" providerId="None"/>
      </p:ext>
    </p:extLst>
  </p:cmAuthor>
  <p:cmAuthor id="5" name="ZOGOUE ANGELA" initials="ZA" lastIdx="3" clrIdx="4">
    <p:extLst>
      <p:ext uri="{19B8F6BF-5375-455C-9EA6-DF929625EA0E}">
        <p15:presenceInfo xmlns:p15="http://schemas.microsoft.com/office/powerpoint/2012/main" userId="S::Angela.ZOGOUE@bpce.fr::c9965560-9279-4df3-8f95-8f302a3bd7c4" providerId="AD"/>
      </p:ext>
    </p:extLst>
  </p:cmAuthor>
  <p:cmAuthor id="6" name="ROBAST OLIVIER" initials="RO" lastIdx="3" clrIdx="5">
    <p:extLst>
      <p:ext uri="{19B8F6BF-5375-455C-9EA6-DF929625EA0E}">
        <p15:presenceInfo xmlns:p15="http://schemas.microsoft.com/office/powerpoint/2012/main" userId="S::Olivier.ROBAST@bpce.fr::424ea826-b330-4796-bfe8-e819e5642eb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09B2AE"/>
    <a:srgbClr val="009999"/>
    <a:srgbClr val="00DFDA"/>
    <a:srgbClr val="006670"/>
    <a:srgbClr val="1FAEC1"/>
    <a:srgbClr val="20C0BC"/>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1" autoAdjust="0"/>
    <p:restoredTop sz="96327"/>
  </p:normalViewPr>
  <p:slideViewPr>
    <p:cSldViewPr snapToGrid="0" snapToObjects="1">
      <p:cViewPr varScale="1">
        <p:scale>
          <a:sx n="100" d="100"/>
          <a:sy n="100" d="100"/>
        </p:scale>
        <p:origin x="1464" y="8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8" name="Graphique 7">
            <a:extLst>
              <a:ext uri="{FF2B5EF4-FFF2-40B4-BE49-F238E27FC236}">
                <a16:creationId xmlns:a16="http://schemas.microsoft.com/office/drawing/2014/main" id="{13C9EB53-A209-D340-93B5-8EA6B8F2BD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35933" y="7021197"/>
            <a:ext cx="1311581" cy="396181"/>
          </a:xfrm>
          <a:prstGeom prst="rect">
            <a:avLst/>
          </a:prstGeom>
        </p:spPr>
      </p:pic>
      <p:pic>
        <p:nvPicPr>
          <p:cNvPr id="6" name="Image 5" descr="Une image contenant herbe, extérieur&#10;&#10;Description générée automatiquement">
            <a:extLst>
              <a:ext uri="{FF2B5EF4-FFF2-40B4-BE49-F238E27FC236}">
                <a16:creationId xmlns:a16="http://schemas.microsoft.com/office/drawing/2014/main" id="{9C7E9114-6ABA-458A-A8F0-DB108798A272}"/>
              </a:ext>
            </a:extLst>
          </p:cNvPr>
          <p:cNvPicPr>
            <a:picLocks noChangeAspect="1"/>
          </p:cNvPicPr>
          <p:nvPr userDrawn="1"/>
        </p:nvPicPr>
        <p:blipFill>
          <a:blip r:embed="rId4"/>
          <a:stretch>
            <a:fillRect/>
          </a:stretch>
        </p:blipFill>
        <p:spPr>
          <a:xfrm>
            <a:off x="326230" y="259772"/>
            <a:ext cx="10039351" cy="6692900"/>
          </a:xfrm>
          <a:prstGeom prst="rect">
            <a:avLst/>
          </a:prstGeom>
        </p:spPr>
      </p:pic>
    </p:spTree>
    <p:extLst>
      <p:ext uri="{BB962C8B-B14F-4D97-AF65-F5344CB8AC3E}">
        <p14:creationId xmlns:p14="http://schemas.microsoft.com/office/powerpoint/2010/main" val="663301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7" name="bg object 16">
            <a:extLst>
              <a:ext uri="{FF2B5EF4-FFF2-40B4-BE49-F238E27FC236}">
                <a16:creationId xmlns:a16="http://schemas.microsoft.com/office/drawing/2014/main" id="{6D9DF8B7-C975-9348-B3BF-93701B6F1A89}"/>
              </a:ext>
            </a:extLst>
          </p:cNvPr>
          <p:cNvSpPr/>
          <p:nvPr userDrawn="1"/>
        </p:nvSpPr>
        <p:spPr>
          <a:xfrm>
            <a:off x="0" y="6991056"/>
            <a:ext cx="10692130" cy="0"/>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sp>
        <p:nvSpPr>
          <p:cNvPr id="8" name="Forme en L 7">
            <a:extLst>
              <a:ext uri="{FF2B5EF4-FFF2-40B4-BE49-F238E27FC236}">
                <a16:creationId xmlns:a16="http://schemas.microsoft.com/office/drawing/2014/main" id="{CFDF8F0D-AE94-6A4F-A612-EBD59200C76F}"/>
              </a:ext>
            </a:extLst>
          </p:cNvPr>
          <p:cNvSpPr/>
          <p:nvPr userDrawn="1"/>
        </p:nvSpPr>
        <p:spPr>
          <a:xfrm flipV="1">
            <a:off x="0" y="120"/>
            <a:ext cx="1080135" cy="1080000"/>
          </a:xfrm>
          <a:prstGeom prst="corner">
            <a:avLst>
              <a:gd name="adj1" fmla="val 21640"/>
              <a:gd name="adj2" fmla="val 20601"/>
            </a:avLst>
          </a:prstGeom>
          <a:solidFill>
            <a:srgbClr val="6F6F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Graphique 8">
            <a:extLst>
              <a:ext uri="{FF2B5EF4-FFF2-40B4-BE49-F238E27FC236}">
                <a16:creationId xmlns:a16="http://schemas.microsoft.com/office/drawing/2014/main" id="{5FAA386A-17FB-C045-966F-E5B79CF7983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8601" y="7130638"/>
            <a:ext cx="1102334" cy="332975"/>
          </a:xfrm>
          <a:prstGeom prst="rect">
            <a:avLst/>
          </a:prstGeom>
        </p:spPr>
      </p:pic>
      <p:sp>
        <p:nvSpPr>
          <p:cNvPr id="10" name="object 3">
            <a:extLst>
              <a:ext uri="{FF2B5EF4-FFF2-40B4-BE49-F238E27FC236}">
                <a16:creationId xmlns:a16="http://schemas.microsoft.com/office/drawing/2014/main" id="{04AC4DFC-9AD9-FE46-838B-EE5E6B68A328}"/>
              </a:ext>
            </a:extLst>
          </p:cNvPr>
          <p:cNvSpPr/>
          <p:nvPr userDrawn="1"/>
        </p:nvSpPr>
        <p:spPr>
          <a:xfrm>
            <a:off x="938117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chemeClr val="bg1">
              <a:lumMod val="95000"/>
            </a:schemeClr>
          </a:solidFill>
        </p:spPr>
        <p:txBody>
          <a:bodyPr wrap="square" lIns="0" tIns="0" rIns="0" bIns="0" rtlCol="0"/>
          <a:lstStyle/>
          <a:p>
            <a:endParaRPr>
              <a:solidFill>
                <a:schemeClr val="accent1">
                  <a:lumMod val="20000"/>
                  <a:lumOff val="80000"/>
                </a:schemeClr>
              </a:solidFill>
            </a:endParaRPr>
          </a:p>
        </p:txBody>
      </p:sp>
    </p:spTree>
    <p:extLst>
      <p:ext uri="{BB962C8B-B14F-4D97-AF65-F5344CB8AC3E}">
        <p14:creationId xmlns:p14="http://schemas.microsoft.com/office/powerpoint/2010/main" val="3768642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ED41008E-68F7-B94E-81F8-E7B49250D581}"/>
              </a:ext>
            </a:extLst>
          </p:cNvPr>
          <p:cNvSpPr/>
          <p:nvPr userDrawn="1"/>
        </p:nvSpPr>
        <p:spPr>
          <a:xfrm>
            <a:off x="938117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chemeClr val="accent2">
              <a:lumMod val="20000"/>
              <a:lumOff val="80000"/>
            </a:schemeClr>
          </a:solidFill>
        </p:spPr>
        <p:txBody>
          <a:bodyPr wrap="square" lIns="0" tIns="0" rIns="0" bIns="0" rtlCol="0"/>
          <a:lstStyle/>
          <a:p>
            <a:endParaRPr>
              <a:solidFill>
                <a:schemeClr val="accent1">
                  <a:lumMod val="20000"/>
                  <a:lumOff val="80000"/>
                </a:schemeClr>
              </a:solidFill>
            </a:endParaRPr>
          </a:p>
        </p:txBody>
      </p:sp>
      <p:sp>
        <p:nvSpPr>
          <p:cNvPr id="6" name="object 23">
            <a:extLst>
              <a:ext uri="{FF2B5EF4-FFF2-40B4-BE49-F238E27FC236}">
                <a16:creationId xmlns:a16="http://schemas.microsoft.com/office/drawing/2014/main" id="{1E82F26A-1D67-9245-9CE9-2280D37AFF0A}"/>
              </a:ext>
            </a:extLst>
          </p:cNvPr>
          <p:cNvSpPr/>
          <p:nvPr userDrawn="1"/>
        </p:nvSpPr>
        <p:spPr>
          <a:xfrm>
            <a:off x="9381173" y="6023457"/>
            <a:ext cx="1310640" cy="1024255"/>
          </a:xfrm>
          <a:custGeom>
            <a:avLst/>
            <a:gdLst/>
            <a:ahLst/>
            <a:cxnLst/>
            <a:rect l="l" t="t" r="r" b="b"/>
            <a:pathLst>
              <a:path w="1310640" h="1024255">
                <a:moveTo>
                  <a:pt x="1310398" y="0"/>
                </a:moveTo>
                <a:lnTo>
                  <a:pt x="0" y="0"/>
                </a:lnTo>
                <a:lnTo>
                  <a:pt x="0" y="1024178"/>
                </a:lnTo>
                <a:lnTo>
                  <a:pt x="1310398" y="1024178"/>
                </a:lnTo>
                <a:lnTo>
                  <a:pt x="1310398" y="0"/>
                </a:lnTo>
                <a:close/>
              </a:path>
            </a:pathLst>
          </a:custGeom>
          <a:solidFill>
            <a:schemeClr val="accent2"/>
          </a:solidFill>
        </p:spPr>
        <p:txBody>
          <a:bodyPr wrap="square" lIns="0" tIns="0" rIns="0" bIns="0" rtlCol="0"/>
          <a:lstStyle/>
          <a:p>
            <a:endParaRPr/>
          </a:p>
        </p:txBody>
      </p:sp>
      <p:pic>
        <p:nvPicPr>
          <p:cNvPr id="1026" name="Picture 2">
            <a:extLst>
              <a:ext uri="{FF2B5EF4-FFF2-40B4-BE49-F238E27FC236}">
                <a16:creationId xmlns:a16="http://schemas.microsoft.com/office/drawing/2014/main" id="{78A98C76-7CD3-C44C-B4AD-89802A3B4E6F}"/>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416" r="2507"/>
          <a:stretch/>
        </p:blipFill>
        <p:spPr bwMode="auto">
          <a:xfrm>
            <a:off x="0" y="-1"/>
            <a:ext cx="9381173" cy="7559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052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bg object 16">
            <a:extLst>
              <a:ext uri="{FF2B5EF4-FFF2-40B4-BE49-F238E27FC236}">
                <a16:creationId xmlns:a16="http://schemas.microsoft.com/office/drawing/2014/main" id="{D663BADD-2FA3-C847-B70F-800DC6BA427C}"/>
              </a:ext>
            </a:extLst>
          </p:cNvPr>
          <p:cNvSpPr/>
          <p:nvPr userDrawn="1"/>
        </p:nvSpPr>
        <p:spPr>
          <a:xfrm>
            <a:off x="0" y="6991056"/>
            <a:ext cx="10692130" cy="0"/>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sp>
        <p:nvSpPr>
          <p:cNvPr id="4" name="Forme en L 3">
            <a:extLst>
              <a:ext uri="{FF2B5EF4-FFF2-40B4-BE49-F238E27FC236}">
                <a16:creationId xmlns:a16="http://schemas.microsoft.com/office/drawing/2014/main" id="{7C3A3F1A-1E7E-124A-9921-BB132DC26DE3}"/>
              </a:ext>
            </a:extLst>
          </p:cNvPr>
          <p:cNvSpPr/>
          <p:nvPr userDrawn="1"/>
        </p:nvSpPr>
        <p:spPr>
          <a:xfrm flipV="1">
            <a:off x="0" y="120"/>
            <a:ext cx="1080135" cy="1080000"/>
          </a:xfrm>
          <a:prstGeom prst="corner">
            <a:avLst>
              <a:gd name="adj1" fmla="val 21640"/>
              <a:gd name="adj2" fmla="val 2060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Graphique 4">
            <a:extLst>
              <a:ext uri="{FF2B5EF4-FFF2-40B4-BE49-F238E27FC236}">
                <a16:creationId xmlns:a16="http://schemas.microsoft.com/office/drawing/2014/main" id="{0AD43004-441F-594B-9632-BF927647817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8601" y="7130638"/>
            <a:ext cx="1102334" cy="332975"/>
          </a:xfrm>
          <a:prstGeom prst="rect">
            <a:avLst/>
          </a:prstGeom>
        </p:spPr>
      </p:pic>
      <p:sp>
        <p:nvSpPr>
          <p:cNvPr id="6" name="object 3">
            <a:extLst>
              <a:ext uri="{FF2B5EF4-FFF2-40B4-BE49-F238E27FC236}">
                <a16:creationId xmlns:a16="http://schemas.microsoft.com/office/drawing/2014/main" id="{69A26E16-2B8A-4147-BE98-D39BFD7CD505}"/>
              </a:ext>
            </a:extLst>
          </p:cNvPr>
          <p:cNvSpPr/>
          <p:nvPr userDrawn="1"/>
        </p:nvSpPr>
        <p:spPr>
          <a:xfrm>
            <a:off x="938117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chemeClr val="accent2">
              <a:lumMod val="20000"/>
              <a:lumOff val="80000"/>
            </a:schemeClr>
          </a:solidFill>
        </p:spPr>
        <p:txBody>
          <a:bodyPr wrap="square" lIns="0" tIns="0" rIns="0" bIns="0" rtlCol="0"/>
          <a:lstStyle/>
          <a:p>
            <a:endParaRPr>
              <a:solidFill>
                <a:schemeClr val="accent1">
                  <a:lumMod val="20000"/>
                  <a:lumOff val="80000"/>
                </a:schemeClr>
              </a:solidFill>
            </a:endParaRPr>
          </a:p>
        </p:txBody>
      </p:sp>
      <p:sp>
        <p:nvSpPr>
          <p:cNvPr id="7" name="object 23">
            <a:extLst>
              <a:ext uri="{FF2B5EF4-FFF2-40B4-BE49-F238E27FC236}">
                <a16:creationId xmlns:a16="http://schemas.microsoft.com/office/drawing/2014/main" id="{08710939-C96B-774F-91BF-F1D4EFE998FD}"/>
              </a:ext>
            </a:extLst>
          </p:cNvPr>
          <p:cNvSpPr/>
          <p:nvPr userDrawn="1"/>
        </p:nvSpPr>
        <p:spPr>
          <a:xfrm>
            <a:off x="9381173" y="5966801"/>
            <a:ext cx="1310640" cy="1024255"/>
          </a:xfrm>
          <a:custGeom>
            <a:avLst/>
            <a:gdLst/>
            <a:ahLst/>
            <a:cxnLst/>
            <a:rect l="l" t="t" r="r" b="b"/>
            <a:pathLst>
              <a:path w="1310640" h="1024255">
                <a:moveTo>
                  <a:pt x="1310398" y="0"/>
                </a:moveTo>
                <a:lnTo>
                  <a:pt x="0" y="0"/>
                </a:lnTo>
                <a:lnTo>
                  <a:pt x="0" y="1024178"/>
                </a:lnTo>
                <a:lnTo>
                  <a:pt x="1310398" y="1024178"/>
                </a:lnTo>
                <a:lnTo>
                  <a:pt x="1310398" y="0"/>
                </a:lnTo>
                <a:close/>
              </a:path>
            </a:pathLst>
          </a:custGeom>
          <a:solidFill>
            <a:schemeClr val="accent2"/>
          </a:solidFill>
        </p:spPr>
        <p:txBody>
          <a:bodyPr wrap="square" lIns="0" tIns="0" rIns="0" bIns="0" rtlCol="0"/>
          <a:lstStyle/>
          <a:p>
            <a:endParaRPr/>
          </a:p>
        </p:txBody>
      </p:sp>
    </p:spTree>
    <p:extLst>
      <p:ext uri="{BB962C8B-B14F-4D97-AF65-F5344CB8AC3E}">
        <p14:creationId xmlns:p14="http://schemas.microsoft.com/office/powerpoint/2010/main" val="1771450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A38C60F0-D53E-E841-8CEC-DB2B23CF6D3D}"/>
              </a:ext>
            </a:extLst>
          </p:cNvPr>
          <p:cNvSpPr/>
          <p:nvPr userDrawn="1"/>
        </p:nvSpPr>
        <p:spPr>
          <a:xfrm>
            <a:off x="938117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rgbClr val="E9EDEF"/>
          </a:solidFill>
        </p:spPr>
        <p:txBody>
          <a:bodyPr wrap="square" lIns="0" tIns="0" rIns="0" bIns="0" rtlCol="0"/>
          <a:lstStyle/>
          <a:p>
            <a:endParaRPr>
              <a:solidFill>
                <a:schemeClr val="accent1">
                  <a:lumMod val="20000"/>
                  <a:lumOff val="80000"/>
                </a:schemeClr>
              </a:solidFill>
            </a:endParaRPr>
          </a:p>
        </p:txBody>
      </p:sp>
      <p:sp>
        <p:nvSpPr>
          <p:cNvPr id="4" name="object 54">
            <a:extLst>
              <a:ext uri="{FF2B5EF4-FFF2-40B4-BE49-F238E27FC236}">
                <a16:creationId xmlns:a16="http://schemas.microsoft.com/office/drawing/2014/main" id="{508805A6-9756-2946-8687-6694C045E85E}"/>
              </a:ext>
            </a:extLst>
          </p:cNvPr>
          <p:cNvSpPr/>
          <p:nvPr userDrawn="1"/>
        </p:nvSpPr>
        <p:spPr>
          <a:xfrm>
            <a:off x="9381173" y="2636442"/>
            <a:ext cx="1310640" cy="1024255"/>
          </a:xfrm>
          <a:custGeom>
            <a:avLst/>
            <a:gdLst/>
            <a:ahLst/>
            <a:cxnLst/>
            <a:rect l="l" t="t" r="r" b="b"/>
            <a:pathLst>
              <a:path w="1310640" h="1024255">
                <a:moveTo>
                  <a:pt x="1310398" y="0"/>
                </a:moveTo>
                <a:lnTo>
                  <a:pt x="0" y="0"/>
                </a:lnTo>
                <a:lnTo>
                  <a:pt x="0" y="1024178"/>
                </a:lnTo>
                <a:lnTo>
                  <a:pt x="1310398" y="1024178"/>
                </a:lnTo>
                <a:lnTo>
                  <a:pt x="1310398" y="0"/>
                </a:lnTo>
                <a:close/>
              </a:path>
            </a:pathLst>
          </a:custGeom>
          <a:solidFill>
            <a:schemeClr val="accent1"/>
          </a:solidFill>
        </p:spPr>
        <p:txBody>
          <a:bodyPr wrap="square" lIns="0" tIns="0" rIns="0" bIns="0" rtlCol="0"/>
          <a:lstStyle/>
          <a:p>
            <a:endParaRPr/>
          </a:p>
        </p:txBody>
      </p:sp>
    </p:spTree>
    <p:extLst>
      <p:ext uri="{BB962C8B-B14F-4D97-AF65-F5344CB8AC3E}">
        <p14:creationId xmlns:p14="http://schemas.microsoft.com/office/powerpoint/2010/main" val="2411459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3" name="bg object 16">
            <a:extLst>
              <a:ext uri="{FF2B5EF4-FFF2-40B4-BE49-F238E27FC236}">
                <a16:creationId xmlns:a16="http://schemas.microsoft.com/office/drawing/2014/main" id="{42D7881C-4E69-A04B-9F2C-6E73CB2FAACE}"/>
              </a:ext>
            </a:extLst>
          </p:cNvPr>
          <p:cNvSpPr/>
          <p:nvPr userDrawn="1"/>
        </p:nvSpPr>
        <p:spPr>
          <a:xfrm>
            <a:off x="0" y="6991056"/>
            <a:ext cx="10692130" cy="0"/>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sp>
        <p:nvSpPr>
          <p:cNvPr id="4" name="Forme en L 3">
            <a:extLst>
              <a:ext uri="{FF2B5EF4-FFF2-40B4-BE49-F238E27FC236}">
                <a16:creationId xmlns:a16="http://schemas.microsoft.com/office/drawing/2014/main" id="{AC16E64E-7AB8-3646-B37E-E46598B9387F}"/>
              </a:ext>
            </a:extLst>
          </p:cNvPr>
          <p:cNvSpPr/>
          <p:nvPr userDrawn="1"/>
        </p:nvSpPr>
        <p:spPr>
          <a:xfrm flipV="1">
            <a:off x="0" y="120"/>
            <a:ext cx="1080135" cy="1080000"/>
          </a:xfrm>
          <a:prstGeom prst="corner">
            <a:avLst>
              <a:gd name="adj1" fmla="val 21640"/>
              <a:gd name="adj2" fmla="val 2060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Graphique 4">
            <a:extLst>
              <a:ext uri="{FF2B5EF4-FFF2-40B4-BE49-F238E27FC236}">
                <a16:creationId xmlns:a16="http://schemas.microsoft.com/office/drawing/2014/main" id="{1BF7357F-7E09-7543-A37C-8E002172E9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8601" y="7130638"/>
            <a:ext cx="1102334" cy="332975"/>
          </a:xfrm>
          <a:prstGeom prst="rect">
            <a:avLst/>
          </a:prstGeom>
        </p:spPr>
      </p:pic>
      <p:sp>
        <p:nvSpPr>
          <p:cNvPr id="6" name="object 3">
            <a:extLst>
              <a:ext uri="{FF2B5EF4-FFF2-40B4-BE49-F238E27FC236}">
                <a16:creationId xmlns:a16="http://schemas.microsoft.com/office/drawing/2014/main" id="{5AC0538B-DF4D-B343-B3AC-0B765A29D873}"/>
              </a:ext>
            </a:extLst>
          </p:cNvPr>
          <p:cNvSpPr/>
          <p:nvPr userDrawn="1"/>
        </p:nvSpPr>
        <p:spPr>
          <a:xfrm>
            <a:off x="938117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rgbClr val="E9EDEF"/>
          </a:solidFill>
        </p:spPr>
        <p:txBody>
          <a:bodyPr wrap="square" lIns="0" tIns="0" rIns="0" bIns="0" rtlCol="0"/>
          <a:lstStyle/>
          <a:p>
            <a:endParaRPr>
              <a:solidFill>
                <a:schemeClr val="accent1">
                  <a:lumMod val="20000"/>
                  <a:lumOff val="80000"/>
                </a:schemeClr>
              </a:solidFill>
            </a:endParaRPr>
          </a:p>
        </p:txBody>
      </p:sp>
      <p:sp>
        <p:nvSpPr>
          <p:cNvPr id="7" name="object 54">
            <a:extLst>
              <a:ext uri="{FF2B5EF4-FFF2-40B4-BE49-F238E27FC236}">
                <a16:creationId xmlns:a16="http://schemas.microsoft.com/office/drawing/2014/main" id="{2AF5D11B-37A7-2142-967B-706ED7404DC9}"/>
              </a:ext>
            </a:extLst>
          </p:cNvPr>
          <p:cNvSpPr/>
          <p:nvPr userDrawn="1"/>
        </p:nvSpPr>
        <p:spPr>
          <a:xfrm>
            <a:off x="9381173" y="2636442"/>
            <a:ext cx="1310640" cy="1024255"/>
          </a:xfrm>
          <a:custGeom>
            <a:avLst/>
            <a:gdLst/>
            <a:ahLst/>
            <a:cxnLst/>
            <a:rect l="l" t="t" r="r" b="b"/>
            <a:pathLst>
              <a:path w="1310640" h="1024255">
                <a:moveTo>
                  <a:pt x="1310398" y="0"/>
                </a:moveTo>
                <a:lnTo>
                  <a:pt x="0" y="0"/>
                </a:lnTo>
                <a:lnTo>
                  <a:pt x="0" y="1024178"/>
                </a:lnTo>
                <a:lnTo>
                  <a:pt x="1310398" y="1024178"/>
                </a:lnTo>
                <a:lnTo>
                  <a:pt x="1310398" y="0"/>
                </a:lnTo>
                <a:close/>
              </a:path>
            </a:pathLst>
          </a:custGeom>
          <a:solidFill>
            <a:schemeClr val="accent1"/>
          </a:solidFill>
        </p:spPr>
        <p:txBody>
          <a:bodyPr wrap="square" lIns="0" tIns="0" rIns="0" bIns="0" rtlCol="0"/>
          <a:lstStyle/>
          <a:p>
            <a:endParaRPr/>
          </a:p>
        </p:txBody>
      </p:sp>
    </p:spTree>
    <p:extLst>
      <p:ext uri="{BB962C8B-B14F-4D97-AF65-F5344CB8AC3E}">
        <p14:creationId xmlns:p14="http://schemas.microsoft.com/office/powerpoint/2010/main" val="1181835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40B245B5-D15A-BB4D-AB86-E5D5780236CC}"/>
              </a:ext>
            </a:extLst>
          </p:cNvPr>
          <p:cNvSpPr/>
          <p:nvPr userDrawn="1"/>
        </p:nvSpPr>
        <p:spPr>
          <a:xfrm>
            <a:off x="938117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chemeClr val="accent4">
              <a:lumMod val="20000"/>
              <a:lumOff val="80000"/>
            </a:schemeClr>
          </a:solidFill>
        </p:spPr>
        <p:txBody>
          <a:bodyPr wrap="square" lIns="0" tIns="0" rIns="0" bIns="0" rtlCol="0"/>
          <a:lstStyle/>
          <a:p>
            <a:endParaRPr>
              <a:solidFill>
                <a:schemeClr val="accent1">
                  <a:lumMod val="20000"/>
                  <a:lumOff val="80000"/>
                </a:schemeClr>
              </a:solidFill>
            </a:endParaRPr>
          </a:p>
        </p:txBody>
      </p:sp>
      <p:sp>
        <p:nvSpPr>
          <p:cNvPr id="5" name="object 37">
            <a:extLst>
              <a:ext uri="{FF2B5EF4-FFF2-40B4-BE49-F238E27FC236}">
                <a16:creationId xmlns:a16="http://schemas.microsoft.com/office/drawing/2014/main" id="{5146ACEA-5243-564E-9A5B-A0EE92C5EC5A}"/>
              </a:ext>
            </a:extLst>
          </p:cNvPr>
          <p:cNvSpPr/>
          <p:nvPr userDrawn="1"/>
        </p:nvSpPr>
        <p:spPr>
          <a:xfrm>
            <a:off x="9381591" y="3882237"/>
            <a:ext cx="1310640" cy="1024255"/>
          </a:xfrm>
          <a:custGeom>
            <a:avLst/>
            <a:gdLst/>
            <a:ahLst/>
            <a:cxnLst/>
            <a:rect l="l" t="t" r="r" b="b"/>
            <a:pathLst>
              <a:path w="1310640" h="1024254">
                <a:moveTo>
                  <a:pt x="1310398" y="0"/>
                </a:moveTo>
                <a:lnTo>
                  <a:pt x="0" y="0"/>
                </a:lnTo>
                <a:lnTo>
                  <a:pt x="0" y="1024178"/>
                </a:lnTo>
                <a:lnTo>
                  <a:pt x="1310398" y="1024178"/>
                </a:lnTo>
                <a:lnTo>
                  <a:pt x="1310398" y="0"/>
                </a:lnTo>
                <a:close/>
              </a:path>
            </a:pathLst>
          </a:custGeom>
          <a:solidFill>
            <a:schemeClr val="accent4"/>
          </a:solidFill>
        </p:spPr>
        <p:txBody>
          <a:bodyPr wrap="square" lIns="0" tIns="0" rIns="0" bIns="0" rtlCol="0"/>
          <a:lstStyle/>
          <a:p>
            <a:endParaRPr/>
          </a:p>
        </p:txBody>
      </p:sp>
    </p:spTree>
    <p:extLst>
      <p:ext uri="{BB962C8B-B14F-4D97-AF65-F5344CB8AC3E}">
        <p14:creationId xmlns:p14="http://schemas.microsoft.com/office/powerpoint/2010/main" val="3802479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3" name="bg object 16">
            <a:extLst>
              <a:ext uri="{FF2B5EF4-FFF2-40B4-BE49-F238E27FC236}">
                <a16:creationId xmlns:a16="http://schemas.microsoft.com/office/drawing/2014/main" id="{72D97CB3-8D57-B44D-A564-FCC920A9777D}"/>
              </a:ext>
            </a:extLst>
          </p:cNvPr>
          <p:cNvSpPr/>
          <p:nvPr userDrawn="1"/>
        </p:nvSpPr>
        <p:spPr>
          <a:xfrm>
            <a:off x="0" y="6991056"/>
            <a:ext cx="10692130" cy="0"/>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sp>
        <p:nvSpPr>
          <p:cNvPr id="4" name="Forme en L 3">
            <a:extLst>
              <a:ext uri="{FF2B5EF4-FFF2-40B4-BE49-F238E27FC236}">
                <a16:creationId xmlns:a16="http://schemas.microsoft.com/office/drawing/2014/main" id="{4B1A9A4B-02CC-DC49-9AEF-C4D0D59D1FF7}"/>
              </a:ext>
            </a:extLst>
          </p:cNvPr>
          <p:cNvSpPr/>
          <p:nvPr userDrawn="1"/>
        </p:nvSpPr>
        <p:spPr>
          <a:xfrm flipV="1">
            <a:off x="0" y="120"/>
            <a:ext cx="1080135" cy="1080000"/>
          </a:xfrm>
          <a:prstGeom prst="corner">
            <a:avLst>
              <a:gd name="adj1" fmla="val 21640"/>
              <a:gd name="adj2" fmla="val 2060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Graphique 4">
            <a:extLst>
              <a:ext uri="{FF2B5EF4-FFF2-40B4-BE49-F238E27FC236}">
                <a16:creationId xmlns:a16="http://schemas.microsoft.com/office/drawing/2014/main" id="{4FE19D97-0EE7-FB4C-A078-C5AEEDD1211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8601" y="7130638"/>
            <a:ext cx="1102334" cy="332975"/>
          </a:xfrm>
          <a:prstGeom prst="rect">
            <a:avLst/>
          </a:prstGeom>
        </p:spPr>
      </p:pic>
      <p:sp>
        <p:nvSpPr>
          <p:cNvPr id="6" name="object 3">
            <a:extLst>
              <a:ext uri="{FF2B5EF4-FFF2-40B4-BE49-F238E27FC236}">
                <a16:creationId xmlns:a16="http://schemas.microsoft.com/office/drawing/2014/main" id="{CFB4BD2C-38D8-0A4B-9C31-B4C436E7EBE2}"/>
              </a:ext>
            </a:extLst>
          </p:cNvPr>
          <p:cNvSpPr/>
          <p:nvPr userDrawn="1"/>
        </p:nvSpPr>
        <p:spPr>
          <a:xfrm>
            <a:off x="938117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chemeClr val="accent4">
              <a:lumMod val="20000"/>
              <a:lumOff val="80000"/>
            </a:schemeClr>
          </a:solidFill>
        </p:spPr>
        <p:txBody>
          <a:bodyPr wrap="square" lIns="0" tIns="0" rIns="0" bIns="0" rtlCol="0"/>
          <a:lstStyle/>
          <a:p>
            <a:endParaRPr>
              <a:solidFill>
                <a:schemeClr val="accent1">
                  <a:lumMod val="20000"/>
                  <a:lumOff val="80000"/>
                </a:schemeClr>
              </a:solidFill>
            </a:endParaRPr>
          </a:p>
        </p:txBody>
      </p:sp>
      <p:sp>
        <p:nvSpPr>
          <p:cNvPr id="8" name="object 37">
            <a:extLst>
              <a:ext uri="{FF2B5EF4-FFF2-40B4-BE49-F238E27FC236}">
                <a16:creationId xmlns:a16="http://schemas.microsoft.com/office/drawing/2014/main" id="{66CDCB79-4AC5-314E-B14D-6522844FAFF5}"/>
              </a:ext>
            </a:extLst>
          </p:cNvPr>
          <p:cNvSpPr/>
          <p:nvPr userDrawn="1"/>
        </p:nvSpPr>
        <p:spPr>
          <a:xfrm>
            <a:off x="9381591" y="3882237"/>
            <a:ext cx="1310640" cy="1024255"/>
          </a:xfrm>
          <a:custGeom>
            <a:avLst/>
            <a:gdLst/>
            <a:ahLst/>
            <a:cxnLst/>
            <a:rect l="l" t="t" r="r" b="b"/>
            <a:pathLst>
              <a:path w="1310640" h="1024254">
                <a:moveTo>
                  <a:pt x="1310398" y="0"/>
                </a:moveTo>
                <a:lnTo>
                  <a:pt x="0" y="0"/>
                </a:lnTo>
                <a:lnTo>
                  <a:pt x="0" y="1024178"/>
                </a:lnTo>
                <a:lnTo>
                  <a:pt x="1310398" y="1024178"/>
                </a:lnTo>
                <a:lnTo>
                  <a:pt x="1310398" y="0"/>
                </a:lnTo>
                <a:close/>
              </a:path>
            </a:pathLst>
          </a:custGeom>
          <a:solidFill>
            <a:schemeClr val="accent4"/>
          </a:solidFill>
        </p:spPr>
        <p:txBody>
          <a:bodyPr wrap="square" lIns="0" tIns="0" rIns="0" bIns="0" rtlCol="0"/>
          <a:lstStyle/>
          <a:p>
            <a:endParaRPr/>
          </a:p>
        </p:txBody>
      </p:sp>
    </p:spTree>
    <p:extLst>
      <p:ext uri="{BB962C8B-B14F-4D97-AF65-F5344CB8AC3E}">
        <p14:creationId xmlns:p14="http://schemas.microsoft.com/office/powerpoint/2010/main" val="1653539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1B22B00D-C067-4E46-AA8B-4D80E820D7D4}"/>
              </a:ext>
            </a:extLst>
          </p:cNvPr>
          <p:cNvSpPr/>
          <p:nvPr userDrawn="1"/>
        </p:nvSpPr>
        <p:spPr>
          <a:xfrm>
            <a:off x="938117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chemeClr val="accent3">
              <a:lumMod val="20000"/>
              <a:lumOff val="80000"/>
            </a:schemeClr>
          </a:solidFill>
        </p:spPr>
        <p:txBody>
          <a:bodyPr wrap="square" lIns="0" tIns="0" rIns="0" bIns="0" rtlCol="0"/>
          <a:lstStyle/>
          <a:p>
            <a:endParaRPr>
              <a:solidFill>
                <a:schemeClr val="accent1">
                  <a:lumMod val="20000"/>
                  <a:lumOff val="80000"/>
                </a:schemeClr>
              </a:solidFill>
            </a:endParaRPr>
          </a:p>
        </p:txBody>
      </p:sp>
      <p:sp>
        <p:nvSpPr>
          <p:cNvPr id="4" name="object 47">
            <a:extLst>
              <a:ext uri="{FF2B5EF4-FFF2-40B4-BE49-F238E27FC236}">
                <a16:creationId xmlns:a16="http://schemas.microsoft.com/office/drawing/2014/main" id="{0B732AFA-1A7C-0244-A080-19294879BEBB}"/>
              </a:ext>
            </a:extLst>
          </p:cNvPr>
          <p:cNvSpPr/>
          <p:nvPr userDrawn="1"/>
        </p:nvSpPr>
        <p:spPr>
          <a:xfrm>
            <a:off x="9378837" y="4290633"/>
            <a:ext cx="1310640" cy="1024255"/>
          </a:xfrm>
          <a:custGeom>
            <a:avLst/>
            <a:gdLst/>
            <a:ahLst/>
            <a:cxnLst/>
            <a:rect l="l" t="t" r="r" b="b"/>
            <a:pathLst>
              <a:path w="1310640" h="1024254">
                <a:moveTo>
                  <a:pt x="1310398" y="0"/>
                </a:moveTo>
                <a:lnTo>
                  <a:pt x="0" y="0"/>
                </a:lnTo>
                <a:lnTo>
                  <a:pt x="0" y="1024191"/>
                </a:lnTo>
                <a:lnTo>
                  <a:pt x="1310398" y="1024191"/>
                </a:lnTo>
                <a:lnTo>
                  <a:pt x="1310398" y="0"/>
                </a:lnTo>
                <a:close/>
              </a:path>
            </a:pathLst>
          </a:custGeom>
          <a:solidFill>
            <a:schemeClr val="accent3"/>
          </a:solidFill>
        </p:spPr>
        <p:txBody>
          <a:bodyPr wrap="square" lIns="0" tIns="0" rIns="0" bIns="0" rtlCol="0"/>
          <a:lstStyle/>
          <a:p>
            <a:endParaRPr/>
          </a:p>
        </p:txBody>
      </p:sp>
      <p:pic>
        <p:nvPicPr>
          <p:cNvPr id="2052" name="Picture 4" descr="Jeune femme ordinateur au bureau">
            <a:extLst>
              <a:ext uri="{FF2B5EF4-FFF2-40B4-BE49-F238E27FC236}">
                <a16:creationId xmlns:a16="http://schemas.microsoft.com/office/drawing/2014/main" id="{CDB2F13C-5BBA-4494-B123-811E8083D615}"/>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5459" r="11335"/>
          <a:stretch/>
        </p:blipFill>
        <p:spPr bwMode="auto">
          <a:xfrm>
            <a:off x="-1" y="-1"/>
            <a:ext cx="9376501" cy="7559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1261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3" name="bg object 16">
            <a:extLst>
              <a:ext uri="{FF2B5EF4-FFF2-40B4-BE49-F238E27FC236}">
                <a16:creationId xmlns:a16="http://schemas.microsoft.com/office/drawing/2014/main" id="{42616E96-7C0E-CC4B-87AF-349BD1EE84F1}"/>
              </a:ext>
            </a:extLst>
          </p:cNvPr>
          <p:cNvSpPr/>
          <p:nvPr userDrawn="1"/>
        </p:nvSpPr>
        <p:spPr>
          <a:xfrm>
            <a:off x="0" y="6991056"/>
            <a:ext cx="10692130" cy="0"/>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sp>
        <p:nvSpPr>
          <p:cNvPr id="4" name="Forme en L 3">
            <a:extLst>
              <a:ext uri="{FF2B5EF4-FFF2-40B4-BE49-F238E27FC236}">
                <a16:creationId xmlns:a16="http://schemas.microsoft.com/office/drawing/2014/main" id="{FD600A2A-C6CA-AF4A-8998-43D5AD746B43}"/>
              </a:ext>
            </a:extLst>
          </p:cNvPr>
          <p:cNvSpPr/>
          <p:nvPr userDrawn="1"/>
        </p:nvSpPr>
        <p:spPr>
          <a:xfrm flipV="1">
            <a:off x="0" y="120"/>
            <a:ext cx="1080135" cy="1080000"/>
          </a:xfrm>
          <a:prstGeom prst="corner">
            <a:avLst>
              <a:gd name="adj1" fmla="val 21640"/>
              <a:gd name="adj2" fmla="val 2060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Graphique 4">
            <a:extLst>
              <a:ext uri="{FF2B5EF4-FFF2-40B4-BE49-F238E27FC236}">
                <a16:creationId xmlns:a16="http://schemas.microsoft.com/office/drawing/2014/main" id="{1B369278-FF1D-0444-B459-3F59811A391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8601" y="7130638"/>
            <a:ext cx="1102334" cy="332975"/>
          </a:xfrm>
          <a:prstGeom prst="rect">
            <a:avLst/>
          </a:prstGeom>
        </p:spPr>
      </p:pic>
      <p:sp>
        <p:nvSpPr>
          <p:cNvPr id="6" name="object 3">
            <a:extLst>
              <a:ext uri="{FF2B5EF4-FFF2-40B4-BE49-F238E27FC236}">
                <a16:creationId xmlns:a16="http://schemas.microsoft.com/office/drawing/2014/main" id="{E5BCC248-A41A-2F44-9B45-7BA35277445B}"/>
              </a:ext>
            </a:extLst>
          </p:cNvPr>
          <p:cNvSpPr/>
          <p:nvPr userDrawn="1"/>
        </p:nvSpPr>
        <p:spPr>
          <a:xfrm>
            <a:off x="938117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chemeClr val="accent3">
              <a:lumMod val="20000"/>
              <a:lumOff val="80000"/>
            </a:schemeClr>
          </a:solidFill>
        </p:spPr>
        <p:txBody>
          <a:bodyPr wrap="square" lIns="0" tIns="0" rIns="0" bIns="0" rtlCol="0"/>
          <a:lstStyle/>
          <a:p>
            <a:endParaRPr>
              <a:solidFill>
                <a:schemeClr val="accent1">
                  <a:lumMod val="20000"/>
                  <a:lumOff val="80000"/>
                </a:schemeClr>
              </a:solidFill>
            </a:endParaRPr>
          </a:p>
        </p:txBody>
      </p:sp>
      <p:sp>
        <p:nvSpPr>
          <p:cNvPr id="8" name="object 47">
            <a:extLst>
              <a:ext uri="{FF2B5EF4-FFF2-40B4-BE49-F238E27FC236}">
                <a16:creationId xmlns:a16="http://schemas.microsoft.com/office/drawing/2014/main" id="{2FD912F0-DF3A-5E4A-BDF2-0BACFFFB3A20}"/>
              </a:ext>
            </a:extLst>
          </p:cNvPr>
          <p:cNvSpPr/>
          <p:nvPr userDrawn="1"/>
        </p:nvSpPr>
        <p:spPr>
          <a:xfrm>
            <a:off x="9377946" y="4337456"/>
            <a:ext cx="1310640" cy="1024255"/>
          </a:xfrm>
          <a:custGeom>
            <a:avLst/>
            <a:gdLst/>
            <a:ahLst/>
            <a:cxnLst/>
            <a:rect l="l" t="t" r="r" b="b"/>
            <a:pathLst>
              <a:path w="1310640" h="1024254">
                <a:moveTo>
                  <a:pt x="1310398" y="0"/>
                </a:moveTo>
                <a:lnTo>
                  <a:pt x="0" y="0"/>
                </a:lnTo>
                <a:lnTo>
                  <a:pt x="0" y="1024191"/>
                </a:lnTo>
                <a:lnTo>
                  <a:pt x="1310398" y="1024191"/>
                </a:lnTo>
                <a:lnTo>
                  <a:pt x="1310398" y="0"/>
                </a:lnTo>
                <a:close/>
              </a:path>
            </a:pathLst>
          </a:custGeom>
          <a:solidFill>
            <a:schemeClr val="accent3"/>
          </a:solidFill>
        </p:spPr>
        <p:txBody>
          <a:bodyPr wrap="square" lIns="0" tIns="0" rIns="0" bIns="0" rtlCol="0"/>
          <a:lstStyle/>
          <a:p>
            <a:endParaRPr/>
          </a:p>
        </p:txBody>
      </p:sp>
    </p:spTree>
    <p:extLst>
      <p:ext uri="{BB962C8B-B14F-4D97-AF65-F5344CB8AC3E}">
        <p14:creationId xmlns:p14="http://schemas.microsoft.com/office/powerpoint/2010/main" val="4292370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5" name="Forme en L 4">
            <a:extLst>
              <a:ext uri="{FF2B5EF4-FFF2-40B4-BE49-F238E27FC236}">
                <a16:creationId xmlns:a16="http://schemas.microsoft.com/office/drawing/2014/main" id="{83CADE30-5B04-493A-B0A9-3ACBB9DE1EC0}"/>
              </a:ext>
            </a:extLst>
          </p:cNvPr>
          <p:cNvSpPr/>
          <p:nvPr userDrawn="1"/>
        </p:nvSpPr>
        <p:spPr>
          <a:xfrm flipV="1">
            <a:off x="0" y="120"/>
            <a:ext cx="1080135" cy="1080000"/>
          </a:xfrm>
          <a:prstGeom prst="corner">
            <a:avLst>
              <a:gd name="adj1" fmla="val 21640"/>
              <a:gd name="adj2" fmla="val 2060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Graphique 5">
            <a:extLst>
              <a:ext uri="{FF2B5EF4-FFF2-40B4-BE49-F238E27FC236}">
                <a16:creationId xmlns:a16="http://schemas.microsoft.com/office/drawing/2014/main" id="{6D812CFC-DC57-4006-B995-A7ECDDA0FAC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8601" y="7130638"/>
            <a:ext cx="1102334" cy="332975"/>
          </a:xfrm>
          <a:prstGeom prst="rect">
            <a:avLst/>
          </a:prstGeom>
        </p:spPr>
      </p:pic>
      <p:sp>
        <p:nvSpPr>
          <p:cNvPr id="7" name="bg object 16">
            <a:extLst>
              <a:ext uri="{FF2B5EF4-FFF2-40B4-BE49-F238E27FC236}">
                <a16:creationId xmlns:a16="http://schemas.microsoft.com/office/drawing/2014/main" id="{EFD93067-24B2-4624-A7DA-4929802BB53A}"/>
              </a:ext>
            </a:extLst>
          </p:cNvPr>
          <p:cNvSpPr/>
          <p:nvPr userDrawn="1"/>
        </p:nvSpPr>
        <p:spPr>
          <a:xfrm>
            <a:off x="0" y="6991056"/>
            <a:ext cx="10692130" cy="0"/>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sp>
        <p:nvSpPr>
          <p:cNvPr id="3" name="object 3">
            <a:extLst>
              <a:ext uri="{FF2B5EF4-FFF2-40B4-BE49-F238E27FC236}">
                <a16:creationId xmlns:a16="http://schemas.microsoft.com/office/drawing/2014/main" id="{E7D93777-8C5D-4FED-AC98-B0CDA438B375}"/>
              </a:ext>
            </a:extLst>
          </p:cNvPr>
          <p:cNvSpPr/>
          <p:nvPr userDrawn="1"/>
        </p:nvSpPr>
        <p:spPr>
          <a:xfrm>
            <a:off x="938117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chemeClr val="accent5">
              <a:lumMod val="20000"/>
              <a:lumOff val="80000"/>
            </a:schemeClr>
          </a:solidFill>
        </p:spPr>
        <p:txBody>
          <a:bodyPr wrap="square" lIns="0" tIns="0" rIns="0" bIns="0" rtlCol="0"/>
          <a:lstStyle/>
          <a:p>
            <a:endParaRPr>
              <a:solidFill>
                <a:schemeClr val="accent1">
                  <a:lumMod val="20000"/>
                  <a:lumOff val="80000"/>
                </a:schemeClr>
              </a:solidFill>
            </a:endParaRPr>
          </a:p>
        </p:txBody>
      </p:sp>
      <p:sp>
        <p:nvSpPr>
          <p:cNvPr id="4" name="object 47">
            <a:extLst>
              <a:ext uri="{FF2B5EF4-FFF2-40B4-BE49-F238E27FC236}">
                <a16:creationId xmlns:a16="http://schemas.microsoft.com/office/drawing/2014/main" id="{0489E860-EA5F-4BB6-BA41-92AACA1AE0C7}"/>
              </a:ext>
            </a:extLst>
          </p:cNvPr>
          <p:cNvSpPr/>
          <p:nvPr userDrawn="1"/>
        </p:nvSpPr>
        <p:spPr>
          <a:xfrm>
            <a:off x="9380856" y="5524465"/>
            <a:ext cx="1310640" cy="1024255"/>
          </a:xfrm>
          <a:custGeom>
            <a:avLst/>
            <a:gdLst/>
            <a:ahLst/>
            <a:cxnLst/>
            <a:rect l="l" t="t" r="r" b="b"/>
            <a:pathLst>
              <a:path w="1310640" h="1024254">
                <a:moveTo>
                  <a:pt x="1310398" y="0"/>
                </a:moveTo>
                <a:lnTo>
                  <a:pt x="0" y="0"/>
                </a:lnTo>
                <a:lnTo>
                  <a:pt x="0" y="1024191"/>
                </a:lnTo>
                <a:lnTo>
                  <a:pt x="1310398" y="1024191"/>
                </a:lnTo>
                <a:lnTo>
                  <a:pt x="1310398" y="0"/>
                </a:lnTo>
                <a:close/>
              </a:path>
            </a:pathLst>
          </a:custGeom>
          <a:solidFill>
            <a:schemeClr val="accent5">
              <a:lumMod val="60000"/>
              <a:lumOff val="40000"/>
            </a:schemeClr>
          </a:solidFill>
        </p:spPr>
        <p:txBody>
          <a:bodyPr wrap="square" lIns="0" tIns="0" rIns="0" bIns="0" rtlCol="0"/>
          <a:lstStyle/>
          <a:p>
            <a:endParaRPr/>
          </a:p>
        </p:txBody>
      </p:sp>
    </p:spTree>
    <p:extLst>
      <p:ext uri="{BB962C8B-B14F-4D97-AF65-F5344CB8AC3E}">
        <p14:creationId xmlns:p14="http://schemas.microsoft.com/office/powerpoint/2010/main" val="4191362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5" name="Forme en L 4">
            <a:extLst>
              <a:ext uri="{FF2B5EF4-FFF2-40B4-BE49-F238E27FC236}">
                <a16:creationId xmlns:a16="http://schemas.microsoft.com/office/drawing/2014/main" id="{83CADE30-5B04-493A-B0A9-3ACBB9DE1EC0}"/>
              </a:ext>
            </a:extLst>
          </p:cNvPr>
          <p:cNvSpPr/>
          <p:nvPr userDrawn="1"/>
        </p:nvSpPr>
        <p:spPr>
          <a:xfrm flipV="1">
            <a:off x="0" y="120"/>
            <a:ext cx="1080135" cy="1080000"/>
          </a:xfrm>
          <a:prstGeom prst="corner">
            <a:avLst>
              <a:gd name="adj1" fmla="val 21640"/>
              <a:gd name="adj2" fmla="val 20601"/>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Graphique 5">
            <a:extLst>
              <a:ext uri="{FF2B5EF4-FFF2-40B4-BE49-F238E27FC236}">
                <a16:creationId xmlns:a16="http://schemas.microsoft.com/office/drawing/2014/main" id="{6D812CFC-DC57-4006-B995-A7ECDDA0FAC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8601" y="7130638"/>
            <a:ext cx="1102334" cy="332975"/>
          </a:xfrm>
          <a:prstGeom prst="rect">
            <a:avLst/>
          </a:prstGeom>
        </p:spPr>
      </p:pic>
      <p:sp>
        <p:nvSpPr>
          <p:cNvPr id="7" name="bg object 16">
            <a:extLst>
              <a:ext uri="{FF2B5EF4-FFF2-40B4-BE49-F238E27FC236}">
                <a16:creationId xmlns:a16="http://schemas.microsoft.com/office/drawing/2014/main" id="{EFD93067-24B2-4624-A7DA-4929802BB53A}"/>
              </a:ext>
            </a:extLst>
          </p:cNvPr>
          <p:cNvSpPr/>
          <p:nvPr userDrawn="1"/>
        </p:nvSpPr>
        <p:spPr>
          <a:xfrm>
            <a:off x="0" y="6991056"/>
            <a:ext cx="10692130" cy="0"/>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sp>
        <p:nvSpPr>
          <p:cNvPr id="3" name="object 3">
            <a:extLst>
              <a:ext uri="{FF2B5EF4-FFF2-40B4-BE49-F238E27FC236}">
                <a16:creationId xmlns:a16="http://schemas.microsoft.com/office/drawing/2014/main" id="{E7D93777-8C5D-4FED-AC98-B0CDA438B375}"/>
              </a:ext>
            </a:extLst>
          </p:cNvPr>
          <p:cNvSpPr/>
          <p:nvPr userDrawn="1"/>
        </p:nvSpPr>
        <p:spPr>
          <a:xfrm>
            <a:off x="938117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chemeClr val="accent5">
              <a:lumMod val="20000"/>
              <a:lumOff val="80000"/>
            </a:schemeClr>
          </a:solidFill>
        </p:spPr>
        <p:txBody>
          <a:bodyPr wrap="square" lIns="0" tIns="0" rIns="0" bIns="0" rtlCol="0"/>
          <a:lstStyle/>
          <a:p>
            <a:endParaRPr>
              <a:solidFill>
                <a:schemeClr val="accent1">
                  <a:lumMod val="20000"/>
                  <a:lumOff val="80000"/>
                </a:schemeClr>
              </a:solidFill>
            </a:endParaRPr>
          </a:p>
        </p:txBody>
      </p:sp>
      <p:sp>
        <p:nvSpPr>
          <p:cNvPr id="4" name="object 47">
            <a:extLst>
              <a:ext uri="{FF2B5EF4-FFF2-40B4-BE49-F238E27FC236}">
                <a16:creationId xmlns:a16="http://schemas.microsoft.com/office/drawing/2014/main" id="{0489E860-EA5F-4BB6-BA41-92AACA1AE0C7}"/>
              </a:ext>
            </a:extLst>
          </p:cNvPr>
          <p:cNvSpPr/>
          <p:nvPr userDrawn="1"/>
        </p:nvSpPr>
        <p:spPr>
          <a:xfrm>
            <a:off x="9380856" y="5524465"/>
            <a:ext cx="1310640" cy="1024255"/>
          </a:xfrm>
          <a:custGeom>
            <a:avLst/>
            <a:gdLst/>
            <a:ahLst/>
            <a:cxnLst/>
            <a:rect l="l" t="t" r="r" b="b"/>
            <a:pathLst>
              <a:path w="1310640" h="1024254">
                <a:moveTo>
                  <a:pt x="1310398" y="0"/>
                </a:moveTo>
                <a:lnTo>
                  <a:pt x="0" y="0"/>
                </a:lnTo>
                <a:lnTo>
                  <a:pt x="0" y="1024191"/>
                </a:lnTo>
                <a:lnTo>
                  <a:pt x="1310398" y="1024191"/>
                </a:lnTo>
                <a:lnTo>
                  <a:pt x="1310398" y="0"/>
                </a:lnTo>
                <a:close/>
              </a:path>
            </a:pathLst>
          </a:custGeom>
          <a:solidFill>
            <a:schemeClr val="accent5">
              <a:lumMod val="60000"/>
              <a:lumOff val="40000"/>
            </a:schemeClr>
          </a:solidFill>
        </p:spPr>
        <p:txBody>
          <a:bodyPr wrap="square" lIns="0" tIns="0" rIns="0" bIns="0" rtlCol="0"/>
          <a:lstStyle/>
          <a:p>
            <a:endParaRPr/>
          </a:p>
        </p:txBody>
      </p:sp>
    </p:spTree>
    <p:extLst>
      <p:ext uri="{BB962C8B-B14F-4D97-AF65-F5344CB8AC3E}">
        <p14:creationId xmlns:p14="http://schemas.microsoft.com/office/powerpoint/2010/main" val="625771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bg object 16">
            <a:extLst>
              <a:ext uri="{FF2B5EF4-FFF2-40B4-BE49-F238E27FC236}">
                <a16:creationId xmlns:a16="http://schemas.microsoft.com/office/drawing/2014/main" id="{C509B312-5560-724C-A618-C41B316EE5AB}"/>
              </a:ext>
            </a:extLst>
          </p:cNvPr>
          <p:cNvSpPr/>
          <p:nvPr userDrawn="1"/>
        </p:nvSpPr>
        <p:spPr>
          <a:xfrm>
            <a:off x="0" y="6991056"/>
            <a:ext cx="10692130" cy="0"/>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sp>
        <p:nvSpPr>
          <p:cNvPr id="4" name="Forme en L 3">
            <a:extLst>
              <a:ext uri="{FF2B5EF4-FFF2-40B4-BE49-F238E27FC236}">
                <a16:creationId xmlns:a16="http://schemas.microsoft.com/office/drawing/2014/main" id="{16488DA1-59C0-7C4A-8662-CAF8F81D543F}"/>
              </a:ext>
            </a:extLst>
          </p:cNvPr>
          <p:cNvSpPr/>
          <p:nvPr userDrawn="1"/>
        </p:nvSpPr>
        <p:spPr>
          <a:xfrm flipV="1">
            <a:off x="0" y="120"/>
            <a:ext cx="1080135" cy="1080000"/>
          </a:xfrm>
          <a:prstGeom prst="corner">
            <a:avLst>
              <a:gd name="adj1" fmla="val 21640"/>
              <a:gd name="adj2" fmla="val 20601"/>
            </a:avLst>
          </a:prstGeom>
          <a:solidFill>
            <a:srgbClr val="6F6F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Graphique 4">
            <a:extLst>
              <a:ext uri="{FF2B5EF4-FFF2-40B4-BE49-F238E27FC236}">
                <a16:creationId xmlns:a16="http://schemas.microsoft.com/office/drawing/2014/main" id="{61F9D79E-7224-0F41-A7E4-AB8DB6E9BE2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8601" y="7130638"/>
            <a:ext cx="1102334" cy="332975"/>
          </a:xfrm>
          <a:prstGeom prst="rect">
            <a:avLst/>
          </a:prstGeom>
        </p:spPr>
      </p:pic>
    </p:spTree>
    <p:extLst>
      <p:ext uri="{BB962C8B-B14F-4D97-AF65-F5344CB8AC3E}">
        <p14:creationId xmlns:p14="http://schemas.microsoft.com/office/powerpoint/2010/main" val="2081555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22398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7" r:id="rId4"/>
    <p:sldLayoutId id="2147483663" r:id="rId5"/>
    <p:sldLayoutId id="2147483668" r:id="rId6"/>
    <p:sldLayoutId id="2147483665" r:id="rId7"/>
    <p:sldLayoutId id="2147483669" r:id="rId8"/>
    <p:sldLayoutId id="2147483666" r:id="rId9"/>
    <p:sldLayoutId id="2147483670" r:id="rId10"/>
    <p:sldLayoutId id="2147483672" r:id="rId11"/>
    <p:sldLayoutId id="2147483673" r:id="rId12"/>
    <p:sldLayoutId id="2147483671" r:id="rId13"/>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 Target="slide1.xml"/><Relationship Id="rId7" Type="http://schemas.openxmlformats.org/officeDocument/2006/relationships/image" Target="../media/image9.png"/><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5.xml"/><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slide" Target="slide6.xml"/><Relationship Id="rId10" Type="http://schemas.microsoft.com/office/2007/relationships/hdphoto" Target="../media/hdphoto1.wdp"/><Relationship Id="rId4" Type="http://schemas.openxmlformats.org/officeDocument/2006/relationships/slide" Target="slide4.xml"/><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6.svg"/><Relationship Id="rId3" Type="http://schemas.openxmlformats.org/officeDocument/2006/relationships/slide" Target="slide4.xml"/><Relationship Id="rId7" Type="http://schemas.openxmlformats.org/officeDocument/2006/relationships/image" Target="../media/image11.png"/><Relationship Id="rId12" Type="http://schemas.openxmlformats.org/officeDocument/2006/relationships/image" Target="../media/image15.png"/><Relationship Id="rId2" Type="http://schemas.openxmlformats.org/officeDocument/2006/relationships/slide" Target="slide6.xml"/><Relationship Id="rId1" Type="http://schemas.openxmlformats.org/officeDocument/2006/relationships/slideLayout" Target="../slideLayouts/slideLayout4.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6.png"/><Relationship Id="rId9" Type="http://schemas.microsoft.com/office/2007/relationships/hdphoto" Target="../media/hdphoto2.wdp"/><Relationship Id="rId1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6.png"/><Relationship Id="rId7" Type="http://schemas.openxmlformats.org/officeDocument/2006/relationships/image" Target="../media/image12.png"/><Relationship Id="rId2" Type="http://schemas.openxmlformats.org/officeDocument/2006/relationships/slide" Target="slide5.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9.png"/><Relationship Id="rId10" Type="http://schemas.openxmlformats.org/officeDocument/2006/relationships/image" Target="../media/image19.png"/><Relationship Id="rId4" Type="http://schemas.openxmlformats.org/officeDocument/2006/relationships/image" Target="../media/image8.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6.png"/><Relationship Id="rId7" Type="http://schemas.openxmlformats.org/officeDocument/2006/relationships/image" Target="../media/image12.png"/><Relationship Id="rId2" Type="http://schemas.openxmlformats.org/officeDocument/2006/relationships/slide" Target="slide5.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22.png"/><Relationship Id="rId3" Type="http://schemas.openxmlformats.org/officeDocument/2006/relationships/slide" Target="slide8.xml"/><Relationship Id="rId7" Type="http://schemas.openxmlformats.org/officeDocument/2006/relationships/image" Target="../media/image11.png"/><Relationship Id="rId12" Type="http://schemas.openxmlformats.org/officeDocument/2006/relationships/image" Target="../media/image21.jpeg"/><Relationship Id="rId2" Type="http://schemas.openxmlformats.org/officeDocument/2006/relationships/slide" Target="slide5.xml"/><Relationship Id="rId1" Type="http://schemas.openxmlformats.org/officeDocument/2006/relationships/slideLayout" Target="../slideLayouts/slideLayout4.xml"/><Relationship Id="rId6" Type="http://schemas.openxmlformats.org/officeDocument/2006/relationships/image" Target="../media/image9.png"/><Relationship Id="rId11" Type="http://schemas.openxmlformats.org/officeDocument/2006/relationships/image" Target="../media/image16.svg"/><Relationship Id="rId5" Type="http://schemas.openxmlformats.org/officeDocument/2006/relationships/image" Target="../media/image8.png"/><Relationship Id="rId10" Type="http://schemas.openxmlformats.org/officeDocument/2006/relationships/image" Target="../media/image15.png"/><Relationship Id="rId4" Type="http://schemas.openxmlformats.org/officeDocument/2006/relationships/image" Target="../media/image6.png"/><Relationship Id="rId9"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
            <a:hlinkClick r:id="rId2" action="ppaction://hlinksldjump"/>
            <a:extLst>
              <a:ext uri="{FF2B5EF4-FFF2-40B4-BE49-F238E27FC236}">
                <a16:creationId xmlns:a16="http://schemas.microsoft.com/office/drawing/2014/main" id="{0332EE3E-902C-4E46-B3BD-9C7DABFA7D84}"/>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6" name="object 5">
            <a:extLst>
              <a:ext uri="{FF2B5EF4-FFF2-40B4-BE49-F238E27FC236}">
                <a16:creationId xmlns:a16="http://schemas.microsoft.com/office/drawing/2014/main" id="{34CEF023-FF5C-FF4E-BD01-A77493E590EC}"/>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9" name="object 20">
            <a:extLst>
              <a:ext uri="{FF2B5EF4-FFF2-40B4-BE49-F238E27FC236}">
                <a16:creationId xmlns:a16="http://schemas.microsoft.com/office/drawing/2014/main" id="{BE9D9C2B-41D7-D840-9DF2-B0366AA8D877}"/>
              </a:ext>
            </a:extLst>
          </p:cNvPr>
          <p:cNvSpPr txBox="1"/>
          <p:nvPr/>
        </p:nvSpPr>
        <p:spPr>
          <a:xfrm>
            <a:off x="3588543" y="7181008"/>
            <a:ext cx="3514725" cy="135935"/>
          </a:xfrm>
          <a:prstGeom prst="rect">
            <a:avLst/>
          </a:prstGeom>
        </p:spPr>
        <p:txBody>
          <a:bodyPr vert="horz" wrap="square" lIns="0" tIns="12700" rIns="0" bIns="0" rtlCol="0">
            <a:spAutoFit/>
          </a:bodyPr>
          <a:lstStyle/>
          <a:p>
            <a:pPr marL="12700" algn="ctr">
              <a:lnSpc>
                <a:spcPct val="100000"/>
              </a:lnSpc>
              <a:spcBef>
                <a:spcPts val="100"/>
              </a:spcBef>
            </a:pPr>
            <a:r>
              <a:rPr sz="800" dirty="0">
                <a:solidFill>
                  <a:srgbClr val="706F6F"/>
                </a:solidFill>
                <a:latin typeface="Arial" panose="020B0604020202020204" pitchFamily="34" charset="0"/>
                <a:cs typeface="Arial" panose="020B0604020202020204" pitchFamily="34" charset="0"/>
              </a:rPr>
              <a:t>DOCUMENT À USAGE STRICTEMENT INTERNE </a:t>
            </a:r>
            <a:r>
              <a:rPr lang="fr-FR" sz="800" dirty="0">
                <a:solidFill>
                  <a:srgbClr val="706F6F"/>
                </a:solidFill>
                <a:latin typeface="Arial" panose="020B0604020202020204" pitchFamily="34" charset="0"/>
                <a:cs typeface="Arial" panose="020B0604020202020204" pitchFamily="34" charset="0"/>
              </a:rPr>
              <a:t>– JUIN 2022</a:t>
            </a:r>
            <a:endParaRPr sz="800"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BB30356B-87B6-3040-8C3C-0707951F97E5}"/>
              </a:ext>
            </a:extLst>
          </p:cNvPr>
          <p:cNvSpPr/>
          <p:nvPr/>
        </p:nvSpPr>
        <p:spPr>
          <a:xfrm>
            <a:off x="2783465" y="5022727"/>
            <a:ext cx="5124879" cy="1015663"/>
          </a:xfrm>
          <a:prstGeom prst="rect">
            <a:avLst/>
          </a:prstGeom>
          <a:effectLst>
            <a:outerShdw blurRad="428137" dist="146224" dir="2580000" sx="85000" sy="85000" algn="ctr" rotWithShape="0">
              <a:schemeClr val="tx1">
                <a:alpha val="87406"/>
              </a:schemeClr>
            </a:outerShdw>
          </a:effectLst>
        </p:spPr>
        <p:txBody>
          <a:bodyPr wrap="square">
            <a:spAutoFit/>
          </a:bodyPr>
          <a:lstStyle/>
          <a:p>
            <a:pPr algn="ctr"/>
            <a:r>
              <a:rPr lang="fr-FR" sz="2000" b="1" dirty="0">
                <a:solidFill>
                  <a:srgbClr val="E30613"/>
                </a:solidFill>
                <a:effectLst>
                  <a:outerShdw blurRad="111010" dist="34556" dir="5400000" sx="101000" sy="101000" algn="ctr" rotWithShape="0">
                    <a:srgbClr val="000000">
                      <a:alpha val="65829"/>
                    </a:srgbClr>
                  </a:outerShdw>
                </a:effectLst>
                <a:latin typeface="Arial Black" panose="020B0604020202020204" pitchFamily="34" charset="0"/>
                <a:cs typeface="Arial Black" panose="020B0604020202020204" pitchFamily="34" charset="0"/>
              </a:rPr>
              <a:t>OUTIL D’AIDE À LA VENTE</a:t>
            </a:r>
          </a:p>
          <a:p>
            <a:pPr algn="ctr"/>
            <a:r>
              <a:rPr lang="fr-FR" sz="4000" b="1" dirty="0">
                <a:solidFill>
                  <a:schemeClr val="bg1"/>
                </a:solidFill>
                <a:effectLst>
                  <a:outerShdw blurRad="111010" dist="34556" dir="5400000" sx="101000" sy="101000" algn="ctr" rotWithShape="0">
                    <a:srgbClr val="000000">
                      <a:alpha val="65829"/>
                    </a:srgbClr>
                  </a:outerShdw>
                </a:effectLst>
                <a:latin typeface="Arial Black" panose="020B0604020202020204" pitchFamily="34" charset="0"/>
                <a:cs typeface="Arial Black" panose="020B0604020202020204" pitchFamily="34" charset="0"/>
              </a:rPr>
              <a:t>Moments de vie </a:t>
            </a:r>
            <a:r>
              <a:rPr lang="fr-FR" sz="4000" b="1" dirty="0">
                <a:effectLst>
                  <a:outerShdw blurRad="111010" dist="34556" dir="5400000" sx="101000" sy="101000" algn="ctr" rotWithShape="0">
                    <a:srgbClr val="000000">
                      <a:alpha val="65829"/>
                    </a:srgbClr>
                  </a:outerShdw>
                </a:effectLst>
                <a:latin typeface="Arial Black" panose="020B0604020202020204" pitchFamily="34" charset="0"/>
                <a:cs typeface="Arial Black" panose="020B0604020202020204" pitchFamily="34" charset="0"/>
              </a:rPr>
              <a:t> </a:t>
            </a:r>
          </a:p>
        </p:txBody>
      </p:sp>
    </p:spTree>
    <p:extLst>
      <p:ext uri="{BB962C8B-B14F-4D97-AF65-F5344CB8AC3E}">
        <p14:creationId xmlns:p14="http://schemas.microsoft.com/office/powerpoint/2010/main" val="1944639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6">
            <a:extLst>
              <a:ext uri="{FF2B5EF4-FFF2-40B4-BE49-F238E27FC236}">
                <a16:creationId xmlns:a16="http://schemas.microsoft.com/office/drawing/2014/main" id="{6EA303FB-D527-BA41-8F64-E2060E1E180F}"/>
              </a:ext>
            </a:extLst>
          </p:cNvPr>
          <p:cNvSpPr txBox="1">
            <a:spLocks/>
          </p:cNvSpPr>
          <p:nvPr/>
        </p:nvSpPr>
        <p:spPr>
          <a:xfrm>
            <a:off x="4258943" y="7208976"/>
            <a:ext cx="4832984" cy="102592"/>
          </a:xfrm>
          <a:prstGeom prst="rect">
            <a:avLst/>
          </a:prstGeom>
        </p:spPr>
        <p:txBody>
          <a:bodyPr vert="horz" wrap="square" lIns="0" tIns="0" rIns="0" bIns="0" rtlCol="0">
            <a:spAutoFit/>
          </a:bodyPr>
          <a:lstStyle>
            <a:defPPr>
              <a:defRPr lang="fr-FR"/>
            </a:defPPr>
            <a:lvl1pPr marL="0" algn="l" defTabSz="914400" rtl="0" eaLnBrk="1" latinLnBrk="0" hangingPunct="1">
              <a:defRPr sz="800" b="0" i="0" kern="1200">
                <a:solidFill>
                  <a:srgbClr val="706F6F"/>
                </a:solidFill>
                <a:latin typeface="Microsoft Sans Serif"/>
                <a:ea typeface="+mn-ea"/>
                <a:cs typeface="Microsoft Sans Serif"/>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gn="r">
              <a:lnSpc>
                <a:spcPts val="840"/>
              </a:lnSpc>
            </a:pPr>
            <a:r>
              <a:rPr lang="fr-FR" b="1" dirty="0">
                <a:latin typeface="Arial" panose="020B0604020202020204" pitchFamily="34" charset="0"/>
                <a:cs typeface="Arial" panose="020B0604020202020204" pitchFamily="34" charset="0"/>
              </a:rPr>
              <a:t>OAV – MOMENTS DE VIE </a:t>
            </a:r>
            <a:r>
              <a:rPr lang="fr-FR" dirty="0">
                <a:latin typeface="Arial" panose="020B0604020202020204" pitchFamily="34" charset="0"/>
                <a:cs typeface="Arial" panose="020B0604020202020204" pitchFamily="34" charset="0"/>
              </a:rPr>
              <a:t>- DOCUMENT À USAGE STRICTEMENT INTERNE – JUIN 2022</a:t>
            </a:r>
          </a:p>
        </p:txBody>
      </p:sp>
      <p:sp>
        <p:nvSpPr>
          <p:cNvPr id="3" name="object 66">
            <a:extLst>
              <a:ext uri="{FF2B5EF4-FFF2-40B4-BE49-F238E27FC236}">
                <a16:creationId xmlns:a16="http://schemas.microsoft.com/office/drawing/2014/main" id="{9429C907-EF39-BE4E-B9C7-1E1D066B9741}"/>
              </a:ext>
            </a:extLst>
          </p:cNvPr>
          <p:cNvSpPr txBox="1"/>
          <p:nvPr/>
        </p:nvSpPr>
        <p:spPr>
          <a:xfrm>
            <a:off x="365300" y="346459"/>
            <a:ext cx="2109768" cy="212879"/>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chemeClr val="tx2"/>
                </a:solidFill>
                <a:latin typeface="Arial" panose="020B0604020202020204" pitchFamily="34" charset="0"/>
                <a:cs typeface="Arial" panose="020B0604020202020204" pitchFamily="34" charset="0"/>
              </a:rPr>
              <a:t>CONTEXTE</a:t>
            </a:r>
            <a:endParaRPr sz="1300" b="1" dirty="0">
              <a:solidFill>
                <a:schemeClr val="tx2"/>
              </a:solidFill>
              <a:latin typeface="Arial" panose="020B0604020202020204" pitchFamily="34" charset="0"/>
              <a:cs typeface="Arial" panose="020B0604020202020204" pitchFamily="34" charset="0"/>
            </a:endParaRPr>
          </a:p>
        </p:txBody>
      </p:sp>
      <p:sp>
        <p:nvSpPr>
          <p:cNvPr id="4" name="Slide Number Placeholder 5">
            <a:extLst>
              <a:ext uri="{FF2B5EF4-FFF2-40B4-BE49-F238E27FC236}">
                <a16:creationId xmlns:a16="http://schemas.microsoft.com/office/drawing/2014/main" id="{0CD2F58A-7106-3B4E-A09C-3754BEDB5395}"/>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2</a:t>
            </a:fld>
            <a:endParaRPr lang="fr-FR" dirty="0"/>
          </a:p>
        </p:txBody>
      </p:sp>
      <p:sp>
        <p:nvSpPr>
          <p:cNvPr id="5" name="object 4">
            <a:hlinkClick r:id="rId2" action="ppaction://hlinksldjump"/>
            <a:extLst>
              <a:ext uri="{FF2B5EF4-FFF2-40B4-BE49-F238E27FC236}">
                <a16:creationId xmlns:a16="http://schemas.microsoft.com/office/drawing/2014/main" id="{D70FFE5E-7BC2-CE48-8342-C94EDAAB6E05}"/>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6" name="object 5">
            <a:extLst>
              <a:ext uri="{FF2B5EF4-FFF2-40B4-BE49-F238E27FC236}">
                <a16:creationId xmlns:a16="http://schemas.microsoft.com/office/drawing/2014/main" id="{2482CB6D-D120-204E-AB6A-3ED46F0F9FF2}"/>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7" name="object 7">
            <a:hlinkClick r:id="rId3" action="ppaction://hlinksldjump"/>
            <a:extLst>
              <a:ext uri="{FF2B5EF4-FFF2-40B4-BE49-F238E27FC236}">
                <a16:creationId xmlns:a16="http://schemas.microsoft.com/office/drawing/2014/main" id="{CD29CC2E-8FDA-744C-AF77-81C7CFF330C3}"/>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8" name="object 8">
            <a:extLst>
              <a:ext uri="{FF2B5EF4-FFF2-40B4-BE49-F238E27FC236}">
                <a16:creationId xmlns:a16="http://schemas.microsoft.com/office/drawing/2014/main" id="{24FEEEC3-35FA-BF48-B56A-CAE786B00E89}"/>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9" name="object 65">
            <a:extLst>
              <a:ext uri="{FF2B5EF4-FFF2-40B4-BE49-F238E27FC236}">
                <a16:creationId xmlns:a16="http://schemas.microsoft.com/office/drawing/2014/main" id="{7CEAD992-F8D8-8B4F-97C4-1A9B9375A621}"/>
              </a:ext>
            </a:extLst>
          </p:cNvPr>
          <p:cNvSpPr txBox="1">
            <a:spLocks/>
          </p:cNvSpPr>
          <p:nvPr/>
        </p:nvSpPr>
        <p:spPr>
          <a:xfrm>
            <a:off x="707299" y="1026913"/>
            <a:ext cx="3294060" cy="289823"/>
          </a:xfrm>
          <a:prstGeom prst="rect">
            <a:avLst/>
          </a:prstGeom>
        </p:spPr>
        <p:txBody>
          <a:bodyPr vert="horz" wrap="square" lIns="0" tIns="1270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pPr marL="12700">
              <a:lnSpc>
                <a:spcPct val="100000"/>
              </a:lnSpc>
              <a:spcBef>
                <a:spcPts val="100"/>
              </a:spcBef>
            </a:pPr>
            <a:r>
              <a:rPr lang="fr-FR" sz="1800" b="1" dirty="0">
                <a:solidFill>
                  <a:srgbClr val="E30613"/>
                </a:solidFill>
                <a:latin typeface="Arial" panose="020B0604020202020204" pitchFamily="34" charset="0"/>
                <a:cs typeface="Arial" panose="020B0604020202020204" pitchFamily="34" charset="0"/>
              </a:rPr>
              <a:t>PRÉCISIONS</a:t>
            </a:r>
          </a:p>
        </p:txBody>
      </p:sp>
      <p:sp>
        <p:nvSpPr>
          <p:cNvPr id="23" name="object 9">
            <a:hlinkClick r:id="" action="ppaction://noaction"/>
            <a:extLst>
              <a:ext uri="{FF2B5EF4-FFF2-40B4-BE49-F238E27FC236}">
                <a16:creationId xmlns:a16="http://schemas.microsoft.com/office/drawing/2014/main" id="{9BD0D7F2-1347-1441-B6FE-27EE67F3B0BE}"/>
              </a:ext>
            </a:extLst>
          </p:cNvPr>
          <p:cNvSpPr txBox="1"/>
          <p:nvPr/>
        </p:nvSpPr>
        <p:spPr>
          <a:xfrm>
            <a:off x="9573164" y="2816048"/>
            <a:ext cx="904551" cy="25904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LA FAMILLE ÉVOLUE</a:t>
            </a:r>
            <a:endParaRPr sz="800" b="1" dirty="0">
              <a:solidFill>
                <a:schemeClr val="tx2"/>
              </a:solidFill>
              <a:latin typeface="Arial"/>
              <a:cs typeface="Arial"/>
            </a:endParaRPr>
          </a:p>
        </p:txBody>
      </p:sp>
      <p:sp>
        <p:nvSpPr>
          <p:cNvPr id="24" name="object 13">
            <a:extLst>
              <a:ext uri="{FF2B5EF4-FFF2-40B4-BE49-F238E27FC236}">
                <a16:creationId xmlns:a16="http://schemas.microsoft.com/office/drawing/2014/main" id="{197FC902-0FCF-C143-8494-E8AD64753FE6}"/>
              </a:ext>
            </a:extLst>
          </p:cNvPr>
          <p:cNvSpPr/>
          <p:nvPr/>
        </p:nvSpPr>
        <p:spPr>
          <a:xfrm>
            <a:off x="9659044" y="2770165"/>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sp>
        <p:nvSpPr>
          <p:cNvPr id="26" name="object 9">
            <a:hlinkClick r:id="" action="ppaction://noaction"/>
            <a:extLst>
              <a:ext uri="{FF2B5EF4-FFF2-40B4-BE49-F238E27FC236}">
                <a16:creationId xmlns:a16="http://schemas.microsoft.com/office/drawing/2014/main" id="{8E82F909-3617-1B46-AB0B-AFE0E9EC2D87}"/>
              </a:ext>
            </a:extLst>
          </p:cNvPr>
          <p:cNvSpPr txBox="1"/>
          <p:nvPr/>
        </p:nvSpPr>
        <p:spPr>
          <a:xfrm>
            <a:off x="9410527" y="1601910"/>
            <a:ext cx="1215530" cy="25904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ENTRÉE DANS LA VIE ACTIVE</a:t>
            </a:r>
            <a:endParaRPr sz="800" dirty="0">
              <a:solidFill>
                <a:schemeClr val="tx2"/>
              </a:solidFill>
              <a:latin typeface="Arial"/>
              <a:cs typeface="Arial"/>
            </a:endParaRPr>
          </a:p>
        </p:txBody>
      </p:sp>
      <p:sp>
        <p:nvSpPr>
          <p:cNvPr id="27" name="object 13">
            <a:extLst>
              <a:ext uri="{FF2B5EF4-FFF2-40B4-BE49-F238E27FC236}">
                <a16:creationId xmlns:a16="http://schemas.microsoft.com/office/drawing/2014/main" id="{56B2E976-44FD-F144-827C-EC8244CB050A}"/>
              </a:ext>
            </a:extLst>
          </p:cNvPr>
          <p:cNvSpPr/>
          <p:nvPr/>
        </p:nvSpPr>
        <p:spPr>
          <a:xfrm>
            <a:off x="9649240" y="1560045"/>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sp>
        <p:nvSpPr>
          <p:cNvPr id="29" name="object 9">
            <a:hlinkClick r:id="" action="ppaction://noaction"/>
            <a:extLst>
              <a:ext uri="{FF2B5EF4-FFF2-40B4-BE49-F238E27FC236}">
                <a16:creationId xmlns:a16="http://schemas.microsoft.com/office/drawing/2014/main" id="{C75B461B-495B-B445-BF8E-F65269F2172B}"/>
              </a:ext>
            </a:extLst>
          </p:cNvPr>
          <p:cNvSpPr txBox="1"/>
          <p:nvPr/>
        </p:nvSpPr>
        <p:spPr>
          <a:xfrm>
            <a:off x="9440855" y="3939886"/>
            <a:ext cx="1246505" cy="13593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DÉMÉNAGEMENT</a:t>
            </a:r>
            <a:endParaRPr lang="fr-FR" sz="800" dirty="0">
              <a:solidFill>
                <a:schemeClr val="tx2"/>
              </a:solidFill>
              <a:latin typeface="Arial"/>
              <a:cs typeface="Arial"/>
            </a:endParaRPr>
          </a:p>
        </p:txBody>
      </p:sp>
      <p:sp>
        <p:nvSpPr>
          <p:cNvPr id="30" name="object 13">
            <a:extLst>
              <a:ext uri="{FF2B5EF4-FFF2-40B4-BE49-F238E27FC236}">
                <a16:creationId xmlns:a16="http://schemas.microsoft.com/office/drawing/2014/main" id="{15AF5AFE-DC4C-E549-9730-21DF6087B4E5}"/>
              </a:ext>
            </a:extLst>
          </p:cNvPr>
          <p:cNvSpPr/>
          <p:nvPr/>
        </p:nvSpPr>
        <p:spPr>
          <a:xfrm>
            <a:off x="9679915" y="3899199"/>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sp>
        <p:nvSpPr>
          <p:cNvPr id="32" name="object 9">
            <a:hlinkClick r:id="" action="ppaction://noaction"/>
            <a:extLst>
              <a:ext uri="{FF2B5EF4-FFF2-40B4-BE49-F238E27FC236}">
                <a16:creationId xmlns:a16="http://schemas.microsoft.com/office/drawing/2014/main" id="{576FA672-C1AB-064C-9FC2-661A32A77EE2}"/>
              </a:ext>
            </a:extLst>
          </p:cNvPr>
          <p:cNvSpPr txBox="1"/>
          <p:nvPr/>
        </p:nvSpPr>
        <p:spPr>
          <a:xfrm>
            <a:off x="9607068" y="4985841"/>
            <a:ext cx="870393" cy="25904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PRÉPARATION DE LA RETRAITE</a:t>
            </a:r>
          </a:p>
        </p:txBody>
      </p:sp>
      <p:sp>
        <p:nvSpPr>
          <p:cNvPr id="33" name="object 13">
            <a:extLst>
              <a:ext uri="{FF2B5EF4-FFF2-40B4-BE49-F238E27FC236}">
                <a16:creationId xmlns:a16="http://schemas.microsoft.com/office/drawing/2014/main" id="{FBD4327A-2804-DF42-A3BA-ABB2D263E71B}"/>
              </a:ext>
            </a:extLst>
          </p:cNvPr>
          <p:cNvSpPr/>
          <p:nvPr/>
        </p:nvSpPr>
        <p:spPr>
          <a:xfrm>
            <a:off x="9668800" y="4939958"/>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sp>
        <p:nvSpPr>
          <p:cNvPr id="48" name="object 9">
            <a:hlinkClick r:id="" action="ppaction://noaction"/>
            <a:extLst>
              <a:ext uri="{FF2B5EF4-FFF2-40B4-BE49-F238E27FC236}">
                <a16:creationId xmlns:a16="http://schemas.microsoft.com/office/drawing/2014/main" id="{57FFC1ED-8185-409C-8F0E-6F0DDA0ACE21}"/>
              </a:ext>
            </a:extLst>
          </p:cNvPr>
          <p:cNvSpPr txBox="1"/>
          <p:nvPr/>
        </p:nvSpPr>
        <p:spPr>
          <a:xfrm>
            <a:off x="9440855" y="6243877"/>
            <a:ext cx="1215530" cy="25904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DÉPART À LA RETRAITE</a:t>
            </a:r>
          </a:p>
        </p:txBody>
      </p:sp>
      <p:sp>
        <p:nvSpPr>
          <p:cNvPr id="49" name="object 13">
            <a:extLst>
              <a:ext uri="{FF2B5EF4-FFF2-40B4-BE49-F238E27FC236}">
                <a16:creationId xmlns:a16="http://schemas.microsoft.com/office/drawing/2014/main" id="{A54DD823-9C0E-4604-BA00-60C8F9C7E450}"/>
              </a:ext>
            </a:extLst>
          </p:cNvPr>
          <p:cNvSpPr/>
          <p:nvPr/>
        </p:nvSpPr>
        <p:spPr>
          <a:xfrm>
            <a:off x="9679568" y="6202012"/>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pic>
        <p:nvPicPr>
          <p:cNvPr id="17" name="Image 16">
            <a:extLst>
              <a:ext uri="{FF2B5EF4-FFF2-40B4-BE49-F238E27FC236}">
                <a16:creationId xmlns:a16="http://schemas.microsoft.com/office/drawing/2014/main" id="{CF4AD9BB-CF5C-4FFA-A030-E53C11C92902}"/>
              </a:ext>
            </a:extLst>
          </p:cNvPr>
          <p:cNvPicPr>
            <a:picLocks noChangeAspect="1"/>
          </p:cNvPicPr>
          <p:nvPr/>
        </p:nvPicPr>
        <p:blipFill>
          <a:blip r:embed="rId4"/>
          <a:stretch>
            <a:fillRect/>
          </a:stretch>
        </p:blipFill>
        <p:spPr>
          <a:xfrm>
            <a:off x="9631209" y="919967"/>
            <a:ext cx="762000" cy="762000"/>
          </a:xfrm>
          <a:prstGeom prst="rect">
            <a:avLst/>
          </a:prstGeom>
        </p:spPr>
      </p:pic>
      <p:pic>
        <p:nvPicPr>
          <p:cNvPr id="20" name="Image 19">
            <a:extLst>
              <a:ext uri="{FF2B5EF4-FFF2-40B4-BE49-F238E27FC236}">
                <a16:creationId xmlns:a16="http://schemas.microsoft.com/office/drawing/2014/main" id="{BF38FA7D-3379-4F10-B990-A76351E44470}"/>
              </a:ext>
            </a:extLst>
          </p:cNvPr>
          <p:cNvPicPr>
            <a:picLocks noChangeAspect="1"/>
          </p:cNvPicPr>
          <p:nvPr/>
        </p:nvPicPr>
        <p:blipFill>
          <a:blip r:embed="rId5"/>
          <a:stretch>
            <a:fillRect/>
          </a:stretch>
        </p:blipFill>
        <p:spPr>
          <a:xfrm>
            <a:off x="9560433" y="4145694"/>
            <a:ext cx="1007347" cy="1007347"/>
          </a:xfrm>
          <a:prstGeom prst="rect">
            <a:avLst/>
          </a:prstGeom>
        </p:spPr>
      </p:pic>
      <p:pic>
        <p:nvPicPr>
          <p:cNvPr id="22" name="Image 21">
            <a:extLst>
              <a:ext uri="{FF2B5EF4-FFF2-40B4-BE49-F238E27FC236}">
                <a16:creationId xmlns:a16="http://schemas.microsoft.com/office/drawing/2014/main" id="{81FD499C-45ED-4851-B301-508526A60B85}"/>
              </a:ext>
            </a:extLst>
          </p:cNvPr>
          <p:cNvPicPr>
            <a:picLocks noChangeAspect="1"/>
          </p:cNvPicPr>
          <p:nvPr/>
        </p:nvPicPr>
        <p:blipFill>
          <a:blip r:embed="rId6"/>
          <a:stretch>
            <a:fillRect/>
          </a:stretch>
        </p:blipFill>
        <p:spPr>
          <a:xfrm>
            <a:off x="9648006" y="2093221"/>
            <a:ext cx="726057" cy="726057"/>
          </a:xfrm>
          <a:prstGeom prst="rect">
            <a:avLst/>
          </a:prstGeom>
        </p:spPr>
      </p:pic>
      <p:pic>
        <p:nvPicPr>
          <p:cNvPr id="28" name="Image 27" descr="Une image contenant texte&#10;&#10;Description générée automatiquement">
            <a:extLst>
              <a:ext uri="{FF2B5EF4-FFF2-40B4-BE49-F238E27FC236}">
                <a16:creationId xmlns:a16="http://schemas.microsoft.com/office/drawing/2014/main" id="{51D30428-9B21-4A02-91E0-C56DF5D5A2A8}"/>
              </a:ext>
            </a:extLst>
          </p:cNvPr>
          <p:cNvPicPr>
            <a:picLocks noChangeAspect="1"/>
          </p:cNvPicPr>
          <p:nvPr/>
        </p:nvPicPr>
        <p:blipFill>
          <a:blip r:embed="rId7"/>
          <a:stretch>
            <a:fillRect/>
          </a:stretch>
        </p:blipFill>
        <p:spPr>
          <a:xfrm>
            <a:off x="9679915" y="3260666"/>
            <a:ext cx="762000" cy="762000"/>
          </a:xfrm>
          <a:prstGeom prst="rect">
            <a:avLst/>
          </a:prstGeom>
        </p:spPr>
      </p:pic>
      <p:pic>
        <p:nvPicPr>
          <p:cNvPr id="34" name="Image 33" descr="Une image contenant texte&#10;&#10;Description générée automatiquement">
            <a:extLst>
              <a:ext uri="{FF2B5EF4-FFF2-40B4-BE49-F238E27FC236}">
                <a16:creationId xmlns:a16="http://schemas.microsoft.com/office/drawing/2014/main" id="{E1130019-2318-4020-AA48-5A44D16DB972}"/>
              </a:ext>
            </a:extLst>
          </p:cNvPr>
          <p:cNvPicPr>
            <a:picLocks noChangeAspect="1"/>
          </p:cNvPicPr>
          <p:nvPr/>
        </p:nvPicPr>
        <p:blipFill>
          <a:blip r:embed="rId8"/>
          <a:stretch>
            <a:fillRect/>
          </a:stretch>
        </p:blipFill>
        <p:spPr>
          <a:xfrm>
            <a:off x="9686512" y="5586575"/>
            <a:ext cx="708519" cy="708519"/>
          </a:xfrm>
          <a:prstGeom prst="rect">
            <a:avLst/>
          </a:prstGeom>
        </p:spPr>
      </p:pic>
      <p:sp>
        <p:nvSpPr>
          <p:cNvPr id="10" name="Rectangle : coins arrondis 9">
            <a:extLst>
              <a:ext uri="{FF2B5EF4-FFF2-40B4-BE49-F238E27FC236}">
                <a16:creationId xmlns:a16="http://schemas.microsoft.com/office/drawing/2014/main" id="{522BE4BD-68A0-4717-9D34-54C9BF74F2FC}"/>
              </a:ext>
            </a:extLst>
          </p:cNvPr>
          <p:cNvSpPr/>
          <p:nvPr/>
        </p:nvSpPr>
        <p:spPr>
          <a:xfrm>
            <a:off x="9425691" y="1002859"/>
            <a:ext cx="1245858" cy="4497094"/>
          </a:xfrm>
          <a:prstGeom prst="roundRect">
            <a:avLst/>
          </a:prstGeom>
          <a:solidFill>
            <a:schemeClr val="bg1">
              <a:lumMod val="7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4" name="Rectangle 133">
            <a:extLst>
              <a:ext uri="{FF2B5EF4-FFF2-40B4-BE49-F238E27FC236}">
                <a16:creationId xmlns:a16="http://schemas.microsoft.com/office/drawing/2014/main" id="{666F2C4F-31B2-46E4-A115-2D4DA8063787}"/>
              </a:ext>
            </a:extLst>
          </p:cNvPr>
          <p:cNvSpPr/>
          <p:nvPr/>
        </p:nvSpPr>
        <p:spPr>
          <a:xfrm rot="10800000">
            <a:off x="707298" y="1725921"/>
            <a:ext cx="8113316" cy="727462"/>
          </a:xfrm>
          <a:prstGeom prst="rect">
            <a:avLst/>
          </a:prstGeom>
          <a:gradFill>
            <a:gsLst>
              <a:gs pos="0">
                <a:schemeClr val="bg1"/>
              </a:gs>
              <a:gs pos="99000">
                <a:schemeClr val="accent6">
                  <a:lumMod val="91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5" name="ZoneTexte 134">
            <a:extLst>
              <a:ext uri="{FF2B5EF4-FFF2-40B4-BE49-F238E27FC236}">
                <a16:creationId xmlns:a16="http://schemas.microsoft.com/office/drawing/2014/main" id="{D62D69B5-7ACB-4F55-9C35-9817A477D3C6}"/>
              </a:ext>
            </a:extLst>
          </p:cNvPr>
          <p:cNvSpPr txBox="1"/>
          <p:nvPr/>
        </p:nvSpPr>
        <p:spPr>
          <a:xfrm>
            <a:off x="4155790" y="2770165"/>
            <a:ext cx="1216331" cy="254635"/>
          </a:xfrm>
          <a:prstGeom prst="rect">
            <a:avLst/>
          </a:prstGeom>
          <a:solidFill>
            <a:schemeClr val="bg2"/>
          </a:solidFill>
        </p:spPr>
        <p:txBody>
          <a:bodyPr wrap="square" lIns="72000" tIns="18000" rIns="0" bIns="18000" rtlCol="0" anchor="ctr" anchorCtr="0">
            <a:noAutofit/>
          </a:bodyPr>
          <a:lstStyle/>
          <a:p>
            <a:r>
              <a:rPr lang="fr-FR" sz="1200" b="1" dirty="0">
                <a:solidFill>
                  <a:schemeClr val="bg1"/>
                </a:solidFill>
                <a:latin typeface="Arial" panose="020B0604020202020204" pitchFamily="34" charset="0"/>
                <a:cs typeface="Arial" panose="020B0604020202020204" pitchFamily="34" charset="0"/>
              </a:rPr>
              <a:t>Moment de vie</a:t>
            </a:r>
          </a:p>
        </p:txBody>
      </p:sp>
      <p:sp>
        <p:nvSpPr>
          <p:cNvPr id="136" name="Rectangle 135">
            <a:extLst>
              <a:ext uri="{FF2B5EF4-FFF2-40B4-BE49-F238E27FC236}">
                <a16:creationId xmlns:a16="http://schemas.microsoft.com/office/drawing/2014/main" id="{1C0FE503-147A-493C-B702-42484C9F7090}"/>
              </a:ext>
            </a:extLst>
          </p:cNvPr>
          <p:cNvSpPr/>
          <p:nvPr/>
        </p:nvSpPr>
        <p:spPr>
          <a:xfrm>
            <a:off x="707299" y="5606879"/>
            <a:ext cx="8113315" cy="655039"/>
          </a:xfrm>
          <a:prstGeom prst="rect">
            <a:avLst/>
          </a:prstGeom>
          <a:gradFill>
            <a:gsLst>
              <a:gs pos="0">
                <a:schemeClr val="bg1"/>
              </a:gs>
              <a:gs pos="99000">
                <a:schemeClr val="accent6">
                  <a:lumMod val="91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7" name="object 47">
            <a:extLst>
              <a:ext uri="{FF2B5EF4-FFF2-40B4-BE49-F238E27FC236}">
                <a16:creationId xmlns:a16="http://schemas.microsoft.com/office/drawing/2014/main" id="{37D34EE7-AC58-45DB-83F2-66DE840AB3E0}"/>
              </a:ext>
            </a:extLst>
          </p:cNvPr>
          <p:cNvSpPr txBox="1"/>
          <p:nvPr/>
        </p:nvSpPr>
        <p:spPr>
          <a:xfrm>
            <a:off x="1376212" y="3249608"/>
            <a:ext cx="6991691" cy="2472472"/>
          </a:xfrm>
          <a:prstGeom prst="rect">
            <a:avLst/>
          </a:prstGeom>
        </p:spPr>
        <p:txBody>
          <a:bodyPr vert="horz" wrap="square" lIns="0" tIns="0" rIns="0" bIns="0" rtlCol="0">
            <a:spAutoFit/>
          </a:bodyPr>
          <a:lstStyle/>
          <a:p>
            <a:pPr marL="38100" marR="246379">
              <a:lnSpc>
                <a:spcPct val="100000"/>
              </a:lnSpc>
              <a:spcBef>
                <a:spcPts val="100"/>
              </a:spcBef>
            </a:pPr>
            <a:r>
              <a:rPr lang="fr-FR" sz="1050" b="1" dirty="0">
                <a:latin typeface="Arial" panose="020B0604020202020204" pitchFamily="34" charset="0"/>
                <a:cs typeface="Arial" panose="020B0604020202020204" pitchFamily="34" charset="0"/>
              </a:rPr>
              <a:t>Un moment de vie est une étape clé dans la vie du client </a:t>
            </a:r>
            <a:r>
              <a:rPr lang="fr-FR" sz="1050" dirty="0">
                <a:latin typeface="Arial" panose="020B0604020202020204" pitchFamily="34" charset="0"/>
                <a:cs typeface="Arial" panose="020B0604020202020204" pitchFamily="34" charset="0"/>
              </a:rPr>
              <a:t>susceptible de générer, à terme, de nouveaux besoins ou des risques de résiliation d’une offre déjà détenue.</a:t>
            </a:r>
          </a:p>
          <a:p>
            <a:pPr marL="38100" marR="246379">
              <a:lnSpc>
                <a:spcPct val="100000"/>
              </a:lnSpc>
              <a:spcBef>
                <a:spcPts val="100"/>
              </a:spcBef>
            </a:pPr>
            <a:r>
              <a:rPr lang="fr-FR" sz="1050" dirty="0">
                <a:latin typeface="Arial" panose="020B0604020202020204" pitchFamily="34" charset="0"/>
                <a:cs typeface="Arial" panose="020B0604020202020204" pitchFamily="34" charset="0"/>
              </a:rPr>
              <a:t>La démarche moment de vie vise à exploiter les données, ou les informations clés du client, </a:t>
            </a:r>
            <a:r>
              <a:rPr lang="fr-FR" sz="1050" b="1" dirty="0">
                <a:latin typeface="Arial" panose="020B0604020202020204" pitchFamily="34" charset="0"/>
                <a:cs typeface="Arial" panose="020B0604020202020204" pitchFamily="34" charset="0"/>
              </a:rPr>
              <a:t>pour proposer au bon moment, la meilleure offre et action d’attention auprès du client.</a:t>
            </a:r>
          </a:p>
          <a:p>
            <a:pPr marL="38100" marR="246379">
              <a:lnSpc>
                <a:spcPct val="100000"/>
              </a:lnSpc>
              <a:spcBef>
                <a:spcPts val="100"/>
              </a:spcBef>
            </a:pPr>
            <a:endParaRPr lang="fr-FR" sz="1050" b="1" dirty="0">
              <a:latin typeface="Arial" panose="020B0604020202020204" pitchFamily="34" charset="0"/>
              <a:cs typeface="Arial" panose="020B0604020202020204" pitchFamily="34" charset="0"/>
            </a:endParaRPr>
          </a:p>
          <a:p>
            <a:pPr marL="38100" marR="246379">
              <a:lnSpc>
                <a:spcPct val="100000"/>
              </a:lnSpc>
              <a:spcBef>
                <a:spcPts val="100"/>
              </a:spcBef>
            </a:pPr>
            <a:r>
              <a:rPr lang="fr-FR" sz="1050" dirty="0">
                <a:latin typeface="Arial" panose="020B0604020202020204" pitchFamily="34" charset="0"/>
                <a:cs typeface="Arial" panose="020B0604020202020204" pitchFamily="34" charset="0"/>
              </a:rPr>
              <a:t>Les principaux moments de vie identifiés et la prise de contact la plus pertinente auprès du client</a:t>
            </a:r>
            <a:r>
              <a:rPr sz="1050" dirty="0">
                <a:latin typeface="Arial" panose="020B0604020202020204" pitchFamily="34" charset="0"/>
                <a:cs typeface="Arial" panose="020B0604020202020204" pitchFamily="34" charset="0"/>
              </a:rPr>
              <a:t> :</a:t>
            </a:r>
          </a:p>
          <a:p>
            <a:pPr marL="365760" indent="-171450">
              <a:lnSpc>
                <a:spcPct val="100000"/>
              </a:lnSpc>
              <a:spcBef>
                <a:spcPts val="360"/>
              </a:spcBef>
              <a:buFont typeface="Wingdings" panose="05000000000000000000" pitchFamily="2" charset="2"/>
              <a:buChar char="§"/>
            </a:pPr>
            <a:r>
              <a:rPr lang="fr-FR" sz="1050" dirty="0">
                <a:latin typeface="Arial" panose="020B0604020202020204" pitchFamily="34" charset="0"/>
                <a:cs typeface="Arial" panose="020B0604020202020204" pitchFamily="34" charset="0"/>
              </a:rPr>
              <a:t>L’entrée dans la vie active</a:t>
            </a:r>
          </a:p>
          <a:p>
            <a:pPr marL="365760" indent="-171450">
              <a:lnSpc>
                <a:spcPct val="100000"/>
              </a:lnSpc>
              <a:spcBef>
                <a:spcPts val="360"/>
              </a:spcBef>
              <a:buFont typeface="Wingdings" panose="05000000000000000000" pitchFamily="2" charset="2"/>
              <a:buChar char="§"/>
            </a:pPr>
            <a:r>
              <a:rPr lang="fr-FR" sz="1050" dirty="0">
                <a:latin typeface="Arial" panose="020B0604020202020204" pitchFamily="34" charset="0"/>
                <a:cs typeface="Arial" panose="020B0604020202020204" pitchFamily="34" charset="0"/>
              </a:rPr>
              <a:t>La famille évolue (emménagement en couple, naissance d’un enfant…)</a:t>
            </a:r>
          </a:p>
          <a:p>
            <a:pPr marL="365760" indent="-171450">
              <a:lnSpc>
                <a:spcPct val="100000"/>
              </a:lnSpc>
              <a:spcBef>
                <a:spcPts val="360"/>
              </a:spcBef>
              <a:buFont typeface="Wingdings" panose="05000000000000000000" pitchFamily="2" charset="2"/>
              <a:buChar char="§"/>
            </a:pPr>
            <a:r>
              <a:rPr lang="fr-FR" sz="1050" dirty="0">
                <a:latin typeface="Arial" panose="020B0604020202020204" pitchFamily="34" charset="0"/>
                <a:cs typeface="Arial" panose="020B0604020202020204" pitchFamily="34" charset="0"/>
              </a:rPr>
              <a:t>Le déménagement</a:t>
            </a:r>
          </a:p>
          <a:p>
            <a:pPr marL="365760" indent="-171450">
              <a:lnSpc>
                <a:spcPct val="100000"/>
              </a:lnSpc>
              <a:spcBef>
                <a:spcPts val="360"/>
              </a:spcBef>
              <a:buFont typeface="Wingdings" panose="05000000000000000000" pitchFamily="2" charset="2"/>
              <a:buChar char="§"/>
            </a:pPr>
            <a:r>
              <a:rPr lang="fr-FR" sz="1050" dirty="0">
                <a:latin typeface="Arial" panose="020B0604020202020204" pitchFamily="34" charset="0"/>
                <a:cs typeface="Arial" panose="020B0604020202020204" pitchFamily="34" charset="0"/>
              </a:rPr>
              <a:t>Préparation de la retraite</a:t>
            </a:r>
          </a:p>
          <a:p>
            <a:pPr marL="365760" indent="-171450">
              <a:lnSpc>
                <a:spcPct val="100000"/>
              </a:lnSpc>
              <a:spcBef>
                <a:spcPts val="360"/>
              </a:spcBef>
              <a:buFont typeface="Wingdings" panose="05000000000000000000" pitchFamily="2" charset="2"/>
              <a:buChar char="§"/>
            </a:pPr>
            <a:r>
              <a:rPr lang="fr-FR" sz="1050" dirty="0">
                <a:latin typeface="Arial" panose="020B0604020202020204" pitchFamily="34" charset="0"/>
                <a:cs typeface="Arial" panose="020B0604020202020204" pitchFamily="34" charset="0"/>
              </a:rPr>
              <a:t>Le départ à la retraite</a:t>
            </a:r>
          </a:p>
          <a:p>
            <a:pPr marL="38100" marR="30480">
              <a:lnSpc>
                <a:spcPct val="100000"/>
              </a:lnSpc>
              <a:spcBef>
                <a:spcPts val="565"/>
              </a:spcBef>
            </a:pPr>
            <a:r>
              <a:rPr lang="fr-FR" sz="1050" dirty="0">
                <a:latin typeface="Arial" panose="020B0604020202020204" pitchFamily="34" charset="0"/>
                <a:cs typeface="Arial" panose="020B0604020202020204" pitchFamily="34" charset="0"/>
              </a:rPr>
              <a:t>Le but est d’améliorer l’expérience client grâce à un marketing et une approche commerciale personnalisée autour des moments de vie.</a:t>
            </a:r>
            <a:endParaRPr sz="1050" dirty="0">
              <a:latin typeface="Arial" panose="020B0604020202020204" pitchFamily="34" charset="0"/>
              <a:cs typeface="Arial" panose="020B0604020202020204" pitchFamily="34" charset="0"/>
            </a:endParaRPr>
          </a:p>
        </p:txBody>
      </p:sp>
      <p:grpSp>
        <p:nvGrpSpPr>
          <p:cNvPr id="138" name="Graphique 1869">
            <a:extLst>
              <a:ext uri="{FF2B5EF4-FFF2-40B4-BE49-F238E27FC236}">
                <a16:creationId xmlns:a16="http://schemas.microsoft.com/office/drawing/2014/main" id="{2C07360A-57F5-46B5-8620-A19387D8FF63}"/>
              </a:ext>
            </a:extLst>
          </p:cNvPr>
          <p:cNvGrpSpPr/>
          <p:nvPr/>
        </p:nvGrpSpPr>
        <p:grpSpPr>
          <a:xfrm>
            <a:off x="4287985" y="2035969"/>
            <a:ext cx="951939" cy="655035"/>
            <a:chOff x="666750" y="5082373"/>
            <a:chExt cx="660939" cy="499395"/>
          </a:xfrm>
          <a:solidFill>
            <a:srgbClr val="FFFFFF"/>
          </a:solidFill>
        </p:grpSpPr>
        <p:grpSp>
          <p:nvGrpSpPr>
            <p:cNvPr id="139" name="Graphique 1869">
              <a:extLst>
                <a:ext uri="{FF2B5EF4-FFF2-40B4-BE49-F238E27FC236}">
                  <a16:creationId xmlns:a16="http://schemas.microsoft.com/office/drawing/2014/main" id="{8E10D068-14CD-4AC8-AE5D-D10571EE343F}"/>
                </a:ext>
              </a:extLst>
            </p:cNvPr>
            <p:cNvGrpSpPr/>
            <p:nvPr/>
          </p:nvGrpSpPr>
          <p:grpSpPr>
            <a:xfrm>
              <a:off x="669607" y="5085679"/>
              <a:ext cx="653034" cy="496089"/>
              <a:chOff x="669607" y="5085679"/>
              <a:chExt cx="653034" cy="496089"/>
            </a:xfrm>
            <a:grpFill/>
          </p:grpSpPr>
          <p:grpSp>
            <p:nvGrpSpPr>
              <p:cNvPr id="190" name="Graphique 1869">
                <a:extLst>
                  <a:ext uri="{FF2B5EF4-FFF2-40B4-BE49-F238E27FC236}">
                    <a16:creationId xmlns:a16="http://schemas.microsoft.com/office/drawing/2014/main" id="{85000B87-4D08-4C29-8DD8-A81357D9776F}"/>
                  </a:ext>
                </a:extLst>
              </p:cNvPr>
              <p:cNvGrpSpPr/>
              <p:nvPr/>
            </p:nvGrpSpPr>
            <p:grpSpPr>
              <a:xfrm>
                <a:off x="865656" y="5123896"/>
                <a:ext cx="122467" cy="116210"/>
                <a:chOff x="865656" y="5123896"/>
                <a:chExt cx="122467" cy="116210"/>
              </a:xfrm>
              <a:grpFill/>
            </p:grpSpPr>
            <p:grpSp>
              <p:nvGrpSpPr>
                <p:cNvPr id="215" name="Graphique 1869">
                  <a:extLst>
                    <a:ext uri="{FF2B5EF4-FFF2-40B4-BE49-F238E27FC236}">
                      <a16:creationId xmlns:a16="http://schemas.microsoft.com/office/drawing/2014/main" id="{CA67A277-8B1B-4A51-A608-B7E05C95CCA8}"/>
                    </a:ext>
                  </a:extLst>
                </p:cNvPr>
                <p:cNvGrpSpPr/>
                <p:nvPr/>
              </p:nvGrpSpPr>
              <p:grpSpPr>
                <a:xfrm>
                  <a:off x="911066" y="5190196"/>
                  <a:ext cx="40100" cy="28003"/>
                  <a:chOff x="911066" y="5190196"/>
                  <a:chExt cx="40100" cy="28003"/>
                </a:xfrm>
                <a:grpFill/>
              </p:grpSpPr>
              <p:sp>
                <p:nvSpPr>
                  <p:cNvPr id="219" name="Forme libre : forme 4219">
                    <a:extLst>
                      <a:ext uri="{FF2B5EF4-FFF2-40B4-BE49-F238E27FC236}">
                        <a16:creationId xmlns:a16="http://schemas.microsoft.com/office/drawing/2014/main" id="{BAD4F69A-ED1A-416C-8071-5115E09DB2DF}"/>
                      </a:ext>
                    </a:extLst>
                  </p:cNvPr>
                  <p:cNvSpPr/>
                  <p:nvPr/>
                </p:nvSpPr>
                <p:spPr>
                  <a:xfrm>
                    <a:off x="911066" y="5190196"/>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20" name="Forme libre : forme 4220">
                    <a:extLst>
                      <a:ext uri="{FF2B5EF4-FFF2-40B4-BE49-F238E27FC236}">
                        <a16:creationId xmlns:a16="http://schemas.microsoft.com/office/drawing/2014/main" id="{1C40A539-9D67-486F-A24F-BE04BA134728}"/>
                      </a:ext>
                    </a:extLst>
                  </p:cNvPr>
                  <p:cNvSpPr/>
                  <p:nvPr/>
                </p:nvSpPr>
                <p:spPr>
                  <a:xfrm>
                    <a:off x="941641" y="5190672"/>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21" name="Forme libre : forme 4221">
                    <a:extLst>
                      <a:ext uri="{FF2B5EF4-FFF2-40B4-BE49-F238E27FC236}">
                        <a16:creationId xmlns:a16="http://schemas.microsoft.com/office/drawing/2014/main" id="{1EBB9E3E-46F8-46DD-94A4-796E89C26A47}"/>
                      </a:ext>
                    </a:extLst>
                  </p:cNvPr>
                  <p:cNvSpPr/>
                  <p:nvPr/>
                </p:nvSpPr>
                <p:spPr>
                  <a:xfrm>
                    <a:off x="920877" y="5214675"/>
                    <a:ext cx="10953" cy="3524"/>
                  </a:xfrm>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a:moveTo>
                          <a:pt x="10954" y="0"/>
                        </a:moveTo>
                        <a:cubicBezTo>
                          <a:pt x="10192" y="2095"/>
                          <a:pt x="8001" y="3524"/>
                          <a:pt x="5429" y="3524"/>
                        </a:cubicBezTo>
                        <a:cubicBezTo>
                          <a:pt x="2953" y="3524"/>
                          <a:pt x="857" y="2095"/>
                          <a:pt x="0" y="95"/>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216" name="Forme libre : forme 4222">
                  <a:extLst>
                    <a:ext uri="{FF2B5EF4-FFF2-40B4-BE49-F238E27FC236}">
                      <a16:creationId xmlns:a16="http://schemas.microsoft.com/office/drawing/2014/main" id="{87A270EF-58EF-4DAC-BF7F-88117FC0CDBF}"/>
                    </a:ext>
                  </a:extLst>
                </p:cNvPr>
                <p:cNvSpPr/>
                <p:nvPr/>
              </p:nvSpPr>
              <p:spPr>
                <a:xfrm>
                  <a:off x="891920" y="5194006"/>
                  <a:ext cx="71628" cy="40385"/>
                </a:xfrm>
                <a:custGeom>
                  <a:avLst/>
                  <a:gdLst>
                    <a:gd name="connsiteX0" fmla="*/ 71628 w 71628"/>
                    <a:gd name="connsiteY0" fmla="*/ 0 h 40385"/>
                    <a:gd name="connsiteX1" fmla="*/ 35814 w 71628"/>
                    <a:gd name="connsiteY1" fmla="*/ 40386 h 40385"/>
                    <a:gd name="connsiteX2" fmla="*/ 0 w 71628"/>
                    <a:gd name="connsiteY2" fmla="*/ 0 h 40385"/>
                  </a:gdLst>
                  <a:ahLst/>
                  <a:cxnLst>
                    <a:cxn ang="0">
                      <a:pos x="connsiteX0" y="connsiteY0"/>
                    </a:cxn>
                    <a:cxn ang="0">
                      <a:pos x="connsiteX1" y="connsiteY1"/>
                    </a:cxn>
                    <a:cxn ang="0">
                      <a:pos x="connsiteX2" y="connsiteY2"/>
                    </a:cxn>
                  </a:cxnLst>
                  <a:rect l="l" t="t" r="r" b="b"/>
                  <a:pathLst>
                    <a:path w="71628" h="40385">
                      <a:moveTo>
                        <a:pt x="71628" y="0"/>
                      </a:moveTo>
                      <a:cubicBezTo>
                        <a:pt x="71628" y="22289"/>
                        <a:pt x="55626" y="40386"/>
                        <a:pt x="35814" y="40386"/>
                      </a:cubicBezTo>
                      <a:cubicBezTo>
                        <a:pt x="16002" y="40386"/>
                        <a:pt x="0" y="22289"/>
                        <a:pt x="0" y="0"/>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17" name="Forme libre : forme 4223">
                  <a:extLst>
                    <a:ext uri="{FF2B5EF4-FFF2-40B4-BE49-F238E27FC236}">
                      <a16:creationId xmlns:a16="http://schemas.microsoft.com/office/drawing/2014/main" id="{94E2732F-1F24-4DCA-B9F7-67CCA8239A6C}"/>
                    </a:ext>
                  </a:extLst>
                </p:cNvPr>
                <p:cNvSpPr/>
                <p:nvPr/>
              </p:nvSpPr>
              <p:spPr>
                <a:xfrm>
                  <a:off x="879347" y="5158287"/>
                  <a:ext cx="90296" cy="36353"/>
                </a:xfrm>
                <a:custGeom>
                  <a:avLst/>
                  <a:gdLst>
                    <a:gd name="connsiteX0" fmla="*/ 0 w 90296"/>
                    <a:gd name="connsiteY0" fmla="*/ 34290 h 36353"/>
                    <a:gd name="connsiteX1" fmla="*/ 24003 w 90296"/>
                    <a:gd name="connsiteY1" fmla="*/ 22193 h 36353"/>
                    <a:gd name="connsiteX2" fmla="*/ 33814 w 90296"/>
                    <a:gd name="connsiteY2" fmla="*/ 0 h 36353"/>
                    <a:gd name="connsiteX3" fmla="*/ 49721 w 90296"/>
                    <a:gd name="connsiteY3" fmla="*/ 13811 h 36353"/>
                    <a:gd name="connsiteX4" fmla="*/ 90297 w 90296"/>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6" h="36353">
                      <a:moveTo>
                        <a:pt x="0" y="34290"/>
                      </a:moveTo>
                      <a:cubicBezTo>
                        <a:pt x="0" y="34290"/>
                        <a:pt x="20098" y="38957"/>
                        <a:pt x="24003" y="22193"/>
                      </a:cubicBezTo>
                      <a:cubicBezTo>
                        <a:pt x="28004" y="5429"/>
                        <a:pt x="33814" y="0"/>
                        <a:pt x="33814" y="0"/>
                      </a:cubicBezTo>
                      <a:cubicBezTo>
                        <a:pt x="33814" y="0"/>
                        <a:pt x="48482" y="2095"/>
                        <a:pt x="49721" y="13811"/>
                      </a:cubicBezTo>
                      <a:cubicBezTo>
                        <a:pt x="50864" y="25527"/>
                        <a:pt x="69342" y="44577"/>
                        <a:pt x="90297" y="32480"/>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18" name="Forme libre : forme 4224">
                  <a:extLst>
                    <a:ext uri="{FF2B5EF4-FFF2-40B4-BE49-F238E27FC236}">
                      <a16:creationId xmlns:a16="http://schemas.microsoft.com/office/drawing/2014/main" id="{D34A8FC5-74C6-4045-B74E-F8F79CA9FC2B}"/>
                    </a:ext>
                  </a:extLst>
                </p:cNvPr>
                <p:cNvSpPr/>
                <p:nvPr/>
              </p:nvSpPr>
              <p:spPr>
                <a:xfrm>
                  <a:off x="865656" y="5123896"/>
                  <a:ext cx="122467" cy="116210"/>
                </a:xfrm>
                <a:custGeom>
                  <a:avLst/>
                  <a:gdLst>
                    <a:gd name="connsiteX0" fmla="*/ 82272 w 122467"/>
                    <a:gd name="connsiteY0" fmla="*/ 114877 h 116210"/>
                    <a:gd name="connsiteX1" fmla="*/ 101417 w 122467"/>
                    <a:gd name="connsiteY1" fmla="*/ 96399 h 116210"/>
                    <a:gd name="connsiteX2" fmla="*/ 122467 w 122467"/>
                    <a:gd name="connsiteY2" fmla="*/ 68586 h 116210"/>
                    <a:gd name="connsiteX3" fmla="*/ 103322 w 122467"/>
                    <a:gd name="connsiteY3" fmla="*/ 38011 h 116210"/>
                    <a:gd name="connsiteX4" fmla="*/ 81605 w 122467"/>
                    <a:gd name="connsiteY4" fmla="*/ 3435 h 116210"/>
                    <a:gd name="connsiteX5" fmla="*/ 41886 w 122467"/>
                    <a:gd name="connsiteY5" fmla="*/ 9245 h 116210"/>
                    <a:gd name="connsiteX6" fmla="*/ 17597 w 122467"/>
                    <a:gd name="connsiteY6" fmla="*/ 32105 h 116210"/>
                    <a:gd name="connsiteX7" fmla="*/ 71 w 122467"/>
                    <a:gd name="connsiteY7" fmla="*/ 67348 h 116210"/>
                    <a:gd name="connsiteX8" fmla="*/ 19216 w 122467"/>
                    <a:gd name="connsiteY8" fmla="*/ 95161 h 116210"/>
                    <a:gd name="connsiteX9" fmla="*/ 47220 w 122467"/>
                    <a:gd name="connsiteY9" fmla="*/ 116211 h 1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467" h="116210">
                      <a:moveTo>
                        <a:pt x="82272" y="114877"/>
                      </a:moveTo>
                      <a:cubicBezTo>
                        <a:pt x="98369" y="112496"/>
                        <a:pt x="101417" y="96399"/>
                        <a:pt x="101417" y="96399"/>
                      </a:cubicBezTo>
                      <a:cubicBezTo>
                        <a:pt x="101417" y="96399"/>
                        <a:pt x="122467" y="91255"/>
                        <a:pt x="122467" y="68586"/>
                      </a:cubicBezTo>
                      <a:cubicBezTo>
                        <a:pt x="122467" y="45916"/>
                        <a:pt x="103322" y="38011"/>
                        <a:pt x="103322" y="38011"/>
                      </a:cubicBezTo>
                      <a:cubicBezTo>
                        <a:pt x="103322" y="38011"/>
                        <a:pt x="106370" y="13722"/>
                        <a:pt x="81605" y="3435"/>
                      </a:cubicBezTo>
                      <a:cubicBezTo>
                        <a:pt x="56840" y="-6852"/>
                        <a:pt x="41886" y="9245"/>
                        <a:pt x="41886" y="9245"/>
                      </a:cubicBezTo>
                      <a:cubicBezTo>
                        <a:pt x="29503" y="9055"/>
                        <a:pt x="19026" y="16675"/>
                        <a:pt x="17597" y="32105"/>
                      </a:cubicBezTo>
                      <a:cubicBezTo>
                        <a:pt x="16168" y="47536"/>
                        <a:pt x="1500" y="48012"/>
                        <a:pt x="71" y="67348"/>
                      </a:cubicBezTo>
                      <a:cubicBezTo>
                        <a:pt x="-1358" y="86683"/>
                        <a:pt x="19216" y="95161"/>
                        <a:pt x="19216" y="95161"/>
                      </a:cubicBezTo>
                      <a:cubicBezTo>
                        <a:pt x="19216" y="95161"/>
                        <a:pt x="22455" y="114306"/>
                        <a:pt x="47220" y="116211"/>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91" name="Graphique 1869">
                <a:extLst>
                  <a:ext uri="{FF2B5EF4-FFF2-40B4-BE49-F238E27FC236}">
                    <a16:creationId xmlns:a16="http://schemas.microsoft.com/office/drawing/2014/main" id="{2B93BAF9-7679-4FE6-8015-2D15E4B19348}"/>
                  </a:ext>
                </a:extLst>
              </p:cNvPr>
              <p:cNvGrpSpPr/>
              <p:nvPr/>
            </p:nvGrpSpPr>
            <p:grpSpPr>
              <a:xfrm>
                <a:off x="1013644" y="5085679"/>
                <a:ext cx="96779" cy="124709"/>
                <a:chOff x="1013644" y="5085679"/>
                <a:chExt cx="96779" cy="124709"/>
              </a:xfrm>
              <a:grpFill/>
            </p:grpSpPr>
            <p:sp>
              <p:nvSpPr>
                <p:cNvPr id="207" name="Forme libre : forme 4226">
                  <a:extLst>
                    <a:ext uri="{FF2B5EF4-FFF2-40B4-BE49-F238E27FC236}">
                      <a16:creationId xmlns:a16="http://schemas.microsoft.com/office/drawing/2014/main" id="{674C722D-8509-43DD-8A65-F887FCB5900B}"/>
                    </a:ext>
                  </a:extLst>
                </p:cNvPr>
                <p:cNvSpPr/>
                <p:nvPr/>
              </p:nvSpPr>
              <p:spPr>
                <a:xfrm>
                  <a:off x="1055369" y="5185814"/>
                  <a:ext cx="12382" cy="4000"/>
                </a:xfrm>
                <a:custGeom>
                  <a:avLst/>
                  <a:gdLst>
                    <a:gd name="connsiteX0" fmla="*/ 12382 w 12382"/>
                    <a:gd name="connsiteY0" fmla="*/ 0 h 4000"/>
                    <a:gd name="connsiteX1" fmla="*/ 6191 w 12382"/>
                    <a:gd name="connsiteY1" fmla="*/ 4001 h 4000"/>
                    <a:gd name="connsiteX2" fmla="*/ 0 w 12382"/>
                    <a:gd name="connsiteY2" fmla="*/ 95 h 4000"/>
                  </a:gdLst>
                  <a:ahLst/>
                  <a:cxnLst>
                    <a:cxn ang="0">
                      <a:pos x="connsiteX0" y="connsiteY0"/>
                    </a:cxn>
                    <a:cxn ang="0">
                      <a:pos x="connsiteX1" y="connsiteY1"/>
                    </a:cxn>
                    <a:cxn ang="0">
                      <a:pos x="connsiteX2" y="connsiteY2"/>
                    </a:cxn>
                  </a:cxnLst>
                  <a:rect l="l" t="t" r="r" b="b"/>
                  <a:pathLst>
                    <a:path w="12382" h="4000">
                      <a:moveTo>
                        <a:pt x="12382" y="0"/>
                      </a:moveTo>
                      <a:cubicBezTo>
                        <a:pt x="11430" y="2381"/>
                        <a:pt x="9049" y="4001"/>
                        <a:pt x="6191" y="4001"/>
                      </a:cubicBezTo>
                      <a:cubicBezTo>
                        <a:pt x="3334" y="4001"/>
                        <a:pt x="953" y="2381"/>
                        <a:pt x="0" y="95"/>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08" name="Forme libre : forme 4227">
                  <a:extLst>
                    <a:ext uri="{FF2B5EF4-FFF2-40B4-BE49-F238E27FC236}">
                      <a16:creationId xmlns:a16="http://schemas.microsoft.com/office/drawing/2014/main" id="{88D27F30-565F-4BDB-A7FF-FE46348B0D2F}"/>
                    </a:ext>
                  </a:extLst>
                </p:cNvPr>
                <p:cNvSpPr/>
                <p:nvPr/>
              </p:nvSpPr>
              <p:spPr>
                <a:xfrm>
                  <a:off x="1021365" y="5164764"/>
                  <a:ext cx="80962" cy="45624"/>
                </a:xfrm>
                <a:custGeom>
                  <a:avLst/>
                  <a:gdLst>
                    <a:gd name="connsiteX0" fmla="*/ 80963 w 80962"/>
                    <a:gd name="connsiteY0" fmla="*/ 0 h 45624"/>
                    <a:gd name="connsiteX1" fmla="*/ 40481 w 80962"/>
                    <a:gd name="connsiteY1" fmla="*/ 45625 h 45624"/>
                    <a:gd name="connsiteX2" fmla="*/ 0 w 80962"/>
                    <a:gd name="connsiteY2" fmla="*/ 0 h 45624"/>
                  </a:gdLst>
                  <a:ahLst/>
                  <a:cxnLst>
                    <a:cxn ang="0">
                      <a:pos x="connsiteX0" y="connsiteY0"/>
                    </a:cxn>
                    <a:cxn ang="0">
                      <a:pos x="connsiteX1" y="connsiteY1"/>
                    </a:cxn>
                    <a:cxn ang="0">
                      <a:pos x="connsiteX2" y="connsiteY2"/>
                    </a:cxn>
                  </a:cxnLst>
                  <a:rect l="l" t="t" r="r" b="b"/>
                  <a:pathLst>
                    <a:path w="80962" h="45624">
                      <a:moveTo>
                        <a:pt x="80963" y="0"/>
                      </a:moveTo>
                      <a:cubicBezTo>
                        <a:pt x="80963" y="25241"/>
                        <a:pt x="62865" y="45625"/>
                        <a:pt x="40481" y="45625"/>
                      </a:cubicBezTo>
                      <a:cubicBezTo>
                        <a:pt x="18098" y="45625"/>
                        <a:pt x="0" y="25146"/>
                        <a:pt x="0" y="0"/>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09" name="Forme libre : forme 4228">
                  <a:extLst>
                    <a:ext uri="{FF2B5EF4-FFF2-40B4-BE49-F238E27FC236}">
                      <a16:creationId xmlns:a16="http://schemas.microsoft.com/office/drawing/2014/main" id="{F412A75E-C494-441A-90E9-974A0A6CE842}"/>
                    </a:ext>
                  </a:extLst>
                </p:cNvPr>
                <p:cNvSpPr/>
                <p:nvPr/>
              </p:nvSpPr>
              <p:spPr>
                <a:xfrm>
                  <a:off x="1021080" y="5117234"/>
                  <a:ext cx="80683" cy="40100"/>
                </a:xfrm>
                <a:custGeom>
                  <a:avLst/>
                  <a:gdLst>
                    <a:gd name="connsiteX0" fmla="*/ 0 w 80683"/>
                    <a:gd name="connsiteY0" fmla="*/ 39338 h 40100"/>
                    <a:gd name="connsiteX1" fmla="*/ 21336 w 80683"/>
                    <a:gd name="connsiteY1" fmla="*/ 286 h 40100"/>
                    <a:gd name="connsiteX2" fmla="*/ 46672 w 80683"/>
                    <a:gd name="connsiteY2" fmla="*/ 12383 h 40100"/>
                    <a:gd name="connsiteX3" fmla="*/ 57721 w 80683"/>
                    <a:gd name="connsiteY3" fmla="*/ 0 h 40100"/>
                    <a:gd name="connsiteX4" fmla="*/ 80677 w 80683"/>
                    <a:gd name="connsiteY4" fmla="*/ 40100 h 4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83" h="40100">
                      <a:moveTo>
                        <a:pt x="0" y="39338"/>
                      </a:moveTo>
                      <a:cubicBezTo>
                        <a:pt x="0" y="39338"/>
                        <a:pt x="1619" y="-3429"/>
                        <a:pt x="21336" y="286"/>
                      </a:cubicBezTo>
                      <a:cubicBezTo>
                        <a:pt x="41053" y="4000"/>
                        <a:pt x="46672" y="12383"/>
                        <a:pt x="46672" y="12383"/>
                      </a:cubicBezTo>
                      <a:cubicBezTo>
                        <a:pt x="46672" y="12383"/>
                        <a:pt x="60103" y="12383"/>
                        <a:pt x="57721" y="0"/>
                      </a:cubicBezTo>
                      <a:cubicBezTo>
                        <a:pt x="57721" y="0"/>
                        <a:pt x="81153" y="3429"/>
                        <a:pt x="80677" y="40100"/>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10" name="Forme libre : forme 4229">
                  <a:extLst>
                    <a:ext uri="{FF2B5EF4-FFF2-40B4-BE49-F238E27FC236}">
                      <a16:creationId xmlns:a16="http://schemas.microsoft.com/office/drawing/2014/main" id="{17D45DBB-0EF9-4FD7-9310-279BA2FEBDDF}"/>
                    </a:ext>
                  </a:extLst>
                </p:cNvPr>
                <p:cNvSpPr/>
                <p:nvPr/>
              </p:nvSpPr>
              <p:spPr>
                <a:xfrm>
                  <a:off x="1013644" y="5085679"/>
                  <a:ext cx="96779" cy="71179"/>
                </a:xfrm>
                <a:custGeom>
                  <a:avLst/>
                  <a:gdLst>
                    <a:gd name="connsiteX0" fmla="*/ 2673 w 96779"/>
                    <a:gd name="connsiteY0" fmla="*/ 70608 h 71179"/>
                    <a:gd name="connsiteX1" fmla="*/ 7435 w 96779"/>
                    <a:gd name="connsiteY1" fmla="*/ 30507 h 71179"/>
                    <a:gd name="connsiteX2" fmla="*/ 23818 w 96779"/>
                    <a:gd name="connsiteY2" fmla="*/ 13362 h 71179"/>
                    <a:gd name="connsiteX3" fmla="*/ 23818 w 96779"/>
                    <a:gd name="connsiteY3" fmla="*/ 4123 h 71179"/>
                    <a:gd name="connsiteX4" fmla="*/ 63633 w 96779"/>
                    <a:gd name="connsiteY4" fmla="*/ 6790 h 71179"/>
                    <a:gd name="connsiteX5" fmla="*/ 76777 w 96779"/>
                    <a:gd name="connsiteY5" fmla="*/ 15458 h 71179"/>
                    <a:gd name="connsiteX6" fmla="*/ 96780 w 96779"/>
                    <a:gd name="connsiteY6" fmla="*/ 26316 h 71179"/>
                    <a:gd name="connsiteX7" fmla="*/ 90970 w 96779"/>
                    <a:gd name="connsiteY7" fmla="*/ 31079 h 71179"/>
                    <a:gd name="connsiteX8" fmla="*/ 91732 w 96779"/>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79" h="71179">
                      <a:moveTo>
                        <a:pt x="2673" y="70608"/>
                      </a:moveTo>
                      <a:cubicBezTo>
                        <a:pt x="2673" y="70608"/>
                        <a:pt x="-5804" y="40032"/>
                        <a:pt x="7435" y="30507"/>
                      </a:cubicBezTo>
                      <a:cubicBezTo>
                        <a:pt x="7435" y="30507"/>
                        <a:pt x="4006" y="14982"/>
                        <a:pt x="23818" y="13362"/>
                      </a:cubicBezTo>
                      <a:cubicBezTo>
                        <a:pt x="23818" y="13362"/>
                        <a:pt x="26676" y="8124"/>
                        <a:pt x="23818" y="4123"/>
                      </a:cubicBezTo>
                      <a:cubicBezTo>
                        <a:pt x="23818" y="4123"/>
                        <a:pt x="49441" y="-6735"/>
                        <a:pt x="63633" y="6790"/>
                      </a:cubicBezTo>
                      <a:cubicBezTo>
                        <a:pt x="63633" y="6790"/>
                        <a:pt x="74682" y="3075"/>
                        <a:pt x="76777" y="15458"/>
                      </a:cubicBezTo>
                      <a:cubicBezTo>
                        <a:pt x="76777" y="15458"/>
                        <a:pt x="91541" y="14886"/>
                        <a:pt x="96780" y="26316"/>
                      </a:cubicBezTo>
                      <a:cubicBezTo>
                        <a:pt x="96780" y="26316"/>
                        <a:pt x="91541" y="27364"/>
                        <a:pt x="90970" y="31079"/>
                      </a:cubicBezTo>
                      <a:cubicBezTo>
                        <a:pt x="90970" y="31079"/>
                        <a:pt x="101257" y="51367"/>
                        <a:pt x="91732" y="71179"/>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211" name="Graphique 1869">
                  <a:extLst>
                    <a:ext uri="{FF2B5EF4-FFF2-40B4-BE49-F238E27FC236}">
                      <a16:creationId xmlns:a16="http://schemas.microsoft.com/office/drawing/2014/main" id="{F3672BC6-06BC-4764-B13E-A81271C471FE}"/>
                    </a:ext>
                  </a:extLst>
                </p:cNvPr>
                <p:cNvGrpSpPr/>
                <p:nvPr/>
              </p:nvGrpSpPr>
              <p:grpSpPr>
                <a:xfrm>
                  <a:off x="1028414" y="5155715"/>
                  <a:ext cx="64674" cy="19812"/>
                  <a:chOff x="1028414" y="5155715"/>
                  <a:chExt cx="64674" cy="19812"/>
                </a:xfrm>
                <a:grpFill/>
              </p:grpSpPr>
              <p:sp>
                <p:nvSpPr>
                  <p:cNvPr id="212" name="Forme libre : forme 4231">
                    <a:extLst>
                      <a:ext uri="{FF2B5EF4-FFF2-40B4-BE49-F238E27FC236}">
                        <a16:creationId xmlns:a16="http://schemas.microsoft.com/office/drawing/2014/main" id="{2D961360-9305-4CD7-9D4B-C6204739A806}"/>
                      </a:ext>
                    </a:extLst>
                  </p:cNvPr>
                  <p:cNvSpPr/>
                  <p:nvPr/>
                </p:nvSpPr>
                <p:spPr>
                  <a:xfrm>
                    <a:off x="1028414" y="5156001"/>
                    <a:ext cx="25907" cy="19526"/>
                  </a:xfrm>
                  <a:custGeom>
                    <a:avLst/>
                    <a:gdLst>
                      <a:gd name="connsiteX0" fmla="*/ 22193 w 25907"/>
                      <a:gd name="connsiteY0" fmla="*/ 19526 h 19526"/>
                      <a:gd name="connsiteX1" fmla="*/ 3715 w 25907"/>
                      <a:gd name="connsiteY1" fmla="*/ 19526 h 19526"/>
                      <a:gd name="connsiteX2" fmla="*/ 0 w 25907"/>
                      <a:gd name="connsiteY2" fmla="*/ 15812 h 19526"/>
                      <a:gd name="connsiteX3" fmla="*/ 0 w 25907"/>
                      <a:gd name="connsiteY3" fmla="*/ 3715 h 19526"/>
                      <a:gd name="connsiteX4" fmla="*/ 3715 w 25907"/>
                      <a:gd name="connsiteY4" fmla="*/ 0 h 19526"/>
                      <a:gd name="connsiteX5" fmla="*/ 22193 w 25907"/>
                      <a:gd name="connsiteY5" fmla="*/ 0 h 19526"/>
                      <a:gd name="connsiteX6" fmla="*/ 25908 w 25907"/>
                      <a:gd name="connsiteY6" fmla="*/ 3715 h 19526"/>
                      <a:gd name="connsiteX7" fmla="*/ 25908 w 25907"/>
                      <a:gd name="connsiteY7" fmla="*/ 15907 h 19526"/>
                      <a:gd name="connsiteX8" fmla="*/ 22193 w 25907"/>
                      <a:gd name="connsiteY8" fmla="*/ 19526 h 19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07" h="19526">
                        <a:moveTo>
                          <a:pt x="22193" y="19526"/>
                        </a:moveTo>
                        <a:lnTo>
                          <a:pt x="3715" y="19526"/>
                        </a:lnTo>
                        <a:cubicBezTo>
                          <a:pt x="1715" y="19526"/>
                          <a:pt x="0" y="17907"/>
                          <a:pt x="0" y="15812"/>
                        </a:cubicBezTo>
                        <a:lnTo>
                          <a:pt x="0" y="3715"/>
                        </a:lnTo>
                        <a:cubicBezTo>
                          <a:pt x="0" y="1714"/>
                          <a:pt x="1619" y="0"/>
                          <a:pt x="3715" y="0"/>
                        </a:cubicBezTo>
                        <a:lnTo>
                          <a:pt x="22193" y="0"/>
                        </a:lnTo>
                        <a:cubicBezTo>
                          <a:pt x="24193" y="0"/>
                          <a:pt x="25908" y="1619"/>
                          <a:pt x="25908" y="3715"/>
                        </a:cubicBezTo>
                        <a:lnTo>
                          <a:pt x="25908" y="15907"/>
                        </a:lnTo>
                        <a:cubicBezTo>
                          <a:pt x="25908" y="17907"/>
                          <a:pt x="24193" y="19526"/>
                          <a:pt x="22193" y="19526"/>
                        </a:cubicBezTo>
                        <a:close/>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13" name="Forme libre : forme 4232">
                    <a:extLst>
                      <a:ext uri="{FF2B5EF4-FFF2-40B4-BE49-F238E27FC236}">
                        <a16:creationId xmlns:a16="http://schemas.microsoft.com/office/drawing/2014/main" id="{BD0DD674-4117-46F8-8F4F-31FC9D029CD8}"/>
                      </a:ext>
                    </a:extLst>
                  </p:cNvPr>
                  <p:cNvSpPr/>
                  <p:nvPr/>
                </p:nvSpPr>
                <p:spPr>
                  <a:xfrm>
                    <a:off x="1067181" y="5155715"/>
                    <a:ext cx="25907" cy="19621"/>
                  </a:xfrm>
                  <a:custGeom>
                    <a:avLst/>
                    <a:gdLst>
                      <a:gd name="connsiteX0" fmla="*/ 22193 w 25907"/>
                      <a:gd name="connsiteY0" fmla="*/ 19622 h 19621"/>
                      <a:gd name="connsiteX1" fmla="*/ 3715 w 25907"/>
                      <a:gd name="connsiteY1" fmla="*/ 19622 h 19621"/>
                      <a:gd name="connsiteX2" fmla="*/ 0 w 25907"/>
                      <a:gd name="connsiteY2" fmla="*/ 15907 h 19621"/>
                      <a:gd name="connsiteX3" fmla="*/ 0 w 25907"/>
                      <a:gd name="connsiteY3" fmla="*/ 3715 h 19621"/>
                      <a:gd name="connsiteX4" fmla="*/ 3715 w 25907"/>
                      <a:gd name="connsiteY4" fmla="*/ 0 h 19621"/>
                      <a:gd name="connsiteX5" fmla="*/ 22193 w 25907"/>
                      <a:gd name="connsiteY5" fmla="*/ 0 h 19621"/>
                      <a:gd name="connsiteX6" fmla="*/ 25908 w 25907"/>
                      <a:gd name="connsiteY6" fmla="*/ 3715 h 19621"/>
                      <a:gd name="connsiteX7" fmla="*/ 25908 w 25907"/>
                      <a:gd name="connsiteY7" fmla="*/ 15907 h 19621"/>
                      <a:gd name="connsiteX8" fmla="*/ 22193 w 25907"/>
                      <a:gd name="connsiteY8" fmla="*/ 19622 h 19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07" h="19621">
                        <a:moveTo>
                          <a:pt x="22193" y="19622"/>
                        </a:moveTo>
                        <a:lnTo>
                          <a:pt x="3715" y="19622"/>
                        </a:lnTo>
                        <a:cubicBezTo>
                          <a:pt x="1715" y="19622"/>
                          <a:pt x="0" y="18002"/>
                          <a:pt x="0" y="15907"/>
                        </a:cubicBezTo>
                        <a:lnTo>
                          <a:pt x="0" y="3715"/>
                        </a:lnTo>
                        <a:cubicBezTo>
                          <a:pt x="0" y="1715"/>
                          <a:pt x="1619" y="0"/>
                          <a:pt x="3715" y="0"/>
                        </a:cubicBezTo>
                        <a:lnTo>
                          <a:pt x="22193" y="0"/>
                        </a:lnTo>
                        <a:cubicBezTo>
                          <a:pt x="24194" y="0"/>
                          <a:pt x="25908" y="1619"/>
                          <a:pt x="25908" y="3715"/>
                        </a:cubicBezTo>
                        <a:lnTo>
                          <a:pt x="25908" y="15907"/>
                        </a:lnTo>
                        <a:cubicBezTo>
                          <a:pt x="25908" y="17907"/>
                          <a:pt x="24289" y="19622"/>
                          <a:pt x="22193" y="19622"/>
                        </a:cubicBezTo>
                        <a:close/>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14" name="Forme libre : forme 4233">
                    <a:extLst>
                      <a:ext uri="{FF2B5EF4-FFF2-40B4-BE49-F238E27FC236}">
                        <a16:creationId xmlns:a16="http://schemas.microsoft.com/office/drawing/2014/main" id="{879EBC10-C66A-4679-B6A1-2DCAADB46168}"/>
                      </a:ext>
                    </a:extLst>
                  </p:cNvPr>
                  <p:cNvSpPr/>
                  <p:nvPr/>
                </p:nvSpPr>
                <p:spPr>
                  <a:xfrm>
                    <a:off x="1054322" y="5158314"/>
                    <a:ext cx="12954" cy="1401"/>
                  </a:xfrm>
                  <a:custGeom>
                    <a:avLst/>
                    <a:gdLst>
                      <a:gd name="connsiteX0" fmla="*/ 0 w 12954"/>
                      <a:gd name="connsiteY0" fmla="*/ 1401 h 1401"/>
                      <a:gd name="connsiteX1" fmla="*/ 12954 w 12954"/>
                      <a:gd name="connsiteY1" fmla="*/ 1116 h 1401"/>
                    </a:gdLst>
                    <a:ahLst/>
                    <a:cxnLst>
                      <a:cxn ang="0">
                        <a:pos x="connsiteX0" y="connsiteY0"/>
                      </a:cxn>
                      <a:cxn ang="0">
                        <a:pos x="connsiteX1" y="connsiteY1"/>
                      </a:cxn>
                    </a:cxnLst>
                    <a:rect l="l" t="t" r="r" b="b"/>
                    <a:pathLst>
                      <a:path w="12954" h="1401">
                        <a:moveTo>
                          <a:pt x="0" y="1401"/>
                        </a:moveTo>
                        <a:cubicBezTo>
                          <a:pt x="0" y="1401"/>
                          <a:pt x="4763" y="-1551"/>
                          <a:pt x="12954" y="1116"/>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grpSp>
          </p:grpSp>
          <p:sp>
            <p:nvSpPr>
              <p:cNvPr id="192" name="Forme libre : forme 4234">
                <a:extLst>
                  <a:ext uri="{FF2B5EF4-FFF2-40B4-BE49-F238E27FC236}">
                    <a16:creationId xmlns:a16="http://schemas.microsoft.com/office/drawing/2014/main" id="{94849220-FA96-46E8-91A0-806DA71C17E0}"/>
                  </a:ext>
                </a:extLst>
              </p:cNvPr>
              <p:cNvSpPr/>
              <p:nvPr/>
            </p:nvSpPr>
            <p:spPr>
              <a:xfrm>
                <a:off x="1009830" y="5267824"/>
                <a:ext cx="109356" cy="268604"/>
              </a:xfrm>
              <a:custGeom>
                <a:avLst/>
                <a:gdLst>
                  <a:gd name="connsiteX0" fmla="*/ 109357 w 109356"/>
                  <a:gd name="connsiteY0" fmla="*/ 0 h 268604"/>
                  <a:gd name="connsiteX1" fmla="*/ 98498 w 109356"/>
                  <a:gd name="connsiteY1" fmla="*/ 268605 h 268604"/>
                  <a:gd name="connsiteX2" fmla="*/ 76781 w 109356"/>
                  <a:gd name="connsiteY2" fmla="*/ 268605 h 268604"/>
                  <a:gd name="connsiteX3" fmla="*/ 52492 w 109356"/>
                  <a:gd name="connsiteY3" fmla="*/ 136874 h 268604"/>
                  <a:gd name="connsiteX4" fmla="*/ 28775 w 109356"/>
                  <a:gd name="connsiteY4" fmla="*/ 264128 h 268604"/>
                  <a:gd name="connsiteX5" fmla="*/ 7058 w 109356"/>
                  <a:gd name="connsiteY5" fmla="*/ 264128 h 268604"/>
                  <a:gd name="connsiteX6" fmla="*/ 3820 w 109356"/>
                  <a:gd name="connsiteY6" fmla="*/ 4477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356" h="268604">
                    <a:moveTo>
                      <a:pt x="109357" y="0"/>
                    </a:moveTo>
                    <a:lnTo>
                      <a:pt x="98498" y="268605"/>
                    </a:lnTo>
                    <a:lnTo>
                      <a:pt x="76781" y="268605"/>
                    </a:lnTo>
                    <a:lnTo>
                      <a:pt x="52492" y="136874"/>
                    </a:lnTo>
                    <a:lnTo>
                      <a:pt x="28775" y="264128"/>
                    </a:lnTo>
                    <a:lnTo>
                      <a:pt x="7058" y="264128"/>
                    </a:lnTo>
                    <a:cubicBezTo>
                      <a:pt x="7058" y="264128"/>
                      <a:pt x="-6372" y="106204"/>
                      <a:pt x="3820" y="4477"/>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93" name="Forme libre : forme 4235">
                <a:extLst>
                  <a:ext uri="{FF2B5EF4-FFF2-40B4-BE49-F238E27FC236}">
                    <a16:creationId xmlns:a16="http://schemas.microsoft.com/office/drawing/2014/main" id="{ACC09453-D451-4F60-9EE4-42D36004333A}"/>
                  </a:ext>
                </a:extLst>
              </p:cNvPr>
              <p:cNvSpPr/>
              <p:nvPr/>
            </p:nvSpPr>
            <p:spPr>
              <a:xfrm>
                <a:off x="1032510" y="5383553"/>
                <a:ext cx="79533" cy="9525"/>
              </a:xfrm>
              <a:custGeom>
                <a:avLst/>
                <a:gdLst>
                  <a:gd name="connsiteX0" fmla="*/ 79534 w 79533"/>
                  <a:gd name="connsiteY0" fmla="*/ 0 h 9525"/>
                  <a:gd name="connsiteX1" fmla="*/ 0 w 79533"/>
                  <a:gd name="connsiteY1" fmla="*/ 0 h 9525"/>
                </a:gdLst>
                <a:ahLst/>
                <a:cxnLst>
                  <a:cxn ang="0">
                    <a:pos x="connsiteX0" y="connsiteY0"/>
                  </a:cxn>
                  <a:cxn ang="0">
                    <a:pos x="connsiteX1" y="connsiteY1"/>
                  </a:cxn>
                </a:cxnLst>
                <a:rect l="l" t="t" r="r" b="b"/>
                <a:pathLst>
                  <a:path w="79533" h="9525">
                    <a:moveTo>
                      <a:pt x="79534" y="0"/>
                    </a:moveTo>
                    <a:lnTo>
                      <a:pt x="0" y="0"/>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94" name="Forme libre : forme 4236">
                <a:extLst>
                  <a:ext uri="{FF2B5EF4-FFF2-40B4-BE49-F238E27FC236}">
                    <a16:creationId xmlns:a16="http://schemas.microsoft.com/office/drawing/2014/main" id="{1FABF0AC-AB51-4626-9070-49AB8F4E3749}"/>
                  </a:ext>
                </a:extLst>
              </p:cNvPr>
              <p:cNvSpPr/>
              <p:nvPr/>
            </p:nvSpPr>
            <p:spPr>
              <a:xfrm>
                <a:off x="1028318" y="5221152"/>
                <a:ext cx="112979" cy="179641"/>
              </a:xfrm>
              <a:custGeom>
                <a:avLst/>
                <a:gdLst>
                  <a:gd name="connsiteX0" fmla="*/ 0 w 112979"/>
                  <a:gd name="connsiteY0" fmla="*/ 0 h 179641"/>
                  <a:gd name="connsiteX1" fmla="*/ 28766 w 112979"/>
                  <a:gd name="connsiteY1" fmla="*/ 32576 h 179641"/>
                  <a:gd name="connsiteX2" fmla="*/ 54959 w 112979"/>
                  <a:gd name="connsiteY2" fmla="*/ 1238 h 179641"/>
                  <a:gd name="connsiteX3" fmla="*/ 111252 w 112979"/>
                  <a:gd name="connsiteY3" fmla="*/ 33242 h 179641"/>
                  <a:gd name="connsiteX4" fmla="*/ 86297 w 112979"/>
                  <a:gd name="connsiteY4" fmla="*/ 179642 h 179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979" h="179641">
                    <a:moveTo>
                      <a:pt x="0" y="0"/>
                    </a:moveTo>
                    <a:cubicBezTo>
                      <a:pt x="0" y="0"/>
                      <a:pt x="5144" y="33242"/>
                      <a:pt x="28766" y="32576"/>
                    </a:cubicBezTo>
                    <a:cubicBezTo>
                      <a:pt x="52388" y="31909"/>
                      <a:pt x="54959" y="1238"/>
                      <a:pt x="54959" y="1238"/>
                    </a:cubicBezTo>
                    <a:cubicBezTo>
                      <a:pt x="54959" y="1238"/>
                      <a:pt x="111252" y="-5143"/>
                      <a:pt x="111252" y="33242"/>
                    </a:cubicBezTo>
                    <a:cubicBezTo>
                      <a:pt x="111252" y="71628"/>
                      <a:pt x="122777" y="173927"/>
                      <a:pt x="86297" y="179642"/>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5" name="Forme libre : forme 4237">
                <a:extLst>
                  <a:ext uri="{FF2B5EF4-FFF2-40B4-BE49-F238E27FC236}">
                    <a16:creationId xmlns:a16="http://schemas.microsoft.com/office/drawing/2014/main" id="{E2B10D39-2397-4924-84F0-56C2CDE8E8E8}"/>
                  </a:ext>
                </a:extLst>
              </p:cNvPr>
              <p:cNvSpPr/>
              <p:nvPr/>
            </p:nvSpPr>
            <p:spPr>
              <a:xfrm>
                <a:off x="1091660" y="5535762"/>
                <a:ext cx="32575" cy="35147"/>
              </a:xfrm>
              <a:custGeom>
                <a:avLst/>
                <a:gdLst>
                  <a:gd name="connsiteX0" fmla="*/ 12192 w 32575"/>
                  <a:gd name="connsiteY0" fmla="*/ 0 h 35147"/>
                  <a:gd name="connsiteX1" fmla="*/ 12192 w 32575"/>
                  <a:gd name="connsiteY1" fmla="*/ 16669 h 35147"/>
                  <a:gd name="connsiteX2" fmla="*/ 32575 w 32575"/>
                  <a:gd name="connsiteY2" fmla="*/ 35147 h 35147"/>
                  <a:gd name="connsiteX3" fmla="*/ 0 w 32575"/>
                  <a:gd name="connsiteY3" fmla="*/ 35147 h 35147"/>
                  <a:gd name="connsiteX4" fmla="*/ 0 w 32575"/>
                  <a:gd name="connsiteY4" fmla="*/ 1905 h 35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75" h="35147">
                    <a:moveTo>
                      <a:pt x="12192" y="0"/>
                    </a:moveTo>
                    <a:lnTo>
                      <a:pt x="12192" y="16669"/>
                    </a:lnTo>
                    <a:lnTo>
                      <a:pt x="32575" y="35147"/>
                    </a:lnTo>
                    <a:lnTo>
                      <a:pt x="0" y="35147"/>
                    </a:lnTo>
                    <a:lnTo>
                      <a:pt x="0" y="1905"/>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96" name="Forme libre : forme 4238">
                <a:extLst>
                  <a:ext uri="{FF2B5EF4-FFF2-40B4-BE49-F238E27FC236}">
                    <a16:creationId xmlns:a16="http://schemas.microsoft.com/office/drawing/2014/main" id="{EBBD01E5-9AC1-4329-BC43-215733D4484E}"/>
                  </a:ext>
                </a:extLst>
              </p:cNvPr>
              <p:cNvSpPr/>
              <p:nvPr/>
            </p:nvSpPr>
            <p:spPr>
              <a:xfrm>
                <a:off x="1004696" y="5532619"/>
                <a:ext cx="30670" cy="37052"/>
              </a:xfrm>
              <a:custGeom>
                <a:avLst/>
                <a:gdLst>
                  <a:gd name="connsiteX0" fmla="*/ 30671 w 30670"/>
                  <a:gd name="connsiteY0" fmla="*/ 0 h 37052"/>
                  <a:gd name="connsiteX1" fmla="*/ 30671 w 30670"/>
                  <a:gd name="connsiteY1" fmla="*/ 37052 h 37052"/>
                  <a:gd name="connsiteX2" fmla="*/ 0 w 30670"/>
                  <a:gd name="connsiteY2" fmla="*/ 37052 h 37052"/>
                  <a:gd name="connsiteX3" fmla="*/ 16669 w 30670"/>
                  <a:gd name="connsiteY3" fmla="*/ 21717 h 37052"/>
                  <a:gd name="connsiteX4" fmla="*/ 16669 w 30670"/>
                  <a:gd name="connsiteY4" fmla="*/ 0 h 37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 h="37052">
                    <a:moveTo>
                      <a:pt x="30671" y="0"/>
                    </a:moveTo>
                    <a:lnTo>
                      <a:pt x="30671" y="37052"/>
                    </a:lnTo>
                    <a:lnTo>
                      <a:pt x="0" y="37052"/>
                    </a:lnTo>
                    <a:lnTo>
                      <a:pt x="16669" y="21717"/>
                    </a:lnTo>
                    <a:lnTo>
                      <a:pt x="16669" y="0"/>
                    </a:lnTo>
                    <a:close/>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97" name="Forme libre : forme 4239">
                <a:extLst>
                  <a:ext uri="{FF2B5EF4-FFF2-40B4-BE49-F238E27FC236}">
                    <a16:creationId xmlns:a16="http://schemas.microsoft.com/office/drawing/2014/main" id="{90B75B9A-CD8F-46BB-A0CA-7EE4B18BA41B}"/>
                  </a:ext>
                </a:extLst>
              </p:cNvPr>
              <p:cNvSpPr/>
              <p:nvPr/>
            </p:nvSpPr>
            <p:spPr>
              <a:xfrm>
                <a:off x="984027" y="5220009"/>
                <a:ext cx="52292" cy="29908"/>
              </a:xfrm>
              <a:custGeom>
                <a:avLst/>
                <a:gdLst>
                  <a:gd name="connsiteX0" fmla="*/ 52292 w 52292"/>
                  <a:gd name="connsiteY0" fmla="*/ 0 h 29908"/>
                  <a:gd name="connsiteX1" fmla="*/ 0 w 52292"/>
                  <a:gd name="connsiteY1" fmla="*/ 29909 h 29908"/>
                </a:gdLst>
                <a:ahLst/>
                <a:cxnLst>
                  <a:cxn ang="0">
                    <a:pos x="connsiteX0" y="connsiteY0"/>
                  </a:cxn>
                  <a:cxn ang="0">
                    <a:pos x="connsiteX1" y="connsiteY1"/>
                  </a:cxn>
                </a:cxnLst>
                <a:rect l="l" t="t" r="r" b="b"/>
                <a:pathLst>
                  <a:path w="52292" h="29908">
                    <a:moveTo>
                      <a:pt x="52292" y="0"/>
                    </a:moveTo>
                    <a:cubicBezTo>
                      <a:pt x="52292" y="0"/>
                      <a:pt x="7525" y="-190"/>
                      <a:pt x="0" y="29909"/>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98" name="Forme libre : forme 4240">
                <a:extLst>
                  <a:ext uri="{FF2B5EF4-FFF2-40B4-BE49-F238E27FC236}">
                    <a16:creationId xmlns:a16="http://schemas.microsoft.com/office/drawing/2014/main" id="{EEEA6A50-82B6-41D5-8A91-958E6E6DB1E5}"/>
                  </a:ext>
                </a:extLst>
              </p:cNvPr>
              <p:cNvSpPr/>
              <p:nvPr/>
            </p:nvSpPr>
            <p:spPr>
              <a:xfrm>
                <a:off x="947832" y="5257627"/>
                <a:ext cx="48394" cy="145166"/>
              </a:xfrm>
              <a:custGeom>
                <a:avLst/>
                <a:gdLst>
                  <a:gd name="connsiteX0" fmla="*/ 0 w 48394"/>
                  <a:gd name="connsiteY0" fmla="*/ 5 h 145166"/>
                  <a:gd name="connsiteX1" fmla="*/ 47339 w 48394"/>
                  <a:gd name="connsiteY1" fmla="*/ 33914 h 145166"/>
                  <a:gd name="connsiteX2" fmla="*/ 28765 w 48394"/>
                  <a:gd name="connsiteY2" fmla="*/ 145166 h 145166"/>
                </a:gdLst>
                <a:ahLst/>
                <a:cxnLst>
                  <a:cxn ang="0">
                    <a:pos x="connsiteX0" y="connsiteY0"/>
                  </a:cxn>
                  <a:cxn ang="0">
                    <a:pos x="connsiteX1" y="connsiteY1"/>
                  </a:cxn>
                  <a:cxn ang="0">
                    <a:pos x="connsiteX2" y="connsiteY2"/>
                  </a:cxn>
                </a:cxnLst>
                <a:rect l="l" t="t" r="r" b="b"/>
                <a:pathLst>
                  <a:path w="48394" h="145166">
                    <a:moveTo>
                      <a:pt x="0" y="5"/>
                    </a:moveTo>
                    <a:cubicBezTo>
                      <a:pt x="0" y="5"/>
                      <a:pt x="47339" y="-1233"/>
                      <a:pt x="47339" y="33914"/>
                    </a:cubicBezTo>
                    <a:cubicBezTo>
                      <a:pt x="47339" y="69062"/>
                      <a:pt x="55055" y="130498"/>
                      <a:pt x="28765" y="145166"/>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99" name="Forme libre : forme 4241">
                <a:extLst>
                  <a:ext uri="{FF2B5EF4-FFF2-40B4-BE49-F238E27FC236}">
                    <a16:creationId xmlns:a16="http://schemas.microsoft.com/office/drawing/2014/main" id="{BADFA130-3C93-47F3-A104-EF67B05E68A7}"/>
                  </a:ext>
                </a:extLst>
              </p:cNvPr>
              <p:cNvSpPr/>
              <p:nvPr/>
            </p:nvSpPr>
            <p:spPr>
              <a:xfrm>
                <a:off x="874469" y="5260109"/>
                <a:ext cx="107859" cy="100393"/>
              </a:xfrm>
              <a:custGeom>
                <a:avLst/>
                <a:gdLst>
                  <a:gd name="connsiteX0" fmla="*/ 87365 w 107859"/>
                  <a:gd name="connsiteY0" fmla="*/ 667 h 100393"/>
                  <a:gd name="connsiteX1" fmla="*/ 87365 w 107859"/>
                  <a:gd name="connsiteY1" fmla="*/ 23051 h 100393"/>
                  <a:gd name="connsiteX2" fmla="*/ 107844 w 107859"/>
                  <a:gd name="connsiteY2" fmla="*/ 56293 h 100393"/>
                  <a:gd name="connsiteX3" fmla="*/ 95652 w 107859"/>
                  <a:gd name="connsiteY3" fmla="*/ 100394 h 100393"/>
                  <a:gd name="connsiteX4" fmla="*/ 11261 w 107859"/>
                  <a:gd name="connsiteY4" fmla="*/ 100394 h 100393"/>
                  <a:gd name="connsiteX5" fmla="*/ 15737 w 107859"/>
                  <a:gd name="connsiteY5" fmla="*/ 22384 h 100393"/>
                  <a:gd name="connsiteX6" fmla="*/ 15737 w 107859"/>
                  <a:gd name="connsiteY6" fmla="*/ 0 h 100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859" h="100393">
                    <a:moveTo>
                      <a:pt x="87365" y="667"/>
                    </a:moveTo>
                    <a:lnTo>
                      <a:pt x="87365" y="23051"/>
                    </a:lnTo>
                    <a:cubicBezTo>
                      <a:pt x="87365" y="23051"/>
                      <a:pt x="108511" y="27527"/>
                      <a:pt x="107844" y="56293"/>
                    </a:cubicBezTo>
                    <a:cubicBezTo>
                      <a:pt x="107177" y="85058"/>
                      <a:pt x="95652" y="100394"/>
                      <a:pt x="95652" y="100394"/>
                    </a:cubicBezTo>
                    <a:lnTo>
                      <a:pt x="11261" y="100394"/>
                    </a:lnTo>
                    <a:cubicBezTo>
                      <a:pt x="11261" y="100394"/>
                      <a:pt x="-16838" y="49244"/>
                      <a:pt x="15737" y="22384"/>
                    </a:cubicBezTo>
                    <a:lnTo>
                      <a:pt x="15737" y="0"/>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00" name="Forme libre : forme 4242">
                <a:extLst>
                  <a:ext uri="{FF2B5EF4-FFF2-40B4-BE49-F238E27FC236}">
                    <a16:creationId xmlns:a16="http://schemas.microsoft.com/office/drawing/2014/main" id="{C3823DFA-9701-449D-A446-CC66AB2F6FE9}"/>
                  </a:ext>
                </a:extLst>
              </p:cNvPr>
              <p:cNvSpPr/>
              <p:nvPr/>
            </p:nvSpPr>
            <p:spPr>
              <a:xfrm>
                <a:off x="894683" y="5283160"/>
                <a:ext cx="67151" cy="9525"/>
              </a:xfrm>
              <a:custGeom>
                <a:avLst/>
                <a:gdLst>
                  <a:gd name="connsiteX0" fmla="*/ 67151 w 67151"/>
                  <a:gd name="connsiteY0" fmla="*/ 0 h 9525"/>
                  <a:gd name="connsiteX1" fmla="*/ 0 w 67151"/>
                  <a:gd name="connsiteY1" fmla="*/ 0 h 9525"/>
                </a:gdLst>
                <a:ahLst/>
                <a:cxnLst>
                  <a:cxn ang="0">
                    <a:pos x="connsiteX0" y="connsiteY0"/>
                  </a:cxn>
                  <a:cxn ang="0">
                    <a:pos x="connsiteX1" y="connsiteY1"/>
                  </a:cxn>
                </a:cxnLst>
                <a:rect l="l" t="t" r="r" b="b"/>
                <a:pathLst>
                  <a:path w="67151" h="9525">
                    <a:moveTo>
                      <a:pt x="67151" y="0"/>
                    </a:moveTo>
                    <a:lnTo>
                      <a:pt x="0" y="0"/>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01" name="Forme libre : forme 4243">
                <a:extLst>
                  <a:ext uri="{FF2B5EF4-FFF2-40B4-BE49-F238E27FC236}">
                    <a16:creationId xmlns:a16="http://schemas.microsoft.com/office/drawing/2014/main" id="{740FC332-A9DF-40CC-AB23-CD4640F9A1A8}"/>
                  </a:ext>
                </a:extLst>
              </p:cNvPr>
              <p:cNvSpPr/>
              <p:nvPr/>
            </p:nvSpPr>
            <p:spPr>
              <a:xfrm>
                <a:off x="916495" y="5335642"/>
                <a:ext cx="28098" cy="9525"/>
              </a:xfrm>
              <a:custGeom>
                <a:avLst/>
                <a:gdLst>
                  <a:gd name="connsiteX0" fmla="*/ 28099 w 28098"/>
                  <a:gd name="connsiteY0" fmla="*/ 0 h 9525"/>
                  <a:gd name="connsiteX1" fmla="*/ 0 w 28098"/>
                  <a:gd name="connsiteY1" fmla="*/ 0 h 9525"/>
                </a:gdLst>
                <a:ahLst/>
                <a:cxnLst>
                  <a:cxn ang="0">
                    <a:pos x="connsiteX0" y="connsiteY0"/>
                  </a:cxn>
                  <a:cxn ang="0">
                    <a:pos x="connsiteX1" y="connsiteY1"/>
                  </a:cxn>
                </a:cxnLst>
                <a:rect l="l" t="t" r="r" b="b"/>
                <a:pathLst>
                  <a:path w="28098" h="9525">
                    <a:moveTo>
                      <a:pt x="28099" y="0"/>
                    </a:moveTo>
                    <a:lnTo>
                      <a:pt x="0" y="0"/>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02" name="Forme libre : forme 4244">
                <a:extLst>
                  <a:ext uri="{FF2B5EF4-FFF2-40B4-BE49-F238E27FC236}">
                    <a16:creationId xmlns:a16="http://schemas.microsoft.com/office/drawing/2014/main" id="{3D80EA1F-E6F5-4DFB-9344-4D2ED13DD1C8}"/>
                  </a:ext>
                </a:extLst>
              </p:cNvPr>
              <p:cNvSpPr/>
              <p:nvPr/>
            </p:nvSpPr>
            <p:spPr>
              <a:xfrm>
                <a:off x="854678" y="5360598"/>
                <a:ext cx="123841" cy="211264"/>
              </a:xfrm>
              <a:custGeom>
                <a:avLst/>
                <a:gdLst>
                  <a:gd name="connsiteX0" fmla="*/ 115538 w 123841"/>
                  <a:gd name="connsiteY0" fmla="*/ 0 h 211264"/>
                  <a:gd name="connsiteX1" fmla="*/ 112490 w 123841"/>
                  <a:gd name="connsiteY1" fmla="*/ 197834 h 211264"/>
                  <a:gd name="connsiteX2" fmla="*/ 121444 w 123841"/>
                  <a:gd name="connsiteY2" fmla="*/ 211265 h 211264"/>
                  <a:gd name="connsiteX3" fmla="*/ 95250 w 123841"/>
                  <a:gd name="connsiteY3" fmla="*/ 211265 h 211264"/>
                  <a:gd name="connsiteX4" fmla="*/ 79439 w 123841"/>
                  <a:gd name="connsiteY4" fmla="*/ 53721 h 211264"/>
                  <a:gd name="connsiteX5" fmla="*/ 69247 w 123841"/>
                  <a:gd name="connsiteY5" fmla="*/ 53721 h 211264"/>
                  <a:gd name="connsiteX6" fmla="*/ 32004 w 123841"/>
                  <a:gd name="connsiteY6" fmla="*/ 209931 h 211264"/>
                  <a:gd name="connsiteX7" fmla="*/ 0 w 123841"/>
                  <a:gd name="connsiteY7" fmla="*/ 209931 h 211264"/>
                  <a:gd name="connsiteX8" fmla="*/ 21622 w 123841"/>
                  <a:gd name="connsiteY8" fmla="*/ 193929 h 211264"/>
                  <a:gd name="connsiteX9" fmla="*/ 31052 w 123841"/>
                  <a:gd name="connsiteY9" fmla="*/ 0 h 21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841" h="211264">
                    <a:moveTo>
                      <a:pt x="115538" y="0"/>
                    </a:moveTo>
                    <a:cubicBezTo>
                      <a:pt x="115538" y="0"/>
                      <a:pt x="136112" y="88487"/>
                      <a:pt x="112490" y="197834"/>
                    </a:cubicBezTo>
                    <a:lnTo>
                      <a:pt x="121444" y="211265"/>
                    </a:lnTo>
                    <a:lnTo>
                      <a:pt x="95250" y="211265"/>
                    </a:lnTo>
                    <a:lnTo>
                      <a:pt x="79439" y="53721"/>
                    </a:lnTo>
                    <a:lnTo>
                      <a:pt x="69247" y="53721"/>
                    </a:lnTo>
                    <a:lnTo>
                      <a:pt x="32004" y="209931"/>
                    </a:lnTo>
                    <a:lnTo>
                      <a:pt x="0" y="209931"/>
                    </a:lnTo>
                    <a:lnTo>
                      <a:pt x="21622" y="193929"/>
                    </a:lnTo>
                    <a:cubicBezTo>
                      <a:pt x="21622" y="193929"/>
                      <a:pt x="13811" y="54293"/>
                      <a:pt x="31052" y="0"/>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03" name="Forme libre : forme 4245">
                <a:extLst>
                  <a:ext uri="{FF2B5EF4-FFF2-40B4-BE49-F238E27FC236}">
                    <a16:creationId xmlns:a16="http://schemas.microsoft.com/office/drawing/2014/main" id="{6884774E-FBBD-4EC9-9F88-74DFC9754966}"/>
                  </a:ext>
                </a:extLst>
              </p:cNvPr>
              <p:cNvSpPr/>
              <p:nvPr/>
            </p:nvSpPr>
            <p:spPr>
              <a:xfrm>
                <a:off x="946499" y="5507664"/>
                <a:ext cx="26860" cy="9525"/>
              </a:xfrm>
              <a:custGeom>
                <a:avLst/>
                <a:gdLst>
                  <a:gd name="connsiteX0" fmla="*/ 26860 w 26860"/>
                  <a:gd name="connsiteY0" fmla="*/ 0 h 9525"/>
                  <a:gd name="connsiteX1" fmla="*/ 0 w 26860"/>
                  <a:gd name="connsiteY1" fmla="*/ 0 h 9525"/>
                </a:gdLst>
                <a:ahLst/>
                <a:cxnLst>
                  <a:cxn ang="0">
                    <a:pos x="connsiteX0" y="connsiteY0"/>
                  </a:cxn>
                  <a:cxn ang="0">
                    <a:pos x="connsiteX1" y="connsiteY1"/>
                  </a:cxn>
                </a:cxnLst>
                <a:rect l="l" t="t" r="r" b="b"/>
                <a:pathLst>
                  <a:path w="26860" h="9525">
                    <a:moveTo>
                      <a:pt x="26860" y="0"/>
                    </a:moveTo>
                    <a:lnTo>
                      <a:pt x="0" y="0"/>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04" name="Forme libre : forme 4246">
                <a:extLst>
                  <a:ext uri="{FF2B5EF4-FFF2-40B4-BE49-F238E27FC236}">
                    <a16:creationId xmlns:a16="http://schemas.microsoft.com/office/drawing/2014/main" id="{D5113882-19BE-4490-828B-128DEAB6121F}"/>
                  </a:ext>
                </a:extLst>
              </p:cNvPr>
              <p:cNvSpPr/>
              <p:nvPr/>
            </p:nvSpPr>
            <p:spPr>
              <a:xfrm>
                <a:off x="876776" y="5506997"/>
                <a:ext cx="23717" cy="9525"/>
              </a:xfrm>
              <a:custGeom>
                <a:avLst/>
                <a:gdLst>
                  <a:gd name="connsiteX0" fmla="*/ 23717 w 23717"/>
                  <a:gd name="connsiteY0" fmla="*/ 0 h 9525"/>
                  <a:gd name="connsiteX1" fmla="*/ 0 w 23717"/>
                  <a:gd name="connsiteY1" fmla="*/ 0 h 9525"/>
                </a:gdLst>
                <a:ahLst/>
                <a:cxnLst>
                  <a:cxn ang="0">
                    <a:pos x="connsiteX0" y="connsiteY0"/>
                  </a:cxn>
                  <a:cxn ang="0">
                    <a:pos x="connsiteX1" y="connsiteY1"/>
                  </a:cxn>
                </a:cxnLst>
                <a:rect l="l" t="t" r="r" b="b"/>
                <a:pathLst>
                  <a:path w="23717" h="9525">
                    <a:moveTo>
                      <a:pt x="23717" y="0"/>
                    </a:moveTo>
                    <a:lnTo>
                      <a:pt x="0" y="0"/>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05" name="Forme libre : forme 4247">
                <a:extLst>
                  <a:ext uri="{FF2B5EF4-FFF2-40B4-BE49-F238E27FC236}">
                    <a16:creationId xmlns:a16="http://schemas.microsoft.com/office/drawing/2014/main" id="{EEE6A02C-0D3D-4486-B89F-1814CD76E3FE}"/>
                  </a:ext>
                </a:extLst>
              </p:cNvPr>
              <p:cNvSpPr/>
              <p:nvPr/>
            </p:nvSpPr>
            <p:spPr>
              <a:xfrm>
                <a:off x="855540" y="5231439"/>
                <a:ext cx="57847" cy="168211"/>
              </a:xfrm>
              <a:custGeom>
                <a:avLst/>
                <a:gdLst>
                  <a:gd name="connsiteX0" fmla="*/ 57049 w 57847"/>
                  <a:gd name="connsiteY0" fmla="*/ 0 h 168211"/>
                  <a:gd name="connsiteX1" fmla="*/ 43619 w 57847"/>
                  <a:gd name="connsiteY1" fmla="*/ 24956 h 168211"/>
                  <a:gd name="connsiteX2" fmla="*/ 90 w 57847"/>
                  <a:gd name="connsiteY2" fmla="*/ 61436 h 168211"/>
                  <a:gd name="connsiteX3" fmla="*/ 19902 w 57847"/>
                  <a:gd name="connsiteY3" fmla="*/ 168212 h 168211"/>
                </a:gdLst>
                <a:ahLst/>
                <a:cxnLst>
                  <a:cxn ang="0">
                    <a:pos x="connsiteX0" y="connsiteY0"/>
                  </a:cxn>
                  <a:cxn ang="0">
                    <a:pos x="connsiteX1" y="connsiteY1"/>
                  </a:cxn>
                  <a:cxn ang="0">
                    <a:pos x="connsiteX2" y="connsiteY2"/>
                  </a:cxn>
                  <a:cxn ang="0">
                    <a:pos x="connsiteX3" y="connsiteY3"/>
                  </a:cxn>
                </a:cxnLst>
                <a:rect l="l" t="t" r="r" b="b"/>
                <a:pathLst>
                  <a:path w="57847" h="168211">
                    <a:moveTo>
                      <a:pt x="57049" y="0"/>
                    </a:moveTo>
                    <a:cubicBezTo>
                      <a:pt x="57049" y="0"/>
                      <a:pt x="62764" y="24289"/>
                      <a:pt x="43619" y="24956"/>
                    </a:cubicBezTo>
                    <a:cubicBezTo>
                      <a:pt x="24474" y="25622"/>
                      <a:pt x="90" y="29432"/>
                      <a:pt x="90" y="61436"/>
                    </a:cubicBezTo>
                    <a:cubicBezTo>
                      <a:pt x="90" y="93440"/>
                      <a:pt x="-2482" y="161830"/>
                      <a:pt x="19902" y="168212"/>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06" name="Forme libre : forme 4248">
                <a:extLst>
                  <a:ext uri="{FF2B5EF4-FFF2-40B4-BE49-F238E27FC236}">
                    <a16:creationId xmlns:a16="http://schemas.microsoft.com/office/drawing/2014/main" id="{2F397147-5FC6-4CBE-A8F8-217014A20FE8}"/>
                  </a:ext>
                </a:extLst>
              </p:cNvPr>
              <p:cNvSpPr/>
              <p:nvPr/>
            </p:nvSpPr>
            <p:spPr>
              <a:xfrm>
                <a:off x="669607" y="5572243"/>
                <a:ext cx="653034" cy="9525"/>
              </a:xfrm>
              <a:custGeom>
                <a:avLst/>
                <a:gdLst>
                  <a:gd name="connsiteX0" fmla="*/ 0 w 653034"/>
                  <a:gd name="connsiteY0" fmla="*/ 0 h 9525"/>
                  <a:gd name="connsiteX1" fmla="*/ 653034 w 653034"/>
                  <a:gd name="connsiteY1" fmla="*/ 0 h 9525"/>
                </a:gdLst>
                <a:ahLst/>
                <a:cxnLst>
                  <a:cxn ang="0">
                    <a:pos x="connsiteX0" y="connsiteY0"/>
                  </a:cxn>
                  <a:cxn ang="0">
                    <a:pos x="connsiteX1" y="connsiteY1"/>
                  </a:cxn>
                </a:cxnLst>
                <a:rect l="l" t="t" r="r" b="b"/>
                <a:pathLst>
                  <a:path w="653034" h="9525">
                    <a:moveTo>
                      <a:pt x="0" y="0"/>
                    </a:moveTo>
                    <a:lnTo>
                      <a:pt x="653034" y="0"/>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40" name="Graphique 1869">
              <a:extLst>
                <a:ext uri="{FF2B5EF4-FFF2-40B4-BE49-F238E27FC236}">
                  <a16:creationId xmlns:a16="http://schemas.microsoft.com/office/drawing/2014/main" id="{4766C283-81D1-4E7B-8FC6-4F36111851CF}"/>
                </a:ext>
              </a:extLst>
            </p:cNvPr>
            <p:cNvGrpSpPr/>
            <p:nvPr/>
          </p:nvGrpSpPr>
          <p:grpSpPr>
            <a:xfrm>
              <a:off x="1213485" y="5190196"/>
              <a:ext cx="40195" cy="28003"/>
              <a:chOff x="1213485" y="5190196"/>
              <a:chExt cx="40195" cy="28003"/>
            </a:xfrm>
            <a:grpFill/>
          </p:grpSpPr>
          <p:sp>
            <p:nvSpPr>
              <p:cNvPr id="187" name="Forme libre : forme 4250">
                <a:extLst>
                  <a:ext uri="{FF2B5EF4-FFF2-40B4-BE49-F238E27FC236}">
                    <a16:creationId xmlns:a16="http://schemas.microsoft.com/office/drawing/2014/main" id="{6A7B3F5D-22D2-4681-958D-CA45B80F573C}"/>
                  </a:ext>
                </a:extLst>
              </p:cNvPr>
              <p:cNvSpPr/>
              <p:nvPr/>
            </p:nvSpPr>
            <p:spPr>
              <a:xfrm>
                <a:off x="1213485" y="5190196"/>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88" name="Forme libre : forme 4251">
                <a:extLst>
                  <a:ext uri="{FF2B5EF4-FFF2-40B4-BE49-F238E27FC236}">
                    <a16:creationId xmlns:a16="http://schemas.microsoft.com/office/drawing/2014/main" id="{B0150AD1-75DB-443E-A12B-FF0CB47B0714}"/>
                  </a:ext>
                </a:extLst>
              </p:cNvPr>
              <p:cNvSpPr/>
              <p:nvPr/>
            </p:nvSpPr>
            <p:spPr>
              <a:xfrm>
                <a:off x="1244155" y="5190672"/>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89" name="Forme libre : forme 4252">
                <a:extLst>
                  <a:ext uri="{FF2B5EF4-FFF2-40B4-BE49-F238E27FC236}">
                    <a16:creationId xmlns:a16="http://schemas.microsoft.com/office/drawing/2014/main" id="{54439D25-FCA8-4714-BCD7-E633E9C04061}"/>
                  </a:ext>
                </a:extLst>
              </p:cNvPr>
              <p:cNvSpPr/>
              <p:nvPr/>
            </p:nvSpPr>
            <p:spPr>
              <a:xfrm>
                <a:off x="1223390" y="5214675"/>
                <a:ext cx="10953" cy="3524"/>
              </a:xfrm>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a:moveTo>
                      <a:pt x="10954" y="0"/>
                    </a:moveTo>
                    <a:cubicBezTo>
                      <a:pt x="10192" y="2095"/>
                      <a:pt x="8001" y="3524"/>
                      <a:pt x="5429" y="3524"/>
                    </a:cubicBezTo>
                    <a:cubicBezTo>
                      <a:pt x="2953" y="3524"/>
                      <a:pt x="857" y="2095"/>
                      <a:pt x="0" y="95"/>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41" name="Graphique 1869">
              <a:extLst>
                <a:ext uri="{FF2B5EF4-FFF2-40B4-BE49-F238E27FC236}">
                  <a16:creationId xmlns:a16="http://schemas.microsoft.com/office/drawing/2014/main" id="{6351920E-9628-4CC1-905F-7944B396B48E}"/>
                </a:ext>
              </a:extLst>
            </p:cNvPr>
            <p:cNvGrpSpPr/>
            <p:nvPr/>
          </p:nvGrpSpPr>
          <p:grpSpPr>
            <a:xfrm>
              <a:off x="746664" y="5164192"/>
              <a:ext cx="40196" cy="28003"/>
              <a:chOff x="746664" y="5164192"/>
              <a:chExt cx="40196" cy="28003"/>
            </a:xfrm>
            <a:grpFill/>
          </p:grpSpPr>
          <p:sp>
            <p:nvSpPr>
              <p:cNvPr id="184" name="Forme libre : forme 4254">
                <a:extLst>
                  <a:ext uri="{FF2B5EF4-FFF2-40B4-BE49-F238E27FC236}">
                    <a16:creationId xmlns:a16="http://schemas.microsoft.com/office/drawing/2014/main" id="{54F8ACB3-806C-4DE7-ACEC-47D7B4C8D780}"/>
                  </a:ext>
                </a:extLst>
              </p:cNvPr>
              <p:cNvSpPr/>
              <p:nvPr/>
            </p:nvSpPr>
            <p:spPr>
              <a:xfrm>
                <a:off x="746664" y="5164192"/>
                <a:ext cx="9525" cy="4667"/>
              </a:xfrm>
              <a:custGeom>
                <a:avLst/>
                <a:gdLst>
                  <a:gd name="connsiteX0" fmla="*/ 0 w 9525"/>
                  <a:gd name="connsiteY0" fmla="*/ 0 h 4667"/>
                  <a:gd name="connsiteX1" fmla="*/ 0 w 9525"/>
                  <a:gd name="connsiteY1" fmla="*/ 4667 h 4667"/>
                </a:gdLst>
                <a:ahLst/>
                <a:cxnLst>
                  <a:cxn ang="0">
                    <a:pos x="connsiteX0" y="connsiteY0"/>
                  </a:cxn>
                  <a:cxn ang="0">
                    <a:pos x="connsiteX1" y="connsiteY1"/>
                  </a:cxn>
                </a:cxnLst>
                <a:rect l="l" t="t" r="r" b="b"/>
                <a:pathLst>
                  <a:path w="9525" h="4667">
                    <a:moveTo>
                      <a:pt x="0" y="0"/>
                    </a:moveTo>
                    <a:lnTo>
                      <a:pt x="0" y="4667"/>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85" name="Forme libre : forme 4255">
                <a:extLst>
                  <a:ext uri="{FF2B5EF4-FFF2-40B4-BE49-F238E27FC236}">
                    <a16:creationId xmlns:a16="http://schemas.microsoft.com/office/drawing/2014/main" id="{EEC707C2-0A19-400D-8C47-37E86512396A}"/>
                  </a:ext>
                </a:extLst>
              </p:cNvPr>
              <p:cNvSpPr/>
              <p:nvPr/>
            </p:nvSpPr>
            <p:spPr>
              <a:xfrm>
                <a:off x="777335" y="5164669"/>
                <a:ext cx="9525" cy="4667"/>
              </a:xfrm>
              <a:custGeom>
                <a:avLst/>
                <a:gdLst>
                  <a:gd name="connsiteX0" fmla="*/ 0 w 9525"/>
                  <a:gd name="connsiteY0" fmla="*/ 0 h 4667"/>
                  <a:gd name="connsiteX1" fmla="*/ 0 w 9525"/>
                  <a:gd name="connsiteY1" fmla="*/ 4667 h 4667"/>
                </a:gdLst>
                <a:ahLst/>
                <a:cxnLst>
                  <a:cxn ang="0">
                    <a:pos x="connsiteX0" y="connsiteY0"/>
                  </a:cxn>
                  <a:cxn ang="0">
                    <a:pos x="connsiteX1" y="connsiteY1"/>
                  </a:cxn>
                </a:cxnLst>
                <a:rect l="l" t="t" r="r" b="b"/>
                <a:pathLst>
                  <a:path w="9525" h="4667">
                    <a:moveTo>
                      <a:pt x="0" y="0"/>
                    </a:moveTo>
                    <a:lnTo>
                      <a:pt x="0" y="4667"/>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86" name="Forme libre : forme 4256">
                <a:extLst>
                  <a:ext uri="{FF2B5EF4-FFF2-40B4-BE49-F238E27FC236}">
                    <a16:creationId xmlns:a16="http://schemas.microsoft.com/office/drawing/2014/main" id="{1F5E90B4-6079-4617-8B17-ECBF0C1D481E}"/>
                  </a:ext>
                </a:extLst>
              </p:cNvPr>
              <p:cNvSpPr/>
              <p:nvPr/>
            </p:nvSpPr>
            <p:spPr>
              <a:xfrm>
                <a:off x="756475" y="5188671"/>
                <a:ext cx="10953" cy="3524"/>
              </a:xfrm>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a:moveTo>
                      <a:pt x="10954" y="0"/>
                    </a:moveTo>
                    <a:cubicBezTo>
                      <a:pt x="10192" y="2096"/>
                      <a:pt x="8001" y="3524"/>
                      <a:pt x="5429" y="3524"/>
                    </a:cubicBezTo>
                    <a:cubicBezTo>
                      <a:pt x="2953" y="3524"/>
                      <a:pt x="857" y="2096"/>
                      <a:pt x="0" y="95"/>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42" name="Forme libre : forme 4257">
              <a:extLst>
                <a:ext uri="{FF2B5EF4-FFF2-40B4-BE49-F238E27FC236}">
                  <a16:creationId xmlns:a16="http://schemas.microsoft.com/office/drawing/2014/main" id="{A87F77A9-F7D9-4DEE-A1AC-35F6A885CBCD}"/>
                </a:ext>
              </a:extLst>
            </p:cNvPr>
            <p:cNvSpPr/>
            <p:nvPr/>
          </p:nvSpPr>
          <p:spPr>
            <a:xfrm>
              <a:off x="1194435" y="5194006"/>
              <a:ext cx="71627" cy="40385"/>
            </a:xfrm>
            <a:custGeom>
              <a:avLst/>
              <a:gdLst>
                <a:gd name="connsiteX0" fmla="*/ 71628 w 71627"/>
                <a:gd name="connsiteY0" fmla="*/ 0 h 40385"/>
                <a:gd name="connsiteX1" fmla="*/ 35814 w 71627"/>
                <a:gd name="connsiteY1" fmla="*/ 40386 h 40385"/>
                <a:gd name="connsiteX2" fmla="*/ 0 w 71627"/>
                <a:gd name="connsiteY2" fmla="*/ 0 h 40385"/>
              </a:gdLst>
              <a:ahLst/>
              <a:cxnLst>
                <a:cxn ang="0">
                  <a:pos x="connsiteX0" y="connsiteY0"/>
                </a:cxn>
                <a:cxn ang="0">
                  <a:pos x="connsiteX1" y="connsiteY1"/>
                </a:cxn>
                <a:cxn ang="0">
                  <a:pos x="connsiteX2" y="connsiteY2"/>
                </a:cxn>
              </a:cxnLst>
              <a:rect l="l" t="t" r="r" b="b"/>
              <a:pathLst>
                <a:path w="71627" h="40385">
                  <a:moveTo>
                    <a:pt x="71628" y="0"/>
                  </a:moveTo>
                  <a:cubicBezTo>
                    <a:pt x="71628" y="22289"/>
                    <a:pt x="55626" y="40386"/>
                    <a:pt x="35814" y="40386"/>
                  </a:cubicBezTo>
                  <a:cubicBezTo>
                    <a:pt x="16002" y="40386"/>
                    <a:pt x="0" y="22289"/>
                    <a:pt x="0" y="0"/>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43" name="Forme libre : forme 4258">
              <a:extLst>
                <a:ext uri="{FF2B5EF4-FFF2-40B4-BE49-F238E27FC236}">
                  <a16:creationId xmlns:a16="http://schemas.microsoft.com/office/drawing/2014/main" id="{220DF779-8634-4E69-9BD8-1EFBDA5FA078}"/>
                </a:ext>
              </a:extLst>
            </p:cNvPr>
            <p:cNvSpPr/>
            <p:nvPr/>
          </p:nvSpPr>
          <p:spPr>
            <a:xfrm>
              <a:off x="1181766" y="5158287"/>
              <a:ext cx="90296" cy="36353"/>
            </a:xfrm>
            <a:custGeom>
              <a:avLst/>
              <a:gdLst>
                <a:gd name="connsiteX0" fmla="*/ 0 w 90296"/>
                <a:gd name="connsiteY0" fmla="*/ 34290 h 36353"/>
                <a:gd name="connsiteX1" fmla="*/ 24003 w 90296"/>
                <a:gd name="connsiteY1" fmla="*/ 22193 h 36353"/>
                <a:gd name="connsiteX2" fmla="*/ 33814 w 90296"/>
                <a:gd name="connsiteY2" fmla="*/ 0 h 36353"/>
                <a:gd name="connsiteX3" fmla="*/ 49721 w 90296"/>
                <a:gd name="connsiteY3" fmla="*/ 13811 h 36353"/>
                <a:gd name="connsiteX4" fmla="*/ 90297 w 90296"/>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6" h="36353">
                  <a:moveTo>
                    <a:pt x="0" y="34290"/>
                  </a:moveTo>
                  <a:cubicBezTo>
                    <a:pt x="0" y="34290"/>
                    <a:pt x="20098" y="38957"/>
                    <a:pt x="24003" y="22193"/>
                  </a:cubicBezTo>
                  <a:cubicBezTo>
                    <a:pt x="27908" y="5429"/>
                    <a:pt x="33814" y="0"/>
                    <a:pt x="33814" y="0"/>
                  </a:cubicBezTo>
                  <a:cubicBezTo>
                    <a:pt x="33814" y="0"/>
                    <a:pt x="48482" y="2095"/>
                    <a:pt x="49721" y="13811"/>
                  </a:cubicBezTo>
                  <a:cubicBezTo>
                    <a:pt x="50864" y="25527"/>
                    <a:pt x="69342" y="44577"/>
                    <a:pt x="90297" y="32480"/>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44" name="Forme libre : forme 4259">
              <a:extLst>
                <a:ext uri="{FF2B5EF4-FFF2-40B4-BE49-F238E27FC236}">
                  <a16:creationId xmlns:a16="http://schemas.microsoft.com/office/drawing/2014/main" id="{A20D1521-B8CF-4E80-A853-47716DE0FEEE}"/>
                </a:ext>
              </a:extLst>
            </p:cNvPr>
            <p:cNvSpPr/>
            <p:nvPr/>
          </p:nvSpPr>
          <p:spPr>
            <a:xfrm>
              <a:off x="666750" y="5082373"/>
              <a:ext cx="9525" cy="9525"/>
            </a:xfrm>
            <a:custGeom>
              <a:avLst/>
              <a:gdLst/>
              <a:ahLst/>
              <a:cxnLst/>
              <a:rect l="l" t="t" r="r" b="b"/>
              <a:pathLst>
                <a:path w="9525" h="9525"/>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45" name="Forme libre : forme 4260">
              <a:extLst>
                <a:ext uri="{FF2B5EF4-FFF2-40B4-BE49-F238E27FC236}">
                  <a16:creationId xmlns:a16="http://schemas.microsoft.com/office/drawing/2014/main" id="{F9A19D2B-3C11-4C27-8308-F1D2E9BFCE6B}"/>
                </a:ext>
              </a:extLst>
            </p:cNvPr>
            <p:cNvSpPr/>
            <p:nvPr/>
          </p:nvSpPr>
          <p:spPr>
            <a:xfrm>
              <a:off x="1180564" y="5122773"/>
              <a:ext cx="93965" cy="126858"/>
            </a:xfrm>
            <a:custGeom>
              <a:avLst/>
              <a:gdLst>
                <a:gd name="connsiteX0" fmla="*/ 60 w 93965"/>
                <a:gd name="connsiteY0" fmla="*/ 52754 h 126858"/>
                <a:gd name="connsiteX1" fmla="*/ 29492 w 93965"/>
                <a:gd name="connsiteY1" fmla="*/ 10558 h 126858"/>
                <a:gd name="connsiteX2" fmla="*/ 71878 w 93965"/>
                <a:gd name="connsiteY2" fmla="*/ 3224 h 126858"/>
                <a:gd name="connsiteX3" fmla="*/ 93881 w 93965"/>
                <a:gd name="connsiteY3" fmla="*/ 39324 h 126858"/>
                <a:gd name="connsiteX4" fmla="*/ 93881 w 93965"/>
                <a:gd name="connsiteY4" fmla="*/ 126858 h 126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965" h="126858">
                  <a:moveTo>
                    <a:pt x="60" y="52754"/>
                  </a:moveTo>
                  <a:cubicBezTo>
                    <a:pt x="-1179" y="22464"/>
                    <a:pt x="17109" y="10272"/>
                    <a:pt x="29492" y="10558"/>
                  </a:cubicBezTo>
                  <a:cubicBezTo>
                    <a:pt x="29492" y="10558"/>
                    <a:pt x="47208" y="-7063"/>
                    <a:pt x="71878" y="3224"/>
                  </a:cubicBezTo>
                  <a:cubicBezTo>
                    <a:pt x="96548" y="13511"/>
                    <a:pt x="93881" y="39324"/>
                    <a:pt x="93881" y="39324"/>
                  </a:cubicBezTo>
                  <a:lnTo>
                    <a:pt x="93881" y="126858"/>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46" name="Forme libre : forme 4261">
              <a:extLst>
                <a:ext uri="{FF2B5EF4-FFF2-40B4-BE49-F238E27FC236}">
                  <a16:creationId xmlns:a16="http://schemas.microsoft.com/office/drawing/2014/main" id="{D88D2BFE-03CA-4FEF-BB5C-87C8D2B6BB5B}"/>
                </a:ext>
              </a:extLst>
            </p:cNvPr>
            <p:cNvSpPr/>
            <p:nvPr/>
          </p:nvSpPr>
          <p:spPr>
            <a:xfrm>
              <a:off x="666750" y="5082373"/>
              <a:ext cx="9525" cy="9525"/>
            </a:xfrm>
            <a:custGeom>
              <a:avLst/>
              <a:gdLst/>
              <a:ahLst/>
              <a:cxnLst/>
              <a:rect l="l" t="t" r="r" b="b"/>
              <a:pathLst>
                <a:path w="9525" h="9525"/>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47" name="Forme libre : forme 4262">
              <a:extLst>
                <a:ext uri="{FF2B5EF4-FFF2-40B4-BE49-F238E27FC236}">
                  <a16:creationId xmlns:a16="http://schemas.microsoft.com/office/drawing/2014/main" id="{08EF94DB-3305-4BF9-8009-704A5758B539}"/>
                </a:ext>
              </a:extLst>
            </p:cNvPr>
            <p:cNvSpPr/>
            <p:nvPr/>
          </p:nvSpPr>
          <p:spPr>
            <a:xfrm>
              <a:off x="666750" y="5082373"/>
              <a:ext cx="9525" cy="9525"/>
            </a:xfrm>
            <a:custGeom>
              <a:avLst/>
              <a:gdLst/>
              <a:ahLst/>
              <a:cxnLst/>
              <a:rect l="l" t="t" r="r" b="b"/>
              <a:pathLst>
                <a:path w="9525" h="9525"/>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48" name="Forme libre : forme 4263">
              <a:extLst>
                <a:ext uri="{FF2B5EF4-FFF2-40B4-BE49-F238E27FC236}">
                  <a16:creationId xmlns:a16="http://schemas.microsoft.com/office/drawing/2014/main" id="{C1DACDA3-F54D-4099-A94F-5DD8E056A63C}"/>
                </a:ext>
              </a:extLst>
            </p:cNvPr>
            <p:cNvSpPr/>
            <p:nvPr/>
          </p:nvSpPr>
          <p:spPr>
            <a:xfrm>
              <a:off x="1250251" y="5257627"/>
              <a:ext cx="47720" cy="70680"/>
            </a:xfrm>
            <a:custGeom>
              <a:avLst/>
              <a:gdLst>
                <a:gd name="connsiteX0" fmla="*/ 0 w 47720"/>
                <a:gd name="connsiteY0" fmla="*/ 5 h 70680"/>
                <a:gd name="connsiteX1" fmla="*/ 47339 w 47720"/>
                <a:gd name="connsiteY1" fmla="*/ 33914 h 70680"/>
                <a:gd name="connsiteX2" fmla="*/ 47720 w 47720"/>
                <a:gd name="connsiteY2" fmla="*/ 70681 h 70680"/>
              </a:gdLst>
              <a:ahLst/>
              <a:cxnLst>
                <a:cxn ang="0">
                  <a:pos x="connsiteX0" y="connsiteY0"/>
                </a:cxn>
                <a:cxn ang="0">
                  <a:pos x="connsiteX1" y="connsiteY1"/>
                </a:cxn>
                <a:cxn ang="0">
                  <a:pos x="connsiteX2" y="connsiteY2"/>
                </a:cxn>
              </a:cxnLst>
              <a:rect l="l" t="t" r="r" b="b"/>
              <a:pathLst>
                <a:path w="47720" h="70680">
                  <a:moveTo>
                    <a:pt x="0" y="5"/>
                  </a:moveTo>
                  <a:cubicBezTo>
                    <a:pt x="0" y="5"/>
                    <a:pt x="47339" y="-1233"/>
                    <a:pt x="47339" y="33914"/>
                  </a:cubicBezTo>
                  <a:cubicBezTo>
                    <a:pt x="47339" y="45059"/>
                    <a:pt x="47530" y="56584"/>
                    <a:pt x="47720" y="70681"/>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49" name="Forme libre : forme 4264">
              <a:extLst>
                <a:ext uri="{FF2B5EF4-FFF2-40B4-BE49-F238E27FC236}">
                  <a16:creationId xmlns:a16="http://schemas.microsoft.com/office/drawing/2014/main" id="{5CD0B723-3E6F-4470-A202-2674F608348C}"/>
                </a:ext>
              </a:extLst>
            </p:cNvPr>
            <p:cNvSpPr/>
            <p:nvPr/>
          </p:nvSpPr>
          <p:spPr>
            <a:xfrm>
              <a:off x="666750" y="5082373"/>
              <a:ext cx="9525" cy="9525"/>
            </a:xfrm>
            <a:custGeom>
              <a:avLst/>
              <a:gdLst/>
              <a:ahLst/>
              <a:cxnLst/>
              <a:rect l="l" t="t" r="r" b="b"/>
              <a:pathLst>
                <a:path w="9525" h="9525"/>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50" name="Forme libre : forme 4265">
              <a:extLst>
                <a:ext uri="{FF2B5EF4-FFF2-40B4-BE49-F238E27FC236}">
                  <a16:creationId xmlns:a16="http://schemas.microsoft.com/office/drawing/2014/main" id="{3A6BB98E-BA56-4297-8E96-41C19843BFBD}"/>
                </a:ext>
              </a:extLst>
            </p:cNvPr>
            <p:cNvSpPr/>
            <p:nvPr/>
          </p:nvSpPr>
          <p:spPr>
            <a:xfrm>
              <a:off x="1176983" y="5282588"/>
              <a:ext cx="15737" cy="55816"/>
            </a:xfrm>
            <a:custGeom>
              <a:avLst/>
              <a:gdLst>
                <a:gd name="connsiteX0" fmla="*/ 11261 w 15737"/>
                <a:gd name="connsiteY0" fmla="*/ 55816 h 55816"/>
                <a:gd name="connsiteX1" fmla="*/ 15737 w 15737"/>
                <a:gd name="connsiteY1" fmla="*/ 0 h 55816"/>
              </a:gdLst>
              <a:ahLst/>
              <a:cxnLst>
                <a:cxn ang="0">
                  <a:pos x="connsiteX0" y="connsiteY0"/>
                </a:cxn>
                <a:cxn ang="0">
                  <a:pos x="connsiteX1" y="connsiteY1"/>
                </a:cxn>
              </a:cxnLst>
              <a:rect l="l" t="t" r="r" b="b"/>
              <a:pathLst>
                <a:path w="15737" h="55816">
                  <a:moveTo>
                    <a:pt x="11261" y="55816"/>
                  </a:moveTo>
                  <a:cubicBezTo>
                    <a:pt x="11261" y="55816"/>
                    <a:pt x="-16838" y="26860"/>
                    <a:pt x="15737" y="0"/>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51" name="Forme libre : forme 4266">
              <a:extLst>
                <a:ext uri="{FF2B5EF4-FFF2-40B4-BE49-F238E27FC236}">
                  <a16:creationId xmlns:a16="http://schemas.microsoft.com/office/drawing/2014/main" id="{3348CDF0-B094-4BE1-A11C-383C3E17CF58}"/>
                </a:ext>
              </a:extLst>
            </p:cNvPr>
            <p:cNvSpPr/>
            <p:nvPr/>
          </p:nvSpPr>
          <p:spPr>
            <a:xfrm>
              <a:off x="1269968" y="5281254"/>
              <a:ext cx="13177" cy="57150"/>
            </a:xfrm>
            <a:custGeom>
              <a:avLst/>
              <a:gdLst>
                <a:gd name="connsiteX0" fmla="*/ 0 w 13177"/>
                <a:gd name="connsiteY0" fmla="*/ 0 h 57150"/>
                <a:gd name="connsiteX1" fmla="*/ 2667 w 13177"/>
                <a:gd name="connsiteY1" fmla="*/ 57150 h 57150"/>
              </a:gdLst>
              <a:ahLst/>
              <a:cxnLst>
                <a:cxn ang="0">
                  <a:pos x="connsiteX0" y="connsiteY0"/>
                </a:cxn>
                <a:cxn ang="0">
                  <a:pos x="connsiteX1" y="connsiteY1"/>
                </a:cxn>
              </a:cxnLst>
              <a:rect l="l" t="t" r="r" b="b"/>
              <a:pathLst>
                <a:path w="13177" h="57150">
                  <a:moveTo>
                    <a:pt x="0" y="0"/>
                  </a:moveTo>
                  <a:cubicBezTo>
                    <a:pt x="28003" y="31337"/>
                    <a:pt x="2667" y="57150"/>
                    <a:pt x="2667" y="57150"/>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52" name="Forme libre : forme 4267">
              <a:extLst>
                <a:ext uri="{FF2B5EF4-FFF2-40B4-BE49-F238E27FC236}">
                  <a16:creationId xmlns:a16="http://schemas.microsoft.com/office/drawing/2014/main" id="{F123D646-F801-4C9B-A471-9C3F69A2750D}"/>
                </a:ext>
              </a:extLst>
            </p:cNvPr>
            <p:cNvSpPr/>
            <p:nvPr/>
          </p:nvSpPr>
          <p:spPr>
            <a:xfrm>
              <a:off x="666750" y="5082373"/>
              <a:ext cx="9525" cy="9525"/>
            </a:xfrm>
            <a:custGeom>
              <a:avLst/>
              <a:gdLst/>
              <a:ahLst/>
              <a:cxnLst/>
              <a:rect l="l" t="t" r="r" b="b"/>
              <a:pathLst>
                <a:path w="9525" h="9525"/>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53" name="Forme libre : forme 4268">
              <a:extLst>
                <a:ext uri="{FF2B5EF4-FFF2-40B4-BE49-F238E27FC236}">
                  <a16:creationId xmlns:a16="http://schemas.microsoft.com/office/drawing/2014/main" id="{FE740290-D3C4-4D2B-8169-B0CA68F471FF}"/>
                </a:ext>
              </a:extLst>
            </p:cNvPr>
            <p:cNvSpPr/>
            <p:nvPr/>
          </p:nvSpPr>
          <p:spPr>
            <a:xfrm>
              <a:off x="1157096" y="5338404"/>
              <a:ext cx="123841" cy="233457"/>
            </a:xfrm>
            <a:custGeom>
              <a:avLst/>
              <a:gdLst>
                <a:gd name="connsiteX0" fmla="*/ 115538 w 123841"/>
                <a:gd name="connsiteY0" fmla="*/ 0 h 233457"/>
                <a:gd name="connsiteX1" fmla="*/ 112490 w 123841"/>
                <a:gd name="connsiteY1" fmla="*/ 220028 h 233457"/>
                <a:gd name="connsiteX2" fmla="*/ 121444 w 123841"/>
                <a:gd name="connsiteY2" fmla="*/ 233458 h 233457"/>
                <a:gd name="connsiteX3" fmla="*/ 95250 w 123841"/>
                <a:gd name="connsiteY3" fmla="*/ 233458 h 233457"/>
                <a:gd name="connsiteX4" fmla="*/ 79439 w 123841"/>
                <a:gd name="connsiteY4" fmla="*/ 75914 h 233457"/>
                <a:gd name="connsiteX5" fmla="*/ 69247 w 123841"/>
                <a:gd name="connsiteY5" fmla="*/ 75914 h 233457"/>
                <a:gd name="connsiteX6" fmla="*/ 32004 w 123841"/>
                <a:gd name="connsiteY6" fmla="*/ 232124 h 233457"/>
                <a:gd name="connsiteX7" fmla="*/ 0 w 123841"/>
                <a:gd name="connsiteY7" fmla="*/ 232124 h 233457"/>
                <a:gd name="connsiteX8" fmla="*/ 21717 w 123841"/>
                <a:gd name="connsiteY8" fmla="*/ 216122 h 233457"/>
                <a:gd name="connsiteX9" fmla="*/ 31147 w 123841"/>
                <a:gd name="connsiteY9" fmla="*/ 0 h 23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841" h="233457">
                  <a:moveTo>
                    <a:pt x="115538" y="0"/>
                  </a:moveTo>
                  <a:cubicBezTo>
                    <a:pt x="115538" y="0"/>
                    <a:pt x="136112" y="110681"/>
                    <a:pt x="112490" y="220028"/>
                  </a:cubicBezTo>
                  <a:lnTo>
                    <a:pt x="121444" y="233458"/>
                  </a:lnTo>
                  <a:lnTo>
                    <a:pt x="95250" y="233458"/>
                  </a:lnTo>
                  <a:lnTo>
                    <a:pt x="79439" y="75914"/>
                  </a:lnTo>
                  <a:lnTo>
                    <a:pt x="69247" y="75914"/>
                  </a:lnTo>
                  <a:lnTo>
                    <a:pt x="32004" y="232124"/>
                  </a:lnTo>
                  <a:lnTo>
                    <a:pt x="0" y="232124"/>
                  </a:lnTo>
                  <a:lnTo>
                    <a:pt x="21717" y="216122"/>
                  </a:lnTo>
                  <a:cubicBezTo>
                    <a:pt x="21717" y="216122"/>
                    <a:pt x="13906" y="54293"/>
                    <a:pt x="31147" y="0"/>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54" name="Forme libre : forme 4269">
              <a:extLst>
                <a:ext uri="{FF2B5EF4-FFF2-40B4-BE49-F238E27FC236}">
                  <a16:creationId xmlns:a16="http://schemas.microsoft.com/office/drawing/2014/main" id="{BCB87112-D1DD-43E0-B6A7-7F8B2DF6015A}"/>
                </a:ext>
              </a:extLst>
            </p:cNvPr>
            <p:cNvSpPr/>
            <p:nvPr/>
          </p:nvSpPr>
          <p:spPr>
            <a:xfrm>
              <a:off x="1158054" y="5231439"/>
              <a:ext cx="57847" cy="168211"/>
            </a:xfrm>
            <a:custGeom>
              <a:avLst/>
              <a:gdLst>
                <a:gd name="connsiteX0" fmla="*/ 57049 w 57847"/>
                <a:gd name="connsiteY0" fmla="*/ 0 h 168211"/>
                <a:gd name="connsiteX1" fmla="*/ 43619 w 57847"/>
                <a:gd name="connsiteY1" fmla="*/ 24956 h 168211"/>
                <a:gd name="connsiteX2" fmla="*/ 90 w 57847"/>
                <a:gd name="connsiteY2" fmla="*/ 61436 h 168211"/>
                <a:gd name="connsiteX3" fmla="*/ 19902 w 57847"/>
                <a:gd name="connsiteY3" fmla="*/ 168212 h 168211"/>
              </a:gdLst>
              <a:ahLst/>
              <a:cxnLst>
                <a:cxn ang="0">
                  <a:pos x="connsiteX0" y="connsiteY0"/>
                </a:cxn>
                <a:cxn ang="0">
                  <a:pos x="connsiteX1" y="connsiteY1"/>
                </a:cxn>
                <a:cxn ang="0">
                  <a:pos x="connsiteX2" y="connsiteY2"/>
                </a:cxn>
                <a:cxn ang="0">
                  <a:pos x="connsiteX3" y="connsiteY3"/>
                </a:cxn>
              </a:cxnLst>
              <a:rect l="l" t="t" r="r" b="b"/>
              <a:pathLst>
                <a:path w="57847" h="168211">
                  <a:moveTo>
                    <a:pt x="57049" y="0"/>
                  </a:moveTo>
                  <a:cubicBezTo>
                    <a:pt x="57049" y="0"/>
                    <a:pt x="62764" y="24289"/>
                    <a:pt x="43619" y="24956"/>
                  </a:cubicBezTo>
                  <a:cubicBezTo>
                    <a:pt x="24474" y="25622"/>
                    <a:pt x="90" y="29432"/>
                    <a:pt x="90" y="61436"/>
                  </a:cubicBezTo>
                  <a:cubicBezTo>
                    <a:pt x="90" y="93440"/>
                    <a:pt x="-2482" y="161830"/>
                    <a:pt x="19902" y="168212"/>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55" name="Forme libre : forme 4270">
              <a:extLst>
                <a:ext uri="{FF2B5EF4-FFF2-40B4-BE49-F238E27FC236}">
                  <a16:creationId xmlns:a16="http://schemas.microsoft.com/office/drawing/2014/main" id="{0E56E7B2-5DAE-4621-804F-FBD5A3815F4A}"/>
                </a:ext>
              </a:extLst>
            </p:cNvPr>
            <p:cNvSpPr/>
            <p:nvPr/>
          </p:nvSpPr>
          <p:spPr>
            <a:xfrm>
              <a:off x="1278921" y="5330023"/>
              <a:ext cx="48768" cy="74485"/>
            </a:xfrm>
            <a:custGeom>
              <a:avLst/>
              <a:gdLst>
                <a:gd name="connsiteX0" fmla="*/ 0 w 48768"/>
                <a:gd name="connsiteY0" fmla="*/ 74486 h 74485"/>
                <a:gd name="connsiteX1" fmla="*/ 48768 w 48768"/>
                <a:gd name="connsiteY1" fmla="*/ 74486 h 74485"/>
                <a:gd name="connsiteX2" fmla="*/ 48768 w 48768"/>
                <a:gd name="connsiteY2" fmla="*/ 0 h 74485"/>
                <a:gd name="connsiteX3" fmla="*/ 5048 w 48768"/>
                <a:gd name="connsiteY3" fmla="*/ 0 h 74485"/>
              </a:gdLst>
              <a:ahLst/>
              <a:cxnLst>
                <a:cxn ang="0">
                  <a:pos x="connsiteX0" y="connsiteY0"/>
                </a:cxn>
                <a:cxn ang="0">
                  <a:pos x="connsiteX1" y="connsiteY1"/>
                </a:cxn>
                <a:cxn ang="0">
                  <a:pos x="connsiteX2" y="connsiteY2"/>
                </a:cxn>
                <a:cxn ang="0">
                  <a:pos x="connsiteX3" y="connsiteY3"/>
                </a:cxn>
              </a:cxnLst>
              <a:rect l="l" t="t" r="r" b="b"/>
              <a:pathLst>
                <a:path w="48768" h="74485">
                  <a:moveTo>
                    <a:pt x="0" y="74486"/>
                  </a:moveTo>
                  <a:lnTo>
                    <a:pt x="48768" y="74486"/>
                  </a:lnTo>
                  <a:lnTo>
                    <a:pt x="48768" y="0"/>
                  </a:lnTo>
                  <a:lnTo>
                    <a:pt x="5048" y="0"/>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56" name="Forme libre : forme 4271">
              <a:extLst>
                <a:ext uri="{FF2B5EF4-FFF2-40B4-BE49-F238E27FC236}">
                  <a16:creationId xmlns:a16="http://schemas.microsoft.com/office/drawing/2014/main" id="{6DBC14DC-D5D2-4AFC-88B5-7881885206BE}"/>
                </a:ext>
              </a:extLst>
            </p:cNvPr>
            <p:cNvSpPr/>
            <p:nvPr/>
          </p:nvSpPr>
          <p:spPr>
            <a:xfrm>
              <a:off x="1179766" y="5378124"/>
              <a:ext cx="47099" cy="24098"/>
            </a:xfrm>
            <a:custGeom>
              <a:avLst/>
              <a:gdLst>
                <a:gd name="connsiteX0" fmla="*/ 47053 w 47099"/>
                <a:gd name="connsiteY0" fmla="*/ 0 h 24098"/>
                <a:gd name="connsiteX1" fmla="*/ 0 w 47099"/>
                <a:gd name="connsiteY1" fmla="*/ 24098 h 24098"/>
              </a:gdLst>
              <a:ahLst/>
              <a:cxnLst>
                <a:cxn ang="0">
                  <a:pos x="connsiteX0" y="connsiteY0"/>
                </a:cxn>
                <a:cxn ang="0">
                  <a:pos x="connsiteX1" y="connsiteY1"/>
                </a:cxn>
              </a:cxnLst>
              <a:rect l="l" t="t" r="r" b="b"/>
              <a:pathLst>
                <a:path w="47099" h="24098">
                  <a:moveTo>
                    <a:pt x="47053" y="0"/>
                  </a:moveTo>
                  <a:cubicBezTo>
                    <a:pt x="47053" y="0"/>
                    <a:pt x="50387" y="24098"/>
                    <a:pt x="0" y="24098"/>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57" name="Forme libre : forme 4272">
              <a:extLst>
                <a:ext uri="{FF2B5EF4-FFF2-40B4-BE49-F238E27FC236}">
                  <a16:creationId xmlns:a16="http://schemas.microsoft.com/office/drawing/2014/main" id="{2FD5B253-C396-44B8-BA87-BC2497CBBA1E}"/>
                </a:ext>
              </a:extLst>
            </p:cNvPr>
            <p:cNvSpPr/>
            <p:nvPr/>
          </p:nvSpPr>
          <p:spPr>
            <a:xfrm>
              <a:off x="1226915" y="5257156"/>
              <a:ext cx="51530" cy="149637"/>
            </a:xfrm>
            <a:custGeom>
              <a:avLst/>
              <a:gdLst>
                <a:gd name="connsiteX0" fmla="*/ 21717 w 51530"/>
                <a:gd name="connsiteY0" fmla="*/ 0 h 149637"/>
                <a:gd name="connsiteX1" fmla="*/ 0 w 51530"/>
                <a:gd name="connsiteY1" fmla="*/ 74962 h 149637"/>
                <a:gd name="connsiteX2" fmla="*/ 0 w 51530"/>
                <a:gd name="connsiteY2" fmla="*/ 119348 h 149637"/>
                <a:gd name="connsiteX3" fmla="*/ 51530 w 51530"/>
                <a:gd name="connsiteY3" fmla="*/ 149638 h 149637"/>
              </a:gdLst>
              <a:ahLst/>
              <a:cxnLst>
                <a:cxn ang="0">
                  <a:pos x="connsiteX0" y="connsiteY0"/>
                </a:cxn>
                <a:cxn ang="0">
                  <a:pos x="connsiteX1" y="connsiteY1"/>
                </a:cxn>
                <a:cxn ang="0">
                  <a:pos x="connsiteX2" y="connsiteY2"/>
                </a:cxn>
                <a:cxn ang="0">
                  <a:pos x="connsiteX3" y="connsiteY3"/>
                </a:cxn>
              </a:cxnLst>
              <a:rect l="l" t="t" r="r" b="b"/>
              <a:pathLst>
                <a:path w="51530" h="149637">
                  <a:moveTo>
                    <a:pt x="21717" y="0"/>
                  </a:moveTo>
                  <a:lnTo>
                    <a:pt x="0" y="74962"/>
                  </a:lnTo>
                  <a:lnTo>
                    <a:pt x="0" y="119348"/>
                  </a:lnTo>
                  <a:cubicBezTo>
                    <a:pt x="0" y="119348"/>
                    <a:pt x="2286" y="147352"/>
                    <a:pt x="51530" y="149638"/>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58" name="Forme libre : forme 4273">
              <a:extLst>
                <a:ext uri="{FF2B5EF4-FFF2-40B4-BE49-F238E27FC236}">
                  <a16:creationId xmlns:a16="http://schemas.microsoft.com/office/drawing/2014/main" id="{4F77CD2B-D7FB-4481-A8EA-89439D6DD916}"/>
                </a:ext>
              </a:extLst>
            </p:cNvPr>
            <p:cNvSpPr/>
            <p:nvPr/>
          </p:nvSpPr>
          <p:spPr>
            <a:xfrm>
              <a:off x="666750" y="5082373"/>
              <a:ext cx="9525" cy="9525"/>
            </a:xfrm>
            <a:custGeom>
              <a:avLst/>
              <a:gdLst/>
              <a:ahLst/>
              <a:cxnLst/>
              <a:rect l="l" t="t" r="r" b="b"/>
              <a:pathLst>
                <a:path w="9525" h="9525"/>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59" name="Forme libre : forme 4274">
              <a:extLst>
                <a:ext uri="{FF2B5EF4-FFF2-40B4-BE49-F238E27FC236}">
                  <a16:creationId xmlns:a16="http://schemas.microsoft.com/office/drawing/2014/main" id="{470F3029-9863-4B4A-80B9-8F8D06F21ADD}"/>
                </a:ext>
              </a:extLst>
            </p:cNvPr>
            <p:cNvSpPr/>
            <p:nvPr/>
          </p:nvSpPr>
          <p:spPr>
            <a:xfrm>
              <a:off x="1206055" y="5258299"/>
              <a:ext cx="20859" cy="73818"/>
            </a:xfrm>
            <a:custGeom>
              <a:avLst/>
              <a:gdLst>
                <a:gd name="connsiteX0" fmla="*/ 20860 w 20859"/>
                <a:gd name="connsiteY0" fmla="*/ 73819 h 73818"/>
                <a:gd name="connsiteX1" fmla="*/ 0 w 20859"/>
                <a:gd name="connsiteY1" fmla="*/ 0 h 73818"/>
              </a:gdLst>
              <a:ahLst/>
              <a:cxnLst>
                <a:cxn ang="0">
                  <a:pos x="connsiteX0" y="connsiteY0"/>
                </a:cxn>
                <a:cxn ang="0">
                  <a:pos x="connsiteX1" y="connsiteY1"/>
                </a:cxn>
              </a:cxnLst>
              <a:rect l="l" t="t" r="r" b="b"/>
              <a:pathLst>
                <a:path w="20859" h="73818">
                  <a:moveTo>
                    <a:pt x="20860" y="73819"/>
                  </a:moveTo>
                  <a:lnTo>
                    <a:pt x="0" y="0"/>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60" name="Forme libre : forme 4275">
              <a:extLst>
                <a:ext uri="{FF2B5EF4-FFF2-40B4-BE49-F238E27FC236}">
                  <a16:creationId xmlns:a16="http://schemas.microsoft.com/office/drawing/2014/main" id="{1AC66241-9258-4CD5-88C4-A9E23AAC0606}"/>
                </a:ext>
              </a:extLst>
            </p:cNvPr>
            <p:cNvSpPr/>
            <p:nvPr/>
          </p:nvSpPr>
          <p:spPr>
            <a:xfrm>
              <a:off x="1240250" y="5341738"/>
              <a:ext cx="9525" cy="5429"/>
            </a:xfrm>
            <a:custGeom>
              <a:avLst/>
              <a:gdLst>
                <a:gd name="connsiteX0" fmla="*/ 0 w 9525"/>
                <a:gd name="connsiteY0" fmla="*/ 0 h 5429"/>
                <a:gd name="connsiteX1" fmla="*/ 0 w 9525"/>
                <a:gd name="connsiteY1" fmla="*/ 5429 h 5429"/>
              </a:gdLst>
              <a:ahLst/>
              <a:cxnLst>
                <a:cxn ang="0">
                  <a:pos x="connsiteX0" y="connsiteY0"/>
                </a:cxn>
                <a:cxn ang="0">
                  <a:pos x="connsiteX1" y="connsiteY1"/>
                </a:cxn>
              </a:cxnLst>
              <a:rect l="l" t="t" r="r" b="b"/>
              <a:pathLst>
                <a:path w="9525" h="5429">
                  <a:moveTo>
                    <a:pt x="0" y="0"/>
                  </a:moveTo>
                  <a:lnTo>
                    <a:pt x="0" y="5429"/>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61" name="Forme libre : forme 4276">
              <a:extLst>
                <a:ext uri="{FF2B5EF4-FFF2-40B4-BE49-F238E27FC236}">
                  <a16:creationId xmlns:a16="http://schemas.microsoft.com/office/drawing/2014/main" id="{E9B7C18B-DC73-40B9-8AB8-1C6289B5AAF1}"/>
                </a:ext>
              </a:extLst>
            </p:cNvPr>
            <p:cNvSpPr/>
            <p:nvPr/>
          </p:nvSpPr>
          <p:spPr>
            <a:xfrm>
              <a:off x="721709" y="5167240"/>
              <a:ext cx="80962" cy="45624"/>
            </a:xfrm>
            <a:custGeom>
              <a:avLst/>
              <a:gdLst>
                <a:gd name="connsiteX0" fmla="*/ 0 w 80962"/>
                <a:gd name="connsiteY0" fmla="*/ 0 h 45624"/>
                <a:gd name="connsiteX1" fmla="*/ 40481 w 80962"/>
                <a:gd name="connsiteY1" fmla="*/ 45625 h 45624"/>
                <a:gd name="connsiteX2" fmla="*/ 80963 w 80962"/>
                <a:gd name="connsiteY2" fmla="*/ 0 h 45624"/>
              </a:gdLst>
              <a:ahLst/>
              <a:cxnLst>
                <a:cxn ang="0">
                  <a:pos x="connsiteX0" y="connsiteY0"/>
                </a:cxn>
                <a:cxn ang="0">
                  <a:pos x="connsiteX1" y="connsiteY1"/>
                </a:cxn>
                <a:cxn ang="0">
                  <a:pos x="connsiteX2" y="connsiteY2"/>
                </a:cxn>
              </a:cxnLst>
              <a:rect l="l" t="t" r="r" b="b"/>
              <a:pathLst>
                <a:path w="80962" h="45624">
                  <a:moveTo>
                    <a:pt x="0" y="0"/>
                  </a:moveTo>
                  <a:cubicBezTo>
                    <a:pt x="0" y="25241"/>
                    <a:pt x="18098" y="45625"/>
                    <a:pt x="40481" y="45625"/>
                  </a:cubicBezTo>
                  <a:cubicBezTo>
                    <a:pt x="62865" y="45625"/>
                    <a:pt x="80963" y="25146"/>
                    <a:pt x="80963" y="0"/>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62" name="Forme libre : forme 4277">
              <a:extLst>
                <a:ext uri="{FF2B5EF4-FFF2-40B4-BE49-F238E27FC236}">
                  <a16:creationId xmlns:a16="http://schemas.microsoft.com/office/drawing/2014/main" id="{63F60021-9EA0-48BB-A521-6F9E5E3CEE0D}"/>
                </a:ext>
              </a:extLst>
            </p:cNvPr>
            <p:cNvSpPr/>
            <p:nvPr/>
          </p:nvSpPr>
          <p:spPr>
            <a:xfrm>
              <a:off x="722270" y="5119711"/>
              <a:ext cx="80686" cy="40100"/>
            </a:xfrm>
            <a:custGeom>
              <a:avLst/>
              <a:gdLst>
                <a:gd name="connsiteX0" fmla="*/ 10 w 80686"/>
                <a:gd name="connsiteY0" fmla="*/ 40100 h 40100"/>
                <a:gd name="connsiteX1" fmla="*/ 22965 w 80686"/>
                <a:gd name="connsiteY1" fmla="*/ 0 h 40100"/>
                <a:gd name="connsiteX2" fmla="*/ 59351 w 80686"/>
                <a:gd name="connsiteY2" fmla="*/ 286 h 40100"/>
                <a:gd name="connsiteX3" fmla="*/ 80687 w 80686"/>
                <a:gd name="connsiteY3" fmla="*/ 39338 h 40100"/>
              </a:gdLst>
              <a:ahLst/>
              <a:cxnLst>
                <a:cxn ang="0">
                  <a:pos x="connsiteX0" y="connsiteY0"/>
                </a:cxn>
                <a:cxn ang="0">
                  <a:pos x="connsiteX1" y="connsiteY1"/>
                </a:cxn>
                <a:cxn ang="0">
                  <a:pos x="connsiteX2" y="connsiteY2"/>
                </a:cxn>
                <a:cxn ang="0">
                  <a:pos x="connsiteX3" y="connsiteY3"/>
                </a:cxn>
              </a:cxnLst>
              <a:rect l="l" t="t" r="r" b="b"/>
              <a:pathLst>
                <a:path w="80686" h="40100">
                  <a:moveTo>
                    <a:pt x="10" y="40100"/>
                  </a:moveTo>
                  <a:cubicBezTo>
                    <a:pt x="-561" y="3429"/>
                    <a:pt x="22965" y="0"/>
                    <a:pt x="22965" y="0"/>
                  </a:cubicBezTo>
                  <a:cubicBezTo>
                    <a:pt x="22965" y="0"/>
                    <a:pt x="37825" y="23908"/>
                    <a:pt x="59351" y="286"/>
                  </a:cubicBezTo>
                  <a:cubicBezTo>
                    <a:pt x="80496" y="6477"/>
                    <a:pt x="80687" y="39338"/>
                    <a:pt x="80687" y="39338"/>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63" name="Forme libre : forme 4278">
              <a:extLst>
                <a:ext uri="{FF2B5EF4-FFF2-40B4-BE49-F238E27FC236}">
                  <a16:creationId xmlns:a16="http://schemas.microsoft.com/office/drawing/2014/main" id="{7A1BA09B-6108-4392-842F-05CE0888A03C}"/>
                </a:ext>
              </a:extLst>
            </p:cNvPr>
            <p:cNvSpPr/>
            <p:nvPr/>
          </p:nvSpPr>
          <p:spPr>
            <a:xfrm>
              <a:off x="714521" y="5119234"/>
              <a:ext cx="4806" cy="40100"/>
            </a:xfrm>
            <a:custGeom>
              <a:avLst/>
              <a:gdLst>
                <a:gd name="connsiteX0" fmla="*/ 4806 w 4806"/>
                <a:gd name="connsiteY0" fmla="*/ 0 h 40100"/>
                <a:gd name="connsiteX1" fmla="*/ 4044 w 4806"/>
                <a:gd name="connsiteY1" fmla="*/ 40100 h 40100"/>
              </a:gdLst>
              <a:ahLst/>
              <a:cxnLst>
                <a:cxn ang="0">
                  <a:pos x="connsiteX0" y="connsiteY0"/>
                </a:cxn>
                <a:cxn ang="0">
                  <a:pos x="connsiteX1" y="connsiteY1"/>
                </a:cxn>
              </a:cxnLst>
              <a:rect l="l" t="t" r="r" b="b"/>
              <a:pathLst>
                <a:path w="4806" h="40100">
                  <a:moveTo>
                    <a:pt x="4806" y="0"/>
                  </a:moveTo>
                  <a:cubicBezTo>
                    <a:pt x="4806" y="0"/>
                    <a:pt x="-5481" y="20288"/>
                    <a:pt x="4044" y="40100"/>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64" name="Forme libre : forme 4279">
              <a:extLst>
                <a:ext uri="{FF2B5EF4-FFF2-40B4-BE49-F238E27FC236}">
                  <a16:creationId xmlns:a16="http://schemas.microsoft.com/office/drawing/2014/main" id="{5003024E-0FAC-402A-8D90-08EEC61EC331}"/>
                </a:ext>
              </a:extLst>
            </p:cNvPr>
            <p:cNvSpPr/>
            <p:nvPr/>
          </p:nvSpPr>
          <p:spPr>
            <a:xfrm>
              <a:off x="720756" y="5085295"/>
              <a:ext cx="86044" cy="53275"/>
            </a:xfrm>
            <a:custGeom>
              <a:avLst/>
              <a:gdLst>
                <a:gd name="connsiteX0" fmla="*/ 85820 w 86044"/>
                <a:gd name="connsiteY0" fmla="*/ 53275 h 53275"/>
                <a:gd name="connsiteX1" fmla="*/ 65818 w 86044"/>
                <a:gd name="connsiteY1" fmla="*/ 16318 h 53275"/>
                <a:gd name="connsiteX2" fmla="*/ 65818 w 86044"/>
                <a:gd name="connsiteY2" fmla="*/ 7079 h 53275"/>
                <a:gd name="connsiteX3" fmla="*/ 13145 w 86044"/>
                <a:gd name="connsiteY3" fmla="*/ 12984 h 53275"/>
                <a:gd name="connsiteX4" fmla="*/ 0 w 86044"/>
                <a:gd name="connsiteY4" fmla="*/ 21652 h 5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44" h="53275">
                  <a:moveTo>
                    <a:pt x="85820" y="53275"/>
                  </a:moveTo>
                  <a:cubicBezTo>
                    <a:pt x="85820" y="53275"/>
                    <a:pt x="89630" y="17937"/>
                    <a:pt x="65818" y="16318"/>
                  </a:cubicBezTo>
                  <a:cubicBezTo>
                    <a:pt x="65818" y="16318"/>
                    <a:pt x="62960" y="11079"/>
                    <a:pt x="65818" y="7079"/>
                  </a:cubicBezTo>
                  <a:cubicBezTo>
                    <a:pt x="65818" y="7079"/>
                    <a:pt x="33719" y="-12257"/>
                    <a:pt x="13145" y="12984"/>
                  </a:cubicBezTo>
                  <a:cubicBezTo>
                    <a:pt x="13145" y="12984"/>
                    <a:pt x="2095" y="9270"/>
                    <a:pt x="0" y="21652"/>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65" name="Forme libre : forme 4280">
              <a:extLst>
                <a:ext uri="{FF2B5EF4-FFF2-40B4-BE49-F238E27FC236}">
                  <a16:creationId xmlns:a16="http://schemas.microsoft.com/office/drawing/2014/main" id="{09636EBB-7483-45C8-9E00-59E7FE09C69D}"/>
                </a:ext>
              </a:extLst>
            </p:cNvPr>
            <p:cNvSpPr/>
            <p:nvPr/>
          </p:nvSpPr>
          <p:spPr>
            <a:xfrm>
              <a:off x="666750" y="5082373"/>
              <a:ext cx="9525" cy="9525"/>
            </a:xfrm>
            <a:custGeom>
              <a:avLst/>
              <a:gdLst/>
              <a:ahLst/>
              <a:cxnLst/>
              <a:rect l="l" t="t" r="r" b="b"/>
              <a:pathLst>
                <a:path w="9525" h="9525"/>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66" name="Forme libre : forme 4281">
              <a:extLst>
                <a:ext uri="{FF2B5EF4-FFF2-40B4-BE49-F238E27FC236}">
                  <a16:creationId xmlns:a16="http://schemas.microsoft.com/office/drawing/2014/main" id="{7ECC11F9-1A2C-4DBC-9BDC-0EDC35EEC120}"/>
                </a:ext>
              </a:extLst>
            </p:cNvPr>
            <p:cNvSpPr/>
            <p:nvPr/>
          </p:nvSpPr>
          <p:spPr>
            <a:xfrm>
              <a:off x="704945" y="5267824"/>
              <a:ext cx="109261" cy="283940"/>
            </a:xfrm>
            <a:custGeom>
              <a:avLst/>
              <a:gdLst>
                <a:gd name="connsiteX0" fmla="*/ 0 w 109261"/>
                <a:gd name="connsiteY0" fmla="*/ 0 h 283940"/>
                <a:gd name="connsiteX1" fmla="*/ 10858 w 109261"/>
                <a:gd name="connsiteY1" fmla="*/ 281750 h 283940"/>
                <a:gd name="connsiteX2" fmla="*/ 32575 w 109261"/>
                <a:gd name="connsiteY2" fmla="*/ 281750 h 283940"/>
                <a:gd name="connsiteX3" fmla="*/ 58674 w 109261"/>
                <a:gd name="connsiteY3" fmla="*/ 123730 h 283940"/>
                <a:gd name="connsiteX4" fmla="*/ 80486 w 109261"/>
                <a:gd name="connsiteY4" fmla="*/ 283940 h 283940"/>
                <a:gd name="connsiteX5" fmla="*/ 102203 w 109261"/>
                <a:gd name="connsiteY5" fmla="*/ 283940 h 283940"/>
                <a:gd name="connsiteX6" fmla="*/ 105442 w 109261"/>
                <a:gd name="connsiteY6" fmla="*/ 4382 h 2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61" h="283940">
                  <a:moveTo>
                    <a:pt x="0" y="0"/>
                  </a:moveTo>
                  <a:lnTo>
                    <a:pt x="10858" y="281750"/>
                  </a:lnTo>
                  <a:lnTo>
                    <a:pt x="32575" y="281750"/>
                  </a:lnTo>
                  <a:lnTo>
                    <a:pt x="58674" y="123730"/>
                  </a:lnTo>
                  <a:lnTo>
                    <a:pt x="80486" y="283940"/>
                  </a:lnTo>
                  <a:lnTo>
                    <a:pt x="102203" y="283940"/>
                  </a:lnTo>
                  <a:cubicBezTo>
                    <a:pt x="102203" y="283940"/>
                    <a:pt x="115633" y="106109"/>
                    <a:pt x="105442" y="4382"/>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67" name="Forme libre : forme 4282">
              <a:extLst>
                <a:ext uri="{FF2B5EF4-FFF2-40B4-BE49-F238E27FC236}">
                  <a16:creationId xmlns:a16="http://schemas.microsoft.com/office/drawing/2014/main" id="{B5B75D45-CF4D-4452-909E-EF23E1ED148C}"/>
                </a:ext>
              </a:extLst>
            </p:cNvPr>
            <p:cNvSpPr/>
            <p:nvPr/>
          </p:nvSpPr>
          <p:spPr>
            <a:xfrm>
              <a:off x="682738" y="5222101"/>
              <a:ext cx="80404" cy="191360"/>
            </a:xfrm>
            <a:custGeom>
              <a:avLst/>
              <a:gdLst>
                <a:gd name="connsiteX0" fmla="*/ 26683 w 80404"/>
                <a:gd name="connsiteY0" fmla="*/ 178787 h 191360"/>
                <a:gd name="connsiteX1" fmla="*/ 1728 w 80404"/>
                <a:gd name="connsiteY1" fmla="*/ 32388 h 191360"/>
                <a:gd name="connsiteX2" fmla="*/ 58021 w 80404"/>
                <a:gd name="connsiteY2" fmla="*/ 384 h 191360"/>
                <a:gd name="connsiteX3" fmla="*/ 80404 w 80404"/>
                <a:gd name="connsiteY3" fmla="*/ 82109 h 191360"/>
                <a:gd name="connsiteX4" fmla="*/ 80404 w 80404"/>
                <a:gd name="connsiteY4" fmla="*/ 161071 h 191360"/>
                <a:gd name="connsiteX5" fmla="*/ 28874 w 80404"/>
                <a:gd name="connsiteY5" fmla="*/ 191360 h 19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404" h="191360">
                  <a:moveTo>
                    <a:pt x="26683" y="178787"/>
                  </a:moveTo>
                  <a:cubicBezTo>
                    <a:pt x="-9797" y="173072"/>
                    <a:pt x="1728" y="70679"/>
                    <a:pt x="1728" y="32388"/>
                  </a:cubicBezTo>
                  <a:cubicBezTo>
                    <a:pt x="1728" y="-5902"/>
                    <a:pt x="58021" y="384"/>
                    <a:pt x="58021" y="384"/>
                  </a:cubicBezTo>
                  <a:lnTo>
                    <a:pt x="80404" y="82109"/>
                  </a:lnTo>
                  <a:lnTo>
                    <a:pt x="80404" y="161071"/>
                  </a:lnTo>
                  <a:cubicBezTo>
                    <a:pt x="80404" y="161071"/>
                    <a:pt x="78118" y="189074"/>
                    <a:pt x="28874" y="191360"/>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68" name="Forme libre : forme 4283">
              <a:extLst>
                <a:ext uri="{FF2B5EF4-FFF2-40B4-BE49-F238E27FC236}">
                  <a16:creationId xmlns:a16="http://schemas.microsoft.com/office/drawing/2014/main" id="{A1819653-98AC-46FE-BEBF-9570546C137A}"/>
                </a:ext>
              </a:extLst>
            </p:cNvPr>
            <p:cNvSpPr/>
            <p:nvPr/>
          </p:nvSpPr>
          <p:spPr>
            <a:xfrm>
              <a:off x="666750" y="5082373"/>
              <a:ext cx="9525" cy="9525"/>
            </a:xfrm>
            <a:custGeom>
              <a:avLst/>
              <a:gdLst/>
              <a:ahLst/>
              <a:cxnLst/>
              <a:rect l="l" t="t" r="r" b="b"/>
              <a:pathLst>
                <a:path w="9525" h="9525"/>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69" name="Forme libre : forme 4284">
              <a:extLst>
                <a:ext uri="{FF2B5EF4-FFF2-40B4-BE49-F238E27FC236}">
                  <a16:creationId xmlns:a16="http://schemas.microsoft.com/office/drawing/2014/main" id="{9F64EC8A-3447-480D-B483-9C9B528DF5A3}"/>
                </a:ext>
              </a:extLst>
            </p:cNvPr>
            <p:cNvSpPr/>
            <p:nvPr/>
          </p:nvSpPr>
          <p:spPr>
            <a:xfrm>
              <a:off x="699801" y="5551288"/>
              <a:ext cx="32575" cy="19621"/>
            </a:xfrm>
            <a:custGeom>
              <a:avLst/>
              <a:gdLst>
                <a:gd name="connsiteX0" fmla="*/ 20479 w 32575"/>
                <a:gd name="connsiteY0" fmla="*/ 1143 h 19621"/>
                <a:gd name="connsiteX1" fmla="*/ 0 w 32575"/>
                <a:gd name="connsiteY1" fmla="*/ 19622 h 19621"/>
                <a:gd name="connsiteX2" fmla="*/ 32575 w 32575"/>
                <a:gd name="connsiteY2" fmla="*/ 19622 h 19621"/>
                <a:gd name="connsiteX3" fmla="*/ 32575 w 32575"/>
                <a:gd name="connsiteY3" fmla="*/ 0 h 19621"/>
              </a:gdLst>
              <a:ahLst/>
              <a:cxnLst>
                <a:cxn ang="0">
                  <a:pos x="connsiteX0" y="connsiteY0"/>
                </a:cxn>
                <a:cxn ang="0">
                  <a:pos x="connsiteX1" y="connsiteY1"/>
                </a:cxn>
                <a:cxn ang="0">
                  <a:pos x="connsiteX2" y="connsiteY2"/>
                </a:cxn>
                <a:cxn ang="0">
                  <a:pos x="connsiteX3" y="connsiteY3"/>
                </a:cxn>
              </a:cxnLst>
              <a:rect l="l" t="t" r="r" b="b"/>
              <a:pathLst>
                <a:path w="32575" h="19621">
                  <a:moveTo>
                    <a:pt x="20479" y="1143"/>
                  </a:moveTo>
                  <a:lnTo>
                    <a:pt x="0" y="19622"/>
                  </a:lnTo>
                  <a:lnTo>
                    <a:pt x="32575" y="19622"/>
                  </a:lnTo>
                  <a:lnTo>
                    <a:pt x="32575" y="0"/>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70" name="Forme libre : forme 4285">
              <a:extLst>
                <a:ext uri="{FF2B5EF4-FFF2-40B4-BE49-F238E27FC236}">
                  <a16:creationId xmlns:a16="http://schemas.microsoft.com/office/drawing/2014/main" id="{D41677CE-0F1A-496A-936A-C7A5B529713B}"/>
                </a:ext>
              </a:extLst>
            </p:cNvPr>
            <p:cNvSpPr/>
            <p:nvPr/>
          </p:nvSpPr>
          <p:spPr>
            <a:xfrm>
              <a:off x="666750" y="5082373"/>
              <a:ext cx="9525" cy="9525"/>
            </a:xfrm>
            <a:custGeom>
              <a:avLst/>
              <a:gdLst/>
              <a:ahLst/>
              <a:cxnLst/>
              <a:rect l="l" t="t" r="r" b="b"/>
              <a:pathLst>
                <a:path w="9525" h="9525"/>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71" name="Forme libre : forme 4286">
              <a:extLst>
                <a:ext uri="{FF2B5EF4-FFF2-40B4-BE49-F238E27FC236}">
                  <a16:creationId xmlns:a16="http://schemas.microsoft.com/office/drawing/2014/main" id="{A09ACE19-2D6F-4636-B923-6D8B6E4C2B20}"/>
                </a:ext>
              </a:extLst>
            </p:cNvPr>
            <p:cNvSpPr/>
            <p:nvPr/>
          </p:nvSpPr>
          <p:spPr>
            <a:xfrm>
              <a:off x="788670" y="5552431"/>
              <a:ext cx="30670" cy="17240"/>
            </a:xfrm>
            <a:custGeom>
              <a:avLst/>
              <a:gdLst>
                <a:gd name="connsiteX0" fmla="*/ 0 w 30670"/>
                <a:gd name="connsiteY0" fmla="*/ 0 h 17240"/>
                <a:gd name="connsiteX1" fmla="*/ 0 w 30670"/>
                <a:gd name="connsiteY1" fmla="*/ 17240 h 17240"/>
                <a:gd name="connsiteX2" fmla="*/ 30671 w 30670"/>
                <a:gd name="connsiteY2" fmla="*/ 17240 h 17240"/>
                <a:gd name="connsiteX3" fmla="*/ 14097 w 30670"/>
                <a:gd name="connsiteY3" fmla="*/ 1905 h 17240"/>
              </a:gdLst>
              <a:ahLst/>
              <a:cxnLst>
                <a:cxn ang="0">
                  <a:pos x="connsiteX0" y="connsiteY0"/>
                </a:cxn>
                <a:cxn ang="0">
                  <a:pos x="connsiteX1" y="connsiteY1"/>
                </a:cxn>
                <a:cxn ang="0">
                  <a:pos x="connsiteX2" y="connsiteY2"/>
                </a:cxn>
                <a:cxn ang="0">
                  <a:pos x="connsiteX3" y="connsiteY3"/>
                </a:cxn>
              </a:cxnLst>
              <a:rect l="l" t="t" r="r" b="b"/>
              <a:pathLst>
                <a:path w="30670" h="17240">
                  <a:moveTo>
                    <a:pt x="0" y="0"/>
                  </a:moveTo>
                  <a:lnTo>
                    <a:pt x="0" y="17240"/>
                  </a:lnTo>
                  <a:lnTo>
                    <a:pt x="30671" y="17240"/>
                  </a:lnTo>
                  <a:lnTo>
                    <a:pt x="14097" y="1905"/>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72" name="Forme libre : forme 4287">
              <a:extLst>
                <a:ext uri="{FF2B5EF4-FFF2-40B4-BE49-F238E27FC236}">
                  <a16:creationId xmlns:a16="http://schemas.microsoft.com/office/drawing/2014/main" id="{389624F2-4196-455E-A187-9D54F64442A8}"/>
                </a:ext>
              </a:extLst>
            </p:cNvPr>
            <p:cNvSpPr/>
            <p:nvPr/>
          </p:nvSpPr>
          <p:spPr>
            <a:xfrm>
              <a:off x="763047" y="5220982"/>
              <a:ext cx="76580" cy="83227"/>
            </a:xfrm>
            <a:custGeom>
              <a:avLst/>
              <a:gdLst>
                <a:gd name="connsiteX0" fmla="*/ 0 w 76580"/>
                <a:gd name="connsiteY0" fmla="*/ 83228 h 83227"/>
                <a:gd name="connsiteX1" fmla="*/ 21336 w 76580"/>
                <a:gd name="connsiteY1" fmla="*/ 837 h 83227"/>
                <a:gd name="connsiteX2" fmla="*/ 76581 w 76580"/>
                <a:gd name="connsiteY2" fmla="*/ 49509 h 83227"/>
              </a:gdLst>
              <a:ahLst/>
              <a:cxnLst>
                <a:cxn ang="0">
                  <a:pos x="connsiteX0" y="connsiteY0"/>
                </a:cxn>
                <a:cxn ang="0">
                  <a:pos x="connsiteX1" y="connsiteY1"/>
                </a:cxn>
                <a:cxn ang="0">
                  <a:pos x="connsiteX2" y="connsiteY2"/>
                </a:cxn>
              </a:cxnLst>
              <a:rect l="l" t="t" r="r" b="b"/>
              <a:pathLst>
                <a:path w="76580" h="83227">
                  <a:moveTo>
                    <a:pt x="0" y="83228"/>
                  </a:moveTo>
                  <a:lnTo>
                    <a:pt x="21336" y="837"/>
                  </a:lnTo>
                  <a:cubicBezTo>
                    <a:pt x="21336" y="837"/>
                    <a:pt x="76581" y="-10403"/>
                    <a:pt x="76581" y="49509"/>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73" name="Forme libre : forme 4288">
              <a:extLst>
                <a:ext uri="{FF2B5EF4-FFF2-40B4-BE49-F238E27FC236}">
                  <a16:creationId xmlns:a16="http://schemas.microsoft.com/office/drawing/2014/main" id="{88999A7F-2066-4550-A1C9-E067B46EBE63}"/>
                </a:ext>
              </a:extLst>
            </p:cNvPr>
            <p:cNvSpPr/>
            <p:nvPr/>
          </p:nvSpPr>
          <p:spPr>
            <a:xfrm>
              <a:off x="763047" y="5383172"/>
              <a:ext cx="49911" cy="24098"/>
            </a:xfrm>
            <a:custGeom>
              <a:avLst/>
              <a:gdLst>
                <a:gd name="connsiteX0" fmla="*/ 0 w 49911"/>
                <a:gd name="connsiteY0" fmla="*/ 0 h 24098"/>
                <a:gd name="connsiteX1" fmla="*/ 49911 w 49911"/>
                <a:gd name="connsiteY1" fmla="*/ 24098 h 24098"/>
              </a:gdLst>
              <a:ahLst/>
              <a:cxnLst>
                <a:cxn ang="0">
                  <a:pos x="connsiteX0" y="connsiteY0"/>
                </a:cxn>
                <a:cxn ang="0">
                  <a:pos x="connsiteX1" y="connsiteY1"/>
                </a:cxn>
              </a:cxnLst>
              <a:rect l="l" t="t" r="r" b="b"/>
              <a:pathLst>
                <a:path w="49911" h="24098">
                  <a:moveTo>
                    <a:pt x="0" y="0"/>
                  </a:moveTo>
                  <a:cubicBezTo>
                    <a:pt x="0" y="0"/>
                    <a:pt x="-571" y="24098"/>
                    <a:pt x="49911" y="24098"/>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74" name="Forme libre : forme 4289">
              <a:extLst>
                <a:ext uri="{FF2B5EF4-FFF2-40B4-BE49-F238E27FC236}">
                  <a16:creationId xmlns:a16="http://schemas.microsoft.com/office/drawing/2014/main" id="{E6A2AE3F-5E37-40FA-9427-9C28CB4DEF13}"/>
                </a:ext>
              </a:extLst>
            </p:cNvPr>
            <p:cNvSpPr/>
            <p:nvPr/>
          </p:nvSpPr>
          <p:spPr>
            <a:xfrm>
              <a:off x="752951" y="5240583"/>
              <a:ext cx="20192" cy="23812"/>
            </a:xfrm>
            <a:custGeom>
              <a:avLst/>
              <a:gdLst>
                <a:gd name="connsiteX0" fmla="*/ 20193 w 20192"/>
                <a:gd name="connsiteY0" fmla="*/ 23813 h 23812"/>
                <a:gd name="connsiteX1" fmla="*/ 10668 w 20192"/>
                <a:gd name="connsiteY1" fmla="*/ 0 h 23812"/>
                <a:gd name="connsiteX2" fmla="*/ 0 w 20192"/>
                <a:gd name="connsiteY2" fmla="*/ 18193 h 23812"/>
              </a:gdLst>
              <a:ahLst/>
              <a:cxnLst>
                <a:cxn ang="0">
                  <a:pos x="connsiteX0" y="connsiteY0"/>
                </a:cxn>
                <a:cxn ang="0">
                  <a:pos x="connsiteX1" y="connsiteY1"/>
                </a:cxn>
                <a:cxn ang="0">
                  <a:pos x="connsiteX2" y="connsiteY2"/>
                </a:cxn>
              </a:cxnLst>
              <a:rect l="l" t="t" r="r" b="b"/>
              <a:pathLst>
                <a:path w="20192" h="23812">
                  <a:moveTo>
                    <a:pt x="20193" y="23813"/>
                  </a:moveTo>
                  <a:lnTo>
                    <a:pt x="10668" y="0"/>
                  </a:lnTo>
                  <a:lnTo>
                    <a:pt x="0" y="18193"/>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75" name="Forme libre : forme 4290">
              <a:extLst>
                <a:ext uri="{FF2B5EF4-FFF2-40B4-BE49-F238E27FC236}">
                  <a16:creationId xmlns:a16="http://schemas.microsoft.com/office/drawing/2014/main" id="{D32D1D7B-DD96-45CD-B91A-F34ECEE61773}"/>
                </a:ext>
              </a:extLst>
            </p:cNvPr>
            <p:cNvSpPr/>
            <p:nvPr/>
          </p:nvSpPr>
          <p:spPr>
            <a:xfrm>
              <a:off x="755808" y="5224867"/>
              <a:ext cx="15620" cy="15716"/>
            </a:xfrm>
            <a:custGeom>
              <a:avLst/>
              <a:gdLst>
                <a:gd name="connsiteX0" fmla="*/ 7810 w 15620"/>
                <a:gd name="connsiteY0" fmla="*/ 15716 h 15716"/>
                <a:gd name="connsiteX1" fmla="*/ 15621 w 15620"/>
                <a:gd name="connsiteY1" fmla="*/ 0 h 15716"/>
                <a:gd name="connsiteX2" fmla="*/ 0 w 15620"/>
                <a:gd name="connsiteY2" fmla="*/ 0 h 15716"/>
              </a:gdLst>
              <a:ahLst/>
              <a:cxnLst>
                <a:cxn ang="0">
                  <a:pos x="connsiteX0" y="connsiteY0"/>
                </a:cxn>
                <a:cxn ang="0">
                  <a:pos x="connsiteX1" y="connsiteY1"/>
                </a:cxn>
                <a:cxn ang="0">
                  <a:pos x="connsiteX2" y="connsiteY2"/>
                </a:cxn>
              </a:cxnLst>
              <a:rect l="l" t="t" r="r" b="b"/>
              <a:pathLst>
                <a:path w="15620" h="15716">
                  <a:moveTo>
                    <a:pt x="7810" y="15716"/>
                  </a:moveTo>
                  <a:lnTo>
                    <a:pt x="15621" y="0"/>
                  </a:lnTo>
                  <a:lnTo>
                    <a:pt x="0" y="0"/>
                  </a:lnTo>
                  <a:close/>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76" name="Forme libre : forme 4291">
              <a:extLst>
                <a:ext uri="{FF2B5EF4-FFF2-40B4-BE49-F238E27FC236}">
                  <a16:creationId xmlns:a16="http://schemas.microsoft.com/office/drawing/2014/main" id="{D4D119C6-B9BB-4F9F-BC9F-BF14C2647BF4}"/>
                </a:ext>
              </a:extLst>
            </p:cNvPr>
            <p:cNvSpPr/>
            <p:nvPr/>
          </p:nvSpPr>
          <p:spPr>
            <a:xfrm>
              <a:off x="784383" y="5207531"/>
              <a:ext cx="9525" cy="14287"/>
            </a:xfrm>
            <a:custGeom>
              <a:avLst/>
              <a:gdLst>
                <a:gd name="connsiteX0" fmla="*/ 0 w 9525"/>
                <a:gd name="connsiteY0" fmla="*/ 14288 h 14287"/>
                <a:gd name="connsiteX1" fmla="*/ 0 w 9525"/>
                <a:gd name="connsiteY1" fmla="*/ 0 h 14287"/>
              </a:gdLst>
              <a:ahLst/>
              <a:cxnLst>
                <a:cxn ang="0">
                  <a:pos x="connsiteX0" y="connsiteY0"/>
                </a:cxn>
                <a:cxn ang="0">
                  <a:pos x="connsiteX1" y="connsiteY1"/>
                </a:cxn>
              </a:cxnLst>
              <a:rect l="l" t="t" r="r" b="b"/>
              <a:pathLst>
                <a:path w="9525" h="14287">
                  <a:moveTo>
                    <a:pt x="0" y="14288"/>
                  </a:moveTo>
                  <a:lnTo>
                    <a:pt x="0" y="0"/>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77" name="Forme libre : forme 4292">
              <a:extLst>
                <a:ext uri="{FF2B5EF4-FFF2-40B4-BE49-F238E27FC236}">
                  <a16:creationId xmlns:a16="http://schemas.microsoft.com/office/drawing/2014/main" id="{9811CC5C-A5E1-4993-B038-15BE728621D7}"/>
                </a:ext>
              </a:extLst>
            </p:cNvPr>
            <p:cNvSpPr/>
            <p:nvPr/>
          </p:nvSpPr>
          <p:spPr>
            <a:xfrm>
              <a:off x="749712" y="5313830"/>
              <a:ext cx="9525" cy="5524"/>
            </a:xfrm>
            <a:custGeom>
              <a:avLst/>
              <a:gdLst>
                <a:gd name="connsiteX0" fmla="*/ 0 w 9525"/>
                <a:gd name="connsiteY0" fmla="*/ 0 h 5524"/>
                <a:gd name="connsiteX1" fmla="*/ 0 w 9525"/>
                <a:gd name="connsiteY1" fmla="*/ 5524 h 5524"/>
              </a:gdLst>
              <a:ahLst/>
              <a:cxnLst>
                <a:cxn ang="0">
                  <a:pos x="connsiteX0" y="connsiteY0"/>
                </a:cxn>
                <a:cxn ang="0">
                  <a:pos x="connsiteX1" y="connsiteY1"/>
                </a:cxn>
              </a:cxnLst>
              <a:rect l="l" t="t" r="r" b="b"/>
              <a:pathLst>
                <a:path w="9525" h="5524">
                  <a:moveTo>
                    <a:pt x="0" y="0"/>
                  </a:moveTo>
                  <a:lnTo>
                    <a:pt x="0" y="5524"/>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78" name="Forme libre : forme 4293">
              <a:extLst>
                <a:ext uri="{FF2B5EF4-FFF2-40B4-BE49-F238E27FC236}">
                  <a16:creationId xmlns:a16="http://schemas.microsoft.com/office/drawing/2014/main" id="{8EBAEBBE-F5BC-4BF0-98D4-EF95984E0FE0}"/>
                </a:ext>
              </a:extLst>
            </p:cNvPr>
            <p:cNvSpPr/>
            <p:nvPr/>
          </p:nvSpPr>
          <p:spPr>
            <a:xfrm>
              <a:off x="749712" y="5348787"/>
              <a:ext cx="9525" cy="5429"/>
            </a:xfrm>
            <a:custGeom>
              <a:avLst/>
              <a:gdLst>
                <a:gd name="connsiteX0" fmla="*/ 0 w 9525"/>
                <a:gd name="connsiteY0" fmla="*/ 0 h 5429"/>
                <a:gd name="connsiteX1" fmla="*/ 0 w 9525"/>
                <a:gd name="connsiteY1" fmla="*/ 5429 h 5429"/>
              </a:gdLst>
              <a:ahLst/>
              <a:cxnLst>
                <a:cxn ang="0">
                  <a:pos x="connsiteX0" y="connsiteY0"/>
                </a:cxn>
                <a:cxn ang="0">
                  <a:pos x="connsiteX1" y="connsiteY1"/>
                </a:cxn>
              </a:cxnLst>
              <a:rect l="l" t="t" r="r" b="b"/>
              <a:pathLst>
                <a:path w="9525" h="5429">
                  <a:moveTo>
                    <a:pt x="0" y="0"/>
                  </a:moveTo>
                  <a:lnTo>
                    <a:pt x="0" y="5429"/>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179" name="Graphique 1869">
              <a:extLst>
                <a:ext uri="{FF2B5EF4-FFF2-40B4-BE49-F238E27FC236}">
                  <a16:creationId xmlns:a16="http://schemas.microsoft.com/office/drawing/2014/main" id="{3F0FDE2D-0A8E-4509-9E4E-9C26CF41EC63}"/>
                </a:ext>
              </a:extLst>
            </p:cNvPr>
            <p:cNvGrpSpPr/>
            <p:nvPr/>
          </p:nvGrpSpPr>
          <p:grpSpPr>
            <a:xfrm>
              <a:off x="666750" y="5082373"/>
              <a:ext cx="173449" cy="307942"/>
              <a:chOff x="666750" y="5082373"/>
              <a:chExt cx="173449" cy="307942"/>
            </a:xfrm>
            <a:grpFill/>
          </p:grpSpPr>
          <p:sp>
            <p:nvSpPr>
              <p:cNvPr id="182" name="Forme libre : forme 4295">
                <a:extLst>
                  <a:ext uri="{FF2B5EF4-FFF2-40B4-BE49-F238E27FC236}">
                    <a16:creationId xmlns:a16="http://schemas.microsoft.com/office/drawing/2014/main" id="{8712E5B8-8C87-4F96-AE35-C176AD8E8983}"/>
                  </a:ext>
                </a:extLst>
              </p:cNvPr>
              <p:cNvSpPr/>
              <p:nvPr/>
            </p:nvSpPr>
            <p:spPr>
              <a:xfrm>
                <a:off x="839819" y="5271158"/>
                <a:ext cx="380" cy="119157"/>
              </a:xfrm>
              <a:custGeom>
                <a:avLst/>
                <a:gdLst>
                  <a:gd name="connsiteX0" fmla="*/ 0 w 380"/>
                  <a:gd name="connsiteY0" fmla="*/ 0 h 119157"/>
                  <a:gd name="connsiteX1" fmla="*/ 381 w 380"/>
                  <a:gd name="connsiteY1" fmla="*/ 119158 h 119157"/>
                </a:gdLst>
                <a:ahLst/>
                <a:cxnLst>
                  <a:cxn ang="0">
                    <a:pos x="connsiteX0" y="connsiteY0"/>
                  </a:cxn>
                  <a:cxn ang="0">
                    <a:pos x="connsiteX1" y="connsiteY1"/>
                  </a:cxn>
                </a:cxnLst>
                <a:rect l="l" t="t" r="r" b="b"/>
                <a:pathLst>
                  <a:path w="380" h="119157">
                    <a:moveTo>
                      <a:pt x="0" y="0"/>
                    </a:moveTo>
                    <a:cubicBezTo>
                      <a:pt x="0" y="11144"/>
                      <a:pt x="191" y="105061"/>
                      <a:pt x="381" y="119158"/>
                    </a:cubicBez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83" name="Forme libre : forme 4296">
                <a:extLst>
                  <a:ext uri="{FF2B5EF4-FFF2-40B4-BE49-F238E27FC236}">
                    <a16:creationId xmlns:a16="http://schemas.microsoft.com/office/drawing/2014/main" id="{747739A0-3D5E-4995-A0DC-86D5D036C97A}"/>
                  </a:ext>
                </a:extLst>
              </p:cNvPr>
              <p:cNvSpPr/>
              <p:nvPr/>
            </p:nvSpPr>
            <p:spPr>
              <a:xfrm>
                <a:off x="666750" y="5082373"/>
                <a:ext cx="9525" cy="9525"/>
              </a:xfrm>
              <a:custGeom>
                <a:avLst/>
                <a:gdLst/>
                <a:ahLst/>
                <a:cxnLst/>
                <a:rect l="l" t="t" r="r" b="b"/>
                <a:pathLst>
                  <a:path w="9525" h="9525"/>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80" name="Forme libre : forme 4297">
              <a:extLst>
                <a:ext uri="{FF2B5EF4-FFF2-40B4-BE49-F238E27FC236}">
                  <a16:creationId xmlns:a16="http://schemas.microsoft.com/office/drawing/2014/main" id="{B010AAE3-A6DC-45AC-AD2A-3AA150C0251A}"/>
                </a:ext>
              </a:extLst>
            </p:cNvPr>
            <p:cNvSpPr/>
            <p:nvPr/>
          </p:nvSpPr>
          <p:spPr>
            <a:xfrm>
              <a:off x="828103" y="5405175"/>
              <a:ext cx="26574" cy="91725"/>
            </a:xfrm>
            <a:custGeom>
              <a:avLst/>
              <a:gdLst>
                <a:gd name="connsiteX0" fmla="*/ 7810 w 26574"/>
                <a:gd name="connsiteY0" fmla="*/ 91726 h 91725"/>
                <a:gd name="connsiteX1" fmla="*/ 18764 w 26574"/>
                <a:gd name="connsiteY1" fmla="*/ 91726 h 91725"/>
                <a:gd name="connsiteX2" fmla="*/ 26575 w 26574"/>
                <a:gd name="connsiteY2" fmla="*/ 83915 h 91725"/>
                <a:gd name="connsiteX3" fmla="*/ 26575 w 26574"/>
                <a:gd name="connsiteY3" fmla="*/ 7810 h 91725"/>
                <a:gd name="connsiteX4" fmla="*/ 18764 w 26574"/>
                <a:gd name="connsiteY4" fmla="*/ 0 h 91725"/>
                <a:gd name="connsiteX5" fmla="*/ 7810 w 26574"/>
                <a:gd name="connsiteY5" fmla="*/ 0 h 91725"/>
                <a:gd name="connsiteX6" fmla="*/ 0 w 26574"/>
                <a:gd name="connsiteY6" fmla="*/ 7810 h 91725"/>
                <a:gd name="connsiteX7" fmla="*/ 0 w 26574"/>
                <a:gd name="connsiteY7" fmla="*/ 83915 h 91725"/>
                <a:gd name="connsiteX8" fmla="*/ 7810 w 26574"/>
                <a:gd name="connsiteY8" fmla="*/ 91726 h 9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74" h="91725">
                  <a:moveTo>
                    <a:pt x="7810" y="91726"/>
                  </a:moveTo>
                  <a:lnTo>
                    <a:pt x="18764" y="91726"/>
                  </a:lnTo>
                  <a:cubicBezTo>
                    <a:pt x="23051" y="91726"/>
                    <a:pt x="26575" y="88202"/>
                    <a:pt x="26575" y="83915"/>
                  </a:cubicBezTo>
                  <a:lnTo>
                    <a:pt x="26575" y="7810"/>
                  </a:lnTo>
                  <a:cubicBezTo>
                    <a:pt x="26575" y="3524"/>
                    <a:pt x="23051" y="0"/>
                    <a:pt x="18764" y="0"/>
                  </a:cubicBezTo>
                  <a:lnTo>
                    <a:pt x="7810" y="0"/>
                  </a:lnTo>
                  <a:cubicBezTo>
                    <a:pt x="3524" y="0"/>
                    <a:pt x="0" y="3524"/>
                    <a:pt x="0" y="7810"/>
                  </a:cubicBezTo>
                  <a:lnTo>
                    <a:pt x="0" y="83915"/>
                  </a:lnTo>
                  <a:cubicBezTo>
                    <a:pt x="0" y="88202"/>
                    <a:pt x="3524" y="91726"/>
                    <a:pt x="7810" y="91726"/>
                  </a:cubicBezTo>
                  <a:close/>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81" name="Forme libre : forme 4298">
              <a:extLst>
                <a:ext uri="{FF2B5EF4-FFF2-40B4-BE49-F238E27FC236}">
                  <a16:creationId xmlns:a16="http://schemas.microsoft.com/office/drawing/2014/main" id="{26199715-0726-49DC-A07D-FE3C1C1377B0}"/>
                </a:ext>
              </a:extLst>
            </p:cNvPr>
            <p:cNvSpPr/>
            <p:nvPr/>
          </p:nvSpPr>
          <p:spPr>
            <a:xfrm>
              <a:off x="1184814" y="5207055"/>
              <a:ext cx="9525" cy="50387"/>
            </a:xfrm>
            <a:custGeom>
              <a:avLst/>
              <a:gdLst>
                <a:gd name="connsiteX0" fmla="*/ 0 w 9525"/>
                <a:gd name="connsiteY0" fmla="*/ 0 h 50387"/>
                <a:gd name="connsiteX1" fmla="*/ 0 w 9525"/>
                <a:gd name="connsiteY1" fmla="*/ 50387 h 50387"/>
              </a:gdLst>
              <a:ahLst/>
              <a:cxnLst>
                <a:cxn ang="0">
                  <a:pos x="connsiteX0" y="connsiteY0"/>
                </a:cxn>
                <a:cxn ang="0">
                  <a:pos x="connsiteX1" y="connsiteY1"/>
                </a:cxn>
              </a:cxnLst>
              <a:rect l="l" t="t" r="r" b="b"/>
              <a:pathLst>
                <a:path w="9525" h="50387">
                  <a:moveTo>
                    <a:pt x="0" y="0"/>
                  </a:moveTo>
                  <a:lnTo>
                    <a:pt x="0" y="50387"/>
                  </a:lnTo>
                </a:path>
              </a:pathLst>
            </a:custGeom>
            <a:grpFill/>
            <a:ln w="5715" cap="rnd">
              <a:solidFill>
                <a:schemeClr val="bg2"/>
              </a:solidFill>
              <a:prstDash val="solid"/>
              <a:round/>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561393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6">
            <a:extLst>
              <a:ext uri="{FF2B5EF4-FFF2-40B4-BE49-F238E27FC236}">
                <a16:creationId xmlns:a16="http://schemas.microsoft.com/office/drawing/2014/main" id="{A64297D4-5D69-414C-8108-737F7A4F9287}"/>
              </a:ext>
            </a:extLst>
          </p:cNvPr>
          <p:cNvSpPr txBox="1"/>
          <p:nvPr/>
        </p:nvSpPr>
        <p:spPr>
          <a:xfrm>
            <a:off x="365300" y="346459"/>
            <a:ext cx="2109768" cy="212879"/>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chemeClr val="tx2"/>
                </a:solidFill>
                <a:latin typeface="Arial" panose="020B0604020202020204" pitchFamily="34" charset="0"/>
                <a:cs typeface="Arial" panose="020B0604020202020204" pitchFamily="34" charset="0"/>
              </a:rPr>
              <a:t>CONTEXTE</a:t>
            </a:r>
            <a:endParaRPr sz="1300" b="1" dirty="0">
              <a:solidFill>
                <a:schemeClr val="tx2"/>
              </a:solidFill>
              <a:latin typeface="Arial" panose="020B0604020202020204" pitchFamily="34" charset="0"/>
              <a:cs typeface="Arial" panose="020B0604020202020204" pitchFamily="34" charset="0"/>
            </a:endParaRPr>
          </a:p>
        </p:txBody>
      </p:sp>
      <p:sp>
        <p:nvSpPr>
          <p:cNvPr id="4" name="Slide Number Placeholder 5">
            <a:extLst>
              <a:ext uri="{FF2B5EF4-FFF2-40B4-BE49-F238E27FC236}">
                <a16:creationId xmlns:a16="http://schemas.microsoft.com/office/drawing/2014/main" id="{E6BC7E28-1F8F-8A41-95A1-BDB87594E480}"/>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3</a:t>
            </a:fld>
            <a:endParaRPr lang="fr-FR" dirty="0"/>
          </a:p>
        </p:txBody>
      </p:sp>
      <p:sp>
        <p:nvSpPr>
          <p:cNvPr id="5" name="object 4">
            <a:hlinkClick r:id="" action="ppaction://noaction"/>
            <a:extLst>
              <a:ext uri="{FF2B5EF4-FFF2-40B4-BE49-F238E27FC236}">
                <a16:creationId xmlns:a16="http://schemas.microsoft.com/office/drawing/2014/main" id="{06A2618D-0C8F-9B43-9CC8-44F2CCAD6785}"/>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6" name="object 5">
            <a:extLst>
              <a:ext uri="{FF2B5EF4-FFF2-40B4-BE49-F238E27FC236}">
                <a16:creationId xmlns:a16="http://schemas.microsoft.com/office/drawing/2014/main" id="{07583A51-7B62-0847-A688-4D57FB9E5717}"/>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7" name="object 7">
            <a:hlinkClick r:id="rId2" action="ppaction://hlinksldjump"/>
            <a:extLst>
              <a:ext uri="{FF2B5EF4-FFF2-40B4-BE49-F238E27FC236}">
                <a16:creationId xmlns:a16="http://schemas.microsoft.com/office/drawing/2014/main" id="{60B5A1D2-8184-DD4D-9B56-C087D1CB19F9}"/>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8" name="object 8">
            <a:extLst>
              <a:ext uri="{FF2B5EF4-FFF2-40B4-BE49-F238E27FC236}">
                <a16:creationId xmlns:a16="http://schemas.microsoft.com/office/drawing/2014/main" id="{79C2C955-AD9E-C844-BD11-15938D3564F7}"/>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60" name="Rectangle 59">
            <a:extLst>
              <a:ext uri="{FF2B5EF4-FFF2-40B4-BE49-F238E27FC236}">
                <a16:creationId xmlns:a16="http://schemas.microsoft.com/office/drawing/2014/main" id="{6C66A92E-548B-4306-B8EC-9917691EECF1}"/>
              </a:ext>
            </a:extLst>
          </p:cNvPr>
          <p:cNvSpPr/>
          <p:nvPr/>
        </p:nvSpPr>
        <p:spPr>
          <a:xfrm>
            <a:off x="596316" y="2909324"/>
            <a:ext cx="1870378" cy="1154162"/>
          </a:xfrm>
          <a:prstGeom prst="rect">
            <a:avLst/>
          </a:prstGeom>
        </p:spPr>
        <p:txBody>
          <a:bodyPr wrap="square" lIns="0" tIns="0" rIns="0" bIns="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200" b="0" i="0" u="none" strike="noStrike" kern="0" cap="none" spc="0" normalizeH="0" baseline="0" noProof="0" dirty="0">
                <a:ln>
                  <a:noFill/>
                </a:ln>
                <a:solidFill>
                  <a:prstClr val="black"/>
                </a:solidFill>
                <a:effectLst/>
                <a:uLnTx/>
                <a:uFillTx/>
                <a:latin typeface="Arial"/>
                <a:cs typeface="Arial"/>
                <a:sym typeface="Arial"/>
              </a:rPr>
              <a:t>Être proactif </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200" b="0" i="0" u="none" strike="noStrike" kern="0" cap="none" spc="0" normalizeH="0" baseline="0" noProof="0" dirty="0">
                <a:ln>
                  <a:noFill/>
                </a:ln>
                <a:solidFill>
                  <a:prstClr val="black"/>
                </a:solidFill>
                <a:effectLst/>
                <a:uLnTx/>
                <a:uFillTx/>
                <a:latin typeface="Arial"/>
                <a:cs typeface="Arial"/>
                <a:sym typeface="Arial"/>
              </a:rPr>
              <a:t>Personnaliser le conseil</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200" b="0" i="0" u="none" strike="noStrike" kern="0" cap="none" spc="0" normalizeH="0" baseline="0" noProof="0" dirty="0">
                <a:ln>
                  <a:noFill/>
                </a:ln>
                <a:solidFill>
                  <a:prstClr val="black"/>
                </a:solidFill>
                <a:effectLst/>
                <a:uLnTx/>
                <a:uFillTx/>
                <a:latin typeface="Arial"/>
                <a:cs typeface="Arial"/>
                <a:sym typeface="Arial"/>
              </a:rPr>
              <a:t>Approche famille </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200" b="0" i="0" u="none" strike="noStrike" kern="0" cap="none" spc="0" normalizeH="0" baseline="0" noProof="0" dirty="0">
                <a:ln>
                  <a:noFill/>
                </a:ln>
                <a:solidFill>
                  <a:prstClr val="black"/>
                </a:solidFill>
                <a:effectLst/>
                <a:uLnTx/>
                <a:uFillTx/>
                <a:latin typeface="Arial"/>
                <a:cs typeface="Arial"/>
                <a:sym typeface="Arial"/>
              </a:rPr>
              <a:t>Redonner du pouvoir d’achat  </a:t>
            </a:r>
          </a:p>
        </p:txBody>
      </p:sp>
      <p:cxnSp>
        <p:nvCxnSpPr>
          <p:cNvPr id="61" name="Connecteur droit 60">
            <a:extLst>
              <a:ext uri="{FF2B5EF4-FFF2-40B4-BE49-F238E27FC236}">
                <a16:creationId xmlns:a16="http://schemas.microsoft.com/office/drawing/2014/main" id="{C4C46117-2E76-4C23-97DF-F74EF660E352}"/>
              </a:ext>
            </a:extLst>
          </p:cNvPr>
          <p:cNvCxnSpPr>
            <a:cxnSpLocks/>
          </p:cNvCxnSpPr>
          <p:nvPr/>
        </p:nvCxnSpPr>
        <p:spPr>
          <a:xfrm flipV="1">
            <a:off x="461016" y="2853750"/>
            <a:ext cx="0" cy="1296000"/>
          </a:xfrm>
          <a:prstGeom prst="line">
            <a:avLst/>
          </a:prstGeom>
          <a:noFill/>
          <a:ln w="28575" cap="flat" cmpd="sng" algn="ctr">
            <a:solidFill>
              <a:srgbClr val="4C6F86"/>
            </a:solidFill>
            <a:prstDash val="solid"/>
            <a:miter lim="800000"/>
            <a:headEnd type="none"/>
            <a:tailEnd type="oval"/>
          </a:ln>
          <a:effectLst/>
        </p:spPr>
      </p:cxnSp>
      <p:sp>
        <p:nvSpPr>
          <p:cNvPr id="62" name="Rectangle 61">
            <a:extLst>
              <a:ext uri="{FF2B5EF4-FFF2-40B4-BE49-F238E27FC236}">
                <a16:creationId xmlns:a16="http://schemas.microsoft.com/office/drawing/2014/main" id="{36F3759B-C46B-45C8-A895-902733E791DA}"/>
              </a:ext>
            </a:extLst>
          </p:cNvPr>
          <p:cNvSpPr/>
          <p:nvPr/>
        </p:nvSpPr>
        <p:spPr>
          <a:xfrm>
            <a:off x="2837280" y="2909324"/>
            <a:ext cx="1870378" cy="1077218"/>
          </a:xfrm>
          <a:prstGeom prst="rect">
            <a:avLst/>
          </a:prstGeom>
        </p:spPr>
        <p:txBody>
          <a:bodyPr wrap="square" lIns="0" tIns="0" rIns="0" bIns="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200" b="0" i="0" u="none" strike="noStrike" kern="0" cap="none" spc="0" normalizeH="0" baseline="0" noProof="0">
                <a:ln>
                  <a:noFill/>
                </a:ln>
                <a:solidFill>
                  <a:prstClr val="black"/>
                </a:solidFill>
                <a:effectLst/>
                <a:uLnTx/>
                <a:uFillTx/>
                <a:latin typeface="Arial"/>
                <a:cs typeface="Arial"/>
                <a:sym typeface="Arial"/>
              </a:rPr>
              <a:t>Valoriser la relation commerciale </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200" b="0" i="0" u="none" strike="noStrike" kern="0" cap="none" spc="0" normalizeH="0" baseline="0" noProof="0">
                <a:ln>
                  <a:noFill/>
                </a:ln>
                <a:solidFill>
                  <a:prstClr val="black"/>
                </a:solidFill>
                <a:effectLst/>
                <a:uLnTx/>
                <a:uFillTx/>
                <a:latin typeface="Arial"/>
                <a:cs typeface="Arial"/>
                <a:sym typeface="Arial"/>
              </a:rPr>
              <a:t>Répondre aux besoins clients  </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fr-FR" sz="1200" b="0" i="0" u="none" strike="noStrike" kern="0" cap="none" spc="0" normalizeH="0" baseline="0" noProof="0">
              <a:ln>
                <a:noFill/>
              </a:ln>
              <a:solidFill>
                <a:prstClr val="black"/>
              </a:solidFill>
              <a:effectLst/>
              <a:uLnTx/>
              <a:uFillTx/>
              <a:latin typeface="Arial"/>
              <a:cs typeface="Arial"/>
              <a:sym typeface="Arial"/>
            </a:endParaRPr>
          </a:p>
        </p:txBody>
      </p:sp>
      <p:cxnSp>
        <p:nvCxnSpPr>
          <p:cNvPr id="63" name="Connecteur droit 62">
            <a:extLst>
              <a:ext uri="{FF2B5EF4-FFF2-40B4-BE49-F238E27FC236}">
                <a16:creationId xmlns:a16="http://schemas.microsoft.com/office/drawing/2014/main" id="{C69638CE-C814-4A64-B75C-1860E2EF6EE3}"/>
              </a:ext>
            </a:extLst>
          </p:cNvPr>
          <p:cNvCxnSpPr>
            <a:cxnSpLocks/>
          </p:cNvCxnSpPr>
          <p:nvPr/>
        </p:nvCxnSpPr>
        <p:spPr>
          <a:xfrm flipV="1">
            <a:off x="2701980" y="2853750"/>
            <a:ext cx="0" cy="1296000"/>
          </a:xfrm>
          <a:prstGeom prst="line">
            <a:avLst/>
          </a:prstGeom>
          <a:noFill/>
          <a:ln w="28575" cap="flat" cmpd="sng" algn="ctr">
            <a:solidFill>
              <a:srgbClr val="9AACBD"/>
            </a:solidFill>
            <a:prstDash val="solid"/>
            <a:miter lim="800000"/>
            <a:headEnd type="none"/>
            <a:tailEnd type="oval"/>
          </a:ln>
          <a:effectLst/>
        </p:spPr>
      </p:cxnSp>
      <p:sp>
        <p:nvSpPr>
          <p:cNvPr id="64" name="Rectangle 63">
            <a:extLst>
              <a:ext uri="{FF2B5EF4-FFF2-40B4-BE49-F238E27FC236}">
                <a16:creationId xmlns:a16="http://schemas.microsoft.com/office/drawing/2014/main" id="{157A30EE-D627-48AF-9748-6657BCEB8CFA}"/>
              </a:ext>
            </a:extLst>
          </p:cNvPr>
          <p:cNvSpPr/>
          <p:nvPr/>
        </p:nvSpPr>
        <p:spPr>
          <a:xfrm>
            <a:off x="5078244" y="2909324"/>
            <a:ext cx="1870378" cy="892552"/>
          </a:xfrm>
          <a:prstGeom prst="rect">
            <a:avLst/>
          </a:prstGeom>
        </p:spPr>
        <p:txBody>
          <a:bodyPr wrap="square" lIns="0" tIns="0" rIns="0" bIns="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200" b="0" i="0" u="none" strike="noStrike" kern="0" cap="none" spc="0" normalizeH="0" baseline="0" noProof="0">
                <a:ln>
                  <a:noFill/>
                </a:ln>
                <a:solidFill>
                  <a:prstClr val="black"/>
                </a:solidFill>
                <a:effectLst/>
                <a:uLnTx/>
                <a:uFillTx/>
                <a:latin typeface="Arial"/>
                <a:cs typeface="Arial"/>
                <a:sym typeface="Arial"/>
              </a:rPr>
              <a:t>Personnaliser la proposition / l’accroche</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200" b="0" i="0" u="none" strike="noStrike" kern="0" cap="none" spc="0" normalizeH="0" baseline="0" noProof="0">
                <a:ln>
                  <a:noFill/>
                </a:ln>
                <a:solidFill>
                  <a:prstClr val="black"/>
                </a:solidFill>
                <a:effectLst/>
                <a:uLnTx/>
                <a:uFillTx/>
                <a:latin typeface="Arial"/>
                <a:cs typeface="Arial"/>
                <a:sym typeface="Arial"/>
              </a:rPr>
              <a:t>Favoriser la pro activité  </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fr-FR" sz="1200" b="0" i="0" u="none" strike="noStrike" kern="0" cap="none" spc="0" normalizeH="0" baseline="0" noProof="0">
              <a:ln>
                <a:noFill/>
              </a:ln>
              <a:solidFill>
                <a:prstClr val="black"/>
              </a:solidFill>
              <a:effectLst/>
              <a:uLnTx/>
              <a:uFillTx/>
              <a:latin typeface="Arial"/>
              <a:cs typeface="Arial"/>
              <a:sym typeface="Arial"/>
            </a:endParaRPr>
          </a:p>
        </p:txBody>
      </p:sp>
      <p:cxnSp>
        <p:nvCxnSpPr>
          <p:cNvPr id="65" name="Connecteur droit 64">
            <a:extLst>
              <a:ext uri="{FF2B5EF4-FFF2-40B4-BE49-F238E27FC236}">
                <a16:creationId xmlns:a16="http://schemas.microsoft.com/office/drawing/2014/main" id="{CA2F1196-1989-427C-9F91-7DC75FC80F15}"/>
              </a:ext>
            </a:extLst>
          </p:cNvPr>
          <p:cNvCxnSpPr>
            <a:cxnSpLocks/>
          </p:cNvCxnSpPr>
          <p:nvPr/>
        </p:nvCxnSpPr>
        <p:spPr>
          <a:xfrm flipV="1">
            <a:off x="4942944" y="2853750"/>
            <a:ext cx="0" cy="1296000"/>
          </a:xfrm>
          <a:prstGeom prst="line">
            <a:avLst/>
          </a:prstGeom>
          <a:noFill/>
          <a:ln w="28575" cap="flat" cmpd="sng" algn="ctr">
            <a:solidFill>
              <a:srgbClr val="EBC457"/>
            </a:solidFill>
            <a:prstDash val="solid"/>
            <a:miter lim="800000"/>
            <a:headEnd type="none"/>
            <a:tailEnd type="oval"/>
          </a:ln>
          <a:effectLst/>
        </p:spPr>
      </p:cxnSp>
      <p:sp>
        <p:nvSpPr>
          <p:cNvPr id="66" name="Rectangle 65">
            <a:extLst>
              <a:ext uri="{FF2B5EF4-FFF2-40B4-BE49-F238E27FC236}">
                <a16:creationId xmlns:a16="http://schemas.microsoft.com/office/drawing/2014/main" id="{CECD8018-C130-4B06-A791-C93F83E728E0}"/>
              </a:ext>
            </a:extLst>
          </p:cNvPr>
          <p:cNvSpPr/>
          <p:nvPr/>
        </p:nvSpPr>
        <p:spPr>
          <a:xfrm>
            <a:off x="7256348" y="2909324"/>
            <a:ext cx="1870378" cy="369332"/>
          </a:xfrm>
          <a:prstGeom prst="rect">
            <a:avLst/>
          </a:prstGeom>
        </p:spPr>
        <p:txBody>
          <a:bodyPr wrap="square" lIns="0" tIns="0" rIns="0" bIns="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200" b="0" i="0" u="none" strike="noStrike" kern="0" cap="none" spc="0" normalizeH="0" baseline="0" noProof="0">
                <a:ln>
                  <a:noFill/>
                </a:ln>
                <a:solidFill>
                  <a:prstClr val="black"/>
                </a:solidFill>
                <a:effectLst/>
                <a:uLnTx/>
                <a:uFillTx/>
                <a:latin typeface="Arial"/>
                <a:cs typeface="Arial"/>
                <a:sym typeface="Arial"/>
              </a:rPr>
              <a:t>Aider à la réalisation des objectifs commerciaux</a:t>
            </a:r>
          </a:p>
        </p:txBody>
      </p:sp>
      <p:sp>
        <p:nvSpPr>
          <p:cNvPr id="67" name="Rectangle 66">
            <a:extLst>
              <a:ext uri="{FF2B5EF4-FFF2-40B4-BE49-F238E27FC236}">
                <a16:creationId xmlns:a16="http://schemas.microsoft.com/office/drawing/2014/main" id="{726E1053-887E-4D82-98C0-9EBB3CC316CF}"/>
              </a:ext>
            </a:extLst>
          </p:cNvPr>
          <p:cNvSpPr/>
          <p:nvPr/>
        </p:nvSpPr>
        <p:spPr>
          <a:xfrm>
            <a:off x="562258" y="2267483"/>
            <a:ext cx="2079219" cy="523220"/>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4C6F86"/>
                </a:solidFill>
                <a:effectLst/>
                <a:uLnTx/>
                <a:uFillTx/>
                <a:latin typeface="Arial"/>
                <a:ea typeface="Cabin"/>
                <a:cs typeface="Cabin"/>
                <a:sym typeface="Cabin"/>
              </a:rPr>
              <a:t>Accompagner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4C6F86"/>
                </a:solidFill>
                <a:effectLst/>
                <a:uLnTx/>
                <a:uFillTx/>
                <a:latin typeface="Arial"/>
                <a:ea typeface="Cabin"/>
                <a:cs typeface="Cabin"/>
                <a:sym typeface="Cabin"/>
              </a:rPr>
              <a:t>les projets clients</a:t>
            </a:r>
          </a:p>
        </p:txBody>
      </p:sp>
      <p:sp>
        <p:nvSpPr>
          <p:cNvPr id="68" name="Rectangle 67">
            <a:extLst>
              <a:ext uri="{FF2B5EF4-FFF2-40B4-BE49-F238E27FC236}">
                <a16:creationId xmlns:a16="http://schemas.microsoft.com/office/drawing/2014/main" id="{DECC4378-9A72-40E3-BF4E-EEEC6B42B39F}"/>
              </a:ext>
            </a:extLst>
          </p:cNvPr>
          <p:cNvSpPr/>
          <p:nvPr/>
        </p:nvSpPr>
        <p:spPr>
          <a:xfrm>
            <a:off x="2730831" y="2267483"/>
            <a:ext cx="2052544" cy="523220"/>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9AACBD"/>
                </a:solidFill>
                <a:effectLst/>
                <a:uLnTx/>
                <a:uFillTx/>
                <a:latin typeface="Arial"/>
                <a:ea typeface="Cabin"/>
                <a:cs typeface="Cabin"/>
                <a:sym typeface="Cabin"/>
              </a:rPr>
              <a:t>Augmenter la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9AACBD"/>
                </a:solidFill>
                <a:effectLst/>
                <a:uLnTx/>
                <a:uFillTx/>
                <a:latin typeface="Arial"/>
                <a:ea typeface="Cabin"/>
                <a:cs typeface="Cabin"/>
                <a:sym typeface="Cabin"/>
              </a:rPr>
              <a:t>Satisfaction client</a:t>
            </a:r>
            <a:endParaRPr kumimoji="0" lang="fr-FR" sz="1400" b="1" i="0" u="none" strike="noStrike" kern="0" cap="none" spc="0" normalizeH="0" baseline="0" noProof="0">
              <a:ln>
                <a:noFill/>
              </a:ln>
              <a:solidFill>
                <a:srgbClr val="9AACBD"/>
              </a:solidFill>
              <a:effectLst/>
              <a:uLnTx/>
              <a:uFillTx/>
              <a:latin typeface="Arial"/>
              <a:ea typeface="Cabin"/>
              <a:cs typeface="Cabin"/>
              <a:sym typeface="Cabin"/>
            </a:endParaRPr>
          </a:p>
        </p:txBody>
      </p:sp>
      <p:sp>
        <p:nvSpPr>
          <p:cNvPr id="69" name="Rectangle 68">
            <a:extLst>
              <a:ext uri="{FF2B5EF4-FFF2-40B4-BE49-F238E27FC236}">
                <a16:creationId xmlns:a16="http://schemas.microsoft.com/office/drawing/2014/main" id="{59F3F317-76BD-44A0-B08C-1669BA75546A}"/>
              </a:ext>
            </a:extLst>
          </p:cNvPr>
          <p:cNvSpPr/>
          <p:nvPr/>
        </p:nvSpPr>
        <p:spPr>
          <a:xfrm>
            <a:off x="4872729" y="2267483"/>
            <a:ext cx="2192217" cy="523220"/>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EBC457"/>
                </a:solidFill>
                <a:effectLst/>
                <a:uLnTx/>
                <a:uFillTx/>
                <a:latin typeface="Arial"/>
                <a:ea typeface="Cabin"/>
                <a:cs typeface="Cabin"/>
                <a:sym typeface="Cabin"/>
              </a:rPr>
              <a:t>Faciliter l’action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EBC457"/>
                </a:solidFill>
                <a:effectLst/>
                <a:uLnTx/>
                <a:uFillTx/>
                <a:latin typeface="Arial"/>
                <a:ea typeface="Cabin"/>
                <a:cs typeface="Cabin"/>
                <a:sym typeface="Cabin"/>
              </a:rPr>
              <a:t> commerciale</a:t>
            </a:r>
            <a:endParaRPr kumimoji="0" lang="fr-FR" sz="1400" b="1" i="0" u="none" strike="noStrike" kern="0" cap="none" spc="0" normalizeH="0" baseline="0" noProof="0">
              <a:ln>
                <a:noFill/>
              </a:ln>
              <a:solidFill>
                <a:srgbClr val="EBC457"/>
              </a:solidFill>
              <a:effectLst/>
              <a:uLnTx/>
              <a:uFillTx/>
              <a:latin typeface="Arial"/>
              <a:ea typeface="Cabin"/>
              <a:cs typeface="Cabin"/>
              <a:sym typeface="Cabin"/>
            </a:endParaRPr>
          </a:p>
        </p:txBody>
      </p:sp>
      <p:sp>
        <p:nvSpPr>
          <p:cNvPr id="70" name="Rectangle 69">
            <a:extLst>
              <a:ext uri="{FF2B5EF4-FFF2-40B4-BE49-F238E27FC236}">
                <a16:creationId xmlns:a16="http://schemas.microsoft.com/office/drawing/2014/main" id="{B4C7087C-2FB4-44E9-9510-D25C1D7E1B9A}"/>
              </a:ext>
            </a:extLst>
          </p:cNvPr>
          <p:cNvSpPr/>
          <p:nvPr/>
        </p:nvSpPr>
        <p:spPr>
          <a:xfrm>
            <a:off x="7032575" y="2267483"/>
            <a:ext cx="2183263" cy="523220"/>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706F6F"/>
                </a:solidFill>
                <a:effectLst/>
                <a:uLnTx/>
                <a:uFillTx/>
                <a:latin typeface="Arial"/>
                <a:cs typeface="Arial"/>
                <a:sym typeface="Cabin"/>
              </a:rPr>
              <a:t>Réaliser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706F6F"/>
                </a:solidFill>
                <a:effectLst/>
                <a:uLnTx/>
                <a:uFillTx/>
                <a:latin typeface="Arial"/>
                <a:cs typeface="Arial"/>
                <a:sym typeface="Cabin"/>
              </a:rPr>
              <a:t>nos objectifs </a:t>
            </a:r>
            <a:endParaRPr kumimoji="0" lang="fr-FR" sz="1400" b="1" i="0" u="none" strike="noStrike" kern="0" cap="none" spc="0" normalizeH="0" baseline="0" noProof="0">
              <a:ln>
                <a:noFill/>
              </a:ln>
              <a:solidFill>
                <a:srgbClr val="706F6F"/>
              </a:solidFill>
              <a:effectLst/>
              <a:uLnTx/>
              <a:uFillTx/>
              <a:latin typeface="Arial"/>
              <a:cs typeface="Arial"/>
              <a:sym typeface="Cabin"/>
            </a:endParaRPr>
          </a:p>
        </p:txBody>
      </p:sp>
      <p:cxnSp>
        <p:nvCxnSpPr>
          <p:cNvPr id="71" name="Connecteur droit 70">
            <a:extLst>
              <a:ext uri="{FF2B5EF4-FFF2-40B4-BE49-F238E27FC236}">
                <a16:creationId xmlns:a16="http://schemas.microsoft.com/office/drawing/2014/main" id="{088FA9E0-6802-42B6-B92E-666ECE758529}"/>
              </a:ext>
            </a:extLst>
          </p:cNvPr>
          <p:cNvCxnSpPr>
            <a:cxnSpLocks/>
          </p:cNvCxnSpPr>
          <p:nvPr/>
        </p:nvCxnSpPr>
        <p:spPr>
          <a:xfrm flipV="1">
            <a:off x="7157760" y="2853750"/>
            <a:ext cx="0" cy="1296000"/>
          </a:xfrm>
          <a:prstGeom prst="line">
            <a:avLst/>
          </a:prstGeom>
          <a:noFill/>
          <a:ln w="28575" cap="flat" cmpd="sng" algn="ctr">
            <a:solidFill>
              <a:srgbClr val="706F6F"/>
            </a:solidFill>
            <a:prstDash val="solid"/>
            <a:miter lim="800000"/>
            <a:headEnd type="none"/>
            <a:tailEnd type="oval"/>
          </a:ln>
          <a:effectLst/>
        </p:spPr>
      </p:cxnSp>
      <p:sp>
        <p:nvSpPr>
          <p:cNvPr id="72" name="Rectangle 71">
            <a:extLst>
              <a:ext uri="{FF2B5EF4-FFF2-40B4-BE49-F238E27FC236}">
                <a16:creationId xmlns:a16="http://schemas.microsoft.com/office/drawing/2014/main" id="{0C531007-CF44-4329-BBB0-B0A8CB55B9AB}"/>
              </a:ext>
            </a:extLst>
          </p:cNvPr>
          <p:cNvSpPr/>
          <p:nvPr/>
        </p:nvSpPr>
        <p:spPr>
          <a:xfrm>
            <a:off x="461016" y="4274030"/>
            <a:ext cx="8539662" cy="369332"/>
          </a:xfrm>
          <a:prstGeom prst="rect">
            <a:avLst/>
          </a:prstGeom>
          <a:solidFill>
            <a:srgbClr val="E30613">
              <a:lumMod val="60000"/>
              <a:lumOff val="40000"/>
            </a:srgbClr>
          </a:solidFill>
          <a:ln w="12700" cap="flat" cmpd="sng" algn="ctr">
            <a:solidFill>
              <a:srgbClr val="E30613">
                <a:lumMod val="75000"/>
              </a:srgbClr>
            </a:solidFill>
            <a:prstDash val="solid"/>
            <a:miter lim="800000"/>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white"/>
                </a:solidFill>
                <a:effectLst/>
                <a:uLnTx/>
                <a:uFillTx/>
                <a:latin typeface="Arial"/>
                <a:ea typeface="+mn-ea"/>
                <a:cs typeface="+mn-cs"/>
                <a:sym typeface="Arial"/>
              </a:rPr>
              <a:t>Orienter notre approche non pas sur le produit mais sur une approche besoin client*</a:t>
            </a:r>
          </a:p>
        </p:txBody>
      </p:sp>
      <p:sp>
        <p:nvSpPr>
          <p:cNvPr id="73" name="Rectangle 72">
            <a:extLst>
              <a:ext uri="{FF2B5EF4-FFF2-40B4-BE49-F238E27FC236}">
                <a16:creationId xmlns:a16="http://schemas.microsoft.com/office/drawing/2014/main" id="{E42C9662-A77F-4BC7-A0C3-82F04DBD3AC2}"/>
              </a:ext>
            </a:extLst>
          </p:cNvPr>
          <p:cNvSpPr/>
          <p:nvPr/>
        </p:nvSpPr>
        <p:spPr>
          <a:xfrm>
            <a:off x="461016" y="4728636"/>
            <a:ext cx="4176000" cy="331534"/>
          </a:xfrm>
          <a:prstGeom prst="rect">
            <a:avLst/>
          </a:prstGeom>
          <a:solidFill>
            <a:srgbClr val="9AACBD"/>
          </a:solidFill>
          <a:ln w="12700" cap="flat" cmpd="sng" algn="ctr">
            <a:noFill/>
            <a:prstDash val="solid"/>
            <a:miter lim="800000"/>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white"/>
                </a:solidFill>
                <a:effectLst/>
                <a:uLnTx/>
                <a:uFillTx/>
                <a:latin typeface="Arial"/>
                <a:ea typeface="+mn-ea"/>
                <a:cs typeface="+mn-cs"/>
                <a:sym typeface="Arial"/>
              </a:rPr>
              <a:t>BENEFICES CLIENTS</a:t>
            </a:r>
          </a:p>
        </p:txBody>
      </p:sp>
      <p:sp>
        <p:nvSpPr>
          <p:cNvPr id="74" name="Rectangle 73">
            <a:extLst>
              <a:ext uri="{FF2B5EF4-FFF2-40B4-BE49-F238E27FC236}">
                <a16:creationId xmlns:a16="http://schemas.microsoft.com/office/drawing/2014/main" id="{A2ECCC62-1122-4222-927D-C0710DFC2BAE}"/>
              </a:ext>
            </a:extLst>
          </p:cNvPr>
          <p:cNvSpPr/>
          <p:nvPr/>
        </p:nvSpPr>
        <p:spPr>
          <a:xfrm>
            <a:off x="4824678" y="4728636"/>
            <a:ext cx="4176000" cy="331534"/>
          </a:xfrm>
          <a:prstGeom prst="rect">
            <a:avLst/>
          </a:prstGeom>
          <a:solidFill>
            <a:srgbClr val="538368"/>
          </a:solidFill>
          <a:ln w="12700" cap="flat" cmpd="sng" algn="ctr">
            <a:noFill/>
            <a:prstDash val="solid"/>
            <a:miter lim="800000"/>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white"/>
                </a:solidFill>
                <a:effectLst/>
                <a:uLnTx/>
                <a:uFillTx/>
                <a:latin typeface="Arial"/>
                <a:ea typeface="+mn-ea"/>
                <a:cs typeface="+mn-cs"/>
                <a:sym typeface="Arial"/>
              </a:rPr>
              <a:t>BENEFICES CONSEILLERS</a:t>
            </a:r>
          </a:p>
        </p:txBody>
      </p:sp>
      <p:sp>
        <p:nvSpPr>
          <p:cNvPr id="75" name="Rectangle 74">
            <a:extLst>
              <a:ext uri="{FF2B5EF4-FFF2-40B4-BE49-F238E27FC236}">
                <a16:creationId xmlns:a16="http://schemas.microsoft.com/office/drawing/2014/main" id="{71405BCF-F6C0-4B0D-9E67-1420ED5FCA24}"/>
              </a:ext>
            </a:extLst>
          </p:cNvPr>
          <p:cNvSpPr/>
          <p:nvPr/>
        </p:nvSpPr>
        <p:spPr>
          <a:xfrm>
            <a:off x="461016" y="5120244"/>
            <a:ext cx="4176000" cy="724756"/>
          </a:xfrm>
          <a:prstGeom prst="rect">
            <a:avLst/>
          </a:prstGeom>
          <a:solidFill>
            <a:srgbClr val="9AACBD">
              <a:lumMod val="20000"/>
              <a:lumOff val="80000"/>
            </a:srgbClr>
          </a:solidFill>
          <a:ln w="12700" cap="flat" cmpd="sng" algn="ctr">
            <a:noFill/>
            <a:prstDash val="solid"/>
            <a:miter lim="800000"/>
          </a:ln>
          <a:effectLst/>
        </p:spPr>
        <p:txBody>
          <a:bodyPr rtlCol="0" anchor="t"/>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marL="358775" marR="0" lvl="0" indent="-273050" algn="l" defTabSz="914400" rtl="0" eaLnBrk="1" fontAlgn="auto" latinLnBrk="0" hangingPunct="1">
              <a:lnSpc>
                <a:spcPct val="100000"/>
              </a:lnSpc>
              <a:spcBef>
                <a:spcPts val="0"/>
              </a:spcBef>
              <a:spcAft>
                <a:spcPts val="0"/>
              </a:spcAft>
              <a:buClrTx/>
              <a:buSzTx/>
              <a:buFont typeface="Arial"/>
              <a:buChar char="•"/>
              <a:tabLst/>
              <a:defRPr/>
            </a:pPr>
            <a:r>
              <a:rPr kumimoji="0" lang="fr-FR" sz="1200" b="0" i="0" u="none" strike="noStrike" kern="0" cap="none" spc="0" normalizeH="0" baseline="0" noProof="0" dirty="0">
                <a:ln>
                  <a:noFill/>
                </a:ln>
                <a:solidFill>
                  <a:srgbClr val="9AACBD">
                    <a:lumMod val="75000"/>
                  </a:srgbClr>
                </a:solidFill>
                <a:effectLst/>
                <a:uLnTx/>
                <a:uFillTx/>
                <a:latin typeface="Arial"/>
                <a:ea typeface="+mn-ea"/>
                <a:cs typeface="Arial"/>
                <a:sym typeface="Arial"/>
              </a:rPr>
              <a:t>Des propositions en lien direct avec leur besoin</a:t>
            </a:r>
          </a:p>
          <a:p>
            <a:pPr marL="358775" marR="0" lvl="0" indent="-273050" algn="l" defTabSz="914400" rtl="0" eaLnBrk="1" fontAlgn="auto" latinLnBrk="0" hangingPunct="1">
              <a:lnSpc>
                <a:spcPct val="100000"/>
              </a:lnSpc>
              <a:spcBef>
                <a:spcPts val="0"/>
              </a:spcBef>
              <a:spcAft>
                <a:spcPts val="0"/>
              </a:spcAft>
              <a:buClrTx/>
              <a:buSzTx/>
              <a:buFont typeface="Arial"/>
              <a:buChar char="•"/>
              <a:tabLst/>
              <a:defRPr/>
            </a:pPr>
            <a:r>
              <a:rPr kumimoji="0" lang="fr-FR" sz="1200" b="0" i="0" u="none" strike="noStrike" kern="0" cap="none" spc="0" normalizeH="0" baseline="0" noProof="0" dirty="0">
                <a:ln>
                  <a:noFill/>
                </a:ln>
                <a:solidFill>
                  <a:srgbClr val="9AACBD">
                    <a:lumMod val="75000"/>
                  </a:srgbClr>
                </a:solidFill>
                <a:effectLst/>
                <a:uLnTx/>
                <a:uFillTx/>
                <a:latin typeface="Arial"/>
                <a:ea typeface="+mn-ea"/>
                <a:cs typeface="Arial"/>
                <a:sym typeface="Arial"/>
              </a:rPr>
              <a:t>Une banque plus à l'écoute</a:t>
            </a:r>
            <a:endParaRPr kumimoji="0" lang="fr-FR" sz="1200" b="0" i="0" u="none" strike="sngStrike" kern="0" cap="none" spc="0" normalizeH="0" baseline="0" noProof="0" dirty="0">
              <a:ln>
                <a:noFill/>
              </a:ln>
              <a:solidFill>
                <a:srgbClr val="9AACBD">
                  <a:lumMod val="75000"/>
                </a:srgbClr>
              </a:solidFill>
              <a:effectLst/>
              <a:uLnTx/>
              <a:uFillTx/>
              <a:latin typeface="Arial"/>
              <a:ea typeface="+mn-ea"/>
              <a:cs typeface="Arial"/>
              <a:sym typeface="Arial"/>
            </a:endParaRPr>
          </a:p>
          <a:p>
            <a:pPr marL="358775" marR="0" lvl="0" indent="-273050" algn="l" defTabSz="914400" rtl="0" eaLnBrk="1" fontAlgn="auto" latinLnBrk="0" hangingPunct="1">
              <a:lnSpc>
                <a:spcPct val="100000"/>
              </a:lnSpc>
              <a:spcBef>
                <a:spcPts val="0"/>
              </a:spcBef>
              <a:spcAft>
                <a:spcPts val="0"/>
              </a:spcAft>
              <a:buClrTx/>
              <a:buSzTx/>
              <a:buFont typeface="Arial"/>
              <a:buChar char="•"/>
              <a:tabLst/>
              <a:defRPr/>
            </a:pPr>
            <a:r>
              <a:rPr kumimoji="0" lang="fr-FR" sz="1200" b="0" i="0" u="none" strike="noStrike" kern="0" cap="none" spc="0" normalizeH="0" baseline="0" noProof="0" dirty="0">
                <a:ln>
                  <a:noFill/>
                </a:ln>
                <a:solidFill>
                  <a:srgbClr val="9AACBD">
                    <a:lumMod val="75000"/>
                  </a:srgbClr>
                </a:solidFill>
                <a:effectLst/>
                <a:uLnTx/>
                <a:uFillTx/>
                <a:latin typeface="Arial"/>
                <a:ea typeface="+mn-ea"/>
                <a:cs typeface="Arial"/>
                <a:sym typeface="Arial"/>
              </a:rPr>
              <a:t>Une plus grande satisfaction</a:t>
            </a:r>
            <a:endParaRPr kumimoji="0" lang="fr-FR" sz="1200" b="0" i="0" u="none" strike="noStrike" kern="0" cap="none" spc="0" normalizeH="0" baseline="0" noProof="0" dirty="0">
              <a:ln>
                <a:noFill/>
              </a:ln>
              <a:solidFill>
                <a:srgbClr val="9AACBD">
                  <a:lumMod val="75000"/>
                </a:srgbClr>
              </a:solidFill>
              <a:effectLst/>
              <a:uLnTx/>
              <a:uFillTx/>
              <a:latin typeface="Arial"/>
              <a:ea typeface="+mn-ea"/>
              <a:cs typeface="+mn-cs"/>
              <a:sym typeface="Arial"/>
            </a:endParaRPr>
          </a:p>
        </p:txBody>
      </p:sp>
      <p:sp>
        <p:nvSpPr>
          <p:cNvPr id="76" name="Rectangle 75">
            <a:extLst>
              <a:ext uri="{FF2B5EF4-FFF2-40B4-BE49-F238E27FC236}">
                <a16:creationId xmlns:a16="http://schemas.microsoft.com/office/drawing/2014/main" id="{2E3B8B2C-5554-42FA-8A84-9BD0C4976BEC}"/>
              </a:ext>
            </a:extLst>
          </p:cNvPr>
          <p:cNvSpPr/>
          <p:nvPr/>
        </p:nvSpPr>
        <p:spPr>
          <a:xfrm>
            <a:off x="4829363" y="5120244"/>
            <a:ext cx="4171315" cy="724756"/>
          </a:xfrm>
          <a:prstGeom prst="rect">
            <a:avLst/>
          </a:prstGeom>
          <a:solidFill>
            <a:srgbClr val="538368">
              <a:lumMod val="20000"/>
              <a:lumOff val="80000"/>
            </a:srgbClr>
          </a:solidFill>
          <a:ln w="12700" cap="flat" cmpd="sng" algn="ctr">
            <a:noFill/>
            <a:prstDash val="solid"/>
            <a:miter lim="800000"/>
          </a:ln>
          <a:effectLst/>
        </p:spPr>
        <p:txBody>
          <a:bodyPr rtlCol="0" anchor="t"/>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marL="358775" marR="0" lvl="0" indent="-273050" algn="l" defTabSz="914400" rtl="0" eaLnBrk="1" fontAlgn="auto" latinLnBrk="0" hangingPunct="1">
              <a:lnSpc>
                <a:spcPct val="100000"/>
              </a:lnSpc>
              <a:spcBef>
                <a:spcPts val="0"/>
              </a:spcBef>
              <a:spcAft>
                <a:spcPts val="0"/>
              </a:spcAft>
              <a:buClrTx/>
              <a:buSzTx/>
              <a:buFont typeface="Arial"/>
              <a:buChar char="•"/>
              <a:tabLst/>
              <a:defRPr/>
            </a:pPr>
            <a:r>
              <a:rPr kumimoji="0" lang="fr-FR" sz="1200" b="0" i="0" u="none" strike="noStrike" kern="0" cap="none" spc="0" normalizeH="0" baseline="0" noProof="0" dirty="0">
                <a:ln>
                  <a:noFill/>
                </a:ln>
                <a:solidFill>
                  <a:srgbClr val="538368">
                    <a:lumMod val="75000"/>
                  </a:srgbClr>
                </a:solidFill>
                <a:effectLst/>
                <a:uLnTx/>
                <a:uFillTx/>
                <a:latin typeface="Arial"/>
                <a:ea typeface="+mn-ea"/>
                <a:cs typeface="Arial"/>
                <a:sym typeface="Arial"/>
              </a:rPr>
              <a:t>Des cibles plus pertinentes</a:t>
            </a:r>
          </a:p>
          <a:p>
            <a:pPr marL="358775" marR="0" lvl="0" indent="-273050" algn="l" defTabSz="914400" rtl="0" eaLnBrk="1" fontAlgn="auto" latinLnBrk="0" hangingPunct="1">
              <a:lnSpc>
                <a:spcPct val="100000"/>
              </a:lnSpc>
              <a:spcBef>
                <a:spcPts val="0"/>
              </a:spcBef>
              <a:spcAft>
                <a:spcPts val="0"/>
              </a:spcAft>
              <a:buClrTx/>
              <a:buSzTx/>
              <a:buFont typeface="Arial"/>
              <a:buChar char="•"/>
              <a:tabLst/>
              <a:defRPr/>
            </a:pPr>
            <a:r>
              <a:rPr kumimoji="0" lang="fr-FR" sz="1200" b="0" i="0" u="none" strike="noStrike" kern="0" cap="none" spc="0" normalizeH="0" baseline="0" noProof="0" dirty="0">
                <a:ln>
                  <a:noFill/>
                </a:ln>
                <a:solidFill>
                  <a:srgbClr val="538368">
                    <a:lumMod val="75000"/>
                  </a:srgbClr>
                </a:solidFill>
                <a:effectLst/>
                <a:uLnTx/>
                <a:uFillTx/>
                <a:latin typeface="Arial"/>
                <a:ea typeface="+mn-ea"/>
                <a:cs typeface="Arial"/>
                <a:sym typeface="Arial"/>
              </a:rPr>
              <a:t>De la proactivité sur des moments clients important pour maintenir et ancrer la relation avec le client</a:t>
            </a:r>
          </a:p>
        </p:txBody>
      </p:sp>
      <p:grpSp>
        <p:nvGrpSpPr>
          <p:cNvPr id="77" name="Shape 732">
            <a:extLst>
              <a:ext uri="{FF2B5EF4-FFF2-40B4-BE49-F238E27FC236}">
                <a16:creationId xmlns:a16="http://schemas.microsoft.com/office/drawing/2014/main" id="{E6D65CDA-504F-419C-8A62-9216FF97C28E}"/>
              </a:ext>
            </a:extLst>
          </p:cNvPr>
          <p:cNvGrpSpPr/>
          <p:nvPr/>
        </p:nvGrpSpPr>
        <p:grpSpPr>
          <a:xfrm>
            <a:off x="687983" y="2335633"/>
            <a:ext cx="188017" cy="181410"/>
            <a:chOff x="3927500" y="301425"/>
            <a:chExt cx="461550" cy="411625"/>
          </a:xfrm>
          <a:solidFill>
            <a:sysClr val="window" lastClr="FFFFFF"/>
          </a:solidFill>
        </p:grpSpPr>
        <p:sp>
          <p:nvSpPr>
            <p:cNvPr id="107" name="Shape 733">
              <a:extLst>
                <a:ext uri="{FF2B5EF4-FFF2-40B4-BE49-F238E27FC236}">
                  <a16:creationId xmlns:a16="http://schemas.microsoft.com/office/drawing/2014/main" id="{50E8C700-F379-464F-AE6A-A78454DB368C}"/>
                </a:ext>
              </a:extLst>
            </p:cNvPr>
            <p:cNvSpPr/>
            <p:nvPr/>
          </p:nvSpPr>
          <p:spPr>
            <a:xfrm>
              <a:off x="4080925" y="302050"/>
              <a:ext cx="154075" cy="411000"/>
            </a:xfrm>
            <a:custGeom>
              <a:avLst/>
              <a:gdLst/>
              <a:ahLst/>
              <a:cxnLst/>
              <a:rect l="0" t="0" r="0" b="0"/>
              <a:pathLst>
                <a:path w="6163" h="16440" fill="none" extrusionOk="0">
                  <a:moveTo>
                    <a:pt x="6162" y="3118"/>
                  </a:moveTo>
                  <a:lnTo>
                    <a:pt x="0" y="0"/>
                  </a:lnTo>
                  <a:lnTo>
                    <a:pt x="0" y="13322"/>
                  </a:lnTo>
                  <a:lnTo>
                    <a:pt x="6162" y="16440"/>
                  </a:lnTo>
                  <a:lnTo>
                    <a:pt x="6162" y="3118"/>
                  </a:lnTo>
                  <a:close/>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08" name="Shape 734">
              <a:extLst>
                <a:ext uri="{FF2B5EF4-FFF2-40B4-BE49-F238E27FC236}">
                  <a16:creationId xmlns:a16="http://schemas.microsoft.com/office/drawing/2014/main" id="{7F696EC2-AFBB-4AC8-A0C6-77828AB4B575}"/>
                </a:ext>
              </a:extLst>
            </p:cNvPr>
            <p:cNvSpPr/>
            <p:nvPr/>
          </p:nvSpPr>
          <p:spPr>
            <a:xfrm>
              <a:off x="3927500" y="301425"/>
              <a:ext cx="153450" cy="406150"/>
            </a:xfrm>
            <a:custGeom>
              <a:avLst/>
              <a:gdLst/>
              <a:ahLst/>
              <a:cxnLst/>
              <a:rect l="0" t="0" r="0" b="0"/>
              <a:pathLst>
                <a:path w="6138" h="16246" fill="none" extrusionOk="0">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09" name="Shape 735">
              <a:extLst>
                <a:ext uri="{FF2B5EF4-FFF2-40B4-BE49-F238E27FC236}">
                  <a16:creationId xmlns:a16="http://schemas.microsoft.com/office/drawing/2014/main" id="{284270F6-F9E9-4967-A92A-BCAE1A4668A4}"/>
                </a:ext>
              </a:extLst>
            </p:cNvPr>
            <p:cNvSpPr/>
            <p:nvPr/>
          </p:nvSpPr>
          <p:spPr>
            <a:xfrm>
              <a:off x="4234975" y="306925"/>
              <a:ext cx="154075" cy="405525"/>
            </a:xfrm>
            <a:custGeom>
              <a:avLst/>
              <a:gdLst/>
              <a:ahLst/>
              <a:cxnLst/>
              <a:rect l="0" t="0" r="0" b="0"/>
              <a:pathLst>
                <a:path w="6163" h="16221" fill="none" extrusionOk="0">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0" name="Shape 736">
              <a:extLst>
                <a:ext uri="{FF2B5EF4-FFF2-40B4-BE49-F238E27FC236}">
                  <a16:creationId xmlns:a16="http://schemas.microsoft.com/office/drawing/2014/main" id="{625B8AA6-4DD2-4D25-95C5-20EA9AD75587}"/>
                </a:ext>
              </a:extLst>
            </p:cNvPr>
            <p:cNvSpPr/>
            <p:nvPr/>
          </p:nvSpPr>
          <p:spPr>
            <a:xfrm>
              <a:off x="4295850" y="442075"/>
              <a:ext cx="46300" cy="26225"/>
            </a:xfrm>
            <a:custGeom>
              <a:avLst/>
              <a:gdLst/>
              <a:ahLst/>
              <a:cxnLst/>
              <a:rect l="0" t="0" r="0" b="0"/>
              <a:pathLst>
                <a:path w="1852" h="1049" fill="none" extrusionOk="0">
                  <a:moveTo>
                    <a:pt x="1" y="1"/>
                  </a:moveTo>
                  <a:lnTo>
                    <a:pt x="1852" y="1048"/>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1" name="Shape 737">
              <a:extLst>
                <a:ext uri="{FF2B5EF4-FFF2-40B4-BE49-F238E27FC236}">
                  <a16:creationId xmlns:a16="http://schemas.microsoft.com/office/drawing/2014/main" id="{9DDFC5D7-AA80-46D7-A4ED-1779C4160E10}"/>
                </a:ext>
              </a:extLst>
            </p:cNvPr>
            <p:cNvSpPr/>
            <p:nvPr/>
          </p:nvSpPr>
          <p:spPr>
            <a:xfrm>
              <a:off x="4296475" y="415900"/>
              <a:ext cx="45075" cy="78575"/>
            </a:xfrm>
            <a:custGeom>
              <a:avLst/>
              <a:gdLst/>
              <a:ahLst/>
              <a:cxnLst/>
              <a:rect l="0" t="0" r="0" b="0"/>
              <a:pathLst>
                <a:path w="1803" h="3143" fill="none" extrusionOk="0">
                  <a:moveTo>
                    <a:pt x="1802" y="1"/>
                  </a:moveTo>
                  <a:lnTo>
                    <a:pt x="0" y="3142"/>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2" name="Shape 738">
              <a:extLst>
                <a:ext uri="{FF2B5EF4-FFF2-40B4-BE49-F238E27FC236}">
                  <a16:creationId xmlns:a16="http://schemas.microsoft.com/office/drawing/2014/main" id="{E1E4FBCE-9D37-404C-B829-DC6D6BFA391E}"/>
                </a:ext>
              </a:extLst>
            </p:cNvPr>
            <p:cNvSpPr/>
            <p:nvPr/>
          </p:nvSpPr>
          <p:spPr>
            <a:xfrm>
              <a:off x="3968275" y="590050"/>
              <a:ext cx="25" cy="6100"/>
            </a:xfrm>
            <a:custGeom>
              <a:avLst/>
              <a:gdLst/>
              <a:ahLst/>
              <a:cxnLst/>
              <a:rect l="0" t="0" r="0" b="0"/>
              <a:pathLst>
                <a:path w="1" h="244" fill="none" extrusionOk="0">
                  <a:moveTo>
                    <a:pt x="1" y="244"/>
                  </a:moveTo>
                  <a:lnTo>
                    <a:pt x="1" y="244"/>
                  </a:lnTo>
                  <a:lnTo>
                    <a:pt x="1" y="0"/>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3" name="Shape 739">
              <a:extLst>
                <a:ext uri="{FF2B5EF4-FFF2-40B4-BE49-F238E27FC236}">
                  <a16:creationId xmlns:a16="http://schemas.microsoft.com/office/drawing/2014/main" id="{384596A7-3DF9-4369-BB4E-899C7F1E69CB}"/>
                </a:ext>
              </a:extLst>
            </p:cNvPr>
            <p:cNvSpPr/>
            <p:nvPr/>
          </p:nvSpPr>
          <p:spPr>
            <a:xfrm>
              <a:off x="3970725" y="558375"/>
              <a:ext cx="1850" cy="12200"/>
            </a:xfrm>
            <a:custGeom>
              <a:avLst/>
              <a:gdLst/>
              <a:ahLst/>
              <a:cxnLst/>
              <a:rect l="0" t="0" r="0" b="0"/>
              <a:pathLst>
                <a:path w="74" h="488" fill="none" extrusionOk="0">
                  <a:moveTo>
                    <a:pt x="0" y="488"/>
                  </a:moveTo>
                  <a:lnTo>
                    <a:pt x="73" y="1"/>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4" name="Shape 740">
              <a:extLst>
                <a:ext uri="{FF2B5EF4-FFF2-40B4-BE49-F238E27FC236}">
                  <a16:creationId xmlns:a16="http://schemas.microsoft.com/office/drawing/2014/main" id="{8FB84F89-839F-4B42-B50B-70CE2FBE8E4F}"/>
                </a:ext>
              </a:extLst>
            </p:cNvPr>
            <p:cNvSpPr/>
            <p:nvPr/>
          </p:nvSpPr>
          <p:spPr>
            <a:xfrm>
              <a:off x="3976200" y="527325"/>
              <a:ext cx="3675" cy="12200"/>
            </a:xfrm>
            <a:custGeom>
              <a:avLst/>
              <a:gdLst/>
              <a:ahLst/>
              <a:cxnLst/>
              <a:rect l="0" t="0" r="0" b="0"/>
              <a:pathLst>
                <a:path w="147" h="488" fill="none" extrusionOk="0">
                  <a:moveTo>
                    <a:pt x="0" y="488"/>
                  </a:moveTo>
                  <a:lnTo>
                    <a:pt x="98" y="147"/>
                  </a:lnTo>
                  <a:lnTo>
                    <a:pt x="147" y="1"/>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5" name="Shape 741">
              <a:extLst>
                <a:ext uri="{FF2B5EF4-FFF2-40B4-BE49-F238E27FC236}">
                  <a16:creationId xmlns:a16="http://schemas.microsoft.com/office/drawing/2014/main" id="{5C731300-6DEB-4206-9EAF-EE33AA51F0F3}"/>
                </a:ext>
              </a:extLst>
            </p:cNvPr>
            <p:cNvSpPr/>
            <p:nvPr/>
          </p:nvSpPr>
          <p:spPr>
            <a:xfrm>
              <a:off x="3985950" y="498100"/>
              <a:ext cx="4875" cy="10975"/>
            </a:xfrm>
            <a:custGeom>
              <a:avLst/>
              <a:gdLst/>
              <a:ahLst/>
              <a:cxnLst/>
              <a:rect l="0" t="0" r="0" b="0"/>
              <a:pathLst>
                <a:path w="195" h="439" fill="none" extrusionOk="0">
                  <a:moveTo>
                    <a:pt x="0" y="439"/>
                  </a:moveTo>
                  <a:lnTo>
                    <a:pt x="195" y="25"/>
                  </a:lnTo>
                  <a:lnTo>
                    <a:pt x="195" y="1"/>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6" name="Shape 742">
              <a:extLst>
                <a:ext uri="{FF2B5EF4-FFF2-40B4-BE49-F238E27FC236}">
                  <a16:creationId xmlns:a16="http://schemas.microsoft.com/office/drawing/2014/main" id="{3653DAB3-E757-4A6B-B997-3AFDCE5062EC}"/>
                </a:ext>
              </a:extLst>
            </p:cNvPr>
            <p:cNvSpPr/>
            <p:nvPr/>
          </p:nvSpPr>
          <p:spPr>
            <a:xfrm>
              <a:off x="4000550" y="471300"/>
              <a:ext cx="7325" cy="9775"/>
            </a:xfrm>
            <a:custGeom>
              <a:avLst/>
              <a:gdLst/>
              <a:ahLst/>
              <a:cxnLst/>
              <a:rect l="0" t="0" r="0" b="0"/>
              <a:pathLst>
                <a:path w="293" h="391" fill="none" extrusionOk="0">
                  <a:moveTo>
                    <a:pt x="1" y="391"/>
                  </a:moveTo>
                  <a:lnTo>
                    <a:pt x="74" y="269"/>
                  </a:lnTo>
                  <a:lnTo>
                    <a:pt x="293" y="1"/>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7" name="Shape 743">
              <a:extLst>
                <a:ext uri="{FF2B5EF4-FFF2-40B4-BE49-F238E27FC236}">
                  <a16:creationId xmlns:a16="http://schemas.microsoft.com/office/drawing/2014/main" id="{B8B10E49-7FF3-460A-8F72-97F2A3E6F551}"/>
                </a:ext>
              </a:extLst>
            </p:cNvPr>
            <p:cNvSpPr/>
            <p:nvPr/>
          </p:nvSpPr>
          <p:spPr>
            <a:xfrm>
              <a:off x="4021250" y="450600"/>
              <a:ext cx="10375" cy="6725"/>
            </a:xfrm>
            <a:custGeom>
              <a:avLst/>
              <a:gdLst/>
              <a:ahLst/>
              <a:cxnLst/>
              <a:rect l="0" t="0" r="0" b="0"/>
              <a:pathLst>
                <a:path w="415" h="269" fill="none" extrusionOk="0">
                  <a:moveTo>
                    <a:pt x="1" y="269"/>
                  </a:moveTo>
                  <a:lnTo>
                    <a:pt x="25" y="244"/>
                  </a:lnTo>
                  <a:lnTo>
                    <a:pt x="220" y="123"/>
                  </a:lnTo>
                  <a:lnTo>
                    <a:pt x="415" y="1"/>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8" name="Shape 744">
              <a:extLst>
                <a:ext uri="{FF2B5EF4-FFF2-40B4-BE49-F238E27FC236}">
                  <a16:creationId xmlns:a16="http://schemas.microsoft.com/office/drawing/2014/main" id="{14F26910-E67F-4604-9AD2-6B87AA57BE58}"/>
                </a:ext>
              </a:extLst>
            </p:cNvPr>
            <p:cNvSpPr/>
            <p:nvPr/>
          </p:nvSpPr>
          <p:spPr>
            <a:xfrm>
              <a:off x="4049250" y="440250"/>
              <a:ext cx="11600" cy="2475"/>
            </a:xfrm>
            <a:custGeom>
              <a:avLst/>
              <a:gdLst/>
              <a:ahLst/>
              <a:cxnLst/>
              <a:rect l="0" t="0" r="0" b="0"/>
              <a:pathLst>
                <a:path w="464" h="99" fill="none" extrusionOk="0">
                  <a:moveTo>
                    <a:pt x="1" y="98"/>
                  </a:moveTo>
                  <a:lnTo>
                    <a:pt x="220" y="50"/>
                  </a:lnTo>
                  <a:lnTo>
                    <a:pt x="464" y="1"/>
                  </a:lnTo>
                  <a:lnTo>
                    <a:pt x="464" y="1"/>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9" name="Shape 745">
              <a:extLst>
                <a:ext uri="{FF2B5EF4-FFF2-40B4-BE49-F238E27FC236}">
                  <a16:creationId xmlns:a16="http://schemas.microsoft.com/office/drawing/2014/main" id="{E0589D64-23CF-428E-9840-08903188F650}"/>
                </a:ext>
              </a:extLst>
            </p:cNvPr>
            <p:cNvSpPr/>
            <p:nvPr/>
          </p:nvSpPr>
          <p:spPr>
            <a:xfrm>
              <a:off x="4080325" y="439650"/>
              <a:ext cx="12200" cy="1850"/>
            </a:xfrm>
            <a:custGeom>
              <a:avLst/>
              <a:gdLst/>
              <a:ahLst/>
              <a:cxnLst/>
              <a:rect l="0" t="0" r="0" b="0"/>
              <a:pathLst>
                <a:path w="488" h="74" fill="none" extrusionOk="0">
                  <a:moveTo>
                    <a:pt x="0" y="0"/>
                  </a:moveTo>
                  <a:lnTo>
                    <a:pt x="146" y="0"/>
                  </a:lnTo>
                  <a:lnTo>
                    <a:pt x="463" y="74"/>
                  </a:lnTo>
                  <a:lnTo>
                    <a:pt x="487" y="74"/>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20" name="Shape 746">
              <a:extLst>
                <a:ext uri="{FF2B5EF4-FFF2-40B4-BE49-F238E27FC236}">
                  <a16:creationId xmlns:a16="http://schemas.microsoft.com/office/drawing/2014/main" id="{7A7D1F55-6226-40FF-AE99-1EF1C033DF28}"/>
                </a:ext>
              </a:extLst>
            </p:cNvPr>
            <p:cNvSpPr/>
            <p:nvPr/>
          </p:nvSpPr>
          <p:spPr>
            <a:xfrm>
              <a:off x="4110150" y="450000"/>
              <a:ext cx="9150" cy="7950"/>
            </a:xfrm>
            <a:custGeom>
              <a:avLst/>
              <a:gdLst/>
              <a:ahLst/>
              <a:cxnLst/>
              <a:rect l="0" t="0" r="0" b="0"/>
              <a:pathLst>
                <a:path w="366" h="318" fill="none" extrusionOk="0">
                  <a:moveTo>
                    <a:pt x="0" y="1"/>
                  </a:moveTo>
                  <a:lnTo>
                    <a:pt x="98" y="74"/>
                  </a:lnTo>
                  <a:lnTo>
                    <a:pt x="317" y="268"/>
                  </a:lnTo>
                  <a:lnTo>
                    <a:pt x="366" y="317"/>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21" name="Shape 747">
              <a:extLst>
                <a:ext uri="{FF2B5EF4-FFF2-40B4-BE49-F238E27FC236}">
                  <a16:creationId xmlns:a16="http://schemas.microsoft.com/office/drawing/2014/main" id="{5D91A1CE-046A-41F3-81A7-40F37926104F}"/>
                </a:ext>
              </a:extLst>
            </p:cNvPr>
            <p:cNvSpPr/>
            <p:nvPr/>
          </p:nvSpPr>
          <p:spPr>
            <a:xfrm>
              <a:off x="4130250" y="473750"/>
              <a:ext cx="4900" cy="10975"/>
            </a:xfrm>
            <a:custGeom>
              <a:avLst/>
              <a:gdLst/>
              <a:ahLst/>
              <a:cxnLst/>
              <a:rect l="0" t="0" r="0" b="0"/>
              <a:pathLst>
                <a:path w="196" h="439" fill="none" extrusionOk="0">
                  <a:moveTo>
                    <a:pt x="0" y="0"/>
                  </a:moveTo>
                  <a:lnTo>
                    <a:pt x="25" y="73"/>
                  </a:lnTo>
                  <a:lnTo>
                    <a:pt x="171" y="366"/>
                  </a:lnTo>
                  <a:lnTo>
                    <a:pt x="195" y="439"/>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22" name="Shape 748">
              <a:extLst>
                <a:ext uri="{FF2B5EF4-FFF2-40B4-BE49-F238E27FC236}">
                  <a16:creationId xmlns:a16="http://schemas.microsoft.com/office/drawing/2014/main" id="{F0153189-651D-4BF0-8F6F-1B9F898EA822}"/>
                </a:ext>
              </a:extLst>
            </p:cNvPr>
            <p:cNvSpPr/>
            <p:nvPr/>
          </p:nvSpPr>
          <p:spPr>
            <a:xfrm>
              <a:off x="4141800" y="502975"/>
              <a:ext cx="3700" cy="11600"/>
            </a:xfrm>
            <a:custGeom>
              <a:avLst/>
              <a:gdLst/>
              <a:ahLst/>
              <a:cxnLst/>
              <a:rect l="0" t="0" r="0" b="0"/>
              <a:pathLst>
                <a:path w="148" h="464" fill="none" extrusionOk="0">
                  <a:moveTo>
                    <a:pt x="1" y="0"/>
                  </a:moveTo>
                  <a:lnTo>
                    <a:pt x="147" y="463"/>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23" name="Shape 749">
              <a:extLst>
                <a:ext uri="{FF2B5EF4-FFF2-40B4-BE49-F238E27FC236}">
                  <a16:creationId xmlns:a16="http://schemas.microsoft.com/office/drawing/2014/main" id="{C0879556-65DE-49E0-A949-770ADDFCD935}"/>
                </a:ext>
              </a:extLst>
            </p:cNvPr>
            <p:cNvSpPr/>
            <p:nvPr/>
          </p:nvSpPr>
          <p:spPr>
            <a:xfrm>
              <a:off x="4150950" y="533425"/>
              <a:ext cx="3675" cy="11575"/>
            </a:xfrm>
            <a:custGeom>
              <a:avLst/>
              <a:gdLst/>
              <a:ahLst/>
              <a:cxnLst/>
              <a:rect l="0" t="0" r="0" b="0"/>
              <a:pathLst>
                <a:path w="147" h="463" fill="none" extrusionOk="0">
                  <a:moveTo>
                    <a:pt x="0" y="0"/>
                  </a:moveTo>
                  <a:lnTo>
                    <a:pt x="146" y="463"/>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24" name="Shape 750">
              <a:extLst>
                <a:ext uri="{FF2B5EF4-FFF2-40B4-BE49-F238E27FC236}">
                  <a16:creationId xmlns:a16="http://schemas.microsoft.com/office/drawing/2014/main" id="{568A303B-680F-4747-94C8-DCA2736D85BC}"/>
                </a:ext>
              </a:extLst>
            </p:cNvPr>
            <p:cNvSpPr/>
            <p:nvPr/>
          </p:nvSpPr>
          <p:spPr>
            <a:xfrm>
              <a:off x="4160675" y="563850"/>
              <a:ext cx="4900" cy="11000"/>
            </a:xfrm>
            <a:custGeom>
              <a:avLst/>
              <a:gdLst/>
              <a:ahLst/>
              <a:cxnLst/>
              <a:rect l="0" t="0" r="0" b="0"/>
              <a:pathLst>
                <a:path w="196" h="440" fill="none" extrusionOk="0">
                  <a:moveTo>
                    <a:pt x="1" y="1"/>
                  </a:moveTo>
                  <a:lnTo>
                    <a:pt x="50" y="123"/>
                  </a:lnTo>
                  <a:lnTo>
                    <a:pt x="196" y="415"/>
                  </a:lnTo>
                  <a:lnTo>
                    <a:pt x="196" y="439"/>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25" name="Shape 751">
              <a:extLst>
                <a:ext uri="{FF2B5EF4-FFF2-40B4-BE49-F238E27FC236}">
                  <a16:creationId xmlns:a16="http://schemas.microsoft.com/office/drawing/2014/main" id="{AB2B70F2-8CB6-47EB-B38E-80ABA7032CC7}"/>
                </a:ext>
              </a:extLst>
            </p:cNvPr>
            <p:cNvSpPr/>
            <p:nvPr/>
          </p:nvSpPr>
          <p:spPr>
            <a:xfrm>
              <a:off x="4175300" y="591875"/>
              <a:ext cx="7325" cy="9150"/>
            </a:xfrm>
            <a:custGeom>
              <a:avLst/>
              <a:gdLst/>
              <a:ahLst/>
              <a:cxnLst/>
              <a:rect l="0" t="0" r="0" b="0"/>
              <a:pathLst>
                <a:path w="293" h="366" fill="none" extrusionOk="0">
                  <a:moveTo>
                    <a:pt x="0" y="0"/>
                  </a:moveTo>
                  <a:lnTo>
                    <a:pt x="98" y="146"/>
                  </a:lnTo>
                  <a:lnTo>
                    <a:pt x="293" y="366"/>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26" name="Shape 752">
              <a:extLst>
                <a:ext uri="{FF2B5EF4-FFF2-40B4-BE49-F238E27FC236}">
                  <a16:creationId xmlns:a16="http://schemas.microsoft.com/office/drawing/2014/main" id="{EA117289-B53F-4CAC-90D2-5A1C0D3732E6}"/>
                </a:ext>
              </a:extLst>
            </p:cNvPr>
            <p:cNvSpPr/>
            <p:nvPr/>
          </p:nvSpPr>
          <p:spPr>
            <a:xfrm>
              <a:off x="4198425" y="613175"/>
              <a:ext cx="11000" cy="4900"/>
            </a:xfrm>
            <a:custGeom>
              <a:avLst/>
              <a:gdLst/>
              <a:ahLst/>
              <a:cxnLst/>
              <a:rect l="0" t="0" r="0" b="0"/>
              <a:pathLst>
                <a:path w="440" h="196" fill="none" extrusionOk="0">
                  <a:moveTo>
                    <a:pt x="1" y="1"/>
                  </a:moveTo>
                  <a:lnTo>
                    <a:pt x="171" y="98"/>
                  </a:lnTo>
                  <a:lnTo>
                    <a:pt x="439" y="195"/>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27" name="Shape 753">
              <a:extLst>
                <a:ext uri="{FF2B5EF4-FFF2-40B4-BE49-F238E27FC236}">
                  <a16:creationId xmlns:a16="http://schemas.microsoft.com/office/drawing/2014/main" id="{40A708AD-6BC2-48AF-81F2-9C652099B654}"/>
                </a:ext>
              </a:extLst>
            </p:cNvPr>
            <p:cNvSpPr/>
            <p:nvPr/>
          </p:nvSpPr>
          <p:spPr>
            <a:xfrm>
              <a:off x="4228275" y="621100"/>
              <a:ext cx="12200" cy="625"/>
            </a:xfrm>
            <a:custGeom>
              <a:avLst/>
              <a:gdLst/>
              <a:ahLst/>
              <a:cxnLst/>
              <a:rect l="0" t="0" r="0" b="0"/>
              <a:pathLst>
                <a:path w="488" h="25" fill="none" extrusionOk="0">
                  <a:moveTo>
                    <a:pt x="0" y="0"/>
                  </a:moveTo>
                  <a:lnTo>
                    <a:pt x="49" y="25"/>
                  </a:lnTo>
                  <a:lnTo>
                    <a:pt x="487" y="0"/>
                  </a:lnTo>
                  <a:lnTo>
                    <a:pt x="487" y="0"/>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28" name="Shape 754">
              <a:extLst>
                <a:ext uri="{FF2B5EF4-FFF2-40B4-BE49-F238E27FC236}">
                  <a16:creationId xmlns:a16="http://schemas.microsoft.com/office/drawing/2014/main" id="{F6342633-0AE3-4D2D-824F-E4E07C225611}"/>
                </a:ext>
              </a:extLst>
            </p:cNvPr>
            <p:cNvSpPr/>
            <p:nvPr/>
          </p:nvSpPr>
          <p:spPr>
            <a:xfrm>
              <a:off x="4259925" y="616225"/>
              <a:ext cx="11600" cy="3075"/>
            </a:xfrm>
            <a:custGeom>
              <a:avLst/>
              <a:gdLst/>
              <a:ahLst/>
              <a:cxnLst/>
              <a:rect l="0" t="0" r="0" b="0"/>
              <a:pathLst>
                <a:path w="464" h="123" fill="none" extrusionOk="0">
                  <a:moveTo>
                    <a:pt x="1" y="122"/>
                  </a:moveTo>
                  <a:lnTo>
                    <a:pt x="196" y="73"/>
                  </a:lnTo>
                  <a:lnTo>
                    <a:pt x="464" y="0"/>
                  </a:lnTo>
                  <a:lnTo>
                    <a:pt x="464" y="0"/>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29" name="Shape 755">
              <a:extLst>
                <a:ext uri="{FF2B5EF4-FFF2-40B4-BE49-F238E27FC236}">
                  <a16:creationId xmlns:a16="http://schemas.microsoft.com/office/drawing/2014/main" id="{6796DBC1-0C15-4B09-BFA2-87898370A761}"/>
                </a:ext>
              </a:extLst>
            </p:cNvPr>
            <p:cNvSpPr/>
            <p:nvPr/>
          </p:nvSpPr>
          <p:spPr>
            <a:xfrm>
              <a:off x="4289775" y="602225"/>
              <a:ext cx="10375" cy="6725"/>
            </a:xfrm>
            <a:custGeom>
              <a:avLst/>
              <a:gdLst/>
              <a:ahLst/>
              <a:cxnLst/>
              <a:rect l="0" t="0" r="0" b="0"/>
              <a:pathLst>
                <a:path w="415" h="269" fill="none" extrusionOk="0">
                  <a:moveTo>
                    <a:pt x="0" y="268"/>
                  </a:moveTo>
                  <a:lnTo>
                    <a:pt x="195" y="146"/>
                  </a:lnTo>
                  <a:lnTo>
                    <a:pt x="390" y="0"/>
                  </a:lnTo>
                  <a:lnTo>
                    <a:pt x="414" y="0"/>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30" name="Shape 756">
              <a:extLst>
                <a:ext uri="{FF2B5EF4-FFF2-40B4-BE49-F238E27FC236}">
                  <a16:creationId xmlns:a16="http://schemas.microsoft.com/office/drawing/2014/main" id="{56F3E455-643A-46B2-93FF-2ACD7135316B}"/>
                </a:ext>
              </a:extLst>
            </p:cNvPr>
            <p:cNvSpPr/>
            <p:nvPr/>
          </p:nvSpPr>
          <p:spPr>
            <a:xfrm>
              <a:off x="4313525" y="577875"/>
              <a:ext cx="6100" cy="10375"/>
            </a:xfrm>
            <a:custGeom>
              <a:avLst/>
              <a:gdLst/>
              <a:ahLst/>
              <a:cxnLst/>
              <a:rect l="0" t="0" r="0" b="0"/>
              <a:pathLst>
                <a:path w="244" h="415" fill="none" extrusionOk="0">
                  <a:moveTo>
                    <a:pt x="0" y="414"/>
                  </a:moveTo>
                  <a:lnTo>
                    <a:pt x="24" y="365"/>
                  </a:lnTo>
                  <a:lnTo>
                    <a:pt x="146" y="195"/>
                  </a:lnTo>
                  <a:lnTo>
                    <a:pt x="244" y="0"/>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31" name="Shape 757">
              <a:extLst>
                <a:ext uri="{FF2B5EF4-FFF2-40B4-BE49-F238E27FC236}">
                  <a16:creationId xmlns:a16="http://schemas.microsoft.com/office/drawing/2014/main" id="{4298FFFB-2495-498D-BA04-0C131BE08658}"/>
                </a:ext>
              </a:extLst>
            </p:cNvPr>
            <p:cNvSpPr/>
            <p:nvPr/>
          </p:nvSpPr>
          <p:spPr>
            <a:xfrm>
              <a:off x="4326300" y="547425"/>
              <a:ext cx="2450" cy="12200"/>
            </a:xfrm>
            <a:custGeom>
              <a:avLst/>
              <a:gdLst/>
              <a:ahLst/>
              <a:cxnLst/>
              <a:rect l="0" t="0" r="0" b="0"/>
              <a:pathLst>
                <a:path w="98" h="488" fill="none" extrusionOk="0">
                  <a:moveTo>
                    <a:pt x="0" y="487"/>
                  </a:moveTo>
                  <a:lnTo>
                    <a:pt x="49" y="293"/>
                  </a:lnTo>
                  <a:lnTo>
                    <a:pt x="98" y="0"/>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32" name="Shape 758">
              <a:extLst>
                <a:ext uri="{FF2B5EF4-FFF2-40B4-BE49-F238E27FC236}">
                  <a16:creationId xmlns:a16="http://schemas.microsoft.com/office/drawing/2014/main" id="{19610D76-25E5-4876-BD45-FA8937F42285}"/>
                </a:ext>
              </a:extLst>
            </p:cNvPr>
            <p:cNvSpPr/>
            <p:nvPr/>
          </p:nvSpPr>
          <p:spPr>
            <a:xfrm>
              <a:off x="4329350" y="515750"/>
              <a:ext cx="625" cy="12200"/>
            </a:xfrm>
            <a:custGeom>
              <a:avLst/>
              <a:gdLst/>
              <a:ahLst/>
              <a:cxnLst/>
              <a:rect l="0" t="0" r="0" b="0"/>
              <a:pathLst>
                <a:path w="25" h="488" fill="none" extrusionOk="0">
                  <a:moveTo>
                    <a:pt x="25" y="488"/>
                  </a:moveTo>
                  <a:lnTo>
                    <a:pt x="25" y="464"/>
                  </a:lnTo>
                  <a:lnTo>
                    <a:pt x="25" y="123"/>
                  </a:lnTo>
                  <a:lnTo>
                    <a:pt x="0" y="1"/>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33" name="Shape 759">
              <a:extLst>
                <a:ext uri="{FF2B5EF4-FFF2-40B4-BE49-F238E27FC236}">
                  <a16:creationId xmlns:a16="http://schemas.microsoft.com/office/drawing/2014/main" id="{89CF76DB-1D10-4B4E-8D2E-7D4EAC35D5B1}"/>
                </a:ext>
              </a:extLst>
            </p:cNvPr>
            <p:cNvSpPr/>
            <p:nvPr/>
          </p:nvSpPr>
          <p:spPr>
            <a:xfrm>
              <a:off x="4325075" y="488975"/>
              <a:ext cx="1250" cy="6100"/>
            </a:xfrm>
            <a:custGeom>
              <a:avLst/>
              <a:gdLst/>
              <a:ahLst/>
              <a:cxnLst/>
              <a:rect l="0" t="0" r="0" b="0"/>
              <a:pathLst>
                <a:path w="50" h="244" fill="none" extrusionOk="0">
                  <a:moveTo>
                    <a:pt x="49" y="244"/>
                  </a:moveTo>
                  <a:lnTo>
                    <a:pt x="49" y="244"/>
                  </a:lnTo>
                  <a:lnTo>
                    <a:pt x="1" y="0"/>
                  </a:lnTo>
                </a:path>
              </a:pathLst>
            </a:custGeom>
            <a:grpFill/>
            <a:ln w="9525" cap="rnd" cmpd="sng">
              <a:solidFill>
                <a:srgbClr val="294154">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grpSp>
      <p:grpSp>
        <p:nvGrpSpPr>
          <p:cNvPr id="78" name="Shape 563">
            <a:extLst>
              <a:ext uri="{FF2B5EF4-FFF2-40B4-BE49-F238E27FC236}">
                <a16:creationId xmlns:a16="http://schemas.microsoft.com/office/drawing/2014/main" id="{80602C06-BD8D-4E52-BE38-22B86BBCEE62}"/>
              </a:ext>
            </a:extLst>
          </p:cNvPr>
          <p:cNvGrpSpPr/>
          <p:nvPr/>
        </p:nvGrpSpPr>
        <p:grpSpPr>
          <a:xfrm>
            <a:off x="2887782" y="2344722"/>
            <a:ext cx="188018" cy="173051"/>
            <a:chOff x="1278900" y="2333250"/>
            <a:chExt cx="381175" cy="381175"/>
          </a:xfrm>
          <a:solidFill>
            <a:sysClr val="window" lastClr="FFFFFF"/>
          </a:solidFill>
        </p:grpSpPr>
        <p:sp>
          <p:nvSpPr>
            <p:cNvPr id="94" name="Shape 564">
              <a:extLst>
                <a:ext uri="{FF2B5EF4-FFF2-40B4-BE49-F238E27FC236}">
                  <a16:creationId xmlns:a16="http://schemas.microsoft.com/office/drawing/2014/main" id="{F355D459-D4F5-4A12-B0EE-D39D1BB0EBD0}"/>
                </a:ext>
              </a:extLst>
            </p:cNvPr>
            <p:cNvSpPr/>
            <p:nvPr/>
          </p:nvSpPr>
          <p:spPr>
            <a:xfrm>
              <a:off x="1278900" y="2333250"/>
              <a:ext cx="381175" cy="381175"/>
            </a:xfrm>
            <a:custGeom>
              <a:avLst/>
              <a:gdLst/>
              <a:ahLst/>
              <a:cxnLst/>
              <a:rect l="0" t="0" r="0" b="0"/>
              <a:pathLst>
                <a:path w="15247" h="15247" fill="none" extrusionOk="0">
                  <a:moveTo>
                    <a:pt x="7623" y="0"/>
                  </a:moveTo>
                  <a:lnTo>
                    <a:pt x="7623" y="0"/>
                  </a:lnTo>
                  <a:lnTo>
                    <a:pt x="7233" y="0"/>
                  </a:lnTo>
                  <a:lnTo>
                    <a:pt x="6844" y="49"/>
                  </a:lnTo>
                  <a:lnTo>
                    <a:pt x="6454" y="98"/>
                  </a:lnTo>
                  <a:lnTo>
                    <a:pt x="6089" y="147"/>
                  </a:lnTo>
                  <a:lnTo>
                    <a:pt x="5723" y="244"/>
                  </a:lnTo>
                  <a:lnTo>
                    <a:pt x="5358" y="341"/>
                  </a:lnTo>
                  <a:lnTo>
                    <a:pt x="4993" y="463"/>
                  </a:lnTo>
                  <a:lnTo>
                    <a:pt x="4652" y="609"/>
                  </a:lnTo>
                  <a:lnTo>
                    <a:pt x="4311" y="755"/>
                  </a:lnTo>
                  <a:lnTo>
                    <a:pt x="3994" y="926"/>
                  </a:lnTo>
                  <a:lnTo>
                    <a:pt x="3678" y="1096"/>
                  </a:lnTo>
                  <a:lnTo>
                    <a:pt x="3361" y="1291"/>
                  </a:lnTo>
                  <a:lnTo>
                    <a:pt x="3069" y="1510"/>
                  </a:lnTo>
                  <a:lnTo>
                    <a:pt x="2777" y="1730"/>
                  </a:lnTo>
                  <a:lnTo>
                    <a:pt x="2509" y="1973"/>
                  </a:lnTo>
                  <a:lnTo>
                    <a:pt x="2241" y="2241"/>
                  </a:lnTo>
                  <a:lnTo>
                    <a:pt x="1973" y="2509"/>
                  </a:lnTo>
                  <a:lnTo>
                    <a:pt x="1729" y="2777"/>
                  </a:lnTo>
                  <a:lnTo>
                    <a:pt x="1510" y="3069"/>
                  </a:lnTo>
                  <a:lnTo>
                    <a:pt x="1291" y="3361"/>
                  </a:lnTo>
                  <a:lnTo>
                    <a:pt x="1096" y="3678"/>
                  </a:lnTo>
                  <a:lnTo>
                    <a:pt x="926" y="3995"/>
                  </a:lnTo>
                  <a:lnTo>
                    <a:pt x="755" y="4311"/>
                  </a:lnTo>
                  <a:lnTo>
                    <a:pt x="609" y="4652"/>
                  </a:lnTo>
                  <a:lnTo>
                    <a:pt x="463" y="4993"/>
                  </a:lnTo>
                  <a:lnTo>
                    <a:pt x="341" y="5358"/>
                  </a:lnTo>
                  <a:lnTo>
                    <a:pt x="244" y="5724"/>
                  </a:lnTo>
                  <a:lnTo>
                    <a:pt x="146" y="6089"/>
                  </a:lnTo>
                  <a:lnTo>
                    <a:pt x="97" y="6454"/>
                  </a:lnTo>
                  <a:lnTo>
                    <a:pt x="49" y="6844"/>
                  </a:lnTo>
                  <a:lnTo>
                    <a:pt x="0" y="7234"/>
                  </a:lnTo>
                  <a:lnTo>
                    <a:pt x="0" y="7623"/>
                  </a:lnTo>
                  <a:lnTo>
                    <a:pt x="0" y="7623"/>
                  </a:lnTo>
                  <a:lnTo>
                    <a:pt x="0" y="8013"/>
                  </a:lnTo>
                  <a:lnTo>
                    <a:pt x="49" y="8403"/>
                  </a:lnTo>
                  <a:lnTo>
                    <a:pt x="97" y="8793"/>
                  </a:lnTo>
                  <a:lnTo>
                    <a:pt x="146" y="9158"/>
                  </a:lnTo>
                  <a:lnTo>
                    <a:pt x="244" y="9523"/>
                  </a:lnTo>
                  <a:lnTo>
                    <a:pt x="341" y="9889"/>
                  </a:lnTo>
                  <a:lnTo>
                    <a:pt x="463" y="10254"/>
                  </a:lnTo>
                  <a:lnTo>
                    <a:pt x="609" y="10595"/>
                  </a:lnTo>
                  <a:lnTo>
                    <a:pt x="755" y="10936"/>
                  </a:lnTo>
                  <a:lnTo>
                    <a:pt x="926" y="11252"/>
                  </a:lnTo>
                  <a:lnTo>
                    <a:pt x="1096" y="11569"/>
                  </a:lnTo>
                  <a:lnTo>
                    <a:pt x="1291" y="11886"/>
                  </a:lnTo>
                  <a:lnTo>
                    <a:pt x="1510" y="12178"/>
                  </a:lnTo>
                  <a:lnTo>
                    <a:pt x="1729" y="12470"/>
                  </a:lnTo>
                  <a:lnTo>
                    <a:pt x="1973" y="12738"/>
                  </a:lnTo>
                  <a:lnTo>
                    <a:pt x="2241" y="13006"/>
                  </a:lnTo>
                  <a:lnTo>
                    <a:pt x="2509" y="13274"/>
                  </a:lnTo>
                  <a:lnTo>
                    <a:pt x="2777" y="13517"/>
                  </a:lnTo>
                  <a:lnTo>
                    <a:pt x="3069" y="13737"/>
                  </a:lnTo>
                  <a:lnTo>
                    <a:pt x="3361" y="13956"/>
                  </a:lnTo>
                  <a:lnTo>
                    <a:pt x="3678" y="14151"/>
                  </a:lnTo>
                  <a:lnTo>
                    <a:pt x="3994" y="14321"/>
                  </a:lnTo>
                  <a:lnTo>
                    <a:pt x="4311" y="14492"/>
                  </a:lnTo>
                  <a:lnTo>
                    <a:pt x="4652" y="14638"/>
                  </a:lnTo>
                  <a:lnTo>
                    <a:pt x="4993" y="14784"/>
                  </a:lnTo>
                  <a:lnTo>
                    <a:pt x="5358" y="14906"/>
                  </a:lnTo>
                  <a:lnTo>
                    <a:pt x="5723" y="15003"/>
                  </a:lnTo>
                  <a:lnTo>
                    <a:pt x="6089" y="15100"/>
                  </a:lnTo>
                  <a:lnTo>
                    <a:pt x="6454" y="15149"/>
                  </a:lnTo>
                  <a:lnTo>
                    <a:pt x="6844" y="15198"/>
                  </a:lnTo>
                  <a:lnTo>
                    <a:pt x="7233" y="15247"/>
                  </a:lnTo>
                  <a:lnTo>
                    <a:pt x="7623" y="15247"/>
                  </a:lnTo>
                  <a:lnTo>
                    <a:pt x="7623" y="15247"/>
                  </a:lnTo>
                  <a:lnTo>
                    <a:pt x="8013" y="15247"/>
                  </a:lnTo>
                  <a:lnTo>
                    <a:pt x="8403" y="15198"/>
                  </a:lnTo>
                  <a:lnTo>
                    <a:pt x="8792" y="15149"/>
                  </a:lnTo>
                  <a:lnTo>
                    <a:pt x="9158" y="15100"/>
                  </a:lnTo>
                  <a:lnTo>
                    <a:pt x="9523" y="15003"/>
                  </a:lnTo>
                  <a:lnTo>
                    <a:pt x="9888" y="14906"/>
                  </a:lnTo>
                  <a:lnTo>
                    <a:pt x="10253" y="14784"/>
                  </a:lnTo>
                  <a:lnTo>
                    <a:pt x="10594" y="14638"/>
                  </a:lnTo>
                  <a:lnTo>
                    <a:pt x="10935" y="14492"/>
                  </a:lnTo>
                  <a:lnTo>
                    <a:pt x="11252" y="14321"/>
                  </a:lnTo>
                  <a:lnTo>
                    <a:pt x="11569" y="14151"/>
                  </a:lnTo>
                  <a:lnTo>
                    <a:pt x="11885" y="13956"/>
                  </a:lnTo>
                  <a:lnTo>
                    <a:pt x="12178" y="13737"/>
                  </a:lnTo>
                  <a:lnTo>
                    <a:pt x="12470" y="13517"/>
                  </a:lnTo>
                  <a:lnTo>
                    <a:pt x="12738" y="13274"/>
                  </a:lnTo>
                  <a:lnTo>
                    <a:pt x="13006" y="13006"/>
                  </a:lnTo>
                  <a:lnTo>
                    <a:pt x="13273" y="12738"/>
                  </a:lnTo>
                  <a:lnTo>
                    <a:pt x="13517" y="12470"/>
                  </a:lnTo>
                  <a:lnTo>
                    <a:pt x="13736" y="12178"/>
                  </a:lnTo>
                  <a:lnTo>
                    <a:pt x="13955" y="11886"/>
                  </a:lnTo>
                  <a:lnTo>
                    <a:pt x="14150" y="11569"/>
                  </a:lnTo>
                  <a:lnTo>
                    <a:pt x="14321" y="11252"/>
                  </a:lnTo>
                  <a:lnTo>
                    <a:pt x="14491" y="10936"/>
                  </a:lnTo>
                  <a:lnTo>
                    <a:pt x="14637" y="10595"/>
                  </a:lnTo>
                  <a:lnTo>
                    <a:pt x="14783" y="10254"/>
                  </a:lnTo>
                  <a:lnTo>
                    <a:pt x="14905" y="9889"/>
                  </a:lnTo>
                  <a:lnTo>
                    <a:pt x="15003" y="9523"/>
                  </a:lnTo>
                  <a:lnTo>
                    <a:pt x="15100" y="9158"/>
                  </a:lnTo>
                  <a:lnTo>
                    <a:pt x="15149" y="8793"/>
                  </a:lnTo>
                  <a:lnTo>
                    <a:pt x="15198" y="8403"/>
                  </a:lnTo>
                  <a:lnTo>
                    <a:pt x="15246" y="8013"/>
                  </a:lnTo>
                  <a:lnTo>
                    <a:pt x="15246" y="7623"/>
                  </a:lnTo>
                  <a:lnTo>
                    <a:pt x="15246" y="7623"/>
                  </a:lnTo>
                  <a:lnTo>
                    <a:pt x="15246" y="7234"/>
                  </a:lnTo>
                  <a:lnTo>
                    <a:pt x="15198" y="6844"/>
                  </a:lnTo>
                  <a:lnTo>
                    <a:pt x="15149" y="6454"/>
                  </a:lnTo>
                  <a:lnTo>
                    <a:pt x="15100" y="6089"/>
                  </a:lnTo>
                  <a:lnTo>
                    <a:pt x="15003" y="5724"/>
                  </a:lnTo>
                  <a:lnTo>
                    <a:pt x="14905" y="5358"/>
                  </a:lnTo>
                  <a:lnTo>
                    <a:pt x="14783" y="4993"/>
                  </a:lnTo>
                  <a:lnTo>
                    <a:pt x="14637" y="4652"/>
                  </a:lnTo>
                  <a:lnTo>
                    <a:pt x="14491" y="4311"/>
                  </a:lnTo>
                  <a:lnTo>
                    <a:pt x="14321" y="3995"/>
                  </a:lnTo>
                  <a:lnTo>
                    <a:pt x="14150" y="3678"/>
                  </a:lnTo>
                  <a:lnTo>
                    <a:pt x="13955" y="3361"/>
                  </a:lnTo>
                  <a:lnTo>
                    <a:pt x="13736" y="3069"/>
                  </a:lnTo>
                  <a:lnTo>
                    <a:pt x="13517" y="2777"/>
                  </a:lnTo>
                  <a:lnTo>
                    <a:pt x="13273" y="2509"/>
                  </a:lnTo>
                  <a:lnTo>
                    <a:pt x="13006" y="2241"/>
                  </a:lnTo>
                  <a:lnTo>
                    <a:pt x="12738" y="1973"/>
                  </a:lnTo>
                  <a:lnTo>
                    <a:pt x="12470" y="1730"/>
                  </a:lnTo>
                  <a:lnTo>
                    <a:pt x="12178" y="1510"/>
                  </a:lnTo>
                  <a:lnTo>
                    <a:pt x="11885" y="1291"/>
                  </a:lnTo>
                  <a:lnTo>
                    <a:pt x="11569" y="1096"/>
                  </a:lnTo>
                  <a:lnTo>
                    <a:pt x="11252" y="926"/>
                  </a:lnTo>
                  <a:lnTo>
                    <a:pt x="10935" y="755"/>
                  </a:lnTo>
                  <a:lnTo>
                    <a:pt x="10594" y="609"/>
                  </a:lnTo>
                  <a:lnTo>
                    <a:pt x="10253" y="463"/>
                  </a:lnTo>
                  <a:lnTo>
                    <a:pt x="9888" y="341"/>
                  </a:lnTo>
                  <a:lnTo>
                    <a:pt x="9523" y="244"/>
                  </a:lnTo>
                  <a:lnTo>
                    <a:pt x="9158" y="147"/>
                  </a:lnTo>
                  <a:lnTo>
                    <a:pt x="8792" y="98"/>
                  </a:lnTo>
                  <a:lnTo>
                    <a:pt x="8403" y="49"/>
                  </a:lnTo>
                  <a:lnTo>
                    <a:pt x="8013" y="0"/>
                  </a:lnTo>
                  <a:lnTo>
                    <a:pt x="7623" y="0"/>
                  </a:lnTo>
                  <a:lnTo>
                    <a:pt x="7623" y="0"/>
                  </a:lnTo>
                </a:path>
              </a:pathLst>
            </a:custGeom>
            <a:grpFill/>
            <a:ln w="9525" cap="rnd" cmpd="sng">
              <a:solidFill>
                <a:srgbClr val="294154">
                  <a:lumMod val="40000"/>
                  <a:lumOff val="60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97" name="Shape 565">
              <a:extLst>
                <a:ext uri="{FF2B5EF4-FFF2-40B4-BE49-F238E27FC236}">
                  <a16:creationId xmlns:a16="http://schemas.microsoft.com/office/drawing/2014/main" id="{1C6CA694-1332-442B-AABC-0322CE58CBB5}"/>
                </a:ext>
              </a:extLst>
            </p:cNvPr>
            <p:cNvSpPr/>
            <p:nvPr/>
          </p:nvSpPr>
          <p:spPr>
            <a:xfrm>
              <a:off x="1525475"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grpFill/>
            <a:ln w="9525" cap="rnd" cmpd="sng">
              <a:solidFill>
                <a:srgbClr val="294154">
                  <a:lumMod val="40000"/>
                  <a:lumOff val="60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98" name="Shape 566">
              <a:extLst>
                <a:ext uri="{FF2B5EF4-FFF2-40B4-BE49-F238E27FC236}">
                  <a16:creationId xmlns:a16="http://schemas.microsoft.com/office/drawing/2014/main" id="{D972A87C-577B-4BDE-BCB6-61B1FE52C363}"/>
                </a:ext>
              </a:extLst>
            </p:cNvPr>
            <p:cNvSpPr/>
            <p:nvPr/>
          </p:nvSpPr>
          <p:spPr>
            <a:xfrm>
              <a:off x="1369600"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1"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1" y="171"/>
                  </a:lnTo>
                  <a:lnTo>
                    <a:pt x="537" y="73"/>
                  </a:lnTo>
                  <a:lnTo>
                    <a:pt x="707" y="25"/>
                  </a:lnTo>
                  <a:lnTo>
                    <a:pt x="878" y="0"/>
                  </a:lnTo>
                  <a:lnTo>
                    <a:pt x="878" y="0"/>
                  </a:lnTo>
                </a:path>
              </a:pathLst>
            </a:custGeom>
            <a:grpFill/>
            <a:ln w="9525" cap="rnd" cmpd="sng">
              <a:solidFill>
                <a:srgbClr val="294154">
                  <a:lumMod val="40000"/>
                  <a:lumOff val="60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99" name="Shape 567">
              <a:extLst>
                <a:ext uri="{FF2B5EF4-FFF2-40B4-BE49-F238E27FC236}">
                  <a16:creationId xmlns:a16="http://schemas.microsoft.com/office/drawing/2014/main" id="{612DCDCA-C7DD-48C8-8BAB-A96890137664}"/>
                </a:ext>
              </a:extLst>
            </p:cNvPr>
            <p:cNvSpPr/>
            <p:nvPr/>
          </p:nvSpPr>
          <p:spPr>
            <a:xfrm>
              <a:off x="1369600" y="2604200"/>
              <a:ext cx="199750" cy="40825"/>
            </a:xfrm>
            <a:custGeom>
              <a:avLst/>
              <a:gdLst/>
              <a:ahLst/>
              <a:cxnLst/>
              <a:rect l="0" t="0" r="0" b="0"/>
              <a:pathLst>
                <a:path w="7990" h="1633" fill="none" extrusionOk="0">
                  <a:moveTo>
                    <a:pt x="7989" y="0"/>
                  </a:moveTo>
                  <a:lnTo>
                    <a:pt x="7989" y="0"/>
                  </a:lnTo>
                  <a:lnTo>
                    <a:pt x="7575" y="366"/>
                  </a:lnTo>
                  <a:lnTo>
                    <a:pt x="7137" y="707"/>
                  </a:lnTo>
                  <a:lnTo>
                    <a:pt x="6650" y="975"/>
                  </a:lnTo>
                  <a:lnTo>
                    <a:pt x="6163" y="1218"/>
                  </a:lnTo>
                  <a:lnTo>
                    <a:pt x="5627" y="1389"/>
                  </a:lnTo>
                  <a:lnTo>
                    <a:pt x="5115" y="1535"/>
                  </a:lnTo>
                  <a:lnTo>
                    <a:pt x="4555" y="1608"/>
                  </a:lnTo>
                  <a:lnTo>
                    <a:pt x="3995" y="1632"/>
                  </a:lnTo>
                  <a:lnTo>
                    <a:pt x="3995" y="1632"/>
                  </a:lnTo>
                  <a:lnTo>
                    <a:pt x="3435" y="1608"/>
                  </a:lnTo>
                  <a:lnTo>
                    <a:pt x="2875" y="1535"/>
                  </a:lnTo>
                  <a:lnTo>
                    <a:pt x="2363" y="1389"/>
                  </a:lnTo>
                  <a:lnTo>
                    <a:pt x="1828" y="1218"/>
                  </a:lnTo>
                  <a:lnTo>
                    <a:pt x="1340" y="975"/>
                  </a:lnTo>
                  <a:lnTo>
                    <a:pt x="853" y="707"/>
                  </a:lnTo>
                  <a:lnTo>
                    <a:pt x="415" y="366"/>
                  </a:lnTo>
                  <a:lnTo>
                    <a:pt x="1" y="0"/>
                  </a:lnTo>
                </a:path>
              </a:pathLst>
            </a:custGeom>
            <a:grpFill/>
            <a:ln w="9525" cap="rnd" cmpd="sng">
              <a:solidFill>
                <a:srgbClr val="294154">
                  <a:lumMod val="40000"/>
                  <a:lumOff val="60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grpSp>
      <p:grpSp>
        <p:nvGrpSpPr>
          <p:cNvPr id="79" name="Shape 588">
            <a:extLst>
              <a:ext uri="{FF2B5EF4-FFF2-40B4-BE49-F238E27FC236}">
                <a16:creationId xmlns:a16="http://schemas.microsoft.com/office/drawing/2014/main" id="{13486431-1883-4EF3-BEFA-014A987C5B36}"/>
              </a:ext>
            </a:extLst>
          </p:cNvPr>
          <p:cNvGrpSpPr/>
          <p:nvPr/>
        </p:nvGrpSpPr>
        <p:grpSpPr>
          <a:xfrm>
            <a:off x="7453476" y="2332693"/>
            <a:ext cx="179923" cy="187291"/>
            <a:chOff x="5972700" y="2330200"/>
            <a:chExt cx="411625" cy="387275"/>
          </a:xfrm>
          <a:solidFill>
            <a:sysClr val="window" lastClr="FFFFFF"/>
          </a:solidFill>
        </p:grpSpPr>
        <p:sp>
          <p:nvSpPr>
            <p:cNvPr id="92" name="Shape 589">
              <a:extLst>
                <a:ext uri="{FF2B5EF4-FFF2-40B4-BE49-F238E27FC236}">
                  <a16:creationId xmlns:a16="http://schemas.microsoft.com/office/drawing/2014/main" id="{375810E1-149A-4712-8F6B-59C9A5B31AAD}"/>
                </a:ext>
              </a:extLst>
            </p:cNvPr>
            <p:cNvSpPr/>
            <p:nvPr/>
          </p:nvSpPr>
          <p:spPr>
            <a:xfrm>
              <a:off x="5972700" y="2476950"/>
              <a:ext cx="98050" cy="219825"/>
            </a:xfrm>
            <a:custGeom>
              <a:avLst/>
              <a:gdLst/>
              <a:ahLst/>
              <a:cxnLst/>
              <a:rect l="0" t="0" r="0" b="0"/>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grpFill/>
            <a:ln w="9525" cap="rnd" cmpd="sng">
              <a:solidFill>
                <a:srgbClr val="706F6F">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93" name="Shape 590">
              <a:extLst>
                <a:ext uri="{FF2B5EF4-FFF2-40B4-BE49-F238E27FC236}">
                  <a16:creationId xmlns:a16="http://schemas.microsoft.com/office/drawing/2014/main" id="{2B2836E4-42BF-497C-9FA5-2F4760105734}"/>
                </a:ext>
              </a:extLst>
            </p:cNvPr>
            <p:cNvSpPr/>
            <p:nvPr/>
          </p:nvSpPr>
          <p:spPr>
            <a:xfrm>
              <a:off x="6078025" y="2330200"/>
              <a:ext cx="306300" cy="387275"/>
            </a:xfrm>
            <a:custGeom>
              <a:avLst/>
              <a:gdLst/>
              <a:ahLst/>
              <a:cxnLst/>
              <a:rect l="0" t="0" r="0" b="0"/>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grpFill/>
            <a:ln w="9525" cap="rnd" cmpd="sng">
              <a:solidFill>
                <a:srgbClr val="706F6F">
                  <a:lumMod val="75000"/>
                </a:srgbClr>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grpSp>
      <p:grpSp>
        <p:nvGrpSpPr>
          <p:cNvPr id="80" name="Shape 854">
            <a:extLst>
              <a:ext uri="{FF2B5EF4-FFF2-40B4-BE49-F238E27FC236}">
                <a16:creationId xmlns:a16="http://schemas.microsoft.com/office/drawing/2014/main" id="{A674FB95-41A7-411B-A72F-97A8C1859A98}"/>
              </a:ext>
            </a:extLst>
          </p:cNvPr>
          <p:cNvGrpSpPr/>
          <p:nvPr/>
        </p:nvGrpSpPr>
        <p:grpSpPr>
          <a:xfrm>
            <a:off x="5026177" y="2344731"/>
            <a:ext cx="226210" cy="189233"/>
            <a:chOff x="5233525" y="4954450"/>
            <a:chExt cx="538275" cy="516350"/>
          </a:xfrm>
          <a:solidFill>
            <a:sysClr val="window" lastClr="FFFFFF"/>
          </a:solidFill>
        </p:grpSpPr>
        <p:sp>
          <p:nvSpPr>
            <p:cNvPr id="81" name="Shape 855">
              <a:extLst>
                <a:ext uri="{FF2B5EF4-FFF2-40B4-BE49-F238E27FC236}">
                  <a16:creationId xmlns:a16="http://schemas.microsoft.com/office/drawing/2014/main" id="{329760C8-694B-4C29-85A5-A3845698C2EA}"/>
                </a:ext>
              </a:extLst>
            </p:cNvPr>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grpFill/>
            <a:ln w="9525" cap="rnd" cmpd="sng">
              <a:solidFill>
                <a:srgbClr val="FFC000"/>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82" name="Shape 856">
              <a:extLst>
                <a:ext uri="{FF2B5EF4-FFF2-40B4-BE49-F238E27FC236}">
                  <a16:creationId xmlns:a16="http://schemas.microsoft.com/office/drawing/2014/main" id="{E73376E2-B733-4EBB-AB47-BB3163DDC55D}"/>
                </a:ext>
              </a:extLst>
            </p:cNvPr>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grpFill/>
            <a:ln w="9525" cap="rnd" cmpd="sng">
              <a:solidFill>
                <a:srgbClr val="FFC000"/>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83" name="Shape 857">
              <a:extLst>
                <a:ext uri="{FF2B5EF4-FFF2-40B4-BE49-F238E27FC236}">
                  <a16:creationId xmlns:a16="http://schemas.microsoft.com/office/drawing/2014/main" id="{4A6A3206-C528-459A-B3F9-98E3148BCDFA}"/>
                </a:ext>
              </a:extLst>
            </p:cNvPr>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grpFill/>
            <a:ln w="9525" cap="rnd" cmpd="sng">
              <a:solidFill>
                <a:srgbClr val="FFC000"/>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84" name="Shape 858">
              <a:extLst>
                <a:ext uri="{FF2B5EF4-FFF2-40B4-BE49-F238E27FC236}">
                  <a16:creationId xmlns:a16="http://schemas.microsoft.com/office/drawing/2014/main" id="{7593F970-1767-414D-9BE3-C0AC23FBFD70}"/>
                </a:ext>
              </a:extLst>
            </p:cNvPr>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grpFill/>
            <a:ln w="9525" cap="rnd" cmpd="sng">
              <a:solidFill>
                <a:srgbClr val="FFC000"/>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85" name="Shape 859">
              <a:extLst>
                <a:ext uri="{FF2B5EF4-FFF2-40B4-BE49-F238E27FC236}">
                  <a16:creationId xmlns:a16="http://schemas.microsoft.com/office/drawing/2014/main" id="{3403878B-3A43-492C-A18A-5F1840FDDE68}"/>
                </a:ext>
              </a:extLst>
            </p:cNvPr>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grpFill/>
            <a:ln w="9525" cap="rnd" cmpd="sng">
              <a:solidFill>
                <a:srgbClr val="FFC000"/>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86" name="Shape 860">
              <a:extLst>
                <a:ext uri="{FF2B5EF4-FFF2-40B4-BE49-F238E27FC236}">
                  <a16:creationId xmlns:a16="http://schemas.microsoft.com/office/drawing/2014/main" id="{81C2FC1C-BA38-4730-BB22-75C9F06822C4}"/>
                </a:ext>
              </a:extLst>
            </p:cNvPr>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grpFill/>
            <a:ln w="9525" cap="rnd" cmpd="sng">
              <a:solidFill>
                <a:srgbClr val="FFC000"/>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87" name="Shape 861">
              <a:extLst>
                <a:ext uri="{FF2B5EF4-FFF2-40B4-BE49-F238E27FC236}">
                  <a16:creationId xmlns:a16="http://schemas.microsoft.com/office/drawing/2014/main" id="{2E6C8A9F-F0AA-48F4-998B-766028F1EAB5}"/>
                </a:ext>
              </a:extLst>
            </p:cNvPr>
            <p:cNvSpPr/>
            <p:nvPr/>
          </p:nvSpPr>
          <p:spPr>
            <a:xfrm>
              <a:off x="5367475" y="5025075"/>
              <a:ext cx="81600" cy="105975"/>
            </a:xfrm>
            <a:custGeom>
              <a:avLst/>
              <a:gdLst/>
              <a:ahLst/>
              <a:cxnLst/>
              <a:rect l="0" t="0" r="0" b="0"/>
              <a:pathLst>
                <a:path w="3264" h="4239" fill="none" extrusionOk="0">
                  <a:moveTo>
                    <a:pt x="0" y="1"/>
                  </a:moveTo>
                  <a:lnTo>
                    <a:pt x="3264" y="4238"/>
                  </a:lnTo>
                </a:path>
              </a:pathLst>
            </a:custGeom>
            <a:grpFill/>
            <a:ln w="9525" cap="rnd" cmpd="sng">
              <a:solidFill>
                <a:srgbClr val="FFC000"/>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88" name="Shape 862">
              <a:extLst>
                <a:ext uri="{FF2B5EF4-FFF2-40B4-BE49-F238E27FC236}">
                  <a16:creationId xmlns:a16="http://schemas.microsoft.com/office/drawing/2014/main" id="{04ABD537-0219-43FA-9078-17A8A8DF937C}"/>
                </a:ext>
              </a:extLst>
            </p:cNvPr>
            <p:cNvSpPr/>
            <p:nvPr/>
          </p:nvSpPr>
          <p:spPr>
            <a:xfrm>
              <a:off x="5567800" y="4999500"/>
              <a:ext cx="115100" cy="133975"/>
            </a:xfrm>
            <a:custGeom>
              <a:avLst/>
              <a:gdLst/>
              <a:ahLst/>
              <a:cxnLst/>
              <a:rect l="0" t="0" r="0" b="0"/>
              <a:pathLst>
                <a:path w="4604" h="5359" fill="none" extrusionOk="0">
                  <a:moveTo>
                    <a:pt x="0" y="5359"/>
                  </a:moveTo>
                  <a:lnTo>
                    <a:pt x="4603" y="1"/>
                  </a:lnTo>
                </a:path>
              </a:pathLst>
            </a:custGeom>
            <a:grpFill/>
            <a:ln w="9525" cap="rnd" cmpd="sng">
              <a:solidFill>
                <a:srgbClr val="FFC000"/>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89" name="Shape 863">
              <a:extLst>
                <a:ext uri="{FF2B5EF4-FFF2-40B4-BE49-F238E27FC236}">
                  <a16:creationId xmlns:a16="http://schemas.microsoft.com/office/drawing/2014/main" id="{730058B8-83DC-4416-9149-E167C1AB85B9}"/>
                </a:ext>
              </a:extLst>
            </p:cNvPr>
            <p:cNvSpPr/>
            <p:nvPr/>
          </p:nvSpPr>
          <p:spPr>
            <a:xfrm>
              <a:off x="5600075" y="5217475"/>
              <a:ext cx="127275" cy="16475"/>
            </a:xfrm>
            <a:custGeom>
              <a:avLst/>
              <a:gdLst/>
              <a:ahLst/>
              <a:cxnLst/>
              <a:rect l="0" t="0" r="0" b="0"/>
              <a:pathLst>
                <a:path w="5091" h="659" fill="none" extrusionOk="0">
                  <a:moveTo>
                    <a:pt x="5090" y="658"/>
                  </a:moveTo>
                  <a:lnTo>
                    <a:pt x="0" y="1"/>
                  </a:lnTo>
                </a:path>
              </a:pathLst>
            </a:custGeom>
            <a:grpFill/>
            <a:ln w="9525" cap="rnd" cmpd="sng">
              <a:solidFill>
                <a:srgbClr val="FFC000"/>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90" name="Shape 864">
              <a:extLst>
                <a:ext uri="{FF2B5EF4-FFF2-40B4-BE49-F238E27FC236}">
                  <a16:creationId xmlns:a16="http://schemas.microsoft.com/office/drawing/2014/main" id="{60CFEDD6-33C2-467E-AF11-9A52D57C7069}"/>
                </a:ext>
              </a:extLst>
            </p:cNvPr>
            <p:cNvSpPr/>
            <p:nvPr/>
          </p:nvSpPr>
          <p:spPr>
            <a:xfrm>
              <a:off x="5497775" y="5299675"/>
              <a:ext cx="4900" cy="126675"/>
            </a:xfrm>
            <a:custGeom>
              <a:avLst/>
              <a:gdLst/>
              <a:ahLst/>
              <a:cxnLst/>
              <a:rect l="0" t="0" r="0" b="0"/>
              <a:pathLst>
                <a:path w="196" h="5067" fill="none" extrusionOk="0">
                  <a:moveTo>
                    <a:pt x="0" y="5067"/>
                  </a:moveTo>
                  <a:lnTo>
                    <a:pt x="195" y="1"/>
                  </a:lnTo>
                </a:path>
              </a:pathLst>
            </a:custGeom>
            <a:grpFill/>
            <a:ln w="9525" cap="rnd" cmpd="sng">
              <a:solidFill>
                <a:srgbClr val="FFC000"/>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91" name="Shape 865">
              <a:extLst>
                <a:ext uri="{FF2B5EF4-FFF2-40B4-BE49-F238E27FC236}">
                  <a16:creationId xmlns:a16="http://schemas.microsoft.com/office/drawing/2014/main" id="{5B963F89-1ADE-4447-8FD3-D49F8A49EAED}"/>
                </a:ext>
              </a:extLst>
            </p:cNvPr>
            <p:cNvSpPr/>
            <p:nvPr/>
          </p:nvSpPr>
          <p:spPr>
            <a:xfrm>
              <a:off x="5277975" y="5241825"/>
              <a:ext cx="141275" cy="58500"/>
            </a:xfrm>
            <a:custGeom>
              <a:avLst/>
              <a:gdLst/>
              <a:ahLst/>
              <a:cxnLst/>
              <a:rect l="0" t="0" r="0" b="0"/>
              <a:pathLst>
                <a:path w="5651" h="2340" fill="none" extrusionOk="0">
                  <a:moveTo>
                    <a:pt x="0" y="2339"/>
                  </a:moveTo>
                  <a:lnTo>
                    <a:pt x="5651" y="1"/>
                  </a:lnTo>
                </a:path>
              </a:pathLst>
            </a:custGeom>
            <a:grpFill/>
            <a:ln w="9525" cap="rnd" cmpd="sng">
              <a:solidFill>
                <a:srgbClr val="FFC000"/>
              </a:solidFill>
              <a:prstDash val="solid"/>
              <a:round/>
              <a:headEnd type="none" w="med" len="med"/>
              <a:tailEnd type="none" w="med" len="med"/>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grpSp>
      <p:sp>
        <p:nvSpPr>
          <p:cNvPr id="25" name="ZoneTexte 24">
            <a:extLst>
              <a:ext uri="{FF2B5EF4-FFF2-40B4-BE49-F238E27FC236}">
                <a16:creationId xmlns:a16="http://schemas.microsoft.com/office/drawing/2014/main" id="{63931A46-5E71-40F8-B8CA-ACE5E2409A50}"/>
              </a:ext>
            </a:extLst>
          </p:cNvPr>
          <p:cNvSpPr txBox="1"/>
          <p:nvPr/>
        </p:nvSpPr>
        <p:spPr>
          <a:xfrm>
            <a:off x="562257" y="1205292"/>
            <a:ext cx="8529669" cy="523220"/>
          </a:xfrm>
          <a:prstGeom prst="rect">
            <a:avLst/>
          </a:prstGeom>
          <a:noFill/>
        </p:spPr>
        <p:txBody>
          <a:bodyPr wrap="square" rtlCol="0">
            <a:spAutoFit/>
          </a:bodyPr>
          <a:lstStyle/>
          <a:p>
            <a:r>
              <a:rPr lang="fr-FR" sz="1400" b="1" dirty="0">
                <a:latin typeface="Arial" panose="020B0604020202020204" pitchFamily="34" charset="0"/>
                <a:cs typeface="Arial" panose="020B0604020202020204" pitchFamily="34" charset="0"/>
              </a:rPr>
              <a:t>Apporter un accompagnement personnalisé aux clients &amp; positionner la banque comme un partenaire au quotidien</a:t>
            </a:r>
          </a:p>
        </p:txBody>
      </p:sp>
      <p:sp>
        <p:nvSpPr>
          <p:cNvPr id="134" name="object 46">
            <a:extLst>
              <a:ext uri="{FF2B5EF4-FFF2-40B4-BE49-F238E27FC236}">
                <a16:creationId xmlns:a16="http://schemas.microsoft.com/office/drawing/2014/main" id="{AB0B57BF-090A-46BC-A66E-C2B1CFC78586}"/>
              </a:ext>
            </a:extLst>
          </p:cNvPr>
          <p:cNvSpPr txBox="1">
            <a:spLocks/>
          </p:cNvSpPr>
          <p:nvPr/>
        </p:nvSpPr>
        <p:spPr>
          <a:xfrm>
            <a:off x="4258943" y="7208976"/>
            <a:ext cx="4832984" cy="102592"/>
          </a:xfrm>
          <a:prstGeom prst="rect">
            <a:avLst/>
          </a:prstGeom>
        </p:spPr>
        <p:txBody>
          <a:bodyPr vert="horz" wrap="square" lIns="0" tIns="0" rIns="0" bIns="0" rtlCol="0">
            <a:spAutoFit/>
          </a:bodyPr>
          <a:lstStyle>
            <a:defPPr>
              <a:defRPr lang="fr-FR"/>
            </a:defPPr>
            <a:lvl1pPr marL="0" algn="l" defTabSz="914400" rtl="0" eaLnBrk="1" latinLnBrk="0" hangingPunct="1">
              <a:defRPr sz="800" b="0" i="0" kern="1200">
                <a:solidFill>
                  <a:srgbClr val="706F6F"/>
                </a:solidFill>
                <a:latin typeface="Microsoft Sans Serif"/>
                <a:ea typeface="+mn-ea"/>
                <a:cs typeface="Microsoft Sans Serif"/>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gn="r">
              <a:lnSpc>
                <a:spcPts val="840"/>
              </a:lnSpc>
            </a:pPr>
            <a:r>
              <a:rPr lang="fr-FR" b="1" dirty="0">
                <a:latin typeface="Arial" panose="020B0604020202020204" pitchFamily="34" charset="0"/>
                <a:cs typeface="Arial" panose="020B0604020202020204" pitchFamily="34" charset="0"/>
              </a:rPr>
              <a:t>OAV – MOMENTS DE VIE </a:t>
            </a:r>
            <a:r>
              <a:rPr lang="fr-FR" dirty="0">
                <a:latin typeface="Arial" panose="020B0604020202020204" pitchFamily="34" charset="0"/>
                <a:cs typeface="Arial" panose="020B0604020202020204" pitchFamily="34" charset="0"/>
              </a:rPr>
              <a:t>- DOCUMENT À USAGE STRICTEMENT INTERNE – JUIN 2022</a:t>
            </a:r>
          </a:p>
        </p:txBody>
      </p:sp>
      <p:sp>
        <p:nvSpPr>
          <p:cNvPr id="135" name="object 9">
            <a:hlinkClick r:id="" action="ppaction://noaction"/>
            <a:extLst>
              <a:ext uri="{FF2B5EF4-FFF2-40B4-BE49-F238E27FC236}">
                <a16:creationId xmlns:a16="http://schemas.microsoft.com/office/drawing/2014/main" id="{39FF6077-1413-41A1-B571-A43F29AAF7BA}"/>
              </a:ext>
            </a:extLst>
          </p:cNvPr>
          <p:cNvSpPr txBox="1"/>
          <p:nvPr/>
        </p:nvSpPr>
        <p:spPr>
          <a:xfrm>
            <a:off x="9573164" y="2816048"/>
            <a:ext cx="904551" cy="25904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LA FAMILLE ÉVOLUE</a:t>
            </a:r>
            <a:endParaRPr sz="800" b="1" dirty="0">
              <a:solidFill>
                <a:schemeClr val="tx2"/>
              </a:solidFill>
              <a:latin typeface="Arial"/>
              <a:cs typeface="Arial"/>
            </a:endParaRPr>
          </a:p>
        </p:txBody>
      </p:sp>
      <p:sp>
        <p:nvSpPr>
          <p:cNvPr id="136" name="object 13">
            <a:extLst>
              <a:ext uri="{FF2B5EF4-FFF2-40B4-BE49-F238E27FC236}">
                <a16:creationId xmlns:a16="http://schemas.microsoft.com/office/drawing/2014/main" id="{6E940487-2954-43EB-8C1D-736F0CAB36BC}"/>
              </a:ext>
            </a:extLst>
          </p:cNvPr>
          <p:cNvSpPr/>
          <p:nvPr/>
        </p:nvSpPr>
        <p:spPr>
          <a:xfrm>
            <a:off x="9659044" y="2770165"/>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sp>
        <p:nvSpPr>
          <p:cNvPr id="137" name="object 13">
            <a:extLst>
              <a:ext uri="{FF2B5EF4-FFF2-40B4-BE49-F238E27FC236}">
                <a16:creationId xmlns:a16="http://schemas.microsoft.com/office/drawing/2014/main" id="{C4C14957-9AC6-4A2F-8D72-4D0D02F276A8}"/>
              </a:ext>
            </a:extLst>
          </p:cNvPr>
          <p:cNvSpPr/>
          <p:nvPr/>
        </p:nvSpPr>
        <p:spPr>
          <a:xfrm>
            <a:off x="9649240" y="1560045"/>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sp>
        <p:nvSpPr>
          <p:cNvPr id="138" name="object 13">
            <a:extLst>
              <a:ext uri="{FF2B5EF4-FFF2-40B4-BE49-F238E27FC236}">
                <a16:creationId xmlns:a16="http://schemas.microsoft.com/office/drawing/2014/main" id="{B86DA007-2387-4B57-BC37-4B1F1B18183A}"/>
              </a:ext>
            </a:extLst>
          </p:cNvPr>
          <p:cNvSpPr/>
          <p:nvPr/>
        </p:nvSpPr>
        <p:spPr>
          <a:xfrm>
            <a:off x="9679915" y="3899199"/>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sp>
        <p:nvSpPr>
          <p:cNvPr id="139" name="object 9">
            <a:hlinkClick r:id="" action="ppaction://noaction"/>
            <a:extLst>
              <a:ext uri="{FF2B5EF4-FFF2-40B4-BE49-F238E27FC236}">
                <a16:creationId xmlns:a16="http://schemas.microsoft.com/office/drawing/2014/main" id="{376BC27A-BC2F-4562-B0BA-194CB72A1EAE}"/>
              </a:ext>
            </a:extLst>
          </p:cNvPr>
          <p:cNvSpPr txBox="1"/>
          <p:nvPr/>
        </p:nvSpPr>
        <p:spPr>
          <a:xfrm>
            <a:off x="9607068" y="4985841"/>
            <a:ext cx="870393" cy="25904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PRÉPARATION DE LA RETRAITE</a:t>
            </a:r>
          </a:p>
        </p:txBody>
      </p:sp>
      <p:sp>
        <p:nvSpPr>
          <p:cNvPr id="140" name="object 13">
            <a:extLst>
              <a:ext uri="{FF2B5EF4-FFF2-40B4-BE49-F238E27FC236}">
                <a16:creationId xmlns:a16="http://schemas.microsoft.com/office/drawing/2014/main" id="{65D00CEF-7FC9-4551-8144-7785351D9C86}"/>
              </a:ext>
            </a:extLst>
          </p:cNvPr>
          <p:cNvSpPr/>
          <p:nvPr/>
        </p:nvSpPr>
        <p:spPr>
          <a:xfrm>
            <a:off x="9668800" y="4939958"/>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sp>
        <p:nvSpPr>
          <p:cNvPr id="142" name="object 13">
            <a:extLst>
              <a:ext uri="{FF2B5EF4-FFF2-40B4-BE49-F238E27FC236}">
                <a16:creationId xmlns:a16="http://schemas.microsoft.com/office/drawing/2014/main" id="{9DC095C0-35C0-4402-9999-CEFD4F091E22}"/>
              </a:ext>
            </a:extLst>
          </p:cNvPr>
          <p:cNvSpPr/>
          <p:nvPr/>
        </p:nvSpPr>
        <p:spPr>
          <a:xfrm>
            <a:off x="9679568" y="6202012"/>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pic>
        <p:nvPicPr>
          <p:cNvPr id="143" name="Image 142">
            <a:extLst>
              <a:ext uri="{FF2B5EF4-FFF2-40B4-BE49-F238E27FC236}">
                <a16:creationId xmlns:a16="http://schemas.microsoft.com/office/drawing/2014/main" id="{35CF1FC8-7AE3-4CAA-8E3F-D44F4B21526C}"/>
              </a:ext>
            </a:extLst>
          </p:cNvPr>
          <p:cNvPicPr>
            <a:picLocks noChangeAspect="1"/>
          </p:cNvPicPr>
          <p:nvPr/>
        </p:nvPicPr>
        <p:blipFill>
          <a:blip r:embed="rId3"/>
          <a:stretch>
            <a:fillRect/>
          </a:stretch>
        </p:blipFill>
        <p:spPr>
          <a:xfrm>
            <a:off x="9631209" y="919967"/>
            <a:ext cx="762000" cy="762000"/>
          </a:xfrm>
          <a:prstGeom prst="rect">
            <a:avLst/>
          </a:prstGeom>
        </p:spPr>
      </p:pic>
      <p:pic>
        <p:nvPicPr>
          <p:cNvPr id="144" name="Image 143">
            <a:extLst>
              <a:ext uri="{FF2B5EF4-FFF2-40B4-BE49-F238E27FC236}">
                <a16:creationId xmlns:a16="http://schemas.microsoft.com/office/drawing/2014/main" id="{6A0BAF5D-3162-49AB-9173-98E036E89284}"/>
              </a:ext>
            </a:extLst>
          </p:cNvPr>
          <p:cNvPicPr>
            <a:picLocks noChangeAspect="1"/>
          </p:cNvPicPr>
          <p:nvPr/>
        </p:nvPicPr>
        <p:blipFill>
          <a:blip r:embed="rId4"/>
          <a:stretch>
            <a:fillRect/>
          </a:stretch>
        </p:blipFill>
        <p:spPr>
          <a:xfrm>
            <a:off x="9560433" y="4145694"/>
            <a:ext cx="1007347" cy="1007347"/>
          </a:xfrm>
          <a:prstGeom prst="rect">
            <a:avLst/>
          </a:prstGeom>
        </p:spPr>
      </p:pic>
      <p:pic>
        <p:nvPicPr>
          <p:cNvPr id="145" name="Image 144">
            <a:extLst>
              <a:ext uri="{FF2B5EF4-FFF2-40B4-BE49-F238E27FC236}">
                <a16:creationId xmlns:a16="http://schemas.microsoft.com/office/drawing/2014/main" id="{8D393DFD-43B4-438C-8DFD-40CFC70FE272}"/>
              </a:ext>
            </a:extLst>
          </p:cNvPr>
          <p:cNvPicPr>
            <a:picLocks noChangeAspect="1"/>
          </p:cNvPicPr>
          <p:nvPr/>
        </p:nvPicPr>
        <p:blipFill>
          <a:blip r:embed="rId5"/>
          <a:stretch>
            <a:fillRect/>
          </a:stretch>
        </p:blipFill>
        <p:spPr>
          <a:xfrm>
            <a:off x="9648006" y="2093221"/>
            <a:ext cx="726057" cy="726057"/>
          </a:xfrm>
          <a:prstGeom prst="rect">
            <a:avLst/>
          </a:prstGeom>
        </p:spPr>
      </p:pic>
      <p:pic>
        <p:nvPicPr>
          <p:cNvPr id="146" name="Image 145" descr="Une image contenant texte&#10;&#10;Description générée automatiquement">
            <a:extLst>
              <a:ext uri="{FF2B5EF4-FFF2-40B4-BE49-F238E27FC236}">
                <a16:creationId xmlns:a16="http://schemas.microsoft.com/office/drawing/2014/main" id="{F1F81EFD-B9EA-4787-A7D1-0AB8BF50C584}"/>
              </a:ext>
            </a:extLst>
          </p:cNvPr>
          <p:cNvPicPr>
            <a:picLocks noChangeAspect="1"/>
          </p:cNvPicPr>
          <p:nvPr/>
        </p:nvPicPr>
        <p:blipFill>
          <a:blip r:embed="rId6"/>
          <a:stretch>
            <a:fillRect/>
          </a:stretch>
        </p:blipFill>
        <p:spPr>
          <a:xfrm>
            <a:off x="9679915" y="3260666"/>
            <a:ext cx="762000" cy="762000"/>
          </a:xfrm>
          <a:prstGeom prst="rect">
            <a:avLst/>
          </a:prstGeom>
        </p:spPr>
      </p:pic>
      <p:pic>
        <p:nvPicPr>
          <p:cNvPr id="147" name="Image 146" descr="Une image contenant texte&#10;&#10;Description générée automatiquement">
            <a:extLst>
              <a:ext uri="{FF2B5EF4-FFF2-40B4-BE49-F238E27FC236}">
                <a16:creationId xmlns:a16="http://schemas.microsoft.com/office/drawing/2014/main" id="{8985464B-FCB0-488C-A8F2-A313A882EBB0}"/>
              </a:ext>
            </a:extLst>
          </p:cNvPr>
          <p:cNvPicPr>
            <a:picLocks noChangeAspect="1"/>
          </p:cNvPicPr>
          <p:nvPr/>
        </p:nvPicPr>
        <p:blipFill>
          <a:blip r:embed="rId7"/>
          <a:stretch>
            <a:fillRect/>
          </a:stretch>
        </p:blipFill>
        <p:spPr>
          <a:xfrm>
            <a:off x="9686512" y="5586575"/>
            <a:ext cx="708519" cy="708519"/>
          </a:xfrm>
          <a:prstGeom prst="rect">
            <a:avLst/>
          </a:prstGeom>
        </p:spPr>
      </p:pic>
      <p:sp>
        <p:nvSpPr>
          <p:cNvPr id="148" name="object 9">
            <a:hlinkClick r:id="" action="ppaction://noaction"/>
            <a:extLst>
              <a:ext uri="{FF2B5EF4-FFF2-40B4-BE49-F238E27FC236}">
                <a16:creationId xmlns:a16="http://schemas.microsoft.com/office/drawing/2014/main" id="{F3F9FCCF-4253-463C-B97A-D3DA03B7DE54}"/>
              </a:ext>
            </a:extLst>
          </p:cNvPr>
          <p:cNvSpPr txBox="1"/>
          <p:nvPr/>
        </p:nvSpPr>
        <p:spPr>
          <a:xfrm>
            <a:off x="9410527" y="1601910"/>
            <a:ext cx="1215530" cy="25904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ENTRÉE DANS LA VIE ACTIVE</a:t>
            </a:r>
            <a:endParaRPr sz="800" dirty="0">
              <a:solidFill>
                <a:schemeClr val="tx2"/>
              </a:solidFill>
              <a:latin typeface="Arial"/>
              <a:cs typeface="Arial"/>
            </a:endParaRPr>
          </a:p>
        </p:txBody>
      </p:sp>
      <p:sp>
        <p:nvSpPr>
          <p:cNvPr id="149" name="object 9">
            <a:hlinkClick r:id="" action="ppaction://noaction"/>
            <a:extLst>
              <a:ext uri="{FF2B5EF4-FFF2-40B4-BE49-F238E27FC236}">
                <a16:creationId xmlns:a16="http://schemas.microsoft.com/office/drawing/2014/main" id="{2EF5E007-EFD6-490A-B215-3761731C4D05}"/>
              </a:ext>
            </a:extLst>
          </p:cNvPr>
          <p:cNvSpPr txBox="1"/>
          <p:nvPr/>
        </p:nvSpPr>
        <p:spPr>
          <a:xfrm>
            <a:off x="9440855" y="3939886"/>
            <a:ext cx="1246505" cy="13593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DÉMÉNAGEMENT</a:t>
            </a:r>
            <a:endParaRPr lang="fr-FR" sz="800" dirty="0">
              <a:solidFill>
                <a:schemeClr val="tx2"/>
              </a:solidFill>
              <a:latin typeface="Arial"/>
              <a:cs typeface="Arial"/>
            </a:endParaRPr>
          </a:p>
        </p:txBody>
      </p:sp>
      <p:sp>
        <p:nvSpPr>
          <p:cNvPr id="150" name="object 9">
            <a:hlinkClick r:id="" action="ppaction://noaction"/>
            <a:extLst>
              <a:ext uri="{FF2B5EF4-FFF2-40B4-BE49-F238E27FC236}">
                <a16:creationId xmlns:a16="http://schemas.microsoft.com/office/drawing/2014/main" id="{A0510E8B-244D-46AB-ACF7-65D57EC15EE2}"/>
              </a:ext>
            </a:extLst>
          </p:cNvPr>
          <p:cNvSpPr txBox="1"/>
          <p:nvPr/>
        </p:nvSpPr>
        <p:spPr>
          <a:xfrm>
            <a:off x="9440855" y="6243877"/>
            <a:ext cx="1215530" cy="25904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DÉPART À LA RETRAITE</a:t>
            </a:r>
          </a:p>
        </p:txBody>
      </p:sp>
      <p:sp>
        <p:nvSpPr>
          <p:cNvPr id="95" name="Rectangle : coins arrondis 94">
            <a:extLst>
              <a:ext uri="{FF2B5EF4-FFF2-40B4-BE49-F238E27FC236}">
                <a16:creationId xmlns:a16="http://schemas.microsoft.com/office/drawing/2014/main" id="{F318B0F6-947D-4304-99EF-7AD9B02BBEF6}"/>
              </a:ext>
            </a:extLst>
          </p:cNvPr>
          <p:cNvSpPr/>
          <p:nvPr/>
        </p:nvSpPr>
        <p:spPr>
          <a:xfrm>
            <a:off x="9410527" y="919966"/>
            <a:ext cx="1245858" cy="4484485"/>
          </a:xfrm>
          <a:prstGeom prst="roundRect">
            <a:avLst/>
          </a:prstGeom>
          <a:solidFill>
            <a:schemeClr val="bg1">
              <a:lumMod val="7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object 47">
            <a:extLst>
              <a:ext uri="{FF2B5EF4-FFF2-40B4-BE49-F238E27FC236}">
                <a16:creationId xmlns:a16="http://schemas.microsoft.com/office/drawing/2014/main" id="{78FB2C25-C319-4C9F-8D96-46ACC68177E4}"/>
              </a:ext>
            </a:extLst>
          </p:cNvPr>
          <p:cNvSpPr txBox="1"/>
          <p:nvPr/>
        </p:nvSpPr>
        <p:spPr>
          <a:xfrm>
            <a:off x="499252" y="6532060"/>
            <a:ext cx="4601897" cy="259045"/>
          </a:xfrm>
          <a:prstGeom prst="rect">
            <a:avLst/>
          </a:prstGeom>
        </p:spPr>
        <p:txBody>
          <a:bodyPr vert="horz" wrap="square" lIns="0" tIns="12700" rIns="0" bIns="0" rtlCol="0">
            <a:spAutoFit/>
          </a:bodyPr>
          <a:lstStyle/>
          <a:p>
            <a:pPr marL="12700" marR="5080" algn="just">
              <a:spcBef>
                <a:spcPts val="100"/>
              </a:spcBef>
            </a:pPr>
            <a:r>
              <a:rPr lang="fr-FR" sz="800" dirty="0">
                <a:solidFill>
                  <a:schemeClr val="tx2"/>
                </a:solidFill>
                <a:effectLst/>
                <a:latin typeface="Arial" panose="020B0604020202020204" pitchFamily="34" charset="0"/>
                <a:cs typeface="Arial" panose="020B0604020202020204" pitchFamily="34" charset="0"/>
              </a:rPr>
              <a:t>*Le produit </a:t>
            </a:r>
            <a:r>
              <a:rPr lang="fr-FR" sz="800">
                <a:solidFill>
                  <a:schemeClr val="tx2"/>
                </a:solidFill>
                <a:effectLst/>
                <a:latin typeface="Arial" panose="020B0604020202020204" pitchFamily="34" charset="0"/>
                <a:cs typeface="Arial" panose="020B0604020202020204" pitchFamily="34" charset="0"/>
              </a:rPr>
              <a:t>doit répondre </a:t>
            </a:r>
            <a:r>
              <a:rPr lang="fr-FR" sz="800" dirty="0">
                <a:solidFill>
                  <a:schemeClr val="tx2"/>
                </a:solidFill>
                <a:effectLst/>
                <a:latin typeface="Arial" panose="020B0604020202020204" pitchFamily="34" charset="0"/>
                <a:cs typeface="Arial" panose="020B0604020202020204" pitchFamily="34" charset="0"/>
              </a:rPr>
              <a:t>à une approche reposant sur le besoin, l’objectif, les connaissances et l’expérience ainsi que la situation financière du client.</a:t>
            </a:r>
            <a:endParaRPr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13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9">
            <a:hlinkClick r:id="" action="ppaction://noaction"/>
            <a:extLst>
              <a:ext uri="{FF2B5EF4-FFF2-40B4-BE49-F238E27FC236}">
                <a16:creationId xmlns:a16="http://schemas.microsoft.com/office/drawing/2014/main" id="{8ECDC2A5-89D6-174A-8A93-DB3EE4A5D85B}"/>
              </a:ext>
            </a:extLst>
          </p:cNvPr>
          <p:cNvSpPr txBox="1"/>
          <p:nvPr/>
        </p:nvSpPr>
        <p:spPr>
          <a:xfrm>
            <a:off x="9407525" y="2018654"/>
            <a:ext cx="1215530" cy="25904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ENTRÉE DANS LA VIE ACTIVE</a:t>
            </a:r>
            <a:endParaRPr sz="800" dirty="0">
              <a:solidFill>
                <a:schemeClr val="tx2"/>
              </a:solidFill>
              <a:latin typeface="Arial"/>
              <a:cs typeface="Arial"/>
            </a:endParaRPr>
          </a:p>
        </p:txBody>
      </p:sp>
      <p:pic>
        <p:nvPicPr>
          <p:cNvPr id="41" name="Image 40">
            <a:extLst>
              <a:ext uri="{FF2B5EF4-FFF2-40B4-BE49-F238E27FC236}">
                <a16:creationId xmlns:a16="http://schemas.microsoft.com/office/drawing/2014/main" id="{D9491981-E932-BD4F-A8CA-1379C3426340}"/>
              </a:ext>
            </a:extLst>
          </p:cNvPr>
          <p:cNvPicPr>
            <a:picLocks noChangeAspect="1"/>
          </p:cNvPicPr>
          <p:nvPr/>
        </p:nvPicPr>
        <p:blipFill>
          <a:blip r:embed="rId2"/>
          <a:stretch>
            <a:fillRect/>
          </a:stretch>
        </p:blipFill>
        <p:spPr>
          <a:xfrm>
            <a:off x="9628207" y="1336711"/>
            <a:ext cx="762000" cy="762000"/>
          </a:xfrm>
          <a:prstGeom prst="rect">
            <a:avLst/>
          </a:prstGeom>
        </p:spPr>
      </p:pic>
      <p:sp>
        <p:nvSpPr>
          <p:cNvPr id="43" name="object 9">
            <a:hlinkClick r:id="" action="ppaction://noaction"/>
            <a:extLst>
              <a:ext uri="{FF2B5EF4-FFF2-40B4-BE49-F238E27FC236}">
                <a16:creationId xmlns:a16="http://schemas.microsoft.com/office/drawing/2014/main" id="{A143C1F4-B4FE-7B40-BF34-EDA218D235F7}"/>
              </a:ext>
            </a:extLst>
          </p:cNvPr>
          <p:cNvSpPr txBox="1"/>
          <p:nvPr/>
        </p:nvSpPr>
        <p:spPr>
          <a:xfrm>
            <a:off x="9438974" y="5527497"/>
            <a:ext cx="1246505" cy="271869"/>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PRÉPARATION DE</a:t>
            </a:r>
          </a:p>
          <a:p>
            <a:pPr marL="12700" algn="ctr">
              <a:lnSpc>
                <a:spcPct val="100000"/>
              </a:lnSpc>
              <a:spcBef>
                <a:spcPts val="100"/>
              </a:spcBef>
            </a:pPr>
            <a:r>
              <a:rPr lang="fr-FR" sz="800" b="1" dirty="0">
                <a:solidFill>
                  <a:schemeClr val="tx2"/>
                </a:solidFill>
                <a:latin typeface="Arial"/>
                <a:cs typeface="Arial"/>
              </a:rPr>
              <a:t> LA RETRAITE</a:t>
            </a:r>
            <a:endParaRPr lang="fr-FR" sz="800" dirty="0">
              <a:solidFill>
                <a:schemeClr val="tx2"/>
              </a:solidFill>
              <a:latin typeface="Arial"/>
              <a:cs typeface="Arial"/>
            </a:endParaRPr>
          </a:p>
        </p:txBody>
      </p:sp>
      <p:sp>
        <p:nvSpPr>
          <p:cNvPr id="2" name="Slide Number Placeholder 5">
            <a:extLst>
              <a:ext uri="{FF2B5EF4-FFF2-40B4-BE49-F238E27FC236}">
                <a16:creationId xmlns:a16="http://schemas.microsoft.com/office/drawing/2014/main" id="{DDCB27A6-48D6-4A47-B252-114677F64963}"/>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4</a:t>
            </a:fld>
            <a:endParaRPr lang="fr-FR" dirty="0"/>
          </a:p>
        </p:txBody>
      </p:sp>
      <p:sp>
        <p:nvSpPr>
          <p:cNvPr id="3" name="object 4">
            <a:hlinkClick r:id="rId3" action="ppaction://hlinksldjump"/>
            <a:extLst>
              <a:ext uri="{FF2B5EF4-FFF2-40B4-BE49-F238E27FC236}">
                <a16:creationId xmlns:a16="http://schemas.microsoft.com/office/drawing/2014/main" id="{60EF9B27-BDBF-0E43-93B6-4F5FC4A68BC1}"/>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4" name="object 5">
            <a:extLst>
              <a:ext uri="{FF2B5EF4-FFF2-40B4-BE49-F238E27FC236}">
                <a16:creationId xmlns:a16="http://schemas.microsoft.com/office/drawing/2014/main" id="{117C2181-6445-154A-9925-79D16DC55270}"/>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5" name="object 7">
            <a:hlinkClick r:id="rId4" action="ppaction://hlinksldjump"/>
            <a:extLst>
              <a:ext uri="{FF2B5EF4-FFF2-40B4-BE49-F238E27FC236}">
                <a16:creationId xmlns:a16="http://schemas.microsoft.com/office/drawing/2014/main" id="{1284640A-DF25-BC42-BE77-754B173F1EE5}"/>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6" name="object 8">
            <a:extLst>
              <a:ext uri="{FF2B5EF4-FFF2-40B4-BE49-F238E27FC236}">
                <a16:creationId xmlns:a16="http://schemas.microsoft.com/office/drawing/2014/main" id="{91C94BBB-9F38-DC4E-84C6-91D8A991DAFC}"/>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21" name="object 60">
            <a:extLst>
              <a:ext uri="{FF2B5EF4-FFF2-40B4-BE49-F238E27FC236}">
                <a16:creationId xmlns:a16="http://schemas.microsoft.com/office/drawing/2014/main" id="{4C9513FB-2076-344A-A32D-8FD57F7471C8}"/>
              </a:ext>
            </a:extLst>
          </p:cNvPr>
          <p:cNvSpPr/>
          <p:nvPr/>
        </p:nvSpPr>
        <p:spPr>
          <a:xfrm>
            <a:off x="0" y="-5080"/>
            <a:ext cx="1310640" cy="1310640"/>
          </a:xfrm>
          <a:custGeom>
            <a:avLst/>
            <a:gdLst/>
            <a:ahLst/>
            <a:cxnLst/>
            <a:rect l="l" t="t" r="r" b="b"/>
            <a:pathLst>
              <a:path w="1080135" h="1080135">
                <a:moveTo>
                  <a:pt x="1079995" y="0"/>
                </a:moveTo>
                <a:lnTo>
                  <a:pt x="224447" y="0"/>
                </a:lnTo>
                <a:lnTo>
                  <a:pt x="0" y="0"/>
                </a:lnTo>
                <a:lnTo>
                  <a:pt x="0" y="224447"/>
                </a:lnTo>
                <a:lnTo>
                  <a:pt x="0" y="1079995"/>
                </a:lnTo>
                <a:lnTo>
                  <a:pt x="224447" y="1079995"/>
                </a:lnTo>
                <a:lnTo>
                  <a:pt x="224447" y="224447"/>
                </a:lnTo>
                <a:lnTo>
                  <a:pt x="1079995" y="224447"/>
                </a:lnTo>
                <a:lnTo>
                  <a:pt x="1079995" y="0"/>
                </a:lnTo>
                <a:close/>
              </a:path>
            </a:pathLst>
          </a:custGeom>
          <a:solidFill>
            <a:schemeClr val="accent2">
              <a:lumMod val="20000"/>
              <a:lumOff val="80000"/>
            </a:schemeClr>
          </a:solidFill>
        </p:spPr>
        <p:txBody>
          <a:bodyPr wrap="square" lIns="0" tIns="0" rIns="0" bIns="0" rtlCol="0"/>
          <a:lstStyle/>
          <a:p>
            <a:endParaRPr dirty="0">
              <a:solidFill>
                <a:schemeClr val="accent5">
                  <a:lumMod val="20000"/>
                  <a:lumOff val="80000"/>
                </a:schemeClr>
              </a:solidFill>
            </a:endParaRPr>
          </a:p>
        </p:txBody>
      </p:sp>
      <p:sp>
        <p:nvSpPr>
          <p:cNvPr id="22" name="object 58">
            <a:extLst>
              <a:ext uri="{FF2B5EF4-FFF2-40B4-BE49-F238E27FC236}">
                <a16:creationId xmlns:a16="http://schemas.microsoft.com/office/drawing/2014/main" id="{7A176D04-E174-3545-94EB-5F4C31E42041}"/>
              </a:ext>
            </a:extLst>
          </p:cNvPr>
          <p:cNvSpPr txBox="1">
            <a:spLocks/>
          </p:cNvSpPr>
          <p:nvPr/>
        </p:nvSpPr>
        <p:spPr>
          <a:xfrm>
            <a:off x="272562" y="254000"/>
            <a:ext cx="4642338" cy="1051560"/>
          </a:xfrm>
          <a:prstGeom prst="rect">
            <a:avLst/>
          </a:prstGeom>
          <a:solidFill>
            <a:schemeClr val="accent2"/>
          </a:solidFill>
        </p:spPr>
        <p:txBody>
          <a:bodyPr vert="horz" wrap="square" lIns="0" tIns="201295" rIns="0" bIns="0" rtlCol="0">
            <a:noAutofit/>
          </a:bodyPr>
          <a:lstStyle>
            <a:lvl1pPr algn="l" defTabSz="1007943" rtl="0" eaLnBrk="1" latinLnBrk="0" hangingPunct="1">
              <a:lnSpc>
                <a:spcPct val="90000"/>
              </a:lnSpc>
              <a:spcBef>
                <a:spcPct val="0"/>
              </a:spcBef>
              <a:buNone/>
              <a:defRPr sz="4850" b="1" i="0" kern="1200">
                <a:solidFill>
                  <a:schemeClr val="bg1"/>
                </a:solidFill>
                <a:latin typeface="Arial Narrow" panose="020B0604020202020204" pitchFamily="34" charset="0"/>
                <a:ea typeface="+mj-ea"/>
                <a:cs typeface="Arial Narrow" panose="020B0604020202020204" pitchFamily="34" charset="0"/>
              </a:defRPr>
            </a:lvl1pPr>
          </a:lstStyle>
          <a:p>
            <a:pPr marL="400050">
              <a:lnSpc>
                <a:spcPct val="100000"/>
              </a:lnSpc>
              <a:spcBef>
                <a:spcPts val="1585"/>
              </a:spcBef>
            </a:pPr>
            <a:endParaRPr lang="fr-FR" sz="2800" dirty="0">
              <a:latin typeface="Arial"/>
              <a:cs typeface="Arial"/>
            </a:endParaRPr>
          </a:p>
        </p:txBody>
      </p:sp>
      <p:sp>
        <p:nvSpPr>
          <p:cNvPr id="23" name="object 58">
            <a:hlinkClick r:id="rId3" action="ppaction://hlinksldjump"/>
            <a:extLst>
              <a:ext uri="{FF2B5EF4-FFF2-40B4-BE49-F238E27FC236}">
                <a16:creationId xmlns:a16="http://schemas.microsoft.com/office/drawing/2014/main" id="{06491FB3-1D76-1540-9CA9-DFB49E381F3B}"/>
              </a:ext>
            </a:extLst>
          </p:cNvPr>
          <p:cNvSpPr txBox="1">
            <a:spLocks/>
          </p:cNvSpPr>
          <p:nvPr/>
        </p:nvSpPr>
        <p:spPr>
          <a:xfrm>
            <a:off x="0" y="1638676"/>
            <a:ext cx="4057650" cy="288147"/>
          </a:xfrm>
          <a:prstGeom prst="rect">
            <a:avLst/>
          </a:prstGeom>
          <a:solidFill>
            <a:schemeClr val="accent2"/>
          </a:solidFill>
        </p:spPr>
        <p:txBody>
          <a:bodyPr vert="horz" wrap="square" lIns="251999" tIns="36000" rIns="0" bIns="36000" rtlCol="0">
            <a:spAutoFit/>
          </a:bodyPr>
          <a:lstStyle>
            <a:lvl1pPr algn="l" defTabSz="1007943" rtl="0" eaLnBrk="1" latinLnBrk="0" hangingPunct="1">
              <a:lnSpc>
                <a:spcPct val="90000"/>
              </a:lnSpc>
              <a:spcBef>
                <a:spcPct val="0"/>
              </a:spcBef>
              <a:buNone/>
              <a:defRPr sz="4850" b="1" i="0" kern="1200">
                <a:solidFill>
                  <a:schemeClr val="bg1"/>
                </a:solidFill>
                <a:latin typeface="Arial Narrow" panose="020B0604020202020204" pitchFamily="34" charset="0"/>
                <a:ea typeface="+mj-ea"/>
                <a:cs typeface="Arial Narrow" panose="020B0604020202020204" pitchFamily="34" charset="0"/>
              </a:defRPr>
            </a:lvl1pPr>
          </a:lstStyle>
          <a:p>
            <a:pPr marL="12700">
              <a:lnSpc>
                <a:spcPct val="100000"/>
              </a:lnSpc>
              <a:spcBef>
                <a:spcPts val="100"/>
              </a:spcBef>
            </a:pPr>
            <a:r>
              <a:rPr lang="fr-FR" sz="1400" dirty="0">
                <a:latin typeface="Arial" panose="020B0604020202020204" pitchFamily="34" charset="0"/>
                <a:cs typeface="Arial" panose="020B0604020202020204" pitchFamily="34" charset="0"/>
              </a:rPr>
              <a:t>FINANCER SES PROJETS</a:t>
            </a:r>
          </a:p>
        </p:txBody>
      </p:sp>
      <p:sp>
        <p:nvSpPr>
          <p:cNvPr id="24" name="object 58">
            <a:hlinkClick r:id="rId5" action="ppaction://hlinksldjump"/>
            <a:extLst>
              <a:ext uri="{FF2B5EF4-FFF2-40B4-BE49-F238E27FC236}">
                <a16:creationId xmlns:a16="http://schemas.microsoft.com/office/drawing/2014/main" id="{6A9CBF80-3A51-174E-9BDD-2CD4384EF72B}"/>
              </a:ext>
            </a:extLst>
          </p:cNvPr>
          <p:cNvSpPr txBox="1">
            <a:spLocks/>
          </p:cNvSpPr>
          <p:nvPr/>
        </p:nvSpPr>
        <p:spPr>
          <a:xfrm>
            <a:off x="1" y="2069499"/>
            <a:ext cx="3898900" cy="288147"/>
          </a:xfrm>
          <a:prstGeom prst="rect">
            <a:avLst/>
          </a:prstGeom>
          <a:solidFill>
            <a:schemeClr val="accent2"/>
          </a:solidFill>
        </p:spPr>
        <p:txBody>
          <a:bodyPr vert="horz" wrap="square" lIns="251999" tIns="36000" rIns="0" bIns="36000" rtlCol="0">
            <a:spAutoFit/>
          </a:bodyPr>
          <a:lstStyle>
            <a:lvl1pPr algn="l" defTabSz="1007943" rtl="0" eaLnBrk="1" latinLnBrk="0" hangingPunct="1">
              <a:lnSpc>
                <a:spcPct val="90000"/>
              </a:lnSpc>
              <a:spcBef>
                <a:spcPct val="0"/>
              </a:spcBef>
              <a:buNone/>
              <a:defRPr sz="4850" b="1" i="0" kern="1200">
                <a:solidFill>
                  <a:schemeClr val="bg1"/>
                </a:solidFill>
                <a:latin typeface="Arial Narrow" panose="020B0604020202020204" pitchFamily="34" charset="0"/>
                <a:ea typeface="+mj-ea"/>
                <a:cs typeface="Arial Narrow" panose="020B0604020202020204" pitchFamily="34" charset="0"/>
              </a:defRPr>
            </a:lvl1pPr>
          </a:lstStyle>
          <a:p>
            <a:pPr marL="12700">
              <a:lnSpc>
                <a:spcPct val="100000"/>
              </a:lnSpc>
              <a:spcBef>
                <a:spcPts val="100"/>
              </a:spcBef>
            </a:pPr>
            <a:r>
              <a:rPr lang="fr-FR" sz="1400" dirty="0">
                <a:latin typeface="Arial" panose="020B0604020202020204" pitchFamily="34" charset="0"/>
                <a:cs typeface="Arial" panose="020B0604020202020204" pitchFamily="34" charset="0"/>
              </a:rPr>
              <a:t>GÉRER SON BUDGET RETRAITE</a:t>
            </a:r>
          </a:p>
        </p:txBody>
      </p:sp>
      <p:sp>
        <p:nvSpPr>
          <p:cNvPr id="25" name="object 58">
            <a:hlinkClick r:id="" action="ppaction://noaction"/>
            <a:extLst>
              <a:ext uri="{FF2B5EF4-FFF2-40B4-BE49-F238E27FC236}">
                <a16:creationId xmlns:a16="http://schemas.microsoft.com/office/drawing/2014/main" id="{515847A8-D0E4-3E44-A830-F556A6A98E47}"/>
              </a:ext>
            </a:extLst>
          </p:cNvPr>
          <p:cNvSpPr txBox="1">
            <a:spLocks/>
          </p:cNvSpPr>
          <p:nvPr/>
        </p:nvSpPr>
        <p:spPr>
          <a:xfrm>
            <a:off x="1" y="2522096"/>
            <a:ext cx="4057649" cy="288147"/>
          </a:xfrm>
          <a:prstGeom prst="rect">
            <a:avLst/>
          </a:prstGeom>
          <a:solidFill>
            <a:schemeClr val="accent2"/>
          </a:solidFill>
        </p:spPr>
        <p:txBody>
          <a:bodyPr vert="horz" wrap="square" lIns="251999" tIns="36000" rIns="0" bIns="36000" rtlCol="0">
            <a:spAutoFit/>
          </a:bodyPr>
          <a:lstStyle>
            <a:lvl1pPr algn="l" defTabSz="1007943" rtl="0" eaLnBrk="1" latinLnBrk="0" hangingPunct="1">
              <a:lnSpc>
                <a:spcPct val="90000"/>
              </a:lnSpc>
              <a:spcBef>
                <a:spcPct val="0"/>
              </a:spcBef>
              <a:buNone/>
              <a:defRPr sz="4850" b="1" i="0" kern="1200">
                <a:solidFill>
                  <a:schemeClr val="bg1"/>
                </a:solidFill>
                <a:latin typeface="Arial Narrow" panose="020B0604020202020204" pitchFamily="34" charset="0"/>
                <a:ea typeface="+mj-ea"/>
                <a:cs typeface="Arial Narrow" panose="020B0604020202020204" pitchFamily="34" charset="0"/>
              </a:defRPr>
            </a:lvl1pPr>
          </a:lstStyle>
          <a:p>
            <a:pPr marL="12700">
              <a:lnSpc>
                <a:spcPct val="100000"/>
              </a:lnSpc>
              <a:spcBef>
                <a:spcPts val="100"/>
              </a:spcBef>
            </a:pPr>
            <a:r>
              <a:rPr lang="fr-FR" sz="1400" dirty="0">
                <a:latin typeface="Arial" panose="020B0604020202020204" pitchFamily="34" charset="0"/>
                <a:cs typeface="Arial" panose="020B0604020202020204" pitchFamily="34" charset="0"/>
              </a:rPr>
              <a:t>SE PROTÉGER SOI ET SES PROCHES</a:t>
            </a:r>
          </a:p>
        </p:txBody>
      </p:sp>
      <p:sp>
        <p:nvSpPr>
          <p:cNvPr id="26" name="object 25">
            <a:extLst>
              <a:ext uri="{FF2B5EF4-FFF2-40B4-BE49-F238E27FC236}">
                <a16:creationId xmlns:a16="http://schemas.microsoft.com/office/drawing/2014/main" id="{88D9AF9E-F2D6-EC43-B3A0-AEC184F4116D}"/>
              </a:ext>
            </a:extLst>
          </p:cNvPr>
          <p:cNvSpPr txBox="1">
            <a:spLocks/>
          </p:cNvSpPr>
          <p:nvPr/>
        </p:nvSpPr>
        <p:spPr>
          <a:xfrm>
            <a:off x="480014" y="370645"/>
            <a:ext cx="5418981" cy="423193"/>
          </a:xfrm>
          <a:prstGeom prst="rect">
            <a:avLst/>
          </a:prstGeom>
        </p:spPr>
        <p:txBody>
          <a:bodyPr vert="horz" wrap="square" lIns="0" tIns="12700" rIns="0" bIns="0" rtlCol="0">
            <a:spAutoFit/>
          </a:bodyPr>
          <a:lstStyle>
            <a:lvl1pPr>
              <a:defRPr sz="1800" b="0" i="0">
                <a:solidFill>
                  <a:schemeClr val="bg1"/>
                </a:solidFill>
                <a:latin typeface="Microsoft Sans Serif"/>
                <a:ea typeface="+mj-ea"/>
                <a:cs typeface="Microsoft Sans Serif"/>
              </a:defRPr>
            </a:lvl1pPr>
          </a:lstStyle>
          <a:p>
            <a:pPr marL="12700">
              <a:lnSpc>
                <a:spcPts val="3160"/>
              </a:lnSpc>
              <a:spcBef>
                <a:spcPts val="100"/>
              </a:spcBef>
            </a:pPr>
            <a:r>
              <a:rPr lang="fr-FR" sz="2800" b="1" kern="0" dirty="0">
                <a:latin typeface="Arial"/>
                <a:cs typeface="Arial"/>
              </a:rPr>
              <a:t>DÉPART À LA RETRAITE</a:t>
            </a:r>
            <a:endParaRPr lang="fr-FR" sz="2800" kern="0" dirty="0">
              <a:latin typeface="Arial"/>
              <a:cs typeface="Arial"/>
            </a:endParaRPr>
          </a:p>
        </p:txBody>
      </p:sp>
      <p:sp>
        <p:nvSpPr>
          <p:cNvPr id="27" name="object 9">
            <a:hlinkClick r:id="" action="ppaction://noaction"/>
            <a:extLst>
              <a:ext uri="{FF2B5EF4-FFF2-40B4-BE49-F238E27FC236}">
                <a16:creationId xmlns:a16="http://schemas.microsoft.com/office/drawing/2014/main" id="{B25105BD-E98D-1542-BA5E-34717EB77ADB}"/>
              </a:ext>
            </a:extLst>
          </p:cNvPr>
          <p:cNvSpPr txBox="1"/>
          <p:nvPr/>
        </p:nvSpPr>
        <p:spPr>
          <a:xfrm>
            <a:off x="9594620" y="3170042"/>
            <a:ext cx="904551" cy="25904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LA FAMILLE ÉVOLUE</a:t>
            </a:r>
            <a:endParaRPr sz="800" b="1" dirty="0">
              <a:solidFill>
                <a:schemeClr val="tx2"/>
              </a:solidFill>
              <a:latin typeface="Arial"/>
              <a:cs typeface="Arial"/>
            </a:endParaRPr>
          </a:p>
        </p:txBody>
      </p:sp>
      <p:sp>
        <p:nvSpPr>
          <p:cNvPr id="28" name="object 13">
            <a:extLst>
              <a:ext uri="{FF2B5EF4-FFF2-40B4-BE49-F238E27FC236}">
                <a16:creationId xmlns:a16="http://schemas.microsoft.com/office/drawing/2014/main" id="{88309FB8-2403-1043-8715-90400C7E2CCE}"/>
              </a:ext>
            </a:extLst>
          </p:cNvPr>
          <p:cNvSpPr/>
          <p:nvPr/>
        </p:nvSpPr>
        <p:spPr>
          <a:xfrm>
            <a:off x="9680500" y="3124159"/>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sp>
        <p:nvSpPr>
          <p:cNvPr id="30" name="object 13">
            <a:extLst>
              <a:ext uri="{FF2B5EF4-FFF2-40B4-BE49-F238E27FC236}">
                <a16:creationId xmlns:a16="http://schemas.microsoft.com/office/drawing/2014/main" id="{BC5C75FD-0838-BF4A-86D7-E14706066EF6}"/>
              </a:ext>
            </a:extLst>
          </p:cNvPr>
          <p:cNvSpPr/>
          <p:nvPr/>
        </p:nvSpPr>
        <p:spPr>
          <a:xfrm>
            <a:off x="9701371" y="4253193"/>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pic>
        <p:nvPicPr>
          <p:cNvPr id="33" name="Image 32">
            <a:extLst>
              <a:ext uri="{FF2B5EF4-FFF2-40B4-BE49-F238E27FC236}">
                <a16:creationId xmlns:a16="http://schemas.microsoft.com/office/drawing/2014/main" id="{171F1F86-D5E2-3443-A0B7-0B1BA1EE5CC8}"/>
              </a:ext>
            </a:extLst>
          </p:cNvPr>
          <p:cNvPicPr>
            <a:picLocks noChangeAspect="1"/>
          </p:cNvPicPr>
          <p:nvPr/>
        </p:nvPicPr>
        <p:blipFill>
          <a:blip r:embed="rId6"/>
          <a:stretch>
            <a:fillRect/>
          </a:stretch>
        </p:blipFill>
        <p:spPr>
          <a:xfrm>
            <a:off x="9669462" y="2447215"/>
            <a:ext cx="726057" cy="726057"/>
          </a:xfrm>
          <a:prstGeom prst="rect">
            <a:avLst/>
          </a:prstGeom>
        </p:spPr>
      </p:pic>
      <p:pic>
        <p:nvPicPr>
          <p:cNvPr id="34" name="Image 33" descr="Une image contenant texte&#10;&#10;Description générée automatiquement">
            <a:extLst>
              <a:ext uri="{FF2B5EF4-FFF2-40B4-BE49-F238E27FC236}">
                <a16:creationId xmlns:a16="http://schemas.microsoft.com/office/drawing/2014/main" id="{3218BDF1-F296-D04A-B4CF-125B3849F926}"/>
              </a:ext>
            </a:extLst>
          </p:cNvPr>
          <p:cNvPicPr>
            <a:picLocks noChangeAspect="1"/>
          </p:cNvPicPr>
          <p:nvPr/>
        </p:nvPicPr>
        <p:blipFill>
          <a:blip r:embed="rId7"/>
          <a:stretch>
            <a:fillRect/>
          </a:stretch>
        </p:blipFill>
        <p:spPr>
          <a:xfrm>
            <a:off x="9651290" y="3598603"/>
            <a:ext cx="762000" cy="762000"/>
          </a:xfrm>
          <a:prstGeom prst="rect">
            <a:avLst/>
          </a:prstGeom>
        </p:spPr>
      </p:pic>
      <p:sp>
        <p:nvSpPr>
          <p:cNvPr id="37" name="object 9">
            <a:hlinkClick r:id="" action="ppaction://noaction"/>
            <a:extLst>
              <a:ext uri="{FF2B5EF4-FFF2-40B4-BE49-F238E27FC236}">
                <a16:creationId xmlns:a16="http://schemas.microsoft.com/office/drawing/2014/main" id="{2313C85B-CFE9-CD4B-B5BE-67A424781EF5}"/>
              </a:ext>
            </a:extLst>
          </p:cNvPr>
          <p:cNvSpPr txBox="1"/>
          <p:nvPr/>
        </p:nvSpPr>
        <p:spPr>
          <a:xfrm>
            <a:off x="9462311" y="4317965"/>
            <a:ext cx="1246505" cy="13593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DÉMÉNAGEMENT</a:t>
            </a:r>
            <a:endParaRPr lang="fr-FR" sz="800" dirty="0">
              <a:solidFill>
                <a:schemeClr val="tx2"/>
              </a:solidFill>
              <a:latin typeface="Arial"/>
              <a:cs typeface="Arial"/>
            </a:endParaRPr>
          </a:p>
        </p:txBody>
      </p:sp>
      <p:pic>
        <p:nvPicPr>
          <p:cNvPr id="39" name="Image 38" descr="Une image contenant texte, clipart&#10;&#10;Description générée automatiquement">
            <a:extLst>
              <a:ext uri="{FF2B5EF4-FFF2-40B4-BE49-F238E27FC236}">
                <a16:creationId xmlns:a16="http://schemas.microsoft.com/office/drawing/2014/main" id="{7B404ADE-8F61-C741-AB1B-20633799581D}"/>
              </a:ext>
            </a:extLst>
          </p:cNvPr>
          <p:cNvPicPr>
            <a:picLocks noChangeAspect="1"/>
          </p:cNvPicPr>
          <p:nvPr/>
        </p:nvPicPr>
        <p:blipFill>
          <a:blip r:embed="rId8"/>
          <a:stretch>
            <a:fillRect/>
          </a:stretch>
        </p:blipFill>
        <p:spPr>
          <a:xfrm>
            <a:off x="9640131" y="4648857"/>
            <a:ext cx="910660" cy="910660"/>
          </a:xfrm>
          <a:prstGeom prst="rect">
            <a:avLst/>
          </a:prstGeom>
        </p:spPr>
      </p:pic>
      <p:sp>
        <p:nvSpPr>
          <p:cNvPr id="40" name="Rectangle : coins arrondis 39">
            <a:extLst>
              <a:ext uri="{FF2B5EF4-FFF2-40B4-BE49-F238E27FC236}">
                <a16:creationId xmlns:a16="http://schemas.microsoft.com/office/drawing/2014/main" id="{B405E350-B2F2-5D45-A194-41F1BB2317E9}"/>
              </a:ext>
            </a:extLst>
          </p:cNvPr>
          <p:cNvSpPr/>
          <p:nvPr/>
        </p:nvSpPr>
        <p:spPr>
          <a:xfrm>
            <a:off x="9438974" y="1336711"/>
            <a:ext cx="1204084" cy="4567503"/>
          </a:xfrm>
          <a:prstGeom prst="roundRect">
            <a:avLst/>
          </a:prstGeom>
          <a:solidFill>
            <a:schemeClr val="bg1">
              <a:lumMod val="7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object 13">
            <a:extLst>
              <a:ext uri="{FF2B5EF4-FFF2-40B4-BE49-F238E27FC236}">
                <a16:creationId xmlns:a16="http://schemas.microsoft.com/office/drawing/2014/main" id="{DB636C3F-87CF-6840-A625-48CCB351EB85}"/>
              </a:ext>
            </a:extLst>
          </p:cNvPr>
          <p:cNvSpPr/>
          <p:nvPr/>
        </p:nvSpPr>
        <p:spPr>
          <a:xfrm>
            <a:off x="9701371" y="5476494"/>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sp>
        <p:nvSpPr>
          <p:cNvPr id="44" name="object 58">
            <a:hlinkClick r:id="" action="ppaction://noaction"/>
            <a:extLst>
              <a:ext uri="{FF2B5EF4-FFF2-40B4-BE49-F238E27FC236}">
                <a16:creationId xmlns:a16="http://schemas.microsoft.com/office/drawing/2014/main" id="{7B83DD45-8731-1A45-B9FC-C60AE047BA9E}"/>
              </a:ext>
            </a:extLst>
          </p:cNvPr>
          <p:cNvSpPr txBox="1">
            <a:spLocks/>
          </p:cNvSpPr>
          <p:nvPr/>
        </p:nvSpPr>
        <p:spPr>
          <a:xfrm>
            <a:off x="1" y="2980085"/>
            <a:ext cx="3898900" cy="288147"/>
          </a:xfrm>
          <a:prstGeom prst="rect">
            <a:avLst/>
          </a:prstGeom>
          <a:solidFill>
            <a:schemeClr val="accent2"/>
          </a:solidFill>
        </p:spPr>
        <p:txBody>
          <a:bodyPr vert="horz" wrap="square" lIns="251999" tIns="36000" rIns="0" bIns="36000" rtlCol="0">
            <a:spAutoFit/>
          </a:bodyPr>
          <a:lstStyle>
            <a:lvl1pPr algn="l" defTabSz="1007943" rtl="0" eaLnBrk="1" latinLnBrk="0" hangingPunct="1">
              <a:lnSpc>
                <a:spcPct val="90000"/>
              </a:lnSpc>
              <a:spcBef>
                <a:spcPct val="0"/>
              </a:spcBef>
              <a:buNone/>
              <a:defRPr sz="4850" b="1" i="0" kern="1200">
                <a:solidFill>
                  <a:schemeClr val="bg1"/>
                </a:solidFill>
                <a:latin typeface="Arial Narrow" panose="020B0604020202020204" pitchFamily="34" charset="0"/>
                <a:ea typeface="+mj-ea"/>
                <a:cs typeface="Arial Narrow" panose="020B0604020202020204" pitchFamily="34" charset="0"/>
              </a:defRPr>
            </a:lvl1pPr>
          </a:lstStyle>
          <a:p>
            <a:pPr marL="12700">
              <a:lnSpc>
                <a:spcPct val="100000"/>
              </a:lnSpc>
              <a:spcBef>
                <a:spcPts val="100"/>
              </a:spcBef>
            </a:pPr>
            <a:r>
              <a:rPr lang="fr-FR" sz="1400" dirty="0">
                <a:latin typeface="Arial" panose="020B0604020202020204" pitchFamily="34" charset="0"/>
                <a:cs typeface="Arial" panose="020B0604020202020204" pitchFamily="34" charset="0"/>
              </a:rPr>
              <a:t>PRÉPARER SA TRANSMISSION</a:t>
            </a:r>
          </a:p>
        </p:txBody>
      </p:sp>
      <p:sp>
        <p:nvSpPr>
          <p:cNvPr id="36" name="object 13">
            <a:extLst>
              <a:ext uri="{FF2B5EF4-FFF2-40B4-BE49-F238E27FC236}">
                <a16:creationId xmlns:a16="http://schemas.microsoft.com/office/drawing/2014/main" id="{4E543E29-7A4C-F64D-8942-62E23D20B01E}"/>
              </a:ext>
            </a:extLst>
          </p:cNvPr>
          <p:cNvSpPr/>
          <p:nvPr/>
        </p:nvSpPr>
        <p:spPr>
          <a:xfrm>
            <a:off x="9646238" y="1976789"/>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pic>
        <p:nvPicPr>
          <p:cNvPr id="45" name="Image 44" descr="Une image contenant texte&#10;&#10;Description générée automatiquement">
            <a:extLst>
              <a:ext uri="{FF2B5EF4-FFF2-40B4-BE49-F238E27FC236}">
                <a16:creationId xmlns:a16="http://schemas.microsoft.com/office/drawing/2014/main" id="{8CFE35A4-3254-1448-9492-7811AD91B894}"/>
              </a:ext>
            </a:extLst>
          </p:cNvPr>
          <p:cNvPicPr>
            <a:picLocks noChangeAspect="1"/>
          </p:cNvPicPr>
          <p:nvPr/>
        </p:nvPicPr>
        <p:blipFill>
          <a:blip r:embed="rId9">
            <a:grayscl/>
            <a:extLst>
              <a:ext uri="{BEBA8EAE-BF5A-486C-A8C5-ECC9F3942E4B}">
                <a14:imgProps xmlns:a14="http://schemas.microsoft.com/office/drawing/2010/main">
                  <a14:imgLayer r:embed="rId10">
                    <a14:imgEffect>
                      <a14:artisticPhotocopy trans="0" detail="0"/>
                    </a14:imgEffect>
                  </a14:imgLayer>
                </a14:imgProps>
              </a:ext>
            </a:extLst>
          </a:blip>
          <a:stretch>
            <a:fillRect/>
          </a:stretch>
        </p:blipFill>
        <p:spPr>
          <a:xfrm>
            <a:off x="9564867" y="6114006"/>
            <a:ext cx="934304" cy="934304"/>
          </a:xfrm>
          <a:prstGeom prst="rect">
            <a:avLst/>
          </a:prstGeom>
        </p:spPr>
      </p:pic>
    </p:spTree>
    <p:extLst>
      <p:ext uri="{BB962C8B-B14F-4D97-AF65-F5344CB8AC3E}">
        <p14:creationId xmlns:p14="http://schemas.microsoft.com/office/powerpoint/2010/main" val="899686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DDED425A-E0C6-9545-B30D-152EC6BD33E6}"/>
              </a:ext>
            </a:extLst>
          </p:cNvPr>
          <p:cNvSpPr txBox="1">
            <a:spLocks/>
          </p:cNvSpPr>
          <p:nvPr/>
        </p:nvSpPr>
        <p:spPr>
          <a:xfrm>
            <a:off x="9807778" y="7207371"/>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5</a:t>
            </a:fld>
            <a:endParaRPr lang="fr-FR" dirty="0"/>
          </a:p>
        </p:txBody>
      </p:sp>
      <p:sp>
        <p:nvSpPr>
          <p:cNvPr id="4" name="object 4">
            <a:hlinkClick r:id="rId2" action="ppaction://hlinksldjump"/>
            <a:extLst>
              <a:ext uri="{FF2B5EF4-FFF2-40B4-BE49-F238E27FC236}">
                <a16:creationId xmlns:a16="http://schemas.microsoft.com/office/drawing/2014/main" id="{9AFFE07E-3EA1-E747-B703-85C3D141CFF8}"/>
              </a:ext>
            </a:extLst>
          </p:cNvPr>
          <p:cNvSpPr/>
          <p:nvPr/>
        </p:nvSpPr>
        <p:spPr>
          <a:xfrm>
            <a:off x="10297241" y="7207371"/>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5" name="object 5">
            <a:extLst>
              <a:ext uri="{FF2B5EF4-FFF2-40B4-BE49-F238E27FC236}">
                <a16:creationId xmlns:a16="http://schemas.microsoft.com/office/drawing/2014/main" id="{09642463-A7D1-354D-BF42-2E592799027E}"/>
              </a:ext>
            </a:extLst>
          </p:cNvPr>
          <p:cNvSpPr/>
          <p:nvPr/>
        </p:nvSpPr>
        <p:spPr>
          <a:xfrm>
            <a:off x="10373343" y="7253261"/>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6" name="object 7">
            <a:hlinkClick r:id="rId3" action="ppaction://hlinksldjump"/>
            <a:extLst>
              <a:ext uri="{FF2B5EF4-FFF2-40B4-BE49-F238E27FC236}">
                <a16:creationId xmlns:a16="http://schemas.microsoft.com/office/drawing/2014/main" id="{5ABE4E76-6649-4F44-B57A-93B3EA4F2D4F}"/>
              </a:ext>
            </a:extLst>
          </p:cNvPr>
          <p:cNvSpPr/>
          <p:nvPr/>
        </p:nvSpPr>
        <p:spPr>
          <a:xfrm>
            <a:off x="9498557" y="7207371"/>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 name="object 8">
            <a:extLst>
              <a:ext uri="{FF2B5EF4-FFF2-40B4-BE49-F238E27FC236}">
                <a16:creationId xmlns:a16="http://schemas.microsoft.com/office/drawing/2014/main" id="{7FCF831F-5BC1-DF4F-8C01-D39BA895534F}"/>
              </a:ext>
            </a:extLst>
          </p:cNvPr>
          <p:cNvSpPr/>
          <p:nvPr/>
        </p:nvSpPr>
        <p:spPr>
          <a:xfrm>
            <a:off x="9574673" y="7253261"/>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11" name="object 66">
            <a:extLst>
              <a:ext uri="{FF2B5EF4-FFF2-40B4-BE49-F238E27FC236}">
                <a16:creationId xmlns:a16="http://schemas.microsoft.com/office/drawing/2014/main" id="{7A5C4CFE-84D1-6246-B39D-21FABC8730F6}"/>
              </a:ext>
            </a:extLst>
          </p:cNvPr>
          <p:cNvSpPr txBox="1"/>
          <p:nvPr/>
        </p:nvSpPr>
        <p:spPr>
          <a:xfrm>
            <a:off x="365300" y="346459"/>
            <a:ext cx="5550758" cy="212879"/>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chemeClr val="accent2"/>
                </a:solidFill>
                <a:latin typeface="Arial" panose="020B0604020202020204" pitchFamily="34" charset="0"/>
                <a:cs typeface="Arial" panose="020B0604020202020204" pitchFamily="34" charset="0"/>
              </a:rPr>
              <a:t>DÉPART À LA RETRAITE</a:t>
            </a:r>
          </a:p>
        </p:txBody>
      </p:sp>
      <p:sp>
        <p:nvSpPr>
          <p:cNvPr id="13" name="object 65">
            <a:extLst>
              <a:ext uri="{FF2B5EF4-FFF2-40B4-BE49-F238E27FC236}">
                <a16:creationId xmlns:a16="http://schemas.microsoft.com/office/drawing/2014/main" id="{27349F30-368D-754B-B1BC-F81AE1F23F8C}"/>
              </a:ext>
            </a:extLst>
          </p:cNvPr>
          <p:cNvSpPr txBox="1">
            <a:spLocks/>
          </p:cNvSpPr>
          <p:nvPr/>
        </p:nvSpPr>
        <p:spPr>
          <a:xfrm>
            <a:off x="570431" y="931961"/>
            <a:ext cx="8073447" cy="289823"/>
          </a:xfrm>
          <a:prstGeom prst="rect">
            <a:avLst/>
          </a:prstGeom>
        </p:spPr>
        <p:txBody>
          <a:bodyPr vert="horz" wrap="square" lIns="0" tIns="1270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pPr marL="12700">
              <a:lnSpc>
                <a:spcPct val="100000"/>
              </a:lnSpc>
              <a:spcBef>
                <a:spcPts val="100"/>
              </a:spcBef>
            </a:pPr>
            <a:r>
              <a:rPr lang="fr-FR" sz="1800" b="1" dirty="0">
                <a:solidFill>
                  <a:srgbClr val="E30613"/>
                </a:solidFill>
                <a:latin typeface="Arial" panose="020B0604020202020204" pitchFamily="34" charset="0"/>
                <a:cs typeface="Arial" panose="020B0604020202020204" pitchFamily="34" charset="0"/>
              </a:rPr>
              <a:t>FINANCER SES PROJETS</a:t>
            </a:r>
          </a:p>
        </p:txBody>
      </p:sp>
      <p:sp>
        <p:nvSpPr>
          <p:cNvPr id="41" name="object 46">
            <a:extLst>
              <a:ext uri="{FF2B5EF4-FFF2-40B4-BE49-F238E27FC236}">
                <a16:creationId xmlns:a16="http://schemas.microsoft.com/office/drawing/2014/main" id="{24BEA996-E5C4-4C8F-A834-4232448840A9}"/>
              </a:ext>
            </a:extLst>
          </p:cNvPr>
          <p:cNvSpPr txBox="1">
            <a:spLocks/>
          </p:cNvSpPr>
          <p:nvPr/>
        </p:nvSpPr>
        <p:spPr>
          <a:xfrm>
            <a:off x="4388406" y="7180115"/>
            <a:ext cx="4832984" cy="102592"/>
          </a:xfrm>
          <a:prstGeom prst="rect">
            <a:avLst/>
          </a:prstGeom>
        </p:spPr>
        <p:txBody>
          <a:bodyPr vert="horz" wrap="square" lIns="0" tIns="0" rIns="0" bIns="0" rtlCol="0">
            <a:spAutoFit/>
          </a:bodyPr>
          <a:lstStyle>
            <a:defPPr>
              <a:defRPr lang="fr-FR"/>
            </a:defPPr>
            <a:lvl1pPr marL="0" algn="l" defTabSz="914400" rtl="0" eaLnBrk="1" latinLnBrk="0" hangingPunct="1">
              <a:defRPr sz="800" b="0" i="0" kern="1200">
                <a:solidFill>
                  <a:srgbClr val="706F6F"/>
                </a:solidFill>
                <a:latin typeface="Microsoft Sans Serif"/>
                <a:ea typeface="+mn-ea"/>
                <a:cs typeface="Microsoft Sans Serif"/>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gn="r">
              <a:lnSpc>
                <a:spcPts val="840"/>
              </a:lnSpc>
            </a:pPr>
            <a:r>
              <a:rPr lang="fr-FR" b="1" dirty="0">
                <a:latin typeface="Arial" panose="020B0604020202020204" pitchFamily="34" charset="0"/>
                <a:cs typeface="Arial" panose="020B0604020202020204" pitchFamily="34" charset="0"/>
              </a:rPr>
              <a:t>OAV – MOMENTS DE VIE </a:t>
            </a:r>
            <a:r>
              <a:rPr lang="fr-FR" dirty="0">
                <a:latin typeface="Arial" panose="020B0604020202020204" pitchFamily="34" charset="0"/>
                <a:cs typeface="Arial" panose="020B0604020202020204" pitchFamily="34" charset="0"/>
              </a:rPr>
              <a:t>- DOCUMENT À USAGE STRICTEMENT INTERNE - JUIN 2022</a:t>
            </a:r>
          </a:p>
        </p:txBody>
      </p:sp>
      <p:sp>
        <p:nvSpPr>
          <p:cNvPr id="57" name="object 9">
            <a:hlinkClick r:id="" action="ppaction://noaction"/>
            <a:extLst>
              <a:ext uri="{FF2B5EF4-FFF2-40B4-BE49-F238E27FC236}">
                <a16:creationId xmlns:a16="http://schemas.microsoft.com/office/drawing/2014/main" id="{1FE52AF5-B705-434D-9079-73D40D269C1B}"/>
              </a:ext>
            </a:extLst>
          </p:cNvPr>
          <p:cNvSpPr txBox="1"/>
          <p:nvPr/>
        </p:nvSpPr>
        <p:spPr>
          <a:xfrm>
            <a:off x="9407525" y="2018654"/>
            <a:ext cx="1215530" cy="25904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ENTRÉE DANS LA VIE ACTIVE</a:t>
            </a:r>
            <a:endParaRPr sz="800" dirty="0">
              <a:solidFill>
                <a:schemeClr val="tx2"/>
              </a:solidFill>
              <a:latin typeface="Arial"/>
              <a:cs typeface="Arial"/>
            </a:endParaRPr>
          </a:p>
        </p:txBody>
      </p:sp>
      <p:pic>
        <p:nvPicPr>
          <p:cNvPr id="89" name="Image 88">
            <a:extLst>
              <a:ext uri="{FF2B5EF4-FFF2-40B4-BE49-F238E27FC236}">
                <a16:creationId xmlns:a16="http://schemas.microsoft.com/office/drawing/2014/main" id="{A996B065-89CA-0C4B-8C33-9BA1CB011AB3}"/>
              </a:ext>
            </a:extLst>
          </p:cNvPr>
          <p:cNvPicPr>
            <a:picLocks noChangeAspect="1"/>
          </p:cNvPicPr>
          <p:nvPr/>
        </p:nvPicPr>
        <p:blipFill>
          <a:blip r:embed="rId4"/>
          <a:stretch>
            <a:fillRect/>
          </a:stretch>
        </p:blipFill>
        <p:spPr>
          <a:xfrm>
            <a:off x="9628207" y="1336711"/>
            <a:ext cx="762000" cy="762000"/>
          </a:xfrm>
          <a:prstGeom prst="rect">
            <a:avLst/>
          </a:prstGeom>
        </p:spPr>
      </p:pic>
      <p:sp>
        <p:nvSpPr>
          <p:cNvPr id="90" name="object 9">
            <a:hlinkClick r:id="" action="ppaction://noaction"/>
            <a:extLst>
              <a:ext uri="{FF2B5EF4-FFF2-40B4-BE49-F238E27FC236}">
                <a16:creationId xmlns:a16="http://schemas.microsoft.com/office/drawing/2014/main" id="{F691F70E-DD37-5449-B6E2-762FDB5B84BC}"/>
              </a:ext>
            </a:extLst>
          </p:cNvPr>
          <p:cNvSpPr txBox="1"/>
          <p:nvPr/>
        </p:nvSpPr>
        <p:spPr>
          <a:xfrm>
            <a:off x="9438974" y="5527497"/>
            <a:ext cx="1246505" cy="271869"/>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PRÉPARATION DE</a:t>
            </a:r>
          </a:p>
          <a:p>
            <a:pPr marL="12700" algn="ctr">
              <a:lnSpc>
                <a:spcPct val="100000"/>
              </a:lnSpc>
              <a:spcBef>
                <a:spcPts val="100"/>
              </a:spcBef>
            </a:pPr>
            <a:r>
              <a:rPr lang="fr-FR" sz="800" b="1" dirty="0">
                <a:solidFill>
                  <a:schemeClr val="tx2"/>
                </a:solidFill>
                <a:latin typeface="Arial"/>
                <a:cs typeface="Arial"/>
              </a:rPr>
              <a:t> LA RETRAITE</a:t>
            </a:r>
            <a:endParaRPr lang="fr-FR" sz="800" dirty="0">
              <a:solidFill>
                <a:schemeClr val="tx2"/>
              </a:solidFill>
              <a:latin typeface="Arial"/>
              <a:cs typeface="Arial"/>
            </a:endParaRPr>
          </a:p>
        </p:txBody>
      </p:sp>
      <p:sp>
        <p:nvSpPr>
          <p:cNvPr id="91" name="object 9">
            <a:hlinkClick r:id="" action="ppaction://noaction"/>
            <a:extLst>
              <a:ext uri="{FF2B5EF4-FFF2-40B4-BE49-F238E27FC236}">
                <a16:creationId xmlns:a16="http://schemas.microsoft.com/office/drawing/2014/main" id="{10EED8F8-E6BA-FA43-8AD6-FCEF0A1C077A}"/>
              </a:ext>
            </a:extLst>
          </p:cNvPr>
          <p:cNvSpPr txBox="1"/>
          <p:nvPr/>
        </p:nvSpPr>
        <p:spPr>
          <a:xfrm>
            <a:off x="9594620" y="3170042"/>
            <a:ext cx="904551" cy="25904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LA FAMILLE ÉVOLUE</a:t>
            </a:r>
            <a:endParaRPr sz="800" b="1" dirty="0">
              <a:solidFill>
                <a:schemeClr val="tx2"/>
              </a:solidFill>
              <a:latin typeface="Arial"/>
              <a:cs typeface="Arial"/>
            </a:endParaRPr>
          </a:p>
        </p:txBody>
      </p:sp>
      <p:sp>
        <p:nvSpPr>
          <p:cNvPr id="92" name="object 13">
            <a:extLst>
              <a:ext uri="{FF2B5EF4-FFF2-40B4-BE49-F238E27FC236}">
                <a16:creationId xmlns:a16="http://schemas.microsoft.com/office/drawing/2014/main" id="{A1DAF048-D4DB-8340-B8E9-3C403A882357}"/>
              </a:ext>
            </a:extLst>
          </p:cNvPr>
          <p:cNvSpPr/>
          <p:nvPr/>
        </p:nvSpPr>
        <p:spPr>
          <a:xfrm>
            <a:off x="9680500" y="3124159"/>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sp>
        <p:nvSpPr>
          <p:cNvPr id="93" name="object 13">
            <a:extLst>
              <a:ext uri="{FF2B5EF4-FFF2-40B4-BE49-F238E27FC236}">
                <a16:creationId xmlns:a16="http://schemas.microsoft.com/office/drawing/2014/main" id="{A422B162-242F-1944-B023-6E66E32619AF}"/>
              </a:ext>
            </a:extLst>
          </p:cNvPr>
          <p:cNvSpPr/>
          <p:nvPr/>
        </p:nvSpPr>
        <p:spPr>
          <a:xfrm>
            <a:off x="9701371" y="4253193"/>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pic>
        <p:nvPicPr>
          <p:cNvPr id="94" name="Image 93">
            <a:extLst>
              <a:ext uri="{FF2B5EF4-FFF2-40B4-BE49-F238E27FC236}">
                <a16:creationId xmlns:a16="http://schemas.microsoft.com/office/drawing/2014/main" id="{7B766087-384E-D54C-958D-771DC6B7EB47}"/>
              </a:ext>
            </a:extLst>
          </p:cNvPr>
          <p:cNvPicPr>
            <a:picLocks noChangeAspect="1"/>
          </p:cNvPicPr>
          <p:nvPr/>
        </p:nvPicPr>
        <p:blipFill>
          <a:blip r:embed="rId5"/>
          <a:stretch>
            <a:fillRect/>
          </a:stretch>
        </p:blipFill>
        <p:spPr>
          <a:xfrm>
            <a:off x="9669462" y="2447215"/>
            <a:ext cx="726057" cy="726057"/>
          </a:xfrm>
          <a:prstGeom prst="rect">
            <a:avLst/>
          </a:prstGeom>
        </p:spPr>
      </p:pic>
      <p:pic>
        <p:nvPicPr>
          <p:cNvPr id="95" name="Image 94" descr="Une image contenant texte&#10;&#10;Description générée automatiquement">
            <a:extLst>
              <a:ext uri="{FF2B5EF4-FFF2-40B4-BE49-F238E27FC236}">
                <a16:creationId xmlns:a16="http://schemas.microsoft.com/office/drawing/2014/main" id="{8E085EA8-05B8-584A-A5DB-D9EC29D8761F}"/>
              </a:ext>
            </a:extLst>
          </p:cNvPr>
          <p:cNvPicPr>
            <a:picLocks noChangeAspect="1"/>
          </p:cNvPicPr>
          <p:nvPr/>
        </p:nvPicPr>
        <p:blipFill>
          <a:blip r:embed="rId6"/>
          <a:stretch>
            <a:fillRect/>
          </a:stretch>
        </p:blipFill>
        <p:spPr>
          <a:xfrm>
            <a:off x="9651290" y="3598603"/>
            <a:ext cx="762000" cy="762000"/>
          </a:xfrm>
          <a:prstGeom prst="rect">
            <a:avLst/>
          </a:prstGeom>
        </p:spPr>
      </p:pic>
      <p:sp>
        <p:nvSpPr>
          <p:cNvPr id="96" name="object 9">
            <a:hlinkClick r:id="" action="ppaction://noaction"/>
            <a:extLst>
              <a:ext uri="{FF2B5EF4-FFF2-40B4-BE49-F238E27FC236}">
                <a16:creationId xmlns:a16="http://schemas.microsoft.com/office/drawing/2014/main" id="{8990184A-2146-8849-AE55-89382FF9B352}"/>
              </a:ext>
            </a:extLst>
          </p:cNvPr>
          <p:cNvSpPr txBox="1"/>
          <p:nvPr/>
        </p:nvSpPr>
        <p:spPr>
          <a:xfrm>
            <a:off x="9462311" y="4317965"/>
            <a:ext cx="1246505" cy="13593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DÉMÉNAGEMENT</a:t>
            </a:r>
            <a:endParaRPr lang="fr-FR" sz="800" dirty="0">
              <a:solidFill>
                <a:schemeClr val="tx2"/>
              </a:solidFill>
              <a:latin typeface="Arial"/>
              <a:cs typeface="Arial"/>
            </a:endParaRPr>
          </a:p>
        </p:txBody>
      </p:sp>
      <p:pic>
        <p:nvPicPr>
          <p:cNvPr id="97" name="Image 96" descr="Une image contenant texte, clipart&#10;&#10;Description générée automatiquement">
            <a:extLst>
              <a:ext uri="{FF2B5EF4-FFF2-40B4-BE49-F238E27FC236}">
                <a16:creationId xmlns:a16="http://schemas.microsoft.com/office/drawing/2014/main" id="{8F952FEF-48AE-F14F-88AA-4F99D460536F}"/>
              </a:ext>
            </a:extLst>
          </p:cNvPr>
          <p:cNvPicPr>
            <a:picLocks noChangeAspect="1"/>
          </p:cNvPicPr>
          <p:nvPr/>
        </p:nvPicPr>
        <p:blipFill>
          <a:blip r:embed="rId7"/>
          <a:stretch>
            <a:fillRect/>
          </a:stretch>
        </p:blipFill>
        <p:spPr>
          <a:xfrm>
            <a:off x="9640131" y="4648857"/>
            <a:ext cx="910660" cy="910660"/>
          </a:xfrm>
          <a:prstGeom prst="rect">
            <a:avLst/>
          </a:prstGeom>
        </p:spPr>
      </p:pic>
      <p:sp>
        <p:nvSpPr>
          <p:cNvPr id="98" name="Rectangle : coins arrondis 97">
            <a:extLst>
              <a:ext uri="{FF2B5EF4-FFF2-40B4-BE49-F238E27FC236}">
                <a16:creationId xmlns:a16="http://schemas.microsoft.com/office/drawing/2014/main" id="{9C88E791-2000-9F4C-9DA0-59C2A6D1B479}"/>
              </a:ext>
            </a:extLst>
          </p:cNvPr>
          <p:cNvSpPr/>
          <p:nvPr/>
        </p:nvSpPr>
        <p:spPr>
          <a:xfrm>
            <a:off x="9438974" y="1336711"/>
            <a:ext cx="1204084" cy="4567503"/>
          </a:xfrm>
          <a:prstGeom prst="roundRect">
            <a:avLst/>
          </a:prstGeom>
          <a:solidFill>
            <a:schemeClr val="bg1">
              <a:lumMod val="7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9" name="object 13">
            <a:extLst>
              <a:ext uri="{FF2B5EF4-FFF2-40B4-BE49-F238E27FC236}">
                <a16:creationId xmlns:a16="http://schemas.microsoft.com/office/drawing/2014/main" id="{32ABB02E-9E0A-354B-A472-5D22B68F7F8B}"/>
              </a:ext>
            </a:extLst>
          </p:cNvPr>
          <p:cNvSpPr/>
          <p:nvPr/>
        </p:nvSpPr>
        <p:spPr>
          <a:xfrm>
            <a:off x="9701371" y="5476494"/>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sp>
        <p:nvSpPr>
          <p:cNvPr id="100" name="object 13">
            <a:extLst>
              <a:ext uri="{FF2B5EF4-FFF2-40B4-BE49-F238E27FC236}">
                <a16:creationId xmlns:a16="http://schemas.microsoft.com/office/drawing/2014/main" id="{AAA99461-2910-424F-8EF8-B59FC8BA0F94}"/>
              </a:ext>
            </a:extLst>
          </p:cNvPr>
          <p:cNvSpPr/>
          <p:nvPr/>
        </p:nvSpPr>
        <p:spPr>
          <a:xfrm>
            <a:off x="9646238" y="1976789"/>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pic>
        <p:nvPicPr>
          <p:cNvPr id="101" name="Image 100" descr="Une image contenant texte&#10;&#10;Description générée automatiquement">
            <a:extLst>
              <a:ext uri="{FF2B5EF4-FFF2-40B4-BE49-F238E27FC236}">
                <a16:creationId xmlns:a16="http://schemas.microsoft.com/office/drawing/2014/main" id="{6B4F1879-7C47-E948-99D3-F999B80A77AE}"/>
              </a:ext>
            </a:extLst>
          </p:cNvPr>
          <p:cNvPicPr>
            <a:picLocks noChangeAspect="1"/>
          </p:cNvPicPr>
          <p:nvPr/>
        </p:nvPicPr>
        <p:blipFill>
          <a:blip r:embed="rId8">
            <a:grayscl/>
            <a:extLst>
              <a:ext uri="{BEBA8EAE-BF5A-486C-A8C5-ECC9F3942E4B}">
                <a14:imgProps xmlns:a14="http://schemas.microsoft.com/office/drawing/2010/main">
                  <a14:imgLayer r:embed="rId9">
                    <a14:imgEffect>
                      <a14:artisticPhotocopy trans="0" detail="0"/>
                    </a14:imgEffect>
                  </a14:imgLayer>
                </a14:imgProps>
              </a:ext>
            </a:extLst>
          </a:blip>
          <a:stretch>
            <a:fillRect/>
          </a:stretch>
        </p:blipFill>
        <p:spPr>
          <a:xfrm>
            <a:off x="9564867" y="6114006"/>
            <a:ext cx="934304" cy="934304"/>
          </a:xfrm>
          <a:prstGeom prst="rect">
            <a:avLst/>
          </a:prstGeom>
        </p:spPr>
      </p:pic>
      <p:pic>
        <p:nvPicPr>
          <p:cNvPr id="102" name="Image 101">
            <a:extLst>
              <a:ext uri="{FF2B5EF4-FFF2-40B4-BE49-F238E27FC236}">
                <a16:creationId xmlns:a16="http://schemas.microsoft.com/office/drawing/2014/main" id="{56D81B92-D572-BB48-9790-8F3DDC7E2CC3}"/>
              </a:ext>
            </a:extLst>
          </p:cNvPr>
          <p:cNvPicPr>
            <a:picLocks noChangeAspect="1"/>
          </p:cNvPicPr>
          <p:nvPr/>
        </p:nvPicPr>
        <p:blipFill>
          <a:blip r:embed="rId10"/>
          <a:stretch>
            <a:fillRect/>
          </a:stretch>
        </p:blipFill>
        <p:spPr>
          <a:xfrm>
            <a:off x="4966270" y="2092773"/>
            <a:ext cx="4191000" cy="1190625"/>
          </a:xfrm>
          <a:prstGeom prst="rect">
            <a:avLst/>
          </a:prstGeom>
        </p:spPr>
      </p:pic>
      <p:sp>
        <p:nvSpPr>
          <p:cNvPr id="103" name="ZoneTexte 102">
            <a:extLst>
              <a:ext uri="{FF2B5EF4-FFF2-40B4-BE49-F238E27FC236}">
                <a16:creationId xmlns:a16="http://schemas.microsoft.com/office/drawing/2014/main" id="{45C7369C-06C1-CD48-AF59-49F2FAE1FDC8}"/>
              </a:ext>
            </a:extLst>
          </p:cNvPr>
          <p:cNvSpPr txBox="1"/>
          <p:nvPr/>
        </p:nvSpPr>
        <p:spPr>
          <a:xfrm>
            <a:off x="5583749" y="1856889"/>
            <a:ext cx="3226064" cy="307777"/>
          </a:xfrm>
          <a:prstGeom prst="rect">
            <a:avLst/>
          </a:prstGeom>
          <a:noFill/>
        </p:spPr>
        <p:txBody>
          <a:bodyPr wrap="square" rtlCol="0">
            <a:spAutoFit/>
          </a:bodyPr>
          <a:lstStyle/>
          <a:p>
            <a:r>
              <a:rPr lang="fr-FR" sz="1400" b="1" dirty="0">
                <a:solidFill>
                  <a:schemeClr val="bg2"/>
                </a:solidFill>
                <a:latin typeface="Arial" panose="020B0604020202020204" pitchFamily="34" charset="0"/>
                <a:cs typeface="Arial" panose="020B0604020202020204" pitchFamily="34" charset="0"/>
              </a:rPr>
              <a:t>La retraite : une nouvelle vie…</a:t>
            </a:r>
          </a:p>
        </p:txBody>
      </p:sp>
      <p:pic>
        <p:nvPicPr>
          <p:cNvPr id="8" name="Image 7">
            <a:extLst>
              <a:ext uri="{FF2B5EF4-FFF2-40B4-BE49-F238E27FC236}">
                <a16:creationId xmlns:a16="http://schemas.microsoft.com/office/drawing/2014/main" id="{852BCEC0-723A-4B82-AB35-CAA43FC77779}"/>
              </a:ext>
            </a:extLst>
          </p:cNvPr>
          <p:cNvPicPr>
            <a:picLocks noChangeAspect="1"/>
          </p:cNvPicPr>
          <p:nvPr/>
        </p:nvPicPr>
        <p:blipFill>
          <a:blip r:embed="rId11"/>
          <a:stretch>
            <a:fillRect/>
          </a:stretch>
        </p:blipFill>
        <p:spPr>
          <a:xfrm>
            <a:off x="513129" y="3438514"/>
            <a:ext cx="4094026" cy="2775030"/>
          </a:xfrm>
          <a:prstGeom prst="rect">
            <a:avLst/>
          </a:prstGeom>
        </p:spPr>
      </p:pic>
      <p:sp>
        <p:nvSpPr>
          <p:cNvPr id="32" name="object 69">
            <a:extLst>
              <a:ext uri="{FF2B5EF4-FFF2-40B4-BE49-F238E27FC236}">
                <a16:creationId xmlns:a16="http://schemas.microsoft.com/office/drawing/2014/main" id="{A4C52EBA-D213-4C10-A1DB-0CF283F31645}"/>
              </a:ext>
            </a:extLst>
          </p:cNvPr>
          <p:cNvSpPr txBox="1"/>
          <p:nvPr/>
        </p:nvSpPr>
        <p:spPr>
          <a:xfrm>
            <a:off x="633985" y="1998918"/>
            <a:ext cx="3603010" cy="595035"/>
          </a:xfrm>
          <a:prstGeom prst="rect">
            <a:avLst/>
          </a:prstGeom>
        </p:spPr>
        <p:txBody>
          <a:bodyPr vert="horz" wrap="square" lIns="0" tIns="12700" rIns="0" bIns="0" rtlCol="0">
            <a:spAutoFit/>
          </a:bodyPr>
          <a:lstStyle/>
          <a:p>
            <a:pPr marL="12700">
              <a:lnSpc>
                <a:spcPct val="100000"/>
              </a:lnSpc>
              <a:spcBef>
                <a:spcPts val="100"/>
              </a:spcBef>
            </a:pPr>
            <a:r>
              <a:rPr lang="fr-FR" sz="2400" b="1" dirty="0">
                <a:solidFill>
                  <a:schemeClr val="accent2"/>
                </a:solidFill>
                <a:latin typeface="Arial" panose="020B0604020202020204" pitchFamily="34" charset="0"/>
                <a:cs typeface="Arial" panose="020B0604020202020204" pitchFamily="34" charset="0"/>
              </a:rPr>
              <a:t>73% des plus de 60 ans</a:t>
            </a:r>
          </a:p>
          <a:p>
            <a:pPr marL="12700">
              <a:lnSpc>
                <a:spcPct val="100000"/>
              </a:lnSpc>
              <a:spcBef>
                <a:spcPts val="100"/>
              </a:spcBef>
            </a:pPr>
            <a:r>
              <a:rPr lang="fr-FR" sz="1300" dirty="0">
                <a:solidFill>
                  <a:schemeClr val="accent2"/>
                </a:solidFill>
                <a:latin typeface="Arial" panose="020B0604020202020204" pitchFamily="34" charset="0"/>
                <a:cs typeface="Arial" panose="020B0604020202020204" pitchFamily="34" charset="0"/>
              </a:rPr>
              <a:t>ONT ENCORE DE NOMBREUX PROJETS</a:t>
            </a:r>
          </a:p>
        </p:txBody>
      </p:sp>
      <p:sp>
        <p:nvSpPr>
          <p:cNvPr id="34" name="ZoneTexte 33">
            <a:extLst>
              <a:ext uri="{FF2B5EF4-FFF2-40B4-BE49-F238E27FC236}">
                <a16:creationId xmlns:a16="http://schemas.microsoft.com/office/drawing/2014/main" id="{29431D89-9B6A-44C6-B02C-CFB38F389F9A}"/>
              </a:ext>
            </a:extLst>
          </p:cNvPr>
          <p:cNvSpPr txBox="1"/>
          <p:nvPr/>
        </p:nvSpPr>
        <p:spPr>
          <a:xfrm>
            <a:off x="530333" y="2607460"/>
            <a:ext cx="2305279" cy="338554"/>
          </a:xfrm>
          <a:prstGeom prst="rect">
            <a:avLst/>
          </a:prstGeom>
          <a:noFill/>
        </p:spPr>
        <p:txBody>
          <a:bodyPr wrap="square" rtlCol="0">
            <a:spAutoFit/>
          </a:bodyPr>
          <a:lstStyle/>
          <a:p>
            <a:r>
              <a:rPr lang="fr-FR" sz="800" i="1" dirty="0">
                <a:solidFill>
                  <a:schemeClr val="tx1">
                    <a:lumMod val="75000"/>
                    <a:lumOff val="25000"/>
                  </a:schemeClr>
                </a:solidFill>
                <a:latin typeface="Arial" panose="020B0604020202020204" pitchFamily="34" charset="0"/>
                <a:cs typeface="Arial" panose="020B0604020202020204" pitchFamily="34" charset="0"/>
              </a:rPr>
              <a:t>Source étude de l’institut BVA pour la France Mutualiste, février 2021</a:t>
            </a:r>
          </a:p>
        </p:txBody>
      </p:sp>
      <p:sp>
        <p:nvSpPr>
          <p:cNvPr id="35" name="object 90">
            <a:extLst>
              <a:ext uri="{FF2B5EF4-FFF2-40B4-BE49-F238E27FC236}">
                <a16:creationId xmlns:a16="http://schemas.microsoft.com/office/drawing/2014/main" id="{D254EA42-20EA-47A1-9C8F-D5368140B61A}"/>
              </a:ext>
            </a:extLst>
          </p:cNvPr>
          <p:cNvSpPr/>
          <p:nvPr/>
        </p:nvSpPr>
        <p:spPr>
          <a:xfrm>
            <a:off x="3674122" y="385904"/>
            <a:ext cx="2558581" cy="1233881"/>
          </a:xfrm>
          <a:custGeom>
            <a:avLst/>
            <a:gdLst/>
            <a:ahLst/>
            <a:cxnLst/>
            <a:rect l="l" t="t" r="r" b="b"/>
            <a:pathLst>
              <a:path w="2359025" h="1659255">
                <a:moveTo>
                  <a:pt x="2358847" y="0"/>
                </a:moveTo>
                <a:lnTo>
                  <a:pt x="387616" y="0"/>
                </a:lnTo>
                <a:lnTo>
                  <a:pt x="387616" y="556564"/>
                </a:lnTo>
                <a:lnTo>
                  <a:pt x="0" y="556564"/>
                </a:lnTo>
                <a:lnTo>
                  <a:pt x="387616" y="944181"/>
                </a:lnTo>
                <a:lnTo>
                  <a:pt x="387616" y="1658950"/>
                </a:lnTo>
                <a:lnTo>
                  <a:pt x="2358847" y="1658950"/>
                </a:lnTo>
                <a:lnTo>
                  <a:pt x="2358847" y="0"/>
                </a:lnTo>
                <a:close/>
              </a:path>
            </a:pathLst>
          </a:custGeom>
          <a:solidFill>
            <a:schemeClr val="accent2">
              <a:lumMod val="20000"/>
              <a:lumOff val="80000"/>
            </a:schemeClr>
          </a:solidFill>
        </p:spPr>
        <p:txBody>
          <a:bodyPr wrap="square" lIns="0" tIns="0" rIns="0" bIns="0" rtlCol="0"/>
          <a:lstStyle/>
          <a:p>
            <a:endParaRPr dirty="0"/>
          </a:p>
        </p:txBody>
      </p:sp>
      <p:pic>
        <p:nvPicPr>
          <p:cNvPr id="38" name="Graphique 37">
            <a:extLst>
              <a:ext uri="{FF2B5EF4-FFF2-40B4-BE49-F238E27FC236}">
                <a16:creationId xmlns:a16="http://schemas.microsoft.com/office/drawing/2014/main" id="{B707AD77-2C55-48FF-8025-1BA7CA93CDB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026555" y="230508"/>
            <a:ext cx="412296" cy="412296"/>
          </a:xfrm>
          <a:prstGeom prst="rect">
            <a:avLst/>
          </a:prstGeom>
        </p:spPr>
      </p:pic>
      <p:sp>
        <p:nvSpPr>
          <p:cNvPr id="39" name="ZoneTexte 38">
            <a:extLst>
              <a:ext uri="{FF2B5EF4-FFF2-40B4-BE49-F238E27FC236}">
                <a16:creationId xmlns:a16="http://schemas.microsoft.com/office/drawing/2014/main" id="{4E141126-773F-46C0-AA64-058CB184BC7C}"/>
              </a:ext>
            </a:extLst>
          </p:cNvPr>
          <p:cNvSpPr txBox="1"/>
          <p:nvPr/>
        </p:nvSpPr>
        <p:spPr>
          <a:xfrm>
            <a:off x="4213525" y="807128"/>
            <a:ext cx="2015325" cy="646331"/>
          </a:xfrm>
          <a:prstGeom prst="rect">
            <a:avLst/>
          </a:prstGeom>
          <a:noFill/>
        </p:spPr>
        <p:txBody>
          <a:bodyPr wrap="square" rtlCol="0">
            <a:spAutoFit/>
          </a:bodyPr>
          <a:lstStyle/>
          <a:p>
            <a:pPr algn="ctr"/>
            <a:r>
              <a:rPr lang="fr-FR" sz="1200" dirty="0">
                <a:latin typeface="Arial" panose="020B0604020202020204" pitchFamily="34" charset="0"/>
                <a:cs typeface="Arial" panose="020B0604020202020204" pitchFamily="34" charset="0"/>
              </a:rPr>
              <a:t>Vous voulez profiter pleinement de votre retraite ? </a:t>
            </a:r>
          </a:p>
        </p:txBody>
      </p:sp>
      <p:sp>
        <p:nvSpPr>
          <p:cNvPr id="40" name="ZoneTexte 39">
            <a:extLst>
              <a:ext uri="{FF2B5EF4-FFF2-40B4-BE49-F238E27FC236}">
                <a16:creationId xmlns:a16="http://schemas.microsoft.com/office/drawing/2014/main" id="{655BC623-0720-4C2B-96B4-1CE76DECDAB9}"/>
              </a:ext>
            </a:extLst>
          </p:cNvPr>
          <p:cNvSpPr txBox="1"/>
          <p:nvPr/>
        </p:nvSpPr>
        <p:spPr>
          <a:xfrm>
            <a:off x="3936237" y="466175"/>
            <a:ext cx="2484544" cy="253916"/>
          </a:xfrm>
          <a:prstGeom prst="rect">
            <a:avLst/>
          </a:prstGeom>
          <a:noFill/>
        </p:spPr>
        <p:txBody>
          <a:bodyPr wrap="square" rtlCol="0">
            <a:spAutoFit/>
          </a:bodyPr>
          <a:lstStyle/>
          <a:p>
            <a:pPr algn="ctr"/>
            <a:r>
              <a:rPr lang="fr-FR" sz="1050" b="1" dirty="0">
                <a:latin typeface="Arial" panose="020B0604020202020204" pitchFamily="34" charset="0"/>
                <a:cs typeface="Arial" panose="020B0604020202020204" pitchFamily="34" charset="0"/>
              </a:rPr>
              <a:t>Phrase d’accroche</a:t>
            </a:r>
          </a:p>
        </p:txBody>
      </p:sp>
      <p:sp>
        <p:nvSpPr>
          <p:cNvPr id="42" name="ZoneTexte 41">
            <a:extLst>
              <a:ext uri="{FF2B5EF4-FFF2-40B4-BE49-F238E27FC236}">
                <a16:creationId xmlns:a16="http://schemas.microsoft.com/office/drawing/2014/main" id="{071084AD-1F49-4A19-8961-C7A505AE0DB3}"/>
              </a:ext>
            </a:extLst>
          </p:cNvPr>
          <p:cNvSpPr txBox="1"/>
          <p:nvPr/>
        </p:nvSpPr>
        <p:spPr>
          <a:xfrm>
            <a:off x="5019909" y="3690316"/>
            <a:ext cx="1908849" cy="311439"/>
          </a:xfrm>
          <a:prstGeom prst="rect">
            <a:avLst/>
          </a:prstGeom>
          <a:solidFill>
            <a:schemeClr val="accent2"/>
          </a:solidFill>
        </p:spPr>
        <p:txBody>
          <a:bodyPr wrap="square" lIns="72000" tIns="18000" rIns="0" bIns="1800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10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LORS DE L’ENTRETIEN</a:t>
            </a:r>
          </a:p>
        </p:txBody>
      </p:sp>
      <p:sp>
        <p:nvSpPr>
          <p:cNvPr id="43" name="object 67">
            <a:extLst>
              <a:ext uri="{FF2B5EF4-FFF2-40B4-BE49-F238E27FC236}">
                <a16:creationId xmlns:a16="http://schemas.microsoft.com/office/drawing/2014/main" id="{F4379878-38BE-458F-9C9A-002DB4452E01}"/>
              </a:ext>
            </a:extLst>
          </p:cNvPr>
          <p:cNvSpPr txBox="1"/>
          <p:nvPr/>
        </p:nvSpPr>
        <p:spPr>
          <a:xfrm>
            <a:off x="5215948" y="3856840"/>
            <a:ext cx="3616181" cy="2806538"/>
          </a:xfrm>
          <a:prstGeom prst="rect">
            <a:avLst/>
          </a:prstGeom>
        </p:spPr>
        <p:txBody>
          <a:bodyPr vert="horz" wrap="square" lIns="0" tIns="112395" rIns="0" bIns="0" rtlCol="0">
            <a:spAutoFit/>
          </a:bodyPr>
          <a:lstStyle/>
          <a:p>
            <a:pPr marL="12700" marR="0" lvl="0" indent="0" algn="l" defTabSz="457200" rtl="0" eaLnBrk="1" fontAlgn="auto" latinLnBrk="0" hangingPunct="1">
              <a:lnSpc>
                <a:spcPct val="100000"/>
              </a:lnSpc>
              <a:spcBef>
                <a:spcPts val="885"/>
              </a:spcBef>
              <a:spcAft>
                <a:spcPts val="0"/>
              </a:spcAft>
              <a:buClrTx/>
              <a:buSzTx/>
              <a:buFontTx/>
              <a:buNone/>
              <a:tabLst/>
              <a:defRPr/>
            </a:pPr>
            <a:endParaRPr kumimoji="0" lang="fr-FR" sz="10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endParaRPr>
          </a:p>
          <a:p>
            <a:pPr marL="12700" marR="0" lvl="0" algn="l" defTabSz="457200" rtl="0" eaLnBrk="1" fontAlgn="auto" latinLnBrk="0" hangingPunct="1">
              <a:lnSpc>
                <a:spcPct val="100000"/>
              </a:lnSpc>
              <a:spcBef>
                <a:spcPts val="885"/>
              </a:spcBef>
              <a:spcAft>
                <a:spcPts val="0"/>
              </a:spcAft>
              <a:buClrTx/>
              <a:buSzTx/>
              <a:tabLst/>
              <a:defRPr/>
            </a:pPr>
            <a:r>
              <a:rPr lang="fr-FR" sz="1000" dirty="0">
                <a:latin typeface="Arial" panose="020B0604020202020204" pitchFamily="34" charset="0"/>
                <a:cs typeface="Arial" panose="020B0604020202020204" pitchFamily="34" charset="0"/>
              </a:rPr>
              <a:t>Vous souhaitez prendre le temps de vous faire plaisir, aménager votre logement, réaliser des économies d’énergie, aider vos proches ?</a:t>
            </a:r>
          </a:p>
          <a:p>
            <a:pPr marL="12700" marR="0" lvl="0" algn="l" defTabSz="457200" rtl="0" eaLnBrk="1" fontAlgn="auto" latinLnBrk="0" hangingPunct="1">
              <a:lnSpc>
                <a:spcPct val="100000"/>
              </a:lnSpc>
              <a:spcBef>
                <a:spcPts val="885"/>
              </a:spcBef>
              <a:spcAft>
                <a:spcPts val="0"/>
              </a:spcAft>
              <a:buClrTx/>
              <a:buSzTx/>
              <a:tabLst/>
              <a:defRPr/>
            </a:pPr>
            <a:r>
              <a:rPr lang="fr-FR" sz="1000" b="1" dirty="0">
                <a:solidFill>
                  <a:schemeClr val="accent2"/>
                </a:solidFill>
                <a:latin typeface="Arial" panose="020B0604020202020204" pitchFamily="34" charset="0"/>
                <a:cs typeface="Arial" panose="020B0604020202020204" pitchFamily="34" charset="0"/>
              </a:rPr>
              <a:t>Aborder le </a:t>
            </a:r>
            <a:r>
              <a:rPr lang="fr-FR" sz="1000" b="1" u="sng" dirty="0">
                <a:solidFill>
                  <a:schemeClr val="accent2"/>
                </a:solidFill>
                <a:latin typeface="Arial" panose="020B0604020202020204" pitchFamily="34" charset="0"/>
                <a:cs typeface="Arial" panose="020B0604020202020204" pitchFamily="34" charset="0"/>
              </a:rPr>
              <a:t>crédit conso</a:t>
            </a:r>
            <a:r>
              <a:rPr lang="fr-FR" sz="1000" b="1" dirty="0">
                <a:solidFill>
                  <a:schemeClr val="accent2"/>
                </a:solidFill>
                <a:latin typeface="Arial" panose="020B0604020202020204" pitchFamily="34" charset="0"/>
                <a:cs typeface="Arial" panose="020B0604020202020204" pitchFamily="34" charset="0"/>
              </a:rPr>
              <a:t> pour financer ses envies avec souplesse et flexibilité.</a:t>
            </a:r>
          </a:p>
          <a:p>
            <a:pPr marL="12700" marR="0" lvl="0" algn="l" defTabSz="457200" rtl="0" eaLnBrk="1" fontAlgn="auto" latinLnBrk="0" hangingPunct="1">
              <a:lnSpc>
                <a:spcPct val="100000"/>
              </a:lnSpc>
              <a:spcBef>
                <a:spcPts val="885"/>
              </a:spcBef>
              <a:spcAft>
                <a:spcPts val="0"/>
              </a:spcAft>
              <a:buClrTx/>
              <a:buSzTx/>
              <a:tabLst/>
              <a:defRPr/>
            </a:pPr>
            <a:r>
              <a:rPr kumimoji="0" lang="fr-FR" sz="10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Vous envisagez de changer de logement pour plus de tranquillité, investir dans une résidence secondaire ?</a:t>
            </a:r>
          </a:p>
          <a:p>
            <a:pPr marL="12700" marR="0" lvl="0" algn="l" defTabSz="457200" rtl="0" eaLnBrk="1" fontAlgn="auto" latinLnBrk="0" hangingPunct="1">
              <a:lnSpc>
                <a:spcPct val="100000"/>
              </a:lnSpc>
              <a:spcBef>
                <a:spcPts val="885"/>
              </a:spcBef>
              <a:spcAft>
                <a:spcPts val="0"/>
              </a:spcAft>
              <a:buClrTx/>
              <a:buSzTx/>
              <a:tabLst/>
              <a:defRPr/>
            </a:pPr>
            <a:r>
              <a:rPr kumimoji="0" lang="fr-FR" sz="10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Mettre en avant le </a:t>
            </a:r>
            <a:r>
              <a:rPr kumimoji="0" lang="fr-FR" sz="1000" b="1" i="0" u="sng"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crédit immobilier </a:t>
            </a:r>
            <a:r>
              <a:rPr kumimoji="0" lang="fr-FR" sz="10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pour réaliser ses projets immobiliers.</a:t>
            </a:r>
          </a:p>
          <a:p>
            <a:pPr marL="12700" marR="0" lvl="0" algn="l" defTabSz="457200" rtl="0" eaLnBrk="1" fontAlgn="auto" latinLnBrk="0" hangingPunct="1">
              <a:lnSpc>
                <a:spcPct val="100000"/>
              </a:lnSpc>
              <a:spcBef>
                <a:spcPts val="885"/>
              </a:spcBef>
              <a:spcAft>
                <a:spcPts val="0"/>
              </a:spcAft>
              <a:buClrTx/>
              <a:buSzTx/>
              <a:tabLst/>
              <a:defRPr/>
            </a:pPr>
            <a:r>
              <a:rPr lang="fr-FR" sz="1000" dirty="0">
                <a:latin typeface="Arial" panose="020B0604020202020204" pitchFamily="34" charset="0"/>
                <a:cs typeface="Arial" panose="020B0604020202020204" pitchFamily="34" charset="0"/>
              </a:rPr>
              <a:t>Vous avez besoin d’une nouvelle voiture ?</a:t>
            </a:r>
          </a:p>
          <a:p>
            <a:pPr marL="12700" marR="0" lvl="0" algn="l" defTabSz="457200" rtl="0" eaLnBrk="1" fontAlgn="auto" latinLnBrk="0" hangingPunct="1">
              <a:lnSpc>
                <a:spcPct val="100000"/>
              </a:lnSpc>
              <a:spcBef>
                <a:spcPts val="885"/>
              </a:spcBef>
              <a:spcAft>
                <a:spcPts val="0"/>
              </a:spcAft>
              <a:buClrTx/>
              <a:buSzTx/>
              <a:tabLst/>
              <a:defRPr/>
            </a:pPr>
            <a:r>
              <a:rPr lang="fr-FR" sz="1000" b="1" dirty="0">
                <a:solidFill>
                  <a:schemeClr val="accent2"/>
                </a:solidFill>
                <a:latin typeface="Arial" panose="020B0604020202020204" pitchFamily="34" charset="0"/>
                <a:cs typeface="Arial" panose="020B0604020202020204" pitchFamily="34" charset="0"/>
              </a:rPr>
              <a:t>Aborder les différentes possibilités : </a:t>
            </a:r>
            <a:r>
              <a:rPr lang="fr-FR" sz="1000" b="1" u="sng" dirty="0">
                <a:solidFill>
                  <a:schemeClr val="accent2"/>
                </a:solidFill>
                <a:latin typeface="Arial" panose="020B0604020202020204" pitchFamily="34" charset="0"/>
                <a:cs typeface="Arial" panose="020B0604020202020204" pitchFamily="34" charset="0"/>
              </a:rPr>
              <a:t>achat</a:t>
            </a:r>
            <a:r>
              <a:rPr lang="fr-FR" sz="1000" b="1" dirty="0">
                <a:solidFill>
                  <a:schemeClr val="accent2"/>
                </a:solidFill>
                <a:latin typeface="Arial" panose="020B0604020202020204" pitchFamily="34" charset="0"/>
                <a:cs typeface="Arial" panose="020B0604020202020204" pitchFamily="34" charset="0"/>
              </a:rPr>
              <a:t> ou </a:t>
            </a:r>
            <a:r>
              <a:rPr lang="fr-FR" sz="1000" b="1" u="sng" dirty="0">
                <a:solidFill>
                  <a:schemeClr val="accent2"/>
                </a:solidFill>
                <a:latin typeface="Arial" panose="020B0604020202020204" pitchFamily="34" charset="0"/>
                <a:cs typeface="Arial" panose="020B0604020202020204" pitchFamily="34" charset="0"/>
              </a:rPr>
              <a:t>location</a:t>
            </a:r>
            <a:r>
              <a:rPr lang="fr-FR" sz="1000" b="1" dirty="0">
                <a:solidFill>
                  <a:schemeClr val="accent2"/>
                </a:solidFill>
                <a:latin typeface="Arial" panose="020B0604020202020204" pitchFamily="34" charset="0"/>
                <a:cs typeface="Arial" panose="020B0604020202020204" pitchFamily="34" charset="0"/>
              </a:rPr>
              <a:t> (LOA, LLD).</a:t>
            </a:r>
            <a:endParaRPr kumimoji="0" sz="10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endParaRPr>
          </a:p>
        </p:txBody>
      </p:sp>
      <p:pic>
        <p:nvPicPr>
          <p:cNvPr id="44" name="Image 43" descr="Une image contenant texte, clipart&#10;&#10;Description générée automatiquement">
            <a:extLst>
              <a:ext uri="{FF2B5EF4-FFF2-40B4-BE49-F238E27FC236}">
                <a16:creationId xmlns:a16="http://schemas.microsoft.com/office/drawing/2014/main" id="{D83261CD-0F29-4DD4-AFB9-A32367C83877}"/>
              </a:ext>
            </a:extLst>
          </p:cNvPr>
          <p:cNvPicPr>
            <a:picLocks noChangeAspect="1"/>
          </p:cNvPicPr>
          <p:nvPr/>
        </p:nvPicPr>
        <p:blipFill>
          <a:blip r:embed="rId14"/>
          <a:stretch>
            <a:fillRect/>
          </a:stretch>
        </p:blipFill>
        <p:spPr>
          <a:xfrm>
            <a:off x="6960207" y="3449922"/>
            <a:ext cx="708025" cy="708025"/>
          </a:xfrm>
          <a:prstGeom prst="rect">
            <a:avLst/>
          </a:prstGeom>
        </p:spPr>
      </p:pic>
      <p:sp>
        <p:nvSpPr>
          <p:cNvPr id="36" name="object 76">
            <a:extLst>
              <a:ext uri="{FF2B5EF4-FFF2-40B4-BE49-F238E27FC236}">
                <a16:creationId xmlns:a16="http://schemas.microsoft.com/office/drawing/2014/main" id="{EECE9A06-D900-42BC-BD9A-CA1C33A88FD7}"/>
              </a:ext>
            </a:extLst>
          </p:cNvPr>
          <p:cNvSpPr/>
          <p:nvPr/>
        </p:nvSpPr>
        <p:spPr>
          <a:xfrm>
            <a:off x="5039629" y="4285692"/>
            <a:ext cx="84052" cy="72390"/>
          </a:xfrm>
          <a:custGeom>
            <a:avLst/>
            <a:gdLst/>
            <a:ahLst/>
            <a:cxnLst/>
            <a:rect l="l" t="t" r="r" b="b"/>
            <a:pathLst>
              <a:path w="72389" h="72389">
                <a:moveTo>
                  <a:pt x="71996" y="0"/>
                </a:moveTo>
                <a:lnTo>
                  <a:pt x="0" y="0"/>
                </a:lnTo>
                <a:lnTo>
                  <a:pt x="0" y="71996"/>
                </a:lnTo>
                <a:lnTo>
                  <a:pt x="71996" y="71996"/>
                </a:lnTo>
                <a:lnTo>
                  <a:pt x="71996" y="0"/>
                </a:lnTo>
                <a:close/>
              </a:path>
            </a:pathLst>
          </a:custGeom>
          <a:solidFill>
            <a:schemeClr val="accent2"/>
          </a:solidFill>
        </p:spPr>
        <p:txBody>
          <a:bodyPr wrap="square" lIns="0" tIns="0" rIns="0" bIns="0" rtlCol="0"/>
          <a:lstStyle/>
          <a:p>
            <a:endParaRPr/>
          </a:p>
        </p:txBody>
      </p:sp>
      <p:sp>
        <p:nvSpPr>
          <p:cNvPr id="37" name="object 76">
            <a:extLst>
              <a:ext uri="{FF2B5EF4-FFF2-40B4-BE49-F238E27FC236}">
                <a16:creationId xmlns:a16="http://schemas.microsoft.com/office/drawing/2014/main" id="{067A5A1C-3FC0-4AC1-8FB2-BB6ABAC203A8}"/>
              </a:ext>
            </a:extLst>
          </p:cNvPr>
          <p:cNvSpPr/>
          <p:nvPr/>
        </p:nvSpPr>
        <p:spPr>
          <a:xfrm>
            <a:off x="5019909" y="5277786"/>
            <a:ext cx="84052" cy="72390"/>
          </a:xfrm>
          <a:custGeom>
            <a:avLst/>
            <a:gdLst/>
            <a:ahLst/>
            <a:cxnLst/>
            <a:rect l="l" t="t" r="r" b="b"/>
            <a:pathLst>
              <a:path w="72389" h="72389">
                <a:moveTo>
                  <a:pt x="71996" y="0"/>
                </a:moveTo>
                <a:lnTo>
                  <a:pt x="0" y="0"/>
                </a:lnTo>
                <a:lnTo>
                  <a:pt x="0" y="71996"/>
                </a:lnTo>
                <a:lnTo>
                  <a:pt x="71996" y="71996"/>
                </a:lnTo>
                <a:lnTo>
                  <a:pt x="71996" y="0"/>
                </a:lnTo>
                <a:close/>
              </a:path>
            </a:pathLst>
          </a:custGeom>
          <a:solidFill>
            <a:schemeClr val="accent2"/>
          </a:solidFill>
        </p:spPr>
        <p:txBody>
          <a:bodyPr wrap="square" lIns="0" tIns="0" rIns="0" bIns="0" rtlCol="0"/>
          <a:lstStyle/>
          <a:p>
            <a:endParaRPr/>
          </a:p>
        </p:txBody>
      </p:sp>
      <p:sp>
        <p:nvSpPr>
          <p:cNvPr id="46" name="object 76">
            <a:extLst>
              <a:ext uri="{FF2B5EF4-FFF2-40B4-BE49-F238E27FC236}">
                <a16:creationId xmlns:a16="http://schemas.microsoft.com/office/drawing/2014/main" id="{C0957ADA-DEE5-4A7C-992B-FB3BC823B1E2}"/>
              </a:ext>
            </a:extLst>
          </p:cNvPr>
          <p:cNvSpPr/>
          <p:nvPr/>
        </p:nvSpPr>
        <p:spPr>
          <a:xfrm>
            <a:off x="5019140" y="6082231"/>
            <a:ext cx="84052" cy="72390"/>
          </a:xfrm>
          <a:custGeom>
            <a:avLst/>
            <a:gdLst/>
            <a:ahLst/>
            <a:cxnLst/>
            <a:rect l="l" t="t" r="r" b="b"/>
            <a:pathLst>
              <a:path w="72389" h="72389">
                <a:moveTo>
                  <a:pt x="71996" y="0"/>
                </a:moveTo>
                <a:lnTo>
                  <a:pt x="0" y="0"/>
                </a:lnTo>
                <a:lnTo>
                  <a:pt x="0" y="71996"/>
                </a:lnTo>
                <a:lnTo>
                  <a:pt x="71996" y="71996"/>
                </a:lnTo>
                <a:lnTo>
                  <a:pt x="71996" y="0"/>
                </a:lnTo>
                <a:close/>
              </a:path>
            </a:pathLst>
          </a:custGeom>
          <a:solidFill>
            <a:schemeClr val="accent2"/>
          </a:solidFill>
        </p:spPr>
        <p:txBody>
          <a:bodyPr wrap="square" lIns="0" tIns="0" rIns="0" bIns="0" rtlCol="0"/>
          <a:lstStyle/>
          <a:p>
            <a:endParaRPr/>
          </a:p>
        </p:txBody>
      </p:sp>
    </p:spTree>
    <p:extLst>
      <p:ext uri="{BB962C8B-B14F-4D97-AF65-F5344CB8AC3E}">
        <p14:creationId xmlns:p14="http://schemas.microsoft.com/office/powerpoint/2010/main" val="4055568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D7EEFC0-84E5-3742-A8B2-BE6D0D59E371}"/>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6</a:t>
            </a:fld>
            <a:endParaRPr lang="fr-FR" dirty="0"/>
          </a:p>
        </p:txBody>
      </p:sp>
      <p:sp>
        <p:nvSpPr>
          <p:cNvPr id="4" name="object 4">
            <a:hlinkClick r:id="" action="ppaction://noaction"/>
            <a:extLst>
              <a:ext uri="{FF2B5EF4-FFF2-40B4-BE49-F238E27FC236}">
                <a16:creationId xmlns:a16="http://schemas.microsoft.com/office/drawing/2014/main" id="{BE1BFDCD-F5C7-2442-B96C-ECFB4F655D70}"/>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5" name="object 5">
            <a:extLst>
              <a:ext uri="{FF2B5EF4-FFF2-40B4-BE49-F238E27FC236}">
                <a16:creationId xmlns:a16="http://schemas.microsoft.com/office/drawing/2014/main" id="{163EFD72-7137-F94F-94B6-AB9A36DB2C8F}"/>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6" name="object 7">
            <a:hlinkClick r:id="rId2" action="ppaction://hlinksldjump"/>
            <a:extLst>
              <a:ext uri="{FF2B5EF4-FFF2-40B4-BE49-F238E27FC236}">
                <a16:creationId xmlns:a16="http://schemas.microsoft.com/office/drawing/2014/main" id="{47EF2738-05C6-D84E-B587-8E54F5011F8D}"/>
              </a:ext>
            </a:extLst>
          </p:cNvPr>
          <p:cNvSpPr/>
          <p:nvPr/>
        </p:nvSpPr>
        <p:spPr>
          <a:xfrm>
            <a:off x="9651290" y="7166708"/>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 name="object 8">
            <a:extLst>
              <a:ext uri="{FF2B5EF4-FFF2-40B4-BE49-F238E27FC236}">
                <a16:creationId xmlns:a16="http://schemas.microsoft.com/office/drawing/2014/main" id="{49D739F8-4BA2-3547-BAD1-FEB44E7B528E}"/>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11" name="object 66">
            <a:extLst>
              <a:ext uri="{FF2B5EF4-FFF2-40B4-BE49-F238E27FC236}">
                <a16:creationId xmlns:a16="http://schemas.microsoft.com/office/drawing/2014/main" id="{C486D7CB-DFD3-EF45-B82A-626EC26BE9D4}"/>
              </a:ext>
            </a:extLst>
          </p:cNvPr>
          <p:cNvSpPr txBox="1"/>
          <p:nvPr/>
        </p:nvSpPr>
        <p:spPr>
          <a:xfrm>
            <a:off x="365300" y="346459"/>
            <a:ext cx="5550758" cy="212879"/>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chemeClr val="accent2"/>
                </a:solidFill>
                <a:latin typeface="Arial" panose="020B0604020202020204" pitchFamily="34" charset="0"/>
                <a:cs typeface="Arial" panose="020B0604020202020204" pitchFamily="34" charset="0"/>
              </a:rPr>
              <a:t>DÉPART À LA RETRAITE</a:t>
            </a:r>
          </a:p>
        </p:txBody>
      </p:sp>
      <p:sp>
        <p:nvSpPr>
          <p:cNvPr id="12" name="object 65">
            <a:extLst>
              <a:ext uri="{FF2B5EF4-FFF2-40B4-BE49-F238E27FC236}">
                <a16:creationId xmlns:a16="http://schemas.microsoft.com/office/drawing/2014/main" id="{BD2722AA-8A5A-D544-91BB-74D0155F4E00}"/>
              </a:ext>
            </a:extLst>
          </p:cNvPr>
          <p:cNvSpPr txBox="1">
            <a:spLocks/>
          </p:cNvSpPr>
          <p:nvPr/>
        </p:nvSpPr>
        <p:spPr>
          <a:xfrm>
            <a:off x="707299" y="1026913"/>
            <a:ext cx="6035024" cy="289823"/>
          </a:xfrm>
          <a:prstGeom prst="rect">
            <a:avLst/>
          </a:prstGeom>
        </p:spPr>
        <p:txBody>
          <a:bodyPr vert="horz" wrap="square" lIns="0" tIns="1270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pPr marL="12700">
              <a:lnSpc>
                <a:spcPct val="100000"/>
              </a:lnSpc>
              <a:spcBef>
                <a:spcPts val="100"/>
              </a:spcBef>
            </a:pPr>
            <a:r>
              <a:rPr lang="fr-FR" sz="1800" b="1" dirty="0">
                <a:solidFill>
                  <a:srgbClr val="E30613"/>
                </a:solidFill>
                <a:latin typeface="Arial" panose="020B0604020202020204" pitchFamily="34" charset="0"/>
                <a:cs typeface="Arial" panose="020B0604020202020204" pitchFamily="34" charset="0"/>
              </a:rPr>
              <a:t>GÉRER SON BUDGET RETRAITE</a:t>
            </a:r>
            <a:endParaRPr lang="fr-FR" sz="1200" b="1" dirty="0">
              <a:solidFill>
                <a:srgbClr val="E30613"/>
              </a:solidFill>
              <a:latin typeface="Arial" panose="020B0604020202020204" pitchFamily="34" charset="0"/>
              <a:cs typeface="Arial" panose="020B0604020202020204" pitchFamily="34" charset="0"/>
            </a:endParaRPr>
          </a:p>
        </p:txBody>
      </p:sp>
      <p:sp>
        <p:nvSpPr>
          <p:cNvPr id="35" name="object 46">
            <a:extLst>
              <a:ext uri="{FF2B5EF4-FFF2-40B4-BE49-F238E27FC236}">
                <a16:creationId xmlns:a16="http://schemas.microsoft.com/office/drawing/2014/main" id="{B113477E-6E52-45CA-9228-D348B8C6957D}"/>
              </a:ext>
            </a:extLst>
          </p:cNvPr>
          <p:cNvSpPr txBox="1">
            <a:spLocks/>
          </p:cNvSpPr>
          <p:nvPr/>
        </p:nvSpPr>
        <p:spPr>
          <a:xfrm>
            <a:off x="4258943" y="7208976"/>
            <a:ext cx="4832984" cy="102592"/>
          </a:xfrm>
          <a:prstGeom prst="rect">
            <a:avLst/>
          </a:prstGeom>
        </p:spPr>
        <p:txBody>
          <a:bodyPr vert="horz" wrap="square" lIns="0" tIns="0" rIns="0" bIns="0" rtlCol="0">
            <a:spAutoFit/>
          </a:bodyPr>
          <a:lstStyle>
            <a:defPPr>
              <a:defRPr lang="fr-FR"/>
            </a:defPPr>
            <a:lvl1pPr marL="0" algn="l" defTabSz="914400" rtl="0" eaLnBrk="1" latinLnBrk="0" hangingPunct="1">
              <a:defRPr sz="800" b="0" i="0" kern="1200">
                <a:solidFill>
                  <a:srgbClr val="706F6F"/>
                </a:solidFill>
                <a:latin typeface="Microsoft Sans Serif"/>
                <a:ea typeface="+mn-ea"/>
                <a:cs typeface="Microsoft Sans Serif"/>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gn="r">
              <a:lnSpc>
                <a:spcPts val="840"/>
              </a:lnSpc>
            </a:pPr>
            <a:r>
              <a:rPr lang="fr-FR" b="1" dirty="0">
                <a:latin typeface="Arial" panose="020B0604020202020204" pitchFamily="34" charset="0"/>
                <a:cs typeface="Arial" panose="020B0604020202020204" pitchFamily="34" charset="0"/>
              </a:rPr>
              <a:t>OAV – MOMENTS DE VIE </a:t>
            </a:r>
            <a:r>
              <a:rPr lang="fr-FR" dirty="0">
                <a:latin typeface="Arial" panose="020B0604020202020204" pitchFamily="34" charset="0"/>
                <a:cs typeface="Arial" panose="020B0604020202020204" pitchFamily="34" charset="0"/>
              </a:rPr>
              <a:t>- DOCUMENT À USAGE STRICTEMENT INTERNE – JUIN 2022</a:t>
            </a:r>
          </a:p>
        </p:txBody>
      </p:sp>
      <p:sp>
        <p:nvSpPr>
          <p:cNvPr id="68" name="object 9">
            <a:hlinkClick r:id="" action="ppaction://noaction"/>
            <a:extLst>
              <a:ext uri="{FF2B5EF4-FFF2-40B4-BE49-F238E27FC236}">
                <a16:creationId xmlns:a16="http://schemas.microsoft.com/office/drawing/2014/main" id="{B4C3E8E0-CCD3-AB4B-9067-902C2CCF05F9}"/>
              </a:ext>
            </a:extLst>
          </p:cNvPr>
          <p:cNvSpPr txBox="1"/>
          <p:nvPr/>
        </p:nvSpPr>
        <p:spPr>
          <a:xfrm>
            <a:off x="9407525" y="2018654"/>
            <a:ext cx="1215530" cy="25904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ENTRÉE DANS LA VIE ACTIVE</a:t>
            </a:r>
            <a:endParaRPr sz="800" dirty="0">
              <a:solidFill>
                <a:schemeClr val="tx2"/>
              </a:solidFill>
              <a:latin typeface="Arial"/>
              <a:cs typeface="Arial"/>
            </a:endParaRPr>
          </a:p>
        </p:txBody>
      </p:sp>
      <p:pic>
        <p:nvPicPr>
          <p:cNvPr id="69" name="Image 68">
            <a:extLst>
              <a:ext uri="{FF2B5EF4-FFF2-40B4-BE49-F238E27FC236}">
                <a16:creationId xmlns:a16="http://schemas.microsoft.com/office/drawing/2014/main" id="{799F1506-94F2-664B-95AE-8945EA274746}"/>
              </a:ext>
            </a:extLst>
          </p:cNvPr>
          <p:cNvPicPr>
            <a:picLocks noChangeAspect="1"/>
          </p:cNvPicPr>
          <p:nvPr/>
        </p:nvPicPr>
        <p:blipFill>
          <a:blip r:embed="rId3"/>
          <a:stretch>
            <a:fillRect/>
          </a:stretch>
        </p:blipFill>
        <p:spPr>
          <a:xfrm>
            <a:off x="9628207" y="1336711"/>
            <a:ext cx="762000" cy="762000"/>
          </a:xfrm>
          <a:prstGeom prst="rect">
            <a:avLst/>
          </a:prstGeom>
        </p:spPr>
      </p:pic>
      <p:sp>
        <p:nvSpPr>
          <p:cNvPr id="70" name="object 9">
            <a:hlinkClick r:id="" action="ppaction://noaction"/>
            <a:extLst>
              <a:ext uri="{FF2B5EF4-FFF2-40B4-BE49-F238E27FC236}">
                <a16:creationId xmlns:a16="http://schemas.microsoft.com/office/drawing/2014/main" id="{F2028856-DE06-1846-9F9E-8A0B8EAD8B04}"/>
              </a:ext>
            </a:extLst>
          </p:cNvPr>
          <p:cNvSpPr txBox="1"/>
          <p:nvPr/>
        </p:nvSpPr>
        <p:spPr>
          <a:xfrm>
            <a:off x="9438974" y="5527497"/>
            <a:ext cx="1246505" cy="271869"/>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PRÉPARATION DE</a:t>
            </a:r>
          </a:p>
          <a:p>
            <a:pPr marL="12700" algn="ctr">
              <a:lnSpc>
                <a:spcPct val="100000"/>
              </a:lnSpc>
              <a:spcBef>
                <a:spcPts val="100"/>
              </a:spcBef>
            </a:pPr>
            <a:r>
              <a:rPr lang="fr-FR" sz="800" b="1" dirty="0">
                <a:solidFill>
                  <a:schemeClr val="tx2"/>
                </a:solidFill>
                <a:latin typeface="Arial"/>
                <a:cs typeface="Arial"/>
              </a:rPr>
              <a:t> LA RETRAITE</a:t>
            </a:r>
            <a:endParaRPr lang="fr-FR" sz="800" dirty="0">
              <a:solidFill>
                <a:schemeClr val="tx2"/>
              </a:solidFill>
              <a:latin typeface="Arial"/>
              <a:cs typeface="Arial"/>
            </a:endParaRPr>
          </a:p>
        </p:txBody>
      </p:sp>
      <p:sp>
        <p:nvSpPr>
          <p:cNvPr id="71" name="object 9">
            <a:hlinkClick r:id="" action="ppaction://noaction"/>
            <a:extLst>
              <a:ext uri="{FF2B5EF4-FFF2-40B4-BE49-F238E27FC236}">
                <a16:creationId xmlns:a16="http://schemas.microsoft.com/office/drawing/2014/main" id="{984EE705-E369-184C-8A7C-1105C8DA1FBF}"/>
              </a:ext>
            </a:extLst>
          </p:cNvPr>
          <p:cNvSpPr txBox="1"/>
          <p:nvPr/>
        </p:nvSpPr>
        <p:spPr>
          <a:xfrm>
            <a:off x="9594620" y="3170042"/>
            <a:ext cx="904551" cy="25904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LA FAMILLE ÉVOLUE</a:t>
            </a:r>
            <a:endParaRPr sz="800" b="1" dirty="0">
              <a:solidFill>
                <a:schemeClr val="tx2"/>
              </a:solidFill>
              <a:latin typeface="Arial"/>
              <a:cs typeface="Arial"/>
            </a:endParaRPr>
          </a:p>
        </p:txBody>
      </p:sp>
      <p:sp>
        <p:nvSpPr>
          <p:cNvPr id="72" name="object 13">
            <a:extLst>
              <a:ext uri="{FF2B5EF4-FFF2-40B4-BE49-F238E27FC236}">
                <a16:creationId xmlns:a16="http://schemas.microsoft.com/office/drawing/2014/main" id="{C3E00FB0-71EA-924D-9863-8BC89C4AAEBE}"/>
              </a:ext>
            </a:extLst>
          </p:cNvPr>
          <p:cNvSpPr/>
          <p:nvPr/>
        </p:nvSpPr>
        <p:spPr>
          <a:xfrm>
            <a:off x="9680500" y="3124159"/>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sp>
        <p:nvSpPr>
          <p:cNvPr id="73" name="object 13">
            <a:extLst>
              <a:ext uri="{FF2B5EF4-FFF2-40B4-BE49-F238E27FC236}">
                <a16:creationId xmlns:a16="http://schemas.microsoft.com/office/drawing/2014/main" id="{5D27F018-00AC-634E-9F52-E0CA53EB48F8}"/>
              </a:ext>
            </a:extLst>
          </p:cNvPr>
          <p:cNvSpPr/>
          <p:nvPr/>
        </p:nvSpPr>
        <p:spPr>
          <a:xfrm>
            <a:off x="9701371" y="4253193"/>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pic>
        <p:nvPicPr>
          <p:cNvPr id="74" name="Image 73">
            <a:extLst>
              <a:ext uri="{FF2B5EF4-FFF2-40B4-BE49-F238E27FC236}">
                <a16:creationId xmlns:a16="http://schemas.microsoft.com/office/drawing/2014/main" id="{2B3CDDBC-E598-344E-99D9-08EA31E1AD97}"/>
              </a:ext>
            </a:extLst>
          </p:cNvPr>
          <p:cNvPicPr>
            <a:picLocks noChangeAspect="1"/>
          </p:cNvPicPr>
          <p:nvPr/>
        </p:nvPicPr>
        <p:blipFill>
          <a:blip r:embed="rId4"/>
          <a:stretch>
            <a:fillRect/>
          </a:stretch>
        </p:blipFill>
        <p:spPr>
          <a:xfrm>
            <a:off x="9669462" y="2447215"/>
            <a:ext cx="726057" cy="726057"/>
          </a:xfrm>
          <a:prstGeom prst="rect">
            <a:avLst/>
          </a:prstGeom>
        </p:spPr>
      </p:pic>
      <p:pic>
        <p:nvPicPr>
          <p:cNvPr id="75" name="Image 74" descr="Une image contenant texte&#10;&#10;Description générée automatiquement">
            <a:extLst>
              <a:ext uri="{FF2B5EF4-FFF2-40B4-BE49-F238E27FC236}">
                <a16:creationId xmlns:a16="http://schemas.microsoft.com/office/drawing/2014/main" id="{1ABC0B67-EA2B-CA4F-B751-0781A83EB1B5}"/>
              </a:ext>
            </a:extLst>
          </p:cNvPr>
          <p:cNvPicPr>
            <a:picLocks noChangeAspect="1"/>
          </p:cNvPicPr>
          <p:nvPr/>
        </p:nvPicPr>
        <p:blipFill>
          <a:blip r:embed="rId5"/>
          <a:stretch>
            <a:fillRect/>
          </a:stretch>
        </p:blipFill>
        <p:spPr>
          <a:xfrm>
            <a:off x="9651290" y="3598603"/>
            <a:ext cx="762000" cy="762000"/>
          </a:xfrm>
          <a:prstGeom prst="rect">
            <a:avLst/>
          </a:prstGeom>
        </p:spPr>
      </p:pic>
      <p:sp>
        <p:nvSpPr>
          <p:cNvPr id="76" name="object 9">
            <a:hlinkClick r:id="" action="ppaction://noaction"/>
            <a:extLst>
              <a:ext uri="{FF2B5EF4-FFF2-40B4-BE49-F238E27FC236}">
                <a16:creationId xmlns:a16="http://schemas.microsoft.com/office/drawing/2014/main" id="{60006322-8997-164B-AC9D-1DF2326D7273}"/>
              </a:ext>
            </a:extLst>
          </p:cNvPr>
          <p:cNvSpPr txBox="1"/>
          <p:nvPr/>
        </p:nvSpPr>
        <p:spPr>
          <a:xfrm>
            <a:off x="9462311" y="4317965"/>
            <a:ext cx="1246505" cy="13593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DÉMÉNAGEMENT</a:t>
            </a:r>
            <a:endParaRPr lang="fr-FR" sz="800" dirty="0">
              <a:solidFill>
                <a:schemeClr val="tx2"/>
              </a:solidFill>
              <a:latin typeface="Arial"/>
              <a:cs typeface="Arial"/>
            </a:endParaRPr>
          </a:p>
        </p:txBody>
      </p:sp>
      <p:pic>
        <p:nvPicPr>
          <p:cNvPr id="77" name="Image 76" descr="Une image contenant texte, clipart&#10;&#10;Description générée automatiquement">
            <a:extLst>
              <a:ext uri="{FF2B5EF4-FFF2-40B4-BE49-F238E27FC236}">
                <a16:creationId xmlns:a16="http://schemas.microsoft.com/office/drawing/2014/main" id="{1A83148E-CFCC-824C-84D4-0E8E008D6E03}"/>
              </a:ext>
            </a:extLst>
          </p:cNvPr>
          <p:cNvPicPr>
            <a:picLocks noChangeAspect="1"/>
          </p:cNvPicPr>
          <p:nvPr/>
        </p:nvPicPr>
        <p:blipFill>
          <a:blip r:embed="rId6"/>
          <a:stretch>
            <a:fillRect/>
          </a:stretch>
        </p:blipFill>
        <p:spPr>
          <a:xfrm>
            <a:off x="9640131" y="4648857"/>
            <a:ext cx="910660" cy="910660"/>
          </a:xfrm>
          <a:prstGeom prst="rect">
            <a:avLst/>
          </a:prstGeom>
        </p:spPr>
      </p:pic>
      <p:sp>
        <p:nvSpPr>
          <p:cNvPr id="78" name="Rectangle : coins arrondis 77">
            <a:extLst>
              <a:ext uri="{FF2B5EF4-FFF2-40B4-BE49-F238E27FC236}">
                <a16:creationId xmlns:a16="http://schemas.microsoft.com/office/drawing/2014/main" id="{A8AFD793-BA1F-E847-AB2C-59344D9CD06D}"/>
              </a:ext>
            </a:extLst>
          </p:cNvPr>
          <p:cNvSpPr/>
          <p:nvPr/>
        </p:nvSpPr>
        <p:spPr>
          <a:xfrm>
            <a:off x="9438974" y="1336711"/>
            <a:ext cx="1204084" cy="4567503"/>
          </a:xfrm>
          <a:prstGeom prst="roundRect">
            <a:avLst/>
          </a:prstGeom>
          <a:solidFill>
            <a:schemeClr val="bg1">
              <a:lumMod val="7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object 13">
            <a:extLst>
              <a:ext uri="{FF2B5EF4-FFF2-40B4-BE49-F238E27FC236}">
                <a16:creationId xmlns:a16="http://schemas.microsoft.com/office/drawing/2014/main" id="{F3272C2C-6EC7-8F40-A686-D67B3929D261}"/>
              </a:ext>
            </a:extLst>
          </p:cNvPr>
          <p:cNvSpPr/>
          <p:nvPr/>
        </p:nvSpPr>
        <p:spPr>
          <a:xfrm>
            <a:off x="9701371" y="5476494"/>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sp>
        <p:nvSpPr>
          <p:cNvPr id="80" name="object 13">
            <a:extLst>
              <a:ext uri="{FF2B5EF4-FFF2-40B4-BE49-F238E27FC236}">
                <a16:creationId xmlns:a16="http://schemas.microsoft.com/office/drawing/2014/main" id="{DB5DA87D-B384-F444-B7DF-F941F46CCE49}"/>
              </a:ext>
            </a:extLst>
          </p:cNvPr>
          <p:cNvSpPr/>
          <p:nvPr/>
        </p:nvSpPr>
        <p:spPr>
          <a:xfrm>
            <a:off x="9646238" y="1976789"/>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pic>
        <p:nvPicPr>
          <p:cNvPr id="81" name="Image 80" descr="Une image contenant texte&#10;&#10;Description générée automatiquement">
            <a:extLst>
              <a:ext uri="{FF2B5EF4-FFF2-40B4-BE49-F238E27FC236}">
                <a16:creationId xmlns:a16="http://schemas.microsoft.com/office/drawing/2014/main" id="{F84C3FBC-647A-0140-9BEF-C5D29F60F3D2}"/>
              </a:ext>
            </a:extLst>
          </p:cNvPr>
          <p:cNvPicPr>
            <a:picLocks noChangeAspect="1"/>
          </p:cNvPicPr>
          <p:nvPr/>
        </p:nvPicPr>
        <p:blipFill>
          <a:blip r:embed="rId7">
            <a:grayscl/>
            <a:extLst>
              <a:ext uri="{BEBA8EAE-BF5A-486C-A8C5-ECC9F3942E4B}">
                <a14:imgProps xmlns:a14="http://schemas.microsoft.com/office/drawing/2010/main">
                  <a14:imgLayer r:embed="rId8">
                    <a14:imgEffect>
                      <a14:artisticPhotocopy trans="0" detail="0"/>
                    </a14:imgEffect>
                  </a14:imgLayer>
                </a14:imgProps>
              </a:ext>
            </a:extLst>
          </a:blip>
          <a:stretch>
            <a:fillRect/>
          </a:stretch>
        </p:blipFill>
        <p:spPr>
          <a:xfrm>
            <a:off x="9564867" y="6114006"/>
            <a:ext cx="934304" cy="934304"/>
          </a:xfrm>
          <a:prstGeom prst="rect">
            <a:avLst/>
          </a:prstGeom>
        </p:spPr>
      </p:pic>
      <p:pic>
        <p:nvPicPr>
          <p:cNvPr id="8" name="Image 7">
            <a:extLst>
              <a:ext uri="{FF2B5EF4-FFF2-40B4-BE49-F238E27FC236}">
                <a16:creationId xmlns:a16="http://schemas.microsoft.com/office/drawing/2014/main" id="{4C778AE3-2E8B-41DC-BAB2-22C263645EA0}"/>
              </a:ext>
            </a:extLst>
          </p:cNvPr>
          <p:cNvPicPr>
            <a:picLocks noChangeAspect="1"/>
          </p:cNvPicPr>
          <p:nvPr/>
        </p:nvPicPr>
        <p:blipFill>
          <a:blip r:embed="rId9"/>
          <a:stretch>
            <a:fillRect/>
          </a:stretch>
        </p:blipFill>
        <p:spPr>
          <a:xfrm>
            <a:off x="508501" y="3427016"/>
            <a:ext cx="4007230" cy="2587653"/>
          </a:xfrm>
          <a:prstGeom prst="rect">
            <a:avLst/>
          </a:prstGeom>
        </p:spPr>
      </p:pic>
      <p:sp>
        <p:nvSpPr>
          <p:cNvPr id="138" name="object 77">
            <a:extLst>
              <a:ext uri="{FF2B5EF4-FFF2-40B4-BE49-F238E27FC236}">
                <a16:creationId xmlns:a16="http://schemas.microsoft.com/office/drawing/2014/main" id="{9DA41B36-1E54-4BCF-8B67-68B138C86C1A}"/>
              </a:ext>
            </a:extLst>
          </p:cNvPr>
          <p:cNvSpPr/>
          <p:nvPr/>
        </p:nvSpPr>
        <p:spPr>
          <a:xfrm>
            <a:off x="707299" y="1797101"/>
            <a:ext cx="2618324" cy="1127877"/>
          </a:xfrm>
          <a:custGeom>
            <a:avLst/>
            <a:gdLst/>
            <a:ahLst/>
            <a:cxnLst/>
            <a:rect l="l" t="t" r="r" b="b"/>
            <a:pathLst>
              <a:path w="1805304" h="577214">
                <a:moveTo>
                  <a:pt x="1733295" y="0"/>
                </a:moveTo>
                <a:lnTo>
                  <a:pt x="71996" y="0"/>
                </a:lnTo>
                <a:lnTo>
                  <a:pt x="43971" y="5657"/>
                </a:lnTo>
                <a:lnTo>
                  <a:pt x="21086" y="21086"/>
                </a:lnTo>
                <a:lnTo>
                  <a:pt x="5657" y="43971"/>
                </a:lnTo>
                <a:lnTo>
                  <a:pt x="0" y="71996"/>
                </a:lnTo>
                <a:lnTo>
                  <a:pt x="0" y="504926"/>
                </a:lnTo>
                <a:lnTo>
                  <a:pt x="5657" y="532951"/>
                </a:lnTo>
                <a:lnTo>
                  <a:pt x="21086" y="555836"/>
                </a:lnTo>
                <a:lnTo>
                  <a:pt x="43971" y="571265"/>
                </a:lnTo>
                <a:lnTo>
                  <a:pt x="71996" y="576922"/>
                </a:lnTo>
                <a:lnTo>
                  <a:pt x="1733295" y="576922"/>
                </a:lnTo>
                <a:lnTo>
                  <a:pt x="1761320" y="571265"/>
                </a:lnTo>
                <a:lnTo>
                  <a:pt x="1784205" y="555836"/>
                </a:lnTo>
                <a:lnTo>
                  <a:pt x="1799634" y="532951"/>
                </a:lnTo>
                <a:lnTo>
                  <a:pt x="1805292" y="504926"/>
                </a:lnTo>
                <a:lnTo>
                  <a:pt x="1805292" y="71996"/>
                </a:lnTo>
                <a:lnTo>
                  <a:pt x="1799634" y="43971"/>
                </a:lnTo>
                <a:lnTo>
                  <a:pt x="1784205" y="21086"/>
                </a:lnTo>
                <a:lnTo>
                  <a:pt x="1761320" y="5657"/>
                </a:lnTo>
                <a:lnTo>
                  <a:pt x="1733295" y="0"/>
                </a:lnTo>
                <a:close/>
              </a:path>
            </a:pathLst>
          </a:custGeom>
          <a:solidFill>
            <a:schemeClr val="accent2">
              <a:lumMod val="20000"/>
              <a:lumOff val="80000"/>
            </a:schemeClr>
          </a:solidFill>
        </p:spPr>
        <p:txBody>
          <a:bodyPr wrap="square" lIns="0" tIns="0" rIns="0" bIns="0" rtlCol="0" anchor="ctr"/>
          <a:lstStyle/>
          <a:p>
            <a:pPr marL="12700" marR="5080" lvl="0" indent="-635" algn="ctr">
              <a:spcBef>
                <a:spcPts val="740"/>
              </a:spcBef>
            </a:pPr>
            <a:r>
              <a:rPr lang="fr-FR" sz="1150" dirty="0">
                <a:solidFill>
                  <a:schemeClr val="accent2"/>
                </a:solidFill>
                <a:latin typeface="Arial" panose="020B0604020202020204" pitchFamily="34" charset="0"/>
                <a:cs typeface="Arial" panose="020B0604020202020204" pitchFamily="34" charset="0"/>
              </a:rPr>
              <a:t>Proposer à votre client de réaliser un </a:t>
            </a:r>
            <a:r>
              <a:rPr lang="fr-FR" sz="1150" b="1" dirty="0">
                <a:solidFill>
                  <a:schemeClr val="accent2"/>
                </a:solidFill>
                <a:latin typeface="Arial" panose="020B0604020202020204" pitchFamily="34" charset="0"/>
                <a:cs typeface="Arial" panose="020B0604020202020204" pitchFamily="34" charset="0"/>
              </a:rPr>
              <a:t>bilan assurances </a:t>
            </a:r>
            <a:r>
              <a:rPr lang="fr-FR" sz="1150" dirty="0">
                <a:solidFill>
                  <a:schemeClr val="accent2"/>
                </a:solidFill>
                <a:latin typeface="Arial" panose="020B0604020202020204" pitchFamily="34" charset="0"/>
                <a:cs typeface="Arial" panose="020B0604020202020204" pitchFamily="34" charset="0"/>
              </a:rPr>
              <a:t>pour anticiper ses nouveaux besoins et ajuster son niveau de couverture.</a:t>
            </a:r>
          </a:p>
        </p:txBody>
      </p:sp>
      <p:sp>
        <p:nvSpPr>
          <p:cNvPr id="139" name="object 68">
            <a:extLst>
              <a:ext uri="{FF2B5EF4-FFF2-40B4-BE49-F238E27FC236}">
                <a16:creationId xmlns:a16="http://schemas.microsoft.com/office/drawing/2014/main" id="{E345544A-5B20-4533-A8B3-BE9B9D2926AF}"/>
              </a:ext>
            </a:extLst>
          </p:cNvPr>
          <p:cNvSpPr txBox="1"/>
          <p:nvPr/>
        </p:nvSpPr>
        <p:spPr>
          <a:xfrm>
            <a:off x="747573" y="1563714"/>
            <a:ext cx="965839" cy="212879"/>
          </a:xfrm>
          <a:prstGeom prst="rect">
            <a:avLst/>
          </a:prstGeom>
        </p:spPr>
        <p:txBody>
          <a:bodyPr vert="horz" wrap="square" lIns="0" tIns="12700" rIns="0" bIns="0" rtlCol="0">
            <a:spAutoFit/>
          </a:bodyPr>
          <a:lstStyle/>
          <a:p>
            <a:pPr marL="14604">
              <a:lnSpc>
                <a:spcPct val="100000"/>
              </a:lnSpc>
              <a:spcBef>
                <a:spcPts val="1005"/>
              </a:spcBef>
            </a:pPr>
            <a:r>
              <a:rPr sz="1300" dirty="0">
                <a:solidFill>
                  <a:schemeClr val="accent2"/>
                </a:solidFill>
                <a:latin typeface="Arial"/>
                <a:cs typeface="Arial"/>
              </a:rPr>
              <a:t>PENSEZ-Y !</a:t>
            </a:r>
          </a:p>
        </p:txBody>
      </p:sp>
      <p:sp>
        <p:nvSpPr>
          <p:cNvPr id="59" name="object 69">
            <a:extLst>
              <a:ext uri="{FF2B5EF4-FFF2-40B4-BE49-F238E27FC236}">
                <a16:creationId xmlns:a16="http://schemas.microsoft.com/office/drawing/2014/main" id="{97C049EB-F4C4-48D7-B01B-EA7DBB4143F0}"/>
              </a:ext>
            </a:extLst>
          </p:cNvPr>
          <p:cNvSpPr txBox="1"/>
          <p:nvPr/>
        </p:nvSpPr>
        <p:spPr>
          <a:xfrm>
            <a:off x="5795657" y="1160325"/>
            <a:ext cx="2958538" cy="197490"/>
          </a:xfrm>
          <a:prstGeom prst="rect">
            <a:avLst/>
          </a:prstGeom>
        </p:spPr>
        <p:txBody>
          <a:bodyPr vert="horz" wrap="square" lIns="0" tIns="12700" rIns="0" bIns="0" rtlCol="0">
            <a:spAutoFit/>
          </a:bodyPr>
          <a:lstStyle/>
          <a:p>
            <a:pPr marL="12700">
              <a:lnSpc>
                <a:spcPct val="100000"/>
              </a:lnSpc>
              <a:spcBef>
                <a:spcPts val="100"/>
              </a:spcBef>
            </a:pPr>
            <a:r>
              <a:rPr lang="fr-FR" sz="1200" dirty="0">
                <a:solidFill>
                  <a:schemeClr val="accent2"/>
                </a:solidFill>
                <a:latin typeface="Arial" panose="020B0604020202020204" pitchFamily="34" charset="0"/>
                <a:cs typeface="Arial" panose="020B0604020202020204" pitchFamily="34" charset="0"/>
              </a:rPr>
              <a:t>A la retraite, la perte de revenus est de :</a:t>
            </a:r>
          </a:p>
        </p:txBody>
      </p:sp>
      <p:sp>
        <p:nvSpPr>
          <p:cNvPr id="60" name="object 69">
            <a:extLst>
              <a:ext uri="{FF2B5EF4-FFF2-40B4-BE49-F238E27FC236}">
                <a16:creationId xmlns:a16="http://schemas.microsoft.com/office/drawing/2014/main" id="{5B4DDEDC-85BE-4008-B59F-B929B67D86F3}"/>
              </a:ext>
            </a:extLst>
          </p:cNvPr>
          <p:cNvSpPr txBox="1"/>
          <p:nvPr/>
        </p:nvSpPr>
        <p:spPr>
          <a:xfrm>
            <a:off x="6132346" y="1360909"/>
            <a:ext cx="2304414" cy="382156"/>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lang="fr-FR" sz="24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-30%</a:t>
            </a:r>
          </a:p>
        </p:txBody>
      </p:sp>
      <p:sp>
        <p:nvSpPr>
          <p:cNvPr id="61" name="object 69">
            <a:extLst>
              <a:ext uri="{FF2B5EF4-FFF2-40B4-BE49-F238E27FC236}">
                <a16:creationId xmlns:a16="http://schemas.microsoft.com/office/drawing/2014/main" id="{6B9D8991-0F90-4616-AF32-432958848B39}"/>
              </a:ext>
            </a:extLst>
          </p:cNvPr>
          <p:cNvSpPr txBox="1"/>
          <p:nvPr/>
        </p:nvSpPr>
        <p:spPr>
          <a:xfrm>
            <a:off x="7366471" y="1362969"/>
            <a:ext cx="1188360" cy="382156"/>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lang="fr-FR" sz="24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-50%</a:t>
            </a:r>
          </a:p>
        </p:txBody>
      </p:sp>
      <p:sp>
        <p:nvSpPr>
          <p:cNvPr id="63" name="object 69">
            <a:extLst>
              <a:ext uri="{FF2B5EF4-FFF2-40B4-BE49-F238E27FC236}">
                <a16:creationId xmlns:a16="http://schemas.microsoft.com/office/drawing/2014/main" id="{10B92FAC-583D-4627-A876-E2A89A2CA158}"/>
              </a:ext>
            </a:extLst>
          </p:cNvPr>
          <p:cNvSpPr txBox="1"/>
          <p:nvPr/>
        </p:nvSpPr>
        <p:spPr>
          <a:xfrm>
            <a:off x="5939656" y="1702373"/>
            <a:ext cx="1450229" cy="182101"/>
          </a:xfrm>
          <a:prstGeom prst="rect">
            <a:avLst/>
          </a:prstGeom>
        </p:spPr>
        <p:txBody>
          <a:bodyPr vert="horz" wrap="square" lIns="0" tIns="12700" rIns="0" bIns="0" rtlCol="0">
            <a:spAutoFit/>
          </a:bodyPr>
          <a:lstStyle/>
          <a:p>
            <a:pPr marL="12700">
              <a:lnSpc>
                <a:spcPct val="100000"/>
              </a:lnSpc>
              <a:spcBef>
                <a:spcPts val="100"/>
              </a:spcBef>
            </a:pPr>
            <a:r>
              <a:rPr lang="fr-FR" sz="1100" dirty="0">
                <a:solidFill>
                  <a:schemeClr val="accent2"/>
                </a:solidFill>
                <a:latin typeface="Arial" panose="020B0604020202020204" pitchFamily="34" charset="0"/>
                <a:cs typeface="Arial" panose="020B0604020202020204" pitchFamily="34" charset="0"/>
              </a:rPr>
              <a:t>pour un non-cadre </a:t>
            </a:r>
          </a:p>
        </p:txBody>
      </p:sp>
      <p:sp>
        <p:nvSpPr>
          <p:cNvPr id="64" name="object 69">
            <a:extLst>
              <a:ext uri="{FF2B5EF4-FFF2-40B4-BE49-F238E27FC236}">
                <a16:creationId xmlns:a16="http://schemas.microsoft.com/office/drawing/2014/main" id="{C0F8A3E6-ACD9-40BA-AFB3-11694E4456EF}"/>
              </a:ext>
            </a:extLst>
          </p:cNvPr>
          <p:cNvSpPr txBox="1"/>
          <p:nvPr/>
        </p:nvSpPr>
        <p:spPr>
          <a:xfrm>
            <a:off x="7297292" y="1692081"/>
            <a:ext cx="1450229" cy="182101"/>
          </a:xfrm>
          <a:prstGeom prst="rect">
            <a:avLst/>
          </a:prstGeom>
        </p:spPr>
        <p:txBody>
          <a:bodyPr vert="horz" wrap="square" lIns="0" tIns="12700" rIns="0" bIns="0" rtlCol="0">
            <a:spAutoFit/>
          </a:bodyPr>
          <a:lstStyle/>
          <a:p>
            <a:pPr marL="12700">
              <a:lnSpc>
                <a:spcPct val="100000"/>
              </a:lnSpc>
              <a:spcBef>
                <a:spcPts val="100"/>
              </a:spcBef>
            </a:pPr>
            <a:r>
              <a:rPr lang="fr-FR" sz="1100" dirty="0">
                <a:solidFill>
                  <a:schemeClr val="accent2"/>
                </a:solidFill>
                <a:latin typeface="Arial" panose="020B0604020202020204" pitchFamily="34" charset="0"/>
                <a:cs typeface="Arial" panose="020B0604020202020204" pitchFamily="34" charset="0"/>
              </a:rPr>
              <a:t>pour un cadre </a:t>
            </a:r>
          </a:p>
        </p:txBody>
      </p:sp>
      <p:sp>
        <p:nvSpPr>
          <p:cNvPr id="65" name="ZoneTexte 64">
            <a:extLst>
              <a:ext uri="{FF2B5EF4-FFF2-40B4-BE49-F238E27FC236}">
                <a16:creationId xmlns:a16="http://schemas.microsoft.com/office/drawing/2014/main" id="{54BD7F1F-C395-4AFF-9825-FA0E82E6F2FC}"/>
              </a:ext>
            </a:extLst>
          </p:cNvPr>
          <p:cNvSpPr txBox="1"/>
          <p:nvPr/>
        </p:nvSpPr>
        <p:spPr>
          <a:xfrm>
            <a:off x="5692123" y="1872643"/>
            <a:ext cx="2305279" cy="200055"/>
          </a:xfrm>
          <a:prstGeom prst="rect">
            <a:avLst/>
          </a:prstGeom>
          <a:noFill/>
        </p:spPr>
        <p:txBody>
          <a:bodyPr wrap="square" rtlCol="0">
            <a:spAutoFit/>
          </a:bodyPr>
          <a:lstStyle/>
          <a:p>
            <a:r>
              <a:rPr lang="fr-FR" sz="700" i="1" dirty="0">
                <a:solidFill>
                  <a:schemeClr val="tx1">
                    <a:lumMod val="75000"/>
                    <a:lumOff val="25000"/>
                  </a:schemeClr>
                </a:solidFill>
                <a:latin typeface="Arial" panose="020B0604020202020204" pitchFamily="34" charset="0"/>
                <a:cs typeface="Arial" panose="020B0604020202020204" pitchFamily="34" charset="0"/>
              </a:rPr>
              <a:t>Source : simulateur Caisse d’Epargne 2020</a:t>
            </a:r>
          </a:p>
        </p:txBody>
      </p:sp>
      <p:sp>
        <p:nvSpPr>
          <p:cNvPr id="51" name="Bulle narrative : rectangle à coins arrondis 50">
            <a:extLst>
              <a:ext uri="{FF2B5EF4-FFF2-40B4-BE49-F238E27FC236}">
                <a16:creationId xmlns:a16="http://schemas.microsoft.com/office/drawing/2014/main" id="{9A4018AD-4A51-49B7-822D-7C62CC7A479F}"/>
              </a:ext>
            </a:extLst>
          </p:cNvPr>
          <p:cNvSpPr/>
          <p:nvPr/>
        </p:nvSpPr>
        <p:spPr>
          <a:xfrm>
            <a:off x="4830387" y="2924979"/>
            <a:ext cx="3287432" cy="1608660"/>
          </a:xfrm>
          <a:prstGeom prst="wedgeRoundRectCallo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dirty="0">
              <a:latin typeface="Arial" panose="020B0604020202020204" pitchFamily="34" charset="0"/>
              <a:cs typeface="Arial" panose="020B0604020202020204" pitchFamily="34" charset="0"/>
            </a:endParaRPr>
          </a:p>
        </p:txBody>
      </p:sp>
      <p:sp>
        <p:nvSpPr>
          <p:cNvPr id="53" name="Bulle narrative : rectangle à coins arrondis 52">
            <a:extLst>
              <a:ext uri="{FF2B5EF4-FFF2-40B4-BE49-F238E27FC236}">
                <a16:creationId xmlns:a16="http://schemas.microsoft.com/office/drawing/2014/main" id="{7E7F70C4-AC65-4CAB-984F-E0D43A17B4EC}"/>
              </a:ext>
            </a:extLst>
          </p:cNvPr>
          <p:cNvSpPr/>
          <p:nvPr/>
        </p:nvSpPr>
        <p:spPr>
          <a:xfrm>
            <a:off x="6119705" y="4406009"/>
            <a:ext cx="3065769" cy="1608660"/>
          </a:xfrm>
          <a:prstGeom prst="wedgeRoundRectCallou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dirty="0">
              <a:solidFill>
                <a:schemeClr val="tx1"/>
              </a:solidFill>
              <a:latin typeface="Arial" panose="020B0604020202020204" pitchFamily="34" charset="0"/>
              <a:cs typeface="Arial" panose="020B0604020202020204" pitchFamily="34" charset="0"/>
            </a:endParaRPr>
          </a:p>
        </p:txBody>
      </p:sp>
      <p:sp>
        <p:nvSpPr>
          <p:cNvPr id="2" name="ZoneTexte 1">
            <a:extLst>
              <a:ext uri="{FF2B5EF4-FFF2-40B4-BE49-F238E27FC236}">
                <a16:creationId xmlns:a16="http://schemas.microsoft.com/office/drawing/2014/main" id="{30317462-F7E3-477C-8C9F-4DF4E480834C}"/>
              </a:ext>
            </a:extLst>
          </p:cNvPr>
          <p:cNvSpPr txBox="1"/>
          <p:nvPr/>
        </p:nvSpPr>
        <p:spPr>
          <a:xfrm>
            <a:off x="6400800" y="4720842"/>
            <a:ext cx="2784674" cy="1223412"/>
          </a:xfrm>
          <a:prstGeom prst="rect">
            <a:avLst/>
          </a:prstGeom>
          <a:noFill/>
        </p:spPr>
        <p:txBody>
          <a:bodyPr wrap="square" rtlCol="0">
            <a:spAutoFit/>
          </a:bodyPr>
          <a:lstStyle/>
          <a:p>
            <a:r>
              <a:rPr lang="fr-FR" sz="1050" dirty="0">
                <a:latin typeface="Arial" panose="020B0604020202020204" pitchFamily="34" charset="0"/>
                <a:cs typeface="Arial" panose="020B0604020202020204" pitchFamily="34" charset="0"/>
              </a:rPr>
              <a:t>A la retraite, vous souhaitez donner vie à vos projets, faire face aux dépenses imprévues ?</a:t>
            </a:r>
          </a:p>
          <a:p>
            <a:endParaRPr lang="fr-FR" sz="1050" dirty="0">
              <a:latin typeface="Arial" panose="020B0604020202020204" pitchFamily="34" charset="0"/>
              <a:cs typeface="Arial" panose="020B0604020202020204" pitchFamily="34" charset="0"/>
            </a:endParaRPr>
          </a:p>
          <a:p>
            <a:r>
              <a:rPr lang="fr-FR" sz="1050" dirty="0">
                <a:solidFill>
                  <a:schemeClr val="accent2"/>
                </a:solidFill>
                <a:latin typeface="Arial" panose="020B0604020202020204" pitchFamily="34" charset="0"/>
                <a:cs typeface="Arial" panose="020B0604020202020204" pitchFamily="34" charset="0"/>
              </a:rPr>
              <a:t>Proposer </a:t>
            </a:r>
            <a:r>
              <a:rPr lang="fr-FR" sz="1050" b="1" dirty="0">
                <a:solidFill>
                  <a:schemeClr val="accent2"/>
                </a:solidFill>
                <a:latin typeface="Arial" panose="020B0604020202020204" pitchFamily="34" charset="0"/>
                <a:cs typeface="Arial" panose="020B0604020202020204" pitchFamily="34" charset="0"/>
              </a:rPr>
              <a:t>la carte de paiement et de crédit </a:t>
            </a:r>
            <a:r>
              <a:rPr lang="fr-FR" sz="1050" b="1" u="sng" dirty="0">
                <a:solidFill>
                  <a:schemeClr val="accent2"/>
                </a:solidFill>
                <a:latin typeface="Arial" panose="020B0604020202020204" pitchFamily="34" charset="0"/>
                <a:cs typeface="Arial" panose="020B0604020202020204" pitchFamily="34" charset="0"/>
              </a:rPr>
              <a:t>Visa </a:t>
            </a:r>
            <a:r>
              <a:rPr lang="fr-FR" sz="1050" b="1" u="sng" dirty="0" err="1">
                <a:solidFill>
                  <a:schemeClr val="accent2"/>
                </a:solidFill>
                <a:latin typeface="Arial" panose="020B0604020202020204" pitchFamily="34" charset="0"/>
                <a:cs typeface="Arial" panose="020B0604020202020204" pitchFamily="34" charset="0"/>
              </a:rPr>
              <a:t>Izicarte</a:t>
            </a:r>
            <a:r>
              <a:rPr lang="fr-FR" sz="1050" b="1" u="sng" dirty="0">
                <a:solidFill>
                  <a:schemeClr val="accent2"/>
                </a:solidFill>
                <a:latin typeface="Arial" panose="020B0604020202020204" pitchFamily="34" charset="0"/>
                <a:cs typeface="Arial" panose="020B0604020202020204" pitchFamily="34" charset="0"/>
              </a:rPr>
              <a:t>*</a:t>
            </a:r>
            <a:r>
              <a:rPr lang="fr-FR" sz="1050" dirty="0">
                <a:solidFill>
                  <a:schemeClr val="accent2"/>
                </a:solidFill>
                <a:latin typeface="Arial" panose="020B0604020202020204" pitchFamily="34" charset="0"/>
                <a:cs typeface="Arial" panose="020B0604020202020204" pitchFamily="34" charset="0"/>
              </a:rPr>
              <a:t>, il est possible d’étaler les dépenses de plus de 250€**.</a:t>
            </a:r>
          </a:p>
        </p:txBody>
      </p:sp>
      <p:sp>
        <p:nvSpPr>
          <p:cNvPr id="55" name="object 76">
            <a:extLst>
              <a:ext uri="{FF2B5EF4-FFF2-40B4-BE49-F238E27FC236}">
                <a16:creationId xmlns:a16="http://schemas.microsoft.com/office/drawing/2014/main" id="{0D6AA5FA-9383-40DE-AE17-449306304B01}"/>
              </a:ext>
            </a:extLst>
          </p:cNvPr>
          <p:cNvSpPr/>
          <p:nvPr/>
        </p:nvSpPr>
        <p:spPr>
          <a:xfrm>
            <a:off x="6307253" y="4860278"/>
            <a:ext cx="84052" cy="72390"/>
          </a:xfrm>
          <a:custGeom>
            <a:avLst/>
            <a:gdLst/>
            <a:ahLst/>
            <a:cxnLst/>
            <a:rect l="l" t="t" r="r" b="b"/>
            <a:pathLst>
              <a:path w="72389" h="72389">
                <a:moveTo>
                  <a:pt x="71996" y="0"/>
                </a:moveTo>
                <a:lnTo>
                  <a:pt x="0" y="0"/>
                </a:lnTo>
                <a:lnTo>
                  <a:pt x="0" y="71996"/>
                </a:lnTo>
                <a:lnTo>
                  <a:pt x="71996" y="71996"/>
                </a:lnTo>
                <a:lnTo>
                  <a:pt x="71996" y="0"/>
                </a:lnTo>
                <a:close/>
              </a:path>
            </a:pathLst>
          </a:custGeom>
          <a:solidFill>
            <a:schemeClr val="accent2"/>
          </a:solidFill>
        </p:spPr>
        <p:txBody>
          <a:bodyPr wrap="square" lIns="0" tIns="0" rIns="0" bIns="0" rtlCol="0"/>
          <a:lstStyle/>
          <a:p>
            <a:endParaRPr/>
          </a:p>
        </p:txBody>
      </p:sp>
      <p:sp>
        <p:nvSpPr>
          <p:cNvPr id="56" name="ZoneTexte 55">
            <a:extLst>
              <a:ext uri="{FF2B5EF4-FFF2-40B4-BE49-F238E27FC236}">
                <a16:creationId xmlns:a16="http://schemas.microsoft.com/office/drawing/2014/main" id="{D1050255-C15D-4A19-8593-13A028F4278C}"/>
              </a:ext>
            </a:extLst>
          </p:cNvPr>
          <p:cNvSpPr txBox="1"/>
          <p:nvPr/>
        </p:nvSpPr>
        <p:spPr>
          <a:xfrm>
            <a:off x="5128539" y="3117766"/>
            <a:ext cx="2989280" cy="1223412"/>
          </a:xfrm>
          <a:prstGeom prst="rect">
            <a:avLst/>
          </a:prstGeom>
          <a:noFill/>
        </p:spPr>
        <p:txBody>
          <a:bodyPr wrap="square" rtlCol="0">
            <a:spAutoFit/>
          </a:bodyPr>
          <a:lstStyle/>
          <a:p>
            <a:r>
              <a:rPr lang="fr-FR" sz="1050" dirty="0">
                <a:latin typeface="Arial" panose="020B0604020202020204" pitchFamily="34" charset="0"/>
                <a:cs typeface="Arial" panose="020B0604020202020204" pitchFamily="34" charset="0"/>
              </a:rPr>
              <a:t>A la retraite, vous souhaitez gérer avec souplesse votre budget mensuel ? </a:t>
            </a:r>
          </a:p>
          <a:p>
            <a:endParaRPr lang="fr-FR" sz="1050" dirty="0">
              <a:solidFill>
                <a:schemeClr val="accent2">
                  <a:lumMod val="20000"/>
                  <a:lumOff val="80000"/>
                </a:schemeClr>
              </a:solidFill>
              <a:latin typeface="Arial" panose="020B0604020202020204" pitchFamily="34" charset="0"/>
              <a:cs typeface="Arial" panose="020B0604020202020204" pitchFamily="34" charset="0"/>
            </a:endParaRPr>
          </a:p>
          <a:p>
            <a:r>
              <a:rPr lang="fr-FR" sz="1050" dirty="0">
                <a:solidFill>
                  <a:schemeClr val="accent2">
                    <a:lumMod val="20000"/>
                    <a:lumOff val="80000"/>
                  </a:schemeClr>
                </a:solidFill>
                <a:latin typeface="Arial" panose="020B0604020202020204" pitchFamily="34" charset="0"/>
                <a:cs typeface="Arial" panose="020B0604020202020204" pitchFamily="34" charset="0"/>
              </a:rPr>
              <a:t>Avec la </a:t>
            </a:r>
            <a:r>
              <a:rPr lang="fr-FR" sz="1050" b="1" u="sng" dirty="0">
                <a:solidFill>
                  <a:schemeClr val="accent2">
                    <a:lumMod val="20000"/>
                    <a:lumOff val="80000"/>
                  </a:schemeClr>
                </a:solidFill>
                <a:latin typeface="Arial" panose="020B0604020202020204" pitchFamily="34" charset="0"/>
                <a:cs typeface="Arial" panose="020B0604020202020204" pitchFamily="34" charset="0"/>
              </a:rPr>
              <a:t>carte à débit différé</a:t>
            </a:r>
            <a:r>
              <a:rPr lang="fr-FR" sz="1050" dirty="0">
                <a:solidFill>
                  <a:schemeClr val="accent2">
                    <a:lumMod val="20000"/>
                    <a:lumOff val="80000"/>
                  </a:schemeClr>
                </a:solidFill>
                <a:latin typeface="Arial" panose="020B0604020202020204" pitchFamily="34" charset="0"/>
                <a:cs typeface="Arial" panose="020B0604020202020204" pitchFamily="34" charset="0"/>
              </a:rPr>
              <a:t>, il est possible de gérer avec flexibilité et autonomie les frais engagés qui seront remboursés et les dépenses importantes. </a:t>
            </a:r>
          </a:p>
        </p:txBody>
      </p:sp>
      <p:sp>
        <p:nvSpPr>
          <p:cNvPr id="58" name="object 76">
            <a:extLst>
              <a:ext uri="{FF2B5EF4-FFF2-40B4-BE49-F238E27FC236}">
                <a16:creationId xmlns:a16="http://schemas.microsoft.com/office/drawing/2014/main" id="{D420681A-E529-4EEB-B7DB-2AF98D8231CD}"/>
              </a:ext>
            </a:extLst>
          </p:cNvPr>
          <p:cNvSpPr/>
          <p:nvPr/>
        </p:nvSpPr>
        <p:spPr>
          <a:xfrm>
            <a:off x="5028763" y="3234675"/>
            <a:ext cx="84052" cy="72390"/>
          </a:xfrm>
          <a:custGeom>
            <a:avLst/>
            <a:gdLst/>
            <a:ahLst/>
            <a:cxnLst/>
            <a:rect l="l" t="t" r="r" b="b"/>
            <a:pathLst>
              <a:path w="72389" h="72389">
                <a:moveTo>
                  <a:pt x="71996" y="0"/>
                </a:moveTo>
                <a:lnTo>
                  <a:pt x="0" y="0"/>
                </a:lnTo>
                <a:lnTo>
                  <a:pt x="0" y="71996"/>
                </a:lnTo>
                <a:lnTo>
                  <a:pt x="71996" y="71996"/>
                </a:lnTo>
                <a:lnTo>
                  <a:pt x="71996" y="0"/>
                </a:lnTo>
                <a:close/>
              </a:path>
            </a:pathLst>
          </a:custGeom>
          <a:solidFill>
            <a:schemeClr val="accent2">
              <a:lumMod val="20000"/>
              <a:lumOff val="80000"/>
            </a:schemeClr>
          </a:solidFill>
        </p:spPr>
        <p:txBody>
          <a:bodyPr wrap="square" lIns="0" tIns="0" rIns="0" bIns="0" rtlCol="0"/>
          <a:lstStyle/>
          <a:p>
            <a:endParaRPr/>
          </a:p>
        </p:txBody>
      </p:sp>
      <p:pic>
        <p:nvPicPr>
          <p:cNvPr id="62" name="Image 61">
            <a:extLst>
              <a:ext uri="{FF2B5EF4-FFF2-40B4-BE49-F238E27FC236}">
                <a16:creationId xmlns:a16="http://schemas.microsoft.com/office/drawing/2014/main" id="{81E4940C-D82F-4D33-A5C4-30F0F926F6F9}"/>
              </a:ext>
            </a:extLst>
          </p:cNvPr>
          <p:cNvPicPr>
            <a:picLocks noChangeAspect="1"/>
          </p:cNvPicPr>
          <p:nvPr/>
        </p:nvPicPr>
        <p:blipFill>
          <a:blip r:embed="rId10"/>
          <a:stretch>
            <a:fillRect/>
          </a:stretch>
        </p:blipFill>
        <p:spPr>
          <a:xfrm>
            <a:off x="4378709" y="2211243"/>
            <a:ext cx="713735" cy="713735"/>
          </a:xfrm>
          <a:prstGeom prst="rect">
            <a:avLst/>
          </a:prstGeom>
        </p:spPr>
      </p:pic>
      <p:sp>
        <p:nvSpPr>
          <p:cNvPr id="40" name="object 47">
            <a:extLst>
              <a:ext uri="{FF2B5EF4-FFF2-40B4-BE49-F238E27FC236}">
                <a16:creationId xmlns:a16="http://schemas.microsoft.com/office/drawing/2014/main" id="{A67212E3-C14E-4A75-BB9E-28FF07A356A4}"/>
              </a:ext>
            </a:extLst>
          </p:cNvPr>
          <p:cNvSpPr txBox="1"/>
          <p:nvPr/>
        </p:nvSpPr>
        <p:spPr>
          <a:xfrm>
            <a:off x="508501" y="6053757"/>
            <a:ext cx="3909306" cy="887422"/>
          </a:xfrm>
          <a:prstGeom prst="rect">
            <a:avLst/>
          </a:prstGeom>
        </p:spPr>
        <p:txBody>
          <a:bodyPr vert="horz" wrap="square" lIns="0" tIns="12700" rIns="0" bIns="0" rtlCol="0">
            <a:spAutoFit/>
          </a:bodyPr>
          <a:lstStyle/>
          <a:p>
            <a:pPr marL="12700" marR="5080" algn="just">
              <a:lnSpc>
                <a:spcPct val="100000"/>
              </a:lnSpc>
              <a:spcBef>
                <a:spcPts val="100"/>
              </a:spcBef>
            </a:pPr>
            <a:r>
              <a:rPr lang="fr-FR" sz="700" dirty="0">
                <a:solidFill>
                  <a:srgbClr val="706F6F"/>
                </a:solidFill>
                <a:latin typeface="Arial" panose="020B0604020202020204" pitchFamily="34" charset="0"/>
                <a:cs typeface="Arial" panose="020B0604020202020204" pitchFamily="34" charset="0"/>
              </a:rPr>
              <a:t>*</a:t>
            </a:r>
            <a:br>
              <a:rPr lang="fr-FR" sz="700" dirty="0">
                <a:latin typeface="Arial" panose="020B0604020202020204" pitchFamily="34" charset="0"/>
                <a:cs typeface="Arial" panose="020B0604020202020204" pitchFamily="34" charset="0"/>
              </a:rPr>
            </a:br>
            <a:r>
              <a:rPr lang="fr-FR" sz="700" dirty="0">
                <a:latin typeface="Arial" panose="020B0604020202020204" pitchFamily="34" charset="0"/>
                <a:cs typeface="Arial" panose="020B0604020202020204" pitchFamily="34" charset="0"/>
              </a:rPr>
              <a:t>*</a:t>
            </a:r>
            <a:r>
              <a:rPr lang="fr-FR" sz="700" b="0" i="0" dirty="0">
                <a:solidFill>
                  <a:srgbClr val="666666"/>
                </a:solidFill>
                <a:effectLst/>
                <a:latin typeface="Arial" panose="020B0604020202020204" pitchFamily="34" charset="0"/>
                <a:cs typeface="Arial" panose="020B0604020202020204" pitchFamily="34" charset="0"/>
              </a:rPr>
              <a:t>Les Caisses d’Epargne, intermédiaires de crédit distribuent exclusivement pour le compte de BPCE Financement – Société Anonyme ; 439 869 587 RCS Paris – le crédit renouvelable </a:t>
            </a:r>
            <a:r>
              <a:rPr lang="fr-FR" sz="700" b="0" i="0" dirty="0" err="1">
                <a:solidFill>
                  <a:srgbClr val="666666"/>
                </a:solidFill>
                <a:effectLst/>
                <a:latin typeface="Arial" panose="020B0604020202020204" pitchFamily="34" charset="0"/>
                <a:cs typeface="Arial" panose="020B0604020202020204" pitchFamily="34" charset="0"/>
              </a:rPr>
              <a:t>Izicarte</a:t>
            </a:r>
            <a:r>
              <a:rPr lang="fr-FR" sz="700" b="0" i="0" dirty="0">
                <a:solidFill>
                  <a:srgbClr val="666666"/>
                </a:solidFill>
                <a:effectLst/>
                <a:latin typeface="Arial" panose="020B0604020202020204" pitchFamily="34" charset="0"/>
                <a:cs typeface="Arial" panose="020B0604020202020204" pitchFamily="34" charset="0"/>
              </a:rPr>
              <a:t>, sous réserve d’acceptation par BPCE Financement et après expiration du délai légal de rétractation.</a:t>
            </a:r>
          </a:p>
          <a:p>
            <a:pPr marL="12700" marR="5080" algn="just">
              <a:lnSpc>
                <a:spcPct val="100000"/>
              </a:lnSpc>
              <a:spcBef>
                <a:spcPts val="100"/>
              </a:spcBef>
            </a:pPr>
            <a:r>
              <a:rPr lang="fr-FR" sz="700" dirty="0">
                <a:solidFill>
                  <a:srgbClr val="666666"/>
                </a:solidFill>
                <a:latin typeface="Arial" panose="020B0604020202020204" pitchFamily="34" charset="0"/>
                <a:cs typeface="Arial" panose="020B0604020202020204" pitchFamily="34" charset="0"/>
              </a:rPr>
              <a:t>**Le Post-paiement est une fonctionnalité qui propose aux clients d’étaler leur dépense, à posteriori d’un achat de plus de 250€ effectué au comptant avec la carte </a:t>
            </a:r>
            <a:r>
              <a:rPr lang="fr-FR" sz="700" dirty="0" err="1">
                <a:solidFill>
                  <a:srgbClr val="666666"/>
                </a:solidFill>
                <a:latin typeface="Arial" panose="020B0604020202020204" pitchFamily="34" charset="0"/>
                <a:cs typeface="Arial" panose="020B0604020202020204" pitchFamily="34" charset="0"/>
              </a:rPr>
              <a:t>Izicarte</a:t>
            </a:r>
            <a:r>
              <a:rPr lang="fr-FR" sz="700" dirty="0">
                <a:solidFill>
                  <a:srgbClr val="666666"/>
                </a:solidFill>
                <a:latin typeface="Arial" panose="020B0604020202020204" pitchFamily="34" charset="0"/>
                <a:cs typeface="Arial" panose="020B0604020202020204" pitchFamily="34" charset="0"/>
              </a:rPr>
              <a:t>, en utilisant leur crédit renouvelable.</a:t>
            </a:r>
            <a:endParaRPr sz="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4247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D7EEFC0-84E5-3742-A8B2-BE6D0D59E371}"/>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7</a:t>
            </a:fld>
            <a:endParaRPr lang="fr-FR" dirty="0"/>
          </a:p>
        </p:txBody>
      </p:sp>
      <p:sp>
        <p:nvSpPr>
          <p:cNvPr id="4" name="object 4">
            <a:hlinkClick r:id="" action="ppaction://noaction"/>
            <a:extLst>
              <a:ext uri="{FF2B5EF4-FFF2-40B4-BE49-F238E27FC236}">
                <a16:creationId xmlns:a16="http://schemas.microsoft.com/office/drawing/2014/main" id="{BE1BFDCD-F5C7-2442-B96C-ECFB4F655D70}"/>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5" name="object 5">
            <a:extLst>
              <a:ext uri="{FF2B5EF4-FFF2-40B4-BE49-F238E27FC236}">
                <a16:creationId xmlns:a16="http://schemas.microsoft.com/office/drawing/2014/main" id="{163EFD72-7137-F94F-94B6-AB9A36DB2C8F}"/>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6" name="object 7">
            <a:hlinkClick r:id="rId2" action="ppaction://hlinksldjump"/>
            <a:extLst>
              <a:ext uri="{FF2B5EF4-FFF2-40B4-BE49-F238E27FC236}">
                <a16:creationId xmlns:a16="http://schemas.microsoft.com/office/drawing/2014/main" id="{47EF2738-05C6-D84E-B587-8E54F5011F8D}"/>
              </a:ext>
            </a:extLst>
          </p:cNvPr>
          <p:cNvSpPr/>
          <p:nvPr/>
        </p:nvSpPr>
        <p:spPr>
          <a:xfrm>
            <a:off x="9651290" y="7166708"/>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 name="object 8">
            <a:extLst>
              <a:ext uri="{FF2B5EF4-FFF2-40B4-BE49-F238E27FC236}">
                <a16:creationId xmlns:a16="http://schemas.microsoft.com/office/drawing/2014/main" id="{49D739F8-4BA2-3547-BAD1-FEB44E7B528E}"/>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11" name="object 66">
            <a:extLst>
              <a:ext uri="{FF2B5EF4-FFF2-40B4-BE49-F238E27FC236}">
                <a16:creationId xmlns:a16="http://schemas.microsoft.com/office/drawing/2014/main" id="{C486D7CB-DFD3-EF45-B82A-626EC26BE9D4}"/>
              </a:ext>
            </a:extLst>
          </p:cNvPr>
          <p:cNvSpPr txBox="1"/>
          <p:nvPr/>
        </p:nvSpPr>
        <p:spPr>
          <a:xfrm>
            <a:off x="365300" y="346459"/>
            <a:ext cx="5550758" cy="212879"/>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chemeClr val="accent2"/>
                </a:solidFill>
                <a:latin typeface="Arial" panose="020B0604020202020204" pitchFamily="34" charset="0"/>
                <a:cs typeface="Arial" panose="020B0604020202020204" pitchFamily="34" charset="0"/>
              </a:rPr>
              <a:t>DÉPART À LA RETRAITE</a:t>
            </a:r>
          </a:p>
        </p:txBody>
      </p:sp>
      <p:sp>
        <p:nvSpPr>
          <p:cNvPr id="12" name="object 65">
            <a:extLst>
              <a:ext uri="{FF2B5EF4-FFF2-40B4-BE49-F238E27FC236}">
                <a16:creationId xmlns:a16="http://schemas.microsoft.com/office/drawing/2014/main" id="{BD2722AA-8A5A-D544-91BB-74D0155F4E00}"/>
              </a:ext>
            </a:extLst>
          </p:cNvPr>
          <p:cNvSpPr txBox="1">
            <a:spLocks/>
          </p:cNvSpPr>
          <p:nvPr/>
        </p:nvSpPr>
        <p:spPr>
          <a:xfrm>
            <a:off x="671366" y="1018370"/>
            <a:ext cx="6035024" cy="289823"/>
          </a:xfrm>
          <a:prstGeom prst="rect">
            <a:avLst/>
          </a:prstGeom>
        </p:spPr>
        <p:txBody>
          <a:bodyPr vert="horz" wrap="square" lIns="0" tIns="1270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pPr marL="12700">
              <a:lnSpc>
                <a:spcPct val="100000"/>
              </a:lnSpc>
              <a:spcBef>
                <a:spcPts val="100"/>
              </a:spcBef>
            </a:pPr>
            <a:r>
              <a:rPr lang="fr-FR" sz="1800" b="1" dirty="0">
                <a:solidFill>
                  <a:srgbClr val="E30613"/>
                </a:solidFill>
                <a:latin typeface="Arial" panose="020B0604020202020204" pitchFamily="34" charset="0"/>
                <a:cs typeface="Arial" panose="020B0604020202020204" pitchFamily="34" charset="0"/>
              </a:rPr>
              <a:t>SE PROTÉGER SOI ET SES PROCHES</a:t>
            </a:r>
          </a:p>
        </p:txBody>
      </p:sp>
      <p:sp>
        <p:nvSpPr>
          <p:cNvPr id="35" name="object 46">
            <a:extLst>
              <a:ext uri="{FF2B5EF4-FFF2-40B4-BE49-F238E27FC236}">
                <a16:creationId xmlns:a16="http://schemas.microsoft.com/office/drawing/2014/main" id="{B113477E-6E52-45CA-9228-D348B8C6957D}"/>
              </a:ext>
            </a:extLst>
          </p:cNvPr>
          <p:cNvSpPr txBox="1">
            <a:spLocks/>
          </p:cNvSpPr>
          <p:nvPr/>
        </p:nvSpPr>
        <p:spPr>
          <a:xfrm>
            <a:off x="4251362" y="7203291"/>
            <a:ext cx="4832984" cy="102592"/>
          </a:xfrm>
          <a:prstGeom prst="rect">
            <a:avLst/>
          </a:prstGeom>
        </p:spPr>
        <p:txBody>
          <a:bodyPr vert="horz" wrap="square" lIns="0" tIns="0" rIns="0" bIns="0" rtlCol="0">
            <a:spAutoFit/>
          </a:bodyPr>
          <a:lstStyle>
            <a:defPPr>
              <a:defRPr lang="fr-FR"/>
            </a:defPPr>
            <a:lvl1pPr marL="0" algn="l" defTabSz="914400" rtl="0" eaLnBrk="1" latinLnBrk="0" hangingPunct="1">
              <a:defRPr sz="800" b="0" i="0" kern="1200">
                <a:solidFill>
                  <a:srgbClr val="706F6F"/>
                </a:solidFill>
                <a:latin typeface="Microsoft Sans Serif"/>
                <a:ea typeface="+mn-ea"/>
                <a:cs typeface="Microsoft Sans Serif"/>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gn="r">
              <a:lnSpc>
                <a:spcPts val="840"/>
              </a:lnSpc>
            </a:pPr>
            <a:r>
              <a:rPr lang="fr-FR" b="1" dirty="0">
                <a:latin typeface="Arial" panose="020B0604020202020204" pitchFamily="34" charset="0"/>
                <a:cs typeface="Arial" panose="020B0604020202020204" pitchFamily="34" charset="0"/>
              </a:rPr>
              <a:t>OAV – MOMENTS DE VIE </a:t>
            </a:r>
            <a:r>
              <a:rPr lang="fr-FR" dirty="0">
                <a:latin typeface="Arial" panose="020B0604020202020204" pitchFamily="34" charset="0"/>
                <a:cs typeface="Arial" panose="020B0604020202020204" pitchFamily="34" charset="0"/>
              </a:rPr>
              <a:t>- DOCUMENT À USAGE STRICTEMENT INTERNE – JUIN 2022</a:t>
            </a:r>
          </a:p>
        </p:txBody>
      </p:sp>
      <p:sp>
        <p:nvSpPr>
          <p:cNvPr id="68" name="object 9">
            <a:hlinkClick r:id="" action="ppaction://noaction"/>
            <a:extLst>
              <a:ext uri="{FF2B5EF4-FFF2-40B4-BE49-F238E27FC236}">
                <a16:creationId xmlns:a16="http://schemas.microsoft.com/office/drawing/2014/main" id="{B4C3E8E0-CCD3-AB4B-9067-902C2CCF05F9}"/>
              </a:ext>
            </a:extLst>
          </p:cNvPr>
          <p:cNvSpPr txBox="1"/>
          <p:nvPr/>
        </p:nvSpPr>
        <p:spPr>
          <a:xfrm>
            <a:off x="9407525" y="2018654"/>
            <a:ext cx="1215530" cy="25904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ENTRÉE DANS LA VIE ACTIVE</a:t>
            </a:r>
            <a:endParaRPr sz="800" dirty="0">
              <a:solidFill>
                <a:schemeClr val="tx2"/>
              </a:solidFill>
              <a:latin typeface="Arial"/>
              <a:cs typeface="Arial"/>
            </a:endParaRPr>
          </a:p>
        </p:txBody>
      </p:sp>
      <p:pic>
        <p:nvPicPr>
          <p:cNvPr id="69" name="Image 68">
            <a:extLst>
              <a:ext uri="{FF2B5EF4-FFF2-40B4-BE49-F238E27FC236}">
                <a16:creationId xmlns:a16="http://schemas.microsoft.com/office/drawing/2014/main" id="{799F1506-94F2-664B-95AE-8945EA274746}"/>
              </a:ext>
            </a:extLst>
          </p:cNvPr>
          <p:cNvPicPr>
            <a:picLocks noChangeAspect="1"/>
          </p:cNvPicPr>
          <p:nvPr/>
        </p:nvPicPr>
        <p:blipFill>
          <a:blip r:embed="rId3"/>
          <a:stretch>
            <a:fillRect/>
          </a:stretch>
        </p:blipFill>
        <p:spPr>
          <a:xfrm>
            <a:off x="9628207" y="1336711"/>
            <a:ext cx="762000" cy="762000"/>
          </a:xfrm>
          <a:prstGeom prst="rect">
            <a:avLst/>
          </a:prstGeom>
        </p:spPr>
      </p:pic>
      <p:sp>
        <p:nvSpPr>
          <p:cNvPr id="70" name="object 9">
            <a:hlinkClick r:id="" action="ppaction://noaction"/>
            <a:extLst>
              <a:ext uri="{FF2B5EF4-FFF2-40B4-BE49-F238E27FC236}">
                <a16:creationId xmlns:a16="http://schemas.microsoft.com/office/drawing/2014/main" id="{F2028856-DE06-1846-9F9E-8A0B8EAD8B04}"/>
              </a:ext>
            </a:extLst>
          </p:cNvPr>
          <p:cNvSpPr txBox="1"/>
          <p:nvPr/>
        </p:nvSpPr>
        <p:spPr>
          <a:xfrm>
            <a:off x="9438974" y="5527497"/>
            <a:ext cx="1246505" cy="271869"/>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PRÉPARATION DE</a:t>
            </a:r>
          </a:p>
          <a:p>
            <a:pPr marL="12700" algn="ctr">
              <a:lnSpc>
                <a:spcPct val="100000"/>
              </a:lnSpc>
              <a:spcBef>
                <a:spcPts val="100"/>
              </a:spcBef>
            </a:pPr>
            <a:r>
              <a:rPr lang="fr-FR" sz="800" b="1" dirty="0">
                <a:solidFill>
                  <a:schemeClr val="tx2"/>
                </a:solidFill>
                <a:latin typeface="Arial"/>
                <a:cs typeface="Arial"/>
              </a:rPr>
              <a:t> LA RETRAITE</a:t>
            </a:r>
            <a:endParaRPr lang="fr-FR" sz="800" dirty="0">
              <a:solidFill>
                <a:schemeClr val="tx2"/>
              </a:solidFill>
              <a:latin typeface="Arial"/>
              <a:cs typeface="Arial"/>
            </a:endParaRPr>
          </a:p>
        </p:txBody>
      </p:sp>
      <p:sp>
        <p:nvSpPr>
          <p:cNvPr id="71" name="object 9">
            <a:hlinkClick r:id="" action="ppaction://noaction"/>
            <a:extLst>
              <a:ext uri="{FF2B5EF4-FFF2-40B4-BE49-F238E27FC236}">
                <a16:creationId xmlns:a16="http://schemas.microsoft.com/office/drawing/2014/main" id="{984EE705-E369-184C-8A7C-1105C8DA1FBF}"/>
              </a:ext>
            </a:extLst>
          </p:cNvPr>
          <p:cNvSpPr txBox="1"/>
          <p:nvPr/>
        </p:nvSpPr>
        <p:spPr>
          <a:xfrm>
            <a:off x="9594620" y="3170042"/>
            <a:ext cx="904551" cy="25904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LA FAMILLE ÉVOLUE</a:t>
            </a:r>
            <a:endParaRPr sz="800" b="1" dirty="0">
              <a:solidFill>
                <a:schemeClr val="tx2"/>
              </a:solidFill>
              <a:latin typeface="Arial"/>
              <a:cs typeface="Arial"/>
            </a:endParaRPr>
          </a:p>
        </p:txBody>
      </p:sp>
      <p:sp>
        <p:nvSpPr>
          <p:cNvPr id="72" name="object 13">
            <a:extLst>
              <a:ext uri="{FF2B5EF4-FFF2-40B4-BE49-F238E27FC236}">
                <a16:creationId xmlns:a16="http://schemas.microsoft.com/office/drawing/2014/main" id="{C3E00FB0-71EA-924D-9863-8BC89C4AAEBE}"/>
              </a:ext>
            </a:extLst>
          </p:cNvPr>
          <p:cNvSpPr/>
          <p:nvPr/>
        </p:nvSpPr>
        <p:spPr>
          <a:xfrm>
            <a:off x="9680500" y="3124159"/>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sp>
        <p:nvSpPr>
          <p:cNvPr id="73" name="object 13">
            <a:extLst>
              <a:ext uri="{FF2B5EF4-FFF2-40B4-BE49-F238E27FC236}">
                <a16:creationId xmlns:a16="http://schemas.microsoft.com/office/drawing/2014/main" id="{5D27F018-00AC-634E-9F52-E0CA53EB48F8}"/>
              </a:ext>
            </a:extLst>
          </p:cNvPr>
          <p:cNvSpPr/>
          <p:nvPr/>
        </p:nvSpPr>
        <p:spPr>
          <a:xfrm>
            <a:off x="9701371" y="4253193"/>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pic>
        <p:nvPicPr>
          <p:cNvPr id="74" name="Image 73">
            <a:extLst>
              <a:ext uri="{FF2B5EF4-FFF2-40B4-BE49-F238E27FC236}">
                <a16:creationId xmlns:a16="http://schemas.microsoft.com/office/drawing/2014/main" id="{2B3CDDBC-E598-344E-99D9-08EA31E1AD97}"/>
              </a:ext>
            </a:extLst>
          </p:cNvPr>
          <p:cNvPicPr>
            <a:picLocks noChangeAspect="1"/>
          </p:cNvPicPr>
          <p:nvPr/>
        </p:nvPicPr>
        <p:blipFill>
          <a:blip r:embed="rId4"/>
          <a:stretch>
            <a:fillRect/>
          </a:stretch>
        </p:blipFill>
        <p:spPr>
          <a:xfrm>
            <a:off x="9669462" y="2447215"/>
            <a:ext cx="726057" cy="726057"/>
          </a:xfrm>
          <a:prstGeom prst="rect">
            <a:avLst/>
          </a:prstGeom>
        </p:spPr>
      </p:pic>
      <p:pic>
        <p:nvPicPr>
          <p:cNvPr id="75" name="Image 74" descr="Une image contenant texte&#10;&#10;Description générée automatiquement">
            <a:extLst>
              <a:ext uri="{FF2B5EF4-FFF2-40B4-BE49-F238E27FC236}">
                <a16:creationId xmlns:a16="http://schemas.microsoft.com/office/drawing/2014/main" id="{1ABC0B67-EA2B-CA4F-B751-0781A83EB1B5}"/>
              </a:ext>
            </a:extLst>
          </p:cNvPr>
          <p:cNvPicPr>
            <a:picLocks noChangeAspect="1"/>
          </p:cNvPicPr>
          <p:nvPr/>
        </p:nvPicPr>
        <p:blipFill>
          <a:blip r:embed="rId5"/>
          <a:stretch>
            <a:fillRect/>
          </a:stretch>
        </p:blipFill>
        <p:spPr>
          <a:xfrm>
            <a:off x="9651290" y="3598603"/>
            <a:ext cx="762000" cy="762000"/>
          </a:xfrm>
          <a:prstGeom prst="rect">
            <a:avLst/>
          </a:prstGeom>
        </p:spPr>
      </p:pic>
      <p:sp>
        <p:nvSpPr>
          <p:cNvPr id="76" name="object 9">
            <a:hlinkClick r:id="" action="ppaction://noaction"/>
            <a:extLst>
              <a:ext uri="{FF2B5EF4-FFF2-40B4-BE49-F238E27FC236}">
                <a16:creationId xmlns:a16="http://schemas.microsoft.com/office/drawing/2014/main" id="{60006322-8997-164B-AC9D-1DF2326D7273}"/>
              </a:ext>
            </a:extLst>
          </p:cNvPr>
          <p:cNvSpPr txBox="1"/>
          <p:nvPr/>
        </p:nvSpPr>
        <p:spPr>
          <a:xfrm>
            <a:off x="9462311" y="4317965"/>
            <a:ext cx="1246505" cy="13593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DÉMÉNAGEMENT</a:t>
            </a:r>
            <a:endParaRPr lang="fr-FR" sz="800" dirty="0">
              <a:solidFill>
                <a:schemeClr val="tx2"/>
              </a:solidFill>
              <a:latin typeface="Arial"/>
              <a:cs typeface="Arial"/>
            </a:endParaRPr>
          </a:p>
        </p:txBody>
      </p:sp>
      <p:pic>
        <p:nvPicPr>
          <p:cNvPr id="77" name="Image 76" descr="Une image contenant texte, clipart&#10;&#10;Description générée automatiquement">
            <a:extLst>
              <a:ext uri="{FF2B5EF4-FFF2-40B4-BE49-F238E27FC236}">
                <a16:creationId xmlns:a16="http://schemas.microsoft.com/office/drawing/2014/main" id="{1A83148E-CFCC-824C-84D4-0E8E008D6E03}"/>
              </a:ext>
            </a:extLst>
          </p:cNvPr>
          <p:cNvPicPr>
            <a:picLocks noChangeAspect="1"/>
          </p:cNvPicPr>
          <p:nvPr/>
        </p:nvPicPr>
        <p:blipFill>
          <a:blip r:embed="rId6"/>
          <a:stretch>
            <a:fillRect/>
          </a:stretch>
        </p:blipFill>
        <p:spPr>
          <a:xfrm>
            <a:off x="9640131" y="4648857"/>
            <a:ext cx="910660" cy="910660"/>
          </a:xfrm>
          <a:prstGeom prst="rect">
            <a:avLst/>
          </a:prstGeom>
        </p:spPr>
      </p:pic>
      <p:sp>
        <p:nvSpPr>
          <p:cNvPr id="78" name="Rectangle : coins arrondis 77">
            <a:extLst>
              <a:ext uri="{FF2B5EF4-FFF2-40B4-BE49-F238E27FC236}">
                <a16:creationId xmlns:a16="http://schemas.microsoft.com/office/drawing/2014/main" id="{A8AFD793-BA1F-E847-AB2C-59344D9CD06D}"/>
              </a:ext>
            </a:extLst>
          </p:cNvPr>
          <p:cNvSpPr/>
          <p:nvPr/>
        </p:nvSpPr>
        <p:spPr>
          <a:xfrm>
            <a:off x="9438974" y="1336711"/>
            <a:ext cx="1204084" cy="4567503"/>
          </a:xfrm>
          <a:prstGeom prst="roundRect">
            <a:avLst/>
          </a:prstGeom>
          <a:solidFill>
            <a:schemeClr val="bg1">
              <a:lumMod val="7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object 13">
            <a:extLst>
              <a:ext uri="{FF2B5EF4-FFF2-40B4-BE49-F238E27FC236}">
                <a16:creationId xmlns:a16="http://schemas.microsoft.com/office/drawing/2014/main" id="{F3272C2C-6EC7-8F40-A686-D67B3929D261}"/>
              </a:ext>
            </a:extLst>
          </p:cNvPr>
          <p:cNvSpPr/>
          <p:nvPr/>
        </p:nvSpPr>
        <p:spPr>
          <a:xfrm>
            <a:off x="9701371" y="5476494"/>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sp>
        <p:nvSpPr>
          <p:cNvPr id="80" name="object 13">
            <a:extLst>
              <a:ext uri="{FF2B5EF4-FFF2-40B4-BE49-F238E27FC236}">
                <a16:creationId xmlns:a16="http://schemas.microsoft.com/office/drawing/2014/main" id="{DB5DA87D-B384-F444-B7DF-F941F46CCE49}"/>
              </a:ext>
            </a:extLst>
          </p:cNvPr>
          <p:cNvSpPr/>
          <p:nvPr/>
        </p:nvSpPr>
        <p:spPr>
          <a:xfrm>
            <a:off x="9646238" y="1976789"/>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pic>
        <p:nvPicPr>
          <p:cNvPr id="81" name="Image 80" descr="Une image contenant texte&#10;&#10;Description générée automatiquement">
            <a:extLst>
              <a:ext uri="{FF2B5EF4-FFF2-40B4-BE49-F238E27FC236}">
                <a16:creationId xmlns:a16="http://schemas.microsoft.com/office/drawing/2014/main" id="{F84C3FBC-647A-0140-9BEF-C5D29F60F3D2}"/>
              </a:ext>
            </a:extLst>
          </p:cNvPr>
          <p:cNvPicPr>
            <a:picLocks noChangeAspect="1"/>
          </p:cNvPicPr>
          <p:nvPr/>
        </p:nvPicPr>
        <p:blipFill>
          <a:blip r:embed="rId7">
            <a:grayscl/>
            <a:extLst>
              <a:ext uri="{BEBA8EAE-BF5A-486C-A8C5-ECC9F3942E4B}">
                <a14:imgProps xmlns:a14="http://schemas.microsoft.com/office/drawing/2010/main">
                  <a14:imgLayer r:embed="rId8">
                    <a14:imgEffect>
                      <a14:artisticPhotocopy trans="0" detail="0"/>
                    </a14:imgEffect>
                  </a14:imgLayer>
                </a14:imgProps>
              </a:ext>
            </a:extLst>
          </a:blip>
          <a:stretch>
            <a:fillRect/>
          </a:stretch>
        </p:blipFill>
        <p:spPr>
          <a:xfrm>
            <a:off x="9564867" y="6114006"/>
            <a:ext cx="934304" cy="934304"/>
          </a:xfrm>
          <a:prstGeom prst="rect">
            <a:avLst/>
          </a:prstGeom>
        </p:spPr>
      </p:pic>
      <p:sp>
        <p:nvSpPr>
          <p:cNvPr id="56" name="ZoneTexte 55">
            <a:extLst>
              <a:ext uri="{FF2B5EF4-FFF2-40B4-BE49-F238E27FC236}">
                <a16:creationId xmlns:a16="http://schemas.microsoft.com/office/drawing/2014/main" id="{7E99FCE8-49AD-4397-BEBC-D45A1D9C041C}"/>
              </a:ext>
            </a:extLst>
          </p:cNvPr>
          <p:cNvSpPr txBox="1"/>
          <p:nvPr/>
        </p:nvSpPr>
        <p:spPr>
          <a:xfrm>
            <a:off x="7552893" y="2739254"/>
            <a:ext cx="1750980"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600" b="0" i="1"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Source </a:t>
            </a:r>
            <a:r>
              <a:rPr kumimoji="0" lang="fr-FR" sz="600" b="0" i="1" u="none" strike="noStrike" kern="1200" cap="none" spc="0" normalizeH="0" baseline="0" noProof="0" dirty="0" err="1">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Altaprofit</a:t>
            </a:r>
            <a:r>
              <a:rPr kumimoji="0" lang="fr-FR" sz="600" b="0" i="1"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   *26-41 ans</a:t>
            </a:r>
          </a:p>
        </p:txBody>
      </p:sp>
      <p:sp>
        <p:nvSpPr>
          <p:cNvPr id="57" name="Rectangle 56">
            <a:extLst>
              <a:ext uri="{FF2B5EF4-FFF2-40B4-BE49-F238E27FC236}">
                <a16:creationId xmlns:a16="http://schemas.microsoft.com/office/drawing/2014/main" id="{6B43A656-8CE0-4F37-A301-88A295A7D5F7}"/>
              </a:ext>
            </a:extLst>
          </p:cNvPr>
          <p:cNvSpPr/>
          <p:nvPr/>
        </p:nvSpPr>
        <p:spPr>
          <a:xfrm>
            <a:off x="4475464" y="1686735"/>
            <a:ext cx="2288635" cy="14040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C8082CA3-7D76-4918-BDE8-0E1B3A6F920E}"/>
              </a:ext>
            </a:extLst>
          </p:cNvPr>
          <p:cNvSpPr/>
          <p:nvPr/>
        </p:nvSpPr>
        <p:spPr>
          <a:xfrm>
            <a:off x="6764099" y="1686735"/>
            <a:ext cx="2320247" cy="143742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 name="Triangle isocèle 58">
            <a:extLst>
              <a:ext uri="{FF2B5EF4-FFF2-40B4-BE49-F238E27FC236}">
                <a16:creationId xmlns:a16="http://schemas.microsoft.com/office/drawing/2014/main" id="{19D5C23C-A9DB-4F42-A651-BCE48B3C54CB}"/>
              </a:ext>
            </a:extLst>
          </p:cNvPr>
          <p:cNvSpPr/>
          <p:nvPr/>
        </p:nvSpPr>
        <p:spPr>
          <a:xfrm rot="16200000">
            <a:off x="6286471" y="1961584"/>
            <a:ext cx="770089" cy="198612"/>
          </a:xfrm>
          <a:prstGeom prst="triangle">
            <a:avLst>
              <a:gd name="adj" fmla="val 38691"/>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0" name="Triangle isocèle 59">
            <a:extLst>
              <a:ext uri="{FF2B5EF4-FFF2-40B4-BE49-F238E27FC236}">
                <a16:creationId xmlns:a16="http://schemas.microsoft.com/office/drawing/2014/main" id="{E93BFBAA-541B-4891-B618-F46E6D6159E1}"/>
              </a:ext>
            </a:extLst>
          </p:cNvPr>
          <p:cNvSpPr/>
          <p:nvPr/>
        </p:nvSpPr>
        <p:spPr>
          <a:xfrm rot="16200000">
            <a:off x="6306475" y="2624697"/>
            <a:ext cx="770087" cy="171886"/>
          </a:xfrm>
          <a:prstGeom prst="triangle">
            <a:avLst>
              <a:gd name="adj" fmla="val 38691"/>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1" name="ZoneTexte 60">
            <a:extLst>
              <a:ext uri="{FF2B5EF4-FFF2-40B4-BE49-F238E27FC236}">
                <a16:creationId xmlns:a16="http://schemas.microsoft.com/office/drawing/2014/main" id="{1285C27D-3EB6-499E-8BC7-D57A3BE82000}"/>
              </a:ext>
            </a:extLst>
          </p:cNvPr>
          <p:cNvSpPr txBox="1"/>
          <p:nvPr/>
        </p:nvSpPr>
        <p:spPr>
          <a:xfrm>
            <a:off x="6706390" y="1792626"/>
            <a:ext cx="2430441" cy="121571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IDÉE REVUE: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accent2"/>
                </a:solidFill>
                <a:latin typeface="Arial" panose="020B0604020202020204" pitchFamily="34" charset="0"/>
                <a:cs typeface="Arial" panose="020B0604020202020204" pitchFamily="34" charset="0"/>
              </a:rPr>
              <a:t>« La santé et la préservation de l’autonomie sont deux enjeux clés dans votre nouvelle vie de retraité. Pour l’assurance dépendance, plus vous souscrivez tôt, moins la cotisation sera élevée.»</a:t>
            </a:r>
            <a:endParaRPr kumimoji="0" lang="fr-FR" sz="9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endParaRPr>
          </a:p>
        </p:txBody>
      </p:sp>
      <p:sp>
        <p:nvSpPr>
          <p:cNvPr id="62" name="ZoneTexte 61">
            <a:extLst>
              <a:ext uri="{FF2B5EF4-FFF2-40B4-BE49-F238E27FC236}">
                <a16:creationId xmlns:a16="http://schemas.microsoft.com/office/drawing/2014/main" id="{2D51B1E1-7772-420F-B45A-4821A8A3AD8E}"/>
              </a:ext>
            </a:extLst>
          </p:cNvPr>
          <p:cNvSpPr txBox="1"/>
          <p:nvPr/>
        </p:nvSpPr>
        <p:spPr>
          <a:xfrm>
            <a:off x="4540292" y="1808513"/>
            <a:ext cx="1989496" cy="80021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IDÉE REÇUE</a:t>
            </a:r>
            <a:r>
              <a:rPr lang="fr-FR" sz="1000" dirty="0">
                <a:solidFill>
                  <a:srgbClr val="FFFFFF"/>
                </a:solidFill>
                <a:latin typeface="Arial" panose="020B0604020202020204" pitchFamily="34" charset="0"/>
                <a:cs typeface="Arial" panose="020B060402020202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r>
              <a:rPr lang="fr-FR" sz="900" b="1" dirty="0">
                <a:solidFill>
                  <a:srgbClr val="FFFFFF"/>
                </a:solidFill>
                <a:latin typeface="Arial" panose="020B0604020202020204" pitchFamily="34" charset="0"/>
                <a:cs typeface="Arial" panose="020B0604020202020204" pitchFamily="34" charset="0"/>
              </a:rPr>
              <a:t>Je suis en bonne santé et je me sens encore jeune !</a:t>
            </a:r>
            <a:r>
              <a:rPr kumimoji="0" lang="fr-FR" sz="9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endParaRPr kumimoji="0" lang="fr-FR"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026" name="Picture 2">
            <a:extLst>
              <a:ext uri="{FF2B5EF4-FFF2-40B4-BE49-F238E27FC236}">
                <a16:creationId xmlns:a16="http://schemas.microsoft.com/office/drawing/2014/main" id="{2DD3E7ED-078B-4571-8254-758DD15619F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8267" y="1535561"/>
            <a:ext cx="3871210" cy="2318694"/>
          </a:xfrm>
          <a:prstGeom prst="rect">
            <a:avLst/>
          </a:prstGeom>
          <a:noFill/>
          <a:extLst>
            <a:ext uri="{909E8E84-426E-40DD-AFC4-6F175D3DCCD1}">
              <a14:hiddenFill xmlns:a14="http://schemas.microsoft.com/office/drawing/2010/main">
                <a:solidFill>
                  <a:srgbClr val="FFFFFF"/>
                </a:solidFill>
              </a14:hiddenFill>
            </a:ext>
          </a:extLst>
        </p:spPr>
      </p:pic>
      <p:sp>
        <p:nvSpPr>
          <p:cNvPr id="64" name="Rectangle 63">
            <a:extLst>
              <a:ext uri="{FF2B5EF4-FFF2-40B4-BE49-F238E27FC236}">
                <a16:creationId xmlns:a16="http://schemas.microsoft.com/office/drawing/2014/main" id="{AC57F53A-2E40-47C5-87AD-2BAB4E43583C}"/>
              </a:ext>
            </a:extLst>
          </p:cNvPr>
          <p:cNvSpPr/>
          <p:nvPr/>
        </p:nvSpPr>
        <p:spPr>
          <a:xfrm>
            <a:off x="2902953" y="4125555"/>
            <a:ext cx="3018157" cy="27486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CA69EB5D-40D8-4EF7-BEAC-A12562F36496}"/>
              </a:ext>
            </a:extLst>
          </p:cNvPr>
          <p:cNvSpPr/>
          <p:nvPr/>
        </p:nvSpPr>
        <p:spPr>
          <a:xfrm>
            <a:off x="5921109" y="4125555"/>
            <a:ext cx="3018157" cy="274862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 name="Ellipse 65">
            <a:extLst>
              <a:ext uri="{FF2B5EF4-FFF2-40B4-BE49-F238E27FC236}">
                <a16:creationId xmlns:a16="http://schemas.microsoft.com/office/drawing/2014/main" id="{4623D2F5-4FDB-4C24-A5A3-690B735CFC28}"/>
              </a:ext>
            </a:extLst>
          </p:cNvPr>
          <p:cNvSpPr/>
          <p:nvPr/>
        </p:nvSpPr>
        <p:spPr>
          <a:xfrm>
            <a:off x="5376657" y="4298609"/>
            <a:ext cx="808846" cy="762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7" name="Ellipse 66">
            <a:extLst>
              <a:ext uri="{FF2B5EF4-FFF2-40B4-BE49-F238E27FC236}">
                <a16:creationId xmlns:a16="http://schemas.microsoft.com/office/drawing/2014/main" id="{CD80B810-473F-4888-BD58-BACE5C80774C}"/>
              </a:ext>
            </a:extLst>
          </p:cNvPr>
          <p:cNvSpPr/>
          <p:nvPr/>
        </p:nvSpPr>
        <p:spPr>
          <a:xfrm>
            <a:off x="5660480" y="5868452"/>
            <a:ext cx="808846" cy="762000"/>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8" name="ZoneTexte 87">
            <a:extLst>
              <a:ext uri="{FF2B5EF4-FFF2-40B4-BE49-F238E27FC236}">
                <a16:creationId xmlns:a16="http://schemas.microsoft.com/office/drawing/2014/main" id="{16B6AE3F-9EB3-4DE4-8CEB-3ADB348F4ABF}"/>
              </a:ext>
            </a:extLst>
          </p:cNvPr>
          <p:cNvSpPr txBox="1"/>
          <p:nvPr/>
        </p:nvSpPr>
        <p:spPr>
          <a:xfrm>
            <a:off x="3010582" y="4237730"/>
            <a:ext cx="2793897" cy="343170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 la retraite, il </a:t>
            </a:r>
            <a:r>
              <a:rPr lang="fr-FR" sz="1000" b="1" dirty="0">
                <a:solidFill>
                  <a:srgbClr val="FFFFFF"/>
                </a:solidFill>
                <a:latin typeface="Arial" panose="020B0604020202020204" pitchFamily="34" charset="0"/>
                <a:cs typeface="Arial" panose="020B0604020202020204" pitchFamily="34" charset="0"/>
              </a:rPr>
              <a:t>est nécessaire </a:t>
            </a:r>
            <a:r>
              <a:rPr kumimoji="0" lang="fr-FR" sz="1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d’opter pour une complémentaire santé adaptée à vos besoins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fr-FR" sz="900" dirty="0">
                <a:solidFill>
                  <a:srgbClr val="FFFFFF"/>
                </a:solidFill>
                <a:latin typeface="Arial" panose="020B0604020202020204" pitchFamily="34" charset="0"/>
                <a:cs typeface="Arial" panose="020B0604020202020204" pitchFamily="34" charset="0"/>
              </a:rPr>
              <a:t>LORS DE L’ENTRETIEN :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R="0" lvl="0" algn="l" defTabSz="457200" rtl="0" eaLnBrk="1" fontAlgn="auto" latinLnBrk="0" hangingPunct="1">
              <a:lnSpc>
                <a:spcPct val="100000"/>
              </a:lnSpc>
              <a:spcBef>
                <a:spcPts val="0"/>
              </a:spcBef>
              <a:spcAft>
                <a:spcPts val="0"/>
              </a:spcAft>
              <a:buClrTx/>
              <a:buSzTx/>
              <a:tabLst/>
              <a:defRPr/>
            </a:pPr>
            <a:r>
              <a:rPr lang="fr-FR" sz="1000" dirty="0">
                <a:latin typeface="Arial" panose="020B0604020202020204" pitchFamily="34" charset="0"/>
                <a:cs typeface="Arial" panose="020B0604020202020204" pitchFamily="34" charset="0"/>
              </a:rPr>
              <a:t>A la retraite</a:t>
            </a:r>
            <a:r>
              <a:rPr kumimoji="0" lang="fr-FR" sz="10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faut-il changer de complémentaire santé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000" dirty="0">
              <a:solidFill>
                <a:srgbClr val="FFFFFF"/>
              </a:solidFill>
              <a:latin typeface="Arial" panose="020B0604020202020204" pitchFamily="34" charset="0"/>
              <a:cs typeface="Arial" panose="020B0604020202020204" pitchFamily="34" charset="0"/>
            </a:endParaRPr>
          </a:p>
          <a:p>
            <a:pPr>
              <a:defRPr/>
            </a:pPr>
            <a:r>
              <a:rPr lang="fr-FR" sz="1000" b="1" dirty="0">
                <a:solidFill>
                  <a:schemeClr val="bg1"/>
                </a:solidFill>
                <a:effectLst/>
                <a:latin typeface="Arial" panose="020B0604020202020204" pitchFamily="34" charset="0"/>
                <a:cs typeface="Arial" panose="020B0604020202020204" pitchFamily="34" charset="0"/>
              </a:rPr>
              <a:t>Avoir une complémentaire santé qui rembourse tout ou une partie de vos frais de santé selon vos besoins est une priorité pour faire face aux aléas de santé. </a:t>
            </a:r>
          </a:p>
          <a:p>
            <a:pPr>
              <a:defRPr/>
            </a:pPr>
            <a:endParaRPr lang="fr-FR" sz="1000" b="1" dirty="0">
              <a:solidFill>
                <a:schemeClr val="bg1"/>
              </a:solidFill>
              <a:effectLst/>
              <a:latin typeface="Arial" panose="020B0604020202020204" pitchFamily="34" charset="0"/>
              <a:cs typeface="Arial" panose="020B0604020202020204" pitchFamily="34" charset="0"/>
            </a:endParaRPr>
          </a:p>
          <a:p>
            <a:pPr>
              <a:defRPr/>
            </a:pPr>
            <a:r>
              <a:rPr lang="fr-FR" sz="1000" b="1" dirty="0">
                <a:solidFill>
                  <a:schemeClr val="bg1"/>
                </a:solidFill>
                <a:effectLst/>
                <a:latin typeface="Arial" panose="020B0604020202020204" pitchFamily="34" charset="0"/>
                <a:cs typeface="Arial" panose="020B0604020202020204" pitchFamily="34" charset="0"/>
              </a:rPr>
              <a:t>La version MASTER du contrat </a:t>
            </a:r>
            <a:r>
              <a:rPr lang="fr-FR" sz="1000" b="1" u="sng" dirty="0">
                <a:solidFill>
                  <a:schemeClr val="bg1"/>
                </a:solidFill>
                <a:effectLst/>
                <a:latin typeface="Arial" panose="020B0604020202020204" pitchFamily="34" charset="0"/>
                <a:cs typeface="Arial" panose="020B0604020202020204" pitchFamily="34" charset="0"/>
              </a:rPr>
              <a:t>Garanties Santé</a:t>
            </a:r>
            <a:r>
              <a:rPr lang="fr-FR" sz="1000" b="1" dirty="0">
                <a:solidFill>
                  <a:schemeClr val="bg1"/>
                </a:solidFill>
                <a:effectLst/>
                <a:latin typeface="Arial" panose="020B0604020202020204" pitchFamily="34" charset="0"/>
                <a:cs typeface="Arial" panose="020B0604020202020204" pitchFamily="34" charset="0"/>
              </a:rPr>
              <a:t>* est là pour répondre à vos exigences de santé et de budget.</a:t>
            </a:r>
          </a:p>
          <a:p>
            <a:pPr marR="0" lvl="0" algn="l" defTabSz="457200" rtl="0" eaLnBrk="1" fontAlgn="auto" latinLnBrk="0" hangingPunct="1">
              <a:lnSpc>
                <a:spcPct val="100000"/>
              </a:lnSpc>
              <a:spcBef>
                <a:spcPts val="0"/>
              </a:spcBef>
              <a:spcAft>
                <a:spcPts val="0"/>
              </a:spcAft>
              <a:buClrTx/>
              <a:buSzTx/>
              <a:tabLst/>
              <a:defRPr/>
            </a:pPr>
            <a:endParaRPr kumimoji="0" lang="fr-FR" sz="9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R="0" lvl="0" algn="l" defTabSz="457200" rtl="0" eaLnBrk="1" fontAlgn="auto" latinLnBrk="0" hangingPunct="1">
              <a:lnSpc>
                <a:spcPct val="100000"/>
              </a:lnSpc>
              <a:spcBef>
                <a:spcPts val="0"/>
              </a:spcBef>
              <a:spcAft>
                <a:spcPts val="0"/>
              </a:spcAft>
              <a:buClrTx/>
              <a:buSzTx/>
              <a:tabLst/>
              <a:defRPr/>
            </a:pPr>
            <a:endParaRPr kumimoji="0" lang="fr-FR" sz="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89" name="ZoneTexte 88">
            <a:extLst>
              <a:ext uri="{FF2B5EF4-FFF2-40B4-BE49-F238E27FC236}">
                <a16:creationId xmlns:a16="http://schemas.microsoft.com/office/drawing/2014/main" id="{37D6A821-85BA-46B4-BA7B-D4CCC5CE1216}"/>
              </a:ext>
            </a:extLst>
          </p:cNvPr>
          <p:cNvSpPr txBox="1"/>
          <p:nvPr/>
        </p:nvSpPr>
        <p:spPr>
          <a:xfrm>
            <a:off x="6286081" y="4237730"/>
            <a:ext cx="2599494" cy="216982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000" b="1" dirty="0">
                <a:solidFill>
                  <a:schemeClr val="accent2"/>
                </a:solidFill>
                <a:latin typeface="Arial" panose="020B0604020202020204" pitchFamily="34" charset="0"/>
                <a:cs typeface="Arial" panose="020B0604020202020204" pitchFamily="34" charset="0"/>
              </a:rPr>
              <a:t>A la retraite, il est temps d’anticiper les conséquences financières et matérielles d’une perte d’autonomie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fr-FR" sz="900" dirty="0">
                <a:solidFill>
                  <a:schemeClr val="accent2"/>
                </a:solidFill>
                <a:latin typeface="Arial" panose="020B0604020202020204" pitchFamily="34" charset="0"/>
                <a:cs typeface="Arial" panose="020B0604020202020204" pitchFamily="34" charset="0"/>
              </a:rPr>
              <a:t>LORS DE L’ENTRETIEN :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endParaRPr>
          </a:p>
          <a:p>
            <a:pPr marR="0" lvl="0" algn="l" defTabSz="457200" rtl="0" eaLnBrk="1" fontAlgn="auto" latinLnBrk="0" hangingPunct="1">
              <a:lnSpc>
                <a:spcPct val="100000"/>
              </a:lnSpc>
              <a:spcBef>
                <a:spcPts val="0"/>
              </a:spcBef>
              <a:spcAft>
                <a:spcPts val="0"/>
              </a:spcAft>
              <a:buClrTx/>
              <a:buSzTx/>
              <a:tabLst/>
              <a:defRPr/>
            </a:pPr>
            <a:r>
              <a:rPr lang="fr-FR" sz="1000" dirty="0">
                <a:latin typeface="Arial" panose="020B0604020202020204" pitchFamily="34" charset="0"/>
                <a:cs typeface="Arial" panose="020B0604020202020204" pitchFamily="34" charset="0"/>
              </a:rPr>
              <a:t>Vous souhaitez préserver vos proches en cas de perte d’autonomie même légère ?</a:t>
            </a:r>
          </a:p>
          <a:p>
            <a:pPr marR="0" lvl="0" algn="l" defTabSz="457200" rtl="0" eaLnBrk="1" fontAlgn="auto" latinLnBrk="0" hangingPunct="1">
              <a:lnSpc>
                <a:spcPct val="100000"/>
              </a:lnSpc>
              <a:spcBef>
                <a:spcPts val="0"/>
              </a:spcBef>
              <a:spcAft>
                <a:spcPts val="0"/>
              </a:spcAft>
              <a:buClrTx/>
              <a:buSzTx/>
              <a:tabLst/>
              <a:defRPr/>
            </a:pPr>
            <a:endParaRPr lang="fr-FR" sz="900" dirty="0">
              <a:solidFill>
                <a:schemeClr val="accent2"/>
              </a:solidFill>
              <a:latin typeface="Arial" panose="020B0604020202020204" pitchFamily="34" charset="0"/>
              <a:cs typeface="Arial" panose="020B0604020202020204" pitchFamily="34" charset="0"/>
            </a:endParaRPr>
          </a:p>
          <a:p>
            <a:pPr marR="0" lvl="0" algn="l" defTabSz="457200" rtl="0" eaLnBrk="1" fontAlgn="auto" latinLnBrk="0" hangingPunct="1">
              <a:lnSpc>
                <a:spcPct val="100000"/>
              </a:lnSpc>
              <a:spcBef>
                <a:spcPts val="0"/>
              </a:spcBef>
              <a:spcAft>
                <a:spcPts val="0"/>
              </a:spcAft>
              <a:buClrTx/>
              <a:buSzTx/>
              <a:tabLst/>
              <a:defRPr/>
            </a:pPr>
            <a:r>
              <a:rPr kumimoji="0" lang="fr-FR" sz="10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Penser à anticiper </a:t>
            </a:r>
            <a:r>
              <a:rPr lang="fr-FR" sz="1000" dirty="0">
                <a:solidFill>
                  <a:schemeClr val="accent2"/>
                </a:solidFill>
                <a:latin typeface="Arial" panose="020B0604020202020204" pitchFamily="34" charset="0"/>
                <a:cs typeface="Arial" panose="020B0604020202020204" pitchFamily="34" charset="0"/>
              </a:rPr>
              <a:t>le risque de perte d’autonomie</a:t>
            </a:r>
            <a:r>
              <a:rPr kumimoji="0" lang="fr-FR" sz="10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avec le contrat </a:t>
            </a:r>
            <a:r>
              <a:rPr kumimoji="0" lang="fr-FR" sz="1000" b="1" i="0" u="sng"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Ecureuil Assistance </a:t>
            </a:r>
            <a:r>
              <a:rPr lang="fr-FR" sz="1000" b="1" u="sng" dirty="0">
                <a:solidFill>
                  <a:schemeClr val="accent2"/>
                </a:solidFill>
                <a:latin typeface="Arial" panose="020B0604020202020204" pitchFamily="34" charset="0"/>
                <a:cs typeface="Arial" panose="020B0604020202020204" pitchFamily="34" charset="0"/>
              </a:rPr>
              <a:t>Vie</a:t>
            </a:r>
            <a:r>
              <a:rPr lang="fr-FR" sz="1000" b="1" dirty="0">
                <a:solidFill>
                  <a:schemeClr val="accent2"/>
                </a:solidFill>
                <a:latin typeface="Arial" panose="020B0604020202020204" pitchFamily="34" charset="0"/>
                <a:cs typeface="Arial" panose="020B0604020202020204" pitchFamily="34" charset="0"/>
              </a:rPr>
              <a:t>**</a:t>
            </a:r>
            <a:r>
              <a:rPr lang="fr-FR" sz="1000" dirty="0">
                <a:solidFill>
                  <a:schemeClr val="accent2"/>
                </a:solidFill>
                <a:latin typeface="Arial" panose="020B0604020202020204" pitchFamily="34" charset="0"/>
                <a:cs typeface="Arial" panose="020B0604020202020204" pitchFamily="34" charset="0"/>
              </a:rPr>
              <a:t>. La souscription est possible par un tiers.</a:t>
            </a:r>
            <a:endParaRPr kumimoji="0" lang="fr-FR" sz="10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9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endParaRPr>
          </a:p>
        </p:txBody>
      </p:sp>
      <p:sp>
        <p:nvSpPr>
          <p:cNvPr id="38" name="object 76">
            <a:extLst>
              <a:ext uri="{FF2B5EF4-FFF2-40B4-BE49-F238E27FC236}">
                <a16:creationId xmlns:a16="http://schemas.microsoft.com/office/drawing/2014/main" id="{4CB7D3B5-31F1-4922-83E3-FFB163FF1665}"/>
              </a:ext>
            </a:extLst>
          </p:cNvPr>
          <p:cNvSpPr/>
          <p:nvPr/>
        </p:nvSpPr>
        <p:spPr>
          <a:xfrm>
            <a:off x="2964700" y="5200339"/>
            <a:ext cx="84052" cy="72390"/>
          </a:xfrm>
          <a:custGeom>
            <a:avLst/>
            <a:gdLst/>
            <a:ahLst/>
            <a:cxnLst/>
            <a:rect l="l" t="t" r="r" b="b"/>
            <a:pathLst>
              <a:path w="72389" h="72389">
                <a:moveTo>
                  <a:pt x="71996" y="0"/>
                </a:moveTo>
                <a:lnTo>
                  <a:pt x="0" y="0"/>
                </a:lnTo>
                <a:lnTo>
                  <a:pt x="0" y="71996"/>
                </a:lnTo>
                <a:lnTo>
                  <a:pt x="71996" y="71996"/>
                </a:lnTo>
                <a:lnTo>
                  <a:pt x="71996" y="0"/>
                </a:lnTo>
                <a:close/>
              </a:path>
            </a:pathLst>
          </a:custGeom>
          <a:solidFill>
            <a:schemeClr val="accent2">
              <a:lumMod val="20000"/>
              <a:lumOff val="80000"/>
            </a:schemeClr>
          </a:solidFill>
        </p:spPr>
        <p:txBody>
          <a:bodyPr wrap="square" lIns="0" tIns="0" rIns="0" bIns="0" rtlCol="0"/>
          <a:lstStyle/>
          <a:p>
            <a:endParaRPr/>
          </a:p>
        </p:txBody>
      </p:sp>
      <p:sp>
        <p:nvSpPr>
          <p:cNvPr id="39" name="object 76">
            <a:extLst>
              <a:ext uri="{FF2B5EF4-FFF2-40B4-BE49-F238E27FC236}">
                <a16:creationId xmlns:a16="http://schemas.microsoft.com/office/drawing/2014/main" id="{8087643C-CF44-4B31-AA8F-B5EDBBDB6C9B}"/>
              </a:ext>
            </a:extLst>
          </p:cNvPr>
          <p:cNvSpPr/>
          <p:nvPr/>
        </p:nvSpPr>
        <p:spPr>
          <a:xfrm>
            <a:off x="6217269" y="5200339"/>
            <a:ext cx="84052" cy="72390"/>
          </a:xfrm>
          <a:custGeom>
            <a:avLst/>
            <a:gdLst/>
            <a:ahLst/>
            <a:cxnLst/>
            <a:rect l="l" t="t" r="r" b="b"/>
            <a:pathLst>
              <a:path w="72389" h="72389">
                <a:moveTo>
                  <a:pt x="71996" y="0"/>
                </a:moveTo>
                <a:lnTo>
                  <a:pt x="0" y="0"/>
                </a:lnTo>
                <a:lnTo>
                  <a:pt x="0" y="71996"/>
                </a:lnTo>
                <a:lnTo>
                  <a:pt x="71996" y="71996"/>
                </a:lnTo>
                <a:lnTo>
                  <a:pt x="71996" y="0"/>
                </a:lnTo>
                <a:close/>
              </a:path>
            </a:pathLst>
          </a:custGeom>
          <a:solidFill>
            <a:schemeClr val="accent2"/>
          </a:solidFill>
        </p:spPr>
        <p:txBody>
          <a:bodyPr wrap="square" lIns="0" tIns="0" rIns="0" bIns="0" rtlCol="0"/>
          <a:lstStyle/>
          <a:p>
            <a:endParaRPr/>
          </a:p>
        </p:txBody>
      </p:sp>
      <p:sp>
        <p:nvSpPr>
          <p:cNvPr id="40" name="object 47">
            <a:extLst>
              <a:ext uri="{FF2B5EF4-FFF2-40B4-BE49-F238E27FC236}">
                <a16:creationId xmlns:a16="http://schemas.microsoft.com/office/drawing/2014/main" id="{42029165-E6EF-4FFF-936F-40C6A7B3003E}"/>
              </a:ext>
            </a:extLst>
          </p:cNvPr>
          <p:cNvSpPr txBox="1"/>
          <p:nvPr/>
        </p:nvSpPr>
        <p:spPr>
          <a:xfrm>
            <a:off x="219831" y="5387166"/>
            <a:ext cx="2433268" cy="1559401"/>
          </a:xfrm>
          <a:prstGeom prst="rect">
            <a:avLst/>
          </a:prstGeom>
        </p:spPr>
        <p:txBody>
          <a:bodyPr vert="horz" wrap="square" lIns="0" tIns="12700" rIns="0" bIns="0" rtlCol="0">
            <a:spAutoFit/>
          </a:bodyPr>
          <a:lstStyle/>
          <a:p>
            <a:pPr marL="12700" marR="5080" algn="just">
              <a:spcBef>
                <a:spcPts val="100"/>
              </a:spcBef>
            </a:pPr>
            <a:r>
              <a:rPr lang="fr-FR" sz="700" dirty="0">
                <a:solidFill>
                  <a:schemeClr val="tx2"/>
                </a:solidFill>
                <a:effectLst/>
                <a:latin typeface="Arial" panose="020B0604020202020204" pitchFamily="34" charset="0"/>
                <a:cs typeface="Arial" panose="020B0604020202020204" pitchFamily="34" charset="0"/>
              </a:rPr>
              <a:t>*Garanties Santé est un contrat de BPCE Assurances, entreprise régie par le Code des assurances, Société Anonyme au capital de 61 996 212 euros. Siège social, 88 avenue de France 75641 PARIS Cedex 13 RCS Paris n° B 350 663 860. Distribué par la Caisse d’Épargne.</a:t>
            </a:r>
          </a:p>
          <a:p>
            <a:pPr marL="12700" marR="5080" algn="just">
              <a:lnSpc>
                <a:spcPct val="100000"/>
              </a:lnSpc>
              <a:spcBef>
                <a:spcPts val="100"/>
              </a:spcBef>
            </a:pPr>
            <a:r>
              <a:rPr lang="fr-FR" sz="700" dirty="0">
                <a:solidFill>
                  <a:schemeClr val="tx2"/>
                </a:solidFill>
                <a:latin typeface="Arial" panose="020B0604020202020204" pitchFamily="34" charset="0"/>
                <a:cs typeface="Arial" panose="020B0604020202020204" pitchFamily="34" charset="0"/>
              </a:rPr>
              <a:t>Services d’assistance organisées par IMA GIE, entreprise régie par  le Code des assurances. </a:t>
            </a:r>
          </a:p>
          <a:p>
            <a:pPr marL="12700" marR="5080" algn="just">
              <a:lnSpc>
                <a:spcPct val="100000"/>
              </a:lnSpc>
              <a:spcBef>
                <a:spcPts val="100"/>
              </a:spcBef>
            </a:pPr>
            <a:endParaRPr lang="fr-FR" sz="700" dirty="0">
              <a:solidFill>
                <a:schemeClr val="tx2"/>
              </a:solidFill>
              <a:latin typeface="Arial" panose="020B0604020202020204" pitchFamily="34" charset="0"/>
              <a:cs typeface="Arial" panose="020B0604020202020204" pitchFamily="34" charset="0"/>
            </a:endParaRPr>
          </a:p>
          <a:p>
            <a:pPr marL="12700" marR="5080" algn="just">
              <a:lnSpc>
                <a:spcPct val="100000"/>
              </a:lnSpc>
              <a:spcBef>
                <a:spcPts val="100"/>
              </a:spcBef>
            </a:pPr>
            <a:r>
              <a:rPr lang="fr-FR" sz="700" dirty="0">
                <a:solidFill>
                  <a:srgbClr val="706F6F"/>
                </a:solidFill>
                <a:latin typeface="Arial" panose="020B0604020202020204" pitchFamily="34" charset="0"/>
                <a:cs typeface="Arial" panose="020B0604020202020204" pitchFamily="34" charset="0"/>
              </a:rPr>
              <a:t>**Ecureuil Assistance Vie est un contrat d’assurance dépendance de CNP Assurances, entreprise régie par le Code des assurances. Les prestations d’assistance sont  assurées par </a:t>
            </a:r>
            <a:r>
              <a:rPr lang="fr-FR" sz="700" dirty="0" err="1">
                <a:solidFill>
                  <a:srgbClr val="706F6F"/>
                </a:solidFill>
                <a:latin typeface="Arial" panose="020B0604020202020204" pitchFamily="34" charset="0"/>
                <a:cs typeface="Arial" panose="020B0604020202020204" pitchFamily="34" charset="0"/>
              </a:rPr>
              <a:t>Filassistance</a:t>
            </a:r>
            <a:r>
              <a:rPr lang="fr-FR" sz="700" dirty="0">
                <a:solidFill>
                  <a:srgbClr val="706F6F"/>
                </a:solidFill>
                <a:latin typeface="Arial" panose="020B0604020202020204" pitchFamily="34" charset="0"/>
                <a:cs typeface="Arial" panose="020B0604020202020204" pitchFamily="34" charset="0"/>
              </a:rPr>
              <a:t> International, entreprise régie par le Code des assurances. BPCE intermédiaire d’assurance inscrit à l’ORIAS sous le n° 08 045 100.</a:t>
            </a:r>
            <a:endParaRPr sz="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170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object 7">
            <a:hlinkClick r:id="rId2" action="ppaction://hlinksldjump"/>
            <a:extLst>
              <a:ext uri="{FF2B5EF4-FFF2-40B4-BE49-F238E27FC236}">
                <a16:creationId xmlns:a16="http://schemas.microsoft.com/office/drawing/2014/main" id="{FA230D6F-B5F9-8845-BF5D-10CEFA2C8280}"/>
              </a:ext>
            </a:extLst>
          </p:cNvPr>
          <p:cNvSpPr/>
          <p:nvPr/>
        </p:nvSpPr>
        <p:spPr>
          <a:xfrm>
            <a:off x="9673169" y="715639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3" name="Slide Number Placeholder 5">
            <a:extLst>
              <a:ext uri="{FF2B5EF4-FFF2-40B4-BE49-F238E27FC236}">
                <a16:creationId xmlns:a16="http://schemas.microsoft.com/office/drawing/2014/main" id="{7D7EEFC0-84E5-3742-A8B2-BE6D0D59E371}"/>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8</a:t>
            </a:fld>
            <a:endParaRPr lang="fr-FR" dirty="0"/>
          </a:p>
        </p:txBody>
      </p:sp>
      <p:sp>
        <p:nvSpPr>
          <p:cNvPr id="4" name="object 4">
            <a:hlinkClick r:id="rId3" action="ppaction://hlinksldjump"/>
            <a:extLst>
              <a:ext uri="{FF2B5EF4-FFF2-40B4-BE49-F238E27FC236}">
                <a16:creationId xmlns:a16="http://schemas.microsoft.com/office/drawing/2014/main" id="{BE1BFDCD-F5C7-2442-B96C-ECFB4F655D70}"/>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5" name="object 5">
            <a:extLst>
              <a:ext uri="{FF2B5EF4-FFF2-40B4-BE49-F238E27FC236}">
                <a16:creationId xmlns:a16="http://schemas.microsoft.com/office/drawing/2014/main" id="{163EFD72-7137-F94F-94B6-AB9A36DB2C8F}"/>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11" name="object 66">
            <a:extLst>
              <a:ext uri="{FF2B5EF4-FFF2-40B4-BE49-F238E27FC236}">
                <a16:creationId xmlns:a16="http://schemas.microsoft.com/office/drawing/2014/main" id="{C486D7CB-DFD3-EF45-B82A-626EC26BE9D4}"/>
              </a:ext>
            </a:extLst>
          </p:cNvPr>
          <p:cNvSpPr txBox="1"/>
          <p:nvPr/>
        </p:nvSpPr>
        <p:spPr>
          <a:xfrm>
            <a:off x="365300" y="346459"/>
            <a:ext cx="5550758" cy="212879"/>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chemeClr val="accent2"/>
                </a:solidFill>
                <a:latin typeface="Arial" panose="020B0604020202020204" pitchFamily="34" charset="0"/>
                <a:cs typeface="Arial" panose="020B0604020202020204" pitchFamily="34" charset="0"/>
              </a:rPr>
              <a:t>DÉPART À LA RETRAITE</a:t>
            </a:r>
          </a:p>
        </p:txBody>
      </p:sp>
      <p:sp>
        <p:nvSpPr>
          <p:cNvPr id="12" name="object 65">
            <a:extLst>
              <a:ext uri="{FF2B5EF4-FFF2-40B4-BE49-F238E27FC236}">
                <a16:creationId xmlns:a16="http://schemas.microsoft.com/office/drawing/2014/main" id="{BD2722AA-8A5A-D544-91BB-74D0155F4E00}"/>
              </a:ext>
            </a:extLst>
          </p:cNvPr>
          <p:cNvSpPr txBox="1">
            <a:spLocks/>
          </p:cNvSpPr>
          <p:nvPr/>
        </p:nvSpPr>
        <p:spPr>
          <a:xfrm>
            <a:off x="707299" y="1026913"/>
            <a:ext cx="6035024" cy="289823"/>
          </a:xfrm>
          <a:prstGeom prst="rect">
            <a:avLst/>
          </a:prstGeom>
        </p:spPr>
        <p:txBody>
          <a:bodyPr vert="horz" wrap="square" lIns="0" tIns="1270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pPr marL="12700">
              <a:lnSpc>
                <a:spcPct val="100000"/>
              </a:lnSpc>
              <a:spcBef>
                <a:spcPts val="100"/>
              </a:spcBef>
            </a:pPr>
            <a:r>
              <a:rPr lang="fr-FR" sz="1800" b="1" dirty="0">
                <a:solidFill>
                  <a:srgbClr val="E30613"/>
                </a:solidFill>
                <a:latin typeface="Arial" panose="020B0604020202020204" pitchFamily="34" charset="0"/>
                <a:cs typeface="Arial" panose="020B0604020202020204" pitchFamily="34" charset="0"/>
              </a:rPr>
              <a:t>PRÉPARER SA TRANSMISSION</a:t>
            </a:r>
          </a:p>
        </p:txBody>
      </p:sp>
      <p:sp>
        <p:nvSpPr>
          <p:cNvPr id="35" name="object 46">
            <a:extLst>
              <a:ext uri="{FF2B5EF4-FFF2-40B4-BE49-F238E27FC236}">
                <a16:creationId xmlns:a16="http://schemas.microsoft.com/office/drawing/2014/main" id="{B113477E-6E52-45CA-9228-D348B8C6957D}"/>
              </a:ext>
            </a:extLst>
          </p:cNvPr>
          <p:cNvSpPr txBox="1">
            <a:spLocks/>
          </p:cNvSpPr>
          <p:nvPr/>
        </p:nvSpPr>
        <p:spPr>
          <a:xfrm>
            <a:off x="4325831" y="7253755"/>
            <a:ext cx="4832984" cy="102592"/>
          </a:xfrm>
          <a:prstGeom prst="rect">
            <a:avLst/>
          </a:prstGeom>
        </p:spPr>
        <p:txBody>
          <a:bodyPr vert="horz" wrap="square" lIns="0" tIns="0" rIns="0" bIns="0" rtlCol="0">
            <a:spAutoFit/>
          </a:bodyPr>
          <a:lstStyle>
            <a:defPPr>
              <a:defRPr lang="fr-FR"/>
            </a:defPPr>
            <a:lvl1pPr marL="0" algn="l" defTabSz="914400" rtl="0" eaLnBrk="1" latinLnBrk="0" hangingPunct="1">
              <a:defRPr sz="800" b="0" i="0" kern="1200">
                <a:solidFill>
                  <a:srgbClr val="706F6F"/>
                </a:solidFill>
                <a:latin typeface="Microsoft Sans Serif"/>
                <a:ea typeface="+mn-ea"/>
                <a:cs typeface="Microsoft Sans Serif"/>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gn="r">
              <a:lnSpc>
                <a:spcPts val="840"/>
              </a:lnSpc>
            </a:pPr>
            <a:r>
              <a:rPr lang="fr-FR" b="1" dirty="0">
                <a:latin typeface="Arial" panose="020B0604020202020204" pitchFamily="34" charset="0"/>
                <a:cs typeface="Arial" panose="020B0604020202020204" pitchFamily="34" charset="0"/>
              </a:rPr>
              <a:t>OAV – MOMENTS DE VIE </a:t>
            </a:r>
            <a:r>
              <a:rPr lang="fr-FR" dirty="0">
                <a:latin typeface="Arial" panose="020B0604020202020204" pitchFamily="34" charset="0"/>
                <a:cs typeface="Arial" panose="020B0604020202020204" pitchFamily="34" charset="0"/>
              </a:rPr>
              <a:t>- DOCUMENT À USAGE STRICTEMENT INTERNE – JUIN 2022</a:t>
            </a:r>
          </a:p>
        </p:txBody>
      </p:sp>
      <p:sp>
        <p:nvSpPr>
          <p:cNvPr id="94" name="object 8">
            <a:extLst>
              <a:ext uri="{FF2B5EF4-FFF2-40B4-BE49-F238E27FC236}">
                <a16:creationId xmlns:a16="http://schemas.microsoft.com/office/drawing/2014/main" id="{5DBBE35F-FC59-BA49-9890-2D870D280D51}"/>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64" name="object 9">
            <a:hlinkClick r:id="" action="ppaction://noaction"/>
            <a:extLst>
              <a:ext uri="{FF2B5EF4-FFF2-40B4-BE49-F238E27FC236}">
                <a16:creationId xmlns:a16="http://schemas.microsoft.com/office/drawing/2014/main" id="{7CACED18-BA83-354B-ACE0-401FCEBD0307}"/>
              </a:ext>
            </a:extLst>
          </p:cNvPr>
          <p:cNvSpPr txBox="1"/>
          <p:nvPr/>
        </p:nvSpPr>
        <p:spPr>
          <a:xfrm>
            <a:off x="9407525" y="2018654"/>
            <a:ext cx="1215530" cy="25904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ENTRÉE DANS LA VIE ACTIVE</a:t>
            </a:r>
            <a:endParaRPr sz="800" dirty="0">
              <a:solidFill>
                <a:schemeClr val="tx2"/>
              </a:solidFill>
              <a:latin typeface="Arial"/>
              <a:cs typeface="Arial"/>
            </a:endParaRPr>
          </a:p>
        </p:txBody>
      </p:sp>
      <p:pic>
        <p:nvPicPr>
          <p:cNvPr id="70" name="Image 69">
            <a:extLst>
              <a:ext uri="{FF2B5EF4-FFF2-40B4-BE49-F238E27FC236}">
                <a16:creationId xmlns:a16="http://schemas.microsoft.com/office/drawing/2014/main" id="{13356373-54A3-9343-AE8E-93CB7BDC0ADC}"/>
              </a:ext>
            </a:extLst>
          </p:cNvPr>
          <p:cNvPicPr>
            <a:picLocks noChangeAspect="1"/>
          </p:cNvPicPr>
          <p:nvPr/>
        </p:nvPicPr>
        <p:blipFill>
          <a:blip r:embed="rId4"/>
          <a:stretch>
            <a:fillRect/>
          </a:stretch>
        </p:blipFill>
        <p:spPr>
          <a:xfrm>
            <a:off x="9628207" y="1336711"/>
            <a:ext cx="762000" cy="762000"/>
          </a:xfrm>
          <a:prstGeom prst="rect">
            <a:avLst/>
          </a:prstGeom>
        </p:spPr>
      </p:pic>
      <p:sp>
        <p:nvSpPr>
          <p:cNvPr id="93" name="object 9">
            <a:hlinkClick r:id="" action="ppaction://noaction"/>
            <a:extLst>
              <a:ext uri="{FF2B5EF4-FFF2-40B4-BE49-F238E27FC236}">
                <a16:creationId xmlns:a16="http://schemas.microsoft.com/office/drawing/2014/main" id="{AD1DB00A-361E-3046-8D19-852EE34A56F3}"/>
              </a:ext>
            </a:extLst>
          </p:cNvPr>
          <p:cNvSpPr txBox="1"/>
          <p:nvPr/>
        </p:nvSpPr>
        <p:spPr>
          <a:xfrm>
            <a:off x="9438974" y="5527497"/>
            <a:ext cx="1246505" cy="271869"/>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PRÉPARATION DE</a:t>
            </a:r>
          </a:p>
          <a:p>
            <a:pPr marL="12700" algn="ctr">
              <a:lnSpc>
                <a:spcPct val="100000"/>
              </a:lnSpc>
              <a:spcBef>
                <a:spcPts val="100"/>
              </a:spcBef>
            </a:pPr>
            <a:r>
              <a:rPr lang="fr-FR" sz="800" b="1" dirty="0">
                <a:solidFill>
                  <a:schemeClr val="tx2"/>
                </a:solidFill>
                <a:latin typeface="Arial"/>
                <a:cs typeface="Arial"/>
              </a:rPr>
              <a:t> LA RETRAITE</a:t>
            </a:r>
            <a:endParaRPr lang="fr-FR" sz="800" dirty="0">
              <a:solidFill>
                <a:schemeClr val="tx2"/>
              </a:solidFill>
              <a:latin typeface="Arial"/>
              <a:cs typeface="Arial"/>
            </a:endParaRPr>
          </a:p>
        </p:txBody>
      </p:sp>
      <p:sp>
        <p:nvSpPr>
          <p:cNvPr id="96" name="object 9">
            <a:hlinkClick r:id="" action="ppaction://noaction"/>
            <a:extLst>
              <a:ext uri="{FF2B5EF4-FFF2-40B4-BE49-F238E27FC236}">
                <a16:creationId xmlns:a16="http://schemas.microsoft.com/office/drawing/2014/main" id="{810460D7-F61B-6245-9D86-5C3C4848BEAB}"/>
              </a:ext>
            </a:extLst>
          </p:cNvPr>
          <p:cNvSpPr txBox="1"/>
          <p:nvPr/>
        </p:nvSpPr>
        <p:spPr>
          <a:xfrm>
            <a:off x="9594620" y="3170042"/>
            <a:ext cx="904551" cy="25904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LA FAMILLE ÉVOLUE</a:t>
            </a:r>
            <a:endParaRPr sz="800" b="1" dirty="0">
              <a:solidFill>
                <a:schemeClr val="tx2"/>
              </a:solidFill>
              <a:latin typeface="Arial"/>
              <a:cs typeface="Arial"/>
            </a:endParaRPr>
          </a:p>
        </p:txBody>
      </p:sp>
      <p:sp>
        <p:nvSpPr>
          <p:cNvPr id="97" name="object 13">
            <a:extLst>
              <a:ext uri="{FF2B5EF4-FFF2-40B4-BE49-F238E27FC236}">
                <a16:creationId xmlns:a16="http://schemas.microsoft.com/office/drawing/2014/main" id="{2DA97B91-BF0B-5E45-8230-A9C0218F5E9E}"/>
              </a:ext>
            </a:extLst>
          </p:cNvPr>
          <p:cNvSpPr/>
          <p:nvPr/>
        </p:nvSpPr>
        <p:spPr>
          <a:xfrm>
            <a:off x="9680500" y="3124159"/>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sp>
        <p:nvSpPr>
          <p:cNvPr id="98" name="object 13">
            <a:extLst>
              <a:ext uri="{FF2B5EF4-FFF2-40B4-BE49-F238E27FC236}">
                <a16:creationId xmlns:a16="http://schemas.microsoft.com/office/drawing/2014/main" id="{E4EE75E5-7F98-3C49-B48E-BC6CACDBCAAE}"/>
              </a:ext>
            </a:extLst>
          </p:cNvPr>
          <p:cNvSpPr/>
          <p:nvPr/>
        </p:nvSpPr>
        <p:spPr>
          <a:xfrm>
            <a:off x="9701371" y="4253193"/>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pic>
        <p:nvPicPr>
          <p:cNvPr id="99" name="Image 98">
            <a:extLst>
              <a:ext uri="{FF2B5EF4-FFF2-40B4-BE49-F238E27FC236}">
                <a16:creationId xmlns:a16="http://schemas.microsoft.com/office/drawing/2014/main" id="{71917D80-0350-1F44-A55B-337630A152D3}"/>
              </a:ext>
            </a:extLst>
          </p:cNvPr>
          <p:cNvPicPr>
            <a:picLocks noChangeAspect="1"/>
          </p:cNvPicPr>
          <p:nvPr/>
        </p:nvPicPr>
        <p:blipFill>
          <a:blip r:embed="rId5"/>
          <a:stretch>
            <a:fillRect/>
          </a:stretch>
        </p:blipFill>
        <p:spPr>
          <a:xfrm>
            <a:off x="9669462" y="2447215"/>
            <a:ext cx="726057" cy="726057"/>
          </a:xfrm>
          <a:prstGeom prst="rect">
            <a:avLst/>
          </a:prstGeom>
        </p:spPr>
      </p:pic>
      <p:pic>
        <p:nvPicPr>
          <p:cNvPr id="100" name="Image 99" descr="Une image contenant texte&#10;&#10;Description générée automatiquement">
            <a:extLst>
              <a:ext uri="{FF2B5EF4-FFF2-40B4-BE49-F238E27FC236}">
                <a16:creationId xmlns:a16="http://schemas.microsoft.com/office/drawing/2014/main" id="{8E5644AC-B205-3045-8388-B6748F936CEC}"/>
              </a:ext>
            </a:extLst>
          </p:cNvPr>
          <p:cNvPicPr>
            <a:picLocks noChangeAspect="1"/>
          </p:cNvPicPr>
          <p:nvPr/>
        </p:nvPicPr>
        <p:blipFill>
          <a:blip r:embed="rId6"/>
          <a:stretch>
            <a:fillRect/>
          </a:stretch>
        </p:blipFill>
        <p:spPr>
          <a:xfrm>
            <a:off x="9651290" y="3598603"/>
            <a:ext cx="762000" cy="762000"/>
          </a:xfrm>
          <a:prstGeom prst="rect">
            <a:avLst/>
          </a:prstGeom>
        </p:spPr>
      </p:pic>
      <p:sp>
        <p:nvSpPr>
          <p:cNvPr id="101" name="object 9">
            <a:hlinkClick r:id="" action="ppaction://noaction"/>
            <a:extLst>
              <a:ext uri="{FF2B5EF4-FFF2-40B4-BE49-F238E27FC236}">
                <a16:creationId xmlns:a16="http://schemas.microsoft.com/office/drawing/2014/main" id="{C7E1A54C-1CF1-F645-A35D-CC9CCEECD34F}"/>
              </a:ext>
            </a:extLst>
          </p:cNvPr>
          <p:cNvSpPr txBox="1"/>
          <p:nvPr/>
        </p:nvSpPr>
        <p:spPr>
          <a:xfrm>
            <a:off x="9462311" y="4317965"/>
            <a:ext cx="1246505" cy="135935"/>
          </a:xfrm>
          <a:prstGeom prst="rect">
            <a:avLst/>
          </a:prstGeom>
        </p:spPr>
        <p:txBody>
          <a:bodyPr vert="horz" wrap="square" lIns="0" tIns="12700" rIns="0" bIns="0" rtlCol="0">
            <a:spAutoFit/>
          </a:bodyPr>
          <a:lstStyle/>
          <a:p>
            <a:pPr marL="12700" algn="ctr">
              <a:lnSpc>
                <a:spcPct val="100000"/>
              </a:lnSpc>
              <a:spcBef>
                <a:spcPts val="100"/>
              </a:spcBef>
            </a:pPr>
            <a:r>
              <a:rPr lang="fr-FR" sz="800" b="1" dirty="0">
                <a:solidFill>
                  <a:schemeClr val="tx2"/>
                </a:solidFill>
                <a:latin typeface="Arial"/>
                <a:cs typeface="Arial"/>
              </a:rPr>
              <a:t>DÉMÉNAGEMENT</a:t>
            </a:r>
            <a:endParaRPr lang="fr-FR" sz="800" dirty="0">
              <a:solidFill>
                <a:schemeClr val="tx2"/>
              </a:solidFill>
              <a:latin typeface="Arial"/>
              <a:cs typeface="Arial"/>
            </a:endParaRPr>
          </a:p>
        </p:txBody>
      </p:sp>
      <p:pic>
        <p:nvPicPr>
          <p:cNvPr id="102" name="Image 101" descr="Une image contenant texte, clipart&#10;&#10;Description générée automatiquement">
            <a:extLst>
              <a:ext uri="{FF2B5EF4-FFF2-40B4-BE49-F238E27FC236}">
                <a16:creationId xmlns:a16="http://schemas.microsoft.com/office/drawing/2014/main" id="{AAA2D94E-6DF2-934D-A4E4-E2E64D1142AF}"/>
              </a:ext>
            </a:extLst>
          </p:cNvPr>
          <p:cNvPicPr>
            <a:picLocks noChangeAspect="1"/>
          </p:cNvPicPr>
          <p:nvPr/>
        </p:nvPicPr>
        <p:blipFill>
          <a:blip r:embed="rId7"/>
          <a:stretch>
            <a:fillRect/>
          </a:stretch>
        </p:blipFill>
        <p:spPr>
          <a:xfrm>
            <a:off x="9640131" y="4648857"/>
            <a:ext cx="910660" cy="910660"/>
          </a:xfrm>
          <a:prstGeom prst="rect">
            <a:avLst/>
          </a:prstGeom>
        </p:spPr>
      </p:pic>
      <p:sp>
        <p:nvSpPr>
          <p:cNvPr id="103" name="Rectangle : coins arrondis 102">
            <a:extLst>
              <a:ext uri="{FF2B5EF4-FFF2-40B4-BE49-F238E27FC236}">
                <a16:creationId xmlns:a16="http://schemas.microsoft.com/office/drawing/2014/main" id="{8714F54C-257C-144E-8D8B-FE17C7A7142F}"/>
              </a:ext>
            </a:extLst>
          </p:cNvPr>
          <p:cNvSpPr/>
          <p:nvPr/>
        </p:nvSpPr>
        <p:spPr>
          <a:xfrm>
            <a:off x="9438974" y="1336711"/>
            <a:ext cx="1204084" cy="4567503"/>
          </a:xfrm>
          <a:prstGeom prst="roundRect">
            <a:avLst/>
          </a:prstGeom>
          <a:solidFill>
            <a:schemeClr val="bg1">
              <a:lumMod val="7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4" name="object 13">
            <a:extLst>
              <a:ext uri="{FF2B5EF4-FFF2-40B4-BE49-F238E27FC236}">
                <a16:creationId xmlns:a16="http://schemas.microsoft.com/office/drawing/2014/main" id="{96B71168-DE6D-F94D-99C4-BA45209FE031}"/>
              </a:ext>
            </a:extLst>
          </p:cNvPr>
          <p:cNvSpPr/>
          <p:nvPr/>
        </p:nvSpPr>
        <p:spPr>
          <a:xfrm>
            <a:off x="9701371" y="5476494"/>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sp>
        <p:nvSpPr>
          <p:cNvPr id="105" name="object 13">
            <a:extLst>
              <a:ext uri="{FF2B5EF4-FFF2-40B4-BE49-F238E27FC236}">
                <a16:creationId xmlns:a16="http://schemas.microsoft.com/office/drawing/2014/main" id="{B9F82EBA-F9B6-2841-815E-53021394D5DE}"/>
              </a:ext>
            </a:extLst>
          </p:cNvPr>
          <p:cNvSpPr/>
          <p:nvPr/>
        </p:nvSpPr>
        <p:spPr>
          <a:xfrm>
            <a:off x="9646238" y="1976789"/>
            <a:ext cx="732790" cy="0"/>
          </a:xfrm>
          <a:custGeom>
            <a:avLst/>
            <a:gdLst/>
            <a:ahLst/>
            <a:cxnLst/>
            <a:rect l="l" t="t" r="r" b="b"/>
            <a:pathLst>
              <a:path w="732790">
                <a:moveTo>
                  <a:pt x="0" y="0"/>
                </a:moveTo>
                <a:lnTo>
                  <a:pt x="732612" y="0"/>
                </a:lnTo>
              </a:path>
            </a:pathLst>
          </a:custGeom>
          <a:ln w="6350">
            <a:solidFill>
              <a:schemeClr val="tx2"/>
            </a:solidFill>
          </a:ln>
        </p:spPr>
        <p:txBody>
          <a:bodyPr wrap="square" lIns="0" tIns="0" rIns="0" bIns="0" rtlCol="0"/>
          <a:lstStyle/>
          <a:p>
            <a:endParaRPr/>
          </a:p>
        </p:txBody>
      </p:sp>
      <p:pic>
        <p:nvPicPr>
          <p:cNvPr id="106" name="Image 105" descr="Une image contenant texte&#10;&#10;Description générée automatiquement">
            <a:extLst>
              <a:ext uri="{FF2B5EF4-FFF2-40B4-BE49-F238E27FC236}">
                <a16:creationId xmlns:a16="http://schemas.microsoft.com/office/drawing/2014/main" id="{6487CEE8-6DB2-7540-BF2E-D4BB606CFF38}"/>
              </a:ext>
            </a:extLst>
          </p:cNvPr>
          <p:cNvPicPr>
            <a:picLocks noChangeAspect="1"/>
          </p:cNvPicPr>
          <p:nvPr/>
        </p:nvPicPr>
        <p:blipFill>
          <a:blip r:embed="rId8">
            <a:grayscl/>
            <a:extLst>
              <a:ext uri="{BEBA8EAE-BF5A-486C-A8C5-ECC9F3942E4B}">
                <a14:imgProps xmlns:a14="http://schemas.microsoft.com/office/drawing/2010/main">
                  <a14:imgLayer r:embed="rId9">
                    <a14:imgEffect>
                      <a14:artisticPhotocopy trans="0" detail="0"/>
                    </a14:imgEffect>
                  </a14:imgLayer>
                </a14:imgProps>
              </a:ext>
            </a:extLst>
          </a:blip>
          <a:stretch>
            <a:fillRect/>
          </a:stretch>
        </p:blipFill>
        <p:spPr>
          <a:xfrm>
            <a:off x="9564867" y="6114006"/>
            <a:ext cx="934304" cy="934304"/>
          </a:xfrm>
          <a:prstGeom prst="rect">
            <a:avLst/>
          </a:prstGeom>
        </p:spPr>
      </p:pic>
      <p:sp>
        <p:nvSpPr>
          <p:cNvPr id="58" name="object 90">
            <a:extLst>
              <a:ext uri="{FF2B5EF4-FFF2-40B4-BE49-F238E27FC236}">
                <a16:creationId xmlns:a16="http://schemas.microsoft.com/office/drawing/2014/main" id="{2A118ED8-7BBA-4622-9F10-EFAE3480E774}"/>
              </a:ext>
            </a:extLst>
          </p:cNvPr>
          <p:cNvSpPr/>
          <p:nvPr/>
        </p:nvSpPr>
        <p:spPr>
          <a:xfrm rot="10800000">
            <a:off x="505652" y="1804950"/>
            <a:ext cx="2815226" cy="1343511"/>
          </a:xfrm>
          <a:custGeom>
            <a:avLst/>
            <a:gdLst/>
            <a:ahLst/>
            <a:cxnLst/>
            <a:rect l="l" t="t" r="r" b="b"/>
            <a:pathLst>
              <a:path w="2359025" h="1659255">
                <a:moveTo>
                  <a:pt x="2358847" y="0"/>
                </a:moveTo>
                <a:lnTo>
                  <a:pt x="387616" y="0"/>
                </a:lnTo>
                <a:lnTo>
                  <a:pt x="387616" y="556564"/>
                </a:lnTo>
                <a:lnTo>
                  <a:pt x="0" y="556564"/>
                </a:lnTo>
                <a:lnTo>
                  <a:pt x="387616" y="944181"/>
                </a:lnTo>
                <a:lnTo>
                  <a:pt x="387616" y="1658950"/>
                </a:lnTo>
                <a:lnTo>
                  <a:pt x="2358847" y="1658950"/>
                </a:lnTo>
                <a:lnTo>
                  <a:pt x="2358847" y="0"/>
                </a:lnTo>
                <a:close/>
              </a:path>
            </a:pathLst>
          </a:custGeom>
          <a:solidFill>
            <a:schemeClr val="accent2">
              <a:lumMod val="20000"/>
              <a:lumOff val="80000"/>
            </a:schemeClr>
          </a:solidFill>
        </p:spPr>
        <p:txBody>
          <a:bodyPr wrap="square" lIns="0" tIns="0" rIns="0" bIns="0" rtlCol="0"/>
          <a:lstStyle/>
          <a:p>
            <a:endParaRPr dirty="0"/>
          </a:p>
        </p:txBody>
      </p:sp>
      <p:pic>
        <p:nvPicPr>
          <p:cNvPr id="59" name="Graphique 58">
            <a:extLst>
              <a:ext uri="{FF2B5EF4-FFF2-40B4-BE49-F238E27FC236}">
                <a16:creationId xmlns:a16="http://schemas.microsoft.com/office/drawing/2014/main" id="{F38D4D75-BF80-4839-88E8-EE2F1F0636A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75943" y="1600922"/>
            <a:ext cx="412296" cy="412296"/>
          </a:xfrm>
          <a:prstGeom prst="rect">
            <a:avLst/>
          </a:prstGeom>
        </p:spPr>
      </p:pic>
      <p:sp>
        <p:nvSpPr>
          <p:cNvPr id="7" name="ZoneTexte 6">
            <a:extLst>
              <a:ext uri="{FF2B5EF4-FFF2-40B4-BE49-F238E27FC236}">
                <a16:creationId xmlns:a16="http://schemas.microsoft.com/office/drawing/2014/main" id="{38B2BAAE-FBBA-43EC-A9A3-B713B21E5A24}"/>
              </a:ext>
            </a:extLst>
          </p:cNvPr>
          <p:cNvSpPr txBox="1"/>
          <p:nvPr/>
        </p:nvSpPr>
        <p:spPr>
          <a:xfrm>
            <a:off x="658228" y="2181485"/>
            <a:ext cx="2057213" cy="830997"/>
          </a:xfrm>
          <a:prstGeom prst="rect">
            <a:avLst/>
          </a:prstGeom>
          <a:noFill/>
        </p:spPr>
        <p:txBody>
          <a:bodyPr wrap="square" rtlCol="0">
            <a:spAutoFit/>
          </a:bodyPr>
          <a:lstStyle/>
          <a:p>
            <a:pPr algn="ctr"/>
            <a:r>
              <a:rPr lang="fr-FR" sz="1200" dirty="0">
                <a:latin typeface="Arial" panose="020B0604020202020204" pitchFamily="34" charset="0"/>
                <a:cs typeface="Arial" panose="020B0604020202020204" pitchFamily="34" charset="0"/>
              </a:rPr>
              <a:t>Vous souhaitez préserver l’intérêt de vos proches et les aider à bien démarrer dans la vie ?</a:t>
            </a:r>
          </a:p>
        </p:txBody>
      </p:sp>
      <p:sp>
        <p:nvSpPr>
          <p:cNvPr id="9" name="ZoneTexte 8">
            <a:extLst>
              <a:ext uri="{FF2B5EF4-FFF2-40B4-BE49-F238E27FC236}">
                <a16:creationId xmlns:a16="http://schemas.microsoft.com/office/drawing/2014/main" id="{EB5A3A33-609C-4037-9B53-7C1AB2626DDA}"/>
              </a:ext>
            </a:extLst>
          </p:cNvPr>
          <p:cNvSpPr txBox="1"/>
          <p:nvPr/>
        </p:nvSpPr>
        <p:spPr>
          <a:xfrm>
            <a:off x="421784" y="1918547"/>
            <a:ext cx="2484544" cy="253916"/>
          </a:xfrm>
          <a:prstGeom prst="rect">
            <a:avLst/>
          </a:prstGeom>
          <a:noFill/>
        </p:spPr>
        <p:txBody>
          <a:bodyPr wrap="square" rtlCol="0">
            <a:spAutoFit/>
          </a:bodyPr>
          <a:lstStyle/>
          <a:p>
            <a:pPr algn="ctr"/>
            <a:r>
              <a:rPr lang="fr-FR" sz="1050" b="1" dirty="0">
                <a:latin typeface="Arial" panose="020B0604020202020204" pitchFamily="34" charset="0"/>
                <a:cs typeface="Arial" panose="020B0604020202020204" pitchFamily="34" charset="0"/>
              </a:rPr>
              <a:t>Phrase d’accroche</a:t>
            </a:r>
          </a:p>
        </p:txBody>
      </p:sp>
      <p:sp>
        <p:nvSpPr>
          <p:cNvPr id="75" name="object 77">
            <a:extLst>
              <a:ext uri="{FF2B5EF4-FFF2-40B4-BE49-F238E27FC236}">
                <a16:creationId xmlns:a16="http://schemas.microsoft.com/office/drawing/2014/main" id="{303624C9-B1F6-4188-8709-0008DA257364}"/>
              </a:ext>
            </a:extLst>
          </p:cNvPr>
          <p:cNvSpPr/>
          <p:nvPr/>
        </p:nvSpPr>
        <p:spPr>
          <a:xfrm>
            <a:off x="6973091" y="1423543"/>
            <a:ext cx="1805305" cy="639493"/>
          </a:xfrm>
          <a:custGeom>
            <a:avLst/>
            <a:gdLst/>
            <a:ahLst/>
            <a:cxnLst/>
            <a:rect l="l" t="t" r="r" b="b"/>
            <a:pathLst>
              <a:path w="1805304" h="577214">
                <a:moveTo>
                  <a:pt x="1733295" y="0"/>
                </a:moveTo>
                <a:lnTo>
                  <a:pt x="71996" y="0"/>
                </a:lnTo>
                <a:lnTo>
                  <a:pt x="43971" y="5657"/>
                </a:lnTo>
                <a:lnTo>
                  <a:pt x="21086" y="21086"/>
                </a:lnTo>
                <a:lnTo>
                  <a:pt x="5657" y="43971"/>
                </a:lnTo>
                <a:lnTo>
                  <a:pt x="0" y="71996"/>
                </a:lnTo>
                <a:lnTo>
                  <a:pt x="0" y="504926"/>
                </a:lnTo>
                <a:lnTo>
                  <a:pt x="5657" y="532951"/>
                </a:lnTo>
                <a:lnTo>
                  <a:pt x="21086" y="555836"/>
                </a:lnTo>
                <a:lnTo>
                  <a:pt x="43971" y="571265"/>
                </a:lnTo>
                <a:lnTo>
                  <a:pt x="71996" y="576922"/>
                </a:lnTo>
                <a:lnTo>
                  <a:pt x="1733295" y="576922"/>
                </a:lnTo>
                <a:lnTo>
                  <a:pt x="1761320" y="571265"/>
                </a:lnTo>
                <a:lnTo>
                  <a:pt x="1784205" y="555836"/>
                </a:lnTo>
                <a:lnTo>
                  <a:pt x="1799634" y="532951"/>
                </a:lnTo>
                <a:lnTo>
                  <a:pt x="1805292" y="504926"/>
                </a:lnTo>
                <a:lnTo>
                  <a:pt x="1805292" y="71996"/>
                </a:lnTo>
                <a:lnTo>
                  <a:pt x="1799634" y="43971"/>
                </a:lnTo>
                <a:lnTo>
                  <a:pt x="1784205" y="21086"/>
                </a:lnTo>
                <a:lnTo>
                  <a:pt x="1761320" y="5657"/>
                </a:lnTo>
                <a:lnTo>
                  <a:pt x="1733295" y="0"/>
                </a:lnTo>
                <a:close/>
              </a:path>
            </a:pathLst>
          </a:custGeom>
          <a:solidFill>
            <a:schemeClr val="accent2">
              <a:lumMod val="20000"/>
              <a:lumOff val="80000"/>
            </a:schemeClr>
          </a:solidFill>
        </p:spPr>
        <p:txBody>
          <a:bodyPr wrap="square" lIns="0" tIns="0" rIns="0" bIns="0" rtlCol="0" anchor="ctr"/>
          <a:lstStyle/>
          <a:p>
            <a:pPr marL="12700" marR="5080" lvl="0" indent="-635" algn="ctr">
              <a:spcBef>
                <a:spcPts val="740"/>
              </a:spcBef>
            </a:pPr>
            <a:r>
              <a:rPr lang="fr-FR" sz="1000" dirty="0">
                <a:solidFill>
                  <a:schemeClr val="accent2"/>
                </a:solidFill>
                <a:latin typeface="Arial" panose="020B0604020202020204" pitchFamily="34" charset="0"/>
                <a:cs typeface="Arial" panose="020B0604020202020204" pitchFamily="34" charset="0"/>
              </a:rPr>
              <a:t>Proposez le </a:t>
            </a:r>
            <a:r>
              <a:rPr lang="fr-FR" sz="1000" b="1" dirty="0">
                <a:solidFill>
                  <a:schemeClr val="accent2"/>
                </a:solidFill>
                <a:latin typeface="Arial" panose="020B0604020202020204" pitchFamily="34" charset="0"/>
                <a:cs typeface="Arial" panose="020B0604020202020204" pitchFamily="34" charset="0"/>
              </a:rPr>
              <a:t>mandat de protection future </a:t>
            </a:r>
            <a:r>
              <a:rPr lang="fr-FR" sz="1000" dirty="0">
                <a:solidFill>
                  <a:schemeClr val="accent2"/>
                </a:solidFill>
                <a:latin typeface="Arial" panose="020B0604020202020204" pitchFamily="34" charset="0"/>
                <a:cs typeface="Arial" panose="020B0604020202020204" pitchFamily="34" charset="0"/>
              </a:rPr>
              <a:t>pour anticiper la gestion de son patrimoine</a:t>
            </a:r>
            <a:endParaRPr lang="fr-FR" sz="1000" dirty="0">
              <a:solidFill>
                <a:schemeClr val="accent5"/>
              </a:solidFill>
              <a:latin typeface="Arial" panose="020B0604020202020204" pitchFamily="34" charset="0"/>
              <a:cs typeface="Arial" panose="020B0604020202020204" pitchFamily="34" charset="0"/>
            </a:endParaRPr>
          </a:p>
        </p:txBody>
      </p:sp>
      <p:sp>
        <p:nvSpPr>
          <p:cNvPr id="76" name="object 68">
            <a:extLst>
              <a:ext uri="{FF2B5EF4-FFF2-40B4-BE49-F238E27FC236}">
                <a16:creationId xmlns:a16="http://schemas.microsoft.com/office/drawing/2014/main" id="{9197AAFA-AF69-4FF6-81F7-4C65DF6334FA}"/>
              </a:ext>
            </a:extLst>
          </p:cNvPr>
          <p:cNvSpPr txBox="1"/>
          <p:nvPr/>
        </p:nvSpPr>
        <p:spPr>
          <a:xfrm>
            <a:off x="7047000" y="1218543"/>
            <a:ext cx="965839" cy="197490"/>
          </a:xfrm>
          <a:prstGeom prst="rect">
            <a:avLst/>
          </a:prstGeom>
        </p:spPr>
        <p:txBody>
          <a:bodyPr vert="horz" wrap="square" lIns="0" tIns="12700" rIns="0" bIns="0" rtlCol="0">
            <a:spAutoFit/>
          </a:bodyPr>
          <a:lstStyle/>
          <a:p>
            <a:pPr marL="14604">
              <a:lnSpc>
                <a:spcPct val="100000"/>
              </a:lnSpc>
              <a:spcBef>
                <a:spcPts val="1005"/>
              </a:spcBef>
            </a:pPr>
            <a:r>
              <a:rPr sz="1200" dirty="0">
                <a:solidFill>
                  <a:schemeClr val="accent2"/>
                </a:solidFill>
                <a:latin typeface="Arial"/>
                <a:cs typeface="Arial"/>
              </a:rPr>
              <a:t>PENSEZ-Y !</a:t>
            </a:r>
          </a:p>
        </p:txBody>
      </p:sp>
      <p:pic>
        <p:nvPicPr>
          <p:cNvPr id="1026" name="Picture 2">
            <a:extLst>
              <a:ext uri="{FF2B5EF4-FFF2-40B4-BE49-F238E27FC236}">
                <a16:creationId xmlns:a16="http://schemas.microsoft.com/office/drawing/2014/main" id="{652BC7B2-4DDE-48FC-ABB2-AE469556EDD9}"/>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5337"/>
          <a:stretch/>
        </p:blipFill>
        <p:spPr bwMode="auto">
          <a:xfrm>
            <a:off x="546850" y="3385471"/>
            <a:ext cx="3690688" cy="2924067"/>
          </a:xfrm>
          <a:prstGeom prst="rect">
            <a:avLst/>
          </a:prstGeom>
          <a:noFill/>
          <a:extLst>
            <a:ext uri="{909E8E84-426E-40DD-AFC4-6F175D3DCCD1}">
              <a14:hiddenFill xmlns:a14="http://schemas.microsoft.com/office/drawing/2010/main">
                <a:solidFill>
                  <a:srgbClr val="FFFFFF"/>
                </a:solidFill>
              </a14:hiddenFill>
            </a:ext>
          </a:extLst>
        </p:spPr>
      </p:pic>
      <p:pic>
        <p:nvPicPr>
          <p:cNvPr id="77" name="Image 76" descr="Une image contenant flèche&#10;&#10;Description générée automatiquement">
            <a:extLst>
              <a:ext uri="{FF2B5EF4-FFF2-40B4-BE49-F238E27FC236}">
                <a16:creationId xmlns:a16="http://schemas.microsoft.com/office/drawing/2014/main" id="{C286DE98-DC3F-4F25-ACF0-B1D18B839AC7}"/>
              </a:ext>
            </a:extLst>
          </p:cNvPr>
          <p:cNvPicPr>
            <a:picLocks noChangeAspect="1"/>
          </p:cNvPicPr>
          <p:nvPr/>
        </p:nvPicPr>
        <p:blipFill>
          <a:blip r:embed="rId13"/>
          <a:stretch>
            <a:fillRect/>
          </a:stretch>
        </p:blipFill>
        <p:spPr>
          <a:xfrm>
            <a:off x="4343014" y="2096850"/>
            <a:ext cx="866068" cy="866068"/>
          </a:xfrm>
          <a:prstGeom prst="rect">
            <a:avLst/>
          </a:prstGeom>
        </p:spPr>
      </p:pic>
      <p:sp>
        <p:nvSpPr>
          <p:cNvPr id="53" name="Bulle narrative : rectangle à coins arrondis 52">
            <a:extLst>
              <a:ext uri="{FF2B5EF4-FFF2-40B4-BE49-F238E27FC236}">
                <a16:creationId xmlns:a16="http://schemas.microsoft.com/office/drawing/2014/main" id="{FFABE48C-82CC-4541-9615-A7B54D2DBB7B}"/>
              </a:ext>
            </a:extLst>
          </p:cNvPr>
          <p:cNvSpPr/>
          <p:nvPr/>
        </p:nvSpPr>
        <p:spPr>
          <a:xfrm>
            <a:off x="4830387" y="2924979"/>
            <a:ext cx="3287432" cy="1723878"/>
          </a:xfrm>
          <a:prstGeom prst="wedgeRoundRectCallo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dirty="0">
              <a:latin typeface="Arial" panose="020B0604020202020204" pitchFamily="34" charset="0"/>
              <a:cs typeface="Arial" panose="020B0604020202020204" pitchFamily="34" charset="0"/>
            </a:endParaRPr>
          </a:p>
        </p:txBody>
      </p:sp>
      <p:sp>
        <p:nvSpPr>
          <p:cNvPr id="56" name="Bulle narrative : rectangle à coins arrondis 55">
            <a:extLst>
              <a:ext uri="{FF2B5EF4-FFF2-40B4-BE49-F238E27FC236}">
                <a16:creationId xmlns:a16="http://schemas.microsoft.com/office/drawing/2014/main" id="{27E45401-3D4A-4313-BCE8-7FE000131CF8}"/>
              </a:ext>
            </a:extLst>
          </p:cNvPr>
          <p:cNvSpPr/>
          <p:nvPr/>
        </p:nvSpPr>
        <p:spPr>
          <a:xfrm>
            <a:off x="6119705" y="4406008"/>
            <a:ext cx="3065769" cy="1730123"/>
          </a:xfrm>
          <a:prstGeom prst="wedgeRoundRectCallou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dirty="0">
              <a:solidFill>
                <a:schemeClr val="tx1"/>
              </a:solidFill>
              <a:latin typeface="Arial" panose="020B0604020202020204" pitchFamily="34" charset="0"/>
              <a:cs typeface="Arial" panose="020B0604020202020204" pitchFamily="34" charset="0"/>
            </a:endParaRPr>
          </a:p>
        </p:txBody>
      </p:sp>
      <p:sp>
        <p:nvSpPr>
          <p:cNvPr id="60" name="ZoneTexte 59">
            <a:extLst>
              <a:ext uri="{FF2B5EF4-FFF2-40B4-BE49-F238E27FC236}">
                <a16:creationId xmlns:a16="http://schemas.microsoft.com/office/drawing/2014/main" id="{AC42D86F-1767-4E32-AE31-191A05FA9F15}"/>
              </a:ext>
            </a:extLst>
          </p:cNvPr>
          <p:cNvSpPr txBox="1"/>
          <p:nvPr/>
        </p:nvSpPr>
        <p:spPr>
          <a:xfrm>
            <a:off x="6381266" y="4550242"/>
            <a:ext cx="2784674" cy="1546577"/>
          </a:xfrm>
          <a:prstGeom prst="rect">
            <a:avLst/>
          </a:prstGeom>
          <a:noFill/>
        </p:spPr>
        <p:txBody>
          <a:bodyPr wrap="square" rtlCol="0">
            <a:spAutoFit/>
          </a:bodyPr>
          <a:lstStyle/>
          <a:p>
            <a:r>
              <a:rPr lang="fr-FR" sz="1050" dirty="0">
                <a:latin typeface="Arial" panose="020B0604020202020204" pitchFamily="34" charset="0"/>
                <a:cs typeface="Arial" panose="020B0604020202020204" pitchFamily="34" charset="0"/>
              </a:rPr>
              <a:t>Je ne suis pas encore assez âgé pour penser à la donation !</a:t>
            </a:r>
          </a:p>
          <a:p>
            <a:endParaRPr lang="fr-FR" sz="1050" dirty="0">
              <a:latin typeface="Arial" panose="020B0604020202020204" pitchFamily="34" charset="0"/>
              <a:cs typeface="Arial" panose="020B0604020202020204" pitchFamily="34" charset="0"/>
            </a:endParaRPr>
          </a:p>
          <a:p>
            <a:r>
              <a:rPr lang="fr-FR" sz="1050" b="1" dirty="0">
                <a:solidFill>
                  <a:schemeClr val="accent2"/>
                </a:solidFill>
                <a:latin typeface="Arial" panose="020B0604020202020204" pitchFamily="34" charset="0"/>
                <a:cs typeface="Arial" panose="020B0604020202020204" pitchFamily="34" charset="0"/>
              </a:rPr>
              <a:t>Anticiper la transmission de votre patrimoine </a:t>
            </a:r>
            <a:r>
              <a:rPr lang="fr-FR" sz="1050" dirty="0">
                <a:solidFill>
                  <a:schemeClr val="accent2"/>
                </a:solidFill>
                <a:latin typeface="Arial" panose="020B0604020202020204" pitchFamily="34" charset="0"/>
                <a:cs typeface="Arial" panose="020B0604020202020204" pitchFamily="34" charset="0"/>
              </a:rPr>
              <a:t>peut permettre de réduire la fiscalité, par exemple en bénéficiant des abattements sur les </a:t>
            </a:r>
            <a:r>
              <a:rPr lang="fr-FR" sz="1050" b="1" dirty="0">
                <a:solidFill>
                  <a:schemeClr val="accent2"/>
                </a:solidFill>
                <a:latin typeface="Arial" panose="020B0604020202020204" pitchFamily="34" charset="0"/>
                <a:cs typeface="Arial" panose="020B0604020202020204" pitchFamily="34" charset="0"/>
              </a:rPr>
              <a:t>donations</a:t>
            </a:r>
            <a:r>
              <a:rPr lang="fr-FR" sz="1050" dirty="0">
                <a:solidFill>
                  <a:schemeClr val="accent2"/>
                </a:solidFill>
                <a:latin typeface="Arial" panose="020B0604020202020204" pitchFamily="34" charset="0"/>
                <a:cs typeface="Arial" panose="020B0604020202020204" pitchFamily="34" charset="0"/>
              </a:rPr>
              <a:t> et/ou de profiter des avantages fiscaux de l’Assurance Vie. </a:t>
            </a:r>
          </a:p>
        </p:txBody>
      </p:sp>
      <p:sp>
        <p:nvSpPr>
          <p:cNvPr id="62" name="object 76">
            <a:extLst>
              <a:ext uri="{FF2B5EF4-FFF2-40B4-BE49-F238E27FC236}">
                <a16:creationId xmlns:a16="http://schemas.microsoft.com/office/drawing/2014/main" id="{4A1AC0C6-0056-47AB-83C6-5E380E535D4D}"/>
              </a:ext>
            </a:extLst>
          </p:cNvPr>
          <p:cNvSpPr/>
          <p:nvPr/>
        </p:nvSpPr>
        <p:spPr>
          <a:xfrm>
            <a:off x="6288636" y="4666017"/>
            <a:ext cx="84052" cy="72390"/>
          </a:xfrm>
          <a:custGeom>
            <a:avLst/>
            <a:gdLst/>
            <a:ahLst/>
            <a:cxnLst/>
            <a:rect l="l" t="t" r="r" b="b"/>
            <a:pathLst>
              <a:path w="72389" h="72389">
                <a:moveTo>
                  <a:pt x="71996" y="0"/>
                </a:moveTo>
                <a:lnTo>
                  <a:pt x="0" y="0"/>
                </a:lnTo>
                <a:lnTo>
                  <a:pt x="0" y="71996"/>
                </a:lnTo>
                <a:lnTo>
                  <a:pt x="71996" y="71996"/>
                </a:lnTo>
                <a:lnTo>
                  <a:pt x="71996" y="0"/>
                </a:lnTo>
                <a:close/>
              </a:path>
            </a:pathLst>
          </a:custGeom>
          <a:solidFill>
            <a:schemeClr val="accent2"/>
          </a:solidFill>
        </p:spPr>
        <p:txBody>
          <a:bodyPr wrap="square" lIns="0" tIns="0" rIns="0" bIns="0" rtlCol="0"/>
          <a:lstStyle/>
          <a:p>
            <a:endParaRPr/>
          </a:p>
        </p:txBody>
      </p:sp>
      <p:sp>
        <p:nvSpPr>
          <p:cNvPr id="63" name="ZoneTexte 62">
            <a:extLst>
              <a:ext uri="{FF2B5EF4-FFF2-40B4-BE49-F238E27FC236}">
                <a16:creationId xmlns:a16="http://schemas.microsoft.com/office/drawing/2014/main" id="{0FDA3938-E4B7-462B-9DB6-CA0CCCF5C0B3}"/>
              </a:ext>
            </a:extLst>
          </p:cNvPr>
          <p:cNvSpPr txBox="1"/>
          <p:nvPr/>
        </p:nvSpPr>
        <p:spPr>
          <a:xfrm>
            <a:off x="5128539" y="3117766"/>
            <a:ext cx="2903687" cy="1223412"/>
          </a:xfrm>
          <a:prstGeom prst="rect">
            <a:avLst/>
          </a:prstGeom>
          <a:noFill/>
        </p:spPr>
        <p:txBody>
          <a:bodyPr wrap="square" rtlCol="0">
            <a:spAutoFit/>
          </a:bodyPr>
          <a:lstStyle/>
          <a:p>
            <a:r>
              <a:rPr lang="fr-FR" sz="1050" dirty="0">
                <a:latin typeface="Arial" panose="020B0604020202020204" pitchFamily="34" charset="0"/>
                <a:cs typeface="Arial" panose="020B0604020202020204" pitchFamily="34" charset="0"/>
              </a:rPr>
              <a:t>A la retraite, vous songez à préparer la transmission de votre patrimoine ?</a:t>
            </a:r>
          </a:p>
          <a:p>
            <a:endParaRPr lang="fr-FR" sz="1050" dirty="0">
              <a:solidFill>
                <a:schemeClr val="accent2">
                  <a:lumMod val="20000"/>
                  <a:lumOff val="80000"/>
                </a:schemeClr>
              </a:solidFill>
              <a:latin typeface="Arial" panose="020B0604020202020204" pitchFamily="34" charset="0"/>
              <a:cs typeface="Arial" panose="020B0604020202020204" pitchFamily="34" charset="0"/>
            </a:endParaRPr>
          </a:p>
          <a:p>
            <a:r>
              <a:rPr lang="fr-FR" sz="1050" b="1" u="sng" dirty="0">
                <a:solidFill>
                  <a:schemeClr val="accent2">
                    <a:lumMod val="20000"/>
                    <a:lumOff val="80000"/>
                  </a:schemeClr>
                </a:solidFill>
                <a:latin typeface="Arial" panose="020B0604020202020204" pitchFamily="34" charset="0"/>
                <a:cs typeface="Arial" panose="020B0604020202020204" pitchFamily="34" charset="0"/>
              </a:rPr>
              <a:t>L’Assurance Vie </a:t>
            </a:r>
            <a:r>
              <a:rPr lang="fr-FR" sz="1050" dirty="0">
                <a:solidFill>
                  <a:schemeClr val="accent2">
                    <a:lumMod val="20000"/>
                    <a:lumOff val="80000"/>
                  </a:schemeClr>
                </a:solidFill>
                <a:latin typeface="Arial" panose="020B0604020202020204" pitchFamily="34" charset="0"/>
                <a:cs typeface="Arial" panose="020B0604020202020204" pitchFamily="34" charset="0"/>
              </a:rPr>
              <a:t>est une véritable solution, le capital transmis aux bénéficiaires désignés n’entre pas dans la succession et bénéficie d’un traitement fiscal spécifique*. </a:t>
            </a:r>
          </a:p>
        </p:txBody>
      </p:sp>
      <p:sp>
        <p:nvSpPr>
          <p:cNvPr id="66" name="object 76">
            <a:extLst>
              <a:ext uri="{FF2B5EF4-FFF2-40B4-BE49-F238E27FC236}">
                <a16:creationId xmlns:a16="http://schemas.microsoft.com/office/drawing/2014/main" id="{096D8000-CE84-4083-BC66-FEF60B37E314}"/>
              </a:ext>
            </a:extLst>
          </p:cNvPr>
          <p:cNvSpPr/>
          <p:nvPr/>
        </p:nvSpPr>
        <p:spPr>
          <a:xfrm>
            <a:off x="5028763" y="3234675"/>
            <a:ext cx="84052" cy="72390"/>
          </a:xfrm>
          <a:custGeom>
            <a:avLst/>
            <a:gdLst/>
            <a:ahLst/>
            <a:cxnLst/>
            <a:rect l="l" t="t" r="r" b="b"/>
            <a:pathLst>
              <a:path w="72389" h="72389">
                <a:moveTo>
                  <a:pt x="71996" y="0"/>
                </a:moveTo>
                <a:lnTo>
                  <a:pt x="0" y="0"/>
                </a:lnTo>
                <a:lnTo>
                  <a:pt x="0" y="71996"/>
                </a:lnTo>
                <a:lnTo>
                  <a:pt x="71996" y="71996"/>
                </a:lnTo>
                <a:lnTo>
                  <a:pt x="71996" y="0"/>
                </a:lnTo>
                <a:close/>
              </a:path>
            </a:pathLst>
          </a:custGeom>
          <a:solidFill>
            <a:schemeClr val="accent2">
              <a:lumMod val="20000"/>
              <a:lumOff val="80000"/>
            </a:schemeClr>
          </a:solidFill>
        </p:spPr>
        <p:txBody>
          <a:bodyPr wrap="square" lIns="0" tIns="0" rIns="0" bIns="0" rtlCol="0"/>
          <a:lstStyle/>
          <a:p>
            <a:endParaRPr/>
          </a:p>
        </p:txBody>
      </p:sp>
      <p:sp>
        <p:nvSpPr>
          <p:cNvPr id="38" name="object 47">
            <a:extLst>
              <a:ext uri="{FF2B5EF4-FFF2-40B4-BE49-F238E27FC236}">
                <a16:creationId xmlns:a16="http://schemas.microsoft.com/office/drawing/2014/main" id="{9DB966DB-B800-4787-9374-A96A043EB372}"/>
              </a:ext>
            </a:extLst>
          </p:cNvPr>
          <p:cNvSpPr txBox="1"/>
          <p:nvPr/>
        </p:nvSpPr>
        <p:spPr>
          <a:xfrm>
            <a:off x="887610" y="6703646"/>
            <a:ext cx="2433268" cy="120546"/>
          </a:xfrm>
          <a:prstGeom prst="rect">
            <a:avLst/>
          </a:prstGeom>
        </p:spPr>
        <p:txBody>
          <a:bodyPr vert="horz" wrap="square" lIns="0" tIns="12700" rIns="0" bIns="0" rtlCol="0">
            <a:spAutoFit/>
          </a:bodyPr>
          <a:lstStyle/>
          <a:p>
            <a:pPr marL="12700" marR="5080" algn="just">
              <a:spcBef>
                <a:spcPts val="100"/>
              </a:spcBef>
            </a:pPr>
            <a:r>
              <a:rPr lang="fr-FR" sz="700" dirty="0">
                <a:solidFill>
                  <a:schemeClr val="tx2"/>
                </a:solidFill>
                <a:effectLst/>
                <a:latin typeface="Arial" panose="020B0604020202020204" pitchFamily="34" charset="0"/>
                <a:cs typeface="Arial" panose="020B0604020202020204" pitchFamily="34" charset="0"/>
              </a:rPr>
              <a:t>*</a:t>
            </a:r>
            <a:r>
              <a:rPr lang="fr-FR" sz="700" dirty="0">
                <a:solidFill>
                  <a:schemeClr val="tx2"/>
                </a:solidFill>
                <a:latin typeface="Arial" panose="020B0604020202020204" pitchFamily="34" charset="0"/>
                <a:cs typeface="Arial" panose="020B0604020202020204" pitchFamily="34" charset="0"/>
              </a:rPr>
              <a:t>Selon les conditions fiscales en vigueur</a:t>
            </a:r>
            <a:endParaRPr sz="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5108562"/>
      </p:ext>
    </p:extLst>
  </p:cSld>
  <p:clrMapOvr>
    <a:masterClrMapping/>
  </p:clrMapOvr>
</p:sld>
</file>

<file path=ppt/theme/theme1.xml><?xml version="1.0" encoding="utf-8"?>
<a:theme xmlns:a="http://schemas.openxmlformats.org/drawingml/2006/main" name="Thème Office">
  <a:themeElements>
    <a:clrScheme name="Personnalisé 2">
      <a:dk1>
        <a:srgbClr val="000000"/>
      </a:dk1>
      <a:lt1>
        <a:srgbClr val="FFFFFF"/>
      </a:lt1>
      <a:dk2>
        <a:srgbClr val="6E6E6E"/>
      </a:dk2>
      <a:lt2>
        <a:srgbClr val="E20512"/>
      </a:lt2>
      <a:accent1>
        <a:srgbClr val="006670"/>
      </a:accent1>
      <a:accent2>
        <a:srgbClr val="A4CC74"/>
      </a:accent2>
      <a:accent3>
        <a:srgbClr val="09B2AE"/>
      </a:accent3>
      <a:accent4>
        <a:srgbClr val="69A3D9"/>
      </a:accent4>
      <a:accent5>
        <a:srgbClr val="712E53"/>
      </a:accent5>
      <a:accent6>
        <a:srgbClr val="FFFFFF"/>
      </a:accent6>
      <a:hlink>
        <a:srgbClr val="6E6E6E"/>
      </a:hlink>
      <a:folHlink>
        <a:srgbClr val="000000"/>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6FAF640AF789C4BA6934AB868EEE31D" ma:contentTypeVersion="3" ma:contentTypeDescription="Crée un document." ma:contentTypeScope="" ma:versionID="76fd6498379a748b2e53f61332bf8229">
  <xsd:schema xmlns:xsd="http://www.w3.org/2001/XMLSchema" xmlns:xs="http://www.w3.org/2001/XMLSchema" xmlns:p="http://schemas.microsoft.com/office/2006/metadata/properties" xmlns:ns2="f8bef035-6c93-42e7-8f43-d3d3810f771e" targetNamespace="http://schemas.microsoft.com/office/2006/metadata/properties" ma:root="true" ma:fieldsID="3ae9ffaae606adbf2425daa1aa3bb630" ns2:_="">
    <xsd:import namespace="f8bef035-6c93-42e7-8f43-d3d3810f771e"/>
    <xsd:element name="properties">
      <xsd:complexType>
        <xsd:sequence>
          <xsd:element name="documentManagement">
            <xsd:complexType>
              <xsd:all>
                <xsd:element ref="ns2:MediaServiceMetadata" minOccurs="0"/>
                <xsd:element ref="ns2:MediaServiceFast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bef035-6c93-42e7-8f43-d3d3810f77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SharedContentType xmlns="Microsoft.SharePoint.Taxonomy.ContentTypeSync" SourceId="c52eb4dc-0ef3-4aa8-8e03-025dbf6c8637" ContentTypeId="0x0101" PreviousValue="false" LastSyncTimeStamp="2019-08-23T10:08:15.47Z"/>
</file>

<file path=customXml/itemProps1.xml><?xml version="1.0" encoding="utf-8"?>
<ds:datastoreItem xmlns:ds="http://schemas.openxmlformats.org/officeDocument/2006/customXml" ds:itemID="{8772525F-A916-4770-8167-688A33F023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8bef035-6c93-42e7-8f43-d3d3810f77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0B3A8A6-4FC1-4497-99D5-378F7AF88465}">
  <ds:schemaRefs>
    <ds:schemaRef ds:uri="http://schemas.microsoft.com/sharepoint/v3/contenttype/forms"/>
  </ds:schemaRefs>
</ds:datastoreItem>
</file>

<file path=customXml/itemProps3.xml><?xml version="1.0" encoding="utf-8"?>
<ds:datastoreItem xmlns:ds="http://schemas.openxmlformats.org/officeDocument/2006/customXml" ds:itemID="{CB949CDA-2606-4A09-A93D-6C82029DE788}">
  <ds:schemaRefs>
    <ds:schemaRef ds:uri="http://schemas.microsoft.com/office/2006/metadata/properties"/>
    <ds:schemaRef ds:uri="http://schemas.microsoft.com/office/infopath/2007/PartnerControls"/>
  </ds:schemaRefs>
</ds:datastoreItem>
</file>

<file path=customXml/itemProps4.xml><?xml version="1.0" encoding="utf-8"?>
<ds:datastoreItem xmlns:ds="http://schemas.openxmlformats.org/officeDocument/2006/customXml" ds:itemID="{0BFA8CF7-A239-4EF1-A3B5-B312FCA50A5B}">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Office Theme</Template>
  <TotalTime>55330</TotalTime>
  <Words>1342</Words>
  <Application>Microsoft Office PowerPoint</Application>
  <PresentationFormat>Personnalisé</PresentationFormat>
  <Paragraphs>185</Paragraphs>
  <Slides>8</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8</vt:i4>
      </vt:variant>
    </vt:vector>
  </HeadingPairs>
  <TitlesOfParts>
    <vt:vector size="14" baseType="lpstr">
      <vt:lpstr>Arial</vt:lpstr>
      <vt:lpstr>Arial Black</vt:lpstr>
      <vt:lpstr>Arial Narrow</vt:lpstr>
      <vt:lpstr>Calibri</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Emilie SICOT</dc:creator>
  <cp:lastModifiedBy>LOSSER Fabien [CEGEE]</cp:lastModifiedBy>
  <cp:revision>492</cp:revision>
  <dcterms:created xsi:type="dcterms:W3CDTF">2021-07-09T12:54:55Z</dcterms:created>
  <dcterms:modified xsi:type="dcterms:W3CDTF">2022-11-29T14:25:13Z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Alix.DEMINIAC@bpce.fr</vt:lpwstr>
  </property>
  <property fmtid="{D5CDD505-2E9C-101B-9397-08002B2CF9AE}" pid="5" name="MSIP_Label_48a19f0c-bea1-442e-a475-ed109d9ec508_SetDate">
    <vt:lpwstr>2021-11-24T13:16:05.2752089Z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0x01010066FAF640AF789C4BA6934AB868EEE31D</vt:lpwstr>
  </property>
  <property fmtid="{D5CDD505-2E9C-101B-9397-08002B2CF9AE}" pid="11" name="Order">
    <vt:r8>161000</vt:r8>
  </property>
  <property fmtid="{D5CDD505-2E9C-101B-9397-08002B2CF9AE}" pid="12" name="xd_Signature">
    <vt:bool>false</vt:bool>
  </property>
  <property fmtid="{D5CDD505-2E9C-101B-9397-08002B2CF9AE}" pid="13" name="xd_ProgID">
    <vt:lpwstr/>
  </property>
  <property fmtid="{D5CDD505-2E9C-101B-9397-08002B2CF9AE}" pid="14" name="_ExtendedDescription">
    <vt:lpwstr/>
  </property>
  <property fmtid="{D5CDD505-2E9C-101B-9397-08002B2CF9AE}" pid="15" name="TriggerFlowInfo">
    <vt:lpwstr/>
  </property>
  <property fmtid="{D5CDD505-2E9C-101B-9397-08002B2CF9AE}" pid="16" name="_SourceUrl">
    <vt:lpwstr/>
  </property>
  <property fmtid="{D5CDD505-2E9C-101B-9397-08002B2CF9AE}" pid="17" name="_SharedFileIndex">
    <vt:lpwstr/>
  </property>
  <property fmtid="{D5CDD505-2E9C-101B-9397-08002B2CF9AE}" pid="18" name="ComplianceAssetId">
    <vt:lpwstr/>
  </property>
  <property fmtid="{D5CDD505-2E9C-101B-9397-08002B2CF9AE}" pid="19" name="TemplateUrl">
    <vt:lpwstr/>
  </property>
</Properties>
</file>