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5"/>
    <p:sldMasterId id="2147483743" r:id="rId6"/>
  </p:sldMasterIdLst>
  <p:notesMasterIdLst>
    <p:notesMasterId r:id="rId27"/>
  </p:notesMasterIdLst>
  <p:handoutMasterIdLst>
    <p:handoutMasterId r:id="rId28"/>
  </p:handoutMasterIdLst>
  <p:sldIdLst>
    <p:sldId id="320" r:id="rId7"/>
    <p:sldId id="310" r:id="rId8"/>
    <p:sldId id="263" r:id="rId9"/>
    <p:sldId id="323" r:id="rId10"/>
    <p:sldId id="321" r:id="rId11"/>
    <p:sldId id="2146847303" r:id="rId12"/>
    <p:sldId id="2146847301" r:id="rId13"/>
    <p:sldId id="11466" r:id="rId14"/>
    <p:sldId id="2146847302" r:id="rId15"/>
    <p:sldId id="265" r:id="rId16"/>
    <p:sldId id="2146847309" r:id="rId17"/>
    <p:sldId id="322" r:id="rId18"/>
    <p:sldId id="328" r:id="rId19"/>
    <p:sldId id="329" r:id="rId20"/>
    <p:sldId id="330" r:id="rId21"/>
    <p:sldId id="332" r:id="rId22"/>
    <p:sldId id="333" r:id="rId23"/>
    <p:sldId id="334" r:id="rId24"/>
    <p:sldId id="271" r:id="rId25"/>
    <p:sldId id="272" r:id="rId2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ERRER HELENE" initials="FH" lastIdx="1" clrIdx="0">
    <p:extLst>
      <p:ext uri="{19B8F6BF-5375-455C-9EA6-DF929625EA0E}">
        <p15:presenceInfo xmlns:p15="http://schemas.microsoft.com/office/powerpoint/2012/main" userId="S::Helene.FERRER@bpce.fr::3c242b37-e7ab-4e0a-b926-40cc33c88137" providerId="AD"/>
      </p:ext>
    </p:extLst>
  </p:cmAuthor>
  <p:cmAuthor id="2" name="MALBRANQUE THI ME" initials="MTM" lastIdx="6" clrIdx="1">
    <p:extLst>
      <p:ext uri="{19B8F6BF-5375-455C-9EA6-DF929625EA0E}">
        <p15:presenceInfo xmlns:p15="http://schemas.microsoft.com/office/powerpoint/2012/main" userId="S::Thime.MALBRANQUE@bpce.fr::4b5ce81c-b315-4ea7-ab94-6312c327fec7" providerId="AD"/>
      </p:ext>
    </p:extLst>
  </p:cmAuthor>
  <p:cmAuthor id="3" name="MARTIN TONY" initials="MT" lastIdx="3" clrIdx="2">
    <p:extLst>
      <p:ext uri="{19B8F6BF-5375-455C-9EA6-DF929625EA0E}">
        <p15:presenceInfo xmlns:p15="http://schemas.microsoft.com/office/powerpoint/2012/main" userId="S::Tony.MARTIN@bpce.fr::8ac15915-d877-4f8e-b276-0374efdfbdf2" providerId="AD"/>
      </p:ext>
    </p:extLst>
  </p:cmAuthor>
  <p:cmAuthor id="4" name="TESSONNEAU MATTHIEU (EXT)" initials="TM(" lastIdx="3" clrIdx="3">
    <p:extLst>
      <p:ext uri="{19B8F6BF-5375-455C-9EA6-DF929625EA0E}">
        <p15:presenceInfo xmlns:p15="http://schemas.microsoft.com/office/powerpoint/2012/main" userId="S::Matthieu.TESSONNEAU_ext@bpce.fr::27fb51b6-ecbd-44b6-b5f7-2733cf5a336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000F"/>
    <a:srgbClr val="FBC7C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54" autoAdjust="0"/>
    <p:restoredTop sz="95097" autoAdjust="0"/>
  </p:normalViewPr>
  <p:slideViewPr>
    <p:cSldViewPr snapToGrid="0" showGuides="1">
      <p:cViewPr varScale="1">
        <p:scale>
          <a:sx n="110" d="100"/>
          <a:sy n="110" d="100"/>
        </p:scale>
        <p:origin x="678" y="102"/>
      </p:cViewPr>
      <p:guideLst>
        <p:guide pos="3840"/>
        <p:guide orient="horz" pos="2160"/>
      </p:guideLst>
    </p:cSldViewPr>
  </p:slideViewPr>
  <p:outlineViewPr>
    <p:cViewPr>
      <p:scale>
        <a:sx n="50" d="100"/>
        <a:sy n="50"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117" d="100"/>
          <a:sy n="117" d="100"/>
        </p:scale>
        <p:origin x="502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F1DC9B7-CE78-4D70-B093-76A1E5038B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86A0124-9EAE-47D5-A0B4-F1FA629AEC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8CD560-A4A9-4D0B-B9D8-DF20B63F37C0}" type="datetimeFigureOut">
              <a:rPr lang="fr-FR" smtClean="0"/>
              <a:t>28/08/2023</a:t>
            </a:fld>
            <a:endParaRPr lang="fr-FR"/>
          </a:p>
        </p:txBody>
      </p:sp>
      <p:sp>
        <p:nvSpPr>
          <p:cNvPr id="4" name="Espace réservé du pied de page 3">
            <a:extLst>
              <a:ext uri="{FF2B5EF4-FFF2-40B4-BE49-F238E27FC236}">
                <a16:creationId xmlns:a16="http://schemas.microsoft.com/office/drawing/2014/main" id="{2D82DFCA-E2F7-4B29-BC20-B8C0A2894C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C8F3435-E04C-43A1-99BC-CD20F7F4A0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867B09-A61B-4819-9CF7-B22A5248D8A3}" type="slidenum">
              <a:rPr lang="fr-FR" smtClean="0"/>
              <a:t>‹N°›</a:t>
            </a:fld>
            <a:endParaRPr lang="fr-FR"/>
          </a:p>
        </p:txBody>
      </p:sp>
    </p:spTree>
    <p:extLst>
      <p:ext uri="{BB962C8B-B14F-4D97-AF65-F5344CB8AC3E}">
        <p14:creationId xmlns:p14="http://schemas.microsoft.com/office/powerpoint/2010/main" val="3466614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F5C28A-2736-41DB-8B77-BB77B84DCA72}" type="datetimeFigureOut">
              <a:rPr lang="fr-FR" smtClean="0"/>
              <a:t>28/08/2023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1A4440-8984-420A-82EA-536835DC729E}" type="slidenum">
              <a:rPr lang="fr-FR" smtClean="0"/>
              <a:t>‹N°›</a:t>
            </a:fld>
            <a:endParaRPr lang="fr-FR"/>
          </a:p>
        </p:txBody>
      </p:sp>
    </p:spTree>
    <p:extLst>
      <p:ext uri="{BB962C8B-B14F-4D97-AF65-F5344CB8AC3E}">
        <p14:creationId xmlns:p14="http://schemas.microsoft.com/office/powerpoint/2010/main" val="1277221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a:t>
            </a:fld>
            <a:endParaRPr lang="fr-FR"/>
          </a:p>
        </p:txBody>
      </p:sp>
    </p:spTree>
    <p:extLst>
      <p:ext uri="{BB962C8B-B14F-4D97-AF65-F5344CB8AC3E}">
        <p14:creationId xmlns:p14="http://schemas.microsoft.com/office/powerpoint/2010/main" val="2347473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a:t>
            </a:fld>
            <a:endParaRPr lang="fr-FR"/>
          </a:p>
        </p:txBody>
      </p:sp>
    </p:spTree>
    <p:extLst>
      <p:ext uri="{BB962C8B-B14F-4D97-AF65-F5344CB8AC3E}">
        <p14:creationId xmlns:p14="http://schemas.microsoft.com/office/powerpoint/2010/main" val="429919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3</a:t>
            </a:fld>
            <a:endParaRPr lang="fr-FR"/>
          </a:p>
        </p:txBody>
      </p:sp>
    </p:spTree>
    <p:extLst>
      <p:ext uri="{BB962C8B-B14F-4D97-AF65-F5344CB8AC3E}">
        <p14:creationId xmlns:p14="http://schemas.microsoft.com/office/powerpoint/2010/main" val="4208219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4</a:t>
            </a:fld>
            <a:endParaRPr lang="fr-FR"/>
          </a:p>
        </p:txBody>
      </p:sp>
    </p:spTree>
    <p:extLst>
      <p:ext uri="{BB962C8B-B14F-4D97-AF65-F5344CB8AC3E}">
        <p14:creationId xmlns:p14="http://schemas.microsoft.com/office/powerpoint/2010/main" val="1787541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5</a:t>
            </a:fld>
            <a:endParaRPr lang="fr-FR"/>
          </a:p>
        </p:txBody>
      </p:sp>
    </p:spTree>
    <p:extLst>
      <p:ext uri="{BB962C8B-B14F-4D97-AF65-F5344CB8AC3E}">
        <p14:creationId xmlns:p14="http://schemas.microsoft.com/office/powerpoint/2010/main" val="3497390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Tx/>
              <a:buChar char="-"/>
            </a:pPr>
            <a:endParaRPr lang="fr-FR"/>
          </a:p>
        </p:txBody>
      </p:sp>
    </p:spTree>
    <p:extLst>
      <p:ext uri="{BB962C8B-B14F-4D97-AF65-F5344CB8AC3E}">
        <p14:creationId xmlns:p14="http://schemas.microsoft.com/office/powerpoint/2010/main" val="14276883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015C36B9-198C-4AEC-A26A-FCEF7659AC5E}" type="slidenum">
              <a:rPr lang="fr-FR" smtClean="0"/>
              <a:t>10</a:t>
            </a:fld>
            <a:endParaRPr lang="fr-FR"/>
          </a:p>
        </p:txBody>
      </p:sp>
    </p:spTree>
    <p:extLst>
      <p:ext uri="{BB962C8B-B14F-4D97-AF65-F5344CB8AC3E}">
        <p14:creationId xmlns:p14="http://schemas.microsoft.com/office/powerpoint/2010/main" val="18554936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12</a:t>
            </a:fld>
            <a:endParaRPr lang="fr-FR"/>
          </a:p>
        </p:txBody>
      </p:sp>
    </p:spTree>
    <p:extLst>
      <p:ext uri="{BB962C8B-B14F-4D97-AF65-F5344CB8AC3E}">
        <p14:creationId xmlns:p14="http://schemas.microsoft.com/office/powerpoint/2010/main" val="30453459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13</a:t>
            </a:fld>
            <a:endParaRPr lang="fr-FR"/>
          </a:p>
        </p:txBody>
      </p:sp>
    </p:spTree>
    <p:extLst>
      <p:ext uri="{BB962C8B-B14F-4D97-AF65-F5344CB8AC3E}">
        <p14:creationId xmlns:p14="http://schemas.microsoft.com/office/powerpoint/2010/main" val="25762941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14</a:t>
            </a:fld>
            <a:endParaRPr lang="fr-FR"/>
          </a:p>
        </p:txBody>
      </p:sp>
    </p:spTree>
    <p:extLst>
      <p:ext uri="{BB962C8B-B14F-4D97-AF65-F5344CB8AC3E}">
        <p14:creationId xmlns:p14="http://schemas.microsoft.com/office/powerpoint/2010/main" val="40488338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15</a:t>
            </a:fld>
            <a:endParaRPr lang="fr-FR"/>
          </a:p>
        </p:txBody>
      </p:sp>
    </p:spTree>
    <p:extLst>
      <p:ext uri="{BB962C8B-B14F-4D97-AF65-F5344CB8AC3E}">
        <p14:creationId xmlns:p14="http://schemas.microsoft.com/office/powerpoint/2010/main" val="17987156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16</a:t>
            </a:fld>
            <a:endParaRPr lang="fr-FR"/>
          </a:p>
        </p:txBody>
      </p:sp>
    </p:spTree>
    <p:extLst>
      <p:ext uri="{BB962C8B-B14F-4D97-AF65-F5344CB8AC3E}">
        <p14:creationId xmlns:p14="http://schemas.microsoft.com/office/powerpoint/2010/main" val="10956715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17</a:t>
            </a:fld>
            <a:endParaRPr lang="fr-FR"/>
          </a:p>
        </p:txBody>
      </p:sp>
    </p:spTree>
    <p:extLst>
      <p:ext uri="{BB962C8B-B14F-4D97-AF65-F5344CB8AC3E}">
        <p14:creationId xmlns:p14="http://schemas.microsoft.com/office/powerpoint/2010/main" val="9502859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18</a:t>
            </a:fld>
            <a:endParaRPr lang="fr-FR"/>
          </a:p>
        </p:txBody>
      </p:sp>
    </p:spTree>
    <p:extLst>
      <p:ext uri="{BB962C8B-B14F-4D97-AF65-F5344CB8AC3E}">
        <p14:creationId xmlns:p14="http://schemas.microsoft.com/office/powerpoint/2010/main" val="1417658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19</a:t>
            </a:fld>
            <a:endParaRPr lang="fr-FR"/>
          </a:p>
        </p:txBody>
      </p:sp>
    </p:spTree>
    <p:extLst>
      <p:ext uri="{BB962C8B-B14F-4D97-AF65-F5344CB8AC3E}">
        <p14:creationId xmlns:p14="http://schemas.microsoft.com/office/powerpoint/2010/main" val="3345426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20</a:t>
            </a:fld>
            <a:endParaRPr lang="fr-F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sp>
        <p:nvSpPr>
          <p:cNvPr id="20" name="Espace réservé pour une image  2">
            <a:extLst>
              <a:ext uri="{FF2B5EF4-FFF2-40B4-BE49-F238E27FC236}">
                <a16:creationId xmlns:a16="http://schemas.microsoft.com/office/drawing/2014/main" id="{8169C91E-4B76-472F-AC8A-552F51B61951}"/>
              </a:ext>
            </a:extLst>
          </p:cNvPr>
          <p:cNvSpPr>
            <a:spLocks noGrp="1"/>
          </p:cNvSpPr>
          <p:nvPr>
            <p:ph type="pic" idx="13"/>
          </p:nvPr>
        </p:nvSpPr>
        <p:spPr>
          <a:xfrm>
            <a:off x="0" y="0"/>
            <a:ext cx="12193200" cy="6858000"/>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17BD7F9C-D61F-45C4-9950-66826F7AC354}" type="datetime4">
              <a:rPr lang="fr-FR" smtClean="0"/>
              <a:pPr/>
              <a:t>28 août 2023</a:t>
            </a:fld>
            <a:endParaRPr lang="fr-FR" dirty="0"/>
          </a:p>
        </p:txBody>
      </p:sp>
      <p:pic>
        <p:nvPicPr>
          <p:cNvPr id="9" name="Image 8">
            <a:extLst>
              <a:ext uri="{FF2B5EF4-FFF2-40B4-BE49-F238E27FC236}">
                <a16:creationId xmlns:a16="http://schemas.microsoft.com/office/drawing/2014/main" id="{DC6F696D-69AD-4CF5-AEE5-0F7C853CA68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913018" y="4972049"/>
            <a:ext cx="2809875" cy="1162051"/>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CE54580-294B-4B94-83C2-B336B1CC83C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3336954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aplat gris">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C7D6E238-8D1C-4220-9BAD-A61191BF8A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B7960ED2-A6B8-4899-9F3A-7BF5AEB5B02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4658" y="535065"/>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EA529C3E-A98E-4662-8D08-AD7C3B6D616D}" type="datetime4">
              <a:rPr lang="fr-FR" smtClean="0"/>
              <a:pPr/>
              <a:t>28 août 2023</a:t>
            </a:fld>
            <a:endParaRPr lang="fr-FR" dirty="0"/>
          </a:p>
        </p:txBody>
      </p:sp>
    </p:spTree>
    <p:extLst>
      <p:ext uri="{BB962C8B-B14F-4D97-AF65-F5344CB8AC3E}">
        <p14:creationId xmlns:p14="http://schemas.microsoft.com/office/powerpoint/2010/main" val="1728130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664A227C-7AB3-4617-B474-1686A08A1F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A6D2D3DD-51B5-4033-A1D9-DDC7997861C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D0554C4-B329-44FB-8A8A-413BF97C4B11}" type="datetime4">
              <a:rPr lang="fr-FR" smtClean="0"/>
              <a:pPr/>
              <a:t>28 août 2023</a:t>
            </a:fld>
            <a:endParaRPr lang="fr-FR" dirty="0"/>
          </a:p>
        </p:txBody>
      </p:sp>
    </p:spTree>
    <p:extLst>
      <p:ext uri="{BB962C8B-B14F-4D97-AF65-F5344CB8AC3E}">
        <p14:creationId xmlns:p14="http://schemas.microsoft.com/office/powerpoint/2010/main" val="2784503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aplat gris">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C8CCEA4F-CBAA-483C-A7F0-9EA0D5CE512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5" name="Graphique 12">
            <a:extLst>
              <a:ext uri="{FF2B5EF4-FFF2-40B4-BE49-F238E27FC236}">
                <a16:creationId xmlns:a16="http://schemas.microsoft.com/office/drawing/2014/main" id="{6D7318E5-86D9-443B-ACB1-1C8E7E758885}"/>
              </a:ext>
            </a:extLst>
          </p:cNvPr>
          <p:cNvSpPr>
            <a:spLocks noChangeAspect="1"/>
          </p:cNvSpPr>
          <p:nvPr userDrawn="1"/>
        </p:nvSpPr>
        <p:spPr>
          <a:xfrm>
            <a:off x="536400" y="536400"/>
            <a:ext cx="11160000" cy="5805502"/>
          </a:xfrm>
          <a:custGeom>
            <a:avLst/>
            <a:gdLst>
              <a:gd name="connsiteX0" fmla="*/ 8386001 w 8386000"/>
              <a:gd name="connsiteY0" fmla="*/ 0 h 4362450"/>
              <a:gd name="connsiteX1" fmla="*/ 0 w 8386000"/>
              <a:gd name="connsiteY1" fmla="*/ 0 h 4362450"/>
              <a:gd name="connsiteX2" fmla="*/ 667 w 8386000"/>
              <a:gd name="connsiteY2" fmla="*/ 4272439 h 4362450"/>
              <a:gd name="connsiteX3" fmla="*/ 667 w 8386000"/>
              <a:gd name="connsiteY3" fmla="*/ 4362450 h 4362450"/>
              <a:gd name="connsiteX4" fmla="*/ 7218903 w 8386000"/>
              <a:gd name="connsiteY4" fmla="*/ 4362450 h 4362450"/>
              <a:gd name="connsiteX5" fmla="*/ 7218903 w 8386000"/>
              <a:gd name="connsiteY5" fmla="*/ 4272439 h 4362450"/>
              <a:gd name="connsiteX6" fmla="*/ 8386001 w 8386000"/>
              <a:gd name="connsiteY6" fmla="*/ 4272439 h 4362450"/>
              <a:gd name="connsiteX7" fmla="*/ 8386001 w 8386000"/>
              <a:gd name="connsiteY7" fmla="*/ 0 h 4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6000" h="4362450">
                <a:moveTo>
                  <a:pt x="8386001" y="0"/>
                </a:moveTo>
                <a:lnTo>
                  <a:pt x="0" y="0"/>
                </a:lnTo>
                <a:lnTo>
                  <a:pt x="667" y="4272439"/>
                </a:lnTo>
                <a:lnTo>
                  <a:pt x="667" y="4362450"/>
                </a:lnTo>
                <a:lnTo>
                  <a:pt x="7218903" y="4362450"/>
                </a:lnTo>
                <a:lnTo>
                  <a:pt x="7218903" y="4272439"/>
                </a:lnTo>
                <a:lnTo>
                  <a:pt x="8386001" y="4272439"/>
                </a:lnTo>
                <a:lnTo>
                  <a:pt x="8386001" y="0"/>
                </a:ln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1040"/>
            <a:ext cx="10620000" cy="503873"/>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667857"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667856" y="2429156"/>
            <a:ext cx="2880000" cy="3240000"/>
          </a:xfrm>
        </p:spPr>
        <p:txBody>
          <a:bodyPr anchor="t"/>
          <a:lstStyle>
            <a:lvl1pPr marL="0" indent="0">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4F8E1576-F04C-490F-8279-C8266278EA01}" type="datetime4">
              <a:rPr lang="fr-FR" smtClean="0"/>
              <a:t>28 août 2023</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4997450" y="1795743"/>
            <a:ext cx="2880000" cy="576000"/>
          </a:xfrm>
        </p:spPr>
        <p:txBody>
          <a:bodyPr/>
          <a:lstStyle>
            <a:lvl1pPr>
              <a:defRPr sz="3300">
                <a:solidFill>
                  <a:schemeClr val="tx1"/>
                </a:solidFill>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4997450" y="2429156"/>
            <a:ext cx="2880000" cy="3240000"/>
          </a:xfrm>
        </p:spPr>
        <p:txBody>
          <a:bodyPr/>
          <a:lstStyle>
            <a:lvl1pPr>
              <a:defRPr sz="15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8343106"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8343106" y="2429156"/>
            <a:ext cx="2880000" cy="3240000"/>
          </a:xfrm>
        </p:spPr>
        <p:txBody>
          <a:bodyPr/>
          <a:lstStyle>
            <a:lvl1pPr>
              <a:defRPr sz="1500">
                <a:solidFill>
                  <a:schemeClr val="tx1"/>
                </a:solidFill>
              </a:defRPr>
            </a:lvl1pPr>
          </a:lstStyle>
          <a:p>
            <a:pPr lvl="0"/>
            <a:r>
              <a:rPr lang="fr-FR" dirty="0"/>
              <a:t>Modifier les styles du texte du masque</a:t>
            </a:r>
          </a:p>
        </p:txBody>
      </p:sp>
    </p:spTree>
    <p:extLst>
      <p:ext uri="{BB962C8B-B14F-4D97-AF65-F5344CB8AC3E}">
        <p14:creationId xmlns:p14="http://schemas.microsoft.com/office/powerpoint/2010/main" val="2883372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descr="Une image contenant texte&#10;&#10;Description générée automatiquement">
            <a:extLst>
              <a:ext uri="{FF2B5EF4-FFF2-40B4-BE49-F238E27FC236}">
                <a16:creationId xmlns:a16="http://schemas.microsoft.com/office/drawing/2014/main" id="{B118B9DB-4C04-4B63-8944-C9D098266FA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CE26DB7C-5267-462C-B94A-1EB8D6172714}" type="datetime4">
              <a:rPr lang="fr-FR" smtClean="0"/>
              <a:t>28 août 2023</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lvl1pPr>
              <a:defRPr lang="fr-FR" sz="900" smtClean="0"/>
            </a:lvl1pPr>
          </a:lstStyle>
          <a:p>
            <a:r>
              <a:rPr lang="fr-FR" dirty="0"/>
              <a:t>document à usage interne - à ne pas diffuser</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dirty="0"/>
              <a:t>Modifier les styles du texte du masque</a:t>
            </a:r>
          </a:p>
        </p:txBody>
      </p:sp>
    </p:spTree>
    <p:extLst>
      <p:ext uri="{BB962C8B-B14F-4D97-AF65-F5344CB8AC3E}">
        <p14:creationId xmlns:p14="http://schemas.microsoft.com/office/powerpoint/2010/main" val="2424526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descr="Une image contenant texte&#10;&#10;Description générée automatiquement">
            <a:extLst>
              <a:ext uri="{FF2B5EF4-FFF2-40B4-BE49-F238E27FC236}">
                <a16:creationId xmlns:a16="http://schemas.microsoft.com/office/drawing/2014/main" id="{DF8C6C31-7D7B-47B9-8A52-F9215569A4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9765510" y="6123869"/>
            <a:ext cx="1757360" cy="685020"/>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4708BF8-992F-4F23-AA16-AB03FA41F6EE}" type="datetime4">
              <a:rPr lang="fr-FR" smtClean="0"/>
              <a:t>28 août 2023</a:t>
            </a:fld>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Pied de page de votre présentation - Date</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spTree>
    <p:extLst>
      <p:ext uri="{BB962C8B-B14F-4D97-AF65-F5344CB8AC3E}">
        <p14:creationId xmlns:p14="http://schemas.microsoft.com/office/powerpoint/2010/main" val="683706396"/>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descr="Une image contenant texte&#10;&#10;Description générée automatiquement">
            <a:extLst>
              <a:ext uri="{FF2B5EF4-FFF2-40B4-BE49-F238E27FC236}">
                <a16:creationId xmlns:a16="http://schemas.microsoft.com/office/drawing/2014/main" id="{6EACE135-59D9-484C-AA32-3E7FCBCEA79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4708BF8-992F-4F23-AA16-AB03FA41F6EE}" type="datetime4">
              <a:rPr lang="fr-FR" smtClean="0"/>
              <a:t>28 août 2023</a:t>
            </a:fld>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Pied de page de votre présentation - Date</a:t>
            </a:r>
            <a:endParaRPr lang="fr-FR" dirty="0"/>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Tree>
    <p:extLst>
      <p:ext uri="{BB962C8B-B14F-4D97-AF65-F5344CB8AC3E}">
        <p14:creationId xmlns:p14="http://schemas.microsoft.com/office/powerpoint/2010/main" val="3840558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AF3030-210E-4F95-B01F-6A5FA5AEE3F1}" type="datetime4">
              <a:rPr lang="fr-FR" smtClean="0"/>
              <a:t>28 août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spTree>
    <p:extLst>
      <p:ext uri="{BB962C8B-B14F-4D97-AF65-F5344CB8AC3E}">
        <p14:creationId xmlns:p14="http://schemas.microsoft.com/office/powerpoint/2010/main" val="2667283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28 août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02608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43FFD05-87AB-4452-8462-E40CE5E2E73C}" type="datetime4">
              <a:rPr lang="fr-FR" smtClean="0"/>
              <a:t>28 août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291649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e avec encadré aplat gri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960376B2-8D4A-44B5-9E98-9818E2B5D7B5}" type="datetime4">
              <a:rPr lang="fr-FR" smtClean="0"/>
              <a:t>28 août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BF22452-8D8B-4CD2-ABF0-FDA79A6547A4}"/>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8280861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28 août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4739737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7E9E631-13D7-40A2-ACE8-EA74897A880B}" type="datetime4">
              <a:rPr lang="fr-FR" smtClean="0"/>
              <a:t>28 août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8546322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2CD98D5-62B2-447B-919F-3288137FC0FF}" type="datetime4">
              <a:rPr lang="fr-FR" smtClean="0"/>
              <a:t>28 août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2615132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9E26BAF-03C0-4B38-AF75-03D3838D9244}" type="datetime4">
              <a:rPr lang="fr-FR" smtClean="0"/>
              <a:t>28 août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145090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e + photo avec encadré contour rouge">
    <p:spTree>
      <p:nvGrpSpPr>
        <p:cNvPr id="1" name=""/>
        <p:cNvGrpSpPr/>
        <p:nvPr/>
      </p:nvGrpSpPr>
      <p:grpSpPr>
        <a:xfrm>
          <a:off x="0" y="0"/>
          <a:ext cx="0" cy="0"/>
          <a:chOff x="0" y="0"/>
          <a:chExt cx="0" cy="0"/>
        </a:xfrm>
      </p:grpSpPr>
      <p:sp>
        <p:nvSpPr>
          <p:cNvPr id="15" name="Espace réservé pour une image  2">
            <a:extLst>
              <a:ext uri="{FF2B5EF4-FFF2-40B4-BE49-F238E27FC236}">
                <a16:creationId xmlns:a16="http://schemas.microsoft.com/office/drawing/2014/main" id="{6FAD1E3E-5599-4855-8130-D4E378824462}"/>
              </a:ext>
            </a:extLst>
          </p:cNvPr>
          <p:cNvSpPr>
            <a:spLocks noGrp="1"/>
          </p:cNvSpPr>
          <p:nvPr>
            <p:ph type="pic" idx="14"/>
          </p:nvPr>
        </p:nvSpPr>
        <p:spPr>
          <a:xfrm>
            <a:off x="6945406" y="1513680"/>
            <a:ext cx="4377439" cy="3165896"/>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76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B19C6A84-6805-424B-9CB0-C2F5E39AD095}" type="datetime4">
              <a:rPr lang="fr-FR" smtClean="0"/>
              <a:t>28 août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14FEF8AE-852D-4D67-B2DF-EB296BAF5A78}"/>
              </a:ext>
            </a:extLst>
          </p:cNvPr>
          <p:cNvSpPr>
            <a:spLocks noGrp="1"/>
          </p:cNvSpPr>
          <p:nvPr>
            <p:ph type="title"/>
          </p:nvPr>
        </p:nvSpPr>
        <p:spPr/>
        <p:txBody>
          <a:bodyPr/>
          <a:lstStyle/>
          <a:p>
            <a:r>
              <a:rPr lang="fr-FR"/>
              <a:t>Modifiez le style du titre</a:t>
            </a:r>
          </a:p>
        </p:txBody>
      </p:sp>
      <p:sp>
        <p:nvSpPr>
          <p:cNvPr id="13" name="Espace réservé du texte 12">
            <a:extLst>
              <a:ext uri="{FF2B5EF4-FFF2-40B4-BE49-F238E27FC236}">
                <a16:creationId xmlns:a16="http://schemas.microsoft.com/office/drawing/2014/main" id="{46518E20-988A-46F9-8273-DC874CD2DD97}"/>
              </a:ext>
            </a:extLst>
          </p:cNvPr>
          <p:cNvSpPr>
            <a:spLocks noGrp="1" noChangeAspect="1"/>
          </p:cNvSpPr>
          <p:nvPr>
            <p:ph type="body" sz="quarter" idx="15" hasCustomPrompt="1"/>
          </p:nvPr>
        </p:nvSpPr>
        <p:spPr>
          <a:xfrm>
            <a:off x="8138689" y="3780766"/>
            <a:ext cx="3496306"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p:txBody>
      </p:sp>
    </p:spTree>
    <p:extLst>
      <p:ext uri="{BB962C8B-B14F-4D97-AF65-F5344CB8AC3E}">
        <p14:creationId xmlns:p14="http://schemas.microsoft.com/office/powerpoint/2010/main" val="36297896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28 août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dirty="0"/>
              <a:t>Modifier le texte du masque</a:t>
            </a:r>
          </a:p>
        </p:txBody>
      </p:sp>
    </p:spTree>
    <p:extLst>
      <p:ext uri="{BB962C8B-B14F-4D97-AF65-F5344CB8AC3E}">
        <p14:creationId xmlns:p14="http://schemas.microsoft.com/office/powerpoint/2010/main" val="3978534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28 août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3822452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iffres clés avec aplat gri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28 août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4" name="Espace réservé du texte 23">
            <a:extLst>
              <a:ext uri="{FF2B5EF4-FFF2-40B4-BE49-F238E27FC236}">
                <a16:creationId xmlns:a16="http://schemas.microsoft.com/office/drawing/2014/main" id="{6E2D4FDB-D783-412B-9295-5544C396C8E1}"/>
              </a:ext>
            </a:extLst>
          </p:cNvPr>
          <p:cNvSpPr>
            <a:spLocks noGrp="1" noChangeAspect="1"/>
          </p:cNvSpPr>
          <p:nvPr>
            <p:ph type="body" sz="quarter" idx="13" hasCustomPrompt="1"/>
          </p:nvPr>
        </p:nvSpPr>
        <p:spPr>
          <a:xfrm>
            <a:off x="5292333" y="1847239"/>
            <a:ext cx="2023532" cy="17103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25" name="Espace réservé du texte 24">
            <a:extLst>
              <a:ext uri="{FF2B5EF4-FFF2-40B4-BE49-F238E27FC236}">
                <a16:creationId xmlns:a16="http://schemas.microsoft.com/office/drawing/2014/main" id="{F4C1017C-CD78-41B9-AE8E-395E32A4184C}"/>
              </a:ext>
            </a:extLst>
          </p:cNvPr>
          <p:cNvSpPr>
            <a:spLocks noGrp="1" noChangeAspect="1"/>
          </p:cNvSpPr>
          <p:nvPr>
            <p:ph type="body" sz="quarter" idx="16" hasCustomPrompt="1"/>
          </p:nvPr>
        </p:nvSpPr>
        <p:spPr>
          <a:xfrm>
            <a:off x="7319161" y="1847239"/>
            <a:ext cx="2101067" cy="1710348"/>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26" name="Espace réservé du texte 25">
            <a:extLst>
              <a:ext uri="{FF2B5EF4-FFF2-40B4-BE49-F238E27FC236}">
                <a16:creationId xmlns:a16="http://schemas.microsoft.com/office/drawing/2014/main" id="{4DAFB4CE-E8C3-4430-9B94-C9DB692A5BC7}"/>
              </a:ext>
            </a:extLst>
          </p:cNvPr>
          <p:cNvSpPr>
            <a:spLocks noGrp="1" noChangeAspect="1"/>
          </p:cNvSpPr>
          <p:nvPr>
            <p:ph type="body" sz="quarter" idx="17" hasCustomPrompt="1"/>
          </p:nvPr>
        </p:nvSpPr>
        <p:spPr>
          <a:xfrm>
            <a:off x="9423525" y="1847239"/>
            <a:ext cx="2026319" cy="1710348"/>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22060347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28 août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9" name="Espace réservé du texte 18">
            <a:extLst>
              <a:ext uri="{FF2B5EF4-FFF2-40B4-BE49-F238E27FC236}">
                <a16:creationId xmlns:a16="http://schemas.microsoft.com/office/drawing/2014/main" id="{96E7308C-04C9-48C9-A1AA-CECB91DEC84F}"/>
              </a:ext>
            </a:extLst>
          </p:cNvPr>
          <p:cNvSpPr>
            <a:spLocks noGrp="1" noChangeAspect="1"/>
          </p:cNvSpPr>
          <p:nvPr>
            <p:ph type="body" sz="quarter" idx="13" hasCustomPrompt="1"/>
          </p:nvPr>
        </p:nvSpPr>
        <p:spPr>
          <a:xfrm>
            <a:off x="508636" y="2175987"/>
            <a:ext cx="5594158" cy="2982754"/>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0" name="Espace réservé du texte 19">
            <a:extLst>
              <a:ext uri="{FF2B5EF4-FFF2-40B4-BE49-F238E27FC236}">
                <a16:creationId xmlns:a16="http://schemas.microsoft.com/office/drawing/2014/main" id="{7B3AFC8C-852A-45CE-9871-A2C31B552FB4}"/>
              </a:ext>
            </a:extLst>
          </p:cNvPr>
          <p:cNvSpPr>
            <a:spLocks noGrp="1" noChangeAspect="1"/>
          </p:cNvSpPr>
          <p:nvPr>
            <p:ph type="body" sz="quarter" idx="14" hasCustomPrompt="1"/>
          </p:nvPr>
        </p:nvSpPr>
        <p:spPr>
          <a:xfrm>
            <a:off x="6118225" y="2175987"/>
            <a:ext cx="5565074" cy="298440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a:moveTo>
                  <a:pt x="80490" y="0"/>
                </a:moveTo>
                <a:lnTo>
                  <a:pt x="5565074" y="0"/>
                </a:lnTo>
                <a:lnTo>
                  <a:pt x="5565074" y="2984401"/>
                </a:lnTo>
                <a:lnTo>
                  <a:pt x="0" y="2984401"/>
                </a:lnTo>
                <a:lnTo>
                  <a:pt x="0" y="1532383"/>
                </a:lnTo>
                <a:lnTo>
                  <a:pt x="80490" y="1532383"/>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923552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28 août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440949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encadrés avec aplat gris + 2 encadrés avec contour roug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28 août 2023</a:t>
            </a:fld>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4129991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A3B8A4E4-F615-4DF5-BE05-8D9DD94167B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079376" y="1929653"/>
            <a:ext cx="6033248" cy="2998694"/>
          </a:xfrm>
          <a:prstGeom prst="rect">
            <a:avLst/>
          </a:prstGeom>
        </p:spPr>
      </p:pic>
    </p:spTree>
    <p:extLst>
      <p:ext uri="{BB962C8B-B14F-4D97-AF65-F5344CB8AC3E}">
        <p14:creationId xmlns:p14="http://schemas.microsoft.com/office/powerpoint/2010/main" val="31336119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6" name="Image 5">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9" name="Connecteur droit 8">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14" name="Image 13">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spTree>
    <p:extLst>
      <p:ext uri="{BB962C8B-B14F-4D97-AF65-F5344CB8AC3E}">
        <p14:creationId xmlns:p14="http://schemas.microsoft.com/office/powerpoint/2010/main" val="17633067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5952599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172594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sp>
        <p:nvSpPr>
          <p:cNvPr id="20" name="Espace réservé pour une image  2">
            <a:extLst>
              <a:ext uri="{FF2B5EF4-FFF2-40B4-BE49-F238E27FC236}">
                <a16:creationId xmlns:a16="http://schemas.microsoft.com/office/drawing/2014/main" id="{8169C91E-4B76-472F-AC8A-552F51B61951}"/>
              </a:ext>
            </a:extLst>
          </p:cNvPr>
          <p:cNvSpPr>
            <a:spLocks noGrp="1"/>
          </p:cNvSpPr>
          <p:nvPr>
            <p:ph type="pic" idx="13"/>
          </p:nvPr>
        </p:nvSpPr>
        <p:spPr>
          <a:xfrm>
            <a:off x="0" y="0"/>
            <a:ext cx="12193200" cy="6858000"/>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17BD7F9C-D61F-45C4-9950-66826F7AC354}" type="datetime4">
              <a:rPr lang="fr-FR" smtClean="0"/>
              <a:pPr/>
              <a:t>28 août 2023</a:t>
            </a:fld>
            <a:endParaRPr lang="fr-FR" dirty="0"/>
          </a:p>
        </p:txBody>
      </p:sp>
      <p:pic>
        <p:nvPicPr>
          <p:cNvPr id="9" name="Image 8">
            <a:extLst>
              <a:ext uri="{FF2B5EF4-FFF2-40B4-BE49-F238E27FC236}">
                <a16:creationId xmlns:a16="http://schemas.microsoft.com/office/drawing/2014/main" id="{DC6F696D-69AD-4CF5-AEE5-0F7C853CA68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913018" y="4972049"/>
            <a:ext cx="2809875" cy="1162051"/>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CE54580-294B-4B94-83C2-B336B1CC83C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17770061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aplat gris">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C7D6E238-8D1C-4220-9BAD-A61191BF8A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B7960ED2-A6B8-4899-9F3A-7BF5AEB5B02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4658" y="535065"/>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EA529C3E-A98E-4662-8D08-AD7C3B6D616D}" type="datetime4">
              <a:rPr lang="fr-FR" smtClean="0"/>
              <a:pPr/>
              <a:t>28 août 2023</a:t>
            </a:fld>
            <a:endParaRPr lang="fr-FR" dirty="0"/>
          </a:p>
        </p:txBody>
      </p:sp>
    </p:spTree>
    <p:extLst>
      <p:ext uri="{BB962C8B-B14F-4D97-AF65-F5344CB8AC3E}">
        <p14:creationId xmlns:p14="http://schemas.microsoft.com/office/powerpoint/2010/main" val="7043336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664A227C-7AB3-4617-B474-1686A08A1F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A6D2D3DD-51B5-4033-A1D9-DDC7997861C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D0554C4-B329-44FB-8A8A-413BF97C4B11}" type="datetime4">
              <a:rPr lang="fr-FR" smtClean="0"/>
              <a:pPr/>
              <a:t>28 août 2023</a:t>
            </a:fld>
            <a:endParaRPr lang="fr-FR" dirty="0"/>
          </a:p>
        </p:txBody>
      </p:sp>
    </p:spTree>
    <p:extLst>
      <p:ext uri="{BB962C8B-B14F-4D97-AF65-F5344CB8AC3E}">
        <p14:creationId xmlns:p14="http://schemas.microsoft.com/office/powerpoint/2010/main" val="13739562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aplat gris">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C8CCEA4F-CBAA-483C-A7F0-9EA0D5CE512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5" name="Graphique 12">
            <a:extLst>
              <a:ext uri="{FF2B5EF4-FFF2-40B4-BE49-F238E27FC236}">
                <a16:creationId xmlns:a16="http://schemas.microsoft.com/office/drawing/2014/main" id="{6D7318E5-86D9-443B-ACB1-1C8E7E758885}"/>
              </a:ext>
            </a:extLst>
          </p:cNvPr>
          <p:cNvSpPr>
            <a:spLocks noChangeAspect="1"/>
          </p:cNvSpPr>
          <p:nvPr userDrawn="1"/>
        </p:nvSpPr>
        <p:spPr>
          <a:xfrm>
            <a:off x="536400" y="536400"/>
            <a:ext cx="11160000" cy="5805502"/>
          </a:xfrm>
          <a:custGeom>
            <a:avLst/>
            <a:gdLst>
              <a:gd name="connsiteX0" fmla="*/ 8386001 w 8386000"/>
              <a:gd name="connsiteY0" fmla="*/ 0 h 4362450"/>
              <a:gd name="connsiteX1" fmla="*/ 0 w 8386000"/>
              <a:gd name="connsiteY1" fmla="*/ 0 h 4362450"/>
              <a:gd name="connsiteX2" fmla="*/ 667 w 8386000"/>
              <a:gd name="connsiteY2" fmla="*/ 4272439 h 4362450"/>
              <a:gd name="connsiteX3" fmla="*/ 667 w 8386000"/>
              <a:gd name="connsiteY3" fmla="*/ 4362450 h 4362450"/>
              <a:gd name="connsiteX4" fmla="*/ 7218903 w 8386000"/>
              <a:gd name="connsiteY4" fmla="*/ 4362450 h 4362450"/>
              <a:gd name="connsiteX5" fmla="*/ 7218903 w 8386000"/>
              <a:gd name="connsiteY5" fmla="*/ 4272439 h 4362450"/>
              <a:gd name="connsiteX6" fmla="*/ 8386001 w 8386000"/>
              <a:gd name="connsiteY6" fmla="*/ 4272439 h 4362450"/>
              <a:gd name="connsiteX7" fmla="*/ 8386001 w 8386000"/>
              <a:gd name="connsiteY7" fmla="*/ 0 h 4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6000" h="4362450">
                <a:moveTo>
                  <a:pt x="8386001" y="0"/>
                </a:moveTo>
                <a:lnTo>
                  <a:pt x="0" y="0"/>
                </a:lnTo>
                <a:lnTo>
                  <a:pt x="667" y="4272439"/>
                </a:lnTo>
                <a:lnTo>
                  <a:pt x="667" y="4362450"/>
                </a:lnTo>
                <a:lnTo>
                  <a:pt x="7218903" y="4362450"/>
                </a:lnTo>
                <a:lnTo>
                  <a:pt x="7218903" y="4272439"/>
                </a:lnTo>
                <a:lnTo>
                  <a:pt x="8386001" y="4272439"/>
                </a:lnTo>
                <a:lnTo>
                  <a:pt x="8386001" y="0"/>
                </a:ln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1040"/>
            <a:ext cx="10620000" cy="503873"/>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667857"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667856" y="2429156"/>
            <a:ext cx="2880000" cy="3240000"/>
          </a:xfrm>
        </p:spPr>
        <p:txBody>
          <a:bodyPr anchor="t"/>
          <a:lstStyle>
            <a:lvl1pPr marL="0" indent="0">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4F8E1576-F04C-490F-8279-C8266278EA01}" type="datetime4">
              <a:rPr lang="fr-FR" smtClean="0"/>
              <a:t>28 août 2023</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4997450" y="1795743"/>
            <a:ext cx="2880000" cy="576000"/>
          </a:xfrm>
        </p:spPr>
        <p:txBody>
          <a:bodyPr/>
          <a:lstStyle>
            <a:lvl1pPr>
              <a:defRPr sz="3300">
                <a:solidFill>
                  <a:schemeClr val="tx1"/>
                </a:solidFill>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4997450" y="2429156"/>
            <a:ext cx="2880000" cy="3240000"/>
          </a:xfrm>
        </p:spPr>
        <p:txBody>
          <a:bodyPr/>
          <a:lstStyle>
            <a:lvl1pPr>
              <a:defRPr sz="15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8343106"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8343106" y="2429156"/>
            <a:ext cx="2880000" cy="3240000"/>
          </a:xfrm>
        </p:spPr>
        <p:txBody>
          <a:bodyPr/>
          <a:lstStyle>
            <a:lvl1pPr>
              <a:defRPr sz="1500">
                <a:solidFill>
                  <a:schemeClr val="tx1"/>
                </a:solidFill>
              </a:defRPr>
            </a:lvl1pPr>
          </a:lstStyle>
          <a:p>
            <a:pPr lvl="0"/>
            <a:r>
              <a:rPr lang="fr-FR" dirty="0"/>
              <a:t>Modifier les styles du texte du masque</a:t>
            </a:r>
          </a:p>
        </p:txBody>
      </p:sp>
    </p:spTree>
    <p:extLst>
      <p:ext uri="{BB962C8B-B14F-4D97-AF65-F5344CB8AC3E}">
        <p14:creationId xmlns:p14="http://schemas.microsoft.com/office/powerpoint/2010/main" val="2649576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descr="Une image contenant texte&#10;&#10;Description générée automatiquement">
            <a:extLst>
              <a:ext uri="{FF2B5EF4-FFF2-40B4-BE49-F238E27FC236}">
                <a16:creationId xmlns:a16="http://schemas.microsoft.com/office/drawing/2014/main" id="{B118B9DB-4C04-4B63-8944-C9D098266FA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CE26DB7C-5267-462C-B94A-1EB8D6172714}" type="datetime4">
              <a:rPr lang="fr-FR" smtClean="0"/>
              <a:t>28 août 2023</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lvl1pPr>
              <a:defRPr lang="fr-FR" sz="900" smtClean="0"/>
            </a:lvl1pPr>
          </a:lstStyle>
          <a:p>
            <a:r>
              <a:rPr lang="fr-FR" dirty="0"/>
              <a:t>document à usage interne - à ne pas diffuser</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dirty="0"/>
              <a:t>Modifier les styles du texte du masque</a:t>
            </a:r>
          </a:p>
        </p:txBody>
      </p:sp>
    </p:spTree>
    <p:extLst>
      <p:ext uri="{BB962C8B-B14F-4D97-AF65-F5344CB8AC3E}">
        <p14:creationId xmlns:p14="http://schemas.microsoft.com/office/powerpoint/2010/main" val="9704288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descr="Une image contenant texte&#10;&#10;Description générée automatiquement">
            <a:extLst>
              <a:ext uri="{FF2B5EF4-FFF2-40B4-BE49-F238E27FC236}">
                <a16:creationId xmlns:a16="http://schemas.microsoft.com/office/drawing/2014/main" id="{DF8C6C31-7D7B-47B9-8A52-F9215569A4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9765510" y="6123869"/>
            <a:ext cx="1757360" cy="685020"/>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4708BF8-992F-4F23-AA16-AB03FA41F6EE}" type="datetime4">
              <a:rPr lang="fr-FR" smtClean="0"/>
              <a:t>28 août 2023</a:t>
            </a:fld>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Pied de page de votre présentation - Date</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spTree>
    <p:extLst>
      <p:ext uri="{BB962C8B-B14F-4D97-AF65-F5344CB8AC3E}">
        <p14:creationId xmlns:p14="http://schemas.microsoft.com/office/powerpoint/2010/main" val="528752736"/>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descr="Une image contenant texte&#10;&#10;Description générée automatiquement">
            <a:extLst>
              <a:ext uri="{FF2B5EF4-FFF2-40B4-BE49-F238E27FC236}">
                <a16:creationId xmlns:a16="http://schemas.microsoft.com/office/drawing/2014/main" id="{6EACE135-59D9-484C-AA32-3E7FCBCEA79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4708BF8-992F-4F23-AA16-AB03FA41F6EE}" type="datetime4">
              <a:rPr lang="fr-FR" smtClean="0"/>
              <a:t>28 août 2023</a:t>
            </a:fld>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Pied de page de votre présentation - Date</a:t>
            </a:r>
            <a:endParaRPr lang="fr-FR" dirty="0"/>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Tree>
    <p:extLst>
      <p:ext uri="{BB962C8B-B14F-4D97-AF65-F5344CB8AC3E}">
        <p14:creationId xmlns:p14="http://schemas.microsoft.com/office/powerpoint/2010/main" val="34748195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AF3030-210E-4F95-B01F-6A5FA5AEE3F1}" type="datetime4">
              <a:rPr lang="fr-FR" smtClean="0"/>
              <a:t>28 août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spTree>
    <p:extLst>
      <p:ext uri="{BB962C8B-B14F-4D97-AF65-F5344CB8AC3E}">
        <p14:creationId xmlns:p14="http://schemas.microsoft.com/office/powerpoint/2010/main" val="27849392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28 août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2293479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43FFD05-87AB-4452-8462-E40CE5E2E73C}" type="datetime4">
              <a:rPr lang="fr-FR" smtClean="0"/>
              <a:t>28 août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5714961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e avec encadré aplat gri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960376B2-8D4A-44B5-9E98-9818E2B5D7B5}" type="datetime4">
              <a:rPr lang="fr-FR" smtClean="0"/>
              <a:t>28 août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BF22452-8D8B-4CD2-ABF0-FDA79A6547A4}"/>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1194736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28 août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4463388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7E9E631-13D7-40A2-ACE8-EA74897A880B}" type="datetime4">
              <a:rPr lang="fr-FR" smtClean="0"/>
              <a:t>28 août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8022715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2CD98D5-62B2-447B-919F-3288137FC0FF}" type="datetime4">
              <a:rPr lang="fr-FR" smtClean="0"/>
              <a:t>28 août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9986524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9E26BAF-03C0-4B38-AF75-03D3838D9244}" type="datetime4">
              <a:rPr lang="fr-FR" smtClean="0"/>
              <a:t>28 août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9856912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e + photo avec encadré contour rouge">
    <p:spTree>
      <p:nvGrpSpPr>
        <p:cNvPr id="1" name=""/>
        <p:cNvGrpSpPr/>
        <p:nvPr/>
      </p:nvGrpSpPr>
      <p:grpSpPr>
        <a:xfrm>
          <a:off x="0" y="0"/>
          <a:ext cx="0" cy="0"/>
          <a:chOff x="0" y="0"/>
          <a:chExt cx="0" cy="0"/>
        </a:xfrm>
      </p:grpSpPr>
      <p:sp>
        <p:nvSpPr>
          <p:cNvPr id="15" name="Espace réservé pour une image  2">
            <a:extLst>
              <a:ext uri="{FF2B5EF4-FFF2-40B4-BE49-F238E27FC236}">
                <a16:creationId xmlns:a16="http://schemas.microsoft.com/office/drawing/2014/main" id="{6FAD1E3E-5599-4855-8130-D4E378824462}"/>
              </a:ext>
            </a:extLst>
          </p:cNvPr>
          <p:cNvSpPr>
            <a:spLocks noGrp="1"/>
          </p:cNvSpPr>
          <p:nvPr>
            <p:ph type="pic" idx="14"/>
          </p:nvPr>
        </p:nvSpPr>
        <p:spPr>
          <a:xfrm>
            <a:off x="6945406" y="1513680"/>
            <a:ext cx="4377439" cy="3165896"/>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76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B19C6A84-6805-424B-9CB0-C2F5E39AD095}" type="datetime4">
              <a:rPr lang="fr-FR" smtClean="0"/>
              <a:t>28 août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14FEF8AE-852D-4D67-B2DF-EB296BAF5A78}"/>
              </a:ext>
            </a:extLst>
          </p:cNvPr>
          <p:cNvSpPr>
            <a:spLocks noGrp="1"/>
          </p:cNvSpPr>
          <p:nvPr>
            <p:ph type="title"/>
          </p:nvPr>
        </p:nvSpPr>
        <p:spPr/>
        <p:txBody>
          <a:bodyPr/>
          <a:lstStyle/>
          <a:p>
            <a:r>
              <a:rPr lang="fr-FR"/>
              <a:t>Modifiez le style du titre</a:t>
            </a:r>
          </a:p>
        </p:txBody>
      </p:sp>
      <p:sp>
        <p:nvSpPr>
          <p:cNvPr id="13" name="Espace réservé du texte 12">
            <a:extLst>
              <a:ext uri="{FF2B5EF4-FFF2-40B4-BE49-F238E27FC236}">
                <a16:creationId xmlns:a16="http://schemas.microsoft.com/office/drawing/2014/main" id="{46518E20-988A-46F9-8273-DC874CD2DD97}"/>
              </a:ext>
            </a:extLst>
          </p:cNvPr>
          <p:cNvSpPr>
            <a:spLocks noGrp="1" noChangeAspect="1"/>
          </p:cNvSpPr>
          <p:nvPr>
            <p:ph type="body" sz="quarter" idx="15" hasCustomPrompt="1"/>
          </p:nvPr>
        </p:nvSpPr>
        <p:spPr>
          <a:xfrm>
            <a:off x="8138689" y="3780766"/>
            <a:ext cx="3496306"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p:txBody>
      </p:sp>
    </p:spTree>
    <p:extLst>
      <p:ext uri="{BB962C8B-B14F-4D97-AF65-F5344CB8AC3E}">
        <p14:creationId xmlns:p14="http://schemas.microsoft.com/office/powerpoint/2010/main" val="7893498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28 août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dirty="0"/>
              <a:t>Modifier le texte du masque</a:t>
            </a:r>
          </a:p>
        </p:txBody>
      </p:sp>
    </p:spTree>
    <p:extLst>
      <p:ext uri="{BB962C8B-B14F-4D97-AF65-F5344CB8AC3E}">
        <p14:creationId xmlns:p14="http://schemas.microsoft.com/office/powerpoint/2010/main" val="39423851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28 août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4471837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hiffres clés avec aplat gri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28 août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4" name="Espace réservé du texte 23">
            <a:extLst>
              <a:ext uri="{FF2B5EF4-FFF2-40B4-BE49-F238E27FC236}">
                <a16:creationId xmlns:a16="http://schemas.microsoft.com/office/drawing/2014/main" id="{6E2D4FDB-D783-412B-9295-5544C396C8E1}"/>
              </a:ext>
            </a:extLst>
          </p:cNvPr>
          <p:cNvSpPr>
            <a:spLocks noGrp="1" noChangeAspect="1"/>
          </p:cNvSpPr>
          <p:nvPr>
            <p:ph type="body" sz="quarter" idx="13" hasCustomPrompt="1"/>
          </p:nvPr>
        </p:nvSpPr>
        <p:spPr>
          <a:xfrm>
            <a:off x="5292333" y="1847239"/>
            <a:ext cx="2023532" cy="17103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25" name="Espace réservé du texte 24">
            <a:extLst>
              <a:ext uri="{FF2B5EF4-FFF2-40B4-BE49-F238E27FC236}">
                <a16:creationId xmlns:a16="http://schemas.microsoft.com/office/drawing/2014/main" id="{F4C1017C-CD78-41B9-AE8E-395E32A4184C}"/>
              </a:ext>
            </a:extLst>
          </p:cNvPr>
          <p:cNvSpPr>
            <a:spLocks noGrp="1" noChangeAspect="1"/>
          </p:cNvSpPr>
          <p:nvPr>
            <p:ph type="body" sz="quarter" idx="16" hasCustomPrompt="1"/>
          </p:nvPr>
        </p:nvSpPr>
        <p:spPr>
          <a:xfrm>
            <a:off x="7319161" y="1847239"/>
            <a:ext cx="2101067" cy="1710348"/>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26" name="Espace réservé du texte 25">
            <a:extLst>
              <a:ext uri="{FF2B5EF4-FFF2-40B4-BE49-F238E27FC236}">
                <a16:creationId xmlns:a16="http://schemas.microsoft.com/office/drawing/2014/main" id="{4DAFB4CE-E8C3-4430-9B94-C9DB692A5BC7}"/>
              </a:ext>
            </a:extLst>
          </p:cNvPr>
          <p:cNvSpPr>
            <a:spLocks noGrp="1" noChangeAspect="1"/>
          </p:cNvSpPr>
          <p:nvPr>
            <p:ph type="body" sz="quarter" idx="17" hasCustomPrompt="1"/>
          </p:nvPr>
        </p:nvSpPr>
        <p:spPr>
          <a:xfrm>
            <a:off x="9423525" y="1847239"/>
            <a:ext cx="2026319" cy="1710348"/>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148554977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28 août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9" name="Espace réservé du texte 18">
            <a:extLst>
              <a:ext uri="{FF2B5EF4-FFF2-40B4-BE49-F238E27FC236}">
                <a16:creationId xmlns:a16="http://schemas.microsoft.com/office/drawing/2014/main" id="{96E7308C-04C9-48C9-A1AA-CECB91DEC84F}"/>
              </a:ext>
            </a:extLst>
          </p:cNvPr>
          <p:cNvSpPr>
            <a:spLocks noGrp="1" noChangeAspect="1"/>
          </p:cNvSpPr>
          <p:nvPr>
            <p:ph type="body" sz="quarter" idx="13" hasCustomPrompt="1"/>
          </p:nvPr>
        </p:nvSpPr>
        <p:spPr>
          <a:xfrm>
            <a:off x="508636" y="2175987"/>
            <a:ext cx="5594158" cy="2982754"/>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0" name="Espace réservé du texte 19">
            <a:extLst>
              <a:ext uri="{FF2B5EF4-FFF2-40B4-BE49-F238E27FC236}">
                <a16:creationId xmlns:a16="http://schemas.microsoft.com/office/drawing/2014/main" id="{7B3AFC8C-852A-45CE-9871-A2C31B552FB4}"/>
              </a:ext>
            </a:extLst>
          </p:cNvPr>
          <p:cNvSpPr>
            <a:spLocks noGrp="1" noChangeAspect="1"/>
          </p:cNvSpPr>
          <p:nvPr>
            <p:ph type="body" sz="quarter" idx="14" hasCustomPrompt="1"/>
          </p:nvPr>
        </p:nvSpPr>
        <p:spPr>
          <a:xfrm>
            <a:off x="6118225" y="2175987"/>
            <a:ext cx="5565074" cy="298440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a:moveTo>
                  <a:pt x="80490" y="0"/>
                </a:moveTo>
                <a:lnTo>
                  <a:pt x="5565074" y="0"/>
                </a:lnTo>
                <a:lnTo>
                  <a:pt x="5565074" y="2984401"/>
                </a:lnTo>
                <a:lnTo>
                  <a:pt x="0" y="2984401"/>
                </a:lnTo>
                <a:lnTo>
                  <a:pt x="0" y="1532383"/>
                </a:lnTo>
                <a:lnTo>
                  <a:pt x="80490" y="1532383"/>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522070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28 août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44966412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 encadrés avec aplat gris + 2 encadrés avec contour roug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28 août 2023</a:t>
            </a:fld>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3137166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A3B8A4E4-F615-4DF5-BE05-8D9DD94167B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079376" y="1929653"/>
            <a:ext cx="6033248" cy="2998694"/>
          </a:xfrm>
          <a:prstGeom prst="rect">
            <a:avLst/>
          </a:prstGeom>
        </p:spPr>
      </p:pic>
    </p:spTree>
    <p:extLst>
      <p:ext uri="{BB962C8B-B14F-4D97-AF65-F5344CB8AC3E}">
        <p14:creationId xmlns:p14="http://schemas.microsoft.com/office/powerpoint/2010/main" val="12339108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6" name="Image 5">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9" name="Connecteur droit 8">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14" name="Image 13">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spTree>
    <p:extLst>
      <p:ext uri="{BB962C8B-B14F-4D97-AF65-F5344CB8AC3E}">
        <p14:creationId xmlns:p14="http://schemas.microsoft.com/office/powerpoint/2010/main" val="173479670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19779241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502816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slideLayout" Target="../slideLayouts/slideLayout52.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28" Type="http://schemas.openxmlformats.org/officeDocument/2006/relationships/image" Target="../media/image1.png"/><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99FEEDDD-D6C0-4B7F-A0AD-C1C9349715D4}"/>
              </a:ext>
            </a:extLst>
          </p:cNvPr>
          <p:cNvPicPr>
            <a:picLocks noChangeAspect="1"/>
          </p:cNvPicPr>
          <p:nvPr userDrawn="1"/>
        </p:nvPicPr>
        <p:blipFill rotWithShape="1">
          <a:blip r:embed="rId28">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04708BF8-992F-4F23-AA16-AB03FA41F6EE}" type="datetime4">
              <a:rPr lang="fr-FR" smtClean="0"/>
              <a:pPr/>
              <a:t>28 août 2023</a:t>
            </a:fld>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Pied de page de votre présentation - Date</a:t>
            </a:r>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8491072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33" r:id="rId23"/>
    <p:sldLayoutId id="2147483734" r:id="rId24"/>
    <p:sldLayoutId id="2147483741" r:id="rId25"/>
    <p:sldLayoutId id="2147483742" r:id="rId26"/>
  </p:sldLayoutIdLst>
  <p:hf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99FEEDDD-D6C0-4B7F-A0AD-C1C9349715D4}"/>
              </a:ext>
            </a:extLst>
          </p:cNvPr>
          <p:cNvPicPr>
            <a:picLocks noChangeAspect="1"/>
          </p:cNvPicPr>
          <p:nvPr userDrawn="1"/>
        </p:nvPicPr>
        <p:blipFill rotWithShape="1">
          <a:blip r:embed="rId28">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04708BF8-992F-4F23-AA16-AB03FA41F6EE}" type="datetime4">
              <a:rPr lang="fr-FR" smtClean="0"/>
              <a:pPr/>
              <a:t>28 août 2023</a:t>
            </a:fld>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Pied de page de votre présentation - Date</a:t>
            </a:r>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75331441"/>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 id="2147483760" r:id="rId17"/>
    <p:sldLayoutId id="2147483761" r:id="rId18"/>
    <p:sldLayoutId id="2147483762" r:id="rId19"/>
    <p:sldLayoutId id="2147483763" r:id="rId20"/>
    <p:sldLayoutId id="2147483764" r:id="rId21"/>
    <p:sldLayoutId id="2147483765" r:id="rId22"/>
    <p:sldLayoutId id="2147483766" r:id="rId23"/>
    <p:sldLayoutId id="2147483767" r:id="rId24"/>
    <p:sldLayoutId id="2147483768" r:id="rId25"/>
    <p:sldLayoutId id="2147483769" r:id="rId26"/>
  </p:sldLayoutIdLst>
  <p:hf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51.xml"/><Relationship Id="rId6" Type="http://schemas.openxmlformats.org/officeDocument/2006/relationships/image" Target="../media/image15.jpg"/><Relationship Id="rId5" Type="http://schemas.openxmlformats.org/officeDocument/2006/relationships/image" Target="../media/image14.png"/><Relationship Id="rId4" Type="http://schemas.openxmlformats.org/officeDocument/2006/relationships/hyperlink" Target="https://www.caisse-epargne.fr/conseils/depart-retraite/"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hyperlink" Target="https://www.caisse-epargne.fr/conseils/retraite-a-quel-age-pour-quel-montant/" TargetMode="External"/><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hyperlink" Target="https://myeav.ecuvie.assurances.d.bbg/jcms/rpn32_64918/simple-comme-la-retraite-particuliers-professionnels?hlText=simple+comme" TargetMode="External"/><Relationship Id="rId5" Type="http://schemas.openxmlformats.org/officeDocument/2006/relationships/hyperlink" Target="https://saml.espacedefi.fr/contenu/root/root-enveloppes-produits/root-root-enveloppes-produits-plans-epargne-retraite/root-root-enveloppes-produits-root-root-enveloppes-produits-plans-epargne-retraite-peri/root-root-enveloppes-produits-root-root-enveloppes-produits-plans-epargne-retraite-root-root-enveloppes-produits-root-root-enveloppes-produits-plans-epargne-retraite-peri-les-avantages-du-per" TargetMode="External"/><Relationship Id="rId4" Type="http://schemas.openxmlformats.org/officeDocument/2006/relationships/hyperlink" Target="https://gestionprivee.caisse-epargne.fr/theme/retraite/"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95985954-6B2F-429F-B5C4-105E6670AC2D}"/>
              </a:ext>
            </a:extLst>
          </p:cNvPr>
          <p:cNvPicPr>
            <a:picLocks noGrp="1" noChangeAspect="1"/>
          </p:cNvPicPr>
          <p:nvPr>
            <p:ph type="pic" idx="13"/>
          </p:nvPr>
        </p:nvPicPr>
        <p:blipFill rotWithShape="1">
          <a:blip r:embed="rId3"/>
          <a:srcRect b="13357"/>
          <a:stretch/>
        </p:blipFill>
        <p:spPr>
          <a:xfrm>
            <a:off x="12776" y="17996"/>
            <a:ext cx="12192001" cy="6858000"/>
          </a:xfrm>
        </p:spPr>
      </p:pic>
      <p:sp>
        <p:nvSpPr>
          <p:cNvPr id="13" name="Espace réservé du texte 12">
            <a:extLst>
              <a:ext uri="{FF2B5EF4-FFF2-40B4-BE49-F238E27FC236}">
                <a16:creationId xmlns:a16="http://schemas.microsoft.com/office/drawing/2014/main" id="{6E4C9EED-0DF4-4020-84B4-677F619BA3AC}"/>
              </a:ext>
            </a:extLst>
          </p:cNvPr>
          <p:cNvSpPr>
            <a:spLocks noGrp="1"/>
          </p:cNvSpPr>
          <p:nvPr>
            <p:ph type="body" sz="quarter" idx="14"/>
          </p:nvPr>
        </p:nvSpPr>
        <p:spPr>
          <a:xfrm>
            <a:off x="5396274" y="1098932"/>
            <a:ext cx="6508345" cy="2834985"/>
          </a:xfrm>
          <a:ln>
            <a:solidFill>
              <a:schemeClr val="tx2"/>
            </a:solidFill>
          </a:ln>
        </p:spPr>
        <p:txBody>
          <a:bodyPr/>
          <a:lstStyle/>
          <a:p>
            <a:endParaRPr lang="fr-FR" dirty="0"/>
          </a:p>
        </p:txBody>
      </p:sp>
      <p:sp>
        <p:nvSpPr>
          <p:cNvPr id="3" name="Titre 2">
            <a:extLst>
              <a:ext uri="{FF2B5EF4-FFF2-40B4-BE49-F238E27FC236}">
                <a16:creationId xmlns:a16="http://schemas.microsoft.com/office/drawing/2014/main" id="{AC9E5945-562A-4F86-8939-9137C0B5A1D2}"/>
              </a:ext>
            </a:extLst>
          </p:cNvPr>
          <p:cNvSpPr>
            <a:spLocks noGrp="1"/>
          </p:cNvSpPr>
          <p:nvPr>
            <p:ph type="ctrTitle"/>
          </p:nvPr>
        </p:nvSpPr>
        <p:spPr>
          <a:xfrm>
            <a:off x="5411217" y="1098932"/>
            <a:ext cx="6508346" cy="1387504"/>
          </a:xfrm>
        </p:spPr>
        <p:txBody>
          <a:bodyPr/>
          <a:lstStyle/>
          <a:p>
            <a:r>
              <a:rPr lang="fr-FR" sz="3200" dirty="0"/>
              <a:t>Kit de déploiement Conseiller</a:t>
            </a:r>
            <a:br>
              <a:rPr lang="fr-FR" sz="3200" dirty="0"/>
            </a:br>
            <a:br>
              <a:rPr lang="fr-FR" sz="3200" dirty="0"/>
            </a:br>
            <a:r>
              <a:rPr lang="fr-FR" sz="3200" dirty="0"/>
              <a:t>Démarche Moment de vie </a:t>
            </a:r>
          </a:p>
        </p:txBody>
      </p:sp>
      <p:sp>
        <p:nvSpPr>
          <p:cNvPr id="4" name="Sous-titre 3">
            <a:extLst>
              <a:ext uri="{FF2B5EF4-FFF2-40B4-BE49-F238E27FC236}">
                <a16:creationId xmlns:a16="http://schemas.microsoft.com/office/drawing/2014/main" id="{F5B5E614-58A6-4AF6-85EC-90C4D3B103DB}"/>
              </a:ext>
            </a:extLst>
          </p:cNvPr>
          <p:cNvSpPr>
            <a:spLocks noGrp="1"/>
          </p:cNvSpPr>
          <p:nvPr>
            <p:ph type="subTitle" idx="1"/>
          </p:nvPr>
        </p:nvSpPr>
        <p:spPr>
          <a:xfrm>
            <a:off x="5500350" y="2611720"/>
            <a:ext cx="6404269" cy="900000"/>
          </a:xfrm>
        </p:spPr>
        <p:txBody>
          <a:bodyPr/>
          <a:lstStyle/>
          <a:p>
            <a:r>
              <a:rPr lang="fr-FR" sz="2400" dirty="0"/>
              <a:t>Départ à la retraite</a:t>
            </a:r>
          </a:p>
        </p:txBody>
      </p:sp>
      <p:pic>
        <p:nvPicPr>
          <p:cNvPr id="14" name="Image 13">
            <a:extLst>
              <a:ext uri="{FF2B5EF4-FFF2-40B4-BE49-F238E27FC236}">
                <a16:creationId xmlns:a16="http://schemas.microsoft.com/office/drawing/2014/main" id="{73D4F9DE-A403-43A0-A4BB-98A5746BC8E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9252652" y="5590219"/>
            <a:ext cx="2809875" cy="1162051"/>
          </a:xfrm>
          <a:prstGeom prst="rect">
            <a:avLst/>
          </a:prstGeom>
        </p:spPr>
      </p:pic>
      <p:pic>
        <p:nvPicPr>
          <p:cNvPr id="9" name="Image 8" descr="Une image contenant texte&#10;&#10;Description générée automatiquement">
            <a:extLst>
              <a:ext uri="{FF2B5EF4-FFF2-40B4-BE49-F238E27FC236}">
                <a16:creationId xmlns:a16="http://schemas.microsoft.com/office/drawing/2014/main" id="{71E58A7D-2EB1-45F9-A5A4-7484304DA803}"/>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
        <p:nvSpPr>
          <p:cNvPr id="10" name="Espace réservé du pied de page 58">
            <a:extLst>
              <a:ext uri="{FF2B5EF4-FFF2-40B4-BE49-F238E27FC236}">
                <a16:creationId xmlns:a16="http://schemas.microsoft.com/office/drawing/2014/main" id="{E72F36E6-D7A1-4EB0-83B6-0F344C2A6ED8}"/>
              </a:ext>
            </a:extLst>
          </p:cNvPr>
          <p:cNvSpPr txBox="1">
            <a:spLocks/>
          </p:cNvSpPr>
          <p:nvPr/>
        </p:nvSpPr>
        <p:spPr>
          <a:xfrm>
            <a:off x="6544002" y="6519124"/>
            <a:ext cx="2566400"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00" dirty="0"/>
              <a:t>document à usage interne - à ne pas diffuser</a:t>
            </a:r>
          </a:p>
        </p:txBody>
      </p:sp>
      <p:sp>
        <p:nvSpPr>
          <p:cNvPr id="11" name="Rectangle 10">
            <a:extLst>
              <a:ext uri="{FF2B5EF4-FFF2-40B4-BE49-F238E27FC236}">
                <a16:creationId xmlns:a16="http://schemas.microsoft.com/office/drawing/2014/main" id="{45F2BC6A-82D5-435B-8D56-19A0BAFF98E5}"/>
              </a:ext>
            </a:extLst>
          </p:cNvPr>
          <p:cNvSpPr/>
          <p:nvPr/>
        </p:nvSpPr>
        <p:spPr>
          <a:xfrm>
            <a:off x="9026772" y="3528173"/>
            <a:ext cx="2943077" cy="2607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000" dirty="0">
              <a:solidFill>
                <a:schemeClr val="tx1"/>
              </a:solidFill>
            </a:endParaRPr>
          </a:p>
          <a:p>
            <a:r>
              <a:rPr lang="fr-FR" sz="1000" dirty="0">
                <a:solidFill>
                  <a:schemeClr val="tx1"/>
                </a:solidFill>
              </a:rPr>
              <a:t>Document à usage interne - à ne pas diffuser</a:t>
            </a:r>
          </a:p>
          <a:p>
            <a:r>
              <a:rPr lang="fr-FR" sz="1000" dirty="0">
                <a:solidFill>
                  <a:schemeClr val="tx1"/>
                </a:solidFill>
              </a:rPr>
              <a:t>Date de publication du document </a:t>
            </a:r>
            <a:r>
              <a:rPr lang="fr-FR" sz="1000">
                <a:solidFill>
                  <a:schemeClr val="tx1"/>
                </a:solidFill>
              </a:rPr>
              <a:t>: Octobre </a:t>
            </a:r>
            <a:r>
              <a:rPr lang="fr-FR" sz="1000" dirty="0">
                <a:solidFill>
                  <a:schemeClr val="tx1"/>
                </a:solidFill>
              </a:rPr>
              <a:t>2022</a:t>
            </a:r>
          </a:p>
          <a:p>
            <a:endParaRPr lang="fr-FR" sz="1000" dirty="0">
              <a:solidFill>
                <a:schemeClr val="tx1"/>
              </a:solidFill>
            </a:endParaRPr>
          </a:p>
        </p:txBody>
      </p:sp>
      <p:sp>
        <p:nvSpPr>
          <p:cNvPr id="2" name="Rectangle 1">
            <a:extLst>
              <a:ext uri="{FF2B5EF4-FFF2-40B4-BE49-F238E27FC236}">
                <a16:creationId xmlns:a16="http://schemas.microsoft.com/office/drawing/2014/main" id="{A1078890-92FE-45D1-80A8-702CE3CF9CD8}"/>
              </a:ext>
            </a:extLst>
          </p:cNvPr>
          <p:cNvSpPr/>
          <p:nvPr/>
        </p:nvSpPr>
        <p:spPr>
          <a:xfrm>
            <a:off x="9062862" y="3325450"/>
            <a:ext cx="2582944" cy="1817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3426726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1232DC-69E6-48D8-B420-6F1B7390B0D1}"/>
              </a:ext>
            </a:extLst>
          </p:cNvPr>
          <p:cNvSpPr>
            <a:spLocks noGrp="1"/>
          </p:cNvSpPr>
          <p:nvPr>
            <p:ph type="title"/>
          </p:nvPr>
        </p:nvSpPr>
        <p:spPr>
          <a:xfrm>
            <a:off x="773113" y="702000"/>
            <a:ext cx="10620000" cy="504000"/>
          </a:xfrm>
        </p:spPr>
        <p:txBody>
          <a:bodyPr/>
          <a:lstStyle/>
          <a:p>
            <a:r>
              <a:rPr lang="fr-FR" dirty="0"/>
              <a:t>Sommaire</a:t>
            </a:r>
          </a:p>
        </p:txBody>
      </p:sp>
      <p:sp>
        <p:nvSpPr>
          <p:cNvPr id="3" name="Espace réservé du texte 2">
            <a:extLst>
              <a:ext uri="{FF2B5EF4-FFF2-40B4-BE49-F238E27FC236}">
                <a16:creationId xmlns:a16="http://schemas.microsoft.com/office/drawing/2014/main" id="{02DF3AA0-9398-424F-8BAF-64430D564217}"/>
              </a:ext>
            </a:extLst>
          </p:cNvPr>
          <p:cNvSpPr>
            <a:spLocks noGrp="1"/>
          </p:cNvSpPr>
          <p:nvPr>
            <p:ph type="body" idx="1"/>
          </p:nvPr>
        </p:nvSpPr>
        <p:spPr>
          <a:xfrm>
            <a:off x="1482118" y="1695730"/>
            <a:ext cx="1332000" cy="576000"/>
          </a:xfrm>
        </p:spPr>
        <p:txBody>
          <a:bodyPr/>
          <a:lstStyle/>
          <a:p>
            <a:r>
              <a:rPr lang="fr-FR" dirty="0"/>
              <a:t>01</a:t>
            </a:r>
          </a:p>
        </p:txBody>
      </p:sp>
      <p:sp>
        <p:nvSpPr>
          <p:cNvPr id="4" name="Espace réservé du texte 3">
            <a:extLst>
              <a:ext uri="{FF2B5EF4-FFF2-40B4-BE49-F238E27FC236}">
                <a16:creationId xmlns:a16="http://schemas.microsoft.com/office/drawing/2014/main" id="{B4FDDBF1-0270-41EC-823D-CC7ECB6F32D8}"/>
              </a:ext>
            </a:extLst>
          </p:cNvPr>
          <p:cNvSpPr>
            <a:spLocks noGrp="1"/>
          </p:cNvSpPr>
          <p:nvPr>
            <p:ph type="body" sz="quarter" idx="3"/>
          </p:nvPr>
        </p:nvSpPr>
        <p:spPr>
          <a:xfrm>
            <a:off x="2510024" y="1127283"/>
            <a:ext cx="8596126" cy="1635981"/>
          </a:xfrm>
        </p:spPr>
        <p:txBody>
          <a:bodyPr/>
          <a:lstStyle/>
          <a:p>
            <a:r>
              <a:rPr lang="fr-FR" sz="1400" dirty="0"/>
              <a:t>Présentation du projet</a:t>
            </a:r>
          </a:p>
        </p:txBody>
      </p:sp>
      <p:sp>
        <p:nvSpPr>
          <p:cNvPr id="60" name="Espace réservé du numéro de diapositive 59">
            <a:extLst>
              <a:ext uri="{FF2B5EF4-FFF2-40B4-BE49-F238E27FC236}">
                <a16:creationId xmlns:a16="http://schemas.microsoft.com/office/drawing/2014/main" id="{9AA5C2C7-C39C-49CA-9A89-2F8FEE3C6545}"/>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2</a:t>
            </a:fld>
            <a:endParaRPr lang="fr-FR"/>
          </a:p>
        </p:txBody>
      </p:sp>
      <p:sp>
        <p:nvSpPr>
          <p:cNvPr id="6" name="Espace réservé du texte 5">
            <a:extLst>
              <a:ext uri="{FF2B5EF4-FFF2-40B4-BE49-F238E27FC236}">
                <a16:creationId xmlns:a16="http://schemas.microsoft.com/office/drawing/2014/main" id="{5B4AFCA1-C86A-47B6-AC5D-A949EFA48FFC}"/>
              </a:ext>
            </a:extLst>
          </p:cNvPr>
          <p:cNvSpPr>
            <a:spLocks noGrp="1"/>
          </p:cNvSpPr>
          <p:nvPr>
            <p:ph type="body" sz="quarter" idx="13"/>
          </p:nvPr>
        </p:nvSpPr>
        <p:spPr>
          <a:xfrm>
            <a:off x="1482118" y="2523758"/>
            <a:ext cx="1332000" cy="576000"/>
          </a:xfrm>
        </p:spPr>
        <p:txBody>
          <a:bodyPr/>
          <a:lstStyle/>
          <a:p>
            <a:r>
              <a:rPr lang="fr-FR" dirty="0"/>
              <a:t>02</a:t>
            </a:r>
          </a:p>
        </p:txBody>
      </p:sp>
      <p:sp>
        <p:nvSpPr>
          <p:cNvPr id="7" name="Espace réservé du texte 6">
            <a:extLst>
              <a:ext uri="{FF2B5EF4-FFF2-40B4-BE49-F238E27FC236}">
                <a16:creationId xmlns:a16="http://schemas.microsoft.com/office/drawing/2014/main" id="{8B884F33-15FE-4EA1-B09E-3D5115C5FEA7}"/>
              </a:ext>
            </a:extLst>
          </p:cNvPr>
          <p:cNvSpPr>
            <a:spLocks noGrp="1"/>
          </p:cNvSpPr>
          <p:nvPr>
            <p:ph type="body" sz="quarter" idx="14"/>
          </p:nvPr>
        </p:nvSpPr>
        <p:spPr>
          <a:xfrm>
            <a:off x="2510024" y="2271758"/>
            <a:ext cx="8015101" cy="1080000"/>
          </a:xfrm>
        </p:spPr>
        <p:txBody>
          <a:bodyPr/>
          <a:lstStyle/>
          <a:p>
            <a:r>
              <a:rPr lang="fr-FR" sz="1400" dirty="0"/>
              <a:t>Dispositif de Communication client</a:t>
            </a:r>
          </a:p>
        </p:txBody>
      </p:sp>
      <p:sp>
        <p:nvSpPr>
          <p:cNvPr id="8" name="Espace réservé du texte 7">
            <a:extLst>
              <a:ext uri="{FF2B5EF4-FFF2-40B4-BE49-F238E27FC236}">
                <a16:creationId xmlns:a16="http://schemas.microsoft.com/office/drawing/2014/main" id="{5B78A84E-F62E-4BC5-B856-B7357EED0CF6}"/>
              </a:ext>
            </a:extLst>
          </p:cNvPr>
          <p:cNvSpPr>
            <a:spLocks noGrp="1"/>
          </p:cNvSpPr>
          <p:nvPr>
            <p:ph type="body" sz="quarter" idx="15"/>
          </p:nvPr>
        </p:nvSpPr>
        <p:spPr>
          <a:xfrm>
            <a:off x="1482118" y="3428080"/>
            <a:ext cx="1332000" cy="576000"/>
          </a:xfrm>
        </p:spPr>
        <p:txBody>
          <a:bodyPr/>
          <a:lstStyle/>
          <a:p>
            <a:r>
              <a:rPr lang="fr-FR" dirty="0"/>
              <a:t>03</a:t>
            </a:r>
          </a:p>
        </p:txBody>
      </p:sp>
      <p:sp>
        <p:nvSpPr>
          <p:cNvPr id="9" name="Espace réservé du texte 8">
            <a:extLst>
              <a:ext uri="{FF2B5EF4-FFF2-40B4-BE49-F238E27FC236}">
                <a16:creationId xmlns:a16="http://schemas.microsoft.com/office/drawing/2014/main" id="{1FDF7B8C-6CFA-4842-BA56-7AAB4A6F8053}"/>
              </a:ext>
            </a:extLst>
          </p:cNvPr>
          <p:cNvSpPr>
            <a:spLocks noGrp="1"/>
          </p:cNvSpPr>
          <p:nvPr>
            <p:ph type="body" sz="quarter" idx="16"/>
          </p:nvPr>
        </p:nvSpPr>
        <p:spPr>
          <a:xfrm>
            <a:off x="2510024" y="3188547"/>
            <a:ext cx="7043550" cy="1080000"/>
          </a:xfrm>
        </p:spPr>
        <p:txBody>
          <a:bodyPr/>
          <a:lstStyle/>
          <a:p>
            <a:r>
              <a:rPr lang="en-US" sz="1400" dirty="0" err="1">
                <a:sym typeface="Cabin"/>
              </a:rPr>
              <a:t>Outils</a:t>
            </a:r>
            <a:r>
              <a:rPr lang="en-US" sz="1400" dirty="0">
                <a:sym typeface="Cabin"/>
              </a:rPr>
              <a:t> </a:t>
            </a:r>
            <a:r>
              <a:rPr lang="en-US" sz="1400" dirty="0" err="1">
                <a:sym typeface="Cabin"/>
              </a:rPr>
              <a:t>Conseillers</a:t>
            </a:r>
            <a:endParaRPr lang="en-US" sz="1400" dirty="0">
              <a:sym typeface="Cabin"/>
            </a:endParaRPr>
          </a:p>
        </p:txBody>
      </p:sp>
      <p:sp>
        <p:nvSpPr>
          <p:cNvPr id="11" name="Espace réservé du pied de page 58">
            <a:extLst>
              <a:ext uri="{FF2B5EF4-FFF2-40B4-BE49-F238E27FC236}">
                <a16:creationId xmlns:a16="http://schemas.microsoft.com/office/drawing/2014/main" id="{DCFE0214-3CE4-4321-A021-CF22AE25409F}"/>
              </a:ext>
            </a:extLst>
          </p:cNvPr>
          <p:cNvSpPr txBox="1">
            <a:spLocks/>
          </p:cNvSpPr>
          <p:nvPr/>
        </p:nvSpPr>
        <p:spPr>
          <a:xfrm>
            <a:off x="632383" y="6468977"/>
            <a:ext cx="4576925"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50" dirty="0"/>
              <a:t>Présentation des moments de vie - document à usage interne - à ne pas diffuser</a:t>
            </a:r>
          </a:p>
        </p:txBody>
      </p:sp>
    </p:spTree>
    <p:extLst>
      <p:ext uri="{BB962C8B-B14F-4D97-AF65-F5344CB8AC3E}">
        <p14:creationId xmlns:p14="http://schemas.microsoft.com/office/powerpoint/2010/main" val="233739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01</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dirty="0"/>
              <a:t>Présentation du projet</a:t>
            </a:r>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3</a:t>
            </a:fld>
            <a:endParaRPr lang="fr-FR" dirty="0"/>
          </a:p>
        </p:txBody>
      </p:sp>
      <p:sp>
        <p:nvSpPr>
          <p:cNvPr id="6" name="Espace réservé du pied de page 58">
            <a:extLst>
              <a:ext uri="{FF2B5EF4-FFF2-40B4-BE49-F238E27FC236}">
                <a16:creationId xmlns:a16="http://schemas.microsoft.com/office/drawing/2014/main" id="{638E5D25-F699-4E4B-8B44-B1D42A615800}"/>
              </a:ext>
            </a:extLst>
          </p:cNvPr>
          <p:cNvSpPr txBox="1">
            <a:spLocks/>
          </p:cNvSpPr>
          <p:nvPr/>
        </p:nvSpPr>
        <p:spPr>
          <a:xfrm>
            <a:off x="632383" y="6468977"/>
            <a:ext cx="4576925"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50" dirty="0"/>
              <a:t>Présentation des moments de vie - document à usage interne - à ne pas diffuser</a:t>
            </a:r>
          </a:p>
        </p:txBody>
      </p:sp>
    </p:spTree>
    <p:extLst>
      <p:ext uri="{BB962C8B-B14F-4D97-AF65-F5344CB8AC3E}">
        <p14:creationId xmlns:p14="http://schemas.microsoft.com/office/powerpoint/2010/main" val="436617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4</a:t>
            </a:fld>
            <a:endParaRPr lang="fr-F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a:xfrm>
            <a:off x="632383" y="828015"/>
            <a:ext cx="10799999" cy="432000"/>
          </a:xfrm>
        </p:spPr>
        <p:txBody>
          <a:bodyPr/>
          <a:lstStyle/>
          <a:p>
            <a:r>
              <a:rPr lang="fr-FR" dirty="0"/>
              <a:t>Apporter un accompagnement personnalisé aux clients &amp; positionner la banque comme un partenaire du quotidien</a:t>
            </a: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Enjeux Et objectifs des moments de vie</a:t>
            </a:r>
          </a:p>
        </p:txBody>
      </p:sp>
      <p:sp>
        <p:nvSpPr>
          <p:cNvPr id="78" name="Rectangle 77">
            <a:extLst>
              <a:ext uri="{FF2B5EF4-FFF2-40B4-BE49-F238E27FC236}">
                <a16:creationId xmlns:a16="http://schemas.microsoft.com/office/drawing/2014/main" id="{CC06B8E6-6E8C-44D0-B6A0-37C333BF00A9}"/>
              </a:ext>
            </a:extLst>
          </p:cNvPr>
          <p:cNvSpPr/>
          <p:nvPr/>
        </p:nvSpPr>
        <p:spPr>
          <a:xfrm>
            <a:off x="1079642" y="2530505"/>
            <a:ext cx="2307309" cy="1308050"/>
          </a:xfrm>
          <a:prstGeom prst="rect">
            <a:avLst/>
          </a:prstGeom>
        </p:spPr>
        <p:txBody>
          <a:bodyPr wrap="square" lIns="0" tIns="0" rIns="0" bIns="0">
            <a:spAutoFit/>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400" b="0" i="0" u="none" strike="noStrike" kern="0" cap="none" spc="0" normalizeH="0" baseline="0" noProof="0" dirty="0">
                <a:ln>
                  <a:noFill/>
                </a:ln>
                <a:solidFill>
                  <a:prstClr val="black"/>
                </a:solidFill>
                <a:effectLst/>
                <a:uLnTx/>
                <a:uFillTx/>
                <a:latin typeface="Arial"/>
                <a:cs typeface="Arial"/>
                <a:sym typeface="Arial"/>
              </a:rPr>
              <a:t>Être proactif </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400" b="0" i="0" u="none" strike="noStrike" kern="0" cap="none" spc="0" normalizeH="0" baseline="0" noProof="0" dirty="0">
                <a:ln>
                  <a:noFill/>
                </a:ln>
                <a:solidFill>
                  <a:prstClr val="black"/>
                </a:solidFill>
                <a:effectLst/>
                <a:uLnTx/>
                <a:uFillTx/>
                <a:latin typeface="Arial"/>
                <a:cs typeface="Arial"/>
                <a:sym typeface="Arial"/>
              </a:rPr>
              <a:t>Personnaliser le conseil</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400" b="0" i="0" u="none" strike="noStrike" kern="0" cap="none" spc="0" normalizeH="0" baseline="0" noProof="0" dirty="0">
                <a:ln>
                  <a:noFill/>
                </a:ln>
                <a:solidFill>
                  <a:prstClr val="black"/>
                </a:solidFill>
                <a:effectLst/>
                <a:uLnTx/>
                <a:uFillTx/>
                <a:latin typeface="Arial"/>
                <a:cs typeface="Arial"/>
                <a:sym typeface="Arial"/>
              </a:rPr>
              <a:t>Approche famille </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400" b="0" i="0" u="none" strike="noStrike" kern="0" cap="none" spc="0" normalizeH="0" baseline="0" noProof="0" dirty="0">
                <a:ln>
                  <a:noFill/>
                </a:ln>
                <a:solidFill>
                  <a:prstClr val="black"/>
                </a:solidFill>
                <a:effectLst/>
                <a:uLnTx/>
                <a:uFillTx/>
                <a:latin typeface="Arial"/>
                <a:cs typeface="Arial"/>
                <a:sym typeface="Arial"/>
              </a:rPr>
              <a:t>Redonner du pouvoir d’achat  </a:t>
            </a:r>
          </a:p>
        </p:txBody>
      </p:sp>
      <p:cxnSp>
        <p:nvCxnSpPr>
          <p:cNvPr id="79" name="Connecteur droit 78">
            <a:extLst>
              <a:ext uri="{FF2B5EF4-FFF2-40B4-BE49-F238E27FC236}">
                <a16:creationId xmlns:a16="http://schemas.microsoft.com/office/drawing/2014/main" id="{DB354BD3-2282-405E-BAA6-A7A4F26C16FF}"/>
              </a:ext>
            </a:extLst>
          </p:cNvPr>
          <p:cNvCxnSpPr>
            <a:cxnSpLocks/>
          </p:cNvCxnSpPr>
          <p:nvPr/>
        </p:nvCxnSpPr>
        <p:spPr>
          <a:xfrm flipV="1">
            <a:off x="912735" y="2462219"/>
            <a:ext cx="0" cy="1368000"/>
          </a:xfrm>
          <a:prstGeom prst="line">
            <a:avLst/>
          </a:prstGeom>
          <a:ln w="28575" cmpd="sng">
            <a:solidFill>
              <a:schemeClr val="accent1"/>
            </a:solidFill>
            <a:headEnd type="none"/>
            <a:tailEnd type="oval"/>
          </a:ln>
          <a:effectLst/>
        </p:spPr>
        <p:style>
          <a:lnRef idx="2">
            <a:schemeClr val="accent1"/>
          </a:lnRef>
          <a:fillRef idx="0">
            <a:schemeClr val="accent1"/>
          </a:fillRef>
          <a:effectRef idx="1">
            <a:schemeClr val="accent1"/>
          </a:effectRef>
          <a:fontRef idx="minor">
            <a:schemeClr val="tx1"/>
          </a:fontRef>
        </p:style>
      </p:cxnSp>
      <p:sp>
        <p:nvSpPr>
          <p:cNvPr id="80" name="Rectangle 79">
            <a:extLst>
              <a:ext uri="{FF2B5EF4-FFF2-40B4-BE49-F238E27FC236}">
                <a16:creationId xmlns:a16="http://schemas.microsoft.com/office/drawing/2014/main" id="{C7DD38A1-BD2A-4C88-8B66-6805F5649B18}"/>
              </a:ext>
            </a:extLst>
          </p:cNvPr>
          <p:cNvSpPr/>
          <p:nvPr/>
        </p:nvSpPr>
        <p:spPr>
          <a:xfrm>
            <a:off x="3844108" y="2530505"/>
            <a:ext cx="2307309" cy="1231106"/>
          </a:xfrm>
          <a:prstGeom prst="rect">
            <a:avLst/>
          </a:prstGeom>
        </p:spPr>
        <p:txBody>
          <a:bodyPr wrap="square" lIns="0" tIns="0" rIns="0" bIns="0">
            <a:spAutoFit/>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400" b="0" i="0" u="none" strike="noStrike" kern="0" cap="none" spc="0" normalizeH="0" baseline="0" noProof="0">
                <a:ln>
                  <a:noFill/>
                </a:ln>
                <a:solidFill>
                  <a:prstClr val="black"/>
                </a:solidFill>
                <a:effectLst/>
                <a:uLnTx/>
                <a:uFillTx/>
                <a:latin typeface="Arial"/>
                <a:cs typeface="Arial"/>
                <a:sym typeface="Arial"/>
              </a:rPr>
              <a:t>Valoriser la relation commerciale </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400" b="0" i="0" u="none" strike="noStrike" kern="0" cap="none" spc="0" normalizeH="0" baseline="0" noProof="0">
                <a:ln>
                  <a:noFill/>
                </a:ln>
                <a:solidFill>
                  <a:prstClr val="black"/>
                </a:solidFill>
                <a:effectLst/>
                <a:uLnTx/>
                <a:uFillTx/>
                <a:latin typeface="Arial"/>
                <a:cs typeface="Arial"/>
                <a:sym typeface="Arial"/>
              </a:rPr>
              <a:t>Répondre aux besoins clients  </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fr-FR" sz="1400" b="0" i="0" u="none" strike="noStrike" kern="0" cap="none" spc="0" normalizeH="0" baseline="0" noProof="0">
              <a:ln>
                <a:noFill/>
              </a:ln>
              <a:solidFill>
                <a:prstClr val="black"/>
              </a:solidFill>
              <a:effectLst/>
              <a:uLnTx/>
              <a:uFillTx/>
              <a:latin typeface="Arial"/>
              <a:cs typeface="Arial"/>
              <a:sym typeface="Arial"/>
            </a:endParaRPr>
          </a:p>
        </p:txBody>
      </p:sp>
      <p:cxnSp>
        <p:nvCxnSpPr>
          <p:cNvPr id="81" name="Connecteur droit 80">
            <a:extLst>
              <a:ext uri="{FF2B5EF4-FFF2-40B4-BE49-F238E27FC236}">
                <a16:creationId xmlns:a16="http://schemas.microsoft.com/office/drawing/2014/main" id="{775CE5F8-0F91-42D6-9CE2-EA10C6631594}"/>
              </a:ext>
            </a:extLst>
          </p:cNvPr>
          <p:cNvCxnSpPr>
            <a:cxnSpLocks/>
          </p:cNvCxnSpPr>
          <p:nvPr/>
        </p:nvCxnSpPr>
        <p:spPr>
          <a:xfrm flipV="1">
            <a:off x="3677201" y="2462219"/>
            <a:ext cx="0" cy="1368000"/>
          </a:xfrm>
          <a:prstGeom prst="line">
            <a:avLst/>
          </a:prstGeom>
          <a:ln w="28575">
            <a:solidFill>
              <a:schemeClr val="accent3">
                <a:lumMod val="75000"/>
              </a:schemeClr>
            </a:solidFill>
            <a:headEnd type="none"/>
            <a:tailEnd type="oval"/>
          </a:ln>
        </p:spPr>
        <p:style>
          <a:lnRef idx="2">
            <a:schemeClr val="accent1"/>
          </a:lnRef>
          <a:fillRef idx="0">
            <a:schemeClr val="accent1"/>
          </a:fillRef>
          <a:effectRef idx="1">
            <a:schemeClr val="accent1"/>
          </a:effectRef>
          <a:fontRef idx="minor">
            <a:schemeClr val="tx1"/>
          </a:fontRef>
        </p:style>
      </p:cxnSp>
      <p:sp>
        <p:nvSpPr>
          <p:cNvPr id="82" name="Rectangle 81">
            <a:extLst>
              <a:ext uri="{FF2B5EF4-FFF2-40B4-BE49-F238E27FC236}">
                <a16:creationId xmlns:a16="http://schemas.microsoft.com/office/drawing/2014/main" id="{D5140D18-4C76-42B4-9A43-43BAE48E974D}"/>
              </a:ext>
            </a:extLst>
          </p:cNvPr>
          <p:cNvSpPr/>
          <p:nvPr/>
        </p:nvSpPr>
        <p:spPr>
          <a:xfrm>
            <a:off x="6608574" y="2530505"/>
            <a:ext cx="2307309" cy="1015663"/>
          </a:xfrm>
          <a:prstGeom prst="rect">
            <a:avLst/>
          </a:prstGeom>
        </p:spPr>
        <p:txBody>
          <a:bodyPr wrap="square" lIns="0" tIns="0" rIns="0" bIns="0">
            <a:spAutoFit/>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400" b="0" i="0" u="none" strike="noStrike" kern="0" cap="none" spc="0" normalizeH="0" baseline="0" noProof="0">
                <a:ln>
                  <a:noFill/>
                </a:ln>
                <a:solidFill>
                  <a:prstClr val="black"/>
                </a:solidFill>
                <a:effectLst/>
                <a:uLnTx/>
                <a:uFillTx/>
                <a:latin typeface="Arial"/>
                <a:cs typeface="Arial"/>
                <a:sym typeface="Arial"/>
              </a:rPr>
              <a:t>Personnaliser la proposition / l’accroche</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400" b="0" i="0" u="none" strike="noStrike" kern="0" cap="none" spc="0" normalizeH="0" baseline="0" noProof="0">
                <a:ln>
                  <a:noFill/>
                </a:ln>
                <a:solidFill>
                  <a:prstClr val="black"/>
                </a:solidFill>
                <a:effectLst/>
                <a:uLnTx/>
                <a:uFillTx/>
                <a:latin typeface="Arial"/>
                <a:cs typeface="Arial"/>
                <a:sym typeface="Arial"/>
              </a:rPr>
              <a:t>Favoriser la pro activité  </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fr-FR" sz="1400" b="0" i="0" u="none" strike="noStrike" kern="0" cap="none" spc="0" normalizeH="0" baseline="0" noProof="0">
              <a:ln>
                <a:noFill/>
              </a:ln>
              <a:solidFill>
                <a:prstClr val="black"/>
              </a:solidFill>
              <a:effectLst/>
              <a:uLnTx/>
              <a:uFillTx/>
              <a:latin typeface="Arial"/>
              <a:cs typeface="Arial"/>
              <a:sym typeface="Arial"/>
            </a:endParaRPr>
          </a:p>
        </p:txBody>
      </p:sp>
      <p:cxnSp>
        <p:nvCxnSpPr>
          <p:cNvPr id="83" name="Connecteur droit 82">
            <a:extLst>
              <a:ext uri="{FF2B5EF4-FFF2-40B4-BE49-F238E27FC236}">
                <a16:creationId xmlns:a16="http://schemas.microsoft.com/office/drawing/2014/main" id="{55E70604-19F5-4ED6-9C1B-55B4A7FB3CAC}"/>
              </a:ext>
            </a:extLst>
          </p:cNvPr>
          <p:cNvCxnSpPr>
            <a:cxnSpLocks/>
          </p:cNvCxnSpPr>
          <p:nvPr/>
        </p:nvCxnSpPr>
        <p:spPr>
          <a:xfrm flipV="1">
            <a:off x="6441667" y="2462219"/>
            <a:ext cx="0" cy="1368000"/>
          </a:xfrm>
          <a:prstGeom prst="line">
            <a:avLst/>
          </a:prstGeom>
          <a:ln w="28575" cmpd="sng">
            <a:solidFill>
              <a:schemeClr val="accent4">
                <a:lumMod val="75000"/>
              </a:schemeClr>
            </a:solidFill>
            <a:headEnd type="none"/>
            <a:tailEnd type="oval"/>
          </a:ln>
          <a:effectLst/>
        </p:spPr>
        <p:style>
          <a:lnRef idx="2">
            <a:schemeClr val="accent1"/>
          </a:lnRef>
          <a:fillRef idx="0">
            <a:schemeClr val="accent1"/>
          </a:fillRef>
          <a:effectRef idx="1">
            <a:schemeClr val="accent1"/>
          </a:effectRef>
          <a:fontRef idx="minor">
            <a:schemeClr val="tx1"/>
          </a:fontRef>
        </p:style>
      </p:cxnSp>
      <p:sp>
        <p:nvSpPr>
          <p:cNvPr id="84" name="Rectangle 83">
            <a:extLst>
              <a:ext uri="{FF2B5EF4-FFF2-40B4-BE49-F238E27FC236}">
                <a16:creationId xmlns:a16="http://schemas.microsoft.com/office/drawing/2014/main" id="{D7795DE7-A311-4FF2-AF2B-CDBF9C425995}"/>
              </a:ext>
            </a:extLst>
          </p:cNvPr>
          <p:cNvSpPr/>
          <p:nvPr/>
        </p:nvSpPr>
        <p:spPr>
          <a:xfrm>
            <a:off x="9295495" y="2530505"/>
            <a:ext cx="2307309" cy="430887"/>
          </a:xfrm>
          <a:prstGeom prst="rect">
            <a:avLst/>
          </a:prstGeom>
        </p:spPr>
        <p:txBody>
          <a:bodyPr wrap="square" lIns="0" tIns="0" rIns="0" bIns="0">
            <a:spAutoFit/>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400" b="0" i="0" u="none" strike="noStrike" kern="0" cap="none" spc="0" normalizeH="0" baseline="0" noProof="0">
                <a:ln>
                  <a:noFill/>
                </a:ln>
                <a:solidFill>
                  <a:prstClr val="black"/>
                </a:solidFill>
                <a:effectLst/>
                <a:uLnTx/>
                <a:uFillTx/>
                <a:latin typeface="Arial"/>
                <a:cs typeface="Arial"/>
                <a:sym typeface="Arial"/>
              </a:rPr>
              <a:t>Aider à la réalisation des objectifs commerciaux</a:t>
            </a:r>
          </a:p>
        </p:txBody>
      </p:sp>
      <p:sp>
        <p:nvSpPr>
          <p:cNvPr id="85" name="Rectangle 84">
            <a:extLst>
              <a:ext uri="{FF2B5EF4-FFF2-40B4-BE49-F238E27FC236}">
                <a16:creationId xmlns:a16="http://schemas.microsoft.com/office/drawing/2014/main" id="{0CC22E07-4D80-46C7-B100-9E0580F92456}"/>
              </a:ext>
            </a:extLst>
          </p:cNvPr>
          <p:cNvSpPr/>
          <p:nvPr/>
        </p:nvSpPr>
        <p:spPr>
          <a:xfrm>
            <a:off x="1037628" y="1741850"/>
            <a:ext cx="2564936"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schemeClr val="accent1">
                    <a:lumMod val="75000"/>
                  </a:schemeClr>
                </a:solidFill>
                <a:effectLst/>
                <a:uLnTx/>
                <a:uFillTx/>
                <a:latin typeface="Arial"/>
                <a:ea typeface="Cabin"/>
                <a:cs typeface="Cabin"/>
                <a:sym typeface="Cabin"/>
              </a:rPr>
              <a:t>Accompagner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schemeClr val="accent1">
                    <a:lumMod val="75000"/>
                  </a:schemeClr>
                </a:solidFill>
                <a:effectLst/>
                <a:uLnTx/>
                <a:uFillTx/>
                <a:latin typeface="Arial"/>
                <a:ea typeface="Cabin"/>
                <a:cs typeface="Cabin"/>
                <a:sym typeface="Cabin"/>
              </a:rPr>
              <a:t>les projets clients</a:t>
            </a:r>
          </a:p>
        </p:txBody>
      </p:sp>
      <p:sp>
        <p:nvSpPr>
          <p:cNvPr id="86" name="Rectangle 85">
            <a:extLst>
              <a:ext uri="{FF2B5EF4-FFF2-40B4-BE49-F238E27FC236}">
                <a16:creationId xmlns:a16="http://schemas.microsoft.com/office/drawing/2014/main" id="{548061A3-6872-4B4E-8C62-59302A98DB5F}"/>
              </a:ext>
            </a:extLst>
          </p:cNvPr>
          <p:cNvSpPr/>
          <p:nvPr/>
        </p:nvSpPr>
        <p:spPr>
          <a:xfrm>
            <a:off x="3712792" y="1741850"/>
            <a:ext cx="2532030"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accent3">
                    <a:lumMod val="75000"/>
                  </a:schemeClr>
                </a:solidFill>
                <a:effectLst/>
                <a:uLnTx/>
                <a:uFillTx/>
                <a:latin typeface="Arial"/>
                <a:ea typeface="Cabin"/>
                <a:cs typeface="Cabin"/>
                <a:sym typeface="Cabin"/>
              </a:rPr>
              <a:t>Augmenter la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accent3">
                    <a:lumMod val="75000"/>
                  </a:schemeClr>
                </a:solidFill>
                <a:effectLst/>
                <a:uLnTx/>
                <a:uFillTx/>
                <a:latin typeface="Arial"/>
                <a:ea typeface="Cabin"/>
                <a:cs typeface="Cabin"/>
                <a:sym typeface="Cabin"/>
              </a:rPr>
              <a:t>Satisfaction client</a:t>
            </a:r>
            <a:endParaRPr kumimoji="0" lang="fr-FR" sz="1600" b="1" i="0" u="none" strike="noStrike" kern="0" cap="none" spc="0" normalizeH="0" baseline="0" noProof="0" dirty="0">
              <a:ln>
                <a:noFill/>
              </a:ln>
              <a:solidFill>
                <a:schemeClr val="accent3">
                  <a:lumMod val="75000"/>
                </a:schemeClr>
              </a:solidFill>
              <a:effectLst/>
              <a:uLnTx/>
              <a:uFillTx/>
              <a:latin typeface="Arial"/>
              <a:ea typeface="Cabin"/>
              <a:cs typeface="Cabin"/>
              <a:sym typeface="Cabin"/>
            </a:endParaRPr>
          </a:p>
        </p:txBody>
      </p:sp>
      <p:sp>
        <p:nvSpPr>
          <p:cNvPr id="87" name="Rectangle 86">
            <a:extLst>
              <a:ext uri="{FF2B5EF4-FFF2-40B4-BE49-F238E27FC236}">
                <a16:creationId xmlns:a16="http://schemas.microsoft.com/office/drawing/2014/main" id="{62429983-23A5-4753-BAD1-7F1AD65D1B2D}"/>
              </a:ext>
            </a:extLst>
          </p:cNvPr>
          <p:cNvSpPr/>
          <p:nvPr/>
        </p:nvSpPr>
        <p:spPr>
          <a:xfrm>
            <a:off x="6355049" y="1741850"/>
            <a:ext cx="2704331"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accent4">
                    <a:lumMod val="75000"/>
                  </a:schemeClr>
                </a:solidFill>
                <a:effectLst/>
                <a:uLnTx/>
                <a:uFillTx/>
                <a:latin typeface="Arial"/>
                <a:ea typeface="Cabin"/>
                <a:cs typeface="Cabin"/>
                <a:sym typeface="Cabin"/>
              </a:rPr>
              <a:t>Faciliter l’action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accent4">
                    <a:lumMod val="75000"/>
                  </a:schemeClr>
                </a:solidFill>
                <a:effectLst/>
                <a:uLnTx/>
                <a:uFillTx/>
                <a:latin typeface="Arial"/>
                <a:ea typeface="Cabin"/>
                <a:cs typeface="Cabin"/>
                <a:sym typeface="Cabin"/>
              </a:rPr>
              <a:t> commerciale</a:t>
            </a:r>
            <a:endParaRPr kumimoji="0" lang="fr-FR" sz="1600" b="1" i="0" u="none" strike="noStrike" kern="0" cap="none" spc="0" normalizeH="0" baseline="0" noProof="0" dirty="0">
              <a:ln>
                <a:noFill/>
              </a:ln>
              <a:solidFill>
                <a:schemeClr val="accent4">
                  <a:lumMod val="75000"/>
                </a:schemeClr>
              </a:solidFill>
              <a:effectLst/>
              <a:uLnTx/>
              <a:uFillTx/>
              <a:latin typeface="Arial"/>
              <a:ea typeface="Cabin"/>
              <a:cs typeface="Cabin"/>
              <a:sym typeface="Cabin"/>
            </a:endParaRPr>
          </a:p>
        </p:txBody>
      </p:sp>
      <p:sp>
        <p:nvSpPr>
          <p:cNvPr id="88" name="Rectangle 87">
            <a:extLst>
              <a:ext uri="{FF2B5EF4-FFF2-40B4-BE49-F238E27FC236}">
                <a16:creationId xmlns:a16="http://schemas.microsoft.com/office/drawing/2014/main" id="{849F1848-F4F9-425A-9B13-3E29E45EDFFF}"/>
              </a:ext>
            </a:extLst>
          </p:cNvPr>
          <p:cNvSpPr/>
          <p:nvPr/>
        </p:nvSpPr>
        <p:spPr>
          <a:xfrm>
            <a:off x="9019447" y="1741850"/>
            <a:ext cx="2693286"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tx1">
                    <a:lumMod val="75000"/>
                  </a:schemeClr>
                </a:solidFill>
                <a:effectLst/>
                <a:uLnTx/>
                <a:uFillTx/>
                <a:latin typeface="Arial"/>
                <a:cs typeface="Arial"/>
                <a:sym typeface="Cabin"/>
              </a:rPr>
              <a:t>Réaliser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tx1">
                    <a:lumMod val="75000"/>
                  </a:schemeClr>
                </a:solidFill>
                <a:effectLst/>
                <a:uLnTx/>
                <a:uFillTx/>
                <a:latin typeface="Arial"/>
                <a:cs typeface="Arial"/>
                <a:sym typeface="Cabin"/>
              </a:rPr>
              <a:t>nos objectifs </a:t>
            </a:r>
            <a:endParaRPr kumimoji="0" lang="fr-FR" sz="1600" b="1" i="0" u="none" strike="noStrike" kern="0" cap="none" spc="0" normalizeH="0" baseline="0" noProof="0" dirty="0">
              <a:ln>
                <a:noFill/>
              </a:ln>
              <a:solidFill>
                <a:schemeClr val="tx1">
                  <a:lumMod val="75000"/>
                </a:schemeClr>
              </a:solidFill>
              <a:effectLst/>
              <a:uLnTx/>
              <a:uFillTx/>
              <a:latin typeface="Arial"/>
              <a:cs typeface="Arial"/>
              <a:sym typeface="Cabin"/>
            </a:endParaRPr>
          </a:p>
        </p:txBody>
      </p:sp>
      <p:cxnSp>
        <p:nvCxnSpPr>
          <p:cNvPr id="89" name="Connecteur droit 88">
            <a:extLst>
              <a:ext uri="{FF2B5EF4-FFF2-40B4-BE49-F238E27FC236}">
                <a16:creationId xmlns:a16="http://schemas.microsoft.com/office/drawing/2014/main" id="{68666595-9BFC-440A-B01D-15EEA2F00340}"/>
              </a:ext>
            </a:extLst>
          </p:cNvPr>
          <p:cNvCxnSpPr>
            <a:cxnSpLocks/>
          </p:cNvCxnSpPr>
          <p:nvPr/>
        </p:nvCxnSpPr>
        <p:spPr>
          <a:xfrm flipV="1">
            <a:off x="9173876" y="2462219"/>
            <a:ext cx="0" cy="1368000"/>
          </a:xfrm>
          <a:prstGeom prst="line">
            <a:avLst/>
          </a:prstGeom>
          <a:ln w="28575" cmpd="sng">
            <a:solidFill>
              <a:schemeClr val="tx1">
                <a:lumMod val="75000"/>
              </a:schemeClr>
            </a:solidFill>
            <a:headEnd type="none"/>
            <a:tailEnd type="oval"/>
          </a:ln>
          <a:effectLst/>
        </p:spPr>
        <p:style>
          <a:lnRef idx="2">
            <a:schemeClr val="accent1"/>
          </a:lnRef>
          <a:fillRef idx="0">
            <a:schemeClr val="accent1"/>
          </a:fillRef>
          <a:effectRef idx="1">
            <a:schemeClr val="accent1"/>
          </a:effectRef>
          <a:fontRef idx="minor">
            <a:schemeClr val="tx1"/>
          </a:fontRef>
        </p:style>
      </p:cxnSp>
      <p:sp>
        <p:nvSpPr>
          <p:cNvPr id="90" name="Rectangle 89">
            <a:extLst>
              <a:ext uri="{FF2B5EF4-FFF2-40B4-BE49-F238E27FC236}">
                <a16:creationId xmlns:a16="http://schemas.microsoft.com/office/drawing/2014/main" id="{596B60DD-9809-421E-B48D-6276328074FA}"/>
              </a:ext>
            </a:extLst>
          </p:cNvPr>
          <p:cNvSpPr/>
          <p:nvPr/>
        </p:nvSpPr>
        <p:spPr>
          <a:xfrm>
            <a:off x="912735" y="4131171"/>
            <a:ext cx="10534575" cy="401164"/>
          </a:xfrm>
          <a:prstGeom prst="rect">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prstClr val="white"/>
                </a:solidFill>
                <a:effectLst/>
                <a:uLnTx/>
                <a:uFillTx/>
                <a:latin typeface="Arial"/>
                <a:ea typeface="+mn-ea"/>
                <a:cs typeface="+mn-cs"/>
                <a:sym typeface="Arial"/>
              </a:rPr>
              <a:t>Orienter notre approche non pas sur le produit mais sur une approche besoin client</a:t>
            </a:r>
          </a:p>
        </p:txBody>
      </p:sp>
      <p:sp>
        <p:nvSpPr>
          <p:cNvPr id="91" name="Rectangle 90">
            <a:extLst>
              <a:ext uri="{FF2B5EF4-FFF2-40B4-BE49-F238E27FC236}">
                <a16:creationId xmlns:a16="http://schemas.microsoft.com/office/drawing/2014/main" id="{02AEAFF4-AD03-4DF3-8603-75DA1604FDF1}"/>
              </a:ext>
            </a:extLst>
          </p:cNvPr>
          <p:cNvSpPr/>
          <p:nvPr/>
        </p:nvSpPr>
        <p:spPr>
          <a:xfrm>
            <a:off x="912735" y="4613564"/>
            <a:ext cx="5151537" cy="2729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chemeClr val="tx1"/>
                </a:solidFill>
                <a:effectLst/>
                <a:uLnTx/>
                <a:uFillTx/>
                <a:latin typeface="Arial"/>
                <a:ea typeface="+mn-ea"/>
                <a:cs typeface="+mn-cs"/>
                <a:sym typeface="Arial"/>
              </a:rPr>
              <a:t>BENEFICES CLIENTS</a:t>
            </a:r>
          </a:p>
        </p:txBody>
      </p:sp>
      <p:sp>
        <p:nvSpPr>
          <p:cNvPr id="92" name="Rectangle 91">
            <a:extLst>
              <a:ext uri="{FF2B5EF4-FFF2-40B4-BE49-F238E27FC236}">
                <a16:creationId xmlns:a16="http://schemas.microsoft.com/office/drawing/2014/main" id="{DBC4B00C-F3D9-4902-91BB-AF052E2BBD8D}"/>
              </a:ext>
            </a:extLst>
          </p:cNvPr>
          <p:cNvSpPr/>
          <p:nvPr/>
        </p:nvSpPr>
        <p:spPr>
          <a:xfrm>
            <a:off x="6295773" y="4613564"/>
            <a:ext cx="5151537" cy="2729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chemeClr val="tx1"/>
                </a:solidFill>
                <a:effectLst/>
                <a:uLnTx/>
                <a:uFillTx/>
                <a:latin typeface="Arial"/>
                <a:ea typeface="+mn-ea"/>
                <a:cs typeface="+mn-cs"/>
                <a:sym typeface="Arial"/>
              </a:rPr>
              <a:t>BENEFICES CONSEILLERS</a:t>
            </a:r>
          </a:p>
        </p:txBody>
      </p:sp>
      <p:grpSp>
        <p:nvGrpSpPr>
          <p:cNvPr id="95" name="Shape 732">
            <a:extLst>
              <a:ext uri="{FF2B5EF4-FFF2-40B4-BE49-F238E27FC236}">
                <a16:creationId xmlns:a16="http://schemas.microsoft.com/office/drawing/2014/main" id="{6BF49DDF-D10E-4CA8-B873-E08F0570D97F}"/>
              </a:ext>
            </a:extLst>
          </p:cNvPr>
          <p:cNvGrpSpPr/>
          <p:nvPr/>
        </p:nvGrpSpPr>
        <p:grpSpPr>
          <a:xfrm>
            <a:off x="1076304" y="1928354"/>
            <a:ext cx="231940" cy="222907"/>
            <a:chOff x="3927500" y="301425"/>
            <a:chExt cx="461550" cy="411626"/>
          </a:xfrm>
          <a:solidFill>
            <a:schemeClr val="bg1"/>
          </a:solidFill>
        </p:grpSpPr>
        <p:sp>
          <p:nvSpPr>
            <p:cNvPr id="96" name="Shape 733">
              <a:extLst>
                <a:ext uri="{FF2B5EF4-FFF2-40B4-BE49-F238E27FC236}">
                  <a16:creationId xmlns:a16="http://schemas.microsoft.com/office/drawing/2014/main" id="{C2AE77A7-8419-4C9A-A348-D3F09463807E}"/>
                </a:ext>
              </a:extLst>
            </p:cNvPr>
            <p:cNvSpPr/>
            <p:nvPr/>
          </p:nvSpPr>
          <p:spPr>
            <a:xfrm>
              <a:off x="4080923" y="302049"/>
              <a:ext cx="154074" cy="411002"/>
            </a:xfrm>
            <a:custGeom>
              <a:avLst/>
              <a:gdLst/>
              <a:ahLst/>
              <a:cxnLst/>
              <a:rect l="0" t="0" r="0" b="0"/>
              <a:pathLst>
                <a:path w="6163" h="16440" fill="none" extrusionOk="0">
                  <a:moveTo>
                    <a:pt x="6162" y="3118"/>
                  </a:moveTo>
                  <a:lnTo>
                    <a:pt x="0" y="0"/>
                  </a:lnTo>
                  <a:lnTo>
                    <a:pt x="0" y="13322"/>
                  </a:lnTo>
                  <a:lnTo>
                    <a:pt x="6162" y="16440"/>
                  </a:lnTo>
                  <a:lnTo>
                    <a:pt x="6162" y="3118"/>
                  </a:lnTo>
                  <a:close/>
                </a:path>
              </a:pathLst>
            </a:custGeom>
            <a:grpFill/>
            <a:ln w="9525" cap="rnd" cmpd="sng">
              <a:solidFill>
                <a:schemeClr val="accent5">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97" name="Shape 734">
              <a:extLst>
                <a:ext uri="{FF2B5EF4-FFF2-40B4-BE49-F238E27FC236}">
                  <a16:creationId xmlns:a16="http://schemas.microsoft.com/office/drawing/2014/main" id="{2B74BF5D-AA0B-439D-BB5D-9993EA3EFF70}"/>
                </a:ext>
              </a:extLst>
            </p:cNvPr>
            <p:cNvSpPr/>
            <p:nvPr/>
          </p:nvSpPr>
          <p:spPr>
            <a:xfrm>
              <a:off x="3927500" y="301425"/>
              <a:ext cx="153450" cy="406150"/>
            </a:xfrm>
            <a:custGeom>
              <a:avLst/>
              <a:gdLst/>
              <a:ahLst/>
              <a:cxnLst/>
              <a:rect l="0" t="0" r="0" b="0"/>
              <a:pathLst>
                <a:path w="6138" h="16246" fill="none" extrusionOk="0">
                  <a:moveTo>
                    <a:pt x="6137" y="1"/>
                  </a:moveTo>
                  <a:lnTo>
                    <a:pt x="536" y="2850"/>
                  </a:lnTo>
                  <a:lnTo>
                    <a:pt x="536" y="2850"/>
                  </a:lnTo>
                  <a:lnTo>
                    <a:pt x="414" y="2899"/>
                  </a:lnTo>
                  <a:lnTo>
                    <a:pt x="317" y="2997"/>
                  </a:lnTo>
                  <a:lnTo>
                    <a:pt x="219" y="3094"/>
                  </a:lnTo>
                  <a:lnTo>
                    <a:pt x="146" y="3216"/>
                  </a:lnTo>
                  <a:lnTo>
                    <a:pt x="73" y="3313"/>
                  </a:lnTo>
                  <a:lnTo>
                    <a:pt x="24" y="3435"/>
                  </a:lnTo>
                  <a:lnTo>
                    <a:pt x="0" y="3557"/>
                  </a:lnTo>
                  <a:lnTo>
                    <a:pt x="0" y="3679"/>
                  </a:lnTo>
                  <a:lnTo>
                    <a:pt x="0" y="15880"/>
                  </a:lnTo>
                  <a:lnTo>
                    <a:pt x="0" y="15880"/>
                  </a:lnTo>
                  <a:lnTo>
                    <a:pt x="0" y="16002"/>
                  </a:lnTo>
                  <a:lnTo>
                    <a:pt x="49" y="16075"/>
                  </a:lnTo>
                  <a:lnTo>
                    <a:pt x="97" y="16148"/>
                  </a:lnTo>
                  <a:lnTo>
                    <a:pt x="170" y="16197"/>
                  </a:lnTo>
                  <a:lnTo>
                    <a:pt x="244" y="16221"/>
                  </a:lnTo>
                  <a:lnTo>
                    <a:pt x="341" y="16246"/>
                  </a:lnTo>
                  <a:lnTo>
                    <a:pt x="463" y="16221"/>
                  </a:lnTo>
                  <a:lnTo>
                    <a:pt x="560" y="16173"/>
                  </a:lnTo>
                  <a:lnTo>
                    <a:pt x="6137" y="13323"/>
                  </a:lnTo>
                  <a:lnTo>
                    <a:pt x="6137" y="1"/>
                  </a:lnTo>
                  <a:close/>
                </a:path>
              </a:pathLst>
            </a:custGeom>
            <a:grpFill/>
            <a:ln w="9525" cap="rnd" cmpd="sng">
              <a:solidFill>
                <a:schemeClr val="accent5">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98" name="Shape 735">
              <a:extLst>
                <a:ext uri="{FF2B5EF4-FFF2-40B4-BE49-F238E27FC236}">
                  <a16:creationId xmlns:a16="http://schemas.microsoft.com/office/drawing/2014/main" id="{584ABB83-97AE-4D1C-86A3-722BDE9E18D5}"/>
                </a:ext>
              </a:extLst>
            </p:cNvPr>
            <p:cNvSpPr/>
            <p:nvPr/>
          </p:nvSpPr>
          <p:spPr>
            <a:xfrm>
              <a:off x="4234975" y="306925"/>
              <a:ext cx="154075" cy="405525"/>
            </a:xfrm>
            <a:custGeom>
              <a:avLst/>
              <a:gdLst/>
              <a:ahLst/>
              <a:cxnLst/>
              <a:rect l="0" t="0" r="0" b="0"/>
              <a:pathLst>
                <a:path w="6163" h="16221" fill="none" extrusionOk="0">
                  <a:moveTo>
                    <a:pt x="5578" y="49"/>
                  </a:moveTo>
                  <a:lnTo>
                    <a:pt x="0" y="2898"/>
                  </a:lnTo>
                  <a:lnTo>
                    <a:pt x="0" y="16221"/>
                  </a:lnTo>
                  <a:lnTo>
                    <a:pt x="5626" y="13371"/>
                  </a:lnTo>
                  <a:lnTo>
                    <a:pt x="5626" y="13371"/>
                  </a:lnTo>
                  <a:lnTo>
                    <a:pt x="5724" y="13322"/>
                  </a:lnTo>
                  <a:lnTo>
                    <a:pt x="5845" y="13225"/>
                  </a:lnTo>
                  <a:lnTo>
                    <a:pt x="5918" y="13127"/>
                  </a:lnTo>
                  <a:lnTo>
                    <a:pt x="6016" y="13030"/>
                  </a:lnTo>
                  <a:lnTo>
                    <a:pt x="6065" y="12908"/>
                  </a:lnTo>
                  <a:lnTo>
                    <a:pt x="6113" y="12786"/>
                  </a:lnTo>
                  <a:lnTo>
                    <a:pt x="6138" y="12665"/>
                  </a:lnTo>
                  <a:lnTo>
                    <a:pt x="6162" y="12543"/>
                  </a:lnTo>
                  <a:lnTo>
                    <a:pt x="6162" y="341"/>
                  </a:lnTo>
                  <a:lnTo>
                    <a:pt x="6162" y="341"/>
                  </a:lnTo>
                  <a:lnTo>
                    <a:pt x="6138" y="219"/>
                  </a:lnTo>
                  <a:lnTo>
                    <a:pt x="6113" y="146"/>
                  </a:lnTo>
                  <a:lnTo>
                    <a:pt x="6065" y="73"/>
                  </a:lnTo>
                  <a:lnTo>
                    <a:pt x="5992" y="24"/>
                  </a:lnTo>
                  <a:lnTo>
                    <a:pt x="5894" y="0"/>
                  </a:lnTo>
                  <a:lnTo>
                    <a:pt x="5797" y="0"/>
                  </a:lnTo>
                  <a:lnTo>
                    <a:pt x="5699" y="0"/>
                  </a:lnTo>
                  <a:lnTo>
                    <a:pt x="5578" y="49"/>
                  </a:lnTo>
                  <a:lnTo>
                    <a:pt x="5578" y="49"/>
                  </a:lnTo>
                  <a:close/>
                </a:path>
              </a:pathLst>
            </a:custGeom>
            <a:grpFill/>
            <a:ln w="9525" cap="rnd" cmpd="sng">
              <a:solidFill>
                <a:schemeClr val="accent5">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99" name="Shape 736">
              <a:extLst>
                <a:ext uri="{FF2B5EF4-FFF2-40B4-BE49-F238E27FC236}">
                  <a16:creationId xmlns:a16="http://schemas.microsoft.com/office/drawing/2014/main" id="{68C60175-2769-4CF7-A2C1-C29BE5D668C2}"/>
                </a:ext>
              </a:extLst>
            </p:cNvPr>
            <p:cNvSpPr/>
            <p:nvPr/>
          </p:nvSpPr>
          <p:spPr>
            <a:xfrm>
              <a:off x="4295850" y="442075"/>
              <a:ext cx="46300" cy="26225"/>
            </a:xfrm>
            <a:custGeom>
              <a:avLst/>
              <a:gdLst/>
              <a:ahLst/>
              <a:cxnLst/>
              <a:rect l="0" t="0" r="0" b="0"/>
              <a:pathLst>
                <a:path w="1852" h="1049" fill="none" extrusionOk="0">
                  <a:moveTo>
                    <a:pt x="1" y="1"/>
                  </a:moveTo>
                  <a:lnTo>
                    <a:pt x="1852" y="1048"/>
                  </a:lnTo>
                </a:path>
              </a:pathLst>
            </a:custGeom>
            <a:grpFill/>
            <a:ln w="9525" cap="rnd" cmpd="sng">
              <a:solidFill>
                <a:schemeClr val="accent5">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00" name="Shape 737">
              <a:extLst>
                <a:ext uri="{FF2B5EF4-FFF2-40B4-BE49-F238E27FC236}">
                  <a16:creationId xmlns:a16="http://schemas.microsoft.com/office/drawing/2014/main" id="{F6193398-48A9-4248-BA39-CA1D0FF8E3E1}"/>
                </a:ext>
              </a:extLst>
            </p:cNvPr>
            <p:cNvSpPr/>
            <p:nvPr/>
          </p:nvSpPr>
          <p:spPr>
            <a:xfrm>
              <a:off x="4296475" y="415900"/>
              <a:ext cx="45075" cy="78575"/>
            </a:xfrm>
            <a:custGeom>
              <a:avLst/>
              <a:gdLst/>
              <a:ahLst/>
              <a:cxnLst/>
              <a:rect l="0" t="0" r="0" b="0"/>
              <a:pathLst>
                <a:path w="1803" h="3143" fill="none" extrusionOk="0">
                  <a:moveTo>
                    <a:pt x="1802" y="1"/>
                  </a:moveTo>
                  <a:lnTo>
                    <a:pt x="0" y="3142"/>
                  </a:lnTo>
                </a:path>
              </a:pathLst>
            </a:custGeom>
            <a:grpFill/>
            <a:ln w="9525" cap="rnd" cmpd="sng">
              <a:solidFill>
                <a:schemeClr val="accent5">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01" name="Shape 738">
              <a:extLst>
                <a:ext uri="{FF2B5EF4-FFF2-40B4-BE49-F238E27FC236}">
                  <a16:creationId xmlns:a16="http://schemas.microsoft.com/office/drawing/2014/main" id="{95EA00E6-86A3-459E-8613-F8C643FE74CE}"/>
                </a:ext>
              </a:extLst>
            </p:cNvPr>
            <p:cNvSpPr/>
            <p:nvPr/>
          </p:nvSpPr>
          <p:spPr>
            <a:xfrm>
              <a:off x="3968275" y="590050"/>
              <a:ext cx="25" cy="6100"/>
            </a:xfrm>
            <a:custGeom>
              <a:avLst/>
              <a:gdLst/>
              <a:ahLst/>
              <a:cxnLst/>
              <a:rect l="0" t="0" r="0" b="0"/>
              <a:pathLst>
                <a:path w="1" h="244" fill="none" extrusionOk="0">
                  <a:moveTo>
                    <a:pt x="1" y="244"/>
                  </a:moveTo>
                  <a:lnTo>
                    <a:pt x="1" y="244"/>
                  </a:lnTo>
                  <a:lnTo>
                    <a:pt x="1" y="0"/>
                  </a:lnTo>
                </a:path>
              </a:pathLst>
            </a:custGeom>
            <a:grpFill/>
            <a:ln w="9525" cap="rnd" cmpd="sng">
              <a:solidFill>
                <a:schemeClr val="accent5">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02" name="Shape 739">
              <a:extLst>
                <a:ext uri="{FF2B5EF4-FFF2-40B4-BE49-F238E27FC236}">
                  <a16:creationId xmlns:a16="http://schemas.microsoft.com/office/drawing/2014/main" id="{DBAF7329-97CB-4627-991D-36AA9B486305}"/>
                </a:ext>
              </a:extLst>
            </p:cNvPr>
            <p:cNvSpPr/>
            <p:nvPr/>
          </p:nvSpPr>
          <p:spPr>
            <a:xfrm>
              <a:off x="3970725" y="558375"/>
              <a:ext cx="1850" cy="12200"/>
            </a:xfrm>
            <a:custGeom>
              <a:avLst/>
              <a:gdLst/>
              <a:ahLst/>
              <a:cxnLst/>
              <a:rect l="0" t="0" r="0" b="0"/>
              <a:pathLst>
                <a:path w="74" h="488" fill="none" extrusionOk="0">
                  <a:moveTo>
                    <a:pt x="0" y="488"/>
                  </a:moveTo>
                  <a:lnTo>
                    <a:pt x="73" y="1"/>
                  </a:lnTo>
                </a:path>
              </a:pathLst>
            </a:custGeom>
            <a:grpFill/>
            <a:ln w="9525" cap="rnd" cmpd="sng">
              <a:solidFill>
                <a:schemeClr val="accent5">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03" name="Shape 740">
              <a:extLst>
                <a:ext uri="{FF2B5EF4-FFF2-40B4-BE49-F238E27FC236}">
                  <a16:creationId xmlns:a16="http://schemas.microsoft.com/office/drawing/2014/main" id="{48B7C5F5-9F02-4BDD-9C48-EFA6CF1978F2}"/>
                </a:ext>
              </a:extLst>
            </p:cNvPr>
            <p:cNvSpPr/>
            <p:nvPr/>
          </p:nvSpPr>
          <p:spPr>
            <a:xfrm>
              <a:off x="3976200" y="527325"/>
              <a:ext cx="3675" cy="12200"/>
            </a:xfrm>
            <a:custGeom>
              <a:avLst/>
              <a:gdLst/>
              <a:ahLst/>
              <a:cxnLst/>
              <a:rect l="0" t="0" r="0" b="0"/>
              <a:pathLst>
                <a:path w="147" h="488" fill="none" extrusionOk="0">
                  <a:moveTo>
                    <a:pt x="0" y="488"/>
                  </a:moveTo>
                  <a:lnTo>
                    <a:pt x="98" y="147"/>
                  </a:lnTo>
                  <a:lnTo>
                    <a:pt x="147" y="1"/>
                  </a:lnTo>
                </a:path>
              </a:pathLst>
            </a:custGeom>
            <a:grpFill/>
            <a:ln w="9525" cap="rnd" cmpd="sng">
              <a:solidFill>
                <a:schemeClr val="accent5">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04" name="Shape 741">
              <a:extLst>
                <a:ext uri="{FF2B5EF4-FFF2-40B4-BE49-F238E27FC236}">
                  <a16:creationId xmlns:a16="http://schemas.microsoft.com/office/drawing/2014/main" id="{80009AE7-588A-4099-8543-DCA8659D1560}"/>
                </a:ext>
              </a:extLst>
            </p:cNvPr>
            <p:cNvSpPr/>
            <p:nvPr/>
          </p:nvSpPr>
          <p:spPr>
            <a:xfrm>
              <a:off x="3985950" y="498100"/>
              <a:ext cx="4875" cy="10975"/>
            </a:xfrm>
            <a:custGeom>
              <a:avLst/>
              <a:gdLst/>
              <a:ahLst/>
              <a:cxnLst/>
              <a:rect l="0" t="0" r="0" b="0"/>
              <a:pathLst>
                <a:path w="195" h="439" fill="none" extrusionOk="0">
                  <a:moveTo>
                    <a:pt x="0" y="439"/>
                  </a:moveTo>
                  <a:lnTo>
                    <a:pt x="195" y="25"/>
                  </a:lnTo>
                  <a:lnTo>
                    <a:pt x="195" y="1"/>
                  </a:lnTo>
                </a:path>
              </a:pathLst>
            </a:custGeom>
            <a:grpFill/>
            <a:ln w="9525" cap="rnd" cmpd="sng">
              <a:solidFill>
                <a:schemeClr val="accent5">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05" name="Shape 742">
              <a:extLst>
                <a:ext uri="{FF2B5EF4-FFF2-40B4-BE49-F238E27FC236}">
                  <a16:creationId xmlns:a16="http://schemas.microsoft.com/office/drawing/2014/main" id="{0BA65FE3-D1F5-4522-BA19-D185DA29526D}"/>
                </a:ext>
              </a:extLst>
            </p:cNvPr>
            <p:cNvSpPr/>
            <p:nvPr/>
          </p:nvSpPr>
          <p:spPr>
            <a:xfrm>
              <a:off x="4000550" y="471300"/>
              <a:ext cx="7325" cy="9775"/>
            </a:xfrm>
            <a:custGeom>
              <a:avLst/>
              <a:gdLst/>
              <a:ahLst/>
              <a:cxnLst/>
              <a:rect l="0" t="0" r="0" b="0"/>
              <a:pathLst>
                <a:path w="293" h="391" fill="none" extrusionOk="0">
                  <a:moveTo>
                    <a:pt x="1" y="391"/>
                  </a:moveTo>
                  <a:lnTo>
                    <a:pt x="74" y="269"/>
                  </a:lnTo>
                  <a:lnTo>
                    <a:pt x="293" y="1"/>
                  </a:lnTo>
                </a:path>
              </a:pathLst>
            </a:custGeom>
            <a:grpFill/>
            <a:ln w="9525" cap="rnd" cmpd="sng">
              <a:solidFill>
                <a:schemeClr val="accent5">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06" name="Shape 743">
              <a:extLst>
                <a:ext uri="{FF2B5EF4-FFF2-40B4-BE49-F238E27FC236}">
                  <a16:creationId xmlns:a16="http://schemas.microsoft.com/office/drawing/2014/main" id="{CAE875D0-BA82-489B-9CB2-6C5B29B84D03}"/>
                </a:ext>
              </a:extLst>
            </p:cNvPr>
            <p:cNvSpPr/>
            <p:nvPr/>
          </p:nvSpPr>
          <p:spPr>
            <a:xfrm>
              <a:off x="4021250" y="450600"/>
              <a:ext cx="10375" cy="6725"/>
            </a:xfrm>
            <a:custGeom>
              <a:avLst/>
              <a:gdLst/>
              <a:ahLst/>
              <a:cxnLst/>
              <a:rect l="0" t="0" r="0" b="0"/>
              <a:pathLst>
                <a:path w="415" h="269" fill="none" extrusionOk="0">
                  <a:moveTo>
                    <a:pt x="1" y="269"/>
                  </a:moveTo>
                  <a:lnTo>
                    <a:pt x="25" y="244"/>
                  </a:lnTo>
                  <a:lnTo>
                    <a:pt x="220" y="123"/>
                  </a:lnTo>
                  <a:lnTo>
                    <a:pt x="415" y="1"/>
                  </a:lnTo>
                </a:path>
              </a:pathLst>
            </a:custGeom>
            <a:grpFill/>
            <a:ln w="9525" cap="rnd" cmpd="sng">
              <a:solidFill>
                <a:schemeClr val="accent5">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07" name="Shape 744">
              <a:extLst>
                <a:ext uri="{FF2B5EF4-FFF2-40B4-BE49-F238E27FC236}">
                  <a16:creationId xmlns:a16="http://schemas.microsoft.com/office/drawing/2014/main" id="{AB57F63D-3B69-4EDC-8853-7DFF19046B4C}"/>
                </a:ext>
              </a:extLst>
            </p:cNvPr>
            <p:cNvSpPr/>
            <p:nvPr/>
          </p:nvSpPr>
          <p:spPr>
            <a:xfrm>
              <a:off x="4049250" y="440250"/>
              <a:ext cx="11600" cy="2475"/>
            </a:xfrm>
            <a:custGeom>
              <a:avLst/>
              <a:gdLst/>
              <a:ahLst/>
              <a:cxnLst/>
              <a:rect l="0" t="0" r="0" b="0"/>
              <a:pathLst>
                <a:path w="464" h="99" fill="none" extrusionOk="0">
                  <a:moveTo>
                    <a:pt x="1" y="98"/>
                  </a:moveTo>
                  <a:lnTo>
                    <a:pt x="220" y="50"/>
                  </a:lnTo>
                  <a:lnTo>
                    <a:pt x="464" y="1"/>
                  </a:lnTo>
                  <a:lnTo>
                    <a:pt x="464" y="1"/>
                  </a:lnTo>
                </a:path>
              </a:pathLst>
            </a:custGeom>
            <a:grpFill/>
            <a:ln w="9525" cap="rnd" cmpd="sng">
              <a:solidFill>
                <a:schemeClr val="accent5">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08" name="Shape 745">
              <a:extLst>
                <a:ext uri="{FF2B5EF4-FFF2-40B4-BE49-F238E27FC236}">
                  <a16:creationId xmlns:a16="http://schemas.microsoft.com/office/drawing/2014/main" id="{A2D755B4-DD23-46C6-8479-66635097300F}"/>
                </a:ext>
              </a:extLst>
            </p:cNvPr>
            <p:cNvSpPr/>
            <p:nvPr/>
          </p:nvSpPr>
          <p:spPr>
            <a:xfrm>
              <a:off x="4080325" y="439650"/>
              <a:ext cx="12200" cy="1850"/>
            </a:xfrm>
            <a:custGeom>
              <a:avLst/>
              <a:gdLst/>
              <a:ahLst/>
              <a:cxnLst/>
              <a:rect l="0" t="0" r="0" b="0"/>
              <a:pathLst>
                <a:path w="488" h="74" fill="none" extrusionOk="0">
                  <a:moveTo>
                    <a:pt x="0" y="0"/>
                  </a:moveTo>
                  <a:lnTo>
                    <a:pt x="146" y="0"/>
                  </a:lnTo>
                  <a:lnTo>
                    <a:pt x="463" y="74"/>
                  </a:lnTo>
                  <a:lnTo>
                    <a:pt x="487" y="74"/>
                  </a:lnTo>
                </a:path>
              </a:pathLst>
            </a:custGeom>
            <a:grpFill/>
            <a:ln w="9525" cap="rnd" cmpd="sng">
              <a:solidFill>
                <a:schemeClr val="accent5">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09" name="Shape 746">
              <a:extLst>
                <a:ext uri="{FF2B5EF4-FFF2-40B4-BE49-F238E27FC236}">
                  <a16:creationId xmlns:a16="http://schemas.microsoft.com/office/drawing/2014/main" id="{D999F437-C37B-4F94-A896-40223A038BD0}"/>
                </a:ext>
              </a:extLst>
            </p:cNvPr>
            <p:cNvSpPr/>
            <p:nvPr/>
          </p:nvSpPr>
          <p:spPr>
            <a:xfrm>
              <a:off x="4110150" y="450000"/>
              <a:ext cx="9150" cy="7950"/>
            </a:xfrm>
            <a:custGeom>
              <a:avLst/>
              <a:gdLst/>
              <a:ahLst/>
              <a:cxnLst/>
              <a:rect l="0" t="0" r="0" b="0"/>
              <a:pathLst>
                <a:path w="366" h="318" fill="none" extrusionOk="0">
                  <a:moveTo>
                    <a:pt x="0" y="1"/>
                  </a:moveTo>
                  <a:lnTo>
                    <a:pt x="98" y="74"/>
                  </a:lnTo>
                  <a:lnTo>
                    <a:pt x="317" y="268"/>
                  </a:lnTo>
                  <a:lnTo>
                    <a:pt x="366" y="317"/>
                  </a:lnTo>
                </a:path>
              </a:pathLst>
            </a:custGeom>
            <a:grpFill/>
            <a:ln w="9525" cap="rnd" cmpd="sng">
              <a:solidFill>
                <a:schemeClr val="accent5">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10" name="Shape 747">
              <a:extLst>
                <a:ext uri="{FF2B5EF4-FFF2-40B4-BE49-F238E27FC236}">
                  <a16:creationId xmlns:a16="http://schemas.microsoft.com/office/drawing/2014/main" id="{A3773808-5DBE-4709-8E9C-E573C8375525}"/>
                </a:ext>
              </a:extLst>
            </p:cNvPr>
            <p:cNvSpPr/>
            <p:nvPr/>
          </p:nvSpPr>
          <p:spPr>
            <a:xfrm>
              <a:off x="4130250" y="473750"/>
              <a:ext cx="4900" cy="10975"/>
            </a:xfrm>
            <a:custGeom>
              <a:avLst/>
              <a:gdLst/>
              <a:ahLst/>
              <a:cxnLst/>
              <a:rect l="0" t="0" r="0" b="0"/>
              <a:pathLst>
                <a:path w="196" h="439" fill="none" extrusionOk="0">
                  <a:moveTo>
                    <a:pt x="0" y="0"/>
                  </a:moveTo>
                  <a:lnTo>
                    <a:pt x="25" y="73"/>
                  </a:lnTo>
                  <a:lnTo>
                    <a:pt x="171" y="366"/>
                  </a:lnTo>
                  <a:lnTo>
                    <a:pt x="195" y="439"/>
                  </a:lnTo>
                </a:path>
              </a:pathLst>
            </a:custGeom>
            <a:grpFill/>
            <a:ln w="9525" cap="rnd" cmpd="sng">
              <a:solidFill>
                <a:schemeClr val="accent5">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11" name="Shape 748">
              <a:extLst>
                <a:ext uri="{FF2B5EF4-FFF2-40B4-BE49-F238E27FC236}">
                  <a16:creationId xmlns:a16="http://schemas.microsoft.com/office/drawing/2014/main" id="{693D307E-1897-413B-BDDA-316B68541260}"/>
                </a:ext>
              </a:extLst>
            </p:cNvPr>
            <p:cNvSpPr/>
            <p:nvPr/>
          </p:nvSpPr>
          <p:spPr>
            <a:xfrm>
              <a:off x="4141800" y="502975"/>
              <a:ext cx="3700" cy="11600"/>
            </a:xfrm>
            <a:custGeom>
              <a:avLst/>
              <a:gdLst/>
              <a:ahLst/>
              <a:cxnLst/>
              <a:rect l="0" t="0" r="0" b="0"/>
              <a:pathLst>
                <a:path w="148" h="464" fill="none" extrusionOk="0">
                  <a:moveTo>
                    <a:pt x="1" y="0"/>
                  </a:moveTo>
                  <a:lnTo>
                    <a:pt x="147" y="463"/>
                  </a:lnTo>
                </a:path>
              </a:pathLst>
            </a:custGeom>
            <a:grpFill/>
            <a:ln w="9525" cap="rnd" cmpd="sng">
              <a:solidFill>
                <a:schemeClr val="accent5">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12" name="Shape 749">
              <a:extLst>
                <a:ext uri="{FF2B5EF4-FFF2-40B4-BE49-F238E27FC236}">
                  <a16:creationId xmlns:a16="http://schemas.microsoft.com/office/drawing/2014/main" id="{FF48F487-0A4E-4A4B-AA45-0087DDDE33CB}"/>
                </a:ext>
              </a:extLst>
            </p:cNvPr>
            <p:cNvSpPr/>
            <p:nvPr/>
          </p:nvSpPr>
          <p:spPr>
            <a:xfrm>
              <a:off x="4150950" y="533425"/>
              <a:ext cx="3675" cy="11575"/>
            </a:xfrm>
            <a:custGeom>
              <a:avLst/>
              <a:gdLst/>
              <a:ahLst/>
              <a:cxnLst/>
              <a:rect l="0" t="0" r="0" b="0"/>
              <a:pathLst>
                <a:path w="147" h="463" fill="none" extrusionOk="0">
                  <a:moveTo>
                    <a:pt x="0" y="0"/>
                  </a:moveTo>
                  <a:lnTo>
                    <a:pt x="146" y="463"/>
                  </a:lnTo>
                </a:path>
              </a:pathLst>
            </a:custGeom>
            <a:grpFill/>
            <a:ln w="9525" cap="rnd" cmpd="sng">
              <a:solidFill>
                <a:schemeClr val="accent5">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13" name="Shape 750">
              <a:extLst>
                <a:ext uri="{FF2B5EF4-FFF2-40B4-BE49-F238E27FC236}">
                  <a16:creationId xmlns:a16="http://schemas.microsoft.com/office/drawing/2014/main" id="{26A0A512-88D6-419B-9C4F-04FFA834CE8B}"/>
                </a:ext>
              </a:extLst>
            </p:cNvPr>
            <p:cNvSpPr/>
            <p:nvPr/>
          </p:nvSpPr>
          <p:spPr>
            <a:xfrm>
              <a:off x="4160675" y="563850"/>
              <a:ext cx="4900" cy="11000"/>
            </a:xfrm>
            <a:custGeom>
              <a:avLst/>
              <a:gdLst/>
              <a:ahLst/>
              <a:cxnLst/>
              <a:rect l="0" t="0" r="0" b="0"/>
              <a:pathLst>
                <a:path w="196" h="440" fill="none" extrusionOk="0">
                  <a:moveTo>
                    <a:pt x="1" y="1"/>
                  </a:moveTo>
                  <a:lnTo>
                    <a:pt x="50" y="123"/>
                  </a:lnTo>
                  <a:lnTo>
                    <a:pt x="196" y="415"/>
                  </a:lnTo>
                  <a:lnTo>
                    <a:pt x="196" y="439"/>
                  </a:lnTo>
                </a:path>
              </a:pathLst>
            </a:custGeom>
            <a:grpFill/>
            <a:ln w="9525" cap="rnd" cmpd="sng">
              <a:solidFill>
                <a:schemeClr val="accent5">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14" name="Shape 751">
              <a:extLst>
                <a:ext uri="{FF2B5EF4-FFF2-40B4-BE49-F238E27FC236}">
                  <a16:creationId xmlns:a16="http://schemas.microsoft.com/office/drawing/2014/main" id="{8E5EFC45-C18C-44B6-93F3-53BAF3FED0BA}"/>
                </a:ext>
              </a:extLst>
            </p:cNvPr>
            <p:cNvSpPr/>
            <p:nvPr/>
          </p:nvSpPr>
          <p:spPr>
            <a:xfrm>
              <a:off x="4175300" y="591875"/>
              <a:ext cx="7325" cy="9150"/>
            </a:xfrm>
            <a:custGeom>
              <a:avLst/>
              <a:gdLst/>
              <a:ahLst/>
              <a:cxnLst/>
              <a:rect l="0" t="0" r="0" b="0"/>
              <a:pathLst>
                <a:path w="293" h="366" fill="none" extrusionOk="0">
                  <a:moveTo>
                    <a:pt x="0" y="0"/>
                  </a:moveTo>
                  <a:lnTo>
                    <a:pt x="98" y="146"/>
                  </a:lnTo>
                  <a:lnTo>
                    <a:pt x="293" y="366"/>
                  </a:lnTo>
                </a:path>
              </a:pathLst>
            </a:custGeom>
            <a:grpFill/>
            <a:ln w="9525" cap="rnd" cmpd="sng">
              <a:solidFill>
                <a:schemeClr val="accent5">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15" name="Shape 752">
              <a:extLst>
                <a:ext uri="{FF2B5EF4-FFF2-40B4-BE49-F238E27FC236}">
                  <a16:creationId xmlns:a16="http://schemas.microsoft.com/office/drawing/2014/main" id="{64E16E56-A25C-4417-A23A-DE162FD38FEA}"/>
                </a:ext>
              </a:extLst>
            </p:cNvPr>
            <p:cNvSpPr/>
            <p:nvPr/>
          </p:nvSpPr>
          <p:spPr>
            <a:xfrm>
              <a:off x="4198425" y="613175"/>
              <a:ext cx="11000" cy="4900"/>
            </a:xfrm>
            <a:custGeom>
              <a:avLst/>
              <a:gdLst/>
              <a:ahLst/>
              <a:cxnLst/>
              <a:rect l="0" t="0" r="0" b="0"/>
              <a:pathLst>
                <a:path w="440" h="196" fill="none" extrusionOk="0">
                  <a:moveTo>
                    <a:pt x="1" y="1"/>
                  </a:moveTo>
                  <a:lnTo>
                    <a:pt x="171" y="98"/>
                  </a:lnTo>
                  <a:lnTo>
                    <a:pt x="439" y="195"/>
                  </a:lnTo>
                </a:path>
              </a:pathLst>
            </a:custGeom>
            <a:grpFill/>
            <a:ln w="9525" cap="rnd" cmpd="sng">
              <a:solidFill>
                <a:schemeClr val="accent5">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16" name="Shape 753">
              <a:extLst>
                <a:ext uri="{FF2B5EF4-FFF2-40B4-BE49-F238E27FC236}">
                  <a16:creationId xmlns:a16="http://schemas.microsoft.com/office/drawing/2014/main" id="{B4160BC1-9C79-4A0E-8321-79466EFE0F8F}"/>
                </a:ext>
              </a:extLst>
            </p:cNvPr>
            <p:cNvSpPr/>
            <p:nvPr/>
          </p:nvSpPr>
          <p:spPr>
            <a:xfrm>
              <a:off x="4228275" y="621100"/>
              <a:ext cx="12200" cy="625"/>
            </a:xfrm>
            <a:custGeom>
              <a:avLst/>
              <a:gdLst/>
              <a:ahLst/>
              <a:cxnLst/>
              <a:rect l="0" t="0" r="0" b="0"/>
              <a:pathLst>
                <a:path w="488" h="25" fill="none" extrusionOk="0">
                  <a:moveTo>
                    <a:pt x="0" y="0"/>
                  </a:moveTo>
                  <a:lnTo>
                    <a:pt x="49" y="25"/>
                  </a:lnTo>
                  <a:lnTo>
                    <a:pt x="487" y="0"/>
                  </a:lnTo>
                  <a:lnTo>
                    <a:pt x="487" y="0"/>
                  </a:lnTo>
                </a:path>
              </a:pathLst>
            </a:custGeom>
            <a:grpFill/>
            <a:ln w="9525" cap="rnd" cmpd="sng">
              <a:solidFill>
                <a:schemeClr val="accent5">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17" name="Shape 754">
              <a:extLst>
                <a:ext uri="{FF2B5EF4-FFF2-40B4-BE49-F238E27FC236}">
                  <a16:creationId xmlns:a16="http://schemas.microsoft.com/office/drawing/2014/main" id="{9E759ED7-BB88-4A7D-B597-87D7F3657070}"/>
                </a:ext>
              </a:extLst>
            </p:cNvPr>
            <p:cNvSpPr/>
            <p:nvPr/>
          </p:nvSpPr>
          <p:spPr>
            <a:xfrm>
              <a:off x="4259925" y="616225"/>
              <a:ext cx="11600" cy="3075"/>
            </a:xfrm>
            <a:custGeom>
              <a:avLst/>
              <a:gdLst/>
              <a:ahLst/>
              <a:cxnLst/>
              <a:rect l="0" t="0" r="0" b="0"/>
              <a:pathLst>
                <a:path w="464" h="123" fill="none" extrusionOk="0">
                  <a:moveTo>
                    <a:pt x="1" y="122"/>
                  </a:moveTo>
                  <a:lnTo>
                    <a:pt x="196" y="73"/>
                  </a:lnTo>
                  <a:lnTo>
                    <a:pt x="464" y="0"/>
                  </a:lnTo>
                  <a:lnTo>
                    <a:pt x="464" y="0"/>
                  </a:lnTo>
                </a:path>
              </a:pathLst>
            </a:custGeom>
            <a:grpFill/>
            <a:ln w="9525" cap="rnd" cmpd="sng">
              <a:solidFill>
                <a:schemeClr val="accent5">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18" name="Shape 755">
              <a:extLst>
                <a:ext uri="{FF2B5EF4-FFF2-40B4-BE49-F238E27FC236}">
                  <a16:creationId xmlns:a16="http://schemas.microsoft.com/office/drawing/2014/main" id="{EC324560-3570-4CFC-87FF-881CBD39BF28}"/>
                </a:ext>
              </a:extLst>
            </p:cNvPr>
            <p:cNvSpPr/>
            <p:nvPr/>
          </p:nvSpPr>
          <p:spPr>
            <a:xfrm>
              <a:off x="4289775" y="602225"/>
              <a:ext cx="10375" cy="6725"/>
            </a:xfrm>
            <a:custGeom>
              <a:avLst/>
              <a:gdLst/>
              <a:ahLst/>
              <a:cxnLst/>
              <a:rect l="0" t="0" r="0" b="0"/>
              <a:pathLst>
                <a:path w="415" h="269" fill="none" extrusionOk="0">
                  <a:moveTo>
                    <a:pt x="0" y="268"/>
                  </a:moveTo>
                  <a:lnTo>
                    <a:pt x="195" y="146"/>
                  </a:lnTo>
                  <a:lnTo>
                    <a:pt x="390" y="0"/>
                  </a:lnTo>
                  <a:lnTo>
                    <a:pt x="414" y="0"/>
                  </a:lnTo>
                </a:path>
              </a:pathLst>
            </a:custGeom>
            <a:grpFill/>
            <a:ln w="9525" cap="rnd" cmpd="sng">
              <a:solidFill>
                <a:schemeClr val="accent5">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19" name="Shape 756">
              <a:extLst>
                <a:ext uri="{FF2B5EF4-FFF2-40B4-BE49-F238E27FC236}">
                  <a16:creationId xmlns:a16="http://schemas.microsoft.com/office/drawing/2014/main" id="{8BCFA666-80E0-46A9-A8B4-C1083BB87A9F}"/>
                </a:ext>
              </a:extLst>
            </p:cNvPr>
            <p:cNvSpPr/>
            <p:nvPr/>
          </p:nvSpPr>
          <p:spPr>
            <a:xfrm>
              <a:off x="4313525" y="577875"/>
              <a:ext cx="6100" cy="10375"/>
            </a:xfrm>
            <a:custGeom>
              <a:avLst/>
              <a:gdLst/>
              <a:ahLst/>
              <a:cxnLst/>
              <a:rect l="0" t="0" r="0" b="0"/>
              <a:pathLst>
                <a:path w="244" h="415" fill="none" extrusionOk="0">
                  <a:moveTo>
                    <a:pt x="0" y="414"/>
                  </a:moveTo>
                  <a:lnTo>
                    <a:pt x="24" y="365"/>
                  </a:lnTo>
                  <a:lnTo>
                    <a:pt x="146" y="195"/>
                  </a:lnTo>
                  <a:lnTo>
                    <a:pt x="244" y="0"/>
                  </a:lnTo>
                </a:path>
              </a:pathLst>
            </a:custGeom>
            <a:grpFill/>
            <a:ln w="9525" cap="rnd" cmpd="sng">
              <a:solidFill>
                <a:schemeClr val="accent5">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20" name="Shape 757">
              <a:extLst>
                <a:ext uri="{FF2B5EF4-FFF2-40B4-BE49-F238E27FC236}">
                  <a16:creationId xmlns:a16="http://schemas.microsoft.com/office/drawing/2014/main" id="{91F2632F-B36E-4DBF-9F65-C86A1BFF2C20}"/>
                </a:ext>
              </a:extLst>
            </p:cNvPr>
            <p:cNvSpPr/>
            <p:nvPr/>
          </p:nvSpPr>
          <p:spPr>
            <a:xfrm>
              <a:off x="4326300" y="547425"/>
              <a:ext cx="2450" cy="12200"/>
            </a:xfrm>
            <a:custGeom>
              <a:avLst/>
              <a:gdLst/>
              <a:ahLst/>
              <a:cxnLst/>
              <a:rect l="0" t="0" r="0" b="0"/>
              <a:pathLst>
                <a:path w="98" h="488" fill="none" extrusionOk="0">
                  <a:moveTo>
                    <a:pt x="0" y="487"/>
                  </a:moveTo>
                  <a:lnTo>
                    <a:pt x="49" y="293"/>
                  </a:lnTo>
                  <a:lnTo>
                    <a:pt x="98" y="0"/>
                  </a:lnTo>
                </a:path>
              </a:pathLst>
            </a:custGeom>
            <a:grpFill/>
            <a:ln w="9525" cap="rnd" cmpd="sng">
              <a:solidFill>
                <a:schemeClr val="accent5">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21" name="Shape 758">
              <a:extLst>
                <a:ext uri="{FF2B5EF4-FFF2-40B4-BE49-F238E27FC236}">
                  <a16:creationId xmlns:a16="http://schemas.microsoft.com/office/drawing/2014/main" id="{50796B4B-1333-43B3-9D6B-618528A0AC83}"/>
                </a:ext>
              </a:extLst>
            </p:cNvPr>
            <p:cNvSpPr/>
            <p:nvPr/>
          </p:nvSpPr>
          <p:spPr>
            <a:xfrm>
              <a:off x="4329350" y="515750"/>
              <a:ext cx="625" cy="12200"/>
            </a:xfrm>
            <a:custGeom>
              <a:avLst/>
              <a:gdLst/>
              <a:ahLst/>
              <a:cxnLst/>
              <a:rect l="0" t="0" r="0" b="0"/>
              <a:pathLst>
                <a:path w="25" h="488" fill="none" extrusionOk="0">
                  <a:moveTo>
                    <a:pt x="25" y="488"/>
                  </a:moveTo>
                  <a:lnTo>
                    <a:pt x="25" y="464"/>
                  </a:lnTo>
                  <a:lnTo>
                    <a:pt x="25" y="123"/>
                  </a:lnTo>
                  <a:lnTo>
                    <a:pt x="0" y="1"/>
                  </a:lnTo>
                </a:path>
              </a:pathLst>
            </a:custGeom>
            <a:grpFill/>
            <a:ln w="9525" cap="rnd" cmpd="sng">
              <a:solidFill>
                <a:schemeClr val="accent5">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22" name="Shape 759">
              <a:extLst>
                <a:ext uri="{FF2B5EF4-FFF2-40B4-BE49-F238E27FC236}">
                  <a16:creationId xmlns:a16="http://schemas.microsoft.com/office/drawing/2014/main" id="{294DB458-39A0-42C0-AF9C-F0CFF08F5607}"/>
                </a:ext>
              </a:extLst>
            </p:cNvPr>
            <p:cNvSpPr/>
            <p:nvPr/>
          </p:nvSpPr>
          <p:spPr>
            <a:xfrm>
              <a:off x="4325075" y="488975"/>
              <a:ext cx="1250" cy="6100"/>
            </a:xfrm>
            <a:custGeom>
              <a:avLst/>
              <a:gdLst/>
              <a:ahLst/>
              <a:cxnLst/>
              <a:rect l="0" t="0" r="0" b="0"/>
              <a:pathLst>
                <a:path w="50" h="244" fill="none" extrusionOk="0">
                  <a:moveTo>
                    <a:pt x="49" y="244"/>
                  </a:moveTo>
                  <a:lnTo>
                    <a:pt x="49" y="244"/>
                  </a:lnTo>
                  <a:lnTo>
                    <a:pt x="1" y="0"/>
                  </a:lnTo>
                </a:path>
              </a:pathLst>
            </a:custGeom>
            <a:grpFill/>
            <a:ln w="9525" cap="rnd" cmpd="sng">
              <a:solidFill>
                <a:schemeClr val="accent5">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grpSp>
      <p:grpSp>
        <p:nvGrpSpPr>
          <p:cNvPr id="123" name="Shape 563">
            <a:extLst>
              <a:ext uri="{FF2B5EF4-FFF2-40B4-BE49-F238E27FC236}">
                <a16:creationId xmlns:a16="http://schemas.microsoft.com/office/drawing/2014/main" id="{7EF6A468-238B-4617-B182-8EF2EA14F9C1}"/>
              </a:ext>
            </a:extLst>
          </p:cNvPr>
          <p:cNvGrpSpPr/>
          <p:nvPr/>
        </p:nvGrpSpPr>
        <p:grpSpPr>
          <a:xfrm>
            <a:off x="3701844" y="1912405"/>
            <a:ext cx="231940" cy="212634"/>
            <a:chOff x="1278900" y="2333250"/>
            <a:chExt cx="381175" cy="381175"/>
          </a:xfrm>
          <a:solidFill>
            <a:schemeClr val="bg1"/>
          </a:solidFill>
        </p:grpSpPr>
        <p:sp>
          <p:nvSpPr>
            <p:cNvPr id="124" name="Shape 564">
              <a:extLst>
                <a:ext uri="{FF2B5EF4-FFF2-40B4-BE49-F238E27FC236}">
                  <a16:creationId xmlns:a16="http://schemas.microsoft.com/office/drawing/2014/main" id="{4C0CCED9-9EF5-40BE-9407-469163D6A4B3}"/>
                </a:ext>
              </a:extLst>
            </p:cNvPr>
            <p:cNvSpPr/>
            <p:nvPr/>
          </p:nvSpPr>
          <p:spPr>
            <a:xfrm>
              <a:off x="1278900" y="2333250"/>
              <a:ext cx="381175" cy="381175"/>
            </a:xfrm>
            <a:custGeom>
              <a:avLst/>
              <a:gdLst/>
              <a:ahLst/>
              <a:cxnLst/>
              <a:rect l="0" t="0" r="0" b="0"/>
              <a:pathLst>
                <a:path w="15247" h="15247" fill="none" extrusionOk="0">
                  <a:moveTo>
                    <a:pt x="7623" y="0"/>
                  </a:moveTo>
                  <a:lnTo>
                    <a:pt x="7623" y="0"/>
                  </a:lnTo>
                  <a:lnTo>
                    <a:pt x="7233" y="0"/>
                  </a:lnTo>
                  <a:lnTo>
                    <a:pt x="6844" y="49"/>
                  </a:lnTo>
                  <a:lnTo>
                    <a:pt x="6454" y="98"/>
                  </a:lnTo>
                  <a:lnTo>
                    <a:pt x="6089" y="147"/>
                  </a:lnTo>
                  <a:lnTo>
                    <a:pt x="5723" y="244"/>
                  </a:lnTo>
                  <a:lnTo>
                    <a:pt x="5358" y="341"/>
                  </a:lnTo>
                  <a:lnTo>
                    <a:pt x="4993" y="463"/>
                  </a:lnTo>
                  <a:lnTo>
                    <a:pt x="4652" y="609"/>
                  </a:lnTo>
                  <a:lnTo>
                    <a:pt x="4311" y="755"/>
                  </a:lnTo>
                  <a:lnTo>
                    <a:pt x="3994" y="926"/>
                  </a:lnTo>
                  <a:lnTo>
                    <a:pt x="3678" y="1096"/>
                  </a:lnTo>
                  <a:lnTo>
                    <a:pt x="3361" y="1291"/>
                  </a:lnTo>
                  <a:lnTo>
                    <a:pt x="3069" y="1510"/>
                  </a:lnTo>
                  <a:lnTo>
                    <a:pt x="2777" y="1730"/>
                  </a:lnTo>
                  <a:lnTo>
                    <a:pt x="2509" y="1973"/>
                  </a:lnTo>
                  <a:lnTo>
                    <a:pt x="2241" y="2241"/>
                  </a:lnTo>
                  <a:lnTo>
                    <a:pt x="1973" y="2509"/>
                  </a:lnTo>
                  <a:lnTo>
                    <a:pt x="1729" y="2777"/>
                  </a:lnTo>
                  <a:lnTo>
                    <a:pt x="1510" y="3069"/>
                  </a:lnTo>
                  <a:lnTo>
                    <a:pt x="1291" y="3361"/>
                  </a:lnTo>
                  <a:lnTo>
                    <a:pt x="1096" y="3678"/>
                  </a:lnTo>
                  <a:lnTo>
                    <a:pt x="926" y="3995"/>
                  </a:lnTo>
                  <a:lnTo>
                    <a:pt x="755" y="4311"/>
                  </a:lnTo>
                  <a:lnTo>
                    <a:pt x="609" y="4652"/>
                  </a:lnTo>
                  <a:lnTo>
                    <a:pt x="463" y="4993"/>
                  </a:lnTo>
                  <a:lnTo>
                    <a:pt x="341" y="5358"/>
                  </a:lnTo>
                  <a:lnTo>
                    <a:pt x="244" y="5724"/>
                  </a:lnTo>
                  <a:lnTo>
                    <a:pt x="146" y="6089"/>
                  </a:lnTo>
                  <a:lnTo>
                    <a:pt x="97" y="6454"/>
                  </a:lnTo>
                  <a:lnTo>
                    <a:pt x="49" y="6844"/>
                  </a:lnTo>
                  <a:lnTo>
                    <a:pt x="0" y="7234"/>
                  </a:lnTo>
                  <a:lnTo>
                    <a:pt x="0" y="7623"/>
                  </a:lnTo>
                  <a:lnTo>
                    <a:pt x="0" y="7623"/>
                  </a:lnTo>
                  <a:lnTo>
                    <a:pt x="0" y="8013"/>
                  </a:lnTo>
                  <a:lnTo>
                    <a:pt x="49" y="8403"/>
                  </a:lnTo>
                  <a:lnTo>
                    <a:pt x="97" y="8793"/>
                  </a:lnTo>
                  <a:lnTo>
                    <a:pt x="146" y="9158"/>
                  </a:lnTo>
                  <a:lnTo>
                    <a:pt x="244" y="9523"/>
                  </a:lnTo>
                  <a:lnTo>
                    <a:pt x="341" y="9889"/>
                  </a:lnTo>
                  <a:lnTo>
                    <a:pt x="463" y="10254"/>
                  </a:lnTo>
                  <a:lnTo>
                    <a:pt x="609" y="10595"/>
                  </a:lnTo>
                  <a:lnTo>
                    <a:pt x="755" y="10936"/>
                  </a:lnTo>
                  <a:lnTo>
                    <a:pt x="926" y="11252"/>
                  </a:lnTo>
                  <a:lnTo>
                    <a:pt x="1096" y="11569"/>
                  </a:lnTo>
                  <a:lnTo>
                    <a:pt x="1291" y="11886"/>
                  </a:lnTo>
                  <a:lnTo>
                    <a:pt x="1510" y="12178"/>
                  </a:lnTo>
                  <a:lnTo>
                    <a:pt x="1729" y="12470"/>
                  </a:lnTo>
                  <a:lnTo>
                    <a:pt x="1973" y="12738"/>
                  </a:lnTo>
                  <a:lnTo>
                    <a:pt x="2241" y="13006"/>
                  </a:lnTo>
                  <a:lnTo>
                    <a:pt x="2509" y="13274"/>
                  </a:lnTo>
                  <a:lnTo>
                    <a:pt x="2777" y="13517"/>
                  </a:lnTo>
                  <a:lnTo>
                    <a:pt x="3069" y="13737"/>
                  </a:lnTo>
                  <a:lnTo>
                    <a:pt x="3361" y="13956"/>
                  </a:lnTo>
                  <a:lnTo>
                    <a:pt x="3678" y="14151"/>
                  </a:lnTo>
                  <a:lnTo>
                    <a:pt x="3994" y="14321"/>
                  </a:lnTo>
                  <a:lnTo>
                    <a:pt x="4311" y="14492"/>
                  </a:lnTo>
                  <a:lnTo>
                    <a:pt x="4652" y="14638"/>
                  </a:lnTo>
                  <a:lnTo>
                    <a:pt x="4993" y="14784"/>
                  </a:lnTo>
                  <a:lnTo>
                    <a:pt x="5358" y="14906"/>
                  </a:lnTo>
                  <a:lnTo>
                    <a:pt x="5723" y="15003"/>
                  </a:lnTo>
                  <a:lnTo>
                    <a:pt x="6089" y="15100"/>
                  </a:lnTo>
                  <a:lnTo>
                    <a:pt x="6454" y="15149"/>
                  </a:lnTo>
                  <a:lnTo>
                    <a:pt x="6844" y="15198"/>
                  </a:lnTo>
                  <a:lnTo>
                    <a:pt x="7233" y="15247"/>
                  </a:lnTo>
                  <a:lnTo>
                    <a:pt x="7623" y="15247"/>
                  </a:lnTo>
                  <a:lnTo>
                    <a:pt x="7623" y="15247"/>
                  </a:lnTo>
                  <a:lnTo>
                    <a:pt x="8013" y="15247"/>
                  </a:lnTo>
                  <a:lnTo>
                    <a:pt x="8403" y="15198"/>
                  </a:lnTo>
                  <a:lnTo>
                    <a:pt x="8792" y="15149"/>
                  </a:lnTo>
                  <a:lnTo>
                    <a:pt x="9158" y="15100"/>
                  </a:lnTo>
                  <a:lnTo>
                    <a:pt x="9523" y="15003"/>
                  </a:lnTo>
                  <a:lnTo>
                    <a:pt x="9888" y="14906"/>
                  </a:lnTo>
                  <a:lnTo>
                    <a:pt x="10253" y="14784"/>
                  </a:lnTo>
                  <a:lnTo>
                    <a:pt x="10594" y="14638"/>
                  </a:lnTo>
                  <a:lnTo>
                    <a:pt x="10935" y="14492"/>
                  </a:lnTo>
                  <a:lnTo>
                    <a:pt x="11252" y="14321"/>
                  </a:lnTo>
                  <a:lnTo>
                    <a:pt x="11569" y="14151"/>
                  </a:lnTo>
                  <a:lnTo>
                    <a:pt x="11885" y="13956"/>
                  </a:lnTo>
                  <a:lnTo>
                    <a:pt x="12178" y="13737"/>
                  </a:lnTo>
                  <a:lnTo>
                    <a:pt x="12470" y="13517"/>
                  </a:lnTo>
                  <a:lnTo>
                    <a:pt x="12738" y="13274"/>
                  </a:lnTo>
                  <a:lnTo>
                    <a:pt x="13006" y="13006"/>
                  </a:lnTo>
                  <a:lnTo>
                    <a:pt x="13273" y="12738"/>
                  </a:lnTo>
                  <a:lnTo>
                    <a:pt x="13517" y="12470"/>
                  </a:lnTo>
                  <a:lnTo>
                    <a:pt x="13736" y="12178"/>
                  </a:lnTo>
                  <a:lnTo>
                    <a:pt x="13955" y="11886"/>
                  </a:lnTo>
                  <a:lnTo>
                    <a:pt x="14150" y="11569"/>
                  </a:lnTo>
                  <a:lnTo>
                    <a:pt x="14321" y="11252"/>
                  </a:lnTo>
                  <a:lnTo>
                    <a:pt x="14491" y="10936"/>
                  </a:lnTo>
                  <a:lnTo>
                    <a:pt x="14637" y="10595"/>
                  </a:lnTo>
                  <a:lnTo>
                    <a:pt x="14783" y="10254"/>
                  </a:lnTo>
                  <a:lnTo>
                    <a:pt x="14905" y="9889"/>
                  </a:lnTo>
                  <a:lnTo>
                    <a:pt x="15003" y="9523"/>
                  </a:lnTo>
                  <a:lnTo>
                    <a:pt x="15100" y="9158"/>
                  </a:lnTo>
                  <a:lnTo>
                    <a:pt x="15149" y="8793"/>
                  </a:lnTo>
                  <a:lnTo>
                    <a:pt x="15198" y="8403"/>
                  </a:lnTo>
                  <a:lnTo>
                    <a:pt x="15246" y="8013"/>
                  </a:lnTo>
                  <a:lnTo>
                    <a:pt x="15246" y="7623"/>
                  </a:lnTo>
                  <a:lnTo>
                    <a:pt x="15246" y="7623"/>
                  </a:lnTo>
                  <a:lnTo>
                    <a:pt x="15246" y="7234"/>
                  </a:lnTo>
                  <a:lnTo>
                    <a:pt x="15198" y="6844"/>
                  </a:lnTo>
                  <a:lnTo>
                    <a:pt x="15149" y="6454"/>
                  </a:lnTo>
                  <a:lnTo>
                    <a:pt x="15100" y="6089"/>
                  </a:lnTo>
                  <a:lnTo>
                    <a:pt x="15003" y="5724"/>
                  </a:lnTo>
                  <a:lnTo>
                    <a:pt x="14905" y="5358"/>
                  </a:lnTo>
                  <a:lnTo>
                    <a:pt x="14783" y="4993"/>
                  </a:lnTo>
                  <a:lnTo>
                    <a:pt x="14637" y="4652"/>
                  </a:lnTo>
                  <a:lnTo>
                    <a:pt x="14491" y="4311"/>
                  </a:lnTo>
                  <a:lnTo>
                    <a:pt x="14321" y="3995"/>
                  </a:lnTo>
                  <a:lnTo>
                    <a:pt x="14150" y="3678"/>
                  </a:lnTo>
                  <a:lnTo>
                    <a:pt x="13955" y="3361"/>
                  </a:lnTo>
                  <a:lnTo>
                    <a:pt x="13736" y="3069"/>
                  </a:lnTo>
                  <a:lnTo>
                    <a:pt x="13517" y="2777"/>
                  </a:lnTo>
                  <a:lnTo>
                    <a:pt x="13273" y="2509"/>
                  </a:lnTo>
                  <a:lnTo>
                    <a:pt x="13006" y="2241"/>
                  </a:lnTo>
                  <a:lnTo>
                    <a:pt x="12738" y="1973"/>
                  </a:lnTo>
                  <a:lnTo>
                    <a:pt x="12470" y="1730"/>
                  </a:lnTo>
                  <a:lnTo>
                    <a:pt x="12178" y="1510"/>
                  </a:lnTo>
                  <a:lnTo>
                    <a:pt x="11885" y="1291"/>
                  </a:lnTo>
                  <a:lnTo>
                    <a:pt x="11569" y="1096"/>
                  </a:lnTo>
                  <a:lnTo>
                    <a:pt x="11252" y="926"/>
                  </a:lnTo>
                  <a:lnTo>
                    <a:pt x="10935" y="755"/>
                  </a:lnTo>
                  <a:lnTo>
                    <a:pt x="10594" y="609"/>
                  </a:lnTo>
                  <a:lnTo>
                    <a:pt x="10253" y="463"/>
                  </a:lnTo>
                  <a:lnTo>
                    <a:pt x="9888" y="341"/>
                  </a:lnTo>
                  <a:lnTo>
                    <a:pt x="9523" y="244"/>
                  </a:lnTo>
                  <a:lnTo>
                    <a:pt x="9158" y="147"/>
                  </a:lnTo>
                  <a:lnTo>
                    <a:pt x="8792" y="98"/>
                  </a:lnTo>
                  <a:lnTo>
                    <a:pt x="8403" y="49"/>
                  </a:lnTo>
                  <a:lnTo>
                    <a:pt x="8013" y="0"/>
                  </a:lnTo>
                  <a:lnTo>
                    <a:pt x="7623" y="0"/>
                  </a:lnTo>
                  <a:lnTo>
                    <a:pt x="7623" y="0"/>
                  </a:lnTo>
                </a:path>
              </a:pathLst>
            </a:custGeom>
            <a:grpFill/>
            <a:ln w="9525" cap="rnd" cmpd="sng">
              <a:solidFill>
                <a:schemeClr val="accent3">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25" name="Shape 565">
              <a:extLst>
                <a:ext uri="{FF2B5EF4-FFF2-40B4-BE49-F238E27FC236}">
                  <a16:creationId xmlns:a16="http://schemas.microsoft.com/office/drawing/2014/main" id="{82738573-358D-4D5F-9232-8C81A388587B}"/>
                </a:ext>
              </a:extLst>
            </p:cNvPr>
            <p:cNvSpPr/>
            <p:nvPr/>
          </p:nvSpPr>
          <p:spPr>
            <a:xfrm>
              <a:off x="1525475" y="2503125"/>
              <a:ext cx="43875" cy="47525"/>
            </a:xfrm>
            <a:custGeom>
              <a:avLst/>
              <a:gdLst/>
              <a:ahLst/>
              <a:cxnLst/>
              <a:rect l="0" t="0" r="0" b="0"/>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grpFill/>
            <a:ln w="9525" cap="rnd" cmpd="sng">
              <a:solidFill>
                <a:schemeClr val="accent3">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26" name="Shape 566">
              <a:extLst>
                <a:ext uri="{FF2B5EF4-FFF2-40B4-BE49-F238E27FC236}">
                  <a16:creationId xmlns:a16="http://schemas.microsoft.com/office/drawing/2014/main" id="{9EBC9090-9896-4035-9466-EF43F0160FE5}"/>
                </a:ext>
              </a:extLst>
            </p:cNvPr>
            <p:cNvSpPr/>
            <p:nvPr/>
          </p:nvSpPr>
          <p:spPr>
            <a:xfrm>
              <a:off x="1369600" y="2503125"/>
              <a:ext cx="43875" cy="47525"/>
            </a:xfrm>
            <a:custGeom>
              <a:avLst/>
              <a:gdLst/>
              <a:ahLst/>
              <a:cxnLst/>
              <a:rect l="0" t="0" r="0" b="0"/>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1"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1" y="171"/>
                  </a:lnTo>
                  <a:lnTo>
                    <a:pt x="537" y="73"/>
                  </a:lnTo>
                  <a:lnTo>
                    <a:pt x="707" y="25"/>
                  </a:lnTo>
                  <a:lnTo>
                    <a:pt x="878" y="0"/>
                  </a:lnTo>
                  <a:lnTo>
                    <a:pt x="878" y="0"/>
                  </a:lnTo>
                </a:path>
              </a:pathLst>
            </a:custGeom>
            <a:grpFill/>
            <a:ln w="9525" cap="rnd" cmpd="sng">
              <a:solidFill>
                <a:schemeClr val="accent3">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27" name="Shape 567">
              <a:extLst>
                <a:ext uri="{FF2B5EF4-FFF2-40B4-BE49-F238E27FC236}">
                  <a16:creationId xmlns:a16="http://schemas.microsoft.com/office/drawing/2014/main" id="{B937F436-0F7F-4BFB-A422-5CA9E04FACD9}"/>
                </a:ext>
              </a:extLst>
            </p:cNvPr>
            <p:cNvSpPr/>
            <p:nvPr/>
          </p:nvSpPr>
          <p:spPr>
            <a:xfrm>
              <a:off x="1369600" y="2604200"/>
              <a:ext cx="199750" cy="40825"/>
            </a:xfrm>
            <a:custGeom>
              <a:avLst/>
              <a:gdLst/>
              <a:ahLst/>
              <a:cxnLst/>
              <a:rect l="0" t="0" r="0" b="0"/>
              <a:pathLst>
                <a:path w="7990" h="1633" fill="none" extrusionOk="0">
                  <a:moveTo>
                    <a:pt x="7989" y="0"/>
                  </a:moveTo>
                  <a:lnTo>
                    <a:pt x="7989" y="0"/>
                  </a:lnTo>
                  <a:lnTo>
                    <a:pt x="7575" y="366"/>
                  </a:lnTo>
                  <a:lnTo>
                    <a:pt x="7137" y="707"/>
                  </a:lnTo>
                  <a:lnTo>
                    <a:pt x="6650" y="975"/>
                  </a:lnTo>
                  <a:lnTo>
                    <a:pt x="6163" y="1218"/>
                  </a:lnTo>
                  <a:lnTo>
                    <a:pt x="5627" y="1389"/>
                  </a:lnTo>
                  <a:lnTo>
                    <a:pt x="5115" y="1535"/>
                  </a:lnTo>
                  <a:lnTo>
                    <a:pt x="4555" y="1608"/>
                  </a:lnTo>
                  <a:lnTo>
                    <a:pt x="3995" y="1632"/>
                  </a:lnTo>
                  <a:lnTo>
                    <a:pt x="3995" y="1632"/>
                  </a:lnTo>
                  <a:lnTo>
                    <a:pt x="3435" y="1608"/>
                  </a:lnTo>
                  <a:lnTo>
                    <a:pt x="2875" y="1535"/>
                  </a:lnTo>
                  <a:lnTo>
                    <a:pt x="2363" y="1389"/>
                  </a:lnTo>
                  <a:lnTo>
                    <a:pt x="1828" y="1218"/>
                  </a:lnTo>
                  <a:lnTo>
                    <a:pt x="1340" y="975"/>
                  </a:lnTo>
                  <a:lnTo>
                    <a:pt x="853" y="707"/>
                  </a:lnTo>
                  <a:lnTo>
                    <a:pt x="415" y="366"/>
                  </a:lnTo>
                  <a:lnTo>
                    <a:pt x="1" y="0"/>
                  </a:lnTo>
                </a:path>
              </a:pathLst>
            </a:custGeom>
            <a:grpFill/>
            <a:ln w="9525" cap="rnd" cmpd="sng">
              <a:solidFill>
                <a:schemeClr val="accent3">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grpSp>
      <p:grpSp>
        <p:nvGrpSpPr>
          <p:cNvPr id="128" name="Shape 588">
            <a:extLst>
              <a:ext uri="{FF2B5EF4-FFF2-40B4-BE49-F238E27FC236}">
                <a16:creationId xmlns:a16="http://schemas.microsoft.com/office/drawing/2014/main" id="{F7EBAD19-00F5-465A-86E6-313AB02E7DA5}"/>
              </a:ext>
            </a:extLst>
          </p:cNvPr>
          <p:cNvGrpSpPr/>
          <p:nvPr/>
        </p:nvGrpSpPr>
        <p:grpSpPr>
          <a:xfrm>
            <a:off x="9366411" y="1910573"/>
            <a:ext cx="221953" cy="230132"/>
            <a:chOff x="5972700" y="2330200"/>
            <a:chExt cx="411625" cy="387275"/>
          </a:xfrm>
          <a:solidFill>
            <a:schemeClr val="bg1"/>
          </a:solidFill>
        </p:grpSpPr>
        <p:sp>
          <p:nvSpPr>
            <p:cNvPr id="129" name="Shape 589">
              <a:extLst>
                <a:ext uri="{FF2B5EF4-FFF2-40B4-BE49-F238E27FC236}">
                  <a16:creationId xmlns:a16="http://schemas.microsoft.com/office/drawing/2014/main" id="{E4252314-4341-450E-AB59-E82E0CF4E818}"/>
                </a:ext>
              </a:extLst>
            </p:cNvPr>
            <p:cNvSpPr/>
            <p:nvPr/>
          </p:nvSpPr>
          <p:spPr>
            <a:xfrm>
              <a:off x="5972700" y="2476950"/>
              <a:ext cx="98050" cy="219825"/>
            </a:xfrm>
            <a:custGeom>
              <a:avLst/>
              <a:gdLst/>
              <a:ahLst/>
              <a:cxnLst/>
              <a:rect l="0" t="0" r="0" b="0"/>
              <a:pathLst>
                <a:path w="3922" h="8793" fill="none" extrusionOk="0">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grpFill/>
            <a:ln w="9525" cap="rnd" cmpd="sng">
              <a:solidFill>
                <a:schemeClr val="tx1">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30" name="Shape 590">
              <a:extLst>
                <a:ext uri="{FF2B5EF4-FFF2-40B4-BE49-F238E27FC236}">
                  <a16:creationId xmlns:a16="http://schemas.microsoft.com/office/drawing/2014/main" id="{ADCF40E4-F896-4643-88E3-5B06DA1D810A}"/>
                </a:ext>
              </a:extLst>
            </p:cNvPr>
            <p:cNvSpPr/>
            <p:nvPr/>
          </p:nvSpPr>
          <p:spPr>
            <a:xfrm>
              <a:off x="6078025" y="2330200"/>
              <a:ext cx="306300" cy="387275"/>
            </a:xfrm>
            <a:custGeom>
              <a:avLst/>
              <a:gdLst/>
              <a:ahLst/>
              <a:cxnLst/>
              <a:rect l="0" t="0" r="0" b="0"/>
              <a:pathLst>
                <a:path w="12252" h="15491" fill="none" extrusionOk="0">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grpFill/>
            <a:ln w="9525" cap="rnd" cmpd="sng">
              <a:solidFill>
                <a:schemeClr val="tx1">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grpSp>
      <p:grpSp>
        <p:nvGrpSpPr>
          <p:cNvPr id="131" name="Shape 854">
            <a:extLst>
              <a:ext uri="{FF2B5EF4-FFF2-40B4-BE49-F238E27FC236}">
                <a16:creationId xmlns:a16="http://schemas.microsoft.com/office/drawing/2014/main" id="{78EB23AC-F544-48AA-8FB7-E90210DF9FC6}"/>
              </a:ext>
            </a:extLst>
          </p:cNvPr>
          <p:cNvGrpSpPr/>
          <p:nvPr/>
        </p:nvGrpSpPr>
        <p:grpSpPr>
          <a:xfrm>
            <a:off x="6469047" y="1915779"/>
            <a:ext cx="279054" cy="232517"/>
            <a:chOff x="5233525" y="4954450"/>
            <a:chExt cx="538275" cy="516350"/>
          </a:xfrm>
          <a:solidFill>
            <a:schemeClr val="bg1"/>
          </a:solidFill>
        </p:grpSpPr>
        <p:sp>
          <p:nvSpPr>
            <p:cNvPr id="132" name="Shape 855">
              <a:extLst>
                <a:ext uri="{FF2B5EF4-FFF2-40B4-BE49-F238E27FC236}">
                  <a16:creationId xmlns:a16="http://schemas.microsoft.com/office/drawing/2014/main" id="{645A6E27-7158-4459-8EE6-719A362B5EEB}"/>
                </a:ext>
              </a:extLst>
            </p:cNvPr>
            <p:cNvSpPr/>
            <p:nvPr/>
          </p:nvSpPr>
          <p:spPr>
            <a:xfrm>
              <a:off x="5637825" y="4954450"/>
              <a:ext cx="89525" cy="89525"/>
            </a:xfrm>
            <a:custGeom>
              <a:avLst/>
              <a:gdLst/>
              <a:ahLst/>
              <a:cxnLst/>
              <a:rect l="0" t="0" r="0" b="0"/>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grpFill/>
            <a:ln w="9525" cap="rnd" cmpd="sng">
              <a:solidFill>
                <a:schemeClr val="accent4">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33" name="Shape 856">
              <a:extLst>
                <a:ext uri="{FF2B5EF4-FFF2-40B4-BE49-F238E27FC236}">
                  <a16:creationId xmlns:a16="http://schemas.microsoft.com/office/drawing/2014/main" id="{F6223B1F-4B40-4986-BA5D-1F76A53845AB}"/>
                </a:ext>
              </a:extLst>
            </p:cNvPr>
            <p:cNvSpPr/>
            <p:nvPr/>
          </p:nvSpPr>
          <p:spPr>
            <a:xfrm>
              <a:off x="5323025" y="4980625"/>
              <a:ext cx="88925" cy="88925"/>
            </a:xfrm>
            <a:custGeom>
              <a:avLst/>
              <a:gdLst/>
              <a:ahLst/>
              <a:cxnLst/>
              <a:rect l="0" t="0" r="0" b="0"/>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grpFill/>
            <a:ln w="9525" cap="rnd" cmpd="sng">
              <a:solidFill>
                <a:schemeClr val="accent4">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34" name="Shape 857">
              <a:extLst>
                <a:ext uri="{FF2B5EF4-FFF2-40B4-BE49-F238E27FC236}">
                  <a16:creationId xmlns:a16="http://schemas.microsoft.com/office/drawing/2014/main" id="{A2A2385E-F877-4210-9BD0-7EE7BACD24F8}"/>
                </a:ext>
              </a:extLst>
            </p:cNvPr>
            <p:cNvSpPr/>
            <p:nvPr/>
          </p:nvSpPr>
          <p:spPr>
            <a:xfrm>
              <a:off x="5233525" y="5255225"/>
              <a:ext cx="89525" cy="89525"/>
            </a:xfrm>
            <a:custGeom>
              <a:avLst/>
              <a:gdLst/>
              <a:ahLst/>
              <a:cxnLst/>
              <a:rect l="0" t="0" r="0" b="0"/>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grpFill/>
            <a:ln w="9525" cap="rnd" cmpd="sng">
              <a:solidFill>
                <a:schemeClr val="accent4">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35" name="Shape 858">
              <a:extLst>
                <a:ext uri="{FF2B5EF4-FFF2-40B4-BE49-F238E27FC236}">
                  <a16:creationId xmlns:a16="http://schemas.microsoft.com/office/drawing/2014/main" id="{45254398-DA40-4850-9616-4309921B943B}"/>
                </a:ext>
              </a:extLst>
            </p:cNvPr>
            <p:cNvSpPr/>
            <p:nvPr/>
          </p:nvSpPr>
          <p:spPr>
            <a:xfrm>
              <a:off x="5453325" y="5382475"/>
              <a:ext cx="88925" cy="88325"/>
            </a:xfrm>
            <a:custGeom>
              <a:avLst/>
              <a:gdLst/>
              <a:ahLst/>
              <a:cxnLst/>
              <a:rect l="0" t="0" r="0" b="0"/>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grpFill/>
            <a:ln w="9525" cap="rnd" cmpd="sng">
              <a:solidFill>
                <a:schemeClr val="accent4">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36" name="Shape 859">
              <a:extLst>
                <a:ext uri="{FF2B5EF4-FFF2-40B4-BE49-F238E27FC236}">
                  <a16:creationId xmlns:a16="http://schemas.microsoft.com/office/drawing/2014/main" id="{B13850A7-D2A2-4005-8158-44B74C096F74}"/>
                </a:ext>
              </a:extLst>
            </p:cNvPr>
            <p:cNvSpPr/>
            <p:nvPr/>
          </p:nvSpPr>
          <p:spPr>
            <a:xfrm>
              <a:off x="5682875" y="5188875"/>
              <a:ext cx="88925" cy="89525"/>
            </a:xfrm>
            <a:custGeom>
              <a:avLst/>
              <a:gdLst/>
              <a:ahLst/>
              <a:cxnLst/>
              <a:rect l="0" t="0" r="0" b="0"/>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grpFill/>
            <a:ln w="9525" cap="rnd" cmpd="sng">
              <a:solidFill>
                <a:schemeClr val="accent4">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37" name="Shape 860">
              <a:extLst>
                <a:ext uri="{FF2B5EF4-FFF2-40B4-BE49-F238E27FC236}">
                  <a16:creationId xmlns:a16="http://schemas.microsoft.com/office/drawing/2014/main" id="{3A8EE539-3DC2-4898-8F01-7768B1B8A661}"/>
                </a:ext>
              </a:extLst>
            </p:cNvPr>
            <p:cNvSpPr/>
            <p:nvPr/>
          </p:nvSpPr>
          <p:spPr>
            <a:xfrm>
              <a:off x="5411925" y="5110925"/>
              <a:ext cx="188775" cy="189400"/>
            </a:xfrm>
            <a:custGeom>
              <a:avLst/>
              <a:gdLst/>
              <a:ahLst/>
              <a:cxnLst/>
              <a:rect l="0" t="0" r="0" b="0"/>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grpFill/>
            <a:ln w="9525" cap="rnd" cmpd="sng">
              <a:solidFill>
                <a:schemeClr val="accent4">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38" name="Shape 861">
              <a:extLst>
                <a:ext uri="{FF2B5EF4-FFF2-40B4-BE49-F238E27FC236}">
                  <a16:creationId xmlns:a16="http://schemas.microsoft.com/office/drawing/2014/main" id="{544DE9F1-972A-494B-911A-9E85A5067199}"/>
                </a:ext>
              </a:extLst>
            </p:cNvPr>
            <p:cNvSpPr/>
            <p:nvPr/>
          </p:nvSpPr>
          <p:spPr>
            <a:xfrm>
              <a:off x="5367475" y="5025075"/>
              <a:ext cx="81600" cy="105975"/>
            </a:xfrm>
            <a:custGeom>
              <a:avLst/>
              <a:gdLst/>
              <a:ahLst/>
              <a:cxnLst/>
              <a:rect l="0" t="0" r="0" b="0"/>
              <a:pathLst>
                <a:path w="3264" h="4239" fill="none" extrusionOk="0">
                  <a:moveTo>
                    <a:pt x="0" y="1"/>
                  </a:moveTo>
                  <a:lnTo>
                    <a:pt x="3264" y="4238"/>
                  </a:lnTo>
                </a:path>
              </a:pathLst>
            </a:custGeom>
            <a:grpFill/>
            <a:ln w="9525" cap="rnd" cmpd="sng">
              <a:solidFill>
                <a:schemeClr val="accent4">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39" name="Shape 862">
              <a:extLst>
                <a:ext uri="{FF2B5EF4-FFF2-40B4-BE49-F238E27FC236}">
                  <a16:creationId xmlns:a16="http://schemas.microsoft.com/office/drawing/2014/main" id="{B649E86C-9A71-4757-9148-0D21A5A471B3}"/>
                </a:ext>
              </a:extLst>
            </p:cNvPr>
            <p:cNvSpPr/>
            <p:nvPr/>
          </p:nvSpPr>
          <p:spPr>
            <a:xfrm>
              <a:off x="5567800" y="4999500"/>
              <a:ext cx="115100" cy="133975"/>
            </a:xfrm>
            <a:custGeom>
              <a:avLst/>
              <a:gdLst/>
              <a:ahLst/>
              <a:cxnLst/>
              <a:rect l="0" t="0" r="0" b="0"/>
              <a:pathLst>
                <a:path w="4604" h="5359" fill="none" extrusionOk="0">
                  <a:moveTo>
                    <a:pt x="0" y="5359"/>
                  </a:moveTo>
                  <a:lnTo>
                    <a:pt x="4603" y="1"/>
                  </a:lnTo>
                </a:path>
              </a:pathLst>
            </a:custGeom>
            <a:grpFill/>
            <a:ln w="9525" cap="rnd" cmpd="sng">
              <a:solidFill>
                <a:schemeClr val="accent4">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40" name="Shape 863">
              <a:extLst>
                <a:ext uri="{FF2B5EF4-FFF2-40B4-BE49-F238E27FC236}">
                  <a16:creationId xmlns:a16="http://schemas.microsoft.com/office/drawing/2014/main" id="{6B8AE5AF-9F5B-4D91-BBF0-B61A4FCA9B9A}"/>
                </a:ext>
              </a:extLst>
            </p:cNvPr>
            <p:cNvSpPr/>
            <p:nvPr/>
          </p:nvSpPr>
          <p:spPr>
            <a:xfrm>
              <a:off x="5600075" y="5217475"/>
              <a:ext cx="127275" cy="16475"/>
            </a:xfrm>
            <a:custGeom>
              <a:avLst/>
              <a:gdLst/>
              <a:ahLst/>
              <a:cxnLst/>
              <a:rect l="0" t="0" r="0" b="0"/>
              <a:pathLst>
                <a:path w="5091" h="659" fill="none" extrusionOk="0">
                  <a:moveTo>
                    <a:pt x="5090" y="658"/>
                  </a:moveTo>
                  <a:lnTo>
                    <a:pt x="0" y="1"/>
                  </a:lnTo>
                </a:path>
              </a:pathLst>
            </a:custGeom>
            <a:grpFill/>
            <a:ln w="9525" cap="rnd" cmpd="sng">
              <a:solidFill>
                <a:schemeClr val="accent4">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41" name="Shape 864">
              <a:extLst>
                <a:ext uri="{FF2B5EF4-FFF2-40B4-BE49-F238E27FC236}">
                  <a16:creationId xmlns:a16="http://schemas.microsoft.com/office/drawing/2014/main" id="{CB3708E7-A578-41A6-A04E-8EFDD4E8CD35}"/>
                </a:ext>
              </a:extLst>
            </p:cNvPr>
            <p:cNvSpPr/>
            <p:nvPr/>
          </p:nvSpPr>
          <p:spPr>
            <a:xfrm>
              <a:off x="5497775" y="5299675"/>
              <a:ext cx="4900" cy="126675"/>
            </a:xfrm>
            <a:custGeom>
              <a:avLst/>
              <a:gdLst/>
              <a:ahLst/>
              <a:cxnLst/>
              <a:rect l="0" t="0" r="0" b="0"/>
              <a:pathLst>
                <a:path w="196" h="5067" fill="none" extrusionOk="0">
                  <a:moveTo>
                    <a:pt x="0" y="5067"/>
                  </a:moveTo>
                  <a:lnTo>
                    <a:pt x="195" y="1"/>
                  </a:lnTo>
                </a:path>
              </a:pathLst>
            </a:custGeom>
            <a:grpFill/>
            <a:ln w="9525" cap="rnd" cmpd="sng">
              <a:solidFill>
                <a:schemeClr val="accent4">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sp>
          <p:nvSpPr>
            <p:cNvPr id="142" name="Shape 865">
              <a:extLst>
                <a:ext uri="{FF2B5EF4-FFF2-40B4-BE49-F238E27FC236}">
                  <a16:creationId xmlns:a16="http://schemas.microsoft.com/office/drawing/2014/main" id="{34114E2C-1518-4EE9-9694-31729F7D13E0}"/>
                </a:ext>
              </a:extLst>
            </p:cNvPr>
            <p:cNvSpPr/>
            <p:nvPr/>
          </p:nvSpPr>
          <p:spPr>
            <a:xfrm>
              <a:off x="5277975" y="5241825"/>
              <a:ext cx="141275" cy="58500"/>
            </a:xfrm>
            <a:custGeom>
              <a:avLst/>
              <a:gdLst/>
              <a:ahLst/>
              <a:cxnLst/>
              <a:rect l="0" t="0" r="0" b="0"/>
              <a:pathLst>
                <a:path w="5651" h="2340" fill="none" extrusionOk="0">
                  <a:moveTo>
                    <a:pt x="0" y="2339"/>
                  </a:moveTo>
                  <a:lnTo>
                    <a:pt x="5651" y="1"/>
                  </a:lnTo>
                </a:path>
              </a:pathLst>
            </a:custGeom>
            <a:grpFill/>
            <a:ln w="9525" cap="rnd" cmpd="sng">
              <a:solidFill>
                <a:schemeClr val="accent4">
                  <a:lumMod val="75000"/>
                </a:schemeClr>
              </a:solidFill>
              <a:prstDash val="solid"/>
              <a:round/>
              <a:headEnd type="none" w="med" len="med"/>
              <a:tailEnd type="none" w="med" len="med"/>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538368"/>
                </a:solidFill>
                <a:effectLst/>
                <a:uLnTx/>
                <a:uFillTx/>
                <a:latin typeface="Arial"/>
                <a:cs typeface="Arial"/>
                <a:sym typeface="Arial"/>
              </a:endParaRPr>
            </a:p>
          </p:txBody>
        </p:sp>
      </p:grpSp>
      <p:sp>
        <p:nvSpPr>
          <p:cNvPr id="144" name="Espace réservé du texte 1">
            <a:extLst>
              <a:ext uri="{FF2B5EF4-FFF2-40B4-BE49-F238E27FC236}">
                <a16:creationId xmlns:a16="http://schemas.microsoft.com/office/drawing/2014/main" id="{0C8D189B-07DC-45DE-BD33-5C064A1AEF91}"/>
              </a:ext>
            </a:extLst>
          </p:cNvPr>
          <p:cNvSpPr txBox="1">
            <a:spLocks/>
          </p:cNvSpPr>
          <p:nvPr/>
        </p:nvSpPr>
        <p:spPr>
          <a:xfrm>
            <a:off x="781860" y="4850058"/>
            <a:ext cx="5517197" cy="128709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noFill/>
          </a:ln>
        </p:spPr>
        <p:txBody>
          <a:bodyPr vert="horz" wrap="square" lIns="234000" tIns="432000" rIns="234000" bIns="432000" rtlCol="0" anchor="ctr">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8775" lvl="0" indent="-273050">
              <a:spcBef>
                <a:spcPts val="0"/>
              </a:spcBef>
              <a:buFont typeface="Arial"/>
              <a:buChar char="•"/>
              <a:defRPr/>
            </a:pPr>
            <a:r>
              <a:rPr lang="fr-FR" sz="1400" b="0" kern="0" dirty="0">
                <a:cs typeface="Arial"/>
                <a:sym typeface="Arial"/>
              </a:rPr>
              <a:t>Des propositions en lien direct avec leur besoin</a:t>
            </a:r>
          </a:p>
          <a:p>
            <a:pPr marL="358775" lvl="0" indent="-273050">
              <a:spcBef>
                <a:spcPts val="0"/>
              </a:spcBef>
              <a:buFont typeface="Arial"/>
              <a:buChar char="•"/>
              <a:defRPr/>
            </a:pPr>
            <a:r>
              <a:rPr lang="fr-FR" sz="1400" b="0" kern="0" dirty="0">
                <a:cs typeface="Arial"/>
                <a:sym typeface="Arial"/>
              </a:rPr>
              <a:t>Une banque plus à l'écoute</a:t>
            </a:r>
            <a:endParaRPr lang="fr-FR" sz="1400" b="0" strike="sngStrike" kern="0" dirty="0">
              <a:cs typeface="Arial"/>
              <a:sym typeface="Arial"/>
            </a:endParaRPr>
          </a:p>
          <a:p>
            <a:pPr marL="358775" lvl="0" indent="-273050">
              <a:spcBef>
                <a:spcPts val="0"/>
              </a:spcBef>
              <a:buFont typeface="Arial"/>
              <a:buChar char="•"/>
              <a:defRPr/>
            </a:pPr>
            <a:r>
              <a:rPr lang="fr-FR" sz="1400" b="0" kern="0" dirty="0">
                <a:cs typeface="Arial"/>
                <a:sym typeface="Arial"/>
              </a:rPr>
              <a:t>Une plus grande satisfaction</a:t>
            </a:r>
            <a:endParaRPr lang="fr-FR" sz="1400" b="0" kern="0" dirty="0">
              <a:sym typeface="Arial"/>
            </a:endParaRPr>
          </a:p>
        </p:txBody>
      </p:sp>
      <p:sp>
        <p:nvSpPr>
          <p:cNvPr id="145" name="Espace réservé du texte 1">
            <a:extLst>
              <a:ext uri="{FF2B5EF4-FFF2-40B4-BE49-F238E27FC236}">
                <a16:creationId xmlns:a16="http://schemas.microsoft.com/office/drawing/2014/main" id="{3170FCA6-0267-4755-B32D-EB38E834CD2D}"/>
              </a:ext>
            </a:extLst>
          </p:cNvPr>
          <p:cNvSpPr txBox="1">
            <a:spLocks/>
          </p:cNvSpPr>
          <p:nvPr/>
        </p:nvSpPr>
        <p:spPr>
          <a:xfrm rot="16200000">
            <a:off x="3065931" y="2925976"/>
            <a:ext cx="887326" cy="5109362"/>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vert="horz" wrap="square" lIns="234000" tIns="432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buNone/>
            </a:pPr>
            <a:endParaRPr lang="fr-FR" dirty="0"/>
          </a:p>
        </p:txBody>
      </p:sp>
      <p:sp>
        <p:nvSpPr>
          <p:cNvPr id="148" name="Espace réservé du texte 1">
            <a:extLst>
              <a:ext uri="{FF2B5EF4-FFF2-40B4-BE49-F238E27FC236}">
                <a16:creationId xmlns:a16="http://schemas.microsoft.com/office/drawing/2014/main" id="{8ACF6E8C-5F18-4F1F-8D63-B423513B0F20}"/>
              </a:ext>
            </a:extLst>
          </p:cNvPr>
          <p:cNvSpPr txBox="1">
            <a:spLocks/>
          </p:cNvSpPr>
          <p:nvPr/>
        </p:nvSpPr>
        <p:spPr>
          <a:xfrm>
            <a:off x="6180022" y="4850058"/>
            <a:ext cx="5517197" cy="128709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noFill/>
          </a:ln>
        </p:spPr>
        <p:txBody>
          <a:bodyPr vert="horz" wrap="square" lIns="234000" tIns="432000" rIns="234000" bIns="432000" rtlCol="0" anchor="ctr">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8775" lvl="0" indent="-273050">
              <a:spcBef>
                <a:spcPts val="0"/>
              </a:spcBef>
              <a:buFont typeface="Arial"/>
              <a:buChar char="•"/>
              <a:defRPr/>
            </a:pPr>
            <a:r>
              <a:rPr lang="fr-FR" sz="1400" b="0" kern="0" dirty="0">
                <a:cs typeface="Arial"/>
                <a:sym typeface="Arial"/>
              </a:rPr>
              <a:t>Des cibles plus pertinentes</a:t>
            </a:r>
          </a:p>
          <a:p>
            <a:pPr marL="358775" lvl="0" indent="-273050">
              <a:spcBef>
                <a:spcPts val="0"/>
              </a:spcBef>
              <a:buFont typeface="Arial"/>
              <a:buChar char="•"/>
              <a:defRPr/>
            </a:pPr>
            <a:r>
              <a:rPr lang="fr-FR" sz="1400" b="0" kern="0" dirty="0">
                <a:cs typeface="Arial"/>
                <a:sym typeface="Arial"/>
              </a:rPr>
              <a:t>De la proactivité sur des moments clients important pour maintenir et ancrer la relation avec le client</a:t>
            </a:r>
          </a:p>
        </p:txBody>
      </p:sp>
      <p:sp>
        <p:nvSpPr>
          <p:cNvPr id="149" name="Espace réservé du texte 1">
            <a:extLst>
              <a:ext uri="{FF2B5EF4-FFF2-40B4-BE49-F238E27FC236}">
                <a16:creationId xmlns:a16="http://schemas.microsoft.com/office/drawing/2014/main" id="{E066FAEE-588C-4BF7-9176-7EBE058729E0}"/>
              </a:ext>
            </a:extLst>
          </p:cNvPr>
          <p:cNvSpPr txBox="1">
            <a:spLocks/>
          </p:cNvSpPr>
          <p:nvPr/>
        </p:nvSpPr>
        <p:spPr>
          <a:xfrm rot="16200000">
            <a:off x="8448966" y="2925975"/>
            <a:ext cx="887326" cy="5109362"/>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vert="horz" wrap="square" lIns="234000" tIns="432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buNone/>
            </a:pPr>
            <a:endParaRPr lang="fr-FR" dirty="0"/>
          </a:p>
        </p:txBody>
      </p:sp>
      <p:sp>
        <p:nvSpPr>
          <p:cNvPr id="73" name="Espace réservé du pied de page 58">
            <a:extLst>
              <a:ext uri="{FF2B5EF4-FFF2-40B4-BE49-F238E27FC236}">
                <a16:creationId xmlns:a16="http://schemas.microsoft.com/office/drawing/2014/main" id="{3FBC50A9-768B-4170-BB4C-268E1DC5E468}"/>
              </a:ext>
            </a:extLst>
          </p:cNvPr>
          <p:cNvSpPr txBox="1">
            <a:spLocks/>
          </p:cNvSpPr>
          <p:nvPr/>
        </p:nvSpPr>
        <p:spPr>
          <a:xfrm>
            <a:off x="632383" y="6468977"/>
            <a:ext cx="4576925"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50" dirty="0"/>
              <a:t>Présentation des moments de vie - document à usage interne - à ne pas diffuser</a:t>
            </a:r>
          </a:p>
        </p:txBody>
      </p:sp>
    </p:spTree>
    <p:extLst>
      <p:ext uri="{BB962C8B-B14F-4D97-AF65-F5344CB8AC3E}">
        <p14:creationId xmlns:p14="http://schemas.microsoft.com/office/powerpoint/2010/main" val="857327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02</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dirty="0"/>
              <a:t>Dispositif de communication client</a:t>
            </a:r>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68977"/>
            <a:ext cx="720000" cy="252000"/>
          </a:xfrm>
        </p:spPr>
        <p:txBody>
          <a:bodyPr/>
          <a:lstStyle/>
          <a:p>
            <a:fld id="{975A587B-5814-4D9B-9598-FE9CB954CB01}" type="slidenum">
              <a:rPr lang="fr-FR" smtClean="0"/>
              <a:pPr/>
              <a:t>5</a:t>
            </a:fld>
            <a:endParaRPr lang="fr-FR" dirty="0"/>
          </a:p>
        </p:txBody>
      </p:sp>
      <p:sp>
        <p:nvSpPr>
          <p:cNvPr id="6" name="Espace réservé du pied de page 58">
            <a:extLst>
              <a:ext uri="{FF2B5EF4-FFF2-40B4-BE49-F238E27FC236}">
                <a16:creationId xmlns:a16="http://schemas.microsoft.com/office/drawing/2014/main" id="{09C82A67-F04D-4298-B93A-45BFE9D42113}"/>
              </a:ext>
            </a:extLst>
          </p:cNvPr>
          <p:cNvSpPr txBox="1">
            <a:spLocks/>
          </p:cNvSpPr>
          <p:nvPr/>
        </p:nvSpPr>
        <p:spPr>
          <a:xfrm>
            <a:off x="632383" y="6468977"/>
            <a:ext cx="4576925"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50" dirty="0"/>
              <a:t>Présentation des moments de vie - document à usage interne - à ne pas diffuser</a:t>
            </a:r>
          </a:p>
        </p:txBody>
      </p:sp>
    </p:spTree>
    <p:extLst>
      <p:ext uri="{BB962C8B-B14F-4D97-AF65-F5344CB8AC3E}">
        <p14:creationId xmlns:p14="http://schemas.microsoft.com/office/powerpoint/2010/main" val="3391971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3"/>
          <p:cNvSpPr>
            <a:spLocks noGrp="1"/>
          </p:cNvSpPr>
          <p:nvPr>
            <p:ph type="title"/>
          </p:nvPr>
        </p:nvSpPr>
        <p:spPr>
          <a:xfrm>
            <a:off x="718346" y="383575"/>
            <a:ext cx="10273141" cy="449816"/>
          </a:xfrm>
        </p:spPr>
        <p:txBody>
          <a:bodyPr/>
          <a:lstStyle/>
          <a:p>
            <a:r>
              <a:rPr lang="fr-FR"/>
              <a:t>Programme Moments de Vie</a:t>
            </a:r>
          </a:p>
        </p:txBody>
      </p:sp>
      <p:sp>
        <p:nvSpPr>
          <p:cNvPr id="2" name="Espace réservé du texte 1">
            <a:extLst>
              <a:ext uri="{FF2B5EF4-FFF2-40B4-BE49-F238E27FC236}">
                <a16:creationId xmlns:a16="http://schemas.microsoft.com/office/drawing/2014/main" id="{71F800CE-4FC4-4AF6-8359-661C1209CECF}"/>
              </a:ext>
            </a:extLst>
          </p:cNvPr>
          <p:cNvSpPr>
            <a:spLocks noGrp="1"/>
          </p:cNvSpPr>
          <p:nvPr>
            <p:ph type="body" sz="quarter" idx="12"/>
          </p:nvPr>
        </p:nvSpPr>
        <p:spPr>
          <a:xfrm>
            <a:off x="799918" y="844744"/>
            <a:ext cx="10272131" cy="384043"/>
          </a:xfrm>
        </p:spPr>
        <p:txBody>
          <a:bodyPr/>
          <a:lstStyle/>
          <a:p>
            <a:r>
              <a:rPr lang="fr-FR" dirty="0">
                <a:solidFill>
                  <a:schemeClr val="tx1"/>
                </a:solidFill>
              </a:rPr>
              <a:t>Fiche projet «  Je prends ma retraite »</a:t>
            </a:r>
          </a:p>
        </p:txBody>
      </p:sp>
      <p:sp>
        <p:nvSpPr>
          <p:cNvPr id="88" name="Rectangle 87">
            <a:extLst>
              <a:ext uri="{FF2B5EF4-FFF2-40B4-BE49-F238E27FC236}">
                <a16:creationId xmlns:a16="http://schemas.microsoft.com/office/drawing/2014/main" id="{1F2A04E5-48C7-4DB0-B4A8-E647244D82CD}"/>
              </a:ext>
            </a:extLst>
          </p:cNvPr>
          <p:cNvSpPr/>
          <p:nvPr/>
        </p:nvSpPr>
        <p:spPr>
          <a:xfrm>
            <a:off x="521396" y="1371155"/>
            <a:ext cx="4644000" cy="324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a:solidFill>
                  <a:schemeClr val="bg1"/>
                </a:solidFill>
                <a:latin typeface="+mj-lt"/>
              </a:rPr>
              <a:t>Promesse</a:t>
            </a:r>
          </a:p>
        </p:txBody>
      </p:sp>
      <p:sp>
        <p:nvSpPr>
          <p:cNvPr id="93" name="Rectangle 92">
            <a:extLst>
              <a:ext uri="{FF2B5EF4-FFF2-40B4-BE49-F238E27FC236}">
                <a16:creationId xmlns:a16="http://schemas.microsoft.com/office/drawing/2014/main" id="{4F3F0E26-04A0-471B-8826-C42CAE227228}"/>
              </a:ext>
            </a:extLst>
          </p:cNvPr>
          <p:cNvSpPr/>
          <p:nvPr/>
        </p:nvSpPr>
        <p:spPr>
          <a:xfrm>
            <a:off x="5317162" y="1815923"/>
            <a:ext cx="6224051" cy="1015319"/>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fr-FR" sz="1200" dirty="0">
                <a:solidFill>
                  <a:schemeClr val="tx1"/>
                </a:solidFill>
                <a:latin typeface="+mj-lt"/>
              </a:rPr>
              <a:t>La retraite est un moment de vie riche en projets nécessitant le maintien du niveau de vie (voyager, aider ses enfants, poursuivre des activités…).</a:t>
            </a:r>
          </a:p>
          <a:p>
            <a:pPr marL="285750" indent="-285750">
              <a:buFont typeface="Arial" panose="020B0604020202020204" pitchFamily="34" charset="0"/>
              <a:buChar char="•"/>
            </a:pPr>
            <a:r>
              <a:rPr lang="fr-FR" sz="1200" dirty="0">
                <a:solidFill>
                  <a:schemeClr val="tx1"/>
                </a:solidFill>
                <a:latin typeface="Arial" panose="020B0604020202020204" pitchFamily="34" charset="0"/>
                <a:cs typeface="Arial" panose="020B0604020202020204" pitchFamily="34" charset="0"/>
              </a:rPr>
              <a:t>Ils ont donc besoin que la banque soit pro-active et leur fournissent des conseils personnalisés et des propositions concrètes pour mieux vivre leur retraite.</a:t>
            </a:r>
            <a:endParaRPr lang="fr-FR" sz="1200" dirty="0">
              <a:solidFill>
                <a:schemeClr val="tx1"/>
              </a:solidFill>
              <a:latin typeface="+mj-lt"/>
            </a:endParaRPr>
          </a:p>
        </p:txBody>
      </p:sp>
      <p:sp>
        <p:nvSpPr>
          <p:cNvPr id="98" name="Rectangle 97">
            <a:extLst>
              <a:ext uri="{FF2B5EF4-FFF2-40B4-BE49-F238E27FC236}">
                <a16:creationId xmlns:a16="http://schemas.microsoft.com/office/drawing/2014/main" id="{ED53018E-E574-45BE-B49F-EA9FC42032AB}"/>
              </a:ext>
            </a:extLst>
          </p:cNvPr>
          <p:cNvSpPr/>
          <p:nvPr/>
        </p:nvSpPr>
        <p:spPr>
          <a:xfrm>
            <a:off x="521395" y="3428999"/>
            <a:ext cx="11019818" cy="1150100"/>
          </a:xfrm>
          <a:prstGeom prst="rect">
            <a:avLst/>
          </a:pr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indent="-342900">
              <a:buFont typeface="Arial" panose="020B0604020202020204" pitchFamily="34" charset="0"/>
              <a:buChar char="•"/>
            </a:pPr>
            <a:endParaRPr lang="fr-FR" dirty="0">
              <a:solidFill>
                <a:schemeClr val="tx1"/>
              </a:solidFill>
              <a:latin typeface="+mj-lt"/>
            </a:endParaRPr>
          </a:p>
        </p:txBody>
      </p:sp>
      <p:sp>
        <p:nvSpPr>
          <p:cNvPr id="118" name="Rectangle 117">
            <a:extLst>
              <a:ext uri="{FF2B5EF4-FFF2-40B4-BE49-F238E27FC236}">
                <a16:creationId xmlns:a16="http://schemas.microsoft.com/office/drawing/2014/main" id="{7083919F-6CD8-4DD6-833B-404F1C4DBA06}"/>
              </a:ext>
            </a:extLst>
          </p:cNvPr>
          <p:cNvSpPr/>
          <p:nvPr/>
        </p:nvSpPr>
        <p:spPr>
          <a:xfrm>
            <a:off x="5317162" y="1371155"/>
            <a:ext cx="6224051" cy="324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a:solidFill>
                  <a:schemeClr val="bg1"/>
                </a:solidFill>
                <a:latin typeface="+mj-lt"/>
              </a:rPr>
              <a:t>Besoins client</a:t>
            </a:r>
          </a:p>
        </p:txBody>
      </p:sp>
      <p:sp>
        <p:nvSpPr>
          <p:cNvPr id="120" name="Rectangle 119">
            <a:extLst>
              <a:ext uri="{FF2B5EF4-FFF2-40B4-BE49-F238E27FC236}">
                <a16:creationId xmlns:a16="http://schemas.microsoft.com/office/drawing/2014/main" id="{3284B0F0-7FC5-4219-B30C-E1614ED156D2}"/>
              </a:ext>
            </a:extLst>
          </p:cNvPr>
          <p:cNvSpPr/>
          <p:nvPr/>
        </p:nvSpPr>
        <p:spPr>
          <a:xfrm>
            <a:off x="521395" y="2983696"/>
            <a:ext cx="11019818" cy="324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latin typeface="+mj-lt"/>
              </a:rPr>
              <a:t>Panorama du marché et des acteurs</a:t>
            </a:r>
          </a:p>
        </p:txBody>
      </p:sp>
      <p:sp>
        <p:nvSpPr>
          <p:cNvPr id="121" name="Rectangle 120">
            <a:extLst>
              <a:ext uri="{FF2B5EF4-FFF2-40B4-BE49-F238E27FC236}">
                <a16:creationId xmlns:a16="http://schemas.microsoft.com/office/drawing/2014/main" id="{CFFB5D47-AF52-48EB-8A7B-05C02ECD2500}"/>
              </a:ext>
            </a:extLst>
          </p:cNvPr>
          <p:cNvSpPr/>
          <p:nvPr/>
        </p:nvSpPr>
        <p:spPr>
          <a:xfrm>
            <a:off x="521396" y="1815923"/>
            <a:ext cx="4644000" cy="1015319"/>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marR="0" lvl="0" indent="-180975" defTabSz="914400" eaLnBrk="1" fontAlgn="base" latinLnBrk="0" hangingPunct="1">
              <a:lnSpc>
                <a:spcPct val="85000"/>
              </a:lnSpc>
              <a:spcBef>
                <a:spcPts val="200"/>
              </a:spcBef>
              <a:spcAft>
                <a:spcPct val="0"/>
              </a:spcAft>
              <a:buClr>
                <a:srgbClr val="13264A"/>
              </a:buClr>
              <a:buSzTx/>
              <a:buFont typeface="Wingdings" panose="05000000000000000000" pitchFamily="2" charset="2"/>
              <a:buChar char="§"/>
              <a:tabLst/>
              <a:defRPr/>
            </a:pPr>
            <a:r>
              <a:rPr kumimoji="0" lang="fr-FR" sz="1200" b="0" i="0" u="none" strike="noStrike" kern="0" cap="none" spc="0" normalizeH="0" baseline="0" noProof="0" dirty="0">
                <a:ln>
                  <a:noFill/>
                </a:ln>
                <a:solidFill>
                  <a:srgbClr val="13264A"/>
                </a:solidFill>
                <a:effectLst/>
                <a:uLnTx/>
                <a:uFillTx/>
                <a:latin typeface="+mj-lt"/>
              </a:rPr>
              <a:t>Le départ à la retraite est une </a:t>
            </a:r>
            <a:r>
              <a:rPr lang="fr-FR" sz="1200" kern="0" dirty="0">
                <a:solidFill>
                  <a:srgbClr val="13264A"/>
                </a:solidFill>
                <a:latin typeface="+mj-lt"/>
              </a:rPr>
              <a:t>nouvelle étape de vie</a:t>
            </a:r>
            <a:r>
              <a:rPr kumimoji="0" lang="fr-FR" sz="1200" b="0" i="0" u="none" strike="noStrike" kern="0" cap="none" spc="0" normalizeH="0" baseline="0" noProof="0" dirty="0">
                <a:ln>
                  <a:noFill/>
                </a:ln>
                <a:solidFill>
                  <a:srgbClr val="13264A"/>
                </a:solidFill>
                <a:effectLst/>
                <a:uLnTx/>
                <a:uFillTx/>
                <a:latin typeface="+mj-lt"/>
              </a:rPr>
              <a:t> que tous les français vont un jour rencontrer.</a:t>
            </a:r>
          </a:p>
          <a:p>
            <a:pPr marL="180975" marR="0" lvl="0" indent="-180975" defTabSz="914400" eaLnBrk="1" fontAlgn="base" latinLnBrk="0" hangingPunct="1">
              <a:lnSpc>
                <a:spcPct val="85000"/>
              </a:lnSpc>
              <a:spcBef>
                <a:spcPts val="200"/>
              </a:spcBef>
              <a:spcAft>
                <a:spcPct val="0"/>
              </a:spcAft>
              <a:buClr>
                <a:srgbClr val="13264A"/>
              </a:buClr>
              <a:buSzTx/>
              <a:buFont typeface="Wingdings" panose="05000000000000000000" pitchFamily="2" charset="2"/>
              <a:buChar char="§"/>
              <a:tabLst/>
              <a:defRPr/>
            </a:pPr>
            <a:r>
              <a:rPr kumimoji="0" lang="fr-FR" sz="1200" b="0" i="0" u="none" strike="noStrike" kern="0" cap="none" spc="0" normalizeH="0" baseline="0" noProof="0" dirty="0">
                <a:ln>
                  <a:noFill/>
                </a:ln>
                <a:solidFill>
                  <a:srgbClr val="13264A"/>
                </a:solidFill>
                <a:effectLst/>
                <a:uLnTx/>
                <a:uFillTx/>
                <a:latin typeface="+mj-lt"/>
              </a:rPr>
              <a:t>Grâce au dispositif Moments de vie, nous accompagnons les clients </a:t>
            </a:r>
            <a:r>
              <a:rPr lang="fr-FR" sz="1200" kern="0" dirty="0">
                <a:solidFill>
                  <a:srgbClr val="13264A"/>
                </a:solidFill>
                <a:latin typeface="+mj-lt"/>
              </a:rPr>
              <a:t>dans leur retraite au quotidien en leur proposant des solutions adaptées à leurs besoins.</a:t>
            </a:r>
            <a:endParaRPr kumimoji="0" lang="fr-FR" sz="1200" b="0" i="0" u="none" strike="noStrike" kern="0" cap="none" spc="0" normalizeH="0" baseline="0" noProof="0" dirty="0">
              <a:ln>
                <a:noFill/>
              </a:ln>
              <a:solidFill>
                <a:srgbClr val="13264A"/>
              </a:solidFill>
              <a:effectLst/>
              <a:uLnTx/>
              <a:uFillTx/>
              <a:latin typeface="+mj-lt"/>
            </a:endParaRPr>
          </a:p>
        </p:txBody>
      </p:sp>
      <p:sp>
        <p:nvSpPr>
          <p:cNvPr id="122" name="Rectangle 121">
            <a:extLst>
              <a:ext uri="{FF2B5EF4-FFF2-40B4-BE49-F238E27FC236}">
                <a16:creationId xmlns:a16="http://schemas.microsoft.com/office/drawing/2014/main" id="{123F3321-6152-4E88-8544-299887996AD6}"/>
              </a:ext>
            </a:extLst>
          </p:cNvPr>
          <p:cNvSpPr/>
          <p:nvPr/>
        </p:nvSpPr>
        <p:spPr>
          <a:xfrm>
            <a:off x="521395" y="5145705"/>
            <a:ext cx="11019818" cy="1015320"/>
          </a:xfrm>
          <a:prstGeom prst="rect">
            <a:avLst/>
          </a:pr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indent="-342900">
              <a:buFont typeface="Arial" panose="020B0604020202020204" pitchFamily="34" charset="0"/>
              <a:buChar char="•"/>
            </a:pPr>
            <a:endParaRPr lang="fr-FR" dirty="0">
              <a:solidFill>
                <a:schemeClr val="tx1"/>
              </a:solidFill>
              <a:latin typeface="+mj-lt"/>
            </a:endParaRPr>
          </a:p>
        </p:txBody>
      </p:sp>
      <p:sp>
        <p:nvSpPr>
          <p:cNvPr id="123" name="Rectangle 122">
            <a:extLst>
              <a:ext uri="{FF2B5EF4-FFF2-40B4-BE49-F238E27FC236}">
                <a16:creationId xmlns:a16="http://schemas.microsoft.com/office/drawing/2014/main" id="{4DBABEAB-F5BB-4E12-BD2B-424D4DAB873C}"/>
              </a:ext>
            </a:extLst>
          </p:cNvPr>
          <p:cNvSpPr/>
          <p:nvPr/>
        </p:nvSpPr>
        <p:spPr>
          <a:xfrm>
            <a:off x="521395" y="4700402"/>
            <a:ext cx="11019818" cy="324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a:solidFill>
                  <a:schemeClr val="bg1"/>
                </a:solidFill>
                <a:latin typeface="+mj-lt"/>
              </a:rPr>
              <a:t>Offre proposée</a:t>
            </a:r>
          </a:p>
        </p:txBody>
      </p:sp>
      <p:sp>
        <p:nvSpPr>
          <p:cNvPr id="3" name="ZoneTexte 2">
            <a:extLst>
              <a:ext uri="{FF2B5EF4-FFF2-40B4-BE49-F238E27FC236}">
                <a16:creationId xmlns:a16="http://schemas.microsoft.com/office/drawing/2014/main" id="{F7C64ED6-5EC0-4E4D-9FD5-AE23E390C1C4}"/>
              </a:ext>
            </a:extLst>
          </p:cNvPr>
          <p:cNvSpPr txBox="1"/>
          <p:nvPr/>
        </p:nvSpPr>
        <p:spPr>
          <a:xfrm>
            <a:off x="541512" y="3669659"/>
            <a:ext cx="10999701" cy="588879"/>
          </a:xfrm>
          <a:prstGeom prst="rect">
            <a:avLst/>
          </a:prstGeom>
          <a:noFill/>
        </p:spPr>
        <p:txBody>
          <a:bodyPr wrap="square" rtlCol="0" anchor="ctr">
            <a:spAutoFit/>
          </a:bodyPr>
          <a:lstStyle/>
          <a:p>
            <a:pPr marL="180975" marR="0" lvl="0" indent="-180975" algn="l" defTabSz="914400" rtl="0" eaLnBrk="1" fontAlgn="base" latinLnBrk="0" hangingPunct="1">
              <a:lnSpc>
                <a:spcPct val="85000"/>
              </a:lnSpc>
              <a:spcBef>
                <a:spcPts val="200"/>
              </a:spcBef>
              <a:spcAft>
                <a:spcPct val="0"/>
              </a:spcAft>
              <a:buClr>
                <a:srgbClr val="13264A"/>
              </a:buClr>
              <a:buSzTx/>
              <a:buFont typeface="Wingdings" panose="05000000000000000000" pitchFamily="2" charset="2"/>
              <a:buChar char="§"/>
              <a:tabLst/>
              <a:defRPr/>
            </a:pPr>
            <a:r>
              <a:rPr kumimoji="0" lang="fr-FR" sz="1200" b="0" i="0" u="none" strike="noStrike" kern="0" cap="none" spc="0" normalizeH="0" baseline="0" noProof="0" dirty="0">
                <a:ln>
                  <a:noFill/>
                </a:ln>
                <a:solidFill>
                  <a:srgbClr val="13264A"/>
                </a:solidFill>
                <a:effectLst/>
                <a:uLnTx/>
                <a:uFillTx/>
                <a:latin typeface="Arial"/>
                <a:ea typeface="+mn-ea"/>
                <a:cs typeface="+mn-cs"/>
              </a:rPr>
              <a:t>Le sujet du départ à la retraite est traité par différents acteurs : les acteurs bancaires, des sociétés spécialisées en assurances, les sociétés d’investissements. </a:t>
            </a:r>
          </a:p>
          <a:p>
            <a:pPr marL="180975" marR="0" lvl="0" indent="-180975" algn="l" defTabSz="914400" rtl="0" eaLnBrk="1" fontAlgn="base" latinLnBrk="0" hangingPunct="1">
              <a:lnSpc>
                <a:spcPct val="85000"/>
              </a:lnSpc>
              <a:spcBef>
                <a:spcPts val="200"/>
              </a:spcBef>
              <a:spcAft>
                <a:spcPct val="0"/>
              </a:spcAft>
              <a:buClr>
                <a:srgbClr val="13264A"/>
              </a:buClr>
              <a:buSzTx/>
              <a:buFont typeface="Wingdings" panose="05000000000000000000" pitchFamily="2" charset="2"/>
              <a:buChar char="§"/>
              <a:tabLst/>
              <a:defRPr/>
            </a:pPr>
            <a:r>
              <a:rPr kumimoji="0" lang="fr-FR" sz="1200" b="0" i="0" u="none" strike="noStrike" kern="0" cap="none" spc="0" normalizeH="0" baseline="0" noProof="0" dirty="0">
                <a:ln>
                  <a:noFill/>
                </a:ln>
                <a:solidFill>
                  <a:srgbClr val="13264A"/>
                </a:solidFill>
                <a:effectLst/>
                <a:uLnTx/>
                <a:uFillTx/>
                <a:latin typeface="Arial"/>
                <a:ea typeface="+mn-ea"/>
                <a:cs typeface="+mn-cs"/>
              </a:rPr>
              <a:t>Tous ces acteurs proposent des contenus de conseils et des offres associés. </a:t>
            </a:r>
          </a:p>
        </p:txBody>
      </p:sp>
      <p:sp>
        <p:nvSpPr>
          <p:cNvPr id="28" name="ZoneTexte 27">
            <a:extLst>
              <a:ext uri="{FF2B5EF4-FFF2-40B4-BE49-F238E27FC236}">
                <a16:creationId xmlns:a16="http://schemas.microsoft.com/office/drawing/2014/main" id="{C5CD9BAD-EEB0-4CA2-8ACD-77B944D949CC}"/>
              </a:ext>
            </a:extLst>
          </p:cNvPr>
          <p:cNvSpPr txBox="1"/>
          <p:nvPr/>
        </p:nvSpPr>
        <p:spPr>
          <a:xfrm>
            <a:off x="541513" y="5151102"/>
            <a:ext cx="10999700" cy="979755"/>
          </a:xfrm>
          <a:prstGeom prst="rect">
            <a:avLst/>
          </a:prstGeom>
          <a:noFill/>
        </p:spPr>
        <p:txBody>
          <a:bodyPr wrap="square" rtlCol="0" anchor="ctr">
            <a:spAutoFit/>
          </a:bodyPr>
          <a:lstStyle/>
          <a:p>
            <a:pPr marL="180975" marR="0" lvl="0" indent="-180975" algn="l" defTabSz="914400" rtl="0" eaLnBrk="1" fontAlgn="base" latinLnBrk="0" hangingPunct="1">
              <a:lnSpc>
                <a:spcPct val="85000"/>
              </a:lnSpc>
              <a:spcBef>
                <a:spcPts val="200"/>
              </a:spcBef>
              <a:spcAft>
                <a:spcPct val="0"/>
              </a:spcAft>
              <a:buClr>
                <a:srgbClr val="13264A"/>
              </a:buClr>
              <a:buSzTx/>
              <a:buFont typeface="Wingdings" panose="05000000000000000000" pitchFamily="2" charset="2"/>
              <a:buChar char="§"/>
              <a:tabLst/>
              <a:defRPr/>
            </a:pPr>
            <a:r>
              <a:rPr kumimoji="0" lang="fr-FR" sz="1200" b="0" i="0" u="none" strike="noStrike" kern="0" cap="none" spc="0" normalizeH="0" baseline="0" noProof="0" dirty="0">
                <a:ln>
                  <a:noFill/>
                </a:ln>
                <a:solidFill>
                  <a:srgbClr val="13264A"/>
                </a:solidFill>
                <a:effectLst/>
                <a:uLnTx/>
                <a:uFillTx/>
                <a:latin typeface="Arial"/>
                <a:ea typeface="+mn-ea"/>
                <a:cs typeface="+mn-cs"/>
              </a:rPr>
              <a:t>Nous poussons à nos clients des offres personnalisées à leurs besoins avec principalement :</a:t>
            </a:r>
          </a:p>
          <a:p>
            <a:pPr marL="638175" lvl="1" indent="-180975" fontAlgn="base">
              <a:lnSpc>
                <a:spcPct val="85000"/>
              </a:lnSpc>
              <a:spcBef>
                <a:spcPts val="200"/>
              </a:spcBef>
              <a:spcAft>
                <a:spcPct val="0"/>
              </a:spcAft>
              <a:buClr>
                <a:srgbClr val="13264A"/>
              </a:buClr>
              <a:buFont typeface="Wingdings" panose="05000000000000000000" pitchFamily="2" charset="2"/>
              <a:buChar char="§"/>
              <a:defRPr/>
            </a:pPr>
            <a:r>
              <a:rPr kumimoji="0" lang="fr-FR" sz="1200" b="0" i="0" u="none" strike="noStrike" kern="0" cap="none" spc="0" normalizeH="0" baseline="0" noProof="0" dirty="0">
                <a:ln>
                  <a:noFill/>
                </a:ln>
                <a:solidFill>
                  <a:srgbClr val="13264A"/>
                </a:solidFill>
                <a:effectLst/>
                <a:uLnTx/>
                <a:uFillTx/>
                <a:latin typeface="Arial"/>
                <a:ea typeface="+mn-ea"/>
                <a:cs typeface="+mn-cs"/>
              </a:rPr>
              <a:t>Du </a:t>
            </a:r>
            <a:r>
              <a:rPr lang="fr-FR" sz="1200" kern="0" dirty="0">
                <a:solidFill>
                  <a:srgbClr val="13264A"/>
                </a:solidFill>
                <a:latin typeface="Arial"/>
              </a:rPr>
              <a:t>Crédit Conso / Crédit </a:t>
            </a:r>
            <a:r>
              <a:rPr lang="fr-FR" sz="1200" kern="0" dirty="0" err="1">
                <a:solidFill>
                  <a:srgbClr val="13264A"/>
                </a:solidFill>
                <a:latin typeface="Arial"/>
              </a:rPr>
              <a:t>Immo</a:t>
            </a:r>
            <a:endParaRPr kumimoji="0" lang="fr-FR" sz="1200" b="0" i="0" u="none" strike="noStrike" kern="0" cap="none" spc="0" normalizeH="0" baseline="0" noProof="0" dirty="0">
              <a:ln>
                <a:noFill/>
              </a:ln>
              <a:solidFill>
                <a:srgbClr val="13264A"/>
              </a:solidFill>
              <a:effectLst/>
              <a:uLnTx/>
              <a:uFillTx/>
              <a:latin typeface="Arial"/>
              <a:ea typeface="+mn-ea"/>
              <a:cs typeface="+mn-cs"/>
            </a:endParaRPr>
          </a:p>
          <a:p>
            <a:pPr marL="638175" lvl="1" indent="-180975" fontAlgn="base">
              <a:lnSpc>
                <a:spcPct val="85000"/>
              </a:lnSpc>
              <a:spcBef>
                <a:spcPts val="200"/>
              </a:spcBef>
              <a:spcAft>
                <a:spcPct val="0"/>
              </a:spcAft>
              <a:buClr>
                <a:srgbClr val="13264A"/>
              </a:buClr>
              <a:buFont typeface="Wingdings" panose="05000000000000000000" pitchFamily="2" charset="2"/>
              <a:buChar char="§"/>
              <a:defRPr/>
            </a:pPr>
            <a:r>
              <a:rPr lang="fr-FR" sz="1200" kern="0" dirty="0">
                <a:solidFill>
                  <a:srgbClr val="13264A"/>
                </a:solidFill>
                <a:latin typeface="Arial"/>
              </a:rPr>
              <a:t>Du </a:t>
            </a:r>
            <a:r>
              <a:rPr lang="fr-FR" sz="1200" kern="0" dirty="0" err="1">
                <a:solidFill>
                  <a:srgbClr val="13264A"/>
                </a:solidFill>
                <a:latin typeface="Arial"/>
              </a:rPr>
              <a:t>Izicarte</a:t>
            </a:r>
            <a:endParaRPr lang="fr-FR" sz="1200" kern="0" dirty="0">
              <a:solidFill>
                <a:srgbClr val="13264A"/>
              </a:solidFill>
              <a:latin typeface="Arial"/>
            </a:endParaRPr>
          </a:p>
          <a:p>
            <a:pPr marL="638175" lvl="1" indent="-180975" fontAlgn="base">
              <a:lnSpc>
                <a:spcPct val="85000"/>
              </a:lnSpc>
              <a:spcBef>
                <a:spcPts val="200"/>
              </a:spcBef>
              <a:spcAft>
                <a:spcPct val="0"/>
              </a:spcAft>
              <a:buClr>
                <a:srgbClr val="13264A"/>
              </a:buClr>
              <a:buFont typeface="Wingdings" panose="05000000000000000000" pitchFamily="2" charset="2"/>
              <a:buChar char="§"/>
              <a:defRPr/>
            </a:pPr>
            <a:r>
              <a:rPr kumimoji="0" lang="fr-FR" sz="1200" b="0" i="0" u="none" strike="noStrike" kern="0" cap="none" spc="0" normalizeH="0" baseline="0" noProof="0" dirty="0">
                <a:ln>
                  <a:noFill/>
                </a:ln>
                <a:solidFill>
                  <a:srgbClr val="13264A"/>
                </a:solidFill>
                <a:effectLst/>
                <a:uLnTx/>
                <a:uFillTx/>
                <a:latin typeface="Arial"/>
                <a:ea typeface="+mn-ea"/>
                <a:cs typeface="+mn-cs"/>
              </a:rPr>
              <a:t>De la Complémentaire </a:t>
            </a:r>
            <a:r>
              <a:rPr lang="fr-FR" sz="1200" kern="0" dirty="0">
                <a:solidFill>
                  <a:srgbClr val="13264A"/>
                </a:solidFill>
                <a:latin typeface="Arial"/>
              </a:rPr>
              <a:t>S</a:t>
            </a:r>
            <a:r>
              <a:rPr kumimoji="0" lang="fr-FR" sz="1200" b="0" i="0" u="none" strike="noStrike" kern="0" cap="none" spc="0" normalizeH="0" baseline="0" noProof="0" dirty="0" err="1">
                <a:ln>
                  <a:noFill/>
                </a:ln>
                <a:solidFill>
                  <a:srgbClr val="13264A"/>
                </a:solidFill>
                <a:effectLst/>
                <a:uLnTx/>
                <a:uFillTx/>
                <a:latin typeface="Arial"/>
                <a:ea typeface="+mn-ea"/>
                <a:cs typeface="+mn-cs"/>
              </a:rPr>
              <a:t>anté</a:t>
            </a:r>
            <a:r>
              <a:rPr kumimoji="0" lang="fr-FR" sz="1200" b="0" i="0" u="none" strike="noStrike" kern="0" cap="none" spc="0" normalizeH="0" baseline="0" noProof="0" dirty="0">
                <a:ln>
                  <a:noFill/>
                </a:ln>
                <a:solidFill>
                  <a:srgbClr val="13264A"/>
                </a:solidFill>
                <a:effectLst/>
                <a:uLnTx/>
                <a:uFillTx/>
                <a:latin typeface="Arial"/>
                <a:ea typeface="+mn-ea"/>
                <a:cs typeface="+mn-cs"/>
              </a:rPr>
              <a:t> (Garantie Santé) et de la Prévoyance (Assistance Vie)</a:t>
            </a:r>
            <a:endParaRPr lang="fr-FR" sz="1200" kern="0" dirty="0">
              <a:solidFill>
                <a:srgbClr val="13264A"/>
              </a:solidFill>
              <a:latin typeface="Arial"/>
            </a:endParaRPr>
          </a:p>
          <a:p>
            <a:pPr marL="638175" lvl="1" indent="-180975" fontAlgn="base">
              <a:lnSpc>
                <a:spcPct val="85000"/>
              </a:lnSpc>
              <a:spcBef>
                <a:spcPts val="200"/>
              </a:spcBef>
              <a:spcAft>
                <a:spcPct val="0"/>
              </a:spcAft>
              <a:buClr>
                <a:srgbClr val="13264A"/>
              </a:buClr>
              <a:buFont typeface="Wingdings" panose="05000000000000000000" pitchFamily="2" charset="2"/>
              <a:buChar char="§"/>
              <a:defRPr/>
            </a:pPr>
            <a:r>
              <a:rPr lang="fr-FR" sz="1200" kern="0" dirty="0">
                <a:solidFill>
                  <a:srgbClr val="13264A"/>
                </a:solidFill>
                <a:latin typeface="Arial"/>
              </a:rPr>
              <a:t>De l’Assurance Vie, PEA, PERP</a:t>
            </a:r>
            <a:endParaRPr kumimoji="0" lang="fr-FR" sz="1200" b="0" i="0" u="none" strike="noStrike" kern="0" cap="none" spc="0" normalizeH="0" baseline="0" noProof="0" dirty="0">
              <a:ln>
                <a:noFill/>
              </a:ln>
              <a:solidFill>
                <a:srgbClr val="13264A"/>
              </a:solidFill>
              <a:effectLst/>
              <a:uLnTx/>
              <a:uFillTx/>
              <a:latin typeface="Arial"/>
              <a:ea typeface="+mn-ea"/>
              <a:cs typeface="+mn-cs"/>
            </a:endParaRPr>
          </a:p>
        </p:txBody>
      </p:sp>
      <p:sp>
        <p:nvSpPr>
          <p:cNvPr id="14" name="Espace réservé du numéro de diapositive 6">
            <a:extLst>
              <a:ext uri="{FF2B5EF4-FFF2-40B4-BE49-F238E27FC236}">
                <a16:creationId xmlns:a16="http://schemas.microsoft.com/office/drawing/2014/main" id="{3C1633F9-72B7-4B63-A20F-9A6F989EF854}"/>
              </a:ext>
            </a:extLst>
          </p:cNvPr>
          <p:cNvSpPr txBox="1">
            <a:spLocks/>
          </p:cNvSpPr>
          <p:nvPr/>
        </p:nvSpPr>
        <p:spPr>
          <a:xfrm>
            <a:off x="5736000" y="6477000"/>
            <a:ext cx="720000" cy="252000"/>
          </a:xfrm>
          <a:prstGeom prst="rect">
            <a:avLst/>
          </a:prstGeom>
        </p:spPr>
        <p:txBody>
          <a:bodyPr vert="horz" lIns="91440" tIns="45720" rIns="91440" bIns="45720" rtlCol="0" anchor="ctr">
            <a:noAutofit/>
          </a:bodyPr>
          <a:lstStyle>
            <a:defPPr>
              <a:defRPr lang="fr-FR"/>
            </a:defPPr>
            <a:lvl1pPr algn="ctr">
              <a:defRPr sz="1300" b="1">
                <a:solidFill>
                  <a:schemeClr val="tx2"/>
                </a:solidFill>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975A587B-5814-4D9B-9598-FE9CB954CB01}" type="slidenum">
              <a:rPr lang="fr-FR"/>
              <a:pPr/>
              <a:t>6</a:t>
            </a:fld>
            <a:endParaRPr lang="fr-FR" dirty="0"/>
          </a:p>
        </p:txBody>
      </p:sp>
      <p:sp>
        <p:nvSpPr>
          <p:cNvPr id="15" name="Espace réservé du pied de page 58">
            <a:extLst>
              <a:ext uri="{FF2B5EF4-FFF2-40B4-BE49-F238E27FC236}">
                <a16:creationId xmlns:a16="http://schemas.microsoft.com/office/drawing/2014/main" id="{E9998335-0FC2-4879-B127-E77E65EE839B}"/>
              </a:ext>
            </a:extLst>
          </p:cNvPr>
          <p:cNvSpPr txBox="1">
            <a:spLocks/>
          </p:cNvSpPr>
          <p:nvPr/>
        </p:nvSpPr>
        <p:spPr>
          <a:xfrm>
            <a:off x="632383" y="6468977"/>
            <a:ext cx="4576925"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50" dirty="0"/>
              <a:t>Présentation des moments de vie - document à usage interne - à ne pas diffuser</a:t>
            </a:r>
          </a:p>
        </p:txBody>
      </p:sp>
    </p:spTree>
    <p:extLst>
      <p:ext uri="{BB962C8B-B14F-4D97-AF65-F5344CB8AC3E}">
        <p14:creationId xmlns:p14="http://schemas.microsoft.com/office/powerpoint/2010/main" val="1107661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8213" y="424738"/>
            <a:ext cx="10273141" cy="449816"/>
          </a:xfrm>
        </p:spPr>
        <p:txBody>
          <a:bodyPr/>
          <a:lstStyle/>
          <a:p>
            <a:r>
              <a:rPr lang="fr-FR" dirty="0"/>
              <a:t>Parcours client mis en place</a:t>
            </a:r>
          </a:p>
        </p:txBody>
      </p:sp>
      <p:sp>
        <p:nvSpPr>
          <p:cNvPr id="361" name="ZoneTexte 360">
            <a:extLst>
              <a:ext uri="{FF2B5EF4-FFF2-40B4-BE49-F238E27FC236}">
                <a16:creationId xmlns:a16="http://schemas.microsoft.com/office/drawing/2014/main" id="{1D876422-951D-4C00-A339-8F87DEE63A8B}"/>
              </a:ext>
            </a:extLst>
          </p:cNvPr>
          <p:cNvSpPr txBox="1">
            <a:spLocks/>
          </p:cNvSpPr>
          <p:nvPr/>
        </p:nvSpPr>
        <p:spPr>
          <a:xfrm>
            <a:off x="335300" y="4182966"/>
            <a:ext cx="2206899" cy="834591"/>
          </a:xfrm>
          <a:prstGeom prst="rect">
            <a:avLst/>
          </a:prstGeom>
          <a:solidFill>
            <a:schemeClr val="tx1">
              <a:lumMod val="20000"/>
              <a:lumOff val="80000"/>
            </a:schemeClr>
          </a:solidFill>
          <a:ln>
            <a:noFill/>
          </a:ln>
        </p:spPr>
        <p:txBody>
          <a:bodyPr wrap="square" lIns="0" tIns="0" rIns="0" bIns="0" rtlCol="0" anchor="ctr">
            <a:noAutofit/>
          </a:bodyPr>
          <a:lstStyle/>
          <a:p>
            <a:pPr algn="ctr" defTabSz="1219170">
              <a:defRPr/>
            </a:pPr>
            <a:endParaRPr lang="fr-FR" sz="1067" b="1" kern="0">
              <a:latin typeface="Montserrat" panose="00000500000000000000" pitchFamily="2" charset="0"/>
              <a:cs typeface="Arial"/>
              <a:sym typeface="Arial"/>
            </a:endParaRPr>
          </a:p>
        </p:txBody>
      </p:sp>
      <p:grpSp>
        <p:nvGrpSpPr>
          <p:cNvPr id="4" name="Groupe 3"/>
          <p:cNvGrpSpPr/>
          <p:nvPr/>
        </p:nvGrpSpPr>
        <p:grpSpPr>
          <a:xfrm>
            <a:off x="423663" y="4262719"/>
            <a:ext cx="715596" cy="665204"/>
            <a:chOff x="483562" y="1596459"/>
            <a:chExt cx="785780" cy="730443"/>
          </a:xfrm>
          <a:solidFill>
            <a:schemeClr val="tx1">
              <a:lumMod val="20000"/>
              <a:lumOff val="80000"/>
            </a:schemeClr>
          </a:solidFill>
        </p:grpSpPr>
        <p:grpSp>
          <p:nvGrpSpPr>
            <p:cNvPr id="5" name="Groupe 4"/>
            <p:cNvGrpSpPr/>
            <p:nvPr/>
          </p:nvGrpSpPr>
          <p:grpSpPr>
            <a:xfrm>
              <a:off x="483562" y="1596459"/>
              <a:ext cx="785780" cy="730443"/>
              <a:chOff x="2709863" y="4124325"/>
              <a:chExt cx="563563" cy="523875"/>
            </a:xfrm>
            <a:grpFill/>
          </p:grpSpPr>
          <p:sp>
            <p:nvSpPr>
              <p:cNvPr id="21" name="Freeform 389"/>
              <p:cNvSpPr>
                <a:spLocks/>
              </p:cNvSpPr>
              <p:nvPr/>
            </p:nvSpPr>
            <p:spPr bwMode="auto">
              <a:xfrm>
                <a:off x="2901951" y="4267200"/>
                <a:ext cx="98425" cy="103187"/>
              </a:xfrm>
              <a:custGeom>
                <a:avLst/>
                <a:gdLst>
                  <a:gd name="T0" fmla="*/ 2 w 31"/>
                  <a:gd name="T1" fmla="*/ 8 h 32"/>
                  <a:gd name="T2" fmla="*/ 0 w 31"/>
                  <a:gd name="T3" fmla="*/ 15 h 32"/>
                  <a:gd name="T4" fmla="*/ 16 w 31"/>
                  <a:gd name="T5" fmla="*/ 32 h 32"/>
                  <a:gd name="T6" fmla="*/ 31 w 31"/>
                  <a:gd name="T7" fmla="*/ 15 h 32"/>
                  <a:gd name="T8" fmla="*/ 31 w 31"/>
                  <a:gd name="T9" fmla="*/ 12 h 32"/>
                  <a:gd name="T10" fmla="*/ 10 w 31"/>
                  <a:gd name="T11" fmla="*/ 0 h 32"/>
                </a:gdLst>
                <a:ahLst/>
                <a:cxnLst>
                  <a:cxn ang="0">
                    <a:pos x="T0" y="T1"/>
                  </a:cxn>
                  <a:cxn ang="0">
                    <a:pos x="T2" y="T3"/>
                  </a:cxn>
                  <a:cxn ang="0">
                    <a:pos x="T4" y="T5"/>
                  </a:cxn>
                  <a:cxn ang="0">
                    <a:pos x="T6" y="T7"/>
                  </a:cxn>
                  <a:cxn ang="0">
                    <a:pos x="T8" y="T9"/>
                  </a:cxn>
                  <a:cxn ang="0">
                    <a:pos x="T10" y="T11"/>
                  </a:cxn>
                </a:cxnLst>
                <a:rect l="0" t="0" r="r" b="b"/>
                <a:pathLst>
                  <a:path w="31" h="32">
                    <a:moveTo>
                      <a:pt x="2" y="8"/>
                    </a:moveTo>
                    <a:cubicBezTo>
                      <a:pt x="1" y="10"/>
                      <a:pt x="0" y="12"/>
                      <a:pt x="0" y="15"/>
                    </a:cubicBezTo>
                    <a:cubicBezTo>
                      <a:pt x="0" y="24"/>
                      <a:pt x="7" y="32"/>
                      <a:pt x="16" y="32"/>
                    </a:cubicBezTo>
                    <a:cubicBezTo>
                      <a:pt x="24" y="32"/>
                      <a:pt x="31" y="24"/>
                      <a:pt x="31" y="15"/>
                    </a:cubicBezTo>
                    <a:cubicBezTo>
                      <a:pt x="31" y="14"/>
                      <a:pt x="31" y="13"/>
                      <a:pt x="31" y="12"/>
                    </a:cubicBezTo>
                    <a:cubicBezTo>
                      <a:pt x="31" y="12"/>
                      <a:pt x="21" y="13"/>
                      <a:pt x="10" y="0"/>
                    </a:cubicBezTo>
                  </a:path>
                </a:pathLst>
              </a:cu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22" name="Line 390"/>
              <p:cNvSpPr>
                <a:spLocks noChangeShapeType="1"/>
              </p:cNvSpPr>
              <p:nvPr/>
            </p:nvSpPr>
            <p:spPr bwMode="auto">
              <a:xfrm>
                <a:off x="2927351" y="4303713"/>
                <a:ext cx="0" cy="12700"/>
              </a:xfrm>
              <a:prstGeom prst="line">
                <a:avLst/>
              </a:pr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23" name="Line 391"/>
              <p:cNvSpPr>
                <a:spLocks noChangeShapeType="1"/>
              </p:cNvSpPr>
              <p:nvPr/>
            </p:nvSpPr>
            <p:spPr bwMode="auto">
              <a:xfrm>
                <a:off x="2974976" y="4306888"/>
                <a:ext cx="0" cy="6350"/>
              </a:xfrm>
              <a:prstGeom prst="line">
                <a:avLst/>
              </a:pr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24" name="Freeform 392"/>
              <p:cNvSpPr>
                <a:spLocks/>
              </p:cNvSpPr>
              <p:nvPr/>
            </p:nvSpPr>
            <p:spPr bwMode="auto">
              <a:xfrm>
                <a:off x="2943226" y="4344988"/>
                <a:ext cx="19050" cy="6350"/>
              </a:xfrm>
              <a:custGeom>
                <a:avLst/>
                <a:gdLst>
                  <a:gd name="T0" fmla="*/ 6 w 6"/>
                  <a:gd name="T1" fmla="*/ 0 h 2"/>
                  <a:gd name="T2" fmla="*/ 0 w 6"/>
                  <a:gd name="T3" fmla="*/ 0 h 2"/>
                </a:gdLst>
                <a:ahLst/>
                <a:cxnLst>
                  <a:cxn ang="0">
                    <a:pos x="T0" y="T1"/>
                  </a:cxn>
                  <a:cxn ang="0">
                    <a:pos x="T2" y="T3"/>
                  </a:cxn>
                </a:cxnLst>
                <a:rect l="0" t="0" r="r" b="b"/>
                <a:pathLst>
                  <a:path w="6" h="2">
                    <a:moveTo>
                      <a:pt x="6" y="0"/>
                    </a:moveTo>
                    <a:cubicBezTo>
                      <a:pt x="5" y="2"/>
                      <a:pt x="2" y="2"/>
                      <a:pt x="0" y="0"/>
                    </a:cubicBezTo>
                  </a:path>
                </a:pathLst>
              </a:cu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25" name="Line 393"/>
              <p:cNvSpPr>
                <a:spLocks noChangeShapeType="1"/>
              </p:cNvSpPr>
              <p:nvPr/>
            </p:nvSpPr>
            <p:spPr bwMode="auto">
              <a:xfrm flipH="1">
                <a:off x="2782888" y="4557713"/>
                <a:ext cx="296863" cy="0"/>
              </a:xfrm>
              <a:prstGeom prst="line">
                <a:avLst/>
              </a:pr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26" name="Line 394"/>
              <p:cNvSpPr>
                <a:spLocks noChangeShapeType="1"/>
              </p:cNvSpPr>
              <p:nvPr/>
            </p:nvSpPr>
            <p:spPr bwMode="auto">
              <a:xfrm flipH="1">
                <a:off x="2732088" y="4557713"/>
                <a:ext cx="19050" cy="0"/>
              </a:xfrm>
              <a:prstGeom prst="line">
                <a:avLst/>
              </a:pr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27" name="Freeform 395"/>
              <p:cNvSpPr>
                <a:spLocks/>
              </p:cNvSpPr>
              <p:nvPr/>
            </p:nvSpPr>
            <p:spPr bwMode="auto">
              <a:xfrm>
                <a:off x="2867026" y="4216400"/>
                <a:ext cx="168275" cy="169862"/>
              </a:xfrm>
              <a:custGeom>
                <a:avLst/>
                <a:gdLst>
                  <a:gd name="T0" fmla="*/ 13 w 53"/>
                  <a:gd name="T1" fmla="*/ 50 h 53"/>
                  <a:gd name="T2" fmla="*/ 9 w 53"/>
                  <a:gd name="T3" fmla="*/ 44 h 53"/>
                  <a:gd name="T4" fmla="*/ 1 w 53"/>
                  <a:gd name="T5" fmla="*/ 32 h 53"/>
                  <a:gd name="T6" fmla="*/ 9 w 53"/>
                  <a:gd name="T7" fmla="*/ 17 h 53"/>
                  <a:gd name="T8" fmla="*/ 19 w 53"/>
                  <a:gd name="T9" fmla="*/ 7 h 53"/>
                  <a:gd name="T10" fmla="*/ 36 w 53"/>
                  <a:gd name="T11" fmla="*/ 4 h 53"/>
                  <a:gd name="T12" fmla="*/ 45 w 53"/>
                  <a:gd name="T13" fmla="*/ 19 h 53"/>
                  <a:gd name="T14" fmla="*/ 53 w 53"/>
                  <a:gd name="T15" fmla="*/ 32 h 53"/>
                  <a:gd name="T16" fmla="*/ 44 w 53"/>
                  <a:gd name="T17" fmla="*/ 44 h 53"/>
                  <a:gd name="T18" fmla="*/ 36 w 53"/>
                  <a:gd name="T19"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3">
                    <a:moveTo>
                      <a:pt x="13" y="50"/>
                    </a:moveTo>
                    <a:cubicBezTo>
                      <a:pt x="10" y="47"/>
                      <a:pt x="9" y="44"/>
                      <a:pt x="9" y="44"/>
                    </a:cubicBezTo>
                    <a:cubicBezTo>
                      <a:pt x="9" y="44"/>
                      <a:pt x="0" y="40"/>
                      <a:pt x="1" y="32"/>
                    </a:cubicBezTo>
                    <a:cubicBezTo>
                      <a:pt x="2" y="23"/>
                      <a:pt x="8" y="23"/>
                      <a:pt x="9" y="17"/>
                    </a:cubicBezTo>
                    <a:cubicBezTo>
                      <a:pt x="9" y="10"/>
                      <a:pt x="14" y="7"/>
                      <a:pt x="19" y="7"/>
                    </a:cubicBezTo>
                    <a:cubicBezTo>
                      <a:pt x="19" y="7"/>
                      <a:pt x="25" y="0"/>
                      <a:pt x="36" y="4"/>
                    </a:cubicBezTo>
                    <a:cubicBezTo>
                      <a:pt x="47" y="9"/>
                      <a:pt x="45" y="19"/>
                      <a:pt x="45" y="19"/>
                    </a:cubicBezTo>
                    <a:cubicBezTo>
                      <a:pt x="45" y="19"/>
                      <a:pt x="53" y="23"/>
                      <a:pt x="53" y="32"/>
                    </a:cubicBezTo>
                    <a:cubicBezTo>
                      <a:pt x="53" y="42"/>
                      <a:pt x="44" y="44"/>
                      <a:pt x="44" y="44"/>
                    </a:cubicBezTo>
                    <a:cubicBezTo>
                      <a:pt x="44" y="44"/>
                      <a:pt x="43" y="52"/>
                      <a:pt x="36" y="53"/>
                    </a:cubicBezTo>
                  </a:path>
                </a:pathLst>
              </a:cu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dirty="0">
                  <a:latin typeface="Arial"/>
                  <a:cs typeface="Arial"/>
                  <a:sym typeface="Arial"/>
                </a:endParaRPr>
              </a:p>
            </p:txBody>
          </p:sp>
          <p:sp>
            <p:nvSpPr>
              <p:cNvPr id="28" name="Freeform 396"/>
              <p:cNvSpPr>
                <a:spLocks/>
              </p:cNvSpPr>
              <p:nvPr/>
            </p:nvSpPr>
            <p:spPr bwMode="auto">
              <a:xfrm>
                <a:off x="3171826" y="4414838"/>
                <a:ext cx="101600" cy="98425"/>
              </a:xfrm>
              <a:custGeom>
                <a:avLst/>
                <a:gdLst>
                  <a:gd name="T0" fmla="*/ 32 w 32"/>
                  <a:gd name="T1" fmla="*/ 31 h 31"/>
                  <a:gd name="T2" fmla="*/ 32 w 32"/>
                  <a:gd name="T3" fmla="*/ 15 h 31"/>
                  <a:gd name="T4" fmla="*/ 11 w 32"/>
                  <a:gd name="T5" fmla="*/ 1 h 31"/>
                  <a:gd name="T6" fmla="*/ 0 w 32"/>
                  <a:gd name="T7" fmla="*/ 1 h 31"/>
                </a:gdLst>
                <a:ahLst/>
                <a:cxnLst>
                  <a:cxn ang="0">
                    <a:pos x="T0" y="T1"/>
                  </a:cxn>
                  <a:cxn ang="0">
                    <a:pos x="T2" y="T3"/>
                  </a:cxn>
                  <a:cxn ang="0">
                    <a:pos x="T4" y="T5"/>
                  </a:cxn>
                  <a:cxn ang="0">
                    <a:pos x="T6" y="T7"/>
                  </a:cxn>
                </a:cxnLst>
                <a:rect l="0" t="0" r="r" b="b"/>
                <a:pathLst>
                  <a:path w="32" h="31">
                    <a:moveTo>
                      <a:pt x="32" y="31"/>
                    </a:moveTo>
                    <a:cubicBezTo>
                      <a:pt x="32" y="25"/>
                      <a:pt x="32" y="20"/>
                      <a:pt x="32" y="15"/>
                    </a:cubicBezTo>
                    <a:cubicBezTo>
                      <a:pt x="32" y="0"/>
                      <a:pt x="11" y="1"/>
                      <a:pt x="11" y="1"/>
                    </a:cubicBezTo>
                    <a:cubicBezTo>
                      <a:pt x="0" y="1"/>
                      <a:pt x="0" y="1"/>
                      <a:pt x="0" y="1"/>
                    </a:cubicBezTo>
                  </a:path>
                </a:pathLst>
              </a:cu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29" name="Freeform 400"/>
              <p:cNvSpPr>
                <a:spLocks/>
              </p:cNvSpPr>
              <p:nvPr/>
            </p:nvSpPr>
            <p:spPr bwMode="auto">
              <a:xfrm>
                <a:off x="3073401" y="4392613"/>
                <a:ext cx="88900" cy="220662"/>
              </a:xfrm>
              <a:custGeom>
                <a:avLst/>
                <a:gdLst>
                  <a:gd name="T0" fmla="*/ 28 w 28"/>
                  <a:gd name="T1" fmla="*/ 0 h 69"/>
                  <a:gd name="T2" fmla="*/ 22 w 28"/>
                  <a:gd name="T3" fmla="*/ 7 h 69"/>
                  <a:gd name="T4" fmla="*/ 3 w 28"/>
                  <a:gd name="T5" fmla="*/ 23 h 69"/>
                  <a:gd name="T6" fmla="*/ 9 w 28"/>
                  <a:gd name="T7" fmla="*/ 69 h 69"/>
                </a:gdLst>
                <a:ahLst/>
                <a:cxnLst>
                  <a:cxn ang="0">
                    <a:pos x="T0" y="T1"/>
                  </a:cxn>
                  <a:cxn ang="0">
                    <a:pos x="T2" y="T3"/>
                  </a:cxn>
                  <a:cxn ang="0">
                    <a:pos x="T4" y="T5"/>
                  </a:cxn>
                  <a:cxn ang="0">
                    <a:pos x="T6" y="T7"/>
                  </a:cxn>
                </a:cxnLst>
                <a:rect l="0" t="0" r="r" b="b"/>
                <a:pathLst>
                  <a:path w="28" h="69">
                    <a:moveTo>
                      <a:pt x="28" y="0"/>
                    </a:moveTo>
                    <a:cubicBezTo>
                      <a:pt x="28" y="4"/>
                      <a:pt x="27" y="7"/>
                      <a:pt x="22" y="7"/>
                    </a:cubicBezTo>
                    <a:cubicBezTo>
                      <a:pt x="13" y="8"/>
                      <a:pt x="3" y="9"/>
                      <a:pt x="3" y="23"/>
                    </a:cubicBezTo>
                    <a:cubicBezTo>
                      <a:pt x="3" y="37"/>
                      <a:pt x="0" y="66"/>
                      <a:pt x="9" y="69"/>
                    </a:cubicBezTo>
                  </a:path>
                </a:pathLst>
              </a:cu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30" name="Freeform 401"/>
              <p:cNvSpPr>
                <a:spLocks/>
              </p:cNvSpPr>
              <p:nvPr/>
            </p:nvSpPr>
            <p:spPr bwMode="auto">
              <a:xfrm>
                <a:off x="2892426" y="4471988"/>
                <a:ext cx="92075" cy="66675"/>
              </a:xfrm>
              <a:custGeom>
                <a:avLst/>
                <a:gdLst>
                  <a:gd name="T0" fmla="*/ 58 w 58"/>
                  <a:gd name="T1" fmla="*/ 42 h 42"/>
                  <a:gd name="T2" fmla="*/ 58 w 58"/>
                  <a:gd name="T3" fmla="*/ 0 h 42"/>
                  <a:gd name="T4" fmla="*/ 0 w 58"/>
                  <a:gd name="T5" fmla="*/ 0 h 42"/>
                  <a:gd name="T6" fmla="*/ 0 w 58"/>
                  <a:gd name="T7" fmla="*/ 36 h 42"/>
                </a:gdLst>
                <a:ahLst/>
                <a:cxnLst>
                  <a:cxn ang="0">
                    <a:pos x="T0" y="T1"/>
                  </a:cxn>
                  <a:cxn ang="0">
                    <a:pos x="T2" y="T3"/>
                  </a:cxn>
                  <a:cxn ang="0">
                    <a:pos x="T4" y="T5"/>
                  </a:cxn>
                  <a:cxn ang="0">
                    <a:pos x="T6" y="T7"/>
                  </a:cxn>
                </a:cxnLst>
                <a:rect l="0" t="0" r="r" b="b"/>
                <a:pathLst>
                  <a:path w="58" h="42">
                    <a:moveTo>
                      <a:pt x="58" y="42"/>
                    </a:moveTo>
                    <a:lnTo>
                      <a:pt x="58" y="0"/>
                    </a:lnTo>
                    <a:lnTo>
                      <a:pt x="0" y="0"/>
                    </a:lnTo>
                    <a:lnTo>
                      <a:pt x="0" y="36"/>
                    </a:lnTo>
                  </a:path>
                </a:pathLst>
              </a:cu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31" name="Freeform 405"/>
              <p:cNvSpPr>
                <a:spLocks/>
              </p:cNvSpPr>
              <p:nvPr/>
            </p:nvSpPr>
            <p:spPr bwMode="auto">
              <a:xfrm>
                <a:off x="3009901" y="4516438"/>
                <a:ext cx="0" cy="41275"/>
              </a:xfrm>
              <a:custGeom>
                <a:avLst/>
                <a:gdLst>
                  <a:gd name="T0" fmla="*/ 13 h 13"/>
                  <a:gd name="T1" fmla="*/ 0 h 13"/>
                </a:gdLst>
                <a:ahLst/>
                <a:cxnLst>
                  <a:cxn ang="0">
                    <a:pos x="0" y="T0"/>
                  </a:cxn>
                  <a:cxn ang="0">
                    <a:pos x="0" y="T1"/>
                  </a:cxn>
                </a:cxnLst>
                <a:rect l="0" t="0" r="r" b="b"/>
                <a:pathLst>
                  <a:path h="13">
                    <a:moveTo>
                      <a:pt x="0" y="13"/>
                    </a:moveTo>
                    <a:cubicBezTo>
                      <a:pt x="0" y="2"/>
                      <a:pt x="0" y="9"/>
                      <a:pt x="0" y="0"/>
                    </a:cubicBezTo>
                  </a:path>
                </a:pathLst>
              </a:cu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32" name="Line 408"/>
              <p:cNvSpPr>
                <a:spLocks noChangeShapeType="1"/>
              </p:cNvSpPr>
              <p:nvPr/>
            </p:nvSpPr>
            <p:spPr bwMode="auto">
              <a:xfrm>
                <a:off x="2994026" y="4398963"/>
                <a:ext cx="0" cy="0"/>
              </a:xfrm>
              <a:prstGeom prst="line">
                <a:avLst/>
              </a:pr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33" name="Line 411"/>
              <p:cNvSpPr>
                <a:spLocks noChangeShapeType="1"/>
              </p:cNvSpPr>
              <p:nvPr/>
            </p:nvSpPr>
            <p:spPr bwMode="auto">
              <a:xfrm flipV="1">
                <a:off x="2981326" y="4360863"/>
                <a:ext cx="0" cy="38100"/>
              </a:xfrm>
              <a:prstGeom prst="line">
                <a:avLst/>
              </a:pr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34" name="Freeform 412"/>
              <p:cNvSpPr>
                <a:spLocks/>
              </p:cNvSpPr>
              <p:nvPr/>
            </p:nvSpPr>
            <p:spPr bwMode="auto">
              <a:xfrm>
                <a:off x="2962276" y="4386263"/>
                <a:ext cx="85725" cy="85725"/>
              </a:xfrm>
              <a:custGeom>
                <a:avLst/>
                <a:gdLst>
                  <a:gd name="T0" fmla="*/ 0 w 27"/>
                  <a:gd name="T1" fmla="*/ 27 h 27"/>
                  <a:gd name="T2" fmla="*/ 6 w 27"/>
                  <a:gd name="T3" fmla="*/ 4 h 27"/>
                  <a:gd name="T4" fmla="*/ 27 w 27"/>
                  <a:gd name="T5" fmla="*/ 23 h 27"/>
                </a:gdLst>
                <a:ahLst/>
                <a:cxnLst>
                  <a:cxn ang="0">
                    <a:pos x="T0" y="T1"/>
                  </a:cxn>
                  <a:cxn ang="0">
                    <a:pos x="T2" y="T3"/>
                  </a:cxn>
                  <a:cxn ang="0">
                    <a:pos x="T4" y="T5"/>
                  </a:cxn>
                </a:cxnLst>
                <a:rect l="0" t="0" r="r" b="b"/>
                <a:pathLst>
                  <a:path w="27" h="27">
                    <a:moveTo>
                      <a:pt x="0" y="27"/>
                    </a:moveTo>
                    <a:cubicBezTo>
                      <a:pt x="6" y="4"/>
                      <a:pt x="6" y="4"/>
                      <a:pt x="6" y="4"/>
                    </a:cubicBezTo>
                    <a:cubicBezTo>
                      <a:pt x="6" y="4"/>
                      <a:pt x="27" y="0"/>
                      <a:pt x="27" y="23"/>
                    </a:cubicBezTo>
                  </a:path>
                </a:pathLst>
              </a:custGeom>
              <a:grpFill/>
              <a:ln w="12700"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35" name="Freeform 413"/>
              <p:cNvSpPr>
                <a:spLocks/>
              </p:cNvSpPr>
              <p:nvPr/>
            </p:nvSpPr>
            <p:spPr bwMode="auto">
              <a:xfrm>
                <a:off x="3051176" y="4462463"/>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grpFill/>
              <a:ln w="12700"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36" name="Freeform 414"/>
              <p:cNvSpPr>
                <a:spLocks/>
              </p:cNvSpPr>
              <p:nvPr/>
            </p:nvSpPr>
            <p:spPr bwMode="auto">
              <a:xfrm>
                <a:off x="2854326" y="4383088"/>
                <a:ext cx="88900" cy="88900"/>
              </a:xfrm>
              <a:custGeom>
                <a:avLst/>
                <a:gdLst>
                  <a:gd name="T0" fmla="*/ 28 w 28"/>
                  <a:gd name="T1" fmla="*/ 28 h 28"/>
                  <a:gd name="T2" fmla="*/ 22 w 28"/>
                  <a:gd name="T3" fmla="*/ 4 h 28"/>
                  <a:gd name="T4" fmla="*/ 0 w 28"/>
                  <a:gd name="T5" fmla="*/ 24 h 28"/>
                </a:gdLst>
                <a:ahLst/>
                <a:cxnLst>
                  <a:cxn ang="0">
                    <a:pos x="T0" y="T1"/>
                  </a:cxn>
                  <a:cxn ang="0">
                    <a:pos x="T2" y="T3"/>
                  </a:cxn>
                  <a:cxn ang="0">
                    <a:pos x="T4" y="T5"/>
                  </a:cxn>
                </a:cxnLst>
                <a:rect l="0" t="0" r="r" b="b"/>
                <a:pathLst>
                  <a:path w="28" h="28">
                    <a:moveTo>
                      <a:pt x="28" y="28"/>
                    </a:moveTo>
                    <a:cubicBezTo>
                      <a:pt x="22" y="4"/>
                      <a:pt x="22" y="4"/>
                      <a:pt x="22" y="4"/>
                    </a:cubicBezTo>
                    <a:cubicBezTo>
                      <a:pt x="22" y="4"/>
                      <a:pt x="0" y="0"/>
                      <a:pt x="0" y="24"/>
                    </a:cubicBezTo>
                  </a:path>
                </a:pathLst>
              </a:custGeom>
              <a:grpFill/>
              <a:ln w="12700"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37" name="Freeform 415"/>
              <p:cNvSpPr>
                <a:spLocks/>
              </p:cNvSpPr>
              <p:nvPr/>
            </p:nvSpPr>
            <p:spPr bwMode="auto">
              <a:xfrm>
                <a:off x="2854326" y="4459288"/>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grpFill/>
              <a:ln w="12700"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38" name="Freeform 416"/>
              <p:cNvSpPr>
                <a:spLocks/>
              </p:cNvSpPr>
              <p:nvPr/>
            </p:nvSpPr>
            <p:spPr bwMode="auto">
              <a:xfrm>
                <a:off x="2738438" y="4124325"/>
                <a:ext cx="150813" cy="111125"/>
              </a:xfrm>
              <a:custGeom>
                <a:avLst/>
                <a:gdLst>
                  <a:gd name="T0" fmla="*/ 0 w 47"/>
                  <a:gd name="T1" fmla="*/ 5 h 35"/>
                  <a:gd name="T2" fmla="*/ 19 w 47"/>
                  <a:gd name="T3" fmla="*/ 0 h 35"/>
                  <a:gd name="T4" fmla="*/ 47 w 47"/>
                  <a:gd name="T5" fmla="*/ 20 h 35"/>
                  <a:gd name="T6" fmla="*/ 37 w 47"/>
                  <a:gd name="T7" fmla="*/ 35 h 35"/>
                </a:gdLst>
                <a:ahLst/>
                <a:cxnLst>
                  <a:cxn ang="0">
                    <a:pos x="T0" y="T1"/>
                  </a:cxn>
                  <a:cxn ang="0">
                    <a:pos x="T2" y="T3"/>
                  </a:cxn>
                  <a:cxn ang="0">
                    <a:pos x="T4" y="T5"/>
                  </a:cxn>
                  <a:cxn ang="0">
                    <a:pos x="T6" y="T7"/>
                  </a:cxn>
                </a:cxnLst>
                <a:rect l="0" t="0" r="r" b="b"/>
                <a:pathLst>
                  <a:path w="47" h="35">
                    <a:moveTo>
                      <a:pt x="0" y="5"/>
                    </a:moveTo>
                    <a:cubicBezTo>
                      <a:pt x="5" y="2"/>
                      <a:pt x="12" y="0"/>
                      <a:pt x="19" y="0"/>
                    </a:cubicBezTo>
                    <a:cubicBezTo>
                      <a:pt x="35" y="0"/>
                      <a:pt x="47" y="9"/>
                      <a:pt x="47" y="20"/>
                    </a:cubicBezTo>
                    <a:cubicBezTo>
                      <a:pt x="47" y="26"/>
                      <a:pt x="43" y="31"/>
                      <a:pt x="37" y="35"/>
                    </a:cubicBezTo>
                  </a:path>
                </a:pathLst>
              </a:cu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39" name="Freeform 417"/>
              <p:cNvSpPr>
                <a:spLocks/>
              </p:cNvSpPr>
              <p:nvPr/>
            </p:nvSpPr>
            <p:spPr bwMode="auto">
              <a:xfrm>
                <a:off x="2709863" y="4162425"/>
                <a:ext cx="111125" cy="85725"/>
              </a:xfrm>
              <a:custGeom>
                <a:avLst/>
                <a:gdLst>
                  <a:gd name="T0" fmla="*/ 35 w 35"/>
                  <a:gd name="T1" fmla="*/ 26 h 27"/>
                  <a:gd name="T2" fmla="*/ 28 w 35"/>
                  <a:gd name="T3" fmla="*/ 27 h 27"/>
                  <a:gd name="T4" fmla="*/ 0 w 35"/>
                  <a:gd name="T5" fmla="*/ 10 h 27"/>
                  <a:gd name="T6" fmla="*/ 4 w 35"/>
                  <a:gd name="T7" fmla="*/ 0 h 27"/>
                </a:gdLst>
                <a:ahLst/>
                <a:cxnLst>
                  <a:cxn ang="0">
                    <a:pos x="T0" y="T1"/>
                  </a:cxn>
                  <a:cxn ang="0">
                    <a:pos x="T2" y="T3"/>
                  </a:cxn>
                  <a:cxn ang="0">
                    <a:pos x="T4" y="T5"/>
                  </a:cxn>
                  <a:cxn ang="0">
                    <a:pos x="T6" y="T7"/>
                  </a:cxn>
                </a:cxnLst>
                <a:rect l="0" t="0" r="r" b="b"/>
                <a:pathLst>
                  <a:path w="35" h="27">
                    <a:moveTo>
                      <a:pt x="35" y="26"/>
                    </a:moveTo>
                    <a:cubicBezTo>
                      <a:pt x="33" y="27"/>
                      <a:pt x="31" y="27"/>
                      <a:pt x="28" y="27"/>
                    </a:cubicBezTo>
                    <a:cubicBezTo>
                      <a:pt x="13" y="27"/>
                      <a:pt x="0" y="20"/>
                      <a:pt x="0" y="10"/>
                    </a:cubicBezTo>
                    <a:cubicBezTo>
                      <a:pt x="0" y="6"/>
                      <a:pt x="1" y="3"/>
                      <a:pt x="4" y="0"/>
                    </a:cubicBezTo>
                  </a:path>
                </a:pathLst>
              </a:cu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40" name="Freeform 418"/>
              <p:cNvSpPr>
                <a:spLocks/>
              </p:cNvSpPr>
              <p:nvPr/>
            </p:nvSpPr>
            <p:spPr bwMode="auto">
              <a:xfrm>
                <a:off x="2820988" y="4235450"/>
                <a:ext cx="46038" cy="28575"/>
              </a:xfrm>
              <a:custGeom>
                <a:avLst/>
                <a:gdLst>
                  <a:gd name="T0" fmla="*/ 23 w 29"/>
                  <a:gd name="T1" fmla="*/ 0 h 18"/>
                  <a:gd name="T2" fmla="*/ 29 w 29"/>
                  <a:gd name="T3" fmla="*/ 18 h 18"/>
                  <a:gd name="T4" fmla="*/ 0 w 29"/>
                  <a:gd name="T5" fmla="*/ 6 h 18"/>
                </a:gdLst>
                <a:ahLst/>
                <a:cxnLst>
                  <a:cxn ang="0">
                    <a:pos x="T0" y="T1"/>
                  </a:cxn>
                  <a:cxn ang="0">
                    <a:pos x="T2" y="T3"/>
                  </a:cxn>
                  <a:cxn ang="0">
                    <a:pos x="T4" y="T5"/>
                  </a:cxn>
                </a:cxnLst>
                <a:rect l="0" t="0" r="r" b="b"/>
                <a:pathLst>
                  <a:path w="29" h="18">
                    <a:moveTo>
                      <a:pt x="23" y="0"/>
                    </a:moveTo>
                    <a:lnTo>
                      <a:pt x="29" y="18"/>
                    </a:lnTo>
                    <a:lnTo>
                      <a:pt x="0" y="6"/>
                    </a:lnTo>
                  </a:path>
                </a:pathLst>
              </a:cu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41" name="Freeform 421"/>
              <p:cNvSpPr>
                <a:spLocks/>
              </p:cNvSpPr>
              <p:nvPr/>
            </p:nvSpPr>
            <p:spPr bwMode="auto">
              <a:xfrm>
                <a:off x="2870201" y="4529138"/>
                <a:ext cx="50800" cy="25400"/>
              </a:xfrm>
              <a:custGeom>
                <a:avLst/>
                <a:gdLst>
                  <a:gd name="T0" fmla="*/ 0 w 16"/>
                  <a:gd name="T1" fmla="*/ 8 h 8"/>
                  <a:gd name="T2" fmla="*/ 8 w 16"/>
                  <a:gd name="T3" fmla="*/ 0 h 8"/>
                  <a:gd name="T4" fmla="*/ 16 w 16"/>
                  <a:gd name="T5" fmla="*/ 8 h 8"/>
                </a:gdLst>
                <a:ahLst/>
                <a:cxnLst>
                  <a:cxn ang="0">
                    <a:pos x="T0" y="T1"/>
                  </a:cxn>
                  <a:cxn ang="0">
                    <a:pos x="T2" y="T3"/>
                  </a:cxn>
                  <a:cxn ang="0">
                    <a:pos x="T4" y="T5"/>
                  </a:cxn>
                </a:cxnLst>
                <a:rect l="0" t="0" r="r" b="b"/>
                <a:pathLst>
                  <a:path w="16" h="8">
                    <a:moveTo>
                      <a:pt x="0" y="8"/>
                    </a:moveTo>
                    <a:cubicBezTo>
                      <a:pt x="0" y="3"/>
                      <a:pt x="3" y="0"/>
                      <a:pt x="8" y="0"/>
                    </a:cubicBezTo>
                    <a:cubicBezTo>
                      <a:pt x="12" y="0"/>
                      <a:pt x="16" y="3"/>
                      <a:pt x="16" y="8"/>
                    </a:cubicBezTo>
                  </a:path>
                </a:pathLst>
              </a:cu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42" name="Freeform 422"/>
              <p:cNvSpPr>
                <a:spLocks/>
              </p:cNvSpPr>
              <p:nvPr/>
            </p:nvSpPr>
            <p:spPr bwMode="auto">
              <a:xfrm>
                <a:off x="3105151" y="4465638"/>
                <a:ext cx="152400" cy="182562"/>
              </a:xfrm>
              <a:custGeom>
                <a:avLst/>
                <a:gdLst>
                  <a:gd name="T0" fmla="*/ 0 w 48"/>
                  <a:gd name="T1" fmla="*/ 52 h 57"/>
                  <a:gd name="T2" fmla="*/ 0 w 48"/>
                  <a:gd name="T3" fmla="*/ 3 h 57"/>
                  <a:gd name="T4" fmla="*/ 4 w 48"/>
                  <a:gd name="T5" fmla="*/ 0 h 57"/>
                  <a:gd name="T6" fmla="*/ 44 w 48"/>
                  <a:gd name="T7" fmla="*/ 0 h 57"/>
                  <a:gd name="T8" fmla="*/ 48 w 48"/>
                  <a:gd name="T9" fmla="*/ 3 h 57"/>
                  <a:gd name="T10" fmla="*/ 48 w 48"/>
                  <a:gd name="T11" fmla="*/ 53 h 57"/>
                  <a:gd name="T12" fmla="*/ 44 w 48"/>
                  <a:gd name="T13" fmla="*/ 57 h 57"/>
                  <a:gd name="T14" fmla="*/ 28 w 48"/>
                  <a:gd name="T15" fmla="*/ 57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57">
                    <a:moveTo>
                      <a:pt x="0" y="52"/>
                    </a:moveTo>
                    <a:cubicBezTo>
                      <a:pt x="0" y="3"/>
                      <a:pt x="0" y="3"/>
                      <a:pt x="0" y="3"/>
                    </a:cubicBezTo>
                    <a:cubicBezTo>
                      <a:pt x="0" y="1"/>
                      <a:pt x="2" y="0"/>
                      <a:pt x="4" y="0"/>
                    </a:cubicBezTo>
                    <a:cubicBezTo>
                      <a:pt x="44" y="0"/>
                      <a:pt x="44" y="0"/>
                      <a:pt x="44" y="0"/>
                    </a:cubicBezTo>
                    <a:cubicBezTo>
                      <a:pt x="46" y="0"/>
                      <a:pt x="48" y="1"/>
                      <a:pt x="48" y="3"/>
                    </a:cubicBezTo>
                    <a:cubicBezTo>
                      <a:pt x="48" y="53"/>
                      <a:pt x="48" y="53"/>
                      <a:pt x="48" y="53"/>
                    </a:cubicBezTo>
                    <a:cubicBezTo>
                      <a:pt x="48" y="55"/>
                      <a:pt x="46" y="57"/>
                      <a:pt x="44" y="57"/>
                    </a:cubicBezTo>
                    <a:cubicBezTo>
                      <a:pt x="28" y="57"/>
                      <a:pt x="28" y="57"/>
                      <a:pt x="28" y="57"/>
                    </a:cubicBezTo>
                  </a:path>
                </a:pathLst>
              </a:cu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43" name="Freeform 423"/>
              <p:cNvSpPr>
                <a:spLocks/>
              </p:cNvSpPr>
              <p:nvPr/>
            </p:nvSpPr>
            <p:spPr bwMode="auto">
              <a:xfrm>
                <a:off x="3130551" y="4335463"/>
                <a:ext cx="31750" cy="57150"/>
              </a:xfrm>
              <a:custGeom>
                <a:avLst/>
                <a:gdLst>
                  <a:gd name="T0" fmla="*/ 10 w 10"/>
                  <a:gd name="T1" fmla="*/ 18 h 18"/>
                  <a:gd name="T2" fmla="*/ 0 w 10"/>
                  <a:gd name="T3" fmla="*/ 0 h 18"/>
                </a:gdLst>
                <a:ahLst/>
                <a:cxnLst>
                  <a:cxn ang="0">
                    <a:pos x="T0" y="T1"/>
                  </a:cxn>
                  <a:cxn ang="0">
                    <a:pos x="T2" y="T3"/>
                  </a:cxn>
                </a:cxnLst>
                <a:rect l="0" t="0" r="r" b="b"/>
                <a:pathLst>
                  <a:path w="10" h="18">
                    <a:moveTo>
                      <a:pt x="10" y="18"/>
                    </a:moveTo>
                    <a:cubicBezTo>
                      <a:pt x="4" y="14"/>
                      <a:pt x="0" y="8"/>
                      <a:pt x="0" y="0"/>
                    </a:cubicBezTo>
                  </a:path>
                </a:pathLst>
              </a:cu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44" name="Freeform 424"/>
              <p:cNvSpPr>
                <a:spLocks/>
              </p:cNvSpPr>
              <p:nvPr/>
            </p:nvSpPr>
            <p:spPr bwMode="auto">
              <a:xfrm>
                <a:off x="3206751" y="4335463"/>
                <a:ext cx="31750" cy="57150"/>
              </a:xfrm>
              <a:custGeom>
                <a:avLst/>
                <a:gdLst>
                  <a:gd name="T0" fmla="*/ 10 w 10"/>
                  <a:gd name="T1" fmla="*/ 0 h 18"/>
                  <a:gd name="T2" fmla="*/ 0 w 10"/>
                  <a:gd name="T3" fmla="*/ 18 h 18"/>
                </a:gdLst>
                <a:ahLst/>
                <a:cxnLst>
                  <a:cxn ang="0">
                    <a:pos x="T0" y="T1"/>
                  </a:cxn>
                  <a:cxn ang="0">
                    <a:pos x="T2" y="T3"/>
                  </a:cxn>
                </a:cxnLst>
                <a:rect l="0" t="0" r="r" b="b"/>
                <a:pathLst>
                  <a:path w="10" h="18">
                    <a:moveTo>
                      <a:pt x="10" y="0"/>
                    </a:moveTo>
                    <a:cubicBezTo>
                      <a:pt x="10" y="9"/>
                      <a:pt x="6" y="15"/>
                      <a:pt x="0" y="18"/>
                    </a:cubicBezTo>
                  </a:path>
                </a:pathLst>
              </a:cu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45" name="Freeform 425"/>
              <p:cNvSpPr>
                <a:spLocks/>
              </p:cNvSpPr>
              <p:nvPr/>
            </p:nvSpPr>
            <p:spPr bwMode="auto">
              <a:xfrm>
                <a:off x="3117851" y="4219575"/>
                <a:ext cx="136525" cy="106362"/>
              </a:xfrm>
              <a:custGeom>
                <a:avLst/>
                <a:gdLst>
                  <a:gd name="T0" fmla="*/ 3 w 43"/>
                  <a:gd name="T1" fmla="*/ 33 h 33"/>
                  <a:gd name="T2" fmla="*/ 5 w 43"/>
                  <a:gd name="T3" fmla="*/ 16 h 33"/>
                  <a:gd name="T4" fmla="*/ 12 w 43"/>
                  <a:gd name="T5" fmla="*/ 9 h 33"/>
                  <a:gd name="T6" fmla="*/ 12 w 43"/>
                  <a:gd name="T7" fmla="*/ 5 h 33"/>
                  <a:gd name="T8" fmla="*/ 28 w 43"/>
                  <a:gd name="T9" fmla="*/ 6 h 33"/>
                  <a:gd name="T10" fmla="*/ 33 w 43"/>
                  <a:gd name="T11" fmla="*/ 10 h 33"/>
                  <a:gd name="T12" fmla="*/ 41 w 43"/>
                  <a:gd name="T13" fmla="*/ 14 h 33"/>
                  <a:gd name="T14" fmla="*/ 39 w 43"/>
                  <a:gd name="T15" fmla="*/ 16 h 33"/>
                  <a:gd name="T16" fmla="*/ 39 w 43"/>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33">
                    <a:moveTo>
                      <a:pt x="3" y="33"/>
                    </a:moveTo>
                    <a:cubicBezTo>
                      <a:pt x="3" y="33"/>
                      <a:pt x="0" y="20"/>
                      <a:pt x="5" y="16"/>
                    </a:cubicBezTo>
                    <a:cubicBezTo>
                      <a:pt x="5" y="16"/>
                      <a:pt x="4" y="10"/>
                      <a:pt x="12" y="9"/>
                    </a:cubicBezTo>
                    <a:cubicBezTo>
                      <a:pt x="12" y="9"/>
                      <a:pt x="13" y="7"/>
                      <a:pt x="12" y="5"/>
                    </a:cubicBezTo>
                    <a:cubicBezTo>
                      <a:pt x="12" y="5"/>
                      <a:pt x="22" y="0"/>
                      <a:pt x="28" y="6"/>
                    </a:cubicBezTo>
                    <a:cubicBezTo>
                      <a:pt x="28" y="6"/>
                      <a:pt x="32" y="5"/>
                      <a:pt x="33" y="10"/>
                    </a:cubicBezTo>
                    <a:cubicBezTo>
                      <a:pt x="33" y="10"/>
                      <a:pt x="39" y="10"/>
                      <a:pt x="41" y="14"/>
                    </a:cubicBezTo>
                    <a:cubicBezTo>
                      <a:pt x="41" y="14"/>
                      <a:pt x="39" y="15"/>
                      <a:pt x="39" y="16"/>
                    </a:cubicBezTo>
                    <a:cubicBezTo>
                      <a:pt x="39" y="16"/>
                      <a:pt x="43" y="25"/>
                      <a:pt x="39" y="33"/>
                    </a:cubicBezTo>
                  </a:path>
                </a:pathLst>
              </a:cu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46" name="Line 426"/>
              <p:cNvSpPr>
                <a:spLocks noChangeShapeType="1"/>
              </p:cNvSpPr>
              <p:nvPr/>
            </p:nvSpPr>
            <p:spPr bwMode="auto">
              <a:xfrm flipH="1">
                <a:off x="3130551" y="4522788"/>
                <a:ext cx="34925" cy="41275"/>
              </a:xfrm>
              <a:prstGeom prst="line">
                <a:avLst/>
              </a:pr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47" name="Line 427"/>
              <p:cNvSpPr>
                <a:spLocks noChangeShapeType="1"/>
              </p:cNvSpPr>
              <p:nvPr/>
            </p:nvSpPr>
            <p:spPr bwMode="auto">
              <a:xfrm flipH="1">
                <a:off x="3178176" y="4491038"/>
                <a:ext cx="9525" cy="12700"/>
              </a:xfrm>
              <a:prstGeom prst="line">
                <a:avLst/>
              </a:pr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48" name="Freeform 428"/>
              <p:cNvSpPr>
                <a:spLocks/>
              </p:cNvSpPr>
              <p:nvPr/>
            </p:nvSpPr>
            <p:spPr bwMode="auto">
              <a:xfrm>
                <a:off x="2994026" y="4491038"/>
                <a:ext cx="28575" cy="25400"/>
              </a:xfrm>
              <a:custGeom>
                <a:avLst/>
                <a:gdLst>
                  <a:gd name="T0" fmla="*/ 9 w 9"/>
                  <a:gd name="T1" fmla="*/ 0 h 8"/>
                  <a:gd name="T2" fmla="*/ 0 w 9"/>
                  <a:gd name="T3" fmla="*/ 8 h 8"/>
                </a:gdLst>
                <a:ahLst/>
                <a:cxnLst>
                  <a:cxn ang="0">
                    <a:pos x="T0" y="T1"/>
                  </a:cxn>
                  <a:cxn ang="0">
                    <a:pos x="T2" y="T3"/>
                  </a:cxn>
                </a:cxnLst>
                <a:rect l="0" t="0" r="r" b="b"/>
                <a:pathLst>
                  <a:path w="9" h="8">
                    <a:moveTo>
                      <a:pt x="9" y="0"/>
                    </a:moveTo>
                    <a:cubicBezTo>
                      <a:pt x="9" y="4"/>
                      <a:pt x="5" y="8"/>
                      <a:pt x="0" y="8"/>
                    </a:cubicBezTo>
                  </a:path>
                </a:pathLst>
              </a:custGeom>
              <a:grpFill/>
              <a:ln w="12700"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49" name="Line 429"/>
              <p:cNvSpPr>
                <a:spLocks noChangeShapeType="1"/>
              </p:cNvSpPr>
              <p:nvPr/>
            </p:nvSpPr>
            <p:spPr bwMode="auto">
              <a:xfrm>
                <a:off x="3162301" y="4398963"/>
                <a:ext cx="44450" cy="0"/>
              </a:xfrm>
              <a:prstGeom prst="line">
                <a:avLst/>
              </a:pr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50" name="Freeform 430"/>
              <p:cNvSpPr>
                <a:spLocks/>
              </p:cNvSpPr>
              <p:nvPr/>
            </p:nvSpPr>
            <p:spPr bwMode="auto">
              <a:xfrm>
                <a:off x="3114676" y="4316413"/>
                <a:ext cx="15875" cy="31750"/>
              </a:xfrm>
              <a:custGeom>
                <a:avLst/>
                <a:gdLst>
                  <a:gd name="T0" fmla="*/ 5 w 5"/>
                  <a:gd name="T1" fmla="*/ 10 h 10"/>
                  <a:gd name="T2" fmla="*/ 0 w 5"/>
                  <a:gd name="T3" fmla="*/ 5 h 10"/>
                  <a:gd name="T4" fmla="*/ 3 w 5"/>
                  <a:gd name="T5" fmla="*/ 0 h 10"/>
                </a:gdLst>
                <a:ahLst/>
                <a:cxnLst>
                  <a:cxn ang="0">
                    <a:pos x="T0" y="T1"/>
                  </a:cxn>
                  <a:cxn ang="0">
                    <a:pos x="T2" y="T3"/>
                  </a:cxn>
                  <a:cxn ang="0">
                    <a:pos x="T4" y="T5"/>
                  </a:cxn>
                </a:cxnLst>
                <a:rect l="0" t="0" r="r" b="b"/>
                <a:pathLst>
                  <a:path w="5" h="10">
                    <a:moveTo>
                      <a:pt x="5" y="10"/>
                    </a:moveTo>
                    <a:cubicBezTo>
                      <a:pt x="2" y="10"/>
                      <a:pt x="0" y="8"/>
                      <a:pt x="0" y="5"/>
                    </a:cubicBezTo>
                    <a:cubicBezTo>
                      <a:pt x="0" y="3"/>
                      <a:pt x="1" y="1"/>
                      <a:pt x="3" y="0"/>
                    </a:cubicBezTo>
                  </a:path>
                </a:pathLst>
              </a:cu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51" name="Freeform 431"/>
              <p:cNvSpPr>
                <a:spLocks/>
              </p:cNvSpPr>
              <p:nvPr/>
            </p:nvSpPr>
            <p:spPr bwMode="auto">
              <a:xfrm>
                <a:off x="3241676" y="4319588"/>
                <a:ext cx="12700" cy="31750"/>
              </a:xfrm>
              <a:custGeom>
                <a:avLst/>
                <a:gdLst>
                  <a:gd name="T0" fmla="*/ 0 w 4"/>
                  <a:gd name="T1" fmla="*/ 10 h 10"/>
                  <a:gd name="T2" fmla="*/ 4 w 4"/>
                  <a:gd name="T3" fmla="*/ 5 h 10"/>
                  <a:gd name="T4" fmla="*/ 1 w 4"/>
                  <a:gd name="T5" fmla="*/ 0 h 10"/>
                </a:gdLst>
                <a:ahLst/>
                <a:cxnLst>
                  <a:cxn ang="0">
                    <a:pos x="T0" y="T1"/>
                  </a:cxn>
                  <a:cxn ang="0">
                    <a:pos x="T2" y="T3"/>
                  </a:cxn>
                  <a:cxn ang="0">
                    <a:pos x="T4" y="T5"/>
                  </a:cxn>
                </a:cxnLst>
                <a:rect l="0" t="0" r="r" b="b"/>
                <a:pathLst>
                  <a:path w="4" h="10">
                    <a:moveTo>
                      <a:pt x="0" y="10"/>
                    </a:moveTo>
                    <a:cubicBezTo>
                      <a:pt x="2" y="10"/>
                      <a:pt x="4" y="8"/>
                      <a:pt x="4" y="5"/>
                    </a:cubicBezTo>
                    <a:cubicBezTo>
                      <a:pt x="4" y="2"/>
                      <a:pt x="3" y="0"/>
                      <a:pt x="1" y="0"/>
                    </a:cubicBezTo>
                  </a:path>
                </a:pathLst>
              </a:cu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52" name="Freeform 432"/>
              <p:cNvSpPr>
                <a:spLocks/>
              </p:cNvSpPr>
              <p:nvPr/>
            </p:nvSpPr>
            <p:spPr bwMode="auto">
              <a:xfrm>
                <a:off x="3162301" y="4376738"/>
                <a:ext cx="41275" cy="12700"/>
              </a:xfrm>
              <a:custGeom>
                <a:avLst/>
                <a:gdLst>
                  <a:gd name="T0" fmla="*/ 0 w 13"/>
                  <a:gd name="T1" fmla="*/ 0 h 4"/>
                  <a:gd name="T2" fmla="*/ 13 w 13"/>
                  <a:gd name="T3" fmla="*/ 1 h 4"/>
                </a:gdLst>
                <a:ahLst/>
                <a:cxnLst>
                  <a:cxn ang="0">
                    <a:pos x="T0" y="T1"/>
                  </a:cxn>
                  <a:cxn ang="0">
                    <a:pos x="T2" y="T3"/>
                  </a:cxn>
                </a:cxnLst>
                <a:rect l="0" t="0" r="r" b="b"/>
                <a:pathLst>
                  <a:path w="13" h="4">
                    <a:moveTo>
                      <a:pt x="0" y="0"/>
                    </a:moveTo>
                    <a:cubicBezTo>
                      <a:pt x="0" y="0"/>
                      <a:pt x="6" y="4"/>
                      <a:pt x="13" y="1"/>
                    </a:cubicBezTo>
                  </a:path>
                </a:pathLst>
              </a:cu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53" name="Freeform 433"/>
              <p:cNvSpPr>
                <a:spLocks/>
              </p:cNvSpPr>
              <p:nvPr/>
            </p:nvSpPr>
            <p:spPr bwMode="auto">
              <a:xfrm>
                <a:off x="3175001" y="4260850"/>
                <a:ext cx="15875" cy="9525"/>
              </a:xfrm>
              <a:custGeom>
                <a:avLst/>
                <a:gdLst>
                  <a:gd name="T0" fmla="*/ 5 w 5"/>
                  <a:gd name="T1" fmla="*/ 0 h 3"/>
                  <a:gd name="T2" fmla="*/ 0 w 5"/>
                  <a:gd name="T3" fmla="*/ 3 h 3"/>
                </a:gdLst>
                <a:ahLst/>
                <a:cxnLst>
                  <a:cxn ang="0">
                    <a:pos x="T0" y="T1"/>
                  </a:cxn>
                  <a:cxn ang="0">
                    <a:pos x="T2" y="T3"/>
                  </a:cxn>
                </a:cxnLst>
                <a:rect l="0" t="0" r="r" b="b"/>
                <a:pathLst>
                  <a:path w="5" h="3">
                    <a:moveTo>
                      <a:pt x="5" y="0"/>
                    </a:moveTo>
                    <a:cubicBezTo>
                      <a:pt x="5" y="0"/>
                      <a:pt x="1" y="0"/>
                      <a:pt x="0" y="3"/>
                    </a:cubicBezTo>
                  </a:path>
                </a:pathLst>
              </a:cu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54" name="Freeform 434"/>
              <p:cNvSpPr>
                <a:spLocks/>
              </p:cNvSpPr>
              <p:nvPr/>
            </p:nvSpPr>
            <p:spPr bwMode="auto">
              <a:xfrm>
                <a:off x="3181351" y="4264025"/>
                <a:ext cx="9525" cy="9525"/>
              </a:xfrm>
              <a:custGeom>
                <a:avLst/>
                <a:gdLst>
                  <a:gd name="T0" fmla="*/ 0 w 3"/>
                  <a:gd name="T1" fmla="*/ 0 h 3"/>
                  <a:gd name="T2" fmla="*/ 3 w 3"/>
                  <a:gd name="T3" fmla="*/ 3 h 3"/>
                </a:gdLst>
                <a:ahLst/>
                <a:cxnLst>
                  <a:cxn ang="0">
                    <a:pos x="T0" y="T1"/>
                  </a:cxn>
                  <a:cxn ang="0">
                    <a:pos x="T2" y="T3"/>
                  </a:cxn>
                </a:cxnLst>
                <a:rect l="0" t="0" r="r" b="b"/>
                <a:pathLst>
                  <a:path w="3" h="3">
                    <a:moveTo>
                      <a:pt x="0" y="0"/>
                    </a:moveTo>
                    <a:cubicBezTo>
                      <a:pt x="0" y="0"/>
                      <a:pt x="2" y="1"/>
                      <a:pt x="3" y="3"/>
                    </a:cubicBezTo>
                  </a:path>
                </a:pathLst>
              </a:cu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grpSp>
        <p:grpSp>
          <p:nvGrpSpPr>
            <p:cNvPr id="6" name="Groupe 5"/>
            <p:cNvGrpSpPr/>
            <p:nvPr/>
          </p:nvGrpSpPr>
          <p:grpSpPr>
            <a:xfrm>
              <a:off x="548834" y="1616735"/>
              <a:ext cx="141125" cy="104283"/>
              <a:chOff x="1481138" y="974726"/>
              <a:chExt cx="358775" cy="265113"/>
            </a:xfrm>
            <a:grpFill/>
          </p:grpSpPr>
          <p:sp>
            <p:nvSpPr>
              <p:cNvPr id="7" name="Rectangle 13"/>
              <p:cNvSpPr>
                <a:spLocks noChangeArrowheads="1"/>
              </p:cNvSpPr>
              <p:nvPr/>
            </p:nvSpPr>
            <p:spPr bwMode="auto">
              <a:xfrm>
                <a:off x="1609725" y="974726"/>
                <a:ext cx="20638" cy="79375"/>
              </a:xfrm>
              <a:prstGeom prst="rect">
                <a:avLst/>
              </a:pr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8" name="Freeform 15"/>
              <p:cNvSpPr>
                <a:spLocks/>
              </p:cNvSpPr>
              <p:nvPr/>
            </p:nvSpPr>
            <p:spPr bwMode="auto">
              <a:xfrm>
                <a:off x="1649413" y="974726"/>
                <a:ext cx="20638" cy="36513"/>
              </a:xfrm>
              <a:custGeom>
                <a:avLst/>
                <a:gdLst>
                  <a:gd name="T0" fmla="*/ 13 w 13"/>
                  <a:gd name="T1" fmla="*/ 23 h 23"/>
                  <a:gd name="T2" fmla="*/ 13 w 13"/>
                  <a:gd name="T3" fmla="*/ 0 h 23"/>
                  <a:gd name="T4" fmla="*/ 0 w 13"/>
                  <a:gd name="T5" fmla="*/ 0 h 23"/>
                </a:gdLst>
                <a:ahLst/>
                <a:cxnLst>
                  <a:cxn ang="0">
                    <a:pos x="T0" y="T1"/>
                  </a:cxn>
                  <a:cxn ang="0">
                    <a:pos x="T2" y="T3"/>
                  </a:cxn>
                  <a:cxn ang="0">
                    <a:pos x="T4" y="T5"/>
                  </a:cxn>
                </a:cxnLst>
                <a:rect l="0" t="0" r="r" b="b"/>
                <a:pathLst>
                  <a:path w="13" h="23">
                    <a:moveTo>
                      <a:pt x="13" y="23"/>
                    </a:moveTo>
                    <a:lnTo>
                      <a:pt x="13" y="0"/>
                    </a:lnTo>
                    <a:lnTo>
                      <a:pt x="0" y="0"/>
                    </a:lnTo>
                  </a:path>
                </a:pathLst>
              </a:cu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9" name="Rectangle 5"/>
              <p:cNvSpPr>
                <a:spLocks noChangeArrowheads="1"/>
              </p:cNvSpPr>
              <p:nvPr/>
            </p:nvSpPr>
            <p:spPr bwMode="auto">
              <a:xfrm>
                <a:off x="1714500" y="1066801"/>
                <a:ext cx="44450" cy="38100"/>
              </a:xfrm>
              <a:prstGeom prst="rect">
                <a:avLst/>
              </a:pr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10" name="Rectangle 6"/>
              <p:cNvSpPr>
                <a:spLocks noChangeArrowheads="1"/>
              </p:cNvSpPr>
              <p:nvPr/>
            </p:nvSpPr>
            <p:spPr bwMode="auto">
              <a:xfrm>
                <a:off x="1595438" y="1139826"/>
                <a:ext cx="44450" cy="38100"/>
              </a:xfrm>
              <a:prstGeom prst="rect">
                <a:avLst/>
              </a:pr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11" name="Freeform 7"/>
              <p:cNvSpPr>
                <a:spLocks/>
              </p:cNvSpPr>
              <p:nvPr/>
            </p:nvSpPr>
            <p:spPr bwMode="auto">
              <a:xfrm>
                <a:off x="1490663" y="1011238"/>
                <a:ext cx="339725" cy="100013"/>
              </a:xfrm>
              <a:custGeom>
                <a:avLst/>
                <a:gdLst>
                  <a:gd name="T0" fmla="*/ 0 w 214"/>
                  <a:gd name="T1" fmla="*/ 59 h 63"/>
                  <a:gd name="T2" fmla="*/ 94 w 214"/>
                  <a:gd name="T3" fmla="*/ 59 h 63"/>
                  <a:gd name="T4" fmla="*/ 154 w 214"/>
                  <a:gd name="T5" fmla="*/ 0 h 63"/>
                  <a:gd name="T6" fmla="*/ 214 w 214"/>
                  <a:gd name="T7" fmla="*/ 63 h 63"/>
                </a:gdLst>
                <a:ahLst/>
                <a:cxnLst>
                  <a:cxn ang="0">
                    <a:pos x="T0" y="T1"/>
                  </a:cxn>
                  <a:cxn ang="0">
                    <a:pos x="T2" y="T3"/>
                  </a:cxn>
                  <a:cxn ang="0">
                    <a:pos x="T4" y="T5"/>
                  </a:cxn>
                  <a:cxn ang="0">
                    <a:pos x="T6" y="T7"/>
                  </a:cxn>
                </a:cxnLst>
                <a:rect l="0" t="0" r="r" b="b"/>
                <a:pathLst>
                  <a:path w="214" h="63">
                    <a:moveTo>
                      <a:pt x="0" y="59"/>
                    </a:moveTo>
                    <a:lnTo>
                      <a:pt x="94" y="59"/>
                    </a:lnTo>
                    <a:lnTo>
                      <a:pt x="154" y="0"/>
                    </a:lnTo>
                    <a:lnTo>
                      <a:pt x="214" y="63"/>
                    </a:lnTo>
                  </a:path>
                </a:pathLst>
              </a:cu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12" name="Line 8"/>
              <p:cNvSpPr>
                <a:spLocks noChangeShapeType="1"/>
              </p:cNvSpPr>
              <p:nvPr/>
            </p:nvSpPr>
            <p:spPr bwMode="auto">
              <a:xfrm>
                <a:off x="1811338" y="1117601"/>
                <a:ext cx="0" cy="120650"/>
              </a:xfrm>
              <a:prstGeom prst="line">
                <a:avLst/>
              </a:pr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13" name="Line 9"/>
              <p:cNvSpPr>
                <a:spLocks noChangeShapeType="1"/>
              </p:cNvSpPr>
              <p:nvPr/>
            </p:nvSpPr>
            <p:spPr bwMode="auto">
              <a:xfrm flipH="1">
                <a:off x="1481138" y="1239838"/>
                <a:ext cx="358775" cy="0"/>
              </a:xfrm>
              <a:prstGeom prst="line">
                <a:avLst/>
              </a:pr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14" name="Line 10"/>
              <p:cNvSpPr>
                <a:spLocks noChangeShapeType="1"/>
              </p:cNvSpPr>
              <p:nvPr/>
            </p:nvSpPr>
            <p:spPr bwMode="auto">
              <a:xfrm>
                <a:off x="1662113" y="1089026"/>
                <a:ext cx="0" cy="130175"/>
              </a:xfrm>
              <a:prstGeom prst="line">
                <a:avLst/>
              </a:pr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15" name="Line 11"/>
              <p:cNvSpPr>
                <a:spLocks noChangeShapeType="1"/>
              </p:cNvSpPr>
              <p:nvPr/>
            </p:nvSpPr>
            <p:spPr bwMode="auto">
              <a:xfrm>
                <a:off x="1511300" y="1109663"/>
                <a:ext cx="0" cy="130175"/>
              </a:xfrm>
              <a:prstGeom prst="line">
                <a:avLst/>
              </a:pr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16" name="Freeform 12"/>
              <p:cNvSpPr>
                <a:spLocks/>
              </p:cNvSpPr>
              <p:nvPr/>
            </p:nvSpPr>
            <p:spPr bwMode="auto">
              <a:xfrm>
                <a:off x="1506538" y="1011238"/>
                <a:ext cx="101600" cy="74613"/>
              </a:xfrm>
              <a:custGeom>
                <a:avLst/>
                <a:gdLst>
                  <a:gd name="T0" fmla="*/ 64 w 64"/>
                  <a:gd name="T1" fmla="*/ 0 h 47"/>
                  <a:gd name="T2" fmla="*/ 51 w 64"/>
                  <a:gd name="T3" fmla="*/ 0 h 47"/>
                  <a:gd name="T4" fmla="*/ 0 w 64"/>
                  <a:gd name="T5" fmla="*/ 47 h 47"/>
                </a:gdLst>
                <a:ahLst/>
                <a:cxnLst>
                  <a:cxn ang="0">
                    <a:pos x="T0" y="T1"/>
                  </a:cxn>
                  <a:cxn ang="0">
                    <a:pos x="T2" y="T3"/>
                  </a:cxn>
                  <a:cxn ang="0">
                    <a:pos x="T4" y="T5"/>
                  </a:cxn>
                </a:cxnLst>
                <a:rect l="0" t="0" r="r" b="b"/>
                <a:pathLst>
                  <a:path w="64" h="47">
                    <a:moveTo>
                      <a:pt x="64" y="0"/>
                    </a:moveTo>
                    <a:lnTo>
                      <a:pt x="51" y="0"/>
                    </a:lnTo>
                    <a:lnTo>
                      <a:pt x="0" y="47"/>
                    </a:lnTo>
                  </a:path>
                </a:pathLst>
              </a:cu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17" name="Freeform 14"/>
              <p:cNvSpPr>
                <a:spLocks/>
              </p:cNvSpPr>
              <p:nvPr/>
            </p:nvSpPr>
            <p:spPr bwMode="auto">
              <a:xfrm>
                <a:off x="1630363" y="1011238"/>
                <a:ext cx="104775" cy="42863"/>
              </a:xfrm>
              <a:custGeom>
                <a:avLst/>
                <a:gdLst>
                  <a:gd name="T0" fmla="*/ 0 w 66"/>
                  <a:gd name="T1" fmla="*/ 27 h 27"/>
                  <a:gd name="T2" fmla="*/ 25 w 66"/>
                  <a:gd name="T3" fmla="*/ 0 h 27"/>
                  <a:gd name="T4" fmla="*/ 66 w 66"/>
                  <a:gd name="T5" fmla="*/ 0 h 27"/>
                </a:gdLst>
                <a:ahLst/>
                <a:cxnLst>
                  <a:cxn ang="0">
                    <a:pos x="T0" y="T1"/>
                  </a:cxn>
                  <a:cxn ang="0">
                    <a:pos x="T2" y="T3"/>
                  </a:cxn>
                  <a:cxn ang="0">
                    <a:pos x="T4" y="T5"/>
                  </a:cxn>
                </a:cxnLst>
                <a:rect l="0" t="0" r="r" b="b"/>
                <a:pathLst>
                  <a:path w="66" h="27">
                    <a:moveTo>
                      <a:pt x="0" y="27"/>
                    </a:moveTo>
                    <a:lnTo>
                      <a:pt x="25" y="0"/>
                    </a:lnTo>
                    <a:lnTo>
                      <a:pt x="66" y="0"/>
                    </a:lnTo>
                  </a:path>
                </a:pathLst>
              </a:cu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18" name="Rectangle 16"/>
              <p:cNvSpPr>
                <a:spLocks noChangeArrowheads="1"/>
              </p:cNvSpPr>
              <p:nvPr/>
            </p:nvSpPr>
            <p:spPr bwMode="auto">
              <a:xfrm>
                <a:off x="1716088" y="1139826"/>
                <a:ext cx="41275" cy="100013"/>
              </a:xfrm>
              <a:prstGeom prst="rect">
                <a:avLst/>
              </a:pr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19" name="Rectangle 17"/>
              <p:cNvSpPr>
                <a:spLocks noChangeArrowheads="1"/>
              </p:cNvSpPr>
              <p:nvPr/>
            </p:nvSpPr>
            <p:spPr bwMode="auto">
              <a:xfrm>
                <a:off x="1533525" y="1139826"/>
                <a:ext cx="41275" cy="61913"/>
              </a:xfrm>
              <a:prstGeom prst="rect">
                <a:avLst/>
              </a:pr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sp>
            <p:nvSpPr>
              <p:cNvPr id="20" name="Line 18"/>
              <p:cNvSpPr>
                <a:spLocks noChangeShapeType="1"/>
              </p:cNvSpPr>
              <p:nvPr/>
            </p:nvSpPr>
            <p:spPr bwMode="auto">
              <a:xfrm>
                <a:off x="1522413" y="1074738"/>
                <a:ext cx="60325" cy="0"/>
              </a:xfrm>
              <a:prstGeom prst="line">
                <a:avLst/>
              </a:prstGeom>
              <a:grpFill/>
              <a:ln w="9525" cap="rnd">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fr-FR" sz="1867" kern="0">
                  <a:latin typeface="Arial"/>
                  <a:cs typeface="Arial"/>
                  <a:sym typeface="Arial"/>
                </a:endParaRPr>
              </a:p>
            </p:txBody>
          </p:sp>
        </p:grpSp>
      </p:grpSp>
      <p:sp>
        <p:nvSpPr>
          <p:cNvPr id="56" name="ZoneTexte 55"/>
          <p:cNvSpPr txBox="1"/>
          <p:nvPr/>
        </p:nvSpPr>
        <p:spPr>
          <a:xfrm>
            <a:off x="1179631" y="4365003"/>
            <a:ext cx="1292402" cy="492635"/>
          </a:xfrm>
          <a:prstGeom prst="rect">
            <a:avLst/>
          </a:prstGeom>
          <a:solidFill>
            <a:schemeClr val="tx1">
              <a:lumMod val="20000"/>
              <a:lumOff val="80000"/>
            </a:schemeClr>
          </a:solidFill>
        </p:spPr>
        <p:txBody>
          <a:bodyPr wrap="square" lIns="0" tIns="0" rIns="0" bIns="0" rtlCol="0" anchor="ctr">
            <a:spAutoFit/>
          </a:bodyPr>
          <a:lstStyle/>
          <a:p>
            <a:pPr algn="ctr" defTabSz="1219170">
              <a:defRPr/>
            </a:pPr>
            <a:r>
              <a:rPr lang="fr-FR" sz="1067" b="1" kern="0" dirty="0">
                <a:latin typeface="Arial"/>
                <a:cs typeface="Arial"/>
                <a:sym typeface="Arial"/>
              </a:rPr>
              <a:t>Opportunités commerciales</a:t>
            </a:r>
          </a:p>
          <a:p>
            <a:pPr algn="ctr" defTabSz="1219170">
              <a:defRPr/>
            </a:pPr>
            <a:r>
              <a:rPr lang="fr-FR" sz="1067" b="1" kern="0" dirty="0">
                <a:latin typeface="Arial"/>
                <a:cs typeface="Arial"/>
                <a:sym typeface="Arial"/>
              </a:rPr>
              <a:t>Agence ou CRC</a:t>
            </a:r>
          </a:p>
        </p:txBody>
      </p:sp>
      <p:sp>
        <p:nvSpPr>
          <p:cNvPr id="242" name="ZoneTexte 241"/>
          <p:cNvSpPr txBox="1"/>
          <p:nvPr/>
        </p:nvSpPr>
        <p:spPr>
          <a:xfrm>
            <a:off x="5329036" y="2587456"/>
            <a:ext cx="1584000" cy="618436"/>
          </a:xfrm>
          <a:prstGeom prst="rect">
            <a:avLst/>
          </a:prstGeom>
          <a:noFill/>
        </p:spPr>
        <p:txBody>
          <a:bodyPr wrap="none" lIns="0" tIns="0" rIns="0" bIns="0" rtlCol="0" anchor="ctr">
            <a:noAutofit/>
          </a:bodyPr>
          <a:lstStyle/>
          <a:p>
            <a:pPr algn="ctr" defTabSz="1219170">
              <a:defRPr/>
            </a:pPr>
            <a:r>
              <a:rPr lang="fr-FR" sz="1067" kern="0" dirty="0">
                <a:latin typeface="Arial"/>
                <a:cs typeface="Arial"/>
                <a:sym typeface="Arial"/>
              </a:rPr>
              <a:t>Le client est redirigé </a:t>
            </a:r>
          </a:p>
          <a:p>
            <a:pPr algn="ctr" defTabSz="1219170">
              <a:defRPr/>
            </a:pPr>
            <a:r>
              <a:rPr lang="fr-FR" sz="1067" kern="0" dirty="0">
                <a:latin typeface="Arial"/>
                <a:cs typeface="Arial"/>
                <a:sym typeface="Arial"/>
              </a:rPr>
              <a:t>vers une </a:t>
            </a:r>
            <a:r>
              <a:rPr lang="fr-FR" sz="1067" b="1" kern="0" dirty="0">
                <a:latin typeface="Arial"/>
                <a:cs typeface="Arial"/>
                <a:sym typeface="Arial"/>
              </a:rPr>
              <a:t>landing-page</a:t>
            </a:r>
            <a:r>
              <a:rPr lang="fr-FR" sz="1067" kern="0" dirty="0">
                <a:latin typeface="Arial"/>
                <a:cs typeface="Arial"/>
                <a:sym typeface="Arial"/>
              </a:rPr>
              <a:t> </a:t>
            </a:r>
          </a:p>
          <a:p>
            <a:pPr algn="ctr" defTabSz="1219170">
              <a:defRPr/>
            </a:pPr>
            <a:r>
              <a:rPr lang="fr-FR" sz="1067" kern="0" dirty="0">
                <a:latin typeface="Arial"/>
                <a:cs typeface="Arial"/>
                <a:sym typeface="Arial"/>
              </a:rPr>
              <a:t>disponible sur le site</a:t>
            </a:r>
          </a:p>
        </p:txBody>
      </p:sp>
      <p:grpSp>
        <p:nvGrpSpPr>
          <p:cNvPr id="320" name="Groupe 319">
            <a:extLst>
              <a:ext uri="{FF2B5EF4-FFF2-40B4-BE49-F238E27FC236}">
                <a16:creationId xmlns:a16="http://schemas.microsoft.com/office/drawing/2014/main" id="{E04C1983-F540-4B03-99E3-E8586E4E6303}"/>
              </a:ext>
            </a:extLst>
          </p:cNvPr>
          <p:cNvGrpSpPr/>
          <p:nvPr/>
        </p:nvGrpSpPr>
        <p:grpSpPr>
          <a:xfrm>
            <a:off x="3126455" y="2340361"/>
            <a:ext cx="1483413" cy="1230166"/>
            <a:chOff x="2323465" y="1317826"/>
            <a:chExt cx="1011418" cy="922625"/>
          </a:xfrm>
        </p:grpSpPr>
        <p:sp>
          <p:nvSpPr>
            <p:cNvPr id="240" name="ZoneTexte 239"/>
            <p:cNvSpPr txBox="1"/>
            <p:nvPr/>
          </p:nvSpPr>
          <p:spPr>
            <a:xfrm>
              <a:off x="2323465" y="1923651"/>
              <a:ext cx="1011417" cy="316800"/>
            </a:xfrm>
            <a:prstGeom prst="rect">
              <a:avLst/>
            </a:prstGeom>
            <a:noFill/>
          </p:spPr>
          <p:txBody>
            <a:bodyPr wrap="square" lIns="0" tIns="0" rIns="0" bIns="0" rtlCol="0" anchor="ctr">
              <a:noAutofit/>
            </a:bodyPr>
            <a:lstStyle/>
            <a:p>
              <a:pPr algn="ctr" defTabSz="1219170">
                <a:defRPr/>
              </a:pPr>
              <a:r>
                <a:rPr lang="fr-FR" sz="1067" kern="0" dirty="0">
                  <a:latin typeface="Arial"/>
                  <a:cs typeface="Arial"/>
                  <a:sym typeface="Arial"/>
                </a:rPr>
                <a:t>Un </a:t>
              </a:r>
              <a:r>
                <a:rPr lang="fr-FR" sz="1067" b="1" kern="0" dirty="0">
                  <a:latin typeface="Arial"/>
                  <a:cs typeface="Arial"/>
                  <a:sym typeface="Arial"/>
                </a:rPr>
                <a:t>emailing personnalisé </a:t>
              </a:r>
              <a:r>
                <a:rPr lang="fr-FR" sz="1067" kern="0" dirty="0">
                  <a:latin typeface="Arial"/>
                  <a:cs typeface="Arial"/>
                  <a:sym typeface="Arial"/>
                </a:rPr>
                <a:t>est </a:t>
              </a:r>
            </a:p>
            <a:p>
              <a:pPr algn="ctr" defTabSz="1219170">
                <a:defRPr/>
              </a:pPr>
              <a:r>
                <a:rPr lang="fr-FR" sz="1067" kern="0" dirty="0">
                  <a:latin typeface="Arial"/>
                  <a:cs typeface="Arial"/>
                  <a:sym typeface="Arial"/>
                </a:rPr>
                <a:t>adressé au client</a:t>
              </a:r>
            </a:p>
          </p:txBody>
        </p:sp>
        <p:sp>
          <p:nvSpPr>
            <p:cNvPr id="243" name="ZoneTexte 242"/>
            <p:cNvSpPr txBox="1"/>
            <p:nvPr/>
          </p:nvSpPr>
          <p:spPr>
            <a:xfrm>
              <a:off x="2323465" y="1317826"/>
              <a:ext cx="1011418" cy="561231"/>
            </a:xfrm>
            <a:prstGeom prst="rect">
              <a:avLst/>
            </a:prstGeom>
            <a:noFill/>
          </p:spPr>
          <p:txBody>
            <a:bodyPr wrap="square" lIns="0" tIns="0" rIns="0" bIns="0" rtlCol="0" anchor="ctr">
              <a:noAutofit/>
            </a:bodyPr>
            <a:lstStyle/>
            <a:p>
              <a:pPr algn="ctr" defTabSz="1219170">
                <a:defRPr/>
              </a:pPr>
              <a:r>
                <a:rPr lang="fr-FR" sz="1067" kern="0" dirty="0">
                  <a:latin typeface="Arial"/>
                  <a:cs typeface="Arial"/>
                  <a:sym typeface="Arial"/>
                </a:rPr>
                <a:t>Une </a:t>
              </a:r>
              <a:r>
                <a:rPr lang="fr-FR" sz="1067" b="1" kern="0" dirty="0">
                  <a:latin typeface="Arial"/>
                  <a:cs typeface="Arial"/>
                  <a:sym typeface="Arial"/>
                </a:rPr>
                <a:t>bannière</a:t>
              </a:r>
              <a:r>
                <a:rPr lang="fr-FR" sz="1067" kern="0" dirty="0">
                  <a:latin typeface="Arial"/>
                  <a:cs typeface="Arial"/>
                  <a:sym typeface="Arial"/>
                </a:rPr>
                <a:t> est affichée sur l’espace de gestion du client</a:t>
              </a:r>
            </a:p>
          </p:txBody>
        </p:sp>
      </p:grpSp>
      <p:cxnSp>
        <p:nvCxnSpPr>
          <p:cNvPr id="247" name="Connecteur droit avec flèche 246"/>
          <p:cNvCxnSpPr>
            <a:cxnSpLocks/>
          </p:cNvCxnSpPr>
          <p:nvPr/>
        </p:nvCxnSpPr>
        <p:spPr>
          <a:xfrm flipV="1">
            <a:off x="7094369" y="2766015"/>
            <a:ext cx="726408" cy="7756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8" name="ZoneTexte 317">
            <a:extLst>
              <a:ext uri="{FF2B5EF4-FFF2-40B4-BE49-F238E27FC236}">
                <a16:creationId xmlns:a16="http://schemas.microsoft.com/office/drawing/2014/main" id="{94870082-F07A-4C64-B3AA-05EFF7F5E6AC}"/>
              </a:ext>
            </a:extLst>
          </p:cNvPr>
          <p:cNvSpPr txBox="1">
            <a:spLocks/>
          </p:cNvSpPr>
          <p:nvPr/>
        </p:nvSpPr>
        <p:spPr>
          <a:xfrm>
            <a:off x="339618" y="1576558"/>
            <a:ext cx="11512763" cy="336000"/>
          </a:xfrm>
          <a:prstGeom prst="rect">
            <a:avLst/>
          </a:prstGeom>
          <a:solidFill>
            <a:schemeClr val="tx1">
              <a:lumMod val="20000"/>
              <a:lumOff val="80000"/>
            </a:schemeClr>
          </a:solidFill>
          <a:ln>
            <a:noFill/>
          </a:ln>
        </p:spPr>
        <p:txBody>
          <a:bodyPr wrap="square" lIns="0" tIns="0" rIns="0" bIns="0" rtlCol="0" anchor="ctr">
            <a:noAutofit/>
          </a:bodyPr>
          <a:lstStyle/>
          <a:p>
            <a:pPr algn="ctr" defTabSz="1219170">
              <a:defRPr/>
            </a:pPr>
            <a:r>
              <a:rPr lang="fr-FR" sz="1067" b="1" kern="0" dirty="0">
                <a:latin typeface="Montserrat" panose="00000500000000000000" pitchFamily="2" charset="0"/>
                <a:cs typeface="Arial"/>
                <a:sym typeface="Arial"/>
              </a:rPr>
              <a:t>ETAPE 1 : Proactivité via notre campagne Moments de vie</a:t>
            </a:r>
          </a:p>
        </p:txBody>
      </p:sp>
      <p:sp>
        <p:nvSpPr>
          <p:cNvPr id="347" name="ZoneTexte 346">
            <a:extLst>
              <a:ext uri="{FF2B5EF4-FFF2-40B4-BE49-F238E27FC236}">
                <a16:creationId xmlns:a16="http://schemas.microsoft.com/office/drawing/2014/main" id="{B534396F-52E1-46DB-AF8D-CF11E2903CA0}"/>
              </a:ext>
            </a:extLst>
          </p:cNvPr>
          <p:cNvSpPr txBox="1">
            <a:spLocks noChangeAspect="1"/>
          </p:cNvSpPr>
          <p:nvPr/>
        </p:nvSpPr>
        <p:spPr>
          <a:xfrm>
            <a:off x="8094838" y="2625101"/>
            <a:ext cx="3612465" cy="164212"/>
          </a:xfrm>
          <a:prstGeom prst="rect">
            <a:avLst/>
          </a:prstGeom>
          <a:noFill/>
        </p:spPr>
        <p:txBody>
          <a:bodyPr wrap="square" lIns="0" tIns="0" rIns="0" bIns="0" rtlCol="0" anchor="ctr">
            <a:spAutoFit/>
          </a:bodyPr>
          <a:lstStyle/>
          <a:p>
            <a:pPr defTabSz="1219170">
              <a:defRPr/>
            </a:pPr>
            <a:r>
              <a:rPr lang="fr-FR" sz="1067" kern="0" dirty="0">
                <a:latin typeface="Arial"/>
                <a:cs typeface="Arial"/>
                <a:sym typeface="Arial"/>
              </a:rPr>
              <a:t>Il prend RDV avec son conseiller</a:t>
            </a:r>
          </a:p>
        </p:txBody>
      </p:sp>
      <p:sp>
        <p:nvSpPr>
          <p:cNvPr id="354" name="ZoneTexte 353">
            <a:extLst>
              <a:ext uri="{FF2B5EF4-FFF2-40B4-BE49-F238E27FC236}">
                <a16:creationId xmlns:a16="http://schemas.microsoft.com/office/drawing/2014/main" id="{A4CAAC82-8341-42FB-AF87-7E40B21C4231}"/>
              </a:ext>
            </a:extLst>
          </p:cNvPr>
          <p:cNvSpPr txBox="1"/>
          <p:nvPr/>
        </p:nvSpPr>
        <p:spPr>
          <a:xfrm>
            <a:off x="3037055" y="3998982"/>
            <a:ext cx="1584000" cy="1199011"/>
          </a:xfrm>
          <a:prstGeom prst="rect">
            <a:avLst/>
          </a:prstGeom>
          <a:noFill/>
        </p:spPr>
        <p:txBody>
          <a:bodyPr wrap="none" lIns="0" tIns="0" rIns="0" bIns="0" rtlCol="0" anchor="ctr">
            <a:noAutofit/>
          </a:bodyPr>
          <a:lstStyle/>
          <a:p>
            <a:pPr algn="ctr" defTabSz="1219170">
              <a:defRPr/>
            </a:pPr>
            <a:r>
              <a:rPr lang="fr-FR" sz="1067" kern="0" dirty="0">
                <a:latin typeface="Arial"/>
                <a:cs typeface="Arial"/>
                <a:sym typeface="Arial"/>
              </a:rPr>
              <a:t>Une </a:t>
            </a:r>
            <a:r>
              <a:rPr lang="fr-FR" sz="1067" b="1" kern="0" dirty="0">
                <a:latin typeface="Arial"/>
                <a:cs typeface="Arial"/>
                <a:sym typeface="Arial"/>
              </a:rPr>
              <a:t>Opportunité </a:t>
            </a:r>
          </a:p>
          <a:p>
            <a:pPr algn="ctr" defTabSz="1219170">
              <a:defRPr/>
            </a:pPr>
            <a:r>
              <a:rPr lang="fr-FR" sz="1067" b="1" kern="0" dirty="0">
                <a:latin typeface="Arial"/>
                <a:cs typeface="Arial"/>
                <a:sym typeface="Arial"/>
              </a:rPr>
              <a:t>Commerciale</a:t>
            </a:r>
            <a:r>
              <a:rPr lang="fr-FR" sz="1067" kern="0" dirty="0">
                <a:latin typeface="Arial"/>
                <a:cs typeface="Arial"/>
                <a:sym typeface="Arial"/>
              </a:rPr>
              <a:t> </a:t>
            </a:r>
          </a:p>
          <a:p>
            <a:pPr algn="ctr" defTabSz="1219170">
              <a:defRPr/>
            </a:pPr>
            <a:r>
              <a:rPr lang="fr-FR" sz="1067" kern="0" dirty="0">
                <a:latin typeface="Arial"/>
                <a:cs typeface="Arial"/>
                <a:sym typeface="Arial"/>
              </a:rPr>
              <a:t>est relayée au conseiller </a:t>
            </a:r>
          </a:p>
          <a:p>
            <a:pPr algn="ctr" defTabSz="1219170">
              <a:defRPr/>
            </a:pPr>
            <a:r>
              <a:rPr lang="fr-FR" sz="1067" kern="0" dirty="0">
                <a:latin typeface="Arial"/>
                <a:cs typeface="Arial"/>
                <a:sym typeface="Arial"/>
              </a:rPr>
              <a:t>via la GERC :</a:t>
            </a:r>
          </a:p>
          <a:p>
            <a:pPr algn="ctr" defTabSz="1219170">
              <a:defRPr/>
            </a:pPr>
            <a:r>
              <a:rPr lang="fr-FR" sz="1200" b="1" dirty="0">
                <a:effectLst/>
                <a:latin typeface="Calibri" panose="020F0502020204030204" pitchFamily="34" charset="0"/>
                <a:ea typeface="Calibri" panose="020F0502020204030204" pitchFamily="34" charset="0"/>
              </a:rPr>
              <a:t>« Moment de Vie </a:t>
            </a:r>
          </a:p>
          <a:p>
            <a:pPr algn="ctr" defTabSz="1219170">
              <a:defRPr/>
            </a:pPr>
            <a:r>
              <a:rPr lang="fr-FR" sz="1200" b="1" dirty="0">
                <a:effectLst/>
                <a:latin typeface="Calibri" panose="020F0502020204030204" pitchFamily="34" charset="0"/>
                <a:ea typeface="Calibri" panose="020F0502020204030204" pitchFamily="34" charset="0"/>
              </a:rPr>
              <a:t>Depart Retraite »</a:t>
            </a:r>
            <a:r>
              <a:rPr lang="fr-FR" sz="1200" dirty="0">
                <a:effectLst/>
                <a:latin typeface="Calibri" panose="020F0502020204030204" pitchFamily="34" charset="0"/>
                <a:ea typeface="Calibri" panose="020F0502020204030204" pitchFamily="34" charset="0"/>
              </a:rPr>
              <a:t> </a:t>
            </a:r>
            <a:endParaRPr lang="fr-FR" sz="1200" kern="0" dirty="0">
              <a:latin typeface="Arial"/>
              <a:cs typeface="Arial"/>
              <a:sym typeface="Arial"/>
            </a:endParaRPr>
          </a:p>
        </p:txBody>
      </p:sp>
      <p:sp>
        <p:nvSpPr>
          <p:cNvPr id="362" name="ZoneTexte 361">
            <a:extLst>
              <a:ext uri="{FF2B5EF4-FFF2-40B4-BE49-F238E27FC236}">
                <a16:creationId xmlns:a16="http://schemas.microsoft.com/office/drawing/2014/main" id="{36A163A9-231E-4013-AEEC-7743CC7EACE2}"/>
              </a:ext>
            </a:extLst>
          </p:cNvPr>
          <p:cNvSpPr txBox="1">
            <a:spLocks noChangeAspect="1"/>
          </p:cNvSpPr>
          <p:nvPr/>
        </p:nvSpPr>
        <p:spPr>
          <a:xfrm>
            <a:off x="8094838" y="3506384"/>
            <a:ext cx="3802503" cy="328423"/>
          </a:xfrm>
          <a:prstGeom prst="rect">
            <a:avLst/>
          </a:prstGeom>
          <a:noFill/>
        </p:spPr>
        <p:txBody>
          <a:bodyPr wrap="square" lIns="0" tIns="0" rIns="0" bIns="0" rtlCol="0" anchor="ctr">
            <a:spAutoFit/>
          </a:bodyPr>
          <a:lstStyle/>
          <a:p>
            <a:pPr defTabSz="1219170">
              <a:defRPr/>
            </a:pPr>
            <a:r>
              <a:rPr lang="fr-FR" sz="1067" kern="0" dirty="0">
                <a:solidFill>
                  <a:schemeClr val="tx2"/>
                </a:solidFill>
                <a:latin typeface="Arial"/>
                <a:cs typeface="Arial"/>
                <a:sym typeface="Arial"/>
              </a:rPr>
              <a:t>Il visite les pages du dossier retraite sans prendre de rendez-vous</a:t>
            </a:r>
          </a:p>
        </p:txBody>
      </p:sp>
      <p:sp>
        <p:nvSpPr>
          <p:cNvPr id="363" name="ZoneTexte 362">
            <a:extLst>
              <a:ext uri="{FF2B5EF4-FFF2-40B4-BE49-F238E27FC236}">
                <a16:creationId xmlns:a16="http://schemas.microsoft.com/office/drawing/2014/main" id="{56D1ED4E-95D2-44FD-8EBF-E65E2D3F1F14}"/>
              </a:ext>
            </a:extLst>
          </p:cNvPr>
          <p:cNvSpPr txBox="1">
            <a:spLocks noChangeAspect="1"/>
          </p:cNvSpPr>
          <p:nvPr/>
        </p:nvSpPr>
        <p:spPr>
          <a:xfrm>
            <a:off x="8094838" y="3193889"/>
            <a:ext cx="3802503" cy="164212"/>
          </a:xfrm>
          <a:prstGeom prst="rect">
            <a:avLst/>
          </a:prstGeom>
          <a:noFill/>
        </p:spPr>
        <p:txBody>
          <a:bodyPr wrap="square" lIns="0" tIns="0" rIns="0" bIns="0" rtlCol="0" anchor="ctr">
            <a:spAutoFit/>
          </a:bodyPr>
          <a:lstStyle/>
          <a:p>
            <a:pPr defTabSz="1219170">
              <a:defRPr/>
            </a:pPr>
            <a:r>
              <a:rPr lang="fr-FR" sz="1067" kern="0" dirty="0">
                <a:solidFill>
                  <a:schemeClr val="tx2"/>
                </a:solidFill>
                <a:latin typeface="Arial"/>
                <a:cs typeface="Arial"/>
                <a:sym typeface="Arial"/>
              </a:rPr>
              <a:t>Il fait une simulation en ligne de sa retraite</a:t>
            </a:r>
          </a:p>
        </p:txBody>
      </p:sp>
      <p:cxnSp>
        <p:nvCxnSpPr>
          <p:cNvPr id="377" name="Connecteur droit avec flèche 376">
            <a:extLst>
              <a:ext uri="{FF2B5EF4-FFF2-40B4-BE49-F238E27FC236}">
                <a16:creationId xmlns:a16="http://schemas.microsoft.com/office/drawing/2014/main" id="{0216E9F6-81CB-4043-9FF9-EEA2CC26420F}"/>
              </a:ext>
            </a:extLst>
          </p:cNvPr>
          <p:cNvCxnSpPr>
            <a:cxnSpLocks/>
          </p:cNvCxnSpPr>
          <p:nvPr/>
        </p:nvCxnSpPr>
        <p:spPr>
          <a:xfrm>
            <a:off x="9566537" y="4022001"/>
            <a:ext cx="0" cy="592351"/>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396" name="Connecteur droit avec flèche 395">
            <a:extLst>
              <a:ext uri="{FF2B5EF4-FFF2-40B4-BE49-F238E27FC236}">
                <a16:creationId xmlns:a16="http://schemas.microsoft.com/office/drawing/2014/main" id="{5801DFF4-75FA-477C-AFBA-C3176FBBBB64}"/>
              </a:ext>
            </a:extLst>
          </p:cNvPr>
          <p:cNvCxnSpPr>
            <a:cxnSpLocks/>
          </p:cNvCxnSpPr>
          <p:nvPr/>
        </p:nvCxnSpPr>
        <p:spPr>
          <a:xfrm>
            <a:off x="4801938" y="2715813"/>
            <a:ext cx="401375" cy="15327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8" name="Connecteur droit avec flèche 397">
            <a:extLst>
              <a:ext uri="{FF2B5EF4-FFF2-40B4-BE49-F238E27FC236}">
                <a16:creationId xmlns:a16="http://schemas.microsoft.com/office/drawing/2014/main" id="{498B6621-F876-46B4-BD24-ACADD3068C35}"/>
              </a:ext>
            </a:extLst>
          </p:cNvPr>
          <p:cNvCxnSpPr>
            <a:cxnSpLocks/>
          </p:cNvCxnSpPr>
          <p:nvPr/>
        </p:nvCxnSpPr>
        <p:spPr>
          <a:xfrm flipV="1">
            <a:off x="4805960" y="3019773"/>
            <a:ext cx="401052" cy="15580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0" name="Connecteur droit avec flèche 399">
            <a:extLst>
              <a:ext uri="{FF2B5EF4-FFF2-40B4-BE49-F238E27FC236}">
                <a16:creationId xmlns:a16="http://schemas.microsoft.com/office/drawing/2014/main" id="{CC988C42-3C39-416B-B8CF-E001F5FA8961}"/>
              </a:ext>
            </a:extLst>
          </p:cNvPr>
          <p:cNvCxnSpPr>
            <a:cxnSpLocks/>
          </p:cNvCxnSpPr>
          <p:nvPr/>
        </p:nvCxnSpPr>
        <p:spPr>
          <a:xfrm flipV="1">
            <a:off x="4657563" y="4239596"/>
            <a:ext cx="416847" cy="19331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2" name="ZoneTexte 401">
            <a:extLst>
              <a:ext uri="{FF2B5EF4-FFF2-40B4-BE49-F238E27FC236}">
                <a16:creationId xmlns:a16="http://schemas.microsoft.com/office/drawing/2014/main" id="{AD9FCC3C-9358-4FCD-97A5-2176F507F48F}"/>
              </a:ext>
            </a:extLst>
          </p:cNvPr>
          <p:cNvSpPr txBox="1"/>
          <p:nvPr/>
        </p:nvSpPr>
        <p:spPr>
          <a:xfrm>
            <a:off x="5390441" y="3861969"/>
            <a:ext cx="1584000" cy="618436"/>
          </a:xfrm>
          <a:prstGeom prst="rect">
            <a:avLst/>
          </a:prstGeom>
          <a:noFill/>
        </p:spPr>
        <p:txBody>
          <a:bodyPr wrap="none" lIns="0" tIns="0" rIns="0" bIns="0" rtlCol="0" anchor="ctr">
            <a:noAutofit/>
          </a:bodyPr>
          <a:lstStyle/>
          <a:p>
            <a:pPr algn="ctr" defTabSz="1219170">
              <a:defRPr/>
            </a:pPr>
            <a:r>
              <a:rPr lang="fr-FR" sz="1067" kern="0" dirty="0">
                <a:latin typeface="Arial"/>
                <a:cs typeface="Arial"/>
                <a:sym typeface="Arial"/>
              </a:rPr>
              <a:t>Le conseiller </a:t>
            </a:r>
            <a:r>
              <a:rPr lang="fr-FR" sz="1067" b="1" kern="0" dirty="0">
                <a:latin typeface="Arial"/>
                <a:cs typeface="Arial"/>
                <a:sym typeface="Arial"/>
              </a:rPr>
              <a:t>contacte</a:t>
            </a:r>
            <a:r>
              <a:rPr lang="fr-FR" sz="1067" kern="0" dirty="0">
                <a:latin typeface="Arial"/>
                <a:cs typeface="Arial"/>
                <a:sym typeface="Arial"/>
              </a:rPr>
              <a:t> </a:t>
            </a:r>
          </a:p>
          <a:p>
            <a:pPr algn="ctr" defTabSz="1219170">
              <a:defRPr/>
            </a:pPr>
            <a:r>
              <a:rPr lang="fr-FR" sz="1067" kern="0" dirty="0">
                <a:latin typeface="Arial"/>
                <a:cs typeface="Arial"/>
                <a:sym typeface="Arial"/>
              </a:rPr>
              <a:t>son client (proactif)</a:t>
            </a:r>
          </a:p>
        </p:txBody>
      </p:sp>
      <p:sp>
        <p:nvSpPr>
          <p:cNvPr id="403" name="ZoneTexte 402">
            <a:extLst>
              <a:ext uri="{FF2B5EF4-FFF2-40B4-BE49-F238E27FC236}">
                <a16:creationId xmlns:a16="http://schemas.microsoft.com/office/drawing/2014/main" id="{B3C39677-D5C9-4A86-98C3-3A1074BEF9BE}"/>
              </a:ext>
            </a:extLst>
          </p:cNvPr>
          <p:cNvSpPr txBox="1"/>
          <p:nvPr/>
        </p:nvSpPr>
        <p:spPr>
          <a:xfrm>
            <a:off x="5392319" y="4505848"/>
            <a:ext cx="1584000" cy="618436"/>
          </a:xfrm>
          <a:prstGeom prst="rect">
            <a:avLst/>
          </a:prstGeom>
          <a:noFill/>
        </p:spPr>
        <p:txBody>
          <a:bodyPr wrap="none" lIns="0" tIns="0" rIns="0" bIns="0" rtlCol="0" anchor="ctr">
            <a:noAutofit/>
          </a:bodyPr>
          <a:lstStyle>
            <a:defPPr>
              <a:defRPr lang="fr-FR"/>
            </a:defPPr>
            <a:lvl1pPr algn="ctr" defTabSz="1219170">
              <a:defRPr sz="1067" kern="0">
                <a:solidFill>
                  <a:srgbClr val="581D74"/>
                </a:solidFill>
                <a:latin typeface="Arial"/>
                <a:cs typeface="Arial"/>
              </a:defRPr>
            </a:lvl1pPr>
          </a:lstStyle>
          <a:p>
            <a:r>
              <a:rPr lang="fr-FR" dirty="0">
                <a:solidFill>
                  <a:schemeClr val="tx1"/>
                </a:solidFill>
                <a:sym typeface="Arial"/>
              </a:rPr>
              <a:t>Le conseiller </a:t>
            </a:r>
            <a:r>
              <a:rPr lang="fr-FR" b="1" dirty="0">
                <a:solidFill>
                  <a:schemeClr val="tx1"/>
                </a:solidFill>
                <a:sym typeface="Arial"/>
              </a:rPr>
              <a:t>rebondit</a:t>
            </a:r>
          </a:p>
          <a:p>
            <a:r>
              <a:rPr lang="fr-FR" dirty="0">
                <a:solidFill>
                  <a:schemeClr val="tx1"/>
                </a:solidFill>
                <a:sym typeface="Arial"/>
              </a:rPr>
              <a:t> sur un appel entrant du client </a:t>
            </a:r>
          </a:p>
          <a:p>
            <a:r>
              <a:rPr lang="fr-FR" dirty="0">
                <a:solidFill>
                  <a:schemeClr val="tx1"/>
                </a:solidFill>
                <a:sym typeface="Arial"/>
              </a:rPr>
              <a:t>ou sur un rendez-vous (réactif)</a:t>
            </a:r>
          </a:p>
        </p:txBody>
      </p:sp>
      <p:cxnSp>
        <p:nvCxnSpPr>
          <p:cNvPr id="404" name="Connecteur droit avec flèche 403">
            <a:extLst>
              <a:ext uri="{FF2B5EF4-FFF2-40B4-BE49-F238E27FC236}">
                <a16:creationId xmlns:a16="http://schemas.microsoft.com/office/drawing/2014/main" id="{90FDB6A2-29F3-4A9B-84B2-4DEBB1A97B98}"/>
              </a:ext>
            </a:extLst>
          </p:cNvPr>
          <p:cNvCxnSpPr>
            <a:cxnSpLocks/>
          </p:cNvCxnSpPr>
          <p:nvPr/>
        </p:nvCxnSpPr>
        <p:spPr>
          <a:xfrm>
            <a:off x="4664261" y="4628953"/>
            <a:ext cx="469371" cy="16193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6" name="Parenthèse ouvrante 415">
            <a:extLst>
              <a:ext uri="{FF2B5EF4-FFF2-40B4-BE49-F238E27FC236}">
                <a16:creationId xmlns:a16="http://schemas.microsoft.com/office/drawing/2014/main" id="{8841A950-2D26-4DB3-8F3B-35AF805126AD}"/>
              </a:ext>
            </a:extLst>
          </p:cNvPr>
          <p:cNvSpPr/>
          <p:nvPr/>
        </p:nvSpPr>
        <p:spPr>
          <a:xfrm>
            <a:off x="7925945" y="3180625"/>
            <a:ext cx="45719" cy="509026"/>
          </a:xfrm>
          <a:prstGeom prst="leftBracket">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417" name="Connecteur droit avec flèche 416">
            <a:extLst>
              <a:ext uri="{FF2B5EF4-FFF2-40B4-BE49-F238E27FC236}">
                <a16:creationId xmlns:a16="http://schemas.microsoft.com/office/drawing/2014/main" id="{E914104B-D9E0-47A9-B8AF-7A5175831E6D}"/>
              </a:ext>
            </a:extLst>
          </p:cNvPr>
          <p:cNvCxnSpPr>
            <a:cxnSpLocks/>
          </p:cNvCxnSpPr>
          <p:nvPr/>
        </p:nvCxnSpPr>
        <p:spPr>
          <a:xfrm>
            <a:off x="7109129" y="2949722"/>
            <a:ext cx="693642" cy="48541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36" name="Groupe 535">
            <a:extLst>
              <a:ext uri="{FF2B5EF4-FFF2-40B4-BE49-F238E27FC236}">
                <a16:creationId xmlns:a16="http://schemas.microsoft.com/office/drawing/2014/main" id="{EBD02A12-C150-43D3-9998-F48CBFF8EC3C}"/>
              </a:ext>
            </a:extLst>
          </p:cNvPr>
          <p:cNvGrpSpPr/>
          <p:nvPr/>
        </p:nvGrpSpPr>
        <p:grpSpPr>
          <a:xfrm>
            <a:off x="335300" y="2573882"/>
            <a:ext cx="2206899" cy="834589"/>
            <a:chOff x="239371" y="1482140"/>
            <a:chExt cx="2206899" cy="834589"/>
          </a:xfrm>
          <a:solidFill>
            <a:schemeClr val="tx1">
              <a:lumMod val="20000"/>
              <a:lumOff val="80000"/>
            </a:schemeClr>
          </a:solidFill>
        </p:grpSpPr>
        <p:sp>
          <p:nvSpPr>
            <p:cNvPr id="360" name="ZoneTexte 359">
              <a:extLst>
                <a:ext uri="{FF2B5EF4-FFF2-40B4-BE49-F238E27FC236}">
                  <a16:creationId xmlns:a16="http://schemas.microsoft.com/office/drawing/2014/main" id="{9285AF3D-0C7B-4397-A6AD-8C00BFBD52C3}"/>
                </a:ext>
              </a:extLst>
            </p:cNvPr>
            <p:cNvSpPr txBox="1">
              <a:spLocks/>
            </p:cNvSpPr>
            <p:nvPr/>
          </p:nvSpPr>
          <p:spPr>
            <a:xfrm>
              <a:off x="239371" y="1482140"/>
              <a:ext cx="2206899" cy="834589"/>
            </a:xfrm>
            <a:prstGeom prst="rect">
              <a:avLst/>
            </a:prstGeom>
            <a:grpFill/>
            <a:ln>
              <a:noFill/>
            </a:ln>
          </p:spPr>
          <p:txBody>
            <a:bodyPr wrap="square" lIns="0" tIns="0" rIns="0" bIns="0" rtlCol="0" anchor="ctr">
              <a:noAutofit/>
            </a:bodyPr>
            <a:lstStyle/>
            <a:p>
              <a:pPr algn="ctr" defTabSz="1219170">
                <a:defRPr/>
              </a:pPr>
              <a:endParaRPr lang="fr-FR" sz="1067" b="1" kern="0" dirty="0">
                <a:latin typeface="Montserrat" panose="00000500000000000000" pitchFamily="2" charset="0"/>
                <a:cs typeface="Arial"/>
                <a:sym typeface="Arial"/>
              </a:endParaRPr>
            </a:p>
          </p:txBody>
        </p:sp>
        <p:sp>
          <p:nvSpPr>
            <p:cNvPr id="368" name="ZoneTexte 367">
              <a:extLst>
                <a:ext uri="{FF2B5EF4-FFF2-40B4-BE49-F238E27FC236}">
                  <a16:creationId xmlns:a16="http://schemas.microsoft.com/office/drawing/2014/main" id="{2AEED089-251D-4D7C-B2E8-F20FA0C7C3CB}"/>
                </a:ext>
              </a:extLst>
            </p:cNvPr>
            <p:cNvSpPr txBox="1"/>
            <p:nvPr/>
          </p:nvSpPr>
          <p:spPr>
            <a:xfrm>
              <a:off x="1120628" y="1591659"/>
              <a:ext cx="1247848" cy="615553"/>
            </a:xfrm>
            <a:prstGeom prst="rect">
              <a:avLst/>
            </a:prstGeom>
            <a:grpFill/>
          </p:spPr>
          <p:txBody>
            <a:bodyPr wrap="square" lIns="0" tIns="0" rIns="0" bIns="0" rtlCol="0" anchor="ctr">
              <a:spAutoFit/>
            </a:bodyPr>
            <a:lstStyle/>
            <a:p>
              <a:pPr algn="ctr" defTabSz="1219170">
                <a:defRPr/>
              </a:pPr>
              <a:r>
                <a:rPr lang="fr-FR" sz="1067" b="1" kern="0">
                  <a:latin typeface="Arial"/>
                  <a:cs typeface="Arial"/>
                  <a:sym typeface="Arial"/>
                </a:rPr>
                <a:t>Marketing</a:t>
              </a:r>
            </a:p>
            <a:p>
              <a:pPr algn="ctr" defTabSz="1219170">
                <a:defRPr/>
              </a:pPr>
              <a:r>
                <a:rPr lang="fr-FR" sz="1067" b="1" kern="0">
                  <a:latin typeface="Arial"/>
                  <a:cs typeface="Arial"/>
                  <a:sym typeface="Arial"/>
                </a:rPr>
                <a:t>Digital ciblé</a:t>
              </a:r>
            </a:p>
            <a:p>
              <a:pPr algn="ctr" defTabSz="1219170">
                <a:defRPr/>
              </a:pPr>
              <a:r>
                <a:rPr lang="fr-FR" sz="933" i="1" kern="0">
                  <a:latin typeface="Arial"/>
                  <a:cs typeface="Arial"/>
                  <a:sym typeface="Arial"/>
                </a:rPr>
                <a:t>(selon les contraintes d’optin notamment)</a:t>
              </a:r>
              <a:endParaRPr lang="fr-FR" sz="933" b="1" kern="0">
                <a:latin typeface="Arial"/>
                <a:cs typeface="Arial"/>
                <a:sym typeface="Arial"/>
              </a:endParaRPr>
            </a:p>
          </p:txBody>
        </p:sp>
        <p:pic>
          <p:nvPicPr>
            <p:cNvPr id="151554" name="Picture 2" descr="Canal Icons gratuit">
              <a:extLst>
                <a:ext uri="{FF2B5EF4-FFF2-40B4-BE49-F238E27FC236}">
                  <a16:creationId xmlns:a16="http://schemas.microsoft.com/office/drawing/2014/main" id="{F9F8DB88-E434-496D-B1DE-FA142713DA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75" y="1614147"/>
              <a:ext cx="567231" cy="567231"/>
            </a:xfrm>
            <a:prstGeom prst="rect">
              <a:avLst/>
            </a:prstGeom>
            <a:grpFill/>
          </p:spPr>
        </p:pic>
      </p:grpSp>
      <p:sp>
        <p:nvSpPr>
          <p:cNvPr id="84" name="Espace réservé du numéro de diapositive 6">
            <a:extLst>
              <a:ext uri="{FF2B5EF4-FFF2-40B4-BE49-F238E27FC236}">
                <a16:creationId xmlns:a16="http://schemas.microsoft.com/office/drawing/2014/main" id="{DBAD5801-B1ED-4A0D-A1C6-948D4CFF3EE6}"/>
              </a:ext>
            </a:extLst>
          </p:cNvPr>
          <p:cNvSpPr txBox="1">
            <a:spLocks/>
          </p:cNvSpPr>
          <p:nvPr/>
        </p:nvSpPr>
        <p:spPr>
          <a:xfrm>
            <a:off x="5736000" y="6477000"/>
            <a:ext cx="720000" cy="252000"/>
          </a:xfrm>
          <a:prstGeom prst="rect">
            <a:avLst/>
          </a:prstGeom>
        </p:spPr>
        <p:txBody>
          <a:bodyPr vert="horz" lIns="91440" tIns="45720" rIns="91440" bIns="45720" rtlCol="0" anchor="ctr">
            <a:noAutofit/>
          </a:bodyPr>
          <a:lstStyle>
            <a:defPPr>
              <a:defRPr lang="fr-FR"/>
            </a:defPPr>
            <a:lvl1pPr algn="ctr">
              <a:defRPr sz="1300" b="1">
                <a:solidFill>
                  <a:schemeClr val="tx2"/>
                </a:solidFill>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975A587B-5814-4D9B-9598-FE9CB954CB01}" type="slidenum">
              <a:rPr lang="fr-FR"/>
              <a:pPr/>
              <a:t>7</a:t>
            </a:fld>
            <a:endParaRPr lang="fr-FR" dirty="0"/>
          </a:p>
        </p:txBody>
      </p:sp>
      <p:sp>
        <p:nvSpPr>
          <p:cNvPr id="85" name="Espace réservé du pied de page 58">
            <a:extLst>
              <a:ext uri="{FF2B5EF4-FFF2-40B4-BE49-F238E27FC236}">
                <a16:creationId xmlns:a16="http://schemas.microsoft.com/office/drawing/2014/main" id="{3E7B8727-1FA6-4EA9-8F5D-7945F4B8D8B3}"/>
              </a:ext>
            </a:extLst>
          </p:cNvPr>
          <p:cNvSpPr txBox="1">
            <a:spLocks/>
          </p:cNvSpPr>
          <p:nvPr/>
        </p:nvSpPr>
        <p:spPr>
          <a:xfrm>
            <a:off x="632383" y="6468977"/>
            <a:ext cx="4576925"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50" dirty="0"/>
              <a:t>Présentation des moments de vie - document à usage interne - à ne pas diffuser</a:t>
            </a:r>
          </a:p>
        </p:txBody>
      </p:sp>
    </p:spTree>
    <p:extLst>
      <p:ext uri="{BB962C8B-B14F-4D97-AF65-F5344CB8AC3E}">
        <p14:creationId xmlns:p14="http://schemas.microsoft.com/office/powerpoint/2010/main" val="3116377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ZoneTexte 26">
            <a:extLst>
              <a:ext uri="{FF2B5EF4-FFF2-40B4-BE49-F238E27FC236}">
                <a16:creationId xmlns:a16="http://schemas.microsoft.com/office/drawing/2014/main" id="{D325C46E-8634-47E5-9D97-5EA0418A4209}"/>
              </a:ext>
            </a:extLst>
          </p:cNvPr>
          <p:cNvSpPr txBox="1"/>
          <p:nvPr/>
        </p:nvSpPr>
        <p:spPr>
          <a:xfrm>
            <a:off x="5898188" y="1945002"/>
            <a:ext cx="4257380" cy="1443152"/>
          </a:xfrm>
          <a:prstGeom prst="rect">
            <a:avLst/>
          </a:prstGeom>
          <a:noFill/>
        </p:spPr>
        <p:txBody>
          <a:bodyPr wrap="square">
            <a:spAutoFit/>
          </a:bodyPr>
          <a:lstStyle/>
          <a:p>
            <a:pPr marL="171450" marR="0" lvl="0" indent="-171450" algn="l" defTabSz="914378"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1200" b="1" i="0" u="sng" strike="noStrike" kern="1200" cap="none" spc="0" normalizeH="0" baseline="0" noProof="0" dirty="0">
                <a:ln>
                  <a:noFill/>
                </a:ln>
                <a:solidFill>
                  <a:srgbClr val="C00000"/>
                </a:solidFill>
                <a:effectLst/>
                <a:uLnTx/>
                <a:uFillTx/>
                <a:latin typeface="Arial" panose="020B0604020202020204"/>
                <a:ea typeface="+mn-ea"/>
                <a:cs typeface="Calibri" panose="020F0502020204030204" pitchFamily="34" charset="0"/>
              </a:rPr>
              <a:t>Une page internet dédiée </a:t>
            </a:r>
            <a:r>
              <a:rPr kumimoji="0" lang="fr-FR" sz="1200" b="0" i="0" u="sng" strike="noStrike" kern="1200" cap="none" spc="0" normalizeH="0" baseline="0" noProof="0" dirty="0">
                <a:ln>
                  <a:noFill/>
                </a:ln>
                <a:solidFill>
                  <a:srgbClr val="C00000"/>
                </a:solidFill>
                <a:effectLst/>
                <a:uLnTx/>
                <a:uFillTx/>
                <a:latin typeface="Arial" panose="020B0604020202020204"/>
                <a:ea typeface="+mn-ea"/>
                <a:cs typeface="Calibri" panose="020F0502020204030204" pitchFamily="34" charset="0"/>
              </a:rPr>
              <a:t>:</a:t>
            </a:r>
          </a:p>
          <a:p>
            <a:pPr marL="628650" marR="0" lvl="1" indent="-171450" algn="l" defTabSz="914378"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prstClr val="black"/>
                </a:solidFill>
                <a:effectLst/>
                <a:uLnTx/>
                <a:uFillTx/>
                <a:latin typeface="Arial" panose="020B0604020202020204"/>
                <a:ea typeface="+mn-ea"/>
                <a:cs typeface="Calibri" panose="020F0502020204030204" pitchFamily="34" charset="0"/>
              </a:rPr>
              <a:t>Un dossier conseil complet</a:t>
            </a:r>
          </a:p>
          <a:p>
            <a:pPr marL="628650" marR="0" lvl="1" indent="-171450" algn="l" defTabSz="914378"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prstClr val="black"/>
                </a:solidFill>
                <a:effectLst/>
                <a:uLnTx/>
                <a:uFillTx/>
                <a:latin typeface="Arial" panose="020B0604020202020204"/>
                <a:ea typeface="+mn-ea"/>
                <a:cs typeface="Calibri" panose="020F0502020204030204" pitchFamily="34" charset="0"/>
              </a:rPr>
              <a:t>Des pages produits avec l’ensemble de nos offres</a:t>
            </a:r>
          </a:p>
          <a:p>
            <a:pPr marL="628650" marR="0" lvl="1" indent="-171450" algn="l" defTabSz="914378"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prstClr val="black"/>
                </a:solidFill>
                <a:effectLst/>
                <a:uLnTx/>
                <a:uFillTx/>
                <a:latin typeface="Arial" panose="020B0604020202020204"/>
                <a:ea typeface="+mn-ea"/>
                <a:cs typeface="Calibri" panose="020F0502020204030204" pitchFamily="34" charset="0"/>
              </a:rPr>
              <a:t>Un simulateur retraite</a:t>
            </a:r>
          </a:p>
          <a:p>
            <a:pPr marL="628650" marR="0" lvl="1" indent="-171450" algn="l" defTabSz="914378"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fr-FR" sz="1200" b="0" i="0" u="none" strike="noStrike" kern="1200" cap="none" spc="0" normalizeH="0" baseline="0" noProof="0" dirty="0">
              <a:ln>
                <a:noFill/>
              </a:ln>
              <a:solidFill>
                <a:prstClr val="black"/>
              </a:solidFill>
              <a:effectLst/>
              <a:uLnTx/>
              <a:uFillTx/>
              <a:latin typeface="Arial" panose="020B0604020202020204"/>
              <a:ea typeface="+mn-ea"/>
              <a:cs typeface="Calibri" panose="020F0502020204030204" pitchFamily="34" charset="0"/>
            </a:endParaRPr>
          </a:p>
        </p:txBody>
      </p:sp>
      <p:sp>
        <p:nvSpPr>
          <p:cNvPr id="18" name="Espace réservé du texte 3">
            <a:extLst>
              <a:ext uri="{FF2B5EF4-FFF2-40B4-BE49-F238E27FC236}">
                <a16:creationId xmlns:a16="http://schemas.microsoft.com/office/drawing/2014/main" id="{0CB1E669-2B9F-4549-8FB6-103A5E385FD0}"/>
              </a:ext>
            </a:extLst>
          </p:cNvPr>
          <p:cNvSpPr txBox="1">
            <a:spLocks/>
          </p:cNvSpPr>
          <p:nvPr/>
        </p:nvSpPr>
        <p:spPr>
          <a:xfrm>
            <a:off x="286870" y="680545"/>
            <a:ext cx="11964001" cy="369332"/>
          </a:xfrm>
          <a:prstGeom prst="rect">
            <a:avLst/>
          </a:prstGeom>
        </p:spPr>
        <p:txBody>
          <a:bodyPr/>
          <a:lstStyle>
            <a:lvl1pPr marL="67866" indent="-67866" algn="l" defTabSz="685800" rtl="0" eaLnBrk="1" latinLnBrk="0" hangingPunct="1">
              <a:lnSpc>
                <a:spcPct val="100000"/>
              </a:lnSpc>
              <a:spcBef>
                <a:spcPts val="750"/>
              </a:spcBef>
              <a:buClr>
                <a:schemeClr val="tx2"/>
              </a:buClr>
              <a:buFont typeface="Arial" panose="020B0604020202020204" pitchFamily="34" charset="0"/>
              <a:buChar char=" "/>
              <a:defRPr sz="1200" b="1" kern="1200">
                <a:solidFill>
                  <a:schemeClr val="bg2"/>
                </a:solidFill>
                <a:latin typeface="+mn-lt"/>
                <a:ea typeface="+mn-ea"/>
                <a:cs typeface="+mn-cs"/>
              </a:defRPr>
            </a:lvl1pPr>
            <a:lvl2pPr marL="203597" indent="-135731" algn="l" defTabSz="685800" rtl="0" eaLnBrk="1" latinLnBrk="0" hangingPunct="1">
              <a:lnSpc>
                <a:spcPct val="100000"/>
              </a:lnSpc>
              <a:spcBef>
                <a:spcPts val="375"/>
              </a:spcBef>
              <a:buClr>
                <a:schemeClr val="tx2"/>
              </a:buClr>
              <a:buSzPct val="90000"/>
              <a:buFont typeface="Wingdings" panose="05000000000000000000" pitchFamily="2" charset="2"/>
              <a:buChar char="§"/>
              <a:defRPr sz="1200" kern="1200">
                <a:solidFill>
                  <a:schemeClr val="bg2"/>
                </a:solidFill>
                <a:latin typeface="+mn-lt"/>
                <a:ea typeface="+mn-ea"/>
                <a:cs typeface="+mn-cs"/>
              </a:defRPr>
            </a:lvl2pPr>
            <a:lvl3pPr marL="400050" indent="-128588" algn="l" defTabSz="685800" rtl="0" eaLnBrk="1" latinLnBrk="0" hangingPunct="1">
              <a:lnSpc>
                <a:spcPct val="100000"/>
              </a:lnSpc>
              <a:spcBef>
                <a:spcPts val="375"/>
              </a:spcBef>
              <a:buClr>
                <a:schemeClr val="tx2"/>
              </a:buClr>
              <a:buSzPct val="90000"/>
              <a:buFont typeface="Arial" panose="020B0604020202020204" pitchFamily="34" charset="0"/>
              <a:buChar char="̶"/>
              <a:defRPr sz="1050" kern="1200">
                <a:solidFill>
                  <a:schemeClr val="bg2"/>
                </a:solidFill>
                <a:latin typeface="+mn-lt"/>
                <a:ea typeface="+mn-ea"/>
                <a:cs typeface="+mn-cs"/>
              </a:defRPr>
            </a:lvl3pPr>
            <a:lvl4pPr marL="604838" indent="-135731" algn="l" defTabSz="685800" rtl="0" eaLnBrk="1" latinLnBrk="0" hangingPunct="1">
              <a:lnSpc>
                <a:spcPct val="100000"/>
              </a:lnSpc>
              <a:spcBef>
                <a:spcPts val="375"/>
              </a:spcBef>
              <a:buClr>
                <a:schemeClr val="tx2"/>
              </a:buClr>
              <a:buSzPct val="90000"/>
              <a:buFont typeface="Arial" panose="020B0604020202020204" pitchFamily="34" charset="0"/>
              <a:buChar char="•"/>
              <a:defRPr sz="900" kern="1200">
                <a:solidFill>
                  <a:schemeClr val="bg2"/>
                </a:solidFill>
                <a:latin typeface="+mn-lt"/>
                <a:ea typeface="+mn-ea"/>
                <a:cs typeface="+mn-cs"/>
              </a:defRPr>
            </a:lvl4pPr>
            <a:lvl5pPr marL="808435" indent="-135731" algn="l" defTabSz="685800" rtl="0" eaLnBrk="1" latinLnBrk="0" hangingPunct="1">
              <a:lnSpc>
                <a:spcPct val="100000"/>
              </a:lnSpc>
              <a:spcBef>
                <a:spcPts val="375"/>
              </a:spcBef>
              <a:buClr>
                <a:schemeClr val="tx2"/>
              </a:buClr>
              <a:buSzPct val="90000"/>
              <a:buFont typeface="Arial" panose="020B0604020202020204" pitchFamily="34" charset="0"/>
              <a:buChar char="•"/>
              <a:defRPr sz="825" kern="1200">
                <a:solidFill>
                  <a:schemeClr val="bg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67866" marR="0" lvl="0" indent="-67866" algn="l" defTabSz="685800" rtl="0" eaLnBrk="1" fontAlgn="auto" latinLnBrk="0" hangingPunct="1">
              <a:lnSpc>
                <a:spcPct val="100000"/>
              </a:lnSpc>
              <a:spcBef>
                <a:spcPts val="750"/>
              </a:spcBef>
              <a:spcAft>
                <a:spcPts val="0"/>
              </a:spcAft>
              <a:buClr>
                <a:srgbClr val="D7000F"/>
              </a:buClr>
              <a:buSzTx/>
              <a:buFont typeface="Arial" panose="020B0604020202020204" pitchFamily="34" charset="0"/>
              <a:buChar char=" "/>
              <a:tabLst/>
              <a:defRPr/>
            </a:pPr>
            <a:endParaRPr kumimoji="0" lang="fr-FR" sz="1600" b="1" i="0" u="none" strike="noStrike" kern="1200" cap="none" spc="0" normalizeH="0" baseline="0" noProof="0" dirty="0">
              <a:ln>
                <a:noFill/>
              </a:ln>
              <a:solidFill>
                <a:srgbClr val="C30F0F"/>
              </a:solidFill>
              <a:effectLst/>
              <a:uLnTx/>
              <a:uFillTx/>
              <a:latin typeface="Arial" panose="020B0604020202020204"/>
              <a:ea typeface="+mn-ea"/>
              <a:cs typeface="+mn-cs"/>
            </a:endParaRPr>
          </a:p>
        </p:txBody>
      </p:sp>
      <p:sp>
        <p:nvSpPr>
          <p:cNvPr id="94" name="Titre 5">
            <a:extLst>
              <a:ext uri="{FF2B5EF4-FFF2-40B4-BE49-F238E27FC236}">
                <a16:creationId xmlns:a16="http://schemas.microsoft.com/office/drawing/2014/main" id="{389AB61F-BFE2-488A-A3E0-F75642AF6533}"/>
              </a:ext>
            </a:extLst>
          </p:cNvPr>
          <p:cNvSpPr txBox="1">
            <a:spLocks/>
          </p:cNvSpPr>
          <p:nvPr/>
        </p:nvSpPr>
        <p:spPr>
          <a:xfrm>
            <a:off x="632384" y="171994"/>
            <a:ext cx="11471126" cy="71922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a:lstStyle>
          <a:p>
            <a:pPr marL="0" marR="0" lvl="0" indent="0" algn="l" defTabSz="914400" rtl="0" eaLnBrk="1" fontAlgn="auto" latinLnBrk="0" hangingPunct="1">
              <a:lnSpc>
                <a:spcPct val="150000"/>
              </a:lnSpc>
              <a:spcBef>
                <a:spcPct val="0"/>
              </a:spcBef>
              <a:spcAft>
                <a:spcPts val="0"/>
              </a:spcAft>
              <a:buClr>
                <a:srgbClr val="3E454A">
                  <a:lumMod val="50000"/>
                  <a:lumOff val="50000"/>
                </a:srgbClr>
              </a:buClr>
              <a:buSzTx/>
              <a:buFontTx/>
              <a:buNone/>
              <a:tabLst/>
              <a:defRPr/>
            </a:pPr>
            <a:r>
              <a:rPr kumimoji="0" lang="fr-FR" sz="2400" b="1" i="0" u="none" strike="noStrike" kern="1200" cap="all" spc="0" normalizeH="0" baseline="0" noProof="0" dirty="0">
                <a:ln>
                  <a:noFill/>
                </a:ln>
                <a:solidFill>
                  <a:srgbClr val="D7000F"/>
                </a:solidFill>
                <a:effectLst/>
                <a:uLnTx/>
                <a:uFillTx/>
                <a:latin typeface="Arial" panose="020B0604020202020204"/>
                <a:ea typeface="+mj-ea"/>
                <a:cs typeface="+mj-cs"/>
              </a:rPr>
              <a:t>Dispositif marketing</a:t>
            </a:r>
          </a:p>
        </p:txBody>
      </p:sp>
      <p:sp>
        <p:nvSpPr>
          <p:cNvPr id="19" name="Rectangle 18">
            <a:extLst>
              <a:ext uri="{FF2B5EF4-FFF2-40B4-BE49-F238E27FC236}">
                <a16:creationId xmlns:a16="http://schemas.microsoft.com/office/drawing/2014/main" id="{C07B5237-3932-419D-A6CD-58CADAA02802}"/>
              </a:ext>
            </a:extLst>
          </p:cNvPr>
          <p:cNvSpPr/>
          <p:nvPr/>
        </p:nvSpPr>
        <p:spPr>
          <a:xfrm>
            <a:off x="1016089" y="1149931"/>
            <a:ext cx="4549217" cy="300082"/>
          </a:xfrm>
          <a:prstGeom prst="rect">
            <a:avLst/>
          </a:prstGeom>
        </p:spPr>
        <p:txBody>
          <a:bodyPr wrap="square">
            <a:spAutoFit/>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1350" b="1" i="0" u="sng" strike="noStrike" kern="1200" cap="none" spc="0" normalizeH="0" baseline="0" noProof="0" dirty="0">
                <a:ln>
                  <a:noFill/>
                </a:ln>
                <a:solidFill>
                  <a:srgbClr val="000000">
                    <a:lumMod val="75000"/>
                    <a:lumOff val="25000"/>
                  </a:srgbClr>
                </a:solidFill>
                <a:effectLst/>
                <a:uLnTx/>
                <a:uFillTx/>
                <a:latin typeface="Arial" panose="020B0604020202020204"/>
                <a:ea typeface="+mn-ea"/>
                <a:cs typeface="Calibri" panose="020F0502020204030204" pitchFamily="34" charset="0"/>
              </a:rPr>
              <a:t>COMMUNICATION DIGITALE &amp; MARKETING DIRECT </a:t>
            </a:r>
          </a:p>
        </p:txBody>
      </p:sp>
      <p:pic>
        <p:nvPicPr>
          <p:cNvPr id="20" name="Image 19">
            <a:extLst>
              <a:ext uri="{FF2B5EF4-FFF2-40B4-BE49-F238E27FC236}">
                <a16:creationId xmlns:a16="http://schemas.microsoft.com/office/drawing/2014/main" id="{3A80D98D-7EF4-400A-8545-58390841F26F}"/>
              </a:ext>
            </a:extLst>
          </p:cNvPr>
          <p:cNvPicPr>
            <a:picLocks noChangeAspect="1"/>
          </p:cNvPicPr>
          <p:nvPr/>
        </p:nvPicPr>
        <p:blipFill>
          <a:blip r:embed="rId3"/>
          <a:stretch>
            <a:fillRect/>
          </a:stretch>
        </p:blipFill>
        <p:spPr>
          <a:xfrm>
            <a:off x="543186" y="1071515"/>
            <a:ext cx="411077" cy="411077"/>
          </a:xfrm>
          <a:prstGeom prst="rect">
            <a:avLst/>
          </a:prstGeom>
        </p:spPr>
      </p:pic>
      <p:sp>
        <p:nvSpPr>
          <p:cNvPr id="37" name="Rectangle 36">
            <a:extLst>
              <a:ext uri="{FF2B5EF4-FFF2-40B4-BE49-F238E27FC236}">
                <a16:creationId xmlns:a16="http://schemas.microsoft.com/office/drawing/2014/main" id="{25C70217-4DD1-49CE-B952-3B7A4C440981}"/>
              </a:ext>
            </a:extLst>
          </p:cNvPr>
          <p:cNvSpPr/>
          <p:nvPr/>
        </p:nvSpPr>
        <p:spPr>
          <a:xfrm>
            <a:off x="159480" y="1836771"/>
            <a:ext cx="5121382" cy="2462449"/>
          </a:xfrm>
          <a:prstGeom prst="rect">
            <a:avLst/>
          </a:prstGeom>
        </p:spPr>
        <p:txBody>
          <a:bodyPr wrap="square">
            <a:noAutofit/>
          </a:bodyPr>
          <a:lstStyle/>
          <a:p>
            <a:pPr marL="171446" marR="0" lvl="0" indent="-171446" algn="l" defTabSz="914378"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1200" b="1" i="0" u="sng" strike="noStrike" kern="1200" cap="none" spc="0" normalizeH="0" baseline="0" noProof="0" dirty="0">
                <a:ln>
                  <a:noFill/>
                </a:ln>
                <a:solidFill>
                  <a:srgbClr val="C00000"/>
                </a:solidFill>
                <a:effectLst/>
                <a:uLnTx/>
                <a:uFillTx/>
                <a:latin typeface="Arial" panose="020B0604020202020204"/>
                <a:ea typeface="+mn-ea"/>
                <a:cs typeface="Calibri" panose="020F0502020204030204" pitchFamily="34" charset="0"/>
              </a:rPr>
              <a:t>E-mailing proposé :</a:t>
            </a:r>
          </a:p>
          <a:p>
            <a:pPr marL="3657600" marR="0" lvl="8" indent="-3482975" algn="l" defTabSz="914378" rtl="0" eaLnBrk="1" fontAlgn="auto" latinLnBrk="0" hangingPunct="1">
              <a:lnSpc>
                <a:spcPct val="15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Arial" panose="020B0604020202020204"/>
                <a:ea typeface="+mn-ea"/>
                <a:cs typeface="Calibri" panose="020F0502020204030204" pitchFamily="34" charset="0"/>
              </a:rPr>
              <a:t>   - Faites vous accompagner pour votre prochain changement de vie</a:t>
            </a:r>
          </a:p>
          <a:p>
            <a:pPr marL="3657600" marR="0" lvl="8" indent="0" algn="l" defTabSz="914378" rtl="0" eaLnBrk="1" fontAlgn="auto" latinLnBrk="0" hangingPunct="1">
              <a:lnSpc>
                <a:spcPct val="15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solidFill>
              <a:effectLst/>
              <a:uLnTx/>
              <a:uFillTx/>
              <a:latin typeface="Arial" panose="020B0604020202020204"/>
              <a:ea typeface="+mn-ea"/>
              <a:cs typeface="Calibri" panose="020F0502020204030204" pitchFamily="34" charset="0"/>
            </a:endParaRPr>
          </a:p>
          <a:p>
            <a:pPr marL="3657600" marR="0" lvl="8" indent="0" algn="l" defTabSz="914378" rtl="0" eaLnBrk="1" fontAlgn="auto" latinLnBrk="0" hangingPunct="1">
              <a:lnSpc>
                <a:spcPct val="15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solidFill>
              <a:effectLst/>
              <a:uLnTx/>
              <a:uFillTx/>
              <a:latin typeface="Arial" panose="020B0604020202020204"/>
              <a:ea typeface="+mn-ea"/>
              <a:cs typeface="Calibri" panose="020F0502020204030204" pitchFamily="34" charset="0"/>
            </a:endParaRPr>
          </a:p>
          <a:p>
            <a:pPr marL="3657600" marR="0" lvl="8" indent="0" algn="l" defTabSz="914378" rtl="0" eaLnBrk="1" fontAlgn="auto" latinLnBrk="0" hangingPunct="1">
              <a:lnSpc>
                <a:spcPct val="15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solidFill>
              <a:effectLst/>
              <a:uLnTx/>
              <a:uFillTx/>
              <a:latin typeface="Arial" panose="020B0604020202020204"/>
              <a:ea typeface="+mn-ea"/>
              <a:cs typeface="Calibri" panose="020F0502020204030204" pitchFamily="34" charset="0"/>
            </a:endParaRPr>
          </a:p>
          <a:p>
            <a:pPr marL="3657600" marR="0" lvl="8" indent="0" algn="l" defTabSz="914378" rtl="0" eaLnBrk="1" fontAlgn="auto" latinLnBrk="0" hangingPunct="1">
              <a:lnSpc>
                <a:spcPct val="15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solidFill>
              <a:effectLst/>
              <a:uLnTx/>
              <a:uFillTx/>
              <a:latin typeface="Arial" panose="020B0604020202020204"/>
              <a:ea typeface="+mn-ea"/>
              <a:cs typeface="Calibri" panose="020F0502020204030204" pitchFamily="34" charset="0"/>
            </a:endParaRPr>
          </a:p>
          <a:p>
            <a:pPr marL="3657600" marR="0" lvl="8" indent="0" algn="l" defTabSz="914378" rtl="0" eaLnBrk="1" fontAlgn="auto" latinLnBrk="0" hangingPunct="1">
              <a:lnSpc>
                <a:spcPct val="15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solidFill>
              <a:effectLst/>
              <a:uLnTx/>
              <a:uFillTx/>
              <a:latin typeface="Arial" panose="020B0604020202020204"/>
              <a:ea typeface="+mn-ea"/>
              <a:cs typeface="Calibri" panose="020F0502020204030204" pitchFamily="34" charset="0"/>
            </a:endParaRPr>
          </a:p>
          <a:p>
            <a:pPr marL="171446" marR="0" lvl="0" indent="-171446" algn="l" defTabSz="914378"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fr-FR" sz="1200" b="1" i="0" u="sng" strike="noStrike" kern="1200" cap="none" spc="0" normalizeH="0" baseline="0" noProof="0" dirty="0">
              <a:ln>
                <a:noFill/>
              </a:ln>
              <a:solidFill>
                <a:prstClr val="black"/>
              </a:solidFill>
              <a:effectLst/>
              <a:uLnTx/>
              <a:uFillTx/>
              <a:latin typeface="Arial" panose="020B0604020202020204"/>
              <a:ea typeface="+mn-ea"/>
              <a:cs typeface="Calibri" panose="020F0502020204030204" pitchFamily="34" charset="0"/>
            </a:endParaRPr>
          </a:p>
          <a:p>
            <a:pPr marL="171446" marR="0" lvl="0" indent="-171446" algn="l" defTabSz="914378"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fr-FR" sz="1200" b="1" i="0" u="sng" strike="noStrike" kern="1200" cap="none" spc="0" normalizeH="0" baseline="0" noProof="0" dirty="0">
              <a:ln>
                <a:noFill/>
              </a:ln>
              <a:solidFill>
                <a:prstClr val="black"/>
              </a:solidFill>
              <a:effectLst/>
              <a:uLnTx/>
              <a:uFillTx/>
              <a:latin typeface="Arial" panose="020B0604020202020204"/>
              <a:ea typeface="+mn-ea"/>
              <a:cs typeface="Calibri" panose="020F0502020204030204" pitchFamily="34" charset="0"/>
            </a:endParaRPr>
          </a:p>
          <a:p>
            <a:pPr marL="0" marR="0" lvl="0" indent="0" algn="l" defTabSz="914378" rtl="0" eaLnBrk="1" fontAlgn="auto" latinLnBrk="0" hangingPunct="1">
              <a:lnSpc>
                <a:spcPct val="150000"/>
              </a:lnSpc>
              <a:spcBef>
                <a:spcPts val="0"/>
              </a:spcBef>
              <a:spcAft>
                <a:spcPts val="0"/>
              </a:spcAft>
              <a:buClrTx/>
              <a:buSzTx/>
              <a:buFontTx/>
              <a:buNone/>
              <a:tabLst/>
              <a:defRPr/>
            </a:pPr>
            <a:endParaRPr kumimoji="0" lang="fr-FR" sz="1200" b="1" i="0" u="sng" strike="noStrike" kern="1200" cap="none" spc="0" normalizeH="0" baseline="0" noProof="0" dirty="0">
              <a:ln>
                <a:noFill/>
              </a:ln>
              <a:solidFill>
                <a:prstClr val="black"/>
              </a:solidFill>
              <a:effectLst/>
              <a:uLnTx/>
              <a:uFillTx/>
              <a:latin typeface="Arial" panose="020B0604020202020204"/>
              <a:ea typeface="+mn-ea"/>
              <a:cs typeface="Calibri" panose="020F0502020204030204" pitchFamily="34" charset="0"/>
            </a:endParaRPr>
          </a:p>
          <a:p>
            <a:pPr marL="0" marR="0" lvl="0" indent="0" algn="l" defTabSz="914378" rtl="0" eaLnBrk="1" fontAlgn="auto" latinLnBrk="0" hangingPunct="1">
              <a:lnSpc>
                <a:spcPct val="150000"/>
              </a:lnSpc>
              <a:spcBef>
                <a:spcPts val="0"/>
              </a:spcBef>
              <a:spcAft>
                <a:spcPts val="0"/>
              </a:spcAft>
              <a:buClrTx/>
              <a:buSzTx/>
              <a:buFontTx/>
              <a:buNone/>
              <a:tabLst/>
              <a:defRPr/>
            </a:pPr>
            <a:endParaRPr kumimoji="0" lang="fr-FR" sz="1200" b="1" i="0" u="sng" strike="noStrike" kern="1200" cap="none" spc="0" normalizeH="0" baseline="0" noProof="0" dirty="0">
              <a:ln>
                <a:noFill/>
              </a:ln>
              <a:solidFill>
                <a:prstClr val="black"/>
              </a:solidFill>
              <a:effectLst/>
              <a:uLnTx/>
              <a:uFillTx/>
              <a:latin typeface="Arial" panose="020B0604020202020204"/>
              <a:ea typeface="+mn-ea"/>
              <a:cs typeface="Calibri" panose="020F0502020204030204" pitchFamily="34" charset="0"/>
            </a:endParaRPr>
          </a:p>
          <a:p>
            <a:pPr marL="171450" marR="0" lvl="0" indent="-171450" algn="l" defTabSz="914378"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1200" b="1" i="0" u="sng" strike="noStrike" kern="1200" cap="none" spc="0" normalizeH="0" baseline="0" noProof="0" dirty="0">
                <a:ln>
                  <a:noFill/>
                </a:ln>
                <a:solidFill>
                  <a:srgbClr val="C00000"/>
                </a:solidFill>
                <a:effectLst/>
                <a:uLnTx/>
                <a:uFillTx/>
                <a:latin typeface="Arial" panose="020B0604020202020204"/>
                <a:ea typeface="+mn-ea"/>
                <a:cs typeface="Calibri" panose="020F0502020204030204" pitchFamily="34" charset="0"/>
              </a:rPr>
              <a:t>Une bannière </a:t>
            </a:r>
            <a:r>
              <a:rPr kumimoji="0" lang="fr-FR" sz="1200" b="0" i="0" u="sng" strike="noStrike" kern="1200" cap="none" spc="0" normalizeH="0" baseline="0" noProof="0" dirty="0">
                <a:ln>
                  <a:noFill/>
                </a:ln>
                <a:solidFill>
                  <a:srgbClr val="C00000"/>
                </a:solidFill>
                <a:effectLst/>
                <a:uLnTx/>
                <a:uFillTx/>
                <a:latin typeface="Arial" panose="020B0604020202020204"/>
                <a:ea typeface="+mn-ea"/>
                <a:cs typeface="Calibri" panose="020F0502020204030204" pitchFamily="34" charset="0"/>
              </a:rPr>
              <a:t>:</a:t>
            </a:r>
            <a:endParaRPr kumimoji="0" lang="fr-FR" sz="1200" b="0" i="0" u="none" strike="noStrike" kern="1200" cap="none" spc="0" normalizeH="0" baseline="0" noProof="0" dirty="0">
              <a:ln>
                <a:noFill/>
              </a:ln>
              <a:solidFill>
                <a:prstClr val="black"/>
              </a:solidFill>
              <a:effectLst/>
              <a:uLnTx/>
              <a:uFillTx/>
              <a:latin typeface="Arial" panose="020B0604020202020204"/>
              <a:ea typeface="+mn-ea"/>
              <a:cs typeface="Calibri" panose="020F0502020204030204" pitchFamily="34" charset="0"/>
            </a:endParaRPr>
          </a:p>
          <a:p>
            <a:pPr marL="0" marR="0" lvl="0" indent="0" algn="l" defTabSz="914378" rtl="0" eaLnBrk="1" fontAlgn="auto" latinLnBrk="0" hangingPunct="1">
              <a:lnSpc>
                <a:spcPct val="15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8" name="Rectangle : coins arrondis 37">
            <a:extLst>
              <a:ext uri="{FF2B5EF4-FFF2-40B4-BE49-F238E27FC236}">
                <a16:creationId xmlns:a16="http://schemas.microsoft.com/office/drawing/2014/main" id="{7F5BC586-1B2F-4729-AB83-39351873A8E2}"/>
              </a:ext>
            </a:extLst>
          </p:cNvPr>
          <p:cNvSpPr/>
          <p:nvPr/>
        </p:nvSpPr>
        <p:spPr>
          <a:xfrm>
            <a:off x="8497999" y="2065811"/>
            <a:ext cx="716591" cy="174893"/>
          </a:xfrm>
          <a:prstGeom prst="roundRect">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srgbClr val="FFFFFF"/>
                </a:solidFill>
                <a:effectLst/>
                <a:uLnTx/>
                <a:uFillTx/>
                <a:latin typeface="Arial"/>
                <a:ea typeface="+mn-ea"/>
                <a:cs typeface="Calibri" panose="020F0502020204030204" pitchFamily="34" charset="0"/>
                <a:hlinkClick r:id="rId4">
                  <a:extLst>
                    <a:ext uri="{A12FA001-AC4F-418D-AE19-62706E023703}">
                      <ahyp:hlinkClr xmlns:ahyp="http://schemas.microsoft.com/office/drawing/2018/hyperlinkcolor" val="tx"/>
                    </a:ext>
                  </a:extLst>
                </a:hlinkClick>
              </a:rPr>
              <a:t>ACCÈS</a:t>
            </a:r>
            <a:endParaRPr kumimoji="0" lang="fr-FR" sz="900" b="1" i="0" u="none" strike="noStrike" kern="1200" cap="none" spc="0" normalizeH="0" baseline="0" noProof="0" dirty="0">
              <a:ln>
                <a:noFill/>
              </a:ln>
              <a:solidFill>
                <a:srgbClr val="FFFFFF"/>
              </a:solidFill>
              <a:effectLst/>
              <a:uLnTx/>
              <a:uFillTx/>
              <a:latin typeface="Arial"/>
              <a:ea typeface="+mn-ea"/>
              <a:cs typeface="Calibri" panose="020F0502020204030204" pitchFamily="34" charset="0"/>
            </a:endParaRPr>
          </a:p>
        </p:txBody>
      </p:sp>
      <p:pic>
        <p:nvPicPr>
          <p:cNvPr id="23" name="Image 22">
            <a:extLst>
              <a:ext uri="{FF2B5EF4-FFF2-40B4-BE49-F238E27FC236}">
                <a16:creationId xmlns:a16="http://schemas.microsoft.com/office/drawing/2014/main" id="{815E91CA-BA32-4BF7-B697-8494FDDE988E}"/>
              </a:ext>
            </a:extLst>
          </p:cNvPr>
          <p:cNvPicPr>
            <a:picLocks noChangeAspect="1"/>
          </p:cNvPicPr>
          <p:nvPr/>
        </p:nvPicPr>
        <p:blipFill>
          <a:blip r:embed="rId5"/>
          <a:stretch>
            <a:fillRect/>
          </a:stretch>
        </p:blipFill>
        <p:spPr>
          <a:xfrm>
            <a:off x="2327422" y="2543628"/>
            <a:ext cx="946005" cy="24024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8" name="Image 27">
            <a:extLst>
              <a:ext uri="{FF2B5EF4-FFF2-40B4-BE49-F238E27FC236}">
                <a16:creationId xmlns:a16="http://schemas.microsoft.com/office/drawing/2014/main" id="{F0CC62CB-3FC3-41E6-A4BA-9ED0D264BFCA}"/>
              </a:ext>
            </a:extLst>
          </p:cNvPr>
          <p:cNvPicPr>
            <a:picLocks noChangeAspect="1"/>
          </p:cNvPicPr>
          <p:nvPr/>
        </p:nvPicPr>
        <p:blipFill>
          <a:blip r:embed="rId6"/>
          <a:stretch>
            <a:fillRect/>
          </a:stretch>
        </p:blipFill>
        <p:spPr>
          <a:xfrm>
            <a:off x="1803348" y="5256142"/>
            <a:ext cx="2974697" cy="9213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Espace réservé du numéro de diapositive 6">
            <a:extLst>
              <a:ext uri="{FF2B5EF4-FFF2-40B4-BE49-F238E27FC236}">
                <a16:creationId xmlns:a16="http://schemas.microsoft.com/office/drawing/2014/main" id="{2A7C588D-FFDA-40A1-A641-1A902FA830DE}"/>
              </a:ext>
            </a:extLst>
          </p:cNvPr>
          <p:cNvSpPr txBox="1">
            <a:spLocks/>
          </p:cNvSpPr>
          <p:nvPr/>
        </p:nvSpPr>
        <p:spPr>
          <a:xfrm>
            <a:off x="5736000" y="6477000"/>
            <a:ext cx="720000" cy="252000"/>
          </a:xfrm>
          <a:prstGeom prst="rect">
            <a:avLst/>
          </a:prstGeom>
        </p:spPr>
        <p:txBody>
          <a:bodyPr vert="horz" lIns="91440" tIns="45720" rIns="91440" bIns="45720" rtlCol="0" anchor="ctr">
            <a:noAutofit/>
          </a:bodyPr>
          <a:lstStyle>
            <a:defPPr>
              <a:defRPr lang="fr-FR"/>
            </a:defPPr>
            <a:lvl1pPr algn="ctr">
              <a:defRPr sz="1300" b="1">
                <a:solidFill>
                  <a:schemeClr val="tx2"/>
                </a:solidFill>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975A587B-5814-4D9B-9598-FE9CB954CB01}" type="slidenum">
              <a:rPr lang="fr-FR"/>
              <a:pPr/>
              <a:t>8</a:t>
            </a:fld>
            <a:endParaRPr lang="fr-FR" dirty="0"/>
          </a:p>
        </p:txBody>
      </p:sp>
      <p:sp>
        <p:nvSpPr>
          <p:cNvPr id="15" name="Espace réservé du pied de page 58">
            <a:extLst>
              <a:ext uri="{FF2B5EF4-FFF2-40B4-BE49-F238E27FC236}">
                <a16:creationId xmlns:a16="http://schemas.microsoft.com/office/drawing/2014/main" id="{93F284BC-98B8-4B44-9D48-E2C08A5EDBC7}"/>
              </a:ext>
            </a:extLst>
          </p:cNvPr>
          <p:cNvSpPr txBox="1">
            <a:spLocks/>
          </p:cNvSpPr>
          <p:nvPr/>
        </p:nvSpPr>
        <p:spPr>
          <a:xfrm>
            <a:off x="632383" y="6468977"/>
            <a:ext cx="4576925"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50" dirty="0"/>
              <a:t>Présentation des moments de vie - document à usage interne - à ne pas diffuser</a:t>
            </a:r>
          </a:p>
        </p:txBody>
      </p:sp>
      <p:pic>
        <p:nvPicPr>
          <p:cNvPr id="3" name="Image 2">
            <a:extLst>
              <a:ext uri="{FF2B5EF4-FFF2-40B4-BE49-F238E27FC236}">
                <a16:creationId xmlns:a16="http://schemas.microsoft.com/office/drawing/2014/main" id="{BB3AFC14-5AF4-4D8A-86BB-396C9136971C}"/>
              </a:ext>
            </a:extLst>
          </p:cNvPr>
          <p:cNvPicPr>
            <a:picLocks noChangeAspect="1"/>
          </p:cNvPicPr>
          <p:nvPr/>
        </p:nvPicPr>
        <p:blipFill rotWithShape="1">
          <a:blip r:embed="rId7"/>
          <a:srcRect b="62910"/>
          <a:stretch/>
        </p:blipFill>
        <p:spPr>
          <a:xfrm>
            <a:off x="7857036" y="3469847"/>
            <a:ext cx="1824989" cy="25436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46487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5">
            <a:extLst>
              <a:ext uri="{FF2B5EF4-FFF2-40B4-BE49-F238E27FC236}">
                <a16:creationId xmlns:a16="http://schemas.microsoft.com/office/drawing/2014/main" id="{1AAAB5F3-54DC-4D50-A581-E2F348F18E37}"/>
              </a:ext>
            </a:extLst>
          </p:cNvPr>
          <p:cNvSpPr txBox="1">
            <a:spLocks/>
          </p:cNvSpPr>
          <p:nvPr/>
        </p:nvSpPr>
        <p:spPr>
          <a:xfrm>
            <a:off x="632384" y="198120"/>
            <a:ext cx="11471126" cy="71922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a:lstStyle>
          <a:p>
            <a:pPr>
              <a:lnSpc>
                <a:spcPct val="150000"/>
              </a:lnSpc>
              <a:buClr>
                <a:schemeClr val="tx1">
                  <a:lumMod val="50000"/>
                  <a:lumOff val="50000"/>
                </a:schemeClr>
              </a:buClr>
            </a:pPr>
            <a:r>
              <a:rPr lang="fr-FR" sz="2400" dirty="0"/>
              <a:t>Identification des clients</a:t>
            </a:r>
          </a:p>
        </p:txBody>
      </p:sp>
      <p:sp>
        <p:nvSpPr>
          <p:cNvPr id="5" name="Espace réservé du texte 11">
            <a:extLst>
              <a:ext uri="{FF2B5EF4-FFF2-40B4-BE49-F238E27FC236}">
                <a16:creationId xmlns:a16="http://schemas.microsoft.com/office/drawing/2014/main" id="{DE06F252-7191-465B-B995-6DFFAE0BA7D6}"/>
              </a:ext>
            </a:extLst>
          </p:cNvPr>
          <p:cNvSpPr txBox="1">
            <a:spLocks/>
          </p:cNvSpPr>
          <p:nvPr/>
        </p:nvSpPr>
        <p:spPr>
          <a:xfrm>
            <a:off x="632383" y="828015"/>
            <a:ext cx="11471127" cy="432000"/>
          </a:xfrm>
          <a:prstGeom prst="rect">
            <a:avLst/>
          </a:prstGeom>
        </p:spPr>
        <p:txBody>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900" dirty="0">
                <a:solidFill>
                  <a:schemeClr val="tx1"/>
                </a:solidFill>
              </a:rPr>
              <a:t>Score de détection d’un départ à la retraite</a:t>
            </a:r>
          </a:p>
        </p:txBody>
      </p:sp>
      <p:sp>
        <p:nvSpPr>
          <p:cNvPr id="14" name="Espace réservé du contenu 3">
            <a:extLst>
              <a:ext uri="{FF2B5EF4-FFF2-40B4-BE49-F238E27FC236}">
                <a16:creationId xmlns:a16="http://schemas.microsoft.com/office/drawing/2014/main" id="{EF1E72C7-FB4D-429D-8C04-71D1335F7607}"/>
              </a:ext>
            </a:extLst>
          </p:cNvPr>
          <p:cNvSpPr txBox="1">
            <a:spLocks/>
          </p:cNvSpPr>
          <p:nvPr/>
        </p:nvSpPr>
        <p:spPr>
          <a:xfrm>
            <a:off x="403047" y="3401532"/>
            <a:ext cx="3240000" cy="2531348"/>
          </a:xfrm>
          <a:prstGeom prst="rect">
            <a:avLst/>
          </a:prstGeom>
        </p:spPr>
        <p:txBody>
          <a:bodyPr>
            <a:normAutofit fontScale="92500" lnSpcReduction="20000"/>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4013" indent="-285750">
              <a:spcBef>
                <a:spcPts val="600"/>
              </a:spcBef>
              <a:buClr>
                <a:schemeClr val="tx1"/>
              </a:buClr>
              <a:buFont typeface="Wingdings" panose="05000000000000000000" pitchFamily="2" charset="2"/>
              <a:buChar char="§"/>
            </a:pPr>
            <a:r>
              <a:rPr lang="fr-FR" sz="1300" b="0" u="sng" dirty="0">
                <a:solidFill>
                  <a:schemeClr val="tx1"/>
                </a:solidFill>
              </a:rPr>
              <a:t>Une évolution de profil :</a:t>
            </a:r>
          </a:p>
          <a:p>
            <a:pPr marL="530225" indent="-285750">
              <a:spcBef>
                <a:spcPts val="600"/>
              </a:spcBef>
              <a:buClr>
                <a:schemeClr val="tx1"/>
              </a:buClr>
              <a:buFont typeface="Courier New" panose="02070309020205020404" pitchFamily="49" charset="0"/>
              <a:buChar char="o"/>
            </a:pPr>
            <a:r>
              <a:rPr lang="fr-FR" sz="1300" b="0" dirty="0">
                <a:solidFill>
                  <a:schemeClr val="tx1"/>
                </a:solidFill>
              </a:rPr>
              <a:t>Changement de la CSP en « Retraité »</a:t>
            </a:r>
          </a:p>
          <a:p>
            <a:pPr marL="354013" indent="-285750">
              <a:spcBef>
                <a:spcPts val="1200"/>
              </a:spcBef>
              <a:buClr>
                <a:schemeClr val="tx1"/>
              </a:buClr>
              <a:buFont typeface="Wingdings" panose="05000000000000000000" pitchFamily="2" charset="2"/>
              <a:buChar char="§"/>
            </a:pPr>
            <a:r>
              <a:rPr lang="fr-FR" sz="1300" b="0" u="sng" dirty="0">
                <a:solidFill>
                  <a:schemeClr val="tx1"/>
                </a:solidFill>
              </a:rPr>
              <a:t>Une évolution de la situation financière :</a:t>
            </a:r>
          </a:p>
          <a:p>
            <a:pPr marL="530225" indent="-285750">
              <a:spcBef>
                <a:spcPts val="1200"/>
              </a:spcBef>
              <a:buClr>
                <a:schemeClr val="tx1"/>
              </a:buClr>
              <a:buFont typeface="Courier New" panose="02070309020205020404" pitchFamily="49" charset="0"/>
              <a:buChar char="o"/>
            </a:pPr>
            <a:r>
              <a:rPr lang="fr-FR" sz="1300" b="0" dirty="0">
                <a:solidFill>
                  <a:schemeClr val="tx1"/>
                </a:solidFill>
              </a:rPr>
              <a:t>Démarrage du versement des pensions de retraite </a:t>
            </a:r>
          </a:p>
          <a:p>
            <a:pPr marL="530225" indent="-285750">
              <a:spcBef>
                <a:spcPts val="1200"/>
              </a:spcBef>
              <a:buClr>
                <a:schemeClr val="tx1"/>
              </a:buClr>
              <a:buFont typeface="Courier New" panose="02070309020205020404" pitchFamily="49" charset="0"/>
              <a:buChar char="o"/>
            </a:pPr>
            <a:r>
              <a:rPr lang="fr-FR" sz="1300" b="0" dirty="0">
                <a:solidFill>
                  <a:schemeClr val="tx1"/>
                </a:solidFill>
              </a:rPr>
              <a:t>Arrêt du versement de salaire </a:t>
            </a:r>
          </a:p>
          <a:p>
            <a:pPr marL="530225" indent="-285750">
              <a:spcBef>
                <a:spcPts val="1200"/>
              </a:spcBef>
              <a:buClr>
                <a:schemeClr val="tx1"/>
              </a:buClr>
              <a:buFont typeface="Courier New" panose="02070309020205020404" pitchFamily="49" charset="0"/>
              <a:buChar char="o"/>
            </a:pPr>
            <a:r>
              <a:rPr lang="fr-FR" sz="1300" b="0" dirty="0">
                <a:solidFill>
                  <a:schemeClr val="tx1"/>
                </a:solidFill>
              </a:rPr>
              <a:t>Perception d’un solde de tout compte (à croiser avec d’autres data)</a:t>
            </a:r>
          </a:p>
          <a:p>
            <a:pPr marL="530225" indent="-285750">
              <a:spcBef>
                <a:spcPts val="1200"/>
              </a:spcBef>
              <a:buClr>
                <a:schemeClr val="tx1"/>
              </a:buClr>
              <a:buFont typeface="Courier New" panose="02070309020205020404" pitchFamily="49" charset="0"/>
              <a:buChar char="o"/>
            </a:pPr>
            <a:r>
              <a:rPr lang="fr-FR" sz="1300" b="0" dirty="0">
                <a:solidFill>
                  <a:schemeClr val="tx1"/>
                </a:solidFill>
              </a:rPr>
              <a:t>Déblocage de l’épargne salariale </a:t>
            </a:r>
          </a:p>
          <a:p>
            <a:pPr marL="244475">
              <a:spcBef>
                <a:spcPts val="1200"/>
              </a:spcBef>
              <a:buClr>
                <a:schemeClr val="accent1"/>
              </a:buClr>
            </a:pPr>
            <a:endParaRPr lang="fr-FR" sz="1200" dirty="0">
              <a:solidFill>
                <a:schemeClr val="tx1"/>
              </a:solidFill>
            </a:endParaRPr>
          </a:p>
        </p:txBody>
      </p:sp>
      <p:grpSp>
        <p:nvGrpSpPr>
          <p:cNvPr id="15" name="Groupe 14">
            <a:extLst>
              <a:ext uri="{FF2B5EF4-FFF2-40B4-BE49-F238E27FC236}">
                <a16:creationId xmlns:a16="http://schemas.microsoft.com/office/drawing/2014/main" id="{53A237E3-A095-4903-88D0-043D44683B3C}"/>
              </a:ext>
            </a:extLst>
          </p:cNvPr>
          <p:cNvGrpSpPr/>
          <p:nvPr/>
        </p:nvGrpSpPr>
        <p:grpSpPr>
          <a:xfrm>
            <a:off x="403047" y="2976156"/>
            <a:ext cx="3240000" cy="307777"/>
            <a:chOff x="1199456" y="1366224"/>
            <a:chExt cx="3903486" cy="307777"/>
          </a:xfrm>
        </p:grpSpPr>
        <p:cxnSp>
          <p:nvCxnSpPr>
            <p:cNvPr id="16" name="Connecteur droit 15">
              <a:extLst>
                <a:ext uri="{FF2B5EF4-FFF2-40B4-BE49-F238E27FC236}">
                  <a16:creationId xmlns:a16="http://schemas.microsoft.com/office/drawing/2014/main" id="{C31B6546-7F92-4D59-B178-3CB0EAC036F9}"/>
                </a:ext>
              </a:extLst>
            </p:cNvPr>
            <p:cNvCxnSpPr/>
            <p:nvPr/>
          </p:nvCxnSpPr>
          <p:spPr>
            <a:xfrm>
              <a:off x="1199456" y="1568637"/>
              <a:ext cx="3903486"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1363F231-F555-4722-ABC0-5BB78737791B}"/>
                </a:ext>
              </a:extLst>
            </p:cNvPr>
            <p:cNvSpPr txBox="1"/>
            <p:nvPr/>
          </p:nvSpPr>
          <p:spPr>
            <a:xfrm>
              <a:off x="1896544" y="1366224"/>
              <a:ext cx="2509311" cy="307777"/>
            </a:xfrm>
            <a:prstGeom prst="rect">
              <a:avLst/>
            </a:prstGeom>
            <a:solidFill>
              <a:schemeClr val="bg1"/>
            </a:solidFill>
          </p:spPr>
          <p:txBody>
            <a:bodyPr wrap="square" rtlCol="0">
              <a:spAutoFit/>
            </a:bodyPr>
            <a:lstStyle/>
            <a:p>
              <a:pPr algn="ctr"/>
              <a:r>
                <a:rPr lang="fr-FR" sz="1400" b="1" dirty="0">
                  <a:solidFill>
                    <a:srgbClr val="C00000"/>
                  </a:solidFill>
                </a:rPr>
                <a:t>Départ à la retraite</a:t>
              </a:r>
            </a:p>
          </p:txBody>
        </p:sp>
      </p:grpSp>
      <p:grpSp>
        <p:nvGrpSpPr>
          <p:cNvPr id="18" name="Groupe 17">
            <a:extLst>
              <a:ext uri="{FF2B5EF4-FFF2-40B4-BE49-F238E27FC236}">
                <a16:creationId xmlns:a16="http://schemas.microsoft.com/office/drawing/2014/main" id="{3378EA3D-439A-4208-AE32-EFE838FA62E2}"/>
              </a:ext>
            </a:extLst>
          </p:cNvPr>
          <p:cNvGrpSpPr/>
          <p:nvPr/>
        </p:nvGrpSpPr>
        <p:grpSpPr>
          <a:xfrm>
            <a:off x="4290473" y="2963090"/>
            <a:ext cx="3240000" cy="3102526"/>
            <a:chOff x="5053704" y="1410484"/>
            <a:chExt cx="3240000" cy="3102526"/>
          </a:xfrm>
        </p:grpSpPr>
        <p:sp>
          <p:nvSpPr>
            <p:cNvPr id="19" name="Espace réservé du contenu 3">
              <a:extLst>
                <a:ext uri="{FF2B5EF4-FFF2-40B4-BE49-F238E27FC236}">
                  <a16:creationId xmlns:a16="http://schemas.microsoft.com/office/drawing/2014/main" id="{C488193B-1426-4636-9B3F-779A8DF0D862}"/>
                </a:ext>
              </a:extLst>
            </p:cNvPr>
            <p:cNvSpPr txBox="1">
              <a:spLocks/>
            </p:cNvSpPr>
            <p:nvPr/>
          </p:nvSpPr>
          <p:spPr>
            <a:xfrm>
              <a:off x="5053704" y="1848926"/>
              <a:ext cx="3240000" cy="2664084"/>
            </a:xfrm>
            <a:prstGeom prst="rect">
              <a:avLst/>
            </a:prstGeom>
          </p:spPr>
          <p:txBody>
            <a:bodyPr vert="horz" lIns="91440" tIns="45720" rIns="91440" bIns="45720" rtlCol="0">
              <a:normAutofit/>
            </a:bodyPr>
            <a:lst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354013" indent="-285750">
                <a:spcBef>
                  <a:spcPts val="600"/>
                </a:spcBef>
                <a:buClr>
                  <a:schemeClr val="tx1"/>
                </a:buClr>
                <a:buFont typeface="Wingdings" panose="05000000000000000000" pitchFamily="2" charset="2"/>
                <a:buChar char="§"/>
              </a:pPr>
              <a:r>
                <a:rPr lang="fr-FR" sz="1200" u="sng" dirty="0"/>
                <a:t>Un cas spécifique de retraite</a:t>
              </a:r>
            </a:p>
            <a:p>
              <a:pPr marL="530225" indent="-285750">
                <a:spcBef>
                  <a:spcPts val="600"/>
                </a:spcBef>
                <a:buClr>
                  <a:schemeClr val="tx1"/>
                </a:buClr>
                <a:buFont typeface="Courier New" panose="02070309020205020404" pitchFamily="49" charset="0"/>
                <a:buChar char="o"/>
              </a:pPr>
              <a:r>
                <a:rPr lang="fr-FR" sz="1200" dirty="0"/>
                <a:t>Retraite anticipée</a:t>
              </a:r>
            </a:p>
            <a:p>
              <a:pPr marL="530225" indent="-285750">
                <a:spcBef>
                  <a:spcPts val="600"/>
                </a:spcBef>
                <a:buClr>
                  <a:schemeClr val="tx1"/>
                </a:buClr>
                <a:buFont typeface="Courier New" panose="02070309020205020404" pitchFamily="49" charset="0"/>
                <a:buChar char="o"/>
              </a:pPr>
              <a:r>
                <a:rPr lang="fr-FR" sz="1200" dirty="0"/>
                <a:t>Retraite progressive</a:t>
              </a:r>
            </a:p>
            <a:p>
              <a:pPr marL="530225" indent="-285750">
                <a:spcBef>
                  <a:spcPts val="600"/>
                </a:spcBef>
                <a:buClr>
                  <a:schemeClr val="tx1"/>
                </a:buClr>
                <a:buFont typeface="Courier New" panose="02070309020205020404" pitchFamily="49" charset="0"/>
                <a:buChar char="o"/>
              </a:pPr>
              <a:r>
                <a:rPr lang="fr-FR" sz="1200" dirty="0"/>
                <a:t>Cumul emploi / retraite </a:t>
              </a:r>
            </a:p>
            <a:p>
              <a:pPr marL="354013" indent="-285750">
                <a:spcBef>
                  <a:spcPts val="1200"/>
                </a:spcBef>
                <a:buClr>
                  <a:schemeClr val="tx1"/>
                </a:buClr>
                <a:buFont typeface="Wingdings" panose="05000000000000000000" pitchFamily="2" charset="2"/>
                <a:buChar char="§"/>
              </a:pPr>
              <a:r>
                <a:rPr lang="fr-FR" sz="1200" u="sng" dirty="0"/>
                <a:t>Pas d’évolution de la situation du client</a:t>
              </a:r>
            </a:p>
            <a:p>
              <a:pPr marL="530225" indent="-285750">
                <a:spcBef>
                  <a:spcPts val="1200"/>
                </a:spcBef>
                <a:buClr>
                  <a:schemeClr val="tx1"/>
                </a:buClr>
                <a:buFont typeface="Courier New" panose="02070309020205020404" pitchFamily="49" charset="0"/>
                <a:buChar char="o"/>
              </a:pPr>
              <a:r>
                <a:rPr lang="fr-FR" sz="1200" dirty="0"/>
                <a:t>Un inactif restant inactif </a:t>
              </a:r>
            </a:p>
            <a:p>
              <a:pPr marL="530225" indent="-285750">
                <a:spcBef>
                  <a:spcPts val="1200"/>
                </a:spcBef>
                <a:buClr>
                  <a:schemeClr val="tx1"/>
                </a:buClr>
                <a:buFont typeface="Courier New" panose="02070309020205020404" pitchFamily="49" charset="0"/>
                <a:buChar char="o"/>
              </a:pPr>
              <a:r>
                <a:rPr lang="fr-FR" sz="1200" dirty="0"/>
                <a:t>Poursuite de l’activité post-retraite officielle</a:t>
              </a:r>
            </a:p>
            <a:p>
              <a:pPr marL="530225" indent="-285750">
                <a:spcBef>
                  <a:spcPts val="1200"/>
                </a:spcBef>
                <a:buClr>
                  <a:schemeClr val="tx1"/>
                </a:buClr>
                <a:buFont typeface="Courier New" panose="02070309020205020404" pitchFamily="49" charset="0"/>
                <a:buChar char="o"/>
              </a:pPr>
              <a:r>
                <a:rPr lang="fr-FR" sz="1200" dirty="0"/>
                <a:t>Démarrage d’une nouvelle activité post-retraite officielle</a:t>
              </a:r>
            </a:p>
          </p:txBody>
        </p:sp>
        <p:grpSp>
          <p:nvGrpSpPr>
            <p:cNvPr id="20" name="Groupe 19">
              <a:extLst>
                <a:ext uri="{FF2B5EF4-FFF2-40B4-BE49-F238E27FC236}">
                  <a16:creationId xmlns:a16="http://schemas.microsoft.com/office/drawing/2014/main" id="{DDD53AEB-0CCC-4982-81C2-1A02D7689FC3}"/>
                </a:ext>
              </a:extLst>
            </p:cNvPr>
            <p:cNvGrpSpPr/>
            <p:nvPr/>
          </p:nvGrpSpPr>
          <p:grpSpPr>
            <a:xfrm>
              <a:off x="5053704" y="1410484"/>
              <a:ext cx="3240000" cy="311011"/>
              <a:chOff x="1199456" y="1366224"/>
              <a:chExt cx="3903486" cy="311011"/>
            </a:xfrm>
          </p:grpSpPr>
          <p:cxnSp>
            <p:nvCxnSpPr>
              <p:cNvPr id="21" name="Connecteur droit 20">
                <a:extLst>
                  <a:ext uri="{FF2B5EF4-FFF2-40B4-BE49-F238E27FC236}">
                    <a16:creationId xmlns:a16="http://schemas.microsoft.com/office/drawing/2014/main" id="{0E2FAC37-850E-4DC1-822D-01190EAE1D47}"/>
                  </a:ext>
                </a:extLst>
              </p:cNvPr>
              <p:cNvCxnSpPr/>
              <p:nvPr/>
            </p:nvCxnSpPr>
            <p:spPr>
              <a:xfrm>
                <a:off x="1199456" y="1568637"/>
                <a:ext cx="3903486"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2" name="ZoneTexte 21">
                <a:extLst>
                  <a:ext uri="{FF2B5EF4-FFF2-40B4-BE49-F238E27FC236}">
                    <a16:creationId xmlns:a16="http://schemas.microsoft.com/office/drawing/2014/main" id="{3E26A868-240E-4D82-85BF-46A2F590A81F}"/>
                  </a:ext>
                </a:extLst>
              </p:cNvPr>
              <p:cNvSpPr txBox="1"/>
              <p:nvPr/>
            </p:nvSpPr>
            <p:spPr>
              <a:xfrm>
                <a:off x="1855084" y="1366224"/>
                <a:ext cx="2592232" cy="311011"/>
              </a:xfrm>
              <a:prstGeom prst="rect">
                <a:avLst/>
              </a:prstGeom>
              <a:solidFill>
                <a:schemeClr val="bg1"/>
              </a:solidFill>
            </p:spPr>
            <p:txBody>
              <a:bodyPr wrap="square" rtlCol="0">
                <a:spAutoFit/>
              </a:bodyPr>
              <a:lstStyle/>
              <a:p>
                <a:pPr algn="ctr"/>
                <a:r>
                  <a:rPr lang="fr-FR" sz="1400" b="1" dirty="0">
                    <a:solidFill>
                      <a:srgbClr val="C00000"/>
                    </a:solidFill>
                  </a:rPr>
                  <a:t>Non départ à la retraite</a:t>
                </a:r>
              </a:p>
            </p:txBody>
          </p:sp>
        </p:grpSp>
      </p:grpSp>
      <p:grpSp>
        <p:nvGrpSpPr>
          <p:cNvPr id="23" name="Groupe 22">
            <a:extLst>
              <a:ext uri="{FF2B5EF4-FFF2-40B4-BE49-F238E27FC236}">
                <a16:creationId xmlns:a16="http://schemas.microsoft.com/office/drawing/2014/main" id="{18E04C79-0248-4585-8245-0AE654C04B3A}"/>
              </a:ext>
            </a:extLst>
          </p:cNvPr>
          <p:cNvGrpSpPr/>
          <p:nvPr/>
        </p:nvGrpSpPr>
        <p:grpSpPr>
          <a:xfrm>
            <a:off x="8126286" y="2963090"/>
            <a:ext cx="3240000" cy="3102526"/>
            <a:chOff x="8524491" y="1410484"/>
            <a:chExt cx="3240000" cy="3102526"/>
          </a:xfrm>
        </p:grpSpPr>
        <p:sp>
          <p:nvSpPr>
            <p:cNvPr id="24" name="Espace réservé du contenu 3">
              <a:extLst>
                <a:ext uri="{FF2B5EF4-FFF2-40B4-BE49-F238E27FC236}">
                  <a16:creationId xmlns:a16="http://schemas.microsoft.com/office/drawing/2014/main" id="{525205C0-D7D6-4B76-AAAB-69E4122FCCA1}"/>
                </a:ext>
              </a:extLst>
            </p:cNvPr>
            <p:cNvSpPr txBox="1">
              <a:spLocks/>
            </p:cNvSpPr>
            <p:nvPr/>
          </p:nvSpPr>
          <p:spPr>
            <a:xfrm>
              <a:off x="8524491" y="1848926"/>
              <a:ext cx="3240000" cy="2664084"/>
            </a:xfrm>
            <a:prstGeom prst="rect">
              <a:avLst/>
            </a:prstGeom>
          </p:spPr>
          <p:txBody>
            <a:bodyPr vert="horz" lIns="91440" tIns="45720" rIns="91440" bIns="45720" rtlCol="0">
              <a:normAutofit/>
            </a:bodyPr>
            <a:lst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354013" indent="-285750">
                <a:spcBef>
                  <a:spcPts val="600"/>
                </a:spcBef>
                <a:buClr>
                  <a:schemeClr val="tx1"/>
                </a:buClr>
                <a:buFont typeface="Wingdings" panose="05000000000000000000" pitchFamily="2" charset="2"/>
                <a:buChar char="§"/>
              </a:pPr>
              <a:r>
                <a:rPr lang="fr-FR" sz="1200" u="sng" dirty="0"/>
                <a:t>Profil client</a:t>
              </a:r>
            </a:p>
            <a:p>
              <a:pPr marL="530225" indent="-285750">
                <a:spcBef>
                  <a:spcPts val="600"/>
                </a:spcBef>
                <a:buClr>
                  <a:schemeClr val="tx1"/>
                </a:buClr>
                <a:buFont typeface="Courier New" panose="02070309020205020404" pitchFamily="49" charset="0"/>
                <a:buChar char="o"/>
              </a:pPr>
              <a:r>
                <a:rPr lang="fr-FR" sz="1200" dirty="0"/>
                <a:t>Un client en CSP « chômeur »</a:t>
              </a:r>
            </a:p>
            <a:p>
              <a:pPr marL="530225" indent="-285750">
                <a:spcBef>
                  <a:spcPts val="600"/>
                </a:spcBef>
                <a:buClr>
                  <a:schemeClr val="tx1"/>
                </a:buClr>
                <a:buFont typeface="Courier New" panose="02070309020205020404" pitchFamily="49" charset="0"/>
                <a:buChar char="o"/>
              </a:pPr>
              <a:r>
                <a:rPr lang="fr-FR" sz="1200" dirty="0"/>
                <a:t>Un client en CSP « retraité »</a:t>
              </a:r>
            </a:p>
            <a:p>
              <a:pPr marL="530225" indent="-285750">
                <a:spcBef>
                  <a:spcPts val="600"/>
                </a:spcBef>
                <a:buClr>
                  <a:schemeClr val="tx1"/>
                </a:buClr>
                <a:buFont typeface="Courier New" panose="02070309020205020404" pitchFamily="49" charset="0"/>
                <a:buChar char="o"/>
              </a:pPr>
              <a:r>
                <a:rPr lang="fr-FR" sz="1200" dirty="0"/>
                <a:t>Un client à risque (note de risque)</a:t>
              </a:r>
            </a:p>
            <a:p>
              <a:pPr marL="530225" indent="-285750">
                <a:spcBef>
                  <a:spcPts val="600"/>
                </a:spcBef>
                <a:buClr>
                  <a:schemeClr val="tx1"/>
                </a:buClr>
                <a:buFont typeface="Courier New" panose="02070309020205020404" pitchFamily="49" charset="0"/>
                <a:buChar char="o"/>
              </a:pPr>
              <a:r>
                <a:rPr lang="fr-FR" sz="1200" dirty="0"/>
                <a:t>Un client percevant une pension de réversion (veuf/veuve)</a:t>
              </a:r>
            </a:p>
            <a:p>
              <a:pPr marL="530225" indent="-285750">
                <a:spcBef>
                  <a:spcPts val="600"/>
                </a:spcBef>
                <a:buClr>
                  <a:schemeClr val="tx1"/>
                </a:buClr>
                <a:buFont typeface="Courier New" panose="02070309020205020404" pitchFamily="49" charset="0"/>
                <a:buChar char="o"/>
              </a:pPr>
              <a:r>
                <a:rPr lang="fr-FR" sz="1200" b="1" dirty="0">
                  <a:solidFill>
                    <a:srgbClr val="C00000"/>
                  </a:solidFill>
                </a:rPr>
                <a:t>Un client de moins de 55 ans </a:t>
              </a:r>
            </a:p>
            <a:p>
              <a:pPr marL="530225" indent="-285750">
                <a:spcBef>
                  <a:spcPts val="600"/>
                </a:spcBef>
                <a:buClr>
                  <a:schemeClr val="tx1"/>
                </a:buClr>
                <a:buFont typeface="Courier New" panose="02070309020205020404" pitchFamily="49" charset="0"/>
                <a:buChar char="o"/>
              </a:pPr>
              <a:r>
                <a:rPr lang="fr-FR" sz="1200" b="1" dirty="0">
                  <a:solidFill>
                    <a:srgbClr val="C00000"/>
                  </a:solidFill>
                </a:rPr>
                <a:t>Un client de plus de 68 ans</a:t>
              </a:r>
            </a:p>
          </p:txBody>
        </p:sp>
        <p:grpSp>
          <p:nvGrpSpPr>
            <p:cNvPr id="25" name="Groupe 24">
              <a:extLst>
                <a:ext uri="{FF2B5EF4-FFF2-40B4-BE49-F238E27FC236}">
                  <a16:creationId xmlns:a16="http://schemas.microsoft.com/office/drawing/2014/main" id="{02B7A5CF-8B5E-456D-B8E4-9C286C77F10E}"/>
                </a:ext>
              </a:extLst>
            </p:cNvPr>
            <p:cNvGrpSpPr/>
            <p:nvPr/>
          </p:nvGrpSpPr>
          <p:grpSpPr>
            <a:xfrm>
              <a:off x="8524491" y="1410484"/>
              <a:ext cx="3240000" cy="311011"/>
              <a:chOff x="1199456" y="1366224"/>
              <a:chExt cx="3903486" cy="311011"/>
            </a:xfrm>
          </p:grpSpPr>
          <p:cxnSp>
            <p:nvCxnSpPr>
              <p:cNvPr id="26" name="Connecteur droit 25">
                <a:extLst>
                  <a:ext uri="{FF2B5EF4-FFF2-40B4-BE49-F238E27FC236}">
                    <a16:creationId xmlns:a16="http://schemas.microsoft.com/office/drawing/2014/main" id="{3CA937E5-F364-432A-A93F-EBFEA59E9A7A}"/>
                  </a:ext>
                </a:extLst>
              </p:cNvPr>
              <p:cNvCxnSpPr/>
              <p:nvPr/>
            </p:nvCxnSpPr>
            <p:spPr>
              <a:xfrm>
                <a:off x="1199456" y="1568637"/>
                <a:ext cx="3903486"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ZoneTexte 26">
                <a:extLst>
                  <a:ext uri="{FF2B5EF4-FFF2-40B4-BE49-F238E27FC236}">
                    <a16:creationId xmlns:a16="http://schemas.microsoft.com/office/drawing/2014/main" id="{D0AFC836-8A7C-472E-A22F-E74D36CB2580}"/>
                  </a:ext>
                </a:extLst>
              </p:cNvPr>
              <p:cNvSpPr txBox="1"/>
              <p:nvPr/>
            </p:nvSpPr>
            <p:spPr>
              <a:xfrm>
                <a:off x="1855084" y="1366224"/>
                <a:ext cx="2592232" cy="311011"/>
              </a:xfrm>
              <a:prstGeom prst="rect">
                <a:avLst/>
              </a:prstGeom>
              <a:solidFill>
                <a:schemeClr val="bg1"/>
              </a:solidFill>
            </p:spPr>
            <p:txBody>
              <a:bodyPr wrap="square" rtlCol="0">
                <a:spAutoFit/>
              </a:bodyPr>
              <a:lstStyle/>
              <a:p>
                <a:pPr algn="ctr"/>
                <a:r>
                  <a:rPr lang="fr-FR" sz="1400" b="1" dirty="0"/>
                  <a:t>Hors MDV</a:t>
                </a:r>
              </a:p>
            </p:txBody>
          </p:sp>
        </p:grpSp>
      </p:grpSp>
      <p:sp>
        <p:nvSpPr>
          <p:cNvPr id="28" name="Rectangle 27">
            <a:extLst>
              <a:ext uri="{FF2B5EF4-FFF2-40B4-BE49-F238E27FC236}">
                <a16:creationId xmlns:a16="http://schemas.microsoft.com/office/drawing/2014/main" id="{A3200DBC-5015-4713-85DD-EED43C64649B}"/>
              </a:ext>
            </a:extLst>
          </p:cNvPr>
          <p:cNvSpPr/>
          <p:nvPr/>
        </p:nvSpPr>
        <p:spPr>
          <a:xfrm>
            <a:off x="178105" y="5997075"/>
            <a:ext cx="9488128" cy="431997"/>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rgbClr val="C00000"/>
                </a:solidFill>
              </a:rPr>
              <a:t>Le moment de vie a été défini d’un point de vue business </a:t>
            </a:r>
            <a:r>
              <a:rPr lang="fr-FR" sz="1200" b="1" dirty="0">
                <a:solidFill>
                  <a:srgbClr val="C00000"/>
                </a:solidFill>
              </a:rPr>
              <a:t>par le versement de la première pension </a:t>
            </a:r>
            <a:r>
              <a:rPr lang="fr-FR" sz="1200" dirty="0">
                <a:solidFill>
                  <a:srgbClr val="C00000"/>
                </a:solidFill>
              </a:rPr>
              <a:t>de retraite à destination du client. </a:t>
            </a:r>
          </a:p>
        </p:txBody>
      </p:sp>
      <p:grpSp>
        <p:nvGrpSpPr>
          <p:cNvPr id="30" name="Groupe 29">
            <a:extLst>
              <a:ext uri="{FF2B5EF4-FFF2-40B4-BE49-F238E27FC236}">
                <a16:creationId xmlns:a16="http://schemas.microsoft.com/office/drawing/2014/main" id="{1CA607BC-34EF-474D-8F89-59D2E6AF0FB1}"/>
              </a:ext>
            </a:extLst>
          </p:cNvPr>
          <p:cNvGrpSpPr/>
          <p:nvPr/>
        </p:nvGrpSpPr>
        <p:grpSpPr>
          <a:xfrm>
            <a:off x="400878" y="1617682"/>
            <a:ext cx="348598" cy="251874"/>
            <a:chOff x="455333" y="3012845"/>
            <a:chExt cx="493713" cy="463551"/>
          </a:xfrm>
          <a:solidFill>
            <a:schemeClr val="bg1"/>
          </a:solidFill>
        </p:grpSpPr>
        <p:sp>
          <p:nvSpPr>
            <p:cNvPr id="58" name="Freeform 18">
              <a:extLst>
                <a:ext uri="{FF2B5EF4-FFF2-40B4-BE49-F238E27FC236}">
                  <a16:creationId xmlns:a16="http://schemas.microsoft.com/office/drawing/2014/main" id="{B06EBFB9-A394-4C1E-8D8D-F2A20D24570F}"/>
                </a:ext>
              </a:extLst>
            </p:cNvPr>
            <p:cNvSpPr>
              <a:spLocks/>
            </p:cNvSpPr>
            <p:nvPr/>
          </p:nvSpPr>
          <p:spPr bwMode="auto">
            <a:xfrm>
              <a:off x="661708" y="3073170"/>
              <a:ext cx="144463" cy="68263"/>
            </a:xfrm>
            <a:custGeom>
              <a:avLst/>
              <a:gdLst>
                <a:gd name="T0" fmla="*/ 0 w 45"/>
                <a:gd name="T1" fmla="*/ 10 h 21"/>
                <a:gd name="T2" fmla="*/ 39 w 45"/>
                <a:gd name="T3" fmla="*/ 0 h 21"/>
                <a:gd name="T4" fmla="*/ 38 w 45"/>
                <a:gd name="T5" fmla="*/ 10 h 21"/>
                <a:gd name="T6" fmla="*/ 45 w 45"/>
                <a:gd name="T7" fmla="*/ 7 h 21"/>
              </a:gdLst>
              <a:ahLst/>
              <a:cxnLst>
                <a:cxn ang="0">
                  <a:pos x="T0" y="T1"/>
                </a:cxn>
                <a:cxn ang="0">
                  <a:pos x="T2" y="T3"/>
                </a:cxn>
                <a:cxn ang="0">
                  <a:pos x="T4" y="T5"/>
                </a:cxn>
                <a:cxn ang="0">
                  <a:pos x="T6" y="T7"/>
                </a:cxn>
              </a:cxnLst>
              <a:rect l="0" t="0" r="r" b="b"/>
              <a:pathLst>
                <a:path w="45" h="21">
                  <a:moveTo>
                    <a:pt x="0" y="10"/>
                  </a:moveTo>
                  <a:cubicBezTo>
                    <a:pt x="0" y="10"/>
                    <a:pt x="23" y="21"/>
                    <a:pt x="39" y="0"/>
                  </a:cubicBezTo>
                  <a:cubicBezTo>
                    <a:pt x="39" y="0"/>
                    <a:pt x="40" y="4"/>
                    <a:pt x="38" y="10"/>
                  </a:cubicBezTo>
                  <a:cubicBezTo>
                    <a:pt x="38" y="10"/>
                    <a:pt x="42" y="12"/>
                    <a:pt x="45" y="7"/>
                  </a:cubicBezTo>
                </a:path>
              </a:pathLst>
            </a:custGeom>
            <a:grpFill/>
            <a:ln w="9525" cap="rnd">
              <a:solidFill>
                <a:srgbClr val="C00000"/>
              </a:solidFill>
              <a:prstDash val="solid"/>
              <a:round/>
              <a:headEnd/>
              <a:tailEnd/>
            </a:ln>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sp>
          <p:nvSpPr>
            <p:cNvPr id="59" name="Freeform 19">
              <a:extLst>
                <a:ext uri="{FF2B5EF4-FFF2-40B4-BE49-F238E27FC236}">
                  <a16:creationId xmlns:a16="http://schemas.microsoft.com/office/drawing/2014/main" id="{04E4B42A-B2A8-4771-88EF-BA233F77E119}"/>
                </a:ext>
              </a:extLst>
            </p:cNvPr>
            <p:cNvSpPr>
              <a:spLocks/>
            </p:cNvSpPr>
            <p:nvPr/>
          </p:nvSpPr>
          <p:spPr bwMode="auto">
            <a:xfrm>
              <a:off x="614083" y="3012845"/>
              <a:ext cx="125413" cy="274638"/>
            </a:xfrm>
            <a:custGeom>
              <a:avLst/>
              <a:gdLst>
                <a:gd name="T0" fmla="*/ 39 w 39"/>
                <a:gd name="T1" fmla="*/ 86 h 86"/>
                <a:gd name="T2" fmla="*/ 13 w 39"/>
                <a:gd name="T3" fmla="*/ 62 h 86"/>
                <a:gd name="T4" fmla="*/ 7 w 39"/>
                <a:gd name="T5" fmla="*/ 56 h 86"/>
                <a:gd name="T6" fmla="*/ 11 w 39"/>
                <a:gd name="T7" fmla="*/ 48 h 86"/>
                <a:gd name="T8" fmla="*/ 38 w 39"/>
                <a:gd name="T9" fmla="*/ 0 h 86"/>
              </a:gdLst>
              <a:ahLst/>
              <a:cxnLst>
                <a:cxn ang="0">
                  <a:pos x="T0" y="T1"/>
                </a:cxn>
                <a:cxn ang="0">
                  <a:pos x="T2" y="T3"/>
                </a:cxn>
                <a:cxn ang="0">
                  <a:pos x="T4" y="T5"/>
                </a:cxn>
                <a:cxn ang="0">
                  <a:pos x="T6" y="T7"/>
                </a:cxn>
                <a:cxn ang="0">
                  <a:pos x="T8" y="T9"/>
                </a:cxn>
              </a:cxnLst>
              <a:rect l="0" t="0" r="r" b="b"/>
              <a:pathLst>
                <a:path w="39" h="86">
                  <a:moveTo>
                    <a:pt x="39" y="86"/>
                  </a:moveTo>
                  <a:cubicBezTo>
                    <a:pt x="19" y="86"/>
                    <a:pt x="13" y="62"/>
                    <a:pt x="13" y="62"/>
                  </a:cubicBezTo>
                  <a:cubicBezTo>
                    <a:pt x="13" y="62"/>
                    <a:pt x="8" y="62"/>
                    <a:pt x="7" y="56"/>
                  </a:cubicBezTo>
                  <a:cubicBezTo>
                    <a:pt x="5" y="50"/>
                    <a:pt x="11" y="48"/>
                    <a:pt x="11" y="48"/>
                  </a:cubicBezTo>
                  <a:cubicBezTo>
                    <a:pt x="11" y="48"/>
                    <a:pt x="0" y="11"/>
                    <a:pt x="38" y="0"/>
                  </a:cubicBezTo>
                </a:path>
              </a:pathLst>
            </a:custGeom>
            <a:grpFill/>
            <a:ln w="9525" cap="rnd">
              <a:solidFill>
                <a:srgbClr val="C00000"/>
              </a:solidFill>
              <a:prstDash val="solid"/>
              <a:round/>
              <a:headEnd/>
              <a:tailEnd/>
            </a:ln>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sp>
          <p:nvSpPr>
            <p:cNvPr id="60" name="Freeform 20">
              <a:extLst>
                <a:ext uri="{FF2B5EF4-FFF2-40B4-BE49-F238E27FC236}">
                  <a16:creationId xmlns:a16="http://schemas.microsoft.com/office/drawing/2014/main" id="{A48AC596-8AE0-40EB-B3E1-DB34AC358A4E}"/>
                </a:ext>
              </a:extLst>
            </p:cNvPr>
            <p:cNvSpPr>
              <a:spLocks/>
            </p:cNvSpPr>
            <p:nvPr/>
          </p:nvSpPr>
          <p:spPr bwMode="auto">
            <a:xfrm>
              <a:off x="745846" y="3025545"/>
              <a:ext cx="120650" cy="261938"/>
            </a:xfrm>
            <a:custGeom>
              <a:avLst/>
              <a:gdLst>
                <a:gd name="T0" fmla="*/ 0 w 38"/>
                <a:gd name="T1" fmla="*/ 82 h 82"/>
                <a:gd name="T2" fmla="*/ 27 w 38"/>
                <a:gd name="T3" fmla="*/ 58 h 82"/>
                <a:gd name="T4" fmla="*/ 34 w 38"/>
                <a:gd name="T5" fmla="*/ 52 h 82"/>
                <a:gd name="T6" fmla="*/ 29 w 38"/>
                <a:gd name="T7" fmla="*/ 44 h 82"/>
                <a:gd name="T8" fmla="*/ 12 w 38"/>
                <a:gd name="T9" fmla="*/ 0 h 82"/>
              </a:gdLst>
              <a:ahLst/>
              <a:cxnLst>
                <a:cxn ang="0">
                  <a:pos x="T0" y="T1"/>
                </a:cxn>
                <a:cxn ang="0">
                  <a:pos x="T2" y="T3"/>
                </a:cxn>
                <a:cxn ang="0">
                  <a:pos x="T4" y="T5"/>
                </a:cxn>
                <a:cxn ang="0">
                  <a:pos x="T6" y="T7"/>
                </a:cxn>
                <a:cxn ang="0">
                  <a:pos x="T8" y="T9"/>
                </a:cxn>
              </a:cxnLst>
              <a:rect l="0" t="0" r="r" b="b"/>
              <a:pathLst>
                <a:path w="38" h="82">
                  <a:moveTo>
                    <a:pt x="0" y="82"/>
                  </a:moveTo>
                  <a:cubicBezTo>
                    <a:pt x="20" y="82"/>
                    <a:pt x="27" y="58"/>
                    <a:pt x="27" y="58"/>
                  </a:cubicBezTo>
                  <a:cubicBezTo>
                    <a:pt x="27" y="58"/>
                    <a:pt x="32" y="58"/>
                    <a:pt x="34" y="52"/>
                  </a:cubicBezTo>
                  <a:cubicBezTo>
                    <a:pt x="35" y="46"/>
                    <a:pt x="29" y="44"/>
                    <a:pt x="29" y="44"/>
                  </a:cubicBezTo>
                  <a:cubicBezTo>
                    <a:pt x="29" y="44"/>
                    <a:pt x="38" y="14"/>
                    <a:pt x="12" y="0"/>
                  </a:cubicBezTo>
                </a:path>
              </a:pathLst>
            </a:custGeom>
            <a:grpFill/>
            <a:ln w="9525" cap="rnd">
              <a:solidFill>
                <a:srgbClr val="C00000"/>
              </a:solidFill>
              <a:prstDash val="solid"/>
              <a:round/>
              <a:headEnd/>
              <a:tailEnd/>
            </a:ln>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sp>
          <p:nvSpPr>
            <p:cNvPr id="61" name="Line 21">
              <a:extLst>
                <a:ext uri="{FF2B5EF4-FFF2-40B4-BE49-F238E27FC236}">
                  <a16:creationId xmlns:a16="http://schemas.microsoft.com/office/drawing/2014/main" id="{6CD1C380-8387-49B8-9D41-0A3DE79713A7}"/>
                </a:ext>
              </a:extLst>
            </p:cNvPr>
            <p:cNvSpPr>
              <a:spLocks noChangeShapeType="1"/>
            </p:cNvSpPr>
            <p:nvPr/>
          </p:nvSpPr>
          <p:spPr bwMode="auto">
            <a:xfrm>
              <a:off x="696633" y="3163658"/>
              <a:ext cx="0" cy="19050"/>
            </a:xfrm>
            <a:prstGeom prst="line">
              <a:avLst/>
            </a:prstGeom>
            <a:grpFill/>
            <a:ln w="9525" cap="rnd">
              <a:solidFill>
                <a:srgbClr val="C00000"/>
              </a:solidFill>
              <a:prstDash val="solid"/>
              <a:round/>
              <a:headEnd/>
              <a:tailEnd/>
            </a:ln>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sp>
          <p:nvSpPr>
            <p:cNvPr id="62" name="Line 22">
              <a:extLst>
                <a:ext uri="{FF2B5EF4-FFF2-40B4-BE49-F238E27FC236}">
                  <a16:creationId xmlns:a16="http://schemas.microsoft.com/office/drawing/2014/main" id="{3CD005F4-4844-414C-AB1F-5378D6A7B377}"/>
                </a:ext>
              </a:extLst>
            </p:cNvPr>
            <p:cNvSpPr>
              <a:spLocks noChangeShapeType="1"/>
            </p:cNvSpPr>
            <p:nvPr/>
          </p:nvSpPr>
          <p:spPr bwMode="auto">
            <a:xfrm>
              <a:off x="774421" y="3163658"/>
              <a:ext cx="0" cy="19050"/>
            </a:xfrm>
            <a:prstGeom prst="line">
              <a:avLst/>
            </a:prstGeom>
            <a:grpFill/>
            <a:ln w="9525" cap="rnd">
              <a:solidFill>
                <a:srgbClr val="C00000"/>
              </a:solidFill>
              <a:prstDash val="solid"/>
              <a:round/>
              <a:headEnd/>
              <a:tailEnd/>
            </a:ln>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sp>
          <p:nvSpPr>
            <p:cNvPr id="63" name="Freeform 23">
              <a:extLst>
                <a:ext uri="{FF2B5EF4-FFF2-40B4-BE49-F238E27FC236}">
                  <a16:creationId xmlns:a16="http://schemas.microsoft.com/office/drawing/2014/main" id="{C0A2C22D-C4B0-4DD6-84A8-F7C0C450532D}"/>
                </a:ext>
              </a:extLst>
            </p:cNvPr>
            <p:cNvSpPr>
              <a:spLocks/>
            </p:cNvSpPr>
            <p:nvPr/>
          </p:nvSpPr>
          <p:spPr bwMode="auto">
            <a:xfrm>
              <a:off x="723621" y="3230333"/>
              <a:ext cx="31750" cy="9525"/>
            </a:xfrm>
            <a:custGeom>
              <a:avLst/>
              <a:gdLst>
                <a:gd name="T0" fmla="*/ 10 w 10"/>
                <a:gd name="T1" fmla="*/ 0 h 3"/>
                <a:gd name="T2" fmla="*/ 0 w 10"/>
                <a:gd name="T3" fmla="*/ 0 h 3"/>
              </a:gdLst>
              <a:ahLst/>
              <a:cxnLst>
                <a:cxn ang="0">
                  <a:pos x="T0" y="T1"/>
                </a:cxn>
                <a:cxn ang="0">
                  <a:pos x="T2" y="T3"/>
                </a:cxn>
              </a:cxnLst>
              <a:rect l="0" t="0" r="r" b="b"/>
              <a:pathLst>
                <a:path w="10" h="3">
                  <a:moveTo>
                    <a:pt x="10" y="0"/>
                  </a:moveTo>
                  <a:cubicBezTo>
                    <a:pt x="8" y="3"/>
                    <a:pt x="3" y="3"/>
                    <a:pt x="0" y="0"/>
                  </a:cubicBezTo>
                </a:path>
              </a:pathLst>
            </a:custGeom>
            <a:grpFill/>
            <a:ln w="9525" cap="rnd">
              <a:solidFill>
                <a:srgbClr val="C00000"/>
              </a:solidFill>
              <a:prstDash val="solid"/>
              <a:round/>
              <a:headEnd/>
              <a:tailEnd/>
            </a:ln>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sp>
          <p:nvSpPr>
            <p:cNvPr id="64" name="Freeform 24">
              <a:extLst>
                <a:ext uri="{FF2B5EF4-FFF2-40B4-BE49-F238E27FC236}">
                  <a16:creationId xmlns:a16="http://schemas.microsoft.com/office/drawing/2014/main" id="{5862D059-B7A5-45A2-8A72-B5C50A28B283}"/>
                </a:ext>
              </a:extLst>
            </p:cNvPr>
            <p:cNvSpPr>
              <a:spLocks/>
            </p:cNvSpPr>
            <p:nvPr/>
          </p:nvSpPr>
          <p:spPr bwMode="auto">
            <a:xfrm>
              <a:off x="522008" y="3287483"/>
              <a:ext cx="220663" cy="188913"/>
            </a:xfrm>
            <a:custGeom>
              <a:avLst/>
              <a:gdLst>
                <a:gd name="T0" fmla="*/ 5 w 69"/>
                <a:gd name="T1" fmla="*/ 59 h 59"/>
                <a:gd name="T2" fmla="*/ 42 w 69"/>
                <a:gd name="T3" fmla="*/ 11 h 59"/>
                <a:gd name="T4" fmla="*/ 50 w 69"/>
                <a:gd name="T5" fmla="*/ 0 h 59"/>
                <a:gd name="T6" fmla="*/ 69 w 69"/>
                <a:gd name="T7" fmla="*/ 15 h 59"/>
                <a:gd name="T8" fmla="*/ 59 w 69"/>
                <a:gd name="T9" fmla="*/ 28 h 59"/>
                <a:gd name="T10" fmla="*/ 48 w 69"/>
                <a:gd name="T11" fmla="*/ 17 h 59"/>
              </a:gdLst>
              <a:ahLst/>
              <a:cxnLst>
                <a:cxn ang="0">
                  <a:pos x="T0" y="T1"/>
                </a:cxn>
                <a:cxn ang="0">
                  <a:pos x="T2" y="T3"/>
                </a:cxn>
                <a:cxn ang="0">
                  <a:pos x="T4" y="T5"/>
                </a:cxn>
                <a:cxn ang="0">
                  <a:pos x="T6" y="T7"/>
                </a:cxn>
                <a:cxn ang="0">
                  <a:pos x="T8" y="T9"/>
                </a:cxn>
                <a:cxn ang="0">
                  <a:pos x="T10" y="T11"/>
                </a:cxn>
              </a:cxnLst>
              <a:rect l="0" t="0" r="r" b="b"/>
              <a:pathLst>
                <a:path w="69" h="59">
                  <a:moveTo>
                    <a:pt x="5" y="59"/>
                  </a:moveTo>
                  <a:cubicBezTo>
                    <a:pt x="5" y="59"/>
                    <a:pt x="0" y="22"/>
                    <a:pt x="42" y="11"/>
                  </a:cubicBezTo>
                  <a:cubicBezTo>
                    <a:pt x="50" y="0"/>
                    <a:pt x="50" y="0"/>
                    <a:pt x="50" y="0"/>
                  </a:cubicBezTo>
                  <a:cubicBezTo>
                    <a:pt x="69" y="15"/>
                    <a:pt x="69" y="15"/>
                    <a:pt x="69" y="15"/>
                  </a:cubicBezTo>
                  <a:cubicBezTo>
                    <a:pt x="59" y="28"/>
                    <a:pt x="59" y="28"/>
                    <a:pt x="59" y="28"/>
                  </a:cubicBezTo>
                  <a:cubicBezTo>
                    <a:pt x="48" y="17"/>
                    <a:pt x="48" y="17"/>
                    <a:pt x="48" y="17"/>
                  </a:cubicBezTo>
                </a:path>
              </a:pathLst>
            </a:custGeom>
            <a:grpFill/>
            <a:ln w="9525" cap="rnd">
              <a:solidFill>
                <a:srgbClr val="C00000"/>
              </a:solidFill>
              <a:prstDash val="solid"/>
              <a:round/>
              <a:headEnd/>
              <a:tailEnd/>
            </a:ln>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sp>
          <p:nvSpPr>
            <p:cNvPr id="65" name="Freeform 25">
              <a:extLst>
                <a:ext uri="{FF2B5EF4-FFF2-40B4-BE49-F238E27FC236}">
                  <a16:creationId xmlns:a16="http://schemas.microsoft.com/office/drawing/2014/main" id="{3A924095-6DB4-4F7A-A5C4-871210270B29}"/>
                </a:ext>
              </a:extLst>
            </p:cNvPr>
            <p:cNvSpPr>
              <a:spLocks/>
            </p:cNvSpPr>
            <p:nvPr/>
          </p:nvSpPr>
          <p:spPr bwMode="auto">
            <a:xfrm>
              <a:off x="745846" y="3287483"/>
              <a:ext cx="190500" cy="122238"/>
            </a:xfrm>
            <a:custGeom>
              <a:avLst/>
              <a:gdLst>
                <a:gd name="T0" fmla="*/ 60 w 60"/>
                <a:gd name="T1" fmla="*/ 38 h 38"/>
                <a:gd name="T2" fmla="*/ 26 w 60"/>
                <a:gd name="T3" fmla="*/ 11 h 38"/>
                <a:gd name="T4" fmla="*/ 19 w 60"/>
                <a:gd name="T5" fmla="*/ 0 h 38"/>
                <a:gd name="T6" fmla="*/ 0 w 60"/>
                <a:gd name="T7" fmla="*/ 16 h 38"/>
                <a:gd name="T8" fmla="*/ 10 w 60"/>
                <a:gd name="T9" fmla="*/ 28 h 38"/>
                <a:gd name="T10" fmla="*/ 20 w 60"/>
                <a:gd name="T11" fmla="*/ 18 h 38"/>
              </a:gdLst>
              <a:ahLst/>
              <a:cxnLst>
                <a:cxn ang="0">
                  <a:pos x="T0" y="T1"/>
                </a:cxn>
                <a:cxn ang="0">
                  <a:pos x="T2" y="T3"/>
                </a:cxn>
                <a:cxn ang="0">
                  <a:pos x="T4" y="T5"/>
                </a:cxn>
                <a:cxn ang="0">
                  <a:pos x="T6" y="T7"/>
                </a:cxn>
                <a:cxn ang="0">
                  <a:pos x="T8" y="T9"/>
                </a:cxn>
                <a:cxn ang="0">
                  <a:pos x="T10" y="T11"/>
                </a:cxn>
              </a:cxnLst>
              <a:rect l="0" t="0" r="r" b="b"/>
              <a:pathLst>
                <a:path w="60" h="38">
                  <a:moveTo>
                    <a:pt x="60" y="38"/>
                  </a:moveTo>
                  <a:cubicBezTo>
                    <a:pt x="56" y="28"/>
                    <a:pt x="47" y="16"/>
                    <a:pt x="26" y="11"/>
                  </a:cubicBezTo>
                  <a:cubicBezTo>
                    <a:pt x="19" y="0"/>
                    <a:pt x="19" y="0"/>
                    <a:pt x="19" y="0"/>
                  </a:cubicBezTo>
                  <a:cubicBezTo>
                    <a:pt x="0" y="16"/>
                    <a:pt x="0" y="16"/>
                    <a:pt x="0" y="16"/>
                  </a:cubicBezTo>
                  <a:cubicBezTo>
                    <a:pt x="10" y="28"/>
                    <a:pt x="10" y="28"/>
                    <a:pt x="10" y="28"/>
                  </a:cubicBezTo>
                  <a:cubicBezTo>
                    <a:pt x="20" y="18"/>
                    <a:pt x="20" y="18"/>
                    <a:pt x="20" y="18"/>
                  </a:cubicBezTo>
                </a:path>
              </a:pathLst>
            </a:custGeom>
            <a:grpFill/>
            <a:ln w="9525" cap="rnd">
              <a:solidFill>
                <a:srgbClr val="C00000"/>
              </a:solidFill>
              <a:prstDash val="solid"/>
              <a:round/>
              <a:headEnd/>
              <a:tailEnd/>
            </a:ln>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sp>
          <p:nvSpPr>
            <p:cNvPr id="66" name="Freeform 26">
              <a:extLst>
                <a:ext uri="{FF2B5EF4-FFF2-40B4-BE49-F238E27FC236}">
                  <a16:creationId xmlns:a16="http://schemas.microsoft.com/office/drawing/2014/main" id="{56A0278E-9D77-473F-8E64-AB158D6EACFB}"/>
                </a:ext>
              </a:extLst>
            </p:cNvPr>
            <p:cNvSpPr>
              <a:spLocks/>
            </p:cNvSpPr>
            <p:nvPr/>
          </p:nvSpPr>
          <p:spPr bwMode="auto">
            <a:xfrm>
              <a:off x="945871" y="3454170"/>
              <a:ext cx="3175" cy="22225"/>
            </a:xfrm>
            <a:custGeom>
              <a:avLst/>
              <a:gdLst>
                <a:gd name="T0" fmla="*/ 0 w 1"/>
                <a:gd name="T1" fmla="*/ 7 h 7"/>
                <a:gd name="T2" fmla="*/ 0 w 1"/>
                <a:gd name="T3" fmla="*/ 0 h 7"/>
              </a:gdLst>
              <a:ahLst/>
              <a:cxnLst>
                <a:cxn ang="0">
                  <a:pos x="T0" y="T1"/>
                </a:cxn>
                <a:cxn ang="0">
                  <a:pos x="T2" y="T3"/>
                </a:cxn>
              </a:cxnLst>
              <a:rect l="0" t="0" r="r" b="b"/>
              <a:pathLst>
                <a:path w="1" h="7">
                  <a:moveTo>
                    <a:pt x="0" y="7"/>
                  </a:moveTo>
                  <a:cubicBezTo>
                    <a:pt x="0" y="7"/>
                    <a:pt x="1" y="4"/>
                    <a:pt x="0" y="0"/>
                  </a:cubicBezTo>
                </a:path>
              </a:pathLst>
            </a:custGeom>
            <a:grpFill/>
            <a:ln w="9525" cap="rnd">
              <a:solidFill>
                <a:srgbClr val="C00000"/>
              </a:solidFill>
              <a:prstDash val="solid"/>
              <a:round/>
              <a:headEnd/>
              <a:tailEnd/>
            </a:ln>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sp>
          <p:nvSpPr>
            <p:cNvPr id="67" name="Freeform 27">
              <a:extLst>
                <a:ext uri="{FF2B5EF4-FFF2-40B4-BE49-F238E27FC236}">
                  <a16:creationId xmlns:a16="http://schemas.microsoft.com/office/drawing/2014/main" id="{4DCE1280-2FEE-40B2-84CB-6562ABA1165B}"/>
                </a:ext>
              </a:extLst>
            </p:cNvPr>
            <p:cNvSpPr>
              <a:spLocks/>
            </p:cNvSpPr>
            <p:nvPr/>
          </p:nvSpPr>
          <p:spPr bwMode="auto">
            <a:xfrm>
              <a:off x="455333" y="3025545"/>
              <a:ext cx="158750" cy="160338"/>
            </a:xfrm>
            <a:custGeom>
              <a:avLst/>
              <a:gdLst>
                <a:gd name="T0" fmla="*/ 50 w 50"/>
                <a:gd name="T1" fmla="*/ 19 h 50"/>
                <a:gd name="T2" fmla="*/ 50 w 50"/>
                <a:gd name="T3" fmla="*/ 43 h 50"/>
                <a:gd name="T4" fmla="*/ 44 w 50"/>
                <a:gd name="T5" fmla="*/ 50 h 50"/>
                <a:gd name="T6" fmla="*/ 7 w 50"/>
                <a:gd name="T7" fmla="*/ 50 h 50"/>
                <a:gd name="T8" fmla="*/ 0 w 50"/>
                <a:gd name="T9" fmla="*/ 43 h 50"/>
                <a:gd name="T10" fmla="*/ 0 w 50"/>
                <a:gd name="T11" fmla="*/ 6 h 50"/>
                <a:gd name="T12" fmla="*/ 7 w 50"/>
                <a:gd name="T13" fmla="*/ 0 h 50"/>
                <a:gd name="T14" fmla="*/ 44 w 50"/>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50">
                  <a:moveTo>
                    <a:pt x="50" y="19"/>
                  </a:moveTo>
                  <a:cubicBezTo>
                    <a:pt x="50" y="43"/>
                    <a:pt x="50" y="43"/>
                    <a:pt x="50" y="43"/>
                  </a:cubicBezTo>
                  <a:cubicBezTo>
                    <a:pt x="50" y="47"/>
                    <a:pt x="48" y="50"/>
                    <a:pt x="44" y="50"/>
                  </a:cubicBezTo>
                  <a:cubicBezTo>
                    <a:pt x="7" y="50"/>
                    <a:pt x="7" y="50"/>
                    <a:pt x="7" y="50"/>
                  </a:cubicBezTo>
                  <a:cubicBezTo>
                    <a:pt x="3" y="50"/>
                    <a:pt x="0" y="47"/>
                    <a:pt x="0" y="43"/>
                  </a:cubicBezTo>
                  <a:cubicBezTo>
                    <a:pt x="0" y="6"/>
                    <a:pt x="0" y="6"/>
                    <a:pt x="0" y="6"/>
                  </a:cubicBezTo>
                  <a:cubicBezTo>
                    <a:pt x="0" y="2"/>
                    <a:pt x="3" y="0"/>
                    <a:pt x="7" y="0"/>
                  </a:cubicBezTo>
                  <a:cubicBezTo>
                    <a:pt x="44" y="0"/>
                    <a:pt x="44" y="0"/>
                    <a:pt x="44" y="0"/>
                  </a:cubicBezTo>
                </a:path>
              </a:pathLst>
            </a:custGeom>
            <a:grpFill/>
            <a:ln w="9525" cap="rnd">
              <a:solidFill>
                <a:srgbClr val="C00000"/>
              </a:solidFill>
              <a:prstDash val="solid"/>
              <a:round/>
              <a:headEnd/>
              <a:tailEnd/>
            </a:ln>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sp>
          <p:nvSpPr>
            <p:cNvPr id="68" name="Freeform 28">
              <a:extLst>
                <a:ext uri="{FF2B5EF4-FFF2-40B4-BE49-F238E27FC236}">
                  <a16:creationId xmlns:a16="http://schemas.microsoft.com/office/drawing/2014/main" id="{C1C80716-577D-4338-AAEE-E9B0580CC851}"/>
                </a:ext>
              </a:extLst>
            </p:cNvPr>
            <p:cNvSpPr>
              <a:spLocks/>
            </p:cNvSpPr>
            <p:nvPr/>
          </p:nvSpPr>
          <p:spPr bwMode="auto">
            <a:xfrm>
              <a:off x="483908" y="3019195"/>
              <a:ext cx="155575" cy="109538"/>
            </a:xfrm>
            <a:custGeom>
              <a:avLst/>
              <a:gdLst>
                <a:gd name="T0" fmla="*/ 98 w 98"/>
                <a:gd name="T1" fmla="*/ 0 h 69"/>
                <a:gd name="T2" fmla="*/ 30 w 98"/>
                <a:gd name="T3" fmla="*/ 69 h 69"/>
                <a:gd name="T4" fmla="*/ 0 w 98"/>
                <a:gd name="T5" fmla="*/ 38 h 69"/>
              </a:gdLst>
              <a:ahLst/>
              <a:cxnLst>
                <a:cxn ang="0">
                  <a:pos x="T0" y="T1"/>
                </a:cxn>
                <a:cxn ang="0">
                  <a:pos x="T2" y="T3"/>
                </a:cxn>
                <a:cxn ang="0">
                  <a:pos x="T4" y="T5"/>
                </a:cxn>
              </a:cxnLst>
              <a:rect l="0" t="0" r="r" b="b"/>
              <a:pathLst>
                <a:path w="98" h="69">
                  <a:moveTo>
                    <a:pt x="98" y="0"/>
                  </a:moveTo>
                  <a:lnTo>
                    <a:pt x="30" y="69"/>
                  </a:lnTo>
                  <a:lnTo>
                    <a:pt x="0" y="38"/>
                  </a:lnTo>
                </a:path>
              </a:pathLst>
            </a:custGeom>
            <a:grpFill/>
            <a:ln w="9525" cap="rnd">
              <a:solidFill>
                <a:srgbClr val="C00000"/>
              </a:solidFill>
              <a:prstDash val="solid"/>
              <a:round/>
              <a:headEnd/>
              <a:tailEnd/>
            </a:ln>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grpSp>
      <p:sp>
        <p:nvSpPr>
          <p:cNvPr id="31" name="Rectangle 30">
            <a:extLst>
              <a:ext uri="{FF2B5EF4-FFF2-40B4-BE49-F238E27FC236}">
                <a16:creationId xmlns:a16="http://schemas.microsoft.com/office/drawing/2014/main" id="{7A6608E4-FF6A-48F7-AD5C-144DD89F8E55}"/>
              </a:ext>
            </a:extLst>
          </p:cNvPr>
          <p:cNvSpPr/>
          <p:nvPr/>
        </p:nvSpPr>
        <p:spPr>
          <a:xfrm>
            <a:off x="1033718" y="1517761"/>
            <a:ext cx="10563563" cy="276999"/>
          </a:xfrm>
          <a:prstGeom prst="rect">
            <a:avLst/>
          </a:prstGeom>
        </p:spPr>
        <p:txBody>
          <a:bodyPr wrap="square">
            <a:spAutoFit/>
          </a:bodyPr>
          <a:lstStyle/>
          <a:p>
            <a:pPr marL="228594" indent="-228594" defTabSz="1219170">
              <a:buClr>
                <a:srgbClr val="581D74"/>
              </a:buClr>
              <a:buFont typeface="Wingdings" panose="05000000000000000000" pitchFamily="2" charset="2"/>
              <a:buChar char="§"/>
            </a:pPr>
            <a:r>
              <a:rPr lang="fr-FR" sz="1200" kern="0" dirty="0">
                <a:solidFill>
                  <a:sysClr val="windowText" lastClr="000000"/>
                </a:solidFill>
                <a:latin typeface="Arial"/>
                <a:cs typeface="Arial"/>
                <a:sym typeface="Arial"/>
              </a:rPr>
              <a:t>Identifier les clients particuliers, bancarisés, partant à la retraite afin de mieux les accompagner en leur proposant des produits adaptés</a:t>
            </a:r>
            <a:endParaRPr lang="fr-FR" sz="1200" kern="0" dirty="0">
              <a:solidFill>
                <a:srgbClr val="000000"/>
              </a:solidFill>
              <a:latin typeface="Arial"/>
              <a:cs typeface="Arial"/>
              <a:sym typeface="Arial"/>
            </a:endParaRPr>
          </a:p>
        </p:txBody>
      </p:sp>
      <p:sp>
        <p:nvSpPr>
          <p:cNvPr id="32" name="Rectangle 31">
            <a:extLst>
              <a:ext uri="{FF2B5EF4-FFF2-40B4-BE49-F238E27FC236}">
                <a16:creationId xmlns:a16="http://schemas.microsoft.com/office/drawing/2014/main" id="{1DEA03E7-673C-4F6A-B22C-F20143E5B385}"/>
              </a:ext>
            </a:extLst>
          </p:cNvPr>
          <p:cNvSpPr/>
          <p:nvPr/>
        </p:nvSpPr>
        <p:spPr>
          <a:xfrm>
            <a:off x="870331" y="1504862"/>
            <a:ext cx="10890340" cy="484067"/>
          </a:xfrm>
          <a:prstGeom prst="rect">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200" kern="0">
              <a:solidFill>
                <a:srgbClr val="FFFFFF"/>
              </a:solidFill>
              <a:latin typeface="Arial"/>
              <a:sym typeface="Arial"/>
            </a:endParaRPr>
          </a:p>
        </p:txBody>
      </p:sp>
      <p:sp>
        <p:nvSpPr>
          <p:cNvPr id="33" name="Rectangle 32">
            <a:extLst>
              <a:ext uri="{FF2B5EF4-FFF2-40B4-BE49-F238E27FC236}">
                <a16:creationId xmlns:a16="http://schemas.microsoft.com/office/drawing/2014/main" id="{5070D318-D8EF-43EE-97DF-F57C5113312D}"/>
              </a:ext>
            </a:extLst>
          </p:cNvPr>
          <p:cNvSpPr/>
          <p:nvPr/>
        </p:nvSpPr>
        <p:spPr>
          <a:xfrm>
            <a:off x="938904" y="1318978"/>
            <a:ext cx="1244251" cy="276999"/>
          </a:xfrm>
          <a:prstGeom prst="rect">
            <a:avLst/>
          </a:prstGeom>
          <a:solidFill>
            <a:schemeClr val="bg1"/>
          </a:solidFill>
        </p:spPr>
        <p:txBody>
          <a:bodyPr wrap="none">
            <a:spAutoFit/>
          </a:bodyPr>
          <a:lstStyle/>
          <a:p>
            <a:pPr defTabSz="1219170"/>
            <a:r>
              <a:rPr lang="fr-FR" sz="1200" b="1" kern="0" dirty="0">
                <a:solidFill>
                  <a:srgbClr val="C00000"/>
                </a:solidFill>
                <a:latin typeface="Arial"/>
                <a:cs typeface="Arial"/>
                <a:sym typeface="Arial"/>
              </a:rPr>
              <a:t>Besoin métier </a:t>
            </a:r>
          </a:p>
        </p:txBody>
      </p:sp>
      <p:sp>
        <p:nvSpPr>
          <p:cNvPr id="34" name="Rectangle 33">
            <a:extLst>
              <a:ext uri="{FF2B5EF4-FFF2-40B4-BE49-F238E27FC236}">
                <a16:creationId xmlns:a16="http://schemas.microsoft.com/office/drawing/2014/main" id="{41759225-C50E-4CD5-B725-F6B4E8B9A514}"/>
              </a:ext>
            </a:extLst>
          </p:cNvPr>
          <p:cNvSpPr/>
          <p:nvPr/>
        </p:nvSpPr>
        <p:spPr>
          <a:xfrm>
            <a:off x="870330" y="2133822"/>
            <a:ext cx="10890340" cy="583055"/>
          </a:xfrm>
          <a:prstGeom prst="rect">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200" kern="0">
              <a:solidFill>
                <a:srgbClr val="FFFFFF"/>
              </a:solidFill>
              <a:latin typeface="Arial"/>
              <a:sym typeface="Arial"/>
            </a:endParaRPr>
          </a:p>
        </p:txBody>
      </p:sp>
      <p:sp>
        <p:nvSpPr>
          <p:cNvPr id="35" name="Rectangle 34">
            <a:extLst>
              <a:ext uri="{FF2B5EF4-FFF2-40B4-BE49-F238E27FC236}">
                <a16:creationId xmlns:a16="http://schemas.microsoft.com/office/drawing/2014/main" id="{36ACA9E9-7510-4356-9EDA-90A51C1CBF23}"/>
              </a:ext>
            </a:extLst>
          </p:cNvPr>
          <p:cNvSpPr/>
          <p:nvPr/>
        </p:nvSpPr>
        <p:spPr>
          <a:xfrm>
            <a:off x="1000810" y="2001125"/>
            <a:ext cx="930063" cy="276999"/>
          </a:xfrm>
          <a:prstGeom prst="rect">
            <a:avLst/>
          </a:prstGeom>
          <a:solidFill>
            <a:schemeClr val="bg1"/>
          </a:solidFill>
        </p:spPr>
        <p:txBody>
          <a:bodyPr wrap="none">
            <a:spAutoFit/>
          </a:bodyPr>
          <a:lstStyle/>
          <a:p>
            <a:pPr defTabSz="1219170"/>
            <a:r>
              <a:rPr lang="fr-FR" sz="1200" b="1" kern="0" dirty="0">
                <a:solidFill>
                  <a:srgbClr val="C00000"/>
                </a:solidFill>
                <a:latin typeface="Arial"/>
                <a:cs typeface="Arial"/>
                <a:sym typeface="Arial"/>
              </a:rPr>
              <a:t>Utilisation</a:t>
            </a:r>
          </a:p>
        </p:txBody>
      </p:sp>
      <p:sp>
        <p:nvSpPr>
          <p:cNvPr id="36" name="Rectangle 35">
            <a:extLst>
              <a:ext uri="{FF2B5EF4-FFF2-40B4-BE49-F238E27FC236}">
                <a16:creationId xmlns:a16="http://schemas.microsoft.com/office/drawing/2014/main" id="{E7F0DAF6-7B31-4647-8AC0-C070D0178EBC}"/>
              </a:ext>
            </a:extLst>
          </p:cNvPr>
          <p:cNvSpPr/>
          <p:nvPr/>
        </p:nvSpPr>
        <p:spPr>
          <a:xfrm>
            <a:off x="1000810" y="2255212"/>
            <a:ext cx="10563563" cy="461665"/>
          </a:xfrm>
          <a:prstGeom prst="rect">
            <a:avLst/>
          </a:prstGeom>
        </p:spPr>
        <p:txBody>
          <a:bodyPr wrap="square">
            <a:spAutoFit/>
          </a:bodyPr>
          <a:lstStyle/>
          <a:p>
            <a:pPr marL="228594" indent="-228594" defTabSz="1219170">
              <a:buClr>
                <a:srgbClr val="581D74"/>
              </a:buClr>
              <a:buFont typeface="Wingdings" panose="05000000000000000000" pitchFamily="2" charset="2"/>
              <a:buChar char="§"/>
            </a:pPr>
            <a:r>
              <a:rPr lang="fr-FR" sz="1200" kern="0" dirty="0">
                <a:solidFill>
                  <a:sysClr val="windowText" lastClr="000000"/>
                </a:solidFill>
                <a:latin typeface="Arial"/>
                <a:cs typeface="Arial"/>
                <a:sym typeface="Arial"/>
              </a:rPr>
              <a:t>Création d’opportunités commerciales à destination des conseillers en agence </a:t>
            </a:r>
          </a:p>
          <a:p>
            <a:pPr marL="228594" indent="-228594" defTabSz="1219170">
              <a:buClr>
                <a:srgbClr val="581D74"/>
              </a:buClr>
              <a:buFont typeface="Wingdings" panose="05000000000000000000" pitchFamily="2" charset="2"/>
              <a:buChar char="§"/>
            </a:pPr>
            <a:r>
              <a:rPr lang="fr-FR" sz="1200" kern="0" dirty="0">
                <a:solidFill>
                  <a:sysClr val="windowText" lastClr="000000"/>
                </a:solidFill>
                <a:latin typeface="Arial"/>
                <a:cs typeface="Arial"/>
                <a:sym typeface="Arial"/>
              </a:rPr>
              <a:t>Mise en place d’un programme marketing relationnel adapté</a:t>
            </a:r>
            <a:endParaRPr lang="fr-FR" sz="1200" kern="0" dirty="0">
              <a:solidFill>
                <a:srgbClr val="000000"/>
              </a:solidFill>
              <a:latin typeface="Arial"/>
              <a:cs typeface="Arial"/>
              <a:sym typeface="Arial"/>
            </a:endParaRPr>
          </a:p>
        </p:txBody>
      </p:sp>
      <p:grpSp>
        <p:nvGrpSpPr>
          <p:cNvPr id="37" name="Groupe 36">
            <a:extLst>
              <a:ext uri="{FF2B5EF4-FFF2-40B4-BE49-F238E27FC236}">
                <a16:creationId xmlns:a16="http://schemas.microsoft.com/office/drawing/2014/main" id="{ECF37787-3577-4AA5-8E2E-38C584BE2A8A}"/>
              </a:ext>
            </a:extLst>
          </p:cNvPr>
          <p:cNvGrpSpPr/>
          <p:nvPr/>
        </p:nvGrpSpPr>
        <p:grpSpPr>
          <a:xfrm>
            <a:off x="472836" y="2234674"/>
            <a:ext cx="377519" cy="251370"/>
            <a:chOff x="2181225" y="1306513"/>
            <a:chExt cx="576262" cy="479425"/>
          </a:xfrm>
        </p:grpSpPr>
        <p:sp>
          <p:nvSpPr>
            <p:cNvPr id="38" name="Freeform 83">
              <a:extLst>
                <a:ext uri="{FF2B5EF4-FFF2-40B4-BE49-F238E27FC236}">
                  <a16:creationId xmlns:a16="http://schemas.microsoft.com/office/drawing/2014/main" id="{6922025E-B6E0-4E89-BDA9-6F0C3988E43A}"/>
                </a:ext>
              </a:extLst>
            </p:cNvPr>
            <p:cNvSpPr>
              <a:spLocks/>
            </p:cNvSpPr>
            <p:nvPr/>
          </p:nvSpPr>
          <p:spPr bwMode="auto">
            <a:xfrm>
              <a:off x="2181225" y="1624013"/>
              <a:ext cx="228600" cy="161925"/>
            </a:xfrm>
            <a:custGeom>
              <a:avLst/>
              <a:gdLst>
                <a:gd name="T0" fmla="*/ 144 w 144"/>
                <a:gd name="T1" fmla="*/ 102 h 102"/>
                <a:gd name="T2" fmla="*/ 144 w 144"/>
                <a:gd name="T3" fmla="*/ 93 h 102"/>
                <a:gd name="T4" fmla="*/ 50 w 144"/>
                <a:gd name="T5" fmla="*/ 93 h 102"/>
                <a:gd name="T6" fmla="*/ 9 w 144"/>
                <a:gd name="T7" fmla="*/ 0 h 102"/>
                <a:gd name="T8" fmla="*/ 0 w 144"/>
                <a:gd name="T9" fmla="*/ 0 h 102"/>
                <a:gd name="T10" fmla="*/ 22 w 144"/>
                <a:gd name="T11" fmla="*/ 50 h 102"/>
              </a:gdLst>
              <a:ahLst/>
              <a:cxnLst>
                <a:cxn ang="0">
                  <a:pos x="T0" y="T1"/>
                </a:cxn>
                <a:cxn ang="0">
                  <a:pos x="T2" y="T3"/>
                </a:cxn>
                <a:cxn ang="0">
                  <a:pos x="T4" y="T5"/>
                </a:cxn>
                <a:cxn ang="0">
                  <a:pos x="T6" y="T7"/>
                </a:cxn>
                <a:cxn ang="0">
                  <a:pos x="T8" y="T9"/>
                </a:cxn>
                <a:cxn ang="0">
                  <a:pos x="T10" y="T11"/>
                </a:cxn>
              </a:cxnLst>
              <a:rect l="0" t="0" r="r" b="b"/>
              <a:pathLst>
                <a:path w="144" h="102">
                  <a:moveTo>
                    <a:pt x="144" y="102"/>
                  </a:moveTo>
                  <a:lnTo>
                    <a:pt x="144" y="93"/>
                  </a:lnTo>
                  <a:lnTo>
                    <a:pt x="50" y="93"/>
                  </a:lnTo>
                  <a:lnTo>
                    <a:pt x="9" y="0"/>
                  </a:lnTo>
                  <a:lnTo>
                    <a:pt x="0" y="0"/>
                  </a:lnTo>
                  <a:lnTo>
                    <a:pt x="22" y="50"/>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grpSp>
          <p:nvGrpSpPr>
            <p:cNvPr id="39" name="Groupe 38">
              <a:extLst>
                <a:ext uri="{FF2B5EF4-FFF2-40B4-BE49-F238E27FC236}">
                  <a16:creationId xmlns:a16="http://schemas.microsoft.com/office/drawing/2014/main" id="{3D3AADA6-26A3-4F29-9C6C-3424139AB867}"/>
                </a:ext>
              </a:extLst>
            </p:cNvPr>
            <p:cNvGrpSpPr/>
            <p:nvPr/>
          </p:nvGrpSpPr>
          <p:grpSpPr>
            <a:xfrm>
              <a:off x="2290763" y="1306513"/>
              <a:ext cx="466724" cy="479425"/>
              <a:chOff x="2290763" y="1306513"/>
              <a:chExt cx="466724" cy="479425"/>
            </a:xfrm>
          </p:grpSpPr>
          <p:sp>
            <p:nvSpPr>
              <p:cNvPr id="40" name="Line 66">
                <a:extLst>
                  <a:ext uri="{FF2B5EF4-FFF2-40B4-BE49-F238E27FC236}">
                    <a16:creationId xmlns:a16="http://schemas.microsoft.com/office/drawing/2014/main" id="{5D2E912F-5983-49B0-A2BC-BEF81D4DEE44}"/>
                  </a:ext>
                </a:extLst>
              </p:cNvPr>
              <p:cNvSpPr>
                <a:spLocks noChangeShapeType="1"/>
              </p:cNvSpPr>
              <p:nvPr/>
            </p:nvSpPr>
            <p:spPr bwMode="auto">
              <a:xfrm flipH="1">
                <a:off x="2290763" y="1785938"/>
                <a:ext cx="393700"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sp>
            <p:nvSpPr>
              <p:cNvPr id="41" name="Line 67">
                <a:extLst>
                  <a:ext uri="{FF2B5EF4-FFF2-40B4-BE49-F238E27FC236}">
                    <a16:creationId xmlns:a16="http://schemas.microsoft.com/office/drawing/2014/main" id="{46FB5F8C-85F0-40C8-A2D6-C19053EF8360}"/>
                  </a:ext>
                </a:extLst>
              </p:cNvPr>
              <p:cNvSpPr>
                <a:spLocks noChangeShapeType="1"/>
              </p:cNvSpPr>
              <p:nvPr/>
            </p:nvSpPr>
            <p:spPr bwMode="auto">
              <a:xfrm flipH="1">
                <a:off x="2730500" y="1785938"/>
                <a:ext cx="26987"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sp>
            <p:nvSpPr>
              <p:cNvPr id="42" name="Line 68">
                <a:extLst>
                  <a:ext uri="{FF2B5EF4-FFF2-40B4-BE49-F238E27FC236}">
                    <a16:creationId xmlns:a16="http://schemas.microsoft.com/office/drawing/2014/main" id="{EA28792C-0AAB-433C-9145-A51B3033B21F}"/>
                  </a:ext>
                </a:extLst>
              </p:cNvPr>
              <p:cNvSpPr>
                <a:spLocks noChangeShapeType="1"/>
              </p:cNvSpPr>
              <p:nvPr/>
            </p:nvSpPr>
            <p:spPr bwMode="auto">
              <a:xfrm>
                <a:off x="2465388" y="1436688"/>
                <a:ext cx="3175" cy="9525"/>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sp>
            <p:nvSpPr>
              <p:cNvPr id="43" name="Freeform 69">
                <a:extLst>
                  <a:ext uri="{FF2B5EF4-FFF2-40B4-BE49-F238E27FC236}">
                    <a16:creationId xmlns:a16="http://schemas.microsoft.com/office/drawing/2014/main" id="{532BF4A3-8EB2-47AC-9A56-B12755AF0A7D}"/>
                  </a:ext>
                </a:extLst>
              </p:cNvPr>
              <p:cNvSpPr>
                <a:spLocks/>
              </p:cNvSpPr>
              <p:nvPr/>
            </p:nvSpPr>
            <p:spPr bwMode="auto">
              <a:xfrm>
                <a:off x="2460625" y="1485900"/>
                <a:ext cx="17462" cy="9525"/>
              </a:xfrm>
              <a:custGeom>
                <a:avLst/>
                <a:gdLst>
                  <a:gd name="T0" fmla="*/ 0 w 10"/>
                  <a:gd name="T1" fmla="*/ 2 h 5"/>
                  <a:gd name="T2" fmla="*/ 6 w 10"/>
                  <a:gd name="T3" fmla="*/ 5 h 5"/>
                  <a:gd name="T4" fmla="*/ 10 w 10"/>
                  <a:gd name="T5" fmla="*/ 0 h 5"/>
                </a:gdLst>
                <a:ahLst/>
                <a:cxnLst>
                  <a:cxn ang="0">
                    <a:pos x="T0" y="T1"/>
                  </a:cxn>
                  <a:cxn ang="0">
                    <a:pos x="T2" y="T3"/>
                  </a:cxn>
                  <a:cxn ang="0">
                    <a:pos x="T4" y="T5"/>
                  </a:cxn>
                </a:cxnLst>
                <a:rect l="0" t="0" r="r" b="b"/>
                <a:pathLst>
                  <a:path w="10" h="5">
                    <a:moveTo>
                      <a:pt x="0" y="2"/>
                    </a:moveTo>
                    <a:cubicBezTo>
                      <a:pt x="1" y="4"/>
                      <a:pt x="3" y="5"/>
                      <a:pt x="6" y="5"/>
                    </a:cubicBezTo>
                    <a:cubicBezTo>
                      <a:pt x="8" y="4"/>
                      <a:pt x="10" y="3"/>
                      <a:pt x="10" y="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sp>
            <p:nvSpPr>
              <p:cNvPr id="44" name="Freeform 70">
                <a:extLst>
                  <a:ext uri="{FF2B5EF4-FFF2-40B4-BE49-F238E27FC236}">
                    <a16:creationId xmlns:a16="http://schemas.microsoft.com/office/drawing/2014/main" id="{8AB2B357-ACE9-4694-82B4-06FA2E455DE0}"/>
                  </a:ext>
                </a:extLst>
              </p:cNvPr>
              <p:cNvSpPr>
                <a:spLocks/>
              </p:cNvSpPr>
              <p:nvPr/>
            </p:nvSpPr>
            <p:spPr bwMode="auto">
              <a:xfrm>
                <a:off x="2413000" y="1393825"/>
                <a:ext cx="14287" cy="30162"/>
              </a:xfrm>
              <a:custGeom>
                <a:avLst/>
                <a:gdLst>
                  <a:gd name="T0" fmla="*/ 8 w 8"/>
                  <a:gd name="T1" fmla="*/ 16 h 16"/>
                  <a:gd name="T2" fmla="*/ 0 w 8"/>
                  <a:gd name="T3" fmla="*/ 0 h 16"/>
                </a:gdLst>
                <a:ahLst/>
                <a:cxnLst>
                  <a:cxn ang="0">
                    <a:pos x="T0" y="T1"/>
                  </a:cxn>
                  <a:cxn ang="0">
                    <a:pos x="T2" y="T3"/>
                  </a:cxn>
                </a:cxnLst>
                <a:rect l="0" t="0" r="r" b="b"/>
                <a:pathLst>
                  <a:path w="8" h="16">
                    <a:moveTo>
                      <a:pt x="8" y="16"/>
                    </a:moveTo>
                    <a:cubicBezTo>
                      <a:pt x="8" y="16"/>
                      <a:pt x="0" y="11"/>
                      <a:pt x="0" y="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sp>
            <p:nvSpPr>
              <p:cNvPr id="45" name="Line 71">
                <a:extLst>
                  <a:ext uri="{FF2B5EF4-FFF2-40B4-BE49-F238E27FC236}">
                    <a16:creationId xmlns:a16="http://schemas.microsoft.com/office/drawing/2014/main" id="{D0E8F0F3-3B3B-4E82-9A7E-B72F2F47B692}"/>
                  </a:ext>
                </a:extLst>
              </p:cNvPr>
              <p:cNvSpPr>
                <a:spLocks noChangeShapeType="1"/>
              </p:cNvSpPr>
              <p:nvPr/>
            </p:nvSpPr>
            <p:spPr bwMode="auto">
              <a:xfrm>
                <a:off x="2420938" y="1457325"/>
                <a:ext cx="0"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sp>
            <p:nvSpPr>
              <p:cNvPr id="46" name="Freeform 72">
                <a:extLst>
                  <a:ext uri="{FF2B5EF4-FFF2-40B4-BE49-F238E27FC236}">
                    <a16:creationId xmlns:a16="http://schemas.microsoft.com/office/drawing/2014/main" id="{877E1A25-CD72-48DF-B7CF-974620C1F312}"/>
                  </a:ext>
                </a:extLst>
              </p:cNvPr>
              <p:cNvSpPr>
                <a:spLocks/>
              </p:cNvSpPr>
              <p:nvPr/>
            </p:nvSpPr>
            <p:spPr bwMode="auto">
              <a:xfrm>
                <a:off x="2427288" y="1306513"/>
                <a:ext cx="176212" cy="257175"/>
              </a:xfrm>
              <a:custGeom>
                <a:avLst/>
                <a:gdLst>
                  <a:gd name="T0" fmla="*/ 0 w 100"/>
                  <a:gd name="T1" fmla="*/ 32 h 138"/>
                  <a:gd name="T2" fmla="*/ 70 w 100"/>
                  <a:gd name="T3" fmla="*/ 34 h 138"/>
                  <a:gd name="T4" fmla="*/ 83 w 100"/>
                  <a:gd name="T5" fmla="*/ 82 h 138"/>
                  <a:gd name="T6" fmla="*/ 66 w 100"/>
                  <a:gd name="T7" fmla="*/ 138 h 138"/>
                </a:gdLst>
                <a:ahLst/>
                <a:cxnLst>
                  <a:cxn ang="0">
                    <a:pos x="T0" y="T1"/>
                  </a:cxn>
                  <a:cxn ang="0">
                    <a:pos x="T2" y="T3"/>
                  </a:cxn>
                  <a:cxn ang="0">
                    <a:pos x="T4" y="T5"/>
                  </a:cxn>
                  <a:cxn ang="0">
                    <a:pos x="T6" y="T7"/>
                  </a:cxn>
                </a:cxnLst>
                <a:rect l="0" t="0" r="r" b="b"/>
                <a:pathLst>
                  <a:path w="100" h="138">
                    <a:moveTo>
                      <a:pt x="0" y="32"/>
                    </a:moveTo>
                    <a:cubicBezTo>
                      <a:pt x="64" y="0"/>
                      <a:pt x="70" y="34"/>
                      <a:pt x="70" y="34"/>
                    </a:cubicBezTo>
                    <a:cubicBezTo>
                      <a:pt x="94" y="44"/>
                      <a:pt x="83" y="82"/>
                      <a:pt x="83" y="82"/>
                    </a:cubicBezTo>
                    <a:cubicBezTo>
                      <a:pt x="83" y="82"/>
                      <a:pt x="100" y="127"/>
                      <a:pt x="66" y="138"/>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sp>
            <p:nvSpPr>
              <p:cNvPr id="47" name="Freeform 73">
                <a:extLst>
                  <a:ext uri="{FF2B5EF4-FFF2-40B4-BE49-F238E27FC236}">
                    <a16:creationId xmlns:a16="http://schemas.microsoft.com/office/drawing/2014/main" id="{2F893515-561D-4A96-888C-78D7E8540385}"/>
                  </a:ext>
                </a:extLst>
              </p:cNvPr>
              <p:cNvSpPr>
                <a:spLocks/>
              </p:cNvSpPr>
              <p:nvPr/>
            </p:nvSpPr>
            <p:spPr bwMode="auto">
              <a:xfrm>
                <a:off x="2424113" y="1423988"/>
                <a:ext cx="77787" cy="98425"/>
              </a:xfrm>
              <a:custGeom>
                <a:avLst/>
                <a:gdLst>
                  <a:gd name="T0" fmla="*/ 2 w 44"/>
                  <a:gd name="T1" fmla="*/ 0 h 53"/>
                  <a:gd name="T2" fmla="*/ 1 w 44"/>
                  <a:gd name="T3" fmla="*/ 16 h 53"/>
                  <a:gd name="T4" fmla="*/ 44 w 44"/>
                  <a:gd name="T5" fmla="*/ 51 h 53"/>
                </a:gdLst>
                <a:ahLst/>
                <a:cxnLst>
                  <a:cxn ang="0">
                    <a:pos x="T0" y="T1"/>
                  </a:cxn>
                  <a:cxn ang="0">
                    <a:pos x="T2" y="T3"/>
                  </a:cxn>
                  <a:cxn ang="0">
                    <a:pos x="T4" y="T5"/>
                  </a:cxn>
                </a:cxnLst>
                <a:rect l="0" t="0" r="r" b="b"/>
                <a:pathLst>
                  <a:path w="44" h="53">
                    <a:moveTo>
                      <a:pt x="2" y="0"/>
                    </a:moveTo>
                    <a:cubicBezTo>
                      <a:pt x="0" y="5"/>
                      <a:pt x="0" y="11"/>
                      <a:pt x="1" y="16"/>
                    </a:cubicBezTo>
                    <a:cubicBezTo>
                      <a:pt x="4" y="38"/>
                      <a:pt x="23" y="53"/>
                      <a:pt x="44" y="51"/>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sp>
            <p:nvSpPr>
              <p:cNvPr id="48" name="Freeform 74">
                <a:extLst>
                  <a:ext uri="{FF2B5EF4-FFF2-40B4-BE49-F238E27FC236}">
                    <a16:creationId xmlns:a16="http://schemas.microsoft.com/office/drawing/2014/main" id="{0C967F92-73B0-474F-A74A-A2A707FC0F39}"/>
                  </a:ext>
                </a:extLst>
              </p:cNvPr>
              <p:cNvSpPr>
                <a:spLocks/>
              </p:cNvSpPr>
              <p:nvPr/>
            </p:nvSpPr>
            <p:spPr bwMode="auto">
              <a:xfrm>
                <a:off x="2562225" y="1716088"/>
                <a:ext cx="20637" cy="46037"/>
              </a:xfrm>
              <a:custGeom>
                <a:avLst/>
                <a:gdLst>
                  <a:gd name="T0" fmla="*/ 12 w 12"/>
                  <a:gd name="T1" fmla="*/ 0 h 25"/>
                  <a:gd name="T2" fmla="*/ 0 w 12"/>
                  <a:gd name="T3" fmla="*/ 25 h 25"/>
                </a:gdLst>
                <a:ahLst/>
                <a:cxnLst>
                  <a:cxn ang="0">
                    <a:pos x="T0" y="T1"/>
                  </a:cxn>
                  <a:cxn ang="0">
                    <a:pos x="T2" y="T3"/>
                  </a:cxn>
                </a:cxnLst>
                <a:rect l="0" t="0" r="r" b="b"/>
                <a:pathLst>
                  <a:path w="12" h="25">
                    <a:moveTo>
                      <a:pt x="12" y="0"/>
                    </a:moveTo>
                    <a:cubicBezTo>
                      <a:pt x="9" y="10"/>
                      <a:pt x="4" y="19"/>
                      <a:pt x="0" y="25"/>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sp>
            <p:nvSpPr>
              <p:cNvPr id="49" name="Freeform 75">
                <a:extLst>
                  <a:ext uri="{FF2B5EF4-FFF2-40B4-BE49-F238E27FC236}">
                    <a16:creationId xmlns:a16="http://schemas.microsoft.com/office/drawing/2014/main" id="{58070473-26F9-48AB-B54F-D96F113F0432}"/>
                  </a:ext>
                </a:extLst>
              </p:cNvPr>
              <p:cNvSpPr>
                <a:spLocks/>
              </p:cNvSpPr>
              <p:nvPr/>
            </p:nvSpPr>
            <p:spPr bwMode="auto">
              <a:xfrm>
                <a:off x="2533650" y="1560513"/>
                <a:ext cx="57150" cy="80962"/>
              </a:xfrm>
              <a:custGeom>
                <a:avLst/>
                <a:gdLst>
                  <a:gd name="T0" fmla="*/ 0 w 33"/>
                  <a:gd name="T1" fmla="*/ 2 h 44"/>
                  <a:gd name="T2" fmla="*/ 32 w 33"/>
                  <a:gd name="T3" fmla="*/ 39 h 44"/>
                  <a:gd name="T4" fmla="*/ 33 w 33"/>
                  <a:gd name="T5" fmla="*/ 44 h 44"/>
                </a:gdLst>
                <a:ahLst/>
                <a:cxnLst>
                  <a:cxn ang="0">
                    <a:pos x="T0" y="T1"/>
                  </a:cxn>
                  <a:cxn ang="0">
                    <a:pos x="T2" y="T3"/>
                  </a:cxn>
                  <a:cxn ang="0">
                    <a:pos x="T4" y="T5"/>
                  </a:cxn>
                </a:cxnLst>
                <a:rect l="0" t="0" r="r" b="b"/>
                <a:pathLst>
                  <a:path w="33" h="44">
                    <a:moveTo>
                      <a:pt x="0" y="2"/>
                    </a:moveTo>
                    <a:cubicBezTo>
                      <a:pt x="0" y="2"/>
                      <a:pt x="24" y="0"/>
                      <a:pt x="32" y="39"/>
                    </a:cubicBezTo>
                    <a:cubicBezTo>
                      <a:pt x="33" y="41"/>
                      <a:pt x="33" y="43"/>
                      <a:pt x="33" y="44"/>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sp>
            <p:nvSpPr>
              <p:cNvPr id="50" name="Freeform 76">
                <a:extLst>
                  <a:ext uri="{FF2B5EF4-FFF2-40B4-BE49-F238E27FC236}">
                    <a16:creationId xmlns:a16="http://schemas.microsoft.com/office/drawing/2014/main" id="{07B0BCC1-32AC-4455-8DEE-E599DBA9252E}"/>
                  </a:ext>
                </a:extLst>
              </p:cNvPr>
              <p:cNvSpPr>
                <a:spLocks/>
              </p:cNvSpPr>
              <p:nvPr/>
            </p:nvSpPr>
            <p:spPr bwMode="auto">
              <a:xfrm>
                <a:off x="2422525" y="1571625"/>
                <a:ext cx="73025" cy="214312"/>
              </a:xfrm>
              <a:custGeom>
                <a:avLst/>
                <a:gdLst>
                  <a:gd name="T0" fmla="*/ 17 w 42"/>
                  <a:gd name="T1" fmla="*/ 115 h 115"/>
                  <a:gd name="T2" fmla="*/ 19 w 42"/>
                  <a:gd name="T3" fmla="*/ 92 h 115"/>
                  <a:gd name="T4" fmla="*/ 2 w 42"/>
                  <a:gd name="T5" fmla="*/ 69 h 115"/>
                  <a:gd name="T6" fmla="*/ 42 w 42"/>
                  <a:gd name="T7" fmla="*/ 0 h 115"/>
                </a:gdLst>
                <a:ahLst/>
                <a:cxnLst>
                  <a:cxn ang="0">
                    <a:pos x="T0" y="T1"/>
                  </a:cxn>
                  <a:cxn ang="0">
                    <a:pos x="T2" y="T3"/>
                  </a:cxn>
                  <a:cxn ang="0">
                    <a:pos x="T4" y="T5"/>
                  </a:cxn>
                  <a:cxn ang="0">
                    <a:pos x="T6" y="T7"/>
                  </a:cxn>
                </a:cxnLst>
                <a:rect l="0" t="0" r="r" b="b"/>
                <a:pathLst>
                  <a:path w="42" h="115">
                    <a:moveTo>
                      <a:pt x="17" y="115"/>
                    </a:moveTo>
                    <a:cubicBezTo>
                      <a:pt x="19" y="92"/>
                      <a:pt x="19" y="92"/>
                      <a:pt x="19" y="92"/>
                    </a:cubicBezTo>
                    <a:cubicBezTo>
                      <a:pt x="19" y="92"/>
                      <a:pt x="0" y="87"/>
                      <a:pt x="2" y="69"/>
                    </a:cubicBezTo>
                    <a:cubicBezTo>
                      <a:pt x="42" y="0"/>
                      <a:pt x="42" y="0"/>
                      <a:pt x="42" y="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sp>
            <p:nvSpPr>
              <p:cNvPr id="51" name="Freeform 77">
                <a:extLst>
                  <a:ext uri="{FF2B5EF4-FFF2-40B4-BE49-F238E27FC236}">
                    <a16:creationId xmlns:a16="http://schemas.microsoft.com/office/drawing/2014/main" id="{F990539C-3CB6-4EFA-8955-6E1646B706E9}"/>
                  </a:ext>
                </a:extLst>
              </p:cNvPr>
              <p:cNvSpPr>
                <a:spLocks/>
              </p:cNvSpPr>
              <p:nvPr/>
            </p:nvSpPr>
            <p:spPr bwMode="auto">
              <a:xfrm>
                <a:off x="2503488" y="1641475"/>
                <a:ext cx="158750" cy="144462"/>
              </a:xfrm>
              <a:custGeom>
                <a:avLst/>
                <a:gdLst>
                  <a:gd name="T0" fmla="*/ 50 w 90"/>
                  <a:gd name="T1" fmla="*/ 0 h 77"/>
                  <a:gd name="T2" fmla="*/ 90 w 90"/>
                  <a:gd name="T3" fmla="*/ 77 h 77"/>
                  <a:gd name="T4" fmla="*/ 0 w 90"/>
                  <a:gd name="T5" fmla="*/ 77 h 77"/>
                  <a:gd name="T6" fmla="*/ 58 w 90"/>
                  <a:gd name="T7" fmla="*/ 59 h 77"/>
                  <a:gd name="T8" fmla="*/ 28 w 90"/>
                  <a:gd name="T9" fmla="*/ 12 h 77"/>
                  <a:gd name="T10" fmla="*/ 40 w 90"/>
                  <a:gd name="T11" fmla="*/ 0 h 77"/>
                </a:gdLst>
                <a:ahLst/>
                <a:cxnLst>
                  <a:cxn ang="0">
                    <a:pos x="T0" y="T1"/>
                  </a:cxn>
                  <a:cxn ang="0">
                    <a:pos x="T2" y="T3"/>
                  </a:cxn>
                  <a:cxn ang="0">
                    <a:pos x="T4" y="T5"/>
                  </a:cxn>
                  <a:cxn ang="0">
                    <a:pos x="T6" y="T7"/>
                  </a:cxn>
                  <a:cxn ang="0">
                    <a:pos x="T8" y="T9"/>
                  </a:cxn>
                  <a:cxn ang="0">
                    <a:pos x="T10" y="T11"/>
                  </a:cxn>
                </a:cxnLst>
                <a:rect l="0" t="0" r="r" b="b"/>
                <a:pathLst>
                  <a:path w="90" h="77">
                    <a:moveTo>
                      <a:pt x="50" y="0"/>
                    </a:moveTo>
                    <a:cubicBezTo>
                      <a:pt x="90" y="77"/>
                      <a:pt x="90" y="77"/>
                      <a:pt x="90" y="77"/>
                    </a:cubicBezTo>
                    <a:cubicBezTo>
                      <a:pt x="0" y="77"/>
                      <a:pt x="0" y="77"/>
                      <a:pt x="0" y="77"/>
                    </a:cubicBezTo>
                    <a:cubicBezTo>
                      <a:pt x="58" y="59"/>
                      <a:pt x="58" y="59"/>
                      <a:pt x="58" y="59"/>
                    </a:cubicBezTo>
                    <a:cubicBezTo>
                      <a:pt x="28" y="12"/>
                      <a:pt x="28" y="12"/>
                      <a:pt x="28" y="12"/>
                    </a:cubicBezTo>
                    <a:cubicBezTo>
                      <a:pt x="28" y="12"/>
                      <a:pt x="26" y="5"/>
                      <a:pt x="40" y="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sp>
            <p:nvSpPr>
              <p:cNvPr id="52" name="Line 78">
                <a:extLst>
                  <a:ext uri="{FF2B5EF4-FFF2-40B4-BE49-F238E27FC236}">
                    <a16:creationId xmlns:a16="http://schemas.microsoft.com/office/drawing/2014/main" id="{E456FF4A-34EF-43B0-BFEB-626C70E7589E}"/>
                  </a:ext>
                </a:extLst>
              </p:cNvPr>
              <p:cNvSpPr>
                <a:spLocks noChangeShapeType="1"/>
              </p:cNvSpPr>
              <p:nvPr/>
            </p:nvSpPr>
            <p:spPr bwMode="auto">
              <a:xfrm>
                <a:off x="2489200" y="1519238"/>
                <a:ext cx="6350" cy="52387"/>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sp>
            <p:nvSpPr>
              <p:cNvPr id="53" name="Freeform 79">
                <a:extLst>
                  <a:ext uri="{FF2B5EF4-FFF2-40B4-BE49-F238E27FC236}">
                    <a16:creationId xmlns:a16="http://schemas.microsoft.com/office/drawing/2014/main" id="{F22640C7-E96D-442E-B2F9-3160A30E0DA2}"/>
                  </a:ext>
                </a:extLst>
              </p:cNvPr>
              <p:cNvSpPr>
                <a:spLocks/>
              </p:cNvSpPr>
              <p:nvPr/>
            </p:nvSpPr>
            <p:spPr bwMode="auto">
              <a:xfrm>
                <a:off x="2474913" y="1498600"/>
                <a:ext cx="58737" cy="142875"/>
              </a:xfrm>
              <a:custGeom>
                <a:avLst/>
                <a:gdLst>
                  <a:gd name="T0" fmla="*/ 0 w 37"/>
                  <a:gd name="T1" fmla="*/ 90 h 90"/>
                  <a:gd name="T2" fmla="*/ 37 w 37"/>
                  <a:gd name="T3" fmla="*/ 41 h 90"/>
                  <a:gd name="T4" fmla="*/ 31 w 37"/>
                  <a:gd name="T5" fmla="*/ 0 h 90"/>
                </a:gdLst>
                <a:ahLst/>
                <a:cxnLst>
                  <a:cxn ang="0">
                    <a:pos x="T0" y="T1"/>
                  </a:cxn>
                  <a:cxn ang="0">
                    <a:pos x="T2" y="T3"/>
                  </a:cxn>
                  <a:cxn ang="0">
                    <a:pos x="T4" y="T5"/>
                  </a:cxn>
                </a:cxnLst>
                <a:rect l="0" t="0" r="r" b="b"/>
                <a:pathLst>
                  <a:path w="37" h="90">
                    <a:moveTo>
                      <a:pt x="0" y="90"/>
                    </a:moveTo>
                    <a:lnTo>
                      <a:pt x="37" y="41"/>
                    </a:lnTo>
                    <a:lnTo>
                      <a:pt x="31" y="0"/>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sp>
            <p:nvSpPr>
              <p:cNvPr id="54" name="Freeform 80">
                <a:extLst>
                  <a:ext uri="{FF2B5EF4-FFF2-40B4-BE49-F238E27FC236}">
                    <a16:creationId xmlns:a16="http://schemas.microsoft.com/office/drawing/2014/main" id="{50DA6260-0806-493E-B95A-4493C68972D9}"/>
                  </a:ext>
                </a:extLst>
              </p:cNvPr>
              <p:cNvSpPr>
                <a:spLocks/>
              </p:cNvSpPr>
              <p:nvPr/>
            </p:nvSpPr>
            <p:spPr bwMode="auto">
              <a:xfrm>
                <a:off x="2422525" y="1531938"/>
                <a:ext cx="68262" cy="111125"/>
              </a:xfrm>
              <a:custGeom>
                <a:avLst/>
                <a:gdLst>
                  <a:gd name="T0" fmla="*/ 39 w 39"/>
                  <a:gd name="T1" fmla="*/ 0 h 60"/>
                  <a:gd name="T2" fmla="*/ 19 w 39"/>
                  <a:gd name="T3" fmla="*/ 60 h 60"/>
                </a:gdLst>
                <a:ahLst/>
                <a:cxnLst>
                  <a:cxn ang="0">
                    <a:pos x="T0" y="T1"/>
                  </a:cxn>
                  <a:cxn ang="0">
                    <a:pos x="T2" y="T3"/>
                  </a:cxn>
                </a:cxnLst>
                <a:rect l="0" t="0" r="r" b="b"/>
                <a:pathLst>
                  <a:path w="39" h="60">
                    <a:moveTo>
                      <a:pt x="39" y="0"/>
                    </a:moveTo>
                    <a:cubicBezTo>
                      <a:pt x="39" y="0"/>
                      <a:pt x="0" y="23"/>
                      <a:pt x="19" y="6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sp>
            <p:nvSpPr>
              <p:cNvPr id="55" name="Freeform 81">
                <a:extLst>
                  <a:ext uri="{FF2B5EF4-FFF2-40B4-BE49-F238E27FC236}">
                    <a16:creationId xmlns:a16="http://schemas.microsoft.com/office/drawing/2014/main" id="{D1BD1988-BC86-49B0-922C-A4BA3FFDCDEA}"/>
                  </a:ext>
                </a:extLst>
              </p:cNvPr>
              <p:cNvSpPr>
                <a:spLocks/>
              </p:cNvSpPr>
              <p:nvPr/>
            </p:nvSpPr>
            <p:spPr bwMode="auto">
              <a:xfrm>
                <a:off x="2438400" y="1403350"/>
                <a:ext cx="109537" cy="74612"/>
              </a:xfrm>
              <a:custGeom>
                <a:avLst/>
                <a:gdLst>
                  <a:gd name="T0" fmla="*/ 0 w 62"/>
                  <a:gd name="T1" fmla="*/ 0 h 40"/>
                  <a:gd name="T2" fmla="*/ 62 w 62"/>
                  <a:gd name="T3" fmla="*/ 40 h 40"/>
                </a:gdLst>
                <a:ahLst/>
                <a:cxnLst>
                  <a:cxn ang="0">
                    <a:pos x="T0" y="T1"/>
                  </a:cxn>
                  <a:cxn ang="0">
                    <a:pos x="T2" y="T3"/>
                  </a:cxn>
                </a:cxnLst>
                <a:rect l="0" t="0" r="r" b="b"/>
                <a:pathLst>
                  <a:path w="62" h="40">
                    <a:moveTo>
                      <a:pt x="0" y="0"/>
                    </a:moveTo>
                    <a:cubicBezTo>
                      <a:pt x="0" y="0"/>
                      <a:pt x="37" y="9"/>
                      <a:pt x="62" y="4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sp>
            <p:nvSpPr>
              <p:cNvPr id="56" name="Freeform 82">
                <a:extLst>
                  <a:ext uri="{FF2B5EF4-FFF2-40B4-BE49-F238E27FC236}">
                    <a16:creationId xmlns:a16="http://schemas.microsoft.com/office/drawing/2014/main" id="{E5FC2863-3DA6-4F70-B20D-4A3519CCAC12}"/>
                  </a:ext>
                </a:extLst>
              </p:cNvPr>
              <p:cNvSpPr>
                <a:spLocks/>
              </p:cNvSpPr>
              <p:nvPr/>
            </p:nvSpPr>
            <p:spPr bwMode="auto">
              <a:xfrm>
                <a:off x="2520950" y="1468438"/>
                <a:ext cx="17462" cy="20637"/>
              </a:xfrm>
              <a:custGeom>
                <a:avLst/>
                <a:gdLst>
                  <a:gd name="T0" fmla="*/ 10 w 10"/>
                  <a:gd name="T1" fmla="*/ 0 h 11"/>
                  <a:gd name="T2" fmla="*/ 0 w 10"/>
                  <a:gd name="T3" fmla="*/ 11 h 11"/>
                </a:gdLst>
                <a:ahLst/>
                <a:cxnLst>
                  <a:cxn ang="0">
                    <a:pos x="T0" y="T1"/>
                  </a:cxn>
                  <a:cxn ang="0">
                    <a:pos x="T2" y="T3"/>
                  </a:cxn>
                </a:cxnLst>
                <a:rect l="0" t="0" r="r" b="b"/>
                <a:pathLst>
                  <a:path w="10" h="11">
                    <a:moveTo>
                      <a:pt x="10" y="0"/>
                    </a:moveTo>
                    <a:cubicBezTo>
                      <a:pt x="10" y="0"/>
                      <a:pt x="10" y="10"/>
                      <a:pt x="0" y="11"/>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sp>
            <p:nvSpPr>
              <p:cNvPr id="57" name="Freeform 84">
                <a:extLst>
                  <a:ext uri="{FF2B5EF4-FFF2-40B4-BE49-F238E27FC236}">
                    <a16:creationId xmlns:a16="http://schemas.microsoft.com/office/drawing/2014/main" id="{666908AA-64E6-4D77-A987-2BFCA0018564}"/>
                  </a:ext>
                </a:extLst>
              </p:cNvPr>
              <p:cNvSpPr>
                <a:spLocks/>
              </p:cNvSpPr>
              <p:nvPr/>
            </p:nvSpPr>
            <p:spPr bwMode="auto">
              <a:xfrm>
                <a:off x="2290763" y="1736725"/>
                <a:ext cx="165100" cy="33337"/>
              </a:xfrm>
              <a:custGeom>
                <a:avLst/>
                <a:gdLst>
                  <a:gd name="T0" fmla="*/ 93 w 93"/>
                  <a:gd name="T1" fmla="*/ 15 h 18"/>
                  <a:gd name="T2" fmla="*/ 44 w 93"/>
                  <a:gd name="T3" fmla="*/ 11 h 18"/>
                  <a:gd name="T4" fmla="*/ 22 w 93"/>
                  <a:gd name="T5" fmla="*/ 0 h 18"/>
                  <a:gd name="T6" fmla="*/ 1 w 93"/>
                  <a:gd name="T7" fmla="*/ 18 h 18"/>
                </a:gdLst>
                <a:ahLst/>
                <a:cxnLst>
                  <a:cxn ang="0">
                    <a:pos x="T0" y="T1"/>
                  </a:cxn>
                  <a:cxn ang="0">
                    <a:pos x="T2" y="T3"/>
                  </a:cxn>
                  <a:cxn ang="0">
                    <a:pos x="T4" y="T5"/>
                  </a:cxn>
                  <a:cxn ang="0">
                    <a:pos x="T6" y="T7"/>
                  </a:cxn>
                </a:cxnLst>
                <a:rect l="0" t="0" r="r" b="b"/>
                <a:pathLst>
                  <a:path w="93" h="18">
                    <a:moveTo>
                      <a:pt x="93" y="15"/>
                    </a:moveTo>
                    <a:cubicBezTo>
                      <a:pt x="44" y="11"/>
                      <a:pt x="44" y="11"/>
                      <a:pt x="44" y="11"/>
                    </a:cubicBezTo>
                    <a:cubicBezTo>
                      <a:pt x="22" y="0"/>
                      <a:pt x="22" y="0"/>
                      <a:pt x="22" y="0"/>
                    </a:cubicBezTo>
                    <a:cubicBezTo>
                      <a:pt x="22" y="0"/>
                      <a:pt x="0" y="0"/>
                      <a:pt x="1" y="18"/>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200" kern="0">
                  <a:solidFill>
                    <a:srgbClr val="000000"/>
                  </a:solidFill>
                  <a:latin typeface="Arial"/>
                  <a:cs typeface="Arial"/>
                  <a:sym typeface="Arial"/>
                </a:endParaRPr>
              </a:p>
            </p:txBody>
          </p:sp>
        </p:grpSp>
      </p:grpSp>
      <p:sp>
        <p:nvSpPr>
          <p:cNvPr id="69" name="Espace réservé du numéro de diapositive 6">
            <a:extLst>
              <a:ext uri="{FF2B5EF4-FFF2-40B4-BE49-F238E27FC236}">
                <a16:creationId xmlns:a16="http://schemas.microsoft.com/office/drawing/2014/main" id="{B4BB7226-FA5C-4F4B-86B5-C5A0F51742D1}"/>
              </a:ext>
            </a:extLst>
          </p:cNvPr>
          <p:cNvSpPr txBox="1">
            <a:spLocks/>
          </p:cNvSpPr>
          <p:nvPr/>
        </p:nvSpPr>
        <p:spPr>
          <a:xfrm>
            <a:off x="5736000" y="6477000"/>
            <a:ext cx="720000" cy="252000"/>
          </a:xfrm>
          <a:prstGeom prst="rect">
            <a:avLst/>
          </a:prstGeom>
        </p:spPr>
        <p:txBody>
          <a:bodyPr vert="horz" lIns="91440" tIns="45720" rIns="91440" bIns="45720" rtlCol="0" anchor="ctr">
            <a:noAutofit/>
          </a:bodyPr>
          <a:lstStyle>
            <a:defPPr>
              <a:defRPr lang="fr-FR"/>
            </a:defPPr>
            <a:lvl1pPr algn="ctr">
              <a:defRPr sz="1300" b="1">
                <a:solidFill>
                  <a:schemeClr val="tx2"/>
                </a:solidFill>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975A587B-5814-4D9B-9598-FE9CB954CB01}" type="slidenum">
              <a:rPr lang="fr-FR"/>
              <a:pPr/>
              <a:t>9</a:t>
            </a:fld>
            <a:endParaRPr lang="fr-FR" dirty="0"/>
          </a:p>
        </p:txBody>
      </p:sp>
      <p:sp>
        <p:nvSpPr>
          <p:cNvPr id="70" name="Espace réservé du pied de page 58">
            <a:extLst>
              <a:ext uri="{FF2B5EF4-FFF2-40B4-BE49-F238E27FC236}">
                <a16:creationId xmlns:a16="http://schemas.microsoft.com/office/drawing/2014/main" id="{AC126164-924A-4E9A-BC9C-6F8C325AF3A8}"/>
              </a:ext>
            </a:extLst>
          </p:cNvPr>
          <p:cNvSpPr txBox="1">
            <a:spLocks/>
          </p:cNvSpPr>
          <p:nvPr/>
        </p:nvSpPr>
        <p:spPr>
          <a:xfrm>
            <a:off x="632383" y="6468977"/>
            <a:ext cx="4576925"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50" dirty="0"/>
              <a:t>Présentation des moments de vie - document à usage interne - à ne pas diffuser</a:t>
            </a:r>
          </a:p>
        </p:txBody>
      </p:sp>
    </p:spTree>
    <p:extLst>
      <p:ext uri="{BB962C8B-B14F-4D97-AF65-F5344CB8AC3E}">
        <p14:creationId xmlns:p14="http://schemas.microsoft.com/office/powerpoint/2010/main" val="2266884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numéro de diapositive 6">
            <a:extLst>
              <a:ext uri="{FF2B5EF4-FFF2-40B4-BE49-F238E27FC236}">
                <a16:creationId xmlns:a16="http://schemas.microsoft.com/office/drawing/2014/main" id="{F1F3B656-DD98-4967-B850-581B3FDE7827}"/>
              </a:ext>
            </a:extLst>
          </p:cNvPr>
          <p:cNvSpPr txBox="1">
            <a:spLocks/>
          </p:cNvSpPr>
          <p:nvPr/>
        </p:nvSpPr>
        <p:spPr>
          <a:xfrm>
            <a:off x="5736000" y="6477000"/>
            <a:ext cx="720000" cy="252000"/>
          </a:xfrm>
          <a:prstGeom prst="rect">
            <a:avLst/>
          </a:prstGeom>
        </p:spPr>
        <p:txBody>
          <a:bodyPr vert="horz" lIns="91440" tIns="45720" rIns="91440" bIns="45720" rtlCol="0" anchor="ctr">
            <a:noAutofit/>
          </a:bodyPr>
          <a:lstStyle>
            <a:defPPr>
              <a:defRPr lang="fr-FR"/>
            </a:defPPr>
            <a:lvl1pPr algn="ctr">
              <a:defRPr sz="1300" b="1">
                <a:solidFill>
                  <a:schemeClr val="tx2"/>
                </a:solidFill>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975A587B-5814-4D9B-9598-FE9CB954CB01}" type="slidenum">
              <a:rPr lang="fr-FR"/>
              <a:pPr/>
              <a:t>10</a:t>
            </a:fld>
            <a:endParaRPr lang="fr-FR" dirty="0"/>
          </a:p>
        </p:txBody>
      </p:sp>
      <p:sp>
        <p:nvSpPr>
          <p:cNvPr id="16" name="Espace réservé du pied de page 58">
            <a:extLst>
              <a:ext uri="{FF2B5EF4-FFF2-40B4-BE49-F238E27FC236}">
                <a16:creationId xmlns:a16="http://schemas.microsoft.com/office/drawing/2014/main" id="{9BE36F02-3A65-46D9-93CD-83FE3E5EE1AD}"/>
              </a:ext>
            </a:extLst>
          </p:cNvPr>
          <p:cNvSpPr txBox="1">
            <a:spLocks/>
          </p:cNvSpPr>
          <p:nvPr/>
        </p:nvSpPr>
        <p:spPr>
          <a:xfrm>
            <a:off x="632383" y="6468977"/>
            <a:ext cx="4576925"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50" dirty="0"/>
              <a:t>Présentation des moments de vie - document à usage interne - à ne pas diffuser</a:t>
            </a:r>
          </a:p>
        </p:txBody>
      </p:sp>
      <p:sp>
        <p:nvSpPr>
          <p:cNvPr id="2" name="Titre 1"/>
          <p:cNvSpPr>
            <a:spLocks noGrp="1"/>
          </p:cNvSpPr>
          <p:nvPr>
            <p:ph type="title"/>
          </p:nvPr>
        </p:nvSpPr>
        <p:spPr/>
        <p:txBody>
          <a:bodyPr/>
          <a:lstStyle/>
          <a:p>
            <a:r>
              <a:rPr lang="fr-FR"/>
              <a:t>Temporalité des ventes</a:t>
            </a:r>
            <a:endParaRPr lang="fr-FR" dirty="0"/>
          </a:p>
        </p:txBody>
      </p:sp>
      <p:pic>
        <p:nvPicPr>
          <p:cNvPr id="22" name="Image 21">
            <a:extLst>
              <a:ext uri="{FF2B5EF4-FFF2-40B4-BE49-F238E27FC236}">
                <a16:creationId xmlns:a16="http://schemas.microsoft.com/office/drawing/2014/main" id="{B9924CF1-52D1-466A-AA42-42FAE65E674A}"/>
              </a:ext>
            </a:extLst>
          </p:cNvPr>
          <p:cNvPicPr>
            <a:picLocks noGrp="1" noChangeAspect="1"/>
          </p:cNvPicPr>
          <p:nvPr isPhoto="1"/>
        </p:nvPicPr>
        <p:blipFill rotWithShape="1">
          <a:blip r:embed="rId3">
            <a:extLst>
              <a:ext uri="{28A0092B-C50C-407E-A947-70E740481C1C}">
                <a14:useLocalDpi xmlns:a14="http://schemas.microsoft.com/office/drawing/2010/main" val="0"/>
              </a:ext>
            </a:extLst>
          </a:blip>
          <a:srcRect/>
          <a:stretch/>
        </p:blipFill>
        <p:spPr>
          <a:xfrm>
            <a:off x="379717" y="1262036"/>
            <a:ext cx="7270864" cy="3934664"/>
          </a:xfrm>
          <a:prstGeom prst="rect">
            <a:avLst/>
          </a:prstGeom>
        </p:spPr>
      </p:pic>
      <p:sp>
        <p:nvSpPr>
          <p:cNvPr id="4" name="ZoneTexte 3"/>
          <p:cNvSpPr txBox="1"/>
          <p:nvPr/>
        </p:nvSpPr>
        <p:spPr>
          <a:xfrm>
            <a:off x="7789985" y="1824627"/>
            <a:ext cx="4241593" cy="2015936"/>
          </a:xfrm>
          <a:prstGeom prst="rect">
            <a:avLst/>
          </a:prstGeom>
          <a:noFill/>
        </p:spPr>
        <p:txBody>
          <a:bodyPr wrap="square" rtlCol="0">
            <a:spAutoFit/>
          </a:bodyPr>
          <a:lstStyle/>
          <a:p>
            <a:pPr marL="171450" indent="-171450">
              <a:spcBef>
                <a:spcPts val="600"/>
              </a:spcBef>
              <a:buFont typeface="Wingdings" panose="05000000000000000000" pitchFamily="2" charset="2"/>
              <a:buChar char="§"/>
            </a:pPr>
            <a:r>
              <a:rPr lang="fr-FR" sz="1100" dirty="0"/>
              <a:t>La temporalité </a:t>
            </a:r>
            <a:r>
              <a:rPr lang="fr-FR" sz="1100" b="1" dirty="0"/>
              <a:t>avant le départ à la retraite</a:t>
            </a:r>
            <a:r>
              <a:rPr lang="fr-FR" sz="1100" dirty="0"/>
              <a:t> se dégage de l’étude </a:t>
            </a:r>
          </a:p>
          <a:p>
            <a:pPr marL="176213" indent="-171450">
              <a:spcBef>
                <a:spcPts val="600"/>
              </a:spcBef>
              <a:buFont typeface="Wingdings" panose="05000000000000000000" pitchFamily="2" charset="2"/>
              <a:buChar char="§"/>
            </a:pPr>
            <a:r>
              <a:rPr lang="fr-FR" sz="1100" dirty="0"/>
              <a:t>A son niveau le plus élevé, le taux de souscription de la population cible est 2,5 fois plus élevé que celui de la population de contrôle. Ce niveau est atteint à M-1, ce qui semble correspondre au « vrai » départ à la retraite</a:t>
            </a:r>
          </a:p>
          <a:p>
            <a:pPr marL="4763">
              <a:spcBef>
                <a:spcPts val="600"/>
              </a:spcBef>
            </a:pPr>
            <a:endParaRPr lang="fr-FR" sz="1100" i="1" dirty="0">
              <a:solidFill>
                <a:schemeClr val="bg2"/>
              </a:solidFill>
            </a:endParaRPr>
          </a:p>
          <a:p>
            <a:pPr marL="4763">
              <a:spcBef>
                <a:spcPts val="600"/>
              </a:spcBef>
            </a:pPr>
            <a:r>
              <a:rPr lang="fr-FR" sz="1100" i="1" dirty="0">
                <a:solidFill>
                  <a:schemeClr val="bg2"/>
                </a:solidFill>
              </a:rPr>
              <a:t>Sur la base de ces insights, le business associé à ce moment de vie serait principalement réalisé avant le versement de la première pension de retraite</a:t>
            </a:r>
          </a:p>
        </p:txBody>
      </p:sp>
      <p:sp>
        <p:nvSpPr>
          <p:cNvPr id="21" name="Rectangle 20"/>
          <p:cNvSpPr/>
          <p:nvPr/>
        </p:nvSpPr>
        <p:spPr>
          <a:xfrm>
            <a:off x="3231932" y="6168180"/>
            <a:ext cx="1975078" cy="284512"/>
          </a:xfrm>
          <a:prstGeom prst="rect">
            <a:avLst/>
          </a:prstGeom>
          <a:solidFill>
            <a:srgbClr val="D70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t>Livrets</a:t>
            </a:r>
          </a:p>
        </p:txBody>
      </p:sp>
      <p:sp>
        <p:nvSpPr>
          <p:cNvPr id="23" name="Rectangle 22"/>
          <p:cNvSpPr/>
          <p:nvPr/>
        </p:nvSpPr>
        <p:spPr>
          <a:xfrm>
            <a:off x="2765092" y="5192957"/>
            <a:ext cx="1188000" cy="252000"/>
          </a:xfrm>
          <a:prstGeom prst="rect">
            <a:avLst/>
          </a:prstGeom>
          <a:solidFill>
            <a:srgbClr val="D70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t>CB</a:t>
            </a:r>
          </a:p>
        </p:txBody>
      </p:sp>
      <p:sp>
        <p:nvSpPr>
          <p:cNvPr id="24" name="Rectangle 23"/>
          <p:cNvSpPr/>
          <p:nvPr/>
        </p:nvSpPr>
        <p:spPr>
          <a:xfrm>
            <a:off x="2212084" y="5495404"/>
            <a:ext cx="1980000" cy="252000"/>
          </a:xfrm>
          <a:prstGeom prst="rect">
            <a:avLst/>
          </a:prstGeom>
          <a:solidFill>
            <a:srgbClr val="D70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t>Comptes</a:t>
            </a:r>
          </a:p>
        </p:txBody>
      </p:sp>
      <p:sp>
        <p:nvSpPr>
          <p:cNvPr id="25" name="Rectangle 24"/>
          <p:cNvSpPr/>
          <p:nvPr/>
        </p:nvSpPr>
        <p:spPr>
          <a:xfrm>
            <a:off x="3231930" y="6528876"/>
            <a:ext cx="3348000" cy="252000"/>
          </a:xfrm>
          <a:prstGeom prst="rect">
            <a:avLst/>
          </a:prstGeom>
          <a:solidFill>
            <a:srgbClr val="D70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t>ASV</a:t>
            </a:r>
          </a:p>
        </p:txBody>
      </p:sp>
      <p:cxnSp>
        <p:nvCxnSpPr>
          <p:cNvPr id="28" name="Connecteur droit 27"/>
          <p:cNvCxnSpPr/>
          <p:nvPr/>
        </p:nvCxnSpPr>
        <p:spPr>
          <a:xfrm flipH="1" flipV="1">
            <a:off x="4207850" y="5100723"/>
            <a:ext cx="0" cy="61200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4" name="Connecteur droit 13"/>
          <p:cNvCxnSpPr/>
          <p:nvPr/>
        </p:nvCxnSpPr>
        <p:spPr>
          <a:xfrm flipV="1">
            <a:off x="5238542" y="5100723"/>
            <a:ext cx="0" cy="131798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flipV="1">
            <a:off x="6620651" y="4870443"/>
            <a:ext cx="0" cy="183600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2492960" y="5827330"/>
            <a:ext cx="2079039" cy="252000"/>
          </a:xfrm>
          <a:prstGeom prst="rect">
            <a:avLst/>
          </a:prstGeom>
          <a:solidFill>
            <a:srgbClr val="D70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t>Crédit renouvelable</a:t>
            </a:r>
          </a:p>
        </p:txBody>
      </p:sp>
      <p:cxnSp>
        <p:nvCxnSpPr>
          <p:cNvPr id="19" name="Connecteur droit 18"/>
          <p:cNvCxnSpPr/>
          <p:nvPr/>
        </p:nvCxnSpPr>
        <p:spPr>
          <a:xfrm flipH="1" flipV="1">
            <a:off x="3968858" y="5100723"/>
            <a:ext cx="0" cy="28800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p:cNvCxnSpPr/>
          <p:nvPr/>
        </p:nvCxnSpPr>
        <p:spPr>
          <a:xfrm flipH="1" flipV="1">
            <a:off x="4587765" y="5100723"/>
            <a:ext cx="0" cy="90000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6170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DE5304-C6C1-42B5-8C17-55FB8A0AC460}"/>
              </a:ext>
            </a:extLst>
          </p:cNvPr>
          <p:cNvSpPr>
            <a:spLocks noGrp="1"/>
          </p:cNvSpPr>
          <p:nvPr>
            <p:ph type="title"/>
          </p:nvPr>
        </p:nvSpPr>
        <p:spPr/>
        <p:txBody>
          <a:bodyPr/>
          <a:lstStyle/>
          <a:p>
            <a:r>
              <a:rPr lang="fr-FR" dirty="0"/>
              <a:t>Fonctionnement de l’identification</a:t>
            </a:r>
          </a:p>
        </p:txBody>
      </p:sp>
      <p:sp>
        <p:nvSpPr>
          <p:cNvPr id="3" name="Espace réservé du texte 2">
            <a:extLst>
              <a:ext uri="{FF2B5EF4-FFF2-40B4-BE49-F238E27FC236}">
                <a16:creationId xmlns:a16="http://schemas.microsoft.com/office/drawing/2014/main" id="{A9C239BB-6CE6-43E4-AF93-33228ECA21FC}"/>
              </a:ext>
            </a:extLst>
          </p:cNvPr>
          <p:cNvSpPr>
            <a:spLocks noGrp="1"/>
          </p:cNvSpPr>
          <p:nvPr>
            <p:ph type="body" sz="quarter" idx="12"/>
          </p:nvPr>
        </p:nvSpPr>
        <p:spPr>
          <a:xfrm>
            <a:off x="759616" y="905302"/>
            <a:ext cx="10272131" cy="384043"/>
          </a:xfrm>
        </p:spPr>
        <p:txBody>
          <a:bodyPr/>
          <a:lstStyle/>
          <a:p>
            <a:r>
              <a:rPr lang="fr-FR" dirty="0">
                <a:solidFill>
                  <a:schemeClr val="tx1"/>
                </a:solidFill>
              </a:rPr>
              <a:t>Une analyse des revenus mensuels</a:t>
            </a:r>
          </a:p>
        </p:txBody>
      </p:sp>
      <p:cxnSp>
        <p:nvCxnSpPr>
          <p:cNvPr id="35" name="Connecteur droit 34">
            <a:extLst>
              <a:ext uri="{FF2B5EF4-FFF2-40B4-BE49-F238E27FC236}">
                <a16:creationId xmlns:a16="http://schemas.microsoft.com/office/drawing/2014/main" id="{9278C5EF-32C1-4CFE-9022-594B3B909889}"/>
              </a:ext>
            </a:extLst>
          </p:cNvPr>
          <p:cNvCxnSpPr/>
          <p:nvPr/>
        </p:nvCxnSpPr>
        <p:spPr>
          <a:xfrm>
            <a:off x="-4406341" y="5944499"/>
            <a:ext cx="3240000"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2" name="Groupe 41">
            <a:extLst>
              <a:ext uri="{FF2B5EF4-FFF2-40B4-BE49-F238E27FC236}">
                <a16:creationId xmlns:a16="http://schemas.microsoft.com/office/drawing/2014/main" id="{91EDB738-8163-4F84-A482-7B1A05C4DD63}"/>
              </a:ext>
            </a:extLst>
          </p:cNvPr>
          <p:cNvGrpSpPr/>
          <p:nvPr/>
        </p:nvGrpSpPr>
        <p:grpSpPr>
          <a:xfrm>
            <a:off x="217154" y="3282134"/>
            <a:ext cx="2794059" cy="3153273"/>
            <a:chOff x="994920" y="3008588"/>
            <a:chExt cx="2794059" cy="3153273"/>
          </a:xfrm>
        </p:grpSpPr>
        <p:sp>
          <p:nvSpPr>
            <p:cNvPr id="37" name="Espace réservé du contenu 3">
              <a:extLst>
                <a:ext uri="{FF2B5EF4-FFF2-40B4-BE49-F238E27FC236}">
                  <a16:creationId xmlns:a16="http://schemas.microsoft.com/office/drawing/2014/main" id="{4A93EBF0-0AF7-4407-8692-8EC26DF3D6CB}"/>
                </a:ext>
              </a:extLst>
            </p:cNvPr>
            <p:cNvSpPr txBox="1">
              <a:spLocks/>
            </p:cNvSpPr>
            <p:nvPr/>
          </p:nvSpPr>
          <p:spPr>
            <a:xfrm>
              <a:off x="1200513" y="3630513"/>
              <a:ext cx="2588465" cy="2531348"/>
            </a:xfrm>
            <a:prstGeom prst="rect">
              <a:avLst/>
            </a:prstGeom>
          </p:spPr>
          <p:txBody>
            <a:bodyPr>
              <a:norm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4013" indent="-285750">
                <a:spcBef>
                  <a:spcPts val="600"/>
                </a:spcBef>
                <a:buClr>
                  <a:schemeClr val="tx1"/>
                </a:buClr>
                <a:buFont typeface="Wingdings" panose="05000000000000000000" pitchFamily="2" charset="2"/>
                <a:buChar char="§"/>
              </a:pPr>
              <a:r>
                <a:rPr lang="fr-FR" sz="1300" b="0" dirty="0">
                  <a:solidFill>
                    <a:schemeClr val="tx1"/>
                  </a:solidFill>
                </a:rPr>
                <a:t>Age client compris entre 55 et 70 ans</a:t>
              </a:r>
            </a:p>
            <a:p>
              <a:pPr marL="354013" indent="-285750">
                <a:spcBef>
                  <a:spcPts val="600"/>
                </a:spcBef>
                <a:buClr>
                  <a:schemeClr val="tx1"/>
                </a:buClr>
                <a:buFont typeface="Wingdings" panose="05000000000000000000" pitchFamily="2" charset="2"/>
                <a:buChar char="§"/>
              </a:pPr>
              <a:r>
                <a:rPr lang="fr-FR" sz="1200" b="0" dirty="0">
                  <a:solidFill>
                    <a:schemeClr val="tx1"/>
                  </a:solidFill>
                </a:rPr>
                <a:t>Client ne percevant pas de pension de retraite</a:t>
              </a:r>
            </a:p>
          </p:txBody>
        </p:sp>
        <p:grpSp>
          <p:nvGrpSpPr>
            <p:cNvPr id="41" name="Groupe 40">
              <a:extLst>
                <a:ext uri="{FF2B5EF4-FFF2-40B4-BE49-F238E27FC236}">
                  <a16:creationId xmlns:a16="http://schemas.microsoft.com/office/drawing/2014/main" id="{1C0C4187-DED9-4984-82E7-12BD284231E3}"/>
                </a:ext>
              </a:extLst>
            </p:cNvPr>
            <p:cNvGrpSpPr/>
            <p:nvPr/>
          </p:nvGrpSpPr>
          <p:grpSpPr>
            <a:xfrm>
              <a:off x="994920" y="3008588"/>
              <a:ext cx="2794059" cy="506313"/>
              <a:chOff x="999506" y="3124200"/>
              <a:chExt cx="2550219" cy="506313"/>
            </a:xfrm>
          </p:grpSpPr>
          <p:sp>
            <p:nvSpPr>
              <p:cNvPr id="40" name="Rectangle 39">
                <a:extLst>
                  <a:ext uri="{FF2B5EF4-FFF2-40B4-BE49-F238E27FC236}">
                    <a16:creationId xmlns:a16="http://schemas.microsoft.com/office/drawing/2014/main" id="{54E5A81F-2552-4CD3-B2DB-C8BDED06C6AB}"/>
                  </a:ext>
                </a:extLst>
              </p:cNvPr>
              <p:cNvSpPr/>
              <p:nvPr/>
            </p:nvSpPr>
            <p:spPr>
              <a:xfrm>
                <a:off x="1228446" y="3124200"/>
                <a:ext cx="2321279" cy="506313"/>
              </a:xfrm>
              <a:prstGeom prst="rect">
                <a:avLst/>
              </a:prstGeom>
              <a:noFill/>
              <a:ln>
                <a:solidFill>
                  <a:srgbClr val="FBC7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tabLst/>
                </a:pPr>
                <a:r>
                  <a:rPr lang="fr-FR" sz="1600" b="1" dirty="0">
                    <a:solidFill>
                      <a:srgbClr val="C00000"/>
                    </a:solidFill>
                  </a:rPr>
                  <a:t>Ciblage</a:t>
                </a:r>
              </a:p>
            </p:txBody>
          </p:sp>
          <p:sp>
            <p:nvSpPr>
              <p:cNvPr id="38" name="Ellipse 37">
                <a:extLst>
                  <a:ext uri="{FF2B5EF4-FFF2-40B4-BE49-F238E27FC236}">
                    <a16:creationId xmlns:a16="http://schemas.microsoft.com/office/drawing/2014/main" id="{782BF486-EA02-4AAB-B00B-5DA4A76E9550}"/>
                  </a:ext>
                </a:extLst>
              </p:cNvPr>
              <p:cNvSpPr/>
              <p:nvPr/>
            </p:nvSpPr>
            <p:spPr>
              <a:xfrm>
                <a:off x="999506" y="3196382"/>
                <a:ext cx="361950" cy="361950"/>
              </a:xfrm>
              <a:prstGeom prst="ellipse">
                <a:avLst/>
              </a:prstGeom>
              <a:solidFill>
                <a:srgbClr val="C00000"/>
              </a:solidFill>
              <a:ln>
                <a:solidFill>
                  <a:srgbClr val="FBC7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tabLst/>
                </a:pPr>
                <a:r>
                  <a:rPr kumimoji="0" lang="fr-FR" sz="1600" b="0" i="0" u="none" strike="noStrike" kern="1200" cap="none" spc="0" normalizeH="0" baseline="0" noProof="0" dirty="0">
                    <a:ln>
                      <a:noFill/>
                    </a:ln>
                    <a:solidFill>
                      <a:srgbClr val="FFFFFF"/>
                    </a:solidFill>
                    <a:effectLst/>
                    <a:uLnTx/>
                    <a:uFillTx/>
                    <a:latin typeface="Arial" panose="020B0604020202020204"/>
                    <a:ea typeface="+mn-ea"/>
                    <a:cs typeface="+mn-cs"/>
                  </a:rPr>
                  <a:t>1</a:t>
                </a:r>
                <a:endParaRPr kumimoji="0" lang="fr-FR" sz="20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grpSp>
      <p:grpSp>
        <p:nvGrpSpPr>
          <p:cNvPr id="43" name="Groupe 42">
            <a:extLst>
              <a:ext uri="{FF2B5EF4-FFF2-40B4-BE49-F238E27FC236}">
                <a16:creationId xmlns:a16="http://schemas.microsoft.com/office/drawing/2014/main" id="{D581D7AF-DAA4-45C6-A234-7F0D85BF06E0}"/>
              </a:ext>
            </a:extLst>
          </p:cNvPr>
          <p:cNvGrpSpPr/>
          <p:nvPr/>
        </p:nvGrpSpPr>
        <p:grpSpPr>
          <a:xfrm>
            <a:off x="3207353" y="3282134"/>
            <a:ext cx="2794060" cy="3153273"/>
            <a:chOff x="994920" y="3008588"/>
            <a:chExt cx="2794060" cy="3153273"/>
          </a:xfrm>
        </p:grpSpPr>
        <p:sp>
          <p:nvSpPr>
            <p:cNvPr id="44" name="Espace réservé du contenu 3">
              <a:extLst>
                <a:ext uri="{FF2B5EF4-FFF2-40B4-BE49-F238E27FC236}">
                  <a16:creationId xmlns:a16="http://schemas.microsoft.com/office/drawing/2014/main" id="{DD6EB223-07EE-4F76-AACB-ABB90302F126}"/>
                </a:ext>
              </a:extLst>
            </p:cNvPr>
            <p:cNvSpPr txBox="1">
              <a:spLocks/>
            </p:cNvSpPr>
            <p:nvPr/>
          </p:nvSpPr>
          <p:spPr>
            <a:xfrm>
              <a:off x="1200514" y="3630513"/>
              <a:ext cx="2588466" cy="2531348"/>
            </a:xfrm>
            <a:prstGeom prst="rect">
              <a:avLst/>
            </a:prstGeom>
          </p:spPr>
          <p:txBody>
            <a:bodyPr>
              <a:norm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4013" indent="-285750">
                <a:spcBef>
                  <a:spcPts val="600"/>
                </a:spcBef>
                <a:buClr>
                  <a:schemeClr val="tx1"/>
                </a:buClr>
                <a:buFont typeface="Wingdings" panose="05000000000000000000" pitchFamily="2" charset="2"/>
                <a:buChar char="§"/>
              </a:pPr>
              <a:r>
                <a:rPr lang="fr-FR" sz="1300" b="0" dirty="0">
                  <a:solidFill>
                    <a:schemeClr val="tx1"/>
                  </a:solidFill>
                </a:rPr>
                <a:t>Catégorisation des virements SEPA reçus</a:t>
              </a:r>
            </a:p>
            <a:p>
              <a:pPr marL="354013" indent="-285750">
                <a:spcBef>
                  <a:spcPts val="600"/>
                </a:spcBef>
                <a:buClr>
                  <a:schemeClr val="tx1"/>
                </a:buClr>
                <a:buFont typeface="Wingdings" panose="05000000000000000000" pitchFamily="2" charset="2"/>
                <a:buChar char="§"/>
              </a:pPr>
              <a:r>
                <a:rPr lang="fr-FR" sz="1300" b="0" dirty="0">
                  <a:solidFill>
                    <a:schemeClr val="tx1"/>
                  </a:solidFill>
                </a:rPr>
                <a:t>Recherche des virements pouvant être considérés comme pension par :</a:t>
              </a:r>
            </a:p>
            <a:p>
              <a:pPr marL="354013" lvl="1" indent="-285750">
                <a:spcBef>
                  <a:spcPts val="600"/>
                </a:spcBef>
                <a:buClr>
                  <a:schemeClr val="tx1"/>
                </a:buClr>
                <a:buFont typeface="Wingdings" panose="05000000000000000000" pitchFamily="2" charset="2"/>
                <a:buChar char="§"/>
              </a:pPr>
              <a:r>
                <a:rPr lang="fr-FR" sz="1000" dirty="0"/>
                <a:t>La présence d’un donneur d’ordre correspondant à un organisme/caisse de retraite</a:t>
              </a:r>
            </a:p>
            <a:p>
              <a:pPr marL="354013" lvl="1" indent="-285750">
                <a:spcBef>
                  <a:spcPts val="600"/>
                </a:spcBef>
                <a:buClr>
                  <a:schemeClr val="tx1"/>
                </a:buClr>
                <a:buFont typeface="Wingdings" panose="05000000000000000000" pitchFamily="2" charset="2"/>
                <a:buChar char="§"/>
              </a:pPr>
              <a:r>
                <a:rPr lang="fr-FR" sz="1000" dirty="0"/>
                <a:t>La p</a:t>
              </a:r>
              <a:r>
                <a:rPr lang="fr-FR" sz="1000" b="0" dirty="0">
                  <a:solidFill>
                    <a:schemeClr val="tx1"/>
                  </a:solidFill>
                </a:rPr>
                <a:t>résence de mots clés dans les libellés de virements SEPA</a:t>
              </a:r>
            </a:p>
            <a:p>
              <a:pPr marL="354013" indent="-285750">
                <a:spcBef>
                  <a:spcPts val="600"/>
                </a:spcBef>
                <a:buClr>
                  <a:schemeClr val="tx1"/>
                </a:buClr>
                <a:buFont typeface="Wingdings" panose="05000000000000000000" pitchFamily="2" charset="2"/>
                <a:buChar char="§"/>
              </a:pPr>
              <a:endParaRPr lang="fr-FR" sz="1200" b="0" dirty="0">
                <a:solidFill>
                  <a:schemeClr val="tx1"/>
                </a:solidFill>
              </a:endParaRPr>
            </a:p>
          </p:txBody>
        </p:sp>
        <p:grpSp>
          <p:nvGrpSpPr>
            <p:cNvPr id="45" name="Groupe 44">
              <a:extLst>
                <a:ext uri="{FF2B5EF4-FFF2-40B4-BE49-F238E27FC236}">
                  <a16:creationId xmlns:a16="http://schemas.microsoft.com/office/drawing/2014/main" id="{9FAC7C22-90CC-4BF3-B03C-3E35D9FDC236}"/>
                </a:ext>
              </a:extLst>
            </p:cNvPr>
            <p:cNvGrpSpPr/>
            <p:nvPr/>
          </p:nvGrpSpPr>
          <p:grpSpPr>
            <a:xfrm>
              <a:off x="994920" y="3008588"/>
              <a:ext cx="2794059" cy="506313"/>
              <a:chOff x="999506" y="3124200"/>
              <a:chExt cx="2550219" cy="506313"/>
            </a:xfrm>
          </p:grpSpPr>
          <p:sp>
            <p:nvSpPr>
              <p:cNvPr id="46" name="Rectangle 45">
                <a:extLst>
                  <a:ext uri="{FF2B5EF4-FFF2-40B4-BE49-F238E27FC236}">
                    <a16:creationId xmlns:a16="http://schemas.microsoft.com/office/drawing/2014/main" id="{B6BE3081-22E0-439C-AD6A-5B32FC4A4B00}"/>
                  </a:ext>
                </a:extLst>
              </p:cNvPr>
              <p:cNvSpPr/>
              <p:nvPr/>
            </p:nvSpPr>
            <p:spPr>
              <a:xfrm>
                <a:off x="1228445" y="3124200"/>
                <a:ext cx="2321280" cy="506313"/>
              </a:xfrm>
              <a:prstGeom prst="rect">
                <a:avLst/>
              </a:prstGeom>
              <a:noFill/>
              <a:ln>
                <a:solidFill>
                  <a:srgbClr val="FBC7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tabLst/>
                </a:pPr>
                <a:r>
                  <a:rPr lang="fr-FR" sz="1600" b="1" dirty="0">
                    <a:solidFill>
                      <a:srgbClr val="C00000"/>
                    </a:solidFill>
                  </a:rPr>
                  <a:t>Analyse des virements</a:t>
                </a:r>
              </a:p>
            </p:txBody>
          </p:sp>
          <p:sp>
            <p:nvSpPr>
              <p:cNvPr id="47" name="Ellipse 46">
                <a:extLst>
                  <a:ext uri="{FF2B5EF4-FFF2-40B4-BE49-F238E27FC236}">
                    <a16:creationId xmlns:a16="http://schemas.microsoft.com/office/drawing/2014/main" id="{48BBC3E2-A42D-4BAE-9073-26B88278CC41}"/>
                  </a:ext>
                </a:extLst>
              </p:cNvPr>
              <p:cNvSpPr/>
              <p:nvPr/>
            </p:nvSpPr>
            <p:spPr>
              <a:xfrm>
                <a:off x="999506" y="3196382"/>
                <a:ext cx="361950" cy="361950"/>
              </a:xfrm>
              <a:prstGeom prst="ellipse">
                <a:avLst/>
              </a:prstGeom>
              <a:solidFill>
                <a:srgbClr val="C00000"/>
              </a:solidFill>
              <a:ln>
                <a:solidFill>
                  <a:srgbClr val="FBC7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tabLst/>
                </a:pPr>
                <a:r>
                  <a:rPr kumimoji="0" lang="fr-FR" sz="1600" b="0" i="0" u="none" strike="noStrike" kern="1200" cap="none" spc="0" normalizeH="0" baseline="0" noProof="0" dirty="0">
                    <a:ln>
                      <a:noFill/>
                    </a:ln>
                    <a:solidFill>
                      <a:srgbClr val="FFFFFF"/>
                    </a:solidFill>
                    <a:effectLst/>
                    <a:uLnTx/>
                    <a:uFillTx/>
                    <a:latin typeface="Arial" panose="020B0604020202020204"/>
                    <a:ea typeface="+mn-ea"/>
                    <a:cs typeface="+mn-cs"/>
                  </a:rPr>
                  <a:t>2</a:t>
                </a:r>
                <a:endParaRPr kumimoji="0" lang="fr-FR" sz="20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grpSp>
      <p:grpSp>
        <p:nvGrpSpPr>
          <p:cNvPr id="48" name="Groupe 47">
            <a:extLst>
              <a:ext uri="{FF2B5EF4-FFF2-40B4-BE49-F238E27FC236}">
                <a16:creationId xmlns:a16="http://schemas.microsoft.com/office/drawing/2014/main" id="{3F91FE74-23FC-4969-991B-E348A5CC9033}"/>
              </a:ext>
            </a:extLst>
          </p:cNvPr>
          <p:cNvGrpSpPr/>
          <p:nvPr/>
        </p:nvGrpSpPr>
        <p:grpSpPr>
          <a:xfrm>
            <a:off x="6185615" y="3256747"/>
            <a:ext cx="2794060" cy="3153273"/>
            <a:chOff x="994920" y="3008588"/>
            <a:chExt cx="2794060" cy="3153273"/>
          </a:xfrm>
        </p:grpSpPr>
        <p:sp>
          <p:nvSpPr>
            <p:cNvPr id="49" name="Espace réservé du contenu 3">
              <a:extLst>
                <a:ext uri="{FF2B5EF4-FFF2-40B4-BE49-F238E27FC236}">
                  <a16:creationId xmlns:a16="http://schemas.microsoft.com/office/drawing/2014/main" id="{51A12563-162D-46B5-8CFC-F01BA6A160D9}"/>
                </a:ext>
              </a:extLst>
            </p:cNvPr>
            <p:cNvSpPr txBox="1">
              <a:spLocks/>
            </p:cNvSpPr>
            <p:nvPr/>
          </p:nvSpPr>
          <p:spPr>
            <a:xfrm>
              <a:off x="1200513" y="3630513"/>
              <a:ext cx="2588467" cy="2531348"/>
            </a:xfrm>
            <a:prstGeom prst="rect">
              <a:avLst/>
            </a:prstGeom>
          </p:spPr>
          <p:txBody>
            <a:bodyPr>
              <a:norm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4013" indent="-285750">
                <a:spcBef>
                  <a:spcPts val="600"/>
                </a:spcBef>
                <a:buClr>
                  <a:schemeClr val="tx1"/>
                </a:buClr>
                <a:buFont typeface="Wingdings" panose="05000000000000000000" pitchFamily="2" charset="2"/>
                <a:buChar char="§"/>
              </a:pPr>
              <a:r>
                <a:rPr lang="fr-FR" sz="1300" b="0" dirty="0">
                  <a:solidFill>
                    <a:schemeClr val="tx1"/>
                  </a:solidFill>
                </a:rPr>
                <a:t>Comparaison avec les données du mois précédent </a:t>
              </a:r>
            </a:p>
            <a:p>
              <a:pPr marL="354013" indent="-285750">
                <a:spcBef>
                  <a:spcPts val="600"/>
                </a:spcBef>
                <a:buClr>
                  <a:schemeClr val="tx1"/>
                </a:buClr>
                <a:buFont typeface="Wingdings" panose="05000000000000000000" pitchFamily="2" charset="2"/>
                <a:buChar char="§"/>
              </a:pPr>
              <a:r>
                <a:rPr lang="fr-FR" sz="1300" b="0" dirty="0">
                  <a:solidFill>
                    <a:schemeClr val="tx1"/>
                  </a:solidFill>
                </a:rPr>
                <a:t>L’entité titulaire est marquée comme percevant un ou plusieurs virements considérés « pension » alors qu’elle n’en percevait pas le mois précédent</a:t>
              </a:r>
              <a:endParaRPr lang="fr-FR" sz="1200" b="0" dirty="0">
                <a:solidFill>
                  <a:schemeClr val="tx1"/>
                </a:solidFill>
              </a:endParaRPr>
            </a:p>
          </p:txBody>
        </p:sp>
        <p:grpSp>
          <p:nvGrpSpPr>
            <p:cNvPr id="50" name="Groupe 49">
              <a:extLst>
                <a:ext uri="{FF2B5EF4-FFF2-40B4-BE49-F238E27FC236}">
                  <a16:creationId xmlns:a16="http://schemas.microsoft.com/office/drawing/2014/main" id="{5E2A3853-D035-4A8C-B325-29E69D63C0EA}"/>
                </a:ext>
              </a:extLst>
            </p:cNvPr>
            <p:cNvGrpSpPr/>
            <p:nvPr/>
          </p:nvGrpSpPr>
          <p:grpSpPr>
            <a:xfrm>
              <a:off x="994920" y="3008588"/>
              <a:ext cx="2794059" cy="506313"/>
              <a:chOff x="999506" y="3124200"/>
              <a:chExt cx="2550219" cy="506313"/>
            </a:xfrm>
          </p:grpSpPr>
          <p:sp>
            <p:nvSpPr>
              <p:cNvPr id="51" name="Rectangle 50">
                <a:extLst>
                  <a:ext uri="{FF2B5EF4-FFF2-40B4-BE49-F238E27FC236}">
                    <a16:creationId xmlns:a16="http://schemas.microsoft.com/office/drawing/2014/main" id="{54A8AC1D-C7C0-42ED-9FBD-6F3F1595D698}"/>
                  </a:ext>
                </a:extLst>
              </p:cNvPr>
              <p:cNvSpPr/>
              <p:nvPr/>
            </p:nvSpPr>
            <p:spPr>
              <a:xfrm>
                <a:off x="1228446" y="3124200"/>
                <a:ext cx="2321279" cy="506313"/>
              </a:xfrm>
              <a:prstGeom prst="rect">
                <a:avLst/>
              </a:prstGeom>
              <a:noFill/>
              <a:ln>
                <a:solidFill>
                  <a:srgbClr val="FBC7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tabLst/>
                </a:pPr>
                <a:r>
                  <a:rPr lang="fr-FR" sz="1600" b="1" dirty="0">
                    <a:solidFill>
                      <a:srgbClr val="C00000"/>
                    </a:solidFill>
                  </a:rPr>
                  <a:t>Détection</a:t>
                </a:r>
              </a:p>
            </p:txBody>
          </p:sp>
          <p:sp>
            <p:nvSpPr>
              <p:cNvPr id="52" name="Ellipse 51">
                <a:extLst>
                  <a:ext uri="{FF2B5EF4-FFF2-40B4-BE49-F238E27FC236}">
                    <a16:creationId xmlns:a16="http://schemas.microsoft.com/office/drawing/2014/main" id="{02B4B2DA-166C-4A00-A910-5C749C4517D4}"/>
                  </a:ext>
                </a:extLst>
              </p:cNvPr>
              <p:cNvSpPr/>
              <p:nvPr/>
            </p:nvSpPr>
            <p:spPr>
              <a:xfrm>
                <a:off x="999506" y="3196382"/>
                <a:ext cx="361950" cy="361950"/>
              </a:xfrm>
              <a:prstGeom prst="ellipse">
                <a:avLst/>
              </a:prstGeom>
              <a:solidFill>
                <a:srgbClr val="C00000"/>
              </a:solidFill>
              <a:ln>
                <a:solidFill>
                  <a:srgbClr val="FBC7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tabLst/>
                </a:pPr>
                <a:r>
                  <a:rPr lang="fr-FR" sz="1600" dirty="0">
                    <a:solidFill>
                      <a:srgbClr val="FFFFFF"/>
                    </a:solidFill>
                    <a:latin typeface="Arial" panose="020B0604020202020204"/>
                  </a:rPr>
                  <a:t>3</a:t>
                </a:r>
                <a:endParaRPr kumimoji="0" lang="fr-FR" sz="20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grpSp>
      <p:grpSp>
        <p:nvGrpSpPr>
          <p:cNvPr id="53" name="Groupe 52">
            <a:extLst>
              <a:ext uri="{FF2B5EF4-FFF2-40B4-BE49-F238E27FC236}">
                <a16:creationId xmlns:a16="http://schemas.microsoft.com/office/drawing/2014/main" id="{F0639626-4333-461D-879B-8E4BCF1ECEC6}"/>
              </a:ext>
            </a:extLst>
          </p:cNvPr>
          <p:cNvGrpSpPr/>
          <p:nvPr/>
        </p:nvGrpSpPr>
        <p:grpSpPr>
          <a:xfrm>
            <a:off x="9180786" y="3256747"/>
            <a:ext cx="2794060" cy="3153273"/>
            <a:chOff x="994920" y="3008588"/>
            <a:chExt cx="2794060" cy="3153273"/>
          </a:xfrm>
        </p:grpSpPr>
        <p:sp>
          <p:nvSpPr>
            <p:cNvPr id="54" name="Espace réservé du contenu 3">
              <a:extLst>
                <a:ext uri="{FF2B5EF4-FFF2-40B4-BE49-F238E27FC236}">
                  <a16:creationId xmlns:a16="http://schemas.microsoft.com/office/drawing/2014/main" id="{F7D9905B-1475-41D5-A90A-C08E46461CF4}"/>
                </a:ext>
              </a:extLst>
            </p:cNvPr>
            <p:cNvSpPr txBox="1">
              <a:spLocks/>
            </p:cNvSpPr>
            <p:nvPr/>
          </p:nvSpPr>
          <p:spPr>
            <a:xfrm>
              <a:off x="1200513" y="3630513"/>
              <a:ext cx="2588467" cy="2531348"/>
            </a:xfrm>
            <a:prstGeom prst="rect">
              <a:avLst/>
            </a:prstGeom>
          </p:spPr>
          <p:txBody>
            <a:bodyPr>
              <a:norm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4013" indent="-285750">
                <a:spcBef>
                  <a:spcPts val="600"/>
                </a:spcBef>
                <a:buClr>
                  <a:schemeClr val="tx1"/>
                </a:buClr>
                <a:buFont typeface="Wingdings" panose="05000000000000000000" pitchFamily="2" charset="2"/>
                <a:buChar char="§"/>
              </a:pPr>
              <a:r>
                <a:rPr lang="fr-FR" sz="1300" b="0" dirty="0">
                  <a:solidFill>
                    <a:schemeClr val="tx1"/>
                  </a:solidFill>
                </a:rPr>
                <a:t>Lecture et analyse des noms des clients rattachés à l’entité titulaire percevant la nouvelle pension</a:t>
              </a:r>
            </a:p>
            <a:p>
              <a:pPr marL="354013" lvl="1" indent="-285750">
                <a:spcBef>
                  <a:spcPts val="600"/>
                </a:spcBef>
                <a:buClr>
                  <a:schemeClr val="tx1"/>
                </a:buClr>
                <a:buFont typeface="Wingdings" panose="05000000000000000000" pitchFamily="2" charset="2"/>
                <a:buChar char="§"/>
              </a:pPr>
              <a:r>
                <a:rPr lang="fr-FR" sz="1100" b="0" dirty="0">
                  <a:solidFill>
                    <a:schemeClr val="tx1"/>
                  </a:solidFill>
                </a:rPr>
                <a:t>Attribution à la personne lorsque une combinaison du nom et prénom est détecté (score du client = 100)</a:t>
              </a:r>
            </a:p>
            <a:p>
              <a:pPr marL="354013" lvl="1" indent="-285750">
                <a:spcBef>
                  <a:spcPts val="600"/>
                </a:spcBef>
                <a:buClr>
                  <a:schemeClr val="tx1"/>
                </a:buClr>
                <a:buFont typeface="Wingdings" panose="05000000000000000000" pitchFamily="2" charset="2"/>
                <a:buChar char="§"/>
              </a:pPr>
              <a:r>
                <a:rPr lang="fr-FR" sz="1100" b="0" dirty="0">
                  <a:solidFill>
                    <a:schemeClr val="tx1"/>
                  </a:solidFill>
                </a:rPr>
                <a:t>Attribution aux personnes si aucune combinaison du nom et prénom n’est détectée (score des clients = 50)</a:t>
              </a:r>
            </a:p>
          </p:txBody>
        </p:sp>
        <p:grpSp>
          <p:nvGrpSpPr>
            <p:cNvPr id="55" name="Groupe 54">
              <a:extLst>
                <a:ext uri="{FF2B5EF4-FFF2-40B4-BE49-F238E27FC236}">
                  <a16:creationId xmlns:a16="http://schemas.microsoft.com/office/drawing/2014/main" id="{8410FAAF-F352-4A25-B34F-31237C05038A}"/>
                </a:ext>
              </a:extLst>
            </p:cNvPr>
            <p:cNvGrpSpPr/>
            <p:nvPr/>
          </p:nvGrpSpPr>
          <p:grpSpPr>
            <a:xfrm>
              <a:off x="994920" y="3008588"/>
              <a:ext cx="2794059" cy="506313"/>
              <a:chOff x="999506" y="3124200"/>
              <a:chExt cx="2550219" cy="506313"/>
            </a:xfrm>
          </p:grpSpPr>
          <p:sp>
            <p:nvSpPr>
              <p:cNvPr id="56" name="Rectangle 55">
                <a:extLst>
                  <a:ext uri="{FF2B5EF4-FFF2-40B4-BE49-F238E27FC236}">
                    <a16:creationId xmlns:a16="http://schemas.microsoft.com/office/drawing/2014/main" id="{3F51F2D3-C786-4CC1-8EC0-55FCA2FBF5F2}"/>
                  </a:ext>
                </a:extLst>
              </p:cNvPr>
              <p:cNvSpPr/>
              <p:nvPr/>
            </p:nvSpPr>
            <p:spPr>
              <a:xfrm>
                <a:off x="1228446" y="3124200"/>
                <a:ext cx="2321279" cy="506313"/>
              </a:xfrm>
              <a:prstGeom prst="rect">
                <a:avLst/>
              </a:prstGeom>
              <a:noFill/>
              <a:ln>
                <a:solidFill>
                  <a:srgbClr val="FBC7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tabLst/>
                </a:pPr>
                <a:r>
                  <a:rPr lang="fr-FR" sz="1600" b="1" dirty="0">
                    <a:solidFill>
                      <a:srgbClr val="C00000"/>
                    </a:solidFill>
                  </a:rPr>
                  <a:t>Attribution</a:t>
                </a:r>
              </a:p>
            </p:txBody>
          </p:sp>
          <p:sp>
            <p:nvSpPr>
              <p:cNvPr id="57" name="Ellipse 56">
                <a:extLst>
                  <a:ext uri="{FF2B5EF4-FFF2-40B4-BE49-F238E27FC236}">
                    <a16:creationId xmlns:a16="http://schemas.microsoft.com/office/drawing/2014/main" id="{9D57F2F1-ED06-4AF6-8D5C-5CBBF50797C7}"/>
                  </a:ext>
                </a:extLst>
              </p:cNvPr>
              <p:cNvSpPr/>
              <p:nvPr/>
            </p:nvSpPr>
            <p:spPr>
              <a:xfrm>
                <a:off x="999506" y="3196382"/>
                <a:ext cx="361950" cy="361950"/>
              </a:xfrm>
              <a:prstGeom prst="ellipse">
                <a:avLst/>
              </a:prstGeom>
              <a:solidFill>
                <a:srgbClr val="C00000"/>
              </a:solidFill>
              <a:ln>
                <a:solidFill>
                  <a:srgbClr val="FBC7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tabLst/>
                </a:pPr>
                <a:r>
                  <a:rPr lang="fr-FR" sz="1600" dirty="0">
                    <a:solidFill>
                      <a:srgbClr val="FFFFFF"/>
                    </a:solidFill>
                    <a:latin typeface="Arial" panose="020B0604020202020204"/>
                  </a:rPr>
                  <a:t>4</a:t>
                </a:r>
                <a:endParaRPr kumimoji="0" lang="fr-FR" sz="20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grpSp>
      <p:grpSp>
        <p:nvGrpSpPr>
          <p:cNvPr id="58" name="Groupe 57">
            <a:extLst>
              <a:ext uri="{FF2B5EF4-FFF2-40B4-BE49-F238E27FC236}">
                <a16:creationId xmlns:a16="http://schemas.microsoft.com/office/drawing/2014/main" id="{F99C4B98-CDD4-4557-8CF3-DB897F97FE1F}"/>
              </a:ext>
            </a:extLst>
          </p:cNvPr>
          <p:cNvGrpSpPr/>
          <p:nvPr/>
        </p:nvGrpSpPr>
        <p:grpSpPr>
          <a:xfrm>
            <a:off x="6668701" y="1510037"/>
            <a:ext cx="2032695" cy="1597037"/>
            <a:chOff x="7544649" y="1366092"/>
            <a:chExt cx="4298464" cy="3377195"/>
          </a:xfrm>
        </p:grpSpPr>
        <p:sp>
          <p:nvSpPr>
            <p:cNvPr id="59" name="Ellipse 58">
              <a:extLst>
                <a:ext uri="{FF2B5EF4-FFF2-40B4-BE49-F238E27FC236}">
                  <a16:creationId xmlns:a16="http://schemas.microsoft.com/office/drawing/2014/main" id="{AC1B743B-DD7C-46C5-A802-FDAC021BB945}"/>
                </a:ext>
              </a:extLst>
            </p:cNvPr>
            <p:cNvSpPr/>
            <p:nvPr/>
          </p:nvSpPr>
          <p:spPr>
            <a:xfrm>
              <a:off x="7695112" y="2110255"/>
              <a:ext cx="3194885" cy="208683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Calibri" panose="020F0502020204030204" pitchFamily="34" charset="0"/>
                <a:cs typeface="Calibri" panose="020F0502020204030204" pitchFamily="34" charset="0"/>
              </a:endParaRPr>
            </a:p>
          </p:txBody>
        </p:sp>
        <p:sp>
          <p:nvSpPr>
            <p:cNvPr id="60" name="Rectangle 59">
              <a:extLst>
                <a:ext uri="{FF2B5EF4-FFF2-40B4-BE49-F238E27FC236}">
                  <a16:creationId xmlns:a16="http://schemas.microsoft.com/office/drawing/2014/main" id="{65F14BB7-D1F7-45B1-A743-A1CCCB4F1E58}"/>
                </a:ext>
              </a:extLst>
            </p:cNvPr>
            <p:cNvSpPr/>
            <p:nvPr/>
          </p:nvSpPr>
          <p:spPr>
            <a:xfrm>
              <a:off x="7544649" y="1739395"/>
              <a:ext cx="2699099" cy="27064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Calibri" panose="020F0502020204030204" pitchFamily="34" charset="0"/>
                <a:cs typeface="Calibri" panose="020F0502020204030204" pitchFamily="34" charset="0"/>
              </a:endParaRPr>
            </a:p>
          </p:txBody>
        </p:sp>
        <p:sp>
          <p:nvSpPr>
            <p:cNvPr id="61" name="Rectangle 60">
              <a:extLst>
                <a:ext uri="{FF2B5EF4-FFF2-40B4-BE49-F238E27FC236}">
                  <a16:creationId xmlns:a16="http://schemas.microsoft.com/office/drawing/2014/main" id="{A70FBD42-9EC0-467C-957A-AC91F6A643EE}"/>
                </a:ext>
              </a:extLst>
            </p:cNvPr>
            <p:cNvSpPr/>
            <p:nvPr/>
          </p:nvSpPr>
          <p:spPr>
            <a:xfrm>
              <a:off x="9226452" y="1366092"/>
              <a:ext cx="2616661" cy="23686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Calibri" panose="020F0502020204030204" pitchFamily="34" charset="0"/>
                <a:cs typeface="Calibri" panose="020F0502020204030204" pitchFamily="34" charset="0"/>
              </a:endParaRPr>
            </a:p>
          </p:txBody>
        </p:sp>
        <p:cxnSp>
          <p:nvCxnSpPr>
            <p:cNvPr id="62" name="Connecteur droit 61">
              <a:extLst>
                <a:ext uri="{FF2B5EF4-FFF2-40B4-BE49-F238E27FC236}">
                  <a16:creationId xmlns:a16="http://schemas.microsoft.com/office/drawing/2014/main" id="{A5F5B5C3-A018-4268-BCDD-0D6221283B38}"/>
                </a:ext>
              </a:extLst>
            </p:cNvPr>
            <p:cNvCxnSpPr>
              <a:cxnSpLocks/>
            </p:cNvCxnSpPr>
            <p:nvPr/>
          </p:nvCxnSpPr>
          <p:spPr>
            <a:xfrm>
              <a:off x="10240009" y="1867130"/>
              <a:ext cx="0" cy="2876157"/>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7ADCC774-CDC9-41EB-9283-8E4F72B3603B}"/>
                </a:ext>
              </a:extLst>
            </p:cNvPr>
            <p:cNvCxnSpPr/>
            <p:nvPr/>
          </p:nvCxnSpPr>
          <p:spPr>
            <a:xfrm>
              <a:off x="9292554" y="3734718"/>
              <a:ext cx="236675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cxnSp>
        <p:nvCxnSpPr>
          <p:cNvPr id="64" name="Connecteur droit 63">
            <a:extLst>
              <a:ext uri="{FF2B5EF4-FFF2-40B4-BE49-F238E27FC236}">
                <a16:creationId xmlns:a16="http://schemas.microsoft.com/office/drawing/2014/main" id="{292D99E5-A040-477C-B51B-FD7A622AE52D}"/>
              </a:ext>
            </a:extLst>
          </p:cNvPr>
          <p:cNvCxnSpPr>
            <a:cxnSpLocks/>
          </p:cNvCxnSpPr>
          <p:nvPr/>
        </p:nvCxnSpPr>
        <p:spPr>
          <a:xfrm>
            <a:off x="5796743" y="4838942"/>
            <a:ext cx="209480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nvGrpSpPr>
          <p:cNvPr id="65" name="Groupe 64">
            <a:extLst>
              <a:ext uri="{FF2B5EF4-FFF2-40B4-BE49-F238E27FC236}">
                <a16:creationId xmlns:a16="http://schemas.microsoft.com/office/drawing/2014/main" id="{5647594B-34C3-4123-A9C8-CE73AFC247BB}"/>
              </a:ext>
            </a:extLst>
          </p:cNvPr>
          <p:cNvGrpSpPr/>
          <p:nvPr/>
        </p:nvGrpSpPr>
        <p:grpSpPr>
          <a:xfrm>
            <a:off x="914272" y="1766072"/>
            <a:ext cx="1510825" cy="1367668"/>
            <a:chOff x="605928" y="2577947"/>
            <a:chExt cx="3194885" cy="2892157"/>
          </a:xfrm>
        </p:grpSpPr>
        <p:grpSp>
          <p:nvGrpSpPr>
            <p:cNvPr id="66" name="Groupe 65">
              <a:extLst>
                <a:ext uri="{FF2B5EF4-FFF2-40B4-BE49-F238E27FC236}">
                  <a16:creationId xmlns:a16="http://schemas.microsoft.com/office/drawing/2014/main" id="{2C3F2400-A89F-4CF8-A700-674A1F8A0F3F}"/>
                </a:ext>
              </a:extLst>
            </p:cNvPr>
            <p:cNvGrpSpPr/>
            <p:nvPr/>
          </p:nvGrpSpPr>
          <p:grpSpPr>
            <a:xfrm>
              <a:off x="605928" y="2577947"/>
              <a:ext cx="3194885" cy="2892157"/>
              <a:chOff x="605928" y="1867130"/>
              <a:chExt cx="3194885" cy="2892157"/>
            </a:xfrm>
          </p:grpSpPr>
          <p:sp>
            <p:nvSpPr>
              <p:cNvPr id="68" name="Ellipse 67">
                <a:extLst>
                  <a:ext uri="{FF2B5EF4-FFF2-40B4-BE49-F238E27FC236}">
                    <a16:creationId xmlns:a16="http://schemas.microsoft.com/office/drawing/2014/main" id="{2A00F049-D947-46E7-9965-25B20F0B2685}"/>
                  </a:ext>
                </a:extLst>
              </p:cNvPr>
              <p:cNvSpPr/>
              <p:nvPr/>
            </p:nvSpPr>
            <p:spPr>
              <a:xfrm>
                <a:off x="605928" y="2126255"/>
                <a:ext cx="3194885" cy="208683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latin typeface="Calibri" panose="020F0502020204030204" pitchFamily="34" charset="0"/>
                    <a:cs typeface="Calibri" panose="020F0502020204030204" pitchFamily="34" charset="0"/>
                  </a:rPr>
                  <a:t>Population</a:t>
                </a:r>
              </a:p>
            </p:txBody>
          </p:sp>
          <p:cxnSp>
            <p:nvCxnSpPr>
              <p:cNvPr id="69" name="Connecteur droit 68">
                <a:extLst>
                  <a:ext uri="{FF2B5EF4-FFF2-40B4-BE49-F238E27FC236}">
                    <a16:creationId xmlns:a16="http://schemas.microsoft.com/office/drawing/2014/main" id="{66D9EF89-D80F-4DFD-8AD1-BF66ACE5FCDB}"/>
                  </a:ext>
                </a:extLst>
              </p:cNvPr>
              <p:cNvCxnSpPr>
                <a:cxnSpLocks/>
              </p:cNvCxnSpPr>
              <p:nvPr/>
            </p:nvCxnSpPr>
            <p:spPr>
              <a:xfrm>
                <a:off x="3150825" y="1867130"/>
                <a:ext cx="0" cy="2892157"/>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cxnSp>
          <p:nvCxnSpPr>
            <p:cNvPr id="67" name="Connecteur droit 66">
              <a:extLst>
                <a:ext uri="{FF2B5EF4-FFF2-40B4-BE49-F238E27FC236}">
                  <a16:creationId xmlns:a16="http://schemas.microsoft.com/office/drawing/2014/main" id="{0D936B96-8C2D-4FD2-AF3C-DC3E5724D824}"/>
                </a:ext>
              </a:extLst>
            </p:cNvPr>
            <p:cNvCxnSpPr>
              <a:cxnSpLocks/>
            </p:cNvCxnSpPr>
            <p:nvPr/>
          </p:nvCxnSpPr>
          <p:spPr>
            <a:xfrm>
              <a:off x="3147087" y="3040112"/>
              <a:ext cx="0" cy="1665112"/>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grpSp>
        <p:nvGrpSpPr>
          <p:cNvPr id="70" name="Groupe 69">
            <a:extLst>
              <a:ext uri="{FF2B5EF4-FFF2-40B4-BE49-F238E27FC236}">
                <a16:creationId xmlns:a16="http://schemas.microsoft.com/office/drawing/2014/main" id="{16FB42ED-A7C6-499B-ADD7-2B7F25FB5992}"/>
              </a:ext>
            </a:extLst>
          </p:cNvPr>
          <p:cNvGrpSpPr/>
          <p:nvPr/>
        </p:nvGrpSpPr>
        <p:grpSpPr>
          <a:xfrm>
            <a:off x="3626782" y="1704807"/>
            <a:ext cx="1581977" cy="1420506"/>
            <a:chOff x="3927651" y="2475898"/>
            <a:chExt cx="3345348" cy="3003892"/>
          </a:xfrm>
        </p:grpSpPr>
        <p:grpSp>
          <p:nvGrpSpPr>
            <p:cNvPr id="71" name="Groupe 70">
              <a:extLst>
                <a:ext uri="{FF2B5EF4-FFF2-40B4-BE49-F238E27FC236}">
                  <a16:creationId xmlns:a16="http://schemas.microsoft.com/office/drawing/2014/main" id="{3669B4C0-A70E-4ED9-AB75-9818E4DB2EA6}"/>
                </a:ext>
              </a:extLst>
            </p:cNvPr>
            <p:cNvGrpSpPr/>
            <p:nvPr/>
          </p:nvGrpSpPr>
          <p:grpSpPr>
            <a:xfrm>
              <a:off x="3927651" y="2475898"/>
              <a:ext cx="3345348" cy="3003892"/>
              <a:chOff x="3944034" y="1755395"/>
              <a:chExt cx="3345348" cy="3003892"/>
            </a:xfrm>
          </p:grpSpPr>
          <p:sp>
            <p:nvSpPr>
              <p:cNvPr id="73" name="Ellipse 72">
                <a:extLst>
                  <a:ext uri="{FF2B5EF4-FFF2-40B4-BE49-F238E27FC236}">
                    <a16:creationId xmlns:a16="http://schemas.microsoft.com/office/drawing/2014/main" id="{4D11EB58-DE55-4C3A-BCD0-E6D4B7CFFBEB}"/>
                  </a:ext>
                </a:extLst>
              </p:cNvPr>
              <p:cNvSpPr/>
              <p:nvPr/>
            </p:nvSpPr>
            <p:spPr>
              <a:xfrm>
                <a:off x="4094497" y="2126255"/>
                <a:ext cx="3194885" cy="208683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Calibri" panose="020F0502020204030204" pitchFamily="34" charset="0"/>
                  <a:cs typeface="Calibri" panose="020F0502020204030204" pitchFamily="34" charset="0"/>
                </a:endParaRPr>
              </a:p>
            </p:txBody>
          </p:sp>
          <p:sp>
            <p:nvSpPr>
              <p:cNvPr id="74" name="Rectangle 73">
                <a:extLst>
                  <a:ext uri="{FF2B5EF4-FFF2-40B4-BE49-F238E27FC236}">
                    <a16:creationId xmlns:a16="http://schemas.microsoft.com/office/drawing/2014/main" id="{3E69BB64-3B59-4D91-A7CC-085797A39488}"/>
                  </a:ext>
                </a:extLst>
              </p:cNvPr>
              <p:cNvSpPr/>
              <p:nvPr/>
            </p:nvSpPr>
            <p:spPr>
              <a:xfrm>
                <a:off x="3944034" y="1755395"/>
                <a:ext cx="2699099" cy="27064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Calibri" panose="020F0502020204030204" pitchFamily="34" charset="0"/>
                  <a:cs typeface="Calibri" panose="020F0502020204030204" pitchFamily="34" charset="0"/>
                </a:endParaRPr>
              </a:p>
            </p:txBody>
          </p:sp>
          <p:cxnSp>
            <p:nvCxnSpPr>
              <p:cNvPr id="75" name="Connecteur droit 74">
                <a:extLst>
                  <a:ext uri="{FF2B5EF4-FFF2-40B4-BE49-F238E27FC236}">
                    <a16:creationId xmlns:a16="http://schemas.microsoft.com/office/drawing/2014/main" id="{D389C91D-70A6-4933-B46D-9BDB65A62F6D}"/>
                  </a:ext>
                </a:extLst>
              </p:cNvPr>
              <p:cNvCxnSpPr>
                <a:cxnSpLocks/>
              </p:cNvCxnSpPr>
              <p:nvPr/>
            </p:nvCxnSpPr>
            <p:spPr>
              <a:xfrm>
                <a:off x="6639394" y="1857444"/>
                <a:ext cx="0" cy="2901843"/>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cxnSp>
          <p:nvCxnSpPr>
            <p:cNvPr id="72" name="Connecteur droit 71">
              <a:extLst>
                <a:ext uri="{FF2B5EF4-FFF2-40B4-BE49-F238E27FC236}">
                  <a16:creationId xmlns:a16="http://schemas.microsoft.com/office/drawing/2014/main" id="{B80A1746-ABDD-4E45-A7CB-331ABFCCB79D}"/>
                </a:ext>
              </a:extLst>
            </p:cNvPr>
            <p:cNvCxnSpPr>
              <a:cxnSpLocks/>
            </p:cNvCxnSpPr>
            <p:nvPr/>
          </p:nvCxnSpPr>
          <p:spPr>
            <a:xfrm>
              <a:off x="6623011" y="4445528"/>
              <a:ext cx="400338"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83" name="Ellipse 82">
            <a:extLst>
              <a:ext uri="{FF2B5EF4-FFF2-40B4-BE49-F238E27FC236}">
                <a16:creationId xmlns:a16="http://schemas.microsoft.com/office/drawing/2014/main" id="{74DF7AB4-4AA4-493D-A683-B4065C444CC0}"/>
              </a:ext>
            </a:extLst>
          </p:cNvPr>
          <p:cNvSpPr/>
          <p:nvPr/>
        </p:nvSpPr>
        <p:spPr>
          <a:xfrm flipV="1">
            <a:off x="10304231" y="2548787"/>
            <a:ext cx="45720" cy="4572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fr-FR"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85" name="Ellipse 84">
            <a:extLst>
              <a:ext uri="{FF2B5EF4-FFF2-40B4-BE49-F238E27FC236}">
                <a16:creationId xmlns:a16="http://schemas.microsoft.com/office/drawing/2014/main" id="{1338EE72-4C68-44B5-9975-AD4792113119}"/>
              </a:ext>
            </a:extLst>
          </p:cNvPr>
          <p:cNvSpPr/>
          <p:nvPr/>
        </p:nvSpPr>
        <p:spPr>
          <a:xfrm flipV="1">
            <a:off x="11079365" y="2549797"/>
            <a:ext cx="45720" cy="4572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fr-FR"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86" name="Ellipse 85">
            <a:extLst>
              <a:ext uri="{FF2B5EF4-FFF2-40B4-BE49-F238E27FC236}">
                <a16:creationId xmlns:a16="http://schemas.microsoft.com/office/drawing/2014/main" id="{C5BC25E6-616F-4814-BCC9-DC74DDA6994E}"/>
              </a:ext>
            </a:extLst>
          </p:cNvPr>
          <p:cNvSpPr/>
          <p:nvPr/>
        </p:nvSpPr>
        <p:spPr>
          <a:xfrm flipV="1">
            <a:off x="11148288" y="2548787"/>
            <a:ext cx="45720" cy="4572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fr-FR"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87" name="ZoneTexte 86">
            <a:extLst>
              <a:ext uri="{FF2B5EF4-FFF2-40B4-BE49-F238E27FC236}">
                <a16:creationId xmlns:a16="http://schemas.microsoft.com/office/drawing/2014/main" id="{E2218DE1-CEE3-48E3-BE38-05FD825E2C47}"/>
              </a:ext>
            </a:extLst>
          </p:cNvPr>
          <p:cNvSpPr txBox="1"/>
          <p:nvPr/>
        </p:nvSpPr>
        <p:spPr>
          <a:xfrm>
            <a:off x="10522134" y="2417758"/>
            <a:ext cx="453970" cy="307777"/>
          </a:xfrm>
          <a:prstGeom prst="rect">
            <a:avLst/>
          </a:prstGeom>
          <a:noFill/>
        </p:spPr>
        <p:txBody>
          <a:bodyPr wrap="none" rtlCol="0">
            <a:spAutoFit/>
          </a:bodyPr>
          <a:lstStyle/>
          <a:p>
            <a:r>
              <a:rPr lang="fr-FR" sz="1400" dirty="0"/>
              <a:t>OU</a:t>
            </a:r>
          </a:p>
        </p:txBody>
      </p:sp>
      <p:sp>
        <p:nvSpPr>
          <p:cNvPr id="76" name="Espace réservé du numéro de diapositive 6">
            <a:extLst>
              <a:ext uri="{FF2B5EF4-FFF2-40B4-BE49-F238E27FC236}">
                <a16:creationId xmlns:a16="http://schemas.microsoft.com/office/drawing/2014/main" id="{F13238AC-F8DF-4C30-B5B9-6717D915BC96}"/>
              </a:ext>
            </a:extLst>
          </p:cNvPr>
          <p:cNvSpPr txBox="1">
            <a:spLocks/>
          </p:cNvSpPr>
          <p:nvPr/>
        </p:nvSpPr>
        <p:spPr>
          <a:xfrm>
            <a:off x="5736000" y="6477000"/>
            <a:ext cx="720000" cy="252000"/>
          </a:xfrm>
          <a:prstGeom prst="rect">
            <a:avLst/>
          </a:prstGeom>
        </p:spPr>
        <p:txBody>
          <a:bodyPr vert="horz" lIns="91440" tIns="45720" rIns="91440" bIns="45720" rtlCol="0" anchor="ctr">
            <a:noAutofit/>
          </a:bodyPr>
          <a:lstStyle>
            <a:defPPr>
              <a:defRPr lang="fr-FR"/>
            </a:defPPr>
            <a:lvl1pPr algn="ctr">
              <a:defRPr sz="1300" b="1">
                <a:solidFill>
                  <a:schemeClr val="tx2"/>
                </a:solidFill>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975A587B-5814-4D9B-9598-FE9CB954CB01}" type="slidenum">
              <a:rPr lang="fr-FR"/>
              <a:pPr/>
              <a:t>11</a:t>
            </a:fld>
            <a:endParaRPr lang="fr-FR" dirty="0"/>
          </a:p>
        </p:txBody>
      </p:sp>
      <p:sp>
        <p:nvSpPr>
          <p:cNvPr id="77" name="Espace réservé du pied de page 58">
            <a:extLst>
              <a:ext uri="{FF2B5EF4-FFF2-40B4-BE49-F238E27FC236}">
                <a16:creationId xmlns:a16="http://schemas.microsoft.com/office/drawing/2014/main" id="{C1BFDBD3-F43D-414B-88D7-8CEC087862A6}"/>
              </a:ext>
            </a:extLst>
          </p:cNvPr>
          <p:cNvSpPr txBox="1">
            <a:spLocks/>
          </p:cNvSpPr>
          <p:nvPr/>
        </p:nvSpPr>
        <p:spPr>
          <a:xfrm>
            <a:off x="632383" y="6468977"/>
            <a:ext cx="4576925"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50" dirty="0"/>
              <a:t>Présentation des moments de vie - document à usage interne - à ne pas diffuser</a:t>
            </a:r>
          </a:p>
        </p:txBody>
      </p:sp>
    </p:spTree>
    <p:extLst>
      <p:ext uri="{BB962C8B-B14F-4D97-AF65-F5344CB8AC3E}">
        <p14:creationId xmlns:p14="http://schemas.microsoft.com/office/powerpoint/2010/main" val="611293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03</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dirty="0"/>
              <a:t>Outils conseillers</a:t>
            </a:r>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12</a:t>
            </a:fld>
            <a:endParaRPr lang="fr-FR" dirty="0"/>
          </a:p>
        </p:txBody>
      </p:sp>
      <p:sp>
        <p:nvSpPr>
          <p:cNvPr id="6" name="Espace réservé du pied de page 58">
            <a:extLst>
              <a:ext uri="{FF2B5EF4-FFF2-40B4-BE49-F238E27FC236}">
                <a16:creationId xmlns:a16="http://schemas.microsoft.com/office/drawing/2014/main" id="{6DDDAE92-1C92-40AA-8B17-3A22B6290B71}"/>
              </a:ext>
            </a:extLst>
          </p:cNvPr>
          <p:cNvSpPr txBox="1">
            <a:spLocks/>
          </p:cNvSpPr>
          <p:nvPr/>
        </p:nvSpPr>
        <p:spPr>
          <a:xfrm>
            <a:off x="632383" y="6468977"/>
            <a:ext cx="4576925"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50" dirty="0"/>
              <a:t>Présentation des moments de vie - document à usage interne - à ne pas diffuser</a:t>
            </a:r>
          </a:p>
        </p:txBody>
      </p:sp>
    </p:spTree>
    <p:extLst>
      <p:ext uri="{BB962C8B-B14F-4D97-AF65-F5344CB8AC3E}">
        <p14:creationId xmlns:p14="http://schemas.microsoft.com/office/powerpoint/2010/main" val="2789116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13</a:t>
            </a:fld>
            <a:endParaRPr lang="fr-F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a:xfrm>
            <a:off x="632383" y="828015"/>
            <a:ext cx="11471127" cy="432000"/>
          </a:xfrm>
        </p:spPr>
        <p:txBody>
          <a:bodyPr/>
          <a:lstStyle/>
          <a:p>
            <a:r>
              <a:rPr lang="fr-FR" dirty="0"/>
              <a:t>Restitution des informations des Moments de Vie comme des Opportunités Commerciales dans le PDO (Plan D’Opportunités) et l’Aide à la Préparation d’Entretien (APE)</a:t>
            </a: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1707100" cy="719227"/>
          </a:xfrm>
        </p:spPr>
        <p:txBody>
          <a:bodyPr/>
          <a:lstStyle/>
          <a:p>
            <a:r>
              <a:rPr lang="fr-FR" sz="2400" dirty="0"/>
              <a:t>NOUVELLES INFORMATIONS SUR LE POSTE DE TRAVAIL DES CONSEILLERS</a:t>
            </a:r>
          </a:p>
        </p:txBody>
      </p:sp>
      <p:sp>
        <p:nvSpPr>
          <p:cNvPr id="14" name="Espace réservé du contenu 5">
            <a:extLst>
              <a:ext uri="{FF2B5EF4-FFF2-40B4-BE49-F238E27FC236}">
                <a16:creationId xmlns:a16="http://schemas.microsoft.com/office/drawing/2014/main" id="{8CD749F2-4AF4-4EA2-A669-B6441B471E97}"/>
              </a:ext>
            </a:extLst>
          </p:cNvPr>
          <p:cNvSpPr txBox="1">
            <a:spLocks/>
          </p:cNvSpPr>
          <p:nvPr/>
        </p:nvSpPr>
        <p:spPr>
          <a:xfrm>
            <a:off x="16308" y="1560758"/>
            <a:ext cx="12159384" cy="490544"/>
          </a:xfrm>
          <a:prstGeom prst="rect">
            <a:avLst/>
          </a:prstGeom>
          <a:ln>
            <a:noFill/>
          </a:ln>
        </p:spPr>
        <p:txBody>
          <a:bodyPr vert="horz" lIns="91440" tIns="45720" rIns="144000" bIns="45720" rtlCol="0" anchor="ctr">
            <a:no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lgn="ctr">
              <a:spcBef>
                <a:spcPts val="600"/>
              </a:spcBef>
              <a:buClr>
                <a:schemeClr val="tx1"/>
              </a:buClr>
              <a:buNone/>
            </a:pPr>
            <a:r>
              <a:rPr lang="fr-FR" sz="1200" dirty="0">
                <a:solidFill>
                  <a:schemeClr val="tx1"/>
                </a:solidFill>
              </a:rPr>
              <a:t>En tant que conseillers, je peux voir afficher et </a:t>
            </a:r>
            <a:r>
              <a:rPr lang="fr-FR" sz="1200" b="1" dirty="0">
                <a:solidFill>
                  <a:schemeClr val="tx1"/>
                </a:solidFill>
              </a:rPr>
              <a:t>consulter les Moments de Vie</a:t>
            </a:r>
            <a:r>
              <a:rPr lang="fr-FR" sz="1200" dirty="0">
                <a:solidFill>
                  <a:schemeClr val="tx1"/>
                </a:solidFill>
              </a:rPr>
              <a:t> des clients de mon portefeuille ainsi que les recommandations liées (date estimée du moment de vie, recommandations produit liées), </a:t>
            </a:r>
            <a:r>
              <a:rPr lang="fr-FR" sz="1200" b="1" dirty="0">
                <a:solidFill>
                  <a:schemeClr val="tx1"/>
                </a:solidFill>
              </a:rPr>
              <a:t>pour</a:t>
            </a:r>
            <a:r>
              <a:rPr lang="fr-FR" sz="1200" dirty="0">
                <a:solidFill>
                  <a:schemeClr val="tx1"/>
                </a:solidFill>
              </a:rPr>
              <a:t> </a:t>
            </a:r>
            <a:r>
              <a:rPr lang="fr-FR" sz="1200" b="1" dirty="0">
                <a:solidFill>
                  <a:schemeClr val="tx1"/>
                </a:solidFill>
              </a:rPr>
              <a:t>contacter proactivement mes clients et leur faire des recommandations plus ciblées</a:t>
            </a:r>
          </a:p>
        </p:txBody>
      </p:sp>
      <p:sp>
        <p:nvSpPr>
          <p:cNvPr id="15" name="Espace réservé du contenu 5">
            <a:extLst>
              <a:ext uri="{FF2B5EF4-FFF2-40B4-BE49-F238E27FC236}">
                <a16:creationId xmlns:a16="http://schemas.microsoft.com/office/drawing/2014/main" id="{9173C544-7FB3-43F8-AD65-02AEEB54F777}"/>
              </a:ext>
            </a:extLst>
          </p:cNvPr>
          <p:cNvSpPr txBox="1">
            <a:spLocks/>
          </p:cNvSpPr>
          <p:nvPr/>
        </p:nvSpPr>
        <p:spPr>
          <a:xfrm>
            <a:off x="68825" y="2148698"/>
            <a:ext cx="12045275" cy="226716"/>
          </a:xfrm>
          <a:prstGeom prst="rect">
            <a:avLst/>
          </a:prstGeom>
          <a:solidFill>
            <a:schemeClr val="bg2">
              <a:lumMod val="20000"/>
              <a:lumOff val="80000"/>
            </a:schemeClr>
          </a:solidFill>
          <a:ln>
            <a:solidFill>
              <a:srgbClr val="FBC7C7"/>
            </a:solidFill>
          </a:ln>
        </p:spPr>
        <p:txBody>
          <a:bodyPr vert="horz" lIns="91440" tIns="45720" rIns="144000" bIns="45720" rtlCol="0" anchor="ctr">
            <a:no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lgn="ctr">
              <a:spcBef>
                <a:spcPts val="600"/>
              </a:spcBef>
              <a:buClr>
                <a:schemeClr val="tx1"/>
              </a:buClr>
              <a:buNone/>
            </a:pPr>
            <a:r>
              <a:rPr lang="fr-FR" sz="1200" dirty="0">
                <a:solidFill>
                  <a:schemeClr val="tx1"/>
                </a:solidFill>
              </a:rPr>
              <a:t>Les </a:t>
            </a:r>
            <a:r>
              <a:rPr lang="fr-FR" sz="1200" b="1" dirty="0">
                <a:solidFill>
                  <a:schemeClr val="tx1"/>
                </a:solidFill>
              </a:rPr>
              <a:t>nouvelles informations</a:t>
            </a:r>
            <a:r>
              <a:rPr lang="fr-FR" sz="1200" dirty="0">
                <a:solidFill>
                  <a:schemeClr val="tx1"/>
                </a:solidFill>
              </a:rPr>
              <a:t> sont </a:t>
            </a:r>
            <a:r>
              <a:rPr lang="fr-FR" sz="1200" b="1" dirty="0">
                <a:solidFill>
                  <a:schemeClr val="tx1"/>
                </a:solidFill>
              </a:rPr>
              <a:t>intégrées</a:t>
            </a:r>
            <a:r>
              <a:rPr lang="fr-FR" sz="1200" dirty="0">
                <a:solidFill>
                  <a:schemeClr val="tx1"/>
                </a:solidFill>
              </a:rPr>
              <a:t> dans le quotidien des conseillers, affichées comme des Opportunités Commerciales dans le </a:t>
            </a:r>
            <a:r>
              <a:rPr lang="fr-FR" sz="1200" b="1" dirty="0">
                <a:solidFill>
                  <a:schemeClr val="tx1"/>
                </a:solidFill>
              </a:rPr>
              <a:t>PDO</a:t>
            </a:r>
            <a:r>
              <a:rPr lang="fr-FR" sz="1200" dirty="0">
                <a:solidFill>
                  <a:schemeClr val="tx1"/>
                </a:solidFill>
              </a:rPr>
              <a:t> et </a:t>
            </a:r>
            <a:r>
              <a:rPr lang="fr-FR" sz="1200" b="1" dirty="0">
                <a:solidFill>
                  <a:schemeClr val="tx1"/>
                </a:solidFill>
              </a:rPr>
              <a:t>APE</a:t>
            </a:r>
            <a:r>
              <a:rPr lang="fr-FR" sz="1200" dirty="0">
                <a:solidFill>
                  <a:schemeClr val="tx1"/>
                </a:solidFill>
              </a:rPr>
              <a:t> </a:t>
            </a:r>
          </a:p>
        </p:txBody>
      </p:sp>
      <p:sp>
        <p:nvSpPr>
          <p:cNvPr id="16" name="Espace réservé du contenu 5">
            <a:extLst>
              <a:ext uri="{FF2B5EF4-FFF2-40B4-BE49-F238E27FC236}">
                <a16:creationId xmlns:a16="http://schemas.microsoft.com/office/drawing/2014/main" id="{BB01316F-A9A3-4EB3-B9BE-7F36E2598E50}"/>
              </a:ext>
            </a:extLst>
          </p:cNvPr>
          <p:cNvSpPr txBox="1">
            <a:spLocks/>
          </p:cNvSpPr>
          <p:nvPr/>
        </p:nvSpPr>
        <p:spPr>
          <a:xfrm>
            <a:off x="98322" y="2716339"/>
            <a:ext cx="5990628" cy="2994393"/>
          </a:xfrm>
          <a:prstGeom prst="rect">
            <a:avLst/>
          </a:prstGeom>
          <a:ln>
            <a:noFill/>
          </a:ln>
        </p:spPr>
        <p:txBody>
          <a:bodyPr vert="horz" lIns="91440" tIns="45720" rIns="144000" bIns="45720" rtlCol="0" anchor="t">
            <a:no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spcBef>
                <a:spcPts val="600"/>
              </a:spcBef>
              <a:buClr>
                <a:schemeClr val="tx1"/>
              </a:buClr>
              <a:buNone/>
            </a:pPr>
            <a:endParaRPr lang="fr-FR" sz="100" b="1" dirty="0">
              <a:solidFill>
                <a:srgbClr val="C00000"/>
              </a:solidFill>
            </a:endParaRPr>
          </a:p>
          <a:p>
            <a:pPr marL="0" indent="0">
              <a:spcBef>
                <a:spcPts val="600"/>
              </a:spcBef>
              <a:buClr>
                <a:schemeClr val="tx1"/>
              </a:buClr>
              <a:buNone/>
            </a:pPr>
            <a:r>
              <a:rPr lang="fr-FR" sz="1200" dirty="0">
                <a:solidFill>
                  <a:srgbClr val="C00000"/>
                </a:solidFill>
              </a:rPr>
              <a:t>Intégration des Opportunités Commerciales Moments de Vie dans la liste des Opportunités Commerciales classiques</a:t>
            </a:r>
            <a:r>
              <a:rPr lang="fr-FR" sz="1200" dirty="0">
                <a:solidFill>
                  <a:schemeClr val="tx1"/>
                </a:solidFill>
              </a:rPr>
              <a:t>.</a:t>
            </a:r>
          </a:p>
          <a:p>
            <a:pPr marL="0" indent="0">
              <a:spcBef>
                <a:spcPts val="600"/>
              </a:spcBef>
              <a:buClr>
                <a:schemeClr val="tx1"/>
              </a:buClr>
              <a:buNone/>
            </a:pPr>
            <a:r>
              <a:rPr lang="fr-FR" sz="1200" dirty="0">
                <a:solidFill>
                  <a:schemeClr val="tx1"/>
                </a:solidFill>
              </a:rPr>
              <a:t>En cliquant sur l’Opportunité Commerciale , le conseiller pourra visualiser les informations liées aux Moments de Vie de ses clients.</a:t>
            </a:r>
          </a:p>
          <a:p>
            <a:pPr marL="0" indent="0">
              <a:spcBef>
                <a:spcPts val="600"/>
              </a:spcBef>
              <a:buClr>
                <a:schemeClr val="tx1"/>
              </a:buClr>
              <a:buNone/>
            </a:pPr>
            <a:r>
              <a:rPr lang="fr-FR" sz="1200" dirty="0">
                <a:solidFill>
                  <a:schemeClr val="tx1"/>
                </a:solidFill>
              </a:rPr>
              <a:t>  </a:t>
            </a:r>
            <a:r>
              <a:rPr lang="fr-FR" sz="1200" b="1" dirty="0">
                <a:solidFill>
                  <a:schemeClr val="accent1">
                    <a:lumMod val="75000"/>
                  </a:schemeClr>
                </a:solidFill>
              </a:rPr>
              <a:t>Comment les identifier : </a:t>
            </a:r>
          </a:p>
          <a:p>
            <a:pPr marL="450850" indent="-184150">
              <a:spcBef>
                <a:spcPts val="600"/>
              </a:spcBef>
              <a:buClr>
                <a:schemeClr val="tx1"/>
              </a:buClr>
              <a:buFont typeface="Wingdings" panose="05000000000000000000" pitchFamily="2" charset="2"/>
              <a:buChar char="ü"/>
              <a:tabLst>
                <a:tab pos="450850" algn="l"/>
              </a:tabLst>
            </a:pPr>
            <a:r>
              <a:rPr lang="fr-FR" sz="1200" dirty="0">
                <a:solidFill>
                  <a:schemeClr val="tx1"/>
                </a:solidFill>
              </a:rPr>
              <a:t>Opportunité Commerciale identifiable grâce au libellé « </a:t>
            </a:r>
            <a:r>
              <a:rPr lang="fr-FR" sz="1200" b="1" dirty="0">
                <a:effectLst/>
                <a:latin typeface="Calibri" panose="020F0502020204030204" pitchFamily="34" charset="0"/>
                <a:ea typeface="Calibri" panose="020F0502020204030204" pitchFamily="34" charset="0"/>
              </a:rPr>
              <a:t>Moment de Vie Depart Retraite</a:t>
            </a:r>
            <a:r>
              <a:rPr lang="fr-FR" sz="1200" dirty="0">
                <a:effectLst/>
                <a:latin typeface="Calibri" panose="020F0502020204030204" pitchFamily="34" charset="0"/>
                <a:ea typeface="Calibri" panose="020F0502020204030204" pitchFamily="34" charset="0"/>
              </a:rPr>
              <a:t> </a:t>
            </a:r>
            <a:r>
              <a:rPr lang="fr-FR" sz="1200" dirty="0">
                <a:solidFill>
                  <a:schemeClr val="tx1"/>
                </a:solidFill>
              </a:rPr>
              <a:t>»</a:t>
            </a:r>
          </a:p>
          <a:p>
            <a:pPr marL="450850" lvl="0" indent="-184150">
              <a:spcBef>
                <a:spcPts val="600"/>
              </a:spcBef>
              <a:buClr>
                <a:srgbClr val="3E454A"/>
              </a:buClr>
              <a:buFont typeface="Wingdings" panose="05000000000000000000" pitchFamily="2" charset="2"/>
              <a:buChar char="ü"/>
              <a:tabLst>
                <a:tab pos="450850" algn="l"/>
              </a:tabLst>
            </a:pPr>
            <a:r>
              <a:rPr lang="fr-FR" sz="1200" dirty="0">
                <a:solidFill>
                  <a:srgbClr val="3E454A"/>
                </a:solidFill>
                <a:ea typeface="+mn-ea"/>
                <a:cs typeface="+mn-cs"/>
              </a:rPr>
              <a:t>Grâce à la colonne catégorie « </a:t>
            </a:r>
            <a:r>
              <a:rPr lang="fr-FR" sz="1200" i="1" u="sng" dirty="0">
                <a:solidFill>
                  <a:srgbClr val="3E454A"/>
                </a:solidFill>
                <a:ea typeface="+mn-ea"/>
                <a:cs typeface="+mn-cs"/>
              </a:rPr>
              <a:t>MMVIE</a:t>
            </a:r>
            <a:r>
              <a:rPr lang="fr-FR" sz="1200" dirty="0">
                <a:solidFill>
                  <a:srgbClr val="3E454A"/>
                </a:solidFill>
                <a:ea typeface="+mn-ea"/>
                <a:cs typeface="+mn-cs"/>
              </a:rPr>
              <a:t>»</a:t>
            </a:r>
            <a:endParaRPr lang="fr-FR" sz="1200" dirty="0">
              <a:solidFill>
                <a:schemeClr val="bg1">
                  <a:lumMod val="75000"/>
                </a:schemeClr>
              </a:solidFill>
            </a:endParaRPr>
          </a:p>
          <a:p>
            <a:pPr>
              <a:spcBef>
                <a:spcPts val="600"/>
              </a:spcBef>
              <a:buClr>
                <a:schemeClr val="tx1"/>
              </a:buClr>
              <a:buFont typeface="Arial" panose="020B0604020202020204" pitchFamily="34" charset="0"/>
              <a:buChar char="•"/>
            </a:pPr>
            <a:r>
              <a:rPr lang="fr-FR" sz="1200" b="1" dirty="0">
                <a:solidFill>
                  <a:schemeClr val="accent1">
                    <a:lumMod val="75000"/>
                  </a:schemeClr>
                </a:solidFill>
              </a:rPr>
              <a:t>Nouvelles informations à disposition : </a:t>
            </a:r>
          </a:p>
          <a:p>
            <a:pPr marL="450850" indent="-184150">
              <a:spcBef>
                <a:spcPts val="600"/>
              </a:spcBef>
              <a:buClr>
                <a:schemeClr val="tx1"/>
              </a:buClr>
              <a:buFont typeface="Wingdings" panose="05000000000000000000" pitchFamily="2" charset="2"/>
              <a:buChar char="ü"/>
              <a:tabLst>
                <a:tab pos="450850" algn="l"/>
              </a:tabLst>
            </a:pPr>
            <a:r>
              <a:rPr lang="fr-FR" sz="1200" dirty="0">
                <a:solidFill>
                  <a:schemeClr val="tx1"/>
                </a:solidFill>
              </a:rPr>
              <a:t>Date estimée du Moment de Vie</a:t>
            </a:r>
          </a:p>
          <a:p>
            <a:pPr marL="450850" indent="-184150">
              <a:spcBef>
                <a:spcPts val="600"/>
              </a:spcBef>
              <a:buClr>
                <a:schemeClr val="tx1"/>
              </a:buClr>
              <a:buFont typeface="Wingdings" panose="05000000000000000000" pitchFamily="2" charset="2"/>
              <a:buChar char="ü"/>
              <a:tabLst>
                <a:tab pos="450850" algn="l"/>
              </a:tabLst>
            </a:pPr>
            <a:r>
              <a:rPr lang="fr-FR" sz="1200" dirty="0">
                <a:solidFill>
                  <a:schemeClr val="tx1"/>
                </a:solidFill>
              </a:rPr>
              <a:t>Appétence(s) produit(s) éventuelle(s) du client pour faciliter la multi-vente sur des produits en lien avec le moment de vie (Assurance vie, crédit conso), dans la limite de 3 maximum</a:t>
            </a:r>
          </a:p>
        </p:txBody>
      </p:sp>
      <p:sp>
        <p:nvSpPr>
          <p:cNvPr id="17" name="Espace réservé du contenu 5">
            <a:extLst>
              <a:ext uri="{FF2B5EF4-FFF2-40B4-BE49-F238E27FC236}">
                <a16:creationId xmlns:a16="http://schemas.microsoft.com/office/drawing/2014/main" id="{F4F24423-1664-4426-8A40-3FD020D35FAC}"/>
              </a:ext>
            </a:extLst>
          </p:cNvPr>
          <p:cNvSpPr txBox="1">
            <a:spLocks/>
          </p:cNvSpPr>
          <p:nvPr/>
        </p:nvSpPr>
        <p:spPr>
          <a:xfrm>
            <a:off x="6340094" y="2716339"/>
            <a:ext cx="5655260" cy="2994392"/>
          </a:xfrm>
          <a:prstGeom prst="rect">
            <a:avLst/>
          </a:prstGeom>
          <a:ln>
            <a:noFill/>
          </a:ln>
        </p:spPr>
        <p:txBody>
          <a:bodyPr vert="horz" lIns="91440" tIns="45720" rIns="144000" bIns="45720" rtlCol="0" anchor="t">
            <a:no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spcBef>
                <a:spcPts val="600"/>
              </a:spcBef>
              <a:buClr>
                <a:schemeClr val="tx1"/>
              </a:buClr>
              <a:buNone/>
            </a:pPr>
            <a:endParaRPr lang="fr-FR" sz="100" dirty="0">
              <a:solidFill>
                <a:schemeClr val="tx1"/>
              </a:solidFill>
            </a:endParaRPr>
          </a:p>
          <a:p>
            <a:pPr marL="0" indent="0">
              <a:spcBef>
                <a:spcPts val="600"/>
              </a:spcBef>
              <a:buClr>
                <a:schemeClr val="tx1"/>
              </a:buClr>
              <a:buNone/>
            </a:pPr>
            <a:r>
              <a:rPr lang="fr-FR" sz="1200" dirty="0">
                <a:solidFill>
                  <a:schemeClr val="tx1"/>
                </a:solidFill>
              </a:rPr>
              <a:t>En complément du nombre d’Opportunités Commerciales en cours :</a:t>
            </a:r>
          </a:p>
          <a:p>
            <a:pPr marL="0" indent="0">
              <a:spcBef>
                <a:spcPts val="600"/>
              </a:spcBef>
              <a:buClr>
                <a:schemeClr val="tx1"/>
              </a:buClr>
              <a:buNone/>
            </a:pPr>
            <a:r>
              <a:rPr lang="fr-FR" sz="1200" dirty="0">
                <a:solidFill>
                  <a:srgbClr val="C00000"/>
                </a:solidFill>
              </a:rPr>
              <a:t>Le libellé de l’Opportunité Commerciale a été ajouté, permettant de visualiser la présence d’une Opportunité Commerciale Moment de Vie associée au client.</a:t>
            </a:r>
          </a:p>
          <a:p>
            <a:pPr marL="0" indent="0">
              <a:spcBef>
                <a:spcPts val="600"/>
              </a:spcBef>
              <a:buClr>
                <a:schemeClr val="tx1"/>
              </a:buClr>
              <a:buNone/>
            </a:pPr>
            <a:r>
              <a:rPr lang="fr-FR" sz="1200" dirty="0">
                <a:solidFill>
                  <a:srgbClr val="C00000"/>
                </a:solidFill>
              </a:rPr>
              <a:t>Libellé des Opportunités Commerciales Départ Retraite «  </a:t>
            </a:r>
            <a:r>
              <a:rPr lang="fr-FR" sz="1200" i="1" dirty="0">
                <a:solidFill>
                  <a:srgbClr val="C00000"/>
                </a:solidFill>
              </a:rPr>
              <a:t>indiquer le libellé choisi par votre CE</a:t>
            </a:r>
            <a:r>
              <a:rPr lang="fr-FR" sz="1200" dirty="0">
                <a:solidFill>
                  <a:srgbClr val="C00000"/>
                </a:solidFill>
              </a:rPr>
              <a:t> » </a:t>
            </a:r>
          </a:p>
          <a:p>
            <a:pPr marL="0" indent="0">
              <a:spcBef>
                <a:spcPts val="600"/>
              </a:spcBef>
              <a:buClr>
                <a:schemeClr val="tx1"/>
              </a:buClr>
              <a:buNone/>
            </a:pPr>
            <a:endParaRPr lang="fr-FR" sz="1200" dirty="0">
              <a:solidFill>
                <a:srgbClr val="C00000"/>
              </a:solidFill>
            </a:endParaRPr>
          </a:p>
          <a:p>
            <a:pPr>
              <a:spcBef>
                <a:spcPts val="600"/>
              </a:spcBef>
              <a:buClr>
                <a:schemeClr val="tx1"/>
              </a:buClr>
              <a:buFont typeface="Arial" panose="020B0604020202020204" pitchFamily="34" charset="0"/>
              <a:buChar char="•"/>
            </a:pPr>
            <a:r>
              <a:rPr lang="fr-FR" sz="1200" b="1" dirty="0">
                <a:solidFill>
                  <a:schemeClr val="accent1">
                    <a:lumMod val="75000"/>
                  </a:schemeClr>
                </a:solidFill>
              </a:rPr>
              <a:t>Nouvelles informations à disposition :</a:t>
            </a:r>
          </a:p>
          <a:p>
            <a:pPr marL="450850" indent="-184150">
              <a:spcBef>
                <a:spcPts val="600"/>
              </a:spcBef>
              <a:buClr>
                <a:schemeClr val="tx1"/>
              </a:buClr>
              <a:buFont typeface="Wingdings" panose="05000000000000000000" pitchFamily="2" charset="2"/>
              <a:buChar char="ü"/>
              <a:tabLst>
                <a:tab pos="450850" algn="l"/>
              </a:tabLst>
            </a:pPr>
            <a:r>
              <a:rPr lang="fr-FR" sz="1200" dirty="0">
                <a:solidFill>
                  <a:schemeClr val="tx1"/>
                </a:solidFill>
              </a:rPr>
              <a:t>Date estimée du Moment de Vie</a:t>
            </a:r>
          </a:p>
          <a:p>
            <a:pPr marL="450850" indent="-184150">
              <a:spcBef>
                <a:spcPts val="600"/>
              </a:spcBef>
              <a:buClr>
                <a:schemeClr val="tx1"/>
              </a:buClr>
              <a:buFont typeface="Wingdings" panose="05000000000000000000" pitchFamily="2" charset="2"/>
              <a:buChar char="ü"/>
              <a:tabLst>
                <a:tab pos="450850" algn="l"/>
              </a:tabLst>
            </a:pPr>
            <a:r>
              <a:rPr lang="fr-FR" sz="1200" dirty="0">
                <a:solidFill>
                  <a:schemeClr val="tx1"/>
                </a:solidFill>
              </a:rPr>
              <a:t>Recommandation(s) produit(s)</a:t>
            </a:r>
          </a:p>
        </p:txBody>
      </p:sp>
      <p:sp>
        <p:nvSpPr>
          <p:cNvPr id="18" name="Rectangle 17">
            <a:extLst>
              <a:ext uri="{FF2B5EF4-FFF2-40B4-BE49-F238E27FC236}">
                <a16:creationId xmlns:a16="http://schemas.microsoft.com/office/drawing/2014/main" id="{208A21DF-2564-42F7-A96C-A578D525866A}"/>
              </a:ext>
            </a:extLst>
          </p:cNvPr>
          <p:cNvSpPr/>
          <p:nvPr/>
        </p:nvSpPr>
        <p:spPr>
          <a:xfrm>
            <a:off x="1726448" y="2513267"/>
            <a:ext cx="2734376" cy="26899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PDO</a:t>
            </a:r>
          </a:p>
        </p:txBody>
      </p:sp>
      <p:sp>
        <p:nvSpPr>
          <p:cNvPr id="19" name="Rectangle 18">
            <a:extLst>
              <a:ext uri="{FF2B5EF4-FFF2-40B4-BE49-F238E27FC236}">
                <a16:creationId xmlns:a16="http://schemas.microsoft.com/office/drawing/2014/main" id="{E13762A3-6AC2-4E26-B659-C8DD8DB4A251}"/>
              </a:ext>
            </a:extLst>
          </p:cNvPr>
          <p:cNvSpPr/>
          <p:nvPr/>
        </p:nvSpPr>
        <p:spPr>
          <a:xfrm>
            <a:off x="7800536" y="2513266"/>
            <a:ext cx="2734376" cy="26899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APE</a:t>
            </a:r>
          </a:p>
        </p:txBody>
      </p:sp>
      <p:sp>
        <p:nvSpPr>
          <p:cNvPr id="20" name="Triangle isocèle 19">
            <a:extLst>
              <a:ext uri="{FF2B5EF4-FFF2-40B4-BE49-F238E27FC236}">
                <a16:creationId xmlns:a16="http://schemas.microsoft.com/office/drawing/2014/main" id="{443D9A45-F8C4-47D5-BDE5-1128F4DD5067}"/>
              </a:ext>
            </a:extLst>
          </p:cNvPr>
          <p:cNvSpPr/>
          <p:nvPr/>
        </p:nvSpPr>
        <p:spPr>
          <a:xfrm rot="10800000">
            <a:off x="2925186" y="2415519"/>
            <a:ext cx="336900" cy="10800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Triangle isocèle 20">
            <a:extLst>
              <a:ext uri="{FF2B5EF4-FFF2-40B4-BE49-F238E27FC236}">
                <a16:creationId xmlns:a16="http://schemas.microsoft.com/office/drawing/2014/main" id="{51E369B1-E4BB-4EB6-A6C4-1F7D241234A0}"/>
              </a:ext>
            </a:extLst>
          </p:cNvPr>
          <p:cNvSpPr/>
          <p:nvPr/>
        </p:nvSpPr>
        <p:spPr>
          <a:xfrm rot="10800000">
            <a:off x="8999274" y="2415519"/>
            <a:ext cx="336900" cy="10800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2" name="Shape 819">
            <a:extLst>
              <a:ext uri="{FF2B5EF4-FFF2-40B4-BE49-F238E27FC236}">
                <a16:creationId xmlns:a16="http://schemas.microsoft.com/office/drawing/2014/main" id="{E7EB5037-ED79-4965-AD68-F0D32F7C0ACE}"/>
              </a:ext>
            </a:extLst>
          </p:cNvPr>
          <p:cNvGrpSpPr/>
          <p:nvPr/>
        </p:nvGrpSpPr>
        <p:grpSpPr>
          <a:xfrm>
            <a:off x="2060508" y="3728674"/>
            <a:ext cx="305887" cy="201519"/>
            <a:chOff x="3269900" y="3064500"/>
            <a:chExt cx="432325" cy="263075"/>
          </a:xfrm>
        </p:grpSpPr>
        <p:sp>
          <p:nvSpPr>
            <p:cNvPr id="23" name="Shape 820">
              <a:extLst>
                <a:ext uri="{FF2B5EF4-FFF2-40B4-BE49-F238E27FC236}">
                  <a16:creationId xmlns:a16="http://schemas.microsoft.com/office/drawing/2014/main" id="{BE203621-5F5C-4E8C-A2E7-A28D7247428A}"/>
                </a:ext>
              </a:extLst>
            </p:cNvPr>
            <p:cNvSpPr/>
            <p:nvPr/>
          </p:nvSpPr>
          <p:spPr>
            <a:xfrm>
              <a:off x="3269900" y="3064500"/>
              <a:ext cx="432325" cy="263075"/>
            </a:xfrm>
            <a:custGeom>
              <a:avLst/>
              <a:gdLst/>
              <a:ahLst/>
              <a:cxnLst/>
              <a:rect l="0" t="0" r="0" b="0"/>
              <a:pathLst>
                <a:path w="17293" h="10523" fill="none" extrusionOk="0">
                  <a:moveTo>
                    <a:pt x="14711" y="7916"/>
                  </a:moveTo>
                  <a:lnTo>
                    <a:pt x="14711" y="7916"/>
                  </a:lnTo>
                  <a:lnTo>
                    <a:pt x="14151" y="8379"/>
                  </a:lnTo>
                  <a:lnTo>
                    <a:pt x="13493" y="8842"/>
                  </a:lnTo>
                  <a:lnTo>
                    <a:pt x="12811" y="9280"/>
                  </a:lnTo>
                  <a:lnTo>
                    <a:pt x="12446" y="9475"/>
                  </a:lnTo>
                  <a:lnTo>
                    <a:pt x="12056" y="9670"/>
                  </a:lnTo>
                  <a:lnTo>
                    <a:pt x="11667" y="9840"/>
                  </a:lnTo>
                  <a:lnTo>
                    <a:pt x="11253" y="10011"/>
                  </a:lnTo>
                  <a:lnTo>
                    <a:pt x="10839" y="10157"/>
                  </a:lnTo>
                  <a:lnTo>
                    <a:pt x="10425" y="10278"/>
                  </a:lnTo>
                  <a:lnTo>
                    <a:pt x="9986" y="10376"/>
                  </a:lnTo>
                  <a:lnTo>
                    <a:pt x="9548" y="10449"/>
                  </a:lnTo>
                  <a:lnTo>
                    <a:pt x="9109" y="10498"/>
                  </a:lnTo>
                  <a:lnTo>
                    <a:pt x="8647" y="10522"/>
                  </a:lnTo>
                  <a:lnTo>
                    <a:pt x="8647" y="10522"/>
                  </a:lnTo>
                  <a:lnTo>
                    <a:pt x="8233" y="10522"/>
                  </a:lnTo>
                  <a:lnTo>
                    <a:pt x="7843" y="10473"/>
                  </a:lnTo>
                  <a:lnTo>
                    <a:pt x="7453" y="10425"/>
                  </a:lnTo>
                  <a:lnTo>
                    <a:pt x="7064" y="10327"/>
                  </a:lnTo>
                  <a:lnTo>
                    <a:pt x="6674" y="10230"/>
                  </a:lnTo>
                  <a:lnTo>
                    <a:pt x="6284" y="10108"/>
                  </a:lnTo>
                  <a:lnTo>
                    <a:pt x="5919" y="9986"/>
                  </a:lnTo>
                  <a:lnTo>
                    <a:pt x="5554" y="9840"/>
                  </a:lnTo>
                  <a:lnTo>
                    <a:pt x="5213" y="9670"/>
                  </a:lnTo>
                  <a:lnTo>
                    <a:pt x="4847" y="9499"/>
                  </a:lnTo>
                  <a:lnTo>
                    <a:pt x="4190" y="9109"/>
                  </a:lnTo>
                  <a:lnTo>
                    <a:pt x="3557" y="8695"/>
                  </a:lnTo>
                  <a:lnTo>
                    <a:pt x="2972" y="8233"/>
                  </a:lnTo>
                  <a:lnTo>
                    <a:pt x="2412" y="7794"/>
                  </a:lnTo>
                  <a:lnTo>
                    <a:pt x="1900" y="7332"/>
                  </a:lnTo>
                  <a:lnTo>
                    <a:pt x="1438" y="6893"/>
                  </a:lnTo>
                  <a:lnTo>
                    <a:pt x="1048" y="6479"/>
                  </a:lnTo>
                  <a:lnTo>
                    <a:pt x="390" y="5748"/>
                  </a:lnTo>
                  <a:lnTo>
                    <a:pt x="1" y="5261"/>
                  </a:lnTo>
                  <a:lnTo>
                    <a:pt x="1" y="5261"/>
                  </a:lnTo>
                  <a:lnTo>
                    <a:pt x="390" y="4774"/>
                  </a:lnTo>
                  <a:lnTo>
                    <a:pt x="1048" y="4044"/>
                  </a:lnTo>
                  <a:lnTo>
                    <a:pt x="1438" y="3630"/>
                  </a:lnTo>
                  <a:lnTo>
                    <a:pt x="1900" y="3191"/>
                  </a:lnTo>
                  <a:lnTo>
                    <a:pt x="2412" y="2728"/>
                  </a:lnTo>
                  <a:lnTo>
                    <a:pt x="2972" y="2290"/>
                  </a:lnTo>
                  <a:lnTo>
                    <a:pt x="3557" y="1852"/>
                  </a:lnTo>
                  <a:lnTo>
                    <a:pt x="4190" y="1413"/>
                  </a:lnTo>
                  <a:lnTo>
                    <a:pt x="4847" y="1024"/>
                  </a:lnTo>
                  <a:lnTo>
                    <a:pt x="5213" y="853"/>
                  </a:lnTo>
                  <a:lnTo>
                    <a:pt x="5554" y="683"/>
                  </a:lnTo>
                  <a:lnTo>
                    <a:pt x="5919" y="536"/>
                  </a:lnTo>
                  <a:lnTo>
                    <a:pt x="6284" y="415"/>
                  </a:lnTo>
                  <a:lnTo>
                    <a:pt x="6674" y="293"/>
                  </a:lnTo>
                  <a:lnTo>
                    <a:pt x="7064" y="196"/>
                  </a:lnTo>
                  <a:lnTo>
                    <a:pt x="7453" y="98"/>
                  </a:lnTo>
                  <a:lnTo>
                    <a:pt x="7843" y="49"/>
                  </a:lnTo>
                  <a:lnTo>
                    <a:pt x="8233" y="1"/>
                  </a:lnTo>
                  <a:lnTo>
                    <a:pt x="8647" y="1"/>
                  </a:lnTo>
                  <a:lnTo>
                    <a:pt x="8647" y="1"/>
                  </a:lnTo>
                  <a:lnTo>
                    <a:pt x="9109" y="25"/>
                  </a:lnTo>
                  <a:lnTo>
                    <a:pt x="9548" y="74"/>
                  </a:lnTo>
                  <a:lnTo>
                    <a:pt x="9986" y="147"/>
                  </a:lnTo>
                  <a:lnTo>
                    <a:pt x="10425" y="244"/>
                  </a:lnTo>
                  <a:lnTo>
                    <a:pt x="10839" y="366"/>
                  </a:lnTo>
                  <a:lnTo>
                    <a:pt x="11253" y="512"/>
                  </a:lnTo>
                  <a:lnTo>
                    <a:pt x="11667" y="683"/>
                  </a:lnTo>
                  <a:lnTo>
                    <a:pt x="12056" y="853"/>
                  </a:lnTo>
                  <a:lnTo>
                    <a:pt x="12446" y="1048"/>
                  </a:lnTo>
                  <a:lnTo>
                    <a:pt x="12811" y="1243"/>
                  </a:lnTo>
                  <a:lnTo>
                    <a:pt x="13493" y="1681"/>
                  </a:lnTo>
                  <a:lnTo>
                    <a:pt x="14151" y="2144"/>
                  </a:lnTo>
                  <a:lnTo>
                    <a:pt x="14711" y="2607"/>
                  </a:lnTo>
                  <a:lnTo>
                    <a:pt x="14711" y="2607"/>
                  </a:lnTo>
                  <a:lnTo>
                    <a:pt x="15198" y="3021"/>
                  </a:lnTo>
                  <a:lnTo>
                    <a:pt x="15637" y="3435"/>
                  </a:lnTo>
                  <a:lnTo>
                    <a:pt x="16026" y="3824"/>
                  </a:lnTo>
                  <a:lnTo>
                    <a:pt x="16367" y="4190"/>
                  </a:lnTo>
                  <a:lnTo>
                    <a:pt x="16927" y="4823"/>
                  </a:lnTo>
                  <a:lnTo>
                    <a:pt x="17293" y="5261"/>
                  </a:lnTo>
                  <a:lnTo>
                    <a:pt x="17293" y="5261"/>
                  </a:lnTo>
                  <a:lnTo>
                    <a:pt x="16927" y="5700"/>
                  </a:lnTo>
                  <a:lnTo>
                    <a:pt x="16367" y="6333"/>
                  </a:lnTo>
                  <a:lnTo>
                    <a:pt x="16026" y="6698"/>
                  </a:lnTo>
                  <a:lnTo>
                    <a:pt x="15637" y="7088"/>
                  </a:lnTo>
                  <a:lnTo>
                    <a:pt x="15198" y="7502"/>
                  </a:lnTo>
                  <a:lnTo>
                    <a:pt x="14711" y="7916"/>
                  </a:lnTo>
                  <a:lnTo>
                    <a:pt x="14711" y="7916"/>
                  </a:lnTo>
                  <a:close/>
                </a:path>
              </a:pathLst>
            </a:custGeom>
            <a:noFill/>
            <a:ln w="9525" cap="rnd" cmpd="sng">
              <a:solidFill>
                <a:schemeClr val="accent1">
                  <a:lumMod val="75000"/>
                </a:schemeClr>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4" name="Shape 821">
              <a:extLst>
                <a:ext uri="{FF2B5EF4-FFF2-40B4-BE49-F238E27FC236}">
                  <a16:creationId xmlns:a16="http://schemas.microsoft.com/office/drawing/2014/main" id="{E5C362E5-EF69-4C36-B8C0-78EF267A9B03}"/>
                </a:ext>
              </a:extLst>
            </p:cNvPr>
            <p:cNvSpPr/>
            <p:nvPr/>
          </p:nvSpPr>
          <p:spPr>
            <a:xfrm>
              <a:off x="3445875" y="3155825"/>
              <a:ext cx="80400" cy="80400"/>
            </a:xfrm>
            <a:custGeom>
              <a:avLst/>
              <a:gdLst/>
              <a:ahLst/>
              <a:cxnLst/>
              <a:rect l="0" t="0" r="0" b="0"/>
              <a:pathLst>
                <a:path w="3216" h="3216" fill="none" extrusionOk="0">
                  <a:moveTo>
                    <a:pt x="0" y="1608"/>
                  </a:moveTo>
                  <a:lnTo>
                    <a:pt x="0" y="1608"/>
                  </a:lnTo>
                  <a:lnTo>
                    <a:pt x="25" y="1438"/>
                  </a:lnTo>
                  <a:lnTo>
                    <a:pt x="49" y="1292"/>
                  </a:lnTo>
                  <a:lnTo>
                    <a:pt x="73" y="1121"/>
                  </a:lnTo>
                  <a:lnTo>
                    <a:pt x="146" y="975"/>
                  </a:lnTo>
                  <a:lnTo>
                    <a:pt x="195" y="853"/>
                  </a:lnTo>
                  <a:lnTo>
                    <a:pt x="293" y="707"/>
                  </a:lnTo>
                  <a:lnTo>
                    <a:pt x="366" y="585"/>
                  </a:lnTo>
                  <a:lnTo>
                    <a:pt x="487" y="488"/>
                  </a:lnTo>
                  <a:lnTo>
                    <a:pt x="585" y="366"/>
                  </a:lnTo>
                  <a:lnTo>
                    <a:pt x="707" y="293"/>
                  </a:lnTo>
                  <a:lnTo>
                    <a:pt x="853" y="196"/>
                  </a:lnTo>
                  <a:lnTo>
                    <a:pt x="974" y="147"/>
                  </a:lnTo>
                  <a:lnTo>
                    <a:pt x="1121" y="74"/>
                  </a:lnTo>
                  <a:lnTo>
                    <a:pt x="1291" y="50"/>
                  </a:lnTo>
                  <a:lnTo>
                    <a:pt x="1437" y="25"/>
                  </a:lnTo>
                  <a:lnTo>
                    <a:pt x="1608" y="1"/>
                  </a:lnTo>
                  <a:lnTo>
                    <a:pt x="1608" y="1"/>
                  </a:lnTo>
                  <a:lnTo>
                    <a:pt x="1778" y="25"/>
                  </a:lnTo>
                  <a:lnTo>
                    <a:pt x="1924" y="50"/>
                  </a:lnTo>
                  <a:lnTo>
                    <a:pt x="2095" y="74"/>
                  </a:lnTo>
                  <a:lnTo>
                    <a:pt x="2241" y="147"/>
                  </a:lnTo>
                  <a:lnTo>
                    <a:pt x="2363" y="196"/>
                  </a:lnTo>
                  <a:lnTo>
                    <a:pt x="2509" y="293"/>
                  </a:lnTo>
                  <a:lnTo>
                    <a:pt x="2631" y="366"/>
                  </a:lnTo>
                  <a:lnTo>
                    <a:pt x="2728" y="488"/>
                  </a:lnTo>
                  <a:lnTo>
                    <a:pt x="2850" y="585"/>
                  </a:lnTo>
                  <a:lnTo>
                    <a:pt x="2923" y="707"/>
                  </a:lnTo>
                  <a:lnTo>
                    <a:pt x="3020" y="853"/>
                  </a:lnTo>
                  <a:lnTo>
                    <a:pt x="3069" y="975"/>
                  </a:lnTo>
                  <a:lnTo>
                    <a:pt x="3142" y="1121"/>
                  </a:lnTo>
                  <a:lnTo>
                    <a:pt x="3166" y="1292"/>
                  </a:lnTo>
                  <a:lnTo>
                    <a:pt x="3191" y="1438"/>
                  </a:lnTo>
                  <a:lnTo>
                    <a:pt x="3215" y="1608"/>
                  </a:lnTo>
                  <a:lnTo>
                    <a:pt x="3215" y="1608"/>
                  </a:lnTo>
                  <a:lnTo>
                    <a:pt x="3191" y="1779"/>
                  </a:lnTo>
                  <a:lnTo>
                    <a:pt x="3166" y="1925"/>
                  </a:lnTo>
                  <a:lnTo>
                    <a:pt x="3142" y="2095"/>
                  </a:lnTo>
                  <a:lnTo>
                    <a:pt x="3069" y="2242"/>
                  </a:lnTo>
                  <a:lnTo>
                    <a:pt x="3020" y="2363"/>
                  </a:lnTo>
                  <a:lnTo>
                    <a:pt x="2923" y="2509"/>
                  </a:lnTo>
                  <a:lnTo>
                    <a:pt x="2850" y="2631"/>
                  </a:lnTo>
                  <a:lnTo>
                    <a:pt x="2728" y="2729"/>
                  </a:lnTo>
                  <a:lnTo>
                    <a:pt x="2631" y="2850"/>
                  </a:lnTo>
                  <a:lnTo>
                    <a:pt x="2509" y="2924"/>
                  </a:lnTo>
                  <a:lnTo>
                    <a:pt x="2363" y="3021"/>
                  </a:lnTo>
                  <a:lnTo>
                    <a:pt x="2241" y="3070"/>
                  </a:lnTo>
                  <a:lnTo>
                    <a:pt x="2095" y="3143"/>
                  </a:lnTo>
                  <a:lnTo>
                    <a:pt x="1924" y="3167"/>
                  </a:lnTo>
                  <a:lnTo>
                    <a:pt x="1778" y="3191"/>
                  </a:lnTo>
                  <a:lnTo>
                    <a:pt x="1608" y="3216"/>
                  </a:lnTo>
                  <a:lnTo>
                    <a:pt x="1608" y="3216"/>
                  </a:lnTo>
                  <a:lnTo>
                    <a:pt x="1437" y="3191"/>
                  </a:lnTo>
                  <a:lnTo>
                    <a:pt x="1291" y="3167"/>
                  </a:lnTo>
                  <a:lnTo>
                    <a:pt x="1121" y="3143"/>
                  </a:lnTo>
                  <a:lnTo>
                    <a:pt x="974" y="3070"/>
                  </a:lnTo>
                  <a:lnTo>
                    <a:pt x="853" y="3021"/>
                  </a:lnTo>
                  <a:lnTo>
                    <a:pt x="707" y="2924"/>
                  </a:lnTo>
                  <a:lnTo>
                    <a:pt x="585" y="2850"/>
                  </a:lnTo>
                  <a:lnTo>
                    <a:pt x="487" y="2729"/>
                  </a:lnTo>
                  <a:lnTo>
                    <a:pt x="366" y="2631"/>
                  </a:lnTo>
                  <a:lnTo>
                    <a:pt x="293" y="2509"/>
                  </a:lnTo>
                  <a:lnTo>
                    <a:pt x="195" y="2363"/>
                  </a:lnTo>
                  <a:lnTo>
                    <a:pt x="146" y="2242"/>
                  </a:lnTo>
                  <a:lnTo>
                    <a:pt x="73" y="2095"/>
                  </a:lnTo>
                  <a:lnTo>
                    <a:pt x="49" y="1925"/>
                  </a:lnTo>
                  <a:lnTo>
                    <a:pt x="25" y="1779"/>
                  </a:lnTo>
                  <a:lnTo>
                    <a:pt x="0" y="1608"/>
                  </a:lnTo>
                  <a:lnTo>
                    <a:pt x="0" y="1608"/>
                  </a:lnTo>
                  <a:close/>
                </a:path>
              </a:pathLst>
            </a:custGeom>
            <a:noFill/>
            <a:ln w="9525" cap="rnd" cmpd="sng">
              <a:solidFill>
                <a:schemeClr val="accent1">
                  <a:lumMod val="75000"/>
                </a:schemeClr>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5" name="Shape 822">
              <a:extLst>
                <a:ext uri="{FF2B5EF4-FFF2-40B4-BE49-F238E27FC236}">
                  <a16:creationId xmlns:a16="http://schemas.microsoft.com/office/drawing/2014/main" id="{83BB0B10-22A2-4C2D-BAD8-582A4DE52BEC}"/>
                </a:ext>
              </a:extLst>
            </p:cNvPr>
            <p:cNvSpPr/>
            <p:nvPr/>
          </p:nvSpPr>
          <p:spPr>
            <a:xfrm>
              <a:off x="3381925" y="3091900"/>
              <a:ext cx="208275" cy="208275"/>
            </a:xfrm>
            <a:custGeom>
              <a:avLst/>
              <a:gdLst/>
              <a:ahLst/>
              <a:cxnLst/>
              <a:rect l="0" t="0" r="0" b="0"/>
              <a:pathLst>
                <a:path w="8331" h="8331" fill="none" extrusionOk="0">
                  <a:moveTo>
                    <a:pt x="1" y="4165"/>
                  </a:moveTo>
                  <a:lnTo>
                    <a:pt x="1" y="4165"/>
                  </a:lnTo>
                  <a:lnTo>
                    <a:pt x="25" y="3751"/>
                  </a:lnTo>
                  <a:lnTo>
                    <a:pt x="74" y="3337"/>
                  </a:lnTo>
                  <a:lnTo>
                    <a:pt x="196" y="2923"/>
                  </a:lnTo>
                  <a:lnTo>
                    <a:pt x="318" y="2534"/>
                  </a:lnTo>
                  <a:lnTo>
                    <a:pt x="512" y="2168"/>
                  </a:lnTo>
                  <a:lnTo>
                    <a:pt x="707" y="1827"/>
                  </a:lnTo>
                  <a:lnTo>
                    <a:pt x="951" y="1511"/>
                  </a:lnTo>
                  <a:lnTo>
                    <a:pt x="1219" y="1218"/>
                  </a:lnTo>
                  <a:lnTo>
                    <a:pt x="1511" y="951"/>
                  </a:lnTo>
                  <a:lnTo>
                    <a:pt x="1828" y="707"/>
                  </a:lnTo>
                  <a:lnTo>
                    <a:pt x="2169" y="512"/>
                  </a:lnTo>
                  <a:lnTo>
                    <a:pt x="2534" y="317"/>
                  </a:lnTo>
                  <a:lnTo>
                    <a:pt x="2924" y="195"/>
                  </a:lnTo>
                  <a:lnTo>
                    <a:pt x="3313" y="74"/>
                  </a:lnTo>
                  <a:lnTo>
                    <a:pt x="3727" y="25"/>
                  </a:lnTo>
                  <a:lnTo>
                    <a:pt x="4166" y="1"/>
                  </a:lnTo>
                  <a:lnTo>
                    <a:pt x="4166" y="1"/>
                  </a:lnTo>
                  <a:lnTo>
                    <a:pt x="4580" y="25"/>
                  </a:lnTo>
                  <a:lnTo>
                    <a:pt x="4994" y="74"/>
                  </a:lnTo>
                  <a:lnTo>
                    <a:pt x="5408" y="195"/>
                  </a:lnTo>
                  <a:lnTo>
                    <a:pt x="5797" y="317"/>
                  </a:lnTo>
                  <a:lnTo>
                    <a:pt x="6163" y="512"/>
                  </a:lnTo>
                  <a:lnTo>
                    <a:pt x="6504" y="707"/>
                  </a:lnTo>
                  <a:lnTo>
                    <a:pt x="6820" y="951"/>
                  </a:lnTo>
                  <a:lnTo>
                    <a:pt x="7113" y="1218"/>
                  </a:lnTo>
                  <a:lnTo>
                    <a:pt x="7381" y="1511"/>
                  </a:lnTo>
                  <a:lnTo>
                    <a:pt x="7624" y="1827"/>
                  </a:lnTo>
                  <a:lnTo>
                    <a:pt x="7819" y="2168"/>
                  </a:lnTo>
                  <a:lnTo>
                    <a:pt x="8014" y="2534"/>
                  </a:lnTo>
                  <a:lnTo>
                    <a:pt x="8136" y="2923"/>
                  </a:lnTo>
                  <a:lnTo>
                    <a:pt x="8257" y="3337"/>
                  </a:lnTo>
                  <a:lnTo>
                    <a:pt x="8306" y="3751"/>
                  </a:lnTo>
                  <a:lnTo>
                    <a:pt x="8330" y="4165"/>
                  </a:lnTo>
                  <a:lnTo>
                    <a:pt x="8330" y="4165"/>
                  </a:lnTo>
                  <a:lnTo>
                    <a:pt x="8306" y="4579"/>
                  </a:lnTo>
                  <a:lnTo>
                    <a:pt x="8257" y="4993"/>
                  </a:lnTo>
                  <a:lnTo>
                    <a:pt x="8136" y="5407"/>
                  </a:lnTo>
                  <a:lnTo>
                    <a:pt x="8014" y="5797"/>
                  </a:lnTo>
                  <a:lnTo>
                    <a:pt x="7819" y="6162"/>
                  </a:lnTo>
                  <a:lnTo>
                    <a:pt x="7624" y="6503"/>
                  </a:lnTo>
                  <a:lnTo>
                    <a:pt x="7381" y="6820"/>
                  </a:lnTo>
                  <a:lnTo>
                    <a:pt x="7113" y="7112"/>
                  </a:lnTo>
                  <a:lnTo>
                    <a:pt x="6820" y="7380"/>
                  </a:lnTo>
                  <a:lnTo>
                    <a:pt x="6504" y="7624"/>
                  </a:lnTo>
                  <a:lnTo>
                    <a:pt x="6163" y="7819"/>
                  </a:lnTo>
                  <a:lnTo>
                    <a:pt x="5797" y="8013"/>
                  </a:lnTo>
                  <a:lnTo>
                    <a:pt x="5408" y="8135"/>
                  </a:lnTo>
                  <a:lnTo>
                    <a:pt x="4994" y="8257"/>
                  </a:lnTo>
                  <a:lnTo>
                    <a:pt x="4580" y="8306"/>
                  </a:lnTo>
                  <a:lnTo>
                    <a:pt x="4166" y="8330"/>
                  </a:lnTo>
                  <a:lnTo>
                    <a:pt x="4166" y="8330"/>
                  </a:lnTo>
                  <a:lnTo>
                    <a:pt x="3727" y="8306"/>
                  </a:lnTo>
                  <a:lnTo>
                    <a:pt x="3313" y="8257"/>
                  </a:lnTo>
                  <a:lnTo>
                    <a:pt x="2924" y="8135"/>
                  </a:lnTo>
                  <a:lnTo>
                    <a:pt x="2534" y="8013"/>
                  </a:lnTo>
                  <a:lnTo>
                    <a:pt x="2169" y="7819"/>
                  </a:lnTo>
                  <a:lnTo>
                    <a:pt x="1828" y="7624"/>
                  </a:lnTo>
                  <a:lnTo>
                    <a:pt x="1511" y="7380"/>
                  </a:lnTo>
                  <a:lnTo>
                    <a:pt x="1219" y="7112"/>
                  </a:lnTo>
                  <a:lnTo>
                    <a:pt x="951" y="6820"/>
                  </a:lnTo>
                  <a:lnTo>
                    <a:pt x="707" y="6503"/>
                  </a:lnTo>
                  <a:lnTo>
                    <a:pt x="512" y="6162"/>
                  </a:lnTo>
                  <a:lnTo>
                    <a:pt x="318" y="5797"/>
                  </a:lnTo>
                  <a:lnTo>
                    <a:pt x="196" y="5407"/>
                  </a:lnTo>
                  <a:lnTo>
                    <a:pt x="74" y="4993"/>
                  </a:lnTo>
                  <a:lnTo>
                    <a:pt x="25" y="4579"/>
                  </a:lnTo>
                  <a:lnTo>
                    <a:pt x="1" y="4165"/>
                  </a:lnTo>
                  <a:lnTo>
                    <a:pt x="1" y="4165"/>
                  </a:lnTo>
                  <a:close/>
                </a:path>
              </a:pathLst>
            </a:custGeom>
            <a:noFill/>
            <a:ln w="9525" cap="rnd" cmpd="sng">
              <a:solidFill>
                <a:schemeClr val="accent1">
                  <a:lumMod val="75000"/>
                </a:schemeClr>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grpSp>
        <p:nvGrpSpPr>
          <p:cNvPr id="26" name="Shape 522">
            <a:extLst>
              <a:ext uri="{FF2B5EF4-FFF2-40B4-BE49-F238E27FC236}">
                <a16:creationId xmlns:a16="http://schemas.microsoft.com/office/drawing/2014/main" id="{EF710BD8-2D5C-4FDF-B0CA-332E7EBFCB03}"/>
              </a:ext>
            </a:extLst>
          </p:cNvPr>
          <p:cNvGrpSpPr/>
          <p:nvPr/>
        </p:nvGrpSpPr>
        <p:grpSpPr>
          <a:xfrm>
            <a:off x="3262086" y="4888375"/>
            <a:ext cx="224599" cy="204052"/>
            <a:chOff x="2594050" y="1631825"/>
            <a:chExt cx="439625" cy="439625"/>
          </a:xfrm>
        </p:grpSpPr>
        <p:sp>
          <p:nvSpPr>
            <p:cNvPr id="27" name="Shape 523">
              <a:extLst>
                <a:ext uri="{FF2B5EF4-FFF2-40B4-BE49-F238E27FC236}">
                  <a16:creationId xmlns:a16="http://schemas.microsoft.com/office/drawing/2014/main" id="{1D25B74C-B851-49AE-98DD-BE82A593EC30}"/>
                </a:ext>
              </a:extLst>
            </p:cNvPr>
            <p:cNvSpPr/>
            <p:nvPr/>
          </p:nvSpPr>
          <p:spPr>
            <a:xfrm>
              <a:off x="2594050" y="1883300"/>
              <a:ext cx="188175" cy="188150"/>
            </a:xfrm>
            <a:custGeom>
              <a:avLst/>
              <a:gdLst/>
              <a:ahLst/>
              <a:cxnLst/>
              <a:rect l="0" t="0" r="0" b="0"/>
              <a:pathLst>
                <a:path w="7527" h="7526" fill="none" extrusionOk="0">
                  <a:moveTo>
                    <a:pt x="5992" y="0"/>
                  </a:moveTo>
                  <a:lnTo>
                    <a:pt x="537" y="6430"/>
                  </a:lnTo>
                  <a:lnTo>
                    <a:pt x="1" y="7526"/>
                  </a:lnTo>
                  <a:lnTo>
                    <a:pt x="1097" y="6990"/>
                  </a:lnTo>
                  <a:lnTo>
                    <a:pt x="7526" y="1534"/>
                  </a:lnTo>
                  <a:lnTo>
                    <a:pt x="5992" y="0"/>
                  </a:lnTo>
                  <a:close/>
                </a:path>
              </a:pathLst>
            </a:custGeom>
            <a:noFill/>
            <a:ln w="9525" cap="rnd" cmpd="sng">
              <a:solidFill>
                <a:schemeClr val="accent1">
                  <a:lumMod val="75000"/>
                </a:schemeClr>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8" name="Shape 524">
              <a:extLst>
                <a:ext uri="{FF2B5EF4-FFF2-40B4-BE49-F238E27FC236}">
                  <a16:creationId xmlns:a16="http://schemas.microsoft.com/office/drawing/2014/main" id="{A3FB3540-4C40-44E3-90BA-41B7D8E07C3D}"/>
                </a:ext>
              </a:extLst>
            </p:cNvPr>
            <p:cNvSpPr/>
            <p:nvPr/>
          </p:nvSpPr>
          <p:spPr>
            <a:xfrm>
              <a:off x="2857700" y="1631825"/>
              <a:ext cx="175975" cy="176000"/>
            </a:xfrm>
            <a:custGeom>
              <a:avLst/>
              <a:gdLst/>
              <a:ahLst/>
              <a:cxnLst/>
              <a:rect l="0" t="0" r="0" b="0"/>
              <a:pathLst>
                <a:path w="7039" h="7040" fill="none" extrusionOk="0">
                  <a:moveTo>
                    <a:pt x="268" y="2704"/>
                  </a:moveTo>
                  <a:lnTo>
                    <a:pt x="4336" y="6771"/>
                  </a:lnTo>
                  <a:lnTo>
                    <a:pt x="4336" y="6771"/>
                  </a:lnTo>
                  <a:lnTo>
                    <a:pt x="4336" y="6771"/>
                  </a:lnTo>
                  <a:lnTo>
                    <a:pt x="4652" y="6917"/>
                  </a:lnTo>
                  <a:lnTo>
                    <a:pt x="4993" y="7015"/>
                  </a:lnTo>
                  <a:lnTo>
                    <a:pt x="5310" y="7039"/>
                  </a:lnTo>
                  <a:lnTo>
                    <a:pt x="5651" y="7039"/>
                  </a:lnTo>
                  <a:lnTo>
                    <a:pt x="5992" y="6966"/>
                  </a:lnTo>
                  <a:lnTo>
                    <a:pt x="6308" y="6844"/>
                  </a:lnTo>
                  <a:lnTo>
                    <a:pt x="6454" y="6747"/>
                  </a:lnTo>
                  <a:lnTo>
                    <a:pt x="6601" y="6674"/>
                  </a:lnTo>
                  <a:lnTo>
                    <a:pt x="6747" y="6552"/>
                  </a:lnTo>
                  <a:lnTo>
                    <a:pt x="6893" y="6430"/>
                  </a:lnTo>
                  <a:lnTo>
                    <a:pt x="6893" y="6430"/>
                  </a:lnTo>
                  <a:lnTo>
                    <a:pt x="6942" y="6357"/>
                  </a:lnTo>
                  <a:lnTo>
                    <a:pt x="7015" y="6260"/>
                  </a:lnTo>
                  <a:lnTo>
                    <a:pt x="7039" y="6138"/>
                  </a:lnTo>
                  <a:lnTo>
                    <a:pt x="7039" y="6041"/>
                  </a:lnTo>
                  <a:lnTo>
                    <a:pt x="7039" y="6041"/>
                  </a:lnTo>
                  <a:lnTo>
                    <a:pt x="7039" y="5943"/>
                  </a:lnTo>
                  <a:lnTo>
                    <a:pt x="7015" y="5846"/>
                  </a:lnTo>
                  <a:lnTo>
                    <a:pt x="6942" y="5748"/>
                  </a:lnTo>
                  <a:lnTo>
                    <a:pt x="6893" y="5651"/>
                  </a:lnTo>
                  <a:lnTo>
                    <a:pt x="1389" y="147"/>
                  </a:lnTo>
                  <a:lnTo>
                    <a:pt x="1389" y="147"/>
                  </a:lnTo>
                  <a:lnTo>
                    <a:pt x="1291" y="98"/>
                  </a:lnTo>
                  <a:lnTo>
                    <a:pt x="1194" y="25"/>
                  </a:lnTo>
                  <a:lnTo>
                    <a:pt x="1096" y="0"/>
                  </a:lnTo>
                  <a:lnTo>
                    <a:pt x="999" y="0"/>
                  </a:lnTo>
                  <a:lnTo>
                    <a:pt x="999" y="0"/>
                  </a:lnTo>
                  <a:lnTo>
                    <a:pt x="902" y="0"/>
                  </a:lnTo>
                  <a:lnTo>
                    <a:pt x="780" y="25"/>
                  </a:lnTo>
                  <a:lnTo>
                    <a:pt x="682" y="98"/>
                  </a:lnTo>
                  <a:lnTo>
                    <a:pt x="609" y="147"/>
                  </a:lnTo>
                  <a:lnTo>
                    <a:pt x="609" y="147"/>
                  </a:lnTo>
                  <a:lnTo>
                    <a:pt x="487" y="293"/>
                  </a:lnTo>
                  <a:lnTo>
                    <a:pt x="366" y="439"/>
                  </a:lnTo>
                  <a:lnTo>
                    <a:pt x="293" y="585"/>
                  </a:lnTo>
                  <a:lnTo>
                    <a:pt x="195" y="731"/>
                  </a:lnTo>
                  <a:lnTo>
                    <a:pt x="73" y="1048"/>
                  </a:lnTo>
                  <a:lnTo>
                    <a:pt x="0" y="1389"/>
                  </a:lnTo>
                  <a:lnTo>
                    <a:pt x="0" y="1730"/>
                  </a:lnTo>
                  <a:lnTo>
                    <a:pt x="25" y="2046"/>
                  </a:lnTo>
                  <a:lnTo>
                    <a:pt x="122" y="2387"/>
                  </a:lnTo>
                  <a:lnTo>
                    <a:pt x="268" y="2704"/>
                  </a:lnTo>
                  <a:lnTo>
                    <a:pt x="268" y="2704"/>
                  </a:lnTo>
                  <a:close/>
                </a:path>
              </a:pathLst>
            </a:custGeom>
            <a:noFill/>
            <a:ln w="9525" cap="rnd" cmpd="sng">
              <a:solidFill>
                <a:schemeClr val="accent1">
                  <a:lumMod val="75000"/>
                </a:schemeClr>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9" name="Shape 525">
              <a:extLst>
                <a:ext uri="{FF2B5EF4-FFF2-40B4-BE49-F238E27FC236}">
                  <a16:creationId xmlns:a16="http://schemas.microsoft.com/office/drawing/2014/main" id="{E9505BFB-39E2-4822-9EAB-770C4B503616}"/>
                </a:ext>
              </a:extLst>
            </p:cNvPr>
            <p:cNvSpPr/>
            <p:nvPr/>
          </p:nvSpPr>
          <p:spPr>
            <a:xfrm>
              <a:off x="2662850" y="1699400"/>
              <a:ext cx="303250" cy="303250"/>
            </a:xfrm>
            <a:custGeom>
              <a:avLst/>
              <a:gdLst/>
              <a:ahLst/>
              <a:cxnLst/>
              <a:rect l="0" t="0" r="0" b="0"/>
              <a:pathLst>
                <a:path w="12130" h="12130" fill="none" extrusionOk="0">
                  <a:moveTo>
                    <a:pt x="8038" y="1"/>
                  </a:moveTo>
                  <a:lnTo>
                    <a:pt x="4872" y="3191"/>
                  </a:lnTo>
                  <a:lnTo>
                    <a:pt x="4872" y="3191"/>
                  </a:lnTo>
                  <a:lnTo>
                    <a:pt x="4628" y="3094"/>
                  </a:lnTo>
                  <a:lnTo>
                    <a:pt x="4385" y="2997"/>
                  </a:lnTo>
                  <a:lnTo>
                    <a:pt x="4092" y="2899"/>
                  </a:lnTo>
                  <a:lnTo>
                    <a:pt x="3800" y="2850"/>
                  </a:lnTo>
                  <a:lnTo>
                    <a:pt x="3484" y="2777"/>
                  </a:lnTo>
                  <a:lnTo>
                    <a:pt x="3167" y="2729"/>
                  </a:lnTo>
                  <a:lnTo>
                    <a:pt x="2850" y="2704"/>
                  </a:lnTo>
                  <a:lnTo>
                    <a:pt x="2534" y="2704"/>
                  </a:lnTo>
                  <a:lnTo>
                    <a:pt x="2534" y="2704"/>
                  </a:lnTo>
                  <a:lnTo>
                    <a:pt x="2241" y="2704"/>
                  </a:lnTo>
                  <a:lnTo>
                    <a:pt x="1949" y="2729"/>
                  </a:lnTo>
                  <a:lnTo>
                    <a:pt x="1633" y="2777"/>
                  </a:lnTo>
                  <a:lnTo>
                    <a:pt x="1316" y="2850"/>
                  </a:lnTo>
                  <a:lnTo>
                    <a:pt x="999" y="2972"/>
                  </a:lnTo>
                  <a:lnTo>
                    <a:pt x="707" y="3094"/>
                  </a:lnTo>
                  <a:lnTo>
                    <a:pt x="415" y="3289"/>
                  </a:lnTo>
                  <a:lnTo>
                    <a:pt x="147" y="3508"/>
                  </a:lnTo>
                  <a:lnTo>
                    <a:pt x="147" y="3508"/>
                  </a:lnTo>
                  <a:lnTo>
                    <a:pt x="74" y="3581"/>
                  </a:lnTo>
                  <a:lnTo>
                    <a:pt x="25" y="3678"/>
                  </a:lnTo>
                  <a:lnTo>
                    <a:pt x="1" y="3776"/>
                  </a:lnTo>
                  <a:lnTo>
                    <a:pt x="1" y="3898"/>
                  </a:lnTo>
                  <a:lnTo>
                    <a:pt x="1" y="3898"/>
                  </a:lnTo>
                  <a:lnTo>
                    <a:pt x="1" y="3995"/>
                  </a:lnTo>
                  <a:lnTo>
                    <a:pt x="25" y="4093"/>
                  </a:lnTo>
                  <a:lnTo>
                    <a:pt x="74" y="4190"/>
                  </a:lnTo>
                  <a:lnTo>
                    <a:pt x="147" y="4287"/>
                  </a:lnTo>
                  <a:lnTo>
                    <a:pt x="7843" y="11984"/>
                  </a:lnTo>
                  <a:lnTo>
                    <a:pt x="7843" y="11984"/>
                  </a:lnTo>
                  <a:lnTo>
                    <a:pt x="7941" y="12057"/>
                  </a:lnTo>
                  <a:lnTo>
                    <a:pt x="8038" y="12105"/>
                  </a:lnTo>
                  <a:lnTo>
                    <a:pt x="8135" y="12130"/>
                  </a:lnTo>
                  <a:lnTo>
                    <a:pt x="8233" y="12130"/>
                  </a:lnTo>
                  <a:lnTo>
                    <a:pt x="8233" y="12130"/>
                  </a:lnTo>
                  <a:lnTo>
                    <a:pt x="8355" y="12130"/>
                  </a:lnTo>
                  <a:lnTo>
                    <a:pt x="8452" y="12105"/>
                  </a:lnTo>
                  <a:lnTo>
                    <a:pt x="8549" y="12057"/>
                  </a:lnTo>
                  <a:lnTo>
                    <a:pt x="8622" y="11984"/>
                  </a:lnTo>
                  <a:lnTo>
                    <a:pt x="8622" y="11984"/>
                  </a:lnTo>
                  <a:lnTo>
                    <a:pt x="8842" y="11716"/>
                  </a:lnTo>
                  <a:lnTo>
                    <a:pt x="9036" y="11423"/>
                  </a:lnTo>
                  <a:lnTo>
                    <a:pt x="9158" y="11131"/>
                  </a:lnTo>
                  <a:lnTo>
                    <a:pt x="9280" y="10814"/>
                  </a:lnTo>
                  <a:lnTo>
                    <a:pt x="9353" y="10498"/>
                  </a:lnTo>
                  <a:lnTo>
                    <a:pt x="9402" y="10181"/>
                  </a:lnTo>
                  <a:lnTo>
                    <a:pt x="9426" y="9889"/>
                  </a:lnTo>
                  <a:lnTo>
                    <a:pt x="9426" y="9597"/>
                  </a:lnTo>
                  <a:lnTo>
                    <a:pt x="9426" y="9597"/>
                  </a:lnTo>
                  <a:lnTo>
                    <a:pt x="9426" y="9280"/>
                  </a:lnTo>
                  <a:lnTo>
                    <a:pt x="9402" y="8964"/>
                  </a:lnTo>
                  <a:lnTo>
                    <a:pt x="9353" y="8647"/>
                  </a:lnTo>
                  <a:lnTo>
                    <a:pt x="9280" y="8330"/>
                  </a:lnTo>
                  <a:lnTo>
                    <a:pt x="9231" y="8038"/>
                  </a:lnTo>
                  <a:lnTo>
                    <a:pt x="9134" y="7746"/>
                  </a:lnTo>
                  <a:lnTo>
                    <a:pt x="9036" y="7502"/>
                  </a:lnTo>
                  <a:lnTo>
                    <a:pt x="8939" y="7259"/>
                  </a:lnTo>
                  <a:lnTo>
                    <a:pt x="12130" y="4093"/>
                  </a:lnTo>
                </a:path>
              </a:pathLst>
            </a:custGeom>
            <a:noFill/>
            <a:ln w="9525" cap="rnd" cmpd="sng">
              <a:solidFill>
                <a:schemeClr val="accent1">
                  <a:lumMod val="75000"/>
                </a:schemeClr>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0" name="Shape 526">
              <a:extLst>
                <a:ext uri="{FF2B5EF4-FFF2-40B4-BE49-F238E27FC236}">
                  <a16:creationId xmlns:a16="http://schemas.microsoft.com/office/drawing/2014/main" id="{9A9BDF1D-2F18-42F8-846C-11D2E5935639}"/>
                </a:ext>
              </a:extLst>
            </p:cNvPr>
            <p:cNvSpPr/>
            <p:nvPr/>
          </p:nvSpPr>
          <p:spPr>
            <a:xfrm>
              <a:off x="2801675" y="1740825"/>
              <a:ext cx="49950" cy="49950"/>
            </a:xfrm>
            <a:custGeom>
              <a:avLst/>
              <a:gdLst/>
              <a:ahLst/>
              <a:cxnLst/>
              <a:rect l="0" t="0" r="0" b="0"/>
              <a:pathLst>
                <a:path w="1998" h="1998" fill="none" extrusionOk="0">
                  <a:moveTo>
                    <a:pt x="1" y="1997"/>
                  </a:moveTo>
                  <a:lnTo>
                    <a:pt x="1998" y="0"/>
                  </a:lnTo>
                </a:path>
              </a:pathLst>
            </a:custGeom>
            <a:noFill/>
            <a:ln w="9525" cap="rnd" cmpd="sng">
              <a:solidFill>
                <a:schemeClr val="accent1">
                  <a:lumMod val="75000"/>
                </a:schemeClr>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grpSp>
        <p:nvGrpSpPr>
          <p:cNvPr id="31" name="Shape 522">
            <a:extLst>
              <a:ext uri="{FF2B5EF4-FFF2-40B4-BE49-F238E27FC236}">
                <a16:creationId xmlns:a16="http://schemas.microsoft.com/office/drawing/2014/main" id="{4D11D059-E6AC-429E-A3DB-3A57001A8BF7}"/>
              </a:ext>
            </a:extLst>
          </p:cNvPr>
          <p:cNvGrpSpPr/>
          <p:nvPr/>
        </p:nvGrpSpPr>
        <p:grpSpPr>
          <a:xfrm>
            <a:off x="9572830" y="4213535"/>
            <a:ext cx="224599" cy="204052"/>
            <a:chOff x="2594050" y="1631825"/>
            <a:chExt cx="439625" cy="439625"/>
          </a:xfrm>
        </p:grpSpPr>
        <p:sp>
          <p:nvSpPr>
            <p:cNvPr id="32" name="Shape 523">
              <a:extLst>
                <a:ext uri="{FF2B5EF4-FFF2-40B4-BE49-F238E27FC236}">
                  <a16:creationId xmlns:a16="http://schemas.microsoft.com/office/drawing/2014/main" id="{5A0132F5-C5E1-4D1A-917A-CD53437B73EA}"/>
                </a:ext>
              </a:extLst>
            </p:cNvPr>
            <p:cNvSpPr/>
            <p:nvPr/>
          </p:nvSpPr>
          <p:spPr>
            <a:xfrm>
              <a:off x="2594050" y="1883300"/>
              <a:ext cx="188175" cy="188150"/>
            </a:xfrm>
            <a:custGeom>
              <a:avLst/>
              <a:gdLst/>
              <a:ahLst/>
              <a:cxnLst/>
              <a:rect l="0" t="0" r="0" b="0"/>
              <a:pathLst>
                <a:path w="7527" h="7526" fill="none" extrusionOk="0">
                  <a:moveTo>
                    <a:pt x="5992" y="0"/>
                  </a:moveTo>
                  <a:lnTo>
                    <a:pt x="537" y="6430"/>
                  </a:lnTo>
                  <a:lnTo>
                    <a:pt x="1" y="7526"/>
                  </a:lnTo>
                  <a:lnTo>
                    <a:pt x="1097" y="6990"/>
                  </a:lnTo>
                  <a:lnTo>
                    <a:pt x="7526" y="1534"/>
                  </a:lnTo>
                  <a:lnTo>
                    <a:pt x="5992" y="0"/>
                  </a:lnTo>
                  <a:close/>
                </a:path>
              </a:pathLst>
            </a:custGeom>
            <a:noFill/>
            <a:ln w="9525" cap="rnd" cmpd="sng">
              <a:solidFill>
                <a:schemeClr val="accent1">
                  <a:lumMod val="75000"/>
                </a:schemeClr>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3" name="Shape 524">
              <a:extLst>
                <a:ext uri="{FF2B5EF4-FFF2-40B4-BE49-F238E27FC236}">
                  <a16:creationId xmlns:a16="http://schemas.microsoft.com/office/drawing/2014/main" id="{F13B4602-381E-41FF-86D7-F2EDDA857234}"/>
                </a:ext>
              </a:extLst>
            </p:cNvPr>
            <p:cNvSpPr/>
            <p:nvPr/>
          </p:nvSpPr>
          <p:spPr>
            <a:xfrm>
              <a:off x="2857700" y="1631825"/>
              <a:ext cx="175975" cy="176000"/>
            </a:xfrm>
            <a:custGeom>
              <a:avLst/>
              <a:gdLst/>
              <a:ahLst/>
              <a:cxnLst/>
              <a:rect l="0" t="0" r="0" b="0"/>
              <a:pathLst>
                <a:path w="7039" h="7040" fill="none" extrusionOk="0">
                  <a:moveTo>
                    <a:pt x="268" y="2704"/>
                  </a:moveTo>
                  <a:lnTo>
                    <a:pt x="4336" y="6771"/>
                  </a:lnTo>
                  <a:lnTo>
                    <a:pt x="4336" y="6771"/>
                  </a:lnTo>
                  <a:lnTo>
                    <a:pt x="4336" y="6771"/>
                  </a:lnTo>
                  <a:lnTo>
                    <a:pt x="4652" y="6917"/>
                  </a:lnTo>
                  <a:lnTo>
                    <a:pt x="4993" y="7015"/>
                  </a:lnTo>
                  <a:lnTo>
                    <a:pt x="5310" y="7039"/>
                  </a:lnTo>
                  <a:lnTo>
                    <a:pt x="5651" y="7039"/>
                  </a:lnTo>
                  <a:lnTo>
                    <a:pt x="5992" y="6966"/>
                  </a:lnTo>
                  <a:lnTo>
                    <a:pt x="6308" y="6844"/>
                  </a:lnTo>
                  <a:lnTo>
                    <a:pt x="6454" y="6747"/>
                  </a:lnTo>
                  <a:lnTo>
                    <a:pt x="6601" y="6674"/>
                  </a:lnTo>
                  <a:lnTo>
                    <a:pt x="6747" y="6552"/>
                  </a:lnTo>
                  <a:lnTo>
                    <a:pt x="6893" y="6430"/>
                  </a:lnTo>
                  <a:lnTo>
                    <a:pt x="6893" y="6430"/>
                  </a:lnTo>
                  <a:lnTo>
                    <a:pt x="6942" y="6357"/>
                  </a:lnTo>
                  <a:lnTo>
                    <a:pt x="7015" y="6260"/>
                  </a:lnTo>
                  <a:lnTo>
                    <a:pt x="7039" y="6138"/>
                  </a:lnTo>
                  <a:lnTo>
                    <a:pt x="7039" y="6041"/>
                  </a:lnTo>
                  <a:lnTo>
                    <a:pt x="7039" y="6041"/>
                  </a:lnTo>
                  <a:lnTo>
                    <a:pt x="7039" y="5943"/>
                  </a:lnTo>
                  <a:lnTo>
                    <a:pt x="7015" y="5846"/>
                  </a:lnTo>
                  <a:lnTo>
                    <a:pt x="6942" y="5748"/>
                  </a:lnTo>
                  <a:lnTo>
                    <a:pt x="6893" y="5651"/>
                  </a:lnTo>
                  <a:lnTo>
                    <a:pt x="1389" y="147"/>
                  </a:lnTo>
                  <a:lnTo>
                    <a:pt x="1389" y="147"/>
                  </a:lnTo>
                  <a:lnTo>
                    <a:pt x="1291" y="98"/>
                  </a:lnTo>
                  <a:lnTo>
                    <a:pt x="1194" y="25"/>
                  </a:lnTo>
                  <a:lnTo>
                    <a:pt x="1096" y="0"/>
                  </a:lnTo>
                  <a:lnTo>
                    <a:pt x="999" y="0"/>
                  </a:lnTo>
                  <a:lnTo>
                    <a:pt x="999" y="0"/>
                  </a:lnTo>
                  <a:lnTo>
                    <a:pt x="902" y="0"/>
                  </a:lnTo>
                  <a:lnTo>
                    <a:pt x="780" y="25"/>
                  </a:lnTo>
                  <a:lnTo>
                    <a:pt x="682" y="98"/>
                  </a:lnTo>
                  <a:lnTo>
                    <a:pt x="609" y="147"/>
                  </a:lnTo>
                  <a:lnTo>
                    <a:pt x="609" y="147"/>
                  </a:lnTo>
                  <a:lnTo>
                    <a:pt x="487" y="293"/>
                  </a:lnTo>
                  <a:lnTo>
                    <a:pt x="366" y="439"/>
                  </a:lnTo>
                  <a:lnTo>
                    <a:pt x="293" y="585"/>
                  </a:lnTo>
                  <a:lnTo>
                    <a:pt x="195" y="731"/>
                  </a:lnTo>
                  <a:lnTo>
                    <a:pt x="73" y="1048"/>
                  </a:lnTo>
                  <a:lnTo>
                    <a:pt x="0" y="1389"/>
                  </a:lnTo>
                  <a:lnTo>
                    <a:pt x="0" y="1730"/>
                  </a:lnTo>
                  <a:lnTo>
                    <a:pt x="25" y="2046"/>
                  </a:lnTo>
                  <a:lnTo>
                    <a:pt x="122" y="2387"/>
                  </a:lnTo>
                  <a:lnTo>
                    <a:pt x="268" y="2704"/>
                  </a:lnTo>
                  <a:lnTo>
                    <a:pt x="268" y="2704"/>
                  </a:lnTo>
                  <a:close/>
                </a:path>
              </a:pathLst>
            </a:custGeom>
            <a:noFill/>
            <a:ln w="9525" cap="rnd" cmpd="sng">
              <a:solidFill>
                <a:schemeClr val="accent1">
                  <a:lumMod val="75000"/>
                </a:schemeClr>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4" name="Shape 525">
              <a:extLst>
                <a:ext uri="{FF2B5EF4-FFF2-40B4-BE49-F238E27FC236}">
                  <a16:creationId xmlns:a16="http://schemas.microsoft.com/office/drawing/2014/main" id="{FFACC279-C190-4B0B-95E8-1604ACA9723A}"/>
                </a:ext>
              </a:extLst>
            </p:cNvPr>
            <p:cNvSpPr/>
            <p:nvPr/>
          </p:nvSpPr>
          <p:spPr>
            <a:xfrm>
              <a:off x="2662850" y="1699400"/>
              <a:ext cx="303250" cy="303250"/>
            </a:xfrm>
            <a:custGeom>
              <a:avLst/>
              <a:gdLst/>
              <a:ahLst/>
              <a:cxnLst/>
              <a:rect l="0" t="0" r="0" b="0"/>
              <a:pathLst>
                <a:path w="12130" h="12130" fill="none" extrusionOk="0">
                  <a:moveTo>
                    <a:pt x="8038" y="1"/>
                  </a:moveTo>
                  <a:lnTo>
                    <a:pt x="4872" y="3191"/>
                  </a:lnTo>
                  <a:lnTo>
                    <a:pt x="4872" y="3191"/>
                  </a:lnTo>
                  <a:lnTo>
                    <a:pt x="4628" y="3094"/>
                  </a:lnTo>
                  <a:lnTo>
                    <a:pt x="4385" y="2997"/>
                  </a:lnTo>
                  <a:lnTo>
                    <a:pt x="4092" y="2899"/>
                  </a:lnTo>
                  <a:lnTo>
                    <a:pt x="3800" y="2850"/>
                  </a:lnTo>
                  <a:lnTo>
                    <a:pt x="3484" y="2777"/>
                  </a:lnTo>
                  <a:lnTo>
                    <a:pt x="3167" y="2729"/>
                  </a:lnTo>
                  <a:lnTo>
                    <a:pt x="2850" y="2704"/>
                  </a:lnTo>
                  <a:lnTo>
                    <a:pt x="2534" y="2704"/>
                  </a:lnTo>
                  <a:lnTo>
                    <a:pt x="2534" y="2704"/>
                  </a:lnTo>
                  <a:lnTo>
                    <a:pt x="2241" y="2704"/>
                  </a:lnTo>
                  <a:lnTo>
                    <a:pt x="1949" y="2729"/>
                  </a:lnTo>
                  <a:lnTo>
                    <a:pt x="1633" y="2777"/>
                  </a:lnTo>
                  <a:lnTo>
                    <a:pt x="1316" y="2850"/>
                  </a:lnTo>
                  <a:lnTo>
                    <a:pt x="999" y="2972"/>
                  </a:lnTo>
                  <a:lnTo>
                    <a:pt x="707" y="3094"/>
                  </a:lnTo>
                  <a:lnTo>
                    <a:pt x="415" y="3289"/>
                  </a:lnTo>
                  <a:lnTo>
                    <a:pt x="147" y="3508"/>
                  </a:lnTo>
                  <a:lnTo>
                    <a:pt x="147" y="3508"/>
                  </a:lnTo>
                  <a:lnTo>
                    <a:pt x="74" y="3581"/>
                  </a:lnTo>
                  <a:lnTo>
                    <a:pt x="25" y="3678"/>
                  </a:lnTo>
                  <a:lnTo>
                    <a:pt x="1" y="3776"/>
                  </a:lnTo>
                  <a:lnTo>
                    <a:pt x="1" y="3898"/>
                  </a:lnTo>
                  <a:lnTo>
                    <a:pt x="1" y="3898"/>
                  </a:lnTo>
                  <a:lnTo>
                    <a:pt x="1" y="3995"/>
                  </a:lnTo>
                  <a:lnTo>
                    <a:pt x="25" y="4093"/>
                  </a:lnTo>
                  <a:lnTo>
                    <a:pt x="74" y="4190"/>
                  </a:lnTo>
                  <a:lnTo>
                    <a:pt x="147" y="4287"/>
                  </a:lnTo>
                  <a:lnTo>
                    <a:pt x="7843" y="11984"/>
                  </a:lnTo>
                  <a:lnTo>
                    <a:pt x="7843" y="11984"/>
                  </a:lnTo>
                  <a:lnTo>
                    <a:pt x="7941" y="12057"/>
                  </a:lnTo>
                  <a:lnTo>
                    <a:pt x="8038" y="12105"/>
                  </a:lnTo>
                  <a:lnTo>
                    <a:pt x="8135" y="12130"/>
                  </a:lnTo>
                  <a:lnTo>
                    <a:pt x="8233" y="12130"/>
                  </a:lnTo>
                  <a:lnTo>
                    <a:pt x="8233" y="12130"/>
                  </a:lnTo>
                  <a:lnTo>
                    <a:pt x="8355" y="12130"/>
                  </a:lnTo>
                  <a:lnTo>
                    <a:pt x="8452" y="12105"/>
                  </a:lnTo>
                  <a:lnTo>
                    <a:pt x="8549" y="12057"/>
                  </a:lnTo>
                  <a:lnTo>
                    <a:pt x="8622" y="11984"/>
                  </a:lnTo>
                  <a:lnTo>
                    <a:pt x="8622" y="11984"/>
                  </a:lnTo>
                  <a:lnTo>
                    <a:pt x="8842" y="11716"/>
                  </a:lnTo>
                  <a:lnTo>
                    <a:pt x="9036" y="11423"/>
                  </a:lnTo>
                  <a:lnTo>
                    <a:pt x="9158" y="11131"/>
                  </a:lnTo>
                  <a:lnTo>
                    <a:pt x="9280" y="10814"/>
                  </a:lnTo>
                  <a:lnTo>
                    <a:pt x="9353" y="10498"/>
                  </a:lnTo>
                  <a:lnTo>
                    <a:pt x="9402" y="10181"/>
                  </a:lnTo>
                  <a:lnTo>
                    <a:pt x="9426" y="9889"/>
                  </a:lnTo>
                  <a:lnTo>
                    <a:pt x="9426" y="9597"/>
                  </a:lnTo>
                  <a:lnTo>
                    <a:pt x="9426" y="9597"/>
                  </a:lnTo>
                  <a:lnTo>
                    <a:pt x="9426" y="9280"/>
                  </a:lnTo>
                  <a:lnTo>
                    <a:pt x="9402" y="8964"/>
                  </a:lnTo>
                  <a:lnTo>
                    <a:pt x="9353" y="8647"/>
                  </a:lnTo>
                  <a:lnTo>
                    <a:pt x="9280" y="8330"/>
                  </a:lnTo>
                  <a:lnTo>
                    <a:pt x="9231" y="8038"/>
                  </a:lnTo>
                  <a:lnTo>
                    <a:pt x="9134" y="7746"/>
                  </a:lnTo>
                  <a:lnTo>
                    <a:pt x="9036" y="7502"/>
                  </a:lnTo>
                  <a:lnTo>
                    <a:pt x="8939" y="7259"/>
                  </a:lnTo>
                  <a:lnTo>
                    <a:pt x="12130" y="4093"/>
                  </a:lnTo>
                </a:path>
              </a:pathLst>
            </a:custGeom>
            <a:noFill/>
            <a:ln w="9525" cap="rnd" cmpd="sng">
              <a:solidFill>
                <a:schemeClr val="accent1">
                  <a:lumMod val="75000"/>
                </a:schemeClr>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5" name="Shape 526">
              <a:extLst>
                <a:ext uri="{FF2B5EF4-FFF2-40B4-BE49-F238E27FC236}">
                  <a16:creationId xmlns:a16="http://schemas.microsoft.com/office/drawing/2014/main" id="{41850CE5-0B14-4396-B8DB-4A2F4A514D10}"/>
                </a:ext>
              </a:extLst>
            </p:cNvPr>
            <p:cNvSpPr/>
            <p:nvPr/>
          </p:nvSpPr>
          <p:spPr>
            <a:xfrm>
              <a:off x="2801675" y="1740825"/>
              <a:ext cx="49950" cy="49950"/>
            </a:xfrm>
            <a:custGeom>
              <a:avLst/>
              <a:gdLst/>
              <a:ahLst/>
              <a:cxnLst/>
              <a:rect l="0" t="0" r="0" b="0"/>
              <a:pathLst>
                <a:path w="1998" h="1998" fill="none" extrusionOk="0">
                  <a:moveTo>
                    <a:pt x="1" y="1997"/>
                  </a:moveTo>
                  <a:lnTo>
                    <a:pt x="1998" y="0"/>
                  </a:lnTo>
                </a:path>
              </a:pathLst>
            </a:custGeom>
            <a:noFill/>
            <a:ln w="9525" cap="rnd" cmpd="sng">
              <a:solidFill>
                <a:schemeClr val="accent1">
                  <a:lumMod val="75000"/>
                </a:schemeClr>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
        <p:nvSpPr>
          <p:cNvPr id="39" name="Espace réservé du texte 1">
            <a:extLst>
              <a:ext uri="{FF2B5EF4-FFF2-40B4-BE49-F238E27FC236}">
                <a16:creationId xmlns:a16="http://schemas.microsoft.com/office/drawing/2014/main" id="{3562916F-2F72-4E3F-ADAF-A3434CD87007}"/>
              </a:ext>
            </a:extLst>
          </p:cNvPr>
          <p:cNvSpPr txBox="1">
            <a:spLocks/>
          </p:cNvSpPr>
          <p:nvPr/>
        </p:nvSpPr>
        <p:spPr>
          <a:xfrm>
            <a:off x="63799" y="2791751"/>
            <a:ext cx="5990628" cy="324402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9525">
            <a:solidFill>
              <a:schemeClr val="tx2"/>
            </a:solidFill>
          </a:ln>
        </p:spPr>
        <p:txBody>
          <a:bodyPr vert="horz" wrap="square" lIns="234000" tIns="432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40" name="Espace réservé du texte 1">
            <a:extLst>
              <a:ext uri="{FF2B5EF4-FFF2-40B4-BE49-F238E27FC236}">
                <a16:creationId xmlns:a16="http://schemas.microsoft.com/office/drawing/2014/main" id="{07AE30EE-09B9-41E1-9D71-6EBB44704463}"/>
              </a:ext>
            </a:extLst>
          </p:cNvPr>
          <p:cNvSpPr txBox="1">
            <a:spLocks/>
          </p:cNvSpPr>
          <p:nvPr/>
        </p:nvSpPr>
        <p:spPr>
          <a:xfrm>
            <a:off x="6123473" y="2791751"/>
            <a:ext cx="5990628" cy="324402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9525">
            <a:solidFill>
              <a:schemeClr val="tx2"/>
            </a:solidFill>
          </a:ln>
        </p:spPr>
        <p:txBody>
          <a:bodyPr vert="horz" wrap="square" lIns="234000" tIns="432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36" name="Espace réservé du pied de page 58">
            <a:extLst>
              <a:ext uri="{FF2B5EF4-FFF2-40B4-BE49-F238E27FC236}">
                <a16:creationId xmlns:a16="http://schemas.microsoft.com/office/drawing/2014/main" id="{C4E604FC-A31C-4036-99D2-1632169083DB}"/>
              </a:ext>
            </a:extLst>
          </p:cNvPr>
          <p:cNvSpPr txBox="1">
            <a:spLocks/>
          </p:cNvSpPr>
          <p:nvPr/>
        </p:nvSpPr>
        <p:spPr>
          <a:xfrm>
            <a:off x="632383" y="6468977"/>
            <a:ext cx="4576925"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50" dirty="0"/>
              <a:t>Présentation des moments de vie - document à usage interne - à ne pas diffuser</a:t>
            </a:r>
          </a:p>
        </p:txBody>
      </p:sp>
    </p:spTree>
    <p:extLst>
      <p:ext uri="{BB962C8B-B14F-4D97-AF65-F5344CB8AC3E}">
        <p14:creationId xmlns:p14="http://schemas.microsoft.com/office/powerpoint/2010/main" val="1774898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14</a:t>
            </a:fld>
            <a:endParaRPr lang="fr-F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a:xfrm>
            <a:off x="632383" y="828015"/>
            <a:ext cx="11471127" cy="432000"/>
          </a:xfrm>
        </p:spPr>
        <p:txBody>
          <a:bodyPr/>
          <a:lstStyle/>
          <a:p>
            <a:r>
              <a:rPr lang="fr-FR" dirty="0"/>
              <a:t>Affichage du scoring moment de vie sur le PDO avec les informations liées (date et appétences produits)</a:t>
            </a: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1707100" cy="719227"/>
          </a:xfrm>
        </p:spPr>
        <p:txBody>
          <a:bodyPr/>
          <a:lstStyle/>
          <a:p>
            <a:r>
              <a:rPr lang="fr-FR" sz="2400" dirty="0"/>
              <a:t>NOUVELLES INFORMATIONS SUR LE POSTE DE TRAVAIL DES CONSEILLERS</a:t>
            </a:r>
          </a:p>
        </p:txBody>
      </p:sp>
      <p:pic>
        <p:nvPicPr>
          <p:cNvPr id="41" name="Image 40">
            <a:extLst>
              <a:ext uri="{FF2B5EF4-FFF2-40B4-BE49-F238E27FC236}">
                <a16:creationId xmlns:a16="http://schemas.microsoft.com/office/drawing/2014/main" id="{863ACDA8-380E-41C5-A582-8A5FA862596C}"/>
              </a:ext>
            </a:extLst>
          </p:cNvPr>
          <p:cNvPicPr>
            <a:picLocks noChangeAspect="1"/>
          </p:cNvPicPr>
          <p:nvPr/>
        </p:nvPicPr>
        <p:blipFill>
          <a:blip r:embed="rId3"/>
          <a:stretch>
            <a:fillRect/>
          </a:stretch>
        </p:blipFill>
        <p:spPr>
          <a:xfrm>
            <a:off x="552643" y="2782092"/>
            <a:ext cx="5183357" cy="3396861"/>
          </a:xfrm>
          <a:prstGeom prst="rect">
            <a:avLst/>
          </a:prstGeom>
        </p:spPr>
      </p:pic>
      <p:pic>
        <p:nvPicPr>
          <p:cNvPr id="42" name="Image 41" descr="Une image contenant texte&#10;&#10;Description générée automatiquement">
            <a:extLst>
              <a:ext uri="{FF2B5EF4-FFF2-40B4-BE49-F238E27FC236}">
                <a16:creationId xmlns:a16="http://schemas.microsoft.com/office/drawing/2014/main" id="{CA0B2C29-C2CD-47D6-8349-F3C642C3FE34}"/>
              </a:ext>
            </a:extLst>
          </p:cNvPr>
          <p:cNvPicPr>
            <a:picLocks noChangeAspect="1"/>
          </p:cNvPicPr>
          <p:nvPr/>
        </p:nvPicPr>
        <p:blipFill>
          <a:blip r:embed="rId4"/>
          <a:stretch>
            <a:fillRect/>
          </a:stretch>
        </p:blipFill>
        <p:spPr>
          <a:xfrm>
            <a:off x="6367946" y="2770771"/>
            <a:ext cx="5183357" cy="3557205"/>
          </a:xfrm>
          <a:prstGeom prst="rect">
            <a:avLst/>
          </a:prstGeom>
        </p:spPr>
      </p:pic>
      <p:sp>
        <p:nvSpPr>
          <p:cNvPr id="43" name="Espace réservé du texte 1">
            <a:extLst>
              <a:ext uri="{FF2B5EF4-FFF2-40B4-BE49-F238E27FC236}">
                <a16:creationId xmlns:a16="http://schemas.microsoft.com/office/drawing/2014/main" id="{F77FAB7B-00FD-4831-AD58-1743E3241EE5}"/>
              </a:ext>
            </a:extLst>
          </p:cNvPr>
          <p:cNvSpPr txBox="1">
            <a:spLocks/>
          </p:cNvSpPr>
          <p:nvPr/>
        </p:nvSpPr>
        <p:spPr>
          <a:xfrm>
            <a:off x="155188" y="1642410"/>
            <a:ext cx="11881623" cy="785694"/>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vert="horz" wrap="square" lIns="234000" tIns="432000" rIns="234000" bIns="432000" rtlCol="0" anchor="ctr">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fr-FR" dirty="0"/>
              <a:t> En cliquant sur l’opportunité, le conseiller pourra visualiser les informations liées aux moments de vie du client (date estimée du moment de vie et appétences produits éventuelles du client). Le paramétrage est réalisé par les équipes marketing de votre établissement.</a:t>
            </a:r>
          </a:p>
        </p:txBody>
      </p:sp>
      <p:sp>
        <p:nvSpPr>
          <p:cNvPr id="2" name="Rectangle 1">
            <a:extLst>
              <a:ext uri="{FF2B5EF4-FFF2-40B4-BE49-F238E27FC236}">
                <a16:creationId xmlns:a16="http://schemas.microsoft.com/office/drawing/2014/main" id="{B52256A4-FB52-4905-96C2-AB07CD51DDFC}"/>
              </a:ext>
            </a:extLst>
          </p:cNvPr>
          <p:cNvSpPr/>
          <p:nvPr/>
        </p:nvSpPr>
        <p:spPr>
          <a:xfrm>
            <a:off x="7175863" y="4267200"/>
            <a:ext cx="3657600" cy="18288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pied de page 58">
            <a:extLst>
              <a:ext uri="{FF2B5EF4-FFF2-40B4-BE49-F238E27FC236}">
                <a16:creationId xmlns:a16="http://schemas.microsoft.com/office/drawing/2014/main" id="{DC0F67BA-3A04-4279-BE14-CC69E2C6B5C5}"/>
              </a:ext>
            </a:extLst>
          </p:cNvPr>
          <p:cNvSpPr txBox="1">
            <a:spLocks/>
          </p:cNvSpPr>
          <p:nvPr/>
        </p:nvSpPr>
        <p:spPr>
          <a:xfrm>
            <a:off x="632383" y="6468977"/>
            <a:ext cx="4576925"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50" dirty="0"/>
              <a:t>Présentation des moments de vie - document à usage interne - à ne pas diffuser</a:t>
            </a:r>
          </a:p>
        </p:txBody>
      </p:sp>
    </p:spTree>
    <p:extLst>
      <p:ext uri="{BB962C8B-B14F-4D97-AF65-F5344CB8AC3E}">
        <p14:creationId xmlns:p14="http://schemas.microsoft.com/office/powerpoint/2010/main" val="3664122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15</a:t>
            </a:fld>
            <a:endParaRPr lang="fr-F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a:xfrm>
            <a:off x="632383" y="828015"/>
            <a:ext cx="11471127" cy="432000"/>
          </a:xfrm>
        </p:spPr>
        <p:txBody>
          <a:bodyPr/>
          <a:lstStyle/>
          <a:p>
            <a:r>
              <a:rPr lang="fr-FR" dirty="0"/>
              <a:t>Affichage de l’Opportunité Commerciale moment de vie sur l’outil APE avec les informations liées (date estimée et appétences produits)</a:t>
            </a: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1707100" cy="719227"/>
          </a:xfrm>
        </p:spPr>
        <p:txBody>
          <a:bodyPr/>
          <a:lstStyle/>
          <a:p>
            <a:r>
              <a:rPr lang="fr-FR" sz="2400" dirty="0"/>
              <a:t>NOUVELLES INFORMATIONS SUR LE POSTE DE TRAVAIL DES CONSEILLERS</a:t>
            </a:r>
          </a:p>
        </p:txBody>
      </p:sp>
      <p:pic>
        <p:nvPicPr>
          <p:cNvPr id="9" name="Image 8" descr="Une image contenant texte&#10;&#10;Description générée automatiquement">
            <a:extLst>
              <a:ext uri="{FF2B5EF4-FFF2-40B4-BE49-F238E27FC236}">
                <a16:creationId xmlns:a16="http://schemas.microsoft.com/office/drawing/2014/main" id="{CD081426-D29A-46BF-8256-C7DBAF4EB838}"/>
              </a:ext>
            </a:extLst>
          </p:cNvPr>
          <p:cNvPicPr>
            <a:picLocks noChangeAspect="1"/>
          </p:cNvPicPr>
          <p:nvPr/>
        </p:nvPicPr>
        <p:blipFill>
          <a:blip r:embed="rId3"/>
          <a:stretch>
            <a:fillRect/>
          </a:stretch>
        </p:blipFill>
        <p:spPr>
          <a:xfrm>
            <a:off x="3854245" y="1674920"/>
            <a:ext cx="8115868" cy="4610704"/>
          </a:xfrm>
          <a:prstGeom prst="rect">
            <a:avLst/>
          </a:prstGeom>
        </p:spPr>
      </p:pic>
      <p:sp>
        <p:nvSpPr>
          <p:cNvPr id="13" name="Espace réservé du texte 1">
            <a:extLst>
              <a:ext uri="{FF2B5EF4-FFF2-40B4-BE49-F238E27FC236}">
                <a16:creationId xmlns:a16="http://schemas.microsoft.com/office/drawing/2014/main" id="{1124767F-4465-46F4-912D-1EFB246D0C3A}"/>
              </a:ext>
            </a:extLst>
          </p:cNvPr>
          <p:cNvSpPr txBox="1">
            <a:spLocks/>
          </p:cNvSpPr>
          <p:nvPr/>
        </p:nvSpPr>
        <p:spPr>
          <a:xfrm>
            <a:off x="221887" y="2382915"/>
            <a:ext cx="3496306" cy="2965834"/>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vert="horz" wrap="square" lIns="234000" tIns="432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Affichage du libellé de l'opportunité commerciale et les informations liées : </a:t>
            </a:r>
          </a:p>
          <a:p>
            <a:pPr lvl="2"/>
            <a:r>
              <a:rPr lang="fr-FR" dirty="0"/>
              <a:t>Date estimée du Moment de Vie</a:t>
            </a:r>
          </a:p>
          <a:p>
            <a:pPr lvl="2"/>
            <a:r>
              <a:rPr lang="fr-FR" dirty="0"/>
              <a:t>Le(s) appétence(s) produit(s) liée(s)</a:t>
            </a:r>
          </a:p>
        </p:txBody>
      </p:sp>
      <p:sp>
        <p:nvSpPr>
          <p:cNvPr id="10" name="Espace réservé du pied de page 58">
            <a:extLst>
              <a:ext uri="{FF2B5EF4-FFF2-40B4-BE49-F238E27FC236}">
                <a16:creationId xmlns:a16="http://schemas.microsoft.com/office/drawing/2014/main" id="{856CF1F9-2C72-4144-895B-F619B1ACA2ED}"/>
              </a:ext>
            </a:extLst>
          </p:cNvPr>
          <p:cNvSpPr txBox="1">
            <a:spLocks/>
          </p:cNvSpPr>
          <p:nvPr/>
        </p:nvSpPr>
        <p:spPr>
          <a:xfrm>
            <a:off x="632383" y="6468977"/>
            <a:ext cx="4576925"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50" dirty="0"/>
              <a:t>Présentation des moments de vie - document à usage interne - à ne pas diffuser</a:t>
            </a:r>
          </a:p>
        </p:txBody>
      </p:sp>
    </p:spTree>
    <p:extLst>
      <p:ext uri="{BB962C8B-B14F-4D97-AF65-F5344CB8AC3E}">
        <p14:creationId xmlns:p14="http://schemas.microsoft.com/office/powerpoint/2010/main" val="2494028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a:xfrm>
            <a:off x="632383" y="828015"/>
            <a:ext cx="11471127" cy="432000"/>
          </a:xfrm>
        </p:spPr>
        <p:txBody>
          <a:bodyPr/>
          <a:lstStyle/>
          <a:p>
            <a:r>
              <a:rPr lang="fr-FR" dirty="0"/>
              <a:t>Mettre à jour les données de vos clients dans le dossier connaissance client </a:t>
            </a:r>
            <a:r>
              <a:rPr lang="fr-FR" dirty="0" err="1"/>
              <a:t>MyWay</a:t>
            </a:r>
            <a:r>
              <a:rPr lang="fr-FR" dirty="0"/>
              <a:t>, collecter les justificatifs et créer des relances client</a:t>
            </a: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1707100" cy="719227"/>
          </a:xfrm>
        </p:spPr>
        <p:txBody>
          <a:bodyPr/>
          <a:lstStyle/>
          <a:p>
            <a:r>
              <a:rPr lang="fr-FR" sz="2400" dirty="0"/>
              <a:t>Bonnes pratiques pour traiter les Opportunités Commerciales DEPART A LA Retraite</a:t>
            </a:r>
          </a:p>
        </p:txBody>
      </p:sp>
      <p:sp>
        <p:nvSpPr>
          <p:cNvPr id="14" name="Espace réservé du texte 1">
            <a:extLst>
              <a:ext uri="{FF2B5EF4-FFF2-40B4-BE49-F238E27FC236}">
                <a16:creationId xmlns:a16="http://schemas.microsoft.com/office/drawing/2014/main" id="{77D34729-1457-4CB6-A18F-D8BDCEAB8F82}"/>
              </a:ext>
            </a:extLst>
          </p:cNvPr>
          <p:cNvSpPr txBox="1">
            <a:spLocks/>
          </p:cNvSpPr>
          <p:nvPr/>
        </p:nvSpPr>
        <p:spPr>
          <a:xfrm>
            <a:off x="218803" y="1517750"/>
            <a:ext cx="5517197" cy="2764351"/>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noFill/>
          </a:ln>
        </p:spPr>
        <p:txBody>
          <a:bodyPr vert="horz" wrap="square" lIns="234000" tIns="432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fr-FR" sz="1400" dirty="0"/>
              <a:t>Situation professionnelle :</a:t>
            </a:r>
          </a:p>
          <a:p>
            <a:pPr lvl="2">
              <a:lnSpc>
                <a:spcPct val="150000"/>
              </a:lnSpc>
              <a:spcBef>
                <a:spcPts val="0"/>
              </a:spcBef>
            </a:pPr>
            <a:r>
              <a:rPr lang="fr-FR" sz="1200" dirty="0"/>
              <a:t>CSP </a:t>
            </a:r>
          </a:p>
          <a:p>
            <a:pPr>
              <a:lnSpc>
                <a:spcPct val="150000"/>
              </a:lnSpc>
              <a:spcBef>
                <a:spcPts val="0"/>
              </a:spcBef>
            </a:pPr>
            <a:r>
              <a:rPr lang="fr-FR" sz="1400" dirty="0"/>
              <a:t>Situation personnelle : </a:t>
            </a:r>
          </a:p>
          <a:p>
            <a:pPr lvl="2">
              <a:lnSpc>
                <a:spcPct val="150000"/>
              </a:lnSpc>
              <a:spcBef>
                <a:spcPts val="0"/>
              </a:spcBef>
            </a:pPr>
            <a:r>
              <a:rPr lang="fr-FR" sz="1200" dirty="0"/>
              <a:t>s’assurer que le nom patronymique est renseigné</a:t>
            </a:r>
          </a:p>
          <a:p>
            <a:pPr>
              <a:lnSpc>
                <a:spcPct val="150000"/>
              </a:lnSpc>
              <a:spcBef>
                <a:spcPts val="0"/>
              </a:spcBef>
            </a:pPr>
            <a:r>
              <a:rPr lang="fr-FR" sz="1400" dirty="0"/>
              <a:t>Moyen de contact :</a:t>
            </a:r>
          </a:p>
          <a:p>
            <a:pPr lvl="2">
              <a:lnSpc>
                <a:spcPct val="150000"/>
              </a:lnSpc>
              <a:spcBef>
                <a:spcPts val="0"/>
              </a:spcBef>
            </a:pPr>
            <a:r>
              <a:rPr lang="fr-FR" sz="1200" dirty="0"/>
              <a:t>Email, SMS, Opt-In</a:t>
            </a:r>
          </a:p>
        </p:txBody>
      </p:sp>
      <p:sp>
        <p:nvSpPr>
          <p:cNvPr id="16" name="Espace réservé du texte 1">
            <a:extLst>
              <a:ext uri="{FF2B5EF4-FFF2-40B4-BE49-F238E27FC236}">
                <a16:creationId xmlns:a16="http://schemas.microsoft.com/office/drawing/2014/main" id="{73FD3EB9-F4F2-48D2-9D0E-8FFF6AFEF295}"/>
              </a:ext>
            </a:extLst>
          </p:cNvPr>
          <p:cNvSpPr txBox="1">
            <a:spLocks/>
          </p:cNvSpPr>
          <p:nvPr/>
        </p:nvSpPr>
        <p:spPr>
          <a:xfrm>
            <a:off x="5887100" y="1517750"/>
            <a:ext cx="6216410" cy="2764351"/>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noFill/>
          </a:ln>
        </p:spPr>
        <p:txBody>
          <a:bodyPr vert="horz" wrap="square" lIns="234000" tIns="432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fr-FR" sz="1400" dirty="0"/>
              <a:t>Pourquoi est-ce important ?</a:t>
            </a:r>
          </a:p>
          <a:p>
            <a:pPr lvl="2">
              <a:lnSpc>
                <a:spcPct val="150000"/>
              </a:lnSpc>
              <a:spcBef>
                <a:spcPts val="0"/>
              </a:spcBef>
            </a:pPr>
            <a:r>
              <a:rPr lang="fr-FR" sz="1200" dirty="0"/>
              <a:t>En saisissant correctement les données de vos clients lors des rendez-vous, cela permettra d’</a:t>
            </a:r>
            <a:r>
              <a:rPr lang="fr-FR" sz="1200" b="1" dirty="0"/>
              <a:t>améliorer </a:t>
            </a:r>
            <a:r>
              <a:rPr lang="fr-FR" sz="1200" dirty="0"/>
              <a:t>le moteur et donc </a:t>
            </a:r>
            <a:r>
              <a:rPr lang="fr-FR" sz="1200" b="1" dirty="0"/>
              <a:t>vos prochaines Opportunités Commerciales </a:t>
            </a:r>
            <a:r>
              <a:rPr lang="fr-FR" sz="1200" dirty="0"/>
              <a:t>.</a:t>
            </a:r>
          </a:p>
          <a:p>
            <a:pPr>
              <a:lnSpc>
                <a:spcPct val="150000"/>
              </a:lnSpc>
              <a:spcBef>
                <a:spcPts val="0"/>
              </a:spcBef>
            </a:pPr>
            <a:r>
              <a:rPr lang="fr-FR" sz="1400" dirty="0"/>
              <a:t>Vous y gagnerez dans : </a:t>
            </a:r>
          </a:p>
          <a:p>
            <a:pPr lvl="2">
              <a:lnSpc>
                <a:spcPct val="150000"/>
              </a:lnSpc>
              <a:spcBef>
                <a:spcPts val="0"/>
              </a:spcBef>
            </a:pPr>
            <a:r>
              <a:rPr lang="fr-FR" sz="1200" dirty="0"/>
              <a:t>votre relation client grâce à des opportunités de contact de plus en plus précises, ce qui facilitera l’atteinte d’un bon NPS (Net </a:t>
            </a:r>
            <a:r>
              <a:rPr lang="fr-FR" sz="1200" dirty="0" err="1"/>
              <a:t>Promoter</a:t>
            </a:r>
            <a:r>
              <a:rPr lang="fr-FR" sz="1200" dirty="0"/>
              <a:t> Score) </a:t>
            </a:r>
          </a:p>
          <a:p>
            <a:pPr lvl="2">
              <a:lnSpc>
                <a:spcPct val="150000"/>
              </a:lnSpc>
              <a:spcBef>
                <a:spcPts val="0"/>
              </a:spcBef>
            </a:pPr>
            <a:r>
              <a:rPr lang="fr-FR" sz="1200" dirty="0"/>
              <a:t>votre efficacité commerciale et donc dans l’atteinte de vos objectifs commerciaux</a:t>
            </a:r>
          </a:p>
        </p:txBody>
      </p:sp>
      <p:sp>
        <p:nvSpPr>
          <p:cNvPr id="17" name="Flèche : droite 16">
            <a:extLst>
              <a:ext uri="{FF2B5EF4-FFF2-40B4-BE49-F238E27FC236}">
                <a16:creationId xmlns:a16="http://schemas.microsoft.com/office/drawing/2014/main" id="{F5D0E25E-9A13-4484-979E-5CA632F29410}"/>
              </a:ext>
            </a:extLst>
          </p:cNvPr>
          <p:cNvSpPr/>
          <p:nvPr/>
        </p:nvSpPr>
        <p:spPr>
          <a:xfrm>
            <a:off x="5526638" y="2052995"/>
            <a:ext cx="482749" cy="524921"/>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p>
        </p:txBody>
      </p:sp>
      <p:sp>
        <p:nvSpPr>
          <p:cNvPr id="20" name="Espace réservé du texte 1">
            <a:extLst>
              <a:ext uri="{FF2B5EF4-FFF2-40B4-BE49-F238E27FC236}">
                <a16:creationId xmlns:a16="http://schemas.microsoft.com/office/drawing/2014/main" id="{4D708179-8261-45F0-958D-C84F9D817171}"/>
              </a:ext>
            </a:extLst>
          </p:cNvPr>
          <p:cNvSpPr txBox="1">
            <a:spLocks/>
          </p:cNvSpPr>
          <p:nvPr/>
        </p:nvSpPr>
        <p:spPr>
          <a:xfrm rot="10800000">
            <a:off x="5756786" y="4749059"/>
            <a:ext cx="6216410" cy="1583618"/>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vert="horz" wrap="square" lIns="234000" tIns="432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18" name="Espace réservé du texte 1">
            <a:extLst>
              <a:ext uri="{FF2B5EF4-FFF2-40B4-BE49-F238E27FC236}">
                <a16:creationId xmlns:a16="http://schemas.microsoft.com/office/drawing/2014/main" id="{ABE10562-B91B-4D1F-B586-FE4A8DEE62DA}"/>
              </a:ext>
            </a:extLst>
          </p:cNvPr>
          <p:cNvSpPr txBox="1">
            <a:spLocks/>
          </p:cNvSpPr>
          <p:nvPr/>
        </p:nvSpPr>
        <p:spPr>
          <a:xfrm>
            <a:off x="5907887" y="4368559"/>
            <a:ext cx="6216410" cy="1964118"/>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noFill/>
          </a:ln>
        </p:spPr>
        <p:txBody>
          <a:bodyPr vert="horz" wrap="square" lIns="234000" tIns="432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lnSpc>
                <a:spcPct val="150000"/>
              </a:lnSpc>
              <a:spcBef>
                <a:spcPts val="0"/>
              </a:spcBef>
              <a:buNone/>
            </a:pPr>
            <a:r>
              <a:rPr lang="fr-FR" sz="1200" dirty="0"/>
              <a:t>Le départ à la retraite est une nouvelle étape de vie avec de nouveaux besoins.</a:t>
            </a:r>
          </a:p>
          <a:p>
            <a:pPr marL="0" lvl="2" indent="0">
              <a:lnSpc>
                <a:spcPct val="150000"/>
              </a:lnSpc>
              <a:spcBef>
                <a:spcPts val="0"/>
              </a:spcBef>
              <a:buNone/>
            </a:pPr>
            <a:r>
              <a:rPr lang="fr-FR" sz="1400" dirty="0"/>
              <a:t>Caler une relance pour : </a:t>
            </a:r>
          </a:p>
          <a:p>
            <a:pPr lvl="2">
              <a:lnSpc>
                <a:spcPct val="150000"/>
              </a:lnSpc>
              <a:spcBef>
                <a:spcPts val="0"/>
              </a:spcBef>
            </a:pPr>
            <a:r>
              <a:rPr lang="fr-FR" sz="1200" b="1" dirty="0"/>
              <a:t>aborder d'autres solutions </a:t>
            </a:r>
            <a:r>
              <a:rPr lang="fr-FR" sz="1200" dirty="0"/>
              <a:t>pour profiter de sa retraite à intervalle régulier</a:t>
            </a:r>
          </a:p>
          <a:p>
            <a:pPr lvl="2">
              <a:lnSpc>
                <a:spcPct val="150000"/>
              </a:lnSpc>
              <a:spcBef>
                <a:spcPts val="0"/>
              </a:spcBef>
            </a:pPr>
            <a:r>
              <a:rPr lang="fr-FR" sz="1200" dirty="0"/>
              <a:t>faire un bilan assurances pour </a:t>
            </a:r>
            <a:r>
              <a:rPr lang="fr-FR" sz="1200" b="1" dirty="0"/>
              <a:t>ajuster les propositions </a:t>
            </a:r>
            <a:r>
              <a:rPr lang="fr-FR" sz="1200" dirty="0"/>
              <a:t>en fonction de la situation du client</a:t>
            </a:r>
          </a:p>
        </p:txBody>
      </p:sp>
      <p:sp>
        <p:nvSpPr>
          <p:cNvPr id="21" name="Espace réservé du texte 1">
            <a:extLst>
              <a:ext uri="{FF2B5EF4-FFF2-40B4-BE49-F238E27FC236}">
                <a16:creationId xmlns:a16="http://schemas.microsoft.com/office/drawing/2014/main" id="{92E400A9-E45B-4316-9C4E-55C8F146218A}"/>
              </a:ext>
            </a:extLst>
          </p:cNvPr>
          <p:cNvSpPr txBox="1">
            <a:spLocks/>
          </p:cNvSpPr>
          <p:nvPr/>
        </p:nvSpPr>
        <p:spPr>
          <a:xfrm rot="16200000">
            <a:off x="1721676" y="423676"/>
            <a:ext cx="2409918" cy="5444579"/>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vert="horz" wrap="square" lIns="234000" tIns="432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buNone/>
            </a:pPr>
            <a:endParaRPr lang="fr-FR" dirty="0"/>
          </a:p>
        </p:txBody>
      </p:sp>
      <p:sp>
        <p:nvSpPr>
          <p:cNvPr id="22" name="Espace réservé du texte 1">
            <a:extLst>
              <a:ext uri="{FF2B5EF4-FFF2-40B4-BE49-F238E27FC236}">
                <a16:creationId xmlns:a16="http://schemas.microsoft.com/office/drawing/2014/main" id="{7A93770B-3A90-47DF-B669-C54E2F3F3195}"/>
              </a:ext>
            </a:extLst>
          </p:cNvPr>
          <p:cNvSpPr txBox="1">
            <a:spLocks/>
          </p:cNvSpPr>
          <p:nvPr/>
        </p:nvSpPr>
        <p:spPr>
          <a:xfrm rot="5400000">
            <a:off x="7735582" y="113313"/>
            <a:ext cx="2409919" cy="6065309"/>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vert="horz" wrap="square" lIns="234000" tIns="432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buNone/>
            </a:pPr>
            <a:endParaRPr lang="fr-FR" dirty="0"/>
          </a:p>
        </p:txBody>
      </p:sp>
      <p:sp>
        <p:nvSpPr>
          <p:cNvPr id="3" name="ZoneTexte 2">
            <a:extLst>
              <a:ext uri="{FF2B5EF4-FFF2-40B4-BE49-F238E27FC236}">
                <a16:creationId xmlns:a16="http://schemas.microsoft.com/office/drawing/2014/main" id="{24746FA5-4013-451C-8ED2-3A990ABD35F6}"/>
              </a:ext>
            </a:extLst>
          </p:cNvPr>
          <p:cNvSpPr txBox="1"/>
          <p:nvPr/>
        </p:nvSpPr>
        <p:spPr>
          <a:xfrm>
            <a:off x="198016" y="1657356"/>
            <a:ext cx="5156734" cy="276999"/>
          </a:xfrm>
          <a:prstGeom prst="rect">
            <a:avLst/>
          </a:prstGeom>
          <a:noFill/>
        </p:spPr>
        <p:txBody>
          <a:bodyPr wrap="square" rtlCol="0">
            <a:spAutoFit/>
          </a:bodyPr>
          <a:lstStyle/>
          <a:p>
            <a:r>
              <a:rPr lang="fr-FR" sz="1200" b="1" dirty="0">
                <a:solidFill>
                  <a:schemeClr val="bg2"/>
                </a:solidFill>
              </a:rPr>
              <a:t>METTRE A JOUR LES DONNEES CLIENT</a:t>
            </a:r>
          </a:p>
        </p:txBody>
      </p:sp>
      <p:sp>
        <p:nvSpPr>
          <p:cNvPr id="23" name="ZoneTexte 22">
            <a:extLst>
              <a:ext uri="{FF2B5EF4-FFF2-40B4-BE49-F238E27FC236}">
                <a16:creationId xmlns:a16="http://schemas.microsoft.com/office/drawing/2014/main" id="{8039BD9B-88DD-4937-97C7-8CA6BCFA055F}"/>
              </a:ext>
            </a:extLst>
          </p:cNvPr>
          <p:cNvSpPr txBox="1"/>
          <p:nvPr/>
        </p:nvSpPr>
        <p:spPr>
          <a:xfrm>
            <a:off x="7780948" y="4473076"/>
            <a:ext cx="4192248" cy="276999"/>
          </a:xfrm>
          <a:prstGeom prst="rect">
            <a:avLst/>
          </a:prstGeom>
          <a:noFill/>
        </p:spPr>
        <p:txBody>
          <a:bodyPr wrap="square" rtlCol="0">
            <a:spAutoFit/>
          </a:bodyPr>
          <a:lstStyle/>
          <a:p>
            <a:pPr algn="r"/>
            <a:r>
              <a:rPr lang="fr-FR" sz="1200" b="1" dirty="0"/>
              <a:t>BONNES RAISONS DE CRÉER UNE RELANCE</a:t>
            </a:r>
          </a:p>
        </p:txBody>
      </p:sp>
      <p:pic>
        <p:nvPicPr>
          <p:cNvPr id="24" name="Image 23">
            <a:extLst>
              <a:ext uri="{FF2B5EF4-FFF2-40B4-BE49-F238E27FC236}">
                <a16:creationId xmlns:a16="http://schemas.microsoft.com/office/drawing/2014/main" id="{5467B1C8-1E84-45DB-9FEE-E258DC6EDBD5}"/>
              </a:ext>
            </a:extLst>
          </p:cNvPr>
          <p:cNvPicPr>
            <a:picLocks noChangeAspect="1"/>
          </p:cNvPicPr>
          <p:nvPr/>
        </p:nvPicPr>
        <p:blipFill>
          <a:blip r:embed="rId3"/>
          <a:stretch>
            <a:fillRect/>
          </a:stretch>
        </p:blipFill>
        <p:spPr>
          <a:xfrm rot="20795043">
            <a:off x="1047651" y="4058012"/>
            <a:ext cx="4142410" cy="1906825"/>
          </a:xfrm>
          <a:prstGeom prst="rect">
            <a:avLst/>
          </a:prstGeom>
        </p:spPr>
      </p:pic>
      <p:pic>
        <p:nvPicPr>
          <p:cNvPr id="25" name="Image 24">
            <a:extLst>
              <a:ext uri="{FF2B5EF4-FFF2-40B4-BE49-F238E27FC236}">
                <a16:creationId xmlns:a16="http://schemas.microsoft.com/office/drawing/2014/main" id="{0C73C0C0-A0E1-4FEA-8737-130280A9B2DE}"/>
              </a:ext>
            </a:extLst>
          </p:cNvPr>
          <p:cNvPicPr>
            <a:picLocks noChangeAspect="1"/>
          </p:cNvPicPr>
          <p:nvPr/>
        </p:nvPicPr>
        <p:blipFill>
          <a:blip r:embed="rId4"/>
          <a:stretch>
            <a:fillRect/>
          </a:stretch>
        </p:blipFill>
        <p:spPr>
          <a:xfrm>
            <a:off x="218803" y="4908051"/>
            <a:ext cx="3989039" cy="1814724"/>
          </a:xfrm>
          <a:prstGeom prst="rect">
            <a:avLst/>
          </a:prstGeom>
        </p:spPr>
      </p:pic>
      <p:sp>
        <p:nvSpPr>
          <p:cNvPr id="26" name="Espace réservé du numéro de diapositive 7">
            <a:extLst>
              <a:ext uri="{FF2B5EF4-FFF2-40B4-BE49-F238E27FC236}">
                <a16:creationId xmlns:a16="http://schemas.microsoft.com/office/drawing/2014/main" id="{B4E033DE-00FB-4C4A-A62E-D8886FA4B641}"/>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16</a:t>
            </a:fld>
            <a:endParaRPr lang="fr-FR" dirty="0"/>
          </a:p>
        </p:txBody>
      </p:sp>
      <p:sp>
        <p:nvSpPr>
          <p:cNvPr id="2" name="Ellipse 1">
            <a:extLst>
              <a:ext uri="{FF2B5EF4-FFF2-40B4-BE49-F238E27FC236}">
                <a16:creationId xmlns:a16="http://schemas.microsoft.com/office/drawing/2014/main" id="{5C9F48EA-927E-4E13-BC93-FF78959D2BB7}"/>
              </a:ext>
            </a:extLst>
          </p:cNvPr>
          <p:cNvSpPr/>
          <p:nvPr/>
        </p:nvSpPr>
        <p:spPr>
          <a:xfrm>
            <a:off x="4332815" y="5037208"/>
            <a:ext cx="456897" cy="435429"/>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Espace réservé du pied de page 58">
            <a:extLst>
              <a:ext uri="{FF2B5EF4-FFF2-40B4-BE49-F238E27FC236}">
                <a16:creationId xmlns:a16="http://schemas.microsoft.com/office/drawing/2014/main" id="{29C1707D-8EC5-4E07-A837-CAA4BB3BC212}"/>
              </a:ext>
            </a:extLst>
          </p:cNvPr>
          <p:cNvSpPr txBox="1">
            <a:spLocks/>
          </p:cNvSpPr>
          <p:nvPr/>
        </p:nvSpPr>
        <p:spPr>
          <a:xfrm>
            <a:off x="632383" y="6468977"/>
            <a:ext cx="4576925"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50" dirty="0"/>
              <a:t>Présentation des moments de vie - document à usage interne - à ne pas diffuser</a:t>
            </a:r>
          </a:p>
        </p:txBody>
      </p:sp>
    </p:spTree>
    <p:extLst>
      <p:ext uri="{BB962C8B-B14F-4D97-AF65-F5344CB8AC3E}">
        <p14:creationId xmlns:p14="http://schemas.microsoft.com/office/powerpoint/2010/main" val="2869645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78566" y="198120"/>
            <a:ext cx="11707100" cy="719227"/>
          </a:xfrm>
        </p:spPr>
        <p:txBody>
          <a:bodyPr/>
          <a:lstStyle/>
          <a:p>
            <a:r>
              <a:rPr lang="fr-FR" sz="2400" dirty="0"/>
              <a:t>Éléments de langage</a:t>
            </a:r>
          </a:p>
        </p:txBody>
      </p:sp>
      <p:sp>
        <p:nvSpPr>
          <p:cNvPr id="15" name="Espace réservé du texte 7">
            <a:extLst>
              <a:ext uri="{FF2B5EF4-FFF2-40B4-BE49-F238E27FC236}">
                <a16:creationId xmlns:a16="http://schemas.microsoft.com/office/drawing/2014/main" id="{81D33C11-C9A9-4B52-8B6E-DE7CDEE76ECA}"/>
              </a:ext>
            </a:extLst>
          </p:cNvPr>
          <p:cNvSpPr txBox="1">
            <a:spLocks/>
          </p:cNvSpPr>
          <p:nvPr/>
        </p:nvSpPr>
        <p:spPr>
          <a:xfrm>
            <a:off x="157316" y="1727336"/>
            <a:ext cx="11838038" cy="1280998"/>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vert="horz" wrap="square" lIns="288000" tIns="288000" rIns="288000" bIns="288000" rtlCol="0" anchor="ctr">
            <a:noAutofit/>
          </a:bodyPr>
          <a:lstStyle>
            <a:lvl1pPr marL="0" indent="0" algn="l" defTabSz="914400" rtl="0" eaLnBrk="1" latinLnBrk="0" hangingPunct="1">
              <a:lnSpc>
                <a:spcPct val="100000"/>
              </a:lnSpc>
              <a:spcBef>
                <a:spcPts val="15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3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ct val="150000"/>
              </a:lnSpc>
              <a:spcBef>
                <a:spcPts val="0"/>
              </a:spcBef>
              <a:buFont typeface="Arial" panose="020B0604020202020204" pitchFamily="34" charset="0"/>
              <a:buChar char="•"/>
            </a:pPr>
            <a:r>
              <a:rPr lang="fr-FR" sz="1200" dirty="0"/>
              <a:t>Vous voulez profiter pleinement de votre retraite ?</a:t>
            </a:r>
          </a:p>
          <a:p>
            <a:pPr marL="171450" indent="-171450">
              <a:lnSpc>
                <a:spcPct val="150000"/>
              </a:lnSpc>
              <a:spcBef>
                <a:spcPts val="0"/>
              </a:spcBef>
              <a:buFont typeface="Arial" panose="020B0604020202020204" pitchFamily="34" charset="0"/>
              <a:buChar char="•"/>
            </a:pPr>
            <a:r>
              <a:rPr lang="fr-FR" sz="1200" dirty="0"/>
              <a:t>Vous voulez optimiser vos charges et gérer votre budget à la retraite ?</a:t>
            </a:r>
          </a:p>
          <a:p>
            <a:pPr marL="171450" indent="-171450">
              <a:lnSpc>
                <a:spcPct val="150000"/>
              </a:lnSpc>
              <a:spcBef>
                <a:spcPts val="0"/>
              </a:spcBef>
              <a:buFont typeface="Arial" panose="020B0604020202020204" pitchFamily="34" charset="0"/>
              <a:buChar char="•"/>
            </a:pPr>
            <a:r>
              <a:rPr lang="fr-FR" sz="1200" dirty="0"/>
              <a:t>Vous souhaitez protéger vos proches et vous-même en cas de dépendance ?</a:t>
            </a:r>
          </a:p>
          <a:p>
            <a:pPr marL="171450" indent="-171450">
              <a:lnSpc>
                <a:spcPct val="150000"/>
              </a:lnSpc>
              <a:spcBef>
                <a:spcPts val="0"/>
              </a:spcBef>
              <a:buFont typeface="Arial" panose="020B0604020202020204" pitchFamily="34" charset="0"/>
              <a:buChar char="•"/>
            </a:pPr>
            <a:r>
              <a:rPr lang="fr-FR" sz="1200" dirty="0"/>
              <a:t>Vous souhaitez aider vos petits-enfants à bien démarrer dans la vie ?</a:t>
            </a:r>
            <a:endParaRPr lang="fr-FR" sz="1400" dirty="0"/>
          </a:p>
        </p:txBody>
      </p:sp>
      <p:sp>
        <p:nvSpPr>
          <p:cNvPr id="26" name="Rectangle 25">
            <a:extLst>
              <a:ext uri="{FF2B5EF4-FFF2-40B4-BE49-F238E27FC236}">
                <a16:creationId xmlns:a16="http://schemas.microsoft.com/office/drawing/2014/main" id="{B2E3495B-E20A-4A24-A0DF-6D807F6181ED}"/>
              </a:ext>
            </a:extLst>
          </p:cNvPr>
          <p:cNvSpPr/>
          <p:nvPr/>
        </p:nvSpPr>
        <p:spPr>
          <a:xfrm>
            <a:off x="460986" y="1288242"/>
            <a:ext cx="8368978" cy="307777"/>
          </a:xfrm>
          <a:prstGeom prst="rect">
            <a:avLst/>
          </a:prstGeom>
          <a:solidFill>
            <a:schemeClr val="bg1"/>
          </a:solidFill>
          <a:ln>
            <a:noFill/>
          </a:ln>
        </p:spPr>
        <p:txBody>
          <a:bodyPr wrap="square">
            <a:spAutoFit/>
          </a:bodyPr>
          <a:lstStyle/>
          <a:p>
            <a:r>
              <a:rPr lang="fr-FR" sz="1400" b="1" dirty="0"/>
              <a:t>Phrases d’accroche (Ne pas aborder exclusivement la retraite sous l’angle de la fiscalité)</a:t>
            </a:r>
          </a:p>
        </p:txBody>
      </p:sp>
      <p:sp>
        <p:nvSpPr>
          <p:cNvPr id="27" name="Espace réservé du texte 7">
            <a:extLst>
              <a:ext uri="{FF2B5EF4-FFF2-40B4-BE49-F238E27FC236}">
                <a16:creationId xmlns:a16="http://schemas.microsoft.com/office/drawing/2014/main" id="{08103713-0AFF-4D01-95BF-2E3FEC928578}"/>
              </a:ext>
            </a:extLst>
          </p:cNvPr>
          <p:cNvSpPr txBox="1">
            <a:spLocks/>
          </p:cNvSpPr>
          <p:nvPr/>
        </p:nvSpPr>
        <p:spPr>
          <a:xfrm>
            <a:off x="157316" y="3877582"/>
            <a:ext cx="11838038" cy="2011940"/>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vert="horz" wrap="square" lIns="288000" tIns="288000" rIns="288000" bIns="288000" rtlCol="0" anchor="ctr">
            <a:noAutofit/>
          </a:bodyPr>
          <a:lstStyle>
            <a:lvl1pPr marL="0" indent="0" algn="l" defTabSz="914400" rtl="0" eaLnBrk="1" latinLnBrk="0" hangingPunct="1">
              <a:lnSpc>
                <a:spcPct val="100000"/>
              </a:lnSpc>
              <a:spcBef>
                <a:spcPts val="15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3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ct val="150000"/>
              </a:lnSpc>
              <a:spcBef>
                <a:spcPts val="0"/>
              </a:spcBef>
              <a:buFont typeface="Arial" panose="020B0604020202020204" pitchFamily="34" charset="0"/>
              <a:buChar char="•"/>
            </a:pPr>
            <a:r>
              <a:rPr lang="fr-FR" sz="1200" i="1" dirty="0">
                <a:solidFill>
                  <a:schemeClr val="tx2"/>
                </a:solidFill>
              </a:rPr>
              <a:t>« Je ne peux pas profiter pleinement de ma retraite à cause de ma baisse de revenus »</a:t>
            </a:r>
          </a:p>
          <a:p>
            <a:pPr indent="268288">
              <a:lnSpc>
                <a:spcPct val="150000"/>
              </a:lnSpc>
              <a:spcBef>
                <a:spcPts val="0"/>
              </a:spcBef>
            </a:pPr>
            <a:r>
              <a:rPr lang="fr-FR" sz="1200" dirty="0"/>
              <a:t>Réponse : « Justement! Optimisez vos charges et votre budget pour vivre pleinement votre retraite »</a:t>
            </a:r>
          </a:p>
          <a:p>
            <a:pPr marL="171450" indent="-171450">
              <a:lnSpc>
                <a:spcPct val="150000"/>
              </a:lnSpc>
              <a:spcBef>
                <a:spcPts val="0"/>
              </a:spcBef>
              <a:buFont typeface="Arial" panose="020B0604020202020204" pitchFamily="34" charset="0"/>
              <a:buChar char="•"/>
            </a:pPr>
            <a:r>
              <a:rPr lang="fr-FR" sz="1200" i="1" dirty="0">
                <a:solidFill>
                  <a:schemeClr val="tx2"/>
                </a:solidFill>
              </a:rPr>
              <a:t>« Je suis encore autonome, je ne me sens pas concerné par la vieillesse !»</a:t>
            </a:r>
          </a:p>
          <a:p>
            <a:pPr marL="267970">
              <a:lnSpc>
                <a:spcPct val="150000"/>
              </a:lnSpc>
              <a:spcBef>
                <a:spcPts val="0"/>
              </a:spcBef>
            </a:pPr>
            <a:r>
              <a:rPr lang="fr-FR" sz="1200" dirty="0"/>
              <a:t>Réponse : «  La santé et la dépendance sont deux enjeux clés une fois retraité, plus vous vous y préparez tôt, moins la cotisation sera élevée »</a:t>
            </a:r>
          </a:p>
          <a:p>
            <a:pPr marL="267970">
              <a:lnSpc>
                <a:spcPct val="150000"/>
              </a:lnSpc>
              <a:spcBef>
                <a:spcPts val="0"/>
              </a:spcBef>
            </a:pPr>
            <a:r>
              <a:rPr lang="fr-FR" sz="1200" dirty="0"/>
              <a:t>Réponse : « En mettant en place des solutions adaptées, vous épargnez vos proches le cas échéant » </a:t>
            </a:r>
          </a:p>
        </p:txBody>
      </p:sp>
      <p:sp>
        <p:nvSpPr>
          <p:cNvPr id="28" name="Rectangle 27">
            <a:extLst>
              <a:ext uri="{FF2B5EF4-FFF2-40B4-BE49-F238E27FC236}">
                <a16:creationId xmlns:a16="http://schemas.microsoft.com/office/drawing/2014/main" id="{739D17C5-CD77-4D5E-9E59-99FEC786DADC}"/>
              </a:ext>
            </a:extLst>
          </p:cNvPr>
          <p:cNvSpPr/>
          <p:nvPr/>
        </p:nvSpPr>
        <p:spPr>
          <a:xfrm>
            <a:off x="460985" y="3517084"/>
            <a:ext cx="10819633" cy="307777"/>
          </a:xfrm>
          <a:prstGeom prst="rect">
            <a:avLst/>
          </a:prstGeom>
          <a:solidFill>
            <a:schemeClr val="bg1"/>
          </a:solidFill>
          <a:ln>
            <a:noFill/>
          </a:ln>
        </p:spPr>
        <p:txBody>
          <a:bodyPr wrap="square">
            <a:spAutoFit/>
          </a:bodyPr>
          <a:lstStyle/>
          <a:p>
            <a:r>
              <a:rPr lang="fr-FR" sz="1400" b="1" dirty="0"/>
              <a:t>Réponses aux objections clients face à la proposition d’une Opportunité Commerciale sur le Départ à la Retraite</a:t>
            </a:r>
          </a:p>
        </p:txBody>
      </p:sp>
      <p:sp>
        <p:nvSpPr>
          <p:cNvPr id="29" name="Espace réservé du numéro de diapositive 7">
            <a:extLst>
              <a:ext uri="{FF2B5EF4-FFF2-40B4-BE49-F238E27FC236}">
                <a16:creationId xmlns:a16="http://schemas.microsoft.com/office/drawing/2014/main" id="{E3CC2A77-4C99-4211-A2D4-55CDDE3B671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17</a:t>
            </a:fld>
            <a:endParaRPr lang="fr-FR" dirty="0"/>
          </a:p>
        </p:txBody>
      </p:sp>
      <p:sp>
        <p:nvSpPr>
          <p:cNvPr id="9" name="Espace réservé du pied de page 58">
            <a:extLst>
              <a:ext uri="{FF2B5EF4-FFF2-40B4-BE49-F238E27FC236}">
                <a16:creationId xmlns:a16="http://schemas.microsoft.com/office/drawing/2014/main" id="{C88A02E2-9B9F-4E41-967E-053B78FB1B78}"/>
              </a:ext>
            </a:extLst>
          </p:cNvPr>
          <p:cNvSpPr txBox="1">
            <a:spLocks/>
          </p:cNvSpPr>
          <p:nvPr/>
        </p:nvSpPr>
        <p:spPr>
          <a:xfrm>
            <a:off x="632383" y="6468977"/>
            <a:ext cx="4576925"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50" dirty="0"/>
              <a:t>Présentation des moments de vie - document à usage interne - à ne pas diffuser</a:t>
            </a:r>
          </a:p>
        </p:txBody>
      </p:sp>
    </p:spTree>
    <p:extLst>
      <p:ext uri="{BB962C8B-B14F-4D97-AF65-F5344CB8AC3E}">
        <p14:creationId xmlns:p14="http://schemas.microsoft.com/office/powerpoint/2010/main" val="1071886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1707100" cy="719227"/>
          </a:xfrm>
        </p:spPr>
        <p:txBody>
          <a:bodyPr/>
          <a:lstStyle/>
          <a:p>
            <a:r>
              <a:rPr lang="fr-FR" sz="2400" dirty="0"/>
              <a:t>Liens utiles</a:t>
            </a:r>
          </a:p>
        </p:txBody>
      </p:sp>
      <p:sp>
        <p:nvSpPr>
          <p:cNvPr id="10" name="Espace réservé du texte 6">
            <a:extLst>
              <a:ext uri="{FF2B5EF4-FFF2-40B4-BE49-F238E27FC236}">
                <a16:creationId xmlns:a16="http://schemas.microsoft.com/office/drawing/2014/main" id="{F0652AD4-BC60-4A6B-989D-9B957BF3C922}"/>
              </a:ext>
            </a:extLst>
          </p:cNvPr>
          <p:cNvSpPr txBox="1">
            <a:spLocks/>
          </p:cNvSpPr>
          <p:nvPr/>
        </p:nvSpPr>
        <p:spPr>
          <a:xfrm>
            <a:off x="319548" y="1420654"/>
            <a:ext cx="11552903" cy="1316366"/>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vert="horz" wrap="square" lIns="288000" tIns="288000" rIns="288000" bIns="288000" rtlCol="0" anchor="ctr">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3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LIENS UTILES GROUPE :</a:t>
            </a:r>
          </a:p>
          <a:p>
            <a:r>
              <a:rPr lang="fr-FR" sz="1400" dirty="0">
                <a:solidFill>
                  <a:srgbClr val="C00000"/>
                </a:solidFill>
              </a:rPr>
              <a:t>Sur le portail : </a:t>
            </a:r>
            <a:r>
              <a:rPr lang="fr-FR" sz="1400" b="0" dirty="0">
                <a:hlinkClick r:id="rId3">
                  <a:extLst>
                    <a:ext uri="{A12FA001-AC4F-418D-AE19-62706E023703}">
                      <ahyp:hlinkClr xmlns:ahyp="http://schemas.microsoft.com/office/drawing/2018/hyperlinkcolor" val="tx"/>
                    </a:ext>
                  </a:extLst>
                </a:hlinkClick>
              </a:rPr>
              <a:t>Dossier Retraite</a:t>
            </a:r>
            <a:r>
              <a:rPr lang="fr-FR" sz="1400" b="0" dirty="0"/>
              <a:t>                                                       </a:t>
            </a:r>
            <a:r>
              <a:rPr lang="fr-FR" sz="1400" dirty="0">
                <a:solidFill>
                  <a:srgbClr val="C00000"/>
                </a:solidFill>
              </a:rPr>
              <a:t>Sur Vision Patrimoine : </a:t>
            </a:r>
            <a:r>
              <a:rPr lang="fr-FR" sz="1400" b="0" dirty="0">
                <a:hlinkClick r:id="rId4">
                  <a:extLst>
                    <a:ext uri="{A12FA001-AC4F-418D-AE19-62706E023703}">
                      <ahyp:hlinkClr xmlns:ahyp="http://schemas.microsoft.com/office/drawing/2018/hyperlinkcolor" val="tx"/>
                    </a:ext>
                  </a:extLst>
                </a:hlinkClick>
              </a:rPr>
              <a:t>Retraite</a:t>
            </a:r>
            <a:endParaRPr lang="fr-FR" sz="1400" b="0" dirty="0"/>
          </a:p>
          <a:p>
            <a:r>
              <a:rPr lang="fr-FR" sz="1400" dirty="0">
                <a:solidFill>
                  <a:srgbClr val="C00000"/>
                </a:solidFill>
              </a:rPr>
              <a:t>Sur l’espace DEFI : </a:t>
            </a:r>
            <a:r>
              <a:rPr lang="fr-FR" sz="1400" b="0" dirty="0">
                <a:hlinkClick r:id="rId5">
                  <a:extLst>
                    <a:ext uri="{A12FA001-AC4F-418D-AE19-62706E023703}">
                      <ahyp:hlinkClr xmlns:ahyp="http://schemas.microsoft.com/office/drawing/2018/hyperlinkcolor" val="tx"/>
                    </a:ext>
                  </a:extLst>
                </a:hlinkClick>
              </a:rPr>
              <a:t>Plan Epargne Retraite</a:t>
            </a:r>
            <a:r>
              <a:rPr lang="fr-FR" sz="1400" dirty="0">
                <a:solidFill>
                  <a:srgbClr val="C00000"/>
                </a:solidFill>
              </a:rPr>
              <a:t>                                     Sur MyEav : </a:t>
            </a:r>
            <a:r>
              <a:rPr lang="fr-FR" sz="1400" b="0" dirty="0">
                <a:hlinkClick r:id="rId6">
                  <a:extLst>
                    <a:ext uri="{A12FA001-AC4F-418D-AE19-62706E023703}">
                      <ahyp:hlinkClr xmlns:ahyp="http://schemas.microsoft.com/office/drawing/2018/hyperlinkcolor" val="tx"/>
                    </a:ext>
                  </a:extLst>
                </a:hlinkClick>
              </a:rPr>
              <a:t>Simple comme la retraite</a:t>
            </a:r>
            <a:endParaRPr lang="fr-FR" sz="1400" b="0" dirty="0"/>
          </a:p>
        </p:txBody>
      </p:sp>
      <p:sp>
        <p:nvSpPr>
          <p:cNvPr id="13" name="Espace réservé du texte 7">
            <a:extLst>
              <a:ext uri="{FF2B5EF4-FFF2-40B4-BE49-F238E27FC236}">
                <a16:creationId xmlns:a16="http://schemas.microsoft.com/office/drawing/2014/main" id="{16BAB5A5-6FA6-4B3F-B84C-7BA23135BD04}"/>
              </a:ext>
            </a:extLst>
          </p:cNvPr>
          <p:cNvSpPr txBox="1">
            <a:spLocks/>
          </p:cNvSpPr>
          <p:nvPr/>
        </p:nvSpPr>
        <p:spPr>
          <a:xfrm>
            <a:off x="567198" y="3511052"/>
            <a:ext cx="5284839" cy="1543087"/>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vert="horz" wrap="square" lIns="288000" tIns="288000" rIns="288000" bIns="288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3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sz="1600" b="1" dirty="0"/>
              <a:t>Pour la montée en compétence</a:t>
            </a:r>
          </a:p>
          <a:p>
            <a:pPr lvl="1"/>
            <a:r>
              <a:rPr lang="fr-FR" dirty="0"/>
              <a:t>Afin d’être préparer au mieux pour vos rendez-vous, n’hésitez à vous reporter aux différentes </a:t>
            </a:r>
            <a:r>
              <a:rPr lang="fr-FR" b="1" dirty="0">
                <a:solidFill>
                  <a:schemeClr val="accent3"/>
                </a:solidFill>
              </a:rPr>
              <a:t>formations disponibles sur click &amp; Learn</a:t>
            </a:r>
            <a:endParaRPr lang="fr-FR" dirty="0"/>
          </a:p>
        </p:txBody>
      </p:sp>
      <p:sp>
        <p:nvSpPr>
          <p:cNvPr id="16" name="Espace réservé du texte 7">
            <a:extLst>
              <a:ext uri="{FF2B5EF4-FFF2-40B4-BE49-F238E27FC236}">
                <a16:creationId xmlns:a16="http://schemas.microsoft.com/office/drawing/2014/main" id="{DEB3E35A-C439-4DC0-8C48-EC0C38B65F29}"/>
              </a:ext>
            </a:extLst>
          </p:cNvPr>
          <p:cNvSpPr txBox="1">
            <a:spLocks/>
          </p:cNvSpPr>
          <p:nvPr/>
        </p:nvSpPr>
        <p:spPr>
          <a:xfrm>
            <a:off x="6225663" y="3518426"/>
            <a:ext cx="5284839" cy="1543087"/>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vert="horz" wrap="square" lIns="288000" tIns="288000" rIns="288000" bIns="288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3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sz="1600" b="1" dirty="0"/>
              <a:t>Argumentaire produit</a:t>
            </a:r>
          </a:p>
          <a:p>
            <a:pPr lvl="1"/>
            <a:r>
              <a:rPr lang="fr-FR" dirty="0"/>
              <a:t>Besoin des </a:t>
            </a:r>
            <a:r>
              <a:rPr lang="fr-FR" b="1" dirty="0">
                <a:solidFill>
                  <a:schemeClr val="accent3"/>
                </a:solidFill>
              </a:rPr>
              <a:t>caractéristiques détaillées des offres </a:t>
            </a:r>
            <a:r>
              <a:rPr lang="fr-FR" dirty="0"/>
              <a:t>?</a:t>
            </a:r>
          </a:p>
          <a:p>
            <a:pPr lvl="1"/>
            <a:r>
              <a:rPr lang="fr-FR" dirty="0"/>
              <a:t>Reportez vous aux argumentaires produits pour donner toutes informations à vos clients</a:t>
            </a:r>
          </a:p>
        </p:txBody>
      </p:sp>
      <p:sp>
        <p:nvSpPr>
          <p:cNvPr id="17" name="Flèche : droite 16">
            <a:extLst>
              <a:ext uri="{FF2B5EF4-FFF2-40B4-BE49-F238E27FC236}">
                <a16:creationId xmlns:a16="http://schemas.microsoft.com/office/drawing/2014/main" id="{0FAA8B46-2F6F-4324-A671-60A25DC212DC}"/>
              </a:ext>
            </a:extLst>
          </p:cNvPr>
          <p:cNvSpPr/>
          <p:nvPr/>
        </p:nvSpPr>
        <p:spPr>
          <a:xfrm rot="5400000">
            <a:off x="5083673" y="2894424"/>
            <a:ext cx="482749" cy="420248"/>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p>
        </p:txBody>
      </p:sp>
      <p:sp>
        <p:nvSpPr>
          <p:cNvPr id="18" name="Flèche : droite 17">
            <a:extLst>
              <a:ext uri="{FF2B5EF4-FFF2-40B4-BE49-F238E27FC236}">
                <a16:creationId xmlns:a16="http://schemas.microsoft.com/office/drawing/2014/main" id="{AC7701FF-DDB4-4B23-AF37-E1BEE6B7BA7A}"/>
              </a:ext>
            </a:extLst>
          </p:cNvPr>
          <p:cNvSpPr/>
          <p:nvPr/>
        </p:nvSpPr>
        <p:spPr>
          <a:xfrm rot="5400000">
            <a:off x="10760575" y="2894424"/>
            <a:ext cx="482749" cy="420248"/>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p>
        </p:txBody>
      </p:sp>
      <p:sp>
        <p:nvSpPr>
          <p:cNvPr id="19" name="Espace réservé du numéro de diapositive 7">
            <a:extLst>
              <a:ext uri="{FF2B5EF4-FFF2-40B4-BE49-F238E27FC236}">
                <a16:creationId xmlns:a16="http://schemas.microsoft.com/office/drawing/2014/main" id="{DE63365A-88E6-4EC8-B110-634005BFD9D7}"/>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18</a:t>
            </a:fld>
            <a:endParaRPr lang="fr-FR" dirty="0"/>
          </a:p>
        </p:txBody>
      </p:sp>
      <p:sp>
        <p:nvSpPr>
          <p:cNvPr id="15" name="Espace réservé du pied de page 58">
            <a:extLst>
              <a:ext uri="{FF2B5EF4-FFF2-40B4-BE49-F238E27FC236}">
                <a16:creationId xmlns:a16="http://schemas.microsoft.com/office/drawing/2014/main" id="{80F77BFD-7CAA-4856-A4E2-0845AE4B3AD6}"/>
              </a:ext>
            </a:extLst>
          </p:cNvPr>
          <p:cNvSpPr txBox="1">
            <a:spLocks/>
          </p:cNvSpPr>
          <p:nvPr/>
        </p:nvSpPr>
        <p:spPr>
          <a:xfrm>
            <a:off x="632383" y="6468977"/>
            <a:ext cx="4576925"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50" dirty="0"/>
              <a:t>Présentation des moments de vie - document à usage interne - à ne pas diffuser</a:t>
            </a:r>
          </a:p>
        </p:txBody>
      </p:sp>
    </p:spTree>
    <p:extLst>
      <p:ext uri="{BB962C8B-B14F-4D97-AF65-F5344CB8AC3E}">
        <p14:creationId xmlns:p14="http://schemas.microsoft.com/office/powerpoint/2010/main" val="2115496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371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9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2.xml><?xml version="1.0" encoding="utf-8"?>
<a:theme xmlns:a="http://schemas.openxmlformats.org/drawingml/2006/main" name="1_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bg2"/>
            </a:gs>
            <a:gs pos="0">
              <a:srgbClr val="C30F0F"/>
            </a:gs>
            <a:gs pos="100000">
              <a:schemeClr val="bg2">
                <a:lumMod val="20000"/>
                <a:lumOff val="80000"/>
              </a:schemeClr>
            </a:gs>
            <a:gs pos="0">
              <a:scrgbClr r="0" g="0" b="0"/>
            </a:gs>
            <a:gs pos="0">
              <a:scrgbClr r="0" g="0" b="0"/>
            </a:gs>
            <a:gs pos="0">
              <a:schemeClr val="bg2"/>
            </a:gs>
          </a:gsLst>
          <a:lin ang="5400000" scaled="1"/>
        </a:gradFill>
        <a:ln>
          <a:noFill/>
        </a:ln>
      </a:spPr>
      <a:bodyPr rtlCol="0" anchor="ctr"/>
      <a:lstStyle>
        <a:defPPr marL="0" marR="0" indent="0" algn="ctr" defTabSz="914400" rtl="0" eaLnBrk="1" fontAlgn="auto" latinLnBrk="0" hangingPunct="1">
          <a:lnSpc>
            <a:spcPct val="100000"/>
          </a:lnSpc>
          <a:spcBef>
            <a:spcPts val="0"/>
          </a:spcBef>
          <a:spcAft>
            <a:spcPts val="0"/>
          </a:spcAft>
          <a:buClrTx/>
          <a:buSzTx/>
          <a:buFontTx/>
          <a:buNone/>
          <a:tabLst/>
          <a:defRPr kumimoji="0" sz="1800" b="0" i="0" u="none" strike="noStrike" kern="1200" cap="none" spc="0" normalizeH="0" baseline="0" noProof="0" dirty="0">
            <a:ln>
              <a:noFill/>
            </a:ln>
            <a:solidFill>
              <a:srgbClr val="FFFFFF"/>
            </a:solidFill>
            <a:effectLst/>
            <a:uLnTx/>
            <a:uFillTx/>
            <a:latin typeface="Arial" panose="020B0604020202020204"/>
            <a:ea typeface="+mn-ea"/>
            <a:cs typeface="+mn-cs"/>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3.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6FAF640AF789C4BA6934AB868EEE31D" ma:contentTypeVersion="3" ma:contentTypeDescription="Crée un document." ma:contentTypeScope="" ma:versionID="76fd6498379a748b2e53f61332bf8229">
  <xsd:schema xmlns:xsd="http://www.w3.org/2001/XMLSchema" xmlns:xs="http://www.w3.org/2001/XMLSchema" xmlns:p="http://schemas.microsoft.com/office/2006/metadata/properties" xmlns:ns2="f8bef035-6c93-42e7-8f43-d3d3810f771e" targetNamespace="http://schemas.microsoft.com/office/2006/metadata/properties" ma:root="true" ma:fieldsID="3ae9ffaae606adbf2425daa1aa3bb630" ns2:_="">
    <xsd:import namespace="f8bef035-6c93-42e7-8f43-d3d3810f771e"/>
    <xsd:element name="properties">
      <xsd:complexType>
        <xsd:sequence>
          <xsd:element name="documentManagement">
            <xsd:complexType>
              <xsd:all>
                <xsd:element ref="ns2:MediaServiceMetadata" minOccurs="0"/>
                <xsd:element ref="ns2:MediaServiceFast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8bef035-6c93-42e7-8f43-d3d3810f771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c52eb4dc-0ef3-4aa8-8e03-025dbf6c8637" ContentTypeId="0x0101" PreviousValue="false" LastSyncTimeStamp="2019-08-23T10:08:15.47Z"/>
</file>

<file path=customXml/itemProps1.xml><?xml version="1.0" encoding="utf-8"?>
<ds:datastoreItem xmlns:ds="http://schemas.openxmlformats.org/officeDocument/2006/customXml" ds:itemID="{23683DA7-F7DA-43A8-B959-6EA9714599C1}">
  <ds:schemaRefs>
    <ds:schemaRef ds:uri="http://schemas.microsoft.com/sharepoint/v3/contenttype/forms"/>
  </ds:schemaRefs>
</ds:datastoreItem>
</file>

<file path=customXml/itemProps2.xml><?xml version="1.0" encoding="utf-8"?>
<ds:datastoreItem xmlns:ds="http://schemas.openxmlformats.org/officeDocument/2006/customXml" ds:itemID="{BD894F18-DEA9-4DE7-9F02-A9FB74C4CD90}">
  <ds:schemaRefs>
    <ds:schemaRef ds:uri="f8bbe1b3-e1ac-4763-ae15-b5caff7c8bcb"/>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 ds:uri="be3df5df-0611-4c69-ab17-a87444821895"/>
    <ds:schemaRef ds:uri="866a4b62-7a20-4712-a2ba-d2a57080ccd6"/>
  </ds:schemaRefs>
</ds:datastoreItem>
</file>

<file path=customXml/itemProps3.xml><?xml version="1.0" encoding="utf-8"?>
<ds:datastoreItem xmlns:ds="http://schemas.openxmlformats.org/officeDocument/2006/customXml" ds:itemID="{03D61787-E546-45F5-8A1C-B12E30CFDE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8bef035-6c93-42e7-8f43-d3d3810f771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D0B66CF-D2F8-42AE-A530-8382F25CBC3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1296</TotalTime>
  <Words>2206</Words>
  <Application>Microsoft Office PowerPoint</Application>
  <PresentationFormat>Grand écran</PresentationFormat>
  <Paragraphs>295</Paragraphs>
  <Slides>20</Slides>
  <Notes>16</Notes>
  <HiddenSlides>0</HiddenSlides>
  <MMClips>0</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20</vt:i4>
      </vt:variant>
    </vt:vector>
  </HeadingPairs>
  <TitlesOfParts>
    <vt:vector size="31" baseType="lpstr">
      <vt:lpstr>Arial</vt:lpstr>
      <vt:lpstr>Arial Black</vt:lpstr>
      <vt:lpstr>Calibri</vt:lpstr>
      <vt:lpstr>Cambria Math</vt:lpstr>
      <vt:lpstr>Courier New</vt:lpstr>
      <vt:lpstr>Montserrat</vt:lpstr>
      <vt:lpstr>Montserrat SemiBold</vt:lpstr>
      <vt:lpstr>Wingdings</vt:lpstr>
      <vt:lpstr>Wingdings 2</vt:lpstr>
      <vt:lpstr>Caisse d'Epargne</vt:lpstr>
      <vt:lpstr>1_Caisse d'Epargne</vt:lpstr>
      <vt:lpstr>Kit de déploiement Conseiller  Démarche Moment de vie </vt:lpstr>
      <vt:lpstr>Sommaire</vt:lpstr>
      <vt:lpstr>01</vt:lpstr>
      <vt:lpstr>Enjeux Et objectifs des moments de vie</vt:lpstr>
      <vt:lpstr>02</vt:lpstr>
      <vt:lpstr>Programme Moments de Vie</vt:lpstr>
      <vt:lpstr>Parcours client mis en place</vt:lpstr>
      <vt:lpstr>Présentation PowerPoint</vt:lpstr>
      <vt:lpstr>Présentation PowerPoint</vt:lpstr>
      <vt:lpstr>Temporalité des ventes</vt:lpstr>
      <vt:lpstr>Fonctionnement de l’identification</vt:lpstr>
      <vt:lpstr>03</vt:lpstr>
      <vt:lpstr>NOUVELLES INFORMATIONS SUR LE POSTE DE TRAVAIL DES CONSEILLERS</vt:lpstr>
      <vt:lpstr>NOUVELLES INFORMATIONS SUR LE POSTE DE TRAVAIL DES CONSEILLERS</vt:lpstr>
      <vt:lpstr>NOUVELLES INFORMATIONS SUR LE POSTE DE TRAVAIL DES CONSEILLERS</vt:lpstr>
      <vt:lpstr>Bonnes pratiques pour traiter les Opportunités Commerciales DEPART A LA Retraite</vt:lpstr>
      <vt:lpstr>Éléments de langage</vt:lpstr>
      <vt:lpstr>Liens utiles</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 sur plusieurs lignes [Arial bold 47 pt]</dc:title>
  <dc:creator>MOREAU AGAREZ Simone</dc:creator>
  <cp:lastModifiedBy>LOSSER Fabien [CEGEE]</cp:lastModifiedBy>
  <cp:revision>75</cp:revision>
  <dcterms:created xsi:type="dcterms:W3CDTF">2021-07-28T12:57:33Z</dcterms:created>
  <dcterms:modified xsi:type="dcterms:W3CDTF">2023-08-28T09:03:26Z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0x01010066FAF640AF789C4BA6934AB868EEE31D</vt:lpwstr>
  </property>
  <property fmtid="{D5CDD505-2E9C-101B-9397-08002B2CF9AE}" pid="3" name="MediaServiceImageTags">
    <vt:lpwstr/>
  </property>
  <property fmtid="{D5CDD505-2E9C-101B-9397-08002B2CF9AE}" pid="4" name="Order">
    <vt:lpwstr>161200.000000000</vt:lpwstr>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y fmtid="{D5CDD505-2E9C-101B-9397-08002B2CF9AE}" pid="13" name="MSIP_Label_48a19f0c-bea1-442e-a475-ed109d9ec508_Enabled">
    <vt:lpwstr>true</vt:lpwstr>
  </property>
  <property fmtid="{D5CDD505-2E9C-101B-9397-08002B2CF9AE}" pid="14" name="MSIP_Label_48a19f0c-bea1-442e-a475-ed109d9ec508_SetDate">
    <vt:lpwstr>2023-08-28T08:57:47Z</vt:lpwstr>
  </property>
  <property fmtid="{D5CDD505-2E9C-101B-9397-08002B2CF9AE}" pid="15" name="MSIP_Label_48a19f0c-bea1-442e-a475-ed109d9ec508_Method">
    <vt:lpwstr>Standard</vt:lpwstr>
  </property>
  <property fmtid="{D5CDD505-2E9C-101B-9397-08002B2CF9AE}" pid="16" name="MSIP_Label_48a19f0c-bea1-442e-a475-ed109d9ec508_Name">
    <vt:lpwstr>48a19f0c-bea1-442e-a475-ed109d9ec508</vt:lpwstr>
  </property>
  <property fmtid="{D5CDD505-2E9C-101B-9397-08002B2CF9AE}" pid="17" name="MSIP_Label_48a19f0c-bea1-442e-a475-ed109d9ec508_SiteId">
    <vt:lpwstr>d5bb6d35-8a82-4329-b49a-5030bd6497ab</vt:lpwstr>
  </property>
  <property fmtid="{D5CDD505-2E9C-101B-9397-08002B2CF9AE}" pid="18" name="MSIP_Label_48a19f0c-bea1-442e-a475-ed109d9ec508_ContentBits">
    <vt:lpwstr>0</vt:lpwstr>
  </property>
</Properties>
</file>