
<file path=[Content_Types].xml><?xml version="1.0" encoding="utf-8"?>
<Types xmlns="http://schemas.openxmlformats.org/package/2006/content-types">
  <Default Extension="emf" ContentType="image/x-emf"/>
  <Default Extension="jpeg" ContentType="image/jpeg"/>
  <Default Extension="jpg" ContentType="image/jpg"/>
  <Default Extension="mp4" ContentType="video/mp4"/>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sldIdLst>
    <p:sldId id="271" r:id="rId6"/>
    <p:sldId id="273" r:id="rId7"/>
    <p:sldId id="274" r:id="rId8"/>
    <p:sldId id="264" r:id="rId9"/>
    <p:sldId id="275" r:id="rId10"/>
    <p:sldId id="278" r:id="rId11"/>
    <p:sldId id="277" r:id="rId12"/>
    <p:sldId id="2147378157" r:id="rId13"/>
    <p:sldId id="2147378158" r:id="rId14"/>
    <p:sldId id="279" r:id="rId15"/>
    <p:sldId id="282" r:id="rId16"/>
    <p:sldId id="2147378159" r:id="rId17"/>
    <p:sldId id="283" r:id="rId18"/>
    <p:sldId id="2147378147" r:id="rId19"/>
    <p:sldId id="289" r:id="rId20"/>
    <p:sldId id="284" r:id="rId21"/>
    <p:sldId id="2147378148" r:id="rId22"/>
    <p:sldId id="290" r:id="rId23"/>
    <p:sldId id="288" r:id="rId24"/>
    <p:sldId id="294" r:id="rId25"/>
    <p:sldId id="298" r:id="rId26"/>
    <p:sldId id="297" r:id="rId27"/>
    <p:sldId id="314" r:id="rId28"/>
    <p:sldId id="302" r:id="rId29"/>
    <p:sldId id="301" r:id="rId30"/>
    <p:sldId id="312" r:id="rId31"/>
    <p:sldId id="313" r:id="rId32"/>
    <p:sldId id="311" r:id="rId33"/>
    <p:sldId id="299" r:id="rId34"/>
    <p:sldId id="310" r:id="rId35"/>
    <p:sldId id="2147378150" r:id="rId36"/>
    <p:sldId id="2147378149" r:id="rId37"/>
    <p:sldId id="2147378151" r:id="rId38"/>
    <p:sldId id="2147378152" r:id="rId39"/>
    <p:sldId id="2147378153" r:id="rId40"/>
    <p:sldId id="2147378154" r:id="rId41"/>
    <p:sldId id="2147378155" r:id="rId42"/>
    <p:sldId id="2147378156" r:id="rId43"/>
    <p:sldId id="293" r:id="rId44"/>
    <p:sldId id="371" r:id="rId45"/>
    <p:sldId id="2147378138" r:id="rId46"/>
    <p:sldId id="2147378145" r:id="rId47"/>
    <p:sldId id="2147378116" r:id="rId48"/>
    <p:sldId id="2147378132" r:id="rId49"/>
    <p:sldId id="2147378133" r:id="rId50"/>
    <p:sldId id="2147378117" r:id="rId51"/>
    <p:sldId id="2147378119" r:id="rId52"/>
    <p:sldId id="2147378139" r:id="rId53"/>
    <p:sldId id="2147378141" r:id="rId54"/>
    <p:sldId id="2147378120" r:id="rId55"/>
    <p:sldId id="2147378121" r:id="rId56"/>
    <p:sldId id="2147378134" r:id="rId57"/>
    <p:sldId id="2147378142" r:id="rId58"/>
    <p:sldId id="2147378146" r:id="rId59"/>
    <p:sldId id="2147378135" r:id="rId60"/>
    <p:sldId id="2147378130" r:id="rId61"/>
    <p:sldId id="2147378123" r:id="rId62"/>
    <p:sldId id="2147378124" r:id="rId63"/>
    <p:sldId id="2147378136" r:id="rId64"/>
    <p:sldId id="2147378125" r:id="rId65"/>
    <p:sldId id="2147378126" r:id="rId66"/>
    <p:sldId id="2147378137" r:id="rId67"/>
    <p:sldId id="2147378127" r:id="rId68"/>
    <p:sldId id="2147378128" r:id="rId69"/>
  </p:sldIdLst>
  <p:sldSz cx="12192000" cy="6858000"/>
  <p:notesSz cx="6800850" cy="9807575"/>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CCFF"/>
    <a:srgbClr val="000000"/>
    <a:srgbClr val="C90C0F"/>
    <a:srgbClr val="F2F2F2"/>
    <a:srgbClr val="FBDCDD"/>
    <a:srgbClr val="C31632"/>
    <a:srgbClr val="EC1B24"/>
    <a:srgbClr val="E7302A"/>
    <a:srgbClr val="F5F5F5"/>
    <a:srgbClr val="D119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098" autoAdjust="0"/>
    <p:restoredTop sz="96265" autoAdjust="0"/>
  </p:normalViewPr>
  <p:slideViewPr>
    <p:cSldViewPr snapToGrid="0">
      <p:cViewPr varScale="1">
        <p:scale>
          <a:sx n="64" d="100"/>
          <a:sy n="64" d="100"/>
        </p:scale>
        <p:origin x="1182" y="7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slide" Target="slides/slide58.xml"/><Relationship Id="rId68" Type="http://schemas.openxmlformats.org/officeDocument/2006/relationships/slide" Target="slides/slide63.xml"/><Relationship Id="rId7" Type="http://schemas.openxmlformats.org/officeDocument/2006/relationships/slide" Target="slides/slide2.xml"/><Relationship Id="rId71"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61" Type="http://schemas.openxmlformats.org/officeDocument/2006/relationships/slide" Target="slides/slide56.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6_COUVERTURE">
    <p:bg>
      <p:bgPr>
        <a:solidFill>
          <a:schemeClr val="bg1"/>
        </a:solidFill>
        <a:effectLst/>
      </p:bgPr>
    </p:bg>
    <p:spTree>
      <p:nvGrpSpPr>
        <p:cNvPr id="1" name=""/>
        <p:cNvGrpSpPr/>
        <p:nvPr/>
      </p:nvGrpSpPr>
      <p:grpSpPr>
        <a:xfrm>
          <a:off x="0" y="0"/>
          <a:ext cx="0" cy="0"/>
          <a:chOff x="0" y="0"/>
          <a:chExt cx="0" cy="0"/>
        </a:xfrm>
      </p:grpSpPr>
      <p:pic>
        <p:nvPicPr>
          <p:cNvPr id="5" name="Image 4" descr="Une image contenant paysage, plein air, ciel, nuage&#10;&#10;Description générée automatiquement">
            <a:extLst>
              <a:ext uri="{FF2B5EF4-FFF2-40B4-BE49-F238E27FC236}">
                <a16:creationId xmlns:a16="http://schemas.microsoft.com/office/drawing/2014/main" id="{8701A7A7-34A5-276B-D365-21D3D95A4200}"/>
              </a:ext>
            </a:extLst>
          </p:cNvPr>
          <p:cNvPicPr>
            <a:picLocks noChangeAspect="1"/>
          </p:cNvPicPr>
          <p:nvPr userDrawn="1"/>
        </p:nvPicPr>
        <p:blipFill rotWithShape="1">
          <a:blip r:embed="rId2" cstate="print">
            <a:alphaModFix amt="70000"/>
            <a:extLst>
              <a:ext uri="{28A0092B-C50C-407E-A947-70E740481C1C}">
                <a14:useLocalDpi xmlns:a14="http://schemas.microsoft.com/office/drawing/2010/main" val="0"/>
              </a:ext>
            </a:extLst>
          </a:blip>
          <a:srcRect t="12572" b="3246"/>
          <a:stretch/>
        </p:blipFill>
        <p:spPr>
          <a:xfrm>
            <a:off x="2" y="0"/>
            <a:ext cx="12191998" cy="6858000"/>
          </a:xfrm>
          <a:prstGeom prst="rect">
            <a:avLst/>
          </a:prstGeom>
        </p:spPr>
      </p:pic>
      <p:sp>
        <p:nvSpPr>
          <p:cNvPr id="29" name="Rectangle 28"/>
          <p:cNvSpPr/>
          <p:nvPr userDrawn="1"/>
        </p:nvSpPr>
        <p:spPr>
          <a:xfrm rot="21236572">
            <a:off x="-44540" y="5735056"/>
            <a:ext cx="2632909" cy="1279093"/>
          </a:xfrm>
          <a:custGeom>
            <a:avLst/>
            <a:gdLst>
              <a:gd name="connsiteX0" fmla="*/ 0 w 3334772"/>
              <a:gd name="connsiteY0" fmla="*/ 0 h 1442985"/>
              <a:gd name="connsiteX1" fmla="*/ 3334772 w 3334772"/>
              <a:gd name="connsiteY1" fmla="*/ 0 h 1442985"/>
              <a:gd name="connsiteX2" fmla="*/ 3334772 w 3334772"/>
              <a:gd name="connsiteY2" fmla="*/ 1442985 h 1442985"/>
              <a:gd name="connsiteX3" fmla="*/ 0 w 3334772"/>
              <a:gd name="connsiteY3" fmla="*/ 1442985 h 1442985"/>
              <a:gd name="connsiteX4" fmla="*/ 0 w 3334772"/>
              <a:gd name="connsiteY4" fmla="*/ 0 h 1442985"/>
              <a:gd name="connsiteX0" fmla="*/ 797232 w 3334772"/>
              <a:gd name="connsiteY0" fmla="*/ 0 h 1454459"/>
              <a:gd name="connsiteX1" fmla="*/ 3334772 w 3334772"/>
              <a:gd name="connsiteY1" fmla="*/ 11474 h 1454459"/>
              <a:gd name="connsiteX2" fmla="*/ 3334772 w 3334772"/>
              <a:gd name="connsiteY2" fmla="*/ 1454459 h 1454459"/>
              <a:gd name="connsiteX3" fmla="*/ 0 w 3334772"/>
              <a:gd name="connsiteY3" fmla="*/ 1454459 h 1454459"/>
              <a:gd name="connsiteX4" fmla="*/ 797232 w 3334772"/>
              <a:gd name="connsiteY4" fmla="*/ 0 h 1454459"/>
              <a:gd name="connsiteX0" fmla="*/ 112455 w 2649995"/>
              <a:gd name="connsiteY0" fmla="*/ 0 h 1454459"/>
              <a:gd name="connsiteX1" fmla="*/ 2649995 w 2649995"/>
              <a:gd name="connsiteY1" fmla="*/ 11474 h 1454459"/>
              <a:gd name="connsiteX2" fmla="*/ 2649995 w 2649995"/>
              <a:gd name="connsiteY2" fmla="*/ 1454459 h 1454459"/>
              <a:gd name="connsiteX3" fmla="*/ 0 w 2649995"/>
              <a:gd name="connsiteY3" fmla="*/ 950698 h 1454459"/>
              <a:gd name="connsiteX4" fmla="*/ 112455 w 2649995"/>
              <a:gd name="connsiteY4" fmla="*/ 0 h 1454459"/>
              <a:gd name="connsiteX0" fmla="*/ 131786 w 2669326"/>
              <a:gd name="connsiteY0" fmla="*/ 0 h 1454459"/>
              <a:gd name="connsiteX1" fmla="*/ 2669326 w 2669326"/>
              <a:gd name="connsiteY1" fmla="*/ 11474 h 1454459"/>
              <a:gd name="connsiteX2" fmla="*/ 2669326 w 2669326"/>
              <a:gd name="connsiteY2" fmla="*/ 1454459 h 1454459"/>
              <a:gd name="connsiteX3" fmla="*/ 0 w 2669326"/>
              <a:gd name="connsiteY3" fmla="*/ 1003545 h 1454459"/>
              <a:gd name="connsiteX4" fmla="*/ 131786 w 2669326"/>
              <a:gd name="connsiteY4" fmla="*/ 0 h 1454459"/>
              <a:gd name="connsiteX0" fmla="*/ 131786 w 2669326"/>
              <a:gd name="connsiteY0" fmla="*/ 0 h 1300849"/>
              <a:gd name="connsiteX1" fmla="*/ 2669326 w 2669326"/>
              <a:gd name="connsiteY1" fmla="*/ 11474 h 1300849"/>
              <a:gd name="connsiteX2" fmla="*/ 2644452 w 2669326"/>
              <a:gd name="connsiteY2" fmla="*/ 1300849 h 1300849"/>
              <a:gd name="connsiteX3" fmla="*/ 0 w 2669326"/>
              <a:gd name="connsiteY3" fmla="*/ 1003545 h 1300849"/>
              <a:gd name="connsiteX4" fmla="*/ 131786 w 2669326"/>
              <a:gd name="connsiteY4" fmla="*/ 0 h 1300849"/>
              <a:gd name="connsiteX0" fmla="*/ 131786 w 2669326"/>
              <a:gd name="connsiteY0" fmla="*/ 0 h 1279418"/>
              <a:gd name="connsiteX1" fmla="*/ 2669326 w 2669326"/>
              <a:gd name="connsiteY1" fmla="*/ 11474 h 1279418"/>
              <a:gd name="connsiteX2" fmla="*/ 2646726 w 2669326"/>
              <a:gd name="connsiteY2" fmla="*/ 1279418 h 1279418"/>
              <a:gd name="connsiteX3" fmla="*/ 0 w 2669326"/>
              <a:gd name="connsiteY3" fmla="*/ 1003545 h 1279418"/>
              <a:gd name="connsiteX4" fmla="*/ 131786 w 2669326"/>
              <a:gd name="connsiteY4" fmla="*/ 0 h 1279418"/>
              <a:gd name="connsiteX0" fmla="*/ 50186 w 2587726"/>
              <a:gd name="connsiteY0" fmla="*/ 0 h 1279418"/>
              <a:gd name="connsiteX1" fmla="*/ 2587726 w 2587726"/>
              <a:gd name="connsiteY1" fmla="*/ 11474 h 1279418"/>
              <a:gd name="connsiteX2" fmla="*/ 2565126 w 2587726"/>
              <a:gd name="connsiteY2" fmla="*/ 1279418 h 1279418"/>
              <a:gd name="connsiteX3" fmla="*/ 0 w 2587726"/>
              <a:gd name="connsiteY3" fmla="*/ 934803 h 1279418"/>
              <a:gd name="connsiteX4" fmla="*/ 50186 w 2587726"/>
              <a:gd name="connsiteY4" fmla="*/ 0 h 1279418"/>
              <a:gd name="connsiteX0" fmla="*/ 91983 w 2629523"/>
              <a:gd name="connsiteY0" fmla="*/ 0 h 1279418"/>
              <a:gd name="connsiteX1" fmla="*/ 2629523 w 2629523"/>
              <a:gd name="connsiteY1" fmla="*/ 11474 h 1279418"/>
              <a:gd name="connsiteX2" fmla="*/ 2606923 w 2629523"/>
              <a:gd name="connsiteY2" fmla="*/ 1279418 h 1279418"/>
              <a:gd name="connsiteX3" fmla="*/ 0 w 2629523"/>
              <a:gd name="connsiteY3" fmla="*/ 1007769 h 1279418"/>
              <a:gd name="connsiteX4" fmla="*/ 91983 w 2629523"/>
              <a:gd name="connsiteY4" fmla="*/ 0 h 1279418"/>
              <a:gd name="connsiteX0" fmla="*/ 91983 w 2629523"/>
              <a:gd name="connsiteY0" fmla="*/ 0 h 1282479"/>
              <a:gd name="connsiteX1" fmla="*/ 2629523 w 2629523"/>
              <a:gd name="connsiteY1" fmla="*/ 11474 h 1282479"/>
              <a:gd name="connsiteX2" fmla="*/ 2606598 w 2629523"/>
              <a:gd name="connsiteY2" fmla="*/ 1282479 h 1282479"/>
              <a:gd name="connsiteX3" fmla="*/ 0 w 2629523"/>
              <a:gd name="connsiteY3" fmla="*/ 1007769 h 1282479"/>
              <a:gd name="connsiteX4" fmla="*/ 91983 w 2629523"/>
              <a:gd name="connsiteY4" fmla="*/ 0 h 1282479"/>
              <a:gd name="connsiteX0" fmla="*/ 94719 w 2629523"/>
              <a:gd name="connsiteY0" fmla="*/ 0 h 1279093"/>
              <a:gd name="connsiteX1" fmla="*/ 2629523 w 2629523"/>
              <a:gd name="connsiteY1" fmla="*/ 8088 h 1279093"/>
              <a:gd name="connsiteX2" fmla="*/ 2606598 w 2629523"/>
              <a:gd name="connsiteY2" fmla="*/ 1279093 h 1279093"/>
              <a:gd name="connsiteX3" fmla="*/ 0 w 2629523"/>
              <a:gd name="connsiteY3" fmla="*/ 1004383 h 1279093"/>
              <a:gd name="connsiteX4" fmla="*/ 94719 w 2629523"/>
              <a:gd name="connsiteY4" fmla="*/ 0 h 1279093"/>
              <a:gd name="connsiteX0" fmla="*/ 98105 w 2632909"/>
              <a:gd name="connsiteY0" fmla="*/ 0 h 1279093"/>
              <a:gd name="connsiteX1" fmla="*/ 2632909 w 2632909"/>
              <a:gd name="connsiteY1" fmla="*/ 8088 h 1279093"/>
              <a:gd name="connsiteX2" fmla="*/ 2609984 w 2632909"/>
              <a:gd name="connsiteY2" fmla="*/ 1279093 h 1279093"/>
              <a:gd name="connsiteX3" fmla="*/ 0 w 2632909"/>
              <a:gd name="connsiteY3" fmla="*/ 1007119 h 1279093"/>
              <a:gd name="connsiteX4" fmla="*/ 98105 w 2632909"/>
              <a:gd name="connsiteY4" fmla="*/ 0 h 1279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2909" h="1279093">
                <a:moveTo>
                  <a:pt x="98105" y="0"/>
                </a:moveTo>
                <a:lnTo>
                  <a:pt x="2632909" y="8088"/>
                </a:lnTo>
                <a:lnTo>
                  <a:pt x="2609984" y="1279093"/>
                </a:lnTo>
                <a:lnTo>
                  <a:pt x="0" y="1007119"/>
                </a:lnTo>
                <a:lnTo>
                  <a:pt x="98105" y="0"/>
                </a:lnTo>
                <a:close/>
              </a:path>
            </a:pathLst>
          </a:cu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Image 9">
            <a:extLst>
              <a:ext uri="{FF2B5EF4-FFF2-40B4-BE49-F238E27FC236}">
                <a16:creationId xmlns:a16="http://schemas.microsoft.com/office/drawing/2014/main" id="{E7C70CB7-01EB-49C7-86E8-63EC26AC4DEE}"/>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3539886" y="783832"/>
            <a:ext cx="5112224" cy="3348506"/>
          </a:xfrm>
          <a:prstGeom prst="rect">
            <a:avLst/>
          </a:prstGeom>
        </p:spPr>
      </p:pic>
      <p:pic>
        <p:nvPicPr>
          <p:cNvPr id="15" name="Image 14" descr="Une image contenant texte&#10;&#10;Description générée automatiquement">
            <a:extLst>
              <a:ext uri="{FF2B5EF4-FFF2-40B4-BE49-F238E27FC236}">
                <a16:creationId xmlns:a16="http://schemas.microsoft.com/office/drawing/2014/main" id="{52E6917B-2FCF-4317-8157-5AF0AE9BF23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00640" y="5962510"/>
            <a:ext cx="2149966" cy="705977"/>
          </a:xfrm>
          <a:prstGeom prst="rect">
            <a:avLst/>
          </a:prstGeom>
        </p:spPr>
      </p:pic>
      <p:sp>
        <p:nvSpPr>
          <p:cNvPr id="2" name="Rectangle 1">
            <a:extLst>
              <a:ext uri="{FF2B5EF4-FFF2-40B4-BE49-F238E27FC236}">
                <a16:creationId xmlns:a16="http://schemas.microsoft.com/office/drawing/2014/main" id="{C785E338-F9C9-4AFC-850D-3A20D07D1574}"/>
              </a:ext>
            </a:extLst>
          </p:cNvPr>
          <p:cNvSpPr/>
          <p:nvPr userDrawn="1"/>
        </p:nvSpPr>
        <p:spPr>
          <a:xfrm rot="360836">
            <a:off x="6005259" y="1129345"/>
            <a:ext cx="497691" cy="344654"/>
          </a:xfrm>
          <a:prstGeom prst="rect">
            <a:avLst/>
          </a:prstGeom>
          <a:solidFill>
            <a:srgbClr val="C90C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D6B09E5F-722D-470E-8195-8CFA67B4A35A}"/>
              </a:ext>
            </a:extLst>
          </p:cNvPr>
          <p:cNvSpPr txBox="1"/>
          <p:nvPr userDrawn="1"/>
        </p:nvSpPr>
        <p:spPr>
          <a:xfrm rot="350959">
            <a:off x="5932268" y="1075586"/>
            <a:ext cx="835732" cy="461665"/>
          </a:xfrm>
          <a:prstGeom prst="rect">
            <a:avLst/>
          </a:prstGeom>
          <a:noFill/>
        </p:spPr>
        <p:txBody>
          <a:bodyPr wrap="square" rtlCol="0">
            <a:spAutoFit/>
          </a:bodyPr>
          <a:lstStyle/>
          <a:p>
            <a:r>
              <a:rPr lang="fr-FR" sz="2400" b="1" i="0" dirty="0">
                <a:solidFill>
                  <a:schemeClr val="bg1"/>
                </a:solidFill>
                <a:latin typeface="Eras Bold ITC" panose="020B0907030504020204" pitchFamily="34" charset="0"/>
              </a:rPr>
              <a:t>Q3</a:t>
            </a:r>
          </a:p>
        </p:txBody>
      </p:sp>
      <p:pic>
        <p:nvPicPr>
          <p:cNvPr id="9" name="Graphique 8">
            <a:extLst>
              <a:ext uri="{FF2B5EF4-FFF2-40B4-BE49-F238E27FC236}">
                <a16:creationId xmlns:a16="http://schemas.microsoft.com/office/drawing/2014/main" id="{379AB41A-DA24-4565-B8C0-9FC283BC03ED}"/>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5937813" y="2832178"/>
            <a:ext cx="434665" cy="478719"/>
          </a:xfrm>
          <a:prstGeom prst="rect">
            <a:avLst/>
          </a:prstGeom>
        </p:spPr>
      </p:pic>
      <p:sp>
        <p:nvSpPr>
          <p:cNvPr id="3" name="Rectangle 2">
            <a:extLst>
              <a:ext uri="{FF2B5EF4-FFF2-40B4-BE49-F238E27FC236}">
                <a16:creationId xmlns:a16="http://schemas.microsoft.com/office/drawing/2014/main" id="{BD9DE424-27FA-45D1-FB82-B5FE200CD21D}"/>
              </a:ext>
            </a:extLst>
          </p:cNvPr>
          <p:cNvSpPr/>
          <p:nvPr userDrawn="1"/>
        </p:nvSpPr>
        <p:spPr>
          <a:xfrm>
            <a:off x="2966431" y="4002302"/>
            <a:ext cx="6044283" cy="400110"/>
          </a:xfrm>
          <a:prstGeom prst="rect">
            <a:avLst/>
          </a:prstGeom>
        </p:spPr>
        <p:txBody>
          <a:bodyPr wrap="none">
            <a:spAutoFit/>
          </a:bodyPr>
          <a:lstStyle/>
          <a:p>
            <a:r>
              <a:rPr lang="fr-FR" sz="2000" dirty="0">
                <a:solidFill>
                  <a:schemeClr val="bg1"/>
                </a:solidFill>
                <a:latin typeface="Arial Black" panose="020B0A04020102020204" pitchFamily="34" charset="0"/>
              </a:rPr>
              <a:t>Q3 2023 | Heure du Jeudi du 31 août 2023</a:t>
            </a:r>
          </a:p>
        </p:txBody>
      </p:sp>
      <p:sp>
        <p:nvSpPr>
          <p:cNvPr id="4" name="Sous-titre 1">
            <a:extLst>
              <a:ext uri="{FF2B5EF4-FFF2-40B4-BE49-F238E27FC236}">
                <a16:creationId xmlns:a16="http://schemas.microsoft.com/office/drawing/2014/main" id="{E2237D5C-CBFB-2634-C55C-24BA74E333E9}"/>
              </a:ext>
            </a:extLst>
          </p:cNvPr>
          <p:cNvSpPr txBox="1">
            <a:spLocks noChangeArrowheads="1"/>
          </p:cNvSpPr>
          <p:nvPr userDrawn="1"/>
        </p:nvSpPr>
        <p:spPr bwMode="auto">
          <a:xfrm>
            <a:off x="3090375" y="5317139"/>
            <a:ext cx="6129539" cy="28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EA4E55"/>
              </a:buClr>
              <a:buFont typeface="Arial" panose="020B0604020202020204" pitchFamily="34" charset="0"/>
              <a:buNone/>
            </a:pPr>
            <a:r>
              <a:rPr lang="fr-FR" altLang="fr-FR" sz="1600" dirty="0">
                <a:solidFill>
                  <a:schemeClr val="bg1"/>
                </a:solidFill>
              </a:rPr>
              <a:t>Marchés Grand Public et Premium – Marché des Professionnels</a:t>
            </a:r>
          </a:p>
        </p:txBody>
      </p:sp>
    </p:spTree>
    <p:extLst>
      <p:ext uri="{BB962C8B-B14F-4D97-AF65-F5344CB8AC3E}">
        <p14:creationId xmlns:p14="http://schemas.microsoft.com/office/powerpoint/2010/main" val="332114387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pic>
        <p:nvPicPr>
          <p:cNvPr id="2" name="Image 1" descr="Une image contenant paysage, plein air, ciel, nuage&#10;&#10;Description générée automatiquement">
            <a:extLst>
              <a:ext uri="{FF2B5EF4-FFF2-40B4-BE49-F238E27FC236}">
                <a16:creationId xmlns:a16="http://schemas.microsoft.com/office/drawing/2014/main" id="{BABF59CE-56E1-82EF-4088-8EEC492FAC7A}"/>
              </a:ext>
            </a:extLst>
          </p:cNvPr>
          <p:cNvPicPr>
            <a:picLocks noChangeAspect="1"/>
          </p:cNvPicPr>
          <p:nvPr userDrawn="1"/>
        </p:nvPicPr>
        <p:blipFill rotWithShape="1">
          <a:blip r:embed="rId2" cstate="print">
            <a:alphaModFix amt="70000"/>
            <a:extLst>
              <a:ext uri="{28A0092B-C50C-407E-A947-70E740481C1C}">
                <a14:useLocalDpi xmlns:a14="http://schemas.microsoft.com/office/drawing/2010/main" val="0"/>
              </a:ext>
            </a:extLst>
          </a:blip>
          <a:srcRect l="60637" t="12572" r="13218" b="3246"/>
          <a:stretch/>
        </p:blipFill>
        <p:spPr>
          <a:xfrm>
            <a:off x="0" y="0"/>
            <a:ext cx="3187700" cy="6858000"/>
          </a:xfrm>
          <a:prstGeom prst="rect">
            <a:avLst/>
          </a:prstGeom>
        </p:spPr>
      </p:pic>
      <p:sp>
        <p:nvSpPr>
          <p:cNvPr id="4" name="Espace réservé du texte 3"/>
          <p:cNvSpPr>
            <a:spLocks noGrp="1"/>
          </p:cNvSpPr>
          <p:nvPr>
            <p:ph type="body" sz="quarter" idx="13" hasCustomPrompt="1"/>
          </p:nvPr>
        </p:nvSpPr>
        <p:spPr>
          <a:xfrm>
            <a:off x="4196223" y="1890865"/>
            <a:ext cx="7620201" cy="4023689"/>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8" name="ZoneTexte 7"/>
          <p:cNvSpPr txBox="1"/>
          <p:nvPr userDrawn="1"/>
        </p:nvSpPr>
        <p:spPr>
          <a:xfrm>
            <a:off x="1020752" y="1779052"/>
            <a:ext cx="1773925" cy="2123658"/>
          </a:xfrm>
          <a:prstGeom prst="rect">
            <a:avLst/>
          </a:prstGeom>
          <a:noFill/>
          <a:ln>
            <a:noFill/>
          </a:ln>
        </p:spPr>
        <p:txBody>
          <a:bodyPr wrap="square" rtlCol="0">
            <a:spAutoFit/>
          </a:bodyPr>
          <a:lstStyle/>
          <a:p>
            <a:pPr algn="l"/>
            <a:r>
              <a:rPr lang="fr-FR" sz="4400" b="1" baseline="0" dirty="0">
                <a:solidFill>
                  <a:schemeClr val="tx1">
                    <a:lumMod val="75000"/>
                    <a:lumOff val="25000"/>
                  </a:schemeClr>
                </a:solidFill>
                <a:latin typeface="Arial Black" panose="020B0A04020102020204" pitchFamily="34" charset="0"/>
                <a:cs typeface="Arial" panose="020B0604020202020204" pitchFamily="34" charset="0"/>
              </a:rPr>
              <a:t>SOMMAIRE</a:t>
            </a:r>
          </a:p>
        </p:txBody>
      </p:sp>
      <p:sp>
        <p:nvSpPr>
          <p:cNvPr id="11" name="Rectangle 10"/>
          <p:cNvSpPr/>
          <p:nvPr userDrawn="1"/>
        </p:nvSpPr>
        <p:spPr>
          <a:xfrm>
            <a:off x="1146057" y="4015391"/>
            <a:ext cx="888206" cy="10113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28">
            <a:extLst>
              <a:ext uri="{FF2B5EF4-FFF2-40B4-BE49-F238E27FC236}">
                <a16:creationId xmlns:a16="http://schemas.microsoft.com/office/drawing/2014/main" id="{BAD503D4-5CFD-40B3-904A-37AE85F84A6F}"/>
              </a:ext>
            </a:extLst>
          </p:cNvPr>
          <p:cNvSpPr/>
          <p:nvPr userDrawn="1"/>
        </p:nvSpPr>
        <p:spPr>
          <a:xfrm rot="21236572">
            <a:off x="-44540" y="5735056"/>
            <a:ext cx="2632909" cy="1279093"/>
          </a:xfrm>
          <a:custGeom>
            <a:avLst/>
            <a:gdLst>
              <a:gd name="connsiteX0" fmla="*/ 0 w 3334772"/>
              <a:gd name="connsiteY0" fmla="*/ 0 h 1442985"/>
              <a:gd name="connsiteX1" fmla="*/ 3334772 w 3334772"/>
              <a:gd name="connsiteY1" fmla="*/ 0 h 1442985"/>
              <a:gd name="connsiteX2" fmla="*/ 3334772 w 3334772"/>
              <a:gd name="connsiteY2" fmla="*/ 1442985 h 1442985"/>
              <a:gd name="connsiteX3" fmla="*/ 0 w 3334772"/>
              <a:gd name="connsiteY3" fmla="*/ 1442985 h 1442985"/>
              <a:gd name="connsiteX4" fmla="*/ 0 w 3334772"/>
              <a:gd name="connsiteY4" fmla="*/ 0 h 1442985"/>
              <a:gd name="connsiteX0" fmla="*/ 797232 w 3334772"/>
              <a:gd name="connsiteY0" fmla="*/ 0 h 1454459"/>
              <a:gd name="connsiteX1" fmla="*/ 3334772 w 3334772"/>
              <a:gd name="connsiteY1" fmla="*/ 11474 h 1454459"/>
              <a:gd name="connsiteX2" fmla="*/ 3334772 w 3334772"/>
              <a:gd name="connsiteY2" fmla="*/ 1454459 h 1454459"/>
              <a:gd name="connsiteX3" fmla="*/ 0 w 3334772"/>
              <a:gd name="connsiteY3" fmla="*/ 1454459 h 1454459"/>
              <a:gd name="connsiteX4" fmla="*/ 797232 w 3334772"/>
              <a:gd name="connsiteY4" fmla="*/ 0 h 1454459"/>
              <a:gd name="connsiteX0" fmla="*/ 112455 w 2649995"/>
              <a:gd name="connsiteY0" fmla="*/ 0 h 1454459"/>
              <a:gd name="connsiteX1" fmla="*/ 2649995 w 2649995"/>
              <a:gd name="connsiteY1" fmla="*/ 11474 h 1454459"/>
              <a:gd name="connsiteX2" fmla="*/ 2649995 w 2649995"/>
              <a:gd name="connsiteY2" fmla="*/ 1454459 h 1454459"/>
              <a:gd name="connsiteX3" fmla="*/ 0 w 2649995"/>
              <a:gd name="connsiteY3" fmla="*/ 950698 h 1454459"/>
              <a:gd name="connsiteX4" fmla="*/ 112455 w 2649995"/>
              <a:gd name="connsiteY4" fmla="*/ 0 h 1454459"/>
              <a:gd name="connsiteX0" fmla="*/ 131786 w 2669326"/>
              <a:gd name="connsiteY0" fmla="*/ 0 h 1454459"/>
              <a:gd name="connsiteX1" fmla="*/ 2669326 w 2669326"/>
              <a:gd name="connsiteY1" fmla="*/ 11474 h 1454459"/>
              <a:gd name="connsiteX2" fmla="*/ 2669326 w 2669326"/>
              <a:gd name="connsiteY2" fmla="*/ 1454459 h 1454459"/>
              <a:gd name="connsiteX3" fmla="*/ 0 w 2669326"/>
              <a:gd name="connsiteY3" fmla="*/ 1003545 h 1454459"/>
              <a:gd name="connsiteX4" fmla="*/ 131786 w 2669326"/>
              <a:gd name="connsiteY4" fmla="*/ 0 h 1454459"/>
              <a:gd name="connsiteX0" fmla="*/ 131786 w 2669326"/>
              <a:gd name="connsiteY0" fmla="*/ 0 h 1300849"/>
              <a:gd name="connsiteX1" fmla="*/ 2669326 w 2669326"/>
              <a:gd name="connsiteY1" fmla="*/ 11474 h 1300849"/>
              <a:gd name="connsiteX2" fmla="*/ 2644452 w 2669326"/>
              <a:gd name="connsiteY2" fmla="*/ 1300849 h 1300849"/>
              <a:gd name="connsiteX3" fmla="*/ 0 w 2669326"/>
              <a:gd name="connsiteY3" fmla="*/ 1003545 h 1300849"/>
              <a:gd name="connsiteX4" fmla="*/ 131786 w 2669326"/>
              <a:gd name="connsiteY4" fmla="*/ 0 h 1300849"/>
              <a:gd name="connsiteX0" fmla="*/ 131786 w 2669326"/>
              <a:gd name="connsiteY0" fmla="*/ 0 h 1279418"/>
              <a:gd name="connsiteX1" fmla="*/ 2669326 w 2669326"/>
              <a:gd name="connsiteY1" fmla="*/ 11474 h 1279418"/>
              <a:gd name="connsiteX2" fmla="*/ 2646726 w 2669326"/>
              <a:gd name="connsiteY2" fmla="*/ 1279418 h 1279418"/>
              <a:gd name="connsiteX3" fmla="*/ 0 w 2669326"/>
              <a:gd name="connsiteY3" fmla="*/ 1003545 h 1279418"/>
              <a:gd name="connsiteX4" fmla="*/ 131786 w 2669326"/>
              <a:gd name="connsiteY4" fmla="*/ 0 h 1279418"/>
              <a:gd name="connsiteX0" fmla="*/ 50186 w 2587726"/>
              <a:gd name="connsiteY0" fmla="*/ 0 h 1279418"/>
              <a:gd name="connsiteX1" fmla="*/ 2587726 w 2587726"/>
              <a:gd name="connsiteY1" fmla="*/ 11474 h 1279418"/>
              <a:gd name="connsiteX2" fmla="*/ 2565126 w 2587726"/>
              <a:gd name="connsiteY2" fmla="*/ 1279418 h 1279418"/>
              <a:gd name="connsiteX3" fmla="*/ 0 w 2587726"/>
              <a:gd name="connsiteY3" fmla="*/ 934803 h 1279418"/>
              <a:gd name="connsiteX4" fmla="*/ 50186 w 2587726"/>
              <a:gd name="connsiteY4" fmla="*/ 0 h 1279418"/>
              <a:gd name="connsiteX0" fmla="*/ 91983 w 2629523"/>
              <a:gd name="connsiteY0" fmla="*/ 0 h 1279418"/>
              <a:gd name="connsiteX1" fmla="*/ 2629523 w 2629523"/>
              <a:gd name="connsiteY1" fmla="*/ 11474 h 1279418"/>
              <a:gd name="connsiteX2" fmla="*/ 2606923 w 2629523"/>
              <a:gd name="connsiteY2" fmla="*/ 1279418 h 1279418"/>
              <a:gd name="connsiteX3" fmla="*/ 0 w 2629523"/>
              <a:gd name="connsiteY3" fmla="*/ 1007769 h 1279418"/>
              <a:gd name="connsiteX4" fmla="*/ 91983 w 2629523"/>
              <a:gd name="connsiteY4" fmla="*/ 0 h 1279418"/>
              <a:gd name="connsiteX0" fmla="*/ 91983 w 2629523"/>
              <a:gd name="connsiteY0" fmla="*/ 0 h 1282479"/>
              <a:gd name="connsiteX1" fmla="*/ 2629523 w 2629523"/>
              <a:gd name="connsiteY1" fmla="*/ 11474 h 1282479"/>
              <a:gd name="connsiteX2" fmla="*/ 2606598 w 2629523"/>
              <a:gd name="connsiteY2" fmla="*/ 1282479 h 1282479"/>
              <a:gd name="connsiteX3" fmla="*/ 0 w 2629523"/>
              <a:gd name="connsiteY3" fmla="*/ 1007769 h 1282479"/>
              <a:gd name="connsiteX4" fmla="*/ 91983 w 2629523"/>
              <a:gd name="connsiteY4" fmla="*/ 0 h 1282479"/>
              <a:gd name="connsiteX0" fmla="*/ 94719 w 2629523"/>
              <a:gd name="connsiteY0" fmla="*/ 0 h 1279093"/>
              <a:gd name="connsiteX1" fmla="*/ 2629523 w 2629523"/>
              <a:gd name="connsiteY1" fmla="*/ 8088 h 1279093"/>
              <a:gd name="connsiteX2" fmla="*/ 2606598 w 2629523"/>
              <a:gd name="connsiteY2" fmla="*/ 1279093 h 1279093"/>
              <a:gd name="connsiteX3" fmla="*/ 0 w 2629523"/>
              <a:gd name="connsiteY3" fmla="*/ 1004383 h 1279093"/>
              <a:gd name="connsiteX4" fmla="*/ 94719 w 2629523"/>
              <a:gd name="connsiteY4" fmla="*/ 0 h 1279093"/>
              <a:gd name="connsiteX0" fmla="*/ 98105 w 2632909"/>
              <a:gd name="connsiteY0" fmla="*/ 0 h 1279093"/>
              <a:gd name="connsiteX1" fmla="*/ 2632909 w 2632909"/>
              <a:gd name="connsiteY1" fmla="*/ 8088 h 1279093"/>
              <a:gd name="connsiteX2" fmla="*/ 2609984 w 2632909"/>
              <a:gd name="connsiteY2" fmla="*/ 1279093 h 1279093"/>
              <a:gd name="connsiteX3" fmla="*/ 0 w 2632909"/>
              <a:gd name="connsiteY3" fmla="*/ 1007119 h 1279093"/>
              <a:gd name="connsiteX4" fmla="*/ 98105 w 2632909"/>
              <a:gd name="connsiteY4" fmla="*/ 0 h 1279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2909" h="1279093">
                <a:moveTo>
                  <a:pt x="98105" y="0"/>
                </a:moveTo>
                <a:lnTo>
                  <a:pt x="2632909" y="8088"/>
                </a:lnTo>
                <a:lnTo>
                  <a:pt x="2609984" y="1279093"/>
                </a:lnTo>
                <a:lnTo>
                  <a:pt x="0" y="1007119"/>
                </a:lnTo>
                <a:lnTo>
                  <a:pt x="98105" y="0"/>
                </a:lnTo>
                <a:close/>
              </a:path>
            </a:pathLst>
          </a:cu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 name="Image 11" descr="Une image contenant texte&#10;&#10;Description générée automatiquement">
            <a:extLst>
              <a:ext uri="{FF2B5EF4-FFF2-40B4-BE49-F238E27FC236}">
                <a16:creationId xmlns:a16="http://schemas.microsoft.com/office/drawing/2014/main" id="{EFD20AF3-6DBC-4E22-8234-9DAF16AA280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0640" y="5962510"/>
            <a:ext cx="2149966" cy="705977"/>
          </a:xfrm>
          <a:prstGeom prst="rect">
            <a:avLst/>
          </a:prstGeom>
        </p:spPr>
      </p:pic>
    </p:spTree>
    <p:extLst>
      <p:ext uri="{BB962C8B-B14F-4D97-AF65-F5344CB8AC3E}">
        <p14:creationId xmlns:p14="http://schemas.microsoft.com/office/powerpoint/2010/main" val="4291286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pic>
        <p:nvPicPr>
          <p:cNvPr id="2" name="Image 1" descr="Une image contenant paysage, plein air, ciel, nuage&#10;&#10;Description générée automatiquement">
            <a:extLst>
              <a:ext uri="{FF2B5EF4-FFF2-40B4-BE49-F238E27FC236}">
                <a16:creationId xmlns:a16="http://schemas.microsoft.com/office/drawing/2014/main" id="{F855AFC8-7D0F-39B1-E8CD-66A8CD1E1995}"/>
              </a:ext>
            </a:extLst>
          </p:cNvPr>
          <p:cNvPicPr>
            <a:picLocks noChangeAspect="1"/>
          </p:cNvPicPr>
          <p:nvPr userDrawn="1"/>
        </p:nvPicPr>
        <p:blipFill rotWithShape="1">
          <a:blip r:embed="rId2" cstate="print">
            <a:alphaModFix amt="70000"/>
            <a:extLst>
              <a:ext uri="{28A0092B-C50C-407E-A947-70E740481C1C}">
                <a14:useLocalDpi xmlns:a14="http://schemas.microsoft.com/office/drawing/2010/main" val="0"/>
              </a:ext>
            </a:extLst>
          </a:blip>
          <a:srcRect t="30201" b="48779"/>
          <a:stretch/>
        </p:blipFill>
        <p:spPr>
          <a:xfrm>
            <a:off x="2" y="5145505"/>
            <a:ext cx="12191998" cy="1712495"/>
          </a:xfrm>
          <a:prstGeom prst="rect">
            <a:avLst/>
          </a:prstGeom>
        </p:spPr>
      </p:pic>
      <p:sp>
        <p:nvSpPr>
          <p:cNvPr id="11" name="Rectangle 19">
            <a:extLst>
              <a:ext uri="{FF2B5EF4-FFF2-40B4-BE49-F238E27FC236}">
                <a16:creationId xmlns:a16="http://schemas.microsoft.com/office/drawing/2014/main" id="{9693D9E1-76A5-41FC-A635-2848CC9C3F3B}"/>
              </a:ext>
            </a:extLst>
          </p:cNvPr>
          <p:cNvSpPr/>
          <p:nvPr userDrawn="1"/>
        </p:nvSpPr>
        <p:spPr>
          <a:xfrm>
            <a:off x="0" y="464147"/>
            <a:ext cx="12192000" cy="5897601"/>
          </a:xfrm>
          <a:custGeom>
            <a:avLst/>
            <a:gdLst>
              <a:gd name="connsiteX0" fmla="*/ 0 w 12192000"/>
              <a:gd name="connsiteY0" fmla="*/ 0 h 5989041"/>
              <a:gd name="connsiteX1" fmla="*/ 12192000 w 12192000"/>
              <a:gd name="connsiteY1" fmla="*/ 0 h 5989041"/>
              <a:gd name="connsiteX2" fmla="*/ 12192000 w 12192000"/>
              <a:gd name="connsiteY2" fmla="*/ 5989041 h 5989041"/>
              <a:gd name="connsiteX3" fmla="*/ 0 w 12192000"/>
              <a:gd name="connsiteY3" fmla="*/ 5989041 h 5989041"/>
              <a:gd name="connsiteX4" fmla="*/ 0 w 12192000"/>
              <a:gd name="connsiteY4" fmla="*/ 0 h 5989041"/>
              <a:gd name="connsiteX0" fmla="*/ 0 w 12192000"/>
              <a:gd name="connsiteY0" fmla="*/ 0 h 5989041"/>
              <a:gd name="connsiteX1" fmla="*/ 12192000 w 12192000"/>
              <a:gd name="connsiteY1" fmla="*/ 0 h 5989041"/>
              <a:gd name="connsiteX2" fmla="*/ 12192000 w 12192000"/>
              <a:gd name="connsiteY2" fmla="*/ 5989041 h 5989041"/>
              <a:gd name="connsiteX3" fmla="*/ 0 w 12192000"/>
              <a:gd name="connsiteY3" fmla="*/ 5577561 h 5989041"/>
              <a:gd name="connsiteX4" fmla="*/ 0 w 12192000"/>
              <a:gd name="connsiteY4" fmla="*/ 0 h 5989041"/>
              <a:gd name="connsiteX0" fmla="*/ 0 w 12192000"/>
              <a:gd name="connsiteY0" fmla="*/ 0 h 5897601"/>
              <a:gd name="connsiteX1" fmla="*/ 12192000 w 12192000"/>
              <a:gd name="connsiteY1" fmla="*/ 0 h 5897601"/>
              <a:gd name="connsiteX2" fmla="*/ 12192000 w 12192000"/>
              <a:gd name="connsiteY2" fmla="*/ 5897601 h 5897601"/>
              <a:gd name="connsiteX3" fmla="*/ 0 w 12192000"/>
              <a:gd name="connsiteY3" fmla="*/ 5577561 h 5897601"/>
              <a:gd name="connsiteX4" fmla="*/ 0 w 12192000"/>
              <a:gd name="connsiteY4" fmla="*/ 0 h 5897601"/>
              <a:gd name="connsiteX0" fmla="*/ 0 w 12192000"/>
              <a:gd name="connsiteY0" fmla="*/ 0 h 5897601"/>
              <a:gd name="connsiteX1" fmla="*/ 12192000 w 12192000"/>
              <a:gd name="connsiteY1" fmla="*/ 0 h 5897601"/>
              <a:gd name="connsiteX2" fmla="*/ 12192000 w 12192000"/>
              <a:gd name="connsiteY2" fmla="*/ 5897601 h 5897601"/>
              <a:gd name="connsiteX3" fmla="*/ 0 w 12192000"/>
              <a:gd name="connsiteY3" fmla="*/ 5577561 h 5897601"/>
              <a:gd name="connsiteX4" fmla="*/ 0 w 12192000"/>
              <a:gd name="connsiteY4" fmla="*/ 0 h 5897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5897601">
                <a:moveTo>
                  <a:pt x="0" y="0"/>
                </a:moveTo>
                <a:lnTo>
                  <a:pt x="12192000" y="0"/>
                </a:lnTo>
                <a:lnTo>
                  <a:pt x="12192000" y="5897601"/>
                </a:lnTo>
                <a:lnTo>
                  <a:pt x="0" y="5577561"/>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a:spLocks noGrp="1"/>
          </p:cNvSpPr>
          <p:nvPr>
            <p:ph idx="17" hasCustomPrompt="1"/>
          </p:nvPr>
        </p:nvSpPr>
        <p:spPr>
          <a:xfrm>
            <a:off x="695325" y="1388669"/>
            <a:ext cx="10980738" cy="4860000"/>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slide</a:t>
            </a:r>
          </a:p>
        </p:txBody>
      </p:sp>
      <p:sp>
        <p:nvSpPr>
          <p:cNvPr id="15" name="Espace réservé du texte 2"/>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200" b="1" dirty="0">
                <a:solidFill>
                  <a:schemeClr val="bg1">
                    <a:lumMod val="50000"/>
                  </a:schemeClr>
                </a:solidFill>
                <a:latin typeface="Arial Black" panose="020B0A04020102020204" pitchFamily="34" charset="0"/>
              </a:defRPr>
            </a:lvl1pPr>
          </a:lstStyle>
          <a:p>
            <a:pPr lvl="0" algn="r">
              <a:lnSpc>
                <a:spcPct val="90000"/>
              </a:lnSpc>
              <a:spcBef>
                <a:spcPts val="1000"/>
              </a:spcBef>
              <a:buClr>
                <a:schemeClr val="accent1"/>
              </a:buClr>
            </a:pPr>
            <a:r>
              <a:rPr lang="fr-FR" dirty="0"/>
              <a:t>Titre de la slide</a:t>
            </a:r>
          </a:p>
        </p:txBody>
      </p:sp>
      <p:sp>
        <p:nvSpPr>
          <p:cNvPr id="7" name="Rectangle 6"/>
          <p:cNvSpPr/>
          <p:nvPr userDrawn="1"/>
        </p:nvSpPr>
        <p:spPr>
          <a:xfrm>
            <a:off x="695325"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9"/>
          <p:cNvSpPr>
            <a:spLocks noGrp="1"/>
          </p:cNvSpPr>
          <p:nvPr>
            <p:ph type="body" sz="quarter" idx="16" hasCustomPrompt="1"/>
          </p:nvPr>
        </p:nvSpPr>
        <p:spPr>
          <a:xfrm>
            <a:off x="334912"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pic>
        <p:nvPicPr>
          <p:cNvPr id="13" name="Image 12">
            <a:extLst>
              <a:ext uri="{FF2B5EF4-FFF2-40B4-BE49-F238E27FC236}">
                <a16:creationId xmlns:a16="http://schemas.microsoft.com/office/drawing/2014/main" id="{9C758BF1-9A25-48FB-8730-85CEB262CC99}"/>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501457" y="6106679"/>
            <a:ext cx="1036919" cy="679182"/>
          </a:xfrm>
          <a:prstGeom prst="rect">
            <a:avLst/>
          </a:prstGeom>
        </p:spPr>
      </p:pic>
    </p:spTree>
    <p:extLst>
      <p:ext uri="{BB962C8B-B14F-4D97-AF65-F5344CB8AC3E}">
        <p14:creationId xmlns:p14="http://schemas.microsoft.com/office/powerpoint/2010/main" val="1756913260"/>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NEUTRE">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2"/>
          <p:cNvSpPr>
            <a:spLocks noGrp="1"/>
          </p:cNvSpPr>
          <p:nvPr>
            <p:ph type="body" sz="quarter" idx="14" hasCustomPrompt="1"/>
          </p:nvPr>
        </p:nvSpPr>
        <p:spPr>
          <a:xfrm>
            <a:off x="4376057" y="137054"/>
            <a:ext cx="7300006" cy="231246"/>
          </a:xfrm>
          <a:prstGeom prst="rect">
            <a:avLst/>
          </a:prstGeom>
        </p:spPr>
        <p:txBody>
          <a:bodyP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4083465071"/>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a:t>Modifiez le style du titre</a:t>
            </a:r>
          </a:p>
        </p:txBody>
      </p:sp>
      <p:sp>
        <p:nvSpPr>
          <p:cNvPr id="11"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89" r:id="rId1"/>
    <p:sldLayoutId id="2147483676" r:id="rId2"/>
    <p:sldLayoutId id="2147483683" r:id="rId3"/>
    <p:sldLayoutId id="2147483675" r:id="rId4"/>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 Target="slide26.xml"/><Relationship Id="rId7"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3.xml"/><Relationship Id="rId6" Type="http://schemas.openxmlformats.org/officeDocument/2006/relationships/slide" Target="slide19.xml"/><Relationship Id="rId5" Type="http://schemas.openxmlformats.org/officeDocument/2006/relationships/slide" Target="slide11.xml"/><Relationship Id="rId4" Type="http://schemas.openxmlformats.org/officeDocument/2006/relationships/slide" Target="slide7.xml"/><Relationship Id="rId9" Type="http://schemas.openxmlformats.org/officeDocument/2006/relationships/image" Target="../media/image1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3.xml"/><Relationship Id="rId5" Type="http://schemas.microsoft.com/office/2007/relationships/hdphoto" Target="../media/hdphoto1.wdp"/><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8.png"/><Relationship Id="rId1" Type="http://schemas.openxmlformats.org/officeDocument/2006/relationships/slideLayout" Target="../slideLayouts/slideLayout3.xml"/><Relationship Id="rId6" Type="http://schemas.openxmlformats.org/officeDocument/2006/relationships/image" Target="../media/image19.png"/><Relationship Id="rId5" Type="http://schemas.microsoft.com/office/2007/relationships/hdphoto" Target="../media/hdphoto1.wdp"/><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2.png"/><Relationship Id="rId3" Type="http://schemas.openxmlformats.org/officeDocument/2006/relationships/hyperlink" Target="http://commerciaux.celca.caisse-epargne.fr/download/2165/2023/29919/hdj-des-13-et-20-avril-lancement-du-questionnaire-finance-durable-le-17-avril.pptx" TargetMode="External"/><Relationship Id="rId7" Type="http://schemas.openxmlformats.org/officeDocument/2006/relationships/slide" Target="slide40.xml"/><Relationship Id="rId12" Type="http://schemas.openxmlformats.org/officeDocument/2006/relationships/image" Target="../media/image21.jpeg"/><Relationship Id="rId2" Type="http://schemas.openxmlformats.org/officeDocument/2006/relationships/hyperlink" Target="https://www.caisse-epargne.fr/grand-est-europe/epargner/questionnaire-epargne/" TargetMode="External"/><Relationship Id="rId16" Type="http://schemas.openxmlformats.org/officeDocument/2006/relationships/image" Target="../media/image12.png"/><Relationship Id="rId1" Type="http://schemas.openxmlformats.org/officeDocument/2006/relationships/slideLayout" Target="../slideLayouts/slideLayout3.xml"/><Relationship Id="rId6" Type="http://schemas.openxmlformats.org/officeDocument/2006/relationships/hyperlink" Target="http://commerciaux.celca.caisse-epargne.fr/gestion-patrimoniale/animation/la-gazette-du-patrimoine/" TargetMode="External"/><Relationship Id="rId11" Type="http://schemas.openxmlformats.org/officeDocument/2006/relationships/image" Target="../media/image20.png"/><Relationship Id="rId5" Type="http://schemas.openxmlformats.org/officeDocument/2006/relationships/hyperlink" Target="http://commerciaux.celca.caisse-epargne.fr/particuliers/green-book/" TargetMode="External"/><Relationship Id="rId15" Type="http://schemas.openxmlformats.org/officeDocument/2006/relationships/image" Target="../media/image23.jpeg"/><Relationship Id="rId10" Type="http://schemas.openxmlformats.org/officeDocument/2006/relationships/hyperlink" Target="http://commerciaux.celca.caisse-epargne.fr/particuliers/particuliers/" TargetMode="External"/><Relationship Id="rId4" Type="http://schemas.openxmlformats.org/officeDocument/2006/relationships/hyperlink" Target="https://ngam.secure.force.com/NetworkExternalSubscription/?news=FI_CE_SELESS&amp;j=19492091&amp;sfmc_sub=77183468&amp;l=653_HTML&amp;u=492136021&amp;mid=7219139&amp;jb=1&amp;sfid=0032000001A1ZKMAA3&amp;utm_medium=email&amp;utm_source=CE+-+Selection+Essentielle+-+28112022" TargetMode="External"/><Relationship Id="rId9" Type="http://schemas.microsoft.com/office/2007/relationships/hdphoto" Target="../media/hdphoto2.wdp"/><Relationship Id="rId14" Type="http://schemas.microsoft.com/office/2007/relationships/hdphoto" Target="../media/hdphoto3.wdp"/></Relationships>
</file>

<file path=ppt/slides/_rels/slide20.xml.rels><?xml version="1.0" encoding="UTF-8" standalone="yes"?>
<Relationships xmlns="http://schemas.openxmlformats.org/package/2006/relationships"><Relationship Id="rId8" Type="http://schemas.microsoft.com/office/2007/relationships/hdphoto" Target="../media/hdphoto2.wdp"/><Relationship Id="rId13" Type="http://schemas.microsoft.com/office/2007/relationships/hdphoto" Target="../media/hdphoto4.wdp"/><Relationship Id="rId3" Type="http://schemas.openxmlformats.org/officeDocument/2006/relationships/hyperlink" Target="https://www.visa.fr/payer-avec-visa/ma-carte-visa/visa-premier.html" TargetMode="External"/><Relationship Id="rId7" Type="http://schemas.openxmlformats.org/officeDocument/2006/relationships/image" Target="../media/image18.png"/><Relationship Id="rId12" Type="http://schemas.openxmlformats.org/officeDocument/2006/relationships/image" Target="../media/image25.png"/><Relationship Id="rId2" Type="http://schemas.openxmlformats.org/officeDocument/2006/relationships/hyperlink" Target="http://commerciaux.celca.caisse-epargne.fr/particuliers/1-an-avec-ma-visa/" TargetMode="External"/><Relationship Id="rId1" Type="http://schemas.openxmlformats.org/officeDocument/2006/relationships/slideLayout" Target="../slideLayouts/slideLayout3.xml"/><Relationship Id="rId6" Type="http://schemas.openxmlformats.org/officeDocument/2006/relationships/slide" Target="slide43.xml"/><Relationship Id="rId11" Type="http://schemas.openxmlformats.org/officeDocument/2006/relationships/image" Target="../media/image24.png"/><Relationship Id="rId5" Type="http://schemas.openxmlformats.org/officeDocument/2006/relationships/hyperlink" Target="https://infinite.visa.fr/le-club" TargetMode="External"/><Relationship Id="rId15" Type="http://schemas.openxmlformats.org/officeDocument/2006/relationships/hyperlink" Target="http://commerciaux.celca.caisse-epargne.fr/download/341/tarification/18447/offres-promos-en-cours.pdf" TargetMode="External"/><Relationship Id="rId10" Type="http://schemas.openxmlformats.org/officeDocument/2006/relationships/image" Target="../media/image20.png"/><Relationship Id="rId4" Type="http://schemas.openxmlformats.org/officeDocument/2006/relationships/hyperlink" Target="https://www.visa.fr/payer-avec-visa/ma-carte-visa/visa-platinum.html" TargetMode="External"/><Relationship Id="rId9" Type="http://schemas.openxmlformats.org/officeDocument/2006/relationships/hyperlink" Target="http://commerciaux.celca.caisse-epargne.fr/particuliers/particuliers/" TargetMode="External"/><Relationship Id="rId14" Type="http://schemas.openxmlformats.org/officeDocument/2006/relationships/image" Target="../media/image12.png"/></Relationships>
</file>

<file path=ppt/slides/_rels/slide21.xml.rels><?xml version="1.0" encoding="UTF-8" standalone="yes"?>
<Relationships xmlns="http://schemas.openxmlformats.org/package/2006/relationships"><Relationship Id="rId8" Type="http://schemas.openxmlformats.org/officeDocument/2006/relationships/hyperlink" Target="http://commerciaux.celca.caisse-epargne.fr/particuliers/particuliers/" TargetMode="External"/><Relationship Id="rId13" Type="http://schemas.openxmlformats.org/officeDocument/2006/relationships/image" Target="../media/image12.png"/><Relationship Id="rId3" Type="http://schemas.openxmlformats.org/officeDocument/2006/relationships/hyperlink" Target="http://commerciaux.celca.caisse-epargne.fr/download/1079/premium-avance-liberte/28005/pret-premium-avance-liberte-oav.pdf" TargetMode="External"/><Relationship Id="rId7" Type="http://schemas.microsoft.com/office/2007/relationships/hdphoto" Target="../media/hdphoto2.wdp"/><Relationship Id="rId12" Type="http://schemas.openxmlformats.org/officeDocument/2006/relationships/image" Target="../media/image23.jpeg"/><Relationship Id="rId2" Type="http://schemas.openxmlformats.org/officeDocument/2006/relationships/hyperlink" Target="http://commerciaux.celca.caisse-epargne.fr/download/1083/tout-savoir-sur-le-credit-consommation/28545/potentiel-conso-oav-2.pptx" TargetMode="External"/><Relationship Id="rId16" Type="http://schemas.openxmlformats.org/officeDocument/2006/relationships/hyperlink" Target="http://commerciaux.celca.caisse-epargne.fr/download/341/tarification/18447/offres-promos-en-cours.pdf" TargetMode="External"/><Relationship Id="rId1" Type="http://schemas.openxmlformats.org/officeDocument/2006/relationships/slideLayout" Target="../slideLayouts/slideLayout3.xml"/><Relationship Id="rId6" Type="http://schemas.openxmlformats.org/officeDocument/2006/relationships/image" Target="../media/image18.png"/><Relationship Id="rId11" Type="http://schemas.microsoft.com/office/2007/relationships/hdphoto" Target="../media/hdphoto3.wdp"/><Relationship Id="rId5" Type="http://schemas.openxmlformats.org/officeDocument/2006/relationships/slide" Target="slide45.xml"/><Relationship Id="rId15" Type="http://schemas.openxmlformats.org/officeDocument/2006/relationships/image" Target="../media/image28.png"/><Relationship Id="rId10" Type="http://schemas.openxmlformats.org/officeDocument/2006/relationships/image" Target="../media/image26.png"/><Relationship Id="rId4" Type="http://schemas.openxmlformats.org/officeDocument/2006/relationships/hyperlink" Target="http://commerciaux.celca.caisse-epargne.fr/download/1083/tout-savoir-sur-le-credit-consommation/28547/offres-green-oav.pdf" TargetMode="External"/><Relationship Id="rId9" Type="http://schemas.openxmlformats.org/officeDocument/2006/relationships/image" Target="../media/image20.png"/><Relationship Id="rId14" Type="http://schemas.openxmlformats.org/officeDocument/2006/relationships/image" Target="../media/image27.jpeg"/></Relationships>
</file>

<file path=ppt/slides/_rels/slide22.xml.rels><?xml version="1.0" encoding="UTF-8" standalone="yes"?>
<Relationships xmlns="http://schemas.openxmlformats.org/package/2006/relationships"><Relationship Id="rId8" Type="http://schemas.openxmlformats.org/officeDocument/2006/relationships/hyperlink" Target="https://mandrillapp.com/track/click/30642300/www.portail-idea.bpce.fr?p=eyJzIjoiZkNSeFVFd3NiWTZvYXMwUDdRMnBlWi1SRWRjIiwidiI6MSwicCI6IntcInVcIjozMDY0MjMwMCxcInZcIjoxLFwidXJsXCI6XCJodHRwczpcXFwvXFxcL3d3dy5wb3J0YWlsLWlkZWEuYnBjZS5mclxcXC9hY3R1c1xcXC84XCIsXCJpZFwiOlwiNmM5MzAxOWEwMmVkNGRlYWE0M2NkMGM3MDhkMzI1OWRcIixcInVybF9pZHNcIjpbXCIwZmI2YWNlMDM1ZGFiMmMxZTBjZWQ1MGYxNmNlZmM0ZmM0MmQxNzBiXCJdfSJ9" TargetMode="External"/><Relationship Id="rId13" Type="http://schemas.openxmlformats.org/officeDocument/2006/relationships/image" Target="../media/image32.png"/><Relationship Id="rId3" Type="http://schemas.openxmlformats.org/officeDocument/2006/relationships/image" Target="../media/image29.png"/><Relationship Id="rId7" Type="http://schemas.openxmlformats.org/officeDocument/2006/relationships/hyperlink" Target="http://commerciaux.celca.caisse-epargne.fr/download/1217/fiche-rebond-rdv-iard/29741/fiche_iard.pdf" TargetMode="External"/><Relationship Id="rId12" Type="http://schemas.openxmlformats.org/officeDocument/2006/relationships/image" Target="../media/image31.jpeg"/><Relationship Id="rId2" Type="http://schemas.openxmlformats.org/officeDocument/2006/relationships/slide" Target="slide47.xml"/><Relationship Id="rId1" Type="http://schemas.openxmlformats.org/officeDocument/2006/relationships/slideLayout" Target="../slideLayouts/slideLayout3.xml"/><Relationship Id="rId6" Type="http://schemas.openxmlformats.org/officeDocument/2006/relationships/hyperlink" Target="https://www.caisse-epargne.fr/grand-est-europe/particuliers/formulaire-assurance" TargetMode="External"/><Relationship Id="rId11" Type="http://schemas.openxmlformats.org/officeDocument/2006/relationships/image" Target="../media/image30.png"/><Relationship Id="rId5" Type="http://schemas.openxmlformats.org/officeDocument/2006/relationships/hyperlink" Target="http://t.neo.caisse-epargne.fr/r/?id=h248185c1,683016d8,683016f7&amp;p1=10&amp;p2=2&amp;p3=OP132026&amp;p4=false&amp;p5=1747982040" TargetMode="External"/><Relationship Id="rId10" Type="http://schemas.openxmlformats.org/officeDocument/2006/relationships/image" Target="../media/image20.png"/><Relationship Id="rId4" Type="http://schemas.microsoft.com/office/2007/relationships/hdphoto" Target="../media/hdphoto5.wdp"/><Relationship Id="rId9" Type="http://schemas.openxmlformats.org/officeDocument/2006/relationships/hyperlink" Target="http://commerciaux.celca.caisse-epargne.fr/particuliers/particuliers/" TargetMode="External"/><Relationship Id="rId14" Type="http://schemas.openxmlformats.org/officeDocument/2006/relationships/image" Target="../media/image12.png"/></Relationships>
</file>

<file path=ppt/slides/_rels/slide23.xml.rels><?xml version="1.0" encoding="UTF-8" standalone="yes"?>
<Relationships xmlns="http://schemas.openxmlformats.org/package/2006/relationships"><Relationship Id="rId3" Type="http://schemas.openxmlformats.org/officeDocument/2006/relationships/hyperlink" Target="http://commerciaux.celca.caisse-epargne.fr/download/1999/books-jeunes/29837/book-jeunes-conquete-et-fidelisation-2.pptx" TargetMode="External"/><Relationship Id="rId2" Type="http://schemas.openxmlformats.org/officeDocument/2006/relationships/slide" Target="slide57.xml"/><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hyperlink" Target="http://commerciaux.celca.caisse-epargne.fr/download/341/tarification/18447/offres-promos-en-cours.pdf" TargetMode="External"/><Relationship Id="rId4" Type="http://schemas.openxmlformats.org/officeDocument/2006/relationships/image" Target="../media/image33.png"/></Relationships>
</file>

<file path=ppt/slides/_rels/slide24.xml.rels><?xml version="1.0" encoding="UTF-8" standalone="yes"?>
<Relationships xmlns="http://schemas.openxmlformats.org/package/2006/relationships"><Relationship Id="rId8" Type="http://schemas.openxmlformats.org/officeDocument/2006/relationships/hyperlink" Target="http://commerciaux.celca.caisse-epargne.fr/download/2204/offres-green/28547/offres-green-oav.pdf" TargetMode="External"/><Relationship Id="rId3" Type="http://schemas.openxmlformats.org/officeDocument/2006/relationships/image" Target="../media/image34.jpeg"/><Relationship Id="rId7" Type="http://schemas.openxmlformats.org/officeDocument/2006/relationships/image" Target="../media/image35.png"/><Relationship Id="rId2" Type="http://schemas.openxmlformats.org/officeDocument/2006/relationships/hyperlink" Target="http://commerciaux.celca.caisse-epargne.fr/download/2165/2023/29919/hdj-des-13-et-20-avril-lancement-du-questionnaire-finance-durable-le-17-avril.pptx" TargetMode="External"/><Relationship Id="rId1" Type="http://schemas.openxmlformats.org/officeDocument/2006/relationships/slideLayout" Target="../slideLayouts/slideLayout3.xml"/><Relationship Id="rId6" Type="http://schemas.openxmlformats.org/officeDocument/2006/relationships/slide" Target="slide50.xml"/><Relationship Id="rId5" Type="http://schemas.openxmlformats.org/officeDocument/2006/relationships/hyperlink" Target="http://commerciaux.celca.caisse-epargne.fr/download/2136/nos-outils-green/30022/ce_infographie-assurance-habitation-green_2021-2.pdf" TargetMode="External"/><Relationship Id="rId10" Type="http://schemas.openxmlformats.org/officeDocument/2006/relationships/image" Target="../media/image12.png"/><Relationship Id="rId4" Type="http://schemas.openxmlformats.org/officeDocument/2006/relationships/hyperlink" Target="http://commerciaux.celca.caisse-epargne.fr/download/2136/nos-outils-green/30023/infographie-auto-green_2023.pdf" TargetMode="External"/><Relationship Id="rId9" Type="http://schemas.openxmlformats.org/officeDocument/2006/relationships/hyperlink" Target="http://commerciaux.celca.caisse-epargne.fr/download/341/tarification/18447/offres-promos-en-cours.pdf"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 Target="slide51.xml"/><Relationship Id="rId1" Type="http://schemas.openxmlformats.org/officeDocument/2006/relationships/slideLayout" Target="../slideLayouts/slideLayout3.xml"/><Relationship Id="rId6" Type="http://schemas.openxmlformats.org/officeDocument/2006/relationships/image" Target="../media/image23.jpeg"/><Relationship Id="rId5" Type="http://schemas.openxmlformats.org/officeDocument/2006/relationships/image" Target="../media/image30.png"/><Relationship Id="rId4" Type="http://schemas.microsoft.com/office/2007/relationships/hdphoto" Target="../media/hdphoto2.wdp"/></Relationships>
</file>

<file path=ppt/slides/_rels/slide2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hyperlink" Target="http://commerciaux.celca.caisse-epargne.fr/" TargetMode="External"/><Relationship Id="rId7" Type="http://schemas.openxmlformats.org/officeDocument/2006/relationships/image" Target="../media/image38.png"/><Relationship Id="rId2" Type="http://schemas.openxmlformats.org/officeDocument/2006/relationships/slide" Target="slide56.xml"/><Relationship Id="rId1" Type="http://schemas.openxmlformats.org/officeDocument/2006/relationships/slideLayout" Target="../slideLayouts/slideLayout3.xml"/><Relationship Id="rId6" Type="http://schemas.openxmlformats.org/officeDocument/2006/relationships/image" Target="../media/image37.png"/><Relationship Id="rId5" Type="http://schemas.openxmlformats.org/officeDocument/2006/relationships/hyperlink" Target="http://commerciaux.celca.caisse-epargne.fr/conquetes/partenariats-synergies/" TargetMode="External"/><Relationship Id="rId10" Type="http://schemas.microsoft.com/office/2007/relationships/hdphoto" Target="../media/hdphoto6.wdp"/><Relationship Id="rId4" Type="http://schemas.openxmlformats.org/officeDocument/2006/relationships/image" Target="../media/image36.png"/><Relationship Id="rId9" Type="http://schemas.openxmlformats.org/officeDocument/2006/relationships/image" Target="../media/image39.png"/></Relationships>
</file>

<file path=ppt/slides/_rels/slide27.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hyperlink" Target="http://service-cegee-sps/sites/refdoc/mydocs/_layouts/15/WopiFrame.aspx?sourcedoc=/sites/refdoc/mydocs/Documents%20partages/MO-A-0419.pdf&amp;action=default&amp;DefaultItemOpen=1" TargetMode="External"/><Relationship Id="rId7" Type="http://schemas.openxmlformats.org/officeDocument/2006/relationships/image" Target="../media/image39.png"/><Relationship Id="rId2" Type="http://schemas.openxmlformats.org/officeDocument/2006/relationships/hyperlink" Target="http://service-cegee-sps/sites/refdoc/mydocs/" TargetMode="External"/><Relationship Id="rId1" Type="http://schemas.openxmlformats.org/officeDocument/2006/relationships/slideLayout" Target="../slideLayouts/slideLayout3.xml"/><Relationship Id="rId6" Type="http://schemas.openxmlformats.org/officeDocument/2006/relationships/image" Target="../media/image41.png"/><Relationship Id="rId5" Type="http://schemas.openxmlformats.org/officeDocument/2006/relationships/image" Target="../media/image38.png"/><Relationship Id="rId4" Type="http://schemas.openxmlformats.org/officeDocument/2006/relationships/image" Target="../media/image40.png"/></Relationships>
</file>

<file path=ppt/slides/_rels/slide28.xml.rels><?xml version="1.0" encoding="UTF-8" standalone="yes"?>
<Relationships xmlns="http://schemas.openxmlformats.org/package/2006/relationships"><Relationship Id="rId8" Type="http://schemas.openxmlformats.org/officeDocument/2006/relationships/hyperlink" Target="http://commerciaux.celca.caisse-epargne.fr/particuliers/particuliers/" TargetMode="External"/><Relationship Id="rId3" Type="http://schemas.openxmlformats.org/officeDocument/2006/relationships/hyperlink" Target="http://commerciaux.celca.caisse-epargne.fr/download/1083/tout-savoir-sur-le-credit-consommation/28545/potentiel-conso-oav-2.pptx" TargetMode="External"/><Relationship Id="rId7" Type="http://schemas.openxmlformats.org/officeDocument/2006/relationships/hyperlink" Target="http://commerciaux.celca.caisse-epargne.fr/download/1533/gerer-et-piloter-sa-carte/30408/mobile-pilotage-carte-utilisation-digitale-de-la-carte-06-2023.pptx" TargetMode="External"/><Relationship Id="rId2" Type="http://schemas.openxmlformats.org/officeDocument/2006/relationships/hyperlink" Target="http://commerciaux.celca.caisse-epargne.fr/download/2167/etre-alerte-des-operations-sur-son-compte-ou-sa-carte/29062/mobile-mes-alertes-01-2023.pdf" TargetMode="External"/><Relationship Id="rId1" Type="http://schemas.openxmlformats.org/officeDocument/2006/relationships/slideLayout" Target="../slideLayouts/slideLayout3.xml"/><Relationship Id="rId6" Type="http://schemas.openxmlformats.org/officeDocument/2006/relationships/hyperlink" Target="https://www.caisse-epargne.fr/grand-est-europe/assurer/simulation-secur-famille-2/" TargetMode="External"/><Relationship Id="rId5" Type="http://schemas.openxmlformats.org/officeDocument/2006/relationships/hyperlink" Target="http://commerciaux.celca.caisse-epargne.fr/download/2165/2023/30304/hdj-du-25-mai-le-digital-au-service-du-credit.pptx" TargetMode="External"/><Relationship Id="rId10" Type="http://schemas.openxmlformats.org/officeDocument/2006/relationships/hyperlink" Target="http://commerciaux.celca.caisse-epargne.fr/download/1657/les-fonctionnalites-selfcare-par-canal/14482/les-fonctionnalites-selfcare-par-canal-05-2022.pdf" TargetMode="External"/><Relationship Id="rId4" Type="http://schemas.openxmlformats.org/officeDocument/2006/relationships/hyperlink" Target="https://www.youtube.com/watch?v=2EPpI9MRfJ4" TargetMode="External"/><Relationship Id="rId9" Type="http://schemas.openxmlformats.org/officeDocument/2006/relationships/hyperlink" Target="https://www.caisse-epargne.fr/souscrire/credit-consommation-simulateur/montant?codebanque=15135&amp;typecode=etudiant" TargetMode="External"/></Relationships>
</file>

<file path=ppt/slides/_rels/slide29.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hyperlink" Target="http://commerciaux.celca.caisse-epargne.fr/download/137/signature-en-agence/9958/20180801_guide_sag_cegee.pptx" TargetMode="External"/><Relationship Id="rId7" Type="http://schemas.microsoft.com/office/2007/relationships/hdphoto" Target="../media/hdphoto7.wdp"/><Relationship Id="rId2" Type="http://schemas.openxmlformats.org/officeDocument/2006/relationships/hyperlink" Target="http://commerciaux.celca.caisse-epargne.fr/download/137/signature-electronique-en-agence/19084/mode-operatoire-faf-signer_electroniquement.pptx" TargetMode="External"/><Relationship Id="rId1" Type="http://schemas.openxmlformats.org/officeDocument/2006/relationships/slideLayout" Target="../slideLayouts/slideLayout3.xml"/><Relationship Id="rId6" Type="http://schemas.openxmlformats.org/officeDocument/2006/relationships/image" Target="../media/image42.png"/><Relationship Id="rId5" Type="http://schemas.openxmlformats.org/officeDocument/2006/relationships/hyperlink" Target="http://commerciaux.celca.caisse-epargne.fr/download/1928/semd/21633/mode-operatoire-sag-signature-electronique-multi-dossier.pptx" TargetMode="External"/><Relationship Id="rId10" Type="http://schemas.openxmlformats.org/officeDocument/2006/relationships/image" Target="../media/image45.jpeg"/><Relationship Id="rId4" Type="http://schemas.openxmlformats.org/officeDocument/2006/relationships/hyperlink" Target="http://commerciaux.celca.caisse-epargne.fr/download/137/signature-en-agence/4030/catalogue-produits-eligbles-sag-2017_06_02.pdf" TargetMode="External"/><Relationship Id="rId9" Type="http://schemas.openxmlformats.org/officeDocument/2006/relationships/image" Target="../media/image44.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commerciaux.celca.caisse-epargne.fr/professionnels/professionnels/" TargetMode="External"/><Relationship Id="rId2" Type="http://schemas.openxmlformats.org/officeDocument/2006/relationships/hyperlink" Target="http://commerciaux.celca.caisse-epargne.fr/download/2176/conquete/29397/conquete-oav-nouvelles-offres-prof-de-sante.pdf" TargetMode="External"/><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slide" Target="slide58.xml"/><Relationship Id="rId4" Type="http://schemas.openxmlformats.org/officeDocument/2006/relationships/image" Target="../media/image20.png"/></Relationships>
</file>

<file path=ppt/slides/_rels/slide32.xml.rels><?xml version="1.0" encoding="UTF-8" standalone="yes"?>
<Relationships xmlns="http://schemas.openxmlformats.org/package/2006/relationships"><Relationship Id="rId8" Type="http://schemas.microsoft.com/office/2007/relationships/hdphoto" Target="../media/hdphoto8.wdp"/><Relationship Id="rId3" Type="http://schemas.openxmlformats.org/officeDocument/2006/relationships/hyperlink" Target="http://commerciaux.celca.caisse-epargne.fr/professionnels/professionnels/" TargetMode="External"/><Relationship Id="rId7" Type="http://schemas.openxmlformats.org/officeDocument/2006/relationships/image" Target="../media/image47.png"/><Relationship Id="rId2" Type="http://schemas.openxmlformats.org/officeDocument/2006/relationships/image" Target="../media/image12.png"/><Relationship Id="rId1" Type="http://schemas.openxmlformats.org/officeDocument/2006/relationships/slideLayout" Target="../slideLayouts/slideLayout3.xml"/><Relationship Id="rId6" Type="http://schemas.openxmlformats.org/officeDocument/2006/relationships/image" Target="../media/image46.png"/><Relationship Id="rId5" Type="http://schemas.openxmlformats.org/officeDocument/2006/relationships/slide" Target="slide60.xml"/><Relationship Id="rId4" Type="http://schemas.openxmlformats.org/officeDocument/2006/relationships/image" Target="../media/image20.png"/><Relationship Id="rId9" Type="http://schemas.openxmlformats.org/officeDocument/2006/relationships/image" Target="../media/image23.jpeg"/></Relationships>
</file>

<file path=ppt/slides/_rels/slide33.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slide" Target="slide61.xml"/><Relationship Id="rId7" Type="http://schemas.openxmlformats.org/officeDocument/2006/relationships/image" Target="../media/image46.png"/><Relationship Id="rId2" Type="http://schemas.openxmlformats.org/officeDocument/2006/relationships/image" Target="../media/image12.png"/><Relationship Id="rId1" Type="http://schemas.openxmlformats.org/officeDocument/2006/relationships/slideLayout" Target="../slideLayouts/slideLayout3.xml"/><Relationship Id="rId6" Type="http://schemas.openxmlformats.org/officeDocument/2006/relationships/image" Target="../media/image20.png"/><Relationship Id="rId5" Type="http://schemas.openxmlformats.org/officeDocument/2006/relationships/hyperlink" Target="http://commerciaux.celca.caisse-epargne.fr/professionnels/professionnels/" TargetMode="External"/><Relationship Id="rId10" Type="http://schemas.openxmlformats.org/officeDocument/2006/relationships/image" Target="../media/image23.jpeg"/><Relationship Id="rId4" Type="http://schemas.openxmlformats.org/officeDocument/2006/relationships/hyperlink" Target="https://assurancesnonvie-videos.natixis.com/caisse-d-039-epargne-1/declaration-sinistre-auto-ou-2-roues" TargetMode="External"/><Relationship Id="rId9" Type="http://schemas.microsoft.com/office/2007/relationships/hdphoto" Target="../media/hdphoto2.wdp"/></Relationships>
</file>

<file path=ppt/slides/_rels/slide34.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20.png"/><Relationship Id="rId7" Type="http://schemas.openxmlformats.org/officeDocument/2006/relationships/image" Target="../media/image18.png"/><Relationship Id="rId2" Type="http://schemas.openxmlformats.org/officeDocument/2006/relationships/hyperlink" Target="http://commerciaux.celca.caisse-epargne.fr/professionnels/professionnels/" TargetMode="External"/><Relationship Id="rId1" Type="http://schemas.openxmlformats.org/officeDocument/2006/relationships/slideLayout" Target="../slideLayouts/slideLayout3.xml"/><Relationship Id="rId6" Type="http://schemas.openxmlformats.org/officeDocument/2006/relationships/image" Target="../media/image46.png"/><Relationship Id="rId5" Type="http://schemas.openxmlformats.org/officeDocument/2006/relationships/hyperlink" Target="https://assurancesnonvie-videos.natixis.com/caisse-d-039-epargne-1/declaration-sinistre-auto-ou-2-roues" TargetMode="External"/><Relationship Id="rId4" Type="http://schemas.openxmlformats.org/officeDocument/2006/relationships/image" Target="../media/image12.png"/><Relationship Id="rId9" Type="http://schemas.openxmlformats.org/officeDocument/2006/relationships/slide" Target="slide61.xml"/></Relationships>
</file>

<file path=ppt/slides/_rels/slide35.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12.png"/><Relationship Id="rId7" Type="http://schemas.openxmlformats.org/officeDocument/2006/relationships/hyperlink" Target="https://easytpe.d.bbg/" TargetMode="External"/><Relationship Id="rId2" Type="http://schemas.openxmlformats.org/officeDocument/2006/relationships/slide" Target="slide63.xml"/><Relationship Id="rId1" Type="http://schemas.openxmlformats.org/officeDocument/2006/relationships/slideLayout" Target="../slideLayouts/slideLayout3.xml"/><Relationship Id="rId6" Type="http://schemas.openxmlformats.org/officeDocument/2006/relationships/hyperlink" Target="http://commerciaux.celca.caisse-epargne.fr/download/448/simul-easy/29094/simuleasy-agence-cepls-juin-2022.xlsm" TargetMode="External"/><Relationship Id="rId5" Type="http://schemas.openxmlformats.org/officeDocument/2006/relationships/image" Target="../media/image20.png"/><Relationship Id="rId4" Type="http://schemas.openxmlformats.org/officeDocument/2006/relationships/hyperlink" Target="http://commerciaux.celca.caisse-epargne.fr/professionnels/professionnels/" TargetMode="External"/></Relationships>
</file>

<file path=ppt/slides/_rels/slide36.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hyperlink" Target="http://commerciaux.celca.caisse-epargne.fr/professionnels/professionnels/" TargetMode="External"/><Relationship Id="rId7" Type="http://schemas.openxmlformats.org/officeDocument/2006/relationships/image" Target="../media/image18.png"/><Relationship Id="rId2" Type="http://schemas.openxmlformats.org/officeDocument/2006/relationships/image" Target="../media/image12.png"/><Relationship Id="rId1" Type="http://schemas.openxmlformats.org/officeDocument/2006/relationships/slideLayout" Target="../slideLayouts/slideLayout3.xml"/><Relationship Id="rId6" Type="http://schemas.openxmlformats.org/officeDocument/2006/relationships/image" Target="../media/image46.png"/><Relationship Id="rId5" Type="http://schemas.openxmlformats.org/officeDocument/2006/relationships/slide" Target="slide62.xml"/><Relationship Id="rId4" Type="http://schemas.openxmlformats.org/officeDocument/2006/relationships/image" Target="../media/image20.png"/></Relationships>
</file>

<file path=ppt/slides/_rels/slide37.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20.png"/><Relationship Id="rId7" Type="http://schemas.openxmlformats.org/officeDocument/2006/relationships/image" Target="../media/image18.png"/><Relationship Id="rId2" Type="http://schemas.openxmlformats.org/officeDocument/2006/relationships/hyperlink" Target="http://commerciaux.celca.caisse-epargne.fr/professionnels/professionnels/" TargetMode="External"/><Relationship Id="rId1" Type="http://schemas.openxmlformats.org/officeDocument/2006/relationships/slideLayout" Target="../slideLayouts/slideLayout3.xml"/><Relationship Id="rId6" Type="http://schemas.openxmlformats.org/officeDocument/2006/relationships/image" Target="../media/image46.png"/><Relationship Id="rId5" Type="http://schemas.openxmlformats.org/officeDocument/2006/relationships/image" Target="../media/image12.png"/><Relationship Id="rId4" Type="http://schemas.openxmlformats.org/officeDocument/2006/relationships/slide" Target="slide64.xml"/></Relationships>
</file>

<file path=ppt/slides/_rels/slide3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hyperlink" Target="http://commerciaux.celca.caisse-epargne.fr/download/2176/conquete/29397/conquete-oav-nouvelles-offres-prof-de-sante.pdf" TargetMode="Externa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slide" Target="slide19.xml"/><Relationship Id="rId1" Type="http://schemas.openxmlformats.org/officeDocument/2006/relationships/slideLayout" Target="../slideLayouts/slideLayout3.xml"/><Relationship Id="rId6" Type="http://schemas.openxmlformats.org/officeDocument/2006/relationships/image" Target="../media/image54.png"/><Relationship Id="rId5" Type="http://schemas.openxmlformats.org/officeDocument/2006/relationships/image" Target="../media/image53.jpeg"/><Relationship Id="rId4" Type="http://schemas.openxmlformats.org/officeDocument/2006/relationships/image" Target="../media/image52.png"/></Relationships>
</file>

<file path=ppt/slides/_rels/slide41.xml.rels><?xml version="1.0" encoding="UTF-8" standalone="yes"?>
<Relationships xmlns="http://schemas.openxmlformats.org/package/2006/relationships"><Relationship Id="rId8" Type="http://schemas.openxmlformats.org/officeDocument/2006/relationships/package" Target="../embeddings/Microsoft_Excel_Worksheet.xlsx"/><Relationship Id="rId3" Type="http://schemas.openxmlformats.org/officeDocument/2006/relationships/image" Target="../media/image56.png"/><Relationship Id="rId7" Type="http://schemas.openxmlformats.org/officeDocument/2006/relationships/image" Target="../media/image51.png"/><Relationship Id="rId2" Type="http://schemas.openxmlformats.org/officeDocument/2006/relationships/image" Target="../media/image55.png"/><Relationship Id="rId1" Type="http://schemas.openxmlformats.org/officeDocument/2006/relationships/slideLayout" Target="../slideLayouts/slideLayout3.xml"/><Relationship Id="rId6" Type="http://schemas.openxmlformats.org/officeDocument/2006/relationships/slide" Target="slide19.xml"/><Relationship Id="rId5" Type="http://schemas.openxmlformats.org/officeDocument/2006/relationships/image" Target="../media/image54.png"/><Relationship Id="rId4" Type="http://schemas.openxmlformats.org/officeDocument/2006/relationships/image" Target="../media/image57.png"/><Relationship Id="rId9" Type="http://schemas.openxmlformats.org/officeDocument/2006/relationships/image" Target="../media/image58.emf"/></Relationships>
</file>

<file path=ppt/slides/_rels/slide4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3.xml"/><Relationship Id="rId6" Type="http://schemas.openxmlformats.org/officeDocument/2006/relationships/image" Target="../media/image51.png"/><Relationship Id="rId5" Type="http://schemas.openxmlformats.org/officeDocument/2006/relationships/slide" Target="slide19.xml"/><Relationship Id="rId4" Type="http://schemas.openxmlformats.org/officeDocument/2006/relationships/image" Target="../media/image57.png"/></Relationships>
</file>

<file path=ppt/slides/_rels/slide43.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51.png"/><Relationship Id="rId7" Type="http://schemas.openxmlformats.org/officeDocument/2006/relationships/image" Target="../media/image52.png"/><Relationship Id="rId2" Type="http://schemas.openxmlformats.org/officeDocument/2006/relationships/slide" Target="slide20.xml"/><Relationship Id="rId1" Type="http://schemas.openxmlformats.org/officeDocument/2006/relationships/slideLayout" Target="../slideLayouts/slideLayout3.xml"/><Relationship Id="rId6" Type="http://schemas.openxmlformats.org/officeDocument/2006/relationships/image" Target="../media/image56.png"/><Relationship Id="rId5" Type="http://schemas.openxmlformats.org/officeDocument/2006/relationships/image" Target="../media/image57.png"/><Relationship Id="rId10" Type="http://schemas.openxmlformats.org/officeDocument/2006/relationships/image" Target="../media/image54.png"/><Relationship Id="rId4" Type="http://schemas.openxmlformats.org/officeDocument/2006/relationships/image" Target="../media/image55.png"/><Relationship Id="rId9" Type="http://schemas.openxmlformats.org/officeDocument/2006/relationships/image" Target="../media/image59.png"/></Relationships>
</file>

<file path=ppt/slides/_rels/slide44.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51.png"/><Relationship Id="rId7" Type="http://schemas.microsoft.com/office/2007/relationships/hdphoto" Target="../media/hdphoto2.wdp"/><Relationship Id="rId2" Type="http://schemas.openxmlformats.org/officeDocument/2006/relationships/slide" Target="slide20.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57.png"/><Relationship Id="rId4" Type="http://schemas.openxmlformats.org/officeDocument/2006/relationships/image" Target="../media/image55.png"/></Relationships>
</file>

<file path=ppt/slides/_rels/slide45.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slide" Target="slide21.xml"/><Relationship Id="rId1" Type="http://schemas.openxmlformats.org/officeDocument/2006/relationships/slideLayout" Target="../slideLayouts/slideLayout3.xml"/><Relationship Id="rId6" Type="http://schemas.openxmlformats.org/officeDocument/2006/relationships/image" Target="../media/image61.jpeg"/><Relationship Id="rId5" Type="http://schemas.openxmlformats.org/officeDocument/2006/relationships/image" Target="../media/image52.png"/><Relationship Id="rId10" Type="http://schemas.openxmlformats.org/officeDocument/2006/relationships/image" Target="../media/image60.png"/><Relationship Id="rId4" Type="http://schemas.openxmlformats.org/officeDocument/2006/relationships/image" Target="../media/image53.jpeg"/><Relationship Id="rId9" Type="http://schemas.openxmlformats.org/officeDocument/2006/relationships/image" Target="../media/image56.png"/></Relationships>
</file>

<file path=ppt/slides/_rels/slide4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slide" Target="slide21.xml"/><Relationship Id="rId1" Type="http://schemas.openxmlformats.org/officeDocument/2006/relationships/slideLayout" Target="../slideLayouts/slideLayout3.xml"/><Relationship Id="rId5" Type="http://schemas.openxmlformats.org/officeDocument/2006/relationships/image" Target="../media/image60.png"/><Relationship Id="rId4" Type="http://schemas.openxmlformats.org/officeDocument/2006/relationships/image" Target="../media/image54.png"/></Relationships>
</file>

<file path=ppt/slides/_rels/slide47.xml.rels><?xml version="1.0" encoding="UTF-8" standalone="yes"?>
<Relationships xmlns="http://schemas.openxmlformats.org/package/2006/relationships"><Relationship Id="rId8" Type="http://schemas.openxmlformats.org/officeDocument/2006/relationships/image" Target="../media/image61.jpeg"/><Relationship Id="rId3" Type="http://schemas.openxmlformats.org/officeDocument/2006/relationships/image" Target="../media/image51.png"/><Relationship Id="rId7" Type="http://schemas.openxmlformats.org/officeDocument/2006/relationships/image" Target="../media/image57.png"/><Relationship Id="rId12" Type="http://schemas.openxmlformats.org/officeDocument/2006/relationships/image" Target="../media/image54.png"/><Relationship Id="rId2" Type="http://schemas.openxmlformats.org/officeDocument/2006/relationships/slide" Target="slide22.xml"/><Relationship Id="rId1" Type="http://schemas.openxmlformats.org/officeDocument/2006/relationships/slideLayout" Target="../slideLayouts/slideLayout3.xml"/><Relationship Id="rId6" Type="http://schemas.openxmlformats.org/officeDocument/2006/relationships/image" Target="../media/image55.png"/><Relationship Id="rId11" Type="http://schemas.microsoft.com/office/2007/relationships/hdphoto" Target="../media/hdphoto9.wdp"/><Relationship Id="rId5" Type="http://schemas.openxmlformats.org/officeDocument/2006/relationships/image" Target="../media/image52.png"/><Relationship Id="rId10" Type="http://schemas.openxmlformats.org/officeDocument/2006/relationships/image" Target="../media/image62.png"/><Relationship Id="rId4" Type="http://schemas.openxmlformats.org/officeDocument/2006/relationships/image" Target="../media/image53.jpeg"/><Relationship Id="rId9" Type="http://schemas.openxmlformats.org/officeDocument/2006/relationships/image" Target="../media/image56.png"/></Relationships>
</file>

<file path=ppt/slides/_rels/slide48.xml.rels><?xml version="1.0" encoding="UTF-8" standalone="yes"?>
<Relationships xmlns="http://schemas.openxmlformats.org/package/2006/relationships"><Relationship Id="rId8" Type="http://schemas.openxmlformats.org/officeDocument/2006/relationships/package" Target="../embeddings/Microsoft_Excel_Worksheet1.xlsx"/><Relationship Id="rId13" Type="http://schemas.openxmlformats.org/officeDocument/2006/relationships/image" Target="../media/image65.emf"/><Relationship Id="rId3" Type="http://schemas.openxmlformats.org/officeDocument/2006/relationships/image" Target="../media/image51.png"/><Relationship Id="rId7" Type="http://schemas.microsoft.com/office/2007/relationships/hdphoto" Target="../media/hdphoto10.wdp"/><Relationship Id="rId12" Type="http://schemas.openxmlformats.org/officeDocument/2006/relationships/package" Target="../embeddings/Microsoft_Excel_Worksheet2.xlsx"/><Relationship Id="rId2" Type="http://schemas.openxmlformats.org/officeDocument/2006/relationships/slide" Target="slide22.xml"/><Relationship Id="rId16" Type="http://schemas.microsoft.com/office/2007/relationships/hdphoto" Target="../media/hdphoto9.wdp"/><Relationship Id="rId1" Type="http://schemas.openxmlformats.org/officeDocument/2006/relationships/slideLayout" Target="../slideLayouts/slideLayout3.xml"/><Relationship Id="rId6" Type="http://schemas.openxmlformats.org/officeDocument/2006/relationships/image" Target="../media/image63.png"/><Relationship Id="rId11" Type="http://schemas.openxmlformats.org/officeDocument/2006/relationships/image" Target="../media/image55.png"/><Relationship Id="rId5" Type="http://schemas.openxmlformats.org/officeDocument/2006/relationships/image" Target="../media/image61.jpeg"/><Relationship Id="rId15" Type="http://schemas.openxmlformats.org/officeDocument/2006/relationships/image" Target="../media/image62.png"/><Relationship Id="rId10" Type="http://schemas.openxmlformats.org/officeDocument/2006/relationships/image" Target="../media/image56.png"/><Relationship Id="rId4" Type="http://schemas.openxmlformats.org/officeDocument/2006/relationships/image" Target="../media/image53.jpeg"/><Relationship Id="rId9" Type="http://schemas.openxmlformats.org/officeDocument/2006/relationships/image" Target="../media/image64.emf"/><Relationship Id="rId14" Type="http://schemas.openxmlformats.org/officeDocument/2006/relationships/image" Target="../media/image57.png"/></Relationships>
</file>

<file path=ppt/slides/_rels/slide49.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slide" Target="slide22.xml"/><Relationship Id="rId1" Type="http://schemas.openxmlformats.org/officeDocument/2006/relationships/slideLayout" Target="../slideLayouts/slideLayout3.xml"/><Relationship Id="rId6" Type="http://schemas.openxmlformats.org/officeDocument/2006/relationships/image" Target="../media/image66.emf"/><Relationship Id="rId5" Type="http://schemas.openxmlformats.org/officeDocument/2006/relationships/package" Target="../embeddings/Microsoft_Excel_Worksheet3.xlsx"/><Relationship Id="rId10" Type="http://schemas.openxmlformats.org/officeDocument/2006/relationships/image" Target="../media/image60.png"/><Relationship Id="rId4" Type="http://schemas.openxmlformats.org/officeDocument/2006/relationships/image" Target="../media/image53.jpeg"/><Relationship Id="rId9" Type="http://schemas.microsoft.com/office/2007/relationships/hdphoto" Target="../media/hdphoto9.wdp"/></Relationships>
</file>

<file path=ppt/slides/_rels/slide5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slide" Target="slide24.xml"/><Relationship Id="rId1" Type="http://schemas.openxmlformats.org/officeDocument/2006/relationships/slideLayout" Target="../slideLayouts/slideLayout3.xml"/><Relationship Id="rId6" Type="http://schemas.openxmlformats.org/officeDocument/2006/relationships/image" Target="../media/image57.png"/><Relationship Id="rId5" Type="http://schemas.openxmlformats.org/officeDocument/2006/relationships/image" Target="../media/image55.png"/><Relationship Id="rId4" Type="http://schemas.openxmlformats.org/officeDocument/2006/relationships/image" Target="../media/image34.jpeg"/></Relationships>
</file>

<file path=ppt/slides/_rels/slide51.xml.rels><?xml version="1.0" encoding="UTF-8" standalone="yes"?>
<Relationships xmlns="http://schemas.openxmlformats.org/package/2006/relationships"><Relationship Id="rId8" Type="http://schemas.openxmlformats.org/officeDocument/2006/relationships/image" Target="../media/image56.png"/><Relationship Id="rId3" Type="http://schemas.microsoft.com/office/2007/relationships/hdphoto" Target="../media/hdphoto10.wdp"/><Relationship Id="rId7" Type="http://schemas.openxmlformats.org/officeDocument/2006/relationships/image" Target="../media/image55.png"/><Relationship Id="rId2" Type="http://schemas.openxmlformats.org/officeDocument/2006/relationships/image" Target="../media/image63.png"/><Relationship Id="rId1" Type="http://schemas.openxmlformats.org/officeDocument/2006/relationships/slideLayout" Target="../slideLayouts/slideLayout3.xml"/><Relationship Id="rId6" Type="http://schemas.openxmlformats.org/officeDocument/2006/relationships/image" Target="NULL"/><Relationship Id="rId5" Type="http://schemas.openxmlformats.org/officeDocument/2006/relationships/image" Target="../media/image51.png"/><Relationship Id="rId4" Type="http://schemas.openxmlformats.org/officeDocument/2006/relationships/slide" Target="slide25.xml"/><Relationship Id="rId9" Type="http://schemas.openxmlformats.org/officeDocument/2006/relationships/image" Target="../media/image57.png"/></Relationships>
</file>

<file path=ppt/slides/_rels/slide52.xml.rels><?xml version="1.0" encoding="UTF-8" standalone="yes"?>
<Relationships xmlns="http://schemas.openxmlformats.org/package/2006/relationships"><Relationship Id="rId8" Type="http://schemas.openxmlformats.org/officeDocument/2006/relationships/image" Target="../media/image57.png"/><Relationship Id="rId3" Type="http://schemas.microsoft.com/office/2007/relationships/hdphoto" Target="../media/hdphoto10.wdp"/><Relationship Id="rId7" Type="http://schemas.openxmlformats.org/officeDocument/2006/relationships/image" Target="../media/image55.png"/><Relationship Id="rId2" Type="http://schemas.openxmlformats.org/officeDocument/2006/relationships/image" Target="../media/image63.png"/><Relationship Id="rId1" Type="http://schemas.openxmlformats.org/officeDocument/2006/relationships/slideLayout" Target="../slideLayouts/slideLayout3.xml"/><Relationship Id="rId6" Type="http://schemas.openxmlformats.org/officeDocument/2006/relationships/image" Target="NULL"/><Relationship Id="rId5" Type="http://schemas.openxmlformats.org/officeDocument/2006/relationships/image" Target="../media/image51.png"/><Relationship Id="rId4" Type="http://schemas.openxmlformats.org/officeDocument/2006/relationships/slide" Target="slide25.xml"/><Relationship Id="rId9" Type="http://schemas.openxmlformats.org/officeDocument/2006/relationships/image" Target="../media/image60.png"/></Relationships>
</file>

<file path=ppt/slides/_rels/slide53.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63.png"/><Relationship Id="rId1" Type="http://schemas.openxmlformats.org/officeDocument/2006/relationships/slideLayout" Target="../slideLayouts/slideLayout3.xml"/><Relationship Id="rId5" Type="http://schemas.openxmlformats.org/officeDocument/2006/relationships/image" Target="../media/image51.png"/><Relationship Id="rId4" Type="http://schemas.openxmlformats.org/officeDocument/2006/relationships/slide" Target="slide25.xml"/></Relationships>
</file>

<file path=ppt/slides/_rels/slide54.xml.rels><?xml version="1.0" encoding="UTF-8" standalone="yes"?>
<Relationships xmlns="http://schemas.openxmlformats.org/package/2006/relationships"><Relationship Id="rId8" Type="http://schemas.openxmlformats.org/officeDocument/2006/relationships/image" Target="../media/image61.jpeg"/><Relationship Id="rId3" Type="http://schemas.microsoft.com/office/2007/relationships/hdphoto" Target="../media/hdphoto10.wdp"/><Relationship Id="rId7" Type="http://schemas.openxmlformats.org/officeDocument/2006/relationships/image" Target="../media/image57.png"/><Relationship Id="rId2" Type="http://schemas.openxmlformats.org/officeDocument/2006/relationships/image" Target="../media/image63.png"/><Relationship Id="rId1" Type="http://schemas.openxmlformats.org/officeDocument/2006/relationships/slideLayout" Target="../slideLayouts/slideLayout3.xml"/><Relationship Id="rId6" Type="http://schemas.openxmlformats.org/officeDocument/2006/relationships/image" Target="../media/image55.png"/><Relationship Id="rId11" Type="http://schemas.microsoft.com/office/2007/relationships/hdphoto" Target="../media/hdphoto9.wdp"/><Relationship Id="rId5" Type="http://schemas.openxmlformats.org/officeDocument/2006/relationships/image" Target="../media/image51.png"/><Relationship Id="rId10" Type="http://schemas.openxmlformats.org/officeDocument/2006/relationships/image" Target="../media/image62.png"/><Relationship Id="rId4" Type="http://schemas.openxmlformats.org/officeDocument/2006/relationships/slide" Target="slide25.xml"/><Relationship Id="rId9" Type="http://schemas.openxmlformats.org/officeDocument/2006/relationships/image" Target="../media/image53.jpeg"/></Relationships>
</file>

<file path=ppt/slides/_rels/slide55.xml.rels><?xml version="1.0" encoding="UTF-8" standalone="yes"?>
<Relationships xmlns="http://schemas.openxmlformats.org/package/2006/relationships"><Relationship Id="rId8" Type="http://schemas.openxmlformats.org/officeDocument/2006/relationships/image" Target="../media/image56.png"/><Relationship Id="rId3" Type="http://schemas.microsoft.com/office/2007/relationships/hdphoto" Target="../media/hdphoto10.wdp"/><Relationship Id="rId7" Type="http://schemas.openxmlformats.org/officeDocument/2006/relationships/image" Target="../media/image57.png"/><Relationship Id="rId12" Type="http://schemas.openxmlformats.org/officeDocument/2006/relationships/image" Target="../media/image51.png"/><Relationship Id="rId2" Type="http://schemas.openxmlformats.org/officeDocument/2006/relationships/image" Target="../media/image63.png"/><Relationship Id="rId1" Type="http://schemas.openxmlformats.org/officeDocument/2006/relationships/slideLayout" Target="../slideLayouts/slideLayout3.xml"/><Relationship Id="rId6" Type="http://schemas.openxmlformats.org/officeDocument/2006/relationships/image" Target="../media/image55.png"/><Relationship Id="rId11" Type="http://schemas.openxmlformats.org/officeDocument/2006/relationships/slide" Target="slide25.xml"/><Relationship Id="rId5" Type="http://schemas.openxmlformats.org/officeDocument/2006/relationships/image" Target="../media/image53.jpeg"/><Relationship Id="rId10" Type="http://schemas.microsoft.com/office/2007/relationships/hdphoto" Target="../media/hdphoto9.wdp"/><Relationship Id="rId4" Type="http://schemas.openxmlformats.org/officeDocument/2006/relationships/image" Target="../media/image61.jpeg"/><Relationship Id="rId9" Type="http://schemas.openxmlformats.org/officeDocument/2006/relationships/image" Target="../media/image62.png"/></Relationships>
</file>

<file path=ppt/slides/_rels/slide56.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51.png"/><Relationship Id="rId7" Type="http://schemas.openxmlformats.org/officeDocument/2006/relationships/image" Target="../media/image60.png"/><Relationship Id="rId2" Type="http://schemas.openxmlformats.org/officeDocument/2006/relationships/slide" Target="slide26.xml"/><Relationship Id="rId1" Type="http://schemas.openxmlformats.org/officeDocument/2006/relationships/slideLayout" Target="../slideLayouts/slideLayout3.xml"/><Relationship Id="rId6" Type="http://schemas.openxmlformats.org/officeDocument/2006/relationships/image" Target="../media/image54.png"/><Relationship Id="rId5" Type="http://schemas.microsoft.com/office/2007/relationships/hdphoto" Target="../media/hdphoto6.wdp"/><Relationship Id="rId4" Type="http://schemas.openxmlformats.org/officeDocument/2006/relationships/image" Target="../media/image39.png"/></Relationships>
</file>

<file path=ppt/slides/_rels/slide57.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51.png"/><Relationship Id="rId7" Type="http://schemas.openxmlformats.org/officeDocument/2006/relationships/image" Target="../media/image57.png"/><Relationship Id="rId2" Type="http://schemas.openxmlformats.org/officeDocument/2006/relationships/slide" Target="slide23.xml"/><Relationship Id="rId1" Type="http://schemas.openxmlformats.org/officeDocument/2006/relationships/slideLayout" Target="../slideLayouts/slideLayout3.xml"/><Relationship Id="rId6" Type="http://schemas.openxmlformats.org/officeDocument/2006/relationships/image" Target="../media/image56.png"/><Relationship Id="rId11" Type="http://schemas.openxmlformats.org/officeDocument/2006/relationships/image" Target="../media/image60.png"/><Relationship Id="rId5" Type="http://schemas.openxmlformats.org/officeDocument/2006/relationships/image" Target="../media/image55.png"/><Relationship Id="rId10" Type="http://schemas.openxmlformats.org/officeDocument/2006/relationships/image" Target="../media/image54.png"/><Relationship Id="rId4" Type="http://schemas.openxmlformats.org/officeDocument/2006/relationships/image" Target="../media/image33.png"/><Relationship Id="rId9" Type="http://schemas.openxmlformats.org/officeDocument/2006/relationships/image" Target="../media/image52.png"/></Relationships>
</file>

<file path=ppt/slides/_rels/slide58.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60.png"/><Relationship Id="rId2" Type="http://schemas.openxmlformats.org/officeDocument/2006/relationships/slide" Target="slide31.xml"/><Relationship Id="rId1" Type="http://schemas.openxmlformats.org/officeDocument/2006/relationships/slideLayout" Target="../slideLayouts/slideLayout3.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5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slide" Target="slide31.xml"/><Relationship Id="rId1" Type="http://schemas.openxmlformats.org/officeDocument/2006/relationships/slideLayout" Target="../slideLayouts/slideLayout3.xml"/><Relationship Id="rId5" Type="http://schemas.openxmlformats.org/officeDocument/2006/relationships/image" Target="../media/image57.png"/><Relationship Id="rId4" Type="http://schemas.openxmlformats.org/officeDocument/2006/relationships/image" Target="../media/image55.png"/></Relationships>
</file>

<file path=ppt/slides/_rels/slide6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slide" Target="slide32.xml"/><Relationship Id="rId1" Type="http://schemas.openxmlformats.org/officeDocument/2006/relationships/slideLayout" Target="../slideLayouts/slideLayout3.xml"/><Relationship Id="rId5" Type="http://schemas.openxmlformats.org/officeDocument/2006/relationships/image" Target="../media/image60.png"/><Relationship Id="rId4" Type="http://schemas.openxmlformats.org/officeDocument/2006/relationships/image" Target="../media/image55.png"/></Relationships>
</file>

<file path=ppt/slides/_rels/slide6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slide" Target="slide33.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7.png"/><Relationship Id="rId1" Type="http://schemas.openxmlformats.org/officeDocument/2006/relationships/slideLayout" Target="../slideLayouts/slideLayout3.xml"/><Relationship Id="rId5" Type="http://schemas.openxmlformats.org/officeDocument/2006/relationships/image" Target="../media/image51.png"/><Relationship Id="rId4" Type="http://schemas.openxmlformats.org/officeDocument/2006/relationships/slide" Target="slide36.xml"/></Relationships>
</file>

<file path=ppt/slides/_rels/slide63.xml.rels><?xml version="1.0" encoding="UTF-8" standalone="yes"?>
<Relationships xmlns="http://schemas.openxmlformats.org/package/2006/relationships"><Relationship Id="rId3" Type="http://schemas.openxmlformats.org/officeDocument/2006/relationships/slide" Target="slide35.xml"/><Relationship Id="rId2" Type="http://schemas.openxmlformats.org/officeDocument/2006/relationships/image" Target="../media/image57.png"/><Relationship Id="rId1" Type="http://schemas.openxmlformats.org/officeDocument/2006/relationships/slideLayout" Target="../slideLayouts/slideLayout3.xml"/><Relationship Id="rId4" Type="http://schemas.openxmlformats.org/officeDocument/2006/relationships/image" Target="../media/image51.png"/></Relationships>
</file>

<file path=ppt/slides/_rels/slide6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5.png"/><Relationship Id="rId1" Type="http://schemas.openxmlformats.org/officeDocument/2006/relationships/slideLayout" Target="../slideLayouts/slideLayout3.xml"/><Relationship Id="rId5" Type="http://schemas.openxmlformats.org/officeDocument/2006/relationships/image" Target="../media/image51.png"/><Relationship Id="rId4" Type="http://schemas.openxmlformats.org/officeDocument/2006/relationships/slide" Target="slide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HDJ v2 vf Q3 2023 copy">
            <a:hlinkClick r:id="" action="ppaction://media"/>
            <a:extLst>
              <a:ext uri="{FF2B5EF4-FFF2-40B4-BE49-F238E27FC236}">
                <a16:creationId xmlns:a16="http://schemas.microsoft.com/office/drawing/2014/main" id="{37647FCF-B9F4-BB3C-B0DD-F206C4C6814F}"/>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grpSp>
        <p:nvGrpSpPr>
          <p:cNvPr id="9" name="Groupe 8">
            <a:extLst>
              <a:ext uri="{FF2B5EF4-FFF2-40B4-BE49-F238E27FC236}">
                <a16:creationId xmlns:a16="http://schemas.microsoft.com/office/drawing/2014/main" id="{FE7417F3-8C31-04FF-8799-17BC9B0B7B00}"/>
              </a:ext>
            </a:extLst>
          </p:cNvPr>
          <p:cNvGrpSpPr/>
          <p:nvPr/>
        </p:nvGrpSpPr>
        <p:grpSpPr>
          <a:xfrm>
            <a:off x="2830285" y="5895702"/>
            <a:ext cx="4319451" cy="523220"/>
            <a:chOff x="1140822" y="4615542"/>
            <a:chExt cx="4319451" cy="523220"/>
          </a:xfrm>
        </p:grpSpPr>
        <p:grpSp>
          <p:nvGrpSpPr>
            <p:cNvPr id="8" name="Groupe 7">
              <a:extLst>
                <a:ext uri="{FF2B5EF4-FFF2-40B4-BE49-F238E27FC236}">
                  <a16:creationId xmlns:a16="http://schemas.microsoft.com/office/drawing/2014/main" id="{8B3BACC3-411A-7BD4-BB41-0E751462BDEB}"/>
                </a:ext>
              </a:extLst>
            </p:cNvPr>
            <p:cNvGrpSpPr/>
            <p:nvPr/>
          </p:nvGrpSpPr>
          <p:grpSpPr>
            <a:xfrm>
              <a:off x="1140822" y="4615542"/>
              <a:ext cx="4319451" cy="523220"/>
              <a:chOff x="1097279" y="4258491"/>
              <a:chExt cx="4319451" cy="523220"/>
            </a:xfrm>
          </p:grpSpPr>
          <p:sp>
            <p:nvSpPr>
              <p:cNvPr id="7" name="ZoneTexte 6">
                <a:extLst>
                  <a:ext uri="{FF2B5EF4-FFF2-40B4-BE49-F238E27FC236}">
                    <a16:creationId xmlns:a16="http://schemas.microsoft.com/office/drawing/2014/main" id="{1ABD3C78-A6CD-2B04-8837-5EA46366970D}"/>
                  </a:ext>
                </a:extLst>
              </p:cNvPr>
              <p:cNvSpPr txBox="1"/>
              <p:nvPr/>
            </p:nvSpPr>
            <p:spPr>
              <a:xfrm>
                <a:off x="1097279" y="4258491"/>
                <a:ext cx="4319451" cy="523220"/>
              </a:xfrm>
              <a:prstGeom prst="rect">
                <a:avLst/>
              </a:prstGeom>
              <a:solidFill>
                <a:schemeClr val="bg1">
                  <a:lumMod val="95000"/>
                </a:schemeClr>
              </a:solidFill>
            </p:spPr>
            <p:txBody>
              <a:bodyPr wrap="square" rtlCol="0">
                <a:spAutoFit/>
              </a:bodyPr>
              <a:lstStyle/>
              <a:p>
                <a:r>
                  <a:rPr lang="fr-FR" sz="1400" i="1" dirty="0">
                    <a:solidFill>
                      <a:schemeClr val="tx1">
                        <a:lumMod val="75000"/>
                        <a:lumOff val="25000"/>
                      </a:schemeClr>
                    </a:solidFill>
                  </a:rPr>
                  <a:t>1) Passez en mode diaporama        (en bas à droite)         </a:t>
                </a:r>
              </a:p>
              <a:p>
                <a:r>
                  <a:rPr lang="fr-FR" sz="1400" i="1" dirty="0">
                    <a:solidFill>
                      <a:schemeClr val="tx1">
                        <a:lumMod val="75000"/>
                        <a:lumOff val="25000"/>
                      </a:schemeClr>
                    </a:solidFill>
                  </a:rPr>
                  <a:t>2) Cliquez sur       (bandeau du bas)</a:t>
                </a:r>
              </a:p>
            </p:txBody>
          </p:sp>
          <p:pic>
            <p:nvPicPr>
              <p:cNvPr id="4" name="Image 3">
                <a:extLst>
                  <a:ext uri="{FF2B5EF4-FFF2-40B4-BE49-F238E27FC236}">
                    <a16:creationId xmlns:a16="http://schemas.microsoft.com/office/drawing/2014/main" id="{8C04F728-01C1-45CC-FEA4-4007E262D020}"/>
                  </a:ext>
                </a:extLst>
              </p:cNvPr>
              <p:cNvPicPr>
                <a:picLocks noChangeAspect="1"/>
              </p:cNvPicPr>
              <p:nvPr/>
            </p:nvPicPr>
            <p:blipFill rotWithShape="1">
              <a:blip r:embed="rId5"/>
              <a:srcRect l="18429" t="91557" r="79714" b="5026"/>
              <a:stretch/>
            </p:blipFill>
            <p:spPr>
              <a:xfrm>
                <a:off x="2336547" y="4529163"/>
                <a:ext cx="217716" cy="217716"/>
              </a:xfrm>
              <a:prstGeom prst="rect">
                <a:avLst/>
              </a:prstGeom>
              <a:ln>
                <a:solidFill>
                  <a:schemeClr val="accent1"/>
                </a:solidFill>
              </a:ln>
            </p:spPr>
          </p:pic>
        </p:grpSp>
        <p:pic>
          <p:nvPicPr>
            <p:cNvPr id="6" name="Image 5">
              <a:extLst>
                <a:ext uri="{FF2B5EF4-FFF2-40B4-BE49-F238E27FC236}">
                  <a16:creationId xmlns:a16="http://schemas.microsoft.com/office/drawing/2014/main" id="{CAF1DE36-6396-24E6-8DF7-A01826E76AB9}"/>
                </a:ext>
              </a:extLst>
            </p:cNvPr>
            <p:cNvPicPr>
              <a:picLocks noChangeAspect="1"/>
            </p:cNvPicPr>
            <p:nvPr/>
          </p:nvPicPr>
          <p:blipFill>
            <a:blip r:embed="rId6"/>
            <a:stretch>
              <a:fillRect/>
            </a:stretch>
          </p:blipFill>
          <p:spPr>
            <a:xfrm>
              <a:off x="3741276" y="4659436"/>
              <a:ext cx="219810" cy="217716"/>
            </a:xfrm>
            <a:prstGeom prst="rect">
              <a:avLst/>
            </a:prstGeom>
            <a:ln>
              <a:solidFill>
                <a:schemeClr val="accent1"/>
              </a:solidFill>
            </a:ln>
          </p:spPr>
        </p:pic>
      </p:grpSp>
    </p:spTree>
    <p:extLst>
      <p:ext uri="{BB962C8B-B14F-4D97-AF65-F5344CB8AC3E}">
        <p14:creationId xmlns:p14="http://schemas.microsoft.com/office/powerpoint/2010/main" val="814405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xit" presetSubtype="0" fill="hold" nodeType="afterEffect">
                                  <p:stCondLst>
                                    <p:cond delay="6000"/>
                                  </p:stCondLst>
                                  <p:childTnLst>
                                    <p:animEffect transition="out" filter="fade">
                                      <p:cBhvr>
                                        <p:cTn id="6" dur="2000"/>
                                        <p:tgtEl>
                                          <p:spTgt spid="9"/>
                                        </p:tgtEl>
                                      </p:cBhvr>
                                    </p:animEffect>
                                    <p:anim calcmode="lin" valueType="num">
                                      <p:cBhvr>
                                        <p:cTn id="7" dur="2000"/>
                                        <p:tgtEl>
                                          <p:spTgt spid="9"/>
                                        </p:tgtEl>
                                        <p:attrNameLst>
                                          <p:attrName>ppt_x</p:attrName>
                                        </p:attrNameLst>
                                      </p:cBhvr>
                                      <p:tavLst>
                                        <p:tav tm="0">
                                          <p:val>
                                            <p:strVal val="ppt_x"/>
                                          </p:val>
                                        </p:tav>
                                        <p:tav tm="100000">
                                          <p:val>
                                            <p:strVal val="ppt_x"/>
                                          </p:val>
                                        </p:tav>
                                      </p:tavLst>
                                    </p:anim>
                                    <p:anim calcmode="lin" valueType="num">
                                      <p:cBhvr>
                                        <p:cTn id="8" dur="2000"/>
                                        <p:tgtEl>
                                          <p:spTgt spid="9"/>
                                        </p:tgtEl>
                                        <p:attrNameLst>
                                          <p:attrName>ppt_y</p:attrName>
                                        </p:attrNameLst>
                                      </p:cBhvr>
                                      <p:tavLst>
                                        <p:tav tm="0">
                                          <p:val>
                                            <p:strVal val="ppt_y"/>
                                          </p:val>
                                        </p:tav>
                                        <p:tav tm="100000">
                                          <p:val>
                                            <p:strVal val="ppt_y+.1"/>
                                          </p:val>
                                        </p:tav>
                                      </p:tavLst>
                                    </p:anim>
                                    <p:set>
                                      <p:cBhvr>
                                        <p:cTn id="9" dur="1" fill="hold">
                                          <p:stCondLst>
                                            <p:cond delay="1999"/>
                                          </p:stCondLst>
                                        </p:cTn>
                                        <p:tgtEl>
                                          <p:spTgt spid="9"/>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1" presetClass="mediacall" presetSubtype="0" fill="hold" nodeType="clickEffect">
                                  <p:stCondLst>
                                    <p:cond delay="0"/>
                                  </p:stCondLst>
                                  <p:childTnLst>
                                    <p:cmd type="call" cmd="playFrom(0.0)">
                                      <p:cBhvr>
                                        <p:cTn id="13" dur="3894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2"/>
                </p:tgtEl>
              </p:cMediaNode>
            </p:video>
            <p:seq concurrent="1" nextAc="seek">
              <p:cTn id="15" restart="whenNotActive" fill="hold" evtFilter="cancelBubble" nodeType="interactiveSeq">
                <p:stCondLst>
                  <p:cond evt="onClick" delay="0">
                    <p:tgtEl>
                      <p:spTgt spid="2"/>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2"/>
          </p:nvPr>
        </p:nvSpPr>
        <p:spPr/>
        <p:txBody>
          <a:bodyPr/>
          <a:lstStyle/>
          <a:p>
            <a:r>
              <a:rPr lang="fr-FR" dirty="0"/>
              <a:t>Votre Guide de Haute Montagne</a:t>
            </a:r>
          </a:p>
        </p:txBody>
      </p:sp>
      <p:sp>
        <p:nvSpPr>
          <p:cNvPr id="2" name="Espace réservé du texte 6">
            <a:extLst>
              <a:ext uri="{FF2B5EF4-FFF2-40B4-BE49-F238E27FC236}">
                <a16:creationId xmlns:a16="http://schemas.microsoft.com/office/drawing/2014/main" id="{6BAF421F-F97F-D83B-79F0-DE9317DA5775}"/>
              </a:ext>
            </a:extLst>
          </p:cNvPr>
          <p:cNvSpPr>
            <a:spLocks noGrp="1"/>
          </p:cNvSpPr>
          <p:nvPr>
            <p:ph type="body" sz="quarter" idx="14"/>
          </p:nvPr>
        </p:nvSpPr>
        <p:spPr>
          <a:xfrm>
            <a:off x="4376057" y="137054"/>
            <a:ext cx="7300006" cy="231246"/>
          </a:xfrm>
        </p:spPr>
        <p:txBody>
          <a:bodyPr/>
          <a:lstStyle/>
          <a:p>
            <a:r>
              <a:rPr lang="fr-FR" b="0" dirty="0">
                <a:solidFill>
                  <a:srgbClr val="C00000"/>
                </a:solidFill>
              </a:rPr>
              <a:t>Grand Public</a:t>
            </a:r>
            <a:r>
              <a:rPr lang="fr-FR" dirty="0">
                <a:solidFill>
                  <a:srgbClr val="C00000"/>
                </a:solidFill>
              </a:rPr>
              <a:t> - Premium - Professionnels </a:t>
            </a:r>
          </a:p>
        </p:txBody>
      </p:sp>
      <p:sp>
        <p:nvSpPr>
          <p:cNvPr id="12" name="Espace réservé du contenu 8">
            <a:extLst>
              <a:ext uri="{FF2B5EF4-FFF2-40B4-BE49-F238E27FC236}">
                <a16:creationId xmlns:a16="http://schemas.microsoft.com/office/drawing/2014/main" id="{43BE628D-9C99-7779-6973-7ACBFC47500D}"/>
              </a:ext>
            </a:extLst>
          </p:cNvPr>
          <p:cNvSpPr>
            <a:spLocks noGrp="1"/>
          </p:cNvSpPr>
          <p:nvPr>
            <p:ph idx="17"/>
          </p:nvPr>
        </p:nvSpPr>
        <p:spPr>
          <a:xfrm>
            <a:off x="695325" y="1311101"/>
            <a:ext cx="10980738" cy="1169549"/>
          </a:xfrm>
        </p:spPr>
        <p:txBody>
          <a:bodyPr/>
          <a:lstStyle/>
          <a:p>
            <a:r>
              <a:rPr lang="fr-FR" sz="1400" dirty="0"/>
              <a:t>Cette 1</a:t>
            </a:r>
            <a:r>
              <a:rPr lang="fr-FR" sz="1400" baseline="30000" dirty="0"/>
              <a:t>ère</a:t>
            </a:r>
            <a:r>
              <a:rPr lang="fr-FR" sz="1400" dirty="0"/>
              <a:t> page vous présente </a:t>
            </a:r>
            <a:r>
              <a:rPr lang="fr-FR" sz="1400" b="1" dirty="0">
                <a:solidFill>
                  <a:srgbClr val="C00000"/>
                </a:solidFill>
              </a:rPr>
              <a:t>les balises prioritaires </a:t>
            </a:r>
            <a:r>
              <a:rPr lang="fr-FR" sz="1400" dirty="0"/>
              <a:t>et</a:t>
            </a:r>
            <a:r>
              <a:rPr lang="fr-FR" sz="1400" b="1" dirty="0"/>
              <a:t> </a:t>
            </a:r>
            <a:r>
              <a:rPr lang="fr-FR" sz="1400" b="1" dirty="0">
                <a:solidFill>
                  <a:srgbClr val="C00000"/>
                </a:solidFill>
              </a:rPr>
              <a:t>la signalétique indispensable </a:t>
            </a:r>
            <a:r>
              <a:rPr lang="fr-FR" sz="1400" dirty="0"/>
              <a:t>pour gravir cette dernière étape à </a:t>
            </a:r>
            <a:r>
              <a:rPr lang="fr-FR" sz="1400" b="1" dirty="0">
                <a:solidFill>
                  <a:srgbClr val="C00000"/>
                </a:solidFill>
              </a:rPr>
              <a:t>la conquête des sommets du Q3 ! </a:t>
            </a:r>
          </a:p>
          <a:p>
            <a:r>
              <a:rPr lang="fr-FR" sz="1400" dirty="0"/>
              <a:t>Ce support est à votre disposition dans la Rubrique des </a:t>
            </a:r>
            <a:r>
              <a:rPr lang="fr-FR" sz="1400" dirty="0" err="1"/>
              <a:t>Comm</a:t>
            </a:r>
            <a:r>
              <a:rPr lang="fr-FR" sz="1400" dirty="0"/>
              <a:t> . Vous pouvez le consulter à tout moment et ainsi accéder à l’ensemble des moyens et des outils disponibles.</a:t>
            </a:r>
          </a:p>
          <a:p>
            <a:pPr lvl="1"/>
            <a:endParaRPr lang="fr-FR" sz="1200" b="1" dirty="0">
              <a:solidFill>
                <a:srgbClr val="C00000"/>
              </a:solidFill>
            </a:endParaRPr>
          </a:p>
        </p:txBody>
      </p:sp>
      <p:pic>
        <p:nvPicPr>
          <p:cNvPr id="14" name="Image 13">
            <a:extLst>
              <a:ext uri="{FF2B5EF4-FFF2-40B4-BE49-F238E27FC236}">
                <a16:creationId xmlns:a16="http://schemas.microsoft.com/office/drawing/2014/main" id="{4C99B604-4482-391E-C911-002598109DDA}"/>
              </a:ext>
            </a:extLst>
          </p:cNvPr>
          <p:cNvPicPr>
            <a:picLocks noChangeAspect="1"/>
          </p:cNvPicPr>
          <p:nvPr/>
        </p:nvPicPr>
        <p:blipFill>
          <a:blip r:embed="rId2"/>
          <a:stretch>
            <a:fillRect/>
          </a:stretch>
        </p:blipFill>
        <p:spPr>
          <a:xfrm>
            <a:off x="4312491" y="1737554"/>
            <a:ext cx="1671849" cy="401064"/>
          </a:xfrm>
          <a:prstGeom prst="rect">
            <a:avLst/>
          </a:prstGeom>
        </p:spPr>
      </p:pic>
      <p:sp>
        <p:nvSpPr>
          <p:cNvPr id="15" name="Espace réservé du contenu 1">
            <a:extLst>
              <a:ext uri="{FF2B5EF4-FFF2-40B4-BE49-F238E27FC236}">
                <a16:creationId xmlns:a16="http://schemas.microsoft.com/office/drawing/2014/main" id="{F562B8B8-7683-42A8-5C34-69C1C771FF41}"/>
              </a:ext>
            </a:extLst>
          </p:cNvPr>
          <p:cNvSpPr txBox="1">
            <a:spLocks/>
          </p:cNvSpPr>
          <p:nvPr/>
        </p:nvSpPr>
        <p:spPr>
          <a:xfrm>
            <a:off x="4798898" y="2616470"/>
            <a:ext cx="7124119" cy="3003382"/>
          </a:xfrm>
          <a:prstGeom prst="rect">
            <a:avLst/>
          </a:prstGeom>
          <a:noFill/>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endParaRPr lang="fr-FR" sz="1400" dirty="0"/>
          </a:p>
          <a:p>
            <a:pPr>
              <a:defRPr/>
            </a:pPr>
            <a:r>
              <a:rPr lang="fr-FR" sz="1400" b="1" dirty="0"/>
              <a:t>     Vos balises : </a:t>
            </a:r>
          </a:p>
          <a:p>
            <a:pPr>
              <a:defRPr/>
            </a:pPr>
            <a:endParaRPr lang="fr-FR" sz="1400" b="1" dirty="0"/>
          </a:p>
          <a:p>
            <a:pPr lvl="1">
              <a:defRPr/>
            </a:pPr>
            <a:r>
              <a:rPr lang="fr-FR" sz="1200" dirty="0">
                <a:hlinkClick r:id="rId3" action="ppaction://hlinksldjump"/>
              </a:rPr>
              <a:t>La conquête </a:t>
            </a:r>
            <a:r>
              <a:rPr lang="fr-FR" sz="1200" dirty="0"/>
              <a:t>: les dispositifs pour développer notre fonds de commerce.</a:t>
            </a:r>
          </a:p>
          <a:p>
            <a:pPr lvl="1">
              <a:defRPr/>
            </a:pPr>
            <a:r>
              <a:rPr lang="fr-FR" sz="1200" dirty="0">
                <a:hlinkClick r:id="rId4" action="ppaction://hlinksldjump"/>
              </a:rPr>
              <a:t>Le challenge </a:t>
            </a:r>
            <a:r>
              <a:rPr lang="fr-FR" sz="1200" dirty="0"/>
              <a:t>: pour une dynamisation collective axée fortement sur la Collecte.</a:t>
            </a:r>
          </a:p>
          <a:p>
            <a:pPr lvl="1">
              <a:defRPr/>
            </a:pPr>
            <a:r>
              <a:rPr lang="fr-FR" sz="1200" dirty="0">
                <a:hlinkClick r:id="rId5" action="ppaction://hlinksldjump"/>
              </a:rPr>
              <a:t>Les calendriers </a:t>
            </a:r>
            <a:r>
              <a:rPr lang="fr-FR" sz="1200" dirty="0"/>
              <a:t>: visualiser en une seule page toutes les promotions, campagnes et priorités par Marché sur ce 3</a:t>
            </a:r>
            <a:r>
              <a:rPr lang="fr-FR" sz="1200" baseline="30000" dirty="0"/>
              <a:t>ème</a:t>
            </a:r>
            <a:r>
              <a:rPr lang="fr-FR" sz="1200" dirty="0"/>
              <a:t> quadrimestre.</a:t>
            </a:r>
          </a:p>
          <a:p>
            <a:pPr lvl="1">
              <a:defRPr/>
            </a:pPr>
            <a:r>
              <a:rPr lang="fr-FR" sz="1200" dirty="0">
                <a:hlinkClick r:id="rId6" action="ppaction://hlinksldjump"/>
              </a:rPr>
              <a:t>Les Essentiels </a:t>
            </a:r>
            <a:r>
              <a:rPr lang="fr-FR" sz="1200" dirty="0"/>
              <a:t>: visualiser en une seule page, l’</a:t>
            </a:r>
            <a:r>
              <a:rPr lang="fr-FR" sz="1200" b="1" dirty="0"/>
              <a:t>Essentiel de chaque Univers </a:t>
            </a:r>
            <a:r>
              <a:rPr lang="fr-FR" sz="1200" dirty="0"/>
              <a:t>et de chaque Marché avec les offres, les promotions, les cibles prioritaires et les outils d’aide à la vente. </a:t>
            </a:r>
            <a:endParaRPr lang="fr-FR" sz="1200" b="1" dirty="0">
              <a:solidFill>
                <a:srgbClr val="C00000"/>
              </a:solidFill>
            </a:endParaRPr>
          </a:p>
          <a:p>
            <a:pPr lvl="1">
              <a:defRPr/>
            </a:pPr>
            <a:endParaRPr lang="fr-FR" sz="1200" b="1" dirty="0">
              <a:solidFill>
                <a:schemeClr val="tx1">
                  <a:lumMod val="85000"/>
                  <a:lumOff val="15000"/>
                </a:schemeClr>
              </a:solidFill>
            </a:endParaRPr>
          </a:p>
          <a:p>
            <a:pPr lvl="1">
              <a:defRPr/>
            </a:pPr>
            <a:endParaRPr lang="fr-FR" sz="1200" b="1" dirty="0">
              <a:solidFill>
                <a:srgbClr val="C00000"/>
              </a:solidFill>
            </a:endParaRPr>
          </a:p>
          <a:p>
            <a:pPr>
              <a:defRPr/>
            </a:pPr>
            <a:endParaRPr lang="fr-FR" sz="1400" dirty="0"/>
          </a:p>
        </p:txBody>
      </p:sp>
      <p:pic>
        <p:nvPicPr>
          <p:cNvPr id="18" name="Image 17">
            <a:extLst>
              <a:ext uri="{FF2B5EF4-FFF2-40B4-BE49-F238E27FC236}">
                <a16:creationId xmlns:a16="http://schemas.microsoft.com/office/drawing/2014/main" id="{819ADAE1-73B2-7257-5634-BD125D46CA4A}"/>
              </a:ext>
            </a:extLst>
          </p:cNvPr>
          <p:cNvPicPr>
            <a:picLocks noChangeAspect="1"/>
          </p:cNvPicPr>
          <p:nvPr/>
        </p:nvPicPr>
        <p:blipFill>
          <a:blip r:embed="rId7"/>
          <a:stretch>
            <a:fillRect/>
          </a:stretch>
        </p:blipFill>
        <p:spPr>
          <a:xfrm>
            <a:off x="4813065" y="2901312"/>
            <a:ext cx="416977" cy="293011"/>
          </a:xfrm>
          <a:prstGeom prst="rect">
            <a:avLst/>
          </a:prstGeom>
          <a:ln>
            <a:solidFill>
              <a:schemeClr val="bg1">
                <a:lumMod val="65000"/>
              </a:schemeClr>
            </a:solidFill>
          </a:ln>
        </p:spPr>
      </p:pic>
      <p:pic>
        <p:nvPicPr>
          <p:cNvPr id="19" name="Image 18">
            <a:extLst>
              <a:ext uri="{FF2B5EF4-FFF2-40B4-BE49-F238E27FC236}">
                <a16:creationId xmlns:a16="http://schemas.microsoft.com/office/drawing/2014/main" id="{7092EC78-D0EF-4A14-CC44-DAE6E45B2468}"/>
              </a:ext>
            </a:extLst>
          </p:cNvPr>
          <p:cNvPicPr>
            <a:picLocks noChangeAspect="1"/>
          </p:cNvPicPr>
          <p:nvPr/>
        </p:nvPicPr>
        <p:blipFill>
          <a:blip r:embed="rId8">
            <a:duotone>
              <a:prstClr val="black"/>
              <a:schemeClr val="accent4">
                <a:tint val="45000"/>
                <a:satMod val="400000"/>
              </a:schemeClr>
            </a:duotone>
          </a:blip>
          <a:stretch>
            <a:fillRect/>
          </a:stretch>
        </p:blipFill>
        <p:spPr>
          <a:xfrm rot="4962598" flipH="1" flipV="1">
            <a:off x="5648927" y="2036171"/>
            <a:ext cx="322403" cy="310019"/>
          </a:xfrm>
          <a:prstGeom prst="rect">
            <a:avLst/>
          </a:prstGeom>
          <a:noFill/>
        </p:spPr>
      </p:pic>
      <p:pic>
        <p:nvPicPr>
          <p:cNvPr id="6148" name="Picture 4" descr="Delphine, surnommée Pecurina Nera, a réalisé le GR en hiver.">
            <a:extLst>
              <a:ext uri="{FF2B5EF4-FFF2-40B4-BE49-F238E27FC236}">
                <a16:creationId xmlns:a16="http://schemas.microsoft.com/office/drawing/2014/main" id="{7612E559-33E1-8BF2-A666-AC5BE04868D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4689" y="2607604"/>
            <a:ext cx="4020300" cy="3003382"/>
          </a:xfrm>
          <a:prstGeom prst="rect">
            <a:avLst/>
          </a:prstGeom>
          <a:noFill/>
          <a:extLst>
            <a:ext uri="{909E8E84-426E-40DD-AFC4-6F175D3DCCD1}">
              <a14:hiddenFill xmlns:a14="http://schemas.microsoft.com/office/drawing/2010/main">
                <a:solidFill>
                  <a:srgbClr val="FFFFFF"/>
                </a:solidFill>
              </a14:hiddenFill>
            </a:ext>
          </a:extLst>
        </p:spPr>
      </p:pic>
      <p:pic>
        <p:nvPicPr>
          <p:cNvPr id="11" name="Image 10">
            <a:extLst>
              <a:ext uri="{FF2B5EF4-FFF2-40B4-BE49-F238E27FC236}">
                <a16:creationId xmlns:a16="http://schemas.microsoft.com/office/drawing/2014/main" id="{71858C6B-44E1-49CC-A6F0-44F0E195B4A5}"/>
              </a:ext>
            </a:extLst>
          </p:cNvPr>
          <p:cNvPicPr>
            <a:picLocks noChangeAspect="1"/>
          </p:cNvPicPr>
          <p:nvPr/>
        </p:nvPicPr>
        <p:blipFill>
          <a:blip r:embed="rId8">
            <a:duotone>
              <a:prstClr val="black"/>
              <a:schemeClr val="accent4">
                <a:tint val="45000"/>
                <a:satMod val="400000"/>
              </a:schemeClr>
            </a:duotone>
          </a:blip>
          <a:stretch>
            <a:fillRect/>
          </a:stretch>
        </p:blipFill>
        <p:spPr>
          <a:xfrm rot="11101855" flipH="1" flipV="1">
            <a:off x="4965437" y="3500266"/>
            <a:ext cx="322403" cy="310019"/>
          </a:xfrm>
          <a:prstGeom prst="rect">
            <a:avLst/>
          </a:prstGeom>
          <a:noFill/>
        </p:spPr>
      </p:pic>
      <p:pic>
        <p:nvPicPr>
          <p:cNvPr id="13" name="Image 12">
            <a:extLst>
              <a:ext uri="{FF2B5EF4-FFF2-40B4-BE49-F238E27FC236}">
                <a16:creationId xmlns:a16="http://schemas.microsoft.com/office/drawing/2014/main" id="{E5600CEF-F92A-44B4-AFF3-FD4A282FE4C4}"/>
              </a:ext>
            </a:extLst>
          </p:cNvPr>
          <p:cNvPicPr>
            <a:picLocks noChangeAspect="1"/>
          </p:cNvPicPr>
          <p:nvPr/>
        </p:nvPicPr>
        <p:blipFill>
          <a:blip r:embed="rId8">
            <a:duotone>
              <a:prstClr val="black"/>
              <a:schemeClr val="accent4">
                <a:tint val="45000"/>
                <a:satMod val="400000"/>
              </a:schemeClr>
            </a:duotone>
          </a:blip>
          <a:stretch>
            <a:fillRect/>
          </a:stretch>
        </p:blipFill>
        <p:spPr>
          <a:xfrm rot="11101855" flipH="1" flipV="1">
            <a:off x="4965437" y="3825303"/>
            <a:ext cx="322403" cy="310019"/>
          </a:xfrm>
          <a:prstGeom prst="rect">
            <a:avLst/>
          </a:prstGeom>
          <a:noFill/>
        </p:spPr>
      </p:pic>
      <p:pic>
        <p:nvPicPr>
          <p:cNvPr id="17" name="Image 16">
            <a:extLst>
              <a:ext uri="{FF2B5EF4-FFF2-40B4-BE49-F238E27FC236}">
                <a16:creationId xmlns:a16="http://schemas.microsoft.com/office/drawing/2014/main" id="{13BB33E9-4241-4B14-85AA-A471A7C515AB}"/>
              </a:ext>
            </a:extLst>
          </p:cNvPr>
          <p:cNvPicPr>
            <a:picLocks noChangeAspect="1"/>
          </p:cNvPicPr>
          <p:nvPr/>
        </p:nvPicPr>
        <p:blipFill>
          <a:blip r:embed="rId8">
            <a:duotone>
              <a:prstClr val="black"/>
              <a:schemeClr val="accent4">
                <a:tint val="45000"/>
                <a:satMod val="400000"/>
              </a:schemeClr>
            </a:duotone>
          </a:blip>
          <a:stretch>
            <a:fillRect/>
          </a:stretch>
        </p:blipFill>
        <p:spPr>
          <a:xfrm rot="11101855" flipH="1" flipV="1">
            <a:off x="4965437" y="4150340"/>
            <a:ext cx="322403" cy="310019"/>
          </a:xfrm>
          <a:prstGeom prst="rect">
            <a:avLst/>
          </a:prstGeom>
          <a:noFill/>
        </p:spPr>
      </p:pic>
      <p:pic>
        <p:nvPicPr>
          <p:cNvPr id="20" name="Image 19">
            <a:extLst>
              <a:ext uri="{FF2B5EF4-FFF2-40B4-BE49-F238E27FC236}">
                <a16:creationId xmlns:a16="http://schemas.microsoft.com/office/drawing/2014/main" id="{033DD1ED-C456-4545-A358-CBD8E352500E}"/>
              </a:ext>
            </a:extLst>
          </p:cNvPr>
          <p:cNvPicPr>
            <a:picLocks noChangeAspect="1"/>
          </p:cNvPicPr>
          <p:nvPr/>
        </p:nvPicPr>
        <p:blipFill>
          <a:blip r:embed="rId8">
            <a:duotone>
              <a:prstClr val="black"/>
              <a:schemeClr val="accent4">
                <a:tint val="45000"/>
                <a:satMod val="400000"/>
              </a:schemeClr>
            </a:duotone>
          </a:blip>
          <a:stretch>
            <a:fillRect/>
          </a:stretch>
        </p:blipFill>
        <p:spPr>
          <a:xfrm rot="11101855" flipH="1" flipV="1">
            <a:off x="4965437" y="4562467"/>
            <a:ext cx="322403" cy="310019"/>
          </a:xfrm>
          <a:prstGeom prst="rect">
            <a:avLst/>
          </a:prstGeom>
          <a:noFill/>
        </p:spPr>
      </p:pic>
    </p:spTree>
    <p:extLst>
      <p:ext uri="{BB962C8B-B14F-4D97-AF65-F5344CB8AC3E}">
        <p14:creationId xmlns:p14="http://schemas.microsoft.com/office/powerpoint/2010/main" val="9198564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1">
            <a:extLst>
              <a:ext uri="{FF2B5EF4-FFF2-40B4-BE49-F238E27FC236}">
                <a16:creationId xmlns:a16="http://schemas.microsoft.com/office/drawing/2014/main" id="{D737C8C8-E927-E021-1A1B-BC7569F14384}"/>
              </a:ext>
            </a:extLst>
          </p:cNvPr>
          <p:cNvSpPr>
            <a:spLocks noGrp="1"/>
          </p:cNvSpPr>
          <p:nvPr>
            <p:ph type="body" sz="quarter" idx="13"/>
          </p:nvPr>
        </p:nvSpPr>
        <p:spPr>
          <a:xfrm>
            <a:off x="4056887" y="1523881"/>
            <a:ext cx="7891699" cy="4154270"/>
          </a:xfrm>
        </p:spPr>
        <p:txBody>
          <a:bodyPr/>
          <a:lstStyle/>
          <a:p>
            <a:r>
              <a:rPr lang="fr-FR" b="1" dirty="0"/>
              <a:t>Nos ambitions majeures</a:t>
            </a:r>
          </a:p>
          <a:p>
            <a:r>
              <a:rPr lang="fr-FR" b="1" dirty="0"/>
              <a:t>Le challenge pour conquérir les sommets </a:t>
            </a:r>
          </a:p>
          <a:p>
            <a:r>
              <a:rPr lang="fr-FR" b="1" dirty="0"/>
              <a:t>Le calendrier des offres phares et les évènements sur le quadrimestre</a:t>
            </a:r>
          </a:p>
          <a:p>
            <a:pPr lvl="1"/>
            <a:r>
              <a:rPr lang="fr-FR" sz="1800" dirty="0"/>
              <a:t>Marché Grand Public </a:t>
            </a:r>
          </a:p>
          <a:p>
            <a:pPr lvl="1"/>
            <a:r>
              <a:rPr lang="fr-FR" sz="1800" dirty="0"/>
              <a:t>Marché Premium</a:t>
            </a:r>
          </a:p>
          <a:p>
            <a:pPr lvl="1"/>
            <a:r>
              <a:rPr lang="fr-FR" sz="1800" dirty="0"/>
              <a:t>Marché des Professionnels</a:t>
            </a:r>
          </a:p>
          <a:p>
            <a:r>
              <a:rPr lang="fr-FR" b="1" dirty="0"/>
              <a:t>L’essentiel de chaque univers</a:t>
            </a:r>
          </a:p>
          <a:p>
            <a:pPr lvl="1"/>
            <a:r>
              <a:rPr lang="fr-FR" sz="1800" dirty="0"/>
              <a:t>Marché Grand Public et des Premium</a:t>
            </a:r>
          </a:p>
          <a:p>
            <a:pPr lvl="1"/>
            <a:r>
              <a:rPr lang="fr-FR" sz="1800" dirty="0"/>
              <a:t>Marché des Professionnels</a:t>
            </a:r>
          </a:p>
          <a:p>
            <a:pPr marL="0" indent="0">
              <a:buNone/>
            </a:pPr>
            <a:endParaRPr lang="fr-FR" sz="1600" dirty="0"/>
          </a:p>
          <a:p>
            <a:endParaRPr lang="fr-FR" dirty="0"/>
          </a:p>
          <a:p>
            <a:pPr marL="457200" lvl="1" indent="0">
              <a:buNone/>
            </a:pPr>
            <a:endParaRPr lang="fr-FR" sz="1800" dirty="0"/>
          </a:p>
        </p:txBody>
      </p:sp>
    </p:spTree>
    <p:extLst>
      <p:ext uri="{BB962C8B-B14F-4D97-AF65-F5344CB8AC3E}">
        <p14:creationId xmlns:p14="http://schemas.microsoft.com/office/powerpoint/2010/main" val="25548368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2CAEE4A-B7AF-4279-AE5E-6D3F1C143158}"/>
              </a:ext>
            </a:extLst>
          </p:cNvPr>
          <p:cNvSpPr/>
          <p:nvPr/>
        </p:nvSpPr>
        <p:spPr>
          <a:xfrm>
            <a:off x="4482399" y="1523881"/>
            <a:ext cx="7278052" cy="372275"/>
          </a:xfrm>
          <a:prstGeom prst="rect">
            <a:avLst/>
          </a:prstGeom>
          <a:gradFill flip="none" rotWithShape="1">
            <a:gsLst>
              <a:gs pos="0">
                <a:schemeClr val="accent1">
                  <a:shade val="67500"/>
                  <a:satMod val="115000"/>
                </a:schemeClr>
              </a:gs>
              <a:gs pos="100000">
                <a:schemeClr val="accent1">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1">
            <a:extLst>
              <a:ext uri="{FF2B5EF4-FFF2-40B4-BE49-F238E27FC236}">
                <a16:creationId xmlns:a16="http://schemas.microsoft.com/office/drawing/2014/main" id="{D737C8C8-E927-E021-1A1B-BC7569F14384}"/>
              </a:ext>
            </a:extLst>
          </p:cNvPr>
          <p:cNvSpPr>
            <a:spLocks noGrp="1"/>
          </p:cNvSpPr>
          <p:nvPr>
            <p:ph type="body" sz="quarter" idx="13"/>
          </p:nvPr>
        </p:nvSpPr>
        <p:spPr>
          <a:xfrm>
            <a:off x="4056888" y="1523881"/>
            <a:ext cx="7278052" cy="4154270"/>
          </a:xfrm>
        </p:spPr>
        <p:txBody>
          <a:bodyPr/>
          <a:lstStyle/>
          <a:p>
            <a:r>
              <a:rPr lang="fr-FR" b="1" dirty="0">
                <a:solidFill>
                  <a:schemeClr val="bg1"/>
                </a:solidFill>
              </a:rPr>
              <a:t>Nos ambitions majeures</a:t>
            </a:r>
          </a:p>
          <a:p>
            <a:r>
              <a:rPr lang="fr-FR" b="1" dirty="0"/>
              <a:t>Le challenge pour conquérir les sommets </a:t>
            </a:r>
          </a:p>
          <a:p>
            <a:r>
              <a:rPr lang="fr-FR" b="1" dirty="0"/>
              <a:t>Le calendrier des offres phares et les évènements sur le quadrimestre</a:t>
            </a:r>
          </a:p>
          <a:p>
            <a:pPr lvl="1"/>
            <a:r>
              <a:rPr lang="fr-FR" sz="1800" dirty="0"/>
              <a:t>Marché Grand Public </a:t>
            </a:r>
          </a:p>
          <a:p>
            <a:pPr lvl="1"/>
            <a:r>
              <a:rPr lang="fr-FR" sz="1800" dirty="0"/>
              <a:t>Marché Premium</a:t>
            </a:r>
          </a:p>
          <a:p>
            <a:pPr lvl="1"/>
            <a:r>
              <a:rPr lang="fr-FR" sz="1800" dirty="0"/>
              <a:t>Marché des Professionnels</a:t>
            </a:r>
          </a:p>
          <a:p>
            <a:r>
              <a:rPr lang="fr-FR" b="1" dirty="0"/>
              <a:t>L’essentiel de chaque univers</a:t>
            </a:r>
          </a:p>
          <a:p>
            <a:pPr lvl="1"/>
            <a:r>
              <a:rPr lang="fr-FR" sz="1800" dirty="0"/>
              <a:t>Marché Grand Public et des Premium</a:t>
            </a:r>
          </a:p>
          <a:p>
            <a:pPr lvl="1"/>
            <a:r>
              <a:rPr lang="fr-FR" sz="1800" dirty="0"/>
              <a:t>Marché des Professionnels</a:t>
            </a:r>
          </a:p>
          <a:p>
            <a:pPr marL="0" indent="0">
              <a:buNone/>
            </a:pPr>
            <a:endParaRPr lang="fr-FR" sz="1600" dirty="0"/>
          </a:p>
          <a:p>
            <a:endParaRPr lang="fr-FR" dirty="0"/>
          </a:p>
          <a:p>
            <a:pPr marL="457200" lvl="1" indent="0">
              <a:buNone/>
            </a:pPr>
            <a:endParaRPr lang="fr-FR" sz="1800" dirty="0"/>
          </a:p>
        </p:txBody>
      </p:sp>
    </p:spTree>
    <p:extLst>
      <p:ext uri="{BB962C8B-B14F-4D97-AF65-F5344CB8AC3E}">
        <p14:creationId xmlns:p14="http://schemas.microsoft.com/office/powerpoint/2010/main" val="22675910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2"/>
          </p:nvPr>
        </p:nvSpPr>
        <p:spPr/>
        <p:txBody>
          <a:bodyPr/>
          <a:lstStyle/>
          <a:p>
            <a:r>
              <a:rPr lang="fr-FR" dirty="0"/>
              <a:t>Nos ambitions pour conquérir ce </a:t>
            </a:r>
            <a:r>
              <a:rPr lang="fr-FR" dirty="0">
                <a:solidFill>
                  <a:srgbClr val="C00000"/>
                </a:solidFill>
              </a:rPr>
              <a:t>3</a:t>
            </a:r>
            <a:r>
              <a:rPr lang="fr-FR" baseline="30000" dirty="0">
                <a:solidFill>
                  <a:srgbClr val="C00000"/>
                </a:solidFill>
              </a:rPr>
              <a:t>ème</a:t>
            </a:r>
            <a:r>
              <a:rPr lang="fr-FR" dirty="0">
                <a:solidFill>
                  <a:srgbClr val="C00000"/>
                </a:solidFill>
              </a:rPr>
              <a:t> quadrimestre</a:t>
            </a:r>
          </a:p>
        </p:txBody>
      </p:sp>
      <p:sp>
        <p:nvSpPr>
          <p:cNvPr id="2" name="Espace réservé du texte 6">
            <a:extLst>
              <a:ext uri="{FF2B5EF4-FFF2-40B4-BE49-F238E27FC236}">
                <a16:creationId xmlns:a16="http://schemas.microsoft.com/office/drawing/2014/main" id="{6BAF421F-F97F-D83B-79F0-DE9317DA5775}"/>
              </a:ext>
            </a:extLst>
          </p:cNvPr>
          <p:cNvSpPr>
            <a:spLocks noGrp="1"/>
          </p:cNvSpPr>
          <p:nvPr>
            <p:ph type="body" sz="quarter" idx="14"/>
          </p:nvPr>
        </p:nvSpPr>
        <p:spPr>
          <a:xfrm>
            <a:off x="4376057" y="137054"/>
            <a:ext cx="7300006" cy="231246"/>
          </a:xfrm>
        </p:spPr>
        <p:txBody>
          <a:bodyPr/>
          <a:lstStyle/>
          <a:p>
            <a:r>
              <a:rPr lang="fr-FR" b="0" dirty="0">
                <a:solidFill>
                  <a:srgbClr val="C00000"/>
                </a:solidFill>
              </a:rPr>
              <a:t>Grand Public</a:t>
            </a:r>
            <a:r>
              <a:rPr lang="fr-FR" dirty="0">
                <a:solidFill>
                  <a:srgbClr val="C00000"/>
                </a:solidFill>
              </a:rPr>
              <a:t> - Premium - Professionnels </a:t>
            </a:r>
          </a:p>
        </p:txBody>
      </p:sp>
      <p:sp>
        <p:nvSpPr>
          <p:cNvPr id="12" name="Espace réservé du contenu 8">
            <a:extLst>
              <a:ext uri="{FF2B5EF4-FFF2-40B4-BE49-F238E27FC236}">
                <a16:creationId xmlns:a16="http://schemas.microsoft.com/office/drawing/2014/main" id="{43BE628D-9C99-7779-6973-7ACBFC47500D}"/>
              </a:ext>
            </a:extLst>
          </p:cNvPr>
          <p:cNvSpPr>
            <a:spLocks noGrp="1"/>
          </p:cNvSpPr>
          <p:nvPr>
            <p:ph idx="17"/>
          </p:nvPr>
        </p:nvSpPr>
        <p:spPr>
          <a:xfrm>
            <a:off x="714794" y="1725486"/>
            <a:ext cx="5786956" cy="3933730"/>
          </a:xfrm>
        </p:spPr>
        <p:txBody>
          <a:bodyPr/>
          <a:lstStyle/>
          <a:p>
            <a:r>
              <a:rPr lang="fr-FR" sz="1400" b="1" dirty="0"/>
              <a:t>Les enjeux de ce dernier temps commercial sont multiples :</a:t>
            </a:r>
          </a:p>
          <a:p>
            <a:pPr marL="0" indent="0">
              <a:buNone/>
            </a:pPr>
            <a:endParaRPr lang="fr-FR" sz="1400" dirty="0"/>
          </a:p>
          <a:p>
            <a:pPr lvl="1"/>
            <a:r>
              <a:rPr lang="fr-FR" sz="1200" dirty="0"/>
              <a:t>La volonté de </a:t>
            </a:r>
            <a:r>
              <a:rPr lang="fr-FR" sz="1200" b="1" dirty="0">
                <a:solidFill>
                  <a:srgbClr val="C00000"/>
                </a:solidFill>
              </a:rPr>
              <a:t>prioriser fortement la collecte</a:t>
            </a:r>
            <a:r>
              <a:rPr lang="fr-FR" sz="1200" b="1" dirty="0"/>
              <a:t> : </a:t>
            </a:r>
          </a:p>
          <a:p>
            <a:pPr lvl="2"/>
            <a:r>
              <a:rPr lang="fr-FR" sz="1000" dirty="0"/>
              <a:t>En renforçant notre positionnement de banquier conseil en </a:t>
            </a:r>
            <a:r>
              <a:rPr lang="fr-FR" sz="1000" b="1" dirty="0"/>
              <a:t>épargne </a:t>
            </a:r>
            <a:r>
              <a:rPr lang="fr-FR" sz="1000" dirty="0"/>
              <a:t>pour accompagner nos clients dans la préparation de leurs projets et la préparation de leur retraite. </a:t>
            </a:r>
          </a:p>
          <a:p>
            <a:pPr lvl="2"/>
            <a:r>
              <a:rPr lang="fr-FR" sz="1000" dirty="0"/>
              <a:t>En systématisant  l'approche épargne dans tous nos contacts clients.</a:t>
            </a:r>
          </a:p>
          <a:p>
            <a:pPr marL="927000" lvl="2" indent="0">
              <a:buNone/>
            </a:pPr>
            <a:endParaRPr lang="fr-FR" sz="1000" dirty="0"/>
          </a:p>
          <a:p>
            <a:pPr lvl="1"/>
            <a:r>
              <a:rPr lang="fr-FR" sz="1200" dirty="0"/>
              <a:t>L’affirmation de la poursuite de nos ambitions en termes d'équipement de nos clients, sur nos </a:t>
            </a:r>
            <a:r>
              <a:rPr lang="fr-FR" sz="1200" b="1" dirty="0"/>
              <a:t>produits cœur de gamme </a:t>
            </a:r>
            <a:r>
              <a:rPr lang="fr-FR" sz="1200" b="1" dirty="0">
                <a:solidFill>
                  <a:srgbClr val="C00000"/>
                </a:solidFill>
              </a:rPr>
              <a:t>(Auto, MRH, Crédit conso). </a:t>
            </a:r>
          </a:p>
          <a:p>
            <a:pPr lvl="1"/>
            <a:r>
              <a:rPr lang="fr-FR" sz="1200" dirty="0"/>
              <a:t>L’accroissement de notre parc </a:t>
            </a:r>
            <a:r>
              <a:rPr lang="fr-FR" sz="1200" b="1" dirty="0">
                <a:solidFill>
                  <a:srgbClr val="C00000"/>
                </a:solidFill>
              </a:rPr>
              <a:t>cartes bancaires haut de gamme</a:t>
            </a:r>
            <a:r>
              <a:rPr lang="fr-FR" sz="1200" dirty="0"/>
              <a:t>.</a:t>
            </a:r>
          </a:p>
          <a:p>
            <a:pPr lvl="1"/>
            <a:r>
              <a:rPr lang="fr-FR" sz="1200" dirty="0"/>
              <a:t>Dans un contexte économique difficile, </a:t>
            </a:r>
            <a:r>
              <a:rPr lang="fr-FR" sz="1200" b="1" dirty="0">
                <a:solidFill>
                  <a:srgbClr val="C00000"/>
                </a:solidFill>
              </a:rPr>
              <a:t>la conquête et l’équipement </a:t>
            </a:r>
            <a:r>
              <a:rPr lang="fr-FR" sz="1200" dirty="0"/>
              <a:t>pour accompagner et soutenir nos clients, notamment dans leurs nouveaux projets.</a:t>
            </a:r>
            <a:endParaRPr lang="fr-FR" sz="1200" b="1" dirty="0">
              <a:solidFill>
                <a:srgbClr val="C00000"/>
              </a:solidFill>
            </a:endParaRPr>
          </a:p>
        </p:txBody>
      </p:sp>
      <p:pic>
        <p:nvPicPr>
          <p:cNvPr id="8" name="Picture 2" descr="Guides de haute montagne professionnels, experts internationaux de la  montagne - Montanus">
            <a:extLst>
              <a:ext uri="{FF2B5EF4-FFF2-40B4-BE49-F238E27FC236}">
                <a16:creationId xmlns:a16="http://schemas.microsoft.com/office/drawing/2014/main" id="{BE0239DD-2698-6CF6-DD3D-422B073F87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88216" y="1992963"/>
            <a:ext cx="5014785" cy="3398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16563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2CAEE4A-B7AF-4279-AE5E-6D3F1C143158}"/>
              </a:ext>
            </a:extLst>
          </p:cNvPr>
          <p:cNvSpPr/>
          <p:nvPr/>
        </p:nvSpPr>
        <p:spPr>
          <a:xfrm>
            <a:off x="4482399" y="1958441"/>
            <a:ext cx="7278052" cy="372275"/>
          </a:xfrm>
          <a:prstGeom prst="rect">
            <a:avLst/>
          </a:prstGeom>
          <a:gradFill flip="none" rotWithShape="1">
            <a:gsLst>
              <a:gs pos="0">
                <a:schemeClr val="accent1">
                  <a:shade val="67500"/>
                  <a:satMod val="115000"/>
                </a:schemeClr>
              </a:gs>
              <a:gs pos="100000">
                <a:schemeClr val="accent1">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1">
            <a:extLst>
              <a:ext uri="{FF2B5EF4-FFF2-40B4-BE49-F238E27FC236}">
                <a16:creationId xmlns:a16="http://schemas.microsoft.com/office/drawing/2014/main" id="{D737C8C8-E927-E021-1A1B-BC7569F14384}"/>
              </a:ext>
            </a:extLst>
          </p:cNvPr>
          <p:cNvSpPr>
            <a:spLocks noGrp="1"/>
          </p:cNvSpPr>
          <p:nvPr>
            <p:ph type="body" sz="quarter" idx="13"/>
          </p:nvPr>
        </p:nvSpPr>
        <p:spPr>
          <a:xfrm>
            <a:off x="4056888" y="1523881"/>
            <a:ext cx="7278052" cy="4154270"/>
          </a:xfrm>
        </p:spPr>
        <p:txBody>
          <a:bodyPr/>
          <a:lstStyle/>
          <a:p>
            <a:r>
              <a:rPr lang="fr-FR" b="1" dirty="0"/>
              <a:t>Nos ambitions majeures</a:t>
            </a:r>
          </a:p>
          <a:p>
            <a:r>
              <a:rPr lang="fr-FR" b="1" dirty="0">
                <a:solidFill>
                  <a:schemeClr val="bg1"/>
                </a:solidFill>
              </a:rPr>
              <a:t>Le challenge pour conquérir les sommets </a:t>
            </a:r>
          </a:p>
          <a:p>
            <a:r>
              <a:rPr lang="fr-FR" b="1" dirty="0"/>
              <a:t>Le calendrier des offres phares et les évènements sur le quadrimestre</a:t>
            </a:r>
          </a:p>
          <a:p>
            <a:pPr lvl="1"/>
            <a:r>
              <a:rPr lang="fr-FR" sz="1800" dirty="0"/>
              <a:t>Marché Grand Public </a:t>
            </a:r>
          </a:p>
          <a:p>
            <a:pPr lvl="1"/>
            <a:r>
              <a:rPr lang="fr-FR" sz="1800" dirty="0"/>
              <a:t>Marché Premium</a:t>
            </a:r>
          </a:p>
          <a:p>
            <a:pPr lvl="1"/>
            <a:r>
              <a:rPr lang="fr-FR" sz="1800" dirty="0"/>
              <a:t>Marché des Professionnels</a:t>
            </a:r>
          </a:p>
          <a:p>
            <a:r>
              <a:rPr lang="fr-FR" b="1" dirty="0"/>
              <a:t>L’essentiel de chaque univers</a:t>
            </a:r>
          </a:p>
          <a:p>
            <a:pPr lvl="1"/>
            <a:r>
              <a:rPr lang="fr-FR" sz="1800" dirty="0"/>
              <a:t>Marché Grand Public et des Premium</a:t>
            </a:r>
          </a:p>
          <a:p>
            <a:pPr lvl="1"/>
            <a:r>
              <a:rPr lang="fr-FR" sz="1800" dirty="0"/>
              <a:t>Marché des Professionnels</a:t>
            </a:r>
          </a:p>
          <a:p>
            <a:pPr marL="0" indent="0">
              <a:buNone/>
            </a:pPr>
            <a:endParaRPr lang="fr-FR" sz="1600" dirty="0"/>
          </a:p>
          <a:p>
            <a:endParaRPr lang="fr-FR" dirty="0"/>
          </a:p>
          <a:p>
            <a:pPr marL="457200" lvl="1" indent="0">
              <a:buNone/>
            </a:pPr>
            <a:endParaRPr lang="fr-FR" sz="1800" dirty="0"/>
          </a:p>
        </p:txBody>
      </p:sp>
    </p:spTree>
    <p:extLst>
      <p:ext uri="{BB962C8B-B14F-4D97-AF65-F5344CB8AC3E}">
        <p14:creationId xmlns:p14="http://schemas.microsoft.com/office/powerpoint/2010/main" val="2123276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Espace réservé du contenu 8">
            <a:extLst>
              <a:ext uri="{FF2B5EF4-FFF2-40B4-BE49-F238E27FC236}">
                <a16:creationId xmlns:a16="http://schemas.microsoft.com/office/drawing/2014/main" id="{A5EA68D9-3C17-552F-7A1A-EBFF7765F70A}"/>
              </a:ext>
            </a:extLst>
          </p:cNvPr>
          <p:cNvSpPr txBox="1">
            <a:spLocks/>
          </p:cNvSpPr>
          <p:nvPr/>
        </p:nvSpPr>
        <p:spPr>
          <a:xfrm>
            <a:off x="2569052" y="1279993"/>
            <a:ext cx="9622948" cy="4807298"/>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marR="0" lvl="0" indent="-285750" algn="l" defTabSz="914400" rtl="0" eaLnBrk="1" fontAlgn="auto" latinLnBrk="0" hangingPunct="1">
              <a:lnSpc>
                <a:spcPct val="100000"/>
              </a:lnSpc>
              <a:spcBef>
                <a:spcPts val="600"/>
              </a:spcBef>
              <a:spcAft>
                <a:spcPts val="600"/>
              </a:spcAft>
              <a:buClr>
                <a:srgbClr val="EA4E55">
                  <a:lumMod val="75000"/>
                </a:srgbClr>
              </a:buClr>
              <a:buSzTx/>
              <a:buFont typeface="Arial" panose="020B0604020202020204" pitchFamily="34" charset="0"/>
              <a:buChar char="■"/>
              <a:tabLst/>
              <a:defRPr/>
            </a:pPr>
            <a:r>
              <a:rPr kumimoji="0" lang="fr-FR" sz="1400" b="1" i="0" u="none" strike="noStrike" kern="1200" cap="none" spc="0" normalizeH="0" baseline="0" noProof="0" dirty="0">
                <a:ln>
                  <a:noFill/>
                </a:ln>
                <a:solidFill>
                  <a:srgbClr val="C00000"/>
                </a:solidFill>
                <a:effectLst/>
                <a:uLnTx/>
                <a:uFillTx/>
                <a:latin typeface="Arial"/>
                <a:ea typeface="+mn-ea"/>
                <a:cs typeface="+mn-cs"/>
              </a:rPr>
              <a:t>Un challenge* orienté Collecte, couvrant l’intégralité du Quadrimestre, du 1</a:t>
            </a:r>
            <a:r>
              <a:rPr kumimoji="0" lang="fr-FR" sz="1400" b="1" i="0" u="none" strike="noStrike" kern="1200" cap="none" spc="0" normalizeH="0" baseline="30000" noProof="0" dirty="0">
                <a:ln>
                  <a:noFill/>
                </a:ln>
                <a:solidFill>
                  <a:srgbClr val="C00000"/>
                </a:solidFill>
                <a:effectLst/>
                <a:uLnTx/>
                <a:uFillTx/>
                <a:latin typeface="Arial"/>
                <a:ea typeface="+mn-ea"/>
                <a:cs typeface="+mn-cs"/>
              </a:rPr>
              <a:t>er</a:t>
            </a:r>
            <a:r>
              <a:rPr kumimoji="0" lang="fr-FR" sz="1400" b="1" i="0" u="none" strike="noStrike" kern="1200" cap="none" spc="0" normalizeH="0" baseline="0" noProof="0" dirty="0">
                <a:ln>
                  <a:noFill/>
                </a:ln>
                <a:solidFill>
                  <a:srgbClr val="C00000"/>
                </a:solidFill>
                <a:effectLst/>
                <a:uLnTx/>
                <a:uFillTx/>
                <a:latin typeface="Arial"/>
                <a:ea typeface="+mn-ea"/>
                <a:cs typeface="+mn-cs"/>
              </a:rPr>
              <a:t> septembre au 31 décembre, en cohérence avec la stratégie 2023 CEGEE :</a:t>
            </a:r>
          </a:p>
          <a:p>
            <a:pPr marL="753750" lvl="1" indent="-285750">
              <a:spcAft>
                <a:spcPts val="600"/>
              </a:spcAft>
              <a:buClr>
                <a:srgbClr val="EA4E55">
                  <a:lumMod val="75000"/>
                </a:srgbClr>
              </a:buClr>
              <a:defRPr/>
            </a:pPr>
            <a:r>
              <a:rPr lang="fr-FR" sz="1200" dirty="0">
                <a:solidFill>
                  <a:prstClr val="black">
                    <a:lumMod val="75000"/>
                    <a:lumOff val="25000"/>
                  </a:prstClr>
                </a:solidFill>
                <a:latin typeface="Arial"/>
              </a:rPr>
              <a:t>Pour répondre aux besoins de nos clients au travers de nos solutions d’Epargne, </a:t>
            </a:r>
          </a:p>
          <a:p>
            <a:pPr marL="753750" lvl="1" indent="-285750">
              <a:spcAft>
                <a:spcPts val="600"/>
              </a:spcAft>
              <a:buClr>
                <a:srgbClr val="EA4E55">
                  <a:lumMod val="75000"/>
                </a:srgbClr>
              </a:buClr>
              <a:defRPr/>
            </a:pPr>
            <a:r>
              <a:rPr lang="fr-FR" sz="1200" dirty="0">
                <a:solidFill>
                  <a:prstClr val="black">
                    <a:lumMod val="75000"/>
                    <a:lumOff val="25000"/>
                  </a:prstClr>
                </a:solidFill>
                <a:latin typeface="Arial"/>
              </a:rPr>
              <a:t>Pour accroitre nos ressources clientèles et ainsi continuer à prêter et maintenir une activité prêt immobilier dynamique,</a:t>
            </a:r>
          </a:p>
          <a:p>
            <a:pPr marL="753750" lvl="1" indent="-285750">
              <a:spcAft>
                <a:spcPts val="600"/>
              </a:spcAft>
              <a:buClr>
                <a:srgbClr val="EA4E55">
                  <a:lumMod val="75000"/>
                </a:srgbClr>
              </a:buClr>
              <a:defRPr/>
            </a:pPr>
            <a:r>
              <a:rPr lang="fr-FR" sz="1200" dirty="0">
                <a:solidFill>
                  <a:prstClr val="black">
                    <a:lumMod val="75000"/>
                    <a:lumOff val="25000"/>
                  </a:prstClr>
                </a:solidFill>
                <a:latin typeface="Arial"/>
              </a:rPr>
              <a:t>Pour répondre aux besoins d’épargne et de ressources clientèle qui sont importants.</a:t>
            </a:r>
          </a:p>
          <a:p>
            <a:pPr marL="285750" marR="0" lvl="0" indent="-285750" algn="l" defTabSz="914400" rtl="0" eaLnBrk="1" fontAlgn="auto" latinLnBrk="0" hangingPunct="1">
              <a:lnSpc>
                <a:spcPct val="100000"/>
              </a:lnSpc>
              <a:spcBef>
                <a:spcPts val="600"/>
              </a:spcBef>
              <a:spcAft>
                <a:spcPts val="600"/>
              </a:spcAft>
              <a:buClr>
                <a:srgbClr val="EA4E55">
                  <a:lumMod val="75000"/>
                </a:srgbClr>
              </a:buClr>
              <a:buSzTx/>
              <a:buFont typeface="Arial" panose="020B0604020202020204" pitchFamily="34" charset="0"/>
              <a:buChar char="■"/>
              <a:tabLst/>
              <a:defRPr/>
            </a:pPr>
            <a:r>
              <a:rPr kumimoji="0" lang="fr-FR" sz="1400" b="1" i="0" u="none" strike="noStrike" kern="1200" cap="none" spc="0" normalizeH="0" baseline="0" noProof="0" dirty="0">
                <a:ln>
                  <a:noFill/>
                </a:ln>
                <a:solidFill>
                  <a:srgbClr val="C00000"/>
                </a:solidFill>
                <a:effectLst/>
                <a:uLnTx/>
                <a:uFillTx/>
                <a:latin typeface="Arial"/>
                <a:ea typeface="+mn-ea"/>
                <a:cs typeface="+mn-cs"/>
              </a:rPr>
              <a:t>Des objectifs calés sur une saisonnalité permettant d’atteindre la Part Variable sur objectifs annuelle :</a:t>
            </a:r>
          </a:p>
          <a:p>
            <a:pPr marL="753750" lvl="1" indent="-285750">
              <a:spcAft>
                <a:spcPts val="600"/>
              </a:spcAft>
              <a:buClr>
                <a:srgbClr val="EA4E55">
                  <a:lumMod val="75000"/>
                </a:srgbClr>
              </a:buClr>
              <a:defRPr/>
            </a:pPr>
            <a:r>
              <a:rPr lang="fr-FR" sz="1200" b="1" dirty="0">
                <a:solidFill>
                  <a:prstClr val="black">
                    <a:lumMod val="75000"/>
                    <a:lumOff val="25000"/>
                  </a:prstClr>
                </a:solidFill>
                <a:latin typeface="Arial"/>
              </a:rPr>
              <a:t>Nombre de contrats d’Epargne : </a:t>
            </a:r>
            <a:r>
              <a:rPr lang="fr-FR" sz="1200" dirty="0">
                <a:solidFill>
                  <a:prstClr val="black">
                    <a:lumMod val="75000"/>
                    <a:lumOff val="25000"/>
                  </a:prstClr>
                </a:solidFill>
                <a:latin typeface="Arial"/>
              </a:rPr>
              <a:t>1</a:t>
            </a: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2 000 contrats répartis entre </a:t>
            </a: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PERI</a:t>
            </a: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 Abonnés, les </a:t>
            </a: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Nouveaux</a:t>
            </a: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 contrats </a:t>
            </a: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Abonnés</a:t>
            </a: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 </a:t>
            </a: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assurance</a:t>
            </a: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 </a:t>
            </a: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vie</a:t>
            </a: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 (hors PERI) et les nouveaux </a:t>
            </a: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PEL</a:t>
            </a: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 soit un objectif de 13 contrats par ETP,</a:t>
            </a:r>
          </a:p>
          <a:p>
            <a:pPr marL="753750" marR="0" lvl="1" indent="-285750" algn="l" defTabSz="914400" rtl="0" eaLnBrk="1" fontAlgn="auto" latinLnBrk="0" hangingPunct="1">
              <a:lnSpc>
                <a:spcPct val="100000"/>
              </a:lnSpc>
              <a:spcBef>
                <a:spcPts val="600"/>
              </a:spcBef>
              <a:spcAft>
                <a:spcPts val="600"/>
              </a:spcAft>
              <a:buClr>
                <a:srgbClr val="EA4E55">
                  <a:lumMod val="75000"/>
                </a:srgbClr>
              </a:buClr>
              <a:buSzTx/>
              <a:buFont typeface="Arial" panose="020B0604020202020204" pitchFamily="34" charset="0"/>
              <a:buChar char="□"/>
              <a:tabLst/>
              <a:defRPr/>
            </a:pP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Excédents Epargne (hors DAV) : </a:t>
            </a: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Un objectif CEGEE de 250 M€ en global BDD soit 265 000 € / ETP qui vient se caler par rapport au Bonus du </a:t>
            </a:r>
            <a:r>
              <a:rPr kumimoji="0" lang="fr-FR" sz="1200" b="0" i="0" u="none" strike="noStrike" kern="1200" cap="none" spc="0" normalizeH="0" baseline="0" noProof="0" dirty="0" err="1">
                <a:ln>
                  <a:noFill/>
                </a:ln>
                <a:solidFill>
                  <a:prstClr val="black">
                    <a:lumMod val="75000"/>
                    <a:lumOff val="25000"/>
                  </a:prstClr>
                </a:solidFill>
                <a:effectLst/>
                <a:uLnTx/>
                <a:uFillTx/>
                <a:latin typeface="Arial"/>
                <a:ea typeface="+mn-ea"/>
                <a:cs typeface="+mn-cs"/>
              </a:rPr>
              <a:t>Barom</a:t>
            </a:r>
            <a:r>
              <a:rPr lang="fr-FR" sz="1200" dirty="0" err="1">
                <a:solidFill>
                  <a:prstClr val="black">
                    <a:lumMod val="75000"/>
                    <a:lumOff val="25000"/>
                  </a:prstClr>
                </a:solidFill>
                <a:latin typeface="Arial"/>
              </a:rPr>
              <a:t>ètre</a:t>
            </a:r>
            <a:r>
              <a:rPr lang="fr-FR" sz="1200" dirty="0">
                <a:solidFill>
                  <a:prstClr val="black">
                    <a:lumMod val="75000"/>
                    <a:lumOff val="25000"/>
                  </a:prstClr>
                </a:solidFill>
                <a:latin typeface="Arial"/>
              </a:rPr>
              <a:t> BDD.</a:t>
            </a: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285750" marR="0" lvl="0" indent="-285750" algn="l" defTabSz="914400" rtl="0" eaLnBrk="1" fontAlgn="auto" latinLnBrk="0" hangingPunct="1">
              <a:lnSpc>
                <a:spcPct val="100000"/>
              </a:lnSpc>
              <a:spcBef>
                <a:spcPts val="600"/>
              </a:spcBef>
              <a:spcAft>
                <a:spcPts val="600"/>
              </a:spcAft>
              <a:buClr>
                <a:srgbClr val="EA4E55">
                  <a:lumMod val="75000"/>
                </a:srgbClr>
              </a:buClr>
              <a:buSzTx/>
              <a:buFont typeface="Arial" panose="020B0604020202020204" pitchFamily="34" charset="0"/>
              <a:buChar char="■"/>
              <a:tabLst/>
              <a:defRPr/>
            </a:pPr>
            <a:r>
              <a:rPr kumimoji="0" lang="fr-FR" sz="1400" b="1" i="0" u="none" strike="noStrike" kern="1200" cap="none" spc="0" normalizeH="0" baseline="0" noProof="0" dirty="0">
                <a:ln>
                  <a:noFill/>
                </a:ln>
                <a:solidFill>
                  <a:srgbClr val="C00000"/>
                </a:solidFill>
                <a:effectLst/>
                <a:uLnTx/>
                <a:uFillTx/>
                <a:latin typeface="Arial"/>
                <a:ea typeface="+mn-ea"/>
                <a:cs typeface="+mn-cs"/>
              </a:rPr>
              <a:t>Critères :</a:t>
            </a:r>
          </a:p>
          <a:p>
            <a:pPr marL="753750" lvl="1" indent="-285750">
              <a:spcAft>
                <a:spcPts val="600"/>
              </a:spcAft>
              <a:buClr>
                <a:srgbClr val="EA4E55">
                  <a:lumMod val="75000"/>
                </a:srgbClr>
              </a:buClr>
              <a:defRPr/>
            </a:pPr>
            <a:r>
              <a:rPr lang="fr-FR" sz="1200" b="1" dirty="0">
                <a:solidFill>
                  <a:prstClr val="black">
                    <a:lumMod val="75000"/>
                    <a:lumOff val="25000"/>
                  </a:prstClr>
                </a:solidFill>
                <a:latin typeface="Arial"/>
              </a:rPr>
              <a:t>Une condition : </a:t>
            </a:r>
            <a:r>
              <a:rPr lang="fr-FR" sz="1200" dirty="0">
                <a:solidFill>
                  <a:prstClr val="black">
                    <a:lumMod val="75000"/>
                    <a:lumOff val="25000"/>
                  </a:prstClr>
                </a:solidFill>
                <a:latin typeface="Arial"/>
              </a:rPr>
              <a:t>une évolution positive des encours moyens de dépôt à vue sur la période pour obtenir les gains sur le critère Excédents Epargne.</a:t>
            </a:r>
          </a:p>
          <a:p>
            <a:pPr marL="753750" lvl="1" indent="-285750">
              <a:spcAft>
                <a:spcPts val="600"/>
              </a:spcAft>
              <a:buClr>
                <a:srgbClr val="EA4E55">
                  <a:lumMod val="75000"/>
                </a:srgbClr>
              </a:buClr>
              <a:defRPr/>
            </a:pPr>
            <a:r>
              <a:rPr lang="fr-FR" sz="1200" dirty="0">
                <a:solidFill>
                  <a:prstClr val="black">
                    <a:lumMod val="75000"/>
                    <a:lumOff val="25000"/>
                  </a:prstClr>
                </a:solidFill>
                <a:latin typeface="Arial"/>
              </a:rPr>
              <a:t>Prise en compte des zones de richesse à l’identique du Chiffre d’affaire part variable sur objectifs avec une répartition des objectifs identique.</a:t>
            </a:r>
            <a:endPar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285750" marR="0" lvl="0" indent="-285750" algn="l" defTabSz="914400" rtl="0" eaLnBrk="1" fontAlgn="auto" latinLnBrk="0" hangingPunct="1">
              <a:lnSpc>
                <a:spcPct val="100000"/>
              </a:lnSpc>
              <a:spcBef>
                <a:spcPts val="600"/>
              </a:spcBef>
              <a:spcAft>
                <a:spcPts val="600"/>
              </a:spcAft>
              <a:buClr>
                <a:srgbClr val="EA4E55">
                  <a:lumMod val="75000"/>
                </a:srgbClr>
              </a:buClr>
              <a:buSzTx/>
              <a:buFont typeface="Arial" panose="020B0604020202020204" pitchFamily="34" charset="0"/>
              <a:buChar char="■"/>
              <a:tabLst/>
              <a:defRPr/>
            </a:pPr>
            <a:r>
              <a:rPr lang="fr-FR" sz="1400" b="1" dirty="0">
                <a:solidFill>
                  <a:srgbClr val="C00000"/>
                </a:solidFill>
                <a:latin typeface="Arial"/>
              </a:rPr>
              <a:t>Récompenses : </a:t>
            </a:r>
            <a:r>
              <a:rPr lang="fr-FR" sz="1200" dirty="0"/>
              <a:t>150 € par ETP et par critère, soit un gain total de 300 €.</a:t>
            </a:r>
            <a:endPar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285750" indent="-285750">
              <a:spcAft>
                <a:spcPts val="600"/>
              </a:spcAft>
              <a:buClr>
                <a:srgbClr val="EA4E55">
                  <a:lumMod val="75000"/>
                </a:srgbClr>
              </a:buClr>
              <a:buFont typeface="Arial" panose="020B0604020202020204" pitchFamily="34" charset="0"/>
              <a:buChar char="□"/>
              <a:defRPr/>
            </a:pPr>
            <a:endParaRPr kumimoji="0" lang="fr-FR" sz="14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p:txBody>
      </p:sp>
      <p:sp>
        <p:nvSpPr>
          <p:cNvPr id="6" name="Espace réservé du texte 5"/>
          <p:cNvSpPr>
            <a:spLocks noGrp="1"/>
          </p:cNvSpPr>
          <p:nvPr>
            <p:ph type="body" sz="quarter" idx="12"/>
          </p:nvPr>
        </p:nvSpPr>
        <p:spPr/>
        <p:txBody>
          <a:bodyPr/>
          <a:lstStyle/>
          <a:p>
            <a:r>
              <a:rPr lang="fr-FR" dirty="0">
                <a:solidFill>
                  <a:srgbClr val="C00000"/>
                </a:solidFill>
              </a:rPr>
              <a:t>Un challenge </a:t>
            </a:r>
            <a:r>
              <a:rPr lang="fr-FR" dirty="0"/>
              <a:t>pour une </a:t>
            </a:r>
            <a:r>
              <a:rPr lang="fr-FR" dirty="0">
                <a:solidFill>
                  <a:srgbClr val="C00000"/>
                </a:solidFill>
              </a:rPr>
              <a:t>dynamisation collective autour de l’Epargne</a:t>
            </a:r>
          </a:p>
        </p:txBody>
      </p:sp>
      <p:sp>
        <p:nvSpPr>
          <p:cNvPr id="2" name="Espace réservé du texte 6">
            <a:extLst>
              <a:ext uri="{FF2B5EF4-FFF2-40B4-BE49-F238E27FC236}">
                <a16:creationId xmlns:a16="http://schemas.microsoft.com/office/drawing/2014/main" id="{6BAF421F-F97F-D83B-79F0-DE9317DA5775}"/>
              </a:ext>
            </a:extLst>
          </p:cNvPr>
          <p:cNvSpPr>
            <a:spLocks noGrp="1"/>
          </p:cNvSpPr>
          <p:nvPr>
            <p:ph type="body" sz="quarter" idx="14"/>
          </p:nvPr>
        </p:nvSpPr>
        <p:spPr>
          <a:xfrm>
            <a:off x="4376057" y="137054"/>
            <a:ext cx="7300006" cy="231246"/>
          </a:xfrm>
        </p:spPr>
        <p:txBody>
          <a:bodyPr/>
          <a:lstStyle/>
          <a:p>
            <a:r>
              <a:rPr lang="fr-FR" b="0" dirty="0">
                <a:solidFill>
                  <a:srgbClr val="C00000"/>
                </a:solidFill>
              </a:rPr>
              <a:t>Grand Public</a:t>
            </a:r>
            <a:r>
              <a:rPr lang="fr-FR" dirty="0">
                <a:solidFill>
                  <a:srgbClr val="C00000"/>
                </a:solidFill>
              </a:rPr>
              <a:t> </a:t>
            </a:r>
            <a:r>
              <a:rPr lang="fr-FR" dirty="0">
                <a:solidFill>
                  <a:schemeClr val="tx1">
                    <a:lumMod val="75000"/>
                    <a:lumOff val="25000"/>
                  </a:schemeClr>
                </a:solidFill>
              </a:rPr>
              <a:t>- Premium - Professionnels </a:t>
            </a:r>
          </a:p>
        </p:txBody>
      </p:sp>
      <p:pic>
        <p:nvPicPr>
          <p:cNvPr id="3" name="Picture 2" descr="au-sommet-patrx-lenewplayer - Au Sommet - Au Sommet">
            <a:extLst>
              <a:ext uri="{FF2B5EF4-FFF2-40B4-BE49-F238E27FC236}">
                <a16:creationId xmlns:a16="http://schemas.microsoft.com/office/drawing/2014/main" id="{22927BAA-5731-D05E-5AF2-E462D4CE7E0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1595" r="10240"/>
          <a:stretch/>
        </p:blipFill>
        <p:spPr bwMode="auto">
          <a:xfrm flipH="1">
            <a:off x="548403" y="1279993"/>
            <a:ext cx="1925954" cy="4685377"/>
          </a:xfrm>
          <a:prstGeom prst="rect">
            <a:avLst/>
          </a:prstGeom>
          <a:noFill/>
          <a:extLst>
            <a:ext uri="{909E8E84-426E-40DD-AFC4-6F175D3DCCD1}">
              <a14:hiddenFill xmlns:a14="http://schemas.microsoft.com/office/drawing/2010/main">
                <a:solidFill>
                  <a:srgbClr val="FFFFFF"/>
                </a:solidFill>
              </a14:hiddenFill>
            </a:ext>
          </a:extLst>
        </p:spPr>
      </p:pic>
      <p:sp>
        <p:nvSpPr>
          <p:cNvPr id="13" name="ZoneTexte 12">
            <a:extLst>
              <a:ext uri="{FF2B5EF4-FFF2-40B4-BE49-F238E27FC236}">
                <a16:creationId xmlns:a16="http://schemas.microsoft.com/office/drawing/2014/main" id="{A8D92374-871B-02E2-BF12-D6270CFB221A}"/>
              </a:ext>
            </a:extLst>
          </p:cNvPr>
          <p:cNvSpPr txBox="1"/>
          <p:nvPr/>
        </p:nvSpPr>
        <p:spPr>
          <a:xfrm>
            <a:off x="8137635" y="6067721"/>
            <a:ext cx="4149060" cy="230832"/>
          </a:xfrm>
          <a:prstGeom prst="rect">
            <a:avLst/>
          </a:prstGeom>
          <a:noFill/>
        </p:spPr>
        <p:txBody>
          <a:bodyPr wrap="square" rtlCol="0">
            <a:spAutoFit/>
          </a:bodyPr>
          <a:lstStyle/>
          <a:p>
            <a:r>
              <a:rPr lang="fr-FR" sz="900" i="1" dirty="0"/>
              <a:t>*Règlement prochainement disponible dans votre Rubrique des commerciaux </a:t>
            </a:r>
          </a:p>
        </p:txBody>
      </p:sp>
      <p:grpSp>
        <p:nvGrpSpPr>
          <p:cNvPr id="5" name="Groupe 4">
            <a:extLst>
              <a:ext uri="{FF2B5EF4-FFF2-40B4-BE49-F238E27FC236}">
                <a16:creationId xmlns:a16="http://schemas.microsoft.com/office/drawing/2014/main" id="{2B4C79CB-FF5C-91F5-B371-813CB7103FB2}"/>
              </a:ext>
            </a:extLst>
          </p:cNvPr>
          <p:cNvGrpSpPr/>
          <p:nvPr/>
        </p:nvGrpSpPr>
        <p:grpSpPr>
          <a:xfrm>
            <a:off x="742650" y="1480457"/>
            <a:ext cx="1485205" cy="316059"/>
            <a:chOff x="1887987" y="2299527"/>
            <a:chExt cx="2174488" cy="462741"/>
          </a:xfrm>
        </p:grpSpPr>
        <p:sp>
          <p:nvSpPr>
            <p:cNvPr id="8" name="Rectangle : coins arrondis 7">
              <a:extLst>
                <a:ext uri="{FF2B5EF4-FFF2-40B4-BE49-F238E27FC236}">
                  <a16:creationId xmlns:a16="http://schemas.microsoft.com/office/drawing/2014/main" id="{2F1E2D7E-5B0B-9992-4B9B-53AE62945400}"/>
                </a:ext>
              </a:extLst>
            </p:cNvPr>
            <p:cNvSpPr/>
            <p:nvPr/>
          </p:nvSpPr>
          <p:spPr>
            <a:xfrm>
              <a:off x="1887987" y="2299527"/>
              <a:ext cx="2174488" cy="462741"/>
            </a:xfrm>
            <a:prstGeom prst="roundRect">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pic>
          <p:nvPicPr>
            <p:cNvPr id="9" name="Picture 6" descr="Les Randonnées">
              <a:extLst>
                <a:ext uri="{FF2B5EF4-FFF2-40B4-BE49-F238E27FC236}">
                  <a16:creationId xmlns:a16="http://schemas.microsoft.com/office/drawing/2014/main" id="{E0330D68-15CF-939B-BFBD-D61D0CFE14C2}"/>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5379" r="21181"/>
            <a:stretch/>
          </p:blipFill>
          <p:spPr bwMode="auto">
            <a:xfrm>
              <a:off x="1953072" y="2384018"/>
              <a:ext cx="243725" cy="316059"/>
            </a:xfrm>
            <a:prstGeom prst="rect">
              <a:avLst/>
            </a:prstGeom>
            <a:noFill/>
            <a:ln w="9525">
              <a:solidFill>
                <a:schemeClr val="tx1"/>
              </a:solidFill>
            </a:ln>
            <a:extLst>
              <a:ext uri="{909E8E84-426E-40DD-AFC4-6F175D3DCCD1}">
                <a14:hiddenFill xmlns:a14="http://schemas.microsoft.com/office/drawing/2010/main">
                  <a:solidFill>
                    <a:srgbClr val="FFFFFF"/>
                  </a:solidFill>
                </a14:hiddenFill>
              </a:ext>
            </a:extLst>
          </p:spPr>
        </p:pic>
        <p:sp>
          <p:nvSpPr>
            <p:cNvPr id="10" name="ZoneTexte 9">
              <a:extLst>
                <a:ext uri="{FF2B5EF4-FFF2-40B4-BE49-F238E27FC236}">
                  <a16:creationId xmlns:a16="http://schemas.microsoft.com/office/drawing/2014/main" id="{957FC3AD-36AF-CC58-E4F8-89482F213D59}"/>
                </a:ext>
              </a:extLst>
            </p:cNvPr>
            <p:cNvSpPr txBox="1"/>
            <p:nvPr/>
          </p:nvSpPr>
          <p:spPr>
            <a:xfrm>
              <a:off x="2185378" y="2403545"/>
              <a:ext cx="1541738" cy="3154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1" i="0" u="none" strike="noStrike" kern="1200" cap="none" spc="0" normalizeH="0" baseline="0" noProof="0" dirty="0">
                  <a:ln>
                    <a:noFill/>
                  </a:ln>
                  <a:solidFill>
                    <a:srgbClr val="C00000"/>
                  </a:solidFill>
                  <a:effectLst/>
                  <a:uLnTx/>
                  <a:uFillTx/>
                  <a:latin typeface="Arial Black" panose="020B0A04020102020204" pitchFamily="34" charset="0"/>
                  <a:ea typeface="+mn-ea"/>
                  <a:cs typeface="+mn-cs"/>
                </a:rPr>
                <a:t>GRAND PUBLIC</a:t>
              </a:r>
            </a:p>
          </p:txBody>
        </p:sp>
        <p:sp>
          <p:nvSpPr>
            <p:cNvPr id="11" name="Triangle isocèle 10">
              <a:extLst>
                <a:ext uri="{FF2B5EF4-FFF2-40B4-BE49-F238E27FC236}">
                  <a16:creationId xmlns:a16="http://schemas.microsoft.com/office/drawing/2014/main" id="{D202E240-01E6-FA7D-6380-D6486767733F}"/>
                </a:ext>
              </a:extLst>
            </p:cNvPr>
            <p:cNvSpPr/>
            <p:nvPr/>
          </p:nvSpPr>
          <p:spPr>
            <a:xfrm rot="5400000">
              <a:off x="3769839" y="2439369"/>
              <a:ext cx="353753" cy="205636"/>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grpSp>
    </p:spTree>
    <p:extLst>
      <p:ext uri="{BB962C8B-B14F-4D97-AF65-F5344CB8AC3E}">
        <p14:creationId xmlns:p14="http://schemas.microsoft.com/office/powerpoint/2010/main" val="42013130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2"/>
          </p:nvPr>
        </p:nvSpPr>
        <p:spPr/>
        <p:txBody>
          <a:bodyPr/>
          <a:lstStyle/>
          <a:p>
            <a:r>
              <a:rPr lang="fr-FR" dirty="0">
                <a:solidFill>
                  <a:srgbClr val="C00000"/>
                </a:solidFill>
              </a:rPr>
              <a:t>Un challenge </a:t>
            </a:r>
            <a:r>
              <a:rPr lang="fr-FR" dirty="0"/>
              <a:t>pour une </a:t>
            </a:r>
            <a:r>
              <a:rPr lang="fr-FR" dirty="0">
                <a:solidFill>
                  <a:srgbClr val="C00000"/>
                </a:solidFill>
              </a:rPr>
              <a:t>dynamisation collective autour de l’Epargne</a:t>
            </a:r>
          </a:p>
        </p:txBody>
      </p:sp>
      <p:sp>
        <p:nvSpPr>
          <p:cNvPr id="2" name="Espace réservé du texte 6">
            <a:extLst>
              <a:ext uri="{FF2B5EF4-FFF2-40B4-BE49-F238E27FC236}">
                <a16:creationId xmlns:a16="http://schemas.microsoft.com/office/drawing/2014/main" id="{6BAF421F-F97F-D83B-79F0-DE9317DA5775}"/>
              </a:ext>
            </a:extLst>
          </p:cNvPr>
          <p:cNvSpPr>
            <a:spLocks noGrp="1"/>
          </p:cNvSpPr>
          <p:nvPr>
            <p:ph type="body" sz="quarter" idx="14"/>
          </p:nvPr>
        </p:nvSpPr>
        <p:spPr>
          <a:xfrm>
            <a:off x="4376057" y="137054"/>
            <a:ext cx="7300006" cy="231246"/>
          </a:xfrm>
        </p:spPr>
        <p:txBody>
          <a:bodyPr/>
          <a:lstStyle/>
          <a:p>
            <a:r>
              <a:rPr lang="fr-FR" b="0" dirty="0">
                <a:solidFill>
                  <a:schemeClr val="tx1">
                    <a:lumMod val="75000"/>
                    <a:lumOff val="25000"/>
                  </a:schemeClr>
                </a:solidFill>
              </a:rPr>
              <a:t>Grand Public</a:t>
            </a:r>
            <a:r>
              <a:rPr lang="fr-FR" dirty="0">
                <a:solidFill>
                  <a:schemeClr val="tx1">
                    <a:lumMod val="75000"/>
                    <a:lumOff val="25000"/>
                  </a:schemeClr>
                </a:solidFill>
              </a:rPr>
              <a:t> - </a:t>
            </a:r>
            <a:r>
              <a:rPr lang="fr-FR" dirty="0">
                <a:solidFill>
                  <a:srgbClr val="C00000"/>
                </a:solidFill>
              </a:rPr>
              <a:t>Premium</a:t>
            </a:r>
            <a:r>
              <a:rPr lang="fr-FR" dirty="0">
                <a:solidFill>
                  <a:schemeClr val="tx1">
                    <a:lumMod val="75000"/>
                    <a:lumOff val="25000"/>
                  </a:schemeClr>
                </a:solidFill>
              </a:rPr>
              <a:t> - Professionnels </a:t>
            </a:r>
          </a:p>
        </p:txBody>
      </p:sp>
      <p:pic>
        <p:nvPicPr>
          <p:cNvPr id="3" name="Picture 2" descr="au-sommet-patrx-lenewplayer - Au Sommet - Au Sommet">
            <a:extLst>
              <a:ext uri="{FF2B5EF4-FFF2-40B4-BE49-F238E27FC236}">
                <a16:creationId xmlns:a16="http://schemas.microsoft.com/office/drawing/2014/main" id="{22927BAA-5731-D05E-5AF2-E462D4CE7E0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1595" r="10240"/>
          <a:stretch/>
        </p:blipFill>
        <p:spPr bwMode="auto">
          <a:xfrm flipH="1">
            <a:off x="548403" y="1279993"/>
            <a:ext cx="1925954" cy="4685377"/>
          </a:xfrm>
          <a:prstGeom prst="rect">
            <a:avLst/>
          </a:prstGeom>
          <a:noFill/>
          <a:extLst>
            <a:ext uri="{909E8E84-426E-40DD-AFC4-6F175D3DCCD1}">
              <a14:hiddenFill xmlns:a14="http://schemas.microsoft.com/office/drawing/2010/main">
                <a:solidFill>
                  <a:srgbClr val="FFFFFF"/>
                </a:solidFill>
              </a14:hiddenFill>
            </a:ext>
          </a:extLst>
        </p:spPr>
      </p:pic>
      <p:sp>
        <p:nvSpPr>
          <p:cNvPr id="13" name="ZoneTexte 12">
            <a:extLst>
              <a:ext uri="{FF2B5EF4-FFF2-40B4-BE49-F238E27FC236}">
                <a16:creationId xmlns:a16="http://schemas.microsoft.com/office/drawing/2014/main" id="{A8D92374-871B-02E2-BF12-D6270CFB221A}"/>
              </a:ext>
            </a:extLst>
          </p:cNvPr>
          <p:cNvSpPr txBox="1"/>
          <p:nvPr/>
        </p:nvSpPr>
        <p:spPr>
          <a:xfrm>
            <a:off x="8137635" y="6067721"/>
            <a:ext cx="4149060" cy="230832"/>
          </a:xfrm>
          <a:prstGeom prst="rect">
            <a:avLst/>
          </a:prstGeom>
          <a:noFill/>
        </p:spPr>
        <p:txBody>
          <a:bodyPr wrap="square" rtlCol="0">
            <a:spAutoFit/>
          </a:bodyPr>
          <a:lstStyle/>
          <a:p>
            <a:r>
              <a:rPr lang="fr-FR" sz="900" i="1" dirty="0"/>
              <a:t>*Règlement prochainement disponible dans votre Rubrique des commerciaux </a:t>
            </a:r>
          </a:p>
        </p:txBody>
      </p:sp>
      <p:grpSp>
        <p:nvGrpSpPr>
          <p:cNvPr id="5" name="Groupe 4">
            <a:extLst>
              <a:ext uri="{FF2B5EF4-FFF2-40B4-BE49-F238E27FC236}">
                <a16:creationId xmlns:a16="http://schemas.microsoft.com/office/drawing/2014/main" id="{2B4C79CB-FF5C-91F5-B371-813CB7103FB2}"/>
              </a:ext>
            </a:extLst>
          </p:cNvPr>
          <p:cNvGrpSpPr/>
          <p:nvPr/>
        </p:nvGrpSpPr>
        <p:grpSpPr>
          <a:xfrm>
            <a:off x="742650" y="1480457"/>
            <a:ext cx="1485205" cy="316059"/>
            <a:chOff x="1887987" y="2299527"/>
            <a:chExt cx="2174488" cy="462741"/>
          </a:xfrm>
        </p:grpSpPr>
        <p:sp>
          <p:nvSpPr>
            <p:cNvPr id="8" name="Rectangle : coins arrondis 7">
              <a:extLst>
                <a:ext uri="{FF2B5EF4-FFF2-40B4-BE49-F238E27FC236}">
                  <a16:creationId xmlns:a16="http://schemas.microsoft.com/office/drawing/2014/main" id="{2F1E2D7E-5B0B-9992-4B9B-53AE62945400}"/>
                </a:ext>
              </a:extLst>
            </p:cNvPr>
            <p:cNvSpPr/>
            <p:nvPr/>
          </p:nvSpPr>
          <p:spPr>
            <a:xfrm>
              <a:off x="1887987" y="2299527"/>
              <a:ext cx="2174488" cy="462741"/>
            </a:xfrm>
            <a:prstGeom prst="roundRect">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pic>
          <p:nvPicPr>
            <p:cNvPr id="9" name="Picture 6" descr="Les Randonnées">
              <a:extLst>
                <a:ext uri="{FF2B5EF4-FFF2-40B4-BE49-F238E27FC236}">
                  <a16:creationId xmlns:a16="http://schemas.microsoft.com/office/drawing/2014/main" id="{E0330D68-15CF-939B-BFBD-D61D0CFE14C2}"/>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5379" r="21181"/>
            <a:stretch/>
          </p:blipFill>
          <p:spPr bwMode="auto">
            <a:xfrm>
              <a:off x="1953072" y="2384018"/>
              <a:ext cx="243725" cy="316059"/>
            </a:xfrm>
            <a:prstGeom prst="rect">
              <a:avLst/>
            </a:prstGeom>
            <a:noFill/>
            <a:ln w="9525">
              <a:solidFill>
                <a:schemeClr val="tx1"/>
              </a:solidFill>
            </a:ln>
            <a:extLst>
              <a:ext uri="{909E8E84-426E-40DD-AFC4-6F175D3DCCD1}">
                <a14:hiddenFill xmlns:a14="http://schemas.microsoft.com/office/drawing/2010/main">
                  <a:solidFill>
                    <a:srgbClr val="FFFFFF"/>
                  </a:solidFill>
                </a14:hiddenFill>
              </a:ext>
            </a:extLst>
          </p:spPr>
        </p:pic>
        <p:sp>
          <p:nvSpPr>
            <p:cNvPr id="10" name="ZoneTexte 9">
              <a:extLst>
                <a:ext uri="{FF2B5EF4-FFF2-40B4-BE49-F238E27FC236}">
                  <a16:creationId xmlns:a16="http://schemas.microsoft.com/office/drawing/2014/main" id="{957FC3AD-36AF-CC58-E4F8-89482F213D59}"/>
                </a:ext>
              </a:extLst>
            </p:cNvPr>
            <p:cNvSpPr txBox="1"/>
            <p:nvPr/>
          </p:nvSpPr>
          <p:spPr>
            <a:xfrm>
              <a:off x="1953072" y="2403545"/>
              <a:ext cx="1570039" cy="3154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1" i="0" u="none" strike="noStrike" kern="1200" cap="none" spc="0" normalizeH="0" baseline="0" noProof="0" dirty="0">
                  <a:ln>
                    <a:noFill/>
                  </a:ln>
                  <a:solidFill>
                    <a:srgbClr val="C00000"/>
                  </a:solidFill>
                  <a:effectLst/>
                  <a:uLnTx/>
                  <a:uFillTx/>
                  <a:latin typeface="Arial Black" panose="020B0A04020102020204" pitchFamily="34" charset="0"/>
                  <a:ea typeface="+mn-ea"/>
                  <a:cs typeface="+mn-cs"/>
                </a:rPr>
                <a:t>PREMIUM</a:t>
              </a:r>
            </a:p>
          </p:txBody>
        </p:sp>
        <p:sp>
          <p:nvSpPr>
            <p:cNvPr id="11" name="Triangle isocèle 10">
              <a:extLst>
                <a:ext uri="{FF2B5EF4-FFF2-40B4-BE49-F238E27FC236}">
                  <a16:creationId xmlns:a16="http://schemas.microsoft.com/office/drawing/2014/main" id="{D202E240-01E6-FA7D-6380-D6486767733F}"/>
                </a:ext>
              </a:extLst>
            </p:cNvPr>
            <p:cNvSpPr/>
            <p:nvPr/>
          </p:nvSpPr>
          <p:spPr>
            <a:xfrm rot="5400000">
              <a:off x="3769839" y="2439369"/>
              <a:ext cx="353753" cy="205636"/>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grpSp>
      <p:pic>
        <p:nvPicPr>
          <p:cNvPr id="4" name="Image 3">
            <a:extLst>
              <a:ext uri="{FF2B5EF4-FFF2-40B4-BE49-F238E27FC236}">
                <a16:creationId xmlns:a16="http://schemas.microsoft.com/office/drawing/2014/main" id="{E8540235-77A1-C9B5-A569-61D032166943}"/>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1694941" y="1532711"/>
            <a:ext cx="262800" cy="255397"/>
          </a:xfrm>
          <a:prstGeom prst="rect">
            <a:avLst/>
          </a:prstGeom>
        </p:spPr>
      </p:pic>
      <p:sp>
        <p:nvSpPr>
          <p:cNvPr id="7" name="Espace réservé du contenu 8">
            <a:extLst>
              <a:ext uri="{FF2B5EF4-FFF2-40B4-BE49-F238E27FC236}">
                <a16:creationId xmlns:a16="http://schemas.microsoft.com/office/drawing/2014/main" id="{A629B201-E46B-7CEF-7E54-CF9E1B3AEB0D}"/>
              </a:ext>
            </a:extLst>
          </p:cNvPr>
          <p:cNvSpPr txBox="1">
            <a:spLocks/>
          </p:cNvSpPr>
          <p:nvPr/>
        </p:nvSpPr>
        <p:spPr>
          <a:xfrm>
            <a:off x="2569052" y="1279993"/>
            <a:ext cx="8046697" cy="4807298"/>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marR="0" lvl="0" indent="-285750" algn="l" defTabSz="914400" rtl="0" eaLnBrk="1" fontAlgn="auto" latinLnBrk="0" hangingPunct="1">
              <a:lnSpc>
                <a:spcPct val="100000"/>
              </a:lnSpc>
              <a:spcBef>
                <a:spcPts val="600"/>
              </a:spcBef>
              <a:spcAft>
                <a:spcPts val="600"/>
              </a:spcAft>
              <a:buClr>
                <a:srgbClr val="EA4E55">
                  <a:lumMod val="75000"/>
                </a:srgbClr>
              </a:buClr>
              <a:buSzTx/>
              <a:buFont typeface="Arial" panose="020B0604020202020204" pitchFamily="34" charset="0"/>
              <a:buChar char="■"/>
              <a:tabLst/>
              <a:defRPr/>
            </a:pPr>
            <a:r>
              <a:rPr kumimoji="0" lang="fr-FR" sz="1400" b="1" i="0" u="none" strike="noStrike" kern="1200" cap="none" spc="0" normalizeH="0" baseline="0" noProof="0" dirty="0">
                <a:ln>
                  <a:noFill/>
                </a:ln>
                <a:solidFill>
                  <a:srgbClr val="C00000"/>
                </a:solidFill>
                <a:effectLst/>
                <a:uLnTx/>
                <a:uFillTx/>
                <a:latin typeface="Arial"/>
                <a:ea typeface="+mn-ea"/>
                <a:cs typeface="+mn-cs"/>
              </a:rPr>
              <a:t>Une mobilisation des équipes Premium GP par direction régionale lors de ce challenge* :</a:t>
            </a:r>
          </a:p>
          <a:p>
            <a:pPr marL="753750" lvl="1" indent="-285750">
              <a:spcAft>
                <a:spcPts val="600"/>
              </a:spcAft>
              <a:buClr>
                <a:srgbClr val="EA4E55">
                  <a:lumMod val="75000"/>
                </a:srgbClr>
              </a:buClr>
              <a:defRPr/>
            </a:pPr>
            <a:r>
              <a:rPr lang="fr-FR" sz="1200" b="1" dirty="0">
                <a:solidFill>
                  <a:prstClr val="black">
                    <a:lumMod val="75000"/>
                    <a:lumOff val="25000"/>
                  </a:prstClr>
                </a:solidFill>
              </a:rPr>
              <a:t>Excédents Epargne (hors DAV) sur PTF CAGP  : </a:t>
            </a:r>
            <a:r>
              <a:rPr lang="fr-FR" sz="1200" dirty="0">
                <a:solidFill>
                  <a:prstClr val="black">
                    <a:lumMod val="75000"/>
                    <a:lumOff val="25000"/>
                  </a:prstClr>
                </a:solidFill>
              </a:rPr>
              <a:t>Un objectif par CAGP de </a:t>
            </a:r>
            <a:r>
              <a:rPr lang="fr-FR" sz="1200" b="1" dirty="0">
                <a:solidFill>
                  <a:prstClr val="black">
                    <a:lumMod val="75000"/>
                    <a:lumOff val="25000"/>
                  </a:prstClr>
                </a:solidFill>
              </a:rPr>
              <a:t>950 000 € de collecte nette </a:t>
            </a:r>
            <a:r>
              <a:rPr lang="fr-FR" sz="1200" dirty="0">
                <a:solidFill>
                  <a:prstClr val="black">
                    <a:lumMod val="75000"/>
                    <a:lumOff val="25000"/>
                  </a:prstClr>
                </a:solidFill>
              </a:rPr>
              <a:t>(y compris synergie argent frais Pros) en lien avec l’objectif annuel part variable.</a:t>
            </a:r>
          </a:p>
          <a:p>
            <a:pPr marL="753750" lvl="1" indent="-285750">
              <a:spcAft>
                <a:spcPts val="600"/>
              </a:spcAft>
              <a:buClr>
                <a:srgbClr val="EA4E55">
                  <a:lumMod val="75000"/>
                </a:srgbClr>
              </a:buClr>
              <a:defRPr/>
            </a:pPr>
            <a:r>
              <a:rPr lang="fr-FR" sz="1200" b="1" dirty="0">
                <a:solidFill>
                  <a:prstClr val="black">
                    <a:lumMod val="75000"/>
                    <a:lumOff val="25000"/>
                  </a:prstClr>
                </a:solidFill>
                <a:latin typeface="Arial"/>
              </a:rPr>
              <a:t>Nombre de contrats d’Epargne : un objectif d’ouvertures de 17 contrats par CAGP de produits d’épargne abonnés </a:t>
            </a: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entre </a:t>
            </a: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PERI</a:t>
            </a: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 Abonnés, </a:t>
            </a: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Nouveaux</a:t>
            </a: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 contrats </a:t>
            </a: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Abonnés</a:t>
            </a: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 </a:t>
            </a: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assurance</a:t>
            </a: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 </a:t>
            </a: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vie</a:t>
            </a: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 et nouveaux </a:t>
            </a: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PEA.</a:t>
            </a:r>
          </a:p>
          <a:p>
            <a:pPr marL="753750" lvl="1" indent="-285750">
              <a:spcAft>
                <a:spcPts val="600"/>
              </a:spcAft>
              <a:buClr>
                <a:srgbClr val="EA4E55">
                  <a:lumMod val="75000"/>
                </a:srgbClr>
              </a:buClr>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285750" marR="0" lvl="0" indent="-285750" algn="l" defTabSz="914400" rtl="0" eaLnBrk="1" fontAlgn="auto" latinLnBrk="0" hangingPunct="1">
              <a:lnSpc>
                <a:spcPct val="100000"/>
              </a:lnSpc>
              <a:spcBef>
                <a:spcPts val="600"/>
              </a:spcBef>
              <a:spcAft>
                <a:spcPts val="600"/>
              </a:spcAft>
              <a:buClr>
                <a:srgbClr val="EA4E55">
                  <a:lumMod val="75000"/>
                </a:srgbClr>
              </a:buClr>
              <a:buSzTx/>
              <a:buFont typeface="Arial" panose="020B0604020202020204" pitchFamily="34" charset="0"/>
              <a:buChar char="■"/>
              <a:tabLst/>
              <a:defRPr/>
            </a:pPr>
            <a:r>
              <a:rPr kumimoji="0" lang="fr-FR" sz="1400" b="1" i="0" u="none" strike="noStrike" kern="1200" cap="none" spc="0" normalizeH="0" baseline="0" noProof="0" dirty="0">
                <a:ln>
                  <a:noFill/>
                </a:ln>
                <a:solidFill>
                  <a:srgbClr val="C00000"/>
                </a:solidFill>
                <a:effectLst/>
                <a:uLnTx/>
                <a:uFillTx/>
                <a:latin typeface="Arial"/>
                <a:ea typeface="+mn-ea"/>
                <a:cs typeface="+mn-cs"/>
              </a:rPr>
              <a:t>Critères :</a:t>
            </a:r>
          </a:p>
          <a:p>
            <a:pPr marL="753750" lvl="1" indent="-285750">
              <a:spcAft>
                <a:spcPts val="600"/>
              </a:spcAft>
              <a:buClr>
                <a:srgbClr val="EA4E55">
                  <a:lumMod val="75000"/>
                </a:srgbClr>
              </a:buClr>
              <a:defRPr/>
            </a:pPr>
            <a:r>
              <a:rPr lang="fr-FR" sz="1200" b="1" dirty="0">
                <a:solidFill>
                  <a:prstClr val="black">
                    <a:lumMod val="75000"/>
                    <a:lumOff val="25000"/>
                  </a:prstClr>
                </a:solidFill>
                <a:latin typeface="Arial"/>
              </a:rPr>
              <a:t>Une condition : </a:t>
            </a:r>
            <a:r>
              <a:rPr lang="fr-FR" sz="1200" dirty="0">
                <a:solidFill>
                  <a:prstClr val="black">
                    <a:lumMod val="75000"/>
                    <a:lumOff val="25000"/>
                  </a:prstClr>
                </a:solidFill>
                <a:latin typeface="Arial"/>
              </a:rPr>
              <a:t>une évolution positive des encours moyens de dépôt à vue sur la période pour obtenir les gains sur le critère Excédents Epargne.</a:t>
            </a:r>
          </a:p>
          <a:p>
            <a:pPr marL="753750" lvl="1" indent="-285750">
              <a:spcAft>
                <a:spcPts val="600"/>
              </a:spcAft>
              <a:buClr>
                <a:srgbClr val="EA4E55">
                  <a:lumMod val="75000"/>
                </a:srgbClr>
              </a:buClr>
              <a:defRPr/>
            </a:pPr>
            <a:endParaRPr lang="fr-FR" sz="1200" dirty="0">
              <a:solidFill>
                <a:prstClr val="black">
                  <a:lumMod val="75000"/>
                  <a:lumOff val="25000"/>
                </a:prstClr>
              </a:solidFill>
              <a:latin typeface="Arial"/>
            </a:endParaRPr>
          </a:p>
          <a:p>
            <a:pPr marL="285750" marR="0" lvl="0" indent="-285750" algn="l" defTabSz="914400" rtl="0" eaLnBrk="1" fontAlgn="auto" latinLnBrk="0" hangingPunct="1">
              <a:lnSpc>
                <a:spcPct val="100000"/>
              </a:lnSpc>
              <a:spcBef>
                <a:spcPts val="600"/>
              </a:spcBef>
              <a:spcAft>
                <a:spcPts val="600"/>
              </a:spcAft>
              <a:buClr>
                <a:srgbClr val="EA4E55">
                  <a:lumMod val="75000"/>
                </a:srgbClr>
              </a:buClr>
              <a:buSzTx/>
              <a:buFont typeface="Arial" panose="020B0604020202020204" pitchFamily="34" charset="0"/>
              <a:buChar char="■"/>
              <a:tabLst/>
              <a:defRPr/>
            </a:pPr>
            <a:r>
              <a:rPr lang="fr-FR" sz="1400" b="1" dirty="0">
                <a:solidFill>
                  <a:srgbClr val="C00000"/>
                </a:solidFill>
                <a:latin typeface="Arial"/>
              </a:rPr>
              <a:t>Récompenses : </a:t>
            </a:r>
          </a:p>
          <a:p>
            <a:pPr marL="753750" lvl="1" indent="-285750">
              <a:spcAft>
                <a:spcPts val="600"/>
              </a:spcAft>
              <a:buClr>
                <a:srgbClr val="EA4E55">
                  <a:lumMod val="75000"/>
                </a:srgbClr>
              </a:buClr>
              <a:buFont typeface="Arial" panose="020B0604020202020204" pitchFamily="34" charset="0"/>
              <a:buChar char="■"/>
              <a:defRPr/>
            </a:pPr>
            <a:r>
              <a:rPr lang="fr-FR" sz="1200" b="1" dirty="0">
                <a:solidFill>
                  <a:prstClr val="black">
                    <a:lumMod val="75000"/>
                    <a:lumOff val="25000"/>
                  </a:prstClr>
                </a:solidFill>
                <a:latin typeface="Arial"/>
              </a:rPr>
              <a:t>200 € </a:t>
            </a:r>
            <a:r>
              <a:rPr lang="fr-FR" sz="1200" dirty="0">
                <a:solidFill>
                  <a:prstClr val="black">
                    <a:lumMod val="75000"/>
                    <a:lumOff val="25000"/>
                  </a:prstClr>
                </a:solidFill>
                <a:latin typeface="Arial"/>
              </a:rPr>
              <a:t>par ETP sur l’item </a:t>
            </a:r>
            <a:r>
              <a:rPr lang="fr-FR" sz="1200" b="1" dirty="0">
                <a:solidFill>
                  <a:prstClr val="black">
                    <a:lumMod val="75000"/>
                    <a:lumOff val="25000"/>
                  </a:prstClr>
                </a:solidFill>
                <a:latin typeface="Arial"/>
              </a:rPr>
              <a:t>collecte nette </a:t>
            </a:r>
            <a:r>
              <a:rPr lang="fr-FR" sz="1200" dirty="0">
                <a:solidFill>
                  <a:prstClr val="black">
                    <a:lumMod val="75000"/>
                    <a:lumOff val="25000"/>
                  </a:prstClr>
                </a:solidFill>
                <a:latin typeface="Arial"/>
              </a:rPr>
              <a:t>et </a:t>
            </a:r>
            <a:r>
              <a:rPr lang="fr-FR" sz="1200" b="1" dirty="0">
                <a:solidFill>
                  <a:prstClr val="black">
                    <a:lumMod val="75000"/>
                    <a:lumOff val="25000"/>
                  </a:prstClr>
                </a:solidFill>
                <a:latin typeface="Arial"/>
              </a:rPr>
              <a:t>100 € </a:t>
            </a:r>
            <a:r>
              <a:rPr lang="fr-FR" sz="1200" dirty="0">
                <a:solidFill>
                  <a:prstClr val="black">
                    <a:lumMod val="75000"/>
                    <a:lumOff val="25000"/>
                  </a:prstClr>
                </a:solidFill>
                <a:latin typeface="Arial"/>
              </a:rPr>
              <a:t>sur l’item</a:t>
            </a:r>
            <a:r>
              <a:rPr lang="fr-FR" sz="1200" b="1" dirty="0">
                <a:solidFill>
                  <a:prstClr val="black">
                    <a:lumMod val="75000"/>
                    <a:lumOff val="25000"/>
                  </a:prstClr>
                </a:solidFill>
                <a:latin typeface="Arial"/>
              </a:rPr>
              <a:t> ouvertures de produits d’épargne abonnés, </a:t>
            </a:r>
            <a:r>
              <a:rPr lang="fr-FR" sz="1200" dirty="0">
                <a:solidFill>
                  <a:prstClr val="black">
                    <a:lumMod val="75000"/>
                    <a:lumOff val="25000"/>
                  </a:prstClr>
                </a:solidFill>
                <a:latin typeface="Arial"/>
              </a:rPr>
              <a:t>soit un gain total de</a:t>
            </a:r>
            <a:r>
              <a:rPr lang="fr-FR" sz="1200" b="1" dirty="0">
                <a:solidFill>
                  <a:prstClr val="black">
                    <a:lumMod val="75000"/>
                    <a:lumOff val="25000"/>
                  </a:prstClr>
                </a:solidFill>
                <a:latin typeface="Arial"/>
              </a:rPr>
              <a:t> 300 €.</a:t>
            </a:r>
          </a:p>
          <a:p>
            <a:pPr marL="285750" indent="-285750">
              <a:spcAft>
                <a:spcPts val="600"/>
              </a:spcAft>
              <a:buClr>
                <a:srgbClr val="EA4E55">
                  <a:lumMod val="75000"/>
                </a:srgbClr>
              </a:buClr>
              <a:buFont typeface="Arial" panose="020B0604020202020204" pitchFamily="34" charset="0"/>
              <a:buChar char="□"/>
              <a:defRPr/>
            </a:pPr>
            <a:endParaRPr kumimoji="0" lang="fr-FR" sz="14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p:txBody>
      </p:sp>
    </p:spTree>
    <p:extLst>
      <p:ext uri="{BB962C8B-B14F-4D97-AF65-F5344CB8AC3E}">
        <p14:creationId xmlns:p14="http://schemas.microsoft.com/office/powerpoint/2010/main" val="39198826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2"/>
          </p:nvPr>
        </p:nvSpPr>
        <p:spPr/>
        <p:txBody>
          <a:bodyPr/>
          <a:lstStyle/>
          <a:p>
            <a:r>
              <a:rPr lang="fr-FR" dirty="0">
                <a:solidFill>
                  <a:srgbClr val="C00000"/>
                </a:solidFill>
              </a:rPr>
              <a:t>Un challenge </a:t>
            </a:r>
            <a:r>
              <a:rPr lang="fr-FR" dirty="0"/>
              <a:t>pour une </a:t>
            </a:r>
            <a:r>
              <a:rPr lang="fr-FR" dirty="0">
                <a:solidFill>
                  <a:srgbClr val="C00000"/>
                </a:solidFill>
              </a:rPr>
              <a:t>dynamisation collective autour de l’Epargne</a:t>
            </a:r>
          </a:p>
        </p:txBody>
      </p:sp>
      <p:sp>
        <p:nvSpPr>
          <p:cNvPr id="2" name="Espace réservé du texte 6">
            <a:extLst>
              <a:ext uri="{FF2B5EF4-FFF2-40B4-BE49-F238E27FC236}">
                <a16:creationId xmlns:a16="http://schemas.microsoft.com/office/drawing/2014/main" id="{6BAF421F-F97F-D83B-79F0-DE9317DA5775}"/>
              </a:ext>
            </a:extLst>
          </p:cNvPr>
          <p:cNvSpPr>
            <a:spLocks noGrp="1"/>
          </p:cNvSpPr>
          <p:nvPr>
            <p:ph type="body" sz="quarter" idx="14"/>
          </p:nvPr>
        </p:nvSpPr>
        <p:spPr>
          <a:xfrm>
            <a:off x="4376057" y="137054"/>
            <a:ext cx="7300006" cy="231246"/>
          </a:xfrm>
        </p:spPr>
        <p:txBody>
          <a:bodyPr/>
          <a:lstStyle/>
          <a:p>
            <a:r>
              <a:rPr lang="fr-FR" b="0" dirty="0">
                <a:solidFill>
                  <a:schemeClr val="tx1">
                    <a:lumMod val="75000"/>
                    <a:lumOff val="25000"/>
                  </a:schemeClr>
                </a:solidFill>
              </a:rPr>
              <a:t>Grand Public</a:t>
            </a:r>
            <a:r>
              <a:rPr lang="fr-FR" dirty="0">
                <a:solidFill>
                  <a:schemeClr val="tx1">
                    <a:lumMod val="75000"/>
                    <a:lumOff val="25000"/>
                  </a:schemeClr>
                </a:solidFill>
              </a:rPr>
              <a:t> - Premium - </a:t>
            </a:r>
            <a:r>
              <a:rPr lang="fr-FR" dirty="0">
                <a:solidFill>
                  <a:srgbClr val="C00000"/>
                </a:solidFill>
              </a:rPr>
              <a:t>Professionnels</a:t>
            </a:r>
            <a:r>
              <a:rPr lang="fr-FR" dirty="0">
                <a:solidFill>
                  <a:schemeClr val="tx1">
                    <a:lumMod val="75000"/>
                    <a:lumOff val="25000"/>
                  </a:schemeClr>
                </a:solidFill>
              </a:rPr>
              <a:t> </a:t>
            </a:r>
          </a:p>
        </p:txBody>
      </p:sp>
      <p:pic>
        <p:nvPicPr>
          <p:cNvPr id="3" name="Picture 2" descr="au-sommet-patrx-lenewplayer - Au Sommet - Au Sommet">
            <a:extLst>
              <a:ext uri="{FF2B5EF4-FFF2-40B4-BE49-F238E27FC236}">
                <a16:creationId xmlns:a16="http://schemas.microsoft.com/office/drawing/2014/main" id="{22927BAA-5731-D05E-5AF2-E462D4CE7E0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1595" r="10240"/>
          <a:stretch/>
        </p:blipFill>
        <p:spPr bwMode="auto">
          <a:xfrm flipH="1">
            <a:off x="548403" y="1279993"/>
            <a:ext cx="1925954" cy="4685377"/>
          </a:xfrm>
          <a:prstGeom prst="rect">
            <a:avLst/>
          </a:prstGeom>
          <a:noFill/>
          <a:extLst>
            <a:ext uri="{909E8E84-426E-40DD-AFC4-6F175D3DCCD1}">
              <a14:hiddenFill xmlns:a14="http://schemas.microsoft.com/office/drawing/2010/main">
                <a:solidFill>
                  <a:srgbClr val="FFFFFF"/>
                </a:solidFill>
              </a14:hiddenFill>
            </a:ext>
          </a:extLst>
        </p:spPr>
      </p:pic>
      <p:sp>
        <p:nvSpPr>
          <p:cNvPr id="13" name="ZoneTexte 12">
            <a:extLst>
              <a:ext uri="{FF2B5EF4-FFF2-40B4-BE49-F238E27FC236}">
                <a16:creationId xmlns:a16="http://schemas.microsoft.com/office/drawing/2014/main" id="{A8D92374-871B-02E2-BF12-D6270CFB221A}"/>
              </a:ext>
            </a:extLst>
          </p:cNvPr>
          <p:cNvSpPr txBox="1"/>
          <p:nvPr/>
        </p:nvSpPr>
        <p:spPr>
          <a:xfrm>
            <a:off x="8137635" y="6067721"/>
            <a:ext cx="4149060" cy="230832"/>
          </a:xfrm>
          <a:prstGeom prst="rect">
            <a:avLst/>
          </a:prstGeom>
          <a:noFill/>
        </p:spPr>
        <p:txBody>
          <a:bodyPr wrap="square" rtlCol="0">
            <a:spAutoFit/>
          </a:bodyPr>
          <a:lstStyle/>
          <a:p>
            <a:r>
              <a:rPr lang="fr-FR" sz="900" i="1" dirty="0"/>
              <a:t>*Règlement prochainement disponible dans votre Rubrique des commerciaux </a:t>
            </a:r>
          </a:p>
        </p:txBody>
      </p:sp>
      <p:grpSp>
        <p:nvGrpSpPr>
          <p:cNvPr id="5" name="Groupe 4">
            <a:extLst>
              <a:ext uri="{FF2B5EF4-FFF2-40B4-BE49-F238E27FC236}">
                <a16:creationId xmlns:a16="http://schemas.microsoft.com/office/drawing/2014/main" id="{2B4C79CB-FF5C-91F5-B371-813CB7103FB2}"/>
              </a:ext>
            </a:extLst>
          </p:cNvPr>
          <p:cNvGrpSpPr/>
          <p:nvPr/>
        </p:nvGrpSpPr>
        <p:grpSpPr>
          <a:xfrm>
            <a:off x="742650" y="1480457"/>
            <a:ext cx="1485205" cy="316059"/>
            <a:chOff x="1887988" y="2299527"/>
            <a:chExt cx="2174489" cy="462741"/>
          </a:xfrm>
        </p:grpSpPr>
        <p:sp>
          <p:nvSpPr>
            <p:cNvPr id="8" name="Rectangle : coins arrondis 7">
              <a:extLst>
                <a:ext uri="{FF2B5EF4-FFF2-40B4-BE49-F238E27FC236}">
                  <a16:creationId xmlns:a16="http://schemas.microsoft.com/office/drawing/2014/main" id="{2F1E2D7E-5B0B-9992-4B9B-53AE62945400}"/>
                </a:ext>
              </a:extLst>
            </p:cNvPr>
            <p:cNvSpPr/>
            <p:nvPr/>
          </p:nvSpPr>
          <p:spPr>
            <a:xfrm>
              <a:off x="1887988" y="2299527"/>
              <a:ext cx="2174489" cy="462741"/>
            </a:xfrm>
            <a:prstGeom prst="roundRect">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pic>
          <p:nvPicPr>
            <p:cNvPr id="9" name="Picture 6" descr="Les Randonnées">
              <a:extLst>
                <a:ext uri="{FF2B5EF4-FFF2-40B4-BE49-F238E27FC236}">
                  <a16:creationId xmlns:a16="http://schemas.microsoft.com/office/drawing/2014/main" id="{E0330D68-15CF-939B-BFBD-D61D0CFE14C2}"/>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5379" r="21181"/>
            <a:stretch/>
          </p:blipFill>
          <p:spPr bwMode="auto">
            <a:xfrm>
              <a:off x="1953072" y="2384018"/>
              <a:ext cx="243725" cy="316059"/>
            </a:xfrm>
            <a:prstGeom prst="rect">
              <a:avLst/>
            </a:prstGeom>
            <a:noFill/>
            <a:ln w="9525">
              <a:solidFill>
                <a:schemeClr val="tx1"/>
              </a:solidFill>
            </a:ln>
            <a:extLst>
              <a:ext uri="{909E8E84-426E-40DD-AFC4-6F175D3DCCD1}">
                <a14:hiddenFill xmlns:a14="http://schemas.microsoft.com/office/drawing/2010/main">
                  <a:solidFill>
                    <a:srgbClr val="FFFFFF"/>
                  </a:solidFill>
                </a14:hiddenFill>
              </a:ext>
            </a:extLst>
          </p:spPr>
        </p:pic>
        <p:sp>
          <p:nvSpPr>
            <p:cNvPr id="10" name="ZoneTexte 9">
              <a:extLst>
                <a:ext uri="{FF2B5EF4-FFF2-40B4-BE49-F238E27FC236}">
                  <a16:creationId xmlns:a16="http://schemas.microsoft.com/office/drawing/2014/main" id="{957FC3AD-36AF-CC58-E4F8-89482F213D59}"/>
                </a:ext>
              </a:extLst>
            </p:cNvPr>
            <p:cNvSpPr txBox="1"/>
            <p:nvPr/>
          </p:nvSpPr>
          <p:spPr>
            <a:xfrm>
              <a:off x="2185378" y="2403545"/>
              <a:ext cx="1541738" cy="3154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1" i="0" u="none" strike="noStrike" kern="1200" cap="none" spc="0" normalizeH="0" baseline="0" noProof="0" dirty="0">
                  <a:ln>
                    <a:noFill/>
                  </a:ln>
                  <a:solidFill>
                    <a:srgbClr val="C00000"/>
                  </a:solidFill>
                  <a:effectLst/>
                  <a:uLnTx/>
                  <a:uFillTx/>
                  <a:latin typeface="Arial Black" panose="020B0A04020102020204" pitchFamily="34" charset="0"/>
                  <a:ea typeface="+mn-ea"/>
                  <a:cs typeface="+mn-cs"/>
                </a:rPr>
                <a:t>PRO</a:t>
              </a:r>
            </a:p>
          </p:txBody>
        </p:sp>
        <p:sp>
          <p:nvSpPr>
            <p:cNvPr id="11" name="Triangle isocèle 10">
              <a:extLst>
                <a:ext uri="{FF2B5EF4-FFF2-40B4-BE49-F238E27FC236}">
                  <a16:creationId xmlns:a16="http://schemas.microsoft.com/office/drawing/2014/main" id="{D202E240-01E6-FA7D-6380-D6486767733F}"/>
                </a:ext>
              </a:extLst>
            </p:cNvPr>
            <p:cNvSpPr/>
            <p:nvPr/>
          </p:nvSpPr>
          <p:spPr>
            <a:xfrm rot="5400000">
              <a:off x="3769839" y="2439369"/>
              <a:ext cx="353753" cy="205636"/>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grpSp>
      <p:sp>
        <p:nvSpPr>
          <p:cNvPr id="4" name="Espace réservé du contenu 8">
            <a:extLst>
              <a:ext uri="{FF2B5EF4-FFF2-40B4-BE49-F238E27FC236}">
                <a16:creationId xmlns:a16="http://schemas.microsoft.com/office/drawing/2014/main" id="{18C79BFA-61F6-F5C8-1A3C-2B17EB7F93AA}"/>
              </a:ext>
            </a:extLst>
          </p:cNvPr>
          <p:cNvSpPr txBox="1">
            <a:spLocks/>
          </p:cNvSpPr>
          <p:nvPr/>
        </p:nvSpPr>
        <p:spPr>
          <a:xfrm>
            <a:off x="2569052" y="1279993"/>
            <a:ext cx="8835844" cy="4807298"/>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marR="0" lvl="0" indent="-285750" algn="l" defTabSz="914400" rtl="0" eaLnBrk="1" fontAlgn="auto" latinLnBrk="0" hangingPunct="1">
              <a:lnSpc>
                <a:spcPct val="100000"/>
              </a:lnSpc>
              <a:spcBef>
                <a:spcPts val="600"/>
              </a:spcBef>
              <a:spcAft>
                <a:spcPts val="600"/>
              </a:spcAft>
              <a:buClr>
                <a:srgbClr val="EA4E55">
                  <a:lumMod val="75000"/>
                </a:srgbClr>
              </a:buClr>
              <a:buSzTx/>
              <a:buFont typeface="Arial" panose="020B0604020202020204" pitchFamily="34" charset="0"/>
              <a:buChar char="■"/>
              <a:tabLst/>
              <a:defRPr/>
            </a:pPr>
            <a:r>
              <a:rPr kumimoji="0" lang="fr-FR" sz="1400" b="1" i="0" u="none" strike="noStrike" kern="1200" cap="none" spc="0" normalizeH="0" baseline="0" noProof="0" dirty="0">
                <a:ln>
                  <a:noFill/>
                </a:ln>
                <a:solidFill>
                  <a:srgbClr val="C00000"/>
                </a:solidFill>
                <a:effectLst/>
                <a:uLnTx/>
                <a:uFillTx/>
                <a:latin typeface="Arial"/>
                <a:ea typeface="+mn-ea"/>
                <a:cs typeface="+mn-cs"/>
              </a:rPr>
              <a:t>Une mobilisation de toutes les équipes Pros (CA Pro, CA Expert, CA Viti) lors de ce challenge* :</a:t>
            </a:r>
          </a:p>
          <a:p>
            <a:pPr marL="753750" lvl="1" indent="-285750">
              <a:spcAft>
                <a:spcPts val="600"/>
              </a:spcAft>
              <a:buClr>
                <a:srgbClr val="EA4E55">
                  <a:lumMod val="75000"/>
                </a:srgbClr>
              </a:buClr>
              <a:defRPr/>
            </a:pPr>
            <a:r>
              <a:rPr lang="fr-FR" sz="1200" b="1" dirty="0">
                <a:solidFill>
                  <a:prstClr val="black">
                    <a:lumMod val="75000"/>
                    <a:lumOff val="25000"/>
                  </a:prstClr>
                </a:solidFill>
              </a:rPr>
              <a:t>Excédents Epargne (hors DAV) : </a:t>
            </a:r>
            <a:r>
              <a:rPr lang="fr-FR" sz="1200" dirty="0">
                <a:solidFill>
                  <a:prstClr val="black">
                    <a:lumMod val="75000"/>
                    <a:lumOff val="25000"/>
                  </a:prstClr>
                </a:solidFill>
              </a:rPr>
              <a:t>Un objectif de </a:t>
            </a:r>
            <a:r>
              <a:rPr lang="fr-FR" sz="1200" b="1" dirty="0"/>
              <a:t>3</a:t>
            </a:r>
            <a:r>
              <a:rPr lang="fr-FR" sz="1200" b="1" dirty="0">
                <a:solidFill>
                  <a:prstClr val="black">
                    <a:lumMod val="75000"/>
                    <a:lumOff val="25000"/>
                  </a:prstClr>
                </a:solidFill>
              </a:rPr>
              <a:t>50 000 € de collecte nette </a:t>
            </a:r>
            <a:r>
              <a:rPr lang="fr-FR" sz="1200" dirty="0">
                <a:solidFill>
                  <a:prstClr val="black">
                    <a:lumMod val="75000"/>
                    <a:lumOff val="25000"/>
                  </a:prstClr>
                </a:solidFill>
              </a:rPr>
              <a:t>par Chargé d’Affaires (y compris synergie argent frais GP) en lien avec le référentiel annuel.</a:t>
            </a:r>
            <a:endParaRPr lang="fr-FR" sz="1200" dirty="0">
              <a:solidFill>
                <a:prstClr val="black">
                  <a:lumMod val="75000"/>
                  <a:lumOff val="25000"/>
                </a:prstClr>
              </a:solidFill>
              <a:highlight>
                <a:srgbClr val="FFFF00"/>
              </a:highlight>
            </a:endParaRPr>
          </a:p>
          <a:p>
            <a:pPr marL="753750" lvl="1" indent="-285750">
              <a:spcAft>
                <a:spcPts val="600"/>
              </a:spcAft>
              <a:buClr>
                <a:srgbClr val="EA4E55">
                  <a:lumMod val="75000"/>
                </a:srgbClr>
              </a:buClr>
              <a:defRPr/>
            </a:pPr>
            <a:r>
              <a:rPr lang="fr-FR" sz="1200" b="1" dirty="0">
                <a:solidFill>
                  <a:prstClr val="black">
                    <a:lumMod val="75000"/>
                    <a:lumOff val="25000"/>
                  </a:prstClr>
                </a:solidFill>
                <a:latin typeface="Arial"/>
              </a:rPr>
              <a:t>Nombre de contrats d’Epargne : un objectif d’ouvertures de 17 contrats </a:t>
            </a:r>
            <a:r>
              <a:rPr lang="fr-FR" sz="1200" dirty="0">
                <a:solidFill>
                  <a:prstClr val="black">
                    <a:lumMod val="75000"/>
                    <a:lumOff val="25000"/>
                  </a:prstClr>
                </a:solidFill>
                <a:latin typeface="Arial"/>
              </a:rPr>
              <a:t>par Chargé d’Affaires </a:t>
            </a:r>
            <a:r>
              <a:rPr lang="fr-FR" sz="1200" b="1" dirty="0">
                <a:solidFill>
                  <a:prstClr val="black">
                    <a:lumMod val="75000"/>
                    <a:lumOff val="25000"/>
                  </a:prstClr>
                </a:solidFill>
                <a:latin typeface="Arial"/>
              </a:rPr>
              <a:t>(1 / semaine) </a:t>
            </a:r>
            <a:r>
              <a:rPr lang="fr-FR" sz="1200" dirty="0">
                <a:solidFill>
                  <a:prstClr val="black">
                    <a:lumMod val="75000"/>
                    <a:lumOff val="25000"/>
                  </a:prstClr>
                </a:solidFill>
                <a:latin typeface="Arial"/>
              </a:rPr>
              <a:t>de </a:t>
            </a:r>
            <a:r>
              <a:rPr lang="fr-FR" sz="1200" b="1" dirty="0">
                <a:solidFill>
                  <a:prstClr val="black">
                    <a:lumMod val="75000"/>
                    <a:lumOff val="25000"/>
                  </a:prstClr>
                </a:solidFill>
                <a:latin typeface="Arial"/>
              </a:rPr>
              <a:t>produits d’épargne abonnés </a:t>
            </a: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entre </a:t>
            </a: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PERI</a:t>
            </a: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 Abonnés, </a:t>
            </a: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Nouveaux</a:t>
            </a: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 contrats </a:t>
            </a: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Abonnés</a:t>
            </a: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 </a:t>
            </a: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assurance</a:t>
            </a: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 </a:t>
            </a: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vie</a:t>
            </a: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 nouveaux </a:t>
            </a: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PEL</a:t>
            </a: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 et nouveaux </a:t>
            </a: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PEA.</a:t>
            </a:r>
          </a:p>
          <a:p>
            <a:pPr marL="753750" lvl="1" indent="-285750">
              <a:spcAft>
                <a:spcPts val="600"/>
              </a:spcAft>
              <a:buClr>
                <a:srgbClr val="EA4E55">
                  <a:lumMod val="75000"/>
                </a:srgbClr>
              </a:buClr>
              <a:defRPr/>
            </a:pPr>
            <a:r>
              <a:rPr lang="fr-FR" sz="1200" b="1" dirty="0">
                <a:solidFill>
                  <a:prstClr val="black">
                    <a:lumMod val="75000"/>
                    <a:lumOff val="25000"/>
                  </a:prstClr>
                </a:solidFill>
                <a:latin typeface="Arial"/>
              </a:rPr>
              <a:t>Nombre de contrats d’Epargne Salariale : </a:t>
            </a:r>
            <a:r>
              <a:rPr lang="fr-FR" sz="1200" dirty="0">
                <a:solidFill>
                  <a:prstClr val="black">
                    <a:lumMod val="75000"/>
                    <a:lumOff val="25000"/>
                  </a:prstClr>
                </a:solidFill>
                <a:latin typeface="Arial"/>
              </a:rPr>
              <a:t>un objectif</a:t>
            </a:r>
            <a:r>
              <a:rPr lang="fr-FR" sz="1200" b="1" dirty="0">
                <a:solidFill>
                  <a:prstClr val="black">
                    <a:lumMod val="75000"/>
                    <a:lumOff val="25000"/>
                  </a:prstClr>
                </a:solidFill>
                <a:latin typeface="Arial"/>
              </a:rPr>
              <a:t> d’ouvertures brutes </a:t>
            </a:r>
            <a:r>
              <a:rPr lang="fr-FR" sz="1200" dirty="0">
                <a:solidFill>
                  <a:prstClr val="black">
                    <a:lumMod val="75000"/>
                    <a:lumOff val="25000"/>
                  </a:prstClr>
                </a:solidFill>
                <a:latin typeface="Arial"/>
              </a:rPr>
              <a:t>de</a:t>
            </a:r>
            <a:r>
              <a:rPr lang="fr-FR" sz="1200" b="1" dirty="0">
                <a:solidFill>
                  <a:prstClr val="black">
                    <a:lumMod val="75000"/>
                    <a:lumOff val="25000"/>
                  </a:prstClr>
                </a:solidFill>
                <a:latin typeface="Arial"/>
              </a:rPr>
              <a:t> 3 contrats alimentés </a:t>
            </a:r>
            <a:r>
              <a:rPr lang="fr-FR" sz="1200" dirty="0">
                <a:solidFill>
                  <a:prstClr val="black">
                    <a:lumMod val="75000"/>
                    <a:lumOff val="25000"/>
                  </a:prstClr>
                </a:solidFill>
                <a:latin typeface="Arial"/>
              </a:rPr>
              <a:t>par Chargé d’Affaires Pro et </a:t>
            </a:r>
            <a:r>
              <a:rPr lang="fr-FR" sz="1200" b="1" dirty="0">
                <a:solidFill>
                  <a:prstClr val="black">
                    <a:lumMod val="75000"/>
                    <a:lumOff val="25000"/>
                  </a:prstClr>
                </a:solidFill>
                <a:latin typeface="Arial"/>
              </a:rPr>
              <a:t>2 contrats alimentés </a:t>
            </a:r>
            <a:r>
              <a:rPr lang="fr-FR" sz="1200" dirty="0">
                <a:solidFill>
                  <a:prstClr val="black">
                    <a:lumMod val="75000"/>
                    <a:lumOff val="25000"/>
                  </a:prstClr>
                </a:solidFill>
                <a:latin typeface="Arial"/>
              </a:rPr>
              <a:t>par CA Expert et Viti </a:t>
            </a:r>
            <a:endParaRPr kumimoji="0" lang="fr-FR" sz="120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285750" marR="0" lvl="0" indent="-285750" algn="l" defTabSz="914400" rtl="0" eaLnBrk="1" fontAlgn="auto" latinLnBrk="0" hangingPunct="1">
              <a:lnSpc>
                <a:spcPct val="100000"/>
              </a:lnSpc>
              <a:spcBef>
                <a:spcPts val="600"/>
              </a:spcBef>
              <a:spcAft>
                <a:spcPts val="600"/>
              </a:spcAft>
              <a:buClr>
                <a:srgbClr val="EA4E55">
                  <a:lumMod val="75000"/>
                </a:srgbClr>
              </a:buClr>
              <a:buSzTx/>
              <a:buFont typeface="Arial" panose="020B0604020202020204" pitchFamily="34" charset="0"/>
              <a:buChar char="■"/>
              <a:tabLst/>
              <a:defRPr/>
            </a:pPr>
            <a:endParaRPr kumimoji="0" lang="fr-FR" sz="1400" b="1" i="0" u="none" strike="noStrike" kern="1200" cap="none" spc="0" normalizeH="0" baseline="0" noProof="0" dirty="0">
              <a:ln>
                <a:noFill/>
              </a:ln>
              <a:solidFill>
                <a:srgbClr val="C00000"/>
              </a:solidFill>
              <a:effectLst/>
              <a:uLnTx/>
              <a:uFillTx/>
              <a:latin typeface="Arial"/>
              <a:ea typeface="+mn-ea"/>
              <a:cs typeface="+mn-cs"/>
            </a:endParaRPr>
          </a:p>
          <a:p>
            <a:pPr marL="285750" marR="0" lvl="0" indent="-285750" algn="l" defTabSz="914400" rtl="0" eaLnBrk="1" fontAlgn="auto" latinLnBrk="0" hangingPunct="1">
              <a:lnSpc>
                <a:spcPct val="100000"/>
              </a:lnSpc>
              <a:spcBef>
                <a:spcPts val="600"/>
              </a:spcBef>
              <a:spcAft>
                <a:spcPts val="600"/>
              </a:spcAft>
              <a:buClr>
                <a:srgbClr val="EA4E55">
                  <a:lumMod val="75000"/>
                </a:srgbClr>
              </a:buClr>
              <a:buSzTx/>
              <a:buFont typeface="Arial" panose="020B0604020202020204" pitchFamily="34" charset="0"/>
              <a:buChar char="■"/>
              <a:tabLst/>
              <a:defRPr/>
            </a:pPr>
            <a:r>
              <a:rPr kumimoji="0" lang="fr-FR" sz="1400" b="1" i="0" u="none" strike="noStrike" kern="1200" cap="none" spc="0" normalizeH="0" baseline="0" noProof="0" dirty="0">
                <a:ln>
                  <a:noFill/>
                </a:ln>
                <a:solidFill>
                  <a:srgbClr val="C00000"/>
                </a:solidFill>
                <a:effectLst/>
                <a:uLnTx/>
                <a:uFillTx/>
                <a:latin typeface="Arial"/>
                <a:ea typeface="+mn-ea"/>
                <a:cs typeface="+mn-cs"/>
              </a:rPr>
              <a:t>Critères :</a:t>
            </a:r>
          </a:p>
          <a:p>
            <a:pPr marL="753750" lvl="1" indent="-285750">
              <a:spcAft>
                <a:spcPts val="600"/>
              </a:spcAft>
              <a:buClr>
                <a:srgbClr val="EA4E55">
                  <a:lumMod val="75000"/>
                </a:srgbClr>
              </a:buClr>
              <a:defRPr/>
            </a:pPr>
            <a:r>
              <a:rPr lang="fr-FR" sz="1200" b="1" dirty="0">
                <a:solidFill>
                  <a:prstClr val="black">
                    <a:lumMod val="75000"/>
                    <a:lumOff val="25000"/>
                  </a:prstClr>
                </a:solidFill>
                <a:latin typeface="Arial"/>
              </a:rPr>
              <a:t>Une condition : </a:t>
            </a:r>
            <a:r>
              <a:rPr lang="fr-FR" sz="1200" dirty="0">
                <a:solidFill>
                  <a:prstClr val="black">
                    <a:lumMod val="75000"/>
                    <a:lumOff val="25000"/>
                  </a:prstClr>
                </a:solidFill>
                <a:latin typeface="Arial"/>
              </a:rPr>
              <a:t>une évolution positive des encours moyens de dépôt à vue sur la période pour obtenir les gains sur le critère Excédents Epargne.</a:t>
            </a:r>
          </a:p>
          <a:p>
            <a:pPr marL="285750" marR="0" lvl="0" indent="-285750" algn="l" defTabSz="914400" rtl="0" eaLnBrk="1" fontAlgn="auto" latinLnBrk="0" hangingPunct="1">
              <a:lnSpc>
                <a:spcPct val="100000"/>
              </a:lnSpc>
              <a:spcBef>
                <a:spcPts val="600"/>
              </a:spcBef>
              <a:spcAft>
                <a:spcPts val="600"/>
              </a:spcAft>
              <a:buClr>
                <a:srgbClr val="EA4E55">
                  <a:lumMod val="75000"/>
                </a:srgbClr>
              </a:buClr>
              <a:buSzTx/>
              <a:buFont typeface="Arial" panose="020B0604020202020204" pitchFamily="34" charset="0"/>
              <a:buChar char="■"/>
              <a:tabLst/>
              <a:defRPr/>
            </a:pPr>
            <a:endParaRPr lang="fr-FR" sz="1400" b="1" dirty="0">
              <a:solidFill>
                <a:srgbClr val="C00000"/>
              </a:solidFill>
              <a:latin typeface="Arial"/>
            </a:endParaRPr>
          </a:p>
          <a:p>
            <a:pPr marL="285750" marR="0" lvl="0" indent="-285750" algn="l" defTabSz="914400" rtl="0" eaLnBrk="1" fontAlgn="auto" latinLnBrk="0" hangingPunct="1">
              <a:lnSpc>
                <a:spcPct val="100000"/>
              </a:lnSpc>
              <a:spcBef>
                <a:spcPts val="600"/>
              </a:spcBef>
              <a:spcAft>
                <a:spcPts val="600"/>
              </a:spcAft>
              <a:buClr>
                <a:srgbClr val="EA4E55">
                  <a:lumMod val="75000"/>
                </a:srgbClr>
              </a:buClr>
              <a:buSzTx/>
              <a:buFont typeface="Arial" panose="020B0604020202020204" pitchFamily="34" charset="0"/>
              <a:buChar char="■"/>
              <a:tabLst/>
              <a:defRPr/>
            </a:pPr>
            <a:r>
              <a:rPr lang="fr-FR" sz="1400" b="1" dirty="0">
                <a:solidFill>
                  <a:srgbClr val="C00000"/>
                </a:solidFill>
                <a:latin typeface="Arial"/>
              </a:rPr>
              <a:t>Récompenses : </a:t>
            </a:r>
          </a:p>
          <a:p>
            <a:pPr marL="753750" lvl="1" indent="-285750">
              <a:spcAft>
                <a:spcPts val="600"/>
              </a:spcAft>
              <a:buClr>
                <a:srgbClr val="EA4E55">
                  <a:lumMod val="75000"/>
                </a:srgbClr>
              </a:buClr>
              <a:buFont typeface="Arial" panose="020B0604020202020204" pitchFamily="34" charset="0"/>
              <a:buChar char="■"/>
              <a:defRPr/>
            </a:pPr>
            <a:r>
              <a:rPr lang="fr-FR" sz="1200" b="1" dirty="0">
                <a:solidFill>
                  <a:prstClr val="black">
                    <a:lumMod val="75000"/>
                    <a:lumOff val="25000"/>
                  </a:prstClr>
                </a:solidFill>
                <a:latin typeface="Arial"/>
              </a:rPr>
              <a:t>150 € </a:t>
            </a:r>
            <a:r>
              <a:rPr lang="fr-FR" sz="1200" dirty="0">
                <a:solidFill>
                  <a:prstClr val="black">
                    <a:lumMod val="75000"/>
                    <a:lumOff val="25000"/>
                  </a:prstClr>
                </a:solidFill>
                <a:latin typeface="Arial"/>
              </a:rPr>
              <a:t>par ETP sur l’item </a:t>
            </a:r>
            <a:r>
              <a:rPr lang="fr-FR" sz="1200" b="1" dirty="0">
                <a:solidFill>
                  <a:prstClr val="black">
                    <a:lumMod val="75000"/>
                    <a:lumOff val="25000"/>
                  </a:prstClr>
                </a:solidFill>
                <a:latin typeface="Arial"/>
              </a:rPr>
              <a:t>collecte nette, 75 € </a:t>
            </a:r>
            <a:r>
              <a:rPr lang="fr-FR" sz="1200" dirty="0">
                <a:solidFill>
                  <a:prstClr val="black">
                    <a:lumMod val="75000"/>
                    <a:lumOff val="25000"/>
                  </a:prstClr>
                </a:solidFill>
                <a:latin typeface="Arial"/>
              </a:rPr>
              <a:t>sur l’item</a:t>
            </a:r>
            <a:r>
              <a:rPr lang="fr-FR" sz="1200" b="1" dirty="0">
                <a:solidFill>
                  <a:prstClr val="black">
                    <a:lumMod val="75000"/>
                    <a:lumOff val="25000"/>
                  </a:prstClr>
                </a:solidFill>
                <a:latin typeface="Arial"/>
              </a:rPr>
              <a:t> ouvertures de produits d’épargne abonnés, 75€ </a:t>
            </a:r>
            <a:r>
              <a:rPr lang="fr-FR" sz="1200" dirty="0">
                <a:solidFill>
                  <a:prstClr val="black">
                    <a:lumMod val="75000"/>
                    <a:lumOff val="25000"/>
                  </a:prstClr>
                </a:solidFill>
                <a:latin typeface="Arial"/>
              </a:rPr>
              <a:t>sur l’item </a:t>
            </a:r>
            <a:r>
              <a:rPr lang="fr-FR" sz="1200" b="1" dirty="0">
                <a:solidFill>
                  <a:prstClr val="black">
                    <a:lumMod val="75000"/>
                    <a:lumOff val="25000"/>
                  </a:prstClr>
                </a:solidFill>
                <a:latin typeface="Arial"/>
              </a:rPr>
              <a:t>épargne salariale </a:t>
            </a:r>
            <a:r>
              <a:rPr lang="fr-FR" sz="1200" dirty="0">
                <a:solidFill>
                  <a:prstClr val="black">
                    <a:lumMod val="75000"/>
                    <a:lumOff val="25000"/>
                  </a:prstClr>
                </a:solidFill>
                <a:latin typeface="Arial"/>
              </a:rPr>
              <a:t>soit un gain total de</a:t>
            </a:r>
            <a:r>
              <a:rPr lang="fr-FR" sz="1200" b="1" dirty="0">
                <a:solidFill>
                  <a:prstClr val="black">
                    <a:lumMod val="75000"/>
                    <a:lumOff val="25000"/>
                  </a:prstClr>
                </a:solidFill>
                <a:latin typeface="Arial"/>
              </a:rPr>
              <a:t> 300 €.</a:t>
            </a:r>
          </a:p>
          <a:p>
            <a:pPr marL="285750" indent="-285750">
              <a:spcAft>
                <a:spcPts val="600"/>
              </a:spcAft>
              <a:buClr>
                <a:srgbClr val="EA4E55">
                  <a:lumMod val="75000"/>
                </a:srgbClr>
              </a:buClr>
              <a:buFont typeface="Arial" panose="020B0604020202020204" pitchFamily="34" charset="0"/>
              <a:buChar char="□"/>
              <a:defRPr/>
            </a:pPr>
            <a:endParaRPr kumimoji="0" lang="fr-FR" sz="14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p:txBody>
      </p:sp>
    </p:spTree>
    <p:extLst>
      <p:ext uri="{BB962C8B-B14F-4D97-AF65-F5344CB8AC3E}">
        <p14:creationId xmlns:p14="http://schemas.microsoft.com/office/powerpoint/2010/main" val="12365377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1E03042-0D99-2B68-068F-52FBE5B8028D}"/>
              </a:ext>
            </a:extLst>
          </p:cNvPr>
          <p:cNvSpPr/>
          <p:nvPr/>
        </p:nvSpPr>
        <p:spPr>
          <a:xfrm>
            <a:off x="4482399" y="3060071"/>
            <a:ext cx="7278052" cy="368929"/>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2">
            <a:extLst>
              <a:ext uri="{FF2B5EF4-FFF2-40B4-BE49-F238E27FC236}">
                <a16:creationId xmlns:a16="http://schemas.microsoft.com/office/drawing/2014/main" id="{62CAEE4A-B7AF-4279-AE5E-6D3F1C143158}"/>
              </a:ext>
            </a:extLst>
          </p:cNvPr>
          <p:cNvSpPr/>
          <p:nvPr/>
        </p:nvSpPr>
        <p:spPr>
          <a:xfrm>
            <a:off x="4482399" y="2383946"/>
            <a:ext cx="7278052" cy="676125"/>
          </a:xfrm>
          <a:prstGeom prst="rect">
            <a:avLst/>
          </a:prstGeom>
          <a:gradFill flip="none" rotWithShape="1">
            <a:gsLst>
              <a:gs pos="0">
                <a:schemeClr val="accent1">
                  <a:shade val="67500"/>
                  <a:satMod val="115000"/>
                </a:schemeClr>
              </a:gs>
              <a:gs pos="100000">
                <a:schemeClr val="accent1">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1">
            <a:extLst>
              <a:ext uri="{FF2B5EF4-FFF2-40B4-BE49-F238E27FC236}">
                <a16:creationId xmlns:a16="http://schemas.microsoft.com/office/drawing/2014/main" id="{D737C8C8-E927-E021-1A1B-BC7569F14384}"/>
              </a:ext>
            </a:extLst>
          </p:cNvPr>
          <p:cNvSpPr>
            <a:spLocks noGrp="1"/>
          </p:cNvSpPr>
          <p:nvPr>
            <p:ph type="body" sz="quarter" idx="13"/>
          </p:nvPr>
        </p:nvSpPr>
        <p:spPr>
          <a:xfrm>
            <a:off x="4056888" y="1523881"/>
            <a:ext cx="7278052" cy="4154270"/>
          </a:xfrm>
        </p:spPr>
        <p:txBody>
          <a:bodyPr/>
          <a:lstStyle/>
          <a:p>
            <a:r>
              <a:rPr lang="fr-FR" b="1" dirty="0"/>
              <a:t>Nos ambitions majeures</a:t>
            </a:r>
          </a:p>
          <a:p>
            <a:r>
              <a:rPr lang="fr-FR" b="1" dirty="0"/>
              <a:t>Le challenge pour conquérir les sommets  </a:t>
            </a:r>
          </a:p>
          <a:p>
            <a:r>
              <a:rPr lang="fr-FR" b="1" dirty="0">
                <a:solidFill>
                  <a:schemeClr val="bg1"/>
                </a:solidFill>
              </a:rPr>
              <a:t>Le calendrier des offres phares et les évènements sur le quadrimestre</a:t>
            </a:r>
          </a:p>
          <a:p>
            <a:pPr lvl="1"/>
            <a:r>
              <a:rPr lang="fr-FR" sz="1800" dirty="0"/>
              <a:t>Marché Grand Public </a:t>
            </a:r>
          </a:p>
          <a:p>
            <a:pPr lvl="1"/>
            <a:r>
              <a:rPr lang="fr-FR" sz="1800" dirty="0"/>
              <a:t>Marché Premium</a:t>
            </a:r>
          </a:p>
          <a:p>
            <a:pPr lvl="1"/>
            <a:r>
              <a:rPr lang="fr-FR" sz="1800" dirty="0"/>
              <a:t>Marché des Professionnels</a:t>
            </a:r>
          </a:p>
          <a:p>
            <a:r>
              <a:rPr lang="fr-FR" b="1" dirty="0"/>
              <a:t>L’essentiel de chaque univers</a:t>
            </a:r>
          </a:p>
          <a:p>
            <a:pPr lvl="1"/>
            <a:r>
              <a:rPr lang="fr-FR" sz="1800" dirty="0"/>
              <a:t>Marché Grand Public et des Premium</a:t>
            </a:r>
          </a:p>
          <a:p>
            <a:pPr lvl="1"/>
            <a:r>
              <a:rPr lang="fr-FR" sz="1800" dirty="0"/>
              <a:t>Marché des Professionnels</a:t>
            </a:r>
          </a:p>
          <a:p>
            <a:pPr marL="0" indent="0">
              <a:buNone/>
            </a:pPr>
            <a:endParaRPr lang="fr-FR" sz="1600" dirty="0"/>
          </a:p>
          <a:p>
            <a:endParaRPr lang="fr-FR" dirty="0"/>
          </a:p>
          <a:p>
            <a:pPr marL="457200" lvl="1" indent="0">
              <a:buNone/>
            </a:pPr>
            <a:endParaRPr lang="fr-FR" sz="1800" dirty="0"/>
          </a:p>
        </p:txBody>
      </p:sp>
    </p:spTree>
    <p:extLst>
      <p:ext uri="{BB962C8B-B14F-4D97-AF65-F5344CB8AC3E}">
        <p14:creationId xmlns:p14="http://schemas.microsoft.com/office/powerpoint/2010/main" val="13193705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ZoneTexte 71">
            <a:extLst>
              <a:ext uri="{FF2B5EF4-FFF2-40B4-BE49-F238E27FC236}">
                <a16:creationId xmlns:a16="http://schemas.microsoft.com/office/drawing/2014/main" id="{28642C1C-CA56-2798-BF59-0D28E381A0BA}"/>
              </a:ext>
            </a:extLst>
          </p:cNvPr>
          <p:cNvSpPr txBox="1"/>
          <p:nvPr/>
        </p:nvSpPr>
        <p:spPr>
          <a:xfrm>
            <a:off x="10384155" y="2549019"/>
            <a:ext cx="1583840" cy="400110"/>
          </a:xfrm>
          <a:prstGeom prst="rect">
            <a:avLst/>
          </a:prstGeom>
          <a:solidFill>
            <a:srgbClr val="CCECFF"/>
          </a:solidFill>
        </p:spPr>
        <p:txBody>
          <a:bodyPr wrap="square" rtlCol="0">
            <a:spAutoFit/>
          </a:bodyPr>
          <a:lstStyle/>
          <a:p>
            <a:r>
              <a:rPr lang="fr-FR" sz="1000" b="1" dirty="0" err="1">
                <a:solidFill>
                  <a:schemeClr val="tx1">
                    <a:lumMod val="75000"/>
                    <a:lumOff val="25000"/>
                  </a:schemeClr>
                </a:solidFill>
              </a:rPr>
              <a:t>AVie</a:t>
            </a:r>
            <a:r>
              <a:rPr lang="fr-FR" sz="1000" dirty="0">
                <a:solidFill>
                  <a:schemeClr val="tx1">
                    <a:lumMod val="75000"/>
                    <a:lumOff val="25000"/>
                  </a:schemeClr>
                </a:solidFill>
              </a:rPr>
              <a:t> - </a:t>
            </a:r>
            <a:r>
              <a:rPr lang="fr-FR" sz="1000" dirty="0">
                <a:solidFill>
                  <a:srgbClr val="C00000"/>
                </a:solidFill>
              </a:rPr>
              <a:t>15/12</a:t>
            </a:r>
            <a:r>
              <a:rPr lang="fr-FR" sz="1000" dirty="0">
                <a:solidFill>
                  <a:schemeClr val="tx1">
                    <a:lumMod val="75000"/>
                    <a:lumOff val="25000"/>
                  </a:schemeClr>
                </a:solidFill>
              </a:rPr>
              <a:t> : date limite bonification BPCE</a:t>
            </a:r>
          </a:p>
        </p:txBody>
      </p:sp>
      <p:sp>
        <p:nvSpPr>
          <p:cNvPr id="2" name="Espace réservé du texte 6">
            <a:extLst>
              <a:ext uri="{FF2B5EF4-FFF2-40B4-BE49-F238E27FC236}">
                <a16:creationId xmlns:a16="http://schemas.microsoft.com/office/drawing/2014/main" id="{6BAF421F-F97F-D83B-79F0-DE9317DA5775}"/>
              </a:ext>
            </a:extLst>
          </p:cNvPr>
          <p:cNvSpPr>
            <a:spLocks noGrp="1"/>
          </p:cNvSpPr>
          <p:nvPr>
            <p:ph type="body" sz="quarter" idx="14"/>
          </p:nvPr>
        </p:nvSpPr>
        <p:spPr>
          <a:xfrm>
            <a:off x="4376057" y="137054"/>
            <a:ext cx="7300006" cy="231246"/>
          </a:xfrm>
        </p:spPr>
        <p:txBody>
          <a:bodyPr/>
          <a:lstStyle/>
          <a:p>
            <a:r>
              <a:rPr lang="fr-FR" b="0" dirty="0">
                <a:solidFill>
                  <a:srgbClr val="C00000"/>
                </a:solidFill>
              </a:rPr>
              <a:t>Grand Public</a:t>
            </a:r>
            <a:r>
              <a:rPr lang="fr-FR" dirty="0">
                <a:solidFill>
                  <a:srgbClr val="C00000"/>
                </a:solidFill>
              </a:rPr>
              <a:t> </a:t>
            </a:r>
            <a:r>
              <a:rPr lang="fr-FR" dirty="0">
                <a:solidFill>
                  <a:schemeClr val="tx1">
                    <a:lumMod val="50000"/>
                    <a:lumOff val="50000"/>
                  </a:schemeClr>
                </a:solidFill>
              </a:rPr>
              <a:t>- Premium - Professionnels </a:t>
            </a:r>
          </a:p>
        </p:txBody>
      </p:sp>
      <p:sp>
        <p:nvSpPr>
          <p:cNvPr id="9" name="Espace réservé du texte 5">
            <a:extLst>
              <a:ext uri="{FF2B5EF4-FFF2-40B4-BE49-F238E27FC236}">
                <a16:creationId xmlns:a16="http://schemas.microsoft.com/office/drawing/2014/main" id="{2883A401-7E52-13FA-9B64-F7DAB742F48E}"/>
              </a:ext>
            </a:extLst>
          </p:cNvPr>
          <p:cNvSpPr>
            <a:spLocks noGrp="1"/>
          </p:cNvSpPr>
          <p:nvPr>
            <p:ph type="body" sz="quarter" idx="12"/>
          </p:nvPr>
        </p:nvSpPr>
        <p:spPr>
          <a:xfrm>
            <a:off x="695325" y="463550"/>
            <a:ext cx="10980738" cy="720725"/>
          </a:xfrm>
        </p:spPr>
        <p:txBody>
          <a:bodyPr/>
          <a:lstStyle/>
          <a:p>
            <a:r>
              <a:rPr lang="fr-FR" altLang="fr-FR" dirty="0">
                <a:solidFill>
                  <a:srgbClr val="C00000"/>
                </a:solidFill>
              </a:rPr>
              <a:t>LE CALENDRIER </a:t>
            </a:r>
            <a:r>
              <a:rPr lang="fr-FR" altLang="fr-FR" dirty="0"/>
              <a:t>du GRAND PUBLIC - </a:t>
            </a:r>
            <a:r>
              <a:rPr lang="fr-FR" altLang="fr-FR" dirty="0">
                <a:solidFill>
                  <a:srgbClr val="C00000"/>
                </a:solidFill>
              </a:rPr>
              <a:t>Les offres phares </a:t>
            </a:r>
            <a:r>
              <a:rPr lang="fr-FR" altLang="fr-FR" dirty="0"/>
              <a:t>de chaque univers de besoin et les évènements sur la période</a:t>
            </a:r>
            <a:endParaRPr lang="fr-FR" dirty="0"/>
          </a:p>
        </p:txBody>
      </p:sp>
      <p:sp>
        <p:nvSpPr>
          <p:cNvPr id="16" name="Flèche : pentagone 15">
            <a:extLst>
              <a:ext uri="{FF2B5EF4-FFF2-40B4-BE49-F238E27FC236}">
                <a16:creationId xmlns:a16="http://schemas.microsoft.com/office/drawing/2014/main" id="{B8E76F1B-E7C0-CC3E-5C72-D285543457C5}"/>
              </a:ext>
            </a:extLst>
          </p:cNvPr>
          <p:cNvSpPr/>
          <p:nvPr/>
        </p:nvSpPr>
        <p:spPr>
          <a:xfrm>
            <a:off x="693738" y="1279525"/>
            <a:ext cx="10848975" cy="307975"/>
          </a:xfrm>
          <a:prstGeom prst="homePlat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srgbClr val="C00000"/>
              </a:solidFill>
            </a:endParaRPr>
          </a:p>
        </p:txBody>
      </p:sp>
      <p:sp>
        <p:nvSpPr>
          <p:cNvPr id="17" name="ZoneTexte 16">
            <a:extLst>
              <a:ext uri="{FF2B5EF4-FFF2-40B4-BE49-F238E27FC236}">
                <a16:creationId xmlns:a16="http://schemas.microsoft.com/office/drawing/2014/main" id="{24834415-6020-DAA8-8994-5FE522887170}"/>
              </a:ext>
            </a:extLst>
          </p:cNvPr>
          <p:cNvSpPr txBox="1">
            <a:spLocks noChangeArrowheads="1"/>
          </p:cNvSpPr>
          <p:nvPr/>
        </p:nvSpPr>
        <p:spPr bwMode="auto">
          <a:xfrm>
            <a:off x="2347388" y="1270000"/>
            <a:ext cx="13112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dirty="0">
                <a:solidFill>
                  <a:srgbClr val="C00000"/>
                </a:solidFill>
              </a:rPr>
              <a:t>Septembre</a:t>
            </a:r>
          </a:p>
        </p:txBody>
      </p:sp>
      <p:sp>
        <p:nvSpPr>
          <p:cNvPr id="18" name="ZoneTexte 31">
            <a:extLst>
              <a:ext uri="{FF2B5EF4-FFF2-40B4-BE49-F238E27FC236}">
                <a16:creationId xmlns:a16="http://schemas.microsoft.com/office/drawing/2014/main" id="{F035C447-99F6-8DAF-1388-9F9759A55A08}"/>
              </a:ext>
            </a:extLst>
          </p:cNvPr>
          <p:cNvSpPr txBox="1">
            <a:spLocks noChangeArrowheads="1"/>
          </p:cNvSpPr>
          <p:nvPr/>
        </p:nvSpPr>
        <p:spPr bwMode="auto">
          <a:xfrm>
            <a:off x="4730228" y="1270000"/>
            <a:ext cx="13112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dirty="0">
                <a:solidFill>
                  <a:srgbClr val="C00000"/>
                </a:solidFill>
              </a:rPr>
              <a:t>Octobre</a:t>
            </a:r>
          </a:p>
        </p:txBody>
      </p:sp>
      <p:sp>
        <p:nvSpPr>
          <p:cNvPr id="19" name="ZoneTexte 32">
            <a:extLst>
              <a:ext uri="{FF2B5EF4-FFF2-40B4-BE49-F238E27FC236}">
                <a16:creationId xmlns:a16="http://schemas.microsoft.com/office/drawing/2014/main" id="{6BDEA966-E9D3-99D4-E470-7CF45807B37B}"/>
              </a:ext>
            </a:extLst>
          </p:cNvPr>
          <p:cNvSpPr txBox="1">
            <a:spLocks noChangeArrowheads="1"/>
          </p:cNvSpPr>
          <p:nvPr/>
        </p:nvSpPr>
        <p:spPr bwMode="auto">
          <a:xfrm>
            <a:off x="7091183" y="1271588"/>
            <a:ext cx="13112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dirty="0">
                <a:solidFill>
                  <a:srgbClr val="C00000"/>
                </a:solidFill>
              </a:rPr>
              <a:t>Novembre</a:t>
            </a:r>
          </a:p>
        </p:txBody>
      </p:sp>
      <p:sp>
        <p:nvSpPr>
          <p:cNvPr id="20" name="ZoneTexte 33">
            <a:extLst>
              <a:ext uri="{FF2B5EF4-FFF2-40B4-BE49-F238E27FC236}">
                <a16:creationId xmlns:a16="http://schemas.microsoft.com/office/drawing/2014/main" id="{BAE84CB2-C742-9671-E3CF-5C410401B0E2}"/>
              </a:ext>
            </a:extLst>
          </p:cNvPr>
          <p:cNvSpPr txBox="1">
            <a:spLocks noChangeArrowheads="1"/>
          </p:cNvSpPr>
          <p:nvPr/>
        </p:nvSpPr>
        <p:spPr bwMode="auto">
          <a:xfrm>
            <a:off x="9303815" y="1265238"/>
            <a:ext cx="13112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dirty="0">
                <a:solidFill>
                  <a:srgbClr val="C00000"/>
                </a:solidFill>
              </a:rPr>
              <a:t>Décembre</a:t>
            </a:r>
          </a:p>
        </p:txBody>
      </p:sp>
      <p:sp>
        <p:nvSpPr>
          <p:cNvPr id="21" name="ZoneTexte 2">
            <a:extLst>
              <a:ext uri="{FF2B5EF4-FFF2-40B4-BE49-F238E27FC236}">
                <a16:creationId xmlns:a16="http://schemas.microsoft.com/office/drawing/2014/main" id="{3200D432-F11B-0E03-7364-065D80CE3D60}"/>
              </a:ext>
            </a:extLst>
          </p:cNvPr>
          <p:cNvSpPr txBox="1">
            <a:spLocks noChangeArrowheads="1"/>
          </p:cNvSpPr>
          <p:nvPr/>
        </p:nvSpPr>
        <p:spPr bwMode="auto">
          <a:xfrm>
            <a:off x="1117896" y="3758013"/>
            <a:ext cx="13319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dirty="0">
                <a:solidFill>
                  <a:srgbClr val="0095DA"/>
                </a:solidFill>
              </a:rPr>
              <a:t>Epargne</a:t>
            </a:r>
          </a:p>
        </p:txBody>
      </p:sp>
      <p:grpSp>
        <p:nvGrpSpPr>
          <p:cNvPr id="24" name="Groupe 23">
            <a:extLst>
              <a:ext uri="{FF2B5EF4-FFF2-40B4-BE49-F238E27FC236}">
                <a16:creationId xmlns:a16="http://schemas.microsoft.com/office/drawing/2014/main" id="{2C90083D-9E2C-E1E7-C63C-DC2354408C20}"/>
              </a:ext>
            </a:extLst>
          </p:cNvPr>
          <p:cNvGrpSpPr/>
          <p:nvPr/>
        </p:nvGrpSpPr>
        <p:grpSpPr>
          <a:xfrm>
            <a:off x="2449808" y="2697099"/>
            <a:ext cx="8808446" cy="288753"/>
            <a:chOff x="4469230" y="2295231"/>
            <a:chExt cx="8808446" cy="288753"/>
          </a:xfrm>
        </p:grpSpPr>
        <p:grpSp>
          <p:nvGrpSpPr>
            <p:cNvPr id="26" name="Groupe 25">
              <a:extLst>
                <a:ext uri="{FF2B5EF4-FFF2-40B4-BE49-F238E27FC236}">
                  <a16:creationId xmlns:a16="http://schemas.microsoft.com/office/drawing/2014/main" id="{51D4998D-ED3A-5720-D352-42A761E0EB05}"/>
                </a:ext>
              </a:extLst>
            </p:cNvPr>
            <p:cNvGrpSpPr/>
            <p:nvPr/>
          </p:nvGrpSpPr>
          <p:grpSpPr>
            <a:xfrm>
              <a:off x="4469230" y="2295231"/>
              <a:ext cx="2838934" cy="288753"/>
              <a:chOff x="2485884" y="2292794"/>
              <a:chExt cx="2838934" cy="288753"/>
            </a:xfrm>
          </p:grpSpPr>
          <p:sp>
            <p:nvSpPr>
              <p:cNvPr id="27" name="ZoneTexte 26">
                <a:extLst>
                  <a:ext uri="{FF2B5EF4-FFF2-40B4-BE49-F238E27FC236}">
                    <a16:creationId xmlns:a16="http://schemas.microsoft.com/office/drawing/2014/main" id="{D7FD7A06-3414-E5BB-8952-E0ED9F19FCF5}"/>
                  </a:ext>
                </a:extLst>
              </p:cNvPr>
              <p:cNvSpPr txBox="1"/>
              <p:nvPr/>
            </p:nvSpPr>
            <p:spPr>
              <a:xfrm>
                <a:off x="2666189" y="2292794"/>
                <a:ext cx="2658629" cy="246221"/>
              </a:xfrm>
              <a:prstGeom prst="rect">
                <a:avLst/>
              </a:prstGeom>
              <a:solidFill>
                <a:srgbClr val="CCECFF"/>
              </a:solidFill>
            </p:spPr>
            <p:txBody>
              <a:bodyPr wrap="square" rtlCol="0">
                <a:spAutoFit/>
              </a:bodyPr>
              <a:lstStyle/>
              <a:p>
                <a:r>
                  <a:rPr lang="fr-FR" sz="1000" b="1" dirty="0">
                    <a:solidFill>
                      <a:schemeClr val="tx1">
                        <a:lumMod val="75000"/>
                        <a:lumOff val="25000"/>
                      </a:schemeClr>
                    </a:solidFill>
                  </a:rPr>
                  <a:t>Conquête et Activation </a:t>
                </a:r>
                <a:r>
                  <a:rPr lang="fr-FR" sz="1000" dirty="0">
                    <a:solidFill>
                      <a:schemeClr val="tx1">
                        <a:lumMod val="75000"/>
                        <a:lumOff val="25000"/>
                      </a:schemeClr>
                    </a:solidFill>
                  </a:rPr>
                  <a:t>:  Assurance-vie</a:t>
                </a:r>
              </a:p>
            </p:txBody>
          </p:sp>
          <p:sp>
            <p:nvSpPr>
              <p:cNvPr id="28" name="Étoile : 5 branches 27">
                <a:extLst>
                  <a:ext uri="{FF2B5EF4-FFF2-40B4-BE49-F238E27FC236}">
                    <a16:creationId xmlns:a16="http://schemas.microsoft.com/office/drawing/2014/main" id="{46D67218-3BFF-DB06-4CA4-B92864B789D7}"/>
                  </a:ext>
                </a:extLst>
              </p:cNvPr>
              <p:cNvSpPr/>
              <p:nvPr/>
            </p:nvSpPr>
            <p:spPr>
              <a:xfrm>
                <a:off x="2485884" y="2415904"/>
                <a:ext cx="180305" cy="165643"/>
              </a:xfrm>
              <a:prstGeom prst="star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cxnSp>
          <p:nvCxnSpPr>
            <p:cNvPr id="25" name="Connecteur droit avec flèche 24">
              <a:extLst>
                <a:ext uri="{FF2B5EF4-FFF2-40B4-BE49-F238E27FC236}">
                  <a16:creationId xmlns:a16="http://schemas.microsoft.com/office/drawing/2014/main" id="{43AB0036-9A31-B261-284C-141609C76E90}"/>
                </a:ext>
              </a:extLst>
            </p:cNvPr>
            <p:cNvCxnSpPr>
              <a:cxnSpLocks/>
            </p:cNvCxnSpPr>
            <p:nvPr/>
          </p:nvCxnSpPr>
          <p:spPr>
            <a:xfrm>
              <a:off x="4607729" y="2541453"/>
              <a:ext cx="8669947" cy="2137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49" name="Groupe 48">
            <a:extLst>
              <a:ext uri="{FF2B5EF4-FFF2-40B4-BE49-F238E27FC236}">
                <a16:creationId xmlns:a16="http://schemas.microsoft.com/office/drawing/2014/main" id="{8AACEEB2-0C00-0CE8-DAF6-D916398FD432}"/>
              </a:ext>
            </a:extLst>
          </p:cNvPr>
          <p:cNvGrpSpPr/>
          <p:nvPr/>
        </p:nvGrpSpPr>
        <p:grpSpPr>
          <a:xfrm>
            <a:off x="6328901" y="6465767"/>
            <a:ext cx="2093625" cy="297040"/>
            <a:chOff x="2659988" y="4919552"/>
            <a:chExt cx="2093625" cy="297040"/>
          </a:xfrm>
        </p:grpSpPr>
        <p:grpSp>
          <p:nvGrpSpPr>
            <p:cNvPr id="50" name="Groupe 49">
              <a:extLst>
                <a:ext uri="{FF2B5EF4-FFF2-40B4-BE49-F238E27FC236}">
                  <a16:creationId xmlns:a16="http://schemas.microsoft.com/office/drawing/2014/main" id="{FE9C3F43-7F71-3B7A-D641-A02F656583E2}"/>
                </a:ext>
              </a:extLst>
            </p:cNvPr>
            <p:cNvGrpSpPr/>
            <p:nvPr/>
          </p:nvGrpSpPr>
          <p:grpSpPr>
            <a:xfrm>
              <a:off x="2659988" y="5050949"/>
              <a:ext cx="1891646" cy="165643"/>
              <a:chOff x="4522298" y="1997756"/>
              <a:chExt cx="1891646" cy="165643"/>
            </a:xfrm>
          </p:grpSpPr>
          <p:sp>
            <p:nvSpPr>
              <p:cNvPr id="53" name="Étoile : 5 branches 52">
                <a:extLst>
                  <a:ext uri="{FF2B5EF4-FFF2-40B4-BE49-F238E27FC236}">
                    <a16:creationId xmlns:a16="http://schemas.microsoft.com/office/drawing/2014/main" id="{028E4F2B-BEB4-3AEC-8E8A-5109BBB5C744}"/>
                  </a:ext>
                </a:extLst>
              </p:cNvPr>
              <p:cNvSpPr/>
              <p:nvPr/>
            </p:nvSpPr>
            <p:spPr>
              <a:xfrm>
                <a:off x="4522298" y="1997756"/>
                <a:ext cx="180305" cy="165643"/>
              </a:xfrm>
              <a:prstGeom prst="star5">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54" name="Connecteur droit avec flèche 53">
                <a:extLst>
                  <a:ext uri="{FF2B5EF4-FFF2-40B4-BE49-F238E27FC236}">
                    <a16:creationId xmlns:a16="http://schemas.microsoft.com/office/drawing/2014/main" id="{DF452445-902A-C4C7-C073-E4D793761F52}"/>
                  </a:ext>
                </a:extLst>
              </p:cNvPr>
              <p:cNvCxnSpPr>
                <a:cxnSpLocks/>
              </p:cNvCxnSpPr>
              <p:nvPr/>
            </p:nvCxnSpPr>
            <p:spPr>
              <a:xfrm>
                <a:off x="4724277" y="2106487"/>
                <a:ext cx="1689667" cy="0"/>
              </a:xfrm>
              <a:prstGeom prst="straightConnector1">
                <a:avLst/>
              </a:prstGeom>
              <a:ln w="31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51" name="Rectangle 50">
              <a:extLst>
                <a:ext uri="{FF2B5EF4-FFF2-40B4-BE49-F238E27FC236}">
                  <a16:creationId xmlns:a16="http://schemas.microsoft.com/office/drawing/2014/main" id="{96E178D0-3F0B-B274-D7FA-187923CA2061}"/>
                </a:ext>
              </a:extLst>
            </p:cNvPr>
            <p:cNvSpPr/>
            <p:nvPr/>
          </p:nvSpPr>
          <p:spPr>
            <a:xfrm>
              <a:off x="3058849" y="4919552"/>
              <a:ext cx="1321095" cy="246221"/>
            </a:xfrm>
            <a:prstGeom prst="rect">
              <a:avLst/>
            </a:prstGeom>
            <a:noFill/>
            <a:ln w="3175">
              <a:noFill/>
            </a:ln>
          </p:spPr>
          <p:txBody>
            <a:bodyPr wrap="square">
              <a:spAutoFit/>
            </a:bodyPr>
            <a:lstStyle/>
            <a:p>
              <a:r>
                <a:rPr lang="fr-FR" sz="1000" dirty="0">
                  <a:solidFill>
                    <a:schemeClr val="bg1"/>
                  </a:solidFill>
                </a:rPr>
                <a:t>Vacances scolaires</a:t>
              </a:r>
            </a:p>
          </p:txBody>
        </p:sp>
        <p:sp>
          <p:nvSpPr>
            <p:cNvPr id="52" name="Étoile : 5 branches 51">
              <a:extLst>
                <a:ext uri="{FF2B5EF4-FFF2-40B4-BE49-F238E27FC236}">
                  <a16:creationId xmlns:a16="http://schemas.microsoft.com/office/drawing/2014/main" id="{BF716BA1-8F6B-320F-AEC5-E21874A0B0E4}"/>
                </a:ext>
              </a:extLst>
            </p:cNvPr>
            <p:cNvSpPr/>
            <p:nvPr/>
          </p:nvSpPr>
          <p:spPr>
            <a:xfrm>
              <a:off x="4573308" y="5050949"/>
              <a:ext cx="180305" cy="165643"/>
            </a:xfrm>
            <a:prstGeom prst="star5">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56" name="ZoneTexte 55">
            <a:extLst>
              <a:ext uri="{FF2B5EF4-FFF2-40B4-BE49-F238E27FC236}">
                <a16:creationId xmlns:a16="http://schemas.microsoft.com/office/drawing/2014/main" id="{13B55DCA-5051-504B-5EDB-8A9AB8759987}"/>
              </a:ext>
            </a:extLst>
          </p:cNvPr>
          <p:cNvSpPr txBox="1"/>
          <p:nvPr/>
        </p:nvSpPr>
        <p:spPr>
          <a:xfrm>
            <a:off x="2652764" y="4656204"/>
            <a:ext cx="1499128" cy="246221"/>
          </a:xfrm>
          <a:prstGeom prst="rect">
            <a:avLst/>
          </a:prstGeom>
          <a:solidFill>
            <a:srgbClr val="CCECFF"/>
          </a:solidFill>
        </p:spPr>
        <p:txBody>
          <a:bodyPr wrap="none" rtlCol="0">
            <a:spAutoFit/>
          </a:bodyPr>
          <a:lstStyle/>
          <a:p>
            <a:r>
              <a:rPr lang="fr-FR" sz="1000" b="1" dirty="0">
                <a:solidFill>
                  <a:schemeClr val="tx1">
                    <a:lumMod val="75000"/>
                    <a:lumOff val="25000"/>
                  </a:schemeClr>
                </a:solidFill>
              </a:rPr>
              <a:t>FAF : </a:t>
            </a:r>
            <a:r>
              <a:rPr lang="fr-FR" sz="1000" dirty="0">
                <a:solidFill>
                  <a:schemeClr val="tx1">
                    <a:lumMod val="75000"/>
                    <a:lumOff val="25000"/>
                  </a:schemeClr>
                </a:solidFill>
              </a:rPr>
              <a:t>Avenir Durable 2</a:t>
            </a:r>
          </a:p>
        </p:txBody>
      </p:sp>
      <p:cxnSp>
        <p:nvCxnSpPr>
          <p:cNvPr id="57" name="Connecteur droit avec flèche 56">
            <a:extLst>
              <a:ext uri="{FF2B5EF4-FFF2-40B4-BE49-F238E27FC236}">
                <a16:creationId xmlns:a16="http://schemas.microsoft.com/office/drawing/2014/main" id="{AABFD891-58EC-A782-1D4D-5DCF399D87F7}"/>
              </a:ext>
            </a:extLst>
          </p:cNvPr>
          <p:cNvCxnSpPr>
            <a:cxnSpLocks/>
          </p:cNvCxnSpPr>
          <p:nvPr/>
        </p:nvCxnSpPr>
        <p:spPr>
          <a:xfrm>
            <a:off x="2695678" y="4906319"/>
            <a:ext cx="6804000" cy="58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8" name="Étoile : 5 branches 57">
            <a:extLst>
              <a:ext uri="{FF2B5EF4-FFF2-40B4-BE49-F238E27FC236}">
                <a16:creationId xmlns:a16="http://schemas.microsoft.com/office/drawing/2014/main" id="{615F7CBD-349F-D0EC-9270-763CA9388F23}"/>
              </a:ext>
            </a:extLst>
          </p:cNvPr>
          <p:cNvSpPr/>
          <p:nvPr/>
        </p:nvSpPr>
        <p:spPr>
          <a:xfrm>
            <a:off x="2515373" y="4806473"/>
            <a:ext cx="180305" cy="165643"/>
          </a:xfrm>
          <a:prstGeom prst="star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9" name="ZoneTexte 58">
            <a:extLst>
              <a:ext uri="{FF2B5EF4-FFF2-40B4-BE49-F238E27FC236}">
                <a16:creationId xmlns:a16="http://schemas.microsoft.com/office/drawing/2014/main" id="{13447FE0-BB19-FA2D-C9B5-379B212DFB2D}"/>
              </a:ext>
            </a:extLst>
          </p:cNvPr>
          <p:cNvSpPr txBox="1"/>
          <p:nvPr/>
        </p:nvSpPr>
        <p:spPr>
          <a:xfrm>
            <a:off x="2640773" y="3869555"/>
            <a:ext cx="2424062" cy="246221"/>
          </a:xfrm>
          <a:prstGeom prst="rect">
            <a:avLst/>
          </a:prstGeom>
          <a:solidFill>
            <a:srgbClr val="CCECFF"/>
          </a:solidFill>
        </p:spPr>
        <p:txBody>
          <a:bodyPr wrap="none" rtlCol="0">
            <a:spAutoFit/>
          </a:bodyPr>
          <a:lstStyle/>
          <a:p>
            <a:r>
              <a:rPr lang="fr-FR" sz="1000" b="1" dirty="0">
                <a:solidFill>
                  <a:schemeClr val="tx1">
                    <a:lumMod val="75000"/>
                    <a:lumOff val="25000"/>
                  </a:schemeClr>
                </a:solidFill>
              </a:rPr>
              <a:t>Parts Sociales : Club des Sociétaires</a:t>
            </a:r>
          </a:p>
        </p:txBody>
      </p:sp>
      <p:cxnSp>
        <p:nvCxnSpPr>
          <p:cNvPr id="60" name="Connecteur droit avec flèche 59">
            <a:extLst>
              <a:ext uri="{FF2B5EF4-FFF2-40B4-BE49-F238E27FC236}">
                <a16:creationId xmlns:a16="http://schemas.microsoft.com/office/drawing/2014/main" id="{646E066D-6B2C-24BC-0197-F2BD0BA63B6B}"/>
              </a:ext>
            </a:extLst>
          </p:cNvPr>
          <p:cNvCxnSpPr>
            <a:cxnSpLocks/>
          </p:cNvCxnSpPr>
          <p:nvPr/>
        </p:nvCxnSpPr>
        <p:spPr>
          <a:xfrm>
            <a:off x="2681653" y="4124485"/>
            <a:ext cx="865861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1" name="Étoile : 5 branches 60">
            <a:extLst>
              <a:ext uri="{FF2B5EF4-FFF2-40B4-BE49-F238E27FC236}">
                <a16:creationId xmlns:a16="http://schemas.microsoft.com/office/drawing/2014/main" id="{04082113-27AE-1FB6-B1A7-7225931F27AE}"/>
              </a:ext>
            </a:extLst>
          </p:cNvPr>
          <p:cNvSpPr/>
          <p:nvPr/>
        </p:nvSpPr>
        <p:spPr>
          <a:xfrm>
            <a:off x="2503382" y="3992665"/>
            <a:ext cx="180305" cy="165643"/>
          </a:xfrm>
          <a:prstGeom prst="star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7" name="ZoneTexte 2">
            <a:extLst>
              <a:ext uri="{FF2B5EF4-FFF2-40B4-BE49-F238E27FC236}">
                <a16:creationId xmlns:a16="http://schemas.microsoft.com/office/drawing/2014/main" id="{69110146-F3C9-50F8-7603-1CAD9F4BD06E}"/>
              </a:ext>
            </a:extLst>
          </p:cNvPr>
          <p:cNvSpPr txBox="1">
            <a:spLocks noChangeArrowheads="1"/>
          </p:cNvSpPr>
          <p:nvPr/>
        </p:nvSpPr>
        <p:spPr bwMode="auto">
          <a:xfrm>
            <a:off x="1106732" y="1560155"/>
            <a:ext cx="1331912" cy="369332"/>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b="1" dirty="0">
                <a:solidFill>
                  <a:srgbClr val="C00000"/>
                </a:solidFill>
              </a:rPr>
              <a:t>Challenge</a:t>
            </a:r>
          </a:p>
        </p:txBody>
      </p:sp>
      <p:sp>
        <p:nvSpPr>
          <p:cNvPr id="78" name="ZoneTexte 77">
            <a:extLst>
              <a:ext uri="{FF2B5EF4-FFF2-40B4-BE49-F238E27FC236}">
                <a16:creationId xmlns:a16="http://schemas.microsoft.com/office/drawing/2014/main" id="{97019CB0-E1DE-8C7F-3A31-555459D8EFF6}"/>
              </a:ext>
            </a:extLst>
          </p:cNvPr>
          <p:cNvSpPr txBox="1"/>
          <p:nvPr/>
        </p:nvSpPr>
        <p:spPr>
          <a:xfrm>
            <a:off x="2594508" y="1612803"/>
            <a:ext cx="2858475" cy="261610"/>
          </a:xfrm>
          <a:prstGeom prst="rect">
            <a:avLst/>
          </a:prstGeom>
          <a:solidFill>
            <a:srgbClr val="C00000"/>
          </a:solidFill>
        </p:spPr>
        <p:txBody>
          <a:bodyPr wrap="none" rtlCol="0">
            <a:spAutoFit/>
          </a:bodyPr>
          <a:lstStyle/>
          <a:p>
            <a:r>
              <a:rPr lang="fr-FR" sz="1100" b="1" dirty="0">
                <a:solidFill>
                  <a:schemeClr val="bg1"/>
                </a:solidFill>
              </a:rPr>
              <a:t>Challenge COLLECTE du 01/09 au 31/12</a:t>
            </a:r>
          </a:p>
        </p:txBody>
      </p:sp>
      <p:cxnSp>
        <p:nvCxnSpPr>
          <p:cNvPr id="79" name="Connecteur droit avec flèche 78">
            <a:extLst>
              <a:ext uri="{FF2B5EF4-FFF2-40B4-BE49-F238E27FC236}">
                <a16:creationId xmlns:a16="http://schemas.microsoft.com/office/drawing/2014/main" id="{C0A2B6FF-B93E-C500-4205-44460B3AC372}"/>
              </a:ext>
            </a:extLst>
          </p:cNvPr>
          <p:cNvCxnSpPr>
            <a:cxnSpLocks/>
          </p:cNvCxnSpPr>
          <p:nvPr/>
        </p:nvCxnSpPr>
        <p:spPr>
          <a:xfrm>
            <a:off x="2594508" y="1880898"/>
            <a:ext cx="8658618"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80" name="Étoile : 5 branches 79">
            <a:extLst>
              <a:ext uri="{FF2B5EF4-FFF2-40B4-BE49-F238E27FC236}">
                <a16:creationId xmlns:a16="http://schemas.microsoft.com/office/drawing/2014/main" id="{D6705D92-2832-4A44-10FE-A9CE5A1BD27D}"/>
              </a:ext>
            </a:extLst>
          </p:cNvPr>
          <p:cNvSpPr/>
          <p:nvPr/>
        </p:nvSpPr>
        <p:spPr>
          <a:xfrm>
            <a:off x="2411820" y="1760482"/>
            <a:ext cx="218170" cy="220471"/>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1" name="Étoile : 5 branches 80">
            <a:extLst>
              <a:ext uri="{FF2B5EF4-FFF2-40B4-BE49-F238E27FC236}">
                <a16:creationId xmlns:a16="http://schemas.microsoft.com/office/drawing/2014/main" id="{12F38EA6-536C-7808-1367-C86B7FA776D0}"/>
              </a:ext>
            </a:extLst>
          </p:cNvPr>
          <p:cNvSpPr/>
          <p:nvPr/>
        </p:nvSpPr>
        <p:spPr>
          <a:xfrm>
            <a:off x="11253126" y="1770602"/>
            <a:ext cx="218170" cy="220471"/>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2" name="ZoneTexte 81">
            <a:extLst>
              <a:ext uri="{FF2B5EF4-FFF2-40B4-BE49-F238E27FC236}">
                <a16:creationId xmlns:a16="http://schemas.microsoft.com/office/drawing/2014/main" id="{3C5A5E6E-D636-BC6E-7C6C-328DAB41C771}"/>
              </a:ext>
            </a:extLst>
          </p:cNvPr>
          <p:cNvSpPr txBox="1"/>
          <p:nvPr/>
        </p:nvSpPr>
        <p:spPr>
          <a:xfrm>
            <a:off x="3199456" y="4260816"/>
            <a:ext cx="2288953" cy="246221"/>
          </a:xfrm>
          <a:prstGeom prst="rect">
            <a:avLst/>
          </a:prstGeom>
          <a:solidFill>
            <a:srgbClr val="CCECFF"/>
          </a:solidFill>
        </p:spPr>
        <p:txBody>
          <a:bodyPr wrap="square" rtlCol="0">
            <a:spAutoFit/>
          </a:bodyPr>
          <a:lstStyle/>
          <a:p>
            <a:r>
              <a:rPr lang="fr-FR" sz="1000" b="1" dirty="0">
                <a:solidFill>
                  <a:schemeClr val="tx1">
                    <a:lumMod val="75000"/>
                    <a:lumOff val="25000"/>
                  </a:schemeClr>
                </a:solidFill>
              </a:rPr>
              <a:t>Emission EMPRUNT : </a:t>
            </a:r>
            <a:r>
              <a:rPr lang="fr-FR" sz="1000" dirty="0">
                <a:solidFill>
                  <a:schemeClr val="tx1">
                    <a:lumMod val="75000"/>
                    <a:lumOff val="25000"/>
                  </a:schemeClr>
                </a:solidFill>
              </a:rPr>
              <a:t>Emprunt ASV</a:t>
            </a:r>
          </a:p>
        </p:txBody>
      </p:sp>
      <p:cxnSp>
        <p:nvCxnSpPr>
          <p:cNvPr id="83" name="Connecteur droit avec flèche 82">
            <a:extLst>
              <a:ext uri="{FF2B5EF4-FFF2-40B4-BE49-F238E27FC236}">
                <a16:creationId xmlns:a16="http://schemas.microsoft.com/office/drawing/2014/main" id="{0D04689A-08E1-93AA-A4E2-3F5FC977F018}"/>
              </a:ext>
            </a:extLst>
          </p:cNvPr>
          <p:cNvCxnSpPr>
            <a:cxnSpLocks/>
          </p:cNvCxnSpPr>
          <p:nvPr/>
        </p:nvCxnSpPr>
        <p:spPr>
          <a:xfrm>
            <a:off x="3209619" y="4537746"/>
            <a:ext cx="229729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4" name="Étoile : 5 branches 83">
            <a:extLst>
              <a:ext uri="{FF2B5EF4-FFF2-40B4-BE49-F238E27FC236}">
                <a16:creationId xmlns:a16="http://schemas.microsoft.com/office/drawing/2014/main" id="{CB8D7E62-8CC1-2395-717A-9B6109274DA7}"/>
              </a:ext>
            </a:extLst>
          </p:cNvPr>
          <p:cNvSpPr/>
          <p:nvPr/>
        </p:nvSpPr>
        <p:spPr>
          <a:xfrm>
            <a:off x="3019152" y="4406285"/>
            <a:ext cx="173424" cy="165643"/>
          </a:xfrm>
          <a:prstGeom prst="star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6" name="Étoile : 5 branches 95">
            <a:extLst>
              <a:ext uri="{FF2B5EF4-FFF2-40B4-BE49-F238E27FC236}">
                <a16:creationId xmlns:a16="http://schemas.microsoft.com/office/drawing/2014/main" id="{28338DC8-4C9F-BDCF-050B-0A6424DB281D}"/>
              </a:ext>
            </a:extLst>
          </p:cNvPr>
          <p:cNvSpPr/>
          <p:nvPr/>
        </p:nvSpPr>
        <p:spPr>
          <a:xfrm>
            <a:off x="5541182" y="4432085"/>
            <a:ext cx="173424" cy="165643"/>
          </a:xfrm>
          <a:prstGeom prst="star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4" name="Groupe 103">
            <a:extLst>
              <a:ext uri="{FF2B5EF4-FFF2-40B4-BE49-F238E27FC236}">
                <a16:creationId xmlns:a16="http://schemas.microsoft.com/office/drawing/2014/main" id="{5FB2FB4A-7AA0-5F61-25AF-6F77D8FECB0B}"/>
              </a:ext>
            </a:extLst>
          </p:cNvPr>
          <p:cNvGrpSpPr/>
          <p:nvPr/>
        </p:nvGrpSpPr>
        <p:grpSpPr>
          <a:xfrm>
            <a:off x="10629250" y="6469009"/>
            <a:ext cx="1562750" cy="315278"/>
            <a:chOff x="2659988" y="4901314"/>
            <a:chExt cx="1562750" cy="315278"/>
          </a:xfrm>
        </p:grpSpPr>
        <p:grpSp>
          <p:nvGrpSpPr>
            <p:cNvPr id="105" name="Groupe 104">
              <a:extLst>
                <a:ext uri="{FF2B5EF4-FFF2-40B4-BE49-F238E27FC236}">
                  <a16:creationId xmlns:a16="http://schemas.microsoft.com/office/drawing/2014/main" id="{35329843-5F20-5AE8-69B5-69A466774A63}"/>
                </a:ext>
              </a:extLst>
            </p:cNvPr>
            <p:cNvGrpSpPr/>
            <p:nvPr/>
          </p:nvGrpSpPr>
          <p:grpSpPr>
            <a:xfrm>
              <a:off x="2659988" y="5050949"/>
              <a:ext cx="1562750" cy="165643"/>
              <a:chOff x="4522298" y="1997756"/>
              <a:chExt cx="1562750" cy="165643"/>
            </a:xfrm>
          </p:grpSpPr>
          <p:sp>
            <p:nvSpPr>
              <p:cNvPr id="108" name="Étoile : 5 branches 107">
                <a:extLst>
                  <a:ext uri="{FF2B5EF4-FFF2-40B4-BE49-F238E27FC236}">
                    <a16:creationId xmlns:a16="http://schemas.microsoft.com/office/drawing/2014/main" id="{CA7E26E4-92F3-B142-BD25-804121776B0C}"/>
                  </a:ext>
                </a:extLst>
              </p:cNvPr>
              <p:cNvSpPr/>
              <p:nvPr/>
            </p:nvSpPr>
            <p:spPr>
              <a:xfrm>
                <a:off x="4522298" y="1997756"/>
                <a:ext cx="180305" cy="165643"/>
              </a:xfrm>
              <a:prstGeom prst="star5">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09" name="Connecteur droit avec flèche 108">
                <a:extLst>
                  <a:ext uri="{FF2B5EF4-FFF2-40B4-BE49-F238E27FC236}">
                    <a16:creationId xmlns:a16="http://schemas.microsoft.com/office/drawing/2014/main" id="{0F28DC6A-5C1C-3D6E-6204-22180B281887}"/>
                  </a:ext>
                </a:extLst>
              </p:cNvPr>
              <p:cNvCxnSpPr>
                <a:cxnSpLocks/>
              </p:cNvCxnSpPr>
              <p:nvPr/>
            </p:nvCxnSpPr>
            <p:spPr>
              <a:xfrm>
                <a:off x="4724277" y="2106487"/>
                <a:ext cx="1360771" cy="6093"/>
              </a:xfrm>
              <a:prstGeom prst="straightConnector1">
                <a:avLst/>
              </a:prstGeom>
              <a:ln w="31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106" name="Rectangle 105">
              <a:extLst>
                <a:ext uri="{FF2B5EF4-FFF2-40B4-BE49-F238E27FC236}">
                  <a16:creationId xmlns:a16="http://schemas.microsoft.com/office/drawing/2014/main" id="{802CCFC3-E7F5-BF0F-13CB-55FFD78F02EC}"/>
                </a:ext>
              </a:extLst>
            </p:cNvPr>
            <p:cNvSpPr/>
            <p:nvPr/>
          </p:nvSpPr>
          <p:spPr>
            <a:xfrm>
              <a:off x="2840293" y="4901314"/>
              <a:ext cx="1321095" cy="246221"/>
            </a:xfrm>
            <a:prstGeom prst="rect">
              <a:avLst/>
            </a:prstGeom>
            <a:noFill/>
            <a:ln w="3175">
              <a:noFill/>
            </a:ln>
          </p:spPr>
          <p:txBody>
            <a:bodyPr wrap="square">
              <a:spAutoFit/>
            </a:bodyPr>
            <a:lstStyle/>
            <a:p>
              <a:r>
                <a:rPr lang="fr-FR" sz="1000" dirty="0">
                  <a:solidFill>
                    <a:schemeClr val="bg1"/>
                  </a:solidFill>
                </a:rPr>
                <a:t>Vacances scolaires</a:t>
              </a:r>
            </a:p>
          </p:txBody>
        </p:sp>
      </p:grpSp>
      <p:sp>
        <p:nvSpPr>
          <p:cNvPr id="5" name="ZoneTexte 4">
            <a:extLst>
              <a:ext uri="{FF2B5EF4-FFF2-40B4-BE49-F238E27FC236}">
                <a16:creationId xmlns:a16="http://schemas.microsoft.com/office/drawing/2014/main" id="{03553574-A195-A728-A7F9-7BC464D82F13}"/>
              </a:ext>
            </a:extLst>
          </p:cNvPr>
          <p:cNvSpPr txBox="1"/>
          <p:nvPr/>
        </p:nvSpPr>
        <p:spPr>
          <a:xfrm>
            <a:off x="7899807" y="4248095"/>
            <a:ext cx="3102327" cy="246221"/>
          </a:xfrm>
          <a:prstGeom prst="rect">
            <a:avLst/>
          </a:prstGeom>
          <a:solidFill>
            <a:srgbClr val="CCECFF"/>
          </a:solidFill>
        </p:spPr>
        <p:txBody>
          <a:bodyPr wrap="square" rtlCol="0">
            <a:spAutoFit/>
          </a:bodyPr>
          <a:lstStyle/>
          <a:p>
            <a:r>
              <a:rPr lang="fr-FR" sz="1000" b="1" dirty="0">
                <a:solidFill>
                  <a:schemeClr val="tx1">
                    <a:lumMod val="75000"/>
                    <a:lumOff val="25000"/>
                  </a:schemeClr>
                </a:solidFill>
              </a:rPr>
              <a:t>Emission EMPRUNT : </a:t>
            </a:r>
            <a:r>
              <a:rPr lang="fr-FR" sz="1000" dirty="0">
                <a:solidFill>
                  <a:schemeClr val="tx1">
                    <a:lumMod val="75000"/>
                    <a:lumOff val="25000"/>
                  </a:schemeClr>
                </a:solidFill>
              </a:rPr>
              <a:t>Emprunt </a:t>
            </a:r>
            <a:r>
              <a:rPr lang="fr-FR" sz="1000" dirty="0" err="1">
                <a:solidFill>
                  <a:schemeClr val="tx1">
                    <a:lumMod val="75000"/>
                    <a:lumOff val="25000"/>
                  </a:schemeClr>
                </a:solidFill>
              </a:rPr>
              <a:t>AVie</a:t>
            </a:r>
            <a:r>
              <a:rPr lang="fr-FR" sz="1000" dirty="0">
                <a:solidFill>
                  <a:schemeClr val="tx1">
                    <a:lumMod val="75000"/>
                    <a:lumOff val="25000"/>
                  </a:schemeClr>
                </a:solidFill>
              </a:rPr>
              <a:t> </a:t>
            </a:r>
            <a:r>
              <a:rPr lang="fr-FR" sz="1000" i="1" dirty="0">
                <a:solidFill>
                  <a:schemeClr val="tx1">
                    <a:lumMod val="75000"/>
                    <a:lumOff val="25000"/>
                  </a:schemeClr>
                </a:solidFill>
              </a:rPr>
              <a:t>(à confirmer)</a:t>
            </a:r>
          </a:p>
        </p:txBody>
      </p:sp>
      <p:cxnSp>
        <p:nvCxnSpPr>
          <p:cNvPr id="6" name="Connecteur droit avec flèche 5">
            <a:extLst>
              <a:ext uri="{FF2B5EF4-FFF2-40B4-BE49-F238E27FC236}">
                <a16:creationId xmlns:a16="http://schemas.microsoft.com/office/drawing/2014/main" id="{8C30BAB5-93D6-0C02-FF6D-BEA98753A1B2}"/>
              </a:ext>
            </a:extLst>
          </p:cNvPr>
          <p:cNvCxnSpPr>
            <a:cxnSpLocks/>
          </p:cNvCxnSpPr>
          <p:nvPr/>
        </p:nvCxnSpPr>
        <p:spPr>
          <a:xfrm>
            <a:off x="7977812" y="4492924"/>
            <a:ext cx="24840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Étoile : 5 branches 6">
            <a:extLst>
              <a:ext uri="{FF2B5EF4-FFF2-40B4-BE49-F238E27FC236}">
                <a16:creationId xmlns:a16="http://schemas.microsoft.com/office/drawing/2014/main" id="{3CF53B87-7729-2AFA-8E9D-C8339D3739AE}"/>
              </a:ext>
            </a:extLst>
          </p:cNvPr>
          <p:cNvSpPr/>
          <p:nvPr/>
        </p:nvSpPr>
        <p:spPr>
          <a:xfrm>
            <a:off x="7726383" y="4413717"/>
            <a:ext cx="173424" cy="165643"/>
          </a:xfrm>
          <a:prstGeom prst="star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a:extLst>
              <a:ext uri="{FF2B5EF4-FFF2-40B4-BE49-F238E27FC236}">
                <a16:creationId xmlns:a16="http://schemas.microsoft.com/office/drawing/2014/main" id="{30B8A9FC-232C-DD4D-D578-564BD18981BF}"/>
              </a:ext>
            </a:extLst>
          </p:cNvPr>
          <p:cNvSpPr txBox="1"/>
          <p:nvPr/>
        </p:nvSpPr>
        <p:spPr>
          <a:xfrm>
            <a:off x="4046094" y="4656204"/>
            <a:ext cx="1242648" cy="246221"/>
          </a:xfrm>
          <a:prstGeom prst="rect">
            <a:avLst/>
          </a:prstGeom>
          <a:noFill/>
        </p:spPr>
        <p:txBody>
          <a:bodyPr wrap="none" rtlCol="0">
            <a:spAutoFit/>
          </a:bodyPr>
          <a:lstStyle/>
          <a:p>
            <a:r>
              <a:rPr lang="fr-FR" sz="1000" dirty="0">
                <a:solidFill>
                  <a:schemeClr val="tx1">
                    <a:lumMod val="75000"/>
                    <a:lumOff val="25000"/>
                  </a:schemeClr>
                </a:solidFill>
              </a:rPr>
              <a:t> du 01/09 au 08/12</a:t>
            </a:r>
          </a:p>
        </p:txBody>
      </p:sp>
      <p:sp>
        <p:nvSpPr>
          <p:cNvPr id="64" name="Étoile : 5 branches 63">
            <a:extLst>
              <a:ext uri="{FF2B5EF4-FFF2-40B4-BE49-F238E27FC236}">
                <a16:creationId xmlns:a16="http://schemas.microsoft.com/office/drawing/2014/main" id="{448C5B78-97CA-E94A-F437-D97EBDA3AAF1}"/>
              </a:ext>
            </a:extLst>
          </p:cNvPr>
          <p:cNvSpPr/>
          <p:nvPr/>
        </p:nvSpPr>
        <p:spPr>
          <a:xfrm>
            <a:off x="9561971" y="4806472"/>
            <a:ext cx="173424" cy="165643"/>
          </a:xfrm>
          <a:prstGeom prst="star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ZoneTexte 11">
            <a:extLst>
              <a:ext uri="{FF2B5EF4-FFF2-40B4-BE49-F238E27FC236}">
                <a16:creationId xmlns:a16="http://schemas.microsoft.com/office/drawing/2014/main" id="{A7DC5302-054E-9627-1DCD-885993AC75B3}"/>
              </a:ext>
            </a:extLst>
          </p:cNvPr>
          <p:cNvSpPr txBox="1"/>
          <p:nvPr/>
        </p:nvSpPr>
        <p:spPr>
          <a:xfrm>
            <a:off x="8568411" y="2562085"/>
            <a:ext cx="1594301" cy="400110"/>
          </a:xfrm>
          <a:prstGeom prst="rect">
            <a:avLst/>
          </a:prstGeom>
          <a:solidFill>
            <a:srgbClr val="CCECFF"/>
          </a:solidFill>
        </p:spPr>
        <p:txBody>
          <a:bodyPr wrap="square" rtlCol="0">
            <a:spAutoFit/>
          </a:bodyPr>
          <a:lstStyle/>
          <a:p>
            <a:r>
              <a:rPr lang="fr-FR" sz="1000" b="1" dirty="0" err="1">
                <a:solidFill>
                  <a:schemeClr val="tx1">
                    <a:lumMod val="75000"/>
                    <a:lumOff val="25000"/>
                  </a:schemeClr>
                </a:solidFill>
              </a:rPr>
              <a:t>AVie</a:t>
            </a:r>
            <a:r>
              <a:rPr lang="fr-FR" sz="1000" b="1" dirty="0">
                <a:solidFill>
                  <a:schemeClr val="tx1">
                    <a:lumMod val="75000"/>
                    <a:lumOff val="25000"/>
                  </a:schemeClr>
                </a:solidFill>
              </a:rPr>
              <a:t> </a:t>
            </a:r>
            <a:r>
              <a:rPr lang="fr-FR" sz="1000" dirty="0">
                <a:solidFill>
                  <a:schemeClr val="tx1">
                    <a:lumMod val="75000"/>
                    <a:lumOff val="25000"/>
                  </a:schemeClr>
                </a:solidFill>
              </a:rPr>
              <a:t>- </a:t>
            </a:r>
            <a:r>
              <a:rPr lang="fr-FR" sz="1000" dirty="0">
                <a:solidFill>
                  <a:srgbClr val="C00000"/>
                </a:solidFill>
              </a:rPr>
              <a:t>30/11 </a:t>
            </a:r>
            <a:r>
              <a:rPr lang="fr-FR" sz="1000" dirty="0">
                <a:solidFill>
                  <a:schemeClr val="tx1">
                    <a:lumMod val="75000"/>
                    <a:lumOff val="25000"/>
                  </a:schemeClr>
                </a:solidFill>
              </a:rPr>
              <a:t>: date limite </a:t>
            </a:r>
          </a:p>
          <a:p>
            <a:r>
              <a:rPr lang="fr-FR" sz="1000" dirty="0">
                <a:solidFill>
                  <a:schemeClr val="tx1">
                    <a:lumMod val="75000"/>
                    <a:lumOff val="25000"/>
                  </a:schemeClr>
                </a:solidFill>
              </a:rPr>
              <a:t>bonification CNP</a:t>
            </a:r>
          </a:p>
        </p:txBody>
      </p:sp>
      <p:sp>
        <p:nvSpPr>
          <p:cNvPr id="75" name="Étoile : 5 branches 74">
            <a:extLst>
              <a:ext uri="{FF2B5EF4-FFF2-40B4-BE49-F238E27FC236}">
                <a16:creationId xmlns:a16="http://schemas.microsoft.com/office/drawing/2014/main" id="{961BCEC7-91CB-B32E-625F-4F72BDC62510}"/>
              </a:ext>
            </a:extLst>
          </p:cNvPr>
          <p:cNvSpPr/>
          <p:nvPr/>
        </p:nvSpPr>
        <p:spPr>
          <a:xfrm>
            <a:off x="11351606" y="4000934"/>
            <a:ext cx="173424" cy="165643"/>
          </a:xfrm>
          <a:prstGeom prst="star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7" name="Étoile : 5 branches 96">
            <a:extLst>
              <a:ext uri="{FF2B5EF4-FFF2-40B4-BE49-F238E27FC236}">
                <a16:creationId xmlns:a16="http://schemas.microsoft.com/office/drawing/2014/main" id="{C337FA81-E464-9749-190B-6BFD03B4DBBC}"/>
              </a:ext>
            </a:extLst>
          </p:cNvPr>
          <p:cNvSpPr/>
          <p:nvPr/>
        </p:nvSpPr>
        <p:spPr>
          <a:xfrm>
            <a:off x="11296678" y="3439681"/>
            <a:ext cx="173424" cy="165643"/>
          </a:xfrm>
          <a:prstGeom prst="star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Étoile : 5 branches 3">
            <a:extLst>
              <a:ext uri="{FF2B5EF4-FFF2-40B4-BE49-F238E27FC236}">
                <a16:creationId xmlns:a16="http://schemas.microsoft.com/office/drawing/2014/main" id="{050BE651-6919-BEB0-80E5-27A46163E5BF}"/>
              </a:ext>
            </a:extLst>
          </p:cNvPr>
          <p:cNvSpPr/>
          <p:nvPr/>
        </p:nvSpPr>
        <p:spPr>
          <a:xfrm>
            <a:off x="8474452" y="2652045"/>
            <a:ext cx="173424" cy="165643"/>
          </a:xfrm>
          <a:prstGeom prst="star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 name="Étoile : 5 branches 54">
            <a:extLst>
              <a:ext uri="{FF2B5EF4-FFF2-40B4-BE49-F238E27FC236}">
                <a16:creationId xmlns:a16="http://schemas.microsoft.com/office/drawing/2014/main" id="{64BEC094-2919-B24E-ADDF-1F2B39E8124E}"/>
              </a:ext>
            </a:extLst>
          </p:cNvPr>
          <p:cNvSpPr/>
          <p:nvPr/>
        </p:nvSpPr>
        <p:spPr>
          <a:xfrm>
            <a:off x="10304689" y="2644632"/>
            <a:ext cx="173424" cy="165643"/>
          </a:xfrm>
          <a:prstGeom prst="star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Étoile : 5 branches 7">
            <a:extLst>
              <a:ext uri="{FF2B5EF4-FFF2-40B4-BE49-F238E27FC236}">
                <a16:creationId xmlns:a16="http://schemas.microsoft.com/office/drawing/2014/main" id="{757329C6-D087-10E2-6A02-0454538BD09C}"/>
              </a:ext>
            </a:extLst>
          </p:cNvPr>
          <p:cNvSpPr/>
          <p:nvPr/>
        </p:nvSpPr>
        <p:spPr>
          <a:xfrm>
            <a:off x="10492259" y="4422099"/>
            <a:ext cx="173424" cy="165643"/>
          </a:xfrm>
          <a:prstGeom prst="star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7" name="ZoneTexte 106">
            <a:extLst>
              <a:ext uri="{FF2B5EF4-FFF2-40B4-BE49-F238E27FC236}">
                <a16:creationId xmlns:a16="http://schemas.microsoft.com/office/drawing/2014/main" id="{8727ED38-B01F-FD11-98ED-3897740C7DE3}"/>
              </a:ext>
            </a:extLst>
          </p:cNvPr>
          <p:cNvSpPr txBox="1"/>
          <p:nvPr/>
        </p:nvSpPr>
        <p:spPr>
          <a:xfrm>
            <a:off x="3168739" y="5091749"/>
            <a:ext cx="2424062" cy="246221"/>
          </a:xfrm>
          <a:prstGeom prst="rect">
            <a:avLst/>
          </a:prstGeom>
          <a:solidFill>
            <a:srgbClr val="CCECFF"/>
          </a:solidFill>
        </p:spPr>
        <p:txBody>
          <a:bodyPr wrap="square" rtlCol="0">
            <a:spAutoFit/>
          </a:bodyPr>
          <a:lstStyle/>
          <a:p>
            <a:r>
              <a:rPr lang="fr-FR" sz="1000" b="1" dirty="0">
                <a:solidFill>
                  <a:schemeClr val="tx1">
                    <a:lumMod val="75000"/>
                    <a:lumOff val="25000"/>
                  </a:schemeClr>
                </a:solidFill>
              </a:rPr>
              <a:t>FCP (NIMI) : </a:t>
            </a:r>
            <a:r>
              <a:rPr lang="fr-FR" sz="1000" dirty="0">
                <a:solidFill>
                  <a:schemeClr val="tx1">
                    <a:lumMod val="75000"/>
                    <a:lumOff val="25000"/>
                  </a:schemeClr>
                </a:solidFill>
              </a:rPr>
              <a:t>PARMA PEA</a:t>
            </a:r>
          </a:p>
        </p:txBody>
      </p:sp>
      <p:cxnSp>
        <p:nvCxnSpPr>
          <p:cNvPr id="113" name="Connecteur droit avec flèche 112">
            <a:extLst>
              <a:ext uri="{FF2B5EF4-FFF2-40B4-BE49-F238E27FC236}">
                <a16:creationId xmlns:a16="http://schemas.microsoft.com/office/drawing/2014/main" id="{67955B2C-2A9E-DFE6-35C8-BC4E1A57A1D2}"/>
              </a:ext>
            </a:extLst>
          </p:cNvPr>
          <p:cNvCxnSpPr>
            <a:cxnSpLocks/>
          </p:cNvCxnSpPr>
          <p:nvPr/>
        </p:nvCxnSpPr>
        <p:spPr>
          <a:xfrm>
            <a:off x="3209619" y="5346679"/>
            <a:ext cx="833309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5" name="Étoile : 5 branches 114">
            <a:extLst>
              <a:ext uri="{FF2B5EF4-FFF2-40B4-BE49-F238E27FC236}">
                <a16:creationId xmlns:a16="http://schemas.microsoft.com/office/drawing/2014/main" id="{36AF0AF1-F045-029A-9371-2977CF218661}"/>
              </a:ext>
            </a:extLst>
          </p:cNvPr>
          <p:cNvSpPr/>
          <p:nvPr/>
        </p:nvSpPr>
        <p:spPr>
          <a:xfrm>
            <a:off x="3031348" y="5214859"/>
            <a:ext cx="180305" cy="165643"/>
          </a:xfrm>
          <a:prstGeom prst="star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8" name="ZoneTexte 117">
            <a:extLst>
              <a:ext uri="{FF2B5EF4-FFF2-40B4-BE49-F238E27FC236}">
                <a16:creationId xmlns:a16="http://schemas.microsoft.com/office/drawing/2014/main" id="{1FF2DB72-5A76-45D2-E4BD-AF3C4FBCA0D9}"/>
              </a:ext>
            </a:extLst>
          </p:cNvPr>
          <p:cNvSpPr txBox="1"/>
          <p:nvPr/>
        </p:nvSpPr>
        <p:spPr>
          <a:xfrm>
            <a:off x="2609850" y="2071667"/>
            <a:ext cx="1871025" cy="246221"/>
          </a:xfrm>
          <a:prstGeom prst="rect">
            <a:avLst/>
          </a:prstGeom>
          <a:solidFill>
            <a:srgbClr val="CCECFF"/>
          </a:solidFill>
        </p:spPr>
        <p:txBody>
          <a:bodyPr wrap="none" rtlCol="0">
            <a:spAutoFit/>
          </a:bodyPr>
          <a:lstStyle/>
          <a:p>
            <a:r>
              <a:rPr lang="fr-FR" sz="1000" b="1" dirty="0">
                <a:solidFill>
                  <a:schemeClr val="tx1">
                    <a:lumMod val="75000"/>
                    <a:lumOff val="25000"/>
                  </a:schemeClr>
                </a:solidFill>
              </a:rPr>
              <a:t>Conquête : </a:t>
            </a:r>
            <a:r>
              <a:rPr lang="fr-FR" sz="1000" dirty="0">
                <a:solidFill>
                  <a:schemeClr val="tx1">
                    <a:lumMod val="75000"/>
                    <a:lumOff val="25000"/>
                  </a:schemeClr>
                </a:solidFill>
              </a:rPr>
              <a:t>PEL &amp; </a:t>
            </a:r>
            <a:r>
              <a:rPr lang="fr-FR" sz="1000" dirty="0" err="1">
                <a:solidFill>
                  <a:schemeClr val="tx1">
                    <a:lumMod val="75000"/>
                    <a:lumOff val="25000"/>
                  </a:schemeClr>
                </a:solidFill>
              </a:rPr>
              <a:t>Quadreto</a:t>
            </a:r>
            <a:endParaRPr lang="fr-FR" sz="1000" dirty="0">
              <a:solidFill>
                <a:schemeClr val="tx1">
                  <a:lumMod val="75000"/>
                  <a:lumOff val="25000"/>
                </a:schemeClr>
              </a:solidFill>
            </a:endParaRPr>
          </a:p>
        </p:txBody>
      </p:sp>
      <p:cxnSp>
        <p:nvCxnSpPr>
          <p:cNvPr id="119" name="Connecteur droit avec flèche 118">
            <a:extLst>
              <a:ext uri="{FF2B5EF4-FFF2-40B4-BE49-F238E27FC236}">
                <a16:creationId xmlns:a16="http://schemas.microsoft.com/office/drawing/2014/main" id="{FCCC91B4-CFD9-7F52-FA4B-24AA15831F7B}"/>
              </a:ext>
            </a:extLst>
          </p:cNvPr>
          <p:cNvCxnSpPr>
            <a:cxnSpLocks/>
          </p:cNvCxnSpPr>
          <p:nvPr/>
        </p:nvCxnSpPr>
        <p:spPr>
          <a:xfrm>
            <a:off x="2609593" y="2325698"/>
            <a:ext cx="865861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0" name="Étoile : 5 branches 119">
            <a:extLst>
              <a:ext uri="{FF2B5EF4-FFF2-40B4-BE49-F238E27FC236}">
                <a16:creationId xmlns:a16="http://schemas.microsoft.com/office/drawing/2014/main" id="{2AC8D090-D099-A7ED-1EBF-2F8A9D529596}"/>
              </a:ext>
            </a:extLst>
          </p:cNvPr>
          <p:cNvSpPr/>
          <p:nvPr/>
        </p:nvSpPr>
        <p:spPr>
          <a:xfrm>
            <a:off x="2472459" y="2264449"/>
            <a:ext cx="180305" cy="165643"/>
          </a:xfrm>
          <a:prstGeom prst="star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1" name="Étoile : 5 branches 120">
            <a:extLst>
              <a:ext uri="{FF2B5EF4-FFF2-40B4-BE49-F238E27FC236}">
                <a16:creationId xmlns:a16="http://schemas.microsoft.com/office/drawing/2014/main" id="{2BEAA38D-341D-1337-F536-05E33CA0A186}"/>
              </a:ext>
            </a:extLst>
          </p:cNvPr>
          <p:cNvSpPr/>
          <p:nvPr/>
        </p:nvSpPr>
        <p:spPr>
          <a:xfrm>
            <a:off x="11320683" y="2272718"/>
            <a:ext cx="173424" cy="165643"/>
          </a:xfrm>
          <a:prstGeom prst="star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22" name="Groupe 121">
            <a:extLst>
              <a:ext uri="{FF2B5EF4-FFF2-40B4-BE49-F238E27FC236}">
                <a16:creationId xmlns:a16="http://schemas.microsoft.com/office/drawing/2014/main" id="{F0653794-ED77-0DF6-1837-FBDD1641567A}"/>
              </a:ext>
            </a:extLst>
          </p:cNvPr>
          <p:cNvGrpSpPr/>
          <p:nvPr/>
        </p:nvGrpSpPr>
        <p:grpSpPr>
          <a:xfrm>
            <a:off x="2472459" y="3249575"/>
            <a:ext cx="8808446" cy="288753"/>
            <a:chOff x="4469230" y="2295231"/>
            <a:chExt cx="8808446" cy="288753"/>
          </a:xfrm>
        </p:grpSpPr>
        <p:grpSp>
          <p:nvGrpSpPr>
            <p:cNvPr id="123" name="Groupe 122">
              <a:extLst>
                <a:ext uri="{FF2B5EF4-FFF2-40B4-BE49-F238E27FC236}">
                  <a16:creationId xmlns:a16="http://schemas.microsoft.com/office/drawing/2014/main" id="{65C9DD70-F249-F3DD-4D34-A75A08328FA9}"/>
                </a:ext>
              </a:extLst>
            </p:cNvPr>
            <p:cNvGrpSpPr/>
            <p:nvPr/>
          </p:nvGrpSpPr>
          <p:grpSpPr>
            <a:xfrm>
              <a:off x="4469230" y="2295231"/>
              <a:ext cx="4433438" cy="288753"/>
              <a:chOff x="2485884" y="2292794"/>
              <a:chExt cx="4433438" cy="288753"/>
            </a:xfrm>
          </p:grpSpPr>
          <p:sp>
            <p:nvSpPr>
              <p:cNvPr id="125" name="ZoneTexte 124">
                <a:extLst>
                  <a:ext uri="{FF2B5EF4-FFF2-40B4-BE49-F238E27FC236}">
                    <a16:creationId xmlns:a16="http://schemas.microsoft.com/office/drawing/2014/main" id="{AE207D9A-7000-D3C3-811C-578C052CA789}"/>
                  </a:ext>
                </a:extLst>
              </p:cNvPr>
              <p:cNvSpPr txBox="1"/>
              <p:nvPr/>
            </p:nvSpPr>
            <p:spPr>
              <a:xfrm>
                <a:off x="2666189" y="2292794"/>
                <a:ext cx="4253133" cy="246221"/>
              </a:xfrm>
              <a:prstGeom prst="rect">
                <a:avLst/>
              </a:prstGeom>
              <a:solidFill>
                <a:srgbClr val="CCECFF"/>
              </a:solidFill>
            </p:spPr>
            <p:txBody>
              <a:bodyPr wrap="square" rtlCol="0">
                <a:spAutoFit/>
              </a:bodyPr>
              <a:lstStyle/>
              <a:p>
                <a:r>
                  <a:rPr lang="fr-FR" sz="1000" b="1" dirty="0">
                    <a:solidFill>
                      <a:schemeClr val="tx1">
                        <a:lumMod val="75000"/>
                        <a:lumOff val="25000"/>
                      </a:schemeClr>
                    </a:solidFill>
                  </a:rPr>
                  <a:t>Campagne PER </a:t>
                </a:r>
                <a:r>
                  <a:rPr lang="fr-FR" sz="1000" dirty="0">
                    <a:solidFill>
                      <a:schemeClr val="tx1">
                        <a:lumMod val="75000"/>
                        <a:lumOff val="25000"/>
                      </a:schemeClr>
                    </a:solidFill>
                  </a:rPr>
                  <a:t>:  Souscriptions, versements libres et abonnements</a:t>
                </a:r>
              </a:p>
            </p:txBody>
          </p:sp>
          <p:sp>
            <p:nvSpPr>
              <p:cNvPr id="126" name="Étoile : 5 branches 125">
                <a:extLst>
                  <a:ext uri="{FF2B5EF4-FFF2-40B4-BE49-F238E27FC236}">
                    <a16:creationId xmlns:a16="http://schemas.microsoft.com/office/drawing/2014/main" id="{507B9A99-2E0C-3397-D4D0-FD3839A8D3E9}"/>
                  </a:ext>
                </a:extLst>
              </p:cNvPr>
              <p:cNvSpPr/>
              <p:nvPr/>
            </p:nvSpPr>
            <p:spPr>
              <a:xfrm>
                <a:off x="2485884" y="2415904"/>
                <a:ext cx="180305" cy="165643"/>
              </a:xfrm>
              <a:prstGeom prst="star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cxnSp>
          <p:nvCxnSpPr>
            <p:cNvPr id="124" name="Connecteur droit avec flèche 123">
              <a:extLst>
                <a:ext uri="{FF2B5EF4-FFF2-40B4-BE49-F238E27FC236}">
                  <a16:creationId xmlns:a16="http://schemas.microsoft.com/office/drawing/2014/main" id="{7C685423-6698-8B65-3445-2AF493BE9A4F}"/>
                </a:ext>
              </a:extLst>
            </p:cNvPr>
            <p:cNvCxnSpPr>
              <a:cxnSpLocks/>
            </p:cNvCxnSpPr>
            <p:nvPr/>
          </p:nvCxnSpPr>
          <p:spPr>
            <a:xfrm>
              <a:off x="4607729" y="2541453"/>
              <a:ext cx="8669947" cy="2137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127" name="ZoneTexte 126">
            <a:extLst>
              <a:ext uri="{FF2B5EF4-FFF2-40B4-BE49-F238E27FC236}">
                <a16:creationId xmlns:a16="http://schemas.microsoft.com/office/drawing/2014/main" id="{297997A0-AE9C-474E-D619-0B079085ADF5}"/>
              </a:ext>
            </a:extLst>
          </p:cNvPr>
          <p:cNvSpPr txBox="1"/>
          <p:nvPr/>
        </p:nvSpPr>
        <p:spPr>
          <a:xfrm>
            <a:off x="8593749" y="3097195"/>
            <a:ext cx="1594301" cy="400110"/>
          </a:xfrm>
          <a:prstGeom prst="rect">
            <a:avLst/>
          </a:prstGeom>
          <a:solidFill>
            <a:srgbClr val="CCECFF"/>
          </a:solidFill>
        </p:spPr>
        <p:txBody>
          <a:bodyPr wrap="square" rtlCol="0">
            <a:spAutoFit/>
          </a:bodyPr>
          <a:lstStyle/>
          <a:p>
            <a:r>
              <a:rPr lang="fr-FR" sz="1000" b="1" dirty="0">
                <a:solidFill>
                  <a:schemeClr val="tx1">
                    <a:lumMod val="75000"/>
                    <a:lumOff val="25000"/>
                  </a:schemeClr>
                </a:solidFill>
              </a:rPr>
              <a:t>PER </a:t>
            </a:r>
            <a:r>
              <a:rPr lang="fr-FR" sz="1000" dirty="0">
                <a:solidFill>
                  <a:schemeClr val="tx1">
                    <a:lumMod val="75000"/>
                    <a:lumOff val="25000"/>
                  </a:schemeClr>
                </a:solidFill>
              </a:rPr>
              <a:t>-</a:t>
            </a:r>
            <a:r>
              <a:rPr lang="fr-FR" sz="1000" dirty="0">
                <a:solidFill>
                  <a:srgbClr val="C00000"/>
                </a:solidFill>
              </a:rPr>
              <a:t> 30/11 </a:t>
            </a:r>
            <a:r>
              <a:rPr lang="fr-FR" sz="1000" dirty="0">
                <a:solidFill>
                  <a:schemeClr val="tx1">
                    <a:lumMod val="75000"/>
                    <a:lumOff val="25000"/>
                  </a:schemeClr>
                </a:solidFill>
              </a:rPr>
              <a:t>: date limite </a:t>
            </a:r>
          </a:p>
          <a:p>
            <a:r>
              <a:rPr lang="fr-FR" sz="1000" dirty="0">
                <a:solidFill>
                  <a:schemeClr val="tx1">
                    <a:lumMod val="75000"/>
                    <a:lumOff val="25000"/>
                  </a:schemeClr>
                </a:solidFill>
              </a:rPr>
              <a:t>bonification CNP</a:t>
            </a:r>
          </a:p>
        </p:txBody>
      </p:sp>
      <p:sp>
        <p:nvSpPr>
          <p:cNvPr id="128" name="Étoile : 5 branches 127">
            <a:extLst>
              <a:ext uri="{FF2B5EF4-FFF2-40B4-BE49-F238E27FC236}">
                <a16:creationId xmlns:a16="http://schemas.microsoft.com/office/drawing/2014/main" id="{8E9C7BC7-0090-05E5-34FF-C266E92F5916}"/>
              </a:ext>
            </a:extLst>
          </p:cNvPr>
          <p:cNvSpPr/>
          <p:nvPr/>
        </p:nvSpPr>
        <p:spPr>
          <a:xfrm>
            <a:off x="8499790" y="3187155"/>
            <a:ext cx="173424" cy="165643"/>
          </a:xfrm>
          <a:prstGeom prst="star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164014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999"/>
                                          </p:stCondLst>
                                        </p:cTn>
                                        <p:tgtEl>
                                          <p:spTgt spid="7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999"/>
                                          </p:stCondLst>
                                        </p:cTn>
                                        <p:tgtEl>
                                          <p:spTgt spid="7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999"/>
                                          </p:stCondLst>
                                        </p:cTn>
                                        <p:tgtEl>
                                          <p:spTgt spid="7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999"/>
                                          </p:stCondLst>
                                        </p:cTn>
                                        <p:tgtEl>
                                          <p:spTgt spid="8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999"/>
                                          </p:stCondLst>
                                        </p:cTn>
                                        <p:tgtEl>
                                          <p:spTgt spid="81"/>
                                        </p:tgtEl>
                                        <p:attrNameLst>
                                          <p:attrName>style.visibility</p:attrName>
                                        </p:attrNameLst>
                                      </p:cBhvr>
                                      <p:to>
                                        <p:strVal val="visible"/>
                                      </p:to>
                                    </p:set>
                                  </p:childTnLst>
                                </p:cTn>
                              </p:par>
                            </p:childTnLst>
                          </p:cTn>
                        </p:par>
                        <p:par>
                          <p:cTn id="15" fill="hold">
                            <p:stCondLst>
                              <p:cond delay="1000"/>
                            </p:stCondLst>
                            <p:childTnLst>
                              <p:par>
                                <p:cTn id="16" presetID="1" presetClass="entr" presetSubtype="0" fill="hold" grpId="0" nodeType="afterEffect">
                                  <p:stCondLst>
                                    <p:cond delay="0"/>
                                  </p:stCondLst>
                                  <p:childTnLst>
                                    <p:set>
                                      <p:cBhvr>
                                        <p:cTn id="17" dur="1" fill="hold">
                                          <p:stCondLst>
                                            <p:cond delay="999"/>
                                          </p:stCondLst>
                                        </p:cTn>
                                        <p:tgtEl>
                                          <p:spTgt spid="72"/>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999"/>
                                          </p:stCondLst>
                                        </p:cTn>
                                        <p:tgtEl>
                                          <p:spTgt spid="21"/>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999"/>
                                          </p:stCondLst>
                                        </p:cTn>
                                        <p:tgtEl>
                                          <p:spTgt spid="24"/>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999"/>
                                          </p:stCondLst>
                                        </p:cTn>
                                        <p:tgtEl>
                                          <p:spTgt spid="56"/>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999"/>
                                          </p:stCondLst>
                                        </p:cTn>
                                        <p:tgtEl>
                                          <p:spTgt spid="57"/>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999"/>
                                          </p:stCondLst>
                                        </p:cTn>
                                        <p:tgtEl>
                                          <p:spTgt spid="58"/>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999"/>
                                          </p:stCondLst>
                                        </p:cTn>
                                        <p:tgtEl>
                                          <p:spTgt spid="59"/>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999"/>
                                          </p:stCondLst>
                                        </p:cTn>
                                        <p:tgtEl>
                                          <p:spTgt spid="60"/>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999"/>
                                          </p:stCondLst>
                                        </p:cTn>
                                        <p:tgtEl>
                                          <p:spTgt spid="61"/>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999"/>
                                          </p:stCondLst>
                                        </p:cTn>
                                        <p:tgtEl>
                                          <p:spTgt spid="82"/>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999"/>
                                          </p:stCondLst>
                                        </p:cTn>
                                        <p:tgtEl>
                                          <p:spTgt spid="83"/>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999"/>
                                          </p:stCondLst>
                                        </p:cTn>
                                        <p:tgtEl>
                                          <p:spTgt spid="84"/>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999"/>
                                          </p:stCondLst>
                                        </p:cTn>
                                        <p:tgtEl>
                                          <p:spTgt spid="96"/>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999"/>
                                          </p:stCondLst>
                                        </p:cTn>
                                        <p:tgtEl>
                                          <p:spTgt spid="5"/>
                                        </p:tgtEl>
                                        <p:attrNameLst>
                                          <p:attrName>style.visibility</p:attrName>
                                        </p:attrNameLst>
                                      </p:cBhvr>
                                      <p:to>
                                        <p:strVal val="visible"/>
                                      </p:to>
                                    </p:set>
                                  </p:childTnLst>
                                </p:cTn>
                              </p:par>
                              <p:par>
                                <p:cTn id="44" presetID="1" presetClass="entr" presetSubtype="0" fill="hold" nodeType="withEffect">
                                  <p:stCondLst>
                                    <p:cond delay="0"/>
                                  </p:stCondLst>
                                  <p:childTnLst>
                                    <p:set>
                                      <p:cBhvr>
                                        <p:cTn id="45" dur="1" fill="hold">
                                          <p:stCondLst>
                                            <p:cond delay="999"/>
                                          </p:stCondLst>
                                        </p:cTn>
                                        <p:tgtEl>
                                          <p:spTgt spid="6"/>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999"/>
                                          </p:stCondLst>
                                        </p:cTn>
                                        <p:tgtEl>
                                          <p:spTgt spid="7"/>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999"/>
                                          </p:stCondLst>
                                        </p:cTn>
                                        <p:tgtEl>
                                          <p:spTgt spid="3"/>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999"/>
                                          </p:stCondLst>
                                        </p:cTn>
                                        <p:tgtEl>
                                          <p:spTgt spid="64"/>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999"/>
                                          </p:stCondLst>
                                        </p:cTn>
                                        <p:tgtEl>
                                          <p:spTgt spid="12"/>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999"/>
                                          </p:stCondLst>
                                        </p:cTn>
                                        <p:tgtEl>
                                          <p:spTgt spid="75"/>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999"/>
                                          </p:stCondLst>
                                        </p:cTn>
                                        <p:tgtEl>
                                          <p:spTgt spid="97"/>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999"/>
                                          </p:stCondLst>
                                        </p:cTn>
                                        <p:tgtEl>
                                          <p:spTgt spid="4"/>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999"/>
                                          </p:stCondLst>
                                        </p:cTn>
                                        <p:tgtEl>
                                          <p:spTgt spid="55"/>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999"/>
                                          </p:stCondLst>
                                        </p:cTn>
                                        <p:tgtEl>
                                          <p:spTgt spid="8"/>
                                        </p:tgtEl>
                                        <p:attrNameLst>
                                          <p:attrName>style.visibility</p:attrName>
                                        </p:attrNameLst>
                                      </p:cBhvr>
                                      <p:to>
                                        <p:strVal val="visible"/>
                                      </p:to>
                                    </p:set>
                                  </p:childTnLst>
                                </p:cTn>
                              </p:par>
                              <p:par>
                                <p:cTn id="64" presetID="1" presetClass="entr" presetSubtype="0" fill="hold" grpId="0" nodeType="withEffect">
                                  <p:stCondLst>
                                    <p:cond delay="0"/>
                                  </p:stCondLst>
                                  <p:childTnLst>
                                    <p:set>
                                      <p:cBhvr>
                                        <p:cTn id="65" dur="1" fill="hold">
                                          <p:stCondLst>
                                            <p:cond delay="999"/>
                                          </p:stCondLst>
                                        </p:cTn>
                                        <p:tgtEl>
                                          <p:spTgt spid="107"/>
                                        </p:tgtEl>
                                        <p:attrNameLst>
                                          <p:attrName>style.visibility</p:attrName>
                                        </p:attrNameLst>
                                      </p:cBhvr>
                                      <p:to>
                                        <p:strVal val="visible"/>
                                      </p:to>
                                    </p:set>
                                  </p:childTnLst>
                                </p:cTn>
                              </p:par>
                              <p:par>
                                <p:cTn id="66" presetID="1" presetClass="entr" presetSubtype="0" fill="hold" nodeType="withEffect">
                                  <p:stCondLst>
                                    <p:cond delay="0"/>
                                  </p:stCondLst>
                                  <p:childTnLst>
                                    <p:set>
                                      <p:cBhvr>
                                        <p:cTn id="67" dur="1" fill="hold">
                                          <p:stCondLst>
                                            <p:cond delay="999"/>
                                          </p:stCondLst>
                                        </p:cTn>
                                        <p:tgtEl>
                                          <p:spTgt spid="113"/>
                                        </p:tgtEl>
                                        <p:attrNameLst>
                                          <p:attrName>style.visibility</p:attrName>
                                        </p:attrNameLst>
                                      </p:cBhvr>
                                      <p:to>
                                        <p:strVal val="visible"/>
                                      </p:to>
                                    </p:set>
                                  </p:childTnLst>
                                </p:cTn>
                              </p:par>
                              <p:par>
                                <p:cTn id="68" presetID="1" presetClass="entr" presetSubtype="0" fill="hold" grpId="0" nodeType="withEffect">
                                  <p:stCondLst>
                                    <p:cond delay="0"/>
                                  </p:stCondLst>
                                  <p:childTnLst>
                                    <p:set>
                                      <p:cBhvr>
                                        <p:cTn id="69" dur="1" fill="hold">
                                          <p:stCondLst>
                                            <p:cond delay="999"/>
                                          </p:stCondLst>
                                        </p:cTn>
                                        <p:tgtEl>
                                          <p:spTgt spid="115"/>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999"/>
                                          </p:stCondLst>
                                        </p:cTn>
                                        <p:tgtEl>
                                          <p:spTgt spid="118"/>
                                        </p:tgtEl>
                                        <p:attrNameLst>
                                          <p:attrName>style.visibility</p:attrName>
                                        </p:attrNameLst>
                                      </p:cBhvr>
                                      <p:to>
                                        <p:strVal val="visible"/>
                                      </p:to>
                                    </p:set>
                                  </p:childTnLst>
                                </p:cTn>
                              </p:par>
                              <p:par>
                                <p:cTn id="72" presetID="1" presetClass="entr" presetSubtype="0" fill="hold" nodeType="withEffect">
                                  <p:stCondLst>
                                    <p:cond delay="0"/>
                                  </p:stCondLst>
                                  <p:childTnLst>
                                    <p:set>
                                      <p:cBhvr>
                                        <p:cTn id="73" dur="1" fill="hold">
                                          <p:stCondLst>
                                            <p:cond delay="999"/>
                                          </p:stCondLst>
                                        </p:cTn>
                                        <p:tgtEl>
                                          <p:spTgt spid="119"/>
                                        </p:tgtEl>
                                        <p:attrNameLst>
                                          <p:attrName>style.visibility</p:attrName>
                                        </p:attrNameLst>
                                      </p:cBhvr>
                                      <p:to>
                                        <p:strVal val="visible"/>
                                      </p:to>
                                    </p:set>
                                  </p:childTnLst>
                                </p:cTn>
                              </p:par>
                              <p:par>
                                <p:cTn id="74" presetID="1" presetClass="entr" presetSubtype="0" fill="hold" grpId="0" nodeType="withEffect">
                                  <p:stCondLst>
                                    <p:cond delay="0"/>
                                  </p:stCondLst>
                                  <p:childTnLst>
                                    <p:set>
                                      <p:cBhvr>
                                        <p:cTn id="75" dur="1" fill="hold">
                                          <p:stCondLst>
                                            <p:cond delay="999"/>
                                          </p:stCondLst>
                                        </p:cTn>
                                        <p:tgtEl>
                                          <p:spTgt spid="120"/>
                                        </p:tgtEl>
                                        <p:attrNameLst>
                                          <p:attrName>style.visibility</p:attrName>
                                        </p:attrNameLst>
                                      </p:cBhvr>
                                      <p:to>
                                        <p:strVal val="visible"/>
                                      </p:to>
                                    </p:set>
                                  </p:childTnLst>
                                </p:cTn>
                              </p:par>
                              <p:par>
                                <p:cTn id="76" presetID="1" presetClass="entr" presetSubtype="0" fill="hold" grpId="0" nodeType="withEffect">
                                  <p:stCondLst>
                                    <p:cond delay="0"/>
                                  </p:stCondLst>
                                  <p:childTnLst>
                                    <p:set>
                                      <p:cBhvr>
                                        <p:cTn id="77" dur="1" fill="hold">
                                          <p:stCondLst>
                                            <p:cond delay="999"/>
                                          </p:stCondLst>
                                        </p:cTn>
                                        <p:tgtEl>
                                          <p:spTgt spid="121"/>
                                        </p:tgtEl>
                                        <p:attrNameLst>
                                          <p:attrName>style.visibility</p:attrName>
                                        </p:attrNameLst>
                                      </p:cBhvr>
                                      <p:to>
                                        <p:strVal val="visible"/>
                                      </p:to>
                                    </p:set>
                                  </p:childTnLst>
                                </p:cTn>
                              </p:par>
                              <p:par>
                                <p:cTn id="78" presetID="1" presetClass="entr" presetSubtype="0" fill="hold" nodeType="withEffect">
                                  <p:stCondLst>
                                    <p:cond delay="0"/>
                                  </p:stCondLst>
                                  <p:childTnLst>
                                    <p:set>
                                      <p:cBhvr>
                                        <p:cTn id="79" dur="1" fill="hold">
                                          <p:stCondLst>
                                            <p:cond delay="999"/>
                                          </p:stCondLst>
                                        </p:cTn>
                                        <p:tgtEl>
                                          <p:spTgt spid="122"/>
                                        </p:tgtEl>
                                        <p:attrNameLst>
                                          <p:attrName>style.visibility</p:attrName>
                                        </p:attrNameLst>
                                      </p:cBhvr>
                                      <p:to>
                                        <p:strVal val="visible"/>
                                      </p:to>
                                    </p:set>
                                  </p:childTnLst>
                                </p:cTn>
                              </p:par>
                              <p:par>
                                <p:cTn id="80" presetID="1" presetClass="entr" presetSubtype="0" fill="hold" grpId="0" nodeType="withEffect">
                                  <p:stCondLst>
                                    <p:cond delay="0"/>
                                  </p:stCondLst>
                                  <p:childTnLst>
                                    <p:set>
                                      <p:cBhvr>
                                        <p:cTn id="81" dur="1" fill="hold">
                                          <p:stCondLst>
                                            <p:cond delay="999"/>
                                          </p:stCondLst>
                                        </p:cTn>
                                        <p:tgtEl>
                                          <p:spTgt spid="127"/>
                                        </p:tgtEl>
                                        <p:attrNameLst>
                                          <p:attrName>style.visibility</p:attrName>
                                        </p:attrNameLst>
                                      </p:cBhvr>
                                      <p:to>
                                        <p:strVal val="visible"/>
                                      </p:to>
                                    </p:set>
                                  </p:childTnLst>
                                </p:cTn>
                              </p:par>
                              <p:par>
                                <p:cTn id="82" presetID="1" presetClass="entr" presetSubtype="0" fill="hold" grpId="0" nodeType="withEffect">
                                  <p:stCondLst>
                                    <p:cond delay="0"/>
                                  </p:stCondLst>
                                  <p:childTnLst>
                                    <p:set>
                                      <p:cBhvr>
                                        <p:cTn id="83" dur="1" fill="hold">
                                          <p:stCondLst>
                                            <p:cond delay="999"/>
                                          </p:stCondLst>
                                        </p:cTn>
                                        <p:tgtEl>
                                          <p:spTgt spid="1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21" grpId="0"/>
      <p:bldP spid="56" grpId="0" animBg="1"/>
      <p:bldP spid="58" grpId="0" animBg="1"/>
      <p:bldP spid="59" grpId="0" animBg="1"/>
      <p:bldP spid="61" grpId="0" animBg="1"/>
      <p:bldP spid="77" grpId="0"/>
      <p:bldP spid="78" grpId="0" animBg="1"/>
      <p:bldP spid="80" grpId="0" animBg="1"/>
      <p:bldP spid="81" grpId="0" animBg="1"/>
      <p:bldP spid="82" grpId="0" animBg="1"/>
      <p:bldP spid="84" grpId="0" animBg="1"/>
      <p:bldP spid="96" grpId="0" animBg="1"/>
      <p:bldP spid="5" grpId="0" animBg="1"/>
      <p:bldP spid="7" grpId="0" animBg="1"/>
      <p:bldP spid="3" grpId="0"/>
      <p:bldP spid="64" grpId="0" animBg="1"/>
      <p:bldP spid="12" grpId="0" animBg="1"/>
      <p:bldP spid="75" grpId="0" animBg="1"/>
      <p:bldP spid="97" grpId="0" animBg="1"/>
      <p:bldP spid="4" grpId="0" animBg="1"/>
      <p:bldP spid="55" grpId="0" animBg="1"/>
      <p:bldP spid="8" grpId="0" animBg="1"/>
      <p:bldP spid="107" grpId="0" animBg="1"/>
      <p:bldP spid="115" grpId="0" animBg="1"/>
      <p:bldP spid="118" grpId="0" animBg="1"/>
      <p:bldP spid="120" grpId="0" animBg="1"/>
      <p:bldP spid="121" grpId="0" animBg="1"/>
      <p:bldP spid="127" grpId="0" animBg="1"/>
      <p:bldP spid="12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ZoneTexte 101">
            <a:extLst>
              <a:ext uri="{FF2B5EF4-FFF2-40B4-BE49-F238E27FC236}">
                <a16:creationId xmlns:a16="http://schemas.microsoft.com/office/drawing/2014/main" id="{39CE35E0-917E-0EFE-A056-B73D3A60995F}"/>
              </a:ext>
            </a:extLst>
          </p:cNvPr>
          <p:cNvSpPr txBox="1"/>
          <p:nvPr/>
        </p:nvSpPr>
        <p:spPr>
          <a:xfrm>
            <a:off x="3061237" y="3643052"/>
            <a:ext cx="3444769" cy="246221"/>
          </a:xfrm>
          <a:prstGeom prst="rect">
            <a:avLst/>
          </a:prstGeom>
          <a:solidFill>
            <a:schemeClr val="tx2">
              <a:lumMod val="20000"/>
              <a:lumOff val="80000"/>
            </a:schemeClr>
          </a:solidFill>
        </p:spPr>
        <p:txBody>
          <a:bodyPr wrap="square" rtlCol="0">
            <a:spAutoFit/>
          </a:bodyPr>
          <a:lstStyle/>
          <a:p>
            <a:r>
              <a:rPr lang="fr-FR" sz="1000" dirty="0">
                <a:solidFill>
                  <a:schemeClr val="tx1">
                    <a:lumMod val="75000"/>
                    <a:lumOff val="25000"/>
                  </a:schemeClr>
                </a:solidFill>
              </a:rPr>
              <a:t> avec booster Assurance 50€ offerts</a:t>
            </a:r>
          </a:p>
        </p:txBody>
      </p:sp>
      <p:sp>
        <p:nvSpPr>
          <p:cNvPr id="88" name="ZoneTexte 87">
            <a:extLst>
              <a:ext uri="{FF2B5EF4-FFF2-40B4-BE49-F238E27FC236}">
                <a16:creationId xmlns:a16="http://schemas.microsoft.com/office/drawing/2014/main" id="{288A832B-BF08-400D-5204-FAA769090F6C}"/>
              </a:ext>
            </a:extLst>
          </p:cNvPr>
          <p:cNvSpPr txBox="1"/>
          <p:nvPr/>
        </p:nvSpPr>
        <p:spPr>
          <a:xfrm>
            <a:off x="3064436" y="3395878"/>
            <a:ext cx="3444770" cy="246221"/>
          </a:xfrm>
          <a:prstGeom prst="rect">
            <a:avLst/>
          </a:prstGeom>
          <a:solidFill>
            <a:schemeClr val="accent6">
              <a:lumMod val="40000"/>
              <a:lumOff val="60000"/>
            </a:schemeClr>
          </a:solidFill>
        </p:spPr>
        <p:txBody>
          <a:bodyPr wrap="square" rtlCol="0">
            <a:spAutoFit/>
          </a:bodyPr>
          <a:lstStyle/>
          <a:p>
            <a:r>
              <a:rPr lang="fr-FR" sz="1000" b="1" dirty="0">
                <a:solidFill>
                  <a:schemeClr val="tx1">
                    <a:lumMod val="75000"/>
                    <a:lumOff val="25000"/>
                  </a:schemeClr>
                </a:solidFill>
              </a:rPr>
              <a:t>Action AUTO* </a:t>
            </a:r>
            <a:r>
              <a:rPr lang="fr-FR" sz="1000" dirty="0">
                <a:solidFill>
                  <a:schemeClr val="tx1">
                    <a:lumMod val="75000"/>
                    <a:lumOff val="25000"/>
                  </a:schemeClr>
                </a:solidFill>
              </a:rPr>
              <a:t>: Solutions AUTO en Crédit &amp; Assurances) </a:t>
            </a:r>
          </a:p>
        </p:txBody>
      </p:sp>
      <p:cxnSp>
        <p:nvCxnSpPr>
          <p:cNvPr id="89" name="Connecteur droit avec flèche 88">
            <a:extLst>
              <a:ext uri="{FF2B5EF4-FFF2-40B4-BE49-F238E27FC236}">
                <a16:creationId xmlns:a16="http://schemas.microsoft.com/office/drawing/2014/main" id="{3A205AF6-75D2-F2E5-1D80-E41391055880}"/>
              </a:ext>
            </a:extLst>
          </p:cNvPr>
          <p:cNvCxnSpPr>
            <a:cxnSpLocks/>
          </p:cNvCxnSpPr>
          <p:nvPr/>
        </p:nvCxnSpPr>
        <p:spPr>
          <a:xfrm>
            <a:off x="3148235" y="3876777"/>
            <a:ext cx="215585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0" name="Étoile : 5 branches 89">
            <a:extLst>
              <a:ext uri="{FF2B5EF4-FFF2-40B4-BE49-F238E27FC236}">
                <a16:creationId xmlns:a16="http://schemas.microsoft.com/office/drawing/2014/main" id="{35165AC5-9FEE-61E0-D995-0EC1AAA0E085}"/>
              </a:ext>
            </a:extLst>
          </p:cNvPr>
          <p:cNvSpPr/>
          <p:nvPr/>
        </p:nvSpPr>
        <p:spPr>
          <a:xfrm>
            <a:off x="2952938" y="3759634"/>
            <a:ext cx="180305" cy="165643"/>
          </a:xfrm>
          <a:prstGeom prst="star5">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3" name="Étoile : 5 branches 102">
            <a:extLst>
              <a:ext uri="{FF2B5EF4-FFF2-40B4-BE49-F238E27FC236}">
                <a16:creationId xmlns:a16="http://schemas.microsoft.com/office/drawing/2014/main" id="{3425B0E9-8889-8F90-5EC6-BBA47241793C}"/>
              </a:ext>
            </a:extLst>
          </p:cNvPr>
          <p:cNvSpPr/>
          <p:nvPr/>
        </p:nvSpPr>
        <p:spPr>
          <a:xfrm>
            <a:off x="5292950" y="3772257"/>
            <a:ext cx="180305" cy="165643"/>
          </a:xfrm>
          <a:prstGeom prst="star5">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0" name="Étoile : 5 branches 99">
            <a:extLst>
              <a:ext uri="{FF2B5EF4-FFF2-40B4-BE49-F238E27FC236}">
                <a16:creationId xmlns:a16="http://schemas.microsoft.com/office/drawing/2014/main" id="{5775A82C-8677-508C-BE01-87A0D6EF924F}"/>
              </a:ext>
            </a:extLst>
          </p:cNvPr>
          <p:cNvSpPr/>
          <p:nvPr/>
        </p:nvSpPr>
        <p:spPr>
          <a:xfrm>
            <a:off x="2904253" y="3716226"/>
            <a:ext cx="180305" cy="165643"/>
          </a:xfrm>
          <a:prstGeom prst="star5">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1" name="Étoile : 5 branches 100">
            <a:extLst>
              <a:ext uri="{FF2B5EF4-FFF2-40B4-BE49-F238E27FC236}">
                <a16:creationId xmlns:a16="http://schemas.microsoft.com/office/drawing/2014/main" id="{F26313A3-AC9D-9FAB-52AF-944D7CF958C0}"/>
              </a:ext>
            </a:extLst>
          </p:cNvPr>
          <p:cNvSpPr/>
          <p:nvPr/>
        </p:nvSpPr>
        <p:spPr>
          <a:xfrm>
            <a:off x="5341635" y="3716227"/>
            <a:ext cx="180305" cy="165643"/>
          </a:xfrm>
          <a:prstGeom prst="star5">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6" name="ZoneTexte 2">
            <a:extLst>
              <a:ext uri="{FF2B5EF4-FFF2-40B4-BE49-F238E27FC236}">
                <a16:creationId xmlns:a16="http://schemas.microsoft.com/office/drawing/2014/main" id="{F03D647C-F85A-209E-CF57-219E54CE68EE}"/>
              </a:ext>
            </a:extLst>
          </p:cNvPr>
          <p:cNvSpPr txBox="1">
            <a:spLocks noChangeArrowheads="1"/>
          </p:cNvSpPr>
          <p:nvPr/>
        </p:nvSpPr>
        <p:spPr bwMode="auto">
          <a:xfrm>
            <a:off x="1008149" y="5753838"/>
            <a:ext cx="13319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dirty="0">
                <a:solidFill>
                  <a:srgbClr val="C00000"/>
                </a:solidFill>
              </a:rPr>
              <a:t>Jeunes</a:t>
            </a:r>
          </a:p>
        </p:txBody>
      </p:sp>
      <p:sp>
        <p:nvSpPr>
          <p:cNvPr id="2" name="Espace réservé du texte 6">
            <a:extLst>
              <a:ext uri="{FF2B5EF4-FFF2-40B4-BE49-F238E27FC236}">
                <a16:creationId xmlns:a16="http://schemas.microsoft.com/office/drawing/2014/main" id="{6BAF421F-F97F-D83B-79F0-DE9317DA5775}"/>
              </a:ext>
            </a:extLst>
          </p:cNvPr>
          <p:cNvSpPr>
            <a:spLocks noGrp="1"/>
          </p:cNvSpPr>
          <p:nvPr>
            <p:ph type="body" sz="quarter" idx="14"/>
          </p:nvPr>
        </p:nvSpPr>
        <p:spPr>
          <a:xfrm>
            <a:off x="4376057" y="137054"/>
            <a:ext cx="7300006" cy="231246"/>
          </a:xfrm>
        </p:spPr>
        <p:txBody>
          <a:bodyPr/>
          <a:lstStyle/>
          <a:p>
            <a:r>
              <a:rPr lang="fr-FR" b="0" dirty="0">
                <a:solidFill>
                  <a:srgbClr val="C00000"/>
                </a:solidFill>
              </a:rPr>
              <a:t>Grand Public</a:t>
            </a:r>
            <a:r>
              <a:rPr lang="fr-FR" dirty="0">
                <a:solidFill>
                  <a:srgbClr val="C00000"/>
                </a:solidFill>
              </a:rPr>
              <a:t> </a:t>
            </a:r>
            <a:r>
              <a:rPr lang="fr-FR" dirty="0">
                <a:solidFill>
                  <a:schemeClr val="tx1">
                    <a:lumMod val="50000"/>
                    <a:lumOff val="50000"/>
                  </a:schemeClr>
                </a:solidFill>
              </a:rPr>
              <a:t>- Premium - Professionnels </a:t>
            </a:r>
          </a:p>
        </p:txBody>
      </p:sp>
      <p:sp>
        <p:nvSpPr>
          <p:cNvPr id="9" name="Espace réservé du texte 5">
            <a:extLst>
              <a:ext uri="{FF2B5EF4-FFF2-40B4-BE49-F238E27FC236}">
                <a16:creationId xmlns:a16="http://schemas.microsoft.com/office/drawing/2014/main" id="{2883A401-7E52-13FA-9B64-F7DAB742F48E}"/>
              </a:ext>
            </a:extLst>
          </p:cNvPr>
          <p:cNvSpPr>
            <a:spLocks noGrp="1"/>
          </p:cNvSpPr>
          <p:nvPr>
            <p:ph type="body" sz="quarter" idx="12"/>
          </p:nvPr>
        </p:nvSpPr>
        <p:spPr>
          <a:xfrm>
            <a:off x="695325" y="463550"/>
            <a:ext cx="10980738" cy="720725"/>
          </a:xfrm>
        </p:spPr>
        <p:txBody>
          <a:bodyPr/>
          <a:lstStyle/>
          <a:p>
            <a:r>
              <a:rPr lang="fr-FR" altLang="fr-FR" dirty="0">
                <a:solidFill>
                  <a:srgbClr val="C00000"/>
                </a:solidFill>
              </a:rPr>
              <a:t>LE CALENDRIER </a:t>
            </a:r>
            <a:r>
              <a:rPr lang="fr-FR" altLang="fr-FR" dirty="0"/>
              <a:t>du GRAND PUBLIC - </a:t>
            </a:r>
            <a:r>
              <a:rPr lang="fr-FR" altLang="fr-FR" dirty="0">
                <a:solidFill>
                  <a:srgbClr val="C00000"/>
                </a:solidFill>
              </a:rPr>
              <a:t>Les offres phares </a:t>
            </a:r>
            <a:r>
              <a:rPr lang="fr-FR" altLang="fr-FR" dirty="0"/>
              <a:t>de chaque univers de besoin et les évènements sur la période</a:t>
            </a:r>
            <a:endParaRPr lang="fr-FR" dirty="0"/>
          </a:p>
        </p:txBody>
      </p:sp>
      <p:grpSp>
        <p:nvGrpSpPr>
          <p:cNvPr id="10" name="Groupe 9">
            <a:extLst>
              <a:ext uri="{FF2B5EF4-FFF2-40B4-BE49-F238E27FC236}">
                <a16:creationId xmlns:a16="http://schemas.microsoft.com/office/drawing/2014/main" id="{244DCBF0-4BC7-41F0-09BA-99A74C4008D9}"/>
              </a:ext>
            </a:extLst>
          </p:cNvPr>
          <p:cNvGrpSpPr/>
          <p:nvPr/>
        </p:nvGrpSpPr>
        <p:grpSpPr>
          <a:xfrm>
            <a:off x="8131260" y="4497961"/>
            <a:ext cx="3236736" cy="464030"/>
            <a:chOff x="4183699" y="2113645"/>
            <a:chExt cx="2352488" cy="464357"/>
          </a:xfrm>
        </p:grpSpPr>
        <p:cxnSp>
          <p:nvCxnSpPr>
            <p:cNvPr id="11" name="Connecteur droit avec flèche 10">
              <a:extLst>
                <a:ext uri="{FF2B5EF4-FFF2-40B4-BE49-F238E27FC236}">
                  <a16:creationId xmlns:a16="http://schemas.microsoft.com/office/drawing/2014/main" id="{3C2588D9-6433-F069-2A21-4C0D05576EDB}"/>
                </a:ext>
              </a:extLst>
            </p:cNvPr>
            <p:cNvCxnSpPr>
              <a:cxnSpLocks/>
            </p:cNvCxnSpPr>
            <p:nvPr/>
          </p:nvCxnSpPr>
          <p:spPr>
            <a:xfrm>
              <a:off x="4302087" y="2525486"/>
              <a:ext cx="22341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13" name="Groupe 12">
              <a:extLst>
                <a:ext uri="{FF2B5EF4-FFF2-40B4-BE49-F238E27FC236}">
                  <a16:creationId xmlns:a16="http://schemas.microsoft.com/office/drawing/2014/main" id="{67D86FBF-0484-EB7D-56E3-0FB7FB8114F3}"/>
                </a:ext>
              </a:extLst>
            </p:cNvPr>
            <p:cNvGrpSpPr/>
            <p:nvPr/>
          </p:nvGrpSpPr>
          <p:grpSpPr>
            <a:xfrm>
              <a:off x="4183699" y="2113645"/>
              <a:ext cx="2242089" cy="464357"/>
              <a:chOff x="2200353" y="2111208"/>
              <a:chExt cx="2242089" cy="464357"/>
            </a:xfrm>
          </p:grpSpPr>
          <p:sp>
            <p:nvSpPr>
              <p:cNvPr id="14" name="ZoneTexte 13">
                <a:extLst>
                  <a:ext uri="{FF2B5EF4-FFF2-40B4-BE49-F238E27FC236}">
                    <a16:creationId xmlns:a16="http://schemas.microsoft.com/office/drawing/2014/main" id="{E9FE45CF-2100-0CD0-1BF1-D6E0829612F6}"/>
                  </a:ext>
                </a:extLst>
              </p:cNvPr>
              <p:cNvSpPr txBox="1"/>
              <p:nvPr/>
            </p:nvSpPr>
            <p:spPr>
              <a:xfrm>
                <a:off x="2303626" y="2111208"/>
                <a:ext cx="2138816" cy="400392"/>
              </a:xfrm>
              <a:prstGeom prst="rect">
                <a:avLst/>
              </a:prstGeom>
              <a:solidFill>
                <a:srgbClr val="F4CDFF"/>
              </a:solidFill>
            </p:spPr>
            <p:txBody>
              <a:bodyPr wrap="square" rtlCol="0">
                <a:spAutoFit/>
              </a:bodyPr>
              <a:lstStyle/>
              <a:p>
                <a:r>
                  <a:rPr lang="fr-FR" sz="1000" b="1" dirty="0">
                    <a:solidFill>
                      <a:schemeClr val="tx1">
                        <a:lumMod val="75000"/>
                        <a:lumOff val="25000"/>
                      </a:schemeClr>
                    </a:solidFill>
                  </a:rPr>
                  <a:t>Opération JO 2024 :  </a:t>
                </a:r>
              </a:p>
              <a:p>
                <a:r>
                  <a:rPr lang="fr-FR" sz="1000" dirty="0">
                    <a:solidFill>
                      <a:schemeClr val="tx1">
                        <a:lumMod val="75000"/>
                        <a:lumOff val="25000"/>
                      </a:schemeClr>
                    </a:solidFill>
                  </a:rPr>
                  <a:t>MEG VISA 1</a:t>
                </a:r>
                <a:r>
                  <a:rPr lang="fr-FR" sz="1000" baseline="30000" dirty="0">
                    <a:solidFill>
                      <a:schemeClr val="tx1">
                        <a:lumMod val="75000"/>
                        <a:lumOff val="25000"/>
                      </a:schemeClr>
                    </a:solidFill>
                  </a:rPr>
                  <a:t>ER</a:t>
                </a:r>
                <a:r>
                  <a:rPr lang="fr-FR" sz="1000" dirty="0">
                    <a:solidFill>
                      <a:schemeClr val="tx1">
                        <a:lumMod val="75000"/>
                        <a:lumOff val="25000"/>
                      </a:schemeClr>
                    </a:solidFill>
                  </a:rPr>
                  <a:t>, PLATINUM, INFINITE</a:t>
                </a:r>
              </a:p>
            </p:txBody>
          </p:sp>
          <p:sp>
            <p:nvSpPr>
              <p:cNvPr id="15" name="Étoile : 5 branches 14">
                <a:extLst>
                  <a:ext uri="{FF2B5EF4-FFF2-40B4-BE49-F238E27FC236}">
                    <a16:creationId xmlns:a16="http://schemas.microsoft.com/office/drawing/2014/main" id="{380AF4C4-4164-2BD7-9BFA-0CDAD2F13207}"/>
                  </a:ext>
                </a:extLst>
              </p:cNvPr>
              <p:cNvSpPr/>
              <p:nvPr/>
            </p:nvSpPr>
            <p:spPr>
              <a:xfrm>
                <a:off x="2200353" y="2407807"/>
                <a:ext cx="122415" cy="167758"/>
              </a:xfrm>
              <a:prstGeom prst="star5">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sp>
        <p:nvSpPr>
          <p:cNvPr id="16" name="Flèche : pentagone 15">
            <a:extLst>
              <a:ext uri="{FF2B5EF4-FFF2-40B4-BE49-F238E27FC236}">
                <a16:creationId xmlns:a16="http://schemas.microsoft.com/office/drawing/2014/main" id="{B8E76F1B-E7C0-CC3E-5C72-D285543457C5}"/>
              </a:ext>
            </a:extLst>
          </p:cNvPr>
          <p:cNvSpPr/>
          <p:nvPr/>
        </p:nvSpPr>
        <p:spPr>
          <a:xfrm>
            <a:off x="693738" y="1279525"/>
            <a:ext cx="10848975" cy="307975"/>
          </a:xfrm>
          <a:prstGeom prst="homePlat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srgbClr val="C00000"/>
              </a:solidFill>
            </a:endParaRPr>
          </a:p>
        </p:txBody>
      </p:sp>
      <p:sp>
        <p:nvSpPr>
          <p:cNvPr id="17" name="ZoneTexte 16">
            <a:extLst>
              <a:ext uri="{FF2B5EF4-FFF2-40B4-BE49-F238E27FC236}">
                <a16:creationId xmlns:a16="http://schemas.microsoft.com/office/drawing/2014/main" id="{24834415-6020-DAA8-8994-5FE522887170}"/>
              </a:ext>
            </a:extLst>
          </p:cNvPr>
          <p:cNvSpPr txBox="1">
            <a:spLocks noChangeArrowheads="1"/>
          </p:cNvSpPr>
          <p:nvPr/>
        </p:nvSpPr>
        <p:spPr bwMode="auto">
          <a:xfrm>
            <a:off x="2347388" y="1270000"/>
            <a:ext cx="13112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dirty="0">
                <a:solidFill>
                  <a:srgbClr val="C00000"/>
                </a:solidFill>
              </a:rPr>
              <a:t>Septembre</a:t>
            </a:r>
          </a:p>
        </p:txBody>
      </p:sp>
      <p:sp>
        <p:nvSpPr>
          <p:cNvPr id="18" name="ZoneTexte 31">
            <a:extLst>
              <a:ext uri="{FF2B5EF4-FFF2-40B4-BE49-F238E27FC236}">
                <a16:creationId xmlns:a16="http://schemas.microsoft.com/office/drawing/2014/main" id="{F035C447-99F6-8DAF-1388-9F9759A55A08}"/>
              </a:ext>
            </a:extLst>
          </p:cNvPr>
          <p:cNvSpPr txBox="1">
            <a:spLocks noChangeArrowheads="1"/>
          </p:cNvSpPr>
          <p:nvPr/>
        </p:nvSpPr>
        <p:spPr bwMode="auto">
          <a:xfrm>
            <a:off x="4730228" y="1270000"/>
            <a:ext cx="13112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dirty="0">
                <a:solidFill>
                  <a:srgbClr val="C00000"/>
                </a:solidFill>
              </a:rPr>
              <a:t>Octobre</a:t>
            </a:r>
          </a:p>
        </p:txBody>
      </p:sp>
      <p:sp>
        <p:nvSpPr>
          <p:cNvPr id="19" name="ZoneTexte 32">
            <a:extLst>
              <a:ext uri="{FF2B5EF4-FFF2-40B4-BE49-F238E27FC236}">
                <a16:creationId xmlns:a16="http://schemas.microsoft.com/office/drawing/2014/main" id="{6BDEA966-E9D3-99D4-E470-7CF45807B37B}"/>
              </a:ext>
            </a:extLst>
          </p:cNvPr>
          <p:cNvSpPr txBox="1">
            <a:spLocks noChangeArrowheads="1"/>
          </p:cNvSpPr>
          <p:nvPr/>
        </p:nvSpPr>
        <p:spPr bwMode="auto">
          <a:xfrm>
            <a:off x="7091183" y="1271588"/>
            <a:ext cx="13112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dirty="0">
                <a:solidFill>
                  <a:srgbClr val="C00000"/>
                </a:solidFill>
              </a:rPr>
              <a:t>Novembre</a:t>
            </a:r>
          </a:p>
        </p:txBody>
      </p:sp>
      <p:sp>
        <p:nvSpPr>
          <p:cNvPr id="20" name="ZoneTexte 33">
            <a:extLst>
              <a:ext uri="{FF2B5EF4-FFF2-40B4-BE49-F238E27FC236}">
                <a16:creationId xmlns:a16="http://schemas.microsoft.com/office/drawing/2014/main" id="{BAE84CB2-C742-9671-E3CF-5C410401B0E2}"/>
              </a:ext>
            </a:extLst>
          </p:cNvPr>
          <p:cNvSpPr txBox="1">
            <a:spLocks noChangeArrowheads="1"/>
          </p:cNvSpPr>
          <p:nvPr/>
        </p:nvSpPr>
        <p:spPr bwMode="auto">
          <a:xfrm>
            <a:off x="9303815" y="1265238"/>
            <a:ext cx="13112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dirty="0">
                <a:solidFill>
                  <a:srgbClr val="C00000"/>
                </a:solidFill>
              </a:rPr>
              <a:t>Décembre</a:t>
            </a:r>
          </a:p>
        </p:txBody>
      </p:sp>
      <p:sp>
        <p:nvSpPr>
          <p:cNvPr id="22" name="ZoneTexte 38">
            <a:extLst>
              <a:ext uri="{FF2B5EF4-FFF2-40B4-BE49-F238E27FC236}">
                <a16:creationId xmlns:a16="http://schemas.microsoft.com/office/drawing/2014/main" id="{979FAEDD-7803-A42B-875F-275E3C76557A}"/>
              </a:ext>
            </a:extLst>
          </p:cNvPr>
          <p:cNvSpPr txBox="1">
            <a:spLocks noChangeArrowheads="1"/>
          </p:cNvSpPr>
          <p:nvPr/>
        </p:nvSpPr>
        <p:spPr bwMode="auto">
          <a:xfrm>
            <a:off x="1086726" y="3620372"/>
            <a:ext cx="1514475"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dirty="0">
                <a:solidFill>
                  <a:srgbClr val="71BF44"/>
                </a:solidFill>
              </a:rPr>
              <a:t>Crédit</a:t>
            </a:r>
            <a:endParaRPr lang="fr-FR" altLang="fr-FR" sz="1400" dirty="0"/>
          </a:p>
        </p:txBody>
      </p:sp>
      <p:sp>
        <p:nvSpPr>
          <p:cNvPr id="23" name="ZoneTexte 39">
            <a:extLst>
              <a:ext uri="{FF2B5EF4-FFF2-40B4-BE49-F238E27FC236}">
                <a16:creationId xmlns:a16="http://schemas.microsoft.com/office/drawing/2014/main" id="{434FD5A9-12BB-B4C5-B59A-58B81E0A4ECE}"/>
              </a:ext>
            </a:extLst>
          </p:cNvPr>
          <p:cNvSpPr txBox="1">
            <a:spLocks noChangeArrowheads="1"/>
          </p:cNvSpPr>
          <p:nvPr/>
        </p:nvSpPr>
        <p:spPr bwMode="auto">
          <a:xfrm>
            <a:off x="1062500" y="2757592"/>
            <a:ext cx="1500187"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dirty="0">
                <a:solidFill>
                  <a:srgbClr val="FFC000"/>
                </a:solidFill>
              </a:rPr>
              <a:t>IARD Prévoyance</a:t>
            </a:r>
          </a:p>
        </p:txBody>
      </p:sp>
      <p:grpSp>
        <p:nvGrpSpPr>
          <p:cNvPr id="29" name="Groupe 28">
            <a:extLst>
              <a:ext uri="{FF2B5EF4-FFF2-40B4-BE49-F238E27FC236}">
                <a16:creationId xmlns:a16="http://schemas.microsoft.com/office/drawing/2014/main" id="{31871E9D-5513-571B-4D65-996815DA92E9}"/>
              </a:ext>
            </a:extLst>
          </p:cNvPr>
          <p:cNvGrpSpPr/>
          <p:nvPr/>
        </p:nvGrpSpPr>
        <p:grpSpPr>
          <a:xfrm>
            <a:off x="2491389" y="2729359"/>
            <a:ext cx="2656131" cy="475461"/>
            <a:chOff x="3156329" y="2635310"/>
            <a:chExt cx="2656131" cy="475461"/>
          </a:xfrm>
        </p:grpSpPr>
        <p:grpSp>
          <p:nvGrpSpPr>
            <p:cNvPr id="30" name="Groupe 29">
              <a:extLst>
                <a:ext uri="{FF2B5EF4-FFF2-40B4-BE49-F238E27FC236}">
                  <a16:creationId xmlns:a16="http://schemas.microsoft.com/office/drawing/2014/main" id="{55A867FD-4B62-262D-F5FA-FC1AA9AB132D}"/>
                </a:ext>
              </a:extLst>
            </p:cNvPr>
            <p:cNvGrpSpPr/>
            <p:nvPr/>
          </p:nvGrpSpPr>
          <p:grpSpPr>
            <a:xfrm>
              <a:off x="3156329" y="2635310"/>
              <a:ext cx="2493200" cy="475461"/>
              <a:chOff x="3555792" y="3072965"/>
              <a:chExt cx="2493200" cy="475461"/>
            </a:xfrm>
          </p:grpSpPr>
          <p:grpSp>
            <p:nvGrpSpPr>
              <p:cNvPr id="32" name="Groupe 31">
                <a:extLst>
                  <a:ext uri="{FF2B5EF4-FFF2-40B4-BE49-F238E27FC236}">
                    <a16:creationId xmlns:a16="http://schemas.microsoft.com/office/drawing/2014/main" id="{0E4AAD24-3E12-E4F0-643A-1059F9A4D9B4}"/>
                  </a:ext>
                </a:extLst>
              </p:cNvPr>
              <p:cNvGrpSpPr/>
              <p:nvPr/>
            </p:nvGrpSpPr>
            <p:grpSpPr>
              <a:xfrm>
                <a:off x="3555792" y="3072965"/>
                <a:ext cx="2493200" cy="337532"/>
                <a:chOff x="4478770" y="2295231"/>
                <a:chExt cx="2493200" cy="337532"/>
              </a:xfrm>
            </p:grpSpPr>
            <p:cxnSp>
              <p:nvCxnSpPr>
                <p:cNvPr id="34" name="Connecteur droit avec flèche 33">
                  <a:extLst>
                    <a:ext uri="{FF2B5EF4-FFF2-40B4-BE49-F238E27FC236}">
                      <a16:creationId xmlns:a16="http://schemas.microsoft.com/office/drawing/2014/main" id="{F43C34B6-16AD-A904-EC43-C30D378ED6FE}"/>
                    </a:ext>
                  </a:extLst>
                </p:cNvPr>
                <p:cNvCxnSpPr>
                  <a:cxnSpLocks/>
                </p:cNvCxnSpPr>
                <p:nvPr/>
              </p:nvCxnSpPr>
              <p:spPr>
                <a:xfrm flipV="1">
                  <a:off x="4607729" y="2554548"/>
                  <a:ext cx="2364241" cy="590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35" name="Groupe 34">
                  <a:extLst>
                    <a:ext uri="{FF2B5EF4-FFF2-40B4-BE49-F238E27FC236}">
                      <a16:creationId xmlns:a16="http://schemas.microsoft.com/office/drawing/2014/main" id="{D3F5F53F-0104-BCDA-3F5E-7346255E4EE5}"/>
                    </a:ext>
                  </a:extLst>
                </p:cNvPr>
                <p:cNvGrpSpPr/>
                <p:nvPr/>
              </p:nvGrpSpPr>
              <p:grpSpPr>
                <a:xfrm>
                  <a:off x="4478770" y="2295231"/>
                  <a:ext cx="2380391" cy="337532"/>
                  <a:chOff x="2495424" y="2292794"/>
                  <a:chExt cx="2380391" cy="337532"/>
                </a:xfrm>
              </p:grpSpPr>
              <p:sp>
                <p:nvSpPr>
                  <p:cNvPr id="36" name="ZoneTexte 35">
                    <a:extLst>
                      <a:ext uri="{FF2B5EF4-FFF2-40B4-BE49-F238E27FC236}">
                        <a16:creationId xmlns:a16="http://schemas.microsoft.com/office/drawing/2014/main" id="{A672DE57-4B93-87FB-9F0F-53402EAACE3A}"/>
                      </a:ext>
                    </a:extLst>
                  </p:cNvPr>
                  <p:cNvSpPr txBox="1"/>
                  <p:nvPr/>
                </p:nvSpPr>
                <p:spPr>
                  <a:xfrm>
                    <a:off x="2623275" y="2292794"/>
                    <a:ext cx="2252540" cy="246221"/>
                  </a:xfrm>
                  <a:prstGeom prst="rect">
                    <a:avLst/>
                  </a:prstGeom>
                  <a:solidFill>
                    <a:schemeClr val="tx2">
                      <a:lumMod val="20000"/>
                      <a:lumOff val="80000"/>
                    </a:schemeClr>
                  </a:solidFill>
                </p:spPr>
                <p:txBody>
                  <a:bodyPr wrap="none" rtlCol="0">
                    <a:spAutoFit/>
                  </a:bodyPr>
                  <a:lstStyle/>
                  <a:p>
                    <a:r>
                      <a:rPr lang="fr-FR" sz="1000" b="1" dirty="0">
                        <a:solidFill>
                          <a:schemeClr val="tx1">
                            <a:lumMod val="75000"/>
                            <a:lumOff val="25000"/>
                          </a:schemeClr>
                        </a:solidFill>
                      </a:rPr>
                      <a:t>EQUIPEMENT SF2 : 2 mois offerts</a:t>
                    </a:r>
                  </a:p>
                </p:txBody>
              </p:sp>
              <p:sp>
                <p:nvSpPr>
                  <p:cNvPr id="37" name="Étoile : 5 branches 36">
                    <a:extLst>
                      <a:ext uri="{FF2B5EF4-FFF2-40B4-BE49-F238E27FC236}">
                        <a16:creationId xmlns:a16="http://schemas.microsoft.com/office/drawing/2014/main" id="{F3717170-06E8-1D1B-52D5-F49E9A663580}"/>
                      </a:ext>
                    </a:extLst>
                  </p:cNvPr>
                  <p:cNvSpPr/>
                  <p:nvPr/>
                </p:nvSpPr>
                <p:spPr>
                  <a:xfrm>
                    <a:off x="2495424" y="2464683"/>
                    <a:ext cx="180305" cy="165643"/>
                  </a:xfrm>
                  <a:prstGeom prst="star5">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sp>
            <p:nvSpPr>
              <p:cNvPr id="33" name="ZoneTexte 32">
                <a:extLst>
                  <a:ext uri="{FF2B5EF4-FFF2-40B4-BE49-F238E27FC236}">
                    <a16:creationId xmlns:a16="http://schemas.microsoft.com/office/drawing/2014/main" id="{A1DCFD5E-2171-BC84-133B-E8F154DC1FB8}"/>
                  </a:ext>
                </a:extLst>
              </p:cNvPr>
              <p:cNvSpPr txBox="1"/>
              <p:nvPr/>
            </p:nvSpPr>
            <p:spPr>
              <a:xfrm>
                <a:off x="3746025" y="3302205"/>
                <a:ext cx="1207382" cy="246221"/>
              </a:xfrm>
              <a:prstGeom prst="rect">
                <a:avLst/>
              </a:prstGeom>
              <a:noFill/>
            </p:spPr>
            <p:txBody>
              <a:bodyPr wrap="none" rtlCol="0">
                <a:spAutoFit/>
              </a:bodyPr>
              <a:lstStyle/>
              <a:p>
                <a:r>
                  <a:rPr lang="fr-FR" sz="1000" dirty="0">
                    <a:solidFill>
                      <a:schemeClr val="tx1">
                        <a:lumMod val="75000"/>
                        <a:lumOff val="25000"/>
                      </a:schemeClr>
                    </a:solidFill>
                  </a:rPr>
                  <a:t>du 01/09 au 30/09</a:t>
                </a:r>
              </a:p>
            </p:txBody>
          </p:sp>
        </p:grpSp>
        <p:sp>
          <p:nvSpPr>
            <p:cNvPr id="31" name="Étoile : 5 branches 30">
              <a:extLst>
                <a:ext uri="{FF2B5EF4-FFF2-40B4-BE49-F238E27FC236}">
                  <a16:creationId xmlns:a16="http://schemas.microsoft.com/office/drawing/2014/main" id="{BA0F6F88-74C6-C1BA-C24D-A6042C663523}"/>
                </a:ext>
              </a:extLst>
            </p:cNvPr>
            <p:cNvSpPr/>
            <p:nvPr/>
          </p:nvSpPr>
          <p:spPr>
            <a:xfrm>
              <a:off x="5632155" y="2815680"/>
              <a:ext cx="180305" cy="165643"/>
            </a:xfrm>
            <a:prstGeom prst="star5">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cxnSp>
        <p:nvCxnSpPr>
          <p:cNvPr id="38" name="Connecteur droit avec flèche 37">
            <a:extLst>
              <a:ext uri="{FF2B5EF4-FFF2-40B4-BE49-F238E27FC236}">
                <a16:creationId xmlns:a16="http://schemas.microsoft.com/office/drawing/2014/main" id="{395F682B-F32B-3D56-F55E-C94036F38356}"/>
              </a:ext>
            </a:extLst>
          </p:cNvPr>
          <p:cNvCxnSpPr>
            <a:cxnSpLocks/>
          </p:cNvCxnSpPr>
          <p:nvPr/>
        </p:nvCxnSpPr>
        <p:spPr>
          <a:xfrm>
            <a:off x="7408515" y="3029217"/>
            <a:ext cx="2317851" cy="76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39" name="Groupe 38">
            <a:extLst>
              <a:ext uri="{FF2B5EF4-FFF2-40B4-BE49-F238E27FC236}">
                <a16:creationId xmlns:a16="http://schemas.microsoft.com/office/drawing/2014/main" id="{298A250C-A6AE-A47B-F086-A5D00051EC5D}"/>
              </a:ext>
            </a:extLst>
          </p:cNvPr>
          <p:cNvGrpSpPr/>
          <p:nvPr/>
        </p:nvGrpSpPr>
        <p:grpSpPr>
          <a:xfrm>
            <a:off x="7228019" y="2769900"/>
            <a:ext cx="2211781" cy="343583"/>
            <a:chOff x="-2654918" y="2356085"/>
            <a:chExt cx="2673433" cy="343583"/>
          </a:xfrm>
        </p:grpSpPr>
        <p:sp>
          <p:nvSpPr>
            <p:cNvPr id="40" name="ZoneTexte 39">
              <a:extLst>
                <a:ext uri="{FF2B5EF4-FFF2-40B4-BE49-F238E27FC236}">
                  <a16:creationId xmlns:a16="http://schemas.microsoft.com/office/drawing/2014/main" id="{E5BB8508-2CC9-561C-CE90-C041AAF181A5}"/>
                </a:ext>
              </a:extLst>
            </p:cNvPr>
            <p:cNvSpPr txBox="1"/>
            <p:nvPr/>
          </p:nvSpPr>
          <p:spPr>
            <a:xfrm>
              <a:off x="-2412865" y="2356085"/>
              <a:ext cx="2431380" cy="246221"/>
            </a:xfrm>
            <a:prstGeom prst="rect">
              <a:avLst/>
            </a:prstGeom>
            <a:solidFill>
              <a:schemeClr val="tx2">
                <a:lumMod val="20000"/>
                <a:lumOff val="80000"/>
              </a:schemeClr>
            </a:solidFill>
          </p:spPr>
          <p:txBody>
            <a:bodyPr wrap="square" rtlCol="0">
              <a:spAutoFit/>
            </a:bodyPr>
            <a:lstStyle/>
            <a:p>
              <a:r>
                <a:rPr lang="fr-FR" sz="1000" b="1" dirty="0">
                  <a:solidFill>
                    <a:schemeClr val="tx1">
                      <a:lumMod val="75000"/>
                      <a:lumOff val="25000"/>
                    </a:schemeClr>
                  </a:solidFill>
                </a:rPr>
                <a:t>Dispositif MRH : 1 mois offert</a:t>
              </a:r>
            </a:p>
          </p:txBody>
        </p:sp>
        <p:sp>
          <p:nvSpPr>
            <p:cNvPr id="41" name="Étoile : 5 branches 40">
              <a:extLst>
                <a:ext uri="{FF2B5EF4-FFF2-40B4-BE49-F238E27FC236}">
                  <a16:creationId xmlns:a16="http://schemas.microsoft.com/office/drawing/2014/main" id="{2B9DF795-7E96-8CBD-62BD-374007F47A80}"/>
                </a:ext>
              </a:extLst>
            </p:cNvPr>
            <p:cNvSpPr/>
            <p:nvPr/>
          </p:nvSpPr>
          <p:spPr>
            <a:xfrm>
              <a:off x="-2654918" y="2534025"/>
              <a:ext cx="218170" cy="165643"/>
            </a:xfrm>
            <a:prstGeom prst="star5">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42" name="ZoneTexte 41">
            <a:extLst>
              <a:ext uri="{FF2B5EF4-FFF2-40B4-BE49-F238E27FC236}">
                <a16:creationId xmlns:a16="http://schemas.microsoft.com/office/drawing/2014/main" id="{AE4DF413-9F78-B5D3-DF59-60E1692957DB}"/>
              </a:ext>
            </a:extLst>
          </p:cNvPr>
          <p:cNvSpPr txBox="1"/>
          <p:nvPr/>
        </p:nvSpPr>
        <p:spPr>
          <a:xfrm>
            <a:off x="7428274" y="2992479"/>
            <a:ext cx="1207382" cy="246221"/>
          </a:xfrm>
          <a:prstGeom prst="rect">
            <a:avLst/>
          </a:prstGeom>
          <a:noFill/>
        </p:spPr>
        <p:txBody>
          <a:bodyPr wrap="none" rtlCol="0">
            <a:spAutoFit/>
          </a:bodyPr>
          <a:lstStyle/>
          <a:p>
            <a:r>
              <a:rPr lang="fr-FR" sz="1000" dirty="0">
                <a:solidFill>
                  <a:schemeClr val="tx1">
                    <a:lumMod val="75000"/>
                    <a:lumOff val="25000"/>
                  </a:schemeClr>
                </a:solidFill>
              </a:rPr>
              <a:t>du 06/11 au 02/12</a:t>
            </a:r>
          </a:p>
        </p:txBody>
      </p:sp>
      <p:grpSp>
        <p:nvGrpSpPr>
          <p:cNvPr id="43" name="Groupe 42">
            <a:extLst>
              <a:ext uri="{FF2B5EF4-FFF2-40B4-BE49-F238E27FC236}">
                <a16:creationId xmlns:a16="http://schemas.microsoft.com/office/drawing/2014/main" id="{6411EF11-1B85-5378-017A-E1861D297FFB}"/>
              </a:ext>
            </a:extLst>
          </p:cNvPr>
          <p:cNvGrpSpPr/>
          <p:nvPr/>
        </p:nvGrpSpPr>
        <p:grpSpPr>
          <a:xfrm>
            <a:off x="2515373" y="3926110"/>
            <a:ext cx="2841880" cy="308328"/>
            <a:chOff x="4451732" y="2295231"/>
            <a:chExt cx="2841880" cy="308328"/>
          </a:xfrm>
        </p:grpSpPr>
        <p:cxnSp>
          <p:nvCxnSpPr>
            <p:cNvPr id="44" name="Connecteur droit avec flèche 43">
              <a:extLst>
                <a:ext uri="{FF2B5EF4-FFF2-40B4-BE49-F238E27FC236}">
                  <a16:creationId xmlns:a16="http://schemas.microsoft.com/office/drawing/2014/main" id="{D4AD48CC-3FCC-C8FE-9DCC-4FB35F496EF9}"/>
                </a:ext>
              </a:extLst>
            </p:cNvPr>
            <p:cNvCxnSpPr>
              <a:cxnSpLocks/>
            </p:cNvCxnSpPr>
            <p:nvPr/>
          </p:nvCxnSpPr>
          <p:spPr>
            <a:xfrm>
              <a:off x="4701470" y="2560572"/>
              <a:ext cx="2592142" cy="66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45" name="Groupe 44">
              <a:extLst>
                <a:ext uri="{FF2B5EF4-FFF2-40B4-BE49-F238E27FC236}">
                  <a16:creationId xmlns:a16="http://schemas.microsoft.com/office/drawing/2014/main" id="{AF85F6FF-2A2D-797E-DC4E-0D27F4162200}"/>
                </a:ext>
              </a:extLst>
            </p:cNvPr>
            <p:cNvGrpSpPr/>
            <p:nvPr/>
          </p:nvGrpSpPr>
          <p:grpSpPr>
            <a:xfrm>
              <a:off x="4451732" y="2295231"/>
              <a:ext cx="2756883" cy="308328"/>
              <a:chOff x="2468386" y="2292794"/>
              <a:chExt cx="2756883" cy="308328"/>
            </a:xfrm>
          </p:grpSpPr>
          <p:sp>
            <p:nvSpPr>
              <p:cNvPr id="46" name="ZoneTexte 45">
                <a:extLst>
                  <a:ext uri="{FF2B5EF4-FFF2-40B4-BE49-F238E27FC236}">
                    <a16:creationId xmlns:a16="http://schemas.microsoft.com/office/drawing/2014/main" id="{BB2E7374-AF8A-1156-CAEE-9A485608B0AF}"/>
                  </a:ext>
                </a:extLst>
              </p:cNvPr>
              <p:cNvSpPr txBox="1"/>
              <p:nvPr/>
            </p:nvSpPr>
            <p:spPr>
              <a:xfrm>
                <a:off x="2623275" y="2292794"/>
                <a:ext cx="2601994" cy="246221"/>
              </a:xfrm>
              <a:prstGeom prst="rect">
                <a:avLst/>
              </a:prstGeom>
              <a:solidFill>
                <a:schemeClr val="accent6">
                  <a:lumMod val="40000"/>
                  <a:lumOff val="60000"/>
                </a:schemeClr>
              </a:solidFill>
            </p:spPr>
            <p:txBody>
              <a:bodyPr wrap="none" rtlCol="0">
                <a:spAutoFit/>
              </a:bodyPr>
              <a:lstStyle/>
              <a:p>
                <a:r>
                  <a:rPr lang="fr-FR" sz="1000" b="1" dirty="0">
                    <a:solidFill>
                      <a:schemeClr val="tx1">
                        <a:lumMod val="75000"/>
                        <a:lumOff val="25000"/>
                      </a:schemeClr>
                    </a:solidFill>
                  </a:rPr>
                  <a:t>Opération JO 2024 : </a:t>
                </a:r>
                <a:r>
                  <a:rPr lang="fr-FR" sz="1000" dirty="0">
                    <a:solidFill>
                      <a:schemeClr val="tx1">
                        <a:lumMod val="75000"/>
                        <a:lumOff val="25000"/>
                      </a:schemeClr>
                    </a:solidFill>
                  </a:rPr>
                  <a:t>Rentrée sportive Jeu</a:t>
                </a:r>
              </a:p>
            </p:txBody>
          </p:sp>
          <p:sp>
            <p:nvSpPr>
              <p:cNvPr id="47" name="Étoile : 5 branches 46">
                <a:extLst>
                  <a:ext uri="{FF2B5EF4-FFF2-40B4-BE49-F238E27FC236}">
                    <a16:creationId xmlns:a16="http://schemas.microsoft.com/office/drawing/2014/main" id="{1288DA69-88DD-E17A-9DC6-3A7EC7DCDA4F}"/>
                  </a:ext>
                </a:extLst>
              </p:cNvPr>
              <p:cNvSpPr/>
              <p:nvPr/>
            </p:nvSpPr>
            <p:spPr>
              <a:xfrm>
                <a:off x="2468386" y="2435479"/>
                <a:ext cx="180305" cy="165643"/>
              </a:xfrm>
              <a:prstGeom prst="star5">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grpSp>
      <p:sp>
        <p:nvSpPr>
          <p:cNvPr id="48" name="ZoneTexte 37">
            <a:extLst>
              <a:ext uri="{FF2B5EF4-FFF2-40B4-BE49-F238E27FC236}">
                <a16:creationId xmlns:a16="http://schemas.microsoft.com/office/drawing/2014/main" id="{B5A1FF63-65E2-417A-0D9B-D9A58AC33B6B}"/>
              </a:ext>
            </a:extLst>
          </p:cNvPr>
          <p:cNvSpPr txBox="1">
            <a:spLocks noChangeArrowheads="1"/>
          </p:cNvSpPr>
          <p:nvPr/>
        </p:nvSpPr>
        <p:spPr bwMode="auto">
          <a:xfrm>
            <a:off x="1070520" y="4658508"/>
            <a:ext cx="15144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dirty="0">
                <a:solidFill>
                  <a:srgbClr val="7030A0"/>
                </a:solidFill>
              </a:rPr>
              <a:t>Bancarisation</a:t>
            </a:r>
            <a:endParaRPr lang="fr-FR" altLang="fr-FR" sz="1400" dirty="0">
              <a:solidFill>
                <a:srgbClr val="7030A0"/>
              </a:solidFill>
            </a:endParaRPr>
          </a:p>
        </p:txBody>
      </p:sp>
      <p:grpSp>
        <p:nvGrpSpPr>
          <p:cNvPr id="49" name="Groupe 48">
            <a:extLst>
              <a:ext uri="{FF2B5EF4-FFF2-40B4-BE49-F238E27FC236}">
                <a16:creationId xmlns:a16="http://schemas.microsoft.com/office/drawing/2014/main" id="{8AACEEB2-0C00-0CE8-DAF6-D916398FD432}"/>
              </a:ext>
            </a:extLst>
          </p:cNvPr>
          <p:cNvGrpSpPr/>
          <p:nvPr/>
        </p:nvGrpSpPr>
        <p:grpSpPr>
          <a:xfrm>
            <a:off x="6328901" y="6465767"/>
            <a:ext cx="2093625" cy="297040"/>
            <a:chOff x="2659988" y="4919552"/>
            <a:chExt cx="2093625" cy="297040"/>
          </a:xfrm>
        </p:grpSpPr>
        <p:grpSp>
          <p:nvGrpSpPr>
            <p:cNvPr id="50" name="Groupe 49">
              <a:extLst>
                <a:ext uri="{FF2B5EF4-FFF2-40B4-BE49-F238E27FC236}">
                  <a16:creationId xmlns:a16="http://schemas.microsoft.com/office/drawing/2014/main" id="{FE9C3F43-7F71-3B7A-D641-A02F656583E2}"/>
                </a:ext>
              </a:extLst>
            </p:cNvPr>
            <p:cNvGrpSpPr/>
            <p:nvPr/>
          </p:nvGrpSpPr>
          <p:grpSpPr>
            <a:xfrm>
              <a:off x="2659988" y="5050949"/>
              <a:ext cx="1891646" cy="165643"/>
              <a:chOff x="4522298" y="1997756"/>
              <a:chExt cx="1891646" cy="165643"/>
            </a:xfrm>
          </p:grpSpPr>
          <p:sp>
            <p:nvSpPr>
              <p:cNvPr id="53" name="Étoile : 5 branches 52">
                <a:extLst>
                  <a:ext uri="{FF2B5EF4-FFF2-40B4-BE49-F238E27FC236}">
                    <a16:creationId xmlns:a16="http://schemas.microsoft.com/office/drawing/2014/main" id="{028E4F2B-BEB4-3AEC-8E8A-5109BBB5C744}"/>
                  </a:ext>
                </a:extLst>
              </p:cNvPr>
              <p:cNvSpPr/>
              <p:nvPr/>
            </p:nvSpPr>
            <p:spPr>
              <a:xfrm>
                <a:off x="4522298" y="1997756"/>
                <a:ext cx="180305" cy="165643"/>
              </a:xfrm>
              <a:prstGeom prst="star5">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54" name="Connecteur droit avec flèche 53">
                <a:extLst>
                  <a:ext uri="{FF2B5EF4-FFF2-40B4-BE49-F238E27FC236}">
                    <a16:creationId xmlns:a16="http://schemas.microsoft.com/office/drawing/2014/main" id="{DF452445-902A-C4C7-C073-E4D793761F52}"/>
                  </a:ext>
                </a:extLst>
              </p:cNvPr>
              <p:cNvCxnSpPr>
                <a:cxnSpLocks/>
              </p:cNvCxnSpPr>
              <p:nvPr/>
            </p:nvCxnSpPr>
            <p:spPr>
              <a:xfrm>
                <a:off x="4724277" y="2106487"/>
                <a:ext cx="1689667" cy="0"/>
              </a:xfrm>
              <a:prstGeom prst="straightConnector1">
                <a:avLst/>
              </a:prstGeom>
              <a:ln w="31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51" name="Rectangle 50">
              <a:extLst>
                <a:ext uri="{FF2B5EF4-FFF2-40B4-BE49-F238E27FC236}">
                  <a16:creationId xmlns:a16="http://schemas.microsoft.com/office/drawing/2014/main" id="{96E178D0-3F0B-B274-D7FA-187923CA2061}"/>
                </a:ext>
              </a:extLst>
            </p:cNvPr>
            <p:cNvSpPr/>
            <p:nvPr/>
          </p:nvSpPr>
          <p:spPr>
            <a:xfrm>
              <a:off x="3058849" y="4919552"/>
              <a:ext cx="1321095" cy="246221"/>
            </a:xfrm>
            <a:prstGeom prst="rect">
              <a:avLst/>
            </a:prstGeom>
            <a:noFill/>
            <a:ln w="3175">
              <a:noFill/>
            </a:ln>
          </p:spPr>
          <p:txBody>
            <a:bodyPr wrap="square">
              <a:spAutoFit/>
            </a:bodyPr>
            <a:lstStyle/>
            <a:p>
              <a:r>
                <a:rPr lang="fr-FR" sz="1000" dirty="0">
                  <a:solidFill>
                    <a:schemeClr val="bg1"/>
                  </a:solidFill>
                </a:rPr>
                <a:t>Vacances scolaires</a:t>
              </a:r>
            </a:p>
          </p:txBody>
        </p:sp>
        <p:sp>
          <p:nvSpPr>
            <p:cNvPr id="52" name="Étoile : 5 branches 51">
              <a:extLst>
                <a:ext uri="{FF2B5EF4-FFF2-40B4-BE49-F238E27FC236}">
                  <a16:creationId xmlns:a16="http://schemas.microsoft.com/office/drawing/2014/main" id="{BF716BA1-8F6B-320F-AEC5-E21874A0B0E4}"/>
                </a:ext>
              </a:extLst>
            </p:cNvPr>
            <p:cNvSpPr/>
            <p:nvPr/>
          </p:nvSpPr>
          <p:spPr>
            <a:xfrm>
              <a:off x="4573308" y="5050949"/>
              <a:ext cx="180305" cy="165643"/>
            </a:xfrm>
            <a:prstGeom prst="star5">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62" name="Étoile : 5 branches 61">
            <a:extLst>
              <a:ext uri="{FF2B5EF4-FFF2-40B4-BE49-F238E27FC236}">
                <a16:creationId xmlns:a16="http://schemas.microsoft.com/office/drawing/2014/main" id="{EBB038F2-9E35-372E-9B9B-96F05ED42A41}"/>
              </a:ext>
            </a:extLst>
          </p:cNvPr>
          <p:cNvSpPr/>
          <p:nvPr/>
        </p:nvSpPr>
        <p:spPr>
          <a:xfrm>
            <a:off x="9726368" y="2926167"/>
            <a:ext cx="180305" cy="165643"/>
          </a:xfrm>
          <a:prstGeom prst="star5">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3" name="Étoile : 5 branches 62">
            <a:extLst>
              <a:ext uri="{FF2B5EF4-FFF2-40B4-BE49-F238E27FC236}">
                <a16:creationId xmlns:a16="http://schemas.microsoft.com/office/drawing/2014/main" id="{FEDBB4EF-927E-8B47-7678-FFAB835605B1}"/>
              </a:ext>
            </a:extLst>
          </p:cNvPr>
          <p:cNvSpPr/>
          <p:nvPr/>
        </p:nvSpPr>
        <p:spPr>
          <a:xfrm>
            <a:off x="5333267" y="4088478"/>
            <a:ext cx="180305" cy="165643"/>
          </a:xfrm>
          <a:prstGeom prst="star5">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5" name="Étoile : 5 branches 64">
            <a:extLst>
              <a:ext uri="{FF2B5EF4-FFF2-40B4-BE49-F238E27FC236}">
                <a16:creationId xmlns:a16="http://schemas.microsoft.com/office/drawing/2014/main" id="{48C304B5-F4C5-F234-BB95-7E322DCA111E}"/>
              </a:ext>
            </a:extLst>
          </p:cNvPr>
          <p:cNvSpPr/>
          <p:nvPr/>
        </p:nvSpPr>
        <p:spPr>
          <a:xfrm>
            <a:off x="11362563" y="4803338"/>
            <a:ext cx="185393" cy="169606"/>
          </a:xfrm>
          <a:prstGeom prst="star5">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7" name="ZoneTexte 66">
            <a:extLst>
              <a:ext uri="{FF2B5EF4-FFF2-40B4-BE49-F238E27FC236}">
                <a16:creationId xmlns:a16="http://schemas.microsoft.com/office/drawing/2014/main" id="{E33F80EF-6D91-BAD3-EAC5-8BF520C7B79B}"/>
              </a:ext>
            </a:extLst>
          </p:cNvPr>
          <p:cNvSpPr txBox="1"/>
          <p:nvPr/>
        </p:nvSpPr>
        <p:spPr>
          <a:xfrm>
            <a:off x="2704877" y="5758117"/>
            <a:ext cx="2198038" cy="246221"/>
          </a:xfrm>
          <a:prstGeom prst="rect">
            <a:avLst/>
          </a:prstGeom>
          <a:solidFill>
            <a:schemeClr val="accent1">
              <a:lumMod val="20000"/>
              <a:lumOff val="80000"/>
            </a:schemeClr>
          </a:solidFill>
        </p:spPr>
        <p:txBody>
          <a:bodyPr wrap="none" rtlCol="0">
            <a:spAutoFit/>
          </a:bodyPr>
          <a:lstStyle/>
          <a:p>
            <a:r>
              <a:rPr lang="fr-FR" sz="1000" b="1" dirty="0">
                <a:solidFill>
                  <a:schemeClr val="tx1">
                    <a:lumMod val="75000"/>
                    <a:lumOff val="25000"/>
                  </a:schemeClr>
                </a:solidFill>
              </a:rPr>
              <a:t>Campagne commerciales Jeunes</a:t>
            </a:r>
          </a:p>
        </p:txBody>
      </p:sp>
      <p:cxnSp>
        <p:nvCxnSpPr>
          <p:cNvPr id="68" name="Connecteur droit avec flèche 67">
            <a:extLst>
              <a:ext uri="{FF2B5EF4-FFF2-40B4-BE49-F238E27FC236}">
                <a16:creationId xmlns:a16="http://schemas.microsoft.com/office/drawing/2014/main" id="{5F7AAEB7-CAA6-7290-2A98-F96875FC31F1}"/>
              </a:ext>
            </a:extLst>
          </p:cNvPr>
          <p:cNvCxnSpPr>
            <a:cxnSpLocks/>
          </p:cNvCxnSpPr>
          <p:nvPr/>
        </p:nvCxnSpPr>
        <p:spPr>
          <a:xfrm flipV="1">
            <a:off x="2714909" y="6031663"/>
            <a:ext cx="4670836" cy="121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9" name="Étoile : 5 branches 68">
            <a:extLst>
              <a:ext uri="{FF2B5EF4-FFF2-40B4-BE49-F238E27FC236}">
                <a16:creationId xmlns:a16="http://schemas.microsoft.com/office/drawing/2014/main" id="{B308E8F8-312A-67AD-2123-115A40BA22D0}"/>
              </a:ext>
            </a:extLst>
          </p:cNvPr>
          <p:cNvSpPr/>
          <p:nvPr/>
        </p:nvSpPr>
        <p:spPr>
          <a:xfrm>
            <a:off x="2567486" y="5899333"/>
            <a:ext cx="180305" cy="165643"/>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7" name="ZoneTexte 2">
            <a:extLst>
              <a:ext uri="{FF2B5EF4-FFF2-40B4-BE49-F238E27FC236}">
                <a16:creationId xmlns:a16="http://schemas.microsoft.com/office/drawing/2014/main" id="{69110146-F3C9-50F8-7603-1CAD9F4BD06E}"/>
              </a:ext>
            </a:extLst>
          </p:cNvPr>
          <p:cNvSpPr txBox="1">
            <a:spLocks noChangeArrowheads="1"/>
          </p:cNvSpPr>
          <p:nvPr/>
        </p:nvSpPr>
        <p:spPr bwMode="auto">
          <a:xfrm>
            <a:off x="1106732" y="1560155"/>
            <a:ext cx="1331912" cy="369332"/>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b="1" dirty="0">
                <a:solidFill>
                  <a:srgbClr val="C00000"/>
                </a:solidFill>
              </a:rPr>
              <a:t>Challenge</a:t>
            </a:r>
          </a:p>
        </p:txBody>
      </p:sp>
      <p:sp>
        <p:nvSpPr>
          <p:cNvPr id="78" name="ZoneTexte 77">
            <a:extLst>
              <a:ext uri="{FF2B5EF4-FFF2-40B4-BE49-F238E27FC236}">
                <a16:creationId xmlns:a16="http://schemas.microsoft.com/office/drawing/2014/main" id="{97019CB0-E1DE-8C7F-3A31-555459D8EFF6}"/>
              </a:ext>
            </a:extLst>
          </p:cNvPr>
          <p:cNvSpPr txBox="1"/>
          <p:nvPr/>
        </p:nvSpPr>
        <p:spPr>
          <a:xfrm>
            <a:off x="2594508" y="1612803"/>
            <a:ext cx="2858475" cy="261610"/>
          </a:xfrm>
          <a:prstGeom prst="rect">
            <a:avLst/>
          </a:prstGeom>
          <a:solidFill>
            <a:srgbClr val="C00000"/>
          </a:solidFill>
        </p:spPr>
        <p:txBody>
          <a:bodyPr wrap="none" rtlCol="0">
            <a:spAutoFit/>
          </a:bodyPr>
          <a:lstStyle/>
          <a:p>
            <a:r>
              <a:rPr lang="fr-FR" sz="1100" b="1" dirty="0">
                <a:solidFill>
                  <a:schemeClr val="bg1"/>
                </a:solidFill>
              </a:rPr>
              <a:t>Challenge COLLECTE du 01/09 au 31/12</a:t>
            </a:r>
          </a:p>
        </p:txBody>
      </p:sp>
      <p:cxnSp>
        <p:nvCxnSpPr>
          <p:cNvPr id="79" name="Connecteur droit avec flèche 78">
            <a:extLst>
              <a:ext uri="{FF2B5EF4-FFF2-40B4-BE49-F238E27FC236}">
                <a16:creationId xmlns:a16="http://schemas.microsoft.com/office/drawing/2014/main" id="{C0A2B6FF-B93E-C500-4205-44460B3AC372}"/>
              </a:ext>
            </a:extLst>
          </p:cNvPr>
          <p:cNvCxnSpPr>
            <a:cxnSpLocks/>
          </p:cNvCxnSpPr>
          <p:nvPr/>
        </p:nvCxnSpPr>
        <p:spPr>
          <a:xfrm>
            <a:off x="2594508" y="1880898"/>
            <a:ext cx="8658618"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80" name="Étoile : 5 branches 79">
            <a:extLst>
              <a:ext uri="{FF2B5EF4-FFF2-40B4-BE49-F238E27FC236}">
                <a16:creationId xmlns:a16="http://schemas.microsoft.com/office/drawing/2014/main" id="{D6705D92-2832-4A44-10FE-A9CE5A1BD27D}"/>
              </a:ext>
            </a:extLst>
          </p:cNvPr>
          <p:cNvSpPr/>
          <p:nvPr/>
        </p:nvSpPr>
        <p:spPr>
          <a:xfrm>
            <a:off x="2411820" y="1760482"/>
            <a:ext cx="218170" cy="220471"/>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1" name="Étoile : 5 branches 80">
            <a:extLst>
              <a:ext uri="{FF2B5EF4-FFF2-40B4-BE49-F238E27FC236}">
                <a16:creationId xmlns:a16="http://schemas.microsoft.com/office/drawing/2014/main" id="{12F38EA6-536C-7808-1367-C86B7FA776D0}"/>
              </a:ext>
            </a:extLst>
          </p:cNvPr>
          <p:cNvSpPr/>
          <p:nvPr/>
        </p:nvSpPr>
        <p:spPr>
          <a:xfrm>
            <a:off x="11253126" y="1770602"/>
            <a:ext cx="218170" cy="220471"/>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5" name="ZoneTexte 84">
            <a:extLst>
              <a:ext uri="{FF2B5EF4-FFF2-40B4-BE49-F238E27FC236}">
                <a16:creationId xmlns:a16="http://schemas.microsoft.com/office/drawing/2014/main" id="{E4FF903E-34E3-DDEC-5C5F-80600CF0C972}"/>
              </a:ext>
            </a:extLst>
          </p:cNvPr>
          <p:cNvSpPr txBox="1"/>
          <p:nvPr/>
        </p:nvSpPr>
        <p:spPr>
          <a:xfrm>
            <a:off x="2609219" y="2181767"/>
            <a:ext cx="2783134" cy="246221"/>
          </a:xfrm>
          <a:prstGeom prst="rect">
            <a:avLst/>
          </a:prstGeom>
          <a:solidFill>
            <a:schemeClr val="accent1">
              <a:lumMod val="40000"/>
              <a:lumOff val="60000"/>
            </a:schemeClr>
          </a:solidFill>
        </p:spPr>
        <p:txBody>
          <a:bodyPr wrap="none" rtlCol="0">
            <a:spAutoFit/>
          </a:bodyPr>
          <a:lstStyle/>
          <a:p>
            <a:r>
              <a:rPr lang="fr-FR" sz="1000" b="1" dirty="0">
                <a:solidFill>
                  <a:schemeClr val="tx1">
                    <a:lumMod val="75000"/>
                    <a:lumOff val="25000"/>
                  </a:schemeClr>
                </a:solidFill>
              </a:rPr>
              <a:t>Mise en action des dispositifs de conquête</a:t>
            </a:r>
          </a:p>
        </p:txBody>
      </p:sp>
      <p:cxnSp>
        <p:nvCxnSpPr>
          <p:cNvPr id="86" name="Connecteur droit avec flèche 85">
            <a:extLst>
              <a:ext uri="{FF2B5EF4-FFF2-40B4-BE49-F238E27FC236}">
                <a16:creationId xmlns:a16="http://schemas.microsoft.com/office/drawing/2014/main" id="{157599D0-5543-0381-B029-E8A6BE6213AC}"/>
              </a:ext>
            </a:extLst>
          </p:cNvPr>
          <p:cNvCxnSpPr>
            <a:cxnSpLocks/>
          </p:cNvCxnSpPr>
          <p:nvPr/>
        </p:nvCxnSpPr>
        <p:spPr>
          <a:xfrm>
            <a:off x="2609219" y="2440121"/>
            <a:ext cx="865861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7" name="Étoile : 5 branches 86">
            <a:extLst>
              <a:ext uri="{FF2B5EF4-FFF2-40B4-BE49-F238E27FC236}">
                <a16:creationId xmlns:a16="http://schemas.microsoft.com/office/drawing/2014/main" id="{7E053955-5F65-D90E-27C6-CBC0C153F699}"/>
              </a:ext>
            </a:extLst>
          </p:cNvPr>
          <p:cNvSpPr/>
          <p:nvPr/>
        </p:nvSpPr>
        <p:spPr>
          <a:xfrm>
            <a:off x="2471828" y="2322983"/>
            <a:ext cx="180305" cy="165643"/>
          </a:xfrm>
          <a:prstGeom prst="star5">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91" name="Groupe 90">
            <a:extLst>
              <a:ext uri="{FF2B5EF4-FFF2-40B4-BE49-F238E27FC236}">
                <a16:creationId xmlns:a16="http://schemas.microsoft.com/office/drawing/2014/main" id="{71E61B08-5EF4-D072-9CEF-6CA4F896CF5A}"/>
              </a:ext>
            </a:extLst>
          </p:cNvPr>
          <p:cNvGrpSpPr/>
          <p:nvPr/>
        </p:nvGrpSpPr>
        <p:grpSpPr>
          <a:xfrm>
            <a:off x="4752758" y="4648730"/>
            <a:ext cx="3078044" cy="259527"/>
            <a:chOff x="4287651" y="2113268"/>
            <a:chExt cx="2248536" cy="259708"/>
          </a:xfrm>
        </p:grpSpPr>
        <p:cxnSp>
          <p:nvCxnSpPr>
            <p:cNvPr id="92" name="Connecteur droit avec flèche 91">
              <a:extLst>
                <a:ext uri="{FF2B5EF4-FFF2-40B4-BE49-F238E27FC236}">
                  <a16:creationId xmlns:a16="http://schemas.microsoft.com/office/drawing/2014/main" id="{695BA4B0-46E1-6686-33F5-D78C553C1715}"/>
                </a:ext>
              </a:extLst>
            </p:cNvPr>
            <p:cNvCxnSpPr>
              <a:cxnSpLocks/>
            </p:cNvCxnSpPr>
            <p:nvPr/>
          </p:nvCxnSpPr>
          <p:spPr>
            <a:xfrm>
              <a:off x="4302087" y="2372976"/>
              <a:ext cx="22341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3" name="ZoneTexte 92">
              <a:extLst>
                <a:ext uri="{FF2B5EF4-FFF2-40B4-BE49-F238E27FC236}">
                  <a16:creationId xmlns:a16="http://schemas.microsoft.com/office/drawing/2014/main" id="{F8374F57-1E7C-369F-1DF7-420157BDFBDF}"/>
                </a:ext>
              </a:extLst>
            </p:cNvPr>
            <p:cNvSpPr txBox="1"/>
            <p:nvPr/>
          </p:nvSpPr>
          <p:spPr>
            <a:xfrm>
              <a:off x="4287651" y="2113268"/>
              <a:ext cx="2138815" cy="246393"/>
            </a:xfrm>
            <a:prstGeom prst="rect">
              <a:avLst/>
            </a:prstGeom>
            <a:solidFill>
              <a:srgbClr val="F4CDFF"/>
            </a:solidFill>
          </p:spPr>
          <p:txBody>
            <a:bodyPr wrap="square" rtlCol="0">
              <a:spAutoFit/>
            </a:bodyPr>
            <a:lstStyle/>
            <a:p>
              <a:r>
                <a:rPr lang="fr-FR" sz="1000" b="1" dirty="0">
                  <a:solidFill>
                    <a:schemeClr val="tx1">
                      <a:lumMod val="75000"/>
                      <a:lumOff val="25000"/>
                    </a:schemeClr>
                  </a:solidFill>
                </a:rPr>
                <a:t>Résa Vacances Hiver : </a:t>
              </a:r>
              <a:r>
                <a:rPr lang="fr-FR" sz="1000" dirty="0">
                  <a:solidFill>
                    <a:schemeClr val="tx1">
                      <a:lumMod val="75000"/>
                      <a:lumOff val="25000"/>
                    </a:schemeClr>
                  </a:solidFill>
                </a:rPr>
                <a:t>MEG VISA 1</a:t>
              </a:r>
              <a:r>
                <a:rPr lang="fr-FR" sz="1000" baseline="30000" dirty="0">
                  <a:solidFill>
                    <a:schemeClr val="tx1">
                      <a:lumMod val="75000"/>
                      <a:lumOff val="25000"/>
                    </a:schemeClr>
                  </a:solidFill>
                </a:rPr>
                <a:t>ER</a:t>
              </a:r>
              <a:r>
                <a:rPr lang="fr-FR" sz="1000" dirty="0">
                  <a:solidFill>
                    <a:schemeClr val="tx1">
                      <a:lumMod val="75000"/>
                      <a:lumOff val="25000"/>
                    </a:schemeClr>
                  </a:solidFill>
                </a:rPr>
                <a:t> IZI DD</a:t>
              </a:r>
            </a:p>
          </p:txBody>
        </p:sp>
      </p:grpSp>
      <p:sp>
        <p:nvSpPr>
          <p:cNvPr id="94" name="Étoile : 5 branches 93">
            <a:extLst>
              <a:ext uri="{FF2B5EF4-FFF2-40B4-BE49-F238E27FC236}">
                <a16:creationId xmlns:a16="http://schemas.microsoft.com/office/drawing/2014/main" id="{FDAC0B1A-2F95-2B1F-9EEB-C57A9CDBBEA1}"/>
              </a:ext>
            </a:extLst>
          </p:cNvPr>
          <p:cNvSpPr/>
          <p:nvPr/>
        </p:nvSpPr>
        <p:spPr>
          <a:xfrm>
            <a:off x="7829376" y="4794341"/>
            <a:ext cx="185393" cy="169606"/>
          </a:xfrm>
          <a:prstGeom prst="star5">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5" name="Étoile : 5 branches 94">
            <a:extLst>
              <a:ext uri="{FF2B5EF4-FFF2-40B4-BE49-F238E27FC236}">
                <a16:creationId xmlns:a16="http://schemas.microsoft.com/office/drawing/2014/main" id="{5356DAA5-AFB8-AF1F-1A52-8D3A863879E4}"/>
              </a:ext>
            </a:extLst>
          </p:cNvPr>
          <p:cNvSpPr/>
          <p:nvPr/>
        </p:nvSpPr>
        <p:spPr>
          <a:xfrm>
            <a:off x="4623534" y="4810227"/>
            <a:ext cx="185393" cy="169606"/>
          </a:xfrm>
          <a:prstGeom prst="star5">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4" name="Groupe 103">
            <a:extLst>
              <a:ext uri="{FF2B5EF4-FFF2-40B4-BE49-F238E27FC236}">
                <a16:creationId xmlns:a16="http://schemas.microsoft.com/office/drawing/2014/main" id="{5FB2FB4A-7AA0-5F61-25AF-6F77D8FECB0B}"/>
              </a:ext>
            </a:extLst>
          </p:cNvPr>
          <p:cNvGrpSpPr/>
          <p:nvPr/>
        </p:nvGrpSpPr>
        <p:grpSpPr>
          <a:xfrm>
            <a:off x="10629250" y="6469009"/>
            <a:ext cx="1562750" cy="315278"/>
            <a:chOff x="2659988" y="4901314"/>
            <a:chExt cx="1562750" cy="315278"/>
          </a:xfrm>
        </p:grpSpPr>
        <p:grpSp>
          <p:nvGrpSpPr>
            <p:cNvPr id="105" name="Groupe 104">
              <a:extLst>
                <a:ext uri="{FF2B5EF4-FFF2-40B4-BE49-F238E27FC236}">
                  <a16:creationId xmlns:a16="http://schemas.microsoft.com/office/drawing/2014/main" id="{35329843-5F20-5AE8-69B5-69A466774A63}"/>
                </a:ext>
              </a:extLst>
            </p:cNvPr>
            <p:cNvGrpSpPr/>
            <p:nvPr/>
          </p:nvGrpSpPr>
          <p:grpSpPr>
            <a:xfrm>
              <a:off x="2659988" y="5050949"/>
              <a:ext cx="1562750" cy="165643"/>
              <a:chOff x="4522298" y="1997756"/>
              <a:chExt cx="1562750" cy="165643"/>
            </a:xfrm>
          </p:grpSpPr>
          <p:sp>
            <p:nvSpPr>
              <p:cNvPr id="108" name="Étoile : 5 branches 107">
                <a:extLst>
                  <a:ext uri="{FF2B5EF4-FFF2-40B4-BE49-F238E27FC236}">
                    <a16:creationId xmlns:a16="http://schemas.microsoft.com/office/drawing/2014/main" id="{CA7E26E4-92F3-B142-BD25-804121776B0C}"/>
                  </a:ext>
                </a:extLst>
              </p:cNvPr>
              <p:cNvSpPr/>
              <p:nvPr/>
            </p:nvSpPr>
            <p:spPr>
              <a:xfrm>
                <a:off x="4522298" y="1997756"/>
                <a:ext cx="180305" cy="165643"/>
              </a:xfrm>
              <a:prstGeom prst="star5">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09" name="Connecteur droit avec flèche 108">
                <a:extLst>
                  <a:ext uri="{FF2B5EF4-FFF2-40B4-BE49-F238E27FC236}">
                    <a16:creationId xmlns:a16="http://schemas.microsoft.com/office/drawing/2014/main" id="{0F28DC6A-5C1C-3D6E-6204-22180B281887}"/>
                  </a:ext>
                </a:extLst>
              </p:cNvPr>
              <p:cNvCxnSpPr>
                <a:cxnSpLocks/>
              </p:cNvCxnSpPr>
              <p:nvPr/>
            </p:nvCxnSpPr>
            <p:spPr>
              <a:xfrm>
                <a:off x="4724277" y="2106487"/>
                <a:ext cx="1360771" cy="6093"/>
              </a:xfrm>
              <a:prstGeom prst="straightConnector1">
                <a:avLst/>
              </a:prstGeom>
              <a:ln w="31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106" name="Rectangle 105">
              <a:extLst>
                <a:ext uri="{FF2B5EF4-FFF2-40B4-BE49-F238E27FC236}">
                  <a16:creationId xmlns:a16="http://schemas.microsoft.com/office/drawing/2014/main" id="{802CCFC3-E7F5-BF0F-13CB-55FFD78F02EC}"/>
                </a:ext>
              </a:extLst>
            </p:cNvPr>
            <p:cNvSpPr/>
            <p:nvPr/>
          </p:nvSpPr>
          <p:spPr>
            <a:xfrm>
              <a:off x="2840293" y="4901314"/>
              <a:ext cx="1321095" cy="246221"/>
            </a:xfrm>
            <a:prstGeom prst="rect">
              <a:avLst/>
            </a:prstGeom>
            <a:noFill/>
            <a:ln w="3175">
              <a:noFill/>
            </a:ln>
          </p:spPr>
          <p:txBody>
            <a:bodyPr wrap="square">
              <a:spAutoFit/>
            </a:bodyPr>
            <a:lstStyle/>
            <a:p>
              <a:r>
                <a:rPr lang="fr-FR" sz="1000" dirty="0">
                  <a:solidFill>
                    <a:schemeClr val="bg1"/>
                  </a:solidFill>
                </a:rPr>
                <a:t>Vacances scolaires</a:t>
              </a:r>
            </a:p>
          </p:txBody>
        </p:sp>
      </p:grpSp>
      <p:sp>
        <p:nvSpPr>
          <p:cNvPr id="99" name="ZoneTexte 98">
            <a:extLst>
              <a:ext uri="{FF2B5EF4-FFF2-40B4-BE49-F238E27FC236}">
                <a16:creationId xmlns:a16="http://schemas.microsoft.com/office/drawing/2014/main" id="{59476B2D-C0FB-561F-A4B0-2706A5DA83AD}"/>
              </a:ext>
            </a:extLst>
          </p:cNvPr>
          <p:cNvSpPr txBox="1"/>
          <p:nvPr/>
        </p:nvSpPr>
        <p:spPr>
          <a:xfrm>
            <a:off x="2674245" y="4149838"/>
            <a:ext cx="1207382" cy="246221"/>
          </a:xfrm>
          <a:prstGeom prst="rect">
            <a:avLst/>
          </a:prstGeom>
          <a:noFill/>
        </p:spPr>
        <p:txBody>
          <a:bodyPr wrap="none" rtlCol="0">
            <a:spAutoFit/>
          </a:bodyPr>
          <a:lstStyle/>
          <a:p>
            <a:r>
              <a:rPr lang="fr-FR" sz="1000" dirty="0">
                <a:solidFill>
                  <a:schemeClr val="tx1">
                    <a:lumMod val="75000"/>
                    <a:lumOff val="25000"/>
                  </a:schemeClr>
                </a:solidFill>
              </a:rPr>
              <a:t>du 25/08 au 30/09</a:t>
            </a:r>
          </a:p>
        </p:txBody>
      </p:sp>
      <p:sp>
        <p:nvSpPr>
          <p:cNvPr id="70" name="ZoneTexte 69">
            <a:extLst>
              <a:ext uri="{FF2B5EF4-FFF2-40B4-BE49-F238E27FC236}">
                <a16:creationId xmlns:a16="http://schemas.microsoft.com/office/drawing/2014/main" id="{51306034-E6F1-0134-3A0E-0FE0B37438C9}"/>
              </a:ext>
            </a:extLst>
          </p:cNvPr>
          <p:cNvSpPr txBox="1"/>
          <p:nvPr/>
        </p:nvSpPr>
        <p:spPr>
          <a:xfrm>
            <a:off x="6487492" y="3533341"/>
            <a:ext cx="1207382" cy="246221"/>
          </a:xfrm>
          <a:prstGeom prst="rect">
            <a:avLst/>
          </a:prstGeom>
          <a:noFill/>
        </p:spPr>
        <p:txBody>
          <a:bodyPr wrap="none" rtlCol="0">
            <a:spAutoFit/>
          </a:bodyPr>
          <a:lstStyle/>
          <a:p>
            <a:r>
              <a:rPr lang="fr-FR" sz="1000" dirty="0">
                <a:solidFill>
                  <a:schemeClr val="tx1">
                    <a:lumMod val="75000"/>
                    <a:lumOff val="25000"/>
                  </a:schemeClr>
                </a:solidFill>
              </a:rPr>
              <a:t>du 18/09 au 21/10</a:t>
            </a:r>
          </a:p>
        </p:txBody>
      </p:sp>
      <p:sp>
        <p:nvSpPr>
          <p:cNvPr id="71" name="Étoile : 5 branches 70">
            <a:extLst>
              <a:ext uri="{FF2B5EF4-FFF2-40B4-BE49-F238E27FC236}">
                <a16:creationId xmlns:a16="http://schemas.microsoft.com/office/drawing/2014/main" id="{FE6077EA-E733-27E1-89C9-D41867230954}"/>
              </a:ext>
            </a:extLst>
          </p:cNvPr>
          <p:cNvSpPr/>
          <p:nvPr/>
        </p:nvSpPr>
        <p:spPr>
          <a:xfrm>
            <a:off x="7382264" y="5921516"/>
            <a:ext cx="180305" cy="165643"/>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3" name="ZoneTexte 72">
            <a:extLst>
              <a:ext uri="{FF2B5EF4-FFF2-40B4-BE49-F238E27FC236}">
                <a16:creationId xmlns:a16="http://schemas.microsoft.com/office/drawing/2014/main" id="{7D4E0F11-DF68-43C5-C3BB-81E622198966}"/>
              </a:ext>
            </a:extLst>
          </p:cNvPr>
          <p:cNvSpPr txBox="1"/>
          <p:nvPr/>
        </p:nvSpPr>
        <p:spPr>
          <a:xfrm>
            <a:off x="4889655" y="5765134"/>
            <a:ext cx="1047082" cy="246221"/>
          </a:xfrm>
          <a:prstGeom prst="rect">
            <a:avLst/>
          </a:prstGeom>
          <a:noFill/>
        </p:spPr>
        <p:txBody>
          <a:bodyPr wrap="none" rtlCol="0">
            <a:spAutoFit/>
          </a:bodyPr>
          <a:lstStyle/>
          <a:p>
            <a:r>
              <a:rPr lang="fr-FR" sz="1000" dirty="0">
                <a:solidFill>
                  <a:schemeClr val="tx1">
                    <a:lumMod val="75000"/>
                    <a:lumOff val="25000"/>
                  </a:schemeClr>
                </a:solidFill>
              </a:rPr>
              <a:t>Jusqu’au 31/10</a:t>
            </a:r>
          </a:p>
        </p:txBody>
      </p:sp>
      <p:sp>
        <p:nvSpPr>
          <p:cNvPr id="74" name="ZoneTexte 2">
            <a:extLst>
              <a:ext uri="{FF2B5EF4-FFF2-40B4-BE49-F238E27FC236}">
                <a16:creationId xmlns:a16="http://schemas.microsoft.com/office/drawing/2014/main" id="{15BD1B2B-9D45-D572-35C3-397BEA3A9A1A}"/>
              </a:ext>
            </a:extLst>
          </p:cNvPr>
          <p:cNvSpPr txBox="1">
            <a:spLocks noChangeArrowheads="1"/>
          </p:cNvSpPr>
          <p:nvPr/>
        </p:nvSpPr>
        <p:spPr bwMode="auto">
          <a:xfrm>
            <a:off x="1004940" y="2137054"/>
            <a:ext cx="13319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dirty="0">
                <a:solidFill>
                  <a:schemeClr val="accent1">
                    <a:lumMod val="75000"/>
                  </a:schemeClr>
                </a:solidFill>
              </a:rPr>
              <a:t>Conquête</a:t>
            </a:r>
          </a:p>
        </p:txBody>
      </p:sp>
      <p:sp>
        <p:nvSpPr>
          <p:cNvPr id="76" name="Étoile : 5 branches 75">
            <a:extLst>
              <a:ext uri="{FF2B5EF4-FFF2-40B4-BE49-F238E27FC236}">
                <a16:creationId xmlns:a16="http://schemas.microsoft.com/office/drawing/2014/main" id="{714F4729-16E9-4D87-E01D-6D3477BA7B99}"/>
              </a:ext>
            </a:extLst>
          </p:cNvPr>
          <p:cNvSpPr/>
          <p:nvPr/>
        </p:nvSpPr>
        <p:spPr>
          <a:xfrm>
            <a:off x="11312414" y="2350655"/>
            <a:ext cx="173424" cy="165643"/>
          </a:xfrm>
          <a:prstGeom prst="star5">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8" name="ZoneTexte 97">
            <a:extLst>
              <a:ext uri="{FF2B5EF4-FFF2-40B4-BE49-F238E27FC236}">
                <a16:creationId xmlns:a16="http://schemas.microsoft.com/office/drawing/2014/main" id="{82BE8E76-B69B-010C-11EA-41538D3D9E30}"/>
              </a:ext>
            </a:extLst>
          </p:cNvPr>
          <p:cNvSpPr txBox="1"/>
          <p:nvPr/>
        </p:nvSpPr>
        <p:spPr>
          <a:xfrm>
            <a:off x="27052" y="5741579"/>
            <a:ext cx="1021433" cy="338554"/>
          </a:xfrm>
          <a:prstGeom prst="rect">
            <a:avLst/>
          </a:prstGeom>
          <a:noFill/>
        </p:spPr>
        <p:txBody>
          <a:bodyPr wrap="none" rtlCol="0">
            <a:spAutoFit/>
          </a:bodyPr>
          <a:lstStyle/>
          <a:p>
            <a:r>
              <a:rPr lang="fr-FR" sz="800" dirty="0"/>
              <a:t>*Action commune </a:t>
            </a:r>
          </a:p>
          <a:p>
            <a:r>
              <a:rPr lang="fr-FR" sz="800" dirty="0"/>
              <a:t>Crédit &amp; IARD</a:t>
            </a:r>
          </a:p>
        </p:txBody>
      </p:sp>
      <p:grpSp>
        <p:nvGrpSpPr>
          <p:cNvPr id="110" name="Groupe 109">
            <a:extLst>
              <a:ext uri="{FF2B5EF4-FFF2-40B4-BE49-F238E27FC236}">
                <a16:creationId xmlns:a16="http://schemas.microsoft.com/office/drawing/2014/main" id="{A5C450C1-423A-3883-48E1-D3F3B913DC6E}"/>
              </a:ext>
            </a:extLst>
          </p:cNvPr>
          <p:cNvGrpSpPr/>
          <p:nvPr/>
        </p:nvGrpSpPr>
        <p:grpSpPr>
          <a:xfrm>
            <a:off x="3358885" y="5002126"/>
            <a:ext cx="8003677" cy="259527"/>
            <a:chOff x="4287651" y="2113268"/>
            <a:chExt cx="5846751" cy="259708"/>
          </a:xfrm>
        </p:grpSpPr>
        <p:cxnSp>
          <p:nvCxnSpPr>
            <p:cNvPr id="111" name="Connecteur droit avec flèche 110">
              <a:extLst>
                <a:ext uri="{FF2B5EF4-FFF2-40B4-BE49-F238E27FC236}">
                  <a16:creationId xmlns:a16="http://schemas.microsoft.com/office/drawing/2014/main" id="{79DF8B79-75F5-25E2-D945-BC7898542BA1}"/>
                </a:ext>
              </a:extLst>
            </p:cNvPr>
            <p:cNvCxnSpPr>
              <a:cxnSpLocks/>
            </p:cNvCxnSpPr>
            <p:nvPr/>
          </p:nvCxnSpPr>
          <p:spPr>
            <a:xfrm flipV="1">
              <a:off x="4302087" y="2359661"/>
              <a:ext cx="5832315" cy="133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2" name="ZoneTexte 111">
              <a:extLst>
                <a:ext uri="{FF2B5EF4-FFF2-40B4-BE49-F238E27FC236}">
                  <a16:creationId xmlns:a16="http://schemas.microsoft.com/office/drawing/2014/main" id="{1C3B47E7-4428-84EE-B256-4DCB0FBF54C5}"/>
                </a:ext>
              </a:extLst>
            </p:cNvPr>
            <p:cNvSpPr txBox="1"/>
            <p:nvPr/>
          </p:nvSpPr>
          <p:spPr>
            <a:xfrm>
              <a:off x="4287651" y="2113268"/>
              <a:ext cx="2082186" cy="246393"/>
            </a:xfrm>
            <a:prstGeom prst="rect">
              <a:avLst/>
            </a:prstGeom>
            <a:solidFill>
              <a:srgbClr val="F4CDFF"/>
            </a:solidFill>
          </p:spPr>
          <p:txBody>
            <a:bodyPr wrap="square" rtlCol="0">
              <a:spAutoFit/>
            </a:bodyPr>
            <a:lstStyle/>
            <a:p>
              <a:r>
                <a:rPr lang="fr-FR" sz="1000" b="1" dirty="0" err="1">
                  <a:solidFill>
                    <a:schemeClr val="tx1">
                      <a:lumMod val="75000"/>
                      <a:lumOff val="25000"/>
                    </a:schemeClr>
                  </a:solidFill>
                </a:rPr>
                <a:t>Papernest</a:t>
              </a:r>
              <a:r>
                <a:rPr lang="fr-FR" sz="1000" b="1" dirty="0">
                  <a:solidFill>
                    <a:schemeClr val="tx1">
                      <a:lumMod val="75000"/>
                      <a:lumOff val="25000"/>
                    </a:schemeClr>
                  </a:solidFill>
                </a:rPr>
                <a:t> : </a:t>
              </a:r>
              <a:r>
                <a:rPr lang="fr-FR" sz="1000" dirty="0">
                  <a:solidFill>
                    <a:schemeClr val="tx1">
                      <a:lumMod val="75000"/>
                      <a:lumOff val="25000"/>
                    </a:schemeClr>
                  </a:solidFill>
                </a:rPr>
                <a:t>optimiser la gestion de son budget </a:t>
              </a:r>
            </a:p>
          </p:txBody>
        </p:sp>
      </p:grpSp>
      <p:sp>
        <p:nvSpPr>
          <p:cNvPr id="114" name="Étoile : 5 branches 113">
            <a:extLst>
              <a:ext uri="{FF2B5EF4-FFF2-40B4-BE49-F238E27FC236}">
                <a16:creationId xmlns:a16="http://schemas.microsoft.com/office/drawing/2014/main" id="{9E116456-2CDF-A797-51CC-D4927D4070C7}"/>
              </a:ext>
            </a:extLst>
          </p:cNvPr>
          <p:cNvSpPr/>
          <p:nvPr/>
        </p:nvSpPr>
        <p:spPr>
          <a:xfrm>
            <a:off x="3229661" y="5163623"/>
            <a:ext cx="185393" cy="169606"/>
          </a:xfrm>
          <a:prstGeom prst="star5">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6" name="ZoneTexte 115">
            <a:extLst>
              <a:ext uri="{FF2B5EF4-FFF2-40B4-BE49-F238E27FC236}">
                <a16:creationId xmlns:a16="http://schemas.microsoft.com/office/drawing/2014/main" id="{205E6D99-4E4C-AA1F-10F8-74D96259AA02}"/>
              </a:ext>
            </a:extLst>
          </p:cNvPr>
          <p:cNvSpPr txBox="1"/>
          <p:nvPr/>
        </p:nvSpPr>
        <p:spPr>
          <a:xfrm>
            <a:off x="6143536" y="5018125"/>
            <a:ext cx="1295547" cy="246221"/>
          </a:xfrm>
          <a:prstGeom prst="rect">
            <a:avLst/>
          </a:prstGeom>
          <a:noFill/>
        </p:spPr>
        <p:txBody>
          <a:bodyPr wrap="none" rtlCol="0">
            <a:spAutoFit/>
          </a:bodyPr>
          <a:lstStyle/>
          <a:p>
            <a:r>
              <a:rPr lang="fr-FR" sz="1000" dirty="0">
                <a:solidFill>
                  <a:schemeClr val="tx1">
                    <a:lumMod val="75000"/>
                    <a:lumOff val="25000"/>
                  </a:schemeClr>
                </a:solidFill>
              </a:rPr>
              <a:t>À compter du 21/09</a:t>
            </a:r>
          </a:p>
        </p:txBody>
      </p:sp>
    </p:spTree>
    <p:extLst>
      <p:ext uri="{BB962C8B-B14F-4D97-AF65-F5344CB8AC3E}">
        <p14:creationId xmlns:p14="http://schemas.microsoft.com/office/powerpoint/2010/main" val="2266662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999"/>
                                          </p:stCondLst>
                                        </p:cTn>
                                        <p:tgtEl>
                                          <p:spTgt spid="7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999"/>
                                          </p:stCondLst>
                                        </p:cTn>
                                        <p:tgtEl>
                                          <p:spTgt spid="7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999"/>
                                          </p:stCondLst>
                                        </p:cTn>
                                        <p:tgtEl>
                                          <p:spTgt spid="7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999"/>
                                          </p:stCondLst>
                                        </p:cTn>
                                        <p:tgtEl>
                                          <p:spTgt spid="8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999"/>
                                          </p:stCondLst>
                                        </p:cTn>
                                        <p:tgtEl>
                                          <p:spTgt spid="81"/>
                                        </p:tgtEl>
                                        <p:attrNameLst>
                                          <p:attrName>style.visibility</p:attrName>
                                        </p:attrNameLst>
                                      </p:cBhvr>
                                      <p:to>
                                        <p:strVal val="visible"/>
                                      </p:to>
                                    </p:set>
                                  </p:childTnLst>
                                </p:cTn>
                              </p:par>
                            </p:childTnLst>
                          </p:cTn>
                        </p:par>
                        <p:par>
                          <p:cTn id="15" fill="hold">
                            <p:stCondLst>
                              <p:cond delay="1000"/>
                            </p:stCondLst>
                            <p:childTnLst>
                              <p:par>
                                <p:cTn id="16" presetID="1" presetClass="entr" presetSubtype="0" fill="hold" grpId="0" nodeType="afterEffect">
                                  <p:stCondLst>
                                    <p:cond delay="0"/>
                                  </p:stCondLst>
                                  <p:childTnLst>
                                    <p:set>
                                      <p:cBhvr>
                                        <p:cTn id="17" dur="1" fill="hold">
                                          <p:stCondLst>
                                            <p:cond delay="999"/>
                                          </p:stCondLst>
                                        </p:cTn>
                                        <p:tgtEl>
                                          <p:spTgt spid="85"/>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999"/>
                                          </p:stCondLst>
                                        </p:cTn>
                                        <p:tgtEl>
                                          <p:spTgt spid="86"/>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999"/>
                                          </p:stCondLst>
                                        </p:cTn>
                                        <p:tgtEl>
                                          <p:spTgt spid="87"/>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999"/>
                                          </p:stCondLst>
                                        </p:cTn>
                                        <p:tgtEl>
                                          <p:spTgt spid="74"/>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999"/>
                                          </p:stCondLst>
                                        </p:cTn>
                                        <p:tgtEl>
                                          <p:spTgt spid="76"/>
                                        </p:tgtEl>
                                        <p:attrNameLst>
                                          <p:attrName>style.visibility</p:attrName>
                                        </p:attrNameLst>
                                      </p:cBhvr>
                                      <p:to>
                                        <p:strVal val="visible"/>
                                      </p:to>
                                    </p:set>
                                  </p:childTnLst>
                                </p:cTn>
                              </p:par>
                            </p:childTnLst>
                          </p:cTn>
                        </p:par>
                        <p:par>
                          <p:cTn id="26" fill="hold">
                            <p:stCondLst>
                              <p:cond delay="2000"/>
                            </p:stCondLst>
                            <p:childTnLst>
                              <p:par>
                                <p:cTn id="27" presetID="1" presetClass="entr" presetSubtype="0" fill="hold" grpId="0" nodeType="afterEffect">
                                  <p:stCondLst>
                                    <p:cond delay="0"/>
                                  </p:stCondLst>
                                  <p:childTnLst>
                                    <p:set>
                                      <p:cBhvr>
                                        <p:cTn id="28" dur="1" fill="hold">
                                          <p:stCondLst>
                                            <p:cond delay="999"/>
                                          </p:stCondLst>
                                        </p:cTn>
                                        <p:tgtEl>
                                          <p:spTgt spid="2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999"/>
                                          </p:stCondLst>
                                        </p:cTn>
                                        <p:tgtEl>
                                          <p:spTgt spid="2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999"/>
                                          </p:stCondLst>
                                        </p:cTn>
                                        <p:tgtEl>
                                          <p:spTgt spid="3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999"/>
                                          </p:stCondLst>
                                        </p:cTn>
                                        <p:tgtEl>
                                          <p:spTgt spid="3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999"/>
                                          </p:stCondLst>
                                        </p:cTn>
                                        <p:tgtEl>
                                          <p:spTgt spid="4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999"/>
                                          </p:stCondLst>
                                        </p:cTn>
                                        <p:tgtEl>
                                          <p:spTgt spid="62"/>
                                        </p:tgtEl>
                                        <p:attrNameLst>
                                          <p:attrName>style.visibility</p:attrName>
                                        </p:attrNameLst>
                                      </p:cBhvr>
                                      <p:to>
                                        <p:strVal val="visible"/>
                                      </p:to>
                                    </p:set>
                                  </p:childTnLst>
                                </p:cTn>
                              </p:par>
                            </p:childTnLst>
                          </p:cTn>
                        </p:par>
                        <p:par>
                          <p:cTn id="39" fill="hold">
                            <p:stCondLst>
                              <p:cond delay="3000"/>
                            </p:stCondLst>
                            <p:childTnLst>
                              <p:par>
                                <p:cTn id="40" presetID="1" presetClass="entr" presetSubtype="0" fill="hold" grpId="0" nodeType="afterEffect">
                                  <p:stCondLst>
                                    <p:cond delay="0"/>
                                  </p:stCondLst>
                                  <p:childTnLst>
                                    <p:set>
                                      <p:cBhvr>
                                        <p:cTn id="41" dur="1" fill="hold">
                                          <p:stCondLst>
                                            <p:cond delay="999"/>
                                          </p:stCondLst>
                                        </p:cTn>
                                        <p:tgtEl>
                                          <p:spTgt spid="102"/>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999"/>
                                          </p:stCondLst>
                                        </p:cTn>
                                        <p:tgtEl>
                                          <p:spTgt spid="89"/>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999"/>
                                          </p:stCondLst>
                                        </p:cTn>
                                        <p:tgtEl>
                                          <p:spTgt spid="90"/>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999"/>
                                          </p:stCondLst>
                                        </p:cTn>
                                        <p:tgtEl>
                                          <p:spTgt spid="103"/>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999"/>
                                          </p:stCondLst>
                                        </p:cTn>
                                        <p:tgtEl>
                                          <p:spTgt spid="100"/>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999"/>
                                          </p:stCondLst>
                                        </p:cTn>
                                        <p:tgtEl>
                                          <p:spTgt spid="101"/>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999"/>
                                          </p:stCondLst>
                                        </p:cTn>
                                        <p:tgtEl>
                                          <p:spTgt spid="22"/>
                                        </p:tgtEl>
                                        <p:attrNameLst>
                                          <p:attrName>style.visibility</p:attrName>
                                        </p:attrNameLst>
                                      </p:cBhvr>
                                      <p:to>
                                        <p:strVal val="visible"/>
                                      </p:to>
                                    </p:set>
                                  </p:childTnLst>
                                </p:cTn>
                              </p:par>
                              <p:par>
                                <p:cTn id="54" presetID="1" presetClass="entr" presetSubtype="0" fill="hold" nodeType="withEffect">
                                  <p:stCondLst>
                                    <p:cond delay="0"/>
                                  </p:stCondLst>
                                  <p:childTnLst>
                                    <p:set>
                                      <p:cBhvr>
                                        <p:cTn id="55" dur="1" fill="hold">
                                          <p:stCondLst>
                                            <p:cond delay="999"/>
                                          </p:stCondLst>
                                        </p:cTn>
                                        <p:tgtEl>
                                          <p:spTgt spid="43"/>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999"/>
                                          </p:stCondLst>
                                        </p:cTn>
                                        <p:tgtEl>
                                          <p:spTgt spid="63"/>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999"/>
                                          </p:stCondLst>
                                        </p:cTn>
                                        <p:tgtEl>
                                          <p:spTgt spid="70"/>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999"/>
                                          </p:stCondLst>
                                        </p:cTn>
                                        <p:tgtEl>
                                          <p:spTgt spid="88"/>
                                        </p:tgtEl>
                                        <p:attrNameLst>
                                          <p:attrName>style.visibility</p:attrName>
                                        </p:attrNameLst>
                                      </p:cBhvr>
                                      <p:to>
                                        <p:strVal val="visible"/>
                                      </p:to>
                                    </p:set>
                                  </p:childTnLst>
                                </p:cTn>
                              </p:par>
                            </p:childTnLst>
                          </p:cTn>
                        </p:par>
                        <p:par>
                          <p:cTn id="62" fill="hold">
                            <p:stCondLst>
                              <p:cond delay="4000"/>
                            </p:stCondLst>
                            <p:childTnLst>
                              <p:par>
                                <p:cTn id="63" presetID="1" presetClass="entr" presetSubtype="0" fill="hold" grpId="0" nodeType="afterEffect">
                                  <p:stCondLst>
                                    <p:cond delay="0"/>
                                  </p:stCondLst>
                                  <p:childTnLst>
                                    <p:set>
                                      <p:cBhvr>
                                        <p:cTn id="64" dur="1" fill="hold">
                                          <p:stCondLst>
                                            <p:cond delay="999"/>
                                          </p:stCondLst>
                                        </p:cTn>
                                        <p:tgtEl>
                                          <p:spTgt spid="48"/>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999"/>
                                          </p:stCondLst>
                                        </p:cTn>
                                        <p:tgtEl>
                                          <p:spTgt spid="65"/>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99"/>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999"/>
                                          </p:stCondLst>
                                        </p:cTn>
                                        <p:tgtEl>
                                          <p:spTgt spid="91"/>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999"/>
                                          </p:stCondLst>
                                        </p:cTn>
                                        <p:tgtEl>
                                          <p:spTgt spid="94"/>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999"/>
                                          </p:stCondLst>
                                        </p:cTn>
                                        <p:tgtEl>
                                          <p:spTgt spid="95"/>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999"/>
                                          </p:stCondLst>
                                        </p:cTn>
                                        <p:tgtEl>
                                          <p:spTgt spid="110"/>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999"/>
                                          </p:stCondLst>
                                        </p:cTn>
                                        <p:tgtEl>
                                          <p:spTgt spid="114"/>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999"/>
                                          </p:stCondLst>
                                        </p:cTn>
                                        <p:tgtEl>
                                          <p:spTgt spid="116"/>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999"/>
                                          </p:stCondLst>
                                        </p:cTn>
                                        <p:tgtEl>
                                          <p:spTgt spid="10"/>
                                        </p:tgtEl>
                                        <p:attrNameLst>
                                          <p:attrName>style.visibility</p:attrName>
                                        </p:attrNameLst>
                                      </p:cBhvr>
                                      <p:to>
                                        <p:strVal val="visible"/>
                                      </p:to>
                                    </p:set>
                                  </p:childTnLst>
                                </p:cTn>
                              </p:par>
                            </p:childTnLst>
                          </p:cTn>
                        </p:par>
                        <p:par>
                          <p:cTn id="83" fill="hold">
                            <p:stCondLst>
                              <p:cond delay="5000"/>
                            </p:stCondLst>
                            <p:childTnLst>
                              <p:par>
                                <p:cTn id="84" presetID="1" presetClass="entr" presetSubtype="0" fill="hold" grpId="0" nodeType="afterEffect">
                                  <p:stCondLst>
                                    <p:cond delay="0"/>
                                  </p:stCondLst>
                                  <p:childTnLst>
                                    <p:set>
                                      <p:cBhvr>
                                        <p:cTn id="85" dur="1" fill="hold">
                                          <p:stCondLst>
                                            <p:cond delay="999"/>
                                          </p:stCondLst>
                                        </p:cTn>
                                        <p:tgtEl>
                                          <p:spTgt spid="66"/>
                                        </p:tgtEl>
                                        <p:attrNameLst>
                                          <p:attrName>style.visibility</p:attrName>
                                        </p:attrNameLst>
                                      </p:cBhvr>
                                      <p:to>
                                        <p:strVal val="visible"/>
                                      </p:to>
                                    </p:set>
                                  </p:childTnLst>
                                </p:cTn>
                              </p:par>
                              <p:par>
                                <p:cTn id="86" presetID="1" presetClass="entr" presetSubtype="0" fill="hold" grpId="0" nodeType="withEffect">
                                  <p:stCondLst>
                                    <p:cond delay="0"/>
                                  </p:stCondLst>
                                  <p:childTnLst>
                                    <p:set>
                                      <p:cBhvr>
                                        <p:cTn id="87" dur="1" fill="hold">
                                          <p:stCondLst>
                                            <p:cond delay="999"/>
                                          </p:stCondLst>
                                        </p:cTn>
                                        <p:tgtEl>
                                          <p:spTgt spid="67"/>
                                        </p:tgtEl>
                                        <p:attrNameLst>
                                          <p:attrName>style.visibility</p:attrName>
                                        </p:attrNameLst>
                                      </p:cBhvr>
                                      <p:to>
                                        <p:strVal val="visible"/>
                                      </p:to>
                                    </p:set>
                                  </p:childTnLst>
                                </p:cTn>
                              </p:par>
                              <p:par>
                                <p:cTn id="88" presetID="1" presetClass="entr" presetSubtype="0" fill="hold" nodeType="withEffect">
                                  <p:stCondLst>
                                    <p:cond delay="0"/>
                                  </p:stCondLst>
                                  <p:childTnLst>
                                    <p:set>
                                      <p:cBhvr>
                                        <p:cTn id="89" dur="1" fill="hold">
                                          <p:stCondLst>
                                            <p:cond delay="999"/>
                                          </p:stCondLst>
                                        </p:cTn>
                                        <p:tgtEl>
                                          <p:spTgt spid="68"/>
                                        </p:tgtEl>
                                        <p:attrNameLst>
                                          <p:attrName>style.visibility</p:attrName>
                                        </p:attrNameLst>
                                      </p:cBhvr>
                                      <p:to>
                                        <p:strVal val="visible"/>
                                      </p:to>
                                    </p:set>
                                  </p:childTnLst>
                                </p:cTn>
                              </p:par>
                              <p:par>
                                <p:cTn id="90" presetID="1" presetClass="entr" presetSubtype="0" fill="hold" grpId="0" nodeType="withEffect">
                                  <p:stCondLst>
                                    <p:cond delay="0"/>
                                  </p:stCondLst>
                                  <p:childTnLst>
                                    <p:set>
                                      <p:cBhvr>
                                        <p:cTn id="91" dur="1" fill="hold">
                                          <p:stCondLst>
                                            <p:cond delay="999"/>
                                          </p:stCondLst>
                                        </p:cTn>
                                        <p:tgtEl>
                                          <p:spTgt spid="69"/>
                                        </p:tgtEl>
                                        <p:attrNameLst>
                                          <p:attrName>style.visibility</p:attrName>
                                        </p:attrNameLst>
                                      </p:cBhvr>
                                      <p:to>
                                        <p:strVal val="visible"/>
                                      </p:to>
                                    </p:set>
                                  </p:childTnLst>
                                </p:cTn>
                              </p:par>
                              <p:par>
                                <p:cTn id="92" presetID="1" presetClass="entr" presetSubtype="0" fill="hold" grpId="0" nodeType="withEffect">
                                  <p:stCondLst>
                                    <p:cond delay="0"/>
                                  </p:stCondLst>
                                  <p:childTnLst>
                                    <p:set>
                                      <p:cBhvr>
                                        <p:cTn id="93" dur="1" fill="hold">
                                          <p:stCondLst>
                                            <p:cond delay="999"/>
                                          </p:stCondLst>
                                        </p:cTn>
                                        <p:tgtEl>
                                          <p:spTgt spid="71"/>
                                        </p:tgtEl>
                                        <p:attrNameLst>
                                          <p:attrName>style.visibility</p:attrName>
                                        </p:attrNameLst>
                                      </p:cBhvr>
                                      <p:to>
                                        <p:strVal val="visible"/>
                                      </p:to>
                                    </p:set>
                                  </p:childTnLst>
                                </p:cTn>
                              </p:par>
                              <p:par>
                                <p:cTn id="94" presetID="1" presetClass="entr" presetSubtype="0" fill="hold" grpId="0" nodeType="withEffect">
                                  <p:stCondLst>
                                    <p:cond delay="0"/>
                                  </p:stCondLst>
                                  <p:childTnLst>
                                    <p:set>
                                      <p:cBhvr>
                                        <p:cTn id="95" dur="1" fill="hold">
                                          <p:stCondLst>
                                            <p:cond delay="999"/>
                                          </p:stCondLst>
                                        </p:cTn>
                                        <p:tgtEl>
                                          <p:spTgt spid="73"/>
                                        </p:tgtEl>
                                        <p:attrNameLst>
                                          <p:attrName>style.visibility</p:attrName>
                                        </p:attrNameLst>
                                      </p:cBhvr>
                                      <p:to>
                                        <p:strVal val="visible"/>
                                      </p:to>
                                    </p:set>
                                  </p:childTnLst>
                                </p:cTn>
                              </p:par>
                              <p:par>
                                <p:cTn id="96" presetID="1" presetClass="entr" presetSubtype="0" fill="hold" grpId="0" nodeType="withEffect">
                                  <p:stCondLst>
                                    <p:cond delay="0"/>
                                  </p:stCondLst>
                                  <p:childTnLst>
                                    <p:set>
                                      <p:cBhvr>
                                        <p:cTn id="97" dur="1" fill="hold">
                                          <p:stCondLst>
                                            <p:cond delay="999"/>
                                          </p:stCondLst>
                                        </p:cTn>
                                        <p:tgtEl>
                                          <p:spTgt spid="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animBg="1"/>
      <p:bldP spid="88" grpId="0" animBg="1"/>
      <p:bldP spid="90" grpId="0" animBg="1"/>
      <p:bldP spid="103" grpId="0" animBg="1"/>
      <p:bldP spid="100" grpId="0" animBg="1"/>
      <p:bldP spid="101" grpId="0" animBg="1"/>
      <p:bldP spid="66" grpId="0"/>
      <p:bldP spid="22" grpId="0"/>
      <p:bldP spid="23" grpId="0"/>
      <p:bldP spid="42" grpId="0"/>
      <p:bldP spid="48" grpId="0"/>
      <p:bldP spid="62" grpId="0" animBg="1"/>
      <p:bldP spid="63" grpId="0" animBg="1"/>
      <p:bldP spid="65" grpId="0" animBg="1"/>
      <p:bldP spid="67" grpId="0" animBg="1"/>
      <p:bldP spid="69" grpId="0" animBg="1"/>
      <p:bldP spid="77" grpId="0"/>
      <p:bldP spid="78" grpId="0" animBg="1"/>
      <p:bldP spid="80" grpId="0" animBg="1"/>
      <p:bldP spid="81" grpId="0" animBg="1"/>
      <p:bldP spid="85" grpId="0" animBg="1"/>
      <p:bldP spid="87" grpId="0" animBg="1"/>
      <p:bldP spid="94" grpId="0" animBg="1"/>
      <p:bldP spid="95" grpId="0" animBg="1"/>
      <p:bldP spid="99" grpId="0"/>
      <p:bldP spid="70" grpId="0"/>
      <p:bldP spid="71" grpId="0" animBg="1"/>
      <p:bldP spid="73" grpId="0"/>
      <p:bldP spid="74" grpId="0"/>
      <p:bldP spid="76" grpId="0" animBg="1"/>
      <p:bldP spid="98" grpId="0"/>
      <p:bldP spid="114" grpId="0" animBg="1"/>
      <p:bldP spid="11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1E03042-0D99-2B68-068F-52FBE5B8028D}"/>
              </a:ext>
            </a:extLst>
          </p:cNvPr>
          <p:cNvSpPr/>
          <p:nvPr/>
        </p:nvSpPr>
        <p:spPr>
          <a:xfrm>
            <a:off x="4482399" y="3422197"/>
            <a:ext cx="7278052" cy="368929"/>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2">
            <a:extLst>
              <a:ext uri="{FF2B5EF4-FFF2-40B4-BE49-F238E27FC236}">
                <a16:creationId xmlns:a16="http://schemas.microsoft.com/office/drawing/2014/main" id="{62CAEE4A-B7AF-4279-AE5E-6D3F1C143158}"/>
              </a:ext>
            </a:extLst>
          </p:cNvPr>
          <p:cNvSpPr/>
          <p:nvPr/>
        </p:nvSpPr>
        <p:spPr>
          <a:xfrm>
            <a:off x="4482399" y="2383946"/>
            <a:ext cx="7278052" cy="676125"/>
          </a:xfrm>
          <a:prstGeom prst="rect">
            <a:avLst/>
          </a:prstGeom>
          <a:gradFill flip="none" rotWithShape="1">
            <a:gsLst>
              <a:gs pos="0">
                <a:schemeClr val="accent1">
                  <a:shade val="67500"/>
                  <a:satMod val="115000"/>
                </a:schemeClr>
              </a:gs>
              <a:gs pos="100000">
                <a:schemeClr val="accent1">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1">
            <a:extLst>
              <a:ext uri="{FF2B5EF4-FFF2-40B4-BE49-F238E27FC236}">
                <a16:creationId xmlns:a16="http://schemas.microsoft.com/office/drawing/2014/main" id="{D737C8C8-E927-E021-1A1B-BC7569F14384}"/>
              </a:ext>
            </a:extLst>
          </p:cNvPr>
          <p:cNvSpPr>
            <a:spLocks noGrp="1"/>
          </p:cNvSpPr>
          <p:nvPr>
            <p:ph type="body" sz="quarter" idx="13"/>
          </p:nvPr>
        </p:nvSpPr>
        <p:spPr>
          <a:xfrm>
            <a:off x="4056888" y="1523881"/>
            <a:ext cx="7278052" cy="4154270"/>
          </a:xfrm>
        </p:spPr>
        <p:txBody>
          <a:bodyPr/>
          <a:lstStyle/>
          <a:p>
            <a:r>
              <a:rPr lang="fr-FR" b="1" dirty="0"/>
              <a:t>Nos ambitions majeures</a:t>
            </a:r>
          </a:p>
          <a:p>
            <a:r>
              <a:rPr lang="fr-FR" b="1" dirty="0"/>
              <a:t>Le challenge pour conquérir les sommets  </a:t>
            </a:r>
          </a:p>
          <a:p>
            <a:r>
              <a:rPr lang="fr-FR" b="1" dirty="0">
                <a:solidFill>
                  <a:schemeClr val="bg1"/>
                </a:solidFill>
              </a:rPr>
              <a:t>Le calendrier des offres phares et les évènements sur le quadrimestre</a:t>
            </a:r>
          </a:p>
          <a:p>
            <a:pPr lvl="1"/>
            <a:r>
              <a:rPr lang="fr-FR" sz="1800" dirty="0"/>
              <a:t>Marché Grand Public </a:t>
            </a:r>
          </a:p>
          <a:p>
            <a:pPr lvl="1"/>
            <a:r>
              <a:rPr lang="fr-FR" sz="1800" dirty="0"/>
              <a:t>Marché Premium</a:t>
            </a:r>
          </a:p>
          <a:p>
            <a:pPr lvl="1"/>
            <a:r>
              <a:rPr lang="fr-FR" sz="1800" dirty="0"/>
              <a:t>Marché des Professionnels</a:t>
            </a:r>
          </a:p>
          <a:p>
            <a:r>
              <a:rPr lang="fr-FR" b="1" dirty="0"/>
              <a:t>L’essentiel de chaque univers</a:t>
            </a:r>
          </a:p>
          <a:p>
            <a:pPr lvl="1"/>
            <a:r>
              <a:rPr lang="fr-FR" sz="1800" dirty="0"/>
              <a:t>Marché Grand Public et des Premium</a:t>
            </a:r>
          </a:p>
          <a:p>
            <a:pPr lvl="1"/>
            <a:r>
              <a:rPr lang="fr-FR" sz="1800" dirty="0"/>
              <a:t>Marché des Professionnels</a:t>
            </a:r>
          </a:p>
          <a:p>
            <a:pPr marL="0" indent="0">
              <a:buNone/>
            </a:pPr>
            <a:endParaRPr lang="fr-FR" sz="1600" dirty="0"/>
          </a:p>
          <a:p>
            <a:endParaRPr lang="fr-FR" dirty="0"/>
          </a:p>
          <a:p>
            <a:pPr marL="457200" lvl="1" indent="0">
              <a:buNone/>
            </a:pPr>
            <a:endParaRPr lang="fr-FR" sz="1800" dirty="0"/>
          </a:p>
        </p:txBody>
      </p:sp>
    </p:spTree>
    <p:extLst>
      <p:ext uri="{BB962C8B-B14F-4D97-AF65-F5344CB8AC3E}">
        <p14:creationId xmlns:p14="http://schemas.microsoft.com/office/powerpoint/2010/main" val="37539451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6">
            <a:extLst>
              <a:ext uri="{FF2B5EF4-FFF2-40B4-BE49-F238E27FC236}">
                <a16:creationId xmlns:a16="http://schemas.microsoft.com/office/drawing/2014/main" id="{6BAF421F-F97F-D83B-79F0-DE9317DA5775}"/>
              </a:ext>
            </a:extLst>
          </p:cNvPr>
          <p:cNvSpPr>
            <a:spLocks noGrp="1"/>
          </p:cNvSpPr>
          <p:nvPr>
            <p:ph type="body" sz="quarter" idx="14"/>
          </p:nvPr>
        </p:nvSpPr>
        <p:spPr>
          <a:xfrm>
            <a:off x="4376057" y="137054"/>
            <a:ext cx="7300006" cy="231246"/>
          </a:xfrm>
        </p:spPr>
        <p:txBody>
          <a:bodyPr/>
          <a:lstStyle/>
          <a:p>
            <a:r>
              <a:rPr lang="fr-FR" b="0" dirty="0">
                <a:solidFill>
                  <a:schemeClr val="tx1">
                    <a:lumMod val="75000"/>
                    <a:lumOff val="25000"/>
                  </a:schemeClr>
                </a:solidFill>
              </a:rPr>
              <a:t>Grand Public</a:t>
            </a:r>
            <a:r>
              <a:rPr lang="fr-FR" dirty="0">
                <a:solidFill>
                  <a:schemeClr val="tx1">
                    <a:lumMod val="75000"/>
                    <a:lumOff val="25000"/>
                  </a:schemeClr>
                </a:solidFill>
              </a:rPr>
              <a:t> - </a:t>
            </a:r>
            <a:r>
              <a:rPr lang="fr-FR" dirty="0">
                <a:solidFill>
                  <a:srgbClr val="C00000"/>
                </a:solidFill>
              </a:rPr>
              <a:t>Premium </a:t>
            </a:r>
            <a:r>
              <a:rPr lang="fr-FR" dirty="0">
                <a:solidFill>
                  <a:schemeClr val="tx1">
                    <a:lumMod val="75000"/>
                    <a:lumOff val="25000"/>
                  </a:schemeClr>
                </a:solidFill>
              </a:rPr>
              <a:t>- Professionnels </a:t>
            </a:r>
          </a:p>
        </p:txBody>
      </p:sp>
      <p:sp>
        <p:nvSpPr>
          <p:cNvPr id="8" name="Espace réservé du texte 5">
            <a:extLst>
              <a:ext uri="{FF2B5EF4-FFF2-40B4-BE49-F238E27FC236}">
                <a16:creationId xmlns:a16="http://schemas.microsoft.com/office/drawing/2014/main" id="{9A3285A0-12D9-3123-A42F-12B2F88E47D3}"/>
              </a:ext>
            </a:extLst>
          </p:cNvPr>
          <p:cNvSpPr>
            <a:spLocks noGrp="1"/>
          </p:cNvSpPr>
          <p:nvPr>
            <p:ph type="body" sz="quarter" idx="12"/>
          </p:nvPr>
        </p:nvSpPr>
        <p:spPr>
          <a:xfrm>
            <a:off x="695325" y="463550"/>
            <a:ext cx="10980738" cy="720725"/>
          </a:xfrm>
        </p:spPr>
        <p:txBody>
          <a:bodyPr/>
          <a:lstStyle/>
          <a:p>
            <a:r>
              <a:rPr lang="fr-FR" altLang="fr-FR" dirty="0">
                <a:solidFill>
                  <a:srgbClr val="C00000"/>
                </a:solidFill>
              </a:rPr>
              <a:t>LE CALENDRIER</a:t>
            </a:r>
            <a:r>
              <a:rPr lang="fr-FR" altLang="fr-FR" dirty="0"/>
              <a:t> Premium - </a:t>
            </a:r>
            <a:r>
              <a:rPr lang="fr-FR" altLang="fr-FR" dirty="0">
                <a:solidFill>
                  <a:srgbClr val="C00000"/>
                </a:solidFill>
              </a:rPr>
              <a:t>Les offres phares </a:t>
            </a:r>
            <a:r>
              <a:rPr lang="fr-FR" altLang="fr-FR" dirty="0"/>
              <a:t>de chaque univers de besoin et les évènements sur la période</a:t>
            </a:r>
            <a:endParaRPr lang="fr-FR" dirty="0"/>
          </a:p>
        </p:txBody>
      </p:sp>
      <p:pic>
        <p:nvPicPr>
          <p:cNvPr id="9" name="Image 8">
            <a:extLst>
              <a:ext uri="{FF2B5EF4-FFF2-40B4-BE49-F238E27FC236}">
                <a16:creationId xmlns:a16="http://schemas.microsoft.com/office/drawing/2014/main" id="{C26E9127-378F-4160-9D69-973F7E121F11}"/>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120377" y="97569"/>
            <a:ext cx="655781" cy="637309"/>
          </a:xfrm>
          <a:prstGeom prst="rect">
            <a:avLst/>
          </a:prstGeom>
        </p:spPr>
      </p:pic>
      <p:sp>
        <p:nvSpPr>
          <p:cNvPr id="10" name="ZoneTexte 2">
            <a:extLst>
              <a:ext uri="{FF2B5EF4-FFF2-40B4-BE49-F238E27FC236}">
                <a16:creationId xmlns:a16="http://schemas.microsoft.com/office/drawing/2014/main" id="{2E5941EF-E23C-E967-A4DF-9E341D1B8136}"/>
              </a:ext>
            </a:extLst>
          </p:cNvPr>
          <p:cNvSpPr txBox="1">
            <a:spLocks noChangeArrowheads="1"/>
          </p:cNvSpPr>
          <p:nvPr/>
        </p:nvSpPr>
        <p:spPr bwMode="auto">
          <a:xfrm>
            <a:off x="1106732" y="2622389"/>
            <a:ext cx="13319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dirty="0">
                <a:solidFill>
                  <a:srgbClr val="0095DA"/>
                </a:solidFill>
              </a:rPr>
              <a:t>Epargne</a:t>
            </a:r>
          </a:p>
        </p:txBody>
      </p:sp>
      <p:sp>
        <p:nvSpPr>
          <p:cNvPr id="21" name="ZoneTexte 20">
            <a:extLst>
              <a:ext uri="{FF2B5EF4-FFF2-40B4-BE49-F238E27FC236}">
                <a16:creationId xmlns:a16="http://schemas.microsoft.com/office/drawing/2014/main" id="{0047C872-ED3F-1FF6-DE59-C01AD90D6DC1}"/>
              </a:ext>
            </a:extLst>
          </p:cNvPr>
          <p:cNvSpPr txBox="1"/>
          <p:nvPr/>
        </p:nvSpPr>
        <p:spPr>
          <a:xfrm>
            <a:off x="2581636" y="2918757"/>
            <a:ext cx="4994821" cy="246221"/>
          </a:xfrm>
          <a:prstGeom prst="rect">
            <a:avLst/>
          </a:prstGeom>
          <a:solidFill>
            <a:srgbClr val="CCECFF"/>
          </a:solidFill>
        </p:spPr>
        <p:txBody>
          <a:bodyPr wrap="square" rtlCol="0">
            <a:spAutoFit/>
          </a:bodyPr>
          <a:lstStyle/>
          <a:p>
            <a:r>
              <a:rPr lang="fr-FR" sz="1000" b="1" dirty="0"/>
              <a:t>FAF : </a:t>
            </a:r>
            <a:r>
              <a:rPr lang="fr-FR" sz="1000" dirty="0"/>
              <a:t>IRIS TRANSITION (CIB) (Contingent : 10 millions d’€) </a:t>
            </a:r>
          </a:p>
        </p:txBody>
      </p:sp>
      <p:cxnSp>
        <p:nvCxnSpPr>
          <p:cNvPr id="22" name="Connecteur droit avec flèche 21">
            <a:extLst>
              <a:ext uri="{FF2B5EF4-FFF2-40B4-BE49-F238E27FC236}">
                <a16:creationId xmlns:a16="http://schemas.microsoft.com/office/drawing/2014/main" id="{2D2C633D-883D-83BC-843E-E7E89EC2FC2C}"/>
              </a:ext>
            </a:extLst>
          </p:cNvPr>
          <p:cNvCxnSpPr>
            <a:cxnSpLocks/>
          </p:cNvCxnSpPr>
          <p:nvPr/>
        </p:nvCxnSpPr>
        <p:spPr>
          <a:xfrm flipV="1">
            <a:off x="2581636" y="3159803"/>
            <a:ext cx="6951831" cy="262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3" name="Étoile : 5 branches 22">
            <a:extLst>
              <a:ext uri="{FF2B5EF4-FFF2-40B4-BE49-F238E27FC236}">
                <a16:creationId xmlns:a16="http://schemas.microsoft.com/office/drawing/2014/main" id="{941FB939-5DD6-1E6D-0993-614177165216}"/>
              </a:ext>
            </a:extLst>
          </p:cNvPr>
          <p:cNvSpPr/>
          <p:nvPr/>
        </p:nvSpPr>
        <p:spPr>
          <a:xfrm rot="21290460">
            <a:off x="9541885" y="3045225"/>
            <a:ext cx="180305" cy="195351"/>
          </a:xfrm>
          <a:prstGeom prst="star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pic>
        <p:nvPicPr>
          <p:cNvPr id="35" name="Image 34">
            <a:extLst>
              <a:ext uri="{FF2B5EF4-FFF2-40B4-BE49-F238E27FC236}">
                <a16:creationId xmlns:a16="http://schemas.microsoft.com/office/drawing/2014/main" id="{CCBC51EF-4E93-7988-5B18-1C0AE3C6858F}"/>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1426367" y="3025609"/>
            <a:ext cx="261377" cy="254015"/>
          </a:xfrm>
          <a:prstGeom prst="rect">
            <a:avLst/>
          </a:prstGeom>
        </p:spPr>
      </p:pic>
      <p:sp>
        <p:nvSpPr>
          <p:cNvPr id="36" name="Flèche : pentagone 35">
            <a:extLst>
              <a:ext uri="{FF2B5EF4-FFF2-40B4-BE49-F238E27FC236}">
                <a16:creationId xmlns:a16="http://schemas.microsoft.com/office/drawing/2014/main" id="{E67B0CD1-FC0E-6442-7842-6AC865D50B62}"/>
              </a:ext>
            </a:extLst>
          </p:cNvPr>
          <p:cNvSpPr/>
          <p:nvPr/>
        </p:nvSpPr>
        <p:spPr>
          <a:xfrm>
            <a:off x="693738" y="1279525"/>
            <a:ext cx="10848975" cy="307975"/>
          </a:xfrm>
          <a:prstGeom prst="homePlat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srgbClr val="C00000"/>
              </a:solidFill>
            </a:endParaRPr>
          </a:p>
        </p:txBody>
      </p:sp>
      <p:sp>
        <p:nvSpPr>
          <p:cNvPr id="37" name="ZoneTexte 36">
            <a:extLst>
              <a:ext uri="{FF2B5EF4-FFF2-40B4-BE49-F238E27FC236}">
                <a16:creationId xmlns:a16="http://schemas.microsoft.com/office/drawing/2014/main" id="{0862A446-1BDC-3B5F-8DD2-53AFA070E858}"/>
              </a:ext>
            </a:extLst>
          </p:cNvPr>
          <p:cNvSpPr txBox="1">
            <a:spLocks noChangeArrowheads="1"/>
          </p:cNvSpPr>
          <p:nvPr/>
        </p:nvSpPr>
        <p:spPr bwMode="auto">
          <a:xfrm>
            <a:off x="2347388" y="1270000"/>
            <a:ext cx="13112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dirty="0">
                <a:solidFill>
                  <a:srgbClr val="C00000"/>
                </a:solidFill>
              </a:rPr>
              <a:t>Septembre</a:t>
            </a:r>
          </a:p>
        </p:txBody>
      </p:sp>
      <p:sp>
        <p:nvSpPr>
          <p:cNvPr id="38" name="ZoneTexte 31">
            <a:extLst>
              <a:ext uri="{FF2B5EF4-FFF2-40B4-BE49-F238E27FC236}">
                <a16:creationId xmlns:a16="http://schemas.microsoft.com/office/drawing/2014/main" id="{4F5D2247-1391-25A6-7378-B897C4C33B4D}"/>
              </a:ext>
            </a:extLst>
          </p:cNvPr>
          <p:cNvSpPr txBox="1">
            <a:spLocks noChangeArrowheads="1"/>
          </p:cNvSpPr>
          <p:nvPr/>
        </p:nvSpPr>
        <p:spPr bwMode="auto">
          <a:xfrm>
            <a:off x="4730228" y="1270000"/>
            <a:ext cx="13112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dirty="0">
                <a:solidFill>
                  <a:srgbClr val="C00000"/>
                </a:solidFill>
              </a:rPr>
              <a:t>Octobre</a:t>
            </a:r>
          </a:p>
        </p:txBody>
      </p:sp>
      <p:sp>
        <p:nvSpPr>
          <p:cNvPr id="39" name="ZoneTexte 32">
            <a:extLst>
              <a:ext uri="{FF2B5EF4-FFF2-40B4-BE49-F238E27FC236}">
                <a16:creationId xmlns:a16="http://schemas.microsoft.com/office/drawing/2014/main" id="{E6EA130F-091D-7DF9-6222-CEFC53D737EB}"/>
              </a:ext>
            </a:extLst>
          </p:cNvPr>
          <p:cNvSpPr txBox="1">
            <a:spLocks noChangeArrowheads="1"/>
          </p:cNvSpPr>
          <p:nvPr/>
        </p:nvSpPr>
        <p:spPr bwMode="auto">
          <a:xfrm>
            <a:off x="7091183" y="1271588"/>
            <a:ext cx="13112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dirty="0">
                <a:solidFill>
                  <a:srgbClr val="C00000"/>
                </a:solidFill>
              </a:rPr>
              <a:t>Novembre</a:t>
            </a:r>
          </a:p>
        </p:txBody>
      </p:sp>
      <p:sp>
        <p:nvSpPr>
          <p:cNvPr id="40" name="ZoneTexte 33">
            <a:extLst>
              <a:ext uri="{FF2B5EF4-FFF2-40B4-BE49-F238E27FC236}">
                <a16:creationId xmlns:a16="http://schemas.microsoft.com/office/drawing/2014/main" id="{FB53FB48-78B7-7501-0805-965193E26439}"/>
              </a:ext>
            </a:extLst>
          </p:cNvPr>
          <p:cNvSpPr txBox="1">
            <a:spLocks noChangeArrowheads="1"/>
          </p:cNvSpPr>
          <p:nvPr/>
        </p:nvSpPr>
        <p:spPr bwMode="auto">
          <a:xfrm>
            <a:off x="9303815" y="1265238"/>
            <a:ext cx="13112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dirty="0">
                <a:solidFill>
                  <a:srgbClr val="C00000"/>
                </a:solidFill>
              </a:rPr>
              <a:t>Décembre</a:t>
            </a:r>
          </a:p>
        </p:txBody>
      </p:sp>
      <p:cxnSp>
        <p:nvCxnSpPr>
          <p:cNvPr id="43" name="Connecteur droit avec flèche 42">
            <a:extLst>
              <a:ext uri="{FF2B5EF4-FFF2-40B4-BE49-F238E27FC236}">
                <a16:creationId xmlns:a16="http://schemas.microsoft.com/office/drawing/2014/main" id="{4B2C63C5-2558-2F5A-0C38-9D08D4780828}"/>
              </a:ext>
            </a:extLst>
          </p:cNvPr>
          <p:cNvCxnSpPr>
            <a:cxnSpLocks/>
          </p:cNvCxnSpPr>
          <p:nvPr/>
        </p:nvCxnSpPr>
        <p:spPr>
          <a:xfrm flipV="1">
            <a:off x="3164030" y="2506533"/>
            <a:ext cx="2457401" cy="19218"/>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48" name="ZoneTexte 47">
            <a:extLst>
              <a:ext uri="{FF2B5EF4-FFF2-40B4-BE49-F238E27FC236}">
                <a16:creationId xmlns:a16="http://schemas.microsoft.com/office/drawing/2014/main" id="{05278681-37B2-0D8F-2215-FDAC70D96ECD}"/>
              </a:ext>
            </a:extLst>
          </p:cNvPr>
          <p:cNvSpPr txBox="1"/>
          <p:nvPr/>
        </p:nvSpPr>
        <p:spPr>
          <a:xfrm>
            <a:off x="6256857" y="2926233"/>
            <a:ext cx="1223412" cy="246221"/>
          </a:xfrm>
          <a:prstGeom prst="rect">
            <a:avLst/>
          </a:prstGeom>
          <a:noFill/>
        </p:spPr>
        <p:txBody>
          <a:bodyPr wrap="none" rtlCol="0">
            <a:spAutoFit/>
          </a:bodyPr>
          <a:lstStyle/>
          <a:p>
            <a:r>
              <a:rPr lang="fr-FR" sz="1000" dirty="0">
                <a:solidFill>
                  <a:schemeClr val="tx1">
                    <a:lumMod val="75000"/>
                    <a:lumOff val="25000"/>
                  </a:schemeClr>
                </a:solidFill>
              </a:rPr>
              <a:t>Jusqu’au au 08/12</a:t>
            </a:r>
          </a:p>
        </p:txBody>
      </p:sp>
      <p:sp>
        <p:nvSpPr>
          <p:cNvPr id="49" name="Étoile : 5 branches 48">
            <a:extLst>
              <a:ext uri="{FF2B5EF4-FFF2-40B4-BE49-F238E27FC236}">
                <a16:creationId xmlns:a16="http://schemas.microsoft.com/office/drawing/2014/main" id="{B33474D7-3193-BBDE-E117-0EF0B3D14EAF}"/>
              </a:ext>
            </a:extLst>
          </p:cNvPr>
          <p:cNvSpPr/>
          <p:nvPr/>
        </p:nvSpPr>
        <p:spPr>
          <a:xfrm rot="21290460">
            <a:off x="2427278" y="3026840"/>
            <a:ext cx="180305" cy="195351"/>
          </a:xfrm>
          <a:prstGeom prst="star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50" name="ZoneTexte 49">
            <a:extLst>
              <a:ext uri="{FF2B5EF4-FFF2-40B4-BE49-F238E27FC236}">
                <a16:creationId xmlns:a16="http://schemas.microsoft.com/office/drawing/2014/main" id="{0463CB01-FCAD-521B-E3CE-5C448392563D}"/>
              </a:ext>
            </a:extLst>
          </p:cNvPr>
          <p:cNvSpPr txBox="1"/>
          <p:nvPr/>
        </p:nvSpPr>
        <p:spPr>
          <a:xfrm>
            <a:off x="2572741" y="3266693"/>
            <a:ext cx="4620540" cy="246221"/>
          </a:xfrm>
          <a:prstGeom prst="rect">
            <a:avLst/>
          </a:prstGeom>
          <a:solidFill>
            <a:srgbClr val="CCECFF"/>
          </a:solidFill>
        </p:spPr>
        <p:txBody>
          <a:bodyPr wrap="square" rtlCol="0">
            <a:spAutoFit/>
          </a:bodyPr>
          <a:lstStyle/>
          <a:p>
            <a:r>
              <a:rPr lang="fr-FR" sz="1000" b="1" dirty="0"/>
              <a:t>FAF : </a:t>
            </a:r>
            <a:r>
              <a:rPr lang="fr-FR" sz="1000" dirty="0"/>
              <a:t>IRISEA 2 (NIMI) (Contingent : 9,6 millions d’€) </a:t>
            </a:r>
          </a:p>
        </p:txBody>
      </p:sp>
      <p:cxnSp>
        <p:nvCxnSpPr>
          <p:cNvPr id="51" name="Connecteur droit avec flèche 50">
            <a:extLst>
              <a:ext uri="{FF2B5EF4-FFF2-40B4-BE49-F238E27FC236}">
                <a16:creationId xmlns:a16="http://schemas.microsoft.com/office/drawing/2014/main" id="{E963CE04-5682-A48A-C21E-965C472F4AD3}"/>
              </a:ext>
            </a:extLst>
          </p:cNvPr>
          <p:cNvCxnSpPr>
            <a:cxnSpLocks/>
          </p:cNvCxnSpPr>
          <p:nvPr/>
        </p:nvCxnSpPr>
        <p:spPr>
          <a:xfrm flipV="1">
            <a:off x="2545706" y="3512914"/>
            <a:ext cx="7783627" cy="241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2" name="Étoile : 5 branches 51">
            <a:extLst>
              <a:ext uri="{FF2B5EF4-FFF2-40B4-BE49-F238E27FC236}">
                <a16:creationId xmlns:a16="http://schemas.microsoft.com/office/drawing/2014/main" id="{7766E7CF-C592-5A8F-58FB-773BB50CB140}"/>
              </a:ext>
            </a:extLst>
          </p:cNvPr>
          <p:cNvSpPr/>
          <p:nvPr/>
        </p:nvSpPr>
        <p:spPr>
          <a:xfrm rot="21290460">
            <a:off x="10337750" y="3373036"/>
            <a:ext cx="180305" cy="195351"/>
          </a:xfrm>
          <a:prstGeom prst="star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54" name="Étoile : 5 branches 53">
            <a:extLst>
              <a:ext uri="{FF2B5EF4-FFF2-40B4-BE49-F238E27FC236}">
                <a16:creationId xmlns:a16="http://schemas.microsoft.com/office/drawing/2014/main" id="{2F38854C-5163-5155-D097-0E3988396D05}"/>
              </a:ext>
            </a:extLst>
          </p:cNvPr>
          <p:cNvSpPr/>
          <p:nvPr/>
        </p:nvSpPr>
        <p:spPr>
          <a:xfrm rot="21290460">
            <a:off x="2437393" y="3368032"/>
            <a:ext cx="180305" cy="195351"/>
          </a:xfrm>
          <a:prstGeom prst="star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56" name="ZoneTexte 55">
            <a:extLst>
              <a:ext uri="{FF2B5EF4-FFF2-40B4-BE49-F238E27FC236}">
                <a16:creationId xmlns:a16="http://schemas.microsoft.com/office/drawing/2014/main" id="{44174035-07B3-9712-1F28-F8463EAA4199}"/>
              </a:ext>
            </a:extLst>
          </p:cNvPr>
          <p:cNvSpPr txBox="1"/>
          <p:nvPr/>
        </p:nvSpPr>
        <p:spPr>
          <a:xfrm>
            <a:off x="2545707" y="3658550"/>
            <a:ext cx="6537334" cy="400110"/>
          </a:xfrm>
          <a:prstGeom prst="rect">
            <a:avLst/>
          </a:prstGeom>
          <a:solidFill>
            <a:srgbClr val="CCECFF"/>
          </a:solidFill>
        </p:spPr>
        <p:txBody>
          <a:bodyPr wrap="square" rtlCol="0">
            <a:spAutoFit/>
          </a:bodyPr>
          <a:lstStyle/>
          <a:p>
            <a:r>
              <a:rPr lang="fr-FR" sz="1000" b="1" dirty="0"/>
              <a:t>SCPI en assurance vie  :   </a:t>
            </a:r>
            <a:r>
              <a:rPr lang="fr-FR" sz="1000" dirty="0"/>
              <a:t>PFO 2 &amp; PRIMOPIERRE (contrats CNP)  /  PRIMOVIE, EFIMMO,  IMMORENTE, ATOUT PIERRE DIVERSIFICATION, AEW PATRIMOINE SANTE (contrats BPCE VIE )</a:t>
            </a:r>
          </a:p>
        </p:txBody>
      </p:sp>
      <p:cxnSp>
        <p:nvCxnSpPr>
          <p:cNvPr id="57" name="Connecteur droit avec flèche 56">
            <a:extLst>
              <a:ext uri="{FF2B5EF4-FFF2-40B4-BE49-F238E27FC236}">
                <a16:creationId xmlns:a16="http://schemas.microsoft.com/office/drawing/2014/main" id="{A70FBB46-5A64-E62C-E671-D76561A98E60}"/>
              </a:ext>
            </a:extLst>
          </p:cNvPr>
          <p:cNvCxnSpPr>
            <a:cxnSpLocks/>
          </p:cNvCxnSpPr>
          <p:nvPr/>
        </p:nvCxnSpPr>
        <p:spPr>
          <a:xfrm>
            <a:off x="2572740" y="4058660"/>
            <a:ext cx="868200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0" name="Étoile : 5 branches 59">
            <a:extLst>
              <a:ext uri="{FF2B5EF4-FFF2-40B4-BE49-F238E27FC236}">
                <a16:creationId xmlns:a16="http://schemas.microsoft.com/office/drawing/2014/main" id="{750B6F3E-D8DC-D0D9-8F6F-881DC3CA8092}"/>
              </a:ext>
            </a:extLst>
          </p:cNvPr>
          <p:cNvSpPr/>
          <p:nvPr/>
        </p:nvSpPr>
        <p:spPr>
          <a:xfrm rot="21290460">
            <a:off x="2384018" y="3914773"/>
            <a:ext cx="180305" cy="195351"/>
          </a:xfrm>
          <a:prstGeom prst="star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grpSp>
        <p:nvGrpSpPr>
          <p:cNvPr id="62" name="Groupe 61">
            <a:extLst>
              <a:ext uri="{FF2B5EF4-FFF2-40B4-BE49-F238E27FC236}">
                <a16:creationId xmlns:a16="http://schemas.microsoft.com/office/drawing/2014/main" id="{1B5B3833-9B17-CEF8-1EA1-57622AD21E24}"/>
              </a:ext>
            </a:extLst>
          </p:cNvPr>
          <p:cNvGrpSpPr/>
          <p:nvPr/>
        </p:nvGrpSpPr>
        <p:grpSpPr>
          <a:xfrm>
            <a:off x="6328901" y="6303932"/>
            <a:ext cx="2093625" cy="297040"/>
            <a:chOff x="2659988" y="4919552"/>
            <a:chExt cx="2093625" cy="297040"/>
          </a:xfrm>
        </p:grpSpPr>
        <p:grpSp>
          <p:nvGrpSpPr>
            <p:cNvPr id="63" name="Groupe 62">
              <a:extLst>
                <a:ext uri="{FF2B5EF4-FFF2-40B4-BE49-F238E27FC236}">
                  <a16:creationId xmlns:a16="http://schemas.microsoft.com/office/drawing/2014/main" id="{5142E37C-FBC0-EBA3-EAFC-9748A0C2DE32}"/>
                </a:ext>
              </a:extLst>
            </p:cNvPr>
            <p:cNvGrpSpPr/>
            <p:nvPr/>
          </p:nvGrpSpPr>
          <p:grpSpPr>
            <a:xfrm>
              <a:off x="2659988" y="5050949"/>
              <a:ext cx="1891646" cy="165643"/>
              <a:chOff x="4522298" y="1997756"/>
              <a:chExt cx="1891646" cy="165643"/>
            </a:xfrm>
          </p:grpSpPr>
          <p:sp>
            <p:nvSpPr>
              <p:cNvPr id="66" name="Étoile : 5 branches 65">
                <a:extLst>
                  <a:ext uri="{FF2B5EF4-FFF2-40B4-BE49-F238E27FC236}">
                    <a16:creationId xmlns:a16="http://schemas.microsoft.com/office/drawing/2014/main" id="{27CFBC94-C719-029C-7791-8BC9B76CB500}"/>
                  </a:ext>
                </a:extLst>
              </p:cNvPr>
              <p:cNvSpPr/>
              <p:nvPr/>
            </p:nvSpPr>
            <p:spPr>
              <a:xfrm>
                <a:off x="4522298" y="1997756"/>
                <a:ext cx="180305" cy="165643"/>
              </a:xfrm>
              <a:prstGeom prst="star5">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67" name="Connecteur droit avec flèche 66">
                <a:extLst>
                  <a:ext uri="{FF2B5EF4-FFF2-40B4-BE49-F238E27FC236}">
                    <a16:creationId xmlns:a16="http://schemas.microsoft.com/office/drawing/2014/main" id="{F81688C2-ED2B-7A3B-95D0-844C90CF6D4E}"/>
                  </a:ext>
                </a:extLst>
              </p:cNvPr>
              <p:cNvCxnSpPr>
                <a:cxnSpLocks/>
              </p:cNvCxnSpPr>
              <p:nvPr/>
            </p:nvCxnSpPr>
            <p:spPr>
              <a:xfrm>
                <a:off x="4724277" y="2106487"/>
                <a:ext cx="1689667" cy="0"/>
              </a:xfrm>
              <a:prstGeom prst="straightConnector1">
                <a:avLst/>
              </a:prstGeom>
              <a:ln w="31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64" name="Rectangle 63">
              <a:extLst>
                <a:ext uri="{FF2B5EF4-FFF2-40B4-BE49-F238E27FC236}">
                  <a16:creationId xmlns:a16="http://schemas.microsoft.com/office/drawing/2014/main" id="{53A905F0-328E-FC4F-B74D-D03D621B0799}"/>
                </a:ext>
              </a:extLst>
            </p:cNvPr>
            <p:cNvSpPr/>
            <p:nvPr/>
          </p:nvSpPr>
          <p:spPr>
            <a:xfrm>
              <a:off x="3058849" y="4919552"/>
              <a:ext cx="1321095" cy="246221"/>
            </a:xfrm>
            <a:prstGeom prst="rect">
              <a:avLst/>
            </a:prstGeom>
            <a:noFill/>
            <a:ln w="3175">
              <a:noFill/>
            </a:ln>
          </p:spPr>
          <p:txBody>
            <a:bodyPr wrap="square">
              <a:spAutoFit/>
            </a:bodyPr>
            <a:lstStyle/>
            <a:p>
              <a:r>
                <a:rPr lang="fr-FR" sz="1000" dirty="0">
                  <a:solidFill>
                    <a:schemeClr val="bg1"/>
                  </a:solidFill>
                </a:rPr>
                <a:t>Vacances scolaires</a:t>
              </a:r>
            </a:p>
          </p:txBody>
        </p:sp>
        <p:sp>
          <p:nvSpPr>
            <p:cNvPr id="65" name="Étoile : 5 branches 64">
              <a:extLst>
                <a:ext uri="{FF2B5EF4-FFF2-40B4-BE49-F238E27FC236}">
                  <a16:creationId xmlns:a16="http://schemas.microsoft.com/office/drawing/2014/main" id="{E7BC81C0-AEC9-0502-50D9-5702AAF606B2}"/>
                </a:ext>
              </a:extLst>
            </p:cNvPr>
            <p:cNvSpPr/>
            <p:nvPr/>
          </p:nvSpPr>
          <p:spPr>
            <a:xfrm>
              <a:off x="4573308" y="5050949"/>
              <a:ext cx="180305" cy="165643"/>
            </a:xfrm>
            <a:prstGeom prst="star5">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68" name="Groupe 67">
            <a:extLst>
              <a:ext uri="{FF2B5EF4-FFF2-40B4-BE49-F238E27FC236}">
                <a16:creationId xmlns:a16="http://schemas.microsoft.com/office/drawing/2014/main" id="{3CBE69AC-0C78-2E2B-AD8E-F425A67CF036}"/>
              </a:ext>
            </a:extLst>
          </p:cNvPr>
          <p:cNvGrpSpPr/>
          <p:nvPr/>
        </p:nvGrpSpPr>
        <p:grpSpPr>
          <a:xfrm>
            <a:off x="10629250" y="6307174"/>
            <a:ext cx="1562750" cy="315278"/>
            <a:chOff x="2659988" y="4901314"/>
            <a:chExt cx="1562750" cy="315278"/>
          </a:xfrm>
        </p:grpSpPr>
        <p:grpSp>
          <p:nvGrpSpPr>
            <p:cNvPr id="69" name="Groupe 68">
              <a:extLst>
                <a:ext uri="{FF2B5EF4-FFF2-40B4-BE49-F238E27FC236}">
                  <a16:creationId xmlns:a16="http://schemas.microsoft.com/office/drawing/2014/main" id="{4283930F-4CA1-7C99-47BE-7D45D26D646D}"/>
                </a:ext>
              </a:extLst>
            </p:cNvPr>
            <p:cNvGrpSpPr/>
            <p:nvPr/>
          </p:nvGrpSpPr>
          <p:grpSpPr>
            <a:xfrm>
              <a:off x="2659988" y="5050949"/>
              <a:ext cx="1562750" cy="165643"/>
              <a:chOff x="4522298" y="1997756"/>
              <a:chExt cx="1562750" cy="165643"/>
            </a:xfrm>
          </p:grpSpPr>
          <p:sp>
            <p:nvSpPr>
              <p:cNvPr id="71" name="Étoile : 5 branches 70">
                <a:extLst>
                  <a:ext uri="{FF2B5EF4-FFF2-40B4-BE49-F238E27FC236}">
                    <a16:creationId xmlns:a16="http://schemas.microsoft.com/office/drawing/2014/main" id="{42211322-B1D6-6DF6-0D9B-4D33E5D5F2E3}"/>
                  </a:ext>
                </a:extLst>
              </p:cNvPr>
              <p:cNvSpPr/>
              <p:nvPr/>
            </p:nvSpPr>
            <p:spPr>
              <a:xfrm>
                <a:off x="4522298" y="1997756"/>
                <a:ext cx="180305" cy="165643"/>
              </a:xfrm>
              <a:prstGeom prst="star5">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72" name="Connecteur droit avec flèche 71">
                <a:extLst>
                  <a:ext uri="{FF2B5EF4-FFF2-40B4-BE49-F238E27FC236}">
                    <a16:creationId xmlns:a16="http://schemas.microsoft.com/office/drawing/2014/main" id="{DDDE0A2B-49ED-60DD-F36F-253D16D50C7C}"/>
                  </a:ext>
                </a:extLst>
              </p:cNvPr>
              <p:cNvCxnSpPr>
                <a:cxnSpLocks/>
              </p:cNvCxnSpPr>
              <p:nvPr/>
            </p:nvCxnSpPr>
            <p:spPr>
              <a:xfrm>
                <a:off x="4724277" y="2106487"/>
                <a:ext cx="1360771" cy="6093"/>
              </a:xfrm>
              <a:prstGeom prst="straightConnector1">
                <a:avLst/>
              </a:prstGeom>
              <a:ln w="31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70" name="Rectangle 69">
              <a:extLst>
                <a:ext uri="{FF2B5EF4-FFF2-40B4-BE49-F238E27FC236}">
                  <a16:creationId xmlns:a16="http://schemas.microsoft.com/office/drawing/2014/main" id="{CD9E0086-0D1F-5542-D94E-38E474ACA113}"/>
                </a:ext>
              </a:extLst>
            </p:cNvPr>
            <p:cNvSpPr/>
            <p:nvPr/>
          </p:nvSpPr>
          <p:spPr>
            <a:xfrm>
              <a:off x="2840293" y="4901314"/>
              <a:ext cx="1321095" cy="246221"/>
            </a:xfrm>
            <a:prstGeom prst="rect">
              <a:avLst/>
            </a:prstGeom>
            <a:noFill/>
            <a:ln w="3175">
              <a:noFill/>
            </a:ln>
          </p:spPr>
          <p:txBody>
            <a:bodyPr wrap="square">
              <a:spAutoFit/>
            </a:bodyPr>
            <a:lstStyle/>
            <a:p>
              <a:r>
                <a:rPr lang="fr-FR" sz="1000" dirty="0">
                  <a:solidFill>
                    <a:schemeClr val="bg1"/>
                  </a:solidFill>
                </a:rPr>
                <a:t>Vacances scolaires</a:t>
              </a:r>
            </a:p>
          </p:txBody>
        </p:sp>
      </p:grpSp>
      <p:pic>
        <p:nvPicPr>
          <p:cNvPr id="7" name="Image 6">
            <a:extLst>
              <a:ext uri="{FF2B5EF4-FFF2-40B4-BE49-F238E27FC236}">
                <a16:creationId xmlns:a16="http://schemas.microsoft.com/office/drawing/2014/main" id="{2425A1AB-E1AA-F8F5-81AC-3361B6836CE2}"/>
              </a:ext>
            </a:extLst>
          </p:cNvPr>
          <p:cNvPicPr>
            <a:picLocks noChangeAspect="1"/>
          </p:cNvPicPr>
          <p:nvPr/>
        </p:nvPicPr>
        <p:blipFill>
          <a:blip r:embed="rId6"/>
          <a:stretch>
            <a:fillRect/>
          </a:stretch>
        </p:blipFill>
        <p:spPr>
          <a:xfrm>
            <a:off x="11328718" y="4407381"/>
            <a:ext cx="182896" cy="207282"/>
          </a:xfrm>
          <a:prstGeom prst="rect">
            <a:avLst/>
          </a:prstGeom>
        </p:spPr>
      </p:pic>
      <p:sp>
        <p:nvSpPr>
          <p:cNvPr id="12" name="ZoneTexte 11">
            <a:extLst>
              <a:ext uri="{FF2B5EF4-FFF2-40B4-BE49-F238E27FC236}">
                <a16:creationId xmlns:a16="http://schemas.microsoft.com/office/drawing/2014/main" id="{D38722ED-B039-36D1-E03C-69F301E4BD5E}"/>
              </a:ext>
            </a:extLst>
          </p:cNvPr>
          <p:cNvSpPr txBox="1"/>
          <p:nvPr/>
        </p:nvSpPr>
        <p:spPr>
          <a:xfrm>
            <a:off x="3164030" y="2260312"/>
            <a:ext cx="2288953" cy="246221"/>
          </a:xfrm>
          <a:prstGeom prst="rect">
            <a:avLst/>
          </a:prstGeom>
          <a:solidFill>
            <a:srgbClr val="CCECFF"/>
          </a:solidFill>
        </p:spPr>
        <p:txBody>
          <a:bodyPr wrap="square" rtlCol="0">
            <a:spAutoFit/>
          </a:bodyPr>
          <a:lstStyle/>
          <a:p>
            <a:r>
              <a:rPr lang="fr-FR" sz="1000" b="1" dirty="0">
                <a:solidFill>
                  <a:schemeClr val="tx1">
                    <a:lumMod val="75000"/>
                    <a:lumOff val="25000"/>
                  </a:schemeClr>
                </a:solidFill>
              </a:rPr>
              <a:t>Emission EMPRUNT : </a:t>
            </a:r>
            <a:r>
              <a:rPr lang="fr-FR" sz="1000" dirty="0">
                <a:solidFill>
                  <a:schemeClr val="tx1">
                    <a:lumMod val="75000"/>
                    <a:lumOff val="25000"/>
                  </a:schemeClr>
                </a:solidFill>
              </a:rPr>
              <a:t>Emprunt ASV</a:t>
            </a:r>
          </a:p>
        </p:txBody>
      </p:sp>
      <p:sp>
        <p:nvSpPr>
          <p:cNvPr id="13" name="Étoile : 5 branches 12">
            <a:extLst>
              <a:ext uri="{FF2B5EF4-FFF2-40B4-BE49-F238E27FC236}">
                <a16:creationId xmlns:a16="http://schemas.microsoft.com/office/drawing/2014/main" id="{9930F9B8-DAD7-5799-25F4-141FC881A3F4}"/>
              </a:ext>
            </a:extLst>
          </p:cNvPr>
          <p:cNvSpPr/>
          <p:nvPr/>
        </p:nvSpPr>
        <p:spPr>
          <a:xfrm rot="21290460">
            <a:off x="2995231" y="2384643"/>
            <a:ext cx="180305" cy="195351"/>
          </a:xfrm>
          <a:prstGeom prst="star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4" name="Étoile : 5 branches 13">
            <a:extLst>
              <a:ext uri="{FF2B5EF4-FFF2-40B4-BE49-F238E27FC236}">
                <a16:creationId xmlns:a16="http://schemas.microsoft.com/office/drawing/2014/main" id="{C761DC5F-442C-11D2-4D13-679A0935B02A}"/>
              </a:ext>
            </a:extLst>
          </p:cNvPr>
          <p:cNvSpPr/>
          <p:nvPr/>
        </p:nvSpPr>
        <p:spPr>
          <a:xfrm rot="21290460">
            <a:off x="5618625" y="2360441"/>
            <a:ext cx="180305" cy="195351"/>
          </a:xfrm>
          <a:prstGeom prst="star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7" name="ZoneTexte 16">
            <a:extLst>
              <a:ext uri="{FF2B5EF4-FFF2-40B4-BE49-F238E27FC236}">
                <a16:creationId xmlns:a16="http://schemas.microsoft.com/office/drawing/2014/main" id="{C1DB822D-AC13-B656-F475-C906A01447D9}"/>
              </a:ext>
            </a:extLst>
          </p:cNvPr>
          <p:cNvSpPr txBox="1"/>
          <p:nvPr/>
        </p:nvSpPr>
        <p:spPr>
          <a:xfrm>
            <a:off x="2594507" y="2598247"/>
            <a:ext cx="3501494" cy="246221"/>
          </a:xfrm>
          <a:prstGeom prst="rect">
            <a:avLst/>
          </a:prstGeom>
          <a:solidFill>
            <a:srgbClr val="CCECFF"/>
          </a:solidFill>
        </p:spPr>
        <p:txBody>
          <a:bodyPr wrap="square" rtlCol="0">
            <a:spAutoFit/>
          </a:bodyPr>
          <a:lstStyle/>
          <a:p>
            <a:r>
              <a:rPr lang="fr-FR" sz="1000" b="1" dirty="0"/>
              <a:t>FCP (NIMI) : </a:t>
            </a:r>
            <a:r>
              <a:rPr lang="fr-FR" sz="1000" dirty="0"/>
              <a:t>PARMA PEA  (Contingent : 3 millions d’€) </a:t>
            </a:r>
          </a:p>
        </p:txBody>
      </p:sp>
      <p:cxnSp>
        <p:nvCxnSpPr>
          <p:cNvPr id="18" name="Connecteur droit avec flèche 17">
            <a:extLst>
              <a:ext uri="{FF2B5EF4-FFF2-40B4-BE49-F238E27FC236}">
                <a16:creationId xmlns:a16="http://schemas.microsoft.com/office/drawing/2014/main" id="{4C39CCFD-8E24-228C-DEFF-243FB0536E8B}"/>
              </a:ext>
            </a:extLst>
          </p:cNvPr>
          <p:cNvCxnSpPr>
            <a:cxnSpLocks/>
          </p:cNvCxnSpPr>
          <p:nvPr/>
        </p:nvCxnSpPr>
        <p:spPr>
          <a:xfrm flipV="1">
            <a:off x="2640670" y="2844468"/>
            <a:ext cx="8639413" cy="24475"/>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sp>
        <p:nvSpPr>
          <p:cNvPr id="24" name="Étoile : 5 branches 23">
            <a:extLst>
              <a:ext uri="{FF2B5EF4-FFF2-40B4-BE49-F238E27FC236}">
                <a16:creationId xmlns:a16="http://schemas.microsoft.com/office/drawing/2014/main" id="{EF64CA7D-D1F9-34E5-B66E-0EECA6A5AF33}"/>
              </a:ext>
            </a:extLst>
          </p:cNvPr>
          <p:cNvSpPr/>
          <p:nvPr/>
        </p:nvSpPr>
        <p:spPr>
          <a:xfrm rot="21290460">
            <a:off x="2423609" y="2735359"/>
            <a:ext cx="180305" cy="195351"/>
          </a:xfrm>
          <a:prstGeom prst="star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5" name="ZoneTexte 24">
            <a:extLst>
              <a:ext uri="{FF2B5EF4-FFF2-40B4-BE49-F238E27FC236}">
                <a16:creationId xmlns:a16="http://schemas.microsoft.com/office/drawing/2014/main" id="{8CEB979E-9BCE-C52C-D6E6-6BE8ACF0B015}"/>
              </a:ext>
            </a:extLst>
          </p:cNvPr>
          <p:cNvSpPr txBox="1"/>
          <p:nvPr/>
        </p:nvSpPr>
        <p:spPr>
          <a:xfrm>
            <a:off x="3524212" y="4123547"/>
            <a:ext cx="5062439" cy="400110"/>
          </a:xfrm>
          <a:prstGeom prst="rect">
            <a:avLst/>
          </a:prstGeom>
          <a:solidFill>
            <a:srgbClr val="CCECFF"/>
          </a:solidFill>
        </p:spPr>
        <p:txBody>
          <a:bodyPr wrap="square" rtlCol="0">
            <a:spAutoFit/>
          </a:bodyPr>
          <a:lstStyle/>
          <a:p>
            <a:r>
              <a:rPr lang="fr-FR" sz="1000" b="1" dirty="0"/>
              <a:t>Campagne de défiscalisation 2023  : </a:t>
            </a:r>
            <a:r>
              <a:rPr lang="fr-FR" sz="1000" dirty="0"/>
              <a:t>FIP France ENTREPRENDRE 2023 , FIF ODYSSEE CROISSANCE PME  N°8, FCPI VIE NUMERIQUE  ET SANTE  2022-2023</a:t>
            </a:r>
          </a:p>
        </p:txBody>
      </p:sp>
      <p:sp>
        <p:nvSpPr>
          <p:cNvPr id="26" name="Étoile : 5 branches 25">
            <a:extLst>
              <a:ext uri="{FF2B5EF4-FFF2-40B4-BE49-F238E27FC236}">
                <a16:creationId xmlns:a16="http://schemas.microsoft.com/office/drawing/2014/main" id="{E40AE187-7F6D-5148-8801-AEFB9DA2CB9F}"/>
              </a:ext>
            </a:extLst>
          </p:cNvPr>
          <p:cNvSpPr/>
          <p:nvPr/>
        </p:nvSpPr>
        <p:spPr>
          <a:xfrm rot="21290460">
            <a:off x="3348971" y="4406103"/>
            <a:ext cx="180305" cy="200860"/>
          </a:xfrm>
          <a:prstGeom prst="star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cxnSp>
        <p:nvCxnSpPr>
          <p:cNvPr id="27" name="Connecteur droit avec flèche 26">
            <a:extLst>
              <a:ext uri="{FF2B5EF4-FFF2-40B4-BE49-F238E27FC236}">
                <a16:creationId xmlns:a16="http://schemas.microsoft.com/office/drawing/2014/main" id="{645DBA95-F6E1-F8A1-1262-229FD285E3DB}"/>
              </a:ext>
            </a:extLst>
          </p:cNvPr>
          <p:cNvCxnSpPr>
            <a:cxnSpLocks/>
          </p:cNvCxnSpPr>
          <p:nvPr/>
        </p:nvCxnSpPr>
        <p:spPr>
          <a:xfrm>
            <a:off x="3533928" y="4556351"/>
            <a:ext cx="773878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0" name="ZoneTexte 29">
            <a:extLst>
              <a:ext uri="{FF2B5EF4-FFF2-40B4-BE49-F238E27FC236}">
                <a16:creationId xmlns:a16="http://schemas.microsoft.com/office/drawing/2014/main" id="{B1CF8162-A869-D7A5-D35F-9B4E4149DE82}"/>
              </a:ext>
            </a:extLst>
          </p:cNvPr>
          <p:cNvSpPr txBox="1"/>
          <p:nvPr/>
        </p:nvSpPr>
        <p:spPr>
          <a:xfrm>
            <a:off x="2484744" y="5241118"/>
            <a:ext cx="2968239" cy="246221"/>
          </a:xfrm>
          <a:prstGeom prst="rect">
            <a:avLst/>
          </a:prstGeom>
          <a:solidFill>
            <a:srgbClr val="CCECFF"/>
          </a:solidFill>
        </p:spPr>
        <p:txBody>
          <a:bodyPr wrap="square" rtlCol="0">
            <a:spAutoFit/>
          </a:bodyPr>
          <a:lstStyle/>
          <a:p>
            <a:r>
              <a:rPr lang="fr-FR" sz="1000" b="1" dirty="0"/>
              <a:t>Véga IM </a:t>
            </a:r>
            <a:r>
              <a:rPr lang="fr-FR" sz="1000" dirty="0"/>
              <a:t>: Délégation de Gestion  OG /GSM</a:t>
            </a:r>
          </a:p>
        </p:txBody>
      </p:sp>
      <p:cxnSp>
        <p:nvCxnSpPr>
          <p:cNvPr id="31" name="Connecteur droit avec flèche 30">
            <a:extLst>
              <a:ext uri="{FF2B5EF4-FFF2-40B4-BE49-F238E27FC236}">
                <a16:creationId xmlns:a16="http://schemas.microsoft.com/office/drawing/2014/main" id="{A3FE5A59-B4CC-4B94-232D-8105E19063E0}"/>
              </a:ext>
            </a:extLst>
          </p:cNvPr>
          <p:cNvCxnSpPr>
            <a:cxnSpLocks/>
          </p:cNvCxnSpPr>
          <p:nvPr/>
        </p:nvCxnSpPr>
        <p:spPr>
          <a:xfrm>
            <a:off x="2491891" y="5497605"/>
            <a:ext cx="878819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2" name="Étoile : 5 branches 31">
            <a:extLst>
              <a:ext uri="{FF2B5EF4-FFF2-40B4-BE49-F238E27FC236}">
                <a16:creationId xmlns:a16="http://schemas.microsoft.com/office/drawing/2014/main" id="{B2F205C5-815A-406E-D2EA-1A7ABB712447}"/>
              </a:ext>
            </a:extLst>
          </p:cNvPr>
          <p:cNvSpPr/>
          <p:nvPr/>
        </p:nvSpPr>
        <p:spPr>
          <a:xfrm rot="21290460">
            <a:off x="2328707" y="5367076"/>
            <a:ext cx="180305" cy="200860"/>
          </a:xfrm>
          <a:prstGeom prst="star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46" name="ZoneTexte 45">
            <a:extLst>
              <a:ext uri="{FF2B5EF4-FFF2-40B4-BE49-F238E27FC236}">
                <a16:creationId xmlns:a16="http://schemas.microsoft.com/office/drawing/2014/main" id="{A508DACD-3EDD-6A19-7A1F-8E36427DD4B8}"/>
              </a:ext>
            </a:extLst>
          </p:cNvPr>
          <p:cNvSpPr txBox="1"/>
          <p:nvPr/>
        </p:nvSpPr>
        <p:spPr>
          <a:xfrm>
            <a:off x="2537270" y="4684772"/>
            <a:ext cx="1121393" cy="246221"/>
          </a:xfrm>
          <a:prstGeom prst="rect">
            <a:avLst/>
          </a:prstGeom>
          <a:solidFill>
            <a:srgbClr val="CCECFF"/>
          </a:solidFill>
        </p:spPr>
        <p:txBody>
          <a:bodyPr wrap="square" rtlCol="0">
            <a:spAutoFit/>
          </a:bodyPr>
          <a:lstStyle/>
          <a:p>
            <a:r>
              <a:rPr lang="fr-FR" sz="1000" b="1" dirty="0"/>
              <a:t>MILLEVIE PER  </a:t>
            </a:r>
            <a:endParaRPr lang="fr-FR" sz="1000" dirty="0"/>
          </a:p>
        </p:txBody>
      </p:sp>
      <p:cxnSp>
        <p:nvCxnSpPr>
          <p:cNvPr id="47" name="Connecteur droit avec flèche 46">
            <a:extLst>
              <a:ext uri="{FF2B5EF4-FFF2-40B4-BE49-F238E27FC236}">
                <a16:creationId xmlns:a16="http://schemas.microsoft.com/office/drawing/2014/main" id="{75AB27C8-2DC4-9BD4-21C4-6D49DA58230C}"/>
              </a:ext>
            </a:extLst>
          </p:cNvPr>
          <p:cNvCxnSpPr>
            <a:cxnSpLocks/>
          </p:cNvCxnSpPr>
          <p:nvPr/>
        </p:nvCxnSpPr>
        <p:spPr>
          <a:xfrm>
            <a:off x="2530271" y="4961977"/>
            <a:ext cx="874981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5" name="Étoile : 5 branches 54">
            <a:extLst>
              <a:ext uri="{FF2B5EF4-FFF2-40B4-BE49-F238E27FC236}">
                <a16:creationId xmlns:a16="http://schemas.microsoft.com/office/drawing/2014/main" id="{20AC0A4A-0E62-3310-B909-DA52690B4069}"/>
              </a:ext>
            </a:extLst>
          </p:cNvPr>
          <p:cNvSpPr/>
          <p:nvPr/>
        </p:nvSpPr>
        <p:spPr>
          <a:xfrm rot="21290460">
            <a:off x="2383770" y="4794392"/>
            <a:ext cx="180305" cy="200860"/>
          </a:xfrm>
          <a:prstGeom prst="star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74" name="ZoneTexte 73">
            <a:extLst>
              <a:ext uri="{FF2B5EF4-FFF2-40B4-BE49-F238E27FC236}">
                <a16:creationId xmlns:a16="http://schemas.microsoft.com/office/drawing/2014/main" id="{83A24D32-A866-CAD0-C489-FFB06B00824A}"/>
              </a:ext>
            </a:extLst>
          </p:cNvPr>
          <p:cNvSpPr txBox="1"/>
          <p:nvPr/>
        </p:nvSpPr>
        <p:spPr>
          <a:xfrm>
            <a:off x="5807347" y="3266692"/>
            <a:ext cx="1047082" cy="246221"/>
          </a:xfrm>
          <a:prstGeom prst="rect">
            <a:avLst/>
          </a:prstGeom>
          <a:noFill/>
        </p:spPr>
        <p:txBody>
          <a:bodyPr wrap="none" rtlCol="0">
            <a:spAutoFit/>
          </a:bodyPr>
          <a:lstStyle/>
          <a:p>
            <a:r>
              <a:rPr lang="fr-FR" sz="1000" dirty="0">
                <a:solidFill>
                  <a:schemeClr val="tx1">
                    <a:lumMod val="75000"/>
                    <a:lumOff val="25000"/>
                  </a:schemeClr>
                </a:solidFill>
              </a:rPr>
              <a:t>Jusqu’au 13/12</a:t>
            </a:r>
          </a:p>
        </p:txBody>
      </p:sp>
      <p:grpSp>
        <p:nvGrpSpPr>
          <p:cNvPr id="3" name="Groupe 2">
            <a:extLst>
              <a:ext uri="{FF2B5EF4-FFF2-40B4-BE49-F238E27FC236}">
                <a16:creationId xmlns:a16="http://schemas.microsoft.com/office/drawing/2014/main" id="{E82CEFDF-19E0-FEEA-664F-87BDCF0F2689}"/>
              </a:ext>
            </a:extLst>
          </p:cNvPr>
          <p:cNvGrpSpPr/>
          <p:nvPr/>
        </p:nvGrpSpPr>
        <p:grpSpPr>
          <a:xfrm>
            <a:off x="1106732" y="1560155"/>
            <a:ext cx="10364564" cy="430918"/>
            <a:chOff x="1106732" y="1560155"/>
            <a:chExt cx="10364564" cy="430918"/>
          </a:xfrm>
        </p:grpSpPr>
        <p:sp>
          <p:nvSpPr>
            <p:cNvPr id="6" name="ZoneTexte 2">
              <a:extLst>
                <a:ext uri="{FF2B5EF4-FFF2-40B4-BE49-F238E27FC236}">
                  <a16:creationId xmlns:a16="http://schemas.microsoft.com/office/drawing/2014/main" id="{FDA96EF1-8FB5-8B93-5FED-F25B9D13D91D}"/>
                </a:ext>
              </a:extLst>
            </p:cNvPr>
            <p:cNvSpPr txBox="1">
              <a:spLocks noChangeArrowheads="1"/>
            </p:cNvSpPr>
            <p:nvPr/>
          </p:nvSpPr>
          <p:spPr bwMode="auto">
            <a:xfrm>
              <a:off x="1106732" y="1560155"/>
              <a:ext cx="1331912" cy="369332"/>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b="1" dirty="0">
                  <a:solidFill>
                    <a:srgbClr val="C00000"/>
                  </a:solidFill>
                </a:rPr>
                <a:t>Challenge</a:t>
              </a:r>
            </a:p>
          </p:txBody>
        </p:sp>
        <p:sp>
          <p:nvSpPr>
            <p:cNvPr id="11" name="ZoneTexte 10">
              <a:extLst>
                <a:ext uri="{FF2B5EF4-FFF2-40B4-BE49-F238E27FC236}">
                  <a16:creationId xmlns:a16="http://schemas.microsoft.com/office/drawing/2014/main" id="{E182F111-E025-30B9-4530-683DB0817F30}"/>
                </a:ext>
              </a:extLst>
            </p:cNvPr>
            <p:cNvSpPr txBox="1"/>
            <p:nvPr/>
          </p:nvSpPr>
          <p:spPr>
            <a:xfrm>
              <a:off x="2594508" y="1647639"/>
              <a:ext cx="2858475" cy="261610"/>
            </a:xfrm>
            <a:prstGeom prst="rect">
              <a:avLst/>
            </a:prstGeom>
            <a:solidFill>
              <a:srgbClr val="C00000"/>
            </a:solidFill>
          </p:spPr>
          <p:txBody>
            <a:bodyPr wrap="none" rtlCol="0">
              <a:spAutoFit/>
            </a:bodyPr>
            <a:lstStyle/>
            <a:p>
              <a:r>
                <a:rPr lang="fr-FR" sz="1100" b="1" dirty="0">
                  <a:solidFill>
                    <a:schemeClr val="bg1"/>
                  </a:solidFill>
                </a:rPr>
                <a:t>Challenge COLLECTE du 01/09 au 31/12</a:t>
              </a:r>
            </a:p>
          </p:txBody>
        </p:sp>
        <p:cxnSp>
          <p:nvCxnSpPr>
            <p:cNvPr id="15" name="Connecteur droit avec flèche 14">
              <a:extLst>
                <a:ext uri="{FF2B5EF4-FFF2-40B4-BE49-F238E27FC236}">
                  <a16:creationId xmlns:a16="http://schemas.microsoft.com/office/drawing/2014/main" id="{D2D72659-EFC4-5C5C-824A-6FCB43BBFF94}"/>
                </a:ext>
              </a:extLst>
            </p:cNvPr>
            <p:cNvCxnSpPr>
              <a:cxnSpLocks/>
            </p:cNvCxnSpPr>
            <p:nvPr/>
          </p:nvCxnSpPr>
          <p:spPr>
            <a:xfrm>
              <a:off x="2594508" y="1915734"/>
              <a:ext cx="8658618"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16" name="Étoile : 5 branches 15">
              <a:extLst>
                <a:ext uri="{FF2B5EF4-FFF2-40B4-BE49-F238E27FC236}">
                  <a16:creationId xmlns:a16="http://schemas.microsoft.com/office/drawing/2014/main" id="{223F63EE-5DF8-197C-FBA3-C8A3DB710670}"/>
                </a:ext>
              </a:extLst>
            </p:cNvPr>
            <p:cNvSpPr/>
            <p:nvPr/>
          </p:nvSpPr>
          <p:spPr>
            <a:xfrm>
              <a:off x="2411820" y="1760482"/>
              <a:ext cx="218170" cy="220471"/>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Étoile : 5 branches 18">
              <a:extLst>
                <a:ext uri="{FF2B5EF4-FFF2-40B4-BE49-F238E27FC236}">
                  <a16:creationId xmlns:a16="http://schemas.microsoft.com/office/drawing/2014/main" id="{EF44E357-B417-2724-A2CF-49578237D58B}"/>
                </a:ext>
              </a:extLst>
            </p:cNvPr>
            <p:cNvSpPr/>
            <p:nvPr/>
          </p:nvSpPr>
          <p:spPr>
            <a:xfrm>
              <a:off x="11253126" y="1770602"/>
              <a:ext cx="218170" cy="220471"/>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2691565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999"/>
                                          </p:stCondLst>
                                        </p:cTn>
                                        <p:tgtEl>
                                          <p:spTgt spid="3"/>
                                        </p:tgtEl>
                                        <p:attrNameLst>
                                          <p:attrName>style.visibility</p:attrName>
                                        </p:attrNameLst>
                                      </p:cBhvr>
                                      <p:to>
                                        <p:strVal val="visible"/>
                                      </p:to>
                                    </p:set>
                                  </p:childTnLst>
                                </p:cTn>
                              </p:par>
                            </p:childTnLst>
                          </p:cTn>
                        </p:par>
                        <p:par>
                          <p:cTn id="7" fill="hold">
                            <p:stCondLst>
                              <p:cond delay="1000"/>
                            </p:stCondLst>
                            <p:childTnLst>
                              <p:par>
                                <p:cTn id="8" presetID="1" presetClass="entr" presetSubtype="0" fill="hold" grpId="0" nodeType="afterEffect">
                                  <p:stCondLst>
                                    <p:cond delay="0"/>
                                  </p:stCondLst>
                                  <p:childTnLst>
                                    <p:set>
                                      <p:cBhvr>
                                        <p:cTn id="9" dur="1" fill="hold">
                                          <p:stCondLst>
                                            <p:cond delay="999"/>
                                          </p:stCondLst>
                                        </p:cTn>
                                        <p:tgtEl>
                                          <p:spTgt spid="10"/>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999"/>
                                          </p:stCondLst>
                                        </p:cTn>
                                        <p:tgtEl>
                                          <p:spTgt spid="21"/>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999"/>
                                          </p:stCondLst>
                                        </p:cTn>
                                        <p:tgtEl>
                                          <p:spTgt spid="22"/>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999"/>
                                          </p:stCondLst>
                                        </p:cTn>
                                        <p:tgtEl>
                                          <p:spTgt spid="23"/>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999"/>
                                          </p:stCondLst>
                                        </p:cTn>
                                        <p:tgtEl>
                                          <p:spTgt spid="35"/>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999"/>
                                          </p:stCondLst>
                                        </p:cTn>
                                        <p:tgtEl>
                                          <p:spTgt spid="43"/>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999"/>
                                          </p:stCondLst>
                                        </p:cTn>
                                        <p:tgtEl>
                                          <p:spTgt spid="48"/>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999"/>
                                          </p:stCondLst>
                                        </p:cTn>
                                        <p:tgtEl>
                                          <p:spTgt spid="49"/>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999"/>
                                          </p:stCondLst>
                                        </p:cTn>
                                        <p:tgtEl>
                                          <p:spTgt spid="50"/>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999"/>
                                          </p:stCondLst>
                                        </p:cTn>
                                        <p:tgtEl>
                                          <p:spTgt spid="51"/>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999"/>
                                          </p:stCondLst>
                                        </p:cTn>
                                        <p:tgtEl>
                                          <p:spTgt spid="52"/>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999"/>
                                          </p:stCondLst>
                                        </p:cTn>
                                        <p:tgtEl>
                                          <p:spTgt spid="54"/>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999"/>
                                          </p:stCondLst>
                                        </p:cTn>
                                        <p:tgtEl>
                                          <p:spTgt spid="56"/>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999"/>
                                          </p:stCondLst>
                                        </p:cTn>
                                        <p:tgtEl>
                                          <p:spTgt spid="57"/>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999"/>
                                          </p:stCondLst>
                                        </p:cTn>
                                        <p:tgtEl>
                                          <p:spTgt spid="60"/>
                                        </p:tgtEl>
                                        <p:attrNameLst>
                                          <p:attrName>style.visibility</p:attrName>
                                        </p:attrNameLst>
                                      </p:cBhvr>
                                      <p:to>
                                        <p:strVal val="visible"/>
                                      </p:to>
                                    </p:set>
                                  </p:childTnLst>
                                </p:cTn>
                              </p:par>
                              <p:par>
                                <p:cTn id="38" presetID="1" presetClass="entr" presetSubtype="0" fill="hold" nodeType="withEffect">
                                  <p:stCondLst>
                                    <p:cond delay="0"/>
                                  </p:stCondLst>
                                  <p:childTnLst>
                                    <p:set>
                                      <p:cBhvr>
                                        <p:cTn id="39" dur="1" fill="hold">
                                          <p:stCondLst>
                                            <p:cond delay="999"/>
                                          </p:stCondLst>
                                        </p:cTn>
                                        <p:tgtEl>
                                          <p:spTgt spid="62"/>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999"/>
                                          </p:stCondLst>
                                        </p:cTn>
                                        <p:tgtEl>
                                          <p:spTgt spid="68"/>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999"/>
                                          </p:stCondLst>
                                        </p:cTn>
                                        <p:tgtEl>
                                          <p:spTgt spid="7"/>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999"/>
                                          </p:stCondLst>
                                        </p:cTn>
                                        <p:tgtEl>
                                          <p:spTgt spid="12"/>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999"/>
                                          </p:stCondLst>
                                        </p:cTn>
                                        <p:tgtEl>
                                          <p:spTgt spid="13"/>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999"/>
                                          </p:stCondLst>
                                        </p:cTn>
                                        <p:tgtEl>
                                          <p:spTgt spid="14"/>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999"/>
                                          </p:stCondLst>
                                        </p:cTn>
                                        <p:tgtEl>
                                          <p:spTgt spid="17"/>
                                        </p:tgtEl>
                                        <p:attrNameLst>
                                          <p:attrName>style.visibility</p:attrName>
                                        </p:attrNameLst>
                                      </p:cBhvr>
                                      <p:to>
                                        <p:strVal val="visible"/>
                                      </p:to>
                                    </p:set>
                                  </p:childTnLst>
                                </p:cTn>
                              </p:par>
                              <p:par>
                                <p:cTn id="52" presetID="1" presetClass="entr" presetSubtype="0" fill="hold" nodeType="withEffect">
                                  <p:stCondLst>
                                    <p:cond delay="0"/>
                                  </p:stCondLst>
                                  <p:childTnLst>
                                    <p:set>
                                      <p:cBhvr>
                                        <p:cTn id="53" dur="1" fill="hold">
                                          <p:stCondLst>
                                            <p:cond delay="999"/>
                                          </p:stCondLst>
                                        </p:cTn>
                                        <p:tgtEl>
                                          <p:spTgt spid="18"/>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999"/>
                                          </p:stCondLst>
                                        </p:cTn>
                                        <p:tgtEl>
                                          <p:spTgt spid="24"/>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999"/>
                                          </p:stCondLst>
                                        </p:cTn>
                                        <p:tgtEl>
                                          <p:spTgt spid="25"/>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999"/>
                                          </p:stCondLst>
                                        </p:cTn>
                                        <p:tgtEl>
                                          <p:spTgt spid="26"/>
                                        </p:tgtEl>
                                        <p:attrNameLst>
                                          <p:attrName>style.visibility</p:attrName>
                                        </p:attrNameLst>
                                      </p:cBhvr>
                                      <p:to>
                                        <p:strVal val="visible"/>
                                      </p:to>
                                    </p:set>
                                  </p:childTnLst>
                                </p:cTn>
                              </p:par>
                              <p:par>
                                <p:cTn id="60" presetID="1" presetClass="entr" presetSubtype="0" fill="hold" nodeType="withEffect">
                                  <p:stCondLst>
                                    <p:cond delay="0"/>
                                  </p:stCondLst>
                                  <p:childTnLst>
                                    <p:set>
                                      <p:cBhvr>
                                        <p:cTn id="61" dur="1" fill="hold">
                                          <p:stCondLst>
                                            <p:cond delay="999"/>
                                          </p:stCondLst>
                                        </p:cTn>
                                        <p:tgtEl>
                                          <p:spTgt spid="27"/>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999"/>
                                          </p:stCondLst>
                                        </p:cTn>
                                        <p:tgtEl>
                                          <p:spTgt spid="30"/>
                                        </p:tgtEl>
                                        <p:attrNameLst>
                                          <p:attrName>style.visibility</p:attrName>
                                        </p:attrNameLst>
                                      </p:cBhvr>
                                      <p:to>
                                        <p:strVal val="visible"/>
                                      </p:to>
                                    </p:set>
                                  </p:childTnLst>
                                </p:cTn>
                              </p:par>
                              <p:par>
                                <p:cTn id="64" presetID="1" presetClass="entr" presetSubtype="0" fill="hold" nodeType="withEffect">
                                  <p:stCondLst>
                                    <p:cond delay="0"/>
                                  </p:stCondLst>
                                  <p:childTnLst>
                                    <p:set>
                                      <p:cBhvr>
                                        <p:cTn id="65" dur="1" fill="hold">
                                          <p:stCondLst>
                                            <p:cond delay="999"/>
                                          </p:stCondLst>
                                        </p:cTn>
                                        <p:tgtEl>
                                          <p:spTgt spid="31"/>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999"/>
                                          </p:stCondLst>
                                        </p:cTn>
                                        <p:tgtEl>
                                          <p:spTgt spid="32"/>
                                        </p:tgtEl>
                                        <p:attrNameLst>
                                          <p:attrName>style.visibility</p:attrName>
                                        </p:attrNameLst>
                                      </p:cBhvr>
                                      <p:to>
                                        <p:strVal val="visible"/>
                                      </p:to>
                                    </p:set>
                                  </p:childTnLst>
                                </p:cTn>
                              </p:par>
                              <p:par>
                                <p:cTn id="68" presetID="1" presetClass="entr" presetSubtype="0" fill="hold" grpId="0" nodeType="withEffect">
                                  <p:stCondLst>
                                    <p:cond delay="0"/>
                                  </p:stCondLst>
                                  <p:childTnLst>
                                    <p:set>
                                      <p:cBhvr>
                                        <p:cTn id="69" dur="1" fill="hold">
                                          <p:stCondLst>
                                            <p:cond delay="999"/>
                                          </p:stCondLst>
                                        </p:cTn>
                                        <p:tgtEl>
                                          <p:spTgt spid="46"/>
                                        </p:tgtEl>
                                        <p:attrNameLst>
                                          <p:attrName>style.visibility</p:attrName>
                                        </p:attrNameLst>
                                      </p:cBhvr>
                                      <p:to>
                                        <p:strVal val="visible"/>
                                      </p:to>
                                    </p:set>
                                  </p:childTnLst>
                                </p:cTn>
                              </p:par>
                              <p:par>
                                <p:cTn id="70" presetID="1" presetClass="entr" presetSubtype="0" fill="hold" nodeType="withEffect">
                                  <p:stCondLst>
                                    <p:cond delay="0"/>
                                  </p:stCondLst>
                                  <p:childTnLst>
                                    <p:set>
                                      <p:cBhvr>
                                        <p:cTn id="71" dur="1" fill="hold">
                                          <p:stCondLst>
                                            <p:cond delay="999"/>
                                          </p:stCondLst>
                                        </p:cTn>
                                        <p:tgtEl>
                                          <p:spTgt spid="47"/>
                                        </p:tgtEl>
                                        <p:attrNameLst>
                                          <p:attrName>style.visibility</p:attrName>
                                        </p:attrNameLst>
                                      </p:cBhvr>
                                      <p:to>
                                        <p:strVal val="visible"/>
                                      </p:to>
                                    </p:set>
                                  </p:childTnLst>
                                </p:cTn>
                              </p:par>
                              <p:par>
                                <p:cTn id="72" presetID="1" presetClass="entr" presetSubtype="0" fill="hold" grpId="0" nodeType="withEffect">
                                  <p:stCondLst>
                                    <p:cond delay="0"/>
                                  </p:stCondLst>
                                  <p:childTnLst>
                                    <p:set>
                                      <p:cBhvr>
                                        <p:cTn id="73" dur="1" fill="hold">
                                          <p:stCondLst>
                                            <p:cond delay="999"/>
                                          </p:stCondLst>
                                        </p:cTn>
                                        <p:tgtEl>
                                          <p:spTgt spid="55"/>
                                        </p:tgtEl>
                                        <p:attrNameLst>
                                          <p:attrName>style.visibility</p:attrName>
                                        </p:attrNameLst>
                                      </p:cBhvr>
                                      <p:to>
                                        <p:strVal val="visible"/>
                                      </p:to>
                                    </p:set>
                                  </p:childTnLst>
                                </p:cTn>
                              </p:par>
                              <p:par>
                                <p:cTn id="74" presetID="1" presetClass="entr" presetSubtype="0" fill="hold" grpId="0" nodeType="withEffect">
                                  <p:stCondLst>
                                    <p:cond delay="0"/>
                                  </p:stCondLst>
                                  <p:childTnLst>
                                    <p:set>
                                      <p:cBhvr>
                                        <p:cTn id="75" dur="1" fill="hold">
                                          <p:stCondLst>
                                            <p:cond delay="999"/>
                                          </p:stCondLst>
                                        </p:cTn>
                                        <p:tgtEl>
                                          <p:spTgt spid="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1" grpId="0" animBg="1"/>
      <p:bldP spid="23" grpId="0" animBg="1"/>
      <p:bldP spid="48" grpId="0"/>
      <p:bldP spid="49" grpId="0" animBg="1"/>
      <p:bldP spid="50" grpId="0" animBg="1"/>
      <p:bldP spid="52" grpId="0" animBg="1"/>
      <p:bldP spid="54" grpId="0" animBg="1"/>
      <p:bldP spid="56" grpId="0" animBg="1"/>
      <p:bldP spid="60" grpId="0" animBg="1"/>
      <p:bldP spid="12" grpId="0" animBg="1"/>
      <p:bldP spid="13" grpId="0" animBg="1"/>
      <p:bldP spid="14" grpId="0" animBg="1"/>
      <p:bldP spid="17" grpId="0" animBg="1"/>
      <p:bldP spid="24" grpId="0" animBg="1"/>
      <p:bldP spid="25" grpId="0" animBg="1"/>
      <p:bldP spid="26" grpId="0" animBg="1"/>
      <p:bldP spid="30" grpId="0" animBg="1"/>
      <p:bldP spid="32" grpId="0" animBg="1"/>
      <p:bldP spid="46" grpId="0" animBg="1"/>
      <p:bldP spid="55" grpId="0" animBg="1"/>
      <p:bldP spid="7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6">
            <a:extLst>
              <a:ext uri="{FF2B5EF4-FFF2-40B4-BE49-F238E27FC236}">
                <a16:creationId xmlns:a16="http://schemas.microsoft.com/office/drawing/2014/main" id="{6BAF421F-F97F-D83B-79F0-DE9317DA5775}"/>
              </a:ext>
            </a:extLst>
          </p:cNvPr>
          <p:cNvSpPr>
            <a:spLocks noGrp="1"/>
          </p:cNvSpPr>
          <p:nvPr>
            <p:ph type="body" sz="quarter" idx="14"/>
          </p:nvPr>
        </p:nvSpPr>
        <p:spPr>
          <a:xfrm>
            <a:off x="4376057" y="137054"/>
            <a:ext cx="7300006" cy="231246"/>
          </a:xfrm>
        </p:spPr>
        <p:txBody>
          <a:bodyPr/>
          <a:lstStyle/>
          <a:p>
            <a:r>
              <a:rPr lang="fr-FR" b="0" dirty="0">
                <a:solidFill>
                  <a:schemeClr val="tx1">
                    <a:lumMod val="75000"/>
                    <a:lumOff val="25000"/>
                  </a:schemeClr>
                </a:solidFill>
              </a:rPr>
              <a:t>Grand Public</a:t>
            </a:r>
            <a:r>
              <a:rPr lang="fr-FR" dirty="0">
                <a:solidFill>
                  <a:schemeClr val="tx1">
                    <a:lumMod val="75000"/>
                    <a:lumOff val="25000"/>
                  </a:schemeClr>
                </a:solidFill>
              </a:rPr>
              <a:t> - </a:t>
            </a:r>
            <a:r>
              <a:rPr lang="fr-FR" dirty="0">
                <a:solidFill>
                  <a:srgbClr val="C00000"/>
                </a:solidFill>
              </a:rPr>
              <a:t>Premium </a:t>
            </a:r>
            <a:r>
              <a:rPr lang="fr-FR" dirty="0">
                <a:solidFill>
                  <a:schemeClr val="tx1">
                    <a:lumMod val="75000"/>
                    <a:lumOff val="25000"/>
                  </a:schemeClr>
                </a:solidFill>
              </a:rPr>
              <a:t>- Professionnels </a:t>
            </a:r>
          </a:p>
        </p:txBody>
      </p:sp>
      <p:sp>
        <p:nvSpPr>
          <p:cNvPr id="8" name="Espace réservé du texte 5">
            <a:extLst>
              <a:ext uri="{FF2B5EF4-FFF2-40B4-BE49-F238E27FC236}">
                <a16:creationId xmlns:a16="http://schemas.microsoft.com/office/drawing/2014/main" id="{9A3285A0-12D9-3123-A42F-12B2F88E47D3}"/>
              </a:ext>
            </a:extLst>
          </p:cNvPr>
          <p:cNvSpPr>
            <a:spLocks noGrp="1"/>
          </p:cNvSpPr>
          <p:nvPr>
            <p:ph type="body" sz="quarter" idx="12"/>
          </p:nvPr>
        </p:nvSpPr>
        <p:spPr>
          <a:xfrm>
            <a:off x="695325" y="463550"/>
            <a:ext cx="10980738" cy="720725"/>
          </a:xfrm>
        </p:spPr>
        <p:txBody>
          <a:bodyPr/>
          <a:lstStyle/>
          <a:p>
            <a:r>
              <a:rPr lang="fr-FR" altLang="fr-FR" dirty="0">
                <a:solidFill>
                  <a:srgbClr val="C00000"/>
                </a:solidFill>
              </a:rPr>
              <a:t>LE CALENDRIER</a:t>
            </a:r>
            <a:r>
              <a:rPr lang="fr-FR" altLang="fr-FR" dirty="0"/>
              <a:t> Premium - </a:t>
            </a:r>
            <a:r>
              <a:rPr lang="fr-FR" altLang="fr-FR" dirty="0">
                <a:solidFill>
                  <a:srgbClr val="C00000"/>
                </a:solidFill>
              </a:rPr>
              <a:t>Les offres phares </a:t>
            </a:r>
            <a:r>
              <a:rPr lang="fr-FR" altLang="fr-FR" dirty="0"/>
              <a:t>de chaque univers de besoin et les évènements sur la période</a:t>
            </a:r>
            <a:endParaRPr lang="fr-FR" dirty="0"/>
          </a:p>
        </p:txBody>
      </p:sp>
      <p:pic>
        <p:nvPicPr>
          <p:cNvPr id="9" name="Image 8">
            <a:extLst>
              <a:ext uri="{FF2B5EF4-FFF2-40B4-BE49-F238E27FC236}">
                <a16:creationId xmlns:a16="http://schemas.microsoft.com/office/drawing/2014/main" id="{C26E9127-378F-4160-9D69-973F7E121F11}"/>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120377" y="97569"/>
            <a:ext cx="655781" cy="637309"/>
          </a:xfrm>
          <a:prstGeom prst="rect">
            <a:avLst/>
          </a:prstGeom>
        </p:spPr>
      </p:pic>
      <p:sp>
        <p:nvSpPr>
          <p:cNvPr id="36" name="Flèche : pentagone 35">
            <a:extLst>
              <a:ext uri="{FF2B5EF4-FFF2-40B4-BE49-F238E27FC236}">
                <a16:creationId xmlns:a16="http://schemas.microsoft.com/office/drawing/2014/main" id="{E67B0CD1-FC0E-6442-7842-6AC865D50B62}"/>
              </a:ext>
            </a:extLst>
          </p:cNvPr>
          <p:cNvSpPr/>
          <p:nvPr/>
        </p:nvSpPr>
        <p:spPr>
          <a:xfrm>
            <a:off x="693738" y="1279525"/>
            <a:ext cx="10848975" cy="307975"/>
          </a:xfrm>
          <a:prstGeom prst="homePlat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srgbClr val="C00000"/>
              </a:solidFill>
            </a:endParaRPr>
          </a:p>
        </p:txBody>
      </p:sp>
      <p:sp>
        <p:nvSpPr>
          <p:cNvPr id="37" name="ZoneTexte 36">
            <a:extLst>
              <a:ext uri="{FF2B5EF4-FFF2-40B4-BE49-F238E27FC236}">
                <a16:creationId xmlns:a16="http://schemas.microsoft.com/office/drawing/2014/main" id="{0862A446-1BDC-3B5F-8DD2-53AFA070E858}"/>
              </a:ext>
            </a:extLst>
          </p:cNvPr>
          <p:cNvSpPr txBox="1">
            <a:spLocks noChangeArrowheads="1"/>
          </p:cNvSpPr>
          <p:nvPr/>
        </p:nvSpPr>
        <p:spPr bwMode="auto">
          <a:xfrm>
            <a:off x="2347388" y="1270000"/>
            <a:ext cx="13112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dirty="0">
                <a:solidFill>
                  <a:srgbClr val="C00000"/>
                </a:solidFill>
              </a:rPr>
              <a:t>Septembre</a:t>
            </a:r>
          </a:p>
        </p:txBody>
      </p:sp>
      <p:sp>
        <p:nvSpPr>
          <p:cNvPr id="38" name="ZoneTexte 31">
            <a:extLst>
              <a:ext uri="{FF2B5EF4-FFF2-40B4-BE49-F238E27FC236}">
                <a16:creationId xmlns:a16="http://schemas.microsoft.com/office/drawing/2014/main" id="{4F5D2247-1391-25A6-7378-B897C4C33B4D}"/>
              </a:ext>
            </a:extLst>
          </p:cNvPr>
          <p:cNvSpPr txBox="1">
            <a:spLocks noChangeArrowheads="1"/>
          </p:cNvSpPr>
          <p:nvPr/>
        </p:nvSpPr>
        <p:spPr bwMode="auto">
          <a:xfrm>
            <a:off x="4730228" y="1270000"/>
            <a:ext cx="13112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dirty="0">
                <a:solidFill>
                  <a:srgbClr val="C00000"/>
                </a:solidFill>
              </a:rPr>
              <a:t>Octobre</a:t>
            </a:r>
          </a:p>
        </p:txBody>
      </p:sp>
      <p:sp>
        <p:nvSpPr>
          <p:cNvPr id="39" name="ZoneTexte 32">
            <a:extLst>
              <a:ext uri="{FF2B5EF4-FFF2-40B4-BE49-F238E27FC236}">
                <a16:creationId xmlns:a16="http://schemas.microsoft.com/office/drawing/2014/main" id="{E6EA130F-091D-7DF9-6222-CEFC53D737EB}"/>
              </a:ext>
            </a:extLst>
          </p:cNvPr>
          <p:cNvSpPr txBox="1">
            <a:spLocks noChangeArrowheads="1"/>
          </p:cNvSpPr>
          <p:nvPr/>
        </p:nvSpPr>
        <p:spPr bwMode="auto">
          <a:xfrm>
            <a:off x="7091183" y="1271588"/>
            <a:ext cx="13112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dirty="0">
                <a:solidFill>
                  <a:srgbClr val="C00000"/>
                </a:solidFill>
              </a:rPr>
              <a:t>Novembre</a:t>
            </a:r>
          </a:p>
        </p:txBody>
      </p:sp>
      <p:sp>
        <p:nvSpPr>
          <p:cNvPr id="40" name="ZoneTexte 33">
            <a:extLst>
              <a:ext uri="{FF2B5EF4-FFF2-40B4-BE49-F238E27FC236}">
                <a16:creationId xmlns:a16="http://schemas.microsoft.com/office/drawing/2014/main" id="{FB53FB48-78B7-7501-0805-965193E26439}"/>
              </a:ext>
            </a:extLst>
          </p:cNvPr>
          <p:cNvSpPr txBox="1">
            <a:spLocks noChangeArrowheads="1"/>
          </p:cNvSpPr>
          <p:nvPr/>
        </p:nvSpPr>
        <p:spPr bwMode="auto">
          <a:xfrm>
            <a:off x="9303815" y="1265238"/>
            <a:ext cx="13112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dirty="0">
                <a:solidFill>
                  <a:srgbClr val="C00000"/>
                </a:solidFill>
              </a:rPr>
              <a:t>Décembre</a:t>
            </a:r>
          </a:p>
        </p:txBody>
      </p:sp>
      <p:grpSp>
        <p:nvGrpSpPr>
          <p:cNvPr id="82" name="Groupe 81">
            <a:extLst>
              <a:ext uri="{FF2B5EF4-FFF2-40B4-BE49-F238E27FC236}">
                <a16:creationId xmlns:a16="http://schemas.microsoft.com/office/drawing/2014/main" id="{1479A964-B8A9-16A4-76D6-B0668F819779}"/>
              </a:ext>
            </a:extLst>
          </p:cNvPr>
          <p:cNvGrpSpPr/>
          <p:nvPr/>
        </p:nvGrpSpPr>
        <p:grpSpPr>
          <a:xfrm>
            <a:off x="6328901" y="6303932"/>
            <a:ext cx="2093625" cy="297040"/>
            <a:chOff x="2659988" y="4919552"/>
            <a:chExt cx="2093625" cy="297040"/>
          </a:xfrm>
        </p:grpSpPr>
        <p:grpSp>
          <p:nvGrpSpPr>
            <p:cNvPr id="83" name="Groupe 82">
              <a:extLst>
                <a:ext uri="{FF2B5EF4-FFF2-40B4-BE49-F238E27FC236}">
                  <a16:creationId xmlns:a16="http://schemas.microsoft.com/office/drawing/2014/main" id="{AA41919D-EFE3-3AC4-8681-AC00461D4663}"/>
                </a:ext>
              </a:extLst>
            </p:cNvPr>
            <p:cNvGrpSpPr/>
            <p:nvPr/>
          </p:nvGrpSpPr>
          <p:grpSpPr>
            <a:xfrm>
              <a:off x="2659988" y="5050949"/>
              <a:ext cx="1891646" cy="165643"/>
              <a:chOff x="4522298" y="1997756"/>
              <a:chExt cx="1891646" cy="165643"/>
            </a:xfrm>
          </p:grpSpPr>
          <p:sp>
            <p:nvSpPr>
              <p:cNvPr id="86" name="Étoile : 5 branches 85">
                <a:extLst>
                  <a:ext uri="{FF2B5EF4-FFF2-40B4-BE49-F238E27FC236}">
                    <a16:creationId xmlns:a16="http://schemas.microsoft.com/office/drawing/2014/main" id="{C3539783-2002-85D9-3EF3-2E30CCD51AF0}"/>
                  </a:ext>
                </a:extLst>
              </p:cNvPr>
              <p:cNvSpPr/>
              <p:nvPr/>
            </p:nvSpPr>
            <p:spPr>
              <a:xfrm>
                <a:off x="4522298" y="1997756"/>
                <a:ext cx="180305" cy="165643"/>
              </a:xfrm>
              <a:prstGeom prst="star5">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87" name="Connecteur droit avec flèche 86">
                <a:extLst>
                  <a:ext uri="{FF2B5EF4-FFF2-40B4-BE49-F238E27FC236}">
                    <a16:creationId xmlns:a16="http://schemas.microsoft.com/office/drawing/2014/main" id="{6853F9B8-978F-FC35-9902-EDDFC34385D6}"/>
                  </a:ext>
                </a:extLst>
              </p:cNvPr>
              <p:cNvCxnSpPr>
                <a:cxnSpLocks/>
              </p:cNvCxnSpPr>
              <p:nvPr/>
            </p:nvCxnSpPr>
            <p:spPr>
              <a:xfrm>
                <a:off x="4724277" y="2106487"/>
                <a:ext cx="1689667" cy="0"/>
              </a:xfrm>
              <a:prstGeom prst="straightConnector1">
                <a:avLst/>
              </a:prstGeom>
              <a:ln w="31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84" name="Rectangle 83">
              <a:extLst>
                <a:ext uri="{FF2B5EF4-FFF2-40B4-BE49-F238E27FC236}">
                  <a16:creationId xmlns:a16="http://schemas.microsoft.com/office/drawing/2014/main" id="{2FC76CE3-512E-0781-D646-D20F3D774758}"/>
                </a:ext>
              </a:extLst>
            </p:cNvPr>
            <p:cNvSpPr/>
            <p:nvPr/>
          </p:nvSpPr>
          <p:spPr>
            <a:xfrm>
              <a:off x="3058849" y="4919552"/>
              <a:ext cx="1321095" cy="246221"/>
            </a:xfrm>
            <a:prstGeom prst="rect">
              <a:avLst/>
            </a:prstGeom>
            <a:noFill/>
            <a:ln w="3175">
              <a:noFill/>
            </a:ln>
          </p:spPr>
          <p:txBody>
            <a:bodyPr wrap="square">
              <a:spAutoFit/>
            </a:bodyPr>
            <a:lstStyle/>
            <a:p>
              <a:r>
                <a:rPr lang="fr-FR" sz="1000" dirty="0">
                  <a:solidFill>
                    <a:schemeClr val="bg1"/>
                  </a:solidFill>
                </a:rPr>
                <a:t>Vacances scolaires</a:t>
              </a:r>
            </a:p>
          </p:txBody>
        </p:sp>
        <p:sp>
          <p:nvSpPr>
            <p:cNvPr id="85" name="Étoile : 5 branches 84">
              <a:extLst>
                <a:ext uri="{FF2B5EF4-FFF2-40B4-BE49-F238E27FC236}">
                  <a16:creationId xmlns:a16="http://schemas.microsoft.com/office/drawing/2014/main" id="{2F2536F2-8A65-3CA6-8E7B-74474CDA3459}"/>
                </a:ext>
              </a:extLst>
            </p:cNvPr>
            <p:cNvSpPr/>
            <p:nvPr/>
          </p:nvSpPr>
          <p:spPr>
            <a:xfrm>
              <a:off x="4573308" y="5050949"/>
              <a:ext cx="180305" cy="165643"/>
            </a:xfrm>
            <a:prstGeom prst="star5">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88" name="Groupe 87">
            <a:extLst>
              <a:ext uri="{FF2B5EF4-FFF2-40B4-BE49-F238E27FC236}">
                <a16:creationId xmlns:a16="http://schemas.microsoft.com/office/drawing/2014/main" id="{0D9BDA74-4017-F39F-9E25-294ACCF87E7D}"/>
              </a:ext>
            </a:extLst>
          </p:cNvPr>
          <p:cNvGrpSpPr/>
          <p:nvPr/>
        </p:nvGrpSpPr>
        <p:grpSpPr>
          <a:xfrm>
            <a:off x="10629250" y="6307174"/>
            <a:ext cx="1562750" cy="315278"/>
            <a:chOff x="2659988" y="4901314"/>
            <a:chExt cx="1562750" cy="315278"/>
          </a:xfrm>
        </p:grpSpPr>
        <p:grpSp>
          <p:nvGrpSpPr>
            <p:cNvPr id="89" name="Groupe 88">
              <a:extLst>
                <a:ext uri="{FF2B5EF4-FFF2-40B4-BE49-F238E27FC236}">
                  <a16:creationId xmlns:a16="http://schemas.microsoft.com/office/drawing/2014/main" id="{2EBE447C-FFDB-7095-8708-2F5B7BBC65F8}"/>
                </a:ext>
              </a:extLst>
            </p:cNvPr>
            <p:cNvGrpSpPr/>
            <p:nvPr/>
          </p:nvGrpSpPr>
          <p:grpSpPr>
            <a:xfrm>
              <a:off x="2659988" y="5050949"/>
              <a:ext cx="1562750" cy="165643"/>
              <a:chOff x="4522298" y="1997756"/>
              <a:chExt cx="1562750" cy="165643"/>
            </a:xfrm>
          </p:grpSpPr>
          <p:sp>
            <p:nvSpPr>
              <p:cNvPr id="91" name="Étoile : 5 branches 90">
                <a:extLst>
                  <a:ext uri="{FF2B5EF4-FFF2-40B4-BE49-F238E27FC236}">
                    <a16:creationId xmlns:a16="http://schemas.microsoft.com/office/drawing/2014/main" id="{98B59E6D-969B-CC07-CDEC-C4BB3C7F2F2D}"/>
                  </a:ext>
                </a:extLst>
              </p:cNvPr>
              <p:cNvSpPr/>
              <p:nvPr/>
            </p:nvSpPr>
            <p:spPr>
              <a:xfrm>
                <a:off x="4522298" y="1997756"/>
                <a:ext cx="180305" cy="165643"/>
              </a:xfrm>
              <a:prstGeom prst="star5">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92" name="Connecteur droit avec flèche 91">
                <a:extLst>
                  <a:ext uri="{FF2B5EF4-FFF2-40B4-BE49-F238E27FC236}">
                    <a16:creationId xmlns:a16="http://schemas.microsoft.com/office/drawing/2014/main" id="{4BF37D4F-568D-948A-61E1-3A0DE6E6B3EA}"/>
                  </a:ext>
                </a:extLst>
              </p:cNvPr>
              <p:cNvCxnSpPr>
                <a:cxnSpLocks/>
              </p:cNvCxnSpPr>
              <p:nvPr/>
            </p:nvCxnSpPr>
            <p:spPr>
              <a:xfrm>
                <a:off x="4724277" y="2106487"/>
                <a:ext cx="1360771" cy="6093"/>
              </a:xfrm>
              <a:prstGeom prst="straightConnector1">
                <a:avLst/>
              </a:prstGeom>
              <a:ln w="31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90" name="Rectangle 89">
              <a:extLst>
                <a:ext uri="{FF2B5EF4-FFF2-40B4-BE49-F238E27FC236}">
                  <a16:creationId xmlns:a16="http://schemas.microsoft.com/office/drawing/2014/main" id="{F1BF8B3B-3E0D-5D4B-27F4-C6BB19FDD82A}"/>
                </a:ext>
              </a:extLst>
            </p:cNvPr>
            <p:cNvSpPr/>
            <p:nvPr/>
          </p:nvSpPr>
          <p:spPr>
            <a:xfrm>
              <a:off x="2840293" y="4901314"/>
              <a:ext cx="1321095" cy="246221"/>
            </a:xfrm>
            <a:prstGeom prst="rect">
              <a:avLst/>
            </a:prstGeom>
            <a:noFill/>
            <a:ln w="3175">
              <a:noFill/>
            </a:ln>
          </p:spPr>
          <p:txBody>
            <a:bodyPr wrap="square">
              <a:spAutoFit/>
            </a:bodyPr>
            <a:lstStyle/>
            <a:p>
              <a:r>
                <a:rPr lang="fr-FR" sz="1000" dirty="0">
                  <a:solidFill>
                    <a:schemeClr val="bg1"/>
                  </a:solidFill>
                </a:rPr>
                <a:t>Vacances scolaires</a:t>
              </a:r>
            </a:p>
          </p:txBody>
        </p:sp>
      </p:grpSp>
      <p:grpSp>
        <p:nvGrpSpPr>
          <p:cNvPr id="19" name="Groupe 18">
            <a:extLst>
              <a:ext uri="{FF2B5EF4-FFF2-40B4-BE49-F238E27FC236}">
                <a16:creationId xmlns:a16="http://schemas.microsoft.com/office/drawing/2014/main" id="{8EACFA7A-B693-5398-DF69-250D79E676BF}"/>
              </a:ext>
            </a:extLst>
          </p:cNvPr>
          <p:cNvGrpSpPr/>
          <p:nvPr/>
        </p:nvGrpSpPr>
        <p:grpSpPr>
          <a:xfrm>
            <a:off x="1088627" y="2786813"/>
            <a:ext cx="8844173" cy="527397"/>
            <a:chOff x="1088627" y="2490717"/>
            <a:chExt cx="8844173" cy="527397"/>
          </a:xfrm>
        </p:grpSpPr>
        <p:sp>
          <p:nvSpPr>
            <p:cNvPr id="49" name="ZoneTexte 39">
              <a:extLst>
                <a:ext uri="{FF2B5EF4-FFF2-40B4-BE49-F238E27FC236}">
                  <a16:creationId xmlns:a16="http://schemas.microsoft.com/office/drawing/2014/main" id="{CECBAA3E-D32A-6DE4-615E-57895F7C1FC0}"/>
                </a:ext>
              </a:extLst>
            </p:cNvPr>
            <p:cNvSpPr txBox="1">
              <a:spLocks noChangeArrowheads="1"/>
            </p:cNvSpPr>
            <p:nvPr/>
          </p:nvSpPr>
          <p:spPr bwMode="auto">
            <a:xfrm>
              <a:off x="1088627" y="2495827"/>
              <a:ext cx="1500187"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dirty="0">
                  <a:solidFill>
                    <a:srgbClr val="FFC000"/>
                  </a:solidFill>
                </a:rPr>
                <a:t>IARD Prévoyance</a:t>
              </a:r>
            </a:p>
          </p:txBody>
        </p:sp>
        <p:grpSp>
          <p:nvGrpSpPr>
            <p:cNvPr id="50" name="Groupe 49">
              <a:extLst>
                <a:ext uri="{FF2B5EF4-FFF2-40B4-BE49-F238E27FC236}">
                  <a16:creationId xmlns:a16="http://schemas.microsoft.com/office/drawing/2014/main" id="{EFFCB8E1-68F1-469B-7871-FD312BA88042}"/>
                </a:ext>
              </a:extLst>
            </p:cNvPr>
            <p:cNvGrpSpPr/>
            <p:nvPr/>
          </p:nvGrpSpPr>
          <p:grpSpPr>
            <a:xfrm>
              <a:off x="2517516" y="2502430"/>
              <a:ext cx="2656131" cy="475461"/>
              <a:chOff x="3156329" y="2635310"/>
              <a:chExt cx="2656131" cy="475461"/>
            </a:xfrm>
          </p:grpSpPr>
          <p:grpSp>
            <p:nvGrpSpPr>
              <p:cNvPr id="51" name="Groupe 50">
                <a:extLst>
                  <a:ext uri="{FF2B5EF4-FFF2-40B4-BE49-F238E27FC236}">
                    <a16:creationId xmlns:a16="http://schemas.microsoft.com/office/drawing/2014/main" id="{B0C70FD7-6407-5223-16D2-8F907BC3552D}"/>
                  </a:ext>
                </a:extLst>
              </p:cNvPr>
              <p:cNvGrpSpPr/>
              <p:nvPr/>
            </p:nvGrpSpPr>
            <p:grpSpPr>
              <a:xfrm>
                <a:off x="3156329" y="2635310"/>
                <a:ext cx="2493200" cy="475461"/>
                <a:chOff x="3555792" y="3072965"/>
                <a:chExt cx="2493200" cy="475461"/>
              </a:xfrm>
            </p:grpSpPr>
            <p:grpSp>
              <p:nvGrpSpPr>
                <p:cNvPr id="53" name="Groupe 52">
                  <a:extLst>
                    <a:ext uri="{FF2B5EF4-FFF2-40B4-BE49-F238E27FC236}">
                      <a16:creationId xmlns:a16="http://schemas.microsoft.com/office/drawing/2014/main" id="{7F679121-8695-53E7-8A54-C2366878369C}"/>
                    </a:ext>
                  </a:extLst>
                </p:cNvPr>
                <p:cNvGrpSpPr/>
                <p:nvPr/>
              </p:nvGrpSpPr>
              <p:grpSpPr>
                <a:xfrm>
                  <a:off x="3555792" y="3072965"/>
                  <a:ext cx="2493200" cy="337532"/>
                  <a:chOff x="4478770" y="2295231"/>
                  <a:chExt cx="2493200" cy="337532"/>
                </a:xfrm>
              </p:grpSpPr>
              <p:cxnSp>
                <p:nvCxnSpPr>
                  <p:cNvPr id="55" name="Connecteur droit avec flèche 54">
                    <a:extLst>
                      <a:ext uri="{FF2B5EF4-FFF2-40B4-BE49-F238E27FC236}">
                        <a16:creationId xmlns:a16="http://schemas.microsoft.com/office/drawing/2014/main" id="{3558CFBF-9268-214F-57AD-CBE7BCFFC29D}"/>
                      </a:ext>
                    </a:extLst>
                  </p:cNvPr>
                  <p:cNvCxnSpPr>
                    <a:cxnSpLocks/>
                  </p:cNvCxnSpPr>
                  <p:nvPr/>
                </p:nvCxnSpPr>
                <p:spPr>
                  <a:xfrm flipV="1">
                    <a:off x="4607729" y="2554548"/>
                    <a:ext cx="2364241" cy="590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56" name="Groupe 55">
                    <a:extLst>
                      <a:ext uri="{FF2B5EF4-FFF2-40B4-BE49-F238E27FC236}">
                        <a16:creationId xmlns:a16="http://schemas.microsoft.com/office/drawing/2014/main" id="{DEF131DA-28A0-2F23-F3C5-0D435EFB0F75}"/>
                      </a:ext>
                    </a:extLst>
                  </p:cNvPr>
                  <p:cNvGrpSpPr/>
                  <p:nvPr/>
                </p:nvGrpSpPr>
                <p:grpSpPr>
                  <a:xfrm>
                    <a:off x="4478770" y="2295231"/>
                    <a:ext cx="2380391" cy="337532"/>
                    <a:chOff x="2495424" y="2292794"/>
                    <a:chExt cx="2380391" cy="337532"/>
                  </a:xfrm>
                </p:grpSpPr>
                <p:sp>
                  <p:nvSpPr>
                    <p:cNvPr id="57" name="ZoneTexte 56">
                      <a:extLst>
                        <a:ext uri="{FF2B5EF4-FFF2-40B4-BE49-F238E27FC236}">
                          <a16:creationId xmlns:a16="http://schemas.microsoft.com/office/drawing/2014/main" id="{DE030B2F-8497-7A00-EE6B-11E617E45561}"/>
                        </a:ext>
                      </a:extLst>
                    </p:cNvPr>
                    <p:cNvSpPr txBox="1"/>
                    <p:nvPr/>
                  </p:nvSpPr>
                  <p:spPr>
                    <a:xfrm>
                      <a:off x="2623275" y="2292794"/>
                      <a:ext cx="2252540" cy="246221"/>
                    </a:xfrm>
                    <a:prstGeom prst="rect">
                      <a:avLst/>
                    </a:prstGeom>
                    <a:solidFill>
                      <a:schemeClr val="tx2">
                        <a:lumMod val="20000"/>
                        <a:lumOff val="80000"/>
                      </a:schemeClr>
                    </a:solidFill>
                  </p:spPr>
                  <p:txBody>
                    <a:bodyPr wrap="none" rtlCol="0">
                      <a:spAutoFit/>
                    </a:bodyPr>
                    <a:lstStyle/>
                    <a:p>
                      <a:r>
                        <a:rPr lang="fr-FR" sz="1000" b="1" dirty="0">
                          <a:solidFill>
                            <a:schemeClr val="tx1">
                              <a:lumMod val="75000"/>
                              <a:lumOff val="25000"/>
                            </a:schemeClr>
                          </a:solidFill>
                        </a:rPr>
                        <a:t>EQUIPEMENT SF2 : 2 mois offerts</a:t>
                      </a:r>
                    </a:p>
                  </p:txBody>
                </p:sp>
                <p:sp>
                  <p:nvSpPr>
                    <p:cNvPr id="58" name="Étoile : 5 branches 57">
                      <a:extLst>
                        <a:ext uri="{FF2B5EF4-FFF2-40B4-BE49-F238E27FC236}">
                          <a16:creationId xmlns:a16="http://schemas.microsoft.com/office/drawing/2014/main" id="{1F99191D-638B-34AF-BBAE-0D939FCC7CDC}"/>
                        </a:ext>
                      </a:extLst>
                    </p:cNvPr>
                    <p:cNvSpPr/>
                    <p:nvPr/>
                  </p:nvSpPr>
                  <p:spPr>
                    <a:xfrm>
                      <a:off x="2495424" y="2464683"/>
                      <a:ext cx="180305" cy="165643"/>
                    </a:xfrm>
                    <a:prstGeom prst="star5">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sp>
              <p:nvSpPr>
                <p:cNvPr id="54" name="ZoneTexte 53">
                  <a:extLst>
                    <a:ext uri="{FF2B5EF4-FFF2-40B4-BE49-F238E27FC236}">
                      <a16:creationId xmlns:a16="http://schemas.microsoft.com/office/drawing/2014/main" id="{D65F0D22-353D-DC24-F450-A8D387FC373D}"/>
                    </a:ext>
                  </a:extLst>
                </p:cNvPr>
                <p:cNvSpPr txBox="1"/>
                <p:nvPr/>
              </p:nvSpPr>
              <p:spPr>
                <a:xfrm>
                  <a:off x="3746025" y="3302205"/>
                  <a:ext cx="1207382" cy="246221"/>
                </a:xfrm>
                <a:prstGeom prst="rect">
                  <a:avLst/>
                </a:prstGeom>
                <a:noFill/>
              </p:spPr>
              <p:txBody>
                <a:bodyPr wrap="none" rtlCol="0">
                  <a:spAutoFit/>
                </a:bodyPr>
                <a:lstStyle/>
                <a:p>
                  <a:r>
                    <a:rPr lang="fr-FR" sz="1000" dirty="0">
                      <a:solidFill>
                        <a:schemeClr val="tx1">
                          <a:lumMod val="75000"/>
                          <a:lumOff val="25000"/>
                        </a:schemeClr>
                      </a:solidFill>
                    </a:rPr>
                    <a:t>du 01/09 au 30/09</a:t>
                  </a:r>
                </a:p>
              </p:txBody>
            </p:sp>
          </p:grpSp>
          <p:sp>
            <p:nvSpPr>
              <p:cNvPr id="52" name="Étoile : 5 branches 51">
                <a:extLst>
                  <a:ext uri="{FF2B5EF4-FFF2-40B4-BE49-F238E27FC236}">
                    <a16:creationId xmlns:a16="http://schemas.microsoft.com/office/drawing/2014/main" id="{ED4EA3F4-BD22-A034-BB17-BB20FA4B1262}"/>
                  </a:ext>
                </a:extLst>
              </p:cNvPr>
              <p:cNvSpPr/>
              <p:nvPr/>
            </p:nvSpPr>
            <p:spPr>
              <a:xfrm>
                <a:off x="5632155" y="2815680"/>
                <a:ext cx="180305" cy="165643"/>
              </a:xfrm>
              <a:prstGeom prst="star5">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cxnSp>
          <p:nvCxnSpPr>
            <p:cNvPr id="59" name="Connecteur droit avec flèche 58">
              <a:extLst>
                <a:ext uri="{FF2B5EF4-FFF2-40B4-BE49-F238E27FC236}">
                  <a16:creationId xmlns:a16="http://schemas.microsoft.com/office/drawing/2014/main" id="{E7B82D36-B9CB-7EEA-BB86-6015B76FD31A}"/>
                </a:ext>
              </a:extLst>
            </p:cNvPr>
            <p:cNvCxnSpPr>
              <a:cxnSpLocks/>
            </p:cNvCxnSpPr>
            <p:nvPr/>
          </p:nvCxnSpPr>
          <p:spPr>
            <a:xfrm>
              <a:off x="7434642" y="2750034"/>
              <a:ext cx="2317851" cy="76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60" name="Groupe 59">
              <a:extLst>
                <a:ext uri="{FF2B5EF4-FFF2-40B4-BE49-F238E27FC236}">
                  <a16:creationId xmlns:a16="http://schemas.microsoft.com/office/drawing/2014/main" id="{B490355A-CFFC-BE8D-68BA-55875FBE29E6}"/>
                </a:ext>
              </a:extLst>
            </p:cNvPr>
            <p:cNvGrpSpPr/>
            <p:nvPr/>
          </p:nvGrpSpPr>
          <p:grpSpPr>
            <a:xfrm>
              <a:off x="7254146" y="2490717"/>
              <a:ext cx="2211781" cy="343583"/>
              <a:chOff x="-2654918" y="2356085"/>
              <a:chExt cx="2673433" cy="343583"/>
            </a:xfrm>
          </p:grpSpPr>
          <p:sp>
            <p:nvSpPr>
              <p:cNvPr id="62" name="ZoneTexte 61">
                <a:extLst>
                  <a:ext uri="{FF2B5EF4-FFF2-40B4-BE49-F238E27FC236}">
                    <a16:creationId xmlns:a16="http://schemas.microsoft.com/office/drawing/2014/main" id="{2308D98A-BA54-C6A0-B0F9-F6C084C6D37D}"/>
                  </a:ext>
                </a:extLst>
              </p:cNvPr>
              <p:cNvSpPr txBox="1"/>
              <p:nvPr/>
            </p:nvSpPr>
            <p:spPr>
              <a:xfrm>
                <a:off x="-2412865" y="2356085"/>
                <a:ext cx="2431380" cy="246221"/>
              </a:xfrm>
              <a:prstGeom prst="rect">
                <a:avLst/>
              </a:prstGeom>
              <a:solidFill>
                <a:schemeClr val="tx2">
                  <a:lumMod val="20000"/>
                  <a:lumOff val="80000"/>
                </a:schemeClr>
              </a:solidFill>
            </p:spPr>
            <p:txBody>
              <a:bodyPr wrap="square" rtlCol="0">
                <a:spAutoFit/>
              </a:bodyPr>
              <a:lstStyle/>
              <a:p>
                <a:r>
                  <a:rPr lang="fr-FR" sz="1000" b="1" dirty="0">
                    <a:solidFill>
                      <a:schemeClr val="tx1">
                        <a:lumMod val="75000"/>
                        <a:lumOff val="25000"/>
                      </a:schemeClr>
                    </a:solidFill>
                  </a:rPr>
                  <a:t>Dispositif MRH : 1 mois offert</a:t>
                </a:r>
              </a:p>
            </p:txBody>
          </p:sp>
          <p:sp>
            <p:nvSpPr>
              <p:cNvPr id="93" name="Étoile : 5 branches 92">
                <a:extLst>
                  <a:ext uri="{FF2B5EF4-FFF2-40B4-BE49-F238E27FC236}">
                    <a16:creationId xmlns:a16="http://schemas.microsoft.com/office/drawing/2014/main" id="{1771FAB1-F119-1ADF-2BEA-77F5B83B3A34}"/>
                  </a:ext>
                </a:extLst>
              </p:cNvPr>
              <p:cNvSpPr/>
              <p:nvPr/>
            </p:nvSpPr>
            <p:spPr>
              <a:xfrm>
                <a:off x="-2654918" y="2534025"/>
                <a:ext cx="218170" cy="165643"/>
              </a:xfrm>
              <a:prstGeom prst="star5">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94" name="ZoneTexte 93">
              <a:extLst>
                <a:ext uri="{FF2B5EF4-FFF2-40B4-BE49-F238E27FC236}">
                  <a16:creationId xmlns:a16="http://schemas.microsoft.com/office/drawing/2014/main" id="{70241F18-C171-6222-4045-1F74AB45E903}"/>
                </a:ext>
              </a:extLst>
            </p:cNvPr>
            <p:cNvSpPr txBox="1"/>
            <p:nvPr/>
          </p:nvSpPr>
          <p:spPr>
            <a:xfrm>
              <a:off x="7454401" y="2713296"/>
              <a:ext cx="1207382" cy="246221"/>
            </a:xfrm>
            <a:prstGeom prst="rect">
              <a:avLst/>
            </a:prstGeom>
            <a:noFill/>
          </p:spPr>
          <p:txBody>
            <a:bodyPr wrap="none" rtlCol="0">
              <a:spAutoFit/>
            </a:bodyPr>
            <a:lstStyle/>
            <a:p>
              <a:r>
                <a:rPr lang="fr-FR" sz="1000" dirty="0">
                  <a:solidFill>
                    <a:schemeClr val="tx1">
                      <a:lumMod val="75000"/>
                      <a:lumOff val="25000"/>
                    </a:schemeClr>
                  </a:solidFill>
                </a:rPr>
                <a:t>du 06/11 au 02/12</a:t>
              </a:r>
            </a:p>
          </p:txBody>
        </p:sp>
        <p:sp>
          <p:nvSpPr>
            <p:cNvPr id="101" name="Étoile : 5 branches 100">
              <a:extLst>
                <a:ext uri="{FF2B5EF4-FFF2-40B4-BE49-F238E27FC236}">
                  <a16:creationId xmlns:a16="http://schemas.microsoft.com/office/drawing/2014/main" id="{5B9AF06D-92BD-4EBD-D678-28D5B024FEFC}"/>
                </a:ext>
              </a:extLst>
            </p:cNvPr>
            <p:cNvSpPr/>
            <p:nvPr/>
          </p:nvSpPr>
          <p:spPr>
            <a:xfrm>
              <a:off x="9752495" y="2646984"/>
              <a:ext cx="180305" cy="165643"/>
            </a:xfrm>
            <a:prstGeom prst="star5">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18" name="Groupe 17">
            <a:extLst>
              <a:ext uri="{FF2B5EF4-FFF2-40B4-BE49-F238E27FC236}">
                <a16:creationId xmlns:a16="http://schemas.microsoft.com/office/drawing/2014/main" id="{36C4CF29-AC7D-E512-5DC9-C34763A28A22}"/>
              </a:ext>
            </a:extLst>
          </p:cNvPr>
          <p:cNvGrpSpPr/>
          <p:nvPr/>
        </p:nvGrpSpPr>
        <p:grpSpPr>
          <a:xfrm>
            <a:off x="1004940" y="2173674"/>
            <a:ext cx="10262897" cy="341635"/>
            <a:chOff x="1048485" y="1877578"/>
            <a:chExt cx="10262897" cy="341635"/>
          </a:xfrm>
        </p:grpSpPr>
        <p:sp>
          <p:nvSpPr>
            <p:cNvPr id="104" name="ZoneTexte 103">
              <a:extLst>
                <a:ext uri="{FF2B5EF4-FFF2-40B4-BE49-F238E27FC236}">
                  <a16:creationId xmlns:a16="http://schemas.microsoft.com/office/drawing/2014/main" id="{5064D22C-4744-13AE-5540-696BA4DA3712}"/>
                </a:ext>
              </a:extLst>
            </p:cNvPr>
            <p:cNvSpPr txBox="1"/>
            <p:nvPr/>
          </p:nvSpPr>
          <p:spPr>
            <a:xfrm>
              <a:off x="2652764" y="1877578"/>
              <a:ext cx="2783134" cy="246221"/>
            </a:xfrm>
            <a:prstGeom prst="rect">
              <a:avLst/>
            </a:prstGeom>
            <a:solidFill>
              <a:schemeClr val="accent1">
                <a:lumMod val="40000"/>
                <a:lumOff val="60000"/>
              </a:schemeClr>
            </a:solidFill>
          </p:spPr>
          <p:txBody>
            <a:bodyPr wrap="none" rtlCol="0">
              <a:spAutoFit/>
            </a:bodyPr>
            <a:lstStyle/>
            <a:p>
              <a:r>
                <a:rPr lang="fr-FR" sz="1000" b="1" dirty="0">
                  <a:solidFill>
                    <a:schemeClr val="tx1">
                      <a:lumMod val="75000"/>
                      <a:lumOff val="25000"/>
                    </a:schemeClr>
                  </a:solidFill>
                </a:rPr>
                <a:t>Mise en action des dispositifs de conquête</a:t>
              </a:r>
            </a:p>
          </p:txBody>
        </p:sp>
        <p:cxnSp>
          <p:nvCxnSpPr>
            <p:cNvPr id="105" name="Connecteur droit avec flèche 104">
              <a:extLst>
                <a:ext uri="{FF2B5EF4-FFF2-40B4-BE49-F238E27FC236}">
                  <a16:creationId xmlns:a16="http://schemas.microsoft.com/office/drawing/2014/main" id="{92780A99-9730-8575-8FBD-B19D72D3564E}"/>
                </a:ext>
              </a:extLst>
            </p:cNvPr>
            <p:cNvCxnSpPr>
              <a:cxnSpLocks/>
            </p:cNvCxnSpPr>
            <p:nvPr/>
          </p:nvCxnSpPr>
          <p:spPr>
            <a:xfrm>
              <a:off x="2652764" y="2135932"/>
              <a:ext cx="865861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6" name="Étoile : 5 branches 105">
              <a:extLst>
                <a:ext uri="{FF2B5EF4-FFF2-40B4-BE49-F238E27FC236}">
                  <a16:creationId xmlns:a16="http://schemas.microsoft.com/office/drawing/2014/main" id="{0FD20F5E-6D84-4BC1-A3C0-1A05D4B304DA}"/>
                </a:ext>
              </a:extLst>
            </p:cNvPr>
            <p:cNvSpPr/>
            <p:nvPr/>
          </p:nvSpPr>
          <p:spPr>
            <a:xfrm>
              <a:off x="2515373" y="2018794"/>
              <a:ext cx="180305" cy="165643"/>
            </a:xfrm>
            <a:prstGeom prst="star5">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8" name="ZoneTexte 2">
              <a:extLst>
                <a:ext uri="{FF2B5EF4-FFF2-40B4-BE49-F238E27FC236}">
                  <a16:creationId xmlns:a16="http://schemas.microsoft.com/office/drawing/2014/main" id="{5D38D138-2182-A93A-C0C3-AEA207675C25}"/>
                </a:ext>
              </a:extLst>
            </p:cNvPr>
            <p:cNvSpPr txBox="1">
              <a:spLocks noChangeArrowheads="1"/>
            </p:cNvSpPr>
            <p:nvPr/>
          </p:nvSpPr>
          <p:spPr bwMode="auto">
            <a:xfrm>
              <a:off x="1048485" y="1911238"/>
              <a:ext cx="13319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dirty="0">
                  <a:solidFill>
                    <a:schemeClr val="accent1">
                      <a:lumMod val="75000"/>
                    </a:schemeClr>
                  </a:solidFill>
                </a:rPr>
                <a:t>Conquête</a:t>
              </a:r>
            </a:p>
          </p:txBody>
        </p:sp>
      </p:grpSp>
      <p:grpSp>
        <p:nvGrpSpPr>
          <p:cNvPr id="20" name="Groupe 19">
            <a:extLst>
              <a:ext uri="{FF2B5EF4-FFF2-40B4-BE49-F238E27FC236}">
                <a16:creationId xmlns:a16="http://schemas.microsoft.com/office/drawing/2014/main" id="{BEDC717C-A119-A5C8-965C-CDF3BD51B721}"/>
              </a:ext>
            </a:extLst>
          </p:cNvPr>
          <p:cNvGrpSpPr/>
          <p:nvPr/>
        </p:nvGrpSpPr>
        <p:grpSpPr>
          <a:xfrm>
            <a:off x="1086726" y="3395976"/>
            <a:ext cx="6476414" cy="1138097"/>
            <a:chOff x="1086726" y="3099880"/>
            <a:chExt cx="6476414" cy="1138097"/>
          </a:xfrm>
        </p:grpSpPr>
        <p:sp>
          <p:nvSpPr>
            <p:cNvPr id="48" name="ZoneTexte 38">
              <a:extLst>
                <a:ext uri="{FF2B5EF4-FFF2-40B4-BE49-F238E27FC236}">
                  <a16:creationId xmlns:a16="http://schemas.microsoft.com/office/drawing/2014/main" id="{F17EDD37-9C5E-2D51-D1FA-72EE5D2E6AF9}"/>
                </a:ext>
              </a:extLst>
            </p:cNvPr>
            <p:cNvSpPr txBox="1">
              <a:spLocks noChangeArrowheads="1"/>
            </p:cNvSpPr>
            <p:nvPr/>
          </p:nvSpPr>
          <p:spPr bwMode="auto">
            <a:xfrm>
              <a:off x="1086726" y="3199679"/>
              <a:ext cx="1514475"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dirty="0">
                  <a:solidFill>
                    <a:srgbClr val="71BF44"/>
                  </a:solidFill>
                </a:rPr>
                <a:t>Crédit</a:t>
              </a:r>
              <a:endParaRPr lang="fr-FR" altLang="fr-FR" sz="1400" dirty="0"/>
            </a:p>
          </p:txBody>
        </p:sp>
        <p:grpSp>
          <p:nvGrpSpPr>
            <p:cNvPr id="95" name="Groupe 94">
              <a:extLst>
                <a:ext uri="{FF2B5EF4-FFF2-40B4-BE49-F238E27FC236}">
                  <a16:creationId xmlns:a16="http://schemas.microsoft.com/office/drawing/2014/main" id="{6C930409-3747-C2E4-7E44-C1B479127141}"/>
                </a:ext>
              </a:extLst>
            </p:cNvPr>
            <p:cNvGrpSpPr/>
            <p:nvPr/>
          </p:nvGrpSpPr>
          <p:grpSpPr>
            <a:xfrm>
              <a:off x="2522781" y="3768028"/>
              <a:ext cx="2841880" cy="308328"/>
              <a:chOff x="4451732" y="2295231"/>
              <a:chExt cx="2841880" cy="308328"/>
            </a:xfrm>
          </p:grpSpPr>
          <p:cxnSp>
            <p:nvCxnSpPr>
              <p:cNvPr id="96" name="Connecteur droit avec flèche 95">
                <a:extLst>
                  <a:ext uri="{FF2B5EF4-FFF2-40B4-BE49-F238E27FC236}">
                    <a16:creationId xmlns:a16="http://schemas.microsoft.com/office/drawing/2014/main" id="{96F2052B-FA84-E2E3-BDB2-88C547747846}"/>
                  </a:ext>
                </a:extLst>
              </p:cNvPr>
              <p:cNvCxnSpPr>
                <a:cxnSpLocks/>
              </p:cNvCxnSpPr>
              <p:nvPr/>
            </p:nvCxnSpPr>
            <p:spPr>
              <a:xfrm>
                <a:off x="4701470" y="2560572"/>
                <a:ext cx="2592142" cy="66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97" name="Groupe 96">
                <a:extLst>
                  <a:ext uri="{FF2B5EF4-FFF2-40B4-BE49-F238E27FC236}">
                    <a16:creationId xmlns:a16="http://schemas.microsoft.com/office/drawing/2014/main" id="{095850FA-FE18-B759-9576-A34E286F08B0}"/>
                  </a:ext>
                </a:extLst>
              </p:cNvPr>
              <p:cNvGrpSpPr/>
              <p:nvPr/>
            </p:nvGrpSpPr>
            <p:grpSpPr>
              <a:xfrm>
                <a:off x="4451732" y="2295231"/>
                <a:ext cx="2756883" cy="308328"/>
                <a:chOff x="2468386" y="2292794"/>
                <a:chExt cx="2756883" cy="308328"/>
              </a:xfrm>
            </p:grpSpPr>
            <p:sp>
              <p:nvSpPr>
                <p:cNvPr id="98" name="ZoneTexte 97">
                  <a:extLst>
                    <a:ext uri="{FF2B5EF4-FFF2-40B4-BE49-F238E27FC236}">
                      <a16:creationId xmlns:a16="http://schemas.microsoft.com/office/drawing/2014/main" id="{24B89A5C-0909-E7E3-F1B3-B254DD0E61C0}"/>
                    </a:ext>
                  </a:extLst>
                </p:cNvPr>
                <p:cNvSpPr txBox="1"/>
                <p:nvPr/>
              </p:nvSpPr>
              <p:spPr>
                <a:xfrm>
                  <a:off x="2623275" y="2292794"/>
                  <a:ext cx="2601994" cy="246221"/>
                </a:xfrm>
                <a:prstGeom prst="rect">
                  <a:avLst/>
                </a:prstGeom>
                <a:solidFill>
                  <a:schemeClr val="accent6">
                    <a:lumMod val="40000"/>
                    <a:lumOff val="60000"/>
                  </a:schemeClr>
                </a:solidFill>
              </p:spPr>
              <p:txBody>
                <a:bodyPr wrap="none" rtlCol="0">
                  <a:spAutoFit/>
                </a:bodyPr>
                <a:lstStyle/>
                <a:p>
                  <a:r>
                    <a:rPr lang="fr-FR" sz="1000" b="1" dirty="0">
                      <a:solidFill>
                        <a:schemeClr val="tx1">
                          <a:lumMod val="75000"/>
                          <a:lumOff val="25000"/>
                        </a:schemeClr>
                      </a:solidFill>
                    </a:rPr>
                    <a:t>Opération JO 2024 : </a:t>
                  </a:r>
                  <a:r>
                    <a:rPr lang="fr-FR" sz="1000" dirty="0">
                      <a:solidFill>
                        <a:schemeClr val="tx1">
                          <a:lumMod val="75000"/>
                          <a:lumOff val="25000"/>
                        </a:schemeClr>
                      </a:solidFill>
                    </a:rPr>
                    <a:t>Rentrée sportive Jeu</a:t>
                  </a:r>
                </a:p>
              </p:txBody>
            </p:sp>
            <p:sp>
              <p:nvSpPr>
                <p:cNvPr id="99" name="Étoile : 5 branches 98">
                  <a:extLst>
                    <a:ext uri="{FF2B5EF4-FFF2-40B4-BE49-F238E27FC236}">
                      <a16:creationId xmlns:a16="http://schemas.microsoft.com/office/drawing/2014/main" id="{1526E4B3-AEE4-7DDB-4BFB-9A424D672FF1}"/>
                    </a:ext>
                  </a:extLst>
                </p:cNvPr>
                <p:cNvSpPr/>
                <p:nvPr/>
              </p:nvSpPr>
              <p:spPr>
                <a:xfrm>
                  <a:off x="2468386" y="2435479"/>
                  <a:ext cx="180305" cy="165643"/>
                </a:xfrm>
                <a:prstGeom prst="star5">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grpSp>
        <p:sp>
          <p:nvSpPr>
            <p:cNvPr id="102" name="Étoile : 5 branches 101">
              <a:extLst>
                <a:ext uri="{FF2B5EF4-FFF2-40B4-BE49-F238E27FC236}">
                  <a16:creationId xmlns:a16="http://schemas.microsoft.com/office/drawing/2014/main" id="{C79FB7BA-09F1-2CC4-93F5-027BFA2D4753}"/>
                </a:ext>
              </a:extLst>
            </p:cNvPr>
            <p:cNvSpPr/>
            <p:nvPr/>
          </p:nvSpPr>
          <p:spPr>
            <a:xfrm>
              <a:off x="5340675" y="3930396"/>
              <a:ext cx="180305" cy="165643"/>
            </a:xfrm>
            <a:prstGeom prst="star5">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5" name="ZoneTexte 114">
              <a:extLst>
                <a:ext uri="{FF2B5EF4-FFF2-40B4-BE49-F238E27FC236}">
                  <a16:creationId xmlns:a16="http://schemas.microsoft.com/office/drawing/2014/main" id="{D30E1B37-5267-C60C-DC81-653D16C4D880}"/>
                </a:ext>
              </a:extLst>
            </p:cNvPr>
            <p:cNvSpPr txBox="1"/>
            <p:nvPr/>
          </p:nvSpPr>
          <p:spPr>
            <a:xfrm>
              <a:off x="2681653" y="3991756"/>
              <a:ext cx="1207382" cy="246221"/>
            </a:xfrm>
            <a:prstGeom prst="rect">
              <a:avLst/>
            </a:prstGeom>
            <a:noFill/>
          </p:spPr>
          <p:txBody>
            <a:bodyPr wrap="none" rtlCol="0">
              <a:spAutoFit/>
            </a:bodyPr>
            <a:lstStyle/>
            <a:p>
              <a:r>
                <a:rPr lang="fr-FR" sz="1000" dirty="0">
                  <a:solidFill>
                    <a:schemeClr val="tx1">
                      <a:lumMod val="75000"/>
                      <a:lumOff val="25000"/>
                    </a:schemeClr>
                  </a:solidFill>
                </a:rPr>
                <a:t>du 25/08 au 30/09</a:t>
              </a:r>
            </a:p>
          </p:txBody>
        </p:sp>
        <p:sp>
          <p:nvSpPr>
            <p:cNvPr id="3" name="ZoneTexte 2">
              <a:extLst>
                <a:ext uri="{FF2B5EF4-FFF2-40B4-BE49-F238E27FC236}">
                  <a16:creationId xmlns:a16="http://schemas.microsoft.com/office/drawing/2014/main" id="{55314F6B-3DF4-5227-C3C6-EC24C02DAED9}"/>
                </a:ext>
              </a:extLst>
            </p:cNvPr>
            <p:cNvSpPr txBox="1"/>
            <p:nvPr/>
          </p:nvSpPr>
          <p:spPr>
            <a:xfrm>
              <a:off x="2929503" y="3347054"/>
              <a:ext cx="3444769" cy="246221"/>
            </a:xfrm>
            <a:prstGeom prst="rect">
              <a:avLst/>
            </a:prstGeom>
            <a:solidFill>
              <a:schemeClr val="tx2">
                <a:lumMod val="20000"/>
                <a:lumOff val="80000"/>
              </a:schemeClr>
            </a:solidFill>
          </p:spPr>
          <p:txBody>
            <a:bodyPr wrap="square" rtlCol="0">
              <a:spAutoFit/>
            </a:bodyPr>
            <a:lstStyle/>
            <a:p>
              <a:r>
                <a:rPr lang="fr-FR" sz="1000" dirty="0">
                  <a:solidFill>
                    <a:schemeClr val="tx1">
                      <a:lumMod val="75000"/>
                      <a:lumOff val="25000"/>
                    </a:schemeClr>
                  </a:solidFill>
                </a:rPr>
                <a:t> avec booster Assurance 50€ offerts</a:t>
              </a:r>
            </a:p>
          </p:txBody>
        </p:sp>
        <p:sp>
          <p:nvSpPr>
            <p:cNvPr id="4" name="ZoneTexte 3">
              <a:extLst>
                <a:ext uri="{FF2B5EF4-FFF2-40B4-BE49-F238E27FC236}">
                  <a16:creationId xmlns:a16="http://schemas.microsoft.com/office/drawing/2014/main" id="{FF80353C-D83F-32F3-FFAA-A87C500AE1DB}"/>
                </a:ext>
              </a:extLst>
            </p:cNvPr>
            <p:cNvSpPr txBox="1"/>
            <p:nvPr/>
          </p:nvSpPr>
          <p:spPr>
            <a:xfrm>
              <a:off x="2932702" y="3099880"/>
              <a:ext cx="3444770" cy="246221"/>
            </a:xfrm>
            <a:prstGeom prst="rect">
              <a:avLst/>
            </a:prstGeom>
            <a:solidFill>
              <a:schemeClr val="accent6">
                <a:lumMod val="40000"/>
                <a:lumOff val="60000"/>
              </a:schemeClr>
            </a:solidFill>
          </p:spPr>
          <p:txBody>
            <a:bodyPr wrap="square" rtlCol="0">
              <a:spAutoFit/>
            </a:bodyPr>
            <a:lstStyle/>
            <a:p>
              <a:r>
                <a:rPr lang="fr-FR" sz="1000" b="1" dirty="0">
                  <a:solidFill>
                    <a:schemeClr val="tx1">
                      <a:lumMod val="75000"/>
                      <a:lumOff val="25000"/>
                    </a:schemeClr>
                  </a:solidFill>
                </a:rPr>
                <a:t>Action AUTO* </a:t>
              </a:r>
              <a:r>
                <a:rPr lang="fr-FR" sz="1000" dirty="0">
                  <a:solidFill>
                    <a:schemeClr val="tx1">
                      <a:lumMod val="75000"/>
                      <a:lumOff val="25000"/>
                    </a:schemeClr>
                  </a:solidFill>
                </a:rPr>
                <a:t>: Solutions AUTO en Crédit &amp; Assurances) </a:t>
              </a:r>
            </a:p>
          </p:txBody>
        </p:sp>
        <p:cxnSp>
          <p:nvCxnSpPr>
            <p:cNvPr id="5" name="Connecteur droit avec flèche 4">
              <a:extLst>
                <a:ext uri="{FF2B5EF4-FFF2-40B4-BE49-F238E27FC236}">
                  <a16:creationId xmlns:a16="http://schemas.microsoft.com/office/drawing/2014/main" id="{E6776305-8139-D69E-D01D-420DC06EAB33}"/>
                </a:ext>
              </a:extLst>
            </p:cNvPr>
            <p:cNvCxnSpPr>
              <a:cxnSpLocks/>
            </p:cNvCxnSpPr>
            <p:nvPr/>
          </p:nvCxnSpPr>
          <p:spPr>
            <a:xfrm>
              <a:off x="3016501" y="3580779"/>
              <a:ext cx="215585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Étoile : 5 branches 5">
              <a:extLst>
                <a:ext uri="{FF2B5EF4-FFF2-40B4-BE49-F238E27FC236}">
                  <a16:creationId xmlns:a16="http://schemas.microsoft.com/office/drawing/2014/main" id="{3BD2C070-776E-687A-9324-E12DFBB5BDFE}"/>
                </a:ext>
              </a:extLst>
            </p:cNvPr>
            <p:cNvSpPr/>
            <p:nvPr/>
          </p:nvSpPr>
          <p:spPr>
            <a:xfrm>
              <a:off x="2821204" y="3463636"/>
              <a:ext cx="180305" cy="165643"/>
            </a:xfrm>
            <a:prstGeom prst="star5">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Étoile : 5 branches 6">
              <a:extLst>
                <a:ext uri="{FF2B5EF4-FFF2-40B4-BE49-F238E27FC236}">
                  <a16:creationId xmlns:a16="http://schemas.microsoft.com/office/drawing/2014/main" id="{538A33B2-3BE4-2CA8-DA37-C42C63DCC41F}"/>
                </a:ext>
              </a:extLst>
            </p:cNvPr>
            <p:cNvSpPr/>
            <p:nvPr/>
          </p:nvSpPr>
          <p:spPr>
            <a:xfrm>
              <a:off x="5161216" y="3476259"/>
              <a:ext cx="180305" cy="165643"/>
            </a:xfrm>
            <a:prstGeom prst="star5">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Étoile : 5 branches 9">
              <a:extLst>
                <a:ext uri="{FF2B5EF4-FFF2-40B4-BE49-F238E27FC236}">
                  <a16:creationId xmlns:a16="http://schemas.microsoft.com/office/drawing/2014/main" id="{6CC053B1-2445-F10C-85E3-F2ED1CD99F5E}"/>
                </a:ext>
              </a:extLst>
            </p:cNvPr>
            <p:cNvSpPr/>
            <p:nvPr/>
          </p:nvSpPr>
          <p:spPr>
            <a:xfrm>
              <a:off x="2772519" y="3420228"/>
              <a:ext cx="180305" cy="165643"/>
            </a:xfrm>
            <a:prstGeom prst="star5">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Étoile : 5 branches 10">
              <a:extLst>
                <a:ext uri="{FF2B5EF4-FFF2-40B4-BE49-F238E27FC236}">
                  <a16:creationId xmlns:a16="http://schemas.microsoft.com/office/drawing/2014/main" id="{9AF5D0F2-5720-04D2-63CF-D04A95565925}"/>
                </a:ext>
              </a:extLst>
            </p:cNvPr>
            <p:cNvSpPr/>
            <p:nvPr/>
          </p:nvSpPr>
          <p:spPr>
            <a:xfrm>
              <a:off x="5209901" y="3420229"/>
              <a:ext cx="180305" cy="165643"/>
            </a:xfrm>
            <a:prstGeom prst="star5">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ZoneTexte 11">
              <a:extLst>
                <a:ext uri="{FF2B5EF4-FFF2-40B4-BE49-F238E27FC236}">
                  <a16:creationId xmlns:a16="http://schemas.microsoft.com/office/drawing/2014/main" id="{70832BF4-F97F-C60C-BCA2-87EDE8DEF174}"/>
                </a:ext>
              </a:extLst>
            </p:cNvPr>
            <p:cNvSpPr txBox="1"/>
            <p:nvPr/>
          </p:nvSpPr>
          <p:spPr>
            <a:xfrm>
              <a:off x="6355758" y="3237343"/>
              <a:ext cx="1207382" cy="246221"/>
            </a:xfrm>
            <a:prstGeom prst="rect">
              <a:avLst/>
            </a:prstGeom>
            <a:noFill/>
          </p:spPr>
          <p:txBody>
            <a:bodyPr wrap="none" rtlCol="0">
              <a:spAutoFit/>
            </a:bodyPr>
            <a:lstStyle/>
            <a:p>
              <a:r>
                <a:rPr lang="fr-FR" sz="1000" dirty="0">
                  <a:solidFill>
                    <a:schemeClr val="tx1">
                      <a:lumMod val="75000"/>
                      <a:lumOff val="25000"/>
                    </a:schemeClr>
                  </a:solidFill>
                </a:rPr>
                <a:t>du 18/09 au 21/10</a:t>
              </a:r>
            </a:p>
          </p:txBody>
        </p:sp>
      </p:grpSp>
      <p:grpSp>
        <p:nvGrpSpPr>
          <p:cNvPr id="21" name="Groupe 20">
            <a:extLst>
              <a:ext uri="{FF2B5EF4-FFF2-40B4-BE49-F238E27FC236}">
                <a16:creationId xmlns:a16="http://schemas.microsoft.com/office/drawing/2014/main" id="{79E187A5-8131-6738-6C13-9DC844C339A3}"/>
              </a:ext>
            </a:extLst>
          </p:cNvPr>
          <p:cNvGrpSpPr/>
          <p:nvPr/>
        </p:nvGrpSpPr>
        <p:grpSpPr>
          <a:xfrm>
            <a:off x="1070520" y="4715328"/>
            <a:ext cx="10460017" cy="1288470"/>
            <a:chOff x="1070520" y="4419232"/>
            <a:chExt cx="10460017" cy="1288470"/>
          </a:xfrm>
        </p:grpSpPr>
        <p:grpSp>
          <p:nvGrpSpPr>
            <p:cNvPr id="67" name="Groupe 66">
              <a:extLst>
                <a:ext uri="{FF2B5EF4-FFF2-40B4-BE49-F238E27FC236}">
                  <a16:creationId xmlns:a16="http://schemas.microsoft.com/office/drawing/2014/main" id="{74955557-BD0B-408E-BC4B-37FEA5AF4A8F}"/>
                </a:ext>
              </a:extLst>
            </p:cNvPr>
            <p:cNvGrpSpPr/>
            <p:nvPr/>
          </p:nvGrpSpPr>
          <p:grpSpPr>
            <a:xfrm>
              <a:off x="8141855" y="4824747"/>
              <a:ext cx="3226140" cy="493850"/>
              <a:chOff x="4191400" y="2113645"/>
              <a:chExt cx="2344787" cy="494198"/>
            </a:xfrm>
          </p:grpSpPr>
          <p:cxnSp>
            <p:nvCxnSpPr>
              <p:cNvPr id="68" name="Connecteur droit avec flèche 67">
                <a:extLst>
                  <a:ext uri="{FF2B5EF4-FFF2-40B4-BE49-F238E27FC236}">
                    <a16:creationId xmlns:a16="http://schemas.microsoft.com/office/drawing/2014/main" id="{EEB2B810-3139-4EF5-B179-F0D7A385DF8B}"/>
                  </a:ext>
                </a:extLst>
              </p:cNvPr>
              <p:cNvCxnSpPr>
                <a:cxnSpLocks/>
              </p:cNvCxnSpPr>
              <p:nvPr/>
            </p:nvCxnSpPr>
            <p:spPr>
              <a:xfrm>
                <a:off x="4302087" y="2525486"/>
                <a:ext cx="22341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69" name="Groupe 68">
                <a:extLst>
                  <a:ext uri="{FF2B5EF4-FFF2-40B4-BE49-F238E27FC236}">
                    <a16:creationId xmlns:a16="http://schemas.microsoft.com/office/drawing/2014/main" id="{8A9F2BCE-B670-45E1-A3F8-247C2974C855}"/>
                  </a:ext>
                </a:extLst>
              </p:cNvPr>
              <p:cNvGrpSpPr/>
              <p:nvPr/>
            </p:nvGrpSpPr>
            <p:grpSpPr>
              <a:xfrm>
                <a:off x="4191400" y="2113645"/>
                <a:ext cx="2234388" cy="494198"/>
                <a:chOff x="2208054" y="2111208"/>
                <a:chExt cx="2234388" cy="494198"/>
              </a:xfrm>
            </p:grpSpPr>
            <p:sp>
              <p:nvSpPr>
                <p:cNvPr id="70" name="ZoneTexte 69">
                  <a:extLst>
                    <a:ext uri="{FF2B5EF4-FFF2-40B4-BE49-F238E27FC236}">
                      <a16:creationId xmlns:a16="http://schemas.microsoft.com/office/drawing/2014/main" id="{2C4632EE-270A-47CA-9BEF-01B590A54237}"/>
                    </a:ext>
                  </a:extLst>
                </p:cNvPr>
                <p:cNvSpPr txBox="1"/>
                <p:nvPr/>
              </p:nvSpPr>
              <p:spPr>
                <a:xfrm>
                  <a:off x="2303626" y="2111208"/>
                  <a:ext cx="2138816" cy="400392"/>
                </a:xfrm>
                <a:prstGeom prst="rect">
                  <a:avLst/>
                </a:prstGeom>
                <a:solidFill>
                  <a:srgbClr val="F4CDFF"/>
                </a:solidFill>
              </p:spPr>
              <p:txBody>
                <a:bodyPr wrap="square" rtlCol="0">
                  <a:spAutoFit/>
                </a:bodyPr>
                <a:lstStyle/>
                <a:p>
                  <a:r>
                    <a:rPr lang="fr-FR" sz="1000" b="1" dirty="0">
                      <a:solidFill>
                        <a:schemeClr val="tx1">
                          <a:lumMod val="75000"/>
                          <a:lumOff val="25000"/>
                        </a:schemeClr>
                      </a:solidFill>
                    </a:rPr>
                    <a:t>Opération JO 2024 :  </a:t>
                  </a:r>
                </a:p>
                <a:p>
                  <a:r>
                    <a:rPr lang="fr-FR" sz="1000" dirty="0">
                      <a:solidFill>
                        <a:schemeClr val="tx1">
                          <a:lumMod val="75000"/>
                          <a:lumOff val="25000"/>
                        </a:schemeClr>
                      </a:solidFill>
                    </a:rPr>
                    <a:t>MEG VISA 1</a:t>
                  </a:r>
                  <a:r>
                    <a:rPr lang="fr-FR" sz="1000" baseline="30000" dirty="0">
                      <a:solidFill>
                        <a:schemeClr val="tx1">
                          <a:lumMod val="75000"/>
                          <a:lumOff val="25000"/>
                        </a:schemeClr>
                      </a:solidFill>
                    </a:rPr>
                    <a:t>ER</a:t>
                  </a:r>
                  <a:r>
                    <a:rPr lang="fr-FR" sz="1000" dirty="0">
                      <a:solidFill>
                        <a:schemeClr val="tx1">
                          <a:lumMod val="75000"/>
                          <a:lumOff val="25000"/>
                        </a:schemeClr>
                      </a:solidFill>
                    </a:rPr>
                    <a:t>, PLATINUM, INFINITE</a:t>
                  </a:r>
                </a:p>
              </p:txBody>
            </p:sp>
            <p:sp>
              <p:nvSpPr>
                <p:cNvPr id="71" name="Étoile : 5 branches 70">
                  <a:extLst>
                    <a:ext uri="{FF2B5EF4-FFF2-40B4-BE49-F238E27FC236}">
                      <a16:creationId xmlns:a16="http://schemas.microsoft.com/office/drawing/2014/main" id="{7A528EEB-FECE-4BC1-8E94-9A12FF2C1B2A}"/>
                    </a:ext>
                  </a:extLst>
                </p:cNvPr>
                <p:cNvSpPr/>
                <p:nvPr/>
              </p:nvSpPr>
              <p:spPr>
                <a:xfrm>
                  <a:off x="2208054" y="2437648"/>
                  <a:ext cx="122415" cy="167758"/>
                </a:xfrm>
                <a:prstGeom prst="star5">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sp>
          <p:nvSpPr>
            <p:cNvPr id="72" name="ZoneTexte 37">
              <a:extLst>
                <a:ext uri="{FF2B5EF4-FFF2-40B4-BE49-F238E27FC236}">
                  <a16:creationId xmlns:a16="http://schemas.microsoft.com/office/drawing/2014/main" id="{615A3E65-A9B0-436C-908B-66FBAD43FDC6}"/>
                </a:ext>
              </a:extLst>
            </p:cNvPr>
            <p:cNvSpPr txBox="1">
              <a:spLocks noChangeArrowheads="1"/>
            </p:cNvSpPr>
            <p:nvPr/>
          </p:nvSpPr>
          <p:spPr bwMode="auto">
            <a:xfrm>
              <a:off x="1070520" y="4419232"/>
              <a:ext cx="15144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dirty="0">
                  <a:solidFill>
                    <a:srgbClr val="7030A0"/>
                  </a:solidFill>
                </a:rPr>
                <a:t>Bancarisation</a:t>
              </a:r>
              <a:endParaRPr lang="fr-FR" altLang="fr-FR" sz="1400" dirty="0">
                <a:solidFill>
                  <a:srgbClr val="7030A0"/>
                </a:solidFill>
              </a:endParaRPr>
            </a:p>
          </p:txBody>
        </p:sp>
        <p:sp>
          <p:nvSpPr>
            <p:cNvPr id="73" name="Étoile : 5 branches 72">
              <a:extLst>
                <a:ext uri="{FF2B5EF4-FFF2-40B4-BE49-F238E27FC236}">
                  <a16:creationId xmlns:a16="http://schemas.microsoft.com/office/drawing/2014/main" id="{75965304-2640-41BB-913C-0C37DF8A48BC}"/>
                </a:ext>
              </a:extLst>
            </p:cNvPr>
            <p:cNvSpPr/>
            <p:nvPr/>
          </p:nvSpPr>
          <p:spPr>
            <a:xfrm>
              <a:off x="11345144" y="5142529"/>
              <a:ext cx="185393" cy="169606"/>
            </a:xfrm>
            <a:prstGeom prst="star5">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5" name="Étoile : 5 branches 74">
              <a:extLst>
                <a:ext uri="{FF2B5EF4-FFF2-40B4-BE49-F238E27FC236}">
                  <a16:creationId xmlns:a16="http://schemas.microsoft.com/office/drawing/2014/main" id="{D68052D2-5EED-4587-96DF-836676B16E7A}"/>
                </a:ext>
              </a:extLst>
            </p:cNvPr>
            <p:cNvSpPr/>
            <p:nvPr/>
          </p:nvSpPr>
          <p:spPr>
            <a:xfrm>
              <a:off x="7789417" y="5145635"/>
              <a:ext cx="185393" cy="169606"/>
            </a:xfrm>
            <a:prstGeom prst="star5">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6" name="Étoile : 5 branches 75">
              <a:extLst>
                <a:ext uri="{FF2B5EF4-FFF2-40B4-BE49-F238E27FC236}">
                  <a16:creationId xmlns:a16="http://schemas.microsoft.com/office/drawing/2014/main" id="{E333CE66-2A9C-436F-A8D2-5ABE2D31E202}"/>
                </a:ext>
              </a:extLst>
            </p:cNvPr>
            <p:cNvSpPr/>
            <p:nvPr/>
          </p:nvSpPr>
          <p:spPr>
            <a:xfrm>
              <a:off x="4586128" y="5157472"/>
              <a:ext cx="185393" cy="169606"/>
            </a:xfrm>
            <a:prstGeom prst="star5">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77" name="Groupe 76">
              <a:extLst>
                <a:ext uri="{FF2B5EF4-FFF2-40B4-BE49-F238E27FC236}">
                  <a16:creationId xmlns:a16="http://schemas.microsoft.com/office/drawing/2014/main" id="{59D4101B-18CF-4615-9CBA-0DD0CBA5B430}"/>
                </a:ext>
              </a:extLst>
            </p:cNvPr>
            <p:cNvGrpSpPr/>
            <p:nvPr/>
          </p:nvGrpSpPr>
          <p:grpSpPr>
            <a:xfrm>
              <a:off x="4730228" y="4970911"/>
              <a:ext cx="3078044" cy="259527"/>
              <a:chOff x="4287651" y="2113268"/>
              <a:chExt cx="2248536" cy="259708"/>
            </a:xfrm>
          </p:grpSpPr>
          <p:cxnSp>
            <p:nvCxnSpPr>
              <p:cNvPr id="78" name="Connecteur droit avec flèche 77">
                <a:extLst>
                  <a:ext uri="{FF2B5EF4-FFF2-40B4-BE49-F238E27FC236}">
                    <a16:creationId xmlns:a16="http://schemas.microsoft.com/office/drawing/2014/main" id="{C11EBC3F-9538-4F90-8743-02F8E0086873}"/>
                  </a:ext>
                </a:extLst>
              </p:cNvPr>
              <p:cNvCxnSpPr>
                <a:cxnSpLocks/>
              </p:cNvCxnSpPr>
              <p:nvPr/>
            </p:nvCxnSpPr>
            <p:spPr>
              <a:xfrm>
                <a:off x="4302087" y="2372976"/>
                <a:ext cx="22341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9" name="ZoneTexte 78">
                <a:extLst>
                  <a:ext uri="{FF2B5EF4-FFF2-40B4-BE49-F238E27FC236}">
                    <a16:creationId xmlns:a16="http://schemas.microsoft.com/office/drawing/2014/main" id="{8C67B195-2831-43F5-B5E8-7D0247398E10}"/>
                  </a:ext>
                </a:extLst>
              </p:cNvPr>
              <p:cNvSpPr txBox="1"/>
              <p:nvPr/>
            </p:nvSpPr>
            <p:spPr>
              <a:xfrm>
                <a:off x="4287651" y="2113268"/>
                <a:ext cx="2138815" cy="246393"/>
              </a:xfrm>
              <a:prstGeom prst="rect">
                <a:avLst/>
              </a:prstGeom>
              <a:solidFill>
                <a:srgbClr val="F4CDFF"/>
              </a:solidFill>
            </p:spPr>
            <p:txBody>
              <a:bodyPr wrap="square" rtlCol="0">
                <a:spAutoFit/>
              </a:bodyPr>
              <a:lstStyle/>
              <a:p>
                <a:r>
                  <a:rPr lang="fr-FR" sz="1000" b="1" dirty="0">
                    <a:solidFill>
                      <a:schemeClr val="tx1">
                        <a:lumMod val="75000"/>
                        <a:lumOff val="25000"/>
                      </a:schemeClr>
                    </a:solidFill>
                  </a:rPr>
                  <a:t>Résa Vacances Hiver : </a:t>
                </a:r>
                <a:r>
                  <a:rPr lang="fr-FR" sz="1000" dirty="0">
                    <a:solidFill>
                      <a:schemeClr val="tx1">
                        <a:lumMod val="75000"/>
                        <a:lumOff val="25000"/>
                      </a:schemeClr>
                    </a:solidFill>
                  </a:rPr>
                  <a:t>MEG VISA 1</a:t>
                </a:r>
                <a:r>
                  <a:rPr lang="fr-FR" sz="1000" baseline="30000" dirty="0">
                    <a:solidFill>
                      <a:schemeClr val="tx1">
                        <a:lumMod val="75000"/>
                        <a:lumOff val="25000"/>
                      </a:schemeClr>
                    </a:solidFill>
                  </a:rPr>
                  <a:t>ER</a:t>
                </a:r>
                <a:r>
                  <a:rPr lang="fr-FR" sz="1000" dirty="0">
                    <a:solidFill>
                      <a:schemeClr val="tx1">
                        <a:lumMod val="75000"/>
                        <a:lumOff val="25000"/>
                      </a:schemeClr>
                    </a:solidFill>
                  </a:rPr>
                  <a:t> IZI DD</a:t>
                </a:r>
              </a:p>
            </p:txBody>
          </p:sp>
        </p:grpSp>
        <p:grpSp>
          <p:nvGrpSpPr>
            <p:cNvPr id="80" name="Groupe 79">
              <a:extLst>
                <a:ext uri="{FF2B5EF4-FFF2-40B4-BE49-F238E27FC236}">
                  <a16:creationId xmlns:a16="http://schemas.microsoft.com/office/drawing/2014/main" id="{F3A7B919-7189-48BC-A677-ABAFF4ED240C}"/>
                </a:ext>
              </a:extLst>
            </p:cNvPr>
            <p:cNvGrpSpPr/>
            <p:nvPr/>
          </p:nvGrpSpPr>
          <p:grpSpPr>
            <a:xfrm>
              <a:off x="2644223" y="4448395"/>
              <a:ext cx="8718338" cy="259527"/>
              <a:chOff x="4287651" y="2113268"/>
              <a:chExt cx="11057843" cy="259708"/>
            </a:xfrm>
          </p:grpSpPr>
          <p:cxnSp>
            <p:nvCxnSpPr>
              <p:cNvPr id="81" name="Connecteur droit avec flèche 80">
                <a:extLst>
                  <a:ext uri="{FF2B5EF4-FFF2-40B4-BE49-F238E27FC236}">
                    <a16:creationId xmlns:a16="http://schemas.microsoft.com/office/drawing/2014/main" id="{00B3E039-8690-420A-9CD0-5FCF6952D2B3}"/>
                  </a:ext>
                </a:extLst>
              </p:cNvPr>
              <p:cNvCxnSpPr>
                <a:cxnSpLocks/>
              </p:cNvCxnSpPr>
              <p:nvPr/>
            </p:nvCxnSpPr>
            <p:spPr>
              <a:xfrm>
                <a:off x="4302087" y="2372976"/>
                <a:ext cx="1104340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9" name="ZoneTexte 118">
                <a:extLst>
                  <a:ext uri="{FF2B5EF4-FFF2-40B4-BE49-F238E27FC236}">
                    <a16:creationId xmlns:a16="http://schemas.microsoft.com/office/drawing/2014/main" id="{B5C8D399-5E1A-4B70-A95B-9B7E24F12D9E}"/>
                  </a:ext>
                </a:extLst>
              </p:cNvPr>
              <p:cNvSpPr txBox="1"/>
              <p:nvPr/>
            </p:nvSpPr>
            <p:spPr>
              <a:xfrm>
                <a:off x="4287651" y="2113268"/>
                <a:ext cx="2138815" cy="246393"/>
              </a:xfrm>
              <a:prstGeom prst="rect">
                <a:avLst/>
              </a:prstGeom>
              <a:solidFill>
                <a:srgbClr val="F4CDFF"/>
              </a:solidFill>
            </p:spPr>
            <p:txBody>
              <a:bodyPr wrap="square" rtlCol="0">
                <a:spAutoFit/>
              </a:bodyPr>
              <a:lstStyle/>
              <a:p>
                <a:r>
                  <a:rPr lang="fr-FR" sz="1000" b="1" dirty="0">
                    <a:solidFill>
                      <a:schemeClr val="tx1">
                        <a:lumMod val="75000"/>
                        <a:lumOff val="25000"/>
                      </a:schemeClr>
                    </a:solidFill>
                  </a:rPr>
                  <a:t>Conquête Famille et Flux</a:t>
                </a:r>
                <a:endParaRPr lang="fr-FR" sz="1000" dirty="0">
                  <a:solidFill>
                    <a:schemeClr val="tx1">
                      <a:lumMod val="75000"/>
                      <a:lumOff val="25000"/>
                    </a:schemeClr>
                  </a:solidFill>
                </a:endParaRPr>
              </a:p>
            </p:txBody>
          </p:sp>
        </p:grpSp>
        <p:sp>
          <p:nvSpPr>
            <p:cNvPr id="120" name="Étoile : 5 branches 119">
              <a:extLst>
                <a:ext uri="{FF2B5EF4-FFF2-40B4-BE49-F238E27FC236}">
                  <a16:creationId xmlns:a16="http://schemas.microsoft.com/office/drawing/2014/main" id="{F28087D6-DDF4-4A31-B08F-F425B9C256AA}"/>
                </a:ext>
              </a:extLst>
            </p:cNvPr>
            <p:cNvSpPr/>
            <p:nvPr/>
          </p:nvSpPr>
          <p:spPr>
            <a:xfrm>
              <a:off x="2510664" y="4620633"/>
              <a:ext cx="185393" cy="169606"/>
            </a:xfrm>
            <a:prstGeom prst="star5">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3" name="Groupe 12">
              <a:extLst>
                <a:ext uri="{FF2B5EF4-FFF2-40B4-BE49-F238E27FC236}">
                  <a16:creationId xmlns:a16="http://schemas.microsoft.com/office/drawing/2014/main" id="{0E7F7F0A-D856-59BE-BB2C-F698794A6050}"/>
                </a:ext>
              </a:extLst>
            </p:cNvPr>
            <p:cNvGrpSpPr/>
            <p:nvPr/>
          </p:nvGrpSpPr>
          <p:grpSpPr>
            <a:xfrm>
              <a:off x="3358885" y="5376599"/>
              <a:ext cx="8003677" cy="259527"/>
              <a:chOff x="4287651" y="2113268"/>
              <a:chExt cx="5846751" cy="259708"/>
            </a:xfrm>
          </p:grpSpPr>
          <p:cxnSp>
            <p:nvCxnSpPr>
              <p:cNvPr id="14" name="Connecteur droit avec flèche 13">
                <a:extLst>
                  <a:ext uri="{FF2B5EF4-FFF2-40B4-BE49-F238E27FC236}">
                    <a16:creationId xmlns:a16="http://schemas.microsoft.com/office/drawing/2014/main" id="{E2BC224A-DDD6-3DFE-43B3-8DFDBED8A126}"/>
                  </a:ext>
                </a:extLst>
              </p:cNvPr>
              <p:cNvCxnSpPr>
                <a:cxnSpLocks/>
              </p:cNvCxnSpPr>
              <p:nvPr/>
            </p:nvCxnSpPr>
            <p:spPr>
              <a:xfrm flipV="1">
                <a:off x="4302087" y="2359661"/>
                <a:ext cx="5832315" cy="133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ZoneTexte 14">
                <a:extLst>
                  <a:ext uri="{FF2B5EF4-FFF2-40B4-BE49-F238E27FC236}">
                    <a16:creationId xmlns:a16="http://schemas.microsoft.com/office/drawing/2014/main" id="{D0478ABB-C5E9-9547-1D15-7B3B866E8FD5}"/>
                  </a:ext>
                </a:extLst>
              </p:cNvPr>
              <p:cNvSpPr txBox="1"/>
              <p:nvPr/>
            </p:nvSpPr>
            <p:spPr>
              <a:xfrm>
                <a:off x="4287651" y="2113268"/>
                <a:ext cx="2082186" cy="246393"/>
              </a:xfrm>
              <a:prstGeom prst="rect">
                <a:avLst/>
              </a:prstGeom>
              <a:solidFill>
                <a:srgbClr val="F4CDFF"/>
              </a:solidFill>
            </p:spPr>
            <p:txBody>
              <a:bodyPr wrap="square" rtlCol="0">
                <a:spAutoFit/>
              </a:bodyPr>
              <a:lstStyle/>
              <a:p>
                <a:r>
                  <a:rPr lang="fr-FR" sz="1000" b="1" dirty="0" err="1">
                    <a:solidFill>
                      <a:schemeClr val="tx1">
                        <a:lumMod val="75000"/>
                        <a:lumOff val="25000"/>
                      </a:schemeClr>
                    </a:solidFill>
                  </a:rPr>
                  <a:t>Papernest</a:t>
                </a:r>
                <a:r>
                  <a:rPr lang="fr-FR" sz="1000" b="1" dirty="0">
                    <a:solidFill>
                      <a:schemeClr val="tx1">
                        <a:lumMod val="75000"/>
                        <a:lumOff val="25000"/>
                      </a:schemeClr>
                    </a:solidFill>
                  </a:rPr>
                  <a:t> : </a:t>
                </a:r>
                <a:r>
                  <a:rPr lang="fr-FR" sz="1000" dirty="0">
                    <a:solidFill>
                      <a:schemeClr val="tx1">
                        <a:lumMod val="75000"/>
                        <a:lumOff val="25000"/>
                      </a:schemeClr>
                    </a:solidFill>
                  </a:rPr>
                  <a:t>optimiser la gestion de son budget </a:t>
                </a:r>
              </a:p>
            </p:txBody>
          </p:sp>
        </p:grpSp>
        <p:sp>
          <p:nvSpPr>
            <p:cNvPr id="16" name="Étoile : 5 branches 15">
              <a:extLst>
                <a:ext uri="{FF2B5EF4-FFF2-40B4-BE49-F238E27FC236}">
                  <a16:creationId xmlns:a16="http://schemas.microsoft.com/office/drawing/2014/main" id="{D1783FC9-9217-E76B-C2BF-0312179DC4FE}"/>
                </a:ext>
              </a:extLst>
            </p:cNvPr>
            <p:cNvSpPr/>
            <p:nvPr/>
          </p:nvSpPr>
          <p:spPr>
            <a:xfrm>
              <a:off x="3229661" y="5538096"/>
              <a:ext cx="185393" cy="169606"/>
            </a:xfrm>
            <a:prstGeom prst="star5">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ZoneTexte 16">
              <a:extLst>
                <a:ext uri="{FF2B5EF4-FFF2-40B4-BE49-F238E27FC236}">
                  <a16:creationId xmlns:a16="http://schemas.microsoft.com/office/drawing/2014/main" id="{F45EC85D-4945-EFF4-F398-75203BA6BC81}"/>
                </a:ext>
              </a:extLst>
            </p:cNvPr>
            <p:cNvSpPr txBox="1"/>
            <p:nvPr/>
          </p:nvSpPr>
          <p:spPr>
            <a:xfrm>
              <a:off x="6143536" y="5392598"/>
              <a:ext cx="1295547" cy="246221"/>
            </a:xfrm>
            <a:prstGeom prst="rect">
              <a:avLst/>
            </a:prstGeom>
            <a:noFill/>
          </p:spPr>
          <p:txBody>
            <a:bodyPr wrap="none" rtlCol="0">
              <a:spAutoFit/>
            </a:bodyPr>
            <a:lstStyle/>
            <a:p>
              <a:r>
                <a:rPr lang="fr-FR" sz="1000" dirty="0">
                  <a:solidFill>
                    <a:schemeClr val="tx1">
                      <a:lumMod val="75000"/>
                      <a:lumOff val="25000"/>
                    </a:schemeClr>
                  </a:solidFill>
                </a:rPr>
                <a:t>À compter du 21/09</a:t>
              </a:r>
            </a:p>
          </p:txBody>
        </p:sp>
      </p:grpSp>
      <p:sp>
        <p:nvSpPr>
          <p:cNvPr id="22" name="ZoneTexte 21">
            <a:extLst>
              <a:ext uri="{FF2B5EF4-FFF2-40B4-BE49-F238E27FC236}">
                <a16:creationId xmlns:a16="http://schemas.microsoft.com/office/drawing/2014/main" id="{B59FB7A7-8EA3-2C9E-CB2A-B66BE92B80CB}"/>
              </a:ext>
            </a:extLst>
          </p:cNvPr>
          <p:cNvSpPr txBox="1"/>
          <p:nvPr/>
        </p:nvSpPr>
        <p:spPr>
          <a:xfrm>
            <a:off x="2594508" y="1647639"/>
            <a:ext cx="2858475" cy="261610"/>
          </a:xfrm>
          <a:prstGeom prst="rect">
            <a:avLst/>
          </a:prstGeom>
          <a:solidFill>
            <a:srgbClr val="C00000"/>
          </a:solidFill>
        </p:spPr>
        <p:txBody>
          <a:bodyPr wrap="none" rtlCol="0">
            <a:spAutoFit/>
          </a:bodyPr>
          <a:lstStyle/>
          <a:p>
            <a:r>
              <a:rPr lang="fr-FR" sz="1100" b="1" dirty="0">
                <a:solidFill>
                  <a:schemeClr val="bg1"/>
                </a:solidFill>
              </a:rPr>
              <a:t>Challenge COLLECTE du 01/09 au 31/12</a:t>
            </a:r>
          </a:p>
        </p:txBody>
      </p:sp>
      <p:cxnSp>
        <p:nvCxnSpPr>
          <p:cNvPr id="23" name="Connecteur droit avec flèche 22">
            <a:extLst>
              <a:ext uri="{FF2B5EF4-FFF2-40B4-BE49-F238E27FC236}">
                <a16:creationId xmlns:a16="http://schemas.microsoft.com/office/drawing/2014/main" id="{C8DCD68F-5862-B1D6-4F9D-91AC97EAD489}"/>
              </a:ext>
            </a:extLst>
          </p:cNvPr>
          <p:cNvCxnSpPr>
            <a:cxnSpLocks/>
          </p:cNvCxnSpPr>
          <p:nvPr/>
        </p:nvCxnSpPr>
        <p:spPr>
          <a:xfrm>
            <a:off x="2594508" y="1915734"/>
            <a:ext cx="8658618"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24" name="Étoile : 5 branches 23">
            <a:extLst>
              <a:ext uri="{FF2B5EF4-FFF2-40B4-BE49-F238E27FC236}">
                <a16:creationId xmlns:a16="http://schemas.microsoft.com/office/drawing/2014/main" id="{ACEFF060-94BD-EC41-32FF-C048A8D804C6}"/>
              </a:ext>
            </a:extLst>
          </p:cNvPr>
          <p:cNvSpPr/>
          <p:nvPr/>
        </p:nvSpPr>
        <p:spPr>
          <a:xfrm>
            <a:off x="2411820" y="1760482"/>
            <a:ext cx="218170" cy="220471"/>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Étoile : 5 branches 24">
            <a:extLst>
              <a:ext uri="{FF2B5EF4-FFF2-40B4-BE49-F238E27FC236}">
                <a16:creationId xmlns:a16="http://schemas.microsoft.com/office/drawing/2014/main" id="{B6AACB9C-DB2B-2ADA-320A-CC5924AA8908}"/>
              </a:ext>
            </a:extLst>
          </p:cNvPr>
          <p:cNvSpPr/>
          <p:nvPr/>
        </p:nvSpPr>
        <p:spPr>
          <a:xfrm>
            <a:off x="11253126" y="1770602"/>
            <a:ext cx="218170" cy="220471"/>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ZoneTexte 2">
            <a:extLst>
              <a:ext uri="{FF2B5EF4-FFF2-40B4-BE49-F238E27FC236}">
                <a16:creationId xmlns:a16="http://schemas.microsoft.com/office/drawing/2014/main" id="{E5DDF927-6526-84CC-C867-8F71BCADB8E1}"/>
              </a:ext>
            </a:extLst>
          </p:cNvPr>
          <p:cNvSpPr txBox="1">
            <a:spLocks noChangeArrowheads="1"/>
          </p:cNvSpPr>
          <p:nvPr/>
        </p:nvSpPr>
        <p:spPr bwMode="auto">
          <a:xfrm>
            <a:off x="1106732" y="1560155"/>
            <a:ext cx="1331912" cy="369332"/>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b="1" dirty="0">
                <a:solidFill>
                  <a:srgbClr val="C00000"/>
                </a:solidFill>
              </a:rPr>
              <a:t>Challenge</a:t>
            </a:r>
          </a:p>
        </p:txBody>
      </p:sp>
    </p:spTree>
    <p:extLst>
      <p:ext uri="{BB962C8B-B14F-4D97-AF65-F5344CB8AC3E}">
        <p14:creationId xmlns:p14="http://schemas.microsoft.com/office/powerpoint/2010/main" val="3754735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999"/>
                                          </p:stCondLst>
                                        </p:cTn>
                                        <p:tgtEl>
                                          <p:spTgt spid="18"/>
                                        </p:tgtEl>
                                        <p:attrNameLst>
                                          <p:attrName>style.visibility</p:attrName>
                                        </p:attrNameLst>
                                      </p:cBhvr>
                                      <p:to>
                                        <p:strVal val="visible"/>
                                      </p:to>
                                    </p:set>
                                  </p:childTnLst>
                                </p:cTn>
                              </p:par>
                            </p:childTnLst>
                          </p:cTn>
                        </p:par>
                        <p:par>
                          <p:cTn id="7" fill="hold">
                            <p:stCondLst>
                              <p:cond delay="1000"/>
                            </p:stCondLst>
                            <p:childTnLst>
                              <p:par>
                                <p:cTn id="8" presetID="1" presetClass="entr" presetSubtype="0" fill="hold" nodeType="afterEffect">
                                  <p:stCondLst>
                                    <p:cond delay="0"/>
                                  </p:stCondLst>
                                  <p:childTnLst>
                                    <p:set>
                                      <p:cBhvr>
                                        <p:cTn id="9" dur="1" fill="hold">
                                          <p:stCondLst>
                                            <p:cond delay="999"/>
                                          </p:stCondLst>
                                        </p:cTn>
                                        <p:tgtEl>
                                          <p:spTgt spid="19"/>
                                        </p:tgtEl>
                                        <p:attrNameLst>
                                          <p:attrName>style.visibility</p:attrName>
                                        </p:attrNameLst>
                                      </p:cBhvr>
                                      <p:to>
                                        <p:strVal val="visible"/>
                                      </p:to>
                                    </p:set>
                                  </p:childTnLst>
                                </p:cTn>
                              </p:par>
                            </p:childTnLst>
                          </p:cTn>
                        </p:par>
                        <p:par>
                          <p:cTn id="10" fill="hold">
                            <p:stCondLst>
                              <p:cond delay="2000"/>
                            </p:stCondLst>
                            <p:childTnLst>
                              <p:par>
                                <p:cTn id="11" presetID="1" presetClass="entr" presetSubtype="0" fill="hold" nodeType="afterEffect">
                                  <p:stCondLst>
                                    <p:cond delay="0"/>
                                  </p:stCondLst>
                                  <p:childTnLst>
                                    <p:set>
                                      <p:cBhvr>
                                        <p:cTn id="12" dur="1" fill="hold">
                                          <p:stCondLst>
                                            <p:cond delay="999"/>
                                          </p:stCondLst>
                                        </p:cTn>
                                        <p:tgtEl>
                                          <p:spTgt spid="20"/>
                                        </p:tgtEl>
                                        <p:attrNameLst>
                                          <p:attrName>style.visibility</p:attrName>
                                        </p:attrNameLst>
                                      </p:cBhvr>
                                      <p:to>
                                        <p:strVal val="visible"/>
                                      </p:to>
                                    </p:set>
                                  </p:childTnLst>
                                </p:cTn>
                              </p:par>
                            </p:childTnLst>
                          </p:cTn>
                        </p:par>
                        <p:par>
                          <p:cTn id="13" fill="hold">
                            <p:stCondLst>
                              <p:cond delay="3000"/>
                            </p:stCondLst>
                            <p:childTnLst>
                              <p:par>
                                <p:cTn id="14" presetID="1" presetClass="entr" presetSubtype="0" fill="hold" nodeType="afterEffect">
                                  <p:stCondLst>
                                    <p:cond delay="0"/>
                                  </p:stCondLst>
                                  <p:childTnLst>
                                    <p:set>
                                      <p:cBhvr>
                                        <p:cTn id="15" dur="1" fill="hold">
                                          <p:stCondLst>
                                            <p:cond delay="999"/>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1E03042-0D99-2B68-068F-52FBE5B8028D}"/>
              </a:ext>
            </a:extLst>
          </p:cNvPr>
          <p:cNvSpPr/>
          <p:nvPr/>
        </p:nvSpPr>
        <p:spPr>
          <a:xfrm>
            <a:off x="4482399" y="3775272"/>
            <a:ext cx="7278052" cy="368929"/>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2">
            <a:extLst>
              <a:ext uri="{FF2B5EF4-FFF2-40B4-BE49-F238E27FC236}">
                <a16:creationId xmlns:a16="http://schemas.microsoft.com/office/drawing/2014/main" id="{62CAEE4A-B7AF-4279-AE5E-6D3F1C143158}"/>
              </a:ext>
            </a:extLst>
          </p:cNvPr>
          <p:cNvSpPr/>
          <p:nvPr/>
        </p:nvSpPr>
        <p:spPr>
          <a:xfrm>
            <a:off x="4482399" y="2383946"/>
            <a:ext cx="7278052" cy="676125"/>
          </a:xfrm>
          <a:prstGeom prst="rect">
            <a:avLst/>
          </a:prstGeom>
          <a:gradFill flip="none" rotWithShape="1">
            <a:gsLst>
              <a:gs pos="0">
                <a:schemeClr val="accent1">
                  <a:shade val="67500"/>
                  <a:satMod val="115000"/>
                </a:schemeClr>
              </a:gs>
              <a:gs pos="100000">
                <a:schemeClr val="accent1">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1">
            <a:extLst>
              <a:ext uri="{FF2B5EF4-FFF2-40B4-BE49-F238E27FC236}">
                <a16:creationId xmlns:a16="http://schemas.microsoft.com/office/drawing/2014/main" id="{D737C8C8-E927-E021-1A1B-BC7569F14384}"/>
              </a:ext>
            </a:extLst>
          </p:cNvPr>
          <p:cNvSpPr>
            <a:spLocks noGrp="1"/>
          </p:cNvSpPr>
          <p:nvPr>
            <p:ph type="body" sz="quarter" idx="13"/>
          </p:nvPr>
        </p:nvSpPr>
        <p:spPr>
          <a:xfrm>
            <a:off x="4056888" y="1523881"/>
            <a:ext cx="7278052" cy="4154270"/>
          </a:xfrm>
        </p:spPr>
        <p:txBody>
          <a:bodyPr/>
          <a:lstStyle/>
          <a:p>
            <a:r>
              <a:rPr lang="fr-FR" b="1" dirty="0"/>
              <a:t>Nos ambitions majeures</a:t>
            </a:r>
          </a:p>
          <a:p>
            <a:r>
              <a:rPr lang="fr-FR" b="1" dirty="0"/>
              <a:t>Le challenge pour conquérir les sommets </a:t>
            </a:r>
          </a:p>
          <a:p>
            <a:r>
              <a:rPr lang="fr-FR" b="1" dirty="0">
                <a:solidFill>
                  <a:schemeClr val="bg1"/>
                </a:solidFill>
              </a:rPr>
              <a:t>Le calendrier des offres phares et les évènements sur le quadrimestre</a:t>
            </a:r>
          </a:p>
          <a:p>
            <a:pPr lvl="1"/>
            <a:r>
              <a:rPr lang="fr-FR" sz="1800" dirty="0"/>
              <a:t>Marché Grand Public </a:t>
            </a:r>
          </a:p>
          <a:p>
            <a:pPr lvl="1"/>
            <a:r>
              <a:rPr lang="fr-FR" sz="1800" dirty="0"/>
              <a:t>Marché Premium</a:t>
            </a:r>
          </a:p>
          <a:p>
            <a:pPr lvl="1"/>
            <a:r>
              <a:rPr lang="fr-FR" sz="1800" dirty="0"/>
              <a:t>Marché des Professionnels</a:t>
            </a:r>
          </a:p>
          <a:p>
            <a:r>
              <a:rPr lang="fr-FR" b="1" dirty="0"/>
              <a:t>L’essentiel de chaque univers</a:t>
            </a:r>
          </a:p>
          <a:p>
            <a:pPr lvl="1"/>
            <a:r>
              <a:rPr lang="fr-FR" sz="1800" dirty="0"/>
              <a:t>Marché Grand Public et des Premium</a:t>
            </a:r>
          </a:p>
          <a:p>
            <a:pPr lvl="1"/>
            <a:r>
              <a:rPr lang="fr-FR" sz="1800" dirty="0"/>
              <a:t>Marché des Professionnels</a:t>
            </a:r>
          </a:p>
          <a:p>
            <a:pPr marL="0" indent="0">
              <a:buNone/>
            </a:pPr>
            <a:endParaRPr lang="fr-FR" sz="1600" dirty="0"/>
          </a:p>
          <a:p>
            <a:endParaRPr lang="fr-FR" dirty="0"/>
          </a:p>
          <a:p>
            <a:pPr marL="457200" lvl="1" indent="0">
              <a:buNone/>
            </a:pPr>
            <a:endParaRPr lang="fr-FR" sz="1800" dirty="0"/>
          </a:p>
        </p:txBody>
      </p:sp>
    </p:spTree>
    <p:extLst>
      <p:ext uri="{BB962C8B-B14F-4D97-AF65-F5344CB8AC3E}">
        <p14:creationId xmlns:p14="http://schemas.microsoft.com/office/powerpoint/2010/main" val="6856047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6">
            <a:extLst>
              <a:ext uri="{FF2B5EF4-FFF2-40B4-BE49-F238E27FC236}">
                <a16:creationId xmlns:a16="http://schemas.microsoft.com/office/drawing/2014/main" id="{6BAF421F-F97F-D83B-79F0-DE9317DA5775}"/>
              </a:ext>
            </a:extLst>
          </p:cNvPr>
          <p:cNvSpPr>
            <a:spLocks noGrp="1"/>
          </p:cNvSpPr>
          <p:nvPr>
            <p:ph type="body" sz="quarter" idx="14"/>
          </p:nvPr>
        </p:nvSpPr>
        <p:spPr>
          <a:xfrm>
            <a:off x="4376057" y="137054"/>
            <a:ext cx="7300006" cy="231246"/>
          </a:xfrm>
        </p:spPr>
        <p:txBody>
          <a:bodyPr/>
          <a:lstStyle/>
          <a:p>
            <a:r>
              <a:rPr lang="fr-FR" b="0" dirty="0">
                <a:solidFill>
                  <a:schemeClr val="tx1">
                    <a:lumMod val="75000"/>
                    <a:lumOff val="25000"/>
                  </a:schemeClr>
                </a:solidFill>
              </a:rPr>
              <a:t>Grand Public</a:t>
            </a:r>
            <a:r>
              <a:rPr lang="fr-FR" dirty="0">
                <a:solidFill>
                  <a:schemeClr val="tx1">
                    <a:lumMod val="75000"/>
                    <a:lumOff val="25000"/>
                  </a:schemeClr>
                </a:solidFill>
              </a:rPr>
              <a:t> - Premium - </a:t>
            </a:r>
            <a:r>
              <a:rPr lang="fr-FR" dirty="0">
                <a:solidFill>
                  <a:srgbClr val="C00000"/>
                </a:solidFill>
              </a:rPr>
              <a:t>Professionnels </a:t>
            </a:r>
          </a:p>
        </p:txBody>
      </p:sp>
      <p:sp>
        <p:nvSpPr>
          <p:cNvPr id="8" name="Flèche : pentagone 7">
            <a:extLst>
              <a:ext uri="{FF2B5EF4-FFF2-40B4-BE49-F238E27FC236}">
                <a16:creationId xmlns:a16="http://schemas.microsoft.com/office/drawing/2014/main" id="{3458F030-2DED-BEEB-E39B-BFCA2DDCCE89}"/>
              </a:ext>
            </a:extLst>
          </p:cNvPr>
          <p:cNvSpPr/>
          <p:nvPr/>
        </p:nvSpPr>
        <p:spPr>
          <a:xfrm>
            <a:off x="693738" y="1279525"/>
            <a:ext cx="10848975" cy="307975"/>
          </a:xfrm>
          <a:prstGeom prst="homePlat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srgbClr val="C00000"/>
              </a:solidFill>
            </a:endParaRPr>
          </a:p>
        </p:txBody>
      </p:sp>
      <p:sp>
        <p:nvSpPr>
          <p:cNvPr id="9" name="ZoneTexte 8">
            <a:extLst>
              <a:ext uri="{FF2B5EF4-FFF2-40B4-BE49-F238E27FC236}">
                <a16:creationId xmlns:a16="http://schemas.microsoft.com/office/drawing/2014/main" id="{17FD463E-3650-365B-8A7F-7A127BF3CA2E}"/>
              </a:ext>
            </a:extLst>
          </p:cNvPr>
          <p:cNvSpPr txBox="1">
            <a:spLocks noChangeArrowheads="1"/>
          </p:cNvSpPr>
          <p:nvPr/>
        </p:nvSpPr>
        <p:spPr bwMode="auto">
          <a:xfrm>
            <a:off x="2347388" y="1270000"/>
            <a:ext cx="13112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dirty="0">
                <a:solidFill>
                  <a:srgbClr val="C00000"/>
                </a:solidFill>
              </a:rPr>
              <a:t>Septembre</a:t>
            </a:r>
          </a:p>
        </p:txBody>
      </p:sp>
      <p:sp>
        <p:nvSpPr>
          <p:cNvPr id="10" name="ZoneTexte 31">
            <a:extLst>
              <a:ext uri="{FF2B5EF4-FFF2-40B4-BE49-F238E27FC236}">
                <a16:creationId xmlns:a16="http://schemas.microsoft.com/office/drawing/2014/main" id="{6048DC4D-F111-9BEE-87BE-D8D0CE7007C5}"/>
              </a:ext>
            </a:extLst>
          </p:cNvPr>
          <p:cNvSpPr txBox="1">
            <a:spLocks noChangeArrowheads="1"/>
          </p:cNvSpPr>
          <p:nvPr/>
        </p:nvSpPr>
        <p:spPr bwMode="auto">
          <a:xfrm>
            <a:off x="4730228" y="1270000"/>
            <a:ext cx="13112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dirty="0">
                <a:solidFill>
                  <a:srgbClr val="C00000"/>
                </a:solidFill>
              </a:rPr>
              <a:t>Octobre</a:t>
            </a:r>
          </a:p>
        </p:txBody>
      </p:sp>
      <p:sp>
        <p:nvSpPr>
          <p:cNvPr id="11" name="ZoneTexte 32">
            <a:extLst>
              <a:ext uri="{FF2B5EF4-FFF2-40B4-BE49-F238E27FC236}">
                <a16:creationId xmlns:a16="http://schemas.microsoft.com/office/drawing/2014/main" id="{558069AD-DB62-30FE-5063-491CB2D8E340}"/>
              </a:ext>
            </a:extLst>
          </p:cNvPr>
          <p:cNvSpPr txBox="1">
            <a:spLocks noChangeArrowheads="1"/>
          </p:cNvSpPr>
          <p:nvPr/>
        </p:nvSpPr>
        <p:spPr bwMode="auto">
          <a:xfrm>
            <a:off x="7091183" y="1271588"/>
            <a:ext cx="13112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dirty="0">
                <a:solidFill>
                  <a:srgbClr val="C00000"/>
                </a:solidFill>
              </a:rPr>
              <a:t>Novembre</a:t>
            </a:r>
          </a:p>
        </p:txBody>
      </p:sp>
      <p:sp>
        <p:nvSpPr>
          <p:cNvPr id="13" name="ZoneTexte 33">
            <a:extLst>
              <a:ext uri="{FF2B5EF4-FFF2-40B4-BE49-F238E27FC236}">
                <a16:creationId xmlns:a16="http://schemas.microsoft.com/office/drawing/2014/main" id="{19EA013F-22C4-BCCE-4A24-A947C58DB965}"/>
              </a:ext>
            </a:extLst>
          </p:cNvPr>
          <p:cNvSpPr txBox="1">
            <a:spLocks noChangeArrowheads="1"/>
          </p:cNvSpPr>
          <p:nvPr/>
        </p:nvSpPr>
        <p:spPr bwMode="auto">
          <a:xfrm>
            <a:off x="9303815" y="1265238"/>
            <a:ext cx="13112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dirty="0">
                <a:solidFill>
                  <a:srgbClr val="C00000"/>
                </a:solidFill>
              </a:rPr>
              <a:t>Décembre</a:t>
            </a:r>
          </a:p>
        </p:txBody>
      </p:sp>
      <p:sp>
        <p:nvSpPr>
          <p:cNvPr id="14" name="ZoneTexte 2">
            <a:extLst>
              <a:ext uri="{FF2B5EF4-FFF2-40B4-BE49-F238E27FC236}">
                <a16:creationId xmlns:a16="http://schemas.microsoft.com/office/drawing/2014/main" id="{43F6DED0-F211-C086-DD96-67A4E001E022}"/>
              </a:ext>
            </a:extLst>
          </p:cNvPr>
          <p:cNvSpPr txBox="1">
            <a:spLocks noChangeArrowheads="1"/>
          </p:cNvSpPr>
          <p:nvPr/>
        </p:nvSpPr>
        <p:spPr bwMode="auto">
          <a:xfrm>
            <a:off x="1106732" y="1560155"/>
            <a:ext cx="1331912" cy="369332"/>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b="1" dirty="0">
                <a:solidFill>
                  <a:srgbClr val="C00000"/>
                </a:solidFill>
              </a:rPr>
              <a:t>Challenge</a:t>
            </a:r>
          </a:p>
        </p:txBody>
      </p:sp>
      <p:sp>
        <p:nvSpPr>
          <p:cNvPr id="15" name="ZoneTexte 14">
            <a:extLst>
              <a:ext uri="{FF2B5EF4-FFF2-40B4-BE49-F238E27FC236}">
                <a16:creationId xmlns:a16="http://schemas.microsoft.com/office/drawing/2014/main" id="{6E3B9893-8BC4-BCDA-6FAB-F976BFE775A1}"/>
              </a:ext>
            </a:extLst>
          </p:cNvPr>
          <p:cNvSpPr txBox="1"/>
          <p:nvPr/>
        </p:nvSpPr>
        <p:spPr>
          <a:xfrm>
            <a:off x="2605184" y="1630221"/>
            <a:ext cx="2847799" cy="261610"/>
          </a:xfrm>
          <a:prstGeom prst="rect">
            <a:avLst/>
          </a:prstGeom>
          <a:solidFill>
            <a:srgbClr val="C00000"/>
          </a:solidFill>
        </p:spPr>
        <p:txBody>
          <a:bodyPr wrap="square" rtlCol="0">
            <a:spAutoFit/>
          </a:bodyPr>
          <a:lstStyle/>
          <a:p>
            <a:r>
              <a:rPr lang="fr-FR" sz="1100" b="1" dirty="0">
                <a:solidFill>
                  <a:schemeClr val="bg1"/>
                </a:solidFill>
              </a:rPr>
              <a:t>Challenge COLLECTE du 01/09 au 31/12</a:t>
            </a:r>
          </a:p>
        </p:txBody>
      </p:sp>
      <p:cxnSp>
        <p:nvCxnSpPr>
          <p:cNvPr id="16" name="Connecteur droit avec flèche 15">
            <a:extLst>
              <a:ext uri="{FF2B5EF4-FFF2-40B4-BE49-F238E27FC236}">
                <a16:creationId xmlns:a16="http://schemas.microsoft.com/office/drawing/2014/main" id="{BEDAB446-EF50-F4FE-90B7-8E3CF47C82AF}"/>
              </a:ext>
            </a:extLst>
          </p:cNvPr>
          <p:cNvCxnSpPr>
            <a:cxnSpLocks/>
          </p:cNvCxnSpPr>
          <p:nvPr/>
        </p:nvCxnSpPr>
        <p:spPr>
          <a:xfrm>
            <a:off x="2594508" y="1915734"/>
            <a:ext cx="8658618"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17" name="Espace réservé du texte 5">
            <a:extLst>
              <a:ext uri="{FF2B5EF4-FFF2-40B4-BE49-F238E27FC236}">
                <a16:creationId xmlns:a16="http://schemas.microsoft.com/office/drawing/2014/main" id="{0AEF84CE-D936-5514-380B-8C6C7CE968BD}"/>
              </a:ext>
            </a:extLst>
          </p:cNvPr>
          <p:cNvSpPr>
            <a:spLocks noGrp="1"/>
          </p:cNvSpPr>
          <p:nvPr>
            <p:ph type="body" sz="quarter" idx="12"/>
          </p:nvPr>
        </p:nvSpPr>
        <p:spPr>
          <a:xfrm>
            <a:off x="695325" y="464147"/>
            <a:ext cx="10980738" cy="720000"/>
          </a:xfrm>
        </p:spPr>
        <p:txBody>
          <a:bodyPr/>
          <a:lstStyle/>
          <a:p>
            <a:r>
              <a:rPr lang="fr-FR" altLang="fr-FR" dirty="0">
                <a:solidFill>
                  <a:srgbClr val="C00000"/>
                </a:solidFill>
              </a:rPr>
              <a:t>LE CALENDRIER </a:t>
            </a:r>
            <a:r>
              <a:rPr lang="fr-FR" altLang="fr-FR" dirty="0"/>
              <a:t>des professionnels - </a:t>
            </a:r>
            <a:r>
              <a:rPr lang="fr-FR" altLang="fr-FR" dirty="0">
                <a:solidFill>
                  <a:srgbClr val="C00000"/>
                </a:solidFill>
              </a:rPr>
              <a:t>Les offres phares </a:t>
            </a:r>
            <a:r>
              <a:rPr lang="fr-FR" altLang="fr-FR" dirty="0"/>
              <a:t>de chaque univers de besoin et les </a:t>
            </a:r>
            <a:r>
              <a:rPr lang="fr-FR" altLang="fr-FR" dirty="0">
                <a:solidFill>
                  <a:srgbClr val="C00000"/>
                </a:solidFill>
              </a:rPr>
              <a:t>évènements</a:t>
            </a:r>
            <a:r>
              <a:rPr lang="fr-FR" altLang="fr-FR" dirty="0"/>
              <a:t> sur la période</a:t>
            </a:r>
            <a:endParaRPr lang="fr-FR" dirty="0"/>
          </a:p>
        </p:txBody>
      </p:sp>
      <p:sp>
        <p:nvSpPr>
          <p:cNvPr id="19" name="ZoneTexte 2">
            <a:extLst>
              <a:ext uri="{FF2B5EF4-FFF2-40B4-BE49-F238E27FC236}">
                <a16:creationId xmlns:a16="http://schemas.microsoft.com/office/drawing/2014/main" id="{320FC976-66BB-BBB8-4BE1-4957DFCD9E11}"/>
              </a:ext>
            </a:extLst>
          </p:cNvPr>
          <p:cNvSpPr txBox="1">
            <a:spLocks noChangeArrowheads="1"/>
          </p:cNvSpPr>
          <p:nvPr/>
        </p:nvSpPr>
        <p:spPr bwMode="auto">
          <a:xfrm>
            <a:off x="883973" y="2012867"/>
            <a:ext cx="155467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altLang="fr-FR" sz="1400" b="1" i="0" u="none" strike="noStrike" kern="1200" cap="none" spc="0" normalizeH="0" baseline="0" noProof="0">
                <a:ln>
                  <a:noFill/>
                </a:ln>
                <a:solidFill>
                  <a:srgbClr val="0095DA"/>
                </a:solidFill>
                <a:effectLst/>
                <a:uLnTx/>
                <a:uFillTx/>
                <a:latin typeface="Arial" panose="020B0604020202020204" pitchFamily="34" charset="0"/>
                <a:ea typeface="+mn-ea"/>
                <a:cs typeface="+mn-cs"/>
              </a:rPr>
              <a:t>Epargne</a:t>
            </a:r>
          </a:p>
        </p:txBody>
      </p:sp>
      <p:sp>
        <p:nvSpPr>
          <p:cNvPr id="20" name="ZoneTexte 37">
            <a:extLst>
              <a:ext uri="{FF2B5EF4-FFF2-40B4-BE49-F238E27FC236}">
                <a16:creationId xmlns:a16="http://schemas.microsoft.com/office/drawing/2014/main" id="{2F63B0C9-57D8-AA05-35B7-EA1C15ED21B9}"/>
              </a:ext>
            </a:extLst>
          </p:cNvPr>
          <p:cNvSpPr txBox="1">
            <a:spLocks noChangeArrowheads="1"/>
          </p:cNvSpPr>
          <p:nvPr/>
        </p:nvSpPr>
        <p:spPr bwMode="auto">
          <a:xfrm>
            <a:off x="865982" y="5169368"/>
            <a:ext cx="1757291"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altLang="fr-FR" sz="1400" b="1" i="0" u="none" strike="noStrike" kern="1200" cap="none" spc="0" normalizeH="0" baseline="0" noProof="0" dirty="0">
                <a:ln>
                  <a:noFill/>
                </a:ln>
                <a:solidFill>
                  <a:srgbClr val="7030A0"/>
                </a:solidFill>
                <a:effectLst/>
                <a:uLnTx/>
                <a:uFillTx/>
                <a:latin typeface="Arial" panose="020B0604020202020204" pitchFamily="34" charset="0"/>
                <a:ea typeface="+mn-ea"/>
                <a:cs typeface="+mn-cs"/>
              </a:rPr>
              <a:t>E-Commerce</a:t>
            </a:r>
            <a:endParaRPr kumimoji="0" lang="fr-FR" altLang="fr-FR" sz="1400" b="0" i="0" u="none" strike="noStrike" kern="1200" cap="none" spc="0" normalizeH="0" baseline="0" noProof="0" dirty="0">
              <a:ln>
                <a:noFill/>
              </a:ln>
              <a:solidFill>
                <a:srgbClr val="7030A0"/>
              </a:solidFill>
              <a:effectLst/>
              <a:uLnTx/>
              <a:uFillTx/>
              <a:latin typeface="Arial" panose="020B0604020202020204" pitchFamily="34" charset="0"/>
              <a:ea typeface="+mn-ea"/>
              <a:cs typeface="+mn-cs"/>
            </a:endParaRPr>
          </a:p>
        </p:txBody>
      </p:sp>
      <p:sp>
        <p:nvSpPr>
          <p:cNvPr id="21" name="ZoneTexte 38">
            <a:extLst>
              <a:ext uri="{FF2B5EF4-FFF2-40B4-BE49-F238E27FC236}">
                <a16:creationId xmlns:a16="http://schemas.microsoft.com/office/drawing/2014/main" id="{24D99938-984F-4FE6-8EB0-842B997901A1}"/>
              </a:ext>
            </a:extLst>
          </p:cNvPr>
          <p:cNvSpPr txBox="1">
            <a:spLocks noChangeArrowheads="1"/>
          </p:cNvSpPr>
          <p:nvPr/>
        </p:nvSpPr>
        <p:spPr bwMode="auto">
          <a:xfrm>
            <a:off x="883442" y="3392600"/>
            <a:ext cx="1767768"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altLang="fr-FR" sz="1400" b="1" i="0" u="none" strike="noStrike" kern="1200" cap="none" spc="0" normalizeH="0" baseline="0" noProof="0">
                <a:ln>
                  <a:noFill/>
                </a:ln>
                <a:solidFill>
                  <a:srgbClr val="71BF44"/>
                </a:solidFill>
                <a:effectLst/>
                <a:uLnTx/>
                <a:uFillTx/>
                <a:latin typeface="Arial" panose="020B0604020202020204" pitchFamily="34" charset="0"/>
                <a:ea typeface="+mn-ea"/>
                <a:cs typeface="+mn-cs"/>
              </a:rPr>
              <a:t>Crédit</a:t>
            </a:r>
            <a:endParaRPr kumimoji="0" lang="fr-FR" altLang="fr-FR" sz="14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2" name="ZoneTexte 39">
            <a:extLst>
              <a:ext uri="{FF2B5EF4-FFF2-40B4-BE49-F238E27FC236}">
                <a16:creationId xmlns:a16="http://schemas.microsoft.com/office/drawing/2014/main" id="{F94AFC15-A64F-E39D-4D6B-0E14E25348BC}"/>
              </a:ext>
            </a:extLst>
          </p:cNvPr>
          <p:cNvSpPr txBox="1">
            <a:spLocks noChangeArrowheads="1"/>
          </p:cNvSpPr>
          <p:nvPr/>
        </p:nvSpPr>
        <p:spPr bwMode="auto">
          <a:xfrm>
            <a:off x="865984" y="2399387"/>
            <a:ext cx="161145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altLang="fr-FR" sz="1400" b="1" i="0" u="none" strike="noStrike" kern="1200" cap="none" spc="0" normalizeH="0" baseline="0" noProof="0" dirty="0">
                <a:ln>
                  <a:noFill/>
                </a:ln>
                <a:solidFill>
                  <a:srgbClr val="FFC000"/>
                </a:solidFill>
                <a:effectLst/>
                <a:uLnTx/>
                <a:uFillTx/>
                <a:latin typeface="Arial" panose="020B0604020202020204" pitchFamily="34" charset="0"/>
                <a:ea typeface="+mn-ea"/>
                <a:cs typeface="+mn-cs"/>
              </a:rPr>
              <a:t>IARD Prévoyance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altLang="fr-FR" sz="1400" b="1" dirty="0">
                <a:solidFill>
                  <a:srgbClr val="FFC000"/>
                </a:solidFill>
              </a:rPr>
              <a:t>Santé</a:t>
            </a:r>
            <a:endParaRPr kumimoji="0" lang="fr-FR" altLang="fr-FR" sz="1400" b="1" i="0" u="none" strike="noStrike" kern="1200" cap="none" spc="0" normalizeH="0" baseline="0" noProof="0" dirty="0">
              <a:ln>
                <a:noFill/>
              </a:ln>
              <a:solidFill>
                <a:srgbClr val="FFC000"/>
              </a:solidFill>
              <a:effectLst/>
              <a:uLnTx/>
              <a:uFillTx/>
              <a:latin typeface="Arial" panose="020B0604020202020204" pitchFamily="34" charset="0"/>
              <a:ea typeface="+mn-ea"/>
              <a:cs typeface="+mn-cs"/>
            </a:endParaRPr>
          </a:p>
        </p:txBody>
      </p:sp>
      <p:sp>
        <p:nvSpPr>
          <p:cNvPr id="23" name="ZoneTexte 22">
            <a:extLst>
              <a:ext uri="{FF2B5EF4-FFF2-40B4-BE49-F238E27FC236}">
                <a16:creationId xmlns:a16="http://schemas.microsoft.com/office/drawing/2014/main" id="{2CEFC156-BC25-D428-8067-4C17419E4C42}"/>
              </a:ext>
            </a:extLst>
          </p:cNvPr>
          <p:cNvSpPr txBox="1"/>
          <p:nvPr/>
        </p:nvSpPr>
        <p:spPr>
          <a:xfrm>
            <a:off x="2940121" y="1948941"/>
            <a:ext cx="1493020" cy="246221"/>
          </a:xfrm>
          <a:prstGeom prst="rect">
            <a:avLst/>
          </a:prstGeom>
          <a:solidFill>
            <a:srgbClr val="CCECFF"/>
          </a:solidFill>
        </p:spPr>
        <p:txBody>
          <a:bodyPr wrap="square" rtlCol="0">
            <a:spAutoFit/>
          </a:bodyPr>
          <a:lstStyle/>
          <a:p>
            <a:r>
              <a:rPr lang="fr-FR" sz="1000" b="1" dirty="0"/>
              <a:t>Tréso Climat III </a:t>
            </a:r>
            <a:endParaRPr lang="fr-FR" sz="1000" dirty="0"/>
          </a:p>
        </p:txBody>
      </p:sp>
      <p:sp>
        <p:nvSpPr>
          <p:cNvPr id="25" name="Étoile : 5 branches 24">
            <a:extLst>
              <a:ext uri="{FF2B5EF4-FFF2-40B4-BE49-F238E27FC236}">
                <a16:creationId xmlns:a16="http://schemas.microsoft.com/office/drawing/2014/main" id="{FC674BAA-B01A-39F5-A174-74DF2DD3D548}"/>
              </a:ext>
            </a:extLst>
          </p:cNvPr>
          <p:cNvSpPr/>
          <p:nvPr/>
        </p:nvSpPr>
        <p:spPr>
          <a:xfrm>
            <a:off x="2789184" y="2107480"/>
            <a:ext cx="180305" cy="165643"/>
          </a:xfrm>
          <a:prstGeom prst="star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46" name="ZoneTexte 38">
            <a:extLst>
              <a:ext uri="{FF2B5EF4-FFF2-40B4-BE49-F238E27FC236}">
                <a16:creationId xmlns:a16="http://schemas.microsoft.com/office/drawing/2014/main" id="{01EC1B40-AF1C-3C3B-1628-66AB46D45E6C}"/>
              </a:ext>
            </a:extLst>
          </p:cNvPr>
          <p:cNvSpPr txBox="1">
            <a:spLocks noChangeArrowheads="1"/>
          </p:cNvSpPr>
          <p:nvPr/>
        </p:nvSpPr>
        <p:spPr bwMode="auto">
          <a:xfrm>
            <a:off x="865983" y="4582181"/>
            <a:ext cx="17392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altLang="fr-FR" sz="1400" b="1" i="0" u="none" strike="noStrike" kern="1200" cap="none" spc="0" normalizeH="0" baseline="0" noProof="0">
                <a:ln>
                  <a:noFill/>
                </a:ln>
                <a:solidFill>
                  <a:srgbClr val="C00000"/>
                </a:solidFill>
                <a:effectLst/>
                <a:uLnTx/>
                <a:uFillTx/>
                <a:latin typeface="Arial" panose="020B0604020202020204" pitchFamily="34" charset="0"/>
                <a:ea typeface="+mn-ea"/>
                <a:cs typeface="+mn-cs"/>
              </a:rPr>
              <a:t>Conquête et flux</a:t>
            </a:r>
            <a:endParaRPr kumimoji="0" lang="fr-FR" altLang="fr-FR" sz="1400" b="0" i="0" u="none" strike="noStrike" kern="1200" cap="none" spc="0" normalizeH="0" baseline="0" noProof="0">
              <a:ln>
                <a:noFill/>
              </a:ln>
              <a:solidFill>
                <a:srgbClr val="C00000"/>
              </a:solidFill>
              <a:effectLst/>
              <a:uLnTx/>
              <a:uFillTx/>
              <a:latin typeface="Arial" panose="020B0604020202020204" pitchFamily="34" charset="0"/>
              <a:ea typeface="+mn-ea"/>
              <a:cs typeface="+mn-cs"/>
            </a:endParaRPr>
          </a:p>
        </p:txBody>
      </p:sp>
      <p:sp>
        <p:nvSpPr>
          <p:cNvPr id="47" name="Étoile : 5 branches 46">
            <a:extLst>
              <a:ext uri="{FF2B5EF4-FFF2-40B4-BE49-F238E27FC236}">
                <a16:creationId xmlns:a16="http://schemas.microsoft.com/office/drawing/2014/main" id="{C7D1C1FE-5098-A826-7B0E-2B6346611215}"/>
              </a:ext>
            </a:extLst>
          </p:cNvPr>
          <p:cNvSpPr/>
          <p:nvPr/>
        </p:nvSpPr>
        <p:spPr>
          <a:xfrm>
            <a:off x="9326798" y="2124915"/>
            <a:ext cx="180305" cy="165643"/>
          </a:xfrm>
          <a:prstGeom prst="star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55" name="ZoneTexte 39">
            <a:extLst>
              <a:ext uri="{FF2B5EF4-FFF2-40B4-BE49-F238E27FC236}">
                <a16:creationId xmlns:a16="http://schemas.microsoft.com/office/drawing/2014/main" id="{DA41EBFA-A482-0809-5896-6CA2D730A305}"/>
              </a:ext>
            </a:extLst>
          </p:cNvPr>
          <p:cNvSpPr txBox="1">
            <a:spLocks noChangeArrowheads="1"/>
          </p:cNvSpPr>
          <p:nvPr/>
        </p:nvSpPr>
        <p:spPr bwMode="auto">
          <a:xfrm>
            <a:off x="883443" y="5589358"/>
            <a:ext cx="159399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altLang="fr-FR" sz="1400" b="1" i="0" u="none" strike="noStrike" kern="1200" cap="none" spc="0" normalizeH="0" baseline="0" noProof="0" dirty="0">
                <a:ln>
                  <a:noFill/>
                </a:ln>
                <a:solidFill>
                  <a:srgbClr val="F49D63">
                    <a:lumMod val="75000"/>
                  </a:srgbClr>
                </a:solidFill>
                <a:effectLst/>
                <a:uLnTx/>
                <a:uFillTx/>
                <a:latin typeface="Arial" panose="020B0604020202020204" pitchFamily="34" charset="0"/>
                <a:ea typeface="+mn-ea"/>
                <a:cs typeface="+mn-cs"/>
              </a:rPr>
              <a:t>Ingénierie sociale</a:t>
            </a:r>
          </a:p>
        </p:txBody>
      </p:sp>
      <p:grpSp>
        <p:nvGrpSpPr>
          <p:cNvPr id="68" name="Groupe 67">
            <a:extLst>
              <a:ext uri="{FF2B5EF4-FFF2-40B4-BE49-F238E27FC236}">
                <a16:creationId xmlns:a16="http://schemas.microsoft.com/office/drawing/2014/main" id="{6EEE0BA3-499B-CBB9-445A-364430D6A283}"/>
              </a:ext>
            </a:extLst>
          </p:cNvPr>
          <p:cNvGrpSpPr/>
          <p:nvPr/>
        </p:nvGrpSpPr>
        <p:grpSpPr>
          <a:xfrm>
            <a:off x="6328901" y="6303932"/>
            <a:ext cx="2093625" cy="297040"/>
            <a:chOff x="2659988" y="4919552"/>
            <a:chExt cx="2093625" cy="297040"/>
          </a:xfrm>
        </p:grpSpPr>
        <p:grpSp>
          <p:nvGrpSpPr>
            <p:cNvPr id="69" name="Groupe 68">
              <a:extLst>
                <a:ext uri="{FF2B5EF4-FFF2-40B4-BE49-F238E27FC236}">
                  <a16:creationId xmlns:a16="http://schemas.microsoft.com/office/drawing/2014/main" id="{AB518E86-4BDE-FA6D-AB33-91E25D553910}"/>
                </a:ext>
              </a:extLst>
            </p:cNvPr>
            <p:cNvGrpSpPr/>
            <p:nvPr/>
          </p:nvGrpSpPr>
          <p:grpSpPr>
            <a:xfrm>
              <a:off x="2659988" y="5050949"/>
              <a:ext cx="1891646" cy="165643"/>
              <a:chOff x="4522298" y="1997756"/>
              <a:chExt cx="1891646" cy="165643"/>
            </a:xfrm>
          </p:grpSpPr>
          <p:sp>
            <p:nvSpPr>
              <p:cNvPr id="72" name="Étoile : 5 branches 71">
                <a:extLst>
                  <a:ext uri="{FF2B5EF4-FFF2-40B4-BE49-F238E27FC236}">
                    <a16:creationId xmlns:a16="http://schemas.microsoft.com/office/drawing/2014/main" id="{DD4AF1BD-F4BF-6DF2-7D4D-1401ECF335AF}"/>
                  </a:ext>
                </a:extLst>
              </p:cNvPr>
              <p:cNvSpPr/>
              <p:nvPr/>
            </p:nvSpPr>
            <p:spPr>
              <a:xfrm>
                <a:off x="4522298" y="1997756"/>
                <a:ext cx="180305" cy="165643"/>
              </a:xfrm>
              <a:prstGeom prst="star5">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73" name="Connecteur droit avec flèche 72">
                <a:extLst>
                  <a:ext uri="{FF2B5EF4-FFF2-40B4-BE49-F238E27FC236}">
                    <a16:creationId xmlns:a16="http://schemas.microsoft.com/office/drawing/2014/main" id="{BEB6472B-BAE8-3B69-01C9-5EEA427BE57A}"/>
                  </a:ext>
                </a:extLst>
              </p:cNvPr>
              <p:cNvCxnSpPr>
                <a:cxnSpLocks/>
              </p:cNvCxnSpPr>
              <p:nvPr/>
            </p:nvCxnSpPr>
            <p:spPr>
              <a:xfrm>
                <a:off x="4724277" y="2106487"/>
                <a:ext cx="1689667" cy="0"/>
              </a:xfrm>
              <a:prstGeom prst="straightConnector1">
                <a:avLst/>
              </a:prstGeom>
              <a:ln w="31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70" name="Rectangle 69">
              <a:extLst>
                <a:ext uri="{FF2B5EF4-FFF2-40B4-BE49-F238E27FC236}">
                  <a16:creationId xmlns:a16="http://schemas.microsoft.com/office/drawing/2014/main" id="{39A7CB9B-0364-68AE-C4C0-07ED80400170}"/>
                </a:ext>
              </a:extLst>
            </p:cNvPr>
            <p:cNvSpPr/>
            <p:nvPr/>
          </p:nvSpPr>
          <p:spPr>
            <a:xfrm>
              <a:off x="3058849" y="4919552"/>
              <a:ext cx="1321095" cy="246221"/>
            </a:xfrm>
            <a:prstGeom prst="rect">
              <a:avLst/>
            </a:prstGeom>
            <a:noFill/>
            <a:ln w="3175">
              <a:noFill/>
            </a:ln>
          </p:spPr>
          <p:txBody>
            <a:bodyPr wrap="square">
              <a:spAutoFit/>
            </a:bodyPr>
            <a:lstStyle/>
            <a:p>
              <a:r>
                <a:rPr lang="fr-FR" sz="1000" dirty="0">
                  <a:solidFill>
                    <a:schemeClr val="bg1"/>
                  </a:solidFill>
                </a:rPr>
                <a:t>Vacances scolaires</a:t>
              </a:r>
            </a:p>
          </p:txBody>
        </p:sp>
        <p:sp>
          <p:nvSpPr>
            <p:cNvPr id="71" name="Étoile : 5 branches 70">
              <a:extLst>
                <a:ext uri="{FF2B5EF4-FFF2-40B4-BE49-F238E27FC236}">
                  <a16:creationId xmlns:a16="http://schemas.microsoft.com/office/drawing/2014/main" id="{9445B135-7FB0-BEC3-B28B-70839E4F5B6D}"/>
                </a:ext>
              </a:extLst>
            </p:cNvPr>
            <p:cNvSpPr/>
            <p:nvPr/>
          </p:nvSpPr>
          <p:spPr>
            <a:xfrm>
              <a:off x="4573308" y="5050949"/>
              <a:ext cx="180305" cy="165643"/>
            </a:xfrm>
            <a:prstGeom prst="star5">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74" name="Groupe 73">
            <a:extLst>
              <a:ext uri="{FF2B5EF4-FFF2-40B4-BE49-F238E27FC236}">
                <a16:creationId xmlns:a16="http://schemas.microsoft.com/office/drawing/2014/main" id="{D31002CB-9669-0BDE-CEDC-FEAA0D519A54}"/>
              </a:ext>
            </a:extLst>
          </p:cNvPr>
          <p:cNvGrpSpPr/>
          <p:nvPr/>
        </p:nvGrpSpPr>
        <p:grpSpPr>
          <a:xfrm>
            <a:off x="10629250" y="6307174"/>
            <a:ext cx="1562750" cy="315278"/>
            <a:chOff x="2659988" y="4901314"/>
            <a:chExt cx="1562750" cy="315278"/>
          </a:xfrm>
        </p:grpSpPr>
        <p:grpSp>
          <p:nvGrpSpPr>
            <p:cNvPr id="75" name="Groupe 74">
              <a:extLst>
                <a:ext uri="{FF2B5EF4-FFF2-40B4-BE49-F238E27FC236}">
                  <a16:creationId xmlns:a16="http://schemas.microsoft.com/office/drawing/2014/main" id="{6908EDB3-8886-E98B-AEFC-260E66AFBD1E}"/>
                </a:ext>
              </a:extLst>
            </p:cNvPr>
            <p:cNvGrpSpPr/>
            <p:nvPr/>
          </p:nvGrpSpPr>
          <p:grpSpPr>
            <a:xfrm>
              <a:off x="2659988" y="5050949"/>
              <a:ext cx="1562750" cy="165643"/>
              <a:chOff x="4522298" y="1997756"/>
              <a:chExt cx="1562750" cy="165643"/>
            </a:xfrm>
          </p:grpSpPr>
          <p:sp>
            <p:nvSpPr>
              <p:cNvPr id="77" name="Étoile : 5 branches 76">
                <a:extLst>
                  <a:ext uri="{FF2B5EF4-FFF2-40B4-BE49-F238E27FC236}">
                    <a16:creationId xmlns:a16="http://schemas.microsoft.com/office/drawing/2014/main" id="{8DD3EE1F-74AA-FA9F-134B-330E7183DBE3}"/>
                  </a:ext>
                </a:extLst>
              </p:cNvPr>
              <p:cNvSpPr/>
              <p:nvPr/>
            </p:nvSpPr>
            <p:spPr>
              <a:xfrm>
                <a:off x="4522298" y="1997756"/>
                <a:ext cx="180305" cy="165643"/>
              </a:xfrm>
              <a:prstGeom prst="star5">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78" name="Connecteur droit avec flèche 77">
                <a:extLst>
                  <a:ext uri="{FF2B5EF4-FFF2-40B4-BE49-F238E27FC236}">
                    <a16:creationId xmlns:a16="http://schemas.microsoft.com/office/drawing/2014/main" id="{92E28E30-7D26-456E-F218-9DE5DC78620B}"/>
                  </a:ext>
                </a:extLst>
              </p:cNvPr>
              <p:cNvCxnSpPr>
                <a:cxnSpLocks/>
              </p:cNvCxnSpPr>
              <p:nvPr/>
            </p:nvCxnSpPr>
            <p:spPr>
              <a:xfrm>
                <a:off x="4724277" y="2106487"/>
                <a:ext cx="1360771" cy="6093"/>
              </a:xfrm>
              <a:prstGeom prst="straightConnector1">
                <a:avLst/>
              </a:prstGeom>
              <a:ln w="31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76" name="Rectangle 75">
              <a:extLst>
                <a:ext uri="{FF2B5EF4-FFF2-40B4-BE49-F238E27FC236}">
                  <a16:creationId xmlns:a16="http://schemas.microsoft.com/office/drawing/2014/main" id="{9AAC949E-EEC7-658D-4A4A-D809442C038F}"/>
                </a:ext>
              </a:extLst>
            </p:cNvPr>
            <p:cNvSpPr/>
            <p:nvPr/>
          </p:nvSpPr>
          <p:spPr>
            <a:xfrm>
              <a:off x="2840293" y="4901314"/>
              <a:ext cx="1321095" cy="246221"/>
            </a:xfrm>
            <a:prstGeom prst="rect">
              <a:avLst/>
            </a:prstGeom>
            <a:noFill/>
            <a:ln w="3175">
              <a:noFill/>
            </a:ln>
          </p:spPr>
          <p:txBody>
            <a:bodyPr wrap="square">
              <a:spAutoFit/>
            </a:bodyPr>
            <a:lstStyle/>
            <a:p>
              <a:r>
                <a:rPr lang="fr-FR" sz="1000" dirty="0">
                  <a:solidFill>
                    <a:schemeClr val="bg1"/>
                  </a:solidFill>
                </a:rPr>
                <a:t>Vacances scolaires</a:t>
              </a:r>
            </a:p>
          </p:txBody>
        </p:sp>
      </p:grpSp>
      <p:cxnSp>
        <p:nvCxnSpPr>
          <p:cNvPr id="80" name="Connecteur droit avec flèche 79">
            <a:extLst>
              <a:ext uri="{FF2B5EF4-FFF2-40B4-BE49-F238E27FC236}">
                <a16:creationId xmlns:a16="http://schemas.microsoft.com/office/drawing/2014/main" id="{1639297D-E885-AB16-F836-130190AFD1F1}"/>
              </a:ext>
            </a:extLst>
          </p:cNvPr>
          <p:cNvCxnSpPr>
            <a:cxnSpLocks/>
          </p:cNvCxnSpPr>
          <p:nvPr/>
        </p:nvCxnSpPr>
        <p:spPr>
          <a:xfrm>
            <a:off x="2940121" y="2207736"/>
            <a:ext cx="6363694" cy="68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5" name="Connecteur droit avec flèche 84">
            <a:extLst>
              <a:ext uri="{FF2B5EF4-FFF2-40B4-BE49-F238E27FC236}">
                <a16:creationId xmlns:a16="http://schemas.microsoft.com/office/drawing/2014/main" id="{A0CB200F-C7AD-FF9C-CDE4-C2A469E366D6}"/>
              </a:ext>
            </a:extLst>
          </p:cNvPr>
          <p:cNvCxnSpPr>
            <a:cxnSpLocks/>
          </p:cNvCxnSpPr>
          <p:nvPr/>
        </p:nvCxnSpPr>
        <p:spPr>
          <a:xfrm flipV="1">
            <a:off x="4563284" y="4691177"/>
            <a:ext cx="6654778" cy="120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88" name="Groupe 87">
            <a:extLst>
              <a:ext uri="{FF2B5EF4-FFF2-40B4-BE49-F238E27FC236}">
                <a16:creationId xmlns:a16="http://schemas.microsoft.com/office/drawing/2014/main" id="{9B7BEC38-E884-D695-F569-C389EE6F39C3}"/>
              </a:ext>
            </a:extLst>
          </p:cNvPr>
          <p:cNvGrpSpPr/>
          <p:nvPr/>
        </p:nvGrpSpPr>
        <p:grpSpPr>
          <a:xfrm>
            <a:off x="4353375" y="4444956"/>
            <a:ext cx="3515399" cy="319873"/>
            <a:chOff x="4648531" y="2292794"/>
            <a:chExt cx="8141227" cy="319873"/>
          </a:xfrm>
        </p:grpSpPr>
        <p:sp>
          <p:nvSpPr>
            <p:cNvPr id="90" name="ZoneTexte 89">
              <a:extLst>
                <a:ext uri="{FF2B5EF4-FFF2-40B4-BE49-F238E27FC236}">
                  <a16:creationId xmlns:a16="http://schemas.microsoft.com/office/drawing/2014/main" id="{17BF0B17-494A-59A9-6221-395E4D6CAD53}"/>
                </a:ext>
              </a:extLst>
            </p:cNvPr>
            <p:cNvSpPr txBox="1"/>
            <p:nvPr/>
          </p:nvSpPr>
          <p:spPr>
            <a:xfrm flipH="1">
              <a:off x="5017992" y="2292794"/>
              <a:ext cx="7771766" cy="246221"/>
            </a:xfrm>
            <a:prstGeom prst="rect">
              <a:avLst/>
            </a:prstGeom>
            <a:solidFill>
              <a:schemeClr val="accent4">
                <a:lumMod val="20000"/>
                <a:lumOff val="80000"/>
              </a:schemeClr>
            </a:solidFill>
          </p:spPr>
          <p:txBody>
            <a:bodyPr wrap="square" lIns="0" rIns="0" rtlCol="0">
              <a:spAutoFit/>
            </a:bodyPr>
            <a:lstStyle/>
            <a:p>
              <a:pPr>
                <a:defRPr/>
              </a:pPr>
              <a:r>
                <a:rPr lang="fr-FR" sz="1000" b="1" dirty="0"/>
                <a:t> Lancement offre Avance &amp; Gestion du Tiers Payant</a:t>
              </a:r>
              <a:endParaRPr kumimoji="0" lang="fr-FR" sz="1000" i="1" u="none" strike="noStrike" kern="1200" cap="none" spc="0" normalizeH="0" baseline="0" noProof="0" dirty="0">
                <a:ln>
                  <a:noFill/>
                </a:ln>
                <a:solidFill>
                  <a:prstClr val="black">
                    <a:lumMod val="75000"/>
                    <a:lumOff val="25000"/>
                  </a:prstClr>
                </a:solidFill>
                <a:effectLst/>
                <a:uLnTx/>
                <a:uFillTx/>
                <a:latin typeface="Arial"/>
                <a:ea typeface="+mn-ea"/>
                <a:cs typeface="+mn-cs"/>
              </a:endParaRPr>
            </a:p>
          </p:txBody>
        </p:sp>
        <p:sp>
          <p:nvSpPr>
            <p:cNvPr id="91" name="Étoile : 5 branches 90">
              <a:extLst>
                <a:ext uri="{FF2B5EF4-FFF2-40B4-BE49-F238E27FC236}">
                  <a16:creationId xmlns:a16="http://schemas.microsoft.com/office/drawing/2014/main" id="{B94BCB37-5C31-8682-9772-D1161016C739}"/>
                </a:ext>
              </a:extLst>
            </p:cNvPr>
            <p:cNvSpPr/>
            <p:nvPr/>
          </p:nvSpPr>
          <p:spPr>
            <a:xfrm>
              <a:off x="4648531" y="2481518"/>
              <a:ext cx="369459" cy="131149"/>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Arial"/>
                <a:ea typeface="+mn-ea"/>
                <a:cs typeface="+mn-cs"/>
              </a:endParaRPr>
            </a:p>
          </p:txBody>
        </p:sp>
      </p:grpSp>
      <p:sp>
        <p:nvSpPr>
          <p:cNvPr id="95" name="ZoneTexte 94">
            <a:extLst>
              <a:ext uri="{FF2B5EF4-FFF2-40B4-BE49-F238E27FC236}">
                <a16:creationId xmlns:a16="http://schemas.microsoft.com/office/drawing/2014/main" id="{7F605787-B6FF-989E-2C9E-81AD9D91618F}"/>
              </a:ext>
            </a:extLst>
          </p:cNvPr>
          <p:cNvSpPr txBox="1"/>
          <p:nvPr/>
        </p:nvSpPr>
        <p:spPr>
          <a:xfrm>
            <a:off x="2623274" y="5134731"/>
            <a:ext cx="3513143" cy="246221"/>
          </a:xfrm>
          <a:prstGeom prst="rect">
            <a:avLst/>
          </a:prstGeom>
          <a:solidFill>
            <a:srgbClr val="CCCCFF"/>
          </a:solidFill>
        </p:spPr>
        <p:txBody>
          <a:bodyPr wrap="square" rtlCol="0">
            <a:spAutoFit/>
          </a:bodyPr>
          <a:lstStyle/>
          <a:p>
            <a:r>
              <a:rPr lang="fr-FR" sz="1000" b="1" dirty="0"/>
              <a:t>IZ e-commerce, </a:t>
            </a:r>
            <a:r>
              <a:rPr lang="fr-FR" sz="1000" b="1" dirty="0" err="1"/>
              <a:t>PayPlug</a:t>
            </a:r>
            <a:r>
              <a:rPr lang="fr-FR" sz="1000" b="1" dirty="0"/>
              <a:t>, SP+, JPEL Express, VADS, …</a:t>
            </a:r>
            <a:endParaRPr lang="fr-FR" sz="1000" dirty="0"/>
          </a:p>
        </p:txBody>
      </p:sp>
      <p:sp>
        <p:nvSpPr>
          <p:cNvPr id="96" name="Étoile : 5 branches 95">
            <a:extLst>
              <a:ext uri="{FF2B5EF4-FFF2-40B4-BE49-F238E27FC236}">
                <a16:creationId xmlns:a16="http://schemas.microsoft.com/office/drawing/2014/main" id="{8B705049-34F4-3FB0-ACF1-A6455C469DD4}"/>
              </a:ext>
            </a:extLst>
          </p:cNvPr>
          <p:cNvSpPr/>
          <p:nvPr/>
        </p:nvSpPr>
        <p:spPr>
          <a:xfrm>
            <a:off x="2428771" y="5276846"/>
            <a:ext cx="180305" cy="165643"/>
          </a:xfrm>
          <a:prstGeom prst="star5">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cxnSp>
        <p:nvCxnSpPr>
          <p:cNvPr id="97" name="Connecteur droit avec flèche 96">
            <a:extLst>
              <a:ext uri="{FF2B5EF4-FFF2-40B4-BE49-F238E27FC236}">
                <a16:creationId xmlns:a16="http://schemas.microsoft.com/office/drawing/2014/main" id="{B75858E8-711E-7164-2823-F3F1DA3DDB28}"/>
              </a:ext>
            </a:extLst>
          </p:cNvPr>
          <p:cNvCxnSpPr>
            <a:cxnSpLocks/>
          </p:cNvCxnSpPr>
          <p:nvPr/>
        </p:nvCxnSpPr>
        <p:spPr>
          <a:xfrm>
            <a:off x="7881255" y="6105519"/>
            <a:ext cx="334668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99" name="Groupe 98">
            <a:extLst>
              <a:ext uri="{FF2B5EF4-FFF2-40B4-BE49-F238E27FC236}">
                <a16:creationId xmlns:a16="http://schemas.microsoft.com/office/drawing/2014/main" id="{75FABACC-9989-0B4B-EF7D-E306BE20EDDB}"/>
              </a:ext>
            </a:extLst>
          </p:cNvPr>
          <p:cNvGrpSpPr/>
          <p:nvPr/>
        </p:nvGrpSpPr>
        <p:grpSpPr>
          <a:xfrm>
            <a:off x="7628207" y="5859298"/>
            <a:ext cx="3799433" cy="354629"/>
            <a:chOff x="9173801" y="2635310"/>
            <a:chExt cx="4496969" cy="354629"/>
          </a:xfrm>
        </p:grpSpPr>
        <p:grpSp>
          <p:nvGrpSpPr>
            <p:cNvPr id="100" name="Groupe 99">
              <a:extLst>
                <a:ext uri="{FF2B5EF4-FFF2-40B4-BE49-F238E27FC236}">
                  <a16:creationId xmlns:a16="http://schemas.microsoft.com/office/drawing/2014/main" id="{A6F12790-4858-FE40-8F2A-05EC35B3F38A}"/>
                </a:ext>
              </a:extLst>
            </p:cNvPr>
            <p:cNvGrpSpPr/>
            <p:nvPr/>
          </p:nvGrpSpPr>
          <p:grpSpPr>
            <a:xfrm>
              <a:off x="9173801" y="2635310"/>
              <a:ext cx="3721707" cy="296715"/>
              <a:chOff x="8512896" y="2292794"/>
              <a:chExt cx="3721707" cy="296715"/>
            </a:xfrm>
          </p:grpSpPr>
          <p:sp>
            <p:nvSpPr>
              <p:cNvPr id="102" name="ZoneTexte 101">
                <a:extLst>
                  <a:ext uri="{FF2B5EF4-FFF2-40B4-BE49-F238E27FC236}">
                    <a16:creationId xmlns:a16="http://schemas.microsoft.com/office/drawing/2014/main" id="{6C16EB3F-926A-B3F8-7C32-A39C8ECCFEC4}"/>
                  </a:ext>
                </a:extLst>
              </p:cNvPr>
              <p:cNvSpPr txBox="1"/>
              <p:nvPr/>
            </p:nvSpPr>
            <p:spPr>
              <a:xfrm flipH="1">
                <a:off x="8812402" y="2292794"/>
                <a:ext cx="3422201" cy="246221"/>
              </a:xfrm>
              <a:prstGeom prst="rect">
                <a:avLst/>
              </a:prstGeom>
              <a:solidFill>
                <a:schemeClr val="accent2">
                  <a:lumMod val="40000"/>
                  <a:lumOff val="60000"/>
                </a:schemeClr>
              </a:solidFill>
            </p:spPr>
            <p:txBody>
              <a:bodyPr wrap="square" lIns="0" rIns="0" rtlCol="0">
                <a:spAutoFit/>
              </a:bodyPr>
              <a:lstStyle/>
              <a:p>
                <a:pPr>
                  <a:defRPr/>
                </a:pPr>
                <a:r>
                  <a:rPr lang="fr-FR" sz="1000" b="1" dirty="0"/>
                  <a:t> BIMPLI Offres fidélisation Black Friday + Noël</a:t>
                </a:r>
                <a:endParaRPr kumimoji="0" lang="fr-FR" sz="1000" i="1" u="none" strike="noStrike" kern="1200" cap="none" spc="0" normalizeH="0" baseline="0" noProof="0" dirty="0">
                  <a:ln>
                    <a:noFill/>
                  </a:ln>
                  <a:solidFill>
                    <a:prstClr val="black">
                      <a:lumMod val="75000"/>
                      <a:lumOff val="25000"/>
                    </a:prstClr>
                  </a:solidFill>
                  <a:effectLst/>
                  <a:uLnTx/>
                  <a:uFillTx/>
                  <a:latin typeface="Arial"/>
                  <a:ea typeface="+mn-ea"/>
                  <a:cs typeface="+mn-cs"/>
                </a:endParaRPr>
              </a:p>
            </p:txBody>
          </p:sp>
          <p:sp>
            <p:nvSpPr>
              <p:cNvPr id="103" name="Étoile : 5 branches 102">
                <a:extLst>
                  <a:ext uri="{FF2B5EF4-FFF2-40B4-BE49-F238E27FC236}">
                    <a16:creationId xmlns:a16="http://schemas.microsoft.com/office/drawing/2014/main" id="{8E73FFE5-EE30-1E01-B0A7-B57F99E978E4}"/>
                  </a:ext>
                </a:extLst>
              </p:cNvPr>
              <p:cNvSpPr/>
              <p:nvPr/>
            </p:nvSpPr>
            <p:spPr>
              <a:xfrm>
                <a:off x="8512896" y="2450481"/>
                <a:ext cx="222885" cy="139028"/>
              </a:xfrm>
              <a:prstGeom prst="star5">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Arial"/>
                  <a:ea typeface="+mn-ea"/>
                  <a:cs typeface="+mn-cs"/>
                </a:endParaRPr>
              </a:p>
            </p:txBody>
          </p:sp>
        </p:grpSp>
        <p:sp>
          <p:nvSpPr>
            <p:cNvPr id="101" name="Étoile : 5 branches 100">
              <a:extLst>
                <a:ext uri="{FF2B5EF4-FFF2-40B4-BE49-F238E27FC236}">
                  <a16:creationId xmlns:a16="http://schemas.microsoft.com/office/drawing/2014/main" id="{C43616E1-9652-E37C-8A91-6B6985F84FAF}"/>
                </a:ext>
              </a:extLst>
            </p:cNvPr>
            <p:cNvSpPr/>
            <p:nvPr/>
          </p:nvSpPr>
          <p:spPr>
            <a:xfrm>
              <a:off x="13490466" y="2824296"/>
              <a:ext cx="180304" cy="165643"/>
            </a:xfrm>
            <a:prstGeom prst="star5">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Arial"/>
                <a:ea typeface="+mn-ea"/>
                <a:cs typeface="+mn-cs"/>
              </a:endParaRPr>
            </a:p>
          </p:txBody>
        </p:sp>
      </p:grpSp>
      <p:cxnSp>
        <p:nvCxnSpPr>
          <p:cNvPr id="105" name="Connecteur droit avec flèche 104">
            <a:extLst>
              <a:ext uri="{FF2B5EF4-FFF2-40B4-BE49-F238E27FC236}">
                <a16:creationId xmlns:a16="http://schemas.microsoft.com/office/drawing/2014/main" id="{21477F40-D4ED-A88C-812D-CD32CC434BF2}"/>
              </a:ext>
            </a:extLst>
          </p:cNvPr>
          <p:cNvCxnSpPr>
            <a:cxnSpLocks/>
          </p:cNvCxnSpPr>
          <p:nvPr/>
        </p:nvCxnSpPr>
        <p:spPr>
          <a:xfrm>
            <a:off x="2606517" y="5366523"/>
            <a:ext cx="860672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 name="Étoile : 5 branches 2">
            <a:extLst>
              <a:ext uri="{FF2B5EF4-FFF2-40B4-BE49-F238E27FC236}">
                <a16:creationId xmlns:a16="http://schemas.microsoft.com/office/drawing/2014/main" id="{F51BD98C-DFA5-0918-4556-13D880C23368}"/>
              </a:ext>
            </a:extLst>
          </p:cNvPr>
          <p:cNvSpPr/>
          <p:nvPr/>
        </p:nvSpPr>
        <p:spPr>
          <a:xfrm>
            <a:off x="11266671" y="1834155"/>
            <a:ext cx="152337" cy="165643"/>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Arial"/>
              <a:ea typeface="+mn-ea"/>
              <a:cs typeface="+mn-cs"/>
            </a:endParaRPr>
          </a:p>
        </p:txBody>
      </p:sp>
      <p:grpSp>
        <p:nvGrpSpPr>
          <p:cNvPr id="6" name="Groupe 5">
            <a:extLst>
              <a:ext uri="{FF2B5EF4-FFF2-40B4-BE49-F238E27FC236}">
                <a16:creationId xmlns:a16="http://schemas.microsoft.com/office/drawing/2014/main" id="{7F95DF05-4E7B-D242-6885-2C429720D175}"/>
              </a:ext>
            </a:extLst>
          </p:cNvPr>
          <p:cNvGrpSpPr/>
          <p:nvPr/>
        </p:nvGrpSpPr>
        <p:grpSpPr>
          <a:xfrm>
            <a:off x="5250094" y="2831729"/>
            <a:ext cx="6007836" cy="355894"/>
            <a:chOff x="5290906" y="2273602"/>
            <a:chExt cx="3840181" cy="359161"/>
          </a:xfrm>
        </p:grpSpPr>
        <p:cxnSp>
          <p:nvCxnSpPr>
            <p:cNvPr id="7" name="Connecteur droit avec flèche 6">
              <a:extLst>
                <a:ext uri="{FF2B5EF4-FFF2-40B4-BE49-F238E27FC236}">
                  <a16:creationId xmlns:a16="http://schemas.microsoft.com/office/drawing/2014/main" id="{8800DE5B-801B-F395-E218-2F690E68E217}"/>
                </a:ext>
              </a:extLst>
            </p:cNvPr>
            <p:cNvCxnSpPr>
              <a:cxnSpLocks/>
            </p:cNvCxnSpPr>
            <p:nvPr/>
          </p:nvCxnSpPr>
          <p:spPr>
            <a:xfrm flipV="1">
              <a:off x="5327807" y="2570845"/>
              <a:ext cx="3803280" cy="123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12" name="Groupe 11">
              <a:extLst>
                <a:ext uri="{FF2B5EF4-FFF2-40B4-BE49-F238E27FC236}">
                  <a16:creationId xmlns:a16="http://schemas.microsoft.com/office/drawing/2014/main" id="{79307BA5-44E3-8C99-AFDC-6570D472D048}"/>
                </a:ext>
              </a:extLst>
            </p:cNvPr>
            <p:cNvGrpSpPr/>
            <p:nvPr/>
          </p:nvGrpSpPr>
          <p:grpSpPr>
            <a:xfrm>
              <a:off x="5290906" y="2273602"/>
              <a:ext cx="1687846" cy="359161"/>
              <a:chOff x="3307560" y="2271165"/>
              <a:chExt cx="1687846" cy="359161"/>
            </a:xfrm>
          </p:grpSpPr>
          <p:sp>
            <p:nvSpPr>
              <p:cNvPr id="24" name="ZoneTexte 23">
                <a:extLst>
                  <a:ext uri="{FF2B5EF4-FFF2-40B4-BE49-F238E27FC236}">
                    <a16:creationId xmlns:a16="http://schemas.microsoft.com/office/drawing/2014/main" id="{A3F2051E-0ACD-C4F4-D6A1-D9A1A47AB884}"/>
                  </a:ext>
                </a:extLst>
              </p:cNvPr>
              <p:cNvSpPr txBox="1"/>
              <p:nvPr/>
            </p:nvSpPr>
            <p:spPr>
              <a:xfrm>
                <a:off x="3421632" y="2271165"/>
                <a:ext cx="1573774" cy="248481"/>
              </a:xfrm>
              <a:prstGeom prst="rect">
                <a:avLst/>
              </a:prstGeom>
              <a:solidFill>
                <a:schemeClr val="tx2">
                  <a:lumMod val="20000"/>
                  <a:lumOff val="80000"/>
                </a:schemeClr>
              </a:solid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dirty="0">
                    <a:ln>
                      <a:noFill/>
                    </a:ln>
                    <a:solidFill>
                      <a:prstClr val="black">
                        <a:lumMod val="75000"/>
                        <a:lumOff val="25000"/>
                      </a:prstClr>
                    </a:solidFill>
                    <a:effectLst/>
                    <a:uLnTx/>
                    <a:uFillTx/>
                    <a:latin typeface="Arial"/>
                    <a:ea typeface="+mn-ea"/>
                    <a:cs typeface="+mn-cs"/>
                  </a:rPr>
                  <a:t>Lancement IDEA / Auto Pro / MR Pro</a:t>
                </a:r>
                <a:endParaRPr kumimoji="0" lang="fr-FR" sz="800" b="1"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p:txBody>
          </p:sp>
          <p:sp>
            <p:nvSpPr>
              <p:cNvPr id="26" name="Étoile : 5 branches 25">
                <a:extLst>
                  <a:ext uri="{FF2B5EF4-FFF2-40B4-BE49-F238E27FC236}">
                    <a16:creationId xmlns:a16="http://schemas.microsoft.com/office/drawing/2014/main" id="{955DB372-28D2-0B06-C63F-BA41A506C00C}"/>
                  </a:ext>
                </a:extLst>
              </p:cNvPr>
              <p:cNvSpPr/>
              <p:nvPr/>
            </p:nvSpPr>
            <p:spPr>
              <a:xfrm>
                <a:off x="3307560" y="2469531"/>
                <a:ext cx="106450" cy="160795"/>
              </a:xfrm>
              <a:prstGeom prst="star5">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grpSp>
      </p:grpSp>
      <p:sp>
        <p:nvSpPr>
          <p:cNvPr id="33" name="ZoneTexte 32">
            <a:extLst>
              <a:ext uri="{FF2B5EF4-FFF2-40B4-BE49-F238E27FC236}">
                <a16:creationId xmlns:a16="http://schemas.microsoft.com/office/drawing/2014/main" id="{3EB333EE-4DA1-8937-5B3C-04F6D7B64C9C}"/>
              </a:ext>
            </a:extLst>
          </p:cNvPr>
          <p:cNvSpPr txBox="1"/>
          <p:nvPr/>
        </p:nvSpPr>
        <p:spPr>
          <a:xfrm>
            <a:off x="2614556" y="2470860"/>
            <a:ext cx="1327459" cy="246221"/>
          </a:xfrm>
          <a:prstGeom prst="rect">
            <a:avLst/>
          </a:prstGeom>
          <a:solidFill>
            <a:schemeClr val="tx2">
              <a:lumMod val="20000"/>
              <a:lumOff val="80000"/>
            </a:schemeClr>
          </a:solidFill>
        </p:spPr>
        <p:txBody>
          <a:bodyPr wrap="square" lIns="0" rIns="0"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fr-FR" sz="1000" b="1" i="0" u="none" kern="1200" cap="none" spc="0" normalizeH="0" noProof="0" dirty="0">
                <a:ln>
                  <a:noFill/>
                </a:ln>
                <a:solidFill>
                  <a:prstClr val="black">
                    <a:lumMod val="75000"/>
                    <a:lumOff val="25000"/>
                  </a:prstClr>
                </a:solidFill>
                <a:effectLst/>
                <a:uLnTx/>
                <a:uFillTx/>
                <a:latin typeface="Arial"/>
                <a:ea typeface="+mn-ea"/>
                <a:cs typeface="+mn-cs"/>
              </a:rPr>
              <a:t>   Prévoyance Pro</a:t>
            </a:r>
            <a:endParaRPr kumimoji="0" lang="fr-FR" sz="1000" i="1" u="none" strike="noStrike" kern="1200" cap="none" spc="0" normalizeH="0" baseline="0" noProof="0" dirty="0">
              <a:ln>
                <a:noFill/>
              </a:ln>
              <a:solidFill>
                <a:prstClr val="black">
                  <a:lumMod val="75000"/>
                  <a:lumOff val="25000"/>
                </a:prstClr>
              </a:solidFill>
              <a:effectLst/>
              <a:highlight>
                <a:srgbClr val="FFFF00"/>
              </a:highlight>
              <a:uLnTx/>
              <a:uFillTx/>
              <a:latin typeface="Arial"/>
              <a:ea typeface="+mn-ea"/>
              <a:cs typeface="+mn-cs"/>
            </a:endParaRPr>
          </a:p>
        </p:txBody>
      </p:sp>
      <p:sp>
        <p:nvSpPr>
          <p:cNvPr id="34" name="Étoile : 5 branches 33">
            <a:extLst>
              <a:ext uri="{FF2B5EF4-FFF2-40B4-BE49-F238E27FC236}">
                <a16:creationId xmlns:a16="http://schemas.microsoft.com/office/drawing/2014/main" id="{4426A88E-BDFB-FFE6-74EE-BED87D57FB00}"/>
              </a:ext>
            </a:extLst>
          </p:cNvPr>
          <p:cNvSpPr/>
          <p:nvPr/>
        </p:nvSpPr>
        <p:spPr>
          <a:xfrm>
            <a:off x="2438644" y="2659584"/>
            <a:ext cx="188313" cy="139028"/>
          </a:xfrm>
          <a:prstGeom prst="star5">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cxnSp>
        <p:nvCxnSpPr>
          <p:cNvPr id="32" name="Connecteur droit avec flèche 31">
            <a:extLst>
              <a:ext uri="{FF2B5EF4-FFF2-40B4-BE49-F238E27FC236}">
                <a16:creationId xmlns:a16="http://schemas.microsoft.com/office/drawing/2014/main" id="{FF6129EA-807D-DF6B-0396-507DC3F0F75B}"/>
              </a:ext>
            </a:extLst>
          </p:cNvPr>
          <p:cNvCxnSpPr>
            <a:cxnSpLocks/>
            <a:stCxn id="34" idx="4"/>
          </p:cNvCxnSpPr>
          <p:nvPr/>
        </p:nvCxnSpPr>
        <p:spPr>
          <a:xfrm flipV="1">
            <a:off x="2626957" y="2706176"/>
            <a:ext cx="8609093" cy="65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56" name="Groupe 55">
            <a:extLst>
              <a:ext uri="{FF2B5EF4-FFF2-40B4-BE49-F238E27FC236}">
                <a16:creationId xmlns:a16="http://schemas.microsoft.com/office/drawing/2014/main" id="{B0069833-85E7-29AA-4121-C62464CC4604}"/>
              </a:ext>
            </a:extLst>
          </p:cNvPr>
          <p:cNvGrpSpPr/>
          <p:nvPr/>
        </p:nvGrpSpPr>
        <p:grpSpPr>
          <a:xfrm>
            <a:off x="2470904" y="3244530"/>
            <a:ext cx="8787033" cy="325375"/>
            <a:chOff x="4469230" y="2258609"/>
            <a:chExt cx="8787033" cy="325375"/>
          </a:xfrm>
        </p:grpSpPr>
        <p:grpSp>
          <p:nvGrpSpPr>
            <p:cNvPr id="57" name="Groupe 56">
              <a:extLst>
                <a:ext uri="{FF2B5EF4-FFF2-40B4-BE49-F238E27FC236}">
                  <a16:creationId xmlns:a16="http://schemas.microsoft.com/office/drawing/2014/main" id="{9D5FB647-B56D-F981-599B-52777C5A5A0C}"/>
                </a:ext>
              </a:extLst>
            </p:cNvPr>
            <p:cNvGrpSpPr/>
            <p:nvPr/>
          </p:nvGrpSpPr>
          <p:grpSpPr>
            <a:xfrm>
              <a:off x="4469230" y="2258609"/>
              <a:ext cx="4469827" cy="325375"/>
              <a:chOff x="2485884" y="2256172"/>
              <a:chExt cx="4469827" cy="325375"/>
            </a:xfrm>
          </p:grpSpPr>
          <p:sp>
            <p:nvSpPr>
              <p:cNvPr id="59" name="ZoneTexte 58">
                <a:extLst>
                  <a:ext uri="{FF2B5EF4-FFF2-40B4-BE49-F238E27FC236}">
                    <a16:creationId xmlns:a16="http://schemas.microsoft.com/office/drawing/2014/main" id="{8C5DF095-34F5-623D-D19F-DE04E95762D4}"/>
                  </a:ext>
                </a:extLst>
              </p:cNvPr>
              <p:cNvSpPr txBox="1"/>
              <p:nvPr/>
            </p:nvSpPr>
            <p:spPr>
              <a:xfrm>
                <a:off x="2643894" y="2256172"/>
                <a:ext cx="4311817" cy="246221"/>
              </a:xfrm>
              <a:prstGeom prst="rect">
                <a:avLst/>
              </a:prstGeom>
              <a:solidFill>
                <a:schemeClr val="accent6">
                  <a:lumMod val="40000"/>
                  <a:lumOff val="60000"/>
                </a:schemeClr>
              </a:solid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dirty="0">
                    <a:ln>
                      <a:noFill/>
                    </a:ln>
                    <a:solidFill>
                      <a:prstClr val="black">
                        <a:lumMod val="75000"/>
                        <a:lumOff val="25000"/>
                      </a:prstClr>
                    </a:solidFill>
                    <a:effectLst/>
                    <a:uLnTx/>
                    <a:uFillTx/>
                    <a:latin typeface="Arial"/>
                    <a:ea typeface="+mn-ea"/>
                    <a:cs typeface="+mn-cs"/>
                  </a:rPr>
                  <a:t>Action DATANEO à injection mensuelle de cibles / Auto Pro GREEN</a:t>
                </a:r>
              </a:p>
            </p:txBody>
          </p:sp>
          <p:sp>
            <p:nvSpPr>
              <p:cNvPr id="60" name="Étoile : 5 branches 59">
                <a:extLst>
                  <a:ext uri="{FF2B5EF4-FFF2-40B4-BE49-F238E27FC236}">
                    <a16:creationId xmlns:a16="http://schemas.microsoft.com/office/drawing/2014/main" id="{1E850E9F-B4BE-A6FE-8FB2-5EAB153CEC57}"/>
                  </a:ext>
                </a:extLst>
              </p:cNvPr>
              <p:cNvSpPr/>
              <p:nvPr/>
            </p:nvSpPr>
            <p:spPr>
              <a:xfrm>
                <a:off x="2485884" y="2415904"/>
                <a:ext cx="180305" cy="165643"/>
              </a:xfrm>
              <a:prstGeom prst="star5">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grpSp>
        <p:cxnSp>
          <p:nvCxnSpPr>
            <p:cNvPr id="58" name="Connecteur droit avec flèche 57">
              <a:extLst>
                <a:ext uri="{FF2B5EF4-FFF2-40B4-BE49-F238E27FC236}">
                  <a16:creationId xmlns:a16="http://schemas.microsoft.com/office/drawing/2014/main" id="{652FD831-26B1-DA7C-71F4-2EE3080D8575}"/>
                </a:ext>
              </a:extLst>
            </p:cNvPr>
            <p:cNvCxnSpPr>
              <a:cxnSpLocks/>
            </p:cNvCxnSpPr>
            <p:nvPr/>
          </p:nvCxnSpPr>
          <p:spPr>
            <a:xfrm>
              <a:off x="4607728" y="2531712"/>
              <a:ext cx="864853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61" name="Groupe 60">
            <a:extLst>
              <a:ext uri="{FF2B5EF4-FFF2-40B4-BE49-F238E27FC236}">
                <a16:creationId xmlns:a16="http://schemas.microsoft.com/office/drawing/2014/main" id="{48580EBC-9863-1884-5574-A9382C6E66E9}"/>
              </a:ext>
            </a:extLst>
          </p:cNvPr>
          <p:cNvGrpSpPr/>
          <p:nvPr/>
        </p:nvGrpSpPr>
        <p:grpSpPr>
          <a:xfrm>
            <a:off x="3969360" y="3617926"/>
            <a:ext cx="7288577" cy="334428"/>
            <a:chOff x="5932276" y="2249556"/>
            <a:chExt cx="7323987" cy="334428"/>
          </a:xfrm>
        </p:grpSpPr>
        <p:grpSp>
          <p:nvGrpSpPr>
            <p:cNvPr id="62" name="Groupe 61">
              <a:extLst>
                <a:ext uri="{FF2B5EF4-FFF2-40B4-BE49-F238E27FC236}">
                  <a16:creationId xmlns:a16="http://schemas.microsoft.com/office/drawing/2014/main" id="{729F92FB-2C7A-10DC-861B-614DA42E11AC}"/>
                </a:ext>
              </a:extLst>
            </p:cNvPr>
            <p:cNvGrpSpPr/>
            <p:nvPr/>
          </p:nvGrpSpPr>
          <p:grpSpPr>
            <a:xfrm>
              <a:off x="5932276" y="2249556"/>
              <a:ext cx="3405850" cy="334428"/>
              <a:chOff x="3948930" y="2247119"/>
              <a:chExt cx="3405850" cy="334428"/>
            </a:xfrm>
          </p:grpSpPr>
          <p:sp>
            <p:nvSpPr>
              <p:cNvPr id="64" name="ZoneTexte 63">
                <a:extLst>
                  <a:ext uri="{FF2B5EF4-FFF2-40B4-BE49-F238E27FC236}">
                    <a16:creationId xmlns:a16="http://schemas.microsoft.com/office/drawing/2014/main" id="{F716023D-33DC-06C6-45B4-DE472A97F245}"/>
                  </a:ext>
                </a:extLst>
              </p:cNvPr>
              <p:cNvSpPr txBox="1"/>
              <p:nvPr/>
            </p:nvSpPr>
            <p:spPr>
              <a:xfrm>
                <a:off x="4142859" y="2247119"/>
                <a:ext cx="3211921" cy="246221"/>
              </a:xfrm>
              <a:prstGeom prst="rect">
                <a:avLst/>
              </a:prstGeom>
              <a:solidFill>
                <a:schemeClr val="accent6">
                  <a:lumMod val="40000"/>
                  <a:lumOff val="60000"/>
                </a:schemeClr>
              </a:solid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dirty="0">
                    <a:ln>
                      <a:noFill/>
                    </a:ln>
                    <a:solidFill>
                      <a:prstClr val="black">
                        <a:lumMod val="75000"/>
                        <a:lumOff val="25000"/>
                      </a:prstClr>
                    </a:solidFill>
                    <a:effectLst/>
                    <a:uLnTx/>
                    <a:uFillTx/>
                    <a:latin typeface="Arial"/>
                    <a:ea typeface="+mn-ea"/>
                    <a:cs typeface="+mn-cs"/>
                  </a:rPr>
                  <a:t>Action Crédit Digital Pro en vagues successives</a:t>
                </a:r>
              </a:p>
            </p:txBody>
          </p:sp>
          <p:sp>
            <p:nvSpPr>
              <p:cNvPr id="65" name="Étoile : 5 branches 64">
                <a:extLst>
                  <a:ext uri="{FF2B5EF4-FFF2-40B4-BE49-F238E27FC236}">
                    <a16:creationId xmlns:a16="http://schemas.microsoft.com/office/drawing/2014/main" id="{A1F31BEC-413C-4FFF-17B7-DF9D79BFA04E}"/>
                  </a:ext>
                </a:extLst>
              </p:cNvPr>
              <p:cNvSpPr/>
              <p:nvPr/>
            </p:nvSpPr>
            <p:spPr>
              <a:xfrm>
                <a:off x="3948930" y="2415904"/>
                <a:ext cx="180305" cy="165643"/>
              </a:xfrm>
              <a:prstGeom prst="star5">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grpSp>
        <p:cxnSp>
          <p:nvCxnSpPr>
            <p:cNvPr id="63" name="Connecteur droit avec flèche 62">
              <a:extLst>
                <a:ext uri="{FF2B5EF4-FFF2-40B4-BE49-F238E27FC236}">
                  <a16:creationId xmlns:a16="http://schemas.microsoft.com/office/drawing/2014/main" id="{2317011A-B136-2676-EE14-EAC9B5C9775A}"/>
                </a:ext>
              </a:extLst>
            </p:cNvPr>
            <p:cNvCxnSpPr>
              <a:cxnSpLocks/>
            </p:cNvCxnSpPr>
            <p:nvPr/>
          </p:nvCxnSpPr>
          <p:spPr>
            <a:xfrm>
              <a:off x="6126205" y="2531712"/>
              <a:ext cx="713005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66" name="Groupe 65">
            <a:extLst>
              <a:ext uri="{FF2B5EF4-FFF2-40B4-BE49-F238E27FC236}">
                <a16:creationId xmlns:a16="http://schemas.microsoft.com/office/drawing/2014/main" id="{6F622C66-E55F-7F31-5E19-6B11321FEC28}"/>
              </a:ext>
            </a:extLst>
          </p:cNvPr>
          <p:cNvGrpSpPr/>
          <p:nvPr/>
        </p:nvGrpSpPr>
        <p:grpSpPr>
          <a:xfrm>
            <a:off x="4039397" y="3998110"/>
            <a:ext cx="7235905" cy="300262"/>
            <a:chOff x="4607728" y="2258609"/>
            <a:chExt cx="15144823" cy="300262"/>
          </a:xfrm>
        </p:grpSpPr>
        <p:sp>
          <p:nvSpPr>
            <p:cNvPr id="67" name="ZoneTexte 66">
              <a:extLst>
                <a:ext uri="{FF2B5EF4-FFF2-40B4-BE49-F238E27FC236}">
                  <a16:creationId xmlns:a16="http://schemas.microsoft.com/office/drawing/2014/main" id="{217F9DDE-DE03-3885-862B-24053E6CC2D3}"/>
                </a:ext>
              </a:extLst>
            </p:cNvPr>
            <p:cNvSpPr txBox="1"/>
            <p:nvPr/>
          </p:nvSpPr>
          <p:spPr>
            <a:xfrm>
              <a:off x="4768674" y="2258609"/>
              <a:ext cx="3633185" cy="246221"/>
            </a:xfrm>
            <a:prstGeom prst="rect">
              <a:avLst/>
            </a:prstGeom>
            <a:solidFill>
              <a:schemeClr val="accent6">
                <a:lumMod val="40000"/>
                <a:lumOff val="60000"/>
              </a:schemeClr>
            </a:solid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dirty="0">
                  <a:ln>
                    <a:noFill/>
                  </a:ln>
                  <a:solidFill>
                    <a:prstClr val="black">
                      <a:lumMod val="75000"/>
                      <a:lumOff val="25000"/>
                    </a:prstClr>
                  </a:solidFill>
                  <a:effectLst/>
                  <a:uLnTx/>
                  <a:uFillTx/>
                  <a:latin typeface="Arial"/>
                  <a:ea typeface="+mn-ea"/>
                  <a:cs typeface="+mn-cs"/>
                </a:rPr>
                <a:t>Lancement de </a:t>
              </a:r>
              <a:r>
                <a:rPr kumimoji="0" lang="fr-FR" sz="1000" b="1" i="0" u="none" strike="noStrike" kern="1200" cap="none" spc="0" normalizeH="0" baseline="0" noProof="0" dirty="0" err="1">
                  <a:ln>
                    <a:noFill/>
                  </a:ln>
                  <a:solidFill>
                    <a:prstClr val="black">
                      <a:lumMod val="75000"/>
                      <a:lumOff val="25000"/>
                    </a:prstClr>
                  </a:solidFill>
                  <a:effectLst/>
                  <a:uLnTx/>
                  <a:uFillTx/>
                  <a:latin typeface="Arial"/>
                  <a:ea typeface="+mn-ea"/>
                  <a:cs typeface="+mn-cs"/>
                </a:rPr>
                <a:t>MyOpéFin</a:t>
              </a:r>
              <a:endParaRPr kumimoji="0" lang="fr-FR" sz="1000" b="1"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p:txBody>
        </p:sp>
        <p:cxnSp>
          <p:nvCxnSpPr>
            <p:cNvPr id="82" name="Connecteur droit avec flèche 81">
              <a:extLst>
                <a:ext uri="{FF2B5EF4-FFF2-40B4-BE49-F238E27FC236}">
                  <a16:creationId xmlns:a16="http://schemas.microsoft.com/office/drawing/2014/main" id="{12BDADB1-61A6-4D4B-883E-4854A9BDA516}"/>
                </a:ext>
              </a:extLst>
            </p:cNvPr>
            <p:cNvCxnSpPr>
              <a:cxnSpLocks/>
            </p:cNvCxnSpPr>
            <p:nvPr/>
          </p:nvCxnSpPr>
          <p:spPr>
            <a:xfrm flipV="1">
              <a:off x="4607728" y="2521551"/>
              <a:ext cx="15144823" cy="373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107" name="Étoile : 5 branches 106">
            <a:extLst>
              <a:ext uri="{FF2B5EF4-FFF2-40B4-BE49-F238E27FC236}">
                <a16:creationId xmlns:a16="http://schemas.microsoft.com/office/drawing/2014/main" id="{0BDFCF75-E5F0-2762-2579-DCB1482ED298}"/>
              </a:ext>
            </a:extLst>
          </p:cNvPr>
          <p:cNvSpPr/>
          <p:nvPr/>
        </p:nvSpPr>
        <p:spPr>
          <a:xfrm>
            <a:off x="3942015" y="4166324"/>
            <a:ext cx="180305" cy="165643"/>
          </a:xfrm>
          <a:prstGeom prst="star5">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cxnSp>
        <p:nvCxnSpPr>
          <p:cNvPr id="118" name="Connecteur droit avec flèche 117">
            <a:extLst>
              <a:ext uri="{FF2B5EF4-FFF2-40B4-BE49-F238E27FC236}">
                <a16:creationId xmlns:a16="http://schemas.microsoft.com/office/drawing/2014/main" id="{78CB86EF-08FE-A0D4-41D1-A0109DD91A20}"/>
              </a:ext>
            </a:extLst>
          </p:cNvPr>
          <p:cNvCxnSpPr>
            <a:cxnSpLocks/>
          </p:cNvCxnSpPr>
          <p:nvPr/>
        </p:nvCxnSpPr>
        <p:spPr>
          <a:xfrm flipV="1">
            <a:off x="6328901" y="5026324"/>
            <a:ext cx="4907149" cy="1859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120" name="Groupe 119">
            <a:extLst>
              <a:ext uri="{FF2B5EF4-FFF2-40B4-BE49-F238E27FC236}">
                <a16:creationId xmlns:a16="http://schemas.microsoft.com/office/drawing/2014/main" id="{4419B0CD-F621-A666-0F24-23330989DE12}"/>
              </a:ext>
            </a:extLst>
          </p:cNvPr>
          <p:cNvGrpSpPr/>
          <p:nvPr/>
        </p:nvGrpSpPr>
        <p:grpSpPr>
          <a:xfrm>
            <a:off x="6142447" y="4797899"/>
            <a:ext cx="2280079" cy="301819"/>
            <a:chOff x="6112185" y="2292794"/>
            <a:chExt cx="3157993" cy="327752"/>
          </a:xfrm>
        </p:grpSpPr>
        <p:sp>
          <p:nvSpPr>
            <p:cNvPr id="122" name="ZoneTexte 121">
              <a:extLst>
                <a:ext uri="{FF2B5EF4-FFF2-40B4-BE49-F238E27FC236}">
                  <a16:creationId xmlns:a16="http://schemas.microsoft.com/office/drawing/2014/main" id="{4DB80AEC-B6C4-21E0-636A-BA8DA029091F}"/>
                </a:ext>
              </a:extLst>
            </p:cNvPr>
            <p:cNvSpPr txBox="1"/>
            <p:nvPr/>
          </p:nvSpPr>
          <p:spPr>
            <a:xfrm flipH="1">
              <a:off x="6359954" y="2292794"/>
              <a:ext cx="2910224" cy="267377"/>
            </a:xfrm>
            <a:prstGeom prst="rect">
              <a:avLst/>
            </a:prstGeom>
            <a:solidFill>
              <a:schemeClr val="accent4">
                <a:lumMod val="20000"/>
                <a:lumOff val="80000"/>
              </a:schemeClr>
            </a:solidFill>
          </p:spPr>
          <p:txBody>
            <a:bodyPr wrap="square" lIns="0" rIns="0" rtlCol="0">
              <a:spAutoFit/>
            </a:bodyPr>
            <a:lstStyle/>
            <a:p>
              <a:pPr>
                <a:defRPr/>
              </a:pPr>
              <a:r>
                <a:rPr lang="fr-FR" sz="1000" b="1" dirty="0"/>
                <a:t> </a:t>
              </a:r>
              <a:r>
                <a:rPr lang="fr-FR" sz="1000" b="1" dirty="0" err="1"/>
                <a:t>Re-lancement</a:t>
              </a:r>
              <a:r>
                <a:rPr lang="fr-FR" sz="1000" b="1" dirty="0"/>
                <a:t> </a:t>
              </a:r>
              <a:r>
                <a:rPr lang="fr-FR" sz="1000" b="1" dirty="0" err="1"/>
                <a:t>PulCEo</a:t>
              </a:r>
              <a:r>
                <a:rPr lang="fr-FR" sz="1000" b="1" dirty="0"/>
                <a:t> </a:t>
              </a:r>
              <a:r>
                <a:rPr lang="fr-FR" sz="1000" b="1" dirty="0" err="1"/>
                <a:t>Connect</a:t>
              </a:r>
              <a:endParaRPr kumimoji="0" lang="fr-FR" sz="1000" i="1" u="none" strike="noStrike" kern="1200" cap="none" spc="0" normalizeH="0" baseline="0" noProof="0" dirty="0">
                <a:ln>
                  <a:noFill/>
                </a:ln>
                <a:solidFill>
                  <a:prstClr val="black">
                    <a:lumMod val="75000"/>
                    <a:lumOff val="25000"/>
                  </a:prstClr>
                </a:solidFill>
                <a:effectLst/>
                <a:uLnTx/>
                <a:uFillTx/>
                <a:latin typeface="Arial"/>
                <a:ea typeface="+mn-ea"/>
                <a:cs typeface="+mn-cs"/>
              </a:endParaRPr>
            </a:p>
          </p:txBody>
        </p:sp>
        <p:sp>
          <p:nvSpPr>
            <p:cNvPr id="123" name="Étoile : 5 branches 122">
              <a:extLst>
                <a:ext uri="{FF2B5EF4-FFF2-40B4-BE49-F238E27FC236}">
                  <a16:creationId xmlns:a16="http://schemas.microsoft.com/office/drawing/2014/main" id="{13058F3C-C90C-1040-F71E-EFCBA691B69B}"/>
                </a:ext>
              </a:extLst>
            </p:cNvPr>
            <p:cNvSpPr/>
            <p:nvPr/>
          </p:nvSpPr>
          <p:spPr>
            <a:xfrm>
              <a:off x="6112185" y="2481518"/>
              <a:ext cx="222885" cy="139028"/>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Arial"/>
                <a:ea typeface="+mn-ea"/>
                <a:cs typeface="+mn-cs"/>
              </a:endParaRPr>
            </a:p>
          </p:txBody>
        </p:sp>
      </p:grpSp>
      <p:cxnSp>
        <p:nvCxnSpPr>
          <p:cNvPr id="126" name="Connecteur droit avec flèche 125">
            <a:extLst>
              <a:ext uri="{FF2B5EF4-FFF2-40B4-BE49-F238E27FC236}">
                <a16:creationId xmlns:a16="http://schemas.microsoft.com/office/drawing/2014/main" id="{4245BF51-AFE4-0C52-9BA9-D11D83FA1D52}"/>
              </a:ext>
            </a:extLst>
          </p:cNvPr>
          <p:cNvCxnSpPr>
            <a:cxnSpLocks/>
          </p:cNvCxnSpPr>
          <p:nvPr/>
        </p:nvCxnSpPr>
        <p:spPr>
          <a:xfrm>
            <a:off x="2669920" y="5736426"/>
            <a:ext cx="854332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128" name="Groupe 127">
            <a:extLst>
              <a:ext uri="{FF2B5EF4-FFF2-40B4-BE49-F238E27FC236}">
                <a16:creationId xmlns:a16="http://schemas.microsoft.com/office/drawing/2014/main" id="{C3B6FB40-7DB4-9E3E-C419-F0BCC4007F99}"/>
              </a:ext>
            </a:extLst>
          </p:cNvPr>
          <p:cNvGrpSpPr/>
          <p:nvPr/>
        </p:nvGrpSpPr>
        <p:grpSpPr>
          <a:xfrm>
            <a:off x="2416872" y="5490205"/>
            <a:ext cx="1699422" cy="296715"/>
            <a:chOff x="8512896" y="2292794"/>
            <a:chExt cx="2011418" cy="296715"/>
          </a:xfrm>
        </p:grpSpPr>
        <p:sp>
          <p:nvSpPr>
            <p:cNvPr id="130" name="ZoneTexte 129">
              <a:extLst>
                <a:ext uri="{FF2B5EF4-FFF2-40B4-BE49-F238E27FC236}">
                  <a16:creationId xmlns:a16="http://schemas.microsoft.com/office/drawing/2014/main" id="{FAEE8BEC-05DB-EB5B-B571-5E98231DA952}"/>
                </a:ext>
              </a:extLst>
            </p:cNvPr>
            <p:cNvSpPr txBox="1"/>
            <p:nvPr/>
          </p:nvSpPr>
          <p:spPr>
            <a:xfrm flipH="1">
              <a:off x="8812401" y="2292794"/>
              <a:ext cx="1711913" cy="246221"/>
            </a:xfrm>
            <a:prstGeom prst="rect">
              <a:avLst/>
            </a:prstGeom>
            <a:solidFill>
              <a:schemeClr val="accent2">
                <a:lumMod val="40000"/>
                <a:lumOff val="60000"/>
              </a:schemeClr>
            </a:solidFill>
          </p:spPr>
          <p:txBody>
            <a:bodyPr wrap="square" lIns="0" rIns="0" rtlCol="0">
              <a:spAutoFit/>
            </a:bodyPr>
            <a:lstStyle/>
            <a:p>
              <a:pPr>
                <a:defRPr/>
              </a:pPr>
              <a:r>
                <a:rPr lang="fr-FR" sz="1000" b="1" dirty="0"/>
                <a:t> Box Office et ES-PL</a:t>
              </a:r>
              <a:endParaRPr kumimoji="0" lang="fr-FR" sz="1000" i="1" u="none" strike="noStrike" kern="1200" cap="none" spc="0" normalizeH="0" baseline="0" noProof="0" dirty="0">
                <a:ln>
                  <a:noFill/>
                </a:ln>
                <a:solidFill>
                  <a:prstClr val="black">
                    <a:lumMod val="75000"/>
                    <a:lumOff val="25000"/>
                  </a:prstClr>
                </a:solidFill>
                <a:effectLst/>
                <a:uLnTx/>
                <a:uFillTx/>
                <a:latin typeface="Arial"/>
                <a:ea typeface="+mn-ea"/>
                <a:cs typeface="+mn-cs"/>
              </a:endParaRPr>
            </a:p>
          </p:txBody>
        </p:sp>
        <p:sp>
          <p:nvSpPr>
            <p:cNvPr id="131" name="Étoile : 5 branches 130">
              <a:extLst>
                <a:ext uri="{FF2B5EF4-FFF2-40B4-BE49-F238E27FC236}">
                  <a16:creationId xmlns:a16="http://schemas.microsoft.com/office/drawing/2014/main" id="{24E53DC0-AECC-3D23-AF20-C08E1437AFDC}"/>
                </a:ext>
              </a:extLst>
            </p:cNvPr>
            <p:cNvSpPr/>
            <p:nvPr/>
          </p:nvSpPr>
          <p:spPr>
            <a:xfrm>
              <a:off x="8512896" y="2450481"/>
              <a:ext cx="222885" cy="139028"/>
            </a:xfrm>
            <a:prstGeom prst="star5">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Arial"/>
                <a:ea typeface="+mn-ea"/>
                <a:cs typeface="+mn-cs"/>
              </a:endParaRPr>
            </a:p>
          </p:txBody>
        </p:sp>
      </p:grpSp>
    </p:spTree>
    <p:extLst>
      <p:ext uri="{BB962C8B-B14F-4D97-AF65-F5344CB8AC3E}">
        <p14:creationId xmlns:p14="http://schemas.microsoft.com/office/powerpoint/2010/main" val="2219953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999"/>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999"/>
                                          </p:stCondLst>
                                        </p:cTn>
                                        <p:tgtEl>
                                          <p:spTgt spid="1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999"/>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999"/>
                                          </p:stCondLst>
                                        </p:cTn>
                                        <p:tgtEl>
                                          <p:spTgt spid="3"/>
                                        </p:tgtEl>
                                        <p:attrNameLst>
                                          <p:attrName>style.visibility</p:attrName>
                                        </p:attrNameLst>
                                      </p:cBhvr>
                                      <p:to>
                                        <p:strVal val="visible"/>
                                      </p:to>
                                    </p:set>
                                  </p:childTnLst>
                                </p:cTn>
                              </p:par>
                            </p:childTnLst>
                          </p:cTn>
                        </p:par>
                        <p:par>
                          <p:cTn id="13" fill="hold">
                            <p:stCondLst>
                              <p:cond delay="1000"/>
                            </p:stCondLst>
                            <p:childTnLst>
                              <p:par>
                                <p:cTn id="14" presetID="1" presetClass="entr" presetSubtype="0" fill="hold" grpId="0" nodeType="afterEffect">
                                  <p:stCondLst>
                                    <p:cond delay="0"/>
                                  </p:stCondLst>
                                  <p:childTnLst>
                                    <p:set>
                                      <p:cBhvr>
                                        <p:cTn id="15" dur="1" fill="hold">
                                          <p:stCondLst>
                                            <p:cond delay="999"/>
                                          </p:stCondLst>
                                        </p:cTn>
                                        <p:tgtEl>
                                          <p:spTgt spid="19"/>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999"/>
                                          </p:stCondLst>
                                        </p:cTn>
                                        <p:tgtEl>
                                          <p:spTgt spid="23"/>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999"/>
                                          </p:stCondLst>
                                        </p:cTn>
                                        <p:tgtEl>
                                          <p:spTgt spid="25"/>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999"/>
                                          </p:stCondLst>
                                        </p:cTn>
                                        <p:tgtEl>
                                          <p:spTgt spid="47"/>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999"/>
                                          </p:stCondLst>
                                        </p:cTn>
                                        <p:tgtEl>
                                          <p:spTgt spid="80"/>
                                        </p:tgtEl>
                                        <p:attrNameLst>
                                          <p:attrName>style.visibility</p:attrName>
                                        </p:attrNameLst>
                                      </p:cBhvr>
                                      <p:to>
                                        <p:strVal val="visible"/>
                                      </p:to>
                                    </p:set>
                                  </p:childTnLst>
                                </p:cTn>
                              </p:par>
                            </p:childTnLst>
                          </p:cTn>
                        </p:par>
                        <p:par>
                          <p:cTn id="24" fill="hold">
                            <p:stCondLst>
                              <p:cond delay="2000"/>
                            </p:stCondLst>
                            <p:childTnLst>
                              <p:par>
                                <p:cTn id="25" presetID="1" presetClass="entr" presetSubtype="0" fill="hold" grpId="0" nodeType="afterEffect">
                                  <p:stCondLst>
                                    <p:cond delay="0"/>
                                  </p:stCondLst>
                                  <p:childTnLst>
                                    <p:set>
                                      <p:cBhvr>
                                        <p:cTn id="26" dur="1" fill="hold">
                                          <p:stCondLst>
                                            <p:cond delay="999"/>
                                          </p:stCondLst>
                                        </p:cTn>
                                        <p:tgtEl>
                                          <p:spTgt spid="2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999"/>
                                          </p:stCondLst>
                                        </p:cTn>
                                        <p:tgtEl>
                                          <p:spTgt spid="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999"/>
                                          </p:stCondLst>
                                        </p:cTn>
                                        <p:tgtEl>
                                          <p:spTgt spid="3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999"/>
                                          </p:stCondLst>
                                        </p:cTn>
                                        <p:tgtEl>
                                          <p:spTgt spid="34"/>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999"/>
                                          </p:stCondLst>
                                        </p:cTn>
                                        <p:tgtEl>
                                          <p:spTgt spid="32"/>
                                        </p:tgtEl>
                                        <p:attrNameLst>
                                          <p:attrName>style.visibility</p:attrName>
                                        </p:attrNameLst>
                                      </p:cBhvr>
                                      <p:to>
                                        <p:strVal val="visible"/>
                                      </p:to>
                                    </p:set>
                                  </p:childTnLst>
                                </p:cTn>
                              </p:par>
                            </p:childTnLst>
                          </p:cTn>
                        </p:par>
                        <p:par>
                          <p:cTn id="35" fill="hold">
                            <p:stCondLst>
                              <p:cond delay="3000"/>
                            </p:stCondLst>
                            <p:childTnLst>
                              <p:par>
                                <p:cTn id="36" presetID="1" presetClass="entr" presetSubtype="0" fill="hold" grpId="0" nodeType="afterEffect">
                                  <p:stCondLst>
                                    <p:cond delay="0"/>
                                  </p:stCondLst>
                                  <p:childTnLst>
                                    <p:set>
                                      <p:cBhvr>
                                        <p:cTn id="37" dur="1" fill="hold">
                                          <p:stCondLst>
                                            <p:cond delay="999"/>
                                          </p:stCondLst>
                                        </p:cTn>
                                        <p:tgtEl>
                                          <p:spTgt spid="21"/>
                                        </p:tgtEl>
                                        <p:attrNameLst>
                                          <p:attrName>style.visibility</p:attrName>
                                        </p:attrNameLst>
                                      </p:cBhvr>
                                      <p:to>
                                        <p:strVal val="visible"/>
                                      </p:to>
                                    </p:set>
                                  </p:childTnLst>
                                </p:cTn>
                              </p:par>
                              <p:par>
                                <p:cTn id="38" presetID="1" presetClass="entr" presetSubtype="0" fill="hold" nodeType="withEffect">
                                  <p:stCondLst>
                                    <p:cond delay="0"/>
                                  </p:stCondLst>
                                  <p:childTnLst>
                                    <p:set>
                                      <p:cBhvr>
                                        <p:cTn id="39" dur="1" fill="hold">
                                          <p:stCondLst>
                                            <p:cond delay="999"/>
                                          </p:stCondLst>
                                        </p:cTn>
                                        <p:tgtEl>
                                          <p:spTgt spid="56"/>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999"/>
                                          </p:stCondLst>
                                        </p:cTn>
                                        <p:tgtEl>
                                          <p:spTgt spid="61"/>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999"/>
                                          </p:stCondLst>
                                        </p:cTn>
                                        <p:tgtEl>
                                          <p:spTgt spid="66"/>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999"/>
                                          </p:stCondLst>
                                        </p:cTn>
                                        <p:tgtEl>
                                          <p:spTgt spid="107"/>
                                        </p:tgtEl>
                                        <p:attrNameLst>
                                          <p:attrName>style.visibility</p:attrName>
                                        </p:attrNameLst>
                                      </p:cBhvr>
                                      <p:to>
                                        <p:strVal val="visible"/>
                                      </p:to>
                                    </p:set>
                                  </p:childTnLst>
                                </p:cTn>
                              </p:par>
                            </p:childTnLst>
                          </p:cTn>
                        </p:par>
                        <p:par>
                          <p:cTn id="46" fill="hold">
                            <p:stCondLst>
                              <p:cond delay="4000"/>
                            </p:stCondLst>
                            <p:childTnLst>
                              <p:par>
                                <p:cTn id="47" presetID="1" presetClass="entr" presetSubtype="0" fill="hold" grpId="0" nodeType="afterEffect">
                                  <p:stCondLst>
                                    <p:cond delay="0"/>
                                  </p:stCondLst>
                                  <p:childTnLst>
                                    <p:set>
                                      <p:cBhvr>
                                        <p:cTn id="48" dur="1" fill="hold">
                                          <p:stCondLst>
                                            <p:cond delay="999"/>
                                          </p:stCondLst>
                                        </p:cTn>
                                        <p:tgtEl>
                                          <p:spTgt spid="46"/>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999"/>
                                          </p:stCondLst>
                                        </p:cTn>
                                        <p:tgtEl>
                                          <p:spTgt spid="85"/>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999"/>
                                          </p:stCondLst>
                                        </p:cTn>
                                        <p:tgtEl>
                                          <p:spTgt spid="88"/>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999"/>
                                          </p:stCondLst>
                                        </p:cTn>
                                        <p:tgtEl>
                                          <p:spTgt spid="118"/>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999"/>
                                          </p:stCondLst>
                                        </p:cTn>
                                        <p:tgtEl>
                                          <p:spTgt spid="120"/>
                                        </p:tgtEl>
                                        <p:attrNameLst>
                                          <p:attrName>style.visibility</p:attrName>
                                        </p:attrNameLst>
                                      </p:cBhvr>
                                      <p:to>
                                        <p:strVal val="visible"/>
                                      </p:to>
                                    </p:set>
                                  </p:childTnLst>
                                </p:cTn>
                              </p:par>
                            </p:childTnLst>
                          </p:cTn>
                        </p:par>
                        <p:par>
                          <p:cTn id="57" fill="hold">
                            <p:stCondLst>
                              <p:cond delay="5000"/>
                            </p:stCondLst>
                            <p:childTnLst>
                              <p:par>
                                <p:cTn id="58" presetID="1" presetClass="entr" presetSubtype="0" fill="hold" grpId="0" nodeType="afterEffect">
                                  <p:stCondLst>
                                    <p:cond delay="0"/>
                                  </p:stCondLst>
                                  <p:childTnLst>
                                    <p:set>
                                      <p:cBhvr>
                                        <p:cTn id="59" dur="1" fill="hold">
                                          <p:stCondLst>
                                            <p:cond delay="999"/>
                                          </p:stCondLst>
                                        </p:cTn>
                                        <p:tgtEl>
                                          <p:spTgt spid="20"/>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999"/>
                                          </p:stCondLst>
                                        </p:cTn>
                                        <p:tgtEl>
                                          <p:spTgt spid="95"/>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999"/>
                                          </p:stCondLst>
                                        </p:cTn>
                                        <p:tgtEl>
                                          <p:spTgt spid="96"/>
                                        </p:tgtEl>
                                        <p:attrNameLst>
                                          <p:attrName>style.visibility</p:attrName>
                                        </p:attrNameLst>
                                      </p:cBhvr>
                                      <p:to>
                                        <p:strVal val="visible"/>
                                      </p:to>
                                    </p:set>
                                  </p:childTnLst>
                                </p:cTn>
                              </p:par>
                              <p:par>
                                <p:cTn id="64" presetID="1" presetClass="entr" presetSubtype="0" fill="hold" nodeType="withEffect">
                                  <p:stCondLst>
                                    <p:cond delay="0"/>
                                  </p:stCondLst>
                                  <p:childTnLst>
                                    <p:set>
                                      <p:cBhvr>
                                        <p:cTn id="65" dur="1" fill="hold">
                                          <p:stCondLst>
                                            <p:cond delay="999"/>
                                          </p:stCondLst>
                                        </p:cTn>
                                        <p:tgtEl>
                                          <p:spTgt spid="105"/>
                                        </p:tgtEl>
                                        <p:attrNameLst>
                                          <p:attrName>style.visibility</p:attrName>
                                        </p:attrNameLst>
                                      </p:cBhvr>
                                      <p:to>
                                        <p:strVal val="visible"/>
                                      </p:to>
                                    </p:set>
                                  </p:childTnLst>
                                </p:cTn>
                              </p:par>
                            </p:childTnLst>
                          </p:cTn>
                        </p:par>
                        <p:par>
                          <p:cTn id="66" fill="hold">
                            <p:stCondLst>
                              <p:cond delay="6000"/>
                            </p:stCondLst>
                            <p:childTnLst>
                              <p:par>
                                <p:cTn id="67" presetID="1" presetClass="entr" presetSubtype="0" fill="hold" grpId="0" nodeType="afterEffect">
                                  <p:stCondLst>
                                    <p:cond delay="0"/>
                                  </p:stCondLst>
                                  <p:childTnLst>
                                    <p:set>
                                      <p:cBhvr>
                                        <p:cTn id="68" dur="1" fill="hold">
                                          <p:stCondLst>
                                            <p:cond delay="999"/>
                                          </p:stCondLst>
                                        </p:cTn>
                                        <p:tgtEl>
                                          <p:spTgt spid="55"/>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999"/>
                                          </p:stCondLst>
                                        </p:cTn>
                                        <p:tgtEl>
                                          <p:spTgt spid="97"/>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999"/>
                                          </p:stCondLst>
                                        </p:cTn>
                                        <p:tgtEl>
                                          <p:spTgt spid="99"/>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999"/>
                                          </p:stCondLst>
                                        </p:cTn>
                                        <p:tgtEl>
                                          <p:spTgt spid="126"/>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999"/>
                                          </p:stCondLst>
                                        </p:cTn>
                                        <p:tgtEl>
                                          <p:spTgt spid="1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animBg="1"/>
      <p:bldP spid="19" grpId="0"/>
      <p:bldP spid="20" grpId="0"/>
      <p:bldP spid="21" grpId="0"/>
      <p:bldP spid="22" grpId="0"/>
      <p:bldP spid="23" grpId="0" animBg="1"/>
      <p:bldP spid="25" grpId="0" animBg="1"/>
      <p:bldP spid="46" grpId="0"/>
      <p:bldP spid="47" grpId="0" animBg="1"/>
      <p:bldP spid="55" grpId="0"/>
      <p:bldP spid="95" grpId="0" animBg="1"/>
      <p:bldP spid="96" grpId="0" animBg="1"/>
      <p:bldP spid="3" grpId="0" animBg="1"/>
      <p:bldP spid="33" grpId="0" animBg="1"/>
      <p:bldP spid="34" grpId="0" animBg="1"/>
      <p:bldP spid="10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1E03042-0D99-2B68-068F-52FBE5B8028D}"/>
              </a:ext>
            </a:extLst>
          </p:cNvPr>
          <p:cNvSpPr/>
          <p:nvPr/>
        </p:nvSpPr>
        <p:spPr>
          <a:xfrm>
            <a:off x="4482399" y="4553864"/>
            <a:ext cx="7278052" cy="368929"/>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2">
            <a:extLst>
              <a:ext uri="{FF2B5EF4-FFF2-40B4-BE49-F238E27FC236}">
                <a16:creationId xmlns:a16="http://schemas.microsoft.com/office/drawing/2014/main" id="{62CAEE4A-B7AF-4279-AE5E-6D3F1C143158}"/>
              </a:ext>
            </a:extLst>
          </p:cNvPr>
          <p:cNvSpPr/>
          <p:nvPr/>
        </p:nvSpPr>
        <p:spPr>
          <a:xfrm>
            <a:off x="4482399" y="4119326"/>
            <a:ext cx="7278052" cy="434571"/>
          </a:xfrm>
          <a:prstGeom prst="rect">
            <a:avLst/>
          </a:prstGeom>
          <a:gradFill flip="none" rotWithShape="1">
            <a:gsLst>
              <a:gs pos="0">
                <a:schemeClr val="accent1">
                  <a:shade val="67500"/>
                  <a:satMod val="115000"/>
                </a:schemeClr>
              </a:gs>
              <a:gs pos="100000">
                <a:schemeClr val="accent1">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1">
            <a:extLst>
              <a:ext uri="{FF2B5EF4-FFF2-40B4-BE49-F238E27FC236}">
                <a16:creationId xmlns:a16="http://schemas.microsoft.com/office/drawing/2014/main" id="{D737C8C8-E927-E021-1A1B-BC7569F14384}"/>
              </a:ext>
            </a:extLst>
          </p:cNvPr>
          <p:cNvSpPr>
            <a:spLocks noGrp="1"/>
          </p:cNvSpPr>
          <p:nvPr>
            <p:ph type="body" sz="quarter" idx="13"/>
          </p:nvPr>
        </p:nvSpPr>
        <p:spPr>
          <a:xfrm>
            <a:off x="4056888" y="1523881"/>
            <a:ext cx="7278052" cy="4154270"/>
          </a:xfrm>
        </p:spPr>
        <p:txBody>
          <a:bodyPr/>
          <a:lstStyle/>
          <a:p>
            <a:r>
              <a:rPr lang="fr-FR" b="1" dirty="0"/>
              <a:t>Nos ambitions majeures</a:t>
            </a:r>
          </a:p>
          <a:p>
            <a:r>
              <a:rPr lang="fr-FR" b="1" dirty="0"/>
              <a:t>Le challenge pour conquérir les sommets  </a:t>
            </a:r>
          </a:p>
          <a:p>
            <a:r>
              <a:rPr lang="fr-FR" b="1" dirty="0"/>
              <a:t>Le calendrier des offres phares et les évènements sur le quadrimestre</a:t>
            </a:r>
          </a:p>
          <a:p>
            <a:pPr lvl="1"/>
            <a:r>
              <a:rPr lang="fr-FR" sz="1800" dirty="0"/>
              <a:t>Marché Grand Public </a:t>
            </a:r>
          </a:p>
          <a:p>
            <a:pPr lvl="1"/>
            <a:r>
              <a:rPr lang="fr-FR" sz="1800" dirty="0"/>
              <a:t>Marché Premium</a:t>
            </a:r>
          </a:p>
          <a:p>
            <a:pPr lvl="1"/>
            <a:r>
              <a:rPr lang="fr-FR" sz="1800" dirty="0"/>
              <a:t>Marché des Professionnels</a:t>
            </a:r>
          </a:p>
          <a:p>
            <a:r>
              <a:rPr lang="fr-FR" b="1" dirty="0">
                <a:solidFill>
                  <a:schemeClr val="bg1"/>
                </a:solidFill>
              </a:rPr>
              <a:t>L’essentiel de chaque univers</a:t>
            </a:r>
          </a:p>
          <a:p>
            <a:pPr lvl="1"/>
            <a:r>
              <a:rPr lang="fr-FR" sz="1800" dirty="0"/>
              <a:t>Marché Grand Public et des Premium</a:t>
            </a:r>
          </a:p>
          <a:p>
            <a:pPr lvl="1"/>
            <a:r>
              <a:rPr lang="fr-FR" sz="1800" dirty="0"/>
              <a:t>Marché des Professionnels</a:t>
            </a:r>
          </a:p>
          <a:p>
            <a:pPr marL="0" indent="0">
              <a:buNone/>
            </a:pPr>
            <a:endParaRPr lang="fr-FR" sz="1600" dirty="0"/>
          </a:p>
          <a:p>
            <a:endParaRPr lang="fr-FR" dirty="0"/>
          </a:p>
          <a:p>
            <a:pPr marL="457200" lvl="1" indent="0">
              <a:buNone/>
            </a:pPr>
            <a:endParaRPr lang="fr-FR" sz="1800" dirty="0"/>
          </a:p>
        </p:txBody>
      </p:sp>
    </p:spTree>
    <p:extLst>
      <p:ext uri="{BB962C8B-B14F-4D97-AF65-F5344CB8AC3E}">
        <p14:creationId xmlns:p14="http://schemas.microsoft.com/office/powerpoint/2010/main" val="40160428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Espace réservé du contenu 8">
            <a:extLst>
              <a:ext uri="{FF2B5EF4-FFF2-40B4-BE49-F238E27FC236}">
                <a16:creationId xmlns:a16="http://schemas.microsoft.com/office/drawing/2014/main" id="{7412FDBD-4633-1076-05F8-31811B7EAB3B}"/>
              </a:ext>
            </a:extLst>
          </p:cNvPr>
          <p:cNvSpPr txBox="1">
            <a:spLocks/>
          </p:cNvSpPr>
          <p:nvPr/>
        </p:nvSpPr>
        <p:spPr bwMode="auto">
          <a:xfrm>
            <a:off x="5953015" y="3798006"/>
            <a:ext cx="5858586" cy="2322594"/>
          </a:xfrm>
          <a:prstGeom prst="rect">
            <a:avLst/>
          </a:prstGeom>
          <a:noFill/>
          <a:ln w="28575">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8" name="Espace réservé du contenu 8">
            <a:extLst>
              <a:ext uri="{FF2B5EF4-FFF2-40B4-BE49-F238E27FC236}">
                <a16:creationId xmlns:a16="http://schemas.microsoft.com/office/drawing/2014/main" id="{1A5F5F38-B265-C1B6-B3E2-66A94B80A671}"/>
              </a:ext>
            </a:extLst>
          </p:cNvPr>
          <p:cNvSpPr txBox="1">
            <a:spLocks/>
          </p:cNvSpPr>
          <p:nvPr/>
        </p:nvSpPr>
        <p:spPr>
          <a:xfrm>
            <a:off x="5533956" y="3857485"/>
            <a:ext cx="6277643" cy="2241405"/>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7995" lvl="1" indent="0" eaLnBrk="1" fontAlgn="auto" hangingPunct="1">
              <a:spcBef>
                <a:spcPts val="300"/>
              </a:spcBef>
              <a:spcAft>
                <a:spcPts val="0"/>
              </a:spcAft>
              <a:buClr>
                <a:schemeClr val="tx2"/>
              </a:buClr>
              <a:buNone/>
              <a:defRPr/>
            </a:pPr>
            <a:endParaRPr lang="fr-FR" sz="1200" dirty="0">
              <a:cs typeface="Arial"/>
            </a:endParaRPr>
          </a:p>
          <a:p>
            <a:pPr marL="683895" lvl="1" indent="-215900" eaLnBrk="1" fontAlgn="auto" hangingPunct="1">
              <a:spcBef>
                <a:spcPts val="300"/>
              </a:spcBef>
              <a:spcAft>
                <a:spcPts val="0"/>
              </a:spcAft>
              <a:buClr>
                <a:srgbClr val="00B0F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Les outils pour provoquer la relation : </a:t>
            </a:r>
          </a:p>
          <a:p>
            <a:pPr marL="1098445" lvl="2" indent="-171450" eaLnBrk="1" fontAlgn="auto" hangingPunct="1">
              <a:spcBef>
                <a:spcPts val="300"/>
              </a:spcBef>
              <a:spcAft>
                <a:spcPts val="0"/>
              </a:spcAft>
              <a:buClr>
                <a:srgbClr val="00B0F0"/>
              </a:buClr>
              <a:buFont typeface="Arial" panose="020B0604020202020204" pitchFamily="34" charset="0"/>
              <a:buChar char="•"/>
              <a:defRPr/>
            </a:pPr>
            <a:r>
              <a:rPr lang="fr-FR" sz="1000" dirty="0"/>
              <a:t>Le questionnaire relationnel : « </a:t>
            </a:r>
            <a:r>
              <a:rPr lang="fr-FR" sz="1000" dirty="0">
                <a:hlinkClick r:id="rId2"/>
              </a:rPr>
              <a:t>Donnez de la personnalité à votre épargne </a:t>
            </a:r>
            <a:r>
              <a:rPr lang="fr-FR" sz="1000" dirty="0"/>
              <a:t>»</a:t>
            </a:r>
          </a:p>
          <a:p>
            <a:pPr marL="1098445" lvl="2" indent="-171450" eaLnBrk="1" fontAlgn="auto" hangingPunct="1">
              <a:spcBef>
                <a:spcPts val="300"/>
              </a:spcBef>
              <a:spcAft>
                <a:spcPts val="0"/>
              </a:spcAft>
              <a:buClr>
                <a:srgbClr val="00B0F0"/>
              </a:buClr>
              <a:buFont typeface="Arial" panose="020B0604020202020204" pitchFamily="34" charset="0"/>
              <a:buChar char="•"/>
              <a:defRPr/>
            </a:pPr>
            <a:r>
              <a:rPr lang="fr-FR" sz="1000" dirty="0">
                <a:hlinkClick r:id="rId3"/>
              </a:rPr>
              <a:t>Le questionnaire finance durable </a:t>
            </a:r>
            <a:r>
              <a:rPr lang="fr-FR" sz="1000" dirty="0"/>
              <a:t>: près de 80 % de nos clients sont impliqués ou sensibilisés, une belle opportunité de mettre en avant </a:t>
            </a:r>
            <a:r>
              <a:rPr lang="fr-FR" sz="1000" b="1" dirty="0">
                <a:solidFill>
                  <a:srgbClr val="00B050"/>
                </a:solidFill>
              </a:rPr>
              <a:t>nos fonds verts sur mesure.</a:t>
            </a:r>
          </a:p>
          <a:p>
            <a:pPr marL="1098445" lvl="2" indent="-171450" eaLnBrk="1" fontAlgn="auto" hangingPunct="1">
              <a:spcBef>
                <a:spcPts val="300"/>
              </a:spcBef>
              <a:spcAft>
                <a:spcPts val="0"/>
              </a:spcAft>
              <a:buClr>
                <a:srgbClr val="00B0F0"/>
              </a:buClr>
              <a:buFont typeface="Arial" panose="020B0604020202020204" pitchFamily="34" charset="0"/>
              <a:buChar char="•"/>
              <a:defRPr/>
            </a:pPr>
            <a:r>
              <a:rPr lang="fr-FR" sz="1000" dirty="0">
                <a:hlinkClick r:id="rId4"/>
              </a:rPr>
              <a:t>La Newsletter CE Info Finances hebdomadaire de NIMI </a:t>
            </a:r>
            <a:endParaRPr lang="fr-FR" sz="1000" dirty="0"/>
          </a:p>
          <a:p>
            <a:pPr marL="1098445" lvl="2" indent="-171450" eaLnBrk="1" fontAlgn="auto" hangingPunct="1">
              <a:spcBef>
                <a:spcPts val="300"/>
              </a:spcBef>
              <a:spcAft>
                <a:spcPts val="0"/>
              </a:spcAft>
              <a:buClr>
                <a:srgbClr val="00B0F0"/>
              </a:buClr>
              <a:buFont typeface="Arial" panose="020B0604020202020204" pitchFamily="34" charset="0"/>
              <a:buChar char="•"/>
              <a:defRPr/>
            </a:pPr>
            <a:r>
              <a:rPr lang="fr-FR" sz="1000" dirty="0"/>
              <a:t>La lettre de l’Epargne.</a:t>
            </a:r>
          </a:p>
          <a:p>
            <a:pPr marL="1098445" lvl="2" indent="-171450" eaLnBrk="1" fontAlgn="auto" hangingPunct="1">
              <a:spcBef>
                <a:spcPts val="300"/>
              </a:spcBef>
              <a:spcAft>
                <a:spcPts val="0"/>
              </a:spcAft>
              <a:buClr>
                <a:srgbClr val="00B0F0"/>
              </a:buClr>
              <a:buFont typeface="Arial" panose="020B0604020202020204" pitchFamily="34" charset="0"/>
              <a:buChar char="•"/>
              <a:defRPr/>
            </a:pPr>
            <a:r>
              <a:rPr lang="fr-FR" sz="1000" dirty="0">
                <a:solidFill>
                  <a:srgbClr val="00B050"/>
                </a:solidFill>
                <a:hlinkClick r:id="rId5"/>
              </a:rPr>
              <a:t>Le Green Book.</a:t>
            </a:r>
            <a:endParaRPr lang="fr-FR" sz="1000" dirty="0">
              <a:solidFill>
                <a:srgbClr val="00B050"/>
              </a:solidFill>
            </a:endParaRPr>
          </a:p>
          <a:p>
            <a:pPr marL="1098445" lvl="2" indent="-171450" eaLnBrk="1" fontAlgn="auto" hangingPunct="1">
              <a:spcBef>
                <a:spcPts val="300"/>
              </a:spcBef>
              <a:spcAft>
                <a:spcPts val="0"/>
              </a:spcAft>
              <a:buClr>
                <a:srgbClr val="00B0F0"/>
              </a:buClr>
              <a:buFont typeface="Arial" panose="020B0604020202020204" pitchFamily="34" charset="0"/>
              <a:buChar char="•"/>
              <a:defRPr/>
            </a:pPr>
            <a:r>
              <a:rPr lang="fr-FR" sz="1000" dirty="0">
                <a:solidFill>
                  <a:srgbClr val="00B050"/>
                </a:solidFill>
                <a:hlinkClick r:id="rId6"/>
              </a:rPr>
              <a:t>La Gazette du Patrimoine</a:t>
            </a:r>
            <a:endParaRPr lang="fr-FR" sz="1000" dirty="0">
              <a:solidFill>
                <a:srgbClr val="00B050"/>
              </a:solidFill>
            </a:endParaRPr>
          </a:p>
          <a:p>
            <a:pPr marL="683895" lvl="1" indent="-215900" eaLnBrk="1" fontAlgn="auto" hangingPunct="1">
              <a:spcBef>
                <a:spcPts val="300"/>
              </a:spcBef>
              <a:spcAft>
                <a:spcPts val="0"/>
              </a:spcAft>
              <a:buClr>
                <a:srgbClr val="00B0F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La boîte à outils : </a:t>
            </a:r>
          </a:p>
          <a:p>
            <a:pPr marL="1098445" lvl="2" indent="-171450" eaLnBrk="1" fontAlgn="auto" hangingPunct="1">
              <a:spcBef>
                <a:spcPts val="300"/>
              </a:spcBef>
              <a:spcAft>
                <a:spcPts val="0"/>
              </a:spcAft>
              <a:buClr>
                <a:srgbClr val="00B0F0"/>
              </a:buClr>
              <a:buFont typeface="Arial" panose="020B0604020202020204" pitchFamily="34" charset="0"/>
              <a:buChar char="•"/>
              <a:defRPr/>
            </a:pPr>
            <a:r>
              <a:rPr lang="fr-FR" sz="1000" dirty="0"/>
              <a:t>La Rubrique des Commerciaux pour trouver toutes les informations :</a:t>
            </a:r>
          </a:p>
          <a:p>
            <a:pPr marL="467995" lvl="1" indent="0" eaLnBrk="1" fontAlgn="auto" hangingPunct="1">
              <a:spcBef>
                <a:spcPts val="300"/>
              </a:spcBef>
              <a:spcAft>
                <a:spcPts val="0"/>
              </a:spcAft>
              <a:buClr>
                <a:schemeClr val="tx2"/>
              </a:buClr>
              <a:buNone/>
              <a:defRPr/>
            </a:pPr>
            <a:r>
              <a:rPr lang="fr-FR" sz="1200" dirty="0"/>
              <a:t>   </a:t>
            </a:r>
            <a:endParaRPr lang="fr-FR" sz="1200" dirty="0">
              <a:cs typeface="Arial"/>
            </a:endParaRPr>
          </a:p>
        </p:txBody>
      </p:sp>
      <p:sp>
        <p:nvSpPr>
          <p:cNvPr id="8" name="Rectangle 7">
            <a:extLst>
              <a:ext uri="{FF2B5EF4-FFF2-40B4-BE49-F238E27FC236}">
                <a16:creationId xmlns:a16="http://schemas.microsoft.com/office/drawing/2014/main" id="{88C62681-B73B-A37D-F240-1DF7F39A7440}"/>
              </a:ext>
            </a:extLst>
          </p:cNvPr>
          <p:cNvSpPr/>
          <p:nvPr/>
        </p:nvSpPr>
        <p:spPr>
          <a:xfrm>
            <a:off x="546388" y="3149508"/>
            <a:ext cx="5185749" cy="1688567"/>
          </a:xfrm>
          <a:prstGeom prst="rect">
            <a:avLst/>
          </a:prstGeom>
          <a:solidFill>
            <a:schemeClr val="bg1">
              <a:lumMod val="9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Espace réservé du contenu 8">
            <a:extLst>
              <a:ext uri="{FF2B5EF4-FFF2-40B4-BE49-F238E27FC236}">
                <a16:creationId xmlns:a16="http://schemas.microsoft.com/office/drawing/2014/main" id="{8607BF8F-E8A7-3370-11B5-458D9F3EA957}"/>
              </a:ext>
            </a:extLst>
          </p:cNvPr>
          <p:cNvSpPr txBox="1">
            <a:spLocks/>
          </p:cNvSpPr>
          <p:nvPr/>
        </p:nvSpPr>
        <p:spPr>
          <a:xfrm>
            <a:off x="247398" y="3090882"/>
            <a:ext cx="5456637" cy="2164998"/>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Déléguer la gestion ASV ou son CTO/PEA : </a:t>
            </a:r>
            <a:r>
              <a:rPr lang="fr-FR" sz="1100" dirty="0"/>
              <a:t>OG / GSM VEGA</a:t>
            </a:r>
            <a:endParaRPr lang="fr-FR" sz="1200" dirty="0"/>
          </a:p>
          <a:p>
            <a:pPr lvl="1">
              <a:spcBef>
                <a:spcPts val="0"/>
              </a:spcBef>
              <a:buClr>
                <a:srgbClr val="00B0F0"/>
              </a:buClr>
              <a:buFont typeface="Wingdings" panose="05000000000000000000" pitchFamily="2" charset="2"/>
              <a:buChar char="§"/>
            </a:pPr>
            <a:r>
              <a:rPr lang="fr-FR" sz="1200" b="1" dirty="0">
                <a:effectLst>
                  <a:outerShdw blurRad="38100" dist="38100" dir="2700000" algn="tl">
                    <a:srgbClr val="000000">
                      <a:alpha val="43137"/>
                    </a:srgbClr>
                  </a:outerShdw>
                </a:effectLst>
              </a:rPr>
              <a:t>SCPI en ASV : </a:t>
            </a:r>
            <a:r>
              <a:rPr lang="fr-FR" sz="1100" dirty="0"/>
              <a:t>PFO 2 &amp; PRIMOPIERRE </a:t>
            </a:r>
            <a:r>
              <a:rPr lang="fr-FR" sz="1100" b="1" dirty="0"/>
              <a:t>(contrats CNP)  /  </a:t>
            </a:r>
            <a:r>
              <a:rPr lang="fr-FR" sz="1100" dirty="0"/>
              <a:t>PRIMOVIE, EFIMMO,  IMMORENTE, ATOUT PIERRE DIVERSIFICATION, AEW PATRIMOINE SANTE </a:t>
            </a:r>
            <a:r>
              <a:rPr lang="fr-FR" sz="1100" b="1" dirty="0"/>
              <a:t>(contrats BPCE VIE ) </a:t>
            </a:r>
          </a:p>
          <a:p>
            <a:pPr lvl="1">
              <a:spcBef>
                <a:spcPts val="0"/>
              </a:spcBef>
              <a:buClr>
                <a:srgbClr val="00B0F0"/>
              </a:buClr>
              <a:buFont typeface="Wingdings" panose="05000000000000000000" pitchFamily="2" charset="2"/>
              <a:buChar char="§"/>
            </a:pPr>
            <a:r>
              <a:rPr lang="fr-FR" sz="1200" b="1" dirty="0">
                <a:effectLst>
                  <a:outerShdw blurRad="38100" dist="38100" dir="2700000" algn="tl">
                    <a:srgbClr val="000000">
                      <a:alpha val="43137"/>
                    </a:srgbClr>
                  </a:outerShdw>
                </a:effectLst>
              </a:rPr>
              <a:t>SCPI  en direct : </a:t>
            </a:r>
            <a:r>
              <a:rPr lang="fr-FR" sz="1100" dirty="0"/>
              <a:t>AEW</a:t>
            </a:r>
            <a:r>
              <a:rPr lang="fr-FR" sz="1100" b="1" dirty="0">
                <a:effectLst>
                  <a:outerShdw blurRad="38100" dist="38100" dir="2700000" algn="tl">
                    <a:srgbClr val="000000">
                      <a:alpha val="43137"/>
                    </a:srgbClr>
                  </a:outerShdw>
                </a:effectLst>
              </a:rPr>
              <a:t> </a:t>
            </a:r>
            <a:r>
              <a:rPr lang="fr-FR" sz="1100" dirty="0"/>
              <a:t>(AEW Diversification Allemagne, AEW Patrimoine Santé) </a:t>
            </a:r>
            <a:endParaRPr lang="fr-FR" sz="1200" dirty="0"/>
          </a:p>
          <a:p>
            <a:pPr lvl="1">
              <a:spcBef>
                <a:spcPts val="0"/>
              </a:spcBef>
              <a:buClr>
                <a:srgbClr val="00B0F0"/>
              </a:buClr>
              <a:buFont typeface="Wingdings" panose="05000000000000000000" pitchFamily="2" charset="2"/>
              <a:buChar char="§"/>
            </a:pPr>
            <a:r>
              <a:rPr lang="fr-FR" sz="1200" b="1" dirty="0">
                <a:effectLst>
                  <a:outerShdw blurRad="38100" dist="38100" dir="2700000" algn="tl">
                    <a:srgbClr val="000000">
                      <a:alpha val="43137"/>
                    </a:srgbClr>
                  </a:outerShdw>
                </a:effectLst>
              </a:rPr>
              <a:t>SOFIDY</a:t>
            </a:r>
            <a:r>
              <a:rPr lang="fr-FR" sz="1200" b="1" dirty="0"/>
              <a:t> </a:t>
            </a:r>
            <a:r>
              <a:rPr lang="fr-FR" sz="1100" dirty="0"/>
              <a:t>(</a:t>
            </a:r>
            <a:r>
              <a:rPr lang="fr-FR" sz="1100" dirty="0" err="1"/>
              <a:t>Efimmo</a:t>
            </a:r>
            <a:r>
              <a:rPr lang="fr-FR" sz="1100" dirty="0"/>
              <a:t> &amp; </a:t>
            </a:r>
            <a:r>
              <a:rPr lang="fr-FR" sz="1100" dirty="0" err="1"/>
              <a:t>Immorente</a:t>
            </a:r>
            <a:r>
              <a:rPr lang="fr-FR" sz="1100" dirty="0"/>
              <a:t>) </a:t>
            </a:r>
            <a:r>
              <a:rPr lang="fr-FR" sz="1100" dirty="0">
                <a:solidFill>
                  <a:schemeClr val="tx1"/>
                </a:solidFill>
              </a:rPr>
              <a:t>- réservés CAGP/BP </a:t>
            </a:r>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Contingent FAF : </a:t>
            </a:r>
            <a:r>
              <a:rPr lang="fr-FR" sz="1100" dirty="0"/>
              <a:t>IRIS TRANSITION, IRISEA 2 </a:t>
            </a:r>
          </a:p>
          <a:p>
            <a:pPr eaLnBrk="1" fontAlgn="auto" hangingPunct="1">
              <a:spcBef>
                <a:spcPts val="300"/>
              </a:spcBef>
              <a:spcAft>
                <a:spcPts val="0"/>
              </a:spcAft>
              <a:buClr>
                <a:srgbClr val="00B0F0"/>
              </a:buClr>
              <a:buFont typeface="Wingdings" panose="05000000000000000000" pitchFamily="2" charset="2"/>
              <a:buChar char="§"/>
              <a:defRPr/>
            </a:pPr>
            <a:endParaRPr lang="fr-FR" sz="1200" dirty="0"/>
          </a:p>
          <a:p>
            <a:pPr lvl="1" eaLnBrk="1" fontAlgn="auto" hangingPunct="1">
              <a:spcBef>
                <a:spcPts val="300"/>
              </a:spcBef>
              <a:spcAft>
                <a:spcPts val="0"/>
              </a:spcAft>
              <a:buClr>
                <a:srgbClr val="002060"/>
              </a:buClr>
              <a:buFont typeface="Wingdings" panose="05000000000000000000" pitchFamily="2" charset="2"/>
              <a:buChar char="§"/>
              <a:defRPr/>
            </a:pPr>
            <a:endParaRPr lang="fr-FR" sz="1200" dirty="0"/>
          </a:p>
        </p:txBody>
      </p:sp>
      <p:sp>
        <p:nvSpPr>
          <p:cNvPr id="11" name="Espace réservé du contenu 8">
            <a:extLst>
              <a:ext uri="{FF2B5EF4-FFF2-40B4-BE49-F238E27FC236}">
                <a16:creationId xmlns:a16="http://schemas.microsoft.com/office/drawing/2014/main" id="{190C0EC6-02F4-B7E9-8B48-B5C96301F9A8}"/>
              </a:ext>
            </a:extLst>
          </p:cNvPr>
          <p:cNvSpPr txBox="1">
            <a:spLocks/>
          </p:cNvSpPr>
          <p:nvPr/>
        </p:nvSpPr>
        <p:spPr bwMode="auto">
          <a:xfrm>
            <a:off x="458604" y="1382709"/>
            <a:ext cx="5338572" cy="3517198"/>
          </a:xfrm>
          <a:prstGeom prst="rect">
            <a:avLst/>
          </a:prstGeom>
          <a:noFill/>
          <a:ln w="28575">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dirty="0">
              <a:solidFill>
                <a:srgbClr val="404040"/>
              </a:solidFill>
            </a:endParaRPr>
          </a:p>
          <a:p>
            <a:pPr eaLnBrk="1" hangingPunct="1">
              <a:spcBef>
                <a:spcPts val="600"/>
              </a:spcBef>
              <a:buClr>
                <a:srgbClr val="D11921"/>
              </a:buClr>
              <a:buFont typeface="Arial" panose="020B0604020202020204" pitchFamily="34" charset="0"/>
              <a:buNone/>
            </a:pPr>
            <a:endParaRPr lang="fr-FR" altLang="fr-FR" sz="10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p:txBody>
      </p:sp>
      <p:sp>
        <p:nvSpPr>
          <p:cNvPr id="2" name="Espace réservé du texte 6">
            <a:extLst>
              <a:ext uri="{FF2B5EF4-FFF2-40B4-BE49-F238E27FC236}">
                <a16:creationId xmlns:a16="http://schemas.microsoft.com/office/drawing/2014/main" id="{6BAF421F-F97F-D83B-79F0-DE9317DA5775}"/>
              </a:ext>
            </a:extLst>
          </p:cNvPr>
          <p:cNvSpPr>
            <a:spLocks noGrp="1"/>
          </p:cNvSpPr>
          <p:nvPr>
            <p:ph type="body" sz="quarter" idx="14"/>
          </p:nvPr>
        </p:nvSpPr>
        <p:spPr>
          <a:xfrm>
            <a:off x="4376057" y="137054"/>
            <a:ext cx="7300006" cy="231246"/>
          </a:xfrm>
        </p:spPr>
        <p:txBody>
          <a:bodyPr/>
          <a:lstStyle/>
          <a:p>
            <a:r>
              <a:rPr lang="fr-FR" b="0" dirty="0">
                <a:solidFill>
                  <a:srgbClr val="C00000"/>
                </a:solidFill>
              </a:rPr>
              <a:t>Grand Public</a:t>
            </a:r>
            <a:r>
              <a:rPr lang="fr-FR" dirty="0">
                <a:solidFill>
                  <a:srgbClr val="C00000"/>
                </a:solidFill>
              </a:rPr>
              <a:t> - Premium </a:t>
            </a:r>
            <a:r>
              <a:rPr lang="fr-FR" dirty="0">
                <a:solidFill>
                  <a:schemeClr val="tx1">
                    <a:lumMod val="75000"/>
                    <a:lumOff val="25000"/>
                  </a:schemeClr>
                </a:solidFill>
              </a:rPr>
              <a:t>- Professionnels </a:t>
            </a:r>
          </a:p>
        </p:txBody>
      </p:sp>
      <p:sp>
        <p:nvSpPr>
          <p:cNvPr id="9" name="Espace réservé du contenu 8">
            <a:extLst>
              <a:ext uri="{FF2B5EF4-FFF2-40B4-BE49-F238E27FC236}">
                <a16:creationId xmlns:a16="http://schemas.microsoft.com/office/drawing/2014/main" id="{338F16D0-32C8-1292-1152-A1F4CA1EE769}"/>
              </a:ext>
            </a:extLst>
          </p:cNvPr>
          <p:cNvSpPr txBox="1">
            <a:spLocks/>
          </p:cNvSpPr>
          <p:nvPr/>
        </p:nvSpPr>
        <p:spPr bwMode="auto">
          <a:xfrm>
            <a:off x="5953014" y="1412872"/>
            <a:ext cx="5858586" cy="2231150"/>
          </a:xfrm>
          <a:prstGeom prst="rect">
            <a:avLst/>
          </a:prstGeom>
          <a:noFill/>
          <a:ln w="28575">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dirty="0">
              <a:solidFill>
                <a:srgbClr val="404040"/>
              </a:solidFill>
            </a:endParaRPr>
          </a:p>
          <a:p>
            <a:pPr eaLnBrk="1" hangingPunct="1">
              <a:spcBef>
                <a:spcPts val="600"/>
              </a:spcBef>
              <a:buClr>
                <a:srgbClr val="D11921"/>
              </a:buClr>
              <a:buFont typeface="Arial" panose="020B0604020202020204" pitchFamily="34" charset="0"/>
              <a:buNone/>
            </a:pPr>
            <a:endParaRPr lang="fr-FR" altLang="fr-FR" sz="10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p:txBody>
      </p:sp>
      <p:sp>
        <p:nvSpPr>
          <p:cNvPr id="10" name="Rectangle 9">
            <a:extLst>
              <a:ext uri="{FF2B5EF4-FFF2-40B4-BE49-F238E27FC236}">
                <a16:creationId xmlns:a16="http://schemas.microsoft.com/office/drawing/2014/main" id="{6A669FD6-EBCC-17D4-C945-C3D72157F37A}"/>
              </a:ext>
            </a:extLst>
          </p:cNvPr>
          <p:cNvSpPr/>
          <p:nvPr/>
        </p:nvSpPr>
        <p:spPr>
          <a:xfrm>
            <a:off x="6008275" y="3032527"/>
            <a:ext cx="5717684" cy="572510"/>
          </a:xfrm>
          <a:prstGeom prst="rect">
            <a:avLst/>
          </a:prstGeom>
          <a:solidFill>
            <a:srgbClr val="CCE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Espace réservé du contenu 8">
            <a:extLst>
              <a:ext uri="{FF2B5EF4-FFF2-40B4-BE49-F238E27FC236}">
                <a16:creationId xmlns:a16="http://schemas.microsoft.com/office/drawing/2014/main" id="{2C02E9A9-FAA5-7847-17D3-E32EA4E9066D}"/>
              </a:ext>
            </a:extLst>
          </p:cNvPr>
          <p:cNvSpPr txBox="1">
            <a:spLocks/>
          </p:cNvSpPr>
          <p:nvPr/>
        </p:nvSpPr>
        <p:spPr>
          <a:xfrm>
            <a:off x="5505298" y="1404099"/>
            <a:ext cx="5260440" cy="2377041"/>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lvl="1" indent="-171450" eaLnBrk="1" fontAlgn="auto" hangingPunct="1">
              <a:spcBef>
                <a:spcPts val="300"/>
              </a:spcBef>
              <a:spcAft>
                <a:spcPts val="0"/>
              </a:spcAft>
              <a:buClr>
                <a:srgbClr val="00B0F0"/>
              </a:buClr>
              <a:buFont typeface="Wingdings" panose="05000000000000000000" pitchFamily="2" charset="2"/>
              <a:buChar char="§"/>
              <a:defRPr/>
            </a:pPr>
            <a:endParaRPr lang="fr-FR" sz="1200" dirty="0">
              <a:cs typeface="Arial"/>
            </a:endParaRPr>
          </a:p>
          <a:p>
            <a:pPr marL="683895" lvl="1" indent="-215900" eaLnBrk="1" fontAlgn="auto" hangingPunct="1">
              <a:spcBef>
                <a:spcPts val="300"/>
              </a:spcBef>
              <a:spcAft>
                <a:spcPts val="0"/>
              </a:spcAft>
              <a:buClr>
                <a:srgbClr val="00B0F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Part variable sur objectifs : </a:t>
            </a:r>
          </a:p>
          <a:p>
            <a:pPr marL="1098445" lvl="2" indent="-171450" eaLnBrk="1" fontAlgn="auto" hangingPunct="1">
              <a:spcBef>
                <a:spcPts val="300"/>
              </a:spcBef>
              <a:spcAft>
                <a:spcPts val="0"/>
              </a:spcAft>
              <a:buClr>
                <a:srgbClr val="00B0F0"/>
              </a:buClr>
              <a:defRPr/>
            </a:pPr>
            <a:r>
              <a:rPr lang="fr-FR" sz="1000" dirty="0"/>
              <a:t>VB tous produits d’épargne (si Top CC Vert et actualisé)</a:t>
            </a:r>
          </a:p>
          <a:p>
            <a:pPr marL="1098445" lvl="2" indent="-171450" eaLnBrk="1" fontAlgn="auto" hangingPunct="1">
              <a:spcBef>
                <a:spcPts val="300"/>
              </a:spcBef>
              <a:spcAft>
                <a:spcPts val="0"/>
              </a:spcAft>
              <a:buClr>
                <a:srgbClr val="00B0F0"/>
              </a:buClr>
              <a:defRPr/>
            </a:pPr>
            <a:r>
              <a:rPr lang="fr-FR" sz="1000" dirty="0"/>
              <a:t>CA Assurance-Vie</a:t>
            </a:r>
          </a:p>
          <a:p>
            <a:pPr marL="683895" lvl="1" indent="-215900" eaLnBrk="1" fontAlgn="auto" hangingPunct="1">
              <a:spcBef>
                <a:spcPts val="300"/>
              </a:spcBef>
              <a:spcAft>
                <a:spcPts val="0"/>
              </a:spcAft>
              <a:buClr>
                <a:srgbClr val="00B0F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Part variable relative (baromètre) : </a:t>
            </a:r>
          </a:p>
          <a:p>
            <a:pPr marL="1098445" lvl="2" indent="-171450" eaLnBrk="1" fontAlgn="auto" hangingPunct="1">
              <a:spcBef>
                <a:spcPts val="300"/>
              </a:spcBef>
              <a:spcAft>
                <a:spcPts val="0"/>
              </a:spcAft>
              <a:buClr>
                <a:srgbClr val="00B0F0"/>
              </a:buClr>
              <a:defRPr/>
            </a:pPr>
            <a:r>
              <a:rPr lang="fr-FR" sz="1000" dirty="0"/>
              <a:t>Excédent Epargne pondéré</a:t>
            </a:r>
          </a:p>
          <a:p>
            <a:pPr marL="1098445" lvl="2" indent="-171450" eaLnBrk="1" fontAlgn="auto" hangingPunct="1">
              <a:spcBef>
                <a:spcPts val="300"/>
              </a:spcBef>
              <a:spcAft>
                <a:spcPts val="0"/>
              </a:spcAft>
              <a:buClr>
                <a:srgbClr val="00B0F0"/>
              </a:buClr>
              <a:defRPr/>
            </a:pPr>
            <a:r>
              <a:rPr lang="fr-FR" sz="1000" dirty="0"/>
              <a:t>FDC – Evo. Nombre de clients équipés</a:t>
            </a:r>
          </a:p>
          <a:p>
            <a:pPr marL="1098445" lvl="2" indent="-171450" eaLnBrk="1" fontAlgn="auto" hangingPunct="1">
              <a:spcBef>
                <a:spcPts val="300"/>
              </a:spcBef>
              <a:spcAft>
                <a:spcPts val="0"/>
              </a:spcAft>
              <a:buClr>
                <a:srgbClr val="00B0F0"/>
              </a:buClr>
              <a:defRPr/>
            </a:pPr>
            <a:r>
              <a:rPr lang="fr-FR" sz="1000" dirty="0"/>
              <a:t>Satisfaction</a:t>
            </a:r>
          </a:p>
          <a:p>
            <a:pPr marL="639445" lvl="1" indent="-171450" eaLnBrk="1" fontAlgn="auto" hangingPunct="1">
              <a:spcBef>
                <a:spcPts val="300"/>
              </a:spcBef>
              <a:spcAft>
                <a:spcPts val="0"/>
              </a:spcAft>
              <a:buClr>
                <a:srgbClr val="00B0F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Astuce : </a:t>
            </a:r>
            <a:r>
              <a:rPr lang="fr-FR" sz="1000" i="1" dirty="0"/>
              <a:t>Je cherche la multi-vente en équipant la famille, je propose des « couples de solutions » pour nos clients en Assurance Vie et en Prévoyance par exemple.</a:t>
            </a:r>
          </a:p>
        </p:txBody>
      </p:sp>
      <p:sp>
        <p:nvSpPr>
          <p:cNvPr id="14" name="Espace réservé du texte 5">
            <a:extLst>
              <a:ext uri="{FF2B5EF4-FFF2-40B4-BE49-F238E27FC236}">
                <a16:creationId xmlns:a16="http://schemas.microsoft.com/office/drawing/2014/main" id="{E74B72B7-CF29-03DB-06CA-6EB15BE0F63B}"/>
              </a:ext>
            </a:extLst>
          </p:cNvPr>
          <p:cNvSpPr>
            <a:spLocks noGrp="1"/>
          </p:cNvSpPr>
          <p:nvPr>
            <p:ph type="body" sz="quarter" idx="12"/>
          </p:nvPr>
        </p:nvSpPr>
        <p:spPr>
          <a:xfrm>
            <a:off x="695325" y="464147"/>
            <a:ext cx="10980738" cy="720000"/>
          </a:xfrm>
        </p:spPr>
        <p:txBody>
          <a:bodyPr lIns="91440" tIns="45720" rIns="91440" bIns="45720" anchor="ctr">
            <a:normAutofit/>
          </a:bodyPr>
          <a:lstStyle/>
          <a:p>
            <a:r>
              <a:rPr lang="fr-FR" dirty="0">
                <a:latin typeface="Montserrat Black"/>
              </a:rPr>
              <a:t>L’</a:t>
            </a:r>
            <a:r>
              <a:rPr lang="fr-FR" dirty="0">
                <a:solidFill>
                  <a:srgbClr val="C00000"/>
                </a:solidFill>
                <a:latin typeface="Montserrat Black"/>
              </a:rPr>
              <a:t>Essentiel </a:t>
            </a:r>
            <a:r>
              <a:rPr lang="fr-FR" dirty="0">
                <a:latin typeface="Montserrat Black"/>
              </a:rPr>
              <a:t>de l’Epargne : « Des </a:t>
            </a:r>
            <a:r>
              <a:rPr lang="fr-FR" dirty="0">
                <a:solidFill>
                  <a:srgbClr val="C00000"/>
                </a:solidFill>
                <a:latin typeface="Montserrat Black"/>
              </a:rPr>
              <a:t>solutions d'épargne</a:t>
            </a:r>
            <a:r>
              <a:rPr lang="fr-FR" dirty="0">
                <a:latin typeface="Montserrat Black"/>
              </a:rPr>
              <a:t> pour chacun »</a:t>
            </a:r>
          </a:p>
        </p:txBody>
      </p:sp>
      <p:sp>
        <p:nvSpPr>
          <p:cNvPr id="15" name="Rectangle 14">
            <a:extLst>
              <a:ext uri="{FF2B5EF4-FFF2-40B4-BE49-F238E27FC236}">
                <a16:creationId xmlns:a16="http://schemas.microsoft.com/office/drawing/2014/main" id="{37AEF70B-38F5-A05B-A66A-1A9DAE07BDE0}"/>
              </a:ext>
            </a:extLst>
          </p:cNvPr>
          <p:cNvSpPr/>
          <p:nvPr/>
        </p:nvSpPr>
        <p:spPr>
          <a:xfrm>
            <a:off x="0" y="0"/>
            <a:ext cx="394399" cy="685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EPARGNE</a:t>
            </a:r>
          </a:p>
        </p:txBody>
      </p:sp>
      <p:sp>
        <p:nvSpPr>
          <p:cNvPr id="16" name="Espace réservé du texte 6">
            <a:extLst>
              <a:ext uri="{FF2B5EF4-FFF2-40B4-BE49-F238E27FC236}">
                <a16:creationId xmlns:a16="http://schemas.microsoft.com/office/drawing/2014/main" id="{0A56653C-F177-D698-0076-10361E258D21}"/>
              </a:ext>
            </a:extLst>
          </p:cNvPr>
          <p:cNvSpPr txBox="1">
            <a:spLocks/>
          </p:cNvSpPr>
          <p:nvPr/>
        </p:nvSpPr>
        <p:spPr>
          <a:xfrm>
            <a:off x="4376057" y="137054"/>
            <a:ext cx="7300006"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0" dirty="0">
                <a:solidFill>
                  <a:srgbClr val="C00000"/>
                </a:solidFill>
              </a:rPr>
              <a:t>Grand Public</a:t>
            </a:r>
            <a:r>
              <a:rPr lang="fr-FR" dirty="0">
                <a:solidFill>
                  <a:srgbClr val="C00000"/>
                </a:solidFill>
              </a:rPr>
              <a:t> </a:t>
            </a:r>
            <a:r>
              <a:rPr lang="fr-FR" dirty="0">
                <a:solidFill>
                  <a:schemeClr val="tx1">
                    <a:lumMod val="50000"/>
                    <a:lumOff val="50000"/>
                  </a:schemeClr>
                </a:solidFill>
              </a:rPr>
              <a:t>- </a:t>
            </a:r>
            <a:r>
              <a:rPr lang="fr-FR" dirty="0">
                <a:solidFill>
                  <a:srgbClr val="C00000"/>
                </a:solidFill>
              </a:rPr>
              <a:t>Premium</a:t>
            </a:r>
            <a:r>
              <a:rPr lang="fr-FR" dirty="0">
                <a:solidFill>
                  <a:schemeClr val="tx1">
                    <a:lumMod val="50000"/>
                    <a:lumOff val="50000"/>
                  </a:schemeClr>
                </a:solidFill>
              </a:rPr>
              <a:t> - Professionnels </a:t>
            </a:r>
          </a:p>
        </p:txBody>
      </p:sp>
      <p:sp>
        <p:nvSpPr>
          <p:cNvPr id="17" name="Espace réservé du contenu 8">
            <a:extLst>
              <a:ext uri="{FF2B5EF4-FFF2-40B4-BE49-F238E27FC236}">
                <a16:creationId xmlns:a16="http://schemas.microsoft.com/office/drawing/2014/main" id="{5A8437AE-BAB6-218B-2B58-4080AE7FF726}"/>
              </a:ext>
            </a:extLst>
          </p:cNvPr>
          <p:cNvSpPr txBox="1">
            <a:spLocks noChangeArrowheads="1"/>
          </p:cNvSpPr>
          <p:nvPr/>
        </p:nvSpPr>
        <p:spPr bwMode="auto">
          <a:xfrm>
            <a:off x="6044487" y="1277258"/>
            <a:ext cx="2629578" cy="319066"/>
          </a:xfrm>
          <a:prstGeom prst="rect">
            <a:avLst/>
          </a:prstGeom>
          <a:solidFill>
            <a:srgbClr val="00B0F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impacts sur votre PV</a:t>
            </a:r>
          </a:p>
        </p:txBody>
      </p:sp>
      <p:sp>
        <p:nvSpPr>
          <p:cNvPr id="18" name="Espace réservé du contenu 8">
            <a:extLst>
              <a:ext uri="{FF2B5EF4-FFF2-40B4-BE49-F238E27FC236}">
                <a16:creationId xmlns:a16="http://schemas.microsoft.com/office/drawing/2014/main" id="{D020E0A2-944F-A790-59A6-E5D9FBA8B2CD}"/>
              </a:ext>
            </a:extLst>
          </p:cNvPr>
          <p:cNvSpPr txBox="1">
            <a:spLocks/>
          </p:cNvSpPr>
          <p:nvPr/>
        </p:nvSpPr>
        <p:spPr>
          <a:xfrm>
            <a:off x="458604" y="5075565"/>
            <a:ext cx="5338572" cy="1045035"/>
          </a:xfrm>
          <a:prstGeom prst="rect">
            <a:avLst/>
          </a:prstGeom>
          <a:noFill/>
          <a:ln w="28575">
            <a:solidFill>
              <a:srgbClr val="00B0F0"/>
            </a:solidFill>
          </a:ln>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fontAlgn="auto" hangingPunct="1">
              <a:spcAft>
                <a:spcPts val="0"/>
              </a:spcAft>
              <a:buFont typeface="Arial" panose="020B0604020202020204" pitchFamily="34" charset="0"/>
              <a:buNone/>
              <a:defRPr/>
            </a:pPr>
            <a:endParaRPr lang="fr-FR" sz="1050"/>
          </a:p>
        </p:txBody>
      </p:sp>
      <p:sp>
        <p:nvSpPr>
          <p:cNvPr id="19" name="Espace réservé du contenu 8">
            <a:extLst>
              <a:ext uri="{FF2B5EF4-FFF2-40B4-BE49-F238E27FC236}">
                <a16:creationId xmlns:a16="http://schemas.microsoft.com/office/drawing/2014/main" id="{D5324FED-BDE3-2031-BFBA-120963BEC26E}"/>
              </a:ext>
            </a:extLst>
          </p:cNvPr>
          <p:cNvSpPr txBox="1">
            <a:spLocks/>
          </p:cNvSpPr>
          <p:nvPr/>
        </p:nvSpPr>
        <p:spPr>
          <a:xfrm>
            <a:off x="275502" y="1328585"/>
            <a:ext cx="5337229" cy="1547680"/>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Argent frais : </a:t>
            </a:r>
            <a:r>
              <a:rPr lang="fr-FR" sz="1200" dirty="0"/>
              <a:t>Quadreto 4 ans à 3,50 %, emprunt</a:t>
            </a:r>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Assurance – Vie</a:t>
            </a:r>
            <a:endParaRPr lang="fr-FR" sz="1200" dirty="0"/>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Conquête PEL &amp; Quadreto</a:t>
            </a:r>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Parts Sociales : </a:t>
            </a:r>
            <a:r>
              <a:rPr lang="fr-FR" sz="1200" dirty="0"/>
              <a:t>Club des Sociétaires</a:t>
            </a:r>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FAF : </a:t>
            </a:r>
            <a:r>
              <a:rPr lang="fr-FR" sz="1200" dirty="0"/>
              <a:t>Avenir Durable 2</a:t>
            </a:r>
          </a:p>
        </p:txBody>
      </p:sp>
      <p:sp>
        <p:nvSpPr>
          <p:cNvPr id="20" name="Espace réservé du contenu 8">
            <a:extLst>
              <a:ext uri="{FF2B5EF4-FFF2-40B4-BE49-F238E27FC236}">
                <a16:creationId xmlns:a16="http://schemas.microsoft.com/office/drawing/2014/main" id="{5A8EEEEA-504F-322E-1C86-04E4D0AD65DD}"/>
              </a:ext>
            </a:extLst>
          </p:cNvPr>
          <p:cNvSpPr txBox="1">
            <a:spLocks noChangeArrowheads="1"/>
          </p:cNvSpPr>
          <p:nvPr/>
        </p:nvSpPr>
        <p:spPr bwMode="auto">
          <a:xfrm>
            <a:off x="517558" y="1239301"/>
            <a:ext cx="2245682" cy="319066"/>
          </a:xfrm>
          <a:prstGeom prst="rect">
            <a:avLst/>
          </a:prstGeom>
          <a:solidFill>
            <a:srgbClr val="00B0F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à proposer</a:t>
            </a:r>
          </a:p>
        </p:txBody>
      </p:sp>
      <p:sp>
        <p:nvSpPr>
          <p:cNvPr id="21" name="Espace réservé du contenu 8">
            <a:extLst>
              <a:ext uri="{FF2B5EF4-FFF2-40B4-BE49-F238E27FC236}">
                <a16:creationId xmlns:a16="http://schemas.microsoft.com/office/drawing/2014/main" id="{95704D90-CFC0-DBE0-F653-8345A7BE8205}"/>
              </a:ext>
            </a:extLst>
          </p:cNvPr>
          <p:cNvSpPr txBox="1">
            <a:spLocks/>
          </p:cNvSpPr>
          <p:nvPr/>
        </p:nvSpPr>
        <p:spPr>
          <a:xfrm>
            <a:off x="557590" y="4979412"/>
            <a:ext cx="1723366" cy="338987"/>
          </a:xfrm>
          <a:prstGeom prst="rect">
            <a:avLst/>
          </a:prstGeom>
          <a:solidFill>
            <a:srgbClr val="00B0F0"/>
          </a:solidFill>
          <a:ln w="28575"/>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fr-FR" sz="1400" b="1" dirty="0">
                <a:solidFill>
                  <a:schemeClr val="bg1"/>
                </a:solidFill>
              </a:rPr>
              <a:t>     1</a:t>
            </a:r>
            <a:r>
              <a:rPr lang="fr-FR" sz="1400" b="1" baseline="30000" dirty="0">
                <a:solidFill>
                  <a:schemeClr val="bg1"/>
                </a:solidFill>
              </a:rPr>
              <a:t>er</a:t>
            </a:r>
            <a:r>
              <a:rPr lang="fr-FR" sz="1400" b="1" dirty="0">
                <a:solidFill>
                  <a:schemeClr val="bg1"/>
                </a:solidFill>
              </a:rPr>
              <a:t> de cordée !</a:t>
            </a:r>
          </a:p>
        </p:txBody>
      </p:sp>
      <p:sp>
        <p:nvSpPr>
          <p:cNvPr id="22" name="Espace réservé du contenu 8">
            <a:hlinkClick r:id="rId7" action="ppaction://hlinksldjump"/>
            <a:extLst>
              <a:ext uri="{FF2B5EF4-FFF2-40B4-BE49-F238E27FC236}">
                <a16:creationId xmlns:a16="http://schemas.microsoft.com/office/drawing/2014/main" id="{71F3EBC1-1F69-E6F6-251D-9EDA82AAF30B}"/>
              </a:ext>
            </a:extLst>
          </p:cNvPr>
          <p:cNvSpPr txBox="1">
            <a:spLocks/>
          </p:cNvSpPr>
          <p:nvPr/>
        </p:nvSpPr>
        <p:spPr>
          <a:xfrm>
            <a:off x="0" y="5266762"/>
            <a:ext cx="5797176" cy="882420"/>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Font typeface="Arial" panose="020B0604020202020204" pitchFamily="34" charset="0"/>
              <a:buNone/>
              <a:defRPr/>
            </a:pPr>
            <a:r>
              <a:rPr lang="fr-FR" sz="1200" b="1" dirty="0">
                <a:solidFill>
                  <a:srgbClr val="C00000"/>
                </a:solidFill>
              </a:rPr>
              <a:t>LA </a:t>
            </a:r>
            <a:r>
              <a:rPr lang="fr-FR" sz="1200" b="1" dirty="0"/>
              <a:t>cible </a:t>
            </a:r>
            <a:r>
              <a:rPr lang="fr-FR" sz="1200" b="1" dirty="0">
                <a:solidFill>
                  <a:srgbClr val="C00000"/>
                </a:solidFill>
              </a:rPr>
              <a:t>prioritaire</a:t>
            </a:r>
            <a:r>
              <a:rPr lang="fr-FR" sz="1200" b="1" dirty="0"/>
              <a:t> à traiter :</a:t>
            </a:r>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solidFill>
                  <a:srgbClr val="00B0F0"/>
                </a:solidFill>
              </a:rPr>
              <a:t>«</a:t>
            </a:r>
            <a:r>
              <a:rPr lang="it-IT" sz="1200" b="1" dirty="0">
                <a:solidFill>
                  <a:srgbClr val="00B0F0"/>
                </a:solidFill>
              </a:rPr>
              <a:t>PRIO Q3 «EPARGNE» </a:t>
            </a:r>
            <a:r>
              <a:rPr lang="it-IT" sz="1200" b="1" dirty="0"/>
              <a:t>ou</a:t>
            </a:r>
            <a:r>
              <a:rPr lang="it-IT" sz="1200" b="1" dirty="0">
                <a:solidFill>
                  <a:srgbClr val="00B0F0"/>
                </a:solidFill>
              </a:rPr>
              <a:t> «PLACEMENT» CLIENTS NON VUS </a:t>
            </a:r>
            <a:r>
              <a:rPr lang="fr-FR" sz="1200" b="1" dirty="0">
                <a:solidFill>
                  <a:srgbClr val="00B0F0"/>
                </a:solidFill>
              </a:rPr>
              <a:t>» </a:t>
            </a:r>
            <a:r>
              <a:rPr lang="fr-FR" sz="1200" b="1" dirty="0"/>
              <a:t>: La cible très tendre </a:t>
            </a:r>
            <a:r>
              <a:rPr lang="fr-FR" sz="1200" dirty="0"/>
              <a:t>pour équiper en épargne et </a:t>
            </a:r>
            <a:r>
              <a:rPr lang="fr-FR" sz="1200" b="1" dirty="0"/>
              <a:t>impacter la part variable</a:t>
            </a:r>
            <a:r>
              <a:rPr lang="fr-FR" sz="1200" dirty="0"/>
              <a:t>. </a:t>
            </a:r>
            <a:r>
              <a:rPr lang="fr-FR" sz="1200" dirty="0">
                <a:sym typeface="Wingdings" panose="05000000000000000000" pitchFamily="2" charset="2"/>
              </a:rPr>
              <a:t> </a:t>
            </a:r>
            <a:r>
              <a:rPr lang="fr-FR" sz="1200" dirty="0">
                <a:hlinkClick r:id="rId7" action="ppaction://hlinksldjump"/>
              </a:rPr>
              <a:t>En savoir plus </a:t>
            </a:r>
            <a:endParaRPr lang="fr-FR" sz="1200" dirty="0"/>
          </a:p>
        </p:txBody>
      </p:sp>
      <p:sp>
        <p:nvSpPr>
          <p:cNvPr id="24" name="Espace réservé du contenu 8">
            <a:extLst>
              <a:ext uri="{FF2B5EF4-FFF2-40B4-BE49-F238E27FC236}">
                <a16:creationId xmlns:a16="http://schemas.microsoft.com/office/drawing/2014/main" id="{42585523-FBFD-BC9E-A6D0-0E4C18593C4C}"/>
              </a:ext>
            </a:extLst>
          </p:cNvPr>
          <p:cNvSpPr txBox="1">
            <a:spLocks noChangeArrowheads="1"/>
          </p:cNvSpPr>
          <p:nvPr/>
        </p:nvSpPr>
        <p:spPr bwMode="auto">
          <a:xfrm>
            <a:off x="6050375" y="3737133"/>
            <a:ext cx="2629578" cy="319066"/>
          </a:xfrm>
          <a:prstGeom prst="rect">
            <a:avLst/>
          </a:prstGeom>
          <a:solidFill>
            <a:srgbClr val="00B0F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a:spcBef>
                <a:spcPts val="600"/>
              </a:spcBef>
              <a:buClr>
                <a:srgbClr val="D11921"/>
              </a:buClr>
            </a:pPr>
            <a:r>
              <a:rPr lang="fr-FR" altLang="fr-FR" sz="1400" b="1" dirty="0">
                <a:solidFill>
                  <a:schemeClr val="bg1"/>
                </a:solidFill>
              </a:rPr>
              <a:t>     TOUT SUR… l’Epargne</a:t>
            </a:r>
          </a:p>
        </p:txBody>
      </p:sp>
      <p:sp>
        <p:nvSpPr>
          <p:cNvPr id="25" name="Espace réservé du contenu 8">
            <a:extLst>
              <a:ext uri="{FF2B5EF4-FFF2-40B4-BE49-F238E27FC236}">
                <a16:creationId xmlns:a16="http://schemas.microsoft.com/office/drawing/2014/main" id="{F1691998-18A5-5682-17F2-024B654D5C02}"/>
              </a:ext>
            </a:extLst>
          </p:cNvPr>
          <p:cNvSpPr txBox="1">
            <a:spLocks noChangeArrowheads="1"/>
          </p:cNvSpPr>
          <p:nvPr/>
        </p:nvSpPr>
        <p:spPr bwMode="auto">
          <a:xfrm>
            <a:off x="636285" y="2972601"/>
            <a:ext cx="2143116" cy="287477"/>
          </a:xfrm>
          <a:prstGeom prst="rect">
            <a:avLst/>
          </a:prstGeom>
          <a:solidFill>
            <a:srgbClr val="00B0F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chemeClr val="tx2"/>
              </a:buClr>
            </a:pPr>
            <a:r>
              <a:rPr lang="fr-FR" altLang="fr-FR" sz="1200" b="1" dirty="0">
                <a:solidFill>
                  <a:schemeClr val="bg1"/>
                </a:solidFill>
              </a:rPr>
              <a:t>      Les offres PREMIUM</a:t>
            </a:r>
          </a:p>
        </p:txBody>
      </p:sp>
      <p:pic>
        <p:nvPicPr>
          <p:cNvPr id="27" name="Image 26">
            <a:extLst>
              <a:ext uri="{FF2B5EF4-FFF2-40B4-BE49-F238E27FC236}">
                <a16:creationId xmlns:a16="http://schemas.microsoft.com/office/drawing/2014/main" id="{E2EC0A3C-FD54-3E3F-E9EA-DC9BA6027C3F}"/>
              </a:ext>
            </a:extLst>
          </p:cNvPr>
          <p:cNvPicPr>
            <a:picLocks noChangeAspect="1"/>
          </p:cNvPicPr>
          <p:nvPr/>
        </p:nvPicPr>
        <p:blipFill>
          <a:blip r:embed="rId8" cstate="print">
            <a:extLst>
              <a:ext uri="{BEBA8EAE-BF5A-486C-A8C5-ECC9F3942E4B}">
                <a14:imgProps xmlns:a14="http://schemas.microsoft.com/office/drawing/2010/main">
                  <a14:imgLayer r:embed="rId9">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5248670" y="2954545"/>
            <a:ext cx="425399" cy="413416"/>
          </a:xfrm>
          <a:prstGeom prst="rect">
            <a:avLst/>
          </a:prstGeom>
        </p:spPr>
      </p:pic>
      <p:pic>
        <p:nvPicPr>
          <p:cNvPr id="29" name="Image 28">
            <a:hlinkClick r:id="rId10"/>
            <a:extLst>
              <a:ext uri="{FF2B5EF4-FFF2-40B4-BE49-F238E27FC236}">
                <a16:creationId xmlns:a16="http://schemas.microsoft.com/office/drawing/2014/main" id="{96B9AE7C-BD5E-A32B-4614-BFB87406872F}"/>
              </a:ext>
            </a:extLst>
          </p:cNvPr>
          <p:cNvPicPr>
            <a:picLocks noChangeAspect="1"/>
          </p:cNvPicPr>
          <p:nvPr/>
        </p:nvPicPr>
        <p:blipFill>
          <a:blip r:embed="rId11"/>
          <a:stretch>
            <a:fillRect/>
          </a:stretch>
        </p:blipFill>
        <p:spPr>
          <a:xfrm>
            <a:off x="10550881" y="5777225"/>
            <a:ext cx="1233803" cy="278179"/>
          </a:xfrm>
          <a:prstGeom prst="rect">
            <a:avLst/>
          </a:prstGeom>
        </p:spPr>
      </p:pic>
      <p:pic>
        <p:nvPicPr>
          <p:cNvPr id="31" name="Picture 2" descr="Sticker arbre été vert pas cher Etiquette &amp;amp;amp; Autocollant">
            <a:extLst>
              <a:ext uri="{FF2B5EF4-FFF2-40B4-BE49-F238E27FC236}">
                <a16:creationId xmlns:a16="http://schemas.microsoft.com/office/drawing/2014/main" id="{7D018958-6DEC-C1F6-54F4-510F82383F74}"/>
              </a:ext>
            </a:extLst>
          </p:cNvPr>
          <p:cNvPicPr>
            <a:picLocks noChangeAspect="1" noChangeArrowheads="1"/>
          </p:cNvPicPr>
          <p:nvPr/>
        </p:nvPicPr>
        <p:blipFill>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445587" y="5181419"/>
            <a:ext cx="267162" cy="267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Image 31">
            <a:extLst>
              <a:ext uri="{FF2B5EF4-FFF2-40B4-BE49-F238E27FC236}">
                <a16:creationId xmlns:a16="http://schemas.microsoft.com/office/drawing/2014/main" id="{280F53A8-E11D-C747-2CC3-9B60F1C2AC4B}"/>
              </a:ext>
            </a:extLst>
          </p:cNvPr>
          <p:cNvPicPr>
            <a:picLocks noChangeAspect="1"/>
          </p:cNvPicPr>
          <p:nvPr/>
        </p:nvPicPr>
        <p:blipFill>
          <a:blip r:embed="rId13" cstate="print">
            <a:extLst>
              <a:ext uri="{BEBA8EAE-BF5A-486C-A8C5-ECC9F3942E4B}">
                <a14:imgProps xmlns:a14="http://schemas.microsoft.com/office/drawing/2010/main">
                  <a14:imgLayer r:embed="rId14">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6445585" y="5435460"/>
            <a:ext cx="224407" cy="218085"/>
          </a:xfrm>
          <a:prstGeom prst="rect">
            <a:avLst/>
          </a:prstGeom>
        </p:spPr>
      </p:pic>
      <p:grpSp>
        <p:nvGrpSpPr>
          <p:cNvPr id="35" name="Graphique 1830">
            <a:extLst>
              <a:ext uri="{FF2B5EF4-FFF2-40B4-BE49-F238E27FC236}">
                <a16:creationId xmlns:a16="http://schemas.microsoft.com/office/drawing/2014/main" id="{B636B090-56F5-2403-FCA0-800D5A17E56D}"/>
              </a:ext>
            </a:extLst>
          </p:cNvPr>
          <p:cNvGrpSpPr/>
          <p:nvPr/>
        </p:nvGrpSpPr>
        <p:grpSpPr>
          <a:xfrm>
            <a:off x="538447" y="1276994"/>
            <a:ext cx="248961" cy="225774"/>
            <a:chOff x="10483925" y="2904391"/>
            <a:chExt cx="396900" cy="359934"/>
          </a:xfrm>
          <a:noFill/>
        </p:grpSpPr>
        <p:grpSp>
          <p:nvGrpSpPr>
            <p:cNvPr id="36" name="Graphique 1830">
              <a:extLst>
                <a:ext uri="{FF2B5EF4-FFF2-40B4-BE49-F238E27FC236}">
                  <a16:creationId xmlns:a16="http://schemas.microsoft.com/office/drawing/2014/main" id="{6DBA0AD2-A0C4-4E14-F688-6858B22BC231}"/>
                </a:ext>
              </a:extLst>
            </p:cNvPr>
            <p:cNvGrpSpPr/>
            <p:nvPr/>
          </p:nvGrpSpPr>
          <p:grpSpPr>
            <a:xfrm>
              <a:off x="10483925" y="2904391"/>
              <a:ext cx="396900" cy="359934"/>
              <a:chOff x="10483925" y="2904391"/>
              <a:chExt cx="396900" cy="359934"/>
            </a:xfrm>
            <a:grpFill/>
          </p:grpSpPr>
          <p:sp>
            <p:nvSpPr>
              <p:cNvPr id="40" name="Forme libre : forme 39">
                <a:extLst>
                  <a:ext uri="{FF2B5EF4-FFF2-40B4-BE49-F238E27FC236}">
                    <a16:creationId xmlns:a16="http://schemas.microsoft.com/office/drawing/2014/main" id="{2ACD4C61-FD77-5911-72C3-108457F9455D}"/>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41" name="Forme libre : forme 40">
                <a:extLst>
                  <a:ext uri="{FF2B5EF4-FFF2-40B4-BE49-F238E27FC236}">
                    <a16:creationId xmlns:a16="http://schemas.microsoft.com/office/drawing/2014/main" id="{97955887-37DC-EC90-2FC6-D66FD048662C}"/>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42" name="Forme libre : forme 41">
                <a:extLst>
                  <a:ext uri="{FF2B5EF4-FFF2-40B4-BE49-F238E27FC236}">
                    <a16:creationId xmlns:a16="http://schemas.microsoft.com/office/drawing/2014/main" id="{B9FBBBCB-AA57-08E4-E93B-89803C67F5A9}"/>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43" name="Forme libre : forme 42">
                <a:extLst>
                  <a:ext uri="{FF2B5EF4-FFF2-40B4-BE49-F238E27FC236}">
                    <a16:creationId xmlns:a16="http://schemas.microsoft.com/office/drawing/2014/main" id="{DD93D3DF-CBA2-EBA5-28C9-EF869C9F4CC0}"/>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44" name="Forme libre : forme 43">
                <a:extLst>
                  <a:ext uri="{FF2B5EF4-FFF2-40B4-BE49-F238E27FC236}">
                    <a16:creationId xmlns:a16="http://schemas.microsoft.com/office/drawing/2014/main" id="{C66B6ED4-941A-8548-F588-0EA0BD603B86}"/>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45" name="Forme libre : forme 44">
                <a:extLst>
                  <a:ext uri="{FF2B5EF4-FFF2-40B4-BE49-F238E27FC236}">
                    <a16:creationId xmlns:a16="http://schemas.microsoft.com/office/drawing/2014/main" id="{5214241E-9B8B-ACE0-6F4D-10089A246B82}"/>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46" name="Forme libre : forme 45">
                <a:extLst>
                  <a:ext uri="{FF2B5EF4-FFF2-40B4-BE49-F238E27FC236}">
                    <a16:creationId xmlns:a16="http://schemas.microsoft.com/office/drawing/2014/main" id="{91DBFA12-232F-26A1-AA2B-9F5E539EDC18}"/>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47" name="Forme libre : forme 46">
                <a:extLst>
                  <a:ext uri="{FF2B5EF4-FFF2-40B4-BE49-F238E27FC236}">
                    <a16:creationId xmlns:a16="http://schemas.microsoft.com/office/drawing/2014/main" id="{37CED442-7529-D045-C8B5-24E60465EDC8}"/>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48" name="Forme libre : forme 47">
                <a:extLst>
                  <a:ext uri="{FF2B5EF4-FFF2-40B4-BE49-F238E27FC236}">
                    <a16:creationId xmlns:a16="http://schemas.microsoft.com/office/drawing/2014/main" id="{CF841254-9C63-7F8D-6BFF-49801D22490F}"/>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49" name="Forme libre : forme 48">
                <a:extLst>
                  <a:ext uri="{FF2B5EF4-FFF2-40B4-BE49-F238E27FC236}">
                    <a16:creationId xmlns:a16="http://schemas.microsoft.com/office/drawing/2014/main" id="{BE225FE2-CBFC-8DC9-E2A3-4AD2B12B2B04}"/>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50" name="Forme libre : forme 49">
                <a:extLst>
                  <a:ext uri="{FF2B5EF4-FFF2-40B4-BE49-F238E27FC236}">
                    <a16:creationId xmlns:a16="http://schemas.microsoft.com/office/drawing/2014/main" id="{7B7A931C-011B-857A-CFBD-0983EACC44F9}"/>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51" name="Forme libre : forme 50">
                <a:extLst>
                  <a:ext uri="{FF2B5EF4-FFF2-40B4-BE49-F238E27FC236}">
                    <a16:creationId xmlns:a16="http://schemas.microsoft.com/office/drawing/2014/main" id="{00889C79-2F70-F09C-A0D7-39CA20163527}"/>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52" name="Forme libre : forme 51">
                <a:extLst>
                  <a:ext uri="{FF2B5EF4-FFF2-40B4-BE49-F238E27FC236}">
                    <a16:creationId xmlns:a16="http://schemas.microsoft.com/office/drawing/2014/main" id="{1364B77B-27F8-E304-D3BA-F4479A5AECE9}"/>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37" name="Forme libre : forme 36">
              <a:extLst>
                <a:ext uri="{FF2B5EF4-FFF2-40B4-BE49-F238E27FC236}">
                  <a16:creationId xmlns:a16="http://schemas.microsoft.com/office/drawing/2014/main" id="{BB05D35F-234E-3D89-4DC4-CDEFB7E40448}"/>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38" name="Forme libre : forme 37">
              <a:extLst>
                <a:ext uri="{FF2B5EF4-FFF2-40B4-BE49-F238E27FC236}">
                  <a16:creationId xmlns:a16="http://schemas.microsoft.com/office/drawing/2014/main" id="{9F9C113C-4F1A-2F75-1468-B853F2225E56}"/>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39" name="Forme libre : forme 38">
              <a:extLst>
                <a:ext uri="{FF2B5EF4-FFF2-40B4-BE49-F238E27FC236}">
                  <a16:creationId xmlns:a16="http://schemas.microsoft.com/office/drawing/2014/main" id="{464B0DC7-5209-9AD2-AA9F-6542B168C853}"/>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53" name="Graphique 1772">
            <a:extLst>
              <a:ext uri="{FF2B5EF4-FFF2-40B4-BE49-F238E27FC236}">
                <a16:creationId xmlns:a16="http://schemas.microsoft.com/office/drawing/2014/main" id="{9A66199D-9C90-104D-E1A4-4E22D744C37E}"/>
              </a:ext>
            </a:extLst>
          </p:cNvPr>
          <p:cNvGrpSpPr/>
          <p:nvPr/>
        </p:nvGrpSpPr>
        <p:grpSpPr>
          <a:xfrm>
            <a:off x="6102164" y="1318463"/>
            <a:ext cx="211812" cy="233903"/>
            <a:chOff x="2317430" y="1288782"/>
            <a:chExt cx="363699" cy="401630"/>
          </a:xfrm>
          <a:noFill/>
        </p:grpSpPr>
        <p:sp>
          <p:nvSpPr>
            <p:cNvPr id="54" name="Forme libre : forme 53">
              <a:extLst>
                <a:ext uri="{FF2B5EF4-FFF2-40B4-BE49-F238E27FC236}">
                  <a16:creationId xmlns:a16="http://schemas.microsoft.com/office/drawing/2014/main" id="{BC499352-83FA-9748-DA68-E29C3C9159B8}"/>
                </a:ext>
              </a:extLst>
            </p:cNvPr>
            <p:cNvSpPr/>
            <p:nvPr/>
          </p:nvSpPr>
          <p:spPr>
            <a:xfrm>
              <a:off x="2437427" y="1349025"/>
              <a:ext cx="92315" cy="208883"/>
            </a:xfrm>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a:moveTo>
                    <a:pt x="18" y="208883"/>
                  </a:moveTo>
                  <a:cubicBezTo>
                    <a:pt x="18" y="157258"/>
                    <a:pt x="18" y="128111"/>
                    <a:pt x="18" y="128111"/>
                  </a:cubicBezTo>
                  <a:cubicBezTo>
                    <a:pt x="18" y="128111"/>
                    <a:pt x="-3411" y="2857"/>
                    <a:pt x="84505" y="0"/>
                  </a:cubicBezTo>
                  <a:lnTo>
                    <a:pt x="92315" y="0"/>
                  </a:lnTo>
                </a:path>
              </a:pathLst>
            </a:custGeom>
            <a:grpFill/>
            <a:ln w="5715" cap="rnd">
              <a:solidFill>
                <a:schemeClr val="bg1"/>
              </a:solidFill>
              <a:prstDash val="solid"/>
              <a:round/>
            </a:ln>
          </p:spPr>
          <p:txBody>
            <a:bodyPr rtlCol="0" anchor="ctr"/>
            <a:lstStyle/>
            <a:p>
              <a:endParaRPr lang="fr-FR" sz="1400"/>
            </a:p>
          </p:txBody>
        </p:sp>
        <p:grpSp>
          <p:nvGrpSpPr>
            <p:cNvPr id="55" name="Graphique 1772">
              <a:extLst>
                <a:ext uri="{FF2B5EF4-FFF2-40B4-BE49-F238E27FC236}">
                  <a16:creationId xmlns:a16="http://schemas.microsoft.com/office/drawing/2014/main" id="{B2D4E345-2659-9B41-4200-9CD5C3DDE990}"/>
                </a:ext>
              </a:extLst>
            </p:cNvPr>
            <p:cNvGrpSpPr/>
            <p:nvPr/>
          </p:nvGrpSpPr>
          <p:grpSpPr>
            <a:xfrm>
              <a:off x="2452209" y="1371600"/>
              <a:ext cx="42576" cy="102012"/>
              <a:chOff x="2452209" y="1371600"/>
              <a:chExt cx="42576" cy="102012"/>
            </a:xfrm>
            <a:grpFill/>
          </p:grpSpPr>
          <p:sp>
            <p:nvSpPr>
              <p:cNvPr id="75" name="Forme libre : forme 74">
                <a:extLst>
                  <a:ext uri="{FF2B5EF4-FFF2-40B4-BE49-F238E27FC236}">
                    <a16:creationId xmlns:a16="http://schemas.microsoft.com/office/drawing/2014/main" id="{444EE19D-9D8C-AAB2-E5E7-F47FC5C29520}"/>
                  </a:ext>
                </a:extLst>
              </p:cNvPr>
              <p:cNvSpPr/>
              <p:nvPr/>
            </p:nvSpPr>
            <p:spPr>
              <a:xfrm>
                <a:off x="2480403" y="1371600"/>
                <a:ext cx="14382" cy="13049"/>
              </a:xfrm>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a:moveTo>
                      <a:pt x="0" y="13049"/>
                    </a:moveTo>
                    <a:cubicBezTo>
                      <a:pt x="4191" y="8191"/>
                      <a:pt x="8954" y="3715"/>
                      <a:pt x="14383" y="0"/>
                    </a:cubicBezTo>
                  </a:path>
                </a:pathLst>
              </a:custGeom>
              <a:grpFill/>
              <a:ln w="5715" cap="rnd">
                <a:solidFill>
                  <a:schemeClr val="bg1"/>
                </a:solidFill>
                <a:prstDash val="solid"/>
                <a:round/>
              </a:ln>
            </p:spPr>
            <p:txBody>
              <a:bodyPr rtlCol="0" anchor="ctr"/>
              <a:lstStyle/>
              <a:p>
                <a:endParaRPr lang="fr-FR" sz="1400"/>
              </a:p>
            </p:txBody>
          </p:sp>
          <p:sp>
            <p:nvSpPr>
              <p:cNvPr id="76" name="Forme libre : forme 75">
                <a:extLst>
                  <a:ext uri="{FF2B5EF4-FFF2-40B4-BE49-F238E27FC236}">
                    <a16:creationId xmlns:a16="http://schemas.microsoft.com/office/drawing/2014/main" id="{882C030F-019D-F259-06C6-A938B1AF4BE0}"/>
                  </a:ext>
                </a:extLst>
              </p:cNvPr>
              <p:cNvSpPr/>
              <p:nvPr/>
            </p:nvSpPr>
            <p:spPr>
              <a:xfrm>
                <a:off x="2452209" y="1404175"/>
                <a:ext cx="15621" cy="69437"/>
              </a:xfrm>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a:moveTo>
                      <a:pt x="0" y="69437"/>
                    </a:moveTo>
                    <a:cubicBezTo>
                      <a:pt x="572" y="54578"/>
                      <a:pt x="3334" y="25146"/>
                      <a:pt x="15621" y="0"/>
                    </a:cubicBezTo>
                  </a:path>
                </a:pathLst>
              </a:custGeom>
              <a:grpFill/>
              <a:ln w="5715" cap="rnd">
                <a:solidFill>
                  <a:schemeClr val="bg1"/>
                </a:solidFill>
                <a:prstDash val="solid"/>
                <a:round/>
              </a:ln>
            </p:spPr>
            <p:txBody>
              <a:bodyPr rtlCol="0" anchor="ctr"/>
              <a:lstStyle/>
              <a:p>
                <a:endParaRPr lang="fr-FR" sz="1400"/>
              </a:p>
            </p:txBody>
          </p:sp>
        </p:grpSp>
        <p:sp>
          <p:nvSpPr>
            <p:cNvPr id="56" name="Forme libre : forme 55">
              <a:extLst>
                <a:ext uri="{FF2B5EF4-FFF2-40B4-BE49-F238E27FC236}">
                  <a16:creationId xmlns:a16="http://schemas.microsoft.com/office/drawing/2014/main" id="{763F99BF-20FB-5CEB-59D5-86BE65BEDA8E}"/>
                </a:ext>
              </a:extLst>
            </p:cNvPr>
            <p:cNvSpPr/>
            <p:nvPr/>
          </p:nvSpPr>
          <p:spPr>
            <a:xfrm>
              <a:off x="2556317" y="1349974"/>
              <a:ext cx="86772" cy="231460"/>
            </a:xfrm>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a:moveTo>
                    <a:pt x="0" y="3"/>
                  </a:moveTo>
                  <a:cubicBezTo>
                    <a:pt x="0" y="3"/>
                    <a:pt x="86773" y="-2568"/>
                    <a:pt x="86773" y="132687"/>
                  </a:cubicBezTo>
                  <a:lnTo>
                    <a:pt x="86773" y="231461"/>
                  </a:lnTo>
                </a:path>
              </a:pathLst>
            </a:custGeom>
            <a:grpFill/>
            <a:ln w="5715" cap="rnd">
              <a:solidFill>
                <a:schemeClr val="bg1"/>
              </a:solidFill>
              <a:prstDash val="solid"/>
              <a:round/>
            </a:ln>
          </p:spPr>
          <p:txBody>
            <a:bodyPr rtlCol="0" anchor="ctr"/>
            <a:lstStyle/>
            <a:p>
              <a:endParaRPr lang="fr-FR" sz="1400"/>
            </a:p>
          </p:txBody>
        </p:sp>
        <p:sp>
          <p:nvSpPr>
            <p:cNvPr id="57" name="Forme libre : forme 56">
              <a:extLst>
                <a:ext uri="{FF2B5EF4-FFF2-40B4-BE49-F238E27FC236}">
                  <a16:creationId xmlns:a16="http://schemas.microsoft.com/office/drawing/2014/main" id="{98C4DA49-6F03-110D-54D6-989F66FDA0A9}"/>
                </a:ext>
              </a:extLst>
            </p:cNvPr>
            <p:cNvSpPr/>
            <p:nvPr/>
          </p:nvSpPr>
          <p:spPr>
            <a:xfrm>
              <a:off x="2491356" y="1288782"/>
              <a:ext cx="86868" cy="59291"/>
            </a:xfrm>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a:moveTo>
                    <a:pt x="23241" y="59291"/>
                  </a:moveTo>
                  <a:lnTo>
                    <a:pt x="0" y="14333"/>
                  </a:lnTo>
                  <a:cubicBezTo>
                    <a:pt x="0" y="14333"/>
                    <a:pt x="42386" y="-14909"/>
                    <a:pt x="86868" y="10142"/>
                  </a:cubicBezTo>
                </a:path>
              </a:pathLst>
            </a:custGeom>
            <a:grpFill/>
            <a:ln w="5715" cap="rnd">
              <a:solidFill>
                <a:schemeClr val="bg1"/>
              </a:solidFill>
              <a:prstDash val="solid"/>
              <a:round/>
            </a:ln>
          </p:spPr>
          <p:txBody>
            <a:bodyPr rtlCol="0" anchor="ctr"/>
            <a:lstStyle/>
            <a:p>
              <a:endParaRPr lang="fr-FR" sz="1400"/>
            </a:p>
          </p:txBody>
        </p:sp>
        <p:sp>
          <p:nvSpPr>
            <p:cNvPr id="58" name="Forme libre : forme 57">
              <a:extLst>
                <a:ext uri="{FF2B5EF4-FFF2-40B4-BE49-F238E27FC236}">
                  <a16:creationId xmlns:a16="http://schemas.microsoft.com/office/drawing/2014/main" id="{D595EDC0-43F2-F5BF-F248-B4A08260C791}"/>
                </a:ext>
              </a:extLst>
            </p:cNvPr>
            <p:cNvSpPr/>
            <p:nvPr/>
          </p:nvSpPr>
          <p:spPr>
            <a:xfrm>
              <a:off x="2568033" y="1308544"/>
              <a:ext cx="16382" cy="40671"/>
            </a:xfrm>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a:moveTo>
                    <a:pt x="16383" y="0"/>
                  </a:moveTo>
                  <a:lnTo>
                    <a:pt x="0" y="40672"/>
                  </a:lnTo>
                </a:path>
              </a:pathLst>
            </a:custGeom>
            <a:grpFill/>
            <a:ln w="5715" cap="rnd">
              <a:solidFill>
                <a:schemeClr val="bg1"/>
              </a:solidFill>
              <a:prstDash val="solid"/>
              <a:round/>
            </a:ln>
          </p:spPr>
          <p:txBody>
            <a:bodyPr rtlCol="0" anchor="ctr"/>
            <a:lstStyle/>
            <a:p>
              <a:endParaRPr lang="fr-FR" sz="1400"/>
            </a:p>
          </p:txBody>
        </p:sp>
        <p:sp>
          <p:nvSpPr>
            <p:cNvPr id="59" name="Forme libre : forme 58">
              <a:extLst>
                <a:ext uri="{FF2B5EF4-FFF2-40B4-BE49-F238E27FC236}">
                  <a16:creationId xmlns:a16="http://schemas.microsoft.com/office/drawing/2014/main" id="{1059DD34-2409-A203-6381-F8477F7A73B0}"/>
                </a:ext>
              </a:extLst>
            </p:cNvPr>
            <p:cNvSpPr/>
            <p:nvPr/>
          </p:nvSpPr>
          <p:spPr>
            <a:xfrm>
              <a:off x="2538601" y="1303972"/>
              <a:ext cx="190" cy="34194"/>
            </a:xfrm>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a:moveTo>
                    <a:pt x="191" y="0"/>
                  </a:moveTo>
                  <a:lnTo>
                    <a:pt x="0" y="34195"/>
                  </a:lnTo>
                </a:path>
              </a:pathLst>
            </a:custGeom>
            <a:grpFill/>
            <a:ln w="5715" cap="rnd">
              <a:solidFill>
                <a:schemeClr val="bg1"/>
              </a:solidFill>
              <a:prstDash val="solid"/>
              <a:round/>
            </a:ln>
          </p:spPr>
          <p:txBody>
            <a:bodyPr rtlCol="0" anchor="ctr"/>
            <a:lstStyle/>
            <a:p>
              <a:endParaRPr lang="fr-FR" sz="1400"/>
            </a:p>
          </p:txBody>
        </p:sp>
        <p:sp>
          <p:nvSpPr>
            <p:cNvPr id="60" name="Forme libre : forme 59">
              <a:extLst>
                <a:ext uri="{FF2B5EF4-FFF2-40B4-BE49-F238E27FC236}">
                  <a16:creationId xmlns:a16="http://schemas.microsoft.com/office/drawing/2014/main" id="{F6A01B6C-00DA-83BC-6C7A-560766EE0430}"/>
                </a:ext>
              </a:extLst>
            </p:cNvPr>
            <p:cNvSpPr/>
            <p:nvPr/>
          </p:nvSpPr>
          <p:spPr>
            <a:xfrm>
              <a:off x="2556889" y="1311116"/>
              <a:ext cx="6572" cy="18478"/>
            </a:xfrm>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a:moveTo>
                    <a:pt x="6572" y="0"/>
                  </a:moveTo>
                  <a:lnTo>
                    <a:pt x="0" y="18479"/>
                  </a:lnTo>
                </a:path>
              </a:pathLst>
            </a:custGeom>
            <a:grpFill/>
            <a:ln w="5715" cap="rnd">
              <a:solidFill>
                <a:schemeClr val="bg1"/>
              </a:solidFill>
              <a:prstDash val="solid"/>
              <a:round/>
            </a:ln>
          </p:spPr>
          <p:txBody>
            <a:bodyPr rtlCol="0" anchor="ctr"/>
            <a:lstStyle/>
            <a:p>
              <a:endParaRPr lang="fr-FR" sz="1400"/>
            </a:p>
          </p:txBody>
        </p:sp>
        <p:grpSp>
          <p:nvGrpSpPr>
            <p:cNvPr id="61" name="Graphique 1772">
              <a:extLst>
                <a:ext uri="{FF2B5EF4-FFF2-40B4-BE49-F238E27FC236}">
                  <a16:creationId xmlns:a16="http://schemas.microsoft.com/office/drawing/2014/main" id="{1C392595-5188-D784-9238-4AE3320EF75C}"/>
                </a:ext>
              </a:extLst>
            </p:cNvPr>
            <p:cNvGrpSpPr/>
            <p:nvPr/>
          </p:nvGrpSpPr>
          <p:grpSpPr>
            <a:xfrm>
              <a:off x="2489833" y="1432178"/>
              <a:ext cx="79724" cy="98488"/>
              <a:chOff x="2489833" y="1432178"/>
              <a:chExt cx="79724" cy="98488"/>
            </a:xfrm>
            <a:grpFill/>
          </p:grpSpPr>
          <p:sp>
            <p:nvSpPr>
              <p:cNvPr id="72" name="Forme libre : forme 71">
                <a:extLst>
                  <a:ext uri="{FF2B5EF4-FFF2-40B4-BE49-F238E27FC236}">
                    <a16:creationId xmlns:a16="http://schemas.microsoft.com/office/drawing/2014/main" id="{74EA3DCA-4A83-7C00-15CC-2B416121BC94}"/>
                  </a:ext>
                </a:extLst>
              </p:cNvPr>
              <p:cNvSpPr/>
              <p:nvPr/>
            </p:nvSpPr>
            <p:spPr>
              <a:xfrm>
                <a:off x="2506025" y="1432178"/>
                <a:ext cx="63531" cy="98488"/>
              </a:xfrm>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a:moveTo>
                      <a:pt x="63532" y="96393"/>
                    </a:moveTo>
                    <a:cubicBezTo>
                      <a:pt x="58960" y="97727"/>
                      <a:pt x="54197" y="98489"/>
                      <a:pt x="49244" y="98489"/>
                    </a:cubicBezTo>
                    <a:cubicBezTo>
                      <a:pt x="22003" y="98489"/>
                      <a:pt x="0" y="76390"/>
                      <a:pt x="0" y="49244"/>
                    </a:cubicBezTo>
                    <a:cubicBezTo>
                      <a:pt x="0" y="22098"/>
                      <a:pt x="22098" y="0"/>
                      <a:pt x="49244" y="0"/>
                    </a:cubicBezTo>
                    <a:cubicBezTo>
                      <a:pt x="53435" y="0"/>
                      <a:pt x="57531" y="572"/>
                      <a:pt x="61436" y="1524"/>
                    </a:cubicBezTo>
                  </a:path>
                </a:pathLst>
              </a:custGeom>
              <a:grpFill/>
              <a:ln w="5715" cap="rnd">
                <a:solidFill>
                  <a:schemeClr val="bg1"/>
                </a:solidFill>
                <a:prstDash val="solid"/>
                <a:round/>
              </a:ln>
            </p:spPr>
            <p:txBody>
              <a:bodyPr rtlCol="0" anchor="ctr"/>
              <a:lstStyle/>
              <a:p>
                <a:endParaRPr lang="fr-FR" sz="1400"/>
              </a:p>
            </p:txBody>
          </p:sp>
          <p:sp>
            <p:nvSpPr>
              <p:cNvPr id="73" name="Forme libre : forme 72">
                <a:extLst>
                  <a:ext uri="{FF2B5EF4-FFF2-40B4-BE49-F238E27FC236}">
                    <a16:creationId xmlns:a16="http://schemas.microsoft.com/office/drawing/2014/main" id="{892656D9-F5BE-FAA6-BD59-27D9CBC4E86B}"/>
                  </a:ext>
                </a:extLst>
              </p:cNvPr>
              <p:cNvSpPr/>
              <p:nvPr/>
            </p:nvSpPr>
            <p:spPr>
              <a:xfrm>
                <a:off x="2491261" y="1471326"/>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sp>
            <p:nvSpPr>
              <p:cNvPr id="74" name="Forme libre : forme 73">
                <a:extLst>
                  <a:ext uri="{FF2B5EF4-FFF2-40B4-BE49-F238E27FC236}">
                    <a16:creationId xmlns:a16="http://schemas.microsoft.com/office/drawing/2014/main" id="{F14EEBCF-1BB2-212A-582A-C52E6B2E5F0C}"/>
                  </a:ext>
                </a:extLst>
              </p:cNvPr>
              <p:cNvSpPr/>
              <p:nvPr/>
            </p:nvSpPr>
            <p:spPr>
              <a:xfrm>
                <a:off x="2489833" y="1488090"/>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grpSp>
        <p:sp>
          <p:nvSpPr>
            <p:cNvPr id="62" name="Forme libre : forme 61">
              <a:extLst>
                <a:ext uri="{FF2B5EF4-FFF2-40B4-BE49-F238E27FC236}">
                  <a16:creationId xmlns:a16="http://schemas.microsoft.com/office/drawing/2014/main" id="{F2552694-8384-C624-F0CE-9531ADCE2C56}"/>
                </a:ext>
              </a:extLst>
            </p:cNvPr>
            <p:cNvSpPr/>
            <p:nvPr/>
          </p:nvSpPr>
          <p:spPr>
            <a:xfrm>
              <a:off x="2317430" y="1683829"/>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grpFill/>
            <a:ln w="5715" cap="rnd">
              <a:solidFill>
                <a:schemeClr val="bg1"/>
              </a:solidFill>
              <a:prstDash val="solid"/>
              <a:round/>
            </a:ln>
          </p:spPr>
          <p:txBody>
            <a:bodyPr rtlCol="0" anchor="ctr"/>
            <a:lstStyle/>
            <a:p>
              <a:endParaRPr lang="fr-FR" sz="1400"/>
            </a:p>
          </p:txBody>
        </p:sp>
        <p:sp>
          <p:nvSpPr>
            <p:cNvPr id="63" name="Forme libre : forme 62">
              <a:extLst>
                <a:ext uri="{FF2B5EF4-FFF2-40B4-BE49-F238E27FC236}">
                  <a16:creationId xmlns:a16="http://schemas.microsoft.com/office/drawing/2014/main" id="{0E38AF80-314F-6ADA-A123-BCA41C0B618C}"/>
                </a:ext>
              </a:extLst>
            </p:cNvPr>
            <p:cNvSpPr/>
            <p:nvPr/>
          </p:nvSpPr>
          <p:spPr>
            <a:xfrm>
              <a:off x="2317430" y="1531524"/>
              <a:ext cx="60293" cy="152304"/>
            </a:xfrm>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a:moveTo>
                    <a:pt x="0" y="0"/>
                  </a:moveTo>
                  <a:lnTo>
                    <a:pt x="55150" y="0"/>
                  </a:lnTo>
                  <a:cubicBezTo>
                    <a:pt x="58007" y="0"/>
                    <a:pt x="60293" y="2286"/>
                    <a:pt x="60293" y="5143"/>
                  </a:cubicBezTo>
                  <a:lnTo>
                    <a:pt x="60293" y="147161"/>
                  </a:lnTo>
                  <a:cubicBezTo>
                    <a:pt x="60293" y="150019"/>
                    <a:pt x="58007" y="152305"/>
                    <a:pt x="55150" y="152305"/>
                  </a:cubicBezTo>
                  <a:lnTo>
                    <a:pt x="26099" y="152305"/>
                  </a:lnTo>
                </a:path>
              </a:pathLst>
            </a:custGeom>
            <a:grpFill/>
            <a:ln w="5715" cap="rnd">
              <a:solidFill>
                <a:schemeClr val="bg1"/>
              </a:solidFill>
              <a:prstDash val="solid"/>
              <a:round/>
            </a:ln>
          </p:spPr>
          <p:txBody>
            <a:bodyPr rtlCol="0" anchor="ctr"/>
            <a:lstStyle/>
            <a:p>
              <a:endParaRPr lang="fr-FR" sz="1400"/>
            </a:p>
          </p:txBody>
        </p:sp>
        <p:sp>
          <p:nvSpPr>
            <p:cNvPr id="64" name="Forme libre : forme 63">
              <a:extLst>
                <a:ext uri="{FF2B5EF4-FFF2-40B4-BE49-F238E27FC236}">
                  <a16:creationId xmlns:a16="http://schemas.microsoft.com/office/drawing/2014/main" id="{A029A897-CCD0-739D-C127-B6751DEC89C2}"/>
                </a:ext>
              </a:extLst>
            </p:cNvPr>
            <p:cNvSpPr/>
            <p:nvPr/>
          </p:nvSpPr>
          <p:spPr>
            <a:xfrm>
              <a:off x="2380009" y="1626108"/>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grpFill/>
            <a:ln w="5715" cap="rnd">
              <a:solidFill>
                <a:schemeClr val="bg1"/>
              </a:solidFill>
              <a:prstDash val="solid"/>
              <a:round/>
            </a:ln>
          </p:spPr>
          <p:txBody>
            <a:bodyPr rtlCol="0" anchor="ctr"/>
            <a:lstStyle/>
            <a:p>
              <a:endParaRPr lang="fr-FR" sz="1400"/>
            </a:p>
          </p:txBody>
        </p:sp>
        <p:sp>
          <p:nvSpPr>
            <p:cNvPr id="65" name="Forme libre : forme 64">
              <a:extLst>
                <a:ext uri="{FF2B5EF4-FFF2-40B4-BE49-F238E27FC236}">
                  <a16:creationId xmlns:a16="http://schemas.microsoft.com/office/drawing/2014/main" id="{C328642C-D0C6-1046-D95C-30E4C22329FD}"/>
                </a:ext>
              </a:extLst>
            </p:cNvPr>
            <p:cNvSpPr/>
            <p:nvPr/>
          </p:nvSpPr>
          <p:spPr>
            <a:xfrm>
              <a:off x="2378199" y="1544288"/>
              <a:ext cx="24574" cy="59150"/>
            </a:xfrm>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a:moveTo>
                    <a:pt x="0" y="0"/>
                  </a:moveTo>
                  <a:lnTo>
                    <a:pt x="19431" y="0"/>
                  </a:lnTo>
                  <a:cubicBezTo>
                    <a:pt x="22289" y="0"/>
                    <a:pt x="24575" y="2286"/>
                    <a:pt x="24575" y="5144"/>
                  </a:cubicBezTo>
                  <a:lnTo>
                    <a:pt x="24575" y="59150"/>
                  </a:lnTo>
                </a:path>
              </a:pathLst>
            </a:custGeom>
            <a:grpFill/>
            <a:ln w="5715" cap="rnd">
              <a:solidFill>
                <a:schemeClr val="bg1"/>
              </a:solidFill>
              <a:prstDash val="solid"/>
              <a:round/>
            </a:ln>
          </p:spPr>
          <p:txBody>
            <a:bodyPr rtlCol="0" anchor="ctr"/>
            <a:lstStyle/>
            <a:p>
              <a:endParaRPr lang="fr-FR" sz="1400"/>
            </a:p>
          </p:txBody>
        </p:sp>
        <p:sp>
          <p:nvSpPr>
            <p:cNvPr id="66" name="Forme libre : forme 65">
              <a:extLst>
                <a:ext uri="{FF2B5EF4-FFF2-40B4-BE49-F238E27FC236}">
                  <a16:creationId xmlns:a16="http://schemas.microsoft.com/office/drawing/2014/main" id="{5A6CC8B6-3C33-ABAF-5706-512BAE609C1B}"/>
                </a:ext>
              </a:extLst>
            </p:cNvPr>
            <p:cNvSpPr/>
            <p:nvPr/>
          </p:nvSpPr>
          <p:spPr>
            <a:xfrm>
              <a:off x="2402774" y="1557611"/>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8"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grpFill/>
            <a:ln w="5715" cap="rnd">
              <a:solidFill>
                <a:schemeClr val="bg1"/>
              </a:solidFill>
              <a:prstDash val="solid"/>
              <a:round/>
            </a:ln>
          </p:spPr>
          <p:txBody>
            <a:bodyPr rtlCol="0" anchor="ctr"/>
            <a:lstStyle/>
            <a:p>
              <a:endParaRPr lang="fr-FR" sz="1400"/>
            </a:p>
          </p:txBody>
        </p:sp>
        <p:sp>
          <p:nvSpPr>
            <p:cNvPr id="67" name="Forme libre : forme 66">
              <a:extLst>
                <a:ext uri="{FF2B5EF4-FFF2-40B4-BE49-F238E27FC236}">
                  <a16:creationId xmlns:a16="http://schemas.microsoft.com/office/drawing/2014/main" id="{DB86F0E0-CB96-1658-A7AD-C86833F44C40}"/>
                </a:ext>
              </a:extLst>
            </p:cNvPr>
            <p:cNvSpPr/>
            <p:nvPr/>
          </p:nvSpPr>
          <p:spPr>
            <a:xfrm>
              <a:off x="2404584" y="1647062"/>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grpFill/>
            <a:ln w="5715" cap="rnd">
              <a:solidFill>
                <a:schemeClr val="bg1"/>
              </a:solidFill>
              <a:prstDash val="solid"/>
              <a:round/>
            </a:ln>
          </p:spPr>
          <p:txBody>
            <a:bodyPr rtlCol="0" anchor="ctr"/>
            <a:lstStyle/>
            <a:p>
              <a:endParaRPr lang="fr-FR" sz="1400"/>
            </a:p>
          </p:txBody>
        </p:sp>
        <p:sp>
          <p:nvSpPr>
            <p:cNvPr id="68" name="Forme libre : forme 67">
              <a:extLst>
                <a:ext uri="{FF2B5EF4-FFF2-40B4-BE49-F238E27FC236}">
                  <a16:creationId xmlns:a16="http://schemas.microsoft.com/office/drawing/2014/main" id="{45C37687-1669-AF84-B2B4-FE3D51104738}"/>
                </a:ext>
              </a:extLst>
            </p:cNvPr>
            <p:cNvSpPr/>
            <p:nvPr/>
          </p:nvSpPr>
          <p:spPr>
            <a:xfrm>
              <a:off x="2551459" y="1590759"/>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grpFill/>
            <a:ln w="5715" cap="rnd">
              <a:solidFill>
                <a:schemeClr val="bg1"/>
              </a:solidFill>
              <a:prstDash val="solid"/>
              <a:round/>
            </a:ln>
          </p:spPr>
          <p:txBody>
            <a:bodyPr rtlCol="0" anchor="ctr"/>
            <a:lstStyle/>
            <a:p>
              <a:endParaRPr lang="fr-FR" sz="1400"/>
            </a:p>
          </p:txBody>
        </p:sp>
        <p:sp>
          <p:nvSpPr>
            <p:cNvPr id="69" name="Forme libre : forme 68">
              <a:extLst>
                <a:ext uri="{FF2B5EF4-FFF2-40B4-BE49-F238E27FC236}">
                  <a16:creationId xmlns:a16="http://schemas.microsoft.com/office/drawing/2014/main" id="{962BD64A-ACF1-AE5C-6BCE-C36D4CBF4F05}"/>
                </a:ext>
              </a:extLst>
            </p:cNvPr>
            <p:cNvSpPr/>
            <p:nvPr/>
          </p:nvSpPr>
          <p:spPr>
            <a:xfrm>
              <a:off x="2338957" y="1551146"/>
              <a:ext cx="37623" cy="9525"/>
            </a:xfrm>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a:moveTo>
                    <a:pt x="37624" y="0"/>
                  </a:moveTo>
                  <a:lnTo>
                    <a:pt x="0" y="0"/>
                  </a:lnTo>
                </a:path>
              </a:pathLst>
            </a:custGeom>
            <a:grpFill/>
            <a:ln w="5715" cap="rnd">
              <a:solidFill>
                <a:schemeClr val="bg1"/>
              </a:solidFill>
              <a:prstDash val="solid"/>
              <a:round/>
            </a:ln>
          </p:spPr>
          <p:txBody>
            <a:bodyPr rtlCol="0" anchor="ctr"/>
            <a:lstStyle/>
            <a:p>
              <a:endParaRPr lang="fr-FR" sz="1400"/>
            </a:p>
          </p:txBody>
        </p:sp>
        <p:sp>
          <p:nvSpPr>
            <p:cNvPr id="70" name="Forme libre : forme 69">
              <a:extLst>
                <a:ext uri="{FF2B5EF4-FFF2-40B4-BE49-F238E27FC236}">
                  <a16:creationId xmlns:a16="http://schemas.microsoft.com/office/drawing/2014/main" id="{D5BC939C-FF8C-19F9-3B8E-59172CF7D934}"/>
                </a:ext>
              </a:extLst>
            </p:cNvPr>
            <p:cNvSpPr/>
            <p:nvPr/>
          </p:nvSpPr>
          <p:spPr>
            <a:xfrm>
              <a:off x="2351815" y="1565910"/>
              <a:ext cx="23240" cy="9525"/>
            </a:xfrm>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a:moveTo>
                    <a:pt x="23241" y="0"/>
                  </a:moveTo>
                  <a:lnTo>
                    <a:pt x="0" y="0"/>
                  </a:lnTo>
                </a:path>
              </a:pathLst>
            </a:custGeom>
            <a:grpFill/>
            <a:ln w="5715" cap="rnd">
              <a:solidFill>
                <a:schemeClr val="bg1"/>
              </a:solidFill>
              <a:prstDash val="solid"/>
              <a:round/>
            </a:ln>
          </p:spPr>
          <p:txBody>
            <a:bodyPr rtlCol="0" anchor="ctr"/>
            <a:lstStyle/>
            <a:p>
              <a:endParaRPr lang="fr-FR" sz="1400"/>
            </a:p>
          </p:txBody>
        </p:sp>
        <p:sp>
          <p:nvSpPr>
            <p:cNvPr id="71" name="Forme libre : forme 70">
              <a:extLst>
                <a:ext uri="{FF2B5EF4-FFF2-40B4-BE49-F238E27FC236}">
                  <a16:creationId xmlns:a16="http://schemas.microsoft.com/office/drawing/2014/main" id="{8E28299A-AF20-E570-B873-DD7C3FC27AF4}"/>
                </a:ext>
              </a:extLst>
            </p:cNvPr>
            <p:cNvSpPr/>
            <p:nvPr/>
          </p:nvSpPr>
          <p:spPr>
            <a:xfrm>
              <a:off x="2628421" y="1511998"/>
              <a:ext cx="9525" cy="52768"/>
            </a:xfrm>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a:moveTo>
                    <a:pt x="0" y="0"/>
                  </a:moveTo>
                  <a:lnTo>
                    <a:pt x="0" y="52769"/>
                  </a:lnTo>
                </a:path>
              </a:pathLst>
            </a:custGeom>
            <a:grpFill/>
            <a:ln w="5715" cap="rnd">
              <a:solidFill>
                <a:schemeClr val="bg1"/>
              </a:solidFill>
              <a:prstDash val="solid"/>
              <a:round/>
            </a:ln>
          </p:spPr>
          <p:txBody>
            <a:bodyPr rtlCol="0" anchor="ctr"/>
            <a:lstStyle/>
            <a:p>
              <a:endParaRPr lang="fr-FR" sz="1400"/>
            </a:p>
          </p:txBody>
        </p:sp>
      </p:grpSp>
      <p:grpSp>
        <p:nvGrpSpPr>
          <p:cNvPr id="77" name="Graphique 1813">
            <a:extLst>
              <a:ext uri="{FF2B5EF4-FFF2-40B4-BE49-F238E27FC236}">
                <a16:creationId xmlns:a16="http://schemas.microsoft.com/office/drawing/2014/main" id="{DDD38CED-0749-823F-E335-A75ADFD2172A}"/>
              </a:ext>
            </a:extLst>
          </p:cNvPr>
          <p:cNvGrpSpPr/>
          <p:nvPr/>
        </p:nvGrpSpPr>
        <p:grpSpPr>
          <a:xfrm>
            <a:off x="6087434" y="3760561"/>
            <a:ext cx="243960" cy="227725"/>
            <a:chOff x="2279329" y="2853237"/>
            <a:chExt cx="426529" cy="398144"/>
          </a:xfrm>
          <a:noFill/>
        </p:grpSpPr>
        <p:grpSp>
          <p:nvGrpSpPr>
            <p:cNvPr id="78" name="Graphique 1813">
              <a:extLst>
                <a:ext uri="{FF2B5EF4-FFF2-40B4-BE49-F238E27FC236}">
                  <a16:creationId xmlns:a16="http://schemas.microsoft.com/office/drawing/2014/main" id="{48F149E1-99CA-B5A0-DCA4-74EFDB99C8E3}"/>
                </a:ext>
              </a:extLst>
            </p:cNvPr>
            <p:cNvGrpSpPr/>
            <p:nvPr/>
          </p:nvGrpSpPr>
          <p:grpSpPr>
            <a:xfrm>
              <a:off x="2279329" y="2853237"/>
              <a:ext cx="426529" cy="398144"/>
              <a:chOff x="2279329" y="2853237"/>
              <a:chExt cx="426529" cy="398144"/>
            </a:xfrm>
            <a:grpFill/>
          </p:grpSpPr>
          <p:grpSp>
            <p:nvGrpSpPr>
              <p:cNvPr id="80" name="Graphique 1813">
                <a:extLst>
                  <a:ext uri="{FF2B5EF4-FFF2-40B4-BE49-F238E27FC236}">
                    <a16:creationId xmlns:a16="http://schemas.microsoft.com/office/drawing/2014/main" id="{C24616A0-41E4-7300-1D4F-3CB5CF707976}"/>
                  </a:ext>
                </a:extLst>
              </p:cNvPr>
              <p:cNvGrpSpPr/>
              <p:nvPr/>
            </p:nvGrpSpPr>
            <p:grpSpPr>
              <a:xfrm>
                <a:off x="2279329" y="2853237"/>
                <a:ext cx="426529" cy="383857"/>
                <a:chOff x="2279329" y="2853237"/>
                <a:chExt cx="426529" cy="383857"/>
              </a:xfrm>
              <a:grpFill/>
            </p:grpSpPr>
            <p:grpSp>
              <p:nvGrpSpPr>
                <p:cNvPr id="82" name="Graphique 1813">
                  <a:extLst>
                    <a:ext uri="{FF2B5EF4-FFF2-40B4-BE49-F238E27FC236}">
                      <a16:creationId xmlns:a16="http://schemas.microsoft.com/office/drawing/2014/main" id="{02A80A7C-EC13-5B69-1D56-59F25270E5A5}"/>
                    </a:ext>
                  </a:extLst>
                </p:cNvPr>
                <p:cNvGrpSpPr/>
                <p:nvPr/>
              </p:nvGrpSpPr>
              <p:grpSpPr>
                <a:xfrm>
                  <a:off x="2404487" y="2986968"/>
                  <a:ext cx="163258" cy="250126"/>
                  <a:chOff x="2404487" y="2986968"/>
                  <a:chExt cx="163258" cy="250126"/>
                </a:xfrm>
                <a:grpFill/>
              </p:grpSpPr>
              <p:sp>
                <p:nvSpPr>
                  <p:cNvPr id="96" name="Forme libre : forme 95">
                    <a:extLst>
                      <a:ext uri="{FF2B5EF4-FFF2-40B4-BE49-F238E27FC236}">
                        <a16:creationId xmlns:a16="http://schemas.microsoft.com/office/drawing/2014/main" id="{D395EFED-9C96-6FE0-2308-917A9EF1CAE8}"/>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5715" cap="rnd">
                    <a:solidFill>
                      <a:schemeClr val="bg1"/>
                    </a:solidFill>
                    <a:prstDash val="solid"/>
                    <a:round/>
                  </a:ln>
                </p:spPr>
                <p:txBody>
                  <a:bodyPr rtlCol="0" anchor="ctr"/>
                  <a:lstStyle/>
                  <a:p>
                    <a:endParaRPr lang="fr-FR" sz="1400"/>
                  </a:p>
                </p:txBody>
              </p:sp>
              <p:sp>
                <p:nvSpPr>
                  <p:cNvPr id="97" name="Forme libre : forme 96">
                    <a:extLst>
                      <a:ext uri="{FF2B5EF4-FFF2-40B4-BE49-F238E27FC236}">
                        <a16:creationId xmlns:a16="http://schemas.microsoft.com/office/drawing/2014/main" id="{B5B81793-23A1-A358-E4D7-9B3C2F91EC27}"/>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5715" cap="rnd">
                    <a:solidFill>
                      <a:schemeClr val="bg1"/>
                    </a:solidFill>
                    <a:prstDash val="solid"/>
                    <a:round/>
                  </a:ln>
                </p:spPr>
                <p:txBody>
                  <a:bodyPr rtlCol="0" anchor="ctr"/>
                  <a:lstStyle/>
                  <a:p>
                    <a:endParaRPr lang="fr-FR" sz="1400"/>
                  </a:p>
                </p:txBody>
              </p:sp>
            </p:grpSp>
            <p:sp>
              <p:nvSpPr>
                <p:cNvPr id="83" name="Forme libre : forme 82">
                  <a:extLst>
                    <a:ext uri="{FF2B5EF4-FFF2-40B4-BE49-F238E27FC236}">
                      <a16:creationId xmlns:a16="http://schemas.microsoft.com/office/drawing/2014/main" id="{A9B8E660-4709-3825-AD89-EF433621DA0F}"/>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5715" cap="rnd">
                  <a:solidFill>
                    <a:schemeClr val="bg1"/>
                  </a:solidFill>
                  <a:prstDash val="solid"/>
                  <a:round/>
                </a:ln>
              </p:spPr>
              <p:txBody>
                <a:bodyPr rtlCol="0" anchor="ctr"/>
                <a:lstStyle/>
                <a:p>
                  <a:endParaRPr lang="fr-FR" sz="1400"/>
                </a:p>
              </p:txBody>
            </p:sp>
            <p:sp>
              <p:nvSpPr>
                <p:cNvPr id="84" name="Forme libre : forme 83">
                  <a:extLst>
                    <a:ext uri="{FF2B5EF4-FFF2-40B4-BE49-F238E27FC236}">
                      <a16:creationId xmlns:a16="http://schemas.microsoft.com/office/drawing/2014/main" id="{1D662E50-44C5-26D0-B762-024C74F42906}"/>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5715" cap="rnd">
                  <a:solidFill>
                    <a:schemeClr val="bg1"/>
                  </a:solidFill>
                  <a:prstDash val="solid"/>
                  <a:round/>
                </a:ln>
              </p:spPr>
              <p:txBody>
                <a:bodyPr rtlCol="0" anchor="ctr"/>
                <a:lstStyle/>
                <a:p>
                  <a:endParaRPr lang="fr-FR" sz="1400"/>
                </a:p>
              </p:txBody>
            </p:sp>
            <p:sp>
              <p:nvSpPr>
                <p:cNvPr id="85" name="Forme libre : forme 84">
                  <a:extLst>
                    <a:ext uri="{FF2B5EF4-FFF2-40B4-BE49-F238E27FC236}">
                      <a16:creationId xmlns:a16="http://schemas.microsoft.com/office/drawing/2014/main" id="{5F24E313-32AF-680F-4506-C231894E14D6}"/>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5715" cap="rnd">
                  <a:solidFill>
                    <a:schemeClr val="bg1"/>
                  </a:solidFill>
                  <a:prstDash val="solid"/>
                  <a:round/>
                </a:ln>
              </p:spPr>
              <p:txBody>
                <a:bodyPr rtlCol="0" anchor="ctr"/>
                <a:lstStyle/>
                <a:p>
                  <a:endParaRPr lang="fr-FR" sz="1400"/>
                </a:p>
              </p:txBody>
            </p:sp>
            <p:grpSp>
              <p:nvGrpSpPr>
                <p:cNvPr id="86" name="Graphique 1813">
                  <a:extLst>
                    <a:ext uri="{FF2B5EF4-FFF2-40B4-BE49-F238E27FC236}">
                      <a16:creationId xmlns:a16="http://schemas.microsoft.com/office/drawing/2014/main" id="{344D603B-9EF1-DFB4-152A-68DE82FD1BD2}"/>
                    </a:ext>
                  </a:extLst>
                </p:cNvPr>
                <p:cNvGrpSpPr/>
                <p:nvPr/>
              </p:nvGrpSpPr>
              <p:grpSpPr>
                <a:xfrm>
                  <a:off x="2605465" y="2913530"/>
                  <a:ext cx="100393" cy="307943"/>
                  <a:chOff x="2605465" y="2913530"/>
                  <a:chExt cx="100393" cy="307943"/>
                </a:xfrm>
                <a:grpFill/>
              </p:grpSpPr>
              <p:sp>
                <p:nvSpPr>
                  <p:cNvPr id="93" name="Forme libre : forme 92">
                    <a:extLst>
                      <a:ext uri="{FF2B5EF4-FFF2-40B4-BE49-F238E27FC236}">
                        <a16:creationId xmlns:a16="http://schemas.microsoft.com/office/drawing/2014/main" id="{D2088268-F18F-8844-D19D-65B4C7342A00}"/>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5715" cap="rnd">
                    <a:solidFill>
                      <a:schemeClr val="bg1"/>
                    </a:solidFill>
                    <a:prstDash val="solid"/>
                    <a:round/>
                  </a:ln>
                </p:spPr>
                <p:txBody>
                  <a:bodyPr rtlCol="0" anchor="ctr"/>
                  <a:lstStyle/>
                  <a:p>
                    <a:endParaRPr lang="fr-FR" sz="1400"/>
                  </a:p>
                </p:txBody>
              </p:sp>
              <p:sp>
                <p:nvSpPr>
                  <p:cNvPr id="94" name="Forme libre : forme 93">
                    <a:extLst>
                      <a:ext uri="{FF2B5EF4-FFF2-40B4-BE49-F238E27FC236}">
                        <a16:creationId xmlns:a16="http://schemas.microsoft.com/office/drawing/2014/main" id="{A76422BD-0CC5-1A16-F358-2D5D13981FA9}"/>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5715" cap="rnd">
                    <a:solidFill>
                      <a:schemeClr val="bg1"/>
                    </a:solidFill>
                    <a:prstDash val="solid"/>
                    <a:round/>
                  </a:ln>
                </p:spPr>
                <p:txBody>
                  <a:bodyPr rtlCol="0" anchor="ctr"/>
                  <a:lstStyle/>
                  <a:p>
                    <a:endParaRPr lang="fr-FR" sz="1400"/>
                  </a:p>
                </p:txBody>
              </p:sp>
              <p:sp>
                <p:nvSpPr>
                  <p:cNvPr id="95" name="Forme libre : forme 94">
                    <a:extLst>
                      <a:ext uri="{FF2B5EF4-FFF2-40B4-BE49-F238E27FC236}">
                        <a16:creationId xmlns:a16="http://schemas.microsoft.com/office/drawing/2014/main" id="{D085617E-A140-76EF-D9C4-B42B8DA8A002}"/>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5715" cap="rnd">
                    <a:solidFill>
                      <a:schemeClr val="bg1"/>
                    </a:solidFill>
                    <a:prstDash val="solid"/>
                    <a:round/>
                  </a:ln>
                </p:spPr>
                <p:txBody>
                  <a:bodyPr rtlCol="0" anchor="ctr"/>
                  <a:lstStyle/>
                  <a:p>
                    <a:endParaRPr lang="fr-FR" sz="1400"/>
                  </a:p>
                </p:txBody>
              </p:sp>
            </p:grpSp>
            <p:grpSp>
              <p:nvGrpSpPr>
                <p:cNvPr id="87" name="Graphique 1813">
                  <a:extLst>
                    <a:ext uri="{FF2B5EF4-FFF2-40B4-BE49-F238E27FC236}">
                      <a16:creationId xmlns:a16="http://schemas.microsoft.com/office/drawing/2014/main" id="{58BF9F90-F47A-759B-A91C-0EB3A721DB72}"/>
                    </a:ext>
                  </a:extLst>
                </p:cNvPr>
                <p:cNvGrpSpPr/>
                <p:nvPr/>
              </p:nvGrpSpPr>
              <p:grpSpPr>
                <a:xfrm>
                  <a:off x="2279329" y="2915435"/>
                  <a:ext cx="100393" cy="307943"/>
                  <a:chOff x="2279329" y="2915435"/>
                  <a:chExt cx="100393" cy="307943"/>
                </a:xfrm>
                <a:grpFill/>
              </p:grpSpPr>
              <p:sp>
                <p:nvSpPr>
                  <p:cNvPr id="90" name="Forme libre : forme 89">
                    <a:extLst>
                      <a:ext uri="{FF2B5EF4-FFF2-40B4-BE49-F238E27FC236}">
                        <a16:creationId xmlns:a16="http://schemas.microsoft.com/office/drawing/2014/main" id="{A64D811D-2BEA-6E35-0051-A9F19BD1D53E}"/>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5715" cap="rnd">
                    <a:solidFill>
                      <a:schemeClr val="bg1"/>
                    </a:solidFill>
                    <a:prstDash val="solid"/>
                    <a:round/>
                  </a:ln>
                </p:spPr>
                <p:txBody>
                  <a:bodyPr rtlCol="0" anchor="ctr"/>
                  <a:lstStyle/>
                  <a:p>
                    <a:endParaRPr lang="fr-FR" sz="1400"/>
                  </a:p>
                </p:txBody>
              </p:sp>
              <p:sp>
                <p:nvSpPr>
                  <p:cNvPr id="91" name="Forme libre : forme 90">
                    <a:extLst>
                      <a:ext uri="{FF2B5EF4-FFF2-40B4-BE49-F238E27FC236}">
                        <a16:creationId xmlns:a16="http://schemas.microsoft.com/office/drawing/2014/main" id="{C93CB62E-492D-856A-5E18-099EC9939122}"/>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5715" cap="rnd">
                    <a:solidFill>
                      <a:schemeClr val="bg1"/>
                    </a:solidFill>
                    <a:prstDash val="solid"/>
                    <a:round/>
                  </a:ln>
                </p:spPr>
                <p:txBody>
                  <a:bodyPr rtlCol="0" anchor="ctr"/>
                  <a:lstStyle/>
                  <a:p>
                    <a:endParaRPr lang="fr-FR" sz="1400"/>
                  </a:p>
                </p:txBody>
              </p:sp>
              <p:sp>
                <p:nvSpPr>
                  <p:cNvPr id="92" name="Forme libre : forme 91">
                    <a:extLst>
                      <a:ext uri="{FF2B5EF4-FFF2-40B4-BE49-F238E27FC236}">
                        <a16:creationId xmlns:a16="http://schemas.microsoft.com/office/drawing/2014/main" id="{3F5EF3E2-7E67-E86F-86E9-CE538981B42E}"/>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5715" cap="rnd">
                    <a:solidFill>
                      <a:schemeClr val="bg1"/>
                    </a:solidFill>
                    <a:prstDash val="solid"/>
                    <a:round/>
                  </a:ln>
                </p:spPr>
                <p:txBody>
                  <a:bodyPr rtlCol="0" anchor="ctr"/>
                  <a:lstStyle/>
                  <a:p>
                    <a:endParaRPr lang="fr-FR" sz="1400"/>
                  </a:p>
                </p:txBody>
              </p:sp>
            </p:grpSp>
            <p:sp>
              <p:nvSpPr>
                <p:cNvPr id="88" name="Forme libre : forme 87">
                  <a:extLst>
                    <a:ext uri="{FF2B5EF4-FFF2-40B4-BE49-F238E27FC236}">
                      <a16:creationId xmlns:a16="http://schemas.microsoft.com/office/drawing/2014/main" id="{63AAA716-F299-D6E7-A859-659F2E108B5D}"/>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5715" cap="rnd">
                  <a:solidFill>
                    <a:schemeClr val="bg1"/>
                  </a:solidFill>
                  <a:prstDash val="solid"/>
                  <a:round/>
                </a:ln>
              </p:spPr>
              <p:txBody>
                <a:bodyPr rtlCol="0" anchor="ctr"/>
                <a:lstStyle/>
                <a:p>
                  <a:endParaRPr lang="fr-FR" sz="1400"/>
                </a:p>
              </p:txBody>
            </p:sp>
            <p:sp>
              <p:nvSpPr>
                <p:cNvPr id="89" name="Forme libre : forme 88">
                  <a:extLst>
                    <a:ext uri="{FF2B5EF4-FFF2-40B4-BE49-F238E27FC236}">
                      <a16:creationId xmlns:a16="http://schemas.microsoft.com/office/drawing/2014/main" id="{8FEA4626-D00F-691F-4129-B1EB3AD16B27}"/>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5715" cap="rnd">
                  <a:solidFill>
                    <a:schemeClr val="bg1"/>
                  </a:solidFill>
                  <a:prstDash val="solid"/>
                  <a:round/>
                </a:ln>
              </p:spPr>
              <p:txBody>
                <a:bodyPr rtlCol="0" anchor="ctr"/>
                <a:lstStyle/>
                <a:p>
                  <a:endParaRPr lang="fr-FR" sz="1400"/>
                </a:p>
              </p:txBody>
            </p:sp>
          </p:grpSp>
          <p:sp>
            <p:nvSpPr>
              <p:cNvPr id="81" name="Forme libre : forme 80">
                <a:extLst>
                  <a:ext uri="{FF2B5EF4-FFF2-40B4-BE49-F238E27FC236}">
                    <a16:creationId xmlns:a16="http://schemas.microsoft.com/office/drawing/2014/main" id="{4910E3CD-F90C-F122-ECD7-6045105B5967}"/>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5715" cap="rnd">
                <a:solidFill>
                  <a:schemeClr val="bg1"/>
                </a:solidFill>
                <a:prstDash val="solid"/>
                <a:round/>
              </a:ln>
            </p:spPr>
            <p:txBody>
              <a:bodyPr rtlCol="0" anchor="ctr"/>
              <a:lstStyle/>
              <a:p>
                <a:endParaRPr lang="fr-FR" sz="1400"/>
              </a:p>
            </p:txBody>
          </p:sp>
        </p:grpSp>
        <p:sp>
          <p:nvSpPr>
            <p:cNvPr id="79" name="Forme libre : forme 78">
              <a:extLst>
                <a:ext uri="{FF2B5EF4-FFF2-40B4-BE49-F238E27FC236}">
                  <a16:creationId xmlns:a16="http://schemas.microsoft.com/office/drawing/2014/main" id="{AA18EA4B-0553-E0EB-FA37-FEE3859F71EE}"/>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5715" cap="rnd">
              <a:solidFill>
                <a:schemeClr val="bg1"/>
              </a:solidFill>
              <a:prstDash val="solid"/>
              <a:round/>
            </a:ln>
          </p:spPr>
          <p:txBody>
            <a:bodyPr rtlCol="0" anchor="ctr"/>
            <a:lstStyle/>
            <a:p>
              <a:endParaRPr lang="fr-FR" sz="1400"/>
            </a:p>
          </p:txBody>
        </p:sp>
      </p:grpSp>
      <p:grpSp>
        <p:nvGrpSpPr>
          <p:cNvPr id="98" name="Graphique 1846">
            <a:extLst>
              <a:ext uri="{FF2B5EF4-FFF2-40B4-BE49-F238E27FC236}">
                <a16:creationId xmlns:a16="http://schemas.microsoft.com/office/drawing/2014/main" id="{63F58A47-4983-03CE-8FC0-E5D25249B855}"/>
              </a:ext>
            </a:extLst>
          </p:cNvPr>
          <p:cNvGrpSpPr/>
          <p:nvPr/>
        </p:nvGrpSpPr>
        <p:grpSpPr>
          <a:xfrm>
            <a:off x="598013" y="5018117"/>
            <a:ext cx="239268" cy="268810"/>
            <a:chOff x="754923" y="4488392"/>
            <a:chExt cx="305723" cy="343471"/>
          </a:xfrm>
          <a:noFill/>
        </p:grpSpPr>
        <p:sp>
          <p:nvSpPr>
            <p:cNvPr id="99" name="Forme libre : forme 98">
              <a:extLst>
                <a:ext uri="{FF2B5EF4-FFF2-40B4-BE49-F238E27FC236}">
                  <a16:creationId xmlns:a16="http://schemas.microsoft.com/office/drawing/2014/main" id="{74CB0081-D27F-9B2D-BE76-8B8DA4DF26CA}"/>
                </a:ext>
              </a:extLst>
            </p:cNvPr>
            <p:cNvSpPr/>
            <p:nvPr/>
          </p:nvSpPr>
          <p:spPr>
            <a:xfrm>
              <a:off x="848819" y="4533445"/>
              <a:ext cx="105822" cy="29698"/>
            </a:xfrm>
            <a:custGeom>
              <a:avLst/>
              <a:gdLst>
                <a:gd name="connsiteX0" fmla="*/ 0 w 105822"/>
                <a:gd name="connsiteY0" fmla="*/ 22860 h 29698"/>
                <a:gd name="connsiteX1" fmla="*/ 90773 w 105822"/>
                <a:gd name="connsiteY1" fmla="*/ 0 h 29698"/>
                <a:gd name="connsiteX2" fmla="*/ 88963 w 105822"/>
                <a:gd name="connsiteY2" fmla="*/ 21622 h 29698"/>
                <a:gd name="connsiteX3" fmla="*/ 105823 w 105822"/>
                <a:gd name="connsiteY3" fmla="*/ 16192 h 29698"/>
              </a:gdLst>
              <a:ahLst/>
              <a:cxnLst>
                <a:cxn ang="0">
                  <a:pos x="connsiteX0" y="connsiteY0"/>
                </a:cxn>
                <a:cxn ang="0">
                  <a:pos x="connsiteX1" y="connsiteY1"/>
                </a:cxn>
                <a:cxn ang="0">
                  <a:pos x="connsiteX2" y="connsiteY2"/>
                </a:cxn>
                <a:cxn ang="0">
                  <a:pos x="connsiteX3" y="connsiteY3"/>
                </a:cxn>
              </a:cxnLst>
              <a:rect l="l" t="t" r="r" b="b"/>
              <a:pathLst>
                <a:path w="105822" h="29698">
                  <a:moveTo>
                    <a:pt x="0" y="22860"/>
                  </a:moveTo>
                  <a:cubicBezTo>
                    <a:pt x="0" y="22860"/>
                    <a:pt x="52864" y="48673"/>
                    <a:pt x="90773" y="0"/>
                  </a:cubicBezTo>
                  <a:cubicBezTo>
                    <a:pt x="90773" y="0"/>
                    <a:pt x="94964" y="9049"/>
                    <a:pt x="88963" y="21622"/>
                  </a:cubicBezTo>
                  <a:cubicBezTo>
                    <a:pt x="88963" y="21622"/>
                    <a:pt x="98012" y="27051"/>
                    <a:pt x="105823" y="16192"/>
                  </a:cubicBezTo>
                </a:path>
              </a:pathLst>
            </a:custGeom>
            <a:noFill/>
            <a:ln w="5715" cap="rnd">
              <a:solidFill>
                <a:schemeClr val="bg1"/>
              </a:solidFill>
              <a:prstDash val="solid"/>
              <a:round/>
            </a:ln>
          </p:spPr>
          <p:txBody>
            <a:bodyPr rtlCol="0" anchor="ctr"/>
            <a:lstStyle/>
            <a:p>
              <a:endParaRPr lang="fr-FR" sz="1400"/>
            </a:p>
          </p:txBody>
        </p:sp>
        <p:sp>
          <p:nvSpPr>
            <p:cNvPr id="100" name="Forme libre : forme 99">
              <a:extLst>
                <a:ext uri="{FF2B5EF4-FFF2-40B4-BE49-F238E27FC236}">
                  <a16:creationId xmlns:a16="http://schemas.microsoft.com/office/drawing/2014/main" id="{6AF32952-2BB6-D9EF-7812-1D9B30796BD7}"/>
                </a:ext>
              </a:extLst>
            </p:cNvPr>
            <p:cNvSpPr/>
            <p:nvPr/>
          </p:nvSpPr>
          <p:spPr>
            <a:xfrm>
              <a:off x="827313" y="4488392"/>
              <a:ext cx="78560" cy="203168"/>
            </a:xfrm>
            <a:custGeom>
              <a:avLst/>
              <a:gdLst>
                <a:gd name="connsiteX0" fmla="*/ 78561 w 78560"/>
                <a:gd name="connsiteY0" fmla="*/ 203168 h 203168"/>
                <a:gd name="connsiteX1" fmla="*/ 14838 w 78560"/>
                <a:gd name="connsiteY1" fmla="*/ 145447 h 203168"/>
                <a:gd name="connsiteX2" fmla="*/ 456 w 78560"/>
                <a:gd name="connsiteY2" fmla="*/ 132207 h 203168"/>
                <a:gd name="connsiteX3" fmla="*/ 10647 w 78560"/>
                <a:gd name="connsiteY3" fmla="*/ 114205 h 203168"/>
                <a:gd name="connsiteX4" fmla="*/ 74941 w 78560"/>
                <a:gd name="connsiteY4" fmla="*/ 0 h 203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60" h="203168">
                  <a:moveTo>
                    <a:pt x="78561" y="203168"/>
                  </a:moveTo>
                  <a:cubicBezTo>
                    <a:pt x="30459" y="203168"/>
                    <a:pt x="14838" y="145447"/>
                    <a:pt x="14838" y="145447"/>
                  </a:cubicBezTo>
                  <a:cubicBezTo>
                    <a:pt x="14838" y="145447"/>
                    <a:pt x="3408" y="146685"/>
                    <a:pt x="456" y="132207"/>
                  </a:cubicBezTo>
                  <a:cubicBezTo>
                    <a:pt x="-2592" y="117824"/>
                    <a:pt x="10647" y="114205"/>
                    <a:pt x="10647" y="114205"/>
                  </a:cubicBezTo>
                  <a:cubicBezTo>
                    <a:pt x="10647" y="114205"/>
                    <a:pt x="-15165" y="24670"/>
                    <a:pt x="74941" y="0"/>
                  </a:cubicBezTo>
                </a:path>
              </a:pathLst>
            </a:custGeom>
            <a:noFill/>
            <a:ln w="5715" cap="rnd">
              <a:solidFill>
                <a:schemeClr val="bg1"/>
              </a:solidFill>
              <a:prstDash val="solid"/>
              <a:round/>
            </a:ln>
          </p:spPr>
          <p:txBody>
            <a:bodyPr rtlCol="0" anchor="ctr"/>
            <a:lstStyle/>
            <a:p>
              <a:endParaRPr lang="fr-FR" sz="1400"/>
            </a:p>
          </p:txBody>
        </p:sp>
        <p:sp>
          <p:nvSpPr>
            <p:cNvPr id="101" name="Forme libre : forme 100">
              <a:extLst>
                <a:ext uri="{FF2B5EF4-FFF2-40B4-BE49-F238E27FC236}">
                  <a16:creationId xmlns:a16="http://schemas.microsoft.com/office/drawing/2014/main" id="{9BDDCB51-7449-E20D-17C9-073CD81A572D}"/>
                </a:ext>
              </a:extLst>
            </p:cNvPr>
            <p:cNvSpPr/>
            <p:nvPr/>
          </p:nvSpPr>
          <p:spPr>
            <a:xfrm>
              <a:off x="909493" y="4497536"/>
              <a:ext cx="80370" cy="194024"/>
            </a:xfrm>
            <a:custGeom>
              <a:avLst/>
              <a:gdLst>
                <a:gd name="connsiteX0" fmla="*/ 0 w 80370"/>
                <a:gd name="connsiteY0" fmla="*/ 194024 h 194024"/>
                <a:gd name="connsiteX1" fmla="*/ 65532 w 80370"/>
                <a:gd name="connsiteY1" fmla="*/ 136303 h 194024"/>
                <a:gd name="connsiteX2" fmla="*/ 79915 w 80370"/>
                <a:gd name="connsiteY2" fmla="*/ 123063 h 194024"/>
                <a:gd name="connsiteX3" fmla="*/ 69723 w 80370"/>
                <a:gd name="connsiteY3" fmla="*/ 105061 h 194024"/>
                <a:gd name="connsiteX4" fmla="*/ 29051 w 80370"/>
                <a:gd name="connsiteY4" fmla="*/ 0 h 194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70" h="194024">
                  <a:moveTo>
                    <a:pt x="0" y="194024"/>
                  </a:moveTo>
                  <a:cubicBezTo>
                    <a:pt x="48101" y="194024"/>
                    <a:pt x="65532" y="136303"/>
                    <a:pt x="65532" y="136303"/>
                  </a:cubicBezTo>
                  <a:cubicBezTo>
                    <a:pt x="65532" y="136303"/>
                    <a:pt x="76962" y="137541"/>
                    <a:pt x="79915" y="123063"/>
                  </a:cubicBezTo>
                  <a:cubicBezTo>
                    <a:pt x="82963" y="108680"/>
                    <a:pt x="69723" y="105061"/>
                    <a:pt x="69723" y="105061"/>
                  </a:cubicBezTo>
                  <a:cubicBezTo>
                    <a:pt x="69723" y="105061"/>
                    <a:pt x="90678" y="32480"/>
                    <a:pt x="29051" y="0"/>
                  </a:cubicBezTo>
                </a:path>
              </a:pathLst>
            </a:custGeom>
            <a:noFill/>
            <a:ln w="5715" cap="rnd">
              <a:solidFill>
                <a:schemeClr val="bg1"/>
              </a:solidFill>
              <a:prstDash val="solid"/>
              <a:round/>
            </a:ln>
          </p:spPr>
          <p:txBody>
            <a:bodyPr rtlCol="0" anchor="ctr"/>
            <a:lstStyle/>
            <a:p>
              <a:endParaRPr lang="fr-FR" sz="1400"/>
            </a:p>
          </p:txBody>
        </p:sp>
        <p:sp>
          <p:nvSpPr>
            <p:cNvPr id="102" name="Forme libre : forme 101">
              <a:extLst>
                <a:ext uri="{FF2B5EF4-FFF2-40B4-BE49-F238E27FC236}">
                  <a16:creationId xmlns:a16="http://schemas.microsoft.com/office/drawing/2014/main" id="{4115274A-BDE9-2CEA-B8C1-E05EA7048610}"/>
                </a:ext>
              </a:extLst>
            </p:cNvPr>
            <p:cNvSpPr/>
            <p:nvPr/>
          </p:nvSpPr>
          <p:spPr>
            <a:xfrm>
              <a:off x="874632" y="4600216"/>
              <a:ext cx="9525" cy="13144"/>
            </a:xfrm>
            <a:custGeom>
              <a:avLst/>
              <a:gdLst>
                <a:gd name="connsiteX0" fmla="*/ 0 w 9525"/>
                <a:gd name="connsiteY0" fmla="*/ 0 h 13144"/>
                <a:gd name="connsiteX1" fmla="*/ 0 w 9525"/>
                <a:gd name="connsiteY1" fmla="*/ 13145 h 13144"/>
              </a:gdLst>
              <a:ahLst/>
              <a:cxnLst>
                <a:cxn ang="0">
                  <a:pos x="connsiteX0" y="connsiteY0"/>
                </a:cxn>
                <a:cxn ang="0">
                  <a:pos x="connsiteX1" y="connsiteY1"/>
                </a:cxn>
              </a:cxnLst>
              <a:rect l="l" t="t" r="r" b="b"/>
              <a:pathLst>
                <a:path w="9525" h="13144">
                  <a:moveTo>
                    <a:pt x="0" y="0"/>
                  </a:moveTo>
                  <a:lnTo>
                    <a:pt x="0" y="13145"/>
                  </a:lnTo>
                </a:path>
              </a:pathLst>
            </a:custGeom>
            <a:ln w="5715" cap="rnd">
              <a:solidFill>
                <a:schemeClr val="bg1"/>
              </a:solidFill>
              <a:prstDash val="solid"/>
              <a:round/>
            </a:ln>
          </p:spPr>
          <p:txBody>
            <a:bodyPr rtlCol="0" anchor="ctr"/>
            <a:lstStyle/>
            <a:p>
              <a:endParaRPr lang="fr-FR" sz="1400"/>
            </a:p>
          </p:txBody>
        </p:sp>
        <p:sp>
          <p:nvSpPr>
            <p:cNvPr id="103" name="Forme libre : forme 102">
              <a:extLst>
                <a:ext uri="{FF2B5EF4-FFF2-40B4-BE49-F238E27FC236}">
                  <a16:creationId xmlns:a16="http://schemas.microsoft.com/office/drawing/2014/main" id="{E128472B-4CC4-2A90-C183-F2A2CBD2CA6F}"/>
                </a:ext>
              </a:extLst>
            </p:cNvPr>
            <p:cNvSpPr/>
            <p:nvPr/>
          </p:nvSpPr>
          <p:spPr>
            <a:xfrm>
              <a:off x="931782" y="4599549"/>
              <a:ext cx="9525" cy="13239"/>
            </a:xfrm>
            <a:custGeom>
              <a:avLst/>
              <a:gdLst>
                <a:gd name="connsiteX0" fmla="*/ 0 w 9525"/>
                <a:gd name="connsiteY0" fmla="*/ 0 h 13239"/>
                <a:gd name="connsiteX1" fmla="*/ 0 w 9525"/>
                <a:gd name="connsiteY1" fmla="*/ 13240 h 13239"/>
              </a:gdLst>
              <a:ahLst/>
              <a:cxnLst>
                <a:cxn ang="0">
                  <a:pos x="connsiteX0" y="connsiteY0"/>
                </a:cxn>
                <a:cxn ang="0">
                  <a:pos x="connsiteX1" y="connsiteY1"/>
                </a:cxn>
              </a:cxnLst>
              <a:rect l="l" t="t" r="r" b="b"/>
              <a:pathLst>
                <a:path w="9525" h="13239">
                  <a:moveTo>
                    <a:pt x="0" y="0"/>
                  </a:moveTo>
                  <a:lnTo>
                    <a:pt x="0" y="13240"/>
                  </a:lnTo>
                </a:path>
              </a:pathLst>
            </a:custGeom>
            <a:ln w="5715" cap="rnd">
              <a:solidFill>
                <a:schemeClr val="bg1"/>
              </a:solidFill>
              <a:prstDash val="solid"/>
              <a:round/>
            </a:ln>
          </p:spPr>
          <p:txBody>
            <a:bodyPr rtlCol="0" anchor="ctr"/>
            <a:lstStyle/>
            <a:p>
              <a:endParaRPr lang="fr-FR" sz="1400"/>
            </a:p>
          </p:txBody>
        </p:sp>
        <p:sp>
          <p:nvSpPr>
            <p:cNvPr id="104" name="Forme libre : forme 103">
              <a:extLst>
                <a:ext uri="{FF2B5EF4-FFF2-40B4-BE49-F238E27FC236}">
                  <a16:creationId xmlns:a16="http://schemas.microsoft.com/office/drawing/2014/main" id="{8F7207F3-28FC-199D-6102-C682DA3C166B}"/>
                </a:ext>
              </a:extLst>
            </p:cNvPr>
            <p:cNvSpPr/>
            <p:nvPr/>
          </p:nvSpPr>
          <p:spPr>
            <a:xfrm>
              <a:off x="892824" y="4649841"/>
              <a:ext cx="25050" cy="5214"/>
            </a:xfrm>
            <a:custGeom>
              <a:avLst/>
              <a:gdLst>
                <a:gd name="connsiteX0" fmla="*/ 25051 w 25050"/>
                <a:gd name="connsiteY0" fmla="*/ 0 h 5214"/>
                <a:gd name="connsiteX1" fmla="*/ 0 w 25050"/>
                <a:gd name="connsiteY1" fmla="*/ 0 h 5214"/>
              </a:gdLst>
              <a:ahLst/>
              <a:cxnLst>
                <a:cxn ang="0">
                  <a:pos x="connsiteX0" y="connsiteY0"/>
                </a:cxn>
                <a:cxn ang="0">
                  <a:pos x="connsiteX1" y="connsiteY1"/>
                </a:cxn>
              </a:cxnLst>
              <a:rect l="l" t="t" r="r" b="b"/>
              <a:pathLst>
                <a:path w="25050" h="5214">
                  <a:moveTo>
                    <a:pt x="25051" y="0"/>
                  </a:moveTo>
                  <a:cubicBezTo>
                    <a:pt x="18097" y="6953"/>
                    <a:pt x="6858" y="6953"/>
                    <a:pt x="0" y="0"/>
                  </a:cubicBezTo>
                </a:path>
              </a:pathLst>
            </a:custGeom>
            <a:noFill/>
            <a:ln w="5715" cap="rnd">
              <a:solidFill>
                <a:schemeClr val="bg1"/>
              </a:solidFill>
              <a:prstDash val="solid"/>
              <a:round/>
            </a:ln>
          </p:spPr>
          <p:txBody>
            <a:bodyPr rtlCol="0" anchor="ctr"/>
            <a:lstStyle/>
            <a:p>
              <a:endParaRPr lang="fr-FR" sz="1400"/>
            </a:p>
          </p:txBody>
        </p:sp>
        <p:sp>
          <p:nvSpPr>
            <p:cNvPr id="105" name="Forme libre : forme 104">
              <a:extLst>
                <a:ext uri="{FF2B5EF4-FFF2-40B4-BE49-F238E27FC236}">
                  <a16:creationId xmlns:a16="http://schemas.microsoft.com/office/drawing/2014/main" id="{D6FA8169-391B-D2EE-DA72-9EA2DA13FFF2}"/>
                </a:ext>
              </a:extLst>
            </p:cNvPr>
            <p:cNvSpPr/>
            <p:nvPr/>
          </p:nvSpPr>
          <p:spPr>
            <a:xfrm>
              <a:off x="754923" y="4691179"/>
              <a:ext cx="151998" cy="140208"/>
            </a:xfrm>
            <a:custGeom>
              <a:avLst/>
              <a:gdLst>
                <a:gd name="connsiteX0" fmla="*/ 551 w 151998"/>
                <a:gd name="connsiteY0" fmla="*/ 140208 h 140208"/>
                <a:gd name="connsiteX1" fmla="*/ 88466 w 151998"/>
                <a:gd name="connsiteY1" fmla="*/ 27051 h 140208"/>
                <a:gd name="connsiteX2" fmla="*/ 106469 w 151998"/>
                <a:gd name="connsiteY2" fmla="*/ 0 h 140208"/>
                <a:gd name="connsiteX3" fmla="*/ 151998 w 151998"/>
                <a:gd name="connsiteY3" fmla="*/ 37433 h 140208"/>
                <a:gd name="connsiteX4" fmla="*/ 127614 w 151998"/>
                <a:gd name="connsiteY4" fmla="*/ 66770 h 140208"/>
                <a:gd name="connsiteX5" fmla="*/ 103230 w 151998"/>
                <a:gd name="connsiteY5" fmla="*/ 42386 h 140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998" h="140208">
                  <a:moveTo>
                    <a:pt x="551" y="140208"/>
                  </a:moveTo>
                  <a:cubicBezTo>
                    <a:pt x="551" y="140208"/>
                    <a:pt x="-12499" y="52292"/>
                    <a:pt x="88466" y="27051"/>
                  </a:cubicBezTo>
                  <a:lnTo>
                    <a:pt x="106469" y="0"/>
                  </a:lnTo>
                  <a:lnTo>
                    <a:pt x="151998" y="37433"/>
                  </a:lnTo>
                  <a:lnTo>
                    <a:pt x="127614" y="66770"/>
                  </a:lnTo>
                  <a:lnTo>
                    <a:pt x="103230" y="42386"/>
                  </a:lnTo>
                </a:path>
              </a:pathLst>
            </a:custGeom>
            <a:noFill/>
            <a:ln w="5715" cap="rnd">
              <a:solidFill>
                <a:schemeClr val="bg1"/>
              </a:solidFill>
              <a:prstDash val="solid"/>
              <a:round/>
            </a:ln>
          </p:spPr>
          <p:txBody>
            <a:bodyPr rtlCol="0" anchor="ctr"/>
            <a:lstStyle/>
            <a:p>
              <a:endParaRPr lang="fr-FR" sz="1400"/>
            </a:p>
          </p:txBody>
        </p:sp>
        <p:sp>
          <p:nvSpPr>
            <p:cNvPr id="106" name="Forme libre : forme 105">
              <a:extLst>
                <a:ext uri="{FF2B5EF4-FFF2-40B4-BE49-F238E27FC236}">
                  <a16:creationId xmlns:a16="http://schemas.microsoft.com/office/drawing/2014/main" id="{B52B2AAF-902A-0C2B-D2AF-4830599A6E86}"/>
                </a:ext>
              </a:extLst>
            </p:cNvPr>
            <p:cNvSpPr/>
            <p:nvPr/>
          </p:nvSpPr>
          <p:spPr>
            <a:xfrm>
              <a:off x="908731" y="4691655"/>
              <a:ext cx="144875" cy="91916"/>
            </a:xfrm>
            <a:custGeom>
              <a:avLst/>
              <a:gdLst>
                <a:gd name="connsiteX0" fmla="*/ 144875 w 144875"/>
                <a:gd name="connsiteY0" fmla="*/ 91916 h 91916"/>
                <a:gd name="connsiteX1" fmla="*/ 63532 w 144875"/>
                <a:gd name="connsiteY1" fmla="*/ 27051 h 91916"/>
                <a:gd name="connsiteX2" fmla="*/ 45530 w 144875"/>
                <a:gd name="connsiteY2" fmla="*/ 0 h 91916"/>
                <a:gd name="connsiteX3" fmla="*/ 0 w 144875"/>
                <a:gd name="connsiteY3" fmla="*/ 37433 h 91916"/>
                <a:gd name="connsiteX4" fmla="*/ 24384 w 144875"/>
                <a:gd name="connsiteY4" fmla="*/ 66770 h 91916"/>
                <a:gd name="connsiteX5" fmla="*/ 48768 w 144875"/>
                <a:gd name="connsiteY5" fmla="*/ 42386 h 9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875" h="91916">
                  <a:moveTo>
                    <a:pt x="144875" y="91916"/>
                  </a:moveTo>
                  <a:cubicBezTo>
                    <a:pt x="135255" y="67056"/>
                    <a:pt x="113252" y="39529"/>
                    <a:pt x="63532" y="27051"/>
                  </a:cubicBezTo>
                  <a:lnTo>
                    <a:pt x="45530" y="0"/>
                  </a:lnTo>
                  <a:lnTo>
                    <a:pt x="0" y="37433"/>
                  </a:lnTo>
                  <a:lnTo>
                    <a:pt x="24384" y="66770"/>
                  </a:lnTo>
                  <a:lnTo>
                    <a:pt x="48768" y="42386"/>
                  </a:lnTo>
                </a:path>
              </a:pathLst>
            </a:custGeom>
            <a:noFill/>
            <a:ln w="5715" cap="rnd">
              <a:solidFill>
                <a:schemeClr val="bg1"/>
              </a:solidFill>
              <a:prstDash val="solid"/>
              <a:round/>
            </a:ln>
          </p:spPr>
          <p:txBody>
            <a:bodyPr rtlCol="0" anchor="ctr"/>
            <a:lstStyle/>
            <a:p>
              <a:endParaRPr lang="fr-FR" sz="1400"/>
            </a:p>
          </p:txBody>
        </p:sp>
        <p:sp>
          <p:nvSpPr>
            <p:cNvPr id="107" name="Forme libre : forme 106">
              <a:extLst>
                <a:ext uri="{FF2B5EF4-FFF2-40B4-BE49-F238E27FC236}">
                  <a16:creationId xmlns:a16="http://schemas.microsoft.com/office/drawing/2014/main" id="{15CED5A3-F154-3134-9C41-BD29589F59C7}"/>
                </a:ext>
              </a:extLst>
            </p:cNvPr>
            <p:cNvSpPr/>
            <p:nvPr/>
          </p:nvSpPr>
          <p:spPr>
            <a:xfrm>
              <a:off x="1060083" y="4814719"/>
              <a:ext cx="563" cy="17144"/>
            </a:xfrm>
            <a:custGeom>
              <a:avLst/>
              <a:gdLst>
                <a:gd name="connsiteX0" fmla="*/ 0 w 563"/>
                <a:gd name="connsiteY0" fmla="*/ 17145 h 17144"/>
                <a:gd name="connsiteX1" fmla="*/ 286 w 563"/>
                <a:gd name="connsiteY1" fmla="*/ 0 h 17144"/>
              </a:gdLst>
              <a:ahLst/>
              <a:cxnLst>
                <a:cxn ang="0">
                  <a:pos x="connsiteX0" y="connsiteY0"/>
                </a:cxn>
                <a:cxn ang="0">
                  <a:pos x="connsiteX1" y="connsiteY1"/>
                </a:cxn>
              </a:cxnLst>
              <a:rect l="l" t="t" r="r" b="b"/>
              <a:pathLst>
                <a:path w="563" h="17144">
                  <a:moveTo>
                    <a:pt x="0" y="17145"/>
                  </a:moveTo>
                  <a:cubicBezTo>
                    <a:pt x="0" y="17145"/>
                    <a:pt x="1048" y="10382"/>
                    <a:pt x="286" y="0"/>
                  </a:cubicBezTo>
                </a:path>
              </a:pathLst>
            </a:custGeom>
            <a:noFill/>
            <a:ln w="5715" cap="rnd">
              <a:solidFill>
                <a:schemeClr val="bg1"/>
              </a:solidFill>
              <a:prstDash val="solid"/>
              <a:round/>
            </a:ln>
          </p:spPr>
          <p:txBody>
            <a:bodyPr rtlCol="0" anchor="ctr"/>
            <a:lstStyle/>
            <a:p>
              <a:endParaRPr lang="fr-FR" sz="1400"/>
            </a:p>
          </p:txBody>
        </p:sp>
      </p:grpSp>
      <p:pic>
        <p:nvPicPr>
          <p:cNvPr id="108" name="Picture 2" descr="Sticker arbre été vert pas cher Etiquette &amp;amp;amp; Autocollant">
            <a:extLst>
              <a:ext uri="{FF2B5EF4-FFF2-40B4-BE49-F238E27FC236}">
                <a16:creationId xmlns:a16="http://schemas.microsoft.com/office/drawing/2014/main" id="{D3BB8ACD-8168-0A18-99D9-D990DE5E2C4C}"/>
              </a:ext>
            </a:extLst>
          </p:cNvPr>
          <p:cNvPicPr>
            <a:picLocks noChangeAspect="1" noChangeArrowheads="1"/>
          </p:cNvPicPr>
          <p:nvPr/>
        </p:nvPicPr>
        <p:blipFill>
          <a:blip r:embed="rId1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6428" y="2453429"/>
            <a:ext cx="269492" cy="269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9" name="Graphique 2">
            <a:extLst>
              <a:ext uri="{FF2B5EF4-FFF2-40B4-BE49-F238E27FC236}">
                <a16:creationId xmlns:a16="http://schemas.microsoft.com/office/drawing/2014/main" id="{EB08E591-ED3C-83CD-383D-2F496DD253E1}"/>
              </a:ext>
            </a:extLst>
          </p:cNvPr>
          <p:cNvGrpSpPr/>
          <p:nvPr/>
        </p:nvGrpSpPr>
        <p:grpSpPr>
          <a:xfrm>
            <a:off x="673656" y="2971585"/>
            <a:ext cx="216456" cy="247380"/>
            <a:chOff x="1184026" y="296326"/>
            <a:chExt cx="555828" cy="635238"/>
          </a:xfrm>
          <a:noFill/>
        </p:grpSpPr>
        <p:sp>
          <p:nvSpPr>
            <p:cNvPr id="110" name="Forme libre : forme 17">
              <a:extLst>
                <a:ext uri="{FF2B5EF4-FFF2-40B4-BE49-F238E27FC236}">
                  <a16:creationId xmlns:a16="http://schemas.microsoft.com/office/drawing/2014/main" id="{404CFE10-BD57-4905-3509-4A9D4B615615}"/>
                </a:ext>
              </a:extLst>
            </p:cNvPr>
            <p:cNvSpPr/>
            <p:nvPr/>
          </p:nvSpPr>
          <p:spPr>
            <a:xfrm>
              <a:off x="1184026" y="889140"/>
              <a:ext cx="12517" cy="16047"/>
            </a:xfrm>
            <a:custGeom>
              <a:avLst/>
              <a:gdLst>
                <a:gd name="connsiteX0" fmla="*/ 12517 w 12517"/>
                <a:gd name="connsiteY0" fmla="*/ 0 h 16047"/>
                <a:gd name="connsiteX1" fmla="*/ 0 w 12517"/>
                <a:gd name="connsiteY1" fmla="*/ 0 h 16047"/>
              </a:gdLst>
              <a:ahLst/>
              <a:cxnLst>
                <a:cxn ang="0">
                  <a:pos x="connsiteX0" y="connsiteY0"/>
                </a:cxn>
                <a:cxn ang="0">
                  <a:pos x="connsiteX1" y="connsiteY1"/>
                </a:cxn>
              </a:cxnLst>
              <a:rect l="l" t="t" r="r" b="b"/>
              <a:pathLst>
                <a:path w="12517" h="16047">
                  <a:moveTo>
                    <a:pt x="12517" y="0"/>
                  </a:moveTo>
                  <a:lnTo>
                    <a:pt x="0" y="0"/>
                  </a:lnTo>
                </a:path>
              </a:pathLst>
            </a:custGeom>
            <a:ln w="9471" cap="rnd">
              <a:solidFill>
                <a:schemeClr val="bg1"/>
              </a:solidFill>
              <a:prstDash val="solid"/>
              <a:round/>
            </a:ln>
          </p:spPr>
          <p:txBody>
            <a:bodyPr rtlCol="0" anchor="ctr"/>
            <a:lstStyle/>
            <a:p>
              <a:endParaRPr lang="fr-FR" sz="1400"/>
            </a:p>
          </p:txBody>
        </p:sp>
        <p:sp>
          <p:nvSpPr>
            <p:cNvPr id="111" name="Forme libre : forme 18">
              <a:extLst>
                <a:ext uri="{FF2B5EF4-FFF2-40B4-BE49-F238E27FC236}">
                  <a16:creationId xmlns:a16="http://schemas.microsoft.com/office/drawing/2014/main" id="{1E35D09C-77FF-668B-5A7A-C2FC4DC4807D}"/>
                </a:ext>
              </a:extLst>
            </p:cNvPr>
            <p:cNvSpPr/>
            <p:nvPr/>
          </p:nvSpPr>
          <p:spPr>
            <a:xfrm>
              <a:off x="1222379" y="821099"/>
              <a:ext cx="38995" cy="67399"/>
            </a:xfrm>
            <a:custGeom>
              <a:avLst/>
              <a:gdLst>
                <a:gd name="connsiteX0" fmla="*/ 38995 w 38995"/>
                <a:gd name="connsiteY0" fmla="*/ 0 h 67399"/>
                <a:gd name="connsiteX1" fmla="*/ 38995 w 38995"/>
                <a:gd name="connsiteY1" fmla="*/ 58573 h 67399"/>
                <a:gd name="connsiteX2" fmla="*/ 30169 w 38995"/>
                <a:gd name="connsiteY2" fmla="*/ 67400 h 67399"/>
                <a:gd name="connsiteX3" fmla="*/ 0 w 38995"/>
                <a:gd name="connsiteY3" fmla="*/ 67400 h 67399"/>
              </a:gdLst>
              <a:ahLst/>
              <a:cxnLst>
                <a:cxn ang="0">
                  <a:pos x="connsiteX0" y="connsiteY0"/>
                </a:cxn>
                <a:cxn ang="0">
                  <a:pos x="connsiteX1" y="connsiteY1"/>
                </a:cxn>
                <a:cxn ang="0">
                  <a:pos x="connsiteX2" y="connsiteY2"/>
                </a:cxn>
                <a:cxn ang="0">
                  <a:pos x="connsiteX3" y="connsiteY3"/>
                </a:cxn>
              </a:cxnLst>
              <a:rect l="l" t="t" r="r" b="b"/>
              <a:pathLst>
                <a:path w="38995" h="67399">
                  <a:moveTo>
                    <a:pt x="38995" y="0"/>
                  </a:moveTo>
                  <a:lnTo>
                    <a:pt x="38995" y="58573"/>
                  </a:lnTo>
                  <a:cubicBezTo>
                    <a:pt x="38995" y="63388"/>
                    <a:pt x="34984" y="67400"/>
                    <a:pt x="30169" y="67400"/>
                  </a:cubicBezTo>
                  <a:lnTo>
                    <a:pt x="0" y="67400"/>
                  </a:lnTo>
                </a:path>
              </a:pathLst>
            </a:custGeom>
            <a:noFill/>
            <a:ln w="9471" cap="rnd">
              <a:solidFill>
                <a:schemeClr val="bg1"/>
              </a:solidFill>
              <a:prstDash val="solid"/>
              <a:round/>
            </a:ln>
          </p:spPr>
          <p:txBody>
            <a:bodyPr rtlCol="0" anchor="ctr"/>
            <a:lstStyle/>
            <a:p>
              <a:endParaRPr lang="fr-FR" sz="1400"/>
            </a:p>
          </p:txBody>
        </p:sp>
        <p:sp>
          <p:nvSpPr>
            <p:cNvPr id="112" name="Forme libre : forme 19">
              <a:extLst>
                <a:ext uri="{FF2B5EF4-FFF2-40B4-BE49-F238E27FC236}">
                  <a16:creationId xmlns:a16="http://schemas.microsoft.com/office/drawing/2014/main" id="{644F507C-E898-8E61-9250-2BFE0DE0A2AF}"/>
                </a:ext>
              </a:extLst>
            </p:cNvPr>
            <p:cNvSpPr/>
            <p:nvPr/>
          </p:nvSpPr>
          <p:spPr>
            <a:xfrm>
              <a:off x="1216923" y="680362"/>
              <a:ext cx="44451" cy="101741"/>
            </a:xfrm>
            <a:custGeom>
              <a:avLst/>
              <a:gdLst>
                <a:gd name="connsiteX0" fmla="*/ 0 w 44451"/>
                <a:gd name="connsiteY0" fmla="*/ 0 h 101741"/>
                <a:gd name="connsiteX1" fmla="*/ 35625 w 44451"/>
                <a:gd name="connsiteY1" fmla="*/ 0 h 101741"/>
                <a:gd name="connsiteX2" fmla="*/ 44452 w 44451"/>
                <a:gd name="connsiteY2" fmla="*/ 8826 h 101741"/>
                <a:gd name="connsiteX3" fmla="*/ 44452 w 44451"/>
                <a:gd name="connsiteY3" fmla="*/ 101741 h 101741"/>
              </a:gdLst>
              <a:ahLst/>
              <a:cxnLst>
                <a:cxn ang="0">
                  <a:pos x="connsiteX0" y="connsiteY0"/>
                </a:cxn>
                <a:cxn ang="0">
                  <a:pos x="connsiteX1" y="connsiteY1"/>
                </a:cxn>
                <a:cxn ang="0">
                  <a:pos x="connsiteX2" y="connsiteY2"/>
                </a:cxn>
                <a:cxn ang="0">
                  <a:pos x="connsiteX3" y="connsiteY3"/>
                </a:cxn>
              </a:cxnLst>
              <a:rect l="l" t="t" r="r" b="b"/>
              <a:pathLst>
                <a:path w="44451" h="101741">
                  <a:moveTo>
                    <a:pt x="0" y="0"/>
                  </a:moveTo>
                  <a:lnTo>
                    <a:pt x="35625" y="0"/>
                  </a:lnTo>
                  <a:cubicBezTo>
                    <a:pt x="40440" y="0"/>
                    <a:pt x="44452" y="4012"/>
                    <a:pt x="44452" y="8826"/>
                  </a:cubicBezTo>
                  <a:lnTo>
                    <a:pt x="44452" y="101741"/>
                  </a:lnTo>
                </a:path>
              </a:pathLst>
            </a:custGeom>
            <a:noFill/>
            <a:ln w="9471" cap="rnd">
              <a:solidFill>
                <a:schemeClr val="bg1"/>
              </a:solidFill>
              <a:prstDash val="solid"/>
              <a:round/>
            </a:ln>
          </p:spPr>
          <p:txBody>
            <a:bodyPr rtlCol="0" anchor="ctr"/>
            <a:lstStyle/>
            <a:p>
              <a:endParaRPr lang="fr-FR" sz="1400"/>
            </a:p>
          </p:txBody>
        </p:sp>
        <p:sp>
          <p:nvSpPr>
            <p:cNvPr id="113" name="Forme libre : forme 20">
              <a:extLst>
                <a:ext uri="{FF2B5EF4-FFF2-40B4-BE49-F238E27FC236}">
                  <a16:creationId xmlns:a16="http://schemas.microsoft.com/office/drawing/2014/main" id="{854D0A52-A763-9954-2105-2C930091C58D}"/>
                </a:ext>
              </a:extLst>
            </p:cNvPr>
            <p:cNvSpPr/>
            <p:nvPr/>
          </p:nvSpPr>
          <p:spPr>
            <a:xfrm>
              <a:off x="1261375" y="703439"/>
              <a:ext cx="296076" cy="122955"/>
            </a:xfrm>
            <a:custGeom>
              <a:avLst/>
              <a:gdLst>
                <a:gd name="connsiteX0" fmla="*/ 0 w 296076"/>
                <a:gd name="connsiteY0" fmla="*/ 1155 h 122955"/>
                <a:gd name="connsiteX1" fmla="*/ 164808 w 296076"/>
                <a:gd name="connsiteY1" fmla="*/ 35497 h 122955"/>
                <a:gd name="connsiteX2" fmla="*/ 263982 w 296076"/>
                <a:gd name="connsiteY2" fmla="*/ 35497 h 122955"/>
                <a:gd name="connsiteX3" fmla="*/ 296077 w 296076"/>
                <a:gd name="connsiteY3" fmla="*/ 65987 h 122955"/>
                <a:gd name="connsiteX4" fmla="*/ 261735 w 296076"/>
                <a:gd name="connsiteY4" fmla="*/ 94873 h 122955"/>
                <a:gd name="connsiteX5" fmla="*/ 181176 w 296076"/>
                <a:gd name="connsiteY5" fmla="*/ 94873 h 122955"/>
                <a:gd name="connsiteX6" fmla="*/ 155340 w 296076"/>
                <a:gd name="connsiteY6" fmla="*/ 122956 h 12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076" h="122955">
                  <a:moveTo>
                    <a:pt x="0" y="1155"/>
                  </a:moveTo>
                  <a:cubicBezTo>
                    <a:pt x="0" y="1155"/>
                    <a:pt x="103186" y="-9757"/>
                    <a:pt x="164808" y="35497"/>
                  </a:cubicBezTo>
                  <a:lnTo>
                    <a:pt x="263982" y="35497"/>
                  </a:lnTo>
                  <a:cubicBezTo>
                    <a:pt x="263982" y="35497"/>
                    <a:pt x="296077" y="33892"/>
                    <a:pt x="296077" y="65987"/>
                  </a:cubicBezTo>
                  <a:cubicBezTo>
                    <a:pt x="296077" y="98082"/>
                    <a:pt x="261735" y="94873"/>
                    <a:pt x="261735" y="94873"/>
                  </a:cubicBezTo>
                  <a:lnTo>
                    <a:pt x="181176" y="94873"/>
                  </a:lnTo>
                  <a:lnTo>
                    <a:pt x="155340" y="122956"/>
                  </a:lnTo>
                </a:path>
              </a:pathLst>
            </a:custGeom>
            <a:noFill/>
            <a:ln w="9471" cap="rnd">
              <a:solidFill>
                <a:schemeClr val="bg1"/>
              </a:solidFill>
              <a:prstDash val="solid"/>
              <a:round/>
            </a:ln>
          </p:spPr>
          <p:txBody>
            <a:bodyPr rtlCol="0" anchor="ctr"/>
            <a:lstStyle/>
            <a:p>
              <a:endParaRPr lang="fr-FR" sz="1400"/>
            </a:p>
          </p:txBody>
        </p:sp>
        <p:sp>
          <p:nvSpPr>
            <p:cNvPr id="114" name="Forme libre : forme 21">
              <a:extLst>
                <a:ext uri="{FF2B5EF4-FFF2-40B4-BE49-F238E27FC236}">
                  <a16:creationId xmlns:a16="http://schemas.microsoft.com/office/drawing/2014/main" id="{4A187548-4B6D-AA1D-930F-6A8E0848D9DA}"/>
                </a:ext>
              </a:extLst>
            </p:cNvPr>
            <p:cNvSpPr/>
            <p:nvPr/>
          </p:nvSpPr>
          <p:spPr>
            <a:xfrm>
              <a:off x="1264424" y="856885"/>
              <a:ext cx="225948" cy="74679"/>
            </a:xfrm>
            <a:custGeom>
              <a:avLst/>
              <a:gdLst>
                <a:gd name="connsiteX0" fmla="*/ 225949 w 225948"/>
                <a:gd name="connsiteY0" fmla="*/ 72695 h 74679"/>
                <a:gd name="connsiteX1" fmla="*/ 186151 w 225948"/>
                <a:gd name="connsiteY1" fmla="*/ 67239 h 74679"/>
                <a:gd name="connsiteX2" fmla="*/ 58734 w 225948"/>
                <a:gd name="connsiteY2" fmla="*/ 0 h 74679"/>
                <a:gd name="connsiteX3" fmla="*/ 0 w 225948"/>
                <a:gd name="connsiteY3" fmla="*/ 0 h 74679"/>
              </a:gdLst>
              <a:ahLst/>
              <a:cxnLst>
                <a:cxn ang="0">
                  <a:pos x="connsiteX0" y="connsiteY0"/>
                </a:cxn>
                <a:cxn ang="0">
                  <a:pos x="connsiteX1" y="connsiteY1"/>
                </a:cxn>
                <a:cxn ang="0">
                  <a:pos x="connsiteX2" y="connsiteY2"/>
                </a:cxn>
                <a:cxn ang="0">
                  <a:pos x="connsiteX3" y="connsiteY3"/>
                </a:cxn>
              </a:cxnLst>
              <a:rect l="l" t="t" r="r" b="b"/>
              <a:pathLst>
                <a:path w="225948" h="74679">
                  <a:moveTo>
                    <a:pt x="225949" y="72695"/>
                  </a:moveTo>
                  <a:cubicBezTo>
                    <a:pt x="225949" y="72695"/>
                    <a:pt x="210383" y="79756"/>
                    <a:pt x="186151" y="67239"/>
                  </a:cubicBezTo>
                  <a:cubicBezTo>
                    <a:pt x="161919" y="54722"/>
                    <a:pt x="58734" y="0"/>
                    <a:pt x="58734" y="0"/>
                  </a:cubicBezTo>
                  <a:lnTo>
                    <a:pt x="0" y="0"/>
                  </a:lnTo>
                </a:path>
              </a:pathLst>
            </a:custGeom>
            <a:noFill/>
            <a:ln w="9471" cap="rnd">
              <a:solidFill>
                <a:schemeClr val="bg1"/>
              </a:solidFill>
              <a:prstDash val="solid"/>
              <a:round/>
            </a:ln>
          </p:spPr>
          <p:txBody>
            <a:bodyPr rtlCol="0" anchor="ctr"/>
            <a:lstStyle/>
            <a:p>
              <a:endParaRPr lang="fr-FR" sz="1400"/>
            </a:p>
          </p:txBody>
        </p:sp>
        <p:sp>
          <p:nvSpPr>
            <p:cNvPr id="115" name="Forme libre : forme 22">
              <a:extLst>
                <a:ext uri="{FF2B5EF4-FFF2-40B4-BE49-F238E27FC236}">
                  <a16:creationId xmlns:a16="http://schemas.microsoft.com/office/drawing/2014/main" id="{8DD343B7-B8B4-D612-94C7-270772441F20}"/>
                </a:ext>
              </a:extLst>
            </p:cNvPr>
            <p:cNvSpPr/>
            <p:nvPr/>
          </p:nvSpPr>
          <p:spPr>
            <a:xfrm>
              <a:off x="1517012" y="760383"/>
              <a:ext cx="222842" cy="157321"/>
            </a:xfrm>
            <a:custGeom>
              <a:avLst/>
              <a:gdLst>
                <a:gd name="connsiteX0" fmla="*/ 82645 w 222842"/>
                <a:gd name="connsiteY0" fmla="*/ 35682 h 157321"/>
                <a:gd name="connsiteX1" fmla="*/ 220172 w 222842"/>
                <a:gd name="connsiteY1" fmla="*/ 11450 h 157321"/>
                <a:gd name="connsiteX2" fmla="*/ 0 w 222842"/>
                <a:gd name="connsiteY2" fmla="*/ 157322 h 157321"/>
              </a:gdLst>
              <a:ahLst/>
              <a:cxnLst>
                <a:cxn ang="0">
                  <a:pos x="connsiteX0" y="connsiteY0"/>
                </a:cxn>
                <a:cxn ang="0">
                  <a:pos x="connsiteX1" y="connsiteY1"/>
                </a:cxn>
                <a:cxn ang="0">
                  <a:pos x="connsiteX2" y="connsiteY2"/>
                </a:cxn>
              </a:cxnLst>
              <a:rect l="l" t="t" r="r" b="b"/>
              <a:pathLst>
                <a:path w="222842" h="157321">
                  <a:moveTo>
                    <a:pt x="82645" y="35682"/>
                  </a:moveTo>
                  <a:cubicBezTo>
                    <a:pt x="82645" y="35682"/>
                    <a:pt x="187275" y="-24497"/>
                    <a:pt x="220172" y="11450"/>
                  </a:cubicBezTo>
                  <a:cubicBezTo>
                    <a:pt x="246650" y="40496"/>
                    <a:pt x="69165" y="125548"/>
                    <a:pt x="0" y="157322"/>
                  </a:cubicBezTo>
                </a:path>
              </a:pathLst>
            </a:custGeom>
            <a:noFill/>
            <a:ln w="9471" cap="rnd">
              <a:solidFill>
                <a:schemeClr val="bg1"/>
              </a:solidFill>
              <a:prstDash val="solid"/>
              <a:round/>
            </a:ln>
          </p:spPr>
          <p:txBody>
            <a:bodyPr rtlCol="0" anchor="ctr"/>
            <a:lstStyle/>
            <a:p>
              <a:endParaRPr lang="fr-FR" sz="1400"/>
            </a:p>
          </p:txBody>
        </p:sp>
        <p:sp>
          <p:nvSpPr>
            <p:cNvPr id="116" name="Forme libre : forme 23">
              <a:extLst>
                <a:ext uri="{FF2B5EF4-FFF2-40B4-BE49-F238E27FC236}">
                  <a16:creationId xmlns:a16="http://schemas.microsoft.com/office/drawing/2014/main" id="{339920F2-122D-F532-DA5C-1FC037527CA4}"/>
                </a:ext>
              </a:extLst>
            </p:cNvPr>
            <p:cNvSpPr/>
            <p:nvPr/>
          </p:nvSpPr>
          <p:spPr>
            <a:xfrm rot="-1350026">
              <a:off x="1320250" y="348476"/>
              <a:ext cx="340215" cy="340215"/>
            </a:xfrm>
            <a:custGeom>
              <a:avLst/>
              <a:gdLst>
                <a:gd name="connsiteX0" fmla="*/ 340216 w 340215"/>
                <a:gd name="connsiteY0" fmla="*/ 170108 h 340215"/>
                <a:gd name="connsiteX1" fmla="*/ 170108 w 340215"/>
                <a:gd name="connsiteY1" fmla="*/ 340216 h 340215"/>
                <a:gd name="connsiteX2" fmla="*/ 0 w 340215"/>
                <a:gd name="connsiteY2" fmla="*/ 170108 h 340215"/>
                <a:gd name="connsiteX3" fmla="*/ 170108 w 340215"/>
                <a:gd name="connsiteY3" fmla="*/ 0 h 340215"/>
                <a:gd name="connsiteX4" fmla="*/ 340216 w 340215"/>
                <a:gd name="connsiteY4" fmla="*/ 170108 h 340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215" h="340215">
                  <a:moveTo>
                    <a:pt x="340216" y="170108"/>
                  </a:moveTo>
                  <a:cubicBezTo>
                    <a:pt x="340216" y="264056"/>
                    <a:pt x="264056" y="340216"/>
                    <a:pt x="170108" y="340216"/>
                  </a:cubicBezTo>
                  <a:cubicBezTo>
                    <a:pt x="76160" y="340216"/>
                    <a:pt x="0" y="264056"/>
                    <a:pt x="0" y="170108"/>
                  </a:cubicBezTo>
                  <a:cubicBezTo>
                    <a:pt x="0" y="76160"/>
                    <a:pt x="76160" y="0"/>
                    <a:pt x="170108" y="0"/>
                  </a:cubicBezTo>
                  <a:cubicBezTo>
                    <a:pt x="264056" y="0"/>
                    <a:pt x="340216" y="76160"/>
                    <a:pt x="340216" y="170108"/>
                  </a:cubicBezTo>
                  <a:close/>
                </a:path>
              </a:pathLst>
            </a:custGeom>
            <a:noFill/>
            <a:ln w="9471" cap="rnd">
              <a:solidFill>
                <a:schemeClr val="bg1"/>
              </a:solidFill>
              <a:prstDash val="solid"/>
              <a:round/>
            </a:ln>
          </p:spPr>
          <p:txBody>
            <a:bodyPr rtlCol="0" anchor="ctr"/>
            <a:lstStyle/>
            <a:p>
              <a:endParaRPr lang="fr-FR" sz="1400"/>
            </a:p>
          </p:txBody>
        </p:sp>
        <p:sp>
          <p:nvSpPr>
            <p:cNvPr id="117" name="Forme libre : forme 24">
              <a:extLst>
                <a:ext uri="{FF2B5EF4-FFF2-40B4-BE49-F238E27FC236}">
                  <a16:creationId xmlns:a16="http://schemas.microsoft.com/office/drawing/2014/main" id="{F9F0ABF3-BFCC-E98A-7175-336D4D50CDA1}"/>
                </a:ext>
              </a:extLst>
            </p:cNvPr>
            <p:cNvSpPr/>
            <p:nvPr/>
          </p:nvSpPr>
          <p:spPr>
            <a:xfrm>
              <a:off x="1380768" y="406110"/>
              <a:ext cx="219048" cy="208296"/>
            </a:xfrm>
            <a:custGeom>
              <a:avLst/>
              <a:gdLst>
                <a:gd name="connsiteX0" fmla="*/ 109605 w 219048"/>
                <a:gd name="connsiteY0" fmla="*/ 0 h 208296"/>
                <a:gd name="connsiteX1" fmla="*/ 141379 w 219048"/>
                <a:gd name="connsiteY1" fmla="*/ 71411 h 208296"/>
                <a:gd name="connsiteX2" fmla="*/ 219049 w 219048"/>
                <a:gd name="connsiteY2" fmla="*/ 79596 h 208296"/>
                <a:gd name="connsiteX3" fmla="*/ 161117 w 219048"/>
                <a:gd name="connsiteY3" fmla="*/ 131911 h 208296"/>
                <a:gd name="connsiteX4" fmla="*/ 177325 w 219048"/>
                <a:gd name="connsiteY4" fmla="*/ 208297 h 208296"/>
                <a:gd name="connsiteX5" fmla="*/ 109605 w 219048"/>
                <a:gd name="connsiteY5" fmla="*/ 169301 h 208296"/>
                <a:gd name="connsiteX6" fmla="*/ 41884 w 219048"/>
                <a:gd name="connsiteY6" fmla="*/ 208297 h 208296"/>
                <a:gd name="connsiteX7" fmla="*/ 57932 w 219048"/>
                <a:gd name="connsiteY7" fmla="*/ 131911 h 208296"/>
                <a:gd name="connsiteX8" fmla="*/ 0 w 219048"/>
                <a:gd name="connsiteY8" fmla="*/ 79596 h 208296"/>
                <a:gd name="connsiteX9" fmla="*/ 77670 w 219048"/>
                <a:gd name="connsiteY9" fmla="*/ 71411 h 208296"/>
                <a:gd name="connsiteX10" fmla="*/ 91310 w 219048"/>
                <a:gd name="connsiteY10" fmla="*/ 40761 h 208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9048" h="208296">
                  <a:moveTo>
                    <a:pt x="109605" y="0"/>
                  </a:moveTo>
                  <a:lnTo>
                    <a:pt x="141379" y="71411"/>
                  </a:lnTo>
                  <a:lnTo>
                    <a:pt x="219049" y="79596"/>
                  </a:lnTo>
                  <a:lnTo>
                    <a:pt x="161117" y="131911"/>
                  </a:lnTo>
                  <a:lnTo>
                    <a:pt x="177325" y="208297"/>
                  </a:lnTo>
                  <a:lnTo>
                    <a:pt x="109605" y="169301"/>
                  </a:lnTo>
                  <a:lnTo>
                    <a:pt x="41884" y="208297"/>
                  </a:lnTo>
                  <a:lnTo>
                    <a:pt x="57932" y="131911"/>
                  </a:lnTo>
                  <a:lnTo>
                    <a:pt x="0" y="79596"/>
                  </a:lnTo>
                  <a:lnTo>
                    <a:pt x="77670" y="71411"/>
                  </a:lnTo>
                  <a:lnTo>
                    <a:pt x="91310" y="40761"/>
                  </a:lnTo>
                  <a:close/>
                </a:path>
              </a:pathLst>
            </a:custGeom>
            <a:noFill/>
            <a:ln w="9471" cap="rnd">
              <a:solidFill>
                <a:schemeClr val="bg1"/>
              </a:solidFill>
              <a:prstDash val="solid"/>
              <a:round/>
            </a:ln>
          </p:spPr>
          <p:txBody>
            <a:bodyPr rtlCol="0" anchor="ctr"/>
            <a:lstStyle/>
            <a:p>
              <a:endParaRPr lang="fr-FR" sz="1400" dirty="0"/>
            </a:p>
          </p:txBody>
        </p:sp>
      </p:grpSp>
      <p:pic>
        <p:nvPicPr>
          <p:cNvPr id="118" name="Picture 2" descr="Sticker arbre été vert pas cher Etiquette &amp;amp;amp; Autocollant">
            <a:extLst>
              <a:ext uri="{FF2B5EF4-FFF2-40B4-BE49-F238E27FC236}">
                <a16:creationId xmlns:a16="http://schemas.microsoft.com/office/drawing/2014/main" id="{2E054B62-52CA-7893-8307-F4291CF1CAFD}"/>
              </a:ext>
            </a:extLst>
          </p:cNvPr>
          <p:cNvPicPr>
            <a:picLocks noChangeAspect="1" noChangeArrowheads="1"/>
          </p:cNvPicPr>
          <p:nvPr/>
        </p:nvPicPr>
        <p:blipFill>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445587" y="4486985"/>
            <a:ext cx="267162" cy="267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0" name="Image 119">
            <a:extLst>
              <a:ext uri="{FF2B5EF4-FFF2-40B4-BE49-F238E27FC236}">
                <a16:creationId xmlns:a16="http://schemas.microsoft.com/office/drawing/2014/main" id="{DF637263-0443-B627-04B7-DD66B2DFCFED}"/>
              </a:ext>
            </a:extLst>
          </p:cNvPr>
          <p:cNvPicPr>
            <a:picLocks noChangeAspect="1"/>
          </p:cNvPicPr>
          <p:nvPr/>
        </p:nvPicPr>
        <p:blipFill>
          <a:blip r:embed="rId16">
            <a:duotone>
              <a:prstClr val="black"/>
              <a:schemeClr val="accent4">
                <a:tint val="45000"/>
                <a:satMod val="400000"/>
              </a:schemeClr>
            </a:duotone>
          </a:blip>
          <a:stretch>
            <a:fillRect/>
          </a:stretch>
        </p:blipFill>
        <p:spPr>
          <a:xfrm rot="5701988" flipH="1" flipV="1">
            <a:off x="2055472" y="5887564"/>
            <a:ext cx="322403" cy="310019"/>
          </a:xfrm>
          <a:prstGeom prst="rect">
            <a:avLst/>
          </a:prstGeom>
          <a:noFill/>
        </p:spPr>
      </p:pic>
      <p:pic>
        <p:nvPicPr>
          <p:cNvPr id="121" name="Image 120">
            <a:extLst>
              <a:ext uri="{FF2B5EF4-FFF2-40B4-BE49-F238E27FC236}">
                <a16:creationId xmlns:a16="http://schemas.microsoft.com/office/drawing/2014/main" id="{792DCEAE-8700-79A9-E9AC-E937DD03D0AC}"/>
              </a:ext>
            </a:extLst>
          </p:cNvPr>
          <p:cNvPicPr>
            <a:picLocks noChangeAspect="1"/>
          </p:cNvPicPr>
          <p:nvPr/>
        </p:nvPicPr>
        <p:blipFill>
          <a:blip r:embed="rId16">
            <a:duotone>
              <a:prstClr val="black"/>
              <a:schemeClr val="accent4">
                <a:tint val="45000"/>
                <a:satMod val="400000"/>
              </a:schemeClr>
            </a:duotone>
          </a:blip>
          <a:stretch>
            <a:fillRect/>
          </a:stretch>
        </p:blipFill>
        <p:spPr>
          <a:xfrm rot="4962598" flipH="1" flipV="1">
            <a:off x="11572195" y="5984277"/>
            <a:ext cx="322403" cy="310019"/>
          </a:xfrm>
          <a:prstGeom prst="rect">
            <a:avLst/>
          </a:prstGeom>
          <a:noFill/>
        </p:spPr>
      </p:pic>
      <p:pic>
        <p:nvPicPr>
          <p:cNvPr id="5" name="Picture 2" descr="Sticker arbre été vert pas cher Etiquette &amp;amp;amp; Autocollant">
            <a:extLst>
              <a:ext uri="{FF2B5EF4-FFF2-40B4-BE49-F238E27FC236}">
                <a16:creationId xmlns:a16="http://schemas.microsoft.com/office/drawing/2014/main" id="{1A6E8E6B-4971-CF99-C8B2-A976425EDC67}"/>
              </a:ext>
            </a:extLst>
          </p:cNvPr>
          <p:cNvPicPr>
            <a:picLocks noChangeAspect="1" noChangeArrowheads="1"/>
          </p:cNvPicPr>
          <p:nvPr/>
        </p:nvPicPr>
        <p:blipFill>
          <a:blip r:embed="rId1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25543" y="4034859"/>
            <a:ext cx="269492" cy="269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83667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contenu 8">
            <a:extLst>
              <a:ext uri="{FF2B5EF4-FFF2-40B4-BE49-F238E27FC236}">
                <a16:creationId xmlns:a16="http://schemas.microsoft.com/office/drawing/2014/main" id="{AC01AE40-4187-446E-DA5A-3451303475D4}"/>
              </a:ext>
            </a:extLst>
          </p:cNvPr>
          <p:cNvSpPr txBox="1">
            <a:spLocks/>
          </p:cNvSpPr>
          <p:nvPr/>
        </p:nvSpPr>
        <p:spPr bwMode="auto">
          <a:xfrm>
            <a:off x="466041" y="1398834"/>
            <a:ext cx="5331135" cy="3517198"/>
          </a:xfrm>
          <a:prstGeom prst="rect">
            <a:avLst/>
          </a:prstGeom>
          <a:noFill/>
          <a:ln w="28575">
            <a:solidFill>
              <a:srgbClr val="703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3" name="Espace réservé du contenu 8">
            <a:extLst>
              <a:ext uri="{FF2B5EF4-FFF2-40B4-BE49-F238E27FC236}">
                <a16:creationId xmlns:a16="http://schemas.microsoft.com/office/drawing/2014/main" id="{0FAAFA3D-BB8E-10A9-5850-C4EE617A6C19}"/>
              </a:ext>
            </a:extLst>
          </p:cNvPr>
          <p:cNvSpPr txBox="1">
            <a:spLocks/>
          </p:cNvSpPr>
          <p:nvPr/>
        </p:nvSpPr>
        <p:spPr bwMode="auto">
          <a:xfrm>
            <a:off x="5953015" y="3778342"/>
            <a:ext cx="5858586" cy="2159174"/>
          </a:xfrm>
          <a:prstGeom prst="rect">
            <a:avLst/>
          </a:prstGeom>
          <a:noFill/>
          <a:ln w="28575">
            <a:solidFill>
              <a:srgbClr val="703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dirty="0">
              <a:solidFill>
                <a:srgbClr val="404040"/>
              </a:solidFill>
            </a:endParaRPr>
          </a:p>
          <a:p>
            <a:pPr eaLnBrk="1" hangingPunct="1">
              <a:spcBef>
                <a:spcPts val="600"/>
              </a:spcBef>
              <a:buClr>
                <a:srgbClr val="D11921"/>
              </a:buClr>
              <a:buFont typeface="Arial" panose="020B0604020202020204" pitchFamily="34" charset="0"/>
              <a:buNone/>
            </a:pPr>
            <a:endParaRPr lang="fr-FR" altLang="fr-FR" sz="10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p:txBody>
      </p:sp>
      <p:sp>
        <p:nvSpPr>
          <p:cNvPr id="122" name="Espace réservé du contenu 8">
            <a:extLst>
              <a:ext uri="{FF2B5EF4-FFF2-40B4-BE49-F238E27FC236}">
                <a16:creationId xmlns:a16="http://schemas.microsoft.com/office/drawing/2014/main" id="{28CF8D38-3FBA-4272-8D8D-10FBB653132C}"/>
              </a:ext>
            </a:extLst>
          </p:cNvPr>
          <p:cNvSpPr txBox="1">
            <a:spLocks/>
          </p:cNvSpPr>
          <p:nvPr/>
        </p:nvSpPr>
        <p:spPr>
          <a:xfrm>
            <a:off x="5533956" y="3950079"/>
            <a:ext cx="6277643" cy="2029963"/>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7995" lvl="1" indent="0" eaLnBrk="1" fontAlgn="auto" hangingPunct="1">
              <a:spcBef>
                <a:spcPts val="300"/>
              </a:spcBef>
              <a:spcAft>
                <a:spcPts val="0"/>
              </a:spcAft>
              <a:buClr>
                <a:schemeClr val="tx2"/>
              </a:buClr>
              <a:buNone/>
              <a:defRPr/>
            </a:pPr>
            <a:endParaRPr lang="fr-FR" sz="1200" dirty="0">
              <a:cs typeface="Arial"/>
            </a:endParaRPr>
          </a:p>
          <a:p>
            <a:pPr marL="683895" lvl="1" indent="-215900" eaLnBrk="1" fontAlgn="auto" hangingPunct="1">
              <a:spcBef>
                <a:spcPts val="300"/>
              </a:spcBef>
              <a:spcAft>
                <a:spcPts val="0"/>
              </a:spcAft>
              <a:buClr>
                <a:srgbClr val="7030A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Les outils pour provoquer la relation : </a:t>
            </a:r>
          </a:p>
          <a:p>
            <a:pPr marL="1098445" lvl="2" indent="-171450" eaLnBrk="1" fontAlgn="auto" hangingPunct="1">
              <a:spcBef>
                <a:spcPts val="300"/>
              </a:spcBef>
              <a:spcAft>
                <a:spcPts val="0"/>
              </a:spcAft>
              <a:buClr>
                <a:srgbClr val="7030A0"/>
              </a:buClr>
              <a:defRPr/>
            </a:pPr>
            <a:r>
              <a:rPr lang="fr-FR" sz="1000" dirty="0"/>
              <a:t>1 an avec ma Visa : </a:t>
            </a:r>
            <a:r>
              <a:rPr lang="fr-FR" sz="1000" dirty="0">
                <a:hlinkClick r:id="rId2"/>
              </a:rPr>
              <a:t>3 timelines</a:t>
            </a:r>
            <a:r>
              <a:rPr lang="fr-FR" sz="1000" dirty="0"/>
              <a:t> pour exposer tous les usages de nos cartes HDG</a:t>
            </a:r>
          </a:p>
          <a:p>
            <a:pPr marL="1098445" lvl="2" indent="-171450" eaLnBrk="1" fontAlgn="auto" hangingPunct="1">
              <a:spcBef>
                <a:spcPts val="300"/>
              </a:spcBef>
              <a:spcAft>
                <a:spcPts val="0"/>
              </a:spcAft>
              <a:buClr>
                <a:srgbClr val="7030A0"/>
              </a:buClr>
              <a:defRPr/>
            </a:pPr>
            <a:r>
              <a:rPr lang="fr-FR" sz="1000" dirty="0"/>
              <a:t>Programme de fidélité Visa Premier (Ikéa, Nature et Découvertes) : </a:t>
            </a:r>
            <a:r>
              <a:rPr lang="fr-FR" sz="1000" dirty="0">
                <a:hlinkClick r:id="rId3"/>
              </a:rPr>
              <a:t>Site Visa Premier </a:t>
            </a:r>
            <a:endParaRPr lang="fr-FR" sz="1000" dirty="0"/>
          </a:p>
          <a:p>
            <a:pPr marL="1098445" lvl="2" indent="-171450" eaLnBrk="1" fontAlgn="auto" hangingPunct="1">
              <a:spcBef>
                <a:spcPts val="300"/>
              </a:spcBef>
              <a:spcAft>
                <a:spcPts val="0"/>
              </a:spcAft>
              <a:buClr>
                <a:srgbClr val="7030A0"/>
              </a:buClr>
              <a:defRPr/>
            </a:pPr>
            <a:r>
              <a:rPr lang="fr-FR" sz="1000" dirty="0"/>
              <a:t>Programme de fidélité Visa Platinum (Printemps, Truffaut)  : </a:t>
            </a:r>
            <a:r>
              <a:rPr lang="fr-FR" sz="1000" dirty="0">
                <a:hlinkClick r:id="rId4"/>
              </a:rPr>
              <a:t>Site Visa Platinum</a:t>
            </a:r>
            <a:endParaRPr lang="fr-FR" sz="1000" dirty="0"/>
          </a:p>
          <a:p>
            <a:pPr marL="1098445" lvl="2" indent="-171450" eaLnBrk="1" fontAlgn="auto" hangingPunct="1">
              <a:spcBef>
                <a:spcPts val="300"/>
              </a:spcBef>
              <a:spcAft>
                <a:spcPts val="0"/>
              </a:spcAft>
              <a:buClr>
                <a:srgbClr val="7030A0"/>
              </a:buClr>
              <a:defRPr/>
            </a:pPr>
            <a:r>
              <a:rPr lang="fr-FR" sz="1000" dirty="0"/>
              <a:t>Programme de fidélité Visa </a:t>
            </a:r>
            <a:r>
              <a:rPr lang="fr-FR" sz="1000" dirty="0" err="1"/>
              <a:t>Infinite</a:t>
            </a:r>
            <a:r>
              <a:rPr lang="fr-FR" sz="1000" dirty="0"/>
              <a:t> Le Club (</a:t>
            </a:r>
            <a:r>
              <a:rPr lang="fr-FR" sz="1000" dirty="0" err="1"/>
              <a:t>Mauboussin</a:t>
            </a:r>
            <a:r>
              <a:rPr lang="fr-FR" sz="1000" dirty="0"/>
              <a:t>, Fauchon ou Comptoir                                                                                      du caviar, expérience en lien avec les JO) : </a:t>
            </a:r>
            <a:r>
              <a:rPr lang="fr-FR" sz="1000" dirty="0">
                <a:hlinkClick r:id="rId5"/>
              </a:rPr>
              <a:t>Site Visa </a:t>
            </a:r>
            <a:r>
              <a:rPr lang="fr-FR" sz="1000" dirty="0" err="1">
                <a:hlinkClick r:id="rId5"/>
              </a:rPr>
              <a:t>Inifinite</a:t>
            </a:r>
            <a:endParaRPr lang="fr-FR" sz="1000" dirty="0"/>
          </a:p>
          <a:p>
            <a:pPr marL="683895" lvl="1" indent="-215900" eaLnBrk="1" fontAlgn="auto" hangingPunct="1">
              <a:spcBef>
                <a:spcPts val="300"/>
              </a:spcBef>
              <a:spcAft>
                <a:spcPts val="0"/>
              </a:spcAft>
              <a:buClr>
                <a:srgbClr val="7030A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La boîte à outils : </a:t>
            </a:r>
          </a:p>
          <a:p>
            <a:pPr marL="1098445" lvl="2" indent="-171450" eaLnBrk="1" fontAlgn="auto" hangingPunct="1">
              <a:spcBef>
                <a:spcPts val="300"/>
              </a:spcBef>
              <a:spcAft>
                <a:spcPts val="0"/>
              </a:spcAft>
              <a:buClr>
                <a:srgbClr val="7030A0"/>
              </a:buClr>
              <a:defRPr/>
            </a:pPr>
            <a:r>
              <a:rPr lang="fr-FR" sz="1000" dirty="0"/>
              <a:t>La Rubrique des Commerciaux pour trouver toutes les informations :</a:t>
            </a:r>
          </a:p>
          <a:p>
            <a:pPr marL="467995" lvl="1" indent="0" eaLnBrk="1" fontAlgn="auto" hangingPunct="1">
              <a:spcBef>
                <a:spcPts val="300"/>
              </a:spcBef>
              <a:spcAft>
                <a:spcPts val="0"/>
              </a:spcAft>
              <a:buClr>
                <a:schemeClr val="tx2"/>
              </a:buClr>
              <a:buNone/>
              <a:defRPr/>
            </a:pPr>
            <a:r>
              <a:rPr lang="fr-FR" sz="1200" dirty="0"/>
              <a:t>   </a:t>
            </a:r>
            <a:endParaRPr lang="fr-FR" sz="1200" dirty="0">
              <a:cs typeface="Arial"/>
            </a:endParaRPr>
          </a:p>
        </p:txBody>
      </p:sp>
      <p:sp>
        <p:nvSpPr>
          <p:cNvPr id="121" name="Espace réservé du contenu 8">
            <a:extLst>
              <a:ext uri="{FF2B5EF4-FFF2-40B4-BE49-F238E27FC236}">
                <a16:creationId xmlns:a16="http://schemas.microsoft.com/office/drawing/2014/main" id="{B89609E4-BEF1-4AAE-8E3D-E985083CA1FA}"/>
              </a:ext>
            </a:extLst>
          </p:cNvPr>
          <p:cNvSpPr txBox="1">
            <a:spLocks/>
          </p:cNvSpPr>
          <p:nvPr/>
        </p:nvSpPr>
        <p:spPr>
          <a:xfrm>
            <a:off x="275502" y="1429888"/>
            <a:ext cx="5590920" cy="2268106"/>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7030A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Offre de Bienvenue 30% pendant 1 an </a:t>
            </a:r>
            <a:r>
              <a:rPr lang="fr-FR" sz="1200" dirty="0"/>
              <a:t>pour la souscription d’une Formule*</a:t>
            </a:r>
          </a:p>
          <a:p>
            <a:pPr lvl="1" eaLnBrk="1" fontAlgn="auto" hangingPunct="1">
              <a:spcBef>
                <a:spcPts val="300"/>
              </a:spcBef>
              <a:spcAft>
                <a:spcPts val="0"/>
              </a:spcAft>
              <a:buClr>
                <a:srgbClr val="7030A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50€ offerts en bons d’achat </a:t>
            </a:r>
            <a:r>
              <a:rPr lang="fr-FR" sz="1200" dirty="0"/>
              <a:t>ISIFID pour toute utilisation de DOMILIS (avec au moins 3 prélèvements) à utiliser sur des sites de e-commerce</a:t>
            </a:r>
          </a:p>
          <a:p>
            <a:pPr lvl="1" eaLnBrk="1" fontAlgn="auto" hangingPunct="1">
              <a:spcBef>
                <a:spcPts val="300"/>
              </a:spcBef>
              <a:spcAft>
                <a:spcPts val="0"/>
              </a:spcAft>
              <a:buClr>
                <a:srgbClr val="7030A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Montée en gamme vers Izicarte Premier DD / Izicarte Platinum / </a:t>
            </a:r>
            <a:r>
              <a:rPr lang="fr-FR" sz="1200" b="1" dirty="0" err="1">
                <a:effectLst>
                  <a:outerShdw blurRad="38100" dist="38100" dir="2700000" algn="tl">
                    <a:srgbClr val="000000">
                      <a:alpha val="43137"/>
                    </a:srgbClr>
                  </a:outerShdw>
                </a:effectLst>
              </a:rPr>
              <a:t>Infinite</a:t>
            </a:r>
            <a:r>
              <a:rPr lang="fr-FR" sz="1200" b="1" dirty="0">
                <a:effectLst>
                  <a:outerShdw blurRad="38100" dist="38100" dir="2700000" algn="tl">
                    <a:srgbClr val="000000">
                      <a:alpha val="43137"/>
                    </a:srgbClr>
                  </a:outerShdw>
                </a:effectLst>
              </a:rPr>
              <a:t>) </a:t>
            </a:r>
            <a:r>
              <a:rPr lang="fr-FR" sz="1200" dirty="0"/>
              <a:t>30% pendant 1 an</a:t>
            </a:r>
          </a:p>
          <a:p>
            <a:pPr lvl="1" eaLnBrk="1" fontAlgn="auto" hangingPunct="1">
              <a:spcBef>
                <a:spcPts val="300"/>
              </a:spcBef>
              <a:spcAft>
                <a:spcPts val="0"/>
              </a:spcAft>
              <a:buClr>
                <a:srgbClr val="00B0F0"/>
              </a:buClr>
              <a:buFont typeface="Wingdings" panose="05000000000000000000" pitchFamily="2" charset="2"/>
              <a:buChar char="§"/>
              <a:defRPr/>
            </a:pPr>
            <a:endParaRPr lang="fr-FR" sz="1200" dirty="0"/>
          </a:p>
        </p:txBody>
      </p:sp>
      <p:sp>
        <p:nvSpPr>
          <p:cNvPr id="2" name="Espace réservé du texte 6">
            <a:extLst>
              <a:ext uri="{FF2B5EF4-FFF2-40B4-BE49-F238E27FC236}">
                <a16:creationId xmlns:a16="http://schemas.microsoft.com/office/drawing/2014/main" id="{6BAF421F-F97F-D83B-79F0-DE9317DA5775}"/>
              </a:ext>
            </a:extLst>
          </p:cNvPr>
          <p:cNvSpPr>
            <a:spLocks noGrp="1"/>
          </p:cNvSpPr>
          <p:nvPr>
            <p:ph type="body" sz="quarter" idx="14"/>
          </p:nvPr>
        </p:nvSpPr>
        <p:spPr>
          <a:xfrm>
            <a:off x="4376057" y="137054"/>
            <a:ext cx="7300006" cy="231246"/>
          </a:xfrm>
        </p:spPr>
        <p:txBody>
          <a:bodyPr/>
          <a:lstStyle/>
          <a:p>
            <a:r>
              <a:rPr lang="fr-FR" b="0" dirty="0">
                <a:solidFill>
                  <a:srgbClr val="C00000"/>
                </a:solidFill>
              </a:rPr>
              <a:t>Grand Public</a:t>
            </a:r>
            <a:r>
              <a:rPr lang="fr-FR" dirty="0">
                <a:solidFill>
                  <a:srgbClr val="C00000"/>
                </a:solidFill>
              </a:rPr>
              <a:t> - Premium - Professionnels </a:t>
            </a:r>
          </a:p>
        </p:txBody>
      </p:sp>
      <p:sp>
        <p:nvSpPr>
          <p:cNvPr id="8" name="Espace réservé du contenu 8">
            <a:extLst>
              <a:ext uri="{FF2B5EF4-FFF2-40B4-BE49-F238E27FC236}">
                <a16:creationId xmlns:a16="http://schemas.microsoft.com/office/drawing/2014/main" id="{CED30C59-E87F-D792-62A5-CE985359E93C}"/>
              </a:ext>
            </a:extLst>
          </p:cNvPr>
          <p:cNvSpPr txBox="1">
            <a:spLocks/>
          </p:cNvSpPr>
          <p:nvPr/>
        </p:nvSpPr>
        <p:spPr bwMode="auto">
          <a:xfrm>
            <a:off x="5953014" y="1412872"/>
            <a:ext cx="5858586" cy="2231150"/>
          </a:xfrm>
          <a:prstGeom prst="rect">
            <a:avLst/>
          </a:prstGeom>
          <a:noFill/>
          <a:ln w="28575">
            <a:solidFill>
              <a:srgbClr val="703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dirty="0">
              <a:solidFill>
                <a:srgbClr val="404040"/>
              </a:solidFill>
            </a:endParaRPr>
          </a:p>
          <a:p>
            <a:pPr eaLnBrk="1" hangingPunct="1">
              <a:spcBef>
                <a:spcPts val="600"/>
              </a:spcBef>
              <a:buClr>
                <a:srgbClr val="D11921"/>
              </a:buClr>
              <a:buFont typeface="Arial" panose="020B0604020202020204" pitchFamily="34" charset="0"/>
              <a:buNone/>
            </a:pPr>
            <a:endParaRPr lang="fr-FR" altLang="fr-FR" sz="10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p:txBody>
      </p:sp>
      <p:sp>
        <p:nvSpPr>
          <p:cNvPr id="9" name="Rectangle 8">
            <a:extLst>
              <a:ext uri="{FF2B5EF4-FFF2-40B4-BE49-F238E27FC236}">
                <a16:creationId xmlns:a16="http://schemas.microsoft.com/office/drawing/2014/main" id="{26CEF9D4-4401-F83E-BADA-FEE8DD3CBA42}"/>
              </a:ext>
            </a:extLst>
          </p:cNvPr>
          <p:cNvSpPr/>
          <p:nvPr/>
        </p:nvSpPr>
        <p:spPr>
          <a:xfrm>
            <a:off x="6008275" y="3095898"/>
            <a:ext cx="5717684" cy="494947"/>
          </a:xfrm>
          <a:prstGeom prst="rect">
            <a:avLst/>
          </a:prstGeom>
          <a:solidFill>
            <a:srgbClr val="CC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a:extLst>
              <a:ext uri="{FF2B5EF4-FFF2-40B4-BE49-F238E27FC236}">
                <a16:creationId xmlns:a16="http://schemas.microsoft.com/office/drawing/2014/main" id="{638DB352-923E-12D7-D912-5302C7B80C81}"/>
              </a:ext>
            </a:extLst>
          </p:cNvPr>
          <p:cNvSpPr/>
          <p:nvPr/>
        </p:nvSpPr>
        <p:spPr>
          <a:xfrm>
            <a:off x="546389" y="3762340"/>
            <a:ext cx="5173338" cy="1075734"/>
          </a:xfrm>
          <a:prstGeom prst="rect">
            <a:avLst/>
          </a:prstGeom>
          <a:solidFill>
            <a:schemeClr val="bg1">
              <a:lumMod val="9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Espace réservé du contenu 8">
            <a:extLst>
              <a:ext uri="{FF2B5EF4-FFF2-40B4-BE49-F238E27FC236}">
                <a16:creationId xmlns:a16="http://schemas.microsoft.com/office/drawing/2014/main" id="{2A24097D-FA76-0CFF-F0E2-CFEBB14DEDD6}"/>
              </a:ext>
            </a:extLst>
          </p:cNvPr>
          <p:cNvSpPr txBox="1">
            <a:spLocks/>
          </p:cNvSpPr>
          <p:nvPr/>
        </p:nvSpPr>
        <p:spPr>
          <a:xfrm>
            <a:off x="5505297" y="1433013"/>
            <a:ext cx="6220661" cy="2377041"/>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lvl="1" indent="-171450" eaLnBrk="1" fontAlgn="auto" hangingPunct="1">
              <a:spcBef>
                <a:spcPts val="300"/>
              </a:spcBef>
              <a:spcAft>
                <a:spcPts val="0"/>
              </a:spcAft>
              <a:buClr>
                <a:schemeClr val="tx2"/>
              </a:buClr>
              <a:buFont typeface="Wingdings" panose="05000000000000000000" pitchFamily="2" charset="2"/>
              <a:buChar char="§"/>
              <a:defRPr/>
            </a:pPr>
            <a:endParaRPr lang="fr-FR" sz="1200" dirty="0">
              <a:cs typeface="Arial"/>
            </a:endParaRPr>
          </a:p>
          <a:p>
            <a:pPr marL="683895" lvl="1" indent="-215900" eaLnBrk="1" fontAlgn="auto" hangingPunct="1">
              <a:spcBef>
                <a:spcPts val="300"/>
              </a:spcBef>
              <a:spcAft>
                <a:spcPts val="0"/>
              </a:spcAft>
              <a:buClr>
                <a:srgbClr val="7030A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Part variable sur objectifs : </a:t>
            </a:r>
          </a:p>
          <a:p>
            <a:pPr marL="1098445" lvl="2" indent="-171450" eaLnBrk="1" fontAlgn="auto" hangingPunct="1">
              <a:spcBef>
                <a:spcPts val="300"/>
              </a:spcBef>
              <a:spcAft>
                <a:spcPts val="0"/>
              </a:spcAft>
              <a:buClr>
                <a:srgbClr val="7030A0"/>
              </a:buClr>
              <a:defRPr/>
            </a:pPr>
            <a:r>
              <a:rPr lang="fr-FR" sz="1000" dirty="0"/>
              <a:t>VB des Forfaits Part hors transformation (si Top CC Vert et actualisé)</a:t>
            </a:r>
          </a:p>
          <a:p>
            <a:pPr marL="1098445" lvl="2" indent="-171450" eaLnBrk="1" fontAlgn="auto" hangingPunct="1">
              <a:spcBef>
                <a:spcPts val="300"/>
              </a:spcBef>
              <a:spcAft>
                <a:spcPts val="0"/>
              </a:spcAft>
              <a:buClr>
                <a:srgbClr val="7030A0"/>
              </a:buClr>
              <a:defRPr/>
            </a:pPr>
            <a:r>
              <a:rPr lang="fr-FR" sz="1000" dirty="0"/>
              <a:t>Taux de visite du portefeuille avec 1 vente</a:t>
            </a:r>
          </a:p>
          <a:p>
            <a:pPr marL="683895" lvl="1" indent="-215900" eaLnBrk="1" fontAlgn="auto" hangingPunct="1">
              <a:spcBef>
                <a:spcPts val="300"/>
              </a:spcBef>
              <a:spcAft>
                <a:spcPts val="0"/>
              </a:spcAft>
              <a:buClr>
                <a:srgbClr val="7030A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Part variable relative (baromètre) : </a:t>
            </a:r>
          </a:p>
          <a:p>
            <a:pPr marL="1098445" lvl="2" indent="-171450" eaLnBrk="1" fontAlgn="auto" hangingPunct="1">
              <a:spcBef>
                <a:spcPts val="300"/>
              </a:spcBef>
              <a:spcAft>
                <a:spcPts val="0"/>
              </a:spcAft>
              <a:buClr>
                <a:srgbClr val="7030A0"/>
              </a:buClr>
              <a:defRPr/>
            </a:pPr>
            <a:endParaRPr lang="fr-FR" sz="1000" dirty="0"/>
          </a:p>
          <a:p>
            <a:pPr marL="1098445" lvl="2" indent="-171450" eaLnBrk="1" fontAlgn="auto" hangingPunct="1">
              <a:spcBef>
                <a:spcPts val="300"/>
              </a:spcBef>
              <a:spcAft>
                <a:spcPts val="0"/>
              </a:spcAft>
              <a:buClr>
                <a:srgbClr val="7030A0"/>
              </a:buClr>
              <a:defRPr/>
            </a:pPr>
            <a:r>
              <a:rPr lang="fr-FR" sz="1000" dirty="0"/>
              <a:t>Ventes Nettes produits pondérés</a:t>
            </a:r>
          </a:p>
          <a:p>
            <a:pPr marL="1098445" lvl="2" indent="-171450" eaLnBrk="1" fontAlgn="auto" hangingPunct="1">
              <a:spcBef>
                <a:spcPts val="300"/>
              </a:spcBef>
              <a:spcAft>
                <a:spcPts val="0"/>
              </a:spcAft>
              <a:buClr>
                <a:srgbClr val="7030A0"/>
              </a:buClr>
              <a:defRPr/>
            </a:pPr>
            <a:endParaRPr lang="fr-FR" sz="1000" dirty="0"/>
          </a:p>
          <a:p>
            <a:pPr marL="1098445" lvl="2" indent="-171450" eaLnBrk="1" fontAlgn="auto" hangingPunct="1">
              <a:spcBef>
                <a:spcPts val="300"/>
              </a:spcBef>
              <a:spcAft>
                <a:spcPts val="0"/>
              </a:spcAft>
              <a:buClr>
                <a:srgbClr val="7030A0"/>
              </a:buClr>
              <a:defRPr/>
            </a:pPr>
            <a:endParaRPr lang="fr-FR" sz="1000" dirty="0"/>
          </a:p>
          <a:p>
            <a:pPr marL="639445" lvl="1" indent="-171450" eaLnBrk="1" fontAlgn="auto" hangingPunct="1">
              <a:spcBef>
                <a:spcPts val="300"/>
              </a:spcBef>
              <a:spcAft>
                <a:spcPts val="0"/>
              </a:spcAft>
              <a:buClr>
                <a:srgbClr val="7030A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Astuce : </a:t>
            </a:r>
            <a:r>
              <a:rPr lang="fr-FR" sz="1000" i="1" dirty="0"/>
              <a:t>Proposer une </a:t>
            </a:r>
            <a:r>
              <a:rPr lang="fr-FR" sz="1000" i="1" dirty="0" err="1"/>
              <a:t>Izicarte</a:t>
            </a:r>
            <a:r>
              <a:rPr lang="fr-FR" sz="1000" i="1" dirty="0"/>
              <a:t> HDG Débit Différé permet d'impacter plusieurs lignes PV</a:t>
            </a:r>
          </a:p>
          <a:p>
            <a:pPr marL="467995" lvl="1" indent="0" eaLnBrk="1" fontAlgn="auto" hangingPunct="1">
              <a:spcBef>
                <a:spcPts val="300"/>
              </a:spcBef>
              <a:spcAft>
                <a:spcPts val="0"/>
              </a:spcAft>
              <a:buClr>
                <a:schemeClr val="tx2"/>
              </a:buClr>
              <a:buNone/>
              <a:defRPr/>
            </a:pPr>
            <a:r>
              <a:rPr lang="fr-FR" sz="1200" dirty="0"/>
              <a:t>   </a:t>
            </a:r>
            <a:endParaRPr lang="fr-FR" sz="1200" dirty="0">
              <a:cs typeface="Arial"/>
            </a:endParaRPr>
          </a:p>
        </p:txBody>
      </p:sp>
      <p:sp>
        <p:nvSpPr>
          <p:cNvPr id="14" name="Espace réservé du texte 5">
            <a:extLst>
              <a:ext uri="{FF2B5EF4-FFF2-40B4-BE49-F238E27FC236}">
                <a16:creationId xmlns:a16="http://schemas.microsoft.com/office/drawing/2014/main" id="{BD339CD1-951A-4254-5ADE-E38A33F63F19}"/>
              </a:ext>
            </a:extLst>
          </p:cNvPr>
          <p:cNvSpPr>
            <a:spLocks noGrp="1"/>
          </p:cNvSpPr>
          <p:nvPr>
            <p:ph type="body" sz="quarter" idx="12"/>
          </p:nvPr>
        </p:nvSpPr>
        <p:spPr>
          <a:xfrm>
            <a:off x="695325" y="464147"/>
            <a:ext cx="10980738" cy="720000"/>
          </a:xfrm>
        </p:spPr>
        <p:txBody>
          <a:bodyPr lIns="91440" tIns="45720" rIns="91440" bIns="45720" anchor="ctr">
            <a:normAutofit/>
          </a:bodyPr>
          <a:lstStyle/>
          <a:p>
            <a:r>
              <a:rPr lang="fr-FR" dirty="0">
                <a:latin typeface="Montserrat Black"/>
              </a:rPr>
              <a:t>L’</a:t>
            </a:r>
            <a:r>
              <a:rPr lang="fr-FR" dirty="0">
                <a:solidFill>
                  <a:srgbClr val="C00000"/>
                </a:solidFill>
                <a:latin typeface="Montserrat Black"/>
              </a:rPr>
              <a:t>Essentiel</a:t>
            </a:r>
            <a:r>
              <a:rPr lang="fr-FR" dirty="0">
                <a:latin typeface="Montserrat Black"/>
              </a:rPr>
              <a:t> de La Bancarisation : « </a:t>
            </a:r>
            <a:r>
              <a:rPr lang="fr-FR" dirty="0">
                <a:solidFill>
                  <a:srgbClr val="C00000"/>
                </a:solidFill>
                <a:latin typeface="Montserrat Black"/>
              </a:rPr>
              <a:t>Equiper</a:t>
            </a:r>
            <a:r>
              <a:rPr lang="fr-FR" dirty="0">
                <a:latin typeface="Montserrat Black"/>
              </a:rPr>
              <a:t> nos familles » </a:t>
            </a:r>
          </a:p>
        </p:txBody>
      </p:sp>
      <p:sp>
        <p:nvSpPr>
          <p:cNvPr id="15" name="Rectangle 14">
            <a:extLst>
              <a:ext uri="{FF2B5EF4-FFF2-40B4-BE49-F238E27FC236}">
                <a16:creationId xmlns:a16="http://schemas.microsoft.com/office/drawing/2014/main" id="{B629039D-874D-314E-E3EB-CA377F5FE8BC}"/>
              </a:ext>
            </a:extLst>
          </p:cNvPr>
          <p:cNvSpPr/>
          <p:nvPr/>
        </p:nvSpPr>
        <p:spPr>
          <a:xfrm>
            <a:off x="0" y="0"/>
            <a:ext cx="394399" cy="68580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BANCARISATION</a:t>
            </a:r>
          </a:p>
        </p:txBody>
      </p:sp>
      <p:sp>
        <p:nvSpPr>
          <p:cNvPr id="16" name="Espace réservé du texte 6">
            <a:extLst>
              <a:ext uri="{FF2B5EF4-FFF2-40B4-BE49-F238E27FC236}">
                <a16:creationId xmlns:a16="http://schemas.microsoft.com/office/drawing/2014/main" id="{39B03909-0EE2-ADD3-CD7E-D3A1B269846A}"/>
              </a:ext>
            </a:extLst>
          </p:cNvPr>
          <p:cNvSpPr txBox="1">
            <a:spLocks/>
          </p:cNvSpPr>
          <p:nvPr/>
        </p:nvSpPr>
        <p:spPr>
          <a:xfrm>
            <a:off x="4376057" y="137054"/>
            <a:ext cx="7300006"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0">
                <a:solidFill>
                  <a:srgbClr val="C00000"/>
                </a:solidFill>
              </a:rPr>
              <a:t>Grand Public</a:t>
            </a:r>
            <a:r>
              <a:rPr lang="fr-FR">
                <a:solidFill>
                  <a:srgbClr val="C00000"/>
                </a:solidFill>
              </a:rPr>
              <a:t> </a:t>
            </a:r>
            <a:r>
              <a:rPr lang="fr-FR">
                <a:solidFill>
                  <a:schemeClr val="tx1">
                    <a:lumMod val="50000"/>
                    <a:lumOff val="50000"/>
                  </a:schemeClr>
                </a:solidFill>
              </a:rPr>
              <a:t>- </a:t>
            </a:r>
            <a:r>
              <a:rPr lang="fr-FR">
                <a:solidFill>
                  <a:srgbClr val="C00000"/>
                </a:solidFill>
              </a:rPr>
              <a:t>Premium</a:t>
            </a:r>
            <a:r>
              <a:rPr lang="fr-FR">
                <a:solidFill>
                  <a:schemeClr val="tx1">
                    <a:lumMod val="50000"/>
                    <a:lumOff val="50000"/>
                  </a:schemeClr>
                </a:solidFill>
              </a:rPr>
              <a:t> - Professionnels </a:t>
            </a:r>
          </a:p>
        </p:txBody>
      </p:sp>
      <p:sp>
        <p:nvSpPr>
          <p:cNvPr id="17" name="Espace réservé du contenu 8">
            <a:extLst>
              <a:ext uri="{FF2B5EF4-FFF2-40B4-BE49-F238E27FC236}">
                <a16:creationId xmlns:a16="http://schemas.microsoft.com/office/drawing/2014/main" id="{90A70435-D285-0558-E7FD-AF65B02926E5}"/>
              </a:ext>
            </a:extLst>
          </p:cNvPr>
          <p:cNvSpPr txBox="1">
            <a:spLocks noChangeArrowheads="1"/>
          </p:cNvSpPr>
          <p:nvPr/>
        </p:nvSpPr>
        <p:spPr bwMode="auto">
          <a:xfrm>
            <a:off x="6044487" y="1277258"/>
            <a:ext cx="2629578" cy="319066"/>
          </a:xfrm>
          <a:prstGeom prst="rect">
            <a:avLst/>
          </a:prstGeom>
          <a:solidFill>
            <a:srgbClr val="7030A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impacts sur votre PV</a:t>
            </a:r>
          </a:p>
        </p:txBody>
      </p:sp>
      <p:sp>
        <p:nvSpPr>
          <p:cNvPr id="18" name="Espace réservé du contenu 8">
            <a:extLst>
              <a:ext uri="{FF2B5EF4-FFF2-40B4-BE49-F238E27FC236}">
                <a16:creationId xmlns:a16="http://schemas.microsoft.com/office/drawing/2014/main" id="{794C5BA7-1A97-88FE-A05C-A43B883DACC2}"/>
              </a:ext>
            </a:extLst>
          </p:cNvPr>
          <p:cNvSpPr txBox="1">
            <a:spLocks/>
          </p:cNvSpPr>
          <p:nvPr/>
        </p:nvSpPr>
        <p:spPr>
          <a:xfrm>
            <a:off x="458604" y="5075566"/>
            <a:ext cx="5338572" cy="881614"/>
          </a:xfrm>
          <a:prstGeom prst="rect">
            <a:avLst/>
          </a:prstGeom>
          <a:noFill/>
          <a:ln w="28575">
            <a:solidFill>
              <a:srgbClr val="7030A0"/>
            </a:solidFill>
          </a:ln>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fontAlgn="auto" hangingPunct="1">
              <a:spcAft>
                <a:spcPts val="0"/>
              </a:spcAft>
              <a:buFont typeface="Arial" panose="020B0604020202020204" pitchFamily="34" charset="0"/>
              <a:buNone/>
              <a:defRPr/>
            </a:pPr>
            <a:endParaRPr lang="fr-FR" sz="1050"/>
          </a:p>
        </p:txBody>
      </p:sp>
      <p:sp>
        <p:nvSpPr>
          <p:cNvPr id="20" name="Espace réservé du contenu 8">
            <a:extLst>
              <a:ext uri="{FF2B5EF4-FFF2-40B4-BE49-F238E27FC236}">
                <a16:creationId xmlns:a16="http://schemas.microsoft.com/office/drawing/2014/main" id="{B23A81A7-D1E6-8E87-35D8-83A465CB8B9C}"/>
              </a:ext>
            </a:extLst>
          </p:cNvPr>
          <p:cNvSpPr txBox="1">
            <a:spLocks noChangeArrowheads="1"/>
          </p:cNvSpPr>
          <p:nvPr/>
        </p:nvSpPr>
        <p:spPr bwMode="auto">
          <a:xfrm>
            <a:off x="517558" y="1239301"/>
            <a:ext cx="2245682" cy="319066"/>
          </a:xfrm>
          <a:prstGeom prst="rect">
            <a:avLst/>
          </a:prstGeom>
          <a:solidFill>
            <a:srgbClr val="7030A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à proposer</a:t>
            </a:r>
          </a:p>
        </p:txBody>
      </p:sp>
      <p:sp>
        <p:nvSpPr>
          <p:cNvPr id="21" name="Espace réservé du contenu 8">
            <a:extLst>
              <a:ext uri="{FF2B5EF4-FFF2-40B4-BE49-F238E27FC236}">
                <a16:creationId xmlns:a16="http://schemas.microsoft.com/office/drawing/2014/main" id="{E7E96D8F-D5BC-84BE-0C14-615497AC57C7}"/>
              </a:ext>
            </a:extLst>
          </p:cNvPr>
          <p:cNvSpPr txBox="1">
            <a:spLocks/>
          </p:cNvSpPr>
          <p:nvPr/>
        </p:nvSpPr>
        <p:spPr>
          <a:xfrm>
            <a:off x="557590" y="4979412"/>
            <a:ext cx="1723366" cy="338987"/>
          </a:xfrm>
          <a:prstGeom prst="rect">
            <a:avLst/>
          </a:prstGeom>
          <a:solidFill>
            <a:srgbClr val="7030A0"/>
          </a:solidFill>
          <a:ln w="28575"/>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fr-FR" sz="1400" b="1" dirty="0">
                <a:solidFill>
                  <a:schemeClr val="bg1"/>
                </a:solidFill>
              </a:rPr>
              <a:t>     1</a:t>
            </a:r>
            <a:r>
              <a:rPr lang="fr-FR" sz="1400" b="1" baseline="30000" dirty="0">
                <a:solidFill>
                  <a:schemeClr val="bg1"/>
                </a:solidFill>
              </a:rPr>
              <a:t>er</a:t>
            </a:r>
            <a:r>
              <a:rPr lang="fr-FR" sz="1400" b="1" dirty="0">
                <a:solidFill>
                  <a:schemeClr val="bg1"/>
                </a:solidFill>
              </a:rPr>
              <a:t> de cordée !</a:t>
            </a:r>
          </a:p>
        </p:txBody>
      </p:sp>
      <p:sp>
        <p:nvSpPr>
          <p:cNvPr id="22" name="Espace réservé du contenu 8">
            <a:extLst>
              <a:ext uri="{FF2B5EF4-FFF2-40B4-BE49-F238E27FC236}">
                <a16:creationId xmlns:a16="http://schemas.microsoft.com/office/drawing/2014/main" id="{C3F211EE-F856-8EC1-FA0E-8B5E360EBA76}"/>
              </a:ext>
            </a:extLst>
          </p:cNvPr>
          <p:cNvSpPr txBox="1">
            <a:spLocks/>
          </p:cNvSpPr>
          <p:nvPr/>
        </p:nvSpPr>
        <p:spPr>
          <a:xfrm>
            <a:off x="-1" y="5348239"/>
            <a:ext cx="5888900" cy="692149"/>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Font typeface="Arial" panose="020B0604020202020204" pitchFamily="34" charset="0"/>
              <a:buNone/>
              <a:defRPr/>
            </a:pPr>
            <a:r>
              <a:rPr lang="fr-FR" sz="1200" b="1" dirty="0">
                <a:solidFill>
                  <a:srgbClr val="C00000"/>
                </a:solidFill>
              </a:rPr>
              <a:t>LA</a:t>
            </a:r>
            <a:r>
              <a:rPr lang="fr-FR" sz="1200" b="1" dirty="0"/>
              <a:t> cible </a:t>
            </a:r>
            <a:r>
              <a:rPr lang="fr-FR" sz="1200" b="1" dirty="0">
                <a:solidFill>
                  <a:srgbClr val="C00000"/>
                </a:solidFill>
              </a:rPr>
              <a:t>prioritaire</a:t>
            </a:r>
            <a:r>
              <a:rPr lang="fr-FR" sz="1200" b="1" dirty="0"/>
              <a:t> à traiter :</a:t>
            </a:r>
          </a:p>
          <a:p>
            <a:pPr lvl="1" eaLnBrk="1" fontAlgn="auto" hangingPunct="1">
              <a:spcBef>
                <a:spcPts val="0"/>
              </a:spcBef>
              <a:spcAft>
                <a:spcPts val="0"/>
              </a:spcAft>
              <a:buClr>
                <a:srgbClr val="7030A0"/>
              </a:buClr>
              <a:buFont typeface="Wingdings" panose="05000000000000000000" pitchFamily="2" charset="2"/>
              <a:buChar char="§"/>
              <a:defRPr/>
            </a:pPr>
            <a:r>
              <a:rPr lang="fr-FR" sz="1200" b="1" dirty="0">
                <a:solidFill>
                  <a:srgbClr val="7030A0"/>
                </a:solidFill>
              </a:rPr>
              <a:t>«</a:t>
            </a:r>
            <a:r>
              <a:rPr lang="it-IT" sz="1200" b="1" dirty="0">
                <a:solidFill>
                  <a:srgbClr val="7030A0"/>
                </a:solidFill>
              </a:rPr>
              <a:t>PRIO Q3 BANCA CLIENTS NON VUS </a:t>
            </a:r>
            <a:r>
              <a:rPr lang="fr-FR" sz="1200" b="1" dirty="0">
                <a:solidFill>
                  <a:srgbClr val="7030A0"/>
                </a:solidFill>
              </a:rPr>
              <a:t>» </a:t>
            </a:r>
            <a:r>
              <a:rPr lang="fr-FR" sz="1200" b="1" dirty="0"/>
              <a:t>: La cible très tendre </a:t>
            </a:r>
            <a:r>
              <a:rPr lang="fr-FR" sz="1200" dirty="0"/>
              <a:t>pour équiper en bancarisation et </a:t>
            </a:r>
            <a:r>
              <a:rPr lang="fr-FR" sz="1200" b="1" dirty="0"/>
              <a:t>impacter la part variable</a:t>
            </a:r>
            <a:r>
              <a:rPr lang="fr-FR" sz="1200" dirty="0"/>
              <a:t>. </a:t>
            </a:r>
            <a:r>
              <a:rPr lang="fr-FR" sz="1200" dirty="0">
                <a:sym typeface="Wingdings" panose="05000000000000000000" pitchFamily="2" charset="2"/>
              </a:rPr>
              <a:t> </a:t>
            </a:r>
            <a:r>
              <a:rPr lang="fr-FR" sz="1200" dirty="0">
                <a:hlinkClick r:id="rId6" action="ppaction://hlinksldjump"/>
              </a:rPr>
              <a:t>En savoir plus </a:t>
            </a:r>
            <a:endParaRPr lang="fr-FR" sz="1200" dirty="0"/>
          </a:p>
        </p:txBody>
      </p:sp>
      <p:sp>
        <p:nvSpPr>
          <p:cNvPr id="24" name="Espace réservé du contenu 8">
            <a:extLst>
              <a:ext uri="{FF2B5EF4-FFF2-40B4-BE49-F238E27FC236}">
                <a16:creationId xmlns:a16="http://schemas.microsoft.com/office/drawing/2014/main" id="{7BBBC27D-C816-34CE-F2E1-2898411C8671}"/>
              </a:ext>
            </a:extLst>
          </p:cNvPr>
          <p:cNvSpPr txBox="1">
            <a:spLocks noChangeArrowheads="1"/>
          </p:cNvSpPr>
          <p:nvPr/>
        </p:nvSpPr>
        <p:spPr bwMode="auto">
          <a:xfrm>
            <a:off x="6050374" y="3737133"/>
            <a:ext cx="2999802" cy="319066"/>
          </a:xfrm>
          <a:prstGeom prst="rect">
            <a:avLst/>
          </a:prstGeom>
          <a:solidFill>
            <a:srgbClr val="7030A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a:spcBef>
                <a:spcPts val="600"/>
              </a:spcBef>
              <a:buClr>
                <a:srgbClr val="D11921"/>
              </a:buClr>
            </a:pPr>
            <a:r>
              <a:rPr lang="fr-FR" altLang="fr-FR" sz="1400" b="1" dirty="0">
                <a:solidFill>
                  <a:schemeClr val="bg1"/>
                </a:solidFill>
              </a:rPr>
              <a:t>     TOUT SUR… la bancarisation</a:t>
            </a:r>
          </a:p>
        </p:txBody>
      </p:sp>
      <p:sp>
        <p:nvSpPr>
          <p:cNvPr id="25" name="Espace réservé du contenu 8">
            <a:extLst>
              <a:ext uri="{FF2B5EF4-FFF2-40B4-BE49-F238E27FC236}">
                <a16:creationId xmlns:a16="http://schemas.microsoft.com/office/drawing/2014/main" id="{C206D8E5-F722-6B4C-A6AF-E8BF417297B7}"/>
              </a:ext>
            </a:extLst>
          </p:cNvPr>
          <p:cNvSpPr txBox="1">
            <a:spLocks noChangeArrowheads="1"/>
          </p:cNvSpPr>
          <p:nvPr/>
        </p:nvSpPr>
        <p:spPr bwMode="auto">
          <a:xfrm>
            <a:off x="647597" y="3627305"/>
            <a:ext cx="2131804" cy="287477"/>
          </a:xfrm>
          <a:prstGeom prst="rect">
            <a:avLst/>
          </a:prstGeom>
          <a:solidFill>
            <a:srgbClr val="7030A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chemeClr val="tx2"/>
              </a:buClr>
            </a:pPr>
            <a:r>
              <a:rPr lang="fr-FR" altLang="fr-FR" sz="1200" b="1" dirty="0">
                <a:solidFill>
                  <a:schemeClr val="bg1"/>
                </a:solidFill>
              </a:rPr>
              <a:t>      Les offres PREMIUM</a:t>
            </a:r>
          </a:p>
        </p:txBody>
      </p:sp>
      <p:sp>
        <p:nvSpPr>
          <p:cNvPr id="26" name="Espace réservé du contenu 8">
            <a:extLst>
              <a:ext uri="{FF2B5EF4-FFF2-40B4-BE49-F238E27FC236}">
                <a16:creationId xmlns:a16="http://schemas.microsoft.com/office/drawing/2014/main" id="{23C96223-1ABC-E882-1E8F-F6BCE7A0F511}"/>
              </a:ext>
            </a:extLst>
          </p:cNvPr>
          <p:cNvSpPr txBox="1">
            <a:spLocks/>
          </p:cNvSpPr>
          <p:nvPr/>
        </p:nvSpPr>
        <p:spPr>
          <a:xfrm>
            <a:off x="275502" y="3735181"/>
            <a:ext cx="5303644" cy="1047225"/>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002060"/>
              </a:buClr>
              <a:buFont typeface="Wingdings" panose="05000000000000000000" pitchFamily="2" charset="2"/>
              <a:buChar char="§"/>
              <a:defRPr/>
            </a:pPr>
            <a:r>
              <a:rPr lang="fr-FR" sz="1200" b="1" dirty="0">
                <a:solidFill>
                  <a:srgbClr val="002060"/>
                </a:solidFill>
              </a:rPr>
              <a:t>Cartes HDG : Visa Izicarte Platinum </a:t>
            </a:r>
            <a:r>
              <a:rPr lang="fr-FR" sz="1200" dirty="0">
                <a:solidFill>
                  <a:srgbClr val="002060"/>
                </a:solidFill>
              </a:rPr>
              <a:t>(35 k€ de revenus ou de SF) et </a:t>
            </a:r>
            <a:r>
              <a:rPr lang="fr-FR" sz="1200" b="1" dirty="0">
                <a:solidFill>
                  <a:srgbClr val="002060"/>
                </a:solidFill>
              </a:rPr>
              <a:t>Visa</a:t>
            </a:r>
            <a:r>
              <a:rPr lang="fr-FR" sz="1200" dirty="0">
                <a:solidFill>
                  <a:srgbClr val="002060"/>
                </a:solidFill>
              </a:rPr>
              <a:t> </a:t>
            </a:r>
            <a:r>
              <a:rPr lang="fr-FR" sz="1200" b="1" dirty="0" err="1">
                <a:solidFill>
                  <a:srgbClr val="002060"/>
                </a:solidFill>
              </a:rPr>
              <a:t>Infinite</a:t>
            </a:r>
            <a:r>
              <a:rPr lang="fr-FR" sz="1200" dirty="0">
                <a:solidFill>
                  <a:srgbClr val="002060"/>
                </a:solidFill>
              </a:rPr>
              <a:t> (75 k€ de revenus ou de SF)</a:t>
            </a:r>
          </a:p>
          <a:p>
            <a:pPr lvl="1" eaLnBrk="1" fontAlgn="auto" hangingPunct="1">
              <a:spcBef>
                <a:spcPts val="300"/>
              </a:spcBef>
              <a:spcAft>
                <a:spcPts val="0"/>
              </a:spcAft>
              <a:buClr>
                <a:srgbClr val="002060"/>
              </a:buClr>
              <a:buFont typeface="Wingdings" panose="05000000000000000000" pitchFamily="2" charset="2"/>
              <a:buChar char="§"/>
              <a:defRPr/>
            </a:pPr>
            <a:r>
              <a:rPr lang="fr-FR" sz="1200" b="1" dirty="0">
                <a:solidFill>
                  <a:srgbClr val="002060"/>
                </a:solidFill>
              </a:rPr>
              <a:t>Formule Optimal : </a:t>
            </a:r>
            <a:r>
              <a:rPr lang="fr-FR" sz="1200" dirty="0">
                <a:solidFill>
                  <a:srgbClr val="002060"/>
                </a:solidFill>
              </a:rPr>
              <a:t>paiements et retraits illimités à l’international, accès à un conseiller de 7h à 22 h, pas d’agios jusque 1000 €.</a:t>
            </a:r>
          </a:p>
        </p:txBody>
      </p:sp>
      <p:pic>
        <p:nvPicPr>
          <p:cNvPr id="27" name="Image 26">
            <a:extLst>
              <a:ext uri="{FF2B5EF4-FFF2-40B4-BE49-F238E27FC236}">
                <a16:creationId xmlns:a16="http://schemas.microsoft.com/office/drawing/2014/main" id="{47C9D1DB-C5B1-982E-4B5A-6D58702A15FC}"/>
              </a:ext>
            </a:extLst>
          </p:cNvPr>
          <p:cNvPicPr>
            <a:picLocks noChangeAspect="1"/>
          </p:cNvPicPr>
          <p:nvPr/>
        </p:nvPicPr>
        <p:blipFill>
          <a:blip r:embed="rId7" cstate="print">
            <a:extLst>
              <a:ext uri="{BEBA8EAE-BF5A-486C-A8C5-ECC9F3942E4B}">
                <a14:imgProps xmlns:a14="http://schemas.microsoft.com/office/drawing/2010/main">
                  <a14:imgLayer r:embed="rId8">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5203101" y="3536527"/>
            <a:ext cx="425399" cy="413416"/>
          </a:xfrm>
          <a:prstGeom prst="rect">
            <a:avLst/>
          </a:prstGeom>
        </p:spPr>
      </p:pic>
      <p:pic>
        <p:nvPicPr>
          <p:cNvPr id="29" name="Image 28">
            <a:hlinkClick r:id="rId9"/>
            <a:extLst>
              <a:ext uri="{FF2B5EF4-FFF2-40B4-BE49-F238E27FC236}">
                <a16:creationId xmlns:a16="http://schemas.microsoft.com/office/drawing/2014/main" id="{81DFAC67-1BBD-80AE-DABF-4F84A2287E38}"/>
              </a:ext>
            </a:extLst>
          </p:cNvPr>
          <p:cNvPicPr>
            <a:picLocks noChangeAspect="1"/>
          </p:cNvPicPr>
          <p:nvPr/>
        </p:nvPicPr>
        <p:blipFill>
          <a:blip r:embed="rId10"/>
          <a:stretch>
            <a:fillRect/>
          </a:stretch>
        </p:blipFill>
        <p:spPr>
          <a:xfrm>
            <a:off x="10559934" y="5547007"/>
            <a:ext cx="1233803" cy="278179"/>
          </a:xfrm>
          <a:prstGeom prst="rect">
            <a:avLst/>
          </a:prstGeom>
        </p:spPr>
      </p:pic>
      <p:pic>
        <p:nvPicPr>
          <p:cNvPr id="31" name="Image 30">
            <a:extLst>
              <a:ext uri="{FF2B5EF4-FFF2-40B4-BE49-F238E27FC236}">
                <a16:creationId xmlns:a16="http://schemas.microsoft.com/office/drawing/2014/main" id="{EA04B28D-71DF-7A1F-F2B1-557DC0F8E90C}"/>
              </a:ext>
            </a:extLst>
          </p:cNvPr>
          <p:cNvPicPr>
            <a:picLocks noChangeAspect="1"/>
          </p:cNvPicPr>
          <p:nvPr/>
        </p:nvPicPr>
        <p:blipFill rotWithShape="1">
          <a:blip r:embed="rId11"/>
          <a:srcRect l="2144" t="4566" r="1111" b="8574"/>
          <a:stretch/>
        </p:blipFill>
        <p:spPr>
          <a:xfrm>
            <a:off x="8608480" y="2526192"/>
            <a:ext cx="1917914" cy="494947"/>
          </a:xfrm>
          <a:prstGeom prst="rect">
            <a:avLst/>
          </a:prstGeom>
          <a:ln w="12700">
            <a:solidFill>
              <a:schemeClr val="tx1">
                <a:lumMod val="50000"/>
                <a:lumOff val="50000"/>
              </a:schemeClr>
            </a:solidFill>
          </a:ln>
        </p:spPr>
      </p:pic>
      <p:pic>
        <p:nvPicPr>
          <p:cNvPr id="32" name="Image 31">
            <a:extLst>
              <a:ext uri="{FF2B5EF4-FFF2-40B4-BE49-F238E27FC236}">
                <a16:creationId xmlns:a16="http://schemas.microsoft.com/office/drawing/2014/main" id="{E0CB19BA-C558-2BFD-9402-B435B81C5CB7}"/>
              </a:ext>
            </a:extLst>
          </p:cNvPr>
          <p:cNvPicPr>
            <a:picLocks noChangeAspect="1"/>
          </p:cNvPicPr>
          <p:nvPr/>
        </p:nvPicPr>
        <p:blipFill>
          <a:blip r:embed="rId12" cstate="print">
            <a:extLst>
              <a:ext uri="{BEBA8EAE-BF5A-486C-A8C5-ECC9F3942E4B}">
                <a14:imgProps xmlns:a14="http://schemas.microsoft.com/office/drawing/2010/main">
                  <a14:imgLayer r:embed="rId13">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6382877" y="5032577"/>
            <a:ext cx="268004" cy="260454"/>
          </a:xfrm>
          <a:prstGeom prst="rect">
            <a:avLst/>
          </a:prstGeom>
        </p:spPr>
      </p:pic>
      <p:grpSp>
        <p:nvGrpSpPr>
          <p:cNvPr id="35" name="Graphique 1830">
            <a:extLst>
              <a:ext uri="{FF2B5EF4-FFF2-40B4-BE49-F238E27FC236}">
                <a16:creationId xmlns:a16="http://schemas.microsoft.com/office/drawing/2014/main" id="{8333C6B4-8927-F80D-BD2F-CCDBCE0EDCED}"/>
              </a:ext>
            </a:extLst>
          </p:cNvPr>
          <p:cNvGrpSpPr/>
          <p:nvPr/>
        </p:nvGrpSpPr>
        <p:grpSpPr>
          <a:xfrm>
            <a:off x="538447" y="1276994"/>
            <a:ext cx="248961" cy="225774"/>
            <a:chOff x="10483925" y="2904391"/>
            <a:chExt cx="396900" cy="359934"/>
          </a:xfrm>
          <a:noFill/>
        </p:grpSpPr>
        <p:grpSp>
          <p:nvGrpSpPr>
            <p:cNvPr id="36" name="Graphique 1830">
              <a:extLst>
                <a:ext uri="{FF2B5EF4-FFF2-40B4-BE49-F238E27FC236}">
                  <a16:creationId xmlns:a16="http://schemas.microsoft.com/office/drawing/2014/main" id="{38339528-E8FA-D0F7-3C43-A941D6AAB702}"/>
                </a:ext>
              </a:extLst>
            </p:cNvPr>
            <p:cNvGrpSpPr/>
            <p:nvPr/>
          </p:nvGrpSpPr>
          <p:grpSpPr>
            <a:xfrm>
              <a:off x="10483925" y="2904391"/>
              <a:ext cx="396900" cy="359934"/>
              <a:chOff x="10483925" y="2904391"/>
              <a:chExt cx="396900" cy="359934"/>
            </a:xfrm>
            <a:grpFill/>
          </p:grpSpPr>
          <p:sp>
            <p:nvSpPr>
              <p:cNvPr id="40" name="Forme libre : forme 39">
                <a:extLst>
                  <a:ext uri="{FF2B5EF4-FFF2-40B4-BE49-F238E27FC236}">
                    <a16:creationId xmlns:a16="http://schemas.microsoft.com/office/drawing/2014/main" id="{83F52590-389D-C555-7A48-18C0702059BD}"/>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41" name="Forme libre : forme 40">
                <a:extLst>
                  <a:ext uri="{FF2B5EF4-FFF2-40B4-BE49-F238E27FC236}">
                    <a16:creationId xmlns:a16="http://schemas.microsoft.com/office/drawing/2014/main" id="{017A339C-CF77-B7CA-12BE-986FD3837766}"/>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42" name="Forme libre : forme 41">
                <a:extLst>
                  <a:ext uri="{FF2B5EF4-FFF2-40B4-BE49-F238E27FC236}">
                    <a16:creationId xmlns:a16="http://schemas.microsoft.com/office/drawing/2014/main" id="{C8DB509C-D4F8-0030-7610-5AEE1F4D176B}"/>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43" name="Forme libre : forme 42">
                <a:extLst>
                  <a:ext uri="{FF2B5EF4-FFF2-40B4-BE49-F238E27FC236}">
                    <a16:creationId xmlns:a16="http://schemas.microsoft.com/office/drawing/2014/main" id="{FF0A78CE-EBFD-0DAD-1A21-A8D9346121CE}"/>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44" name="Forme libre : forme 43">
                <a:extLst>
                  <a:ext uri="{FF2B5EF4-FFF2-40B4-BE49-F238E27FC236}">
                    <a16:creationId xmlns:a16="http://schemas.microsoft.com/office/drawing/2014/main" id="{A27E0170-2074-10A0-B4DD-5747E44A3EC1}"/>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45" name="Forme libre : forme 44">
                <a:extLst>
                  <a:ext uri="{FF2B5EF4-FFF2-40B4-BE49-F238E27FC236}">
                    <a16:creationId xmlns:a16="http://schemas.microsoft.com/office/drawing/2014/main" id="{8CAE57E7-80FD-B430-D474-0B74CEB48F40}"/>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46" name="Forme libre : forme 45">
                <a:extLst>
                  <a:ext uri="{FF2B5EF4-FFF2-40B4-BE49-F238E27FC236}">
                    <a16:creationId xmlns:a16="http://schemas.microsoft.com/office/drawing/2014/main" id="{A83E7508-5954-9883-5DAC-8FD324A21F7D}"/>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47" name="Forme libre : forme 46">
                <a:extLst>
                  <a:ext uri="{FF2B5EF4-FFF2-40B4-BE49-F238E27FC236}">
                    <a16:creationId xmlns:a16="http://schemas.microsoft.com/office/drawing/2014/main" id="{945DE646-3C4B-C521-3853-35F4D01B9865}"/>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48" name="Forme libre : forme 47">
                <a:extLst>
                  <a:ext uri="{FF2B5EF4-FFF2-40B4-BE49-F238E27FC236}">
                    <a16:creationId xmlns:a16="http://schemas.microsoft.com/office/drawing/2014/main" id="{3329648E-416D-D14C-47A5-F73FC0A0207A}"/>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49" name="Forme libre : forme 48">
                <a:extLst>
                  <a:ext uri="{FF2B5EF4-FFF2-40B4-BE49-F238E27FC236}">
                    <a16:creationId xmlns:a16="http://schemas.microsoft.com/office/drawing/2014/main" id="{9987E08B-AE3A-5F3C-C68D-593E60E6A641}"/>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50" name="Forme libre : forme 49">
                <a:extLst>
                  <a:ext uri="{FF2B5EF4-FFF2-40B4-BE49-F238E27FC236}">
                    <a16:creationId xmlns:a16="http://schemas.microsoft.com/office/drawing/2014/main" id="{BA22934E-A933-0658-ADB8-7C01EE99E6B0}"/>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51" name="Forme libre : forme 50">
                <a:extLst>
                  <a:ext uri="{FF2B5EF4-FFF2-40B4-BE49-F238E27FC236}">
                    <a16:creationId xmlns:a16="http://schemas.microsoft.com/office/drawing/2014/main" id="{3C640CBA-E1B0-15C2-F0CD-76B01B0457D6}"/>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52" name="Forme libre : forme 51">
                <a:extLst>
                  <a:ext uri="{FF2B5EF4-FFF2-40B4-BE49-F238E27FC236}">
                    <a16:creationId xmlns:a16="http://schemas.microsoft.com/office/drawing/2014/main" id="{AC7C72C0-23B7-EA69-1F74-B0A35D18851B}"/>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37" name="Forme libre : forme 36">
              <a:extLst>
                <a:ext uri="{FF2B5EF4-FFF2-40B4-BE49-F238E27FC236}">
                  <a16:creationId xmlns:a16="http://schemas.microsoft.com/office/drawing/2014/main" id="{D857BED3-6D85-D9FE-5A9F-884BF7F10C8E}"/>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38" name="Forme libre : forme 37">
              <a:extLst>
                <a:ext uri="{FF2B5EF4-FFF2-40B4-BE49-F238E27FC236}">
                  <a16:creationId xmlns:a16="http://schemas.microsoft.com/office/drawing/2014/main" id="{D3ACEFDF-AC46-A929-CFCB-062509FA4B7B}"/>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39" name="Forme libre : forme 38">
              <a:extLst>
                <a:ext uri="{FF2B5EF4-FFF2-40B4-BE49-F238E27FC236}">
                  <a16:creationId xmlns:a16="http://schemas.microsoft.com/office/drawing/2014/main" id="{14CCD092-76D1-43B8-F7FB-3752B576791C}"/>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53" name="Graphique 1772">
            <a:extLst>
              <a:ext uri="{FF2B5EF4-FFF2-40B4-BE49-F238E27FC236}">
                <a16:creationId xmlns:a16="http://schemas.microsoft.com/office/drawing/2014/main" id="{74D0E8FC-DC7E-235E-4E30-4440212F3384}"/>
              </a:ext>
            </a:extLst>
          </p:cNvPr>
          <p:cNvGrpSpPr/>
          <p:nvPr/>
        </p:nvGrpSpPr>
        <p:grpSpPr>
          <a:xfrm>
            <a:off x="6102164" y="1318463"/>
            <a:ext cx="211812" cy="233903"/>
            <a:chOff x="2317430" y="1288782"/>
            <a:chExt cx="363699" cy="401630"/>
          </a:xfrm>
          <a:noFill/>
        </p:grpSpPr>
        <p:sp>
          <p:nvSpPr>
            <p:cNvPr id="54" name="Forme libre : forme 53">
              <a:extLst>
                <a:ext uri="{FF2B5EF4-FFF2-40B4-BE49-F238E27FC236}">
                  <a16:creationId xmlns:a16="http://schemas.microsoft.com/office/drawing/2014/main" id="{4471706E-7653-30EA-E0BC-E4265209397D}"/>
                </a:ext>
              </a:extLst>
            </p:cNvPr>
            <p:cNvSpPr/>
            <p:nvPr/>
          </p:nvSpPr>
          <p:spPr>
            <a:xfrm>
              <a:off x="2437427" y="1349025"/>
              <a:ext cx="92315" cy="208883"/>
            </a:xfrm>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a:moveTo>
                    <a:pt x="18" y="208883"/>
                  </a:moveTo>
                  <a:cubicBezTo>
                    <a:pt x="18" y="157258"/>
                    <a:pt x="18" y="128111"/>
                    <a:pt x="18" y="128111"/>
                  </a:cubicBezTo>
                  <a:cubicBezTo>
                    <a:pt x="18" y="128111"/>
                    <a:pt x="-3411" y="2857"/>
                    <a:pt x="84505" y="0"/>
                  </a:cubicBezTo>
                  <a:lnTo>
                    <a:pt x="92315" y="0"/>
                  </a:lnTo>
                </a:path>
              </a:pathLst>
            </a:custGeom>
            <a:grpFill/>
            <a:ln w="5715" cap="rnd">
              <a:solidFill>
                <a:schemeClr val="bg1"/>
              </a:solidFill>
              <a:prstDash val="solid"/>
              <a:round/>
            </a:ln>
          </p:spPr>
          <p:txBody>
            <a:bodyPr rtlCol="0" anchor="ctr"/>
            <a:lstStyle/>
            <a:p>
              <a:endParaRPr lang="fr-FR" sz="1400"/>
            </a:p>
          </p:txBody>
        </p:sp>
        <p:grpSp>
          <p:nvGrpSpPr>
            <p:cNvPr id="55" name="Graphique 1772">
              <a:extLst>
                <a:ext uri="{FF2B5EF4-FFF2-40B4-BE49-F238E27FC236}">
                  <a16:creationId xmlns:a16="http://schemas.microsoft.com/office/drawing/2014/main" id="{B5B628E2-29F9-539B-B85C-D84307B4C07B}"/>
                </a:ext>
              </a:extLst>
            </p:cNvPr>
            <p:cNvGrpSpPr/>
            <p:nvPr/>
          </p:nvGrpSpPr>
          <p:grpSpPr>
            <a:xfrm>
              <a:off x="2452209" y="1371600"/>
              <a:ext cx="42576" cy="102012"/>
              <a:chOff x="2452209" y="1371600"/>
              <a:chExt cx="42576" cy="102012"/>
            </a:xfrm>
            <a:grpFill/>
          </p:grpSpPr>
          <p:sp>
            <p:nvSpPr>
              <p:cNvPr id="75" name="Forme libre : forme 74">
                <a:extLst>
                  <a:ext uri="{FF2B5EF4-FFF2-40B4-BE49-F238E27FC236}">
                    <a16:creationId xmlns:a16="http://schemas.microsoft.com/office/drawing/2014/main" id="{FDE559B7-4DBD-4433-489C-AE9FFB9CBB07}"/>
                  </a:ext>
                </a:extLst>
              </p:cNvPr>
              <p:cNvSpPr/>
              <p:nvPr/>
            </p:nvSpPr>
            <p:spPr>
              <a:xfrm>
                <a:off x="2480403" y="1371600"/>
                <a:ext cx="14382" cy="13049"/>
              </a:xfrm>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a:moveTo>
                      <a:pt x="0" y="13049"/>
                    </a:moveTo>
                    <a:cubicBezTo>
                      <a:pt x="4191" y="8191"/>
                      <a:pt x="8954" y="3715"/>
                      <a:pt x="14383" y="0"/>
                    </a:cubicBezTo>
                  </a:path>
                </a:pathLst>
              </a:custGeom>
              <a:grpFill/>
              <a:ln w="5715" cap="rnd">
                <a:solidFill>
                  <a:schemeClr val="bg1"/>
                </a:solidFill>
                <a:prstDash val="solid"/>
                <a:round/>
              </a:ln>
            </p:spPr>
            <p:txBody>
              <a:bodyPr rtlCol="0" anchor="ctr"/>
              <a:lstStyle/>
              <a:p>
                <a:endParaRPr lang="fr-FR" sz="1400"/>
              </a:p>
            </p:txBody>
          </p:sp>
          <p:sp>
            <p:nvSpPr>
              <p:cNvPr id="76" name="Forme libre : forme 75">
                <a:extLst>
                  <a:ext uri="{FF2B5EF4-FFF2-40B4-BE49-F238E27FC236}">
                    <a16:creationId xmlns:a16="http://schemas.microsoft.com/office/drawing/2014/main" id="{CBF3096B-5526-C886-737C-82193764AAF0}"/>
                  </a:ext>
                </a:extLst>
              </p:cNvPr>
              <p:cNvSpPr/>
              <p:nvPr/>
            </p:nvSpPr>
            <p:spPr>
              <a:xfrm>
                <a:off x="2452209" y="1404175"/>
                <a:ext cx="15621" cy="69437"/>
              </a:xfrm>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a:moveTo>
                      <a:pt x="0" y="69437"/>
                    </a:moveTo>
                    <a:cubicBezTo>
                      <a:pt x="572" y="54578"/>
                      <a:pt x="3334" y="25146"/>
                      <a:pt x="15621" y="0"/>
                    </a:cubicBezTo>
                  </a:path>
                </a:pathLst>
              </a:custGeom>
              <a:grpFill/>
              <a:ln w="5715" cap="rnd">
                <a:solidFill>
                  <a:schemeClr val="bg1"/>
                </a:solidFill>
                <a:prstDash val="solid"/>
                <a:round/>
              </a:ln>
            </p:spPr>
            <p:txBody>
              <a:bodyPr rtlCol="0" anchor="ctr"/>
              <a:lstStyle/>
              <a:p>
                <a:endParaRPr lang="fr-FR" sz="1400"/>
              </a:p>
            </p:txBody>
          </p:sp>
        </p:grpSp>
        <p:sp>
          <p:nvSpPr>
            <p:cNvPr id="56" name="Forme libre : forme 55">
              <a:extLst>
                <a:ext uri="{FF2B5EF4-FFF2-40B4-BE49-F238E27FC236}">
                  <a16:creationId xmlns:a16="http://schemas.microsoft.com/office/drawing/2014/main" id="{9E5764DA-3837-AE95-4D6F-E87BFD0672EF}"/>
                </a:ext>
              </a:extLst>
            </p:cNvPr>
            <p:cNvSpPr/>
            <p:nvPr/>
          </p:nvSpPr>
          <p:spPr>
            <a:xfrm>
              <a:off x="2556317" y="1349974"/>
              <a:ext cx="86772" cy="231460"/>
            </a:xfrm>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a:moveTo>
                    <a:pt x="0" y="3"/>
                  </a:moveTo>
                  <a:cubicBezTo>
                    <a:pt x="0" y="3"/>
                    <a:pt x="86773" y="-2568"/>
                    <a:pt x="86773" y="132687"/>
                  </a:cubicBezTo>
                  <a:lnTo>
                    <a:pt x="86773" y="231461"/>
                  </a:lnTo>
                </a:path>
              </a:pathLst>
            </a:custGeom>
            <a:grpFill/>
            <a:ln w="5715" cap="rnd">
              <a:solidFill>
                <a:schemeClr val="bg1"/>
              </a:solidFill>
              <a:prstDash val="solid"/>
              <a:round/>
            </a:ln>
          </p:spPr>
          <p:txBody>
            <a:bodyPr rtlCol="0" anchor="ctr"/>
            <a:lstStyle/>
            <a:p>
              <a:endParaRPr lang="fr-FR" sz="1400"/>
            </a:p>
          </p:txBody>
        </p:sp>
        <p:sp>
          <p:nvSpPr>
            <p:cNvPr id="57" name="Forme libre : forme 56">
              <a:extLst>
                <a:ext uri="{FF2B5EF4-FFF2-40B4-BE49-F238E27FC236}">
                  <a16:creationId xmlns:a16="http://schemas.microsoft.com/office/drawing/2014/main" id="{0F30EF7D-C0C3-ECB8-045A-CECCC12AA418}"/>
                </a:ext>
              </a:extLst>
            </p:cNvPr>
            <p:cNvSpPr/>
            <p:nvPr/>
          </p:nvSpPr>
          <p:spPr>
            <a:xfrm>
              <a:off x="2491356" y="1288782"/>
              <a:ext cx="86868" cy="59291"/>
            </a:xfrm>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a:moveTo>
                    <a:pt x="23241" y="59291"/>
                  </a:moveTo>
                  <a:lnTo>
                    <a:pt x="0" y="14333"/>
                  </a:lnTo>
                  <a:cubicBezTo>
                    <a:pt x="0" y="14333"/>
                    <a:pt x="42386" y="-14909"/>
                    <a:pt x="86868" y="10142"/>
                  </a:cubicBezTo>
                </a:path>
              </a:pathLst>
            </a:custGeom>
            <a:grpFill/>
            <a:ln w="5715" cap="rnd">
              <a:solidFill>
                <a:schemeClr val="bg1"/>
              </a:solidFill>
              <a:prstDash val="solid"/>
              <a:round/>
            </a:ln>
          </p:spPr>
          <p:txBody>
            <a:bodyPr rtlCol="0" anchor="ctr"/>
            <a:lstStyle/>
            <a:p>
              <a:endParaRPr lang="fr-FR" sz="1400"/>
            </a:p>
          </p:txBody>
        </p:sp>
        <p:sp>
          <p:nvSpPr>
            <p:cNvPr id="58" name="Forme libre : forme 57">
              <a:extLst>
                <a:ext uri="{FF2B5EF4-FFF2-40B4-BE49-F238E27FC236}">
                  <a16:creationId xmlns:a16="http://schemas.microsoft.com/office/drawing/2014/main" id="{E53A07D8-AF14-074E-E306-E0AF52F8F2ED}"/>
                </a:ext>
              </a:extLst>
            </p:cNvPr>
            <p:cNvSpPr/>
            <p:nvPr/>
          </p:nvSpPr>
          <p:spPr>
            <a:xfrm>
              <a:off x="2568033" y="1308544"/>
              <a:ext cx="16382" cy="40671"/>
            </a:xfrm>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a:moveTo>
                    <a:pt x="16383" y="0"/>
                  </a:moveTo>
                  <a:lnTo>
                    <a:pt x="0" y="40672"/>
                  </a:lnTo>
                </a:path>
              </a:pathLst>
            </a:custGeom>
            <a:grpFill/>
            <a:ln w="5715" cap="rnd">
              <a:solidFill>
                <a:schemeClr val="bg1"/>
              </a:solidFill>
              <a:prstDash val="solid"/>
              <a:round/>
            </a:ln>
          </p:spPr>
          <p:txBody>
            <a:bodyPr rtlCol="0" anchor="ctr"/>
            <a:lstStyle/>
            <a:p>
              <a:endParaRPr lang="fr-FR" sz="1400"/>
            </a:p>
          </p:txBody>
        </p:sp>
        <p:sp>
          <p:nvSpPr>
            <p:cNvPr id="59" name="Forme libre : forme 58">
              <a:extLst>
                <a:ext uri="{FF2B5EF4-FFF2-40B4-BE49-F238E27FC236}">
                  <a16:creationId xmlns:a16="http://schemas.microsoft.com/office/drawing/2014/main" id="{F6E37C42-4917-544E-AC91-0D59E169B926}"/>
                </a:ext>
              </a:extLst>
            </p:cNvPr>
            <p:cNvSpPr/>
            <p:nvPr/>
          </p:nvSpPr>
          <p:spPr>
            <a:xfrm>
              <a:off x="2538601" y="1303972"/>
              <a:ext cx="190" cy="34194"/>
            </a:xfrm>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a:moveTo>
                    <a:pt x="191" y="0"/>
                  </a:moveTo>
                  <a:lnTo>
                    <a:pt x="0" y="34195"/>
                  </a:lnTo>
                </a:path>
              </a:pathLst>
            </a:custGeom>
            <a:grpFill/>
            <a:ln w="5715" cap="rnd">
              <a:solidFill>
                <a:schemeClr val="bg1"/>
              </a:solidFill>
              <a:prstDash val="solid"/>
              <a:round/>
            </a:ln>
          </p:spPr>
          <p:txBody>
            <a:bodyPr rtlCol="0" anchor="ctr"/>
            <a:lstStyle/>
            <a:p>
              <a:endParaRPr lang="fr-FR" sz="1400"/>
            </a:p>
          </p:txBody>
        </p:sp>
        <p:sp>
          <p:nvSpPr>
            <p:cNvPr id="60" name="Forme libre : forme 59">
              <a:extLst>
                <a:ext uri="{FF2B5EF4-FFF2-40B4-BE49-F238E27FC236}">
                  <a16:creationId xmlns:a16="http://schemas.microsoft.com/office/drawing/2014/main" id="{C600816B-8E39-D85E-BE7B-DF780DC46EF5}"/>
                </a:ext>
              </a:extLst>
            </p:cNvPr>
            <p:cNvSpPr/>
            <p:nvPr/>
          </p:nvSpPr>
          <p:spPr>
            <a:xfrm>
              <a:off x="2556889" y="1311116"/>
              <a:ext cx="6572" cy="18478"/>
            </a:xfrm>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a:moveTo>
                    <a:pt x="6572" y="0"/>
                  </a:moveTo>
                  <a:lnTo>
                    <a:pt x="0" y="18479"/>
                  </a:lnTo>
                </a:path>
              </a:pathLst>
            </a:custGeom>
            <a:grpFill/>
            <a:ln w="5715" cap="rnd">
              <a:solidFill>
                <a:schemeClr val="bg1"/>
              </a:solidFill>
              <a:prstDash val="solid"/>
              <a:round/>
            </a:ln>
          </p:spPr>
          <p:txBody>
            <a:bodyPr rtlCol="0" anchor="ctr"/>
            <a:lstStyle/>
            <a:p>
              <a:endParaRPr lang="fr-FR" sz="1400"/>
            </a:p>
          </p:txBody>
        </p:sp>
        <p:grpSp>
          <p:nvGrpSpPr>
            <p:cNvPr id="61" name="Graphique 1772">
              <a:extLst>
                <a:ext uri="{FF2B5EF4-FFF2-40B4-BE49-F238E27FC236}">
                  <a16:creationId xmlns:a16="http://schemas.microsoft.com/office/drawing/2014/main" id="{941E81BE-1C52-2F74-8E94-7267E25E9322}"/>
                </a:ext>
              </a:extLst>
            </p:cNvPr>
            <p:cNvGrpSpPr/>
            <p:nvPr/>
          </p:nvGrpSpPr>
          <p:grpSpPr>
            <a:xfrm>
              <a:off x="2489833" y="1432178"/>
              <a:ext cx="79724" cy="98488"/>
              <a:chOff x="2489833" y="1432178"/>
              <a:chExt cx="79724" cy="98488"/>
            </a:xfrm>
            <a:grpFill/>
          </p:grpSpPr>
          <p:sp>
            <p:nvSpPr>
              <p:cNvPr id="72" name="Forme libre : forme 71">
                <a:extLst>
                  <a:ext uri="{FF2B5EF4-FFF2-40B4-BE49-F238E27FC236}">
                    <a16:creationId xmlns:a16="http://schemas.microsoft.com/office/drawing/2014/main" id="{0FE6ED87-D5F6-7A2A-06E7-3C2AA6510E61}"/>
                  </a:ext>
                </a:extLst>
              </p:cNvPr>
              <p:cNvSpPr/>
              <p:nvPr/>
            </p:nvSpPr>
            <p:spPr>
              <a:xfrm>
                <a:off x="2506025" y="1432178"/>
                <a:ext cx="63531" cy="98488"/>
              </a:xfrm>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a:moveTo>
                      <a:pt x="63532" y="96393"/>
                    </a:moveTo>
                    <a:cubicBezTo>
                      <a:pt x="58960" y="97727"/>
                      <a:pt x="54197" y="98489"/>
                      <a:pt x="49244" y="98489"/>
                    </a:cubicBezTo>
                    <a:cubicBezTo>
                      <a:pt x="22003" y="98489"/>
                      <a:pt x="0" y="76390"/>
                      <a:pt x="0" y="49244"/>
                    </a:cubicBezTo>
                    <a:cubicBezTo>
                      <a:pt x="0" y="22098"/>
                      <a:pt x="22098" y="0"/>
                      <a:pt x="49244" y="0"/>
                    </a:cubicBezTo>
                    <a:cubicBezTo>
                      <a:pt x="53435" y="0"/>
                      <a:pt x="57531" y="572"/>
                      <a:pt x="61436" y="1524"/>
                    </a:cubicBezTo>
                  </a:path>
                </a:pathLst>
              </a:custGeom>
              <a:grpFill/>
              <a:ln w="5715" cap="rnd">
                <a:solidFill>
                  <a:schemeClr val="bg1"/>
                </a:solidFill>
                <a:prstDash val="solid"/>
                <a:round/>
              </a:ln>
            </p:spPr>
            <p:txBody>
              <a:bodyPr rtlCol="0" anchor="ctr"/>
              <a:lstStyle/>
              <a:p>
                <a:endParaRPr lang="fr-FR" sz="1400"/>
              </a:p>
            </p:txBody>
          </p:sp>
          <p:sp>
            <p:nvSpPr>
              <p:cNvPr id="73" name="Forme libre : forme 72">
                <a:extLst>
                  <a:ext uri="{FF2B5EF4-FFF2-40B4-BE49-F238E27FC236}">
                    <a16:creationId xmlns:a16="http://schemas.microsoft.com/office/drawing/2014/main" id="{46206C62-5F01-4885-8897-09D44ACAEFCB}"/>
                  </a:ext>
                </a:extLst>
              </p:cNvPr>
              <p:cNvSpPr/>
              <p:nvPr/>
            </p:nvSpPr>
            <p:spPr>
              <a:xfrm>
                <a:off x="2491261" y="1471326"/>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sp>
            <p:nvSpPr>
              <p:cNvPr id="74" name="Forme libre : forme 73">
                <a:extLst>
                  <a:ext uri="{FF2B5EF4-FFF2-40B4-BE49-F238E27FC236}">
                    <a16:creationId xmlns:a16="http://schemas.microsoft.com/office/drawing/2014/main" id="{26F45908-096A-EC50-8FAC-D1D9404ADC9F}"/>
                  </a:ext>
                </a:extLst>
              </p:cNvPr>
              <p:cNvSpPr/>
              <p:nvPr/>
            </p:nvSpPr>
            <p:spPr>
              <a:xfrm>
                <a:off x="2489833" y="1488090"/>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grpSp>
        <p:sp>
          <p:nvSpPr>
            <p:cNvPr id="62" name="Forme libre : forme 61">
              <a:extLst>
                <a:ext uri="{FF2B5EF4-FFF2-40B4-BE49-F238E27FC236}">
                  <a16:creationId xmlns:a16="http://schemas.microsoft.com/office/drawing/2014/main" id="{0B0F5EA6-C5FB-00CB-531E-12DEEAE6C55F}"/>
                </a:ext>
              </a:extLst>
            </p:cNvPr>
            <p:cNvSpPr/>
            <p:nvPr/>
          </p:nvSpPr>
          <p:spPr>
            <a:xfrm>
              <a:off x="2317430" y="1683829"/>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grpFill/>
            <a:ln w="5715" cap="rnd">
              <a:solidFill>
                <a:schemeClr val="bg1"/>
              </a:solidFill>
              <a:prstDash val="solid"/>
              <a:round/>
            </a:ln>
          </p:spPr>
          <p:txBody>
            <a:bodyPr rtlCol="0" anchor="ctr"/>
            <a:lstStyle/>
            <a:p>
              <a:endParaRPr lang="fr-FR" sz="1400"/>
            </a:p>
          </p:txBody>
        </p:sp>
        <p:sp>
          <p:nvSpPr>
            <p:cNvPr id="63" name="Forme libre : forme 62">
              <a:extLst>
                <a:ext uri="{FF2B5EF4-FFF2-40B4-BE49-F238E27FC236}">
                  <a16:creationId xmlns:a16="http://schemas.microsoft.com/office/drawing/2014/main" id="{12BC227C-938E-6786-244A-ECE9F60EA25D}"/>
                </a:ext>
              </a:extLst>
            </p:cNvPr>
            <p:cNvSpPr/>
            <p:nvPr/>
          </p:nvSpPr>
          <p:spPr>
            <a:xfrm>
              <a:off x="2317430" y="1531524"/>
              <a:ext cx="60293" cy="152304"/>
            </a:xfrm>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a:moveTo>
                    <a:pt x="0" y="0"/>
                  </a:moveTo>
                  <a:lnTo>
                    <a:pt x="55150" y="0"/>
                  </a:lnTo>
                  <a:cubicBezTo>
                    <a:pt x="58007" y="0"/>
                    <a:pt x="60293" y="2286"/>
                    <a:pt x="60293" y="5143"/>
                  </a:cubicBezTo>
                  <a:lnTo>
                    <a:pt x="60293" y="147161"/>
                  </a:lnTo>
                  <a:cubicBezTo>
                    <a:pt x="60293" y="150019"/>
                    <a:pt x="58007" y="152305"/>
                    <a:pt x="55150" y="152305"/>
                  </a:cubicBezTo>
                  <a:lnTo>
                    <a:pt x="26099" y="152305"/>
                  </a:lnTo>
                </a:path>
              </a:pathLst>
            </a:custGeom>
            <a:grpFill/>
            <a:ln w="5715" cap="rnd">
              <a:solidFill>
                <a:schemeClr val="bg1"/>
              </a:solidFill>
              <a:prstDash val="solid"/>
              <a:round/>
            </a:ln>
          </p:spPr>
          <p:txBody>
            <a:bodyPr rtlCol="0" anchor="ctr"/>
            <a:lstStyle/>
            <a:p>
              <a:endParaRPr lang="fr-FR" sz="1400"/>
            </a:p>
          </p:txBody>
        </p:sp>
        <p:sp>
          <p:nvSpPr>
            <p:cNvPr id="64" name="Forme libre : forme 63">
              <a:extLst>
                <a:ext uri="{FF2B5EF4-FFF2-40B4-BE49-F238E27FC236}">
                  <a16:creationId xmlns:a16="http://schemas.microsoft.com/office/drawing/2014/main" id="{FBD796EC-7F27-7BEA-C960-3B5152087E62}"/>
                </a:ext>
              </a:extLst>
            </p:cNvPr>
            <p:cNvSpPr/>
            <p:nvPr/>
          </p:nvSpPr>
          <p:spPr>
            <a:xfrm>
              <a:off x="2380009" y="1626108"/>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grpFill/>
            <a:ln w="5715" cap="rnd">
              <a:solidFill>
                <a:schemeClr val="bg1"/>
              </a:solidFill>
              <a:prstDash val="solid"/>
              <a:round/>
            </a:ln>
          </p:spPr>
          <p:txBody>
            <a:bodyPr rtlCol="0" anchor="ctr"/>
            <a:lstStyle/>
            <a:p>
              <a:endParaRPr lang="fr-FR" sz="1400"/>
            </a:p>
          </p:txBody>
        </p:sp>
        <p:sp>
          <p:nvSpPr>
            <p:cNvPr id="65" name="Forme libre : forme 64">
              <a:extLst>
                <a:ext uri="{FF2B5EF4-FFF2-40B4-BE49-F238E27FC236}">
                  <a16:creationId xmlns:a16="http://schemas.microsoft.com/office/drawing/2014/main" id="{862FEDEA-DF89-6E61-3E5C-D9FBA9CB92F7}"/>
                </a:ext>
              </a:extLst>
            </p:cNvPr>
            <p:cNvSpPr/>
            <p:nvPr/>
          </p:nvSpPr>
          <p:spPr>
            <a:xfrm>
              <a:off x="2378199" y="1544288"/>
              <a:ext cx="24574" cy="59150"/>
            </a:xfrm>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a:moveTo>
                    <a:pt x="0" y="0"/>
                  </a:moveTo>
                  <a:lnTo>
                    <a:pt x="19431" y="0"/>
                  </a:lnTo>
                  <a:cubicBezTo>
                    <a:pt x="22289" y="0"/>
                    <a:pt x="24575" y="2286"/>
                    <a:pt x="24575" y="5144"/>
                  </a:cubicBezTo>
                  <a:lnTo>
                    <a:pt x="24575" y="59150"/>
                  </a:lnTo>
                </a:path>
              </a:pathLst>
            </a:custGeom>
            <a:grpFill/>
            <a:ln w="5715" cap="rnd">
              <a:solidFill>
                <a:schemeClr val="bg1"/>
              </a:solidFill>
              <a:prstDash val="solid"/>
              <a:round/>
            </a:ln>
          </p:spPr>
          <p:txBody>
            <a:bodyPr rtlCol="0" anchor="ctr"/>
            <a:lstStyle/>
            <a:p>
              <a:endParaRPr lang="fr-FR" sz="1400"/>
            </a:p>
          </p:txBody>
        </p:sp>
        <p:sp>
          <p:nvSpPr>
            <p:cNvPr id="66" name="Forme libre : forme 65">
              <a:extLst>
                <a:ext uri="{FF2B5EF4-FFF2-40B4-BE49-F238E27FC236}">
                  <a16:creationId xmlns:a16="http://schemas.microsoft.com/office/drawing/2014/main" id="{B7AA4C19-7E00-92C7-BE4E-962CFE891BFB}"/>
                </a:ext>
              </a:extLst>
            </p:cNvPr>
            <p:cNvSpPr/>
            <p:nvPr/>
          </p:nvSpPr>
          <p:spPr>
            <a:xfrm>
              <a:off x="2402774" y="1557611"/>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8"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grpFill/>
            <a:ln w="5715" cap="rnd">
              <a:solidFill>
                <a:schemeClr val="bg1"/>
              </a:solidFill>
              <a:prstDash val="solid"/>
              <a:round/>
            </a:ln>
          </p:spPr>
          <p:txBody>
            <a:bodyPr rtlCol="0" anchor="ctr"/>
            <a:lstStyle/>
            <a:p>
              <a:endParaRPr lang="fr-FR" sz="1400"/>
            </a:p>
          </p:txBody>
        </p:sp>
        <p:sp>
          <p:nvSpPr>
            <p:cNvPr id="67" name="Forme libre : forme 66">
              <a:extLst>
                <a:ext uri="{FF2B5EF4-FFF2-40B4-BE49-F238E27FC236}">
                  <a16:creationId xmlns:a16="http://schemas.microsoft.com/office/drawing/2014/main" id="{8CF312E8-B22F-9102-FF59-4FE240CD3CFE}"/>
                </a:ext>
              </a:extLst>
            </p:cNvPr>
            <p:cNvSpPr/>
            <p:nvPr/>
          </p:nvSpPr>
          <p:spPr>
            <a:xfrm>
              <a:off x="2404584" y="1647062"/>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grpFill/>
            <a:ln w="5715" cap="rnd">
              <a:solidFill>
                <a:schemeClr val="bg1"/>
              </a:solidFill>
              <a:prstDash val="solid"/>
              <a:round/>
            </a:ln>
          </p:spPr>
          <p:txBody>
            <a:bodyPr rtlCol="0" anchor="ctr"/>
            <a:lstStyle/>
            <a:p>
              <a:endParaRPr lang="fr-FR" sz="1400"/>
            </a:p>
          </p:txBody>
        </p:sp>
        <p:sp>
          <p:nvSpPr>
            <p:cNvPr id="68" name="Forme libre : forme 67">
              <a:extLst>
                <a:ext uri="{FF2B5EF4-FFF2-40B4-BE49-F238E27FC236}">
                  <a16:creationId xmlns:a16="http://schemas.microsoft.com/office/drawing/2014/main" id="{79A3078D-3FED-0181-E1EF-91AB5CD4E262}"/>
                </a:ext>
              </a:extLst>
            </p:cNvPr>
            <p:cNvSpPr/>
            <p:nvPr/>
          </p:nvSpPr>
          <p:spPr>
            <a:xfrm>
              <a:off x="2551459" y="1590759"/>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grpFill/>
            <a:ln w="5715" cap="rnd">
              <a:solidFill>
                <a:schemeClr val="bg1"/>
              </a:solidFill>
              <a:prstDash val="solid"/>
              <a:round/>
            </a:ln>
          </p:spPr>
          <p:txBody>
            <a:bodyPr rtlCol="0" anchor="ctr"/>
            <a:lstStyle/>
            <a:p>
              <a:endParaRPr lang="fr-FR" sz="1400"/>
            </a:p>
          </p:txBody>
        </p:sp>
        <p:sp>
          <p:nvSpPr>
            <p:cNvPr id="69" name="Forme libre : forme 68">
              <a:extLst>
                <a:ext uri="{FF2B5EF4-FFF2-40B4-BE49-F238E27FC236}">
                  <a16:creationId xmlns:a16="http://schemas.microsoft.com/office/drawing/2014/main" id="{B80C04AA-0D03-50F7-9486-FA9F3030AB9B}"/>
                </a:ext>
              </a:extLst>
            </p:cNvPr>
            <p:cNvSpPr/>
            <p:nvPr/>
          </p:nvSpPr>
          <p:spPr>
            <a:xfrm>
              <a:off x="2338957" y="1551146"/>
              <a:ext cx="37623" cy="9525"/>
            </a:xfrm>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a:moveTo>
                    <a:pt x="37624" y="0"/>
                  </a:moveTo>
                  <a:lnTo>
                    <a:pt x="0" y="0"/>
                  </a:lnTo>
                </a:path>
              </a:pathLst>
            </a:custGeom>
            <a:grpFill/>
            <a:ln w="5715" cap="rnd">
              <a:solidFill>
                <a:schemeClr val="bg1"/>
              </a:solidFill>
              <a:prstDash val="solid"/>
              <a:round/>
            </a:ln>
          </p:spPr>
          <p:txBody>
            <a:bodyPr rtlCol="0" anchor="ctr"/>
            <a:lstStyle/>
            <a:p>
              <a:endParaRPr lang="fr-FR" sz="1400"/>
            </a:p>
          </p:txBody>
        </p:sp>
        <p:sp>
          <p:nvSpPr>
            <p:cNvPr id="70" name="Forme libre : forme 69">
              <a:extLst>
                <a:ext uri="{FF2B5EF4-FFF2-40B4-BE49-F238E27FC236}">
                  <a16:creationId xmlns:a16="http://schemas.microsoft.com/office/drawing/2014/main" id="{C3269EAF-0B7A-81BD-9532-DB440ACB69F4}"/>
                </a:ext>
              </a:extLst>
            </p:cNvPr>
            <p:cNvSpPr/>
            <p:nvPr/>
          </p:nvSpPr>
          <p:spPr>
            <a:xfrm>
              <a:off x="2351815" y="1565910"/>
              <a:ext cx="23240" cy="9525"/>
            </a:xfrm>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a:moveTo>
                    <a:pt x="23241" y="0"/>
                  </a:moveTo>
                  <a:lnTo>
                    <a:pt x="0" y="0"/>
                  </a:lnTo>
                </a:path>
              </a:pathLst>
            </a:custGeom>
            <a:grpFill/>
            <a:ln w="5715" cap="rnd">
              <a:solidFill>
                <a:schemeClr val="bg1"/>
              </a:solidFill>
              <a:prstDash val="solid"/>
              <a:round/>
            </a:ln>
          </p:spPr>
          <p:txBody>
            <a:bodyPr rtlCol="0" anchor="ctr"/>
            <a:lstStyle/>
            <a:p>
              <a:endParaRPr lang="fr-FR" sz="1400"/>
            </a:p>
          </p:txBody>
        </p:sp>
        <p:sp>
          <p:nvSpPr>
            <p:cNvPr id="71" name="Forme libre : forme 70">
              <a:extLst>
                <a:ext uri="{FF2B5EF4-FFF2-40B4-BE49-F238E27FC236}">
                  <a16:creationId xmlns:a16="http://schemas.microsoft.com/office/drawing/2014/main" id="{CDCA64D4-75AC-E062-7FD2-4EA307B38FA1}"/>
                </a:ext>
              </a:extLst>
            </p:cNvPr>
            <p:cNvSpPr/>
            <p:nvPr/>
          </p:nvSpPr>
          <p:spPr>
            <a:xfrm>
              <a:off x="2628421" y="1511998"/>
              <a:ext cx="9525" cy="52768"/>
            </a:xfrm>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a:moveTo>
                    <a:pt x="0" y="0"/>
                  </a:moveTo>
                  <a:lnTo>
                    <a:pt x="0" y="52769"/>
                  </a:lnTo>
                </a:path>
              </a:pathLst>
            </a:custGeom>
            <a:grpFill/>
            <a:ln w="5715" cap="rnd">
              <a:solidFill>
                <a:schemeClr val="bg1"/>
              </a:solidFill>
              <a:prstDash val="solid"/>
              <a:round/>
            </a:ln>
          </p:spPr>
          <p:txBody>
            <a:bodyPr rtlCol="0" anchor="ctr"/>
            <a:lstStyle/>
            <a:p>
              <a:endParaRPr lang="fr-FR" sz="1400"/>
            </a:p>
          </p:txBody>
        </p:sp>
      </p:grpSp>
      <p:grpSp>
        <p:nvGrpSpPr>
          <p:cNvPr id="77" name="Graphique 1813">
            <a:extLst>
              <a:ext uri="{FF2B5EF4-FFF2-40B4-BE49-F238E27FC236}">
                <a16:creationId xmlns:a16="http://schemas.microsoft.com/office/drawing/2014/main" id="{BF294B87-9508-F0A1-D4A1-2E7562850F43}"/>
              </a:ext>
            </a:extLst>
          </p:cNvPr>
          <p:cNvGrpSpPr/>
          <p:nvPr/>
        </p:nvGrpSpPr>
        <p:grpSpPr>
          <a:xfrm>
            <a:off x="6087434" y="3760561"/>
            <a:ext cx="243960" cy="227725"/>
            <a:chOff x="2279329" y="2853237"/>
            <a:chExt cx="426529" cy="398144"/>
          </a:xfrm>
          <a:noFill/>
        </p:grpSpPr>
        <p:grpSp>
          <p:nvGrpSpPr>
            <p:cNvPr id="78" name="Graphique 1813">
              <a:extLst>
                <a:ext uri="{FF2B5EF4-FFF2-40B4-BE49-F238E27FC236}">
                  <a16:creationId xmlns:a16="http://schemas.microsoft.com/office/drawing/2014/main" id="{9F515134-58EE-9CF8-62E2-A8269F37FB01}"/>
                </a:ext>
              </a:extLst>
            </p:cNvPr>
            <p:cNvGrpSpPr/>
            <p:nvPr/>
          </p:nvGrpSpPr>
          <p:grpSpPr>
            <a:xfrm>
              <a:off x="2279329" y="2853237"/>
              <a:ext cx="426529" cy="398144"/>
              <a:chOff x="2279329" y="2853237"/>
              <a:chExt cx="426529" cy="398144"/>
            </a:xfrm>
            <a:grpFill/>
          </p:grpSpPr>
          <p:grpSp>
            <p:nvGrpSpPr>
              <p:cNvPr id="80" name="Graphique 1813">
                <a:extLst>
                  <a:ext uri="{FF2B5EF4-FFF2-40B4-BE49-F238E27FC236}">
                    <a16:creationId xmlns:a16="http://schemas.microsoft.com/office/drawing/2014/main" id="{9B85EFC8-E178-E568-9160-A6B76E232EA4}"/>
                  </a:ext>
                </a:extLst>
              </p:cNvPr>
              <p:cNvGrpSpPr/>
              <p:nvPr/>
            </p:nvGrpSpPr>
            <p:grpSpPr>
              <a:xfrm>
                <a:off x="2279329" y="2853237"/>
                <a:ext cx="426529" cy="383857"/>
                <a:chOff x="2279329" y="2853237"/>
                <a:chExt cx="426529" cy="383857"/>
              </a:xfrm>
              <a:grpFill/>
            </p:grpSpPr>
            <p:grpSp>
              <p:nvGrpSpPr>
                <p:cNvPr id="82" name="Graphique 1813">
                  <a:extLst>
                    <a:ext uri="{FF2B5EF4-FFF2-40B4-BE49-F238E27FC236}">
                      <a16:creationId xmlns:a16="http://schemas.microsoft.com/office/drawing/2014/main" id="{6ECAC22D-4247-41ED-D3BC-7137166CEF4D}"/>
                    </a:ext>
                  </a:extLst>
                </p:cNvPr>
                <p:cNvGrpSpPr/>
                <p:nvPr/>
              </p:nvGrpSpPr>
              <p:grpSpPr>
                <a:xfrm>
                  <a:off x="2404487" y="2986968"/>
                  <a:ext cx="163258" cy="250126"/>
                  <a:chOff x="2404487" y="2986968"/>
                  <a:chExt cx="163258" cy="250126"/>
                </a:xfrm>
                <a:grpFill/>
              </p:grpSpPr>
              <p:sp>
                <p:nvSpPr>
                  <p:cNvPr id="96" name="Forme libre : forme 95">
                    <a:extLst>
                      <a:ext uri="{FF2B5EF4-FFF2-40B4-BE49-F238E27FC236}">
                        <a16:creationId xmlns:a16="http://schemas.microsoft.com/office/drawing/2014/main" id="{4B737F7E-DAD0-6ECD-853A-D1A0592F58A2}"/>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5715" cap="rnd">
                    <a:solidFill>
                      <a:schemeClr val="bg1"/>
                    </a:solidFill>
                    <a:prstDash val="solid"/>
                    <a:round/>
                  </a:ln>
                </p:spPr>
                <p:txBody>
                  <a:bodyPr rtlCol="0" anchor="ctr"/>
                  <a:lstStyle/>
                  <a:p>
                    <a:endParaRPr lang="fr-FR" sz="1400"/>
                  </a:p>
                </p:txBody>
              </p:sp>
              <p:sp>
                <p:nvSpPr>
                  <p:cNvPr id="97" name="Forme libre : forme 96">
                    <a:extLst>
                      <a:ext uri="{FF2B5EF4-FFF2-40B4-BE49-F238E27FC236}">
                        <a16:creationId xmlns:a16="http://schemas.microsoft.com/office/drawing/2014/main" id="{91D885B6-0C08-2494-8D4A-C28A0111ECBD}"/>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5715" cap="rnd">
                    <a:solidFill>
                      <a:schemeClr val="bg1"/>
                    </a:solidFill>
                    <a:prstDash val="solid"/>
                    <a:round/>
                  </a:ln>
                </p:spPr>
                <p:txBody>
                  <a:bodyPr rtlCol="0" anchor="ctr"/>
                  <a:lstStyle/>
                  <a:p>
                    <a:endParaRPr lang="fr-FR" sz="1400"/>
                  </a:p>
                </p:txBody>
              </p:sp>
            </p:grpSp>
            <p:sp>
              <p:nvSpPr>
                <p:cNvPr id="83" name="Forme libre : forme 82">
                  <a:extLst>
                    <a:ext uri="{FF2B5EF4-FFF2-40B4-BE49-F238E27FC236}">
                      <a16:creationId xmlns:a16="http://schemas.microsoft.com/office/drawing/2014/main" id="{3BE749F0-8D46-7B91-9154-82446616652C}"/>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5715" cap="rnd">
                  <a:solidFill>
                    <a:schemeClr val="bg1"/>
                  </a:solidFill>
                  <a:prstDash val="solid"/>
                  <a:round/>
                </a:ln>
              </p:spPr>
              <p:txBody>
                <a:bodyPr rtlCol="0" anchor="ctr"/>
                <a:lstStyle/>
                <a:p>
                  <a:endParaRPr lang="fr-FR" sz="1400"/>
                </a:p>
              </p:txBody>
            </p:sp>
            <p:sp>
              <p:nvSpPr>
                <p:cNvPr id="84" name="Forme libre : forme 83">
                  <a:extLst>
                    <a:ext uri="{FF2B5EF4-FFF2-40B4-BE49-F238E27FC236}">
                      <a16:creationId xmlns:a16="http://schemas.microsoft.com/office/drawing/2014/main" id="{AF34CD32-7C49-BF8B-768E-A05EC07B8716}"/>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5715" cap="rnd">
                  <a:solidFill>
                    <a:schemeClr val="bg1"/>
                  </a:solidFill>
                  <a:prstDash val="solid"/>
                  <a:round/>
                </a:ln>
              </p:spPr>
              <p:txBody>
                <a:bodyPr rtlCol="0" anchor="ctr"/>
                <a:lstStyle/>
                <a:p>
                  <a:endParaRPr lang="fr-FR" sz="1400"/>
                </a:p>
              </p:txBody>
            </p:sp>
            <p:sp>
              <p:nvSpPr>
                <p:cNvPr id="85" name="Forme libre : forme 84">
                  <a:extLst>
                    <a:ext uri="{FF2B5EF4-FFF2-40B4-BE49-F238E27FC236}">
                      <a16:creationId xmlns:a16="http://schemas.microsoft.com/office/drawing/2014/main" id="{3E5D78F2-B27D-0B8A-C8B7-72234F4D4C9B}"/>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5715" cap="rnd">
                  <a:solidFill>
                    <a:schemeClr val="bg1"/>
                  </a:solidFill>
                  <a:prstDash val="solid"/>
                  <a:round/>
                </a:ln>
              </p:spPr>
              <p:txBody>
                <a:bodyPr rtlCol="0" anchor="ctr"/>
                <a:lstStyle/>
                <a:p>
                  <a:endParaRPr lang="fr-FR" sz="1400"/>
                </a:p>
              </p:txBody>
            </p:sp>
            <p:grpSp>
              <p:nvGrpSpPr>
                <p:cNvPr id="86" name="Graphique 1813">
                  <a:extLst>
                    <a:ext uri="{FF2B5EF4-FFF2-40B4-BE49-F238E27FC236}">
                      <a16:creationId xmlns:a16="http://schemas.microsoft.com/office/drawing/2014/main" id="{BDFB1492-2B42-4452-D738-A3EBB51C233B}"/>
                    </a:ext>
                  </a:extLst>
                </p:cNvPr>
                <p:cNvGrpSpPr/>
                <p:nvPr/>
              </p:nvGrpSpPr>
              <p:grpSpPr>
                <a:xfrm>
                  <a:off x="2605465" y="2913530"/>
                  <a:ext cx="100393" cy="307943"/>
                  <a:chOff x="2605465" y="2913530"/>
                  <a:chExt cx="100393" cy="307943"/>
                </a:xfrm>
                <a:grpFill/>
              </p:grpSpPr>
              <p:sp>
                <p:nvSpPr>
                  <p:cNvPr id="93" name="Forme libre : forme 92">
                    <a:extLst>
                      <a:ext uri="{FF2B5EF4-FFF2-40B4-BE49-F238E27FC236}">
                        <a16:creationId xmlns:a16="http://schemas.microsoft.com/office/drawing/2014/main" id="{1022C2BF-BCE8-F519-B1CB-3C2F61DFFC20}"/>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5715" cap="rnd">
                    <a:solidFill>
                      <a:schemeClr val="bg1"/>
                    </a:solidFill>
                    <a:prstDash val="solid"/>
                    <a:round/>
                  </a:ln>
                </p:spPr>
                <p:txBody>
                  <a:bodyPr rtlCol="0" anchor="ctr"/>
                  <a:lstStyle/>
                  <a:p>
                    <a:endParaRPr lang="fr-FR" sz="1400"/>
                  </a:p>
                </p:txBody>
              </p:sp>
              <p:sp>
                <p:nvSpPr>
                  <p:cNvPr id="94" name="Forme libre : forme 93">
                    <a:extLst>
                      <a:ext uri="{FF2B5EF4-FFF2-40B4-BE49-F238E27FC236}">
                        <a16:creationId xmlns:a16="http://schemas.microsoft.com/office/drawing/2014/main" id="{A0ED66CD-1821-95B9-1CEE-FA212C92C5E8}"/>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5715" cap="rnd">
                    <a:solidFill>
                      <a:schemeClr val="bg1"/>
                    </a:solidFill>
                    <a:prstDash val="solid"/>
                    <a:round/>
                  </a:ln>
                </p:spPr>
                <p:txBody>
                  <a:bodyPr rtlCol="0" anchor="ctr"/>
                  <a:lstStyle/>
                  <a:p>
                    <a:endParaRPr lang="fr-FR" sz="1400"/>
                  </a:p>
                </p:txBody>
              </p:sp>
              <p:sp>
                <p:nvSpPr>
                  <p:cNvPr id="95" name="Forme libre : forme 94">
                    <a:extLst>
                      <a:ext uri="{FF2B5EF4-FFF2-40B4-BE49-F238E27FC236}">
                        <a16:creationId xmlns:a16="http://schemas.microsoft.com/office/drawing/2014/main" id="{9AD48E0E-1699-9B08-7562-1C1A3CE55DC8}"/>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5715" cap="rnd">
                    <a:solidFill>
                      <a:schemeClr val="bg1"/>
                    </a:solidFill>
                    <a:prstDash val="solid"/>
                    <a:round/>
                  </a:ln>
                </p:spPr>
                <p:txBody>
                  <a:bodyPr rtlCol="0" anchor="ctr"/>
                  <a:lstStyle/>
                  <a:p>
                    <a:endParaRPr lang="fr-FR" sz="1400"/>
                  </a:p>
                </p:txBody>
              </p:sp>
            </p:grpSp>
            <p:grpSp>
              <p:nvGrpSpPr>
                <p:cNvPr id="87" name="Graphique 1813">
                  <a:extLst>
                    <a:ext uri="{FF2B5EF4-FFF2-40B4-BE49-F238E27FC236}">
                      <a16:creationId xmlns:a16="http://schemas.microsoft.com/office/drawing/2014/main" id="{6F4E1942-CE0F-83EC-4DFE-E21AD81B377F}"/>
                    </a:ext>
                  </a:extLst>
                </p:cNvPr>
                <p:cNvGrpSpPr/>
                <p:nvPr/>
              </p:nvGrpSpPr>
              <p:grpSpPr>
                <a:xfrm>
                  <a:off x="2279329" y="2915435"/>
                  <a:ext cx="100393" cy="307943"/>
                  <a:chOff x="2279329" y="2915435"/>
                  <a:chExt cx="100393" cy="307943"/>
                </a:xfrm>
                <a:grpFill/>
              </p:grpSpPr>
              <p:sp>
                <p:nvSpPr>
                  <p:cNvPr id="90" name="Forme libre : forme 89">
                    <a:extLst>
                      <a:ext uri="{FF2B5EF4-FFF2-40B4-BE49-F238E27FC236}">
                        <a16:creationId xmlns:a16="http://schemas.microsoft.com/office/drawing/2014/main" id="{BF3EA6F8-1A20-E95A-B354-FC1CD2994C3D}"/>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5715" cap="rnd">
                    <a:solidFill>
                      <a:schemeClr val="bg1"/>
                    </a:solidFill>
                    <a:prstDash val="solid"/>
                    <a:round/>
                  </a:ln>
                </p:spPr>
                <p:txBody>
                  <a:bodyPr rtlCol="0" anchor="ctr"/>
                  <a:lstStyle/>
                  <a:p>
                    <a:endParaRPr lang="fr-FR" sz="1400"/>
                  </a:p>
                </p:txBody>
              </p:sp>
              <p:sp>
                <p:nvSpPr>
                  <p:cNvPr id="91" name="Forme libre : forme 90">
                    <a:extLst>
                      <a:ext uri="{FF2B5EF4-FFF2-40B4-BE49-F238E27FC236}">
                        <a16:creationId xmlns:a16="http://schemas.microsoft.com/office/drawing/2014/main" id="{037CE04C-7889-9BD2-8C91-D83B4F4EC618}"/>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5715" cap="rnd">
                    <a:solidFill>
                      <a:schemeClr val="bg1"/>
                    </a:solidFill>
                    <a:prstDash val="solid"/>
                    <a:round/>
                  </a:ln>
                </p:spPr>
                <p:txBody>
                  <a:bodyPr rtlCol="0" anchor="ctr"/>
                  <a:lstStyle/>
                  <a:p>
                    <a:endParaRPr lang="fr-FR" sz="1400"/>
                  </a:p>
                </p:txBody>
              </p:sp>
              <p:sp>
                <p:nvSpPr>
                  <p:cNvPr id="92" name="Forme libre : forme 91">
                    <a:extLst>
                      <a:ext uri="{FF2B5EF4-FFF2-40B4-BE49-F238E27FC236}">
                        <a16:creationId xmlns:a16="http://schemas.microsoft.com/office/drawing/2014/main" id="{8BEDE0C0-A0C2-1D1A-C8A2-E9481CB502CD}"/>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5715" cap="rnd">
                    <a:solidFill>
                      <a:schemeClr val="bg1"/>
                    </a:solidFill>
                    <a:prstDash val="solid"/>
                    <a:round/>
                  </a:ln>
                </p:spPr>
                <p:txBody>
                  <a:bodyPr rtlCol="0" anchor="ctr"/>
                  <a:lstStyle/>
                  <a:p>
                    <a:endParaRPr lang="fr-FR" sz="1400"/>
                  </a:p>
                </p:txBody>
              </p:sp>
            </p:grpSp>
            <p:sp>
              <p:nvSpPr>
                <p:cNvPr id="88" name="Forme libre : forme 87">
                  <a:extLst>
                    <a:ext uri="{FF2B5EF4-FFF2-40B4-BE49-F238E27FC236}">
                      <a16:creationId xmlns:a16="http://schemas.microsoft.com/office/drawing/2014/main" id="{8579559A-D686-BE5F-BC6B-07FF028963A7}"/>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5715" cap="rnd">
                  <a:solidFill>
                    <a:schemeClr val="bg1"/>
                  </a:solidFill>
                  <a:prstDash val="solid"/>
                  <a:round/>
                </a:ln>
              </p:spPr>
              <p:txBody>
                <a:bodyPr rtlCol="0" anchor="ctr"/>
                <a:lstStyle/>
                <a:p>
                  <a:endParaRPr lang="fr-FR" sz="1400"/>
                </a:p>
              </p:txBody>
            </p:sp>
            <p:sp>
              <p:nvSpPr>
                <p:cNvPr id="89" name="Forme libre : forme 88">
                  <a:extLst>
                    <a:ext uri="{FF2B5EF4-FFF2-40B4-BE49-F238E27FC236}">
                      <a16:creationId xmlns:a16="http://schemas.microsoft.com/office/drawing/2014/main" id="{28B8634D-C123-5077-2641-89567D39F828}"/>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5715" cap="rnd">
                  <a:solidFill>
                    <a:schemeClr val="bg1"/>
                  </a:solidFill>
                  <a:prstDash val="solid"/>
                  <a:round/>
                </a:ln>
              </p:spPr>
              <p:txBody>
                <a:bodyPr rtlCol="0" anchor="ctr"/>
                <a:lstStyle/>
                <a:p>
                  <a:endParaRPr lang="fr-FR" sz="1400"/>
                </a:p>
              </p:txBody>
            </p:sp>
          </p:grpSp>
          <p:sp>
            <p:nvSpPr>
              <p:cNvPr id="81" name="Forme libre : forme 80">
                <a:extLst>
                  <a:ext uri="{FF2B5EF4-FFF2-40B4-BE49-F238E27FC236}">
                    <a16:creationId xmlns:a16="http://schemas.microsoft.com/office/drawing/2014/main" id="{532DA41B-093B-B4B7-985A-CA8BB75CFEE8}"/>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5715" cap="rnd">
                <a:solidFill>
                  <a:schemeClr val="bg1"/>
                </a:solidFill>
                <a:prstDash val="solid"/>
                <a:round/>
              </a:ln>
            </p:spPr>
            <p:txBody>
              <a:bodyPr rtlCol="0" anchor="ctr"/>
              <a:lstStyle/>
              <a:p>
                <a:endParaRPr lang="fr-FR" sz="1400"/>
              </a:p>
            </p:txBody>
          </p:sp>
        </p:grpSp>
        <p:sp>
          <p:nvSpPr>
            <p:cNvPr id="79" name="Forme libre : forme 78">
              <a:extLst>
                <a:ext uri="{FF2B5EF4-FFF2-40B4-BE49-F238E27FC236}">
                  <a16:creationId xmlns:a16="http://schemas.microsoft.com/office/drawing/2014/main" id="{7E269707-4D28-CCEC-406F-C1A019D646EC}"/>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5715" cap="rnd">
              <a:solidFill>
                <a:schemeClr val="bg1"/>
              </a:solidFill>
              <a:prstDash val="solid"/>
              <a:round/>
            </a:ln>
          </p:spPr>
          <p:txBody>
            <a:bodyPr rtlCol="0" anchor="ctr"/>
            <a:lstStyle/>
            <a:p>
              <a:endParaRPr lang="fr-FR" sz="1400"/>
            </a:p>
          </p:txBody>
        </p:sp>
      </p:grpSp>
      <p:grpSp>
        <p:nvGrpSpPr>
          <p:cNvPr id="98" name="Graphique 1846">
            <a:extLst>
              <a:ext uri="{FF2B5EF4-FFF2-40B4-BE49-F238E27FC236}">
                <a16:creationId xmlns:a16="http://schemas.microsoft.com/office/drawing/2014/main" id="{65CE0E38-19F9-4602-73C2-9ED899748D2D}"/>
              </a:ext>
            </a:extLst>
          </p:cNvPr>
          <p:cNvGrpSpPr/>
          <p:nvPr/>
        </p:nvGrpSpPr>
        <p:grpSpPr>
          <a:xfrm>
            <a:off x="598013" y="5018117"/>
            <a:ext cx="239268" cy="268810"/>
            <a:chOff x="754923" y="4488392"/>
            <a:chExt cx="305723" cy="343471"/>
          </a:xfrm>
          <a:noFill/>
        </p:grpSpPr>
        <p:sp>
          <p:nvSpPr>
            <p:cNvPr id="99" name="Forme libre : forme 98">
              <a:extLst>
                <a:ext uri="{FF2B5EF4-FFF2-40B4-BE49-F238E27FC236}">
                  <a16:creationId xmlns:a16="http://schemas.microsoft.com/office/drawing/2014/main" id="{A77D21D9-9313-0A50-A6B1-B22CD3FE70E1}"/>
                </a:ext>
              </a:extLst>
            </p:cNvPr>
            <p:cNvSpPr/>
            <p:nvPr/>
          </p:nvSpPr>
          <p:spPr>
            <a:xfrm>
              <a:off x="848819" y="4533445"/>
              <a:ext cx="105822" cy="29698"/>
            </a:xfrm>
            <a:custGeom>
              <a:avLst/>
              <a:gdLst>
                <a:gd name="connsiteX0" fmla="*/ 0 w 105822"/>
                <a:gd name="connsiteY0" fmla="*/ 22860 h 29698"/>
                <a:gd name="connsiteX1" fmla="*/ 90773 w 105822"/>
                <a:gd name="connsiteY1" fmla="*/ 0 h 29698"/>
                <a:gd name="connsiteX2" fmla="*/ 88963 w 105822"/>
                <a:gd name="connsiteY2" fmla="*/ 21622 h 29698"/>
                <a:gd name="connsiteX3" fmla="*/ 105823 w 105822"/>
                <a:gd name="connsiteY3" fmla="*/ 16192 h 29698"/>
              </a:gdLst>
              <a:ahLst/>
              <a:cxnLst>
                <a:cxn ang="0">
                  <a:pos x="connsiteX0" y="connsiteY0"/>
                </a:cxn>
                <a:cxn ang="0">
                  <a:pos x="connsiteX1" y="connsiteY1"/>
                </a:cxn>
                <a:cxn ang="0">
                  <a:pos x="connsiteX2" y="connsiteY2"/>
                </a:cxn>
                <a:cxn ang="0">
                  <a:pos x="connsiteX3" y="connsiteY3"/>
                </a:cxn>
              </a:cxnLst>
              <a:rect l="l" t="t" r="r" b="b"/>
              <a:pathLst>
                <a:path w="105822" h="29698">
                  <a:moveTo>
                    <a:pt x="0" y="22860"/>
                  </a:moveTo>
                  <a:cubicBezTo>
                    <a:pt x="0" y="22860"/>
                    <a:pt x="52864" y="48673"/>
                    <a:pt x="90773" y="0"/>
                  </a:cubicBezTo>
                  <a:cubicBezTo>
                    <a:pt x="90773" y="0"/>
                    <a:pt x="94964" y="9049"/>
                    <a:pt x="88963" y="21622"/>
                  </a:cubicBezTo>
                  <a:cubicBezTo>
                    <a:pt x="88963" y="21622"/>
                    <a:pt x="98012" y="27051"/>
                    <a:pt x="105823" y="16192"/>
                  </a:cubicBezTo>
                </a:path>
              </a:pathLst>
            </a:custGeom>
            <a:noFill/>
            <a:ln w="5715" cap="rnd">
              <a:solidFill>
                <a:schemeClr val="bg1"/>
              </a:solidFill>
              <a:prstDash val="solid"/>
              <a:round/>
            </a:ln>
          </p:spPr>
          <p:txBody>
            <a:bodyPr rtlCol="0" anchor="ctr"/>
            <a:lstStyle/>
            <a:p>
              <a:endParaRPr lang="fr-FR" sz="1400"/>
            </a:p>
          </p:txBody>
        </p:sp>
        <p:sp>
          <p:nvSpPr>
            <p:cNvPr id="100" name="Forme libre : forme 99">
              <a:extLst>
                <a:ext uri="{FF2B5EF4-FFF2-40B4-BE49-F238E27FC236}">
                  <a16:creationId xmlns:a16="http://schemas.microsoft.com/office/drawing/2014/main" id="{30B2D98B-DED2-F61E-A345-B2F20BA1C8C8}"/>
                </a:ext>
              </a:extLst>
            </p:cNvPr>
            <p:cNvSpPr/>
            <p:nvPr/>
          </p:nvSpPr>
          <p:spPr>
            <a:xfrm>
              <a:off x="827313" y="4488392"/>
              <a:ext cx="78560" cy="203168"/>
            </a:xfrm>
            <a:custGeom>
              <a:avLst/>
              <a:gdLst>
                <a:gd name="connsiteX0" fmla="*/ 78561 w 78560"/>
                <a:gd name="connsiteY0" fmla="*/ 203168 h 203168"/>
                <a:gd name="connsiteX1" fmla="*/ 14838 w 78560"/>
                <a:gd name="connsiteY1" fmla="*/ 145447 h 203168"/>
                <a:gd name="connsiteX2" fmla="*/ 456 w 78560"/>
                <a:gd name="connsiteY2" fmla="*/ 132207 h 203168"/>
                <a:gd name="connsiteX3" fmla="*/ 10647 w 78560"/>
                <a:gd name="connsiteY3" fmla="*/ 114205 h 203168"/>
                <a:gd name="connsiteX4" fmla="*/ 74941 w 78560"/>
                <a:gd name="connsiteY4" fmla="*/ 0 h 203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60" h="203168">
                  <a:moveTo>
                    <a:pt x="78561" y="203168"/>
                  </a:moveTo>
                  <a:cubicBezTo>
                    <a:pt x="30459" y="203168"/>
                    <a:pt x="14838" y="145447"/>
                    <a:pt x="14838" y="145447"/>
                  </a:cubicBezTo>
                  <a:cubicBezTo>
                    <a:pt x="14838" y="145447"/>
                    <a:pt x="3408" y="146685"/>
                    <a:pt x="456" y="132207"/>
                  </a:cubicBezTo>
                  <a:cubicBezTo>
                    <a:pt x="-2592" y="117824"/>
                    <a:pt x="10647" y="114205"/>
                    <a:pt x="10647" y="114205"/>
                  </a:cubicBezTo>
                  <a:cubicBezTo>
                    <a:pt x="10647" y="114205"/>
                    <a:pt x="-15165" y="24670"/>
                    <a:pt x="74941" y="0"/>
                  </a:cubicBezTo>
                </a:path>
              </a:pathLst>
            </a:custGeom>
            <a:noFill/>
            <a:ln w="5715" cap="rnd">
              <a:solidFill>
                <a:schemeClr val="bg1"/>
              </a:solidFill>
              <a:prstDash val="solid"/>
              <a:round/>
            </a:ln>
          </p:spPr>
          <p:txBody>
            <a:bodyPr rtlCol="0" anchor="ctr"/>
            <a:lstStyle/>
            <a:p>
              <a:endParaRPr lang="fr-FR" sz="1400"/>
            </a:p>
          </p:txBody>
        </p:sp>
        <p:sp>
          <p:nvSpPr>
            <p:cNvPr id="101" name="Forme libre : forme 100">
              <a:extLst>
                <a:ext uri="{FF2B5EF4-FFF2-40B4-BE49-F238E27FC236}">
                  <a16:creationId xmlns:a16="http://schemas.microsoft.com/office/drawing/2014/main" id="{079E8C7B-F2F4-EB23-3519-BF1D6120DF68}"/>
                </a:ext>
              </a:extLst>
            </p:cNvPr>
            <p:cNvSpPr/>
            <p:nvPr/>
          </p:nvSpPr>
          <p:spPr>
            <a:xfrm>
              <a:off x="909493" y="4497536"/>
              <a:ext cx="80370" cy="194024"/>
            </a:xfrm>
            <a:custGeom>
              <a:avLst/>
              <a:gdLst>
                <a:gd name="connsiteX0" fmla="*/ 0 w 80370"/>
                <a:gd name="connsiteY0" fmla="*/ 194024 h 194024"/>
                <a:gd name="connsiteX1" fmla="*/ 65532 w 80370"/>
                <a:gd name="connsiteY1" fmla="*/ 136303 h 194024"/>
                <a:gd name="connsiteX2" fmla="*/ 79915 w 80370"/>
                <a:gd name="connsiteY2" fmla="*/ 123063 h 194024"/>
                <a:gd name="connsiteX3" fmla="*/ 69723 w 80370"/>
                <a:gd name="connsiteY3" fmla="*/ 105061 h 194024"/>
                <a:gd name="connsiteX4" fmla="*/ 29051 w 80370"/>
                <a:gd name="connsiteY4" fmla="*/ 0 h 194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70" h="194024">
                  <a:moveTo>
                    <a:pt x="0" y="194024"/>
                  </a:moveTo>
                  <a:cubicBezTo>
                    <a:pt x="48101" y="194024"/>
                    <a:pt x="65532" y="136303"/>
                    <a:pt x="65532" y="136303"/>
                  </a:cubicBezTo>
                  <a:cubicBezTo>
                    <a:pt x="65532" y="136303"/>
                    <a:pt x="76962" y="137541"/>
                    <a:pt x="79915" y="123063"/>
                  </a:cubicBezTo>
                  <a:cubicBezTo>
                    <a:pt x="82963" y="108680"/>
                    <a:pt x="69723" y="105061"/>
                    <a:pt x="69723" y="105061"/>
                  </a:cubicBezTo>
                  <a:cubicBezTo>
                    <a:pt x="69723" y="105061"/>
                    <a:pt x="90678" y="32480"/>
                    <a:pt x="29051" y="0"/>
                  </a:cubicBezTo>
                </a:path>
              </a:pathLst>
            </a:custGeom>
            <a:noFill/>
            <a:ln w="5715" cap="rnd">
              <a:solidFill>
                <a:schemeClr val="bg1"/>
              </a:solidFill>
              <a:prstDash val="solid"/>
              <a:round/>
            </a:ln>
          </p:spPr>
          <p:txBody>
            <a:bodyPr rtlCol="0" anchor="ctr"/>
            <a:lstStyle/>
            <a:p>
              <a:endParaRPr lang="fr-FR" sz="1400"/>
            </a:p>
          </p:txBody>
        </p:sp>
        <p:sp>
          <p:nvSpPr>
            <p:cNvPr id="102" name="Forme libre : forme 101">
              <a:extLst>
                <a:ext uri="{FF2B5EF4-FFF2-40B4-BE49-F238E27FC236}">
                  <a16:creationId xmlns:a16="http://schemas.microsoft.com/office/drawing/2014/main" id="{8EBCD992-F18D-43F4-56AF-DB6AD17D2A6D}"/>
                </a:ext>
              </a:extLst>
            </p:cNvPr>
            <p:cNvSpPr/>
            <p:nvPr/>
          </p:nvSpPr>
          <p:spPr>
            <a:xfrm>
              <a:off x="874632" y="4600216"/>
              <a:ext cx="9525" cy="13144"/>
            </a:xfrm>
            <a:custGeom>
              <a:avLst/>
              <a:gdLst>
                <a:gd name="connsiteX0" fmla="*/ 0 w 9525"/>
                <a:gd name="connsiteY0" fmla="*/ 0 h 13144"/>
                <a:gd name="connsiteX1" fmla="*/ 0 w 9525"/>
                <a:gd name="connsiteY1" fmla="*/ 13145 h 13144"/>
              </a:gdLst>
              <a:ahLst/>
              <a:cxnLst>
                <a:cxn ang="0">
                  <a:pos x="connsiteX0" y="connsiteY0"/>
                </a:cxn>
                <a:cxn ang="0">
                  <a:pos x="connsiteX1" y="connsiteY1"/>
                </a:cxn>
              </a:cxnLst>
              <a:rect l="l" t="t" r="r" b="b"/>
              <a:pathLst>
                <a:path w="9525" h="13144">
                  <a:moveTo>
                    <a:pt x="0" y="0"/>
                  </a:moveTo>
                  <a:lnTo>
                    <a:pt x="0" y="13145"/>
                  </a:lnTo>
                </a:path>
              </a:pathLst>
            </a:custGeom>
            <a:ln w="5715" cap="rnd">
              <a:solidFill>
                <a:schemeClr val="bg1"/>
              </a:solidFill>
              <a:prstDash val="solid"/>
              <a:round/>
            </a:ln>
          </p:spPr>
          <p:txBody>
            <a:bodyPr rtlCol="0" anchor="ctr"/>
            <a:lstStyle/>
            <a:p>
              <a:endParaRPr lang="fr-FR" sz="1400"/>
            </a:p>
          </p:txBody>
        </p:sp>
        <p:sp>
          <p:nvSpPr>
            <p:cNvPr id="103" name="Forme libre : forme 102">
              <a:extLst>
                <a:ext uri="{FF2B5EF4-FFF2-40B4-BE49-F238E27FC236}">
                  <a16:creationId xmlns:a16="http://schemas.microsoft.com/office/drawing/2014/main" id="{176023E6-4A99-AD3C-A321-3E07CCA5A923}"/>
                </a:ext>
              </a:extLst>
            </p:cNvPr>
            <p:cNvSpPr/>
            <p:nvPr/>
          </p:nvSpPr>
          <p:spPr>
            <a:xfrm>
              <a:off x="931782" y="4599549"/>
              <a:ext cx="9525" cy="13239"/>
            </a:xfrm>
            <a:custGeom>
              <a:avLst/>
              <a:gdLst>
                <a:gd name="connsiteX0" fmla="*/ 0 w 9525"/>
                <a:gd name="connsiteY0" fmla="*/ 0 h 13239"/>
                <a:gd name="connsiteX1" fmla="*/ 0 w 9525"/>
                <a:gd name="connsiteY1" fmla="*/ 13240 h 13239"/>
              </a:gdLst>
              <a:ahLst/>
              <a:cxnLst>
                <a:cxn ang="0">
                  <a:pos x="connsiteX0" y="connsiteY0"/>
                </a:cxn>
                <a:cxn ang="0">
                  <a:pos x="connsiteX1" y="connsiteY1"/>
                </a:cxn>
              </a:cxnLst>
              <a:rect l="l" t="t" r="r" b="b"/>
              <a:pathLst>
                <a:path w="9525" h="13239">
                  <a:moveTo>
                    <a:pt x="0" y="0"/>
                  </a:moveTo>
                  <a:lnTo>
                    <a:pt x="0" y="13240"/>
                  </a:lnTo>
                </a:path>
              </a:pathLst>
            </a:custGeom>
            <a:ln w="5715" cap="rnd">
              <a:solidFill>
                <a:schemeClr val="bg1"/>
              </a:solidFill>
              <a:prstDash val="solid"/>
              <a:round/>
            </a:ln>
          </p:spPr>
          <p:txBody>
            <a:bodyPr rtlCol="0" anchor="ctr"/>
            <a:lstStyle/>
            <a:p>
              <a:endParaRPr lang="fr-FR" sz="1400"/>
            </a:p>
          </p:txBody>
        </p:sp>
        <p:sp>
          <p:nvSpPr>
            <p:cNvPr id="104" name="Forme libre : forme 103">
              <a:extLst>
                <a:ext uri="{FF2B5EF4-FFF2-40B4-BE49-F238E27FC236}">
                  <a16:creationId xmlns:a16="http://schemas.microsoft.com/office/drawing/2014/main" id="{A3F86FAD-37A0-9A7E-1732-866E467C785E}"/>
                </a:ext>
              </a:extLst>
            </p:cNvPr>
            <p:cNvSpPr/>
            <p:nvPr/>
          </p:nvSpPr>
          <p:spPr>
            <a:xfrm>
              <a:off x="892824" y="4649841"/>
              <a:ext cx="25050" cy="5214"/>
            </a:xfrm>
            <a:custGeom>
              <a:avLst/>
              <a:gdLst>
                <a:gd name="connsiteX0" fmla="*/ 25051 w 25050"/>
                <a:gd name="connsiteY0" fmla="*/ 0 h 5214"/>
                <a:gd name="connsiteX1" fmla="*/ 0 w 25050"/>
                <a:gd name="connsiteY1" fmla="*/ 0 h 5214"/>
              </a:gdLst>
              <a:ahLst/>
              <a:cxnLst>
                <a:cxn ang="0">
                  <a:pos x="connsiteX0" y="connsiteY0"/>
                </a:cxn>
                <a:cxn ang="0">
                  <a:pos x="connsiteX1" y="connsiteY1"/>
                </a:cxn>
              </a:cxnLst>
              <a:rect l="l" t="t" r="r" b="b"/>
              <a:pathLst>
                <a:path w="25050" h="5214">
                  <a:moveTo>
                    <a:pt x="25051" y="0"/>
                  </a:moveTo>
                  <a:cubicBezTo>
                    <a:pt x="18097" y="6953"/>
                    <a:pt x="6858" y="6953"/>
                    <a:pt x="0" y="0"/>
                  </a:cubicBezTo>
                </a:path>
              </a:pathLst>
            </a:custGeom>
            <a:noFill/>
            <a:ln w="5715" cap="rnd">
              <a:solidFill>
                <a:schemeClr val="bg1"/>
              </a:solidFill>
              <a:prstDash val="solid"/>
              <a:round/>
            </a:ln>
          </p:spPr>
          <p:txBody>
            <a:bodyPr rtlCol="0" anchor="ctr"/>
            <a:lstStyle/>
            <a:p>
              <a:endParaRPr lang="fr-FR" sz="1400"/>
            </a:p>
          </p:txBody>
        </p:sp>
        <p:sp>
          <p:nvSpPr>
            <p:cNvPr id="105" name="Forme libre : forme 104">
              <a:extLst>
                <a:ext uri="{FF2B5EF4-FFF2-40B4-BE49-F238E27FC236}">
                  <a16:creationId xmlns:a16="http://schemas.microsoft.com/office/drawing/2014/main" id="{667917B8-9A78-8899-E560-AA88FE0F8A9A}"/>
                </a:ext>
              </a:extLst>
            </p:cNvPr>
            <p:cNvSpPr/>
            <p:nvPr/>
          </p:nvSpPr>
          <p:spPr>
            <a:xfrm>
              <a:off x="754923" y="4691179"/>
              <a:ext cx="151998" cy="140208"/>
            </a:xfrm>
            <a:custGeom>
              <a:avLst/>
              <a:gdLst>
                <a:gd name="connsiteX0" fmla="*/ 551 w 151998"/>
                <a:gd name="connsiteY0" fmla="*/ 140208 h 140208"/>
                <a:gd name="connsiteX1" fmla="*/ 88466 w 151998"/>
                <a:gd name="connsiteY1" fmla="*/ 27051 h 140208"/>
                <a:gd name="connsiteX2" fmla="*/ 106469 w 151998"/>
                <a:gd name="connsiteY2" fmla="*/ 0 h 140208"/>
                <a:gd name="connsiteX3" fmla="*/ 151998 w 151998"/>
                <a:gd name="connsiteY3" fmla="*/ 37433 h 140208"/>
                <a:gd name="connsiteX4" fmla="*/ 127614 w 151998"/>
                <a:gd name="connsiteY4" fmla="*/ 66770 h 140208"/>
                <a:gd name="connsiteX5" fmla="*/ 103230 w 151998"/>
                <a:gd name="connsiteY5" fmla="*/ 42386 h 140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998" h="140208">
                  <a:moveTo>
                    <a:pt x="551" y="140208"/>
                  </a:moveTo>
                  <a:cubicBezTo>
                    <a:pt x="551" y="140208"/>
                    <a:pt x="-12499" y="52292"/>
                    <a:pt x="88466" y="27051"/>
                  </a:cubicBezTo>
                  <a:lnTo>
                    <a:pt x="106469" y="0"/>
                  </a:lnTo>
                  <a:lnTo>
                    <a:pt x="151998" y="37433"/>
                  </a:lnTo>
                  <a:lnTo>
                    <a:pt x="127614" y="66770"/>
                  </a:lnTo>
                  <a:lnTo>
                    <a:pt x="103230" y="42386"/>
                  </a:lnTo>
                </a:path>
              </a:pathLst>
            </a:custGeom>
            <a:noFill/>
            <a:ln w="5715" cap="rnd">
              <a:solidFill>
                <a:schemeClr val="bg1"/>
              </a:solidFill>
              <a:prstDash val="solid"/>
              <a:round/>
            </a:ln>
          </p:spPr>
          <p:txBody>
            <a:bodyPr rtlCol="0" anchor="ctr"/>
            <a:lstStyle/>
            <a:p>
              <a:endParaRPr lang="fr-FR" sz="1400"/>
            </a:p>
          </p:txBody>
        </p:sp>
        <p:sp>
          <p:nvSpPr>
            <p:cNvPr id="106" name="Forme libre : forme 105">
              <a:extLst>
                <a:ext uri="{FF2B5EF4-FFF2-40B4-BE49-F238E27FC236}">
                  <a16:creationId xmlns:a16="http://schemas.microsoft.com/office/drawing/2014/main" id="{47040A7E-8047-15FC-2636-3F6D863BA701}"/>
                </a:ext>
              </a:extLst>
            </p:cNvPr>
            <p:cNvSpPr/>
            <p:nvPr/>
          </p:nvSpPr>
          <p:spPr>
            <a:xfrm>
              <a:off x="908731" y="4691655"/>
              <a:ext cx="144875" cy="91916"/>
            </a:xfrm>
            <a:custGeom>
              <a:avLst/>
              <a:gdLst>
                <a:gd name="connsiteX0" fmla="*/ 144875 w 144875"/>
                <a:gd name="connsiteY0" fmla="*/ 91916 h 91916"/>
                <a:gd name="connsiteX1" fmla="*/ 63532 w 144875"/>
                <a:gd name="connsiteY1" fmla="*/ 27051 h 91916"/>
                <a:gd name="connsiteX2" fmla="*/ 45530 w 144875"/>
                <a:gd name="connsiteY2" fmla="*/ 0 h 91916"/>
                <a:gd name="connsiteX3" fmla="*/ 0 w 144875"/>
                <a:gd name="connsiteY3" fmla="*/ 37433 h 91916"/>
                <a:gd name="connsiteX4" fmla="*/ 24384 w 144875"/>
                <a:gd name="connsiteY4" fmla="*/ 66770 h 91916"/>
                <a:gd name="connsiteX5" fmla="*/ 48768 w 144875"/>
                <a:gd name="connsiteY5" fmla="*/ 42386 h 9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875" h="91916">
                  <a:moveTo>
                    <a:pt x="144875" y="91916"/>
                  </a:moveTo>
                  <a:cubicBezTo>
                    <a:pt x="135255" y="67056"/>
                    <a:pt x="113252" y="39529"/>
                    <a:pt x="63532" y="27051"/>
                  </a:cubicBezTo>
                  <a:lnTo>
                    <a:pt x="45530" y="0"/>
                  </a:lnTo>
                  <a:lnTo>
                    <a:pt x="0" y="37433"/>
                  </a:lnTo>
                  <a:lnTo>
                    <a:pt x="24384" y="66770"/>
                  </a:lnTo>
                  <a:lnTo>
                    <a:pt x="48768" y="42386"/>
                  </a:lnTo>
                </a:path>
              </a:pathLst>
            </a:custGeom>
            <a:noFill/>
            <a:ln w="5715" cap="rnd">
              <a:solidFill>
                <a:schemeClr val="bg1"/>
              </a:solidFill>
              <a:prstDash val="solid"/>
              <a:round/>
            </a:ln>
          </p:spPr>
          <p:txBody>
            <a:bodyPr rtlCol="0" anchor="ctr"/>
            <a:lstStyle/>
            <a:p>
              <a:endParaRPr lang="fr-FR" sz="1400"/>
            </a:p>
          </p:txBody>
        </p:sp>
        <p:sp>
          <p:nvSpPr>
            <p:cNvPr id="107" name="Forme libre : forme 106">
              <a:extLst>
                <a:ext uri="{FF2B5EF4-FFF2-40B4-BE49-F238E27FC236}">
                  <a16:creationId xmlns:a16="http://schemas.microsoft.com/office/drawing/2014/main" id="{63F3E167-EBAD-5C6B-2BE3-755985FFEFAF}"/>
                </a:ext>
              </a:extLst>
            </p:cNvPr>
            <p:cNvSpPr/>
            <p:nvPr/>
          </p:nvSpPr>
          <p:spPr>
            <a:xfrm>
              <a:off x="1060083" y="4814719"/>
              <a:ext cx="563" cy="17144"/>
            </a:xfrm>
            <a:custGeom>
              <a:avLst/>
              <a:gdLst>
                <a:gd name="connsiteX0" fmla="*/ 0 w 563"/>
                <a:gd name="connsiteY0" fmla="*/ 17145 h 17144"/>
                <a:gd name="connsiteX1" fmla="*/ 286 w 563"/>
                <a:gd name="connsiteY1" fmla="*/ 0 h 17144"/>
              </a:gdLst>
              <a:ahLst/>
              <a:cxnLst>
                <a:cxn ang="0">
                  <a:pos x="connsiteX0" y="connsiteY0"/>
                </a:cxn>
                <a:cxn ang="0">
                  <a:pos x="connsiteX1" y="connsiteY1"/>
                </a:cxn>
              </a:cxnLst>
              <a:rect l="l" t="t" r="r" b="b"/>
              <a:pathLst>
                <a:path w="563" h="17144">
                  <a:moveTo>
                    <a:pt x="0" y="17145"/>
                  </a:moveTo>
                  <a:cubicBezTo>
                    <a:pt x="0" y="17145"/>
                    <a:pt x="1048" y="10382"/>
                    <a:pt x="286" y="0"/>
                  </a:cubicBezTo>
                </a:path>
              </a:pathLst>
            </a:custGeom>
            <a:noFill/>
            <a:ln w="5715" cap="rnd">
              <a:solidFill>
                <a:schemeClr val="bg1"/>
              </a:solidFill>
              <a:prstDash val="solid"/>
              <a:round/>
            </a:ln>
          </p:spPr>
          <p:txBody>
            <a:bodyPr rtlCol="0" anchor="ctr"/>
            <a:lstStyle/>
            <a:p>
              <a:endParaRPr lang="fr-FR" sz="1400"/>
            </a:p>
          </p:txBody>
        </p:sp>
      </p:grpSp>
      <p:grpSp>
        <p:nvGrpSpPr>
          <p:cNvPr id="108" name="Graphique 2">
            <a:extLst>
              <a:ext uri="{FF2B5EF4-FFF2-40B4-BE49-F238E27FC236}">
                <a16:creationId xmlns:a16="http://schemas.microsoft.com/office/drawing/2014/main" id="{2C035B88-CFBC-B889-9611-01E0AD7E208C}"/>
              </a:ext>
            </a:extLst>
          </p:cNvPr>
          <p:cNvGrpSpPr/>
          <p:nvPr/>
        </p:nvGrpSpPr>
        <p:grpSpPr>
          <a:xfrm>
            <a:off x="736428" y="3645953"/>
            <a:ext cx="216456" cy="247380"/>
            <a:chOff x="1184026" y="296326"/>
            <a:chExt cx="555828" cy="635238"/>
          </a:xfrm>
          <a:noFill/>
        </p:grpSpPr>
        <p:sp>
          <p:nvSpPr>
            <p:cNvPr id="109" name="Forme libre : forme 17">
              <a:extLst>
                <a:ext uri="{FF2B5EF4-FFF2-40B4-BE49-F238E27FC236}">
                  <a16:creationId xmlns:a16="http://schemas.microsoft.com/office/drawing/2014/main" id="{D66929A1-4B24-693E-7CDC-BD8EE509BC4B}"/>
                </a:ext>
              </a:extLst>
            </p:cNvPr>
            <p:cNvSpPr/>
            <p:nvPr/>
          </p:nvSpPr>
          <p:spPr>
            <a:xfrm>
              <a:off x="1184026" y="889140"/>
              <a:ext cx="12517" cy="16047"/>
            </a:xfrm>
            <a:custGeom>
              <a:avLst/>
              <a:gdLst>
                <a:gd name="connsiteX0" fmla="*/ 12517 w 12517"/>
                <a:gd name="connsiteY0" fmla="*/ 0 h 16047"/>
                <a:gd name="connsiteX1" fmla="*/ 0 w 12517"/>
                <a:gd name="connsiteY1" fmla="*/ 0 h 16047"/>
              </a:gdLst>
              <a:ahLst/>
              <a:cxnLst>
                <a:cxn ang="0">
                  <a:pos x="connsiteX0" y="connsiteY0"/>
                </a:cxn>
                <a:cxn ang="0">
                  <a:pos x="connsiteX1" y="connsiteY1"/>
                </a:cxn>
              </a:cxnLst>
              <a:rect l="l" t="t" r="r" b="b"/>
              <a:pathLst>
                <a:path w="12517" h="16047">
                  <a:moveTo>
                    <a:pt x="12517" y="0"/>
                  </a:moveTo>
                  <a:lnTo>
                    <a:pt x="0" y="0"/>
                  </a:lnTo>
                </a:path>
              </a:pathLst>
            </a:custGeom>
            <a:ln w="9471" cap="rnd">
              <a:solidFill>
                <a:schemeClr val="bg1"/>
              </a:solidFill>
              <a:prstDash val="solid"/>
              <a:round/>
            </a:ln>
          </p:spPr>
          <p:txBody>
            <a:bodyPr rtlCol="0" anchor="ctr"/>
            <a:lstStyle/>
            <a:p>
              <a:endParaRPr lang="fr-FR" sz="1400"/>
            </a:p>
          </p:txBody>
        </p:sp>
        <p:sp>
          <p:nvSpPr>
            <p:cNvPr id="110" name="Forme libre : forme 18">
              <a:extLst>
                <a:ext uri="{FF2B5EF4-FFF2-40B4-BE49-F238E27FC236}">
                  <a16:creationId xmlns:a16="http://schemas.microsoft.com/office/drawing/2014/main" id="{C822F5DF-D43B-FE60-B686-535D1F06DEFE}"/>
                </a:ext>
              </a:extLst>
            </p:cNvPr>
            <p:cNvSpPr/>
            <p:nvPr/>
          </p:nvSpPr>
          <p:spPr>
            <a:xfrm>
              <a:off x="1222379" y="821099"/>
              <a:ext cx="38995" cy="67399"/>
            </a:xfrm>
            <a:custGeom>
              <a:avLst/>
              <a:gdLst>
                <a:gd name="connsiteX0" fmla="*/ 38995 w 38995"/>
                <a:gd name="connsiteY0" fmla="*/ 0 h 67399"/>
                <a:gd name="connsiteX1" fmla="*/ 38995 w 38995"/>
                <a:gd name="connsiteY1" fmla="*/ 58573 h 67399"/>
                <a:gd name="connsiteX2" fmla="*/ 30169 w 38995"/>
                <a:gd name="connsiteY2" fmla="*/ 67400 h 67399"/>
                <a:gd name="connsiteX3" fmla="*/ 0 w 38995"/>
                <a:gd name="connsiteY3" fmla="*/ 67400 h 67399"/>
              </a:gdLst>
              <a:ahLst/>
              <a:cxnLst>
                <a:cxn ang="0">
                  <a:pos x="connsiteX0" y="connsiteY0"/>
                </a:cxn>
                <a:cxn ang="0">
                  <a:pos x="connsiteX1" y="connsiteY1"/>
                </a:cxn>
                <a:cxn ang="0">
                  <a:pos x="connsiteX2" y="connsiteY2"/>
                </a:cxn>
                <a:cxn ang="0">
                  <a:pos x="connsiteX3" y="connsiteY3"/>
                </a:cxn>
              </a:cxnLst>
              <a:rect l="l" t="t" r="r" b="b"/>
              <a:pathLst>
                <a:path w="38995" h="67399">
                  <a:moveTo>
                    <a:pt x="38995" y="0"/>
                  </a:moveTo>
                  <a:lnTo>
                    <a:pt x="38995" y="58573"/>
                  </a:lnTo>
                  <a:cubicBezTo>
                    <a:pt x="38995" y="63388"/>
                    <a:pt x="34984" y="67400"/>
                    <a:pt x="30169" y="67400"/>
                  </a:cubicBezTo>
                  <a:lnTo>
                    <a:pt x="0" y="67400"/>
                  </a:lnTo>
                </a:path>
              </a:pathLst>
            </a:custGeom>
            <a:noFill/>
            <a:ln w="9471" cap="rnd">
              <a:solidFill>
                <a:schemeClr val="bg1"/>
              </a:solidFill>
              <a:prstDash val="solid"/>
              <a:round/>
            </a:ln>
          </p:spPr>
          <p:txBody>
            <a:bodyPr rtlCol="0" anchor="ctr"/>
            <a:lstStyle/>
            <a:p>
              <a:endParaRPr lang="fr-FR" sz="1400"/>
            </a:p>
          </p:txBody>
        </p:sp>
        <p:sp>
          <p:nvSpPr>
            <p:cNvPr id="111" name="Forme libre : forme 19">
              <a:extLst>
                <a:ext uri="{FF2B5EF4-FFF2-40B4-BE49-F238E27FC236}">
                  <a16:creationId xmlns:a16="http://schemas.microsoft.com/office/drawing/2014/main" id="{E6606AD8-77A3-667A-D9AA-5EBEB906F48E}"/>
                </a:ext>
              </a:extLst>
            </p:cNvPr>
            <p:cNvSpPr/>
            <p:nvPr/>
          </p:nvSpPr>
          <p:spPr>
            <a:xfrm>
              <a:off x="1216923" y="680362"/>
              <a:ext cx="44451" cy="101741"/>
            </a:xfrm>
            <a:custGeom>
              <a:avLst/>
              <a:gdLst>
                <a:gd name="connsiteX0" fmla="*/ 0 w 44451"/>
                <a:gd name="connsiteY0" fmla="*/ 0 h 101741"/>
                <a:gd name="connsiteX1" fmla="*/ 35625 w 44451"/>
                <a:gd name="connsiteY1" fmla="*/ 0 h 101741"/>
                <a:gd name="connsiteX2" fmla="*/ 44452 w 44451"/>
                <a:gd name="connsiteY2" fmla="*/ 8826 h 101741"/>
                <a:gd name="connsiteX3" fmla="*/ 44452 w 44451"/>
                <a:gd name="connsiteY3" fmla="*/ 101741 h 101741"/>
              </a:gdLst>
              <a:ahLst/>
              <a:cxnLst>
                <a:cxn ang="0">
                  <a:pos x="connsiteX0" y="connsiteY0"/>
                </a:cxn>
                <a:cxn ang="0">
                  <a:pos x="connsiteX1" y="connsiteY1"/>
                </a:cxn>
                <a:cxn ang="0">
                  <a:pos x="connsiteX2" y="connsiteY2"/>
                </a:cxn>
                <a:cxn ang="0">
                  <a:pos x="connsiteX3" y="connsiteY3"/>
                </a:cxn>
              </a:cxnLst>
              <a:rect l="l" t="t" r="r" b="b"/>
              <a:pathLst>
                <a:path w="44451" h="101741">
                  <a:moveTo>
                    <a:pt x="0" y="0"/>
                  </a:moveTo>
                  <a:lnTo>
                    <a:pt x="35625" y="0"/>
                  </a:lnTo>
                  <a:cubicBezTo>
                    <a:pt x="40440" y="0"/>
                    <a:pt x="44452" y="4012"/>
                    <a:pt x="44452" y="8826"/>
                  </a:cubicBezTo>
                  <a:lnTo>
                    <a:pt x="44452" y="101741"/>
                  </a:lnTo>
                </a:path>
              </a:pathLst>
            </a:custGeom>
            <a:noFill/>
            <a:ln w="9471" cap="rnd">
              <a:solidFill>
                <a:schemeClr val="bg1"/>
              </a:solidFill>
              <a:prstDash val="solid"/>
              <a:round/>
            </a:ln>
          </p:spPr>
          <p:txBody>
            <a:bodyPr rtlCol="0" anchor="ctr"/>
            <a:lstStyle/>
            <a:p>
              <a:endParaRPr lang="fr-FR" sz="1400"/>
            </a:p>
          </p:txBody>
        </p:sp>
        <p:sp>
          <p:nvSpPr>
            <p:cNvPr id="112" name="Forme libre : forme 20">
              <a:extLst>
                <a:ext uri="{FF2B5EF4-FFF2-40B4-BE49-F238E27FC236}">
                  <a16:creationId xmlns:a16="http://schemas.microsoft.com/office/drawing/2014/main" id="{FC95BFFC-E277-2349-FE18-F57C4685C15B}"/>
                </a:ext>
              </a:extLst>
            </p:cNvPr>
            <p:cNvSpPr/>
            <p:nvPr/>
          </p:nvSpPr>
          <p:spPr>
            <a:xfrm>
              <a:off x="1261375" y="703439"/>
              <a:ext cx="296076" cy="122955"/>
            </a:xfrm>
            <a:custGeom>
              <a:avLst/>
              <a:gdLst>
                <a:gd name="connsiteX0" fmla="*/ 0 w 296076"/>
                <a:gd name="connsiteY0" fmla="*/ 1155 h 122955"/>
                <a:gd name="connsiteX1" fmla="*/ 164808 w 296076"/>
                <a:gd name="connsiteY1" fmla="*/ 35497 h 122955"/>
                <a:gd name="connsiteX2" fmla="*/ 263982 w 296076"/>
                <a:gd name="connsiteY2" fmla="*/ 35497 h 122955"/>
                <a:gd name="connsiteX3" fmla="*/ 296077 w 296076"/>
                <a:gd name="connsiteY3" fmla="*/ 65987 h 122955"/>
                <a:gd name="connsiteX4" fmla="*/ 261735 w 296076"/>
                <a:gd name="connsiteY4" fmla="*/ 94873 h 122955"/>
                <a:gd name="connsiteX5" fmla="*/ 181176 w 296076"/>
                <a:gd name="connsiteY5" fmla="*/ 94873 h 122955"/>
                <a:gd name="connsiteX6" fmla="*/ 155340 w 296076"/>
                <a:gd name="connsiteY6" fmla="*/ 122956 h 12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076" h="122955">
                  <a:moveTo>
                    <a:pt x="0" y="1155"/>
                  </a:moveTo>
                  <a:cubicBezTo>
                    <a:pt x="0" y="1155"/>
                    <a:pt x="103186" y="-9757"/>
                    <a:pt x="164808" y="35497"/>
                  </a:cubicBezTo>
                  <a:lnTo>
                    <a:pt x="263982" y="35497"/>
                  </a:lnTo>
                  <a:cubicBezTo>
                    <a:pt x="263982" y="35497"/>
                    <a:pt x="296077" y="33892"/>
                    <a:pt x="296077" y="65987"/>
                  </a:cubicBezTo>
                  <a:cubicBezTo>
                    <a:pt x="296077" y="98082"/>
                    <a:pt x="261735" y="94873"/>
                    <a:pt x="261735" y="94873"/>
                  </a:cubicBezTo>
                  <a:lnTo>
                    <a:pt x="181176" y="94873"/>
                  </a:lnTo>
                  <a:lnTo>
                    <a:pt x="155340" y="122956"/>
                  </a:lnTo>
                </a:path>
              </a:pathLst>
            </a:custGeom>
            <a:noFill/>
            <a:ln w="9471" cap="rnd">
              <a:solidFill>
                <a:schemeClr val="bg1"/>
              </a:solidFill>
              <a:prstDash val="solid"/>
              <a:round/>
            </a:ln>
          </p:spPr>
          <p:txBody>
            <a:bodyPr rtlCol="0" anchor="ctr"/>
            <a:lstStyle/>
            <a:p>
              <a:endParaRPr lang="fr-FR" sz="1400"/>
            </a:p>
          </p:txBody>
        </p:sp>
        <p:sp>
          <p:nvSpPr>
            <p:cNvPr id="113" name="Forme libre : forme 21">
              <a:extLst>
                <a:ext uri="{FF2B5EF4-FFF2-40B4-BE49-F238E27FC236}">
                  <a16:creationId xmlns:a16="http://schemas.microsoft.com/office/drawing/2014/main" id="{A56EEBD5-2669-F095-053B-A8BFBF39318E}"/>
                </a:ext>
              </a:extLst>
            </p:cNvPr>
            <p:cNvSpPr/>
            <p:nvPr/>
          </p:nvSpPr>
          <p:spPr>
            <a:xfrm>
              <a:off x="1264424" y="856885"/>
              <a:ext cx="225948" cy="74679"/>
            </a:xfrm>
            <a:custGeom>
              <a:avLst/>
              <a:gdLst>
                <a:gd name="connsiteX0" fmla="*/ 225949 w 225948"/>
                <a:gd name="connsiteY0" fmla="*/ 72695 h 74679"/>
                <a:gd name="connsiteX1" fmla="*/ 186151 w 225948"/>
                <a:gd name="connsiteY1" fmla="*/ 67239 h 74679"/>
                <a:gd name="connsiteX2" fmla="*/ 58734 w 225948"/>
                <a:gd name="connsiteY2" fmla="*/ 0 h 74679"/>
                <a:gd name="connsiteX3" fmla="*/ 0 w 225948"/>
                <a:gd name="connsiteY3" fmla="*/ 0 h 74679"/>
              </a:gdLst>
              <a:ahLst/>
              <a:cxnLst>
                <a:cxn ang="0">
                  <a:pos x="connsiteX0" y="connsiteY0"/>
                </a:cxn>
                <a:cxn ang="0">
                  <a:pos x="connsiteX1" y="connsiteY1"/>
                </a:cxn>
                <a:cxn ang="0">
                  <a:pos x="connsiteX2" y="connsiteY2"/>
                </a:cxn>
                <a:cxn ang="0">
                  <a:pos x="connsiteX3" y="connsiteY3"/>
                </a:cxn>
              </a:cxnLst>
              <a:rect l="l" t="t" r="r" b="b"/>
              <a:pathLst>
                <a:path w="225948" h="74679">
                  <a:moveTo>
                    <a:pt x="225949" y="72695"/>
                  </a:moveTo>
                  <a:cubicBezTo>
                    <a:pt x="225949" y="72695"/>
                    <a:pt x="210383" y="79756"/>
                    <a:pt x="186151" y="67239"/>
                  </a:cubicBezTo>
                  <a:cubicBezTo>
                    <a:pt x="161919" y="54722"/>
                    <a:pt x="58734" y="0"/>
                    <a:pt x="58734" y="0"/>
                  </a:cubicBezTo>
                  <a:lnTo>
                    <a:pt x="0" y="0"/>
                  </a:lnTo>
                </a:path>
              </a:pathLst>
            </a:custGeom>
            <a:noFill/>
            <a:ln w="9471" cap="rnd">
              <a:solidFill>
                <a:schemeClr val="bg1"/>
              </a:solidFill>
              <a:prstDash val="solid"/>
              <a:round/>
            </a:ln>
          </p:spPr>
          <p:txBody>
            <a:bodyPr rtlCol="0" anchor="ctr"/>
            <a:lstStyle/>
            <a:p>
              <a:endParaRPr lang="fr-FR" sz="1400"/>
            </a:p>
          </p:txBody>
        </p:sp>
        <p:sp>
          <p:nvSpPr>
            <p:cNvPr id="114" name="Forme libre : forme 22">
              <a:extLst>
                <a:ext uri="{FF2B5EF4-FFF2-40B4-BE49-F238E27FC236}">
                  <a16:creationId xmlns:a16="http://schemas.microsoft.com/office/drawing/2014/main" id="{A021A50C-ECF6-1BEC-3055-8ABBCADD7AA0}"/>
                </a:ext>
              </a:extLst>
            </p:cNvPr>
            <p:cNvSpPr/>
            <p:nvPr/>
          </p:nvSpPr>
          <p:spPr>
            <a:xfrm>
              <a:off x="1517012" y="760383"/>
              <a:ext cx="222842" cy="157321"/>
            </a:xfrm>
            <a:custGeom>
              <a:avLst/>
              <a:gdLst>
                <a:gd name="connsiteX0" fmla="*/ 82645 w 222842"/>
                <a:gd name="connsiteY0" fmla="*/ 35682 h 157321"/>
                <a:gd name="connsiteX1" fmla="*/ 220172 w 222842"/>
                <a:gd name="connsiteY1" fmla="*/ 11450 h 157321"/>
                <a:gd name="connsiteX2" fmla="*/ 0 w 222842"/>
                <a:gd name="connsiteY2" fmla="*/ 157322 h 157321"/>
              </a:gdLst>
              <a:ahLst/>
              <a:cxnLst>
                <a:cxn ang="0">
                  <a:pos x="connsiteX0" y="connsiteY0"/>
                </a:cxn>
                <a:cxn ang="0">
                  <a:pos x="connsiteX1" y="connsiteY1"/>
                </a:cxn>
                <a:cxn ang="0">
                  <a:pos x="connsiteX2" y="connsiteY2"/>
                </a:cxn>
              </a:cxnLst>
              <a:rect l="l" t="t" r="r" b="b"/>
              <a:pathLst>
                <a:path w="222842" h="157321">
                  <a:moveTo>
                    <a:pt x="82645" y="35682"/>
                  </a:moveTo>
                  <a:cubicBezTo>
                    <a:pt x="82645" y="35682"/>
                    <a:pt x="187275" y="-24497"/>
                    <a:pt x="220172" y="11450"/>
                  </a:cubicBezTo>
                  <a:cubicBezTo>
                    <a:pt x="246650" y="40496"/>
                    <a:pt x="69165" y="125548"/>
                    <a:pt x="0" y="157322"/>
                  </a:cubicBezTo>
                </a:path>
              </a:pathLst>
            </a:custGeom>
            <a:noFill/>
            <a:ln w="9471" cap="rnd">
              <a:solidFill>
                <a:schemeClr val="bg1"/>
              </a:solidFill>
              <a:prstDash val="solid"/>
              <a:round/>
            </a:ln>
          </p:spPr>
          <p:txBody>
            <a:bodyPr rtlCol="0" anchor="ctr"/>
            <a:lstStyle/>
            <a:p>
              <a:endParaRPr lang="fr-FR" sz="1400"/>
            </a:p>
          </p:txBody>
        </p:sp>
        <p:sp>
          <p:nvSpPr>
            <p:cNvPr id="115" name="Forme libre : forme 23">
              <a:extLst>
                <a:ext uri="{FF2B5EF4-FFF2-40B4-BE49-F238E27FC236}">
                  <a16:creationId xmlns:a16="http://schemas.microsoft.com/office/drawing/2014/main" id="{A12A8838-D005-5546-CBA9-E04044768ED6}"/>
                </a:ext>
              </a:extLst>
            </p:cNvPr>
            <p:cNvSpPr/>
            <p:nvPr/>
          </p:nvSpPr>
          <p:spPr>
            <a:xfrm rot="-1350026">
              <a:off x="1320250" y="348476"/>
              <a:ext cx="340215" cy="340215"/>
            </a:xfrm>
            <a:custGeom>
              <a:avLst/>
              <a:gdLst>
                <a:gd name="connsiteX0" fmla="*/ 340216 w 340215"/>
                <a:gd name="connsiteY0" fmla="*/ 170108 h 340215"/>
                <a:gd name="connsiteX1" fmla="*/ 170108 w 340215"/>
                <a:gd name="connsiteY1" fmla="*/ 340216 h 340215"/>
                <a:gd name="connsiteX2" fmla="*/ 0 w 340215"/>
                <a:gd name="connsiteY2" fmla="*/ 170108 h 340215"/>
                <a:gd name="connsiteX3" fmla="*/ 170108 w 340215"/>
                <a:gd name="connsiteY3" fmla="*/ 0 h 340215"/>
                <a:gd name="connsiteX4" fmla="*/ 340216 w 340215"/>
                <a:gd name="connsiteY4" fmla="*/ 170108 h 340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215" h="340215">
                  <a:moveTo>
                    <a:pt x="340216" y="170108"/>
                  </a:moveTo>
                  <a:cubicBezTo>
                    <a:pt x="340216" y="264056"/>
                    <a:pt x="264056" y="340216"/>
                    <a:pt x="170108" y="340216"/>
                  </a:cubicBezTo>
                  <a:cubicBezTo>
                    <a:pt x="76160" y="340216"/>
                    <a:pt x="0" y="264056"/>
                    <a:pt x="0" y="170108"/>
                  </a:cubicBezTo>
                  <a:cubicBezTo>
                    <a:pt x="0" y="76160"/>
                    <a:pt x="76160" y="0"/>
                    <a:pt x="170108" y="0"/>
                  </a:cubicBezTo>
                  <a:cubicBezTo>
                    <a:pt x="264056" y="0"/>
                    <a:pt x="340216" y="76160"/>
                    <a:pt x="340216" y="170108"/>
                  </a:cubicBezTo>
                  <a:close/>
                </a:path>
              </a:pathLst>
            </a:custGeom>
            <a:noFill/>
            <a:ln w="9471" cap="rnd">
              <a:solidFill>
                <a:schemeClr val="bg1"/>
              </a:solidFill>
              <a:prstDash val="solid"/>
              <a:round/>
            </a:ln>
          </p:spPr>
          <p:txBody>
            <a:bodyPr rtlCol="0" anchor="ctr"/>
            <a:lstStyle/>
            <a:p>
              <a:endParaRPr lang="fr-FR" sz="1400"/>
            </a:p>
          </p:txBody>
        </p:sp>
        <p:sp>
          <p:nvSpPr>
            <p:cNvPr id="116" name="Forme libre : forme 24">
              <a:extLst>
                <a:ext uri="{FF2B5EF4-FFF2-40B4-BE49-F238E27FC236}">
                  <a16:creationId xmlns:a16="http://schemas.microsoft.com/office/drawing/2014/main" id="{3E5FF153-3D60-C0FC-45E2-31F87CC1F191}"/>
                </a:ext>
              </a:extLst>
            </p:cNvPr>
            <p:cNvSpPr/>
            <p:nvPr/>
          </p:nvSpPr>
          <p:spPr>
            <a:xfrm>
              <a:off x="1380768" y="406110"/>
              <a:ext cx="219048" cy="208296"/>
            </a:xfrm>
            <a:custGeom>
              <a:avLst/>
              <a:gdLst>
                <a:gd name="connsiteX0" fmla="*/ 109605 w 219048"/>
                <a:gd name="connsiteY0" fmla="*/ 0 h 208296"/>
                <a:gd name="connsiteX1" fmla="*/ 141379 w 219048"/>
                <a:gd name="connsiteY1" fmla="*/ 71411 h 208296"/>
                <a:gd name="connsiteX2" fmla="*/ 219049 w 219048"/>
                <a:gd name="connsiteY2" fmla="*/ 79596 h 208296"/>
                <a:gd name="connsiteX3" fmla="*/ 161117 w 219048"/>
                <a:gd name="connsiteY3" fmla="*/ 131911 h 208296"/>
                <a:gd name="connsiteX4" fmla="*/ 177325 w 219048"/>
                <a:gd name="connsiteY4" fmla="*/ 208297 h 208296"/>
                <a:gd name="connsiteX5" fmla="*/ 109605 w 219048"/>
                <a:gd name="connsiteY5" fmla="*/ 169301 h 208296"/>
                <a:gd name="connsiteX6" fmla="*/ 41884 w 219048"/>
                <a:gd name="connsiteY6" fmla="*/ 208297 h 208296"/>
                <a:gd name="connsiteX7" fmla="*/ 57932 w 219048"/>
                <a:gd name="connsiteY7" fmla="*/ 131911 h 208296"/>
                <a:gd name="connsiteX8" fmla="*/ 0 w 219048"/>
                <a:gd name="connsiteY8" fmla="*/ 79596 h 208296"/>
                <a:gd name="connsiteX9" fmla="*/ 77670 w 219048"/>
                <a:gd name="connsiteY9" fmla="*/ 71411 h 208296"/>
                <a:gd name="connsiteX10" fmla="*/ 91310 w 219048"/>
                <a:gd name="connsiteY10" fmla="*/ 40761 h 208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9048" h="208296">
                  <a:moveTo>
                    <a:pt x="109605" y="0"/>
                  </a:moveTo>
                  <a:lnTo>
                    <a:pt x="141379" y="71411"/>
                  </a:lnTo>
                  <a:lnTo>
                    <a:pt x="219049" y="79596"/>
                  </a:lnTo>
                  <a:lnTo>
                    <a:pt x="161117" y="131911"/>
                  </a:lnTo>
                  <a:lnTo>
                    <a:pt x="177325" y="208297"/>
                  </a:lnTo>
                  <a:lnTo>
                    <a:pt x="109605" y="169301"/>
                  </a:lnTo>
                  <a:lnTo>
                    <a:pt x="41884" y="208297"/>
                  </a:lnTo>
                  <a:lnTo>
                    <a:pt x="57932" y="131911"/>
                  </a:lnTo>
                  <a:lnTo>
                    <a:pt x="0" y="79596"/>
                  </a:lnTo>
                  <a:lnTo>
                    <a:pt x="77670" y="71411"/>
                  </a:lnTo>
                  <a:lnTo>
                    <a:pt x="91310" y="40761"/>
                  </a:lnTo>
                  <a:close/>
                </a:path>
              </a:pathLst>
            </a:custGeom>
            <a:noFill/>
            <a:ln w="9471" cap="rnd">
              <a:solidFill>
                <a:schemeClr val="bg1"/>
              </a:solidFill>
              <a:prstDash val="solid"/>
              <a:round/>
            </a:ln>
          </p:spPr>
          <p:txBody>
            <a:bodyPr rtlCol="0" anchor="ctr"/>
            <a:lstStyle/>
            <a:p>
              <a:endParaRPr lang="fr-FR" sz="1400" dirty="0"/>
            </a:p>
          </p:txBody>
        </p:sp>
      </p:grpSp>
      <p:pic>
        <p:nvPicPr>
          <p:cNvPr id="118" name="Image 117">
            <a:extLst>
              <a:ext uri="{FF2B5EF4-FFF2-40B4-BE49-F238E27FC236}">
                <a16:creationId xmlns:a16="http://schemas.microsoft.com/office/drawing/2014/main" id="{46A1356A-58C8-E4D0-75B7-EFC37BCE079E}"/>
              </a:ext>
            </a:extLst>
          </p:cNvPr>
          <p:cNvPicPr>
            <a:picLocks noChangeAspect="1"/>
          </p:cNvPicPr>
          <p:nvPr/>
        </p:nvPicPr>
        <p:blipFill>
          <a:blip r:embed="rId14">
            <a:duotone>
              <a:prstClr val="black"/>
              <a:schemeClr val="accent4">
                <a:tint val="45000"/>
                <a:satMod val="400000"/>
              </a:schemeClr>
            </a:duotone>
          </a:blip>
          <a:stretch>
            <a:fillRect/>
          </a:stretch>
        </p:blipFill>
        <p:spPr>
          <a:xfrm rot="4962598" flipH="1" flipV="1">
            <a:off x="5557991" y="5781757"/>
            <a:ext cx="322403" cy="310019"/>
          </a:xfrm>
          <a:prstGeom prst="rect">
            <a:avLst/>
          </a:prstGeom>
          <a:noFill/>
        </p:spPr>
      </p:pic>
      <p:pic>
        <p:nvPicPr>
          <p:cNvPr id="119" name="Image 118">
            <a:extLst>
              <a:ext uri="{FF2B5EF4-FFF2-40B4-BE49-F238E27FC236}">
                <a16:creationId xmlns:a16="http://schemas.microsoft.com/office/drawing/2014/main" id="{6A7D7388-3894-9849-AAE5-2A5F3EFA28A3}"/>
              </a:ext>
            </a:extLst>
          </p:cNvPr>
          <p:cNvPicPr>
            <a:picLocks noChangeAspect="1"/>
          </p:cNvPicPr>
          <p:nvPr/>
        </p:nvPicPr>
        <p:blipFill>
          <a:blip r:embed="rId14">
            <a:duotone>
              <a:prstClr val="black"/>
              <a:schemeClr val="accent4">
                <a:tint val="45000"/>
                <a:satMod val="400000"/>
              </a:schemeClr>
            </a:duotone>
          </a:blip>
          <a:stretch>
            <a:fillRect/>
          </a:stretch>
        </p:blipFill>
        <p:spPr>
          <a:xfrm rot="4962598" flipH="1" flipV="1">
            <a:off x="11467256" y="5771718"/>
            <a:ext cx="322403" cy="310019"/>
          </a:xfrm>
          <a:prstGeom prst="rect">
            <a:avLst/>
          </a:prstGeom>
          <a:noFill/>
        </p:spPr>
      </p:pic>
      <p:sp>
        <p:nvSpPr>
          <p:cNvPr id="4" name="Rectangle 3">
            <a:extLst>
              <a:ext uri="{FF2B5EF4-FFF2-40B4-BE49-F238E27FC236}">
                <a16:creationId xmlns:a16="http://schemas.microsoft.com/office/drawing/2014/main" id="{668C7783-097F-E0A1-8EF3-CD3E67BE6A42}"/>
              </a:ext>
            </a:extLst>
          </p:cNvPr>
          <p:cNvSpPr/>
          <p:nvPr/>
        </p:nvSpPr>
        <p:spPr>
          <a:xfrm>
            <a:off x="8585314" y="6075611"/>
            <a:ext cx="3545313"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 Selon conditions décrites dans </a:t>
            </a:r>
            <a:r>
              <a:rPr lang="fr-FR" sz="1000" dirty="0">
                <a:solidFill>
                  <a:schemeClr val="tx1">
                    <a:lumMod val="75000"/>
                    <a:lumOff val="25000"/>
                  </a:schemeClr>
                </a:solidFill>
                <a:hlinkClick r:id="rId15"/>
              </a:rPr>
              <a:t>le Book des offres</a:t>
            </a:r>
            <a:endParaRPr lang="fr-FR" sz="1000" dirty="0">
              <a:solidFill>
                <a:schemeClr val="tx1">
                  <a:lumMod val="75000"/>
                  <a:lumOff val="25000"/>
                </a:schemeClr>
              </a:solidFill>
            </a:endParaRPr>
          </a:p>
        </p:txBody>
      </p:sp>
      <p:pic>
        <p:nvPicPr>
          <p:cNvPr id="5" name="Image 4">
            <a:extLst>
              <a:ext uri="{FF2B5EF4-FFF2-40B4-BE49-F238E27FC236}">
                <a16:creationId xmlns:a16="http://schemas.microsoft.com/office/drawing/2014/main" id="{23D8312B-50FB-ECAD-0BD3-48DB16324F1E}"/>
              </a:ext>
            </a:extLst>
          </p:cNvPr>
          <p:cNvPicPr>
            <a:picLocks noChangeAspect="1"/>
          </p:cNvPicPr>
          <p:nvPr/>
        </p:nvPicPr>
        <p:blipFill>
          <a:blip r:embed="rId14">
            <a:duotone>
              <a:prstClr val="black"/>
              <a:schemeClr val="accent4">
                <a:tint val="45000"/>
                <a:satMod val="400000"/>
              </a:schemeClr>
            </a:duotone>
          </a:blip>
          <a:stretch>
            <a:fillRect/>
          </a:stretch>
        </p:blipFill>
        <p:spPr>
          <a:xfrm rot="4962598" flipH="1" flipV="1">
            <a:off x="11795214" y="6140313"/>
            <a:ext cx="322403" cy="310019"/>
          </a:xfrm>
          <a:prstGeom prst="rect">
            <a:avLst/>
          </a:prstGeom>
          <a:noFill/>
        </p:spPr>
      </p:pic>
    </p:spTree>
    <p:extLst>
      <p:ext uri="{BB962C8B-B14F-4D97-AF65-F5344CB8AC3E}">
        <p14:creationId xmlns:p14="http://schemas.microsoft.com/office/powerpoint/2010/main" val="28139638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6">
            <a:extLst>
              <a:ext uri="{FF2B5EF4-FFF2-40B4-BE49-F238E27FC236}">
                <a16:creationId xmlns:a16="http://schemas.microsoft.com/office/drawing/2014/main" id="{6BAF421F-F97F-D83B-79F0-DE9317DA5775}"/>
              </a:ext>
            </a:extLst>
          </p:cNvPr>
          <p:cNvSpPr>
            <a:spLocks noGrp="1"/>
          </p:cNvSpPr>
          <p:nvPr>
            <p:ph type="body" sz="quarter" idx="14"/>
          </p:nvPr>
        </p:nvSpPr>
        <p:spPr>
          <a:xfrm>
            <a:off x="4376057" y="137054"/>
            <a:ext cx="7300006" cy="231246"/>
          </a:xfrm>
        </p:spPr>
        <p:txBody>
          <a:bodyPr/>
          <a:lstStyle/>
          <a:p>
            <a:r>
              <a:rPr lang="fr-FR" b="0" dirty="0">
                <a:solidFill>
                  <a:srgbClr val="C00000"/>
                </a:solidFill>
              </a:rPr>
              <a:t>Grand Public</a:t>
            </a:r>
            <a:r>
              <a:rPr lang="fr-FR" dirty="0">
                <a:solidFill>
                  <a:schemeClr val="tx1">
                    <a:lumMod val="75000"/>
                    <a:lumOff val="25000"/>
                  </a:schemeClr>
                </a:solidFill>
              </a:rPr>
              <a:t> - </a:t>
            </a:r>
            <a:r>
              <a:rPr lang="fr-FR" dirty="0">
                <a:solidFill>
                  <a:srgbClr val="C00000"/>
                </a:solidFill>
              </a:rPr>
              <a:t>Premium </a:t>
            </a:r>
            <a:r>
              <a:rPr lang="fr-FR" dirty="0">
                <a:solidFill>
                  <a:schemeClr val="tx1">
                    <a:lumMod val="75000"/>
                    <a:lumOff val="25000"/>
                  </a:schemeClr>
                </a:solidFill>
              </a:rPr>
              <a:t>- Professionnels </a:t>
            </a:r>
          </a:p>
        </p:txBody>
      </p:sp>
      <p:sp>
        <p:nvSpPr>
          <p:cNvPr id="3" name="Espace réservé du contenu 8">
            <a:extLst>
              <a:ext uri="{FF2B5EF4-FFF2-40B4-BE49-F238E27FC236}">
                <a16:creationId xmlns:a16="http://schemas.microsoft.com/office/drawing/2014/main" id="{B74DF50D-C3FF-21CB-0AE9-234306D8B937}"/>
              </a:ext>
            </a:extLst>
          </p:cNvPr>
          <p:cNvSpPr txBox="1">
            <a:spLocks/>
          </p:cNvSpPr>
          <p:nvPr/>
        </p:nvSpPr>
        <p:spPr bwMode="auto">
          <a:xfrm>
            <a:off x="5953015" y="3798006"/>
            <a:ext cx="5858586" cy="2159174"/>
          </a:xfrm>
          <a:prstGeom prst="rect">
            <a:avLst/>
          </a:prstGeom>
          <a:noFill/>
          <a:ln w="28575">
            <a:solidFill>
              <a:srgbClr val="92D05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4" name="Espace réservé du contenu 8">
            <a:extLst>
              <a:ext uri="{FF2B5EF4-FFF2-40B4-BE49-F238E27FC236}">
                <a16:creationId xmlns:a16="http://schemas.microsoft.com/office/drawing/2014/main" id="{125573B2-3E13-897D-0D1B-B36004300386}"/>
              </a:ext>
            </a:extLst>
          </p:cNvPr>
          <p:cNvSpPr txBox="1">
            <a:spLocks/>
          </p:cNvSpPr>
          <p:nvPr/>
        </p:nvSpPr>
        <p:spPr>
          <a:xfrm>
            <a:off x="5533956" y="3841443"/>
            <a:ext cx="6277643" cy="2029963"/>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lvl="1" indent="-171450" eaLnBrk="1" fontAlgn="auto" hangingPunct="1">
              <a:spcBef>
                <a:spcPts val="300"/>
              </a:spcBef>
              <a:spcAft>
                <a:spcPts val="0"/>
              </a:spcAft>
              <a:buClr>
                <a:srgbClr val="92D050"/>
              </a:buClr>
              <a:buFont typeface="Wingdings" panose="05000000000000000000" pitchFamily="2" charset="2"/>
              <a:buChar char="§"/>
              <a:defRPr/>
            </a:pPr>
            <a:endParaRPr lang="fr-FR" sz="1200" dirty="0">
              <a:cs typeface="Arial"/>
            </a:endParaRPr>
          </a:p>
          <a:p>
            <a:pPr marL="683895" lvl="1" indent="-215900" eaLnBrk="1" fontAlgn="auto" hangingPunct="1">
              <a:spcBef>
                <a:spcPts val="300"/>
              </a:spcBef>
              <a:spcAft>
                <a:spcPts val="0"/>
              </a:spcAft>
              <a:buClr>
                <a:srgbClr val="92D05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Les outils de pour provoquer la relation : </a:t>
            </a:r>
          </a:p>
          <a:p>
            <a:pPr marL="1098445" lvl="2" indent="-171450" eaLnBrk="1" fontAlgn="auto" hangingPunct="1">
              <a:spcBef>
                <a:spcPts val="300"/>
              </a:spcBef>
              <a:spcAft>
                <a:spcPts val="0"/>
              </a:spcAft>
              <a:buClr>
                <a:srgbClr val="92D050"/>
              </a:buClr>
              <a:defRPr/>
            </a:pPr>
            <a:r>
              <a:rPr lang="fr-FR" sz="1000" dirty="0">
                <a:hlinkClick r:id="rId2"/>
              </a:rPr>
              <a:t>Potentiel conso </a:t>
            </a:r>
            <a:r>
              <a:rPr lang="fr-FR" sz="1000" dirty="0"/>
              <a:t>est le vecteur de conquête principal à mettre en avant sur le crédit consommation.</a:t>
            </a:r>
          </a:p>
          <a:p>
            <a:pPr marL="1098445" lvl="2" indent="-171450" eaLnBrk="1" fontAlgn="auto" hangingPunct="1">
              <a:spcBef>
                <a:spcPts val="300"/>
              </a:spcBef>
              <a:spcAft>
                <a:spcPts val="0"/>
              </a:spcAft>
              <a:buClr>
                <a:srgbClr val="92D050"/>
              </a:buClr>
              <a:defRPr/>
            </a:pPr>
            <a:r>
              <a:rPr lang="fr-FR" sz="1000" dirty="0"/>
              <a:t>Mettez en avant notre </a:t>
            </a:r>
            <a:r>
              <a:rPr lang="fr-FR" sz="1000" dirty="0">
                <a:hlinkClick r:id="rId3"/>
              </a:rPr>
              <a:t>prêt premium avance liberté</a:t>
            </a:r>
            <a:r>
              <a:rPr lang="fr-FR" sz="1000" dirty="0"/>
              <a:t> pour développer le marché Premium.</a:t>
            </a:r>
          </a:p>
          <a:p>
            <a:pPr marL="1098445" lvl="2" indent="-171450" eaLnBrk="1" fontAlgn="auto" hangingPunct="1">
              <a:spcBef>
                <a:spcPts val="300"/>
              </a:spcBef>
              <a:spcAft>
                <a:spcPts val="0"/>
              </a:spcAft>
              <a:buClr>
                <a:srgbClr val="92D050"/>
              </a:buClr>
              <a:defRPr/>
            </a:pPr>
            <a:r>
              <a:rPr lang="fr-FR" sz="1000" dirty="0"/>
              <a:t>Le </a:t>
            </a:r>
            <a:r>
              <a:rPr lang="fr-FR" sz="1000" dirty="0">
                <a:solidFill>
                  <a:srgbClr val="00B050"/>
                </a:solidFill>
              </a:rPr>
              <a:t>Green </a:t>
            </a:r>
            <a:r>
              <a:rPr lang="fr-FR" sz="1000" dirty="0"/>
              <a:t>est un fil conducteur dans notre développement avec une gamme complète sur la mobilité et les travaux : </a:t>
            </a:r>
            <a:r>
              <a:rPr lang="fr-FR" sz="1000" dirty="0">
                <a:hlinkClick r:id="rId4"/>
              </a:rPr>
              <a:t>offres green crédit consommation</a:t>
            </a:r>
            <a:r>
              <a:rPr lang="fr-FR" sz="1000" dirty="0"/>
              <a:t>.</a:t>
            </a:r>
          </a:p>
          <a:p>
            <a:pPr marL="1098445" lvl="2" indent="-171450" eaLnBrk="1" fontAlgn="auto" hangingPunct="1">
              <a:spcBef>
                <a:spcPts val="300"/>
              </a:spcBef>
              <a:spcAft>
                <a:spcPts val="0"/>
              </a:spcAft>
              <a:buClr>
                <a:srgbClr val="92D050"/>
              </a:buClr>
              <a:defRPr/>
            </a:pPr>
            <a:r>
              <a:rPr lang="fr-FR" sz="1000" dirty="0"/>
              <a:t>Le prêt convention de partenariat vient appuyer vos actions de conquête et synergies avec le marché des professionnels et la BDR.</a:t>
            </a:r>
          </a:p>
          <a:p>
            <a:pPr marL="753745" lvl="1" indent="-285750" eaLnBrk="1" fontAlgn="auto" hangingPunct="1">
              <a:spcBef>
                <a:spcPts val="300"/>
              </a:spcBef>
              <a:spcAft>
                <a:spcPts val="0"/>
              </a:spcAft>
              <a:buClr>
                <a:srgbClr val="92D05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La boîte à outils : </a:t>
            </a:r>
          </a:p>
          <a:p>
            <a:pPr marL="1098445" lvl="2" indent="-171450" eaLnBrk="1" fontAlgn="auto" hangingPunct="1">
              <a:spcBef>
                <a:spcPts val="300"/>
              </a:spcBef>
              <a:spcAft>
                <a:spcPts val="0"/>
              </a:spcAft>
              <a:buClr>
                <a:srgbClr val="92D050"/>
              </a:buClr>
              <a:defRPr/>
            </a:pPr>
            <a:r>
              <a:rPr lang="fr-FR" sz="1000" dirty="0"/>
              <a:t>La Rubrique des Commerciaux pour trouver toutes les informations :</a:t>
            </a:r>
          </a:p>
          <a:p>
            <a:pPr marL="639445" lvl="1" indent="-171450" eaLnBrk="1" fontAlgn="auto" hangingPunct="1">
              <a:spcBef>
                <a:spcPts val="300"/>
              </a:spcBef>
              <a:spcAft>
                <a:spcPts val="0"/>
              </a:spcAft>
              <a:buClr>
                <a:srgbClr val="92D050"/>
              </a:buClr>
              <a:buFont typeface="Wingdings" panose="05000000000000000000" pitchFamily="2" charset="2"/>
              <a:buChar char="§"/>
              <a:defRPr/>
            </a:pPr>
            <a:endParaRPr lang="fr-FR" sz="1200" dirty="0">
              <a:cs typeface="Arial"/>
            </a:endParaRPr>
          </a:p>
        </p:txBody>
      </p:sp>
      <p:sp>
        <p:nvSpPr>
          <p:cNvPr id="5" name="Espace réservé du contenu 8">
            <a:extLst>
              <a:ext uri="{FF2B5EF4-FFF2-40B4-BE49-F238E27FC236}">
                <a16:creationId xmlns:a16="http://schemas.microsoft.com/office/drawing/2014/main" id="{388FA807-E4A3-788B-489B-9EF988A7DB9A}"/>
              </a:ext>
            </a:extLst>
          </p:cNvPr>
          <p:cNvSpPr txBox="1">
            <a:spLocks/>
          </p:cNvSpPr>
          <p:nvPr/>
        </p:nvSpPr>
        <p:spPr bwMode="auto">
          <a:xfrm>
            <a:off x="5953014" y="1412872"/>
            <a:ext cx="5858586" cy="2231150"/>
          </a:xfrm>
          <a:prstGeom prst="rect">
            <a:avLst/>
          </a:prstGeom>
          <a:noFill/>
          <a:ln w="28575">
            <a:solidFill>
              <a:srgbClr val="92D05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dirty="0">
              <a:solidFill>
                <a:srgbClr val="404040"/>
              </a:solidFill>
            </a:endParaRPr>
          </a:p>
          <a:p>
            <a:pPr eaLnBrk="1" hangingPunct="1">
              <a:spcBef>
                <a:spcPts val="600"/>
              </a:spcBef>
              <a:buClr>
                <a:srgbClr val="D11921"/>
              </a:buClr>
              <a:buFont typeface="Arial" panose="020B0604020202020204" pitchFamily="34" charset="0"/>
              <a:buNone/>
            </a:pPr>
            <a:endParaRPr lang="fr-FR" altLang="fr-FR" sz="10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p:txBody>
      </p:sp>
      <p:sp>
        <p:nvSpPr>
          <p:cNvPr id="6" name="Rectangle 5">
            <a:extLst>
              <a:ext uri="{FF2B5EF4-FFF2-40B4-BE49-F238E27FC236}">
                <a16:creationId xmlns:a16="http://schemas.microsoft.com/office/drawing/2014/main" id="{9F1647B2-1BB5-411E-1C90-700E7C632EED}"/>
              </a:ext>
            </a:extLst>
          </p:cNvPr>
          <p:cNvSpPr/>
          <p:nvPr/>
        </p:nvSpPr>
        <p:spPr>
          <a:xfrm>
            <a:off x="6017771" y="2828607"/>
            <a:ext cx="5717684" cy="494947"/>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Espace réservé du contenu 8">
            <a:extLst>
              <a:ext uri="{FF2B5EF4-FFF2-40B4-BE49-F238E27FC236}">
                <a16:creationId xmlns:a16="http://schemas.microsoft.com/office/drawing/2014/main" id="{DCF22388-16EC-7C80-B9B0-E7D401E671C5}"/>
              </a:ext>
            </a:extLst>
          </p:cNvPr>
          <p:cNvSpPr txBox="1">
            <a:spLocks/>
          </p:cNvSpPr>
          <p:nvPr/>
        </p:nvSpPr>
        <p:spPr bwMode="auto">
          <a:xfrm>
            <a:off x="466041" y="1398834"/>
            <a:ext cx="5331135" cy="3517198"/>
          </a:xfrm>
          <a:prstGeom prst="rect">
            <a:avLst/>
          </a:prstGeom>
          <a:noFill/>
          <a:ln w="28575">
            <a:solidFill>
              <a:srgbClr val="92D05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8" name="Rectangle 7">
            <a:extLst>
              <a:ext uri="{FF2B5EF4-FFF2-40B4-BE49-F238E27FC236}">
                <a16:creationId xmlns:a16="http://schemas.microsoft.com/office/drawing/2014/main" id="{B78DAAB8-77A3-51C8-6DDA-65332A99A660}"/>
              </a:ext>
            </a:extLst>
          </p:cNvPr>
          <p:cNvSpPr/>
          <p:nvPr/>
        </p:nvSpPr>
        <p:spPr>
          <a:xfrm>
            <a:off x="546389" y="3762340"/>
            <a:ext cx="5173338" cy="1075734"/>
          </a:xfrm>
          <a:prstGeom prst="rect">
            <a:avLst/>
          </a:prstGeom>
          <a:solidFill>
            <a:schemeClr val="bg1">
              <a:lumMod val="9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Espace réservé du contenu 8">
            <a:extLst>
              <a:ext uri="{FF2B5EF4-FFF2-40B4-BE49-F238E27FC236}">
                <a16:creationId xmlns:a16="http://schemas.microsoft.com/office/drawing/2014/main" id="{A1F806C5-965E-50DF-1441-FAD553F465A3}"/>
              </a:ext>
            </a:extLst>
          </p:cNvPr>
          <p:cNvSpPr txBox="1">
            <a:spLocks/>
          </p:cNvSpPr>
          <p:nvPr/>
        </p:nvSpPr>
        <p:spPr>
          <a:xfrm>
            <a:off x="5505298" y="1422205"/>
            <a:ext cx="5277772" cy="2377041"/>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lvl="1" indent="-171450" eaLnBrk="1" fontAlgn="auto" hangingPunct="1">
              <a:spcBef>
                <a:spcPts val="300"/>
              </a:spcBef>
              <a:spcAft>
                <a:spcPts val="0"/>
              </a:spcAft>
              <a:buClr>
                <a:srgbClr val="92D050"/>
              </a:buClr>
              <a:buFont typeface="Wingdings" panose="05000000000000000000" pitchFamily="2" charset="2"/>
              <a:buChar char="§"/>
              <a:defRPr/>
            </a:pPr>
            <a:endParaRPr lang="fr-FR" sz="1200" dirty="0">
              <a:cs typeface="Arial"/>
            </a:endParaRPr>
          </a:p>
          <a:p>
            <a:pPr marL="683895" lvl="1" indent="-215900" eaLnBrk="1" fontAlgn="auto" hangingPunct="1">
              <a:spcBef>
                <a:spcPts val="300"/>
              </a:spcBef>
              <a:spcAft>
                <a:spcPts val="0"/>
              </a:spcAft>
              <a:buClr>
                <a:srgbClr val="92D05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Part variable sur objectifs : </a:t>
            </a:r>
          </a:p>
          <a:p>
            <a:pPr marL="1142895" lvl="2" indent="-215900" eaLnBrk="1" fontAlgn="auto" hangingPunct="1">
              <a:spcBef>
                <a:spcPts val="300"/>
              </a:spcBef>
              <a:spcAft>
                <a:spcPts val="0"/>
              </a:spcAft>
              <a:buClr>
                <a:srgbClr val="92D050"/>
              </a:buClr>
              <a:defRPr/>
            </a:pPr>
            <a:r>
              <a:rPr lang="fr-FR" sz="1000" dirty="0"/>
              <a:t>Crédit Engagement conso (si Top CC Vert et actualisé)</a:t>
            </a:r>
          </a:p>
          <a:p>
            <a:pPr marL="683895" lvl="1" indent="-215900" eaLnBrk="1" fontAlgn="auto" hangingPunct="1">
              <a:spcBef>
                <a:spcPts val="300"/>
              </a:spcBef>
              <a:spcAft>
                <a:spcPts val="0"/>
              </a:spcAft>
              <a:buClr>
                <a:srgbClr val="92D05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Part variable relative (baromètre) : </a:t>
            </a:r>
          </a:p>
          <a:p>
            <a:pPr marL="1142895" lvl="2" indent="-215900" eaLnBrk="1" fontAlgn="auto" hangingPunct="1">
              <a:spcBef>
                <a:spcPts val="300"/>
              </a:spcBef>
              <a:spcAft>
                <a:spcPts val="0"/>
              </a:spcAft>
              <a:buClr>
                <a:srgbClr val="92D050"/>
              </a:buClr>
              <a:defRPr/>
            </a:pPr>
            <a:r>
              <a:rPr lang="fr-FR" sz="1000" dirty="0"/>
              <a:t>Crédit Engagements et ventes accessoires pondérés conso</a:t>
            </a:r>
          </a:p>
          <a:p>
            <a:pPr marL="1142895" lvl="2" indent="-215900" eaLnBrk="1" fontAlgn="auto" hangingPunct="1">
              <a:spcBef>
                <a:spcPts val="300"/>
              </a:spcBef>
              <a:spcAft>
                <a:spcPts val="0"/>
              </a:spcAft>
              <a:buClr>
                <a:srgbClr val="92D050"/>
              </a:buClr>
              <a:defRPr/>
            </a:pPr>
            <a:r>
              <a:rPr lang="fr-FR" sz="1000" dirty="0"/>
              <a:t>Crédit Ventes sur client non détecteur de l’univers</a:t>
            </a:r>
          </a:p>
          <a:p>
            <a:pPr marL="1098445" lvl="2" indent="-171450" eaLnBrk="1" fontAlgn="auto" hangingPunct="1">
              <a:spcBef>
                <a:spcPts val="300"/>
              </a:spcBef>
              <a:spcAft>
                <a:spcPts val="0"/>
              </a:spcAft>
              <a:buClr>
                <a:srgbClr val="92D050"/>
              </a:buClr>
              <a:defRPr/>
            </a:pPr>
            <a:endParaRPr lang="fr-FR" sz="1000" dirty="0"/>
          </a:p>
          <a:p>
            <a:pPr marL="639445" lvl="1" indent="-171450" eaLnBrk="1" fontAlgn="auto" hangingPunct="1">
              <a:spcBef>
                <a:spcPts val="300"/>
              </a:spcBef>
              <a:spcAft>
                <a:spcPts val="0"/>
              </a:spcAft>
              <a:buClr>
                <a:srgbClr val="92D05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Astuce : </a:t>
            </a:r>
            <a:r>
              <a:rPr lang="fr-FR" sz="1000" i="1" dirty="0"/>
              <a:t>les Frais de dossier et l'ADE du crédit conso impactent fortement ma Part Variable.</a:t>
            </a:r>
            <a:endParaRPr lang="fr-FR" sz="1200" dirty="0">
              <a:cs typeface="Arial"/>
            </a:endParaRPr>
          </a:p>
        </p:txBody>
      </p:sp>
      <p:sp>
        <p:nvSpPr>
          <p:cNvPr id="10" name="Espace réservé du texte 5">
            <a:extLst>
              <a:ext uri="{FF2B5EF4-FFF2-40B4-BE49-F238E27FC236}">
                <a16:creationId xmlns:a16="http://schemas.microsoft.com/office/drawing/2014/main" id="{B223C44E-2F11-B5A3-3EB9-F288F675AB37}"/>
              </a:ext>
            </a:extLst>
          </p:cNvPr>
          <p:cNvSpPr>
            <a:spLocks noGrp="1"/>
          </p:cNvSpPr>
          <p:nvPr>
            <p:ph type="body" sz="quarter" idx="12"/>
          </p:nvPr>
        </p:nvSpPr>
        <p:spPr>
          <a:xfrm>
            <a:off x="695325" y="464147"/>
            <a:ext cx="10980738" cy="720000"/>
          </a:xfrm>
        </p:spPr>
        <p:txBody>
          <a:bodyPr lIns="91440" tIns="45720" rIns="91440" bIns="45720" anchor="ctr">
            <a:normAutofit/>
          </a:bodyPr>
          <a:lstStyle/>
          <a:p>
            <a:r>
              <a:rPr lang="fr-FR" dirty="0">
                <a:latin typeface="Montserrat Black"/>
              </a:rPr>
              <a:t>L’</a:t>
            </a:r>
            <a:r>
              <a:rPr lang="fr-FR" dirty="0">
                <a:solidFill>
                  <a:srgbClr val="C00000"/>
                </a:solidFill>
                <a:latin typeface="Montserrat Black"/>
              </a:rPr>
              <a:t>Essentiel </a:t>
            </a:r>
            <a:r>
              <a:rPr lang="fr-FR" dirty="0">
                <a:latin typeface="Montserrat Black"/>
              </a:rPr>
              <a:t>du crédit : «Il y a toujours un </a:t>
            </a:r>
            <a:r>
              <a:rPr lang="fr-FR" dirty="0">
                <a:solidFill>
                  <a:srgbClr val="C00000"/>
                </a:solidFill>
                <a:latin typeface="Montserrat Black"/>
              </a:rPr>
              <a:t>potentiel</a:t>
            </a:r>
            <a:r>
              <a:rPr lang="fr-FR" dirty="0">
                <a:latin typeface="Montserrat Black"/>
              </a:rPr>
              <a:t> ou </a:t>
            </a:r>
            <a:r>
              <a:rPr lang="fr-FR" dirty="0">
                <a:solidFill>
                  <a:srgbClr val="C00000"/>
                </a:solidFill>
                <a:latin typeface="Montserrat Black"/>
              </a:rPr>
              <a:t>un projet à découvrir </a:t>
            </a:r>
            <a:r>
              <a:rPr lang="fr-FR" dirty="0">
                <a:latin typeface="Montserrat Black"/>
              </a:rPr>
              <a:t>» </a:t>
            </a:r>
          </a:p>
        </p:txBody>
      </p:sp>
      <p:sp>
        <p:nvSpPr>
          <p:cNvPr id="11" name="Rectangle 10">
            <a:extLst>
              <a:ext uri="{FF2B5EF4-FFF2-40B4-BE49-F238E27FC236}">
                <a16:creationId xmlns:a16="http://schemas.microsoft.com/office/drawing/2014/main" id="{00FCA16C-A865-94C5-799A-78CFC625B6B8}"/>
              </a:ext>
            </a:extLst>
          </p:cNvPr>
          <p:cNvSpPr/>
          <p:nvPr/>
        </p:nvSpPr>
        <p:spPr>
          <a:xfrm>
            <a:off x="0" y="0"/>
            <a:ext cx="394399" cy="685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CREDIT</a:t>
            </a:r>
          </a:p>
        </p:txBody>
      </p:sp>
      <p:sp>
        <p:nvSpPr>
          <p:cNvPr id="12" name="Espace réservé du contenu 8">
            <a:extLst>
              <a:ext uri="{FF2B5EF4-FFF2-40B4-BE49-F238E27FC236}">
                <a16:creationId xmlns:a16="http://schemas.microsoft.com/office/drawing/2014/main" id="{E323937B-937C-3B63-C517-98266BF282C8}"/>
              </a:ext>
            </a:extLst>
          </p:cNvPr>
          <p:cNvSpPr txBox="1">
            <a:spLocks noChangeArrowheads="1"/>
          </p:cNvSpPr>
          <p:nvPr/>
        </p:nvSpPr>
        <p:spPr bwMode="auto">
          <a:xfrm>
            <a:off x="6044487" y="1277258"/>
            <a:ext cx="2629578" cy="319066"/>
          </a:xfrm>
          <a:prstGeom prst="rect">
            <a:avLst/>
          </a:prstGeom>
          <a:solidFill>
            <a:srgbClr val="92D05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impacts sur votre PV</a:t>
            </a:r>
          </a:p>
        </p:txBody>
      </p:sp>
      <p:sp>
        <p:nvSpPr>
          <p:cNvPr id="13" name="Espace réservé du contenu 8">
            <a:extLst>
              <a:ext uri="{FF2B5EF4-FFF2-40B4-BE49-F238E27FC236}">
                <a16:creationId xmlns:a16="http://schemas.microsoft.com/office/drawing/2014/main" id="{E59221C5-8542-3767-2719-2E822738BC41}"/>
              </a:ext>
            </a:extLst>
          </p:cNvPr>
          <p:cNvSpPr txBox="1">
            <a:spLocks/>
          </p:cNvSpPr>
          <p:nvPr/>
        </p:nvSpPr>
        <p:spPr>
          <a:xfrm>
            <a:off x="458604" y="5075566"/>
            <a:ext cx="5338572" cy="881614"/>
          </a:xfrm>
          <a:prstGeom prst="rect">
            <a:avLst/>
          </a:prstGeom>
          <a:noFill/>
          <a:ln w="28575">
            <a:solidFill>
              <a:srgbClr val="92D050"/>
            </a:solidFill>
          </a:ln>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fontAlgn="auto" hangingPunct="1">
              <a:spcAft>
                <a:spcPts val="0"/>
              </a:spcAft>
              <a:buFont typeface="Arial" panose="020B0604020202020204" pitchFamily="34" charset="0"/>
              <a:buNone/>
              <a:defRPr/>
            </a:pPr>
            <a:endParaRPr lang="fr-FR" sz="1050"/>
          </a:p>
        </p:txBody>
      </p:sp>
      <p:sp>
        <p:nvSpPr>
          <p:cNvPr id="15" name="Espace réservé du contenu 8">
            <a:extLst>
              <a:ext uri="{FF2B5EF4-FFF2-40B4-BE49-F238E27FC236}">
                <a16:creationId xmlns:a16="http://schemas.microsoft.com/office/drawing/2014/main" id="{6071F1A2-9450-D06D-4A6B-EC7A2F2036EA}"/>
              </a:ext>
            </a:extLst>
          </p:cNvPr>
          <p:cNvSpPr txBox="1">
            <a:spLocks noChangeArrowheads="1"/>
          </p:cNvSpPr>
          <p:nvPr/>
        </p:nvSpPr>
        <p:spPr bwMode="auto">
          <a:xfrm>
            <a:off x="517558" y="1239301"/>
            <a:ext cx="2245682" cy="319066"/>
          </a:xfrm>
          <a:prstGeom prst="rect">
            <a:avLst/>
          </a:prstGeom>
          <a:solidFill>
            <a:srgbClr val="92D05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à proposer</a:t>
            </a:r>
          </a:p>
        </p:txBody>
      </p:sp>
      <p:sp>
        <p:nvSpPr>
          <p:cNvPr id="16" name="Espace réservé du contenu 8">
            <a:extLst>
              <a:ext uri="{FF2B5EF4-FFF2-40B4-BE49-F238E27FC236}">
                <a16:creationId xmlns:a16="http://schemas.microsoft.com/office/drawing/2014/main" id="{EF251A37-4CD2-2097-01A1-C042C4D7F2C9}"/>
              </a:ext>
            </a:extLst>
          </p:cNvPr>
          <p:cNvSpPr txBox="1">
            <a:spLocks/>
          </p:cNvSpPr>
          <p:nvPr/>
        </p:nvSpPr>
        <p:spPr>
          <a:xfrm>
            <a:off x="557590" y="4979412"/>
            <a:ext cx="1723366" cy="338987"/>
          </a:xfrm>
          <a:prstGeom prst="rect">
            <a:avLst/>
          </a:prstGeom>
          <a:solidFill>
            <a:srgbClr val="92D050"/>
          </a:solidFill>
          <a:ln w="28575"/>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fr-FR" sz="1400" b="1" dirty="0">
                <a:solidFill>
                  <a:schemeClr val="bg1"/>
                </a:solidFill>
              </a:rPr>
              <a:t>     1</a:t>
            </a:r>
            <a:r>
              <a:rPr lang="fr-FR" sz="1400" b="1" baseline="30000" dirty="0">
                <a:solidFill>
                  <a:schemeClr val="bg1"/>
                </a:solidFill>
              </a:rPr>
              <a:t>er</a:t>
            </a:r>
            <a:r>
              <a:rPr lang="fr-FR" sz="1400" b="1" dirty="0">
                <a:solidFill>
                  <a:schemeClr val="bg1"/>
                </a:solidFill>
              </a:rPr>
              <a:t> de cordée !</a:t>
            </a:r>
          </a:p>
        </p:txBody>
      </p:sp>
      <p:sp>
        <p:nvSpPr>
          <p:cNvPr id="17" name="Espace réservé du contenu 8">
            <a:extLst>
              <a:ext uri="{FF2B5EF4-FFF2-40B4-BE49-F238E27FC236}">
                <a16:creationId xmlns:a16="http://schemas.microsoft.com/office/drawing/2014/main" id="{7D1F5651-B607-DA82-DB36-DB13D5CCDCBF}"/>
              </a:ext>
            </a:extLst>
          </p:cNvPr>
          <p:cNvSpPr txBox="1">
            <a:spLocks/>
          </p:cNvSpPr>
          <p:nvPr/>
        </p:nvSpPr>
        <p:spPr>
          <a:xfrm>
            <a:off x="-1" y="5266762"/>
            <a:ext cx="5797175" cy="988155"/>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Font typeface="Arial" panose="020B0604020202020204" pitchFamily="34" charset="0"/>
              <a:buNone/>
              <a:defRPr/>
            </a:pPr>
            <a:r>
              <a:rPr lang="fr-FR" sz="1200" b="1" dirty="0">
                <a:solidFill>
                  <a:srgbClr val="C00000"/>
                </a:solidFill>
              </a:rPr>
              <a:t>LA</a:t>
            </a:r>
            <a:r>
              <a:rPr lang="fr-FR" sz="1200" b="1" dirty="0"/>
              <a:t> cible </a:t>
            </a:r>
            <a:r>
              <a:rPr lang="fr-FR" sz="1200" b="1" dirty="0">
                <a:solidFill>
                  <a:srgbClr val="C00000"/>
                </a:solidFill>
              </a:rPr>
              <a:t>prioritaire </a:t>
            </a:r>
            <a:r>
              <a:rPr lang="fr-FR" sz="1200" b="1" dirty="0"/>
              <a:t>à traiter :</a:t>
            </a:r>
          </a:p>
          <a:p>
            <a:pPr lvl="1" eaLnBrk="1" fontAlgn="auto" hangingPunct="1">
              <a:spcBef>
                <a:spcPts val="300"/>
              </a:spcBef>
              <a:spcAft>
                <a:spcPts val="0"/>
              </a:spcAft>
              <a:buClr>
                <a:srgbClr val="92D050"/>
              </a:buClr>
              <a:buFont typeface="Wingdings" panose="05000000000000000000" pitchFamily="2" charset="2"/>
              <a:buChar char="§"/>
              <a:defRPr/>
            </a:pPr>
            <a:r>
              <a:rPr lang="fr-FR" sz="1200" b="1" dirty="0">
                <a:solidFill>
                  <a:srgbClr val="92D050"/>
                </a:solidFill>
              </a:rPr>
              <a:t>«</a:t>
            </a:r>
            <a:r>
              <a:rPr lang="it-IT" sz="1200" b="1" dirty="0">
                <a:solidFill>
                  <a:srgbClr val="92D050"/>
                </a:solidFill>
              </a:rPr>
              <a:t>PRIO Q3 CREDIT CLIENTS NON VUS </a:t>
            </a:r>
            <a:r>
              <a:rPr lang="fr-FR" sz="1200" b="1" dirty="0">
                <a:solidFill>
                  <a:srgbClr val="92D050"/>
                </a:solidFill>
              </a:rPr>
              <a:t>» </a:t>
            </a:r>
            <a:r>
              <a:rPr lang="fr-FR" sz="1200" b="1" dirty="0"/>
              <a:t>: La cible très tendre </a:t>
            </a:r>
            <a:r>
              <a:rPr lang="fr-FR" sz="1200" dirty="0"/>
              <a:t>pour équiper en crédit et </a:t>
            </a:r>
            <a:r>
              <a:rPr lang="fr-FR" sz="1200" b="1" dirty="0"/>
              <a:t>impacter la part variable</a:t>
            </a:r>
            <a:r>
              <a:rPr lang="fr-FR" sz="1200" dirty="0"/>
              <a:t>. </a:t>
            </a:r>
            <a:r>
              <a:rPr lang="fr-FR" sz="1200" dirty="0">
                <a:sym typeface="Wingdings" panose="05000000000000000000" pitchFamily="2" charset="2"/>
              </a:rPr>
              <a:t> </a:t>
            </a:r>
            <a:r>
              <a:rPr lang="fr-FR" sz="1200" dirty="0">
                <a:hlinkClick r:id="rId5" action="ppaction://hlinksldjump"/>
              </a:rPr>
              <a:t>En savoir plus </a:t>
            </a:r>
            <a:endParaRPr lang="fr-FR" sz="1200" dirty="0"/>
          </a:p>
        </p:txBody>
      </p:sp>
      <p:sp>
        <p:nvSpPr>
          <p:cNvPr id="18" name="Espace réservé du contenu 8">
            <a:extLst>
              <a:ext uri="{FF2B5EF4-FFF2-40B4-BE49-F238E27FC236}">
                <a16:creationId xmlns:a16="http://schemas.microsoft.com/office/drawing/2014/main" id="{ACBACE40-48FA-7777-58C0-1299E8FB3F69}"/>
              </a:ext>
            </a:extLst>
          </p:cNvPr>
          <p:cNvSpPr txBox="1">
            <a:spLocks noChangeArrowheads="1"/>
          </p:cNvSpPr>
          <p:nvPr/>
        </p:nvSpPr>
        <p:spPr bwMode="auto">
          <a:xfrm>
            <a:off x="6050374" y="3737133"/>
            <a:ext cx="2999802" cy="319066"/>
          </a:xfrm>
          <a:prstGeom prst="rect">
            <a:avLst/>
          </a:prstGeom>
          <a:solidFill>
            <a:srgbClr val="92D05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a:spcBef>
                <a:spcPts val="600"/>
              </a:spcBef>
              <a:buClr>
                <a:srgbClr val="D11921"/>
              </a:buClr>
            </a:pPr>
            <a:r>
              <a:rPr lang="fr-FR" altLang="fr-FR" sz="1400" b="1" dirty="0">
                <a:solidFill>
                  <a:schemeClr val="bg1"/>
                </a:solidFill>
              </a:rPr>
              <a:t>     TOUT SUR… le crédit</a:t>
            </a:r>
          </a:p>
        </p:txBody>
      </p:sp>
      <p:sp>
        <p:nvSpPr>
          <p:cNvPr id="19" name="Espace réservé du contenu 8">
            <a:extLst>
              <a:ext uri="{FF2B5EF4-FFF2-40B4-BE49-F238E27FC236}">
                <a16:creationId xmlns:a16="http://schemas.microsoft.com/office/drawing/2014/main" id="{7DEE4C10-1FA9-866D-318C-9B6804AB61B5}"/>
              </a:ext>
            </a:extLst>
          </p:cNvPr>
          <p:cNvSpPr txBox="1">
            <a:spLocks noChangeArrowheads="1"/>
          </p:cNvSpPr>
          <p:nvPr/>
        </p:nvSpPr>
        <p:spPr bwMode="auto">
          <a:xfrm>
            <a:off x="647597" y="3627305"/>
            <a:ext cx="2131804" cy="287477"/>
          </a:xfrm>
          <a:prstGeom prst="rect">
            <a:avLst/>
          </a:prstGeom>
          <a:solidFill>
            <a:srgbClr val="92D05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chemeClr val="tx2"/>
              </a:buClr>
            </a:pPr>
            <a:r>
              <a:rPr lang="fr-FR" altLang="fr-FR" sz="1200" b="1" dirty="0">
                <a:solidFill>
                  <a:schemeClr val="bg1"/>
                </a:solidFill>
              </a:rPr>
              <a:t>      Les offres PREMIUM</a:t>
            </a:r>
          </a:p>
        </p:txBody>
      </p:sp>
      <p:pic>
        <p:nvPicPr>
          <p:cNvPr id="21" name="Image 20">
            <a:extLst>
              <a:ext uri="{FF2B5EF4-FFF2-40B4-BE49-F238E27FC236}">
                <a16:creationId xmlns:a16="http://schemas.microsoft.com/office/drawing/2014/main" id="{A81A73A4-B7C8-2786-BFC0-465AD36C47E9}"/>
              </a:ext>
            </a:extLst>
          </p:cNvPr>
          <p:cNvPicPr>
            <a:picLocks noChangeAspect="1"/>
          </p:cNvPicPr>
          <p:nvPr/>
        </p:nvPicPr>
        <p:blipFill>
          <a:blip r:embed="rId6" cstate="print">
            <a:extLst>
              <a:ext uri="{BEBA8EAE-BF5A-486C-A8C5-ECC9F3942E4B}">
                <a14:imgProps xmlns:a14="http://schemas.microsoft.com/office/drawing/2010/main">
                  <a14:imgLayer r:embed="rId7">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5220956" y="3555632"/>
            <a:ext cx="425399" cy="413416"/>
          </a:xfrm>
          <a:prstGeom prst="rect">
            <a:avLst/>
          </a:prstGeom>
        </p:spPr>
      </p:pic>
      <p:pic>
        <p:nvPicPr>
          <p:cNvPr id="22" name="Image 21">
            <a:hlinkClick r:id="rId8"/>
            <a:extLst>
              <a:ext uri="{FF2B5EF4-FFF2-40B4-BE49-F238E27FC236}">
                <a16:creationId xmlns:a16="http://schemas.microsoft.com/office/drawing/2014/main" id="{E0A4759D-4B17-264F-A4AC-896115807097}"/>
              </a:ext>
            </a:extLst>
          </p:cNvPr>
          <p:cNvPicPr>
            <a:picLocks noChangeAspect="1"/>
          </p:cNvPicPr>
          <p:nvPr/>
        </p:nvPicPr>
        <p:blipFill>
          <a:blip r:embed="rId9"/>
          <a:stretch>
            <a:fillRect/>
          </a:stretch>
        </p:blipFill>
        <p:spPr>
          <a:xfrm>
            <a:off x="10559934" y="5664696"/>
            <a:ext cx="1233803" cy="278179"/>
          </a:xfrm>
          <a:prstGeom prst="rect">
            <a:avLst/>
          </a:prstGeom>
        </p:spPr>
      </p:pic>
      <p:pic>
        <p:nvPicPr>
          <p:cNvPr id="24" name="Image 23">
            <a:extLst>
              <a:ext uri="{FF2B5EF4-FFF2-40B4-BE49-F238E27FC236}">
                <a16:creationId xmlns:a16="http://schemas.microsoft.com/office/drawing/2014/main" id="{34154104-87EE-2F13-7C2D-5740015DBAFA}"/>
              </a:ext>
            </a:extLst>
          </p:cNvPr>
          <p:cNvPicPr>
            <a:picLocks noChangeAspect="1"/>
          </p:cNvPicPr>
          <p:nvPr/>
        </p:nvPicPr>
        <p:blipFill>
          <a:blip r:embed="rId10" cstate="print">
            <a:extLst>
              <a:ext uri="{BEBA8EAE-BF5A-486C-A8C5-ECC9F3942E4B}">
                <a14:imgProps xmlns:a14="http://schemas.microsoft.com/office/drawing/2010/main">
                  <a14:imgLayer r:embed="rId11">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6449942" y="4612741"/>
            <a:ext cx="226364" cy="219987"/>
          </a:xfrm>
          <a:prstGeom prst="rect">
            <a:avLst/>
          </a:prstGeom>
        </p:spPr>
      </p:pic>
      <p:pic>
        <p:nvPicPr>
          <p:cNvPr id="25" name="Picture 2" descr="Sticker arbre été vert pas cher Etiquette &amp;amp;amp; Autocollant">
            <a:extLst>
              <a:ext uri="{FF2B5EF4-FFF2-40B4-BE49-F238E27FC236}">
                <a16:creationId xmlns:a16="http://schemas.microsoft.com/office/drawing/2014/main" id="{189C1927-AE78-B87D-C4A1-835688B61E83}"/>
              </a:ext>
            </a:extLst>
          </p:cNvPr>
          <p:cNvPicPr>
            <a:picLocks noChangeAspect="1" noChangeArrowheads="1"/>
          </p:cNvPicPr>
          <p:nvPr/>
        </p:nvPicPr>
        <p:blipFill>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428378" y="4835687"/>
            <a:ext cx="269492" cy="269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9" name="Graphique 1830">
            <a:extLst>
              <a:ext uri="{FF2B5EF4-FFF2-40B4-BE49-F238E27FC236}">
                <a16:creationId xmlns:a16="http://schemas.microsoft.com/office/drawing/2014/main" id="{9476B2F3-306D-C419-F914-6EC80477CB5A}"/>
              </a:ext>
            </a:extLst>
          </p:cNvPr>
          <p:cNvGrpSpPr/>
          <p:nvPr/>
        </p:nvGrpSpPr>
        <p:grpSpPr>
          <a:xfrm>
            <a:off x="538447" y="1276994"/>
            <a:ext cx="248961" cy="225774"/>
            <a:chOff x="10483925" y="2904391"/>
            <a:chExt cx="396900" cy="359934"/>
          </a:xfrm>
          <a:noFill/>
        </p:grpSpPr>
        <p:grpSp>
          <p:nvGrpSpPr>
            <p:cNvPr id="30" name="Graphique 1830">
              <a:extLst>
                <a:ext uri="{FF2B5EF4-FFF2-40B4-BE49-F238E27FC236}">
                  <a16:creationId xmlns:a16="http://schemas.microsoft.com/office/drawing/2014/main" id="{0B3B3B55-B8FF-8BF9-8CB5-0012C9CFF1B4}"/>
                </a:ext>
              </a:extLst>
            </p:cNvPr>
            <p:cNvGrpSpPr/>
            <p:nvPr/>
          </p:nvGrpSpPr>
          <p:grpSpPr>
            <a:xfrm>
              <a:off x="10483925" y="2904391"/>
              <a:ext cx="396900" cy="359934"/>
              <a:chOff x="10483925" y="2904391"/>
              <a:chExt cx="396900" cy="359934"/>
            </a:xfrm>
            <a:grpFill/>
          </p:grpSpPr>
          <p:sp>
            <p:nvSpPr>
              <p:cNvPr id="34" name="Forme libre : forme 33">
                <a:extLst>
                  <a:ext uri="{FF2B5EF4-FFF2-40B4-BE49-F238E27FC236}">
                    <a16:creationId xmlns:a16="http://schemas.microsoft.com/office/drawing/2014/main" id="{87E4CB59-A28F-503A-E947-4A33FCECF252}"/>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35" name="Forme libre : forme 34">
                <a:extLst>
                  <a:ext uri="{FF2B5EF4-FFF2-40B4-BE49-F238E27FC236}">
                    <a16:creationId xmlns:a16="http://schemas.microsoft.com/office/drawing/2014/main" id="{45A68AFD-FF0B-5125-015D-10E7A65B358A}"/>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36" name="Forme libre : forme 35">
                <a:extLst>
                  <a:ext uri="{FF2B5EF4-FFF2-40B4-BE49-F238E27FC236}">
                    <a16:creationId xmlns:a16="http://schemas.microsoft.com/office/drawing/2014/main" id="{A96F0BFD-2009-E649-F751-90A9EED44977}"/>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37" name="Forme libre : forme 36">
                <a:extLst>
                  <a:ext uri="{FF2B5EF4-FFF2-40B4-BE49-F238E27FC236}">
                    <a16:creationId xmlns:a16="http://schemas.microsoft.com/office/drawing/2014/main" id="{5F766E15-FECB-D6B1-3C2F-CB868846E948}"/>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38" name="Forme libre : forme 37">
                <a:extLst>
                  <a:ext uri="{FF2B5EF4-FFF2-40B4-BE49-F238E27FC236}">
                    <a16:creationId xmlns:a16="http://schemas.microsoft.com/office/drawing/2014/main" id="{D45C46B7-B6D2-92EB-D8C8-550BAC098B33}"/>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39" name="Forme libre : forme 38">
                <a:extLst>
                  <a:ext uri="{FF2B5EF4-FFF2-40B4-BE49-F238E27FC236}">
                    <a16:creationId xmlns:a16="http://schemas.microsoft.com/office/drawing/2014/main" id="{694489CA-7EC3-34E9-D783-0DD09CCC0D28}"/>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40" name="Forme libre : forme 39">
                <a:extLst>
                  <a:ext uri="{FF2B5EF4-FFF2-40B4-BE49-F238E27FC236}">
                    <a16:creationId xmlns:a16="http://schemas.microsoft.com/office/drawing/2014/main" id="{8664BB47-3C8E-0F94-ECD6-39FD5BC53A2B}"/>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41" name="Forme libre : forme 40">
                <a:extLst>
                  <a:ext uri="{FF2B5EF4-FFF2-40B4-BE49-F238E27FC236}">
                    <a16:creationId xmlns:a16="http://schemas.microsoft.com/office/drawing/2014/main" id="{F4A0A4E0-3DE9-3028-D24A-33F23251B37B}"/>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42" name="Forme libre : forme 41">
                <a:extLst>
                  <a:ext uri="{FF2B5EF4-FFF2-40B4-BE49-F238E27FC236}">
                    <a16:creationId xmlns:a16="http://schemas.microsoft.com/office/drawing/2014/main" id="{2EC9381F-0B1F-2D23-356F-848CF82D1EE3}"/>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43" name="Forme libre : forme 42">
                <a:extLst>
                  <a:ext uri="{FF2B5EF4-FFF2-40B4-BE49-F238E27FC236}">
                    <a16:creationId xmlns:a16="http://schemas.microsoft.com/office/drawing/2014/main" id="{EA3BEA9A-08D1-58D0-175D-1B5D3033DE8E}"/>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44" name="Forme libre : forme 43">
                <a:extLst>
                  <a:ext uri="{FF2B5EF4-FFF2-40B4-BE49-F238E27FC236}">
                    <a16:creationId xmlns:a16="http://schemas.microsoft.com/office/drawing/2014/main" id="{43FFDF82-A3F7-F7C6-B75C-9F8F01100D40}"/>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45" name="Forme libre : forme 44">
                <a:extLst>
                  <a:ext uri="{FF2B5EF4-FFF2-40B4-BE49-F238E27FC236}">
                    <a16:creationId xmlns:a16="http://schemas.microsoft.com/office/drawing/2014/main" id="{E11B87AA-91E3-F4D6-65EA-99EACDEA93F1}"/>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46" name="Forme libre : forme 45">
                <a:extLst>
                  <a:ext uri="{FF2B5EF4-FFF2-40B4-BE49-F238E27FC236}">
                    <a16:creationId xmlns:a16="http://schemas.microsoft.com/office/drawing/2014/main" id="{5A0098B0-8466-1621-F497-9FC04901B5DA}"/>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31" name="Forme libre : forme 30">
              <a:extLst>
                <a:ext uri="{FF2B5EF4-FFF2-40B4-BE49-F238E27FC236}">
                  <a16:creationId xmlns:a16="http://schemas.microsoft.com/office/drawing/2014/main" id="{DAFA4FDD-E8C3-9A99-4DC5-90BA034154B6}"/>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32" name="Forme libre : forme 31">
              <a:extLst>
                <a:ext uri="{FF2B5EF4-FFF2-40B4-BE49-F238E27FC236}">
                  <a16:creationId xmlns:a16="http://schemas.microsoft.com/office/drawing/2014/main" id="{0E3AC565-4487-E71A-5FD3-ACDF0CC7488A}"/>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33" name="Forme libre : forme 32">
              <a:extLst>
                <a:ext uri="{FF2B5EF4-FFF2-40B4-BE49-F238E27FC236}">
                  <a16:creationId xmlns:a16="http://schemas.microsoft.com/office/drawing/2014/main" id="{B49609D8-AB53-1F2F-A618-48F659DC67F0}"/>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47" name="Graphique 1772">
            <a:extLst>
              <a:ext uri="{FF2B5EF4-FFF2-40B4-BE49-F238E27FC236}">
                <a16:creationId xmlns:a16="http://schemas.microsoft.com/office/drawing/2014/main" id="{CCCBB511-C81B-1895-2031-D5BB9C444EF0}"/>
              </a:ext>
            </a:extLst>
          </p:cNvPr>
          <p:cNvGrpSpPr/>
          <p:nvPr/>
        </p:nvGrpSpPr>
        <p:grpSpPr>
          <a:xfrm>
            <a:off x="6102164" y="1318463"/>
            <a:ext cx="211812" cy="233903"/>
            <a:chOff x="2317430" y="1288782"/>
            <a:chExt cx="363699" cy="401630"/>
          </a:xfrm>
          <a:noFill/>
        </p:grpSpPr>
        <p:sp>
          <p:nvSpPr>
            <p:cNvPr id="48" name="Forme libre : forme 47">
              <a:extLst>
                <a:ext uri="{FF2B5EF4-FFF2-40B4-BE49-F238E27FC236}">
                  <a16:creationId xmlns:a16="http://schemas.microsoft.com/office/drawing/2014/main" id="{BB64074E-E9DC-BC87-65CC-A3B9B3613BDF}"/>
                </a:ext>
              </a:extLst>
            </p:cNvPr>
            <p:cNvSpPr/>
            <p:nvPr/>
          </p:nvSpPr>
          <p:spPr>
            <a:xfrm>
              <a:off x="2437427" y="1349025"/>
              <a:ext cx="92315" cy="208883"/>
            </a:xfrm>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a:moveTo>
                    <a:pt x="18" y="208883"/>
                  </a:moveTo>
                  <a:cubicBezTo>
                    <a:pt x="18" y="157258"/>
                    <a:pt x="18" y="128111"/>
                    <a:pt x="18" y="128111"/>
                  </a:cubicBezTo>
                  <a:cubicBezTo>
                    <a:pt x="18" y="128111"/>
                    <a:pt x="-3411" y="2857"/>
                    <a:pt x="84505" y="0"/>
                  </a:cubicBezTo>
                  <a:lnTo>
                    <a:pt x="92315" y="0"/>
                  </a:lnTo>
                </a:path>
              </a:pathLst>
            </a:custGeom>
            <a:grpFill/>
            <a:ln w="5715" cap="rnd">
              <a:solidFill>
                <a:schemeClr val="bg1"/>
              </a:solidFill>
              <a:prstDash val="solid"/>
              <a:round/>
            </a:ln>
          </p:spPr>
          <p:txBody>
            <a:bodyPr rtlCol="0" anchor="ctr"/>
            <a:lstStyle/>
            <a:p>
              <a:endParaRPr lang="fr-FR" sz="1400"/>
            </a:p>
          </p:txBody>
        </p:sp>
        <p:grpSp>
          <p:nvGrpSpPr>
            <p:cNvPr id="49" name="Graphique 1772">
              <a:extLst>
                <a:ext uri="{FF2B5EF4-FFF2-40B4-BE49-F238E27FC236}">
                  <a16:creationId xmlns:a16="http://schemas.microsoft.com/office/drawing/2014/main" id="{567D91C9-8CB6-DD65-CBDA-7CA0C2E94AC9}"/>
                </a:ext>
              </a:extLst>
            </p:cNvPr>
            <p:cNvGrpSpPr/>
            <p:nvPr/>
          </p:nvGrpSpPr>
          <p:grpSpPr>
            <a:xfrm>
              <a:off x="2452209" y="1371600"/>
              <a:ext cx="42576" cy="102012"/>
              <a:chOff x="2452209" y="1371600"/>
              <a:chExt cx="42576" cy="102012"/>
            </a:xfrm>
            <a:grpFill/>
          </p:grpSpPr>
          <p:sp>
            <p:nvSpPr>
              <p:cNvPr id="69" name="Forme libre : forme 68">
                <a:extLst>
                  <a:ext uri="{FF2B5EF4-FFF2-40B4-BE49-F238E27FC236}">
                    <a16:creationId xmlns:a16="http://schemas.microsoft.com/office/drawing/2014/main" id="{31B15CC5-490F-2DC5-7DA0-4A5EA188E8A5}"/>
                  </a:ext>
                </a:extLst>
              </p:cNvPr>
              <p:cNvSpPr/>
              <p:nvPr/>
            </p:nvSpPr>
            <p:spPr>
              <a:xfrm>
                <a:off x="2480403" y="1371600"/>
                <a:ext cx="14382" cy="13049"/>
              </a:xfrm>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a:moveTo>
                      <a:pt x="0" y="13049"/>
                    </a:moveTo>
                    <a:cubicBezTo>
                      <a:pt x="4191" y="8191"/>
                      <a:pt x="8954" y="3715"/>
                      <a:pt x="14383" y="0"/>
                    </a:cubicBezTo>
                  </a:path>
                </a:pathLst>
              </a:custGeom>
              <a:grpFill/>
              <a:ln w="5715" cap="rnd">
                <a:solidFill>
                  <a:schemeClr val="bg1"/>
                </a:solidFill>
                <a:prstDash val="solid"/>
                <a:round/>
              </a:ln>
            </p:spPr>
            <p:txBody>
              <a:bodyPr rtlCol="0" anchor="ctr"/>
              <a:lstStyle/>
              <a:p>
                <a:endParaRPr lang="fr-FR" sz="1400"/>
              </a:p>
            </p:txBody>
          </p:sp>
          <p:sp>
            <p:nvSpPr>
              <p:cNvPr id="70" name="Forme libre : forme 69">
                <a:extLst>
                  <a:ext uri="{FF2B5EF4-FFF2-40B4-BE49-F238E27FC236}">
                    <a16:creationId xmlns:a16="http://schemas.microsoft.com/office/drawing/2014/main" id="{1774F8FC-AFED-3108-4C8D-BF8F9957E61A}"/>
                  </a:ext>
                </a:extLst>
              </p:cNvPr>
              <p:cNvSpPr/>
              <p:nvPr/>
            </p:nvSpPr>
            <p:spPr>
              <a:xfrm>
                <a:off x="2452209" y="1404175"/>
                <a:ext cx="15621" cy="69437"/>
              </a:xfrm>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a:moveTo>
                      <a:pt x="0" y="69437"/>
                    </a:moveTo>
                    <a:cubicBezTo>
                      <a:pt x="572" y="54578"/>
                      <a:pt x="3334" y="25146"/>
                      <a:pt x="15621" y="0"/>
                    </a:cubicBezTo>
                  </a:path>
                </a:pathLst>
              </a:custGeom>
              <a:grpFill/>
              <a:ln w="5715" cap="rnd">
                <a:solidFill>
                  <a:schemeClr val="bg1"/>
                </a:solidFill>
                <a:prstDash val="solid"/>
                <a:round/>
              </a:ln>
            </p:spPr>
            <p:txBody>
              <a:bodyPr rtlCol="0" anchor="ctr"/>
              <a:lstStyle/>
              <a:p>
                <a:endParaRPr lang="fr-FR" sz="1400"/>
              </a:p>
            </p:txBody>
          </p:sp>
        </p:grpSp>
        <p:sp>
          <p:nvSpPr>
            <p:cNvPr id="50" name="Forme libre : forme 49">
              <a:extLst>
                <a:ext uri="{FF2B5EF4-FFF2-40B4-BE49-F238E27FC236}">
                  <a16:creationId xmlns:a16="http://schemas.microsoft.com/office/drawing/2014/main" id="{053D8230-E639-1679-D55B-CA341C5E2F9B}"/>
                </a:ext>
              </a:extLst>
            </p:cNvPr>
            <p:cNvSpPr/>
            <p:nvPr/>
          </p:nvSpPr>
          <p:spPr>
            <a:xfrm>
              <a:off x="2556317" y="1349974"/>
              <a:ext cx="86772" cy="231460"/>
            </a:xfrm>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a:moveTo>
                    <a:pt x="0" y="3"/>
                  </a:moveTo>
                  <a:cubicBezTo>
                    <a:pt x="0" y="3"/>
                    <a:pt x="86773" y="-2568"/>
                    <a:pt x="86773" y="132687"/>
                  </a:cubicBezTo>
                  <a:lnTo>
                    <a:pt x="86773" y="231461"/>
                  </a:lnTo>
                </a:path>
              </a:pathLst>
            </a:custGeom>
            <a:grpFill/>
            <a:ln w="5715" cap="rnd">
              <a:solidFill>
                <a:schemeClr val="bg1"/>
              </a:solidFill>
              <a:prstDash val="solid"/>
              <a:round/>
            </a:ln>
          </p:spPr>
          <p:txBody>
            <a:bodyPr rtlCol="0" anchor="ctr"/>
            <a:lstStyle/>
            <a:p>
              <a:endParaRPr lang="fr-FR" sz="1400"/>
            </a:p>
          </p:txBody>
        </p:sp>
        <p:sp>
          <p:nvSpPr>
            <p:cNvPr id="51" name="Forme libre : forme 50">
              <a:extLst>
                <a:ext uri="{FF2B5EF4-FFF2-40B4-BE49-F238E27FC236}">
                  <a16:creationId xmlns:a16="http://schemas.microsoft.com/office/drawing/2014/main" id="{E21FC89B-C576-1128-83BD-3739325AA19E}"/>
                </a:ext>
              </a:extLst>
            </p:cNvPr>
            <p:cNvSpPr/>
            <p:nvPr/>
          </p:nvSpPr>
          <p:spPr>
            <a:xfrm>
              <a:off x="2491356" y="1288782"/>
              <a:ext cx="86868" cy="59291"/>
            </a:xfrm>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a:moveTo>
                    <a:pt x="23241" y="59291"/>
                  </a:moveTo>
                  <a:lnTo>
                    <a:pt x="0" y="14333"/>
                  </a:lnTo>
                  <a:cubicBezTo>
                    <a:pt x="0" y="14333"/>
                    <a:pt x="42386" y="-14909"/>
                    <a:pt x="86868" y="10142"/>
                  </a:cubicBezTo>
                </a:path>
              </a:pathLst>
            </a:custGeom>
            <a:grpFill/>
            <a:ln w="5715" cap="rnd">
              <a:solidFill>
                <a:schemeClr val="bg1"/>
              </a:solidFill>
              <a:prstDash val="solid"/>
              <a:round/>
            </a:ln>
          </p:spPr>
          <p:txBody>
            <a:bodyPr rtlCol="0" anchor="ctr"/>
            <a:lstStyle/>
            <a:p>
              <a:endParaRPr lang="fr-FR" sz="1400"/>
            </a:p>
          </p:txBody>
        </p:sp>
        <p:sp>
          <p:nvSpPr>
            <p:cNvPr id="52" name="Forme libre : forme 51">
              <a:extLst>
                <a:ext uri="{FF2B5EF4-FFF2-40B4-BE49-F238E27FC236}">
                  <a16:creationId xmlns:a16="http://schemas.microsoft.com/office/drawing/2014/main" id="{849C5CEC-8896-EDBB-0A73-F443145B562F}"/>
                </a:ext>
              </a:extLst>
            </p:cNvPr>
            <p:cNvSpPr/>
            <p:nvPr/>
          </p:nvSpPr>
          <p:spPr>
            <a:xfrm>
              <a:off x="2568033" y="1308544"/>
              <a:ext cx="16382" cy="40671"/>
            </a:xfrm>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a:moveTo>
                    <a:pt x="16383" y="0"/>
                  </a:moveTo>
                  <a:lnTo>
                    <a:pt x="0" y="40672"/>
                  </a:lnTo>
                </a:path>
              </a:pathLst>
            </a:custGeom>
            <a:grpFill/>
            <a:ln w="5715" cap="rnd">
              <a:solidFill>
                <a:schemeClr val="bg1"/>
              </a:solidFill>
              <a:prstDash val="solid"/>
              <a:round/>
            </a:ln>
          </p:spPr>
          <p:txBody>
            <a:bodyPr rtlCol="0" anchor="ctr"/>
            <a:lstStyle/>
            <a:p>
              <a:endParaRPr lang="fr-FR" sz="1400"/>
            </a:p>
          </p:txBody>
        </p:sp>
        <p:sp>
          <p:nvSpPr>
            <p:cNvPr id="53" name="Forme libre : forme 52">
              <a:extLst>
                <a:ext uri="{FF2B5EF4-FFF2-40B4-BE49-F238E27FC236}">
                  <a16:creationId xmlns:a16="http://schemas.microsoft.com/office/drawing/2014/main" id="{F6BF380D-D640-527E-BAA3-CE2FFB7B1504}"/>
                </a:ext>
              </a:extLst>
            </p:cNvPr>
            <p:cNvSpPr/>
            <p:nvPr/>
          </p:nvSpPr>
          <p:spPr>
            <a:xfrm>
              <a:off x="2538601" y="1303972"/>
              <a:ext cx="190" cy="34194"/>
            </a:xfrm>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a:moveTo>
                    <a:pt x="191" y="0"/>
                  </a:moveTo>
                  <a:lnTo>
                    <a:pt x="0" y="34195"/>
                  </a:lnTo>
                </a:path>
              </a:pathLst>
            </a:custGeom>
            <a:grpFill/>
            <a:ln w="5715" cap="rnd">
              <a:solidFill>
                <a:schemeClr val="bg1"/>
              </a:solidFill>
              <a:prstDash val="solid"/>
              <a:round/>
            </a:ln>
          </p:spPr>
          <p:txBody>
            <a:bodyPr rtlCol="0" anchor="ctr"/>
            <a:lstStyle/>
            <a:p>
              <a:endParaRPr lang="fr-FR" sz="1400"/>
            </a:p>
          </p:txBody>
        </p:sp>
        <p:sp>
          <p:nvSpPr>
            <p:cNvPr id="54" name="Forme libre : forme 53">
              <a:extLst>
                <a:ext uri="{FF2B5EF4-FFF2-40B4-BE49-F238E27FC236}">
                  <a16:creationId xmlns:a16="http://schemas.microsoft.com/office/drawing/2014/main" id="{D7B01826-ECAB-5664-457F-8A1516B67E8E}"/>
                </a:ext>
              </a:extLst>
            </p:cNvPr>
            <p:cNvSpPr/>
            <p:nvPr/>
          </p:nvSpPr>
          <p:spPr>
            <a:xfrm>
              <a:off x="2556889" y="1311116"/>
              <a:ext cx="6572" cy="18478"/>
            </a:xfrm>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a:moveTo>
                    <a:pt x="6572" y="0"/>
                  </a:moveTo>
                  <a:lnTo>
                    <a:pt x="0" y="18479"/>
                  </a:lnTo>
                </a:path>
              </a:pathLst>
            </a:custGeom>
            <a:grpFill/>
            <a:ln w="5715" cap="rnd">
              <a:solidFill>
                <a:schemeClr val="bg1"/>
              </a:solidFill>
              <a:prstDash val="solid"/>
              <a:round/>
            </a:ln>
          </p:spPr>
          <p:txBody>
            <a:bodyPr rtlCol="0" anchor="ctr"/>
            <a:lstStyle/>
            <a:p>
              <a:endParaRPr lang="fr-FR" sz="1400"/>
            </a:p>
          </p:txBody>
        </p:sp>
        <p:grpSp>
          <p:nvGrpSpPr>
            <p:cNvPr id="55" name="Graphique 1772">
              <a:extLst>
                <a:ext uri="{FF2B5EF4-FFF2-40B4-BE49-F238E27FC236}">
                  <a16:creationId xmlns:a16="http://schemas.microsoft.com/office/drawing/2014/main" id="{9B88813C-C87A-AB7E-269B-6EF3C7BA166E}"/>
                </a:ext>
              </a:extLst>
            </p:cNvPr>
            <p:cNvGrpSpPr/>
            <p:nvPr/>
          </p:nvGrpSpPr>
          <p:grpSpPr>
            <a:xfrm>
              <a:off x="2489833" y="1432178"/>
              <a:ext cx="79724" cy="98488"/>
              <a:chOff x="2489833" y="1432178"/>
              <a:chExt cx="79724" cy="98488"/>
            </a:xfrm>
            <a:grpFill/>
          </p:grpSpPr>
          <p:sp>
            <p:nvSpPr>
              <p:cNvPr id="66" name="Forme libre : forme 65">
                <a:extLst>
                  <a:ext uri="{FF2B5EF4-FFF2-40B4-BE49-F238E27FC236}">
                    <a16:creationId xmlns:a16="http://schemas.microsoft.com/office/drawing/2014/main" id="{181FFEA6-B716-8648-5E97-3FD1B3D4B520}"/>
                  </a:ext>
                </a:extLst>
              </p:cNvPr>
              <p:cNvSpPr/>
              <p:nvPr/>
            </p:nvSpPr>
            <p:spPr>
              <a:xfrm>
                <a:off x="2506025" y="1432178"/>
                <a:ext cx="63531" cy="98488"/>
              </a:xfrm>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a:moveTo>
                      <a:pt x="63532" y="96393"/>
                    </a:moveTo>
                    <a:cubicBezTo>
                      <a:pt x="58960" y="97727"/>
                      <a:pt x="54197" y="98489"/>
                      <a:pt x="49244" y="98489"/>
                    </a:cubicBezTo>
                    <a:cubicBezTo>
                      <a:pt x="22003" y="98489"/>
                      <a:pt x="0" y="76390"/>
                      <a:pt x="0" y="49244"/>
                    </a:cubicBezTo>
                    <a:cubicBezTo>
                      <a:pt x="0" y="22098"/>
                      <a:pt x="22098" y="0"/>
                      <a:pt x="49244" y="0"/>
                    </a:cubicBezTo>
                    <a:cubicBezTo>
                      <a:pt x="53435" y="0"/>
                      <a:pt x="57531" y="572"/>
                      <a:pt x="61436" y="1524"/>
                    </a:cubicBezTo>
                  </a:path>
                </a:pathLst>
              </a:custGeom>
              <a:grpFill/>
              <a:ln w="5715" cap="rnd">
                <a:solidFill>
                  <a:schemeClr val="bg1"/>
                </a:solidFill>
                <a:prstDash val="solid"/>
                <a:round/>
              </a:ln>
            </p:spPr>
            <p:txBody>
              <a:bodyPr rtlCol="0" anchor="ctr"/>
              <a:lstStyle/>
              <a:p>
                <a:endParaRPr lang="fr-FR" sz="1400"/>
              </a:p>
            </p:txBody>
          </p:sp>
          <p:sp>
            <p:nvSpPr>
              <p:cNvPr id="67" name="Forme libre : forme 66">
                <a:extLst>
                  <a:ext uri="{FF2B5EF4-FFF2-40B4-BE49-F238E27FC236}">
                    <a16:creationId xmlns:a16="http://schemas.microsoft.com/office/drawing/2014/main" id="{1A673D17-C46F-A4A7-265B-10442AFFA83C}"/>
                  </a:ext>
                </a:extLst>
              </p:cNvPr>
              <p:cNvSpPr/>
              <p:nvPr/>
            </p:nvSpPr>
            <p:spPr>
              <a:xfrm>
                <a:off x="2491261" y="1471326"/>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sp>
            <p:nvSpPr>
              <p:cNvPr id="68" name="Forme libre : forme 67">
                <a:extLst>
                  <a:ext uri="{FF2B5EF4-FFF2-40B4-BE49-F238E27FC236}">
                    <a16:creationId xmlns:a16="http://schemas.microsoft.com/office/drawing/2014/main" id="{7ABC2A20-FB7E-3E3D-69E0-57BF6AA8B4D6}"/>
                  </a:ext>
                </a:extLst>
              </p:cNvPr>
              <p:cNvSpPr/>
              <p:nvPr/>
            </p:nvSpPr>
            <p:spPr>
              <a:xfrm>
                <a:off x="2489833" y="1488090"/>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grpSp>
        <p:sp>
          <p:nvSpPr>
            <p:cNvPr id="56" name="Forme libre : forme 55">
              <a:extLst>
                <a:ext uri="{FF2B5EF4-FFF2-40B4-BE49-F238E27FC236}">
                  <a16:creationId xmlns:a16="http://schemas.microsoft.com/office/drawing/2014/main" id="{3298985C-D87F-DF15-12BE-B41B01502144}"/>
                </a:ext>
              </a:extLst>
            </p:cNvPr>
            <p:cNvSpPr/>
            <p:nvPr/>
          </p:nvSpPr>
          <p:spPr>
            <a:xfrm>
              <a:off x="2317430" y="1683829"/>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grpFill/>
            <a:ln w="5715" cap="rnd">
              <a:solidFill>
                <a:schemeClr val="bg1"/>
              </a:solidFill>
              <a:prstDash val="solid"/>
              <a:round/>
            </a:ln>
          </p:spPr>
          <p:txBody>
            <a:bodyPr rtlCol="0" anchor="ctr"/>
            <a:lstStyle/>
            <a:p>
              <a:endParaRPr lang="fr-FR" sz="1400"/>
            </a:p>
          </p:txBody>
        </p:sp>
        <p:sp>
          <p:nvSpPr>
            <p:cNvPr id="57" name="Forme libre : forme 56">
              <a:extLst>
                <a:ext uri="{FF2B5EF4-FFF2-40B4-BE49-F238E27FC236}">
                  <a16:creationId xmlns:a16="http://schemas.microsoft.com/office/drawing/2014/main" id="{D7E1609A-6DEC-6AE9-FDD4-98C543B728A5}"/>
                </a:ext>
              </a:extLst>
            </p:cNvPr>
            <p:cNvSpPr/>
            <p:nvPr/>
          </p:nvSpPr>
          <p:spPr>
            <a:xfrm>
              <a:off x="2317430" y="1531524"/>
              <a:ext cx="60293" cy="152304"/>
            </a:xfrm>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a:moveTo>
                    <a:pt x="0" y="0"/>
                  </a:moveTo>
                  <a:lnTo>
                    <a:pt x="55150" y="0"/>
                  </a:lnTo>
                  <a:cubicBezTo>
                    <a:pt x="58007" y="0"/>
                    <a:pt x="60293" y="2286"/>
                    <a:pt x="60293" y="5143"/>
                  </a:cubicBezTo>
                  <a:lnTo>
                    <a:pt x="60293" y="147161"/>
                  </a:lnTo>
                  <a:cubicBezTo>
                    <a:pt x="60293" y="150019"/>
                    <a:pt x="58007" y="152305"/>
                    <a:pt x="55150" y="152305"/>
                  </a:cubicBezTo>
                  <a:lnTo>
                    <a:pt x="26099" y="152305"/>
                  </a:lnTo>
                </a:path>
              </a:pathLst>
            </a:custGeom>
            <a:grpFill/>
            <a:ln w="5715" cap="rnd">
              <a:solidFill>
                <a:schemeClr val="bg1"/>
              </a:solidFill>
              <a:prstDash val="solid"/>
              <a:round/>
            </a:ln>
          </p:spPr>
          <p:txBody>
            <a:bodyPr rtlCol="0" anchor="ctr"/>
            <a:lstStyle/>
            <a:p>
              <a:endParaRPr lang="fr-FR" sz="1400"/>
            </a:p>
          </p:txBody>
        </p:sp>
        <p:sp>
          <p:nvSpPr>
            <p:cNvPr id="58" name="Forme libre : forme 57">
              <a:extLst>
                <a:ext uri="{FF2B5EF4-FFF2-40B4-BE49-F238E27FC236}">
                  <a16:creationId xmlns:a16="http://schemas.microsoft.com/office/drawing/2014/main" id="{C03FA99F-89D0-043B-C554-55353CA6147E}"/>
                </a:ext>
              </a:extLst>
            </p:cNvPr>
            <p:cNvSpPr/>
            <p:nvPr/>
          </p:nvSpPr>
          <p:spPr>
            <a:xfrm>
              <a:off x="2380009" y="1626108"/>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grpFill/>
            <a:ln w="5715" cap="rnd">
              <a:solidFill>
                <a:schemeClr val="bg1"/>
              </a:solidFill>
              <a:prstDash val="solid"/>
              <a:round/>
            </a:ln>
          </p:spPr>
          <p:txBody>
            <a:bodyPr rtlCol="0" anchor="ctr"/>
            <a:lstStyle/>
            <a:p>
              <a:endParaRPr lang="fr-FR" sz="1400"/>
            </a:p>
          </p:txBody>
        </p:sp>
        <p:sp>
          <p:nvSpPr>
            <p:cNvPr id="59" name="Forme libre : forme 58">
              <a:extLst>
                <a:ext uri="{FF2B5EF4-FFF2-40B4-BE49-F238E27FC236}">
                  <a16:creationId xmlns:a16="http://schemas.microsoft.com/office/drawing/2014/main" id="{351717C0-9106-431D-3616-A0E808F5B795}"/>
                </a:ext>
              </a:extLst>
            </p:cNvPr>
            <p:cNvSpPr/>
            <p:nvPr/>
          </p:nvSpPr>
          <p:spPr>
            <a:xfrm>
              <a:off x="2378199" y="1544288"/>
              <a:ext cx="24574" cy="59150"/>
            </a:xfrm>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a:moveTo>
                    <a:pt x="0" y="0"/>
                  </a:moveTo>
                  <a:lnTo>
                    <a:pt x="19431" y="0"/>
                  </a:lnTo>
                  <a:cubicBezTo>
                    <a:pt x="22289" y="0"/>
                    <a:pt x="24575" y="2286"/>
                    <a:pt x="24575" y="5144"/>
                  </a:cubicBezTo>
                  <a:lnTo>
                    <a:pt x="24575" y="59150"/>
                  </a:lnTo>
                </a:path>
              </a:pathLst>
            </a:custGeom>
            <a:grpFill/>
            <a:ln w="5715" cap="rnd">
              <a:solidFill>
                <a:schemeClr val="bg1"/>
              </a:solidFill>
              <a:prstDash val="solid"/>
              <a:round/>
            </a:ln>
          </p:spPr>
          <p:txBody>
            <a:bodyPr rtlCol="0" anchor="ctr"/>
            <a:lstStyle/>
            <a:p>
              <a:endParaRPr lang="fr-FR" sz="1400"/>
            </a:p>
          </p:txBody>
        </p:sp>
        <p:sp>
          <p:nvSpPr>
            <p:cNvPr id="60" name="Forme libre : forme 59">
              <a:extLst>
                <a:ext uri="{FF2B5EF4-FFF2-40B4-BE49-F238E27FC236}">
                  <a16:creationId xmlns:a16="http://schemas.microsoft.com/office/drawing/2014/main" id="{C4F7788F-D3CD-EB22-1044-9BA274ED0ED6}"/>
                </a:ext>
              </a:extLst>
            </p:cNvPr>
            <p:cNvSpPr/>
            <p:nvPr/>
          </p:nvSpPr>
          <p:spPr>
            <a:xfrm>
              <a:off x="2402774" y="1557611"/>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8"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grpFill/>
            <a:ln w="5715" cap="rnd">
              <a:solidFill>
                <a:schemeClr val="bg1"/>
              </a:solidFill>
              <a:prstDash val="solid"/>
              <a:round/>
            </a:ln>
          </p:spPr>
          <p:txBody>
            <a:bodyPr rtlCol="0" anchor="ctr"/>
            <a:lstStyle/>
            <a:p>
              <a:endParaRPr lang="fr-FR" sz="1400"/>
            </a:p>
          </p:txBody>
        </p:sp>
        <p:sp>
          <p:nvSpPr>
            <p:cNvPr id="61" name="Forme libre : forme 60">
              <a:extLst>
                <a:ext uri="{FF2B5EF4-FFF2-40B4-BE49-F238E27FC236}">
                  <a16:creationId xmlns:a16="http://schemas.microsoft.com/office/drawing/2014/main" id="{B04B56F7-F501-A323-5C53-72D2EE50E204}"/>
                </a:ext>
              </a:extLst>
            </p:cNvPr>
            <p:cNvSpPr/>
            <p:nvPr/>
          </p:nvSpPr>
          <p:spPr>
            <a:xfrm>
              <a:off x="2404584" y="1647062"/>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grpFill/>
            <a:ln w="5715" cap="rnd">
              <a:solidFill>
                <a:schemeClr val="bg1"/>
              </a:solidFill>
              <a:prstDash val="solid"/>
              <a:round/>
            </a:ln>
          </p:spPr>
          <p:txBody>
            <a:bodyPr rtlCol="0" anchor="ctr"/>
            <a:lstStyle/>
            <a:p>
              <a:endParaRPr lang="fr-FR" sz="1400"/>
            </a:p>
          </p:txBody>
        </p:sp>
        <p:sp>
          <p:nvSpPr>
            <p:cNvPr id="62" name="Forme libre : forme 61">
              <a:extLst>
                <a:ext uri="{FF2B5EF4-FFF2-40B4-BE49-F238E27FC236}">
                  <a16:creationId xmlns:a16="http://schemas.microsoft.com/office/drawing/2014/main" id="{CCEB7D55-F707-CC6C-4CDB-4C9240AE54C1}"/>
                </a:ext>
              </a:extLst>
            </p:cNvPr>
            <p:cNvSpPr/>
            <p:nvPr/>
          </p:nvSpPr>
          <p:spPr>
            <a:xfrm>
              <a:off x="2551459" y="1590759"/>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grpFill/>
            <a:ln w="5715" cap="rnd">
              <a:solidFill>
                <a:schemeClr val="bg1"/>
              </a:solidFill>
              <a:prstDash val="solid"/>
              <a:round/>
            </a:ln>
          </p:spPr>
          <p:txBody>
            <a:bodyPr rtlCol="0" anchor="ctr"/>
            <a:lstStyle/>
            <a:p>
              <a:endParaRPr lang="fr-FR" sz="1400"/>
            </a:p>
          </p:txBody>
        </p:sp>
        <p:sp>
          <p:nvSpPr>
            <p:cNvPr id="63" name="Forme libre : forme 62">
              <a:extLst>
                <a:ext uri="{FF2B5EF4-FFF2-40B4-BE49-F238E27FC236}">
                  <a16:creationId xmlns:a16="http://schemas.microsoft.com/office/drawing/2014/main" id="{8787A044-DD95-7F65-86CB-7B4E55CCE650}"/>
                </a:ext>
              </a:extLst>
            </p:cNvPr>
            <p:cNvSpPr/>
            <p:nvPr/>
          </p:nvSpPr>
          <p:spPr>
            <a:xfrm>
              <a:off x="2338957" y="1551146"/>
              <a:ext cx="37623" cy="9525"/>
            </a:xfrm>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a:moveTo>
                    <a:pt x="37624" y="0"/>
                  </a:moveTo>
                  <a:lnTo>
                    <a:pt x="0" y="0"/>
                  </a:lnTo>
                </a:path>
              </a:pathLst>
            </a:custGeom>
            <a:grpFill/>
            <a:ln w="5715" cap="rnd">
              <a:solidFill>
                <a:schemeClr val="bg1"/>
              </a:solidFill>
              <a:prstDash val="solid"/>
              <a:round/>
            </a:ln>
          </p:spPr>
          <p:txBody>
            <a:bodyPr rtlCol="0" anchor="ctr"/>
            <a:lstStyle/>
            <a:p>
              <a:endParaRPr lang="fr-FR" sz="1400"/>
            </a:p>
          </p:txBody>
        </p:sp>
        <p:sp>
          <p:nvSpPr>
            <p:cNvPr id="64" name="Forme libre : forme 63">
              <a:extLst>
                <a:ext uri="{FF2B5EF4-FFF2-40B4-BE49-F238E27FC236}">
                  <a16:creationId xmlns:a16="http://schemas.microsoft.com/office/drawing/2014/main" id="{32839E30-D164-0268-5F63-B6290224C8E8}"/>
                </a:ext>
              </a:extLst>
            </p:cNvPr>
            <p:cNvSpPr/>
            <p:nvPr/>
          </p:nvSpPr>
          <p:spPr>
            <a:xfrm>
              <a:off x="2351815" y="1565910"/>
              <a:ext cx="23240" cy="9525"/>
            </a:xfrm>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a:moveTo>
                    <a:pt x="23241" y="0"/>
                  </a:moveTo>
                  <a:lnTo>
                    <a:pt x="0" y="0"/>
                  </a:lnTo>
                </a:path>
              </a:pathLst>
            </a:custGeom>
            <a:grpFill/>
            <a:ln w="5715" cap="rnd">
              <a:solidFill>
                <a:schemeClr val="bg1"/>
              </a:solidFill>
              <a:prstDash val="solid"/>
              <a:round/>
            </a:ln>
          </p:spPr>
          <p:txBody>
            <a:bodyPr rtlCol="0" anchor="ctr"/>
            <a:lstStyle/>
            <a:p>
              <a:endParaRPr lang="fr-FR" sz="1400"/>
            </a:p>
          </p:txBody>
        </p:sp>
        <p:sp>
          <p:nvSpPr>
            <p:cNvPr id="65" name="Forme libre : forme 64">
              <a:extLst>
                <a:ext uri="{FF2B5EF4-FFF2-40B4-BE49-F238E27FC236}">
                  <a16:creationId xmlns:a16="http://schemas.microsoft.com/office/drawing/2014/main" id="{E956C263-4094-4BBB-3C6A-5EDC448DE394}"/>
                </a:ext>
              </a:extLst>
            </p:cNvPr>
            <p:cNvSpPr/>
            <p:nvPr/>
          </p:nvSpPr>
          <p:spPr>
            <a:xfrm>
              <a:off x="2628421" y="1511998"/>
              <a:ext cx="9525" cy="52768"/>
            </a:xfrm>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a:moveTo>
                    <a:pt x="0" y="0"/>
                  </a:moveTo>
                  <a:lnTo>
                    <a:pt x="0" y="52769"/>
                  </a:lnTo>
                </a:path>
              </a:pathLst>
            </a:custGeom>
            <a:grpFill/>
            <a:ln w="5715" cap="rnd">
              <a:solidFill>
                <a:schemeClr val="bg1"/>
              </a:solidFill>
              <a:prstDash val="solid"/>
              <a:round/>
            </a:ln>
          </p:spPr>
          <p:txBody>
            <a:bodyPr rtlCol="0" anchor="ctr"/>
            <a:lstStyle/>
            <a:p>
              <a:endParaRPr lang="fr-FR" sz="1400"/>
            </a:p>
          </p:txBody>
        </p:sp>
      </p:grpSp>
      <p:grpSp>
        <p:nvGrpSpPr>
          <p:cNvPr id="71" name="Graphique 1813">
            <a:extLst>
              <a:ext uri="{FF2B5EF4-FFF2-40B4-BE49-F238E27FC236}">
                <a16:creationId xmlns:a16="http://schemas.microsoft.com/office/drawing/2014/main" id="{E6D1A6C1-217A-B573-12CE-A6B42C5E74A1}"/>
              </a:ext>
            </a:extLst>
          </p:cNvPr>
          <p:cNvGrpSpPr/>
          <p:nvPr/>
        </p:nvGrpSpPr>
        <p:grpSpPr>
          <a:xfrm>
            <a:off x="6087434" y="3760561"/>
            <a:ext cx="243960" cy="227725"/>
            <a:chOff x="2279329" y="2853237"/>
            <a:chExt cx="426529" cy="398144"/>
          </a:xfrm>
          <a:noFill/>
        </p:grpSpPr>
        <p:grpSp>
          <p:nvGrpSpPr>
            <p:cNvPr id="72" name="Graphique 1813">
              <a:extLst>
                <a:ext uri="{FF2B5EF4-FFF2-40B4-BE49-F238E27FC236}">
                  <a16:creationId xmlns:a16="http://schemas.microsoft.com/office/drawing/2014/main" id="{A1AB45D1-7C73-8C67-825C-8B8ACFBB5FF9}"/>
                </a:ext>
              </a:extLst>
            </p:cNvPr>
            <p:cNvGrpSpPr/>
            <p:nvPr/>
          </p:nvGrpSpPr>
          <p:grpSpPr>
            <a:xfrm>
              <a:off x="2279329" y="2853237"/>
              <a:ext cx="426529" cy="398144"/>
              <a:chOff x="2279329" y="2853237"/>
              <a:chExt cx="426529" cy="398144"/>
            </a:xfrm>
            <a:grpFill/>
          </p:grpSpPr>
          <p:grpSp>
            <p:nvGrpSpPr>
              <p:cNvPr id="74" name="Graphique 1813">
                <a:extLst>
                  <a:ext uri="{FF2B5EF4-FFF2-40B4-BE49-F238E27FC236}">
                    <a16:creationId xmlns:a16="http://schemas.microsoft.com/office/drawing/2014/main" id="{556AFDC1-B04C-0A6D-3819-787A0D9C6FE5}"/>
                  </a:ext>
                </a:extLst>
              </p:cNvPr>
              <p:cNvGrpSpPr/>
              <p:nvPr/>
            </p:nvGrpSpPr>
            <p:grpSpPr>
              <a:xfrm>
                <a:off x="2279329" y="2853237"/>
                <a:ext cx="426529" cy="383857"/>
                <a:chOff x="2279329" y="2853237"/>
                <a:chExt cx="426529" cy="383857"/>
              </a:xfrm>
              <a:grpFill/>
            </p:grpSpPr>
            <p:grpSp>
              <p:nvGrpSpPr>
                <p:cNvPr id="76" name="Graphique 1813">
                  <a:extLst>
                    <a:ext uri="{FF2B5EF4-FFF2-40B4-BE49-F238E27FC236}">
                      <a16:creationId xmlns:a16="http://schemas.microsoft.com/office/drawing/2014/main" id="{C51234EE-7C1B-47B5-88E3-DDA9E6319ECA}"/>
                    </a:ext>
                  </a:extLst>
                </p:cNvPr>
                <p:cNvGrpSpPr/>
                <p:nvPr/>
              </p:nvGrpSpPr>
              <p:grpSpPr>
                <a:xfrm>
                  <a:off x="2404487" y="2986968"/>
                  <a:ext cx="163258" cy="250126"/>
                  <a:chOff x="2404487" y="2986968"/>
                  <a:chExt cx="163258" cy="250126"/>
                </a:xfrm>
                <a:grpFill/>
              </p:grpSpPr>
              <p:sp>
                <p:nvSpPr>
                  <p:cNvPr id="90" name="Forme libre : forme 89">
                    <a:extLst>
                      <a:ext uri="{FF2B5EF4-FFF2-40B4-BE49-F238E27FC236}">
                        <a16:creationId xmlns:a16="http://schemas.microsoft.com/office/drawing/2014/main" id="{015339D1-959D-3499-924D-FE4BC2F8A32C}"/>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5715" cap="rnd">
                    <a:solidFill>
                      <a:schemeClr val="bg1"/>
                    </a:solidFill>
                    <a:prstDash val="solid"/>
                    <a:round/>
                  </a:ln>
                </p:spPr>
                <p:txBody>
                  <a:bodyPr rtlCol="0" anchor="ctr"/>
                  <a:lstStyle/>
                  <a:p>
                    <a:endParaRPr lang="fr-FR" sz="1400"/>
                  </a:p>
                </p:txBody>
              </p:sp>
              <p:sp>
                <p:nvSpPr>
                  <p:cNvPr id="91" name="Forme libre : forme 90">
                    <a:extLst>
                      <a:ext uri="{FF2B5EF4-FFF2-40B4-BE49-F238E27FC236}">
                        <a16:creationId xmlns:a16="http://schemas.microsoft.com/office/drawing/2014/main" id="{8B5AC9A2-274F-6917-DB0F-6C09E04215E4}"/>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5715" cap="rnd">
                    <a:solidFill>
                      <a:schemeClr val="bg1"/>
                    </a:solidFill>
                    <a:prstDash val="solid"/>
                    <a:round/>
                  </a:ln>
                </p:spPr>
                <p:txBody>
                  <a:bodyPr rtlCol="0" anchor="ctr"/>
                  <a:lstStyle/>
                  <a:p>
                    <a:endParaRPr lang="fr-FR" sz="1400"/>
                  </a:p>
                </p:txBody>
              </p:sp>
            </p:grpSp>
            <p:sp>
              <p:nvSpPr>
                <p:cNvPr id="77" name="Forme libre : forme 76">
                  <a:extLst>
                    <a:ext uri="{FF2B5EF4-FFF2-40B4-BE49-F238E27FC236}">
                      <a16:creationId xmlns:a16="http://schemas.microsoft.com/office/drawing/2014/main" id="{04946C58-F742-0D5E-6D97-2808886C9955}"/>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5715" cap="rnd">
                  <a:solidFill>
                    <a:schemeClr val="bg1"/>
                  </a:solidFill>
                  <a:prstDash val="solid"/>
                  <a:round/>
                </a:ln>
              </p:spPr>
              <p:txBody>
                <a:bodyPr rtlCol="0" anchor="ctr"/>
                <a:lstStyle/>
                <a:p>
                  <a:endParaRPr lang="fr-FR" sz="1400"/>
                </a:p>
              </p:txBody>
            </p:sp>
            <p:sp>
              <p:nvSpPr>
                <p:cNvPr id="78" name="Forme libre : forme 77">
                  <a:extLst>
                    <a:ext uri="{FF2B5EF4-FFF2-40B4-BE49-F238E27FC236}">
                      <a16:creationId xmlns:a16="http://schemas.microsoft.com/office/drawing/2014/main" id="{B4F8B9F9-B285-5948-8E76-084AF5645AC8}"/>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5715" cap="rnd">
                  <a:solidFill>
                    <a:schemeClr val="bg1"/>
                  </a:solidFill>
                  <a:prstDash val="solid"/>
                  <a:round/>
                </a:ln>
              </p:spPr>
              <p:txBody>
                <a:bodyPr rtlCol="0" anchor="ctr"/>
                <a:lstStyle/>
                <a:p>
                  <a:endParaRPr lang="fr-FR" sz="1400"/>
                </a:p>
              </p:txBody>
            </p:sp>
            <p:sp>
              <p:nvSpPr>
                <p:cNvPr id="79" name="Forme libre : forme 78">
                  <a:extLst>
                    <a:ext uri="{FF2B5EF4-FFF2-40B4-BE49-F238E27FC236}">
                      <a16:creationId xmlns:a16="http://schemas.microsoft.com/office/drawing/2014/main" id="{6BE0463E-6889-AD03-F92C-224D532A8760}"/>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5715" cap="rnd">
                  <a:solidFill>
                    <a:schemeClr val="bg1"/>
                  </a:solidFill>
                  <a:prstDash val="solid"/>
                  <a:round/>
                </a:ln>
              </p:spPr>
              <p:txBody>
                <a:bodyPr rtlCol="0" anchor="ctr"/>
                <a:lstStyle/>
                <a:p>
                  <a:endParaRPr lang="fr-FR" sz="1400"/>
                </a:p>
              </p:txBody>
            </p:sp>
            <p:grpSp>
              <p:nvGrpSpPr>
                <p:cNvPr id="80" name="Graphique 1813">
                  <a:extLst>
                    <a:ext uri="{FF2B5EF4-FFF2-40B4-BE49-F238E27FC236}">
                      <a16:creationId xmlns:a16="http://schemas.microsoft.com/office/drawing/2014/main" id="{49EA2AFF-06A7-D055-1ABA-CAEC092C57E6}"/>
                    </a:ext>
                  </a:extLst>
                </p:cNvPr>
                <p:cNvGrpSpPr/>
                <p:nvPr/>
              </p:nvGrpSpPr>
              <p:grpSpPr>
                <a:xfrm>
                  <a:off x="2605465" y="2913530"/>
                  <a:ext cx="100393" cy="307943"/>
                  <a:chOff x="2605465" y="2913530"/>
                  <a:chExt cx="100393" cy="307943"/>
                </a:xfrm>
                <a:grpFill/>
              </p:grpSpPr>
              <p:sp>
                <p:nvSpPr>
                  <p:cNvPr id="87" name="Forme libre : forme 86">
                    <a:extLst>
                      <a:ext uri="{FF2B5EF4-FFF2-40B4-BE49-F238E27FC236}">
                        <a16:creationId xmlns:a16="http://schemas.microsoft.com/office/drawing/2014/main" id="{1CAEF1AF-2546-F448-B691-2B2F41347B4B}"/>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5715" cap="rnd">
                    <a:solidFill>
                      <a:schemeClr val="bg1"/>
                    </a:solidFill>
                    <a:prstDash val="solid"/>
                    <a:round/>
                  </a:ln>
                </p:spPr>
                <p:txBody>
                  <a:bodyPr rtlCol="0" anchor="ctr"/>
                  <a:lstStyle/>
                  <a:p>
                    <a:endParaRPr lang="fr-FR" sz="1400"/>
                  </a:p>
                </p:txBody>
              </p:sp>
              <p:sp>
                <p:nvSpPr>
                  <p:cNvPr id="88" name="Forme libre : forme 87">
                    <a:extLst>
                      <a:ext uri="{FF2B5EF4-FFF2-40B4-BE49-F238E27FC236}">
                        <a16:creationId xmlns:a16="http://schemas.microsoft.com/office/drawing/2014/main" id="{0605D931-165F-ACF1-E370-5FB9E127FB26}"/>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5715" cap="rnd">
                    <a:solidFill>
                      <a:schemeClr val="bg1"/>
                    </a:solidFill>
                    <a:prstDash val="solid"/>
                    <a:round/>
                  </a:ln>
                </p:spPr>
                <p:txBody>
                  <a:bodyPr rtlCol="0" anchor="ctr"/>
                  <a:lstStyle/>
                  <a:p>
                    <a:endParaRPr lang="fr-FR" sz="1400"/>
                  </a:p>
                </p:txBody>
              </p:sp>
              <p:sp>
                <p:nvSpPr>
                  <p:cNvPr id="89" name="Forme libre : forme 88">
                    <a:extLst>
                      <a:ext uri="{FF2B5EF4-FFF2-40B4-BE49-F238E27FC236}">
                        <a16:creationId xmlns:a16="http://schemas.microsoft.com/office/drawing/2014/main" id="{9979BE02-5396-4CA5-03C9-0D63E2CF27F1}"/>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5715" cap="rnd">
                    <a:solidFill>
                      <a:schemeClr val="bg1"/>
                    </a:solidFill>
                    <a:prstDash val="solid"/>
                    <a:round/>
                  </a:ln>
                </p:spPr>
                <p:txBody>
                  <a:bodyPr rtlCol="0" anchor="ctr"/>
                  <a:lstStyle/>
                  <a:p>
                    <a:endParaRPr lang="fr-FR" sz="1400"/>
                  </a:p>
                </p:txBody>
              </p:sp>
            </p:grpSp>
            <p:grpSp>
              <p:nvGrpSpPr>
                <p:cNvPr id="81" name="Graphique 1813">
                  <a:extLst>
                    <a:ext uri="{FF2B5EF4-FFF2-40B4-BE49-F238E27FC236}">
                      <a16:creationId xmlns:a16="http://schemas.microsoft.com/office/drawing/2014/main" id="{BA41D1CA-564D-8EEA-4A1E-E969EF346780}"/>
                    </a:ext>
                  </a:extLst>
                </p:cNvPr>
                <p:cNvGrpSpPr/>
                <p:nvPr/>
              </p:nvGrpSpPr>
              <p:grpSpPr>
                <a:xfrm>
                  <a:off x="2279329" y="2915435"/>
                  <a:ext cx="100393" cy="307943"/>
                  <a:chOff x="2279329" y="2915435"/>
                  <a:chExt cx="100393" cy="307943"/>
                </a:xfrm>
                <a:grpFill/>
              </p:grpSpPr>
              <p:sp>
                <p:nvSpPr>
                  <p:cNvPr id="84" name="Forme libre : forme 83">
                    <a:extLst>
                      <a:ext uri="{FF2B5EF4-FFF2-40B4-BE49-F238E27FC236}">
                        <a16:creationId xmlns:a16="http://schemas.microsoft.com/office/drawing/2014/main" id="{85A8011D-F614-4BD2-D9E8-A7B100911CE0}"/>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5715" cap="rnd">
                    <a:solidFill>
                      <a:schemeClr val="bg1"/>
                    </a:solidFill>
                    <a:prstDash val="solid"/>
                    <a:round/>
                  </a:ln>
                </p:spPr>
                <p:txBody>
                  <a:bodyPr rtlCol="0" anchor="ctr"/>
                  <a:lstStyle/>
                  <a:p>
                    <a:endParaRPr lang="fr-FR" sz="1400"/>
                  </a:p>
                </p:txBody>
              </p:sp>
              <p:sp>
                <p:nvSpPr>
                  <p:cNvPr id="85" name="Forme libre : forme 84">
                    <a:extLst>
                      <a:ext uri="{FF2B5EF4-FFF2-40B4-BE49-F238E27FC236}">
                        <a16:creationId xmlns:a16="http://schemas.microsoft.com/office/drawing/2014/main" id="{E5CA2510-E600-2E00-2229-398DF579869D}"/>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5715" cap="rnd">
                    <a:solidFill>
                      <a:schemeClr val="bg1"/>
                    </a:solidFill>
                    <a:prstDash val="solid"/>
                    <a:round/>
                  </a:ln>
                </p:spPr>
                <p:txBody>
                  <a:bodyPr rtlCol="0" anchor="ctr"/>
                  <a:lstStyle/>
                  <a:p>
                    <a:endParaRPr lang="fr-FR" sz="1400"/>
                  </a:p>
                </p:txBody>
              </p:sp>
              <p:sp>
                <p:nvSpPr>
                  <p:cNvPr id="86" name="Forme libre : forme 85">
                    <a:extLst>
                      <a:ext uri="{FF2B5EF4-FFF2-40B4-BE49-F238E27FC236}">
                        <a16:creationId xmlns:a16="http://schemas.microsoft.com/office/drawing/2014/main" id="{57B94268-39C7-BE07-4B8A-178BCF272EE0}"/>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5715" cap="rnd">
                    <a:solidFill>
                      <a:schemeClr val="bg1"/>
                    </a:solidFill>
                    <a:prstDash val="solid"/>
                    <a:round/>
                  </a:ln>
                </p:spPr>
                <p:txBody>
                  <a:bodyPr rtlCol="0" anchor="ctr"/>
                  <a:lstStyle/>
                  <a:p>
                    <a:endParaRPr lang="fr-FR" sz="1400"/>
                  </a:p>
                </p:txBody>
              </p:sp>
            </p:grpSp>
            <p:sp>
              <p:nvSpPr>
                <p:cNvPr id="82" name="Forme libre : forme 81">
                  <a:extLst>
                    <a:ext uri="{FF2B5EF4-FFF2-40B4-BE49-F238E27FC236}">
                      <a16:creationId xmlns:a16="http://schemas.microsoft.com/office/drawing/2014/main" id="{7730FE23-6B56-2DA4-F829-7D5EB65514A5}"/>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5715" cap="rnd">
                  <a:solidFill>
                    <a:schemeClr val="bg1"/>
                  </a:solidFill>
                  <a:prstDash val="solid"/>
                  <a:round/>
                </a:ln>
              </p:spPr>
              <p:txBody>
                <a:bodyPr rtlCol="0" anchor="ctr"/>
                <a:lstStyle/>
                <a:p>
                  <a:endParaRPr lang="fr-FR" sz="1400"/>
                </a:p>
              </p:txBody>
            </p:sp>
            <p:sp>
              <p:nvSpPr>
                <p:cNvPr id="83" name="Forme libre : forme 82">
                  <a:extLst>
                    <a:ext uri="{FF2B5EF4-FFF2-40B4-BE49-F238E27FC236}">
                      <a16:creationId xmlns:a16="http://schemas.microsoft.com/office/drawing/2014/main" id="{ABA25ACC-8EB9-494F-630D-920C1BA53DBC}"/>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5715" cap="rnd">
                  <a:solidFill>
                    <a:schemeClr val="bg1"/>
                  </a:solidFill>
                  <a:prstDash val="solid"/>
                  <a:round/>
                </a:ln>
              </p:spPr>
              <p:txBody>
                <a:bodyPr rtlCol="0" anchor="ctr"/>
                <a:lstStyle/>
                <a:p>
                  <a:endParaRPr lang="fr-FR" sz="1400"/>
                </a:p>
              </p:txBody>
            </p:sp>
          </p:grpSp>
          <p:sp>
            <p:nvSpPr>
              <p:cNvPr id="75" name="Forme libre : forme 74">
                <a:extLst>
                  <a:ext uri="{FF2B5EF4-FFF2-40B4-BE49-F238E27FC236}">
                    <a16:creationId xmlns:a16="http://schemas.microsoft.com/office/drawing/2014/main" id="{138BB9CE-2825-6282-0D72-EB05D88AE5AE}"/>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5715" cap="rnd">
                <a:solidFill>
                  <a:schemeClr val="bg1"/>
                </a:solidFill>
                <a:prstDash val="solid"/>
                <a:round/>
              </a:ln>
            </p:spPr>
            <p:txBody>
              <a:bodyPr rtlCol="0" anchor="ctr"/>
              <a:lstStyle/>
              <a:p>
                <a:endParaRPr lang="fr-FR" sz="1400"/>
              </a:p>
            </p:txBody>
          </p:sp>
        </p:grpSp>
        <p:sp>
          <p:nvSpPr>
            <p:cNvPr id="73" name="Forme libre : forme 72">
              <a:extLst>
                <a:ext uri="{FF2B5EF4-FFF2-40B4-BE49-F238E27FC236}">
                  <a16:creationId xmlns:a16="http://schemas.microsoft.com/office/drawing/2014/main" id="{A16E465E-0FB1-91AB-BB60-ADF41D0C2BD2}"/>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5715" cap="rnd">
              <a:solidFill>
                <a:schemeClr val="bg1"/>
              </a:solidFill>
              <a:prstDash val="solid"/>
              <a:round/>
            </a:ln>
          </p:spPr>
          <p:txBody>
            <a:bodyPr rtlCol="0" anchor="ctr"/>
            <a:lstStyle/>
            <a:p>
              <a:endParaRPr lang="fr-FR" sz="1400"/>
            </a:p>
          </p:txBody>
        </p:sp>
      </p:grpSp>
      <p:grpSp>
        <p:nvGrpSpPr>
          <p:cNvPr id="92" name="Graphique 1846">
            <a:extLst>
              <a:ext uri="{FF2B5EF4-FFF2-40B4-BE49-F238E27FC236}">
                <a16:creationId xmlns:a16="http://schemas.microsoft.com/office/drawing/2014/main" id="{4DC77E7A-36B0-DDCF-B32D-586D0067660B}"/>
              </a:ext>
            </a:extLst>
          </p:cNvPr>
          <p:cNvGrpSpPr/>
          <p:nvPr/>
        </p:nvGrpSpPr>
        <p:grpSpPr>
          <a:xfrm>
            <a:off x="598013" y="5018117"/>
            <a:ext cx="239268" cy="268810"/>
            <a:chOff x="754923" y="4488392"/>
            <a:chExt cx="305723" cy="343471"/>
          </a:xfrm>
          <a:noFill/>
        </p:grpSpPr>
        <p:sp>
          <p:nvSpPr>
            <p:cNvPr id="93" name="Forme libre : forme 92">
              <a:extLst>
                <a:ext uri="{FF2B5EF4-FFF2-40B4-BE49-F238E27FC236}">
                  <a16:creationId xmlns:a16="http://schemas.microsoft.com/office/drawing/2014/main" id="{F6AEDCC0-F7CA-117E-699A-20FE119AA9B5}"/>
                </a:ext>
              </a:extLst>
            </p:cNvPr>
            <p:cNvSpPr/>
            <p:nvPr/>
          </p:nvSpPr>
          <p:spPr>
            <a:xfrm>
              <a:off x="848819" y="4533445"/>
              <a:ext cx="105822" cy="29698"/>
            </a:xfrm>
            <a:custGeom>
              <a:avLst/>
              <a:gdLst>
                <a:gd name="connsiteX0" fmla="*/ 0 w 105822"/>
                <a:gd name="connsiteY0" fmla="*/ 22860 h 29698"/>
                <a:gd name="connsiteX1" fmla="*/ 90773 w 105822"/>
                <a:gd name="connsiteY1" fmla="*/ 0 h 29698"/>
                <a:gd name="connsiteX2" fmla="*/ 88963 w 105822"/>
                <a:gd name="connsiteY2" fmla="*/ 21622 h 29698"/>
                <a:gd name="connsiteX3" fmla="*/ 105823 w 105822"/>
                <a:gd name="connsiteY3" fmla="*/ 16192 h 29698"/>
              </a:gdLst>
              <a:ahLst/>
              <a:cxnLst>
                <a:cxn ang="0">
                  <a:pos x="connsiteX0" y="connsiteY0"/>
                </a:cxn>
                <a:cxn ang="0">
                  <a:pos x="connsiteX1" y="connsiteY1"/>
                </a:cxn>
                <a:cxn ang="0">
                  <a:pos x="connsiteX2" y="connsiteY2"/>
                </a:cxn>
                <a:cxn ang="0">
                  <a:pos x="connsiteX3" y="connsiteY3"/>
                </a:cxn>
              </a:cxnLst>
              <a:rect l="l" t="t" r="r" b="b"/>
              <a:pathLst>
                <a:path w="105822" h="29698">
                  <a:moveTo>
                    <a:pt x="0" y="22860"/>
                  </a:moveTo>
                  <a:cubicBezTo>
                    <a:pt x="0" y="22860"/>
                    <a:pt x="52864" y="48673"/>
                    <a:pt x="90773" y="0"/>
                  </a:cubicBezTo>
                  <a:cubicBezTo>
                    <a:pt x="90773" y="0"/>
                    <a:pt x="94964" y="9049"/>
                    <a:pt x="88963" y="21622"/>
                  </a:cubicBezTo>
                  <a:cubicBezTo>
                    <a:pt x="88963" y="21622"/>
                    <a:pt x="98012" y="27051"/>
                    <a:pt x="105823" y="16192"/>
                  </a:cubicBezTo>
                </a:path>
              </a:pathLst>
            </a:custGeom>
            <a:noFill/>
            <a:ln w="5715" cap="rnd">
              <a:solidFill>
                <a:schemeClr val="bg1"/>
              </a:solidFill>
              <a:prstDash val="solid"/>
              <a:round/>
            </a:ln>
          </p:spPr>
          <p:txBody>
            <a:bodyPr rtlCol="0" anchor="ctr"/>
            <a:lstStyle/>
            <a:p>
              <a:endParaRPr lang="fr-FR" sz="1400"/>
            </a:p>
          </p:txBody>
        </p:sp>
        <p:sp>
          <p:nvSpPr>
            <p:cNvPr id="94" name="Forme libre : forme 93">
              <a:extLst>
                <a:ext uri="{FF2B5EF4-FFF2-40B4-BE49-F238E27FC236}">
                  <a16:creationId xmlns:a16="http://schemas.microsoft.com/office/drawing/2014/main" id="{928AAC64-526F-A28B-6AA4-DE84930FE3F2}"/>
                </a:ext>
              </a:extLst>
            </p:cNvPr>
            <p:cNvSpPr/>
            <p:nvPr/>
          </p:nvSpPr>
          <p:spPr>
            <a:xfrm>
              <a:off x="827313" y="4488392"/>
              <a:ext cx="78560" cy="203168"/>
            </a:xfrm>
            <a:custGeom>
              <a:avLst/>
              <a:gdLst>
                <a:gd name="connsiteX0" fmla="*/ 78561 w 78560"/>
                <a:gd name="connsiteY0" fmla="*/ 203168 h 203168"/>
                <a:gd name="connsiteX1" fmla="*/ 14838 w 78560"/>
                <a:gd name="connsiteY1" fmla="*/ 145447 h 203168"/>
                <a:gd name="connsiteX2" fmla="*/ 456 w 78560"/>
                <a:gd name="connsiteY2" fmla="*/ 132207 h 203168"/>
                <a:gd name="connsiteX3" fmla="*/ 10647 w 78560"/>
                <a:gd name="connsiteY3" fmla="*/ 114205 h 203168"/>
                <a:gd name="connsiteX4" fmla="*/ 74941 w 78560"/>
                <a:gd name="connsiteY4" fmla="*/ 0 h 203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60" h="203168">
                  <a:moveTo>
                    <a:pt x="78561" y="203168"/>
                  </a:moveTo>
                  <a:cubicBezTo>
                    <a:pt x="30459" y="203168"/>
                    <a:pt x="14838" y="145447"/>
                    <a:pt x="14838" y="145447"/>
                  </a:cubicBezTo>
                  <a:cubicBezTo>
                    <a:pt x="14838" y="145447"/>
                    <a:pt x="3408" y="146685"/>
                    <a:pt x="456" y="132207"/>
                  </a:cubicBezTo>
                  <a:cubicBezTo>
                    <a:pt x="-2592" y="117824"/>
                    <a:pt x="10647" y="114205"/>
                    <a:pt x="10647" y="114205"/>
                  </a:cubicBezTo>
                  <a:cubicBezTo>
                    <a:pt x="10647" y="114205"/>
                    <a:pt x="-15165" y="24670"/>
                    <a:pt x="74941" y="0"/>
                  </a:cubicBezTo>
                </a:path>
              </a:pathLst>
            </a:custGeom>
            <a:noFill/>
            <a:ln w="5715" cap="rnd">
              <a:solidFill>
                <a:schemeClr val="bg1"/>
              </a:solidFill>
              <a:prstDash val="solid"/>
              <a:round/>
            </a:ln>
          </p:spPr>
          <p:txBody>
            <a:bodyPr rtlCol="0" anchor="ctr"/>
            <a:lstStyle/>
            <a:p>
              <a:endParaRPr lang="fr-FR" sz="1400"/>
            </a:p>
          </p:txBody>
        </p:sp>
        <p:sp>
          <p:nvSpPr>
            <p:cNvPr id="95" name="Forme libre : forme 94">
              <a:extLst>
                <a:ext uri="{FF2B5EF4-FFF2-40B4-BE49-F238E27FC236}">
                  <a16:creationId xmlns:a16="http://schemas.microsoft.com/office/drawing/2014/main" id="{88ECFE97-621F-E029-0B95-9CDE3CC8322C}"/>
                </a:ext>
              </a:extLst>
            </p:cNvPr>
            <p:cNvSpPr/>
            <p:nvPr/>
          </p:nvSpPr>
          <p:spPr>
            <a:xfrm>
              <a:off x="909493" y="4497536"/>
              <a:ext cx="80370" cy="194024"/>
            </a:xfrm>
            <a:custGeom>
              <a:avLst/>
              <a:gdLst>
                <a:gd name="connsiteX0" fmla="*/ 0 w 80370"/>
                <a:gd name="connsiteY0" fmla="*/ 194024 h 194024"/>
                <a:gd name="connsiteX1" fmla="*/ 65532 w 80370"/>
                <a:gd name="connsiteY1" fmla="*/ 136303 h 194024"/>
                <a:gd name="connsiteX2" fmla="*/ 79915 w 80370"/>
                <a:gd name="connsiteY2" fmla="*/ 123063 h 194024"/>
                <a:gd name="connsiteX3" fmla="*/ 69723 w 80370"/>
                <a:gd name="connsiteY3" fmla="*/ 105061 h 194024"/>
                <a:gd name="connsiteX4" fmla="*/ 29051 w 80370"/>
                <a:gd name="connsiteY4" fmla="*/ 0 h 194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70" h="194024">
                  <a:moveTo>
                    <a:pt x="0" y="194024"/>
                  </a:moveTo>
                  <a:cubicBezTo>
                    <a:pt x="48101" y="194024"/>
                    <a:pt x="65532" y="136303"/>
                    <a:pt x="65532" y="136303"/>
                  </a:cubicBezTo>
                  <a:cubicBezTo>
                    <a:pt x="65532" y="136303"/>
                    <a:pt x="76962" y="137541"/>
                    <a:pt x="79915" y="123063"/>
                  </a:cubicBezTo>
                  <a:cubicBezTo>
                    <a:pt x="82963" y="108680"/>
                    <a:pt x="69723" y="105061"/>
                    <a:pt x="69723" y="105061"/>
                  </a:cubicBezTo>
                  <a:cubicBezTo>
                    <a:pt x="69723" y="105061"/>
                    <a:pt x="90678" y="32480"/>
                    <a:pt x="29051" y="0"/>
                  </a:cubicBezTo>
                </a:path>
              </a:pathLst>
            </a:custGeom>
            <a:noFill/>
            <a:ln w="5715" cap="rnd">
              <a:solidFill>
                <a:schemeClr val="bg1"/>
              </a:solidFill>
              <a:prstDash val="solid"/>
              <a:round/>
            </a:ln>
          </p:spPr>
          <p:txBody>
            <a:bodyPr rtlCol="0" anchor="ctr"/>
            <a:lstStyle/>
            <a:p>
              <a:endParaRPr lang="fr-FR" sz="1400"/>
            </a:p>
          </p:txBody>
        </p:sp>
        <p:sp>
          <p:nvSpPr>
            <p:cNvPr id="96" name="Forme libre : forme 95">
              <a:extLst>
                <a:ext uri="{FF2B5EF4-FFF2-40B4-BE49-F238E27FC236}">
                  <a16:creationId xmlns:a16="http://schemas.microsoft.com/office/drawing/2014/main" id="{9CE60A75-5CDF-4AA6-8BF1-7A23F403EF79}"/>
                </a:ext>
              </a:extLst>
            </p:cNvPr>
            <p:cNvSpPr/>
            <p:nvPr/>
          </p:nvSpPr>
          <p:spPr>
            <a:xfrm>
              <a:off x="874632" y="4600216"/>
              <a:ext cx="9525" cy="13144"/>
            </a:xfrm>
            <a:custGeom>
              <a:avLst/>
              <a:gdLst>
                <a:gd name="connsiteX0" fmla="*/ 0 w 9525"/>
                <a:gd name="connsiteY0" fmla="*/ 0 h 13144"/>
                <a:gd name="connsiteX1" fmla="*/ 0 w 9525"/>
                <a:gd name="connsiteY1" fmla="*/ 13145 h 13144"/>
              </a:gdLst>
              <a:ahLst/>
              <a:cxnLst>
                <a:cxn ang="0">
                  <a:pos x="connsiteX0" y="connsiteY0"/>
                </a:cxn>
                <a:cxn ang="0">
                  <a:pos x="connsiteX1" y="connsiteY1"/>
                </a:cxn>
              </a:cxnLst>
              <a:rect l="l" t="t" r="r" b="b"/>
              <a:pathLst>
                <a:path w="9525" h="13144">
                  <a:moveTo>
                    <a:pt x="0" y="0"/>
                  </a:moveTo>
                  <a:lnTo>
                    <a:pt x="0" y="13145"/>
                  </a:lnTo>
                </a:path>
              </a:pathLst>
            </a:custGeom>
            <a:ln w="5715" cap="rnd">
              <a:solidFill>
                <a:schemeClr val="bg1"/>
              </a:solidFill>
              <a:prstDash val="solid"/>
              <a:round/>
            </a:ln>
          </p:spPr>
          <p:txBody>
            <a:bodyPr rtlCol="0" anchor="ctr"/>
            <a:lstStyle/>
            <a:p>
              <a:endParaRPr lang="fr-FR" sz="1400"/>
            </a:p>
          </p:txBody>
        </p:sp>
        <p:sp>
          <p:nvSpPr>
            <p:cNvPr id="97" name="Forme libre : forme 96">
              <a:extLst>
                <a:ext uri="{FF2B5EF4-FFF2-40B4-BE49-F238E27FC236}">
                  <a16:creationId xmlns:a16="http://schemas.microsoft.com/office/drawing/2014/main" id="{D41AB350-4329-F36F-0B97-0BAED3123747}"/>
                </a:ext>
              </a:extLst>
            </p:cNvPr>
            <p:cNvSpPr/>
            <p:nvPr/>
          </p:nvSpPr>
          <p:spPr>
            <a:xfrm>
              <a:off x="931782" y="4599549"/>
              <a:ext cx="9525" cy="13239"/>
            </a:xfrm>
            <a:custGeom>
              <a:avLst/>
              <a:gdLst>
                <a:gd name="connsiteX0" fmla="*/ 0 w 9525"/>
                <a:gd name="connsiteY0" fmla="*/ 0 h 13239"/>
                <a:gd name="connsiteX1" fmla="*/ 0 w 9525"/>
                <a:gd name="connsiteY1" fmla="*/ 13240 h 13239"/>
              </a:gdLst>
              <a:ahLst/>
              <a:cxnLst>
                <a:cxn ang="0">
                  <a:pos x="connsiteX0" y="connsiteY0"/>
                </a:cxn>
                <a:cxn ang="0">
                  <a:pos x="connsiteX1" y="connsiteY1"/>
                </a:cxn>
              </a:cxnLst>
              <a:rect l="l" t="t" r="r" b="b"/>
              <a:pathLst>
                <a:path w="9525" h="13239">
                  <a:moveTo>
                    <a:pt x="0" y="0"/>
                  </a:moveTo>
                  <a:lnTo>
                    <a:pt x="0" y="13240"/>
                  </a:lnTo>
                </a:path>
              </a:pathLst>
            </a:custGeom>
            <a:ln w="5715" cap="rnd">
              <a:solidFill>
                <a:schemeClr val="bg1"/>
              </a:solidFill>
              <a:prstDash val="solid"/>
              <a:round/>
            </a:ln>
          </p:spPr>
          <p:txBody>
            <a:bodyPr rtlCol="0" anchor="ctr"/>
            <a:lstStyle/>
            <a:p>
              <a:endParaRPr lang="fr-FR" sz="1400"/>
            </a:p>
          </p:txBody>
        </p:sp>
        <p:sp>
          <p:nvSpPr>
            <p:cNvPr id="98" name="Forme libre : forme 97">
              <a:extLst>
                <a:ext uri="{FF2B5EF4-FFF2-40B4-BE49-F238E27FC236}">
                  <a16:creationId xmlns:a16="http://schemas.microsoft.com/office/drawing/2014/main" id="{E5A36744-E1CC-7610-1BCD-BC9F7B680C1C}"/>
                </a:ext>
              </a:extLst>
            </p:cNvPr>
            <p:cNvSpPr/>
            <p:nvPr/>
          </p:nvSpPr>
          <p:spPr>
            <a:xfrm>
              <a:off x="892824" y="4649841"/>
              <a:ext cx="25050" cy="5214"/>
            </a:xfrm>
            <a:custGeom>
              <a:avLst/>
              <a:gdLst>
                <a:gd name="connsiteX0" fmla="*/ 25051 w 25050"/>
                <a:gd name="connsiteY0" fmla="*/ 0 h 5214"/>
                <a:gd name="connsiteX1" fmla="*/ 0 w 25050"/>
                <a:gd name="connsiteY1" fmla="*/ 0 h 5214"/>
              </a:gdLst>
              <a:ahLst/>
              <a:cxnLst>
                <a:cxn ang="0">
                  <a:pos x="connsiteX0" y="connsiteY0"/>
                </a:cxn>
                <a:cxn ang="0">
                  <a:pos x="connsiteX1" y="connsiteY1"/>
                </a:cxn>
              </a:cxnLst>
              <a:rect l="l" t="t" r="r" b="b"/>
              <a:pathLst>
                <a:path w="25050" h="5214">
                  <a:moveTo>
                    <a:pt x="25051" y="0"/>
                  </a:moveTo>
                  <a:cubicBezTo>
                    <a:pt x="18097" y="6953"/>
                    <a:pt x="6858" y="6953"/>
                    <a:pt x="0" y="0"/>
                  </a:cubicBezTo>
                </a:path>
              </a:pathLst>
            </a:custGeom>
            <a:noFill/>
            <a:ln w="5715" cap="rnd">
              <a:solidFill>
                <a:schemeClr val="bg1"/>
              </a:solidFill>
              <a:prstDash val="solid"/>
              <a:round/>
            </a:ln>
          </p:spPr>
          <p:txBody>
            <a:bodyPr rtlCol="0" anchor="ctr"/>
            <a:lstStyle/>
            <a:p>
              <a:endParaRPr lang="fr-FR" sz="1400"/>
            </a:p>
          </p:txBody>
        </p:sp>
        <p:sp>
          <p:nvSpPr>
            <p:cNvPr id="99" name="Forme libre : forme 98">
              <a:extLst>
                <a:ext uri="{FF2B5EF4-FFF2-40B4-BE49-F238E27FC236}">
                  <a16:creationId xmlns:a16="http://schemas.microsoft.com/office/drawing/2014/main" id="{9683ADAD-FF3C-C810-3A56-2E4DC0D8198A}"/>
                </a:ext>
              </a:extLst>
            </p:cNvPr>
            <p:cNvSpPr/>
            <p:nvPr/>
          </p:nvSpPr>
          <p:spPr>
            <a:xfrm>
              <a:off x="754923" y="4691179"/>
              <a:ext cx="151998" cy="140208"/>
            </a:xfrm>
            <a:custGeom>
              <a:avLst/>
              <a:gdLst>
                <a:gd name="connsiteX0" fmla="*/ 551 w 151998"/>
                <a:gd name="connsiteY0" fmla="*/ 140208 h 140208"/>
                <a:gd name="connsiteX1" fmla="*/ 88466 w 151998"/>
                <a:gd name="connsiteY1" fmla="*/ 27051 h 140208"/>
                <a:gd name="connsiteX2" fmla="*/ 106469 w 151998"/>
                <a:gd name="connsiteY2" fmla="*/ 0 h 140208"/>
                <a:gd name="connsiteX3" fmla="*/ 151998 w 151998"/>
                <a:gd name="connsiteY3" fmla="*/ 37433 h 140208"/>
                <a:gd name="connsiteX4" fmla="*/ 127614 w 151998"/>
                <a:gd name="connsiteY4" fmla="*/ 66770 h 140208"/>
                <a:gd name="connsiteX5" fmla="*/ 103230 w 151998"/>
                <a:gd name="connsiteY5" fmla="*/ 42386 h 140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998" h="140208">
                  <a:moveTo>
                    <a:pt x="551" y="140208"/>
                  </a:moveTo>
                  <a:cubicBezTo>
                    <a:pt x="551" y="140208"/>
                    <a:pt x="-12499" y="52292"/>
                    <a:pt x="88466" y="27051"/>
                  </a:cubicBezTo>
                  <a:lnTo>
                    <a:pt x="106469" y="0"/>
                  </a:lnTo>
                  <a:lnTo>
                    <a:pt x="151998" y="37433"/>
                  </a:lnTo>
                  <a:lnTo>
                    <a:pt x="127614" y="66770"/>
                  </a:lnTo>
                  <a:lnTo>
                    <a:pt x="103230" y="42386"/>
                  </a:lnTo>
                </a:path>
              </a:pathLst>
            </a:custGeom>
            <a:noFill/>
            <a:ln w="5715" cap="rnd">
              <a:solidFill>
                <a:schemeClr val="bg1"/>
              </a:solidFill>
              <a:prstDash val="solid"/>
              <a:round/>
            </a:ln>
          </p:spPr>
          <p:txBody>
            <a:bodyPr rtlCol="0" anchor="ctr"/>
            <a:lstStyle/>
            <a:p>
              <a:endParaRPr lang="fr-FR" sz="1400"/>
            </a:p>
          </p:txBody>
        </p:sp>
        <p:sp>
          <p:nvSpPr>
            <p:cNvPr id="100" name="Forme libre : forme 99">
              <a:extLst>
                <a:ext uri="{FF2B5EF4-FFF2-40B4-BE49-F238E27FC236}">
                  <a16:creationId xmlns:a16="http://schemas.microsoft.com/office/drawing/2014/main" id="{3303AC9F-44ED-C5A1-AECB-064E67307B03}"/>
                </a:ext>
              </a:extLst>
            </p:cNvPr>
            <p:cNvSpPr/>
            <p:nvPr/>
          </p:nvSpPr>
          <p:spPr>
            <a:xfrm>
              <a:off x="908731" y="4691655"/>
              <a:ext cx="144875" cy="91916"/>
            </a:xfrm>
            <a:custGeom>
              <a:avLst/>
              <a:gdLst>
                <a:gd name="connsiteX0" fmla="*/ 144875 w 144875"/>
                <a:gd name="connsiteY0" fmla="*/ 91916 h 91916"/>
                <a:gd name="connsiteX1" fmla="*/ 63532 w 144875"/>
                <a:gd name="connsiteY1" fmla="*/ 27051 h 91916"/>
                <a:gd name="connsiteX2" fmla="*/ 45530 w 144875"/>
                <a:gd name="connsiteY2" fmla="*/ 0 h 91916"/>
                <a:gd name="connsiteX3" fmla="*/ 0 w 144875"/>
                <a:gd name="connsiteY3" fmla="*/ 37433 h 91916"/>
                <a:gd name="connsiteX4" fmla="*/ 24384 w 144875"/>
                <a:gd name="connsiteY4" fmla="*/ 66770 h 91916"/>
                <a:gd name="connsiteX5" fmla="*/ 48768 w 144875"/>
                <a:gd name="connsiteY5" fmla="*/ 42386 h 9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875" h="91916">
                  <a:moveTo>
                    <a:pt x="144875" y="91916"/>
                  </a:moveTo>
                  <a:cubicBezTo>
                    <a:pt x="135255" y="67056"/>
                    <a:pt x="113252" y="39529"/>
                    <a:pt x="63532" y="27051"/>
                  </a:cubicBezTo>
                  <a:lnTo>
                    <a:pt x="45530" y="0"/>
                  </a:lnTo>
                  <a:lnTo>
                    <a:pt x="0" y="37433"/>
                  </a:lnTo>
                  <a:lnTo>
                    <a:pt x="24384" y="66770"/>
                  </a:lnTo>
                  <a:lnTo>
                    <a:pt x="48768" y="42386"/>
                  </a:lnTo>
                </a:path>
              </a:pathLst>
            </a:custGeom>
            <a:noFill/>
            <a:ln w="5715" cap="rnd">
              <a:solidFill>
                <a:schemeClr val="bg1"/>
              </a:solidFill>
              <a:prstDash val="solid"/>
              <a:round/>
            </a:ln>
          </p:spPr>
          <p:txBody>
            <a:bodyPr rtlCol="0" anchor="ctr"/>
            <a:lstStyle/>
            <a:p>
              <a:endParaRPr lang="fr-FR" sz="1400"/>
            </a:p>
          </p:txBody>
        </p:sp>
        <p:sp>
          <p:nvSpPr>
            <p:cNvPr id="101" name="Forme libre : forme 100">
              <a:extLst>
                <a:ext uri="{FF2B5EF4-FFF2-40B4-BE49-F238E27FC236}">
                  <a16:creationId xmlns:a16="http://schemas.microsoft.com/office/drawing/2014/main" id="{868335C4-4327-85BF-ABFA-8FCF86AFEBB2}"/>
                </a:ext>
              </a:extLst>
            </p:cNvPr>
            <p:cNvSpPr/>
            <p:nvPr/>
          </p:nvSpPr>
          <p:spPr>
            <a:xfrm>
              <a:off x="1060083" y="4814719"/>
              <a:ext cx="563" cy="17144"/>
            </a:xfrm>
            <a:custGeom>
              <a:avLst/>
              <a:gdLst>
                <a:gd name="connsiteX0" fmla="*/ 0 w 563"/>
                <a:gd name="connsiteY0" fmla="*/ 17145 h 17144"/>
                <a:gd name="connsiteX1" fmla="*/ 286 w 563"/>
                <a:gd name="connsiteY1" fmla="*/ 0 h 17144"/>
              </a:gdLst>
              <a:ahLst/>
              <a:cxnLst>
                <a:cxn ang="0">
                  <a:pos x="connsiteX0" y="connsiteY0"/>
                </a:cxn>
                <a:cxn ang="0">
                  <a:pos x="connsiteX1" y="connsiteY1"/>
                </a:cxn>
              </a:cxnLst>
              <a:rect l="l" t="t" r="r" b="b"/>
              <a:pathLst>
                <a:path w="563" h="17144">
                  <a:moveTo>
                    <a:pt x="0" y="17145"/>
                  </a:moveTo>
                  <a:cubicBezTo>
                    <a:pt x="0" y="17145"/>
                    <a:pt x="1048" y="10382"/>
                    <a:pt x="286" y="0"/>
                  </a:cubicBezTo>
                </a:path>
              </a:pathLst>
            </a:custGeom>
            <a:noFill/>
            <a:ln w="5715" cap="rnd">
              <a:solidFill>
                <a:schemeClr val="bg1"/>
              </a:solidFill>
              <a:prstDash val="solid"/>
              <a:round/>
            </a:ln>
          </p:spPr>
          <p:txBody>
            <a:bodyPr rtlCol="0" anchor="ctr"/>
            <a:lstStyle/>
            <a:p>
              <a:endParaRPr lang="fr-FR" sz="1400"/>
            </a:p>
          </p:txBody>
        </p:sp>
      </p:grpSp>
      <p:grpSp>
        <p:nvGrpSpPr>
          <p:cNvPr id="102" name="Graphique 2">
            <a:extLst>
              <a:ext uri="{FF2B5EF4-FFF2-40B4-BE49-F238E27FC236}">
                <a16:creationId xmlns:a16="http://schemas.microsoft.com/office/drawing/2014/main" id="{BC3B3C49-2821-38A4-FAD4-912BA5753781}"/>
              </a:ext>
            </a:extLst>
          </p:cNvPr>
          <p:cNvGrpSpPr/>
          <p:nvPr/>
        </p:nvGrpSpPr>
        <p:grpSpPr>
          <a:xfrm>
            <a:off x="709737" y="3653030"/>
            <a:ext cx="216456" cy="247380"/>
            <a:chOff x="1184026" y="296326"/>
            <a:chExt cx="555828" cy="635238"/>
          </a:xfrm>
          <a:noFill/>
        </p:grpSpPr>
        <p:sp>
          <p:nvSpPr>
            <p:cNvPr id="103" name="Forme libre : forme 17">
              <a:extLst>
                <a:ext uri="{FF2B5EF4-FFF2-40B4-BE49-F238E27FC236}">
                  <a16:creationId xmlns:a16="http://schemas.microsoft.com/office/drawing/2014/main" id="{242DAD1F-F2E4-0BD1-8C05-368C15929887}"/>
                </a:ext>
              </a:extLst>
            </p:cNvPr>
            <p:cNvSpPr/>
            <p:nvPr/>
          </p:nvSpPr>
          <p:spPr>
            <a:xfrm>
              <a:off x="1184026" y="889140"/>
              <a:ext cx="12517" cy="16047"/>
            </a:xfrm>
            <a:custGeom>
              <a:avLst/>
              <a:gdLst>
                <a:gd name="connsiteX0" fmla="*/ 12517 w 12517"/>
                <a:gd name="connsiteY0" fmla="*/ 0 h 16047"/>
                <a:gd name="connsiteX1" fmla="*/ 0 w 12517"/>
                <a:gd name="connsiteY1" fmla="*/ 0 h 16047"/>
              </a:gdLst>
              <a:ahLst/>
              <a:cxnLst>
                <a:cxn ang="0">
                  <a:pos x="connsiteX0" y="connsiteY0"/>
                </a:cxn>
                <a:cxn ang="0">
                  <a:pos x="connsiteX1" y="connsiteY1"/>
                </a:cxn>
              </a:cxnLst>
              <a:rect l="l" t="t" r="r" b="b"/>
              <a:pathLst>
                <a:path w="12517" h="16047">
                  <a:moveTo>
                    <a:pt x="12517" y="0"/>
                  </a:moveTo>
                  <a:lnTo>
                    <a:pt x="0" y="0"/>
                  </a:lnTo>
                </a:path>
              </a:pathLst>
            </a:custGeom>
            <a:ln w="9471" cap="rnd">
              <a:solidFill>
                <a:schemeClr val="bg1"/>
              </a:solidFill>
              <a:prstDash val="solid"/>
              <a:round/>
            </a:ln>
          </p:spPr>
          <p:txBody>
            <a:bodyPr rtlCol="0" anchor="ctr"/>
            <a:lstStyle/>
            <a:p>
              <a:endParaRPr lang="fr-FR" sz="1400"/>
            </a:p>
          </p:txBody>
        </p:sp>
        <p:sp>
          <p:nvSpPr>
            <p:cNvPr id="104" name="Forme libre : forme 18">
              <a:extLst>
                <a:ext uri="{FF2B5EF4-FFF2-40B4-BE49-F238E27FC236}">
                  <a16:creationId xmlns:a16="http://schemas.microsoft.com/office/drawing/2014/main" id="{609667B4-3632-27EB-54F7-AAF4123195BE}"/>
                </a:ext>
              </a:extLst>
            </p:cNvPr>
            <p:cNvSpPr/>
            <p:nvPr/>
          </p:nvSpPr>
          <p:spPr>
            <a:xfrm>
              <a:off x="1222379" y="821099"/>
              <a:ext cx="38995" cy="67399"/>
            </a:xfrm>
            <a:custGeom>
              <a:avLst/>
              <a:gdLst>
                <a:gd name="connsiteX0" fmla="*/ 38995 w 38995"/>
                <a:gd name="connsiteY0" fmla="*/ 0 h 67399"/>
                <a:gd name="connsiteX1" fmla="*/ 38995 w 38995"/>
                <a:gd name="connsiteY1" fmla="*/ 58573 h 67399"/>
                <a:gd name="connsiteX2" fmla="*/ 30169 w 38995"/>
                <a:gd name="connsiteY2" fmla="*/ 67400 h 67399"/>
                <a:gd name="connsiteX3" fmla="*/ 0 w 38995"/>
                <a:gd name="connsiteY3" fmla="*/ 67400 h 67399"/>
              </a:gdLst>
              <a:ahLst/>
              <a:cxnLst>
                <a:cxn ang="0">
                  <a:pos x="connsiteX0" y="connsiteY0"/>
                </a:cxn>
                <a:cxn ang="0">
                  <a:pos x="connsiteX1" y="connsiteY1"/>
                </a:cxn>
                <a:cxn ang="0">
                  <a:pos x="connsiteX2" y="connsiteY2"/>
                </a:cxn>
                <a:cxn ang="0">
                  <a:pos x="connsiteX3" y="connsiteY3"/>
                </a:cxn>
              </a:cxnLst>
              <a:rect l="l" t="t" r="r" b="b"/>
              <a:pathLst>
                <a:path w="38995" h="67399">
                  <a:moveTo>
                    <a:pt x="38995" y="0"/>
                  </a:moveTo>
                  <a:lnTo>
                    <a:pt x="38995" y="58573"/>
                  </a:lnTo>
                  <a:cubicBezTo>
                    <a:pt x="38995" y="63388"/>
                    <a:pt x="34984" y="67400"/>
                    <a:pt x="30169" y="67400"/>
                  </a:cubicBezTo>
                  <a:lnTo>
                    <a:pt x="0" y="67400"/>
                  </a:lnTo>
                </a:path>
              </a:pathLst>
            </a:custGeom>
            <a:noFill/>
            <a:ln w="9471" cap="rnd">
              <a:solidFill>
                <a:schemeClr val="bg1"/>
              </a:solidFill>
              <a:prstDash val="solid"/>
              <a:round/>
            </a:ln>
          </p:spPr>
          <p:txBody>
            <a:bodyPr rtlCol="0" anchor="ctr"/>
            <a:lstStyle/>
            <a:p>
              <a:endParaRPr lang="fr-FR" sz="1400"/>
            </a:p>
          </p:txBody>
        </p:sp>
        <p:sp>
          <p:nvSpPr>
            <p:cNvPr id="105" name="Forme libre : forme 19">
              <a:extLst>
                <a:ext uri="{FF2B5EF4-FFF2-40B4-BE49-F238E27FC236}">
                  <a16:creationId xmlns:a16="http://schemas.microsoft.com/office/drawing/2014/main" id="{633F9A15-109C-EDF6-A990-72AB26C4D0EF}"/>
                </a:ext>
              </a:extLst>
            </p:cNvPr>
            <p:cNvSpPr/>
            <p:nvPr/>
          </p:nvSpPr>
          <p:spPr>
            <a:xfrm>
              <a:off x="1216923" y="680362"/>
              <a:ext cx="44451" cy="101741"/>
            </a:xfrm>
            <a:custGeom>
              <a:avLst/>
              <a:gdLst>
                <a:gd name="connsiteX0" fmla="*/ 0 w 44451"/>
                <a:gd name="connsiteY0" fmla="*/ 0 h 101741"/>
                <a:gd name="connsiteX1" fmla="*/ 35625 w 44451"/>
                <a:gd name="connsiteY1" fmla="*/ 0 h 101741"/>
                <a:gd name="connsiteX2" fmla="*/ 44452 w 44451"/>
                <a:gd name="connsiteY2" fmla="*/ 8826 h 101741"/>
                <a:gd name="connsiteX3" fmla="*/ 44452 w 44451"/>
                <a:gd name="connsiteY3" fmla="*/ 101741 h 101741"/>
              </a:gdLst>
              <a:ahLst/>
              <a:cxnLst>
                <a:cxn ang="0">
                  <a:pos x="connsiteX0" y="connsiteY0"/>
                </a:cxn>
                <a:cxn ang="0">
                  <a:pos x="connsiteX1" y="connsiteY1"/>
                </a:cxn>
                <a:cxn ang="0">
                  <a:pos x="connsiteX2" y="connsiteY2"/>
                </a:cxn>
                <a:cxn ang="0">
                  <a:pos x="connsiteX3" y="connsiteY3"/>
                </a:cxn>
              </a:cxnLst>
              <a:rect l="l" t="t" r="r" b="b"/>
              <a:pathLst>
                <a:path w="44451" h="101741">
                  <a:moveTo>
                    <a:pt x="0" y="0"/>
                  </a:moveTo>
                  <a:lnTo>
                    <a:pt x="35625" y="0"/>
                  </a:lnTo>
                  <a:cubicBezTo>
                    <a:pt x="40440" y="0"/>
                    <a:pt x="44452" y="4012"/>
                    <a:pt x="44452" y="8826"/>
                  </a:cubicBezTo>
                  <a:lnTo>
                    <a:pt x="44452" y="101741"/>
                  </a:lnTo>
                </a:path>
              </a:pathLst>
            </a:custGeom>
            <a:noFill/>
            <a:ln w="9471" cap="rnd">
              <a:solidFill>
                <a:schemeClr val="bg1"/>
              </a:solidFill>
              <a:prstDash val="solid"/>
              <a:round/>
            </a:ln>
          </p:spPr>
          <p:txBody>
            <a:bodyPr rtlCol="0" anchor="ctr"/>
            <a:lstStyle/>
            <a:p>
              <a:endParaRPr lang="fr-FR" sz="1400"/>
            </a:p>
          </p:txBody>
        </p:sp>
        <p:sp>
          <p:nvSpPr>
            <p:cNvPr id="106" name="Forme libre : forme 20">
              <a:extLst>
                <a:ext uri="{FF2B5EF4-FFF2-40B4-BE49-F238E27FC236}">
                  <a16:creationId xmlns:a16="http://schemas.microsoft.com/office/drawing/2014/main" id="{E24C1777-ACE1-51AA-6A4E-65C71F18E498}"/>
                </a:ext>
              </a:extLst>
            </p:cNvPr>
            <p:cNvSpPr/>
            <p:nvPr/>
          </p:nvSpPr>
          <p:spPr>
            <a:xfrm>
              <a:off x="1261375" y="703439"/>
              <a:ext cx="296076" cy="122955"/>
            </a:xfrm>
            <a:custGeom>
              <a:avLst/>
              <a:gdLst>
                <a:gd name="connsiteX0" fmla="*/ 0 w 296076"/>
                <a:gd name="connsiteY0" fmla="*/ 1155 h 122955"/>
                <a:gd name="connsiteX1" fmla="*/ 164808 w 296076"/>
                <a:gd name="connsiteY1" fmla="*/ 35497 h 122955"/>
                <a:gd name="connsiteX2" fmla="*/ 263982 w 296076"/>
                <a:gd name="connsiteY2" fmla="*/ 35497 h 122955"/>
                <a:gd name="connsiteX3" fmla="*/ 296077 w 296076"/>
                <a:gd name="connsiteY3" fmla="*/ 65987 h 122955"/>
                <a:gd name="connsiteX4" fmla="*/ 261735 w 296076"/>
                <a:gd name="connsiteY4" fmla="*/ 94873 h 122955"/>
                <a:gd name="connsiteX5" fmla="*/ 181176 w 296076"/>
                <a:gd name="connsiteY5" fmla="*/ 94873 h 122955"/>
                <a:gd name="connsiteX6" fmla="*/ 155340 w 296076"/>
                <a:gd name="connsiteY6" fmla="*/ 122956 h 12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076" h="122955">
                  <a:moveTo>
                    <a:pt x="0" y="1155"/>
                  </a:moveTo>
                  <a:cubicBezTo>
                    <a:pt x="0" y="1155"/>
                    <a:pt x="103186" y="-9757"/>
                    <a:pt x="164808" y="35497"/>
                  </a:cubicBezTo>
                  <a:lnTo>
                    <a:pt x="263982" y="35497"/>
                  </a:lnTo>
                  <a:cubicBezTo>
                    <a:pt x="263982" y="35497"/>
                    <a:pt x="296077" y="33892"/>
                    <a:pt x="296077" y="65987"/>
                  </a:cubicBezTo>
                  <a:cubicBezTo>
                    <a:pt x="296077" y="98082"/>
                    <a:pt x="261735" y="94873"/>
                    <a:pt x="261735" y="94873"/>
                  </a:cubicBezTo>
                  <a:lnTo>
                    <a:pt x="181176" y="94873"/>
                  </a:lnTo>
                  <a:lnTo>
                    <a:pt x="155340" y="122956"/>
                  </a:lnTo>
                </a:path>
              </a:pathLst>
            </a:custGeom>
            <a:noFill/>
            <a:ln w="9471" cap="rnd">
              <a:solidFill>
                <a:schemeClr val="bg1"/>
              </a:solidFill>
              <a:prstDash val="solid"/>
              <a:round/>
            </a:ln>
          </p:spPr>
          <p:txBody>
            <a:bodyPr rtlCol="0" anchor="ctr"/>
            <a:lstStyle/>
            <a:p>
              <a:endParaRPr lang="fr-FR" sz="1400"/>
            </a:p>
          </p:txBody>
        </p:sp>
        <p:sp>
          <p:nvSpPr>
            <p:cNvPr id="107" name="Forme libre : forme 21">
              <a:extLst>
                <a:ext uri="{FF2B5EF4-FFF2-40B4-BE49-F238E27FC236}">
                  <a16:creationId xmlns:a16="http://schemas.microsoft.com/office/drawing/2014/main" id="{27F7349C-63BD-B8D6-B98C-7D4B39529D2E}"/>
                </a:ext>
              </a:extLst>
            </p:cNvPr>
            <p:cNvSpPr/>
            <p:nvPr/>
          </p:nvSpPr>
          <p:spPr>
            <a:xfrm>
              <a:off x="1264424" y="856885"/>
              <a:ext cx="225948" cy="74679"/>
            </a:xfrm>
            <a:custGeom>
              <a:avLst/>
              <a:gdLst>
                <a:gd name="connsiteX0" fmla="*/ 225949 w 225948"/>
                <a:gd name="connsiteY0" fmla="*/ 72695 h 74679"/>
                <a:gd name="connsiteX1" fmla="*/ 186151 w 225948"/>
                <a:gd name="connsiteY1" fmla="*/ 67239 h 74679"/>
                <a:gd name="connsiteX2" fmla="*/ 58734 w 225948"/>
                <a:gd name="connsiteY2" fmla="*/ 0 h 74679"/>
                <a:gd name="connsiteX3" fmla="*/ 0 w 225948"/>
                <a:gd name="connsiteY3" fmla="*/ 0 h 74679"/>
              </a:gdLst>
              <a:ahLst/>
              <a:cxnLst>
                <a:cxn ang="0">
                  <a:pos x="connsiteX0" y="connsiteY0"/>
                </a:cxn>
                <a:cxn ang="0">
                  <a:pos x="connsiteX1" y="connsiteY1"/>
                </a:cxn>
                <a:cxn ang="0">
                  <a:pos x="connsiteX2" y="connsiteY2"/>
                </a:cxn>
                <a:cxn ang="0">
                  <a:pos x="connsiteX3" y="connsiteY3"/>
                </a:cxn>
              </a:cxnLst>
              <a:rect l="l" t="t" r="r" b="b"/>
              <a:pathLst>
                <a:path w="225948" h="74679">
                  <a:moveTo>
                    <a:pt x="225949" y="72695"/>
                  </a:moveTo>
                  <a:cubicBezTo>
                    <a:pt x="225949" y="72695"/>
                    <a:pt x="210383" y="79756"/>
                    <a:pt x="186151" y="67239"/>
                  </a:cubicBezTo>
                  <a:cubicBezTo>
                    <a:pt x="161919" y="54722"/>
                    <a:pt x="58734" y="0"/>
                    <a:pt x="58734" y="0"/>
                  </a:cubicBezTo>
                  <a:lnTo>
                    <a:pt x="0" y="0"/>
                  </a:lnTo>
                </a:path>
              </a:pathLst>
            </a:custGeom>
            <a:noFill/>
            <a:ln w="9471" cap="rnd">
              <a:solidFill>
                <a:schemeClr val="bg1"/>
              </a:solidFill>
              <a:prstDash val="solid"/>
              <a:round/>
            </a:ln>
          </p:spPr>
          <p:txBody>
            <a:bodyPr rtlCol="0" anchor="ctr"/>
            <a:lstStyle/>
            <a:p>
              <a:endParaRPr lang="fr-FR" sz="1400"/>
            </a:p>
          </p:txBody>
        </p:sp>
        <p:sp>
          <p:nvSpPr>
            <p:cNvPr id="108" name="Forme libre : forme 22">
              <a:extLst>
                <a:ext uri="{FF2B5EF4-FFF2-40B4-BE49-F238E27FC236}">
                  <a16:creationId xmlns:a16="http://schemas.microsoft.com/office/drawing/2014/main" id="{077548FC-8777-CB93-738A-998D718DDFBD}"/>
                </a:ext>
              </a:extLst>
            </p:cNvPr>
            <p:cNvSpPr/>
            <p:nvPr/>
          </p:nvSpPr>
          <p:spPr>
            <a:xfrm>
              <a:off x="1517012" y="760383"/>
              <a:ext cx="222842" cy="157321"/>
            </a:xfrm>
            <a:custGeom>
              <a:avLst/>
              <a:gdLst>
                <a:gd name="connsiteX0" fmla="*/ 82645 w 222842"/>
                <a:gd name="connsiteY0" fmla="*/ 35682 h 157321"/>
                <a:gd name="connsiteX1" fmla="*/ 220172 w 222842"/>
                <a:gd name="connsiteY1" fmla="*/ 11450 h 157321"/>
                <a:gd name="connsiteX2" fmla="*/ 0 w 222842"/>
                <a:gd name="connsiteY2" fmla="*/ 157322 h 157321"/>
              </a:gdLst>
              <a:ahLst/>
              <a:cxnLst>
                <a:cxn ang="0">
                  <a:pos x="connsiteX0" y="connsiteY0"/>
                </a:cxn>
                <a:cxn ang="0">
                  <a:pos x="connsiteX1" y="connsiteY1"/>
                </a:cxn>
                <a:cxn ang="0">
                  <a:pos x="connsiteX2" y="connsiteY2"/>
                </a:cxn>
              </a:cxnLst>
              <a:rect l="l" t="t" r="r" b="b"/>
              <a:pathLst>
                <a:path w="222842" h="157321">
                  <a:moveTo>
                    <a:pt x="82645" y="35682"/>
                  </a:moveTo>
                  <a:cubicBezTo>
                    <a:pt x="82645" y="35682"/>
                    <a:pt x="187275" y="-24497"/>
                    <a:pt x="220172" y="11450"/>
                  </a:cubicBezTo>
                  <a:cubicBezTo>
                    <a:pt x="246650" y="40496"/>
                    <a:pt x="69165" y="125548"/>
                    <a:pt x="0" y="157322"/>
                  </a:cubicBezTo>
                </a:path>
              </a:pathLst>
            </a:custGeom>
            <a:noFill/>
            <a:ln w="9471" cap="rnd">
              <a:solidFill>
                <a:schemeClr val="bg1"/>
              </a:solidFill>
              <a:prstDash val="solid"/>
              <a:round/>
            </a:ln>
          </p:spPr>
          <p:txBody>
            <a:bodyPr rtlCol="0" anchor="ctr"/>
            <a:lstStyle/>
            <a:p>
              <a:endParaRPr lang="fr-FR" sz="1400"/>
            </a:p>
          </p:txBody>
        </p:sp>
        <p:sp>
          <p:nvSpPr>
            <p:cNvPr id="109" name="Forme libre : forme 23">
              <a:extLst>
                <a:ext uri="{FF2B5EF4-FFF2-40B4-BE49-F238E27FC236}">
                  <a16:creationId xmlns:a16="http://schemas.microsoft.com/office/drawing/2014/main" id="{88E2493C-520B-56D2-EF59-F3797216CC8D}"/>
                </a:ext>
              </a:extLst>
            </p:cNvPr>
            <p:cNvSpPr/>
            <p:nvPr/>
          </p:nvSpPr>
          <p:spPr>
            <a:xfrm rot="-1350026">
              <a:off x="1320250" y="348476"/>
              <a:ext cx="340215" cy="340215"/>
            </a:xfrm>
            <a:custGeom>
              <a:avLst/>
              <a:gdLst>
                <a:gd name="connsiteX0" fmla="*/ 340216 w 340215"/>
                <a:gd name="connsiteY0" fmla="*/ 170108 h 340215"/>
                <a:gd name="connsiteX1" fmla="*/ 170108 w 340215"/>
                <a:gd name="connsiteY1" fmla="*/ 340216 h 340215"/>
                <a:gd name="connsiteX2" fmla="*/ 0 w 340215"/>
                <a:gd name="connsiteY2" fmla="*/ 170108 h 340215"/>
                <a:gd name="connsiteX3" fmla="*/ 170108 w 340215"/>
                <a:gd name="connsiteY3" fmla="*/ 0 h 340215"/>
                <a:gd name="connsiteX4" fmla="*/ 340216 w 340215"/>
                <a:gd name="connsiteY4" fmla="*/ 170108 h 340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215" h="340215">
                  <a:moveTo>
                    <a:pt x="340216" y="170108"/>
                  </a:moveTo>
                  <a:cubicBezTo>
                    <a:pt x="340216" y="264056"/>
                    <a:pt x="264056" y="340216"/>
                    <a:pt x="170108" y="340216"/>
                  </a:cubicBezTo>
                  <a:cubicBezTo>
                    <a:pt x="76160" y="340216"/>
                    <a:pt x="0" y="264056"/>
                    <a:pt x="0" y="170108"/>
                  </a:cubicBezTo>
                  <a:cubicBezTo>
                    <a:pt x="0" y="76160"/>
                    <a:pt x="76160" y="0"/>
                    <a:pt x="170108" y="0"/>
                  </a:cubicBezTo>
                  <a:cubicBezTo>
                    <a:pt x="264056" y="0"/>
                    <a:pt x="340216" y="76160"/>
                    <a:pt x="340216" y="170108"/>
                  </a:cubicBezTo>
                  <a:close/>
                </a:path>
              </a:pathLst>
            </a:custGeom>
            <a:noFill/>
            <a:ln w="9471" cap="rnd">
              <a:solidFill>
                <a:schemeClr val="bg1"/>
              </a:solidFill>
              <a:prstDash val="solid"/>
              <a:round/>
            </a:ln>
          </p:spPr>
          <p:txBody>
            <a:bodyPr rtlCol="0" anchor="ctr"/>
            <a:lstStyle/>
            <a:p>
              <a:endParaRPr lang="fr-FR" sz="1400"/>
            </a:p>
          </p:txBody>
        </p:sp>
        <p:sp>
          <p:nvSpPr>
            <p:cNvPr id="110" name="Forme libre : forme 24">
              <a:extLst>
                <a:ext uri="{FF2B5EF4-FFF2-40B4-BE49-F238E27FC236}">
                  <a16:creationId xmlns:a16="http://schemas.microsoft.com/office/drawing/2014/main" id="{10C0B230-BA59-AE20-8604-773B651A6985}"/>
                </a:ext>
              </a:extLst>
            </p:cNvPr>
            <p:cNvSpPr/>
            <p:nvPr/>
          </p:nvSpPr>
          <p:spPr>
            <a:xfrm>
              <a:off x="1380768" y="406110"/>
              <a:ext cx="219048" cy="208296"/>
            </a:xfrm>
            <a:custGeom>
              <a:avLst/>
              <a:gdLst>
                <a:gd name="connsiteX0" fmla="*/ 109605 w 219048"/>
                <a:gd name="connsiteY0" fmla="*/ 0 h 208296"/>
                <a:gd name="connsiteX1" fmla="*/ 141379 w 219048"/>
                <a:gd name="connsiteY1" fmla="*/ 71411 h 208296"/>
                <a:gd name="connsiteX2" fmla="*/ 219049 w 219048"/>
                <a:gd name="connsiteY2" fmla="*/ 79596 h 208296"/>
                <a:gd name="connsiteX3" fmla="*/ 161117 w 219048"/>
                <a:gd name="connsiteY3" fmla="*/ 131911 h 208296"/>
                <a:gd name="connsiteX4" fmla="*/ 177325 w 219048"/>
                <a:gd name="connsiteY4" fmla="*/ 208297 h 208296"/>
                <a:gd name="connsiteX5" fmla="*/ 109605 w 219048"/>
                <a:gd name="connsiteY5" fmla="*/ 169301 h 208296"/>
                <a:gd name="connsiteX6" fmla="*/ 41884 w 219048"/>
                <a:gd name="connsiteY6" fmla="*/ 208297 h 208296"/>
                <a:gd name="connsiteX7" fmla="*/ 57932 w 219048"/>
                <a:gd name="connsiteY7" fmla="*/ 131911 h 208296"/>
                <a:gd name="connsiteX8" fmla="*/ 0 w 219048"/>
                <a:gd name="connsiteY8" fmla="*/ 79596 h 208296"/>
                <a:gd name="connsiteX9" fmla="*/ 77670 w 219048"/>
                <a:gd name="connsiteY9" fmla="*/ 71411 h 208296"/>
                <a:gd name="connsiteX10" fmla="*/ 91310 w 219048"/>
                <a:gd name="connsiteY10" fmla="*/ 40761 h 208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9048" h="208296">
                  <a:moveTo>
                    <a:pt x="109605" y="0"/>
                  </a:moveTo>
                  <a:lnTo>
                    <a:pt x="141379" y="71411"/>
                  </a:lnTo>
                  <a:lnTo>
                    <a:pt x="219049" y="79596"/>
                  </a:lnTo>
                  <a:lnTo>
                    <a:pt x="161117" y="131911"/>
                  </a:lnTo>
                  <a:lnTo>
                    <a:pt x="177325" y="208297"/>
                  </a:lnTo>
                  <a:lnTo>
                    <a:pt x="109605" y="169301"/>
                  </a:lnTo>
                  <a:lnTo>
                    <a:pt x="41884" y="208297"/>
                  </a:lnTo>
                  <a:lnTo>
                    <a:pt x="57932" y="131911"/>
                  </a:lnTo>
                  <a:lnTo>
                    <a:pt x="0" y="79596"/>
                  </a:lnTo>
                  <a:lnTo>
                    <a:pt x="77670" y="71411"/>
                  </a:lnTo>
                  <a:lnTo>
                    <a:pt x="91310" y="40761"/>
                  </a:lnTo>
                  <a:close/>
                </a:path>
              </a:pathLst>
            </a:custGeom>
            <a:noFill/>
            <a:ln w="9471" cap="rnd">
              <a:solidFill>
                <a:schemeClr val="bg1"/>
              </a:solidFill>
              <a:prstDash val="solid"/>
              <a:round/>
            </a:ln>
          </p:spPr>
          <p:txBody>
            <a:bodyPr rtlCol="0" anchor="ctr"/>
            <a:lstStyle/>
            <a:p>
              <a:endParaRPr lang="fr-FR" sz="1400"/>
            </a:p>
          </p:txBody>
        </p:sp>
      </p:grpSp>
      <p:pic>
        <p:nvPicPr>
          <p:cNvPr id="111" name="Image 110">
            <a:extLst>
              <a:ext uri="{FF2B5EF4-FFF2-40B4-BE49-F238E27FC236}">
                <a16:creationId xmlns:a16="http://schemas.microsoft.com/office/drawing/2014/main" id="{FF94DC70-FB5D-9114-A05F-D2316BDBF80D}"/>
              </a:ext>
            </a:extLst>
          </p:cNvPr>
          <p:cNvPicPr>
            <a:picLocks noChangeAspect="1"/>
          </p:cNvPicPr>
          <p:nvPr/>
        </p:nvPicPr>
        <p:blipFill>
          <a:blip r:embed="rId13">
            <a:duotone>
              <a:prstClr val="black"/>
              <a:schemeClr val="accent4">
                <a:tint val="45000"/>
                <a:satMod val="400000"/>
              </a:schemeClr>
            </a:duotone>
          </a:blip>
          <a:stretch>
            <a:fillRect/>
          </a:stretch>
        </p:blipFill>
        <p:spPr>
          <a:xfrm rot="4962598" flipH="1" flipV="1">
            <a:off x="5244155" y="5759285"/>
            <a:ext cx="322403" cy="310019"/>
          </a:xfrm>
          <a:prstGeom prst="rect">
            <a:avLst/>
          </a:prstGeom>
          <a:noFill/>
        </p:spPr>
      </p:pic>
      <p:pic>
        <p:nvPicPr>
          <p:cNvPr id="112" name="Image 111">
            <a:extLst>
              <a:ext uri="{FF2B5EF4-FFF2-40B4-BE49-F238E27FC236}">
                <a16:creationId xmlns:a16="http://schemas.microsoft.com/office/drawing/2014/main" id="{662A8182-49C1-6FE1-28DD-EFBDAE615DEC}"/>
              </a:ext>
            </a:extLst>
          </p:cNvPr>
          <p:cNvPicPr>
            <a:picLocks noChangeAspect="1"/>
          </p:cNvPicPr>
          <p:nvPr/>
        </p:nvPicPr>
        <p:blipFill>
          <a:blip r:embed="rId13">
            <a:duotone>
              <a:prstClr val="black"/>
              <a:schemeClr val="accent4">
                <a:tint val="45000"/>
                <a:satMod val="400000"/>
              </a:schemeClr>
            </a:duotone>
          </a:blip>
          <a:stretch>
            <a:fillRect/>
          </a:stretch>
        </p:blipFill>
        <p:spPr>
          <a:xfrm rot="4962598" flipH="1" flipV="1">
            <a:off x="11437199" y="5898324"/>
            <a:ext cx="322403" cy="310019"/>
          </a:xfrm>
          <a:prstGeom prst="rect">
            <a:avLst/>
          </a:prstGeom>
          <a:noFill/>
        </p:spPr>
      </p:pic>
      <p:sp>
        <p:nvSpPr>
          <p:cNvPr id="23" name="Espace réservé du contenu 8">
            <a:extLst>
              <a:ext uri="{FF2B5EF4-FFF2-40B4-BE49-F238E27FC236}">
                <a16:creationId xmlns:a16="http://schemas.microsoft.com/office/drawing/2014/main" id="{A849808F-D357-5A0C-BEFC-516966BFD170}"/>
              </a:ext>
            </a:extLst>
          </p:cNvPr>
          <p:cNvSpPr txBox="1">
            <a:spLocks/>
          </p:cNvSpPr>
          <p:nvPr/>
        </p:nvSpPr>
        <p:spPr>
          <a:xfrm>
            <a:off x="265676" y="1607596"/>
            <a:ext cx="5337229" cy="2268106"/>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eaLnBrk="1" fontAlgn="auto" hangingPunct="1">
              <a:spcBef>
                <a:spcPts val="300"/>
              </a:spcBef>
              <a:spcAft>
                <a:spcPts val="0"/>
              </a:spcAft>
              <a:buClr>
                <a:srgbClr val="92D050"/>
              </a:buClr>
              <a:buFont typeface="Wingdings" panose="05000000000000000000" pitchFamily="2" charset="2"/>
              <a:buChar char="§"/>
              <a:defRPr/>
            </a:pPr>
            <a:r>
              <a:rPr lang="fr-FR" sz="1200" b="1" dirty="0">
                <a:solidFill>
                  <a:schemeClr val="tx1">
                    <a:lumMod val="75000"/>
                    <a:lumOff val="25000"/>
                  </a:schemeClr>
                </a:solidFill>
                <a:effectLst>
                  <a:outerShdw blurRad="38100" dist="38100" dir="2700000" algn="tl">
                    <a:srgbClr val="000000">
                      <a:alpha val="43137"/>
                    </a:srgbClr>
                  </a:outerShdw>
                </a:effectLst>
              </a:rPr>
              <a:t>Action AUTO </a:t>
            </a:r>
            <a:r>
              <a:rPr lang="fr-FR" sz="1200" dirty="0">
                <a:solidFill>
                  <a:schemeClr val="tx1">
                    <a:lumMod val="75000"/>
                    <a:lumOff val="25000"/>
                  </a:schemeClr>
                </a:solidFill>
                <a:effectLst>
                  <a:outerShdw blurRad="38100" dist="38100" dir="2700000" algn="tl">
                    <a:srgbClr val="000000">
                      <a:alpha val="43137"/>
                    </a:srgbClr>
                  </a:outerShdw>
                </a:effectLst>
              </a:rPr>
              <a:t>: </a:t>
            </a:r>
            <a:r>
              <a:rPr lang="fr-FR" sz="1200" dirty="0"/>
              <a:t>Une action Crédit conso couplée prêt perso AUTO / Solutions locatives (LOA &amp; LLD) / Assurance</a:t>
            </a:r>
          </a:p>
          <a:p>
            <a:pPr lvl="2" eaLnBrk="1" fontAlgn="auto" hangingPunct="1">
              <a:spcBef>
                <a:spcPts val="300"/>
              </a:spcBef>
              <a:spcAft>
                <a:spcPts val="0"/>
              </a:spcAft>
              <a:buClr>
                <a:srgbClr val="92D050"/>
              </a:buClr>
              <a:defRPr/>
            </a:pPr>
            <a:r>
              <a:rPr lang="fr-FR" sz="1000" dirty="0">
                <a:solidFill>
                  <a:schemeClr val="tx1">
                    <a:lumMod val="75000"/>
                    <a:lumOff val="25000"/>
                  </a:schemeClr>
                </a:solidFill>
              </a:rPr>
              <a:t>Booster Assurance : </a:t>
            </a:r>
            <a:r>
              <a:rPr lang="fr-FR" sz="1000" dirty="0"/>
              <a:t>50 € offerts pour la souscription d'une assurance auto </a:t>
            </a:r>
            <a:endParaRPr lang="fr-FR" sz="1000" b="1" dirty="0">
              <a:effectLst>
                <a:outerShdw blurRad="38100" dist="38100" dir="2700000" algn="tl">
                  <a:srgbClr val="000000">
                    <a:alpha val="43137"/>
                  </a:srgbClr>
                </a:outerShdw>
              </a:effectLst>
            </a:endParaRPr>
          </a:p>
          <a:p>
            <a:pPr lvl="1" eaLnBrk="1" fontAlgn="auto" hangingPunct="1">
              <a:spcBef>
                <a:spcPts val="300"/>
              </a:spcBef>
              <a:spcAft>
                <a:spcPts val="0"/>
              </a:spcAft>
              <a:buClr>
                <a:srgbClr val="92D05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Véhicule propre : </a:t>
            </a:r>
            <a:r>
              <a:rPr lang="fr-FR" sz="1200" dirty="0"/>
              <a:t>de 6.000 à 75.000 euros, jusqu’à 120 mois, frais de dossier 1% (avec un minimum de 70 €)</a:t>
            </a:r>
          </a:p>
          <a:p>
            <a:pPr lvl="1" eaLnBrk="1" fontAlgn="auto" hangingPunct="1">
              <a:spcBef>
                <a:spcPts val="300"/>
              </a:spcBef>
              <a:spcAft>
                <a:spcPts val="0"/>
              </a:spcAft>
              <a:buClr>
                <a:srgbClr val="92D05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Rénovation énergétique : </a:t>
            </a:r>
            <a:r>
              <a:rPr lang="fr-FR" sz="1200" dirty="0"/>
              <a:t>de 6.000 à 75.000 euros, jusqu’à 120 mois, frais de dossier 1% (avec un minimum de 70 €)</a:t>
            </a:r>
          </a:p>
        </p:txBody>
      </p:sp>
      <p:pic>
        <p:nvPicPr>
          <p:cNvPr id="26" name="Picture 2" descr="Sticker arbre été vert pas cher Etiquette &amp;amp;amp; Autocollant">
            <a:extLst>
              <a:ext uri="{FF2B5EF4-FFF2-40B4-BE49-F238E27FC236}">
                <a16:creationId xmlns:a16="http://schemas.microsoft.com/office/drawing/2014/main" id="{C2D7CA18-E7A7-A3B5-0841-240617E6BAF9}"/>
              </a:ext>
            </a:extLst>
          </p:cNvPr>
          <p:cNvPicPr>
            <a:picLocks noChangeAspect="1" noChangeArrowheads="1"/>
          </p:cNvPicPr>
          <p:nvPr/>
        </p:nvPicPr>
        <p:blipFill>
          <a:blip r:embed="rId1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24668" y="2400893"/>
            <a:ext cx="274327" cy="27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5" name="Picture 2" descr="Sticker arbre été vert pas cher Etiquette &amp;amp;amp; Autocollant">
            <a:extLst>
              <a:ext uri="{FF2B5EF4-FFF2-40B4-BE49-F238E27FC236}">
                <a16:creationId xmlns:a16="http://schemas.microsoft.com/office/drawing/2014/main" id="{E18F30E9-B8FC-7FC1-706A-ABC829531F47}"/>
              </a:ext>
            </a:extLst>
          </p:cNvPr>
          <p:cNvPicPr>
            <a:picLocks noChangeAspect="1" noChangeArrowheads="1"/>
          </p:cNvPicPr>
          <p:nvPr/>
        </p:nvPicPr>
        <p:blipFill>
          <a:blip r:embed="rId1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24668" y="2805852"/>
            <a:ext cx="274327" cy="27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 name="Image 115">
            <a:extLst>
              <a:ext uri="{FF2B5EF4-FFF2-40B4-BE49-F238E27FC236}">
                <a16:creationId xmlns:a16="http://schemas.microsoft.com/office/drawing/2014/main" id="{2C02C647-6B68-073D-D1A2-C6DD37A507BC}"/>
              </a:ext>
            </a:extLst>
          </p:cNvPr>
          <p:cNvPicPr>
            <a:picLocks noChangeAspect="1"/>
          </p:cNvPicPr>
          <p:nvPr/>
        </p:nvPicPr>
        <p:blipFill>
          <a:blip r:embed="rId15" cstate="print">
            <a:clrChange>
              <a:clrFrom>
                <a:srgbClr val="FDFCFD"/>
              </a:clrFrom>
              <a:clrTo>
                <a:srgbClr val="FDFCFD">
                  <a:alpha val="0"/>
                </a:srgbClr>
              </a:clrTo>
            </a:clrChange>
            <a:extLst>
              <a:ext uri="{28A0092B-C50C-407E-A947-70E740481C1C}">
                <a14:useLocalDpi xmlns:a14="http://schemas.microsoft.com/office/drawing/2010/main" val="0"/>
              </a:ext>
            </a:extLst>
          </a:blip>
          <a:stretch>
            <a:fillRect/>
          </a:stretch>
        </p:blipFill>
        <p:spPr>
          <a:xfrm>
            <a:off x="747921" y="1684534"/>
            <a:ext cx="237553" cy="242993"/>
          </a:xfrm>
          <a:prstGeom prst="rect">
            <a:avLst/>
          </a:prstGeom>
        </p:spPr>
      </p:pic>
      <p:sp>
        <p:nvSpPr>
          <p:cNvPr id="117" name="Rectangle 116">
            <a:extLst>
              <a:ext uri="{FF2B5EF4-FFF2-40B4-BE49-F238E27FC236}">
                <a16:creationId xmlns:a16="http://schemas.microsoft.com/office/drawing/2014/main" id="{6A73FED5-5998-7242-8325-ECCD96D5DC03}"/>
              </a:ext>
            </a:extLst>
          </p:cNvPr>
          <p:cNvSpPr/>
          <p:nvPr/>
        </p:nvSpPr>
        <p:spPr>
          <a:xfrm>
            <a:off x="1030502" y="3281503"/>
            <a:ext cx="4398650" cy="246221"/>
          </a:xfrm>
          <a:prstGeom prst="rect">
            <a:avLst/>
          </a:prstGeom>
          <a:solidFill>
            <a:srgbClr val="92D050"/>
          </a:solidFill>
        </p:spPr>
        <p:txBody>
          <a:bodyPr wrap="square">
            <a:spAutoFit/>
          </a:bodyPr>
          <a:lstStyle/>
          <a:p>
            <a:pPr marL="0" lvl="1" algn="ctr">
              <a:spcBef>
                <a:spcPts val="300"/>
              </a:spcBef>
              <a:buClr>
                <a:srgbClr val="92D050"/>
              </a:buClr>
              <a:defRPr/>
            </a:pPr>
            <a:r>
              <a:rPr lang="fr-FR" sz="1000" dirty="0">
                <a:solidFill>
                  <a:srgbClr val="336600"/>
                </a:solidFill>
              </a:rPr>
              <a:t>Retrouvez le détail des offres et leurs taux dans le </a:t>
            </a:r>
            <a:r>
              <a:rPr lang="fr-FR" sz="1000" b="1" dirty="0">
                <a:solidFill>
                  <a:srgbClr val="336600"/>
                </a:solidFill>
              </a:rPr>
              <a:t>book des offres </a:t>
            </a:r>
            <a:r>
              <a:rPr lang="fr-FR" sz="1000" dirty="0">
                <a:hlinkClick r:id="rId16"/>
              </a:rPr>
              <a:t>ici</a:t>
            </a:r>
            <a:endParaRPr lang="fr-FR" sz="1000" dirty="0"/>
          </a:p>
        </p:txBody>
      </p:sp>
      <p:sp>
        <p:nvSpPr>
          <p:cNvPr id="118" name="Espace réservé du contenu 8">
            <a:extLst>
              <a:ext uri="{FF2B5EF4-FFF2-40B4-BE49-F238E27FC236}">
                <a16:creationId xmlns:a16="http://schemas.microsoft.com/office/drawing/2014/main" id="{EFDA8FF9-6910-5D84-80A2-C90CB780B6F2}"/>
              </a:ext>
            </a:extLst>
          </p:cNvPr>
          <p:cNvSpPr txBox="1">
            <a:spLocks/>
          </p:cNvSpPr>
          <p:nvPr/>
        </p:nvSpPr>
        <p:spPr>
          <a:xfrm>
            <a:off x="267230" y="3698960"/>
            <a:ext cx="5529945" cy="1245176"/>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002060"/>
              </a:buClr>
              <a:buFont typeface="Wingdings" panose="05000000000000000000" pitchFamily="2" charset="2"/>
              <a:buChar char="§"/>
              <a:defRPr/>
            </a:pPr>
            <a:r>
              <a:rPr lang="fr-FR" sz="1200" b="1" dirty="0">
                <a:solidFill>
                  <a:srgbClr val="002060"/>
                </a:solidFill>
              </a:rPr>
              <a:t>Prêt Premium Avance liberté : </a:t>
            </a:r>
            <a:r>
              <a:rPr lang="fr-FR" sz="1200" dirty="0">
                <a:solidFill>
                  <a:srgbClr val="002060"/>
                </a:solidFill>
              </a:rPr>
              <a:t>de 10.000 à 150.000 euros, différé de 6 à 24 mois, amortissement jusqu’à 120 mois.</a:t>
            </a:r>
          </a:p>
          <a:p>
            <a:pPr lvl="1" eaLnBrk="1" fontAlgn="auto" hangingPunct="1">
              <a:spcBef>
                <a:spcPts val="300"/>
              </a:spcBef>
              <a:spcAft>
                <a:spcPts val="0"/>
              </a:spcAft>
              <a:buClr>
                <a:srgbClr val="002060"/>
              </a:buClr>
              <a:buFont typeface="Wingdings" panose="05000000000000000000" pitchFamily="2" charset="2"/>
              <a:buChar char="§"/>
              <a:defRPr/>
            </a:pPr>
            <a:r>
              <a:rPr lang="fr-FR" sz="1200" b="1" dirty="0">
                <a:solidFill>
                  <a:srgbClr val="002060"/>
                </a:solidFill>
              </a:rPr>
              <a:t>Prêt SCPI : </a:t>
            </a:r>
            <a:r>
              <a:rPr lang="fr-FR" sz="1200" dirty="0">
                <a:solidFill>
                  <a:srgbClr val="002060"/>
                </a:solidFill>
              </a:rPr>
              <a:t>de 2.000 à 75.000 euros, de 4 à 120 mois, frais de dossier de 1% (min 70€ - max 750€)</a:t>
            </a:r>
          </a:p>
        </p:txBody>
      </p:sp>
    </p:spTree>
    <p:extLst>
      <p:ext uri="{BB962C8B-B14F-4D97-AF65-F5344CB8AC3E}">
        <p14:creationId xmlns:p14="http://schemas.microsoft.com/office/powerpoint/2010/main" val="33772820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contenu 8">
            <a:extLst>
              <a:ext uri="{FF2B5EF4-FFF2-40B4-BE49-F238E27FC236}">
                <a16:creationId xmlns:a16="http://schemas.microsoft.com/office/drawing/2014/main" id="{2C618519-F7C6-0E6B-8DD7-3377760D2F4E}"/>
              </a:ext>
            </a:extLst>
          </p:cNvPr>
          <p:cNvSpPr txBox="1">
            <a:spLocks/>
          </p:cNvSpPr>
          <p:nvPr/>
        </p:nvSpPr>
        <p:spPr>
          <a:xfrm>
            <a:off x="466041" y="5102889"/>
            <a:ext cx="5338572" cy="881614"/>
          </a:xfrm>
          <a:prstGeom prst="rect">
            <a:avLst/>
          </a:prstGeom>
          <a:noFill/>
          <a:ln w="28575">
            <a:solidFill>
              <a:srgbClr val="FFC000"/>
            </a:solidFill>
          </a:ln>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fontAlgn="auto" hangingPunct="1">
              <a:spcAft>
                <a:spcPts val="0"/>
              </a:spcAft>
              <a:buFont typeface="Arial" panose="020B0604020202020204" pitchFamily="34" charset="0"/>
              <a:buNone/>
              <a:defRPr/>
            </a:pPr>
            <a:endParaRPr lang="fr-FR" sz="1050"/>
          </a:p>
        </p:txBody>
      </p:sp>
      <p:sp>
        <p:nvSpPr>
          <p:cNvPr id="15" name="Espace réservé du contenu 8">
            <a:extLst>
              <a:ext uri="{FF2B5EF4-FFF2-40B4-BE49-F238E27FC236}">
                <a16:creationId xmlns:a16="http://schemas.microsoft.com/office/drawing/2014/main" id="{280C8219-DD0D-A4B5-C3D6-52D466916DD5}"/>
              </a:ext>
            </a:extLst>
          </p:cNvPr>
          <p:cNvSpPr txBox="1">
            <a:spLocks/>
          </p:cNvSpPr>
          <p:nvPr/>
        </p:nvSpPr>
        <p:spPr>
          <a:xfrm>
            <a:off x="-20520" y="5293391"/>
            <a:ext cx="5844081" cy="667060"/>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Font typeface="Arial" panose="020B0604020202020204" pitchFamily="34" charset="0"/>
              <a:buNone/>
              <a:defRPr/>
            </a:pPr>
            <a:r>
              <a:rPr lang="fr-FR" sz="1200" b="1" dirty="0">
                <a:solidFill>
                  <a:srgbClr val="C00000"/>
                </a:solidFill>
              </a:rPr>
              <a:t>LA</a:t>
            </a:r>
            <a:r>
              <a:rPr lang="fr-FR" sz="1200" b="1" dirty="0"/>
              <a:t> cible</a:t>
            </a:r>
            <a:r>
              <a:rPr lang="fr-FR" sz="1200" b="1" dirty="0">
                <a:solidFill>
                  <a:srgbClr val="C00000"/>
                </a:solidFill>
              </a:rPr>
              <a:t> prioritaire </a:t>
            </a:r>
            <a:r>
              <a:rPr lang="fr-FR" sz="1200" b="1" dirty="0"/>
              <a:t>à traiter :</a:t>
            </a:r>
          </a:p>
          <a:p>
            <a:pPr lvl="1" eaLnBrk="1" fontAlgn="auto" hangingPunct="1">
              <a:spcBef>
                <a:spcPts val="300"/>
              </a:spcBef>
              <a:spcAft>
                <a:spcPts val="0"/>
              </a:spcAft>
              <a:buClr>
                <a:srgbClr val="FFC000"/>
              </a:buClr>
              <a:buFont typeface="Wingdings" panose="05000000000000000000" pitchFamily="2" charset="2"/>
              <a:buChar char="§"/>
              <a:defRPr/>
            </a:pPr>
            <a:r>
              <a:rPr lang="fr-FR" sz="1200" b="1" dirty="0">
                <a:solidFill>
                  <a:schemeClr val="tx2"/>
                </a:solidFill>
              </a:rPr>
              <a:t>«</a:t>
            </a:r>
            <a:r>
              <a:rPr lang="it-IT" sz="1200" b="1" dirty="0">
                <a:solidFill>
                  <a:schemeClr val="tx2"/>
                </a:solidFill>
              </a:rPr>
              <a:t>PRIO Q3 IARD PREV CLIENTS NON VUS</a:t>
            </a:r>
            <a:r>
              <a:rPr lang="fr-FR" sz="1200" b="1" dirty="0">
                <a:solidFill>
                  <a:schemeClr val="tx2"/>
                </a:solidFill>
              </a:rPr>
              <a:t>» </a:t>
            </a:r>
            <a:r>
              <a:rPr lang="fr-FR" sz="1200" b="1" dirty="0"/>
              <a:t>: La cible très tendre </a:t>
            </a:r>
            <a:r>
              <a:rPr lang="fr-FR" sz="1200" dirty="0"/>
              <a:t>pour équiper en Assurance et </a:t>
            </a:r>
            <a:r>
              <a:rPr lang="fr-FR" sz="1200" b="1" dirty="0"/>
              <a:t>impacter la part variable</a:t>
            </a:r>
            <a:r>
              <a:rPr lang="fr-FR" sz="1200" dirty="0"/>
              <a:t>. </a:t>
            </a:r>
            <a:r>
              <a:rPr lang="fr-FR" sz="1200" dirty="0">
                <a:sym typeface="Wingdings" panose="05000000000000000000" pitchFamily="2" charset="2"/>
              </a:rPr>
              <a:t> </a:t>
            </a:r>
            <a:r>
              <a:rPr lang="fr-FR" sz="1200" dirty="0">
                <a:hlinkClick r:id="rId2" action="ppaction://hlinksldjump"/>
              </a:rPr>
              <a:t>En savoir plus </a:t>
            </a:r>
            <a:endParaRPr lang="fr-FR" sz="1200" dirty="0"/>
          </a:p>
        </p:txBody>
      </p:sp>
      <p:sp>
        <p:nvSpPr>
          <p:cNvPr id="2" name="Espace réservé du texte 6">
            <a:extLst>
              <a:ext uri="{FF2B5EF4-FFF2-40B4-BE49-F238E27FC236}">
                <a16:creationId xmlns:a16="http://schemas.microsoft.com/office/drawing/2014/main" id="{6BAF421F-F97F-D83B-79F0-DE9317DA5775}"/>
              </a:ext>
            </a:extLst>
          </p:cNvPr>
          <p:cNvSpPr>
            <a:spLocks noGrp="1"/>
          </p:cNvSpPr>
          <p:nvPr>
            <p:ph type="body" sz="quarter" idx="14"/>
          </p:nvPr>
        </p:nvSpPr>
        <p:spPr>
          <a:xfrm>
            <a:off x="4376057" y="137054"/>
            <a:ext cx="7300006" cy="231246"/>
          </a:xfrm>
        </p:spPr>
        <p:txBody>
          <a:bodyPr/>
          <a:lstStyle/>
          <a:p>
            <a:r>
              <a:rPr lang="fr-FR" b="0" dirty="0">
                <a:solidFill>
                  <a:srgbClr val="C00000"/>
                </a:solidFill>
              </a:rPr>
              <a:t>Grand Public</a:t>
            </a:r>
            <a:r>
              <a:rPr lang="fr-FR" dirty="0">
                <a:solidFill>
                  <a:schemeClr val="tx1">
                    <a:lumMod val="75000"/>
                    <a:lumOff val="25000"/>
                  </a:schemeClr>
                </a:solidFill>
              </a:rPr>
              <a:t> - </a:t>
            </a:r>
            <a:r>
              <a:rPr lang="fr-FR" dirty="0">
                <a:solidFill>
                  <a:srgbClr val="C00000"/>
                </a:solidFill>
              </a:rPr>
              <a:t>Premium </a:t>
            </a:r>
            <a:r>
              <a:rPr lang="fr-FR" dirty="0">
                <a:solidFill>
                  <a:schemeClr val="tx1">
                    <a:lumMod val="75000"/>
                    <a:lumOff val="25000"/>
                  </a:schemeClr>
                </a:solidFill>
              </a:rPr>
              <a:t>- Professionnels </a:t>
            </a:r>
          </a:p>
        </p:txBody>
      </p:sp>
      <p:sp>
        <p:nvSpPr>
          <p:cNvPr id="3" name="Espace réservé du contenu 8">
            <a:extLst>
              <a:ext uri="{FF2B5EF4-FFF2-40B4-BE49-F238E27FC236}">
                <a16:creationId xmlns:a16="http://schemas.microsoft.com/office/drawing/2014/main" id="{4CEC06EE-14A6-C9AD-43AB-8D429FD05F02}"/>
              </a:ext>
            </a:extLst>
          </p:cNvPr>
          <p:cNvSpPr txBox="1">
            <a:spLocks/>
          </p:cNvSpPr>
          <p:nvPr/>
        </p:nvSpPr>
        <p:spPr bwMode="auto">
          <a:xfrm>
            <a:off x="5953014" y="1412872"/>
            <a:ext cx="5858586" cy="2231150"/>
          </a:xfrm>
          <a:prstGeom prst="rect">
            <a:avLst/>
          </a:prstGeom>
          <a:noFill/>
          <a:ln w="28575">
            <a:solidFill>
              <a:srgbClr val="FFC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dirty="0">
              <a:solidFill>
                <a:srgbClr val="404040"/>
              </a:solidFill>
            </a:endParaRPr>
          </a:p>
          <a:p>
            <a:pPr eaLnBrk="1" hangingPunct="1">
              <a:spcBef>
                <a:spcPts val="600"/>
              </a:spcBef>
              <a:buClr>
                <a:srgbClr val="D11921"/>
              </a:buClr>
              <a:buFont typeface="Arial" panose="020B0604020202020204" pitchFamily="34" charset="0"/>
              <a:buNone/>
            </a:pPr>
            <a:endParaRPr lang="fr-FR" altLang="fr-FR" sz="10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p:txBody>
      </p:sp>
      <p:sp>
        <p:nvSpPr>
          <p:cNvPr id="4" name="Rectangle 3">
            <a:extLst>
              <a:ext uri="{FF2B5EF4-FFF2-40B4-BE49-F238E27FC236}">
                <a16:creationId xmlns:a16="http://schemas.microsoft.com/office/drawing/2014/main" id="{78718156-AFB7-C0F2-613A-62B5805B7403}"/>
              </a:ext>
            </a:extLst>
          </p:cNvPr>
          <p:cNvSpPr/>
          <p:nvPr/>
        </p:nvSpPr>
        <p:spPr>
          <a:xfrm>
            <a:off x="6025180" y="3062084"/>
            <a:ext cx="5717684" cy="494947"/>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Espace réservé du contenu 8">
            <a:extLst>
              <a:ext uri="{FF2B5EF4-FFF2-40B4-BE49-F238E27FC236}">
                <a16:creationId xmlns:a16="http://schemas.microsoft.com/office/drawing/2014/main" id="{37CB42BE-BD03-A40C-4C98-34D3B096F66A}"/>
              </a:ext>
            </a:extLst>
          </p:cNvPr>
          <p:cNvSpPr txBox="1">
            <a:spLocks/>
          </p:cNvSpPr>
          <p:nvPr/>
        </p:nvSpPr>
        <p:spPr bwMode="auto">
          <a:xfrm>
            <a:off x="466041" y="1398834"/>
            <a:ext cx="5331135" cy="3517198"/>
          </a:xfrm>
          <a:prstGeom prst="rect">
            <a:avLst/>
          </a:prstGeom>
          <a:noFill/>
          <a:ln w="28575">
            <a:solidFill>
              <a:srgbClr val="FFC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6" name="Rectangle 5">
            <a:extLst>
              <a:ext uri="{FF2B5EF4-FFF2-40B4-BE49-F238E27FC236}">
                <a16:creationId xmlns:a16="http://schemas.microsoft.com/office/drawing/2014/main" id="{D28D004C-5378-D546-29B4-E6A4E4A9B7ED}"/>
              </a:ext>
            </a:extLst>
          </p:cNvPr>
          <p:cNvSpPr/>
          <p:nvPr/>
        </p:nvSpPr>
        <p:spPr>
          <a:xfrm>
            <a:off x="546389" y="3557031"/>
            <a:ext cx="5173338" cy="1281043"/>
          </a:xfrm>
          <a:prstGeom prst="rect">
            <a:avLst/>
          </a:prstGeom>
          <a:solidFill>
            <a:schemeClr val="bg1">
              <a:lumMod val="9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Espace réservé du contenu 8">
            <a:extLst>
              <a:ext uri="{FF2B5EF4-FFF2-40B4-BE49-F238E27FC236}">
                <a16:creationId xmlns:a16="http://schemas.microsoft.com/office/drawing/2014/main" id="{DF15040E-855D-51C2-139D-A2763EA161C3}"/>
              </a:ext>
            </a:extLst>
          </p:cNvPr>
          <p:cNvSpPr txBox="1">
            <a:spLocks/>
          </p:cNvSpPr>
          <p:nvPr/>
        </p:nvSpPr>
        <p:spPr>
          <a:xfrm>
            <a:off x="5505298" y="1422205"/>
            <a:ext cx="5858586" cy="2377041"/>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lvl="1" indent="-171450" eaLnBrk="1" fontAlgn="auto" hangingPunct="1">
              <a:spcBef>
                <a:spcPts val="300"/>
              </a:spcBef>
              <a:spcAft>
                <a:spcPts val="0"/>
              </a:spcAft>
              <a:buClr>
                <a:srgbClr val="FFC000"/>
              </a:buClr>
              <a:buFont typeface="Wingdings" panose="05000000000000000000" pitchFamily="2" charset="2"/>
              <a:buChar char="§"/>
              <a:defRPr/>
            </a:pPr>
            <a:endParaRPr lang="fr-FR" sz="1200" dirty="0">
              <a:cs typeface="Arial"/>
            </a:endParaRPr>
          </a:p>
          <a:p>
            <a:pPr marL="683895" lvl="1" indent="-215900" eaLnBrk="1" fontAlgn="auto" hangingPunct="1">
              <a:spcBef>
                <a:spcPts val="300"/>
              </a:spcBef>
              <a:spcAft>
                <a:spcPts val="0"/>
              </a:spcAft>
              <a:buClr>
                <a:srgbClr val="FFC00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Part variable sur objectifs : </a:t>
            </a:r>
          </a:p>
          <a:p>
            <a:pPr marL="1142895" lvl="2" indent="-215900" eaLnBrk="1" fontAlgn="auto" hangingPunct="1">
              <a:spcBef>
                <a:spcPts val="300"/>
              </a:spcBef>
              <a:spcAft>
                <a:spcPts val="0"/>
              </a:spcAft>
              <a:buClr>
                <a:srgbClr val="FFC000"/>
              </a:buClr>
              <a:defRPr/>
            </a:pPr>
            <a:r>
              <a:rPr lang="fr-FR" sz="1000" dirty="0"/>
              <a:t>Ventes Brutes IARD &amp; prévoyance (si Top CC Vert et actualisé)</a:t>
            </a:r>
          </a:p>
          <a:p>
            <a:pPr marL="683895" lvl="1" indent="-215900" eaLnBrk="1" fontAlgn="auto" hangingPunct="1">
              <a:spcBef>
                <a:spcPts val="300"/>
              </a:spcBef>
              <a:spcAft>
                <a:spcPts val="0"/>
              </a:spcAft>
              <a:buClr>
                <a:srgbClr val="FFC00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Part variable relative (baromètre) : </a:t>
            </a:r>
          </a:p>
          <a:p>
            <a:pPr marL="1142895" lvl="2" indent="-215900" eaLnBrk="1" fontAlgn="auto" hangingPunct="1">
              <a:spcBef>
                <a:spcPts val="300"/>
              </a:spcBef>
              <a:spcAft>
                <a:spcPts val="0"/>
              </a:spcAft>
              <a:buClr>
                <a:srgbClr val="FFC000"/>
              </a:buClr>
              <a:defRPr/>
            </a:pPr>
            <a:r>
              <a:rPr lang="fr-FR" sz="1000" dirty="0"/>
              <a:t>VN IARD &amp; prévoyance (produits pondérés)</a:t>
            </a:r>
          </a:p>
          <a:p>
            <a:pPr marL="1142895" lvl="2" indent="-215900" eaLnBrk="1" fontAlgn="auto" hangingPunct="1">
              <a:spcBef>
                <a:spcPts val="300"/>
              </a:spcBef>
              <a:spcAft>
                <a:spcPts val="0"/>
              </a:spcAft>
              <a:buClr>
                <a:srgbClr val="FFC000"/>
              </a:buClr>
              <a:defRPr/>
            </a:pPr>
            <a:r>
              <a:rPr lang="fr-FR" sz="1000" dirty="0"/>
              <a:t>FDC – Evo. Nombre de clients équipés</a:t>
            </a:r>
          </a:p>
          <a:p>
            <a:pPr marL="1142895" lvl="2" indent="-215900" eaLnBrk="1" fontAlgn="auto" hangingPunct="1">
              <a:spcBef>
                <a:spcPts val="300"/>
              </a:spcBef>
              <a:spcAft>
                <a:spcPts val="0"/>
              </a:spcAft>
              <a:buClr>
                <a:srgbClr val="FFC000"/>
              </a:buClr>
              <a:defRPr/>
            </a:pPr>
            <a:r>
              <a:rPr lang="fr-FR" sz="1000" dirty="0"/>
              <a:t>Prémium : VN IARD &amp; prévoyance (produits pondérés) sur clients Pr</a:t>
            </a:r>
            <a:r>
              <a:rPr lang="fr-FR" sz="1000" dirty="0">
                <a:highlight>
                  <a:srgbClr val="FFFF00"/>
                </a:highlight>
              </a:rPr>
              <a:t>e</a:t>
            </a:r>
            <a:r>
              <a:rPr lang="fr-FR" sz="1000" dirty="0"/>
              <a:t>mium</a:t>
            </a:r>
            <a:r>
              <a:rPr lang="fr-FR" sz="1000" dirty="0">
                <a:highlight>
                  <a:srgbClr val="FFFF00"/>
                </a:highlight>
              </a:rPr>
              <a:t>s</a:t>
            </a:r>
          </a:p>
          <a:p>
            <a:pPr marL="1142895" lvl="2" indent="-215900" eaLnBrk="1" fontAlgn="auto" hangingPunct="1">
              <a:spcBef>
                <a:spcPts val="300"/>
              </a:spcBef>
              <a:spcAft>
                <a:spcPts val="0"/>
              </a:spcAft>
              <a:buClr>
                <a:srgbClr val="FFC000"/>
              </a:buClr>
              <a:defRPr/>
            </a:pPr>
            <a:r>
              <a:rPr lang="fr-FR" sz="1000" dirty="0"/>
              <a:t>Satisfaction</a:t>
            </a:r>
          </a:p>
          <a:p>
            <a:pPr marL="639445" lvl="1" indent="-171450" eaLnBrk="1" fontAlgn="auto" hangingPunct="1">
              <a:spcBef>
                <a:spcPts val="300"/>
              </a:spcBef>
              <a:spcAft>
                <a:spcPts val="0"/>
              </a:spcAft>
              <a:buClr>
                <a:srgbClr val="FFC00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Astuce : </a:t>
            </a:r>
            <a:r>
              <a:rPr lang="fr-FR" sz="1000" i="1" dirty="0"/>
              <a:t>Suivez chaque semaine vos contrats provisoires AUTO ou 2 Roues dans le brief </a:t>
            </a:r>
            <a:r>
              <a:rPr lang="fr-FR" sz="1000" i="1" dirty="0" err="1"/>
              <a:t>HeBDDo</a:t>
            </a:r>
            <a:r>
              <a:rPr lang="fr-FR" sz="1000" i="1" dirty="0"/>
              <a:t> pour éviter les résiliations.</a:t>
            </a:r>
            <a:endParaRPr lang="fr-FR" sz="1200" dirty="0">
              <a:cs typeface="Arial"/>
            </a:endParaRPr>
          </a:p>
        </p:txBody>
      </p:sp>
      <p:sp>
        <p:nvSpPr>
          <p:cNvPr id="8" name="Espace réservé du texte 5">
            <a:extLst>
              <a:ext uri="{FF2B5EF4-FFF2-40B4-BE49-F238E27FC236}">
                <a16:creationId xmlns:a16="http://schemas.microsoft.com/office/drawing/2014/main" id="{2B400180-DE43-6107-B596-D2D8F878E531}"/>
              </a:ext>
            </a:extLst>
          </p:cNvPr>
          <p:cNvSpPr>
            <a:spLocks noGrp="1"/>
          </p:cNvSpPr>
          <p:nvPr>
            <p:ph type="body" sz="quarter" idx="12"/>
          </p:nvPr>
        </p:nvSpPr>
        <p:spPr>
          <a:xfrm>
            <a:off x="695325" y="464147"/>
            <a:ext cx="10980738" cy="720000"/>
          </a:xfrm>
        </p:spPr>
        <p:txBody>
          <a:bodyPr lIns="91440" tIns="45720" rIns="91440" bIns="45720" anchor="ctr">
            <a:normAutofit/>
          </a:bodyPr>
          <a:lstStyle/>
          <a:p>
            <a:r>
              <a:rPr lang="fr-FR" dirty="0">
                <a:latin typeface="Montserrat Black"/>
              </a:rPr>
              <a:t>L’</a:t>
            </a:r>
            <a:r>
              <a:rPr lang="fr-FR" dirty="0">
                <a:solidFill>
                  <a:srgbClr val="C00000"/>
                </a:solidFill>
                <a:latin typeface="Montserrat Black"/>
              </a:rPr>
              <a:t>Essentiel </a:t>
            </a:r>
            <a:r>
              <a:rPr lang="fr-FR" dirty="0">
                <a:latin typeface="Montserrat Black"/>
              </a:rPr>
              <a:t>de l’IARD &amp; Prévoyance : « Être </a:t>
            </a:r>
            <a:r>
              <a:rPr lang="fr-FR" dirty="0">
                <a:solidFill>
                  <a:srgbClr val="C00000"/>
                </a:solidFill>
                <a:latin typeface="Montserrat Black"/>
              </a:rPr>
              <a:t>Assureur au quotidien </a:t>
            </a:r>
            <a:r>
              <a:rPr lang="fr-FR" dirty="0">
                <a:latin typeface="Montserrat Black"/>
              </a:rPr>
              <a:t>» </a:t>
            </a:r>
          </a:p>
        </p:txBody>
      </p:sp>
      <p:sp>
        <p:nvSpPr>
          <p:cNvPr id="9" name="Rectangle 8">
            <a:extLst>
              <a:ext uri="{FF2B5EF4-FFF2-40B4-BE49-F238E27FC236}">
                <a16:creationId xmlns:a16="http://schemas.microsoft.com/office/drawing/2014/main" id="{49FD49BD-B643-9583-C98A-45C7F6786A37}"/>
              </a:ext>
            </a:extLst>
          </p:cNvPr>
          <p:cNvSpPr/>
          <p:nvPr/>
        </p:nvSpPr>
        <p:spPr>
          <a:xfrm>
            <a:off x="0" y="0"/>
            <a:ext cx="394399" cy="6858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IARD &amp; PREVOYANCE</a:t>
            </a:r>
          </a:p>
        </p:txBody>
      </p:sp>
      <p:sp>
        <p:nvSpPr>
          <p:cNvPr id="10" name="Espace réservé du contenu 8">
            <a:extLst>
              <a:ext uri="{FF2B5EF4-FFF2-40B4-BE49-F238E27FC236}">
                <a16:creationId xmlns:a16="http://schemas.microsoft.com/office/drawing/2014/main" id="{EA574999-8F60-BB90-F939-7C0CA13B0333}"/>
              </a:ext>
            </a:extLst>
          </p:cNvPr>
          <p:cNvSpPr txBox="1">
            <a:spLocks noChangeArrowheads="1"/>
          </p:cNvSpPr>
          <p:nvPr/>
        </p:nvSpPr>
        <p:spPr bwMode="auto">
          <a:xfrm>
            <a:off x="6044487" y="1277258"/>
            <a:ext cx="2629578" cy="319066"/>
          </a:xfrm>
          <a:prstGeom prst="rect">
            <a:avLst/>
          </a:prstGeom>
          <a:solidFill>
            <a:srgbClr val="FFC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impacts sur votre PV</a:t>
            </a:r>
          </a:p>
        </p:txBody>
      </p:sp>
      <p:sp>
        <p:nvSpPr>
          <p:cNvPr id="12" name="Espace réservé du contenu 8">
            <a:extLst>
              <a:ext uri="{FF2B5EF4-FFF2-40B4-BE49-F238E27FC236}">
                <a16:creationId xmlns:a16="http://schemas.microsoft.com/office/drawing/2014/main" id="{B8319C17-02F5-7BD0-6C6F-D9F86832601E}"/>
              </a:ext>
            </a:extLst>
          </p:cNvPr>
          <p:cNvSpPr txBox="1">
            <a:spLocks/>
          </p:cNvSpPr>
          <p:nvPr/>
        </p:nvSpPr>
        <p:spPr>
          <a:xfrm>
            <a:off x="275502" y="1337638"/>
            <a:ext cx="5568578" cy="2268106"/>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eaLnBrk="1" fontAlgn="auto" hangingPunct="1">
              <a:spcBef>
                <a:spcPts val="300"/>
              </a:spcBef>
              <a:spcAft>
                <a:spcPts val="0"/>
              </a:spcAft>
              <a:buClr>
                <a:srgbClr val="FFC000"/>
              </a:buClr>
              <a:buFont typeface="Wingdings" panose="05000000000000000000" pitchFamily="2" charset="2"/>
              <a:buChar char="§"/>
              <a:defRPr/>
            </a:pPr>
            <a:endParaRPr lang="fr-FR" sz="1200" dirty="0"/>
          </a:p>
          <a:p>
            <a:pPr lvl="1" eaLnBrk="1" fontAlgn="auto" hangingPunct="1">
              <a:spcBef>
                <a:spcPts val="300"/>
              </a:spcBef>
              <a:spcAft>
                <a:spcPts val="0"/>
              </a:spcAft>
              <a:buClr>
                <a:srgbClr val="FFC00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Sécur’Famille 2 : </a:t>
            </a:r>
            <a:r>
              <a:rPr lang="fr-FR" sz="1200" dirty="0"/>
              <a:t>2 mois offerts du 1</a:t>
            </a:r>
            <a:r>
              <a:rPr lang="fr-FR" sz="1200" baseline="30000" dirty="0"/>
              <a:t>er</a:t>
            </a:r>
            <a:r>
              <a:rPr lang="fr-FR" sz="1200" dirty="0"/>
              <a:t> au 30 septembre.</a:t>
            </a:r>
          </a:p>
          <a:p>
            <a:pPr lvl="1" eaLnBrk="1" fontAlgn="auto" hangingPunct="1">
              <a:spcBef>
                <a:spcPts val="300"/>
              </a:spcBef>
              <a:spcAft>
                <a:spcPts val="0"/>
              </a:spcAft>
              <a:buClr>
                <a:srgbClr val="FFC00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MRH : </a:t>
            </a:r>
            <a:r>
              <a:rPr lang="fr-FR" sz="1200" dirty="0"/>
              <a:t>1 mois offert du 6 novembre au 2 décembre.</a:t>
            </a:r>
          </a:p>
          <a:p>
            <a:pPr lvl="1" eaLnBrk="1" fontAlgn="auto" hangingPunct="1">
              <a:spcBef>
                <a:spcPts val="300"/>
              </a:spcBef>
              <a:spcAft>
                <a:spcPts val="0"/>
              </a:spcAft>
              <a:buClr>
                <a:srgbClr val="FFC00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AUTO : </a:t>
            </a:r>
            <a:r>
              <a:rPr lang="fr-FR" sz="1200" dirty="0"/>
              <a:t>10% de remise sur les véhicules propres (électriques et hybrides).</a:t>
            </a:r>
          </a:p>
          <a:p>
            <a:pPr lvl="1" eaLnBrk="1" fontAlgn="auto" hangingPunct="1">
              <a:spcBef>
                <a:spcPts val="300"/>
              </a:spcBef>
              <a:spcAft>
                <a:spcPts val="0"/>
              </a:spcAft>
              <a:buClr>
                <a:srgbClr val="FFC00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Remise à la main du réseau :</a:t>
            </a:r>
          </a:p>
          <a:p>
            <a:pPr lvl="2" eaLnBrk="1" fontAlgn="auto" hangingPunct="1">
              <a:spcBef>
                <a:spcPts val="300"/>
              </a:spcBef>
              <a:spcAft>
                <a:spcPts val="0"/>
              </a:spcAft>
              <a:buClr>
                <a:srgbClr val="FFC000"/>
              </a:buClr>
              <a:defRPr/>
            </a:pPr>
            <a:r>
              <a:rPr lang="fr-FR" sz="1000" dirty="0"/>
              <a:t>Remise par paliers de 5 à 80€ (Habilitation niveau DA) </a:t>
            </a:r>
          </a:p>
          <a:p>
            <a:pPr lvl="2" eaLnBrk="1" fontAlgn="auto" hangingPunct="1">
              <a:spcBef>
                <a:spcPts val="300"/>
              </a:spcBef>
              <a:spcAft>
                <a:spcPts val="0"/>
              </a:spcAft>
              <a:buClr>
                <a:srgbClr val="FFC000"/>
              </a:buClr>
              <a:defRPr/>
            </a:pPr>
            <a:r>
              <a:rPr lang="fr-FR" sz="1000" b="1" dirty="0"/>
              <a:t>Remise Libre jusqu’à 25% </a:t>
            </a:r>
            <a:r>
              <a:rPr lang="fr-FR" sz="1000" dirty="0"/>
              <a:t>(</a:t>
            </a:r>
            <a:r>
              <a:rPr lang="fr-FR" sz="1000" b="1" dirty="0">
                <a:solidFill>
                  <a:srgbClr val="C00000"/>
                </a:solidFill>
              </a:rPr>
              <a:t>Habilitation niveau DT</a:t>
            </a:r>
            <a:r>
              <a:rPr lang="fr-FR" sz="1000" dirty="0"/>
              <a:t>) </a:t>
            </a:r>
          </a:p>
          <a:p>
            <a:pPr lvl="1" eaLnBrk="1" fontAlgn="auto" hangingPunct="1">
              <a:spcBef>
                <a:spcPts val="300"/>
              </a:spcBef>
              <a:spcAft>
                <a:spcPts val="0"/>
              </a:spcAft>
              <a:buClr>
                <a:srgbClr val="FFC00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Remise Fidélité : </a:t>
            </a:r>
            <a:r>
              <a:rPr lang="fr-FR" sz="1200" dirty="0"/>
              <a:t>5 % de remise à vie pour les clients qui souscrivent 2 contrats Habitation / Auto / GAV ou plus</a:t>
            </a:r>
          </a:p>
          <a:p>
            <a:pPr lvl="2" eaLnBrk="1" fontAlgn="auto" hangingPunct="1">
              <a:spcBef>
                <a:spcPts val="300"/>
              </a:spcBef>
              <a:spcAft>
                <a:spcPts val="0"/>
              </a:spcAft>
              <a:buClr>
                <a:srgbClr val="FFC000"/>
              </a:buClr>
              <a:defRPr/>
            </a:pPr>
            <a:endParaRPr lang="fr-FR" sz="1000" dirty="0"/>
          </a:p>
          <a:p>
            <a:pPr lvl="2" eaLnBrk="1" fontAlgn="auto" hangingPunct="1">
              <a:spcBef>
                <a:spcPts val="300"/>
              </a:spcBef>
              <a:spcAft>
                <a:spcPts val="0"/>
              </a:spcAft>
              <a:buClr>
                <a:srgbClr val="FFC000"/>
              </a:buClr>
              <a:defRPr/>
            </a:pPr>
            <a:endParaRPr lang="fr-FR" sz="1000" b="1" dirty="0">
              <a:effectLst>
                <a:outerShdw blurRad="38100" dist="38100" dir="2700000" algn="tl">
                  <a:srgbClr val="000000">
                    <a:alpha val="43137"/>
                  </a:srgbClr>
                </a:outerShdw>
              </a:effectLst>
            </a:endParaRPr>
          </a:p>
          <a:p>
            <a:pPr lvl="1" eaLnBrk="1" fontAlgn="auto" hangingPunct="1">
              <a:spcBef>
                <a:spcPts val="300"/>
              </a:spcBef>
              <a:spcAft>
                <a:spcPts val="0"/>
              </a:spcAft>
              <a:buClr>
                <a:srgbClr val="FFC000"/>
              </a:buClr>
              <a:buFont typeface="Wingdings" panose="05000000000000000000" pitchFamily="2" charset="2"/>
              <a:buChar char="§"/>
              <a:defRPr/>
            </a:pPr>
            <a:endParaRPr lang="fr-FR" sz="1200" dirty="0"/>
          </a:p>
          <a:p>
            <a:pPr lvl="1" eaLnBrk="1" fontAlgn="auto" hangingPunct="1">
              <a:spcBef>
                <a:spcPts val="300"/>
              </a:spcBef>
              <a:spcAft>
                <a:spcPts val="0"/>
              </a:spcAft>
              <a:buClr>
                <a:srgbClr val="FFC000"/>
              </a:buClr>
              <a:buFont typeface="Wingdings" panose="05000000000000000000" pitchFamily="2" charset="2"/>
              <a:buChar char="§"/>
              <a:defRPr/>
            </a:pPr>
            <a:endParaRPr lang="fr-FR" sz="1200" dirty="0"/>
          </a:p>
        </p:txBody>
      </p:sp>
      <p:sp>
        <p:nvSpPr>
          <p:cNvPr id="13" name="Espace réservé du contenu 8">
            <a:extLst>
              <a:ext uri="{FF2B5EF4-FFF2-40B4-BE49-F238E27FC236}">
                <a16:creationId xmlns:a16="http://schemas.microsoft.com/office/drawing/2014/main" id="{4680DC49-CE89-DA96-A326-64982D74B24D}"/>
              </a:ext>
            </a:extLst>
          </p:cNvPr>
          <p:cNvSpPr txBox="1">
            <a:spLocks noChangeArrowheads="1"/>
          </p:cNvSpPr>
          <p:nvPr/>
        </p:nvSpPr>
        <p:spPr bwMode="auto">
          <a:xfrm>
            <a:off x="517558" y="1239301"/>
            <a:ext cx="2245682" cy="319066"/>
          </a:xfrm>
          <a:prstGeom prst="rect">
            <a:avLst/>
          </a:prstGeom>
          <a:solidFill>
            <a:srgbClr val="FFC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à proposer</a:t>
            </a:r>
          </a:p>
        </p:txBody>
      </p:sp>
      <p:sp>
        <p:nvSpPr>
          <p:cNvPr id="14" name="Espace réservé du contenu 8">
            <a:extLst>
              <a:ext uri="{FF2B5EF4-FFF2-40B4-BE49-F238E27FC236}">
                <a16:creationId xmlns:a16="http://schemas.microsoft.com/office/drawing/2014/main" id="{F0E46305-3578-8B86-98C4-5AADD2B3D9B7}"/>
              </a:ext>
            </a:extLst>
          </p:cNvPr>
          <p:cNvSpPr txBox="1">
            <a:spLocks/>
          </p:cNvSpPr>
          <p:nvPr/>
        </p:nvSpPr>
        <p:spPr>
          <a:xfrm>
            <a:off x="557590" y="4979412"/>
            <a:ext cx="1723366" cy="338987"/>
          </a:xfrm>
          <a:prstGeom prst="rect">
            <a:avLst/>
          </a:prstGeom>
          <a:solidFill>
            <a:srgbClr val="FFC000"/>
          </a:solidFill>
          <a:ln w="28575"/>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fr-FR" sz="1400" b="1" dirty="0">
                <a:solidFill>
                  <a:schemeClr val="bg1"/>
                </a:solidFill>
              </a:rPr>
              <a:t>     1</a:t>
            </a:r>
            <a:r>
              <a:rPr lang="fr-FR" sz="1400" b="1" baseline="30000" dirty="0">
                <a:solidFill>
                  <a:schemeClr val="bg1"/>
                </a:solidFill>
              </a:rPr>
              <a:t>er</a:t>
            </a:r>
            <a:r>
              <a:rPr lang="fr-FR" sz="1400" b="1" dirty="0">
                <a:solidFill>
                  <a:schemeClr val="bg1"/>
                </a:solidFill>
              </a:rPr>
              <a:t> de cordée !</a:t>
            </a:r>
          </a:p>
        </p:txBody>
      </p:sp>
      <p:sp>
        <p:nvSpPr>
          <p:cNvPr id="16" name="Espace réservé du contenu 8">
            <a:extLst>
              <a:ext uri="{FF2B5EF4-FFF2-40B4-BE49-F238E27FC236}">
                <a16:creationId xmlns:a16="http://schemas.microsoft.com/office/drawing/2014/main" id="{7D930DDE-0AD2-A991-5436-DB2DDB2A1C3F}"/>
              </a:ext>
            </a:extLst>
          </p:cNvPr>
          <p:cNvSpPr txBox="1">
            <a:spLocks/>
          </p:cNvSpPr>
          <p:nvPr/>
        </p:nvSpPr>
        <p:spPr bwMode="auto">
          <a:xfrm>
            <a:off x="5953015" y="3798005"/>
            <a:ext cx="5858586" cy="2184783"/>
          </a:xfrm>
          <a:prstGeom prst="rect">
            <a:avLst/>
          </a:prstGeom>
          <a:noFill/>
          <a:ln w="28575">
            <a:solidFill>
              <a:srgbClr val="FFC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17" name="Espace réservé du contenu 8">
            <a:extLst>
              <a:ext uri="{FF2B5EF4-FFF2-40B4-BE49-F238E27FC236}">
                <a16:creationId xmlns:a16="http://schemas.microsoft.com/office/drawing/2014/main" id="{63533000-EF43-247B-F332-78A1FF80253D}"/>
              </a:ext>
            </a:extLst>
          </p:cNvPr>
          <p:cNvSpPr txBox="1">
            <a:spLocks noChangeArrowheads="1"/>
          </p:cNvSpPr>
          <p:nvPr/>
        </p:nvSpPr>
        <p:spPr bwMode="auto">
          <a:xfrm>
            <a:off x="626753" y="3446237"/>
            <a:ext cx="2152648" cy="287477"/>
          </a:xfrm>
          <a:prstGeom prst="rect">
            <a:avLst/>
          </a:prstGeom>
          <a:solidFill>
            <a:srgbClr val="FFC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chemeClr val="tx2"/>
              </a:buClr>
            </a:pPr>
            <a:r>
              <a:rPr lang="fr-FR" altLang="fr-FR" sz="1200" b="1" dirty="0">
                <a:solidFill>
                  <a:schemeClr val="bg1"/>
                </a:solidFill>
              </a:rPr>
              <a:t>      Les offres PREMIUM</a:t>
            </a:r>
          </a:p>
        </p:txBody>
      </p:sp>
      <p:pic>
        <p:nvPicPr>
          <p:cNvPr id="18" name="Image 17">
            <a:extLst>
              <a:ext uri="{FF2B5EF4-FFF2-40B4-BE49-F238E27FC236}">
                <a16:creationId xmlns:a16="http://schemas.microsoft.com/office/drawing/2014/main" id="{6FEDEBB1-3DCE-8346-75F0-35A6D3B7F3A0}"/>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5305541" y="3429000"/>
            <a:ext cx="338888" cy="329341"/>
          </a:xfrm>
          <a:prstGeom prst="rect">
            <a:avLst/>
          </a:prstGeom>
        </p:spPr>
      </p:pic>
      <p:sp>
        <p:nvSpPr>
          <p:cNvPr id="19" name="Espace réservé du contenu 8">
            <a:extLst>
              <a:ext uri="{FF2B5EF4-FFF2-40B4-BE49-F238E27FC236}">
                <a16:creationId xmlns:a16="http://schemas.microsoft.com/office/drawing/2014/main" id="{34B8D106-4BD1-3247-711B-4E19D90AA608}"/>
              </a:ext>
            </a:extLst>
          </p:cNvPr>
          <p:cNvSpPr txBox="1">
            <a:spLocks/>
          </p:cNvSpPr>
          <p:nvPr/>
        </p:nvSpPr>
        <p:spPr>
          <a:xfrm>
            <a:off x="5533957" y="3850496"/>
            <a:ext cx="5716751" cy="2159174"/>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lvl="1" indent="-171450" eaLnBrk="1" fontAlgn="auto" hangingPunct="1">
              <a:spcBef>
                <a:spcPts val="300"/>
              </a:spcBef>
              <a:spcAft>
                <a:spcPts val="0"/>
              </a:spcAft>
              <a:buClr>
                <a:srgbClr val="FFC000"/>
              </a:buClr>
              <a:buFont typeface="Wingdings" panose="05000000000000000000" pitchFamily="2" charset="2"/>
              <a:buChar char="§"/>
              <a:defRPr/>
            </a:pPr>
            <a:endParaRPr lang="fr-FR" sz="1200" dirty="0">
              <a:cs typeface="Arial"/>
            </a:endParaRPr>
          </a:p>
          <a:p>
            <a:pPr marL="683895" lvl="1" indent="-215900" eaLnBrk="1" fontAlgn="auto" hangingPunct="1">
              <a:spcBef>
                <a:spcPts val="300"/>
              </a:spcBef>
              <a:spcAft>
                <a:spcPts val="0"/>
              </a:spcAft>
              <a:buClr>
                <a:srgbClr val="FFC00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Les outils de conquête pour provoquer la relation : </a:t>
            </a:r>
          </a:p>
          <a:p>
            <a:pPr marL="1098445" lvl="2" indent="-171450" eaLnBrk="1" fontAlgn="auto" hangingPunct="1">
              <a:spcBef>
                <a:spcPts val="300"/>
              </a:spcBef>
              <a:spcAft>
                <a:spcPts val="0"/>
              </a:spcAft>
              <a:buClr>
                <a:srgbClr val="FFC000"/>
              </a:buClr>
              <a:defRPr/>
            </a:pPr>
            <a:r>
              <a:rPr lang="fr-FR" sz="1000" dirty="0"/>
              <a:t>« </a:t>
            </a:r>
            <a:r>
              <a:rPr lang="fr-FR" sz="1000" b="1" dirty="0">
                <a:hlinkClick r:id="rId5"/>
              </a:rPr>
              <a:t>ÇA ROULE ! </a:t>
            </a:r>
            <a:r>
              <a:rPr lang="fr-FR" sz="1000" dirty="0"/>
              <a:t>» est un outil ludique de conquête pour notre assurance AUTO et </a:t>
            </a:r>
            <a:r>
              <a:rPr lang="fr-FR" sz="1000" b="1" dirty="0"/>
              <a:t>un accélérateur de production </a:t>
            </a:r>
            <a:r>
              <a:rPr lang="fr-FR" sz="1000" dirty="0"/>
              <a:t>!</a:t>
            </a:r>
          </a:p>
          <a:p>
            <a:pPr marL="1098445" lvl="2" indent="-171450" eaLnBrk="1" fontAlgn="auto" hangingPunct="1">
              <a:spcBef>
                <a:spcPts val="300"/>
              </a:spcBef>
              <a:spcAft>
                <a:spcPts val="0"/>
              </a:spcAft>
              <a:buClr>
                <a:srgbClr val="FFC000"/>
              </a:buClr>
              <a:defRPr/>
            </a:pPr>
            <a:r>
              <a:rPr lang="fr-FR" sz="1000" dirty="0"/>
              <a:t>Le questionnaire relationnel « </a:t>
            </a:r>
            <a:r>
              <a:rPr lang="fr-FR" sz="1000" b="1" dirty="0">
                <a:hlinkClick r:id="rId6"/>
              </a:rPr>
              <a:t>Dois-je le quitter? </a:t>
            </a:r>
            <a:r>
              <a:rPr lang="fr-FR" sz="1000" dirty="0"/>
              <a:t>» pour tester ses connaissances et pour interpeller, faire réfléchir.</a:t>
            </a:r>
          </a:p>
          <a:p>
            <a:pPr marL="1098445" lvl="2" indent="-171450" eaLnBrk="1" fontAlgn="auto" hangingPunct="1">
              <a:spcBef>
                <a:spcPts val="300"/>
              </a:spcBef>
              <a:spcAft>
                <a:spcPts val="0"/>
              </a:spcAft>
              <a:buClr>
                <a:srgbClr val="FFC000"/>
              </a:buClr>
              <a:defRPr/>
            </a:pPr>
            <a:r>
              <a:rPr lang="fr-FR" sz="1000" dirty="0"/>
              <a:t>La fiche cartonnée « </a:t>
            </a:r>
            <a:r>
              <a:rPr lang="fr-FR" sz="1000" b="1" dirty="0">
                <a:hlinkClick r:id="rId7"/>
              </a:rPr>
              <a:t>Rendez-vous IARD </a:t>
            </a:r>
            <a:r>
              <a:rPr lang="fr-FR" sz="1000" dirty="0"/>
              <a:t>» afin de proposer à nos clients une étude personnalisée de leurs assurances détenues à la concurrence </a:t>
            </a:r>
          </a:p>
          <a:p>
            <a:pPr marL="1098445" lvl="2" indent="-171450" eaLnBrk="1" fontAlgn="auto" hangingPunct="1">
              <a:spcBef>
                <a:spcPts val="300"/>
              </a:spcBef>
              <a:spcAft>
                <a:spcPts val="0"/>
              </a:spcAft>
              <a:buClr>
                <a:srgbClr val="FFC000"/>
              </a:buClr>
              <a:defRPr/>
            </a:pPr>
            <a:r>
              <a:rPr lang="fr-FR" sz="1000" dirty="0"/>
              <a:t>La nouvelle plateforme d’entrainement assurance IARD </a:t>
            </a:r>
            <a:r>
              <a:rPr lang="fr-FR" sz="1000" dirty="0">
                <a:effectLst>
                  <a:outerShdw blurRad="38100" dist="38100" dir="2700000" algn="tl">
                    <a:srgbClr val="000000">
                      <a:alpha val="43137"/>
                    </a:srgbClr>
                  </a:outerShdw>
                </a:effectLst>
              </a:rPr>
              <a:t>: </a:t>
            </a:r>
            <a:r>
              <a:rPr lang="fr-FR" sz="1000" b="1" dirty="0">
                <a:hlinkClick r:id="rId8"/>
              </a:rPr>
              <a:t>IDEA</a:t>
            </a:r>
            <a:endParaRPr lang="fr-FR" sz="1000" b="1" dirty="0"/>
          </a:p>
          <a:p>
            <a:pPr marL="639445" lvl="1" indent="-171450" eaLnBrk="1" fontAlgn="auto" hangingPunct="1">
              <a:spcBef>
                <a:spcPts val="300"/>
              </a:spcBef>
              <a:spcAft>
                <a:spcPts val="0"/>
              </a:spcAft>
              <a:buClr>
                <a:srgbClr val="FFC000"/>
              </a:buClr>
              <a:defRPr/>
            </a:pPr>
            <a:r>
              <a:rPr lang="fr-FR" sz="1200" b="1" dirty="0">
                <a:effectLst>
                  <a:outerShdw blurRad="38100" dist="38100" dir="2700000" algn="tl">
                    <a:srgbClr val="000000">
                      <a:alpha val="43137"/>
                    </a:srgbClr>
                  </a:outerShdw>
                </a:effectLst>
              </a:rPr>
              <a:t>La boîte à outils : </a:t>
            </a:r>
          </a:p>
          <a:p>
            <a:pPr marL="1098445" lvl="2" indent="-171450" eaLnBrk="1" fontAlgn="auto" hangingPunct="1">
              <a:spcBef>
                <a:spcPts val="300"/>
              </a:spcBef>
              <a:spcAft>
                <a:spcPts val="0"/>
              </a:spcAft>
              <a:buClr>
                <a:srgbClr val="FFC000"/>
              </a:buClr>
              <a:defRPr/>
            </a:pPr>
            <a:r>
              <a:rPr lang="fr-FR" sz="1000" dirty="0"/>
              <a:t>La Rubrique des Commerciaux pour trouver toutes les informations :</a:t>
            </a:r>
          </a:p>
          <a:p>
            <a:pPr marL="639445" lvl="1" indent="-171450" eaLnBrk="1" fontAlgn="auto" hangingPunct="1">
              <a:spcBef>
                <a:spcPts val="300"/>
              </a:spcBef>
              <a:spcAft>
                <a:spcPts val="0"/>
              </a:spcAft>
              <a:buClr>
                <a:srgbClr val="FFC000"/>
              </a:buClr>
              <a:buFont typeface="Wingdings" panose="05000000000000000000" pitchFamily="2" charset="2"/>
              <a:buChar char="§"/>
              <a:defRPr/>
            </a:pPr>
            <a:endParaRPr lang="fr-FR" sz="1200" dirty="0">
              <a:cs typeface="Arial"/>
            </a:endParaRPr>
          </a:p>
        </p:txBody>
      </p:sp>
      <p:pic>
        <p:nvPicPr>
          <p:cNvPr id="20" name="Image 19">
            <a:hlinkClick r:id="rId9"/>
            <a:extLst>
              <a:ext uri="{FF2B5EF4-FFF2-40B4-BE49-F238E27FC236}">
                <a16:creationId xmlns:a16="http://schemas.microsoft.com/office/drawing/2014/main" id="{784E6BFD-8F79-628C-6D5F-62C85A1BD9F0}"/>
              </a:ext>
            </a:extLst>
          </p:cNvPr>
          <p:cNvPicPr>
            <a:picLocks noChangeAspect="1"/>
          </p:cNvPicPr>
          <p:nvPr/>
        </p:nvPicPr>
        <p:blipFill>
          <a:blip r:embed="rId10"/>
          <a:stretch>
            <a:fillRect/>
          </a:stretch>
        </p:blipFill>
        <p:spPr>
          <a:xfrm>
            <a:off x="10559934" y="5664696"/>
            <a:ext cx="1233803" cy="278179"/>
          </a:xfrm>
          <a:prstGeom prst="rect">
            <a:avLst/>
          </a:prstGeom>
        </p:spPr>
      </p:pic>
      <p:sp>
        <p:nvSpPr>
          <p:cNvPr id="21" name="Espace réservé du contenu 8">
            <a:extLst>
              <a:ext uri="{FF2B5EF4-FFF2-40B4-BE49-F238E27FC236}">
                <a16:creationId xmlns:a16="http://schemas.microsoft.com/office/drawing/2014/main" id="{A745D50D-3D61-F5CB-5713-EBF62F72A594}"/>
              </a:ext>
            </a:extLst>
          </p:cNvPr>
          <p:cNvSpPr txBox="1">
            <a:spLocks noChangeArrowheads="1"/>
          </p:cNvSpPr>
          <p:nvPr/>
        </p:nvSpPr>
        <p:spPr bwMode="auto">
          <a:xfrm>
            <a:off x="6050374" y="3737133"/>
            <a:ext cx="3329016" cy="319066"/>
          </a:xfrm>
          <a:prstGeom prst="rect">
            <a:avLst/>
          </a:prstGeom>
          <a:solidFill>
            <a:srgbClr val="FFC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a:spcBef>
                <a:spcPts val="600"/>
              </a:spcBef>
              <a:buClr>
                <a:srgbClr val="D11921"/>
              </a:buClr>
            </a:pPr>
            <a:r>
              <a:rPr lang="fr-FR" altLang="fr-FR" sz="1400" b="1" dirty="0">
                <a:solidFill>
                  <a:schemeClr val="bg1"/>
                </a:solidFill>
              </a:rPr>
              <a:t>     TOUT SUR… l’IARD &amp; Prévoyance</a:t>
            </a:r>
          </a:p>
        </p:txBody>
      </p:sp>
      <p:pic>
        <p:nvPicPr>
          <p:cNvPr id="22" name="Image 21">
            <a:extLst>
              <a:ext uri="{FF2B5EF4-FFF2-40B4-BE49-F238E27FC236}">
                <a16:creationId xmlns:a16="http://schemas.microsoft.com/office/drawing/2014/main" id="{CA5162E4-75AA-F45B-ECFF-0EA85DD657EF}"/>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48907" y="1593322"/>
            <a:ext cx="205549" cy="210255"/>
          </a:xfrm>
          <a:prstGeom prst="rect">
            <a:avLst/>
          </a:prstGeom>
        </p:spPr>
      </p:pic>
      <p:pic>
        <p:nvPicPr>
          <p:cNvPr id="23" name="Picture 2" descr="Sticker arbre été vert pas cher Etiquette &amp;amp;amp; Autocollant">
            <a:extLst>
              <a:ext uri="{FF2B5EF4-FFF2-40B4-BE49-F238E27FC236}">
                <a16:creationId xmlns:a16="http://schemas.microsoft.com/office/drawing/2014/main" id="{43FF3CBE-616C-6C36-7441-34D02FEB26C1}"/>
              </a:ext>
            </a:extLst>
          </p:cNvPr>
          <p:cNvPicPr>
            <a:picLocks noChangeAspect="1" noChangeArrowheads="1"/>
          </p:cNvPicPr>
          <p:nvPr/>
        </p:nvPicPr>
        <p:blipFill>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85409" y="2043286"/>
            <a:ext cx="333609" cy="333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Espace réservé du contenu 8">
            <a:extLst>
              <a:ext uri="{FF2B5EF4-FFF2-40B4-BE49-F238E27FC236}">
                <a16:creationId xmlns:a16="http://schemas.microsoft.com/office/drawing/2014/main" id="{0CC642F8-E9BB-C59A-23BF-1C52EA4B5DB7}"/>
              </a:ext>
            </a:extLst>
          </p:cNvPr>
          <p:cNvSpPr txBox="1">
            <a:spLocks/>
          </p:cNvSpPr>
          <p:nvPr/>
        </p:nvSpPr>
        <p:spPr>
          <a:xfrm>
            <a:off x="166049" y="3572772"/>
            <a:ext cx="5531542" cy="1411896"/>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002060"/>
              </a:buClr>
              <a:buFont typeface="Wingdings" panose="05000000000000000000" pitchFamily="2" charset="2"/>
              <a:buChar char="§"/>
              <a:defRPr/>
            </a:pPr>
            <a:r>
              <a:rPr lang="fr-FR" sz="1200" b="1" dirty="0">
                <a:solidFill>
                  <a:srgbClr val="002060"/>
                </a:solidFill>
              </a:rPr>
              <a:t>Des règles d’acceptation et garanties haut de gamme :</a:t>
            </a:r>
          </a:p>
          <a:p>
            <a:pPr lvl="2" eaLnBrk="1" fontAlgn="auto" hangingPunct="1">
              <a:spcBef>
                <a:spcPts val="300"/>
              </a:spcBef>
              <a:spcAft>
                <a:spcPts val="0"/>
              </a:spcAft>
              <a:buClr>
                <a:srgbClr val="002060"/>
              </a:buClr>
              <a:defRPr/>
            </a:pPr>
            <a:r>
              <a:rPr lang="fr-FR" sz="1000" b="1" dirty="0">
                <a:solidFill>
                  <a:srgbClr val="002060"/>
                </a:solidFill>
                <a:effectLst>
                  <a:outerShdw blurRad="38100" dist="38100" dir="2700000" algn="tl">
                    <a:srgbClr val="000000">
                      <a:alpha val="43137"/>
                    </a:srgbClr>
                  </a:outerShdw>
                </a:effectLst>
              </a:rPr>
              <a:t>MRH : </a:t>
            </a:r>
            <a:r>
              <a:rPr lang="fr-FR" sz="1000" dirty="0">
                <a:solidFill>
                  <a:srgbClr val="002060"/>
                </a:solidFill>
              </a:rPr>
              <a:t>Garanties TOUS RISQUES immobilier &amp; mobilier, Rééquipement à neuf, couverture du logement jusqu’à 16 pièces et 25 en dérogation.</a:t>
            </a:r>
          </a:p>
          <a:p>
            <a:pPr lvl="2" eaLnBrk="1" fontAlgn="auto" hangingPunct="1">
              <a:spcBef>
                <a:spcPts val="300"/>
              </a:spcBef>
              <a:spcAft>
                <a:spcPts val="0"/>
              </a:spcAft>
              <a:buClr>
                <a:srgbClr val="002060"/>
              </a:buClr>
              <a:defRPr/>
            </a:pPr>
            <a:r>
              <a:rPr lang="fr-FR" sz="1000" b="1" dirty="0">
                <a:solidFill>
                  <a:srgbClr val="002060"/>
                </a:solidFill>
                <a:effectLst>
                  <a:outerShdw blurRad="38100" dist="38100" dir="2700000" algn="tl">
                    <a:srgbClr val="000000">
                      <a:alpha val="43137"/>
                    </a:srgbClr>
                  </a:outerShdw>
                </a:effectLst>
              </a:rPr>
              <a:t>AUTO : </a:t>
            </a:r>
            <a:r>
              <a:rPr lang="fr-FR" sz="1000" dirty="0">
                <a:solidFill>
                  <a:srgbClr val="002060"/>
                </a:solidFill>
              </a:rPr>
              <a:t>Indemnisation à neuf, bris de glace renforcé, couverture véhicule Haut de gamme jusqu’à 86000€ en dérogation et véhicules sportifs.</a:t>
            </a:r>
            <a:endParaRPr lang="fr-FR" sz="1200" dirty="0">
              <a:solidFill>
                <a:srgbClr val="002060"/>
              </a:solidFill>
            </a:endParaRPr>
          </a:p>
        </p:txBody>
      </p:sp>
      <p:grpSp>
        <p:nvGrpSpPr>
          <p:cNvPr id="25" name="Graphique 1830">
            <a:extLst>
              <a:ext uri="{FF2B5EF4-FFF2-40B4-BE49-F238E27FC236}">
                <a16:creationId xmlns:a16="http://schemas.microsoft.com/office/drawing/2014/main" id="{EC358930-6D24-2537-11D7-D7E18B2C2C41}"/>
              </a:ext>
            </a:extLst>
          </p:cNvPr>
          <p:cNvGrpSpPr/>
          <p:nvPr/>
        </p:nvGrpSpPr>
        <p:grpSpPr>
          <a:xfrm>
            <a:off x="538447" y="1276994"/>
            <a:ext cx="248961" cy="225774"/>
            <a:chOff x="10483925" y="2904391"/>
            <a:chExt cx="396900" cy="359934"/>
          </a:xfrm>
          <a:noFill/>
        </p:grpSpPr>
        <p:grpSp>
          <p:nvGrpSpPr>
            <p:cNvPr id="26" name="Graphique 1830">
              <a:extLst>
                <a:ext uri="{FF2B5EF4-FFF2-40B4-BE49-F238E27FC236}">
                  <a16:creationId xmlns:a16="http://schemas.microsoft.com/office/drawing/2014/main" id="{67E411BC-354C-F57A-59E7-F6DA70EA690D}"/>
                </a:ext>
              </a:extLst>
            </p:cNvPr>
            <p:cNvGrpSpPr/>
            <p:nvPr/>
          </p:nvGrpSpPr>
          <p:grpSpPr>
            <a:xfrm>
              <a:off x="10483925" y="2904391"/>
              <a:ext cx="396900" cy="359934"/>
              <a:chOff x="10483925" y="2904391"/>
              <a:chExt cx="396900" cy="359934"/>
            </a:xfrm>
            <a:grpFill/>
          </p:grpSpPr>
          <p:sp>
            <p:nvSpPr>
              <p:cNvPr id="30" name="Forme libre : forme 29">
                <a:extLst>
                  <a:ext uri="{FF2B5EF4-FFF2-40B4-BE49-F238E27FC236}">
                    <a16:creationId xmlns:a16="http://schemas.microsoft.com/office/drawing/2014/main" id="{99D01DBB-3A5F-A04E-DDB0-8ABF676AB482}"/>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31" name="Forme libre : forme 30">
                <a:extLst>
                  <a:ext uri="{FF2B5EF4-FFF2-40B4-BE49-F238E27FC236}">
                    <a16:creationId xmlns:a16="http://schemas.microsoft.com/office/drawing/2014/main" id="{DD90FEC4-DDF3-8AC5-68B2-5A7D8AAC8641}"/>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32" name="Forme libre : forme 31">
                <a:extLst>
                  <a:ext uri="{FF2B5EF4-FFF2-40B4-BE49-F238E27FC236}">
                    <a16:creationId xmlns:a16="http://schemas.microsoft.com/office/drawing/2014/main" id="{A44E51E4-287B-BC7A-00EB-442E9C0F8DA5}"/>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33" name="Forme libre : forme 32">
                <a:extLst>
                  <a:ext uri="{FF2B5EF4-FFF2-40B4-BE49-F238E27FC236}">
                    <a16:creationId xmlns:a16="http://schemas.microsoft.com/office/drawing/2014/main" id="{2484B7B8-9889-1536-7829-F26B8F99ED1B}"/>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34" name="Forme libre : forme 33">
                <a:extLst>
                  <a:ext uri="{FF2B5EF4-FFF2-40B4-BE49-F238E27FC236}">
                    <a16:creationId xmlns:a16="http://schemas.microsoft.com/office/drawing/2014/main" id="{E0674029-C6D8-AB9C-FCA2-A0FC891DE8BE}"/>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35" name="Forme libre : forme 34">
                <a:extLst>
                  <a:ext uri="{FF2B5EF4-FFF2-40B4-BE49-F238E27FC236}">
                    <a16:creationId xmlns:a16="http://schemas.microsoft.com/office/drawing/2014/main" id="{F03BDE7B-072F-93F2-2970-CF643F90D410}"/>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36" name="Forme libre : forme 35">
                <a:extLst>
                  <a:ext uri="{FF2B5EF4-FFF2-40B4-BE49-F238E27FC236}">
                    <a16:creationId xmlns:a16="http://schemas.microsoft.com/office/drawing/2014/main" id="{907B4D74-B3D3-B71D-8BF3-6BBFA4F695FE}"/>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37" name="Forme libre : forme 36">
                <a:extLst>
                  <a:ext uri="{FF2B5EF4-FFF2-40B4-BE49-F238E27FC236}">
                    <a16:creationId xmlns:a16="http://schemas.microsoft.com/office/drawing/2014/main" id="{64F194FF-9317-E74C-1839-9F4DE2FE2712}"/>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38" name="Forme libre : forme 37">
                <a:extLst>
                  <a:ext uri="{FF2B5EF4-FFF2-40B4-BE49-F238E27FC236}">
                    <a16:creationId xmlns:a16="http://schemas.microsoft.com/office/drawing/2014/main" id="{A382D26A-9FE6-DADE-AEDF-3A2F94429EEC}"/>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39" name="Forme libre : forme 38">
                <a:extLst>
                  <a:ext uri="{FF2B5EF4-FFF2-40B4-BE49-F238E27FC236}">
                    <a16:creationId xmlns:a16="http://schemas.microsoft.com/office/drawing/2014/main" id="{39F5FD79-0221-B005-F372-23F84C92C25A}"/>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40" name="Forme libre : forme 39">
                <a:extLst>
                  <a:ext uri="{FF2B5EF4-FFF2-40B4-BE49-F238E27FC236}">
                    <a16:creationId xmlns:a16="http://schemas.microsoft.com/office/drawing/2014/main" id="{C574E9BD-A16C-56BC-5E7B-FF2EE4809F2B}"/>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41" name="Forme libre : forme 40">
                <a:extLst>
                  <a:ext uri="{FF2B5EF4-FFF2-40B4-BE49-F238E27FC236}">
                    <a16:creationId xmlns:a16="http://schemas.microsoft.com/office/drawing/2014/main" id="{96EAF439-E083-FC7F-37FD-5A0FD908C62C}"/>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42" name="Forme libre : forme 41">
                <a:extLst>
                  <a:ext uri="{FF2B5EF4-FFF2-40B4-BE49-F238E27FC236}">
                    <a16:creationId xmlns:a16="http://schemas.microsoft.com/office/drawing/2014/main" id="{3A02A6AD-E669-FB7F-620C-FD7D76F6516A}"/>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27" name="Forme libre : forme 26">
              <a:extLst>
                <a:ext uri="{FF2B5EF4-FFF2-40B4-BE49-F238E27FC236}">
                  <a16:creationId xmlns:a16="http://schemas.microsoft.com/office/drawing/2014/main" id="{DE167252-7163-B493-48DE-4B4ADBD75BE2}"/>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8" name="Forme libre : forme 27">
              <a:extLst>
                <a:ext uri="{FF2B5EF4-FFF2-40B4-BE49-F238E27FC236}">
                  <a16:creationId xmlns:a16="http://schemas.microsoft.com/office/drawing/2014/main" id="{DEFB3CEB-EEE9-D9F6-EABD-F7460A040958}"/>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9" name="Forme libre : forme 28">
              <a:extLst>
                <a:ext uri="{FF2B5EF4-FFF2-40B4-BE49-F238E27FC236}">
                  <a16:creationId xmlns:a16="http://schemas.microsoft.com/office/drawing/2014/main" id="{114901F5-196D-5E11-E507-17D64BD561BC}"/>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43" name="Graphique 1772">
            <a:extLst>
              <a:ext uri="{FF2B5EF4-FFF2-40B4-BE49-F238E27FC236}">
                <a16:creationId xmlns:a16="http://schemas.microsoft.com/office/drawing/2014/main" id="{66959AB9-E470-2512-4E1A-4E56D7F6CD09}"/>
              </a:ext>
            </a:extLst>
          </p:cNvPr>
          <p:cNvGrpSpPr/>
          <p:nvPr/>
        </p:nvGrpSpPr>
        <p:grpSpPr>
          <a:xfrm>
            <a:off x="6102164" y="1318463"/>
            <a:ext cx="211812" cy="233903"/>
            <a:chOff x="2317430" y="1288782"/>
            <a:chExt cx="363699" cy="401630"/>
          </a:xfrm>
          <a:noFill/>
        </p:grpSpPr>
        <p:sp>
          <p:nvSpPr>
            <p:cNvPr id="44" name="Forme libre : forme 43">
              <a:extLst>
                <a:ext uri="{FF2B5EF4-FFF2-40B4-BE49-F238E27FC236}">
                  <a16:creationId xmlns:a16="http://schemas.microsoft.com/office/drawing/2014/main" id="{379B0333-9E68-B320-CB20-9837DD78919A}"/>
                </a:ext>
              </a:extLst>
            </p:cNvPr>
            <p:cNvSpPr/>
            <p:nvPr/>
          </p:nvSpPr>
          <p:spPr>
            <a:xfrm>
              <a:off x="2437427" y="1349025"/>
              <a:ext cx="92315" cy="208883"/>
            </a:xfrm>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a:moveTo>
                    <a:pt x="18" y="208883"/>
                  </a:moveTo>
                  <a:cubicBezTo>
                    <a:pt x="18" y="157258"/>
                    <a:pt x="18" y="128111"/>
                    <a:pt x="18" y="128111"/>
                  </a:cubicBezTo>
                  <a:cubicBezTo>
                    <a:pt x="18" y="128111"/>
                    <a:pt x="-3411" y="2857"/>
                    <a:pt x="84505" y="0"/>
                  </a:cubicBezTo>
                  <a:lnTo>
                    <a:pt x="92315" y="0"/>
                  </a:lnTo>
                </a:path>
              </a:pathLst>
            </a:custGeom>
            <a:grpFill/>
            <a:ln w="5715" cap="rnd">
              <a:solidFill>
                <a:schemeClr val="bg1"/>
              </a:solidFill>
              <a:prstDash val="solid"/>
              <a:round/>
            </a:ln>
          </p:spPr>
          <p:txBody>
            <a:bodyPr rtlCol="0" anchor="ctr"/>
            <a:lstStyle/>
            <a:p>
              <a:endParaRPr lang="fr-FR" sz="1400"/>
            </a:p>
          </p:txBody>
        </p:sp>
        <p:grpSp>
          <p:nvGrpSpPr>
            <p:cNvPr id="45" name="Graphique 1772">
              <a:extLst>
                <a:ext uri="{FF2B5EF4-FFF2-40B4-BE49-F238E27FC236}">
                  <a16:creationId xmlns:a16="http://schemas.microsoft.com/office/drawing/2014/main" id="{E47FA830-3823-EABC-5620-2290164E9A35}"/>
                </a:ext>
              </a:extLst>
            </p:cNvPr>
            <p:cNvGrpSpPr/>
            <p:nvPr/>
          </p:nvGrpSpPr>
          <p:grpSpPr>
            <a:xfrm>
              <a:off x="2452209" y="1371600"/>
              <a:ext cx="42576" cy="102012"/>
              <a:chOff x="2452209" y="1371600"/>
              <a:chExt cx="42576" cy="102012"/>
            </a:xfrm>
            <a:grpFill/>
          </p:grpSpPr>
          <p:sp>
            <p:nvSpPr>
              <p:cNvPr id="65" name="Forme libre : forme 64">
                <a:extLst>
                  <a:ext uri="{FF2B5EF4-FFF2-40B4-BE49-F238E27FC236}">
                    <a16:creationId xmlns:a16="http://schemas.microsoft.com/office/drawing/2014/main" id="{8194B14C-00DC-DB20-A957-119AE7ADD903}"/>
                  </a:ext>
                </a:extLst>
              </p:cNvPr>
              <p:cNvSpPr/>
              <p:nvPr/>
            </p:nvSpPr>
            <p:spPr>
              <a:xfrm>
                <a:off x="2480403" y="1371600"/>
                <a:ext cx="14382" cy="13049"/>
              </a:xfrm>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a:moveTo>
                      <a:pt x="0" y="13049"/>
                    </a:moveTo>
                    <a:cubicBezTo>
                      <a:pt x="4191" y="8191"/>
                      <a:pt x="8954" y="3715"/>
                      <a:pt x="14383" y="0"/>
                    </a:cubicBezTo>
                  </a:path>
                </a:pathLst>
              </a:custGeom>
              <a:grpFill/>
              <a:ln w="5715" cap="rnd">
                <a:solidFill>
                  <a:schemeClr val="bg1"/>
                </a:solidFill>
                <a:prstDash val="solid"/>
                <a:round/>
              </a:ln>
            </p:spPr>
            <p:txBody>
              <a:bodyPr rtlCol="0" anchor="ctr"/>
              <a:lstStyle/>
              <a:p>
                <a:endParaRPr lang="fr-FR" sz="1400"/>
              </a:p>
            </p:txBody>
          </p:sp>
          <p:sp>
            <p:nvSpPr>
              <p:cNvPr id="66" name="Forme libre : forme 65">
                <a:extLst>
                  <a:ext uri="{FF2B5EF4-FFF2-40B4-BE49-F238E27FC236}">
                    <a16:creationId xmlns:a16="http://schemas.microsoft.com/office/drawing/2014/main" id="{0188BCCD-7BBC-04D4-0911-EBDC9A51A0C8}"/>
                  </a:ext>
                </a:extLst>
              </p:cNvPr>
              <p:cNvSpPr/>
              <p:nvPr/>
            </p:nvSpPr>
            <p:spPr>
              <a:xfrm>
                <a:off x="2452209" y="1404175"/>
                <a:ext cx="15621" cy="69437"/>
              </a:xfrm>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a:moveTo>
                      <a:pt x="0" y="69437"/>
                    </a:moveTo>
                    <a:cubicBezTo>
                      <a:pt x="572" y="54578"/>
                      <a:pt x="3334" y="25146"/>
                      <a:pt x="15621" y="0"/>
                    </a:cubicBezTo>
                  </a:path>
                </a:pathLst>
              </a:custGeom>
              <a:grpFill/>
              <a:ln w="5715" cap="rnd">
                <a:solidFill>
                  <a:schemeClr val="bg1"/>
                </a:solidFill>
                <a:prstDash val="solid"/>
                <a:round/>
              </a:ln>
            </p:spPr>
            <p:txBody>
              <a:bodyPr rtlCol="0" anchor="ctr"/>
              <a:lstStyle/>
              <a:p>
                <a:endParaRPr lang="fr-FR" sz="1400"/>
              </a:p>
            </p:txBody>
          </p:sp>
        </p:grpSp>
        <p:sp>
          <p:nvSpPr>
            <p:cNvPr id="46" name="Forme libre : forme 45">
              <a:extLst>
                <a:ext uri="{FF2B5EF4-FFF2-40B4-BE49-F238E27FC236}">
                  <a16:creationId xmlns:a16="http://schemas.microsoft.com/office/drawing/2014/main" id="{D4186B43-BF09-B348-B364-9F50C6AB2D13}"/>
                </a:ext>
              </a:extLst>
            </p:cNvPr>
            <p:cNvSpPr/>
            <p:nvPr/>
          </p:nvSpPr>
          <p:spPr>
            <a:xfrm>
              <a:off x="2556317" y="1349974"/>
              <a:ext cx="86772" cy="231460"/>
            </a:xfrm>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a:moveTo>
                    <a:pt x="0" y="3"/>
                  </a:moveTo>
                  <a:cubicBezTo>
                    <a:pt x="0" y="3"/>
                    <a:pt x="86773" y="-2568"/>
                    <a:pt x="86773" y="132687"/>
                  </a:cubicBezTo>
                  <a:lnTo>
                    <a:pt x="86773" y="231461"/>
                  </a:lnTo>
                </a:path>
              </a:pathLst>
            </a:custGeom>
            <a:grpFill/>
            <a:ln w="5715" cap="rnd">
              <a:solidFill>
                <a:schemeClr val="bg1"/>
              </a:solidFill>
              <a:prstDash val="solid"/>
              <a:round/>
            </a:ln>
          </p:spPr>
          <p:txBody>
            <a:bodyPr rtlCol="0" anchor="ctr"/>
            <a:lstStyle/>
            <a:p>
              <a:endParaRPr lang="fr-FR" sz="1400"/>
            </a:p>
          </p:txBody>
        </p:sp>
        <p:sp>
          <p:nvSpPr>
            <p:cNvPr id="47" name="Forme libre : forme 46">
              <a:extLst>
                <a:ext uri="{FF2B5EF4-FFF2-40B4-BE49-F238E27FC236}">
                  <a16:creationId xmlns:a16="http://schemas.microsoft.com/office/drawing/2014/main" id="{B9559ADC-E592-14B5-9633-E4E429C25A33}"/>
                </a:ext>
              </a:extLst>
            </p:cNvPr>
            <p:cNvSpPr/>
            <p:nvPr/>
          </p:nvSpPr>
          <p:spPr>
            <a:xfrm>
              <a:off x="2491356" y="1288782"/>
              <a:ext cx="86868" cy="59291"/>
            </a:xfrm>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a:moveTo>
                    <a:pt x="23241" y="59291"/>
                  </a:moveTo>
                  <a:lnTo>
                    <a:pt x="0" y="14333"/>
                  </a:lnTo>
                  <a:cubicBezTo>
                    <a:pt x="0" y="14333"/>
                    <a:pt x="42386" y="-14909"/>
                    <a:pt x="86868" y="10142"/>
                  </a:cubicBezTo>
                </a:path>
              </a:pathLst>
            </a:custGeom>
            <a:grpFill/>
            <a:ln w="5715" cap="rnd">
              <a:solidFill>
                <a:schemeClr val="bg1"/>
              </a:solidFill>
              <a:prstDash val="solid"/>
              <a:round/>
            </a:ln>
          </p:spPr>
          <p:txBody>
            <a:bodyPr rtlCol="0" anchor="ctr"/>
            <a:lstStyle/>
            <a:p>
              <a:endParaRPr lang="fr-FR" sz="1400"/>
            </a:p>
          </p:txBody>
        </p:sp>
        <p:sp>
          <p:nvSpPr>
            <p:cNvPr id="48" name="Forme libre : forme 47">
              <a:extLst>
                <a:ext uri="{FF2B5EF4-FFF2-40B4-BE49-F238E27FC236}">
                  <a16:creationId xmlns:a16="http://schemas.microsoft.com/office/drawing/2014/main" id="{0D148E29-A91C-71E3-8675-03B4F5A739BD}"/>
                </a:ext>
              </a:extLst>
            </p:cNvPr>
            <p:cNvSpPr/>
            <p:nvPr/>
          </p:nvSpPr>
          <p:spPr>
            <a:xfrm>
              <a:off x="2568033" y="1308544"/>
              <a:ext cx="16382" cy="40671"/>
            </a:xfrm>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a:moveTo>
                    <a:pt x="16383" y="0"/>
                  </a:moveTo>
                  <a:lnTo>
                    <a:pt x="0" y="40672"/>
                  </a:lnTo>
                </a:path>
              </a:pathLst>
            </a:custGeom>
            <a:grpFill/>
            <a:ln w="5715" cap="rnd">
              <a:solidFill>
                <a:schemeClr val="bg1"/>
              </a:solidFill>
              <a:prstDash val="solid"/>
              <a:round/>
            </a:ln>
          </p:spPr>
          <p:txBody>
            <a:bodyPr rtlCol="0" anchor="ctr"/>
            <a:lstStyle/>
            <a:p>
              <a:endParaRPr lang="fr-FR" sz="1400"/>
            </a:p>
          </p:txBody>
        </p:sp>
        <p:sp>
          <p:nvSpPr>
            <p:cNvPr id="49" name="Forme libre : forme 48">
              <a:extLst>
                <a:ext uri="{FF2B5EF4-FFF2-40B4-BE49-F238E27FC236}">
                  <a16:creationId xmlns:a16="http://schemas.microsoft.com/office/drawing/2014/main" id="{E09554A5-928A-08FE-76CF-925291AEB37E}"/>
                </a:ext>
              </a:extLst>
            </p:cNvPr>
            <p:cNvSpPr/>
            <p:nvPr/>
          </p:nvSpPr>
          <p:spPr>
            <a:xfrm>
              <a:off x="2538601" y="1303972"/>
              <a:ext cx="190" cy="34194"/>
            </a:xfrm>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a:moveTo>
                    <a:pt x="191" y="0"/>
                  </a:moveTo>
                  <a:lnTo>
                    <a:pt x="0" y="34195"/>
                  </a:lnTo>
                </a:path>
              </a:pathLst>
            </a:custGeom>
            <a:grpFill/>
            <a:ln w="5715" cap="rnd">
              <a:solidFill>
                <a:schemeClr val="bg1"/>
              </a:solidFill>
              <a:prstDash val="solid"/>
              <a:round/>
            </a:ln>
          </p:spPr>
          <p:txBody>
            <a:bodyPr rtlCol="0" anchor="ctr"/>
            <a:lstStyle/>
            <a:p>
              <a:endParaRPr lang="fr-FR" sz="1400"/>
            </a:p>
          </p:txBody>
        </p:sp>
        <p:sp>
          <p:nvSpPr>
            <p:cNvPr id="50" name="Forme libre : forme 49">
              <a:extLst>
                <a:ext uri="{FF2B5EF4-FFF2-40B4-BE49-F238E27FC236}">
                  <a16:creationId xmlns:a16="http://schemas.microsoft.com/office/drawing/2014/main" id="{E54FB4A1-E0C4-4F6A-D127-D2252ADEBBFF}"/>
                </a:ext>
              </a:extLst>
            </p:cNvPr>
            <p:cNvSpPr/>
            <p:nvPr/>
          </p:nvSpPr>
          <p:spPr>
            <a:xfrm>
              <a:off x="2556889" y="1311116"/>
              <a:ext cx="6572" cy="18478"/>
            </a:xfrm>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a:moveTo>
                    <a:pt x="6572" y="0"/>
                  </a:moveTo>
                  <a:lnTo>
                    <a:pt x="0" y="18479"/>
                  </a:lnTo>
                </a:path>
              </a:pathLst>
            </a:custGeom>
            <a:grpFill/>
            <a:ln w="5715" cap="rnd">
              <a:solidFill>
                <a:schemeClr val="bg1"/>
              </a:solidFill>
              <a:prstDash val="solid"/>
              <a:round/>
            </a:ln>
          </p:spPr>
          <p:txBody>
            <a:bodyPr rtlCol="0" anchor="ctr"/>
            <a:lstStyle/>
            <a:p>
              <a:endParaRPr lang="fr-FR" sz="1400"/>
            </a:p>
          </p:txBody>
        </p:sp>
        <p:grpSp>
          <p:nvGrpSpPr>
            <p:cNvPr id="51" name="Graphique 1772">
              <a:extLst>
                <a:ext uri="{FF2B5EF4-FFF2-40B4-BE49-F238E27FC236}">
                  <a16:creationId xmlns:a16="http://schemas.microsoft.com/office/drawing/2014/main" id="{6D24FE61-38D6-E40D-9557-242D2687AC9F}"/>
                </a:ext>
              </a:extLst>
            </p:cNvPr>
            <p:cNvGrpSpPr/>
            <p:nvPr/>
          </p:nvGrpSpPr>
          <p:grpSpPr>
            <a:xfrm>
              <a:off x="2489833" y="1432178"/>
              <a:ext cx="79724" cy="98488"/>
              <a:chOff x="2489833" y="1432178"/>
              <a:chExt cx="79724" cy="98488"/>
            </a:xfrm>
            <a:grpFill/>
          </p:grpSpPr>
          <p:sp>
            <p:nvSpPr>
              <p:cNvPr id="62" name="Forme libre : forme 61">
                <a:extLst>
                  <a:ext uri="{FF2B5EF4-FFF2-40B4-BE49-F238E27FC236}">
                    <a16:creationId xmlns:a16="http://schemas.microsoft.com/office/drawing/2014/main" id="{638561BA-EA9C-417B-E615-C93F456D936E}"/>
                  </a:ext>
                </a:extLst>
              </p:cNvPr>
              <p:cNvSpPr/>
              <p:nvPr/>
            </p:nvSpPr>
            <p:spPr>
              <a:xfrm>
                <a:off x="2506025" y="1432178"/>
                <a:ext cx="63531" cy="98488"/>
              </a:xfrm>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a:moveTo>
                      <a:pt x="63532" y="96393"/>
                    </a:moveTo>
                    <a:cubicBezTo>
                      <a:pt x="58960" y="97727"/>
                      <a:pt x="54197" y="98489"/>
                      <a:pt x="49244" y="98489"/>
                    </a:cubicBezTo>
                    <a:cubicBezTo>
                      <a:pt x="22003" y="98489"/>
                      <a:pt x="0" y="76390"/>
                      <a:pt x="0" y="49244"/>
                    </a:cubicBezTo>
                    <a:cubicBezTo>
                      <a:pt x="0" y="22098"/>
                      <a:pt x="22098" y="0"/>
                      <a:pt x="49244" y="0"/>
                    </a:cubicBezTo>
                    <a:cubicBezTo>
                      <a:pt x="53435" y="0"/>
                      <a:pt x="57531" y="572"/>
                      <a:pt x="61436" y="1524"/>
                    </a:cubicBezTo>
                  </a:path>
                </a:pathLst>
              </a:custGeom>
              <a:grpFill/>
              <a:ln w="5715" cap="rnd">
                <a:solidFill>
                  <a:schemeClr val="bg1"/>
                </a:solidFill>
                <a:prstDash val="solid"/>
                <a:round/>
              </a:ln>
            </p:spPr>
            <p:txBody>
              <a:bodyPr rtlCol="0" anchor="ctr"/>
              <a:lstStyle/>
              <a:p>
                <a:endParaRPr lang="fr-FR" sz="1400"/>
              </a:p>
            </p:txBody>
          </p:sp>
          <p:sp>
            <p:nvSpPr>
              <p:cNvPr id="63" name="Forme libre : forme 62">
                <a:extLst>
                  <a:ext uri="{FF2B5EF4-FFF2-40B4-BE49-F238E27FC236}">
                    <a16:creationId xmlns:a16="http://schemas.microsoft.com/office/drawing/2014/main" id="{BE6A3DCB-0E97-0DA2-BAEB-E7288A632C06}"/>
                  </a:ext>
                </a:extLst>
              </p:cNvPr>
              <p:cNvSpPr/>
              <p:nvPr/>
            </p:nvSpPr>
            <p:spPr>
              <a:xfrm>
                <a:off x="2491261" y="1471326"/>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sp>
            <p:nvSpPr>
              <p:cNvPr id="64" name="Forme libre : forme 63">
                <a:extLst>
                  <a:ext uri="{FF2B5EF4-FFF2-40B4-BE49-F238E27FC236}">
                    <a16:creationId xmlns:a16="http://schemas.microsoft.com/office/drawing/2014/main" id="{7EC7FCB1-78B1-DB38-D0E2-8336B9429EA9}"/>
                  </a:ext>
                </a:extLst>
              </p:cNvPr>
              <p:cNvSpPr/>
              <p:nvPr/>
            </p:nvSpPr>
            <p:spPr>
              <a:xfrm>
                <a:off x="2489833" y="1488090"/>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grpSp>
        <p:sp>
          <p:nvSpPr>
            <p:cNvPr id="52" name="Forme libre : forme 51">
              <a:extLst>
                <a:ext uri="{FF2B5EF4-FFF2-40B4-BE49-F238E27FC236}">
                  <a16:creationId xmlns:a16="http://schemas.microsoft.com/office/drawing/2014/main" id="{01A5B5D7-B7EC-3CBE-E3B2-27760D481AA5}"/>
                </a:ext>
              </a:extLst>
            </p:cNvPr>
            <p:cNvSpPr/>
            <p:nvPr/>
          </p:nvSpPr>
          <p:spPr>
            <a:xfrm>
              <a:off x="2317430" y="1683829"/>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grpFill/>
            <a:ln w="5715" cap="rnd">
              <a:solidFill>
                <a:schemeClr val="bg1"/>
              </a:solidFill>
              <a:prstDash val="solid"/>
              <a:round/>
            </a:ln>
          </p:spPr>
          <p:txBody>
            <a:bodyPr rtlCol="0" anchor="ctr"/>
            <a:lstStyle/>
            <a:p>
              <a:endParaRPr lang="fr-FR" sz="1400"/>
            </a:p>
          </p:txBody>
        </p:sp>
        <p:sp>
          <p:nvSpPr>
            <p:cNvPr id="53" name="Forme libre : forme 52">
              <a:extLst>
                <a:ext uri="{FF2B5EF4-FFF2-40B4-BE49-F238E27FC236}">
                  <a16:creationId xmlns:a16="http://schemas.microsoft.com/office/drawing/2014/main" id="{525B81D3-90D2-10AA-B1B7-02C616BBF33B}"/>
                </a:ext>
              </a:extLst>
            </p:cNvPr>
            <p:cNvSpPr/>
            <p:nvPr/>
          </p:nvSpPr>
          <p:spPr>
            <a:xfrm>
              <a:off x="2317430" y="1531524"/>
              <a:ext cx="60293" cy="152304"/>
            </a:xfrm>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a:moveTo>
                    <a:pt x="0" y="0"/>
                  </a:moveTo>
                  <a:lnTo>
                    <a:pt x="55150" y="0"/>
                  </a:lnTo>
                  <a:cubicBezTo>
                    <a:pt x="58007" y="0"/>
                    <a:pt x="60293" y="2286"/>
                    <a:pt x="60293" y="5143"/>
                  </a:cubicBezTo>
                  <a:lnTo>
                    <a:pt x="60293" y="147161"/>
                  </a:lnTo>
                  <a:cubicBezTo>
                    <a:pt x="60293" y="150019"/>
                    <a:pt x="58007" y="152305"/>
                    <a:pt x="55150" y="152305"/>
                  </a:cubicBezTo>
                  <a:lnTo>
                    <a:pt x="26099" y="152305"/>
                  </a:lnTo>
                </a:path>
              </a:pathLst>
            </a:custGeom>
            <a:grpFill/>
            <a:ln w="5715" cap="rnd">
              <a:solidFill>
                <a:schemeClr val="bg1"/>
              </a:solidFill>
              <a:prstDash val="solid"/>
              <a:round/>
            </a:ln>
          </p:spPr>
          <p:txBody>
            <a:bodyPr rtlCol="0" anchor="ctr"/>
            <a:lstStyle/>
            <a:p>
              <a:endParaRPr lang="fr-FR" sz="1400"/>
            </a:p>
          </p:txBody>
        </p:sp>
        <p:sp>
          <p:nvSpPr>
            <p:cNvPr id="54" name="Forme libre : forme 53">
              <a:extLst>
                <a:ext uri="{FF2B5EF4-FFF2-40B4-BE49-F238E27FC236}">
                  <a16:creationId xmlns:a16="http://schemas.microsoft.com/office/drawing/2014/main" id="{3B31C2C9-1578-A9BF-64A4-F0148857C810}"/>
                </a:ext>
              </a:extLst>
            </p:cNvPr>
            <p:cNvSpPr/>
            <p:nvPr/>
          </p:nvSpPr>
          <p:spPr>
            <a:xfrm>
              <a:off x="2380009" y="1626108"/>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grpFill/>
            <a:ln w="5715" cap="rnd">
              <a:solidFill>
                <a:schemeClr val="bg1"/>
              </a:solidFill>
              <a:prstDash val="solid"/>
              <a:round/>
            </a:ln>
          </p:spPr>
          <p:txBody>
            <a:bodyPr rtlCol="0" anchor="ctr"/>
            <a:lstStyle/>
            <a:p>
              <a:endParaRPr lang="fr-FR" sz="1400"/>
            </a:p>
          </p:txBody>
        </p:sp>
        <p:sp>
          <p:nvSpPr>
            <p:cNvPr id="55" name="Forme libre : forme 54">
              <a:extLst>
                <a:ext uri="{FF2B5EF4-FFF2-40B4-BE49-F238E27FC236}">
                  <a16:creationId xmlns:a16="http://schemas.microsoft.com/office/drawing/2014/main" id="{A9DA652E-BE7B-697A-5434-E4E21B4153BD}"/>
                </a:ext>
              </a:extLst>
            </p:cNvPr>
            <p:cNvSpPr/>
            <p:nvPr/>
          </p:nvSpPr>
          <p:spPr>
            <a:xfrm>
              <a:off x="2378199" y="1544288"/>
              <a:ext cx="24574" cy="59150"/>
            </a:xfrm>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a:moveTo>
                    <a:pt x="0" y="0"/>
                  </a:moveTo>
                  <a:lnTo>
                    <a:pt x="19431" y="0"/>
                  </a:lnTo>
                  <a:cubicBezTo>
                    <a:pt x="22289" y="0"/>
                    <a:pt x="24575" y="2286"/>
                    <a:pt x="24575" y="5144"/>
                  </a:cubicBezTo>
                  <a:lnTo>
                    <a:pt x="24575" y="59150"/>
                  </a:lnTo>
                </a:path>
              </a:pathLst>
            </a:custGeom>
            <a:grpFill/>
            <a:ln w="5715" cap="rnd">
              <a:solidFill>
                <a:schemeClr val="bg1"/>
              </a:solidFill>
              <a:prstDash val="solid"/>
              <a:round/>
            </a:ln>
          </p:spPr>
          <p:txBody>
            <a:bodyPr rtlCol="0" anchor="ctr"/>
            <a:lstStyle/>
            <a:p>
              <a:endParaRPr lang="fr-FR" sz="1400"/>
            </a:p>
          </p:txBody>
        </p:sp>
        <p:sp>
          <p:nvSpPr>
            <p:cNvPr id="56" name="Forme libre : forme 55">
              <a:extLst>
                <a:ext uri="{FF2B5EF4-FFF2-40B4-BE49-F238E27FC236}">
                  <a16:creationId xmlns:a16="http://schemas.microsoft.com/office/drawing/2014/main" id="{C120F880-0506-B20E-D8ED-52ADC17BE3AA}"/>
                </a:ext>
              </a:extLst>
            </p:cNvPr>
            <p:cNvSpPr/>
            <p:nvPr/>
          </p:nvSpPr>
          <p:spPr>
            <a:xfrm>
              <a:off x="2402774" y="1557611"/>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8"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grpFill/>
            <a:ln w="5715" cap="rnd">
              <a:solidFill>
                <a:schemeClr val="bg1"/>
              </a:solidFill>
              <a:prstDash val="solid"/>
              <a:round/>
            </a:ln>
          </p:spPr>
          <p:txBody>
            <a:bodyPr rtlCol="0" anchor="ctr"/>
            <a:lstStyle/>
            <a:p>
              <a:endParaRPr lang="fr-FR" sz="1400"/>
            </a:p>
          </p:txBody>
        </p:sp>
        <p:sp>
          <p:nvSpPr>
            <p:cNvPr id="57" name="Forme libre : forme 56">
              <a:extLst>
                <a:ext uri="{FF2B5EF4-FFF2-40B4-BE49-F238E27FC236}">
                  <a16:creationId xmlns:a16="http://schemas.microsoft.com/office/drawing/2014/main" id="{69062A9F-E54E-C040-DA91-5BC7F2F0372B}"/>
                </a:ext>
              </a:extLst>
            </p:cNvPr>
            <p:cNvSpPr/>
            <p:nvPr/>
          </p:nvSpPr>
          <p:spPr>
            <a:xfrm>
              <a:off x="2404584" y="1647062"/>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grpFill/>
            <a:ln w="5715" cap="rnd">
              <a:solidFill>
                <a:schemeClr val="bg1"/>
              </a:solidFill>
              <a:prstDash val="solid"/>
              <a:round/>
            </a:ln>
          </p:spPr>
          <p:txBody>
            <a:bodyPr rtlCol="0" anchor="ctr"/>
            <a:lstStyle/>
            <a:p>
              <a:endParaRPr lang="fr-FR" sz="1400"/>
            </a:p>
          </p:txBody>
        </p:sp>
        <p:sp>
          <p:nvSpPr>
            <p:cNvPr id="58" name="Forme libre : forme 57">
              <a:extLst>
                <a:ext uri="{FF2B5EF4-FFF2-40B4-BE49-F238E27FC236}">
                  <a16:creationId xmlns:a16="http://schemas.microsoft.com/office/drawing/2014/main" id="{BBD740DA-332B-B6E9-98DE-5A994E8957FB}"/>
                </a:ext>
              </a:extLst>
            </p:cNvPr>
            <p:cNvSpPr/>
            <p:nvPr/>
          </p:nvSpPr>
          <p:spPr>
            <a:xfrm>
              <a:off x="2551459" y="1590759"/>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grpFill/>
            <a:ln w="5715" cap="rnd">
              <a:solidFill>
                <a:schemeClr val="bg1"/>
              </a:solidFill>
              <a:prstDash val="solid"/>
              <a:round/>
            </a:ln>
          </p:spPr>
          <p:txBody>
            <a:bodyPr rtlCol="0" anchor="ctr"/>
            <a:lstStyle/>
            <a:p>
              <a:endParaRPr lang="fr-FR" sz="1400"/>
            </a:p>
          </p:txBody>
        </p:sp>
        <p:sp>
          <p:nvSpPr>
            <p:cNvPr id="59" name="Forme libre : forme 58">
              <a:extLst>
                <a:ext uri="{FF2B5EF4-FFF2-40B4-BE49-F238E27FC236}">
                  <a16:creationId xmlns:a16="http://schemas.microsoft.com/office/drawing/2014/main" id="{6C1E5081-4B04-817C-B458-ADE0216CF0B1}"/>
                </a:ext>
              </a:extLst>
            </p:cNvPr>
            <p:cNvSpPr/>
            <p:nvPr/>
          </p:nvSpPr>
          <p:spPr>
            <a:xfrm>
              <a:off x="2338957" y="1551146"/>
              <a:ext cx="37623" cy="9525"/>
            </a:xfrm>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a:moveTo>
                    <a:pt x="37624" y="0"/>
                  </a:moveTo>
                  <a:lnTo>
                    <a:pt x="0" y="0"/>
                  </a:lnTo>
                </a:path>
              </a:pathLst>
            </a:custGeom>
            <a:grpFill/>
            <a:ln w="5715" cap="rnd">
              <a:solidFill>
                <a:schemeClr val="bg1"/>
              </a:solidFill>
              <a:prstDash val="solid"/>
              <a:round/>
            </a:ln>
          </p:spPr>
          <p:txBody>
            <a:bodyPr rtlCol="0" anchor="ctr"/>
            <a:lstStyle/>
            <a:p>
              <a:endParaRPr lang="fr-FR" sz="1400"/>
            </a:p>
          </p:txBody>
        </p:sp>
        <p:sp>
          <p:nvSpPr>
            <p:cNvPr id="60" name="Forme libre : forme 59">
              <a:extLst>
                <a:ext uri="{FF2B5EF4-FFF2-40B4-BE49-F238E27FC236}">
                  <a16:creationId xmlns:a16="http://schemas.microsoft.com/office/drawing/2014/main" id="{F8A6B6BB-C449-9928-B4CC-D2D2CF92419C}"/>
                </a:ext>
              </a:extLst>
            </p:cNvPr>
            <p:cNvSpPr/>
            <p:nvPr/>
          </p:nvSpPr>
          <p:spPr>
            <a:xfrm>
              <a:off x="2351815" y="1565910"/>
              <a:ext cx="23240" cy="9525"/>
            </a:xfrm>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a:moveTo>
                    <a:pt x="23241" y="0"/>
                  </a:moveTo>
                  <a:lnTo>
                    <a:pt x="0" y="0"/>
                  </a:lnTo>
                </a:path>
              </a:pathLst>
            </a:custGeom>
            <a:grpFill/>
            <a:ln w="5715" cap="rnd">
              <a:solidFill>
                <a:schemeClr val="bg1"/>
              </a:solidFill>
              <a:prstDash val="solid"/>
              <a:round/>
            </a:ln>
          </p:spPr>
          <p:txBody>
            <a:bodyPr rtlCol="0" anchor="ctr"/>
            <a:lstStyle/>
            <a:p>
              <a:endParaRPr lang="fr-FR" sz="1400"/>
            </a:p>
          </p:txBody>
        </p:sp>
        <p:sp>
          <p:nvSpPr>
            <p:cNvPr id="61" name="Forme libre : forme 60">
              <a:extLst>
                <a:ext uri="{FF2B5EF4-FFF2-40B4-BE49-F238E27FC236}">
                  <a16:creationId xmlns:a16="http://schemas.microsoft.com/office/drawing/2014/main" id="{78F0FA0D-975C-9B6C-38A8-8915A185B67D}"/>
                </a:ext>
              </a:extLst>
            </p:cNvPr>
            <p:cNvSpPr/>
            <p:nvPr/>
          </p:nvSpPr>
          <p:spPr>
            <a:xfrm>
              <a:off x="2628421" y="1511998"/>
              <a:ext cx="9525" cy="52768"/>
            </a:xfrm>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a:moveTo>
                    <a:pt x="0" y="0"/>
                  </a:moveTo>
                  <a:lnTo>
                    <a:pt x="0" y="52769"/>
                  </a:lnTo>
                </a:path>
              </a:pathLst>
            </a:custGeom>
            <a:grpFill/>
            <a:ln w="5715" cap="rnd">
              <a:solidFill>
                <a:schemeClr val="bg1"/>
              </a:solidFill>
              <a:prstDash val="solid"/>
              <a:round/>
            </a:ln>
          </p:spPr>
          <p:txBody>
            <a:bodyPr rtlCol="0" anchor="ctr"/>
            <a:lstStyle/>
            <a:p>
              <a:endParaRPr lang="fr-FR" sz="1400"/>
            </a:p>
          </p:txBody>
        </p:sp>
      </p:grpSp>
      <p:grpSp>
        <p:nvGrpSpPr>
          <p:cNvPr id="67" name="Graphique 1813">
            <a:extLst>
              <a:ext uri="{FF2B5EF4-FFF2-40B4-BE49-F238E27FC236}">
                <a16:creationId xmlns:a16="http://schemas.microsoft.com/office/drawing/2014/main" id="{E54AC194-BD97-622D-A86E-482D8B3A3638}"/>
              </a:ext>
            </a:extLst>
          </p:cNvPr>
          <p:cNvGrpSpPr/>
          <p:nvPr/>
        </p:nvGrpSpPr>
        <p:grpSpPr>
          <a:xfrm>
            <a:off x="6087434" y="3760561"/>
            <a:ext cx="243960" cy="227725"/>
            <a:chOff x="2279329" y="2853237"/>
            <a:chExt cx="426529" cy="398144"/>
          </a:xfrm>
          <a:noFill/>
        </p:grpSpPr>
        <p:grpSp>
          <p:nvGrpSpPr>
            <p:cNvPr id="68" name="Graphique 1813">
              <a:extLst>
                <a:ext uri="{FF2B5EF4-FFF2-40B4-BE49-F238E27FC236}">
                  <a16:creationId xmlns:a16="http://schemas.microsoft.com/office/drawing/2014/main" id="{054553C5-4A74-6550-C035-64FF91642432}"/>
                </a:ext>
              </a:extLst>
            </p:cNvPr>
            <p:cNvGrpSpPr/>
            <p:nvPr/>
          </p:nvGrpSpPr>
          <p:grpSpPr>
            <a:xfrm>
              <a:off x="2279329" y="2853237"/>
              <a:ext cx="426529" cy="398144"/>
              <a:chOff x="2279329" y="2853237"/>
              <a:chExt cx="426529" cy="398144"/>
            </a:xfrm>
            <a:grpFill/>
          </p:grpSpPr>
          <p:grpSp>
            <p:nvGrpSpPr>
              <p:cNvPr id="70" name="Graphique 1813">
                <a:extLst>
                  <a:ext uri="{FF2B5EF4-FFF2-40B4-BE49-F238E27FC236}">
                    <a16:creationId xmlns:a16="http://schemas.microsoft.com/office/drawing/2014/main" id="{435A2D42-1D91-8E54-A3B9-C26A969320D7}"/>
                  </a:ext>
                </a:extLst>
              </p:cNvPr>
              <p:cNvGrpSpPr/>
              <p:nvPr/>
            </p:nvGrpSpPr>
            <p:grpSpPr>
              <a:xfrm>
                <a:off x="2279329" y="2853237"/>
                <a:ext cx="426529" cy="383857"/>
                <a:chOff x="2279329" y="2853237"/>
                <a:chExt cx="426529" cy="383857"/>
              </a:xfrm>
              <a:grpFill/>
            </p:grpSpPr>
            <p:grpSp>
              <p:nvGrpSpPr>
                <p:cNvPr id="72" name="Graphique 1813">
                  <a:extLst>
                    <a:ext uri="{FF2B5EF4-FFF2-40B4-BE49-F238E27FC236}">
                      <a16:creationId xmlns:a16="http://schemas.microsoft.com/office/drawing/2014/main" id="{4A1D113B-293D-3B7A-3F86-AC429F463165}"/>
                    </a:ext>
                  </a:extLst>
                </p:cNvPr>
                <p:cNvGrpSpPr/>
                <p:nvPr/>
              </p:nvGrpSpPr>
              <p:grpSpPr>
                <a:xfrm>
                  <a:off x="2404487" y="2986968"/>
                  <a:ext cx="163258" cy="250126"/>
                  <a:chOff x="2404487" y="2986968"/>
                  <a:chExt cx="163258" cy="250126"/>
                </a:xfrm>
                <a:grpFill/>
              </p:grpSpPr>
              <p:sp>
                <p:nvSpPr>
                  <p:cNvPr id="86" name="Forme libre : forme 85">
                    <a:extLst>
                      <a:ext uri="{FF2B5EF4-FFF2-40B4-BE49-F238E27FC236}">
                        <a16:creationId xmlns:a16="http://schemas.microsoft.com/office/drawing/2014/main" id="{E3FD157D-CF81-6E0F-5C36-9723F26EA692}"/>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5715" cap="rnd">
                    <a:solidFill>
                      <a:schemeClr val="bg1"/>
                    </a:solidFill>
                    <a:prstDash val="solid"/>
                    <a:round/>
                  </a:ln>
                </p:spPr>
                <p:txBody>
                  <a:bodyPr rtlCol="0" anchor="ctr"/>
                  <a:lstStyle/>
                  <a:p>
                    <a:endParaRPr lang="fr-FR" sz="1400"/>
                  </a:p>
                </p:txBody>
              </p:sp>
              <p:sp>
                <p:nvSpPr>
                  <p:cNvPr id="87" name="Forme libre : forme 86">
                    <a:extLst>
                      <a:ext uri="{FF2B5EF4-FFF2-40B4-BE49-F238E27FC236}">
                        <a16:creationId xmlns:a16="http://schemas.microsoft.com/office/drawing/2014/main" id="{5AA97625-FF9F-DCE7-720E-766830B17288}"/>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5715" cap="rnd">
                    <a:solidFill>
                      <a:schemeClr val="bg1"/>
                    </a:solidFill>
                    <a:prstDash val="solid"/>
                    <a:round/>
                  </a:ln>
                </p:spPr>
                <p:txBody>
                  <a:bodyPr rtlCol="0" anchor="ctr"/>
                  <a:lstStyle/>
                  <a:p>
                    <a:endParaRPr lang="fr-FR" sz="1400"/>
                  </a:p>
                </p:txBody>
              </p:sp>
            </p:grpSp>
            <p:sp>
              <p:nvSpPr>
                <p:cNvPr id="73" name="Forme libre : forme 72">
                  <a:extLst>
                    <a:ext uri="{FF2B5EF4-FFF2-40B4-BE49-F238E27FC236}">
                      <a16:creationId xmlns:a16="http://schemas.microsoft.com/office/drawing/2014/main" id="{C0B54338-FBBF-8398-D14A-6A990E9A4003}"/>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5715" cap="rnd">
                  <a:solidFill>
                    <a:schemeClr val="bg1"/>
                  </a:solidFill>
                  <a:prstDash val="solid"/>
                  <a:round/>
                </a:ln>
              </p:spPr>
              <p:txBody>
                <a:bodyPr rtlCol="0" anchor="ctr"/>
                <a:lstStyle/>
                <a:p>
                  <a:endParaRPr lang="fr-FR" sz="1400"/>
                </a:p>
              </p:txBody>
            </p:sp>
            <p:sp>
              <p:nvSpPr>
                <p:cNvPr id="74" name="Forme libre : forme 73">
                  <a:extLst>
                    <a:ext uri="{FF2B5EF4-FFF2-40B4-BE49-F238E27FC236}">
                      <a16:creationId xmlns:a16="http://schemas.microsoft.com/office/drawing/2014/main" id="{E2102616-326F-5C9C-5FDE-18BF364A0A99}"/>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5715" cap="rnd">
                  <a:solidFill>
                    <a:schemeClr val="bg1"/>
                  </a:solidFill>
                  <a:prstDash val="solid"/>
                  <a:round/>
                </a:ln>
              </p:spPr>
              <p:txBody>
                <a:bodyPr rtlCol="0" anchor="ctr"/>
                <a:lstStyle/>
                <a:p>
                  <a:endParaRPr lang="fr-FR" sz="1400"/>
                </a:p>
              </p:txBody>
            </p:sp>
            <p:sp>
              <p:nvSpPr>
                <p:cNvPr id="75" name="Forme libre : forme 74">
                  <a:extLst>
                    <a:ext uri="{FF2B5EF4-FFF2-40B4-BE49-F238E27FC236}">
                      <a16:creationId xmlns:a16="http://schemas.microsoft.com/office/drawing/2014/main" id="{0FD25977-6F59-CF0A-6985-A8B4E96F271D}"/>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5715" cap="rnd">
                  <a:solidFill>
                    <a:schemeClr val="bg1"/>
                  </a:solidFill>
                  <a:prstDash val="solid"/>
                  <a:round/>
                </a:ln>
              </p:spPr>
              <p:txBody>
                <a:bodyPr rtlCol="0" anchor="ctr"/>
                <a:lstStyle/>
                <a:p>
                  <a:endParaRPr lang="fr-FR" sz="1400"/>
                </a:p>
              </p:txBody>
            </p:sp>
            <p:grpSp>
              <p:nvGrpSpPr>
                <p:cNvPr id="76" name="Graphique 1813">
                  <a:extLst>
                    <a:ext uri="{FF2B5EF4-FFF2-40B4-BE49-F238E27FC236}">
                      <a16:creationId xmlns:a16="http://schemas.microsoft.com/office/drawing/2014/main" id="{01545767-651B-5382-4914-13B7557C3A2B}"/>
                    </a:ext>
                  </a:extLst>
                </p:cNvPr>
                <p:cNvGrpSpPr/>
                <p:nvPr/>
              </p:nvGrpSpPr>
              <p:grpSpPr>
                <a:xfrm>
                  <a:off x="2605465" y="2913530"/>
                  <a:ext cx="100393" cy="307943"/>
                  <a:chOff x="2605465" y="2913530"/>
                  <a:chExt cx="100393" cy="307943"/>
                </a:xfrm>
                <a:grpFill/>
              </p:grpSpPr>
              <p:sp>
                <p:nvSpPr>
                  <p:cNvPr id="83" name="Forme libre : forme 82">
                    <a:extLst>
                      <a:ext uri="{FF2B5EF4-FFF2-40B4-BE49-F238E27FC236}">
                        <a16:creationId xmlns:a16="http://schemas.microsoft.com/office/drawing/2014/main" id="{86528CE0-4DD0-0887-CFA3-C79B56D63FFA}"/>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5715" cap="rnd">
                    <a:solidFill>
                      <a:schemeClr val="bg1"/>
                    </a:solidFill>
                    <a:prstDash val="solid"/>
                    <a:round/>
                  </a:ln>
                </p:spPr>
                <p:txBody>
                  <a:bodyPr rtlCol="0" anchor="ctr"/>
                  <a:lstStyle/>
                  <a:p>
                    <a:endParaRPr lang="fr-FR" sz="1400"/>
                  </a:p>
                </p:txBody>
              </p:sp>
              <p:sp>
                <p:nvSpPr>
                  <p:cNvPr id="84" name="Forme libre : forme 83">
                    <a:extLst>
                      <a:ext uri="{FF2B5EF4-FFF2-40B4-BE49-F238E27FC236}">
                        <a16:creationId xmlns:a16="http://schemas.microsoft.com/office/drawing/2014/main" id="{A834E3A2-5FD6-FB7B-82F0-EB25DF756976}"/>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5715" cap="rnd">
                    <a:solidFill>
                      <a:schemeClr val="bg1"/>
                    </a:solidFill>
                    <a:prstDash val="solid"/>
                    <a:round/>
                  </a:ln>
                </p:spPr>
                <p:txBody>
                  <a:bodyPr rtlCol="0" anchor="ctr"/>
                  <a:lstStyle/>
                  <a:p>
                    <a:endParaRPr lang="fr-FR" sz="1400"/>
                  </a:p>
                </p:txBody>
              </p:sp>
              <p:sp>
                <p:nvSpPr>
                  <p:cNvPr id="85" name="Forme libre : forme 84">
                    <a:extLst>
                      <a:ext uri="{FF2B5EF4-FFF2-40B4-BE49-F238E27FC236}">
                        <a16:creationId xmlns:a16="http://schemas.microsoft.com/office/drawing/2014/main" id="{879CD270-CCB0-E942-F880-69A41A96520C}"/>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5715" cap="rnd">
                    <a:solidFill>
                      <a:schemeClr val="bg1"/>
                    </a:solidFill>
                    <a:prstDash val="solid"/>
                    <a:round/>
                  </a:ln>
                </p:spPr>
                <p:txBody>
                  <a:bodyPr rtlCol="0" anchor="ctr"/>
                  <a:lstStyle/>
                  <a:p>
                    <a:endParaRPr lang="fr-FR" sz="1400"/>
                  </a:p>
                </p:txBody>
              </p:sp>
            </p:grpSp>
            <p:grpSp>
              <p:nvGrpSpPr>
                <p:cNvPr id="77" name="Graphique 1813">
                  <a:extLst>
                    <a:ext uri="{FF2B5EF4-FFF2-40B4-BE49-F238E27FC236}">
                      <a16:creationId xmlns:a16="http://schemas.microsoft.com/office/drawing/2014/main" id="{28F5023C-A5D1-73BD-E369-0E69EB155D27}"/>
                    </a:ext>
                  </a:extLst>
                </p:cNvPr>
                <p:cNvGrpSpPr/>
                <p:nvPr/>
              </p:nvGrpSpPr>
              <p:grpSpPr>
                <a:xfrm>
                  <a:off x="2279329" y="2915435"/>
                  <a:ext cx="100393" cy="307943"/>
                  <a:chOff x="2279329" y="2915435"/>
                  <a:chExt cx="100393" cy="307943"/>
                </a:xfrm>
                <a:grpFill/>
              </p:grpSpPr>
              <p:sp>
                <p:nvSpPr>
                  <p:cNvPr id="80" name="Forme libre : forme 79">
                    <a:extLst>
                      <a:ext uri="{FF2B5EF4-FFF2-40B4-BE49-F238E27FC236}">
                        <a16:creationId xmlns:a16="http://schemas.microsoft.com/office/drawing/2014/main" id="{E9EB71E1-46F8-5B62-0882-6D06E2632919}"/>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5715" cap="rnd">
                    <a:solidFill>
                      <a:schemeClr val="bg1"/>
                    </a:solidFill>
                    <a:prstDash val="solid"/>
                    <a:round/>
                  </a:ln>
                </p:spPr>
                <p:txBody>
                  <a:bodyPr rtlCol="0" anchor="ctr"/>
                  <a:lstStyle/>
                  <a:p>
                    <a:endParaRPr lang="fr-FR" sz="1400"/>
                  </a:p>
                </p:txBody>
              </p:sp>
              <p:sp>
                <p:nvSpPr>
                  <p:cNvPr id="81" name="Forme libre : forme 80">
                    <a:extLst>
                      <a:ext uri="{FF2B5EF4-FFF2-40B4-BE49-F238E27FC236}">
                        <a16:creationId xmlns:a16="http://schemas.microsoft.com/office/drawing/2014/main" id="{6CDBD33A-31BD-62F0-00E7-D21CA2BB6B90}"/>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5715" cap="rnd">
                    <a:solidFill>
                      <a:schemeClr val="bg1"/>
                    </a:solidFill>
                    <a:prstDash val="solid"/>
                    <a:round/>
                  </a:ln>
                </p:spPr>
                <p:txBody>
                  <a:bodyPr rtlCol="0" anchor="ctr"/>
                  <a:lstStyle/>
                  <a:p>
                    <a:endParaRPr lang="fr-FR" sz="1400"/>
                  </a:p>
                </p:txBody>
              </p:sp>
              <p:sp>
                <p:nvSpPr>
                  <p:cNvPr id="82" name="Forme libre : forme 81">
                    <a:extLst>
                      <a:ext uri="{FF2B5EF4-FFF2-40B4-BE49-F238E27FC236}">
                        <a16:creationId xmlns:a16="http://schemas.microsoft.com/office/drawing/2014/main" id="{AF7A9E03-5124-2BDA-004D-A2A31A9700C3}"/>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5715" cap="rnd">
                    <a:solidFill>
                      <a:schemeClr val="bg1"/>
                    </a:solidFill>
                    <a:prstDash val="solid"/>
                    <a:round/>
                  </a:ln>
                </p:spPr>
                <p:txBody>
                  <a:bodyPr rtlCol="0" anchor="ctr"/>
                  <a:lstStyle/>
                  <a:p>
                    <a:endParaRPr lang="fr-FR" sz="1400"/>
                  </a:p>
                </p:txBody>
              </p:sp>
            </p:grpSp>
            <p:sp>
              <p:nvSpPr>
                <p:cNvPr id="78" name="Forme libre : forme 77">
                  <a:extLst>
                    <a:ext uri="{FF2B5EF4-FFF2-40B4-BE49-F238E27FC236}">
                      <a16:creationId xmlns:a16="http://schemas.microsoft.com/office/drawing/2014/main" id="{A54760A8-A184-D084-DB2C-CCB13BFA6601}"/>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5715" cap="rnd">
                  <a:solidFill>
                    <a:schemeClr val="bg1"/>
                  </a:solidFill>
                  <a:prstDash val="solid"/>
                  <a:round/>
                </a:ln>
              </p:spPr>
              <p:txBody>
                <a:bodyPr rtlCol="0" anchor="ctr"/>
                <a:lstStyle/>
                <a:p>
                  <a:endParaRPr lang="fr-FR" sz="1400"/>
                </a:p>
              </p:txBody>
            </p:sp>
            <p:sp>
              <p:nvSpPr>
                <p:cNvPr id="79" name="Forme libre : forme 78">
                  <a:extLst>
                    <a:ext uri="{FF2B5EF4-FFF2-40B4-BE49-F238E27FC236}">
                      <a16:creationId xmlns:a16="http://schemas.microsoft.com/office/drawing/2014/main" id="{BCA24BB7-E5D6-5192-A8CF-E6B6E5ACD419}"/>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5715" cap="rnd">
                  <a:solidFill>
                    <a:schemeClr val="bg1"/>
                  </a:solidFill>
                  <a:prstDash val="solid"/>
                  <a:round/>
                </a:ln>
              </p:spPr>
              <p:txBody>
                <a:bodyPr rtlCol="0" anchor="ctr"/>
                <a:lstStyle/>
                <a:p>
                  <a:endParaRPr lang="fr-FR" sz="1400"/>
                </a:p>
              </p:txBody>
            </p:sp>
          </p:grpSp>
          <p:sp>
            <p:nvSpPr>
              <p:cNvPr id="71" name="Forme libre : forme 70">
                <a:extLst>
                  <a:ext uri="{FF2B5EF4-FFF2-40B4-BE49-F238E27FC236}">
                    <a16:creationId xmlns:a16="http://schemas.microsoft.com/office/drawing/2014/main" id="{A847E836-04B7-92FE-CAFA-FD9BA5EE33CA}"/>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5715" cap="rnd">
                <a:solidFill>
                  <a:schemeClr val="bg1"/>
                </a:solidFill>
                <a:prstDash val="solid"/>
                <a:round/>
              </a:ln>
            </p:spPr>
            <p:txBody>
              <a:bodyPr rtlCol="0" anchor="ctr"/>
              <a:lstStyle/>
              <a:p>
                <a:endParaRPr lang="fr-FR" sz="1400"/>
              </a:p>
            </p:txBody>
          </p:sp>
        </p:grpSp>
        <p:sp>
          <p:nvSpPr>
            <p:cNvPr id="69" name="Forme libre : forme 68">
              <a:extLst>
                <a:ext uri="{FF2B5EF4-FFF2-40B4-BE49-F238E27FC236}">
                  <a16:creationId xmlns:a16="http://schemas.microsoft.com/office/drawing/2014/main" id="{D72E6544-4B12-DB7E-FFCA-AE2751086037}"/>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5715" cap="rnd">
              <a:solidFill>
                <a:schemeClr val="bg1"/>
              </a:solidFill>
              <a:prstDash val="solid"/>
              <a:round/>
            </a:ln>
          </p:spPr>
          <p:txBody>
            <a:bodyPr rtlCol="0" anchor="ctr"/>
            <a:lstStyle/>
            <a:p>
              <a:endParaRPr lang="fr-FR" sz="1400"/>
            </a:p>
          </p:txBody>
        </p:sp>
      </p:grpSp>
      <p:grpSp>
        <p:nvGrpSpPr>
          <p:cNvPr id="88" name="Graphique 1846">
            <a:extLst>
              <a:ext uri="{FF2B5EF4-FFF2-40B4-BE49-F238E27FC236}">
                <a16:creationId xmlns:a16="http://schemas.microsoft.com/office/drawing/2014/main" id="{EFC24DE9-F2A0-0D3C-4033-892BDB05252B}"/>
              </a:ext>
            </a:extLst>
          </p:cNvPr>
          <p:cNvGrpSpPr/>
          <p:nvPr/>
        </p:nvGrpSpPr>
        <p:grpSpPr>
          <a:xfrm>
            <a:off x="598013" y="5018117"/>
            <a:ext cx="239268" cy="268810"/>
            <a:chOff x="754923" y="4488392"/>
            <a:chExt cx="305723" cy="343471"/>
          </a:xfrm>
          <a:noFill/>
        </p:grpSpPr>
        <p:sp>
          <p:nvSpPr>
            <p:cNvPr id="89" name="Forme libre : forme 88">
              <a:extLst>
                <a:ext uri="{FF2B5EF4-FFF2-40B4-BE49-F238E27FC236}">
                  <a16:creationId xmlns:a16="http://schemas.microsoft.com/office/drawing/2014/main" id="{FF5802AE-A6C2-5CB4-B950-5411EF526AFE}"/>
                </a:ext>
              </a:extLst>
            </p:cNvPr>
            <p:cNvSpPr/>
            <p:nvPr/>
          </p:nvSpPr>
          <p:spPr>
            <a:xfrm>
              <a:off x="848819" y="4533445"/>
              <a:ext cx="105822" cy="29698"/>
            </a:xfrm>
            <a:custGeom>
              <a:avLst/>
              <a:gdLst>
                <a:gd name="connsiteX0" fmla="*/ 0 w 105822"/>
                <a:gd name="connsiteY0" fmla="*/ 22860 h 29698"/>
                <a:gd name="connsiteX1" fmla="*/ 90773 w 105822"/>
                <a:gd name="connsiteY1" fmla="*/ 0 h 29698"/>
                <a:gd name="connsiteX2" fmla="*/ 88963 w 105822"/>
                <a:gd name="connsiteY2" fmla="*/ 21622 h 29698"/>
                <a:gd name="connsiteX3" fmla="*/ 105823 w 105822"/>
                <a:gd name="connsiteY3" fmla="*/ 16192 h 29698"/>
              </a:gdLst>
              <a:ahLst/>
              <a:cxnLst>
                <a:cxn ang="0">
                  <a:pos x="connsiteX0" y="connsiteY0"/>
                </a:cxn>
                <a:cxn ang="0">
                  <a:pos x="connsiteX1" y="connsiteY1"/>
                </a:cxn>
                <a:cxn ang="0">
                  <a:pos x="connsiteX2" y="connsiteY2"/>
                </a:cxn>
                <a:cxn ang="0">
                  <a:pos x="connsiteX3" y="connsiteY3"/>
                </a:cxn>
              </a:cxnLst>
              <a:rect l="l" t="t" r="r" b="b"/>
              <a:pathLst>
                <a:path w="105822" h="29698">
                  <a:moveTo>
                    <a:pt x="0" y="22860"/>
                  </a:moveTo>
                  <a:cubicBezTo>
                    <a:pt x="0" y="22860"/>
                    <a:pt x="52864" y="48673"/>
                    <a:pt x="90773" y="0"/>
                  </a:cubicBezTo>
                  <a:cubicBezTo>
                    <a:pt x="90773" y="0"/>
                    <a:pt x="94964" y="9049"/>
                    <a:pt x="88963" y="21622"/>
                  </a:cubicBezTo>
                  <a:cubicBezTo>
                    <a:pt x="88963" y="21622"/>
                    <a:pt x="98012" y="27051"/>
                    <a:pt x="105823" y="16192"/>
                  </a:cubicBezTo>
                </a:path>
              </a:pathLst>
            </a:custGeom>
            <a:noFill/>
            <a:ln w="5715" cap="rnd">
              <a:solidFill>
                <a:schemeClr val="bg1"/>
              </a:solidFill>
              <a:prstDash val="solid"/>
              <a:round/>
            </a:ln>
          </p:spPr>
          <p:txBody>
            <a:bodyPr rtlCol="0" anchor="ctr"/>
            <a:lstStyle/>
            <a:p>
              <a:endParaRPr lang="fr-FR" sz="1400"/>
            </a:p>
          </p:txBody>
        </p:sp>
        <p:sp>
          <p:nvSpPr>
            <p:cNvPr id="90" name="Forme libre : forme 89">
              <a:extLst>
                <a:ext uri="{FF2B5EF4-FFF2-40B4-BE49-F238E27FC236}">
                  <a16:creationId xmlns:a16="http://schemas.microsoft.com/office/drawing/2014/main" id="{47D927B4-3B9B-DE7D-0122-3D4492B9C910}"/>
                </a:ext>
              </a:extLst>
            </p:cNvPr>
            <p:cNvSpPr/>
            <p:nvPr/>
          </p:nvSpPr>
          <p:spPr>
            <a:xfrm>
              <a:off x="827313" y="4488392"/>
              <a:ext cx="78560" cy="203168"/>
            </a:xfrm>
            <a:custGeom>
              <a:avLst/>
              <a:gdLst>
                <a:gd name="connsiteX0" fmla="*/ 78561 w 78560"/>
                <a:gd name="connsiteY0" fmla="*/ 203168 h 203168"/>
                <a:gd name="connsiteX1" fmla="*/ 14838 w 78560"/>
                <a:gd name="connsiteY1" fmla="*/ 145447 h 203168"/>
                <a:gd name="connsiteX2" fmla="*/ 456 w 78560"/>
                <a:gd name="connsiteY2" fmla="*/ 132207 h 203168"/>
                <a:gd name="connsiteX3" fmla="*/ 10647 w 78560"/>
                <a:gd name="connsiteY3" fmla="*/ 114205 h 203168"/>
                <a:gd name="connsiteX4" fmla="*/ 74941 w 78560"/>
                <a:gd name="connsiteY4" fmla="*/ 0 h 203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60" h="203168">
                  <a:moveTo>
                    <a:pt x="78561" y="203168"/>
                  </a:moveTo>
                  <a:cubicBezTo>
                    <a:pt x="30459" y="203168"/>
                    <a:pt x="14838" y="145447"/>
                    <a:pt x="14838" y="145447"/>
                  </a:cubicBezTo>
                  <a:cubicBezTo>
                    <a:pt x="14838" y="145447"/>
                    <a:pt x="3408" y="146685"/>
                    <a:pt x="456" y="132207"/>
                  </a:cubicBezTo>
                  <a:cubicBezTo>
                    <a:pt x="-2592" y="117824"/>
                    <a:pt x="10647" y="114205"/>
                    <a:pt x="10647" y="114205"/>
                  </a:cubicBezTo>
                  <a:cubicBezTo>
                    <a:pt x="10647" y="114205"/>
                    <a:pt x="-15165" y="24670"/>
                    <a:pt x="74941" y="0"/>
                  </a:cubicBezTo>
                </a:path>
              </a:pathLst>
            </a:custGeom>
            <a:noFill/>
            <a:ln w="5715" cap="rnd">
              <a:solidFill>
                <a:schemeClr val="bg1"/>
              </a:solidFill>
              <a:prstDash val="solid"/>
              <a:round/>
            </a:ln>
          </p:spPr>
          <p:txBody>
            <a:bodyPr rtlCol="0" anchor="ctr"/>
            <a:lstStyle/>
            <a:p>
              <a:endParaRPr lang="fr-FR" sz="1400"/>
            </a:p>
          </p:txBody>
        </p:sp>
        <p:sp>
          <p:nvSpPr>
            <p:cNvPr id="91" name="Forme libre : forme 90">
              <a:extLst>
                <a:ext uri="{FF2B5EF4-FFF2-40B4-BE49-F238E27FC236}">
                  <a16:creationId xmlns:a16="http://schemas.microsoft.com/office/drawing/2014/main" id="{A5C415EA-7363-5C76-C0E7-CFCEBFFC22E0}"/>
                </a:ext>
              </a:extLst>
            </p:cNvPr>
            <p:cNvSpPr/>
            <p:nvPr/>
          </p:nvSpPr>
          <p:spPr>
            <a:xfrm>
              <a:off x="909493" y="4497536"/>
              <a:ext cx="80370" cy="194024"/>
            </a:xfrm>
            <a:custGeom>
              <a:avLst/>
              <a:gdLst>
                <a:gd name="connsiteX0" fmla="*/ 0 w 80370"/>
                <a:gd name="connsiteY0" fmla="*/ 194024 h 194024"/>
                <a:gd name="connsiteX1" fmla="*/ 65532 w 80370"/>
                <a:gd name="connsiteY1" fmla="*/ 136303 h 194024"/>
                <a:gd name="connsiteX2" fmla="*/ 79915 w 80370"/>
                <a:gd name="connsiteY2" fmla="*/ 123063 h 194024"/>
                <a:gd name="connsiteX3" fmla="*/ 69723 w 80370"/>
                <a:gd name="connsiteY3" fmla="*/ 105061 h 194024"/>
                <a:gd name="connsiteX4" fmla="*/ 29051 w 80370"/>
                <a:gd name="connsiteY4" fmla="*/ 0 h 194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70" h="194024">
                  <a:moveTo>
                    <a:pt x="0" y="194024"/>
                  </a:moveTo>
                  <a:cubicBezTo>
                    <a:pt x="48101" y="194024"/>
                    <a:pt x="65532" y="136303"/>
                    <a:pt x="65532" y="136303"/>
                  </a:cubicBezTo>
                  <a:cubicBezTo>
                    <a:pt x="65532" y="136303"/>
                    <a:pt x="76962" y="137541"/>
                    <a:pt x="79915" y="123063"/>
                  </a:cubicBezTo>
                  <a:cubicBezTo>
                    <a:pt x="82963" y="108680"/>
                    <a:pt x="69723" y="105061"/>
                    <a:pt x="69723" y="105061"/>
                  </a:cubicBezTo>
                  <a:cubicBezTo>
                    <a:pt x="69723" y="105061"/>
                    <a:pt x="90678" y="32480"/>
                    <a:pt x="29051" y="0"/>
                  </a:cubicBezTo>
                </a:path>
              </a:pathLst>
            </a:custGeom>
            <a:noFill/>
            <a:ln w="5715" cap="rnd">
              <a:solidFill>
                <a:schemeClr val="bg1"/>
              </a:solidFill>
              <a:prstDash val="solid"/>
              <a:round/>
            </a:ln>
          </p:spPr>
          <p:txBody>
            <a:bodyPr rtlCol="0" anchor="ctr"/>
            <a:lstStyle/>
            <a:p>
              <a:endParaRPr lang="fr-FR" sz="1400"/>
            </a:p>
          </p:txBody>
        </p:sp>
        <p:sp>
          <p:nvSpPr>
            <p:cNvPr id="92" name="Forme libre : forme 91">
              <a:extLst>
                <a:ext uri="{FF2B5EF4-FFF2-40B4-BE49-F238E27FC236}">
                  <a16:creationId xmlns:a16="http://schemas.microsoft.com/office/drawing/2014/main" id="{916F4B2B-4011-D435-55D8-D7F255A1F9A9}"/>
                </a:ext>
              </a:extLst>
            </p:cNvPr>
            <p:cNvSpPr/>
            <p:nvPr/>
          </p:nvSpPr>
          <p:spPr>
            <a:xfrm>
              <a:off x="874632" y="4600216"/>
              <a:ext cx="9525" cy="13144"/>
            </a:xfrm>
            <a:custGeom>
              <a:avLst/>
              <a:gdLst>
                <a:gd name="connsiteX0" fmla="*/ 0 w 9525"/>
                <a:gd name="connsiteY0" fmla="*/ 0 h 13144"/>
                <a:gd name="connsiteX1" fmla="*/ 0 w 9525"/>
                <a:gd name="connsiteY1" fmla="*/ 13145 h 13144"/>
              </a:gdLst>
              <a:ahLst/>
              <a:cxnLst>
                <a:cxn ang="0">
                  <a:pos x="connsiteX0" y="connsiteY0"/>
                </a:cxn>
                <a:cxn ang="0">
                  <a:pos x="connsiteX1" y="connsiteY1"/>
                </a:cxn>
              </a:cxnLst>
              <a:rect l="l" t="t" r="r" b="b"/>
              <a:pathLst>
                <a:path w="9525" h="13144">
                  <a:moveTo>
                    <a:pt x="0" y="0"/>
                  </a:moveTo>
                  <a:lnTo>
                    <a:pt x="0" y="13145"/>
                  </a:lnTo>
                </a:path>
              </a:pathLst>
            </a:custGeom>
            <a:ln w="5715" cap="rnd">
              <a:solidFill>
                <a:schemeClr val="bg1"/>
              </a:solidFill>
              <a:prstDash val="solid"/>
              <a:round/>
            </a:ln>
          </p:spPr>
          <p:txBody>
            <a:bodyPr rtlCol="0" anchor="ctr"/>
            <a:lstStyle/>
            <a:p>
              <a:endParaRPr lang="fr-FR" sz="1400"/>
            </a:p>
          </p:txBody>
        </p:sp>
        <p:sp>
          <p:nvSpPr>
            <p:cNvPr id="93" name="Forme libre : forme 92">
              <a:extLst>
                <a:ext uri="{FF2B5EF4-FFF2-40B4-BE49-F238E27FC236}">
                  <a16:creationId xmlns:a16="http://schemas.microsoft.com/office/drawing/2014/main" id="{D625BF4A-05DE-DB8B-FC99-C49106EAAEE4}"/>
                </a:ext>
              </a:extLst>
            </p:cNvPr>
            <p:cNvSpPr/>
            <p:nvPr/>
          </p:nvSpPr>
          <p:spPr>
            <a:xfrm>
              <a:off x="931782" y="4599549"/>
              <a:ext cx="9525" cy="13239"/>
            </a:xfrm>
            <a:custGeom>
              <a:avLst/>
              <a:gdLst>
                <a:gd name="connsiteX0" fmla="*/ 0 w 9525"/>
                <a:gd name="connsiteY0" fmla="*/ 0 h 13239"/>
                <a:gd name="connsiteX1" fmla="*/ 0 w 9525"/>
                <a:gd name="connsiteY1" fmla="*/ 13240 h 13239"/>
              </a:gdLst>
              <a:ahLst/>
              <a:cxnLst>
                <a:cxn ang="0">
                  <a:pos x="connsiteX0" y="connsiteY0"/>
                </a:cxn>
                <a:cxn ang="0">
                  <a:pos x="connsiteX1" y="connsiteY1"/>
                </a:cxn>
              </a:cxnLst>
              <a:rect l="l" t="t" r="r" b="b"/>
              <a:pathLst>
                <a:path w="9525" h="13239">
                  <a:moveTo>
                    <a:pt x="0" y="0"/>
                  </a:moveTo>
                  <a:lnTo>
                    <a:pt x="0" y="13240"/>
                  </a:lnTo>
                </a:path>
              </a:pathLst>
            </a:custGeom>
            <a:ln w="5715" cap="rnd">
              <a:solidFill>
                <a:schemeClr val="bg1"/>
              </a:solidFill>
              <a:prstDash val="solid"/>
              <a:round/>
            </a:ln>
          </p:spPr>
          <p:txBody>
            <a:bodyPr rtlCol="0" anchor="ctr"/>
            <a:lstStyle/>
            <a:p>
              <a:endParaRPr lang="fr-FR" sz="1400"/>
            </a:p>
          </p:txBody>
        </p:sp>
        <p:sp>
          <p:nvSpPr>
            <p:cNvPr id="94" name="Forme libre : forme 93">
              <a:extLst>
                <a:ext uri="{FF2B5EF4-FFF2-40B4-BE49-F238E27FC236}">
                  <a16:creationId xmlns:a16="http://schemas.microsoft.com/office/drawing/2014/main" id="{E222B5A4-945E-1BEE-AEE0-25F1CC344087}"/>
                </a:ext>
              </a:extLst>
            </p:cNvPr>
            <p:cNvSpPr/>
            <p:nvPr/>
          </p:nvSpPr>
          <p:spPr>
            <a:xfrm>
              <a:off x="892824" y="4649841"/>
              <a:ext cx="25050" cy="5214"/>
            </a:xfrm>
            <a:custGeom>
              <a:avLst/>
              <a:gdLst>
                <a:gd name="connsiteX0" fmla="*/ 25051 w 25050"/>
                <a:gd name="connsiteY0" fmla="*/ 0 h 5214"/>
                <a:gd name="connsiteX1" fmla="*/ 0 w 25050"/>
                <a:gd name="connsiteY1" fmla="*/ 0 h 5214"/>
              </a:gdLst>
              <a:ahLst/>
              <a:cxnLst>
                <a:cxn ang="0">
                  <a:pos x="connsiteX0" y="connsiteY0"/>
                </a:cxn>
                <a:cxn ang="0">
                  <a:pos x="connsiteX1" y="connsiteY1"/>
                </a:cxn>
              </a:cxnLst>
              <a:rect l="l" t="t" r="r" b="b"/>
              <a:pathLst>
                <a:path w="25050" h="5214">
                  <a:moveTo>
                    <a:pt x="25051" y="0"/>
                  </a:moveTo>
                  <a:cubicBezTo>
                    <a:pt x="18097" y="6953"/>
                    <a:pt x="6858" y="6953"/>
                    <a:pt x="0" y="0"/>
                  </a:cubicBezTo>
                </a:path>
              </a:pathLst>
            </a:custGeom>
            <a:noFill/>
            <a:ln w="5715" cap="rnd">
              <a:solidFill>
                <a:schemeClr val="bg1"/>
              </a:solidFill>
              <a:prstDash val="solid"/>
              <a:round/>
            </a:ln>
          </p:spPr>
          <p:txBody>
            <a:bodyPr rtlCol="0" anchor="ctr"/>
            <a:lstStyle/>
            <a:p>
              <a:endParaRPr lang="fr-FR" sz="1400"/>
            </a:p>
          </p:txBody>
        </p:sp>
        <p:sp>
          <p:nvSpPr>
            <p:cNvPr id="95" name="Forme libre : forme 94">
              <a:extLst>
                <a:ext uri="{FF2B5EF4-FFF2-40B4-BE49-F238E27FC236}">
                  <a16:creationId xmlns:a16="http://schemas.microsoft.com/office/drawing/2014/main" id="{2BEA3097-735B-81F8-E903-D2DADECFC43E}"/>
                </a:ext>
              </a:extLst>
            </p:cNvPr>
            <p:cNvSpPr/>
            <p:nvPr/>
          </p:nvSpPr>
          <p:spPr>
            <a:xfrm>
              <a:off x="754923" y="4691179"/>
              <a:ext cx="151998" cy="140208"/>
            </a:xfrm>
            <a:custGeom>
              <a:avLst/>
              <a:gdLst>
                <a:gd name="connsiteX0" fmla="*/ 551 w 151998"/>
                <a:gd name="connsiteY0" fmla="*/ 140208 h 140208"/>
                <a:gd name="connsiteX1" fmla="*/ 88466 w 151998"/>
                <a:gd name="connsiteY1" fmla="*/ 27051 h 140208"/>
                <a:gd name="connsiteX2" fmla="*/ 106469 w 151998"/>
                <a:gd name="connsiteY2" fmla="*/ 0 h 140208"/>
                <a:gd name="connsiteX3" fmla="*/ 151998 w 151998"/>
                <a:gd name="connsiteY3" fmla="*/ 37433 h 140208"/>
                <a:gd name="connsiteX4" fmla="*/ 127614 w 151998"/>
                <a:gd name="connsiteY4" fmla="*/ 66770 h 140208"/>
                <a:gd name="connsiteX5" fmla="*/ 103230 w 151998"/>
                <a:gd name="connsiteY5" fmla="*/ 42386 h 140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998" h="140208">
                  <a:moveTo>
                    <a:pt x="551" y="140208"/>
                  </a:moveTo>
                  <a:cubicBezTo>
                    <a:pt x="551" y="140208"/>
                    <a:pt x="-12499" y="52292"/>
                    <a:pt x="88466" y="27051"/>
                  </a:cubicBezTo>
                  <a:lnTo>
                    <a:pt x="106469" y="0"/>
                  </a:lnTo>
                  <a:lnTo>
                    <a:pt x="151998" y="37433"/>
                  </a:lnTo>
                  <a:lnTo>
                    <a:pt x="127614" y="66770"/>
                  </a:lnTo>
                  <a:lnTo>
                    <a:pt x="103230" y="42386"/>
                  </a:lnTo>
                </a:path>
              </a:pathLst>
            </a:custGeom>
            <a:noFill/>
            <a:ln w="5715" cap="rnd">
              <a:solidFill>
                <a:schemeClr val="bg1"/>
              </a:solidFill>
              <a:prstDash val="solid"/>
              <a:round/>
            </a:ln>
          </p:spPr>
          <p:txBody>
            <a:bodyPr rtlCol="0" anchor="ctr"/>
            <a:lstStyle/>
            <a:p>
              <a:endParaRPr lang="fr-FR" sz="1400"/>
            </a:p>
          </p:txBody>
        </p:sp>
        <p:sp>
          <p:nvSpPr>
            <p:cNvPr id="96" name="Forme libre : forme 95">
              <a:extLst>
                <a:ext uri="{FF2B5EF4-FFF2-40B4-BE49-F238E27FC236}">
                  <a16:creationId xmlns:a16="http://schemas.microsoft.com/office/drawing/2014/main" id="{A3C8660B-2A4B-75EF-A159-90EAD7DAB992}"/>
                </a:ext>
              </a:extLst>
            </p:cNvPr>
            <p:cNvSpPr/>
            <p:nvPr/>
          </p:nvSpPr>
          <p:spPr>
            <a:xfrm>
              <a:off x="908731" y="4691655"/>
              <a:ext cx="144875" cy="91916"/>
            </a:xfrm>
            <a:custGeom>
              <a:avLst/>
              <a:gdLst>
                <a:gd name="connsiteX0" fmla="*/ 144875 w 144875"/>
                <a:gd name="connsiteY0" fmla="*/ 91916 h 91916"/>
                <a:gd name="connsiteX1" fmla="*/ 63532 w 144875"/>
                <a:gd name="connsiteY1" fmla="*/ 27051 h 91916"/>
                <a:gd name="connsiteX2" fmla="*/ 45530 w 144875"/>
                <a:gd name="connsiteY2" fmla="*/ 0 h 91916"/>
                <a:gd name="connsiteX3" fmla="*/ 0 w 144875"/>
                <a:gd name="connsiteY3" fmla="*/ 37433 h 91916"/>
                <a:gd name="connsiteX4" fmla="*/ 24384 w 144875"/>
                <a:gd name="connsiteY4" fmla="*/ 66770 h 91916"/>
                <a:gd name="connsiteX5" fmla="*/ 48768 w 144875"/>
                <a:gd name="connsiteY5" fmla="*/ 42386 h 9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875" h="91916">
                  <a:moveTo>
                    <a:pt x="144875" y="91916"/>
                  </a:moveTo>
                  <a:cubicBezTo>
                    <a:pt x="135255" y="67056"/>
                    <a:pt x="113252" y="39529"/>
                    <a:pt x="63532" y="27051"/>
                  </a:cubicBezTo>
                  <a:lnTo>
                    <a:pt x="45530" y="0"/>
                  </a:lnTo>
                  <a:lnTo>
                    <a:pt x="0" y="37433"/>
                  </a:lnTo>
                  <a:lnTo>
                    <a:pt x="24384" y="66770"/>
                  </a:lnTo>
                  <a:lnTo>
                    <a:pt x="48768" y="42386"/>
                  </a:lnTo>
                </a:path>
              </a:pathLst>
            </a:custGeom>
            <a:noFill/>
            <a:ln w="5715" cap="rnd">
              <a:solidFill>
                <a:schemeClr val="bg1"/>
              </a:solidFill>
              <a:prstDash val="solid"/>
              <a:round/>
            </a:ln>
          </p:spPr>
          <p:txBody>
            <a:bodyPr rtlCol="0" anchor="ctr"/>
            <a:lstStyle/>
            <a:p>
              <a:endParaRPr lang="fr-FR" sz="1400"/>
            </a:p>
          </p:txBody>
        </p:sp>
        <p:sp>
          <p:nvSpPr>
            <p:cNvPr id="97" name="Forme libre : forme 96">
              <a:extLst>
                <a:ext uri="{FF2B5EF4-FFF2-40B4-BE49-F238E27FC236}">
                  <a16:creationId xmlns:a16="http://schemas.microsoft.com/office/drawing/2014/main" id="{DA13C5D2-65A2-65B4-F655-621940BED35D}"/>
                </a:ext>
              </a:extLst>
            </p:cNvPr>
            <p:cNvSpPr/>
            <p:nvPr/>
          </p:nvSpPr>
          <p:spPr>
            <a:xfrm>
              <a:off x="1060083" y="4814719"/>
              <a:ext cx="563" cy="17144"/>
            </a:xfrm>
            <a:custGeom>
              <a:avLst/>
              <a:gdLst>
                <a:gd name="connsiteX0" fmla="*/ 0 w 563"/>
                <a:gd name="connsiteY0" fmla="*/ 17145 h 17144"/>
                <a:gd name="connsiteX1" fmla="*/ 286 w 563"/>
                <a:gd name="connsiteY1" fmla="*/ 0 h 17144"/>
              </a:gdLst>
              <a:ahLst/>
              <a:cxnLst>
                <a:cxn ang="0">
                  <a:pos x="connsiteX0" y="connsiteY0"/>
                </a:cxn>
                <a:cxn ang="0">
                  <a:pos x="connsiteX1" y="connsiteY1"/>
                </a:cxn>
              </a:cxnLst>
              <a:rect l="l" t="t" r="r" b="b"/>
              <a:pathLst>
                <a:path w="563" h="17144">
                  <a:moveTo>
                    <a:pt x="0" y="17145"/>
                  </a:moveTo>
                  <a:cubicBezTo>
                    <a:pt x="0" y="17145"/>
                    <a:pt x="1048" y="10382"/>
                    <a:pt x="286" y="0"/>
                  </a:cubicBezTo>
                </a:path>
              </a:pathLst>
            </a:custGeom>
            <a:noFill/>
            <a:ln w="5715" cap="rnd">
              <a:solidFill>
                <a:schemeClr val="bg1"/>
              </a:solidFill>
              <a:prstDash val="solid"/>
              <a:round/>
            </a:ln>
          </p:spPr>
          <p:txBody>
            <a:bodyPr rtlCol="0" anchor="ctr"/>
            <a:lstStyle/>
            <a:p>
              <a:endParaRPr lang="fr-FR" sz="1400"/>
            </a:p>
          </p:txBody>
        </p:sp>
      </p:grpSp>
      <p:pic>
        <p:nvPicPr>
          <p:cNvPr id="98" name="Image 97">
            <a:extLst>
              <a:ext uri="{FF2B5EF4-FFF2-40B4-BE49-F238E27FC236}">
                <a16:creationId xmlns:a16="http://schemas.microsoft.com/office/drawing/2014/main" id="{D43FAB49-EC7E-1597-97B4-B5225D45AC70}"/>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52684" y="1806658"/>
            <a:ext cx="205549" cy="210255"/>
          </a:xfrm>
          <a:prstGeom prst="rect">
            <a:avLst/>
          </a:prstGeom>
        </p:spPr>
      </p:pic>
      <p:grpSp>
        <p:nvGrpSpPr>
          <p:cNvPr id="100" name="Graphique 2">
            <a:extLst>
              <a:ext uri="{FF2B5EF4-FFF2-40B4-BE49-F238E27FC236}">
                <a16:creationId xmlns:a16="http://schemas.microsoft.com/office/drawing/2014/main" id="{9E2E7CC5-BEB2-D701-ADF0-2935F1898376}"/>
              </a:ext>
            </a:extLst>
          </p:cNvPr>
          <p:cNvGrpSpPr/>
          <p:nvPr/>
        </p:nvGrpSpPr>
        <p:grpSpPr>
          <a:xfrm>
            <a:off x="665240" y="3455149"/>
            <a:ext cx="216456" cy="247380"/>
            <a:chOff x="1184026" y="296326"/>
            <a:chExt cx="555828" cy="635238"/>
          </a:xfrm>
          <a:noFill/>
        </p:grpSpPr>
        <p:sp>
          <p:nvSpPr>
            <p:cNvPr id="101" name="Forme libre : forme 17">
              <a:extLst>
                <a:ext uri="{FF2B5EF4-FFF2-40B4-BE49-F238E27FC236}">
                  <a16:creationId xmlns:a16="http://schemas.microsoft.com/office/drawing/2014/main" id="{C460A07A-6DFA-5BC1-87F4-1B58576828C8}"/>
                </a:ext>
              </a:extLst>
            </p:cNvPr>
            <p:cNvSpPr/>
            <p:nvPr/>
          </p:nvSpPr>
          <p:spPr>
            <a:xfrm>
              <a:off x="1184026" y="889140"/>
              <a:ext cx="12517" cy="16047"/>
            </a:xfrm>
            <a:custGeom>
              <a:avLst/>
              <a:gdLst>
                <a:gd name="connsiteX0" fmla="*/ 12517 w 12517"/>
                <a:gd name="connsiteY0" fmla="*/ 0 h 16047"/>
                <a:gd name="connsiteX1" fmla="*/ 0 w 12517"/>
                <a:gd name="connsiteY1" fmla="*/ 0 h 16047"/>
              </a:gdLst>
              <a:ahLst/>
              <a:cxnLst>
                <a:cxn ang="0">
                  <a:pos x="connsiteX0" y="connsiteY0"/>
                </a:cxn>
                <a:cxn ang="0">
                  <a:pos x="connsiteX1" y="connsiteY1"/>
                </a:cxn>
              </a:cxnLst>
              <a:rect l="l" t="t" r="r" b="b"/>
              <a:pathLst>
                <a:path w="12517" h="16047">
                  <a:moveTo>
                    <a:pt x="12517" y="0"/>
                  </a:moveTo>
                  <a:lnTo>
                    <a:pt x="0" y="0"/>
                  </a:lnTo>
                </a:path>
              </a:pathLst>
            </a:custGeom>
            <a:ln w="9471" cap="rnd">
              <a:solidFill>
                <a:schemeClr val="bg1"/>
              </a:solidFill>
              <a:prstDash val="solid"/>
              <a:round/>
            </a:ln>
          </p:spPr>
          <p:txBody>
            <a:bodyPr rtlCol="0" anchor="ctr"/>
            <a:lstStyle/>
            <a:p>
              <a:endParaRPr lang="fr-FR" sz="1400"/>
            </a:p>
          </p:txBody>
        </p:sp>
        <p:sp>
          <p:nvSpPr>
            <p:cNvPr id="102" name="Forme libre : forme 18">
              <a:extLst>
                <a:ext uri="{FF2B5EF4-FFF2-40B4-BE49-F238E27FC236}">
                  <a16:creationId xmlns:a16="http://schemas.microsoft.com/office/drawing/2014/main" id="{83DF3924-FA1F-58E1-EFFB-7793D1FA0878}"/>
                </a:ext>
              </a:extLst>
            </p:cNvPr>
            <p:cNvSpPr/>
            <p:nvPr/>
          </p:nvSpPr>
          <p:spPr>
            <a:xfrm>
              <a:off x="1222379" y="821099"/>
              <a:ext cx="38995" cy="67399"/>
            </a:xfrm>
            <a:custGeom>
              <a:avLst/>
              <a:gdLst>
                <a:gd name="connsiteX0" fmla="*/ 38995 w 38995"/>
                <a:gd name="connsiteY0" fmla="*/ 0 h 67399"/>
                <a:gd name="connsiteX1" fmla="*/ 38995 w 38995"/>
                <a:gd name="connsiteY1" fmla="*/ 58573 h 67399"/>
                <a:gd name="connsiteX2" fmla="*/ 30169 w 38995"/>
                <a:gd name="connsiteY2" fmla="*/ 67400 h 67399"/>
                <a:gd name="connsiteX3" fmla="*/ 0 w 38995"/>
                <a:gd name="connsiteY3" fmla="*/ 67400 h 67399"/>
              </a:gdLst>
              <a:ahLst/>
              <a:cxnLst>
                <a:cxn ang="0">
                  <a:pos x="connsiteX0" y="connsiteY0"/>
                </a:cxn>
                <a:cxn ang="0">
                  <a:pos x="connsiteX1" y="connsiteY1"/>
                </a:cxn>
                <a:cxn ang="0">
                  <a:pos x="connsiteX2" y="connsiteY2"/>
                </a:cxn>
                <a:cxn ang="0">
                  <a:pos x="connsiteX3" y="connsiteY3"/>
                </a:cxn>
              </a:cxnLst>
              <a:rect l="l" t="t" r="r" b="b"/>
              <a:pathLst>
                <a:path w="38995" h="67399">
                  <a:moveTo>
                    <a:pt x="38995" y="0"/>
                  </a:moveTo>
                  <a:lnTo>
                    <a:pt x="38995" y="58573"/>
                  </a:lnTo>
                  <a:cubicBezTo>
                    <a:pt x="38995" y="63388"/>
                    <a:pt x="34984" y="67400"/>
                    <a:pt x="30169" y="67400"/>
                  </a:cubicBezTo>
                  <a:lnTo>
                    <a:pt x="0" y="67400"/>
                  </a:lnTo>
                </a:path>
              </a:pathLst>
            </a:custGeom>
            <a:noFill/>
            <a:ln w="9471" cap="rnd">
              <a:solidFill>
                <a:schemeClr val="bg1"/>
              </a:solidFill>
              <a:prstDash val="solid"/>
              <a:round/>
            </a:ln>
          </p:spPr>
          <p:txBody>
            <a:bodyPr rtlCol="0" anchor="ctr"/>
            <a:lstStyle/>
            <a:p>
              <a:endParaRPr lang="fr-FR" sz="1400"/>
            </a:p>
          </p:txBody>
        </p:sp>
        <p:sp>
          <p:nvSpPr>
            <p:cNvPr id="103" name="Forme libre : forme 19">
              <a:extLst>
                <a:ext uri="{FF2B5EF4-FFF2-40B4-BE49-F238E27FC236}">
                  <a16:creationId xmlns:a16="http://schemas.microsoft.com/office/drawing/2014/main" id="{A1008DF2-8453-CACA-81C0-68E71293B238}"/>
                </a:ext>
              </a:extLst>
            </p:cNvPr>
            <p:cNvSpPr/>
            <p:nvPr/>
          </p:nvSpPr>
          <p:spPr>
            <a:xfrm>
              <a:off x="1216923" y="680362"/>
              <a:ext cx="44451" cy="101741"/>
            </a:xfrm>
            <a:custGeom>
              <a:avLst/>
              <a:gdLst>
                <a:gd name="connsiteX0" fmla="*/ 0 w 44451"/>
                <a:gd name="connsiteY0" fmla="*/ 0 h 101741"/>
                <a:gd name="connsiteX1" fmla="*/ 35625 w 44451"/>
                <a:gd name="connsiteY1" fmla="*/ 0 h 101741"/>
                <a:gd name="connsiteX2" fmla="*/ 44452 w 44451"/>
                <a:gd name="connsiteY2" fmla="*/ 8826 h 101741"/>
                <a:gd name="connsiteX3" fmla="*/ 44452 w 44451"/>
                <a:gd name="connsiteY3" fmla="*/ 101741 h 101741"/>
              </a:gdLst>
              <a:ahLst/>
              <a:cxnLst>
                <a:cxn ang="0">
                  <a:pos x="connsiteX0" y="connsiteY0"/>
                </a:cxn>
                <a:cxn ang="0">
                  <a:pos x="connsiteX1" y="connsiteY1"/>
                </a:cxn>
                <a:cxn ang="0">
                  <a:pos x="connsiteX2" y="connsiteY2"/>
                </a:cxn>
                <a:cxn ang="0">
                  <a:pos x="connsiteX3" y="connsiteY3"/>
                </a:cxn>
              </a:cxnLst>
              <a:rect l="l" t="t" r="r" b="b"/>
              <a:pathLst>
                <a:path w="44451" h="101741">
                  <a:moveTo>
                    <a:pt x="0" y="0"/>
                  </a:moveTo>
                  <a:lnTo>
                    <a:pt x="35625" y="0"/>
                  </a:lnTo>
                  <a:cubicBezTo>
                    <a:pt x="40440" y="0"/>
                    <a:pt x="44452" y="4012"/>
                    <a:pt x="44452" y="8826"/>
                  </a:cubicBezTo>
                  <a:lnTo>
                    <a:pt x="44452" y="101741"/>
                  </a:lnTo>
                </a:path>
              </a:pathLst>
            </a:custGeom>
            <a:noFill/>
            <a:ln w="9471" cap="rnd">
              <a:solidFill>
                <a:schemeClr val="bg1"/>
              </a:solidFill>
              <a:prstDash val="solid"/>
              <a:round/>
            </a:ln>
          </p:spPr>
          <p:txBody>
            <a:bodyPr rtlCol="0" anchor="ctr"/>
            <a:lstStyle/>
            <a:p>
              <a:endParaRPr lang="fr-FR" sz="1400"/>
            </a:p>
          </p:txBody>
        </p:sp>
        <p:sp>
          <p:nvSpPr>
            <p:cNvPr id="104" name="Forme libre : forme 20">
              <a:extLst>
                <a:ext uri="{FF2B5EF4-FFF2-40B4-BE49-F238E27FC236}">
                  <a16:creationId xmlns:a16="http://schemas.microsoft.com/office/drawing/2014/main" id="{6FB9EF7C-808D-DE3C-BC00-3BC0F67DB1C8}"/>
                </a:ext>
              </a:extLst>
            </p:cNvPr>
            <p:cNvSpPr/>
            <p:nvPr/>
          </p:nvSpPr>
          <p:spPr>
            <a:xfrm>
              <a:off x="1261375" y="703439"/>
              <a:ext cx="296076" cy="122955"/>
            </a:xfrm>
            <a:custGeom>
              <a:avLst/>
              <a:gdLst>
                <a:gd name="connsiteX0" fmla="*/ 0 w 296076"/>
                <a:gd name="connsiteY0" fmla="*/ 1155 h 122955"/>
                <a:gd name="connsiteX1" fmla="*/ 164808 w 296076"/>
                <a:gd name="connsiteY1" fmla="*/ 35497 h 122955"/>
                <a:gd name="connsiteX2" fmla="*/ 263982 w 296076"/>
                <a:gd name="connsiteY2" fmla="*/ 35497 h 122955"/>
                <a:gd name="connsiteX3" fmla="*/ 296077 w 296076"/>
                <a:gd name="connsiteY3" fmla="*/ 65987 h 122955"/>
                <a:gd name="connsiteX4" fmla="*/ 261735 w 296076"/>
                <a:gd name="connsiteY4" fmla="*/ 94873 h 122955"/>
                <a:gd name="connsiteX5" fmla="*/ 181176 w 296076"/>
                <a:gd name="connsiteY5" fmla="*/ 94873 h 122955"/>
                <a:gd name="connsiteX6" fmla="*/ 155340 w 296076"/>
                <a:gd name="connsiteY6" fmla="*/ 122956 h 12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076" h="122955">
                  <a:moveTo>
                    <a:pt x="0" y="1155"/>
                  </a:moveTo>
                  <a:cubicBezTo>
                    <a:pt x="0" y="1155"/>
                    <a:pt x="103186" y="-9757"/>
                    <a:pt x="164808" y="35497"/>
                  </a:cubicBezTo>
                  <a:lnTo>
                    <a:pt x="263982" y="35497"/>
                  </a:lnTo>
                  <a:cubicBezTo>
                    <a:pt x="263982" y="35497"/>
                    <a:pt x="296077" y="33892"/>
                    <a:pt x="296077" y="65987"/>
                  </a:cubicBezTo>
                  <a:cubicBezTo>
                    <a:pt x="296077" y="98082"/>
                    <a:pt x="261735" y="94873"/>
                    <a:pt x="261735" y="94873"/>
                  </a:cubicBezTo>
                  <a:lnTo>
                    <a:pt x="181176" y="94873"/>
                  </a:lnTo>
                  <a:lnTo>
                    <a:pt x="155340" y="122956"/>
                  </a:lnTo>
                </a:path>
              </a:pathLst>
            </a:custGeom>
            <a:noFill/>
            <a:ln w="9471" cap="rnd">
              <a:solidFill>
                <a:schemeClr val="bg1"/>
              </a:solidFill>
              <a:prstDash val="solid"/>
              <a:round/>
            </a:ln>
          </p:spPr>
          <p:txBody>
            <a:bodyPr rtlCol="0" anchor="ctr"/>
            <a:lstStyle/>
            <a:p>
              <a:endParaRPr lang="fr-FR" sz="1400"/>
            </a:p>
          </p:txBody>
        </p:sp>
        <p:sp>
          <p:nvSpPr>
            <p:cNvPr id="105" name="Forme libre : forme 21">
              <a:extLst>
                <a:ext uri="{FF2B5EF4-FFF2-40B4-BE49-F238E27FC236}">
                  <a16:creationId xmlns:a16="http://schemas.microsoft.com/office/drawing/2014/main" id="{0E9F4E82-D18A-4FF8-1FED-9EE9B623DD9C}"/>
                </a:ext>
              </a:extLst>
            </p:cNvPr>
            <p:cNvSpPr/>
            <p:nvPr/>
          </p:nvSpPr>
          <p:spPr>
            <a:xfrm>
              <a:off x="1264424" y="856885"/>
              <a:ext cx="225948" cy="74679"/>
            </a:xfrm>
            <a:custGeom>
              <a:avLst/>
              <a:gdLst>
                <a:gd name="connsiteX0" fmla="*/ 225949 w 225948"/>
                <a:gd name="connsiteY0" fmla="*/ 72695 h 74679"/>
                <a:gd name="connsiteX1" fmla="*/ 186151 w 225948"/>
                <a:gd name="connsiteY1" fmla="*/ 67239 h 74679"/>
                <a:gd name="connsiteX2" fmla="*/ 58734 w 225948"/>
                <a:gd name="connsiteY2" fmla="*/ 0 h 74679"/>
                <a:gd name="connsiteX3" fmla="*/ 0 w 225948"/>
                <a:gd name="connsiteY3" fmla="*/ 0 h 74679"/>
              </a:gdLst>
              <a:ahLst/>
              <a:cxnLst>
                <a:cxn ang="0">
                  <a:pos x="connsiteX0" y="connsiteY0"/>
                </a:cxn>
                <a:cxn ang="0">
                  <a:pos x="connsiteX1" y="connsiteY1"/>
                </a:cxn>
                <a:cxn ang="0">
                  <a:pos x="connsiteX2" y="connsiteY2"/>
                </a:cxn>
                <a:cxn ang="0">
                  <a:pos x="connsiteX3" y="connsiteY3"/>
                </a:cxn>
              </a:cxnLst>
              <a:rect l="l" t="t" r="r" b="b"/>
              <a:pathLst>
                <a:path w="225948" h="74679">
                  <a:moveTo>
                    <a:pt x="225949" y="72695"/>
                  </a:moveTo>
                  <a:cubicBezTo>
                    <a:pt x="225949" y="72695"/>
                    <a:pt x="210383" y="79756"/>
                    <a:pt x="186151" y="67239"/>
                  </a:cubicBezTo>
                  <a:cubicBezTo>
                    <a:pt x="161919" y="54722"/>
                    <a:pt x="58734" y="0"/>
                    <a:pt x="58734" y="0"/>
                  </a:cubicBezTo>
                  <a:lnTo>
                    <a:pt x="0" y="0"/>
                  </a:lnTo>
                </a:path>
              </a:pathLst>
            </a:custGeom>
            <a:noFill/>
            <a:ln w="9471" cap="rnd">
              <a:solidFill>
                <a:schemeClr val="bg1"/>
              </a:solidFill>
              <a:prstDash val="solid"/>
              <a:round/>
            </a:ln>
          </p:spPr>
          <p:txBody>
            <a:bodyPr rtlCol="0" anchor="ctr"/>
            <a:lstStyle/>
            <a:p>
              <a:endParaRPr lang="fr-FR" sz="1400"/>
            </a:p>
          </p:txBody>
        </p:sp>
        <p:sp>
          <p:nvSpPr>
            <p:cNvPr id="106" name="Forme libre : forme 22">
              <a:extLst>
                <a:ext uri="{FF2B5EF4-FFF2-40B4-BE49-F238E27FC236}">
                  <a16:creationId xmlns:a16="http://schemas.microsoft.com/office/drawing/2014/main" id="{E8603D03-389E-FCCD-0241-F2007F333D3D}"/>
                </a:ext>
              </a:extLst>
            </p:cNvPr>
            <p:cNvSpPr/>
            <p:nvPr/>
          </p:nvSpPr>
          <p:spPr>
            <a:xfrm>
              <a:off x="1517012" y="760383"/>
              <a:ext cx="222842" cy="157321"/>
            </a:xfrm>
            <a:custGeom>
              <a:avLst/>
              <a:gdLst>
                <a:gd name="connsiteX0" fmla="*/ 82645 w 222842"/>
                <a:gd name="connsiteY0" fmla="*/ 35682 h 157321"/>
                <a:gd name="connsiteX1" fmla="*/ 220172 w 222842"/>
                <a:gd name="connsiteY1" fmla="*/ 11450 h 157321"/>
                <a:gd name="connsiteX2" fmla="*/ 0 w 222842"/>
                <a:gd name="connsiteY2" fmla="*/ 157322 h 157321"/>
              </a:gdLst>
              <a:ahLst/>
              <a:cxnLst>
                <a:cxn ang="0">
                  <a:pos x="connsiteX0" y="connsiteY0"/>
                </a:cxn>
                <a:cxn ang="0">
                  <a:pos x="connsiteX1" y="connsiteY1"/>
                </a:cxn>
                <a:cxn ang="0">
                  <a:pos x="connsiteX2" y="connsiteY2"/>
                </a:cxn>
              </a:cxnLst>
              <a:rect l="l" t="t" r="r" b="b"/>
              <a:pathLst>
                <a:path w="222842" h="157321">
                  <a:moveTo>
                    <a:pt x="82645" y="35682"/>
                  </a:moveTo>
                  <a:cubicBezTo>
                    <a:pt x="82645" y="35682"/>
                    <a:pt x="187275" y="-24497"/>
                    <a:pt x="220172" y="11450"/>
                  </a:cubicBezTo>
                  <a:cubicBezTo>
                    <a:pt x="246650" y="40496"/>
                    <a:pt x="69165" y="125548"/>
                    <a:pt x="0" y="157322"/>
                  </a:cubicBezTo>
                </a:path>
              </a:pathLst>
            </a:custGeom>
            <a:noFill/>
            <a:ln w="9471" cap="rnd">
              <a:solidFill>
                <a:schemeClr val="bg1"/>
              </a:solidFill>
              <a:prstDash val="solid"/>
              <a:round/>
            </a:ln>
          </p:spPr>
          <p:txBody>
            <a:bodyPr rtlCol="0" anchor="ctr"/>
            <a:lstStyle/>
            <a:p>
              <a:endParaRPr lang="fr-FR" sz="1400"/>
            </a:p>
          </p:txBody>
        </p:sp>
        <p:sp>
          <p:nvSpPr>
            <p:cNvPr id="107" name="Forme libre : forme 23">
              <a:extLst>
                <a:ext uri="{FF2B5EF4-FFF2-40B4-BE49-F238E27FC236}">
                  <a16:creationId xmlns:a16="http://schemas.microsoft.com/office/drawing/2014/main" id="{E2AD8E14-B967-98E7-B969-275AED95FD66}"/>
                </a:ext>
              </a:extLst>
            </p:cNvPr>
            <p:cNvSpPr/>
            <p:nvPr/>
          </p:nvSpPr>
          <p:spPr>
            <a:xfrm rot="-1350026">
              <a:off x="1320250" y="348476"/>
              <a:ext cx="340215" cy="340215"/>
            </a:xfrm>
            <a:custGeom>
              <a:avLst/>
              <a:gdLst>
                <a:gd name="connsiteX0" fmla="*/ 340216 w 340215"/>
                <a:gd name="connsiteY0" fmla="*/ 170108 h 340215"/>
                <a:gd name="connsiteX1" fmla="*/ 170108 w 340215"/>
                <a:gd name="connsiteY1" fmla="*/ 340216 h 340215"/>
                <a:gd name="connsiteX2" fmla="*/ 0 w 340215"/>
                <a:gd name="connsiteY2" fmla="*/ 170108 h 340215"/>
                <a:gd name="connsiteX3" fmla="*/ 170108 w 340215"/>
                <a:gd name="connsiteY3" fmla="*/ 0 h 340215"/>
                <a:gd name="connsiteX4" fmla="*/ 340216 w 340215"/>
                <a:gd name="connsiteY4" fmla="*/ 170108 h 340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215" h="340215">
                  <a:moveTo>
                    <a:pt x="340216" y="170108"/>
                  </a:moveTo>
                  <a:cubicBezTo>
                    <a:pt x="340216" y="264056"/>
                    <a:pt x="264056" y="340216"/>
                    <a:pt x="170108" y="340216"/>
                  </a:cubicBezTo>
                  <a:cubicBezTo>
                    <a:pt x="76160" y="340216"/>
                    <a:pt x="0" y="264056"/>
                    <a:pt x="0" y="170108"/>
                  </a:cubicBezTo>
                  <a:cubicBezTo>
                    <a:pt x="0" y="76160"/>
                    <a:pt x="76160" y="0"/>
                    <a:pt x="170108" y="0"/>
                  </a:cubicBezTo>
                  <a:cubicBezTo>
                    <a:pt x="264056" y="0"/>
                    <a:pt x="340216" y="76160"/>
                    <a:pt x="340216" y="170108"/>
                  </a:cubicBezTo>
                  <a:close/>
                </a:path>
              </a:pathLst>
            </a:custGeom>
            <a:noFill/>
            <a:ln w="9471" cap="rnd">
              <a:solidFill>
                <a:schemeClr val="bg1"/>
              </a:solidFill>
              <a:prstDash val="solid"/>
              <a:round/>
            </a:ln>
          </p:spPr>
          <p:txBody>
            <a:bodyPr rtlCol="0" anchor="ctr"/>
            <a:lstStyle/>
            <a:p>
              <a:endParaRPr lang="fr-FR" sz="1400"/>
            </a:p>
          </p:txBody>
        </p:sp>
        <p:sp>
          <p:nvSpPr>
            <p:cNvPr id="108" name="Forme libre : forme 24">
              <a:extLst>
                <a:ext uri="{FF2B5EF4-FFF2-40B4-BE49-F238E27FC236}">
                  <a16:creationId xmlns:a16="http://schemas.microsoft.com/office/drawing/2014/main" id="{5347C67D-2DC5-33D0-FFEB-D241F7BC5975}"/>
                </a:ext>
              </a:extLst>
            </p:cNvPr>
            <p:cNvSpPr/>
            <p:nvPr/>
          </p:nvSpPr>
          <p:spPr>
            <a:xfrm>
              <a:off x="1380768" y="406110"/>
              <a:ext cx="219048" cy="208296"/>
            </a:xfrm>
            <a:custGeom>
              <a:avLst/>
              <a:gdLst>
                <a:gd name="connsiteX0" fmla="*/ 109605 w 219048"/>
                <a:gd name="connsiteY0" fmla="*/ 0 h 208296"/>
                <a:gd name="connsiteX1" fmla="*/ 141379 w 219048"/>
                <a:gd name="connsiteY1" fmla="*/ 71411 h 208296"/>
                <a:gd name="connsiteX2" fmla="*/ 219049 w 219048"/>
                <a:gd name="connsiteY2" fmla="*/ 79596 h 208296"/>
                <a:gd name="connsiteX3" fmla="*/ 161117 w 219048"/>
                <a:gd name="connsiteY3" fmla="*/ 131911 h 208296"/>
                <a:gd name="connsiteX4" fmla="*/ 177325 w 219048"/>
                <a:gd name="connsiteY4" fmla="*/ 208297 h 208296"/>
                <a:gd name="connsiteX5" fmla="*/ 109605 w 219048"/>
                <a:gd name="connsiteY5" fmla="*/ 169301 h 208296"/>
                <a:gd name="connsiteX6" fmla="*/ 41884 w 219048"/>
                <a:gd name="connsiteY6" fmla="*/ 208297 h 208296"/>
                <a:gd name="connsiteX7" fmla="*/ 57932 w 219048"/>
                <a:gd name="connsiteY7" fmla="*/ 131911 h 208296"/>
                <a:gd name="connsiteX8" fmla="*/ 0 w 219048"/>
                <a:gd name="connsiteY8" fmla="*/ 79596 h 208296"/>
                <a:gd name="connsiteX9" fmla="*/ 77670 w 219048"/>
                <a:gd name="connsiteY9" fmla="*/ 71411 h 208296"/>
                <a:gd name="connsiteX10" fmla="*/ 91310 w 219048"/>
                <a:gd name="connsiteY10" fmla="*/ 40761 h 208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9048" h="208296">
                  <a:moveTo>
                    <a:pt x="109605" y="0"/>
                  </a:moveTo>
                  <a:lnTo>
                    <a:pt x="141379" y="71411"/>
                  </a:lnTo>
                  <a:lnTo>
                    <a:pt x="219049" y="79596"/>
                  </a:lnTo>
                  <a:lnTo>
                    <a:pt x="161117" y="131911"/>
                  </a:lnTo>
                  <a:lnTo>
                    <a:pt x="177325" y="208297"/>
                  </a:lnTo>
                  <a:lnTo>
                    <a:pt x="109605" y="169301"/>
                  </a:lnTo>
                  <a:lnTo>
                    <a:pt x="41884" y="208297"/>
                  </a:lnTo>
                  <a:lnTo>
                    <a:pt x="57932" y="131911"/>
                  </a:lnTo>
                  <a:lnTo>
                    <a:pt x="0" y="79596"/>
                  </a:lnTo>
                  <a:lnTo>
                    <a:pt x="77670" y="71411"/>
                  </a:lnTo>
                  <a:lnTo>
                    <a:pt x="91310" y="40761"/>
                  </a:lnTo>
                  <a:close/>
                </a:path>
              </a:pathLst>
            </a:custGeom>
            <a:noFill/>
            <a:ln w="9471" cap="rnd">
              <a:solidFill>
                <a:schemeClr val="bg1"/>
              </a:solidFill>
              <a:prstDash val="solid"/>
              <a:round/>
            </a:ln>
          </p:spPr>
          <p:txBody>
            <a:bodyPr rtlCol="0" anchor="ctr"/>
            <a:lstStyle/>
            <a:p>
              <a:endParaRPr lang="fr-FR" sz="1400"/>
            </a:p>
          </p:txBody>
        </p:sp>
      </p:grpSp>
      <p:pic>
        <p:nvPicPr>
          <p:cNvPr id="109" name="Image 108">
            <a:extLst>
              <a:ext uri="{FF2B5EF4-FFF2-40B4-BE49-F238E27FC236}">
                <a16:creationId xmlns:a16="http://schemas.microsoft.com/office/drawing/2014/main" id="{C6F926EA-43DC-A9F1-4205-5E90BB3C3400}"/>
              </a:ext>
            </a:extLst>
          </p:cNvPr>
          <p:cNvPicPr>
            <a:picLocks noChangeAspect="1"/>
          </p:cNvPicPr>
          <p:nvPr/>
        </p:nvPicPr>
        <p:blipFill>
          <a:blip r:embed="rId13"/>
          <a:stretch>
            <a:fillRect/>
          </a:stretch>
        </p:blipFill>
        <p:spPr>
          <a:xfrm>
            <a:off x="6354275" y="5228941"/>
            <a:ext cx="346557" cy="323644"/>
          </a:xfrm>
          <a:prstGeom prst="rect">
            <a:avLst/>
          </a:prstGeom>
        </p:spPr>
      </p:pic>
      <p:pic>
        <p:nvPicPr>
          <p:cNvPr id="110" name="Image 109">
            <a:extLst>
              <a:ext uri="{FF2B5EF4-FFF2-40B4-BE49-F238E27FC236}">
                <a16:creationId xmlns:a16="http://schemas.microsoft.com/office/drawing/2014/main" id="{ED80BF1F-410D-D9BB-27B9-DFBA16B3E625}"/>
              </a:ext>
            </a:extLst>
          </p:cNvPr>
          <p:cNvPicPr>
            <a:picLocks noChangeAspect="1"/>
          </p:cNvPicPr>
          <p:nvPr/>
        </p:nvPicPr>
        <p:blipFill>
          <a:blip r:embed="rId14">
            <a:duotone>
              <a:prstClr val="black"/>
              <a:schemeClr val="accent4">
                <a:tint val="45000"/>
                <a:satMod val="400000"/>
              </a:schemeClr>
            </a:duotone>
          </a:blip>
          <a:stretch>
            <a:fillRect/>
          </a:stretch>
        </p:blipFill>
        <p:spPr>
          <a:xfrm rot="4962598" flipH="1" flipV="1">
            <a:off x="5120624" y="5865437"/>
            <a:ext cx="322403" cy="310019"/>
          </a:xfrm>
          <a:prstGeom prst="rect">
            <a:avLst/>
          </a:prstGeom>
          <a:noFill/>
        </p:spPr>
      </p:pic>
      <p:pic>
        <p:nvPicPr>
          <p:cNvPr id="111" name="Image 110">
            <a:extLst>
              <a:ext uri="{FF2B5EF4-FFF2-40B4-BE49-F238E27FC236}">
                <a16:creationId xmlns:a16="http://schemas.microsoft.com/office/drawing/2014/main" id="{505B8E57-8AD8-EB0F-8466-DBED281A7D83}"/>
              </a:ext>
            </a:extLst>
          </p:cNvPr>
          <p:cNvPicPr>
            <a:picLocks noChangeAspect="1"/>
          </p:cNvPicPr>
          <p:nvPr/>
        </p:nvPicPr>
        <p:blipFill>
          <a:blip r:embed="rId14">
            <a:duotone>
              <a:prstClr val="black"/>
              <a:schemeClr val="accent4">
                <a:tint val="45000"/>
                <a:satMod val="400000"/>
              </a:schemeClr>
            </a:duotone>
          </a:blip>
          <a:stretch>
            <a:fillRect/>
          </a:stretch>
        </p:blipFill>
        <p:spPr>
          <a:xfrm rot="4962598" flipH="1" flipV="1">
            <a:off x="11437199" y="5898324"/>
            <a:ext cx="322403" cy="310019"/>
          </a:xfrm>
          <a:prstGeom prst="rect">
            <a:avLst/>
          </a:prstGeom>
          <a:noFill/>
        </p:spPr>
      </p:pic>
    </p:spTree>
    <p:extLst>
      <p:ext uri="{BB962C8B-B14F-4D97-AF65-F5344CB8AC3E}">
        <p14:creationId xmlns:p14="http://schemas.microsoft.com/office/powerpoint/2010/main" val="37696497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6">
            <a:extLst>
              <a:ext uri="{FF2B5EF4-FFF2-40B4-BE49-F238E27FC236}">
                <a16:creationId xmlns:a16="http://schemas.microsoft.com/office/drawing/2014/main" id="{6BAF421F-F97F-D83B-79F0-DE9317DA5775}"/>
              </a:ext>
            </a:extLst>
          </p:cNvPr>
          <p:cNvSpPr>
            <a:spLocks noGrp="1"/>
          </p:cNvSpPr>
          <p:nvPr>
            <p:ph type="body" sz="quarter" idx="14"/>
          </p:nvPr>
        </p:nvSpPr>
        <p:spPr>
          <a:xfrm>
            <a:off x="4376057" y="137054"/>
            <a:ext cx="7300006" cy="231246"/>
          </a:xfrm>
        </p:spPr>
        <p:txBody>
          <a:bodyPr/>
          <a:lstStyle/>
          <a:p>
            <a:r>
              <a:rPr lang="fr-FR" b="0" dirty="0">
                <a:solidFill>
                  <a:srgbClr val="C00000"/>
                </a:solidFill>
              </a:rPr>
              <a:t>Grand Public</a:t>
            </a:r>
            <a:r>
              <a:rPr lang="fr-FR" dirty="0">
                <a:solidFill>
                  <a:schemeClr val="tx1">
                    <a:lumMod val="75000"/>
                    <a:lumOff val="25000"/>
                  </a:schemeClr>
                </a:solidFill>
              </a:rPr>
              <a:t> - </a:t>
            </a:r>
            <a:r>
              <a:rPr lang="fr-FR" dirty="0">
                <a:solidFill>
                  <a:srgbClr val="C00000"/>
                </a:solidFill>
              </a:rPr>
              <a:t>Premium </a:t>
            </a:r>
            <a:r>
              <a:rPr lang="fr-FR" dirty="0">
                <a:solidFill>
                  <a:schemeClr val="tx1">
                    <a:lumMod val="75000"/>
                    <a:lumOff val="25000"/>
                  </a:schemeClr>
                </a:solidFill>
              </a:rPr>
              <a:t>- Professionnels </a:t>
            </a:r>
          </a:p>
        </p:txBody>
      </p:sp>
      <p:sp>
        <p:nvSpPr>
          <p:cNvPr id="3" name="Rectangle 2">
            <a:extLst>
              <a:ext uri="{FF2B5EF4-FFF2-40B4-BE49-F238E27FC236}">
                <a16:creationId xmlns:a16="http://schemas.microsoft.com/office/drawing/2014/main" id="{1FC60CCC-AED3-129A-E5B5-53343A1F7A71}"/>
              </a:ext>
            </a:extLst>
          </p:cNvPr>
          <p:cNvSpPr/>
          <p:nvPr/>
        </p:nvSpPr>
        <p:spPr>
          <a:xfrm>
            <a:off x="0" y="0"/>
            <a:ext cx="394399"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JEUNES</a:t>
            </a:r>
          </a:p>
        </p:txBody>
      </p:sp>
      <p:sp>
        <p:nvSpPr>
          <p:cNvPr id="4" name="Rectangle 3">
            <a:extLst>
              <a:ext uri="{FF2B5EF4-FFF2-40B4-BE49-F238E27FC236}">
                <a16:creationId xmlns:a16="http://schemas.microsoft.com/office/drawing/2014/main" id="{378541F2-E685-C119-545E-CDB1276CE296}"/>
              </a:ext>
            </a:extLst>
          </p:cNvPr>
          <p:cNvSpPr/>
          <p:nvPr/>
        </p:nvSpPr>
        <p:spPr>
          <a:xfrm>
            <a:off x="476141" y="1358065"/>
            <a:ext cx="11563473" cy="1370409"/>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Espace réservé du contenu 8">
            <a:extLst>
              <a:ext uri="{FF2B5EF4-FFF2-40B4-BE49-F238E27FC236}">
                <a16:creationId xmlns:a16="http://schemas.microsoft.com/office/drawing/2014/main" id="{021ABFFA-37A2-A810-8A32-E76CEC519557}"/>
              </a:ext>
            </a:extLst>
          </p:cNvPr>
          <p:cNvSpPr txBox="1">
            <a:spLocks/>
          </p:cNvSpPr>
          <p:nvPr/>
        </p:nvSpPr>
        <p:spPr bwMode="auto">
          <a:xfrm>
            <a:off x="6314407" y="2958006"/>
            <a:ext cx="5725208" cy="1370409"/>
          </a:xfrm>
          <a:prstGeom prst="rect">
            <a:avLst/>
          </a:prstGeom>
          <a:noFill/>
          <a:ln w="28575">
            <a:solidFill>
              <a:srgbClr val="92D05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6" name="Espace réservé du contenu 8">
            <a:extLst>
              <a:ext uri="{FF2B5EF4-FFF2-40B4-BE49-F238E27FC236}">
                <a16:creationId xmlns:a16="http://schemas.microsoft.com/office/drawing/2014/main" id="{D6078C32-11D7-7903-784F-E0EAA008E9BE}"/>
              </a:ext>
            </a:extLst>
          </p:cNvPr>
          <p:cNvSpPr txBox="1">
            <a:spLocks/>
          </p:cNvSpPr>
          <p:nvPr/>
        </p:nvSpPr>
        <p:spPr bwMode="auto">
          <a:xfrm>
            <a:off x="476141" y="2984969"/>
            <a:ext cx="5725208" cy="1353891"/>
          </a:xfrm>
          <a:prstGeom prst="rect">
            <a:avLst/>
          </a:prstGeom>
          <a:noFill/>
          <a:ln w="28575">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7" name="Espace réservé du contenu 8">
            <a:extLst>
              <a:ext uri="{FF2B5EF4-FFF2-40B4-BE49-F238E27FC236}">
                <a16:creationId xmlns:a16="http://schemas.microsoft.com/office/drawing/2014/main" id="{DCD4EDAF-0547-4B80-F5E8-B2E36734F0FF}"/>
              </a:ext>
            </a:extLst>
          </p:cNvPr>
          <p:cNvSpPr txBox="1">
            <a:spLocks/>
          </p:cNvSpPr>
          <p:nvPr/>
        </p:nvSpPr>
        <p:spPr>
          <a:xfrm>
            <a:off x="346534" y="3015072"/>
            <a:ext cx="5725207" cy="1238064"/>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Offre 1 : </a:t>
            </a:r>
            <a:r>
              <a:rPr lang="fr-FR" sz="1200" dirty="0"/>
              <a:t>0 / 11 ans </a:t>
            </a:r>
            <a:r>
              <a:rPr lang="fr-FR" sz="1200" dirty="0">
                <a:sym typeface="Wingdings" panose="05000000000000000000" pitchFamily="2" charset="2"/>
              </a:rPr>
              <a:t> </a:t>
            </a:r>
            <a:r>
              <a:rPr lang="fr-FR" sz="1200" dirty="0"/>
              <a:t>20 € offerts pour la souscription d’un Livret A ou d’un livret 6/12 dans le cadre d’une Entrée En Relation.</a:t>
            </a:r>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Offre 2 : </a:t>
            </a:r>
            <a:r>
              <a:rPr lang="fr-FR" sz="1200" dirty="0"/>
              <a:t>0 / 11 ans </a:t>
            </a:r>
            <a:r>
              <a:rPr lang="fr-FR" sz="1200" dirty="0">
                <a:sym typeface="Wingdings" panose="05000000000000000000" pitchFamily="2" charset="2"/>
              </a:rPr>
              <a:t> 20 € offerts pour la souscription d’un </a:t>
            </a:r>
            <a:r>
              <a:rPr lang="fr-FR" sz="1200" dirty="0" err="1">
                <a:sym typeface="Wingdings" panose="05000000000000000000" pitchFamily="2" charset="2"/>
              </a:rPr>
              <a:t>Millevie</a:t>
            </a:r>
            <a:endParaRPr lang="fr-FR" sz="1200" dirty="0">
              <a:sym typeface="Wingdings" panose="05000000000000000000" pitchFamily="2" charset="2"/>
            </a:endParaRPr>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effectLst>
                  <a:outerShdw blurRad="38100" dist="38100" dir="2700000" algn="tl">
                    <a:srgbClr val="000000">
                      <a:alpha val="43137"/>
                    </a:srgbClr>
                  </a:outerShdw>
                </a:effectLst>
                <a:sym typeface="Wingdings" panose="05000000000000000000" pitchFamily="2" charset="2"/>
              </a:rPr>
              <a:t>Offre 3 : </a:t>
            </a:r>
            <a:r>
              <a:rPr lang="fr-FR" sz="1200" dirty="0">
                <a:sym typeface="Wingdings" panose="05000000000000000000" pitchFamily="2" charset="2"/>
              </a:rPr>
              <a:t>Taux boosté du livret 6/12 et du Livret Jeunes à 4 %</a:t>
            </a:r>
            <a:endParaRPr lang="fr-FR" sz="1200" dirty="0"/>
          </a:p>
        </p:txBody>
      </p:sp>
      <p:sp>
        <p:nvSpPr>
          <p:cNvPr id="8" name="Espace réservé du contenu 8">
            <a:extLst>
              <a:ext uri="{FF2B5EF4-FFF2-40B4-BE49-F238E27FC236}">
                <a16:creationId xmlns:a16="http://schemas.microsoft.com/office/drawing/2014/main" id="{D844AC9C-3E4F-CCDB-B7BC-F91C120BF3D0}"/>
              </a:ext>
            </a:extLst>
          </p:cNvPr>
          <p:cNvSpPr txBox="1">
            <a:spLocks noChangeArrowheads="1"/>
          </p:cNvSpPr>
          <p:nvPr/>
        </p:nvSpPr>
        <p:spPr bwMode="auto">
          <a:xfrm>
            <a:off x="527657" y="2825436"/>
            <a:ext cx="2966462" cy="319066"/>
          </a:xfrm>
          <a:prstGeom prst="rect">
            <a:avLst/>
          </a:prstGeom>
          <a:solidFill>
            <a:srgbClr val="00B0F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EPARGNE</a:t>
            </a:r>
          </a:p>
        </p:txBody>
      </p:sp>
      <p:sp>
        <p:nvSpPr>
          <p:cNvPr id="10" name="Espace réservé du contenu 8">
            <a:extLst>
              <a:ext uri="{FF2B5EF4-FFF2-40B4-BE49-F238E27FC236}">
                <a16:creationId xmlns:a16="http://schemas.microsoft.com/office/drawing/2014/main" id="{A790E5C0-9596-4DA5-9C12-309CD712279A}"/>
              </a:ext>
            </a:extLst>
          </p:cNvPr>
          <p:cNvSpPr txBox="1">
            <a:spLocks noChangeArrowheads="1"/>
          </p:cNvSpPr>
          <p:nvPr/>
        </p:nvSpPr>
        <p:spPr bwMode="auto">
          <a:xfrm>
            <a:off x="6365922" y="2825161"/>
            <a:ext cx="3122110" cy="322959"/>
          </a:xfrm>
          <a:prstGeom prst="rect">
            <a:avLst/>
          </a:prstGeom>
          <a:solidFill>
            <a:srgbClr val="92D05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CREDIT</a:t>
            </a:r>
          </a:p>
        </p:txBody>
      </p:sp>
      <p:sp>
        <p:nvSpPr>
          <p:cNvPr id="11" name="Espace réservé du contenu 8">
            <a:extLst>
              <a:ext uri="{FF2B5EF4-FFF2-40B4-BE49-F238E27FC236}">
                <a16:creationId xmlns:a16="http://schemas.microsoft.com/office/drawing/2014/main" id="{696E6001-1585-07B6-AD50-2D10FFB7BEC8}"/>
              </a:ext>
            </a:extLst>
          </p:cNvPr>
          <p:cNvSpPr txBox="1">
            <a:spLocks/>
          </p:cNvSpPr>
          <p:nvPr/>
        </p:nvSpPr>
        <p:spPr bwMode="auto">
          <a:xfrm>
            <a:off x="476141" y="4553547"/>
            <a:ext cx="5725208" cy="1353891"/>
          </a:xfrm>
          <a:prstGeom prst="rect">
            <a:avLst/>
          </a:prstGeom>
          <a:noFill/>
          <a:ln w="28575">
            <a:solidFill>
              <a:srgbClr val="703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12" name="Espace réservé du contenu 8">
            <a:extLst>
              <a:ext uri="{FF2B5EF4-FFF2-40B4-BE49-F238E27FC236}">
                <a16:creationId xmlns:a16="http://schemas.microsoft.com/office/drawing/2014/main" id="{0095B7A5-A99E-89F5-E12B-A0B758B53078}"/>
              </a:ext>
            </a:extLst>
          </p:cNvPr>
          <p:cNvSpPr txBox="1">
            <a:spLocks/>
          </p:cNvSpPr>
          <p:nvPr/>
        </p:nvSpPr>
        <p:spPr>
          <a:xfrm>
            <a:off x="346534" y="4583650"/>
            <a:ext cx="5725207" cy="1238064"/>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7030A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Offre 1 : </a:t>
            </a:r>
            <a:r>
              <a:rPr lang="fr-FR" sz="1200" dirty="0"/>
              <a:t>12 / 17 ans </a:t>
            </a:r>
            <a:r>
              <a:rPr lang="fr-FR" sz="1200" dirty="0">
                <a:sym typeface="Wingdings" panose="05000000000000000000" pitchFamily="2" charset="2"/>
              </a:rPr>
              <a:t></a:t>
            </a:r>
            <a:r>
              <a:rPr lang="fr-FR" sz="1200" dirty="0"/>
              <a:t> Gratuité de la Formule Initial*. </a:t>
            </a:r>
          </a:p>
          <a:p>
            <a:pPr lvl="1" eaLnBrk="1" fontAlgn="auto" hangingPunct="1">
              <a:spcBef>
                <a:spcPts val="300"/>
              </a:spcBef>
              <a:spcAft>
                <a:spcPts val="0"/>
              </a:spcAft>
              <a:buClr>
                <a:srgbClr val="7030A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Offre 2 : </a:t>
            </a:r>
            <a:r>
              <a:rPr lang="fr-FR" sz="1200" dirty="0"/>
              <a:t>18 / 28 ans </a:t>
            </a:r>
            <a:r>
              <a:rPr lang="fr-FR" sz="1200" dirty="0">
                <a:sym typeface="Wingdings" panose="05000000000000000000" pitchFamily="2" charset="2"/>
              </a:rPr>
              <a:t> Gratuité de la Formule Initial ou Confort avec Visa </a:t>
            </a:r>
            <a:r>
              <a:rPr lang="fr-FR" sz="1200" dirty="0" err="1">
                <a:sym typeface="Wingdings" panose="05000000000000000000" pitchFamily="2" charset="2"/>
              </a:rPr>
              <a:t>Classic</a:t>
            </a:r>
            <a:r>
              <a:rPr lang="fr-FR" sz="1200" dirty="0">
                <a:sym typeface="Wingdings" panose="05000000000000000000" pitchFamily="2" charset="2"/>
              </a:rPr>
              <a:t> pendant 2 ans ou tant que le client est étudiant*.</a:t>
            </a:r>
          </a:p>
          <a:p>
            <a:pPr lvl="1" eaLnBrk="1" fontAlgn="auto" hangingPunct="1">
              <a:spcBef>
                <a:spcPts val="300"/>
              </a:spcBef>
              <a:spcAft>
                <a:spcPts val="0"/>
              </a:spcAft>
              <a:buClr>
                <a:srgbClr val="7030A0"/>
              </a:buClr>
              <a:buFont typeface="Wingdings" panose="05000000000000000000" pitchFamily="2" charset="2"/>
              <a:buChar char="§"/>
              <a:defRPr/>
            </a:pPr>
            <a:r>
              <a:rPr lang="fr-FR" sz="1200" b="1" dirty="0">
                <a:effectLst>
                  <a:outerShdw blurRad="38100" dist="38100" dir="2700000" algn="tl">
                    <a:srgbClr val="000000">
                      <a:alpha val="43137"/>
                    </a:srgbClr>
                  </a:outerShdw>
                </a:effectLst>
                <a:sym typeface="Wingdings" panose="05000000000000000000" pitchFamily="2" charset="2"/>
              </a:rPr>
              <a:t>Offre 3 : </a:t>
            </a:r>
            <a:r>
              <a:rPr lang="fr-FR" sz="1200" dirty="0">
                <a:sym typeface="Wingdings" panose="05000000000000000000" pitchFamily="2" charset="2"/>
              </a:rPr>
              <a:t>18 / 28 ans  Formule Initial ou Confort avec Visa Premier à  1 € / mois pendant 2 ans ou tant que le client est étudiant*. </a:t>
            </a:r>
            <a:r>
              <a:rPr lang="fr-FR" sz="1200" dirty="0"/>
              <a:t> </a:t>
            </a:r>
          </a:p>
        </p:txBody>
      </p:sp>
      <p:sp>
        <p:nvSpPr>
          <p:cNvPr id="13" name="Espace réservé du contenu 8">
            <a:extLst>
              <a:ext uri="{FF2B5EF4-FFF2-40B4-BE49-F238E27FC236}">
                <a16:creationId xmlns:a16="http://schemas.microsoft.com/office/drawing/2014/main" id="{5D3F3ACA-B31C-7AE2-4297-4F9326DC6268}"/>
              </a:ext>
            </a:extLst>
          </p:cNvPr>
          <p:cNvSpPr txBox="1">
            <a:spLocks noChangeArrowheads="1"/>
          </p:cNvSpPr>
          <p:nvPr/>
        </p:nvSpPr>
        <p:spPr bwMode="auto">
          <a:xfrm>
            <a:off x="527656" y="4394014"/>
            <a:ext cx="2966463" cy="319066"/>
          </a:xfrm>
          <a:prstGeom prst="rect">
            <a:avLst/>
          </a:prstGeom>
          <a:solidFill>
            <a:srgbClr val="7030A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BANCA</a:t>
            </a:r>
          </a:p>
        </p:txBody>
      </p:sp>
      <p:sp>
        <p:nvSpPr>
          <p:cNvPr id="14" name="Espace réservé du contenu 8">
            <a:extLst>
              <a:ext uri="{FF2B5EF4-FFF2-40B4-BE49-F238E27FC236}">
                <a16:creationId xmlns:a16="http://schemas.microsoft.com/office/drawing/2014/main" id="{9405F69D-29A8-3F98-765C-D9E26C010837}"/>
              </a:ext>
            </a:extLst>
          </p:cNvPr>
          <p:cNvSpPr txBox="1">
            <a:spLocks/>
          </p:cNvSpPr>
          <p:nvPr/>
        </p:nvSpPr>
        <p:spPr bwMode="auto">
          <a:xfrm>
            <a:off x="6314407" y="4569791"/>
            <a:ext cx="5725208" cy="1353891"/>
          </a:xfrm>
          <a:prstGeom prst="rect">
            <a:avLst/>
          </a:prstGeom>
          <a:noFill/>
          <a:ln w="28575">
            <a:solidFill>
              <a:srgbClr val="FFC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15" name="Espace réservé du contenu 8">
            <a:extLst>
              <a:ext uri="{FF2B5EF4-FFF2-40B4-BE49-F238E27FC236}">
                <a16:creationId xmlns:a16="http://schemas.microsoft.com/office/drawing/2014/main" id="{A7D13F0B-2C82-AB6C-3F4B-D87F56EEF89D}"/>
              </a:ext>
            </a:extLst>
          </p:cNvPr>
          <p:cNvSpPr txBox="1">
            <a:spLocks/>
          </p:cNvSpPr>
          <p:nvPr/>
        </p:nvSpPr>
        <p:spPr>
          <a:xfrm>
            <a:off x="5950856" y="4696491"/>
            <a:ext cx="6021416" cy="1253169"/>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FFC00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Offre 1 : </a:t>
            </a:r>
            <a:r>
              <a:rPr lang="fr-FR" sz="1200" dirty="0"/>
              <a:t>Avantage jeunes MRH et Santé* </a:t>
            </a:r>
            <a:r>
              <a:rPr lang="fr-FR" sz="1200" dirty="0">
                <a:sym typeface="Wingdings" panose="05000000000000000000" pitchFamily="2" charset="2"/>
              </a:rPr>
              <a:t></a:t>
            </a:r>
            <a:r>
              <a:rPr lang="fr-FR" sz="1200" dirty="0"/>
              <a:t> tarif préférentiel unique et national</a:t>
            </a:r>
          </a:p>
          <a:p>
            <a:pPr lvl="1" eaLnBrk="1" fontAlgn="auto" hangingPunct="1">
              <a:spcBef>
                <a:spcPts val="300"/>
              </a:spcBef>
              <a:spcAft>
                <a:spcPts val="0"/>
              </a:spcAft>
              <a:buClr>
                <a:srgbClr val="FFC00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Offre 2 : </a:t>
            </a:r>
            <a:r>
              <a:rPr lang="fr-FR" sz="1200" dirty="0"/>
              <a:t>Bouclier Assurantiel MRH, Auto et Santé* (mesure qui vise à contenir les augmentations tarifaires). </a:t>
            </a:r>
          </a:p>
        </p:txBody>
      </p:sp>
      <p:sp>
        <p:nvSpPr>
          <p:cNvPr id="16" name="Espace réservé du contenu 8">
            <a:extLst>
              <a:ext uri="{FF2B5EF4-FFF2-40B4-BE49-F238E27FC236}">
                <a16:creationId xmlns:a16="http://schemas.microsoft.com/office/drawing/2014/main" id="{8B20B665-2261-6291-8EA4-6B4A0BD02713}"/>
              </a:ext>
            </a:extLst>
          </p:cNvPr>
          <p:cNvSpPr txBox="1">
            <a:spLocks noChangeArrowheads="1"/>
          </p:cNvSpPr>
          <p:nvPr/>
        </p:nvSpPr>
        <p:spPr bwMode="auto">
          <a:xfrm>
            <a:off x="6398077" y="4398007"/>
            <a:ext cx="3089955" cy="322959"/>
          </a:xfrm>
          <a:prstGeom prst="rect">
            <a:avLst/>
          </a:prstGeom>
          <a:solidFill>
            <a:srgbClr val="FFC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IARD &amp; Prévoyance</a:t>
            </a:r>
          </a:p>
        </p:txBody>
      </p:sp>
      <p:sp>
        <p:nvSpPr>
          <p:cNvPr id="17" name="Espace réservé du contenu 8">
            <a:extLst>
              <a:ext uri="{FF2B5EF4-FFF2-40B4-BE49-F238E27FC236}">
                <a16:creationId xmlns:a16="http://schemas.microsoft.com/office/drawing/2014/main" id="{1F970FC5-59CC-61D9-4762-9F46A2F8ACCF}"/>
              </a:ext>
            </a:extLst>
          </p:cNvPr>
          <p:cNvSpPr txBox="1">
            <a:spLocks/>
          </p:cNvSpPr>
          <p:nvPr/>
        </p:nvSpPr>
        <p:spPr>
          <a:xfrm>
            <a:off x="197199" y="1172950"/>
            <a:ext cx="11842415" cy="1466976"/>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eaLnBrk="1" fontAlgn="auto" hangingPunct="1">
              <a:spcBef>
                <a:spcPts val="300"/>
              </a:spcBef>
              <a:spcAft>
                <a:spcPts val="0"/>
              </a:spcAft>
              <a:buClr>
                <a:srgbClr val="C00000"/>
              </a:buClr>
              <a:buFont typeface="Wingdings" panose="05000000000000000000" pitchFamily="2" charset="2"/>
              <a:buChar char="§"/>
              <a:defRPr/>
            </a:pPr>
            <a:endParaRPr lang="fr-FR" sz="1200" dirty="0"/>
          </a:p>
          <a:p>
            <a:pPr lvl="1" eaLnBrk="1" fontAlgn="auto" hangingPunct="1">
              <a:spcBef>
                <a:spcPts val="300"/>
              </a:spcBef>
              <a:spcAft>
                <a:spcPts val="0"/>
              </a:spcAft>
              <a:buClr>
                <a:srgbClr val="C0000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Notre stratégie et nos priorités : </a:t>
            </a:r>
          </a:p>
          <a:p>
            <a:pPr lvl="2" eaLnBrk="1" fontAlgn="auto" hangingPunct="1">
              <a:spcBef>
                <a:spcPts val="300"/>
              </a:spcBef>
              <a:spcAft>
                <a:spcPts val="0"/>
              </a:spcAft>
              <a:buClr>
                <a:srgbClr val="C00000"/>
              </a:buClr>
              <a:defRPr/>
            </a:pPr>
            <a:r>
              <a:rPr lang="fr-FR" sz="1000" b="1" u="sng" dirty="0"/>
              <a:t>Développer la conquête</a:t>
            </a:r>
            <a:r>
              <a:rPr lang="fr-FR" sz="1000" b="1" dirty="0"/>
              <a:t> </a:t>
            </a:r>
            <a:r>
              <a:rPr lang="fr-FR" sz="1000" dirty="0"/>
              <a:t>des enfants, des étudiants et jeunes actifs</a:t>
            </a:r>
          </a:p>
          <a:p>
            <a:pPr lvl="2" eaLnBrk="1" fontAlgn="auto" hangingPunct="1">
              <a:spcBef>
                <a:spcPts val="300"/>
              </a:spcBef>
              <a:spcAft>
                <a:spcPts val="0"/>
              </a:spcAft>
              <a:buClr>
                <a:srgbClr val="C00000"/>
              </a:buClr>
              <a:defRPr/>
            </a:pPr>
            <a:r>
              <a:rPr lang="fr-FR" sz="1000" b="1" u="sng" dirty="0"/>
              <a:t>Equiper</a:t>
            </a:r>
            <a:r>
              <a:rPr lang="fr-FR" sz="1000" dirty="0"/>
              <a:t> au plus tôt les jeunes d’une carte bancaire </a:t>
            </a:r>
          </a:p>
          <a:p>
            <a:pPr lvl="2" eaLnBrk="1" fontAlgn="auto" hangingPunct="1">
              <a:spcBef>
                <a:spcPts val="300"/>
              </a:spcBef>
              <a:spcAft>
                <a:spcPts val="0"/>
              </a:spcAft>
              <a:buClr>
                <a:srgbClr val="C00000"/>
              </a:buClr>
              <a:defRPr/>
            </a:pPr>
            <a:r>
              <a:rPr lang="fr-FR" sz="1000" dirty="0"/>
              <a:t>Renforcer le lien commerciale avec un programme relationnel suivi afin d’améliorer la satisfaction des jeunes et </a:t>
            </a:r>
            <a:r>
              <a:rPr lang="fr-FR" sz="1000" b="1" u="sng" dirty="0"/>
              <a:t>d’éviter leur attrition </a:t>
            </a:r>
          </a:p>
          <a:p>
            <a:pPr lvl="1" eaLnBrk="1" fontAlgn="auto" hangingPunct="1">
              <a:spcBef>
                <a:spcPts val="300"/>
              </a:spcBef>
              <a:spcAft>
                <a:spcPts val="0"/>
              </a:spcAft>
              <a:buClr>
                <a:srgbClr val="C00000"/>
              </a:buClr>
              <a:buFont typeface="Wingdings" panose="05000000000000000000" pitchFamily="2" charset="2"/>
              <a:buChar char="§"/>
              <a:defRPr/>
            </a:pPr>
            <a:r>
              <a:rPr lang="fr-FR" sz="1200" dirty="0">
                <a:effectLst>
                  <a:outerShdw blurRad="38100" dist="38100" dir="2700000" algn="tl">
                    <a:srgbClr val="000000">
                      <a:alpha val="43137"/>
                    </a:srgbClr>
                  </a:outerShdw>
                </a:effectLst>
              </a:rPr>
              <a:t>Les cibles des </a:t>
            </a:r>
            <a:r>
              <a:rPr lang="fr-FR" sz="1200" dirty="0">
                <a:solidFill>
                  <a:srgbClr val="C00000"/>
                </a:solidFill>
                <a:effectLst>
                  <a:outerShdw blurRad="38100" dist="38100" dir="2700000" algn="tl">
                    <a:srgbClr val="000000">
                      <a:alpha val="43137"/>
                    </a:srgbClr>
                  </a:outerShdw>
                </a:effectLst>
              </a:rPr>
              <a:t>Jeunes</a:t>
            </a:r>
            <a:r>
              <a:rPr lang="fr-FR" sz="1200" dirty="0">
                <a:solidFill>
                  <a:srgbClr val="00B050"/>
                </a:solidFill>
                <a:effectLst>
                  <a:outerShdw blurRad="38100" dist="38100" dir="2700000" algn="tl">
                    <a:srgbClr val="000000">
                      <a:alpha val="43137"/>
                    </a:srgbClr>
                  </a:outerShdw>
                </a:effectLst>
              </a:rPr>
              <a:t> </a:t>
            </a:r>
            <a:r>
              <a:rPr lang="fr-FR" sz="1200" dirty="0">
                <a:effectLst>
                  <a:outerShdw blurRad="38100" dist="38100" dir="2700000" algn="tl">
                    <a:srgbClr val="000000">
                      <a:alpha val="43137"/>
                    </a:srgbClr>
                  </a:outerShdw>
                </a:effectLst>
              </a:rPr>
              <a:t> : </a:t>
            </a:r>
            <a:r>
              <a:rPr lang="fr-FR" sz="1200" dirty="0">
                <a:effectLst>
                  <a:outerShdw blurRad="38100" dist="38100" dir="2700000" algn="tl">
                    <a:srgbClr val="000000">
                      <a:alpha val="43137"/>
                    </a:srgbClr>
                  </a:outerShdw>
                </a:effectLst>
                <a:hlinkClick r:id="rId2" action="ppaction://hlinksldjump"/>
              </a:rPr>
              <a:t>clic ici</a:t>
            </a:r>
            <a:endParaRPr lang="fr-FR" sz="1200" dirty="0">
              <a:effectLst>
                <a:outerShdw blurRad="38100" dist="38100" dir="2700000" algn="tl">
                  <a:srgbClr val="000000">
                    <a:alpha val="43137"/>
                  </a:srgbClr>
                </a:outerShdw>
              </a:effectLst>
            </a:endParaRPr>
          </a:p>
          <a:p>
            <a:pPr lvl="1" eaLnBrk="1" fontAlgn="auto" hangingPunct="1">
              <a:spcBef>
                <a:spcPts val="300"/>
              </a:spcBef>
              <a:spcAft>
                <a:spcPts val="0"/>
              </a:spcAft>
              <a:buClr>
                <a:srgbClr val="C00000"/>
              </a:buClr>
              <a:buFont typeface="Wingdings" panose="05000000000000000000" pitchFamily="2" charset="2"/>
              <a:buChar char="§"/>
              <a:defRPr/>
            </a:pPr>
            <a:r>
              <a:rPr lang="fr-FR" sz="1200" dirty="0">
                <a:effectLst>
                  <a:outerShdw blurRad="38100" dist="38100" dir="2700000" algn="tl">
                    <a:srgbClr val="000000">
                      <a:alpha val="43137"/>
                    </a:srgbClr>
                  </a:outerShdw>
                </a:effectLst>
              </a:rPr>
              <a:t>TOUT SUR … les </a:t>
            </a:r>
            <a:r>
              <a:rPr lang="fr-FR" sz="1200" dirty="0">
                <a:solidFill>
                  <a:srgbClr val="C00000"/>
                </a:solidFill>
                <a:effectLst>
                  <a:outerShdw blurRad="38100" dist="38100" dir="2700000" algn="tl">
                    <a:srgbClr val="000000">
                      <a:alpha val="43137"/>
                    </a:srgbClr>
                  </a:outerShdw>
                </a:effectLst>
              </a:rPr>
              <a:t>Jeunes</a:t>
            </a:r>
            <a:r>
              <a:rPr lang="fr-FR" sz="1200" dirty="0">
                <a:effectLst>
                  <a:outerShdw blurRad="38100" dist="38100" dir="2700000" algn="tl">
                    <a:srgbClr val="000000">
                      <a:alpha val="43137"/>
                    </a:srgbClr>
                  </a:outerShdw>
                </a:effectLst>
              </a:rPr>
              <a:t> : </a:t>
            </a:r>
            <a:r>
              <a:rPr lang="fr-FR" sz="1200" dirty="0">
                <a:effectLst>
                  <a:outerShdw blurRad="38100" dist="38100" dir="2700000" algn="tl">
                    <a:srgbClr val="000000">
                      <a:alpha val="43137"/>
                    </a:srgbClr>
                  </a:outerShdw>
                </a:effectLst>
                <a:hlinkClick r:id="rId3"/>
              </a:rPr>
              <a:t>clic ici</a:t>
            </a:r>
            <a:endParaRPr lang="fr-FR" sz="1200" dirty="0">
              <a:effectLst>
                <a:outerShdw blurRad="38100" dist="38100" dir="2700000" algn="tl">
                  <a:srgbClr val="000000">
                    <a:alpha val="43137"/>
                  </a:srgbClr>
                </a:outerShdw>
              </a:effectLst>
            </a:endParaRPr>
          </a:p>
          <a:p>
            <a:pPr lvl="1" eaLnBrk="1" fontAlgn="auto" hangingPunct="1">
              <a:spcBef>
                <a:spcPts val="300"/>
              </a:spcBef>
              <a:spcAft>
                <a:spcPts val="0"/>
              </a:spcAft>
              <a:buClr>
                <a:srgbClr val="C00000"/>
              </a:buClr>
              <a:buFont typeface="Wingdings" panose="05000000000000000000" pitchFamily="2" charset="2"/>
              <a:buChar char="§"/>
              <a:defRPr/>
            </a:pPr>
            <a:endParaRPr lang="fr-FR" sz="1200" b="1" dirty="0">
              <a:effectLst>
                <a:outerShdw blurRad="38100" dist="38100" dir="2700000" algn="tl">
                  <a:srgbClr val="000000">
                    <a:alpha val="43137"/>
                  </a:srgbClr>
                </a:outerShdw>
              </a:effectLst>
            </a:endParaRPr>
          </a:p>
        </p:txBody>
      </p:sp>
      <p:sp>
        <p:nvSpPr>
          <p:cNvPr id="18" name="Espace réservé du texte 5">
            <a:extLst>
              <a:ext uri="{FF2B5EF4-FFF2-40B4-BE49-F238E27FC236}">
                <a16:creationId xmlns:a16="http://schemas.microsoft.com/office/drawing/2014/main" id="{0C0083AA-7256-9ABD-6F6A-0DDC0A00391F}"/>
              </a:ext>
            </a:extLst>
          </p:cNvPr>
          <p:cNvSpPr>
            <a:spLocks noGrp="1"/>
          </p:cNvSpPr>
          <p:nvPr>
            <p:ph type="body" sz="quarter" idx="12"/>
          </p:nvPr>
        </p:nvSpPr>
        <p:spPr>
          <a:xfrm>
            <a:off x="695325" y="464147"/>
            <a:ext cx="10980738" cy="720000"/>
          </a:xfrm>
        </p:spPr>
        <p:txBody>
          <a:bodyPr lIns="91440" tIns="45720" rIns="91440" bIns="45720" anchor="ctr">
            <a:normAutofit/>
          </a:bodyPr>
          <a:lstStyle/>
          <a:p>
            <a:r>
              <a:rPr lang="fr-FR" dirty="0">
                <a:latin typeface="Montserrat Black"/>
              </a:rPr>
              <a:t>L’</a:t>
            </a:r>
            <a:r>
              <a:rPr lang="fr-FR" dirty="0">
                <a:solidFill>
                  <a:srgbClr val="C00000"/>
                </a:solidFill>
                <a:latin typeface="Montserrat Black"/>
              </a:rPr>
              <a:t>Essentiel </a:t>
            </a:r>
            <a:r>
              <a:rPr lang="fr-FR" dirty="0">
                <a:latin typeface="Montserrat Black"/>
              </a:rPr>
              <a:t>des Jeunes : « </a:t>
            </a:r>
            <a:r>
              <a:rPr lang="fr-FR" dirty="0">
                <a:solidFill>
                  <a:schemeClr val="accent4">
                    <a:lumMod val="75000"/>
                  </a:schemeClr>
                </a:solidFill>
                <a:latin typeface="Montserrat Black"/>
              </a:rPr>
              <a:t>Conquérir et fidéliser </a:t>
            </a:r>
            <a:r>
              <a:rPr lang="fr-FR" dirty="0">
                <a:latin typeface="Montserrat Black"/>
              </a:rPr>
              <a:t>les Jeunes » </a:t>
            </a:r>
          </a:p>
        </p:txBody>
      </p:sp>
      <p:pic>
        <p:nvPicPr>
          <p:cNvPr id="19" name="Image 18">
            <a:extLst>
              <a:ext uri="{FF2B5EF4-FFF2-40B4-BE49-F238E27FC236}">
                <a16:creationId xmlns:a16="http://schemas.microsoft.com/office/drawing/2014/main" id="{90C33CF2-B51E-5609-BC51-2AEAEC7EF814}"/>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0382420">
            <a:off x="11104398" y="2056780"/>
            <a:ext cx="937272" cy="627263"/>
          </a:xfrm>
          <a:prstGeom prst="rect">
            <a:avLst/>
          </a:prstGeom>
          <a:noFill/>
        </p:spPr>
      </p:pic>
      <p:grpSp>
        <p:nvGrpSpPr>
          <p:cNvPr id="20" name="Graphique 1830">
            <a:extLst>
              <a:ext uri="{FF2B5EF4-FFF2-40B4-BE49-F238E27FC236}">
                <a16:creationId xmlns:a16="http://schemas.microsoft.com/office/drawing/2014/main" id="{04073F83-681E-5B56-A2BE-C1477C40E963}"/>
              </a:ext>
            </a:extLst>
          </p:cNvPr>
          <p:cNvGrpSpPr/>
          <p:nvPr/>
        </p:nvGrpSpPr>
        <p:grpSpPr>
          <a:xfrm>
            <a:off x="531268" y="2870096"/>
            <a:ext cx="248961" cy="225774"/>
            <a:chOff x="10483925" y="2904391"/>
            <a:chExt cx="396900" cy="359934"/>
          </a:xfrm>
          <a:noFill/>
        </p:grpSpPr>
        <p:grpSp>
          <p:nvGrpSpPr>
            <p:cNvPr id="21" name="Graphique 1830">
              <a:extLst>
                <a:ext uri="{FF2B5EF4-FFF2-40B4-BE49-F238E27FC236}">
                  <a16:creationId xmlns:a16="http://schemas.microsoft.com/office/drawing/2014/main" id="{4348ADB0-4989-305B-DCD5-63974B21FF50}"/>
                </a:ext>
              </a:extLst>
            </p:cNvPr>
            <p:cNvGrpSpPr/>
            <p:nvPr/>
          </p:nvGrpSpPr>
          <p:grpSpPr>
            <a:xfrm>
              <a:off x="10483925" y="2904391"/>
              <a:ext cx="396900" cy="359934"/>
              <a:chOff x="10483925" y="2904391"/>
              <a:chExt cx="396900" cy="359934"/>
            </a:xfrm>
            <a:grpFill/>
          </p:grpSpPr>
          <p:sp>
            <p:nvSpPr>
              <p:cNvPr id="25" name="Forme libre : forme 24">
                <a:extLst>
                  <a:ext uri="{FF2B5EF4-FFF2-40B4-BE49-F238E27FC236}">
                    <a16:creationId xmlns:a16="http://schemas.microsoft.com/office/drawing/2014/main" id="{539A8ABD-71D2-128D-5C34-32388F9A5DAF}"/>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26" name="Forme libre : forme 25">
                <a:extLst>
                  <a:ext uri="{FF2B5EF4-FFF2-40B4-BE49-F238E27FC236}">
                    <a16:creationId xmlns:a16="http://schemas.microsoft.com/office/drawing/2014/main" id="{11263CE3-5BF0-936C-1F7F-E8D4E19121EB}"/>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27" name="Forme libre : forme 26">
                <a:extLst>
                  <a:ext uri="{FF2B5EF4-FFF2-40B4-BE49-F238E27FC236}">
                    <a16:creationId xmlns:a16="http://schemas.microsoft.com/office/drawing/2014/main" id="{CC5A1A01-AAAE-3DA6-F96C-F82F284585BB}"/>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28" name="Forme libre : forme 27">
                <a:extLst>
                  <a:ext uri="{FF2B5EF4-FFF2-40B4-BE49-F238E27FC236}">
                    <a16:creationId xmlns:a16="http://schemas.microsoft.com/office/drawing/2014/main" id="{0FA9B14B-49F3-CC1F-3E8D-6155C38FABE6}"/>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29" name="Forme libre : forme 28">
                <a:extLst>
                  <a:ext uri="{FF2B5EF4-FFF2-40B4-BE49-F238E27FC236}">
                    <a16:creationId xmlns:a16="http://schemas.microsoft.com/office/drawing/2014/main" id="{72E92095-D011-F0FC-0814-56C9BF129A94}"/>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30" name="Forme libre : forme 29">
                <a:extLst>
                  <a:ext uri="{FF2B5EF4-FFF2-40B4-BE49-F238E27FC236}">
                    <a16:creationId xmlns:a16="http://schemas.microsoft.com/office/drawing/2014/main" id="{2748F07E-400A-65C8-B8F0-D3E53DE14571}"/>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31" name="Forme libre : forme 30">
                <a:extLst>
                  <a:ext uri="{FF2B5EF4-FFF2-40B4-BE49-F238E27FC236}">
                    <a16:creationId xmlns:a16="http://schemas.microsoft.com/office/drawing/2014/main" id="{B50D8646-9C4C-8BAD-08AB-9E87B271D489}"/>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32" name="Forme libre : forme 31">
                <a:extLst>
                  <a:ext uri="{FF2B5EF4-FFF2-40B4-BE49-F238E27FC236}">
                    <a16:creationId xmlns:a16="http://schemas.microsoft.com/office/drawing/2014/main" id="{0E82E090-7BF7-4D8D-2660-7A451EE478D8}"/>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33" name="Forme libre : forme 32">
                <a:extLst>
                  <a:ext uri="{FF2B5EF4-FFF2-40B4-BE49-F238E27FC236}">
                    <a16:creationId xmlns:a16="http://schemas.microsoft.com/office/drawing/2014/main" id="{F2572506-21BA-B278-EBE7-AB5E627E96DB}"/>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34" name="Forme libre : forme 33">
                <a:extLst>
                  <a:ext uri="{FF2B5EF4-FFF2-40B4-BE49-F238E27FC236}">
                    <a16:creationId xmlns:a16="http://schemas.microsoft.com/office/drawing/2014/main" id="{6EA2B01B-81AE-E169-2C2D-40163C466481}"/>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35" name="Forme libre : forme 34">
                <a:extLst>
                  <a:ext uri="{FF2B5EF4-FFF2-40B4-BE49-F238E27FC236}">
                    <a16:creationId xmlns:a16="http://schemas.microsoft.com/office/drawing/2014/main" id="{8775862B-BD9A-3D7C-2C52-46E7E4FB54DF}"/>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36" name="Forme libre : forme 35">
                <a:extLst>
                  <a:ext uri="{FF2B5EF4-FFF2-40B4-BE49-F238E27FC236}">
                    <a16:creationId xmlns:a16="http://schemas.microsoft.com/office/drawing/2014/main" id="{C63F443E-7756-0B43-841F-B731E8E92A38}"/>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37" name="Forme libre : forme 36">
                <a:extLst>
                  <a:ext uri="{FF2B5EF4-FFF2-40B4-BE49-F238E27FC236}">
                    <a16:creationId xmlns:a16="http://schemas.microsoft.com/office/drawing/2014/main" id="{807F8459-EF54-871C-8847-82339F013E03}"/>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22" name="Forme libre : forme 21">
              <a:extLst>
                <a:ext uri="{FF2B5EF4-FFF2-40B4-BE49-F238E27FC236}">
                  <a16:creationId xmlns:a16="http://schemas.microsoft.com/office/drawing/2014/main" id="{77E3516F-FF6C-B423-8784-55CE7F2EF42E}"/>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3" name="Forme libre : forme 22">
              <a:extLst>
                <a:ext uri="{FF2B5EF4-FFF2-40B4-BE49-F238E27FC236}">
                  <a16:creationId xmlns:a16="http://schemas.microsoft.com/office/drawing/2014/main" id="{CF888217-DAF7-A78F-4F9A-7511CCEBF701}"/>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4" name="Forme libre : forme 23">
              <a:extLst>
                <a:ext uri="{FF2B5EF4-FFF2-40B4-BE49-F238E27FC236}">
                  <a16:creationId xmlns:a16="http://schemas.microsoft.com/office/drawing/2014/main" id="{61E971DE-4543-D46A-497A-DA0B9BCFD366}"/>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38" name="Graphique 1830">
            <a:extLst>
              <a:ext uri="{FF2B5EF4-FFF2-40B4-BE49-F238E27FC236}">
                <a16:creationId xmlns:a16="http://schemas.microsoft.com/office/drawing/2014/main" id="{BE27819A-B466-6D33-2BF0-58737EBE3862}"/>
              </a:ext>
            </a:extLst>
          </p:cNvPr>
          <p:cNvGrpSpPr/>
          <p:nvPr/>
        </p:nvGrpSpPr>
        <p:grpSpPr>
          <a:xfrm>
            <a:off x="538103" y="4434910"/>
            <a:ext cx="248961" cy="225774"/>
            <a:chOff x="10483925" y="2904391"/>
            <a:chExt cx="396900" cy="359934"/>
          </a:xfrm>
          <a:noFill/>
        </p:grpSpPr>
        <p:grpSp>
          <p:nvGrpSpPr>
            <p:cNvPr id="39" name="Graphique 1830">
              <a:extLst>
                <a:ext uri="{FF2B5EF4-FFF2-40B4-BE49-F238E27FC236}">
                  <a16:creationId xmlns:a16="http://schemas.microsoft.com/office/drawing/2014/main" id="{E4CAFCD8-F745-5057-DBC4-41DEFFA1125A}"/>
                </a:ext>
              </a:extLst>
            </p:cNvPr>
            <p:cNvGrpSpPr/>
            <p:nvPr/>
          </p:nvGrpSpPr>
          <p:grpSpPr>
            <a:xfrm>
              <a:off x="10483925" y="2904391"/>
              <a:ext cx="396900" cy="359934"/>
              <a:chOff x="10483925" y="2904391"/>
              <a:chExt cx="396900" cy="359934"/>
            </a:xfrm>
            <a:grpFill/>
          </p:grpSpPr>
          <p:sp>
            <p:nvSpPr>
              <p:cNvPr id="43" name="Forme libre : forme 42">
                <a:extLst>
                  <a:ext uri="{FF2B5EF4-FFF2-40B4-BE49-F238E27FC236}">
                    <a16:creationId xmlns:a16="http://schemas.microsoft.com/office/drawing/2014/main" id="{493A1011-8E87-25C7-CE97-7D0778137C75}"/>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44" name="Forme libre : forme 43">
                <a:extLst>
                  <a:ext uri="{FF2B5EF4-FFF2-40B4-BE49-F238E27FC236}">
                    <a16:creationId xmlns:a16="http://schemas.microsoft.com/office/drawing/2014/main" id="{BE978065-5EC5-F6B7-26DF-D4655E5FE809}"/>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45" name="Forme libre : forme 44">
                <a:extLst>
                  <a:ext uri="{FF2B5EF4-FFF2-40B4-BE49-F238E27FC236}">
                    <a16:creationId xmlns:a16="http://schemas.microsoft.com/office/drawing/2014/main" id="{47EE1CDC-9B0A-3B6E-DC80-DE217F0F09AF}"/>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46" name="Forme libre : forme 45">
                <a:extLst>
                  <a:ext uri="{FF2B5EF4-FFF2-40B4-BE49-F238E27FC236}">
                    <a16:creationId xmlns:a16="http://schemas.microsoft.com/office/drawing/2014/main" id="{AFFE2914-95CD-3FB5-7E01-EBE6B030C9E3}"/>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47" name="Forme libre : forme 46">
                <a:extLst>
                  <a:ext uri="{FF2B5EF4-FFF2-40B4-BE49-F238E27FC236}">
                    <a16:creationId xmlns:a16="http://schemas.microsoft.com/office/drawing/2014/main" id="{5F33D782-A6A1-68F8-A96B-A366F6A3D217}"/>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48" name="Forme libre : forme 47">
                <a:extLst>
                  <a:ext uri="{FF2B5EF4-FFF2-40B4-BE49-F238E27FC236}">
                    <a16:creationId xmlns:a16="http://schemas.microsoft.com/office/drawing/2014/main" id="{F78FECC5-069E-8A31-C196-685857EBC8FB}"/>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49" name="Forme libre : forme 48">
                <a:extLst>
                  <a:ext uri="{FF2B5EF4-FFF2-40B4-BE49-F238E27FC236}">
                    <a16:creationId xmlns:a16="http://schemas.microsoft.com/office/drawing/2014/main" id="{97586620-0D4D-C74C-F3C5-1CC4CE9A870E}"/>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50" name="Forme libre : forme 49">
                <a:extLst>
                  <a:ext uri="{FF2B5EF4-FFF2-40B4-BE49-F238E27FC236}">
                    <a16:creationId xmlns:a16="http://schemas.microsoft.com/office/drawing/2014/main" id="{4DF936BF-C5EB-5B97-EFFD-38789AD9E3CF}"/>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51" name="Forme libre : forme 50">
                <a:extLst>
                  <a:ext uri="{FF2B5EF4-FFF2-40B4-BE49-F238E27FC236}">
                    <a16:creationId xmlns:a16="http://schemas.microsoft.com/office/drawing/2014/main" id="{EDD640B8-A8F2-BF86-BD8E-6A73A77BE9F8}"/>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52" name="Forme libre : forme 51">
                <a:extLst>
                  <a:ext uri="{FF2B5EF4-FFF2-40B4-BE49-F238E27FC236}">
                    <a16:creationId xmlns:a16="http://schemas.microsoft.com/office/drawing/2014/main" id="{F203DCAD-1B9D-1B58-F3E9-602F005FF309}"/>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53" name="Forme libre : forme 52">
                <a:extLst>
                  <a:ext uri="{FF2B5EF4-FFF2-40B4-BE49-F238E27FC236}">
                    <a16:creationId xmlns:a16="http://schemas.microsoft.com/office/drawing/2014/main" id="{25B62A48-BFAD-D8F6-359C-8D68CF50565C}"/>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54" name="Forme libre : forme 53">
                <a:extLst>
                  <a:ext uri="{FF2B5EF4-FFF2-40B4-BE49-F238E27FC236}">
                    <a16:creationId xmlns:a16="http://schemas.microsoft.com/office/drawing/2014/main" id="{E46218EF-E0DF-597D-DEA9-69C1A3857F05}"/>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55" name="Forme libre : forme 54">
                <a:extLst>
                  <a:ext uri="{FF2B5EF4-FFF2-40B4-BE49-F238E27FC236}">
                    <a16:creationId xmlns:a16="http://schemas.microsoft.com/office/drawing/2014/main" id="{CC047DFA-B560-D6D3-9495-FF3834DE53A9}"/>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40" name="Forme libre : forme 39">
              <a:extLst>
                <a:ext uri="{FF2B5EF4-FFF2-40B4-BE49-F238E27FC236}">
                  <a16:creationId xmlns:a16="http://schemas.microsoft.com/office/drawing/2014/main" id="{E4256011-483C-DB39-6D6C-651B441C329F}"/>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41" name="Forme libre : forme 40">
              <a:extLst>
                <a:ext uri="{FF2B5EF4-FFF2-40B4-BE49-F238E27FC236}">
                  <a16:creationId xmlns:a16="http://schemas.microsoft.com/office/drawing/2014/main" id="{FD5FB921-09C4-5035-FB6F-4D228CFF22E7}"/>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42" name="Forme libre : forme 41">
              <a:extLst>
                <a:ext uri="{FF2B5EF4-FFF2-40B4-BE49-F238E27FC236}">
                  <a16:creationId xmlns:a16="http://schemas.microsoft.com/office/drawing/2014/main" id="{046328C4-1068-166B-6764-B14E92D17C73}"/>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56" name="Graphique 1830">
            <a:extLst>
              <a:ext uri="{FF2B5EF4-FFF2-40B4-BE49-F238E27FC236}">
                <a16:creationId xmlns:a16="http://schemas.microsoft.com/office/drawing/2014/main" id="{06754556-7111-AD16-6B60-3E70002B9D61}"/>
              </a:ext>
            </a:extLst>
          </p:cNvPr>
          <p:cNvGrpSpPr/>
          <p:nvPr/>
        </p:nvGrpSpPr>
        <p:grpSpPr>
          <a:xfrm>
            <a:off x="6376493" y="2879202"/>
            <a:ext cx="248961" cy="225774"/>
            <a:chOff x="10483925" y="2904391"/>
            <a:chExt cx="396900" cy="359934"/>
          </a:xfrm>
          <a:noFill/>
        </p:grpSpPr>
        <p:grpSp>
          <p:nvGrpSpPr>
            <p:cNvPr id="57" name="Graphique 1830">
              <a:extLst>
                <a:ext uri="{FF2B5EF4-FFF2-40B4-BE49-F238E27FC236}">
                  <a16:creationId xmlns:a16="http://schemas.microsoft.com/office/drawing/2014/main" id="{3C1F06A5-14DC-68F3-EEBE-7BFA29F75CD7}"/>
                </a:ext>
              </a:extLst>
            </p:cNvPr>
            <p:cNvGrpSpPr/>
            <p:nvPr/>
          </p:nvGrpSpPr>
          <p:grpSpPr>
            <a:xfrm>
              <a:off x="10483925" y="2904391"/>
              <a:ext cx="396900" cy="359934"/>
              <a:chOff x="10483925" y="2904391"/>
              <a:chExt cx="396900" cy="359934"/>
            </a:xfrm>
            <a:grpFill/>
          </p:grpSpPr>
          <p:sp>
            <p:nvSpPr>
              <p:cNvPr id="61" name="Forme libre : forme 60">
                <a:extLst>
                  <a:ext uri="{FF2B5EF4-FFF2-40B4-BE49-F238E27FC236}">
                    <a16:creationId xmlns:a16="http://schemas.microsoft.com/office/drawing/2014/main" id="{F764A258-3FAA-832B-6094-8DB232FE4D8D}"/>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62" name="Forme libre : forme 61">
                <a:extLst>
                  <a:ext uri="{FF2B5EF4-FFF2-40B4-BE49-F238E27FC236}">
                    <a16:creationId xmlns:a16="http://schemas.microsoft.com/office/drawing/2014/main" id="{D3F06404-2103-5095-9676-6790A34051F3}"/>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63" name="Forme libre : forme 62">
                <a:extLst>
                  <a:ext uri="{FF2B5EF4-FFF2-40B4-BE49-F238E27FC236}">
                    <a16:creationId xmlns:a16="http://schemas.microsoft.com/office/drawing/2014/main" id="{098CA158-5626-EB21-F969-B83987F9DEFC}"/>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64" name="Forme libre : forme 63">
                <a:extLst>
                  <a:ext uri="{FF2B5EF4-FFF2-40B4-BE49-F238E27FC236}">
                    <a16:creationId xmlns:a16="http://schemas.microsoft.com/office/drawing/2014/main" id="{6B4D9CAB-BBE9-4E76-29CA-3E9E31E79ED2}"/>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65" name="Forme libre : forme 64">
                <a:extLst>
                  <a:ext uri="{FF2B5EF4-FFF2-40B4-BE49-F238E27FC236}">
                    <a16:creationId xmlns:a16="http://schemas.microsoft.com/office/drawing/2014/main" id="{9CE2CC50-63F7-C3F9-4DE4-D708C3F0199B}"/>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66" name="Forme libre : forme 65">
                <a:extLst>
                  <a:ext uri="{FF2B5EF4-FFF2-40B4-BE49-F238E27FC236}">
                    <a16:creationId xmlns:a16="http://schemas.microsoft.com/office/drawing/2014/main" id="{32A5CEE3-D50D-D64E-5FFB-03C1C27E7C91}"/>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67" name="Forme libre : forme 66">
                <a:extLst>
                  <a:ext uri="{FF2B5EF4-FFF2-40B4-BE49-F238E27FC236}">
                    <a16:creationId xmlns:a16="http://schemas.microsoft.com/office/drawing/2014/main" id="{4604C71B-CDF4-C4B2-A948-CB2DC94B998F}"/>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68" name="Forme libre : forme 67">
                <a:extLst>
                  <a:ext uri="{FF2B5EF4-FFF2-40B4-BE49-F238E27FC236}">
                    <a16:creationId xmlns:a16="http://schemas.microsoft.com/office/drawing/2014/main" id="{8633E6BB-1F99-117D-ADA2-67231D2958BF}"/>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69" name="Forme libre : forme 68">
                <a:extLst>
                  <a:ext uri="{FF2B5EF4-FFF2-40B4-BE49-F238E27FC236}">
                    <a16:creationId xmlns:a16="http://schemas.microsoft.com/office/drawing/2014/main" id="{856ADF58-62F9-6C3A-8951-6B56DF99EB13}"/>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70" name="Forme libre : forme 69">
                <a:extLst>
                  <a:ext uri="{FF2B5EF4-FFF2-40B4-BE49-F238E27FC236}">
                    <a16:creationId xmlns:a16="http://schemas.microsoft.com/office/drawing/2014/main" id="{B8724BA4-71E7-947F-EFDD-0B8087F0EEAA}"/>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71" name="Forme libre : forme 70">
                <a:extLst>
                  <a:ext uri="{FF2B5EF4-FFF2-40B4-BE49-F238E27FC236}">
                    <a16:creationId xmlns:a16="http://schemas.microsoft.com/office/drawing/2014/main" id="{7BA89441-DAD1-25E6-B26A-CF67A3F57331}"/>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72" name="Forme libre : forme 71">
                <a:extLst>
                  <a:ext uri="{FF2B5EF4-FFF2-40B4-BE49-F238E27FC236}">
                    <a16:creationId xmlns:a16="http://schemas.microsoft.com/office/drawing/2014/main" id="{F465E80F-9CB3-5983-CE2B-371C3FF4CF4C}"/>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73" name="Forme libre : forme 72">
                <a:extLst>
                  <a:ext uri="{FF2B5EF4-FFF2-40B4-BE49-F238E27FC236}">
                    <a16:creationId xmlns:a16="http://schemas.microsoft.com/office/drawing/2014/main" id="{BC414587-E82E-E05C-84A3-72AFCFF5D9BA}"/>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58" name="Forme libre : forme 57">
              <a:extLst>
                <a:ext uri="{FF2B5EF4-FFF2-40B4-BE49-F238E27FC236}">
                  <a16:creationId xmlns:a16="http://schemas.microsoft.com/office/drawing/2014/main" id="{256A3949-6A62-B3E1-43C7-0C38B574182E}"/>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59" name="Forme libre : forme 58">
              <a:extLst>
                <a:ext uri="{FF2B5EF4-FFF2-40B4-BE49-F238E27FC236}">
                  <a16:creationId xmlns:a16="http://schemas.microsoft.com/office/drawing/2014/main" id="{995B1771-5936-3052-BCF3-67BAC209C7D3}"/>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60" name="Forme libre : forme 59">
              <a:extLst>
                <a:ext uri="{FF2B5EF4-FFF2-40B4-BE49-F238E27FC236}">
                  <a16:creationId xmlns:a16="http://schemas.microsoft.com/office/drawing/2014/main" id="{6E59DA6C-D896-BE8D-A8EF-CCF0D452345E}"/>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74" name="Graphique 1830">
            <a:extLst>
              <a:ext uri="{FF2B5EF4-FFF2-40B4-BE49-F238E27FC236}">
                <a16:creationId xmlns:a16="http://schemas.microsoft.com/office/drawing/2014/main" id="{06C008F3-88F3-BB86-82C1-DBED3F907E34}"/>
              </a:ext>
            </a:extLst>
          </p:cNvPr>
          <p:cNvGrpSpPr/>
          <p:nvPr/>
        </p:nvGrpSpPr>
        <p:grpSpPr>
          <a:xfrm>
            <a:off x="6416260" y="4437348"/>
            <a:ext cx="248961" cy="225774"/>
            <a:chOff x="10483925" y="2904391"/>
            <a:chExt cx="396900" cy="359934"/>
          </a:xfrm>
          <a:noFill/>
        </p:grpSpPr>
        <p:grpSp>
          <p:nvGrpSpPr>
            <p:cNvPr id="75" name="Graphique 1830">
              <a:extLst>
                <a:ext uri="{FF2B5EF4-FFF2-40B4-BE49-F238E27FC236}">
                  <a16:creationId xmlns:a16="http://schemas.microsoft.com/office/drawing/2014/main" id="{D120A20E-8294-0851-9BCD-86713D7F43DB}"/>
                </a:ext>
              </a:extLst>
            </p:cNvPr>
            <p:cNvGrpSpPr/>
            <p:nvPr/>
          </p:nvGrpSpPr>
          <p:grpSpPr>
            <a:xfrm>
              <a:off x="10483925" y="2904391"/>
              <a:ext cx="396900" cy="359934"/>
              <a:chOff x="10483925" y="2904391"/>
              <a:chExt cx="396900" cy="359934"/>
            </a:xfrm>
            <a:grpFill/>
          </p:grpSpPr>
          <p:sp>
            <p:nvSpPr>
              <p:cNvPr id="79" name="Forme libre : forme 78">
                <a:extLst>
                  <a:ext uri="{FF2B5EF4-FFF2-40B4-BE49-F238E27FC236}">
                    <a16:creationId xmlns:a16="http://schemas.microsoft.com/office/drawing/2014/main" id="{D4C610AE-7D38-7B0A-A310-FBA84C5D4212}"/>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80" name="Forme libre : forme 79">
                <a:extLst>
                  <a:ext uri="{FF2B5EF4-FFF2-40B4-BE49-F238E27FC236}">
                    <a16:creationId xmlns:a16="http://schemas.microsoft.com/office/drawing/2014/main" id="{36813E7D-CC2E-F6D1-D123-D6B811AA6CAA}"/>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81" name="Forme libre : forme 80">
                <a:extLst>
                  <a:ext uri="{FF2B5EF4-FFF2-40B4-BE49-F238E27FC236}">
                    <a16:creationId xmlns:a16="http://schemas.microsoft.com/office/drawing/2014/main" id="{843B3CBD-2BEA-04BB-A90A-89450259B99C}"/>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82" name="Forme libre : forme 81">
                <a:extLst>
                  <a:ext uri="{FF2B5EF4-FFF2-40B4-BE49-F238E27FC236}">
                    <a16:creationId xmlns:a16="http://schemas.microsoft.com/office/drawing/2014/main" id="{4F229167-7C8E-DEA8-8B62-8E5DB6E2E84A}"/>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83" name="Forme libre : forme 82">
                <a:extLst>
                  <a:ext uri="{FF2B5EF4-FFF2-40B4-BE49-F238E27FC236}">
                    <a16:creationId xmlns:a16="http://schemas.microsoft.com/office/drawing/2014/main" id="{8A6042E1-1A0C-2891-8C5C-DE1BA2A4A385}"/>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84" name="Forme libre : forme 83">
                <a:extLst>
                  <a:ext uri="{FF2B5EF4-FFF2-40B4-BE49-F238E27FC236}">
                    <a16:creationId xmlns:a16="http://schemas.microsoft.com/office/drawing/2014/main" id="{84207232-8805-BEC9-6049-EA1312DC0183}"/>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85" name="Forme libre : forme 84">
                <a:extLst>
                  <a:ext uri="{FF2B5EF4-FFF2-40B4-BE49-F238E27FC236}">
                    <a16:creationId xmlns:a16="http://schemas.microsoft.com/office/drawing/2014/main" id="{FBD221CF-66F4-6E84-88DC-FD0E7B24AFE3}"/>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86" name="Forme libre : forme 85">
                <a:extLst>
                  <a:ext uri="{FF2B5EF4-FFF2-40B4-BE49-F238E27FC236}">
                    <a16:creationId xmlns:a16="http://schemas.microsoft.com/office/drawing/2014/main" id="{7873942D-7BD2-C461-9292-3C7B3A656DE7}"/>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87" name="Forme libre : forme 86">
                <a:extLst>
                  <a:ext uri="{FF2B5EF4-FFF2-40B4-BE49-F238E27FC236}">
                    <a16:creationId xmlns:a16="http://schemas.microsoft.com/office/drawing/2014/main" id="{24CE49CE-1ADA-9258-2049-FD65CB367E28}"/>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88" name="Forme libre : forme 87">
                <a:extLst>
                  <a:ext uri="{FF2B5EF4-FFF2-40B4-BE49-F238E27FC236}">
                    <a16:creationId xmlns:a16="http://schemas.microsoft.com/office/drawing/2014/main" id="{775158CB-80AF-D3C2-A96F-00706323C8E0}"/>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89" name="Forme libre : forme 88">
                <a:extLst>
                  <a:ext uri="{FF2B5EF4-FFF2-40B4-BE49-F238E27FC236}">
                    <a16:creationId xmlns:a16="http://schemas.microsoft.com/office/drawing/2014/main" id="{795A76AF-F5B1-FD3F-EBE5-F2A179EB48CC}"/>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90" name="Forme libre : forme 89">
                <a:extLst>
                  <a:ext uri="{FF2B5EF4-FFF2-40B4-BE49-F238E27FC236}">
                    <a16:creationId xmlns:a16="http://schemas.microsoft.com/office/drawing/2014/main" id="{10EF172E-8229-34EE-CCF4-F467E14E1B76}"/>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91" name="Forme libre : forme 90">
                <a:extLst>
                  <a:ext uri="{FF2B5EF4-FFF2-40B4-BE49-F238E27FC236}">
                    <a16:creationId xmlns:a16="http://schemas.microsoft.com/office/drawing/2014/main" id="{F873CB22-0C40-A1FB-B41D-9B7C0EE8F4E0}"/>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76" name="Forme libre : forme 75">
              <a:extLst>
                <a:ext uri="{FF2B5EF4-FFF2-40B4-BE49-F238E27FC236}">
                  <a16:creationId xmlns:a16="http://schemas.microsoft.com/office/drawing/2014/main" id="{4A899AB7-EA06-936E-8A85-A9707201922F}"/>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77" name="Forme libre : forme 76">
              <a:extLst>
                <a:ext uri="{FF2B5EF4-FFF2-40B4-BE49-F238E27FC236}">
                  <a16:creationId xmlns:a16="http://schemas.microsoft.com/office/drawing/2014/main" id="{6A2A1C8A-A455-F753-72B0-E70568DD4000}"/>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78" name="Forme libre : forme 77">
              <a:extLst>
                <a:ext uri="{FF2B5EF4-FFF2-40B4-BE49-F238E27FC236}">
                  <a16:creationId xmlns:a16="http://schemas.microsoft.com/office/drawing/2014/main" id="{D3871DF9-3B5F-0182-809D-4BF2610CBA61}"/>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sp>
        <p:nvSpPr>
          <p:cNvPr id="92" name="Rectangle 91">
            <a:extLst>
              <a:ext uri="{FF2B5EF4-FFF2-40B4-BE49-F238E27FC236}">
                <a16:creationId xmlns:a16="http://schemas.microsoft.com/office/drawing/2014/main" id="{7227D955-F340-F951-84C1-9F08E211EDE7}"/>
              </a:ext>
            </a:extLst>
          </p:cNvPr>
          <p:cNvSpPr/>
          <p:nvPr/>
        </p:nvSpPr>
        <p:spPr>
          <a:xfrm>
            <a:off x="8585314" y="6075611"/>
            <a:ext cx="3545313"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 Selon conditions décrites dans </a:t>
            </a:r>
            <a:r>
              <a:rPr lang="fr-FR" sz="1000" dirty="0">
                <a:solidFill>
                  <a:schemeClr val="tx1">
                    <a:lumMod val="75000"/>
                    <a:lumOff val="25000"/>
                  </a:schemeClr>
                </a:solidFill>
                <a:hlinkClick r:id="rId5"/>
              </a:rPr>
              <a:t>le Book des offres</a:t>
            </a:r>
            <a:endParaRPr lang="fr-FR" sz="1000" dirty="0">
              <a:solidFill>
                <a:schemeClr val="tx1">
                  <a:lumMod val="75000"/>
                  <a:lumOff val="25000"/>
                </a:schemeClr>
              </a:solidFill>
            </a:endParaRPr>
          </a:p>
        </p:txBody>
      </p:sp>
      <p:pic>
        <p:nvPicPr>
          <p:cNvPr id="93" name="Image 92">
            <a:extLst>
              <a:ext uri="{FF2B5EF4-FFF2-40B4-BE49-F238E27FC236}">
                <a16:creationId xmlns:a16="http://schemas.microsoft.com/office/drawing/2014/main" id="{32D3AE83-DD99-89D9-E0B0-CE21203CBA34}"/>
              </a:ext>
            </a:extLst>
          </p:cNvPr>
          <p:cNvPicPr>
            <a:picLocks noChangeAspect="1"/>
          </p:cNvPicPr>
          <p:nvPr/>
        </p:nvPicPr>
        <p:blipFill>
          <a:blip r:embed="rId6">
            <a:duotone>
              <a:prstClr val="black"/>
              <a:schemeClr val="accent4">
                <a:tint val="45000"/>
                <a:satMod val="400000"/>
              </a:schemeClr>
            </a:duotone>
          </a:blip>
          <a:stretch>
            <a:fillRect/>
          </a:stretch>
        </p:blipFill>
        <p:spPr>
          <a:xfrm rot="4962598" flipH="1" flipV="1">
            <a:off x="11795214" y="6140313"/>
            <a:ext cx="322403" cy="310019"/>
          </a:xfrm>
          <a:prstGeom prst="rect">
            <a:avLst/>
          </a:prstGeom>
          <a:noFill/>
        </p:spPr>
      </p:pic>
      <p:sp>
        <p:nvSpPr>
          <p:cNvPr id="94" name="Espace réservé du contenu 8">
            <a:extLst>
              <a:ext uri="{FF2B5EF4-FFF2-40B4-BE49-F238E27FC236}">
                <a16:creationId xmlns:a16="http://schemas.microsoft.com/office/drawing/2014/main" id="{1565CD0D-0EFF-31AF-54FA-99430CC34F4C}"/>
              </a:ext>
            </a:extLst>
          </p:cNvPr>
          <p:cNvSpPr txBox="1">
            <a:spLocks/>
          </p:cNvSpPr>
          <p:nvPr/>
        </p:nvSpPr>
        <p:spPr>
          <a:xfrm>
            <a:off x="5922406" y="2987280"/>
            <a:ext cx="5725207" cy="1253169"/>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92D05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Offre 1 : </a:t>
            </a:r>
            <a:r>
              <a:rPr lang="fr-FR" sz="1200" dirty="0"/>
              <a:t>Crédit Etudiant / Apprenti* </a:t>
            </a:r>
          </a:p>
          <a:p>
            <a:pPr lvl="1" eaLnBrk="1" fontAlgn="auto" hangingPunct="1">
              <a:spcBef>
                <a:spcPts val="300"/>
              </a:spcBef>
              <a:spcAft>
                <a:spcPts val="0"/>
              </a:spcAft>
              <a:buClr>
                <a:srgbClr val="92D05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Offre 2 : </a:t>
            </a:r>
            <a:r>
              <a:rPr lang="fr-FR" sz="1200" dirty="0"/>
              <a:t>Crédit BPI France*</a:t>
            </a:r>
          </a:p>
          <a:p>
            <a:pPr lvl="1" eaLnBrk="1" fontAlgn="auto" hangingPunct="1">
              <a:spcBef>
                <a:spcPts val="300"/>
              </a:spcBef>
              <a:spcAft>
                <a:spcPts val="0"/>
              </a:spcAft>
              <a:buClr>
                <a:srgbClr val="92D05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Offre 2 : </a:t>
            </a:r>
            <a:r>
              <a:rPr lang="fr-FR" sz="1200" dirty="0"/>
              <a:t>Prêt Jeunes Actif*</a:t>
            </a:r>
          </a:p>
          <a:p>
            <a:pPr lvl="1" eaLnBrk="1" fontAlgn="auto" hangingPunct="1">
              <a:spcBef>
                <a:spcPts val="300"/>
              </a:spcBef>
              <a:spcAft>
                <a:spcPts val="0"/>
              </a:spcAft>
              <a:buClr>
                <a:srgbClr val="92D05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Offre 3 : </a:t>
            </a:r>
            <a:r>
              <a:rPr lang="fr-FR" sz="1200" dirty="0"/>
              <a:t>Crédit 1000 € à taux 0% *</a:t>
            </a:r>
          </a:p>
        </p:txBody>
      </p:sp>
    </p:spTree>
    <p:extLst>
      <p:ext uri="{BB962C8B-B14F-4D97-AF65-F5344CB8AC3E}">
        <p14:creationId xmlns:p14="http://schemas.microsoft.com/office/powerpoint/2010/main" val="36006384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6">
            <a:extLst>
              <a:ext uri="{FF2B5EF4-FFF2-40B4-BE49-F238E27FC236}">
                <a16:creationId xmlns:a16="http://schemas.microsoft.com/office/drawing/2014/main" id="{6BAF421F-F97F-D83B-79F0-DE9317DA5775}"/>
              </a:ext>
            </a:extLst>
          </p:cNvPr>
          <p:cNvSpPr>
            <a:spLocks noGrp="1"/>
          </p:cNvSpPr>
          <p:nvPr>
            <p:ph type="body" sz="quarter" idx="14"/>
          </p:nvPr>
        </p:nvSpPr>
        <p:spPr>
          <a:xfrm>
            <a:off x="4376057" y="137054"/>
            <a:ext cx="7300006" cy="231246"/>
          </a:xfrm>
        </p:spPr>
        <p:txBody>
          <a:bodyPr/>
          <a:lstStyle/>
          <a:p>
            <a:r>
              <a:rPr lang="fr-FR" b="0" dirty="0">
                <a:solidFill>
                  <a:srgbClr val="C00000"/>
                </a:solidFill>
              </a:rPr>
              <a:t>Grand Public</a:t>
            </a:r>
            <a:r>
              <a:rPr lang="fr-FR" dirty="0">
                <a:solidFill>
                  <a:schemeClr val="tx1">
                    <a:lumMod val="75000"/>
                    <a:lumOff val="25000"/>
                  </a:schemeClr>
                </a:solidFill>
              </a:rPr>
              <a:t> - </a:t>
            </a:r>
            <a:r>
              <a:rPr lang="fr-FR" dirty="0">
                <a:solidFill>
                  <a:srgbClr val="C00000"/>
                </a:solidFill>
              </a:rPr>
              <a:t>Premium </a:t>
            </a:r>
            <a:r>
              <a:rPr lang="fr-FR" dirty="0">
                <a:solidFill>
                  <a:schemeClr val="tx1">
                    <a:lumMod val="75000"/>
                    <a:lumOff val="25000"/>
                  </a:schemeClr>
                </a:solidFill>
              </a:rPr>
              <a:t>- Professionnels </a:t>
            </a:r>
          </a:p>
        </p:txBody>
      </p:sp>
      <p:sp>
        <p:nvSpPr>
          <p:cNvPr id="3" name="Espace réservé du contenu 8">
            <a:extLst>
              <a:ext uri="{FF2B5EF4-FFF2-40B4-BE49-F238E27FC236}">
                <a16:creationId xmlns:a16="http://schemas.microsoft.com/office/drawing/2014/main" id="{4A5BF86D-11F8-1EE1-75A0-5A37F70E9584}"/>
              </a:ext>
            </a:extLst>
          </p:cNvPr>
          <p:cNvSpPr txBox="1">
            <a:spLocks/>
          </p:cNvSpPr>
          <p:nvPr/>
        </p:nvSpPr>
        <p:spPr bwMode="auto">
          <a:xfrm>
            <a:off x="476141" y="2984969"/>
            <a:ext cx="5725208" cy="1698726"/>
          </a:xfrm>
          <a:prstGeom prst="rect">
            <a:avLst/>
          </a:prstGeom>
          <a:noFill/>
          <a:ln w="28575">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dirty="0">
              <a:solidFill>
                <a:srgbClr val="404040"/>
              </a:solidFill>
            </a:endParaRPr>
          </a:p>
          <a:p>
            <a:pPr eaLnBrk="1" hangingPunct="1">
              <a:spcBef>
                <a:spcPts val="600"/>
              </a:spcBef>
              <a:buClr>
                <a:srgbClr val="D11921"/>
              </a:buClr>
              <a:buFont typeface="Arial" panose="020B0604020202020204" pitchFamily="34" charset="0"/>
              <a:buNone/>
            </a:pPr>
            <a:endParaRPr lang="fr-FR" altLang="fr-FR" sz="10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p:txBody>
      </p:sp>
      <p:sp>
        <p:nvSpPr>
          <p:cNvPr id="4" name="Rectangle 3">
            <a:extLst>
              <a:ext uri="{FF2B5EF4-FFF2-40B4-BE49-F238E27FC236}">
                <a16:creationId xmlns:a16="http://schemas.microsoft.com/office/drawing/2014/main" id="{DC5BECF5-AA8D-01E6-F8AE-329D668C4E53}"/>
              </a:ext>
            </a:extLst>
          </p:cNvPr>
          <p:cNvSpPr/>
          <p:nvPr/>
        </p:nvSpPr>
        <p:spPr>
          <a:xfrm>
            <a:off x="641262" y="4029154"/>
            <a:ext cx="5454738" cy="615786"/>
          </a:xfrm>
          <a:prstGeom prst="rect">
            <a:avLst/>
          </a:prstGeom>
          <a:solidFill>
            <a:srgbClr val="CCE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Espace réservé du contenu 8">
            <a:extLst>
              <a:ext uri="{FF2B5EF4-FFF2-40B4-BE49-F238E27FC236}">
                <a16:creationId xmlns:a16="http://schemas.microsoft.com/office/drawing/2014/main" id="{7CA86A5F-FF0D-0016-8D26-099EF4BC6886}"/>
              </a:ext>
            </a:extLst>
          </p:cNvPr>
          <p:cNvSpPr txBox="1">
            <a:spLocks/>
          </p:cNvSpPr>
          <p:nvPr/>
        </p:nvSpPr>
        <p:spPr>
          <a:xfrm>
            <a:off x="179032" y="2943479"/>
            <a:ext cx="6011401" cy="1766991"/>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FCP : </a:t>
            </a:r>
            <a:r>
              <a:rPr lang="fr-FR" sz="1200" dirty="0"/>
              <a:t>Avenir Durable 2</a:t>
            </a:r>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Fonds Green et responsables : </a:t>
            </a:r>
            <a:r>
              <a:rPr lang="fr-FR" sz="1200" dirty="0"/>
              <a:t>Offres ISR / ESG</a:t>
            </a:r>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Livret : </a:t>
            </a:r>
            <a:r>
              <a:rPr lang="fr-FR" sz="1200" dirty="0"/>
              <a:t>CSL Vert</a:t>
            </a:r>
          </a:p>
          <a:p>
            <a:pPr lvl="1" eaLnBrk="1" fontAlgn="auto" hangingPunct="1">
              <a:spcBef>
                <a:spcPts val="300"/>
              </a:spcBef>
              <a:spcAft>
                <a:spcPts val="0"/>
              </a:spcAft>
              <a:buClr>
                <a:srgbClr val="00B0F0"/>
              </a:buClr>
              <a:buFont typeface="Wingdings" panose="05000000000000000000" pitchFamily="2" charset="2"/>
              <a:buChar char="§"/>
              <a:defRPr/>
            </a:pPr>
            <a:endParaRPr lang="fr-FR" sz="1200" dirty="0"/>
          </a:p>
          <a:p>
            <a:pPr lvl="1" eaLnBrk="1" fontAlgn="auto" hangingPunct="1">
              <a:spcBef>
                <a:spcPts val="300"/>
              </a:spcBef>
              <a:spcAft>
                <a:spcPts val="0"/>
              </a:spcAft>
              <a:buClr>
                <a:srgbClr val="00B0F0"/>
              </a:buClr>
              <a:buFont typeface="Wingdings" panose="05000000000000000000" pitchFamily="2" charset="2"/>
              <a:buChar char="§"/>
              <a:defRPr/>
            </a:pPr>
            <a:r>
              <a:rPr lang="fr-FR" sz="1200" i="1" dirty="0">
                <a:hlinkClick r:id="rId2"/>
              </a:rPr>
              <a:t>Le questionnaire finance durable </a:t>
            </a:r>
            <a:r>
              <a:rPr lang="fr-FR" sz="1200" i="1" dirty="0"/>
              <a:t>: près de 80 % de nos clients sont impliqués ou sensibilisés, une belle opportunité de mettre en avant nos fonds verts sur mesure.</a:t>
            </a:r>
          </a:p>
        </p:txBody>
      </p:sp>
      <p:sp>
        <p:nvSpPr>
          <p:cNvPr id="6" name="Rectangle 5">
            <a:extLst>
              <a:ext uri="{FF2B5EF4-FFF2-40B4-BE49-F238E27FC236}">
                <a16:creationId xmlns:a16="http://schemas.microsoft.com/office/drawing/2014/main" id="{B14DA2A9-BCCC-4E4A-BAD9-E501C5625C37}"/>
              </a:ext>
            </a:extLst>
          </p:cNvPr>
          <p:cNvSpPr/>
          <p:nvPr/>
        </p:nvSpPr>
        <p:spPr>
          <a:xfrm>
            <a:off x="476141" y="1322598"/>
            <a:ext cx="11574045" cy="1370409"/>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Espace réservé du texte 5">
            <a:extLst>
              <a:ext uri="{FF2B5EF4-FFF2-40B4-BE49-F238E27FC236}">
                <a16:creationId xmlns:a16="http://schemas.microsoft.com/office/drawing/2014/main" id="{8C2680DC-4270-E19A-AFD2-7374F5D7C84F}"/>
              </a:ext>
            </a:extLst>
          </p:cNvPr>
          <p:cNvSpPr>
            <a:spLocks noGrp="1"/>
          </p:cNvSpPr>
          <p:nvPr>
            <p:ph type="body" sz="quarter" idx="12"/>
          </p:nvPr>
        </p:nvSpPr>
        <p:spPr>
          <a:xfrm>
            <a:off x="695325" y="464147"/>
            <a:ext cx="10349751" cy="720000"/>
          </a:xfrm>
        </p:spPr>
        <p:txBody>
          <a:bodyPr/>
          <a:lstStyle/>
          <a:p>
            <a:r>
              <a:rPr lang="fr-FR" dirty="0"/>
              <a:t>L’</a:t>
            </a:r>
            <a:r>
              <a:rPr lang="fr-FR" dirty="0">
                <a:solidFill>
                  <a:srgbClr val="C00000"/>
                </a:solidFill>
              </a:rPr>
              <a:t>Essentiel </a:t>
            </a:r>
            <a:r>
              <a:rPr lang="fr-FR" dirty="0"/>
              <a:t>du Green : « </a:t>
            </a:r>
            <a:r>
              <a:rPr lang="fr-FR" dirty="0">
                <a:solidFill>
                  <a:srgbClr val="C00000"/>
                </a:solidFill>
              </a:rPr>
              <a:t>Identifier et encourager </a:t>
            </a:r>
            <a:r>
              <a:rPr lang="fr-FR" dirty="0"/>
              <a:t>les projets </a:t>
            </a:r>
            <a:r>
              <a:rPr lang="fr-FR" dirty="0">
                <a:solidFill>
                  <a:srgbClr val="00B050"/>
                </a:solidFill>
              </a:rPr>
              <a:t>Green </a:t>
            </a:r>
            <a:r>
              <a:rPr lang="fr-FR" dirty="0"/>
              <a:t>de nos clients »</a:t>
            </a:r>
          </a:p>
        </p:txBody>
      </p:sp>
      <p:sp>
        <p:nvSpPr>
          <p:cNvPr id="8" name="Rectangle 7">
            <a:extLst>
              <a:ext uri="{FF2B5EF4-FFF2-40B4-BE49-F238E27FC236}">
                <a16:creationId xmlns:a16="http://schemas.microsoft.com/office/drawing/2014/main" id="{38C273B7-A7AB-2A89-DB40-17369D9A36F3}"/>
              </a:ext>
            </a:extLst>
          </p:cNvPr>
          <p:cNvSpPr/>
          <p:nvPr/>
        </p:nvSpPr>
        <p:spPr>
          <a:xfrm>
            <a:off x="0" y="0"/>
            <a:ext cx="394399" cy="6858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GREEN</a:t>
            </a:r>
          </a:p>
        </p:txBody>
      </p:sp>
      <p:pic>
        <p:nvPicPr>
          <p:cNvPr id="9" name="Picture 2" descr="Sticker arbre été vert pas cher Etiquette &amp;amp;amp; Autocollant">
            <a:extLst>
              <a:ext uri="{FF2B5EF4-FFF2-40B4-BE49-F238E27FC236}">
                <a16:creationId xmlns:a16="http://schemas.microsoft.com/office/drawing/2014/main" id="{EB0969C0-C0DF-73FE-2D77-CE3EA2B8C95D}"/>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572500" y="1497306"/>
            <a:ext cx="1152261" cy="1152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Espace réservé du contenu 8">
            <a:extLst>
              <a:ext uri="{FF2B5EF4-FFF2-40B4-BE49-F238E27FC236}">
                <a16:creationId xmlns:a16="http://schemas.microsoft.com/office/drawing/2014/main" id="{B583BB18-F6CB-180A-43C3-6E07336EE6CE}"/>
              </a:ext>
            </a:extLst>
          </p:cNvPr>
          <p:cNvSpPr txBox="1">
            <a:spLocks/>
          </p:cNvSpPr>
          <p:nvPr/>
        </p:nvSpPr>
        <p:spPr bwMode="auto">
          <a:xfrm>
            <a:off x="500198" y="4975126"/>
            <a:ext cx="5706422" cy="928667"/>
          </a:xfrm>
          <a:prstGeom prst="rect">
            <a:avLst/>
          </a:prstGeom>
          <a:noFill/>
          <a:ln w="28575">
            <a:solidFill>
              <a:srgbClr val="92D05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11" name="Espace réservé du contenu 8">
            <a:extLst>
              <a:ext uri="{FF2B5EF4-FFF2-40B4-BE49-F238E27FC236}">
                <a16:creationId xmlns:a16="http://schemas.microsoft.com/office/drawing/2014/main" id="{4B8401FA-AB43-59FF-9918-CE5E862D622F}"/>
              </a:ext>
            </a:extLst>
          </p:cNvPr>
          <p:cNvSpPr txBox="1">
            <a:spLocks noChangeArrowheads="1"/>
          </p:cNvSpPr>
          <p:nvPr/>
        </p:nvSpPr>
        <p:spPr bwMode="auto">
          <a:xfrm>
            <a:off x="527657" y="2825436"/>
            <a:ext cx="2966462" cy="319066"/>
          </a:xfrm>
          <a:prstGeom prst="rect">
            <a:avLst/>
          </a:prstGeom>
          <a:solidFill>
            <a:srgbClr val="00B0F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EPARGNE</a:t>
            </a:r>
          </a:p>
        </p:txBody>
      </p:sp>
      <p:sp>
        <p:nvSpPr>
          <p:cNvPr id="13" name="Espace réservé du contenu 8">
            <a:extLst>
              <a:ext uri="{FF2B5EF4-FFF2-40B4-BE49-F238E27FC236}">
                <a16:creationId xmlns:a16="http://schemas.microsoft.com/office/drawing/2014/main" id="{EBE92486-FB45-1BF8-1AE4-72E6EECF9723}"/>
              </a:ext>
            </a:extLst>
          </p:cNvPr>
          <p:cNvSpPr txBox="1">
            <a:spLocks noChangeArrowheads="1"/>
          </p:cNvSpPr>
          <p:nvPr/>
        </p:nvSpPr>
        <p:spPr bwMode="auto">
          <a:xfrm>
            <a:off x="551713" y="4745037"/>
            <a:ext cx="3280632" cy="322959"/>
          </a:xfrm>
          <a:prstGeom prst="rect">
            <a:avLst/>
          </a:prstGeom>
          <a:solidFill>
            <a:srgbClr val="92D05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CREDIT</a:t>
            </a:r>
          </a:p>
        </p:txBody>
      </p:sp>
      <p:sp>
        <p:nvSpPr>
          <p:cNvPr id="14" name="Espace réservé du contenu 8">
            <a:extLst>
              <a:ext uri="{FF2B5EF4-FFF2-40B4-BE49-F238E27FC236}">
                <a16:creationId xmlns:a16="http://schemas.microsoft.com/office/drawing/2014/main" id="{E2DD5793-FB99-DACD-3292-4362E14B65B2}"/>
              </a:ext>
            </a:extLst>
          </p:cNvPr>
          <p:cNvSpPr txBox="1">
            <a:spLocks/>
          </p:cNvSpPr>
          <p:nvPr/>
        </p:nvSpPr>
        <p:spPr bwMode="auto">
          <a:xfrm>
            <a:off x="6314407" y="2967412"/>
            <a:ext cx="5725208" cy="1806507"/>
          </a:xfrm>
          <a:prstGeom prst="rect">
            <a:avLst/>
          </a:prstGeom>
          <a:noFill/>
          <a:ln w="28575">
            <a:solidFill>
              <a:srgbClr val="FFC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15" name="Espace réservé du contenu 8">
            <a:extLst>
              <a:ext uri="{FF2B5EF4-FFF2-40B4-BE49-F238E27FC236}">
                <a16:creationId xmlns:a16="http://schemas.microsoft.com/office/drawing/2014/main" id="{2B78F8ED-B5E9-3E36-5D03-004389CC1F31}"/>
              </a:ext>
            </a:extLst>
          </p:cNvPr>
          <p:cNvSpPr txBox="1">
            <a:spLocks/>
          </p:cNvSpPr>
          <p:nvPr/>
        </p:nvSpPr>
        <p:spPr>
          <a:xfrm>
            <a:off x="6044345" y="2947124"/>
            <a:ext cx="6127913" cy="1645658"/>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FFC00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AUTO* : </a:t>
            </a:r>
            <a:r>
              <a:rPr lang="fr-FR" sz="1200" dirty="0">
                <a:hlinkClick r:id="rId4"/>
              </a:rPr>
              <a:t>clic ici</a:t>
            </a:r>
            <a:endParaRPr lang="fr-FR" sz="1200" dirty="0"/>
          </a:p>
          <a:p>
            <a:pPr lvl="2" eaLnBrk="1" fontAlgn="auto" hangingPunct="1">
              <a:spcBef>
                <a:spcPts val="300"/>
              </a:spcBef>
              <a:spcAft>
                <a:spcPts val="0"/>
              </a:spcAft>
              <a:buClr>
                <a:srgbClr val="FFC000"/>
              </a:buClr>
              <a:defRPr/>
            </a:pPr>
            <a:r>
              <a:rPr lang="fr-FR" sz="1000" dirty="0"/>
              <a:t>Jusqu’à 10% de remise sur les véhicules propres (électriques et hybrides).</a:t>
            </a:r>
          </a:p>
          <a:p>
            <a:pPr lvl="2" algn="just" eaLnBrk="1" fontAlgn="auto" hangingPunct="1">
              <a:spcBef>
                <a:spcPts val="300"/>
              </a:spcBef>
              <a:spcAft>
                <a:spcPts val="0"/>
              </a:spcAft>
              <a:buClr>
                <a:srgbClr val="FFC000"/>
              </a:buClr>
              <a:defRPr/>
            </a:pPr>
            <a:r>
              <a:rPr lang="fr-FR" sz="1000" dirty="0"/>
              <a:t>Jusqu’à 10% de remise pour moins de 8000 kms parcourus.</a:t>
            </a:r>
          </a:p>
          <a:p>
            <a:pPr lvl="2" eaLnBrk="1" fontAlgn="auto" hangingPunct="1">
              <a:spcBef>
                <a:spcPts val="300"/>
              </a:spcBef>
              <a:spcAft>
                <a:spcPts val="0"/>
              </a:spcAft>
              <a:buClr>
                <a:srgbClr val="FFC000"/>
              </a:buClr>
              <a:defRPr/>
            </a:pPr>
            <a:r>
              <a:rPr lang="fr-FR" sz="1000" dirty="0"/>
              <a:t>Stages de conduite pour favoriser l’</a:t>
            </a:r>
            <a:r>
              <a:rPr lang="fr-FR" sz="1000" dirty="0" err="1"/>
              <a:t>éco-conduite</a:t>
            </a:r>
            <a:r>
              <a:rPr lang="fr-FR" sz="1000" dirty="0"/>
              <a:t>.</a:t>
            </a:r>
          </a:p>
          <a:p>
            <a:pPr lvl="2" eaLnBrk="1" fontAlgn="auto" hangingPunct="1">
              <a:spcBef>
                <a:spcPts val="300"/>
              </a:spcBef>
              <a:spcAft>
                <a:spcPts val="0"/>
              </a:spcAft>
              <a:buClr>
                <a:srgbClr val="FFC000"/>
              </a:buClr>
              <a:defRPr/>
            </a:pPr>
            <a:endParaRPr lang="fr-FR" sz="1000" dirty="0"/>
          </a:p>
          <a:p>
            <a:pPr lvl="1" eaLnBrk="1" fontAlgn="auto" hangingPunct="1">
              <a:spcBef>
                <a:spcPts val="300"/>
              </a:spcBef>
              <a:spcAft>
                <a:spcPts val="0"/>
              </a:spcAft>
              <a:buClr>
                <a:srgbClr val="FFC00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MRH* : </a:t>
            </a:r>
            <a:r>
              <a:rPr lang="fr-FR" sz="1200" dirty="0"/>
              <a:t>Les équipements de Développement Durable sont garantis (panneau ou chauffe-eau solaire, récupérateur d’eau etc.) </a:t>
            </a:r>
            <a:r>
              <a:rPr lang="fr-FR" sz="1200" dirty="0">
                <a:hlinkClick r:id="rId5"/>
              </a:rPr>
              <a:t>Clic ici</a:t>
            </a:r>
            <a:endParaRPr lang="fr-FR" sz="1200" dirty="0"/>
          </a:p>
        </p:txBody>
      </p:sp>
      <p:sp>
        <p:nvSpPr>
          <p:cNvPr id="16" name="Espace réservé du contenu 8">
            <a:extLst>
              <a:ext uri="{FF2B5EF4-FFF2-40B4-BE49-F238E27FC236}">
                <a16:creationId xmlns:a16="http://schemas.microsoft.com/office/drawing/2014/main" id="{AB56B8D4-C33F-D411-7ACD-B2C3F3E92F63}"/>
              </a:ext>
            </a:extLst>
          </p:cNvPr>
          <p:cNvSpPr txBox="1">
            <a:spLocks noChangeArrowheads="1"/>
          </p:cNvSpPr>
          <p:nvPr/>
        </p:nvSpPr>
        <p:spPr bwMode="auto">
          <a:xfrm>
            <a:off x="6398077" y="2795628"/>
            <a:ext cx="3248477" cy="322959"/>
          </a:xfrm>
          <a:prstGeom prst="rect">
            <a:avLst/>
          </a:prstGeom>
          <a:solidFill>
            <a:srgbClr val="FFC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IARD &amp; Prévoyance</a:t>
            </a:r>
          </a:p>
        </p:txBody>
      </p:sp>
      <p:sp>
        <p:nvSpPr>
          <p:cNvPr id="17" name="Espace réservé du contenu 8">
            <a:extLst>
              <a:ext uri="{FF2B5EF4-FFF2-40B4-BE49-F238E27FC236}">
                <a16:creationId xmlns:a16="http://schemas.microsoft.com/office/drawing/2014/main" id="{F36EFA81-C6CD-80A3-C271-CB43370AFACF}"/>
              </a:ext>
            </a:extLst>
          </p:cNvPr>
          <p:cNvSpPr txBox="1">
            <a:spLocks/>
          </p:cNvSpPr>
          <p:nvPr/>
        </p:nvSpPr>
        <p:spPr bwMode="auto">
          <a:xfrm>
            <a:off x="6324979" y="5075568"/>
            <a:ext cx="5725208" cy="831025"/>
          </a:xfrm>
          <a:prstGeom prst="rect">
            <a:avLst/>
          </a:prstGeom>
          <a:noFill/>
          <a:ln w="28575">
            <a:solidFill>
              <a:srgbClr val="00206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18" name="Espace réservé du contenu 8">
            <a:extLst>
              <a:ext uri="{FF2B5EF4-FFF2-40B4-BE49-F238E27FC236}">
                <a16:creationId xmlns:a16="http://schemas.microsoft.com/office/drawing/2014/main" id="{125ACA33-B2A2-99BA-6631-CEC483A41140}"/>
              </a:ext>
            </a:extLst>
          </p:cNvPr>
          <p:cNvSpPr txBox="1">
            <a:spLocks/>
          </p:cNvSpPr>
          <p:nvPr/>
        </p:nvSpPr>
        <p:spPr>
          <a:xfrm>
            <a:off x="6071741" y="5162535"/>
            <a:ext cx="5725207" cy="1238064"/>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a:spcBef>
                <a:spcPts val="0"/>
              </a:spcBef>
              <a:buClr>
                <a:srgbClr val="002060"/>
              </a:buClr>
              <a:buFont typeface="Wingdings" panose="05000000000000000000" pitchFamily="2" charset="2"/>
              <a:buChar char="§"/>
            </a:pPr>
            <a:r>
              <a:rPr lang="fr-FR" sz="1200" b="1" dirty="0">
                <a:effectLst>
                  <a:outerShdw blurRad="38100" dist="38100" dir="2700000" algn="tl">
                    <a:srgbClr val="000000">
                      <a:alpha val="43137"/>
                    </a:srgbClr>
                  </a:outerShdw>
                </a:effectLst>
              </a:rPr>
              <a:t>SCPI  en direct : </a:t>
            </a:r>
            <a:r>
              <a:rPr lang="fr-FR" sz="1200" dirty="0"/>
              <a:t>AEW</a:t>
            </a:r>
            <a:r>
              <a:rPr lang="fr-FR" sz="1200" b="1" dirty="0">
                <a:effectLst>
                  <a:outerShdw blurRad="38100" dist="38100" dir="2700000" algn="tl">
                    <a:srgbClr val="000000">
                      <a:alpha val="43137"/>
                    </a:srgbClr>
                  </a:outerShdw>
                </a:effectLst>
              </a:rPr>
              <a:t> </a:t>
            </a:r>
            <a:r>
              <a:rPr lang="fr-FR" sz="1200" dirty="0"/>
              <a:t>(AEW Diversification Allemagne, AEW Patrimoine Santé) </a:t>
            </a:r>
          </a:p>
        </p:txBody>
      </p:sp>
      <p:sp>
        <p:nvSpPr>
          <p:cNvPr id="19" name="Espace réservé du contenu 8">
            <a:extLst>
              <a:ext uri="{FF2B5EF4-FFF2-40B4-BE49-F238E27FC236}">
                <a16:creationId xmlns:a16="http://schemas.microsoft.com/office/drawing/2014/main" id="{4653D93F-9563-78E2-3734-92320FA2F2E5}"/>
              </a:ext>
            </a:extLst>
          </p:cNvPr>
          <p:cNvSpPr txBox="1">
            <a:spLocks noChangeArrowheads="1"/>
          </p:cNvSpPr>
          <p:nvPr/>
        </p:nvSpPr>
        <p:spPr bwMode="auto">
          <a:xfrm>
            <a:off x="6376493" y="4909208"/>
            <a:ext cx="3270061" cy="319066"/>
          </a:xfrm>
          <a:prstGeom prst="rect">
            <a:avLst/>
          </a:prstGeom>
          <a:solidFill>
            <a:srgbClr val="00206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rgbClr val="FFC000"/>
                </a:solidFill>
              </a:rPr>
              <a:t>     Les offres PREMIUMS</a:t>
            </a:r>
          </a:p>
        </p:txBody>
      </p:sp>
      <p:sp>
        <p:nvSpPr>
          <p:cNvPr id="20" name="Espace réservé du contenu 8">
            <a:extLst>
              <a:ext uri="{FF2B5EF4-FFF2-40B4-BE49-F238E27FC236}">
                <a16:creationId xmlns:a16="http://schemas.microsoft.com/office/drawing/2014/main" id="{1B3D88B3-5F3C-6238-EFE8-6C96CF2F5E7C}"/>
              </a:ext>
            </a:extLst>
          </p:cNvPr>
          <p:cNvSpPr txBox="1">
            <a:spLocks/>
          </p:cNvSpPr>
          <p:nvPr/>
        </p:nvSpPr>
        <p:spPr>
          <a:xfrm>
            <a:off x="197199" y="1149405"/>
            <a:ext cx="10440623" cy="1466976"/>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eaLnBrk="1" fontAlgn="auto" hangingPunct="1">
              <a:spcBef>
                <a:spcPts val="300"/>
              </a:spcBef>
              <a:spcAft>
                <a:spcPts val="0"/>
              </a:spcAft>
              <a:buClr>
                <a:srgbClr val="00B050"/>
              </a:buClr>
              <a:buFont typeface="Wingdings" panose="05000000000000000000" pitchFamily="2" charset="2"/>
              <a:buChar char="§"/>
              <a:defRPr/>
            </a:pPr>
            <a:endParaRPr lang="fr-FR" sz="1200" dirty="0"/>
          </a:p>
          <a:p>
            <a:pPr lvl="1" eaLnBrk="1" fontAlgn="auto" hangingPunct="1">
              <a:spcBef>
                <a:spcPts val="300"/>
              </a:spcBef>
              <a:spcAft>
                <a:spcPts val="0"/>
              </a:spcAft>
              <a:buClr>
                <a:srgbClr val="00B05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Notre stratégie et nos priorités : </a:t>
            </a:r>
          </a:p>
          <a:p>
            <a:pPr lvl="2" eaLnBrk="1" fontAlgn="auto" hangingPunct="1">
              <a:spcBef>
                <a:spcPts val="300"/>
              </a:spcBef>
              <a:spcAft>
                <a:spcPts val="0"/>
              </a:spcAft>
              <a:buClr>
                <a:srgbClr val="00B050"/>
              </a:buClr>
              <a:defRPr/>
            </a:pPr>
            <a:r>
              <a:rPr lang="fr-FR" sz="1000" b="1" dirty="0"/>
              <a:t>Le contexte économique actuel est favorable pour accompagner nos clients dans leurs projets de transition environnementale </a:t>
            </a:r>
            <a:r>
              <a:rPr lang="fr-FR" sz="1000" dirty="0"/>
              <a:t>tels que la rénovation énergétique de leurs logements, le changement de véhicule ou le fait de donner du sens à leur épargne. </a:t>
            </a:r>
          </a:p>
          <a:p>
            <a:pPr lvl="2" eaLnBrk="1" fontAlgn="auto" hangingPunct="1">
              <a:spcBef>
                <a:spcPts val="300"/>
              </a:spcBef>
              <a:spcAft>
                <a:spcPts val="0"/>
              </a:spcAft>
              <a:buClr>
                <a:srgbClr val="00B050"/>
              </a:buClr>
              <a:defRPr/>
            </a:pPr>
            <a:r>
              <a:rPr lang="fr-FR" sz="1000" dirty="0"/>
              <a:t>Le lancement du </a:t>
            </a:r>
            <a:r>
              <a:rPr lang="fr-FR" sz="1000" b="1" dirty="0"/>
              <a:t>Questionnaire Finance Durable </a:t>
            </a:r>
            <a:r>
              <a:rPr lang="fr-FR" sz="1000" dirty="0"/>
              <a:t>est une grande opportunité en ce sens : </a:t>
            </a:r>
            <a:r>
              <a:rPr lang="fr-FR" sz="1000" dirty="0">
                <a:hlinkClick r:id="rId2"/>
              </a:rPr>
              <a:t>clic ici</a:t>
            </a:r>
            <a:endParaRPr lang="fr-FR" sz="1000" dirty="0"/>
          </a:p>
          <a:p>
            <a:pPr lvl="2" eaLnBrk="1" fontAlgn="auto" hangingPunct="1">
              <a:spcBef>
                <a:spcPts val="300"/>
              </a:spcBef>
              <a:spcAft>
                <a:spcPts val="0"/>
              </a:spcAft>
              <a:buClr>
                <a:srgbClr val="00B050"/>
              </a:buClr>
              <a:defRPr/>
            </a:pPr>
            <a:endParaRPr lang="fr-FR" sz="1000" dirty="0"/>
          </a:p>
          <a:p>
            <a:pPr lvl="1" eaLnBrk="1" fontAlgn="auto" hangingPunct="1">
              <a:spcBef>
                <a:spcPts val="300"/>
              </a:spcBef>
              <a:spcAft>
                <a:spcPts val="0"/>
              </a:spcAft>
              <a:buClr>
                <a:srgbClr val="00B05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Les cibles du </a:t>
            </a:r>
            <a:r>
              <a:rPr lang="fr-FR" sz="1200" b="1" dirty="0">
                <a:solidFill>
                  <a:srgbClr val="00B050"/>
                </a:solidFill>
                <a:effectLst>
                  <a:outerShdw blurRad="38100" dist="38100" dir="2700000" algn="tl">
                    <a:srgbClr val="000000">
                      <a:alpha val="43137"/>
                    </a:srgbClr>
                  </a:outerShdw>
                </a:effectLst>
              </a:rPr>
              <a:t>Green</a:t>
            </a:r>
            <a:r>
              <a:rPr lang="fr-FR" sz="1200" b="1" dirty="0">
                <a:effectLst>
                  <a:outerShdw blurRad="38100" dist="38100" dir="2700000" algn="tl">
                    <a:srgbClr val="000000">
                      <a:alpha val="43137"/>
                    </a:srgbClr>
                  </a:outerShdw>
                </a:effectLst>
              </a:rPr>
              <a:t> : </a:t>
            </a:r>
            <a:r>
              <a:rPr lang="fr-FR" sz="1200" dirty="0">
                <a:effectLst>
                  <a:outerShdw blurRad="38100" dist="38100" dir="2700000" algn="tl">
                    <a:srgbClr val="000000">
                      <a:alpha val="43137"/>
                    </a:srgbClr>
                  </a:outerShdw>
                </a:effectLst>
                <a:hlinkClick r:id="rId6" action="ppaction://hlinksldjump"/>
              </a:rPr>
              <a:t>clic ici</a:t>
            </a:r>
            <a:endParaRPr lang="fr-FR" sz="1200" dirty="0">
              <a:effectLst>
                <a:outerShdw blurRad="38100" dist="38100" dir="2700000" algn="tl">
                  <a:srgbClr val="000000">
                    <a:alpha val="43137"/>
                  </a:srgbClr>
                </a:outerShdw>
              </a:effectLst>
            </a:endParaRPr>
          </a:p>
        </p:txBody>
      </p:sp>
      <p:grpSp>
        <p:nvGrpSpPr>
          <p:cNvPr id="21" name="Graphique 1830">
            <a:extLst>
              <a:ext uri="{FF2B5EF4-FFF2-40B4-BE49-F238E27FC236}">
                <a16:creationId xmlns:a16="http://schemas.microsoft.com/office/drawing/2014/main" id="{03DF9B55-5261-74CF-EAEE-66B555A48202}"/>
              </a:ext>
            </a:extLst>
          </p:cNvPr>
          <p:cNvGrpSpPr/>
          <p:nvPr/>
        </p:nvGrpSpPr>
        <p:grpSpPr>
          <a:xfrm>
            <a:off x="531268" y="2870096"/>
            <a:ext cx="248961" cy="225774"/>
            <a:chOff x="10483925" y="2904391"/>
            <a:chExt cx="396900" cy="359934"/>
          </a:xfrm>
          <a:noFill/>
        </p:grpSpPr>
        <p:grpSp>
          <p:nvGrpSpPr>
            <p:cNvPr id="22" name="Graphique 1830">
              <a:extLst>
                <a:ext uri="{FF2B5EF4-FFF2-40B4-BE49-F238E27FC236}">
                  <a16:creationId xmlns:a16="http://schemas.microsoft.com/office/drawing/2014/main" id="{3F365E0C-EE5C-CF81-F1DE-C8F8179DCE77}"/>
                </a:ext>
              </a:extLst>
            </p:cNvPr>
            <p:cNvGrpSpPr/>
            <p:nvPr/>
          </p:nvGrpSpPr>
          <p:grpSpPr>
            <a:xfrm>
              <a:off x="10483925" y="2904391"/>
              <a:ext cx="396900" cy="359934"/>
              <a:chOff x="10483925" y="2904391"/>
              <a:chExt cx="396900" cy="359934"/>
            </a:xfrm>
            <a:grpFill/>
          </p:grpSpPr>
          <p:sp>
            <p:nvSpPr>
              <p:cNvPr id="26" name="Forme libre : forme 25">
                <a:extLst>
                  <a:ext uri="{FF2B5EF4-FFF2-40B4-BE49-F238E27FC236}">
                    <a16:creationId xmlns:a16="http://schemas.microsoft.com/office/drawing/2014/main" id="{D2DEC268-06DB-22EF-BE72-D417D5C4BD30}"/>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27" name="Forme libre : forme 26">
                <a:extLst>
                  <a:ext uri="{FF2B5EF4-FFF2-40B4-BE49-F238E27FC236}">
                    <a16:creationId xmlns:a16="http://schemas.microsoft.com/office/drawing/2014/main" id="{B11C1709-ECB5-B90E-63A3-1560FA50337E}"/>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28" name="Forme libre : forme 27">
                <a:extLst>
                  <a:ext uri="{FF2B5EF4-FFF2-40B4-BE49-F238E27FC236}">
                    <a16:creationId xmlns:a16="http://schemas.microsoft.com/office/drawing/2014/main" id="{7DA227A9-A410-8B0C-D495-3EB0E05B7298}"/>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29" name="Forme libre : forme 28">
                <a:extLst>
                  <a:ext uri="{FF2B5EF4-FFF2-40B4-BE49-F238E27FC236}">
                    <a16:creationId xmlns:a16="http://schemas.microsoft.com/office/drawing/2014/main" id="{39067744-CADE-E354-4DC2-C8E6730028C9}"/>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30" name="Forme libre : forme 29">
                <a:extLst>
                  <a:ext uri="{FF2B5EF4-FFF2-40B4-BE49-F238E27FC236}">
                    <a16:creationId xmlns:a16="http://schemas.microsoft.com/office/drawing/2014/main" id="{981891CF-740B-D2D6-0B4D-FDA89D352F36}"/>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31" name="Forme libre : forme 30">
                <a:extLst>
                  <a:ext uri="{FF2B5EF4-FFF2-40B4-BE49-F238E27FC236}">
                    <a16:creationId xmlns:a16="http://schemas.microsoft.com/office/drawing/2014/main" id="{7413A431-AD9F-35E9-625C-E6015F7D0813}"/>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32" name="Forme libre : forme 31">
                <a:extLst>
                  <a:ext uri="{FF2B5EF4-FFF2-40B4-BE49-F238E27FC236}">
                    <a16:creationId xmlns:a16="http://schemas.microsoft.com/office/drawing/2014/main" id="{00D49490-1412-1A58-35CF-B4075F813524}"/>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33" name="Forme libre : forme 32">
                <a:extLst>
                  <a:ext uri="{FF2B5EF4-FFF2-40B4-BE49-F238E27FC236}">
                    <a16:creationId xmlns:a16="http://schemas.microsoft.com/office/drawing/2014/main" id="{BFFF6EDA-B27A-6CC2-6AFA-492AA85F24B3}"/>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34" name="Forme libre : forme 33">
                <a:extLst>
                  <a:ext uri="{FF2B5EF4-FFF2-40B4-BE49-F238E27FC236}">
                    <a16:creationId xmlns:a16="http://schemas.microsoft.com/office/drawing/2014/main" id="{5CA41DFB-96FA-4CBD-BA0E-4E768B648311}"/>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35" name="Forme libre : forme 34">
                <a:extLst>
                  <a:ext uri="{FF2B5EF4-FFF2-40B4-BE49-F238E27FC236}">
                    <a16:creationId xmlns:a16="http://schemas.microsoft.com/office/drawing/2014/main" id="{95DB43B8-E1F8-CCE6-B117-FF106EF5F7AE}"/>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36" name="Forme libre : forme 35">
                <a:extLst>
                  <a:ext uri="{FF2B5EF4-FFF2-40B4-BE49-F238E27FC236}">
                    <a16:creationId xmlns:a16="http://schemas.microsoft.com/office/drawing/2014/main" id="{E1A9B9F5-D331-19A4-2FBC-BDF86989BAA5}"/>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37" name="Forme libre : forme 36">
                <a:extLst>
                  <a:ext uri="{FF2B5EF4-FFF2-40B4-BE49-F238E27FC236}">
                    <a16:creationId xmlns:a16="http://schemas.microsoft.com/office/drawing/2014/main" id="{37E4CC45-50D5-A258-7BAA-D02AA0A8F61E}"/>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38" name="Forme libre : forme 37">
                <a:extLst>
                  <a:ext uri="{FF2B5EF4-FFF2-40B4-BE49-F238E27FC236}">
                    <a16:creationId xmlns:a16="http://schemas.microsoft.com/office/drawing/2014/main" id="{F06AD930-1E2C-440D-446C-D3D267CE64CD}"/>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23" name="Forme libre : forme 22">
              <a:extLst>
                <a:ext uri="{FF2B5EF4-FFF2-40B4-BE49-F238E27FC236}">
                  <a16:creationId xmlns:a16="http://schemas.microsoft.com/office/drawing/2014/main" id="{4C565285-9B8A-5C1C-972D-B7FC6D2916B9}"/>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4" name="Forme libre : forme 23">
              <a:extLst>
                <a:ext uri="{FF2B5EF4-FFF2-40B4-BE49-F238E27FC236}">
                  <a16:creationId xmlns:a16="http://schemas.microsoft.com/office/drawing/2014/main" id="{0C845FA5-907E-CCB0-9C13-48626BC63835}"/>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5" name="Forme libre : forme 24">
              <a:extLst>
                <a:ext uri="{FF2B5EF4-FFF2-40B4-BE49-F238E27FC236}">
                  <a16:creationId xmlns:a16="http://schemas.microsoft.com/office/drawing/2014/main" id="{F258EFB7-0CE2-6132-161A-CABD31969D0B}"/>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39" name="Graphique 1830">
            <a:extLst>
              <a:ext uri="{FF2B5EF4-FFF2-40B4-BE49-F238E27FC236}">
                <a16:creationId xmlns:a16="http://schemas.microsoft.com/office/drawing/2014/main" id="{7BEAD0E8-FC82-3036-B22A-9DD137C0160A}"/>
              </a:ext>
            </a:extLst>
          </p:cNvPr>
          <p:cNvGrpSpPr/>
          <p:nvPr/>
        </p:nvGrpSpPr>
        <p:grpSpPr>
          <a:xfrm>
            <a:off x="562284" y="4780972"/>
            <a:ext cx="248961" cy="225774"/>
            <a:chOff x="10483925" y="2904391"/>
            <a:chExt cx="396900" cy="359934"/>
          </a:xfrm>
          <a:noFill/>
        </p:grpSpPr>
        <p:grpSp>
          <p:nvGrpSpPr>
            <p:cNvPr id="40" name="Graphique 1830">
              <a:extLst>
                <a:ext uri="{FF2B5EF4-FFF2-40B4-BE49-F238E27FC236}">
                  <a16:creationId xmlns:a16="http://schemas.microsoft.com/office/drawing/2014/main" id="{9935CE53-63A4-6271-DDCC-8E80E7DA6B00}"/>
                </a:ext>
              </a:extLst>
            </p:cNvPr>
            <p:cNvGrpSpPr/>
            <p:nvPr/>
          </p:nvGrpSpPr>
          <p:grpSpPr>
            <a:xfrm>
              <a:off x="10483925" y="2904391"/>
              <a:ext cx="396900" cy="359934"/>
              <a:chOff x="10483925" y="2904391"/>
              <a:chExt cx="396900" cy="359934"/>
            </a:xfrm>
            <a:grpFill/>
          </p:grpSpPr>
          <p:sp>
            <p:nvSpPr>
              <p:cNvPr id="44" name="Forme libre : forme 43">
                <a:extLst>
                  <a:ext uri="{FF2B5EF4-FFF2-40B4-BE49-F238E27FC236}">
                    <a16:creationId xmlns:a16="http://schemas.microsoft.com/office/drawing/2014/main" id="{CE02C985-5AE0-9D48-264D-79AAFD032BE5}"/>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45" name="Forme libre : forme 44">
                <a:extLst>
                  <a:ext uri="{FF2B5EF4-FFF2-40B4-BE49-F238E27FC236}">
                    <a16:creationId xmlns:a16="http://schemas.microsoft.com/office/drawing/2014/main" id="{2900E0E4-39A7-3D59-30FC-814AC48F3254}"/>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46" name="Forme libre : forme 45">
                <a:extLst>
                  <a:ext uri="{FF2B5EF4-FFF2-40B4-BE49-F238E27FC236}">
                    <a16:creationId xmlns:a16="http://schemas.microsoft.com/office/drawing/2014/main" id="{3AB3900A-D687-5482-382C-625E5F1C1331}"/>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47" name="Forme libre : forme 46">
                <a:extLst>
                  <a:ext uri="{FF2B5EF4-FFF2-40B4-BE49-F238E27FC236}">
                    <a16:creationId xmlns:a16="http://schemas.microsoft.com/office/drawing/2014/main" id="{5729C39C-3686-1EC5-DC28-BCBE5EC5FF46}"/>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48" name="Forme libre : forme 47">
                <a:extLst>
                  <a:ext uri="{FF2B5EF4-FFF2-40B4-BE49-F238E27FC236}">
                    <a16:creationId xmlns:a16="http://schemas.microsoft.com/office/drawing/2014/main" id="{3AEA0E7D-9EB2-70BF-98EC-0C322CB512FC}"/>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49" name="Forme libre : forme 48">
                <a:extLst>
                  <a:ext uri="{FF2B5EF4-FFF2-40B4-BE49-F238E27FC236}">
                    <a16:creationId xmlns:a16="http://schemas.microsoft.com/office/drawing/2014/main" id="{DB218C59-D37B-9A48-5213-295B3A9B3D51}"/>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50" name="Forme libre : forme 49">
                <a:extLst>
                  <a:ext uri="{FF2B5EF4-FFF2-40B4-BE49-F238E27FC236}">
                    <a16:creationId xmlns:a16="http://schemas.microsoft.com/office/drawing/2014/main" id="{463BB540-F092-20C1-8075-45F480EADAB9}"/>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51" name="Forme libre : forme 50">
                <a:extLst>
                  <a:ext uri="{FF2B5EF4-FFF2-40B4-BE49-F238E27FC236}">
                    <a16:creationId xmlns:a16="http://schemas.microsoft.com/office/drawing/2014/main" id="{368FF87F-E8A1-0C98-31F1-6BDBCF17D400}"/>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52" name="Forme libre : forme 51">
                <a:extLst>
                  <a:ext uri="{FF2B5EF4-FFF2-40B4-BE49-F238E27FC236}">
                    <a16:creationId xmlns:a16="http://schemas.microsoft.com/office/drawing/2014/main" id="{0C6C1DA3-6B6A-EF94-FEFA-0CFB0A0B4BA9}"/>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53" name="Forme libre : forme 52">
                <a:extLst>
                  <a:ext uri="{FF2B5EF4-FFF2-40B4-BE49-F238E27FC236}">
                    <a16:creationId xmlns:a16="http://schemas.microsoft.com/office/drawing/2014/main" id="{1D527563-A7AA-05C2-90B5-C08469C8E0CF}"/>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54" name="Forme libre : forme 53">
                <a:extLst>
                  <a:ext uri="{FF2B5EF4-FFF2-40B4-BE49-F238E27FC236}">
                    <a16:creationId xmlns:a16="http://schemas.microsoft.com/office/drawing/2014/main" id="{4C346F5C-8598-6D87-DED7-0EE931465568}"/>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55" name="Forme libre : forme 54">
                <a:extLst>
                  <a:ext uri="{FF2B5EF4-FFF2-40B4-BE49-F238E27FC236}">
                    <a16:creationId xmlns:a16="http://schemas.microsoft.com/office/drawing/2014/main" id="{7E53B855-9A89-304F-7386-BDD277248EAF}"/>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56" name="Forme libre : forme 55">
                <a:extLst>
                  <a:ext uri="{FF2B5EF4-FFF2-40B4-BE49-F238E27FC236}">
                    <a16:creationId xmlns:a16="http://schemas.microsoft.com/office/drawing/2014/main" id="{179DC4A5-ACCE-861B-4505-6B60EDE4162E}"/>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41" name="Forme libre : forme 40">
              <a:extLst>
                <a:ext uri="{FF2B5EF4-FFF2-40B4-BE49-F238E27FC236}">
                  <a16:creationId xmlns:a16="http://schemas.microsoft.com/office/drawing/2014/main" id="{87584F3D-2648-D700-7315-F91D93B86369}"/>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42" name="Forme libre : forme 41">
              <a:extLst>
                <a:ext uri="{FF2B5EF4-FFF2-40B4-BE49-F238E27FC236}">
                  <a16:creationId xmlns:a16="http://schemas.microsoft.com/office/drawing/2014/main" id="{43410190-6290-09C9-93EE-75356E240F82}"/>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43" name="Forme libre : forme 42">
              <a:extLst>
                <a:ext uri="{FF2B5EF4-FFF2-40B4-BE49-F238E27FC236}">
                  <a16:creationId xmlns:a16="http://schemas.microsoft.com/office/drawing/2014/main" id="{7E4D2647-E514-2A7D-323C-80E224CDD599}"/>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57" name="Graphique 1830">
            <a:extLst>
              <a:ext uri="{FF2B5EF4-FFF2-40B4-BE49-F238E27FC236}">
                <a16:creationId xmlns:a16="http://schemas.microsoft.com/office/drawing/2014/main" id="{1E0F4D7C-098F-E27C-3D68-9FEB2C3891B3}"/>
              </a:ext>
            </a:extLst>
          </p:cNvPr>
          <p:cNvGrpSpPr/>
          <p:nvPr/>
        </p:nvGrpSpPr>
        <p:grpSpPr>
          <a:xfrm>
            <a:off x="6416260" y="2834969"/>
            <a:ext cx="248961" cy="225774"/>
            <a:chOff x="10483925" y="2904391"/>
            <a:chExt cx="396900" cy="359934"/>
          </a:xfrm>
          <a:noFill/>
        </p:grpSpPr>
        <p:grpSp>
          <p:nvGrpSpPr>
            <p:cNvPr id="58" name="Graphique 1830">
              <a:extLst>
                <a:ext uri="{FF2B5EF4-FFF2-40B4-BE49-F238E27FC236}">
                  <a16:creationId xmlns:a16="http://schemas.microsoft.com/office/drawing/2014/main" id="{249D1E16-70A0-9E69-DBB3-E5D46B4074B6}"/>
                </a:ext>
              </a:extLst>
            </p:cNvPr>
            <p:cNvGrpSpPr/>
            <p:nvPr/>
          </p:nvGrpSpPr>
          <p:grpSpPr>
            <a:xfrm>
              <a:off x="10483925" y="2904391"/>
              <a:ext cx="396900" cy="359934"/>
              <a:chOff x="10483925" y="2904391"/>
              <a:chExt cx="396900" cy="359934"/>
            </a:xfrm>
            <a:grpFill/>
          </p:grpSpPr>
          <p:sp>
            <p:nvSpPr>
              <p:cNvPr id="62" name="Forme libre : forme 61">
                <a:extLst>
                  <a:ext uri="{FF2B5EF4-FFF2-40B4-BE49-F238E27FC236}">
                    <a16:creationId xmlns:a16="http://schemas.microsoft.com/office/drawing/2014/main" id="{1BBB472A-6612-42DC-DDF7-B6F67C239AD4}"/>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63" name="Forme libre : forme 62">
                <a:extLst>
                  <a:ext uri="{FF2B5EF4-FFF2-40B4-BE49-F238E27FC236}">
                    <a16:creationId xmlns:a16="http://schemas.microsoft.com/office/drawing/2014/main" id="{BE206913-B798-C575-ED0C-62037C0D0A21}"/>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64" name="Forme libre : forme 63">
                <a:extLst>
                  <a:ext uri="{FF2B5EF4-FFF2-40B4-BE49-F238E27FC236}">
                    <a16:creationId xmlns:a16="http://schemas.microsoft.com/office/drawing/2014/main" id="{203B1D2E-CD57-9ABB-E9A8-81B70885EA83}"/>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65" name="Forme libre : forme 64">
                <a:extLst>
                  <a:ext uri="{FF2B5EF4-FFF2-40B4-BE49-F238E27FC236}">
                    <a16:creationId xmlns:a16="http://schemas.microsoft.com/office/drawing/2014/main" id="{BD9EE5BE-1E54-CFEC-07CB-E80ACEFF9965}"/>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66" name="Forme libre : forme 65">
                <a:extLst>
                  <a:ext uri="{FF2B5EF4-FFF2-40B4-BE49-F238E27FC236}">
                    <a16:creationId xmlns:a16="http://schemas.microsoft.com/office/drawing/2014/main" id="{D0FA8871-564D-8502-5221-8E56477624A2}"/>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67" name="Forme libre : forme 66">
                <a:extLst>
                  <a:ext uri="{FF2B5EF4-FFF2-40B4-BE49-F238E27FC236}">
                    <a16:creationId xmlns:a16="http://schemas.microsoft.com/office/drawing/2014/main" id="{E9A077D2-2441-4DF3-7AE2-AD6B2A95B40D}"/>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68" name="Forme libre : forme 67">
                <a:extLst>
                  <a:ext uri="{FF2B5EF4-FFF2-40B4-BE49-F238E27FC236}">
                    <a16:creationId xmlns:a16="http://schemas.microsoft.com/office/drawing/2014/main" id="{89042D3A-3779-A283-47D5-66DB42F696C0}"/>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69" name="Forme libre : forme 68">
                <a:extLst>
                  <a:ext uri="{FF2B5EF4-FFF2-40B4-BE49-F238E27FC236}">
                    <a16:creationId xmlns:a16="http://schemas.microsoft.com/office/drawing/2014/main" id="{DEC86FEC-9F6F-CB1F-83B2-0FF5C8DF1A04}"/>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70" name="Forme libre : forme 69">
                <a:extLst>
                  <a:ext uri="{FF2B5EF4-FFF2-40B4-BE49-F238E27FC236}">
                    <a16:creationId xmlns:a16="http://schemas.microsoft.com/office/drawing/2014/main" id="{3EAE1B4F-2898-EF7A-09B7-EEE61D8D5C4A}"/>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71" name="Forme libre : forme 70">
                <a:extLst>
                  <a:ext uri="{FF2B5EF4-FFF2-40B4-BE49-F238E27FC236}">
                    <a16:creationId xmlns:a16="http://schemas.microsoft.com/office/drawing/2014/main" id="{823E0B38-096E-0369-0121-71AA24D0F712}"/>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72" name="Forme libre : forme 71">
                <a:extLst>
                  <a:ext uri="{FF2B5EF4-FFF2-40B4-BE49-F238E27FC236}">
                    <a16:creationId xmlns:a16="http://schemas.microsoft.com/office/drawing/2014/main" id="{FAF95C6E-11B3-81CD-B3D1-FBF1E8FCF8C5}"/>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73" name="Forme libre : forme 72">
                <a:extLst>
                  <a:ext uri="{FF2B5EF4-FFF2-40B4-BE49-F238E27FC236}">
                    <a16:creationId xmlns:a16="http://schemas.microsoft.com/office/drawing/2014/main" id="{FFA64BEE-702A-4D41-09D6-DA69E1A82556}"/>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74" name="Forme libre : forme 73">
                <a:extLst>
                  <a:ext uri="{FF2B5EF4-FFF2-40B4-BE49-F238E27FC236}">
                    <a16:creationId xmlns:a16="http://schemas.microsoft.com/office/drawing/2014/main" id="{FDAA15BD-F668-D335-DD7F-41560D2356E8}"/>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59" name="Forme libre : forme 58">
              <a:extLst>
                <a:ext uri="{FF2B5EF4-FFF2-40B4-BE49-F238E27FC236}">
                  <a16:creationId xmlns:a16="http://schemas.microsoft.com/office/drawing/2014/main" id="{B75E7924-0F36-5ADC-2683-A523FF0F7FD3}"/>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60" name="Forme libre : forme 59">
              <a:extLst>
                <a:ext uri="{FF2B5EF4-FFF2-40B4-BE49-F238E27FC236}">
                  <a16:creationId xmlns:a16="http://schemas.microsoft.com/office/drawing/2014/main" id="{CF460391-A4C3-E89E-1239-352E39868FF9}"/>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61" name="Forme libre : forme 60">
              <a:extLst>
                <a:ext uri="{FF2B5EF4-FFF2-40B4-BE49-F238E27FC236}">
                  <a16:creationId xmlns:a16="http://schemas.microsoft.com/office/drawing/2014/main" id="{6AC9691B-8507-D137-DAD3-901EFA103C4A}"/>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75" name="Graphique 1830">
            <a:extLst>
              <a:ext uri="{FF2B5EF4-FFF2-40B4-BE49-F238E27FC236}">
                <a16:creationId xmlns:a16="http://schemas.microsoft.com/office/drawing/2014/main" id="{7A8D1DD5-1358-F945-6C2A-34133A906A20}"/>
              </a:ext>
            </a:extLst>
          </p:cNvPr>
          <p:cNvGrpSpPr/>
          <p:nvPr/>
        </p:nvGrpSpPr>
        <p:grpSpPr>
          <a:xfrm>
            <a:off x="6413475" y="4940633"/>
            <a:ext cx="248961" cy="225774"/>
            <a:chOff x="10483925" y="2904391"/>
            <a:chExt cx="396900" cy="359934"/>
          </a:xfrm>
          <a:noFill/>
        </p:grpSpPr>
        <p:grpSp>
          <p:nvGrpSpPr>
            <p:cNvPr id="76" name="Graphique 1830">
              <a:extLst>
                <a:ext uri="{FF2B5EF4-FFF2-40B4-BE49-F238E27FC236}">
                  <a16:creationId xmlns:a16="http://schemas.microsoft.com/office/drawing/2014/main" id="{5BF14A7B-EB9C-0E06-0F2B-DDDD8D1A1A6F}"/>
                </a:ext>
              </a:extLst>
            </p:cNvPr>
            <p:cNvGrpSpPr/>
            <p:nvPr/>
          </p:nvGrpSpPr>
          <p:grpSpPr>
            <a:xfrm>
              <a:off x="10483925" y="2904391"/>
              <a:ext cx="396900" cy="359934"/>
              <a:chOff x="10483925" y="2904391"/>
              <a:chExt cx="396900" cy="359934"/>
            </a:xfrm>
            <a:grpFill/>
          </p:grpSpPr>
          <p:sp>
            <p:nvSpPr>
              <p:cNvPr id="80" name="Forme libre : forme 79">
                <a:extLst>
                  <a:ext uri="{FF2B5EF4-FFF2-40B4-BE49-F238E27FC236}">
                    <a16:creationId xmlns:a16="http://schemas.microsoft.com/office/drawing/2014/main" id="{DA0729F6-865A-D97B-D461-D70AD2D5D569}"/>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81" name="Forme libre : forme 80">
                <a:extLst>
                  <a:ext uri="{FF2B5EF4-FFF2-40B4-BE49-F238E27FC236}">
                    <a16:creationId xmlns:a16="http://schemas.microsoft.com/office/drawing/2014/main" id="{B56F760C-4E52-8743-E15C-F5399919C0DA}"/>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82" name="Forme libre : forme 81">
                <a:extLst>
                  <a:ext uri="{FF2B5EF4-FFF2-40B4-BE49-F238E27FC236}">
                    <a16:creationId xmlns:a16="http://schemas.microsoft.com/office/drawing/2014/main" id="{2419E21E-2E12-EDDB-B914-F141B1609D93}"/>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83" name="Forme libre : forme 82">
                <a:extLst>
                  <a:ext uri="{FF2B5EF4-FFF2-40B4-BE49-F238E27FC236}">
                    <a16:creationId xmlns:a16="http://schemas.microsoft.com/office/drawing/2014/main" id="{42DBC300-4763-4BD6-7A25-A0295F5825C6}"/>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84" name="Forme libre : forme 83">
                <a:extLst>
                  <a:ext uri="{FF2B5EF4-FFF2-40B4-BE49-F238E27FC236}">
                    <a16:creationId xmlns:a16="http://schemas.microsoft.com/office/drawing/2014/main" id="{CEDBD23C-023D-504F-0987-A93C17936621}"/>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85" name="Forme libre : forme 84">
                <a:extLst>
                  <a:ext uri="{FF2B5EF4-FFF2-40B4-BE49-F238E27FC236}">
                    <a16:creationId xmlns:a16="http://schemas.microsoft.com/office/drawing/2014/main" id="{F08FE390-7FFC-1C7D-3952-90284C0BF9C7}"/>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86" name="Forme libre : forme 85">
                <a:extLst>
                  <a:ext uri="{FF2B5EF4-FFF2-40B4-BE49-F238E27FC236}">
                    <a16:creationId xmlns:a16="http://schemas.microsoft.com/office/drawing/2014/main" id="{93CECDCC-2DF5-1635-1A12-37C23448BB5A}"/>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87" name="Forme libre : forme 86">
                <a:extLst>
                  <a:ext uri="{FF2B5EF4-FFF2-40B4-BE49-F238E27FC236}">
                    <a16:creationId xmlns:a16="http://schemas.microsoft.com/office/drawing/2014/main" id="{E1DB49A6-8244-C2D0-58F2-DF457AA1A792}"/>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88" name="Forme libre : forme 87">
                <a:extLst>
                  <a:ext uri="{FF2B5EF4-FFF2-40B4-BE49-F238E27FC236}">
                    <a16:creationId xmlns:a16="http://schemas.microsoft.com/office/drawing/2014/main" id="{BD32EF1C-80F4-DD57-C31C-B35E4200E468}"/>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89" name="Forme libre : forme 88">
                <a:extLst>
                  <a:ext uri="{FF2B5EF4-FFF2-40B4-BE49-F238E27FC236}">
                    <a16:creationId xmlns:a16="http://schemas.microsoft.com/office/drawing/2014/main" id="{36E4E1AB-7FCD-3A09-207B-A626AA4506A1}"/>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90" name="Forme libre : forme 89">
                <a:extLst>
                  <a:ext uri="{FF2B5EF4-FFF2-40B4-BE49-F238E27FC236}">
                    <a16:creationId xmlns:a16="http://schemas.microsoft.com/office/drawing/2014/main" id="{BE1D426C-A827-177B-AC22-A2DB64B26388}"/>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91" name="Forme libre : forme 90">
                <a:extLst>
                  <a:ext uri="{FF2B5EF4-FFF2-40B4-BE49-F238E27FC236}">
                    <a16:creationId xmlns:a16="http://schemas.microsoft.com/office/drawing/2014/main" id="{CCE0E15B-8EE9-50CC-737C-24E24B70DD04}"/>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92" name="Forme libre : forme 91">
                <a:extLst>
                  <a:ext uri="{FF2B5EF4-FFF2-40B4-BE49-F238E27FC236}">
                    <a16:creationId xmlns:a16="http://schemas.microsoft.com/office/drawing/2014/main" id="{54BFA0EF-FF63-3F23-0FA6-713F65573AAE}"/>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77" name="Forme libre : forme 76">
              <a:extLst>
                <a:ext uri="{FF2B5EF4-FFF2-40B4-BE49-F238E27FC236}">
                  <a16:creationId xmlns:a16="http://schemas.microsoft.com/office/drawing/2014/main" id="{C79DF5EA-51CD-C784-8AB9-0459BE525228}"/>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78" name="Forme libre : forme 77">
              <a:extLst>
                <a:ext uri="{FF2B5EF4-FFF2-40B4-BE49-F238E27FC236}">
                  <a16:creationId xmlns:a16="http://schemas.microsoft.com/office/drawing/2014/main" id="{5C2698CD-5A31-CFC9-7A33-C6FF2409F681}"/>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79" name="Forme libre : forme 78">
              <a:extLst>
                <a:ext uri="{FF2B5EF4-FFF2-40B4-BE49-F238E27FC236}">
                  <a16:creationId xmlns:a16="http://schemas.microsoft.com/office/drawing/2014/main" id="{7C2E302F-3929-7290-5E06-D26CF768E22F}"/>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pic>
        <p:nvPicPr>
          <p:cNvPr id="93" name="Image 92">
            <a:extLst>
              <a:ext uri="{FF2B5EF4-FFF2-40B4-BE49-F238E27FC236}">
                <a16:creationId xmlns:a16="http://schemas.microsoft.com/office/drawing/2014/main" id="{B445FE49-8A62-A63C-6F18-A08163D31876}"/>
              </a:ext>
            </a:extLst>
          </p:cNvPr>
          <p:cNvPicPr>
            <a:picLocks noChangeAspect="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93018" y="4090095"/>
            <a:ext cx="230883" cy="236170"/>
          </a:xfrm>
          <a:prstGeom prst="rect">
            <a:avLst/>
          </a:prstGeom>
        </p:spPr>
      </p:pic>
      <p:sp>
        <p:nvSpPr>
          <p:cNvPr id="95" name="Espace réservé du contenu 8">
            <a:extLst>
              <a:ext uri="{FF2B5EF4-FFF2-40B4-BE49-F238E27FC236}">
                <a16:creationId xmlns:a16="http://schemas.microsoft.com/office/drawing/2014/main" id="{6F7AB89B-FAD8-993D-7E9F-E13FA49E9614}"/>
              </a:ext>
            </a:extLst>
          </p:cNvPr>
          <p:cNvSpPr txBox="1">
            <a:spLocks/>
          </p:cNvSpPr>
          <p:nvPr/>
        </p:nvSpPr>
        <p:spPr>
          <a:xfrm>
            <a:off x="144993" y="4824281"/>
            <a:ext cx="6077759" cy="1253169"/>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92D05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Auto Prime à la conversion* : </a:t>
            </a:r>
            <a:r>
              <a:rPr lang="fr-FR" sz="1200" dirty="0"/>
              <a:t>Financement du décalage de trésorerie lié au versement de la prime à la conversion </a:t>
            </a:r>
            <a:r>
              <a:rPr lang="fr-FR" sz="1200" dirty="0">
                <a:hlinkClick r:id="rId8"/>
              </a:rPr>
              <a:t>clic ici</a:t>
            </a:r>
            <a:endParaRPr lang="fr-FR" sz="1200" dirty="0"/>
          </a:p>
          <a:p>
            <a:pPr lvl="1" eaLnBrk="1" fontAlgn="auto" hangingPunct="1">
              <a:spcBef>
                <a:spcPts val="300"/>
              </a:spcBef>
              <a:spcAft>
                <a:spcPts val="0"/>
              </a:spcAft>
              <a:buClr>
                <a:srgbClr val="92D05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Prêt Mobilité Urbaine* : </a:t>
            </a:r>
            <a:r>
              <a:rPr lang="fr-FR" sz="1200" dirty="0"/>
              <a:t>Acquisition d’un moyen de déplacement personnel ou abonnement de transport </a:t>
            </a:r>
            <a:r>
              <a:rPr lang="fr-FR" sz="1200" dirty="0">
                <a:hlinkClick r:id="rId8"/>
              </a:rPr>
              <a:t>clic ici</a:t>
            </a:r>
            <a:endParaRPr lang="fr-FR" sz="1200" dirty="0"/>
          </a:p>
        </p:txBody>
      </p:sp>
      <p:sp>
        <p:nvSpPr>
          <p:cNvPr id="96" name="Rectangle 95">
            <a:extLst>
              <a:ext uri="{FF2B5EF4-FFF2-40B4-BE49-F238E27FC236}">
                <a16:creationId xmlns:a16="http://schemas.microsoft.com/office/drawing/2014/main" id="{A405DBF9-0883-4840-BB10-4D294B9F1624}"/>
              </a:ext>
            </a:extLst>
          </p:cNvPr>
          <p:cNvSpPr/>
          <p:nvPr/>
        </p:nvSpPr>
        <p:spPr>
          <a:xfrm>
            <a:off x="8585314" y="6075611"/>
            <a:ext cx="3545313"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 Selon conditions décrites dans </a:t>
            </a:r>
            <a:r>
              <a:rPr lang="fr-FR" sz="1000" dirty="0">
                <a:solidFill>
                  <a:schemeClr val="tx1">
                    <a:lumMod val="75000"/>
                    <a:lumOff val="25000"/>
                  </a:schemeClr>
                </a:solidFill>
                <a:hlinkClick r:id="rId9"/>
              </a:rPr>
              <a:t>le Book des offres</a:t>
            </a:r>
            <a:endParaRPr lang="fr-FR" sz="1000" dirty="0">
              <a:solidFill>
                <a:schemeClr val="tx1">
                  <a:lumMod val="75000"/>
                  <a:lumOff val="25000"/>
                </a:schemeClr>
              </a:solidFill>
            </a:endParaRPr>
          </a:p>
        </p:txBody>
      </p:sp>
      <p:pic>
        <p:nvPicPr>
          <p:cNvPr id="97" name="Image 96">
            <a:extLst>
              <a:ext uri="{FF2B5EF4-FFF2-40B4-BE49-F238E27FC236}">
                <a16:creationId xmlns:a16="http://schemas.microsoft.com/office/drawing/2014/main" id="{4B12F213-776F-B6D9-B0E2-9A851745E39B}"/>
              </a:ext>
            </a:extLst>
          </p:cNvPr>
          <p:cNvPicPr>
            <a:picLocks noChangeAspect="1"/>
          </p:cNvPicPr>
          <p:nvPr/>
        </p:nvPicPr>
        <p:blipFill>
          <a:blip r:embed="rId10">
            <a:duotone>
              <a:prstClr val="black"/>
              <a:schemeClr val="accent4">
                <a:tint val="45000"/>
                <a:satMod val="400000"/>
              </a:schemeClr>
            </a:duotone>
          </a:blip>
          <a:stretch>
            <a:fillRect/>
          </a:stretch>
        </p:blipFill>
        <p:spPr>
          <a:xfrm rot="4962598" flipH="1" flipV="1">
            <a:off x="11795214" y="6140313"/>
            <a:ext cx="322403" cy="310019"/>
          </a:xfrm>
          <a:prstGeom prst="rect">
            <a:avLst/>
          </a:prstGeom>
          <a:noFill/>
        </p:spPr>
      </p:pic>
    </p:spTree>
    <p:extLst>
      <p:ext uri="{BB962C8B-B14F-4D97-AF65-F5344CB8AC3E}">
        <p14:creationId xmlns:p14="http://schemas.microsoft.com/office/powerpoint/2010/main" val="21159195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6">
            <a:extLst>
              <a:ext uri="{FF2B5EF4-FFF2-40B4-BE49-F238E27FC236}">
                <a16:creationId xmlns:a16="http://schemas.microsoft.com/office/drawing/2014/main" id="{6BAF421F-F97F-D83B-79F0-DE9317DA5775}"/>
              </a:ext>
            </a:extLst>
          </p:cNvPr>
          <p:cNvSpPr>
            <a:spLocks noGrp="1"/>
          </p:cNvSpPr>
          <p:nvPr>
            <p:ph type="body" sz="quarter" idx="14"/>
          </p:nvPr>
        </p:nvSpPr>
        <p:spPr>
          <a:xfrm>
            <a:off x="4376057" y="137054"/>
            <a:ext cx="7300006" cy="231246"/>
          </a:xfrm>
        </p:spPr>
        <p:txBody>
          <a:bodyPr/>
          <a:lstStyle/>
          <a:p>
            <a:r>
              <a:rPr lang="fr-FR" b="0" dirty="0">
                <a:solidFill>
                  <a:srgbClr val="C00000"/>
                </a:solidFill>
              </a:rPr>
              <a:t>Grand Public</a:t>
            </a:r>
            <a:r>
              <a:rPr lang="fr-FR" dirty="0">
                <a:solidFill>
                  <a:schemeClr val="tx1">
                    <a:lumMod val="75000"/>
                    <a:lumOff val="25000"/>
                  </a:schemeClr>
                </a:solidFill>
              </a:rPr>
              <a:t> - </a:t>
            </a:r>
            <a:r>
              <a:rPr lang="fr-FR" dirty="0">
                <a:solidFill>
                  <a:srgbClr val="C00000"/>
                </a:solidFill>
              </a:rPr>
              <a:t>Premium </a:t>
            </a:r>
            <a:r>
              <a:rPr lang="fr-FR" dirty="0">
                <a:solidFill>
                  <a:schemeClr val="tx1">
                    <a:lumMod val="75000"/>
                    <a:lumOff val="25000"/>
                  </a:schemeClr>
                </a:solidFill>
              </a:rPr>
              <a:t>- Professionnels </a:t>
            </a:r>
          </a:p>
        </p:txBody>
      </p:sp>
      <p:sp>
        <p:nvSpPr>
          <p:cNvPr id="3" name="Espace réservé du contenu 8">
            <a:extLst>
              <a:ext uri="{FF2B5EF4-FFF2-40B4-BE49-F238E27FC236}">
                <a16:creationId xmlns:a16="http://schemas.microsoft.com/office/drawing/2014/main" id="{50AA5C6D-FF13-B2C2-F968-01C4FA3E5180}"/>
              </a:ext>
            </a:extLst>
          </p:cNvPr>
          <p:cNvSpPr txBox="1">
            <a:spLocks/>
          </p:cNvSpPr>
          <p:nvPr/>
        </p:nvSpPr>
        <p:spPr bwMode="auto">
          <a:xfrm>
            <a:off x="476141" y="3429000"/>
            <a:ext cx="5725208" cy="2489654"/>
          </a:xfrm>
          <a:prstGeom prst="rect">
            <a:avLst/>
          </a:prstGeom>
          <a:noFill/>
          <a:ln w="28575">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4" name="Rectangle 3">
            <a:extLst>
              <a:ext uri="{FF2B5EF4-FFF2-40B4-BE49-F238E27FC236}">
                <a16:creationId xmlns:a16="http://schemas.microsoft.com/office/drawing/2014/main" id="{81012242-1856-21E4-5D16-83E2938D52DE}"/>
              </a:ext>
            </a:extLst>
          </p:cNvPr>
          <p:cNvSpPr/>
          <p:nvPr/>
        </p:nvSpPr>
        <p:spPr>
          <a:xfrm>
            <a:off x="476142" y="1385969"/>
            <a:ext cx="5719230" cy="1750308"/>
          </a:xfrm>
          <a:prstGeom prst="rect">
            <a:avLst/>
          </a:prstGeom>
          <a:solidFill>
            <a:srgbClr val="DDDD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Espace réservé du contenu 8">
            <a:extLst>
              <a:ext uri="{FF2B5EF4-FFF2-40B4-BE49-F238E27FC236}">
                <a16:creationId xmlns:a16="http://schemas.microsoft.com/office/drawing/2014/main" id="{4DE939B5-C801-0B25-6B12-FCAF560DAD90}"/>
              </a:ext>
            </a:extLst>
          </p:cNvPr>
          <p:cNvSpPr txBox="1">
            <a:spLocks/>
          </p:cNvSpPr>
          <p:nvPr/>
        </p:nvSpPr>
        <p:spPr>
          <a:xfrm>
            <a:off x="250039" y="1193381"/>
            <a:ext cx="5725207" cy="1946272"/>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eaLnBrk="1" fontAlgn="auto" hangingPunct="1">
              <a:spcBef>
                <a:spcPts val="300"/>
              </a:spcBef>
              <a:spcAft>
                <a:spcPts val="0"/>
              </a:spcAft>
              <a:buClr>
                <a:srgbClr val="002060"/>
              </a:buClr>
              <a:buFont typeface="Wingdings" panose="05000000000000000000" pitchFamily="2" charset="2"/>
              <a:buChar char="§"/>
              <a:defRPr/>
            </a:pPr>
            <a:endParaRPr lang="fr-FR" sz="1200" b="1" dirty="0">
              <a:solidFill>
                <a:schemeClr val="tx2"/>
              </a:solidFill>
              <a:effectLst>
                <a:outerShdw blurRad="38100" dist="38100" dir="2700000" algn="tl">
                  <a:srgbClr val="000000">
                    <a:alpha val="43137"/>
                  </a:srgbClr>
                </a:outerShdw>
              </a:effectLst>
            </a:endParaRPr>
          </a:p>
          <a:p>
            <a:pPr lvl="1" eaLnBrk="1" fontAlgn="auto" hangingPunct="1">
              <a:spcBef>
                <a:spcPts val="300"/>
              </a:spcBef>
              <a:spcAft>
                <a:spcPts val="0"/>
              </a:spcAft>
              <a:buClr>
                <a:srgbClr val="002060"/>
              </a:buClr>
              <a:buFont typeface="Wingdings" panose="05000000000000000000" pitchFamily="2" charset="2"/>
              <a:buChar char="§"/>
              <a:defRPr/>
            </a:pPr>
            <a:r>
              <a:rPr lang="fr-FR" sz="1200" b="1" dirty="0">
                <a:solidFill>
                  <a:srgbClr val="002060"/>
                </a:solidFill>
                <a:effectLst>
                  <a:outerShdw blurRad="38100" dist="38100" dir="2700000" algn="tl">
                    <a:srgbClr val="000000">
                      <a:alpha val="43137"/>
                    </a:srgbClr>
                  </a:outerShdw>
                </a:effectLst>
              </a:rPr>
              <a:t>Notre stratégie et nos priorités : </a:t>
            </a:r>
          </a:p>
          <a:p>
            <a:pPr marL="468000" lvl="1" indent="0" eaLnBrk="1" fontAlgn="auto" hangingPunct="1">
              <a:spcBef>
                <a:spcPts val="300"/>
              </a:spcBef>
              <a:spcAft>
                <a:spcPts val="0"/>
              </a:spcAft>
              <a:buClr>
                <a:srgbClr val="002060"/>
              </a:buClr>
              <a:buNone/>
              <a:defRPr/>
            </a:pPr>
            <a:endParaRPr lang="fr-FR" sz="1200" b="1" dirty="0">
              <a:solidFill>
                <a:schemeClr val="tx2"/>
              </a:solidFill>
              <a:effectLst>
                <a:outerShdw blurRad="38100" dist="38100" dir="2700000" algn="tl">
                  <a:srgbClr val="000000">
                    <a:alpha val="43137"/>
                  </a:srgbClr>
                </a:outerShdw>
              </a:effectLst>
            </a:endParaRPr>
          </a:p>
          <a:p>
            <a:pPr lvl="2" eaLnBrk="1" fontAlgn="auto" hangingPunct="1">
              <a:spcBef>
                <a:spcPts val="300"/>
              </a:spcBef>
              <a:spcAft>
                <a:spcPts val="0"/>
              </a:spcAft>
              <a:buClr>
                <a:srgbClr val="002060"/>
              </a:buClr>
              <a:defRPr/>
            </a:pPr>
            <a:r>
              <a:rPr lang="fr-FR" dirty="0">
                <a:solidFill>
                  <a:srgbClr val="002060"/>
                </a:solidFill>
              </a:rPr>
              <a:t>Equiper nos clients Premium,</a:t>
            </a:r>
          </a:p>
          <a:p>
            <a:pPr lvl="2" eaLnBrk="1" fontAlgn="auto" hangingPunct="1">
              <a:spcBef>
                <a:spcPts val="300"/>
              </a:spcBef>
              <a:spcAft>
                <a:spcPts val="0"/>
              </a:spcAft>
              <a:buClr>
                <a:srgbClr val="002060"/>
              </a:buClr>
              <a:defRPr/>
            </a:pPr>
            <a:r>
              <a:rPr lang="fr-FR" dirty="0">
                <a:solidFill>
                  <a:srgbClr val="002060"/>
                </a:solidFill>
              </a:rPr>
              <a:t>Promouvoir les OG dans nos allocations,</a:t>
            </a:r>
          </a:p>
          <a:p>
            <a:pPr lvl="2" eaLnBrk="1" fontAlgn="auto" hangingPunct="1">
              <a:spcBef>
                <a:spcPts val="300"/>
              </a:spcBef>
              <a:spcAft>
                <a:spcPts val="0"/>
              </a:spcAft>
              <a:buClr>
                <a:srgbClr val="002060"/>
              </a:buClr>
              <a:defRPr/>
            </a:pPr>
            <a:r>
              <a:rPr lang="fr-FR" dirty="0">
                <a:solidFill>
                  <a:srgbClr val="002060"/>
                </a:solidFill>
              </a:rPr>
              <a:t>Augmenter le nombre de fiches relais en immobilier patrimonial.</a:t>
            </a:r>
          </a:p>
          <a:p>
            <a:pPr lvl="1" eaLnBrk="1" fontAlgn="auto" hangingPunct="1">
              <a:spcBef>
                <a:spcPts val="300"/>
              </a:spcBef>
              <a:spcAft>
                <a:spcPts val="0"/>
              </a:spcAft>
              <a:buClr>
                <a:srgbClr val="002060"/>
              </a:buClr>
              <a:buFont typeface="Wingdings" panose="05000000000000000000" pitchFamily="2" charset="2"/>
              <a:buChar char="§"/>
              <a:defRPr/>
            </a:pPr>
            <a:endParaRPr lang="fr-FR" sz="1200" b="1" dirty="0">
              <a:solidFill>
                <a:schemeClr val="tx2"/>
              </a:solidFill>
              <a:effectLst>
                <a:outerShdw blurRad="38100" dist="38100" dir="2700000" algn="tl">
                  <a:srgbClr val="000000">
                    <a:alpha val="43137"/>
                  </a:srgbClr>
                </a:outerShdw>
              </a:effectLst>
            </a:endParaRPr>
          </a:p>
          <a:p>
            <a:pPr lvl="1" eaLnBrk="1" fontAlgn="auto" hangingPunct="1">
              <a:spcBef>
                <a:spcPts val="300"/>
              </a:spcBef>
              <a:spcAft>
                <a:spcPts val="0"/>
              </a:spcAft>
              <a:buClr>
                <a:srgbClr val="002060"/>
              </a:buClr>
              <a:buFont typeface="Wingdings" panose="05000000000000000000" pitchFamily="2" charset="2"/>
              <a:buChar char="§"/>
              <a:defRPr/>
            </a:pPr>
            <a:r>
              <a:rPr lang="fr-FR" sz="1200" b="1" dirty="0">
                <a:solidFill>
                  <a:srgbClr val="002060"/>
                </a:solidFill>
                <a:effectLst>
                  <a:outerShdw blurRad="38100" dist="38100" dir="2700000" algn="tl">
                    <a:srgbClr val="000000">
                      <a:alpha val="43137"/>
                    </a:srgbClr>
                  </a:outerShdw>
                </a:effectLst>
              </a:rPr>
              <a:t>Les cibles Premium : </a:t>
            </a:r>
            <a:r>
              <a:rPr lang="fr-FR" sz="1200" dirty="0">
                <a:hlinkClick r:id="rId2" action="ppaction://hlinksldjump"/>
              </a:rPr>
              <a:t>clic ici</a:t>
            </a:r>
            <a:endParaRPr lang="fr-FR" sz="1200" dirty="0"/>
          </a:p>
          <a:p>
            <a:pPr marL="468000" lvl="1" indent="0" eaLnBrk="1" fontAlgn="auto" hangingPunct="1">
              <a:spcBef>
                <a:spcPts val="300"/>
              </a:spcBef>
              <a:spcAft>
                <a:spcPts val="0"/>
              </a:spcAft>
              <a:buClr>
                <a:srgbClr val="002060"/>
              </a:buClr>
              <a:buNone/>
              <a:defRPr/>
            </a:pPr>
            <a:endParaRPr lang="fr-FR" sz="1200" dirty="0">
              <a:solidFill>
                <a:srgbClr val="002060"/>
              </a:solidFill>
            </a:endParaRPr>
          </a:p>
        </p:txBody>
      </p:sp>
      <p:sp>
        <p:nvSpPr>
          <p:cNvPr id="6" name="Espace réservé du contenu 8">
            <a:extLst>
              <a:ext uri="{FF2B5EF4-FFF2-40B4-BE49-F238E27FC236}">
                <a16:creationId xmlns:a16="http://schemas.microsoft.com/office/drawing/2014/main" id="{A057EF8A-B0CB-204C-5F4F-542D5E09F9D6}"/>
              </a:ext>
            </a:extLst>
          </p:cNvPr>
          <p:cNvSpPr txBox="1">
            <a:spLocks/>
          </p:cNvSpPr>
          <p:nvPr/>
        </p:nvSpPr>
        <p:spPr>
          <a:xfrm>
            <a:off x="244486" y="3562711"/>
            <a:ext cx="5456637" cy="2164998"/>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Déléguer la gestion ASV ou son CTO/PEA : </a:t>
            </a:r>
            <a:r>
              <a:rPr lang="fr-FR" sz="1100" dirty="0"/>
              <a:t>OG / GSM VEGA</a:t>
            </a:r>
            <a:endParaRPr lang="fr-FR" sz="1200" dirty="0"/>
          </a:p>
          <a:p>
            <a:pPr lvl="1">
              <a:spcBef>
                <a:spcPts val="0"/>
              </a:spcBef>
              <a:buClr>
                <a:srgbClr val="00B0F0"/>
              </a:buClr>
              <a:buFont typeface="Wingdings" panose="05000000000000000000" pitchFamily="2" charset="2"/>
              <a:buChar char="§"/>
            </a:pPr>
            <a:r>
              <a:rPr lang="fr-FR" sz="1200" b="1" dirty="0">
                <a:effectLst>
                  <a:outerShdw blurRad="38100" dist="38100" dir="2700000" algn="tl">
                    <a:srgbClr val="000000">
                      <a:alpha val="43137"/>
                    </a:srgbClr>
                  </a:outerShdw>
                </a:effectLst>
              </a:rPr>
              <a:t>SCPI en ASV : </a:t>
            </a:r>
            <a:r>
              <a:rPr lang="fr-FR" sz="1100" dirty="0"/>
              <a:t>CNP (PFO2, </a:t>
            </a:r>
            <a:r>
              <a:rPr lang="fr-FR" sz="1100" dirty="0" err="1"/>
              <a:t>Primopierre</a:t>
            </a:r>
            <a:r>
              <a:rPr lang="fr-FR" sz="1100" dirty="0"/>
              <a:t>), BPCE VIE (Epargne Foncière, </a:t>
            </a:r>
            <a:r>
              <a:rPr lang="fr-FR" sz="1100" dirty="0" err="1"/>
              <a:t>Atream</a:t>
            </a:r>
            <a:r>
              <a:rPr lang="fr-FR" sz="1100" dirty="0"/>
              <a:t>, </a:t>
            </a:r>
            <a:r>
              <a:rPr lang="fr-FR" sz="1100" dirty="0" err="1"/>
              <a:t>Accimmo</a:t>
            </a:r>
            <a:r>
              <a:rPr lang="fr-FR" sz="1100" dirty="0"/>
              <a:t> Pierre, </a:t>
            </a:r>
            <a:r>
              <a:rPr lang="fr-FR" sz="1100" dirty="0" err="1"/>
              <a:t>Efimmo</a:t>
            </a:r>
            <a:r>
              <a:rPr lang="fr-FR" sz="1100" dirty="0"/>
              <a:t>, </a:t>
            </a:r>
            <a:r>
              <a:rPr lang="fr-FR" sz="1100" dirty="0" err="1"/>
              <a:t>Immorente</a:t>
            </a:r>
            <a:r>
              <a:rPr lang="fr-FR" sz="1100" dirty="0"/>
              <a:t>, Métronome et Atout Pierre Diversification  01/07)</a:t>
            </a:r>
          </a:p>
          <a:p>
            <a:pPr lvl="1">
              <a:spcBef>
                <a:spcPts val="0"/>
              </a:spcBef>
              <a:buClr>
                <a:srgbClr val="00B0F0"/>
              </a:buClr>
              <a:buFont typeface="Wingdings" panose="05000000000000000000" pitchFamily="2" charset="2"/>
              <a:buChar char="§"/>
            </a:pPr>
            <a:r>
              <a:rPr lang="fr-FR" sz="1200" b="1" dirty="0">
                <a:effectLst>
                  <a:outerShdw blurRad="38100" dist="38100" dir="2700000" algn="tl">
                    <a:srgbClr val="000000">
                      <a:alpha val="43137"/>
                    </a:srgbClr>
                  </a:outerShdw>
                </a:effectLst>
              </a:rPr>
              <a:t>SCPI  en direct : </a:t>
            </a:r>
            <a:r>
              <a:rPr lang="fr-FR" sz="1100" dirty="0"/>
              <a:t>AEW</a:t>
            </a:r>
            <a:r>
              <a:rPr lang="fr-FR" sz="1100" b="1" dirty="0">
                <a:effectLst>
                  <a:outerShdw blurRad="38100" dist="38100" dir="2700000" algn="tl">
                    <a:srgbClr val="000000">
                      <a:alpha val="43137"/>
                    </a:srgbClr>
                  </a:outerShdw>
                </a:effectLst>
              </a:rPr>
              <a:t> </a:t>
            </a:r>
            <a:r>
              <a:rPr lang="fr-FR" sz="1100" dirty="0"/>
              <a:t>(AEW Diversification Allemagne, AEW Patrimoine Santé) </a:t>
            </a:r>
            <a:endParaRPr lang="fr-FR" sz="1200" dirty="0"/>
          </a:p>
          <a:p>
            <a:pPr lvl="1">
              <a:spcBef>
                <a:spcPts val="0"/>
              </a:spcBef>
              <a:buClr>
                <a:srgbClr val="00B0F0"/>
              </a:buClr>
              <a:buFont typeface="Wingdings" panose="05000000000000000000" pitchFamily="2" charset="2"/>
              <a:buChar char="§"/>
            </a:pPr>
            <a:r>
              <a:rPr lang="fr-FR" sz="1200" b="1" dirty="0">
                <a:effectLst>
                  <a:outerShdw blurRad="38100" dist="38100" dir="2700000" algn="tl">
                    <a:srgbClr val="000000">
                      <a:alpha val="43137"/>
                    </a:srgbClr>
                  </a:outerShdw>
                </a:effectLst>
              </a:rPr>
              <a:t>SOFIDY</a:t>
            </a:r>
            <a:r>
              <a:rPr lang="fr-FR" sz="1200" b="1" dirty="0"/>
              <a:t> </a:t>
            </a:r>
            <a:r>
              <a:rPr lang="fr-FR" sz="1100" dirty="0"/>
              <a:t>(</a:t>
            </a:r>
            <a:r>
              <a:rPr lang="fr-FR" sz="1100" dirty="0" err="1"/>
              <a:t>Efimmo</a:t>
            </a:r>
            <a:r>
              <a:rPr lang="fr-FR" sz="1100" dirty="0"/>
              <a:t> &amp; </a:t>
            </a:r>
            <a:r>
              <a:rPr lang="fr-FR" sz="1100" dirty="0" err="1"/>
              <a:t>Immorente</a:t>
            </a:r>
            <a:r>
              <a:rPr lang="fr-FR" sz="1100" dirty="0"/>
              <a:t>) </a:t>
            </a:r>
            <a:r>
              <a:rPr lang="fr-FR" sz="1100" dirty="0">
                <a:solidFill>
                  <a:schemeClr val="tx1"/>
                </a:solidFill>
              </a:rPr>
              <a:t>- réservés CAGP/BP </a:t>
            </a:r>
          </a:p>
          <a:p>
            <a:pPr lvl="1">
              <a:spcBef>
                <a:spcPts val="0"/>
              </a:spcBef>
              <a:buClr>
                <a:srgbClr val="00B0F0"/>
              </a:buClr>
              <a:buFont typeface="Wingdings" panose="05000000000000000000" pitchFamily="2" charset="2"/>
              <a:buChar char="§"/>
            </a:pPr>
            <a:r>
              <a:rPr lang="fr-FR" sz="1200" b="1" dirty="0">
                <a:effectLst>
                  <a:outerShdw blurRad="38100" dist="38100" dir="2700000" algn="tl">
                    <a:srgbClr val="000000">
                      <a:alpha val="43137"/>
                    </a:srgbClr>
                  </a:outerShdw>
                </a:effectLst>
              </a:rPr>
              <a:t>MIDI 2I </a:t>
            </a:r>
            <a:r>
              <a:rPr lang="fr-FR" sz="1100" dirty="0">
                <a:solidFill>
                  <a:schemeClr val="tx1"/>
                </a:solidFill>
              </a:rPr>
              <a:t>(Métronome) -  réservé CAGP/BP </a:t>
            </a:r>
            <a:endParaRPr lang="fr-FR" sz="1100" b="1" dirty="0">
              <a:solidFill>
                <a:schemeClr val="tx1"/>
              </a:solidFill>
              <a:effectLst>
                <a:outerShdw blurRad="38100" dist="38100" dir="2700000" algn="tl">
                  <a:srgbClr val="000000">
                    <a:alpha val="43137"/>
                  </a:srgbClr>
                </a:outerShdw>
              </a:effectLst>
            </a:endParaRPr>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Contingent FAF : </a:t>
            </a:r>
            <a:r>
              <a:rPr lang="fr-FR" sz="1100" dirty="0"/>
              <a:t>CORALIUM TRANSATLANTIC, ALIZE VISION, IRISEA 2 (à partir du 2ème semestre)</a:t>
            </a:r>
          </a:p>
          <a:p>
            <a:pPr eaLnBrk="1" fontAlgn="auto" hangingPunct="1">
              <a:spcBef>
                <a:spcPts val="300"/>
              </a:spcBef>
              <a:spcAft>
                <a:spcPts val="0"/>
              </a:spcAft>
              <a:buClr>
                <a:srgbClr val="00B0F0"/>
              </a:buClr>
              <a:buFont typeface="Wingdings" panose="05000000000000000000" pitchFamily="2" charset="2"/>
              <a:buChar char="§"/>
              <a:defRPr/>
            </a:pPr>
            <a:endParaRPr lang="fr-FR" sz="1200" dirty="0"/>
          </a:p>
          <a:p>
            <a:pPr lvl="1" eaLnBrk="1" fontAlgn="auto" hangingPunct="1">
              <a:spcBef>
                <a:spcPts val="300"/>
              </a:spcBef>
              <a:spcAft>
                <a:spcPts val="0"/>
              </a:spcAft>
              <a:buClr>
                <a:srgbClr val="002060"/>
              </a:buClr>
              <a:buFont typeface="Wingdings" panose="05000000000000000000" pitchFamily="2" charset="2"/>
              <a:buChar char="§"/>
              <a:defRPr/>
            </a:pPr>
            <a:endParaRPr lang="fr-FR" sz="1200" dirty="0"/>
          </a:p>
        </p:txBody>
      </p:sp>
      <p:sp>
        <p:nvSpPr>
          <p:cNvPr id="7" name="Espace réservé du texte 5">
            <a:extLst>
              <a:ext uri="{FF2B5EF4-FFF2-40B4-BE49-F238E27FC236}">
                <a16:creationId xmlns:a16="http://schemas.microsoft.com/office/drawing/2014/main" id="{AB70F68D-99F8-F96C-8278-1BF51E4A10B8}"/>
              </a:ext>
            </a:extLst>
          </p:cNvPr>
          <p:cNvSpPr>
            <a:spLocks noGrp="1"/>
          </p:cNvSpPr>
          <p:nvPr>
            <p:ph type="body" sz="quarter" idx="12"/>
          </p:nvPr>
        </p:nvSpPr>
        <p:spPr>
          <a:xfrm>
            <a:off x="695325" y="464147"/>
            <a:ext cx="10304635" cy="720000"/>
          </a:xfrm>
        </p:spPr>
        <p:txBody>
          <a:bodyPr/>
          <a:lstStyle/>
          <a:p>
            <a:r>
              <a:rPr lang="fr-FR" dirty="0"/>
              <a:t>L’</a:t>
            </a:r>
            <a:r>
              <a:rPr lang="fr-FR" dirty="0">
                <a:solidFill>
                  <a:srgbClr val="C00000"/>
                </a:solidFill>
              </a:rPr>
              <a:t>Essentiel</a:t>
            </a:r>
            <a:r>
              <a:rPr lang="fr-FR" dirty="0"/>
              <a:t> du Premium : « Des offres taillées </a:t>
            </a:r>
            <a:r>
              <a:rPr lang="fr-FR" dirty="0">
                <a:solidFill>
                  <a:srgbClr val="C00000"/>
                </a:solidFill>
              </a:rPr>
              <a:t>sur mesure </a:t>
            </a:r>
            <a:r>
              <a:rPr lang="fr-FR" dirty="0"/>
              <a:t>»</a:t>
            </a:r>
          </a:p>
        </p:txBody>
      </p:sp>
      <p:sp>
        <p:nvSpPr>
          <p:cNvPr id="8" name="Rectangle 7">
            <a:extLst>
              <a:ext uri="{FF2B5EF4-FFF2-40B4-BE49-F238E27FC236}">
                <a16:creationId xmlns:a16="http://schemas.microsoft.com/office/drawing/2014/main" id="{003D9677-FF46-E061-615A-A700E7ACE23F}"/>
              </a:ext>
            </a:extLst>
          </p:cNvPr>
          <p:cNvSpPr/>
          <p:nvPr/>
        </p:nvSpPr>
        <p:spPr>
          <a:xfrm>
            <a:off x="0" y="0"/>
            <a:ext cx="39439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tx2"/>
                </a:solidFill>
                <a:latin typeface="Montserrat Black" panose="00000A00000000000000" pitchFamily="2" charset="0"/>
              </a:rPr>
              <a:t>PREMIUM</a:t>
            </a:r>
          </a:p>
        </p:txBody>
      </p:sp>
      <p:sp>
        <p:nvSpPr>
          <p:cNvPr id="9" name="Espace réservé du contenu 8">
            <a:extLst>
              <a:ext uri="{FF2B5EF4-FFF2-40B4-BE49-F238E27FC236}">
                <a16:creationId xmlns:a16="http://schemas.microsoft.com/office/drawing/2014/main" id="{66869FB3-D8BC-D877-0576-8A918A01DCB5}"/>
              </a:ext>
            </a:extLst>
          </p:cNvPr>
          <p:cNvSpPr txBox="1">
            <a:spLocks/>
          </p:cNvSpPr>
          <p:nvPr/>
        </p:nvSpPr>
        <p:spPr bwMode="auto">
          <a:xfrm>
            <a:off x="6314407" y="1382316"/>
            <a:ext cx="5725208" cy="1018541"/>
          </a:xfrm>
          <a:prstGeom prst="rect">
            <a:avLst/>
          </a:prstGeom>
          <a:noFill/>
          <a:ln w="28575">
            <a:solidFill>
              <a:srgbClr val="92D05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10" name="Espace réservé du contenu 8">
            <a:extLst>
              <a:ext uri="{FF2B5EF4-FFF2-40B4-BE49-F238E27FC236}">
                <a16:creationId xmlns:a16="http://schemas.microsoft.com/office/drawing/2014/main" id="{CB6AB4E8-A655-E1EC-84E8-D02EF869D38C}"/>
              </a:ext>
            </a:extLst>
          </p:cNvPr>
          <p:cNvSpPr txBox="1">
            <a:spLocks noChangeArrowheads="1"/>
          </p:cNvSpPr>
          <p:nvPr/>
        </p:nvSpPr>
        <p:spPr bwMode="auto">
          <a:xfrm>
            <a:off x="527657" y="3259996"/>
            <a:ext cx="2595790" cy="319066"/>
          </a:xfrm>
          <a:prstGeom prst="rect">
            <a:avLst/>
          </a:prstGeom>
          <a:solidFill>
            <a:srgbClr val="00B0F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EPARGNE</a:t>
            </a:r>
          </a:p>
        </p:txBody>
      </p:sp>
      <p:sp>
        <p:nvSpPr>
          <p:cNvPr id="11" name="Espace réservé du contenu 8">
            <a:extLst>
              <a:ext uri="{FF2B5EF4-FFF2-40B4-BE49-F238E27FC236}">
                <a16:creationId xmlns:a16="http://schemas.microsoft.com/office/drawing/2014/main" id="{1E2DC668-EDB3-DBF0-6C43-04CF6A0E5955}"/>
              </a:ext>
            </a:extLst>
          </p:cNvPr>
          <p:cNvSpPr txBox="1">
            <a:spLocks/>
          </p:cNvSpPr>
          <p:nvPr/>
        </p:nvSpPr>
        <p:spPr>
          <a:xfrm>
            <a:off x="5922862" y="1430282"/>
            <a:ext cx="5725207" cy="1253169"/>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92D05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Prêt Premium Avance liberté : </a:t>
            </a:r>
            <a:r>
              <a:rPr lang="fr-FR" sz="1200" dirty="0"/>
              <a:t>de 10.000 à 150.000 euros, différé de 6 à 24 mois, amortissement jusqu’à 120 mois</a:t>
            </a:r>
          </a:p>
        </p:txBody>
      </p:sp>
      <p:sp>
        <p:nvSpPr>
          <p:cNvPr id="12" name="Espace réservé du contenu 8">
            <a:extLst>
              <a:ext uri="{FF2B5EF4-FFF2-40B4-BE49-F238E27FC236}">
                <a16:creationId xmlns:a16="http://schemas.microsoft.com/office/drawing/2014/main" id="{2573959B-30C3-44C1-9D4C-5C545F1EE73E}"/>
              </a:ext>
            </a:extLst>
          </p:cNvPr>
          <p:cNvSpPr txBox="1">
            <a:spLocks noChangeArrowheads="1"/>
          </p:cNvSpPr>
          <p:nvPr/>
        </p:nvSpPr>
        <p:spPr bwMode="auto">
          <a:xfrm>
            <a:off x="6365922" y="1222782"/>
            <a:ext cx="3194537" cy="322959"/>
          </a:xfrm>
          <a:prstGeom prst="rect">
            <a:avLst/>
          </a:prstGeom>
          <a:solidFill>
            <a:srgbClr val="92D05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a:spcBef>
                <a:spcPts val="600"/>
              </a:spcBef>
              <a:buClr>
                <a:srgbClr val="D11921"/>
              </a:buClr>
            </a:pPr>
            <a:r>
              <a:rPr lang="fr-FR" altLang="fr-FR" sz="1400" b="1" dirty="0">
                <a:solidFill>
                  <a:schemeClr val="bg1"/>
                </a:solidFill>
              </a:rPr>
              <a:t>     Les offres CREDIT</a:t>
            </a:r>
          </a:p>
        </p:txBody>
      </p:sp>
      <p:sp>
        <p:nvSpPr>
          <p:cNvPr id="13" name="Espace réservé du contenu 8">
            <a:extLst>
              <a:ext uri="{FF2B5EF4-FFF2-40B4-BE49-F238E27FC236}">
                <a16:creationId xmlns:a16="http://schemas.microsoft.com/office/drawing/2014/main" id="{F8F48D66-ECCD-46F7-4F24-A8D1660302A9}"/>
              </a:ext>
            </a:extLst>
          </p:cNvPr>
          <p:cNvSpPr txBox="1">
            <a:spLocks/>
          </p:cNvSpPr>
          <p:nvPr/>
        </p:nvSpPr>
        <p:spPr bwMode="auto">
          <a:xfrm>
            <a:off x="6324689" y="4553547"/>
            <a:ext cx="5725208" cy="1353891"/>
          </a:xfrm>
          <a:prstGeom prst="rect">
            <a:avLst/>
          </a:prstGeom>
          <a:noFill/>
          <a:ln w="28575">
            <a:solidFill>
              <a:srgbClr val="703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dirty="0">
              <a:solidFill>
                <a:srgbClr val="404040"/>
              </a:solidFill>
            </a:endParaRPr>
          </a:p>
          <a:p>
            <a:pPr eaLnBrk="1" hangingPunct="1">
              <a:spcBef>
                <a:spcPts val="600"/>
              </a:spcBef>
              <a:buClr>
                <a:srgbClr val="D11921"/>
              </a:buClr>
              <a:buFont typeface="Arial" panose="020B0604020202020204" pitchFamily="34" charset="0"/>
              <a:buNone/>
            </a:pPr>
            <a:endParaRPr lang="fr-FR" altLang="fr-FR" sz="10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p:txBody>
      </p:sp>
      <p:sp>
        <p:nvSpPr>
          <p:cNvPr id="15" name="Espace réservé du contenu 8">
            <a:extLst>
              <a:ext uri="{FF2B5EF4-FFF2-40B4-BE49-F238E27FC236}">
                <a16:creationId xmlns:a16="http://schemas.microsoft.com/office/drawing/2014/main" id="{873AAF9E-E536-4BA3-C087-BF1DD27DE4A7}"/>
              </a:ext>
            </a:extLst>
          </p:cNvPr>
          <p:cNvSpPr txBox="1">
            <a:spLocks noChangeArrowheads="1"/>
          </p:cNvSpPr>
          <p:nvPr/>
        </p:nvSpPr>
        <p:spPr bwMode="auto">
          <a:xfrm>
            <a:off x="6376204" y="4394014"/>
            <a:ext cx="2595791" cy="319066"/>
          </a:xfrm>
          <a:prstGeom prst="rect">
            <a:avLst/>
          </a:prstGeom>
          <a:solidFill>
            <a:srgbClr val="7030A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a:spcBef>
                <a:spcPts val="600"/>
              </a:spcBef>
              <a:buClr>
                <a:srgbClr val="D11921"/>
              </a:buClr>
            </a:pPr>
            <a:r>
              <a:rPr lang="fr-FR" altLang="fr-FR" sz="1400" b="1" dirty="0">
                <a:solidFill>
                  <a:schemeClr val="bg1"/>
                </a:solidFill>
              </a:rPr>
              <a:t>     Les offres BANCA</a:t>
            </a:r>
          </a:p>
        </p:txBody>
      </p:sp>
      <p:sp>
        <p:nvSpPr>
          <p:cNvPr id="16" name="Espace réservé du contenu 8">
            <a:extLst>
              <a:ext uri="{FF2B5EF4-FFF2-40B4-BE49-F238E27FC236}">
                <a16:creationId xmlns:a16="http://schemas.microsoft.com/office/drawing/2014/main" id="{FDB77D1A-0CF2-B208-B2E3-C864BA0AE2A3}"/>
              </a:ext>
            </a:extLst>
          </p:cNvPr>
          <p:cNvSpPr txBox="1">
            <a:spLocks/>
          </p:cNvSpPr>
          <p:nvPr/>
        </p:nvSpPr>
        <p:spPr bwMode="auto">
          <a:xfrm>
            <a:off x="6314407" y="2628784"/>
            <a:ext cx="5725208" cy="1692520"/>
          </a:xfrm>
          <a:prstGeom prst="rect">
            <a:avLst/>
          </a:prstGeom>
          <a:noFill/>
          <a:ln w="28575">
            <a:solidFill>
              <a:srgbClr val="FFC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dirty="0">
              <a:solidFill>
                <a:srgbClr val="404040"/>
              </a:solidFill>
            </a:endParaRPr>
          </a:p>
          <a:p>
            <a:pPr eaLnBrk="1" hangingPunct="1">
              <a:spcBef>
                <a:spcPts val="600"/>
              </a:spcBef>
              <a:buClr>
                <a:srgbClr val="D11921"/>
              </a:buClr>
              <a:buFont typeface="Arial" panose="020B0604020202020204" pitchFamily="34" charset="0"/>
              <a:buNone/>
            </a:pPr>
            <a:endParaRPr lang="fr-FR" altLang="fr-FR" sz="10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p:txBody>
      </p:sp>
      <p:sp>
        <p:nvSpPr>
          <p:cNvPr id="17" name="Espace réservé du contenu 8">
            <a:extLst>
              <a:ext uri="{FF2B5EF4-FFF2-40B4-BE49-F238E27FC236}">
                <a16:creationId xmlns:a16="http://schemas.microsoft.com/office/drawing/2014/main" id="{DD8BE053-AA0D-7675-90CE-3D521CB6E08A}"/>
              </a:ext>
            </a:extLst>
          </p:cNvPr>
          <p:cNvSpPr txBox="1">
            <a:spLocks/>
          </p:cNvSpPr>
          <p:nvPr/>
        </p:nvSpPr>
        <p:spPr>
          <a:xfrm>
            <a:off x="5436936" y="2646941"/>
            <a:ext cx="6321682" cy="1253169"/>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eaLnBrk="1" fontAlgn="auto" hangingPunct="1">
              <a:spcBef>
                <a:spcPts val="300"/>
              </a:spcBef>
              <a:spcAft>
                <a:spcPts val="0"/>
              </a:spcAft>
              <a:buClr>
                <a:schemeClr val="tx2"/>
              </a:buClr>
              <a:buFont typeface="Wingdings" panose="05000000000000000000" pitchFamily="2" charset="2"/>
              <a:buChar char="§"/>
              <a:defRPr/>
            </a:pPr>
            <a:endParaRPr lang="fr-FR" sz="1200" dirty="0"/>
          </a:p>
          <a:p>
            <a:pPr lvl="2" eaLnBrk="1" fontAlgn="auto" hangingPunct="1">
              <a:spcBef>
                <a:spcPts val="300"/>
              </a:spcBef>
              <a:spcAft>
                <a:spcPts val="0"/>
              </a:spcAft>
              <a:buClr>
                <a:schemeClr val="tx2"/>
              </a:buClr>
              <a:defRPr/>
            </a:pPr>
            <a:r>
              <a:rPr lang="fr-FR" b="1" dirty="0">
                <a:effectLst>
                  <a:outerShdw blurRad="38100" dist="38100" dir="2700000" algn="tl">
                    <a:srgbClr val="000000">
                      <a:alpha val="43137"/>
                    </a:srgbClr>
                  </a:outerShdw>
                </a:effectLst>
              </a:rPr>
              <a:t>Sécur’Famille 2 : </a:t>
            </a:r>
            <a:r>
              <a:rPr lang="fr-FR" dirty="0"/>
              <a:t>2 mois offerts du 1</a:t>
            </a:r>
            <a:r>
              <a:rPr lang="fr-FR" baseline="30000" dirty="0"/>
              <a:t>er</a:t>
            </a:r>
            <a:r>
              <a:rPr lang="fr-FR" dirty="0"/>
              <a:t> au 30 septembre.</a:t>
            </a:r>
          </a:p>
          <a:p>
            <a:pPr lvl="2" eaLnBrk="1" fontAlgn="auto" hangingPunct="1">
              <a:spcBef>
                <a:spcPts val="300"/>
              </a:spcBef>
              <a:spcAft>
                <a:spcPts val="0"/>
              </a:spcAft>
              <a:buClr>
                <a:schemeClr val="tx2"/>
              </a:buClr>
              <a:defRPr/>
            </a:pPr>
            <a:r>
              <a:rPr lang="fr-FR" b="1" dirty="0">
                <a:effectLst>
                  <a:outerShdw blurRad="38100" dist="38100" dir="2700000" algn="tl">
                    <a:srgbClr val="000000">
                      <a:alpha val="43137"/>
                    </a:srgbClr>
                  </a:outerShdw>
                </a:effectLst>
              </a:rPr>
              <a:t>MRH : </a:t>
            </a:r>
            <a:r>
              <a:rPr lang="fr-FR" dirty="0"/>
              <a:t>1 mois offert du 6 novembre au 2 décembre.</a:t>
            </a:r>
          </a:p>
          <a:p>
            <a:pPr lvl="2" eaLnBrk="1" fontAlgn="auto" hangingPunct="1">
              <a:spcBef>
                <a:spcPts val="300"/>
              </a:spcBef>
              <a:spcAft>
                <a:spcPts val="0"/>
              </a:spcAft>
              <a:buClr>
                <a:schemeClr val="tx2"/>
              </a:buClr>
              <a:defRPr/>
            </a:pPr>
            <a:r>
              <a:rPr lang="fr-FR" b="1" dirty="0">
                <a:effectLst>
                  <a:outerShdw blurRad="38100" dist="38100" dir="2700000" algn="tl">
                    <a:srgbClr val="000000">
                      <a:alpha val="43137"/>
                    </a:srgbClr>
                  </a:outerShdw>
                </a:effectLst>
              </a:rPr>
              <a:t>MRH : </a:t>
            </a:r>
            <a:r>
              <a:rPr lang="fr-FR" dirty="0"/>
              <a:t>Garanties TOUS RISQUES immobilier &amp; mobilier, Rééquipement à neuf, couverture du logement jusqu’à 16 pièces et 25 en dérogation.</a:t>
            </a:r>
          </a:p>
          <a:p>
            <a:pPr lvl="2" eaLnBrk="1" fontAlgn="auto" hangingPunct="1">
              <a:spcBef>
                <a:spcPts val="300"/>
              </a:spcBef>
              <a:spcAft>
                <a:spcPts val="0"/>
              </a:spcAft>
              <a:buClr>
                <a:schemeClr val="tx2"/>
              </a:buClr>
              <a:defRPr/>
            </a:pPr>
            <a:r>
              <a:rPr lang="fr-FR" b="1" dirty="0">
                <a:effectLst>
                  <a:outerShdw blurRad="38100" dist="38100" dir="2700000" algn="tl">
                    <a:srgbClr val="000000">
                      <a:alpha val="43137"/>
                    </a:srgbClr>
                  </a:outerShdw>
                </a:effectLst>
              </a:rPr>
              <a:t>AUTO : </a:t>
            </a:r>
            <a:r>
              <a:rPr lang="fr-FR" dirty="0"/>
              <a:t>Indemnisation à neuf, bris de glace renforcé, couverture véhicule Haut de gamme jusqu’à 86000€ en dérogation et véhicules sportifs.</a:t>
            </a:r>
          </a:p>
        </p:txBody>
      </p:sp>
      <p:sp>
        <p:nvSpPr>
          <p:cNvPr id="18" name="Espace réservé du contenu 8">
            <a:extLst>
              <a:ext uri="{FF2B5EF4-FFF2-40B4-BE49-F238E27FC236}">
                <a16:creationId xmlns:a16="http://schemas.microsoft.com/office/drawing/2014/main" id="{D9B17845-E136-80B0-DBCC-67E4C5171C7F}"/>
              </a:ext>
            </a:extLst>
          </p:cNvPr>
          <p:cNvSpPr txBox="1">
            <a:spLocks noChangeArrowheads="1"/>
          </p:cNvSpPr>
          <p:nvPr/>
        </p:nvSpPr>
        <p:spPr bwMode="auto">
          <a:xfrm>
            <a:off x="6398076" y="2469708"/>
            <a:ext cx="3162383" cy="322959"/>
          </a:xfrm>
          <a:prstGeom prst="rect">
            <a:avLst/>
          </a:prstGeom>
          <a:solidFill>
            <a:srgbClr val="FFC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a:spcBef>
                <a:spcPts val="600"/>
              </a:spcBef>
              <a:buClr>
                <a:srgbClr val="D11921"/>
              </a:buClr>
            </a:pPr>
            <a:r>
              <a:rPr lang="fr-FR" altLang="fr-FR" sz="1400" b="1" dirty="0">
                <a:solidFill>
                  <a:schemeClr val="bg1"/>
                </a:solidFill>
              </a:rPr>
              <a:t>     Les offres IARD &amp; Prévoyance</a:t>
            </a:r>
          </a:p>
        </p:txBody>
      </p:sp>
      <p:grpSp>
        <p:nvGrpSpPr>
          <p:cNvPr id="19" name="Graphique 1830">
            <a:extLst>
              <a:ext uri="{FF2B5EF4-FFF2-40B4-BE49-F238E27FC236}">
                <a16:creationId xmlns:a16="http://schemas.microsoft.com/office/drawing/2014/main" id="{0A6ABB39-6954-CB3B-97D0-F244777BB279}"/>
              </a:ext>
            </a:extLst>
          </p:cNvPr>
          <p:cNvGrpSpPr/>
          <p:nvPr/>
        </p:nvGrpSpPr>
        <p:grpSpPr>
          <a:xfrm>
            <a:off x="531268" y="3304656"/>
            <a:ext cx="248961" cy="225774"/>
            <a:chOff x="10483925" y="2904391"/>
            <a:chExt cx="396900" cy="359934"/>
          </a:xfrm>
          <a:noFill/>
        </p:grpSpPr>
        <p:grpSp>
          <p:nvGrpSpPr>
            <p:cNvPr id="20" name="Graphique 1830">
              <a:extLst>
                <a:ext uri="{FF2B5EF4-FFF2-40B4-BE49-F238E27FC236}">
                  <a16:creationId xmlns:a16="http://schemas.microsoft.com/office/drawing/2014/main" id="{1B0E7ADF-5B20-FDB9-31D0-02EA0A81807A}"/>
                </a:ext>
              </a:extLst>
            </p:cNvPr>
            <p:cNvGrpSpPr/>
            <p:nvPr/>
          </p:nvGrpSpPr>
          <p:grpSpPr>
            <a:xfrm>
              <a:off x="10483925" y="2904391"/>
              <a:ext cx="396900" cy="359934"/>
              <a:chOff x="10483925" y="2904391"/>
              <a:chExt cx="396900" cy="359934"/>
            </a:xfrm>
            <a:grpFill/>
          </p:grpSpPr>
          <p:sp>
            <p:nvSpPr>
              <p:cNvPr id="24" name="Forme libre : forme 23">
                <a:extLst>
                  <a:ext uri="{FF2B5EF4-FFF2-40B4-BE49-F238E27FC236}">
                    <a16:creationId xmlns:a16="http://schemas.microsoft.com/office/drawing/2014/main" id="{DA656722-F44C-83A0-F51E-3F76BFEF3D35}"/>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25" name="Forme libre : forme 24">
                <a:extLst>
                  <a:ext uri="{FF2B5EF4-FFF2-40B4-BE49-F238E27FC236}">
                    <a16:creationId xmlns:a16="http://schemas.microsoft.com/office/drawing/2014/main" id="{36E62F19-399C-35D1-23C3-201B8332A2CC}"/>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26" name="Forme libre : forme 25">
                <a:extLst>
                  <a:ext uri="{FF2B5EF4-FFF2-40B4-BE49-F238E27FC236}">
                    <a16:creationId xmlns:a16="http://schemas.microsoft.com/office/drawing/2014/main" id="{CA3656C1-E9CE-8FEF-9A0E-86E663444E71}"/>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27" name="Forme libre : forme 26">
                <a:extLst>
                  <a:ext uri="{FF2B5EF4-FFF2-40B4-BE49-F238E27FC236}">
                    <a16:creationId xmlns:a16="http://schemas.microsoft.com/office/drawing/2014/main" id="{9B1DAC06-5D14-EE0A-B2EF-A6F9D7100C0E}"/>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28" name="Forme libre : forme 27">
                <a:extLst>
                  <a:ext uri="{FF2B5EF4-FFF2-40B4-BE49-F238E27FC236}">
                    <a16:creationId xmlns:a16="http://schemas.microsoft.com/office/drawing/2014/main" id="{FC7BB5B4-B082-0AA1-90DD-D56994668C53}"/>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29" name="Forme libre : forme 28">
                <a:extLst>
                  <a:ext uri="{FF2B5EF4-FFF2-40B4-BE49-F238E27FC236}">
                    <a16:creationId xmlns:a16="http://schemas.microsoft.com/office/drawing/2014/main" id="{A7A04FCE-865B-9E81-E938-6CB39CEFC879}"/>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30" name="Forme libre : forme 29">
                <a:extLst>
                  <a:ext uri="{FF2B5EF4-FFF2-40B4-BE49-F238E27FC236}">
                    <a16:creationId xmlns:a16="http://schemas.microsoft.com/office/drawing/2014/main" id="{973928E7-E204-F6C2-612D-FFBBDDFAE0BE}"/>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31" name="Forme libre : forme 30">
                <a:extLst>
                  <a:ext uri="{FF2B5EF4-FFF2-40B4-BE49-F238E27FC236}">
                    <a16:creationId xmlns:a16="http://schemas.microsoft.com/office/drawing/2014/main" id="{CC5BEB63-2A89-82AC-DE53-2DFA615C3C01}"/>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32" name="Forme libre : forme 31">
                <a:extLst>
                  <a:ext uri="{FF2B5EF4-FFF2-40B4-BE49-F238E27FC236}">
                    <a16:creationId xmlns:a16="http://schemas.microsoft.com/office/drawing/2014/main" id="{F774DF96-B218-5054-7CE9-A276A5A08A0B}"/>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33" name="Forme libre : forme 32">
                <a:extLst>
                  <a:ext uri="{FF2B5EF4-FFF2-40B4-BE49-F238E27FC236}">
                    <a16:creationId xmlns:a16="http://schemas.microsoft.com/office/drawing/2014/main" id="{DE0216DD-7214-184C-E2FD-9CB85100D062}"/>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34" name="Forme libre : forme 33">
                <a:extLst>
                  <a:ext uri="{FF2B5EF4-FFF2-40B4-BE49-F238E27FC236}">
                    <a16:creationId xmlns:a16="http://schemas.microsoft.com/office/drawing/2014/main" id="{F4F63353-3A93-D668-A0DD-699CF19F7B82}"/>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35" name="Forme libre : forme 34">
                <a:extLst>
                  <a:ext uri="{FF2B5EF4-FFF2-40B4-BE49-F238E27FC236}">
                    <a16:creationId xmlns:a16="http://schemas.microsoft.com/office/drawing/2014/main" id="{85E74C05-275F-3B6B-6532-42E4217A1441}"/>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36" name="Forme libre : forme 35">
                <a:extLst>
                  <a:ext uri="{FF2B5EF4-FFF2-40B4-BE49-F238E27FC236}">
                    <a16:creationId xmlns:a16="http://schemas.microsoft.com/office/drawing/2014/main" id="{7C6F2644-550C-69D1-3743-5C34352AECB9}"/>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21" name="Forme libre : forme 20">
              <a:extLst>
                <a:ext uri="{FF2B5EF4-FFF2-40B4-BE49-F238E27FC236}">
                  <a16:creationId xmlns:a16="http://schemas.microsoft.com/office/drawing/2014/main" id="{F20A0457-D677-DD85-88FA-48E953DBD5D1}"/>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2" name="Forme libre : forme 21">
              <a:extLst>
                <a:ext uri="{FF2B5EF4-FFF2-40B4-BE49-F238E27FC236}">
                  <a16:creationId xmlns:a16="http://schemas.microsoft.com/office/drawing/2014/main" id="{034A64E4-A5F4-92F7-5514-14B61FBD46E1}"/>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3" name="Forme libre : forme 22">
              <a:extLst>
                <a:ext uri="{FF2B5EF4-FFF2-40B4-BE49-F238E27FC236}">
                  <a16:creationId xmlns:a16="http://schemas.microsoft.com/office/drawing/2014/main" id="{3B2A6069-8624-62FA-96A2-38B6D05DB112}"/>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37" name="Graphique 1830">
            <a:extLst>
              <a:ext uri="{FF2B5EF4-FFF2-40B4-BE49-F238E27FC236}">
                <a16:creationId xmlns:a16="http://schemas.microsoft.com/office/drawing/2014/main" id="{E6821132-79E1-E09A-3C60-FAE5C39D5702}"/>
              </a:ext>
            </a:extLst>
          </p:cNvPr>
          <p:cNvGrpSpPr/>
          <p:nvPr/>
        </p:nvGrpSpPr>
        <p:grpSpPr>
          <a:xfrm>
            <a:off x="6386651" y="4434910"/>
            <a:ext cx="248961" cy="225774"/>
            <a:chOff x="10483925" y="2904391"/>
            <a:chExt cx="396900" cy="359934"/>
          </a:xfrm>
          <a:noFill/>
        </p:grpSpPr>
        <p:grpSp>
          <p:nvGrpSpPr>
            <p:cNvPr id="38" name="Graphique 1830">
              <a:extLst>
                <a:ext uri="{FF2B5EF4-FFF2-40B4-BE49-F238E27FC236}">
                  <a16:creationId xmlns:a16="http://schemas.microsoft.com/office/drawing/2014/main" id="{AE0FC738-8784-FB0A-705A-82677ABF533F}"/>
                </a:ext>
              </a:extLst>
            </p:cNvPr>
            <p:cNvGrpSpPr/>
            <p:nvPr/>
          </p:nvGrpSpPr>
          <p:grpSpPr>
            <a:xfrm>
              <a:off x="10483925" y="2904391"/>
              <a:ext cx="396900" cy="359934"/>
              <a:chOff x="10483925" y="2904391"/>
              <a:chExt cx="396900" cy="359934"/>
            </a:xfrm>
            <a:grpFill/>
          </p:grpSpPr>
          <p:sp>
            <p:nvSpPr>
              <p:cNvPr id="42" name="Forme libre : forme 41">
                <a:extLst>
                  <a:ext uri="{FF2B5EF4-FFF2-40B4-BE49-F238E27FC236}">
                    <a16:creationId xmlns:a16="http://schemas.microsoft.com/office/drawing/2014/main" id="{42CDF038-6942-EB03-3107-C9781947B94F}"/>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43" name="Forme libre : forme 42">
                <a:extLst>
                  <a:ext uri="{FF2B5EF4-FFF2-40B4-BE49-F238E27FC236}">
                    <a16:creationId xmlns:a16="http://schemas.microsoft.com/office/drawing/2014/main" id="{D2307320-45D0-351A-AC65-877FEBB6BDEC}"/>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44" name="Forme libre : forme 43">
                <a:extLst>
                  <a:ext uri="{FF2B5EF4-FFF2-40B4-BE49-F238E27FC236}">
                    <a16:creationId xmlns:a16="http://schemas.microsoft.com/office/drawing/2014/main" id="{ED41FCA8-619E-B4F5-4305-1DAD085F1202}"/>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45" name="Forme libre : forme 44">
                <a:extLst>
                  <a:ext uri="{FF2B5EF4-FFF2-40B4-BE49-F238E27FC236}">
                    <a16:creationId xmlns:a16="http://schemas.microsoft.com/office/drawing/2014/main" id="{B7A13F01-F36E-AC64-C1D8-E43A5EF197DF}"/>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46" name="Forme libre : forme 45">
                <a:extLst>
                  <a:ext uri="{FF2B5EF4-FFF2-40B4-BE49-F238E27FC236}">
                    <a16:creationId xmlns:a16="http://schemas.microsoft.com/office/drawing/2014/main" id="{BC7FD839-E2FD-E9F0-34AC-D26BDE5D0E48}"/>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47" name="Forme libre : forme 46">
                <a:extLst>
                  <a:ext uri="{FF2B5EF4-FFF2-40B4-BE49-F238E27FC236}">
                    <a16:creationId xmlns:a16="http://schemas.microsoft.com/office/drawing/2014/main" id="{C61027D4-B543-2BB5-1D76-04FA18AF5E15}"/>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48" name="Forme libre : forme 47">
                <a:extLst>
                  <a:ext uri="{FF2B5EF4-FFF2-40B4-BE49-F238E27FC236}">
                    <a16:creationId xmlns:a16="http://schemas.microsoft.com/office/drawing/2014/main" id="{ABFE3E8C-3B24-CEB2-C28A-44589EED148C}"/>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49" name="Forme libre : forme 48">
                <a:extLst>
                  <a:ext uri="{FF2B5EF4-FFF2-40B4-BE49-F238E27FC236}">
                    <a16:creationId xmlns:a16="http://schemas.microsoft.com/office/drawing/2014/main" id="{1AE2C17A-43F5-2898-ADC3-A60A17B68BBC}"/>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50" name="Forme libre : forme 49">
                <a:extLst>
                  <a:ext uri="{FF2B5EF4-FFF2-40B4-BE49-F238E27FC236}">
                    <a16:creationId xmlns:a16="http://schemas.microsoft.com/office/drawing/2014/main" id="{17302541-4299-B26C-24EB-8BD222276D29}"/>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51" name="Forme libre : forme 50">
                <a:extLst>
                  <a:ext uri="{FF2B5EF4-FFF2-40B4-BE49-F238E27FC236}">
                    <a16:creationId xmlns:a16="http://schemas.microsoft.com/office/drawing/2014/main" id="{7EA4CAC1-96C4-ED65-6134-DBF799517A57}"/>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52" name="Forme libre : forme 51">
                <a:extLst>
                  <a:ext uri="{FF2B5EF4-FFF2-40B4-BE49-F238E27FC236}">
                    <a16:creationId xmlns:a16="http://schemas.microsoft.com/office/drawing/2014/main" id="{89C0FCA9-CE51-A070-9FD4-4C2DAB9427B9}"/>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53" name="Forme libre : forme 52">
                <a:extLst>
                  <a:ext uri="{FF2B5EF4-FFF2-40B4-BE49-F238E27FC236}">
                    <a16:creationId xmlns:a16="http://schemas.microsoft.com/office/drawing/2014/main" id="{00C85F38-35F7-E3F7-D97E-B0F6929AA3FB}"/>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54" name="Forme libre : forme 53">
                <a:extLst>
                  <a:ext uri="{FF2B5EF4-FFF2-40B4-BE49-F238E27FC236}">
                    <a16:creationId xmlns:a16="http://schemas.microsoft.com/office/drawing/2014/main" id="{378146E9-CB1B-C16F-F505-9BED6FB00F35}"/>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39" name="Forme libre : forme 38">
              <a:extLst>
                <a:ext uri="{FF2B5EF4-FFF2-40B4-BE49-F238E27FC236}">
                  <a16:creationId xmlns:a16="http://schemas.microsoft.com/office/drawing/2014/main" id="{914B1116-D12F-9164-4C6A-618BE755D521}"/>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40" name="Forme libre : forme 39">
              <a:extLst>
                <a:ext uri="{FF2B5EF4-FFF2-40B4-BE49-F238E27FC236}">
                  <a16:creationId xmlns:a16="http://schemas.microsoft.com/office/drawing/2014/main" id="{4DF3525E-658B-7B61-DCED-B63C577291B8}"/>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41" name="Forme libre : forme 40">
              <a:extLst>
                <a:ext uri="{FF2B5EF4-FFF2-40B4-BE49-F238E27FC236}">
                  <a16:creationId xmlns:a16="http://schemas.microsoft.com/office/drawing/2014/main" id="{46FD2F64-39E6-7EA0-6595-2F94EAA5710D}"/>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55" name="Graphique 1830">
            <a:extLst>
              <a:ext uri="{FF2B5EF4-FFF2-40B4-BE49-F238E27FC236}">
                <a16:creationId xmlns:a16="http://schemas.microsoft.com/office/drawing/2014/main" id="{654300FE-5B02-CF45-5932-3A7171EA1696}"/>
              </a:ext>
            </a:extLst>
          </p:cNvPr>
          <p:cNvGrpSpPr/>
          <p:nvPr/>
        </p:nvGrpSpPr>
        <p:grpSpPr>
          <a:xfrm>
            <a:off x="6376493" y="1276823"/>
            <a:ext cx="248961" cy="225774"/>
            <a:chOff x="10483925" y="2904391"/>
            <a:chExt cx="396900" cy="359934"/>
          </a:xfrm>
          <a:noFill/>
        </p:grpSpPr>
        <p:grpSp>
          <p:nvGrpSpPr>
            <p:cNvPr id="56" name="Graphique 1830">
              <a:extLst>
                <a:ext uri="{FF2B5EF4-FFF2-40B4-BE49-F238E27FC236}">
                  <a16:creationId xmlns:a16="http://schemas.microsoft.com/office/drawing/2014/main" id="{54D58C20-F5D0-E950-EDD1-65943C3C55E1}"/>
                </a:ext>
              </a:extLst>
            </p:cNvPr>
            <p:cNvGrpSpPr/>
            <p:nvPr/>
          </p:nvGrpSpPr>
          <p:grpSpPr>
            <a:xfrm>
              <a:off x="10483925" y="2904391"/>
              <a:ext cx="396900" cy="359934"/>
              <a:chOff x="10483925" y="2904391"/>
              <a:chExt cx="396900" cy="359934"/>
            </a:xfrm>
            <a:grpFill/>
          </p:grpSpPr>
          <p:sp>
            <p:nvSpPr>
              <p:cNvPr id="60" name="Forme libre : forme 59">
                <a:extLst>
                  <a:ext uri="{FF2B5EF4-FFF2-40B4-BE49-F238E27FC236}">
                    <a16:creationId xmlns:a16="http://schemas.microsoft.com/office/drawing/2014/main" id="{61ACDE71-5924-C004-AF49-CA56A203A5EA}"/>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61" name="Forme libre : forme 60">
                <a:extLst>
                  <a:ext uri="{FF2B5EF4-FFF2-40B4-BE49-F238E27FC236}">
                    <a16:creationId xmlns:a16="http://schemas.microsoft.com/office/drawing/2014/main" id="{AF369599-5C68-37CE-71C7-728F21996F76}"/>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62" name="Forme libre : forme 61">
                <a:extLst>
                  <a:ext uri="{FF2B5EF4-FFF2-40B4-BE49-F238E27FC236}">
                    <a16:creationId xmlns:a16="http://schemas.microsoft.com/office/drawing/2014/main" id="{EA02C555-726C-3AA1-14E5-B980989FFECC}"/>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63" name="Forme libre : forme 62">
                <a:extLst>
                  <a:ext uri="{FF2B5EF4-FFF2-40B4-BE49-F238E27FC236}">
                    <a16:creationId xmlns:a16="http://schemas.microsoft.com/office/drawing/2014/main" id="{D908DC39-FDF2-1248-AC6F-3CD2A7E05759}"/>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64" name="Forme libre : forme 63">
                <a:extLst>
                  <a:ext uri="{FF2B5EF4-FFF2-40B4-BE49-F238E27FC236}">
                    <a16:creationId xmlns:a16="http://schemas.microsoft.com/office/drawing/2014/main" id="{CC84F022-2AEC-4AA3-0EAE-6BC6914ECBE9}"/>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65" name="Forme libre : forme 64">
                <a:extLst>
                  <a:ext uri="{FF2B5EF4-FFF2-40B4-BE49-F238E27FC236}">
                    <a16:creationId xmlns:a16="http://schemas.microsoft.com/office/drawing/2014/main" id="{4DDF490E-7161-B0AF-8051-7173A6BF8BEF}"/>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66" name="Forme libre : forme 65">
                <a:extLst>
                  <a:ext uri="{FF2B5EF4-FFF2-40B4-BE49-F238E27FC236}">
                    <a16:creationId xmlns:a16="http://schemas.microsoft.com/office/drawing/2014/main" id="{0543FBCB-B986-5CEE-9E0C-4E7F859CF7D1}"/>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67" name="Forme libre : forme 66">
                <a:extLst>
                  <a:ext uri="{FF2B5EF4-FFF2-40B4-BE49-F238E27FC236}">
                    <a16:creationId xmlns:a16="http://schemas.microsoft.com/office/drawing/2014/main" id="{D16CABC4-8782-3FB7-59EF-9133B5D51C17}"/>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68" name="Forme libre : forme 67">
                <a:extLst>
                  <a:ext uri="{FF2B5EF4-FFF2-40B4-BE49-F238E27FC236}">
                    <a16:creationId xmlns:a16="http://schemas.microsoft.com/office/drawing/2014/main" id="{1EEEA899-E0D0-E58A-75EB-04A330341252}"/>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69" name="Forme libre : forme 68">
                <a:extLst>
                  <a:ext uri="{FF2B5EF4-FFF2-40B4-BE49-F238E27FC236}">
                    <a16:creationId xmlns:a16="http://schemas.microsoft.com/office/drawing/2014/main" id="{8AAF6511-641A-BB19-F494-490E4F0E7CE0}"/>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70" name="Forme libre : forme 69">
                <a:extLst>
                  <a:ext uri="{FF2B5EF4-FFF2-40B4-BE49-F238E27FC236}">
                    <a16:creationId xmlns:a16="http://schemas.microsoft.com/office/drawing/2014/main" id="{A8BE26A1-C7FA-7BE2-E49D-C58418167308}"/>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71" name="Forme libre : forme 70">
                <a:extLst>
                  <a:ext uri="{FF2B5EF4-FFF2-40B4-BE49-F238E27FC236}">
                    <a16:creationId xmlns:a16="http://schemas.microsoft.com/office/drawing/2014/main" id="{CA9640F0-B3B9-B013-90D2-8F9E1F82C653}"/>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72" name="Forme libre : forme 71">
                <a:extLst>
                  <a:ext uri="{FF2B5EF4-FFF2-40B4-BE49-F238E27FC236}">
                    <a16:creationId xmlns:a16="http://schemas.microsoft.com/office/drawing/2014/main" id="{9C929E69-FF45-FB61-1148-498E9C2473BB}"/>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57" name="Forme libre : forme 56">
              <a:extLst>
                <a:ext uri="{FF2B5EF4-FFF2-40B4-BE49-F238E27FC236}">
                  <a16:creationId xmlns:a16="http://schemas.microsoft.com/office/drawing/2014/main" id="{5C9D1F46-AC11-F908-C9DA-F5D12870C106}"/>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58" name="Forme libre : forme 57">
              <a:extLst>
                <a:ext uri="{FF2B5EF4-FFF2-40B4-BE49-F238E27FC236}">
                  <a16:creationId xmlns:a16="http://schemas.microsoft.com/office/drawing/2014/main" id="{D8DF7DAA-9D2B-645D-F47D-0DD5841739F0}"/>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59" name="Forme libre : forme 58">
              <a:extLst>
                <a:ext uri="{FF2B5EF4-FFF2-40B4-BE49-F238E27FC236}">
                  <a16:creationId xmlns:a16="http://schemas.microsoft.com/office/drawing/2014/main" id="{56DF9E17-F825-D55B-27D8-EB4BE702E5F0}"/>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73" name="Graphique 1830">
            <a:extLst>
              <a:ext uri="{FF2B5EF4-FFF2-40B4-BE49-F238E27FC236}">
                <a16:creationId xmlns:a16="http://schemas.microsoft.com/office/drawing/2014/main" id="{42604B9F-95A7-1474-A485-3E65EE1372DA}"/>
              </a:ext>
            </a:extLst>
          </p:cNvPr>
          <p:cNvGrpSpPr/>
          <p:nvPr/>
        </p:nvGrpSpPr>
        <p:grpSpPr>
          <a:xfrm>
            <a:off x="6416260" y="2509049"/>
            <a:ext cx="248961" cy="225774"/>
            <a:chOff x="10483925" y="2904391"/>
            <a:chExt cx="396900" cy="359934"/>
          </a:xfrm>
          <a:noFill/>
        </p:grpSpPr>
        <p:grpSp>
          <p:nvGrpSpPr>
            <p:cNvPr id="74" name="Graphique 1830">
              <a:extLst>
                <a:ext uri="{FF2B5EF4-FFF2-40B4-BE49-F238E27FC236}">
                  <a16:creationId xmlns:a16="http://schemas.microsoft.com/office/drawing/2014/main" id="{701ECC0E-5E7D-15E5-7486-1B20D240B9A3}"/>
                </a:ext>
              </a:extLst>
            </p:cNvPr>
            <p:cNvGrpSpPr/>
            <p:nvPr/>
          </p:nvGrpSpPr>
          <p:grpSpPr>
            <a:xfrm>
              <a:off x="10483925" y="2904391"/>
              <a:ext cx="396900" cy="359934"/>
              <a:chOff x="10483925" y="2904391"/>
              <a:chExt cx="396900" cy="359934"/>
            </a:xfrm>
            <a:grpFill/>
          </p:grpSpPr>
          <p:sp>
            <p:nvSpPr>
              <p:cNvPr id="78" name="Forme libre : forme 77">
                <a:extLst>
                  <a:ext uri="{FF2B5EF4-FFF2-40B4-BE49-F238E27FC236}">
                    <a16:creationId xmlns:a16="http://schemas.microsoft.com/office/drawing/2014/main" id="{0F563971-A1E5-71AD-6BAA-822320D95127}"/>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79" name="Forme libre : forme 78">
                <a:extLst>
                  <a:ext uri="{FF2B5EF4-FFF2-40B4-BE49-F238E27FC236}">
                    <a16:creationId xmlns:a16="http://schemas.microsoft.com/office/drawing/2014/main" id="{AAD77EE3-FA58-A9F1-4621-20238E362870}"/>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80" name="Forme libre : forme 79">
                <a:extLst>
                  <a:ext uri="{FF2B5EF4-FFF2-40B4-BE49-F238E27FC236}">
                    <a16:creationId xmlns:a16="http://schemas.microsoft.com/office/drawing/2014/main" id="{EBC68D6F-B483-87C4-1118-EA4648595467}"/>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81" name="Forme libre : forme 80">
                <a:extLst>
                  <a:ext uri="{FF2B5EF4-FFF2-40B4-BE49-F238E27FC236}">
                    <a16:creationId xmlns:a16="http://schemas.microsoft.com/office/drawing/2014/main" id="{862BCE60-CC43-3358-AD84-4FBB4C57FEDF}"/>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82" name="Forme libre : forme 81">
                <a:extLst>
                  <a:ext uri="{FF2B5EF4-FFF2-40B4-BE49-F238E27FC236}">
                    <a16:creationId xmlns:a16="http://schemas.microsoft.com/office/drawing/2014/main" id="{281C3188-A164-535E-6D1B-FEE332382DB9}"/>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83" name="Forme libre : forme 82">
                <a:extLst>
                  <a:ext uri="{FF2B5EF4-FFF2-40B4-BE49-F238E27FC236}">
                    <a16:creationId xmlns:a16="http://schemas.microsoft.com/office/drawing/2014/main" id="{D29B16BC-05F3-CC3A-ABDB-53AAF645F1E2}"/>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84" name="Forme libre : forme 83">
                <a:extLst>
                  <a:ext uri="{FF2B5EF4-FFF2-40B4-BE49-F238E27FC236}">
                    <a16:creationId xmlns:a16="http://schemas.microsoft.com/office/drawing/2014/main" id="{181E6FD7-57E0-F570-FB25-0C0D5471CEDC}"/>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85" name="Forme libre : forme 84">
                <a:extLst>
                  <a:ext uri="{FF2B5EF4-FFF2-40B4-BE49-F238E27FC236}">
                    <a16:creationId xmlns:a16="http://schemas.microsoft.com/office/drawing/2014/main" id="{A2F50B69-49CC-7A90-4E68-F9C3BB3A503D}"/>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86" name="Forme libre : forme 85">
                <a:extLst>
                  <a:ext uri="{FF2B5EF4-FFF2-40B4-BE49-F238E27FC236}">
                    <a16:creationId xmlns:a16="http://schemas.microsoft.com/office/drawing/2014/main" id="{49D88FF2-7771-48DB-DDF2-13D921D56850}"/>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87" name="Forme libre : forme 86">
                <a:extLst>
                  <a:ext uri="{FF2B5EF4-FFF2-40B4-BE49-F238E27FC236}">
                    <a16:creationId xmlns:a16="http://schemas.microsoft.com/office/drawing/2014/main" id="{B724580C-0884-A6BB-E05B-1AA3FC058D10}"/>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88" name="Forme libre : forme 87">
                <a:extLst>
                  <a:ext uri="{FF2B5EF4-FFF2-40B4-BE49-F238E27FC236}">
                    <a16:creationId xmlns:a16="http://schemas.microsoft.com/office/drawing/2014/main" id="{9484C8E9-B178-76C9-4A61-C4436754FB11}"/>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89" name="Forme libre : forme 88">
                <a:extLst>
                  <a:ext uri="{FF2B5EF4-FFF2-40B4-BE49-F238E27FC236}">
                    <a16:creationId xmlns:a16="http://schemas.microsoft.com/office/drawing/2014/main" id="{87C0D8E8-0573-94EE-B45D-6A47D9A77435}"/>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90" name="Forme libre : forme 89">
                <a:extLst>
                  <a:ext uri="{FF2B5EF4-FFF2-40B4-BE49-F238E27FC236}">
                    <a16:creationId xmlns:a16="http://schemas.microsoft.com/office/drawing/2014/main" id="{8A9DB1B3-DDB9-EC51-6D75-18DF53DEC54A}"/>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75" name="Forme libre : forme 74">
              <a:extLst>
                <a:ext uri="{FF2B5EF4-FFF2-40B4-BE49-F238E27FC236}">
                  <a16:creationId xmlns:a16="http://schemas.microsoft.com/office/drawing/2014/main" id="{6EA30C89-B761-F49D-4189-E65E5BDBED85}"/>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76" name="Forme libre : forme 75">
              <a:extLst>
                <a:ext uri="{FF2B5EF4-FFF2-40B4-BE49-F238E27FC236}">
                  <a16:creationId xmlns:a16="http://schemas.microsoft.com/office/drawing/2014/main" id="{7FE7BEFE-61CB-B74D-4ACB-AFFBE1107E8F}"/>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77" name="Forme libre : forme 76">
              <a:extLst>
                <a:ext uri="{FF2B5EF4-FFF2-40B4-BE49-F238E27FC236}">
                  <a16:creationId xmlns:a16="http://schemas.microsoft.com/office/drawing/2014/main" id="{05D80534-8C12-46C1-A43B-D1641210D750}"/>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pic>
        <p:nvPicPr>
          <p:cNvPr id="91" name="Image 90">
            <a:extLst>
              <a:ext uri="{FF2B5EF4-FFF2-40B4-BE49-F238E27FC236}">
                <a16:creationId xmlns:a16="http://schemas.microsoft.com/office/drawing/2014/main" id="{E78E4444-61A0-47BA-7737-24E787415315}"/>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120377" y="97569"/>
            <a:ext cx="655781" cy="637309"/>
          </a:xfrm>
          <a:prstGeom prst="rect">
            <a:avLst/>
          </a:prstGeom>
        </p:spPr>
      </p:pic>
      <p:pic>
        <p:nvPicPr>
          <p:cNvPr id="92" name="Image 91">
            <a:extLst>
              <a:ext uri="{FF2B5EF4-FFF2-40B4-BE49-F238E27FC236}">
                <a16:creationId xmlns:a16="http://schemas.microsoft.com/office/drawing/2014/main" id="{F125D56C-C50D-567B-1FE2-AAFBA0DE811F}"/>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2851242" y="3209912"/>
            <a:ext cx="423834" cy="411895"/>
          </a:xfrm>
          <a:prstGeom prst="rect">
            <a:avLst/>
          </a:prstGeom>
        </p:spPr>
      </p:pic>
      <p:pic>
        <p:nvPicPr>
          <p:cNvPr id="93" name="Image 92">
            <a:extLst>
              <a:ext uri="{FF2B5EF4-FFF2-40B4-BE49-F238E27FC236}">
                <a16:creationId xmlns:a16="http://schemas.microsoft.com/office/drawing/2014/main" id="{3FA2E584-B1E9-A08D-2F99-D589C61420CA}"/>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8705840" y="4359859"/>
            <a:ext cx="423834" cy="411895"/>
          </a:xfrm>
          <a:prstGeom prst="rect">
            <a:avLst/>
          </a:prstGeom>
        </p:spPr>
      </p:pic>
      <p:pic>
        <p:nvPicPr>
          <p:cNvPr id="94" name="Image 93">
            <a:extLst>
              <a:ext uri="{FF2B5EF4-FFF2-40B4-BE49-F238E27FC236}">
                <a16:creationId xmlns:a16="http://schemas.microsoft.com/office/drawing/2014/main" id="{3F4591EF-A730-A9D2-FE17-34E43BA584E1}"/>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9376025" y="2419026"/>
            <a:ext cx="423834" cy="411895"/>
          </a:xfrm>
          <a:prstGeom prst="rect">
            <a:avLst/>
          </a:prstGeom>
        </p:spPr>
      </p:pic>
      <p:pic>
        <p:nvPicPr>
          <p:cNvPr id="95" name="Image 94">
            <a:extLst>
              <a:ext uri="{FF2B5EF4-FFF2-40B4-BE49-F238E27FC236}">
                <a16:creationId xmlns:a16="http://schemas.microsoft.com/office/drawing/2014/main" id="{3E015B00-EB33-99C7-963A-9ACE88533649}"/>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9332398" y="1149983"/>
            <a:ext cx="423834" cy="411895"/>
          </a:xfrm>
          <a:prstGeom prst="rect">
            <a:avLst/>
          </a:prstGeom>
        </p:spPr>
      </p:pic>
      <p:pic>
        <p:nvPicPr>
          <p:cNvPr id="96" name="Image 95">
            <a:extLst>
              <a:ext uri="{FF2B5EF4-FFF2-40B4-BE49-F238E27FC236}">
                <a16:creationId xmlns:a16="http://schemas.microsoft.com/office/drawing/2014/main" id="{06C19919-6C02-2C75-5363-018AA01D7A8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81120" y="2905701"/>
            <a:ext cx="205549" cy="210255"/>
          </a:xfrm>
          <a:prstGeom prst="rect">
            <a:avLst/>
          </a:prstGeom>
        </p:spPr>
      </p:pic>
      <p:pic>
        <p:nvPicPr>
          <p:cNvPr id="97" name="Image 96">
            <a:extLst>
              <a:ext uri="{FF2B5EF4-FFF2-40B4-BE49-F238E27FC236}">
                <a16:creationId xmlns:a16="http://schemas.microsoft.com/office/drawing/2014/main" id="{B7CE02F2-D948-CADA-92BF-531F97BA15C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84897" y="3119037"/>
            <a:ext cx="205549" cy="210255"/>
          </a:xfrm>
          <a:prstGeom prst="rect">
            <a:avLst/>
          </a:prstGeom>
        </p:spPr>
      </p:pic>
      <p:pic>
        <p:nvPicPr>
          <p:cNvPr id="98" name="Picture 2" descr="Sticker arbre été vert pas cher Etiquette &amp;amp;amp; Autocollant">
            <a:extLst>
              <a:ext uri="{FF2B5EF4-FFF2-40B4-BE49-F238E27FC236}">
                <a16:creationId xmlns:a16="http://schemas.microsoft.com/office/drawing/2014/main" id="{F006E74F-0755-C587-AD56-C8A65C77D856}"/>
              </a:ext>
            </a:extLst>
          </p:cNvPr>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96358" y="4521411"/>
            <a:ext cx="269492" cy="269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 name="Espace réservé du contenu 8">
            <a:extLst>
              <a:ext uri="{FF2B5EF4-FFF2-40B4-BE49-F238E27FC236}">
                <a16:creationId xmlns:a16="http://schemas.microsoft.com/office/drawing/2014/main" id="{523E9F24-A6F3-457D-BA32-A4F3B5AD5D0F}"/>
              </a:ext>
            </a:extLst>
          </p:cNvPr>
          <p:cNvSpPr txBox="1">
            <a:spLocks/>
          </p:cNvSpPr>
          <p:nvPr/>
        </p:nvSpPr>
        <p:spPr>
          <a:xfrm>
            <a:off x="5908959" y="4606955"/>
            <a:ext cx="6211323" cy="1238064"/>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00206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Cartes HDG </a:t>
            </a:r>
            <a:r>
              <a:rPr lang="fr-FR" sz="1200" b="1" dirty="0"/>
              <a:t>: Visa Izicarte Platinum </a:t>
            </a:r>
            <a:r>
              <a:rPr lang="fr-FR" sz="1200" dirty="0"/>
              <a:t>(35 k€ de revenus ou de SF) et </a:t>
            </a:r>
            <a:r>
              <a:rPr lang="fr-FR" sz="1200" b="1" dirty="0"/>
              <a:t>Visa</a:t>
            </a:r>
            <a:r>
              <a:rPr lang="fr-FR" sz="1200" dirty="0"/>
              <a:t> </a:t>
            </a:r>
            <a:r>
              <a:rPr lang="fr-FR" sz="1200" b="1" dirty="0" err="1"/>
              <a:t>Infinite</a:t>
            </a:r>
            <a:r>
              <a:rPr lang="fr-FR" sz="1200" dirty="0"/>
              <a:t> (75 k€ de revenus ou de SF)</a:t>
            </a:r>
          </a:p>
          <a:p>
            <a:pPr lvl="1" eaLnBrk="1" fontAlgn="auto" hangingPunct="1">
              <a:spcBef>
                <a:spcPts val="300"/>
              </a:spcBef>
              <a:spcAft>
                <a:spcPts val="0"/>
              </a:spcAft>
              <a:buClr>
                <a:srgbClr val="00206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Formule Optimal </a:t>
            </a:r>
            <a:r>
              <a:rPr lang="fr-FR" sz="1200" b="1" dirty="0"/>
              <a:t>: </a:t>
            </a:r>
            <a:r>
              <a:rPr lang="fr-FR" sz="1200" dirty="0"/>
              <a:t>Cotisation unique pour la Famille. Paiements et retraits illimités à l’international, accès à un conseiller de 7h à 22 h, pas d’agios jusque 1000 €. </a:t>
            </a:r>
          </a:p>
        </p:txBody>
      </p:sp>
    </p:spTree>
    <p:extLst>
      <p:ext uri="{BB962C8B-B14F-4D97-AF65-F5344CB8AC3E}">
        <p14:creationId xmlns:p14="http://schemas.microsoft.com/office/powerpoint/2010/main" val="16333586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6">
            <a:extLst>
              <a:ext uri="{FF2B5EF4-FFF2-40B4-BE49-F238E27FC236}">
                <a16:creationId xmlns:a16="http://schemas.microsoft.com/office/drawing/2014/main" id="{6BAF421F-F97F-D83B-79F0-DE9317DA5775}"/>
              </a:ext>
            </a:extLst>
          </p:cNvPr>
          <p:cNvSpPr>
            <a:spLocks noGrp="1"/>
          </p:cNvSpPr>
          <p:nvPr>
            <p:ph type="body" sz="quarter" idx="14"/>
          </p:nvPr>
        </p:nvSpPr>
        <p:spPr>
          <a:xfrm>
            <a:off x="4376057" y="137054"/>
            <a:ext cx="7300006" cy="231246"/>
          </a:xfrm>
        </p:spPr>
        <p:txBody>
          <a:bodyPr/>
          <a:lstStyle/>
          <a:p>
            <a:r>
              <a:rPr lang="fr-FR" b="0" dirty="0">
                <a:solidFill>
                  <a:srgbClr val="C00000"/>
                </a:solidFill>
              </a:rPr>
              <a:t>Grand Public</a:t>
            </a:r>
            <a:r>
              <a:rPr lang="fr-FR" dirty="0">
                <a:solidFill>
                  <a:schemeClr val="tx1">
                    <a:lumMod val="75000"/>
                    <a:lumOff val="25000"/>
                  </a:schemeClr>
                </a:solidFill>
              </a:rPr>
              <a:t> - </a:t>
            </a:r>
            <a:r>
              <a:rPr lang="fr-FR" dirty="0">
                <a:solidFill>
                  <a:srgbClr val="C00000"/>
                </a:solidFill>
              </a:rPr>
              <a:t>Premium </a:t>
            </a:r>
            <a:r>
              <a:rPr lang="fr-FR" dirty="0">
                <a:solidFill>
                  <a:schemeClr val="tx1">
                    <a:lumMod val="75000"/>
                    <a:lumOff val="25000"/>
                  </a:schemeClr>
                </a:solidFill>
              </a:rPr>
              <a:t>- Professionnels </a:t>
            </a:r>
          </a:p>
        </p:txBody>
      </p:sp>
      <p:sp>
        <p:nvSpPr>
          <p:cNvPr id="3" name="Espace réservé du texte 5">
            <a:extLst>
              <a:ext uri="{FF2B5EF4-FFF2-40B4-BE49-F238E27FC236}">
                <a16:creationId xmlns:a16="http://schemas.microsoft.com/office/drawing/2014/main" id="{66B286B0-8255-D694-3DAF-E704430C88BF}"/>
              </a:ext>
            </a:extLst>
          </p:cNvPr>
          <p:cNvSpPr>
            <a:spLocks noGrp="1"/>
          </p:cNvSpPr>
          <p:nvPr>
            <p:ph type="body" sz="quarter" idx="12"/>
          </p:nvPr>
        </p:nvSpPr>
        <p:spPr>
          <a:xfrm>
            <a:off x="695325" y="464147"/>
            <a:ext cx="10980738" cy="720000"/>
          </a:xfrm>
        </p:spPr>
        <p:txBody>
          <a:bodyPr/>
          <a:lstStyle/>
          <a:p>
            <a:r>
              <a:rPr lang="fr-FR" dirty="0"/>
              <a:t>Nos ambitions pour </a:t>
            </a:r>
            <a:r>
              <a:rPr lang="fr-FR" dirty="0">
                <a:solidFill>
                  <a:srgbClr val="C00000"/>
                </a:solidFill>
              </a:rPr>
              <a:t>conquérir les sommets</a:t>
            </a:r>
          </a:p>
        </p:txBody>
      </p:sp>
      <p:sp>
        <p:nvSpPr>
          <p:cNvPr id="4" name="Rectangle 3">
            <a:extLst>
              <a:ext uri="{FF2B5EF4-FFF2-40B4-BE49-F238E27FC236}">
                <a16:creationId xmlns:a16="http://schemas.microsoft.com/office/drawing/2014/main" id="{EDB80DF7-26EA-4C0E-ADCE-443428CBF750}"/>
              </a:ext>
            </a:extLst>
          </p:cNvPr>
          <p:cNvSpPr/>
          <p:nvPr/>
        </p:nvSpPr>
        <p:spPr>
          <a:xfrm>
            <a:off x="0" y="0"/>
            <a:ext cx="394399"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CONQUETE</a:t>
            </a:r>
          </a:p>
        </p:txBody>
      </p:sp>
      <p:sp>
        <p:nvSpPr>
          <p:cNvPr id="5" name="Espace réservé du contenu 5">
            <a:extLst>
              <a:ext uri="{FF2B5EF4-FFF2-40B4-BE49-F238E27FC236}">
                <a16:creationId xmlns:a16="http://schemas.microsoft.com/office/drawing/2014/main" id="{D01FAF2F-4229-56DE-28CE-78E0705F6ED0}"/>
              </a:ext>
            </a:extLst>
          </p:cNvPr>
          <p:cNvSpPr>
            <a:spLocks noGrp="1"/>
          </p:cNvSpPr>
          <p:nvPr>
            <p:ph idx="17"/>
          </p:nvPr>
        </p:nvSpPr>
        <p:spPr>
          <a:xfrm>
            <a:off x="695325" y="1388669"/>
            <a:ext cx="10980738" cy="4860000"/>
          </a:xfrm>
        </p:spPr>
        <p:txBody>
          <a:bodyPr/>
          <a:lstStyle/>
          <a:p>
            <a:r>
              <a:rPr lang="fr-FR" b="1" dirty="0"/>
              <a:t>La conquête </a:t>
            </a:r>
            <a:r>
              <a:rPr lang="fr-FR" dirty="0"/>
              <a:t>de nouveaux clients est un </a:t>
            </a:r>
            <a:r>
              <a:rPr lang="fr-FR" b="1" dirty="0"/>
              <a:t>axe stratégique de la CEGEE </a:t>
            </a:r>
            <a:r>
              <a:rPr lang="fr-FR" dirty="0"/>
              <a:t>qui doit nous permettre de </a:t>
            </a:r>
            <a:r>
              <a:rPr lang="fr-FR" b="1" dirty="0"/>
              <a:t>développer notre fonds de commerce</a:t>
            </a:r>
            <a:r>
              <a:rPr lang="fr-FR" dirty="0"/>
              <a:t>. Historiquement portée par le crédit immobilier, la conquête fait désormais l’objet de </a:t>
            </a:r>
            <a:r>
              <a:rPr lang="fr-FR" b="1" dirty="0">
                <a:solidFill>
                  <a:schemeClr val="accent4">
                    <a:lumMod val="75000"/>
                  </a:schemeClr>
                </a:solidFill>
              </a:rPr>
              <a:t>nombreux dispositifs</a:t>
            </a:r>
            <a:r>
              <a:rPr lang="fr-FR" dirty="0"/>
              <a:t>. </a:t>
            </a:r>
          </a:p>
          <a:p>
            <a:endParaRPr lang="fr-FR" sz="500" dirty="0"/>
          </a:p>
          <a:p>
            <a:r>
              <a:rPr lang="fr-FR" dirty="0"/>
              <a:t>N’hésitez pas à consulter l’espace dédié à la conquête dans                         . Vous y retrouverez toutes les informations, offres commerciales, moyens mis en œuvre, astuces… pour vous permettre de mener à bien vos actions de conquête. </a:t>
            </a:r>
          </a:p>
          <a:p>
            <a:endParaRPr lang="fr-FR" dirty="0"/>
          </a:p>
          <a:p>
            <a:endParaRPr lang="fr-FR" dirty="0"/>
          </a:p>
          <a:p>
            <a:endParaRPr lang="fr-FR" sz="300" dirty="0"/>
          </a:p>
          <a:p>
            <a:endParaRPr lang="fr-FR" dirty="0"/>
          </a:p>
          <a:p>
            <a:r>
              <a:rPr lang="fr-FR" dirty="0"/>
              <a:t>Ce dernier quadrimestre nous permettra de revenir plus en détails sur l’ensemble de ces dispositifs et offres de conquête, notamment par le biais de : </a:t>
            </a:r>
          </a:p>
          <a:p>
            <a:pPr lvl="1"/>
            <a:r>
              <a:rPr lang="fr-FR" dirty="0"/>
              <a:t>L’HDJ du 14 septembre dédiée à la Conquête ;</a:t>
            </a:r>
          </a:p>
          <a:p>
            <a:pPr lvl="1"/>
            <a:r>
              <a:rPr lang="fr-FR" dirty="0"/>
              <a:t>La mise en place de </a:t>
            </a:r>
            <a:r>
              <a:rPr lang="fr-FR" dirty="0" err="1"/>
              <a:t>Visios</a:t>
            </a:r>
            <a:r>
              <a:rPr lang="fr-FR" dirty="0"/>
              <a:t> mensuelles « Conquête ».</a:t>
            </a:r>
          </a:p>
          <a:p>
            <a:endParaRPr lang="fr-FR" dirty="0"/>
          </a:p>
          <a:p>
            <a:r>
              <a:rPr lang="fr-FR" b="1" dirty="0">
                <a:solidFill>
                  <a:schemeClr val="accent1">
                    <a:lumMod val="75000"/>
                  </a:schemeClr>
                </a:solidFill>
              </a:rPr>
              <a:t>Les cibles Conquête : </a:t>
            </a:r>
            <a:r>
              <a:rPr lang="fr-FR" dirty="0">
                <a:hlinkClick r:id="rId2" action="ppaction://hlinksldjump"/>
              </a:rPr>
              <a:t>clic ici</a:t>
            </a:r>
            <a:endParaRPr lang="fr-FR" dirty="0"/>
          </a:p>
          <a:p>
            <a:endParaRPr lang="fr-FR" dirty="0"/>
          </a:p>
          <a:p>
            <a:endParaRPr lang="fr-FR" dirty="0"/>
          </a:p>
          <a:p>
            <a:pPr lvl="1"/>
            <a:endParaRPr lang="fr-FR" sz="500" dirty="0"/>
          </a:p>
        </p:txBody>
      </p:sp>
      <p:pic>
        <p:nvPicPr>
          <p:cNvPr id="6" name="Image 5">
            <a:hlinkClick r:id="rId3"/>
            <a:extLst>
              <a:ext uri="{FF2B5EF4-FFF2-40B4-BE49-F238E27FC236}">
                <a16:creationId xmlns:a16="http://schemas.microsoft.com/office/drawing/2014/main" id="{AB4D8EE7-EF16-A701-440A-9F678E4751F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00946" y="2371704"/>
            <a:ext cx="1264310" cy="239452"/>
          </a:xfrm>
          <a:prstGeom prst="rect">
            <a:avLst/>
          </a:prstGeom>
        </p:spPr>
      </p:pic>
      <p:pic>
        <p:nvPicPr>
          <p:cNvPr id="7" name="Image 6">
            <a:hlinkClick r:id="rId5"/>
            <a:extLst>
              <a:ext uri="{FF2B5EF4-FFF2-40B4-BE49-F238E27FC236}">
                <a16:creationId xmlns:a16="http://schemas.microsoft.com/office/drawing/2014/main" id="{5A701D80-3160-C838-89C6-B0B2F631CA11}"/>
              </a:ext>
            </a:extLst>
          </p:cNvPr>
          <p:cNvPicPr>
            <a:picLocks noChangeAspect="1"/>
          </p:cNvPicPr>
          <p:nvPr/>
        </p:nvPicPr>
        <p:blipFill>
          <a:blip r:embed="rId6"/>
          <a:stretch>
            <a:fillRect/>
          </a:stretch>
        </p:blipFill>
        <p:spPr>
          <a:xfrm>
            <a:off x="1000081" y="3293469"/>
            <a:ext cx="8884149" cy="745236"/>
          </a:xfrm>
          <a:prstGeom prst="rect">
            <a:avLst/>
          </a:prstGeom>
        </p:spPr>
      </p:pic>
      <p:pic>
        <p:nvPicPr>
          <p:cNvPr id="8" name="Picture 6" descr="fleche-rouge - Tous Perfect">
            <a:extLst>
              <a:ext uri="{FF2B5EF4-FFF2-40B4-BE49-F238E27FC236}">
                <a16:creationId xmlns:a16="http://schemas.microsoft.com/office/drawing/2014/main" id="{510A3583-E6A6-2072-E529-B8058510648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19913247" flipH="1" flipV="1">
            <a:off x="6676726" y="3091209"/>
            <a:ext cx="404407" cy="395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Image 14">
            <a:extLst>
              <a:ext uri="{FF2B5EF4-FFF2-40B4-BE49-F238E27FC236}">
                <a16:creationId xmlns:a16="http://schemas.microsoft.com/office/drawing/2014/main" id="{08609E32-D8B4-D34E-8682-3C65CA7EC0A8}"/>
              </a:ext>
            </a:extLst>
          </p:cNvPr>
          <p:cNvPicPr>
            <a:picLocks noChangeAspect="1"/>
          </p:cNvPicPr>
          <p:nvPr/>
        </p:nvPicPr>
        <p:blipFill>
          <a:blip r:embed="rId8">
            <a:duotone>
              <a:prstClr val="black"/>
              <a:schemeClr val="accent4">
                <a:tint val="45000"/>
                <a:satMod val="400000"/>
              </a:schemeClr>
            </a:duotone>
          </a:blip>
          <a:stretch>
            <a:fillRect/>
          </a:stretch>
        </p:blipFill>
        <p:spPr>
          <a:xfrm rot="4577941" flipH="1" flipV="1">
            <a:off x="9611108" y="3664840"/>
            <a:ext cx="728972" cy="650399"/>
          </a:xfrm>
          <a:prstGeom prst="rect">
            <a:avLst/>
          </a:prstGeom>
          <a:noFill/>
        </p:spPr>
      </p:pic>
      <p:grpSp>
        <p:nvGrpSpPr>
          <p:cNvPr id="16" name="Groupe 15">
            <a:extLst>
              <a:ext uri="{FF2B5EF4-FFF2-40B4-BE49-F238E27FC236}">
                <a16:creationId xmlns:a16="http://schemas.microsoft.com/office/drawing/2014/main" id="{B0558A10-6067-6E02-7064-A3BC2553DC44}"/>
              </a:ext>
            </a:extLst>
          </p:cNvPr>
          <p:cNvGrpSpPr/>
          <p:nvPr/>
        </p:nvGrpSpPr>
        <p:grpSpPr>
          <a:xfrm>
            <a:off x="10227036" y="4771088"/>
            <a:ext cx="1596400" cy="1594217"/>
            <a:chOff x="-2262203" y="2436955"/>
            <a:chExt cx="2076947" cy="2074109"/>
          </a:xfrm>
        </p:grpSpPr>
        <p:pic>
          <p:nvPicPr>
            <p:cNvPr id="17" name="Image 16">
              <a:extLst>
                <a:ext uri="{FF2B5EF4-FFF2-40B4-BE49-F238E27FC236}">
                  <a16:creationId xmlns:a16="http://schemas.microsoft.com/office/drawing/2014/main" id="{927F6076-D912-6672-BF9F-9237ADAFBFD4}"/>
                </a:ext>
              </a:extLst>
            </p:cNvPr>
            <p:cNvPicPr>
              <a:picLocks noChangeAspect="1"/>
            </p:cNvPicPr>
            <p:nvPr/>
          </p:nvPicPr>
          <p:blipFill rotWithShape="1">
            <a:blip r:embed="rId9">
              <a:extLst>
                <a:ext uri="{BEBA8EAE-BF5A-486C-A8C5-ECC9F3942E4B}">
                  <a14:imgProps xmlns:a14="http://schemas.microsoft.com/office/drawing/2010/main">
                    <a14:imgLayer r:embed="rId10">
                      <a14:imgEffect>
                        <a14:backgroundRemoval t="9589" b="99087" l="9991" r="90282">
                          <a14:foregroundMark x1="51589" y1="45510" x2="54859" y2="51903"/>
                          <a14:foregroundMark x1="54859" y1="51903" x2="65123" y2="51142"/>
                          <a14:foregroundMark x1="65123" y1="51142" x2="76022" y2="52207"/>
                          <a14:foregroundMark x1="76022" y1="52207" x2="85831" y2="50076"/>
                          <a14:foregroundMark x1="85831" y1="50076" x2="90372" y2="50533"/>
                          <a14:foregroundMark x1="90372" y1="50533" x2="85468" y2="47336"/>
                          <a14:foregroundMark x1="85468" y1="47336" x2="62125" y2="49619"/>
                          <a14:foregroundMark x1="62125" y1="49619" x2="57402" y2="48250"/>
                          <a14:foregroundMark x1="57402" y1="48250" x2="61853" y2="45510"/>
                          <a14:foregroundMark x1="61853" y1="45510" x2="81290" y2="47032"/>
                          <a14:foregroundMark x1="81290" y1="47032" x2="86194" y2="45967"/>
                          <a14:foregroundMark x1="86194" y1="45967" x2="63397" y2="45205"/>
                          <a14:foregroundMark x1="44323" y1="12938" x2="47775" y2="16134"/>
                          <a14:foregroundMark x1="22707" y1="17352" x2="23070" y2="34855"/>
                          <a14:foregroundMark x1="23070" y1="34855" x2="23978" y2="40335"/>
                          <a14:foregroundMark x1="42144" y1="29528" x2="38874" y2="31963"/>
                          <a14:foregroundMark x1="16349" y1="58600" x2="16440" y2="52359"/>
                          <a14:foregroundMark x1="38420" y1="80365" x2="36966" y2="74429"/>
                          <a14:foregroundMark x1="22616" y1="88280" x2="21617" y2="83257"/>
                          <a14:foregroundMark x1="15622" y1="99239" x2="18347" y2="92390"/>
                          <a14:foregroundMark x1="18347" y1="92390" x2="35604" y2="89954"/>
                          <a14:foregroundMark x1="35604" y1="89954" x2="42234" y2="78539"/>
                          <a14:foregroundMark x1="42234" y1="78539" x2="46140" y2="85388"/>
                          <a14:foregroundMark x1="46140" y1="85388" x2="48411" y2="92390"/>
                          <a14:foregroundMark x1="48411" y1="92390" x2="43324" y2="97412"/>
                          <a14:foregroundMark x1="43324" y1="97412" x2="16440" y2="98174"/>
                          <a14:foregroundMark x1="19437" y1="86758" x2="15622" y2="95890"/>
                          <a14:foregroundMark x1="15622" y1="95890" x2="15077" y2="99087"/>
                          <a14:foregroundMark x1="20890" y1="87367" x2="16621" y2="94825"/>
                          <a14:foregroundMark x1="42870" y1="69559" x2="40145" y2="75647"/>
                          <a14:foregroundMark x1="40145" y1="75647" x2="28792" y2="89650"/>
                          <a14:foregroundMark x1="28792" y1="89650" x2="24342" y2="89650"/>
                          <a14:foregroundMark x1="53315" y1="95890" x2="44596" y2="75799"/>
                          <a14:foregroundMark x1="44596" y1="75799" x2="43233" y2="69406"/>
                        </a14:backgroundRemoval>
                      </a14:imgEffect>
                    </a14:imgLayer>
                  </a14:imgProps>
                </a:ext>
              </a:extLst>
            </a:blip>
            <a:srcRect r="42105"/>
            <a:stretch/>
          </p:blipFill>
          <p:spPr>
            <a:xfrm>
              <a:off x="-2262203" y="2436955"/>
              <a:ext cx="2012314" cy="2074109"/>
            </a:xfrm>
            <a:prstGeom prst="rect">
              <a:avLst/>
            </a:prstGeom>
          </p:spPr>
        </p:pic>
        <p:sp>
          <p:nvSpPr>
            <p:cNvPr id="18" name="Rectangle 17">
              <a:extLst>
                <a:ext uri="{FF2B5EF4-FFF2-40B4-BE49-F238E27FC236}">
                  <a16:creationId xmlns:a16="http://schemas.microsoft.com/office/drawing/2014/main" id="{8F5A13BC-105B-6D43-D6CC-F28998D335C3}"/>
                </a:ext>
              </a:extLst>
            </p:cNvPr>
            <p:cNvSpPr/>
            <p:nvPr/>
          </p:nvSpPr>
          <p:spPr>
            <a:xfrm>
              <a:off x="-584826" y="3194094"/>
              <a:ext cx="399570" cy="3687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9" name="Image 8">
            <a:extLst>
              <a:ext uri="{FF2B5EF4-FFF2-40B4-BE49-F238E27FC236}">
                <a16:creationId xmlns:a16="http://schemas.microsoft.com/office/drawing/2014/main" id="{AD0907A9-FCA2-CEC0-D93A-69ACD4141591}"/>
              </a:ext>
            </a:extLst>
          </p:cNvPr>
          <p:cNvPicPr>
            <a:picLocks noChangeAspect="1"/>
          </p:cNvPicPr>
          <p:nvPr/>
        </p:nvPicPr>
        <p:blipFill>
          <a:blip r:embed="rId8">
            <a:duotone>
              <a:prstClr val="black"/>
              <a:schemeClr val="accent4">
                <a:tint val="45000"/>
                <a:satMod val="400000"/>
              </a:schemeClr>
            </a:duotone>
          </a:blip>
          <a:stretch>
            <a:fillRect/>
          </a:stretch>
        </p:blipFill>
        <p:spPr>
          <a:xfrm rot="4577941" flipH="1" flipV="1">
            <a:off x="3719760" y="5683567"/>
            <a:ext cx="728972" cy="650399"/>
          </a:xfrm>
          <a:prstGeom prst="rect">
            <a:avLst/>
          </a:prstGeom>
          <a:noFill/>
        </p:spPr>
      </p:pic>
    </p:spTree>
    <p:extLst>
      <p:ext uri="{BB962C8B-B14F-4D97-AF65-F5344CB8AC3E}">
        <p14:creationId xmlns:p14="http://schemas.microsoft.com/office/powerpoint/2010/main" val="41166617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2E21C282-048E-D3C6-4196-3170310FD829}"/>
              </a:ext>
            </a:extLst>
          </p:cNvPr>
          <p:cNvSpPr>
            <a:spLocks noGrp="1"/>
          </p:cNvSpPr>
          <p:nvPr>
            <p:ph idx="17"/>
          </p:nvPr>
        </p:nvSpPr>
        <p:spPr/>
        <p:txBody>
          <a:bodyPr/>
          <a:lstStyle/>
          <a:p>
            <a:r>
              <a:rPr lang="fr-FR" b="1" dirty="0"/>
              <a:t>L’Entrée à Relation à Distance (EERD) est un outil facilitant au service des collaborateurs. </a:t>
            </a:r>
            <a:r>
              <a:rPr lang="fr-FR" b="1" dirty="0">
                <a:solidFill>
                  <a:schemeClr val="accent1"/>
                </a:solidFill>
              </a:rPr>
              <a:t>Simple, rapide et sécurisé, </a:t>
            </a:r>
            <a:r>
              <a:rPr lang="fr-FR" dirty="0">
                <a:solidFill>
                  <a:prstClr val="black">
                    <a:lumMod val="75000"/>
                    <a:lumOff val="25000"/>
                  </a:prstClr>
                </a:solidFill>
                <a:latin typeface="Arial"/>
              </a:rPr>
              <a:t>tant pour le prospect que pour le conseiller à l’initiative de l’EERD, cette fonctionnalité permet </a:t>
            </a:r>
            <a:r>
              <a:rPr lang="fr-FR" b="1" dirty="0">
                <a:solidFill>
                  <a:prstClr val="black">
                    <a:lumMod val="75000"/>
                    <a:lumOff val="25000"/>
                  </a:prstClr>
                </a:solidFill>
                <a:latin typeface="Arial"/>
              </a:rPr>
              <a:t>d’alléger l’aspect administratif </a:t>
            </a:r>
            <a:r>
              <a:rPr lang="fr-FR" dirty="0">
                <a:solidFill>
                  <a:prstClr val="black">
                    <a:lumMod val="75000"/>
                    <a:lumOff val="25000"/>
                  </a:prstClr>
                </a:solidFill>
                <a:latin typeface="Arial"/>
              </a:rPr>
              <a:t>du process. </a:t>
            </a:r>
            <a:r>
              <a:rPr lang="fr-FR" dirty="0"/>
              <a:t>Ce </a:t>
            </a:r>
            <a:r>
              <a:rPr lang="fr-FR" b="1" dirty="0">
                <a:solidFill>
                  <a:schemeClr val="accent1"/>
                </a:solidFill>
              </a:rPr>
              <a:t>nouveau parcours </a:t>
            </a:r>
            <a:r>
              <a:rPr lang="fr-FR" dirty="0"/>
              <a:t>est</a:t>
            </a:r>
            <a:r>
              <a:rPr lang="fr-FR" b="1" dirty="0">
                <a:solidFill>
                  <a:schemeClr val="accent1"/>
                </a:solidFill>
              </a:rPr>
              <a:t> </a:t>
            </a:r>
            <a:r>
              <a:rPr lang="fr-FR" dirty="0"/>
              <a:t>accessible à tous, via la bibliothèque de mails.</a:t>
            </a:r>
          </a:p>
          <a:p>
            <a:endParaRPr lang="fr-FR" dirty="0"/>
          </a:p>
          <a:p>
            <a:endParaRPr lang="fr-FR" dirty="0"/>
          </a:p>
          <a:p>
            <a:endParaRPr lang="fr-FR" dirty="0"/>
          </a:p>
        </p:txBody>
      </p:sp>
      <p:sp>
        <p:nvSpPr>
          <p:cNvPr id="3" name="Espace réservé du texte 2">
            <a:extLst>
              <a:ext uri="{FF2B5EF4-FFF2-40B4-BE49-F238E27FC236}">
                <a16:creationId xmlns:a16="http://schemas.microsoft.com/office/drawing/2014/main" id="{F5EF527C-F610-5647-1194-AA70930AD751}"/>
              </a:ext>
            </a:extLst>
          </p:cNvPr>
          <p:cNvSpPr>
            <a:spLocks noGrp="1"/>
          </p:cNvSpPr>
          <p:nvPr>
            <p:ph type="body" sz="quarter" idx="12"/>
          </p:nvPr>
        </p:nvSpPr>
        <p:spPr/>
        <p:txBody>
          <a:bodyPr>
            <a:normAutofit/>
          </a:bodyPr>
          <a:lstStyle/>
          <a:p>
            <a:r>
              <a:rPr lang="fr-FR" dirty="0"/>
              <a:t>L’</a:t>
            </a:r>
            <a:r>
              <a:rPr lang="fr-FR" dirty="0">
                <a:solidFill>
                  <a:schemeClr val="accent1"/>
                </a:solidFill>
              </a:rPr>
              <a:t>Entrée à Relation à Distance</a:t>
            </a:r>
            <a:r>
              <a:rPr lang="fr-FR" dirty="0"/>
              <a:t> au service de la </a:t>
            </a:r>
            <a:r>
              <a:rPr lang="fr-FR" dirty="0">
                <a:solidFill>
                  <a:srgbClr val="C00000"/>
                </a:solidFill>
              </a:rPr>
              <a:t>conquête.</a:t>
            </a:r>
          </a:p>
        </p:txBody>
      </p:sp>
      <p:sp>
        <p:nvSpPr>
          <p:cNvPr id="4" name="Espace réservé du texte 3">
            <a:extLst>
              <a:ext uri="{FF2B5EF4-FFF2-40B4-BE49-F238E27FC236}">
                <a16:creationId xmlns:a16="http://schemas.microsoft.com/office/drawing/2014/main" id="{3C54CC3A-447E-665E-45C2-E73A1B93F287}"/>
              </a:ext>
            </a:extLst>
          </p:cNvPr>
          <p:cNvSpPr>
            <a:spLocks noGrp="1"/>
          </p:cNvSpPr>
          <p:nvPr>
            <p:ph type="body" sz="quarter" idx="14"/>
          </p:nvPr>
        </p:nvSpPr>
        <p:spPr/>
        <p:txBody>
          <a:bodyPr/>
          <a:lstStyle/>
          <a:p>
            <a:r>
              <a:rPr lang="fr-FR" b="0" dirty="0">
                <a:solidFill>
                  <a:srgbClr val="C00000"/>
                </a:solidFill>
              </a:rPr>
              <a:t>Grand Public</a:t>
            </a:r>
            <a:r>
              <a:rPr lang="fr-FR" dirty="0">
                <a:solidFill>
                  <a:schemeClr val="tx1">
                    <a:lumMod val="75000"/>
                    <a:lumOff val="25000"/>
                  </a:schemeClr>
                </a:solidFill>
              </a:rPr>
              <a:t> - </a:t>
            </a:r>
            <a:r>
              <a:rPr lang="fr-FR" dirty="0">
                <a:solidFill>
                  <a:srgbClr val="C00000"/>
                </a:solidFill>
              </a:rPr>
              <a:t>Premium </a:t>
            </a:r>
            <a:r>
              <a:rPr lang="fr-FR" dirty="0">
                <a:solidFill>
                  <a:schemeClr val="tx1">
                    <a:lumMod val="75000"/>
                    <a:lumOff val="25000"/>
                  </a:schemeClr>
                </a:solidFill>
              </a:rPr>
              <a:t>- Professionnels </a:t>
            </a:r>
          </a:p>
        </p:txBody>
      </p:sp>
      <p:sp>
        <p:nvSpPr>
          <p:cNvPr id="6" name="Rectangle 5">
            <a:extLst>
              <a:ext uri="{FF2B5EF4-FFF2-40B4-BE49-F238E27FC236}">
                <a16:creationId xmlns:a16="http://schemas.microsoft.com/office/drawing/2014/main" id="{65931245-5239-F5CE-E1A8-FB4B0304925F}"/>
              </a:ext>
            </a:extLst>
          </p:cNvPr>
          <p:cNvSpPr/>
          <p:nvPr/>
        </p:nvSpPr>
        <p:spPr>
          <a:xfrm>
            <a:off x="0" y="0"/>
            <a:ext cx="394399"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CONQUETE</a:t>
            </a:r>
          </a:p>
        </p:txBody>
      </p:sp>
      <p:sp>
        <p:nvSpPr>
          <p:cNvPr id="13" name="Rectangle 8">
            <a:extLst>
              <a:ext uri="{FF2B5EF4-FFF2-40B4-BE49-F238E27FC236}">
                <a16:creationId xmlns:a16="http://schemas.microsoft.com/office/drawing/2014/main" id="{7AA1B293-86AB-CFB7-64EB-795753F7545C}"/>
              </a:ext>
            </a:extLst>
          </p:cNvPr>
          <p:cNvSpPr>
            <a:spLocks noChangeArrowheads="1"/>
          </p:cNvSpPr>
          <p:nvPr/>
        </p:nvSpPr>
        <p:spPr bwMode="auto">
          <a:xfrm>
            <a:off x="5195889" y="3453003"/>
            <a:ext cx="6727736"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49263"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fr-FR" altLang="fr-FR" sz="1600" b="1" dirty="0">
                <a:solidFill>
                  <a:schemeClr val="accent1"/>
                </a:solidFill>
                <a:latin typeface="+mn-lt"/>
              </a:rPr>
              <a:t>Côté conseiller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lang="fr-FR" altLang="fr-FR" sz="1600" dirty="0">
                <a:solidFill>
                  <a:schemeClr val="tx1">
                    <a:lumMod val="75000"/>
                    <a:lumOff val="25000"/>
                  </a:schemeClr>
                </a:solidFill>
                <a:latin typeface="+mn-lt"/>
              </a:rPr>
              <a:t>Il reçoit un </a:t>
            </a:r>
            <a:r>
              <a:rPr lang="fr-FR" altLang="fr-FR" sz="1600" b="1" dirty="0">
                <a:solidFill>
                  <a:schemeClr val="tx1">
                    <a:lumMod val="75000"/>
                    <a:lumOff val="25000"/>
                  </a:schemeClr>
                </a:solidFill>
                <a:latin typeface="+mn-lt"/>
              </a:rPr>
              <a:t>mail</a:t>
            </a:r>
            <a:r>
              <a:rPr lang="fr-FR" altLang="fr-FR" sz="1600" dirty="0">
                <a:solidFill>
                  <a:schemeClr val="tx1">
                    <a:lumMod val="75000"/>
                    <a:lumOff val="25000"/>
                  </a:schemeClr>
                </a:solidFill>
                <a:latin typeface="+mn-lt"/>
              </a:rPr>
              <a:t> quand le prospect a terminé le parcours</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lang="fr-FR" altLang="fr-FR" sz="1600" b="1" dirty="0">
                <a:solidFill>
                  <a:schemeClr val="tx1">
                    <a:lumMod val="75000"/>
                    <a:lumOff val="25000"/>
                  </a:schemeClr>
                </a:solidFill>
                <a:latin typeface="+mn-lt"/>
              </a:rPr>
              <a:t>Consulte</a:t>
            </a:r>
            <a:r>
              <a:rPr lang="fr-FR" altLang="fr-FR" sz="1600" dirty="0">
                <a:solidFill>
                  <a:schemeClr val="tx1">
                    <a:lumMod val="75000"/>
                    <a:lumOff val="25000"/>
                  </a:schemeClr>
                </a:solidFill>
                <a:latin typeface="+mn-lt"/>
              </a:rPr>
              <a:t> </a:t>
            </a:r>
            <a:r>
              <a:rPr lang="fr-FR" altLang="fr-FR" sz="1600" b="1" dirty="0">
                <a:solidFill>
                  <a:schemeClr val="tx1">
                    <a:lumMod val="75000"/>
                    <a:lumOff val="25000"/>
                  </a:schemeClr>
                </a:solidFill>
                <a:latin typeface="+mn-lt"/>
              </a:rPr>
              <a:t>et</a:t>
            </a:r>
            <a:r>
              <a:rPr lang="fr-FR" altLang="fr-FR" sz="1600" dirty="0">
                <a:solidFill>
                  <a:schemeClr val="tx1">
                    <a:lumMod val="75000"/>
                    <a:lumOff val="25000"/>
                  </a:schemeClr>
                </a:solidFill>
                <a:latin typeface="+mn-lt"/>
              </a:rPr>
              <a:t> </a:t>
            </a:r>
            <a:r>
              <a:rPr lang="fr-FR" altLang="fr-FR" sz="1600" b="1" dirty="0">
                <a:solidFill>
                  <a:schemeClr val="tx1">
                    <a:lumMod val="75000"/>
                    <a:lumOff val="25000"/>
                  </a:schemeClr>
                </a:solidFill>
                <a:latin typeface="+mn-lt"/>
              </a:rPr>
              <a:t>valide</a:t>
            </a:r>
            <a:r>
              <a:rPr lang="fr-FR" altLang="fr-FR" sz="1600" dirty="0">
                <a:solidFill>
                  <a:schemeClr val="tx1">
                    <a:lumMod val="75000"/>
                    <a:lumOff val="25000"/>
                  </a:schemeClr>
                </a:solidFill>
                <a:latin typeface="+mn-lt"/>
              </a:rPr>
              <a:t> les informations et justificatifs dans </a:t>
            </a:r>
            <a:r>
              <a:rPr lang="fr-FR" altLang="fr-FR" sz="1600" b="1" dirty="0" err="1">
                <a:solidFill>
                  <a:schemeClr val="tx1">
                    <a:lumMod val="75000"/>
                    <a:lumOff val="25000"/>
                  </a:schemeClr>
                </a:solidFill>
                <a:latin typeface="+mn-lt"/>
              </a:rPr>
              <a:t>MyFlow</a:t>
            </a:r>
            <a:endParaRPr lang="fr-FR" altLang="fr-FR" sz="1600" b="1" dirty="0">
              <a:solidFill>
                <a:schemeClr val="tx1">
                  <a:lumMod val="75000"/>
                  <a:lumOff val="25000"/>
                </a:schemeClr>
              </a:solidFill>
              <a:latin typeface="+mn-lt"/>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lang="fr-FR" altLang="fr-FR" sz="1600" dirty="0">
                <a:solidFill>
                  <a:schemeClr val="tx1">
                    <a:lumMod val="75000"/>
                    <a:lumOff val="25000"/>
                  </a:schemeClr>
                </a:solidFill>
                <a:latin typeface="+mn-lt"/>
              </a:rPr>
              <a:t>Les infos et justificatifs alimentent le SI et se </a:t>
            </a:r>
            <a:r>
              <a:rPr lang="fr-FR" altLang="fr-FR" sz="1600" b="1" dirty="0">
                <a:solidFill>
                  <a:schemeClr val="tx1">
                    <a:lumMod val="75000"/>
                    <a:lumOff val="25000"/>
                  </a:schemeClr>
                </a:solidFill>
                <a:latin typeface="+mn-lt"/>
              </a:rPr>
              <a:t>classent automatiquement dans le DRC</a:t>
            </a:r>
          </a:p>
        </p:txBody>
      </p:sp>
      <p:sp>
        <p:nvSpPr>
          <p:cNvPr id="16" name="ZoneTexte 15">
            <a:extLst>
              <a:ext uri="{FF2B5EF4-FFF2-40B4-BE49-F238E27FC236}">
                <a16:creationId xmlns:a16="http://schemas.microsoft.com/office/drawing/2014/main" id="{9947BF33-A9AF-EF13-37A7-C1A6DF8041C8}"/>
              </a:ext>
            </a:extLst>
          </p:cNvPr>
          <p:cNvSpPr txBox="1"/>
          <p:nvPr/>
        </p:nvSpPr>
        <p:spPr>
          <a:xfrm>
            <a:off x="695326" y="4778596"/>
            <a:ext cx="9774506" cy="338554"/>
          </a:xfrm>
          <a:prstGeom prst="rect">
            <a:avLst/>
          </a:prstGeom>
          <a:noFill/>
        </p:spPr>
        <p:txBody>
          <a:bodyPr wrap="square">
            <a:spAutoFit/>
          </a:bodyPr>
          <a:lstStyle/>
          <a:p>
            <a:pPr marL="252000" indent="-216000" eaLnBrk="0" fontAlgn="base" hangingPunct="0">
              <a:spcBef>
                <a:spcPts val="600"/>
              </a:spcBef>
              <a:spcAft>
                <a:spcPct val="0"/>
              </a:spcAft>
              <a:buClr>
                <a:srgbClr val="EA4E55">
                  <a:lumMod val="75000"/>
                </a:srgbClr>
              </a:buClr>
              <a:buFont typeface="Arial" panose="020B0604020202020204" pitchFamily="34" charset="0"/>
              <a:buChar char="■"/>
              <a:defRPr/>
            </a:pPr>
            <a:r>
              <a:rPr lang="fr-FR" sz="1600" dirty="0">
                <a:solidFill>
                  <a:prstClr val="black">
                    <a:lumMod val="75000"/>
                    <a:lumOff val="25000"/>
                  </a:prstClr>
                </a:solidFill>
                <a:latin typeface="Arial"/>
              </a:rPr>
              <a:t>Retrouvez toutes les étapes du parcours dans </a:t>
            </a:r>
            <a:r>
              <a:rPr lang="fr-FR" sz="1600" b="0" i="0" u="none" strike="noStrike" dirty="0" err="1">
                <a:solidFill>
                  <a:srgbClr val="262626"/>
                </a:solidFill>
                <a:effectLst/>
                <a:latin typeface="+mj-lt"/>
                <a:hlinkClick r:id="rId2"/>
              </a:rPr>
              <a:t>MyDocs</a:t>
            </a:r>
            <a:r>
              <a:rPr lang="fr-FR" sz="1600" b="0" i="0" u="none" strike="noStrike" dirty="0">
                <a:solidFill>
                  <a:srgbClr val="262626"/>
                </a:solidFill>
                <a:effectLst/>
                <a:latin typeface="+mj-lt"/>
                <a:hlinkClick r:id="rId2"/>
              </a:rPr>
              <a:t> CEGEE</a:t>
            </a:r>
            <a:r>
              <a:rPr lang="fr-FR" sz="1600" b="0" i="0" u="none" strike="noStrike" dirty="0">
                <a:solidFill>
                  <a:srgbClr val="262626"/>
                </a:solidFill>
                <a:effectLst/>
                <a:latin typeface="+mj-lt"/>
              </a:rPr>
              <a:t> </a:t>
            </a:r>
            <a:endParaRPr lang="fr-FR" sz="1600" dirty="0">
              <a:solidFill>
                <a:prstClr val="black">
                  <a:lumMod val="75000"/>
                  <a:lumOff val="25000"/>
                </a:prstClr>
              </a:solidFill>
              <a:latin typeface="Arial"/>
            </a:endParaRPr>
          </a:p>
        </p:txBody>
      </p:sp>
      <p:pic>
        <p:nvPicPr>
          <p:cNvPr id="17" name="Image 16">
            <a:hlinkClick r:id="rId3" tooltip="Accés direct"/>
            <a:extLst>
              <a:ext uri="{FF2B5EF4-FFF2-40B4-BE49-F238E27FC236}">
                <a16:creationId xmlns:a16="http://schemas.microsoft.com/office/drawing/2014/main" id="{22DCA827-7F1F-7F9D-F5D1-051D844AB7EC}"/>
              </a:ext>
            </a:extLst>
          </p:cNvPr>
          <p:cNvPicPr>
            <a:picLocks noChangeAspect="1"/>
          </p:cNvPicPr>
          <p:nvPr/>
        </p:nvPicPr>
        <p:blipFill rotWithShape="1">
          <a:blip r:embed="rId4"/>
          <a:srcRect l="9021" t="12994" r="1190" b="11083"/>
          <a:stretch/>
        </p:blipFill>
        <p:spPr bwMode="auto">
          <a:xfrm>
            <a:off x="1006870" y="5202342"/>
            <a:ext cx="3033130" cy="703951"/>
          </a:xfrm>
          <a:prstGeom prst="rect">
            <a:avLst/>
          </a:prstGeom>
          <a:ln>
            <a:solidFill>
              <a:schemeClr val="bg1">
                <a:lumMod val="65000"/>
              </a:schemeClr>
            </a:solidFill>
          </a:ln>
          <a:extLst>
            <a:ext uri="{53640926-AAD7-44D8-BBD7-CCE9431645EC}">
              <a14:shadowObscured xmlns:a14="http://schemas.microsoft.com/office/drawing/2010/main"/>
            </a:ext>
          </a:extLst>
        </p:spPr>
      </p:pic>
      <p:pic>
        <p:nvPicPr>
          <p:cNvPr id="18" name="Picture 6" descr="fleche-rouge - Tous Perfect">
            <a:extLst>
              <a:ext uri="{FF2B5EF4-FFF2-40B4-BE49-F238E27FC236}">
                <a16:creationId xmlns:a16="http://schemas.microsoft.com/office/drawing/2014/main" id="{6B022397-5D36-038F-462B-C7C751C3560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678353" flipH="1" flipV="1">
            <a:off x="3693490" y="5651897"/>
            <a:ext cx="320844" cy="293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2" name="Groupe 21">
            <a:extLst>
              <a:ext uri="{FF2B5EF4-FFF2-40B4-BE49-F238E27FC236}">
                <a16:creationId xmlns:a16="http://schemas.microsoft.com/office/drawing/2014/main" id="{1574C54A-010B-2A64-E025-B9B8A0EC4C30}"/>
              </a:ext>
            </a:extLst>
          </p:cNvPr>
          <p:cNvGrpSpPr/>
          <p:nvPr/>
        </p:nvGrpSpPr>
        <p:grpSpPr>
          <a:xfrm>
            <a:off x="1046134" y="2476777"/>
            <a:ext cx="3902192" cy="1960583"/>
            <a:chOff x="992770" y="2317694"/>
            <a:chExt cx="4413801" cy="2217631"/>
          </a:xfrm>
        </p:grpSpPr>
        <p:pic>
          <p:nvPicPr>
            <p:cNvPr id="15" name="Image 14">
              <a:extLst>
                <a:ext uri="{FF2B5EF4-FFF2-40B4-BE49-F238E27FC236}">
                  <a16:creationId xmlns:a16="http://schemas.microsoft.com/office/drawing/2014/main" id="{2893A6A3-AB7B-CD58-9517-0D47CC0F0105}"/>
                </a:ext>
              </a:extLst>
            </p:cNvPr>
            <p:cNvPicPr>
              <a:picLocks noChangeAspect="1"/>
            </p:cNvPicPr>
            <p:nvPr/>
          </p:nvPicPr>
          <p:blipFill rotWithShape="1">
            <a:blip r:embed="rId6"/>
            <a:srcRect r="59193" b="63551"/>
            <a:stretch/>
          </p:blipFill>
          <p:spPr bwMode="auto">
            <a:xfrm>
              <a:off x="992770" y="2317694"/>
              <a:ext cx="4413801" cy="2217631"/>
            </a:xfrm>
            <a:prstGeom prst="rect">
              <a:avLst/>
            </a:prstGeom>
            <a:ln>
              <a:solidFill>
                <a:schemeClr val="bg1">
                  <a:lumMod val="65000"/>
                </a:schemeClr>
              </a:solidFill>
            </a:ln>
            <a:extLst>
              <a:ext uri="{53640926-AAD7-44D8-BBD7-CCE9431645EC}">
                <a14:shadowObscured xmlns:a14="http://schemas.microsoft.com/office/drawing/2010/main"/>
              </a:ext>
            </a:extLst>
          </p:spPr>
        </p:pic>
        <p:pic>
          <p:nvPicPr>
            <p:cNvPr id="19" name="Picture 6" descr="fleche-rouge - Tous Perfect">
              <a:extLst>
                <a:ext uri="{FF2B5EF4-FFF2-40B4-BE49-F238E27FC236}">
                  <a16:creationId xmlns:a16="http://schemas.microsoft.com/office/drawing/2014/main" id="{BFE8E914-2AEE-6369-D634-76919B8822E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20983878" flipH="1" flipV="1">
              <a:off x="4731605" y="3801906"/>
              <a:ext cx="651191" cy="595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1" name="ZoneTexte 20">
            <a:extLst>
              <a:ext uri="{FF2B5EF4-FFF2-40B4-BE49-F238E27FC236}">
                <a16:creationId xmlns:a16="http://schemas.microsoft.com/office/drawing/2014/main" id="{7E1C0FC9-2293-9E44-78A8-57EFFE985129}"/>
              </a:ext>
            </a:extLst>
          </p:cNvPr>
          <p:cNvSpPr txBox="1"/>
          <p:nvPr/>
        </p:nvSpPr>
        <p:spPr>
          <a:xfrm>
            <a:off x="5195888" y="2315868"/>
            <a:ext cx="6996112" cy="1077218"/>
          </a:xfrm>
          <a:prstGeom prst="rect">
            <a:avLst/>
          </a:prstGeom>
          <a:noFill/>
        </p:spPr>
        <p:txBody>
          <a:bodyPr wrap="square">
            <a:spAutoFit/>
          </a:bodyPr>
          <a:lstStyle/>
          <a:p>
            <a:pPr marR="0" lvl="0" algn="l" defTabSz="914400" rtl="0" eaLnBrk="0" fontAlgn="base" latinLnBrk="0" hangingPunct="0">
              <a:lnSpc>
                <a:spcPct val="100000"/>
              </a:lnSpc>
              <a:spcBef>
                <a:spcPct val="0"/>
              </a:spcBef>
              <a:spcAft>
                <a:spcPct val="0"/>
              </a:spcAft>
              <a:buClrTx/>
              <a:buSzTx/>
              <a:buFontTx/>
              <a:buNone/>
              <a:tabLst/>
            </a:pPr>
            <a:r>
              <a:rPr lang="fr-FR" altLang="fr-FR" sz="1600" b="1" dirty="0">
                <a:solidFill>
                  <a:schemeClr val="accent1"/>
                </a:solidFill>
                <a:latin typeface="+mn-lt"/>
              </a:rPr>
              <a:t>Côté prospect </a:t>
            </a:r>
          </a:p>
          <a:p>
            <a:pPr marL="342900" marR="0" lvl="1" indent="-342900" algn="l" defTabSz="914400" rtl="0" eaLnBrk="0" fontAlgn="base" latinLnBrk="0" hangingPunct="0">
              <a:lnSpc>
                <a:spcPct val="100000"/>
              </a:lnSpc>
              <a:spcBef>
                <a:spcPct val="0"/>
              </a:spcBef>
              <a:spcAft>
                <a:spcPct val="0"/>
              </a:spcAft>
              <a:buClrTx/>
              <a:buSzTx/>
              <a:buFont typeface="+mj-lt"/>
              <a:buAutoNum type="arabicPeriod"/>
              <a:tabLst/>
            </a:pPr>
            <a:r>
              <a:rPr lang="fr-FR" altLang="fr-FR" sz="1600" dirty="0">
                <a:solidFill>
                  <a:schemeClr val="tx1">
                    <a:lumMod val="75000"/>
                    <a:lumOff val="25000"/>
                  </a:schemeClr>
                </a:solidFill>
                <a:latin typeface="+mn-lt"/>
              </a:rPr>
              <a:t>Il renseigne les </a:t>
            </a:r>
            <a:r>
              <a:rPr lang="fr-FR" altLang="fr-FR" sz="1600" b="1" dirty="0">
                <a:solidFill>
                  <a:schemeClr val="tx1">
                    <a:lumMod val="75000"/>
                    <a:lumOff val="25000"/>
                  </a:schemeClr>
                </a:solidFill>
                <a:latin typeface="+mn-lt"/>
              </a:rPr>
              <a:t>données</a:t>
            </a:r>
            <a:r>
              <a:rPr lang="fr-FR" altLang="fr-FR" sz="1600" dirty="0">
                <a:solidFill>
                  <a:schemeClr val="tx1">
                    <a:lumMod val="75000"/>
                    <a:lumOff val="25000"/>
                  </a:schemeClr>
                </a:solidFill>
                <a:latin typeface="+mn-lt"/>
              </a:rPr>
              <a:t> en autonomie</a:t>
            </a:r>
          </a:p>
          <a:p>
            <a:pPr marL="342900" marR="0" lvl="1" indent="-342900" algn="l" defTabSz="914400" rtl="0" eaLnBrk="0" fontAlgn="base" latinLnBrk="0" hangingPunct="0">
              <a:lnSpc>
                <a:spcPct val="100000"/>
              </a:lnSpc>
              <a:spcBef>
                <a:spcPct val="0"/>
              </a:spcBef>
              <a:spcAft>
                <a:spcPct val="0"/>
              </a:spcAft>
              <a:buClrTx/>
              <a:buSzTx/>
              <a:buFont typeface="+mj-lt"/>
              <a:buAutoNum type="arabicPeriod"/>
              <a:tabLst/>
            </a:pPr>
            <a:r>
              <a:rPr lang="fr-FR" altLang="fr-FR" sz="1600" dirty="0">
                <a:solidFill>
                  <a:schemeClr val="tx1">
                    <a:lumMod val="75000"/>
                    <a:lumOff val="25000"/>
                  </a:schemeClr>
                </a:solidFill>
                <a:latin typeface="+mn-lt"/>
              </a:rPr>
              <a:t>Il renseigne les infos pour </a:t>
            </a:r>
            <a:r>
              <a:rPr lang="fr-FR" altLang="fr-FR" sz="1600" b="1" dirty="0">
                <a:solidFill>
                  <a:schemeClr val="tx1">
                    <a:lumMod val="75000"/>
                    <a:lumOff val="25000"/>
                  </a:schemeClr>
                </a:solidFill>
                <a:latin typeface="+mn-lt"/>
              </a:rPr>
              <a:t>l’EAI, PPE et l’</a:t>
            </a:r>
            <a:r>
              <a:rPr lang="fr-FR" altLang="fr-FR" sz="1600" b="1" dirty="0" err="1">
                <a:solidFill>
                  <a:schemeClr val="tx1">
                    <a:lumMod val="75000"/>
                    <a:lumOff val="25000"/>
                  </a:schemeClr>
                </a:solidFill>
                <a:latin typeface="+mn-lt"/>
              </a:rPr>
              <a:t>opt’in</a:t>
            </a:r>
            <a:r>
              <a:rPr lang="fr-FR" altLang="fr-FR" sz="1600" b="1" dirty="0">
                <a:solidFill>
                  <a:schemeClr val="tx1">
                    <a:lumMod val="75000"/>
                    <a:lumOff val="25000"/>
                  </a:schemeClr>
                </a:solidFill>
                <a:latin typeface="+mn-lt"/>
              </a:rPr>
              <a:t> </a:t>
            </a:r>
            <a:r>
              <a:rPr lang="fr-FR" altLang="fr-FR" sz="1600" dirty="0">
                <a:solidFill>
                  <a:schemeClr val="tx1">
                    <a:lumMod val="75000"/>
                    <a:lumOff val="25000"/>
                  </a:schemeClr>
                </a:solidFill>
                <a:latin typeface="+mn-lt"/>
              </a:rPr>
              <a:t>(archive automatique)</a:t>
            </a:r>
          </a:p>
          <a:p>
            <a:pPr marL="342900" marR="0" lvl="1" indent="-342900" algn="l" defTabSz="914400" rtl="0" eaLnBrk="0" fontAlgn="base" latinLnBrk="0" hangingPunct="0">
              <a:lnSpc>
                <a:spcPct val="100000"/>
              </a:lnSpc>
              <a:spcBef>
                <a:spcPct val="0"/>
              </a:spcBef>
              <a:spcAft>
                <a:spcPct val="0"/>
              </a:spcAft>
              <a:buClrTx/>
              <a:buSzTx/>
              <a:buFont typeface="+mj-lt"/>
              <a:buAutoNum type="arabicPeriod"/>
              <a:tabLst/>
            </a:pPr>
            <a:r>
              <a:rPr lang="fr-FR" altLang="fr-FR" sz="1600" dirty="0">
                <a:solidFill>
                  <a:schemeClr val="tx1">
                    <a:lumMod val="75000"/>
                    <a:lumOff val="25000"/>
                  </a:schemeClr>
                </a:solidFill>
                <a:latin typeface="+mn-lt"/>
              </a:rPr>
              <a:t>Il </a:t>
            </a:r>
            <a:r>
              <a:rPr lang="fr-FR" altLang="fr-FR" sz="1600" b="1" dirty="0">
                <a:solidFill>
                  <a:schemeClr val="tx1">
                    <a:lumMod val="75000"/>
                    <a:lumOff val="25000"/>
                  </a:schemeClr>
                </a:solidFill>
                <a:latin typeface="+mn-lt"/>
              </a:rPr>
              <a:t>télécharge</a:t>
            </a:r>
            <a:r>
              <a:rPr lang="fr-FR" altLang="fr-FR" sz="1600" dirty="0">
                <a:solidFill>
                  <a:schemeClr val="tx1">
                    <a:lumMod val="75000"/>
                    <a:lumOff val="25000"/>
                  </a:schemeClr>
                </a:solidFill>
                <a:latin typeface="+mn-lt"/>
              </a:rPr>
              <a:t> ou </a:t>
            </a:r>
            <a:r>
              <a:rPr lang="fr-FR" altLang="fr-FR" sz="1600" b="1" dirty="0">
                <a:solidFill>
                  <a:schemeClr val="tx1">
                    <a:lumMod val="75000"/>
                    <a:lumOff val="25000"/>
                  </a:schemeClr>
                </a:solidFill>
                <a:latin typeface="+mn-lt"/>
              </a:rPr>
              <a:t>prends en photo </a:t>
            </a:r>
            <a:r>
              <a:rPr lang="fr-FR" altLang="fr-FR" sz="1600" dirty="0">
                <a:solidFill>
                  <a:schemeClr val="tx1">
                    <a:lumMod val="75000"/>
                    <a:lumOff val="25000"/>
                  </a:schemeClr>
                </a:solidFill>
                <a:latin typeface="+mn-lt"/>
              </a:rPr>
              <a:t>les justificatifs (identité et domicile)</a:t>
            </a:r>
          </a:p>
        </p:txBody>
      </p:sp>
      <p:grpSp>
        <p:nvGrpSpPr>
          <p:cNvPr id="5" name="Groupe 4">
            <a:extLst>
              <a:ext uri="{FF2B5EF4-FFF2-40B4-BE49-F238E27FC236}">
                <a16:creationId xmlns:a16="http://schemas.microsoft.com/office/drawing/2014/main" id="{9320F6F8-E87F-0BEA-BC00-08CEB16E7228}"/>
              </a:ext>
            </a:extLst>
          </p:cNvPr>
          <p:cNvGrpSpPr/>
          <p:nvPr/>
        </p:nvGrpSpPr>
        <p:grpSpPr>
          <a:xfrm>
            <a:off x="10227036" y="4771088"/>
            <a:ext cx="1596400" cy="1594217"/>
            <a:chOff x="-2262203" y="2436955"/>
            <a:chExt cx="2076947" cy="2074109"/>
          </a:xfrm>
        </p:grpSpPr>
        <p:pic>
          <p:nvPicPr>
            <p:cNvPr id="7" name="Image 6">
              <a:extLst>
                <a:ext uri="{FF2B5EF4-FFF2-40B4-BE49-F238E27FC236}">
                  <a16:creationId xmlns:a16="http://schemas.microsoft.com/office/drawing/2014/main" id="{66F1C468-131A-25F8-888E-5CC809DED508}"/>
                </a:ext>
              </a:extLst>
            </p:cNvPr>
            <p:cNvPicPr>
              <a:picLocks noChangeAspect="1"/>
            </p:cNvPicPr>
            <p:nvPr/>
          </p:nvPicPr>
          <p:blipFill rotWithShape="1">
            <a:blip r:embed="rId7">
              <a:extLst>
                <a:ext uri="{BEBA8EAE-BF5A-486C-A8C5-ECC9F3942E4B}">
                  <a14:imgProps xmlns:a14="http://schemas.microsoft.com/office/drawing/2010/main">
                    <a14:imgLayer r:embed="rId8">
                      <a14:imgEffect>
                        <a14:backgroundRemoval t="9589" b="99087" l="9991" r="90282">
                          <a14:foregroundMark x1="51589" y1="45510" x2="54859" y2="51903"/>
                          <a14:foregroundMark x1="54859" y1="51903" x2="65123" y2="51142"/>
                          <a14:foregroundMark x1="65123" y1="51142" x2="76022" y2="52207"/>
                          <a14:foregroundMark x1="76022" y1="52207" x2="85831" y2="50076"/>
                          <a14:foregroundMark x1="85831" y1="50076" x2="90372" y2="50533"/>
                          <a14:foregroundMark x1="90372" y1="50533" x2="85468" y2="47336"/>
                          <a14:foregroundMark x1="85468" y1="47336" x2="62125" y2="49619"/>
                          <a14:foregroundMark x1="62125" y1="49619" x2="57402" y2="48250"/>
                          <a14:foregroundMark x1="57402" y1="48250" x2="61853" y2="45510"/>
                          <a14:foregroundMark x1="61853" y1="45510" x2="81290" y2="47032"/>
                          <a14:foregroundMark x1="81290" y1="47032" x2="86194" y2="45967"/>
                          <a14:foregroundMark x1="86194" y1="45967" x2="63397" y2="45205"/>
                          <a14:foregroundMark x1="44323" y1="12938" x2="47775" y2="16134"/>
                          <a14:foregroundMark x1="22707" y1="17352" x2="23070" y2="34855"/>
                          <a14:foregroundMark x1="23070" y1="34855" x2="23978" y2="40335"/>
                          <a14:foregroundMark x1="42144" y1="29528" x2="38874" y2="31963"/>
                          <a14:foregroundMark x1="16349" y1="58600" x2="16440" y2="52359"/>
                          <a14:foregroundMark x1="38420" y1="80365" x2="36966" y2="74429"/>
                          <a14:foregroundMark x1="22616" y1="88280" x2="21617" y2="83257"/>
                          <a14:foregroundMark x1="15622" y1="99239" x2="18347" y2="92390"/>
                          <a14:foregroundMark x1="18347" y1="92390" x2="35604" y2="89954"/>
                          <a14:foregroundMark x1="35604" y1="89954" x2="42234" y2="78539"/>
                          <a14:foregroundMark x1="42234" y1="78539" x2="46140" y2="85388"/>
                          <a14:foregroundMark x1="46140" y1="85388" x2="48411" y2="92390"/>
                          <a14:foregroundMark x1="48411" y1="92390" x2="43324" y2="97412"/>
                          <a14:foregroundMark x1="43324" y1="97412" x2="16440" y2="98174"/>
                          <a14:foregroundMark x1="19437" y1="86758" x2="15622" y2="95890"/>
                          <a14:foregroundMark x1="15622" y1="95890" x2="15077" y2="99087"/>
                          <a14:foregroundMark x1="20890" y1="87367" x2="16621" y2="94825"/>
                          <a14:foregroundMark x1="42870" y1="69559" x2="40145" y2="75647"/>
                          <a14:foregroundMark x1="40145" y1="75647" x2="28792" y2="89650"/>
                          <a14:foregroundMark x1="28792" y1="89650" x2="24342" y2="89650"/>
                          <a14:foregroundMark x1="53315" y1="95890" x2="44596" y2="75799"/>
                          <a14:foregroundMark x1="44596" y1="75799" x2="43233" y2="69406"/>
                        </a14:backgroundRemoval>
                      </a14:imgEffect>
                    </a14:imgLayer>
                  </a14:imgProps>
                </a:ext>
              </a:extLst>
            </a:blip>
            <a:srcRect r="42105"/>
            <a:stretch/>
          </p:blipFill>
          <p:spPr>
            <a:xfrm>
              <a:off x="-2262203" y="2436955"/>
              <a:ext cx="2012314" cy="2074109"/>
            </a:xfrm>
            <a:prstGeom prst="rect">
              <a:avLst/>
            </a:prstGeom>
          </p:spPr>
        </p:pic>
        <p:sp>
          <p:nvSpPr>
            <p:cNvPr id="8" name="Rectangle 7">
              <a:extLst>
                <a:ext uri="{FF2B5EF4-FFF2-40B4-BE49-F238E27FC236}">
                  <a16:creationId xmlns:a16="http://schemas.microsoft.com/office/drawing/2014/main" id="{D8DA4B5B-BDDF-CFA3-5159-3952385303E3}"/>
                </a:ext>
              </a:extLst>
            </p:cNvPr>
            <p:cNvSpPr/>
            <p:nvPr/>
          </p:nvSpPr>
          <p:spPr>
            <a:xfrm>
              <a:off x="-584826" y="3194094"/>
              <a:ext cx="399570" cy="3687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11801095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contenu 8">
            <a:extLst>
              <a:ext uri="{FF2B5EF4-FFF2-40B4-BE49-F238E27FC236}">
                <a16:creationId xmlns:a16="http://schemas.microsoft.com/office/drawing/2014/main" id="{EBD14347-6A35-A71A-A34B-C0620EE3325B}"/>
              </a:ext>
            </a:extLst>
          </p:cNvPr>
          <p:cNvSpPr txBox="1">
            <a:spLocks/>
          </p:cNvSpPr>
          <p:nvPr/>
        </p:nvSpPr>
        <p:spPr bwMode="auto">
          <a:xfrm>
            <a:off x="476141" y="4562602"/>
            <a:ext cx="5725208" cy="1590642"/>
          </a:xfrm>
          <a:prstGeom prst="rect">
            <a:avLst/>
          </a:prstGeom>
          <a:noFill/>
          <a:ln w="28575">
            <a:solidFill>
              <a:srgbClr val="703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dirty="0">
              <a:solidFill>
                <a:srgbClr val="404040"/>
              </a:solidFill>
            </a:endParaRPr>
          </a:p>
          <a:p>
            <a:pPr eaLnBrk="1" hangingPunct="1">
              <a:spcBef>
                <a:spcPts val="600"/>
              </a:spcBef>
              <a:buClr>
                <a:srgbClr val="D11921"/>
              </a:buClr>
              <a:buFont typeface="Arial" panose="020B0604020202020204" pitchFamily="34" charset="0"/>
              <a:buNone/>
            </a:pPr>
            <a:endParaRPr lang="fr-FR" altLang="fr-FR" sz="10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p:txBody>
      </p:sp>
      <p:sp>
        <p:nvSpPr>
          <p:cNvPr id="11" name="Espace réservé du contenu 8">
            <a:extLst>
              <a:ext uri="{FF2B5EF4-FFF2-40B4-BE49-F238E27FC236}">
                <a16:creationId xmlns:a16="http://schemas.microsoft.com/office/drawing/2014/main" id="{896FADFB-D641-0ECA-8569-4C31C78AA316}"/>
              </a:ext>
            </a:extLst>
          </p:cNvPr>
          <p:cNvSpPr txBox="1">
            <a:spLocks/>
          </p:cNvSpPr>
          <p:nvPr/>
        </p:nvSpPr>
        <p:spPr>
          <a:xfrm>
            <a:off x="346535" y="4470779"/>
            <a:ext cx="5851950" cy="1238064"/>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Aft>
                <a:spcPts val="0"/>
              </a:spcAft>
              <a:buClr>
                <a:schemeClr val="tx2"/>
              </a:buClr>
              <a:buNone/>
              <a:defRPr/>
            </a:pPr>
            <a:endParaRPr lang="fr-FR" sz="1200" dirty="0"/>
          </a:p>
          <a:p>
            <a:pPr lvl="1" eaLnBrk="1" fontAlgn="auto" hangingPunct="1">
              <a:spcAft>
                <a:spcPts val="0"/>
              </a:spcAft>
              <a:buClr>
                <a:srgbClr val="7030A0"/>
              </a:buClr>
              <a:buFont typeface="Wingdings" panose="05000000000000000000" pitchFamily="2" charset="2"/>
              <a:buChar char="§"/>
              <a:defRPr/>
            </a:pPr>
            <a:r>
              <a:rPr lang="fr-FR" sz="1200" b="1" dirty="0"/>
              <a:t>Mes Alertes !</a:t>
            </a:r>
            <a:r>
              <a:rPr lang="fr-FR" sz="1200" dirty="0"/>
              <a:t> Versement d’allocations, incidents de paiement … comment rester informé en temps réel : </a:t>
            </a:r>
            <a:r>
              <a:rPr lang="fr-FR" sz="1200" dirty="0">
                <a:hlinkClick r:id="rId2"/>
              </a:rPr>
              <a:t>cliquez ici</a:t>
            </a:r>
            <a:endParaRPr lang="fr-FR" sz="1200" dirty="0"/>
          </a:p>
          <a:p>
            <a:pPr lvl="1" eaLnBrk="1" fontAlgn="auto" hangingPunct="1">
              <a:spcAft>
                <a:spcPts val="0"/>
              </a:spcAft>
              <a:buClr>
                <a:srgbClr val="7030A0"/>
              </a:buClr>
              <a:buFont typeface="Wingdings" panose="05000000000000000000" pitchFamily="2" charset="2"/>
              <a:buChar char="§"/>
              <a:defRPr/>
            </a:pPr>
            <a:r>
              <a:rPr lang="fr-FR" sz="1200" dirty="0"/>
              <a:t>Du nouveau pour les </a:t>
            </a:r>
            <a:r>
              <a:rPr lang="fr-FR" sz="1200" b="1" dirty="0"/>
              <a:t>prélèvements</a:t>
            </a:r>
            <a:r>
              <a:rPr lang="fr-FR" sz="1200" dirty="0"/>
              <a:t> : consultation de l’historique et du détail des prélèvements sur l’appli</a:t>
            </a:r>
          </a:p>
          <a:p>
            <a:pPr lvl="1" eaLnBrk="1" fontAlgn="auto" hangingPunct="1">
              <a:spcAft>
                <a:spcPts val="0"/>
              </a:spcAft>
              <a:buClr>
                <a:srgbClr val="7030A0"/>
              </a:buClr>
              <a:buFont typeface="Wingdings" panose="05000000000000000000" pitchFamily="2" charset="2"/>
              <a:buChar char="§"/>
              <a:defRPr/>
            </a:pPr>
            <a:r>
              <a:rPr lang="fr-FR" sz="1200" dirty="0"/>
              <a:t>Le client peut gérer son </a:t>
            </a:r>
            <a:r>
              <a:rPr lang="fr-FR" sz="1200" b="1" dirty="0"/>
              <a:t>Crédit Renouvelable </a:t>
            </a:r>
            <a:r>
              <a:rPr lang="fr-FR" sz="1200" b="1" dirty="0" err="1"/>
              <a:t>Izicarte</a:t>
            </a:r>
            <a:r>
              <a:rPr lang="fr-FR" sz="1200" dirty="0"/>
              <a:t> en toute autonomie : </a:t>
            </a:r>
            <a:r>
              <a:rPr lang="fr-FR" sz="1200" dirty="0">
                <a:hlinkClick r:id="rId3"/>
              </a:rPr>
              <a:t>cliquez ici</a:t>
            </a:r>
            <a:endParaRPr lang="fr-FR" sz="1200" dirty="0"/>
          </a:p>
          <a:p>
            <a:pPr lvl="1" eaLnBrk="1" fontAlgn="auto" hangingPunct="1">
              <a:spcAft>
                <a:spcPts val="0"/>
              </a:spcAft>
              <a:buClr>
                <a:srgbClr val="7030A0"/>
              </a:buClr>
              <a:buFont typeface="Wingdings" panose="05000000000000000000" pitchFamily="2" charset="2"/>
              <a:buChar char="§"/>
              <a:defRPr/>
            </a:pPr>
            <a:endParaRPr lang="fr-FR" sz="1200" dirty="0"/>
          </a:p>
        </p:txBody>
      </p:sp>
      <p:sp>
        <p:nvSpPr>
          <p:cNvPr id="2" name="Espace réservé du texte 6">
            <a:extLst>
              <a:ext uri="{FF2B5EF4-FFF2-40B4-BE49-F238E27FC236}">
                <a16:creationId xmlns:a16="http://schemas.microsoft.com/office/drawing/2014/main" id="{6BAF421F-F97F-D83B-79F0-DE9317DA5775}"/>
              </a:ext>
            </a:extLst>
          </p:cNvPr>
          <p:cNvSpPr>
            <a:spLocks noGrp="1"/>
          </p:cNvSpPr>
          <p:nvPr>
            <p:ph type="body" sz="quarter" idx="14"/>
          </p:nvPr>
        </p:nvSpPr>
        <p:spPr>
          <a:xfrm>
            <a:off x="4376057" y="137054"/>
            <a:ext cx="7300006" cy="231246"/>
          </a:xfrm>
        </p:spPr>
        <p:txBody>
          <a:bodyPr/>
          <a:lstStyle/>
          <a:p>
            <a:r>
              <a:rPr lang="fr-FR" b="0" dirty="0">
                <a:solidFill>
                  <a:srgbClr val="C00000"/>
                </a:solidFill>
              </a:rPr>
              <a:t>Grand Public</a:t>
            </a:r>
            <a:r>
              <a:rPr lang="fr-FR" dirty="0">
                <a:solidFill>
                  <a:schemeClr val="tx1">
                    <a:lumMod val="75000"/>
                    <a:lumOff val="25000"/>
                  </a:schemeClr>
                </a:solidFill>
              </a:rPr>
              <a:t> - </a:t>
            </a:r>
            <a:r>
              <a:rPr lang="fr-FR" dirty="0">
                <a:solidFill>
                  <a:srgbClr val="C00000"/>
                </a:solidFill>
              </a:rPr>
              <a:t>Premium </a:t>
            </a:r>
            <a:r>
              <a:rPr lang="fr-FR" dirty="0">
                <a:solidFill>
                  <a:schemeClr val="tx1">
                    <a:lumMod val="75000"/>
                    <a:lumOff val="25000"/>
                  </a:schemeClr>
                </a:solidFill>
              </a:rPr>
              <a:t>- Professionnels </a:t>
            </a:r>
          </a:p>
        </p:txBody>
      </p:sp>
      <p:sp>
        <p:nvSpPr>
          <p:cNvPr id="3" name="Espace réservé du contenu 8">
            <a:extLst>
              <a:ext uri="{FF2B5EF4-FFF2-40B4-BE49-F238E27FC236}">
                <a16:creationId xmlns:a16="http://schemas.microsoft.com/office/drawing/2014/main" id="{803A3B54-B0A4-5885-7299-C762CA3E9219}"/>
              </a:ext>
            </a:extLst>
          </p:cNvPr>
          <p:cNvSpPr txBox="1">
            <a:spLocks/>
          </p:cNvSpPr>
          <p:nvPr/>
        </p:nvSpPr>
        <p:spPr bwMode="auto">
          <a:xfrm>
            <a:off x="6314406" y="1184147"/>
            <a:ext cx="5725208" cy="1542193"/>
          </a:xfrm>
          <a:prstGeom prst="rect">
            <a:avLst/>
          </a:prstGeom>
          <a:noFill/>
          <a:ln w="28575">
            <a:solidFill>
              <a:srgbClr val="92D05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4" name="Espace réservé du contenu 8">
            <a:extLst>
              <a:ext uri="{FF2B5EF4-FFF2-40B4-BE49-F238E27FC236}">
                <a16:creationId xmlns:a16="http://schemas.microsoft.com/office/drawing/2014/main" id="{61CC7512-22DA-A7D9-9842-8DCDF83D6FE1}"/>
              </a:ext>
            </a:extLst>
          </p:cNvPr>
          <p:cNvSpPr txBox="1">
            <a:spLocks/>
          </p:cNvSpPr>
          <p:nvPr/>
        </p:nvSpPr>
        <p:spPr bwMode="auto">
          <a:xfrm>
            <a:off x="476141" y="2995749"/>
            <a:ext cx="5725208" cy="1325527"/>
          </a:xfrm>
          <a:prstGeom prst="rect">
            <a:avLst/>
          </a:prstGeom>
          <a:noFill/>
          <a:ln w="28575">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5" name="Espace réservé du contenu 8">
            <a:extLst>
              <a:ext uri="{FF2B5EF4-FFF2-40B4-BE49-F238E27FC236}">
                <a16:creationId xmlns:a16="http://schemas.microsoft.com/office/drawing/2014/main" id="{0EA8B310-26C5-7995-9E0C-4C55F0CB602A}"/>
              </a:ext>
            </a:extLst>
          </p:cNvPr>
          <p:cNvSpPr txBox="1">
            <a:spLocks/>
          </p:cNvSpPr>
          <p:nvPr/>
        </p:nvSpPr>
        <p:spPr>
          <a:xfrm>
            <a:off x="363083" y="3270220"/>
            <a:ext cx="5725207" cy="870578"/>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eaLnBrk="1" fontAlgn="auto" hangingPunct="1">
              <a:spcAft>
                <a:spcPts val="0"/>
              </a:spcAft>
              <a:buClr>
                <a:srgbClr val="00B0F0"/>
              </a:buClr>
              <a:buFont typeface="Wingdings" panose="05000000000000000000" pitchFamily="2" charset="2"/>
              <a:buChar char="§"/>
              <a:defRPr/>
            </a:pPr>
            <a:r>
              <a:rPr lang="fr-FR" sz="1200" dirty="0"/>
              <a:t>Réaliser un </a:t>
            </a:r>
            <a:r>
              <a:rPr lang="fr-FR" sz="1200" b="1" dirty="0"/>
              <a:t>nouveau</a:t>
            </a:r>
            <a:r>
              <a:rPr lang="fr-FR" sz="1200" dirty="0"/>
              <a:t> </a:t>
            </a:r>
            <a:r>
              <a:rPr lang="fr-FR" sz="1200" b="1" dirty="0"/>
              <a:t>versement </a:t>
            </a:r>
            <a:r>
              <a:rPr lang="fr-FR" sz="1200" dirty="0"/>
              <a:t>sur son assurance vie simplement et rapidement depuis l’espace « Virement » </a:t>
            </a:r>
          </a:p>
          <a:p>
            <a:pPr lvl="1" eaLnBrk="1" fontAlgn="auto" hangingPunct="1">
              <a:spcAft>
                <a:spcPts val="0"/>
              </a:spcAft>
              <a:buClr>
                <a:srgbClr val="00B0F0"/>
              </a:buClr>
              <a:buFont typeface="Wingdings" panose="05000000000000000000" pitchFamily="2" charset="2"/>
              <a:buChar char="§"/>
              <a:defRPr/>
            </a:pPr>
            <a:r>
              <a:rPr lang="fr-FR" sz="1200" dirty="0"/>
              <a:t>Alimenter son contrat d’assurance vie / livret en mettant en place des </a:t>
            </a:r>
            <a:r>
              <a:rPr lang="fr-FR" sz="1200" b="1" dirty="0"/>
              <a:t>versements programmés </a:t>
            </a:r>
            <a:r>
              <a:rPr lang="fr-FR" sz="1200" dirty="0"/>
              <a:t>: </a:t>
            </a:r>
            <a:r>
              <a:rPr lang="fr-FR" sz="1200" dirty="0">
                <a:hlinkClick r:id="rId4"/>
              </a:rPr>
              <a:t>cliquez ici</a:t>
            </a:r>
            <a:endParaRPr lang="fr-FR" sz="1200" dirty="0"/>
          </a:p>
        </p:txBody>
      </p:sp>
      <p:sp>
        <p:nvSpPr>
          <p:cNvPr id="6" name="Espace réservé du contenu 8">
            <a:extLst>
              <a:ext uri="{FF2B5EF4-FFF2-40B4-BE49-F238E27FC236}">
                <a16:creationId xmlns:a16="http://schemas.microsoft.com/office/drawing/2014/main" id="{8729D321-7490-34D5-9F60-0E72AC408F2F}"/>
              </a:ext>
            </a:extLst>
          </p:cNvPr>
          <p:cNvSpPr txBox="1">
            <a:spLocks noChangeArrowheads="1"/>
          </p:cNvSpPr>
          <p:nvPr/>
        </p:nvSpPr>
        <p:spPr bwMode="auto">
          <a:xfrm>
            <a:off x="527656" y="2834491"/>
            <a:ext cx="2776859" cy="319066"/>
          </a:xfrm>
          <a:prstGeom prst="rect">
            <a:avLst/>
          </a:prstGeom>
          <a:solidFill>
            <a:srgbClr val="00B0F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astuces EPARGNE </a:t>
            </a:r>
          </a:p>
        </p:txBody>
      </p:sp>
      <p:sp>
        <p:nvSpPr>
          <p:cNvPr id="7" name="Espace réservé du texte 5">
            <a:extLst>
              <a:ext uri="{FF2B5EF4-FFF2-40B4-BE49-F238E27FC236}">
                <a16:creationId xmlns:a16="http://schemas.microsoft.com/office/drawing/2014/main" id="{B0AA9E18-277D-3FDE-C9F2-6C809603B5EF}"/>
              </a:ext>
            </a:extLst>
          </p:cNvPr>
          <p:cNvSpPr>
            <a:spLocks noGrp="1"/>
          </p:cNvSpPr>
          <p:nvPr>
            <p:ph type="body" sz="quarter" idx="12"/>
          </p:nvPr>
        </p:nvSpPr>
        <p:spPr>
          <a:xfrm>
            <a:off x="695325" y="464147"/>
            <a:ext cx="10304635" cy="720000"/>
          </a:xfrm>
        </p:spPr>
        <p:txBody>
          <a:bodyPr/>
          <a:lstStyle/>
          <a:p>
            <a:r>
              <a:rPr lang="fr-FR" dirty="0"/>
              <a:t>L’</a:t>
            </a:r>
            <a:r>
              <a:rPr lang="fr-FR" dirty="0">
                <a:solidFill>
                  <a:srgbClr val="C00000"/>
                </a:solidFill>
              </a:rPr>
              <a:t>Essentiel </a:t>
            </a:r>
            <a:r>
              <a:rPr lang="fr-FR" dirty="0"/>
              <a:t>du Digital : « Un </a:t>
            </a:r>
            <a:r>
              <a:rPr lang="fr-FR" dirty="0">
                <a:solidFill>
                  <a:srgbClr val="C00000"/>
                </a:solidFill>
              </a:rPr>
              <a:t>parcours gagnant </a:t>
            </a:r>
            <a:r>
              <a:rPr lang="fr-FR" dirty="0"/>
              <a:t>pour le réseau et les clients ! »</a:t>
            </a:r>
          </a:p>
        </p:txBody>
      </p:sp>
      <p:sp>
        <p:nvSpPr>
          <p:cNvPr id="8" name="Espace réservé du contenu 8">
            <a:extLst>
              <a:ext uri="{FF2B5EF4-FFF2-40B4-BE49-F238E27FC236}">
                <a16:creationId xmlns:a16="http://schemas.microsoft.com/office/drawing/2014/main" id="{768DD6DC-936B-FB35-BB2A-AC3622D3DEF2}"/>
              </a:ext>
            </a:extLst>
          </p:cNvPr>
          <p:cNvSpPr txBox="1">
            <a:spLocks/>
          </p:cNvSpPr>
          <p:nvPr/>
        </p:nvSpPr>
        <p:spPr>
          <a:xfrm>
            <a:off x="6152278" y="1396150"/>
            <a:ext cx="5725207" cy="1253169"/>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eaLnBrk="1" fontAlgn="auto" hangingPunct="1">
              <a:spcAft>
                <a:spcPts val="0"/>
              </a:spcAft>
              <a:buClr>
                <a:srgbClr val="92D050"/>
              </a:buClr>
              <a:buFont typeface="Wingdings" panose="05000000000000000000" pitchFamily="2" charset="2"/>
              <a:buChar char="§"/>
              <a:defRPr/>
            </a:pPr>
            <a:r>
              <a:rPr lang="fr-FR" sz="1200" b="1" dirty="0"/>
              <a:t>Comment finaliser une souscription ? </a:t>
            </a:r>
            <a:r>
              <a:rPr lang="fr-FR" sz="1200" dirty="0"/>
              <a:t>Retrouver les dossiers en cours depuis le menu « Plus », rubrique « Mes demandes » de l’appli</a:t>
            </a:r>
          </a:p>
          <a:p>
            <a:pPr lvl="1" eaLnBrk="1" fontAlgn="auto" hangingPunct="1">
              <a:spcAft>
                <a:spcPts val="0"/>
              </a:spcAft>
              <a:buClr>
                <a:srgbClr val="92D050"/>
              </a:buClr>
              <a:buFont typeface="Wingdings" panose="05000000000000000000" pitchFamily="2" charset="2"/>
              <a:buChar char="§"/>
              <a:defRPr/>
            </a:pPr>
            <a:r>
              <a:rPr lang="fr-FR" sz="1200" b="1" dirty="0"/>
              <a:t>Potentiel conso,</a:t>
            </a:r>
            <a:r>
              <a:rPr lang="fr-FR" sz="1200" dirty="0"/>
              <a:t> visualisation et estimation d’un montant de prêt personnel qui pourrait être proposé au client : </a:t>
            </a:r>
            <a:r>
              <a:rPr lang="fr-FR" sz="1200" dirty="0">
                <a:hlinkClick r:id="rId5"/>
              </a:rPr>
              <a:t>cliquez ici</a:t>
            </a:r>
            <a:endParaRPr lang="fr-FR" sz="1200" dirty="0"/>
          </a:p>
          <a:p>
            <a:pPr lvl="1" eaLnBrk="1" fontAlgn="auto" hangingPunct="1">
              <a:spcAft>
                <a:spcPts val="0"/>
              </a:spcAft>
              <a:buClr>
                <a:srgbClr val="92D050"/>
              </a:buClr>
              <a:buFont typeface="Wingdings" panose="05000000000000000000" pitchFamily="2" charset="2"/>
              <a:buChar char="§"/>
              <a:defRPr/>
            </a:pPr>
            <a:r>
              <a:rPr lang="fr-FR" sz="1200" dirty="0"/>
              <a:t>Sur l’application mobile ou DEI, </a:t>
            </a:r>
            <a:r>
              <a:rPr lang="fr-FR" sz="1200" b="1" dirty="0"/>
              <a:t>un parcours entre l'estimation de prêt </a:t>
            </a:r>
            <a:r>
              <a:rPr lang="fr-FR" sz="1200" dirty="0"/>
              <a:t>et la proposition est disponible : </a:t>
            </a:r>
            <a:r>
              <a:rPr lang="fr-FR" sz="1200" dirty="0">
                <a:hlinkClick r:id="rId3"/>
              </a:rPr>
              <a:t>cliquez ici</a:t>
            </a:r>
            <a:endParaRPr lang="fr-FR" sz="1200" dirty="0"/>
          </a:p>
          <a:p>
            <a:pPr lvl="1" eaLnBrk="1" fontAlgn="auto" hangingPunct="1">
              <a:spcAft>
                <a:spcPts val="0"/>
              </a:spcAft>
              <a:buClr>
                <a:srgbClr val="92D050"/>
              </a:buClr>
              <a:buFont typeface="Wingdings" panose="05000000000000000000" pitchFamily="2" charset="2"/>
              <a:buChar char="§"/>
              <a:defRPr/>
            </a:pPr>
            <a:endParaRPr lang="fr-FR" sz="1200" dirty="0"/>
          </a:p>
        </p:txBody>
      </p:sp>
      <p:sp>
        <p:nvSpPr>
          <p:cNvPr id="9" name="Espace réservé du contenu 8">
            <a:extLst>
              <a:ext uri="{FF2B5EF4-FFF2-40B4-BE49-F238E27FC236}">
                <a16:creationId xmlns:a16="http://schemas.microsoft.com/office/drawing/2014/main" id="{F31DA369-B453-7BC8-1089-67493F8A5823}"/>
              </a:ext>
            </a:extLst>
          </p:cNvPr>
          <p:cNvSpPr txBox="1">
            <a:spLocks noChangeArrowheads="1"/>
          </p:cNvSpPr>
          <p:nvPr/>
        </p:nvSpPr>
        <p:spPr bwMode="auto">
          <a:xfrm>
            <a:off x="6365921" y="1083438"/>
            <a:ext cx="3264319" cy="322959"/>
          </a:xfrm>
          <a:prstGeom prst="rect">
            <a:avLst/>
          </a:prstGeom>
          <a:solidFill>
            <a:srgbClr val="92D05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astuces CREDIT </a:t>
            </a:r>
          </a:p>
        </p:txBody>
      </p:sp>
      <p:sp>
        <p:nvSpPr>
          <p:cNvPr id="12" name="Espace réservé du contenu 8">
            <a:extLst>
              <a:ext uri="{FF2B5EF4-FFF2-40B4-BE49-F238E27FC236}">
                <a16:creationId xmlns:a16="http://schemas.microsoft.com/office/drawing/2014/main" id="{1A11A505-C9AD-AD0C-2D5C-903BED601215}"/>
              </a:ext>
            </a:extLst>
          </p:cNvPr>
          <p:cNvSpPr txBox="1">
            <a:spLocks noChangeArrowheads="1"/>
          </p:cNvSpPr>
          <p:nvPr/>
        </p:nvSpPr>
        <p:spPr bwMode="auto">
          <a:xfrm>
            <a:off x="527656" y="4403069"/>
            <a:ext cx="2776859" cy="319066"/>
          </a:xfrm>
          <a:prstGeom prst="rect">
            <a:avLst/>
          </a:prstGeom>
          <a:solidFill>
            <a:srgbClr val="7030A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astuces BANCA </a:t>
            </a:r>
          </a:p>
        </p:txBody>
      </p:sp>
      <p:sp>
        <p:nvSpPr>
          <p:cNvPr id="13" name="Espace réservé du contenu 8">
            <a:extLst>
              <a:ext uri="{FF2B5EF4-FFF2-40B4-BE49-F238E27FC236}">
                <a16:creationId xmlns:a16="http://schemas.microsoft.com/office/drawing/2014/main" id="{B586E688-A00D-8F0E-CCD9-029CE32F191E}"/>
              </a:ext>
            </a:extLst>
          </p:cNvPr>
          <p:cNvSpPr txBox="1">
            <a:spLocks/>
          </p:cNvSpPr>
          <p:nvPr/>
        </p:nvSpPr>
        <p:spPr bwMode="auto">
          <a:xfrm>
            <a:off x="6314407" y="2967412"/>
            <a:ext cx="5725208" cy="1353891"/>
          </a:xfrm>
          <a:prstGeom prst="rect">
            <a:avLst/>
          </a:prstGeom>
          <a:noFill/>
          <a:ln w="28575">
            <a:solidFill>
              <a:srgbClr val="FFC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14" name="Espace réservé du contenu 8">
            <a:extLst>
              <a:ext uri="{FF2B5EF4-FFF2-40B4-BE49-F238E27FC236}">
                <a16:creationId xmlns:a16="http://schemas.microsoft.com/office/drawing/2014/main" id="{481AA2A0-B5B9-3C26-E365-9FCEC0FF84AF}"/>
              </a:ext>
            </a:extLst>
          </p:cNvPr>
          <p:cNvSpPr txBox="1">
            <a:spLocks/>
          </p:cNvSpPr>
          <p:nvPr/>
        </p:nvSpPr>
        <p:spPr>
          <a:xfrm>
            <a:off x="6118523" y="2973638"/>
            <a:ext cx="5725207" cy="1253169"/>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Aft>
                <a:spcPts val="0"/>
              </a:spcAft>
              <a:buClr>
                <a:srgbClr val="FFC000"/>
              </a:buClr>
              <a:buNone/>
              <a:defRPr/>
            </a:pPr>
            <a:endParaRPr lang="fr-FR" sz="1200" dirty="0"/>
          </a:p>
          <a:p>
            <a:pPr lvl="1" eaLnBrk="1" fontAlgn="auto" hangingPunct="1">
              <a:spcAft>
                <a:spcPts val="0"/>
              </a:spcAft>
              <a:buClr>
                <a:srgbClr val="FFC000"/>
              </a:buClr>
              <a:buFont typeface="Wingdings" panose="05000000000000000000" pitchFamily="2" charset="2"/>
              <a:buChar char="§"/>
              <a:defRPr/>
            </a:pPr>
            <a:r>
              <a:rPr lang="fr-FR" sz="1200" dirty="0"/>
              <a:t>Changement de formule, ajout d’options … </a:t>
            </a:r>
            <a:r>
              <a:rPr lang="fr-FR" sz="1200" b="1" dirty="0"/>
              <a:t>consultation et modification </a:t>
            </a:r>
            <a:r>
              <a:rPr lang="fr-FR" sz="1200" dirty="0"/>
              <a:t>d’un contrat MRH en quelques clics depuis l’espace client</a:t>
            </a:r>
          </a:p>
          <a:p>
            <a:pPr lvl="1" eaLnBrk="1" fontAlgn="auto" hangingPunct="1">
              <a:spcAft>
                <a:spcPts val="0"/>
              </a:spcAft>
              <a:buClr>
                <a:srgbClr val="FFC000"/>
              </a:buClr>
              <a:buFont typeface="Wingdings" panose="05000000000000000000" pitchFamily="2" charset="2"/>
              <a:buChar char="§"/>
              <a:defRPr/>
            </a:pPr>
            <a:r>
              <a:rPr lang="fr-FR" sz="1200" dirty="0"/>
              <a:t>Accès à un </a:t>
            </a:r>
            <a:r>
              <a:rPr lang="fr-FR" sz="1200" b="1" dirty="0"/>
              <a:t>simulateur prévoyance </a:t>
            </a:r>
            <a:r>
              <a:rPr lang="fr-FR" sz="1200" b="1" dirty="0" err="1"/>
              <a:t>SECUR’Famille</a:t>
            </a:r>
            <a:r>
              <a:rPr lang="fr-FR" sz="1200" b="1" dirty="0"/>
              <a:t> 2 </a:t>
            </a:r>
            <a:r>
              <a:rPr lang="fr-FR" sz="1200" dirty="0"/>
              <a:t>afin d’estimer le capital qui sera versé aux bénéficiaires : </a:t>
            </a:r>
            <a:r>
              <a:rPr lang="fr-FR" sz="1200" dirty="0">
                <a:hlinkClick r:id="rId6"/>
              </a:rPr>
              <a:t>cliquez ici</a:t>
            </a:r>
            <a:endParaRPr lang="fr-FR" sz="1200" dirty="0"/>
          </a:p>
        </p:txBody>
      </p:sp>
      <p:sp>
        <p:nvSpPr>
          <p:cNvPr id="15" name="Espace réservé du contenu 8">
            <a:extLst>
              <a:ext uri="{FF2B5EF4-FFF2-40B4-BE49-F238E27FC236}">
                <a16:creationId xmlns:a16="http://schemas.microsoft.com/office/drawing/2014/main" id="{0E8F9125-04FF-9765-A390-F67C144F4399}"/>
              </a:ext>
            </a:extLst>
          </p:cNvPr>
          <p:cNvSpPr txBox="1">
            <a:spLocks/>
          </p:cNvSpPr>
          <p:nvPr/>
        </p:nvSpPr>
        <p:spPr bwMode="auto">
          <a:xfrm>
            <a:off x="6314407" y="4553544"/>
            <a:ext cx="5725208" cy="1599700"/>
          </a:xfrm>
          <a:prstGeom prst="rect">
            <a:avLst/>
          </a:prstGeom>
          <a:noFill/>
          <a:ln w="28575">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16" name="Espace réservé du contenu 8">
            <a:extLst>
              <a:ext uri="{FF2B5EF4-FFF2-40B4-BE49-F238E27FC236}">
                <a16:creationId xmlns:a16="http://schemas.microsoft.com/office/drawing/2014/main" id="{67FCC1E5-634D-2C8D-1917-6E493EBA5031}"/>
              </a:ext>
            </a:extLst>
          </p:cNvPr>
          <p:cNvSpPr txBox="1">
            <a:spLocks/>
          </p:cNvSpPr>
          <p:nvPr/>
        </p:nvSpPr>
        <p:spPr>
          <a:xfrm>
            <a:off x="6071741" y="4407234"/>
            <a:ext cx="5851951" cy="1746010"/>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Aft>
                <a:spcPts val="0"/>
              </a:spcAft>
              <a:buClr>
                <a:schemeClr val="tx2"/>
              </a:buClr>
              <a:buNone/>
              <a:defRPr/>
            </a:pPr>
            <a:endParaRPr lang="fr-FR" sz="1200" dirty="0"/>
          </a:p>
          <a:p>
            <a:pPr lvl="1" eaLnBrk="1" fontAlgn="auto" hangingPunct="1">
              <a:spcAft>
                <a:spcPts val="0"/>
              </a:spcAft>
              <a:buClr>
                <a:srgbClr val="C00000"/>
              </a:buClr>
              <a:buFont typeface="Wingdings" panose="05000000000000000000" pitchFamily="2" charset="2"/>
              <a:buChar char="§"/>
              <a:defRPr/>
            </a:pPr>
            <a:r>
              <a:rPr lang="fr-FR" sz="1200" dirty="0"/>
              <a:t>Carte volée ? Perdue ? Opération frauduleuse ? Faire </a:t>
            </a:r>
            <a:r>
              <a:rPr lang="fr-FR" sz="1200" b="1" dirty="0"/>
              <a:t>opposition sans délai</a:t>
            </a:r>
            <a:r>
              <a:rPr lang="fr-FR" sz="1200" dirty="0"/>
              <a:t> à sa carte et </a:t>
            </a:r>
            <a:r>
              <a:rPr lang="fr-FR" sz="1200" b="1" dirty="0"/>
              <a:t>commander</a:t>
            </a:r>
            <a:r>
              <a:rPr lang="fr-FR" sz="1200" dirty="0"/>
              <a:t> la nouvelle sur l’appli en quelques clics</a:t>
            </a:r>
          </a:p>
          <a:p>
            <a:pPr lvl="1" eaLnBrk="1" fontAlgn="auto" hangingPunct="1">
              <a:spcAft>
                <a:spcPts val="0"/>
              </a:spcAft>
              <a:buClr>
                <a:srgbClr val="C00000"/>
              </a:buClr>
              <a:buFont typeface="Wingdings" panose="05000000000000000000" pitchFamily="2" charset="2"/>
              <a:buChar char="§"/>
              <a:defRPr/>
            </a:pPr>
            <a:r>
              <a:rPr lang="fr-FR" sz="1200" b="1" dirty="0"/>
              <a:t>Payer avec sa carte bancaire </a:t>
            </a:r>
            <a:r>
              <a:rPr lang="fr-FR" sz="1200" dirty="0"/>
              <a:t>… </a:t>
            </a:r>
            <a:r>
              <a:rPr lang="fr-FR" sz="1200" b="1" dirty="0"/>
              <a:t>sans sa carte bancaire ? </a:t>
            </a:r>
            <a:r>
              <a:rPr lang="fr-FR" sz="1200" dirty="0"/>
              <a:t>Utilisation digitale de la carte : </a:t>
            </a:r>
            <a:r>
              <a:rPr lang="fr-FR" sz="1200" dirty="0">
                <a:hlinkClick r:id="rId7"/>
              </a:rPr>
              <a:t>cliquez ici</a:t>
            </a:r>
            <a:endParaRPr lang="fr-FR" sz="1200" dirty="0"/>
          </a:p>
          <a:p>
            <a:pPr lvl="1" eaLnBrk="1" fontAlgn="auto" hangingPunct="1">
              <a:spcBef>
                <a:spcPts val="300"/>
              </a:spcBef>
              <a:spcAft>
                <a:spcPts val="0"/>
              </a:spcAft>
              <a:buClr>
                <a:srgbClr val="C00000"/>
              </a:buClr>
              <a:buFont typeface="Wingdings" panose="05000000000000000000" pitchFamily="2" charset="2"/>
              <a:buChar char="§"/>
              <a:defRPr/>
            </a:pPr>
            <a:r>
              <a:rPr lang="fr-FR" sz="1200" b="1" dirty="0"/>
              <a:t>Gérer la carte de son enfant mineur </a:t>
            </a:r>
            <a:r>
              <a:rPr lang="fr-FR" sz="1200" dirty="0"/>
              <a:t>depuis l’application des parents : </a:t>
            </a:r>
            <a:r>
              <a:rPr lang="fr-FR" sz="1200" dirty="0">
                <a:hlinkClick r:id="rId8"/>
              </a:rPr>
              <a:t>cliquez ici</a:t>
            </a:r>
            <a:endParaRPr lang="fr-FR" sz="1200" dirty="0"/>
          </a:p>
          <a:p>
            <a:pPr lvl="1" eaLnBrk="1" fontAlgn="auto" hangingPunct="1">
              <a:spcBef>
                <a:spcPts val="300"/>
              </a:spcBef>
              <a:spcAft>
                <a:spcPts val="0"/>
              </a:spcAft>
              <a:buClr>
                <a:srgbClr val="C00000"/>
              </a:buClr>
              <a:buFont typeface="Wingdings" panose="05000000000000000000" pitchFamily="2" charset="2"/>
              <a:buChar char="§"/>
              <a:defRPr/>
            </a:pPr>
            <a:r>
              <a:rPr lang="fr-FR" sz="1200" dirty="0"/>
              <a:t>Réaliser une simulation de son futur </a:t>
            </a:r>
            <a:r>
              <a:rPr lang="fr-FR" sz="1200" b="1" dirty="0"/>
              <a:t>prêt Etudiant :</a:t>
            </a:r>
            <a:r>
              <a:rPr lang="fr-FR" sz="1200" dirty="0"/>
              <a:t> </a:t>
            </a:r>
            <a:r>
              <a:rPr lang="fr-FR" sz="1200" dirty="0">
                <a:hlinkClick r:id="rId9"/>
              </a:rPr>
              <a:t>cliquez ici</a:t>
            </a:r>
            <a:endParaRPr lang="fr-FR" sz="1200" dirty="0"/>
          </a:p>
          <a:p>
            <a:pPr lvl="1" eaLnBrk="1" fontAlgn="auto" hangingPunct="1">
              <a:spcAft>
                <a:spcPts val="0"/>
              </a:spcAft>
              <a:buClr>
                <a:srgbClr val="C00000"/>
              </a:buClr>
              <a:buFont typeface="Wingdings" panose="05000000000000000000" pitchFamily="2" charset="2"/>
              <a:buChar char="§"/>
              <a:defRPr/>
            </a:pPr>
            <a:endParaRPr lang="fr-FR" sz="1200" dirty="0"/>
          </a:p>
          <a:p>
            <a:pPr lvl="1" eaLnBrk="1" fontAlgn="auto" hangingPunct="1">
              <a:spcAft>
                <a:spcPts val="0"/>
              </a:spcAft>
              <a:buClr>
                <a:srgbClr val="C00000"/>
              </a:buClr>
              <a:buFont typeface="Wingdings" panose="05000000000000000000" pitchFamily="2" charset="2"/>
              <a:buChar char="§"/>
              <a:defRPr/>
            </a:pPr>
            <a:endParaRPr lang="fr-FR" sz="1200" dirty="0"/>
          </a:p>
        </p:txBody>
      </p:sp>
      <p:sp>
        <p:nvSpPr>
          <p:cNvPr id="17" name="Espace réservé du contenu 8">
            <a:extLst>
              <a:ext uri="{FF2B5EF4-FFF2-40B4-BE49-F238E27FC236}">
                <a16:creationId xmlns:a16="http://schemas.microsoft.com/office/drawing/2014/main" id="{B893427E-8030-1BB1-05C4-CBBB7D8FEB0F}"/>
              </a:ext>
            </a:extLst>
          </p:cNvPr>
          <p:cNvSpPr txBox="1">
            <a:spLocks noChangeArrowheads="1"/>
          </p:cNvSpPr>
          <p:nvPr/>
        </p:nvSpPr>
        <p:spPr bwMode="auto">
          <a:xfrm>
            <a:off x="6365923" y="4394011"/>
            <a:ext cx="3264318" cy="319066"/>
          </a:xfrm>
          <a:prstGeom prst="rect">
            <a:avLst/>
          </a:prstGeom>
          <a:solidFill>
            <a:srgbClr val="C00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astuces JEUNES </a:t>
            </a:r>
          </a:p>
        </p:txBody>
      </p:sp>
      <p:sp>
        <p:nvSpPr>
          <p:cNvPr id="18" name="Espace réservé du contenu 8">
            <a:extLst>
              <a:ext uri="{FF2B5EF4-FFF2-40B4-BE49-F238E27FC236}">
                <a16:creationId xmlns:a16="http://schemas.microsoft.com/office/drawing/2014/main" id="{AF338C26-4BB4-E791-7946-EE53AC742C24}"/>
              </a:ext>
            </a:extLst>
          </p:cNvPr>
          <p:cNvSpPr txBox="1">
            <a:spLocks noChangeArrowheads="1"/>
          </p:cNvSpPr>
          <p:nvPr/>
        </p:nvSpPr>
        <p:spPr bwMode="auto">
          <a:xfrm>
            <a:off x="6398076" y="2795628"/>
            <a:ext cx="3232165" cy="322959"/>
          </a:xfrm>
          <a:prstGeom prst="rect">
            <a:avLst/>
          </a:prstGeom>
          <a:solidFill>
            <a:srgbClr val="FFC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astuces IARD &amp; Prévoyance</a:t>
            </a:r>
          </a:p>
        </p:txBody>
      </p:sp>
      <p:sp>
        <p:nvSpPr>
          <p:cNvPr id="19" name="Rectangle 18">
            <a:extLst>
              <a:ext uri="{FF2B5EF4-FFF2-40B4-BE49-F238E27FC236}">
                <a16:creationId xmlns:a16="http://schemas.microsoft.com/office/drawing/2014/main" id="{E4DA348E-F87A-5E71-3E02-AD52CE8D42E2}"/>
              </a:ext>
            </a:extLst>
          </p:cNvPr>
          <p:cNvSpPr/>
          <p:nvPr/>
        </p:nvSpPr>
        <p:spPr>
          <a:xfrm>
            <a:off x="0" y="0"/>
            <a:ext cx="394399" cy="6858000"/>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DIGITAL</a:t>
            </a:r>
          </a:p>
        </p:txBody>
      </p:sp>
      <p:sp>
        <p:nvSpPr>
          <p:cNvPr id="20" name="Rectangle 19">
            <a:extLst>
              <a:ext uri="{FF2B5EF4-FFF2-40B4-BE49-F238E27FC236}">
                <a16:creationId xmlns:a16="http://schemas.microsoft.com/office/drawing/2014/main" id="{D8AE7704-DC5C-EA3F-C6E0-965EEC976C1D}"/>
              </a:ext>
            </a:extLst>
          </p:cNvPr>
          <p:cNvSpPr/>
          <p:nvPr/>
        </p:nvSpPr>
        <p:spPr>
          <a:xfrm>
            <a:off x="476142" y="1258143"/>
            <a:ext cx="5719230" cy="1489163"/>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1" name="Espace réservé du contenu 8">
            <a:extLst>
              <a:ext uri="{FF2B5EF4-FFF2-40B4-BE49-F238E27FC236}">
                <a16:creationId xmlns:a16="http://schemas.microsoft.com/office/drawing/2014/main" id="{DC685DB7-7540-A149-1777-039CB0141100}"/>
              </a:ext>
            </a:extLst>
          </p:cNvPr>
          <p:cNvSpPr txBox="1">
            <a:spLocks/>
          </p:cNvSpPr>
          <p:nvPr/>
        </p:nvSpPr>
        <p:spPr>
          <a:xfrm>
            <a:off x="-109760" y="1251553"/>
            <a:ext cx="5548536" cy="1413897"/>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eaLnBrk="1" fontAlgn="auto" hangingPunct="1">
              <a:spcBef>
                <a:spcPts val="300"/>
              </a:spcBef>
              <a:spcAft>
                <a:spcPts val="0"/>
              </a:spcAft>
              <a:buClr>
                <a:schemeClr val="bg2">
                  <a:lumMod val="60000"/>
                  <a:lumOff val="40000"/>
                </a:schemeClr>
              </a:buClr>
              <a:buFont typeface="Wingdings" panose="05000000000000000000" pitchFamily="2" charset="2"/>
              <a:buChar char="§"/>
              <a:defRPr/>
            </a:pPr>
            <a:endParaRPr lang="fr-FR" sz="1200" dirty="0"/>
          </a:p>
          <a:p>
            <a:pPr lvl="2" eaLnBrk="1" fontAlgn="auto" hangingPunct="1">
              <a:spcBef>
                <a:spcPts val="300"/>
              </a:spcBef>
              <a:spcAft>
                <a:spcPts val="0"/>
              </a:spcAft>
              <a:buClr>
                <a:schemeClr val="bg2">
                  <a:lumMod val="60000"/>
                  <a:lumOff val="40000"/>
                </a:schemeClr>
              </a:buClr>
              <a:defRPr/>
            </a:pPr>
            <a:r>
              <a:rPr lang="fr-FR" sz="1400" b="1" dirty="0"/>
              <a:t>(Re)découvrez tout le potentiel de l’espace client !</a:t>
            </a:r>
            <a:r>
              <a:rPr lang="fr-FR" sz="1400" dirty="0"/>
              <a:t> </a:t>
            </a:r>
            <a:br>
              <a:rPr lang="fr-FR" sz="1400" dirty="0"/>
            </a:br>
            <a:r>
              <a:rPr lang="fr-FR" sz="1400" dirty="0"/>
              <a:t>Les fonctionnalités </a:t>
            </a:r>
            <a:r>
              <a:rPr lang="fr-FR" sz="1400" dirty="0" err="1"/>
              <a:t>selfcare</a:t>
            </a:r>
            <a:r>
              <a:rPr lang="fr-FR" sz="1400" dirty="0"/>
              <a:t> par canal : </a:t>
            </a:r>
            <a:r>
              <a:rPr lang="fr-FR" sz="1400" dirty="0">
                <a:hlinkClick r:id="rId10"/>
              </a:rPr>
              <a:t>cliquez-ici</a:t>
            </a:r>
            <a:endParaRPr lang="fr-FR" sz="1400" dirty="0"/>
          </a:p>
          <a:p>
            <a:pPr lvl="2" eaLnBrk="1" fontAlgn="auto" hangingPunct="1">
              <a:spcBef>
                <a:spcPts val="300"/>
              </a:spcBef>
              <a:spcAft>
                <a:spcPts val="0"/>
              </a:spcAft>
              <a:buClr>
                <a:schemeClr val="bg2">
                  <a:lumMod val="60000"/>
                  <a:lumOff val="40000"/>
                </a:schemeClr>
              </a:buClr>
              <a:defRPr/>
            </a:pPr>
            <a:endParaRPr lang="fr-FR" sz="1200" b="1" dirty="0"/>
          </a:p>
          <a:p>
            <a:pPr lvl="2" eaLnBrk="1" fontAlgn="auto" hangingPunct="1">
              <a:spcBef>
                <a:spcPts val="300"/>
              </a:spcBef>
              <a:spcAft>
                <a:spcPts val="0"/>
              </a:spcAft>
              <a:buClr>
                <a:schemeClr val="bg2">
                  <a:lumMod val="60000"/>
                  <a:lumOff val="40000"/>
                </a:schemeClr>
              </a:buClr>
              <a:defRPr/>
            </a:pPr>
            <a:r>
              <a:rPr lang="fr-FR" sz="1200" b="1" dirty="0"/>
              <a:t>Secouez votre téléphone </a:t>
            </a:r>
            <a:r>
              <a:rPr lang="fr-FR" sz="1200" dirty="0"/>
              <a:t>pour passer l’appli en </a:t>
            </a:r>
            <a:r>
              <a:rPr lang="fr-FR" sz="1200" b="1" dirty="0"/>
              <a:t>mode démo </a:t>
            </a:r>
            <a:r>
              <a:rPr lang="fr-FR" sz="1200" dirty="0"/>
              <a:t>et mettre en avant toutes les fonctionnalités de </a:t>
            </a:r>
            <a:r>
              <a:rPr lang="fr-FR" sz="1200" dirty="0" err="1"/>
              <a:t>Banxo</a:t>
            </a:r>
            <a:endParaRPr lang="fr-FR" sz="1200" dirty="0"/>
          </a:p>
          <a:p>
            <a:pPr lvl="2" eaLnBrk="1" fontAlgn="auto" hangingPunct="1">
              <a:spcBef>
                <a:spcPts val="300"/>
              </a:spcBef>
              <a:spcAft>
                <a:spcPts val="0"/>
              </a:spcAft>
              <a:buClr>
                <a:schemeClr val="bg2">
                  <a:lumMod val="60000"/>
                  <a:lumOff val="40000"/>
                </a:schemeClr>
              </a:buClr>
              <a:defRPr/>
            </a:pPr>
            <a:endParaRPr lang="fr-FR" dirty="0"/>
          </a:p>
        </p:txBody>
      </p:sp>
      <p:grpSp>
        <p:nvGrpSpPr>
          <p:cNvPr id="22" name="Graphique 1830">
            <a:extLst>
              <a:ext uri="{FF2B5EF4-FFF2-40B4-BE49-F238E27FC236}">
                <a16:creationId xmlns:a16="http://schemas.microsoft.com/office/drawing/2014/main" id="{D20A6F24-00D1-AD1A-E5AE-A052633FF235}"/>
              </a:ext>
            </a:extLst>
          </p:cNvPr>
          <p:cNvGrpSpPr/>
          <p:nvPr/>
        </p:nvGrpSpPr>
        <p:grpSpPr>
          <a:xfrm>
            <a:off x="531268" y="2870096"/>
            <a:ext cx="248961" cy="225774"/>
            <a:chOff x="10483925" y="2904391"/>
            <a:chExt cx="396900" cy="359934"/>
          </a:xfrm>
          <a:noFill/>
        </p:grpSpPr>
        <p:grpSp>
          <p:nvGrpSpPr>
            <p:cNvPr id="23" name="Graphique 1830">
              <a:extLst>
                <a:ext uri="{FF2B5EF4-FFF2-40B4-BE49-F238E27FC236}">
                  <a16:creationId xmlns:a16="http://schemas.microsoft.com/office/drawing/2014/main" id="{E0BD7520-BED7-FA1B-5F47-49C6C83B8BDF}"/>
                </a:ext>
              </a:extLst>
            </p:cNvPr>
            <p:cNvGrpSpPr/>
            <p:nvPr/>
          </p:nvGrpSpPr>
          <p:grpSpPr>
            <a:xfrm>
              <a:off x="10483925" y="2904391"/>
              <a:ext cx="396900" cy="359934"/>
              <a:chOff x="10483925" y="2904391"/>
              <a:chExt cx="396900" cy="359934"/>
            </a:xfrm>
            <a:grpFill/>
          </p:grpSpPr>
          <p:sp>
            <p:nvSpPr>
              <p:cNvPr id="27" name="Forme libre : forme 26">
                <a:extLst>
                  <a:ext uri="{FF2B5EF4-FFF2-40B4-BE49-F238E27FC236}">
                    <a16:creationId xmlns:a16="http://schemas.microsoft.com/office/drawing/2014/main" id="{16221DC3-B5F5-AD7D-2604-0A66F28C0DEC}"/>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28" name="Forme libre : forme 27">
                <a:extLst>
                  <a:ext uri="{FF2B5EF4-FFF2-40B4-BE49-F238E27FC236}">
                    <a16:creationId xmlns:a16="http://schemas.microsoft.com/office/drawing/2014/main" id="{CE441C02-4961-52D7-25B3-80A77E647526}"/>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29" name="Forme libre : forme 28">
                <a:extLst>
                  <a:ext uri="{FF2B5EF4-FFF2-40B4-BE49-F238E27FC236}">
                    <a16:creationId xmlns:a16="http://schemas.microsoft.com/office/drawing/2014/main" id="{0309DF8B-2B2E-9912-CA70-2978836A0ACC}"/>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30" name="Forme libre : forme 29">
                <a:extLst>
                  <a:ext uri="{FF2B5EF4-FFF2-40B4-BE49-F238E27FC236}">
                    <a16:creationId xmlns:a16="http://schemas.microsoft.com/office/drawing/2014/main" id="{2196D7BE-086B-5854-F645-CFC0CC9921D8}"/>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31" name="Forme libre : forme 30">
                <a:extLst>
                  <a:ext uri="{FF2B5EF4-FFF2-40B4-BE49-F238E27FC236}">
                    <a16:creationId xmlns:a16="http://schemas.microsoft.com/office/drawing/2014/main" id="{43168AD9-9CAC-AC3A-107C-1027F1767550}"/>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32" name="Forme libre : forme 31">
                <a:extLst>
                  <a:ext uri="{FF2B5EF4-FFF2-40B4-BE49-F238E27FC236}">
                    <a16:creationId xmlns:a16="http://schemas.microsoft.com/office/drawing/2014/main" id="{FD5C7984-0245-3B37-49C5-0AD33E3F8E34}"/>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33" name="Forme libre : forme 32">
                <a:extLst>
                  <a:ext uri="{FF2B5EF4-FFF2-40B4-BE49-F238E27FC236}">
                    <a16:creationId xmlns:a16="http://schemas.microsoft.com/office/drawing/2014/main" id="{47A6F4CF-2AB8-4FA1-16A6-120105A2E9C0}"/>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34" name="Forme libre : forme 33">
                <a:extLst>
                  <a:ext uri="{FF2B5EF4-FFF2-40B4-BE49-F238E27FC236}">
                    <a16:creationId xmlns:a16="http://schemas.microsoft.com/office/drawing/2014/main" id="{735D61E1-9D20-713F-D893-5BB1D4E62E7B}"/>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35" name="Forme libre : forme 34">
                <a:extLst>
                  <a:ext uri="{FF2B5EF4-FFF2-40B4-BE49-F238E27FC236}">
                    <a16:creationId xmlns:a16="http://schemas.microsoft.com/office/drawing/2014/main" id="{EDB0A75A-B72E-0C86-9A5F-B9A0BBF846D9}"/>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36" name="Forme libre : forme 35">
                <a:extLst>
                  <a:ext uri="{FF2B5EF4-FFF2-40B4-BE49-F238E27FC236}">
                    <a16:creationId xmlns:a16="http://schemas.microsoft.com/office/drawing/2014/main" id="{DF9AE216-111A-8A42-84D9-1F5C52074B30}"/>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37" name="Forme libre : forme 36">
                <a:extLst>
                  <a:ext uri="{FF2B5EF4-FFF2-40B4-BE49-F238E27FC236}">
                    <a16:creationId xmlns:a16="http://schemas.microsoft.com/office/drawing/2014/main" id="{879ED802-3BCD-9EC3-03DC-BAED35AA886D}"/>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38" name="Forme libre : forme 37">
                <a:extLst>
                  <a:ext uri="{FF2B5EF4-FFF2-40B4-BE49-F238E27FC236}">
                    <a16:creationId xmlns:a16="http://schemas.microsoft.com/office/drawing/2014/main" id="{28604E62-C244-3E43-3E40-BBD8D9FFC4D4}"/>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39" name="Forme libre : forme 38">
                <a:extLst>
                  <a:ext uri="{FF2B5EF4-FFF2-40B4-BE49-F238E27FC236}">
                    <a16:creationId xmlns:a16="http://schemas.microsoft.com/office/drawing/2014/main" id="{8D201CEB-B793-9043-058E-895A062B3054}"/>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24" name="Forme libre : forme 23">
              <a:extLst>
                <a:ext uri="{FF2B5EF4-FFF2-40B4-BE49-F238E27FC236}">
                  <a16:creationId xmlns:a16="http://schemas.microsoft.com/office/drawing/2014/main" id="{F38A024C-83C2-9D2B-BA44-50A02E073C59}"/>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5" name="Forme libre : forme 24">
              <a:extLst>
                <a:ext uri="{FF2B5EF4-FFF2-40B4-BE49-F238E27FC236}">
                  <a16:creationId xmlns:a16="http://schemas.microsoft.com/office/drawing/2014/main" id="{AAD6D1AD-6F82-F7C0-4ACC-79BFF89249E0}"/>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6" name="Forme libre : forme 25">
              <a:extLst>
                <a:ext uri="{FF2B5EF4-FFF2-40B4-BE49-F238E27FC236}">
                  <a16:creationId xmlns:a16="http://schemas.microsoft.com/office/drawing/2014/main" id="{C3941F68-E484-DB08-4833-6BB17670C2F9}"/>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40" name="Graphique 1830">
            <a:extLst>
              <a:ext uri="{FF2B5EF4-FFF2-40B4-BE49-F238E27FC236}">
                <a16:creationId xmlns:a16="http://schemas.microsoft.com/office/drawing/2014/main" id="{274BA46D-1767-C0A2-7F4D-C93593A0033E}"/>
              </a:ext>
            </a:extLst>
          </p:cNvPr>
          <p:cNvGrpSpPr/>
          <p:nvPr/>
        </p:nvGrpSpPr>
        <p:grpSpPr>
          <a:xfrm>
            <a:off x="538103" y="4434910"/>
            <a:ext cx="248961" cy="225774"/>
            <a:chOff x="10483925" y="2904391"/>
            <a:chExt cx="396900" cy="359934"/>
          </a:xfrm>
          <a:noFill/>
        </p:grpSpPr>
        <p:grpSp>
          <p:nvGrpSpPr>
            <p:cNvPr id="41" name="Graphique 1830">
              <a:extLst>
                <a:ext uri="{FF2B5EF4-FFF2-40B4-BE49-F238E27FC236}">
                  <a16:creationId xmlns:a16="http://schemas.microsoft.com/office/drawing/2014/main" id="{B2E8DDC2-6487-096F-B385-09373CF6C8F1}"/>
                </a:ext>
              </a:extLst>
            </p:cNvPr>
            <p:cNvGrpSpPr/>
            <p:nvPr/>
          </p:nvGrpSpPr>
          <p:grpSpPr>
            <a:xfrm>
              <a:off x="10483925" y="2904391"/>
              <a:ext cx="396900" cy="359934"/>
              <a:chOff x="10483925" y="2904391"/>
              <a:chExt cx="396900" cy="359934"/>
            </a:xfrm>
            <a:grpFill/>
          </p:grpSpPr>
          <p:sp>
            <p:nvSpPr>
              <p:cNvPr id="45" name="Forme libre : forme 44">
                <a:extLst>
                  <a:ext uri="{FF2B5EF4-FFF2-40B4-BE49-F238E27FC236}">
                    <a16:creationId xmlns:a16="http://schemas.microsoft.com/office/drawing/2014/main" id="{CC3CFB6C-217D-6E85-F764-1BE167EE5FF8}"/>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46" name="Forme libre : forme 45">
                <a:extLst>
                  <a:ext uri="{FF2B5EF4-FFF2-40B4-BE49-F238E27FC236}">
                    <a16:creationId xmlns:a16="http://schemas.microsoft.com/office/drawing/2014/main" id="{0FCF9DAD-4549-43C1-B953-469BC5BA6509}"/>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47" name="Forme libre : forme 46">
                <a:extLst>
                  <a:ext uri="{FF2B5EF4-FFF2-40B4-BE49-F238E27FC236}">
                    <a16:creationId xmlns:a16="http://schemas.microsoft.com/office/drawing/2014/main" id="{2F8D022D-B5A0-66F7-66DF-5A1120F11B03}"/>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48" name="Forme libre : forme 47">
                <a:extLst>
                  <a:ext uri="{FF2B5EF4-FFF2-40B4-BE49-F238E27FC236}">
                    <a16:creationId xmlns:a16="http://schemas.microsoft.com/office/drawing/2014/main" id="{409E37AC-63E6-4777-3E77-2F10A2CCED3A}"/>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49" name="Forme libre : forme 48">
                <a:extLst>
                  <a:ext uri="{FF2B5EF4-FFF2-40B4-BE49-F238E27FC236}">
                    <a16:creationId xmlns:a16="http://schemas.microsoft.com/office/drawing/2014/main" id="{2FEC7F0F-E44D-5E2E-0E45-ACCC0E5F7CA1}"/>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50" name="Forme libre : forme 49">
                <a:extLst>
                  <a:ext uri="{FF2B5EF4-FFF2-40B4-BE49-F238E27FC236}">
                    <a16:creationId xmlns:a16="http://schemas.microsoft.com/office/drawing/2014/main" id="{916C9037-293D-0BBE-56F6-A4EE390AE2C2}"/>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51" name="Forme libre : forme 50">
                <a:extLst>
                  <a:ext uri="{FF2B5EF4-FFF2-40B4-BE49-F238E27FC236}">
                    <a16:creationId xmlns:a16="http://schemas.microsoft.com/office/drawing/2014/main" id="{1C28E837-5704-A8E8-55CE-7092970DA738}"/>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52" name="Forme libre : forme 51">
                <a:extLst>
                  <a:ext uri="{FF2B5EF4-FFF2-40B4-BE49-F238E27FC236}">
                    <a16:creationId xmlns:a16="http://schemas.microsoft.com/office/drawing/2014/main" id="{9818F403-21A0-C598-5867-4A5B967054F4}"/>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53" name="Forme libre : forme 52">
                <a:extLst>
                  <a:ext uri="{FF2B5EF4-FFF2-40B4-BE49-F238E27FC236}">
                    <a16:creationId xmlns:a16="http://schemas.microsoft.com/office/drawing/2014/main" id="{5EC0118F-2D8A-53B1-C261-F1B1BF5B9D29}"/>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54" name="Forme libre : forme 53">
                <a:extLst>
                  <a:ext uri="{FF2B5EF4-FFF2-40B4-BE49-F238E27FC236}">
                    <a16:creationId xmlns:a16="http://schemas.microsoft.com/office/drawing/2014/main" id="{F849C62D-7FE6-7FD7-BED2-2AB5849F8417}"/>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55" name="Forme libre : forme 54">
                <a:extLst>
                  <a:ext uri="{FF2B5EF4-FFF2-40B4-BE49-F238E27FC236}">
                    <a16:creationId xmlns:a16="http://schemas.microsoft.com/office/drawing/2014/main" id="{9E49ADC8-5076-A210-EB21-A206AC404137}"/>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56" name="Forme libre : forme 55">
                <a:extLst>
                  <a:ext uri="{FF2B5EF4-FFF2-40B4-BE49-F238E27FC236}">
                    <a16:creationId xmlns:a16="http://schemas.microsoft.com/office/drawing/2014/main" id="{49E219C6-3D99-BD75-FA89-A7005F0A7158}"/>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57" name="Forme libre : forme 56">
                <a:extLst>
                  <a:ext uri="{FF2B5EF4-FFF2-40B4-BE49-F238E27FC236}">
                    <a16:creationId xmlns:a16="http://schemas.microsoft.com/office/drawing/2014/main" id="{1DDBF9C5-ACBC-2DFA-6E82-C68CC33B2AA4}"/>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42" name="Forme libre : forme 41">
              <a:extLst>
                <a:ext uri="{FF2B5EF4-FFF2-40B4-BE49-F238E27FC236}">
                  <a16:creationId xmlns:a16="http://schemas.microsoft.com/office/drawing/2014/main" id="{445781ED-BB7D-1900-13D1-4D840168E527}"/>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43" name="Forme libre : forme 42">
              <a:extLst>
                <a:ext uri="{FF2B5EF4-FFF2-40B4-BE49-F238E27FC236}">
                  <a16:creationId xmlns:a16="http://schemas.microsoft.com/office/drawing/2014/main" id="{017CA5A6-9FDA-F32A-CCEC-55C218B2A9CE}"/>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44" name="Forme libre : forme 43">
              <a:extLst>
                <a:ext uri="{FF2B5EF4-FFF2-40B4-BE49-F238E27FC236}">
                  <a16:creationId xmlns:a16="http://schemas.microsoft.com/office/drawing/2014/main" id="{6FF589C4-8EB0-152B-71CC-AA263234ACC6}"/>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58" name="Graphique 1830">
            <a:extLst>
              <a:ext uri="{FF2B5EF4-FFF2-40B4-BE49-F238E27FC236}">
                <a16:creationId xmlns:a16="http://schemas.microsoft.com/office/drawing/2014/main" id="{F8C4FEB7-8DFE-2F9D-D133-4E362A1C3139}"/>
              </a:ext>
            </a:extLst>
          </p:cNvPr>
          <p:cNvGrpSpPr/>
          <p:nvPr/>
        </p:nvGrpSpPr>
        <p:grpSpPr>
          <a:xfrm>
            <a:off x="6376493" y="1120061"/>
            <a:ext cx="248961" cy="225774"/>
            <a:chOff x="10483925" y="2904391"/>
            <a:chExt cx="396900" cy="359934"/>
          </a:xfrm>
          <a:noFill/>
        </p:grpSpPr>
        <p:grpSp>
          <p:nvGrpSpPr>
            <p:cNvPr id="59" name="Graphique 1830">
              <a:extLst>
                <a:ext uri="{FF2B5EF4-FFF2-40B4-BE49-F238E27FC236}">
                  <a16:creationId xmlns:a16="http://schemas.microsoft.com/office/drawing/2014/main" id="{B9A51711-673E-EC68-0F2A-43B6B77132E1}"/>
                </a:ext>
              </a:extLst>
            </p:cNvPr>
            <p:cNvGrpSpPr/>
            <p:nvPr/>
          </p:nvGrpSpPr>
          <p:grpSpPr>
            <a:xfrm>
              <a:off x="10483925" y="2904391"/>
              <a:ext cx="396900" cy="359934"/>
              <a:chOff x="10483925" y="2904391"/>
              <a:chExt cx="396900" cy="359934"/>
            </a:xfrm>
            <a:grpFill/>
          </p:grpSpPr>
          <p:sp>
            <p:nvSpPr>
              <p:cNvPr id="63" name="Forme libre : forme 62">
                <a:extLst>
                  <a:ext uri="{FF2B5EF4-FFF2-40B4-BE49-F238E27FC236}">
                    <a16:creationId xmlns:a16="http://schemas.microsoft.com/office/drawing/2014/main" id="{A310B7AF-92C4-C943-4F2B-B6B435B49674}"/>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64" name="Forme libre : forme 63">
                <a:extLst>
                  <a:ext uri="{FF2B5EF4-FFF2-40B4-BE49-F238E27FC236}">
                    <a16:creationId xmlns:a16="http://schemas.microsoft.com/office/drawing/2014/main" id="{B6BBF570-AAFB-E0A0-AFF4-B4D770D97CA2}"/>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65" name="Forme libre : forme 64">
                <a:extLst>
                  <a:ext uri="{FF2B5EF4-FFF2-40B4-BE49-F238E27FC236}">
                    <a16:creationId xmlns:a16="http://schemas.microsoft.com/office/drawing/2014/main" id="{AED28464-3AB4-6F63-0008-DD77DEE8C500}"/>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66" name="Forme libre : forme 65">
                <a:extLst>
                  <a:ext uri="{FF2B5EF4-FFF2-40B4-BE49-F238E27FC236}">
                    <a16:creationId xmlns:a16="http://schemas.microsoft.com/office/drawing/2014/main" id="{62CE2406-6344-4A5A-7203-B275F238FB80}"/>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67" name="Forme libre : forme 66">
                <a:extLst>
                  <a:ext uri="{FF2B5EF4-FFF2-40B4-BE49-F238E27FC236}">
                    <a16:creationId xmlns:a16="http://schemas.microsoft.com/office/drawing/2014/main" id="{8AD8C84F-A618-1D79-27B4-0279562B9714}"/>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68" name="Forme libre : forme 67">
                <a:extLst>
                  <a:ext uri="{FF2B5EF4-FFF2-40B4-BE49-F238E27FC236}">
                    <a16:creationId xmlns:a16="http://schemas.microsoft.com/office/drawing/2014/main" id="{5BF87E11-1088-0DCD-0B42-7B3AAB7F7E58}"/>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69" name="Forme libre : forme 68">
                <a:extLst>
                  <a:ext uri="{FF2B5EF4-FFF2-40B4-BE49-F238E27FC236}">
                    <a16:creationId xmlns:a16="http://schemas.microsoft.com/office/drawing/2014/main" id="{26B731D2-A7E7-637F-28B9-D96273829A95}"/>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70" name="Forme libre : forme 69">
                <a:extLst>
                  <a:ext uri="{FF2B5EF4-FFF2-40B4-BE49-F238E27FC236}">
                    <a16:creationId xmlns:a16="http://schemas.microsoft.com/office/drawing/2014/main" id="{EAAA8833-A2D3-CCC5-DD78-5FFD6F91D9AB}"/>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71" name="Forme libre : forme 70">
                <a:extLst>
                  <a:ext uri="{FF2B5EF4-FFF2-40B4-BE49-F238E27FC236}">
                    <a16:creationId xmlns:a16="http://schemas.microsoft.com/office/drawing/2014/main" id="{7DBB382A-AEF1-1550-5724-57216B3AAA87}"/>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72" name="Forme libre : forme 71">
                <a:extLst>
                  <a:ext uri="{FF2B5EF4-FFF2-40B4-BE49-F238E27FC236}">
                    <a16:creationId xmlns:a16="http://schemas.microsoft.com/office/drawing/2014/main" id="{D588CE07-6D55-7F83-2650-B913FD248406}"/>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73" name="Forme libre : forme 72">
                <a:extLst>
                  <a:ext uri="{FF2B5EF4-FFF2-40B4-BE49-F238E27FC236}">
                    <a16:creationId xmlns:a16="http://schemas.microsoft.com/office/drawing/2014/main" id="{7D2AED52-A477-C5BA-CC65-D4D6B389D861}"/>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74" name="Forme libre : forme 73">
                <a:extLst>
                  <a:ext uri="{FF2B5EF4-FFF2-40B4-BE49-F238E27FC236}">
                    <a16:creationId xmlns:a16="http://schemas.microsoft.com/office/drawing/2014/main" id="{9D660262-C979-D3DE-856B-FA35FF391BCF}"/>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75" name="Forme libre : forme 74">
                <a:extLst>
                  <a:ext uri="{FF2B5EF4-FFF2-40B4-BE49-F238E27FC236}">
                    <a16:creationId xmlns:a16="http://schemas.microsoft.com/office/drawing/2014/main" id="{2642B0E1-6F15-7F2A-AFC5-5EFD6F012650}"/>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60" name="Forme libre : forme 59">
              <a:extLst>
                <a:ext uri="{FF2B5EF4-FFF2-40B4-BE49-F238E27FC236}">
                  <a16:creationId xmlns:a16="http://schemas.microsoft.com/office/drawing/2014/main" id="{E038DFF4-30EC-1C07-9179-608AF63A14CA}"/>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61" name="Forme libre : forme 60">
              <a:extLst>
                <a:ext uri="{FF2B5EF4-FFF2-40B4-BE49-F238E27FC236}">
                  <a16:creationId xmlns:a16="http://schemas.microsoft.com/office/drawing/2014/main" id="{52B9FFF2-6346-FDC1-CE57-7E956FAD8DCA}"/>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62" name="Forme libre : forme 61">
              <a:extLst>
                <a:ext uri="{FF2B5EF4-FFF2-40B4-BE49-F238E27FC236}">
                  <a16:creationId xmlns:a16="http://schemas.microsoft.com/office/drawing/2014/main" id="{44B42CD3-EF4E-A1E7-216E-F458F20467C4}"/>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76" name="Graphique 1830">
            <a:extLst>
              <a:ext uri="{FF2B5EF4-FFF2-40B4-BE49-F238E27FC236}">
                <a16:creationId xmlns:a16="http://schemas.microsoft.com/office/drawing/2014/main" id="{6C53B1CE-FAF2-8851-E95A-9A3320498056}"/>
              </a:ext>
            </a:extLst>
          </p:cNvPr>
          <p:cNvGrpSpPr/>
          <p:nvPr/>
        </p:nvGrpSpPr>
        <p:grpSpPr>
          <a:xfrm>
            <a:off x="6416260" y="2834969"/>
            <a:ext cx="248961" cy="225774"/>
            <a:chOff x="10483925" y="2904391"/>
            <a:chExt cx="396900" cy="359934"/>
          </a:xfrm>
          <a:noFill/>
        </p:grpSpPr>
        <p:grpSp>
          <p:nvGrpSpPr>
            <p:cNvPr id="77" name="Graphique 1830">
              <a:extLst>
                <a:ext uri="{FF2B5EF4-FFF2-40B4-BE49-F238E27FC236}">
                  <a16:creationId xmlns:a16="http://schemas.microsoft.com/office/drawing/2014/main" id="{5CAFE4FA-ACBA-41BB-7F84-C69E4D575296}"/>
                </a:ext>
              </a:extLst>
            </p:cNvPr>
            <p:cNvGrpSpPr/>
            <p:nvPr/>
          </p:nvGrpSpPr>
          <p:grpSpPr>
            <a:xfrm>
              <a:off x="10483925" y="2904391"/>
              <a:ext cx="396900" cy="359934"/>
              <a:chOff x="10483925" y="2904391"/>
              <a:chExt cx="396900" cy="359934"/>
            </a:xfrm>
            <a:grpFill/>
          </p:grpSpPr>
          <p:sp>
            <p:nvSpPr>
              <p:cNvPr id="81" name="Forme libre : forme 80">
                <a:extLst>
                  <a:ext uri="{FF2B5EF4-FFF2-40B4-BE49-F238E27FC236}">
                    <a16:creationId xmlns:a16="http://schemas.microsoft.com/office/drawing/2014/main" id="{9BF7F6FF-8B89-4E2B-85BA-8DE4F6FEA553}"/>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82" name="Forme libre : forme 81">
                <a:extLst>
                  <a:ext uri="{FF2B5EF4-FFF2-40B4-BE49-F238E27FC236}">
                    <a16:creationId xmlns:a16="http://schemas.microsoft.com/office/drawing/2014/main" id="{E22DAA6A-1DE6-50A5-58B4-8469FB797052}"/>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83" name="Forme libre : forme 82">
                <a:extLst>
                  <a:ext uri="{FF2B5EF4-FFF2-40B4-BE49-F238E27FC236}">
                    <a16:creationId xmlns:a16="http://schemas.microsoft.com/office/drawing/2014/main" id="{05283904-E6C1-6CEA-903E-9EA84F29180B}"/>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84" name="Forme libre : forme 83">
                <a:extLst>
                  <a:ext uri="{FF2B5EF4-FFF2-40B4-BE49-F238E27FC236}">
                    <a16:creationId xmlns:a16="http://schemas.microsoft.com/office/drawing/2014/main" id="{1F7DB24D-7697-0F30-74D7-7964D1D51B1F}"/>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85" name="Forme libre : forme 84">
                <a:extLst>
                  <a:ext uri="{FF2B5EF4-FFF2-40B4-BE49-F238E27FC236}">
                    <a16:creationId xmlns:a16="http://schemas.microsoft.com/office/drawing/2014/main" id="{0E33E6FE-5447-68E2-2288-737BB4BB5306}"/>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86" name="Forme libre : forme 85">
                <a:extLst>
                  <a:ext uri="{FF2B5EF4-FFF2-40B4-BE49-F238E27FC236}">
                    <a16:creationId xmlns:a16="http://schemas.microsoft.com/office/drawing/2014/main" id="{FE75B153-2AB5-A468-C3E8-09406927B3A2}"/>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87" name="Forme libre : forme 86">
                <a:extLst>
                  <a:ext uri="{FF2B5EF4-FFF2-40B4-BE49-F238E27FC236}">
                    <a16:creationId xmlns:a16="http://schemas.microsoft.com/office/drawing/2014/main" id="{B5C99065-D7D8-05FE-8460-6E31A8B647E2}"/>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88" name="Forme libre : forme 87">
                <a:extLst>
                  <a:ext uri="{FF2B5EF4-FFF2-40B4-BE49-F238E27FC236}">
                    <a16:creationId xmlns:a16="http://schemas.microsoft.com/office/drawing/2014/main" id="{8DBE6149-9F61-8E3A-3F46-DDB5D47F253E}"/>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89" name="Forme libre : forme 88">
                <a:extLst>
                  <a:ext uri="{FF2B5EF4-FFF2-40B4-BE49-F238E27FC236}">
                    <a16:creationId xmlns:a16="http://schemas.microsoft.com/office/drawing/2014/main" id="{55BB2383-9A6B-AEE0-65F1-934FE96DF00F}"/>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90" name="Forme libre : forme 89">
                <a:extLst>
                  <a:ext uri="{FF2B5EF4-FFF2-40B4-BE49-F238E27FC236}">
                    <a16:creationId xmlns:a16="http://schemas.microsoft.com/office/drawing/2014/main" id="{09A3F00A-845C-32DB-621F-1B9F313FE5CE}"/>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91" name="Forme libre : forme 90">
                <a:extLst>
                  <a:ext uri="{FF2B5EF4-FFF2-40B4-BE49-F238E27FC236}">
                    <a16:creationId xmlns:a16="http://schemas.microsoft.com/office/drawing/2014/main" id="{5BB25D44-4735-05F2-B2D7-3A6294F44C78}"/>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92" name="Forme libre : forme 91">
                <a:extLst>
                  <a:ext uri="{FF2B5EF4-FFF2-40B4-BE49-F238E27FC236}">
                    <a16:creationId xmlns:a16="http://schemas.microsoft.com/office/drawing/2014/main" id="{9549D78D-637D-A3C6-25DB-62A6719B4367}"/>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93" name="Forme libre : forme 92">
                <a:extLst>
                  <a:ext uri="{FF2B5EF4-FFF2-40B4-BE49-F238E27FC236}">
                    <a16:creationId xmlns:a16="http://schemas.microsoft.com/office/drawing/2014/main" id="{6C5A1D0D-EA8F-3F3A-E226-D6FACE0C44AD}"/>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78" name="Forme libre : forme 77">
              <a:extLst>
                <a:ext uri="{FF2B5EF4-FFF2-40B4-BE49-F238E27FC236}">
                  <a16:creationId xmlns:a16="http://schemas.microsoft.com/office/drawing/2014/main" id="{C9863D21-215C-8937-2BC4-4C278DC7DE08}"/>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79" name="Forme libre : forme 78">
              <a:extLst>
                <a:ext uri="{FF2B5EF4-FFF2-40B4-BE49-F238E27FC236}">
                  <a16:creationId xmlns:a16="http://schemas.microsoft.com/office/drawing/2014/main" id="{D7B3A705-7718-B12E-02CB-67867FF3C1A8}"/>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80" name="Forme libre : forme 79">
              <a:extLst>
                <a:ext uri="{FF2B5EF4-FFF2-40B4-BE49-F238E27FC236}">
                  <a16:creationId xmlns:a16="http://schemas.microsoft.com/office/drawing/2014/main" id="{81B7B31A-9938-7D22-C474-9DB56C3DF5B7}"/>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94" name="Graphique 1830">
            <a:extLst>
              <a:ext uri="{FF2B5EF4-FFF2-40B4-BE49-F238E27FC236}">
                <a16:creationId xmlns:a16="http://schemas.microsoft.com/office/drawing/2014/main" id="{DDEA95B6-3E00-8619-52BB-E3CBD93EEBDC}"/>
              </a:ext>
            </a:extLst>
          </p:cNvPr>
          <p:cNvGrpSpPr/>
          <p:nvPr/>
        </p:nvGrpSpPr>
        <p:grpSpPr>
          <a:xfrm>
            <a:off x="6413475" y="4424594"/>
            <a:ext cx="248961" cy="225774"/>
            <a:chOff x="10483925" y="2904391"/>
            <a:chExt cx="396900" cy="359934"/>
          </a:xfrm>
          <a:noFill/>
        </p:grpSpPr>
        <p:grpSp>
          <p:nvGrpSpPr>
            <p:cNvPr id="95" name="Graphique 1830">
              <a:extLst>
                <a:ext uri="{FF2B5EF4-FFF2-40B4-BE49-F238E27FC236}">
                  <a16:creationId xmlns:a16="http://schemas.microsoft.com/office/drawing/2014/main" id="{F62CA11C-49FC-8A15-7FE4-517FBAC9E884}"/>
                </a:ext>
              </a:extLst>
            </p:cNvPr>
            <p:cNvGrpSpPr/>
            <p:nvPr/>
          </p:nvGrpSpPr>
          <p:grpSpPr>
            <a:xfrm>
              <a:off x="10483925" y="2904391"/>
              <a:ext cx="396900" cy="359934"/>
              <a:chOff x="10483925" y="2904391"/>
              <a:chExt cx="396900" cy="359934"/>
            </a:xfrm>
            <a:grpFill/>
          </p:grpSpPr>
          <p:sp>
            <p:nvSpPr>
              <p:cNvPr id="99" name="Forme libre : forme 98">
                <a:extLst>
                  <a:ext uri="{FF2B5EF4-FFF2-40B4-BE49-F238E27FC236}">
                    <a16:creationId xmlns:a16="http://schemas.microsoft.com/office/drawing/2014/main" id="{92B2A079-8B15-A7E6-A2F4-4499910F985A}"/>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100" name="Forme libre : forme 99">
                <a:extLst>
                  <a:ext uri="{FF2B5EF4-FFF2-40B4-BE49-F238E27FC236}">
                    <a16:creationId xmlns:a16="http://schemas.microsoft.com/office/drawing/2014/main" id="{4219CAB5-BBB5-988F-07E8-471B4A80EBDD}"/>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101" name="Forme libre : forme 100">
                <a:extLst>
                  <a:ext uri="{FF2B5EF4-FFF2-40B4-BE49-F238E27FC236}">
                    <a16:creationId xmlns:a16="http://schemas.microsoft.com/office/drawing/2014/main" id="{1F09E1C9-D729-86E7-ACBD-B630F21E2EC1}"/>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102" name="Forme libre : forme 101">
                <a:extLst>
                  <a:ext uri="{FF2B5EF4-FFF2-40B4-BE49-F238E27FC236}">
                    <a16:creationId xmlns:a16="http://schemas.microsoft.com/office/drawing/2014/main" id="{CA52A63C-32C1-E471-370A-99A7F2F194EB}"/>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103" name="Forme libre : forme 102">
                <a:extLst>
                  <a:ext uri="{FF2B5EF4-FFF2-40B4-BE49-F238E27FC236}">
                    <a16:creationId xmlns:a16="http://schemas.microsoft.com/office/drawing/2014/main" id="{B7154CFB-5800-49F6-A979-6823C265C399}"/>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104" name="Forme libre : forme 103">
                <a:extLst>
                  <a:ext uri="{FF2B5EF4-FFF2-40B4-BE49-F238E27FC236}">
                    <a16:creationId xmlns:a16="http://schemas.microsoft.com/office/drawing/2014/main" id="{DED3E15D-6703-DB72-909B-1ECC62D0A10B}"/>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105" name="Forme libre : forme 104">
                <a:extLst>
                  <a:ext uri="{FF2B5EF4-FFF2-40B4-BE49-F238E27FC236}">
                    <a16:creationId xmlns:a16="http://schemas.microsoft.com/office/drawing/2014/main" id="{277CBBFA-F9E7-73C8-97C5-164C967A4C95}"/>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106" name="Forme libre : forme 105">
                <a:extLst>
                  <a:ext uri="{FF2B5EF4-FFF2-40B4-BE49-F238E27FC236}">
                    <a16:creationId xmlns:a16="http://schemas.microsoft.com/office/drawing/2014/main" id="{76F56751-D185-5173-9726-7C25C9632930}"/>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107" name="Forme libre : forme 106">
                <a:extLst>
                  <a:ext uri="{FF2B5EF4-FFF2-40B4-BE49-F238E27FC236}">
                    <a16:creationId xmlns:a16="http://schemas.microsoft.com/office/drawing/2014/main" id="{A9C196B8-F677-FC06-0811-2DAC525696E6}"/>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108" name="Forme libre : forme 107">
                <a:extLst>
                  <a:ext uri="{FF2B5EF4-FFF2-40B4-BE49-F238E27FC236}">
                    <a16:creationId xmlns:a16="http://schemas.microsoft.com/office/drawing/2014/main" id="{9C5AEF25-0BD7-DE1E-BEC5-040A975C1E92}"/>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109" name="Forme libre : forme 108">
                <a:extLst>
                  <a:ext uri="{FF2B5EF4-FFF2-40B4-BE49-F238E27FC236}">
                    <a16:creationId xmlns:a16="http://schemas.microsoft.com/office/drawing/2014/main" id="{F0C5E10C-CE18-6212-E740-D6E9FAEE3932}"/>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110" name="Forme libre : forme 109">
                <a:extLst>
                  <a:ext uri="{FF2B5EF4-FFF2-40B4-BE49-F238E27FC236}">
                    <a16:creationId xmlns:a16="http://schemas.microsoft.com/office/drawing/2014/main" id="{1F79FF4A-0F31-C4D4-D343-FF79976C7BEA}"/>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111" name="Forme libre : forme 110">
                <a:extLst>
                  <a:ext uri="{FF2B5EF4-FFF2-40B4-BE49-F238E27FC236}">
                    <a16:creationId xmlns:a16="http://schemas.microsoft.com/office/drawing/2014/main" id="{634AFB4B-D312-451E-4DEC-427BD3811FE4}"/>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96" name="Forme libre : forme 95">
              <a:extLst>
                <a:ext uri="{FF2B5EF4-FFF2-40B4-BE49-F238E27FC236}">
                  <a16:creationId xmlns:a16="http://schemas.microsoft.com/office/drawing/2014/main" id="{2851DCD2-4B2F-6E32-204B-B875730F6777}"/>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97" name="Forme libre : forme 96">
              <a:extLst>
                <a:ext uri="{FF2B5EF4-FFF2-40B4-BE49-F238E27FC236}">
                  <a16:creationId xmlns:a16="http://schemas.microsoft.com/office/drawing/2014/main" id="{A08B7E3E-658E-65F8-2E7E-AB3B0B02645D}"/>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98" name="Forme libre : forme 97">
              <a:extLst>
                <a:ext uri="{FF2B5EF4-FFF2-40B4-BE49-F238E27FC236}">
                  <a16:creationId xmlns:a16="http://schemas.microsoft.com/office/drawing/2014/main" id="{5E891F6E-55D2-0675-0A1A-CE9205DFD7FF}"/>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118" name="Graphique 1749">
            <a:extLst>
              <a:ext uri="{FF2B5EF4-FFF2-40B4-BE49-F238E27FC236}">
                <a16:creationId xmlns:a16="http://schemas.microsoft.com/office/drawing/2014/main" id="{9BBABB82-57F0-AD37-00C1-C298A46B4031}"/>
              </a:ext>
            </a:extLst>
          </p:cNvPr>
          <p:cNvGrpSpPr/>
          <p:nvPr/>
        </p:nvGrpSpPr>
        <p:grpSpPr>
          <a:xfrm>
            <a:off x="5356756" y="2048384"/>
            <a:ext cx="533426" cy="577071"/>
            <a:chOff x="698087" y="604006"/>
            <a:chExt cx="346587" cy="374945"/>
          </a:xfrm>
          <a:noFill/>
        </p:grpSpPr>
        <p:sp>
          <p:nvSpPr>
            <p:cNvPr id="119" name="Forme libre : forme 6">
              <a:extLst>
                <a:ext uri="{FF2B5EF4-FFF2-40B4-BE49-F238E27FC236}">
                  <a16:creationId xmlns:a16="http://schemas.microsoft.com/office/drawing/2014/main" id="{6BA47032-4B99-9462-0C1C-8C0D1F6C74C8}"/>
                </a:ext>
              </a:extLst>
            </p:cNvPr>
            <p:cNvSpPr/>
            <p:nvPr/>
          </p:nvSpPr>
          <p:spPr>
            <a:xfrm>
              <a:off x="748977" y="789145"/>
              <a:ext cx="187424" cy="189806"/>
            </a:xfrm>
            <a:custGeom>
              <a:avLst/>
              <a:gdLst>
                <a:gd name="connsiteX0" fmla="*/ 187425 w 187424"/>
                <a:gd name="connsiteY0" fmla="*/ 132588 h 189806"/>
                <a:gd name="connsiteX1" fmla="*/ 165708 w 187424"/>
                <a:gd name="connsiteY1" fmla="*/ 179832 h 189806"/>
                <a:gd name="connsiteX2" fmla="*/ 142943 w 187424"/>
                <a:gd name="connsiteY2" fmla="*/ 188214 h 189806"/>
                <a:gd name="connsiteX3" fmla="*/ 9974 w 187424"/>
                <a:gd name="connsiteY3" fmla="*/ 127254 h 189806"/>
                <a:gd name="connsiteX4" fmla="*/ 1592 w 187424"/>
                <a:gd name="connsiteY4" fmla="*/ 104489 h 189806"/>
                <a:gd name="connsiteX5" fmla="*/ 48931 w 187424"/>
                <a:gd name="connsiteY5" fmla="*/ 0 h 189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424" h="189806">
                  <a:moveTo>
                    <a:pt x="187425" y="132588"/>
                  </a:moveTo>
                  <a:lnTo>
                    <a:pt x="165708" y="179832"/>
                  </a:lnTo>
                  <a:cubicBezTo>
                    <a:pt x="161803" y="188405"/>
                    <a:pt x="151516" y="192214"/>
                    <a:pt x="142943" y="188214"/>
                  </a:cubicBezTo>
                  <a:lnTo>
                    <a:pt x="9974" y="127254"/>
                  </a:lnTo>
                  <a:cubicBezTo>
                    <a:pt x="1402" y="123349"/>
                    <a:pt x="-2408" y="113062"/>
                    <a:pt x="1592" y="104489"/>
                  </a:cubicBezTo>
                  <a:lnTo>
                    <a:pt x="48931" y="0"/>
                  </a:lnTo>
                </a:path>
              </a:pathLst>
            </a:custGeom>
            <a:grpFill/>
            <a:ln w="5608" cap="rnd">
              <a:solidFill>
                <a:schemeClr val="tx1"/>
              </a:solidFill>
              <a:prstDash val="solid"/>
              <a:round/>
            </a:ln>
          </p:spPr>
          <p:txBody>
            <a:bodyPr rtlCol="0" anchor="ctr"/>
            <a:lstStyle/>
            <a:p>
              <a:endParaRPr lang="fr-FR" sz="1050">
                <a:solidFill>
                  <a:srgbClr val="FF0000"/>
                </a:solidFill>
              </a:endParaRPr>
            </a:p>
          </p:txBody>
        </p:sp>
        <p:sp>
          <p:nvSpPr>
            <p:cNvPr id="120" name="Forme libre : forme 7">
              <a:extLst>
                <a:ext uri="{FF2B5EF4-FFF2-40B4-BE49-F238E27FC236}">
                  <a16:creationId xmlns:a16="http://schemas.microsoft.com/office/drawing/2014/main" id="{5F1BD504-12E1-4A9C-2878-A20561E7C0F3}"/>
                </a:ext>
              </a:extLst>
            </p:cNvPr>
            <p:cNvSpPr/>
            <p:nvPr/>
          </p:nvSpPr>
          <p:spPr>
            <a:xfrm>
              <a:off x="825627" y="604006"/>
              <a:ext cx="219047" cy="300296"/>
            </a:xfrm>
            <a:custGeom>
              <a:avLst/>
              <a:gdLst>
                <a:gd name="connsiteX0" fmla="*/ 0 w 219047"/>
                <a:gd name="connsiteY0" fmla="*/ 128465 h 300296"/>
                <a:gd name="connsiteX1" fmla="*/ 53245 w 219047"/>
                <a:gd name="connsiteY1" fmla="*/ 9974 h 300296"/>
                <a:gd name="connsiteX2" fmla="*/ 76009 w 219047"/>
                <a:gd name="connsiteY2" fmla="*/ 1592 h 300296"/>
                <a:gd name="connsiteX3" fmla="*/ 209074 w 219047"/>
                <a:gd name="connsiteY3" fmla="*/ 62647 h 300296"/>
                <a:gd name="connsiteX4" fmla="*/ 217456 w 219047"/>
                <a:gd name="connsiteY4" fmla="*/ 85412 h 300296"/>
                <a:gd name="connsiteX5" fmla="*/ 118777 w 219047"/>
                <a:gd name="connsiteY5" fmla="*/ 300296 h 300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047" h="300296">
                  <a:moveTo>
                    <a:pt x="0" y="128465"/>
                  </a:moveTo>
                  <a:lnTo>
                    <a:pt x="53245" y="9974"/>
                  </a:lnTo>
                  <a:cubicBezTo>
                    <a:pt x="57150" y="1402"/>
                    <a:pt x="67437" y="-2408"/>
                    <a:pt x="76009" y="1592"/>
                  </a:cubicBezTo>
                  <a:lnTo>
                    <a:pt x="209074" y="62647"/>
                  </a:lnTo>
                  <a:cubicBezTo>
                    <a:pt x="217646" y="66553"/>
                    <a:pt x="221456" y="76840"/>
                    <a:pt x="217456" y="85412"/>
                  </a:cubicBezTo>
                  <a:lnTo>
                    <a:pt x="118777" y="300296"/>
                  </a:lnTo>
                </a:path>
              </a:pathLst>
            </a:custGeom>
            <a:grpFill/>
            <a:ln w="5608" cap="rnd">
              <a:solidFill>
                <a:schemeClr val="tx1"/>
              </a:solidFill>
              <a:prstDash val="solid"/>
              <a:round/>
            </a:ln>
          </p:spPr>
          <p:txBody>
            <a:bodyPr rtlCol="0" anchor="ctr"/>
            <a:lstStyle/>
            <a:p>
              <a:endParaRPr lang="fr-FR" sz="1050">
                <a:solidFill>
                  <a:srgbClr val="FF0000"/>
                </a:solidFill>
              </a:endParaRPr>
            </a:p>
          </p:txBody>
        </p:sp>
        <p:sp>
          <p:nvSpPr>
            <p:cNvPr id="121" name="Forme libre : forme 8">
              <a:extLst>
                <a:ext uri="{FF2B5EF4-FFF2-40B4-BE49-F238E27FC236}">
                  <a16:creationId xmlns:a16="http://schemas.microsoft.com/office/drawing/2014/main" id="{37B4D772-B56E-521D-206C-DC0F7B7FF7D4}"/>
                </a:ext>
              </a:extLst>
            </p:cNvPr>
            <p:cNvSpPr/>
            <p:nvPr/>
          </p:nvSpPr>
          <p:spPr>
            <a:xfrm>
              <a:off x="950404" y="647890"/>
              <a:ext cx="25907" cy="11906"/>
            </a:xfrm>
            <a:custGeom>
              <a:avLst/>
              <a:gdLst>
                <a:gd name="connsiteX0" fmla="*/ 0 w 25907"/>
                <a:gd name="connsiteY0" fmla="*/ 0 h 11906"/>
                <a:gd name="connsiteX1" fmla="*/ 25908 w 25907"/>
                <a:gd name="connsiteY1" fmla="*/ 11906 h 11906"/>
              </a:gdLst>
              <a:ahLst/>
              <a:cxnLst>
                <a:cxn ang="0">
                  <a:pos x="connsiteX0" y="connsiteY0"/>
                </a:cxn>
                <a:cxn ang="0">
                  <a:pos x="connsiteX1" y="connsiteY1"/>
                </a:cxn>
              </a:cxnLst>
              <a:rect l="l" t="t" r="r" b="b"/>
              <a:pathLst>
                <a:path w="25907" h="11906">
                  <a:moveTo>
                    <a:pt x="0" y="0"/>
                  </a:moveTo>
                  <a:lnTo>
                    <a:pt x="25908" y="11906"/>
                  </a:lnTo>
                </a:path>
              </a:pathLst>
            </a:custGeom>
            <a:grpFill/>
            <a:ln w="5608" cap="rnd">
              <a:solidFill>
                <a:schemeClr val="tx1"/>
              </a:solidFill>
              <a:prstDash val="solid"/>
              <a:round/>
            </a:ln>
          </p:spPr>
          <p:txBody>
            <a:bodyPr rtlCol="0" anchor="ctr"/>
            <a:lstStyle/>
            <a:p>
              <a:endParaRPr lang="fr-FR" sz="1050">
                <a:solidFill>
                  <a:srgbClr val="FF0000"/>
                </a:solidFill>
              </a:endParaRPr>
            </a:p>
          </p:txBody>
        </p:sp>
        <p:sp>
          <p:nvSpPr>
            <p:cNvPr id="122" name="Forme libre : forme 9">
              <a:extLst>
                <a:ext uri="{FF2B5EF4-FFF2-40B4-BE49-F238E27FC236}">
                  <a16:creationId xmlns:a16="http://schemas.microsoft.com/office/drawing/2014/main" id="{FA46D515-5E34-0B18-870F-66658F9ADB96}"/>
                </a:ext>
              </a:extLst>
            </p:cNvPr>
            <p:cNvSpPr/>
            <p:nvPr/>
          </p:nvSpPr>
          <p:spPr>
            <a:xfrm>
              <a:off x="932973" y="640079"/>
              <a:ext cx="5905" cy="2667"/>
            </a:xfrm>
            <a:custGeom>
              <a:avLst/>
              <a:gdLst>
                <a:gd name="connsiteX0" fmla="*/ 5905 w 5905"/>
                <a:gd name="connsiteY0" fmla="*/ 2667 h 2667"/>
                <a:gd name="connsiteX1" fmla="*/ 0 w 5905"/>
                <a:gd name="connsiteY1" fmla="*/ 0 h 2667"/>
              </a:gdLst>
              <a:ahLst/>
              <a:cxnLst>
                <a:cxn ang="0">
                  <a:pos x="connsiteX0" y="connsiteY0"/>
                </a:cxn>
                <a:cxn ang="0">
                  <a:pos x="connsiteX1" y="connsiteY1"/>
                </a:cxn>
              </a:cxnLst>
              <a:rect l="l" t="t" r="r" b="b"/>
              <a:pathLst>
                <a:path w="5905" h="2667">
                  <a:moveTo>
                    <a:pt x="5905" y="2667"/>
                  </a:moveTo>
                  <a:lnTo>
                    <a:pt x="0" y="0"/>
                  </a:lnTo>
                </a:path>
              </a:pathLst>
            </a:custGeom>
            <a:grpFill/>
            <a:ln w="5608" cap="rnd">
              <a:solidFill>
                <a:schemeClr val="tx1"/>
              </a:solidFill>
              <a:prstDash val="solid"/>
              <a:round/>
            </a:ln>
          </p:spPr>
          <p:txBody>
            <a:bodyPr rtlCol="0" anchor="ctr"/>
            <a:lstStyle/>
            <a:p>
              <a:endParaRPr lang="fr-FR" sz="1050">
                <a:solidFill>
                  <a:srgbClr val="FF0000"/>
                </a:solidFill>
              </a:endParaRPr>
            </a:p>
          </p:txBody>
        </p:sp>
        <p:sp>
          <p:nvSpPr>
            <p:cNvPr id="123" name="Forme libre : forme 10">
              <a:extLst>
                <a:ext uri="{FF2B5EF4-FFF2-40B4-BE49-F238E27FC236}">
                  <a16:creationId xmlns:a16="http://schemas.microsoft.com/office/drawing/2014/main" id="{1D61DE57-CD39-919A-1812-B395C43E9871}"/>
                </a:ext>
              </a:extLst>
            </p:cNvPr>
            <p:cNvSpPr/>
            <p:nvPr/>
          </p:nvSpPr>
          <p:spPr>
            <a:xfrm>
              <a:off x="873061" y="628554"/>
              <a:ext cx="144113" cy="66103"/>
            </a:xfrm>
            <a:custGeom>
              <a:avLst/>
              <a:gdLst>
                <a:gd name="connsiteX0" fmla="*/ 0 w 144113"/>
                <a:gd name="connsiteY0" fmla="*/ 0 h 66103"/>
                <a:gd name="connsiteX1" fmla="*/ 144113 w 144113"/>
                <a:gd name="connsiteY1" fmla="*/ 66104 h 66103"/>
              </a:gdLst>
              <a:ahLst/>
              <a:cxnLst>
                <a:cxn ang="0">
                  <a:pos x="connsiteX0" y="connsiteY0"/>
                </a:cxn>
                <a:cxn ang="0">
                  <a:pos x="connsiteX1" y="connsiteY1"/>
                </a:cxn>
              </a:cxnLst>
              <a:rect l="l" t="t" r="r" b="b"/>
              <a:pathLst>
                <a:path w="144113" h="66103">
                  <a:moveTo>
                    <a:pt x="0" y="0"/>
                  </a:moveTo>
                  <a:lnTo>
                    <a:pt x="144113" y="66104"/>
                  </a:lnTo>
                </a:path>
              </a:pathLst>
            </a:custGeom>
            <a:grpFill/>
            <a:ln w="5608" cap="rnd">
              <a:solidFill>
                <a:schemeClr val="tx1"/>
              </a:solidFill>
              <a:prstDash val="solid"/>
              <a:round/>
            </a:ln>
          </p:spPr>
          <p:txBody>
            <a:bodyPr rtlCol="0" anchor="ctr"/>
            <a:lstStyle/>
            <a:p>
              <a:endParaRPr lang="fr-FR" sz="1050">
                <a:solidFill>
                  <a:srgbClr val="FF0000"/>
                </a:solidFill>
              </a:endParaRPr>
            </a:p>
          </p:txBody>
        </p:sp>
        <p:sp>
          <p:nvSpPr>
            <p:cNvPr id="124" name="Forme libre : forme 11">
              <a:extLst>
                <a:ext uri="{FF2B5EF4-FFF2-40B4-BE49-F238E27FC236}">
                  <a16:creationId xmlns:a16="http://schemas.microsoft.com/office/drawing/2014/main" id="{A5360E5D-7CEC-BBCF-A97F-4506493978A7}"/>
                </a:ext>
              </a:extLst>
            </p:cNvPr>
            <p:cNvSpPr/>
            <p:nvPr/>
          </p:nvSpPr>
          <p:spPr>
            <a:xfrm>
              <a:off x="784002" y="870394"/>
              <a:ext cx="143922" cy="66865"/>
            </a:xfrm>
            <a:custGeom>
              <a:avLst/>
              <a:gdLst>
                <a:gd name="connsiteX0" fmla="*/ 143923 w 143922"/>
                <a:gd name="connsiteY0" fmla="*/ 66866 h 66865"/>
                <a:gd name="connsiteX1" fmla="*/ 0 w 143922"/>
                <a:gd name="connsiteY1" fmla="*/ 0 h 66865"/>
              </a:gdLst>
              <a:ahLst/>
              <a:cxnLst>
                <a:cxn ang="0">
                  <a:pos x="connsiteX0" y="connsiteY0"/>
                </a:cxn>
                <a:cxn ang="0">
                  <a:pos x="connsiteX1" y="connsiteY1"/>
                </a:cxn>
              </a:cxnLst>
              <a:rect l="l" t="t" r="r" b="b"/>
              <a:pathLst>
                <a:path w="143922" h="66865">
                  <a:moveTo>
                    <a:pt x="143923" y="66866"/>
                  </a:moveTo>
                  <a:lnTo>
                    <a:pt x="0" y="0"/>
                  </a:lnTo>
                </a:path>
              </a:pathLst>
            </a:custGeom>
            <a:grpFill/>
            <a:ln w="5608" cap="rnd">
              <a:solidFill>
                <a:schemeClr val="tx1"/>
              </a:solidFill>
              <a:prstDash val="solid"/>
              <a:round/>
            </a:ln>
          </p:spPr>
          <p:txBody>
            <a:bodyPr rtlCol="0" anchor="ctr"/>
            <a:lstStyle/>
            <a:p>
              <a:endParaRPr lang="fr-FR" sz="1050">
                <a:solidFill>
                  <a:srgbClr val="FF0000"/>
                </a:solidFill>
              </a:endParaRPr>
            </a:p>
          </p:txBody>
        </p:sp>
        <p:sp>
          <p:nvSpPr>
            <p:cNvPr id="125" name="Forme libre : forme 12">
              <a:extLst>
                <a:ext uri="{FF2B5EF4-FFF2-40B4-BE49-F238E27FC236}">
                  <a16:creationId xmlns:a16="http://schemas.microsoft.com/office/drawing/2014/main" id="{1A313C5C-EC00-5B59-65DA-F7600FEA7C3D}"/>
                </a:ext>
              </a:extLst>
            </p:cNvPr>
            <p:cNvSpPr/>
            <p:nvPr/>
          </p:nvSpPr>
          <p:spPr>
            <a:xfrm>
              <a:off x="820388" y="908208"/>
              <a:ext cx="27813" cy="27813"/>
            </a:xfrm>
            <a:custGeom>
              <a:avLst/>
              <a:gdLst>
                <a:gd name="connsiteX0" fmla="*/ 27813 w 27813"/>
                <a:gd name="connsiteY0" fmla="*/ 13907 h 27813"/>
                <a:gd name="connsiteX1" fmla="*/ 13906 w 27813"/>
                <a:gd name="connsiteY1" fmla="*/ 27813 h 27813"/>
                <a:gd name="connsiteX2" fmla="*/ 0 w 27813"/>
                <a:gd name="connsiteY2" fmla="*/ 13907 h 27813"/>
                <a:gd name="connsiteX3" fmla="*/ 13906 w 27813"/>
                <a:gd name="connsiteY3" fmla="*/ 0 h 27813"/>
                <a:gd name="connsiteX4" fmla="*/ 27813 w 27813"/>
                <a:gd name="connsiteY4" fmla="*/ 13907 h 278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13" h="27813">
                  <a:moveTo>
                    <a:pt x="27813" y="13907"/>
                  </a:moveTo>
                  <a:cubicBezTo>
                    <a:pt x="27813" y="21587"/>
                    <a:pt x="21587" y="27813"/>
                    <a:pt x="13906" y="27813"/>
                  </a:cubicBezTo>
                  <a:cubicBezTo>
                    <a:pt x="6226" y="27813"/>
                    <a:pt x="0" y="21587"/>
                    <a:pt x="0" y="13907"/>
                  </a:cubicBezTo>
                  <a:cubicBezTo>
                    <a:pt x="0" y="6226"/>
                    <a:pt x="6226" y="0"/>
                    <a:pt x="13906" y="0"/>
                  </a:cubicBezTo>
                  <a:cubicBezTo>
                    <a:pt x="21587" y="0"/>
                    <a:pt x="27813" y="6226"/>
                    <a:pt x="27813" y="13907"/>
                  </a:cubicBezTo>
                  <a:close/>
                </a:path>
              </a:pathLst>
            </a:custGeom>
            <a:grpFill/>
            <a:ln w="5608" cap="rnd">
              <a:solidFill>
                <a:schemeClr val="tx1"/>
              </a:solidFill>
              <a:prstDash val="solid"/>
              <a:round/>
            </a:ln>
          </p:spPr>
          <p:txBody>
            <a:bodyPr rtlCol="0" anchor="ctr"/>
            <a:lstStyle/>
            <a:p>
              <a:endParaRPr lang="fr-FR" sz="1050">
                <a:solidFill>
                  <a:srgbClr val="FF0000"/>
                </a:solidFill>
              </a:endParaRPr>
            </a:p>
          </p:txBody>
        </p:sp>
        <p:grpSp>
          <p:nvGrpSpPr>
            <p:cNvPr id="126" name="Graphique 1749">
              <a:extLst>
                <a:ext uri="{FF2B5EF4-FFF2-40B4-BE49-F238E27FC236}">
                  <a16:creationId xmlns:a16="http://schemas.microsoft.com/office/drawing/2014/main" id="{20743E85-941E-8D09-FC99-501837BA3CE3}"/>
                </a:ext>
              </a:extLst>
            </p:cNvPr>
            <p:cNvGrpSpPr/>
            <p:nvPr/>
          </p:nvGrpSpPr>
          <p:grpSpPr>
            <a:xfrm>
              <a:off x="806291" y="735615"/>
              <a:ext cx="173831" cy="98964"/>
              <a:chOff x="806291" y="735615"/>
              <a:chExt cx="173831" cy="98964"/>
            </a:xfrm>
            <a:grpFill/>
          </p:grpSpPr>
          <p:sp>
            <p:nvSpPr>
              <p:cNvPr id="130" name="Forme libre : forme 14">
                <a:extLst>
                  <a:ext uri="{FF2B5EF4-FFF2-40B4-BE49-F238E27FC236}">
                    <a16:creationId xmlns:a16="http://schemas.microsoft.com/office/drawing/2014/main" id="{D635814A-BE90-2EC7-68D0-3D8703CD4490}"/>
                  </a:ext>
                </a:extLst>
              </p:cNvPr>
              <p:cNvSpPr/>
              <p:nvPr/>
            </p:nvSpPr>
            <p:spPr>
              <a:xfrm>
                <a:off x="806291" y="735615"/>
                <a:ext cx="173831" cy="89916"/>
              </a:xfrm>
              <a:custGeom>
                <a:avLst/>
                <a:gdLst>
                  <a:gd name="connsiteX0" fmla="*/ 173831 w 173831"/>
                  <a:gd name="connsiteY0" fmla="*/ 0 h 89916"/>
                  <a:gd name="connsiteX1" fmla="*/ 0 w 173831"/>
                  <a:gd name="connsiteY1" fmla="*/ 89916 h 89916"/>
                </a:gdLst>
                <a:ahLst/>
                <a:cxnLst>
                  <a:cxn ang="0">
                    <a:pos x="connsiteX0" y="connsiteY0"/>
                  </a:cxn>
                  <a:cxn ang="0">
                    <a:pos x="connsiteX1" y="connsiteY1"/>
                  </a:cxn>
                </a:cxnLst>
                <a:rect l="l" t="t" r="r" b="b"/>
                <a:pathLst>
                  <a:path w="173831" h="89916">
                    <a:moveTo>
                      <a:pt x="173831" y="0"/>
                    </a:moveTo>
                    <a:lnTo>
                      <a:pt x="0" y="89916"/>
                    </a:lnTo>
                  </a:path>
                </a:pathLst>
              </a:custGeom>
              <a:grpFill/>
              <a:ln w="5608" cap="rnd">
                <a:solidFill>
                  <a:schemeClr val="tx1"/>
                </a:solidFill>
                <a:prstDash val="solid"/>
                <a:round/>
              </a:ln>
            </p:spPr>
            <p:txBody>
              <a:bodyPr rtlCol="0" anchor="ctr"/>
              <a:lstStyle/>
              <a:p>
                <a:endParaRPr lang="fr-FR" sz="1050">
                  <a:solidFill>
                    <a:srgbClr val="FF0000"/>
                  </a:solidFill>
                </a:endParaRPr>
              </a:p>
            </p:txBody>
          </p:sp>
          <p:sp>
            <p:nvSpPr>
              <p:cNvPr id="131" name="Forme libre : forme 15">
                <a:extLst>
                  <a:ext uri="{FF2B5EF4-FFF2-40B4-BE49-F238E27FC236}">
                    <a16:creationId xmlns:a16="http://schemas.microsoft.com/office/drawing/2014/main" id="{25B03CBD-187B-F3DF-7D55-A99043AAE0E0}"/>
                  </a:ext>
                </a:extLst>
              </p:cNvPr>
              <p:cNvSpPr/>
              <p:nvPr/>
            </p:nvSpPr>
            <p:spPr>
              <a:xfrm>
                <a:off x="842391" y="803338"/>
                <a:ext cx="60483" cy="31242"/>
              </a:xfrm>
              <a:custGeom>
                <a:avLst/>
                <a:gdLst>
                  <a:gd name="connsiteX0" fmla="*/ 60484 w 60483"/>
                  <a:gd name="connsiteY0" fmla="*/ 0 h 31242"/>
                  <a:gd name="connsiteX1" fmla="*/ 0 w 60483"/>
                  <a:gd name="connsiteY1" fmla="*/ 31242 h 31242"/>
                </a:gdLst>
                <a:ahLst/>
                <a:cxnLst>
                  <a:cxn ang="0">
                    <a:pos x="connsiteX0" y="connsiteY0"/>
                  </a:cxn>
                  <a:cxn ang="0">
                    <a:pos x="connsiteX1" y="connsiteY1"/>
                  </a:cxn>
                </a:cxnLst>
                <a:rect l="l" t="t" r="r" b="b"/>
                <a:pathLst>
                  <a:path w="60483" h="31242">
                    <a:moveTo>
                      <a:pt x="60484" y="0"/>
                    </a:moveTo>
                    <a:lnTo>
                      <a:pt x="0" y="31242"/>
                    </a:lnTo>
                  </a:path>
                </a:pathLst>
              </a:custGeom>
              <a:grpFill/>
              <a:ln w="5608" cap="rnd">
                <a:solidFill>
                  <a:schemeClr val="tx1"/>
                </a:solidFill>
                <a:prstDash val="solid"/>
                <a:round/>
              </a:ln>
            </p:spPr>
            <p:txBody>
              <a:bodyPr rtlCol="0" anchor="ctr"/>
              <a:lstStyle/>
              <a:p>
                <a:endParaRPr lang="fr-FR" sz="1050">
                  <a:solidFill>
                    <a:srgbClr val="FF0000"/>
                  </a:solidFill>
                </a:endParaRPr>
              </a:p>
            </p:txBody>
          </p:sp>
          <p:sp>
            <p:nvSpPr>
              <p:cNvPr id="132" name="Forme libre : forme 16">
                <a:extLst>
                  <a:ext uri="{FF2B5EF4-FFF2-40B4-BE49-F238E27FC236}">
                    <a16:creationId xmlns:a16="http://schemas.microsoft.com/office/drawing/2014/main" id="{A9546DAC-F064-0204-5DE9-78CEF1D748A8}"/>
                  </a:ext>
                </a:extLst>
              </p:cNvPr>
              <p:cNvSpPr/>
              <p:nvPr/>
            </p:nvSpPr>
            <p:spPr>
              <a:xfrm>
                <a:off x="927544" y="780668"/>
                <a:ext cx="18954" cy="9905"/>
              </a:xfrm>
              <a:custGeom>
                <a:avLst/>
                <a:gdLst>
                  <a:gd name="connsiteX0" fmla="*/ 18955 w 18954"/>
                  <a:gd name="connsiteY0" fmla="*/ 0 h 9905"/>
                  <a:gd name="connsiteX1" fmla="*/ 0 w 18954"/>
                  <a:gd name="connsiteY1" fmla="*/ 9906 h 9905"/>
                </a:gdLst>
                <a:ahLst/>
                <a:cxnLst>
                  <a:cxn ang="0">
                    <a:pos x="connsiteX0" y="connsiteY0"/>
                  </a:cxn>
                  <a:cxn ang="0">
                    <a:pos x="connsiteX1" y="connsiteY1"/>
                  </a:cxn>
                </a:cxnLst>
                <a:rect l="l" t="t" r="r" b="b"/>
                <a:pathLst>
                  <a:path w="18954" h="9905">
                    <a:moveTo>
                      <a:pt x="18955" y="0"/>
                    </a:moveTo>
                    <a:lnTo>
                      <a:pt x="0" y="9906"/>
                    </a:lnTo>
                  </a:path>
                </a:pathLst>
              </a:custGeom>
              <a:grpFill/>
              <a:ln w="5608" cap="rnd">
                <a:solidFill>
                  <a:schemeClr val="tx1"/>
                </a:solidFill>
                <a:prstDash val="solid"/>
                <a:round/>
              </a:ln>
            </p:spPr>
            <p:txBody>
              <a:bodyPr rtlCol="0" anchor="ctr"/>
              <a:lstStyle/>
              <a:p>
                <a:endParaRPr lang="fr-FR" sz="1050">
                  <a:solidFill>
                    <a:srgbClr val="FF0000"/>
                  </a:solidFill>
                </a:endParaRPr>
              </a:p>
            </p:txBody>
          </p:sp>
        </p:grpSp>
        <p:sp>
          <p:nvSpPr>
            <p:cNvPr id="127" name="Forme libre : forme 17">
              <a:extLst>
                <a:ext uri="{FF2B5EF4-FFF2-40B4-BE49-F238E27FC236}">
                  <a16:creationId xmlns:a16="http://schemas.microsoft.com/office/drawing/2014/main" id="{454DF7FC-0D4A-09B8-16C1-A744A0E16E58}"/>
                </a:ext>
              </a:extLst>
            </p:cNvPr>
            <p:cNvSpPr/>
            <p:nvPr/>
          </p:nvSpPr>
          <p:spPr>
            <a:xfrm>
              <a:off x="723804" y="728185"/>
              <a:ext cx="154876" cy="118014"/>
            </a:xfrm>
            <a:custGeom>
              <a:avLst/>
              <a:gdLst>
                <a:gd name="connsiteX0" fmla="*/ 0 w 154876"/>
                <a:gd name="connsiteY0" fmla="*/ 118015 h 118014"/>
                <a:gd name="connsiteX1" fmla="*/ 35909 w 154876"/>
                <a:gd name="connsiteY1" fmla="*/ 30766 h 118014"/>
                <a:gd name="connsiteX2" fmla="*/ 93155 w 154876"/>
                <a:gd name="connsiteY2" fmla="*/ 0 h 118014"/>
                <a:gd name="connsiteX3" fmla="*/ 154877 w 154876"/>
                <a:gd name="connsiteY3" fmla="*/ 34481 h 118014"/>
                <a:gd name="connsiteX4" fmla="*/ 70485 w 154876"/>
                <a:gd name="connsiteY4" fmla="*/ 45529 h 118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876" h="118014">
                  <a:moveTo>
                    <a:pt x="0" y="118015"/>
                  </a:moveTo>
                  <a:lnTo>
                    <a:pt x="35909" y="30766"/>
                  </a:lnTo>
                  <a:lnTo>
                    <a:pt x="93155" y="0"/>
                  </a:lnTo>
                  <a:lnTo>
                    <a:pt x="154877" y="34481"/>
                  </a:lnTo>
                  <a:cubicBezTo>
                    <a:pt x="154877" y="34481"/>
                    <a:pt x="133922" y="74581"/>
                    <a:pt x="70485" y="45529"/>
                  </a:cubicBezTo>
                </a:path>
              </a:pathLst>
            </a:custGeom>
            <a:grpFill/>
            <a:ln w="5608" cap="rnd">
              <a:solidFill>
                <a:schemeClr val="tx1"/>
              </a:solidFill>
              <a:prstDash val="solid"/>
              <a:round/>
            </a:ln>
          </p:spPr>
          <p:txBody>
            <a:bodyPr rtlCol="0" anchor="ctr"/>
            <a:lstStyle/>
            <a:p>
              <a:endParaRPr lang="fr-FR" sz="1050">
                <a:solidFill>
                  <a:srgbClr val="FF0000"/>
                </a:solidFill>
              </a:endParaRPr>
            </a:p>
          </p:txBody>
        </p:sp>
        <p:sp>
          <p:nvSpPr>
            <p:cNvPr id="128" name="Forme libre : forme 18">
              <a:extLst>
                <a:ext uri="{FF2B5EF4-FFF2-40B4-BE49-F238E27FC236}">
                  <a16:creationId xmlns:a16="http://schemas.microsoft.com/office/drawing/2014/main" id="{F328A92D-87C1-8E79-E2A2-E422D2157D72}"/>
                </a:ext>
              </a:extLst>
            </p:cNvPr>
            <p:cNvSpPr/>
            <p:nvPr/>
          </p:nvSpPr>
          <p:spPr>
            <a:xfrm>
              <a:off x="702278" y="828007"/>
              <a:ext cx="27622" cy="476"/>
            </a:xfrm>
            <a:custGeom>
              <a:avLst/>
              <a:gdLst>
                <a:gd name="connsiteX0" fmla="*/ 27623 w 27622"/>
                <a:gd name="connsiteY0" fmla="*/ 476 h 476"/>
                <a:gd name="connsiteX1" fmla="*/ 0 w 27622"/>
                <a:gd name="connsiteY1" fmla="*/ 0 h 476"/>
              </a:gdLst>
              <a:ahLst/>
              <a:cxnLst>
                <a:cxn ang="0">
                  <a:pos x="connsiteX0" y="connsiteY0"/>
                </a:cxn>
                <a:cxn ang="0">
                  <a:pos x="connsiteX1" y="connsiteY1"/>
                </a:cxn>
              </a:cxnLst>
              <a:rect l="l" t="t" r="r" b="b"/>
              <a:pathLst>
                <a:path w="27622" h="476">
                  <a:moveTo>
                    <a:pt x="27623" y="476"/>
                  </a:moveTo>
                  <a:lnTo>
                    <a:pt x="0" y="0"/>
                  </a:lnTo>
                </a:path>
              </a:pathLst>
            </a:custGeom>
            <a:grpFill/>
            <a:ln w="5608" cap="rnd">
              <a:solidFill>
                <a:schemeClr val="tx1"/>
              </a:solidFill>
              <a:prstDash val="solid"/>
              <a:round/>
            </a:ln>
          </p:spPr>
          <p:txBody>
            <a:bodyPr rtlCol="0" anchor="ctr"/>
            <a:lstStyle/>
            <a:p>
              <a:endParaRPr lang="fr-FR" sz="1050">
                <a:solidFill>
                  <a:srgbClr val="FF0000"/>
                </a:solidFill>
              </a:endParaRPr>
            </a:p>
          </p:txBody>
        </p:sp>
        <p:sp>
          <p:nvSpPr>
            <p:cNvPr id="129" name="Forme libre : forme 19">
              <a:extLst>
                <a:ext uri="{FF2B5EF4-FFF2-40B4-BE49-F238E27FC236}">
                  <a16:creationId xmlns:a16="http://schemas.microsoft.com/office/drawing/2014/main" id="{73B3737B-6D8F-6082-25E2-83EF42561D62}"/>
                </a:ext>
              </a:extLst>
            </p:cNvPr>
            <p:cNvSpPr/>
            <p:nvPr/>
          </p:nvSpPr>
          <p:spPr>
            <a:xfrm>
              <a:off x="698087" y="933354"/>
              <a:ext cx="70770" cy="1238"/>
            </a:xfrm>
            <a:custGeom>
              <a:avLst/>
              <a:gdLst>
                <a:gd name="connsiteX0" fmla="*/ 70771 w 70770"/>
                <a:gd name="connsiteY0" fmla="*/ 1238 h 1238"/>
                <a:gd name="connsiteX1" fmla="*/ 0 w 70770"/>
                <a:gd name="connsiteY1" fmla="*/ 0 h 1238"/>
              </a:gdLst>
              <a:ahLst/>
              <a:cxnLst>
                <a:cxn ang="0">
                  <a:pos x="connsiteX0" y="connsiteY0"/>
                </a:cxn>
                <a:cxn ang="0">
                  <a:pos x="connsiteX1" y="connsiteY1"/>
                </a:cxn>
              </a:cxnLst>
              <a:rect l="l" t="t" r="r" b="b"/>
              <a:pathLst>
                <a:path w="70770" h="1238">
                  <a:moveTo>
                    <a:pt x="70771" y="1238"/>
                  </a:moveTo>
                  <a:lnTo>
                    <a:pt x="0" y="0"/>
                  </a:lnTo>
                </a:path>
              </a:pathLst>
            </a:custGeom>
            <a:grpFill/>
            <a:ln w="5608" cap="rnd">
              <a:solidFill>
                <a:schemeClr val="tx1"/>
              </a:solidFill>
              <a:prstDash val="solid"/>
              <a:round/>
            </a:ln>
          </p:spPr>
          <p:txBody>
            <a:bodyPr rtlCol="0" anchor="ctr"/>
            <a:lstStyle/>
            <a:p>
              <a:endParaRPr lang="fr-FR" sz="1050">
                <a:solidFill>
                  <a:srgbClr val="FF0000"/>
                </a:solidFill>
              </a:endParaRPr>
            </a:p>
          </p:txBody>
        </p:sp>
      </p:grpSp>
      <p:sp>
        <p:nvSpPr>
          <p:cNvPr id="133" name="Forme libre : forme 1904">
            <a:extLst>
              <a:ext uri="{FF2B5EF4-FFF2-40B4-BE49-F238E27FC236}">
                <a16:creationId xmlns:a16="http://schemas.microsoft.com/office/drawing/2014/main" id="{91522378-6025-60C1-3374-2A8A1EC865E3}"/>
              </a:ext>
            </a:extLst>
          </p:cNvPr>
          <p:cNvSpPr/>
          <p:nvPr/>
        </p:nvSpPr>
        <p:spPr>
          <a:xfrm rot="20624905">
            <a:off x="5667054" y="1852211"/>
            <a:ext cx="315725" cy="283054"/>
          </a:xfrm>
          <a:custGeom>
            <a:avLst/>
            <a:gdLst>
              <a:gd name="connsiteX0" fmla="*/ 96012 w 96012"/>
              <a:gd name="connsiteY0" fmla="*/ 113824 h 113823"/>
              <a:gd name="connsiteX1" fmla="*/ 0 w 96012"/>
              <a:gd name="connsiteY1" fmla="*/ 0 h 113823"/>
            </a:gdLst>
            <a:ahLst/>
            <a:cxnLst>
              <a:cxn ang="0">
                <a:pos x="connsiteX0" y="connsiteY0"/>
              </a:cxn>
              <a:cxn ang="0">
                <a:pos x="connsiteX1" y="connsiteY1"/>
              </a:cxn>
            </a:cxnLst>
            <a:rect l="l" t="t" r="r" b="b"/>
            <a:pathLst>
              <a:path w="96012" h="113823">
                <a:moveTo>
                  <a:pt x="96012" y="113824"/>
                </a:moveTo>
                <a:cubicBezTo>
                  <a:pt x="90583" y="61436"/>
                  <a:pt x="53816" y="15145"/>
                  <a:pt x="0" y="0"/>
                </a:cubicBezTo>
              </a:path>
            </a:pathLst>
          </a:custGeom>
          <a:noFill/>
          <a:ln w="5715" cap="rnd">
            <a:solidFill>
              <a:schemeClr val="tx1"/>
            </a:solidFill>
            <a:prstDash val="solid"/>
            <a:round/>
            <a:headEnd type="arrow" w="med" len="med"/>
            <a:tailEnd type="arrow" w="med" len="med"/>
          </a:ln>
        </p:spPr>
        <p:txBody>
          <a:bodyPr rtlCol="0" anchor="ctr"/>
          <a:lstStyle/>
          <a:p>
            <a:endParaRPr lang="fr-FR" sz="1050"/>
          </a:p>
        </p:txBody>
      </p:sp>
    </p:spTree>
    <p:extLst>
      <p:ext uri="{BB962C8B-B14F-4D97-AF65-F5344CB8AC3E}">
        <p14:creationId xmlns:p14="http://schemas.microsoft.com/office/powerpoint/2010/main" val="9124899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6">
            <a:extLst>
              <a:ext uri="{FF2B5EF4-FFF2-40B4-BE49-F238E27FC236}">
                <a16:creationId xmlns:a16="http://schemas.microsoft.com/office/drawing/2014/main" id="{6BAF421F-F97F-D83B-79F0-DE9317DA5775}"/>
              </a:ext>
            </a:extLst>
          </p:cNvPr>
          <p:cNvSpPr>
            <a:spLocks noGrp="1"/>
          </p:cNvSpPr>
          <p:nvPr>
            <p:ph type="body" sz="quarter" idx="14"/>
          </p:nvPr>
        </p:nvSpPr>
        <p:spPr>
          <a:xfrm>
            <a:off x="4376057" y="137054"/>
            <a:ext cx="7300006" cy="231246"/>
          </a:xfrm>
        </p:spPr>
        <p:txBody>
          <a:bodyPr/>
          <a:lstStyle/>
          <a:p>
            <a:r>
              <a:rPr lang="fr-FR" b="0" dirty="0">
                <a:solidFill>
                  <a:srgbClr val="C00000"/>
                </a:solidFill>
              </a:rPr>
              <a:t>Grand Public</a:t>
            </a:r>
            <a:r>
              <a:rPr lang="fr-FR" dirty="0">
                <a:solidFill>
                  <a:schemeClr val="tx1">
                    <a:lumMod val="75000"/>
                    <a:lumOff val="25000"/>
                  </a:schemeClr>
                </a:solidFill>
              </a:rPr>
              <a:t> - </a:t>
            </a:r>
            <a:r>
              <a:rPr lang="fr-FR" dirty="0">
                <a:solidFill>
                  <a:srgbClr val="C00000"/>
                </a:solidFill>
              </a:rPr>
              <a:t>Particuliers</a:t>
            </a:r>
            <a:endParaRPr lang="fr-FR" dirty="0">
              <a:solidFill>
                <a:schemeClr val="tx1">
                  <a:lumMod val="75000"/>
                  <a:lumOff val="25000"/>
                </a:schemeClr>
              </a:solidFill>
            </a:endParaRPr>
          </a:p>
        </p:txBody>
      </p:sp>
      <p:sp>
        <p:nvSpPr>
          <p:cNvPr id="3" name="Espace réservé du contenu 8">
            <a:extLst>
              <a:ext uri="{FF2B5EF4-FFF2-40B4-BE49-F238E27FC236}">
                <a16:creationId xmlns:a16="http://schemas.microsoft.com/office/drawing/2014/main" id="{803A3B54-B0A4-5885-7299-C762CA3E9219}"/>
              </a:ext>
            </a:extLst>
          </p:cNvPr>
          <p:cNvSpPr txBox="1">
            <a:spLocks/>
          </p:cNvSpPr>
          <p:nvPr/>
        </p:nvSpPr>
        <p:spPr bwMode="auto">
          <a:xfrm>
            <a:off x="6314406" y="2999672"/>
            <a:ext cx="5725208" cy="1370409"/>
          </a:xfrm>
          <a:prstGeom prst="rect">
            <a:avLst/>
          </a:prstGeom>
          <a:noFill/>
          <a:ln w="28575">
            <a:solidFill>
              <a:schemeClr val="bg2">
                <a:lumMod val="60000"/>
                <a:lumOff val="40000"/>
              </a:schemeClr>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7" name="Espace réservé du texte 5">
            <a:extLst>
              <a:ext uri="{FF2B5EF4-FFF2-40B4-BE49-F238E27FC236}">
                <a16:creationId xmlns:a16="http://schemas.microsoft.com/office/drawing/2014/main" id="{B0AA9E18-277D-3FDE-C9F2-6C809603B5EF}"/>
              </a:ext>
            </a:extLst>
          </p:cNvPr>
          <p:cNvSpPr>
            <a:spLocks noGrp="1"/>
          </p:cNvSpPr>
          <p:nvPr>
            <p:ph type="body" sz="quarter" idx="12"/>
          </p:nvPr>
        </p:nvSpPr>
        <p:spPr>
          <a:xfrm>
            <a:off x="695325" y="464147"/>
            <a:ext cx="10304635" cy="720000"/>
          </a:xfrm>
        </p:spPr>
        <p:txBody>
          <a:bodyPr/>
          <a:lstStyle/>
          <a:p>
            <a:r>
              <a:rPr lang="fr-FR" dirty="0"/>
              <a:t>L’</a:t>
            </a:r>
            <a:r>
              <a:rPr lang="fr-FR" dirty="0">
                <a:solidFill>
                  <a:srgbClr val="C00000"/>
                </a:solidFill>
              </a:rPr>
              <a:t>Essentiel </a:t>
            </a:r>
            <a:r>
              <a:rPr lang="fr-FR" dirty="0"/>
              <a:t>du Digital : « La SAG*, le </a:t>
            </a:r>
            <a:r>
              <a:rPr lang="fr-FR" dirty="0">
                <a:solidFill>
                  <a:srgbClr val="C00000"/>
                </a:solidFill>
              </a:rPr>
              <a:t>digital </a:t>
            </a:r>
            <a:r>
              <a:rPr lang="fr-FR" dirty="0"/>
              <a:t>au service de l’</a:t>
            </a:r>
            <a:r>
              <a:rPr lang="fr-FR" dirty="0">
                <a:solidFill>
                  <a:srgbClr val="C00000"/>
                </a:solidFill>
              </a:rPr>
              <a:t>humain </a:t>
            </a:r>
            <a:r>
              <a:rPr lang="fr-FR" dirty="0"/>
              <a:t>! »</a:t>
            </a:r>
          </a:p>
        </p:txBody>
      </p:sp>
      <p:sp>
        <p:nvSpPr>
          <p:cNvPr id="8" name="Espace réservé du contenu 8">
            <a:extLst>
              <a:ext uri="{FF2B5EF4-FFF2-40B4-BE49-F238E27FC236}">
                <a16:creationId xmlns:a16="http://schemas.microsoft.com/office/drawing/2014/main" id="{768DD6DC-936B-FB35-BB2A-AC3622D3DEF2}"/>
              </a:ext>
            </a:extLst>
          </p:cNvPr>
          <p:cNvSpPr txBox="1">
            <a:spLocks/>
          </p:cNvSpPr>
          <p:nvPr/>
        </p:nvSpPr>
        <p:spPr>
          <a:xfrm>
            <a:off x="6402149" y="3260389"/>
            <a:ext cx="5725207" cy="1253169"/>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chemeClr val="bg1">
                  <a:lumMod val="65000"/>
                </a:schemeClr>
              </a:buClr>
              <a:buFont typeface="Wingdings" panose="05000000000000000000" pitchFamily="2" charset="2"/>
              <a:buChar char="§"/>
              <a:defRPr/>
            </a:pPr>
            <a:r>
              <a:rPr lang="fr-FR" sz="1200" b="1" dirty="0">
                <a:effectLst>
                  <a:outerShdw blurRad="38100" dist="38100" dir="2700000" algn="tl">
                    <a:srgbClr val="000000">
                      <a:alpha val="43137"/>
                    </a:srgbClr>
                  </a:outerShdw>
                </a:effectLst>
              </a:rPr>
              <a:t>Les phases essentielles : </a:t>
            </a:r>
            <a:r>
              <a:rPr lang="fr-FR" sz="1200" dirty="0"/>
              <a:t>la signature se déroule en 3 étapes seulement, pour les retrouver en détail </a:t>
            </a:r>
            <a:r>
              <a:rPr lang="fr-FR" sz="1200" dirty="0">
                <a:hlinkClick r:id="rId2"/>
              </a:rPr>
              <a:t>cliquez ici</a:t>
            </a:r>
            <a:endParaRPr lang="fr-FR" sz="1200" dirty="0"/>
          </a:p>
          <a:p>
            <a:pPr lvl="1" eaLnBrk="1" fontAlgn="auto" hangingPunct="1">
              <a:spcBef>
                <a:spcPts val="300"/>
              </a:spcBef>
              <a:spcAft>
                <a:spcPts val="0"/>
              </a:spcAft>
              <a:buClr>
                <a:srgbClr val="92D050"/>
              </a:buClr>
              <a:buFont typeface="Wingdings" panose="05000000000000000000" pitchFamily="2" charset="2"/>
              <a:buChar char="§"/>
              <a:defRPr/>
            </a:pPr>
            <a:endParaRPr lang="fr-FR" sz="1200" dirty="0"/>
          </a:p>
        </p:txBody>
      </p:sp>
      <p:sp>
        <p:nvSpPr>
          <p:cNvPr id="9" name="Espace réservé du contenu 8">
            <a:extLst>
              <a:ext uri="{FF2B5EF4-FFF2-40B4-BE49-F238E27FC236}">
                <a16:creationId xmlns:a16="http://schemas.microsoft.com/office/drawing/2014/main" id="{F31DA369-B453-7BC8-1089-67493F8A5823}"/>
              </a:ext>
            </a:extLst>
          </p:cNvPr>
          <p:cNvSpPr txBox="1">
            <a:spLocks noChangeArrowheads="1"/>
          </p:cNvSpPr>
          <p:nvPr/>
        </p:nvSpPr>
        <p:spPr bwMode="auto">
          <a:xfrm>
            <a:off x="6365921" y="2866523"/>
            <a:ext cx="3264319" cy="322959"/>
          </a:xfrm>
          <a:prstGeom prst="rect">
            <a:avLst/>
          </a:prstGeom>
          <a:solidFill>
            <a:schemeClr val="bg2">
              <a:lumMod val="60000"/>
              <a:lumOff val="40000"/>
            </a:schemeClr>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étapes de la SAG</a:t>
            </a:r>
          </a:p>
        </p:txBody>
      </p:sp>
      <p:sp>
        <p:nvSpPr>
          <p:cNvPr id="19" name="Rectangle 18">
            <a:extLst>
              <a:ext uri="{FF2B5EF4-FFF2-40B4-BE49-F238E27FC236}">
                <a16:creationId xmlns:a16="http://schemas.microsoft.com/office/drawing/2014/main" id="{E4DA348E-F87A-5E71-3E02-AD52CE8D42E2}"/>
              </a:ext>
            </a:extLst>
          </p:cNvPr>
          <p:cNvSpPr/>
          <p:nvPr/>
        </p:nvSpPr>
        <p:spPr>
          <a:xfrm>
            <a:off x="0" y="0"/>
            <a:ext cx="394399" cy="6858000"/>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DIGITAL</a:t>
            </a:r>
          </a:p>
        </p:txBody>
      </p:sp>
      <p:sp>
        <p:nvSpPr>
          <p:cNvPr id="20" name="Rectangle 19">
            <a:extLst>
              <a:ext uri="{FF2B5EF4-FFF2-40B4-BE49-F238E27FC236}">
                <a16:creationId xmlns:a16="http://schemas.microsoft.com/office/drawing/2014/main" id="{D8AE7704-DC5C-EA3F-C6E0-965EEC976C1D}"/>
              </a:ext>
            </a:extLst>
          </p:cNvPr>
          <p:cNvSpPr/>
          <p:nvPr/>
        </p:nvSpPr>
        <p:spPr>
          <a:xfrm>
            <a:off x="476142" y="1342481"/>
            <a:ext cx="9399378" cy="1404825"/>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1" name="Espace réservé du contenu 8">
            <a:extLst>
              <a:ext uri="{FF2B5EF4-FFF2-40B4-BE49-F238E27FC236}">
                <a16:creationId xmlns:a16="http://schemas.microsoft.com/office/drawing/2014/main" id="{DC685DB7-7540-A149-1777-039CB0141100}"/>
              </a:ext>
            </a:extLst>
          </p:cNvPr>
          <p:cNvSpPr txBox="1">
            <a:spLocks/>
          </p:cNvSpPr>
          <p:nvPr/>
        </p:nvSpPr>
        <p:spPr>
          <a:xfrm>
            <a:off x="197199" y="1303306"/>
            <a:ext cx="6410430" cy="1413897"/>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eaLnBrk="1" fontAlgn="auto" hangingPunct="1">
              <a:spcBef>
                <a:spcPts val="300"/>
              </a:spcBef>
              <a:spcAft>
                <a:spcPts val="0"/>
              </a:spcAft>
              <a:buClr>
                <a:schemeClr val="bg2">
                  <a:lumMod val="60000"/>
                  <a:lumOff val="40000"/>
                </a:schemeClr>
              </a:buClr>
              <a:buFont typeface="Wingdings" panose="05000000000000000000" pitchFamily="2" charset="2"/>
              <a:buChar char="§"/>
              <a:defRPr/>
            </a:pPr>
            <a:endParaRPr lang="fr-FR" sz="1200" dirty="0"/>
          </a:p>
          <a:p>
            <a:pPr lvl="1" eaLnBrk="1" fontAlgn="auto" hangingPunct="1">
              <a:spcBef>
                <a:spcPts val="300"/>
              </a:spcBef>
              <a:spcAft>
                <a:spcPts val="0"/>
              </a:spcAft>
              <a:buClr>
                <a:schemeClr val="bg2">
                  <a:lumMod val="60000"/>
                  <a:lumOff val="40000"/>
                </a:schemeClr>
              </a:buClr>
              <a:buFont typeface="Wingdings" panose="05000000000000000000" pitchFamily="2" charset="2"/>
              <a:buChar char="§"/>
              <a:defRPr/>
            </a:pPr>
            <a:r>
              <a:rPr lang="fr-FR" sz="1200" b="1" dirty="0">
                <a:effectLst>
                  <a:outerShdw blurRad="38100" dist="38100" dir="2700000" algn="tl">
                    <a:srgbClr val="000000">
                      <a:alpha val="43137"/>
                    </a:srgbClr>
                  </a:outerShdw>
                </a:effectLst>
              </a:rPr>
              <a:t>100% digitalisation ! Simplifiez vous la vente en optimisant les étapes administratives, pour cela utilisez la SAG.</a:t>
            </a:r>
          </a:p>
          <a:p>
            <a:pPr marL="468000" lvl="1" indent="0" eaLnBrk="1" fontAlgn="auto" hangingPunct="1">
              <a:spcBef>
                <a:spcPts val="300"/>
              </a:spcBef>
              <a:spcAft>
                <a:spcPts val="0"/>
              </a:spcAft>
              <a:buClr>
                <a:schemeClr val="bg2">
                  <a:lumMod val="60000"/>
                  <a:lumOff val="40000"/>
                </a:schemeClr>
              </a:buClr>
              <a:buNone/>
              <a:defRPr/>
            </a:pPr>
            <a:endParaRPr lang="fr-FR" sz="1200" b="1" dirty="0">
              <a:effectLst>
                <a:outerShdw blurRad="38100" dist="38100" dir="2700000" algn="tl">
                  <a:srgbClr val="000000">
                    <a:alpha val="43137"/>
                  </a:srgbClr>
                </a:outerShdw>
              </a:effectLst>
            </a:endParaRPr>
          </a:p>
          <a:p>
            <a:pPr lvl="2" eaLnBrk="1" fontAlgn="auto" hangingPunct="1">
              <a:spcBef>
                <a:spcPts val="300"/>
              </a:spcBef>
              <a:spcAft>
                <a:spcPts val="0"/>
              </a:spcAft>
              <a:buClr>
                <a:schemeClr val="bg2">
                  <a:lumMod val="60000"/>
                  <a:lumOff val="40000"/>
                </a:schemeClr>
              </a:buClr>
              <a:defRPr/>
            </a:pPr>
            <a:r>
              <a:rPr lang="fr-FR" b="1" dirty="0"/>
              <a:t>Comment gagner du temps pour finaliser une vente ?</a:t>
            </a:r>
          </a:p>
          <a:p>
            <a:pPr marL="927000" lvl="2" indent="0" eaLnBrk="1" fontAlgn="auto" hangingPunct="1">
              <a:spcBef>
                <a:spcPts val="300"/>
              </a:spcBef>
              <a:spcAft>
                <a:spcPts val="0"/>
              </a:spcAft>
              <a:buClr>
                <a:schemeClr val="bg2">
                  <a:lumMod val="60000"/>
                  <a:lumOff val="40000"/>
                </a:schemeClr>
              </a:buClr>
              <a:buNone/>
              <a:defRPr/>
            </a:pPr>
            <a:r>
              <a:rPr lang="fr-FR" dirty="0"/>
              <a:t>     </a:t>
            </a:r>
            <a:r>
              <a:rPr lang="fr-FR" sz="1100" dirty="0">
                <a:latin typeface="Segoe UI Emoji" panose="020B0502040204020203" pitchFamily="34" charset="0"/>
                <a:ea typeface="Segoe UI Emoji" panose="020B0502040204020203" pitchFamily="34" charset="0"/>
              </a:rPr>
              <a:t>→ </a:t>
            </a:r>
            <a:r>
              <a:rPr lang="fr-FR" dirty="0">
                <a:hlinkClick r:id="rId3"/>
              </a:rPr>
              <a:t>cliquez-ici</a:t>
            </a:r>
            <a:endParaRPr lang="fr-FR" dirty="0"/>
          </a:p>
        </p:txBody>
      </p:sp>
      <p:sp>
        <p:nvSpPr>
          <p:cNvPr id="113" name="Espace réservé du contenu 8">
            <a:extLst>
              <a:ext uri="{FF2B5EF4-FFF2-40B4-BE49-F238E27FC236}">
                <a16:creationId xmlns:a16="http://schemas.microsoft.com/office/drawing/2014/main" id="{411E2459-1DBE-AD65-9C53-EFBEA1F7AEFA}"/>
              </a:ext>
            </a:extLst>
          </p:cNvPr>
          <p:cNvSpPr txBox="1">
            <a:spLocks/>
          </p:cNvSpPr>
          <p:nvPr/>
        </p:nvSpPr>
        <p:spPr bwMode="auto">
          <a:xfrm>
            <a:off x="490551" y="2999674"/>
            <a:ext cx="5725208" cy="1370409"/>
          </a:xfrm>
          <a:prstGeom prst="rect">
            <a:avLst/>
          </a:prstGeom>
          <a:noFill/>
          <a:ln w="28575">
            <a:solidFill>
              <a:schemeClr val="bg2">
                <a:lumMod val="60000"/>
                <a:lumOff val="40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nchorCtr="1"/>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927100" lvl="2" indent="0">
              <a:spcBef>
                <a:spcPts val="300"/>
              </a:spcBef>
              <a:buClr>
                <a:schemeClr val="bg1">
                  <a:lumMod val="65000"/>
                </a:schemeClr>
              </a:buClr>
              <a:defRPr/>
            </a:pPr>
            <a:r>
              <a:rPr lang="fr-FR" sz="1200" b="1" dirty="0">
                <a:effectLst>
                  <a:outerShdw blurRad="38100" dist="38100" dir="2700000" algn="tl">
                    <a:srgbClr val="000000">
                      <a:alpha val="43137"/>
                    </a:srgbClr>
                  </a:outerShdw>
                </a:effectLst>
              </a:rPr>
              <a:t>Le périmètre : </a:t>
            </a:r>
            <a:r>
              <a:rPr lang="fr-FR" sz="1200" dirty="0"/>
              <a:t>la contractualisation en signature éléctronique est possible pour plus de 90% des actes quotidiens et des ventes. Un doute sur l’éligibilité d’une offre ou d’un service ? </a:t>
            </a:r>
            <a:r>
              <a:rPr lang="fr-FR" sz="1200" dirty="0">
                <a:hlinkClick r:id="rId4"/>
              </a:rPr>
              <a:t>cliquez ici</a:t>
            </a:r>
            <a:endParaRPr lang="fr-FR" sz="1200" dirty="0"/>
          </a:p>
        </p:txBody>
      </p:sp>
      <p:sp>
        <p:nvSpPr>
          <p:cNvPr id="114" name="Espace réservé du contenu 8">
            <a:extLst>
              <a:ext uri="{FF2B5EF4-FFF2-40B4-BE49-F238E27FC236}">
                <a16:creationId xmlns:a16="http://schemas.microsoft.com/office/drawing/2014/main" id="{BCF82BD3-71F8-F0F2-5C8D-C0FA7C7B07AA}"/>
              </a:ext>
            </a:extLst>
          </p:cNvPr>
          <p:cNvSpPr txBox="1">
            <a:spLocks noChangeArrowheads="1"/>
          </p:cNvSpPr>
          <p:nvPr/>
        </p:nvSpPr>
        <p:spPr bwMode="auto">
          <a:xfrm>
            <a:off x="542066" y="2866525"/>
            <a:ext cx="3264319" cy="322959"/>
          </a:xfrm>
          <a:prstGeom prst="rect">
            <a:avLst/>
          </a:prstGeom>
          <a:solidFill>
            <a:schemeClr val="bg2">
              <a:lumMod val="60000"/>
              <a:lumOff val="40000"/>
            </a:schemeClr>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et services éligibles </a:t>
            </a:r>
          </a:p>
        </p:txBody>
      </p:sp>
      <p:sp>
        <p:nvSpPr>
          <p:cNvPr id="134" name="Espace réservé du contenu 8">
            <a:extLst>
              <a:ext uri="{FF2B5EF4-FFF2-40B4-BE49-F238E27FC236}">
                <a16:creationId xmlns:a16="http://schemas.microsoft.com/office/drawing/2014/main" id="{E0D8830B-1EE8-7AF0-90C0-18CC5D1F89C3}"/>
              </a:ext>
            </a:extLst>
          </p:cNvPr>
          <p:cNvSpPr txBox="1">
            <a:spLocks/>
          </p:cNvSpPr>
          <p:nvPr/>
        </p:nvSpPr>
        <p:spPr bwMode="auto">
          <a:xfrm>
            <a:off x="506846" y="4605822"/>
            <a:ext cx="5708685" cy="1370409"/>
          </a:xfrm>
          <a:prstGeom prst="rect">
            <a:avLst/>
          </a:prstGeom>
          <a:noFill/>
          <a:ln w="28575">
            <a:solidFill>
              <a:schemeClr val="bg2">
                <a:lumMod val="60000"/>
                <a:lumOff val="40000"/>
              </a:schemeClr>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135" name="Espace réservé du contenu 8">
            <a:extLst>
              <a:ext uri="{FF2B5EF4-FFF2-40B4-BE49-F238E27FC236}">
                <a16:creationId xmlns:a16="http://schemas.microsoft.com/office/drawing/2014/main" id="{9A879308-B2C6-F7E1-C69D-3E0B72748B09}"/>
              </a:ext>
            </a:extLst>
          </p:cNvPr>
          <p:cNvSpPr txBox="1">
            <a:spLocks/>
          </p:cNvSpPr>
          <p:nvPr/>
        </p:nvSpPr>
        <p:spPr>
          <a:xfrm>
            <a:off x="664679" y="4856211"/>
            <a:ext cx="5725207" cy="1253169"/>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chemeClr val="bg1">
                  <a:lumMod val="65000"/>
                </a:schemeClr>
              </a:buClr>
              <a:buFont typeface="Wingdings" panose="05000000000000000000" pitchFamily="2" charset="2"/>
              <a:buChar char="§"/>
              <a:defRPr/>
            </a:pPr>
            <a:r>
              <a:rPr lang="fr-FR" sz="1200" b="1" dirty="0">
                <a:effectLst>
                  <a:outerShdw blurRad="38100" dist="38100" dir="2700000" algn="tl">
                    <a:srgbClr val="000000">
                      <a:alpha val="43137"/>
                    </a:srgbClr>
                  </a:outerShdw>
                </a:effectLst>
              </a:rPr>
              <a:t>Avec la Signature Multi Dossier (ou panier de signature) </a:t>
            </a:r>
          </a:p>
          <a:p>
            <a:pPr lvl="1" eaLnBrk="1" fontAlgn="auto" hangingPunct="1">
              <a:spcBef>
                <a:spcPts val="300"/>
              </a:spcBef>
              <a:spcAft>
                <a:spcPts val="0"/>
              </a:spcAft>
              <a:buClr>
                <a:schemeClr val="bg1">
                  <a:lumMod val="65000"/>
                </a:schemeClr>
              </a:buClr>
              <a:buFont typeface="Wingdings" panose="05000000000000000000" pitchFamily="2" charset="2"/>
              <a:buChar char="§"/>
              <a:defRPr/>
            </a:pPr>
            <a:r>
              <a:rPr lang="fr-FR" sz="1200" b="1" dirty="0">
                <a:effectLst>
                  <a:outerShdw blurRad="38100" dist="38100" dir="2700000" algn="tl">
                    <a:srgbClr val="000000">
                      <a:alpha val="43137"/>
                    </a:srgbClr>
                  </a:outerShdw>
                </a:effectLst>
              </a:rPr>
              <a:t>regrouper les signatures </a:t>
            </a:r>
            <a:r>
              <a:rPr lang="fr-FR" sz="1200" dirty="0"/>
              <a:t>et simplifier la contractualisation pour le client et pour vous </a:t>
            </a:r>
            <a:r>
              <a:rPr lang="fr-FR" sz="1200" dirty="0">
                <a:hlinkClick r:id="rId5"/>
              </a:rPr>
              <a:t>cliquez ici</a:t>
            </a:r>
            <a:endParaRPr lang="fr-FR" sz="1200" dirty="0"/>
          </a:p>
          <a:p>
            <a:pPr lvl="1" eaLnBrk="1" fontAlgn="auto" hangingPunct="1">
              <a:spcBef>
                <a:spcPts val="300"/>
              </a:spcBef>
              <a:spcAft>
                <a:spcPts val="0"/>
              </a:spcAft>
              <a:buClr>
                <a:srgbClr val="92D050"/>
              </a:buClr>
              <a:buFont typeface="Wingdings" panose="05000000000000000000" pitchFamily="2" charset="2"/>
              <a:buChar char="§"/>
              <a:defRPr/>
            </a:pPr>
            <a:endParaRPr lang="fr-FR" sz="1200" dirty="0"/>
          </a:p>
        </p:txBody>
      </p:sp>
      <p:sp>
        <p:nvSpPr>
          <p:cNvPr id="136" name="Espace réservé du contenu 8">
            <a:extLst>
              <a:ext uri="{FF2B5EF4-FFF2-40B4-BE49-F238E27FC236}">
                <a16:creationId xmlns:a16="http://schemas.microsoft.com/office/drawing/2014/main" id="{037A7404-1C41-71D2-B1B1-DEC7FDCED9B2}"/>
              </a:ext>
            </a:extLst>
          </p:cNvPr>
          <p:cNvSpPr txBox="1">
            <a:spLocks noChangeArrowheads="1"/>
          </p:cNvSpPr>
          <p:nvPr/>
        </p:nvSpPr>
        <p:spPr bwMode="auto">
          <a:xfrm>
            <a:off x="558362" y="4472673"/>
            <a:ext cx="3264319" cy="322959"/>
          </a:xfrm>
          <a:prstGeom prst="rect">
            <a:avLst/>
          </a:prstGeom>
          <a:solidFill>
            <a:schemeClr val="bg2">
              <a:lumMod val="60000"/>
              <a:lumOff val="40000"/>
            </a:schemeClr>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L’astuce </a:t>
            </a:r>
          </a:p>
        </p:txBody>
      </p:sp>
      <p:pic>
        <p:nvPicPr>
          <p:cNvPr id="156" name="Image 155">
            <a:extLst>
              <a:ext uri="{FF2B5EF4-FFF2-40B4-BE49-F238E27FC236}">
                <a16:creationId xmlns:a16="http://schemas.microsoft.com/office/drawing/2014/main" id="{C5DDBF89-377A-0A00-DB32-5A383483BFF5}"/>
              </a:ext>
            </a:extLst>
          </p:cNvPr>
          <p:cNvPicPr>
            <a:picLocks noChangeAspect="1"/>
          </p:cNvPicPr>
          <p:nvPr/>
        </p:nvPicPr>
        <p:blipFill>
          <a:blip r:embed="rId6">
            <a:alphaModFix amt="69000"/>
            <a:duotone>
              <a:schemeClr val="accent1">
                <a:shade val="45000"/>
                <a:satMod val="135000"/>
              </a:schemeClr>
              <a:prstClr val="white"/>
            </a:duotone>
            <a:extLst>
              <a:ext uri="{BEBA8EAE-BF5A-486C-A8C5-ECC9F3942E4B}">
                <a14:imgProps xmlns:a14="http://schemas.microsoft.com/office/drawing/2010/main">
                  <a14:imgLayer r:embed="rId7">
                    <a14:imgEffect>
                      <a14:sharpenSoften amount="100000"/>
                    </a14:imgEffect>
                    <a14:imgEffect>
                      <a14:colorTemperature colorTemp="11227"/>
                    </a14:imgEffect>
                    <a14:imgEffect>
                      <a14:saturation sat="400000"/>
                    </a14:imgEffect>
                  </a14:imgLayer>
                </a14:imgProps>
              </a:ext>
            </a:extLst>
          </a:blip>
          <a:stretch>
            <a:fillRect/>
          </a:stretch>
        </p:blipFill>
        <p:spPr>
          <a:xfrm>
            <a:off x="676941" y="3265173"/>
            <a:ext cx="662662" cy="1037210"/>
          </a:xfrm>
          <a:prstGeom prst="rect">
            <a:avLst/>
          </a:prstGeom>
        </p:spPr>
      </p:pic>
      <p:pic>
        <p:nvPicPr>
          <p:cNvPr id="159" name="Image 158">
            <a:extLst>
              <a:ext uri="{FF2B5EF4-FFF2-40B4-BE49-F238E27FC236}">
                <a16:creationId xmlns:a16="http://schemas.microsoft.com/office/drawing/2014/main" id="{DF9EFAD9-2E24-0CB5-0DA5-CD280899E938}"/>
              </a:ext>
            </a:extLst>
          </p:cNvPr>
          <p:cNvPicPr>
            <a:picLocks noChangeAspect="1"/>
          </p:cNvPicPr>
          <p:nvPr/>
        </p:nvPicPr>
        <p:blipFill>
          <a:blip r:embed="rId8">
            <a:duotone>
              <a:schemeClr val="accent1">
                <a:shade val="45000"/>
                <a:satMod val="135000"/>
              </a:schemeClr>
              <a:prstClr val="white"/>
            </a:duotone>
            <a:alphaModFix amt="69000"/>
            <a:extLst>
              <a:ext uri="{BEBA8EAE-BF5A-486C-A8C5-ECC9F3942E4B}">
                <a14:imgProps xmlns:a14="http://schemas.microsoft.com/office/drawing/2010/main">
                  <a14:imgLayer r:embed="rId7">
                    <a14:imgEffect>
                      <a14:sharpenSoften amount="100000"/>
                    </a14:imgEffect>
                    <a14:imgEffect>
                      <a14:colorTemperature colorTemp="11227"/>
                    </a14:imgEffect>
                  </a14:imgLayer>
                </a14:imgProps>
              </a:ext>
            </a:extLst>
          </a:blip>
          <a:stretch>
            <a:fillRect/>
          </a:stretch>
        </p:blipFill>
        <p:spPr>
          <a:xfrm>
            <a:off x="6418167" y="3253839"/>
            <a:ext cx="662662" cy="1037210"/>
          </a:xfrm>
          <a:prstGeom prst="rect">
            <a:avLst/>
          </a:prstGeom>
        </p:spPr>
      </p:pic>
      <p:pic>
        <p:nvPicPr>
          <p:cNvPr id="160" name="Image 159">
            <a:extLst>
              <a:ext uri="{FF2B5EF4-FFF2-40B4-BE49-F238E27FC236}">
                <a16:creationId xmlns:a16="http://schemas.microsoft.com/office/drawing/2014/main" id="{B2FC467D-2E87-8089-4F04-9F68FBD80642}"/>
              </a:ext>
            </a:extLst>
          </p:cNvPr>
          <p:cNvPicPr>
            <a:picLocks noChangeAspect="1"/>
          </p:cNvPicPr>
          <p:nvPr/>
        </p:nvPicPr>
        <p:blipFill>
          <a:blip r:embed="rId8">
            <a:alphaModFix amt="69000"/>
            <a:duotone>
              <a:schemeClr val="accent1">
                <a:shade val="45000"/>
                <a:satMod val="135000"/>
              </a:schemeClr>
              <a:prstClr val="white"/>
            </a:duotone>
            <a:extLst>
              <a:ext uri="{BEBA8EAE-BF5A-486C-A8C5-ECC9F3942E4B}">
                <a14:imgProps xmlns:a14="http://schemas.microsoft.com/office/drawing/2010/main">
                  <a14:imgLayer r:embed="rId7">
                    <a14:imgEffect>
                      <a14:sharpenSoften amount="100000"/>
                    </a14:imgEffect>
                    <a14:imgEffect>
                      <a14:colorTemperature colorTemp="11227"/>
                    </a14:imgEffect>
                  </a14:imgLayer>
                </a14:imgProps>
              </a:ext>
            </a:extLst>
          </a:blip>
          <a:stretch>
            <a:fillRect/>
          </a:stretch>
        </p:blipFill>
        <p:spPr>
          <a:xfrm>
            <a:off x="664679" y="4865046"/>
            <a:ext cx="662662" cy="1037210"/>
          </a:xfrm>
          <a:prstGeom prst="rect">
            <a:avLst/>
          </a:prstGeom>
        </p:spPr>
      </p:pic>
      <p:grpSp>
        <p:nvGrpSpPr>
          <p:cNvPr id="22" name="Graphique 1830">
            <a:extLst>
              <a:ext uri="{FF2B5EF4-FFF2-40B4-BE49-F238E27FC236}">
                <a16:creationId xmlns:a16="http://schemas.microsoft.com/office/drawing/2014/main" id="{FA41F2F8-3BED-4498-9AA0-0BB9439F6D05}"/>
              </a:ext>
            </a:extLst>
          </p:cNvPr>
          <p:cNvGrpSpPr/>
          <p:nvPr/>
        </p:nvGrpSpPr>
        <p:grpSpPr>
          <a:xfrm>
            <a:off x="570844" y="2895295"/>
            <a:ext cx="248961" cy="225774"/>
            <a:chOff x="10483925" y="2904391"/>
            <a:chExt cx="396900" cy="359934"/>
          </a:xfrm>
          <a:noFill/>
        </p:grpSpPr>
        <p:grpSp>
          <p:nvGrpSpPr>
            <p:cNvPr id="23" name="Graphique 1830">
              <a:extLst>
                <a:ext uri="{FF2B5EF4-FFF2-40B4-BE49-F238E27FC236}">
                  <a16:creationId xmlns:a16="http://schemas.microsoft.com/office/drawing/2014/main" id="{F21A7E81-0762-4F59-B9F3-D417DAF39627}"/>
                </a:ext>
              </a:extLst>
            </p:cNvPr>
            <p:cNvGrpSpPr/>
            <p:nvPr/>
          </p:nvGrpSpPr>
          <p:grpSpPr>
            <a:xfrm>
              <a:off x="10483925" y="2904391"/>
              <a:ext cx="396900" cy="359934"/>
              <a:chOff x="10483925" y="2904391"/>
              <a:chExt cx="396900" cy="359934"/>
            </a:xfrm>
            <a:grpFill/>
          </p:grpSpPr>
          <p:sp>
            <p:nvSpPr>
              <p:cNvPr id="27" name="Forme libre : forme 26">
                <a:extLst>
                  <a:ext uri="{FF2B5EF4-FFF2-40B4-BE49-F238E27FC236}">
                    <a16:creationId xmlns:a16="http://schemas.microsoft.com/office/drawing/2014/main" id="{FD769B3D-FA24-48D6-A8E0-2D1ECE7FE0D7}"/>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28" name="Forme libre : forme 27">
                <a:extLst>
                  <a:ext uri="{FF2B5EF4-FFF2-40B4-BE49-F238E27FC236}">
                    <a16:creationId xmlns:a16="http://schemas.microsoft.com/office/drawing/2014/main" id="{349179CF-A1F7-486A-AAA2-FF226CE315A5}"/>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29" name="Forme libre : forme 28">
                <a:extLst>
                  <a:ext uri="{FF2B5EF4-FFF2-40B4-BE49-F238E27FC236}">
                    <a16:creationId xmlns:a16="http://schemas.microsoft.com/office/drawing/2014/main" id="{FC3C9EE5-0A0F-4A10-B0D7-0E1B1F2848C4}"/>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30" name="Forme libre : forme 29">
                <a:extLst>
                  <a:ext uri="{FF2B5EF4-FFF2-40B4-BE49-F238E27FC236}">
                    <a16:creationId xmlns:a16="http://schemas.microsoft.com/office/drawing/2014/main" id="{B84B7199-D4FB-416F-90B2-C0B08A297706}"/>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31" name="Forme libre : forme 30">
                <a:extLst>
                  <a:ext uri="{FF2B5EF4-FFF2-40B4-BE49-F238E27FC236}">
                    <a16:creationId xmlns:a16="http://schemas.microsoft.com/office/drawing/2014/main" id="{956100F3-5966-4F08-9BAF-64DF34E0C049}"/>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32" name="Forme libre : forme 31">
                <a:extLst>
                  <a:ext uri="{FF2B5EF4-FFF2-40B4-BE49-F238E27FC236}">
                    <a16:creationId xmlns:a16="http://schemas.microsoft.com/office/drawing/2014/main" id="{0130C963-0CEA-4248-868E-9A4008602644}"/>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33" name="Forme libre : forme 32">
                <a:extLst>
                  <a:ext uri="{FF2B5EF4-FFF2-40B4-BE49-F238E27FC236}">
                    <a16:creationId xmlns:a16="http://schemas.microsoft.com/office/drawing/2014/main" id="{31BB9B7E-B549-488C-AF8D-87BF3B0F0925}"/>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34" name="Forme libre : forme 33">
                <a:extLst>
                  <a:ext uri="{FF2B5EF4-FFF2-40B4-BE49-F238E27FC236}">
                    <a16:creationId xmlns:a16="http://schemas.microsoft.com/office/drawing/2014/main" id="{5B64EEA8-51B4-4D6F-AD85-E487876EF1CE}"/>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35" name="Forme libre : forme 34">
                <a:extLst>
                  <a:ext uri="{FF2B5EF4-FFF2-40B4-BE49-F238E27FC236}">
                    <a16:creationId xmlns:a16="http://schemas.microsoft.com/office/drawing/2014/main" id="{4B34007C-E9CE-4E7D-BF2E-770619381C27}"/>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36" name="Forme libre : forme 35">
                <a:extLst>
                  <a:ext uri="{FF2B5EF4-FFF2-40B4-BE49-F238E27FC236}">
                    <a16:creationId xmlns:a16="http://schemas.microsoft.com/office/drawing/2014/main" id="{4148CDCD-D682-4AA6-B895-4B2B53544020}"/>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37" name="Forme libre : forme 36">
                <a:extLst>
                  <a:ext uri="{FF2B5EF4-FFF2-40B4-BE49-F238E27FC236}">
                    <a16:creationId xmlns:a16="http://schemas.microsoft.com/office/drawing/2014/main" id="{D96BB81B-5F0B-4CA0-9FE5-461C4E70E944}"/>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38" name="Forme libre : forme 37">
                <a:extLst>
                  <a:ext uri="{FF2B5EF4-FFF2-40B4-BE49-F238E27FC236}">
                    <a16:creationId xmlns:a16="http://schemas.microsoft.com/office/drawing/2014/main" id="{7EDA8B47-FBAE-4105-8C6F-C37FE1F6A80F}"/>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39" name="Forme libre : forme 38">
                <a:extLst>
                  <a:ext uri="{FF2B5EF4-FFF2-40B4-BE49-F238E27FC236}">
                    <a16:creationId xmlns:a16="http://schemas.microsoft.com/office/drawing/2014/main" id="{18E99FF4-6D4A-4042-BB0C-57E9DF496B5B}"/>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24" name="Forme libre : forme 23">
              <a:extLst>
                <a:ext uri="{FF2B5EF4-FFF2-40B4-BE49-F238E27FC236}">
                  <a16:creationId xmlns:a16="http://schemas.microsoft.com/office/drawing/2014/main" id="{8C7EBB6A-E14C-409E-A157-569004FE25D6}"/>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5" name="Forme libre : forme 24">
              <a:extLst>
                <a:ext uri="{FF2B5EF4-FFF2-40B4-BE49-F238E27FC236}">
                  <a16:creationId xmlns:a16="http://schemas.microsoft.com/office/drawing/2014/main" id="{7B138C89-CF33-4F71-AB33-C1BF6E3B0908}"/>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6" name="Forme libre : forme 25">
              <a:extLst>
                <a:ext uri="{FF2B5EF4-FFF2-40B4-BE49-F238E27FC236}">
                  <a16:creationId xmlns:a16="http://schemas.microsoft.com/office/drawing/2014/main" id="{1176F7F0-5D94-4DFC-82E4-E2752953E806}"/>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40" name="Graphique 1830">
            <a:extLst>
              <a:ext uri="{FF2B5EF4-FFF2-40B4-BE49-F238E27FC236}">
                <a16:creationId xmlns:a16="http://schemas.microsoft.com/office/drawing/2014/main" id="{EAF1DDE3-63CF-4D55-BA5D-B918BBB8F2FB}"/>
              </a:ext>
            </a:extLst>
          </p:cNvPr>
          <p:cNvGrpSpPr/>
          <p:nvPr/>
        </p:nvGrpSpPr>
        <p:grpSpPr>
          <a:xfrm>
            <a:off x="6387113" y="2891028"/>
            <a:ext cx="248961" cy="225774"/>
            <a:chOff x="10483925" y="2904391"/>
            <a:chExt cx="396900" cy="359934"/>
          </a:xfrm>
          <a:noFill/>
        </p:grpSpPr>
        <p:grpSp>
          <p:nvGrpSpPr>
            <p:cNvPr id="41" name="Graphique 1830">
              <a:extLst>
                <a:ext uri="{FF2B5EF4-FFF2-40B4-BE49-F238E27FC236}">
                  <a16:creationId xmlns:a16="http://schemas.microsoft.com/office/drawing/2014/main" id="{CDFBA846-71EE-47DA-9F83-EA75FEA4C7C9}"/>
                </a:ext>
              </a:extLst>
            </p:cNvPr>
            <p:cNvGrpSpPr/>
            <p:nvPr/>
          </p:nvGrpSpPr>
          <p:grpSpPr>
            <a:xfrm>
              <a:off x="10483925" y="2904391"/>
              <a:ext cx="396900" cy="359934"/>
              <a:chOff x="10483925" y="2904391"/>
              <a:chExt cx="396900" cy="359934"/>
            </a:xfrm>
            <a:grpFill/>
          </p:grpSpPr>
          <p:sp>
            <p:nvSpPr>
              <p:cNvPr id="45" name="Forme libre : forme 44">
                <a:extLst>
                  <a:ext uri="{FF2B5EF4-FFF2-40B4-BE49-F238E27FC236}">
                    <a16:creationId xmlns:a16="http://schemas.microsoft.com/office/drawing/2014/main" id="{5B21C903-3864-4999-8CEC-73929336A835}"/>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46" name="Forme libre : forme 45">
                <a:extLst>
                  <a:ext uri="{FF2B5EF4-FFF2-40B4-BE49-F238E27FC236}">
                    <a16:creationId xmlns:a16="http://schemas.microsoft.com/office/drawing/2014/main" id="{47DF66DC-31B7-46F5-B4C6-989038F6A719}"/>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47" name="Forme libre : forme 46">
                <a:extLst>
                  <a:ext uri="{FF2B5EF4-FFF2-40B4-BE49-F238E27FC236}">
                    <a16:creationId xmlns:a16="http://schemas.microsoft.com/office/drawing/2014/main" id="{516327A5-FF2B-426C-AECE-A2FFB4CC3540}"/>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48" name="Forme libre : forme 47">
                <a:extLst>
                  <a:ext uri="{FF2B5EF4-FFF2-40B4-BE49-F238E27FC236}">
                    <a16:creationId xmlns:a16="http://schemas.microsoft.com/office/drawing/2014/main" id="{780CD4DE-9091-4ADF-8857-528B761C8B8A}"/>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49" name="Forme libre : forme 48">
                <a:extLst>
                  <a:ext uri="{FF2B5EF4-FFF2-40B4-BE49-F238E27FC236}">
                    <a16:creationId xmlns:a16="http://schemas.microsoft.com/office/drawing/2014/main" id="{696C538D-2FDB-46FF-A69E-AE91E06E20F8}"/>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50" name="Forme libre : forme 49">
                <a:extLst>
                  <a:ext uri="{FF2B5EF4-FFF2-40B4-BE49-F238E27FC236}">
                    <a16:creationId xmlns:a16="http://schemas.microsoft.com/office/drawing/2014/main" id="{55B59E5C-F455-4546-80ED-DF0A65BFB23F}"/>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51" name="Forme libre : forme 50">
                <a:extLst>
                  <a:ext uri="{FF2B5EF4-FFF2-40B4-BE49-F238E27FC236}">
                    <a16:creationId xmlns:a16="http://schemas.microsoft.com/office/drawing/2014/main" id="{68419C8B-1C28-4AEC-8A3B-4325F43BD3A4}"/>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52" name="Forme libre : forme 51">
                <a:extLst>
                  <a:ext uri="{FF2B5EF4-FFF2-40B4-BE49-F238E27FC236}">
                    <a16:creationId xmlns:a16="http://schemas.microsoft.com/office/drawing/2014/main" id="{E2B4DA31-841E-48D0-81D3-38F9BEC14E37}"/>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53" name="Forme libre : forme 52">
                <a:extLst>
                  <a:ext uri="{FF2B5EF4-FFF2-40B4-BE49-F238E27FC236}">
                    <a16:creationId xmlns:a16="http://schemas.microsoft.com/office/drawing/2014/main" id="{2BF57DDB-68CA-4DC7-98AC-D2469E2CF9EF}"/>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54" name="Forme libre : forme 53">
                <a:extLst>
                  <a:ext uri="{FF2B5EF4-FFF2-40B4-BE49-F238E27FC236}">
                    <a16:creationId xmlns:a16="http://schemas.microsoft.com/office/drawing/2014/main" id="{59DCDB58-7897-4C45-998F-8553BAEF9495}"/>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55" name="Forme libre : forme 54">
                <a:extLst>
                  <a:ext uri="{FF2B5EF4-FFF2-40B4-BE49-F238E27FC236}">
                    <a16:creationId xmlns:a16="http://schemas.microsoft.com/office/drawing/2014/main" id="{D32BC67D-3E68-4AD6-819F-9FB7D74EEF9E}"/>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56" name="Forme libre : forme 55">
                <a:extLst>
                  <a:ext uri="{FF2B5EF4-FFF2-40B4-BE49-F238E27FC236}">
                    <a16:creationId xmlns:a16="http://schemas.microsoft.com/office/drawing/2014/main" id="{9FE282D1-87DF-4C76-A669-3566E21864BC}"/>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57" name="Forme libre : forme 56">
                <a:extLst>
                  <a:ext uri="{FF2B5EF4-FFF2-40B4-BE49-F238E27FC236}">
                    <a16:creationId xmlns:a16="http://schemas.microsoft.com/office/drawing/2014/main" id="{CAE24A6F-488A-4767-BE1C-23C48BCACA1C}"/>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42" name="Forme libre : forme 41">
              <a:extLst>
                <a:ext uri="{FF2B5EF4-FFF2-40B4-BE49-F238E27FC236}">
                  <a16:creationId xmlns:a16="http://schemas.microsoft.com/office/drawing/2014/main" id="{A447A55C-E726-4B98-B0E9-F65B3110CC7B}"/>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43" name="Forme libre : forme 42">
              <a:extLst>
                <a:ext uri="{FF2B5EF4-FFF2-40B4-BE49-F238E27FC236}">
                  <a16:creationId xmlns:a16="http://schemas.microsoft.com/office/drawing/2014/main" id="{3E6BA813-D2CF-4F9D-AAF6-4FC898D5F07A}"/>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44" name="Forme libre : forme 43">
              <a:extLst>
                <a:ext uri="{FF2B5EF4-FFF2-40B4-BE49-F238E27FC236}">
                  <a16:creationId xmlns:a16="http://schemas.microsoft.com/office/drawing/2014/main" id="{AF82A649-2D16-4175-B43C-48F8886DFCF3}"/>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58" name="Graphique 1830">
            <a:extLst>
              <a:ext uri="{FF2B5EF4-FFF2-40B4-BE49-F238E27FC236}">
                <a16:creationId xmlns:a16="http://schemas.microsoft.com/office/drawing/2014/main" id="{C937DC23-1909-4942-A56C-DF3F47F27B43}"/>
              </a:ext>
            </a:extLst>
          </p:cNvPr>
          <p:cNvGrpSpPr/>
          <p:nvPr/>
        </p:nvGrpSpPr>
        <p:grpSpPr>
          <a:xfrm>
            <a:off x="559932" y="4522870"/>
            <a:ext cx="248961" cy="225774"/>
            <a:chOff x="10483925" y="2904391"/>
            <a:chExt cx="396900" cy="359934"/>
          </a:xfrm>
          <a:noFill/>
        </p:grpSpPr>
        <p:grpSp>
          <p:nvGrpSpPr>
            <p:cNvPr id="59" name="Graphique 1830">
              <a:extLst>
                <a:ext uri="{FF2B5EF4-FFF2-40B4-BE49-F238E27FC236}">
                  <a16:creationId xmlns:a16="http://schemas.microsoft.com/office/drawing/2014/main" id="{663CB24C-F7DE-4430-BA54-C401892B7E68}"/>
                </a:ext>
              </a:extLst>
            </p:cNvPr>
            <p:cNvGrpSpPr/>
            <p:nvPr/>
          </p:nvGrpSpPr>
          <p:grpSpPr>
            <a:xfrm>
              <a:off x="10483925" y="2904391"/>
              <a:ext cx="396900" cy="359934"/>
              <a:chOff x="10483925" y="2904391"/>
              <a:chExt cx="396900" cy="359934"/>
            </a:xfrm>
            <a:grpFill/>
          </p:grpSpPr>
          <p:sp>
            <p:nvSpPr>
              <p:cNvPr id="63" name="Forme libre : forme 62">
                <a:extLst>
                  <a:ext uri="{FF2B5EF4-FFF2-40B4-BE49-F238E27FC236}">
                    <a16:creationId xmlns:a16="http://schemas.microsoft.com/office/drawing/2014/main" id="{575C1B42-3698-4B30-9284-9EF808E9020D}"/>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64" name="Forme libre : forme 63">
                <a:extLst>
                  <a:ext uri="{FF2B5EF4-FFF2-40B4-BE49-F238E27FC236}">
                    <a16:creationId xmlns:a16="http://schemas.microsoft.com/office/drawing/2014/main" id="{5F59B9F4-276E-4FD8-8D80-D7CDB394AC79}"/>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65" name="Forme libre : forme 64">
                <a:extLst>
                  <a:ext uri="{FF2B5EF4-FFF2-40B4-BE49-F238E27FC236}">
                    <a16:creationId xmlns:a16="http://schemas.microsoft.com/office/drawing/2014/main" id="{96F6F5FA-DA26-47E5-9752-D05E6CDF651D}"/>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66" name="Forme libre : forme 65">
                <a:extLst>
                  <a:ext uri="{FF2B5EF4-FFF2-40B4-BE49-F238E27FC236}">
                    <a16:creationId xmlns:a16="http://schemas.microsoft.com/office/drawing/2014/main" id="{316ED1A9-B511-4FF8-AD10-FB4DA9D22DE9}"/>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67" name="Forme libre : forme 66">
                <a:extLst>
                  <a:ext uri="{FF2B5EF4-FFF2-40B4-BE49-F238E27FC236}">
                    <a16:creationId xmlns:a16="http://schemas.microsoft.com/office/drawing/2014/main" id="{97446936-A0CE-496D-9A7C-79DD03AE1978}"/>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68" name="Forme libre : forme 67">
                <a:extLst>
                  <a:ext uri="{FF2B5EF4-FFF2-40B4-BE49-F238E27FC236}">
                    <a16:creationId xmlns:a16="http://schemas.microsoft.com/office/drawing/2014/main" id="{A190A72C-A98C-4EE6-99FA-5DBFF945FE89}"/>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69" name="Forme libre : forme 68">
                <a:extLst>
                  <a:ext uri="{FF2B5EF4-FFF2-40B4-BE49-F238E27FC236}">
                    <a16:creationId xmlns:a16="http://schemas.microsoft.com/office/drawing/2014/main" id="{B97BD6B2-92DA-4031-9F00-957EF4A128B3}"/>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70" name="Forme libre : forme 69">
                <a:extLst>
                  <a:ext uri="{FF2B5EF4-FFF2-40B4-BE49-F238E27FC236}">
                    <a16:creationId xmlns:a16="http://schemas.microsoft.com/office/drawing/2014/main" id="{45A00E3F-EC0A-4F8D-90EC-6655D13B3488}"/>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71" name="Forme libre : forme 70">
                <a:extLst>
                  <a:ext uri="{FF2B5EF4-FFF2-40B4-BE49-F238E27FC236}">
                    <a16:creationId xmlns:a16="http://schemas.microsoft.com/office/drawing/2014/main" id="{AF083BDB-265B-4FA1-9639-4F4C90DB7D2D}"/>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72" name="Forme libre : forme 71">
                <a:extLst>
                  <a:ext uri="{FF2B5EF4-FFF2-40B4-BE49-F238E27FC236}">
                    <a16:creationId xmlns:a16="http://schemas.microsoft.com/office/drawing/2014/main" id="{9E8810E3-218F-430E-8898-1280D3098074}"/>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73" name="Forme libre : forme 72">
                <a:extLst>
                  <a:ext uri="{FF2B5EF4-FFF2-40B4-BE49-F238E27FC236}">
                    <a16:creationId xmlns:a16="http://schemas.microsoft.com/office/drawing/2014/main" id="{6FFB35A2-A219-4420-86D9-02166C96FE1C}"/>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74" name="Forme libre : forme 73">
                <a:extLst>
                  <a:ext uri="{FF2B5EF4-FFF2-40B4-BE49-F238E27FC236}">
                    <a16:creationId xmlns:a16="http://schemas.microsoft.com/office/drawing/2014/main" id="{F510FF84-4E4E-4101-8644-C21EF72E9306}"/>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75" name="Forme libre : forme 74">
                <a:extLst>
                  <a:ext uri="{FF2B5EF4-FFF2-40B4-BE49-F238E27FC236}">
                    <a16:creationId xmlns:a16="http://schemas.microsoft.com/office/drawing/2014/main" id="{F8176448-ADE8-4044-86EA-B6F6CD1D9416}"/>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60" name="Forme libre : forme 59">
              <a:extLst>
                <a:ext uri="{FF2B5EF4-FFF2-40B4-BE49-F238E27FC236}">
                  <a16:creationId xmlns:a16="http://schemas.microsoft.com/office/drawing/2014/main" id="{38BC1ADA-EC29-4F82-A967-67E97EBB59FB}"/>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61" name="Forme libre : forme 60">
              <a:extLst>
                <a:ext uri="{FF2B5EF4-FFF2-40B4-BE49-F238E27FC236}">
                  <a16:creationId xmlns:a16="http://schemas.microsoft.com/office/drawing/2014/main" id="{C0E08EC8-25BA-4408-94EE-ECD413E955BD}"/>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62" name="Forme libre : forme 61">
              <a:extLst>
                <a:ext uri="{FF2B5EF4-FFF2-40B4-BE49-F238E27FC236}">
                  <a16:creationId xmlns:a16="http://schemas.microsoft.com/office/drawing/2014/main" id="{DCD3B97A-C432-4561-B460-D5BE5E127702}"/>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sp>
        <p:nvSpPr>
          <p:cNvPr id="133" name="object 14">
            <a:extLst>
              <a:ext uri="{FF2B5EF4-FFF2-40B4-BE49-F238E27FC236}">
                <a16:creationId xmlns:a16="http://schemas.microsoft.com/office/drawing/2014/main" id="{AB9B1D3F-DC1E-F5F6-DC5F-D9E815ACA5F1}"/>
              </a:ext>
            </a:extLst>
          </p:cNvPr>
          <p:cNvSpPr/>
          <p:nvPr/>
        </p:nvSpPr>
        <p:spPr>
          <a:xfrm>
            <a:off x="9651156" y="1342481"/>
            <a:ext cx="2024907" cy="1404825"/>
          </a:xfrm>
          <a:prstGeom prst="rect">
            <a:avLst/>
          </a:prstGeom>
          <a:blipFill>
            <a:blip r:embed="rId9" cstate="print"/>
            <a:stretch>
              <a:fillRect/>
            </a:stretch>
          </a:blipFill>
        </p:spPr>
        <p:txBody>
          <a:bodyPr wrap="square" lIns="0" tIns="0" rIns="0" bIns="0" rtlCol="0"/>
          <a:lstStyle/>
          <a:p>
            <a:endParaRPr dirty="0"/>
          </a:p>
        </p:txBody>
      </p:sp>
      <p:sp>
        <p:nvSpPr>
          <p:cNvPr id="4" name="ZoneTexte 3">
            <a:extLst>
              <a:ext uri="{FF2B5EF4-FFF2-40B4-BE49-F238E27FC236}">
                <a16:creationId xmlns:a16="http://schemas.microsoft.com/office/drawing/2014/main" id="{CF274FB1-DE72-494F-B442-CB76F263CBD4}"/>
              </a:ext>
            </a:extLst>
          </p:cNvPr>
          <p:cNvSpPr txBox="1"/>
          <p:nvPr/>
        </p:nvSpPr>
        <p:spPr>
          <a:xfrm>
            <a:off x="10719598" y="6087069"/>
            <a:ext cx="1407758" cy="246221"/>
          </a:xfrm>
          <a:prstGeom prst="rect">
            <a:avLst/>
          </a:prstGeom>
          <a:noFill/>
        </p:spPr>
        <p:txBody>
          <a:bodyPr wrap="none" rtlCol="0">
            <a:spAutoFit/>
          </a:bodyPr>
          <a:lstStyle/>
          <a:p>
            <a:r>
              <a:rPr lang="fr-FR" sz="1000" dirty="0"/>
              <a:t>*Signature en agence</a:t>
            </a:r>
          </a:p>
        </p:txBody>
      </p:sp>
      <p:pic>
        <p:nvPicPr>
          <p:cNvPr id="1026" name="Picture 2" descr="La signature électronique - Bestt : Le Bureau Ergonomique pour les Sociétés  de Travail Temporaire">
            <a:extLst>
              <a:ext uri="{FF2B5EF4-FFF2-40B4-BE49-F238E27FC236}">
                <a16:creationId xmlns:a16="http://schemas.microsoft.com/office/drawing/2014/main" id="{E21D93AD-DEF5-4A86-8C29-E27B3BE6D721}"/>
              </a:ext>
            </a:extLst>
          </p:cNvPr>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t="17824" b="19707"/>
          <a:stretch/>
        </p:blipFill>
        <p:spPr bwMode="auto">
          <a:xfrm>
            <a:off x="6339504" y="4615109"/>
            <a:ext cx="5700109" cy="13704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08855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1E03042-0D99-2B68-068F-52FBE5B8028D}"/>
              </a:ext>
            </a:extLst>
          </p:cNvPr>
          <p:cNvSpPr/>
          <p:nvPr/>
        </p:nvSpPr>
        <p:spPr>
          <a:xfrm>
            <a:off x="4482399" y="4915998"/>
            <a:ext cx="7278052" cy="368929"/>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2">
            <a:extLst>
              <a:ext uri="{FF2B5EF4-FFF2-40B4-BE49-F238E27FC236}">
                <a16:creationId xmlns:a16="http://schemas.microsoft.com/office/drawing/2014/main" id="{62CAEE4A-B7AF-4279-AE5E-6D3F1C143158}"/>
              </a:ext>
            </a:extLst>
          </p:cNvPr>
          <p:cNvSpPr/>
          <p:nvPr/>
        </p:nvSpPr>
        <p:spPr>
          <a:xfrm>
            <a:off x="4482399" y="4119326"/>
            <a:ext cx="7278052" cy="434571"/>
          </a:xfrm>
          <a:prstGeom prst="rect">
            <a:avLst/>
          </a:prstGeom>
          <a:gradFill flip="none" rotWithShape="1">
            <a:gsLst>
              <a:gs pos="0">
                <a:schemeClr val="accent1">
                  <a:shade val="67500"/>
                  <a:satMod val="115000"/>
                </a:schemeClr>
              </a:gs>
              <a:gs pos="100000">
                <a:schemeClr val="accent1">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1">
            <a:extLst>
              <a:ext uri="{FF2B5EF4-FFF2-40B4-BE49-F238E27FC236}">
                <a16:creationId xmlns:a16="http://schemas.microsoft.com/office/drawing/2014/main" id="{D737C8C8-E927-E021-1A1B-BC7569F14384}"/>
              </a:ext>
            </a:extLst>
          </p:cNvPr>
          <p:cNvSpPr>
            <a:spLocks noGrp="1"/>
          </p:cNvSpPr>
          <p:nvPr>
            <p:ph type="body" sz="quarter" idx="13"/>
          </p:nvPr>
        </p:nvSpPr>
        <p:spPr>
          <a:xfrm>
            <a:off x="4056888" y="1523881"/>
            <a:ext cx="7278052" cy="4154270"/>
          </a:xfrm>
        </p:spPr>
        <p:txBody>
          <a:bodyPr/>
          <a:lstStyle/>
          <a:p>
            <a:r>
              <a:rPr lang="fr-FR" b="1" dirty="0"/>
              <a:t>Nos ambitions majeures</a:t>
            </a:r>
          </a:p>
          <a:p>
            <a:r>
              <a:rPr lang="fr-FR" b="1" dirty="0"/>
              <a:t>Le challenge pour conquérir les sommets  </a:t>
            </a:r>
          </a:p>
          <a:p>
            <a:r>
              <a:rPr lang="fr-FR" b="1" dirty="0"/>
              <a:t>Le calendrier des offres phares et les évènements sur le quadrimestre</a:t>
            </a:r>
          </a:p>
          <a:p>
            <a:pPr lvl="1"/>
            <a:r>
              <a:rPr lang="fr-FR" sz="1800" dirty="0"/>
              <a:t>Marché Grand Public </a:t>
            </a:r>
          </a:p>
          <a:p>
            <a:pPr lvl="1"/>
            <a:r>
              <a:rPr lang="fr-FR" sz="1800" dirty="0"/>
              <a:t>Marché Premium</a:t>
            </a:r>
          </a:p>
          <a:p>
            <a:pPr lvl="1"/>
            <a:r>
              <a:rPr lang="fr-FR" sz="1800" dirty="0"/>
              <a:t>Marché des Professionnels</a:t>
            </a:r>
          </a:p>
          <a:p>
            <a:r>
              <a:rPr lang="fr-FR" b="1" dirty="0">
                <a:solidFill>
                  <a:schemeClr val="bg1"/>
                </a:solidFill>
              </a:rPr>
              <a:t>L’essentiel de chaque univers</a:t>
            </a:r>
          </a:p>
          <a:p>
            <a:pPr lvl="1"/>
            <a:r>
              <a:rPr lang="fr-FR" sz="1800" dirty="0"/>
              <a:t>Marché Grand Public et des Premium</a:t>
            </a:r>
          </a:p>
          <a:p>
            <a:pPr lvl="1"/>
            <a:r>
              <a:rPr lang="fr-FR" sz="1800" dirty="0"/>
              <a:t>Marché des Professionnels</a:t>
            </a:r>
          </a:p>
          <a:p>
            <a:pPr marL="0" indent="0">
              <a:buNone/>
            </a:pPr>
            <a:endParaRPr lang="fr-FR" sz="1600" dirty="0"/>
          </a:p>
          <a:p>
            <a:endParaRPr lang="fr-FR" dirty="0"/>
          </a:p>
          <a:p>
            <a:pPr marL="457200" lvl="1" indent="0">
              <a:buNone/>
            </a:pPr>
            <a:endParaRPr lang="fr-FR" sz="1800" dirty="0"/>
          </a:p>
        </p:txBody>
      </p:sp>
    </p:spTree>
    <p:extLst>
      <p:ext uri="{BB962C8B-B14F-4D97-AF65-F5344CB8AC3E}">
        <p14:creationId xmlns:p14="http://schemas.microsoft.com/office/powerpoint/2010/main" val="4198083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6">
            <a:extLst>
              <a:ext uri="{FF2B5EF4-FFF2-40B4-BE49-F238E27FC236}">
                <a16:creationId xmlns:a16="http://schemas.microsoft.com/office/drawing/2014/main" id="{6BAF421F-F97F-D83B-79F0-DE9317DA5775}"/>
              </a:ext>
            </a:extLst>
          </p:cNvPr>
          <p:cNvSpPr>
            <a:spLocks noGrp="1"/>
          </p:cNvSpPr>
          <p:nvPr>
            <p:ph type="body" sz="quarter" idx="14"/>
          </p:nvPr>
        </p:nvSpPr>
        <p:spPr>
          <a:xfrm>
            <a:off x="4376057" y="137054"/>
            <a:ext cx="7300006" cy="231246"/>
          </a:xfrm>
        </p:spPr>
        <p:txBody>
          <a:bodyPr/>
          <a:lstStyle/>
          <a:p>
            <a:r>
              <a:rPr lang="fr-FR" b="0" dirty="0">
                <a:solidFill>
                  <a:schemeClr val="tx1">
                    <a:lumMod val="75000"/>
                    <a:lumOff val="25000"/>
                  </a:schemeClr>
                </a:solidFill>
              </a:rPr>
              <a:t>Grand Public</a:t>
            </a:r>
            <a:r>
              <a:rPr lang="fr-FR" dirty="0">
                <a:solidFill>
                  <a:schemeClr val="tx1">
                    <a:lumMod val="75000"/>
                    <a:lumOff val="25000"/>
                  </a:schemeClr>
                </a:solidFill>
              </a:rPr>
              <a:t> - Premium - </a:t>
            </a:r>
            <a:r>
              <a:rPr lang="fr-FR" dirty="0">
                <a:solidFill>
                  <a:srgbClr val="C00000"/>
                </a:solidFill>
              </a:rPr>
              <a:t>Professionnels </a:t>
            </a:r>
          </a:p>
        </p:txBody>
      </p:sp>
      <p:sp>
        <p:nvSpPr>
          <p:cNvPr id="3" name="Espace réservé du contenu 8">
            <a:extLst>
              <a:ext uri="{FF2B5EF4-FFF2-40B4-BE49-F238E27FC236}">
                <a16:creationId xmlns:a16="http://schemas.microsoft.com/office/drawing/2014/main" id="{4ECDE084-2CCC-4D62-BCAB-F7C7471255C3}"/>
              </a:ext>
            </a:extLst>
          </p:cNvPr>
          <p:cNvSpPr txBox="1">
            <a:spLocks/>
          </p:cNvSpPr>
          <p:nvPr/>
        </p:nvSpPr>
        <p:spPr bwMode="auto">
          <a:xfrm>
            <a:off x="5953015" y="3820040"/>
            <a:ext cx="5858586" cy="2159174"/>
          </a:xfrm>
          <a:prstGeom prst="rect">
            <a:avLst/>
          </a:prstGeom>
          <a:noFill/>
          <a:ln w="28575">
            <a:solidFill>
              <a:srgbClr val="92D05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4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0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p:txBody>
      </p:sp>
      <p:sp>
        <p:nvSpPr>
          <p:cNvPr id="4" name="Espace réservé du contenu 8">
            <a:extLst>
              <a:ext uri="{FF2B5EF4-FFF2-40B4-BE49-F238E27FC236}">
                <a16:creationId xmlns:a16="http://schemas.microsoft.com/office/drawing/2014/main" id="{F4C9A618-59C1-349F-AAAE-D262C037BD2F}"/>
              </a:ext>
            </a:extLst>
          </p:cNvPr>
          <p:cNvSpPr txBox="1">
            <a:spLocks/>
          </p:cNvSpPr>
          <p:nvPr/>
        </p:nvSpPr>
        <p:spPr>
          <a:xfrm>
            <a:off x="5455753" y="4017476"/>
            <a:ext cx="6277643" cy="2029963"/>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marR="0" lvl="1" indent="-171450" algn="l" defTabSz="914400" rtl="0" eaLnBrk="1" fontAlgn="auto" latinLnBrk="0" hangingPunct="1">
              <a:lnSpc>
                <a:spcPct val="100000"/>
              </a:lnSpc>
              <a:spcBef>
                <a:spcPts val="300"/>
              </a:spcBef>
              <a:spcAft>
                <a:spcPts val="0"/>
              </a:spcAft>
              <a:buClr>
                <a:srgbClr val="92D050"/>
              </a:buClr>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a:p>
            <a:pPr marL="683895" marR="0" lvl="1" indent="-215900" algn="l" defTabSz="914400" rtl="0" eaLnBrk="1" fontAlgn="auto" latinLnBrk="0" hangingPunct="1">
              <a:lnSpc>
                <a:spcPct val="100000"/>
              </a:lnSpc>
              <a:spcBef>
                <a:spcPts val="300"/>
              </a:spcBef>
              <a:spcAft>
                <a:spcPts val="0"/>
              </a:spcAft>
              <a:buClr>
                <a:srgbClr val="92D050"/>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Les outils de conquête pour provoquer la relation : </a:t>
            </a:r>
          </a:p>
          <a:p>
            <a:pPr marL="1098445" marR="0" lvl="2" indent="-171450" algn="l" defTabSz="914400" rtl="0" eaLnBrk="1" fontAlgn="auto" latinLnBrk="0" hangingPunct="1">
              <a:lnSpc>
                <a:spcPct val="100000"/>
              </a:lnSpc>
              <a:spcBef>
                <a:spcPts val="300"/>
              </a:spcBef>
              <a:spcAft>
                <a:spcPts val="0"/>
              </a:spcAft>
              <a:buClr>
                <a:srgbClr val="92D05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Le </a:t>
            </a:r>
            <a:r>
              <a:rPr kumimoji="0" lang="fr-FR" sz="1000" b="1" i="0" u="none" strike="noStrike" kern="1200" cap="none" spc="0" normalizeH="0" baseline="0" noProof="0" dirty="0">
                <a:ln>
                  <a:noFill/>
                </a:ln>
                <a:solidFill>
                  <a:prstClr val="black">
                    <a:lumMod val="75000"/>
                    <a:lumOff val="25000"/>
                  </a:prstClr>
                </a:solidFill>
                <a:effectLst/>
                <a:uLnTx/>
                <a:uFillTx/>
                <a:latin typeface="Arial"/>
                <a:ea typeface="+mn-ea"/>
                <a:cs typeface="+mn-cs"/>
              </a:rPr>
              <a:t>prêt décollage Pro à 0% </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destiné aux professionnels de Santé porteurs d’un projet d’installation/reprise d’activité dans des communes de moins de 2000 habitants </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hlinkClick r:id="rId2"/>
              </a:rPr>
              <a:t>ICI</a:t>
            </a:r>
            <a:endPar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926995" marR="0" lvl="2" indent="0" algn="l" defTabSz="914400" rtl="0" eaLnBrk="1" fontAlgn="auto" latinLnBrk="0" hangingPunct="1">
              <a:lnSpc>
                <a:spcPct val="100000"/>
              </a:lnSpc>
              <a:spcBef>
                <a:spcPts val="300"/>
              </a:spcBef>
              <a:spcAft>
                <a:spcPts val="0"/>
              </a:spcAft>
              <a:buClr>
                <a:srgbClr val="92D050"/>
              </a:buClr>
              <a:buSzTx/>
              <a:buNone/>
              <a:tabLst/>
              <a:defRPr/>
            </a:pPr>
            <a:endPar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1098445" marR="0" lvl="2" indent="-171450" algn="l" defTabSz="914400" rtl="0" eaLnBrk="1" fontAlgn="auto" latinLnBrk="0" hangingPunct="1">
              <a:lnSpc>
                <a:spcPct val="100000"/>
              </a:lnSpc>
              <a:spcBef>
                <a:spcPts val="300"/>
              </a:spcBef>
              <a:spcAft>
                <a:spcPts val="0"/>
              </a:spcAft>
              <a:buClr>
                <a:srgbClr val="92D050"/>
              </a:buClr>
              <a:buSzTx/>
              <a:buFont typeface="Wingdings" panose="05000000000000000000" pitchFamily="2" charset="2"/>
              <a:buChar char="§"/>
              <a:tabLst/>
              <a:defRPr/>
            </a:pPr>
            <a:endPar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753745" marR="0" lvl="1" indent="-285750" algn="l" defTabSz="914400" rtl="0" eaLnBrk="1" fontAlgn="auto" latinLnBrk="0" hangingPunct="1">
              <a:lnSpc>
                <a:spcPct val="100000"/>
              </a:lnSpc>
              <a:spcBef>
                <a:spcPts val="300"/>
              </a:spcBef>
              <a:spcAft>
                <a:spcPts val="0"/>
              </a:spcAft>
              <a:buClr>
                <a:srgbClr val="92D050"/>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La boîte à outils : </a:t>
            </a:r>
          </a:p>
          <a:p>
            <a:pPr marL="1098445" marR="0" lvl="2" indent="-171450" algn="l" defTabSz="914400" rtl="0" eaLnBrk="1" fontAlgn="auto" latinLnBrk="0" hangingPunct="1">
              <a:lnSpc>
                <a:spcPct val="100000"/>
              </a:lnSpc>
              <a:spcBef>
                <a:spcPts val="300"/>
              </a:spcBef>
              <a:spcAft>
                <a:spcPts val="0"/>
              </a:spcAft>
              <a:buClr>
                <a:srgbClr val="92D05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La Rubrique des Commerciaux pour trouver toutes les informations :</a:t>
            </a:r>
          </a:p>
          <a:p>
            <a:pPr marL="639445" marR="0" lvl="1" indent="-171450" algn="l" defTabSz="914400" rtl="0" eaLnBrk="1" fontAlgn="auto" latinLnBrk="0" hangingPunct="1">
              <a:lnSpc>
                <a:spcPct val="100000"/>
              </a:lnSpc>
              <a:spcBef>
                <a:spcPts val="300"/>
              </a:spcBef>
              <a:spcAft>
                <a:spcPts val="0"/>
              </a:spcAft>
              <a:buClr>
                <a:srgbClr val="92D050"/>
              </a:buClr>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p:txBody>
      </p:sp>
      <p:sp>
        <p:nvSpPr>
          <p:cNvPr id="5" name="Espace réservé du contenu 8">
            <a:extLst>
              <a:ext uri="{FF2B5EF4-FFF2-40B4-BE49-F238E27FC236}">
                <a16:creationId xmlns:a16="http://schemas.microsoft.com/office/drawing/2014/main" id="{ABB22D08-4ED4-697B-643C-033FD1152E81}"/>
              </a:ext>
            </a:extLst>
          </p:cNvPr>
          <p:cNvSpPr txBox="1">
            <a:spLocks/>
          </p:cNvSpPr>
          <p:nvPr/>
        </p:nvSpPr>
        <p:spPr bwMode="auto">
          <a:xfrm>
            <a:off x="5953014" y="1412872"/>
            <a:ext cx="5858586" cy="2231150"/>
          </a:xfrm>
          <a:prstGeom prst="rect">
            <a:avLst/>
          </a:prstGeom>
          <a:noFill/>
          <a:ln w="28575">
            <a:solidFill>
              <a:srgbClr val="92D05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4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0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p:txBody>
      </p:sp>
      <p:sp>
        <p:nvSpPr>
          <p:cNvPr id="6" name="Rectangle 5">
            <a:extLst>
              <a:ext uri="{FF2B5EF4-FFF2-40B4-BE49-F238E27FC236}">
                <a16:creationId xmlns:a16="http://schemas.microsoft.com/office/drawing/2014/main" id="{F6A411D6-731B-E6DF-FC1A-FE3A39832FF9}"/>
              </a:ext>
            </a:extLst>
          </p:cNvPr>
          <p:cNvSpPr/>
          <p:nvPr/>
        </p:nvSpPr>
        <p:spPr>
          <a:xfrm>
            <a:off x="6017771" y="3195873"/>
            <a:ext cx="5717684" cy="417385"/>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7" name="Espace réservé du contenu 8">
            <a:extLst>
              <a:ext uri="{FF2B5EF4-FFF2-40B4-BE49-F238E27FC236}">
                <a16:creationId xmlns:a16="http://schemas.microsoft.com/office/drawing/2014/main" id="{201E404F-10B4-20FF-1499-5C7FBFC2CE6E}"/>
              </a:ext>
            </a:extLst>
          </p:cNvPr>
          <p:cNvSpPr txBox="1">
            <a:spLocks/>
          </p:cNvSpPr>
          <p:nvPr/>
        </p:nvSpPr>
        <p:spPr bwMode="auto">
          <a:xfrm>
            <a:off x="466041" y="1416940"/>
            <a:ext cx="5331135" cy="2240641"/>
          </a:xfrm>
          <a:prstGeom prst="rect">
            <a:avLst/>
          </a:prstGeom>
          <a:noFill/>
          <a:ln w="28575">
            <a:solidFill>
              <a:srgbClr val="92D05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4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0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p:txBody>
      </p:sp>
      <p:sp>
        <p:nvSpPr>
          <p:cNvPr id="8" name="Espace réservé du contenu 8">
            <a:extLst>
              <a:ext uri="{FF2B5EF4-FFF2-40B4-BE49-F238E27FC236}">
                <a16:creationId xmlns:a16="http://schemas.microsoft.com/office/drawing/2014/main" id="{905D54EB-0AA6-A383-D7D7-48E2A5390017}"/>
              </a:ext>
            </a:extLst>
          </p:cNvPr>
          <p:cNvSpPr txBox="1">
            <a:spLocks/>
          </p:cNvSpPr>
          <p:nvPr/>
        </p:nvSpPr>
        <p:spPr>
          <a:xfrm>
            <a:off x="5975949" y="1422205"/>
            <a:ext cx="5835650" cy="2377041"/>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marR="0" lvl="1" indent="-171450" algn="l" defTabSz="914400" rtl="0" eaLnBrk="1" fontAlgn="auto" latinLnBrk="0" hangingPunct="1">
              <a:lnSpc>
                <a:spcPct val="100000"/>
              </a:lnSpc>
              <a:spcBef>
                <a:spcPts val="300"/>
              </a:spcBef>
              <a:spcAft>
                <a:spcPts val="0"/>
              </a:spcAft>
              <a:buClr>
                <a:srgbClr val="92D050"/>
              </a:buClr>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a:p>
            <a:pPr marL="683895" marR="0" lvl="1" indent="-215900" algn="l" defTabSz="914400" rtl="0" eaLnBrk="1" fontAlgn="auto" latinLnBrk="0" hangingPunct="1">
              <a:lnSpc>
                <a:spcPct val="100000"/>
              </a:lnSpc>
              <a:spcBef>
                <a:spcPts val="300"/>
              </a:spcBef>
              <a:spcAft>
                <a:spcPts val="0"/>
              </a:spcAft>
              <a:buClr>
                <a:srgbClr val="92D050"/>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Part variable sur objectifs : </a:t>
            </a:r>
          </a:p>
          <a:p>
            <a:pPr marL="1142895" marR="0" lvl="2" indent="-215900" algn="l" defTabSz="914400" rtl="0" eaLnBrk="1" fontAlgn="auto" latinLnBrk="0" hangingPunct="1">
              <a:lnSpc>
                <a:spcPct val="100000"/>
              </a:lnSpc>
              <a:spcBef>
                <a:spcPts val="300"/>
              </a:spcBef>
              <a:spcAft>
                <a:spcPts val="0"/>
              </a:spcAft>
              <a:buClr>
                <a:srgbClr val="92D05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Engagement crédit MLT / CBM / CBI / LLD (</a:t>
            </a:r>
            <a:r>
              <a:rPr kumimoji="0" lang="fr-FR" sz="1000" b="1" i="0" u="none" strike="noStrike" kern="1200" cap="none" spc="0" normalizeH="0" baseline="0" noProof="0" dirty="0">
                <a:ln>
                  <a:noFill/>
                </a:ln>
                <a:solidFill>
                  <a:prstClr val="black">
                    <a:lumMod val="75000"/>
                    <a:lumOff val="25000"/>
                  </a:prstClr>
                </a:solidFill>
                <a:effectLst/>
                <a:uLnTx/>
                <a:uFillTx/>
                <a:latin typeface="Arial"/>
                <a:ea typeface="+mn-ea"/>
                <a:cs typeface="+mn-cs"/>
              </a:rPr>
              <a:t>1%</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 sur PV Coll.)</a:t>
            </a:r>
          </a:p>
          <a:p>
            <a:pPr marL="1142895" marR="0" lvl="2" indent="-215900" algn="l" defTabSz="914400" rtl="0" eaLnBrk="1" fontAlgn="auto" latinLnBrk="0" hangingPunct="1">
              <a:lnSpc>
                <a:spcPct val="100000"/>
              </a:lnSpc>
              <a:spcBef>
                <a:spcPts val="300"/>
              </a:spcBef>
              <a:spcAft>
                <a:spcPts val="0"/>
              </a:spcAft>
              <a:buClr>
                <a:srgbClr val="92D05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VB financements à forte valeur ajoutée (CB, affacturage, LLD) (</a:t>
            </a:r>
            <a:r>
              <a:rPr kumimoji="0" lang="fr-FR" sz="1000" b="1" i="0" u="none" strike="noStrike" kern="1200" cap="none" spc="0" normalizeH="0" baseline="0" noProof="0" dirty="0">
                <a:ln>
                  <a:noFill/>
                </a:ln>
                <a:solidFill>
                  <a:prstClr val="black">
                    <a:lumMod val="75000"/>
                    <a:lumOff val="25000"/>
                  </a:prstClr>
                </a:solidFill>
                <a:effectLst/>
                <a:uLnTx/>
                <a:uFillTx/>
                <a:latin typeface="Arial"/>
                <a:ea typeface="+mn-ea"/>
                <a:cs typeface="+mn-cs"/>
              </a:rPr>
              <a:t>1,5%</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 sur PV </a:t>
            </a:r>
            <a:r>
              <a:rPr kumimoji="0" lang="fr-FR" sz="1000" b="0" i="0" u="none" strike="noStrike" kern="1200" cap="none" spc="0" normalizeH="0" baseline="0" noProof="0" dirty="0" err="1">
                <a:ln>
                  <a:noFill/>
                </a:ln>
                <a:solidFill>
                  <a:prstClr val="black">
                    <a:lumMod val="75000"/>
                    <a:lumOff val="25000"/>
                  </a:prstClr>
                </a:solidFill>
                <a:effectLst/>
                <a:uLnTx/>
                <a:uFillTx/>
                <a:latin typeface="Arial"/>
                <a:ea typeface="+mn-ea"/>
                <a:cs typeface="+mn-cs"/>
              </a:rPr>
              <a:t>Indiv</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a:t>
            </a:r>
          </a:p>
          <a:p>
            <a:pPr marL="683895" marR="0" lvl="1" indent="-215900" algn="l" defTabSz="914400" rtl="0" eaLnBrk="1" fontAlgn="auto" latinLnBrk="0" hangingPunct="1">
              <a:lnSpc>
                <a:spcPct val="100000"/>
              </a:lnSpc>
              <a:spcBef>
                <a:spcPts val="300"/>
              </a:spcBef>
              <a:spcAft>
                <a:spcPts val="0"/>
              </a:spcAft>
              <a:buClr>
                <a:srgbClr val="92D050"/>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Part variable relative (baromètre) : </a:t>
            </a:r>
          </a:p>
          <a:p>
            <a:pPr marL="1142895" marR="0" lvl="2" indent="-215900" algn="l" defTabSz="914400" rtl="0" eaLnBrk="1" fontAlgn="auto" latinLnBrk="0" hangingPunct="1">
              <a:lnSpc>
                <a:spcPct val="100000"/>
              </a:lnSpc>
              <a:spcBef>
                <a:spcPts val="300"/>
              </a:spcBef>
              <a:spcAft>
                <a:spcPts val="0"/>
              </a:spcAft>
              <a:buClr>
                <a:srgbClr val="92D05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Engagements MLT / PGE / CBM / CBI / LLD (15% du Baro CAPRO)</a:t>
            </a:r>
          </a:p>
          <a:p>
            <a:pPr marL="1142895" marR="0" lvl="2" indent="-215900" algn="l" defTabSz="914400" rtl="0" eaLnBrk="1" fontAlgn="auto" latinLnBrk="0" hangingPunct="1">
              <a:lnSpc>
                <a:spcPct val="100000"/>
              </a:lnSpc>
              <a:spcBef>
                <a:spcPts val="300"/>
              </a:spcBef>
              <a:spcAft>
                <a:spcPts val="0"/>
              </a:spcAft>
              <a:buClr>
                <a:srgbClr val="92D05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Impact potentiel sur </a:t>
            </a:r>
            <a:r>
              <a:rPr kumimoji="0" lang="fr-FR" sz="1000" b="0" i="0" u="none" strike="noStrike" kern="1200" cap="none" spc="0" normalizeH="0" baseline="0" noProof="0" dirty="0" err="1">
                <a:ln>
                  <a:noFill/>
                </a:ln>
                <a:solidFill>
                  <a:prstClr val="black">
                    <a:lumMod val="75000"/>
                    <a:lumOff val="25000"/>
                  </a:prstClr>
                </a:solidFill>
                <a:effectLst/>
                <a:uLnTx/>
                <a:uFillTx/>
                <a:latin typeface="Arial"/>
                <a:ea typeface="+mn-ea"/>
                <a:cs typeface="+mn-cs"/>
              </a:rPr>
              <a:t>CPAé</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 si univers non-détenu (15% du Baro CAPRO)</a:t>
            </a:r>
          </a:p>
          <a:p>
            <a:pPr marL="1142895" marR="0" lvl="2" indent="-215900" algn="l" defTabSz="914400" rtl="0" eaLnBrk="1" fontAlgn="auto" latinLnBrk="0" hangingPunct="1">
              <a:lnSpc>
                <a:spcPct val="100000"/>
              </a:lnSpc>
              <a:spcBef>
                <a:spcPts val="300"/>
              </a:spcBef>
              <a:spcAft>
                <a:spcPts val="0"/>
              </a:spcAft>
              <a:buClr>
                <a:srgbClr val="92D050"/>
              </a:buClr>
              <a:buSzTx/>
              <a:buFont typeface="Wingdings" panose="05000000000000000000" pitchFamily="2" charset="2"/>
              <a:buChar char="§"/>
              <a:tabLst/>
              <a:defRPr/>
            </a:pPr>
            <a:endPar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639445" marR="0" lvl="1" indent="-171450" algn="l" defTabSz="914400" rtl="0" eaLnBrk="1" fontAlgn="auto" latinLnBrk="0" hangingPunct="1">
              <a:lnSpc>
                <a:spcPct val="100000"/>
              </a:lnSpc>
              <a:spcBef>
                <a:spcPts val="300"/>
              </a:spcBef>
              <a:spcAft>
                <a:spcPts val="0"/>
              </a:spcAft>
              <a:buClr>
                <a:srgbClr val="92D050"/>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Astuce : </a:t>
            </a:r>
            <a:r>
              <a:rPr kumimoji="0" lang="fr-FR" sz="1050" i="0" u="none" strike="noStrike" kern="1200" cap="none" spc="0" normalizeH="0" baseline="0" noProof="0" dirty="0">
                <a:ln>
                  <a:noFill/>
                </a:ln>
                <a:solidFill>
                  <a:prstClr val="black">
                    <a:lumMod val="75000"/>
                    <a:lumOff val="25000"/>
                  </a:prstClr>
                </a:solidFill>
                <a:uLnTx/>
                <a:uFillTx/>
                <a:latin typeface="Arial"/>
                <a:ea typeface="+mn-ea"/>
                <a:cs typeface="+mn-cs"/>
              </a:rPr>
              <a:t>nos solutions de financement 2.0 </a:t>
            </a:r>
            <a:r>
              <a:rPr kumimoji="0" lang="fr-FR" sz="1050" i="0" u="none" strike="noStrike" kern="1200" cap="none" spc="0" normalizeH="0" baseline="0" noProof="0" dirty="0">
                <a:ln>
                  <a:noFill/>
                </a:ln>
                <a:solidFill>
                  <a:prstClr val="black">
                    <a:lumMod val="75000"/>
                    <a:lumOff val="25000"/>
                  </a:prstClr>
                </a:solidFill>
                <a:uLnTx/>
                <a:uFillTx/>
                <a:latin typeface="Arial"/>
                <a:ea typeface="+mn-ea"/>
                <a:cs typeface="+mn-cs"/>
                <a:sym typeface="Wingdings" panose="05000000000000000000" pitchFamily="2" charset="2"/>
              </a:rPr>
              <a:t> </a:t>
            </a:r>
            <a:r>
              <a:rPr kumimoji="0" lang="fr-FR" sz="1000" b="0" i="1" u="none" strike="noStrike" kern="1200" cap="none" spc="0" normalizeH="0" baseline="0" noProof="0" dirty="0">
                <a:ln>
                  <a:noFill/>
                </a:ln>
                <a:solidFill>
                  <a:prstClr val="black">
                    <a:lumMod val="75000"/>
                    <a:lumOff val="25000"/>
                  </a:prstClr>
                </a:solidFill>
                <a:effectLst/>
                <a:uLnTx/>
                <a:uFillTx/>
                <a:latin typeface="Arial"/>
                <a:ea typeface="+mn-ea"/>
                <a:cs typeface="+mn-cs"/>
              </a:rPr>
              <a:t>Crédit Digital Pro (MLT &amp; CBM) + </a:t>
            </a:r>
            <a:r>
              <a:rPr kumimoji="0" lang="fr-FR" sz="1000" b="0" i="1" u="none" strike="noStrike" kern="1200" cap="none" spc="0" normalizeH="0" baseline="0" noProof="0" dirty="0" err="1">
                <a:ln>
                  <a:noFill/>
                </a:ln>
                <a:solidFill>
                  <a:prstClr val="black">
                    <a:lumMod val="75000"/>
                    <a:lumOff val="25000"/>
                  </a:prstClr>
                </a:solidFill>
                <a:effectLst/>
                <a:uLnTx/>
                <a:uFillTx/>
                <a:latin typeface="Arial"/>
                <a:ea typeface="+mn-ea"/>
                <a:cs typeface="+mn-cs"/>
              </a:rPr>
              <a:t>MyOpéFin</a:t>
            </a:r>
            <a:r>
              <a:rPr kumimoji="0" lang="fr-FR" sz="1000" b="0" i="1" u="none" strike="noStrike" kern="1200" cap="none" spc="0" normalizeH="0" baseline="0" noProof="0" dirty="0">
                <a:ln>
                  <a:noFill/>
                </a:ln>
                <a:solidFill>
                  <a:prstClr val="black">
                    <a:lumMod val="75000"/>
                    <a:lumOff val="25000"/>
                  </a:prstClr>
                </a:solidFill>
                <a:effectLst/>
                <a:uLnTx/>
                <a:uFillTx/>
                <a:latin typeface="Arial"/>
                <a:ea typeface="+mn-ea"/>
                <a:cs typeface="+mn-cs"/>
              </a:rPr>
              <a:t> en </a:t>
            </a:r>
            <a:r>
              <a:rPr kumimoji="0" lang="fr-FR" sz="1000" b="0" i="1" u="none" strike="noStrike" kern="1200" cap="none" spc="0" normalizeH="0" baseline="0" noProof="0" dirty="0" err="1">
                <a:ln>
                  <a:noFill/>
                </a:ln>
                <a:solidFill>
                  <a:prstClr val="black">
                    <a:lumMod val="75000"/>
                    <a:lumOff val="25000"/>
                  </a:prstClr>
                </a:solidFill>
                <a:effectLst/>
                <a:uLnTx/>
                <a:uFillTx/>
                <a:latin typeface="Arial"/>
                <a:ea typeface="+mn-ea"/>
                <a:cs typeface="+mn-cs"/>
              </a:rPr>
              <a:t>selfcare</a:t>
            </a: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p:txBody>
      </p:sp>
      <p:sp>
        <p:nvSpPr>
          <p:cNvPr id="9" name="Espace réservé du texte 5">
            <a:extLst>
              <a:ext uri="{FF2B5EF4-FFF2-40B4-BE49-F238E27FC236}">
                <a16:creationId xmlns:a16="http://schemas.microsoft.com/office/drawing/2014/main" id="{5EB31736-D757-D815-84BC-044792CCC0E2}"/>
              </a:ext>
            </a:extLst>
          </p:cNvPr>
          <p:cNvSpPr>
            <a:spLocks noGrp="1"/>
          </p:cNvSpPr>
          <p:nvPr>
            <p:ph type="body" sz="quarter" idx="12"/>
          </p:nvPr>
        </p:nvSpPr>
        <p:spPr>
          <a:xfrm>
            <a:off x="695325" y="464147"/>
            <a:ext cx="10980738" cy="720000"/>
          </a:xfrm>
        </p:spPr>
        <p:txBody>
          <a:bodyPr lIns="91440" tIns="45720" rIns="91440" bIns="45720" anchor="ctr">
            <a:normAutofit/>
          </a:bodyPr>
          <a:lstStyle/>
          <a:p>
            <a:r>
              <a:rPr lang="fr-FR" dirty="0">
                <a:latin typeface="Montserrat Black"/>
              </a:rPr>
              <a:t>L’</a:t>
            </a:r>
            <a:r>
              <a:rPr lang="fr-FR" dirty="0">
                <a:solidFill>
                  <a:srgbClr val="C00000"/>
                </a:solidFill>
                <a:latin typeface="Montserrat Black"/>
              </a:rPr>
              <a:t>Essentiel </a:t>
            </a:r>
            <a:r>
              <a:rPr lang="fr-FR" dirty="0">
                <a:latin typeface="Montserrat Black"/>
              </a:rPr>
              <a:t>du crédit : « </a:t>
            </a:r>
            <a:r>
              <a:rPr lang="fr-FR" dirty="0">
                <a:solidFill>
                  <a:srgbClr val="C00000"/>
                </a:solidFill>
                <a:latin typeface="Montserrat Black"/>
              </a:rPr>
              <a:t>Financer les projets </a:t>
            </a:r>
            <a:r>
              <a:rPr lang="fr-FR" dirty="0">
                <a:latin typeface="Montserrat Black"/>
              </a:rPr>
              <a:t>de nos Pros, y compris les projets «</a:t>
            </a:r>
            <a:r>
              <a:rPr lang="fr-FR" dirty="0">
                <a:solidFill>
                  <a:srgbClr val="00B050"/>
                </a:solidFill>
                <a:latin typeface="Montserrat Black"/>
              </a:rPr>
              <a:t> verts </a:t>
            </a:r>
            <a:r>
              <a:rPr lang="fr-FR" dirty="0">
                <a:latin typeface="Montserrat Black"/>
              </a:rPr>
              <a:t>»</a:t>
            </a:r>
          </a:p>
        </p:txBody>
      </p:sp>
      <p:sp>
        <p:nvSpPr>
          <p:cNvPr id="10" name="Rectangle 9">
            <a:extLst>
              <a:ext uri="{FF2B5EF4-FFF2-40B4-BE49-F238E27FC236}">
                <a16:creationId xmlns:a16="http://schemas.microsoft.com/office/drawing/2014/main" id="{565B904F-E9E7-2612-3AB3-D9D6814E83E9}"/>
              </a:ext>
            </a:extLst>
          </p:cNvPr>
          <p:cNvSpPr/>
          <p:nvPr/>
        </p:nvSpPr>
        <p:spPr>
          <a:xfrm>
            <a:off x="0" y="0"/>
            <a:ext cx="394399" cy="685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white"/>
                </a:solidFill>
                <a:effectLst/>
                <a:uLnTx/>
                <a:uFillTx/>
                <a:latin typeface="Montserrat Black" panose="00000A00000000000000" pitchFamily="2" charset="0"/>
                <a:ea typeface="+mn-ea"/>
                <a:cs typeface="+mn-cs"/>
              </a:rPr>
              <a:t>CREDIT</a:t>
            </a:r>
          </a:p>
        </p:txBody>
      </p:sp>
      <p:sp>
        <p:nvSpPr>
          <p:cNvPr id="11" name="Espace réservé du texte 6">
            <a:extLst>
              <a:ext uri="{FF2B5EF4-FFF2-40B4-BE49-F238E27FC236}">
                <a16:creationId xmlns:a16="http://schemas.microsoft.com/office/drawing/2014/main" id="{D23243A7-8510-1CCC-5378-F20498A0B049}"/>
              </a:ext>
            </a:extLst>
          </p:cNvPr>
          <p:cNvSpPr txBox="1">
            <a:spLocks/>
          </p:cNvSpPr>
          <p:nvPr/>
        </p:nvSpPr>
        <p:spPr>
          <a:xfrm>
            <a:off x="4376057" y="137054"/>
            <a:ext cx="7300006"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0">
                <a:solidFill>
                  <a:schemeClr val="tx1">
                    <a:lumMod val="50000"/>
                    <a:lumOff val="50000"/>
                  </a:schemeClr>
                </a:solidFill>
              </a:rPr>
              <a:t>Grand Public</a:t>
            </a:r>
            <a:r>
              <a:rPr lang="fr-FR">
                <a:solidFill>
                  <a:schemeClr val="tx1">
                    <a:lumMod val="50000"/>
                    <a:lumOff val="50000"/>
                  </a:schemeClr>
                </a:solidFill>
              </a:rPr>
              <a:t> - Premium - </a:t>
            </a:r>
            <a:r>
              <a:rPr lang="fr-FR">
                <a:solidFill>
                  <a:srgbClr val="C00000"/>
                </a:solidFill>
              </a:rPr>
              <a:t>Professionnels</a:t>
            </a:r>
            <a:r>
              <a:rPr lang="fr-FR">
                <a:solidFill>
                  <a:schemeClr val="tx1">
                    <a:lumMod val="50000"/>
                    <a:lumOff val="50000"/>
                  </a:schemeClr>
                </a:solidFill>
              </a:rPr>
              <a:t> </a:t>
            </a:r>
          </a:p>
        </p:txBody>
      </p:sp>
      <p:sp>
        <p:nvSpPr>
          <p:cNvPr id="12" name="Espace réservé du contenu 8">
            <a:extLst>
              <a:ext uri="{FF2B5EF4-FFF2-40B4-BE49-F238E27FC236}">
                <a16:creationId xmlns:a16="http://schemas.microsoft.com/office/drawing/2014/main" id="{D9828133-8B1E-10AC-9302-067F7113BBC0}"/>
              </a:ext>
            </a:extLst>
          </p:cNvPr>
          <p:cNvSpPr txBox="1">
            <a:spLocks noChangeArrowheads="1"/>
          </p:cNvSpPr>
          <p:nvPr/>
        </p:nvSpPr>
        <p:spPr bwMode="auto">
          <a:xfrm>
            <a:off x="6044487" y="1277258"/>
            <a:ext cx="2629578" cy="319066"/>
          </a:xfrm>
          <a:prstGeom prst="rect">
            <a:avLst/>
          </a:prstGeom>
          <a:solidFill>
            <a:srgbClr val="92D05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Tx/>
              <a:buNone/>
              <a:tabLst/>
              <a:defRPr/>
            </a:pPr>
            <a:r>
              <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Les impacts sur votre PV</a:t>
            </a:r>
          </a:p>
        </p:txBody>
      </p:sp>
      <p:sp>
        <p:nvSpPr>
          <p:cNvPr id="13" name="Espace réservé du contenu 8">
            <a:extLst>
              <a:ext uri="{FF2B5EF4-FFF2-40B4-BE49-F238E27FC236}">
                <a16:creationId xmlns:a16="http://schemas.microsoft.com/office/drawing/2014/main" id="{01C3DE16-87FA-4B0D-02A4-5EA3DB28FAC7}"/>
              </a:ext>
            </a:extLst>
          </p:cNvPr>
          <p:cNvSpPr txBox="1">
            <a:spLocks/>
          </p:cNvSpPr>
          <p:nvPr/>
        </p:nvSpPr>
        <p:spPr>
          <a:xfrm>
            <a:off x="458604" y="3841602"/>
            <a:ext cx="5338572" cy="2115579"/>
          </a:xfrm>
          <a:prstGeom prst="rect">
            <a:avLst/>
          </a:prstGeom>
          <a:noFill/>
          <a:ln w="28575">
            <a:solidFill>
              <a:srgbClr val="92D050"/>
            </a:solidFill>
          </a:ln>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None/>
              <a:tabLst/>
              <a:defRPr/>
            </a:pPr>
            <a:endParaRPr kumimoji="0" lang="fr-FR" sz="1050" b="0" i="0" u="none" strike="noStrike" kern="1200" cap="none" spc="0" normalizeH="0" baseline="0" noProof="0">
              <a:ln>
                <a:noFill/>
              </a:ln>
              <a:solidFill>
                <a:prstClr val="black">
                  <a:lumMod val="75000"/>
                  <a:lumOff val="25000"/>
                </a:prstClr>
              </a:solidFill>
              <a:effectLst/>
              <a:uLnTx/>
              <a:uFillTx/>
              <a:latin typeface="Arial"/>
              <a:ea typeface="+mn-ea"/>
              <a:cs typeface="+mn-cs"/>
            </a:endParaRPr>
          </a:p>
        </p:txBody>
      </p:sp>
      <p:sp>
        <p:nvSpPr>
          <p:cNvPr id="14" name="Espace réservé du contenu 8">
            <a:extLst>
              <a:ext uri="{FF2B5EF4-FFF2-40B4-BE49-F238E27FC236}">
                <a16:creationId xmlns:a16="http://schemas.microsoft.com/office/drawing/2014/main" id="{9B59DC8D-B6D9-3AF1-6446-2D60EAD208AA}"/>
              </a:ext>
            </a:extLst>
          </p:cNvPr>
          <p:cNvSpPr txBox="1">
            <a:spLocks noChangeArrowheads="1"/>
          </p:cNvSpPr>
          <p:nvPr/>
        </p:nvSpPr>
        <p:spPr bwMode="auto">
          <a:xfrm>
            <a:off x="517558" y="1239301"/>
            <a:ext cx="2245682" cy="319066"/>
          </a:xfrm>
          <a:prstGeom prst="rect">
            <a:avLst/>
          </a:prstGeom>
          <a:solidFill>
            <a:srgbClr val="92D05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Tx/>
              <a:buNone/>
              <a:tabLst/>
              <a:defRPr/>
            </a:pPr>
            <a:r>
              <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Les offres à proposer</a:t>
            </a:r>
          </a:p>
        </p:txBody>
      </p:sp>
      <p:sp>
        <p:nvSpPr>
          <p:cNvPr id="15" name="Espace réservé du contenu 8">
            <a:extLst>
              <a:ext uri="{FF2B5EF4-FFF2-40B4-BE49-F238E27FC236}">
                <a16:creationId xmlns:a16="http://schemas.microsoft.com/office/drawing/2014/main" id="{FDEA64D1-B55B-7AFA-15A3-90FBB034B962}"/>
              </a:ext>
            </a:extLst>
          </p:cNvPr>
          <p:cNvSpPr txBox="1">
            <a:spLocks/>
          </p:cNvSpPr>
          <p:nvPr/>
        </p:nvSpPr>
        <p:spPr>
          <a:xfrm>
            <a:off x="517558" y="3725315"/>
            <a:ext cx="1723366" cy="338987"/>
          </a:xfrm>
          <a:prstGeom prst="rect">
            <a:avLst/>
          </a:prstGeom>
          <a:solidFill>
            <a:srgbClr val="92D050"/>
          </a:solidFill>
          <a:ln w="28575"/>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None/>
              <a:tabLst/>
              <a:defRPr/>
            </a:pPr>
            <a:r>
              <a:rPr kumimoji="0" lang="fr-FR" sz="1400" b="1" i="0" u="none" strike="noStrike" kern="1200" cap="none" spc="0" normalizeH="0" baseline="0" noProof="0" dirty="0">
                <a:ln>
                  <a:noFill/>
                </a:ln>
                <a:solidFill>
                  <a:prstClr val="white"/>
                </a:solidFill>
                <a:effectLst/>
                <a:uLnTx/>
                <a:uFillTx/>
                <a:latin typeface="Arial"/>
                <a:ea typeface="+mn-ea"/>
                <a:cs typeface="+mn-cs"/>
              </a:rPr>
              <a:t>    Qui contacter ?</a:t>
            </a:r>
          </a:p>
        </p:txBody>
      </p:sp>
      <p:sp>
        <p:nvSpPr>
          <p:cNvPr id="16" name="Espace réservé du contenu 8">
            <a:extLst>
              <a:ext uri="{FF2B5EF4-FFF2-40B4-BE49-F238E27FC236}">
                <a16:creationId xmlns:a16="http://schemas.microsoft.com/office/drawing/2014/main" id="{2EE3E837-A497-70A4-A45C-B798E0AA2130}"/>
              </a:ext>
            </a:extLst>
          </p:cNvPr>
          <p:cNvSpPr txBox="1">
            <a:spLocks noChangeArrowheads="1"/>
          </p:cNvSpPr>
          <p:nvPr/>
        </p:nvSpPr>
        <p:spPr bwMode="auto">
          <a:xfrm>
            <a:off x="6050374" y="3737133"/>
            <a:ext cx="2999802" cy="319066"/>
          </a:xfrm>
          <a:prstGeom prst="rect">
            <a:avLst/>
          </a:prstGeom>
          <a:solidFill>
            <a:srgbClr val="92D05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Tx/>
              <a:buNone/>
              <a:tabLst/>
              <a:defRPr/>
            </a:pPr>
            <a:r>
              <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TOUT SUR… le crédit</a:t>
            </a:r>
          </a:p>
        </p:txBody>
      </p:sp>
      <p:pic>
        <p:nvPicPr>
          <p:cNvPr id="17" name="Image 16">
            <a:hlinkClick r:id="rId3"/>
            <a:extLst>
              <a:ext uri="{FF2B5EF4-FFF2-40B4-BE49-F238E27FC236}">
                <a16:creationId xmlns:a16="http://schemas.microsoft.com/office/drawing/2014/main" id="{1A16ACF4-A5B7-3BDB-729A-A94317BB1548}"/>
              </a:ext>
            </a:extLst>
          </p:cNvPr>
          <p:cNvPicPr>
            <a:picLocks noChangeAspect="1"/>
          </p:cNvPicPr>
          <p:nvPr/>
        </p:nvPicPr>
        <p:blipFill>
          <a:blip r:embed="rId4"/>
          <a:stretch>
            <a:fillRect/>
          </a:stretch>
        </p:blipFill>
        <p:spPr>
          <a:xfrm>
            <a:off x="10509925" y="5354684"/>
            <a:ext cx="1233803" cy="278179"/>
          </a:xfrm>
          <a:prstGeom prst="rect">
            <a:avLst/>
          </a:prstGeom>
        </p:spPr>
      </p:pic>
      <p:grpSp>
        <p:nvGrpSpPr>
          <p:cNvPr id="19" name="Graphique 1830">
            <a:extLst>
              <a:ext uri="{FF2B5EF4-FFF2-40B4-BE49-F238E27FC236}">
                <a16:creationId xmlns:a16="http://schemas.microsoft.com/office/drawing/2014/main" id="{035A0870-8355-F27C-BAB8-A3D2F9D80F2B}"/>
              </a:ext>
            </a:extLst>
          </p:cNvPr>
          <p:cNvGrpSpPr/>
          <p:nvPr/>
        </p:nvGrpSpPr>
        <p:grpSpPr>
          <a:xfrm>
            <a:off x="538447" y="1276994"/>
            <a:ext cx="248961" cy="225774"/>
            <a:chOff x="10483925" y="2904391"/>
            <a:chExt cx="396900" cy="359934"/>
          </a:xfrm>
          <a:noFill/>
        </p:grpSpPr>
        <p:grpSp>
          <p:nvGrpSpPr>
            <p:cNvPr id="20" name="Graphique 1830">
              <a:extLst>
                <a:ext uri="{FF2B5EF4-FFF2-40B4-BE49-F238E27FC236}">
                  <a16:creationId xmlns:a16="http://schemas.microsoft.com/office/drawing/2014/main" id="{2C363186-EC04-C995-CCBF-CCF7F1E105C4}"/>
                </a:ext>
              </a:extLst>
            </p:cNvPr>
            <p:cNvGrpSpPr/>
            <p:nvPr/>
          </p:nvGrpSpPr>
          <p:grpSpPr>
            <a:xfrm>
              <a:off x="10483925" y="2904391"/>
              <a:ext cx="396900" cy="359934"/>
              <a:chOff x="10483925" y="2904391"/>
              <a:chExt cx="396900" cy="359934"/>
            </a:xfrm>
            <a:grpFill/>
          </p:grpSpPr>
          <p:sp>
            <p:nvSpPr>
              <p:cNvPr id="24" name="Forme libre : forme 23">
                <a:extLst>
                  <a:ext uri="{FF2B5EF4-FFF2-40B4-BE49-F238E27FC236}">
                    <a16:creationId xmlns:a16="http://schemas.microsoft.com/office/drawing/2014/main" id="{A4E25CF5-EEB3-F1CE-948D-FFBD7C3EBEEF}"/>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5" name="Forme libre : forme 24">
                <a:extLst>
                  <a:ext uri="{FF2B5EF4-FFF2-40B4-BE49-F238E27FC236}">
                    <a16:creationId xmlns:a16="http://schemas.microsoft.com/office/drawing/2014/main" id="{E9DF4B36-DB04-A741-466E-C58906E92D14}"/>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6" name="Forme libre : forme 25">
                <a:extLst>
                  <a:ext uri="{FF2B5EF4-FFF2-40B4-BE49-F238E27FC236}">
                    <a16:creationId xmlns:a16="http://schemas.microsoft.com/office/drawing/2014/main" id="{400CF6B9-CA72-291C-607A-49CA74B3E45C}"/>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7" name="Forme libre : forme 26">
                <a:extLst>
                  <a:ext uri="{FF2B5EF4-FFF2-40B4-BE49-F238E27FC236}">
                    <a16:creationId xmlns:a16="http://schemas.microsoft.com/office/drawing/2014/main" id="{B14B558A-D6D4-3569-D2D0-E3213A5E26BD}"/>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8" name="Forme libre : forme 27">
                <a:extLst>
                  <a:ext uri="{FF2B5EF4-FFF2-40B4-BE49-F238E27FC236}">
                    <a16:creationId xmlns:a16="http://schemas.microsoft.com/office/drawing/2014/main" id="{CDAA11C5-98F0-42EE-1DEB-FDADE35AF3E6}"/>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9" name="Forme libre : forme 28">
                <a:extLst>
                  <a:ext uri="{FF2B5EF4-FFF2-40B4-BE49-F238E27FC236}">
                    <a16:creationId xmlns:a16="http://schemas.microsoft.com/office/drawing/2014/main" id="{E6F04031-0142-811C-55CD-DB16F5D1CBFD}"/>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0" name="Forme libre : forme 29">
                <a:extLst>
                  <a:ext uri="{FF2B5EF4-FFF2-40B4-BE49-F238E27FC236}">
                    <a16:creationId xmlns:a16="http://schemas.microsoft.com/office/drawing/2014/main" id="{C5146062-5804-319A-0144-7864F7541D17}"/>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1" name="Forme libre : forme 30">
                <a:extLst>
                  <a:ext uri="{FF2B5EF4-FFF2-40B4-BE49-F238E27FC236}">
                    <a16:creationId xmlns:a16="http://schemas.microsoft.com/office/drawing/2014/main" id="{113F16B7-8F81-BBB5-6F19-6646C3B3A33F}"/>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2" name="Forme libre : forme 31">
                <a:extLst>
                  <a:ext uri="{FF2B5EF4-FFF2-40B4-BE49-F238E27FC236}">
                    <a16:creationId xmlns:a16="http://schemas.microsoft.com/office/drawing/2014/main" id="{F60F43B5-56C8-2696-D16D-C794FA7631A7}"/>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3" name="Forme libre : forme 32">
                <a:extLst>
                  <a:ext uri="{FF2B5EF4-FFF2-40B4-BE49-F238E27FC236}">
                    <a16:creationId xmlns:a16="http://schemas.microsoft.com/office/drawing/2014/main" id="{10B44C44-4E07-53A3-034C-F38494662CB6}"/>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4" name="Forme libre : forme 33">
                <a:extLst>
                  <a:ext uri="{FF2B5EF4-FFF2-40B4-BE49-F238E27FC236}">
                    <a16:creationId xmlns:a16="http://schemas.microsoft.com/office/drawing/2014/main" id="{0D0CA932-231C-F813-F190-8ED380D58126}"/>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5" name="Forme libre : forme 34">
                <a:extLst>
                  <a:ext uri="{FF2B5EF4-FFF2-40B4-BE49-F238E27FC236}">
                    <a16:creationId xmlns:a16="http://schemas.microsoft.com/office/drawing/2014/main" id="{2C17F5A5-6CC1-857F-F915-46D231EDA056}"/>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6" name="Forme libre : forme 35">
                <a:extLst>
                  <a:ext uri="{FF2B5EF4-FFF2-40B4-BE49-F238E27FC236}">
                    <a16:creationId xmlns:a16="http://schemas.microsoft.com/office/drawing/2014/main" id="{CAD167FC-610A-4B4C-2B4C-7815F2F29AFE}"/>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21" name="Forme libre : forme 20">
              <a:extLst>
                <a:ext uri="{FF2B5EF4-FFF2-40B4-BE49-F238E27FC236}">
                  <a16:creationId xmlns:a16="http://schemas.microsoft.com/office/drawing/2014/main" id="{736D08A5-E71F-DB21-6C1B-F38AF58F44AE}"/>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2" name="Forme libre : forme 21">
              <a:extLst>
                <a:ext uri="{FF2B5EF4-FFF2-40B4-BE49-F238E27FC236}">
                  <a16:creationId xmlns:a16="http://schemas.microsoft.com/office/drawing/2014/main" id="{E33EE224-0266-77D5-E626-E8DC8854A021}"/>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3" name="Forme libre : forme 22">
              <a:extLst>
                <a:ext uri="{FF2B5EF4-FFF2-40B4-BE49-F238E27FC236}">
                  <a16:creationId xmlns:a16="http://schemas.microsoft.com/office/drawing/2014/main" id="{1802CC3F-A24E-014C-D96E-FB55F87375E0}"/>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37" name="Graphique 1772">
            <a:extLst>
              <a:ext uri="{FF2B5EF4-FFF2-40B4-BE49-F238E27FC236}">
                <a16:creationId xmlns:a16="http://schemas.microsoft.com/office/drawing/2014/main" id="{5159CB84-CCB9-E92D-5A74-EE1693688BA7}"/>
              </a:ext>
            </a:extLst>
          </p:cNvPr>
          <p:cNvGrpSpPr/>
          <p:nvPr/>
        </p:nvGrpSpPr>
        <p:grpSpPr>
          <a:xfrm>
            <a:off x="6102164" y="1318463"/>
            <a:ext cx="211812" cy="233903"/>
            <a:chOff x="2317430" y="1288782"/>
            <a:chExt cx="363699" cy="401630"/>
          </a:xfrm>
          <a:noFill/>
        </p:grpSpPr>
        <p:sp>
          <p:nvSpPr>
            <p:cNvPr id="38" name="Forme libre : forme 37">
              <a:extLst>
                <a:ext uri="{FF2B5EF4-FFF2-40B4-BE49-F238E27FC236}">
                  <a16:creationId xmlns:a16="http://schemas.microsoft.com/office/drawing/2014/main" id="{8768FCD3-8BA2-0A18-8BFF-0D36D57156B9}"/>
                </a:ext>
              </a:extLst>
            </p:cNvPr>
            <p:cNvSpPr/>
            <p:nvPr/>
          </p:nvSpPr>
          <p:spPr>
            <a:xfrm>
              <a:off x="2437427" y="1349025"/>
              <a:ext cx="92315" cy="208883"/>
            </a:xfrm>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a:moveTo>
                    <a:pt x="18" y="208883"/>
                  </a:moveTo>
                  <a:cubicBezTo>
                    <a:pt x="18" y="157258"/>
                    <a:pt x="18" y="128111"/>
                    <a:pt x="18" y="128111"/>
                  </a:cubicBezTo>
                  <a:cubicBezTo>
                    <a:pt x="18" y="128111"/>
                    <a:pt x="-3411" y="2857"/>
                    <a:pt x="84505" y="0"/>
                  </a:cubicBezTo>
                  <a:lnTo>
                    <a:pt x="92315"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nvGrpSpPr>
            <p:cNvPr id="39" name="Graphique 1772">
              <a:extLst>
                <a:ext uri="{FF2B5EF4-FFF2-40B4-BE49-F238E27FC236}">
                  <a16:creationId xmlns:a16="http://schemas.microsoft.com/office/drawing/2014/main" id="{9F7F7700-6B6D-389F-C7CF-BEB0C38BDF80}"/>
                </a:ext>
              </a:extLst>
            </p:cNvPr>
            <p:cNvGrpSpPr/>
            <p:nvPr/>
          </p:nvGrpSpPr>
          <p:grpSpPr>
            <a:xfrm>
              <a:off x="2452209" y="1371600"/>
              <a:ext cx="42576" cy="102012"/>
              <a:chOff x="2452209" y="1371600"/>
              <a:chExt cx="42576" cy="102012"/>
            </a:xfrm>
            <a:grpFill/>
          </p:grpSpPr>
          <p:sp>
            <p:nvSpPr>
              <p:cNvPr id="59" name="Forme libre : forme 58">
                <a:extLst>
                  <a:ext uri="{FF2B5EF4-FFF2-40B4-BE49-F238E27FC236}">
                    <a16:creationId xmlns:a16="http://schemas.microsoft.com/office/drawing/2014/main" id="{180CCA43-EBD3-4DA1-BB9F-B9CAB169D5F3}"/>
                  </a:ext>
                </a:extLst>
              </p:cNvPr>
              <p:cNvSpPr/>
              <p:nvPr/>
            </p:nvSpPr>
            <p:spPr>
              <a:xfrm>
                <a:off x="2480403" y="1371600"/>
                <a:ext cx="14382" cy="13049"/>
              </a:xfrm>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a:moveTo>
                      <a:pt x="0" y="13049"/>
                    </a:moveTo>
                    <a:cubicBezTo>
                      <a:pt x="4191" y="8191"/>
                      <a:pt x="8954" y="3715"/>
                      <a:pt x="14383"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60" name="Forme libre : forme 59">
                <a:extLst>
                  <a:ext uri="{FF2B5EF4-FFF2-40B4-BE49-F238E27FC236}">
                    <a16:creationId xmlns:a16="http://schemas.microsoft.com/office/drawing/2014/main" id="{662DF0C5-906C-41D7-4E27-F57DEC5303CF}"/>
                  </a:ext>
                </a:extLst>
              </p:cNvPr>
              <p:cNvSpPr/>
              <p:nvPr/>
            </p:nvSpPr>
            <p:spPr>
              <a:xfrm>
                <a:off x="2452209" y="1404175"/>
                <a:ext cx="15621" cy="69437"/>
              </a:xfrm>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a:moveTo>
                      <a:pt x="0" y="69437"/>
                    </a:moveTo>
                    <a:cubicBezTo>
                      <a:pt x="572" y="54578"/>
                      <a:pt x="3334" y="25146"/>
                      <a:pt x="15621"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40" name="Forme libre : forme 39">
              <a:extLst>
                <a:ext uri="{FF2B5EF4-FFF2-40B4-BE49-F238E27FC236}">
                  <a16:creationId xmlns:a16="http://schemas.microsoft.com/office/drawing/2014/main" id="{7522EDC1-E3A9-9B30-307C-3E8F6C137D1F}"/>
                </a:ext>
              </a:extLst>
            </p:cNvPr>
            <p:cNvSpPr/>
            <p:nvPr/>
          </p:nvSpPr>
          <p:spPr>
            <a:xfrm>
              <a:off x="2556317" y="1349974"/>
              <a:ext cx="86772" cy="231460"/>
            </a:xfrm>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a:moveTo>
                    <a:pt x="0" y="3"/>
                  </a:moveTo>
                  <a:cubicBezTo>
                    <a:pt x="0" y="3"/>
                    <a:pt x="86773" y="-2568"/>
                    <a:pt x="86773" y="132687"/>
                  </a:cubicBezTo>
                  <a:lnTo>
                    <a:pt x="86773" y="231461"/>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41" name="Forme libre : forme 40">
              <a:extLst>
                <a:ext uri="{FF2B5EF4-FFF2-40B4-BE49-F238E27FC236}">
                  <a16:creationId xmlns:a16="http://schemas.microsoft.com/office/drawing/2014/main" id="{D67B0948-F80B-2684-93E4-E9899BB96D06}"/>
                </a:ext>
              </a:extLst>
            </p:cNvPr>
            <p:cNvSpPr/>
            <p:nvPr/>
          </p:nvSpPr>
          <p:spPr>
            <a:xfrm>
              <a:off x="2491356" y="1288782"/>
              <a:ext cx="86868" cy="59291"/>
            </a:xfrm>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a:moveTo>
                    <a:pt x="23241" y="59291"/>
                  </a:moveTo>
                  <a:lnTo>
                    <a:pt x="0" y="14333"/>
                  </a:lnTo>
                  <a:cubicBezTo>
                    <a:pt x="0" y="14333"/>
                    <a:pt x="42386" y="-14909"/>
                    <a:pt x="86868" y="1014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42" name="Forme libre : forme 41">
              <a:extLst>
                <a:ext uri="{FF2B5EF4-FFF2-40B4-BE49-F238E27FC236}">
                  <a16:creationId xmlns:a16="http://schemas.microsoft.com/office/drawing/2014/main" id="{C64E5F13-AAB2-50C4-C6E6-3D8B536B5CC6}"/>
                </a:ext>
              </a:extLst>
            </p:cNvPr>
            <p:cNvSpPr/>
            <p:nvPr/>
          </p:nvSpPr>
          <p:spPr>
            <a:xfrm>
              <a:off x="2568033" y="1308544"/>
              <a:ext cx="16382" cy="40671"/>
            </a:xfrm>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a:moveTo>
                    <a:pt x="16383" y="0"/>
                  </a:moveTo>
                  <a:lnTo>
                    <a:pt x="0" y="40672"/>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43" name="Forme libre : forme 42">
              <a:extLst>
                <a:ext uri="{FF2B5EF4-FFF2-40B4-BE49-F238E27FC236}">
                  <a16:creationId xmlns:a16="http://schemas.microsoft.com/office/drawing/2014/main" id="{D65D5BF9-9A52-FC23-99B4-6DFFC8CE7361}"/>
                </a:ext>
              </a:extLst>
            </p:cNvPr>
            <p:cNvSpPr/>
            <p:nvPr/>
          </p:nvSpPr>
          <p:spPr>
            <a:xfrm>
              <a:off x="2538601" y="1303972"/>
              <a:ext cx="190" cy="34194"/>
            </a:xfrm>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a:moveTo>
                    <a:pt x="191" y="0"/>
                  </a:moveTo>
                  <a:lnTo>
                    <a:pt x="0" y="34195"/>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44" name="Forme libre : forme 43">
              <a:extLst>
                <a:ext uri="{FF2B5EF4-FFF2-40B4-BE49-F238E27FC236}">
                  <a16:creationId xmlns:a16="http://schemas.microsoft.com/office/drawing/2014/main" id="{F6B2B6D3-BD2C-07DD-F926-5C04850CE9E9}"/>
                </a:ext>
              </a:extLst>
            </p:cNvPr>
            <p:cNvSpPr/>
            <p:nvPr/>
          </p:nvSpPr>
          <p:spPr>
            <a:xfrm>
              <a:off x="2556889" y="1311116"/>
              <a:ext cx="6572" cy="18478"/>
            </a:xfrm>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a:moveTo>
                    <a:pt x="6572" y="0"/>
                  </a:moveTo>
                  <a:lnTo>
                    <a:pt x="0" y="18479"/>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nvGrpSpPr>
            <p:cNvPr id="45" name="Graphique 1772">
              <a:extLst>
                <a:ext uri="{FF2B5EF4-FFF2-40B4-BE49-F238E27FC236}">
                  <a16:creationId xmlns:a16="http://schemas.microsoft.com/office/drawing/2014/main" id="{F43F75B7-CA80-6713-99CB-062C0F598551}"/>
                </a:ext>
              </a:extLst>
            </p:cNvPr>
            <p:cNvGrpSpPr/>
            <p:nvPr/>
          </p:nvGrpSpPr>
          <p:grpSpPr>
            <a:xfrm>
              <a:off x="2489833" y="1432178"/>
              <a:ext cx="79724" cy="98488"/>
              <a:chOff x="2489833" y="1432178"/>
              <a:chExt cx="79724" cy="98488"/>
            </a:xfrm>
            <a:grpFill/>
          </p:grpSpPr>
          <p:sp>
            <p:nvSpPr>
              <p:cNvPr id="56" name="Forme libre : forme 55">
                <a:extLst>
                  <a:ext uri="{FF2B5EF4-FFF2-40B4-BE49-F238E27FC236}">
                    <a16:creationId xmlns:a16="http://schemas.microsoft.com/office/drawing/2014/main" id="{6BF94F32-6220-30F9-835F-2BE4E7C0D05A}"/>
                  </a:ext>
                </a:extLst>
              </p:cNvPr>
              <p:cNvSpPr/>
              <p:nvPr/>
            </p:nvSpPr>
            <p:spPr>
              <a:xfrm>
                <a:off x="2506025" y="1432178"/>
                <a:ext cx="63531" cy="98488"/>
              </a:xfrm>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a:moveTo>
                      <a:pt x="63532" y="96393"/>
                    </a:moveTo>
                    <a:cubicBezTo>
                      <a:pt x="58960" y="97727"/>
                      <a:pt x="54197" y="98489"/>
                      <a:pt x="49244" y="98489"/>
                    </a:cubicBezTo>
                    <a:cubicBezTo>
                      <a:pt x="22003" y="98489"/>
                      <a:pt x="0" y="76390"/>
                      <a:pt x="0" y="49244"/>
                    </a:cubicBezTo>
                    <a:cubicBezTo>
                      <a:pt x="0" y="22098"/>
                      <a:pt x="22098" y="0"/>
                      <a:pt x="49244" y="0"/>
                    </a:cubicBezTo>
                    <a:cubicBezTo>
                      <a:pt x="53435" y="0"/>
                      <a:pt x="57531" y="572"/>
                      <a:pt x="61436" y="1524"/>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57" name="Forme libre : forme 56">
                <a:extLst>
                  <a:ext uri="{FF2B5EF4-FFF2-40B4-BE49-F238E27FC236}">
                    <a16:creationId xmlns:a16="http://schemas.microsoft.com/office/drawing/2014/main" id="{712862B2-8161-1D82-9EF4-8749C928C0C6}"/>
                  </a:ext>
                </a:extLst>
              </p:cNvPr>
              <p:cNvSpPr/>
              <p:nvPr/>
            </p:nvSpPr>
            <p:spPr>
              <a:xfrm>
                <a:off x="2491261" y="1471326"/>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58" name="Forme libre : forme 57">
                <a:extLst>
                  <a:ext uri="{FF2B5EF4-FFF2-40B4-BE49-F238E27FC236}">
                    <a16:creationId xmlns:a16="http://schemas.microsoft.com/office/drawing/2014/main" id="{FE5C2730-8016-5ECF-997E-665EE2D220EE}"/>
                  </a:ext>
                </a:extLst>
              </p:cNvPr>
              <p:cNvSpPr/>
              <p:nvPr/>
            </p:nvSpPr>
            <p:spPr>
              <a:xfrm>
                <a:off x="2489833" y="1488090"/>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46" name="Forme libre : forme 45">
              <a:extLst>
                <a:ext uri="{FF2B5EF4-FFF2-40B4-BE49-F238E27FC236}">
                  <a16:creationId xmlns:a16="http://schemas.microsoft.com/office/drawing/2014/main" id="{2DF24B44-0299-318F-872D-FF2808867EA6}"/>
                </a:ext>
              </a:extLst>
            </p:cNvPr>
            <p:cNvSpPr/>
            <p:nvPr/>
          </p:nvSpPr>
          <p:spPr>
            <a:xfrm>
              <a:off x="2317430" y="1683829"/>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47" name="Forme libre : forme 46">
              <a:extLst>
                <a:ext uri="{FF2B5EF4-FFF2-40B4-BE49-F238E27FC236}">
                  <a16:creationId xmlns:a16="http://schemas.microsoft.com/office/drawing/2014/main" id="{C5E0338C-7A9D-1758-1E53-EC21B2242D24}"/>
                </a:ext>
              </a:extLst>
            </p:cNvPr>
            <p:cNvSpPr/>
            <p:nvPr/>
          </p:nvSpPr>
          <p:spPr>
            <a:xfrm>
              <a:off x="2317430" y="1531524"/>
              <a:ext cx="60293" cy="152304"/>
            </a:xfrm>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a:moveTo>
                    <a:pt x="0" y="0"/>
                  </a:moveTo>
                  <a:lnTo>
                    <a:pt x="55150" y="0"/>
                  </a:lnTo>
                  <a:cubicBezTo>
                    <a:pt x="58007" y="0"/>
                    <a:pt x="60293" y="2286"/>
                    <a:pt x="60293" y="5143"/>
                  </a:cubicBezTo>
                  <a:lnTo>
                    <a:pt x="60293" y="147161"/>
                  </a:lnTo>
                  <a:cubicBezTo>
                    <a:pt x="60293" y="150019"/>
                    <a:pt x="58007" y="152305"/>
                    <a:pt x="55150" y="152305"/>
                  </a:cubicBezTo>
                  <a:lnTo>
                    <a:pt x="26099" y="152305"/>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48" name="Forme libre : forme 47">
              <a:extLst>
                <a:ext uri="{FF2B5EF4-FFF2-40B4-BE49-F238E27FC236}">
                  <a16:creationId xmlns:a16="http://schemas.microsoft.com/office/drawing/2014/main" id="{841268F2-2889-7503-AE9A-F7E57F0EE358}"/>
                </a:ext>
              </a:extLst>
            </p:cNvPr>
            <p:cNvSpPr/>
            <p:nvPr/>
          </p:nvSpPr>
          <p:spPr>
            <a:xfrm>
              <a:off x="2380009" y="1626108"/>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49" name="Forme libre : forme 48">
              <a:extLst>
                <a:ext uri="{FF2B5EF4-FFF2-40B4-BE49-F238E27FC236}">
                  <a16:creationId xmlns:a16="http://schemas.microsoft.com/office/drawing/2014/main" id="{645CC2D9-279F-6D1C-7795-202B14337070}"/>
                </a:ext>
              </a:extLst>
            </p:cNvPr>
            <p:cNvSpPr/>
            <p:nvPr/>
          </p:nvSpPr>
          <p:spPr>
            <a:xfrm>
              <a:off x="2378199" y="1544288"/>
              <a:ext cx="24574" cy="59150"/>
            </a:xfrm>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a:moveTo>
                    <a:pt x="0" y="0"/>
                  </a:moveTo>
                  <a:lnTo>
                    <a:pt x="19431" y="0"/>
                  </a:lnTo>
                  <a:cubicBezTo>
                    <a:pt x="22289" y="0"/>
                    <a:pt x="24575" y="2286"/>
                    <a:pt x="24575" y="5144"/>
                  </a:cubicBezTo>
                  <a:lnTo>
                    <a:pt x="24575" y="5915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50" name="Forme libre : forme 49">
              <a:extLst>
                <a:ext uri="{FF2B5EF4-FFF2-40B4-BE49-F238E27FC236}">
                  <a16:creationId xmlns:a16="http://schemas.microsoft.com/office/drawing/2014/main" id="{58147EB3-9C2C-FA2A-3A7D-2CE1CC1B64CA}"/>
                </a:ext>
              </a:extLst>
            </p:cNvPr>
            <p:cNvSpPr/>
            <p:nvPr/>
          </p:nvSpPr>
          <p:spPr>
            <a:xfrm>
              <a:off x="2402774" y="1557611"/>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8"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51" name="Forme libre : forme 50">
              <a:extLst>
                <a:ext uri="{FF2B5EF4-FFF2-40B4-BE49-F238E27FC236}">
                  <a16:creationId xmlns:a16="http://schemas.microsoft.com/office/drawing/2014/main" id="{DA87C787-2CF3-7A34-D1D9-5F4F165D02A0}"/>
                </a:ext>
              </a:extLst>
            </p:cNvPr>
            <p:cNvSpPr/>
            <p:nvPr/>
          </p:nvSpPr>
          <p:spPr>
            <a:xfrm>
              <a:off x="2404584" y="1647062"/>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52" name="Forme libre : forme 51">
              <a:extLst>
                <a:ext uri="{FF2B5EF4-FFF2-40B4-BE49-F238E27FC236}">
                  <a16:creationId xmlns:a16="http://schemas.microsoft.com/office/drawing/2014/main" id="{50343520-98B9-C9EE-0A46-754BC3B0C7A4}"/>
                </a:ext>
              </a:extLst>
            </p:cNvPr>
            <p:cNvSpPr/>
            <p:nvPr/>
          </p:nvSpPr>
          <p:spPr>
            <a:xfrm>
              <a:off x="2551459" y="1590759"/>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53" name="Forme libre : forme 52">
              <a:extLst>
                <a:ext uri="{FF2B5EF4-FFF2-40B4-BE49-F238E27FC236}">
                  <a16:creationId xmlns:a16="http://schemas.microsoft.com/office/drawing/2014/main" id="{D8794E0D-C2AE-6269-C821-3AAF7CC2FADC}"/>
                </a:ext>
              </a:extLst>
            </p:cNvPr>
            <p:cNvSpPr/>
            <p:nvPr/>
          </p:nvSpPr>
          <p:spPr>
            <a:xfrm>
              <a:off x="2338957" y="1551146"/>
              <a:ext cx="37623" cy="9525"/>
            </a:xfrm>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a:moveTo>
                    <a:pt x="37624" y="0"/>
                  </a:move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54" name="Forme libre : forme 53">
              <a:extLst>
                <a:ext uri="{FF2B5EF4-FFF2-40B4-BE49-F238E27FC236}">
                  <a16:creationId xmlns:a16="http://schemas.microsoft.com/office/drawing/2014/main" id="{8869532D-88F0-CBE6-F55C-5655BEE6DAC1}"/>
                </a:ext>
              </a:extLst>
            </p:cNvPr>
            <p:cNvSpPr/>
            <p:nvPr/>
          </p:nvSpPr>
          <p:spPr>
            <a:xfrm>
              <a:off x="2351815" y="1565910"/>
              <a:ext cx="23240" cy="9525"/>
            </a:xfrm>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a:moveTo>
                    <a:pt x="23241" y="0"/>
                  </a:move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55" name="Forme libre : forme 54">
              <a:extLst>
                <a:ext uri="{FF2B5EF4-FFF2-40B4-BE49-F238E27FC236}">
                  <a16:creationId xmlns:a16="http://schemas.microsoft.com/office/drawing/2014/main" id="{F6D0895D-71DF-AB3E-6210-3252EDAC8311}"/>
                </a:ext>
              </a:extLst>
            </p:cNvPr>
            <p:cNvSpPr/>
            <p:nvPr/>
          </p:nvSpPr>
          <p:spPr>
            <a:xfrm>
              <a:off x="2628421" y="1511998"/>
              <a:ext cx="9525" cy="52768"/>
            </a:xfrm>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a:moveTo>
                    <a:pt x="0" y="0"/>
                  </a:moveTo>
                  <a:lnTo>
                    <a:pt x="0" y="52769"/>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61" name="Graphique 1813">
            <a:extLst>
              <a:ext uri="{FF2B5EF4-FFF2-40B4-BE49-F238E27FC236}">
                <a16:creationId xmlns:a16="http://schemas.microsoft.com/office/drawing/2014/main" id="{441ADF5C-23C9-8C03-3C25-EE85C6DC6690}"/>
              </a:ext>
            </a:extLst>
          </p:cNvPr>
          <p:cNvGrpSpPr/>
          <p:nvPr/>
        </p:nvGrpSpPr>
        <p:grpSpPr>
          <a:xfrm>
            <a:off x="6087434" y="3760561"/>
            <a:ext cx="243960" cy="227725"/>
            <a:chOff x="2279329" y="2853237"/>
            <a:chExt cx="426529" cy="398144"/>
          </a:xfrm>
          <a:noFill/>
        </p:grpSpPr>
        <p:grpSp>
          <p:nvGrpSpPr>
            <p:cNvPr id="62" name="Graphique 1813">
              <a:extLst>
                <a:ext uri="{FF2B5EF4-FFF2-40B4-BE49-F238E27FC236}">
                  <a16:creationId xmlns:a16="http://schemas.microsoft.com/office/drawing/2014/main" id="{538FD5FB-A00C-205E-5F18-CABE3B3D2330}"/>
                </a:ext>
              </a:extLst>
            </p:cNvPr>
            <p:cNvGrpSpPr/>
            <p:nvPr/>
          </p:nvGrpSpPr>
          <p:grpSpPr>
            <a:xfrm>
              <a:off x="2279329" y="2853237"/>
              <a:ext cx="426529" cy="398144"/>
              <a:chOff x="2279329" y="2853237"/>
              <a:chExt cx="426529" cy="398144"/>
            </a:xfrm>
            <a:grpFill/>
          </p:grpSpPr>
          <p:grpSp>
            <p:nvGrpSpPr>
              <p:cNvPr id="64" name="Graphique 1813">
                <a:extLst>
                  <a:ext uri="{FF2B5EF4-FFF2-40B4-BE49-F238E27FC236}">
                    <a16:creationId xmlns:a16="http://schemas.microsoft.com/office/drawing/2014/main" id="{2FA91F1A-F303-0F94-E51E-BCDB2DA981A9}"/>
                  </a:ext>
                </a:extLst>
              </p:cNvPr>
              <p:cNvGrpSpPr/>
              <p:nvPr/>
            </p:nvGrpSpPr>
            <p:grpSpPr>
              <a:xfrm>
                <a:off x="2279329" y="2853237"/>
                <a:ext cx="426529" cy="383857"/>
                <a:chOff x="2279329" y="2853237"/>
                <a:chExt cx="426529" cy="383857"/>
              </a:xfrm>
              <a:grpFill/>
            </p:grpSpPr>
            <p:grpSp>
              <p:nvGrpSpPr>
                <p:cNvPr id="66" name="Graphique 1813">
                  <a:extLst>
                    <a:ext uri="{FF2B5EF4-FFF2-40B4-BE49-F238E27FC236}">
                      <a16:creationId xmlns:a16="http://schemas.microsoft.com/office/drawing/2014/main" id="{80D231A4-F319-E30D-52E1-DAA7C57F22D0}"/>
                    </a:ext>
                  </a:extLst>
                </p:cNvPr>
                <p:cNvGrpSpPr/>
                <p:nvPr/>
              </p:nvGrpSpPr>
              <p:grpSpPr>
                <a:xfrm>
                  <a:off x="2404487" y="2986968"/>
                  <a:ext cx="163258" cy="250126"/>
                  <a:chOff x="2404487" y="2986968"/>
                  <a:chExt cx="163258" cy="250126"/>
                </a:xfrm>
                <a:grpFill/>
              </p:grpSpPr>
              <p:sp>
                <p:nvSpPr>
                  <p:cNvPr id="80" name="Forme libre : forme 79">
                    <a:extLst>
                      <a:ext uri="{FF2B5EF4-FFF2-40B4-BE49-F238E27FC236}">
                        <a16:creationId xmlns:a16="http://schemas.microsoft.com/office/drawing/2014/main" id="{66B1CDEA-1F99-512B-1DE1-06CB67BC9842}"/>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81" name="Forme libre : forme 80">
                    <a:extLst>
                      <a:ext uri="{FF2B5EF4-FFF2-40B4-BE49-F238E27FC236}">
                        <a16:creationId xmlns:a16="http://schemas.microsoft.com/office/drawing/2014/main" id="{4F5A431D-6F30-C2E4-F1C7-A11DCD5BCC3E}"/>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67" name="Forme libre : forme 66">
                  <a:extLst>
                    <a:ext uri="{FF2B5EF4-FFF2-40B4-BE49-F238E27FC236}">
                      <a16:creationId xmlns:a16="http://schemas.microsoft.com/office/drawing/2014/main" id="{971F18B4-68E7-E9BF-B3B8-22BFA3DEF4DD}"/>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68" name="Forme libre : forme 67">
                  <a:extLst>
                    <a:ext uri="{FF2B5EF4-FFF2-40B4-BE49-F238E27FC236}">
                      <a16:creationId xmlns:a16="http://schemas.microsoft.com/office/drawing/2014/main" id="{3E77B453-3906-4C31-3704-828E56E2F8A0}"/>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69" name="Forme libre : forme 68">
                  <a:extLst>
                    <a:ext uri="{FF2B5EF4-FFF2-40B4-BE49-F238E27FC236}">
                      <a16:creationId xmlns:a16="http://schemas.microsoft.com/office/drawing/2014/main" id="{6354980D-182A-5695-F9EF-8317F970049B}"/>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nvGrpSpPr>
                <p:cNvPr id="70" name="Graphique 1813">
                  <a:extLst>
                    <a:ext uri="{FF2B5EF4-FFF2-40B4-BE49-F238E27FC236}">
                      <a16:creationId xmlns:a16="http://schemas.microsoft.com/office/drawing/2014/main" id="{6D210780-26A0-1A7D-2145-E1E7CDC6500B}"/>
                    </a:ext>
                  </a:extLst>
                </p:cNvPr>
                <p:cNvGrpSpPr/>
                <p:nvPr/>
              </p:nvGrpSpPr>
              <p:grpSpPr>
                <a:xfrm>
                  <a:off x="2605465" y="2913530"/>
                  <a:ext cx="100393" cy="307943"/>
                  <a:chOff x="2605465" y="2913530"/>
                  <a:chExt cx="100393" cy="307943"/>
                </a:xfrm>
                <a:grpFill/>
              </p:grpSpPr>
              <p:sp>
                <p:nvSpPr>
                  <p:cNvPr id="77" name="Forme libre : forme 76">
                    <a:extLst>
                      <a:ext uri="{FF2B5EF4-FFF2-40B4-BE49-F238E27FC236}">
                        <a16:creationId xmlns:a16="http://schemas.microsoft.com/office/drawing/2014/main" id="{F783257F-E385-F73A-6164-F618DC0B2729}"/>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78" name="Forme libre : forme 77">
                    <a:extLst>
                      <a:ext uri="{FF2B5EF4-FFF2-40B4-BE49-F238E27FC236}">
                        <a16:creationId xmlns:a16="http://schemas.microsoft.com/office/drawing/2014/main" id="{BDD05DDB-508D-F642-C4AE-9CD1692FB782}"/>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79" name="Forme libre : forme 78">
                    <a:extLst>
                      <a:ext uri="{FF2B5EF4-FFF2-40B4-BE49-F238E27FC236}">
                        <a16:creationId xmlns:a16="http://schemas.microsoft.com/office/drawing/2014/main" id="{0299B2B2-629D-9247-2EC6-699092AFBC97}"/>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71" name="Graphique 1813">
                  <a:extLst>
                    <a:ext uri="{FF2B5EF4-FFF2-40B4-BE49-F238E27FC236}">
                      <a16:creationId xmlns:a16="http://schemas.microsoft.com/office/drawing/2014/main" id="{51D1CC7C-FB53-892F-EA2C-1463D017F3BA}"/>
                    </a:ext>
                  </a:extLst>
                </p:cNvPr>
                <p:cNvGrpSpPr/>
                <p:nvPr/>
              </p:nvGrpSpPr>
              <p:grpSpPr>
                <a:xfrm>
                  <a:off x="2279329" y="2915435"/>
                  <a:ext cx="100393" cy="307943"/>
                  <a:chOff x="2279329" y="2915435"/>
                  <a:chExt cx="100393" cy="307943"/>
                </a:xfrm>
                <a:grpFill/>
              </p:grpSpPr>
              <p:sp>
                <p:nvSpPr>
                  <p:cNvPr id="74" name="Forme libre : forme 73">
                    <a:extLst>
                      <a:ext uri="{FF2B5EF4-FFF2-40B4-BE49-F238E27FC236}">
                        <a16:creationId xmlns:a16="http://schemas.microsoft.com/office/drawing/2014/main" id="{6374F5F9-2342-B0DD-F739-F6735EE2AD30}"/>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75" name="Forme libre : forme 74">
                    <a:extLst>
                      <a:ext uri="{FF2B5EF4-FFF2-40B4-BE49-F238E27FC236}">
                        <a16:creationId xmlns:a16="http://schemas.microsoft.com/office/drawing/2014/main" id="{9B287B62-1762-1CB1-68F4-EE6FE68A3C08}"/>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76" name="Forme libre : forme 75">
                    <a:extLst>
                      <a:ext uri="{FF2B5EF4-FFF2-40B4-BE49-F238E27FC236}">
                        <a16:creationId xmlns:a16="http://schemas.microsoft.com/office/drawing/2014/main" id="{E5AC79D9-DF45-63F6-5792-A569725D3F4C}"/>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72" name="Forme libre : forme 71">
                  <a:extLst>
                    <a:ext uri="{FF2B5EF4-FFF2-40B4-BE49-F238E27FC236}">
                      <a16:creationId xmlns:a16="http://schemas.microsoft.com/office/drawing/2014/main" id="{28D83892-3933-1DE9-095E-DBFD73366CC2}"/>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73" name="Forme libre : forme 72">
                  <a:extLst>
                    <a:ext uri="{FF2B5EF4-FFF2-40B4-BE49-F238E27FC236}">
                      <a16:creationId xmlns:a16="http://schemas.microsoft.com/office/drawing/2014/main" id="{4EE2198D-7A6F-23F9-C3EA-71D89CA0DD6C}"/>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65" name="Forme libre : forme 64">
                <a:extLst>
                  <a:ext uri="{FF2B5EF4-FFF2-40B4-BE49-F238E27FC236}">
                    <a16:creationId xmlns:a16="http://schemas.microsoft.com/office/drawing/2014/main" id="{D4621EEB-419C-2B92-95F4-6089F38971B8}"/>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63" name="Forme libre : forme 62">
              <a:extLst>
                <a:ext uri="{FF2B5EF4-FFF2-40B4-BE49-F238E27FC236}">
                  <a16:creationId xmlns:a16="http://schemas.microsoft.com/office/drawing/2014/main" id="{056B3AF4-731B-C2A8-3D04-A1965A2BF7E9}"/>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82" name="Graphique 1846">
            <a:extLst>
              <a:ext uri="{FF2B5EF4-FFF2-40B4-BE49-F238E27FC236}">
                <a16:creationId xmlns:a16="http://schemas.microsoft.com/office/drawing/2014/main" id="{E80A208A-64A3-CF92-3D2F-76E03F9E7CB5}"/>
              </a:ext>
            </a:extLst>
          </p:cNvPr>
          <p:cNvGrpSpPr/>
          <p:nvPr/>
        </p:nvGrpSpPr>
        <p:grpSpPr>
          <a:xfrm>
            <a:off x="545759" y="3755375"/>
            <a:ext cx="239268" cy="268810"/>
            <a:chOff x="754923" y="4488392"/>
            <a:chExt cx="305723" cy="343471"/>
          </a:xfrm>
          <a:noFill/>
        </p:grpSpPr>
        <p:sp>
          <p:nvSpPr>
            <p:cNvPr id="83" name="Forme libre : forme 82">
              <a:extLst>
                <a:ext uri="{FF2B5EF4-FFF2-40B4-BE49-F238E27FC236}">
                  <a16:creationId xmlns:a16="http://schemas.microsoft.com/office/drawing/2014/main" id="{26E6AC7F-3E18-D8B5-CD41-0CE7E1A7EB57}"/>
                </a:ext>
              </a:extLst>
            </p:cNvPr>
            <p:cNvSpPr/>
            <p:nvPr/>
          </p:nvSpPr>
          <p:spPr>
            <a:xfrm>
              <a:off x="848819" y="4533445"/>
              <a:ext cx="105822" cy="29698"/>
            </a:xfrm>
            <a:custGeom>
              <a:avLst/>
              <a:gdLst>
                <a:gd name="connsiteX0" fmla="*/ 0 w 105822"/>
                <a:gd name="connsiteY0" fmla="*/ 22860 h 29698"/>
                <a:gd name="connsiteX1" fmla="*/ 90773 w 105822"/>
                <a:gd name="connsiteY1" fmla="*/ 0 h 29698"/>
                <a:gd name="connsiteX2" fmla="*/ 88963 w 105822"/>
                <a:gd name="connsiteY2" fmla="*/ 21622 h 29698"/>
                <a:gd name="connsiteX3" fmla="*/ 105823 w 105822"/>
                <a:gd name="connsiteY3" fmla="*/ 16192 h 29698"/>
              </a:gdLst>
              <a:ahLst/>
              <a:cxnLst>
                <a:cxn ang="0">
                  <a:pos x="connsiteX0" y="connsiteY0"/>
                </a:cxn>
                <a:cxn ang="0">
                  <a:pos x="connsiteX1" y="connsiteY1"/>
                </a:cxn>
                <a:cxn ang="0">
                  <a:pos x="connsiteX2" y="connsiteY2"/>
                </a:cxn>
                <a:cxn ang="0">
                  <a:pos x="connsiteX3" y="connsiteY3"/>
                </a:cxn>
              </a:cxnLst>
              <a:rect l="l" t="t" r="r" b="b"/>
              <a:pathLst>
                <a:path w="105822" h="29698">
                  <a:moveTo>
                    <a:pt x="0" y="22860"/>
                  </a:moveTo>
                  <a:cubicBezTo>
                    <a:pt x="0" y="22860"/>
                    <a:pt x="52864" y="48673"/>
                    <a:pt x="90773" y="0"/>
                  </a:cubicBezTo>
                  <a:cubicBezTo>
                    <a:pt x="90773" y="0"/>
                    <a:pt x="94964" y="9049"/>
                    <a:pt x="88963" y="21622"/>
                  </a:cubicBezTo>
                  <a:cubicBezTo>
                    <a:pt x="88963" y="21622"/>
                    <a:pt x="98012" y="27051"/>
                    <a:pt x="105823" y="16192"/>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84" name="Forme libre : forme 83">
              <a:extLst>
                <a:ext uri="{FF2B5EF4-FFF2-40B4-BE49-F238E27FC236}">
                  <a16:creationId xmlns:a16="http://schemas.microsoft.com/office/drawing/2014/main" id="{440CA92F-DA97-4531-C3A4-A7F76A676C4C}"/>
                </a:ext>
              </a:extLst>
            </p:cNvPr>
            <p:cNvSpPr/>
            <p:nvPr/>
          </p:nvSpPr>
          <p:spPr>
            <a:xfrm>
              <a:off x="827313" y="4488392"/>
              <a:ext cx="78560" cy="203168"/>
            </a:xfrm>
            <a:custGeom>
              <a:avLst/>
              <a:gdLst>
                <a:gd name="connsiteX0" fmla="*/ 78561 w 78560"/>
                <a:gd name="connsiteY0" fmla="*/ 203168 h 203168"/>
                <a:gd name="connsiteX1" fmla="*/ 14838 w 78560"/>
                <a:gd name="connsiteY1" fmla="*/ 145447 h 203168"/>
                <a:gd name="connsiteX2" fmla="*/ 456 w 78560"/>
                <a:gd name="connsiteY2" fmla="*/ 132207 h 203168"/>
                <a:gd name="connsiteX3" fmla="*/ 10647 w 78560"/>
                <a:gd name="connsiteY3" fmla="*/ 114205 h 203168"/>
                <a:gd name="connsiteX4" fmla="*/ 74941 w 78560"/>
                <a:gd name="connsiteY4" fmla="*/ 0 h 203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60" h="203168">
                  <a:moveTo>
                    <a:pt x="78561" y="203168"/>
                  </a:moveTo>
                  <a:cubicBezTo>
                    <a:pt x="30459" y="203168"/>
                    <a:pt x="14838" y="145447"/>
                    <a:pt x="14838" y="145447"/>
                  </a:cubicBezTo>
                  <a:cubicBezTo>
                    <a:pt x="14838" y="145447"/>
                    <a:pt x="3408" y="146685"/>
                    <a:pt x="456" y="132207"/>
                  </a:cubicBezTo>
                  <a:cubicBezTo>
                    <a:pt x="-2592" y="117824"/>
                    <a:pt x="10647" y="114205"/>
                    <a:pt x="10647" y="114205"/>
                  </a:cubicBezTo>
                  <a:cubicBezTo>
                    <a:pt x="10647" y="114205"/>
                    <a:pt x="-15165" y="24670"/>
                    <a:pt x="74941"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85" name="Forme libre : forme 84">
              <a:extLst>
                <a:ext uri="{FF2B5EF4-FFF2-40B4-BE49-F238E27FC236}">
                  <a16:creationId xmlns:a16="http://schemas.microsoft.com/office/drawing/2014/main" id="{F18F844A-62C9-CF93-6AE0-D9152BA3B6EA}"/>
                </a:ext>
              </a:extLst>
            </p:cNvPr>
            <p:cNvSpPr/>
            <p:nvPr/>
          </p:nvSpPr>
          <p:spPr>
            <a:xfrm>
              <a:off x="909493" y="4497536"/>
              <a:ext cx="80370" cy="194024"/>
            </a:xfrm>
            <a:custGeom>
              <a:avLst/>
              <a:gdLst>
                <a:gd name="connsiteX0" fmla="*/ 0 w 80370"/>
                <a:gd name="connsiteY0" fmla="*/ 194024 h 194024"/>
                <a:gd name="connsiteX1" fmla="*/ 65532 w 80370"/>
                <a:gd name="connsiteY1" fmla="*/ 136303 h 194024"/>
                <a:gd name="connsiteX2" fmla="*/ 79915 w 80370"/>
                <a:gd name="connsiteY2" fmla="*/ 123063 h 194024"/>
                <a:gd name="connsiteX3" fmla="*/ 69723 w 80370"/>
                <a:gd name="connsiteY3" fmla="*/ 105061 h 194024"/>
                <a:gd name="connsiteX4" fmla="*/ 29051 w 80370"/>
                <a:gd name="connsiteY4" fmla="*/ 0 h 194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70" h="194024">
                  <a:moveTo>
                    <a:pt x="0" y="194024"/>
                  </a:moveTo>
                  <a:cubicBezTo>
                    <a:pt x="48101" y="194024"/>
                    <a:pt x="65532" y="136303"/>
                    <a:pt x="65532" y="136303"/>
                  </a:cubicBezTo>
                  <a:cubicBezTo>
                    <a:pt x="65532" y="136303"/>
                    <a:pt x="76962" y="137541"/>
                    <a:pt x="79915" y="123063"/>
                  </a:cubicBezTo>
                  <a:cubicBezTo>
                    <a:pt x="82963" y="108680"/>
                    <a:pt x="69723" y="105061"/>
                    <a:pt x="69723" y="105061"/>
                  </a:cubicBezTo>
                  <a:cubicBezTo>
                    <a:pt x="69723" y="105061"/>
                    <a:pt x="90678" y="32480"/>
                    <a:pt x="29051"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86" name="Forme libre : forme 85">
              <a:extLst>
                <a:ext uri="{FF2B5EF4-FFF2-40B4-BE49-F238E27FC236}">
                  <a16:creationId xmlns:a16="http://schemas.microsoft.com/office/drawing/2014/main" id="{DED18889-DCD0-FDCD-12A3-94140C45CA21}"/>
                </a:ext>
              </a:extLst>
            </p:cNvPr>
            <p:cNvSpPr/>
            <p:nvPr/>
          </p:nvSpPr>
          <p:spPr>
            <a:xfrm>
              <a:off x="874632" y="4600216"/>
              <a:ext cx="9525" cy="13144"/>
            </a:xfrm>
            <a:custGeom>
              <a:avLst/>
              <a:gdLst>
                <a:gd name="connsiteX0" fmla="*/ 0 w 9525"/>
                <a:gd name="connsiteY0" fmla="*/ 0 h 13144"/>
                <a:gd name="connsiteX1" fmla="*/ 0 w 9525"/>
                <a:gd name="connsiteY1" fmla="*/ 13145 h 13144"/>
              </a:gdLst>
              <a:ahLst/>
              <a:cxnLst>
                <a:cxn ang="0">
                  <a:pos x="connsiteX0" y="connsiteY0"/>
                </a:cxn>
                <a:cxn ang="0">
                  <a:pos x="connsiteX1" y="connsiteY1"/>
                </a:cxn>
              </a:cxnLst>
              <a:rect l="l" t="t" r="r" b="b"/>
              <a:pathLst>
                <a:path w="9525" h="13144">
                  <a:moveTo>
                    <a:pt x="0" y="0"/>
                  </a:moveTo>
                  <a:lnTo>
                    <a:pt x="0" y="13145"/>
                  </a:lnTo>
                </a:path>
              </a:pathLst>
            </a:custGeom>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87" name="Forme libre : forme 86">
              <a:extLst>
                <a:ext uri="{FF2B5EF4-FFF2-40B4-BE49-F238E27FC236}">
                  <a16:creationId xmlns:a16="http://schemas.microsoft.com/office/drawing/2014/main" id="{6A5772BD-94BA-769D-75EA-DF6D0D1FF1A1}"/>
                </a:ext>
              </a:extLst>
            </p:cNvPr>
            <p:cNvSpPr/>
            <p:nvPr/>
          </p:nvSpPr>
          <p:spPr>
            <a:xfrm>
              <a:off x="931782" y="4599549"/>
              <a:ext cx="9525" cy="13239"/>
            </a:xfrm>
            <a:custGeom>
              <a:avLst/>
              <a:gdLst>
                <a:gd name="connsiteX0" fmla="*/ 0 w 9525"/>
                <a:gd name="connsiteY0" fmla="*/ 0 h 13239"/>
                <a:gd name="connsiteX1" fmla="*/ 0 w 9525"/>
                <a:gd name="connsiteY1" fmla="*/ 13240 h 13239"/>
              </a:gdLst>
              <a:ahLst/>
              <a:cxnLst>
                <a:cxn ang="0">
                  <a:pos x="connsiteX0" y="connsiteY0"/>
                </a:cxn>
                <a:cxn ang="0">
                  <a:pos x="connsiteX1" y="connsiteY1"/>
                </a:cxn>
              </a:cxnLst>
              <a:rect l="l" t="t" r="r" b="b"/>
              <a:pathLst>
                <a:path w="9525" h="13239">
                  <a:moveTo>
                    <a:pt x="0" y="0"/>
                  </a:moveTo>
                  <a:lnTo>
                    <a:pt x="0" y="13240"/>
                  </a:lnTo>
                </a:path>
              </a:pathLst>
            </a:custGeom>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88" name="Forme libre : forme 87">
              <a:extLst>
                <a:ext uri="{FF2B5EF4-FFF2-40B4-BE49-F238E27FC236}">
                  <a16:creationId xmlns:a16="http://schemas.microsoft.com/office/drawing/2014/main" id="{DB6DBED2-F13C-9D22-3E30-6881EB79C197}"/>
                </a:ext>
              </a:extLst>
            </p:cNvPr>
            <p:cNvSpPr/>
            <p:nvPr/>
          </p:nvSpPr>
          <p:spPr>
            <a:xfrm>
              <a:off x="892824" y="4649841"/>
              <a:ext cx="25050" cy="5214"/>
            </a:xfrm>
            <a:custGeom>
              <a:avLst/>
              <a:gdLst>
                <a:gd name="connsiteX0" fmla="*/ 25051 w 25050"/>
                <a:gd name="connsiteY0" fmla="*/ 0 h 5214"/>
                <a:gd name="connsiteX1" fmla="*/ 0 w 25050"/>
                <a:gd name="connsiteY1" fmla="*/ 0 h 5214"/>
              </a:gdLst>
              <a:ahLst/>
              <a:cxnLst>
                <a:cxn ang="0">
                  <a:pos x="connsiteX0" y="connsiteY0"/>
                </a:cxn>
                <a:cxn ang="0">
                  <a:pos x="connsiteX1" y="connsiteY1"/>
                </a:cxn>
              </a:cxnLst>
              <a:rect l="l" t="t" r="r" b="b"/>
              <a:pathLst>
                <a:path w="25050" h="5214">
                  <a:moveTo>
                    <a:pt x="25051" y="0"/>
                  </a:moveTo>
                  <a:cubicBezTo>
                    <a:pt x="18097" y="6953"/>
                    <a:pt x="6858" y="6953"/>
                    <a:pt x="0"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89" name="Forme libre : forme 88">
              <a:extLst>
                <a:ext uri="{FF2B5EF4-FFF2-40B4-BE49-F238E27FC236}">
                  <a16:creationId xmlns:a16="http://schemas.microsoft.com/office/drawing/2014/main" id="{2839B502-32A3-A8C4-A0CB-6AE0363D40B0}"/>
                </a:ext>
              </a:extLst>
            </p:cNvPr>
            <p:cNvSpPr/>
            <p:nvPr/>
          </p:nvSpPr>
          <p:spPr>
            <a:xfrm>
              <a:off x="754923" y="4691179"/>
              <a:ext cx="151998" cy="140208"/>
            </a:xfrm>
            <a:custGeom>
              <a:avLst/>
              <a:gdLst>
                <a:gd name="connsiteX0" fmla="*/ 551 w 151998"/>
                <a:gd name="connsiteY0" fmla="*/ 140208 h 140208"/>
                <a:gd name="connsiteX1" fmla="*/ 88466 w 151998"/>
                <a:gd name="connsiteY1" fmla="*/ 27051 h 140208"/>
                <a:gd name="connsiteX2" fmla="*/ 106469 w 151998"/>
                <a:gd name="connsiteY2" fmla="*/ 0 h 140208"/>
                <a:gd name="connsiteX3" fmla="*/ 151998 w 151998"/>
                <a:gd name="connsiteY3" fmla="*/ 37433 h 140208"/>
                <a:gd name="connsiteX4" fmla="*/ 127614 w 151998"/>
                <a:gd name="connsiteY4" fmla="*/ 66770 h 140208"/>
                <a:gd name="connsiteX5" fmla="*/ 103230 w 151998"/>
                <a:gd name="connsiteY5" fmla="*/ 42386 h 140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998" h="140208">
                  <a:moveTo>
                    <a:pt x="551" y="140208"/>
                  </a:moveTo>
                  <a:cubicBezTo>
                    <a:pt x="551" y="140208"/>
                    <a:pt x="-12499" y="52292"/>
                    <a:pt x="88466" y="27051"/>
                  </a:cubicBezTo>
                  <a:lnTo>
                    <a:pt x="106469" y="0"/>
                  </a:lnTo>
                  <a:lnTo>
                    <a:pt x="151998" y="37433"/>
                  </a:lnTo>
                  <a:lnTo>
                    <a:pt x="127614" y="66770"/>
                  </a:lnTo>
                  <a:lnTo>
                    <a:pt x="103230" y="42386"/>
                  </a:ln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90" name="Forme libre : forme 89">
              <a:extLst>
                <a:ext uri="{FF2B5EF4-FFF2-40B4-BE49-F238E27FC236}">
                  <a16:creationId xmlns:a16="http://schemas.microsoft.com/office/drawing/2014/main" id="{23E29108-0895-8DF4-6473-EF6CE0D8B764}"/>
                </a:ext>
              </a:extLst>
            </p:cNvPr>
            <p:cNvSpPr/>
            <p:nvPr/>
          </p:nvSpPr>
          <p:spPr>
            <a:xfrm>
              <a:off x="908731" y="4691655"/>
              <a:ext cx="144875" cy="91916"/>
            </a:xfrm>
            <a:custGeom>
              <a:avLst/>
              <a:gdLst>
                <a:gd name="connsiteX0" fmla="*/ 144875 w 144875"/>
                <a:gd name="connsiteY0" fmla="*/ 91916 h 91916"/>
                <a:gd name="connsiteX1" fmla="*/ 63532 w 144875"/>
                <a:gd name="connsiteY1" fmla="*/ 27051 h 91916"/>
                <a:gd name="connsiteX2" fmla="*/ 45530 w 144875"/>
                <a:gd name="connsiteY2" fmla="*/ 0 h 91916"/>
                <a:gd name="connsiteX3" fmla="*/ 0 w 144875"/>
                <a:gd name="connsiteY3" fmla="*/ 37433 h 91916"/>
                <a:gd name="connsiteX4" fmla="*/ 24384 w 144875"/>
                <a:gd name="connsiteY4" fmla="*/ 66770 h 91916"/>
                <a:gd name="connsiteX5" fmla="*/ 48768 w 144875"/>
                <a:gd name="connsiteY5" fmla="*/ 42386 h 9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875" h="91916">
                  <a:moveTo>
                    <a:pt x="144875" y="91916"/>
                  </a:moveTo>
                  <a:cubicBezTo>
                    <a:pt x="135255" y="67056"/>
                    <a:pt x="113252" y="39529"/>
                    <a:pt x="63532" y="27051"/>
                  </a:cubicBezTo>
                  <a:lnTo>
                    <a:pt x="45530" y="0"/>
                  </a:lnTo>
                  <a:lnTo>
                    <a:pt x="0" y="37433"/>
                  </a:lnTo>
                  <a:lnTo>
                    <a:pt x="24384" y="66770"/>
                  </a:lnTo>
                  <a:lnTo>
                    <a:pt x="48768" y="42386"/>
                  </a:ln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91" name="Forme libre : forme 90">
              <a:extLst>
                <a:ext uri="{FF2B5EF4-FFF2-40B4-BE49-F238E27FC236}">
                  <a16:creationId xmlns:a16="http://schemas.microsoft.com/office/drawing/2014/main" id="{F14AF61C-5D01-8985-B738-6A31BB088D90}"/>
                </a:ext>
              </a:extLst>
            </p:cNvPr>
            <p:cNvSpPr/>
            <p:nvPr/>
          </p:nvSpPr>
          <p:spPr>
            <a:xfrm>
              <a:off x="1060083" y="4814719"/>
              <a:ext cx="563" cy="17144"/>
            </a:xfrm>
            <a:custGeom>
              <a:avLst/>
              <a:gdLst>
                <a:gd name="connsiteX0" fmla="*/ 0 w 563"/>
                <a:gd name="connsiteY0" fmla="*/ 17145 h 17144"/>
                <a:gd name="connsiteX1" fmla="*/ 286 w 563"/>
                <a:gd name="connsiteY1" fmla="*/ 0 h 17144"/>
              </a:gdLst>
              <a:ahLst/>
              <a:cxnLst>
                <a:cxn ang="0">
                  <a:pos x="connsiteX0" y="connsiteY0"/>
                </a:cxn>
                <a:cxn ang="0">
                  <a:pos x="connsiteX1" y="connsiteY1"/>
                </a:cxn>
              </a:cxnLst>
              <a:rect l="l" t="t" r="r" b="b"/>
              <a:pathLst>
                <a:path w="563" h="17144">
                  <a:moveTo>
                    <a:pt x="0" y="17145"/>
                  </a:moveTo>
                  <a:cubicBezTo>
                    <a:pt x="0" y="17145"/>
                    <a:pt x="1048" y="10382"/>
                    <a:pt x="286"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92" name="Espace réservé du contenu 8">
            <a:extLst>
              <a:ext uri="{FF2B5EF4-FFF2-40B4-BE49-F238E27FC236}">
                <a16:creationId xmlns:a16="http://schemas.microsoft.com/office/drawing/2014/main" id="{F4FDA2AE-55CB-CDA4-A637-E6068DCCD771}"/>
              </a:ext>
            </a:extLst>
          </p:cNvPr>
          <p:cNvSpPr txBox="1">
            <a:spLocks/>
          </p:cNvSpPr>
          <p:nvPr/>
        </p:nvSpPr>
        <p:spPr>
          <a:xfrm>
            <a:off x="96164" y="1428564"/>
            <a:ext cx="5701012" cy="2336595"/>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800" dirty="0"/>
          </a:p>
          <a:p>
            <a:pPr lvl="1" eaLnBrk="1" fontAlgn="auto" hangingPunct="1">
              <a:spcBef>
                <a:spcPts val="300"/>
              </a:spcBef>
              <a:spcAft>
                <a:spcPts val="0"/>
              </a:spcAft>
              <a:buClr>
                <a:srgbClr val="92D050"/>
              </a:buClr>
              <a:buFont typeface="Wingdings" panose="05000000000000000000" pitchFamily="2" charset="2"/>
              <a:buChar char="§"/>
              <a:defRPr/>
            </a:pPr>
            <a:r>
              <a:rPr lang="fr-FR" sz="1200" b="1" dirty="0"/>
              <a:t>Pour les professionnels de Santé : </a:t>
            </a:r>
          </a:p>
          <a:p>
            <a:pPr lvl="2" eaLnBrk="1" fontAlgn="auto" hangingPunct="1">
              <a:spcBef>
                <a:spcPts val="300"/>
              </a:spcBef>
              <a:spcAft>
                <a:spcPts val="0"/>
              </a:spcAft>
              <a:buClr>
                <a:srgbClr val="92D050"/>
              </a:buClr>
              <a:defRPr/>
            </a:pPr>
            <a:r>
              <a:rPr lang="fr-FR" sz="1000" dirty="0"/>
              <a:t>Le Prêt Décollage Pro pour leur projet d’installation / reprise sur zones à faible densité médicale </a:t>
            </a:r>
            <a:r>
              <a:rPr lang="fr-FR" sz="800" i="1" dirty="0"/>
              <a:t>(en adossement d’un MLT classique)</a:t>
            </a:r>
            <a:endParaRPr lang="fr-FR" sz="1000" i="1" dirty="0"/>
          </a:p>
          <a:p>
            <a:pPr lvl="2" eaLnBrk="1" fontAlgn="auto" hangingPunct="1">
              <a:spcBef>
                <a:spcPts val="300"/>
              </a:spcBef>
              <a:spcAft>
                <a:spcPts val="0"/>
              </a:spcAft>
              <a:buClr>
                <a:srgbClr val="92D050"/>
              </a:buClr>
              <a:defRPr/>
            </a:pPr>
            <a:r>
              <a:rPr lang="fr-FR" sz="1000" dirty="0"/>
              <a:t>L’équipement en LLD / CBM</a:t>
            </a:r>
          </a:p>
          <a:p>
            <a:pPr lvl="1" eaLnBrk="1" fontAlgn="auto" hangingPunct="1">
              <a:spcBef>
                <a:spcPts val="300"/>
              </a:spcBef>
              <a:spcAft>
                <a:spcPts val="0"/>
              </a:spcAft>
              <a:buClr>
                <a:srgbClr val="92D050"/>
              </a:buClr>
              <a:buFont typeface="Wingdings" panose="05000000000000000000" pitchFamily="2" charset="2"/>
              <a:buChar char="§"/>
              <a:defRPr/>
            </a:pPr>
            <a:r>
              <a:rPr lang="fr-FR" sz="1200" b="1" dirty="0"/>
              <a:t>Pour les agriculteurs &amp; viticulteurs : </a:t>
            </a:r>
          </a:p>
          <a:p>
            <a:pPr lvl="2" eaLnBrk="1" fontAlgn="auto" hangingPunct="1">
              <a:spcBef>
                <a:spcPts val="300"/>
              </a:spcBef>
              <a:spcAft>
                <a:spcPts val="0"/>
              </a:spcAft>
              <a:buClr>
                <a:srgbClr val="92D050"/>
              </a:buClr>
              <a:defRPr/>
            </a:pPr>
            <a:r>
              <a:rPr lang="fr-FR" sz="1000" dirty="0"/>
              <a:t>L’équipement de la filière en CBM</a:t>
            </a:r>
          </a:p>
          <a:p>
            <a:pPr lvl="1" eaLnBrk="1" fontAlgn="auto" hangingPunct="1">
              <a:spcBef>
                <a:spcPts val="300"/>
              </a:spcBef>
              <a:spcAft>
                <a:spcPts val="0"/>
              </a:spcAft>
              <a:buClr>
                <a:srgbClr val="92D050"/>
              </a:buClr>
              <a:buFont typeface="Wingdings" panose="05000000000000000000" pitchFamily="2" charset="2"/>
              <a:buChar char="§"/>
              <a:defRPr/>
            </a:pPr>
            <a:r>
              <a:rPr lang="fr-FR" sz="1200" b="1" dirty="0"/>
              <a:t>Pour tous les clients Pro : </a:t>
            </a:r>
          </a:p>
          <a:p>
            <a:pPr lvl="2" eaLnBrk="1" fontAlgn="auto" hangingPunct="1">
              <a:spcBef>
                <a:spcPts val="300"/>
              </a:spcBef>
              <a:spcAft>
                <a:spcPts val="0"/>
              </a:spcAft>
              <a:buClr>
                <a:srgbClr val="92D050"/>
              </a:buClr>
              <a:defRPr/>
            </a:pPr>
            <a:r>
              <a:rPr lang="fr-FR" sz="1000" dirty="0"/>
              <a:t>L’équipement en CBM / LLD, y compris pour des véhicules « verts »</a:t>
            </a:r>
          </a:p>
          <a:p>
            <a:pPr lvl="2" eaLnBrk="1" fontAlgn="auto" hangingPunct="1">
              <a:spcBef>
                <a:spcPts val="300"/>
              </a:spcBef>
              <a:spcAft>
                <a:spcPts val="0"/>
              </a:spcAft>
              <a:buClr>
                <a:srgbClr val="92D050"/>
              </a:buClr>
              <a:defRPr/>
            </a:pPr>
            <a:r>
              <a:rPr lang="fr-FR" sz="1000" dirty="0"/>
              <a:t>Nouvelle Gamme de Crédits Express Pros </a:t>
            </a:r>
            <a:r>
              <a:rPr lang="fr-FR" sz="1000" dirty="0">
                <a:solidFill>
                  <a:srgbClr val="00B050"/>
                </a:solidFill>
              </a:rPr>
              <a:t>VERTS</a:t>
            </a:r>
            <a:endParaRPr lang="fr-FR" sz="1000" i="1" dirty="0">
              <a:solidFill>
                <a:srgbClr val="00B050"/>
              </a:solidFill>
            </a:endParaRPr>
          </a:p>
          <a:p>
            <a:pPr lvl="2" eaLnBrk="1" fontAlgn="auto" hangingPunct="1">
              <a:spcBef>
                <a:spcPts val="300"/>
              </a:spcBef>
              <a:spcAft>
                <a:spcPts val="0"/>
              </a:spcAft>
              <a:buClr>
                <a:srgbClr val="92D050"/>
              </a:buClr>
              <a:defRPr/>
            </a:pPr>
            <a:r>
              <a:rPr lang="fr-FR" sz="1000" dirty="0"/>
              <a:t>L’accompagnement vers la transition énergétique </a:t>
            </a:r>
            <a:r>
              <a:rPr lang="fr-FR" sz="1000" dirty="0">
                <a:sym typeface="Wingdings" panose="05000000000000000000" pitchFamily="2" charset="2"/>
              </a:rPr>
              <a:t> Partenariat EDE</a:t>
            </a:r>
            <a:endParaRPr lang="fr-FR" sz="1100" dirty="0"/>
          </a:p>
        </p:txBody>
      </p:sp>
      <p:sp>
        <p:nvSpPr>
          <p:cNvPr id="93" name="Espace réservé du contenu 8">
            <a:extLst>
              <a:ext uri="{FF2B5EF4-FFF2-40B4-BE49-F238E27FC236}">
                <a16:creationId xmlns:a16="http://schemas.microsoft.com/office/drawing/2014/main" id="{FEC46B05-6A34-980E-CBFF-1FDD09009D8F}"/>
              </a:ext>
            </a:extLst>
          </p:cNvPr>
          <p:cNvSpPr txBox="1">
            <a:spLocks/>
          </p:cNvSpPr>
          <p:nvPr/>
        </p:nvSpPr>
        <p:spPr>
          <a:xfrm>
            <a:off x="43121" y="4032287"/>
            <a:ext cx="5797176" cy="2152858"/>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Font typeface="Arial" panose="020B0604020202020204" pitchFamily="34" charset="0"/>
              <a:buNone/>
              <a:defRPr/>
            </a:pPr>
            <a:r>
              <a:rPr lang="fr-FR" sz="1200" b="1" dirty="0">
                <a:solidFill>
                  <a:srgbClr val="92D050"/>
                </a:solidFill>
              </a:rPr>
              <a:t>Des cibles qualifiées pour organiser la prise de contact : </a:t>
            </a:r>
            <a:r>
              <a:rPr lang="fr-FR" sz="1200" b="1" dirty="0">
                <a:solidFill>
                  <a:srgbClr val="92D050"/>
                </a:solidFill>
                <a:hlinkClick r:id="rId5" action="ppaction://hlinksldjump"/>
              </a:rPr>
              <a:t>clic ici</a:t>
            </a:r>
            <a:endParaRPr lang="fr-FR" sz="1200" b="1" dirty="0">
              <a:solidFill>
                <a:srgbClr val="92D050"/>
              </a:solidFill>
            </a:endParaRPr>
          </a:p>
          <a:p>
            <a:pPr lvl="1" eaLnBrk="1" fontAlgn="auto" hangingPunct="1">
              <a:spcBef>
                <a:spcPts val="300"/>
              </a:spcBef>
              <a:spcAft>
                <a:spcPts val="0"/>
              </a:spcAft>
              <a:buClr>
                <a:srgbClr val="92D05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Cibles GERC :</a:t>
            </a:r>
          </a:p>
          <a:p>
            <a:pPr marL="806450" lvl="2" indent="-90488" eaLnBrk="1" fontAlgn="auto" hangingPunct="1">
              <a:spcBef>
                <a:spcPts val="300"/>
              </a:spcBef>
              <a:spcAft>
                <a:spcPts val="0"/>
              </a:spcAft>
              <a:buClr>
                <a:srgbClr val="92D050"/>
              </a:buClr>
              <a:defRPr/>
            </a:pPr>
            <a:r>
              <a:rPr lang="fr-FR" sz="1050" dirty="0"/>
              <a:t>Action récurrente DATANEO avec ciblage mensuel </a:t>
            </a:r>
            <a:r>
              <a:rPr lang="fr-FR" sz="1050" dirty="0">
                <a:sym typeface="Wingdings" panose="05000000000000000000" pitchFamily="2" charset="2"/>
              </a:rPr>
              <a:t> </a:t>
            </a:r>
            <a:r>
              <a:rPr lang="fr-FR" sz="1050" dirty="0"/>
              <a:t>Financer l’équipement en véhicules + cible Véhicule Green avec cibles DATANEO non-traitées</a:t>
            </a:r>
          </a:p>
          <a:p>
            <a:pPr marL="806450" lvl="2" indent="-90488" eaLnBrk="1" fontAlgn="auto" hangingPunct="1">
              <a:spcBef>
                <a:spcPts val="300"/>
              </a:spcBef>
              <a:spcAft>
                <a:spcPts val="0"/>
              </a:spcAft>
              <a:buClr>
                <a:srgbClr val="92D050"/>
              </a:buClr>
              <a:defRPr/>
            </a:pPr>
            <a:r>
              <a:rPr lang="fr-FR" sz="1050" dirty="0"/>
              <a:t>Enveloppe « crédit pré-accepté » Digital Pro par vagues successives pour les projets de nos clients Prof. Lib. et Artisans </a:t>
            </a:r>
            <a:r>
              <a:rPr lang="fr-FR" sz="1050" dirty="0">
                <a:sym typeface="Wingdings" panose="05000000000000000000" pitchFamily="2" charset="2"/>
              </a:rPr>
              <a:t> 2 cibles avec info mise à dispo de l’enveloppe + relance à j+15 de la mise à dispo</a:t>
            </a:r>
            <a:endParaRPr lang="fr-FR" sz="1050" dirty="0"/>
          </a:p>
          <a:p>
            <a:pPr marL="806450" lvl="2" indent="-90488" eaLnBrk="1" fontAlgn="auto" hangingPunct="1">
              <a:spcBef>
                <a:spcPts val="300"/>
              </a:spcBef>
              <a:spcAft>
                <a:spcPts val="0"/>
              </a:spcAft>
              <a:buClr>
                <a:srgbClr val="92D050"/>
              </a:buClr>
              <a:defRPr/>
            </a:pPr>
            <a:r>
              <a:rPr lang="fr-FR" sz="1050" dirty="0"/>
              <a:t>Cible « </a:t>
            </a:r>
            <a:r>
              <a:rPr lang="fr-FR" sz="1050" i="1" dirty="0"/>
              <a:t>clients à relancer </a:t>
            </a:r>
            <a:r>
              <a:rPr lang="fr-FR" sz="1050" dirty="0"/>
              <a:t>» suite lancement </a:t>
            </a:r>
            <a:r>
              <a:rPr lang="fr-FR" sz="1050" dirty="0" err="1"/>
              <a:t>MyOpéFin</a:t>
            </a:r>
            <a:endParaRPr lang="fr-FR" sz="1050" i="1" dirty="0">
              <a:highlight>
                <a:srgbClr val="FFFF00"/>
              </a:highlight>
            </a:endParaRPr>
          </a:p>
          <a:p>
            <a:pPr lvl="1" eaLnBrk="1" fontAlgn="auto" hangingPunct="1">
              <a:spcBef>
                <a:spcPts val="300"/>
              </a:spcBef>
              <a:spcAft>
                <a:spcPts val="0"/>
              </a:spcAft>
              <a:buClr>
                <a:srgbClr val="92D05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Fonds de commerce :</a:t>
            </a:r>
          </a:p>
          <a:p>
            <a:pPr marL="806450" lvl="2" indent="-90488" eaLnBrk="1" fontAlgn="auto" hangingPunct="1">
              <a:spcBef>
                <a:spcPts val="300"/>
              </a:spcBef>
              <a:spcAft>
                <a:spcPts val="0"/>
              </a:spcAft>
              <a:buClr>
                <a:srgbClr val="92D050"/>
              </a:buClr>
              <a:defRPr/>
            </a:pPr>
            <a:r>
              <a:rPr lang="fr-FR" sz="1050" dirty="0"/>
              <a:t>L’ensemble des professionnels ayant des crédits à échoir prochainement</a:t>
            </a:r>
          </a:p>
        </p:txBody>
      </p:sp>
      <p:pic>
        <p:nvPicPr>
          <p:cNvPr id="96" name="Image 95">
            <a:extLst>
              <a:ext uri="{FF2B5EF4-FFF2-40B4-BE49-F238E27FC236}">
                <a16:creationId xmlns:a16="http://schemas.microsoft.com/office/drawing/2014/main" id="{E77D4584-00CA-4D9F-CC68-4D088E7C5726}"/>
              </a:ext>
            </a:extLst>
          </p:cNvPr>
          <p:cNvPicPr>
            <a:picLocks noChangeAspect="1"/>
          </p:cNvPicPr>
          <p:nvPr/>
        </p:nvPicPr>
        <p:blipFill>
          <a:blip r:embed="rId6">
            <a:duotone>
              <a:prstClr val="black"/>
              <a:schemeClr val="accent4">
                <a:tint val="45000"/>
                <a:satMod val="400000"/>
              </a:schemeClr>
            </a:duotone>
          </a:blip>
          <a:stretch>
            <a:fillRect/>
          </a:stretch>
        </p:blipFill>
        <p:spPr>
          <a:xfrm rot="4962598" flipH="1" flipV="1">
            <a:off x="11257708" y="5579088"/>
            <a:ext cx="322403" cy="310019"/>
          </a:xfrm>
          <a:prstGeom prst="rect">
            <a:avLst/>
          </a:prstGeom>
          <a:noFill/>
        </p:spPr>
      </p:pic>
    </p:spTree>
    <p:extLst>
      <p:ext uri="{BB962C8B-B14F-4D97-AF65-F5344CB8AC3E}">
        <p14:creationId xmlns:p14="http://schemas.microsoft.com/office/powerpoint/2010/main" val="15688273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6">
            <a:extLst>
              <a:ext uri="{FF2B5EF4-FFF2-40B4-BE49-F238E27FC236}">
                <a16:creationId xmlns:a16="http://schemas.microsoft.com/office/drawing/2014/main" id="{6BAF421F-F97F-D83B-79F0-DE9317DA5775}"/>
              </a:ext>
            </a:extLst>
          </p:cNvPr>
          <p:cNvSpPr>
            <a:spLocks noGrp="1"/>
          </p:cNvSpPr>
          <p:nvPr>
            <p:ph type="body" sz="quarter" idx="14"/>
          </p:nvPr>
        </p:nvSpPr>
        <p:spPr>
          <a:xfrm>
            <a:off x="4376057" y="137054"/>
            <a:ext cx="7300006" cy="231246"/>
          </a:xfrm>
        </p:spPr>
        <p:txBody>
          <a:bodyPr/>
          <a:lstStyle/>
          <a:p>
            <a:r>
              <a:rPr lang="fr-FR" b="0" dirty="0">
                <a:solidFill>
                  <a:schemeClr val="tx1">
                    <a:lumMod val="75000"/>
                    <a:lumOff val="25000"/>
                  </a:schemeClr>
                </a:solidFill>
              </a:rPr>
              <a:t>Grand Public</a:t>
            </a:r>
            <a:r>
              <a:rPr lang="fr-FR" dirty="0">
                <a:solidFill>
                  <a:schemeClr val="tx1">
                    <a:lumMod val="75000"/>
                    <a:lumOff val="25000"/>
                  </a:schemeClr>
                </a:solidFill>
              </a:rPr>
              <a:t> - Premium - </a:t>
            </a:r>
            <a:r>
              <a:rPr lang="fr-FR" dirty="0">
                <a:solidFill>
                  <a:srgbClr val="C00000"/>
                </a:solidFill>
              </a:rPr>
              <a:t>Professionnels </a:t>
            </a:r>
          </a:p>
        </p:txBody>
      </p:sp>
      <p:pic>
        <p:nvPicPr>
          <p:cNvPr id="99" name="Image 98">
            <a:extLst>
              <a:ext uri="{FF2B5EF4-FFF2-40B4-BE49-F238E27FC236}">
                <a16:creationId xmlns:a16="http://schemas.microsoft.com/office/drawing/2014/main" id="{3D85FE92-C34C-6ADC-638A-F0D32230CBAE}"/>
              </a:ext>
            </a:extLst>
          </p:cNvPr>
          <p:cNvPicPr>
            <a:picLocks noChangeAspect="1"/>
          </p:cNvPicPr>
          <p:nvPr/>
        </p:nvPicPr>
        <p:blipFill>
          <a:blip r:embed="rId2">
            <a:duotone>
              <a:prstClr val="black"/>
              <a:schemeClr val="accent4">
                <a:tint val="45000"/>
                <a:satMod val="400000"/>
              </a:schemeClr>
            </a:duotone>
          </a:blip>
          <a:stretch>
            <a:fillRect/>
          </a:stretch>
        </p:blipFill>
        <p:spPr>
          <a:xfrm rot="4962598" flipH="1" flipV="1">
            <a:off x="11257708" y="5579088"/>
            <a:ext cx="322403" cy="310019"/>
          </a:xfrm>
          <a:prstGeom prst="rect">
            <a:avLst/>
          </a:prstGeom>
          <a:noFill/>
        </p:spPr>
      </p:pic>
      <p:sp>
        <p:nvSpPr>
          <p:cNvPr id="101" name="Rectangle 100">
            <a:extLst>
              <a:ext uri="{FF2B5EF4-FFF2-40B4-BE49-F238E27FC236}">
                <a16:creationId xmlns:a16="http://schemas.microsoft.com/office/drawing/2014/main" id="{2C62184B-475F-8F1A-512A-8084D23B894C}"/>
              </a:ext>
            </a:extLst>
          </p:cNvPr>
          <p:cNvSpPr/>
          <p:nvPr/>
        </p:nvSpPr>
        <p:spPr>
          <a:xfrm>
            <a:off x="5953014" y="3797395"/>
            <a:ext cx="5858585" cy="903392"/>
          </a:xfrm>
          <a:prstGeom prst="rect">
            <a:avLst/>
          </a:prstGeom>
          <a:solidFill>
            <a:schemeClr val="bg1">
              <a:lumMod val="95000"/>
            </a:schemeClr>
          </a:solid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2" name="Espace réservé du contenu 8">
            <a:extLst>
              <a:ext uri="{FF2B5EF4-FFF2-40B4-BE49-F238E27FC236}">
                <a16:creationId xmlns:a16="http://schemas.microsoft.com/office/drawing/2014/main" id="{19BD4B11-EF32-831B-6A45-D08F39E115AC}"/>
              </a:ext>
            </a:extLst>
          </p:cNvPr>
          <p:cNvSpPr txBox="1">
            <a:spLocks/>
          </p:cNvSpPr>
          <p:nvPr/>
        </p:nvSpPr>
        <p:spPr bwMode="auto">
          <a:xfrm>
            <a:off x="5953015" y="4913702"/>
            <a:ext cx="5858586" cy="1043478"/>
          </a:xfrm>
          <a:prstGeom prst="rect">
            <a:avLst/>
          </a:prstGeom>
          <a:noFill/>
          <a:ln w="28575">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4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0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p:txBody>
      </p:sp>
      <p:sp>
        <p:nvSpPr>
          <p:cNvPr id="103" name="Espace réservé du contenu 8">
            <a:extLst>
              <a:ext uri="{FF2B5EF4-FFF2-40B4-BE49-F238E27FC236}">
                <a16:creationId xmlns:a16="http://schemas.microsoft.com/office/drawing/2014/main" id="{648FE5B2-DFA3-5855-79FF-DADF20A5567F}"/>
              </a:ext>
            </a:extLst>
          </p:cNvPr>
          <p:cNvSpPr txBox="1">
            <a:spLocks/>
          </p:cNvSpPr>
          <p:nvPr/>
        </p:nvSpPr>
        <p:spPr bwMode="auto">
          <a:xfrm>
            <a:off x="5953014" y="1412872"/>
            <a:ext cx="5858586" cy="2231150"/>
          </a:xfrm>
          <a:prstGeom prst="rect">
            <a:avLst/>
          </a:prstGeom>
          <a:noFill/>
          <a:ln w="28575">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4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0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p:txBody>
      </p:sp>
      <p:sp>
        <p:nvSpPr>
          <p:cNvPr id="104" name="Rectangle 103">
            <a:extLst>
              <a:ext uri="{FF2B5EF4-FFF2-40B4-BE49-F238E27FC236}">
                <a16:creationId xmlns:a16="http://schemas.microsoft.com/office/drawing/2014/main" id="{F443350A-7D6B-EE08-2644-376A8B7224DD}"/>
              </a:ext>
            </a:extLst>
          </p:cNvPr>
          <p:cNvSpPr/>
          <p:nvPr/>
        </p:nvSpPr>
        <p:spPr>
          <a:xfrm>
            <a:off x="6035877" y="3007400"/>
            <a:ext cx="5717684" cy="547338"/>
          </a:xfrm>
          <a:prstGeom prst="rect">
            <a:avLst/>
          </a:prstGeom>
          <a:solidFill>
            <a:srgbClr val="CCE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105" name="Espace réservé du contenu 8">
            <a:extLst>
              <a:ext uri="{FF2B5EF4-FFF2-40B4-BE49-F238E27FC236}">
                <a16:creationId xmlns:a16="http://schemas.microsoft.com/office/drawing/2014/main" id="{FE116A72-E15F-E800-5967-66E4F065170B}"/>
              </a:ext>
            </a:extLst>
          </p:cNvPr>
          <p:cNvSpPr txBox="1">
            <a:spLocks/>
          </p:cNvSpPr>
          <p:nvPr/>
        </p:nvSpPr>
        <p:spPr bwMode="auto">
          <a:xfrm>
            <a:off x="466041" y="1398834"/>
            <a:ext cx="5331135" cy="2294521"/>
          </a:xfrm>
          <a:prstGeom prst="rect">
            <a:avLst/>
          </a:prstGeom>
          <a:noFill/>
          <a:ln w="28575">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4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0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p:txBody>
      </p:sp>
      <p:sp>
        <p:nvSpPr>
          <p:cNvPr id="106" name="Espace réservé du contenu 8">
            <a:extLst>
              <a:ext uri="{FF2B5EF4-FFF2-40B4-BE49-F238E27FC236}">
                <a16:creationId xmlns:a16="http://schemas.microsoft.com/office/drawing/2014/main" id="{216EA0B6-876F-B128-7F06-97E745400EF9}"/>
              </a:ext>
            </a:extLst>
          </p:cNvPr>
          <p:cNvSpPr txBox="1">
            <a:spLocks/>
          </p:cNvSpPr>
          <p:nvPr/>
        </p:nvSpPr>
        <p:spPr>
          <a:xfrm>
            <a:off x="5505297" y="1422205"/>
            <a:ext cx="5592495" cy="2377041"/>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marR="0" lvl="1" indent="-17145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a:p>
            <a:pPr marL="683895" marR="0" lvl="1" indent="-21590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Part variable sur objectifs : </a:t>
            </a:r>
          </a:p>
          <a:p>
            <a:pPr marL="1142895" marR="0" lvl="2" indent="-21590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Excédent collecte Pro globale </a:t>
            </a:r>
            <a:r>
              <a:rPr kumimoji="0" lang="fr-FR" sz="1000" b="0" i="0" u="none" strike="noStrike" kern="1200" cap="none" spc="0" normalizeH="0" baseline="0" noProof="0" dirty="0" err="1">
                <a:ln>
                  <a:noFill/>
                </a:ln>
                <a:solidFill>
                  <a:prstClr val="black">
                    <a:lumMod val="75000"/>
                    <a:lumOff val="25000"/>
                  </a:prstClr>
                </a:solidFill>
                <a:effectLst/>
                <a:uLnTx/>
                <a:uFillTx/>
                <a:latin typeface="Arial"/>
                <a:ea typeface="+mn-ea"/>
                <a:cs typeface="+mn-cs"/>
              </a:rPr>
              <a:t>yc</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 partie privée du pro (</a:t>
            </a:r>
            <a:r>
              <a:rPr kumimoji="0" lang="fr-FR" sz="1000" b="1" i="0" u="none" strike="noStrike" kern="1200" cap="none" spc="0" normalizeH="0" baseline="0" noProof="0" dirty="0">
                <a:ln>
                  <a:noFill/>
                </a:ln>
                <a:solidFill>
                  <a:prstClr val="black">
                    <a:lumMod val="75000"/>
                    <a:lumOff val="25000"/>
                  </a:prstClr>
                </a:solidFill>
                <a:effectLst/>
                <a:uLnTx/>
                <a:uFillTx/>
                <a:latin typeface="Arial"/>
                <a:ea typeface="+mn-ea"/>
                <a:cs typeface="+mn-cs"/>
              </a:rPr>
              <a:t>2%</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 sur PV Coll.)</a:t>
            </a:r>
          </a:p>
          <a:p>
            <a:pPr marL="1142895" marR="0" lvl="2" indent="-21590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Excédent CEP (0,5% sur PV Coll.)</a:t>
            </a:r>
          </a:p>
          <a:p>
            <a:pPr marL="683895" marR="0" lvl="1" indent="-21590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Part variable relative (baromètre) : </a:t>
            </a:r>
          </a:p>
          <a:p>
            <a:pPr marL="1142895" marR="0" lvl="2" indent="-21590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Excédent épargne (hors DAV) pondéré (15% du Baro CAPRO)</a:t>
            </a:r>
          </a:p>
          <a:p>
            <a:pPr marL="1142895" marR="0" lvl="2" indent="-21590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Impact potentiel sur </a:t>
            </a:r>
            <a:r>
              <a:rPr kumimoji="0" lang="fr-FR" sz="1000" b="0" i="0" u="none" strike="noStrike" kern="1200" cap="none" spc="0" normalizeH="0" baseline="0" noProof="0" dirty="0" err="1">
                <a:ln>
                  <a:noFill/>
                </a:ln>
                <a:solidFill>
                  <a:prstClr val="black">
                    <a:lumMod val="75000"/>
                    <a:lumOff val="25000"/>
                  </a:prstClr>
                </a:solidFill>
                <a:effectLst/>
                <a:uLnTx/>
                <a:uFillTx/>
                <a:latin typeface="Arial"/>
                <a:ea typeface="+mn-ea"/>
                <a:cs typeface="+mn-cs"/>
              </a:rPr>
              <a:t>CPAé</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 si univers non-détenu (15% du Baro CAPRO)</a:t>
            </a:r>
          </a:p>
          <a:p>
            <a:pPr marL="1142895" marR="0" lvl="2" indent="-21590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endPar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639445" marR="0" lvl="1" indent="-17145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Astuce : </a:t>
            </a:r>
            <a:r>
              <a:rPr kumimoji="0" lang="fr-FR" sz="1000" b="0" i="1" u="none" strike="noStrike" kern="1200" cap="none" spc="0" normalizeH="0" baseline="0" noProof="0" dirty="0">
                <a:ln>
                  <a:noFill/>
                </a:ln>
                <a:solidFill>
                  <a:prstClr val="black">
                    <a:lumMod val="75000"/>
                    <a:lumOff val="25000"/>
                  </a:prstClr>
                </a:solidFill>
                <a:effectLst/>
                <a:uLnTx/>
                <a:uFillTx/>
                <a:latin typeface="Arial"/>
                <a:ea typeface="+mn-ea"/>
                <a:cs typeface="+mn-cs"/>
              </a:rPr>
              <a:t>Capital garanti sur 100% de nos offres (à terme sur green bond)</a:t>
            </a: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p:txBody>
      </p:sp>
      <p:sp>
        <p:nvSpPr>
          <p:cNvPr id="107" name="Espace réservé du texte 5">
            <a:extLst>
              <a:ext uri="{FF2B5EF4-FFF2-40B4-BE49-F238E27FC236}">
                <a16:creationId xmlns:a16="http://schemas.microsoft.com/office/drawing/2014/main" id="{8D8B0AD4-F05D-837E-6A8B-85D2367406C9}"/>
              </a:ext>
            </a:extLst>
          </p:cNvPr>
          <p:cNvSpPr>
            <a:spLocks noGrp="1"/>
          </p:cNvSpPr>
          <p:nvPr>
            <p:ph type="body" sz="quarter" idx="12"/>
          </p:nvPr>
        </p:nvSpPr>
        <p:spPr>
          <a:xfrm>
            <a:off x="695325" y="464147"/>
            <a:ext cx="10980738" cy="720000"/>
          </a:xfrm>
        </p:spPr>
        <p:txBody>
          <a:bodyPr lIns="91440" tIns="45720" rIns="91440" bIns="45720" anchor="ctr">
            <a:normAutofit/>
          </a:bodyPr>
          <a:lstStyle/>
          <a:p>
            <a:r>
              <a:rPr lang="fr-FR" dirty="0">
                <a:latin typeface="Montserrat Black"/>
              </a:rPr>
              <a:t>L’</a:t>
            </a:r>
            <a:r>
              <a:rPr lang="fr-FR" dirty="0">
                <a:solidFill>
                  <a:srgbClr val="C00000"/>
                </a:solidFill>
                <a:latin typeface="Montserrat Black"/>
              </a:rPr>
              <a:t>Essentiel </a:t>
            </a:r>
            <a:r>
              <a:rPr lang="fr-FR" dirty="0">
                <a:latin typeface="Montserrat Black"/>
              </a:rPr>
              <a:t>de l’Epargne : « </a:t>
            </a:r>
            <a:r>
              <a:rPr lang="fr-FR" dirty="0">
                <a:solidFill>
                  <a:srgbClr val="C00000"/>
                </a:solidFill>
                <a:latin typeface="Montserrat Black"/>
              </a:rPr>
              <a:t>Valoriser les liquidités </a:t>
            </a:r>
            <a:r>
              <a:rPr lang="fr-FR" dirty="0">
                <a:latin typeface="Montserrat Black"/>
              </a:rPr>
              <a:t>de nos Pros »</a:t>
            </a:r>
          </a:p>
        </p:txBody>
      </p:sp>
      <p:sp>
        <p:nvSpPr>
          <p:cNvPr id="108" name="Espace réservé du contenu 8">
            <a:extLst>
              <a:ext uri="{FF2B5EF4-FFF2-40B4-BE49-F238E27FC236}">
                <a16:creationId xmlns:a16="http://schemas.microsoft.com/office/drawing/2014/main" id="{1ADC52D9-4635-33C1-A543-EFD6EE18FD80}"/>
              </a:ext>
            </a:extLst>
          </p:cNvPr>
          <p:cNvSpPr txBox="1">
            <a:spLocks noChangeArrowheads="1"/>
          </p:cNvSpPr>
          <p:nvPr/>
        </p:nvSpPr>
        <p:spPr bwMode="auto">
          <a:xfrm>
            <a:off x="6044487" y="1277258"/>
            <a:ext cx="2629578" cy="319066"/>
          </a:xfrm>
          <a:prstGeom prst="rect">
            <a:avLst/>
          </a:prstGeom>
          <a:solidFill>
            <a:srgbClr val="00B0F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Tx/>
              <a:buNone/>
              <a:tabLst/>
              <a:defRPr/>
            </a:pPr>
            <a:r>
              <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Les impacts sur votre PV</a:t>
            </a:r>
          </a:p>
        </p:txBody>
      </p:sp>
      <p:sp>
        <p:nvSpPr>
          <p:cNvPr id="109" name="Espace réservé du contenu 8">
            <a:extLst>
              <a:ext uri="{FF2B5EF4-FFF2-40B4-BE49-F238E27FC236}">
                <a16:creationId xmlns:a16="http://schemas.microsoft.com/office/drawing/2014/main" id="{6F05F4D3-6B1E-0E15-A4ED-2E2D72263805}"/>
              </a:ext>
            </a:extLst>
          </p:cNvPr>
          <p:cNvSpPr txBox="1">
            <a:spLocks/>
          </p:cNvSpPr>
          <p:nvPr/>
        </p:nvSpPr>
        <p:spPr>
          <a:xfrm>
            <a:off x="458604" y="3935731"/>
            <a:ext cx="5338572" cy="2021449"/>
          </a:xfrm>
          <a:prstGeom prst="rect">
            <a:avLst/>
          </a:prstGeom>
          <a:noFill/>
          <a:ln w="28575">
            <a:solidFill>
              <a:srgbClr val="00B0F0"/>
            </a:solidFill>
          </a:ln>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None/>
              <a:tabLst/>
              <a:defRPr/>
            </a:pPr>
            <a:endParaRPr kumimoji="0" lang="fr-FR" sz="1050" b="0" i="0" u="none" strike="noStrike" kern="1200" cap="none" spc="0" normalizeH="0" baseline="0" noProof="0">
              <a:ln>
                <a:noFill/>
              </a:ln>
              <a:solidFill>
                <a:prstClr val="black">
                  <a:lumMod val="75000"/>
                  <a:lumOff val="25000"/>
                </a:prstClr>
              </a:solidFill>
              <a:effectLst/>
              <a:uLnTx/>
              <a:uFillTx/>
              <a:latin typeface="Arial"/>
              <a:ea typeface="+mn-ea"/>
              <a:cs typeface="+mn-cs"/>
            </a:endParaRPr>
          </a:p>
        </p:txBody>
      </p:sp>
      <p:sp>
        <p:nvSpPr>
          <p:cNvPr id="110" name="Espace réservé du contenu 8">
            <a:extLst>
              <a:ext uri="{FF2B5EF4-FFF2-40B4-BE49-F238E27FC236}">
                <a16:creationId xmlns:a16="http://schemas.microsoft.com/office/drawing/2014/main" id="{E448615C-A26D-6207-67B3-D7256495469C}"/>
              </a:ext>
            </a:extLst>
          </p:cNvPr>
          <p:cNvSpPr txBox="1">
            <a:spLocks noChangeArrowheads="1"/>
          </p:cNvSpPr>
          <p:nvPr/>
        </p:nvSpPr>
        <p:spPr bwMode="auto">
          <a:xfrm>
            <a:off x="517558" y="1239301"/>
            <a:ext cx="2245682" cy="319066"/>
          </a:xfrm>
          <a:prstGeom prst="rect">
            <a:avLst/>
          </a:prstGeom>
          <a:solidFill>
            <a:srgbClr val="00B0F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Tx/>
              <a:buNone/>
              <a:tabLst/>
              <a:defRPr/>
            </a:pPr>
            <a:r>
              <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Les offres à proposer</a:t>
            </a:r>
          </a:p>
        </p:txBody>
      </p:sp>
      <p:sp>
        <p:nvSpPr>
          <p:cNvPr id="111" name="Espace réservé du contenu 8">
            <a:extLst>
              <a:ext uri="{FF2B5EF4-FFF2-40B4-BE49-F238E27FC236}">
                <a16:creationId xmlns:a16="http://schemas.microsoft.com/office/drawing/2014/main" id="{B503DA87-A210-FB24-8297-DFCE92236EDC}"/>
              </a:ext>
            </a:extLst>
          </p:cNvPr>
          <p:cNvSpPr txBox="1">
            <a:spLocks noChangeArrowheads="1"/>
          </p:cNvSpPr>
          <p:nvPr/>
        </p:nvSpPr>
        <p:spPr bwMode="auto">
          <a:xfrm>
            <a:off x="6050374" y="4738630"/>
            <a:ext cx="2999802" cy="319066"/>
          </a:xfrm>
          <a:prstGeom prst="rect">
            <a:avLst/>
          </a:prstGeom>
          <a:solidFill>
            <a:srgbClr val="00B0F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Tx/>
              <a:buNone/>
              <a:tabLst/>
              <a:defRPr/>
            </a:pPr>
            <a:r>
              <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TOUT SUR… l’Epargne</a:t>
            </a:r>
          </a:p>
        </p:txBody>
      </p:sp>
      <p:pic>
        <p:nvPicPr>
          <p:cNvPr id="112" name="Image 111">
            <a:hlinkClick r:id="rId3"/>
            <a:extLst>
              <a:ext uri="{FF2B5EF4-FFF2-40B4-BE49-F238E27FC236}">
                <a16:creationId xmlns:a16="http://schemas.microsoft.com/office/drawing/2014/main" id="{A2527EA2-D49E-5D3B-5928-0DFB13696145}"/>
              </a:ext>
            </a:extLst>
          </p:cNvPr>
          <p:cNvPicPr>
            <a:picLocks noChangeAspect="1"/>
          </p:cNvPicPr>
          <p:nvPr/>
        </p:nvPicPr>
        <p:blipFill>
          <a:blip r:embed="rId4"/>
          <a:stretch>
            <a:fillRect/>
          </a:stretch>
        </p:blipFill>
        <p:spPr>
          <a:xfrm>
            <a:off x="10519758" y="5470088"/>
            <a:ext cx="1233803" cy="278179"/>
          </a:xfrm>
          <a:prstGeom prst="rect">
            <a:avLst/>
          </a:prstGeom>
        </p:spPr>
      </p:pic>
      <p:grpSp>
        <p:nvGrpSpPr>
          <p:cNvPr id="113" name="Graphique 1830">
            <a:extLst>
              <a:ext uri="{FF2B5EF4-FFF2-40B4-BE49-F238E27FC236}">
                <a16:creationId xmlns:a16="http://schemas.microsoft.com/office/drawing/2014/main" id="{E0658CB8-48FC-1FB1-7CC2-BAD3E81D2163}"/>
              </a:ext>
            </a:extLst>
          </p:cNvPr>
          <p:cNvGrpSpPr/>
          <p:nvPr/>
        </p:nvGrpSpPr>
        <p:grpSpPr>
          <a:xfrm>
            <a:off x="538447" y="1276994"/>
            <a:ext cx="248961" cy="225774"/>
            <a:chOff x="10483925" y="2904391"/>
            <a:chExt cx="396900" cy="359934"/>
          </a:xfrm>
          <a:noFill/>
        </p:grpSpPr>
        <p:grpSp>
          <p:nvGrpSpPr>
            <p:cNvPr id="114" name="Graphique 1830">
              <a:extLst>
                <a:ext uri="{FF2B5EF4-FFF2-40B4-BE49-F238E27FC236}">
                  <a16:creationId xmlns:a16="http://schemas.microsoft.com/office/drawing/2014/main" id="{D29404F5-A8FD-41FE-67DF-BAE3C4AC4AFA}"/>
                </a:ext>
              </a:extLst>
            </p:cNvPr>
            <p:cNvGrpSpPr/>
            <p:nvPr/>
          </p:nvGrpSpPr>
          <p:grpSpPr>
            <a:xfrm>
              <a:off x="10483925" y="2904391"/>
              <a:ext cx="396900" cy="359934"/>
              <a:chOff x="10483925" y="2904391"/>
              <a:chExt cx="396900" cy="359934"/>
            </a:xfrm>
            <a:grpFill/>
          </p:grpSpPr>
          <p:sp>
            <p:nvSpPr>
              <p:cNvPr id="118" name="Forme libre : forme 117">
                <a:extLst>
                  <a:ext uri="{FF2B5EF4-FFF2-40B4-BE49-F238E27FC236}">
                    <a16:creationId xmlns:a16="http://schemas.microsoft.com/office/drawing/2014/main" id="{CDA03764-3971-4A1A-5F2A-861AF1C35E68}"/>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19" name="Forme libre : forme 118">
                <a:extLst>
                  <a:ext uri="{FF2B5EF4-FFF2-40B4-BE49-F238E27FC236}">
                    <a16:creationId xmlns:a16="http://schemas.microsoft.com/office/drawing/2014/main" id="{1B94635D-1F10-0C0F-283D-E95629E5EF2B}"/>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20" name="Forme libre : forme 119">
                <a:extLst>
                  <a:ext uri="{FF2B5EF4-FFF2-40B4-BE49-F238E27FC236}">
                    <a16:creationId xmlns:a16="http://schemas.microsoft.com/office/drawing/2014/main" id="{36BEFA6B-726C-2269-8AF4-5341C77900B8}"/>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21" name="Forme libre : forme 120">
                <a:extLst>
                  <a:ext uri="{FF2B5EF4-FFF2-40B4-BE49-F238E27FC236}">
                    <a16:creationId xmlns:a16="http://schemas.microsoft.com/office/drawing/2014/main" id="{0887E5B6-0071-0857-5BCB-B27444D2DFB2}"/>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22" name="Forme libre : forme 121">
                <a:extLst>
                  <a:ext uri="{FF2B5EF4-FFF2-40B4-BE49-F238E27FC236}">
                    <a16:creationId xmlns:a16="http://schemas.microsoft.com/office/drawing/2014/main" id="{5D036F32-3D5F-1765-2B4F-36A23BE703A8}"/>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23" name="Forme libre : forme 122">
                <a:extLst>
                  <a:ext uri="{FF2B5EF4-FFF2-40B4-BE49-F238E27FC236}">
                    <a16:creationId xmlns:a16="http://schemas.microsoft.com/office/drawing/2014/main" id="{548FC3BB-C2B2-6B46-4AE1-74E0C3A53F91}"/>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24" name="Forme libre : forme 123">
                <a:extLst>
                  <a:ext uri="{FF2B5EF4-FFF2-40B4-BE49-F238E27FC236}">
                    <a16:creationId xmlns:a16="http://schemas.microsoft.com/office/drawing/2014/main" id="{99A337BD-FF33-F9D8-7CCC-2F18B1093931}"/>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25" name="Forme libre : forme 124">
                <a:extLst>
                  <a:ext uri="{FF2B5EF4-FFF2-40B4-BE49-F238E27FC236}">
                    <a16:creationId xmlns:a16="http://schemas.microsoft.com/office/drawing/2014/main" id="{1D3210EF-389F-A890-7E1A-E92FD0527593}"/>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26" name="Forme libre : forme 125">
                <a:extLst>
                  <a:ext uri="{FF2B5EF4-FFF2-40B4-BE49-F238E27FC236}">
                    <a16:creationId xmlns:a16="http://schemas.microsoft.com/office/drawing/2014/main" id="{FD8A136C-CB20-4C54-4A87-59447727CDE1}"/>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27" name="Forme libre : forme 126">
                <a:extLst>
                  <a:ext uri="{FF2B5EF4-FFF2-40B4-BE49-F238E27FC236}">
                    <a16:creationId xmlns:a16="http://schemas.microsoft.com/office/drawing/2014/main" id="{8F9B3F85-52AE-AEDA-2E9E-EDC4731F17BF}"/>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28" name="Forme libre : forme 127">
                <a:extLst>
                  <a:ext uri="{FF2B5EF4-FFF2-40B4-BE49-F238E27FC236}">
                    <a16:creationId xmlns:a16="http://schemas.microsoft.com/office/drawing/2014/main" id="{CB1F7F11-68CC-0FAD-8808-1811F7AE0A8C}"/>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29" name="Forme libre : forme 128">
                <a:extLst>
                  <a:ext uri="{FF2B5EF4-FFF2-40B4-BE49-F238E27FC236}">
                    <a16:creationId xmlns:a16="http://schemas.microsoft.com/office/drawing/2014/main" id="{498D17FD-E51B-EA4B-9E8C-1D3846A9F75F}"/>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30" name="Forme libre : forme 129">
                <a:extLst>
                  <a:ext uri="{FF2B5EF4-FFF2-40B4-BE49-F238E27FC236}">
                    <a16:creationId xmlns:a16="http://schemas.microsoft.com/office/drawing/2014/main" id="{A0AEB680-9B0C-4C0C-2F88-F9B330892DCF}"/>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115" name="Forme libre : forme 114">
              <a:extLst>
                <a:ext uri="{FF2B5EF4-FFF2-40B4-BE49-F238E27FC236}">
                  <a16:creationId xmlns:a16="http://schemas.microsoft.com/office/drawing/2014/main" id="{78E54741-3D5B-51C9-4C79-9639888C09A0}"/>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16" name="Forme libre : forme 115">
              <a:extLst>
                <a:ext uri="{FF2B5EF4-FFF2-40B4-BE49-F238E27FC236}">
                  <a16:creationId xmlns:a16="http://schemas.microsoft.com/office/drawing/2014/main" id="{E7517CB6-B81C-B392-8D4D-DD65D6CAA95A}"/>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17" name="Forme libre : forme 116">
              <a:extLst>
                <a:ext uri="{FF2B5EF4-FFF2-40B4-BE49-F238E27FC236}">
                  <a16:creationId xmlns:a16="http://schemas.microsoft.com/office/drawing/2014/main" id="{07EF8EAE-7B4F-7951-62D4-223AEF6D19CD}"/>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31" name="Graphique 1772">
            <a:extLst>
              <a:ext uri="{FF2B5EF4-FFF2-40B4-BE49-F238E27FC236}">
                <a16:creationId xmlns:a16="http://schemas.microsoft.com/office/drawing/2014/main" id="{AC1C0B2A-F4BD-8809-AF55-C415B2EE18EB}"/>
              </a:ext>
            </a:extLst>
          </p:cNvPr>
          <p:cNvGrpSpPr/>
          <p:nvPr/>
        </p:nvGrpSpPr>
        <p:grpSpPr>
          <a:xfrm>
            <a:off x="6102164" y="1318463"/>
            <a:ext cx="211812" cy="233903"/>
            <a:chOff x="2317430" y="1288782"/>
            <a:chExt cx="363699" cy="401630"/>
          </a:xfrm>
          <a:noFill/>
        </p:grpSpPr>
        <p:sp>
          <p:nvSpPr>
            <p:cNvPr id="132" name="Forme libre : forme 131">
              <a:extLst>
                <a:ext uri="{FF2B5EF4-FFF2-40B4-BE49-F238E27FC236}">
                  <a16:creationId xmlns:a16="http://schemas.microsoft.com/office/drawing/2014/main" id="{30FF7C84-A238-30A0-5DD5-D5594F8668AE}"/>
                </a:ext>
              </a:extLst>
            </p:cNvPr>
            <p:cNvSpPr/>
            <p:nvPr/>
          </p:nvSpPr>
          <p:spPr>
            <a:xfrm>
              <a:off x="2437427" y="1349025"/>
              <a:ext cx="92315" cy="208883"/>
            </a:xfrm>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a:moveTo>
                    <a:pt x="18" y="208883"/>
                  </a:moveTo>
                  <a:cubicBezTo>
                    <a:pt x="18" y="157258"/>
                    <a:pt x="18" y="128111"/>
                    <a:pt x="18" y="128111"/>
                  </a:cubicBezTo>
                  <a:cubicBezTo>
                    <a:pt x="18" y="128111"/>
                    <a:pt x="-3411" y="2857"/>
                    <a:pt x="84505" y="0"/>
                  </a:cubicBezTo>
                  <a:lnTo>
                    <a:pt x="92315"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nvGrpSpPr>
            <p:cNvPr id="133" name="Graphique 1772">
              <a:extLst>
                <a:ext uri="{FF2B5EF4-FFF2-40B4-BE49-F238E27FC236}">
                  <a16:creationId xmlns:a16="http://schemas.microsoft.com/office/drawing/2014/main" id="{05BF39FE-1DBC-152A-5F29-3106F09089E5}"/>
                </a:ext>
              </a:extLst>
            </p:cNvPr>
            <p:cNvGrpSpPr/>
            <p:nvPr/>
          </p:nvGrpSpPr>
          <p:grpSpPr>
            <a:xfrm>
              <a:off x="2452209" y="1371600"/>
              <a:ext cx="42576" cy="102012"/>
              <a:chOff x="2452209" y="1371600"/>
              <a:chExt cx="42576" cy="102012"/>
            </a:xfrm>
            <a:grpFill/>
          </p:grpSpPr>
          <p:sp>
            <p:nvSpPr>
              <p:cNvPr id="153" name="Forme libre : forme 152">
                <a:extLst>
                  <a:ext uri="{FF2B5EF4-FFF2-40B4-BE49-F238E27FC236}">
                    <a16:creationId xmlns:a16="http://schemas.microsoft.com/office/drawing/2014/main" id="{8DBBBAF7-DD67-41FA-64F7-4A340F72A63B}"/>
                  </a:ext>
                </a:extLst>
              </p:cNvPr>
              <p:cNvSpPr/>
              <p:nvPr/>
            </p:nvSpPr>
            <p:spPr>
              <a:xfrm>
                <a:off x="2480403" y="1371600"/>
                <a:ext cx="14382" cy="13049"/>
              </a:xfrm>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a:moveTo>
                      <a:pt x="0" y="13049"/>
                    </a:moveTo>
                    <a:cubicBezTo>
                      <a:pt x="4191" y="8191"/>
                      <a:pt x="8954" y="3715"/>
                      <a:pt x="14383"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54" name="Forme libre : forme 153">
                <a:extLst>
                  <a:ext uri="{FF2B5EF4-FFF2-40B4-BE49-F238E27FC236}">
                    <a16:creationId xmlns:a16="http://schemas.microsoft.com/office/drawing/2014/main" id="{73624F94-AFF1-7256-62A9-EA6C45A766F4}"/>
                  </a:ext>
                </a:extLst>
              </p:cNvPr>
              <p:cNvSpPr/>
              <p:nvPr/>
            </p:nvSpPr>
            <p:spPr>
              <a:xfrm>
                <a:off x="2452209" y="1404175"/>
                <a:ext cx="15621" cy="69437"/>
              </a:xfrm>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a:moveTo>
                      <a:pt x="0" y="69437"/>
                    </a:moveTo>
                    <a:cubicBezTo>
                      <a:pt x="572" y="54578"/>
                      <a:pt x="3334" y="25146"/>
                      <a:pt x="15621"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134" name="Forme libre : forme 133">
              <a:extLst>
                <a:ext uri="{FF2B5EF4-FFF2-40B4-BE49-F238E27FC236}">
                  <a16:creationId xmlns:a16="http://schemas.microsoft.com/office/drawing/2014/main" id="{FB17DFA3-BCAA-C7B9-FF0B-79EB0CE114F7}"/>
                </a:ext>
              </a:extLst>
            </p:cNvPr>
            <p:cNvSpPr/>
            <p:nvPr/>
          </p:nvSpPr>
          <p:spPr>
            <a:xfrm>
              <a:off x="2556317" y="1349974"/>
              <a:ext cx="86772" cy="231460"/>
            </a:xfrm>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a:moveTo>
                    <a:pt x="0" y="3"/>
                  </a:moveTo>
                  <a:cubicBezTo>
                    <a:pt x="0" y="3"/>
                    <a:pt x="86773" y="-2568"/>
                    <a:pt x="86773" y="132687"/>
                  </a:cubicBezTo>
                  <a:lnTo>
                    <a:pt x="86773" y="231461"/>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35" name="Forme libre : forme 134">
              <a:extLst>
                <a:ext uri="{FF2B5EF4-FFF2-40B4-BE49-F238E27FC236}">
                  <a16:creationId xmlns:a16="http://schemas.microsoft.com/office/drawing/2014/main" id="{9FB9573C-4C68-4593-2FD0-8CACAC5AE374}"/>
                </a:ext>
              </a:extLst>
            </p:cNvPr>
            <p:cNvSpPr/>
            <p:nvPr/>
          </p:nvSpPr>
          <p:spPr>
            <a:xfrm>
              <a:off x="2491356" y="1288782"/>
              <a:ext cx="86868" cy="59291"/>
            </a:xfrm>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a:moveTo>
                    <a:pt x="23241" y="59291"/>
                  </a:moveTo>
                  <a:lnTo>
                    <a:pt x="0" y="14333"/>
                  </a:lnTo>
                  <a:cubicBezTo>
                    <a:pt x="0" y="14333"/>
                    <a:pt x="42386" y="-14909"/>
                    <a:pt x="86868" y="1014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36" name="Forme libre : forme 135">
              <a:extLst>
                <a:ext uri="{FF2B5EF4-FFF2-40B4-BE49-F238E27FC236}">
                  <a16:creationId xmlns:a16="http://schemas.microsoft.com/office/drawing/2014/main" id="{7664E309-9B72-ECC4-42EE-7219080DEB0D}"/>
                </a:ext>
              </a:extLst>
            </p:cNvPr>
            <p:cNvSpPr/>
            <p:nvPr/>
          </p:nvSpPr>
          <p:spPr>
            <a:xfrm>
              <a:off x="2568033" y="1308544"/>
              <a:ext cx="16382" cy="40671"/>
            </a:xfrm>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a:moveTo>
                    <a:pt x="16383" y="0"/>
                  </a:moveTo>
                  <a:lnTo>
                    <a:pt x="0" y="40672"/>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37" name="Forme libre : forme 136">
              <a:extLst>
                <a:ext uri="{FF2B5EF4-FFF2-40B4-BE49-F238E27FC236}">
                  <a16:creationId xmlns:a16="http://schemas.microsoft.com/office/drawing/2014/main" id="{30218BBA-5B56-7F96-DE6D-9396BA92754C}"/>
                </a:ext>
              </a:extLst>
            </p:cNvPr>
            <p:cNvSpPr/>
            <p:nvPr/>
          </p:nvSpPr>
          <p:spPr>
            <a:xfrm>
              <a:off x="2538601" y="1303972"/>
              <a:ext cx="190" cy="34194"/>
            </a:xfrm>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a:moveTo>
                    <a:pt x="191" y="0"/>
                  </a:moveTo>
                  <a:lnTo>
                    <a:pt x="0" y="34195"/>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38" name="Forme libre : forme 137">
              <a:extLst>
                <a:ext uri="{FF2B5EF4-FFF2-40B4-BE49-F238E27FC236}">
                  <a16:creationId xmlns:a16="http://schemas.microsoft.com/office/drawing/2014/main" id="{24B2EF07-1B7D-E565-37FB-E3D814980E16}"/>
                </a:ext>
              </a:extLst>
            </p:cNvPr>
            <p:cNvSpPr/>
            <p:nvPr/>
          </p:nvSpPr>
          <p:spPr>
            <a:xfrm>
              <a:off x="2556889" y="1311116"/>
              <a:ext cx="6572" cy="18478"/>
            </a:xfrm>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a:moveTo>
                    <a:pt x="6572" y="0"/>
                  </a:moveTo>
                  <a:lnTo>
                    <a:pt x="0" y="18479"/>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nvGrpSpPr>
            <p:cNvPr id="139" name="Graphique 1772">
              <a:extLst>
                <a:ext uri="{FF2B5EF4-FFF2-40B4-BE49-F238E27FC236}">
                  <a16:creationId xmlns:a16="http://schemas.microsoft.com/office/drawing/2014/main" id="{956BFC49-705D-5889-CCD6-19F0B7FA0B88}"/>
                </a:ext>
              </a:extLst>
            </p:cNvPr>
            <p:cNvGrpSpPr/>
            <p:nvPr/>
          </p:nvGrpSpPr>
          <p:grpSpPr>
            <a:xfrm>
              <a:off x="2489833" y="1432178"/>
              <a:ext cx="79724" cy="98488"/>
              <a:chOff x="2489833" y="1432178"/>
              <a:chExt cx="79724" cy="98488"/>
            </a:xfrm>
            <a:grpFill/>
          </p:grpSpPr>
          <p:sp>
            <p:nvSpPr>
              <p:cNvPr id="150" name="Forme libre : forme 149">
                <a:extLst>
                  <a:ext uri="{FF2B5EF4-FFF2-40B4-BE49-F238E27FC236}">
                    <a16:creationId xmlns:a16="http://schemas.microsoft.com/office/drawing/2014/main" id="{0019AA1B-B232-2690-53E9-4BAD14DB533B}"/>
                  </a:ext>
                </a:extLst>
              </p:cNvPr>
              <p:cNvSpPr/>
              <p:nvPr/>
            </p:nvSpPr>
            <p:spPr>
              <a:xfrm>
                <a:off x="2506025" y="1432178"/>
                <a:ext cx="63531" cy="98488"/>
              </a:xfrm>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a:moveTo>
                      <a:pt x="63532" y="96393"/>
                    </a:moveTo>
                    <a:cubicBezTo>
                      <a:pt x="58960" y="97727"/>
                      <a:pt x="54197" y="98489"/>
                      <a:pt x="49244" y="98489"/>
                    </a:cubicBezTo>
                    <a:cubicBezTo>
                      <a:pt x="22003" y="98489"/>
                      <a:pt x="0" y="76390"/>
                      <a:pt x="0" y="49244"/>
                    </a:cubicBezTo>
                    <a:cubicBezTo>
                      <a:pt x="0" y="22098"/>
                      <a:pt x="22098" y="0"/>
                      <a:pt x="49244" y="0"/>
                    </a:cubicBezTo>
                    <a:cubicBezTo>
                      <a:pt x="53435" y="0"/>
                      <a:pt x="57531" y="572"/>
                      <a:pt x="61436" y="1524"/>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51" name="Forme libre : forme 150">
                <a:extLst>
                  <a:ext uri="{FF2B5EF4-FFF2-40B4-BE49-F238E27FC236}">
                    <a16:creationId xmlns:a16="http://schemas.microsoft.com/office/drawing/2014/main" id="{08050928-A532-6A2A-D54F-199BF2B9DBAE}"/>
                  </a:ext>
                </a:extLst>
              </p:cNvPr>
              <p:cNvSpPr/>
              <p:nvPr/>
            </p:nvSpPr>
            <p:spPr>
              <a:xfrm>
                <a:off x="2491261" y="1471326"/>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52" name="Forme libre : forme 151">
                <a:extLst>
                  <a:ext uri="{FF2B5EF4-FFF2-40B4-BE49-F238E27FC236}">
                    <a16:creationId xmlns:a16="http://schemas.microsoft.com/office/drawing/2014/main" id="{BBB29654-41E4-5081-2BE5-A3FE20623B51}"/>
                  </a:ext>
                </a:extLst>
              </p:cNvPr>
              <p:cNvSpPr/>
              <p:nvPr/>
            </p:nvSpPr>
            <p:spPr>
              <a:xfrm>
                <a:off x="2489833" y="1488090"/>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140" name="Forme libre : forme 139">
              <a:extLst>
                <a:ext uri="{FF2B5EF4-FFF2-40B4-BE49-F238E27FC236}">
                  <a16:creationId xmlns:a16="http://schemas.microsoft.com/office/drawing/2014/main" id="{967FEF7D-BE16-065F-79B2-D9914D689FD0}"/>
                </a:ext>
              </a:extLst>
            </p:cNvPr>
            <p:cNvSpPr/>
            <p:nvPr/>
          </p:nvSpPr>
          <p:spPr>
            <a:xfrm>
              <a:off x="2317430" y="1683829"/>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41" name="Forme libre : forme 140">
              <a:extLst>
                <a:ext uri="{FF2B5EF4-FFF2-40B4-BE49-F238E27FC236}">
                  <a16:creationId xmlns:a16="http://schemas.microsoft.com/office/drawing/2014/main" id="{34431E34-3BB6-0BA1-7EE0-F17A8B38BB65}"/>
                </a:ext>
              </a:extLst>
            </p:cNvPr>
            <p:cNvSpPr/>
            <p:nvPr/>
          </p:nvSpPr>
          <p:spPr>
            <a:xfrm>
              <a:off x="2317430" y="1531524"/>
              <a:ext cx="60293" cy="152304"/>
            </a:xfrm>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a:moveTo>
                    <a:pt x="0" y="0"/>
                  </a:moveTo>
                  <a:lnTo>
                    <a:pt x="55150" y="0"/>
                  </a:lnTo>
                  <a:cubicBezTo>
                    <a:pt x="58007" y="0"/>
                    <a:pt x="60293" y="2286"/>
                    <a:pt x="60293" y="5143"/>
                  </a:cubicBezTo>
                  <a:lnTo>
                    <a:pt x="60293" y="147161"/>
                  </a:lnTo>
                  <a:cubicBezTo>
                    <a:pt x="60293" y="150019"/>
                    <a:pt x="58007" y="152305"/>
                    <a:pt x="55150" y="152305"/>
                  </a:cubicBezTo>
                  <a:lnTo>
                    <a:pt x="26099" y="152305"/>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42" name="Forme libre : forme 141">
              <a:extLst>
                <a:ext uri="{FF2B5EF4-FFF2-40B4-BE49-F238E27FC236}">
                  <a16:creationId xmlns:a16="http://schemas.microsoft.com/office/drawing/2014/main" id="{0C411D5A-1CD6-34AB-316A-4C225F878483}"/>
                </a:ext>
              </a:extLst>
            </p:cNvPr>
            <p:cNvSpPr/>
            <p:nvPr/>
          </p:nvSpPr>
          <p:spPr>
            <a:xfrm>
              <a:off x="2380009" y="1626108"/>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43" name="Forme libre : forme 142">
              <a:extLst>
                <a:ext uri="{FF2B5EF4-FFF2-40B4-BE49-F238E27FC236}">
                  <a16:creationId xmlns:a16="http://schemas.microsoft.com/office/drawing/2014/main" id="{6D43E1D3-3A16-C7CB-D34A-B0926994F883}"/>
                </a:ext>
              </a:extLst>
            </p:cNvPr>
            <p:cNvSpPr/>
            <p:nvPr/>
          </p:nvSpPr>
          <p:spPr>
            <a:xfrm>
              <a:off x="2378199" y="1544288"/>
              <a:ext cx="24574" cy="59150"/>
            </a:xfrm>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a:moveTo>
                    <a:pt x="0" y="0"/>
                  </a:moveTo>
                  <a:lnTo>
                    <a:pt x="19431" y="0"/>
                  </a:lnTo>
                  <a:cubicBezTo>
                    <a:pt x="22289" y="0"/>
                    <a:pt x="24575" y="2286"/>
                    <a:pt x="24575" y="5144"/>
                  </a:cubicBezTo>
                  <a:lnTo>
                    <a:pt x="24575" y="5915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44" name="Forme libre : forme 143">
              <a:extLst>
                <a:ext uri="{FF2B5EF4-FFF2-40B4-BE49-F238E27FC236}">
                  <a16:creationId xmlns:a16="http://schemas.microsoft.com/office/drawing/2014/main" id="{D8A532D1-934C-136C-2650-9F95A6A220C2}"/>
                </a:ext>
              </a:extLst>
            </p:cNvPr>
            <p:cNvSpPr/>
            <p:nvPr/>
          </p:nvSpPr>
          <p:spPr>
            <a:xfrm>
              <a:off x="2402774" y="1557611"/>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8"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45" name="Forme libre : forme 144">
              <a:extLst>
                <a:ext uri="{FF2B5EF4-FFF2-40B4-BE49-F238E27FC236}">
                  <a16:creationId xmlns:a16="http://schemas.microsoft.com/office/drawing/2014/main" id="{08724067-ADC8-2B18-11CE-DEF300981057}"/>
                </a:ext>
              </a:extLst>
            </p:cNvPr>
            <p:cNvSpPr/>
            <p:nvPr/>
          </p:nvSpPr>
          <p:spPr>
            <a:xfrm>
              <a:off x="2404584" y="1647062"/>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46" name="Forme libre : forme 145">
              <a:extLst>
                <a:ext uri="{FF2B5EF4-FFF2-40B4-BE49-F238E27FC236}">
                  <a16:creationId xmlns:a16="http://schemas.microsoft.com/office/drawing/2014/main" id="{B2B98109-D033-8194-03F3-E88F77959FC0}"/>
                </a:ext>
              </a:extLst>
            </p:cNvPr>
            <p:cNvSpPr/>
            <p:nvPr/>
          </p:nvSpPr>
          <p:spPr>
            <a:xfrm>
              <a:off x="2551459" y="1590759"/>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47" name="Forme libre : forme 146">
              <a:extLst>
                <a:ext uri="{FF2B5EF4-FFF2-40B4-BE49-F238E27FC236}">
                  <a16:creationId xmlns:a16="http://schemas.microsoft.com/office/drawing/2014/main" id="{51CBF510-D6AB-E34B-C784-0FE1A6259256}"/>
                </a:ext>
              </a:extLst>
            </p:cNvPr>
            <p:cNvSpPr/>
            <p:nvPr/>
          </p:nvSpPr>
          <p:spPr>
            <a:xfrm>
              <a:off x="2338957" y="1551146"/>
              <a:ext cx="37623" cy="9525"/>
            </a:xfrm>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a:moveTo>
                    <a:pt x="37624" y="0"/>
                  </a:move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48" name="Forme libre : forme 147">
              <a:extLst>
                <a:ext uri="{FF2B5EF4-FFF2-40B4-BE49-F238E27FC236}">
                  <a16:creationId xmlns:a16="http://schemas.microsoft.com/office/drawing/2014/main" id="{CC4332F6-C380-82E3-0936-D70C69E20762}"/>
                </a:ext>
              </a:extLst>
            </p:cNvPr>
            <p:cNvSpPr/>
            <p:nvPr/>
          </p:nvSpPr>
          <p:spPr>
            <a:xfrm>
              <a:off x="2351815" y="1565910"/>
              <a:ext cx="23240" cy="9525"/>
            </a:xfrm>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a:moveTo>
                    <a:pt x="23241" y="0"/>
                  </a:move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49" name="Forme libre : forme 148">
              <a:extLst>
                <a:ext uri="{FF2B5EF4-FFF2-40B4-BE49-F238E27FC236}">
                  <a16:creationId xmlns:a16="http://schemas.microsoft.com/office/drawing/2014/main" id="{AEDCE408-4477-506B-69B3-9268D348B550}"/>
                </a:ext>
              </a:extLst>
            </p:cNvPr>
            <p:cNvSpPr/>
            <p:nvPr/>
          </p:nvSpPr>
          <p:spPr>
            <a:xfrm>
              <a:off x="2628421" y="1511998"/>
              <a:ext cx="9525" cy="52768"/>
            </a:xfrm>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a:moveTo>
                    <a:pt x="0" y="0"/>
                  </a:moveTo>
                  <a:lnTo>
                    <a:pt x="0" y="52769"/>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55" name="Graphique 1813">
            <a:extLst>
              <a:ext uri="{FF2B5EF4-FFF2-40B4-BE49-F238E27FC236}">
                <a16:creationId xmlns:a16="http://schemas.microsoft.com/office/drawing/2014/main" id="{F8E1B1E9-FC0F-0FAE-453E-6A5D61B7AB5E}"/>
              </a:ext>
            </a:extLst>
          </p:cNvPr>
          <p:cNvGrpSpPr/>
          <p:nvPr/>
        </p:nvGrpSpPr>
        <p:grpSpPr>
          <a:xfrm>
            <a:off x="6087434" y="4762058"/>
            <a:ext cx="243960" cy="227725"/>
            <a:chOff x="2279329" y="2853237"/>
            <a:chExt cx="426529" cy="398144"/>
          </a:xfrm>
          <a:noFill/>
        </p:grpSpPr>
        <p:grpSp>
          <p:nvGrpSpPr>
            <p:cNvPr id="156" name="Graphique 1813">
              <a:extLst>
                <a:ext uri="{FF2B5EF4-FFF2-40B4-BE49-F238E27FC236}">
                  <a16:creationId xmlns:a16="http://schemas.microsoft.com/office/drawing/2014/main" id="{371A6512-5A82-9C7E-EC98-B877C67E1FB0}"/>
                </a:ext>
              </a:extLst>
            </p:cNvPr>
            <p:cNvGrpSpPr/>
            <p:nvPr/>
          </p:nvGrpSpPr>
          <p:grpSpPr>
            <a:xfrm>
              <a:off x="2279329" y="2853237"/>
              <a:ext cx="426529" cy="398144"/>
              <a:chOff x="2279329" y="2853237"/>
              <a:chExt cx="426529" cy="398144"/>
            </a:xfrm>
            <a:grpFill/>
          </p:grpSpPr>
          <p:grpSp>
            <p:nvGrpSpPr>
              <p:cNvPr id="158" name="Graphique 1813">
                <a:extLst>
                  <a:ext uri="{FF2B5EF4-FFF2-40B4-BE49-F238E27FC236}">
                    <a16:creationId xmlns:a16="http://schemas.microsoft.com/office/drawing/2014/main" id="{DB425158-4D95-F8AE-1146-E7EE3DFE67DB}"/>
                  </a:ext>
                </a:extLst>
              </p:cNvPr>
              <p:cNvGrpSpPr/>
              <p:nvPr/>
            </p:nvGrpSpPr>
            <p:grpSpPr>
              <a:xfrm>
                <a:off x="2279329" y="2853237"/>
                <a:ext cx="426529" cy="383857"/>
                <a:chOff x="2279329" y="2853237"/>
                <a:chExt cx="426529" cy="383857"/>
              </a:xfrm>
              <a:grpFill/>
            </p:grpSpPr>
            <p:grpSp>
              <p:nvGrpSpPr>
                <p:cNvPr id="160" name="Graphique 1813">
                  <a:extLst>
                    <a:ext uri="{FF2B5EF4-FFF2-40B4-BE49-F238E27FC236}">
                      <a16:creationId xmlns:a16="http://schemas.microsoft.com/office/drawing/2014/main" id="{9D110648-23F4-1961-2663-78114ED62021}"/>
                    </a:ext>
                  </a:extLst>
                </p:cNvPr>
                <p:cNvGrpSpPr/>
                <p:nvPr/>
              </p:nvGrpSpPr>
              <p:grpSpPr>
                <a:xfrm>
                  <a:off x="2404487" y="2986968"/>
                  <a:ext cx="163258" cy="250126"/>
                  <a:chOff x="2404487" y="2986968"/>
                  <a:chExt cx="163258" cy="250126"/>
                </a:xfrm>
                <a:grpFill/>
              </p:grpSpPr>
              <p:sp>
                <p:nvSpPr>
                  <p:cNvPr id="174" name="Forme libre : forme 173">
                    <a:extLst>
                      <a:ext uri="{FF2B5EF4-FFF2-40B4-BE49-F238E27FC236}">
                        <a16:creationId xmlns:a16="http://schemas.microsoft.com/office/drawing/2014/main" id="{3A1DD7E1-C200-C1F0-4278-D06D8F8B3362}"/>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75" name="Forme libre : forme 174">
                    <a:extLst>
                      <a:ext uri="{FF2B5EF4-FFF2-40B4-BE49-F238E27FC236}">
                        <a16:creationId xmlns:a16="http://schemas.microsoft.com/office/drawing/2014/main" id="{6CCE0CE7-279C-682D-1EC7-C317BBF9F7E6}"/>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161" name="Forme libre : forme 160">
                  <a:extLst>
                    <a:ext uri="{FF2B5EF4-FFF2-40B4-BE49-F238E27FC236}">
                      <a16:creationId xmlns:a16="http://schemas.microsoft.com/office/drawing/2014/main" id="{483305D9-2CFA-C289-DC1A-43B5FFE2F07C}"/>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62" name="Forme libre : forme 161">
                  <a:extLst>
                    <a:ext uri="{FF2B5EF4-FFF2-40B4-BE49-F238E27FC236}">
                      <a16:creationId xmlns:a16="http://schemas.microsoft.com/office/drawing/2014/main" id="{E39ED401-8811-9A4D-09FC-58C39441C6D8}"/>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63" name="Forme libre : forme 162">
                  <a:extLst>
                    <a:ext uri="{FF2B5EF4-FFF2-40B4-BE49-F238E27FC236}">
                      <a16:creationId xmlns:a16="http://schemas.microsoft.com/office/drawing/2014/main" id="{37A445CE-6261-3F22-9406-BF6CAECD10CC}"/>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nvGrpSpPr>
                <p:cNvPr id="164" name="Graphique 1813">
                  <a:extLst>
                    <a:ext uri="{FF2B5EF4-FFF2-40B4-BE49-F238E27FC236}">
                      <a16:creationId xmlns:a16="http://schemas.microsoft.com/office/drawing/2014/main" id="{961FC620-8772-103B-C46A-CE52007B037A}"/>
                    </a:ext>
                  </a:extLst>
                </p:cNvPr>
                <p:cNvGrpSpPr/>
                <p:nvPr/>
              </p:nvGrpSpPr>
              <p:grpSpPr>
                <a:xfrm>
                  <a:off x="2605465" y="2913530"/>
                  <a:ext cx="100393" cy="307943"/>
                  <a:chOff x="2605465" y="2913530"/>
                  <a:chExt cx="100393" cy="307943"/>
                </a:xfrm>
                <a:grpFill/>
              </p:grpSpPr>
              <p:sp>
                <p:nvSpPr>
                  <p:cNvPr id="171" name="Forme libre : forme 170">
                    <a:extLst>
                      <a:ext uri="{FF2B5EF4-FFF2-40B4-BE49-F238E27FC236}">
                        <a16:creationId xmlns:a16="http://schemas.microsoft.com/office/drawing/2014/main" id="{02525978-5C6A-E991-90E7-E043022AE124}"/>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72" name="Forme libre : forme 171">
                    <a:extLst>
                      <a:ext uri="{FF2B5EF4-FFF2-40B4-BE49-F238E27FC236}">
                        <a16:creationId xmlns:a16="http://schemas.microsoft.com/office/drawing/2014/main" id="{8B5EF1C5-AE05-7BE5-CC35-51F3418F59F6}"/>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73" name="Forme libre : forme 172">
                    <a:extLst>
                      <a:ext uri="{FF2B5EF4-FFF2-40B4-BE49-F238E27FC236}">
                        <a16:creationId xmlns:a16="http://schemas.microsoft.com/office/drawing/2014/main" id="{C152608D-EB64-34D0-AD51-5EE1B61B3770}"/>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65" name="Graphique 1813">
                  <a:extLst>
                    <a:ext uri="{FF2B5EF4-FFF2-40B4-BE49-F238E27FC236}">
                      <a16:creationId xmlns:a16="http://schemas.microsoft.com/office/drawing/2014/main" id="{0F9C1365-B4D8-E9CF-B664-65FD0E26EBD0}"/>
                    </a:ext>
                  </a:extLst>
                </p:cNvPr>
                <p:cNvGrpSpPr/>
                <p:nvPr/>
              </p:nvGrpSpPr>
              <p:grpSpPr>
                <a:xfrm>
                  <a:off x="2279329" y="2915435"/>
                  <a:ext cx="100393" cy="307943"/>
                  <a:chOff x="2279329" y="2915435"/>
                  <a:chExt cx="100393" cy="307943"/>
                </a:xfrm>
                <a:grpFill/>
              </p:grpSpPr>
              <p:sp>
                <p:nvSpPr>
                  <p:cNvPr id="168" name="Forme libre : forme 167">
                    <a:extLst>
                      <a:ext uri="{FF2B5EF4-FFF2-40B4-BE49-F238E27FC236}">
                        <a16:creationId xmlns:a16="http://schemas.microsoft.com/office/drawing/2014/main" id="{BA54CF41-5660-D8D5-AA82-B335C864AB7E}"/>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69" name="Forme libre : forme 168">
                    <a:extLst>
                      <a:ext uri="{FF2B5EF4-FFF2-40B4-BE49-F238E27FC236}">
                        <a16:creationId xmlns:a16="http://schemas.microsoft.com/office/drawing/2014/main" id="{9146A3D8-EB9C-F724-AAB0-43D8ADD37D15}"/>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70" name="Forme libre : forme 169">
                    <a:extLst>
                      <a:ext uri="{FF2B5EF4-FFF2-40B4-BE49-F238E27FC236}">
                        <a16:creationId xmlns:a16="http://schemas.microsoft.com/office/drawing/2014/main" id="{632B4DDA-5E2B-200A-3D8D-AFCEF31B85FA}"/>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166" name="Forme libre : forme 165">
                  <a:extLst>
                    <a:ext uri="{FF2B5EF4-FFF2-40B4-BE49-F238E27FC236}">
                      <a16:creationId xmlns:a16="http://schemas.microsoft.com/office/drawing/2014/main" id="{DC06CEC8-0A7E-E14E-2334-9C28BA36ACF1}"/>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67" name="Forme libre : forme 166">
                  <a:extLst>
                    <a:ext uri="{FF2B5EF4-FFF2-40B4-BE49-F238E27FC236}">
                      <a16:creationId xmlns:a16="http://schemas.microsoft.com/office/drawing/2014/main" id="{F14196D6-AD3F-B6CD-06DB-336B9F6D3F7E}"/>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159" name="Forme libre : forme 158">
                <a:extLst>
                  <a:ext uri="{FF2B5EF4-FFF2-40B4-BE49-F238E27FC236}">
                    <a16:creationId xmlns:a16="http://schemas.microsoft.com/office/drawing/2014/main" id="{85321B09-5D86-E673-3CF4-B002507B9856}"/>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157" name="Forme libre : forme 156">
              <a:extLst>
                <a:ext uri="{FF2B5EF4-FFF2-40B4-BE49-F238E27FC236}">
                  <a16:creationId xmlns:a16="http://schemas.microsoft.com/office/drawing/2014/main" id="{F7AF65A3-9F56-3BEA-C26F-1D287D00C1C5}"/>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176" name="Espace réservé du contenu 8">
            <a:extLst>
              <a:ext uri="{FF2B5EF4-FFF2-40B4-BE49-F238E27FC236}">
                <a16:creationId xmlns:a16="http://schemas.microsoft.com/office/drawing/2014/main" id="{812FA3C0-8080-9315-6388-9F30E8BC5E21}"/>
              </a:ext>
            </a:extLst>
          </p:cNvPr>
          <p:cNvSpPr txBox="1">
            <a:spLocks/>
          </p:cNvSpPr>
          <p:nvPr/>
        </p:nvSpPr>
        <p:spPr>
          <a:xfrm>
            <a:off x="345790" y="1379333"/>
            <a:ext cx="5355656" cy="2297424"/>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CEP</a:t>
            </a:r>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CAT PRO</a:t>
            </a:r>
            <a:endParaRPr lang="fr-FR" sz="1200" dirty="0"/>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CAT BDR (Réservé uniquement aux Personnes Morales)</a:t>
            </a:r>
          </a:p>
          <a:p>
            <a:pPr marL="468000" lvl="1" indent="0" eaLnBrk="1" fontAlgn="auto" hangingPunct="1">
              <a:spcBef>
                <a:spcPts val="300"/>
              </a:spcBef>
              <a:spcAft>
                <a:spcPts val="0"/>
              </a:spcAft>
              <a:buClr>
                <a:srgbClr val="00B0F0"/>
              </a:buClr>
              <a:buNone/>
              <a:defRPr/>
            </a:pPr>
            <a:r>
              <a:rPr lang="fr-FR" sz="1200" b="1" dirty="0">
                <a:effectLst>
                  <a:outerShdw blurRad="38100" dist="38100" dir="2700000" algn="tl">
                    <a:srgbClr val="000000">
                      <a:alpha val="43137"/>
                    </a:srgbClr>
                  </a:outerShdw>
                </a:effectLst>
              </a:rPr>
              <a:t> </a:t>
            </a:r>
            <a:endParaRPr lang="fr-FR" sz="1200" dirty="0"/>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solidFill>
                  <a:srgbClr val="00B050"/>
                </a:solidFill>
                <a:effectLst>
                  <a:outerShdw blurRad="38100" dist="38100" dir="2700000" algn="tl">
                    <a:srgbClr val="000000">
                      <a:alpha val="43137"/>
                    </a:srgbClr>
                  </a:outerShdw>
                </a:effectLst>
              </a:rPr>
              <a:t>CAT Vert</a:t>
            </a:r>
          </a:p>
          <a:p>
            <a:pPr lvl="1" eaLnBrk="1" fontAlgn="auto" hangingPunct="1">
              <a:spcBef>
                <a:spcPts val="300"/>
              </a:spcBef>
              <a:spcAft>
                <a:spcPts val="0"/>
              </a:spcAft>
              <a:buClr>
                <a:srgbClr val="00B0F0"/>
              </a:buClr>
              <a:buFont typeface="Wingdings" panose="05000000000000000000" pitchFamily="2" charset="2"/>
              <a:buChar char="§"/>
              <a:defRPr/>
            </a:pPr>
            <a:endParaRPr lang="fr-FR" sz="1200" b="1" dirty="0">
              <a:solidFill>
                <a:schemeClr val="tx1"/>
              </a:solidFill>
              <a:effectLst>
                <a:outerShdw blurRad="38100" dist="38100" dir="2700000" algn="tl">
                  <a:srgbClr val="000000">
                    <a:alpha val="43137"/>
                  </a:srgbClr>
                </a:outerShdw>
              </a:effectLst>
            </a:endParaRPr>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Parts sociales</a:t>
            </a:r>
          </a:p>
          <a:p>
            <a:pPr lvl="1" eaLnBrk="1" fontAlgn="auto" hangingPunct="1">
              <a:spcBef>
                <a:spcPts val="300"/>
              </a:spcBef>
              <a:spcAft>
                <a:spcPts val="0"/>
              </a:spcAft>
              <a:buClr>
                <a:srgbClr val="00B0F0"/>
              </a:buClr>
              <a:buFont typeface="Wingdings" panose="05000000000000000000" pitchFamily="2" charset="2"/>
              <a:buChar char="§"/>
              <a:defRPr/>
            </a:pPr>
            <a:endParaRPr lang="fr-FR" sz="1200" dirty="0">
              <a:solidFill>
                <a:srgbClr val="00B050"/>
              </a:solidFill>
              <a:effectLst>
                <a:outerShdw blurRad="38100" dist="38100" dir="2700000" algn="tl">
                  <a:srgbClr val="000000">
                    <a:alpha val="43137"/>
                  </a:srgbClr>
                </a:outerShdw>
              </a:effectLst>
            </a:endParaRPr>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solidFill>
                  <a:srgbClr val="00B050"/>
                </a:solidFill>
                <a:effectLst>
                  <a:outerShdw blurRad="38100" dist="38100" dir="2700000" algn="tl">
                    <a:srgbClr val="000000">
                      <a:alpha val="43137"/>
                    </a:srgbClr>
                  </a:outerShdw>
                </a:effectLst>
              </a:rPr>
              <a:t>Tréso Climat III </a:t>
            </a:r>
            <a:r>
              <a:rPr lang="fr-FR" sz="1200" b="1" dirty="0">
                <a:effectLst>
                  <a:outerShdw blurRad="38100" dist="38100" dir="2700000" algn="tl">
                    <a:srgbClr val="000000">
                      <a:alpha val="43137"/>
                    </a:srgbClr>
                  </a:outerShdw>
                </a:effectLst>
              </a:rPr>
              <a:t>(green bond)</a:t>
            </a:r>
          </a:p>
          <a:p>
            <a:pPr lvl="1" eaLnBrk="1" fontAlgn="auto" hangingPunct="1">
              <a:spcBef>
                <a:spcPts val="300"/>
              </a:spcBef>
              <a:spcAft>
                <a:spcPts val="0"/>
              </a:spcAft>
              <a:buClr>
                <a:srgbClr val="00B0F0"/>
              </a:buClr>
              <a:buFont typeface="Wingdings" panose="05000000000000000000" pitchFamily="2" charset="2"/>
              <a:buChar char="§"/>
              <a:defRPr/>
            </a:pPr>
            <a:endParaRPr lang="fr-FR" sz="1200" b="1" dirty="0">
              <a:effectLst>
                <a:outerShdw blurRad="38100" dist="38100" dir="2700000" algn="tl">
                  <a:srgbClr val="000000">
                    <a:alpha val="43137"/>
                  </a:srgbClr>
                </a:outerShdw>
              </a:effectLst>
            </a:endParaRPr>
          </a:p>
        </p:txBody>
      </p:sp>
      <p:sp>
        <p:nvSpPr>
          <p:cNvPr id="177" name="Espace réservé du contenu 8">
            <a:extLst>
              <a:ext uri="{FF2B5EF4-FFF2-40B4-BE49-F238E27FC236}">
                <a16:creationId xmlns:a16="http://schemas.microsoft.com/office/drawing/2014/main" id="{168CF0CF-D125-8835-7272-65F0A985B874}"/>
              </a:ext>
            </a:extLst>
          </p:cNvPr>
          <p:cNvSpPr txBox="1">
            <a:spLocks/>
          </p:cNvSpPr>
          <p:nvPr/>
        </p:nvSpPr>
        <p:spPr>
          <a:xfrm>
            <a:off x="517558" y="3734024"/>
            <a:ext cx="1723366" cy="338987"/>
          </a:xfrm>
          <a:prstGeom prst="rect">
            <a:avLst/>
          </a:prstGeom>
          <a:solidFill>
            <a:srgbClr val="00B0F0"/>
          </a:solidFill>
          <a:ln w="28575"/>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None/>
              <a:tabLst/>
              <a:defRPr/>
            </a:pPr>
            <a:r>
              <a:rPr kumimoji="0" lang="fr-FR" sz="1400" b="1" i="0" u="none" strike="noStrike" kern="1200" cap="none" spc="0" normalizeH="0" baseline="0" noProof="0" dirty="0">
                <a:ln>
                  <a:noFill/>
                </a:ln>
                <a:solidFill>
                  <a:prstClr val="white"/>
                </a:solidFill>
                <a:effectLst/>
                <a:uLnTx/>
                <a:uFillTx/>
                <a:latin typeface="Arial"/>
                <a:ea typeface="+mn-ea"/>
                <a:cs typeface="+mn-cs"/>
              </a:rPr>
              <a:t>    Qui contacter ?</a:t>
            </a:r>
          </a:p>
        </p:txBody>
      </p:sp>
      <p:grpSp>
        <p:nvGrpSpPr>
          <p:cNvPr id="178" name="Graphique 1846">
            <a:extLst>
              <a:ext uri="{FF2B5EF4-FFF2-40B4-BE49-F238E27FC236}">
                <a16:creationId xmlns:a16="http://schemas.microsoft.com/office/drawing/2014/main" id="{62062727-8110-27BC-ED2D-8379C5EAFF25}"/>
              </a:ext>
            </a:extLst>
          </p:cNvPr>
          <p:cNvGrpSpPr/>
          <p:nvPr/>
        </p:nvGrpSpPr>
        <p:grpSpPr>
          <a:xfrm>
            <a:off x="545759" y="3755375"/>
            <a:ext cx="239268" cy="268810"/>
            <a:chOff x="754923" y="4488392"/>
            <a:chExt cx="305723" cy="343471"/>
          </a:xfrm>
          <a:noFill/>
        </p:grpSpPr>
        <p:sp>
          <p:nvSpPr>
            <p:cNvPr id="179" name="Forme libre : forme 178">
              <a:extLst>
                <a:ext uri="{FF2B5EF4-FFF2-40B4-BE49-F238E27FC236}">
                  <a16:creationId xmlns:a16="http://schemas.microsoft.com/office/drawing/2014/main" id="{51453D0C-B959-14B7-7658-BEABD410D07D}"/>
                </a:ext>
              </a:extLst>
            </p:cNvPr>
            <p:cNvSpPr/>
            <p:nvPr/>
          </p:nvSpPr>
          <p:spPr>
            <a:xfrm>
              <a:off x="848819" y="4533445"/>
              <a:ext cx="105822" cy="29698"/>
            </a:xfrm>
            <a:custGeom>
              <a:avLst/>
              <a:gdLst>
                <a:gd name="connsiteX0" fmla="*/ 0 w 105822"/>
                <a:gd name="connsiteY0" fmla="*/ 22860 h 29698"/>
                <a:gd name="connsiteX1" fmla="*/ 90773 w 105822"/>
                <a:gd name="connsiteY1" fmla="*/ 0 h 29698"/>
                <a:gd name="connsiteX2" fmla="*/ 88963 w 105822"/>
                <a:gd name="connsiteY2" fmla="*/ 21622 h 29698"/>
                <a:gd name="connsiteX3" fmla="*/ 105823 w 105822"/>
                <a:gd name="connsiteY3" fmla="*/ 16192 h 29698"/>
              </a:gdLst>
              <a:ahLst/>
              <a:cxnLst>
                <a:cxn ang="0">
                  <a:pos x="connsiteX0" y="connsiteY0"/>
                </a:cxn>
                <a:cxn ang="0">
                  <a:pos x="connsiteX1" y="connsiteY1"/>
                </a:cxn>
                <a:cxn ang="0">
                  <a:pos x="connsiteX2" y="connsiteY2"/>
                </a:cxn>
                <a:cxn ang="0">
                  <a:pos x="connsiteX3" y="connsiteY3"/>
                </a:cxn>
              </a:cxnLst>
              <a:rect l="l" t="t" r="r" b="b"/>
              <a:pathLst>
                <a:path w="105822" h="29698">
                  <a:moveTo>
                    <a:pt x="0" y="22860"/>
                  </a:moveTo>
                  <a:cubicBezTo>
                    <a:pt x="0" y="22860"/>
                    <a:pt x="52864" y="48673"/>
                    <a:pt x="90773" y="0"/>
                  </a:cubicBezTo>
                  <a:cubicBezTo>
                    <a:pt x="90773" y="0"/>
                    <a:pt x="94964" y="9049"/>
                    <a:pt x="88963" y="21622"/>
                  </a:cubicBezTo>
                  <a:cubicBezTo>
                    <a:pt x="88963" y="21622"/>
                    <a:pt x="98012" y="27051"/>
                    <a:pt x="105823" y="16192"/>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80" name="Forme libre : forme 179">
              <a:extLst>
                <a:ext uri="{FF2B5EF4-FFF2-40B4-BE49-F238E27FC236}">
                  <a16:creationId xmlns:a16="http://schemas.microsoft.com/office/drawing/2014/main" id="{01921A07-7DD4-DDBF-7EBB-57700AC8AC62}"/>
                </a:ext>
              </a:extLst>
            </p:cNvPr>
            <p:cNvSpPr/>
            <p:nvPr/>
          </p:nvSpPr>
          <p:spPr>
            <a:xfrm>
              <a:off x="827313" y="4488392"/>
              <a:ext cx="78560" cy="203168"/>
            </a:xfrm>
            <a:custGeom>
              <a:avLst/>
              <a:gdLst>
                <a:gd name="connsiteX0" fmla="*/ 78561 w 78560"/>
                <a:gd name="connsiteY0" fmla="*/ 203168 h 203168"/>
                <a:gd name="connsiteX1" fmla="*/ 14838 w 78560"/>
                <a:gd name="connsiteY1" fmla="*/ 145447 h 203168"/>
                <a:gd name="connsiteX2" fmla="*/ 456 w 78560"/>
                <a:gd name="connsiteY2" fmla="*/ 132207 h 203168"/>
                <a:gd name="connsiteX3" fmla="*/ 10647 w 78560"/>
                <a:gd name="connsiteY3" fmla="*/ 114205 h 203168"/>
                <a:gd name="connsiteX4" fmla="*/ 74941 w 78560"/>
                <a:gd name="connsiteY4" fmla="*/ 0 h 203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60" h="203168">
                  <a:moveTo>
                    <a:pt x="78561" y="203168"/>
                  </a:moveTo>
                  <a:cubicBezTo>
                    <a:pt x="30459" y="203168"/>
                    <a:pt x="14838" y="145447"/>
                    <a:pt x="14838" y="145447"/>
                  </a:cubicBezTo>
                  <a:cubicBezTo>
                    <a:pt x="14838" y="145447"/>
                    <a:pt x="3408" y="146685"/>
                    <a:pt x="456" y="132207"/>
                  </a:cubicBezTo>
                  <a:cubicBezTo>
                    <a:pt x="-2592" y="117824"/>
                    <a:pt x="10647" y="114205"/>
                    <a:pt x="10647" y="114205"/>
                  </a:cubicBezTo>
                  <a:cubicBezTo>
                    <a:pt x="10647" y="114205"/>
                    <a:pt x="-15165" y="24670"/>
                    <a:pt x="74941"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81" name="Forme libre : forme 180">
              <a:extLst>
                <a:ext uri="{FF2B5EF4-FFF2-40B4-BE49-F238E27FC236}">
                  <a16:creationId xmlns:a16="http://schemas.microsoft.com/office/drawing/2014/main" id="{588F348E-24A9-3CD7-4C66-2DB2087B3462}"/>
                </a:ext>
              </a:extLst>
            </p:cNvPr>
            <p:cNvSpPr/>
            <p:nvPr/>
          </p:nvSpPr>
          <p:spPr>
            <a:xfrm>
              <a:off x="909493" y="4497536"/>
              <a:ext cx="80370" cy="194024"/>
            </a:xfrm>
            <a:custGeom>
              <a:avLst/>
              <a:gdLst>
                <a:gd name="connsiteX0" fmla="*/ 0 w 80370"/>
                <a:gd name="connsiteY0" fmla="*/ 194024 h 194024"/>
                <a:gd name="connsiteX1" fmla="*/ 65532 w 80370"/>
                <a:gd name="connsiteY1" fmla="*/ 136303 h 194024"/>
                <a:gd name="connsiteX2" fmla="*/ 79915 w 80370"/>
                <a:gd name="connsiteY2" fmla="*/ 123063 h 194024"/>
                <a:gd name="connsiteX3" fmla="*/ 69723 w 80370"/>
                <a:gd name="connsiteY3" fmla="*/ 105061 h 194024"/>
                <a:gd name="connsiteX4" fmla="*/ 29051 w 80370"/>
                <a:gd name="connsiteY4" fmla="*/ 0 h 194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70" h="194024">
                  <a:moveTo>
                    <a:pt x="0" y="194024"/>
                  </a:moveTo>
                  <a:cubicBezTo>
                    <a:pt x="48101" y="194024"/>
                    <a:pt x="65532" y="136303"/>
                    <a:pt x="65532" y="136303"/>
                  </a:cubicBezTo>
                  <a:cubicBezTo>
                    <a:pt x="65532" y="136303"/>
                    <a:pt x="76962" y="137541"/>
                    <a:pt x="79915" y="123063"/>
                  </a:cubicBezTo>
                  <a:cubicBezTo>
                    <a:pt x="82963" y="108680"/>
                    <a:pt x="69723" y="105061"/>
                    <a:pt x="69723" y="105061"/>
                  </a:cubicBezTo>
                  <a:cubicBezTo>
                    <a:pt x="69723" y="105061"/>
                    <a:pt x="90678" y="32480"/>
                    <a:pt x="29051"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82" name="Forme libre : forme 181">
              <a:extLst>
                <a:ext uri="{FF2B5EF4-FFF2-40B4-BE49-F238E27FC236}">
                  <a16:creationId xmlns:a16="http://schemas.microsoft.com/office/drawing/2014/main" id="{9201231C-18E7-9063-7D4B-FD2B9FA579BA}"/>
                </a:ext>
              </a:extLst>
            </p:cNvPr>
            <p:cNvSpPr/>
            <p:nvPr/>
          </p:nvSpPr>
          <p:spPr>
            <a:xfrm>
              <a:off x="874632" y="4600216"/>
              <a:ext cx="9525" cy="13144"/>
            </a:xfrm>
            <a:custGeom>
              <a:avLst/>
              <a:gdLst>
                <a:gd name="connsiteX0" fmla="*/ 0 w 9525"/>
                <a:gd name="connsiteY0" fmla="*/ 0 h 13144"/>
                <a:gd name="connsiteX1" fmla="*/ 0 w 9525"/>
                <a:gd name="connsiteY1" fmla="*/ 13145 h 13144"/>
              </a:gdLst>
              <a:ahLst/>
              <a:cxnLst>
                <a:cxn ang="0">
                  <a:pos x="connsiteX0" y="connsiteY0"/>
                </a:cxn>
                <a:cxn ang="0">
                  <a:pos x="connsiteX1" y="connsiteY1"/>
                </a:cxn>
              </a:cxnLst>
              <a:rect l="l" t="t" r="r" b="b"/>
              <a:pathLst>
                <a:path w="9525" h="13144">
                  <a:moveTo>
                    <a:pt x="0" y="0"/>
                  </a:moveTo>
                  <a:lnTo>
                    <a:pt x="0" y="13145"/>
                  </a:lnTo>
                </a:path>
              </a:pathLst>
            </a:custGeom>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83" name="Forme libre : forme 182">
              <a:extLst>
                <a:ext uri="{FF2B5EF4-FFF2-40B4-BE49-F238E27FC236}">
                  <a16:creationId xmlns:a16="http://schemas.microsoft.com/office/drawing/2014/main" id="{33FB4E8E-04D2-B68A-0B69-D021E58A2BEE}"/>
                </a:ext>
              </a:extLst>
            </p:cNvPr>
            <p:cNvSpPr/>
            <p:nvPr/>
          </p:nvSpPr>
          <p:spPr>
            <a:xfrm>
              <a:off x="931782" y="4599549"/>
              <a:ext cx="9525" cy="13239"/>
            </a:xfrm>
            <a:custGeom>
              <a:avLst/>
              <a:gdLst>
                <a:gd name="connsiteX0" fmla="*/ 0 w 9525"/>
                <a:gd name="connsiteY0" fmla="*/ 0 h 13239"/>
                <a:gd name="connsiteX1" fmla="*/ 0 w 9525"/>
                <a:gd name="connsiteY1" fmla="*/ 13240 h 13239"/>
              </a:gdLst>
              <a:ahLst/>
              <a:cxnLst>
                <a:cxn ang="0">
                  <a:pos x="connsiteX0" y="connsiteY0"/>
                </a:cxn>
                <a:cxn ang="0">
                  <a:pos x="connsiteX1" y="connsiteY1"/>
                </a:cxn>
              </a:cxnLst>
              <a:rect l="l" t="t" r="r" b="b"/>
              <a:pathLst>
                <a:path w="9525" h="13239">
                  <a:moveTo>
                    <a:pt x="0" y="0"/>
                  </a:moveTo>
                  <a:lnTo>
                    <a:pt x="0" y="13240"/>
                  </a:lnTo>
                </a:path>
              </a:pathLst>
            </a:custGeom>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84" name="Forme libre : forme 183">
              <a:extLst>
                <a:ext uri="{FF2B5EF4-FFF2-40B4-BE49-F238E27FC236}">
                  <a16:creationId xmlns:a16="http://schemas.microsoft.com/office/drawing/2014/main" id="{6701D427-F37C-0662-7CD5-2A7D8DD593FE}"/>
                </a:ext>
              </a:extLst>
            </p:cNvPr>
            <p:cNvSpPr/>
            <p:nvPr/>
          </p:nvSpPr>
          <p:spPr>
            <a:xfrm>
              <a:off x="892824" y="4649841"/>
              <a:ext cx="25050" cy="5214"/>
            </a:xfrm>
            <a:custGeom>
              <a:avLst/>
              <a:gdLst>
                <a:gd name="connsiteX0" fmla="*/ 25051 w 25050"/>
                <a:gd name="connsiteY0" fmla="*/ 0 h 5214"/>
                <a:gd name="connsiteX1" fmla="*/ 0 w 25050"/>
                <a:gd name="connsiteY1" fmla="*/ 0 h 5214"/>
              </a:gdLst>
              <a:ahLst/>
              <a:cxnLst>
                <a:cxn ang="0">
                  <a:pos x="connsiteX0" y="connsiteY0"/>
                </a:cxn>
                <a:cxn ang="0">
                  <a:pos x="connsiteX1" y="connsiteY1"/>
                </a:cxn>
              </a:cxnLst>
              <a:rect l="l" t="t" r="r" b="b"/>
              <a:pathLst>
                <a:path w="25050" h="5214">
                  <a:moveTo>
                    <a:pt x="25051" y="0"/>
                  </a:moveTo>
                  <a:cubicBezTo>
                    <a:pt x="18097" y="6953"/>
                    <a:pt x="6858" y="6953"/>
                    <a:pt x="0"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85" name="Forme libre : forme 184">
              <a:extLst>
                <a:ext uri="{FF2B5EF4-FFF2-40B4-BE49-F238E27FC236}">
                  <a16:creationId xmlns:a16="http://schemas.microsoft.com/office/drawing/2014/main" id="{23E6AADD-E2C5-8B52-D520-4F7B4274A093}"/>
                </a:ext>
              </a:extLst>
            </p:cNvPr>
            <p:cNvSpPr/>
            <p:nvPr/>
          </p:nvSpPr>
          <p:spPr>
            <a:xfrm>
              <a:off x="754923" y="4691179"/>
              <a:ext cx="151998" cy="140208"/>
            </a:xfrm>
            <a:custGeom>
              <a:avLst/>
              <a:gdLst>
                <a:gd name="connsiteX0" fmla="*/ 551 w 151998"/>
                <a:gd name="connsiteY0" fmla="*/ 140208 h 140208"/>
                <a:gd name="connsiteX1" fmla="*/ 88466 w 151998"/>
                <a:gd name="connsiteY1" fmla="*/ 27051 h 140208"/>
                <a:gd name="connsiteX2" fmla="*/ 106469 w 151998"/>
                <a:gd name="connsiteY2" fmla="*/ 0 h 140208"/>
                <a:gd name="connsiteX3" fmla="*/ 151998 w 151998"/>
                <a:gd name="connsiteY3" fmla="*/ 37433 h 140208"/>
                <a:gd name="connsiteX4" fmla="*/ 127614 w 151998"/>
                <a:gd name="connsiteY4" fmla="*/ 66770 h 140208"/>
                <a:gd name="connsiteX5" fmla="*/ 103230 w 151998"/>
                <a:gd name="connsiteY5" fmla="*/ 42386 h 140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998" h="140208">
                  <a:moveTo>
                    <a:pt x="551" y="140208"/>
                  </a:moveTo>
                  <a:cubicBezTo>
                    <a:pt x="551" y="140208"/>
                    <a:pt x="-12499" y="52292"/>
                    <a:pt x="88466" y="27051"/>
                  </a:cubicBezTo>
                  <a:lnTo>
                    <a:pt x="106469" y="0"/>
                  </a:lnTo>
                  <a:lnTo>
                    <a:pt x="151998" y="37433"/>
                  </a:lnTo>
                  <a:lnTo>
                    <a:pt x="127614" y="66770"/>
                  </a:lnTo>
                  <a:lnTo>
                    <a:pt x="103230" y="42386"/>
                  </a:ln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86" name="Forme libre : forme 185">
              <a:extLst>
                <a:ext uri="{FF2B5EF4-FFF2-40B4-BE49-F238E27FC236}">
                  <a16:creationId xmlns:a16="http://schemas.microsoft.com/office/drawing/2014/main" id="{52C11A59-83C8-4CDF-B147-27A9966EB31F}"/>
                </a:ext>
              </a:extLst>
            </p:cNvPr>
            <p:cNvSpPr/>
            <p:nvPr/>
          </p:nvSpPr>
          <p:spPr>
            <a:xfrm>
              <a:off x="908731" y="4691655"/>
              <a:ext cx="144875" cy="91916"/>
            </a:xfrm>
            <a:custGeom>
              <a:avLst/>
              <a:gdLst>
                <a:gd name="connsiteX0" fmla="*/ 144875 w 144875"/>
                <a:gd name="connsiteY0" fmla="*/ 91916 h 91916"/>
                <a:gd name="connsiteX1" fmla="*/ 63532 w 144875"/>
                <a:gd name="connsiteY1" fmla="*/ 27051 h 91916"/>
                <a:gd name="connsiteX2" fmla="*/ 45530 w 144875"/>
                <a:gd name="connsiteY2" fmla="*/ 0 h 91916"/>
                <a:gd name="connsiteX3" fmla="*/ 0 w 144875"/>
                <a:gd name="connsiteY3" fmla="*/ 37433 h 91916"/>
                <a:gd name="connsiteX4" fmla="*/ 24384 w 144875"/>
                <a:gd name="connsiteY4" fmla="*/ 66770 h 91916"/>
                <a:gd name="connsiteX5" fmla="*/ 48768 w 144875"/>
                <a:gd name="connsiteY5" fmla="*/ 42386 h 9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875" h="91916">
                  <a:moveTo>
                    <a:pt x="144875" y="91916"/>
                  </a:moveTo>
                  <a:cubicBezTo>
                    <a:pt x="135255" y="67056"/>
                    <a:pt x="113252" y="39529"/>
                    <a:pt x="63532" y="27051"/>
                  </a:cubicBezTo>
                  <a:lnTo>
                    <a:pt x="45530" y="0"/>
                  </a:lnTo>
                  <a:lnTo>
                    <a:pt x="0" y="37433"/>
                  </a:lnTo>
                  <a:lnTo>
                    <a:pt x="24384" y="66770"/>
                  </a:lnTo>
                  <a:lnTo>
                    <a:pt x="48768" y="42386"/>
                  </a:ln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87" name="Forme libre : forme 186">
              <a:extLst>
                <a:ext uri="{FF2B5EF4-FFF2-40B4-BE49-F238E27FC236}">
                  <a16:creationId xmlns:a16="http://schemas.microsoft.com/office/drawing/2014/main" id="{A0193626-7BEF-BF6D-6760-CBDB010E98ED}"/>
                </a:ext>
              </a:extLst>
            </p:cNvPr>
            <p:cNvSpPr/>
            <p:nvPr/>
          </p:nvSpPr>
          <p:spPr>
            <a:xfrm>
              <a:off x="1060083" y="4814719"/>
              <a:ext cx="563" cy="17144"/>
            </a:xfrm>
            <a:custGeom>
              <a:avLst/>
              <a:gdLst>
                <a:gd name="connsiteX0" fmla="*/ 0 w 563"/>
                <a:gd name="connsiteY0" fmla="*/ 17145 h 17144"/>
                <a:gd name="connsiteX1" fmla="*/ 286 w 563"/>
                <a:gd name="connsiteY1" fmla="*/ 0 h 17144"/>
              </a:gdLst>
              <a:ahLst/>
              <a:cxnLst>
                <a:cxn ang="0">
                  <a:pos x="connsiteX0" y="connsiteY0"/>
                </a:cxn>
                <a:cxn ang="0">
                  <a:pos x="connsiteX1" y="connsiteY1"/>
                </a:cxn>
              </a:cxnLst>
              <a:rect l="l" t="t" r="r" b="b"/>
              <a:pathLst>
                <a:path w="563" h="17144">
                  <a:moveTo>
                    <a:pt x="0" y="17145"/>
                  </a:moveTo>
                  <a:cubicBezTo>
                    <a:pt x="0" y="17145"/>
                    <a:pt x="1048" y="10382"/>
                    <a:pt x="286"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188" name="Espace réservé du contenu 8">
            <a:extLst>
              <a:ext uri="{FF2B5EF4-FFF2-40B4-BE49-F238E27FC236}">
                <a16:creationId xmlns:a16="http://schemas.microsoft.com/office/drawing/2014/main" id="{AA2333F9-752A-E1FF-DE0D-BF5CF403B06E}"/>
              </a:ext>
            </a:extLst>
          </p:cNvPr>
          <p:cNvSpPr txBox="1">
            <a:spLocks/>
          </p:cNvSpPr>
          <p:nvPr/>
        </p:nvSpPr>
        <p:spPr>
          <a:xfrm>
            <a:off x="66922" y="4129638"/>
            <a:ext cx="5692092" cy="1989925"/>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Font typeface="Arial" panose="020B0604020202020204" pitchFamily="34" charset="0"/>
              <a:buNone/>
              <a:defRPr/>
            </a:pPr>
            <a:r>
              <a:rPr lang="fr-FR" sz="1200" b="1" dirty="0">
                <a:solidFill>
                  <a:srgbClr val="00B0F0"/>
                </a:solidFill>
              </a:rPr>
              <a:t>Des cibles qualifiées pour organiser la prise de contact : </a:t>
            </a:r>
            <a:r>
              <a:rPr lang="fr-FR" sz="1200" b="1" dirty="0">
                <a:solidFill>
                  <a:srgbClr val="00B0F0"/>
                </a:solidFill>
                <a:hlinkClick r:id="rId5" action="ppaction://hlinksldjump"/>
              </a:rPr>
              <a:t>clic ici</a:t>
            </a:r>
            <a:endParaRPr lang="fr-FR" sz="1200" b="1" dirty="0">
              <a:solidFill>
                <a:srgbClr val="00B0F0"/>
              </a:solidFill>
            </a:endParaRPr>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Cibles GERC :</a:t>
            </a:r>
          </a:p>
          <a:p>
            <a:pPr lvl="2" eaLnBrk="1" fontAlgn="auto" hangingPunct="1">
              <a:spcBef>
                <a:spcPts val="300"/>
              </a:spcBef>
              <a:spcAft>
                <a:spcPts val="0"/>
              </a:spcAft>
              <a:buClr>
                <a:srgbClr val="00B0F0"/>
              </a:buClr>
              <a:defRPr/>
            </a:pPr>
            <a:r>
              <a:rPr lang="fr-FR" sz="1000" dirty="0"/>
              <a:t>Cible Tréso Climat III </a:t>
            </a:r>
            <a:r>
              <a:rPr lang="fr-FR" sz="900" i="1" dirty="0"/>
              <a:t>(avec LEI et/ou SF&gt; 100K€) </a:t>
            </a:r>
            <a:endParaRPr lang="fr-FR" sz="1000" i="1" dirty="0"/>
          </a:p>
          <a:p>
            <a:pPr lvl="2" eaLnBrk="1" fontAlgn="auto" hangingPunct="1">
              <a:spcBef>
                <a:spcPts val="300"/>
              </a:spcBef>
              <a:spcAft>
                <a:spcPts val="0"/>
              </a:spcAft>
              <a:buClr>
                <a:srgbClr val="00B0F0"/>
              </a:buClr>
              <a:defRPr/>
            </a:pPr>
            <a:r>
              <a:rPr lang="fr-FR" sz="1000" dirty="0"/>
              <a:t>Cible récurrente trimestrielle « CCE solde </a:t>
            </a:r>
            <a:r>
              <a:rPr lang="fr-FR" sz="1000" dirty="0" err="1"/>
              <a:t>moy</a:t>
            </a:r>
            <a:r>
              <a:rPr lang="fr-FR" sz="1000" dirty="0"/>
              <a:t> trim sup10K€ »</a:t>
            </a:r>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Fonds de commerce :</a:t>
            </a:r>
          </a:p>
          <a:p>
            <a:pPr lvl="2" eaLnBrk="1" fontAlgn="auto" hangingPunct="1">
              <a:spcBef>
                <a:spcPts val="0"/>
              </a:spcBef>
              <a:spcAft>
                <a:spcPts val="0"/>
              </a:spcAft>
              <a:buClr>
                <a:srgbClr val="00B0F0"/>
              </a:buClr>
              <a:defRPr/>
            </a:pPr>
            <a:r>
              <a:rPr lang="fr-FR" sz="1050" dirty="0"/>
              <a:t>Autres clients déjà détenteurs d’un CEP avec solde important</a:t>
            </a:r>
          </a:p>
          <a:p>
            <a:pPr lvl="2" eaLnBrk="1" fontAlgn="auto" hangingPunct="1">
              <a:spcBef>
                <a:spcPts val="0"/>
              </a:spcBef>
              <a:spcAft>
                <a:spcPts val="0"/>
              </a:spcAft>
              <a:buClr>
                <a:srgbClr val="00B0F0"/>
              </a:buClr>
              <a:defRPr/>
            </a:pPr>
            <a:r>
              <a:rPr lang="fr-FR" sz="1050" dirty="0"/>
              <a:t>Clients non-détenteurs de l’univers Epargne</a:t>
            </a:r>
          </a:p>
          <a:p>
            <a:pPr lvl="2" eaLnBrk="1" fontAlgn="auto" hangingPunct="1">
              <a:spcBef>
                <a:spcPts val="0"/>
              </a:spcBef>
              <a:spcAft>
                <a:spcPts val="0"/>
              </a:spcAft>
              <a:buClr>
                <a:srgbClr val="00B0F0"/>
              </a:buClr>
              <a:defRPr/>
            </a:pPr>
            <a:r>
              <a:rPr lang="fr-FR" sz="1050" dirty="0"/>
              <a:t>Clients en PTF avec une SF Pro importante</a:t>
            </a:r>
          </a:p>
          <a:p>
            <a:pPr lvl="2" eaLnBrk="1" fontAlgn="auto" hangingPunct="1">
              <a:spcBef>
                <a:spcPts val="0"/>
              </a:spcBef>
              <a:spcAft>
                <a:spcPts val="0"/>
              </a:spcAft>
              <a:buClr>
                <a:srgbClr val="00B0F0"/>
              </a:buClr>
              <a:defRPr/>
            </a:pPr>
            <a:r>
              <a:rPr lang="fr-FR" sz="1050" dirty="0"/>
              <a:t>Clients en PTF déjà détenteurs de CAT / de Comptes Titres</a:t>
            </a:r>
          </a:p>
        </p:txBody>
      </p:sp>
      <p:sp>
        <p:nvSpPr>
          <p:cNvPr id="189" name="Espace réservé du contenu 8">
            <a:extLst>
              <a:ext uri="{FF2B5EF4-FFF2-40B4-BE49-F238E27FC236}">
                <a16:creationId xmlns:a16="http://schemas.microsoft.com/office/drawing/2014/main" id="{BC6A229C-99D9-3ABA-280D-E6A600F52DB2}"/>
              </a:ext>
            </a:extLst>
          </p:cNvPr>
          <p:cNvSpPr txBox="1">
            <a:spLocks/>
          </p:cNvSpPr>
          <p:nvPr/>
        </p:nvSpPr>
        <p:spPr>
          <a:xfrm>
            <a:off x="5533956" y="3841443"/>
            <a:ext cx="6277643" cy="2029963"/>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marR="0" lvl="1" indent="-17145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a:p>
            <a:pPr marL="683895" lvl="1" indent="-215900" eaLnBrk="1" fontAlgn="auto" hangingPunct="1">
              <a:spcBef>
                <a:spcPts val="300"/>
              </a:spcBef>
              <a:spcAft>
                <a:spcPts val="0"/>
              </a:spcAft>
              <a:buClr>
                <a:srgbClr val="00B0F0"/>
              </a:buClr>
              <a:buFont typeface="Wingdings" panose="05000000000000000000" pitchFamily="2" charset="2"/>
              <a:buChar char="§"/>
              <a:defRPr/>
            </a:pPr>
            <a:r>
              <a:rPr kumimoji="0" lang="fr-FR" sz="1200" i="0" u="none" strike="noStrike" kern="1200" cap="none" spc="0" normalizeH="0" baseline="0" noProof="0" dirty="0">
                <a:ln>
                  <a:noFill/>
                </a:ln>
                <a:solidFill>
                  <a:prstClr val="black">
                    <a:lumMod val="75000"/>
                    <a:lumOff val="25000"/>
                  </a:prstClr>
                </a:solidFill>
                <a:uLnTx/>
                <a:uFillTx/>
                <a:latin typeface="Arial"/>
                <a:ea typeface="+mn-ea"/>
                <a:cs typeface="+mn-cs"/>
              </a:rPr>
              <a:t>CAT PRO / CAT BDR / </a:t>
            </a:r>
            <a:r>
              <a:rPr lang="fr-FR" sz="1200" dirty="0">
                <a:solidFill>
                  <a:srgbClr val="00B050"/>
                </a:solidFill>
              </a:rPr>
              <a:t>CAT Vert</a:t>
            </a:r>
          </a:p>
          <a:p>
            <a:pPr lvl="1" eaLnBrk="1" fontAlgn="auto" hangingPunct="1">
              <a:spcBef>
                <a:spcPts val="300"/>
              </a:spcBef>
              <a:spcAft>
                <a:spcPts val="0"/>
              </a:spcAft>
              <a:buClr>
                <a:srgbClr val="00B0F0"/>
              </a:buClr>
              <a:buFont typeface="Wingdings" panose="05000000000000000000" pitchFamily="2" charset="2"/>
              <a:buChar char="§"/>
              <a:defRPr/>
            </a:pPr>
            <a:r>
              <a:rPr lang="fr-FR" sz="1200" dirty="0">
                <a:solidFill>
                  <a:srgbClr val="00B050"/>
                </a:solidFill>
              </a:rPr>
              <a:t>Tréso Climat III </a:t>
            </a:r>
            <a:r>
              <a:rPr lang="fr-FR" sz="1200" dirty="0"/>
              <a:t>(green bond)</a:t>
            </a:r>
          </a:p>
          <a:p>
            <a:pPr marL="1098445" marR="0" lvl="2" indent="-17145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endPar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1098445" marR="0" lvl="2" indent="-17145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endPar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1098445" marR="0" lvl="2" indent="-17145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endPar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1098445" marR="0" lvl="2" indent="-17145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endPar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753745" marR="0" lvl="1" indent="-28575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La boîte à outils : </a:t>
            </a:r>
          </a:p>
          <a:p>
            <a:pPr marL="1098445" marR="0" lvl="2" indent="-17145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La Rubrique des Commerciaux pour trouver toutes les informations :</a:t>
            </a:r>
          </a:p>
          <a:p>
            <a:pPr marL="639445" marR="0" lvl="1" indent="-17145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p:txBody>
      </p:sp>
      <p:sp>
        <p:nvSpPr>
          <p:cNvPr id="190" name="Espace réservé du contenu 8">
            <a:extLst>
              <a:ext uri="{FF2B5EF4-FFF2-40B4-BE49-F238E27FC236}">
                <a16:creationId xmlns:a16="http://schemas.microsoft.com/office/drawing/2014/main" id="{8C392A53-B056-734E-6F29-F170907FEA25}"/>
              </a:ext>
            </a:extLst>
          </p:cNvPr>
          <p:cNvSpPr txBox="1">
            <a:spLocks noChangeArrowheads="1"/>
          </p:cNvSpPr>
          <p:nvPr/>
        </p:nvSpPr>
        <p:spPr bwMode="auto">
          <a:xfrm>
            <a:off x="6045879" y="3734768"/>
            <a:ext cx="3593247" cy="319066"/>
          </a:xfrm>
          <a:prstGeom prst="rect">
            <a:avLst/>
          </a:prstGeom>
          <a:solidFill>
            <a:srgbClr val="00B0F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lvl="0" indent="0" algn="ctr">
              <a:spcBef>
                <a:spcPts val="600"/>
              </a:spcBef>
              <a:buClr>
                <a:srgbClr val="D11921"/>
              </a:buClr>
              <a:defRPr/>
            </a:pPr>
            <a:r>
              <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a:t>
            </a:r>
            <a:r>
              <a:rPr lang="fr-FR" altLang="fr-FR" sz="1400" b="1" dirty="0">
                <a:solidFill>
                  <a:prstClr val="white"/>
                </a:solidFill>
              </a:rPr>
              <a:t>Passerelles / Synergies PRO-Premium</a:t>
            </a:r>
            <a:endPar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pic>
        <p:nvPicPr>
          <p:cNvPr id="191" name="Image 190">
            <a:extLst>
              <a:ext uri="{FF2B5EF4-FFF2-40B4-BE49-F238E27FC236}">
                <a16:creationId xmlns:a16="http://schemas.microsoft.com/office/drawing/2014/main" id="{C2F292EF-F56A-B6FA-5C11-C59C6D3F9E9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399217">
            <a:off x="5841628" y="3736940"/>
            <a:ext cx="341740" cy="342197"/>
          </a:xfrm>
          <a:prstGeom prst="ellipse">
            <a:avLst/>
          </a:prstGeom>
          <a:solidFill>
            <a:schemeClr val="bg1"/>
          </a:solidFill>
        </p:spPr>
      </p:pic>
      <p:pic>
        <p:nvPicPr>
          <p:cNvPr id="192" name="Image 191">
            <a:extLst>
              <a:ext uri="{FF2B5EF4-FFF2-40B4-BE49-F238E27FC236}">
                <a16:creationId xmlns:a16="http://schemas.microsoft.com/office/drawing/2014/main" id="{3106974C-CBE6-096E-EBCC-AD4945F17499}"/>
              </a:ext>
            </a:extLst>
          </p:cNvPr>
          <p:cNvPicPr>
            <a:picLocks noChangeAspect="1"/>
          </p:cNvPicPr>
          <p:nvPr/>
        </p:nvPicPr>
        <p:blipFill>
          <a:blip r:embed="rId7" cstate="print">
            <a:extLst>
              <a:ext uri="{BEBA8EAE-BF5A-486C-A8C5-ECC9F3942E4B}">
                <a14:imgProps xmlns:a14="http://schemas.microsoft.com/office/drawing/2010/main">
                  <a14:imgLayer r:embed="rId8">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9543176" y="3721024"/>
            <a:ext cx="387680" cy="376759"/>
          </a:xfrm>
          <a:prstGeom prst="rect">
            <a:avLst/>
          </a:prstGeom>
        </p:spPr>
      </p:pic>
      <p:pic>
        <p:nvPicPr>
          <p:cNvPr id="193" name="Picture 2" descr="Sticker arbre été vert pas cher Etiquette &amp;amp;amp; Autocollant">
            <a:extLst>
              <a:ext uri="{FF2B5EF4-FFF2-40B4-BE49-F238E27FC236}">
                <a16:creationId xmlns:a16="http://schemas.microsoft.com/office/drawing/2014/main" id="{01DC7D3D-23FD-1BAF-7A2A-611E7C5450DC}"/>
              </a:ext>
            </a:extLst>
          </p:cNvPr>
          <p:cNvPicPr>
            <a:picLocks noChangeAspect="1" noChangeArrowheads="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19600" y="2482816"/>
            <a:ext cx="269492" cy="269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 name="Picture 2" descr="Sticker arbre été vert pas cher Etiquette &amp;amp;amp; Autocollant">
            <a:extLst>
              <a:ext uri="{FF2B5EF4-FFF2-40B4-BE49-F238E27FC236}">
                <a16:creationId xmlns:a16="http://schemas.microsoft.com/office/drawing/2014/main" id="{9C10ACAF-0309-BEDF-29E3-A0C40C08EDBD}"/>
              </a:ext>
            </a:extLst>
          </p:cNvPr>
          <p:cNvPicPr>
            <a:picLocks noChangeAspect="1" noChangeArrowheads="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19600" y="2936877"/>
            <a:ext cx="269492" cy="269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5" name="Picture 2" descr="Sticker arbre été vert pas cher Etiquette &amp;amp;amp; Autocollant">
            <a:extLst>
              <a:ext uri="{FF2B5EF4-FFF2-40B4-BE49-F238E27FC236}">
                <a16:creationId xmlns:a16="http://schemas.microsoft.com/office/drawing/2014/main" id="{73110274-6970-67C6-29EC-60EFBA335F6C}"/>
              </a:ext>
            </a:extLst>
          </p:cNvPr>
          <p:cNvPicPr>
            <a:picLocks noChangeAspect="1" noChangeArrowheads="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19600" y="3358013"/>
            <a:ext cx="269492" cy="269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6" name="Rectangle 195">
            <a:extLst>
              <a:ext uri="{FF2B5EF4-FFF2-40B4-BE49-F238E27FC236}">
                <a16:creationId xmlns:a16="http://schemas.microsoft.com/office/drawing/2014/main" id="{EE6243F0-2DE2-A6CC-F864-6CC9A318E994}"/>
              </a:ext>
            </a:extLst>
          </p:cNvPr>
          <p:cNvSpPr/>
          <p:nvPr/>
        </p:nvSpPr>
        <p:spPr>
          <a:xfrm>
            <a:off x="0" y="0"/>
            <a:ext cx="394399" cy="685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white"/>
                </a:solidFill>
                <a:effectLst/>
                <a:uLnTx/>
                <a:uFillTx/>
                <a:latin typeface="Montserrat Black" panose="00000A00000000000000" pitchFamily="2" charset="0"/>
                <a:ea typeface="+mn-ea"/>
                <a:cs typeface="+mn-cs"/>
              </a:rPr>
              <a:t>EPARGNE</a:t>
            </a:r>
          </a:p>
        </p:txBody>
      </p:sp>
    </p:spTree>
    <p:extLst>
      <p:ext uri="{BB962C8B-B14F-4D97-AF65-F5344CB8AC3E}">
        <p14:creationId xmlns:p14="http://schemas.microsoft.com/office/powerpoint/2010/main" val="27522768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6">
            <a:extLst>
              <a:ext uri="{FF2B5EF4-FFF2-40B4-BE49-F238E27FC236}">
                <a16:creationId xmlns:a16="http://schemas.microsoft.com/office/drawing/2014/main" id="{6BAF421F-F97F-D83B-79F0-DE9317DA5775}"/>
              </a:ext>
            </a:extLst>
          </p:cNvPr>
          <p:cNvSpPr>
            <a:spLocks noGrp="1"/>
          </p:cNvSpPr>
          <p:nvPr>
            <p:ph type="body" sz="quarter" idx="14"/>
          </p:nvPr>
        </p:nvSpPr>
        <p:spPr>
          <a:xfrm>
            <a:off x="4376057" y="137054"/>
            <a:ext cx="7300006" cy="231246"/>
          </a:xfrm>
        </p:spPr>
        <p:txBody>
          <a:bodyPr/>
          <a:lstStyle/>
          <a:p>
            <a:r>
              <a:rPr lang="fr-FR" b="0" dirty="0">
                <a:solidFill>
                  <a:schemeClr val="tx1">
                    <a:lumMod val="75000"/>
                    <a:lumOff val="25000"/>
                  </a:schemeClr>
                </a:solidFill>
              </a:rPr>
              <a:t>Grand Public</a:t>
            </a:r>
            <a:r>
              <a:rPr lang="fr-FR" dirty="0">
                <a:solidFill>
                  <a:schemeClr val="tx1">
                    <a:lumMod val="75000"/>
                    <a:lumOff val="25000"/>
                  </a:schemeClr>
                </a:solidFill>
              </a:rPr>
              <a:t> - Premium - </a:t>
            </a:r>
            <a:r>
              <a:rPr lang="fr-FR" dirty="0">
                <a:solidFill>
                  <a:srgbClr val="C00000"/>
                </a:solidFill>
              </a:rPr>
              <a:t>Professionnels </a:t>
            </a:r>
          </a:p>
        </p:txBody>
      </p:sp>
      <p:pic>
        <p:nvPicPr>
          <p:cNvPr id="99" name="Image 98">
            <a:extLst>
              <a:ext uri="{FF2B5EF4-FFF2-40B4-BE49-F238E27FC236}">
                <a16:creationId xmlns:a16="http://schemas.microsoft.com/office/drawing/2014/main" id="{058E2041-4213-0A15-C677-57F48C24F85C}"/>
              </a:ext>
            </a:extLst>
          </p:cNvPr>
          <p:cNvPicPr>
            <a:picLocks noChangeAspect="1"/>
          </p:cNvPicPr>
          <p:nvPr/>
        </p:nvPicPr>
        <p:blipFill>
          <a:blip r:embed="rId2">
            <a:duotone>
              <a:prstClr val="black"/>
              <a:schemeClr val="accent4">
                <a:tint val="45000"/>
                <a:satMod val="400000"/>
              </a:schemeClr>
            </a:duotone>
          </a:blip>
          <a:stretch>
            <a:fillRect/>
          </a:stretch>
        </p:blipFill>
        <p:spPr>
          <a:xfrm rot="4962598" flipH="1" flipV="1">
            <a:off x="11257708" y="5579088"/>
            <a:ext cx="322403" cy="310019"/>
          </a:xfrm>
          <a:prstGeom prst="rect">
            <a:avLst/>
          </a:prstGeom>
          <a:noFill/>
        </p:spPr>
      </p:pic>
      <p:sp>
        <p:nvSpPr>
          <p:cNvPr id="101" name="Espace réservé du contenu 8">
            <a:extLst>
              <a:ext uri="{FF2B5EF4-FFF2-40B4-BE49-F238E27FC236}">
                <a16:creationId xmlns:a16="http://schemas.microsoft.com/office/drawing/2014/main" id="{C50D138D-67FC-3514-3757-ABFD26164B86}"/>
              </a:ext>
            </a:extLst>
          </p:cNvPr>
          <p:cNvSpPr txBox="1">
            <a:spLocks/>
          </p:cNvSpPr>
          <p:nvPr/>
        </p:nvSpPr>
        <p:spPr bwMode="auto">
          <a:xfrm>
            <a:off x="466041" y="1398834"/>
            <a:ext cx="5331135" cy="2105231"/>
          </a:xfrm>
          <a:prstGeom prst="rect">
            <a:avLst/>
          </a:prstGeom>
          <a:noFill/>
          <a:ln w="28575">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4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0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p:txBody>
      </p:sp>
      <p:sp>
        <p:nvSpPr>
          <p:cNvPr id="102" name="Espace réservé du contenu 8">
            <a:extLst>
              <a:ext uri="{FF2B5EF4-FFF2-40B4-BE49-F238E27FC236}">
                <a16:creationId xmlns:a16="http://schemas.microsoft.com/office/drawing/2014/main" id="{AFE3E9CC-9E2E-9966-2399-B73BF7D71B89}"/>
              </a:ext>
            </a:extLst>
          </p:cNvPr>
          <p:cNvSpPr txBox="1">
            <a:spLocks/>
          </p:cNvSpPr>
          <p:nvPr/>
        </p:nvSpPr>
        <p:spPr>
          <a:xfrm>
            <a:off x="458604" y="3691909"/>
            <a:ext cx="5338572" cy="2265271"/>
          </a:xfrm>
          <a:prstGeom prst="rect">
            <a:avLst/>
          </a:prstGeom>
          <a:noFill/>
          <a:ln w="28575">
            <a:solidFill>
              <a:schemeClr val="tx2"/>
            </a:solidFill>
          </a:ln>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None/>
              <a:tabLst/>
              <a:defRPr/>
            </a:pPr>
            <a:endParaRPr kumimoji="0" lang="fr-FR" sz="1050" b="0" i="0" u="none" strike="noStrike" kern="1200" cap="none" spc="0" normalizeH="0" baseline="0" noProof="0">
              <a:ln>
                <a:noFill/>
              </a:ln>
              <a:solidFill>
                <a:prstClr val="black">
                  <a:lumMod val="75000"/>
                  <a:lumOff val="25000"/>
                </a:prstClr>
              </a:solidFill>
              <a:effectLst/>
              <a:uLnTx/>
              <a:uFillTx/>
              <a:latin typeface="Arial"/>
              <a:ea typeface="+mn-ea"/>
              <a:cs typeface="+mn-cs"/>
            </a:endParaRPr>
          </a:p>
        </p:txBody>
      </p:sp>
      <p:sp>
        <p:nvSpPr>
          <p:cNvPr id="103" name="Espace réservé du contenu 8">
            <a:extLst>
              <a:ext uri="{FF2B5EF4-FFF2-40B4-BE49-F238E27FC236}">
                <a16:creationId xmlns:a16="http://schemas.microsoft.com/office/drawing/2014/main" id="{6D95F777-369E-77CB-A962-51B5A2A7F3B9}"/>
              </a:ext>
            </a:extLst>
          </p:cNvPr>
          <p:cNvSpPr txBox="1">
            <a:spLocks/>
          </p:cNvSpPr>
          <p:nvPr/>
        </p:nvSpPr>
        <p:spPr bwMode="auto">
          <a:xfrm>
            <a:off x="5953014" y="1412872"/>
            <a:ext cx="5858586" cy="2231150"/>
          </a:xfrm>
          <a:prstGeom prst="rect">
            <a:avLst/>
          </a:prstGeom>
          <a:noFill/>
          <a:ln w="28575">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4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0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p:txBody>
      </p:sp>
      <p:sp>
        <p:nvSpPr>
          <p:cNvPr id="104" name="Rectangle 103">
            <a:extLst>
              <a:ext uri="{FF2B5EF4-FFF2-40B4-BE49-F238E27FC236}">
                <a16:creationId xmlns:a16="http://schemas.microsoft.com/office/drawing/2014/main" id="{9A1707D0-1F46-33E4-6CEB-44219FA93C95}"/>
              </a:ext>
            </a:extLst>
          </p:cNvPr>
          <p:cNvSpPr/>
          <p:nvPr/>
        </p:nvSpPr>
        <p:spPr>
          <a:xfrm>
            <a:off x="6035877" y="3007400"/>
            <a:ext cx="5717684" cy="605858"/>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105" name="Espace réservé du texte 5">
            <a:extLst>
              <a:ext uri="{FF2B5EF4-FFF2-40B4-BE49-F238E27FC236}">
                <a16:creationId xmlns:a16="http://schemas.microsoft.com/office/drawing/2014/main" id="{9E7578BD-9293-6C45-A461-A570D0C195AC}"/>
              </a:ext>
            </a:extLst>
          </p:cNvPr>
          <p:cNvSpPr>
            <a:spLocks noGrp="1"/>
          </p:cNvSpPr>
          <p:nvPr>
            <p:ph type="body" sz="quarter" idx="12"/>
          </p:nvPr>
        </p:nvSpPr>
        <p:spPr>
          <a:xfrm>
            <a:off x="695325" y="464147"/>
            <a:ext cx="10980738" cy="720000"/>
          </a:xfrm>
        </p:spPr>
        <p:txBody>
          <a:bodyPr lIns="91440" tIns="45720" rIns="91440" bIns="45720" anchor="ctr">
            <a:normAutofit/>
          </a:bodyPr>
          <a:lstStyle/>
          <a:p>
            <a:r>
              <a:rPr lang="fr-FR" dirty="0">
                <a:latin typeface="Montserrat Black"/>
              </a:rPr>
              <a:t>L’</a:t>
            </a:r>
            <a:r>
              <a:rPr lang="fr-FR" dirty="0">
                <a:solidFill>
                  <a:srgbClr val="C00000"/>
                </a:solidFill>
                <a:latin typeface="Montserrat Black"/>
              </a:rPr>
              <a:t>Essentiel </a:t>
            </a:r>
            <a:r>
              <a:rPr lang="fr-FR" dirty="0">
                <a:latin typeface="Montserrat Black"/>
              </a:rPr>
              <a:t>de l’IARD Pro : « </a:t>
            </a:r>
            <a:r>
              <a:rPr lang="fr-FR" dirty="0">
                <a:solidFill>
                  <a:srgbClr val="C00000"/>
                </a:solidFill>
                <a:latin typeface="Montserrat Black"/>
              </a:rPr>
              <a:t>Assurer l’activité, les locaux, les biens et les véhicules </a:t>
            </a:r>
            <a:r>
              <a:rPr lang="fr-FR" dirty="0">
                <a:latin typeface="Montserrat Black"/>
              </a:rPr>
              <a:t>de nos Pros »</a:t>
            </a:r>
          </a:p>
        </p:txBody>
      </p:sp>
      <p:sp>
        <p:nvSpPr>
          <p:cNvPr id="106" name="Espace réservé du contenu 8">
            <a:extLst>
              <a:ext uri="{FF2B5EF4-FFF2-40B4-BE49-F238E27FC236}">
                <a16:creationId xmlns:a16="http://schemas.microsoft.com/office/drawing/2014/main" id="{6AE4BBBF-9C09-7C50-3E32-FF30FDFF2803}"/>
              </a:ext>
            </a:extLst>
          </p:cNvPr>
          <p:cNvSpPr txBox="1">
            <a:spLocks noChangeArrowheads="1"/>
          </p:cNvSpPr>
          <p:nvPr/>
        </p:nvSpPr>
        <p:spPr bwMode="auto">
          <a:xfrm>
            <a:off x="6044487" y="1277258"/>
            <a:ext cx="2629578" cy="319066"/>
          </a:xfrm>
          <a:prstGeom prst="rect">
            <a:avLst/>
          </a:prstGeom>
          <a:solidFill>
            <a:schemeClr val="tx2"/>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Tx/>
              <a:buNone/>
              <a:tabLst/>
              <a:defRPr/>
            </a:pPr>
            <a:r>
              <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Les impacts sur votre PV</a:t>
            </a:r>
          </a:p>
        </p:txBody>
      </p:sp>
      <p:sp>
        <p:nvSpPr>
          <p:cNvPr id="107" name="Espace réservé du contenu 8">
            <a:extLst>
              <a:ext uri="{FF2B5EF4-FFF2-40B4-BE49-F238E27FC236}">
                <a16:creationId xmlns:a16="http://schemas.microsoft.com/office/drawing/2014/main" id="{A1C5D204-41CB-9BAE-8A0C-6D51F0F5E98A}"/>
              </a:ext>
            </a:extLst>
          </p:cNvPr>
          <p:cNvSpPr txBox="1">
            <a:spLocks noChangeArrowheads="1"/>
          </p:cNvSpPr>
          <p:nvPr/>
        </p:nvSpPr>
        <p:spPr bwMode="auto">
          <a:xfrm>
            <a:off x="517557" y="1239301"/>
            <a:ext cx="2389395" cy="319066"/>
          </a:xfrm>
          <a:prstGeom prst="rect">
            <a:avLst/>
          </a:prstGeom>
          <a:solidFill>
            <a:schemeClr val="tx2"/>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Tx/>
              <a:buNone/>
              <a:tabLst/>
              <a:defRPr/>
            </a:pPr>
            <a:r>
              <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Les offres à proposer</a:t>
            </a:r>
          </a:p>
        </p:txBody>
      </p:sp>
      <p:sp>
        <p:nvSpPr>
          <p:cNvPr id="108" name="Espace réservé du contenu 8">
            <a:extLst>
              <a:ext uri="{FF2B5EF4-FFF2-40B4-BE49-F238E27FC236}">
                <a16:creationId xmlns:a16="http://schemas.microsoft.com/office/drawing/2014/main" id="{71E6F902-D7B9-6B1E-D281-58DCA9C06EED}"/>
              </a:ext>
            </a:extLst>
          </p:cNvPr>
          <p:cNvSpPr txBox="1">
            <a:spLocks/>
          </p:cNvSpPr>
          <p:nvPr/>
        </p:nvSpPr>
        <p:spPr>
          <a:xfrm>
            <a:off x="517556" y="3552565"/>
            <a:ext cx="1833757" cy="338987"/>
          </a:xfrm>
          <a:prstGeom prst="rect">
            <a:avLst/>
          </a:prstGeom>
          <a:solidFill>
            <a:schemeClr val="tx2"/>
          </a:solidFill>
          <a:ln w="28575"/>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None/>
              <a:tabLst/>
              <a:defRPr/>
            </a:pPr>
            <a:r>
              <a:rPr kumimoji="0" lang="fr-FR" sz="1400" b="1" i="0" u="none" strike="noStrike" kern="1200" cap="none" spc="0" normalizeH="0" baseline="0" noProof="0" dirty="0">
                <a:ln>
                  <a:noFill/>
                </a:ln>
                <a:solidFill>
                  <a:prstClr val="white"/>
                </a:solidFill>
                <a:effectLst/>
                <a:uLnTx/>
                <a:uFillTx/>
                <a:latin typeface="Arial"/>
                <a:ea typeface="+mn-ea"/>
                <a:cs typeface="+mn-cs"/>
              </a:rPr>
              <a:t>     Qui contacter ?</a:t>
            </a:r>
          </a:p>
        </p:txBody>
      </p:sp>
      <p:grpSp>
        <p:nvGrpSpPr>
          <p:cNvPr id="109" name="Graphique 1830">
            <a:extLst>
              <a:ext uri="{FF2B5EF4-FFF2-40B4-BE49-F238E27FC236}">
                <a16:creationId xmlns:a16="http://schemas.microsoft.com/office/drawing/2014/main" id="{5524968B-FA39-7903-0F68-F8F6298CCBDC}"/>
              </a:ext>
            </a:extLst>
          </p:cNvPr>
          <p:cNvGrpSpPr/>
          <p:nvPr/>
        </p:nvGrpSpPr>
        <p:grpSpPr>
          <a:xfrm>
            <a:off x="538447" y="1276994"/>
            <a:ext cx="248961" cy="225774"/>
            <a:chOff x="10483925" y="2904391"/>
            <a:chExt cx="396900" cy="359934"/>
          </a:xfrm>
          <a:noFill/>
        </p:grpSpPr>
        <p:grpSp>
          <p:nvGrpSpPr>
            <p:cNvPr id="110" name="Graphique 1830">
              <a:extLst>
                <a:ext uri="{FF2B5EF4-FFF2-40B4-BE49-F238E27FC236}">
                  <a16:creationId xmlns:a16="http://schemas.microsoft.com/office/drawing/2014/main" id="{F251543C-4A99-8D7E-CAC3-ECF94116D6DA}"/>
                </a:ext>
              </a:extLst>
            </p:cNvPr>
            <p:cNvGrpSpPr/>
            <p:nvPr/>
          </p:nvGrpSpPr>
          <p:grpSpPr>
            <a:xfrm>
              <a:off x="10483925" y="2904391"/>
              <a:ext cx="396900" cy="359934"/>
              <a:chOff x="10483925" y="2904391"/>
              <a:chExt cx="396900" cy="359934"/>
            </a:xfrm>
            <a:grpFill/>
          </p:grpSpPr>
          <p:sp>
            <p:nvSpPr>
              <p:cNvPr id="114" name="Forme libre : forme 113">
                <a:extLst>
                  <a:ext uri="{FF2B5EF4-FFF2-40B4-BE49-F238E27FC236}">
                    <a16:creationId xmlns:a16="http://schemas.microsoft.com/office/drawing/2014/main" id="{7FC5615C-24B8-A7B6-B2F8-511918CACBFC}"/>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15" name="Forme libre : forme 114">
                <a:extLst>
                  <a:ext uri="{FF2B5EF4-FFF2-40B4-BE49-F238E27FC236}">
                    <a16:creationId xmlns:a16="http://schemas.microsoft.com/office/drawing/2014/main" id="{A4193A74-3108-D121-0231-4D82DC55B423}"/>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16" name="Forme libre : forme 115">
                <a:extLst>
                  <a:ext uri="{FF2B5EF4-FFF2-40B4-BE49-F238E27FC236}">
                    <a16:creationId xmlns:a16="http://schemas.microsoft.com/office/drawing/2014/main" id="{F470279A-E5B2-CE5A-E1F2-DC9163FB8AB9}"/>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17" name="Forme libre : forme 116">
                <a:extLst>
                  <a:ext uri="{FF2B5EF4-FFF2-40B4-BE49-F238E27FC236}">
                    <a16:creationId xmlns:a16="http://schemas.microsoft.com/office/drawing/2014/main" id="{6A4F339E-FDFC-D84F-ECA8-2396D1218A8C}"/>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18" name="Forme libre : forme 117">
                <a:extLst>
                  <a:ext uri="{FF2B5EF4-FFF2-40B4-BE49-F238E27FC236}">
                    <a16:creationId xmlns:a16="http://schemas.microsoft.com/office/drawing/2014/main" id="{41393784-607F-8E7B-25FC-CF4B12B9BD71}"/>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19" name="Forme libre : forme 118">
                <a:extLst>
                  <a:ext uri="{FF2B5EF4-FFF2-40B4-BE49-F238E27FC236}">
                    <a16:creationId xmlns:a16="http://schemas.microsoft.com/office/drawing/2014/main" id="{B5FFF4AC-CABC-4C3A-20B8-1FF43272F7B4}"/>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20" name="Forme libre : forme 119">
                <a:extLst>
                  <a:ext uri="{FF2B5EF4-FFF2-40B4-BE49-F238E27FC236}">
                    <a16:creationId xmlns:a16="http://schemas.microsoft.com/office/drawing/2014/main" id="{4983183C-EEE6-AC27-7E8D-62BF4E08D9A2}"/>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21" name="Forme libre : forme 120">
                <a:extLst>
                  <a:ext uri="{FF2B5EF4-FFF2-40B4-BE49-F238E27FC236}">
                    <a16:creationId xmlns:a16="http://schemas.microsoft.com/office/drawing/2014/main" id="{075295DD-A663-BA19-53C9-46A3EB5455AC}"/>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22" name="Forme libre : forme 121">
                <a:extLst>
                  <a:ext uri="{FF2B5EF4-FFF2-40B4-BE49-F238E27FC236}">
                    <a16:creationId xmlns:a16="http://schemas.microsoft.com/office/drawing/2014/main" id="{94EB1028-8D1E-627F-9A58-EFC5A8F87BB3}"/>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23" name="Forme libre : forme 122">
                <a:extLst>
                  <a:ext uri="{FF2B5EF4-FFF2-40B4-BE49-F238E27FC236}">
                    <a16:creationId xmlns:a16="http://schemas.microsoft.com/office/drawing/2014/main" id="{595AC765-03FA-33C2-AC33-99F50CC78FAE}"/>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24" name="Forme libre : forme 123">
                <a:extLst>
                  <a:ext uri="{FF2B5EF4-FFF2-40B4-BE49-F238E27FC236}">
                    <a16:creationId xmlns:a16="http://schemas.microsoft.com/office/drawing/2014/main" id="{94690881-008A-26EC-3FAC-74205D5B97D6}"/>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25" name="Forme libre : forme 124">
                <a:extLst>
                  <a:ext uri="{FF2B5EF4-FFF2-40B4-BE49-F238E27FC236}">
                    <a16:creationId xmlns:a16="http://schemas.microsoft.com/office/drawing/2014/main" id="{0D11F1C7-872B-60CA-55CA-E118ADA73EBA}"/>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26" name="Forme libre : forme 125">
                <a:extLst>
                  <a:ext uri="{FF2B5EF4-FFF2-40B4-BE49-F238E27FC236}">
                    <a16:creationId xmlns:a16="http://schemas.microsoft.com/office/drawing/2014/main" id="{0C1C7CC6-BAFF-885A-5AC2-CF76A2749A80}"/>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111" name="Forme libre : forme 110">
              <a:extLst>
                <a:ext uri="{FF2B5EF4-FFF2-40B4-BE49-F238E27FC236}">
                  <a16:creationId xmlns:a16="http://schemas.microsoft.com/office/drawing/2014/main" id="{93E0E785-5103-F67E-B5B0-552EE7679FCE}"/>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12" name="Forme libre : forme 111">
              <a:extLst>
                <a:ext uri="{FF2B5EF4-FFF2-40B4-BE49-F238E27FC236}">
                  <a16:creationId xmlns:a16="http://schemas.microsoft.com/office/drawing/2014/main" id="{C71E17E6-CADA-A433-AA3D-BD6B1DC11B17}"/>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13" name="Forme libre : forme 112">
              <a:extLst>
                <a:ext uri="{FF2B5EF4-FFF2-40B4-BE49-F238E27FC236}">
                  <a16:creationId xmlns:a16="http://schemas.microsoft.com/office/drawing/2014/main" id="{5E8E9767-65CD-A92B-7F2A-144F64E7DC27}"/>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27" name="Graphique 1772">
            <a:extLst>
              <a:ext uri="{FF2B5EF4-FFF2-40B4-BE49-F238E27FC236}">
                <a16:creationId xmlns:a16="http://schemas.microsoft.com/office/drawing/2014/main" id="{8855A98C-70D7-5D35-DD71-83C6F5FF0D83}"/>
              </a:ext>
            </a:extLst>
          </p:cNvPr>
          <p:cNvGrpSpPr/>
          <p:nvPr/>
        </p:nvGrpSpPr>
        <p:grpSpPr>
          <a:xfrm>
            <a:off x="6102164" y="1318463"/>
            <a:ext cx="211812" cy="233903"/>
            <a:chOff x="2317430" y="1288782"/>
            <a:chExt cx="363699" cy="401630"/>
          </a:xfrm>
          <a:noFill/>
        </p:grpSpPr>
        <p:sp>
          <p:nvSpPr>
            <p:cNvPr id="128" name="Forme libre : forme 127">
              <a:extLst>
                <a:ext uri="{FF2B5EF4-FFF2-40B4-BE49-F238E27FC236}">
                  <a16:creationId xmlns:a16="http://schemas.microsoft.com/office/drawing/2014/main" id="{5C18E47A-311A-2607-A0A5-A295C36BF3BF}"/>
                </a:ext>
              </a:extLst>
            </p:cNvPr>
            <p:cNvSpPr/>
            <p:nvPr/>
          </p:nvSpPr>
          <p:spPr>
            <a:xfrm>
              <a:off x="2437427" y="1349025"/>
              <a:ext cx="92315" cy="208883"/>
            </a:xfrm>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a:moveTo>
                    <a:pt x="18" y="208883"/>
                  </a:moveTo>
                  <a:cubicBezTo>
                    <a:pt x="18" y="157258"/>
                    <a:pt x="18" y="128111"/>
                    <a:pt x="18" y="128111"/>
                  </a:cubicBezTo>
                  <a:cubicBezTo>
                    <a:pt x="18" y="128111"/>
                    <a:pt x="-3411" y="2857"/>
                    <a:pt x="84505" y="0"/>
                  </a:cubicBezTo>
                  <a:lnTo>
                    <a:pt x="92315"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nvGrpSpPr>
            <p:cNvPr id="129" name="Graphique 1772">
              <a:extLst>
                <a:ext uri="{FF2B5EF4-FFF2-40B4-BE49-F238E27FC236}">
                  <a16:creationId xmlns:a16="http://schemas.microsoft.com/office/drawing/2014/main" id="{9CD07867-396D-01C7-FD3B-069F47990BF0}"/>
                </a:ext>
              </a:extLst>
            </p:cNvPr>
            <p:cNvGrpSpPr/>
            <p:nvPr/>
          </p:nvGrpSpPr>
          <p:grpSpPr>
            <a:xfrm>
              <a:off x="2452209" y="1371600"/>
              <a:ext cx="42576" cy="102012"/>
              <a:chOff x="2452209" y="1371600"/>
              <a:chExt cx="42576" cy="102012"/>
            </a:xfrm>
            <a:grpFill/>
          </p:grpSpPr>
          <p:sp>
            <p:nvSpPr>
              <p:cNvPr id="149" name="Forme libre : forme 148">
                <a:extLst>
                  <a:ext uri="{FF2B5EF4-FFF2-40B4-BE49-F238E27FC236}">
                    <a16:creationId xmlns:a16="http://schemas.microsoft.com/office/drawing/2014/main" id="{C5E7F374-25D5-4878-47FD-3684F0A5AFE4}"/>
                  </a:ext>
                </a:extLst>
              </p:cNvPr>
              <p:cNvSpPr/>
              <p:nvPr/>
            </p:nvSpPr>
            <p:spPr>
              <a:xfrm>
                <a:off x="2480403" y="1371600"/>
                <a:ext cx="14382" cy="13049"/>
              </a:xfrm>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a:moveTo>
                      <a:pt x="0" y="13049"/>
                    </a:moveTo>
                    <a:cubicBezTo>
                      <a:pt x="4191" y="8191"/>
                      <a:pt x="8954" y="3715"/>
                      <a:pt x="14383"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50" name="Forme libre : forme 149">
                <a:extLst>
                  <a:ext uri="{FF2B5EF4-FFF2-40B4-BE49-F238E27FC236}">
                    <a16:creationId xmlns:a16="http://schemas.microsoft.com/office/drawing/2014/main" id="{102E036D-379F-64AA-C352-C87825F541C5}"/>
                  </a:ext>
                </a:extLst>
              </p:cNvPr>
              <p:cNvSpPr/>
              <p:nvPr/>
            </p:nvSpPr>
            <p:spPr>
              <a:xfrm>
                <a:off x="2452209" y="1404175"/>
                <a:ext cx="15621" cy="69437"/>
              </a:xfrm>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a:moveTo>
                      <a:pt x="0" y="69437"/>
                    </a:moveTo>
                    <a:cubicBezTo>
                      <a:pt x="572" y="54578"/>
                      <a:pt x="3334" y="25146"/>
                      <a:pt x="15621"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130" name="Forme libre : forme 129">
              <a:extLst>
                <a:ext uri="{FF2B5EF4-FFF2-40B4-BE49-F238E27FC236}">
                  <a16:creationId xmlns:a16="http://schemas.microsoft.com/office/drawing/2014/main" id="{6690E5E3-CCEB-CBE5-A085-2AF91E47DBE5}"/>
                </a:ext>
              </a:extLst>
            </p:cNvPr>
            <p:cNvSpPr/>
            <p:nvPr/>
          </p:nvSpPr>
          <p:spPr>
            <a:xfrm>
              <a:off x="2556317" y="1349974"/>
              <a:ext cx="86772" cy="231460"/>
            </a:xfrm>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a:moveTo>
                    <a:pt x="0" y="3"/>
                  </a:moveTo>
                  <a:cubicBezTo>
                    <a:pt x="0" y="3"/>
                    <a:pt x="86773" y="-2568"/>
                    <a:pt x="86773" y="132687"/>
                  </a:cubicBezTo>
                  <a:lnTo>
                    <a:pt x="86773" y="231461"/>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31" name="Forme libre : forme 130">
              <a:extLst>
                <a:ext uri="{FF2B5EF4-FFF2-40B4-BE49-F238E27FC236}">
                  <a16:creationId xmlns:a16="http://schemas.microsoft.com/office/drawing/2014/main" id="{F21A5DAD-6A8F-A540-B76A-A46348E934EE}"/>
                </a:ext>
              </a:extLst>
            </p:cNvPr>
            <p:cNvSpPr/>
            <p:nvPr/>
          </p:nvSpPr>
          <p:spPr>
            <a:xfrm>
              <a:off x="2491356" y="1288782"/>
              <a:ext cx="86868" cy="59291"/>
            </a:xfrm>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a:moveTo>
                    <a:pt x="23241" y="59291"/>
                  </a:moveTo>
                  <a:lnTo>
                    <a:pt x="0" y="14333"/>
                  </a:lnTo>
                  <a:cubicBezTo>
                    <a:pt x="0" y="14333"/>
                    <a:pt x="42386" y="-14909"/>
                    <a:pt x="86868" y="1014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32" name="Forme libre : forme 131">
              <a:extLst>
                <a:ext uri="{FF2B5EF4-FFF2-40B4-BE49-F238E27FC236}">
                  <a16:creationId xmlns:a16="http://schemas.microsoft.com/office/drawing/2014/main" id="{FEB5ADB5-8F54-B103-8ACB-C00E2E2A91C1}"/>
                </a:ext>
              </a:extLst>
            </p:cNvPr>
            <p:cNvSpPr/>
            <p:nvPr/>
          </p:nvSpPr>
          <p:spPr>
            <a:xfrm>
              <a:off x="2568033" y="1308544"/>
              <a:ext cx="16382" cy="40671"/>
            </a:xfrm>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a:moveTo>
                    <a:pt x="16383" y="0"/>
                  </a:moveTo>
                  <a:lnTo>
                    <a:pt x="0" y="40672"/>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33" name="Forme libre : forme 132">
              <a:extLst>
                <a:ext uri="{FF2B5EF4-FFF2-40B4-BE49-F238E27FC236}">
                  <a16:creationId xmlns:a16="http://schemas.microsoft.com/office/drawing/2014/main" id="{036DB224-B7E2-1B4D-C14E-8BA53426DAC8}"/>
                </a:ext>
              </a:extLst>
            </p:cNvPr>
            <p:cNvSpPr/>
            <p:nvPr/>
          </p:nvSpPr>
          <p:spPr>
            <a:xfrm>
              <a:off x="2538601" y="1303972"/>
              <a:ext cx="190" cy="34194"/>
            </a:xfrm>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a:moveTo>
                    <a:pt x="191" y="0"/>
                  </a:moveTo>
                  <a:lnTo>
                    <a:pt x="0" y="34195"/>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34" name="Forme libre : forme 133">
              <a:extLst>
                <a:ext uri="{FF2B5EF4-FFF2-40B4-BE49-F238E27FC236}">
                  <a16:creationId xmlns:a16="http://schemas.microsoft.com/office/drawing/2014/main" id="{2484A2F0-F263-60C9-15E8-9F68A21CD5AD}"/>
                </a:ext>
              </a:extLst>
            </p:cNvPr>
            <p:cNvSpPr/>
            <p:nvPr/>
          </p:nvSpPr>
          <p:spPr>
            <a:xfrm>
              <a:off x="2556889" y="1311116"/>
              <a:ext cx="6572" cy="18478"/>
            </a:xfrm>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a:moveTo>
                    <a:pt x="6572" y="0"/>
                  </a:moveTo>
                  <a:lnTo>
                    <a:pt x="0" y="18479"/>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nvGrpSpPr>
            <p:cNvPr id="135" name="Graphique 1772">
              <a:extLst>
                <a:ext uri="{FF2B5EF4-FFF2-40B4-BE49-F238E27FC236}">
                  <a16:creationId xmlns:a16="http://schemas.microsoft.com/office/drawing/2014/main" id="{58516ABE-ADB0-A901-72BB-6D41E8081CAF}"/>
                </a:ext>
              </a:extLst>
            </p:cNvPr>
            <p:cNvGrpSpPr/>
            <p:nvPr/>
          </p:nvGrpSpPr>
          <p:grpSpPr>
            <a:xfrm>
              <a:off x="2489833" y="1432178"/>
              <a:ext cx="79724" cy="98488"/>
              <a:chOff x="2489833" y="1432178"/>
              <a:chExt cx="79724" cy="98488"/>
            </a:xfrm>
            <a:grpFill/>
          </p:grpSpPr>
          <p:sp>
            <p:nvSpPr>
              <p:cNvPr id="146" name="Forme libre : forme 145">
                <a:extLst>
                  <a:ext uri="{FF2B5EF4-FFF2-40B4-BE49-F238E27FC236}">
                    <a16:creationId xmlns:a16="http://schemas.microsoft.com/office/drawing/2014/main" id="{9811F0DB-BA6B-95E5-AF8D-92219AAC41DF}"/>
                  </a:ext>
                </a:extLst>
              </p:cNvPr>
              <p:cNvSpPr/>
              <p:nvPr/>
            </p:nvSpPr>
            <p:spPr>
              <a:xfrm>
                <a:off x="2506025" y="1432178"/>
                <a:ext cx="63531" cy="98488"/>
              </a:xfrm>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a:moveTo>
                      <a:pt x="63532" y="96393"/>
                    </a:moveTo>
                    <a:cubicBezTo>
                      <a:pt x="58960" y="97727"/>
                      <a:pt x="54197" y="98489"/>
                      <a:pt x="49244" y="98489"/>
                    </a:cubicBezTo>
                    <a:cubicBezTo>
                      <a:pt x="22003" y="98489"/>
                      <a:pt x="0" y="76390"/>
                      <a:pt x="0" y="49244"/>
                    </a:cubicBezTo>
                    <a:cubicBezTo>
                      <a:pt x="0" y="22098"/>
                      <a:pt x="22098" y="0"/>
                      <a:pt x="49244" y="0"/>
                    </a:cubicBezTo>
                    <a:cubicBezTo>
                      <a:pt x="53435" y="0"/>
                      <a:pt x="57531" y="572"/>
                      <a:pt x="61436" y="1524"/>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47" name="Forme libre : forme 146">
                <a:extLst>
                  <a:ext uri="{FF2B5EF4-FFF2-40B4-BE49-F238E27FC236}">
                    <a16:creationId xmlns:a16="http://schemas.microsoft.com/office/drawing/2014/main" id="{E5632C42-A522-53E1-E543-DDEA4F8F76D6}"/>
                  </a:ext>
                </a:extLst>
              </p:cNvPr>
              <p:cNvSpPr/>
              <p:nvPr/>
            </p:nvSpPr>
            <p:spPr>
              <a:xfrm>
                <a:off x="2491261" y="1471326"/>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48" name="Forme libre : forme 147">
                <a:extLst>
                  <a:ext uri="{FF2B5EF4-FFF2-40B4-BE49-F238E27FC236}">
                    <a16:creationId xmlns:a16="http://schemas.microsoft.com/office/drawing/2014/main" id="{8A55BA91-F14C-8864-4BA6-8D2B56AD153E}"/>
                  </a:ext>
                </a:extLst>
              </p:cNvPr>
              <p:cNvSpPr/>
              <p:nvPr/>
            </p:nvSpPr>
            <p:spPr>
              <a:xfrm>
                <a:off x="2489833" y="1488090"/>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136" name="Forme libre : forme 135">
              <a:extLst>
                <a:ext uri="{FF2B5EF4-FFF2-40B4-BE49-F238E27FC236}">
                  <a16:creationId xmlns:a16="http://schemas.microsoft.com/office/drawing/2014/main" id="{54BACE8D-4083-FC5A-C60F-1AE2D6EE724E}"/>
                </a:ext>
              </a:extLst>
            </p:cNvPr>
            <p:cNvSpPr/>
            <p:nvPr/>
          </p:nvSpPr>
          <p:spPr>
            <a:xfrm>
              <a:off x="2317430" y="1683829"/>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37" name="Forme libre : forme 136">
              <a:extLst>
                <a:ext uri="{FF2B5EF4-FFF2-40B4-BE49-F238E27FC236}">
                  <a16:creationId xmlns:a16="http://schemas.microsoft.com/office/drawing/2014/main" id="{8288AA84-4C67-B953-015F-92226F202C76}"/>
                </a:ext>
              </a:extLst>
            </p:cNvPr>
            <p:cNvSpPr/>
            <p:nvPr/>
          </p:nvSpPr>
          <p:spPr>
            <a:xfrm>
              <a:off x="2317430" y="1531524"/>
              <a:ext cx="60293" cy="152304"/>
            </a:xfrm>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a:moveTo>
                    <a:pt x="0" y="0"/>
                  </a:moveTo>
                  <a:lnTo>
                    <a:pt x="55150" y="0"/>
                  </a:lnTo>
                  <a:cubicBezTo>
                    <a:pt x="58007" y="0"/>
                    <a:pt x="60293" y="2286"/>
                    <a:pt x="60293" y="5143"/>
                  </a:cubicBezTo>
                  <a:lnTo>
                    <a:pt x="60293" y="147161"/>
                  </a:lnTo>
                  <a:cubicBezTo>
                    <a:pt x="60293" y="150019"/>
                    <a:pt x="58007" y="152305"/>
                    <a:pt x="55150" y="152305"/>
                  </a:cubicBezTo>
                  <a:lnTo>
                    <a:pt x="26099" y="152305"/>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38" name="Forme libre : forme 137">
              <a:extLst>
                <a:ext uri="{FF2B5EF4-FFF2-40B4-BE49-F238E27FC236}">
                  <a16:creationId xmlns:a16="http://schemas.microsoft.com/office/drawing/2014/main" id="{6CC5D490-BC0F-56A2-AD61-3FBF5FE97F9D}"/>
                </a:ext>
              </a:extLst>
            </p:cNvPr>
            <p:cNvSpPr/>
            <p:nvPr/>
          </p:nvSpPr>
          <p:spPr>
            <a:xfrm>
              <a:off x="2380009" y="1626108"/>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39" name="Forme libre : forme 138">
              <a:extLst>
                <a:ext uri="{FF2B5EF4-FFF2-40B4-BE49-F238E27FC236}">
                  <a16:creationId xmlns:a16="http://schemas.microsoft.com/office/drawing/2014/main" id="{5B5BD11A-5AD9-E34B-1699-B73A357F5E1A}"/>
                </a:ext>
              </a:extLst>
            </p:cNvPr>
            <p:cNvSpPr/>
            <p:nvPr/>
          </p:nvSpPr>
          <p:spPr>
            <a:xfrm>
              <a:off x="2378199" y="1544288"/>
              <a:ext cx="24574" cy="59150"/>
            </a:xfrm>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a:moveTo>
                    <a:pt x="0" y="0"/>
                  </a:moveTo>
                  <a:lnTo>
                    <a:pt x="19431" y="0"/>
                  </a:lnTo>
                  <a:cubicBezTo>
                    <a:pt x="22289" y="0"/>
                    <a:pt x="24575" y="2286"/>
                    <a:pt x="24575" y="5144"/>
                  </a:cubicBezTo>
                  <a:lnTo>
                    <a:pt x="24575" y="5915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40" name="Forme libre : forme 139">
              <a:extLst>
                <a:ext uri="{FF2B5EF4-FFF2-40B4-BE49-F238E27FC236}">
                  <a16:creationId xmlns:a16="http://schemas.microsoft.com/office/drawing/2014/main" id="{5431C90E-0124-59B8-DBFF-43FE1E05F3A7}"/>
                </a:ext>
              </a:extLst>
            </p:cNvPr>
            <p:cNvSpPr/>
            <p:nvPr/>
          </p:nvSpPr>
          <p:spPr>
            <a:xfrm>
              <a:off x="2402774" y="1557611"/>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8"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41" name="Forme libre : forme 140">
              <a:extLst>
                <a:ext uri="{FF2B5EF4-FFF2-40B4-BE49-F238E27FC236}">
                  <a16:creationId xmlns:a16="http://schemas.microsoft.com/office/drawing/2014/main" id="{B8236DD2-EDAA-E6BF-DC59-8E55B6F077F8}"/>
                </a:ext>
              </a:extLst>
            </p:cNvPr>
            <p:cNvSpPr/>
            <p:nvPr/>
          </p:nvSpPr>
          <p:spPr>
            <a:xfrm>
              <a:off x="2404584" y="1647062"/>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42" name="Forme libre : forme 141">
              <a:extLst>
                <a:ext uri="{FF2B5EF4-FFF2-40B4-BE49-F238E27FC236}">
                  <a16:creationId xmlns:a16="http://schemas.microsoft.com/office/drawing/2014/main" id="{7CFABA94-A5FA-2542-5D6E-2BA1B344F35C}"/>
                </a:ext>
              </a:extLst>
            </p:cNvPr>
            <p:cNvSpPr/>
            <p:nvPr/>
          </p:nvSpPr>
          <p:spPr>
            <a:xfrm>
              <a:off x="2551459" y="1590759"/>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43" name="Forme libre : forme 142">
              <a:extLst>
                <a:ext uri="{FF2B5EF4-FFF2-40B4-BE49-F238E27FC236}">
                  <a16:creationId xmlns:a16="http://schemas.microsoft.com/office/drawing/2014/main" id="{5D543DF0-0EEF-2B9C-26B6-C71C89F77BAF}"/>
                </a:ext>
              </a:extLst>
            </p:cNvPr>
            <p:cNvSpPr/>
            <p:nvPr/>
          </p:nvSpPr>
          <p:spPr>
            <a:xfrm>
              <a:off x="2338957" y="1551146"/>
              <a:ext cx="37623" cy="9525"/>
            </a:xfrm>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a:moveTo>
                    <a:pt x="37624" y="0"/>
                  </a:move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44" name="Forme libre : forme 143">
              <a:extLst>
                <a:ext uri="{FF2B5EF4-FFF2-40B4-BE49-F238E27FC236}">
                  <a16:creationId xmlns:a16="http://schemas.microsoft.com/office/drawing/2014/main" id="{D2E1461C-DAF3-A1AE-27F1-AA3DB5A881DD}"/>
                </a:ext>
              </a:extLst>
            </p:cNvPr>
            <p:cNvSpPr/>
            <p:nvPr/>
          </p:nvSpPr>
          <p:spPr>
            <a:xfrm>
              <a:off x="2351815" y="1565910"/>
              <a:ext cx="23240" cy="9525"/>
            </a:xfrm>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a:moveTo>
                    <a:pt x="23241" y="0"/>
                  </a:move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45" name="Forme libre : forme 144">
              <a:extLst>
                <a:ext uri="{FF2B5EF4-FFF2-40B4-BE49-F238E27FC236}">
                  <a16:creationId xmlns:a16="http://schemas.microsoft.com/office/drawing/2014/main" id="{A0DB3A9D-E038-FBAE-87C8-A15CADDAB059}"/>
                </a:ext>
              </a:extLst>
            </p:cNvPr>
            <p:cNvSpPr/>
            <p:nvPr/>
          </p:nvSpPr>
          <p:spPr>
            <a:xfrm>
              <a:off x="2628421" y="1511998"/>
              <a:ext cx="9525" cy="52768"/>
            </a:xfrm>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a:moveTo>
                    <a:pt x="0" y="0"/>
                  </a:moveTo>
                  <a:lnTo>
                    <a:pt x="0" y="52769"/>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51" name="Graphique 1846">
            <a:extLst>
              <a:ext uri="{FF2B5EF4-FFF2-40B4-BE49-F238E27FC236}">
                <a16:creationId xmlns:a16="http://schemas.microsoft.com/office/drawing/2014/main" id="{C1817C0C-3E62-34FC-44A4-E97D72DC6F2B}"/>
              </a:ext>
            </a:extLst>
          </p:cNvPr>
          <p:cNvGrpSpPr/>
          <p:nvPr/>
        </p:nvGrpSpPr>
        <p:grpSpPr>
          <a:xfrm>
            <a:off x="557980" y="3591270"/>
            <a:ext cx="239268" cy="268810"/>
            <a:chOff x="754923" y="4488392"/>
            <a:chExt cx="305723" cy="343471"/>
          </a:xfrm>
          <a:noFill/>
        </p:grpSpPr>
        <p:sp>
          <p:nvSpPr>
            <p:cNvPr id="152" name="Forme libre : forme 151">
              <a:extLst>
                <a:ext uri="{FF2B5EF4-FFF2-40B4-BE49-F238E27FC236}">
                  <a16:creationId xmlns:a16="http://schemas.microsoft.com/office/drawing/2014/main" id="{C680C9A6-E7AD-DBF7-310B-CBBC44398DD7}"/>
                </a:ext>
              </a:extLst>
            </p:cNvPr>
            <p:cNvSpPr/>
            <p:nvPr/>
          </p:nvSpPr>
          <p:spPr>
            <a:xfrm>
              <a:off x="848819" y="4533445"/>
              <a:ext cx="105822" cy="29698"/>
            </a:xfrm>
            <a:custGeom>
              <a:avLst/>
              <a:gdLst>
                <a:gd name="connsiteX0" fmla="*/ 0 w 105822"/>
                <a:gd name="connsiteY0" fmla="*/ 22860 h 29698"/>
                <a:gd name="connsiteX1" fmla="*/ 90773 w 105822"/>
                <a:gd name="connsiteY1" fmla="*/ 0 h 29698"/>
                <a:gd name="connsiteX2" fmla="*/ 88963 w 105822"/>
                <a:gd name="connsiteY2" fmla="*/ 21622 h 29698"/>
                <a:gd name="connsiteX3" fmla="*/ 105823 w 105822"/>
                <a:gd name="connsiteY3" fmla="*/ 16192 h 29698"/>
              </a:gdLst>
              <a:ahLst/>
              <a:cxnLst>
                <a:cxn ang="0">
                  <a:pos x="connsiteX0" y="connsiteY0"/>
                </a:cxn>
                <a:cxn ang="0">
                  <a:pos x="connsiteX1" y="connsiteY1"/>
                </a:cxn>
                <a:cxn ang="0">
                  <a:pos x="connsiteX2" y="connsiteY2"/>
                </a:cxn>
                <a:cxn ang="0">
                  <a:pos x="connsiteX3" y="connsiteY3"/>
                </a:cxn>
              </a:cxnLst>
              <a:rect l="l" t="t" r="r" b="b"/>
              <a:pathLst>
                <a:path w="105822" h="29698">
                  <a:moveTo>
                    <a:pt x="0" y="22860"/>
                  </a:moveTo>
                  <a:cubicBezTo>
                    <a:pt x="0" y="22860"/>
                    <a:pt x="52864" y="48673"/>
                    <a:pt x="90773" y="0"/>
                  </a:cubicBezTo>
                  <a:cubicBezTo>
                    <a:pt x="90773" y="0"/>
                    <a:pt x="94964" y="9049"/>
                    <a:pt x="88963" y="21622"/>
                  </a:cubicBezTo>
                  <a:cubicBezTo>
                    <a:pt x="88963" y="21622"/>
                    <a:pt x="98012" y="27051"/>
                    <a:pt x="105823" y="16192"/>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53" name="Forme libre : forme 152">
              <a:extLst>
                <a:ext uri="{FF2B5EF4-FFF2-40B4-BE49-F238E27FC236}">
                  <a16:creationId xmlns:a16="http://schemas.microsoft.com/office/drawing/2014/main" id="{16464DFA-1D50-8313-18E5-2116B9504232}"/>
                </a:ext>
              </a:extLst>
            </p:cNvPr>
            <p:cNvSpPr/>
            <p:nvPr/>
          </p:nvSpPr>
          <p:spPr>
            <a:xfrm>
              <a:off x="827313" y="4488392"/>
              <a:ext cx="78560" cy="203168"/>
            </a:xfrm>
            <a:custGeom>
              <a:avLst/>
              <a:gdLst>
                <a:gd name="connsiteX0" fmla="*/ 78561 w 78560"/>
                <a:gd name="connsiteY0" fmla="*/ 203168 h 203168"/>
                <a:gd name="connsiteX1" fmla="*/ 14838 w 78560"/>
                <a:gd name="connsiteY1" fmla="*/ 145447 h 203168"/>
                <a:gd name="connsiteX2" fmla="*/ 456 w 78560"/>
                <a:gd name="connsiteY2" fmla="*/ 132207 h 203168"/>
                <a:gd name="connsiteX3" fmla="*/ 10647 w 78560"/>
                <a:gd name="connsiteY3" fmla="*/ 114205 h 203168"/>
                <a:gd name="connsiteX4" fmla="*/ 74941 w 78560"/>
                <a:gd name="connsiteY4" fmla="*/ 0 h 203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60" h="203168">
                  <a:moveTo>
                    <a:pt x="78561" y="203168"/>
                  </a:moveTo>
                  <a:cubicBezTo>
                    <a:pt x="30459" y="203168"/>
                    <a:pt x="14838" y="145447"/>
                    <a:pt x="14838" y="145447"/>
                  </a:cubicBezTo>
                  <a:cubicBezTo>
                    <a:pt x="14838" y="145447"/>
                    <a:pt x="3408" y="146685"/>
                    <a:pt x="456" y="132207"/>
                  </a:cubicBezTo>
                  <a:cubicBezTo>
                    <a:pt x="-2592" y="117824"/>
                    <a:pt x="10647" y="114205"/>
                    <a:pt x="10647" y="114205"/>
                  </a:cubicBezTo>
                  <a:cubicBezTo>
                    <a:pt x="10647" y="114205"/>
                    <a:pt x="-15165" y="24670"/>
                    <a:pt x="74941"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54" name="Forme libre : forme 153">
              <a:extLst>
                <a:ext uri="{FF2B5EF4-FFF2-40B4-BE49-F238E27FC236}">
                  <a16:creationId xmlns:a16="http://schemas.microsoft.com/office/drawing/2014/main" id="{95339445-29A2-2668-6E1E-DD7DFCF4DE88}"/>
                </a:ext>
              </a:extLst>
            </p:cNvPr>
            <p:cNvSpPr/>
            <p:nvPr/>
          </p:nvSpPr>
          <p:spPr>
            <a:xfrm>
              <a:off x="909493" y="4497536"/>
              <a:ext cx="80370" cy="194024"/>
            </a:xfrm>
            <a:custGeom>
              <a:avLst/>
              <a:gdLst>
                <a:gd name="connsiteX0" fmla="*/ 0 w 80370"/>
                <a:gd name="connsiteY0" fmla="*/ 194024 h 194024"/>
                <a:gd name="connsiteX1" fmla="*/ 65532 w 80370"/>
                <a:gd name="connsiteY1" fmla="*/ 136303 h 194024"/>
                <a:gd name="connsiteX2" fmla="*/ 79915 w 80370"/>
                <a:gd name="connsiteY2" fmla="*/ 123063 h 194024"/>
                <a:gd name="connsiteX3" fmla="*/ 69723 w 80370"/>
                <a:gd name="connsiteY3" fmla="*/ 105061 h 194024"/>
                <a:gd name="connsiteX4" fmla="*/ 29051 w 80370"/>
                <a:gd name="connsiteY4" fmla="*/ 0 h 194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70" h="194024">
                  <a:moveTo>
                    <a:pt x="0" y="194024"/>
                  </a:moveTo>
                  <a:cubicBezTo>
                    <a:pt x="48101" y="194024"/>
                    <a:pt x="65532" y="136303"/>
                    <a:pt x="65532" y="136303"/>
                  </a:cubicBezTo>
                  <a:cubicBezTo>
                    <a:pt x="65532" y="136303"/>
                    <a:pt x="76962" y="137541"/>
                    <a:pt x="79915" y="123063"/>
                  </a:cubicBezTo>
                  <a:cubicBezTo>
                    <a:pt x="82963" y="108680"/>
                    <a:pt x="69723" y="105061"/>
                    <a:pt x="69723" y="105061"/>
                  </a:cubicBezTo>
                  <a:cubicBezTo>
                    <a:pt x="69723" y="105061"/>
                    <a:pt x="90678" y="32480"/>
                    <a:pt x="29051"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55" name="Forme libre : forme 154">
              <a:extLst>
                <a:ext uri="{FF2B5EF4-FFF2-40B4-BE49-F238E27FC236}">
                  <a16:creationId xmlns:a16="http://schemas.microsoft.com/office/drawing/2014/main" id="{E4A4F478-66A4-9778-514A-7DAE7F92F990}"/>
                </a:ext>
              </a:extLst>
            </p:cNvPr>
            <p:cNvSpPr/>
            <p:nvPr/>
          </p:nvSpPr>
          <p:spPr>
            <a:xfrm>
              <a:off x="874632" y="4600216"/>
              <a:ext cx="9525" cy="13144"/>
            </a:xfrm>
            <a:custGeom>
              <a:avLst/>
              <a:gdLst>
                <a:gd name="connsiteX0" fmla="*/ 0 w 9525"/>
                <a:gd name="connsiteY0" fmla="*/ 0 h 13144"/>
                <a:gd name="connsiteX1" fmla="*/ 0 w 9525"/>
                <a:gd name="connsiteY1" fmla="*/ 13145 h 13144"/>
              </a:gdLst>
              <a:ahLst/>
              <a:cxnLst>
                <a:cxn ang="0">
                  <a:pos x="connsiteX0" y="connsiteY0"/>
                </a:cxn>
                <a:cxn ang="0">
                  <a:pos x="connsiteX1" y="connsiteY1"/>
                </a:cxn>
              </a:cxnLst>
              <a:rect l="l" t="t" r="r" b="b"/>
              <a:pathLst>
                <a:path w="9525" h="13144">
                  <a:moveTo>
                    <a:pt x="0" y="0"/>
                  </a:moveTo>
                  <a:lnTo>
                    <a:pt x="0" y="13145"/>
                  </a:lnTo>
                </a:path>
              </a:pathLst>
            </a:custGeom>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56" name="Forme libre : forme 155">
              <a:extLst>
                <a:ext uri="{FF2B5EF4-FFF2-40B4-BE49-F238E27FC236}">
                  <a16:creationId xmlns:a16="http://schemas.microsoft.com/office/drawing/2014/main" id="{5D1DF3C4-F1CB-0B98-60D0-3B9935FDA9F9}"/>
                </a:ext>
              </a:extLst>
            </p:cNvPr>
            <p:cNvSpPr/>
            <p:nvPr/>
          </p:nvSpPr>
          <p:spPr>
            <a:xfrm>
              <a:off x="931782" y="4599549"/>
              <a:ext cx="9525" cy="13239"/>
            </a:xfrm>
            <a:custGeom>
              <a:avLst/>
              <a:gdLst>
                <a:gd name="connsiteX0" fmla="*/ 0 w 9525"/>
                <a:gd name="connsiteY0" fmla="*/ 0 h 13239"/>
                <a:gd name="connsiteX1" fmla="*/ 0 w 9525"/>
                <a:gd name="connsiteY1" fmla="*/ 13240 h 13239"/>
              </a:gdLst>
              <a:ahLst/>
              <a:cxnLst>
                <a:cxn ang="0">
                  <a:pos x="connsiteX0" y="connsiteY0"/>
                </a:cxn>
                <a:cxn ang="0">
                  <a:pos x="connsiteX1" y="connsiteY1"/>
                </a:cxn>
              </a:cxnLst>
              <a:rect l="l" t="t" r="r" b="b"/>
              <a:pathLst>
                <a:path w="9525" h="13239">
                  <a:moveTo>
                    <a:pt x="0" y="0"/>
                  </a:moveTo>
                  <a:lnTo>
                    <a:pt x="0" y="13240"/>
                  </a:lnTo>
                </a:path>
              </a:pathLst>
            </a:custGeom>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57" name="Forme libre : forme 156">
              <a:extLst>
                <a:ext uri="{FF2B5EF4-FFF2-40B4-BE49-F238E27FC236}">
                  <a16:creationId xmlns:a16="http://schemas.microsoft.com/office/drawing/2014/main" id="{714ED3F6-FD9B-2CDA-4B30-212BF8AA5932}"/>
                </a:ext>
              </a:extLst>
            </p:cNvPr>
            <p:cNvSpPr/>
            <p:nvPr/>
          </p:nvSpPr>
          <p:spPr>
            <a:xfrm>
              <a:off x="892824" y="4649841"/>
              <a:ext cx="25050" cy="5214"/>
            </a:xfrm>
            <a:custGeom>
              <a:avLst/>
              <a:gdLst>
                <a:gd name="connsiteX0" fmla="*/ 25051 w 25050"/>
                <a:gd name="connsiteY0" fmla="*/ 0 h 5214"/>
                <a:gd name="connsiteX1" fmla="*/ 0 w 25050"/>
                <a:gd name="connsiteY1" fmla="*/ 0 h 5214"/>
              </a:gdLst>
              <a:ahLst/>
              <a:cxnLst>
                <a:cxn ang="0">
                  <a:pos x="connsiteX0" y="connsiteY0"/>
                </a:cxn>
                <a:cxn ang="0">
                  <a:pos x="connsiteX1" y="connsiteY1"/>
                </a:cxn>
              </a:cxnLst>
              <a:rect l="l" t="t" r="r" b="b"/>
              <a:pathLst>
                <a:path w="25050" h="5214">
                  <a:moveTo>
                    <a:pt x="25051" y="0"/>
                  </a:moveTo>
                  <a:cubicBezTo>
                    <a:pt x="18097" y="6953"/>
                    <a:pt x="6858" y="6953"/>
                    <a:pt x="0"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58" name="Forme libre : forme 157">
              <a:extLst>
                <a:ext uri="{FF2B5EF4-FFF2-40B4-BE49-F238E27FC236}">
                  <a16:creationId xmlns:a16="http://schemas.microsoft.com/office/drawing/2014/main" id="{E828A09C-9034-4DD4-6D4E-63BA30289D1C}"/>
                </a:ext>
              </a:extLst>
            </p:cNvPr>
            <p:cNvSpPr/>
            <p:nvPr/>
          </p:nvSpPr>
          <p:spPr>
            <a:xfrm>
              <a:off x="754923" y="4691179"/>
              <a:ext cx="151998" cy="140208"/>
            </a:xfrm>
            <a:custGeom>
              <a:avLst/>
              <a:gdLst>
                <a:gd name="connsiteX0" fmla="*/ 551 w 151998"/>
                <a:gd name="connsiteY0" fmla="*/ 140208 h 140208"/>
                <a:gd name="connsiteX1" fmla="*/ 88466 w 151998"/>
                <a:gd name="connsiteY1" fmla="*/ 27051 h 140208"/>
                <a:gd name="connsiteX2" fmla="*/ 106469 w 151998"/>
                <a:gd name="connsiteY2" fmla="*/ 0 h 140208"/>
                <a:gd name="connsiteX3" fmla="*/ 151998 w 151998"/>
                <a:gd name="connsiteY3" fmla="*/ 37433 h 140208"/>
                <a:gd name="connsiteX4" fmla="*/ 127614 w 151998"/>
                <a:gd name="connsiteY4" fmla="*/ 66770 h 140208"/>
                <a:gd name="connsiteX5" fmla="*/ 103230 w 151998"/>
                <a:gd name="connsiteY5" fmla="*/ 42386 h 140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998" h="140208">
                  <a:moveTo>
                    <a:pt x="551" y="140208"/>
                  </a:moveTo>
                  <a:cubicBezTo>
                    <a:pt x="551" y="140208"/>
                    <a:pt x="-12499" y="52292"/>
                    <a:pt x="88466" y="27051"/>
                  </a:cubicBezTo>
                  <a:lnTo>
                    <a:pt x="106469" y="0"/>
                  </a:lnTo>
                  <a:lnTo>
                    <a:pt x="151998" y="37433"/>
                  </a:lnTo>
                  <a:lnTo>
                    <a:pt x="127614" y="66770"/>
                  </a:lnTo>
                  <a:lnTo>
                    <a:pt x="103230" y="42386"/>
                  </a:ln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59" name="Forme libre : forme 158">
              <a:extLst>
                <a:ext uri="{FF2B5EF4-FFF2-40B4-BE49-F238E27FC236}">
                  <a16:creationId xmlns:a16="http://schemas.microsoft.com/office/drawing/2014/main" id="{1AEDEFCC-23A2-E589-9D27-8248D2F2C8F2}"/>
                </a:ext>
              </a:extLst>
            </p:cNvPr>
            <p:cNvSpPr/>
            <p:nvPr/>
          </p:nvSpPr>
          <p:spPr>
            <a:xfrm>
              <a:off x="908731" y="4691655"/>
              <a:ext cx="144875" cy="91916"/>
            </a:xfrm>
            <a:custGeom>
              <a:avLst/>
              <a:gdLst>
                <a:gd name="connsiteX0" fmla="*/ 144875 w 144875"/>
                <a:gd name="connsiteY0" fmla="*/ 91916 h 91916"/>
                <a:gd name="connsiteX1" fmla="*/ 63532 w 144875"/>
                <a:gd name="connsiteY1" fmla="*/ 27051 h 91916"/>
                <a:gd name="connsiteX2" fmla="*/ 45530 w 144875"/>
                <a:gd name="connsiteY2" fmla="*/ 0 h 91916"/>
                <a:gd name="connsiteX3" fmla="*/ 0 w 144875"/>
                <a:gd name="connsiteY3" fmla="*/ 37433 h 91916"/>
                <a:gd name="connsiteX4" fmla="*/ 24384 w 144875"/>
                <a:gd name="connsiteY4" fmla="*/ 66770 h 91916"/>
                <a:gd name="connsiteX5" fmla="*/ 48768 w 144875"/>
                <a:gd name="connsiteY5" fmla="*/ 42386 h 9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875" h="91916">
                  <a:moveTo>
                    <a:pt x="144875" y="91916"/>
                  </a:moveTo>
                  <a:cubicBezTo>
                    <a:pt x="135255" y="67056"/>
                    <a:pt x="113252" y="39529"/>
                    <a:pt x="63532" y="27051"/>
                  </a:cubicBezTo>
                  <a:lnTo>
                    <a:pt x="45530" y="0"/>
                  </a:lnTo>
                  <a:lnTo>
                    <a:pt x="0" y="37433"/>
                  </a:lnTo>
                  <a:lnTo>
                    <a:pt x="24384" y="66770"/>
                  </a:lnTo>
                  <a:lnTo>
                    <a:pt x="48768" y="42386"/>
                  </a:ln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60" name="Forme libre : forme 159">
              <a:extLst>
                <a:ext uri="{FF2B5EF4-FFF2-40B4-BE49-F238E27FC236}">
                  <a16:creationId xmlns:a16="http://schemas.microsoft.com/office/drawing/2014/main" id="{2F799133-20DA-BBA1-4631-F360ED23CD8B}"/>
                </a:ext>
              </a:extLst>
            </p:cNvPr>
            <p:cNvSpPr/>
            <p:nvPr/>
          </p:nvSpPr>
          <p:spPr>
            <a:xfrm>
              <a:off x="1060083" y="4814719"/>
              <a:ext cx="563" cy="17144"/>
            </a:xfrm>
            <a:custGeom>
              <a:avLst/>
              <a:gdLst>
                <a:gd name="connsiteX0" fmla="*/ 0 w 563"/>
                <a:gd name="connsiteY0" fmla="*/ 17145 h 17144"/>
                <a:gd name="connsiteX1" fmla="*/ 286 w 563"/>
                <a:gd name="connsiteY1" fmla="*/ 0 h 17144"/>
              </a:gdLst>
              <a:ahLst/>
              <a:cxnLst>
                <a:cxn ang="0">
                  <a:pos x="connsiteX0" y="connsiteY0"/>
                </a:cxn>
                <a:cxn ang="0">
                  <a:pos x="connsiteX1" y="connsiteY1"/>
                </a:cxn>
              </a:cxnLst>
              <a:rect l="l" t="t" r="r" b="b"/>
              <a:pathLst>
                <a:path w="563" h="17144">
                  <a:moveTo>
                    <a:pt x="0" y="17145"/>
                  </a:moveTo>
                  <a:cubicBezTo>
                    <a:pt x="0" y="17145"/>
                    <a:pt x="1048" y="10382"/>
                    <a:pt x="286"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161" name="Espace réservé du contenu 8">
            <a:extLst>
              <a:ext uri="{FF2B5EF4-FFF2-40B4-BE49-F238E27FC236}">
                <a16:creationId xmlns:a16="http://schemas.microsoft.com/office/drawing/2014/main" id="{5B23404F-B426-0BB8-6BDD-435CA6638CAC}"/>
              </a:ext>
            </a:extLst>
          </p:cNvPr>
          <p:cNvSpPr txBox="1">
            <a:spLocks/>
          </p:cNvSpPr>
          <p:nvPr/>
        </p:nvSpPr>
        <p:spPr>
          <a:xfrm>
            <a:off x="336436" y="1660335"/>
            <a:ext cx="5355656" cy="1742206"/>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gn="just" eaLnBrk="1" fontAlgn="auto" hangingPunct="1">
              <a:spcBef>
                <a:spcPts val="300"/>
              </a:spcBef>
              <a:spcAft>
                <a:spcPts val="0"/>
              </a:spcAft>
              <a:buClr>
                <a:schemeClr val="tx2"/>
              </a:buClr>
              <a:buFont typeface="Wingdings" panose="05000000000000000000" pitchFamily="2" charset="2"/>
              <a:buChar char="§"/>
              <a:defRPr/>
            </a:pPr>
            <a:r>
              <a:rPr lang="fr-FR" sz="1200" b="1" dirty="0">
                <a:effectLst>
                  <a:outerShdw blurRad="38100" dist="38100" dir="2700000" algn="tl">
                    <a:srgbClr val="000000">
                      <a:alpha val="43137"/>
                    </a:srgbClr>
                  </a:outerShdw>
                </a:effectLst>
              </a:rPr>
              <a:t>IARD Pro NER </a:t>
            </a:r>
            <a:r>
              <a:rPr lang="fr-FR" sz="1200" b="1" dirty="0">
                <a:effectLst>
                  <a:outerShdw blurRad="38100" dist="38100" dir="2700000" algn="tl">
                    <a:srgbClr val="000000">
                      <a:alpha val="43137"/>
                    </a:srgbClr>
                  </a:outerShdw>
                </a:effectLst>
                <a:sym typeface="Wingdings" panose="05000000000000000000" pitchFamily="2" charset="2"/>
              </a:rPr>
              <a:t> </a:t>
            </a:r>
            <a:r>
              <a:rPr lang="fr-FR" sz="1200" b="1" dirty="0">
                <a:solidFill>
                  <a:srgbClr val="C00000"/>
                </a:solidFill>
              </a:rPr>
              <a:t>1 mois de cotisation offert </a:t>
            </a:r>
            <a:r>
              <a:rPr lang="fr-FR" sz="1200" dirty="0"/>
              <a:t>sur les nouvelles souscriptions MR Pro/Auto Pro </a:t>
            </a:r>
            <a:r>
              <a:rPr lang="fr-FR" sz="900" i="1" dirty="0"/>
              <a:t>(dans la limite de respectivement 25 €/100 €)</a:t>
            </a:r>
          </a:p>
          <a:p>
            <a:pPr marL="468000" lvl="1" indent="0" algn="just" eaLnBrk="1" fontAlgn="auto" hangingPunct="1">
              <a:spcBef>
                <a:spcPts val="300"/>
              </a:spcBef>
              <a:spcAft>
                <a:spcPts val="0"/>
              </a:spcAft>
              <a:buClr>
                <a:schemeClr val="tx2"/>
              </a:buClr>
              <a:buNone/>
              <a:defRPr/>
            </a:pPr>
            <a:endParaRPr lang="fr-FR" sz="800" dirty="0"/>
          </a:p>
          <a:p>
            <a:pPr lvl="1" algn="just" eaLnBrk="1" fontAlgn="auto" hangingPunct="1">
              <a:spcBef>
                <a:spcPts val="300"/>
              </a:spcBef>
              <a:spcAft>
                <a:spcPts val="0"/>
              </a:spcAft>
              <a:buClr>
                <a:schemeClr val="tx2"/>
              </a:buClr>
              <a:buFont typeface="Wingdings" panose="05000000000000000000" pitchFamily="2" charset="2"/>
              <a:buChar char="§"/>
              <a:defRPr/>
            </a:pPr>
            <a:r>
              <a:rPr lang="fr-FR" sz="1200" b="1" dirty="0">
                <a:effectLst>
                  <a:outerShdw blurRad="38100" dist="38100" dir="2700000" algn="tl">
                    <a:srgbClr val="000000">
                      <a:alpha val="43137"/>
                    </a:srgbClr>
                  </a:outerShdw>
                </a:effectLst>
              </a:rPr>
              <a:t>IARD Pro Multi-détention </a:t>
            </a:r>
            <a:r>
              <a:rPr lang="fr-FR" sz="1200" b="1" dirty="0">
                <a:effectLst>
                  <a:outerShdw blurRad="38100" dist="38100" dir="2700000" algn="tl">
                    <a:srgbClr val="000000">
                      <a:alpha val="43137"/>
                    </a:srgbClr>
                  </a:outerShdw>
                </a:effectLst>
                <a:sym typeface="Wingdings" panose="05000000000000000000" pitchFamily="2" charset="2"/>
              </a:rPr>
              <a:t></a:t>
            </a:r>
            <a:r>
              <a:rPr lang="fr-FR" sz="1200" b="1" dirty="0">
                <a:effectLst>
                  <a:outerShdw blurRad="38100" dist="38100" dir="2700000" algn="tl">
                    <a:srgbClr val="000000">
                      <a:alpha val="43137"/>
                    </a:srgbClr>
                  </a:outerShdw>
                </a:effectLst>
              </a:rPr>
              <a:t> </a:t>
            </a:r>
            <a:r>
              <a:rPr lang="fr-FR" sz="1200" b="1" dirty="0">
                <a:solidFill>
                  <a:srgbClr val="C00000"/>
                </a:solidFill>
              </a:rPr>
              <a:t>1 mois de cotisation offert </a:t>
            </a:r>
            <a:r>
              <a:rPr lang="fr-FR" sz="1200" dirty="0"/>
              <a:t>sur le 2</a:t>
            </a:r>
            <a:r>
              <a:rPr lang="fr-FR" sz="1200" baseline="30000" dirty="0"/>
              <a:t>ème</a:t>
            </a:r>
            <a:r>
              <a:rPr lang="fr-FR" sz="1200" dirty="0"/>
              <a:t> contrat IARD Pro souscrit </a:t>
            </a:r>
            <a:r>
              <a:rPr lang="fr-FR" sz="1200" i="1" dirty="0"/>
              <a:t>(MR Pro et Auto Pro) </a:t>
            </a:r>
          </a:p>
          <a:p>
            <a:pPr lvl="1" algn="just" eaLnBrk="1" fontAlgn="auto" hangingPunct="1">
              <a:spcBef>
                <a:spcPts val="300"/>
              </a:spcBef>
              <a:spcAft>
                <a:spcPts val="0"/>
              </a:spcAft>
              <a:buClr>
                <a:schemeClr val="tx2"/>
              </a:buClr>
              <a:buFont typeface="Wingdings" panose="05000000000000000000" pitchFamily="2" charset="2"/>
              <a:buChar char="§"/>
              <a:defRPr/>
            </a:pPr>
            <a:endParaRPr lang="fr-FR" sz="1200" i="1" dirty="0"/>
          </a:p>
          <a:p>
            <a:pPr lvl="1" algn="just" eaLnBrk="1" fontAlgn="auto" hangingPunct="1">
              <a:spcBef>
                <a:spcPts val="300"/>
              </a:spcBef>
              <a:spcAft>
                <a:spcPts val="0"/>
              </a:spcAft>
              <a:buClr>
                <a:schemeClr val="tx2"/>
              </a:buClr>
              <a:buFont typeface="Wingdings" panose="05000000000000000000" pitchFamily="2" charset="2"/>
              <a:buChar char="§"/>
              <a:defRPr/>
            </a:pPr>
            <a:r>
              <a:rPr lang="fr-FR" sz="1200" b="1" dirty="0">
                <a:solidFill>
                  <a:srgbClr val="00B050"/>
                </a:solidFill>
                <a:effectLst>
                  <a:outerShdw blurRad="38100" dist="38100" dir="2700000" algn="tl">
                    <a:srgbClr val="000000">
                      <a:alpha val="43137"/>
                    </a:srgbClr>
                  </a:outerShdw>
                </a:effectLst>
              </a:rPr>
              <a:t>Auto Pro Green </a:t>
            </a:r>
            <a:r>
              <a:rPr lang="fr-FR" sz="1200" b="1" dirty="0">
                <a:effectLst>
                  <a:outerShdw blurRad="38100" dist="38100" dir="2700000" algn="tl">
                    <a:srgbClr val="000000">
                      <a:alpha val="43137"/>
                    </a:srgbClr>
                  </a:outerShdw>
                </a:effectLst>
              </a:rPr>
              <a:t>: </a:t>
            </a:r>
            <a:r>
              <a:rPr lang="fr-FR" sz="1200" b="1" dirty="0">
                <a:solidFill>
                  <a:srgbClr val="C00000"/>
                </a:solidFill>
              </a:rPr>
              <a:t>100 € de réduction </a:t>
            </a:r>
            <a:r>
              <a:rPr lang="fr-FR" sz="1200" dirty="0"/>
              <a:t>pour toute nouvelle souscription d’un contrat sur véhicule électrique ou hybride </a:t>
            </a:r>
            <a:endParaRPr lang="fr-FR" sz="1200" b="1" dirty="0">
              <a:solidFill>
                <a:srgbClr val="C00000"/>
              </a:solidFill>
              <a:effectLst>
                <a:outerShdw blurRad="38100" dist="38100" dir="2700000" algn="tl">
                  <a:srgbClr val="000000">
                    <a:alpha val="43137"/>
                  </a:srgbClr>
                </a:outerShdw>
              </a:effectLst>
              <a:highlight>
                <a:srgbClr val="FFFF00"/>
              </a:highlight>
            </a:endParaRPr>
          </a:p>
          <a:p>
            <a:pPr lvl="1" algn="just" eaLnBrk="1" fontAlgn="auto" hangingPunct="1">
              <a:spcBef>
                <a:spcPts val="300"/>
              </a:spcBef>
              <a:spcAft>
                <a:spcPts val="0"/>
              </a:spcAft>
              <a:buClr>
                <a:schemeClr val="tx2"/>
              </a:buClr>
              <a:buFont typeface="Wingdings" panose="05000000000000000000" pitchFamily="2" charset="2"/>
              <a:buChar char="§"/>
              <a:defRPr/>
            </a:pPr>
            <a:endParaRPr lang="fr-FR" sz="1200" i="1" dirty="0"/>
          </a:p>
          <a:p>
            <a:pPr marL="468000" lvl="1" indent="0" eaLnBrk="1" fontAlgn="auto" hangingPunct="1">
              <a:spcBef>
                <a:spcPts val="300"/>
              </a:spcBef>
              <a:spcAft>
                <a:spcPts val="0"/>
              </a:spcAft>
              <a:buClr>
                <a:schemeClr val="tx2"/>
              </a:buClr>
              <a:buNone/>
              <a:defRPr/>
            </a:pPr>
            <a:endParaRPr lang="fr-FR" sz="1200" dirty="0"/>
          </a:p>
        </p:txBody>
      </p:sp>
      <p:sp>
        <p:nvSpPr>
          <p:cNvPr id="162" name="Espace réservé du contenu 8">
            <a:extLst>
              <a:ext uri="{FF2B5EF4-FFF2-40B4-BE49-F238E27FC236}">
                <a16:creationId xmlns:a16="http://schemas.microsoft.com/office/drawing/2014/main" id="{5D996248-3FA5-280B-D522-1ED37CECDB59}"/>
              </a:ext>
            </a:extLst>
          </p:cNvPr>
          <p:cNvSpPr txBox="1">
            <a:spLocks/>
          </p:cNvSpPr>
          <p:nvPr/>
        </p:nvSpPr>
        <p:spPr>
          <a:xfrm>
            <a:off x="-7590" y="3952479"/>
            <a:ext cx="5804765" cy="2306227"/>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Font typeface="Arial" panose="020B0604020202020204" pitchFamily="34" charset="0"/>
              <a:buNone/>
              <a:defRPr/>
            </a:pPr>
            <a:r>
              <a:rPr lang="fr-FR" sz="1200" b="1" dirty="0">
                <a:solidFill>
                  <a:schemeClr val="tx2"/>
                </a:solidFill>
              </a:rPr>
              <a:t>Des cibles qualifiées pour organiser la prise de contact : </a:t>
            </a:r>
            <a:r>
              <a:rPr lang="fr-FR" sz="1200" b="1" dirty="0">
                <a:solidFill>
                  <a:schemeClr val="tx2"/>
                </a:solidFill>
                <a:hlinkClick r:id="rId3" action="ppaction://hlinksldjump"/>
              </a:rPr>
              <a:t>clic ici</a:t>
            </a:r>
            <a:endParaRPr lang="fr-FR" sz="1200" b="1" dirty="0">
              <a:solidFill>
                <a:schemeClr val="tx2"/>
              </a:solidFill>
            </a:endParaRPr>
          </a:p>
          <a:p>
            <a:pPr marL="468000" lvl="1" indent="0" eaLnBrk="1" fontAlgn="auto" hangingPunct="1">
              <a:spcBef>
                <a:spcPts val="300"/>
              </a:spcBef>
              <a:spcAft>
                <a:spcPts val="0"/>
              </a:spcAft>
              <a:buClr>
                <a:schemeClr val="tx2"/>
              </a:buClr>
              <a:buFont typeface="Arial" panose="020B0604020202020204" pitchFamily="34" charset="0"/>
              <a:buNone/>
              <a:defRPr/>
            </a:pPr>
            <a:endParaRPr lang="fr-FR" sz="1200" b="1" dirty="0">
              <a:solidFill>
                <a:schemeClr val="tx2"/>
              </a:solidFill>
            </a:endParaRPr>
          </a:p>
          <a:p>
            <a:pPr lvl="1" eaLnBrk="1" fontAlgn="auto" hangingPunct="1">
              <a:spcBef>
                <a:spcPts val="300"/>
              </a:spcBef>
              <a:spcAft>
                <a:spcPts val="0"/>
              </a:spcAft>
              <a:buClr>
                <a:schemeClr val="tx2"/>
              </a:buClr>
              <a:buFont typeface="Wingdings" panose="05000000000000000000" pitchFamily="2" charset="2"/>
              <a:buChar char="§"/>
              <a:defRPr/>
            </a:pPr>
            <a:r>
              <a:rPr lang="fr-FR" sz="1200" b="1" dirty="0">
                <a:effectLst>
                  <a:outerShdw blurRad="38100" dist="38100" dir="2700000" algn="tl">
                    <a:srgbClr val="000000">
                      <a:alpha val="43137"/>
                    </a:srgbClr>
                  </a:outerShdw>
                </a:effectLst>
              </a:rPr>
              <a:t>Cibles GERC : /</a:t>
            </a:r>
          </a:p>
          <a:p>
            <a:pPr marL="896938" lvl="2" indent="-180975" eaLnBrk="1" fontAlgn="auto" hangingPunct="1">
              <a:spcBef>
                <a:spcPts val="300"/>
              </a:spcBef>
              <a:spcAft>
                <a:spcPts val="0"/>
              </a:spcAft>
              <a:buClr>
                <a:schemeClr val="tx2"/>
              </a:buClr>
              <a:defRPr/>
            </a:pPr>
            <a:endParaRPr lang="fr-FR" sz="1000" i="1" dirty="0"/>
          </a:p>
          <a:p>
            <a:pPr lvl="1" eaLnBrk="1" fontAlgn="auto" hangingPunct="1">
              <a:spcBef>
                <a:spcPts val="300"/>
              </a:spcBef>
              <a:spcAft>
                <a:spcPts val="0"/>
              </a:spcAft>
              <a:buClr>
                <a:schemeClr val="tx2"/>
              </a:buClr>
              <a:buFont typeface="Wingdings" panose="05000000000000000000" pitchFamily="2" charset="2"/>
              <a:buChar char="§"/>
              <a:defRPr/>
            </a:pPr>
            <a:r>
              <a:rPr lang="fr-FR" sz="1200" b="1" dirty="0">
                <a:effectLst>
                  <a:outerShdw blurRad="38100" dist="38100" dir="2700000" algn="tl">
                    <a:srgbClr val="000000">
                      <a:alpha val="43137"/>
                    </a:srgbClr>
                  </a:outerShdw>
                </a:effectLst>
              </a:rPr>
              <a:t>Fonds de commerce</a:t>
            </a:r>
          </a:p>
          <a:p>
            <a:pPr lvl="2" algn="just" eaLnBrk="1" fontAlgn="auto" hangingPunct="1">
              <a:spcBef>
                <a:spcPts val="300"/>
              </a:spcBef>
              <a:spcAft>
                <a:spcPts val="0"/>
              </a:spcAft>
              <a:buClr>
                <a:schemeClr val="tx2"/>
              </a:buClr>
              <a:defRPr/>
            </a:pPr>
            <a:r>
              <a:rPr lang="fr-FR" sz="1200" b="1" dirty="0"/>
              <a:t>Approche Globale Assurances </a:t>
            </a:r>
            <a:r>
              <a:rPr lang="fr-FR" sz="1200" b="1" i="1" dirty="0"/>
              <a:t>(IARD Pro, Prévoyance Pro, Protection Homme Clé &amp; Santé)</a:t>
            </a:r>
            <a:endParaRPr lang="fr-FR" sz="1000" b="1" dirty="0"/>
          </a:p>
          <a:p>
            <a:pPr lvl="2" algn="just" eaLnBrk="1" fontAlgn="auto" hangingPunct="1">
              <a:spcBef>
                <a:spcPts val="300"/>
              </a:spcBef>
              <a:spcAft>
                <a:spcPts val="0"/>
              </a:spcAft>
              <a:buClr>
                <a:schemeClr val="tx2"/>
              </a:buClr>
              <a:defRPr/>
            </a:pPr>
            <a:r>
              <a:rPr lang="fr-FR" b="1" dirty="0"/>
              <a:t>Clients sans Univers Assurances </a:t>
            </a:r>
            <a:r>
              <a:rPr lang="fr-FR" sz="1000" dirty="0"/>
              <a:t>avec filtres et tris sur clients non-équipés [</a:t>
            </a:r>
            <a:r>
              <a:rPr lang="fr-FR" sz="1000" b="1" i="1" dirty="0"/>
              <a:t>75 %</a:t>
            </a:r>
            <a:r>
              <a:rPr lang="fr-FR" sz="1000" i="1" dirty="0"/>
              <a:t> de nos clients </a:t>
            </a:r>
            <a:r>
              <a:rPr lang="fr-FR" sz="1000" i="1" u="sng" dirty="0"/>
              <a:t>Actifs</a:t>
            </a:r>
            <a:r>
              <a:rPr lang="fr-FR" sz="1000" i="1" dirty="0"/>
              <a:t> </a:t>
            </a:r>
            <a:r>
              <a:rPr lang="fr-FR" sz="1000" b="1" i="1" dirty="0"/>
              <a:t>ne détiennent pas cet univers</a:t>
            </a:r>
            <a:r>
              <a:rPr lang="fr-FR" sz="1000" dirty="0"/>
              <a:t>]</a:t>
            </a:r>
          </a:p>
        </p:txBody>
      </p:sp>
      <p:sp>
        <p:nvSpPr>
          <p:cNvPr id="163" name="Espace réservé du contenu 8">
            <a:extLst>
              <a:ext uri="{FF2B5EF4-FFF2-40B4-BE49-F238E27FC236}">
                <a16:creationId xmlns:a16="http://schemas.microsoft.com/office/drawing/2014/main" id="{C2D14322-88C7-9561-633F-27D3BBE7BB01}"/>
              </a:ext>
            </a:extLst>
          </p:cNvPr>
          <p:cNvSpPr txBox="1">
            <a:spLocks/>
          </p:cNvSpPr>
          <p:nvPr/>
        </p:nvSpPr>
        <p:spPr>
          <a:xfrm>
            <a:off x="5894253" y="1454238"/>
            <a:ext cx="5781278" cy="1522398"/>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chemeClr val="tx2"/>
              </a:buClr>
              <a:buFont typeface="Wingdings" panose="05000000000000000000" pitchFamily="2" charset="2"/>
              <a:buChar char="§"/>
              <a:defRPr/>
            </a:pPr>
            <a:r>
              <a:rPr lang="fr-FR" sz="1200" b="1" dirty="0">
                <a:effectLst>
                  <a:outerShdw blurRad="38100" dist="38100" dir="2700000" algn="tl">
                    <a:srgbClr val="000000">
                      <a:alpha val="43137"/>
                    </a:srgbClr>
                  </a:outerShdw>
                </a:effectLst>
              </a:rPr>
              <a:t>PV sur objectif : </a:t>
            </a:r>
          </a:p>
          <a:p>
            <a:pPr lvl="2" eaLnBrk="1" fontAlgn="auto" hangingPunct="1">
              <a:spcBef>
                <a:spcPts val="300"/>
              </a:spcBef>
              <a:spcAft>
                <a:spcPts val="0"/>
              </a:spcAft>
              <a:buClr>
                <a:schemeClr val="tx2"/>
              </a:buClr>
              <a:defRPr/>
            </a:pPr>
            <a:r>
              <a:rPr lang="fr-FR" sz="1000" dirty="0"/>
              <a:t>VB IARD PRO </a:t>
            </a:r>
            <a:r>
              <a:rPr lang="fr-FR" sz="800" dirty="0"/>
              <a:t>(</a:t>
            </a:r>
            <a:r>
              <a:rPr lang="fr-FR" sz="800" b="1" dirty="0"/>
              <a:t>0,5% sur PV </a:t>
            </a:r>
            <a:r>
              <a:rPr lang="fr-FR" sz="800" b="1" dirty="0" err="1"/>
              <a:t>Indiv</a:t>
            </a:r>
            <a:r>
              <a:rPr lang="fr-FR" sz="800" dirty="0"/>
              <a:t>.)</a:t>
            </a:r>
          </a:p>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chemeClr val="tx2"/>
              </a:buClr>
              <a:buFont typeface="Wingdings" panose="05000000000000000000" pitchFamily="2" charset="2"/>
              <a:buChar char="§"/>
              <a:defRPr/>
            </a:pPr>
            <a:r>
              <a:rPr lang="fr-FR" sz="1200" b="1" dirty="0">
                <a:effectLst>
                  <a:outerShdw blurRad="38100" dist="38100" dir="2700000" algn="tl">
                    <a:srgbClr val="000000">
                      <a:alpha val="43137"/>
                    </a:srgbClr>
                  </a:outerShdw>
                </a:effectLst>
              </a:rPr>
              <a:t>Baromètre :</a:t>
            </a:r>
          </a:p>
          <a:p>
            <a:pPr marL="1142895" lvl="2" indent="-215900" eaLnBrk="1" fontAlgn="auto" hangingPunct="1">
              <a:spcBef>
                <a:spcPts val="300"/>
              </a:spcBef>
              <a:spcAft>
                <a:spcPts val="0"/>
              </a:spcAft>
              <a:buClr>
                <a:srgbClr val="FFC000"/>
              </a:buClr>
              <a:defRPr/>
            </a:pPr>
            <a:r>
              <a:rPr lang="fr-FR" sz="1000" dirty="0">
                <a:solidFill>
                  <a:prstClr val="black">
                    <a:lumMod val="75000"/>
                    <a:lumOff val="25000"/>
                  </a:prstClr>
                </a:solidFill>
              </a:rPr>
              <a:t>VN produits IARD / </a:t>
            </a:r>
            <a:r>
              <a:rPr lang="fr-FR" sz="1000" dirty="0" err="1">
                <a:solidFill>
                  <a:prstClr val="black">
                    <a:lumMod val="75000"/>
                    <a:lumOff val="25000"/>
                  </a:prstClr>
                </a:solidFill>
              </a:rPr>
              <a:t>Prév</a:t>
            </a:r>
            <a:r>
              <a:rPr lang="fr-FR" sz="1000" dirty="0">
                <a:solidFill>
                  <a:prstClr val="black">
                    <a:lumMod val="75000"/>
                    <a:lumOff val="25000"/>
                  </a:prstClr>
                </a:solidFill>
              </a:rPr>
              <a:t>. / Ep. Salariale (15% du Baro CAPRO)</a:t>
            </a:r>
          </a:p>
          <a:p>
            <a:pPr marL="1142895" lvl="2" indent="-215900" eaLnBrk="1" fontAlgn="auto" hangingPunct="1">
              <a:spcBef>
                <a:spcPts val="300"/>
              </a:spcBef>
              <a:spcAft>
                <a:spcPts val="0"/>
              </a:spcAft>
              <a:buClr>
                <a:srgbClr val="FFC000"/>
              </a:buClr>
              <a:defRPr/>
            </a:pPr>
            <a:r>
              <a:rPr lang="fr-FR" sz="1000" dirty="0">
                <a:solidFill>
                  <a:prstClr val="black">
                    <a:lumMod val="75000"/>
                    <a:lumOff val="25000"/>
                  </a:prstClr>
                </a:solidFill>
              </a:rPr>
              <a:t>Impact potentiel sur </a:t>
            </a:r>
            <a:r>
              <a:rPr lang="fr-FR" sz="1000" dirty="0" err="1">
                <a:solidFill>
                  <a:prstClr val="black">
                    <a:lumMod val="75000"/>
                    <a:lumOff val="25000"/>
                  </a:prstClr>
                </a:solidFill>
              </a:rPr>
              <a:t>CPAé</a:t>
            </a:r>
            <a:r>
              <a:rPr lang="fr-FR" sz="1000" dirty="0">
                <a:solidFill>
                  <a:prstClr val="black">
                    <a:lumMod val="75000"/>
                    <a:lumOff val="25000"/>
                  </a:prstClr>
                </a:solidFill>
              </a:rPr>
              <a:t> si univers non-détenu (15% du Baro CAPRO)</a:t>
            </a:r>
          </a:p>
          <a:p>
            <a:pPr marL="468000" lvl="1" indent="0" eaLnBrk="1" fontAlgn="auto" hangingPunct="1">
              <a:spcBef>
                <a:spcPts val="300"/>
              </a:spcBef>
              <a:spcAft>
                <a:spcPts val="0"/>
              </a:spcAft>
              <a:buClr>
                <a:schemeClr val="tx2"/>
              </a:buClr>
              <a:buNone/>
              <a:defRPr/>
            </a:pPr>
            <a:endParaRPr lang="fr-FR" sz="1200" dirty="0"/>
          </a:p>
          <a:p>
            <a:pPr marL="468000" lvl="1" indent="0" eaLnBrk="1" fontAlgn="auto" hangingPunct="1">
              <a:spcBef>
                <a:spcPts val="300"/>
              </a:spcBef>
              <a:spcAft>
                <a:spcPts val="0"/>
              </a:spcAft>
              <a:buClr>
                <a:schemeClr val="tx2"/>
              </a:buClr>
              <a:buNone/>
              <a:defRPr/>
            </a:pPr>
            <a:endParaRPr lang="fr-FR" sz="1200" dirty="0"/>
          </a:p>
        </p:txBody>
      </p:sp>
      <p:sp>
        <p:nvSpPr>
          <p:cNvPr id="164" name="Espace réservé du contenu 8">
            <a:extLst>
              <a:ext uri="{FF2B5EF4-FFF2-40B4-BE49-F238E27FC236}">
                <a16:creationId xmlns:a16="http://schemas.microsoft.com/office/drawing/2014/main" id="{1538B3C2-FC81-BFAB-711C-796A5599FA65}"/>
              </a:ext>
            </a:extLst>
          </p:cNvPr>
          <p:cNvSpPr txBox="1">
            <a:spLocks/>
          </p:cNvSpPr>
          <p:nvPr/>
        </p:nvSpPr>
        <p:spPr>
          <a:xfrm>
            <a:off x="5920554" y="2954213"/>
            <a:ext cx="5592495" cy="680488"/>
          </a:xfrm>
          <a:prstGeom prst="rect">
            <a:avLst/>
          </a:prstGeom>
          <a:noFill/>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marR="0" lvl="1" indent="-171450" algn="l"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a:p>
            <a:pPr marL="468000" lvl="1" indent="0" eaLnBrk="1" fontAlgn="auto" hangingPunct="1">
              <a:spcBef>
                <a:spcPts val="300"/>
              </a:spcBef>
              <a:spcAft>
                <a:spcPts val="0"/>
              </a:spcAft>
              <a:buClr>
                <a:srgbClr val="FCBE04"/>
              </a:buClr>
              <a:buNone/>
              <a:defRPr/>
            </a:pP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Astuce </a:t>
            </a: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sym typeface="Wingdings" panose="05000000000000000000" pitchFamily="2" charset="2"/>
              </a:rPr>
              <a:t></a:t>
            </a: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 </a:t>
            </a:r>
            <a:r>
              <a:rPr lang="fr-FR" sz="1000" b="1" dirty="0">
                <a:solidFill>
                  <a:prstClr val="black">
                    <a:lumMod val="75000"/>
                    <a:lumOff val="25000"/>
                  </a:prstClr>
                </a:solidFill>
              </a:rPr>
              <a:t>100 % digitalisation : </a:t>
            </a:r>
            <a:r>
              <a:rPr lang="fr-FR" sz="1000" dirty="0">
                <a:solidFill>
                  <a:prstClr val="black">
                    <a:lumMod val="75000"/>
                    <a:lumOff val="25000"/>
                  </a:prstClr>
                </a:solidFill>
              </a:rPr>
              <a:t>MR Pro / Auto Pro : </a:t>
            </a:r>
            <a:r>
              <a:rPr lang="fr-FR" sz="1000" dirty="0">
                <a:solidFill>
                  <a:prstClr val="black">
                    <a:lumMod val="75000"/>
                    <a:lumOff val="25000"/>
                  </a:prstClr>
                </a:solidFill>
                <a:hlinkClick r:id="rId4"/>
              </a:rPr>
              <a:t>Il est possible de déclarer un sinistre en quelques clics sur l’appli et DEI !</a:t>
            </a: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p:txBody>
      </p:sp>
      <p:sp>
        <p:nvSpPr>
          <p:cNvPr id="165" name="Espace réservé du contenu 8">
            <a:extLst>
              <a:ext uri="{FF2B5EF4-FFF2-40B4-BE49-F238E27FC236}">
                <a16:creationId xmlns:a16="http://schemas.microsoft.com/office/drawing/2014/main" id="{D3B702D2-C3E1-1A43-392E-837C1173BC27}"/>
              </a:ext>
            </a:extLst>
          </p:cNvPr>
          <p:cNvSpPr txBox="1">
            <a:spLocks/>
          </p:cNvSpPr>
          <p:nvPr/>
        </p:nvSpPr>
        <p:spPr bwMode="auto">
          <a:xfrm>
            <a:off x="5953015" y="4913702"/>
            <a:ext cx="5858586" cy="1043478"/>
          </a:xfrm>
          <a:prstGeom prst="rect">
            <a:avLst/>
          </a:prstGeom>
          <a:noFill/>
          <a:ln w="28575">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285750" marR="0" lvl="0" indent="-285750" algn="l" defTabSz="914400" rtl="0" eaLnBrk="1" fontAlgn="auto" latinLnBrk="0" hangingPunct="1">
              <a:lnSpc>
                <a:spcPct val="100000"/>
              </a:lnSpc>
              <a:spcBef>
                <a:spcPts val="600"/>
              </a:spcBef>
              <a:spcAft>
                <a:spcPts val="0"/>
              </a:spcAft>
              <a:buClr>
                <a:srgbClr val="FCBE04"/>
              </a:buClr>
              <a:buSzTx/>
              <a:buFont typeface="Wingdings" panose="05000000000000000000" pitchFamily="2" charset="2"/>
              <a:buChar char="§"/>
              <a:tabLst/>
              <a:defRPr/>
            </a:pPr>
            <a:endParaRPr kumimoji="0" lang="fr-FR" altLang="fr-FR" sz="14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171450" marR="0" lvl="0" indent="-171450" algn="l" defTabSz="914400" rtl="0" eaLnBrk="1" fontAlgn="auto" latinLnBrk="0" hangingPunct="1">
              <a:lnSpc>
                <a:spcPct val="100000"/>
              </a:lnSpc>
              <a:spcBef>
                <a:spcPts val="600"/>
              </a:spcBef>
              <a:spcAft>
                <a:spcPts val="0"/>
              </a:spcAft>
              <a:buClr>
                <a:srgbClr val="FCBE04"/>
              </a:buClr>
              <a:buSzTx/>
              <a:buFont typeface="Wingdings" panose="05000000000000000000" pitchFamily="2" charset="2"/>
              <a:buChar char="§"/>
              <a:tabLst/>
              <a:defRPr/>
            </a:pPr>
            <a:endParaRPr kumimoji="0" lang="fr-FR" altLang="fr-FR" sz="10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FCBE04"/>
              </a:buClr>
              <a:buSzTx/>
              <a:buFont typeface="Wingdings" panose="05000000000000000000" pitchFamily="2" charset="2"/>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FCBE04"/>
              </a:buClr>
              <a:buSzTx/>
              <a:buFont typeface="Wingdings" panose="05000000000000000000" pitchFamily="2" charset="2"/>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FCBE04"/>
              </a:buClr>
              <a:buSzTx/>
              <a:buFont typeface="Wingdings" panose="05000000000000000000" pitchFamily="2" charset="2"/>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p:txBody>
      </p:sp>
      <p:pic>
        <p:nvPicPr>
          <p:cNvPr id="166" name="Image 165">
            <a:hlinkClick r:id="rId5"/>
            <a:extLst>
              <a:ext uri="{FF2B5EF4-FFF2-40B4-BE49-F238E27FC236}">
                <a16:creationId xmlns:a16="http://schemas.microsoft.com/office/drawing/2014/main" id="{3258141D-0D18-8AE1-3321-B36A2CC038AF}"/>
              </a:ext>
            </a:extLst>
          </p:cNvPr>
          <p:cNvPicPr>
            <a:picLocks noChangeAspect="1"/>
          </p:cNvPicPr>
          <p:nvPr/>
        </p:nvPicPr>
        <p:blipFill>
          <a:blip r:embed="rId6"/>
          <a:stretch>
            <a:fillRect/>
          </a:stretch>
        </p:blipFill>
        <p:spPr>
          <a:xfrm>
            <a:off x="10568743" y="5515357"/>
            <a:ext cx="1233803" cy="278179"/>
          </a:xfrm>
          <a:prstGeom prst="rect">
            <a:avLst/>
          </a:prstGeom>
        </p:spPr>
      </p:pic>
      <p:sp>
        <p:nvSpPr>
          <p:cNvPr id="167" name="Rectangle 166">
            <a:extLst>
              <a:ext uri="{FF2B5EF4-FFF2-40B4-BE49-F238E27FC236}">
                <a16:creationId xmlns:a16="http://schemas.microsoft.com/office/drawing/2014/main" id="{BB3305AA-9F83-1529-1B59-D12627B76229}"/>
              </a:ext>
            </a:extLst>
          </p:cNvPr>
          <p:cNvSpPr/>
          <p:nvPr/>
        </p:nvSpPr>
        <p:spPr>
          <a:xfrm>
            <a:off x="5953014" y="3753850"/>
            <a:ext cx="5858585" cy="903392"/>
          </a:xfrm>
          <a:prstGeom prst="rect">
            <a:avLst/>
          </a:prstGeom>
          <a:solidFill>
            <a:schemeClr val="bg1">
              <a:lumMod val="95000"/>
            </a:schemeClr>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8" name="Espace réservé du contenu 8">
            <a:extLst>
              <a:ext uri="{FF2B5EF4-FFF2-40B4-BE49-F238E27FC236}">
                <a16:creationId xmlns:a16="http://schemas.microsoft.com/office/drawing/2014/main" id="{269FAD0D-6AE0-C234-2E67-51F843DE1DD4}"/>
              </a:ext>
            </a:extLst>
          </p:cNvPr>
          <p:cNvSpPr txBox="1">
            <a:spLocks noChangeArrowheads="1"/>
          </p:cNvSpPr>
          <p:nvPr/>
        </p:nvSpPr>
        <p:spPr bwMode="auto">
          <a:xfrm>
            <a:off x="6045879" y="3691223"/>
            <a:ext cx="3593247" cy="319066"/>
          </a:xfrm>
          <a:prstGeom prst="rect">
            <a:avLst/>
          </a:prstGeom>
          <a:solidFill>
            <a:schemeClr val="tx2"/>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lvl="0" indent="0" algn="ctr">
              <a:spcBef>
                <a:spcPts val="600"/>
              </a:spcBef>
              <a:buClr>
                <a:srgbClr val="D11921"/>
              </a:buClr>
              <a:defRPr/>
            </a:pPr>
            <a:r>
              <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a:t>
            </a:r>
            <a:r>
              <a:rPr lang="fr-FR" altLang="fr-FR" sz="1400" b="1" dirty="0">
                <a:solidFill>
                  <a:prstClr val="white"/>
                </a:solidFill>
              </a:rPr>
              <a:t>Passerelles / Synergies </a:t>
            </a:r>
            <a:r>
              <a:rPr lang="fr-FR" altLang="fr-FR" sz="1400" b="1">
                <a:solidFill>
                  <a:prstClr val="white"/>
                </a:solidFill>
              </a:rPr>
              <a:t>Pro-Premium</a:t>
            </a:r>
            <a:endPar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69" name="Espace réservé du contenu 8">
            <a:extLst>
              <a:ext uri="{FF2B5EF4-FFF2-40B4-BE49-F238E27FC236}">
                <a16:creationId xmlns:a16="http://schemas.microsoft.com/office/drawing/2014/main" id="{B3CB886F-EC03-5E50-8BF2-2166DEC640B5}"/>
              </a:ext>
            </a:extLst>
          </p:cNvPr>
          <p:cNvSpPr txBox="1">
            <a:spLocks/>
          </p:cNvSpPr>
          <p:nvPr/>
        </p:nvSpPr>
        <p:spPr>
          <a:xfrm>
            <a:off x="5577979" y="3890611"/>
            <a:ext cx="6277643" cy="1980245"/>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marR="0" lvl="1" indent="-171450" algn="l"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a:p>
            <a:pPr marL="639445" lvl="1" indent="-171450" eaLnBrk="1" fontAlgn="auto" hangingPunct="1">
              <a:spcBef>
                <a:spcPts val="300"/>
              </a:spcBef>
              <a:spcAft>
                <a:spcPts val="0"/>
              </a:spcAft>
              <a:buClr>
                <a:srgbClr val="FCBE04"/>
              </a:buClr>
              <a:buFont typeface="Wingdings" panose="05000000000000000000" pitchFamily="2" charset="2"/>
              <a:buChar char="§"/>
              <a:defRPr/>
            </a:pP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 </a:t>
            </a:r>
            <a:r>
              <a:rPr kumimoji="0" lang="fr-FR" sz="1200" b="0" i="0" u="none" strike="noStrike" kern="1200" cap="none" spc="0" normalizeH="0" baseline="0" noProof="0" dirty="0" err="1">
                <a:ln>
                  <a:noFill/>
                </a:ln>
                <a:solidFill>
                  <a:prstClr val="black">
                    <a:lumMod val="75000"/>
                    <a:lumOff val="25000"/>
                  </a:prstClr>
                </a:solidFill>
                <a:effectLst/>
                <a:uLnTx/>
                <a:uFillTx/>
                <a:latin typeface="Arial"/>
                <a:ea typeface="+mn-ea"/>
                <a:cs typeface="+mn-cs"/>
              </a:rPr>
              <a:t>PERi</a:t>
            </a: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926995" marR="0" lvl="2" indent="0" algn="l" defTabSz="914400" rtl="0" eaLnBrk="1" fontAlgn="auto" latinLnBrk="0" hangingPunct="1">
              <a:lnSpc>
                <a:spcPct val="100000"/>
              </a:lnSpc>
              <a:spcBef>
                <a:spcPts val="300"/>
              </a:spcBef>
              <a:spcAft>
                <a:spcPts val="0"/>
              </a:spcAft>
              <a:buClr>
                <a:srgbClr val="FCBE04"/>
              </a:buClr>
              <a:buSzTx/>
              <a:buNone/>
              <a:tabLst/>
              <a:defRPr/>
            </a:pPr>
            <a:endPar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753745" marR="0" lvl="1" indent="-285750" algn="l"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endPar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endParaRPr>
          </a:p>
          <a:p>
            <a:pPr marL="753745" marR="0" lvl="1" indent="-285750" algn="l"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endParaRPr lang="fr-FR" sz="1200" b="1" dirty="0">
              <a:solidFill>
                <a:prstClr val="black">
                  <a:lumMod val="75000"/>
                  <a:lumOff val="25000"/>
                </a:prstClr>
              </a:solidFill>
              <a:effectLst>
                <a:outerShdw blurRad="38100" dist="38100" dir="2700000" algn="tl">
                  <a:srgbClr val="000000">
                    <a:alpha val="43137"/>
                  </a:srgbClr>
                </a:outerShdw>
              </a:effectLst>
              <a:latin typeface="Arial"/>
            </a:endParaRPr>
          </a:p>
          <a:p>
            <a:pPr marL="753745" marR="0" lvl="1" indent="-285750" algn="l"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endPar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endParaRPr>
          </a:p>
          <a:p>
            <a:pPr marL="753745" marR="0" lvl="1" indent="-285750" algn="l"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La boîte à outils : </a:t>
            </a:r>
          </a:p>
          <a:p>
            <a:pPr marL="1098445" lvl="2" indent="-171450" eaLnBrk="1" fontAlgn="auto" hangingPunct="1">
              <a:spcBef>
                <a:spcPts val="300"/>
              </a:spcBef>
              <a:spcAft>
                <a:spcPts val="0"/>
              </a:spcAft>
              <a:buClr>
                <a:srgbClr val="FCBE04"/>
              </a:buClr>
              <a:defRPr/>
            </a:pPr>
            <a:r>
              <a:rPr kumimoji="0" lang="fr-FR" sz="10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OORA</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 : diagnostic, fiches produits et Mémo Pro</a:t>
            </a:r>
          </a:p>
          <a:p>
            <a:pPr marL="1098445" marR="0" lvl="2" indent="-171450" algn="l"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La Rubrique des Commerciaux pour trouver toutes les informations :</a:t>
            </a:r>
          </a:p>
          <a:p>
            <a:pPr marL="639445" marR="0" lvl="1" indent="-171450" algn="l"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p:txBody>
      </p:sp>
      <p:pic>
        <p:nvPicPr>
          <p:cNvPr id="170" name="Image 169">
            <a:extLst>
              <a:ext uri="{FF2B5EF4-FFF2-40B4-BE49-F238E27FC236}">
                <a16:creationId xmlns:a16="http://schemas.microsoft.com/office/drawing/2014/main" id="{F8EDFCD3-7976-86D5-651F-8D6DB4AC4F6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399217">
            <a:off x="5887610" y="3693675"/>
            <a:ext cx="341740" cy="342197"/>
          </a:xfrm>
          <a:prstGeom prst="ellipse">
            <a:avLst/>
          </a:prstGeom>
          <a:solidFill>
            <a:schemeClr val="bg1"/>
          </a:solidFill>
        </p:spPr>
      </p:pic>
      <p:sp>
        <p:nvSpPr>
          <p:cNvPr id="171" name="Espace réservé du contenu 8">
            <a:extLst>
              <a:ext uri="{FF2B5EF4-FFF2-40B4-BE49-F238E27FC236}">
                <a16:creationId xmlns:a16="http://schemas.microsoft.com/office/drawing/2014/main" id="{50D9C227-4ADB-053B-3E67-73CA7D953C39}"/>
              </a:ext>
            </a:extLst>
          </p:cNvPr>
          <p:cNvSpPr txBox="1">
            <a:spLocks noChangeArrowheads="1"/>
          </p:cNvSpPr>
          <p:nvPr/>
        </p:nvSpPr>
        <p:spPr bwMode="auto">
          <a:xfrm>
            <a:off x="6050373" y="4721201"/>
            <a:ext cx="3593247" cy="319066"/>
          </a:xfrm>
          <a:prstGeom prst="rect">
            <a:avLst/>
          </a:prstGeom>
          <a:solidFill>
            <a:schemeClr val="tx2"/>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Tx/>
              <a:buNone/>
              <a:tabLst/>
              <a:defRPr/>
            </a:pPr>
            <a:r>
              <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TOUT SUR… l’IARD</a:t>
            </a:r>
            <a:r>
              <a:rPr kumimoji="0" lang="fr-FR" altLang="fr-FR" sz="1400" b="1" i="0" u="none" strike="noStrike" kern="1200" cap="none" spc="0" normalizeH="0" baseline="0" noProof="0">
                <a:ln>
                  <a:noFill/>
                </a:ln>
                <a:solidFill>
                  <a:prstClr val="white"/>
                </a:solidFill>
                <a:effectLst/>
                <a:uLnTx/>
                <a:uFillTx/>
                <a:latin typeface="Arial" panose="020B0604020202020204" pitchFamily="34" charset="0"/>
                <a:ea typeface="+mn-ea"/>
                <a:cs typeface="+mn-cs"/>
              </a:rPr>
              <a:t> Pro</a:t>
            </a:r>
            <a:endPar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grpSp>
        <p:nvGrpSpPr>
          <p:cNvPr id="172" name="Graphique 1813">
            <a:extLst>
              <a:ext uri="{FF2B5EF4-FFF2-40B4-BE49-F238E27FC236}">
                <a16:creationId xmlns:a16="http://schemas.microsoft.com/office/drawing/2014/main" id="{2119C91A-2A0D-3344-E943-FD528EB403BE}"/>
              </a:ext>
            </a:extLst>
          </p:cNvPr>
          <p:cNvGrpSpPr/>
          <p:nvPr/>
        </p:nvGrpSpPr>
        <p:grpSpPr>
          <a:xfrm>
            <a:off x="6087434" y="4744629"/>
            <a:ext cx="243960" cy="227725"/>
            <a:chOff x="2279329" y="2853237"/>
            <a:chExt cx="426529" cy="398144"/>
          </a:xfrm>
          <a:noFill/>
        </p:grpSpPr>
        <p:grpSp>
          <p:nvGrpSpPr>
            <p:cNvPr id="173" name="Graphique 1813">
              <a:extLst>
                <a:ext uri="{FF2B5EF4-FFF2-40B4-BE49-F238E27FC236}">
                  <a16:creationId xmlns:a16="http://schemas.microsoft.com/office/drawing/2014/main" id="{C2A92CA9-3925-B483-AF39-75D58CDE83C6}"/>
                </a:ext>
              </a:extLst>
            </p:cNvPr>
            <p:cNvGrpSpPr/>
            <p:nvPr/>
          </p:nvGrpSpPr>
          <p:grpSpPr>
            <a:xfrm>
              <a:off x="2279329" y="2853237"/>
              <a:ext cx="426529" cy="398144"/>
              <a:chOff x="2279329" y="2853237"/>
              <a:chExt cx="426529" cy="398144"/>
            </a:xfrm>
            <a:grpFill/>
          </p:grpSpPr>
          <p:grpSp>
            <p:nvGrpSpPr>
              <p:cNvPr id="175" name="Graphique 1813">
                <a:extLst>
                  <a:ext uri="{FF2B5EF4-FFF2-40B4-BE49-F238E27FC236}">
                    <a16:creationId xmlns:a16="http://schemas.microsoft.com/office/drawing/2014/main" id="{D36EB12F-197D-1A6D-0821-36B6B6A4F2F8}"/>
                  </a:ext>
                </a:extLst>
              </p:cNvPr>
              <p:cNvGrpSpPr/>
              <p:nvPr/>
            </p:nvGrpSpPr>
            <p:grpSpPr>
              <a:xfrm>
                <a:off x="2279329" y="2853237"/>
                <a:ext cx="426529" cy="383857"/>
                <a:chOff x="2279329" y="2853237"/>
                <a:chExt cx="426529" cy="383857"/>
              </a:xfrm>
              <a:grpFill/>
            </p:grpSpPr>
            <p:grpSp>
              <p:nvGrpSpPr>
                <p:cNvPr id="177" name="Graphique 1813">
                  <a:extLst>
                    <a:ext uri="{FF2B5EF4-FFF2-40B4-BE49-F238E27FC236}">
                      <a16:creationId xmlns:a16="http://schemas.microsoft.com/office/drawing/2014/main" id="{22943372-32F1-7BE9-D4A5-4DB6A8C9A8C6}"/>
                    </a:ext>
                  </a:extLst>
                </p:cNvPr>
                <p:cNvGrpSpPr/>
                <p:nvPr/>
              </p:nvGrpSpPr>
              <p:grpSpPr>
                <a:xfrm>
                  <a:off x="2404487" y="2986968"/>
                  <a:ext cx="163258" cy="250126"/>
                  <a:chOff x="2404487" y="2986968"/>
                  <a:chExt cx="163258" cy="250126"/>
                </a:xfrm>
                <a:grpFill/>
              </p:grpSpPr>
              <p:sp>
                <p:nvSpPr>
                  <p:cNvPr id="191" name="Forme libre : forme 190">
                    <a:extLst>
                      <a:ext uri="{FF2B5EF4-FFF2-40B4-BE49-F238E27FC236}">
                        <a16:creationId xmlns:a16="http://schemas.microsoft.com/office/drawing/2014/main" id="{03544B57-C093-0166-AA2B-615F5CAA76F6}"/>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92" name="Forme libre : forme 191">
                    <a:extLst>
                      <a:ext uri="{FF2B5EF4-FFF2-40B4-BE49-F238E27FC236}">
                        <a16:creationId xmlns:a16="http://schemas.microsoft.com/office/drawing/2014/main" id="{BC4190B8-356E-F66C-2AA9-0C9A27D3CD5F}"/>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178" name="Forme libre : forme 177">
                  <a:extLst>
                    <a:ext uri="{FF2B5EF4-FFF2-40B4-BE49-F238E27FC236}">
                      <a16:creationId xmlns:a16="http://schemas.microsoft.com/office/drawing/2014/main" id="{74EB1407-7571-26E2-0761-28A8AB578280}"/>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79" name="Forme libre : forme 178">
                  <a:extLst>
                    <a:ext uri="{FF2B5EF4-FFF2-40B4-BE49-F238E27FC236}">
                      <a16:creationId xmlns:a16="http://schemas.microsoft.com/office/drawing/2014/main" id="{F4FF4BB5-2D6A-5E47-91A4-06D8BBB5C5A7}"/>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80" name="Forme libre : forme 179">
                  <a:extLst>
                    <a:ext uri="{FF2B5EF4-FFF2-40B4-BE49-F238E27FC236}">
                      <a16:creationId xmlns:a16="http://schemas.microsoft.com/office/drawing/2014/main" id="{C2D49A19-D7B6-FA96-952E-9283BF599D3E}"/>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nvGrpSpPr>
                <p:cNvPr id="181" name="Graphique 1813">
                  <a:extLst>
                    <a:ext uri="{FF2B5EF4-FFF2-40B4-BE49-F238E27FC236}">
                      <a16:creationId xmlns:a16="http://schemas.microsoft.com/office/drawing/2014/main" id="{CF88A6B9-B4AD-9BED-C53F-DBEB1EAC0076}"/>
                    </a:ext>
                  </a:extLst>
                </p:cNvPr>
                <p:cNvGrpSpPr/>
                <p:nvPr/>
              </p:nvGrpSpPr>
              <p:grpSpPr>
                <a:xfrm>
                  <a:off x="2605465" y="2913530"/>
                  <a:ext cx="100393" cy="307943"/>
                  <a:chOff x="2605465" y="2913530"/>
                  <a:chExt cx="100393" cy="307943"/>
                </a:xfrm>
                <a:grpFill/>
              </p:grpSpPr>
              <p:sp>
                <p:nvSpPr>
                  <p:cNvPr id="188" name="Forme libre : forme 187">
                    <a:extLst>
                      <a:ext uri="{FF2B5EF4-FFF2-40B4-BE49-F238E27FC236}">
                        <a16:creationId xmlns:a16="http://schemas.microsoft.com/office/drawing/2014/main" id="{2142E207-C442-669D-36A4-C89B1DE0A9DA}"/>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89" name="Forme libre : forme 188">
                    <a:extLst>
                      <a:ext uri="{FF2B5EF4-FFF2-40B4-BE49-F238E27FC236}">
                        <a16:creationId xmlns:a16="http://schemas.microsoft.com/office/drawing/2014/main" id="{A996B066-2B5B-1CE3-E85F-36D873ED237A}"/>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90" name="Forme libre : forme 189">
                    <a:extLst>
                      <a:ext uri="{FF2B5EF4-FFF2-40B4-BE49-F238E27FC236}">
                        <a16:creationId xmlns:a16="http://schemas.microsoft.com/office/drawing/2014/main" id="{B0141707-DD98-F5F9-4AF5-CD0608C6EF55}"/>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82" name="Graphique 1813">
                  <a:extLst>
                    <a:ext uri="{FF2B5EF4-FFF2-40B4-BE49-F238E27FC236}">
                      <a16:creationId xmlns:a16="http://schemas.microsoft.com/office/drawing/2014/main" id="{8B65F3C1-3608-4746-6A99-0F4B863FAF33}"/>
                    </a:ext>
                  </a:extLst>
                </p:cNvPr>
                <p:cNvGrpSpPr/>
                <p:nvPr/>
              </p:nvGrpSpPr>
              <p:grpSpPr>
                <a:xfrm>
                  <a:off x="2279329" y="2915435"/>
                  <a:ext cx="100393" cy="307943"/>
                  <a:chOff x="2279329" y="2915435"/>
                  <a:chExt cx="100393" cy="307943"/>
                </a:xfrm>
                <a:grpFill/>
              </p:grpSpPr>
              <p:sp>
                <p:nvSpPr>
                  <p:cNvPr id="185" name="Forme libre : forme 184">
                    <a:extLst>
                      <a:ext uri="{FF2B5EF4-FFF2-40B4-BE49-F238E27FC236}">
                        <a16:creationId xmlns:a16="http://schemas.microsoft.com/office/drawing/2014/main" id="{656BCC65-EBE1-CEAF-3552-CD49516C6E5E}"/>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86" name="Forme libre : forme 185">
                    <a:extLst>
                      <a:ext uri="{FF2B5EF4-FFF2-40B4-BE49-F238E27FC236}">
                        <a16:creationId xmlns:a16="http://schemas.microsoft.com/office/drawing/2014/main" id="{4F3AE1B7-EE09-43CC-4C78-10C0CDC1FE08}"/>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87" name="Forme libre : forme 186">
                    <a:extLst>
                      <a:ext uri="{FF2B5EF4-FFF2-40B4-BE49-F238E27FC236}">
                        <a16:creationId xmlns:a16="http://schemas.microsoft.com/office/drawing/2014/main" id="{0B6E7F3C-71DF-4C84-F021-BE901386842F}"/>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183" name="Forme libre : forme 182">
                  <a:extLst>
                    <a:ext uri="{FF2B5EF4-FFF2-40B4-BE49-F238E27FC236}">
                      <a16:creationId xmlns:a16="http://schemas.microsoft.com/office/drawing/2014/main" id="{C237CC7C-DD1B-5753-32E6-8B524CA67418}"/>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84" name="Forme libre : forme 183">
                  <a:extLst>
                    <a:ext uri="{FF2B5EF4-FFF2-40B4-BE49-F238E27FC236}">
                      <a16:creationId xmlns:a16="http://schemas.microsoft.com/office/drawing/2014/main" id="{1A95248A-578A-23E0-22D7-A6FC7A0B022F}"/>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176" name="Forme libre : forme 175">
                <a:extLst>
                  <a:ext uri="{FF2B5EF4-FFF2-40B4-BE49-F238E27FC236}">
                    <a16:creationId xmlns:a16="http://schemas.microsoft.com/office/drawing/2014/main" id="{098FE1E3-0ACD-A28D-7DCE-E2A74E447208}"/>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174" name="Forme libre : forme 173">
              <a:extLst>
                <a:ext uri="{FF2B5EF4-FFF2-40B4-BE49-F238E27FC236}">
                  <a16:creationId xmlns:a16="http://schemas.microsoft.com/office/drawing/2014/main" id="{D7B01B42-E89C-A3AE-3E92-82C19E3E0759}"/>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pic>
        <p:nvPicPr>
          <p:cNvPr id="193" name="Image 192">
            <a:extLst>
              <a:ext uri="{FF2B5EF4-FFF2-40B4-BE49-F238E27FC236}">
                <a16:creationId xmlns:a16="http://schemas.microsoft.com/office/drawing/2014/main" id="{740265FC-1AE9-E7B0-66BD-B51A338D9D5A}"/>
              </a:ext>
            </a:extLst>
          </p:cNvPr>
          <p:cNvPicPr>
            <a:picLocks noChangeAspect="1"/>
          </p:cNvPicPr>
          <p:nvPr/>
        </p:nvPicPr>
        <p:blipFill>
          <a:blip r:embed="rId8" cstate="print">
            <a:extLst>
              <a:ext uri="{BEBA8EAE-BF5A-486C-A8C5-ECC9F3942E4B}">
                <a14:imgProps xmlns:a14="http://schemas.microsoft.com/office/drawing/2010/main">
                  <a14:imgLayer r:embed="rId9">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9543176" y="3633993"/>
            <a:ext cx="423834" cy="411895"/>
          </a:xfrm>
          <a:prstGeom prst="rect">
            <a:avLst/>
          </a:prstGeom>
        </p:spPr>
      </p:pic>
      <p:pic>
        <p:nvPicPr>
          <p:cNvPr id="194" name="Picture 2" descr="Sticker arbre été vert pas cher Etiquette &amp;amp;amp; Autocollant">
            <a:extLst>
              <a:ext uri="{FF2B5EF4-FFF2-40B4-BE49-F238E27FC236}">
                <a16:creationId xmlns:a16="http://schemas.microsoft.com/office/drawing/2014/main" id="{659F8137-117F-27C0-8DD6-84F5639987E3}"/>
              </a:ext>
            </a:extLst>
          </p:cNvPr>
          <p:cNvPicPr>
            <a:picLocks noChangeAspect="1" noChangeArrowheads="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91739" y="2872654"/>
            <a:ext cx="269492" cy="269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5" name="Rectangle 194">
            <a:extLst>
              <a:ext uri="{FF2B5EF4-FFF2-40B4-BE49-F238E27FC236}">
                <a16:creationId xmlns:a16="http://schemas.microsoft.com/office/drawing/2014/main" id="{7BAFE846-ACDE-65CD-E1A6-D32D268F718F}"/>
              </a:ext>
            </a:extLst>
          </p:cNvPr>
          <p:cNvSpPr/>
          <p:nvPr/>
        </p:nvSpPr>
        <p:spPr>
          <a:xfrm>
            <a:off x="0" y="0"/>
            <a:ext cx="39439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white"/>
                </a:solidFill>
                <a:effectLst/>
                <a:uLnTx/>
                <a:uFillTx/>
                <a:latin typeface="Montserrat Black" panose="00000A00000000000000" pitchFamily="2" charset="0"/>
                <a:ea typeface="+mn-ea"/>
                <a:cs typeface="+mn-cs"/>
              </a:rPr>
              <a:t>IARD Pro</a:t>
            </a:r>
          </a:p>
        </p:txBody>
      </p:sp>
    </p:spTree>
    <p:extLst>
      <p:ext uri="{BB962C8B-B14F-4D97-AF65-F5344CB8AC3E}">
        <p14:creationId xmlns:p14="http://schemas.microsoft.com/office/powerpoint/2010/main" val="37360978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Espace réservé du contenu 8">
            <a:extLst>
              <a:ext uri="{FF2B5EF4-FFF2-40B4-BE49-F238E27FC236}">
                <a16:creationId xmlns:a16="http://schemas.microsoft.com/office/drawing/2014/main" id="{FF2E1356-783E-252C-5C5F-F16D8F03ECE8}"/>
              </a:ext>
            </a:extLst>
          </p:cNvPr>
          <p:cNvSpPr txBox="1">
            <a:spLocks/>
          </p:cNvSpPr>
          <p:nvPr/>
        </p:nvSpPr>
        <p:spPr>
          <a:xfrm>
            <a:off x="449554" y="3538434"/>
            <a:ext cx="5338572" cy="2265271"/>
          </a:xfrm>
          <a:prstGeom prst="rect">
            <a:avLst/>
          </a:prstGeom>
          <a:noFill/>
          <a:ln w="28575">
            <a:solidFill>
              <a:schemeClr val="tx2"/>
            </a:solidFill>
          </a:ln>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None/>
              <a:tabLst/>
              <a:defRPr/>
            </a:pPr>
            <a:endParaRPr kumimoji="0" lang="fr-FR" sz="1050" b="0" i="0" u="none" strike="noStrike" kern="1200" cap="none" spc="0" normalizeH="0" baseline="0" noProof="0">
              <a:ln>
                <a:noFill/>
              </a:ln>
              <a:solidFill>
                <a:prstClr val="black">
                  <a:lumMod val="75000"/>
                  <a:lumOff val="25000"/>
                </a:prstClr>
              </a:solidFill>
              <a:effectLst/>
              <a:uLnTx/>
              <a:uFillTx/>
              <a:latin typeface="Arial"/>
              <a:ea typeface="+mn-ea"/>
              <a:cs typeface="+mn-cs"/>
            </a:endParaRPr>
          </a:p>
        </p:txBody>
      </p:sp>
      <p:sp>
        <p:nvSpPr>
          <p:cNvPr id="97" name="Espace réservé du contenu 8">
            <a:extLst>
              <a:ext uri="{FF2B5EF4-FFF2-40B4-BE49-F238E27FC236}">
                <a16:creationId xmlns:a16="http://schemas.microsoft.com/office/drawing/2014/main" id="{F6D4367D-7548-6C45-DC48-61C5DC50EE4E}"/>
              </a:ext>
            </a:extLst>
          </p:cNvPr>
          <p:cNvSpPr txBox="1">
            <a:spLocks/>
          </p:cNvSpPr>
          <p:nvPr/>
        </p:nvSpPr>
        <p:spPr bwMode="auto">
          <a:xfrm>
            <a:off x="5953015" y="4913702"/>
            <a:ext cx="5858586" cy="1043478"/>
          </a:xfrm>
          <a:prstGeom prst="rect">
            <a:avLst/>
          </a:prstGeom>
          <a:noFill/>
          <a:ln w="28575">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285750" marR="0" lvl="0" indent="-285750" algn="l" defTabSz="914400" rtl="0" eaLnBrk="1" fontAlgn="auto" latinLnBrk="0" hangingPunct="1">
              <a:lnSpc>
                <a:spcPct val="100000"/>
              </a:lnSpc>
              <a:spcBef>
                <a:spcPts val="600"/>
              </a:spcBef>
              <a:spcAft>
                <a:spcPts val="0"/>
              </a:spcAft>
              <a:buClr>
                <a:srgbClr val="FCBE04"/>
              </a:buClr>
              <a:buSzTx/>
              <a:buFont typeface="Wingdings" panose="05000000000000000000" pitchFamily="2" charset="2"/>
              <a:buChar char="§"/>
              <a:tabLst/>
              <a:defRPr/>
            </a:pPr>
            <a:endParaRPr kumimoji="0" lang="fr-FR" altLang="fr-FR" sz="14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171450" marR="0" lvl="0" indent="-171450" algn="l" defTabSz="914400" rtl="0" eaLnBrk="1" fontAlgn="auto" latinLnBrk="0" hangingPunct="1">
              <a:lnSpc>
                <a:spcPct val="100000"/>
              </a:lnSpc>
              <a:spcBef>
                <a:spcPts val="600"/>
              </a:spcBef>
              <a:spcAft>
                <a:spcPts val="0"/>
              </a:spcAft>
              <a:buClr>
                <a:srgbClr val="FCBE04"/>
              </a:buClr>
              <a:buSzTx/>
              <a:buFont typeface="Wingdings" panose="05000000000000000000" pitchFamily="2" charset="2"/>
              <a:buChar char="§"/>
              <a:tabLst/>
              <a:defRPr/>
            </a:pPr>
            <a:endParaRPr kumimoji="0" lang="fr-FR" altLang="fr-FR" sz="10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FCBE04"/>
              </a:buClr>
              <a:buSzTx/>
              <a:buFont typeface="Wingdings" panose="05000000000000000000" pitchFamily="2" charset="2"/>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FCBE04"/>
              </a:buClr>
              <a:buSzTx/>
              <a:buFont typeface="Wingdings" panose="05000000000000000000" pitchFamily="2" charset="2"/>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FCBE04"/>
              </a:buClr>
              <a:buSzTx/>
              <a:buFont typeface="Wingdings" panose="05000000000000000000" pitchFamily="2" charset="2"/>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p:txBody>
      </p:sp>
      <p:pic>
        <p:nvPicPr>
          <p:cNvPr id="104" name="Image 103">
            <a:hlinkClick r:id="rId2"/>
            <a:extLst>
              <a:ext uri="{FF2B5EF4-FFF2-40B4-BE49-F238E27FC236}">
                <a16:creationId xmlns:a16="http://schemas.microsoft.com/office/drawing/2014/main" id="{9A022AB3-09D7-E1F8-4BA4-1AFFDCDC1040}"/>
              </a:ext>
            </a:extLst>
          </p:cNvPr>
          <p:cNvPicPr>
            <a:picLocks noChangeAspect="1"/>
          </p:cNvPicPr>
          <p:nvPr/>
        </p:nvPicPr>
        <p:blipFill>
          <a:blip r:embed="rId3"/>
          <a:stretch>
            <a:fillRect/>
          </a:stretch>
        </p:blipFill>
        <p:spPr>
          <a:xfrm>
            <a:off x="10568743" y="5515357"/>
            <a:ext cx="1233803" cy="278179"/>
          </a:xfrm>
          <a:prstGeom prst="rect">
            <a:avLst/>
          </a:prstGeom>
        </p:spPr>
      </p:pic>
      <p:sp>
        <p:nvSpPr>
          <p:cNvPr id="2" name="Espace réservé du texte 6">
            <a:extLst>
              <a:ext uri="{FF2B5EF4-FFF2-40B4-BE49-F238E27FC236}">
                <a16:creationId xmlns:a16="http://schemas.microsoft.com/office/drawing/2014/main" id="{6BAF421F-F97F-D83B-79F0-DE9317DA5775}"/>
              </a:ext>
            </a:extLst>
          </p:cNvPr>
          <p:cNvSpPr>
            <a:spLocks noGrp="1"/>
          </p:cNvSpPr>
          <p:nvPr>
            <p:ph type="body" sz="quarter" idx="14"/>
          </p:nvPr>
        </p:nvSpPr>
        <p:spPr>
          <a:xfrm>
            <a:off x="4376057" y="137054"/>
            <a:ext cx="7300006" cy="231246"/>
          </a:xfrm>
        </p:spPr>
        <p:txBody>
          <a:bodyPr/>
          <a:lstStyle/>
          <a:p>
            <a:r>
              <a:rPr lang="fr-FR" b="0" dirty="0">
                <a:solidFill>
                  <a:schemeClr val="tx1">
                    <a:lumMod val="75000"/>
                    <a:lumOff val="25000"/>
                  </a:schemeClr>
                </a:solidFill>
              </a:rPr>
              <a:t>Grand Public</a:t>
            </a:r>
            <a:r>
              <a:rPr lang="fr-FR" dirty="0">
                <a:solidFill>
                  <a:schemeClr val="tx1">
                    <a:lumMod val="75000"/>
                    <a:lumOff val="25000"/>
                  </a:schemeClr>
                </a:solidFill>
              </a:rPr>
              <a:t> - Premium - </a:t>
            </a:r>
            <a:r>
              <a:rPr lang="fr-FR" dirty="0">
                <a:solidFill>
                  <a:srgbClr val="C00000"/>
                </a:solidFill>
              </a:rPr>
              <a:t>Professionnels </a:t>
            </a:r>
          </a:p>
        </p:txBody>
      </p:sp>
      <p:pic>
        <p:nvPicPr>
          <p:cNvPr id="4" name="Image 3">
            <a:extLst>
              <a:ext uri="{FF2B5EF4-FFF2-40B4-BE49-F238E27FC236}">
                <a16:creationId xmlns:a16="http://schemas.microsoft.com/office/drawing/2014/main" id="{35A0FE7E-57B1-4A78-EBA0-795483CC38E3}"/>
              </a:ext>
            </a:extLst>
          </p:cNvPr>
          <p:cNvPicPr>
            <a:picLocks noChangeAspect="1"/>
          </p:cNvPicPr>
          <p:nvPr/>
        </p:nvPicPr>
        <p:blipFill>
          <a:blip r:embed="rId4">
            <a:duotone>
              <a:prstClr val="black"/>
              <a:schemeClr val="accent4">
                <a:tint val="45000"/>
                <a:satMod val="400000"/>
              </a:schemeClr>
            </a:duotone>
          </a:blip>
          <a:stretch>
            <a:fillRect/>
          </a:stretch>
        </p:blipFill>
        <p:spPr>
          <a:xfrm rot="4962598" flipH="1" flipV="1">
            <a:off x="11297448" y="5751179"/>
            <a:ext cx="322403" cy="310019"/>
          </a:xfrm>
          <a:prstGeom prst="rect">
            <a:avLst/>
          </a:prstGeom>
          <a:noFill/>
        </p:spPr>
      </p:pic>
      <p:sp>
        <p:nvSpPr>
          <p:cNvPr id="98" name="Espace réservé du contenu 8">
            <a:extLst>
              <a:ext uri="{FF2B5EF4-FFF2-40B4-BE49-F238E27FC236}">
                <a16:creationId xmlns:a16="http://schemas.microsoft.com/office/drawing/2014/main" id="{6DD8E2E2-AADD-453A-FB79-C9F4C7A5F7B7}"/>
              </a:ext>
            </a:extLst>
          </p:cNvPr>
          <p:cNvSpPr txBox="1">
            <a:spLocks/>
          </p:cNvSpPr>
          <p:nvPr/>
        </p:nvSpPr>
        <p:spPr bwMode="auto">
          <a:xfrm>
            <a:off x="5953014" y="1412872"/>
            <a:ext cx="5858586" cy="2231150"/>
          </a:xfrm>
          <a:prstGeom prst="rect">
            <a:avLst/>
          </a:prstGeom>
          <a:noFill/>
          <a:ln w="28575">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4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0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p:txBody>
      </p:sp>
      <p:sp>
        <p:nvSpPr>
          <p:cNvPr id="99" name="Rectangle 98">
            <a:extLst>
              <a:ext uri="{FF2B5EF4-FFF2-40B4-BE49-F238E27FC236}">
                <a16:creationId xmlns:a16="http://schemas.microsoft.com/office/drawing/2014/main" id="{C794A8C9-DE60-7D3E-8CC0-F06741381488}"/>
              </a:ext>
            </a:extLst>
          </p:cNvPr>
          <p:cNvSpPr/>
          <p:nvPr/>
        </p:nvSpPr>
        <p:spPr>
          <a:xfrm>
            <a:off x="6035877" y="3007400"/>
            <a:ext cx="5717684" cy="605858"/>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100" name="Espace réservé du texte 5">
            <a:extLst>
              <a:ext uri="{FF2B5EF4-FFF2-40B4-BE49-F238E27FC236}">
                <a16:creationId xmlns:a16="http://schemas.microsoft.com/office/drawing/2014/main" id="{26DF2974-E8FB-F977-D31F-4F2F548A8024}"/>
              </a:ext>
            </a:extLst>
          </p:cNvPr>
          <p:cNvSpPr>
            <a:spLocks noGrp="1"/>
          </p:cNvSpPr>
          <p:nvPr>
            <p:ph type="body" sz="quarter" idx="12"/>
          </p:nvPr>
        </p:nvSpPr>
        <p:spPr>
          <a:xfrm>
            <a:off x="695324" y="464147"/>
            <a:ext cx="11592469" cy="720000"/>
          </a:xfrm>
        </p:spPr>
        <p:txBody>
          <a:bodyPr lIns="91440" tIns="45720" rIns="91440" bIns="45720" anchor="ctr">
            <a:normAutofit/>
          </a:bodyPr>
          <a:lstStyle/>
          <a:p>
            <a:r>
              <a:rPr lang="fr-FR" dirty="0">
                <a:latin typeface="Montserrat Black"/>
              </a:rPr>
              <a:t>L’</a:t>
            </a:r>
            <a:r>
              <a:rPr lang="fr-FR" dirty="0">
                <a:solidFill>
                  <a:srgbClr val="C00000"/>
                </a:solidFill>
                <a:latin typeface="Montserrat Black"/>
              </a:rPr>
              <a:t>Essentiel </a:t>
            </a:r>
            <a:r>
              <a:rPr lang="fr-FR" dirty="0">
                <a:latin typeface="Montserrat Black"/>
              </a:rPr>
              <a:t>de la Prévoyance du Pro : « </a:t>
            </a:r>
            <a:r>
              <a:rPr lang="fr-FR" dirty="0">
                <a:solidFill>
                  <a:srgbClr val="C00000"/>
                </a:solidFill>
                <a:latin typeface="Montserrat Black"/>
              </a:rPr>
              <a:t>Se protéger et protéger la ou les personnes clé(s) </a:t>
            </a:r>
            <a:r>
              <a:rPr lang="fr-FR" dirty="0">
                <a:latin typeface="Montserrat Black"/>
              </a:rPr>
              <a:t>de l’entreprise »</a:t>
            </a:r>
          </a:p>
        </p:txBody>
      </p:sp>
      <p:sp>
        <p:nvSpPr>
          <p:cNvPr id="101" name="Rectangle 100">
            <a:extLst>
              <a:ext uri="{FF2B5EF4-FFF2-40B4-BE49-F238E27FC236}">
                <a16:creationId xmlns:a16="http://schemas.microsoft.com/office/drawing/2014/main" id="{6BDBECF7-2E74-5BEB-3A97-695F0C19BE32}"/>
              </a:ext>
            </a:extLst>
          </p:cNvPr>
          <p:cNvSpPr/>
          <p:nvPr/>
        </p:nvSpPr>
        <p:spPr>
          <a:xfrm>
            <a:off x="0" y="0"/>
            <a:ext cx="39439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white"/>
                </a:solidFill>
                <a:effectLst/>
                <a:uLnTx/>
                <a:uFillTx/>
                <a:latin typeface="Montserrat Black" panose="00000A00000000000000" pitchFamily="2" charset="0"/>
                <a:ea typeface="+mn-ea"/>
                <a:cs typeface="+mn-cs"/>
              </a:rPr>
              <a:t>PREVOYANCE </a:t>
            </a:r>
            <a:r>
              <a:rPr kumimoji="0" lang="fr-FR" sz="1800" b="0" i="0" u="none" strike="noStrike" kern="1200" cap="none" spc="0" normalizeH="0" baseline="0" noProof="0">
                <a:ln>
                  <a:noFill/>
                </a:ln>
                <a:solidFill>
                  <a:prstClr val="white"/>
                </a:solidFill>
                <a:effectLst/>
                <a:uLnTx/>
                <a:uFillTx/>
                <a:latin typeface="Montserrat Black" panose="00000A00000000000000" pitchFamily="2" charset="0"/>
                <a:ea typeface="+mn-ea"/>
                <a:cs typeface="+mn-cs"/>
              </a:rPr>
              <a:t>PRO </a:t>
            </a:r>
            <a:r>
              <a:rPr kumimoji="0" lang="fr-FR" sz="1800" b="0" i="0" u="none" strike="noStrike" kern="1200" cap="none" spc="0" normalizeH="0" baseline="0" noProof="0" dirty="0">
                <a:ln>
                  <a:noFill/>
                </a:ln>
                <a:solidFill>
                  <a:prstClr val="white"/>
                </a:solidFill>
                <a:effectLst/>
                <a:uLnTx/>
                <a:uFillTx/>
                <a:latin typeface="Montserrat Black" panose="00000A00000000000000" pitchFamily="2" charset="0"/>
                <a:ea typeface="+mn-ea"/>
                <a:cs typeface="+mn-cs"/>
              </a:rPr>
              <a:t>&amp; SANTE</a:t>
            </a:r>
          </a:p>
        </p:txBody>
      </p:sp>
      <p:sp>
        <p:nvSpPr>
          <p:cNvPr id="102" name="Espace réservé du contenu 8">
            <a:extLst>
              <a:ext uri="{FF2B5EF4-FFF2-40B4-BE49-F238E27FC236}">
                <a16:creationId xmlns:a16="http://schemas.microsoft.com/office/drawing/2014/main" id="{E2263A19-302A-A3FB-065D-CC53A4D0B40C}"/>
              </a:ext>
            </a:extLst>
          </p:cNvPr>
          <p:cNvSpPr txBox="1">
            <a:spLocks noChangeArrowheads="1"/>
          </p:cNvSpPr>
          <p:nvPr/>
        </p:nvSpPr>
        <p:spPr bwMode="auto">
          <a:xfrm>
            <a:off x="6044487" y="1277258"/>
            <a:ext cx="2629578" cy="319066"/>
          </a:xfrm>
          <a:prstGeom prst="rect">
            <a:avLst/>
          </a:prstGeom>
          <a:solidFill>
            <a:schemeClr val="tx2"/>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Tx/>
              <a:buNone/>
              <a:tabLst/>
              <a:defRPr/>
            </a:pPr>
            <a:r>
              <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Les impacts sur votre PV</a:t>
            </a:r>
          </a:p>
        </p:txBody>
      </p:sp>
      <p:sp>
        <p:nvSpPr>
          <p:cNvPr id="103" name="Espace réservé du contenu 8">
            <a:extLst>
              <a:ext uri="{FF2B5EF4-FFF2-40B4-BE49-F238E27FC236}">
                <a16:creationId xmlns:a16="http://schemas.microsoft.com/office/drawing/2014/main" id="{996C9600-C72B-D956-D45B-1E79DF1675FB}"/>
              </a:ext>
            </a:extLst>
          </p:cNvPr>
          <p:cNvSpPr txBox="1">
            <a:spLocks noChangeArrowheads="1"/>
          </p:cNvSpPr>
          <p:nvPr/>
        </p:nvSpPr>
        <p:spPr bwMode="auto">
          <a:xfrm>
            <a:off x="6050373" y="4721201"/>
            <a:ext cx="3593247" cy="319066"/>
          </a:xfrm>
          <a:prstGeom prst="rect">
            <a:avLst/>
          </a:prstGeom>
          <a:solidFill>
            <a:schemeClr val="tx2"/>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Tx/>
              <a:buNone/>
              <a:tabLst/>
              <a:defRPr/>
            </a:pPr>
            <a:r>
              <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TOUT SUR… la Prévoyance &amp; Santé</a:t>
            </a:r>
          </a:p>
        </p:txBody>
      </p:sp>
      <p:grpSp>
        <p:nvGrpSpPr>
          <p:cNvPr id="105" name="Graphique 1772">
            <a:extLst>
              <a:ext uri="{FF2B5EF4-FFF2-40B4-BE49-F238E27FC236}">
                <a16:creationId xmlns:a16="http://schemas.microsoft.com/office/drawing/2014/main" id="{05B97BEF-7290-5923-DF88-2C2A7041E4FD}"/>
              </a:ext>
            </a:extLst>
          </p:cNvPr>
          <p:cNvGrpSpPr/>
          <p:nvPr/>
        </p:nvGrpSpPr>
        <p:grpSpPr>
          <a:xfrm>
            <a:off x="6102164" y="1318463"/>
            <a:ext cx="211812" cy="233903"/>
            <a:chOff x="2317430" y="1288782"/>
            <a:chExt cx="363699" cy="401630"/>
          </a:xfrm>
          <a:noFill/>
        </p:grpSpPr>
        <p:sp>
          <p:nvSpPr>
            <p:cNvPr id="106" name="Forme libre : forme 105">
              <a:extLst>
                <a:ext uri="{FF2B5EF4-FFF2-40B4-BE49-F238E27FC236}">
                  <a16:creationId xmlns:a16="http://schemas.microsoft.com/office/drawing/2014/main" id="{E359B6BA-6045-387A-73F9-296CA36AAC65}"/>
                </a:ext>
              </a:extLst>
            </p:cNvPr>
            <p:cNvSpPr/>
            <p:nvPr/>
          </p:nvSpPr>
          <p:spPr>
            <a:xfrm>
              <a:off x="2437427" y="1349025"/>
              <a:ext cx="92315" cy="208883"/>
            </a:xfrm>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a:moveTo>
                    <a:pt x="18" y="208883"/>
                  </a:moveTo>
                  <a:cubicBezTo>
                    <a:pt x="18" y="157258"/>
                    <a:pt x="18" y="128111"/>
                    <a:pt x="18" y="128111"/>
                  </a:cubicBezTo>
                  <a:cubicBezTo>
                    <a:pt x="18" y="128111"/>
                    <a:pt x="-3411" y="2857"/>
                    <a:pt x="84505" y="0"/>
                  </a:cubicBezTo>
                  <a:lnTo>
                    <a:pt x="92315"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nvGrpSpPr>
            <p:cNvPr id="107" name="Graphique 1772">
              <a:extLst>
                <a:ext uri="{FF2B5EF4-FFF2-40B4-BE49-F238E27FC236}">
                  <a16:creationId xmlns:a16="http://schemas.microsoft.com/office/drawing/2014/main" id="{1CC137E3-2CC0-6911-2D7C-9500B3843DCD}"/>
                </a:ext>
              </a:extLst>
            </p:cNvPr>
            <p:cNvGrpSpPr/>
            <p:nvPr/>
          </p:nvGrpSpPr>
          <p:grpSpPr>
            <a:xfrm>
              <a:off x="2452209" y="1371600"/>
              <a:ext cx="42576" cy="102012"/>
              <a:chOff x="2452209" y="1371600"/>
              <a:chExt cx="42576" cy="102012"/>
            </a:xfrm>
            <a:grpFill/>
          </p:grpSpPr>
          <p:sp>
            <p:nvSpPr>
              <p:cNvPr id="127" name="Forme libre : forme 126">
                <a:extLst>
                  <a:ext uri="{FF2B5EF4-FFF2-40B4-BE49-F238E27FC236}">
                    <a16:creationId xmlns:a16="http://schemas.microsoft.com/office/drawing/2014/main" id="{57AD3478-BCE8-4AE7-F8C6-23E1C2B52F33}"/>
                  </a:ext>
                </a:extLst>
              </p:cNvPr>
              <p:cNvSpPr/>
              <p:nvPr/>
            </p:nvSpPr>
            <p:spPr>
              <a:xfrm>
                <a:off x="2480403" y="1371600"/>
                <a:ext cx="14382" cy="13049"/>
              </a:xfrm>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a:moveTo>
                      <a:pt x="0" y="13049"/>
                    </a:moveTo>
                    <a:cubicBezTo>
                      <a:pt x="4191" y="8191"/>
                      <a:pt x="8954" y="3715"/>
                      <a:pt x="14383"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28" name="Forme libre : forme 127">
                <a:extLst>
                  <a:ext uri="{FF2B5EF4-FFF2-40B4-BE49-F238E27FC236}">
                    <a16:creationId xmlns:a16="http://schemas.microsoft.com/office/drawing/2014/main" id="{F1FEFD72-5E99-4831-781E-AE70AFEAE216}"/>
                  </a:ext>
                </a:extLst>
              </p:cNvPr>
              <p:cNvSpPr/>
              <p:nvPr/>
            </p:nvSpPr>
            <p:spPr>
              <a:xfrm>
                <a:off x="2452209" y="1404175"/>
                <a:ext cx="15621" cy="69437"/>
              </a:xfrm>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a:moveTo>
                      <a:pt x="0" y="69437"/>
                    </a:moveTo>
                    <a:cubicBezTo>
                      <a:pt x="572" y="54578"/>
                      <a:pt x="3334" y="25146"/>
                      <a:pt x="15621"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108" name="Forme libre : forme 107">
              <a:extLst>
                <a:ext uri="{FF2B5EF4-FFF2-40B4-BE49-F238E27FC236}">
                  <a16:creationId xmlns:a16="http://schemas.microsoft.com/office/drawing/2014/main" id="{D2EEC682-B3B1-6B42-0FD3-4D0D39EB8D72}"/>
                </a:ext>
              </a:extLst>
            </p:cNvPr>
            <p:cNvSpPr/>
            <p:nvPr/>
          </p:nvSpPr>
          <p:spPr>
            <a:xfrm>
              <a:off x="2556317" y="1349974"/>
              <a:ext cx="86772" cy="231460"/>
            </a:xfrm>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a:moveTo>
                    <a:pt x="0" y="3"/>
                  </a:moveTo>
                  <a:cubicBezTo>
                    <a:pt x="0" y="3"/>
                    <a:pt x="86773" y="-2568"/>
                    <a:pt x="86773" y="132687"/>
                  </a:cubicBezTo>
                  <a:lnTo>
                    <a:pt x="86773" y="231461"/>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09" name="Forme libre : forme 108">
              <a:extLst>
                <a:ext uri="{FF2B5EF4-FFF2-40B4-BE49-F238E27FC236}">
                  <a16:creationId xmlns:a16="http://schemas.microsoft.com/office/drawing/2014/main" id="{D8C4ECA4-BC35-BC68-030D-C8615E18A0E5}"/>
                </a:ext>
              </a:extLst>
            </p:cNvPr>
            <p:cNvSpPr/>
            <p:nvPr/>
          </p:nvSpPr>
          <p:spPr>
            <a:xfrm>
              <a:off x="2491356" y="1288782"/>
              <a:ext cx="86868" cy="59291"/>
            </a:xfrm>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a:moveTo>
                    <a:pt x="23241" y="59291"/>
                  </a:moveTo>
                  <a:lnTo>
                    <a:pt x="0" y="14333"/>
                  </a:lnTo>
                  <a:cubicBezTo>
                    <a:pt x="0" y="14333"/>
                    <a:pt x="42386" y="-14909"/>
                    <a:pt x="86868" y="1014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10" name="Forme libre : forme 109">
              <a:extLst>
                <a:ext uri="{FF2B5EF4-FFF2-40B4-BE49-F238E27FC236}">
                  <a16:creationId xmlns:a16="http://schemas.microsoft.com/office/drawing/2014/main" id="{3D24231E-4B25-CA9E-5BB2-E19A2931F291}"/>
                </a:ext>
              </a:extLst>
            </p:cNvPr>
            <p:cNvSpPr/>
            <p:nvPr/>
          </p:nvSpPr>
          <p:spPr>
            <a:xfrm>
              <a:off x="2568033" y="1308544"/>
              <a:ext cx="16382" cy="40671"/>
            </a:xfrm>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a:moveTo>
                    <a:pt x="16383" y="0"/>
                  </a:moveTo>
                  <a:lnTo>
                    <a:pt x="0" y="40672"/>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11" name="Forme libre : forme 110">
              <a:extLst>
                <a:ext uri="{FF2B5EF4-FFF2-40B4-BE49-F238E27FC236}">
                  <a16:creationId xmlns:a16="http://schemas.microsoft.com/office/drawing/2014/main" id="{D77307D5-E713-D342-89B1-E78BAC1B8D85}"/>
                </a:ext>
              </a:extLst>
            </p:cNvPr>
            <p:cNvSpPr/>
            <p:nvPr/>
          </p:nvSpPr>
          <p:spPr>
            <a:xfrm>
              <a:off x="2538601" y="1303972"/>
              <a:ext cx="190" cy="34194"/>
            </a:xfrm>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a:moveTo>
                    <a:pt x="191" y="0"/>
                  </a:moveTo>
                  <a:lnTo>
                    <a:pt x="0" y="34195"/>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12" name="Forme libre : forme 111">
              <a:extLst>
                <a:ext uri="{FF2B5EF4-FFF2-40B4-BE49-F238E27FC236}">
                  <a16:creationId xmlns:a16="http://schemas.microsoft.com/office/drawing/2014/main" id="{31FF0144-89AA-42E1-E0C7-951357095B9B}"/>
                </a:ext>
              </a:extLst>
            </p:cNvPr>
            <p:cNvSpPr/>
            <p:nvPr/>
          </p:nvSpPr>
          <p:spPr>
            <a:xfrm>
              <a:off x="2556889" y="1311116"/>
              <a:ext cx="6572" cy="18478"/>
            </a:xfrm>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a:moveTo>
                    <a:pt x="6572" y="0"/>
                  </a:moveTo>
                  <a:lnTo>
                    <a:pt x="0" y="18479"/>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nvGrpSpPr>
            <p:cNvPr id="113" name="Graphique 1772">
              <a:extLst>
                <a:ext uri="{FF2B5EF4-FFF2-40B4-BE49-F238E27FC236}">
                  <a16:creationId xmlns:a16="http://schemas.microsoft.com/office/drawing/2014/main" id="{C16E93AC-E99E-B6A7-5E4C-9EDE219D9C76}"/>
                </a:ext>
              </a:extLst>
            </p:cNvPr>
            <p:cNvGrpSpPr/>
            <p:nvPr/>
          </p:nvGrpSpPr>
          <p:grpSpPr>
            <a:xfrm>
              <a:off x="2489833" y="1432178"/>
              <a:ext cx="79724" cy="98488"/>
              <a:chOff x="2489833" y="1432178"/>
              <a:chExt cx="79724" cy="98488"/>
            </a:xfrm>
            <a:grpFill/>
          </p:grpSpPr>
          <p:sp>
            <p:nvSpPr>
              <p:cNvPr id="124" name="Forme libre : forme 123">
                <a:extLst>
                  <a:ext uri="{FF2B5EF4-FFF2-40B4-BE49-F238E27FC236}">
                    <a16:creationId xmlns:a16="http://schemas.microsoft.com/office/drawing/2014/main" id="{9FD65A0F-C62F-22C5-215D-4653629D2095}"/>
                  </a:ext>
                </a:extLst>
              </p:cNvPr>
              <p:cNvSpPr/>
              <p:nvPr/>
            </p:nvSpPr>
            <p:spPr>
              <a:xfrm>
                <a:off x="2506025" y="1432178"/>
                <a:ext cx="63531" cy="98488"/>
              </a:xfrm>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a:moveTo>
                      <a:pt x="63532" y="96393"/>
                    </a:moveTo>
                    <a:cubicBezTo>
                      <a:pt x="58960" y="97727"/>
                      <a:pt x="54197" y="98489"/>
                      <a:pt x="49244" y="98489"/>
                    </a:cubicBezTo>
                    <a:cubicBezTo>
                      <a:pt x="22003" y="98489"/>
                      <a:pt x="0" y="76390"/>
                      <a:pt x="0" y="49244"/>
                    </a:cubicBezTo>
                    <a:cubicBezTo>
                      <a:pt x="0" y="22098"/>
                      <a:pt x="22098" y="0"/>
                      <a:pt x="49244" y="0"/>
                    </a:cubicBezTo>
                    <a:cubicBezTo>
                      <a:pt x="53435" y="0"/>
                      <a:pt x="57531" y="572"/>
                      <a:pt x="61436" y="1524"/>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25" name="Forme libre : forme 124">
                <a:extLst>
                  <a:ext uri="{FF2B5EF4-FFF2-40B4-BE49-F238E27FC236}">
                    <a16:creationId xmlns:a16="http://schemas.microsoft.com/office/drawing/2014/main" id="{08B3A785-2DCD-B3CF-1A69-6C42AD55A423}"/>
                  </a:ext>
                </a:extLst>
              </p:cNvPr>
              <p:cNvSpPr/>
              <p:nvPr/>
            </p:nvSpPr>
            <p:spPr>
              <a:xfrm>
                <a:off x="2491261" y="1471326"/>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26" name="Forme libre : forme 125">
                <a:extLst>
                  <a:ext uri="{FF2B5EF4-FFF2-40B4-BE49-F238E27FC236}">
                    <a16:creationId xmlns:a16="http://schemas.microsoft.com/office/drawing/2014/main" id="{660510E6-80C3-53CA-1758-391CE841A26D}"/>
                  </a:ext>
                </a:extLst>
              </p:cNvPr>
              <p:cNvSpPr/>
              <p:nvPr/>
            </p:nvSpPr>
            <p:spPr>
              <a:xfrm>
                <a:off x="2489833" y="1488090"/>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114" name="Forme libre : forme 113">
              <a:extLst>
                <a:ext uri="{FF2B5EF4-FFF2-40B4-BE49-F238E27FC236}">
                  <a16:creationId xmlns:a16="http://schemas.microsoft.com/office/drawing/2014/main" id="{B22ACD28-ACD4-EBF8-A461-A7CEB8618789}"/>
                </a:ext>
              </a:extLst>
            </p:cNvPr>
            <p:cNvSpPr/>
            <p:nvPr/>
          </p:nvSpPr>
          <p:spPr>
            <a:xfrm>
              <a:off x="2317430" y="1683829"/>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15" name="Forme libre : forme 114">
              <a:extLst>
                <a:ext uri="{FF2B5EF4-FFF2-40B4-BE49-F238E27FC236}">
                  <a16:creationId xmlns:a16="http://schemas.microsoft.com/office/drawing/2014/main" id="{669D9E2E-83DF-841D-2151-D0740B86841C}"/>
                </a:ext>
              </a:extLst>
            </p:cNvPr>
            <p:cNvSpPr/>
            <p:nvPr/>
          </p:nvSpPr>
          <p:spPr>
            <a:xfrm>
              <a:off x="2317430" y="1531524"/>
              <a:ext cx="60293" cy="152304"/>
            </a:xfrm>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a:moveTo>
                    <a:pt x="0" y="0"/>
                  </a:moveTo>
                  <a:lnTo>
                    <a:pt x="55150" y="0"/>
                  </a:lnTo>
                  <a:cubicBezTo>
                    <a:pt x="58007" y="0"/>
                    <a:pt x="60293" y="2286"/>
                    <a:pt x="60293" y="5143"/>
                  </a:cubicBezTo>
                  <a:lnTo>
                    <a:pt x="60293" y="147161"/>
                  </a:lnTo>
                  <a:cubicBezTo>
                    <a:pt x="60293" y="150019"/>
                    <a:pt x="58007" y="152305"/>
                    <a:pt x="55150" y="152305"/>
                  </a:cubicBezTo>
                  <a:lnTo>
                    <a:pt x="26099" y="152305"/>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16" name="Forme libre : forme 115">
              <a:extLst>
                <a:ext uri="{FF2B5EF4-FFF2-40B4-BE49-F238E27FC236}">
                  <a16:creationId xmlns:a16="http://schemas.microsoft.com/office/drawing/2014/main" id="{B85DADCA-F6CA-329A-B2FC-E707190D8B65}"/>
                </a:ext>
              </a:extLst>
            </p:cNvPr>
            <p:cNvSpPr/>
            <p:nvPr/>
          </p:nvSpPr>
          <p:spPr>
            <a:xfrm>
              <a:off x="2380009" y="1626108"/>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17" name="Forme libre : forme 116">
              <a:extLst>
                <a:ext uri="{FF2B5EF4-FFF2-40B4-BE49-F238E27FC236}">
                  <a16:creationId xmlns:a16="http://schemas.microsoft.com/office/drawing/2014/main" id="{BA5811DD-689B-4833-C02D-BF5C27D05691}"/>
                </a:ext>
              </a:extLst>
            </p:cNvPr>
            <p:cNvSpPr/>
            <p:nvPr/>
          </p:nvSpPr>
          <p:spPr>
            <a:xfrm>
              <a:off x="2378199" y="1544288"/>
              <a:ext cx="24574" cy="59150"/>
            </a:xfrm>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a:moveTo>
                    <a:pt x="0" y="0"/>
                  </a:moveTo>
                  <a:lnTo>
                    <a:pt x="19431" y="0"/>
                  </a:lnTo>
                  <a:cubicBezTo>
                    <a:pt x="22289" y="0"/>
                    <a:pt x="24575" y="2286"/>
                    <a:pt x="24575" y="5144"/>
                  </a:cubicBezTo>
                  <a:lnTo>
                    <a:pt x="24575" y="5915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18" name="Forme libre : forme 117">
              <a:extLst>
                <a:ext uri="{FF2B5EF4-FFF2-40B4-BE49-F238E27FC236}">
                  <a16:creationId xmlns:a16="http://schemas.microsoft.com/office/drawing/2014/main" id="{699B8CBD-56BD-14CA-AB2B-4D369B8C76DD}"/>
                </a:ext>
              </a:extLst>
            </p:cNvPr>
            <p:cNvSpPr/>
            <p:nvPr/>
          </p:nvSpPr>
          <p:spPr>
            <a:xfrm>
              <a:off x="2402774" y="1557611"/>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8"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19" name="Forme libre : forme 118">
              <a:extLst>
                <a:ext uri="{FF2B5EF4-FFF2-40B4-BE49-F238E27FC236}">
                  <a16:creationId xmlns:a16="http://schemas.microsoft.com/office/drawing/2014/main" id="{78228C79-F13A-5F6D-0600-CBAAAFBBFE7C}"/>
                </a:ext>
              </a:extLst>
            </p:cNvPr>
            <p:cNvSpPr/>
            <p:nvPr/>
          </p:nvSpPr>
          <p:spPr>
            <a:xfrm>
              <a:off x="2404584" y="1647062"/>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20" name="Forme libre : forme 119">
              <a:extLst>
                <a:ext uri="{FF2B5EF4-FFF2-40B4-BE49-F238E27FC236}">
                  <a16:creationId xmlns:a16="http://schemas.microsoft.com/office/drawing/2014/main" id="{F41529D8-DA09-E193-F571-029384774A7F}"/>
                </a:ext>
              </a:extLst>
            </p:cNvPr>
            <p:cNvSpPr/>
            <p:nvPr/>
          </p:nvSpPr>
          <p:spPr>
            <a:xfrm>
              <a:off x="2551459" y="1590759"/>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21" name="Forme libre : forme 120">
              <a:extLst>
                <a:ext uri="{FF2B5EF4-FFF2-40B4-BE49-F238E27FC236}">
                  <a16:creationId xmlns:a16="http://schemas.microsoft.com/office/drawing/2014/main" id="{70C93DED-D7B2-F928-E877-B5DB7F5458B5}"/>
                </a:ext>
              </a:extLst>
            </p:cNvPr>
            <p:cNvSpPr/>
            <p:nvPr/>
          </p:nvSpPr>
          <p:spPr>
            <a:xfrm>
              <a:off x="2338957" y="1551146"/>
              <a:ext cx="37623" cy="9525"/>
            </a:xfrm>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a:moveTo>
                    <a:pt x="37624" y="0"/>
                  </a:move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22" name="Forme libre : forme 121">
              <a:extLst>
                <a:ext uri="{FF2B5EF4-FFF2-40B4-BE49-F238E27FC236}">
                  <a16:creationId xmlns:a16="http://schemas.microsoft.com/office/drawing/2014/main" id="{00986BF8-7B62-56BA-E5C9-2554B545C63C}"/>
                </a:ext>
              </a:extLst>
            </p:cNvPr>
            <p:cNvSpPr/>
            <p:nvPr/>
          </p:nvSpPr>
          <p:spPr>
            <a:xfrm>
              <a:off x="2351815" y="1565910"/>
              <a:ext cx="23240" cy="9525"/>
            </a:xfrm>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a:moveTo>
                    <a:pt x="23241" y="0"/>
                  </a:move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23" name="Forme libre : forme 122">
              <a:extLst>
                <a:ext uri="{FF2B5EF4-FFF2-40B4-BE49-F238E27FC236}">
                  <a16:creationId xmlns:a16="http://schemas.microsoft.com/office/drawing/2014/main" id="{96825CE3-8A1A-3673-AA89-F5DDB423B78D}"/>
                </a:ext>
              </a:extLst>
            </p:cNvPr>
            <p:cNvSpPr/>
            <p:nvPr/>
          </p:nvSpPr>
          <p:spPr>
            <a:xfrm>
              <a:off x="2628421" y="1511998"/>
              <a:ext cx="9525" cy="52768"/>
            </a:xfrm>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a:moveTo>
                    <a:pt x="0" y="0"/>
                  </a:moveTo>
                  <a:lnTo>
                    <a:pt x="0" y="52769"/>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29" name="Graphique 1813">
            <a:extLst>
              <a:ext uri="{FF2B5EF4-FFF2-40B4-BE49-F238E27FC236}">
                <a16:creationId xmlns:a16="http://schemas.microsoft.com/office/drawing/2014/main" id="{9A9A7167-9533-4B5F-75ED-9E51A599954C}"/>
              </a:ext>
            </a:extLst>
          </p:cNvPr>
          <p:cNvGrpSpPr/>
          <p:nvPr/>
        </p:nvGrpSpPr>
        <p:grpSpPr>
          <a:xfrm>
            <a:off x="6087434" y="4744629"/>
            <a:ext cx="243960" cy="227725"/>
            <a:chOff x="2279329" y="2853237"/>
            <a:chExt cx="426529" cy="398144"/>
          </a:xfrm>
          <a:noFill/>
        </p:grpSpPr>
        <p:grpSp>
          <p:nvGrpSpPr>
            <p:cNvPr id="130" name="Graphique 1813">
              <a:extLst>
                <a:ext uri="{FF2B5EF4-FFF2-40B4-BE49-F238E27FC236}">
                  <a16:creationId xmlns:a16="http://schemas.microsoft.com/office/drawing/2014/main" id="{FBB98FF2-F9E6-AB2C-6B31-179993A9A200}"/>
                </a:ext>
              </a:extLst>
            </p:cNvPr>
            <p:cNvGrpSpPr/>
            <p:nvPr/>
          </p:nvGrpSpPr>
          <p:grpSpPr>
            <a:xfrm>
              <a:off x="2279329" y="2853237"/>
              <a:ext cx="426529" cy="398144"/>
              <a:chOff x="2279329" y="2853237"/>
              <a:chExt cx="426529" cy="398144"/>
            </a:xfrm>
            <a:grpFill/>
          </p:grpSpPr>
          <p:grpSp>
            <p:nvGrpSpPr>
              <p:cNvPr id="132" name="Graphique 1813">
                <a:extLst>
                  <a:ext uri="{FF2B5EF4-FFF2-40B4-BE49-F238E27FC236}">
                    <a16:creationId xmlns:a16="http://schemas.microsoft.com/office/drawing/2014/main" id="{1741FE29-2137-8DD7-E73F-D42D125CF9C8}"/>
                  </a:ext>
                </a:extLst>
              </p:cNvPr>
              <p:cNvGrpSpPr/>
              <p:nvPr/>
            </p:nvGrpSpPr>
            <p:grpSpPr>
              <a:xfrm>
                <a:off x="2279329" y="2853237"/>
                <a:ext cx="426529" cy="383857"/>
                <a:chOff x="2279329" y="2853237"/>
                <a:chExt cx="426529" cy="383857"/>
              </a:xfrm>
              <a:grpFill/>
            </p:grpSpPr>
            <p:grpSp>
              <p:nvGrpSpPr>
                <p:cNvPr id="134" name="Graphique 1813">
                  <a:extLst>
                    <a:ext uri="{FF2B5EF4-FFF2-40B4-BE49-F238E27FC236}">
                      <a16:creationId xmlns:a16="http://schemas.microsoft.com/office/drawing/2014/main" id="{CF66C003-8E30-EEC8-9445-3E726AB5E8B5}"/>
                    </a:ext>
                  </a:extLst>
                </p:cNvPr>
                <p:cNvGrpSpPr/>
                <p:nvPr/>
              </p:nvGrpSpPr>
              <p:grpSpPr>
                <a:xfrm>
                  <a:off x="2404487" y="2986968"/>
                  <a:ext cx="163258" cy="250126"/>
                  <a:chOff x="2404487" y="2986968"/>
                  <a:chExt cx="163258" cy="250126"/>
                </a:xfrm>
                <a:grpFill/>
              </p:grpSpPr>
              <p:sp>
                <p:nvSpPr>
                  <p:cNvPr id="148" name="Forme libre : forme 147">
                    <a:extLst>
                      <a:ext uri="{FF2B5EF4-FFF2-40B4-BE49-F238E27FC236}">
                        <a16:creationId xmlns:a16="http://schemas.microsoft.com/office/drawing/2014/main" id="{2A420A74-E9F0-F2D6-9EE6-638BA9A6453A}"/>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49" name="Forme libre : forme 148">
                    <a:extLst>
                      <a:ext uri="{FF2B5EF4-FFF2-40B4-BE49-F238E27FC236}">
                        <a16:creationId xmlns:a16="http://schemas.microsoft.com/office/drawing/2014/main" id="{7DCEE54D-DF7B-9884-676D-83A60ADC5F72}"/>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135" name="Forme libre : forme 134">
                  <a:extLst>
                    <a:ext uri="{FF2B5EF4-FFF2-40B4-BE49-F238E27FC236}">
                      <a16:creationId xmlns:a16="http://schemas.microsoft.com/office/drawing/2014/main" id="{08BCD805-DE6E-11D6-FD55-C48BC2F96260}"/>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36" name="Forme libre : forme 135">
                  <a:extLst>
                    <a:ext uri="{FF2B5EF4-FFF2-40B4-BE49-F238E27FC236}">
                      <a16:creationId xmlns:a16="http://schemas.microsoft.com/office/drawing/2014/main" id="{153CD650-46DB-9170-7DB2-F40D4939DA22}"/>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37" name="Forme libre : forme 136">
                  <a:extLst>
                    <a:ext uri="{FF2B5EF4-FFF2-40B4-BE49-F238E27FC236}">
                      <a16:creationId xmlns:a16="http://schemas.microsoft.com/office/drawing/2014/main" id="{9FCCC714-D91E-4D41-0C0D-E1E38EDF5ADC}"/>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nvGrpSpPr>
                <p:cNvPr id="138" name="Graphique 1813">
                  <a:extLst>
                    <a:ext uri="{FF2B5EF4-FFF2-40B4-BE49-F238E27FC236}">
                      <a16:creationId xmlns:a16="http://schemas.microsoft.com/office/drawing/2014/main" id="{DE4DE51D-5C44-3C74-A033-70B2CE2CB63D}"/>
                    </a:ext>
                  </a:extLst>
                </p:cNvPr>
                <p:cNvGrpSpPr/>
                <p:nvPr/>
              </p:nvGrpSpPr>
              <p:grpSpPr>
                <a:xfrm>
                  <a:off x="2605465" y="2913530"/>
                  <a:ext cx="100393" cy="307943"/>
                  <a:chOff x="2605465" y="2913530"/>
                  <a:chExt cx="100393" cy="307943"/>
                </a:xfrm>
                <a:grpFill/>
              </p:grpSpPr>
              <p:sp>
                <p:nvSpPr>
                  <p:cNvPr id="145" name="Forme libre : forme 144">
                    <a:extLst>
                      <a:ext uri="{FF2B5EF4-FFF2-40B4-BE49-F238E27FC236}">
                        <a16:creationId xmlns:a16="http://schemas.microsoft.com/office/drawing/2014/main" id="{78B53A39-B10D-E13E-BD90-665A8F3A515B}"/>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46" name="Forme libre : forme 145">
                    <a:extLst>
                      <a:ext uri="{FF2B5EF4-FFF2-40B4-BE49-F238E27FC236}">
                        <a16:creationId xmlns:a16="http://schemas.microsoft.com/office/drawing/2014/main" id="{A1C3206C-941A-23E8-4AA9-C8DA60F856F1}"/>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47" name="Forme libre : forme 146">
                    <a:extLst>
                      <a:ext uri="{FF2B5EF4-FFF2-40B4-BE49-F238E27FC236}">
                        <a16:creationId xmlns:a16="http://schemas.microsoft.com/office/drawing/2014/main" id="{44537869-A59E-0683-B10B-3FA0029EBBB1}"/>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39" name="Graphique 1813">
                  <a:extLst>
                    <a:ext uri="{FF2B5EF4-FFF2-40B4-BE49-F238E27FC236}">
                      <a16:creationId xmlns:a16="http://schemas.microsoft.com/office/drawing/2014/main" id="{24DFA799-C90B-A473-99E1-B3AEAF7734A2}"/>
                    </a:ext>
                  </a:extLst>
                </p:cNvPr>
                <p:cNvGrpSpPr/>
                <p:nvPr/>
              </p:nvGrpSpPr>
              <p:grpSpPr>
                <a:xfrm>
                  <a:off x="2279329" y="2915435"/>
                  <a:ext cx="100393" cy="307943"/>
                  <a:chOff x="2279329" y="2915435"/>
                  <a:chExt cx="100393" cy="307943"/>
                </a:xfrm>
                <a:grpFill/>
              </p:grpSpPr>
              <p:sp>
                <p:nvSpPr>
                  <p:cNvPr id="142" name="Forme libre : forme 141">
                    <a:extLst>
                      <a:ext uri="{FF2B5EF4-FFF2-40B4-BE49-F238E27FC236}">
                        <a16:creationId xmlns:a16="http://schemas.microsoft.com/office/drawing/2014/main" id="{596779F6-7448-A705-A47F-D15EFF47B080}"/>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43" name="Forme libre : forme 142">
                    <a:extLst>
                      <a:ext uri="{FF2B5EF4-FFF2-40B4-BE49-F238E27FC236}">
                        <a16:creationId xmlns:a16="http://schemas.microsoft.com/office/drawing/2014/main" id="{ECD1E92D-3C3A-DD6F-BE83-665BE1A23F27}"/>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44" name="Forme libre : forme 143">
                    <a:extLst>
                      <a:ext uri="{FF2B5EF4-FFF2-40B4-BE49-F238E27FC236}">
                        <a16:creationId xmlns:a16="http://schemas.microsoft.com/office/drawing/2014/main" id="{45F8EF14-30E1-DDAC-DA69-E48990F59065}"/>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140" name="Forme libre : forme 139">
                  <a:extLst>
                    <a:ext uri="{FF2B5EF4-FFF2-40B4-BE49-F238E27FC236}">
                      <a16:creationId xmlns:a16="http://schemas.microsoft.com/office/drawing/2014/main" id="{13EBE125-4073-E24D-A29E-536F509BCA70}"/>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41" name="Forme libre : forme 140">
                  <a:extLst>
                    <a:ext uri="{FF2B5EF4-FFF2-40B4-BE49-F238E27FC236}">
                      <a16:creationId xmlns:a16="http://schemas.microsoft.com/office/drawing/2014/main" id="{A650476B-3BE2-0B19-DD04-7BD45EAAFCED}"/>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133" name="Forme libre : forme 132">
                <a:extLst>
                  <a:ext uri="{FF2B5EF4-FFF2-40B4-BE49-F238E27FC236}">
                    <a16:creationId xmlns:a16="http://schemas.microsoft.com/office/drawing/2014/main" id="{609CC499-9428-087C-2E2D-58930F2EB0E3}"/>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131" name="Forme libre : forme 130">
              <a:extLst>
                <a:ext uri="{FF2B5EF4-FFF2-40B4-BE49-F238E27FC236}">
                  <a16:creationId xmlns:a16="http://schemas.microsoft.com/office/drawing/2014/main" id="{3A7931AB-BA49-4BEE-7956-94BDCBAE58CC}"/>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150" name="Espace réservé du contenu 8">
            <a:extLst>
              <a:ext uri="{FF2B5EF4-FFF2-40B4-BE49-F238E27FC236}">
                <a16:creationId xmlns:a16="http://schemas.microsoft.com/office/drawing/2014/main" id="{9002EADC-9EE7-8C78-22B3-CEA6B2DA6643}"/>
              </a:ext>
            </a:extLst>
          </p:cNvPr>
          <p:cNvSpPr txBox="1">
            <a:spLocks/>
          </p:cNvSpPr>
          <p:nvPr/>
        </p:nvSpPr>
        <p:spPr bwMode="auto">
          <a:xfrm>
            <a:off x="466041" y="1398834"/>
            <a:ext cx="5331135" cy="2105231"/>
          </a:xfrm>
          <a:prstGeom prst="rect">
            <a:avLst/>
          </a:prstGeom>
          <a:noFill/>
          <a:ln w="28575">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4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0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p:txBody>
      </p:sp>
      <p:sp>
        <p:nvSpPr>
          <p:cNvPr id="152" name="Espace réservé du contenu 8">
            <a:extLst>
              <a:ext uri="{FF2B5EF4-FFF2-40B4-BE49-F238E27FC236}">
                <a16:creationId xmlns:a16="http://schemas.microsoft.com/office/drawing/2014/main" id="{DA9A78BA-E87C-F48A-F227-731765937602}"/>
              </a:ext>
            </a:extLst>
          </p:cNvPr>
          <p:cNvSpPr txBox="1">
            <a:spLocks noChangeArrowheads="1"/>
          </p:cNvSpPr>
          <p:nvPr/>
        </p:nvSpPr>
        <p:spPr bwMode="auto">
          <a:xfrm>
            <a:off x="517557" y="1239301"/>
            <a:ext cx="2389395" cy="319066"/>
          </a:xfrm>
          <a:prstGeom prst="rect">
            <a:avLst/>
          </a:prstGeom>
          <a:solidFill>
            <a:schemeClr val="tx2"/>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Tx/>
              <a:buNone/>
              <a:tabLst/>
              <a:defRPr/>
            </a:pPr>
            <a:r>
              <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Les offres à proposer</a:t>
            </a:r>
          </a:p>
        </p:txBody>
      </p:sp>
      <p:grpSp>
        <p:nvGrpSpPr>
          <p:cNvPr id="153" name="Graphique 1830">
            <a:extLst>
              <a:ext uri="{FF2B5EF4-FFF2-40B4-BE49-F238E27FC236}">
                <a16:creationId xmlns:a16="http://schemas.microsoft.com/office/drawing/2014/main" id="{5DAF2FD5-5344-385A-E437-603193F0FDE1}"/>
              </a:ext>
            </a:extLst>
          </p:cNvPr>
          <p:cNvGrpSpPr/>
          <p:nvPr/>
        </p:nvGrpSpPr>
        <p:grpSpPr>
          <a:xfrm>
            <a:off x="538447" y="1276994"/>
            <a:ext cx="248961" cy="225774"/>
            <a:chOff x="10483925" y="2904391"/>
            <a:chExt cx="396900" cy="359934"/>
          </a:xfrm>
          <a:noFill/>
        </p:grpSpPr>
        <p:grpSp>
          <p:nvGrpSpPr>
            <p:cNvPr id="154" name="Graphique 1830">
              <a:extLst>
                <a:ext uri="{FF2B5EF4-FFF2-40B4-BE49-F238E27FC236}">
                  <a16:creationId xmlns:a16="http://schemas.microsoft.com/office/drawing/2014/main" id="{93E25FB8-9F72-D45D-B2B9-6EC0868D492D}"/>
                </a:ext>
              </a:extLst>
            </p:cNvPr>
            <p:cNvGrpSpPr/>
            <p:nvPr/>
          </p:nvGrpSpPr>
          <p:grpSpPr>
            <a:xfrm>
              <a:off x="10483925" y="2904391"/>
              <a:ext cx="396900" cy="359934"/>
              <a:chOff x="10483925" y="2904391"/>
              <a:chExt cx="396900" cy="359934"/>
            </a:xfrm>
            <a:grpFill/>
          </p:grpSpPr>
          <p:sp>
            <p:nvSpPr>
              <p:cNvPr id="158" name="Forme libre : forme 157">
                <a:extLst>
                  <a:ext uri="{FF2B5EF4-FFF2-40B4-BE49-F238E27FC236}">
                    <a16:creationId xmlns:a16="http://schemas.microsoft.com/office/drawing/2014/main" id="{37B992DB-8716-F4D4-F00A-EB530D1D8F5D}"/>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59" name="Forme libre : forme 158">
                <a:extLst>
                  <a:ext uri="{FF2B5EF4-FFF2-40B4-BE49-F238E27FC236}">
                    <a16:creationId xmlns:a16="http://schemas.microsoft.com/office/drawing/2014/main" id="{EE37EEDA-B187-1120-7A7D-CC49AC49A886}"/>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60" name="Forme libre : forme 159">
                <a:extLst>
                  <a:ext uri="{FF2B5EF4-FFF2-40B4-BE49-F238E27FC236}">
                    <a16:creationId xmlns:a16="http://schemas.microsoft.com/office/drawing/2014/main" id="{1086C612-F19C-5821-EC85-32FC96E47230}"/>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61" name="Forme libre : forme 160">
                <a:extLst>
                  <a:ext uri="{FF2B5EF4-FFF2-40B4-BE49-F238E27FC236}">
                    <a16:creationId xmlns:a16="http://schemas.microsoft.com/office/drawing/2014/main" id="{1A04FFF9-D45B-4A34-FE83-7714F1959CAA}"/>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62" name="Forme libre : forme 161">
                <a:extLst>
                  <a:ext uri="{FF2B5EF4-FFF2-40B4-BE49-F238E27FC236}">
                    <a16:creationId xmlns:a16="http://schemas.microsoft.com/office/drawing/2014/main" id="{1C1CC995-6E2C-42C2-76EB-41C70DD9E0E3}"/>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63" name="Forme libre : forme 162">
                <a:extLst>
                  <a:ext uri="{FF2B5EF4-FFF2-40B4-BE49-F238E27FC236}">
                    <a16:creationId xmlns:a16="http://schemas.microsoft.com/office/drawing/2014/main" id="{26AA711B-31E2-B9BD-6816-BD3E89CB0FB0}"/>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64" name="Forme libre : forme 163">
                <a:extLst>
                  <a:ext uri="{FF2B5EF4-FFF2-40B4-BE49-F238E27FC236}">
                    <a16:creationId xmlns:a16="http://schemas.microsoft.com/office/drawing/2014/main" id="{07E3A370-E104-AA1E-A201-DC7262188552}"/>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65" name="Forme libre : forme 164">
                <a:extLst>
                  <a:ext uri="{FF2B5EF4-FFF2-40B4-BE49-F238E27FC236}">
                    <a16:creationId xmlns:a16="http://schemas.microsoft.com/office/drawing/2014/main" id="{59109D7A-90BC-F157-94FF-823DA81DAE1E}"/>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66" name="Forme libre : forme 165">
                <a:extLst>
                  <a:ext uri="{FF2B5EF4-FFF2-40B4-BE49-F238E27FC236}">
                    <a16:creationId xmlns:a16="http://schemas.microsoft.com/office/drawing/2014/main" id="{F89D0001-8D94-1A62-1224-4F4015542C2C}"/>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67" name="Forme libre : forme 166">
                <a:extLst>
                  <a:ext uri="{FF2B5EF4-FFF2-40B4-BE49-F238E27FC236}">
                    <a16:creationId xmlns:a16="http://schemas.microsoft.com/office/drawing/2014/main" id="{318B469F-C592-8FE4-483C-50FE246617F8}"/>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68" name="Forme libre : forme 167">
                <a:extLst>
                  <a:ext uri="{FF2B5EF4-FFF2-40B4-BE49-F238E27FC236}">
                    <a16:creationId xmlns:a16="http://schemas.microsoft.com/office/drawing/2014/main" id="{291A3D47-6791-2B54-D0FA-24BB5520C831}"/>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69" name="Forme libre : forme 168">
                <a:extLst>
                  <a:ext uri="{FF2B5EF4-FFF2-40B4-BE49-F238E27FC236}">
                    <a16:creationId xmlns:a16="http://schemas.microsoft.com/office/drawing/2014/main" id="{8C6072DD-A56B-3F11-964B-1722A6749B0E}"/>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70" name="Forme libre : forme 169">
                <a:extLst>
                  <a:ext uri="{FF2B5EF4-FFF2-40B4-BE49-F238E27FC236}">
                    <a16:creationId xmlns:a16="http://schemas.microsoft.com/office/drawing/2014/main" id="{35156FE0-ABD9-7750-6C3F-177A51282E53}"/>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155" name="Forme libre : forme 154">
              <a:extLst>
                <a:ext uri="{FF2B5EF4-FFF2-40B4-BE49-F238E27FC236}">
                  <a16:creationId xmlns:a16="http://schemas.microsoft.com/office/drawing/2014/main" id="{E80FDBA0-C6F3-7B3E-493E-1EDF9EEAB13B}"/>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56" name="Forme libre : forme 155">
              <a:extLst>
                <a:ext uri="{FF2B5EF4-FFF2-40B4-BE49-F238E27FC236}">
                  <a16:creationId xmlns:a16="http://schemas.microsoft.com/office/drawing/2014/main" id="{B6F419B2-3B25-7E79-61C7-7E78706EAB4C}"/>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57" name="Forme libre : forme 156">
              <a:extLst>
                <a:ext uri="{FF2B5EF4-FFF2-40B4-BE49-F238E27FC236}">
                  <a16:creationId xmlns:a16="http://schemas.microsoft.com/office/drawing/2014/main" id="{AD237AF6-DC96-0267-B452-7D5B691EDC6D}"/>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172" name="Espace réservé du contenu 8">
            <a:extLst>
              <a:ext uri="{FF2B5EF4-FFF2-40B4-BE49-F238E27FC236}">
                <a16:creationId xmlns:a16="http://schemas.microsoft.com/office/drawing/2014/main" id="{2B12A66D-E429-C5ED-2F2F-2FD32982BACC}"/>
              </a:ext>
            </a:extLst>
          </p:cNvPr>
          <p:cNvSpPr txBox="1">
            <a:spLocks/>
          </p:cNvSpPr>
          <p:nvPr/>
        </p:nvSpPr>
        <p:spPr>
          <a:xfrm>
            <a:off x="336436" y="1624841"/>
            <a:ext cx="5355656" cy="1742206"/>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gn="just" eaLnBrk="1" fontAlgn="auto" hangingPunct="1">
              <a:spcBef>
                <a:spcPts val="300"/>
              </a:spcBef>
              <a:spcAft>
                <a:spcPts val="0"/>
              </a:spcAft>
              <a:buClr>
                <a:srgbClr val="FCBE04"/>
              </a:buClr>
              <a:buFont typeface="Wingdings" panose="05000000000000000000" pitchFamily="2" charset="2"/>
              <a:buChar char="§"/>
              <a:defRPr/>
            </a:pPr>
            <a:r>
              <a:rPr lang="fr-FR" sz="1200" dirty="0">
                <a:solidFill>
                  <a:prstClr val="black">
                    <a:lumMod val="75000"/>
                    <a:lumOff val="25000"/>
                  </a:prstClr>
                </a:solidFill>
              </a:rPr>
              <a:t>Toujours </a:t>
            </a:r>
            <a:r>
              <a:rPr lang="fr-FR" sz="1200" b="1" dirty="0">
                <a:solidFill>
                  <a:srgbClr val="C00000"/>
                </a:solidFill>
              </a:rPr>
              <a:t>3 mois offerts </a:t>
            </a:r>
            <a:r>
              <a:rPr lang="fr-FR" sz="1200" dirty="0">
                <a:solidFill>
                  <a:prstClr val="black">
                    <a:lumMod val="75000"/>
                    <a:lumOff val="25000"/>
                  </a:prstClr>
                </a:solidFill>
              </a:rPr>
              <a:t>sur tout contrat </a:t>
            </a:r>
            <a:r>
              <a:rPr lang="fr-FR" sz="1200" b="1" dirty="0">
                <a:solidFill>
                  <a:prstClr val="black">
                    <a:lumMod val="75000"/>
                    <a:lumOff val="25000"/>
                  </a:prstClr>
                </a:solidFill>
                <a:effectLst>
                  <a:outerShdw blurRad="38100" dist="38100" dir="2700000" algn="tl">
                    <a:srgbClr val="000000">
                      <a:alpha val="43137"/>
                    </a:srgbClr>
                  </a:outerShdw>
                </a:effectLst>
              </a:rPr>
              <a:t>Prévoyance Pro </a:t>
            </a:r>
            <a:r>
              <a:rPr lang="fr-FR" sz="1200" u="sng" dirty="0">
                <a:solidFill>
                  <a:prstClr val="black">
                    <a:lumMod val="75000"/>
                    <a:lumOff val="25000"/>
                  </a:prstClr>
                </a:solidFill>
              </a:rPr>
              <a:t>avec</a:t>
            </a:r>
            <a:r>
              <a:rPr lang="fr-FR" sz="1200" dirty="0">
                <a:solidFill>
                  <a:prstClr val="black">
                    <a:lumMod val="75000"/>
                    <a:lumOff val="25000"/>
                  </a:prstClr>
                </a:solidFill>
              </a:rPr>
              <a:t> </a:t>
            </a:r>
            <a:r>
              <a:rPr lang="fr-FR" sz="1200" u="sng" dirty="0">
                <a:solidFill>
                  <a:prstClr val="black">
                    <a:lumMod val="75000"/>
                    <a:lumOff val="25000"/>
                  </a:prstClr>
                </a:solidFill>
              </a:rPr>
              <a:t>reprise d’un contrat à la concurrence</a:t>
            </a:r>
          </a:p>
          <a:p>
            <a:pPr lvl="1" algn="just" eaLnBrk="1" fontAlgn="auto" hangingPunct="1">
              <a:spcBef>
                <a:spcPts val="300"/>
              </a:spcBef>
              <a:spcAft>
                <a:spcPts val="0"/>
              </a:spcAft>
              <a:buClr>
                <a:srgbClr val="FCBE04"/>
              </a:buClr>
              <a:buFont typeface="Wingdings" panose="05000000000000000000" pitchFamily="2" charset="2"/>
              <a:buChar char="§"/>
              <a:defRPr/>
            </a:pPr>
            <a:endParaRPr lang="fr-FR" sz="800" dirty="0">
              <a:solidFill>
                <a:prstClr val="black">
                  <a:lumMod val="75000"/>
                  <a:lumOff val="25000"/>
                </a:prstClr>
              </a:solidFill>
            </a:endParaRPr>
          </a:p>
          <a:p>
            <a:pPr lvl="1" algn="just" eaLnBrk="1" fontAlgn="auto" hangingPunct="1">
              <a:spcBef>
                <a:spcPts val="300"/>
              </a:spcBef>
              <a:spcAft>
                <a:spcPts val="0"/>
              </a:spcAft>
              <a:buClr>
                <a:srgbClr val="FCBE04"/>
              </a:buClr>
              <a:buFont typeface="Wingdings" panose="05000000000000000000" pitchFamily="2" charset="2"/>
              <a:buChar char="§"/>
              <a:defRPr/>
            </a:pPr>
            <a:r>
              <a:rPr lang="fr-FR" sz="1200" b="1" dirty="0">
                <a:solidFill>
                  <a:prstClr val="black">
                    <a:lumMod val="75000"/>
                    <a:lumOff val="25000"/>
                  </a:prstClr>
                </a:solidFill>
                <a:effectLst>
                  <a:outerShdw blurRad="38100" dist="38100" dir="2700000" algn="tl">
                    <a:srgbClr val="000000">
                      <a:alpha val="43137"/>
                    </a:srgbClr>
                  </a:outerShdw>
                </a:effectLst>
                <a:latin typeface="Arial"/>
              </a:rPr>
              <a:t>Complémentaire Santé Salariés </a:t>
            </a:r>
            <a:r>
              <a:rPr kumimoji="0" lang="fr-FR" sz="1200" b="0" i="0" u="none" strike="noStrike" kern="1200" cap="none" spc="0" normalizeH="0" baseline="0" noProof="0" dirty="0">
                <a:ln>
                  <a:noFill/>
                </a:ln>
                <a:solidFill>
                  <a:prstClr val="black">
                    <a:lumMod val="75000"/>
                    <a:lumOff val="25000"/>
                  </a:prstClr>
                </a:solidFill>
                <a:effectLst/>
                <a:uLnTx/>
                <a:uFillTx/>
                <a:latin typeface="Arial"/>
              </a:rPr>
              <a:t>: </a:t>
            </a:r>
            <a:r>
              <a:rPr lang="fr-FR" sz="1200" b="1" dirty="0">
                <a:solidFill>
                  <a:srgbClr val="C00000"/>
                </a:solidFill>
              </a:rPr>
              <a:t>- 10 % </a:t>
            </a:r>
            <a:r>
              <a:rPr kumimoji="0" lang="fr-FR" sz="1200" b="0" i="0" u="none" strike="noStrike" kern="1200" cap="none" spc="0" normalizeH="0" baseline="0" noProof="0" dirty="0">
                <a:ln>
                  <a:noFill/>
                </a:ln>
                <a:solidFill>
                  <a:prstClr val="black">
                    <a:lumMod val="75000"/>
                    <a:lumOff val="25000"/>
                  </a:prstClr>
                </a:solidFill>
                <a:effectLst/>
                <a:uLnTx/>
                <a:uFillTx/>
                <a:latin typeface="Arial"/>
              </a:rPr>
              <a:t>sur la cotisation, </a:t>
            </a:r>
            <a:r>
              <a:rPr lang="fr-FR" sz="1200" b="1" dirty="0"/>
              <a:t>jusqu’au 31 décembre 2023</a:t>
            </a:r>
          </a:p>
          <a:p>
            <a:pPr lvl="1" algn="just" eaLnBrk="1" fontAlgn="auto" hangingPunct="1">
              <a:spcBef>
                <a:spcPts val="300"/>
              </a:spcBef>
              <a:spcAft>
                <a:spcPts val="0"/>
              </a:spcAft>
              <a:buClr>
                <a:srgbClr val="FCBE04"/>
              </a:buClr>
              <a:buFont typeface="Wingdings" panose="05000000000000000000" pitchFamily="2" charset="2"/>
              <a:buChar char="§"/>
              <a:defRPr/>
            </a:pPr>
            <a:endParaRPr lang="fr-FR" sz="1200" b="1" dirty="0"/>
          </a:p>
        </p:txBody>
      </p:sp>
      <p:sp>
        <p:nvSpPr>
          <p:cNvPr id="173" name="Espace réservé du contenu 8">
            <a:extLst>
              <a:ext uri="{FF2B5EF4-FFF2-40B4-BE49-F238E27FC236}">
                <a16:creationId xmlns:a16="http://schemas.microsoft.com/office/drawing/2014/main" id="{871DFA4D-ED7F-91E1-94FD-150C33BEE1AF}"/>
              </a:ext>
            </a:extLst>
          </p:cNvPr>
          <p:cNvSpPr txBox="1">
            <a:spLocks/>
          </p:cNvSpPr>
          <p:nvPr/>
        </p:nvSpPr>
        <p:spPr>
          <a:xfrm>
            <a:off x="5894253" y="1454238"/>
            <a:ext cx="5781278" cy="1529702"/>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chemeClr val="tx2"/>
              </a:buClr>
              <a:buFont typeface="Wingdings" panose="05000000000000000000" pitchFamily="2" charset="2"/>
              <a:buChar char="§"/>
              <a:defRPr/>
            </a:pPr>
            <a:r>
              <a:rPr lang="fr-FR" sz="1200" b="1" dirty="0">
                <a:effectLst>
                  <a:outerShdw blurRad="38100" dist="38100" dir="2700000" algn="tl">
                    <a:srgbClr val="000000">
                      <a:alpha val="43137"/>
                    </a:srgbClr>
                  </a:outerShdw>
                </a:effectLst>
              </a:rPr>
              <a:t>PV sur objectif : </a:t>
            </a:r>
          </a:p>
          <a:p>
            <a:pPr lvl="2" eaLnBrk="1" fontAlgn="auto" hangingPunct="1">
              <a:spcBef>
                <a:spcPts val="300"/>
              </a:spcBef>
              <a:spcAft>
                <a:spcPts val="0"/>
              </a:spcAft>
              <a:buClr>
                <a:schemeClr val="tx2"/>
              </a:buClr>
              <a:defRPr/>
            </a:pPr>
            <a:r>
              <a:rPr lang="fr-FR" sz="1000" dirty="0"/>
              <a:t>VB Prévoyance Pro </a:t>
            </a:r>
            <a:r>
              <a:rPr lang="fr-FR" sz="800" dirty="0"/>
              <a:t>(</a:t>
            </a:r>
            <a:r>
              <a:rPr lang="fr-FR" sz="800" b="1" dirty="0"/>
              <a:t>0,5% sur PV </a:t>
            </a:r>
            <a:r>
              <a:rPr lang="fr-FR" sz="800" b="1" dirty="0" err="1"/>
              <a:t>Indiv</a:t>
            </a:r>
            <a:r>
              <a:rPr lang="fr-FR" sz="800" dirty="0"/>
              <a:t>.)</a:t>
            </a:r>
          </a:p>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chemeClr val="tx2"/>
              </a:buClr>
              <a:buFont typeface="Wingdings" panose="05000000000000000000" pitchFamily="2" charset="2"/>
              <a:buChar char="§"/>
              <a:defRPr/>
            </a:pPr>
            <a:r>
              <a:rPr lang="fr-FR" sz="1200" b="1" dirty="0">
                <a:effectLst>
                  <a:outerShdw blurRad="38100" dist="38100" dir="2700000" algn="tl">
                    <a:srgbClr val="000000">
                      <a:alpha val="43137"/>
                    </a:srgbClr>
                  </a:outerShdw>
                </a:effectLst>
              </a:rPr>
              <a:t>Baromètre :</a:t>
            </a:r>
          </a:p>
          <a:p>
            <a:pPr marL="1142895" lvl="2" indent="-215900" eaLnBrk="1" fontAlgn="auto" hangingPunct="1">
              <a:spcBef>
                <a:spcPts val="300"/>
              </a:spcBef>
              <a:spcAft>
                <a:spcPts val="0"/>
              </a:spcAft>
              <a:buClr>
                <a:srgbClr val="FFC000"/>
              </a:buClr>
              <a:defRPr/>
            </a:pPr>
            <a:r>
              <a:rPr lang="fr-FR" sz="1000" dirty="0">
                <a:solidFill>
                  <a:prstClr val="black">
                    <a:lumMod val="75000"/>
                    <a:lumOff val="25000"/>
                  </a:prstClr>
                </a:solidFill>
              </a:rPr>
              <a:t>VN produits IARD / </a:t>
            </a:r>
            <a:r>
              <a:rPr lang="fr-FR" sz="1000" dirty="0" err="1">
                <a:solidFill>
                  <a:prstClr val="black">
                    <a:lumMod val="75000"/>
                    <a:lumOff val="25000"/>
                  </a:prstClr>
                </a:solidFill>
              </a:rPr>
              <a:t>Prév</a:t>
            </a:r>
            <a:r>
              <a:rPr lang="fr-FR" sz="1000" dirty="0">
                <a:solidFill>
                  <a:prstClr val="black">
                    <a:lumMod val="75000"/>
                    <a:lumOff val="25000"/>
                  </a:prstClr>
                </a:solidFill>
              </a:rPr>
              <a:t>. / Ep. Salariale (15% du Baro CAPRO)</a:t>
            </a:r>
          </a:p>
          <a:p>
            <a:pPr marL="1142895" lvl="2" indent="-215900" eaLnBrk="1" fontAlgn="auto" hangingPunct="1">
              <a:spcBef>
                <a:spcPts val="300"/>
              </a:spcBef>
              <a:spcAft>
                <a:spcPts val="0"/>
              </a:spcAft>
              <a:buClr>
                <a:srgbClr val="FFC000"/>
              </a:buClr>
              <a:defRPr/>
            </a:pPr>
            <a:r>
              <a:rPr lang="fr-FR" sz="1000" dirty="0">
                <a:solidFill>
                  <a:prstClr val="black">
                    <a:lumMod val="75000"/>
                    <a:lumOff val="25000"/>
                  </a:prstClr>
                </a:solidFill>
              </a:rPr>
              <a:t>Impact potentiel sur </a:t>
            </a:r>
            <a:r>
              <a:rPr lang="fr-FR" sz="1000" dirty="0" err="1">
                <a:solidFill>
                  <a:prstClr val="black">
                    <a:lumMod val="75000"/>
                    <a:lumOff val="25000"/>
                  </a:prstClr>
                </a:solidFill>
              </a:rPr>
              <a:t>CPAé</a:t>
            </a:r>
            <a:r>
              <a:rPr lang="fr-FR" sz="1000" dirty="0">
                <a:solidFill>
                  <a:prstClr val="black">
                    <a:lumMod val="75000"/>
                    <a:lumOff val="25000"/>
                  </a:prstClr>
                </a:solidFill>
              </a:rPr>
              <a:t> si univers non-détenu (15% du Baro CAPRO)</a:t>
            </a:r>
          </a:p>
          <a:p>
            <a:pPr marL="468000" lvl="1" indent="0" eaLnBrk="1" fontAlgn="auto" hangingPunct="1">
              <a:spcBef>
                <a:spcPts val="300"/>
              </a:spcBef>
              <a:spcAft>
                <a:spcPts val="0"/>
              </a:spcAft>
              <a:buClr>
                <a:schemeClr val="tx2"/>
              </a:buClr>
              <a:buNone/>
              <a:defRPr/>
            </a:pPr>
            <a:endParaRPr lang="fr-FR" sz="1200" dirty="0"/>
          </a:p>
          <a:p>
            <a:pPr marL="468000" lvl="1" indent="0" eaLnBrk="1" fontAlgn="auto" hangingPunct="1">
              <a:spcBef>
                <a:spcPts val="300"/>
              </a:spcBef>
              <a:spcAft>
                <a:spcPts val="0"/>
              </a:spcAft>
              <a:buClr>
                <a:schemeClr val="tx2"/>
              </a:buClr>
              <a:buNone/>
              <a:defRPr/>
            </a:pPr>
            <a:endParaRPr lang="fr-FR" sz="1200" dirty="0"/>
          </a:p>
        </p:txBody>
      </p:sp>
      <p:sp>
        <p:nvSpPr>
          <p:cNvPr id="174" name="Espace réservé du contenu 8">
            <a:extLst>
              <a:ext uri="{FF2B5EF4-FFF2-40B4-BE49-F238E27FC236}">
                <a16:creationId xmlns:a16="http://schemas.microsoft.com/office/drawing/2014/main" id="{08A1AA74-9EA6-3F32-3E42-986B0082E5B0}"/>
              </a:ext>
            </a:extLst>
          </p:cNvPr>
          <p:cNvSpPr txBox="1">
            <a:spLocks/>
          </p:cNvSpPr>
          <p:nvPr/>
        </p:nvSpPr>
        <p:spPr>
          <a:xfrm>
            <a:off x="5920554" y="2954213"/>
            <a:ext cx="5592495" cy="680488"/>
          </a:xfrm>
          <a:prstGeom prst="rect">
            <a:avLst/>
          </a:prstGeom>
          <a:noFill/>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marR="0" lvl="1" indent="-171450" algn="l"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a:p>
            <a:pPr marL="468000" lvl="1" indent="0" eaLnBrk="1" fontAlgn="auto" hangingPunct="1">
              <a:spcBef>
                <a:spcPts val="300"/>
              </a:spcBef>
              <a:spcAft>
                <a:spcPts val="0"/>
              </a:spcAft>
              <a:buClr>
                <a:srgbClr val="FCBE04"/>
              </a:buClr>
              <a:buNone/>
              <a:defRPr/>
            </a:pP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Astuce </a:t>
            </a: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sym typeface="Wingdings" panose="05000000000000000000" pitchFamily="2" charset="2"/>
              </a:rPr>
              <a:t></a:t>
            </a: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 </a:t>
            </a:r>
            <a:r>
              <a:rPr lang="fr-FR" sz="1000" b="1" dirty="0">
                <a:solidFill>
                  <a:prstClr val="black">
                    <a:lumMod val="75000"/>
                    <a:lumOff val="25000"/>
                  </a:prstClr>
                </a:solidFill>
              </a:rPr>
              <a:t>100 % digitalisation : </a:t>
            </a:r>
            <a:r>
              <a:rPr lang="fr-FR" sz="1000" dirty="0">
                <a:solidFill>
                  <a:prstClr val="black">
                    <a:lumMod val="75000"/>
                    <a:lumOff val="25000"/>
                  </a:prstClr>
                </a:solidFill>
              </a:rPr>
              <a:t>MR Pro / Auto Pro : </a:t>
            </a:r>
            <a:r>
              <a:rPr lang="fr-FR" sz="1000" dirty="0">
                <a:solidFill>
                  <a:prstClr val="black">
                    <a:lumMod val="75000"/>
                    <a:lumOff val="25000"/>
                  </a:prstClr>
                </a:solidFill>
                <a:hlinkClick r:id="rId5"/>
              </a:rPr>
              <a:t>Il est possible de déclarer un sinistre en quelques clics sur l’appli et DEI !</a:t>
            </a: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p:txBody>
      </p:sp>
      <p:sp>
        <p:nvSpPr>
          <p:cNvPr id="175" name="Espace réservé du contenu 8">
            <a:extLst>
              <a:ext uri="{FF2B5EF4-FFF2-40B4-BE49-F238E27FC236}">
                <a16:creationId xmlns:a16="http://schemas.microsoft.com/office/drawing/2014/main" id="{0FEED6E8-2FBA-93FF-F0DB-483CEAF3BB94}"/>
              </a:ext>
            </a:extLst>
          </p:cNvPr>
          <p:cNvSpPr txBox="1">
            <a:spLocks/>
          </p:cNvSpPr>
          <p:nvPr/>
        </p:nvSpPr>
        <p:spPr>
          <a:xfrm>
            <a:off x="517556" y="3552565"/>
            <a:ext cx="1833757" cy="338987"/>
          </a:xfrm>
          <a:prstGeom prst="rect">
            <a:avLst/>
          </a:prstGeom>
          <a:solidFill>
            <a:schemeClr val="tx2"/>
          </a:solidFill>
          <a:ln w="28575"/>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None/>
              <a:tabLst/>
              <a:defRPr/>
            </a:pPr>
            <a:r>
              <a:rPr kumimoji="0" lang="fr-FR" sz="1400" b="1" i="0" u="none" strike="noStrike" kern="1200" cap="none" spc="0" normalizeH="0" baseline="0" noProof="0" dirty="0">
                <a:ln>
                  <a:noFill/>
                </a:ln>
                <a:solidFill>
                  <a:prstClr val="white"/>
                </a:solidFill>
                <a:effectLst/>
                <a:uLnTx/>
                <a:uFillTx/>
                <a:latin typeface="Arial"/>
                <a:ea typeface="+mn-ea"/>
                <a:cs typeface="+mn-cs"/>
              </a:rPr>
              <a:t>     Qui contacter ?</a:t>
            </a:r>
          </a:p>
        </p:txBody>
      </p:sp>
      <p:grpSp>
        <p:nvGrpSpPr>
          <p:cNvPr id="176" name="Graphique 1846">
            <a:extLst>
              <a:ext uri="{FF2B5EF4-FFF2-40B4-BE49-F238E27FC236}">
                <a16:creationId xmlns:a16="http://schemas.microsoft.com/office/drawing/2014/main" id="{16A39F98-A8E0-D3AB-03C8-D49FAE38C31E}"/>
              </a:ext>
            </a:extLst>
          </p:cNvPr>
          <p:cNvGrpSpPr/>
          <p:nvPr/>
        </p:nvGrpSpPr>
        <p:grpSpPr>
          <a:xfrm>
            <a:off x="557980" y="3591270"/>
            <a:ext cx="239268" cy="268810"/>
            <a:chOff x="754923" y="4488392"/>
            <a:chExt cx="305723" cy="343471"/>
          </a:xfrm>
          <a:noFill/>
        </p:grpSpPr>
        <p:sp>
          <p:nvSpPr>
            <p:cNvPr id="177" name="Forme libre : forme 176">
              <a:extLst>
                <a:ext uri="{FF2B5EF4-FFF2-40B4-BE49-F238E27FC236}">
                  <a16:creationId xmlns:a16="http://schemas.microsoft.com/office/drawing/2014/main" id="{1D80AEB8-D65C-0496-E9B7-1AB41EB1E04E}"/>
                </a:ext>
              </a:extLst>
            </p:cNvPr>
            <p:cNvSpPr/>
            <p:nvPr/>
          </p:nvSpPr>
          <p:spPr>
            <a:xfrm>
              <a:off x="848819" y="4533445"/>
              <a:ext cx="105822" cy="29698"/>
            </a:xfrm>
            <a:custGeom>
              <a:avLst/>
              <a:gdLst>
                <a:gd name="connsiteX0" fmla="*/ 0 w 105822"/>
                <a:gd name="connsiteY0" fmla="*/ 22860 h 29698"/>
                <a:gd name="connsiteX1" fmla="*/ 90773 w 105822"/>
                <a:gd name="connsiteY1" fmla="*/ 0 h 29698"/>
                <a:gd name="connsiteX2" fmla="*/ 88963 w 105822"/>
                <a:gd name="connsiteY2" fmla="*/ 21622 h 29698"/>
                <a:gd name="connsiteX3" fmla="*/ 105823 w 105822"/>
                <a:gd name="connsiteY3" fmla="*/ 16192 h 29698"/>
              </a:gdLst>
              <a:ahLst/>
              <a:cxnLst>
                <a:cxn ang="0">
                  <a:pos x="connsiteX0" y="connsiteY0"/>
                </a:cxn>
                <a:cxn ang="0">
                  <a:pos x="connsiteX1" y="connsiteY1"/>
                </a:cxn>
                <a:cxn ang="0">
                  <a:pos x="connsiteX2" y="connsiteY2"/>
                </a:cxn>
                <a:cxn ang="0">
                  <a:pos x="connsiteX3" y="connsiteY3"/>
                </a:cxn>
              </a:cxnLst>
              <a:rect l="l" t="t" r="r" b="b"/>
              <a:pathLst>
                <a:path w="105822" h="29698">
                  <a:moveTo>
                    <a:pt x="0" y="22860"/>
                  </a:moveTo>
                  <a:cubicBezTo>
                    <a:pt x="0" y="22860"/>
                    <a:pt x="52864" y="48673"/>
                    <a:pt x="90773" y="0"/>
                  </a:cubicBezTo>
                  <a:cubicBezTo>
                    <a:pt x="90773" y="0"/>
                    <a:pt x="94964" y="9049"/>
                    <a:pt x="88963" y="21622"/>
                  </a:cubicBezTo>
                  <a:cubicBezTo>
                    <a:pt x="88963" y="21622"/>
                    <a:pt x="98012" y="27051"/>
                    <a:pt x="105823" y="16192"/>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78" name="Forme libre : forme 177">
              <a:extLst>
                <a:ext uri="{FF2B5EF4-FFF2-40B4-BE49-F238E27FC236}">
                  <a16:creationId xmlns:a16="http://schemas.microsoft.com/office/drawing/2014/main" id="{2286FBEF-4B5C-D408-63EC-68DA14ADC7F7}"/>
                </a:ext>
              </a:extLst>
            </p:cNvPr>
            <p:cNvSpPr/>
            <p:nvPr/>
          </p:nvSpPr>
          <p:spPr>
            <a:xfrm>
              <a:off x="827313" y="4488392"/>
              <a:ext cx="78560" cy="203168"/>
            </a:xfrm>
            <a:custGeom>
              <a:avLst/>
              <a:gdLst>
                <a:gd name="connsiteX0" fmla="*/ 78561 w 78560"/>
                <a:gd name="connsiteY0" fmla="*/ 203168 h 203168"/>
                <a:gd name="connsiteX1" fmla="*/ 14838 w 78560"/>
                <a:gd name="connsiteY1" fmla="*/ 145447 h 203168"/>
                <a:gd name="connsiteX2" fmla="*/ 456 w 78560"/>
                <a:gd name="connsiteY2" fmla="*/ 132207 h 203168"/>
                <a:gd name="connsiteX3" fmla="*/ 10647 w 78560"/>
                <a:gd name="connsiteY3" fmla="*/ 114205 h 203168"/>
                <a:gd name="connsiteX4" fmla="*/ 74941 w 78560"/>
                <a:gd name="connsiteY4" fmla="*/ 0 h 203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60" h="203168">
                  <a:moveTo>
                    <a:pt x="78561" y="203168"/>
                  </a:moveTo>
                  <a:cubicBezTo>
                    <a:pt x="30459" y="203168"/>
                    <a:pt x="14838" y="145447"/>
                    <a:pt x="14838" y="145447"/>
                  </a:cubicBezTo>
                  <a:cubicBezTo>
                    <a:pt x="14838" y="145447"/>
                    <a:pt x="3408" y="146685"/>
                    <a:pt x="456" y="132207"/>
                  </a:cubicBezTo>
                  <a:cubicBezTo>
                    <a:pt x="-2592" y="117824"/>
                    <a:pt x="10647" y="114205"/>
                    <a:pt x="10647" y="114205"/>
                  </a:cubicBezTo>
                  <a:cubicBezTo>
                    <a:pt x="10647" y="114205"/>
                    <a:pt x="-15165" y="24670"/>
                    <a:pt x="74941"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79" name="Forme libre : forme 178">
              <a:extLst>
                <a:ext uri="{FF2B5EF4-FFF2-40B4-BE49-F238E27FC236}">
                  <a16:creationId xmlns:a16="http://schemas.microsoft.com/office/drawing/2014/main" id="{76295DED-E032-5073-09E7-36EE4FBD57A4}"/>
                </a:ext>
              </a:extLst>
            </p:cNvPr>
            <p:cNvSpPr/>
            <p:nvPr/>
          </p:nvSpPr>
          <p:spPr>
            <a:xfrm>
              <a:off x="909493" y="4497536"/>
              <a:ext cx="80370" cy="194024"/>
            </a:xfrm>
            <a:custGeom>
              <a:avLst/>
              <a:gdLst>
                <a:gd name="connsiteX0" fmla="*/ 0 w 80370"/>
                <a:gd name="connsiteY0" fmla="*/ 194024 h 194024"/>
                <a:gd name="connsiteX1" fmla="*/ 65532 w 80370"/>
                <a:gd name="connsiteY1" fmla="*/ 136303 h 194024"/>
                <a:gd name="connsiteX2" fmla="*/ 79915 w 80370"/>
                <a:gd name="connsiteY2" fmla="*/ 123063 h 194024"/>
                <a:gd name="connsiteX3" fmla="*/ 69723 w 80370"/>
                <a:gd name="connsiteY3" fmla="*/ 105061 h 194024"/>
                <a:gd name="connsiteX4" fmla="*/ 29051 w 80370"/>
                <a:gd name="connsiteY4" fmla="*/ 0 h 194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70" h="194024">
                  <a:moveTo>
                    <a:pt x="0" y="194024"/>
                  </a:moveTo>
                  <a:cubicBezTo>
                    <a:pt x="48101" y="194024"/>
                    <a:pt x="65532" y="136303"/>
                    <a:pt x="65532" y="136303"/>
                  </a:cubicBezTo>
                  <a:cubicBezTo>
                    <a:pt x="65532" y="136303"/>
                    <a:pt x="76962" y="137541"/>
                    <a:pt x="79915" y="123063"/>
                  </a:cubicBezTo>
                  <a:cubicBezTo>
                    <a:pt x="82963" y="108680"/>
                    <a:pt x="69723" y="105061"/>
                    <a:pt x="69723" y="105061"/>
                  </a:cubicBezTo>
                  <a:cubicBezTo>
                    <a:pt x="69723" y="105061"/>
                    <a:pt x="90678" y="32480"/>
                    <a:pt x="29051"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80" name="Forme libre : forme 179">
              <a:extLst>
                <a:ext uri="{FF2B5EF4-FFF2-40B4-BE49-F238E27FC236}">
                  <a16:creationId xmlns:a16="http://schemas.microsoft.com/office/drawing/2014/main" id="{F3162E97-A7B3-5924-6BB4-25DBBAA9AF95}"/>
                </a:ext>
              </a:extLst>
            </p:cNvPr>
            <p:cNvSpPr/>
            <p:nvPr/>
          </p:nvSpPr>
          <p:spPr>
            <a:xfrm>
              <a:off x="874632" y="4600216"/>
              <a:ext cx="9525" cy="13144"/>
            </a:xfrm>
            <a:custGeom>
              <a:avLst/>
              <a:gdLst>
                <a:gd name="connsiteX0" fmla="*/ 0 w 9525"/>
                <a:gd name="connsiteY0" fmla="*/ 0 h 13144"/>
                <a:gd name="connsiteX1" fmla="*/ 0 w 9525"/>
                <a:gd name="connsiteY1" fmla="*/ 13145 h 13144"/>
              </a:gdLst>
              <a:ahLst/>
              <a:cxnLst>
                <a:cxn ang="0">
                  <a:pos x="connsiteX0" y="connsiteY0"/>
                </a:cxn>
                <a:cxn ang="0">
                  <a:pos x="connsiteX1" y="connsiteY1"/>
                </a:cxn>
              </a:cxnLst>
              <a:rect l="l" t="t" r="r" b="b"/>
              <a:pathLst>
                <a:path w="9525" h="13144">
                  <a:moveTo>
                    <a:pt x="0" y="0"/>
                  </a:moveTo>
                  <a:lnTo>
                    <a:pt x="0" y="13145"/>
                  </a:lnTo>
                </a:path>
              </a:pathLst>
            </a:custGeom>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81" name="Forme libre : forme 180">
              <a:extLst>
                <a:ext uri="{FF2B5EF4-FFF2-40B4-BE49-F238E27FC236}">
                  <a16:creationId xmlns:a16="http://schemas.microsoft.com/office/drawing/2014/main" id="{33270B6C-C055-AE85-F16E-4201AEF2844B}"/>
                </a:ext>
              </a:extLst>
            </p:cNvPr>
            <p:cNvSpPr/>
            <p:nvPr/>
          </p:nvSpPr>
          <p:spPr>
            <a:xfrm>
              <a:off x="931782" y="4599549"/>
              <a:ext cx="9525" cy="13239"/>
            </a:xfrm>
            <a:custGeom>
              <a:avLst/>
              <a:gdLst>
                <a:gd name="connsiteX0" fmla="*/ 0 w 9525"/>
                <a:gd name="connsiteY0" fmla="*/ 0 h 13239"/>
                <a:gd name="connsiteX1" fmla="*/ 0 w 9525"/>
                <a:gd name="connsiteY1" fmla="*/ 13240 h 13239"/>
              </a:gdLst>
              <a:ahLst/>
              <a:cxnLst>
                <a:cxn ang="0">
                  <a:pos x="connsiteX0" y="connsiteY0"/>
                </a:cxn>
                <a:cxn ang="0">
                  <a:pos x="connsiteX1" y="connsiteY1"/>
                </a:cxn>
              </a:cxnLst>
              <a:rect l="l" t="t" r="r" b="b"/>
              <a:pathLst>
                <a:path w="9525" h="13239">
                  <a:moveTo>
                    <a:pt x="0" y="0"/>
                  </a:moveTo>
                  <a:lnTo>
                    <a:pt x="0" y="13240"/>
                  </a:lnTo>
                </a:path>
              </a:pathLst>
            </a:custGeom>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82" name="Forme libre : forme 181">
              <a:extLst>
                <a:ext uri="{FF2B5EF4-FFF2-40B4-BE49-F238E27FC236}">
                  <a16:creationId xmlns:a16="http://schemas.microsoft.com/office/drawing/2014/main" id="{8322DF5B-F695-EFE2-A19F-2ADD634E19EA}"/>
                </a:ext>
              </a:extLst>
            </p:cNvPr>
            <p:cNvSpPr/>
            <p:nvPr/>
          </p:nvSpPr>
          <p:spPr>
            <a:xfrm>
              <a:off x="892824" y="4649841"/>
              <a:ext cx="25050" cy="5214"/>
            </a:xfrm>
            <a:custGeom>
              <a:avLst/>
              <a:gdLst>
                <a:gd name="connsiteX0" fmla="*/ 25051 w 25050"/>
                <a:gd name="connsiteY0" fmla="*/ 0 h 5214"/>
                <a:gd name="connsiteX1" fmla="*/ 0 w 25050"/>
                <a:gd name="connsiteY1" fmla="*/ 0 h 5214"/>
              </a:gdLst>
              <a:ahLst/>
              <a:cxnLst>
                <a:cxn ang="0">
                  <a:pos x="connsiteX0" y="connsiteY0"/>
                </a:cxn>
                <a:cxn ang="0">
                  <a:pos x="connsiteX1" y="connsiteY1"/>
                </a:cxn>
              </a:cxnLst>
              <a:rect l="l" t="t" r="r" b="b"/>
              <a:pathLst>
                <a:path w="25050" h="5214">
                  <a:moveTo>
                    <a:pt x="25051" y="0"/>
                  </a:moveTo>
                  <a:cubicBezTo>
                    <a:pt x="18097" y="6953"/>
                    <a:pt x="6858" y="6953"/>
                    <a:pt x="0"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83" name="Forme libre : forme 182">
              <a:extLst>
                <a:ext uri="{FF2B5EF4-FFF2-40B4-BE49-F238E27FC236}">
                  <a16:creationId xmlns:a16="http://schemas.microsoft.com/office/drawing/2014/main" id="{D1CF7DDF-DB33-F0F0-7200-60345840C8D1}"/>
                </a:ext>
              </a:extLst>
            </p:cNvPr>
            <p:cNvSpPr/>
            <p:nvPr/>
          </p:nvSpPr>
          <p:spPr>
            <a:xfrm>
              <a:off x="754923" y="4691179"/>
              <a:ext cx="151998" cy="140208"/>
            </a:xfrm>
            <a:custGeom>
              <a:avLst/>
              <a:gdLst>
                <a:gd name="connsiteX0" fmla="*/ 551 w 151998"/>
                <a:gd name="connsiteY0" fmla="*/ 140208 h 140208"/>
                <a:gd name="connsiteX1" fmla="*/ 88466 w 151998"/>
                <a:gd name="connsiteY1" fmla="*/ 27051 h 140208"/>
                <a:gd name="connsiteX2" fmla="*/ 106469 w 151998"/>
                <a:gd name="connsiteY2" fmla="*/ 0 h 140208"/>
                <a:gd name="connsiteX3" fmla="*/ 151998 w 151998"/>
                <a:gd name="connsiteY3" fmla="*/ 37433 h 140208"/>
                <a:gd name="connsiteX4" fmla="*/ 127614 w 151998"/>
                <a:gd name="connsiteY4" fmla="*/ 66770 h 140208"/>
                <a:gd name="connsiteX5" fmla="*/ 103230 w 151998"/>
                <a:gd name="connsiteY5" fmla="*/ 42386 h 140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998" h="140208">
                  <a:moveTo>
                    <a:pt x="551" y="140208"/>
                  </a:moveTo>
                  <a:cubicBezTo>
                    <a:pt x="551" y="140208"/>
                    <a:pt x="-12499" y="52292"/>
                    <a:pt x="88466" y="27051"/>
                  </a:cubicBezTo>
                  <a:lnTo>
                    <a:pt x="106469" y="0"/>
                  </a:lnTo>
                  <a:lnTo>
                    <a:pt x="151998" y="37433"/>
                  </a:lnTo>
                  <a:lnTo>
                    <a:pt x="127614" y="66770"/>
                  </a:lnTo>
                  <a:lnTo>
                    <a:pt x="103230" y="42386"/>
                  </a:ln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84" name="Forme libre : forme 183">
              <a:extLst>
                <a:ext uri="{FF2B5EF4-FFF2-40B4-BE49-F238E27FC236}">
                  <a16:creationId xmlns:a16="http://schemas.microsoft.com/office/drawing/2014/main" id="{08D25374-814B-D684-AE41-2B01145B2CC9}"/>
                </a:ext>
              </a:extLst>
            </p:cNvPr>
            <p:cNvSpPr/>
            <p:nvPr/>
          </p:nvSpPr>
          <p:spPr>
            <a:xfrm>
              <a:off x="908731" y="4691655"/>
              <a:ext cx="144875" cy="91916"/>
            </a:xfrm>
            <a:custGeom>
              <a:avLst/>
              <a:gdLst>
                <a:gd name="connsiteX0" fmla="*/ 144875 w 144875"/>
                <a:gd name="connsiteY0" fmla="*/ 91916 h 91916"/>
                <a:gd name="connsiteX1" fmla="*/ 63532 w 144875"/>
                <a:gd name="connsiteY1" fmla="*/ 27051 h 91916"/>
                <a:gd name="connsiteX2" fmla="*/ 45530 w 144875"/>
                <a:gd name="connsiteY2" fmla="*/ 0 h 91916"/>
                <a:gd name="connsiteX3" fmla="*/ 0 w 144875"/>
                <a:gd name="connsiteY3" fmla="*/ 37433 h 91916"/>
                <a:gd name="connsiteX4" fmla="*/ 24384 w 144875"/>
                <a:gd name="connsiteY4" fmla="*/ 66770 h 91916"/>
                <a:gd name="connsiteX5" fmla="*/ 48768 w 144875"/>
                <a:gd name="connsiteY5" fmla="*/ 42386 h 9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875" h="91916">
                  <a:moveTo>
                    <a:pt x="144875" y="91916"/>
                  </a:moveTo>
                  <a:cubicBezTo>
                    <a:pt x="135255" y="67056"/>
                    <a:pt x="113252" y="39529"/>
                    <a:pt x="63532" y="27051"/>
                  </a:cubicBezTo>
                  <a:lnTo>
                    <a:pt x="45530" y="0"/>
                  </a:lnTo>
                  <a:lnTo>
                    <a:pt x="0" y="37433"/>
                  </a:lnTo>
                  <a:lnTo>
                    <a:pt x="24384" y="66770"/>
                  </a:lnTo>
                  <a:lnTo>
                    <a:pt x="48768" y="42386"/>
                  </a:ln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85" name="Forme libre : forme 184">
              <a:extLst>
                <a:ext uri="{FF2B5EF4-FFF2-40B4-BE49-F238E27FC236}">
                  <a16:creationId xmlns:a16="http://schemas.microsoft.com/office/drawing/2014/main" id="{92CA5903-7C01-029F-4737-5A1D89810E13}"/>
                </a:ext>
              </a:extLst>
            </p:cNvPr>
            <p:cNvSpPr/>
            <p:nvPr/>
          </p:nvSpPr>
          <p:spPr>
            <a:xfrm>
              <a:off x="1060083" y="4814719"/>
              <a:ext cx="563" cy="17144"/>
            </a:xfrm>
            <a:custGeom>
              <a:avLst/>
              <a:gdLst>
                <a:gd name="connsiteX0" fmla="*/ 0 w 563"/>
                <a:gd name="connsiteY0" fmla="*/ 17145 h 17144"/>
                <a:gd name="connsiteX1" fmla="*/ 286 w 563"/>
                <a:gd name="connsiteY1" fmla="*/ 0 h 17144"/>
              </a:gdLst>
              <a:ahLst/>
              <a:cxnLst>
                <a:cxn ang="0">
                  <a:pos x="connsiteX0" y="connsiteY0"/>
                </a:cxn>
                <a:cxn ang="0">
                  <a:pos x="connsiteX1" y="connsiteY1"/>
                </a:cxn>
              </a:cxnLst>
              <a:rect l="l" t="t" r="r" b="b"/>
              <a:pathLst>
                <a:path w="563" h="17144">
                  <a:moveTo>
                    <a:pt x="0" y="17145"/>
                  </a:moveTo>
                  <a:cubicBezTo>
                    <a:pt x="0" y="17145"/>
                    <a:pt x="1048" y="10382"/>
                    <a:pt x="286"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186" name="Rectangle 185">
            <a:extLst>
              <a:ext uri="{FF2B5EF4-FFF2-40B4-BE49-F238E27FC236}">
                <a16:creationId xmlns:a16="http://schemas.microsoft.com/office/drawing/2014/main" id="{D88D4D9C-6424-3C92-331A-E01AB60B4667}"/>
              </a:ext>
            </a:extLst>
          </p:cNvPr>
          <p:cNvSpPr/>
          <p:nvPr/>
        </p:nvSpPr>
        <p:spPr>
          <a:xfrm>
            <a:off x="5953014" y="3753850"/>
            <a:ext cx="5858585" cy="903392"/>
          </a:xfrm>
          <a:prstGeom prst="rect">
            <a:avLst/>
          </a:prstGeom>
          <a:solidFill>
            <a:schemeClr val="bg1">
              <a:lumMod val="95000"/>
            </a:schemeClr>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87" name="Espace réservé du contenu 8">
            <a:extLst>
              <a:ext uri="{FF2B5EF4-FFF2-40B4-BE49-F238E27FC236}">
                <a16:creationId xmlns:a16="http://schemas.microsoft.com/office/drawing/2014/main" id="{58FDBA99-4BA9-3641-E6C9-EA3F07017691}"/>
              </a:ext>
            </a:extLst>
          </p:cNvPr>
          <p:cNvSpPr txBox="1">
            <a:spLocks noChangeArrowheads="1"/>
          </p:cNvSpPr>
          <p:nvPr/>
        </p:nvSpPr>
        <p:spPr bwMode="auto">
          <a:xfrm>
            <a:off x="6045879" y="3691223"/>
            <a:ext cx="3593247" cy="319066"/>
          </a:xfrm>
          <a:prstGeom prst="rect">
            <a:avLst/>
          </a:prstGeom>
          <a:solidFill>
            <a:schemeClr val="tx2"/>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lvl="0" indent="0" algn="ctr">
              <a:spcBef>
                <a:spcPts val="600"/>
              </a:spcBef>
              <a:buClr>
                <a:srgbClr val="D11921"/>
              </a:buClr>
              <a:defRPr/>
            </a:pPr>
            <a:r>
              <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a:t>
            </a:r>
            <a:r>
              <a:rPr lang="fr-FR" altLang="fr-FR" sz="1400" b="1" dirty="0">
                <a:solidFill>
                  <a:prstClr val="white"/>
                </a:solidFill>
              </a:rPr>
              <a:t>Passerelles / Synergies </a:t>
            </a:r>
            <a:r>
              <a:rPr lang="fr-FR" altLang="fr-FR" sz="1400" b="1">
                <a:solidFill>
                  <a:prstClr val="white"/>
                </a:solidFill>
              </a:rPr>
              <a:t>Pro-Premium</a:t>
            </a:r>
            <a:endPar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88" name="Espace réservé du contenu 8">
            <a:extLst>
              <a:ext uri="{FF2B5EF4-FFF2-40B4-BE49-F238E27FC236}">
                <a16:creationId xmlns:a16="http://schemas.microsoft.com/office/drawing/2014/main" id="{8A252186-942A-9114-9C56-0829A19C8FE9}"/>
              </a:ext>
            </a:extLst>
          </p:cNvPr>
          <p:cNvSpPr txBox="1">
            <a:spLocks/>
          </p:cNvSpPr>
          <p:nvPr/>
        </p:nvSpPr>
        <p:spPr>
          <a:xfrm>
            <a:off x="5577979" y="3890611"/>
            <a:ext cx="6277643" cy="1980245"/>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marR="0" lvl="1" indent="-171450" algn="l"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a:p>
            <a:pPr marL="639445" lvl="1" indent="-171450" eaLnBrk="1" fontAlgn="auto" hangingPunct="1">
              <a:spcBef>
                <a:spcPts val="300"/>
              </a:spcBef>
              <a:spcAft>
                <a:spcPts val="0"/>
              </a:spcAft>
              <a:buClr>
                <a:srgbClr val="FCBE04"/>
              </a:buClr>
              <a:buFont typeface="Wingdings" panose="05000000000000000000" pitchFamily="2" charset="2"/>
              <a:buChar char="§"/>
              <a:defRPr/>
            </a:pP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 </a:t>
            </a:r>
            <a:r>
              <a:rPr kumimoji="0" lang="fr-FR" sz="1200" b="0" i="0" u="none" strike="noStrike" kern="1200" cap="none" spc="0" normalizeH="0" baseline="0" noProof="0" dirty="0" err="1">
                <a:ln>
                  <a:noFill/>
                </a:ln>
                <a:solidFill>
                  <a:prstClr val="black">
                    <a:lumMod val="75000"/>
                    <a:lumOff val="25000"/>
                  </a:prstClr>
                </a:solidFill>
                <a:effectLst/>
                <a:uLnTx/>
                <a:uFillTx/>
                <a:latin typeface="Arial"/>
                <a:ea typeface="+mn-ea"/>
                <a:cs typeface="+mn-cs"/>
              </a:rPr>
              <a:t>PERi</a:t>
            </a: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926995" marR="0" lvl="2" indent="0" algn="l" defTabSz="914400" rtl="0" eaLnBrk="1" fontAlgn="auto" latinLnBrk="0" hangingPunct="1">
              <a:lnSpc>
                <a:spcPct val="100000"/>
              </a:lnSpc>
              <a:spcBef>
                <a:spcPts val="300"/>
              </a:spcBef>
              <a:spcAft>
                <a:spcPts val="0"/>
              </a:spcAft>
              <a:buClr>
                <a:srgbClr val="FCBE04"/>
              </a:buClr>
              <a:buSzTx/>
              <a:buNone/>
              <a:tabLst/>
              <a:defRPr/>
            </a:pPr>
            <a:endPar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753745" marR="0" lvl="1" indent="-285750" algn="l"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endPar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endParaRPr>
          </a:p>
          <a:p>
            <a:pPr marL="753745" marR="0" lvl="1" indent="-285750" algn="l"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r>
              <a:rPr lang="fr-FR" sz="1200" b="1" dirty="0">
                <a:solidFill>
                  <a:prstClr val="black">
                    <a:lumMod val="75000"/>
                    <a:lumOff val="25000"/>
                  </a:prstClr>
                </a:solidFill>
                <a:effectLst>
                  <a:outerShdw blurRad="38100" dist="38100" dir="2700000" algn="tl">
                    <a:srgbClr val="000000">
                      <a:alpha val="43137"/>
                    </a:srgbClr>
                  </a:outerShdw>
                </a:effectLst>
                <a:latin typeface="Arial"/>
              </a:rPr>
              <a:t> </a:t>
            </a:r>
          </a:p>
          <a:p>
            <a:pPr marL="753745" marR="0" lvl="1" indent="-285750" algn="l"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endPar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endParaRPr>
          </a:p>
          <a:p>
            <a:pPr marL="753745" marR="0" lvl="1" indent="-285750" algn="l"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La boîte à outils : </a:t>
            </a:r>
          </a:p>
          <a:p>
            <a:pPr marL="1098445" lvl="2" indent="-171450" eaLnBrk="1" fontAlgn="auto" hangingPunct="1">
              <a:spcBef>
                <a:spcPts val="300"/>
              </a:spcBef>
              <a:spcAft>
                <a:spcPts val="0"/>
              </a:spcAft>
              <a:buClr>
                <a:srgbClr val="FCBE04"/>
              </a:buClr>
              <a:defRPr/>
            </a:pPr>
            <a:r>
              <a:rPr kumimoji="0" lang="fr-FR" sz="1000" b="1" i="0" u="none" strike="noStrike" kern="1200" cap="none" spc="0" normalizeH="0" baseline="0" noProof="0" dirty="0">
                <a:ln>
                  <a:noFill/>
                </a:ln>
                <a:solidFill>
                  <a:prstClr val="black">
                    <a:lumMod val="75000"/>
                    <a:lumOff val="25000"/>
                  </a:prstClr>
                </a:solidFill>
                <a:uLnTx/>
                <a:uFillTx/>
                <a:latin typeface="Arial"/>
                <a:ea typeface="+mn-ea"/>
                <a:cs typeface="+mn-cs"/>
              </a:rPr>
              <a:t>OORA</a:t>
            </a: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rPr>
              <a:t> : </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diagnostic, fiches produits et Mémo Pro</a:t>
            </a:r>
          </a:p>
          <a:p>
            <a:pPr marL="1098445" marR="0" lvl="2" indent="-171450" algn="l"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La Rubrique des Commerciaux pour trouver toutes les informations :</a:t>
            </a:r>
          </a:p>
          <a:p>
            <a:pPr marL="639445" marR="0" lvl="1" indent="-171450" algn="l"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p:txBody>
      </p:sp>
      <p:pic>
        <p:nvPicPr>
          <p:cNvPr id="189" name="Image 188">
            <a:extLst>
              <a:ext uri="{FF2B5EF4-FFF2-40B4-BE49-F238E27FC236}">
                <a16:creationId xmlns:a16="http://schemas.microsoft.com/office/drawing/2014/main" id="{C48C5A9E-ECF2-FBE2-9A96-F50054D6D29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399217">
            <a:off x="5896319" y="3693675"/>
            <a:ext cx="341740" cy="342197"/>
          </a:xfrm>
          <a:prstGeom prst="ellipse">
            <a:avLst/>
          </a:prstGeom>
          <a:solidFill>
            <a:schemeClr val="bg1"/>
          </a:solidFill>
        </p:spPr>
      </p:pic>
      <p:pic>
        <p:nvPicPr>
          <p:cNvPr id="190" name="Image 189">
            <a:extLst>
              <a:ext uri="{FF2B5EF4-FFF2-40B4-BE49-F238E27FC236}">
                <a16:creationId xmlns:a16="http://schemas.microsoft.com/office/drawing/2014/main" id="{7BCCD9E4-55FD-50F7-6A58-37BA3F15D52C}"/>
              </a:ext>
            </a:extLst>
          </p:cNvPr>
          <p:cNvPicPr>
            <a:picLocks noChangeAspect="1"/>
          </p:cNvPicPr>
          <p:nvPr/>
        </p:nvPicPr>
        <p:blipFill>
          <a:blip r:embed="rId7" cstate="print">
            <a:extLst>
              <a:ext uri="{BEBA8EAE-BF5A-486C-A8C5-ECC9F3942E4B}">
                <a14:imgProps xmlns:a14="http://schemas.microsoft.com/office/drawing/2010/main">
                  <a14:imgLayer r:embed="rId8">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9543176" y="3633993"/>
            <a:ext cx="423834" cy="411895"/>
          </a:xfrm>
          <a:prstGeom prst="rect">
            <a:avLst/>
          </a:prstGeom>
        </p:spPr>
      </p:pic>
      <p:sp>
        <p:nvSpPr>
          <p:cNvPr id="3" name="Espace réservé du contenu 8">
            <a:extLst>
              <a:ext uri="{FF2B5EF4-FFF2-40B4-BE49-F238E27FC236}">
                <a16:creationId xmlns:a16="http://schemas.microsoft.com/office/drawing/2014/main" id="{9C8AA5C3-457A-02D1-C9F5-4E212BF1F386}"/>
              </a:ext>
            </a:extLst>
          </p:cNvPr>
          <p:cNvSpPr txBox="1">
            <a:spLocks/>
          </p:cNvSpPr>
          <p:nvPr/>
        </p:nvSpPr>
        <p:spPr>
          <a:xfrm>
            <a:off x="-7590" y="3917643"/>
            <a:ext cx="5804765" cy="2306227"/>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Font typeface="Arial" panose="020B0604020202020204" pitchFamily="34" charset="0"/>
              <a:buNone/>
              <a:defRPr/>
            </a:pPr>
            <a:r>
              <a:rPr lang="fr-FR" sz="1200" b="1" dirty="0">
                <a:solidFill>
                  <a:schemeClr val="tx2"/>
                </a:solidFill>
              </a:rPr>
              <a:t>Des cibles qualifiées pour organiser la prise de contact : </a:t>
            </a:r>
            <a:r>
              <a:rPr lang="fr-FR" sz="1200" b="1" dirty="0">
                <a:solidFill>
                  <a:schemeClr val="tx2"/>
                </a:solidFill>
                <a:hlinkClick r:id="rId9" action="ppaction://hlinksldjump"/>
              </a:rPr>
              <a:t>clic ici</a:t>
            </a:r>
            <a:endParaRPr lang="fr-FR" sz="1200" b="1" dirty="0">
              <a:solidFill>
                <a:schemeClr val="tx2"/>
              </a:solidFill>
            </a:endParaRPr>
          </a:p>
          <a:p>
            <a:pPr marL="468000" lvl="1" indent="0" eaLnBrk="1" fontAlgn="auto" hangingPunct="1">
              <a:spcBef>
                <a:spcPts val="300"/>
              </a:spcBef>
              <a:spcAft>
                <a:spcPts val="0"/>
              </a:spcAft>
              <a:buClr>
                <a:schemeClr val="tx2"/>
              </a:buClr>
              <a:buFont typeface="Arial" panose="020B0604020202020204" pitchFamily="34" charset="0"/>
              <a:buNone/>
              <a:defRPr/>
            </a:pPr>
            <a:endParaRPr lang="fr-FR" sz="1200" b="1" dirty="0">
              <a:solidFill>
                <a:schemeClr val="tx2"/>
              </a:solidFill>
            </a:endParaRPr>
          </a:p>
          <a:p>
            <a:pPr lvl="1" eaLnBrk="1" fontAlgn="auto" hangingPunct="1">
              <a:spcBef>
                <a:spcPts val="300"/>
              </a:spcBef>
              <a:spcAft>
                <a:spcPts val="0"/>
              </a:spcAft>
              <a:buClr>
                <a:schemeClr val="tx2"/>
              </a:buClr>
              <a:buFont typeface="Wingdings" panose="05000000000000000000" pitchFamily="2" charset="2"/>
              <a:buChar char="§"/>
              <a:defRPr/>
            </a:pPr>
            <a:r>
              <a:rPr lang="fr-FR" sz="1200" b="1" dirty="0">
                <a:effectLst>
                  <a:outerShdw blurRad="38100" dist="38100" dir="2700000" algn="tl">
                    <a:srgbClr val="000000">
                      <a:alpha val="43137"/>
                    </a:srgbClr>
                  </a:outerShdw>
                </a:effectLst>
              </a:rPr>
              <a:t>Cibles GERC : /</a:t>
            </a:r>
          </a:p>
          <a:p>
            <a:pPr marL="896938" lvl="2" indent="-180975" eaLnBrk="1" fontAlgn="auto" hangingPunct="1">
              <a:spcBef>
                <a:spcPts val="300"/>
              </a:spcBef>
              <a:spcAft>
                <a:spcPts val="0"/>
              </a:spcAft>
              <a:buClr>
                <a:schemeClr val="tx2"/>
              </a:buClr>
              <a:defRPr/>
            </a:pPr>
            <a:endParaRPr lang="fr-FR" sz="1000" i="1" dirty="0"/>
          </a:p>
          <a:p>
            <a:pPr lvl="1" eaLnBrk="1" fontAlgn="auto" hangingPunct="1">
              <a:spcBef>
                <a:spcPts val="300"/>
              </a:spcBef>
              <a:spcAft>
                <a:spcPts val="0"/>
              </a:spcAft>
              <a:buClr>
                <a:schemeClr val="tx2"/>
              </a:buClr>
              <a:buFont typeface="Wingdings" panose="05000000000000000000" pitchFamily="2" charset="2"/>
              <a:buChar char="§"/>
              <a:defRPr/>
            </a:pPr>
            <a:r>
              <a:rPr lang="fr-FR" sz="1200" b="1" dirty="0">
                <a:effectLst>
                  <a:outerShdw blurRad="38100" dist="38100" dir="2700000" algn="tl">
                    <a:srgbClr val="000000">
                      <a:alpha val="43137"/>
                    </a:srgbClr>
                  </a:outerShdw>
                </a:effectLst>
              </a:rPr>
              <a:t>Fonds de commerce</a:t>
            </a:r>
          </a:p>
          <a:p>
            <a:pPr lvl="2" algn="just" eaLnBrk="1" fontAlgn="auto" hangingPunct="1">
              <a:spcBef>
                <a:spcPts val="300"/>
              </a:spcBef>
              <a:spcAft>
                <a:spcPts val="0"/>
              </a:spcAft>
              <a:buClr>
                <a:schemeClr val="tx2"/>
              </a:buClr>
              <a:defRPr/>
            </a:pPr>
            <a:r>
              <a:rPr lang="fr-FR" sz="1200" b="1" dirty="0"/>
              <a:t>Approche Globale Assurances </a:t>
            </a:r>
            <a:r>
              <a:rPr lang="fr-FR" sz="1200" b="1" i="1" dirty="0"/>
              <a:t>(IARD Pro, Prévoyance Pro, Protection Homme Clé &amp; Santé)</a:t>
            </a:r>
            <a:endParaRPr lang="fr-FR" sz="1000" b="1" dirty="0"/>
          </a:p>
          <a:p>
            <a:pPr lvl="2" algn="just" eaLnBrk="1" fontAlgn="auto" hangingPunct="1">
              <a:spcBef>
                <a:spcPts val="300"/>
              </a:spcBef>
              <a:spcAft>
                <a:spcPts val="0"/>
              </a:spcAft>
              <a:buClr>
                <a:schemeClr val="tx2"/>
              </a:buClr>
              <a:defRPr/>
            </a:pPr>
            <a:r>
              <a:rPr lang="fr-FR" b="1" dirty="0"/>
              <a:t>Clients sans Univers Assurances </a:t>
            </a:r>
            <a:r>
              <a:rPr lang="fr-FR" sz="1000" dirty="0"/>
              <a:t>avec filtres et tris sur clients non-équipés [</a:t>
            </a:r>
            <a:r>
              <a:rPr lang="fr-FR" sz="1000" b="1" i="1" dirty="0"/>
              <a:t>75 %</a:t>
            </a:r>
            <a:r>
              <a:rPr lang="fr-FR" sz="1000" i="1" dirty="0"/>
              <a:t> de nos clients </a:t>
            </a:r>
            <a:r>
              <a:rPr lang="fr-FR" sz="1000" i="1" u="sng" dirty="0"/>
              <a:t>Actifs</a:t>
            </a:r>
            <a:r>
              <a:rPr lang="fr-FR" sz="1000" i="1" dirty="0"/>
              <a:t> </a:t>
            </a:r>
            <a:r>
              <a:rPr lang="fr-FR" sz="1000" b="1" i="1" dirty="0"/>
              <a:t>ne détiennent pas cet univers</a:t>
            </a:r>
            <a:r>
              <a:rPr lang="fr-FR" sz="1000" dirty="0"/>
              <a:t>]</a:t>
            </a:r>
          </a:p>
        </p:txBody>
      </p:sp>
    </p:spTree>
    <p:extLst>
      <p:ext uri="{BB962C8B-B14F-4D97-AF65-F5344CB8AC3E}">
        <p14:creationId xmlns:p14="http://schemas.microsoft.com/office/powerpoint/2010/main" val="16079993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a:extLst>
              <a:ext uri="{FF2B5EF4-FFF2-40B4-BE49-F238E27FC236}">
                <a16:creationId xmlns:a16="http://schemas.microsoft.com/office/drawing/2014/main" id="{D674ADBF-8CA4-A32A-9871-9C15A72BE58D}"/>
              </a:ext>
            </a:extLst>
          </p:cNvPr>
          <p:cNvSpPr txBox="1">
            <a:spLocks/>
          </p:cNvSpPr>
          <p:nvPr/>
        </p:nvSpPr>
        <p:spPr bwMode="auto">
          <a:xfrm>
            <a:off x="5953015" y="3798006"/>
            <a:ext cx="5858586" cy="2159174"/>
          </a:xfrm>
          <a:prstGeom prst="rect">
            <a:avLst/>
          </a:prstGeom>
          <a:noFill/>
          <a:ln w="28575">
            <a:solidFill>
              <a:srgbClr val="703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285750" marR="0" lvl="0" indent="-285750" algn="l" defTabSz="914400" rtl="0" eaLnBrk="1" fontAlgn="auto" latinLnBrk="0" hangingPunct="1">
              <a:lnSpc>
                <a:spcPct val="100000"/>
              </a:lnSpc>
              <a:spcBef>
                <a:spcPts val="600"/>
              </a:spcBef>
              <a:spcAft>
                <a:spcPts val="0"/>
              </a:spcAft>
              <a:buClr>
                <a:srgbClr val="FCBE04"/>
              </a:buClr>
              <a:buSzTx/>
              <a:buFont typeface="Wingdings" panose="05000000000000000000" pitchFamily="2" charset="2"/>
              <a:buChar char="§"/>
              <a:tabLst/>
              <a:defRPr/>
            </a:pPr>
            <a:endParaRPr kumimoji="0" lang="fr-FR" altLang="fr-FR" sz="14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171450" marR="0" lvl="0" indent="-171450" algn="l" defTabSz="914400" rtl="0" eaLnBrk="1" fontAlgn="auto" latinLnBrk="0" hangingPunct="1">
              <a:lnSpc>
                <a:spcPct val="100000"/>
              </a:lnSpc>
              <a:spcBef>
                <a:spcPts val="600"/>
              </a:spcBef>
              <a:spcAft>
                <a:spcPts val="0"/>
              </a:spcAft>
              <a:buClr>
                <a:srgbClr val="FCBE04"/>
              </a:buClr>
              <a:buSzTx/>
              <a:buFont typeface="Wingdings" panose="05000000000000000000" pitchFamily="2" charset="2"/>
              <a:buChar char="§"/>
              <a:tabLst/>
              <a:defRPr/>
            </a:pPr>
            <a:endParaRPr kumimoji="0" lang="fr-FR" altLang="fr-FR" sz="10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FCBE04"/>
              </a:buClr>
              <a:buSzTx/>
              <a:buFont typeface="Wingdings" panose="05000000000000000000" pitchFamily="2" charset="2"/>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FCBE04"/>
              </a:buClr>
              <a:buSzTx/>
              <a:buFont typeface="Wingdings" panose="05000000000000000000" pitchFamily="2" charset="2"/>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FCBE04"/>
              </a:buClr>
              <a:buSzTx/>
              <a:buFont typeface="Wingdings" panose="05000000000000000000" pitchFamily="2" charset="2"/>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p:txBody>
      </p:sp>
      <p:sp>
        <p:nvSpPr>
          <p:cNvPr id="17" name="Espace réservé du contenu 8">
            <a:extLst>
              <a:ext uri="{FF2B5EF4-FFF2-40B4-BE49-F238E27FC236}">
                <a16:creationId xmlns:a16="http://schemas.microsoft.com/office/drawing/2014/main" id="{728CEB03-A7F6-2210-7FD3-535A8DE62A58}"/>
              </a:ext>
            </a:extLst>
          </p:cNvPr>
          <p:cNvSpPr txBox="1">
            <a:spLocks/>
          </p:cNvSpPr>
          <p:nvPr/>
        </p:nvSpPr>
        <p:spPr>
          <a:xfrm>
            <a:off x="440926" y="3799246"/>
            <a:ext cx="5338572" cy="2157934"/>
          </a:xfrm>
          <a:prstGeom prst="rect">
            <a:avLst/>
          </a:prstGeom>
          <a:noFill/>
          <a:ln w="28575">
            <a:solidFill>
              <a:srgbClr val="7030A0"/>
            </a:solidFill>
          </a:ln>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None/>
              <a:tabLst/>
              <a:defRPr/>
            </a:pPr>
            <a:endParaRPr kumimoji="0" lang="fr-FR" sz="1050" b="0" i="0" u="none" strike="noStrike" kern="1200" cap="none" spc="0" normalizeH="0" baseline="0" noProof="0">
              <a:ln>
                <a:noFill/>
              </a:ln>
              <a:solidFill>
                <a:prstClr val="black">
                  <a:lumMod val="75000"/>
                  <a:lumOff val="25000"/>
                </a:prstClr>
              </a:solidFill>
              <a:effectLst/>
              <a:uLnTx/>
              <a:uFillTx/>
              <a:latin typeface="Arial"/>
              <a:ea typeface="+mn-ea"/>
              <a:cs typeface="+mn-cs"/>
            </a:endParaRPr>
          </a:p>
        </p:txBody>
      </p:sp>
      <p:sp>
        <p:nvSpPr>
          <p:cNvPr id="95" name="Espace réservé du contenu 8">
            <a:extLst>
              <a:ext uri="{FF2B5EF4-FFF2-40B4-BE49-F238E27FC236}">
                <a16:creationId xmlns:a16="http://schemas.microsoft.com/office/drawing/2014/main" id="{F32EDF3C-DC38-5450-2792-54A201DEFA22}"/>
              </a:ext>
            </a:extLst>
          </p:cNvPr>
          <p:cNvSpPr txBox="1">
            <a:spLocks/>
          </p:cNvSpPr>
          <p:nvPr/>
        </p:nvSpPr>
        <p:spPr>
          <a:xfrm>
            <a:off x="0" y="4066179"/>
            <a:ext cx="5692092" cy="2306227"/>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marR="0" lvl="1" indent="0" algn="l" defTabSz="914400" rtl="0" eaLnBrk="1" fontAlgn="auto" latinLnBrk="0" hangingPunct="1">
              <a:lnSpc>
                <a:spcPct val="100000"/>
              </a:lnSpc>
              <a:spcBef>
                <a:spcPts val="300"/>
              </a:spcBef>
              <a:spcAft>
                <a:spcPts val="0"/>
              </a:spcAft>
              <a:buClr>
                <a:srgbClr val="FCBE04"/>
              </a:buClr>
              <a:buSzTx/>
              <a:buFont typeface="Arial" panose="020B0604020202020204" pitchFamily="34" charset="0"/>
              <a:buNone/>
              <a:tabLst/>
              <a:defRPr/>
            </a:pPr>
            <a:r>
              <a:rPr kumimoji="0" lang="fr-FR" sz="1200" b="1" i="0" u="none" strike="noStrike" kern="1200" cap="none" spc="0" normalizeH="0" baseline="0" noProof="0" dirty="0">
                <a:ln>
                  <a:noFill/>
                </a:ln>
                <a:solidFill>
                  <a:srgbClr val="7030A0"/>
                </a:solidFill>
                <a:effectLst/>
                <a:uLnTx/>
                <a:uFillTx/>
                <a:latin typeface="Arial"/>
                <a:ea typeface="+mn-ea"/>
                <a:cs typeface="+mn-cs"/>
              </a:rPr>
              <a:t>Des cibles qualifiées pour organiser la prise de contact : </a:t>
            </a:r>
            <a:r>
              <a:rPr kumimoji="0" lang="fr-FR" sz="1200" b="1" i="0" u="none" strike="noStrike" kern="1200" cap="none" spc="0" normalizeH="0" baseline="0" noProof="0" dirty="0">
                <a:ln>
                  <a:noFill/>
                </a:ln>
                <a:solidFill>
                  <a:srgbClr val="7030A0"/>
                </a:solidFill>
                <a:effectLst/>
                <a:uLnTx/>
                <a:uFillTx/>
                <a:latin typeface="Arial"/>
                <a:ea typeface="+mn-ea"/>
                <a:cs typeface="+mn-cs"/>
                <a:hlinkClick r:id="rId2" action="ppaction://hlinksldjump"/>
              </a:rPr>
              <a:t>clic ici</a:t>
            </a:r>
            <a:endParaRPr kumimoji="0" lang="fr-FR" sz="1200" b="1" i="0" u="none" strike="noStrike" kern="1200" cap="none" spc="0" normalizeH="0" baseline="0" noProof="0" dirty="0">
              <a:ln>
                <a:noFill/>
              </a:ln>
              <a:solidFill>
                <a:srgbClr val="7030A0"/>
              </a:solidFill>
              <a:effectLst/>
              <a:uLnTx/>
              <a:uFillTx/>
              <a:latin typeface="Arial"/>
              <a:ea typeface="+mn-ea"/>
              <a:cs typeface="+mn-cs"/>
            </a:endParaRPr>
          </a:p>
          <a:p>
            <a:pPr marL="468000" marR="0" lvl="1" indent="0" algn="l" defTabSz="914400" rtl="0" eaLnBrk="1" fontAlgn="auto" latinLnBrk="0" hangingPunct="1">
              <a:lnSpc>
                <a:spcPct val="100000"/>
              </a:lnSpc>
              <a:spcBef>
                <a:spcPts val="300"/>
              </a:spcBef>
              <a:spcAft>
                <a:spcPts val="0"/>
              </a:spcAft>
              <a:buClr>
                <a:srgbClr val="FCBE04"/>
              </a:buClr>
              <a:buSzTx/>
              <a:buFont typeface="Arial" panose="020B0604020202020204" pitchFamily="34" charset="0"/>
              <a:buNone/>
              <a:tabLst/>
              <a:defRPr/>
            </a:pPr>
            <a:endParaRPr kumimoji="0" lang="fr-FR" sz="1200" b="1" i="0" u="none" strike="noStrike" kern="1200" cap="none" spc="0" normalizeH="0" baseline="0" noProof="0" dirty="0">
              <a:ln>
                <a:noFill/>
              </a:ln>
              <a:solidFill>
                <a:srgbClr val="7030A0"/>
              </a:solidFill>
              <a:effectLst/>
              <a:uLnTx/>
              <a:uFillTx/>
              <a:latin typeface="Arial"/>
              <a:ea typeface="+mn-ea"/>
              <a:cs typeface="+mn-cs"/>
            </a:endParaRPr>
          </a:p>
          <a:p>
            <a:pPr marL="684000" marR="0" lvl="1" indent="-21600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Cibles GERC :</a:t>
            </a:r>
          </a:p>
          <a:p>
            <a:pPr marL="806450" marR="0" lvl="2" indent="-90488"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b="1" i="0" u="none" strike="noStrike" kern="1200" cap="none" spc="0" normalizeH="0" baseline="0" noProof="0" dirty="0">
                <a:ln>
                  <a:noFill/>
                </a:ln>
                <a:solidFill>
                  <a:prstClr val="black">
                    <a:lumMod val="75000"/>
                    <a:lumOff val="25000"/>
                  </a:prstClr>
                </a:solidFill>
                <a:effectLst/>
                <a:uLnTx/>
                <a:uFillTx/>
                <a:latin typeface="Arial"/>
                <a:ea typeface="+mn-ea"/>
                <a:cs typeface="+mn-cs"/>
              </a:rPr>
              <a:t>Equiper les Professionnels en outils favorisant la fidélisation de leurs propres clients </a:t>
            </a:r>
            <a:r>
              <a:rPr kumimoji="0" lang="fr-FR" b="0" i="0" u="none" strike="noStrike" kern="1200" cap="none" spc="0" normalizeH="0" baseline="0" noProof="0" dirty="0">
                <a:ln>
                  <a:noFill/>
                </a:ln>
                <a:solidFill>
                  <a:prstClr val="black">
                    <a:lumMod val="75000"/>
                    <a:lumOff val="25000"/>
                  </a:prstClr>
                </a:solidFill>
                <a:effectLst/>
                <a:uLnTx/>
                <a:uFillTx/>
                <a:latin typeface="Arial"/>
                <a:ea typeface="+mn-ea"/>
                <a:cs typeface="+mn-cs"/>
                <a:sym typeface="Wingdings" panose="05000000000000000000" pitchFamily="2" charset="2"/>
              </a:rPr>
              <a:t> </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sym typeface="Wingdings" panose="05000000000000000000" pitchFamily="2" charset="2"/>
              </a:rPr>
              <a:t>les équiper notamment en CE Boost </a:t>
            </a:r>
            <a:r>
              <a:rPr kumimoji="0" lang="fr-FR" sz="1000" b="0" i="0" u="none" strike="noStrike" kern="1200" cap="none" spc="0" normalizeH="0" baseline="0" noProof="0" dirty="0" err="1">
                <a:ln>
                  <a:noFill/>
                </a:ln>
                <a:solidFill>
                  <a:prstClr val="black">
                    <a:lumMod val="75000"/>
                    <a:lumOff val="25000"/>
                  </a:prstClr>
                </a:solidFill>
                <a:effectLst/>
                <a:uLnTx/>
                <a:uFillTx/>
                <a:latin typeface="Arial"/>
                <a:ea typeface="+mn-ea"/>
                <a:cs typeface="+mn-cs"/>
                <a:sym typeface="Wingdings" panose="05000000000000000000" pitchFamily="2" charset="2"/>
              </a:rPr>
              <a:t>Fid</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sym typeface="Wingdings" panose="05000000000000000000" pitchFamily="2" charset="2"/>
              </a:rPr>
              <a:t>, notamment pour les périodes de forte activité (Black Friday, Noël, …)</a:t>
            </a:r>
          </a:p>
          <a:p>
            <a:pPr marL="806450" marR="0" lvl="2" indent="-90488"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endPar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sym typeface="Wingdings" panose="05000000000000000000" pitchFamily="2" charset="2"/>
            </a:endParaRPr>
          </a:p>
          <a:p>
            <a:pPr marL="684000" marR="0" lvl="1" indent="-21600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Fonds de commerce</a:t>
            </a:r>
          </a:p>
          <a:p>
            <a:pPr marL="1143000" marR="0" lvl="2" indent="-21600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050" i="0" u="none" strike="noStrike" kern="1200" cap="none" spc="0" normalizeH="0" baseline="0" noProof="0" dirty="0">
                <a:ln>
                  <a:noFill/>
                </a:ln>
                <a:solidFill>
                  <a:prstClr val="black">
                    <a:lumMod val="75000"/>
                    <a:lumOff val="25000"/>
                  </a:prstClr>
                </a:solidFill>
                <a:effectLst/>
                <a:uLnTx/>
                <a:uFillTx/>
                <a:latin typeface="Arial"/>
                <a:ea typeface="+mn-ea"/>
                <a:cs typeface="+mn-cs"/>
              </a:rPr>
              <a:t>Clients Pros sans univers FLUX</a:t>
            </a:r>
          </a:p>
        </p:txBody>
      </p:sp>
      <p:sp>
        <p:nvSpPr>
          <p:cNvPr id="2" name="Espace réservé du texte 6">
            <a:extLst>
              <a:ext uri="{FF2B5EF4-FFF2-40B4-BE49-F238E27FC236}">
                <a16:creationId xmlns:a16="http://schemas.microsoft.com/office/drawing/2014/main" id="{6BAF421F-F97F-D83B-79F0-DE9317DA5775}"/>
              </a:ext>
            </a:extLst>
          </p:cNvPr>
          <p:cNvSpPr>
            <a:spLocks noGrp="1"/>
          </p:cNvSpPr>
          <p:nvPr>
            <p:ph type="body" sz="quarter" idx="14"/>
          </p:nvPr>
        </p:nvSpPr>
        <p:spPr>
          <a:xfrm>
            <a:off x="4376057" y="137054"/>
            <a:ext cx="7300006" cy="231246"/>
          </a:xfrm>
        </p:spPr>
        <p:txBody>
          <a:bodyPr/>
          <a:lstStyle/>
          <a:p>
            <a:r>
              <a:rPr lang="fr-FR" b="0" dirty="0">
                <a:solidFill>
                  <a:schemeClr val="tx1">
                    <a:lumMod val="75000"/>
                    <a:lumOff val="25000"/>
                  </a:schemeClr>
                </a:solidFill>
              </a:rPr>
              <a:t>Grand Public</a:t>
            </a:r>
            <a:r>
              <a:rPr lang="fr-FR" dirty="0">
                <a:solidFill>
                  <a:schemeClr val="tx1">
                    <a:lumMod val="75000"/>
                    <a:lumOff val="25000"/>
                  </a:schemeClr>
                </a:solidFill>
              </a:rPr>
              <a:t> - Premium - </a:t>
            </a:r>
            <a:r>
              <a:rPr lang="fr-FR" dirty="0">
                <a:solidFill>
                  <a:srgbClr val="C00000"/>
                </a:solidFill>
              </a:rPr>
              <a:t>Professionnels </a:t>
            </a:r>
          </a:p>
        </p:txBody>
      </p:sp>
      <p:pic>
        <p:nvPicPr>
          <p:cNvPr id="5" name="Image 4">
            <a:extLst>
              <a:ext uri="{FF2B5EF4-FFF2-40B4-BE49-F238E27FC236}">
                <a16:creationId xmlns:a16="http://schemas.microsoft.com/office/drawing/2014/main" id="{FCB431F6-E218-D5DC-CB98-C82A124A5B7C}"/>
              </a:ext>
            </a:extLst>
          </p:cNvPr>
          <p:cNvPicPr>
            <a:picLocks noChangeAspect="1"/>
          </p:cNvPicPr>
          <p:nvPr/>
        </p:nvPicPr>
        <p:blipFill>
          <a:blip r:embed="rId3">
            <a:duotone>
              <a:prstClr val="black"/>
              <a:schemeClr val="accent4">
                <a:tint val="45000"/>
                <a:satMod val="400000"/>
              </a:schemeClr>
            </a:duotone>
          </a:blip>
          <a:stretch>
            <a:fillRect/>
          </a:stretch>
        </p:blipFill>
        <p:spPr>
          <a:xfrm rot="4962598" flipH="1" flipV="1">
            <a:off x="11205214" y="5499760"/>
            <a:ext cx="322403" cy="310019"/>
          </a:xfrm>
          <a:prstGeom prst="rect">
            <a:avLst/>
          </a:prstGeom>
          <a:noFill/>
        </p:spPr>
      </p:pic>
      <p:sp>
        <p:nvSpPr>
          <p:cNvPr id="7" name="Rectangle 6">
            <a:extLst>
              <a:ext uri="{FF2B5EF4-FFF2-40B4-BE49-F238E27FC236}">
                <a16:creationId xmlns:a16="http://schemas.microsoft.com/office/drawing/2014/main" id="{A3453FDB-7A2B-9806-9174-1B3E1A7E6CE1}"/>
              </a:ext>
            </a:extLst>
          </p:cNvPr>
          <p:cNvSpPr/>
          <p:nvPr/>
        </p:nvSpPr>
        <p:spPr>
          <a:xfrm>
            <a:off x="6035877" y="3098160"/>
            <a:ext cx="5717684" cy="515097"/>
          </a:xfrm>
          <a:prstGeom prst="rect">
            <a:avLst/>
          </a:prstGeom>
          <a:solidFill>
            <a:srgbClr val="CC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8" name="Espace réservé du contenu 8">
            <a:extLst>
              <a:ext uri="{FF2B5EF4-FFF2-40B4-BE49-F238E27FC236}">
                <a16:creationId xmlns:a16="http://schemas.microsoft.com/office/drawing/2014/main" id="{82D01E48-581F-2A76-EFDD-215226AFBAB4}"/>
              </a:ext>
            </a:extLst>
          </p:cNvPr>
          <p:cNvSpPr txBox="1">
            <a:spLocks/>
          </p:cNvSpPr>
          <p:nvPr/>
        </p:nvSpPr>
        <p:spPr>
          <a:xfrm>
            <a:off x="5602763" y="1422205"/>
            <a:ext cx="6208835" cy="2377041"/>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marR="0" lvl="1" indent="-17145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a:p>
            <a:pPr marL="683895" marR="0" lvl="1" indent="-21590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Part variable sur objectifs : </a:t>
            </a:r>
          </a:p>
          <a:p>
            <a:pPr marL="1142895" marR="0" lvl="2" indent="-21590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VB contrats monétique de proximité (0,5% sur PV </a:t>
            </a:r>
            <a:r>
              <a:rPr kumimoji="0" lang="fr-FR" sz="1000" b="0" i="0" u="none" strike="noStrike" kern="1200" cap="none" spc="0" normalizeH="0" baseline="0" noProof="0" dirty="0" err="1">
                <a:ln>
                  <a:noFill/>
                </a:ln>
                <a:solidFill>
                  <a:prstClr val="black">
                    <a:lumMod val="75000"/>
                    <a:lumOff val="25000"/>
                  </a:prstClr>
                </a:solidFill>
                <a:effectLst/>
                <a:uLnTx/>
                <a:uFillTx/>
                <a:latin typeface="Arial"/>
                <a:ea typeface="+mn-ea"/>
                <a:cs typeface="+mn-cs"/>
              </a:rPr>
              <a:t>Indiv</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a:t>
            </a:r>
          </a:p>
          <a:p>
            <a:pPr marL="1142895" marR="0" lvl="2" indent="-21590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VB e-commerce [JPEL Express, </a:t>
            </a:r>
            <a:r>
              <a:rPr kumimoji="0" lang="fr-FR" sz="1000" b="0" i="0" u="none" strike="noStrike" kern="1200" cap="none" spc="0" normalizeH="0" baseline="0" noProof="0" dirty="0" err="1">
                <a:ln>
                  <a:noFill/>
                </a:ln>
                <a:solidFill>
                  <a:prstClr val="black">
                    <a:lumMod val="75000"/>
                    <a:lumOff val="25000"/>
                  </a:prstClr>
                </a:solidFill>
                <a:effectLst/>
                <a:uLnTx/>
                <a:uFillTx/>
                <a:latin typeface="Arial"/>
                <a:ea typeface="+mn-ea"/>
                <a:cs typeface="+mn-cs"/>
              </a:rPr>
              <a:t>payplug</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 SP+, VADS, IZ e-commerce (0,5% sur PV </a:t>
            </a:r>
            <a:r>
              <a:rPr kumimoji="0" lang="fr-FR" sz="1000" b="0" i="0" u="none" strike="noStrike" kern="1200" cap="none" spc="0" normalizeH="0" baseline="0" noProof="0" dirty="0" err="1">
                <a:ln>
                  <a:noFill/>
                </a:ln>
                <a:solidFill>
                  <a:prstClr val="black">
                    <a:lumMod val="75000"/>
                    <a:lumOff val="25000"/>
                  </a:prstClr>
                </a:solidFill>
                <a:effectLst/>
                <a:uLnTx/>
                <a:uFillTx/>
                <a:latin typeface="Arial"/>
                <a:ea typeface="+mn-ea"/>
                <a:cs typeface="+mn-cs"/>
              </a:rPr>
              <a:t>Indiv</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a:t>
            </a:r>
          </a:p>
          <a:p>
            <a:pPr marL="683895" marR="0" lvl="1" indent="-21590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Part variable relative (baromètre) : </a:t>
            </a:r>
          </a:p>
          <a:p>
            <a:pPr marL="1142895" marR="0" lvl="2" indent="-21590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Ventes nettes Bancarisation et Flux Pros (15% du Baro CAPRO)</a:t>
            </a:r>
          </a:p>
          <a:p>
            <a:pPr marL="1142895" marR="0" lvl="2" indent="-21590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Impact potentiel sur </a:t>
            </a:r>
            <a:r>
              <a:rPr kumimoji="0" lang="fr-FR" sz="1000" b="0" i="0" u="none" strike="noStrike" kern="1200" cap="none" spc="0" normalizeH="0" baseline="0" noProof="0" dirty="0" err="1">
                <a:ln>
                  <a:noFill/>
                </a:ln>
                <a:solidFill>
                  <a:prstClr val="black">
                    <a:lumMod val="75000"/>
                    <a:lumOff val="25000"/>
                  </a:prstClr>
                </a:solidFill>
                <a:effectLst/>
                <a:uLnTx/>
                <a:uFillTx/>
                <a:latin typeface="Arial"/>
                <a:ea typeface="+mn-ea"/>
                <a:cs typeface="+mn-cs"/>
              </a:rPr>
              <a:t>CPAé</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 si univers non-détenu (15% du Baro CAPRO)</a:t>
            </a:r>
          </a:p>
          <a:p>
            <a:pPr marL="1142895" marR="0" lvl="2" indent="-21590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endParaRPr kumimoji="0" lang="fr-FR" sz="4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468000" marR="0" lvl="1" indent="0" algn="l" defTabSz="914400" rtl="0" eaLnBrk="1" fontAlgn="auto" latinLnBrk="0" hangingPunct="1">
              <a:lnSpc>
                <a:spcPct val="100000"/>
              </a:lnSpc>
              <a:spcBef>
                <a:spcPts val="300"/>
              </a:spcBef>
              <a:spcAft>
                <a:spcPts val="0"/>
              </a:spcAft>
              <a:buClr>
                <a:srgbClr val="FCBE04"/>
              </a:buClr>
              <a:buSzTx/>
              <a:buFont typeface="Arial" panose="020B0604020202020204" pitchFamily="34" charset="0"/>
              <a:buNone/>
              <a:tabLst/>
              <a:defRPr/>
            </a:pP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Astuce : </a:t>
            </a:r>
            <a:r>
              <a:rPr kumimoji="0" lang="fr-FR" sz="1000" b="1" i="0" u="none" strike="noStrike" kern="1200" cap="none" spc="0" normalizeH="0" baseline="0" noProof="0" dirty="0">
                <a:ln>
                  <a:noFill/>
                </a:ln>
                <a:solidFill>
                  <a:prstClr val="black">
                    <a:lumMod val="75000"/>
                    <a:lumOff val="25000"/>
                  </a:prstClr>
                </a:solidFill>
                <a:effectLst/>
                <a:uLnTx/>
                <a:uFillTx/>
                <a:latin typeface="Arial"/>
                <a:ea typeface="+mn-ea"/>
                <a:cs typeface="+mn-cs"/>
              </a:rPr>
              <a:t>Tous prescripteurs </a:t>
            </a:r>
            <a:r>
              <a:rPr kumimoji="0" lang="fr-FR" sz="1000" b="1" i="0" u="none" strike="noStrike" kern="1200" cap="none" spc="0" normalizeH="0" baseline="0" noProof="0" dirty="0">
                <a:ln>
                  <a:noFill/>
                </a:ln>
                <a:solidFill>
                  <a:prstClr val="black">
                    <a:lumMod val="75000"/>
                    <a:lumOff val="25000"/>
                  </a:prstClr>
                </a:solidFill>
                <a:effectLst/>
                <a:uLnTx/>
                <a:uFillTx/>
                <a:latin typeface="Arial"/>
                <a:ea typeface="+mn-ea"/>
                <a:cs typeface="+mn-cs"/>
                <a:sym typeface="Wingdings" panose="05000000000000000000" pitchFamily="2" charset="2"/>
              </a:rPr>
              <a:t> </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Nos experts sont à vos cotés, il vous suffit d’en parler simplement à vos clients et de passer le relai sur </a:t>
            </a:r>
            <a:r>
              <a:rPr kumimoji="0" lang="fr-FR" sz="1000" b="0" i="0" u="none" strike="noStrike" kern="1200" cap="none" spc="0" normalizeH="0" baseline="0" noProof="0" dirty="0" err="1">
                <a:ln>
                  <a:noFill/>
                </a:ln>
                <a:solidFill>
                  <a:prstClr val="black">
                    <a:lumMod val="75000"/>
                    <a:lumOff val="25000"/>
                  </a:prstClr>
                </a:solidFill>
                <a:effectLst/>
                <a:uLnTx/>
                <a:uFillTx/>
                <a:latin typeface="Arial"/>
                <a:ea typeface="+mn-ea"/>
                <a:cs typeface="+mn-cs"/>
              </a:rPr>
              <a:t>Monexpert</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 (</a:t>
            </a:r>
            <a:r>
              <a:rPr kumimoji="0" lang="fr-FR" sz="1000" b="0" i="1" u="none" strike="noStrike" kern="1200" cap="none" spc="0" normalizeH="0" baseline="0" noProof="0" dirty="0">
                <a:ln>
                  <a:noFill/>
                </a:ln>
                <a:solidFill>
                  <a:prstClr val="black">
                    <a:lumMod val="75000"/>
                    <a:lumOff val="25000"/>
                  </a:prstClr>
                </a:solidFill>
                <a:effectLst/>
                <a:uLnTx/>
                <a:uFillTx/>
                <a:latin typeface="Arial"/>
                <a:ea typeface="+mn-ea"/>
                <a:cs typeface="+mn-cs"/>
              </a:rPr>
              <a:t>TPE Santé </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et </a:t>
            </a:r>
            <a:r>
              <a:rPr kumimoji="0" lang="fr-FR" sz="1000" b="0" i="1" u="none" strike="noStrike" kern="1200" cap="none" spc="0" normalizeH="0" baseline="0" noProof="0" dirty="0">
                <a:ln>
                  <a:noFill/>
                </a:ln>
                <a:solidFill>
                  <a:prstClr val="black">
                    <a:lumMod val="75000"/>
                    <a:lumOff val="25000"/>
                  </a:prstClr>
                </a:solidFill>
                <a:effectLst/>
                <a:uLnTx/>
                <a:uFillTx/>
                <a:latin typeface="Arial"/>
                <a:ea typeface="+mn-ea"/>
                <a:cs typeface="+mn-cs"/>
              </a:rPr>
              <a:t>Ce Boost </a:t>
            </a:r>
            <a:r>
              <a:rPr kumimoji="0" lang="fr-FR" sz="1000" b="0" i="1" u="none" strike="noStrike" kern="1200" cap="none" spc="0" normalizeH="0" baseline="0" noProof="0" dirty="0" err="1">
                <a:ln>
                  <a:noFill/>
                </a:ln>
                <a:solidFill>
                  <a:prstClr val="black">
                    <a:lumMod val="75000"/>
                    <a:lumOff val="25000"/>
                  </a:prstClr>
                </a:solidFill>
                <a:effectLst/>
                <a:uLnTx/>
                <a:uFillTx/>
                <a:latin typeface="Arial"/>
                <a:ea typeface="+mn-ea"/>
                <a:cs typeface="+mn-cs"/>
              </a:rPr>
              <a:t>Fid</a:t>
            </a:r>
            <a:r>
              <a:rPr kumimoji="0" lang="fr-FR" sz="1000" b="0" i="1" u="none" strike="noStrike" kern="1200" cap="none" spc="0" normalizeH="0" baseline="0" noProof="0" dirty="0">
                <a:ln>
                  <a:noFill/>
                </a:ln>
                <a:solidFill>
                  <a:prstClr val="black">
                    <a:lumMod val="75000"/>
                    <a:lumOff val="25000"/>
                  </a:prstClr>
                </a:solidFill>
                <a:effectLst/>
                <a:uLnTx/>
                <a:uFillTx/>
                <a:latin typeface="Arial"/>
                <a:ea typeface="+mn-ea"/>
                <a:cs typeface="+mn-cs"/>
              </a:rPr>
              <a:t> </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a:t>
            </a:r>
          </a:p>
          <a:p>
            <a:pPr marL="639445" marR="0" lvl="1" indent="-17145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p:txBody>
      </p:sp>
      <p:sp>
        <p:nvSpPr>
          <p:cNvPr id="10" name="Espace réservé du contenu 8">
            <a:extLst>
              <a:ext uri="{FF2B5EF4-FFF2-40B4-BE49-F238E27FC236}">
                <a16:creationId xmlns:a16="http://schemas.microsoft.com/office/drawing/2014/main" id="{5D7FFEB8-C5D5-E747-A326-C175964D7512}"/>
              </a:ext>
            </a:extLst>
          </p:cNvPr>
          <p:cNvSpPr txBox="1">
            <a:spLocks/>
          </p:cNvSpPr>
          <p:nvPr/>
        </p:nvSpPr>
        <p:spPr bwMode="auto">
          <a:xfrm>
            <a:off x="466041" y="1398834"/>
            <a:ext cx="5331135" cy="2251012"/>
          </a:xfrm>
          <a:prstGeom prst="rect">
            <a:avLst/>
          </a:prstGeom>
          <a:noFill/>
          <a:ln w="28575">
            <a:solidFill>
              <a:srgbClr val="703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7030A0"/>
              </a:buClr>
              <a:buSzTx/>
              <a:buFont typeface="Arial" panose="020B0604020202020204" pitchFamily="34" charset="0"/>
              <a:buNone/>
              <a:tabLst/>
              <a:defRPr/>
            </a:pPr>
            <a:endParaRPr kumimoji="0" lang="fr-FR" altLang="fr-FR" sz="14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600"/>
              </a:spcBef>
              <a:spcAft>
                <a:spcPts val="0"/>
              </a:spcAft>
              <a:buClr>
                <a:srgbClr val="7030A0"/>
              </a:buClr>
              <a:buSzTx/>
              <a:buFont typeface="Arial" panose="020B0604020202020204" pitchFamily="34" charset="0"/>
              <a:buNone/>
              <a:tabLst/>
              <a:defRPr/>
            </a:pPr>
            <a:endParaRPr kumimoji="0" lang="fr-FR" altLang="fr-FR" sz="10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7030A0"/>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7030A0"/>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p:txBody>
      </p:sp>
      <p:sp>
        <p:nvSpPr>
          <p:cNvPr id="11" name="Espace réservé du contenu 8">
            <a:extLst>
              <a:ext uri="{FF2B5EF4-FFF2-40B4-BE49-F238E27FC236}">
                <a16:creationId xmlns:a16="http://schemas.microsoft.com/office/drawing/2014/main" id="{B20FA144-9D5D-CAB7-B7E3-DA3EA85A9718}"/>
              </a:ext>
            </a:extLst>
          </p:cNvPr>
          <p:cNvSpPr txBox="1">
            <a:spLocks/>
          </p:cNvSpPr>
          <p:nvPr/>
        </p:nvSpPr>
        <p:spPr bwMode="auto">
          <a:xfrm>
            <a:off x="5953014" y="1412872"/>
            <a:ext cx="5858586" cy="2231150"/>
          </a:xfrm>
          <a:prstGeom prst="rect">
            <a:avLst/>
          </a:prstGeom>
          <a:noFill/>
          <a:ln w="28575">
            <a:solidFill>
              <a:srgbClr val="703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4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600"/>
              </a:spcBef>
              <a:spcAft>
                <a:spcPts val="0"/>
              </a:spcAft>
              <a:buClr>
                <a:srgbClr val="7030A0"/>
              </a:buClr>
              <a:buSzTx/>
              <a:buFont typeface="Arial" panose="020B0604020202020204" pitchFamily="34" charset="0"/>
              <a:buNone/>
              <a:tabLst/>
              <a:defRPr/>
            </a:pPr>
            <a:endParaRPr kumimoji="0" lang="fr-FR" altLang="fr-FR" sz="10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7030A0"/>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7030A0"/>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p:txBody>
      </p:sp>
      <p:sp>
        <p:nvSpPr>
          <p:cNvPr id="12" name="Espace réservé du contenu 8">
            <a:extLst>
              <a:ext uri="{FF2B5EF4-FFF2-40B4-BE49-F238E27FC236}">
                <a16:creationId xmlns:a16="http://schemas.microsoft.com/office/drawing/2014/main" id="{AE431CA9-5422-61BE-B10E-D1C983751D32}"/>
              </a:ext>
            </a:extLst>
          </p:cNvPr>
          <p:cNvSpPr txBox="1">
            <a:spLocks/>
          </p:cNvSpPr>
          <p:nvPr/>
        </p:nvSpPr>
        <p:spPr>
          <a:xfrm>
            <a:off x="14210" y="1289592"/>
            <a:ext cx="5880879" cy="2422727"/>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marR="0" lvl="1" indent="0" algn="l" defTabSz="914400" rtl="0" eaLnBrk="1" fontAlgn="auto" latinLnBrk="0" hangingPunct="1">
              <a:lnSpc>
                <a:spcPct val="100000"/>
              </a:lnSpc>
              <a:spcBef>
                <a:spcPts val="300"/>
              </a:spcBef>
              <a:spcAft>
                <a:spcPts val="0"/>
              </a:spcAft>
              <a:buClr>
                <a:srgbClr val="FCBE04"/>
              </a:buClr>
              <a:buSzTx/>
              <a:buFont typeface="Arial" panose="020B0604020202020204" pitchFamily="34" charset="0"/>
              <a:buNone/>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684000" marR="0" lvl="1" indent="-21600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1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TPE Premium : </a:t>
            </a:r>
            <a:r>
              <a:rPr kumimoji="0" lang="fr-FR" sz="1000" i="0" u="none" strike="noStrike" kern="1200" cap="none" spc="0" normalizeH="0" baseline="0" noProof="0" dirty="0">
                <a:ln>
                  <a:noFill/>
                </a:ln>
                <a:solidFill>
                  <a:srgbClr val="C00000"/>
                </a:solidFill>
                <a:effectLst/>
                <a:uLnTx/>
                <a:uFillTx/>
                <a:latin typeface="Arial"/>
                <a:ea typeface="+mn-ea"/>
                <a:cs typeface="+mn-cs"/>
              </a:rPr>
              <a:t>2 mois de loyer offerts si engagement sur 48 mois </a:t>
            </a:r>
          </a:p>
          <a:p>
            <a:pPr marL="684000" marR="0" lvl="1" indent="-21600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1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TPE IP fixe Professionnels de Santé : </a:t>
            </a:r>
            <a:r>
              <a:rPr kumimoji="0" lang="fr-FR" sz="1000" i="0" u="none" strike="noStrike" kern="1200" cap="none" spc="0" normalizeH="0" baseline="0" noProof="0" dirty="0">
                <a:ln>
                  <a:noFill/>
                </a:ln>
                <a:solidFill>
                  <a:srgbClr val="C00000"/>
                </a:solidFill>
                <a:effectLst/>
                <a:uLnTx/>
                <a:uFillTx/>
                <a:latin typeface="Arial"/>
                <a:ea typeface="+mn-ea"/>
                <a:cs typeface="+mn-cs"/>
              </a:rPr>
              <a:t>Loyer à 9,90€</a:t>
            </a:r>
          </a:p>
          <a:p>
            <a:pPr marL="684000" marR="0" lvl="1" indent="-21600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en-US" sz="11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TPE Premium</a:t>
            </a:r>
            <a:r>
              <a:rPr kumimoji="0" lang="fr-FR" sz="11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 </a:t>
            </a:r>
            <a:r>
              <a:rPr kumimoji="0" lang="en-US" sz="11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IP/GPRS</a:t>
            </a:r>
            <a:r>
              <a:rPr kumimoji="0" lang="fr-FR" sz="11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 </a:t>
            </a:r>
            <a:r>
              <a:rPr kumimoji="0" lang="en-US" sz="1100" b="1" i="0" u="none" strike="noStrike" kern="1200" cap="none" spc="0" normalizeH="0" baseline="0" noProof="0" dirty="0" err="1">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Professionnels</a:t>
            </a:r>
            <a:r>
              <a:rPr kumimoji="0" lang="en-US" sz="11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 de </a:t>
            </a:r>
            <a:r>
              <a:rPr kumimoji="0" lang="en-US" sz="1100" b="1" i="0" u="none" strike="noStrike" kern="1200" cap="none" spc="0" normalizeH="0" baseline="0" noProof="0" dirty="0" err="1">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santé</a:t>
            </a:r>
            <a:r>
              <a:rPr kumimoji="0" lang="en-US" sz="11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 </a:t>
            </a:r>
            <a:r>
              <a:rPr kumimoji="0" lang="en-US" sz="11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Arial"/>
                <a:ea typeface="+mn-ea"/>
                <a:cs typeface="+mn-cs"/>
              </a:rPr>
              <a:t>: </a:t>
            </a:r>
            <a:r>
              <a:rPr kumimoji="0" lang="en-US" sz="1000" i="0" u="none" strike="noStrike" kern="1200" cap="none" spc="0" normalizeH="0" baseline="0" noProof="0" dirty="0">
                <a:ln>
                  <a:noFill/>
                </a:ln>
                <a:solidFill>
                  <a:srgbClr val="C00000"/>
                </a:solidFill>
                <a:effectLst/>
                <a:uLnTx/>
                <a:uFillTx/>
                <a:latin typeface="Arial"/>
                <a:ea typeface="+mn-ea"/>
                <a:cs typeface="+mn-cs"/>
              </a:rPr>
              <a:t>Tarif de location </a:t>
            </a:r>
            <a:r>
              <a:rPr kumimoji="0" lang="en-US" sz="1000" i="0" u="none" strike="noStrike" kern="1200" cap="none" spc="0" normalizeH="0" baseline="0" noProof="0" dirty="0" err="1">
                <a:ln>
                  <a:noFill/>
                </a:ln>
                <a:solidFill>
                  <a:srgbClr val="C00000"/>
                </a:solidFill>
                <a:effectLst/>
                <a:uLnTx/>
                <a:uFillTx/>
                <a:latin typeface="Arial"/>
                <a:ea typeface="+mn-ea"/>
                <a:cs typeface="+mn-cs"/>
              </a:rPr>
              <a:t>privilégié</a:t>
            </a:r>
            <a:r>
              <a:rPr kumimoji="0" lang="en-US" sz="1000" i="0" u="none" strike="noStrike" kern="1200" cap="none" spc="0" normalizeH="0" baseline="0" noProof="0" dirty="0">
                <a:ln>
                  <a:noFill/>
                </a:ln>
                <a:solidFill>
                  <a:srgbClr val="C00000"/>
                </a:solidFill>
                <a:effectLst/>
                <a:uLnTx/>
                <a:uFillTx/>
                <a:latin typeface="Arial"/>
                <a:ea typeface="+mn-ea"/>
                <a:cs typeface="+mn-cs"/>
              </a:rPr>
              <a:t> + 2 </a:t>
            </a:r>
            <a:r>
              <a:rPr kumimoji="0" lang="en-US" sz="1000" i="0" u="none" strike="noStrike" kern="1200" cap="none" spc="0" normalizeH="0" baseline="0" noProof="0" dirty="0" err="1">
                <a:ln>
                  <a:noFill/>
                </a:ln>
                <a:solidFill>
                  <a:srgbClr val="C00000"/>
                </a:solidFill>
                <a:effectLst/>
                <a:uLnTx/>
                <a:uFillTx/>
                <a:latin typeface="Arial"/>
                <a:ea typeface="+mn-ea"/>
                <a:cs typeface="+mn-cs"/>
              </a:rPr>
              <a:t>mois</a:t>
            </a:r>
            <a:r>
              <a:rPr kumimoji="0" lang="en-US" sz="1000" i="0" u="none" strike="noStrike" kern="1200" cap="none" spc="0" normalizeH="0" baseline="0" noProof="0" dirty="0">
                <a:ln>
                  <a:noFill/>
                </a:ln>
                <a:solidFill>
                  <a:srgbClr val="C00000"/>
                </a:solidFill>
                <a:effectLst/>
                <a:uLnTx/>
                <a:uFillTx/>
                <a:latin typeface="Arial"/>
                <a:ea typeface="+mn-ea"/>
                <a:cs typeface="+mn-cs"/>
              </a:rPr>
              <a:t> de </a:t>
            </a:r>
            <a:r>
              <a:rPr kumimoji="0" lang="en-US" sz="1000" i="0" u="none" strike="noStrike" kern="1200" cap="none" spc="0" normalizeH="0" baseline="0" noProof="0" dirty="0" err="1">
                <a:ln>
                  <a:noFill/>
                </a:ln>
                <a:solidFill>
                  <a:srgbClr val="C00000"/>
                </a:solidFill>
                <a:effectLst/>
                <a:uLnTx/>
                <a:uFillTx/>
                <a:latin typeface="Arial"/>
                <a:ea typeface="+mn-ea"/>
                <a:cs typeface="+mn-cs"/>
              </a:rPr>
              <a:t>loyer</a:t>
            </a:r>
            <a:r>
              <a:rPr kumimoji="0" lang="en-US" sz="1000" i="0" u="none" strike="noStrike" kern="1200" cap="none" spc="0" normalizeH="0" baseline="0" noProof="0" dirty="0">
                <a:ln>
                  <a:noFill/>
                </a:ln>
                <a:solidFill>
                  <a:srgbClr val="C00000"/>
                </a:solidFill>
                <a:effectLst/>
                <a:uLnTx/>
                <a:uFillTx/>
                <a:latin typeface="Arial"/>
                <a:ea typeface="+mn-ea"/>
                <a:cs typeface="+mn-cs"/>
              </a:rPr>
              <a:t> </a:t>
            </a:r>
            <a:r>
              <a:rPr kumimoji="0" lang="en-US" sz="1000" i="0" u="none" strike="noStrike" kern="1200" cap="none" spc="0" normalizeH="0" baseline="0" noProof="0" dirty="0" err="1">
                <a:ln>
                  <a:noFill/>
                </a:ln>
                <a:solidFill>
                  <a:srgbClr val="C00000"/>
                </a:solidFill>
                <a:effectLst/>
                <a:uLnTx/>
                <a:uFillTx/>
                <a:latin typeface="Arial"/>
                <a:ea typeface="+mn-ea"/>
                <a:cs typeface="+mn-cs"/>
              </a:rPr>
              <a:t>offerts</a:t>
            </a:r>
            <a:r>
              <a:rPr kumimoji="0" lang="en-US" sz="1000" i="0" u="none" strike="noStrike" kern="1200" cap="none" spc="0" normalizeH="0" baseline="0" noProof="0" dirty="0">
                <a:ln>
                  <a:noFill/>
                </a:ln>
                <a:solidFill>
                  <a:srgbClr val="C00000"/>
                </a:solidFill>
                <a:effectLst/>
                <a:uLnTx/>
                <a:uFillTx/>
                <a:latin typeface="Arial"/>
                <a:ea typeface="+mn-ea"/>
                <a:cs typeface="+mn-cs"/>
              </a:rPr>
              <a:t> </a:t>
            </a:r>
            <a:r>
              <a:rPr kumimoji="0" lang="en-US" sz="1000" i="0" u="none" strike="noStrike" kern="1200" cap="none" spc="0" normalizeH="0" baseline="0" noProof="0" dirty="0" err="1">
                <a:ln>
                  <a:noFill/>
                </a:ln>
                <a:solidFill>
                  <a:srgbClr val="C00000"/>
                </a:solidFill>
                <a:effectLst/>
                <a:uLnTx/>
                <a:uFillTx/>
                <a:latin typeface="Arial"/>
                <a:ea typeface="+mn-ea"/>
                <a:cs typeface="+mn-cs"/>
              </a:rPr>
              <a:t>si</a:t>
            </a:r>
            <a:r>
              <a:rPr kumimoji="0" lang="en-US" sz="1000" i="0" u="none" strike="noStrike" kern="1200" cap="none" spc="0" normalizeH="0" baseline="0" noProof="0" dirty="0">
                <a:ln>
                  <a:noFill/>
                </a:ln>
                <a:solidFill>
                  <a:srgbClr val="C00000"/>
                </a:solidFill>
                <a:effectLst/>
                <a:uLnTx/>
                <a:uFillTx/>
                <a:latin typeface="Arial"/>
                <a:ea typeface="+mn-ea"/>
                <a:cs typeface="+mn-cs"/>
              </a:rPr>
              <a:t> engagement sur 48 </a:t>
            </a:r>
            <a:r>
              <a:rPr kumimoji="0" lang="en-US" sz="1000" i="0" u="none" strike="noStrike" kern="1200" cap="none" spc="0" normalizeH="0" baseline="0" noProof="0" dirty="0" err="1">
                <a:ln>
                  <a:noFill/>
                </a:ln>
                <a:solidFill>
                  <a:srgbClr val="C00000"/>
                </a:solidFill>
                <a:effectLst/>
                <a:uLnTx/>
                <a:uFillTx/>
                <a:latin typeface="Arial"/>
                <a:ea typeface="+mn-ea"/>
                <a:cs typeface="+mn-cs"/>
              </a:rPr>
              <a:t>mois</a:t>
            </a:r>
            <a:endParaRPr kumimoji="0" lang="fr-FR" sz="1000" i="0" u="none" strike="noStrike" kern="1200" cap="none" spc="0" normalizeH="0" baseline="0" noProof="0" dirty="0">
              <a:ln>
                <a:noFill/>
              </a:ln>
              <a:solidFill>
                <a:srgbClr val="C00000"/>
              </a:solidFill>
              <a:effectLst/>
              <a:uLnTx/>
              <a:uFillTx/>
              <a:latin typeface="Arial"/>
              <a:ea typeface="+mn-ea"/>
              <a:cs typeface="+mn-cs"/>
            </a:endParaRPr>
          </a:p>
          <a:p>
            <a:pPr marL="684000" marR="0" lvl="1" indent="-21600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1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IZ </a:t>
            </a:r>
            <a:r>
              <a:rPr kumimoji="0" lang="fr-FR" sz="1100" b="1" i="0" u="none" strike="noStrike" kern="1200" cap="none" spc="0" normalizeH="0" baseline="0" noProof="0" dirty="0" err="1">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e-COMMERCE</a:t>
            </a:r>
            <a:r>
              <a:rPr kumimoji="0" lang="fr-FR" sz="11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 by REGICOM </a:t>
            </a:r>
            <a:r>
              <a:rPr kumimoji="0" lang="fr-FR" sz="1100"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 </a:t>
            </a:r>
            <a:r>
              <a:rPr kumimoji="0" lang="fr-FR" sz="1000" i="0" u="none" strike="noStrike" kern="1200" cap="none" spc="0" normalizeH="0" baseline="0" noProof="0" dirty="0">
                <a:ln>
                  <a:noFill/>
                </a:ln>
                <a:solidFill>
                  <a:srgbClr val="C00000"/>
                </a:solidFill>
                <a:effectLst/>
                <a:uLnTx/>
                <a:uFillTx/>
                <a:latin typeface="Arial"/>
                <a:ea typeface="+mn-ea"/>
                <a:cs typeface="+mn-cs"/>
              </a:rPr>
              <a:t>50% de remise la 1</a:t>
            </a:r>
            <a:r>
              <a:rPr kumimoji="0" lang="fr-FR" sz="1000" i="0" u="none" strike="noStrike" kern="1200" cap="none" spc="0" normalizeH="0" baseline="30000" noProof="0" dirty="0">
                <a:ln>
                  <a:noFill/>
                </a:ln>
                <a:solidFill>
                  <a:srgbClr val="C00000"/>
                </a:solidFill>
                <a:effectLst/>
                <a:uLnTx/>
                <a:uFillTx/>
                <a:latin typeface="Arial"/>
                <a:ea typeface="+mn-ea"/>
                <a:cs typeface="+mn-cs"/>
              </a:rPr>
              <a:t>ère</a:t>
            </a:r>
            <a:r>
              <a:rPr kumimoji="0" lang="fr-FR" sz="1000" i="0" u="none" strike="noStrike" kern="1200" cap="none" spc="0" normalizeH="0" baseline="0" noProof="0" dirty="0">
                <a:ln>
                  <a:noFill/>
                </a:ln>
                <a:solidFill>
                  <a:srgbClr val="C00000"/>
                </a:solidFill>
                <a:effectLst/>
                <a:uLnTx/>
                <a:uFillTx/>
                <a:latin typeface="Arial"/>
                <a:ea typeface="+mn-ea"/>
                <a:cs typeface="+mn-cs"/>
              </a:rPr>
              <a:t> année </a:t>
            </a:r>
            <a:r>
              <a:rPr kumimoji="0" lang="fr-FR" sz="1000" i="0" u="none" strike="noStrike" kern="1200" cap="none" spc="0" normalizeH="0" baseline="0" noProof="0" dirty="0">
                <a:ln>
                  <a:noFill/>
                </a:ln>
                <a:solidFill>
                  <a:prstClr val="black">
                    <a:lumMod val="75000"/>
                    <a:lumOff val="25000"/>
                  </a:prstClr>
                </a:solidFill>
                <a:effectLst/>
                <a:uLnTx/>
                <a:uFillTx/>
                <a:latin typeface="Arial"/>
                <a:ea typeface="+mn-ea"/>
                <a:cs typeface="+mn-cs"/>
              </a:rPr>
              <a:t>sur l’abonnement et les fonctionnalités essentielles si engagement 48 mois / </a:t>
            </a:r>
            <a:r>
              <a:rPr kumimoji="0" lang="fr-FR" sz="1000" i="0" u="none" strike="noStrike" kern="1200" cap="none" spc="0" normalizeH="0" baseline="0" noProof="0" dirty="0">
                <a:ln>
                  <a:noFill/>
                </a:ln>
                <a:solidFill>
                  <a:srgbClr val="C00000"/>
                </a:solidFill>
                <a:effectLst/>
                <a:uLnTx/>
                <a:uFillTx/>
                <a:latin typeface="Arial"/>
                <a:ea typeface="+mn-ea"/>
                <a:cs typeface="+mn-cs"/>
              </a:rPr>
              <a:t>installation et 1</a:t>
            </a:r>
            <a:r>
              <a:rPr kumimoji="0" lang="fr-FR" sz="1000" i="0" u="none" strike="noStrike" kern="1200" cap="none" spc="0" normalizeH="0" baseline="30000" noProof="0" dirty="0">
                <a:ln>
                  <a:noFill/>
                </a:ln>
                <a:solidFill>
                  <a:srgbClr val="C00000"/>
                </a:solidFill>
                <a:effectLst/>
                <a:uLnTx/>
                <a:uFillTx/>
                <a:latin typeface="Arial"/>
                <a:ea typeface="+mn-ea"/>
                <a:cs typeface="+mn-cs"/>
              </a:rPr>
              <a:t>ère</a:t>
            </a:r>
            <a:r>
              <a:rPr kumimoji="0" lang="fr-FR" sz="1000" i="0" u="none" strike="noStrike" kern="1200" cap="none" spc="0" normalizeH="0" baseline="0" noProof="0" dirty="0">
                <a:ln>
                  <a:noFill/>
                </a:ln>
                <a:solidFill>
                  <a:srgbClr val="C00000"/>
                </a:solidFill>
                <a:effectLst/>
                <a:uLnTx/>
                <a:uFillTx/>
                <a:latin typeface="Arial"/>
                <a:ea typeface="+mn-ea"/>
                <a:cs typeface="+mn-cs"/>
              </a:rPr>
              <a:t> année offerts </a:t>
            </a:r>
            <a:r>
              <a:rPr kumimoji="0" lang="fr-FR" sz="1000" i="0" u="none" strike="noStrike" kern="1200" cap="none" spc="0" normalizeH="0" baseline="0" noProof="0" dirty="0">
                <a:ln>
                  <a:noFill/>
                </a:ln>
                <a:solidFill>
                  <a:prstClr val="black">
                    <a:lumMod val="75000"/>
                    <a:lumOff val="25000"/>
                  </a:prstClr>
                </a:solidFill>
                <a:effectLst/>
                <a:uLnTx/>
                <a:uFillTx/>
                <a:latin typeface="Arial"/>
                <a:ea typeface="+mn-ea"/>
                <a:cs typeface="+mn-cs"/>
              </a:rPr>
              <a:t>sur le module « click &amp; </a:t>
            </a:r>
            <a:r>
              <a:rPr kumimoji="0" lang="fr-FR" sz="1000" i="0" u="none" strike="noStrike" kern="1200" cap="none" spc="0" normalizeH="0" baseline="0" noProof="0" dirty="0" err="1">
                <a:ln>
                  <a:noFill/>
                </a:ln>
                <a:solidFill>
                  <a:prstClr val="black">
                    <a:lumMod val="75000"/>
                    <a:lumOff val="25000"/>
                  </a:prstClr>
                </a:solidFill>
                <a:effectLst/>
                <a:uLnTx/>
                <a:uFillTx/>
                <a:latin typeface="Arial"/>
                <a:ea typeface="+mn-ea"/>
                <a:cs typeface="+mn-cs"/>
              </a:rPr>
              <a:t>collect</a:t>
            </a:r>
            <a:r>
              <a:rPr kumimoji="0" lang="fr-FR" sz="1000" i="0" u="none" strike="noStrike" kern="1200" cap="none" spc="0" normalizeH="0" baseline="0" noProof="0" dirty="0">
                <a:ln>
                  <a:noFill/>
                </a:ln>
                <a:solidFill>
                  <a:prstClr val="black">
                    <a:lumMod val="75000"/>
                    <a:lumOff val="25000"/>
                  </a:prstClr>
                </a:solidFill>
                <a:effectLst/>
                <a:uLnTx/>
                <a:uFillTx/>
                <a:latin typeface="Arial"/>
                <a:ea typeface="+mn-ea"/>
                <a:cs typeface="+mn-cs"/>
              </a:rPr>
              <a:t> » si engagement 48 mois </a:t>
            </a:r>
          </a:p>
          <a:p>
            <a:pPr marL="684000" marR="0" lvl="1" indent="-21600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100" b="1" i="0" u="none" strike="noStrike" kern="1200" cap="none" spc="0" normalizeH="0" baseline="0" noProof="0" dirty="0" err="1">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PayPlug</a:t>
            </a:r>
            <a:r>
              <a:rPr kumimoji="0" lang="fr-FR" sz="11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 : </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3 mois d'abonnement offerts pour toute souscription d'une offre </a:t>
            </a:r>
            <a:r>
              <a:rPr kumimoji="0" lang="fr-FR" sz="1000" b="0" i="0" u="none" strike="noStrike" kern="1200" cap="none" spc="0" normalizeH="0" baseline="0" noProof="0" dirty="0" err="1">
                <a:ln>
                  <a:noFill/>
                </a:ln>
                <a:solidFill>
                  <a:prstClr val="black">
                    <a:lumMod val="75000"/>
                    <a:lumOff val="25000"/>
                  </a:prstClr>
                </a:solidFill>
                <a:effectLst/>
                <a:uLnTx/>
                <a:uFillTx/>
                <a:latin typeface="Arial"/>
                <a:ea typeface="+mn-ea"/>
                <a:cs typeface="+mn-cs"/>
              </a:rPr>
              <a:t>PayPlug</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 Starter / Pro ou Premium </a:t>
            </a:r>
            <a:r>
              <a:rPr kumimoji="0" lang="fr-FR" sz="1000" b="1" i="0" u="none" strike="noStrike" kern="1200" cap="none" spc="0" normalizeH="0" baseline="0" noProof="0" dirty="0">
                <a:ln>
                  <a:noFill/>
                </a:ln>
                <a:solidFill>
                  <a:srgbClr val="C00000"/>
                </a:solidFill>
                <a:effectLst/>
                <a:uLnTx/>
                <a:uFillTx/>
                <a:latin typeface="Arial"/>
                <a:ea typeface="+mn-ea"/>
                <a:cs typeface="+mn-cs"/>
              </a:rPr>
              <a:t>OU</a:t>
            </a:r>
            <a:r>
              <a:rPr kumimoji="0" lang="fr-FR" sz="1000" b="1" i="0" u="none" strike="noStrike" kern="1200" cap="none" spc="0" normalizeH="0" baseline="0" noProof="0" dirty="0">
                <a:ln>
                  <a:noFill/>
                </a:ln>
                <a:solidFill>
                  <a:prstClr val="black">
                    <a:lumMod val="75000"/>
                    <a:lumOff val="25000"/>
                  </a:prstClr>
                </a:solidFill>
                <a:effectLst/>
                <a:uLnTx/>
                <a:uFillTx/>
                <a:latin typeface="Arial"/>
                <a:ea typeface="+mn-ea"/>
                <a:cs typeface="+mn-cs"/>
              </a:rPr>
              <a:t> </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6 mois d'abonnement offerts pour toute souscription d'une offre </a:t>
            </a:r>
            <a:r>
              <a:rPr kumimoji="0" lang="fr-FR" sz="1000" b="0" i="0" u="none" strike="noStrike" kern="1200" cap="none" spc="0" normalizeH="0" baseline="0" noProof="0" dirty="0" err="1">
                <a:ln>
                  <a:noFill/>
                </a:ln>
                <a:solidFill>
                  <a:prstClr val="black">
                    <a:lumMod val="75000"/>
                    <a:lumOff val="25000"/>
                  </a:prstClr>
                </a:solidFill>
                <a:effectLst/>
                <a:uLnTx/>
                <a:uFillTx/>
                <a:latin typeface="Arial"/>
                <a:ea typeface="+mn-ea"/>
                <a:cs typeface="+mn-cs"/>
              </a:rPr>
              <a:t>PayPlug</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 Pro / Premium (ou Platinum) ET de la fonctionnalité PAYLATER (paiement fractionné garanti)</a:t>
            </a:r>
          </a:p>
          <a:p>
            <a:pPr marL="684000" marR="0" lvl="1" indent="-21600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0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JPEL Express</a:t>
            </a:r>
            <a:endParaRPr kumimoji="0" lang="fr-FR" sz="1100" b="1"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468000" marR="0" lvl="1" indent="0" algn="l" defTabSz="914400" rtl="0" eaLnBrk="1" fontAlgn="auto" latinLnBrk="0" hangingPunct="1">
              <a:lnSpc>
                <a:spcPct val="100000"/>
              </a:lnSpc>
              <a:spcBef>
                <a:spcPts val="300"/>
              </a:spcBef>
              <a:spcAft>
                <a:spcPts val="0"/>
              </a:spcAft>
              <a:buClr>
                <a:srgbClr val="C00000"/>
              </a:buClr>
              <a:buSzTx/>
              <a:buFont typeface="Arial" panose="020B0604020202020204" pitchFamily="34" charset="0"/>
              <a:buNone/>
              <a:tabLst/>
              <a:defRPr/>
            </a:pPr>
            <a:endParaRPr kumimoji="0" lang="fr-FR" sz="800" b="1"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p:txBody>
      </p:sp>
      <p:sp>
        <p:nvSpPr>
          <p:cNvPr id="13" name="Espace réservé du contenu 8">
            <a:extLst>
              <a:ext uri="{FF2B5EF4-FFF2-40B4-BE49-F238E27FC236}">
                <a16:creationId xmlns:a16="http://schemas.microsoft.com/office/drawing/2014/main" id="{D6AF7C48-0482-7405-D85C-49756C3A9CB3}"/>
              </a:ext>
            </a:extLst>
          </p:cNvPr>
          <p:cNvSpPr txBox="1">
            <a:spLocks/>
          </p:cNvSpPr>
          <p:nvPr/>
        </p:nvSpPr>
        <p:spPr>
          <a:xfrm>
            <a:off x="517556" y="3744158"/>
            <a:ext cx="1833757" cy="338987"/>
          </a:xfrm>
          <a:prstGeom prst="rect">
            <a:avLst/>
          </a:prstGeom>
          <a:solidFill>
            <a:srgbClr val="7030A0"/>
          </a:solidFill>
          <a:ln w="28575"/>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None/>
              <a:tabLst/>
              <a:defRPr/>
            </a:pPr>
            <a:r>
              <a:rPr kumimoji="0" lang="fr-FR" sz="1400" b="1" i="0" u="none" strike="noStrike" kern="1200" cap="none" spc="0" normalizeH="0" baseline="0" noProof="0">
                <a:ln>
                  <a:noFill/>
                </a:ln>
                <a:solidFill>
                  <a:prstClr val="white"/>
                </a:solidFill>
                <a:effectLst/>
                <a:uLnTx/>
                <a:uFillTx/>
                <a:latin typeface="Arial"/>
                <a:ea typeface="+mn-ea"/>
                <a:cs typeface="+mn-cs"/>
              </a:rPr>
              <a:t>     Qui contacter ?</a:t>
            </a:r>
          </a:p>
        </p:txBody>
      </p:sp>
      <p:sp>
        <p:nvSpPr>
          <p:cNvPr id="14" name="Rectangle 13">
            <a:extLst>
              <a:ext uri="{FF2B5EF4-FFF2-40B4-BE49-F238E27FC236}">
                <a16:creationId xmlns:a16="http://schemas.microsoft.com/office/drawing/2014/main" id="{924D026B-0F75-9D9C-8AF6-279F7F063933}"/>
              </a:ext>
            </a:extLst>
          </p:cNvPr>
          <p:cNvSpPr/>
          <p:nvPr/>
        </p:nvSpPr>
        <p:spPr>
          <a:xfrm>
            <a:off x="0" y="0"/>
            <a:ext cx="394399" cy="68580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dirty="0">
                <a:solidFill>
                  <a:prstClr val="white"/>
                </a:solidFill>
                <a:latin typeface="Montserrat Black" panose="00000A00000000000000" pitchFamily="2" charset="0"/>
              </a:rPr>
              <a:t>MONETIQUE &amp; </a:t>
            </a:r>
            <a:r>
              <a:rPr lang="fr-FR" dirty="0" err="1">
                <a:solidFill>
                  <a:prstClr val="white"/>
                </a:solidFill>
                <a:latin typeface="Montserrat Black" panose="00000A00000000000000" pitchFamily="2" charset="0"/>
              </a:rPr>
              <a:t>e-COMMERCE</a:t>
            </a:r>
            <a:endParaRPr kumimoji="0" lang="fr-FR" sz="1800" b="0" i="0" u="none" strike="noStrike" kern="1200" cap="none" spc="0" normalizeH="0" baseline="0" noProof="0" dirty="0">
              <a:ln>
                <a:noFill/>
              </a:ln>
              <a:solidFill>
                <a:prstClr val="white"/>
              </a:solidFill>
              <a:effectLst/>
              <a:uLnTx/>
              <a:uFillTx/>
              <a:latin typeface="Montserrat Black" panose="00000A00000000000000" pitchFamily="2" charset="0"/>
              <a:ea typeface="+mn-ea"/>
              <a:cs typeface="+mn-cs"/>
            </a:endParaRPr>
          </a:p>
        </p:txBody>
      </p:sp>
      <p:pic>
        <p:nvPicPr>
          <p:cNvPr id="15" name="Image 14">
            <a:hlinkClick r:id="rId4"/>
            <a:extLst>
              <a:ext uri="{FF2B5EF4-FFF2-40B4-BE49-F238E27FC236}">
                <a16:creationId xmlns:a16="http://schemas.microsoft.com/office/drawing/2014/main" id="{68D7C352-BFE8-DAC0-A35E-FA73E3A835FE}"/>
              </a:ext>
            </a:extLst>
          </p:cNvPr>
          <p:cNvPicPr>
            <a:picLocks noChangeAspect="1"/>
          </p:cNvPicPr>
          <p:nvPr/>
        </p:nvPicPr>
        <p:blipFill>
          <a:blip r:embed="rId5"/>
          <a:stretch>
            <a:fillRect/>
          </a:stretch>
        </p:blipFill>
        <p:spPr>
          <a:xfrm>
            <a:off x="10569086" y="5240341"/>
            <a:ext cx="1233803" cy="278179"/>
          </a:xfrm>
          <a:prstGeom prst="rect">
            <a:avLst/>
          </a:prstGeom>
        </p:spPr>
      </p:pic>
      <p:sp>
        <p:nvSpPr>
          <p:cNvPr id="16" name="Espace réservé du contenu 8">
            <a:extLst>
              <a:ext uri="{FF2B5EF4-FFF2-40B4-BE49-F238E27FC236}">
                <a16:creationId xmlns:a16="http://schemas.microsoft.com/office/drawing/2014/main" id="{E1F6780F-74AF-C057-DA23-57525CE9DD05}"/>
              </a:ext>
            </a:extLst>
          </p:cNvPr>
          <p:cNvSpPr txBox="1">
            <a:spLocks/>
          </p:cNvSpPr>
          <p:nvPr/>
        </p:nvSpPr>
        <p:spPr>
          <a:xfrm>
            <a:off x="5535243" y="3878075"/>
            <a:ext cx="6277643" cy="2029963"/>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marR="0" lvl="1" indent="-17145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a:p>
            <a:pPr marL="753745" marR="0" lvl="1" indent="-28575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La boîte à outils : </a:t>
            </a:r>
          </a:p>
          <a:p>
            <a:pPr marL="753745" marR="0" lvl="1" indent="-28575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endPar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endParaRPr>
          </a:p>
          <a:p>
            <a:pPr marL="1098445" marR="0" lvl="2" indent="-17145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000" b="0" i="0" u="none" strike="noStrike" kern="1200" cap="none" spc="0" normalizeH="0" baseline="0" noProof="0" dirty="0" err="1">
                <a:ln>
                  <a:noFill/>
                </a:ln>
                <a:solidFill>
                  <a:prstClr val="black">
                    <a:lumMod val="75000"/>
                    <a:lumOff val="25000"/>
                  </a:prstClr>
                </a:solidFill>
                <a:effectLst/>
                <a:uLnTx/>
                <a:uFillTx/>
                <a:latin typeface="Arial"/>
                <a:ea typeface="+mn-ea"/>
                <a:cs typeface="+mn-cs"/>
              </a:rPr>
              <a:t>Easy</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 TPE pour proposer le bon TPE</a:t>
            </a:r>
          </a:p>
          <a:p>
            <a:pPr marL="926995" marR="0" lvl="2" indent="0" algn="l" defTabSz="914400" rtl="0" eaLnBrk="1" fontAlgn="auto" latinLnBrk="0" hangingPunct="1">
              <a:lnSpc>
                <a:spcPct val="100000"/>
              </a:lnSpc>
              <a:spcBef>
                <a:spcPts val="300"/>
              </a:spcBef>
              <a:spcAft>
                <a:spcPts val="0"/>
              </a:spcAft>
              <a:buClr>
                <a:srgbClr val="7030A0"/>
              </a:buClr>
              <a:buSzTx/>
              <a:buNone/>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 </a:t>
            </a:r>
          </a:p>
          <a:p>
            <a:pPr marL="1098445" marR="0" lvl="2" indent="-17145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000" b="0" i="0" u="none" strike="noStrike" kern="1200" cap="none" spc="0" normalizeH="0" baseline="0" noProof="0" dirty="0" err="1">
                <a:ln>
                  <a:noFill/>
                </a:ln>
                <a:solidFill>
                  <a:prstClr val="black">
                    <a:lumMod val="75000"/>
                    <a:lumOff val="25000"/>
                  </a:prstClr>
                </a:solidFill>
                <a:effectLst/>
                <a:uLnTx/>
                <a:uFillTx/>
                <a:latin typeface="Arial"/>
                <a:ea typeface="+mn-ea"/>
                <a:cs typeface="+mn-cs"/>
              </a:rPr>
              <a:t>Simul</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 </a:t>
            </a:r>
            <a:r>
              <a:rPr kumimoji="0" lang="fr-FR" sz="1000" b="0" i="0" u="none" strike="noStrike" kern="1200" cap="none" spc="0" normalizeH="0" baseline="0" noProof="0" dirty="0" err="1">
                <a:ln>
                  <a:noFill/>
                </a:ln>
                <a:solidFill>
                  <a:prstClr val="black">
                    <a:lumMod val="75000"/>
                    <a:lumOff val="25000"/>
                  </a:prstClr>
                </a:solidFill>
                <a:effectLst/>
                <a:uLnTx/>
                <a:uFillTx/>
                <a:latin typeface="Arial"/>
                <a:ea typeface="+mn-ea"/>
                <a:cs typeface="+mn-cs"/>
              </a:rPr>
              <a:t>Easy</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 pour proposer le bon taux de commission monétique : clic </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hlinkClick r:id="rId6"/>
              </a:rPr>
              <a:t>ic</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i</a:t>
            </a:r>
          </a:p>
          <a:p>
            <a:pPr marL="1098445" marR="0" lvl="2" indent="-17145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endPar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1098445" marR="0" lvl="2" indent="-17145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La Rubrique des Commerciaux pour trouver toutes les informations :</a:t>
            </a:r>
          </a:p>
          <a:p>
            <a:pPr marL="639445" marR="0" lvl="1" indent="-17145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p:txBody>
      </p:sp>
      <p:sp>
        <p:nvSpPr>
          <p:cNvPr id="18" name="Espace réservé du texte 5">
            <a:extLst>
              <a:ext uri="{FF2B5EF4-FFF2-40B4-BE49-F238E27FC236}">
                <a16:creationId xmlns:a16="http://schemas.microsoft.com/office/drawing/2014/main" id="{D42C5D7C-A265-D9C4-A366-C83A1890D5A9}"/>
              </a:ext>
            </a:extLst>
          </p:cNvPr>
          <p:cNvSpPr>
            <a:spLocks noGrp="1"/>
          </p:cNvSpPr>
          <p:nvPr>
            <p:ph type="body" sz="quarter" idx="12"/>
          </p:nvPr>
        </p:nvSpPr>
        <p:spPr>
          <a:xfrm>
            <a:off x="695325" y="464147"/>
            <a:ext cx="10980738" cy="720000"/>
          </a:xfrm>
        </p:spPr>
        <p:txBody>
          <a:bodyPr lIns="91440" tIns="45720" rIns="91440" bIns="45720" anchor="ctr">
            <a:normAutofit/>
          </a:bodyPr>
          <a:lstStyle/>
          <a:p>
            <a:r>
              <a:rPr lang="fr-FR">
                <a:latin typeface="Montserrat Black"/>
              </a:rPr>
              <a:t>L’</a:t>
            </a:r>
            <a:r>
              <a:rPr lang="fr-FR">
                <a:solidFill>
                  <a:srgbClr val="7030A0"/>
                </a:solidFill>
                <a:latin typeface="Montserrat Black"/>
              </a:rPr>
              <a:t>Essentiel</a:t>
            </a:r>
            <a:r>
              <a:rPr lang="fr-FR">
                <a:solidFill>
                  <a:srgbClr val="C00000"/>
                </a:solidFill>
                <a:latin typeface="Montserrat Black"/>
              </a:rPr>
              <a:t> </a:t>
            </a:r>
            <a:r>
              <a:rPr lang="fr-FR">
                <a:latin typeface="Montserrat Black"/>
              </a:rPr>
              <a:t>de la Monétique et du E-commerce </a:t>
            </a:r>
          </a:p>
        </p:txBody>
      </p:sp>
      <p:sp>
        <p:nvSpPr>
          <p:cNvPr id="19" name="Espace réservé du contenu 8">
            <a:extLst>
              <a:ext uri="{FF2B5EF4-FFF2-40B4-BE49-F238E27FC236}">
                <a16:creationId xmlns:a16="http://schemas.microsoft.com/office/drawing/2014/main" id="{0517DA16-9DD3-4BEA-DEFC-BB1C51BFE26A}"/>
              </a:ext>
            </a:extLst>
          </p:cNvPr>
          <p:cNvSpPr txBox="1">
            <a:spLocks noChangeArrowheads="1"/>
          </p:cNvSpPr>
          <p:nvPr/>
        </p:nvSpPr>
        <p:spPr bwMode="auto">
          <a:xfrm>
            <a:off x="6044487" y="1277258"/>
            <a:ext cx="2629578" cy="319066"/>
          </a:xfrm>
          <a:prstGeom prst="rect">
            <a:avLst/>
          </a:prstGeom>
          <a:solidFill>
            <a:srgbClr val="7030A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Tx/>
              <a:buNone/>
              <a:tabLst/>
              <a:defRPr/>
            </a:pPr>
            <a:r>
              <a:rPr kumimoji="0" lang="fr-FR" altLang="fr-FR" sz="1400" b="1" i="0" u="none" strike="noStrike" kern="1200" cap="none" spc="0" normalizeH="0" baseline="0" noProof="0">
                <a:ln>
                  <a:noFill/>
                </a:ln>
                <a:solidFill>
                  <a:prstClr val="white"/>
                </a:solidFill>
                <a:effectLst/>
                <a:uLnTx/>
                <a:uFillTx/>
                <a:latin typeface="Arial" panose="020B0604020202020204" pitchFamily="34" charset="0"/>
                <a:ea typeface="+mn-ea"/>
                <a:cs typeface="+mn-cs"/>
              </a:rPr>
              <a:t>     Les impacts sur votre PV</a:t>
            </a:r>
          </a:p>
        </p:txBody>
      </p:sp>
      <p:sp>
        <p:nvSpPr>
          <p:cNvPr id="20" name="Espace réservé du contenu 8">
            <a:extLst>
              <a:ext uri="{FF2B5EF4-FFF2-40B4-BE49-F238E27FC236}">
                <a16:creationId xmlns:a16="http://schemas.microsoft.com/office/drawing/2014/main" id="{C026E61E-4193-15E4-3B09-F33BC5AF74E6}"/>
              </a:ext>
            </a:extLst>
          </p:cNvPr>
          <p:cNvSpPr txBox="1">
            <a:spLocks noChangeArrowheads="1"/>
          </p:cNvSpPr>
          <p:nvPr/>
        </p:nvSpPr>
        <p:spPr bwMode="auto">
          <a:xfrm>
            <a:off x="517558" y="1239301"/>
            <a:ext cx="2245682" cy="319066"/>
          </a:xfrm>
          <a:prstGeom prst="rect">
            <a:avLst/>
          </a:prstGeom>
          <a:solidFill>
            <a:srgbClr val="7030A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Tx/>
              <a:buNone/>
              <a:tabLst/>
              <a:defRPr/>
            </a:pPr>
            <a:r>
              <a:rPr kumimoji="0" lang="fr-FR" altLang="fr-FR" sz="1400" b="1" i="0" u="none" strike="noStrike" kern="1200" cap="none" spc="0" normalizeH="0" baseline="0" noProof="0">
                <a:ln>
                  <a:noFill/>
                </a:ln>
                <a:solidFill>
                  <a:prstClr val="white"/>
                </a:solidFill>
                <a:effectLst/>
                <a:uLnTx/>
                <a:uFillTx/>
                <a:latin typeface="Arial" panose="020B0604020202020204" pitchFamily="34" charset="0"/>
                <a:ea typeface="+mn-ea"/>
                <a:cs typeface="+mn-cs"/>
              </a:rPr>
              <a:t>     Les offres à proposer</a:t>
            </a:r>
          </a:p>
        </p:txBody>
      </p:sp>
      <p:sp>
        <p:nvSpPr>
          <p:cNvPr id="21" name="Espace réservé du contenu 8">
            <a:extLst>
              <a:ext uri="{FF2B5EF4-FFF2-40B4-BE49-F238E27FC236}">
                <a16:creationId xmlns:a16="http://schemas.microsoft.com/office/drawing/2014/main" id="{EB3C2914-E014-6A84-F700-82DB1A00BC61}"/>
              </a:ext>
            </a:extLst>
          </p:cNvPr>
          <p:cNvSpPr txBox="1">
            <a:spLocks noChangeArrowheads="1"/>
          </p:cNvSpPr>
          <p:nvPr/>
        </p:nvSpPr>
        <p:spPr bwMode="auto">
          <a:xfrm>
            <a:off x="6050373" y="3737133"/>
            <a:ext cx="4121238" cy="319066"/>
          </a:xfrm>
          <a:prstGeom prst="rect">
            <a:avLst/>
          </a:prstGeom>
          <a:solidFill>
            <a:srgbClr val="7030A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Tx/>
              <a:buNone/>
              <a:tabLst/>
              <a:defRPr/>
            </a:pPr>
            <a:r>
              <a:rPr kumimoji="0" lang="fr-FR" altLang="fr-FR" sz="1400" b="1" i="0" u="none" strike="noStrike" kern="1200" cap="none" spc="0" normalizeH="0" baseline="0" noProof="0">
                <a:ln>
                  <a:noFill/>
                </a:ln>
                <a:solidFill>
                  <a:prstClr val="white"/>
                </a:solidFill>
                <a:effectLst/>
                <a:uLnTx/>
                <a:uFillTx/>
                <a:latin typeface="Arial" panose="020B0604020202020204" pitchFamily="34" charset="0"/>
                <a:ea typeface="+mn-ea"/>
                <a:cs typeface="+mn-cs"/>
              </a:rPr>
              <a:t>     TOUT SUR… la Monétique et l’E-commerce</a:t>
            </a:r>
          </a:p>
        </p:txBody>
      </p:sp>
      <p:grpSp>
        <p:nvGrpSpPr>
          <p:cNvPr id="22" name="Graphique 1830">
            <a:extLst>
              <a:ext uri="{FF2B5EF4-FFF2-40B4-BE49-F238E27FC236}">
                <a16:creationId xmlns:a16="http://schemas.microsoft.com/office/drawing/2014/main" id="{D9246BDC-9B07-CA1C-7AAA-C63168AF2B4A}"/>
              </a:ext>
            </a:extLst>
          </p:cNvPr>
          <p:cNvGrpSpPr/>
          <p:nvPr/>
        </p:nvGrpSpPr>
        <p:grpSpPr>
          <a:xfrm>
            <a:off x="538447" y="1276994"/>
            <a:ext cx="248961" cy="225774"/>
            <a:chOff x="10483925" y="2904391"/>
            <a:chExt cx="396900" cy="359934"/>
          </a:xfrm>
          <a:noFill/>
        </p:grpSpPr>
        <p:grpSp>
          <p:nvGrpSpPr>
            <p:cNvPr id="23" name="Graphique 1830">
              <a:extLst>
                <a:ext uri="{FF2B5EF4-FFF2-40B4-BE49-F238E27FC236}">
                  <a16:creationId xmlns:a16="http://schemas.microsoft.com/office/drawing/2014/main" id="{A241301C-C618-8FA4-66B1-CA74AF728EE9}"/>
                </a:ext>
              </a:extLst>
            </p:cNvPr>
            <p:cNvGrpSpPr/>
            <p:nvPr/>
          </p:nvGrpSpPr>
          <p:grpSpPr>
            <a:xfrm>
              <a:off x="10483925" y="2904391"/>
              <a:ext cx="396900" cy="359934"/>
              <a:chOff x="10483925" y="2904391"/>
              <a:chExt cx="396900" cy="359934"/>
            </a:xfrm>
            <a:grpFill/>
          </p:grpSpPr>
          <p:sp>
            <p:nvSpPr>
              <p:cNvPr id="27" name="Forme libre : forme 26">
                <a:extLst>
                  <a:ext uri="{FF2B5EF4-FFF2-40B4-BE49-F238E27FC236}">
                    <a16:creationId xmlns:a16="http://schemas.microsoft.com/office/drawing/2014/main" id="{317B3AD3-9172-8213-EACC-2F61BFCCF538}"/>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8" name="Forme libre : forme 27">
                <a:extLst>
                  <a:ext uri="{FF2B5EF4-FFF2-40B4-BE49-F238E27FC236}">
                    <a16:creationId xmlns:a16="http://schemas.microsoft.com/office/drawing/2014/main" id="{C34C3811-975F-84D1-C603-80F7EA1D6CD1}"/>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9" name="Forme libre : forme 28">
                <a:extLst>
                  <a:ext uri="{FF2B5EF4-FFF2-40B4-BE49-F238E27FC236}">
                    <a16:creationId xmlns:a16="http://schemas.microsoft.com/office/drawing/2014/main" id="{B813B3B5-699E-B952-F281-235024C436AC}"/>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0" name="Forme libre : forme 29">
                <a:extLst>
                  <a:ext uri="{FF2B5EF4-FFF2-40B4-BE49-F238E27FC236}">
                    <a16:creationId xmlns:a16="http://schemas.microsoft.com/office/drawing/2014/main" id="{DF8F3D07-36DB-384B-F772-1258D38DE9C3}"/>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1" name="Forme libre : forme 30">
                <a:extLst>
                  <a:ext uri="{FF2B5EF4-FFF2-40B4-BE49-F238E27FC236}">
                    <a16:creationId xmlns:a16="http://schemas.microsoft.com/office/drawing/2014/main" id="{C04FCACB-94C0-8733-5F4F-09D565B38D30}"/>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2" name="Forme libre : forme 31">
                <a:extLst>
                  <a:ext uri="{FF2B5EF4-FFF2-40B4-BE49-F238E27FC236}">
                    <a16:creationId xmlns:a16="http://schemas.microsoft.com/office/drawing/2014/main" id="{01DB1795-B205-70F6-C755-834DC82B10D3}"/>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3" name="Forme libre : forme 32">
                <a:extLst>
                  <a:ext uri="{FF2B5EF4-FFF2-40B4-BE49-F238E27FC236}">
                    <a16:creationId xmlns:a16="http://schemas.microsoft.com/office/drawing/2014/main" id="{E95322C1-0F82-ACF8-D9A4-646A7F5DB0FA}"/>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4" name="Forme libre : forme 33">
                <a:extLst>
                  <a:ext uri="{FF2B5EF4-FFF2-40B4-BE49-F238E27FC236}">
                    <a16:creationId xmlns:a16="http://schemas.microsoft.com/office/drawing/2014/main" id="{797102DD-25EC-DAF8-2F1C-6141071DEC4D}"/>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5" name="Forme libre : forme 34">
                <a:extLst>
                  <a:ext uri="{FF2B5EF4-FFF2-40B4-BE49-F238E27FC236}">
                    <a16:creationId xmlns:a16="http://schemas.microsoft.com/office/drawing/2014/main" id="{7FD37D49-E557-11B7-77F2-6A37A7E379CD}"/>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6" name="Forme libre : forme 35">
                <a:extLst>
                  <a:ext uri="{FF2B5EF4-FFF2-40B4-BE49-F238E27FC236}">
                    <a16:creationId xmlns:a16="http://schemas.microsoft.com/office/drawing/2014/main" id="{1B80A969-DEFB-E425-4FA3-D4BF644ED20F}"/>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7" name="Forme libre : forme 36">
                <a:extLst>
                  <a:ext uri="{FF2B5EF4-FFF2-40B4-BE49-F238E27FC236}">
                    <a16:creationId xmlns:a16="http://schemas.microsoft.com/office/drawing/2014/main" id="{AE550CD1-2F7D-6DF3-F219-F40CC82D7853}"/>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8" name="Forme libre : forme 37">
                <a:extLst>
                  <a:ext uri="{FF2B5EF4-FFF2-40B4-BE49-F238E27FC236}">
                    <a16:creationId xmlns:a16="http://schemas.microsoft.com/office/drawing/2014/main" id="{485AE04B-29D6-BDD2-A758-303BD96FFA71}"/>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9" name="Forme libre : forme 38">
                <a:extLst>
                  <a:ext uri="{FF2B5EF4-FFF2-40B4-BE49-F238E27FC236}">
                    <a16:creationId xmlns:a16="http://schemas.microsoft.com/office/drawing/2014/main" id="{B8DD4FDA-9F52-EEB9-454C-1082BAB3D27F}"/>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24" name="Forme libre : forme 23">
              <a:extLst>
                <a:ext uri="{FF2B5EF4-FFF2-40B4-BE49-F238E27FC236}">
                  <a16:creationId xmlns:a16="http://schemas.microsoft.com/office/drawing/2014/main" id="{C6C94DC5-EF1C-7355-E2D4-DD38E12D11DE}"/>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5" name="Forme libre : forme 24">
              <a:extLst>
                <a:ext uri="{FF2B5EF4-FFF2-40B4-BE49-F238E27FC236}">
                  <a16:creationId xmlns:a16="http://schemas.microsoft.com/office/drawing/2014/main" id="{7F040720-BE8F-7B7F-9EB2-3655E81FDEAC}"/>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6" name="Forme libre : forme 25">
              <a:extLst>
                <a:ext uri="{FF2B5EF4-FFF2-40B4-BE49-F238E27FC236}">
                  <a16:creationId xmlns:a16="http://schemas.microsoft.com/office/drawing/2014/main" id="{DDE91D16-34E6-A080-B5B4-357EE6FE90EC}"/>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40" name="Graphique 1772">
            <a:extLst>
              <a:ext uri="{FF2B5EF4-FFF2-40B4-BE49-F238E27FC236}">
                <a16:creationId xmlns:a16="http://schemas.microsoft.com/office/drawing/2014/main" id="{4759C103-D9A1-8765-E4C5-16526A6999DB}"/>
              </a:ext>
            </a:extLst>
          </p:cNvPr>
          <p:cNvGrpSpPr/>
          <p:nvPr/>
        </p:nvGrpSpPr>
        <p:grpSpPr>
          <a:xfrm>
            <a:off x="6102164" y="1318463"/>
            <a:ext cx="211812" cy="233903"/>
            <a:chOff x="2317430" y="1288782"/>
            <a:chExt cx="363699" cy="401630"/>
          </a:xfrm>
          <a:noFill/>
        </p:grpSpPr>
        <p:sp>
          <p:nvSpPr>
            <p:cNvPr id="41" name="Forme libre : forme 40">
              <a:extLst>
                <a:ext uri="{FF2B5EF4-FFF2-40B4-BE49-F238E27FC236}">
                  <a16:creationId xmlns:a16="http://schemas.microsoft.com/office/drawing/2014/main" id="{58D6BD07-3740-26B6-194F-35F387CFE205}"/>
                </a:ext>
              </a:extLst>
            </p:cNvPr>
            <p:cNvSpPr/>
            <p:nvPr/>
          </p:nvSpPr>
          <p:spPr>
            <a:xfrm>
              <a:off x="2437427" y="1349025"/>
              <a:ext cx="92315" cy="208883"/>
            </a:xfrm>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a:moveTo>
                    <a:pt x="18" y="208883"/>
                  </a:moveTo>
                  <a:cubicBezTo>
                    <a:pt x="18" y="157258"/>
                    <a:pt x="18" y="128111"/>
                    <a:pt x="18" y="128111"/>
                  </a:cubicBezTo>
                  <a:cubicBezTo>
                    <a:pt x="18" y="128111"/>
                    <a:pt x="-3411" y="2857"/>
                    <a:pt x="84505" y="0"/>
                  </a:cubicBezTo>
                  <a:lnTo>
                    <a:pt x="92315"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nvGrpSpPr>
            <p:cNvPr id="42" name="Graphique 1772">
              <a:extLst>
                <a:ext uri="{FF2B5EF4-FFF2-40B4-BE49-F238E27FC236}">
                  <a16:creationId xmlns:a16="http://schemas.microsoft.com/office/drawing/2014/main" id="{4E062C6C-BF3F-EF6E-963C-EE1A009C17AE}"/>
                </a:ext>
              </a:extLst>
            </p:cNvPr>
            <p:cNvGrpSpPr/>
            <p:nvPr/>
          </p:nvGrpSpPr>
          <p:grpSpPr>
            <a:xfrm>
              <a:off x="2452209" y="1371600"/>
              <a:ext cx="42576" cy="102012"/>
              <a:chOff x="2452209" y="1371600"/>
              <a:chExt cx="42576" cy="102012"/>
            </a:xfrm>
            <a:grpFill/>
          </p:grpSpPr>
          <p:sp>
            <p:nvSpPr>
              <p:cNvPr id="62" name="Forme libre : forme 61">
                <a:extLst>
                  <a:ext uri="{FF2B5EF4-FFF2-40B4-BE49-F238E27FC236}">
                    <a16:creationId xmlns:a16="http://schemas.microsoft.com/office/drawing/2014/main" id="{9FE33E1C-F9AF-1052-C74F-E856514CD98F}"/>
                  </a:ext>
                </a:extLst>
              </p:cNvPr>
              <p:cNvSpPr/>
              <p:nvPr/>
            </p:nvSpPr>
            <p:spPr>
              <a:xfrm>
                <a:off x="2480403" y="1371600"/>
                <a:ext cx="14382" cy="13049"/>
              </a:xfrm>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a:moveTo>
                      <a:pt x="0" y="13049"/>
                    </a:moveTo>
                    <a:cubicBezTo>
                      <a:pt x="4191" y="8191"/>
                      <a:pt x="8954" y="3715"/>
                      <a:pt x="14383"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63" name="Forme libre : forme 62">
                <a:extLst>
                  <a:ext uri="{FF2B5EF4-FFF2-40B4-BE49-F238E27FC236}">
                    <a16:creationId xmlns:a16="http://schemas.microsoft.com/office/drawing/2014/main" id="{6F652FE9-5CC3-7C1B-4464-301427972836}"/>
                  </a:ext>
                </a:extLst>
              </p:cNvPr>
              <p:cNvSpPr/>
              <p:nvPr/>
            </p:nvSpPr>
            <p:spPr>
              <a:xfrm>
                <a:off x="2452209" y="1404175"/>
                <a:ext cx="15621" cy="69437"/>
              </a:xfrm>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a:moveTo>
                      <a:pt x="0" y="69437"/>
                    </a:moveTo>
                    <a:cubicBezTo>
                      <a:pt x="572" y="54578"/>
                      <a:pt x="3334" y="25146"/>
                      <a:pt x="15621"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43" name="Forme libre : forme 42">
              <a:extLst>
                <a:ext uri="{FF2B5EF4-FFF2-40B4-BE49-F238E27FC236}">
                  <a16:creationId xmlns:a16="http://schemas.microsoft.com/office/drawing/2014/main" id="{975EAD2C-4AA1-4C79-034D-94383BD44DFB}"/>
                </a:ext>
              </a:extLst>
            </p:cNvPr>
            <p:cNvSpPr/>
            <p:nvPr/>
          </p:nvSpPr>
          <p:spPr>
            <a:xfrm>
              <a:off x="2556317" y="1349974"/>
              <a:ext cx="86772" cy="231460"/>
            </a:xfrm>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a:moveTo>
                    <a:pt x="0" y="3"/>
                  </a:moveTo>
                  <a:cubicBezTo>
                    <a:pt x="0" y="3"/>
                    <a:pt x="86773" y="-2568"/>
                    <a:pt x="86773" y="132687"/>
                  </a:cubicBezTo>
                  <a:lnTo>
                    <a:pt x="86773" y="231461"/>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44" name="Forme libre : forme 43">
              <a:extLst>
                <a:ext uri="{FF2B5EF4-FFF2-40B4-BE49-F238E27FC236}">
                  <a16:creationId xmlns:a16="http://schemas.microsoft.com/office/drawing/2014/main" id="{B9851059-1CF3-5921-1FC9-B4C09101B8C3}"/>
                </a:ext>
              </a:extLst>
            </p:cNvPr>
            <p:cNvSpPr/>
            <p:nvPr/>
          </p:nvSpPr>
          <p:spPr>
            <a:xfrm>
              <a:off x="2491356" y="1288782"/>
              <a:ext cx="86868" cy="59291"/>
            </a:xfrm>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a:moveTo>
                    <a:pt x="23241" y="59291"/>
                  </a:moveTo>
                  <a:lnTo>
                    <a:pt x="0" y="14333"/>
                  </a:lnTo>
                  <a:cubicBezTo>
                    <a:pt x="0" y="14333"/>
                    <a:pt x="42386" y="-14909"/>
                    <a:pt x="86868" y="1014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45" name="Forme libre : forme 44">
              <a:extLst>
                <a:ext uri="{FF2B5EF4-FFF2-40B4-BE49-F238E27FC236}">
                  <a16:creationId xmlns:a16="http://schemas.microsoft.com/office/drawing/2014/main" id="{BF2053BD-5720-77F7-0ED3-6719B537BA03}"/>
                </a:ext>
              </a:extLst>
            </p:cNvPr>
            <p:cNvSpPr/>
            <p:nvPr/>
          </p:nvSpPr>
          <p:spPr>
            <a:xfrm>
              <a:off x="2568033" y="1308544"/>
              <a:ext cx="16382" cy="40671"/>
            </a:xfrm>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a:moveTo>
                    <a:pt x="16383" y="0"/>
                  </a:moveTo>
                  <a:lnTo>
                    <a:pt x="0" y="40672"/>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46" name="Forme libre : forme 45">
              <a:extLst>
                <a:ext uri="{FF2B5EF4-FFF2-40B4-BE49-F238E27FC236}">
                  <a16:creationId xmlns:a16="http://schemas.microsoft.com/office/drawing/2014/main" id="{F79FB60A-721F-18A9-B127-E93150AA00EE}"/>
                </a:ext>
              </a:extLst>
            </p:cNvPr>
            <p:cNvSpPr/>
            <p:nvPr/>
          </p:nvSpPr>
          <p:spPr>
            <a:xfrm>
              <a:off x="2538601" y="1303972"/>
              <a:ext cx="190" cy="34194"/>
            </a:xfrm>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a:moveTo>
                    <a:pt x="191" y="0"/>
                  </a:moveTo>
                  <a:lnTo>
                    <a:pt x="0" y="34195"/>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47" name="Forme libre : forme 46">
              <a:extLst>
                <a:ext uri="{FF2B5EF4-FFF2-40B4-BE49-F238E27FC236}">
                  <a16:creationId xmlns:a16="http://schemas.microsoft.com/office/drawing/2014/main" id="{F5B688D3-E176-C2FA-2254-FED35D97F69B}"/>
                </a:ext>
              </a:extLst>
            </p:cNvPr>
            <p:cNvSpPr/>
            <p:nvPr/>
          </p:nvSpPr>
          <p:spPr>
            <a:xfrm>
              <a:off x="2556889" y="1311116"/>
              <a:ext cx="6572" cy="18478"/>
            </a:xfrm>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a:moveTo>
                    <a:pt x="6572" y="0"/>
                  </a:moveTo>
                  <a:lnTo>
                    <a:pt x="0" y="18479"/>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nvGrpSpPr>
            <p:cNvPr id="48" name="Graphique 1772">
              <a:extLst>
                <a:ext uri="{FF2B5EF4-FFF2-40B4-BE49-F238E27FC236}">
                  <a16:creationId xmlns:a16="http://schemas.microsoft.com/office/drawing/2014/main" id="{407533B1-DFDF-3893-0E4D-B1FCEA489575}"/>
                </a:ext>
              </a:extLst>
            </p:cNvPr>
            <p:cNvGrpSpPr/>
            <p:nvPr/>
          </p:nvGrpSpPr>
          <p:grpSpPr>
            <a:xfrm>
              <a:off x="2489833" y="1432178"/>
              <a:ext cx="79724" cy="98488"/>
              <a:chOff x="2489833" y="1432178"/>
              <a:chExt cx="79724" cy="98488"/>
            </a:xfrm>
            <a:grpFill/>
          </p:grpSpPr>
          <p:sp>
            <p:nvSpPr>
              <p:cNvPr id="59" name="Forme libre : forme 58">
                <a:extLst>
                  <a:ext uri="{FF2B5EF4-FFF2-40B4-BE49-F238E27FC236}">
                    <a16:creationId xmlns:a16="http://schemas.microsoft.com/office/drawing/2014/main" id="{3A77BCE1-554C-F259-A32F-381734606C2A}"/>
                  </a:ext>
                </a:extLst>
              </p:cNvPr>
              <p:cNvSpPr/>
              <p:nvPr/>
            </p:nvSpPr>
            <p:spPr>
              <a:xfrm>
                <a:off x="2506025" y="1432178"/>
                <a:ext cx="63531" cy="98488"/>
              </a:xfrm>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a:moveTo>
                      <a:pt x="63532" y="96393"/>
                    </a:moveTo>
                    <a:cubicBezTo>
                      <a:pt x="58960" y="97727"/>
                      <a:pt x="54197" y="98489"/>
                      <a:pt x="49244" y="98489"/>
                    </a:cubicBezTo>
                    <a:cubicBezTo>
                      <a:pt x="22003" y="98489"/>
                      <a:pt x="0" y="76390"/>
                      <a:pt x="0" y="49244"/>
                    </a:cubicBezTo>
                    <a:cubicBezTo>
                      <a:pt x="0" y="22098"/>
                      <a:pt x="22098" y="0"/>
                      <a:pt x="49244" y="0"/>
                    </a:cubicBezTo>
                    <a:cubicBezTo>
                      <a:pt x="53435" y="0"/>
                      <a:pt x="57531" y="572"/>
                      <a:pt x="61436" y="1524"/>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60" name="Forme libre : forme 59">
                <a:extLst>
                  <a:ext uri="{FF2B5EF4-FFF2-40B4-BE49-F238E27FC236}">
                    <a16:creationId xmlns:a16="http://schemas.microsoft.com/office/drawing/2014/main" id="{15907547-8EC8-626C-91FE-6C43C4D0BF52}"/>
                  </a:ext>
                </a:extLst>
              </p:cNvPr>
              <p:cNvSpPr/>
              <p:nvPr/>
            </p:nvSpPr>
            <p:spPr>
              <a:xfrm>
                <a:off x="2491261" y="1471326"/>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61" name="Forme libre : forme 60">
                <a:extLst>
                  <a:ext uri="{FF2B5EF4-FFF2-40B4-BE49-F238E27FC236}">
                    <a16:creationId xmlns:a16="http://schemas.microsoft.com/office/drawing/2014/main" id="{08D73723-8AC0-9634-0AA6-3FDA8ED9780C}"/>
                  </a:ext>
                </a:extLst>
              </p:cNvPr>
              <p:cNvSpPr/>
              <p:nvPr/>
            </p:nvSpPr>
            <p:spPr>
              <a:xfrm>
                <a:off x="2489833" y="1488090"/>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49" name="Forme libre : forme 48">
              <a:extLst>
                <a:ext uri="{FF2B5EF4-FFF2-40B4-BE49-F238E27FC236}">
                  <a16:creationId xmlns:a16="http://schemas.microsoft.com/office/drawing/2014/main" id="{8CBEA9B0-FE30-CC6F-2635-284B40172662}"/>
                </a:ext>
              </a:extLst>
            </p:cNvPr>
            <p:cNvSpPr/>
            <p:nvPr/>
          </p:nvSpPr>
          <p:spPr>
            <a:xfrm>
              <a:off x="2317430" y="1683829"/>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50" name="Forme libre : forme 49">
              <a:extLst>
                <a:ext uri="{FF2B5EF4-FFF2-40B4-BE49-F238E27FC236}">
                  <a16:creationId xmlns:a16="http://schemas.microsoft.com/office/drawing/2014/main" id="{8B158791-F482-BA61-00E5-8C13FE123F63}"/>
                </a:ext>
              </a:extLst>
            </p:cNvPr>
            <p:cNvSpPr/>
            <p:nvPr/>
          </p:nvSpPr>
          <p:spPr>
            <a:xfrm>
              <a:off x="2317430" y="1531524"/>
              <a:ext cx="60293" cy="152304"/>
            </a:xfrm>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a:moveTo>
                    <a:pt x="0" y="0"/>
                  </a:moveTo>
                  <a:lnTo>
                    <a:pt x="55150" y="0"/>
                  </a:lnTo>
                  <a:cubicBezTo>
                    <a:pt x="58007" y="0"/>
                    <a:pt x="60293" y="2286"/>
                    <a:pt x="60293" y="5143"/>
                  </a:cubicBezTo>
                  <a:lnTo>
                    <a:pt x="60293" y="147161"/>
                  </a:lnTo>
                  <a:cubicBezTo>
                    <a:pt x="60293" y="150019"/>
                    <a:pt x="58007" y="152305"/>
                    <a:pt x="55150" y="152305"/>
                  </a:cubicBezTo>
                  <a:lnTo>
                    <a:pt x="26099" y="152305"/>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51" name="Forme libre : forme 50">
              <a:extLst>
                <a:ext uri="{FF2B5EF4-FFF2-40B4-BE49-F238E27FC236}">
                  <a16:creationId xmlns:a16="http://schemas.microsoft.com/office/drawing/2014/main" id="{1F7BBD2A-3A42-A5E2-538A-06FD92F1D1B9}"/>
                </a:ext>
              </a:extLst>
            </p:cNvPr>
            <p:cNvSpPr/>
            <p:nvPr/>
          </p:nvSpPr>
          <p:spPr>
            <a:xfrm>
              <a:off x="2380009" y="1626108"/>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52" name="Forme libre : forme 51">
              <a:extLst>
                <a:ext uri="{FF2B5EF4-FFF2-40B4-BE49-F238E27FC236}">
                  <a16:creationId xmlns:a16="http://schemas.microsoft.com/office/drawing/2014/main" id="{AB05CFA2-350C-8729-4389-AD892984A15C}"/>
                </a:ext>
              </a:extLst>
            </p:cNvPr>
            <p:cNvSpPr/>
            <p:nvPr/>
          </p:nvSpPr>
          <p:spPr>
            <a:xfrm>
              <a:off x="2378199" y="1544288"/>
              <a:ext cx="24574" cy="59150"/>
            </a:xfrm>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a:moveTo>
                    <a:pt x="0" y="0"/>
                  </a:moveTo>
                  <a:lnTo>
                    <a:pt x="19431" y="0"/>
                  </a:lnTo>
                  <a:cubicBezTo>
                    <a:pt x="22289" y="0"/>
                    <a:pt x="24575" y="2286"/>
                    <a:pt x="24575" y="5144"/>
                  </a:cubicBezTo>
                  <a:lnTo>
                    <a:pt x="24575" y="5915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53" name="Forme libre : forme 52">
              <a:extLst>
                <a:ext uri="{FF2B5EF4-FFF2-40B4-BE49-F238E27FC236}">
                  <a16:creationId xmlns:a16="http://schemas.microsoft.com/office/drawing/2014/main" id="{8E93773A-00D0-8554-00D4-EB7067B74E3E}"/>
                </a:ext>
              </a:extLst>
            </p:cNvPr>
            <p:cNvSpPr/>
            <p:nvPr/>
          </p:nvSpPr>
          <p:spPr>
            <a:xfrm>
              <a:off x="2402774" y="1557611"/>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8"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54" name="Forme libre : forme 53">
              <a:extLst>
                <a:ext uri="{FF2B5EF4-FFF2-40B4-BE49-F238E27FC236}">
                  <a16:creationId xmlns:a16="http://schemas.microsoft.com/office/drawing/2014/main" id="{31E93D09-1F72-B0C2-1140-AE706D40034C}"/>
                </a:ext>
              </a:extLst>
            </p:cNvPr>
            <p:cNvSpPr/>
            <p:nvPr/>
          </p:nvSpPr>
          <p:spPr>
            <a:xfrm>
              <a:off x="2404584" y="1647062"/>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55" name="Forme libre : forme 54">
              <a:extLst>
                <a:ext uri="{FF2B5EF4-FFF2-40B4-BE49-F238E27FC236}">
                  <a16:creationId xmlns:a16="http://schemas.microsoft.com/office/drawing/2014/main" id="{63E4FAA9-2756-BBB0-C9DD-FAC7BB84AC86}"/>
                </a:ext>
              </a:extLst>
            </p:cNvPr>
            <p:cNvSpPr/>
            <p:nvPr/>
          </p:nvSpPr>
          <p:spPr>
            <a:xfrm>
              <a:off x="2551459" y="1590759"/>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56" name="Forme libre : forme 55">
              <a:extLst>
                <a:ext uri="{FF2B5EF4-FFF2-40B4-BE49-F238E27FC236}">
                  <a16:creationId xmlns:a16="http://schemas.microsoft.com/office/drawing/2014/main" id="{DFAA2FE9-C254-F6F9-86E2-CCD34BC7BFB9}"/>
                </a:ext>
              </a:extLst>
            </p:cNvPr>
            <p:cNvSpPr/>
            <p:nvPr/>
          </p:nvSpPr>
          <p:spPr>
            <a:xfrm>
              <a:off x="2338957" y="1551146"/>
              <a:ext cx="37623" cy="9525"/>
            </a:xfrm>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a:moveTo>
                    <a:pt x="37624" y="0"/>
                  </a:move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57" name="Forme libre : forme 56">
              <a:extLst>
                <a:ext uri="{FF2B5EF4-FFF2-40B4-BE49-F238E27FC236}">
                  <a16:creationId xmlns:a16="http://schemas.microsoft.com/office/drawing/2014/main" id="{1BFB83F9-9375-858A-7516-F5006ADBA79F}"/>
                </a:ext>
              </a:extLst>
            </p:cNvPr>
            <p:cNvSpPr/>
            <p:nvPr/>
          </p:nvSpPr>
          <p:spPr>
            <a:xfrm>
              <a:off x="2351815" y="1565910"/>
              <a:ext cx="23240" cy="9525"/>
            </a:xfrm>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a:moveTo>
                    <a:pt x="23241" y="0"/>
                  </a:move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58" name="Forme libre : forme 57">
              <a:extLst>
                <a:ext uri="{FF2B5EF4-FFF2-40B4-BE49-F238E27FC236}">
                  <a16:creationId xmlns:a16="http://schemas.microsoft.com/office/drawing/2014/main" id="{85B28BDC-4F3D-11DA-BB74-30D4D218B663}"/>
                </a:ext>
              </a:extLst>
            </p:cNvPr>
            <p:cNvSpPr/>
            <p:nvPr/>
          </p:nvSpPr>
          <p:spPr>
            <a:xfrm>
              <a:off x="2628421" y="1511998"/>
              <a:ext cx="9525" cy="52768"/>
            </a:xfrm>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a:moveTo>
                    <a:pt x="0" y="0"/>
                  </a:moveTo>
                  <a:lnTo>
                    <a:pt x="0" y="52769"/>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64" name="Graphique 1813">
            <a:extLst>
              <a:ext uri="{FF2B5EF4-FFF2-40B4-BE49-F238E27FC236}">
                <a16:creationId xmlns:a16="http://schemas.microsoft.com/office/drawing/2014/main" id="{8E75F284-3C4D-76F4-F4B2-97E71F0B49F7}"/>
              </a:ext>
            </a:extLst>
          </p:cNvPr>
          <p:cNvGrpSpPr/>
          <p:nvPr/>
        </p:nvGrpSpPr>
        <p:grpSpPr>
          <a:xfrm>
            <a:off x="6087434" y="3760561"/>
            <a:ext cx="243960" cy="227725"/>
            <a:chOff x="2279329" y="2853237"/>
            <a:chExt cx="426529" cy="398144"/>
          </a:xfrm>
          <a:noFill/>
        </p:grpSpPr>
        <p:grpSp>
          <p:nvGrpSpPr>
            <p:cNvPr id="65" name="Graphique 1813">
              <a:extLst>
                <a:ext uri="{FF2B5EF4-FFF2-40B4-BE49-F238E27FC236}">
                  <a16:creationId xmlns:a16="http://schemas.microsoft.com/office/drawing/2014/main" id="{F93C588A-3348-4918-1689-2674686ABD92}"/>
                </a:ext>
              </a:extLst>
            </p:cNvPr>
            <p:cNvGrpSpPr/>
            <p:nvPr/>
          </p:nvGrpSpPr>
          <p:grpSpPr>
            <a:xfrm>
              <a:off x="2279329" y="2853237"/>
              <a:ext cx="426529" cy="398144"/>
              <a:chOff x="2279329" y="2853237"/>
              <a:chExt cx="426529" cy="398144"/>
            </a:xfrm>
            <a:grpFill/>
          </p:grpSpPr>
          <p:grpSp>
            <p:nvGrpSpPr>
              <p:cNvPr id="67" name="Graphique 1813">
                <a:extLst>
                  <a:ext uri="{FF2B5EF4-FFF2-40B4-BE49-F238E27FC236}">
                    <a16:creationId xmlns:a16="http://schemas.microsoft.com/office/drawing/2014/main" id="{4A9F3AE7-EB39-EE73-93D8-A6A085E64C62}"/>
                  </a:ext>
                </a:extLst>
              </p:cNvPr>
              <p:cNvGrpSpPr/>
              <p:nvPr/>
            </p:nvGrpSpPr>
            <p:grpSpPr>
              <a:xfrm>
                <a:off x="2279329" y="2853237"/>
                <a:ext cx="426529" cy="383857"/>
                <a:chOff x="2279329" y="2853237"/>
                <a:chExt cx="426529" cy="383857"/>
              </a:xfrm>
              <a:grpFill/>
            </p:grpSpPr>
            <p:grpSp>
              <p:nvGrpSpPr>
                <p:cNvPr id="69" name="Graphique 1813">
                  <a:extLst>
                    <a:ext uri="{FF2B5EF4-FFF2-40B4-BE49-F238E27FC236}">
                      <a16:creationId xmlns:a16="http://schemas.microsoft.com/office/drawing/2014/main" id="{7A0F1DF1-1E96-1CCC-6AD0-6B025245BF73}"/>
                    </a:ext>
                  </a:extLst>
                </p:cNvPr>
                <p:cNvGrpSpPr/>
                <p:nvPr/>
              </p:nvGrpSpPr>
              <p:grpSpPr>
                <a:xfrm>
                  <a:off x="2404487" y="2986968"/>
                  <a:ext cx="163258" cy="250126"/>
                  <a:chOff x="2404487" y="2986968"/>
                  <a:chExt cx="163258" cy="250126"/>
                </a:xfrm>
                <a:grpFill/>
              </p:grpSpPr>
              <p:sp>
                <p:nvSpPr>
                  <p:cNvPr id="83" name="Forme libre : forme 82">
                    <a:extLst>
                      <a:ext uri="{FF2B5EF4-FFF2-40B4-BE49-F238E27FC236}">
                        <a16:creationId xmlns:a16="http://schemas.microsoft.com/office/drawing/2014/main" id="{FC880E5D-D8C9-2581-0C73-A12EFDDD8CF9}"/>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84" name="Forme libre : forme 83">
                    <a:extLst>
                      <a:ext uri="{FF2B5EF4-FFF2-40B4-BE49-F238E27FC236}">
                        <a16:creationId xmlns:a16="http://schemas.microsoft.com/office/drawing/2014/main" id="{C6A21BAD-416E-37AE-37AC-9D9BA636287B}"/>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70" name="Forme libre : forme 69">
                  <a:extLst>
                    <a:ext uri="{FF2B5EF4-FFF2-40B4-BE49-F238E27FC236}">
                      <a16:creationId xmlns:a16="http://schemas.microsoft.com/office/drawing/2014/main" id="{32416F76-D445-9638-9D7C-7A7534A4A91A}"/>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71" name="Forme libre : forme 70">
                  <a:extLst>
                    <a:ext uri="{FF2B5EF4-FFF2-40B4-BE49-F238E27FC236}">
                      <a16:creationId xmlns:a16="http://schemas.microsoft.com/office/drawing/2014/main" id="{E8161080-73BC-BB07-8F8A-FA7CD4E4F7A2}"/>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72" name="Forme libre : forme 71">
                  <a:extLst>
                    <a:ext uri="{FF2B5EF4-FFF2-40B4-BE49-F238E27FC236}">
                      <a16:creationId xmlns:a16="http://schemas.microsoft.com/office/drawing/2014/main" id="{70CF48AF-72AA-EC8D-C5E2-AB3735602A00}"/>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nvGrpSpPr>
                <p:cNvPr id="73" name="Graphique 1813">
                  <a:extLst>
                    <a:ext uri="{FF2B5EF4-FFF2-40B4-BE49-F238E27FC236}">
                      <a16:creationId xmlns:a16="http://schemas.microsoft.com/office/drawing/2014/main" id="{6E4D17F5-40A8-AE15-0A57-2F84DD33BB03}"/>
                    </a:ext>
                  </a:extLst>
                </p:cNvPr>
                <p:cNvGrpSpPr/>
                <p:nvPr/>
              </p:nvGrpSpPr>
              <p:grpSpPr>
                <a:xfrm>
                  <a:off x="2605465" y="2913530"/>
                  <a:ext cx="100393" cy="307943"/>
                  <a:chOff x="2605465" y="2913530"/>
                  <a:chExt cx="100393" cy="307943"/>
                </a:xfrm>
                <a:grpFill/>
              </p:grpSpPr>
              <p:sp>
                <p:nvSpPr>
                  <p:cNvPr id="80" name="Forme libre : forme 79">
                    <a:extLst>
                      <a:ext uri="{FF2B5EF4-FFF2-40B4-BE49-F238E27FC236}">
                        <a16:creationId xmlns:a16="http://schemas.microsoft.com/office/drawing/2014/main" id="{5FB2113A-D135-D4A7-4574-DC3B8DC847AC}"/>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81" name="Forme libre : forme 80">
                    <a:extLst>
                      <a:ext uri="{FF2B5EF4-FFF2-40B4-BE49-F238E27FC236}">
                        <a16:creationId xmlns:a16="http://schemas.microsoft.com/office/drawing/2014/main" id="{294A4E55-5A60-8A37-850A-30112F1A556A}"/>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82" name="Forme libre : forme 81">
                    <a:extLst>
                      <a:ext uri="{FF2B5EF4-FFF2-40B4-BE49-F238E27FC236}">
                        <a16:creationId xmlns:a16="http://schemas.microsoft.com/office/drawing/2014/main" id="{00EE6E69-BD90-2443-A56D-FC0B5638B4BE}"/>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74" name="Graphique 1813">
                  <a:extLst>
                    <a:ext uri="{FF2B5EF4-FFF2-40B4-BE49-F238E27FC236}">
                      <a16:creationId xmlns:a16="http://schemas.microsoft.com/office/drawing/2014/main" id="{982F05D7-D400-77A6-EF39-46A2F3335DC8}"/>
                    </a:ext>
                  </a:extLst>
                </p:cNvPr>
                <p:cNvGrpSpPr/>
                <p:nvPr/>
              </p:nvGrpSpPr>
              <p:grpSpPr>
                <a:xfrm>
                  <a:off x="2279329" y="2915435"/>
                  <a:ext cx="100393" cy="307943"/>
                  <a:chOff x="2279329" y="2915435"/>
                  <a:chExt cx="100393" cy="307943"/>
                </a:xfrm>
                <a:grpFill/>
              </p:grpSpPr>
              <p:sp>
                <p:nvSpPr>
                  <p:cNvPr id="77" name="Forme libre : forme 76">
                    <a:extLst>
                      <a:ext uri="{FF2B5EF4-FFF2-40B4-BE49-F238E27FC236}">
                        <a16:creationId xmlns:a16="http://schemas.microsoft.com/office/drawing/2014/main" id="{44BDD63F-983A-0054-C717-E41A5B973F3E}"/>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78" name="Forme libre : forme 77">
                    <a:extLst>
                      <a:ext uri="{FF2B5EF4-FFF2-40B4-BE49-F238E27FC236}">
                        <a16:creationId xmlns:a16="http://schemas.microsoft.com/office/drawing/2014/main" id="{1AB8B2E8-4D2C-626F-4F71-C197F0ADB23E}"/>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79" name="Forme libre : forme 78">
                    <a:extLst>
                      <a:ext uri="{FF2B5EF4-FFF2-40B4-BE49-F238E27FC236}">
                        <a16:creationId xmlns:a16="http://schemas.microsoft.com/office/drawing/2014/main" id="{927217C7-B986-CD65-932B-D01E78A8C544}"/>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75" name="Forme libre : forme 74">
                  <a:extLst>
                    <a:ext uri="{FF2B5EF4-FFF2-40B4-BE49-F238E27FC236}">
                      <a16:creationId xmlns:a16="http://schemas.microsoft.com/office/drawing/2014/main" id="{1287F2FC-5BEB-9A80-CD19-C16A8EBDAC14}"/>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76" name="Forme libre : forme 75">
                  <a:extLst>
                    <a:ext uri="{FF2B5EF4-FFF2-40B4-BE49-F238E27FC236}">
                      <a16:creationId xmlns:a16="http://schemas.microsoft.com/office/drawing/2014/main" id="{08E4470E-F20F-58AF-8BD9-9DD7C6F83B36}"/>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68" name="Forme libre : forme 67">
                <a:extLst>
                  <a:ext uri="{FF2B5EF4-FFF2-40B4-BE49-F238E27FC236}">
                    <a16:creationId xmlns:a16="http://schemas.microsoft.com/office/drawing/2014/main" id="{3F279908-B265-5BBD-DB21-5770DC67A537}"/>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66" name="Forme libre : forme 65">
              <a:extLst>
                <a:ext uri="{FF2B5EF4-FFF2-40B4-BE49-F238E27FC236}">
                  <a16:creationId xmlns:a16="http://schemas.microsoft.com/office/drawing/2014/main" id="{F3C319CA-AB8F-4731-ECC5-17B1284B1B76}"/>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85" name="Graphique 1846">
            <a:extLst>
              <a:ext uri="{FF2B5EF4-FFF2-40B4-BE49-F238E27FC236}">
                <a16:creationId xmlns:a16="http://schemas.microsoft.com/office/drawing/2014/main" id="{DEFDE70D-80FE-904B-19E6-376536BF2D24}"/>
              </a:ext>
            </a:extLst>
          </p:cNvPr>
          <p:cNvGrpSpPr/>
          <p:nvPr/>
        </p:nvGrpSpPr>
        <p:grpSpPr>
          <a:xfrm>
            <a:off x="557980" y="3782868"/>
            <a:ext cx="239268" cy="268810"/>
            <a:chOff x="754923" y="4488392"/>
            <a:chExt cx="305723" cy="343471"/>
          </a:xfrm>
          <a:noFill/>
        </p:grpSpPr>
        <p:sp>
          <p:nvSpPr>
            <p:cNvPr id="86" name="Forme libre : forme 85">
              <a:extLst>
                <a:ext uri="{FF2B5EF4-FFF2-40B4-BE49-F238E27FC236}">
                  <a16:creationId xmlns:a16="http://schemas.microsoft.com/office/drawing/2014/main" id="{63692B2F-10FF-437F-979F-6351D3B7DE99}"/>
                </a:ext>
              </a:extLst>
            </p:cNvPr>
            <p:cNvSpPr/>
            <p:nvPr/>
          </p:nvSpPr>
          <p:spPr>
            <a:xfrm>
              <a:off x="848819" y="4533445"/>
              <a:ext cx="105822" cy="29698"/>
            </a:xfrm>
            <a:custGeom>
              <a:avLst/>
              <a:gdLst>
                <a:gd name="connsiteX0" fmla="*/ 0 w 105822"/>
                <a:gd name="connsiteY0" fmla="*/ 22860 h 29698"/>
                <a:gd name="connsiteX1" fmla="*/ 90773 w 105822"/>
                <a:gd name="connsiteY1" fmla="*/ 0 h 29698"/>
                <a:gd name="connsiteX2" fmla="*/ 88963 w 105822"/>
                <a:gd name="connsiteY2" fmla="*/ 21622 h 29698"/>
                <a:gd name="connsiteX3" fmla="*/ 105823 w 105822"/>
                <a:gd name="connsiteY3" fmla="*/ 16192 h 29698"/>
              </a:gdLst>
              <a:ahLst/>
              <a:cxnLst>
                <a:cxn ang="0">
                  <a:pos x="connsiteX0" y="connsiteY0"/>
                </a:cxn>
                <a:cxn ang="0">
                  <a:pos x="connsiteX1" y="connsiteY1"/>
                </a:cxn>
                <a:cxn ang="0">
                  <a:pos x="connsiteX2" y="connsiteY2"/>
                </a:cxn>
                <a:cxn ang="0">
                  <a:pos x="connsiteX3" y="connsiteY3"/>
                </a:cxn>
              </a:cxnLst>
              <a:rect l="l" t="t" r="r" b="b"/>
              <a:pathLst>
                <a:path w="105822" h="29698">
                  <a:moveTo>
                    <a:pt x="0" y="22860"/>
                  </a:moveTo>
                  <a:cubicBezTo>
                    <a:pt x="0" y="22860"/>
                    <a:pt x="52864" y="48673"/>
                    <a:pt x="90773" y="0"/>
                  </a:cubicBezTo>
                  <a:cubicBezTo>
                    <a:pt x="90773" y="0"/>
                    <a:pt x="94964" y="9049"/>
                    <a:pt x="88963" y="21622"/>
                  </a:cubicBezTo>
                  <a:cubicBezTo>
                    <a:pt x="88963" y="21622"/>
                    <a:pt x="98012" y="27051"/>
                    <a:pt x="105823" y="16192"/>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87" name="Forme libre : forme 86">
              <a:extLst>
                <a:ext uri="{FF2B5EF4-FFF2-40B4-BE49-F238E27FC236}">
                  <a16:creationId xmlns:a16="http://schemas.microsoft.com/office/drawing/2014/main" id="{23E2BD27-DC45-D40B-42DF-C1F17A71BAF8}"/>
                </a:ext>
              </a:extLst>
            </p:cNvPr>
            <p:cNvSpPr/>
            <p:nvPr/>
          </p:nvSpPr>
          <p:spPr>
            <a:xfrm>
              <a:off x="827313" y="4488392"/>
              <a:ext cx="78560" cy="203168"/>
            </a:xfrm>
            <a:custGeom>
              <a:avLst/>
              <a:gdLst>
                <a:gd name="connsiteX0" fmla="*/ 78561 w 78560"/>
                <a:gd name="connsiteY0" fmla="*/ 203168 h 203168"/>
                <a:gd name="connsiteX1" fmla="*/ 14838 w 78560"/>
                <a:gd name="connsiteY1" fmla="*/ 145447 h 203168"/>
                <a:gd name="connsiteX2" fmla="*/ 456 w 78560"/>
                <a:gd name="connsiteY2" fmla="*/ 132207 h 203168"/>
                <a:gd name="connsiteX3" fmla="*/ 10647 w 78560"/>
                <a:gd name="connsiteY3" fmla="*/ 114205 h 203168"/>
                <a:gd name="connsiteX4" fmla="*/ 74941 w 78560"/>
                <a:gd name="connsiteY4" fmla="*/ 0 h 203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60" h="203168">
                  <a:moveTo>
                    <a:pt x="78561" y="203168"/>
                  </a:moveTo>
                  <a:cubicBezTo>
                    <a:pt x="30459" y="203168"/>
                    <a:pt x="14838" y="145447"/>
                    <a:pt x="14838" y="145447"/>
                  </a:cubicBezTo>
                  <a:cubicBezTo>
                    <a:pt x="14838" y="145447"/>
                    <a:pt x="3408" y="146685"/>
                    <a:pt x="456" y="132207"/>
                  </a:cubicBezTo>
                  <a:cubicBezTo>
                    <a:pt x="-2592" y="117824"/>
                    <a:pt x="10647" y="114205"/>
                    <a:pt x="10647" y="114205"/>
                  </a:cubicBezTo>
                  <a:cubicBezTo>
                    <a:pt x="10647" y="114205"/>
                    <a:pt x="-15165" y="24670"/>
                    <a:pt x="74941"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88" name="Forme libre : forme 87">
              <a:extLst>
                <a:ext uri="{FF2B5EF4-FFF2-40B4-BE49-F238E27FC236}">
                  <a16:creationId xmlns:a16="http://schemas.microsoft.com/office/drawing/2014/main" id="{F08E8F03-0A8A-35EA-190B-0344FC6CE7A4}"/>
                </a:ext>
              </a:extLst>
            </p:cNvPr>
            <p:cNvSpPr/>
            <p:nvPr/>
          </p:nvSpPr>
          <p:spPr>
            <a:xfrm>
              <a:off x="909493" y="4497536"/>
              <a:ext cx="80370" cy="194024"/>
            </a:xfrm>
            <a:custGeom>
              <a:avLst/>
              <a:gdLst>
                <a:gd name="connsiteX0" fmla="*/ 0 w 80370"/>
                <a:gd name="connsiteY0" fmla="*/ 194024 h 194024"/>
                <a:gd name="connsiteX1" fmla="*/ 65532 w 80370"/>
                <a:gd name="connsiteY1" fmla="*/ 136303 h 194024"/>
                <a:gd name="connsiteX2" fmla="*/ 79915 w 80370"/>
                <a:gd name="connsiteY2" fmla="*/ 123063 h 194024"/>
                <a:gd name="connsiteX3" fmla="*/ 69723 w 80370"/>
                <a:gd name="connsiteY3" fmla="*/ 105061 h 194024"/>
                <a:gd name="connsiteX4" fmla="*/ 29051 w 80370"/>
                <a:gd name="connsiteY4" fmla="*/ 0 h 194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70" h="194024">
                  <a:moveTo>
                    <a:pt x="0" y="194024"/>
                  </a:moveTo>
                  <a:cubicBezTo>
                    <a:pt x="48101" y="194024"/>
                    <a:pt x="65532" y="136303"/>
                    <a:pt x="65532" y="136303"/>
                  </a:cubicBezTo>
                  <a:cubicBezTo>
                    <a:pt x="65532" y="136303"/>
                    <a:pt x="76962" y="137541"/>
                    <a:pt x="79915" y="123063"/>
                  </a:cubicBezTo>
                  <a:cubicBezTo>
                    <a:pt x="82963" y="108680"/>
                    <a:pt x="69723" y="105061"/>
                    <a:pt x="69723" y="105061"/>
                  </a:cubicBezTo>
                  <a:cubicBezTo>
                    <a:pt x="69723" y="105061"/>
                    <a:pt x="90678" y="32480"/>
                    <a:pt x="29051"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89" name="Forme libre : forme 88">
              <a:extLst>
                <a:ext uri="{FF2B5EF4-FFF2-40B4-BE49-F238E27FC236}">
                  <a16:creationId xmlns:a16="http://schemas.microsoft.com/office/drawing/2014/main" id="{DD227AAB-9BAE-72D7-7141-2A76D5C9C160}"/>
                </a:ext>
              </a:extLst>
            </p:cNvPr>
            <p:cNvSpPr/>
            <p:nvPr/>
          </p:nvSpPr>
          <p:spPr>
            <a:xfrm>
              <a:off x="874632" y="4600216"/>
              <a:ext cx="9525" cy="13144"/>
            </a:xfrm>
            <a:custGeom>
              <a:avLst/>
              <a:gdLst>
                <a:gd name="connsiteX0" fmla="*/ 0 w 9525"/>
                <a:gd name="connsiteY0" fmla="*/ 0 h 13144"/>
                <a:gd name="connsiteX1" fmla="*/ 0 w 9525"/>
                <a:gd name="connsiteY1" fmla="*/ 13145 h 13144"/>
              </a:gdLst>
              <a:ahLst/>
              <a:cxnLst>
                <a:cxn ang="0">
                  <a:pos x="connsiteX0" y="connsiteY0"/>
                </a:cxn>
                <a:cxn ang="0">
                  <a:pos x="connsiteX1" y="connsiteY1"/>
                </a:cxn>
              </a:cxnLst>
              <a:rect l="l" t="t" r="r" b="b"/>
              <a:pathLst>
                <a:path w="9525" h="13144">
                  <a:moveTo>
                    <a:pt x="0" y="0"/>
                  </a:moveTo>
                  <a:lnTo>
                    <a:pt x="0" y="13145"/>
                  </a:lnTo>
                </a:path>
              </a:pathLst>
            </a:custGeom>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90" name="Forme libre : forme 89">
              <a:extLst>
                <a:ext uri="{FF2B5EF4-FFF2-40B4-BE49-F238E27FC236}">
                  <a16:creationId xmlns:a16="http://schemas.microsoft.com/office/drawing/2014/main" id="{10CC4FCA-3E23-DEBD-75F7-17EE1FE5070A}"/>
                </a:ext>
              </a:extLst>
            </p:cNvPr>
            <p:cNvSpPr/>
            <p:nvPr/>
          </p:nvSpPr>
          <p:spPr>
            <a:xfrm>
              <a:off x="931782" y="4599549"/>
              <a:ext cx="9525" cy="13239"/>
            </a:xfrm>
            <a:custGeom>
              <a:avLst/>
              <a:gdLst>
                <a:gd name="connsiteX0" fmla="*/ 0 w 9525"/>
                <a:gd name="connsiteY0" fmla="*/ 0 h 13239"/>
                <a:gd name="connsiteX1" fmla="*/ 0 w 9525"/>
                <a:gd name="connsiteY1" fmla="*/ 13240 h 13239"/>
              </a:gdLst>
              <a:ahLst/>
              <a:cxnLst>
                <a:cxn ang="0">
                  <a:pos x="connsiteX0" y="connsiteY0"/>
                </a:cxn>
                <a:cxn ang="0">
                  <a:pos x="connsiteX1" y="connsiteY1"/>
                </a:cxn>
              </a:cxnLst>
              <a:rect l="l" t="t" r="r" b="b"/>
              <a:pathLst>
                <a:path w="9525" h="13239">
                  <a:moveTo>
                    <a:pt x="0" y="0"/>
                  </a:moveTo>
                  <a:lnTo>
                    <a:pt x="0" y="13240"/>
                  </a:lnTo>
                </a:path>
              </a:pathLst>
            </a:custGeom>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91" name="Forme libre : forme 90">
              <a:extLst>
                <a:ext uri="{FF2B5EF4-FFF2-40B4-BE49-F238E27FC236}">
                  <a16:creationId xmlns:a16="http://schemas.microsoft.com/office/drawing/2014/main" id="{D74DC092-43A8-773C-51F6-5F43E977CB70}"/>
                </a:ext>
              </a:extLst>
            </p:cNvPr>
            <p:cNvSpPr/>
            <p:nvPr/>
          </p:nvSpPr>
          <p:spPr>
            <a:xfrm>
              <a:off x="892824" y="4649841"/>
              <a:ext cx="25050" cy="5214"/>
            </a:xfrm>
            <a:custGeom>
              <a:avLst/>
              <a:gdLst>
                <a:gd name="connsiteX0" fmla="*/ 25051 w 25050"/>
                <a:gd name="connsiteY0" fmla="*/ 0 h 5214"/>
                <a:gd name="connsiteX1" fmla="*/ 0 w 25050"/>
                <a:gd name="connsiteY1" fmla="*/ 0 h 5214"/>
              </a:gdLst>
              <a:ahLst/>
              <a:cxnLst>
                <a:cxn ang="0">
                  <a:pos x="connsiteX0" y="connsiteY0"/>
                </a:cxn>
                <a:cxn ang="0">
                  <a:pos x="connsiteX1" y="connsiteY1"/>
                </a:cxn>
              </a:cxnLst>
              <a:rect l="l" t="t" r="r" b="b"/>
              <a:pathLst>
                <a:path w="25050" h="5214">
                  <a:moveTo>
                    <a:pt x="25051" y="0"/>
                  </a:moveTo>
                  <a:cubicBezTo>
                    <a:pt x="18097" y="6953"/>
                    <a:pt x="6858" y="6953"/>
                    <a:pt x="0"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92" name="Forme libre : forme 91">
              <a:extLst>
                <a:ext uri="{FF2B5EF4-FFF2-40B4-BE49-F238E27FC236}">
                  <a16:creationId xmlns:a16="http://schemas.microsoft.com/office/drawing/2014/main" id="{0D0E981C-5F05-A52E-69B2-CA9B9A7F748D}"/>
                </a:ext>
              </a:extLst>
            </p:cNvPr>
            <p:cNvSpPr/>
            <p:nvPr/>
          </p:nvSpPr>
          <p:spPr>
            <a:xfrm>
              <a:off x="754923" y="4691179"/>
              <a:ext cx="151998" cy="140208"/>
            </a:xfrm>
            <a:custGeom>
              <a:avLst/>
              <a:gdLst>
                <a:gd name="connsiteX0" fmla="*/ 551 w 151998"/>
                <a:gd name="connsiteY0" fmla="*/ 140208 h 140208"/>
                <a:gd name="connsiteX1" fmla="*/ 88466 w 151998"/>
                <a:gd name="connsiteY1" fmla="*/ 27051 h 140208"/>
                <a:gd name="connsiteX2" fmla="*/ 106469 w 151998"/>
                <a:gd name="connsiteY2" fmla="*/ 0 h 140208"/>
                <a:gd name="connsiteX3" fmla="*/ 151998 w 151998"/>
                <a:gd name="connsiteY3" fmla="*/ 37433 h 140208"/>
                <a:gd name="connsiteX4" fmla="*/ 127614 w 151998"/>
                <a:gd name="connsiteY4" fmla="*/ 66770 h 140208"/>
                <a:gd name="connsiteX5" fmla="*/ 103230 w 151998"/>
                <a:gd name="connsiteY5" fmla="*/ 42386 h 140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998" h="140208">
                  <a:moveTo>
                    <a:pt x="551" y="140208"/>
                  </a:moveTo>
                  <a:cubicBezTo>
                    <a:pt x="551" y="140208"/>
                    <a:pt x="-12499" y="52292"/>
                    <a:pt x="88466" y="27051"/>
                  </a:cubicBezTo>
                  <a:lnTo>
                    <a:pt x="106469" y="0"/>
                  </a:lnTo>
                  <a:lnTo>
                    <a:pt x="151998" y="37433"/>
                  </a:lnTo>
                  <a:lnTo>
                    <a:pt x="127614" y="66770"/>
                  </a:lnTo>
                  <a:lnTo>
                    <a:pt x="103230" y="42386"/>
                  </a:ln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93" name="Forme libre : forme 92">
              <a:extLst>
                <a:ext uri="{FF2B5EF4-FFF2-40B4-BE49-F238E27FC236}">
                  <a16:creationId xmlns:a16="http://schemas.microsoft.com/office/drawing/2014/main" id="{B9B53A34-5638-F043-E65F-F29C1BEE0783}"/>
                </a:ext>
              </a:extLst>
            </p:cNvPr>
            <p:cNvSpPr/>
            <p:nvPr/>
          </p:nvSpPr>
          <p:spPr>
            <a:xfrm>
              <a:off x="908731" y="4691655"/>
              <a:ext cx="144875" cy="91916"/>
            </a:xfrm>
            <a:custGeom>
              <a:avLst/>
              <a:gdLst>
                <a:gd name="connsiteX0" fmla="*/ 144875 w 144875"/>
                <a:gd name="connsiteY0" fmla="*/ 91916 h 91916"/>
                <a:gd name="connsiteX1" fmla="*/ 63532 w 144875"/>
                <a:gd name="connsiteY1" fmla="*/ 27051 h 91916"/>
                <a:gd name="connsiteX2" fmla="*/ 45530 w 144875"/>
                <a:gd name="connsiteY2" fmla="*/ 0 h 91916"/>
                <a:gd name="connsiteX3" fmla="*/ 0 w 144875"/>
                <a:gd name="connsiteY3" fmla="*/ 37433 h 91916"/>
                <a:gd name="connsiteX4" fmla="*/ 24384 w 144875"/>
                <a:gd name="connsiteY4" fmla="*/ 66770 h 91916"/>
                <a:gd name="connsiteX5" fmla="*/ 48768 w 144875"/>
                <a:gd name="connsiteY5" fmla="*/ 42386 h 9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875" h="91916">
                  <a:moveTo>
                    <a:pt x="144875" y="91916"/>
                  </a:moveTo>
                  <a:cubicBezTo>
                    <a:pt x="135255" y="67056"/>
                    <a:pt x="113252" y="39529"/>
                    <a:pt x="63532" y="27051"/>
                  </a:cubicBezTo>
                  <a:lnTo>
                    <a:pt x="45530" y="0"/>
                  </a:lnTo>
                  <a:lnTo>
                    <a:pt x="0" y="37433"/>
                  </a:lnTo>
                  <a:lnTo>
                    <a:pt x="24384" y="66770"/>
                  </a:lnTo>
                  <a:lnTo>
                    <a:pt x="48768" y="42386"/>
                  </a:ln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94" name="Forme libre : forme 93">
              <a:extLst>
                <a:ext uri="{FF2B5EF4-FFF2-40B4-BE49-F238E27FC236}">
                  <a16:creationId xmlns:a16="http://schemas.microsoft.com/office/drawing/2014/main" id="{477E2405-AF11-1B6E-3F79-78685FD354B7}"/>
                </a:ext>
              </a:extLst>
            </p:cNvPr>
            <p:cNvSpPr/>
            <p:nvPr/>
          </p:nvSpPr>
          <p:spPr>
            <a:xfrm>
              <a:off x="1060083" y="4814719"/>
              <a:ext cx="563" cy="17144"/>
            </a:xfrm>
            <a:custGeom>
              <a:avLst/>
              <a:gdLst>
                <a:gd name="connsiteX0" fmla="*/ 0 w 563"/>
                <a:gd name="connsiteY0" fmla="*/ 17145 h 17144"/>
                <a:gd name="connsiteX1" fmla="*/ 286 w 563"/>
                <a:gd name="connsiteY1" fmla="*/ 0 h 17144"/>
              </a:gdLst>
              <a:ahLst/>
              <a:cxnLst>
                <a:cxn ang="0">
                  <a:pos x="connsiteX0" y="connsiteY0"/>
                </a:cxn>
                <a:cxn ang="0">
                  <a:pos x="connsiteX1" y="connsiteY1"/>
                </a:cxn>
              </a:cxnLst>
              <a:rect l="l" t="t" r="r" b="b"/>
              <a:pathLst>
                <a:path w="563" h="17144">
                  <a:moveTo>
                    <a:pt x="0" y="17145"/>
                  </a:moveTo>
                  <a:cubicBezTo>
                    <a:pt x="0" y="17145"/>
                    <a:pt x="1048" y="10382"/>
                    <a:pt x="286"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pic>
        <p:nvPicPr>
          <p:cNvPr id="96" name="Image 95">
            <a:hlinkClick r:id="rId7"/>
            <a:extLst>
              <a:ext uri="{FF2B5EF4-FFF2-40B4-BE49-F238E27FC236}">
                <a16:creationId xmlns:a16="http://schemas.microsoft.com/office/drawing/2014/main" id="{C46AA50F-6A99-6C55-C289-035604479837}"/>
              </a:ext>
            </a:extLst>
          </p:cNvPr>
          <p:cNvPicPr>
            <a:picLocks noChangeAspect="1"/>
          </p:cNvPicPr>
          <p:nvPr/>
        </p:nvPicPr>
        <p:blipFill>
          <a:blip r:embed="rId8"/>
          <a:stretch>
            <a:fillRect/>
          </a:stretch>
        </p:blipFill>
        <p:spPr>
          <a:xfrm>
            <a:off x="8874735" y="4414569"/>
            <a:ext cx="900037" cy="357549"/>
          </a:xfrm>
          <a:prstGeom prst="rect">
            <a:avLst/>
          </a:prstGeom>
        </p:spPr>
      </p:pic>
      <p:pic>
        <p:nvPicPr>
          <p:cNvPr id="98" name="Image 97">
            <a:extLst>
              <a:ext uri="{FF2B5EF4-FFF2-40B4-BE49-F238E27FC236}">
                <a16:creationId xmlns:a16="http://schemas.microsoft.com/office/drawing/2014/main" id="{4EB83EB6-0C39-55F7-B699-9811DB2D29CE}"/>
              </a:ext>
            </a:extLst>
          </p:cNvPr>
          <p:cNvPicPr>
            <a:picLocks noChangeAspect="1"/>
          </p:cNvPicPr>
          <p:nvPr/>
        </p:nvPicPr>
        <p:blipFill>
          <a:blip r:embed="rId3">
            <a:duotone>
              <a:prstClr val="black"/>
              <a:schemeClr val="accent4">
                <a:tint val="45000"/>
                <a:satMod val="400000"/>
              </a:schemeClr>
            </a:duotone>
          </a:blip>
          <a:stretch>
            <a:fillRect/>
          </a:stretch>
        </p:blipFill>
        <p:spPr>
          <a:xfrm rot="4962598" flipH="1" flipV="1">
            <a:off x="9787087" y="4516369"/>
            <a:ext cx="322403" cy="310019"/>
          </a:xfrm>
          <a:prstGeom prst="rect">
            <a:avLst/>
          </a:prstGeom>
          <a:noFill/>
        </p:spPr>
      </p:pic>
    </p:spTree>
    <p:extLst>
      <p:ext uri="{BB962C8B-B14F-4D97-AF65-F5344CB8AC3E}">
        <p14:creationId xmlns:p14="http://schemas.microsoft.com/office/powerpoint/2010/main" val="9742054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contenu 8">
            <a:extLst>
              <a:ext uri="{FF2B5EF4-FFF2-40B4-BE49-F238E27FC236}">
                <a16:creationId xmlns:a16="http://schemas.microsoft.com/office/drawing/2014/main" id="{F2963B30-1678-6C83-CFE5-B9072ADC7EE8}"/>
              </a:ext>
            </a:extLst>
          </p:cNvPr>
          <p:cNvSpPr txBox="1">
            <a:spLocks/>
          </p:cNvSpPr>
          <p:nvPr/>
        </p:nvSpPr>
        <p:spPr bwMode="auto">
          <a:xfrm>
            <a:off x="466041" y="1398834"/>
            <a:ext cx="5331135" cy="2242360"/>
          </a:xfrm>
          <a:prstGeom prst="rect">
            <a:avLst/>
          </a:prstGeom>
          <a:noFill/>
          <a:ln w="28575">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4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0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p:txBody>
      </p:sp>
      <p:sp>
        <p:nvSpPr>
          <p:cNvPr id="11" name="Espace réservé du contenu 8">
            <a:extLst>
              <a:ext uri="{FF2B5EF4-FFF2-40B4-BE49-F238E27FC236}">
                <a16:creationId xmlns:a16="http://schemas.microsoft.com/office/drawing/2014/main" id="{31CEE707-FBED-B3BA-8D5B-1E506C9091C3}"/>
              </a:ext>
            </a:extLst>
          </p:cNvPr>
          <p:cNvSpPr txBox="1">
            <a:spLocks/>
          </p:cNvSpPr>
          <p:nvPr/>
        </p:nvSpPr>
        <p:spPr>
          <a:xfrm>
            <a:off x="458604" y="3868102"/>
            <a:ext cx="5338572" cy="2089078"/>
          </a:xfrm>
          <a:prstGeom prst="rect">
            <a:avLst/>
          </a:prstGeom>
          <a:noFill/>
          <a:ln w="28575">
            <a:solidFill>
              <a:srgbClr val="C00000"/>
            </a:solidFill>
          </a:ln>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None/>
              <a:tabLst/>
              <a:defRPr/>
            </a:pPr>
            <a:endParaRPr kumimoji="0" lang="fr-FR" sz="1050" b="0" i="0" u="none" strike="noStrike" kern="1200" cap="none" spc="0" normalizeH="0" baseline="0" noProof="0">
              <a:ln>
                <a:noFill/>
              </a:ln>
              <a:solidFill>
                <a:prstClr val="black">
                  <a:lumMod val="75000"/>
                  <a:lumOff val="25000"/>
                </a:prstClr>
              </a:solidFill>
              <a:effectLst/>
              <a:uLnTx/>
              <a:uFillTx/>
              <a:latin typeface="Arial"/>
              <a:ea typeface="+mn-ea"/>
              <a:cs typeface="+mn-cs"/>
            </a:endParaRPr>
          </a:p>
        </p:txBody>
      </p:sp>
      <p:sp>
        <p:nvSpPr>
          <p:cNvPr id="2" name="Espace réservé du texte 6">
            <a:extLst>
              <a:ext uri="{FF2B5EF4-FFF2-40B4-BE49-F238E27FC236}">
                <a16:creationId xmlns:a16="http://schemas.microsoft.com/office/drawing/2014/main" id="{6BAF421F-F97F-D83B-79F0-DE9317DA5775}"/>
              </a:ext>
            </a:extLst>
          </p:cNvPr>
          <p:cNvSpPr>
            <a:spLocks noGrp="1"/>
          </p:cNvSpPr>
          <p:nvPr>
            <p:ph type="body" sz="quarter" idx="14"/>
          </p:nvPr>
        </p:nvSpPr>
        <p:spPr>
          <a:xfrm>
            <a:off x="4376057" y="137054"/>
            <a:ext cx="7300006" cy="231246"/>
          </a:xfrm>
        </p:spPr>
        <p:txBody>
          <a:bodyPr/>
          <a:lstStyle/>
          <a:p>
            <a:r>
              <a:rPr lang="fr-FR" b="0" dirty="0">
                <a:solidFill>
                  <a:schemeClr val="tx1">
                    <a:lumMod val="75000"/>
                    <a:lumOff val="25000"/>
                  </a:schemeClr>
                </a:solidFill>
              </a:rPr>
              <a:t>Grand Public</a:t>
            </a:r>
            <a:r>
              <a:rPr lang="fr-FR" dirty="0">
                <a:solidFill>
                  <a:schemeClr val="tx1">
                    <a:lumMod val="75000"/>
                    <a:lumOff val="25000"/>
                  </a:schemeClr>
                </a:solidFill>
              </a:rPr>
              <a:t> - Premium - </a:t>
            </a:r>
            <a:r>
              <a:rPr lang="fr-FR" dirty="0">
                <a:solidFill>
                  <a:srgbClr val="C00000"/>
                </a:solidFill>
              </a:rPr>
              <a:t>Professionnels </a:t>
            </a:r>
          </a:p>
        </p:txBody>
      </p:sp>
      <p:pic>
        <p:nvPicPr>
          <p:cNvPr id="4" name="Image 3">
            <a:extLst>
              <a:ext uri="{FF2B5EF4-FFF2-40B4-BE49-F238E27FC236}">
                <a16:creationId xmlns:a16="http://schemas.microsoft.com/office/drawing/2014/main" id="{E5EC6877-9AEE-6006-3E5C-6D9403ED2FAD}"/>
              </a:ext>
            </a:extLst>
          </p:cNvPr>
          <p:cNvPicPr>
            <a:picLocks noChangeAspect="1"/>
          </p:cNvPicPr>
          <p:nvPr/>
        </p:nvPicPr>
        <p:blipFill>
          <a:blip r:embed="rId2">
            <a:duotone>
              <a:prstClr val="black"/>
              <a:schemeClr val="accent4">
                <a:tint val="45000"/>
                <a:satMod val="400000"/>
              </a:schemeClr>
            </a:duotone>
          </a:blip>
          <a:stretch>
            <a:fillRect/>
          </a:stretch>
        </p:blipFill>
        <p:spPr>
          <a:xfrm rot="4962598" flipH="1" flipV="1">
            <a:off x="11257708" y="5579088"/>
            <a:ext cx="322403" cy="310019"/>
          </a:xfrm>
          <a:prstGeom prst="rect">
            <a:avLst/>
          </a:prstGeom>
          <a:noFill/>
        </p:spPr>
      </p:pic>
      <p:sp>
        <p:nvSpPr>
          <p:cNvPr id="6" name="Rectangle 5">
            <a:extLst>
              <a:ext uri="{FF2B5EF4-FFF2-40B4-BE49-F238E27FC236}">
                <a16:creationId xmlns:a16="http://schemas.microsoft.com/office/drawing/2014/main" id="{DA2472C5-F935-CECB-609D-98DFDCF5F616}"/>
              </a:ext>
            </a:extLst>
          </p:cNvPr>
          <p:cNvSpPr/>
          <p:nvPr/>
        </p:nvSpPr>
        <p:spPr>
          <a:xfrm>
            <a:off x="5953014" y="3753850"/>
            <a:ext cx="5858585" cy="903392"/>
          </a:xfrm>
          <a:prstGeom prst="rect">
            <a:avLst/>
          </a:prstGeom>
          <a:solidFill>
            <a:schemeClr val="bg1">
              <a:lumMod val="95000"/>
            </a:scheme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Espace réservé du contenu 8">
            <a:extLst>
              <a:ext uri="{FF2B5EF4-FFF2-40B4-BE49-F238E27FC236}">
                <a16:creationId xmlns:a16="http://schemas.microsoft.com/office/drawing/2014/main" id="{39D4A59E-5BC5-9A03-36E7-90FE45B6C7F3}"/>
              </a:ext>
            </a:extLst>
          </p:cNvPr>
          <p:cNvSpPr txBox="1">
            <a:spLocks noChangeArrowheads="1"/>
          </p:cNvSpPr>
          <p:nvPr/>
        </p:nvSpPr>
        <p:spPr bwMode="auto">
          <a:xfrm>
            <a:off x="6045879" y="3691223"/>
            <a:ext cx="3593247" cy="319066"/>
          </a:xfrm>
          <a:prstGeom prst="rect">
            <a:avLst/>
          </a:prstGeom>
          <a:solidFill>
            <a:srgbClr val="C00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lvl="0" indent="0" algn="ctr">
              <a:spcBef>
                <a:spcPts val="600"/>
              </a:spcBef>
              <a:buClr>
                <a:srgbClr val="D11921"/>
              </a:buClr>
              <a:defRPr/>
            </a:pPr>
            <a:r>
              <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a:t>
            </a:r>
            <a:r>
              <a:rPr lang="fr-FR" altLang="fr-FR" sz="1400" b="1" dirty="0">
                <a:solidFill>
                  <a:prstClr val="white"/>
                </a:solidFill>
              </a:rPr>
              <a:t>Passerelles / Synergies PRO-Premium</a:t>
            </a:r>
            <a:endPar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8" name="Espace réservé du contenu 8">
            <a:extLst>
              <a:ext uri="{FF2B5EF4-FFF2-40B4-BE49-F238E27FC236}">
                <a16:creationId xmlns:a16="http://schemas.microsoft.com/office/drawing/2014/main" id="{3E2C70BC-A345-9F70-9B3D-C4D27C283B62}"/>
              </a:ext>
            </a:extLst>
          </p:cNvPr>
          <p:cNvSpPr txBox="1">
            <a:spLocks/>
          </p:cNvSpPr>
          <p:nvPr/>
        </p:nvSpPr>
        <p:spPr bwMode="auto">
          <a:xfrm>
            <a:off x="5953015" y="4913702"/>
            <a:ext cx="5858586" cy="1043478"/>
          </a:xfrm>
          <a:prstGeom prst="rect">
            <a:avLst/>
          </a:prstGeom>
          <a:noFill/>
          <a:ln w="28575">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285750" marR="0" lvl="0" indent="-285750" algn="l" defTabSz="914400" rtl="0" eaLnBrk="1" fontAlgn="auto" latinLnBrk="0" hangingPunct="1">
              <a:lnSpc>
                <a:spcPct val="100000"/>
              </a:lnSpc>
              <a:spcBef>
                <a:spcPts val="600"/>
              </a:spcBef>
              <a:spcAft>
                <a:spcPts val="0"/>
              </a:spcAft>
              <a:buClr>
                <a:srgbClr val="FCBE04"/>
              </a:buClr>
              <a:buSzTx/>
              <a:buFont typeface="Wingdings" panose="05000000000000000000" pitchFamily="2" charset="2"/>
              <a:buChar char="§"/>
              <a:tabLst/>
              <a:defRPr/>
            </a:pPr>
            <a:endParaRPr kumimoji="0" lang="fr-FR" altLang="fr-FR" sz="14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171450" marR="0" lvl="0" indent="-171450" algn="l" defTabSz="914400" rtl="0" eaLnBrk="1" fontAlgn="auto" latinLnBrk="0" hangingPunct="1">
              <a:lnSpc>
                <a:spcPct val="100000"/>
              </a:lnSpc>
              <a:spcBef>
                <a:spcPts val="600"/>
              </a:spcBef>
              <a:spcAft>
                <a:spcPts val="0"/>
              </a:spcAft>
              <a:buClr>
                <a:srgbClr val="FCBE04"/>
              </a:buClr>
              <a:buSzTx/>
              <a:buFont typeface="Wingdings" panose="05000000000000000000" pitchFamily="2" charset="2"/>
              <a:buChar char="§"/>
              <a:tabLst/>
              <a:defRPr/>
            </a:pPr>
            <a:endParaRPr kumimoji="0" lang="fr-FR" altLang="fr-FR" sz="10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FCBE04"/>
              </a:buClr>
              <a:buSzTx/>
              <a:buFont typeface="Wingdings" panose="05000000000000000000" pitchFamily="2" charset="2"/>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FCBE04"/>
              </a:buClr>
              <a:buSzTx/>
              <a:buFont typeface="Wingdings" panose="05000000000000000000" pitchFamily="2" charset="2"/>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FCBE04"/>
              </a:buClr>
              <a:buSzTx/>
              <a:buFont typeface="Wingdings" panose="05000000000000000000" pitchFamily="2" charset="2"/>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p:txBody>
      </p:sp>
      <p:sp>
        <p:nvSpPr>
          <p:cNvPr id="9" name="Espace réservé du contenu 8">
            <a:extLst>
              <a:ext uri="{FF2B5EF4-FFF2-40B4-BE49-F238E27FC236}">
                <a16:creationId xmlns:a16="http://schemas.microsoft.com/office/drawing/2014/main" id="{2F207954-BFDE-FB45-4D17-F7CD99912E87}"/>
              </a:ext>
            </a:extLst>
          </p:cNvPr>
          <p:cNvSpPr txBox="1">
            <a:spLocks/>
          </p:cNvSpPr>
          <p:nvPr/>
        </p:nvSpPr>
        <p:spPr>
          <a:xfrm>
            <a:off x="5455753" y="3858308"/>
            <a:ext cx="6277643" cy="2029963"/>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marR="0" lvl="1" indent="-17145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a:p>
            <a:pPr lvl="1" eaLnBrk="1" fontAlgn="auto" hangingPunct="1">
              <a:spcBef>
                <a:spcPts val="300"/>
              </a:spcBef>
              <a:spcAft>
                <a:spcPts val="0"/>
              </a:spcAft>
              <a:buClr>
                <a:srgbClr val="C00000"/>
              </a:buClr>
              <a:buFont typeface="Wingdings" panose="05000000000000000000" pitchFamily="2" charset="2"/>
              <a:buChar char="§"/>
              <a:defRPr/>
            </a:pPr>
            <a:r>
              <a:rPr lang="fr-FR" sz="1200" b="1" dirty="0">
                <a:solidFill>
                  <a:prstClr val="black">
                    <a:lumMod val="75000"/>
                    <a:lumOff val="25000"/>
                  </a:prstClr>
                </a:solidFill>
                <a:effectLst>
                  <a:outerShdw blurRad="38100" dist="38100" dir="2700000" algn="tl">
                    <a:srgbClr val="000000">
                      <a:alpha val="43137"/>
                    </a:srgbClr>
                  </a:outerShdw>
                </a:effectLst>
              </a:rPr>
              <a:t>Offres Formules individuelles ou Famille : </a:t>
            </a:r>
            <a:r>
              <a:rPr lang="fr-FR" sz="1200" b="1" dirty="0">
                <a:solidFill>
                  <a:srgbClr val="C00000"/>
                </a:solidFill>
              </a:rPr>
              <a:t>50% de remise sur le forfait Part </a:t>
            </a:r>
            <a:r>
              <a:rPr lang="fr-FR" sz="1200" dirty="0"/>
              <a:t>si la relation détient un forfait PRO</a:t>
            </a:r>
            <a:endParaRPr lang="fr-FR" sz="1200" dirty="0">
              <a:solidFill>
                <a:srgbClr val="C00000"/>
              </a:solidFill>
              <a:highlight>
                <a:srgbClr val="FFFF00"/>
              </a:highlight>
            </a:endParaRPr>
          </a:p>
          <a:p>
            <a:pPr marL="1098445" marR="0" lvl="2" indent="-17145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endPar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1098445" marR="0" lvl="2" indent="-17145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endPar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1098445" marR="0" lvl="2" indent="-17145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endPar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1098445" marR="0" lvl="2" indent="-17145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endPar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753745" marR="0" lvl="1" indent="-28575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La boîte à outils : </a:t>
            </a:r>
          </a:p>
          <a:p>
            <a:pPr marL="1098445" marR="0" lvl="2" indent="-17145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La Rubrique des Commerciaux pour trouver toutes les informations :</a:t>
            </a:r>
          </a:p>
          <a:p>
            <a:pPr marL="639445" marR="0" lvl="1" indent="-17145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p:txBody>
      </p:sp>
      <p:sp>
        <p:nvSpPr>
          <p:cNvPr id="12" name="Espace réservé du contenu 8">
            <a:extLst>
              <a:ext uri="{FF2B5EF4-FFF2-40B4-BE49-F238E27FC236}">
                <a16:creationId xmlns:a16="http://schemas.microsoft.com/office/drawing/2014/main" id="{39364580-8B64-B54C-9FEE-AA61CAAE60BB}"/>
              </a:ext>
            </a:extLst>
          </p:cNvPr>
          <p:cNvSpPr txBox="1">
            <a:spLocks/>
          </p:cNvSpPr>
          <p:nvPr/>
        </p:nvSpPr>
        <p:spPr bwMode="auto">
          <a:xfrm>
            <a:off x="5953014" y="1412872"/>
            <a:ext cx="5858586" cy="2231150"/>
          </a:xfrm>
          <a:prstGeom prst="rect">
            <a:avLst/>
          </a:prstGeom>
          <a:noFill/>
          <a:ln w="28575">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4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0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p:txBody>
      </p:sp>
      <p:sp>
        <p:nvSpPr>
          <p:cNvPr id="13" name="Espace réservé du contenu 8">
            <a:extLst>
              <a:ext uri="{FF2B5EF4-FFF2-40B4-BE49-F238E27FC236}">
                <a16:creationId xmlns:a16="http://schemas.microsoft.com/office/drawing/2014/main" id="{055DBA29-FB65-52D7-178D-0F63941973D7}"/>
              </a:ext>
            </a:extLst>
          </p:cNvPr>
          <p:cNvSpPr txBox="1">
            <a:spLocks/>
          </p:cNvSpPr>
          <p:nvPr/>
        </p:nvSpPr>
        <p:spPr>
          <a:xfrm>
            <a:off x="5505297" y="3106741"/>
            <a:ext cx="5947337" cy="692505"/>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marR="0" lvl="1" indent="-17145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p:txBody>
      </p:sp>
      <p:sp>
        <p:nvSpPr>
          <p:cNvPr id="14" name="Espace réservé du texte 5">
            <a:extLst>
              <a:ext uri="{FF2B5EF4-FFF2-40B4-BE49-F238E27FC236}">
                <a16:creationId xmlns:a16="http://schemas.microsoft.com/office/drawing/2014/main" id="{1A51CA3B-5DCD-FD86-E6A1-D06F1FA308F7}"/>
              </a:ext>
            </a:extLst>
          </p:cNvPr>
          <p:cNvSpPr>
            <a:spLocks noGrp="1"/>
          </p:cNvSpPr>
          <p:nvPr>
            <p:ph type="body" sz="quarter" idx="12"/>
          </p:nvPr>
        </p:nvSpPr>
        <p:spPr>
          <a:xfrm>
            <a:off x="695325" y="464147"/>
            <a:ext cx="10980738" cy="720000"/>
          </a:xfrm>
        </p:spPr>
        <p:txBody>
          <a:bodyPr lIns="91440" tIns="45720" rIns="91440" bIns="45720" anchor="ctr">
            <a:normAutofit/>
          </a:bodyPr>
          <a:lstStyle/>
          <a:p>
            <a:r>
              <a:rPr lang="fr-FR" dirty="0">
                <a:latin typeface="Montserrat Black"/>
              </a:rPr>
              <a:t>L’</a:t>
            </a:r>
            <a:r>
              <a:rPr lang="fr-FR" dirty="0">
                <a:solidFill>
                  <a:srgbClr val="C00000"/>
                </a:solidFill>
                <a:latin typeface="Montserrat Black"/>
              </a:rPr>
              <a:t>Essentiel </a:t>
            </a:r>
            <a:r>
              <a:rPr lang="fr-FR" dirty="0">
                <a:latin typeface="Montserrat Black"/>
              </a:rPr>
              <a:t>de la Bancarisation PRO </a:t>
            </a:r>
            <a:r>
              <a:rPr lang="fr-FR" dirty="0">
                <a:solidFill>
                  <a:srgbClr val="C00000"/>
                </a:solidFill>
                <a:latin typeface="Montserrat Black"/>
              </a:rPr>
              <a:t>: </a:t>
            </a:r>
            <a:r>
              <a:rPr lang="fr-FR" dirty="0">
                <a:latin typeface="Montserrat Black"/>
              </a:rPr>
              <a:t>« </a:t>
            </a:r>
            <a:r>
              <a:rPr lang="fr-FR" dirty="0">
                <a:solidFill>
                  <a:srgbClr val="C00000"/>
                </a:solidFill>
                <a:latin typeface="Montserrat Black"/>
              </a:rPr>
              <a:t>Capter les flux </a:t>
            </a:r>
            <a:r>
              <a:rPr lang="fr-FR" dirty="0">
                <a:latin typeface="Montserrat Black"/>
              </a:rPr>
              <a:t>de nos clients Pros et les équiper en </a:t>
            </a:r>
            <a:r>
              <a:rPr lang="fr-FR" dirty="0">
                <a:solidFill>
                  <a:srgbClr val="C00000"/>
                </a:solidFill>
                <a:latin typeface="Montserrat Black"/>
              </a:rPr>
              <a:t>carte Business Haut de Gamme à Débit Différé </a:t>
            </a:r>
            <a:r>
              <a:rPr lang="fr-FR" dirty="0">
                <a:latin typeface="Montserrat Black"/>
              </a:rPr>
              <a:t>»</a:t>
            </a:r>
          </a:p>
        </p:txBody>
      </p:sp>
      <p:sp>
        <p:nvSpPr>
          <p:cNvPr id="15" name="Rectangle 14">
            <a:extLst>
              <a:ext uri="{FF2B5EF4-FFF2-40B4-BE49-F238E27FC236}">
                <a16:creationId xmlns:a16="http://schemas.microsoft.com/office/drawing/2014/main" id="{5F68ECE4-5458-D8EB-5B16-1070F5A5F0E6}"/>
              </a:ext>
            </a:extLst>
          </p:cNvPr>
          <p:cNvSpPr/>
          <p:nvPr/>
        </p:nvSpPr>
        <p:spPr>
          <a:xfrm>
            <a:off x="0" y="0"/>
            <a:ext cx="394399"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white"/>
                </a:solidFill>
                <a:effectLst/>
                <a:uLnTx/>
                <a:uFillTx/>
                <a:latin typeface="Montserrat Black" panose="00000A00000000000000" pitchFamily="2" charset="0"/>
                <a:ea typeface="+mn-ea"/>
                <a:cs typeface="+mn-cs"/>
              </a:rPr>
              <a:t>BANCARISATION PRO</a:t>
            </a:r>
          </a:p>
        </p:txBody>
      </p:sp>
      <p:sp>
        <p:nvSpPr>
          <p:cNvPr id="16" name="Espace réservé du contenu 8">
            <a:extLst>
              <a:ext uri="{FF2B5EF4-FFF2-40B4-BE49-F238E27FC236}">
                <a16:creationId xmlns:a16="http://schemas.microsoft.com/office/drawing/2014/main" id="{3057613F-D836-64D9-102F-0F16EBDAEF64}"/>
              </a:ext>
            </a:extLst>
          </p:cNvPr>
          <p:cNvSpPr txBox="1">
            <a:spLocks noChangeArrowheads="1"/>
          </p:cNvSpPr>
          <p:nvPr/>
        </p:nvSpPr>
        <p:spPr bwMode="auto">
          <a:xfrm>
            <a:off x="6044487" y="1277258"/>
            <a:ext cx="2629578" cy="319066"/>
          </a:xfrm>
          <a:prstGeom prst="rect">
            <a:avLst/>
          </a:prstGeom>
          <a:solidFill>
            <a:srgbClr val="C00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Tx/>
              <a:buNone/>
              <a:tabLst/>
              <a:defRPr/>
            </a:pPr>
            <a:r>
              <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Les impacts sur votre PV</a:t>
            </a:r>
          </a:p>
        </p:txBody>
      </p:sp>
      <p:sp>
        <p:nvSpPr>
          <p:cNvPr id="17" name="Espace réservé du contenu 8">
            <a:extLst>
              <a:ext uri="{FF2B5EF4-FFF2-40B4-BE49-F238E27FC236}">
                <a16:creationId xmlns:a16="http://schemas.microsoft.com/office/drawing/2014/main" id="{B0496572-30C6-46EE-0952-6DC47652ECD2}"/>
              </a:ext>
            </a:extLst>
          </p:cNvPr>
          <p:cNvSpPr txBox="1">
            <a:spLocks noChangeArrowheads="1"/>
          </p:cNvSpPr>
          <p:nvPr/>
        </p:nvSpPr>
        <p:spPr bwMode="auto">
          <a:xfrm>
            <a:off x="517558" y="1239301"/>
            <a:ext cx="2245682" cy="319066"/>
          </a:xfrm>
          <a:prstGeom prst="rect">
            <a:avLst/>
          </a:prstGeom>
          <a:solidFill>
            <a:srgbClr val="C00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Tx/>
              <a:buNone/>
              <a:tabLst/>
              <a:defRPr/>
            </a:pPr>
            <a:r>
              <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Les offres à proposer</a:t>
            </a:r>
          </a:p>
        </p:txBody>
      </p:sp>
      <p:sp>
        <p:nvSpPr>
          <p:cNvPr id="18" name="Espace réservé du contenu 8">
            <a:extLst>
              <a:ext uri="{FF2B5EF4-FFF2-40B4-BE49-F238E27FC236}">
                <a16:creationId xmlns:a16="http://schemas.microsoft.com/office/drawing/2014/main" id="{C164B805-95C0-5963-73EC-3BB3ED60D7FE}"/>
              </a:ext>
            </a:extLst>
          </p:cNvPr>
          <p:cNvSpPr txBox="1">
            <a:spLocks/>
          </p:cNvSpPr>
          <p:nvPr/>
        </p:nvSpPr>
        <p:spPr>
          <a:xfrm>
            <a:off x="557590" y="3742791"/>
            <a:ext cx="1915644" cy="338987"/>
          </a:xfrm>
          <a:prstGeom prst="rect">
            <a:avLst/>
          </a:prstGeom>
          <a:solidFill>
            <a:srgbClr val="C00000"/>
          </a:solidFill>
          <a:ln w="28575"/>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None/>
              <a:tabLst/>
              <a:defRPr/>
            </a:pPr>
            <a:r>
              <a:rPr kumimoji="0" lang="fr-FR" sz="1400" b="1" i="0" u="none" strike="noStrike" kern="1200" cap="none" spc="0" normalizeH="0" baseline="0" noProof="0" dirty="0">
                <a:ln>
                  <a:noFill/>
                </a:ln>
                <a:solidFill>
                  <a:prstClr val="white"/>
                </a:solidFill>
                <a:effectLst/>
                <a:uLnTx/>
                <a:uFillTx/>
                <a:latin typeface="Arial"/>
                <a:ea typeface="+mn-ea"/>
                <a:cs typeface="+mn-cs"/>
              </a:rPr>
              <a:t>     Qui contacter ?</a:t>
            </a:r>
          </a:p>
        </p:txBody>
      </p:sp>
      <p:sp>
        <p:nvSpPr>
          <p:cNvPr id="19" name="Espace réservé du contenu 8">
            <a:extLst>
              <a:ext uri="{FF2B5EF4-FFF2-40B4-BE49-F238E27FC236}">
                <a16:creationId xmlns:a16="http://schemas.microsoft.com/office/drawing/2014/main" id="{AF43BB8E-409D-92CC-D12F-728C3145D938}"/>
              </a:ext>
            </a:extLst>
          </p:cNvPr>
          <p:cNvSpPr txBox="1">
            <a:spLocks noChangeArrowheads="1"/>
          </p:cNvSpPr>
          <p:nvPr/>
        </p:nvSpPr>
        <p:spPr bwMode="auto">
          <a:xfrm>
            <a:off x="6050373" y="4738623"/>
            <a:ext cx="3482925" cy="319066"/>
          </a:xfrm>
          <a:prstGeom prst="rect">
            <a:avLst/>
          </a:prstGeom>
          <a:solidFill>
            <a:srgbClr val="C00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Tx/>
              <a:buNone/>
              <a:tabLst/>
              <a:defRPr/>
            </a:pPr>
            <a:r>
              <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TOUT SUR… la Bancarisation PRO</a:t>
            </a:r>
          </a:p>
        </p:txBody>
      </p:sp>
      <p:pic>
        <p:nvPicPr>
          <p:cNvPr id="20" name="Image 19">
            <a:hlinkClick r:id="rId3"/>
            <a:extLst>
              <a:ext uri="{FF2B5EF4-FFF2-40B4-BE49-F238E27FC236}">
                <a16:creationId xmlns:a16="http://schemas.microsoft.com/office/drawing/2014/main" id="{EF8E2DDA-A54B-5704-8C3F-3F542F06DD27}"/>
              </a:ext>
            </a:extLst>
          </p:cNvPr>
          <p:cNvPicPr>
            <a:picLocks noChangeAspect="1"/>
          </p:cNvPicPr>
          <p:nvPr/>
        </p:nvPicPr>
        <p:blipFill>
          <a:blip r:embed="rId4"/>
          <a:stretch>
            <a:fillRect/>
          </a:stretch>
        </p:blipFill>
        <p:spPr>
          <a:xfrm>
            <a:off x="10537114" y="5465050"/>
            <a:ext cx="1233803" cy="278179"/>
          </a:xfrm>
          <a:prstGeom prst="rect">
            <a:avLst/>
          </a:prstGeom>
        </p:spPr>
      </p:pic>
      <p:grpSp>
        <p:nvGrpSpPr>
          <p:cNvPr id="39" name="Graphique 1772">
            <a:extLst>
              <a:ext uri="{FF2B5EF4-FFF2-40B4-BE49-F238E27FC236}">
                <a16:creationId xmlns:a16="http://schemas.microsoft.com/office/drawing/2014/main" id="{CD7C4A9E-BAB1-5925-FFE0-C1101CB264D9}"/>
              </a:ext>
            </a:extLst>
          </p:cNvPr>
          <p:cNvGrpSpPr/>
          <p:nvPr/>
        </p:nvGrpSpPr>
        <p:grpSpPr>
          <a:xfrm>
            <a:off x="6102164" y="1318463"/>
            <a:ext cx="211812" cy="233903"/>
            <a:chOff x="2317430" y="1288782"/>
            <a:chExt cx="363699" cy="401630"/>
          </a:xfrm>
          <a:noFill/>
        </p:grpSpPr>
        <p:sp>
          <p:nvSpPr>
            <p:cNvPr id="40" name="Forme libre : forme 39">
              <a:extLst>
                <a:ext uri="{FF2B5EF4-FFF2-40B4-BE49-F238E27FC236}">
                  <a16:creationId xmlns:a16="http://schemas.microsoft.com/office/drawing/2014/main" id="{411D0015-A131-AA70-47AA-F4094D554C13}"/>
                </a:ext>
              </a:extLst>
            </p:cNvPr>
            <p:cNvSpPr/>
            <p:nvPr/>
          </p:nvSpPr>
          <p:spPr>
            <a:xfrm>
              <a:off x="2437427" y="1349025"/>
              <a:ext cx="92315" cy="208883"/>
            </a:xfrm>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a:moveTo>
                    <a:pt x="18" y="208883"/>
                  </a:moveTo>
                  <a:cubicBezTo>
                    <a:pt x="18" y="157258"/>
                    <a:pt x="18" y="128111"/>
                    <a:pt x="18" y="128111"/>
                  </a:cubicBezTo>
                  <a:cubicBezTo>
                    <a:pt x="18" y="128111"/>
                    <a:pt x="-3411" y="2857"/>
                    <a:pt x="84505" y="0"/>
                  </a:cubicBezTo>
                  <a:lnTo>
                    <a:pt x="92315"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nvGrpSpPr>
            <p:cNvPr id="41" name="Graphique 1772">
              <a:extLst>
                <a:ext uri="{FF2B5EF4-FFF2-40B4-BE49-F238E27FC236}">
                  <a16:creationId xmlns:a16="http://schemas.microsoft.com/office/drawing/2014/main" id="{8CDA196E-ADB9-DABE-134A-85A5E8C7CAB5}"/>
                </a:ext>
              </a:extLst>
            </p:cNvPr>
            <p:cNvGrpSpPr/>
            <p:nvPr/>
          </p:nvGrpSpPr>
          <p:grpSpPr>
            <a:xfrm>
              <a:off x="2452209" y="1371600"/>
              <a:ext cx="42576" cy="102012"/>
              <a:chOff x="2452209" y="1371600"/>
              <a:chExt cx="42576" cy="102012"/>
            </a:xfrm>
            <a:grpFill/>
          </p:grpSpPr>
          <p:sp>
            <p:nvSpPr>
              <p:cNvPr id="61" name="Forme libre : forme 60">
                <a:extLst>
                  <a:ext uri="{FF2B5EF4-FFF2-40B4-BE49-F238E27FC236}">
                    <a16:creationId xmlns:a16="http://schemas.microsoft.com/office/drawing/2014/main" id="{FCE00A64-FBA8-7379-2A84-D0713BADFD90}"/>
                  </a:ext>
                </a:extLst>
              </p:cNvPr>
              <p:cNvSpPr/>
              <p:nvPr/>
            </p:nvSpPr>
            <p:spPr>
              <a:xfrm>
                <a:off x="2480403" y="1371600"/>
                <a:ext cx="14382" cy="13049"/>
              </a:xfrm>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a:moveTo>
                      <a:pt x="0" y="13049"/>
                    </a:moveTo>
                    <a:cubicBezTo>
                      <a:pt x="4191" y="8191"/>
                      <a:pt x="8954" y="3715"/>
                      <a:pt x="14383"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62" name="Forme libre : forme 61">
                <a:extLst>
                  <a:ext uri="{FF2B5EF4-FFF2-40B4-BE49-F238E27FC236}">
                    <a16:creationId xmlns:a16="http://schemas.microsoft.com/office/drawing/2014/main" id="{739CB398-FC95-CFAD-6C5C-9C42099030B3}"/>
                  </a:ext>
                </a:extLst>
              </p:cNvPr>
              <p:cNvSpPr/>
              <p:nvPr/>
            </p:nvSpPr>
            <p:spPr>
              <a:xfrm>
                <a:off x="2452209" y="1404175"/>
                <a:ext cx="15621" cy="69437"/>
              </a:xfrm>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a:moveTo>
                      <a:pt x="0" y="69437"/>
                    </a:moveTo>
                    <a:cubicBezTo>
                      <a:pt x="572" y="54578"/>
                      <a:pt x="3334" y="25146"/>
                      <a:pt x="15621"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42" name="Forme libre : forme 41">
              <a:extLst>
                <a:ext uri="{FF2B5EF4-FFF2-40B4-BE49-F238E27FC236}">
                  <a16:creationId xmlns:a16="http://schemas.microsoft.com/office/drawing/2014/main" id="{7680E30D-9977-97F5-0FE0-5065CDF6864B}"/>
                </a:ext>
              </a:extLst>
            </p:cNvPr>
            <p:cNvSpPr/>
            <p:nvPr/>
          </p:nvSpPr>
          <p:spPr>
            <a:xfrm>
              <a:off x="2556317" y="1349974"/>
              <a:ext cx="86772" cy="231460"/>
            </a:xfrm>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a:moveTo>
                    <a:pt x="0" y="3"/>
                  </a:moveTo>
                  <a:cubicBezTo>
                    <a:pt x="0" y="3"/>
                    <a:pt x="86773" y="-2568"/>
                    <a:pt x="86773" y="132687"/>
                  </a:cubicBezTo>
                  <a:lnTo>
                    <a:pt x="86773" y="231461"/>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43" name="Forme libre : forme 42">
              <a:extLst>
                <a:ext uri="{FF2B5EF4-FFF2-40B4-BE49-F238E27FC236}">
                  <a16:creationId xmlns:a16="http://schemas.microsoft.com/office/drawing/2014/main" id="{390E177A-B65A-02EB-F0B9-B0F9F20B41A8}"/>
                </a:ext>
              </a:extLst>
            </p:cNvPr>
            <p:cNvSpPr/>
            <p:nvPr/>
          </p:nvSpPr>
          <p:spPr>
            <a:xfrm>
              <a:off x="2491356" y="1288782"/>
              <a:ext cx="86868" cy="59291"/>
            </a:xfrm>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a:moveTo>
                    <a:pt x="23241" y="59291"/>
                  </a:moveTo>
                  <a:lnTo>
                    <a:pt x="0" y="14333"/>
                  </a:lnTo>
                  <a:cubicBezTo>
                    <a:pt x="0" y="14333"/>
                    <a:pt x="42386" y="-14909"/>
                    <a:pt x="86868" y="1014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44" name="Forme libre : forme 43">
              <a:extLst>
                <a:ext uri="{FF2B5EF4-FFF2-40B4-BE49-F238E27FC236}">
                  <a16:creationId xmlns:a16="http://schemas.microsoft.com/office/drawing/2014/main" id="{AA925422-A0C2-DC98-E1F5-52B232EBD8C0}"/>
                </a:ext>
              </a:extLst>
            </p:cNvPr>
            <p:cNvSpPr/>
            <p:nvPr/>
          </p:nvSpPr>
          <p:spPr>
            <a:xfrm>
              <a:off x="2568033" y="1308544"/>
              <a:ext cx="16382" cy="40671"/>
            </a:xfrm>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a:moveTo>
                    <a:pt x="16383" y="0"/>
                  </a:moveTo>
                  <a:lnTo>
                    <a:pt x="0" y="40672"/>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45" name="Forme libre : forme 44">
              <a:extLst>
                <a:ext uri="{FF2B5EF4-FFF2-40B4-BE49-F238E27FC236}">
                  <a16:creationId xmlns:a16="http://schemas.microsoft.com/office/drawing/2014/main" id="{C8FABE96-0520-AE54-12D7-5AC7DB67D5CB}"/>
                </a:ext>
              </a:extLst>
            </p:cNvPr>
            <p:cNvSpPr/>
            <p:nvPr/>
          </p:nvSpPr>
          <p:spPr>
            <a:xfrm>
              <a:off x="2538601" y="1303972"/>
              <a:ext cx="190" cy="34194"/>
            </a:xfrm>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a:moveTo>
                    <a:pt x="191" y="0"/>
                  </a:moveTo>
                  <a:lnTo>
                    <a:pt x="0" y="34195"/>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46" name="Forme libre : forme 45">
              <a:extLst>
                <a:ext uri="{FF2B5EF4-FFF2-40B4-BE49-F238E27FC236}">
                  <a16:creationId xmlns:a16="http://schemas.microsoft.com/office/drawing/2014/main" id="{48BFE25B-268C-0CA9-6B06-B17FC7E26E15}"/>
                </a:ext>
              </a:extLst>
            </p:cNvPr>
            <p:cNvSpPr/>
            <p:nvPr/>
          </p:nvSpPr>
          <p:spPr>
            <a:xfrm>
              <a:off x="2556889" y="1311116"/>
              <a:ext cx="6572" cy="18478"/>
            </a:xfrm>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a:moveTo>
                    <a:pt x="6572" y="0"/>
                  </a:moveTo>
                  <a:lnTo>
                    <a:pt x="0" y="18479"/>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nvGrpSpPr>
            <p:cNvPr id="47" name="Graphique 1772">
              <a:extLst>
                <a:ext uri="{FF2B5EF4-FFF2-40B4-BE49-F238E27FC236}">
                  <a16:creationId xmlns:a16="http://schemas.microsoft.com/office/drawing/2014/main" id="{800B02C4-1F8B-A53A-D17C-C9C8AB93C316}"/>
                </a:ext>
              </a:extLst>
            </p:cNvPr>
            <p:cNvGrpSpPr/>
            <p:nvPr/>
          </p:nvGrpSpPr>
          <p:grpSpPr>
            <a:xfrm>
              <a:off x="2489833" y="1432178"/>
              <a:ext cx="79724" cy="98488"/>
              <a:chOff x="2489833" y="1432178"/>
              <a:chExt cx="79724" cy="98488"/>
            </a:xfrm>
            <a:grpFill/>
          </p:grpSpPr>
          <p:sp>
            <p:nvSpPr>
              <p:cNvPr id="58" name="Forme libre : forme 57">
                <a:extLst>
                  <a:ext uri="{FF2B5EF4-FFF2-40B4-BE49-F238E27FC236}">
                    <a16:creationId xmlns:a16="http://schemas.microsoft.com/office/drawing/2014/main" id="{6DC587D8-762F-CAA1-0547-3379B70AD1D9}"/>
                  </a:ext>
                </a:extLst>
              </p:cNvPr>
              <p:cNvSpPr/>
              <p:nvPr/>
            </p:nvSpPr>
            <p:spPr>
              <a:xfrm>
                <a:off x="2506025" y="1432178"/>
                <a:ext cx="63531" cy="98488"/>
              </a:xfrm>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a:moveTo>
                      <a:pt x="63532" y="96393"/>
                    </a:moveTo>
                    <a:cubicBezTo>
                      <a:pt x="58960" y="97727"/>
                      <a:pt x="54197" y="98489"/>
                      <a:pt x="49244" y="98489"/>
                    </a:cubicBezTo>
                    <a:cubicBezTo>
                      <a:pt x="22003" y="98489"/>
                      <a:pt x="0" y="76390"/>
                      <a:pt x="0" y="49244"/>
                    </a:cubicBezTo>
                    <a:cubicBezTo>
                      <a:pt x="0" y="22098"/>
                      <a:pt x="22098" y="0"/>
                      <a:pt x="49244" y="0"/>
                    </a:cubicBezTo>
                    <a:cubicBezTo>
                      <a:pt x="53435" y="0"/>
                      <a:pt x="57531" y="572"/>
                      <a:pt x="61436" y="1524"/>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59" name="Forme libre : forme 58">
                <a:extLst>
                  <a:ext uri="{FF2B5EF4-FFF2-40B4-BE49-F238E27FC236}">
                    <a16:creationId xmlns:a16="http://schemas.microsoft.com/office/drawing/2014/main" id="{39E32D5E-D70A-8061-EA0A-149287A09B9B}"/>
                  </a:ext>
                </a:extLst>
              </p:cNvPr>
              <p:cNvSpPr/>
              <p:nvPr/>
            </p:nvSpPr>
            <p:spPr>
              <a:xfrm>
                <a:off x="2491261" y="1471326"/>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60" name="Forme libre : forme 59">
                <a:extLst>
                  <a:ext uri="{FF2B5EF4-FFF2-40B4-BE49-F238E27FC236}">
                    <a16:creationId xmlns:a16="http://schemas.microsoft.com/office/drawing/2014/main" id="{90DE758C-C28E-C7BC-43FA-1ED87980D0AB}"/>
                  </a:ext>
                </a:extLst>
              </p:cNvPr>
              <p:cNvSpPr/>
              <p:nvPr/>
            </p:nvSpPr>
            <p:spPr>
              <a:xfrm>
                <a:off x="2489833" y="1488090"/>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48" name="Forme libre : forme 47">
              <a:extLst>
                <a:ext uri="{FF2B5EF4-FFF2-40B4-BE49-F238E27FC236}">
                  <a16:creationId xmlns:a16="http://schemas.microsoft.com/office/drawing/2014/main" id="{EB7742C7-6898-4DF3-A383-CD79BCCAC3FE}"/>
                </a:ext>
              </a:extLst>
            </p:cNvPr>
            <p:cNvSpPr/>
            <p:nvPr/>
          </p:nvSpPr>
          <p:spPr>
            <a:xfrm>
              <a:off x="2317430" y="1683829"/>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49" name="Forme libre : forme 48">
              <a:extLst>
                <a:ext uri="{FF2B5EF4-FFF2-40B4-BE49-F238E27FC236}">
                  <a16:creationId xmlns:a16="http://schemas.microsoft.com/office/drawing/2014/main" id="{E8E08225-D1A6-6E96-9D76-0A098F112542}"/>
                </a:ext>
              </a:extLst>
            </p:cNvPr>
            <p:cNvSpPr/>
            <p:nvPr/>
          </p:nvSpPr>
          <p:spPr>
            <a:xfrm>
              <a:off x="2317430" y="1531524"/>
              <a:ext cx="60293" cy="152304"/>
            </a:xfrm>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a:moveTo>
                    <a:pt x="0" y="0"/>
                  </a:moveTo>
                  <a:lnTo>
                    <a:pt x="55150" y="0"/>
                  </a:lnTo>
                  <a:cubicBezTo>
                    <a:pt x="58007" y="0"/>
                    <a:pt x="60293" y="2286"/>
                    <a:pt x="60293" y="5143"/>
                  </a:cubicBezTo>
                  <a:lnTo>
                    <a:pt x="60293" y="147161"/>
                  </a:lnTo>
                  <a:cubicBezTo>
                    <a:pt x="60293" y="150019"/>
                    <a:pt x="58007" y="152305"/>
                    <a:pt x="55150" y="152305"/>
                  </a:cubicBezTo>
                  <a:lnTo>
                    <a:pt x="26099" y="152305"/>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50" name="Forme libre : forme 49">
              <a:extLst>
                <a:ext uri="{FF2B5EF4-FFF2-40B4-BE49-F238E27FC236}">
                  <a16:creationId xmlns:a16="http://schemas.microsoft.com/office/drawing/2014/main" id="{7492BCEF-31B7-8C1C-1629-2642058F1DAE}"/>
                </a:ext>
              </a:extLst>
            </p:cNvPr>
            <p:cNvSpPr/>
            <p:nvPr/>
          </p:nvSpPr>
          <p:spPr>
            <a:xfrm>
              <a:off x="2380009" y="1626108"/>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51" name="Forme libre : forme 50">
              <a:extLst>
                <a:ext uri="{FF2B5EF4-FFF2-40B4-BE49-F238E27FC236}">
                  <a16:creationId xmlns:a16="http://schemas.microsoft.com/office/drawing/2014/main" id="{66E0631B-F50D-1CEC-AB20-0D9659A3BC99}"/>
                </a:ext>
              </a:extLst>
            </p:cNvPr>
            <p:cNvSpPr/>
            <p:nvPr/>
          </p:nvSpPr>
          <p:spPr>
            <a:xfrm>
              <a:off x="2378199" y="1544288"/>
              <a:ext cx="24574" cy="59150"/>
            </a:xfrm>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a:moveTo>
                    <a:pt x="0" y="0"/>
                  </a:moveTo>
                  <a:lnTo>
                    <a:pt x="19431" y="0"/>
                  </a:lnTo>
                  <a:cubicBezTo>
                    <a:pt x="22289" y="0"/>
                    <a:pt x="24575" y="2286"/>
                    <a:pt x="24575" y="5144"/>
                  </a:cubicBezTo>
                  <a:lnTo>
                    <a:pt x="24575" y="5915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52" name="Forme libre : forme 51">
              <a:extLst>
                <a:ext uri="{FF2B5EF4-FFF2-40B4-BE49-F238E27FC236}">
                  <a16:creationId xmlns:a16="http://schemas.microsoft.com/office/drawing/2014/main" id="{BECB7004-5DFA-A117-94FC-8823235AE21C}"/>
                </a:ext>
              </a:extLst>
            </p:cNvPr>
            <p:cNvSpPr/>
            <p:nvPr/>
          </p:nvSpPr>
          <p:spPr>
            <a:xfrm>
              <a:off x="2402774" y="1557611"/>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8"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53" name="Forme libre : forme 52">
              <a:extLst>
                <a:ext uri="{FF2B5EF4-FFF2-40B4-BE49-F238E27FC236}">
                  <a16:creationId xmlns:a16="http://schemas.microsoft.com/office/drawing/2014/main" id="{4F9A7521-705F-F8BA-7C36-07D462E09F48}"/>
                </a:ext>
              </a:extLst>
            </p:cNvPr>
            <p:cNvSpPr/>
            <p:nvPr/>
          </p:nvSpPr>
          <p:spPr>
            <a:xfrm>
              <a:off x="2404584" y="1647062"/>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54" name="Forme libre : forme 53">
              <a:extLst>
                <a:ext uri="{FF2B5EF4-FFF2-40B4-BE49-F238E27FC236}">
                  <a16:creationId xmlns:a16="http://schemas.microsoft.com/office/drawing/2014/main" id="{0AED98C1-D277-0373-32AC-81C6CFD90C36}"/>
                </a:ext>
              </a:extLst>
            </p:cNvPr>
            <p:cNvSpPr/>
            <p:nvPr/>
          </p:nvSpPr>
          <p:spPr>
            <a:xfrm>
              <a:off x="2551459" y="1590759"/>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55" name="Forme libre : forme 54">
              <a:extLst>
                <a:ext uri="{FF2B5EF4-FFF2-40B4-BE49-F238E27FC236}">
                  <a16:creationId xmlns:a16="http://schemas.microsoft.com/office/drawing/2014/main" id="{847831DB-616F-CF81-63CA-71F5B6D3723B}"/>
                </a:ext>
              </a:extLst>
            </p:cNvPr>
            <p:cNvSpPr/>
            <p:nvPr/>
          </p:nvSpPr>
          <p:spPr>
            <a:xfrm>
              <a:off x="2338957" y="1551146"/>
              <a:ext cx="37623" cy="9525"/>
            </a:xfrm>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a:moveTo>
                    <a:pt x="37624" y="0"/>
                  </a:move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56" name="Forme libre : forme 55">
              <a:extLst>
                <a:ext uri="{FF2B5EF4-FFF2-40B4-BE49-F238E27FC236}">
                  <a16:creationId xmlns:a16="http://schemas.microsoft.com/office/drawing/2014/main" id="{2B0E9FF6-C018-A223-6285-83F5AD90057E}"/>
                </a:ext>
              </a:extLst>
            </p:cNvPr>
            <p:cNvSpPr/>
            <p:nvPr/>
          </p:nvSpPr>
          <p:spPr>
            <a:xfrm>
              <a:off x="2351815" y="1565910"/>
              <a:ext cx="23240" cy="9525"/>
            </a:xfrm>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a:moveTo>
                    <a:pt x="23241" y="0"/>
                  </a:move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57" name="Forme libre : forme 56">
              <a:extLst>
                <a:ext uri="{FF2B5EF4-FFF2-40B4-BE49-F238E27FC236}">
                  <a16:creationId xmlns:a16="http://schemas.microsoft.com/office/drawing/2014/main" id="{695E78A6-3DF0-3ED3-FA2B-281A57BABD57}"/>
                </a:ext>
              </a:extLst>
            </p:cNvPr>
            <p:cNvSpPr/>
            <p:nvPr/>
          </p:nvSpPr>
          <p:spPr>
            <a:xfrm>
              <a:off x="2628421" y="1511998"/>
              <a:ext cx="9525" cy="52768"/>
            </a:xfrm>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a:moveTo>
                    <a:pt x="0" y="0"/>
                  </a:moveTo>
                  <a:lnTo>
                    <a:pt x="0" y="52769"/>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63" name="Graphique 1813">
            <a:extLst>
              <a:ext uri="{FF2B5EF4-FFF2-40B4-BE49-F238E27FC236}">
                <a16:creationId xmlns:a16="http://schemas.microsoft.com/office/drawing/2014/main" id="{8A42E88E-7661-5B32-E756-F8800A69B643}"/>
              </a:ext>
            </a:extLst>
          </p:cNvPr>
          <p:cNvGrpSpPr/>
          <p:nvPr/>
        </p:nvGrpSpPr>
        <p:grpSpPr>
          <a:xfrm>
            <a:off x="6087434" y="4762051"/>
            <a:ext cx="243960" cy="227725"/>
            <a:chOff x="2279329" y="2853237"/>
            <a:chExt cx="426529" cy="398144"/>
          </a:xfrm>
          <a:noFill/>
        </p:grpSpPr>
        <p:grpSp>
          <p:nvGrpSpPr>
            <p:cNvPr id="64" name="Graphique 1813">
              <a:extLst>
                <a:ext uri="{FF2B5EF4-FFF2-40B4-BE49-F238E27FC236}">
                  <a16:creationId xmlns:a16="http://schemas.microsoft.com/office/drawing/2014/main" id="{9E370360-4471-E90E-03D9-38BC1C4B8EC4}"/>
                </a:ext>
              </a:extLst>
            </p:cNvPr>
            <p:cNvGrpSpPr/>
            <p:nvPr/>
          </p:nvGrpSpPr>
          <p:grpSpPr>
            <a:xfrm>
              <a:off x="2279329" y="2853237"/>
              <a:ext cx="426529" cy="398144"/>
              <a:chOff x="2279329" y="2853237"/>
              <a:chExt cx="426529" cy="398144"/>
            </a:xfrm>
            <a:grpFill/>
          </p:grpSpPr>
          <p:grpSp>
            <p:nvGrpSpPr>
              <p:cNvPr id="66" name="Graphique 1813">
                <a:extLst>
                  <a:ext uri="{FF2B5EF4-FFF2-40B4-BE49-F238E27FC236}">
                    <a16:creationId xmlns:a16="http://schemas.microsoft.com/office/drawing/2014/main" id="{0B38C51D-A058-4D2E-50FA-70708E0CDCFD}"/>
                  </a:ext>
                </a:extLst>
              </p:cNvPr>
              <p:cNvGrpSpPr/>
              <p:nvPr/>
            </p:nvGrpSpPr>
            <p:grpSpPr>
              <a:xfrm>
                <a:off x="2279329" y="2853237"/>
                <a:ext cx="426529" cy="383857"/>
                <a:chOff x="2279329" y="2853237"/>
                <a:chExt cx="426529" cy="383857"/>
              </a:xfrm>
              <a:grpFill/>
            </p:grpSpPr>
            <p:grpSp>
              <p:nvGrpSpPr>
                <p:cNvPr id="68" name="Graphique 1813">
                  <a:extLst>
                    <a:ext uri="{FF2B5EF4-FFF2-40B4-BE49-F238E27FC236}">
                      <a16:creationId xmlns:a16="http://schemas.microsoft.com/office/drawing/2014/main" id="{13742F84-6A2C-BD66-247F-47CEA63A2750}"/>
                    </a:ext>
                  </a:extLst>
                </p:cNvPr>
                <p:cNvGrpSpPr/>
                <p:nvPr/>
              </p:nvGrpSpPr>
              <p:grpSpPr>
                <a:xfrm>
                  <a:off x="2404487" y="2986968"/>
                  <a:ext cx="163258" cy="250126"/>
                  <a:chOff x="2404487" y="2986968"/>
                  <a:chExt cx="163258" cy="250126"/>
                </a:xfrm>
                <a:grpFill/>
              </p:grpSpPr>
              <p:sp>
                <p:nvSpPr>
                  <p:cNvPr id="82" name="Forme libre : forme 81">
                    <a:extLst>
                      <a:ext uri="{FF2B5EF4-FFF2-40B4-BE49-F238E27FC236}">
                        <a16:creationId xmlns:a16="http://schemas.microsoft.com/office/drawing/2014/main" id="{E8881E2D-0C3C-65B9-A838-A5162B76B525}"/>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83" name="Forme libre : forme 82">
                    <a:extLst>
                      <a:ext uri="{FF2B5EF4-FFF2-40B4-BE49-F238E27FC236}">
                        <a16:creationId xmlns:a16="http://schemas.microsoft.com/office/drawing/2014/main" id="{6701B0F0-2E54-8825-25D1-91C354DB9352}"/>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69" name="Forme libre : forme 68">
                  <a:extLst>
                    <a:ext uri="{FF2B5EF4-FFF2-40B4-BE49-F238E27FC236}">
                      <a16:creationId xmlns:a16="http://schemas.microsoft.com/office/drawing/2014/main" id="{08A72B1A-C6CD-B19C-91AE-3858D15AE06B}"/>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70" name="Forme libre : forme 69">
                  <a:extLst>
                    <a:ext uri="{FF2B5EF4-FFF2-40B4-BE49-F238E27FC236}">
                      <a16:creationId xmlns:a16="http://schemas.microsoft.com/office/drawing/2014/main" id="{F8383C6D-1849-B819-00C7-B3CBCEBCF6E9}"/>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71" name="Forme libre : forme 70">
                  <a:extLst>
                    <a:ext uri="{FF2B5EF4-FFF2-40B4-BE49-F238E27FC236}">
                      <a16:creationId xmlns:a16="http://schemas.microsoft.com/office/drawing/2014/main" id="{39E6E1BE-53AA-0846-9292-75FDB6783F91}"/>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nvGrpSpPr>
                <p:cNvPr id="72" name="Graphique 1813">
                  <a:extLst>
                    <a:ext uri="{FF2B5EF4-FFF2-40B4-BE49-F238E27FC236}">
                      <a16:creationId xmlns:a16="http://schemas.microsoft.com/office/drawing/2014/main" id="{01FC651E-C561-7014-46B2-03168C007C3E}"/>
                    </a:ext>
                  </a:extLst>
                </p:cNvPr>
                <p:cNvGrpSpPr/>
                <p:nvPr/>
              </p:nvGrpSpPr>
              <p:grpSpPr>
                <a:xfrm>
                  <a:off x="2605465" y="2913530"/>
                  <a:ext cx="100393" cy="307943"/>
                  <a:chOff x="2605465" y="2913530"/>
                  <a:chExt cx="100393" cy="307943"/>
                </a:xfrm>
                <a:grpFill/>
              </p:grpSpPr>
              <p:sp>
                <p:nvSpPr>
                  <p:cNvPr id="79" name="Forme libre : forme 78">
                    <a:extLst>
                      <a:ext uri="{FF2B5EF4-FFF2-40B4-BE49-F238E27FC236}">
                        <a16:creationId xmlns:a16="http://schemas.microsoft.com/office/drawing/2014/main" id="{F4E0B64C-03A9-79CC-506F-3155FBDB848B}"/>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80" name="Forme libre : forme 79">
                    <a:extLst>
                      <a:ext uri="{FF2B5EF4-FFF2-40B4-BE49-F238E27FC236}">
                        <a16:creationId xmlns:a16="http://schemas.microsoft.com/office/drawing/2014/main" id="{8139F63F-4FF9-01FF-7638-BC46202797C0}"/>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81" name="Forme libre : forme 80">
                    <a:extLst>
                      <a:ext uri="{FF2B5EF4-FFF2-40B4-BE49-F238E27FC236}">
                        <a16:creationId xmlns:a16="http://schemas.microsoft.com/office/drawing/2014/main" id="{68B02724-4420-BECB-8E16-43E529AA408A}"/>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73" name="Graphique 1813">
                  <a:extLst>
                    <a:ext uri="{FF2B5EF4-FFF2-40B4-BE49-F238E27FC236}">
                      <a16:creationId xmlns:a16="http://schemas.microsoft.com/office/drawing/2014/main" id="{04A7010B-45E2-5647-8C74-24A9D0F7128A}"/>
                    </a:ext>
                  </a:extLst>
                </p:cNvPr>
                <p:cNvGrpSpPr/>
                <p:nvPr/>
              </p:nvGrpSpPr>
              <p:grpSpPr>
                <a:xfrm>
                  <a:off x="2279329" y="2915435"/>
                  <a:ext cx="100393" cy="307943"/>
                  <a:chOff x="2279329" y="2915435"/>
                  <a:chExt cx="100393" cy="307943"/>
                </a:xfrm>
                <a:grpFill/>
              </p:grpSpPr>
              <p:sp>
                <p:nvSpPr>
                  <p:cNvPr id="76" name="Forme libre : forme 75">
                    <a:extLst>
                      <a:ext uri="{FF2B5EF4-FFF2-40B4-BE49-F238E27FC236}">
                        <a16:creationId xmlns:a16="http://schemas.microsoft.com/office/drawing/2014/main" id="{6461826A-810B-EA98-B5FC-F1F3E1BEE7DC}"/>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77" name="Forme libre : forme 76">
                    <a:extLst>
                      <a:ext uri="{FF2B5EF4-FFF2-40B4-BE49-F238E27FC236}">
                        <a16:creationId xmlns:a16="http://schemas.microsoft.com/office/drawing/2014/main" id="{1B08A3A0-4893-C390-8CB5-C2B0549322A1}"/>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78" name="Forme libre : forme 77">
                    <a:extLst>
                      <a:ext uri="{FF2B5EF4-FFF2-40B4-BE49-F238E27FC236}">
                        <a16:creationId xmlns:a16="http://schemas.microsoft.com/office/drawing/2014/main" id="{1F2E84C4-8144-A001-6E50-2E22490E1B88}"/>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74" name="Forme libre : forme 73">
                  <a:extLst>
                    <a:ext uri="{FF2B5EF4-FFF2-40B4-BE49-F238E27FC236}">
                      <a16:creationId xmlns:a16="http://schemas.microsoft.com/office/drawing/2014/main" id="{4ACB80C1-C30D-7F39-A634-90B0AAA26D38}"/>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75" name="Forme libre : forme 74">
                  <a:extLst>
                    <a:ext uri="{FF2B5EF4-FFF2-40B4-BE49-F238E27FC236}">
                      <a16:creationId xmlns:a16="http://schemas.microsoft.com/office/drawing/2014/main" id="{DF37096D-9843-5ED7-595B-3B37A0DCA001}"/>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67" name="Forme libre : forme 66">
                <a:extLst>
                  <a:ext uri="{FF2B5EF4-FFF2-40B4-BE49-F238E27FC236}">
                    <a16:creationId xmlns:a16="http://schemas.microsoft.com/office/drawing/2014/main" id="{4C08630C-BEAA-3C6A-5304-C6CC7DC78AEF}"/>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65" name="Forme libre : forme 64">
              <a:extLst>
                <a:ext uri="{FF2B5EF4-FFF2-40B4-BE49-F238E27FC236}">
                  <a16:creationId xmlns:a16="http://schemas.microsoft.com/office/drawing/2014/main" id="{49556FE1-A4DF-BE36-D017-75912718AF60}"/>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84" name="Graphique 1846">
            <a:extLst>
              <a:ext uri="{FF2B5EF4-FFF2-40B4-BE49-F238E27FC236}">
                <a16:creationId xmlns:a16="http://schemas.microsoft.com/office/drawing/2014/main" id="{46054624-5A48-2D2C-61A8-2FA5DC0DB1C2}"/>
              </a:ext>
            </a:extLst>
          </p:cNvPr>
          <p:cNvGrpSpPr/>
          <p:nvPr/>
        </p:nvGrpSpPr>
        <p:grpSpPr>
          <a:xfrm>
            <a:off x="598013" y="3781496"/>
            <a:ext cx="239268" cy="268810"/>
            <a:chOff x="754923" y="4488392"/>
            <a:chExt cx="305723" cy="343471"/>
          </a:xfrm>
          <a:noFill/>
        </p:grpSpPr>
        <p:sp>
          <p:nvSpPr>
            <p:cNvPr id="85" name="Forme libre : forme 84">
              <a:extLst>
                <a:ext uri="{FF2B5EF4-FFF2-40B4-BE49-F238E27FC236}">
                  <a16:creationId xmlns:a16="http://schemas.microsoft.com/office/drawing/2014/main" id="{77DA82E6-B1D2-DC2C-ACBB-980284C7DB51}"/>
                </a:ext>
              </a:extLst>
            </p:cNvPr>
            <p:cNvSpPr/>
            <p:nvPr/>
          </p:nvSpPr>
          <p:spPr>
            <a:xfrm>
              <a:off x="848819" y="4533445"/>
              <a:ext cx="105822" cy="29698"/>
            </a:xfrm>
            <a:custGeom>
              <a:avLst/>
              <a:gdLst>
                <a:gd name="connsiteX0" fmla="*/ 0 w 105822"/>
                <a:gd name="connsiteY0" fmla="*/ 22860 h 29698"/>
                <a:gd name="connsiteX1" fmla="*/ 90773 w 105822"/>
                <a:gd name="connsiteY1" fmla="*/ 0 h 29698"/>
                <a:gd name="connsiteX2" fmla="*/ 88963 w 105822"/>
                <a:gd name="connsiteY2" fmla="*/ 21622 h 29698"/>
                <a:gd name="connsiteX3" fmla="*/ 105823 w 105822"/>
                <a:gd name="connsiteY3" fmla="*/ 16192 h 29698"/>
              </a:gdLst>
              <a:ahLst/>
              <a:cxnLst>
                <a:cxn ang="0">
                  <a:pos x="connsiteX0" y="connsiteY0"/>
                </a:cxn>
                <a:cxn ang="0">
                  <a:pos x="connsiteX1" y="connsiteY1"/>
                </a:cxn>
                <a:cxn ang="0">
                  <a:pos x="connsiteX2" y="connsiteY2"/>
                </a:cxn>
                <a:cxn ang="0">
                  <a:pos x="connsiteX3" y="connsiteY3"/>
                </a:cxn>
              </a:cxnLst>
              <a:rect l="l" t="t" r="r" b="b"/>
              <a:pathLst>
                <a:path w="105822" h="29698">
                  <a:moveTo>
                    <a:pt x="0" y="22860"/>
                  </a:moveTo>
                  <a:cubicBezTo>
                    <a:pt x="0" y="22860"/>
                    <a:pt x="52864" y="48673"/>
                    <a:pt x="90773" y="0"/>
                  </a:cubicBezTo>
                  <a:cubicBezTo>
                    <a:pt x="90773" y="0"/>
                    <a:pt x="94964" y="9049"/>
                    <a:pt x="88963" y="21622"/>
                  </a:cubicBezTo>
                  <a:cubicBezTo>
                    <a:pt x="88963" y="21622"/>
                    <a:pt x="98012" y="27051"/>
                    <a:pt x="105823" y="16192"/>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86" name="Forme libre : forme 85">
              <a:extLst>
                <a:ext uri="{FF2B5EF4-FFF2-40B4-BE49-F238E27FC236}">
                  <a16:creationId xmlns:a16="http://schemas.microsoft.com/office/drawing/2014/main" id="{51A334F4-EF86-B559-F1E3-D557A56BB677}"/>
                </a:ext>
              </a:extLst>
            </p:cNvPr>
            <p:cNvSpPr/>
            <p:nvPr/>
          </p:nvSpPr>
          <p:spPr>
            <a:xfrm>
              <a:off x="827313" y="4488392"/>
              <a:ext cx="78560" cy="203168"/>
            </a:xfrm>
            <a:custGeom>
              <a:avLst/>
              <a:gdLst>
                <a:gd name="connsiteX0" fmla="*/ 78561 w 78560"/>
                <a:gd name="connsiteY0" fmla="*/ 203168 h 203168"/>
                <a:gd name="connsiteX1" fmla="*/ 14838 w 78560"/>
                <a:gd name="connsiteY1" fmla="*/ 145447 h 203168"/>
                <a:gd name="connsiteX2" fmla="*/ 456 w 78560"/>
                <a:gd name="connsiteY2" fmla="*/ 132207 h 203168"/>
                <a:gd name="connsiteX3" fmla="*/ 10647 w 78560"/>
                <a:gd name="connsiteY3" fmla="*/ 114205 h 203168"/>
                <a:gd name="connsiteX4" fmla="*/ 74941 w 78560"/>
                <a:gd name="connsiteY4" fmla="*/ 0 h 203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60" h="203168">
                  <a:moveTo>
                    <a:pt x="78561" y="203168"/>
                  </a:moveTo>
                  <a:cubicBezTo>
                    <a:pt x="30459" y="203168"/>
                    <a:pt x="14838" y="145447"/>
                    <a:pt x="14838" y="145447"/>
                  </a:cubicBezTo>
                  <a:cubicBezTo>
                    <a:pt x="14838" y="145447"/>
                    <a:pt x="3408" y="146685"/>
                    <a:pt x="456" y="132207"/>
                  </a:cubicBezTo>
                  <a:cubicBezTo>
                    <a:pt x="-2592" y="117824"/>
                    <a:pt x="10647" y="114205"/>
                    <a:pt x="10647" y="114205"/>
                  </a:cubicBezTo>
                  <a:cubicBezTo>
                    <a:pt x="10647" y="114205"/>
                    <a:pt x="-15165" y="24670"/>
                    <a:pt x="74941"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87" name="Forme libre : forme 86">
              <a:extLst>
                <a:ext uri="{FF2B5EF4-FFF2-40B4-BE49-F238E27FC236}">
                  <a16:creationId xmlns:a16="http://schemas.microsoft.com/office/drawing/2014/main" id="{274C7289-C79F-39FA-89C8-766AC6A5155C}"/>
                </a:ext>
              </a:extLst>
            </p:cNvPr>
            <p:cNvSpPr/>
            <p:nvPr/>
          </p:nvSpPr>
          <p:spPr>
            <a:xfrm>
              <a:off x="909493" y="4497536"/>
              <a:ext cx="80370" cy="194024"/>
            </a:xfrm>
            <a:custGeom>
              <a:avLst/>
              <a:gdLst>
                <a:gd name="connsiteX0" fmla="*/ 0 w 80370"/>
                <a:gd name="connsiteY0" fmla="*/ 194024 h 194024"/>
                <a:gd name="connsiteX1" fmla="*/ 65532 w 80370"/>
                <a:gd name="connsiteY1" fmla="*/ 136303 h 194024"/>
                <a:gd name="connsiteX2" fmla="*/ 79915 w 80370"/>
                <a:gd name="connsiteY2" fmla="*/ 123063 h 194024"/>
                <a:gd name="connsiteX3" fmla="*/ 69723 w 80370"/>
                <a:gd name="connsiteY3" fmla="*/ 105061 h 194024"/>
                <a:gd name="connsiteX4" fmla="*/ 29051 w 80370"/>
                <a:gd name="connsiteY4" fmla="*/ 0 h 194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70" h="194024">
                  <a:moveTo>
                    <a:pt x="0" y="194024"/>
                  </a:moveTo>
                  <a:cubicBezTo>
                    <a:pt x="48101" y="194024"/>
                    <a:pt x="65532" y="136303"/>
                    <a:pt x="65532" y="136303"/>
                  </a:cubicBezTo>
                  <a:cubicBezTo>
                    <a:pt x="65532" y="136303"/>
                    <a:pt x="76962" y="137541"/>
                    <a:pt x="79915" y="123063"/>
                  </a:cubicBezTo>
                  <a:cubicBezTo>
                    <a:pt x="82963" y="108680"/>
                    <a:pt x="69723" y="105061"/>
                    <a:pt x="69723" y="105061"/>
                  </a:cubicBezTo>
                  <a:cubicBezTo>
                    <a:pt x="69723" y="105061"/>
                    <a:pt x="90678" y="32480"/>
                    <a:pt x="29051"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88" name="Forme libre : forme 87">
              <a:extLst>
                <a:ext uri="{FF2B5EF4-FFF2-40B4-BE49-F238E27FC236}">
                  <a16:creationId xmlns:a16="http://schemas.microsoft.com/office/drawing/2014/main" id="{FE072A53-125A-E17F-8C0A-879A7B8169E3}"/>
                </a:ext>
              </a:extLst>
            </p:cNvPr>
            <p:cNvSpPr/>
            <p:nvPr/>
          </p:nvSpPr>
          <p:spPr>
            <a:xfrm>
              <a:off x="874632" y="4600216"/>
              <a:ext cx="9525" cy="13144"/>
            </a:xfrm>
            <a:custGeom>
              <a:avLst/>
              <a:gdLst>
                <a:gd name="connsiteX0" fmla="*/ 0 w 9525"/>
                <a:gd name="connsiteY0" fmla="*/ 0 h 13144"/>
                <a:gd name="connsiteX1" fmla="*/ 0 w 9525"/>
                <a:gd name="connsiteY1" fmla="*/ 13145 h 13144"/>
              </a:gdLst>
              <a:ahLst/>
              <a:cxnLst>
                <a:cxn ang="0">
                  <a:pos x="connsiteX0" y="connsiteY0"/>
                </a:cxn>
                <a:cxn ang="0">
                  <a:pos x="connsiteX1" y="connsiteY1"/>
                </a:cxn>
              </a:cxnLst>
              <a:rect l="l" t="t" r="r" b="b"/>
              <a:pathLst>
                <a:path w="9525" h="13144">
                  <a:moveTo>
                    <a:pt x="0" y="0"/>
                  </a:moveTo>
                  <a:lnTo>
                    <a:pt x="0" y="13145"/>
                  </a:lnTo>
                </a:path>
              </a:pathLst>
            </a:custGeom>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89" name="Forme libre : forme 88">
              <a:extLst>
                <a:ext uri="{FF2B5EF4-FFF2-40B4-BE49-F238E27FC236}">
                  <a16:creationId xmlns:a16="http://schemas.microsoft.com/office/drawing/2014/main" id="{FFCDF672-F5CC-77E3-54DA-4620B0340674}"/>
                </a:ext>
              </a:extLst>
            </p:cNvPr>
            <p:cNvSpPr/>
            <p:nvPr/>
          </p:nvSpPr>
          <p:spPr>
            <a:xfrm>
              <a:off x="931782" y="4599549"/>
              <a:ext cx="9525" cy="13239"/>
            </a:xfrm>
            <a:custGeom>
              <a:avLst/>
              <a:gdLst>
                <a:gd name="connsiteX0" fmla="*/ 0 w 9525"/>
                <a:gd name="connsiteY0" fmla="*/ 0 h 13239"/>
                <a:gd name="connsiteX1" fmla="*/ 0 w 9525"/>
                <a:gd name="connsiteY1" fmla="*/ 13240 h 13239"/>
              </a:gdLst>
              <a:ahLst/>
              <a:cxnLst>
                <a:cxn ang="0">
                  <a:pos x="connsiteX0" y="connsiteY0"/>
                </a:cxn>
                <a:cxn ang="0">
                  <a:pos x="connsiteX1" y="connsiteY1"/>
                </a:cxn>
              </a:cxnLst>
              <a:rect l="l" t="t" r="r" b="b"/>
              <a:pathLst>
                <a:path w="9525" h="13239">
                  <a:moveTo>
                    <a:pt x="0" y="0"/>
                  </a:moveTo>
                  <a:lnTo>
                    <a:pt x="0" y="13240"/>
                  </a:lnTo>
                </a:path>
              </a:pathLst>
            </a:custGeom>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90" name="Forme libre : forme 89">
              <a:extLst>
                <a:ext uri="{FF2B5EF4-FFF2-40B4-BE49-F238E27FC236}">
                  <a16:creationId xmlns:a16="http://schemas.microsoft.com/office/drawing/2014/main" id="{9F5B14B1-D821-F137-82A1-047B91B4ACC5}"/>
                </a:ext>
              </a:extLst>
            </p:cNvPr>
            <p:cNvSpPr/>
            <p:nvPr/>
          </p:nvSpPr>
          <p:spPr>
            <a:xfrm>
              <a:off x="892824" y="4649841"/>
              <a:ext cx="25050" cy="5214"/>
            </a:xfrm>
            <a:custGeom>
              <a:avLst/>
              <a:gdLst>
                <a:gd name="connsiteX0" fmla="*/ 25051 w 25050"/>
                <a:gd name="connsiteY0" fmla="*/ 0 h 5214"/>
                <a:gd name="connsiteX1" fmla="*/ 0 w 25050"/>
                <a:gd name="connsiteY1" fmla="*/ 0 h 5214"/>
              </a:gdLst>
              <a:ahLst/>
              <a:cxnLst>
                <a:cxn ang="0">
                  <a:pos x="connsiteX0" y="connsiteY0"/>
                </a:cxn>
                <a:cxn ang="0">
                  <a:pos x="connsiteX1" y="connsiteY1"/>
                </a:cxn>
              </a:cxnLst>
              <a:rect l="l" t="t" r="r" b="b"/>
              <a:pathLst>
                <a:path w="25050" h="5214">
                  <a:moveTo>
                    <a:pt x="25051" y="0"/>
                  </a:moveTo>
                  <a:cubicBezTo>
                    <a:pt x="18097" y="6953"/>
                    <a:pt x="6858" y="6953"/>
                    <a:pt x="0"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91" name="Forme libre : forme 90">
              <a:extLst>
                <a:ext uri="{FF2B5EF4-FFF2-40B4-BE49-F238E27FC236}">
                  <a16:creationId xmlns:a16="http://schemas.microsoft.com/office/drawing/2014/main" id="{E321BF7F-5B4B-B7ED-3AE5-9E44DE57A259}"/>
                </a:ext>
              </a:extLst>
            </p:cNvPr>
            <p:cNvSpPr/>
            <p:nvPr/>
          </p:nvSpPr>
          <p:spPr>
            <a:xfrm>
              <a:off x="754923" y="4691179"/>
              <a:ext cx="151998" cy="140208"/>
            </a:xfrm>
            <a:custGeom>
              <a:avLst/>
              <a:gdLst>
                <a:gd name="connsiteX0" fmla="*/ 551 w 151998"/>
                <a:gd name="connsiteY0" fmla="*/ 140208 h 140208"/>
                <a:gd name="connsiteX1" fmla="*/ 88466 w 151998"/>
                <a:gd name="connsiteY1" fmla="*/ 27051 h 140208"/>
                <a:gd name="connsiteX2" fmla="*/ 106469 w 151998"/>
                <a:gd name="connsiteY2" fmla="*/ 0 h 140208"/>
                <a:gd name="connsiteX3" fmla="*/ 151998 w 151998"/>
                <a:gd name="connsiteY3" fmla="*/ 37433 h 140208"/>
                <a:gd name="connsiteX4" fmla="*/ 127614 w 151998"/>
                <a:gd name="connsiteY4" fmla="*/ 66770 h 140208"/>
                <a:gd name="connsiteX5" fmla="*/ 103230 w 151998"/>
                <a:gd name="connsiteY5" fmla="*/ 42386 h 140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998" h="140208">
                  <a:moveTo>
                    <a:pt x="551" y="140208"/>
                  </a:moveTo>
                  <a:cubicBezTo>
                    <a:pt x="551" y="140208"/>
                    <a:pt x="-12499" y="52292"/>
                    <a:pt x="88466" y="27051"/>
                  </a:cubicBezTo>
                  <a:lnTo>
                    <a:pt x="106469" y="0"/>
                  </a:lnTo>
                  <a:lnTo>
                    <a:pt x="151998" y="37433"/>
                  </a:lnTo>
                  <a:lnTo>
                    <a:pt x="127614" y="66770"/>
                  </a:lnTo>
                  <a:lnTo>
                    <a:pt x="103230" y="42386"/>
                  </a:ln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92" name="Forme libre : forme 91">
              <a:extLst>
                <a:ext uri="{FF2B5EF4-FFF2-40B4-BE49-F238E27FC236}">
                  <a16:creationId xmlns:a16="http://schemas.microsoft.com/office/drawing/2014/main" id="{70E2E719-E912-27BB-2AD1-F12D4A2A6C5A}"/>
                </a:ext>
              </a:extLst>
            </p:cNvPr>
            <p:cNvSpPr/>
            <p:nvPr/>
          </p:nvSpPr>
          <p:spPr>
            <a:xfrm>
              <a:off x="908731" y="4691655"/>
              <a:ext cx="144875" cy="91916"/>
            </a:xfrm>
            <a:custGeom>
              <a:avLst/>
              <a:gdLst>
                <a:gd name="connsiteX0" fmla="*/ 144875 w 144875"/>
                <a:gd name="connsiteY0" fmla="*/ 91916 h 91916"/>
                <a:gd name="connsiteX1" fmla="*/ 63532 w 144875"/>
                <a:gd name="connsiteY1" fmla="*/ 27051 h 91916"/>
                <a:gd name="connsiteX2" fmla="*/ 45530 w 144875"/>
                <a:gd name="connsiteY2" fmla="*/ 0 h 91916"/>
                <a:gd name="connsiteX3" fmla="*/ 0 w 144875"/>
                <a:gd name="connsiteY3" fmla="*/ 37433 h 91916"/>
                <a:gd name="connsiteX4" fmla="*/ 24384 w 144875"/>
                <a:gd name="connsiteY4" fmla="*/ 66770 h 91916"/>
                <a:gd name="connsiteX5" fmla="*/ 48768 w 144875"/>
                <a:gd name="connsiteY5" fmla="*/ 42386 h 9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875" h="91916">
                  <a:moveTo>
                    <a:pt x="144875" y="91916"/>
                  </a:moveTo>
                  <a:cubicBezTo>
                    <a:pt x="135255" y="67056"/>
                    <a:pt x="113252" y="39529"/>
                    <a:pt x="63532" y="27051"/>
                  </a:cubicBezTo>
                  <a:lnTo>
                    <a:pt x="45530" y="0"/>
                  </a:lnTo>
                  <a:lnTo>
                    <a:pt x="0" y="37433"/>
                  </a:lnTo>
                  <a:lnTo>
                    <a:pt x="24384" y="66770"/>
                  </a:lnTo>
                  <a:lnTo>
                    <a:pt x="48768" y="42386"/>
                  </a:ln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93" name="Forme libre : forme 92">
              <a:extLst>
                <a:ext uri="{FF2B5EF4-FFF2-40B4-BE49-F238E27FC236}">
                  <a16:creationId xmlns:a16="http://schemas.microsoft.com/office/drawing/2014/main" id="{AF1BBF1D-C286-5E8E-5A71-5E92CF6B63F7}"/>
                </a:ext>
              </a:extLst>
            </p:cNvPr>
            <p:cNvSpPr/>
            <p:nvPr/>
          </p:nvSpPr>
          <p:spPr>
            <a:xfrm>
              <a:off x="1060083" y="4814719"/>
              <a:ext cx="563" cy="17144"/>
            </a:xfrm>
            <a:custGeom>
              <a:avLst/>
              <a:gdLst>
                <a:gd name="connsiteX0" fmla="*/ 0 w 563"/>
                <a:gd name="connsiteY0" fmla="*/ 17145 h 17144"/>
                <a:gd name="connsiteX1" fmla="*/ 286 w 563"/>
                <a:gd name="connsiteY1" fmla="*/ 0 h 17144"/>
              </a:gdLst>
              <a:ahLst/>
              <a:cxnLst>
                <a:cxn ang="0">
                  <a:pos x="connsiteX0" y="connsiteY0"/>
                </a:cxn>
                <a:cxn ang="0">
                  <a:pos x="connsiteX1" y="connsiteY1"/>
                </a:cxn>
              </a:cxnLst>
              <a:rect l="l" t="t" r="r" b="b"/>
              <a:pathLst>
                <a:path w="563" h="17144">
                  <a:moveTo>
                    <a:pt x="0" y="17145"/>
                  </a:moveTo>
                  <a:cubicBezTo>
                    <a:pt x="0" y="17145"/>
                    <a:pt x="1048" y="10382"/>
                    <a:pt x="286"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94" name="Espace réservé du contenu 8">
            <a:extLst>
              <a:ext uri="{FF2B5EF4-FFF2-40B4-BE49-F238E27FC236}">
                <a16:creationId xmlns:a16="http://schemas.microsoft.com/office/drawing/2014/main" id="{8845783B-8717-0303-0086-E98A1DF5B9C9}"/>
              </a:ext>
            </a:extLst>
          </p:cNvPr>
          <p:cNvSpPr txBox="1">
            <a:spLocks/>
          </p:cNvSpPr>
          <p:nvPr/>
        </p:nvSpPr>
        <p:spPr>
          <a:xfrm>
            <a:off x="73936" y="1555468"/>
            <a:ext cx="5764102" cy="2217985"/>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84000" marR="0" lvl="1" indent="-21600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r>
              <a:rPr kumimoji="0" lang="fr-FR" sz="11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Offres Formules individuelles ou Famille : </a:t>
            </a:r>
            <a:r>
              <a:rPr kumimoji="0" lang="fr-FR" sz="1100" b="1" i="0" u="none" strike="noStrike" kern="1200" cap="none" spc="0" normalizeH="0" baseline="0" noProof="0" dirty="0">
                <a:ln>
                  <a:noFill/>
                </a:ln>
                <a:solidFill>
                  <a:srgbClr val="C00000"/>
                </a:solidFill>
                <a:uLnTx/>
                <a:uFillTx/>
                <a:latin typeface="Arial"/>
                <a:ea typeface="+mn-ea"/>
                <a:cs typeface="+mn-cs"/>
              </a:rPr>
              <a:t>50% de remise sur le forfait</a:t>
            </a:r>
            <a:r>
              <a:rPr kumimoji="0" lang="fr-FR" sz="1100" b="1" i="0" u="none" strike="noStrike" kern="1200" cap="none" spc="0" normalizeH="0" noProof="0" dirty="0">
                <a:ln>
                  <a:noFill/>
                </a:ln>
                <a:solidFill>
                  <a:srgbClr val="C00000"/>
                </a:solidFill>
                <a:uLnTx/>
                <a:uFillTx/>
                <a:latin typeface="Arial"/>
                <a:ea typeface="+mn-ea"/>
                <a:cs typeface="+mn-cs"/>
              </a:rPr>
              <a:t> Part </a:t>
            </a:r>
            <a:r>
              <a:rPr kumimoji="0" lang="fr-FR" sz="1100" i="0" u="none" strike="noStrike" kern="1200" cap="none" spc="0" normalizeH="0" noProof="0" dirty="0">
                <a:ln>
                  <a:noFill/>
                </a:ln>
                <a:uLnTx/>
                <a:uFillTx/>
                <a:latin typeface="Arial"/>
                <a:ea typeface="+mn-ea"/>
                <a:cs typeface="+mn-cs"/>
              </a:rPr>
              <a:t>si la relation détient un forfait PRO </a:t>
            </a:r>
            <a:r>
              <a:rPr kumimoji="0" lang="fr-FR" sz="1050" i="1" u="none" strike="noStrike" kern="1200" cap="none" spc="0" normalizeH="0" noProof="0" dirty="0">
                <a:ln>
                  <a:noFill/>
                </a:ln>
                <a:uLnTx/>
                <a:uFillTx/>
                <a:latin typeface="Arial"/>
                <a:ea typeface="+mn-ea"/>
                <a:cs typeface="+mn-cs"/>
              </a:rPr>
              <a:t>(hors forfait Auto entrepreneur et SCI)</a:t>
            </a:r>
            <a:endParaRPr kumimoji="0" lang="fr-FR" sz="1100" i="1" u="none" strike="noStrike" kern="1200" cap="none" spc="0" normalizeH="0" baseline="0" noProof="0" dirty="0">
              <a:ln>
                <a:noFill/>
              </a:ln>
              <a:solidFill>
                <a:srgbClr val="C00000"/>
              </a:solidFill>
              <a:effectLst/>
              <a:highlight>
                <a:srgbClr val="FFFF00"/>
              </a:highlight>
              <a:uLnTx/>
              <a:uFillTx/>
              <a:latin typeface="Arial"/>
              <a:ea typeface="+mn-ea"/>
              <a:cs typeface="+mn-cs"/>
            </a:endParaRPr>
          </a:p>
          <a:p>
            <a:pPr marL="684000" marR="0" lvl="1" indent="-21600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r>
              <a:rPr kumimoji="0" lang="fr-FR" sz="11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Offre de bienvenue : </a:t>
            </a:r>
            <a:r>
              <a:rPr kumimoji="0" lang="fr-FR" sz="1100" b="1" i="0" u="none" strike="noStrike" kern="1200" cap="none" spc="0" normalizeH="0" baseline="0" noProof="0" dirty="0">
                <a:ln>
                  <a:noFill/>
                </a:ln>
                <a:solidFill>
                  <a:srgbClr val="C00000"/>
                </a:solidFill>
                <a:effectLst/>
                <a:uLnTx/>
                <a:uFillTx/>
                <a:latin typeface="Arial"/>
                <a:ea typeface="+mn-ea"/>
                <a:cs typeface="+mn-cs"/>
              </a:rPr>
              <a:t>de 1 à 6 mois offerts</a:t>
            </a:r>
            <a:r>
              <a:rPr kumimoji="0" lang="fr-FR" sz="1100" b="1" i="0" u="none" strike="noStrike" kern="1200" cap="none" spc="0" normalizeH="0" baseline="0" noProof="0" dirty="0">
                <a:ln>
                  <a:noFill/>
                </a:ln>
                <a:solidFill>
                  <a:prstClr val="black">
                    <a:lumMod val="75000"/>
                    <a:lumOff val="25000"/>
                  </a:prstClr>
                </a:solidFill>
                <a:effectLst/>
                <a:uLnTx/>
                <a:uFillTx/>
                <a:latin typeface="Arial"/>
                <a:ea typeface="+mn-ea"/>
                <a:cs typeface="+mn-cs"/>
              </a:rPr>
              <a:t> </a:t>
            </a:r>
            <a:r>
              <a:rPr kumimoji="0" lang="fr-FR" sz="1100" i="0" u="none" strike="noStrike" kern="1200" cap="none" spc="0" normalizeH="0" baseline="0" noProof="0" dirty="0">
                <a:ln>
                  <a:noFill/>
                </a:ln>
                <a:solidFill>
                  <a:prstClr val="black">
                    <a:lumMod val="75000"/>
                    <a:lumOff val="25000"/>
                  </a:prstClr>
                </a:solidFill>
                <a:effectLst/>
                <a:uLnTx/>
                <a:uFillTx/>
                <a:latin typeface="Arial"/>
                <a:ea typeface="+mn-ea"/>
                <a:cs typeface="+mn-cs"/>
              </a:rPr>
              <a:t>sur le forfait PRO</a:t>
            </a:r>
          </a:p>
          <a:p>
            <a:pPr lvl="2" eaLnBrk="1" fontAlgn="auto" hangingPunct="1">
              <a:spcBef>
                <a:spcPts val="300"/>
              </a:spcBef>
              <a:spcAft>
                <a:spcPts val="0"/>
              </a:spcAft>
              <a:buClr>
                <a:srgbClr val="C00000"/>
              </a:buClr>
              <a:defRPr/>
            </a:pPr>
            <a:r>
              <a:rPr lang="fr-FR" sz="900" dirty="0">
                <a:solidFill>
                  <a:prstClr val="black">
                    <a:lumMod val="75000"/>
                    <a:lumOff val="25000"/>
                  </a:prstClr>
                </a:solidFill>
                <a:latin typeface="Arial"/>
              </a:rPr>
              <a:t>Forfait Libre convergence / </a:t>
            </a:r>
            <a:r>
              <a:rPr kumimoji="0" lang="fr-FR" sz="900" i="0" u="none" strike="noStrike" kern="1200" cap="none" spc="0" normalizeH="0" baseline="0" noProof="0" dirty="0">
                <a:ln>
                  <a:noFill/>
                </a:ln>
                <a:solidFill>
                  <a:prstClr val="black">
                    <a:lumMod val="75000"/>
                    <a:lumOff val="25000"/>
                  </a:prstClr>
                </a:solidFill>
                <a:effectLst/>
                <a:uLnTx/>
                <a:uFillTx/>
                <a:latin typeface="Arial"/>
                <a:ea typeface="+mn-ea"/>
                <a:cs typeface="+mn-cs"/>
              </a:rPr>
              <a:t>Forfait</a:t>
            </a:r>
            <a:r>
              <a:rPr kumimoji="0" lang="fr-FR" sz="900" i="0" u="none" strike="noStrike" kern="1200" cap="none" spc="0" normalizeH="0" noProof="0" dirty="0">
                <a:ln>
                  <a:noFill/>
                </a:ln>
                <a:solidFill>
                  <a:prstClr val="black">
                    <a:lumMod val="75000"/>
                    <a:lumOff val="25000"/>
                  </a:prstClr>
                </a:solidFill>
                <a:effectLst/>
                <a:uLnTx/>
                <a:uFillTx/>
                <a:latin typeface="Arial"/>
                <a:ea typeface="+mn-ea"/>
                <a:cs typeface="+mn-cs"/>
              </a:rPr>
              <a:t> </a:t>
            </a:r>
            <a:r>
              <a:rPr kumimoji="0" lang="fr-FR" sz="900" i="0" u="none" strike="noStrike" kern="1200" cap="none" spc="0" normalizeH="0" noProof="0" dirty="0" err="1">
                <a:ln>
                  <a:noFill/>
                </a:ln>
                <a:solidFill>
                  <a:prstClr val="black">
                    <a:lumMod val="75000"/>
                    <a:lumOff val="25000"/>
                  </a:prstClr>
                </a:solidFill>
                <a:effectLst/>
                <a:uLnTx/>
                <a:uFillTx/>
                <a:latin typeface="Arial"/>
                <a:ea typeface="+mn-ea"/>
                <a:cs typeface="+mn-cs"/>
              </a:rPr>
              <a:t>Labelis</a:t>
            </a:r>
            <a:r>
              <a:rPr kumimoji="0" lang="fr-FR" sz="900" i="0" u="none" strike="noStrike" kern="1200" cap="none" spc="0" normalizeH="0" noProof="0" dirty="0">
                <a:ln>
                  <a:noFill/>
                </a:ln>
                <a:solidFill>
                  <a:prstClr val="black">
                    <a:lumMod val="75000"/>
                    <a:lumOff val="25000"/>
                  </a:prstClr>
                </a:solidFill>
                <a:effectLst/>
                <a:uLnTx/>
                <a:uFillTx/>
                <a:latin typeface="Arial"/>
                <a:ea typeface="+mn-ea"/>
                <a:cs typeface="+mn-cs"/>
              </a:rPr>
              <a:t> / </a:t>
            </a:r>
            <a:r>
              <a:rPr lang="fr-FR" sz="900" baseline="0" dirty="0">
                <a:solidFill>
                  <a:prstClr val="black">
                    <a:lumMod val="75000"/>
                    <a:lumOff val="25000"/>
                  </a:prstClr>
                </a:solidFill>
                <a:latin typeface="Arial"/>
              </a:rPr>
              <a:t>Forfait </a:t>
            </a:r>
            <a:r>
              <a:rPr lang="fr-FR" sz="900" baseline="0" dirty="0" err="1">
                <a:solidFill>
                  <a:prstClr val="black">
                    <a:lumMod val="75000"/>
                    <a:lumOff val="25000"/>
                  </a:prstClr>
                </a:solidFill>
                <a:latin typeface="Arial"/>
              </a:rPr>
              <a:t>Labelis</a:t>
            </a:r>
            <a:r>
              <a:rPr lang="fr-FR" sz="900" dirty="0">
                <a:solidFill>
                  <a:prstClr val="black">
                    <a:lumMod val="75000"/>
                    <a:lumOff val="25000"/>
                  </a:prstClr>
                </a:solidFill>
                <a:latin typeface="Arial"/>
              </a:rPr>
              <a:t> Santé </a:t>
            </a:r>
            <a:r>
              <a:rPr kumimoji="0" lang="fr-FR" sz="900" i="0" u="none" strike="noStrike" kern="1200" cap="none" spc="0" normalizeH="0" baseline="0" noProof="0" dirty="0">
                <a:ln>
                  <a:noFill/>
                </a:ln>
                <a:solidFill>
                  <a:prstClr val="black">
                    <a:lumMod val="75000"/>
                    <a:lumOff val="25000"/>
                  </a:prstClr>
                </a:solidFill>
                <a:effectLst/>
                <a:uLnTx/>
                <a:uFillTx/>
                <a:latin typeface="Arial"/>
                <a:ea typeface="+mn-ea"/>
                <a:cs typeface="+mn-cs"/>
              </a:rPr>
              <a:t> </a:t>
            </a:r>
          </a:p>
          <a:p>
            <a:pPr marL="684000" marR="0" lvl="1" indent="-21600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r>
              <a:rPr kumimoji="0" lang="fr-FR" sz="11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Offre Montée en Gamme carte Business Haut de Gamme dans un Forfait : </a:t>
            </a:r>
            <a:r>
              <a:rPr kumimoji="0" lang="fr-FR" sz="1050" i="0" u="none" strike="noStrike" kern="1200" cap="none" spc="0" normalizeH="0" baseline="0" noProof="0" dirty="0">
                <a:ln>
                  <a:noFill/>
                </a:ln>
                <a:solidFill>
                  <a:prstClr val="black">
                    <a:lumMod val="75000"/>
                    <a:lumOff val="25000"/>
                  </a:prstClr>
                </a:solidFill>
                <a:uLnTx/>
                <a:uFillTx/>
                <a:latin typeface="Arial"/>
                <a:ea typeface="+mn-ea"/>
                <a:cs typeface="+mn-cs"/>
              </a:rPr>
              <a:t>Forfait avec </a:t>
            </a:r>
            <a:r>
              <a:rPr lang="fr-FR" sz="1050" b="1" dirty="0">
                <a:solidFill>
                  <a:srgbClr val="C00000"/>
                </a:solidFill>
                <a:latin typeface="Arial"/>
              </a:rPr>
              <a:t>Visa Business GOLD DD </a:t>
            </a:r>
            <a:r>
              <a:rPr lang="fr-FR" sz="1050" dirty="0">
                <a:latin typeface="Arial"/>
              </a:rPr>
              <a:t>au prix du</a:t>
            </a:r>
            <a:r>
              <a:rPr lang="fr-FR" sz="1050" b="1" dirty="0">
                <a:solidFill>
                  <a:srgbClr val="C00000"/>
                </a:solidFill>
                <a:latin typeface="Arial"/>
              </a:rPr>
              <a:t> </a:t>
            </a:r>
            <a:r>
              <a:rPr kumimoji="0" lang="fr-FR" sz="1050" i="0" u="none" strike="noStrike" kern="1200" cap="none" spc="0" normalizeH="0" baseline="0" noProof="0" dirty="0">
                <a:ln>
                  <a:noFill/>
                </a:ln>
                <a:solidFill>
                  <a:prstClr val="black">
                    <a:lumMod val="75000"/>
                    <a:lumOff val="25000"/>
                  </a:prstClr>
                </a:solidFill>
                <a:uLnTx/>
                <a:uFillTx/>
                <a:latin typeface="Arial"/>
                <a:ea typeface="+mn-ea"/>
                <a:cs typeface="+mn-cs"/>
              </a:rPr>
              <a:t>Forfait avec </a:t>
            </a:r>
            <a:r>
              <a:rPr kumimoji="0" lang="fr-FR" sz="1050" b="1" i="0" u="none" strike="noStrike" kern="1200" cap="none" spc="0" normalizeH="0" baseline="0" noProof="0" dirty="0">
                <a:ln>
                  <a:noFill/>
                </a:ln>
                <a:uLnTx/>
                <a:uFillTx/>
                <a:latin typeface="Arial"/>
                <a:ea typeface="+mn-ea"/>
                <a:cs typeface="+mn-cs"/>
              </a:rPr>
              <a:t>Visa </a:t>
            </a:r>
            <a:r>
              <a:rPr lang="fr-FR" sz="1050" b="1" dirty="0">
                <a:latin typeface="Arial"/>
              </a:rPr>
              <a:t>Business </a:t>
            </a:r>
            <a:r>
              <a:rPr kumimoji="0" lang="fr-FR" sz="1050" b="1" i="0" u="none" strike="noStrike" kern="1200" cap="none" spc="0" normalizeH="0" baseline="0" noProof="0" dirty="0">
                <a:ln>
                  <a:noFill/>
                </a:ln>
                <a:effectLst/>
                <a:uLnTx/>
                <a:uFillTx/>
                <a:latin typeface="Arial"/>
                <a:ea typeface="+mn-ea"/>
                <a:cs typeface="+mn-cs"/>
              </a:rPr>
              <a:t> </a:t>
            </a:r>
            <a:r>
              <a:rPr kumimoji="0" lang="fr-FR" sz="1050" b="0" i="0" u="none" strike="noStrike" kern="1200" cap="none" spc="0" normalizeH="0" baseline="0" noProof="0" dirty="0">
                <a:ln>
                  <a:noFill/>
                </a:ln>
                <a:solidFill>
                  <a:prstClr val="black">
                    <a:lumMod val="75000"/>
                    <a:lumOff val="25000"/>
                  </a:prstClr>
                </a:solidFill>
                <a:effectLst/>
                <a:uLnTx/>
                <a:uFillTx/>
                <a:latin typeface="Arial"/>
                <a:ea typeface="+mn-ea"/>
                <a:cs typeface="+mn-cs"/>
              </a:rPr>
              <a:t>et Forfait avec </a:t>
            </a:r>
            <a:r>
              <a:rPr kumimoji="0" lang="fr-FR" sz="1050" b="1" i="0" u="none" strike="noStrike" kern="1200" cap="none" spc="0" normalizeH="0" baseline="0" noProof="0" dirty="0">
                <a:ln>
                  <a:noFill/>
                </a:ln>
                <a:solidFill>
                  <a:srgbClr val="C00000"/>
                </a:solidFill>
                <a:effectLst/>
                <a:uLnTx/>
                <a:uFillTx/>
                <a:latin typeface="Arial"/>
                <a:ea typeface="+mn-ea"/>
                <a:cs typeface="+mn-cs"/>
              </a:rPr>
              <a:t>Visa Business PLATINUM </a:t>
            </a:r>
            <a:r>
              <a:rPr kumimoji="0" lang="fr-FR" sz="1050" b="0" i="0" u="none" strike="noStrike" kern="1200" cap="none" spc="0" normalizeH="0" baseline="0" noProof="0" dirty="0">
                <a:ln>
                  <a:noFill/>
                </a:ln>
                <a:solidFill>
                  <a:prstClr val="black">
                    <a:lumMod val="75000"/>
                    <a:lumOff val="25000"/>
                  </a:prstClr>
                </a:solidFill>
                <a:effectLst/>
                <a:uLnTx/>
                <a:uFillTx/>
                <a:latin typeface="Arial"/>
                <a:ea typeface="+mn-ea"/>
                <a:cs typeface="+mn-cs"/>
              </a:rPr>
              <a:t>au prix du Forfait avec </a:t>
            </a:r>
            <a:r>
              <a:rPr kumimoji="0" lang="fr-FR" sz="1050" b="1" i="0" u="none" strike="noStrike" kern="1200" cap="none" spc="0" normalizeH="0" baseline="0" noProof="0" dirty="0">
                <a:ln>
                  <a:noFill/>
                </a:ln>
                <a:solidFill>
                  <a:prstClr val="black">
                    <a:lumMod val="75000"/>
                    <a:lumOff val="25000"/>
                  </a:prstClr>
                </a:solidFill>
                <a:effectLst/>
                <a:uLnTx/>
                <a:uFillTx/>
                <a:latin typeface="Arial"/>
                <a:ea typeface="+mn-ea"/>
                <a:cs typeface="+mn-cs"/>
              </a:rPr>
              <a:t>Visa GOLD Business</a:t>
            </a:r>
            <a:r>
              <a:rPr kumimoji="0" lang="fr-FR" sz="1050" i="0" u="none" strike="noStrike" kern="1200" cap="none" spc="0" normalizeH="0" baseline="0" noProof="0" dirty="0">
                <a:ln>
                  <a:noFill/>
                </a:ln>
                <a:solidFill>
                  <a:prstClr val="black">
                    <a:lumMod val="75000"/>
                    <a:lumOff val="25000"/>
                  </a:prstClr>
                </a:solidFill>
                <a:effectLst/>
                <a:uLnTx/>
                <a:uFillTx/>
                <a:latin typeface="Arial"/>
                <a:ea typeface="+mn-ea"/>
                <a:cs typeface="+mn-cs"/>
              </a:rPr>
              <a:t> pendant 12 mois</a:t>
            </a:r>
          </a:p>
          <a:p>
            <a:pPr marL="684000" marR="0" lvl="1" indent="-21600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r>
              <a:rPr lang="fr-FR" sz="1100" b="1" dirty="0">
                <a:solidFill>
                  <a:prstClr val="black">
                    <a:lumMod val="75000"/>
                    <a:lumOff val="25000"/>
                  </a:prstClr>
                </a:solidFill>
                <a:effectLst>
                  <a:outerShdw blurRad="38100" dist="38100" dir="2700000" algn="tl">
                    <a:srgbClr val="000000">
                      <a:alpha val="43137"/>
                    </a:srgbClr>
                  </a:outerShdw>
                </a:effectLst>
                <a:latin typeface="Arial"/>
              </a:rPr>
              <a:t>Offres Avance &amp; Gestion du Tiers Payant </a:t>
            </a:r>
            <a:r>
              <a:rPr lang="fr-FR" sz="1050" b="1" dirty="0">
                <a:solidFill>
                  <a:prstClr val="black">
                    <a:lumMod val="75000"/>
                    <a:lumOff val="25000"/>
                  </a:prstClr>
                </a:solidFill>
                <a:latin typeface="Arial"/>
              </a:rPr>
              <a:t>:</a:t>
            </a:r>
            <a:r>
              <a:rPr lang="fr-FR" sz="1050" dirty="0">
                <a:solidFill>
                  <a:prstClr val="black">
                    <a:lumMod val="75000"/>
                    <a:lumOff val="25000"/>
                  </a:prstClr>
                </a:solidFill>
                <a:latin typeface="Arial"/>
              </a:rPr>
              <a:t> pour les professionnels de santé qui souhaitent consacrer davantage de temps à leurs patients/clients et/ou réduire le délai d’encaissement de leur Chiffre d’Affaires Tiers Payant</a:t>
            </a:r>
            <a:endParaRPr kumimoji="0" lang="fr-FR" sz="1100" b="1"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p:txBody>
      </p:sp>
      <p:sp>
        <p:nvSpPr>
          <p:cNvPr id="95" name="Espace réservé du contenu 8">
            <a:extLst>
              <a:ext uri="{FF2B5EF4-FFF2-40B4-BE49-F238E27FC236}">
                <a16:creationId xmlns:a16="http://schemas.microsoft.com/office/drawing/2014/main" id="{59AB92D1-1649-A002-96BF-667BBD39EBB7}"/>
              </a:ext>
            </a:extLst>
          </p:cNvPr>
          <p:cNvSpPr txBox="1">
            <a:spLocks/>
          </p:cNvSpPr>
          <p:nvPr/>
        </p:nvSpPr>
        <p:spPr>
          <a:xfrm>
            <a:off x="-1" y="4026441"/>
            <a:ext cx="5790731" cy="2084997"/>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marR="0" lvl="1" indent="0" algn="l" defTabSz="914400" rtl="0" eaLnBrk="1" fontAlgn="auto" latinLnBrk="0" hangingPunct="1">
              <a:lnSpc>
                <a:spcPct val="100000"/>
              </a:lnSpc>
              <a:spcBef>
                <a:spcPts val="300"/>
              </a:spcBef>
              <a:spcAft>
                <a:spcPts val="0"/>
              </a:spcAft>
              <a:buClr>
                <a:srgbClr val="FCBE04"/>
              </a:buClr>
              <a:buSzTx/>
              <a:buFont typeface="Arial" panose="020B0604020202020204" pitchFamily="34" charset="0"/>
              <a:buNone/>
              <a:tabLst/>
              <a:defRPr/>
            </a:pPr>
            <a:r>
              <a:rPr kumimoji="0" lang="fr-FR" sz="1200" b="1" i="0" u="none" strike="noStrike" kern="1200" cap="none" spc="0" normalizeH="0" baseline="0" noProof="0" dirty="0">
                <a:ln>
                  <a:noFill/>
                </a:ln>
                <a:solidFill>
                  <a:srgbClr val="C00000"/>
                </a:solidFill>
                <a:effectLst/>
                <a:uLnTx/>
                <a:uFillTx/>
                <a:latin typeface="Arial"/>
                <a:ea typeface="+mn-ea"/>
                <a:cs typeface="+mn-cs"/>
              </a:rPr>
              <a:t>Des cibles qualifiées pour organiser la prise de contact : </a:t>
            </a:r>
            <a:r>
              <a:rPr kumimoji="0" lang="fr-FR" sz="1200" b="1" i="0" u="none" strike="noStrike" kern="1200" cap="none" spc="0" normalizeH="0" baseline="0" noProof="0" dirty="0">
                <a:ln>
                  <a:noFill/>
                </a:ln>
                <a:solidFill>
                  <a:srgbClr val="C00000"/>
                </a:solidFill>
                <a:effectLst/>
                <a:uLnTx/>
                <a:uFillTx/>
                <a:latin typeface="Arial"/>
                <a:ea typeface="+mn-ea"/>
                <a:cs typeface="+mn-cs"/>
                <a:hlinkClick r:id="rId5" action="ppaction://hlinksldjump"/>
              </a:rPr>
              <a:t>clic ici</a:t>
            </a:r>
            <a:endParaRPr kumimoji="0" lang="fr-FR" sz="1200" b="1" i="0" u="none" strike="noStrike" kern="1200" cap="none" spc="0" normalizeH="0" baseline="0" noProof="0" dirty="0">
              <a:ln>
                <a:noFill/>
              </a:ln>
              <a:solidFill>
                <a:srgbClr val="C00000"/>
              </a:solidFill>
              <a:effectLst/>
              <a:uLnTx/>
              <a:uFillTx/>
              <a:latin typeface="Arial"/>
              <a:ea typeface="+mn-ea"/>
              <a:cs typeface="+mn-cs"/>
            </a:endParaRPr>
          </a:p>
          <a:p>
            <a:pPr marL="684000" marR="0" lvl="1" indent="-21600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r>
              <a:rPr kumimoji="0" lang="fr-FR" sz="11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Cibles GERC :</a:t>
            </a:r>
          </a:p>
          <a:p>
            <a:pPr marL="806450" marR="0" lvl="2" indent="-90488"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r>
              <a:rPr kumimoji="0" lang="fr-FR" sz="1100" b="1" i="0" u="none" strike="noStrike" kern="1200" cap="none" spc="0" normalizeH="0" baseline="0" noProof="0" dirty="0">
                <a:ln>
                  <a:noFill/>
                </a:ln>
                <a:solidFill>
                  <a:prstClr val="black">
                    <a:lumMod val="75000"/>
                    <a:lumOff val="25000"/>
                  </a:prstClr>
                </a:solidFill>
                <a:effectLst/>
                <a:uLnTx/>
                <a:uFillTx/>
                <a:latin typeface="Arial"/>
                <a:ea typeface="+mn-ea"/>
                <a:cs typeface="+mn-cs"/>
              </a:rPr>
              <a:t> Professionnels de Santé : </a:t>
            </a:r>
            <a:r>
              <a:rPr kumimoji="0" lang="fr-FR" sz="1050" i="0" u="none" strike="noStrike" kern="1200" cap="none" spc="0" normalizeH="0" baseline="0" noProof="0" dirty="0">
                <a:ln>
                  <a:noFill/>
                </a:ln>
                <a:solidFill>
                  <a:prstClr val="black">
                    <a:lumMod val="75000"/>
                    <a:lumOff val="25000"/>
                  </a:prstClr>
                </a:solidFill>
                <a:effectLst/>
                <a:uLnTx/>
                <a:uFillTx/>
                <a:latin typeface="Arial"/>
                <a:ea typeface="+mn-ea"/>
                <a:cs typeface="+mn-cs"/>
              </a:rPr>
              <a:t>offre Avance &amp; Gestion du Tiers Payant pour consacrer plus de temps à leurs patients</a:t>
            </a:r>
            <a:r>
              <a:rPr kumimoji="0" lang="fr-FR" sz="1100" b="1" i="0" u="none" strike="noStrike" kern="1200" cap="none" spc="0" normalizeH="0" baseline="0" noProof="0" dirty="0">
                <a:ln>
                  <a:noFill/>
                </a:ln>
                <a:solidFill>
                  <a:prstClr val="black">
                    <a:lumMod val="75000"/>
                    <a:lumOff val="25000"/>
                  </a:prstClr>
                </a:solidFill>
                <a:effectLst/>
                <a:uLnTx/>
                <a:uFillTx/>
                <a:latin typeface="Arial"/>
                <a:ea typeface="+mn-ea"/>
                <a:cs typeface="+mn-cs"/>
              </a:rPr>
              <a:t> </a:t>
            </a:r>
          </a:p>
          <a:p>
            <a:pPr marL="806450" marR="0" lvl="2" indent="-90488"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r>
              <a:rPr kumimoji="0" lang="fr-FR" sz="1100" b="1" i="0" u="none" strike="noStrike" kern="1200" cap="none" spc="0" normalizeH="0" baseline="0" noProof="0" dirty="0">
                <a:ln>
                  <a:noFill/>
                </a:ln>
                <a:solidFill>
                  <a:prstClr val="black">
                    <a:lumMod val="75000"/>
                    <a:lumOff val="25000"/>
                  </a:prstClr>
                </a:solidFill>
                <a:effectLst/>
                <a:uLnTx/>
                <a:uFillTx/>
                <a:latin typeface="Arial"/>
                <a:ea typeface="+mn-ea"/>
                <a:cs typeface="+mn-cs"/>
              </a:rPr>
              <a:t> PM multi-bancarisées :</a:t>
            </a:r>
            <a:r>
              <a:rPr kumimoji="0" lang="fr-FR" sz="1050" i="0" u="none" strike="noStrike" kern="1200" cap="none" spc="0" normalizeH="0" baseline="0" noProof="0" dirty="0">
                <a:ln>
                  <a:noFill/>
                </a:ln>
                <a:solidFill>
                  <a:prstClr val="black">
                    <a:lumMod val="75000"/>
                    <a:lumOff val="25000"/>
                  </a:prstClr>
                </a:solidFill>
                <a:effectLst/>
                <a:uLnTx/>
                <a:uFillTx/>
                <a:latin typeface="Arial"/>
                <a:ea typeface="+mn-ea"/>
                <a:cs typeface="+mn-cs"/>
              </a:rPr>
              <a:t> leur simplifier la gestion de leurs comptes en les équipant de </a:t>
            </a:r>
            <a:r>
              <a:rPr kumimoji="0" lang="fr-FR" sz="1050" i="0" u="none" strike="noStrike" kern="1200" cap="none" spc="0" normalizeH="0" baseline="0" noProof="0" dirty="0" err="1">
                <a:ln>
                  <a:noFill/>
                </a:ln>
                <a:solidFill>
                  <a:prstClr val="black">
                    <a:lumMod val="75000"/>
                    <a:lumOff val="25000"/>
                  </a:prstClr>
                </a:solidFill>
                <a:effectLst/>
                <a:uLnTx/>
                <a:uFillTx/>
                <a:latin typeface="Arial"/>
                <a:ea typeface="+mn-ea"/>
                <a:cs typeface="+mn-cs"/>
              </a:rPr>
              <a:t>PulCEo</a:t>
            </a:r>
            <a:r>
              <a:rPr kumimoji="0" lang="fr-FR" sz="1050" i="0" u="none" strike="noStrike" kern="1200" cap="none" spc="0" normalizeH="0" baseline="0" noProof="0" dirty="0">
                <a:ln>
                  <a:noFill/>
                </a:ln>
                <a:solidFill>
                  <a:prstClr val="black">
                    <a:lumMod val="75000"/>
                    <a:lumOff val="25000"/>
                  </a:prstClr>
                </a:solidFill>
                <a:effectLst/>
                <a:uLnTx/>
                <a:uFillTx/>
                <a:latin typeface="Arial"/>
                <a:ea typeface="+mn-ea"/>
                <a:cs typeface="+mn-cs"/>
              </a:rPr>
              <a:t> </a:t>
            </a:r>
            <a:r>
              <a:rPr kumimoji="0" lang="fr-FR" sz="1050" i="0" u="none" strike="noStrike" kern="1200" cap="none" spc="0" normalizeH="0" baseline="0" noProof="0" dirty="0" err="1">
                <a:ln>
                  <a:noFill/>
                </a:ln>
                <a:solidFill>
                  <a:prstClr val="black">
                    <a:lumMod val="75000"/>
                    <a:lumOff val="25000"/>
                  </a:prstClr>
                </a:solidFill>
                <a:effectLst/>
                <a:uLnTx/>
                <a:uFillTx/>
                <a:latin typeface="Arial"/>
                <a:ea typeface="+mn-ea"/>
                <a:cs typeface="+mn-cs"/>
              </a:rPr>
              <a:t>Connect</a:t>
            </a:r>
            <a:endParaRPr kumimoji="0" lang="fr-FR" sz="1100" b="1"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684000" marR="0" lvl="1" indent="-21600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r>
              <a:rPr kumimoji="0" lang="fr-FR" sz="11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Fonds de commerce :</a:t>
            </a:r>
          </a:p>
          <a:p>
            <a:pPr marL="806450" marR="0" lvl="2" indent="-90488"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r>
              <a:rPr kumimoji="0" lang="fr-FR" sz="1000" b="1" i="0" u="none" strike="noStrike" kern="1200" cap="none" spc="0" normalizeH="0" baseline="0" noProof="0" dirty="0">
                <a:ln>
                  <a:noFill/>
                </a:ln>
                <a:solidFill>
                  <a:prstClr val="black">
                    <a:lumMod val="75000"/>
                    <a:lumOff val="25000"/>
                  </a:prstClr>
                </a:solidFill>
                <a:effectLst/>
                <a:uLnTx/>
                <a:uFillTx/>
                <a:latin typeface="Arial"/>
                <a:ea typeface="+mn-ea"/>
                <a:cs typeface="+mn-cs"/>
              </a:rPr>
              <a:t>Clients Pros sans univers Banque au quotidien</a:t>
            </a:r>
            <a:r>
              <a:rPr kumimoji="0" lang="fr-FR" sz="1000" b="1" i="0" u="none" strike="noStrike" kern="1200" cap="none" spc="0" normalizeH="0" noProof="0" dirty="0">
                <a:ln>
                  <a:noFill/>
                </a:ln>
                <a:solidFill>
                  <a:prstClr val="black">
                    <a:lumMod val="75000"/>
                    <a:lumOff val="25000"/>
                  </a:prstClr>
                </a:solidFill>
                <a:effectLst/>
                <a:uLnTx/>
                <a:uFillTx/>
                <a:latin typeface="Arial"/>
                <a:ea typeface="+mn-ea"/>
                <a:cs typeface="+mn-cs"/>
              </a:rPr>
              <a:t> </a:t>
            </a:r>
            <a:r>
              <a:rPr kumimoji="0" lang="fr-FR" sz="900" b="1" i="0" u="none" strike="noStrike" kern="1200" cap="none" spc="0" normalizeH="0" noProof="0" dirty="0">
                <a:ln>
                  <a:noFill/>
                </a:ln>
                <a:solidFill>
                  <a:prstClr val="black">
                    <a:lumMod val="75000"/>
                    <a:lumOff val="25000"/>
                  </a:prstClr>
                </a:solidFill>
                <a:effectLst/>
                <a:uLnTx/>
                <a:uFillTx/>
                <a:latin typeface="Arial"/>
                <a:ea typeface="+mn-ea"/>
                <a:cs typeface="+mn-cs"/>
              </a:rPr>
              <a:t>: </a:t>
            </a:r>
            <a:r>
              <a:rPr kumimoji="0" lang="fr-FR" sz="900" i="0" u="none" strike="noStrike" kern="1200" cap="none" spc="0" normalizeH="0" noProof="0" dirty="0">
                <a:ln>
                  <a:noFill/>
                </a:ln>
                <a:solidFill>
                  <a:prstClr val="black">
                    <a:lumMod val="75000"/>
                    <a:lumOff val="25000"/>
                  </a:prstClr>
                </a:solidFill>
                <a:effectLst/>
                <a:uLnTx/>
                <a:uFillTx/>
                <a:latin typeface="Arial"/>
                <a:ea typeface="+mn-ea"/>
                <a:cs typeface="+mn-cs"/>
              </a:rPr>
              <a:t>explorez votre portefeuille pour consolider la relation et Activer/Equiper vos clients sur l’univers de besoin Banque au quotidien </a:t>
            </a:r>
            <a:r>
              <a:rPr kumimoji="0" lang="fr-FR" sz="900" i="0" u="none" strike="noStrike" kern="1200" cap="none" spc="0" normalizeH="0" noProof="0" dirty="0">
                <a:ln>
                  <a:noFill/>
                </a:ln>
                <a:solidFill>
                  <a:prstClr val="black">
                    <a:lumMod val="75000"/>
                    <a:lumOff val="25000"/>
                  </a:prstClr>
                </a:solidFill>
                <a:effectLst/>
                <a:uLnTx/>
                <a:uFillTx/>
                <a:latin typeface="Arial"/>
                <a:ea typeface="+mn-ea"/>
                <a:cs typeface="+mn-cs"/>
                <a:sym typeface="Wingdings" panose="05000000000000000000" pitchFamily="2" charset="2"/>
              </a:rPr>
              <a:t> près d’</a:t>
            </a:r>
            <a:r>
              <a:rPr kumimoji="0" lang="fr-FR" sz="900" b="1" i="0" u="none" strike="noStrike" kern="1200" cap="none" spc="0" normalizeH="0" noProof="0" dirty="0">
                <a:ln>
                  <a:noFill/>
                </a:ln>
                <a:solidFill>
                  <a:prstClr val="black">
                    <a:lumMod val="75000"/>
                    <a:lumOff val="25000"/>
                  </a:prstClr>
                </a:solidFill>
                <a:effectLst/>
                <a:uLnTx/>
                <a:uFillTx/>
                <a:latin typeface="Arial"/>
                <a:ea typeface="+mn-ea"/>
                <a:cs typeface="+mn-cs"/>
                <a:sym typeface="Wingdings" panose="05000000000000000000" pitchFamily="2" charset="2"/>
              </a:rPr>
              <a:t>1 client Pro Actif sur 5 ne détient pas encore l’univers </a:t>
            </a:r>
            <a:r>
              <a:rPr kumimoji="0" lang="fr-FR" sz="900" b="1" i="0" u="none" strike="noStrike" kern="1200" cap="none" spc="0" normalizeH="0" noProof="0" dirty="0" err="1">
                <a:ln>
                  <a:noFill/>
                </a:ln>
                <a:solidFill>
                  <a:prstClr val="black">
                    <a:lumMod val="75000"/>
                    <a:lumOff val="25000"/>
                  </a:prstClr>
                </a:solidFill>
                <a:effectLst/>
                <a:uLnTx/>
                <a:uFillTx/>
                <a:latin typeface="Arial"/>
                <a:ea typeface="+mn-ea"/>
                <a:cs typeface="+mn-cs"/>
                <a:sym typeface="Wingdings" panose="05000000000000000000" pitchFamily="2" charset="2"/>
              </a:rPr>
              <a:t>Banca</a:t>
            </a:r>
            <a:endParaRPr kumimoji="0" lang="fr-FR" sz="900" b="1"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p:txBody>
      </p:sp>
      <p:sp>
        <p:nvSpPr>
          <p:cNvPr id="96" name="Espace réservé du contenu 8">
            <a:extLst>
              <a:ext uri="{FF2B5EF4-FFF2-40B4-BE49-F238E27FC236}">
                <a16:creationId xmlns:a16="http://schemas.microsoft.com/office/drawing/2014/main" id="{7C4A1B6C-B5CA-BA45-E6AE-C9A40DB3E423}"/>
              </a:ext>
            </a:extLst>
          </p:cNvPr>
          <p:cNvSpPr txBox="1">
            <a:spLocks/>
          </p:cNvSpPr>
          <p:nvPr/>
        </p:nvSpPr>
        <p:spPr>
          <a:xfrm>
            <a:off x="5505297" y="1422205"/>
            <a:ext cx="6306302" cy="1694235"/>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marR="0" lvl="1" indent="-17145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a:p>
            <a:pPr marL="683895" lvl="1" indent="-215900" eaLnBrk="1" fontAlgn="auto" hangingPunct="1">
              <a:spcBef>
                <a:spcPts val="300"/>
              </a:spcBef>
              <a:spcAft>
                <a:spcPts val="0"/>
              </a:spcAft>
              <a:buClr>
                <a:srgbClr val="C0000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Part variable sur objectifs : </a:t>
            </a:r>
          </a:p>
          <a:p>
            <a:pPr marL="1142895" lvl="2" indent="-215900" eaLnBrk="1" fontAlgn="auto" hangingPunct="1">
              <a:spcBef>
                <a:spcPts val="300"/>
              </a:spcBef>
              <a:spcAft>
                <a:spcPts val="0"/>
              </a:spcAft>
              <a:buClr>
                <a:srgbClr val="C00000"/>
              </a:buClr>
              <a:defRPr/>
            </a:pPr>
            <a:r>
              <a:rPr lang="fr-FR" sz="1000" dirty="0"/>
              <a:t>VB forfaits pros - hors auto-entrepreneurs (0,5% sur PV </a:t>
            </a:r>
            <a:r>
              <a:rPr lang="fr-FR" sz="1000" dirty="0" err="1"/>
              <a:t>Indiv</a:t>
            </a:r>
            <a:r>
              <a:rPr lang="fr-FR" sz="1000" dirty="0"/>
              <a:t>.)</a:t>
            </a:r>
          </a:p>
          <a:p>
            <a:pPr marL="1142895" lvl="2" indent="-215900" eaLnBrk="1" fontAlgn="auto" hangingPunct="1">
              <a:spcBef>
                <a:spcPts val="300"/>
              </a:spcBef>
              <a:spcAft>
                <a:spcPts val="0"/>
              </a:spcAft>
              <a:buClr>
                <a:srgbClr val="C00000"/>
              </a:buClr>
              <a:defRPr/>
            </a:pPr>
            <a:r>
              <a:rPr lang="fr-FR" sz="1000" dirty="0"/>
              <a:t>Impact potentiel sur Nouvelles EER Medium Large PLR si EER (3% sur PV </a:t>
            </a:r>
            <a:r>
              <a:rPr lang="fr-FR" sz="1000" dirty="0" err="1"/>
              <a:t>Indiv</a:t>
            </a:r>
            <a:r>
              <a:rPr lang="fr-FR" sz="1000" dirty="0"/>
              <a:t>.)</a:t>
            </a:r>
          </a:p>
          <a:p>
            <a:pPr marL="926995" lvl="2" indent="0" eaLnBrk="1" fontAlgn="auto" hangingPunct="1">
              <a:spcBef>
                <a:spcPts val="300"/>
              </a:spcBef>
              <a:spcAft>
                <a:spcPts val="0"/>
              </a:spcAft>
              <a:buClr>
                <a:srgbClr val="C00000"/>
              </a:buClr>
              <a:buNone/>
              <a:defRPr/>
            </a:pPr>
            <a:endParaRPr lang="fr-FR" sz="1000" dirty="0"/>
          </a:p>
          <a:p>
            <a:pPr marL="683895" lvl="1" indent="-215900" eaLnBrk="1" fontAlgn="auto" hangingPunct="1">
              <a:spcBef>
                <a:spcPts val="300"/>
              </a:spcBef>
              <a:spcAft>
                <a:spcPts val="0"/>
              </a:spcAft>
              <a:buClr>
                <a:srgbClr val="C0000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Part variable relative (baromètre) : </a:t>
            </a:r>
          </a:p>
          <a:p>
            <a:pPr marL="1142895" lvl="2" indent="-215900" eaLnBrk="1" fontAlgn="auto" hangingPunct="1">
              <a:spcBef>
                <a:spcPts val="300"/>
              </a:spcBef>
              <a:spcAft>
                <a:spcPts val="0"/>
              </a:spcAft>
              <a:buClr>
                <a:srgbClr val="C00000"/>
              </a:buClr>
              <a:defRPr/>
            </a:pPr>
            <a:r>
              <a:rPr lang="fr-FR" sz="1000" dirty="0"/>
              <a:t>Ventes nettes Bancarisation et Flux Pros (15% du Baro CAPRO)</a:t>
            </a:r>
          </a:p>
          <a:p>
            <a:pPr marL="1142895" lvl="2" indent="-215900" eaLnBrk="1" fontAlgn="auto" hangingPunct="1">
              <a:spcBef>
                <a:spcPts val="300"/>
              </a:spcBef>
              <a:spcAft>
                <a:spcPts val="0"/>
              </a:spcAft>
              <a:buClr>
                <a:srgbClr val="C00000"/>
              </a:buClr>
              <a:defRPr/>
            </a:pPr>
            <a:r>
              <a:rPr lang="fr-FR" sz="1000" dirty="0"/>
              <a:t>Impact potentiel sur </a:t>
            </a:r>
            <a:r>
              <a:rPr lang="fr-FR" sz="1000" dirty="0" err="1"/>
              <a:t>CPAé</a:t>
            </a:r>
            <a:r>
              <a:rPr lang="fr-FR" sz="1000" dirty="0"/>
              <a:t> si univers non-détenu (15% du Baro CAPRO)</a:t>
            </a:r>
          </a:p>
        </p:txBody>
      </p:sp>
      <p:pic>
        <p:nvPicPr>
          <p:cNvPr id="97" name="Image 96">
            <a:extLst>
              <a:ext uri="{FF2B5EF4-FFF2-40B4-BE49-F238E27FC236}">
                <a16:creationId xmlns:a16="http://schemas.microsoft.com/office/drawing/2014/main" id="{8FF19614-0B63-492F-D5FA-9955E7F5646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399217">
            <a:off x="5887610" y="3693675"/>
            <a:ext cx="341740" cy="342197"/>
          </a:xfrm>
          <a:prstGeom prst="ellipse">
            <a:avLst/>
          </a:prstGeom>
          <a:solidFill>
            <a:schemeClr val="bg1"/>
          </a:solidFill>
        </p:spPr>
      </p:pic>
      <p:pic>
        <p:nvPicPr>
          <p:cNvPr id="98" name="Image 97">
            <a:extLst>
              <a:ext uri="{FF2B5EF4-FFF2-40B4-BE49-F238E27FC236}">
                <a16:creationId xmlns:a16="http://schemas.microsoft.com/office/drawing/2014/main" id="{358C7865-C340-440F-E8D9-2357C9159082}"/>
              </a:ext>
            </a:extLst>
          </p:cNvPr>
          <p:cNvPicPr>
            <a:picLocks noChangeAspect="1"/>
          </p:cNvPicPr>
          <p:nvPr/>
        </p:nvPicPr>
        <p:blipFill>
          <a:blip r:embed="rId7" cstate="print">
            <a:extLst>
              <a:ext uri="{BEBA8EAE-BF5A-486C-A8C5-ECC9F3942E4B}">
                <a14:imgProps xmlns:a14="http://schemas.microsoft.com/office/drawing/2010/main">
                  <a14:imgLayer r:embed="rId8">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9543176" y="3633993"/>
            <a:ext cx="423834" cy="411895"/>
          </a:xfrm>
          <a:prstGeom prst="rect">
            <a:avLst/>
          </a:prstGeom>
        </p:spPr>
      </p:pic>
      <p:sp>
        <p:nvSpPr>
          <p:cNvPr id="3" name="ZoneTexte 2">
            <a:extLst>
              <a:ext uri="{FF2B5EF4-FFF2-40B4-BE49-F238E27FC236}">
                <a16:creationId xmlns:a16="http://schemas.microsoft.com/office/drawing/2014/main" id="{29F083F1-B0AD-4F5F-50C9-6F80B2C296EB}"/>
              </a:ext>
            </a:extLst>
          </p:cNvPr>
          <p:cNvSpPr txBox="1"/>
          <p:nvPr/>
        </p:nvSpPr>
        <p:spPr>
          <a:xfrm>
            <a:off x="2543933" y="2825255"/>
            <a:ext cx="3147015" cy="230832"/>
          </a:xfrm>
          <a:prstGeom prst="rect">
            <a:avLst/>
          </a:prstGeom>
          <a:solidFill>
            <a:schemeClr val="tx2">
              <a:lumMod val="20000"/>
              <a:lumOff val="80000"/>
            </a:schemeClr>
          </a:solidFill>
        </p:spPr>
        <p:txBody>
          <a:bodyPr wrap="none" rtlCol="0">
            <a:spAutoFit/>
          </a:bodyPr>
          <a:lstStyle/>
          <a:p>
            <a:r>
              <a:rPr lang="fr-FR" sz="900" i="1" dirty="0"/>
              <a:t>Sous réserve de la validation de l’offre en Comité des Prix</a:t>
            </a:r>
          </a:p>
        </p:txBody>
      </p:sp>
      <p:grpSp>
        <p:nvGrpSpPr>
          <p:cNvPr id="21" name="Graphique 1830">
            <a:extLst>
              <a:ext uri="{FF2B5EF4-FFF2-40B4-BE49-F238E27FC236}">
                <a16:creationId xmlns:a16="http://schemas.microsoft.com/office/drawing/2014/main" id="{15B8C01F-DB2F-87F6-9132-0893C8B5DE5D}"/>
              </a:ext>
            </a:extLst>
          </p:cNvPr>
          <p:cNvGrpSpPr/>
          <p:nvPr/>
        </p:nvGrpSpPr>
        <p:grpSpPr>
          <a:xfrm>
            <a:off x="538447" y="1276994"/>
            <a:ext cx="248961" cy="225774"/>
            <a:chOff x="10483925" y="2904391"/>
            <a:chExt cx="396900" cy="359934"/>
          </a:xfrm>
          <a:noFill/>
        </p:grpSpPr>
        <p:grpSp>
          <p:nvGrpSpPr>
            <p:cNvPr id="22" name="Graphique 1830">
              <a:extLst>
                <a:ext uri="{FF2B5EF4-FFF2-40B4-BE49-F238E27FC236}">
                  <a16:creationId xmlns:a16="http://schemas.microsoft.com/office/drawing/2014/main" id="{A96B6A4A-38FA-3635-7E3A-136C913F3795}"/>
                </a:ext>
              </a:extLst>
            </p:cNvPr>
            <p:cNvGrpSpPr/>
            <p:nvPr/>
          </p:nvGrpSpPr>
          <p:grpSpPr>
            <a:xfrm>
              <a:off x="10483925" y="2904391"/>
              <a:ext cx="396900" cy="359934"/>
              <a:chOff x="10483925" y="2904391"/>
              <a:chExt cx="396900" cy="359934"/>
            </a:xfrm>
            <a:grpFill/>
          </p:grpSpPr>
          <p:sp>
            <p:nvSpPr>
              <p:cNvPr id="26" name="Forme libre : forme 25">
                <a:extLst>
                  <a:ext uri="{FF2B5EF4-FFF2-40B4-BE49-F238E27FC236}">
                    <a16:creationId xmlns:a16="http://schemas.microsoft.com/office/drawing/2014/main" id="{895E1639-D16B-8C8F-4ECF-7ABDAB7AEF29}"/>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7" name="Forme libre : forme 26">
                <a:extLst>
                  <a:ext uri="{FF2B5EF4-FFF2-40B4-BE49-F238E27FC236}">
                    <a16:creationId xmlns:a16="http://schemas.microsoft.com/office/drawing/2014/main" id="{FC795580-E159-FEDD-98F8-ECAD83A4CA32}"/>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8" name="Forme libre : forme 27">
                <a:extLst>
                  <a:ext uri="{FF2B5EF4-FFF2-40B4-BE49-F238E27FC236}">
                    <a16:creationId xmlns:a16="http://schemas.microsoft.com/office/drawing/2014/main" id="{1AE80B23-240F-14A7-1790-0409257873CB}"/>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9" name="Forme libre : forme 28">
                <a:extLst>
                  <a:ext uri="{FF2B5EF4-FFF2-40B4-BE49-F238E27FC236}">
                    <a16:creationId xmlns:a16="http://schemas.microsoft.com/office/drawing/2014/main" id="{00107D28-8ADD-566B-EB29-4FB1B7690A64}"/>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0" name="Forme libre : forme 29">
                <a:extLst>
                  <a:ext uri="{FF2B5EF4-FFF2-40B4-BE49-F238E27FC236}">
                    <a16:creationId xmlns:a16="http://schemas.microsoft.com/office/drawing/2014/main" id="{8F259508-FB2E-BFB3-AB19-86BC099656E7}"/>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1" name="Forme libre : forme 30">
                <a:extLst>
                  <a:ext uri="{FF2B5EF4-FFF2-40B4-BE49-F238E27FC236}">
                    <a16:creationId xmlns:a16="http://schemas.microsoft.com/office/drawing/2014/main" id="{6EBCD2D3-7897-5D8D-9647-506E9F39F672}"/>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2" name="Forme libre : forme 31">
                <a:extLst>
                  <a:ext uri="{FF2B5EF4-FFF2-40B4-BE49-F238E27FC236}">
                    <a16:creationId xmlns:a16="http://schemas.microsoft.com/office/drawing/2014/main" id="{ABD69E69-C4AA-7C65-61BF-11C3425AF422}"/>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3" name="Forme libre : forme 32">
                <a:extLst>
                  <a:ext uri="{FF2B5EF4-FFF2-40B4-BE49-F238E27FC236}">
                    <a16:creationId xmlns:a16="http://schemas.microsoft.com/office/drawing/2014/main" id="{067A4F40-6C34-2413-29CF-D52ACCF31B50}"/>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4" name="Forme libre : forme 33">
                <a:extLst>
                  <a:ext uri="{FF2B5EF4-FFF2-40B4-BE49-F238E27FC236}">
                    <a16:creationId xmlns:a16="http://schemas.microsoft.com/office/drawing/2014/main" id="{4EE4C761-9C87-EC91-2987-FC3B3B38B81F}"/>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5" name="Forme libre : forme 34">
                <a:extLst>
                  <a:ext uri="{FF2B5EF4-FFF2-40B4-BE49-F238E27FC236}">
                    <a16:creationId xmlns:a16="http://schemas.microsoft.com/office/drawing/2014/main" id="{377F3E01-5A85-E309-4FBE-FAEC468889E1}"/>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6" name="Forme libre : forme 35">
                <a:extLst>
                  <a:ext uri="{FF2B5EF4-FFF2-40B4-BE49-F238E27FC236}">
                    <a16:creationId xmlns:a16="http://schemas.microsoft.com/office/drawing/2014/main" id="{7C3E30E7-48DF-C310-0827-70D47F246B3F}"/>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7" name="Forme libre : forme 36">
                <a:extLst>
                  <a:ext uri="{FF2B5EF4-FFF2-40B4-BE49-F238E27FC236}">
                    <a16:creationId xmlns:a16="http://schemas.microsoft.com/office/drawing/2014/main" id="{77962BB4-B761-162C-B3F0-83D172299E4E}"/>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8" name="Forme libre : forme 37">
                <a:extLst>
                  <a:ext uri="{FF2B5EF4-FFF2-40B4-BE49-F238E27FC236}">
                    <a16:creationId xmlns:a16="http://schemas.microsoft.com/office/drawing/2014/main" id="{3623AE8E-8AB4-8509-A952-636ACA96F50A}"/>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23" name="Forme libre : forme 22">
              <a:extLst>
                <a:ext uri="{FF2B5EF4-FFF2-40B4-BE49-F238E27FC236}">
                  <a16:creationId xmlns:a16="http://schemas.microsoft.com/office/drawing/2014/main" id="{ED0E3B5B-9C37-BB05-3072-A89918276529}"/>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4" name="Forme libre : forme 23">
              <a:extLst>
                <a:ext uri="{FF2B5EF4-FFF2-40B4-BE49-F238E27FC236}">
                  <a16:creationId xmlns:a16="http://schemas.microsoft.com/office/drawing/2014/main" id="{41E0E653-7008-CD68-9EDC-57DBF78A292A}"/>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5" name="Forme libre : forme 24">
              <a:extLst>
                <a:ext uri="{FF2B5EF4-FFF2-40B4-BE49-F238E27FC236}">
                  <a16:creationId xmlns:a16="http://schemas.microsoft.com/office/drawing/2014/main" id="{9D6D2E0B-D70E-364A-7D3B-5980107F1F6F}"/>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Tree>
    <p:extLst>
      <p:ext uri="{BB962C8B-B14F-4D97-AF65-F5344CB8AC3E}">
        <p14:creationId xmlns:p14="http://schemas.microsoft.com/office/powerpoint/2010/main" val="23535744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8">
            <a:extLst>
              <a:ext uri="{FF2B5EF4-FFF2-40B4-BE49-F238E27FC236}">
                <a16:creationId xmlns:a16="http://schemas.microsoft.com/office/drawing/2014/main" id="{3CC77FEE-012C-4793-A187-0A70DDC64E45}"/>
              </a:ext>
            </a:extLst>
          </p:cNvPr>
          <p:cNvSpPr txBox="1">
            <a:spLocks/>
          </p:cNvSpPr>
          <p:nvPr/>
        </p:nvSpPr>
        <p:spPr bwMode="auto">
          <a:xfrm>
            <a:off x="5953015" y="4913700"/>
            <a:ext cx="5858586" cy="1043479"/>
          </a:xfrm>
          <a:prstGeom prst="rect">
            <a:avLst/>
          </a:prstGeom>
          <a:noFill/>
          <a:ln w="28575">
            <a:solidFill>
              <a:schemeClr val="accent2">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285750" marR="0" lvl="0" indent="-285750" algn="l" defTabSz="914400" rtl="0" eaLnBrk="1" fontAlgn="auto" latinLnBrk="0" hangingPunct="1">
              <a:lnSpc>
                <a:spcPct val="100000"/>
              </a:lnSpc>
              <a:spcBef>
                <a:spcPts val="600"/>
              </a:spcBef>
              <a:spcAft>
                <a:spcPts val="0"/>
              </a:spcAft>
              <a:buClr>
                <a:srgbClr val="FCBE04"/>
              </a:buClr>
              <a:buSzTx/>
              <a:buFont typeface="Wingdings" panose="05000000000000000000" pitchFamily="2" charset="2"/>
              <a:buChar char="§"/>
              <a:tabLst/>
              <a:defRPr/>
            </a:pPr>
            <a:endParaRPr kumimoji="0" lang="fr-FR" altLang="fr-FR" sz="14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171450" marR="0" lvl="0" indent="-171450" algn="l" defTabSz="914400" rtl="0" eaLnBrk="1" fontAlgn="auto" latinLnBrk="0" hangingPunct="1">
              <a:lnSpc>
                <a:spcPct val="100000"/>
              </a:lnSpc>
              <a:spcBef>
                <a:spcPts val="600"/>
              </a:spcBef>
              <a:spcAft>
                <a:spcPts val="0"/>
              </a:spcAft>
              <a:buClr>
                <a:srgbClr val="FCBE04"/>
              </a:buClr>
              <a:buSzTx/>
              <a:buFont typeface="Wingdings" panose="05000000000000000000" pitchFamily="2" charset="2"/>
              <a:buChar char="§"/>
              <a:tabLst/>
              <a:defRPr/>
            </a:pPr>
            <a:endParaRPr kumimoji="0" lang="fr-FR" altLang="fr-FR" sz="10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FCBE04"/>
              </a:buClr>
              <a:buSzTx/>
              <a:buFont typeface="Wingdings" panose="05000000000000000000" pitchFamily="2" charset="2"/>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FCBE04"/>
              </a:buClr>
              <a:buSzTx/>
              <a:buFont typeface="Wingdings" panose="05000000000000000000" pitchFamily="2" charset="2"/>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FCBE04"/>
              </a:buClr>
              <a:buSzTx/>
              <a:buFont typeface="Wingdings" panose="05000000000000000000" pitchFamily="2" charset="2"/>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p:txBody>
      </p:sp>
      <p:pic>
        <p:nvPicPr>
          <p:cNvPr id="17" name="Image 16">
            <a:hlinkClick r:id="rId2"/>
            <a:extLst>
              <a:ext uri="{FF2B5EF4-FFF2-40B4-BE49-F238E27FC236}">
                <a16:creationId xmlns:a16="http://schemas.microsoft.com/office/drawing/2014/main" id="{1F0A4EED-1AF0-B845-17FA-384451E55E30}"/>
              </a:ext>
            </a:extLst>
          </p:cNvPr>
          <p:cNvPicPr>
            <a:picLocks noChangeAspect="1"/>
          </p:cNvPicPr>
          <p:nvPr/>
        </p:nvPicPr>
        <p:blipFill>
          <a:blip r:embed="rId3"/>
          <a:stretch>
            <a:fillRect/>
          </a:stretch>
        </p:blipFill>
        <p:spPr>
          <a:xfrm>
            <a:off x="10587742" y="5551028"/>
            <a:ext cx="1165819" cy="278179"/>
          </a:xfrm>
          <a:prstGeom prst="rect">
            <a:avLst/>
          </a:prstGeom>
        </p:spPr>
      </p:pic>
      <p:sp>
        <p:nvSpPr>
          <p:cNvPr id="8" name="Espace réservé du contenu 8">
            <a:extLst>
              <a:ext uri="{FF2B5EF4-FFF2-40B4-BE49-F238E27FC236}">
                <a16:creationId xmlns:a16="http://schemas.microsoft.com/office/drawing/2014/main" id="{4F06D1D8-2414-0268-D4AA-DD9C628A2950}"/>
              </a:ext>
            </a:extLst>
          </p:cNvPr>
          <p:cNvSpPr txBox="1">
            <a:spLocks/>
          </p:cNvSpPr>
          <p:nvPr/>
        </p:nvSpPr>
        <p:spPr>
          <a:xfrm>
            <a:off x="458604" y="3305489"/>
            <a:ext cx="5338572" cy="2651692"/>
          </a:xfrm>
          <a:prstGeom prst="rect">
            <a:avLst/>
          </a:prstGeom>
          <a:noFill/>
          <a:ln w="28575">
            <a:solidFill>
              <a:schemeClr val="accent2">
                <a:lumMod val="75000"/>
              </a:schemeClr>
            </a:solidFill>
          </a:ln>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None/>
              <a:tabLst/>
              <a:defRPr/>
            </a:pPr>
            <a:endParaRPr kumimoji="0" lang="fr-FR" sz="1050" b="0" i="0" u="none" strike="noStrike" kern="1200" cap="none" spc="0" normalizeH="0" baseline="0" noProof="0">
              <a:ln>
                <a:noFill/>
              </a:ln>
              <a:solidFill>
                <a:prstClr val="black">
                  <a:lumMod val="75000"/>
                  <a:lumOff val="25000"/>
                </a:prstClr>
              </a:solidFill>
              <a:effectLst/>
              <a:uLnTx/>
              <a:uFillTx/>
              <a:latin typeface="Arial"/>
              <a:ea typeface="+mn-ea"/>
              <a:cs typeface="+mn-cs"/>
            </a:endParaRPr>
          </a:p>
        </p:txBody>
      </p:sp>
      <p:sp>
        <p:nvSpPr>
          <p:cNvPr id="70" name="Espace réservé du contenu 8">
            <a:extLst>
              <a:ext uri="{FF2B5EF4-FFF2-40B4-BE49-F238E27FC236}">
                <a16:creationId xmlns:a16="http://schemas.microsoft.com/office/drawing/2014/main" id="{65F16DB2-D2C4-2CD7-A010-ADBA2D1BE2F0}"/>
              </a:ext>
            </a:extLst>
          </p:cNvPr>
          <p:cNvSpPr txBox="1">
            <a:spLocks/>
          </p:cNvSpPr>
          <p:nvPr/>
        </p:nvSpPr>
        <p:spPr>
          <a:xfrm>
            <a:off x="84208" y="3500569"/>
            <a:ext cx="5692092" cy="2948488"/>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Font typeface="Arial" panose="020B0604020202020204" pitchFamily="34" charset="0"/>
              <a:buNone/>
              <a:defRPr/>
            </a:pPr>
            <a:r>
              <a:rPr lang="fr-FR" sz="1200" b="1" dirty="0">
                <a:solidFill>
                  <a:schemeClr val="accent2">
                    <a:lumMod val="75000"/>
                  </a:schemeClr>
                </a:solidFill>
              </a:rPr>
              <a:t>Des cibles qualifiées pour organiser la prise de contact : </a:t>
            </a:r>
            <a:r>
              <a:rPr lang="fr-FR" sz="1200" b="1" dirty="0">
                <a:solidFill>
                  <a:schemeClr val="accent2">
                    <a:lumMod val="75000"/>
                  </a:schemeClr>
                </a:solidFill>
                <a:hlinkClick r:id="rId4" action="ppaction://hlinksldjump"/>
              </a:rPr>
              <a:t>clic ici</a:t>
            </a:r>
            <a:endParaRPr lang="fr-FR" sz="1200" b="1" dirty="0">
              <a:solidFill>
                <a:schemeClr val="accent2">
                  <a:lumMod val="75000"/>
                </a:schemeClr>
              </a:solidFill>
            </a:endParaRPr>
          </a:p>
          <a:p>
            <a:pPr lvl="1" eaLnBrk="1" fontAlgn="auto" hangingPunct="1">
              <a:spcBef>
                <a:spcPts val="300"/>
              </a:spcBef>
              <a:spcAft>
                <a:spcPts val="0"/>
              </a:spcAft>
              <a:buClr>
                <a:schemeClr val="accent2">
                  <a:lumMod val="75000"/>
                </a:schemeClr>
              </a:buClr>
              <a:buFont typeface="Wingdings" panose="05000000000000000000" pitchFamily="2" charset="2"/>
              <a:buChar char="§"/>
              <a:defRPr/>
            </a:pPr>
            <a:r>
              <a:rPr lang="fr-FR" sz="1200" b="1" dirty="0">
                <a:effectLst>
                  <a:outerShdw blurRad="38100" dist="38100" dir="2700000" algn="tl">
                    <a:srgbClr val="000000">
                      <a:alpha val="43137"/>
                    </a:srgbClr>
                  </a:outerShdw>
                </a:effectLst>
              </a:rPr>
              <a:t>Cibles GERC :</a:t>
            </a:r>
          </a:p>
          <a:p>
            <a:pPr marL="806450" lvl="2" indent="-180975" algn="just" eaLnBrk="1" fontAlgn="auto" hangingPunct="1">
              <a:spcBef>
                <a:spcPts val="300"/>
              </a:spcBef>
              <a:spcAft>
                <a:spcPts val="0"/>
              </a:spcAft>
              <a:buClr>
                <a:schemeClr val="accent2">
                  <a:lumMod val="75000"/>
                </a:schemeClr>
              </a:buClr>
              <a:defRPr/>
            </a:pPr>
            <a:r>
              <a:rPr lang="fr-FR" sz="1000" b="1" dirty="0"/>
              <a:t>Action Synergie Pro/Premium sur Clients Pros PLR / MED / LRG </a:t>
            </a:r>
            <a:r>
              <a:rPr lang="fr-FR" sz="1000" dirty="0"/>
              <a:t>détenteurs de contrats d’épargne salariale ou </a:t>
            </a:r>
            <a:r>
              <a:rPr lang="fr-FR" sz="1000" dirty="0" err="1"/>
              <a:t>PERi</a:t>
            </a:r>
            <a:r>
              <a:rPr lang="fr-FR" sz="1000" dirty="0"/>
              <a:t> pour leur faire rencontrer un CAGP</a:t>
            </a:r>
            <a:endParaRPr lang="fr-FR" sz="900" dirty="0"/>
          </a:p>
          <a:p>
            <a:pPr marL="806450" lvl="2" indent="-180975" algn="just" eaLnBrk="1" fontAlgn="auto" hangingPunct="1">
              <a:spcBef>
                <a:spcPts val="300"/>
              </a:spcBef>
              <a:spcAft>
                <a:spcPts val="0"/>
              </a:spcAft>
              <a:buClr>
                <a:schemeClr val="accent2">
                  <a:lumMod val="75000"/>
                </a:schemeClr>
              </a:buClr>
              <a:defRPr/>
            </a:pPr>
            <a:r>
              <a:rPr lang="fr-FR" sz="1000" b="1" dirty="0"/>
              <a:t>Retraite &amp; défiscalisation / épargne salariale : </a:t>
            </a:r>
            <a:r>
              <a:rPr lang="fr-FR" sz="1000" dirty="0"/>
              <a:t>proposer nos solutions retraites </a:t>
            </a:r>
            <a:r>
              <a:rPr lang="fr-FR" sz="1000" dirty="0" err="1"/>
              <a:t>défiscalisantes</a:t>
            </a:r>
            <a:r>
              <a:rPr lang="fr-FR" sz="1000" dirty="0"/>
              <a:t> (PERCOL) à nos clients Pros Actifs avec au moins 2 salariés</a:t>
            </a:r>
            <a:endParaRPr lang="fr-FR" sz="900" dirty="0"/>
          </a:p>
          <a:p>
            <a:pPr marL="806450" lvl="2" indent="-180975" algn="just" eaLnBrk="1" fontAlgn="auto" hangingPunct="1">
              <a:spcBef>
                <a:spcPts val="300"/>
              </a:spcBef>
              <a:spcAft>
                <a:spcPts val="0"/>
              </a:spcAft>
              <a:buClr>
                <a:schemeClr val="accent2">
                  <a:lumMod val="75000"/>
                </a:schemeClr>
              </a:buClr>
              <a:defRPr/>
            </a:pPr>
            <a:r>
              <a:rPr lang="fr-FR" sz="1000" b="1" dirty="0"/>
              <a:t>Optimisation de l’enveloppe fiscale : </a:t>
            </a:r>
            <a:r>
              <a:rPr lang="fr-FR" sz="1000" dirty="0"/>
              <a:t>équiper nos clients EI en </a:t>
            </a:r>
            <a:r>
              <a:rPr lang="fr-FR" sz="1000" dirty="0" err="1"/>
              <a:t>PERi</a:t>
            </a:r>
            <a:endParaRPr lang="fr-FR" sz="1000" dirty="0"/>
          </a:p>
          <a:p>
            <a:pPr marL="806450" lvl="2" indent="-180975" algn="just" eaLnBrk="1" fontAlgn="auto" hangingPunct="1">
              <a:spcBef>
                <a:spcPts val="300"/>
              </a:spcBef>
              <a:spcAft>
                <a:spcPts val="0"/>
              </a:spcAft>
              <a:buClr>
                <a:schemeClr val="accent2">
                  <a:lumMod val="75000"/>
                </a:schemeClr>
              </a:buClr>
              <a:defRPr/>
            </a:pPr>
            <a:r>
              <a:rPr lang="fr-FR" sz="1000" b="1" dirty="0"/>
              <a:t>Avantage RH BIMPLI Cado : </a:t>
            </a:r>
            <a:r>
              <a:rPr lang="fr-FR" sz="1000" dirty="0"/>
              <a:t>proposer à nos clients pros d’offrir à leurs collaborateurs des cartes ou chèques cadeaux pour les fêtes de fin d’année</a:t>
            </a:r>
          </a:p>
          <a:p>
            <a:pPr marL="806450" lvl="2" indent="-180975" algn="just" eaLnBrk="1" fontAlgn="auto" hangingPunct="1">
              <a:spcBef>
                <a:spcPts val="300"/>
              </a:spcBef>
              <a:spcAft>
                <a:spcPts val="0"/>
              </a:spcAft>
              <a:buClr>
                <a:schemeClr val="accent2">
                  <a:lumMod val="75000"/>
                </a:schemeClr>
              </a:buClr>
              <a:defRPr/>
            </a:pPr>
            <a:endParaRPr lang="fr-FR" sz="1000" dirty="0"/>
          </a:p>
          <a:p>
            <a:pPr lvl="1" eaLnBrk="1" fontAlgn="auto" hangingPunct="1">
              <a:spcBef>
                <a:spcPts val="300"/>
              </a:spcBef>
              <a:spcAft>
                <a:spcPts val="0"/>
              </a:spcAft>
              <a:buClr>
                <a:schemeClr val="accent2">
                  <a:lumMod val="75000"/>
                </a:schemeClr>
              </a:buClr>
              <a:buFont typeface="Wingdings" panose="05000000000000000000" pitchFamily="2" charset="2"/>
              <a:buChar char="§"/>
              <a:defRPr/>
            </a:pPr>
            <a:r>
              <a:rPr lang="fr-FR" sz="1200" b="1" dirty="0">
                <a:effectLst>
                  <a:outerShdw blurRad="38100" dist="38100" dir="2700000" algn="tl">
                    <a:srgbClr val="000000">
                      <a:alpha val="43137"/>
                    </a:srgbClr>
                  </a:outerShdw>
                </a:effectLst>
              </a:rPr>
              <a:t>Fonds de commerce</a:t>
            </a:r>
          </a:p>
          <a:p>
            <a:pPr lvl="2" eaLnBrk="1" fontAlgn="auto" hangingPunct="1">
              <a:spcBef>
                <a:spcPts val="300"/>
              </a:spcBef>
              <a:spcAft>
                <a:spcPts val="0"/>
              </a:spcAft>
              <a:buClr>
                <a:schemeClr val="accent2">
                  <a:lumMod val="75000"/>
                </a:schemeClr>
              </a:buClr>
              <a:defRPr/>
            </a:pPr>
            <a:r>
              <a:rPr lang="fr-FR" sz="1000" b="1" dirty="0"/>
              <a:t>Vos clients sans univers Ingénierie Sociale </a:t>
            </a:r>
            <a:r>
              <a:rPr lang="fr-FR" sz="1000" i="1" dirty="0"/>
              <a:t>[seuls 7 % de nos clients sont équipés d’un contrat d’Epargne Salariale]</a:t>
            </a:r>
          </a:p>
          <a:p>
            <a:pPr eaLnBrk="1" fontAlgn="auto" hangingPunct="1">
              <a:spcBef>
                <a:spcPts val="300"/>
              </a:spcBef>
              <a:spcAft>
                <a:spcPts val="0"/>
              </a:spcAft>
              <a:buClr>
                <a:schemeClr val="accent2">
                  <a:lumMod val="75000"/>
                </a:schemeClr>
              </a:buClr>
              <a:defRPr/>
            </a:pPr>
            <a:endParaRPr lang="fr-FR" sz="1400" b="1" dirty="0"/>
          </a:p>
        </p:txBody>
      </p:sp>
      <p:sp>
        <p:nvSpPr>
          <p:cNvPr id="2" name="Espace réservé du texte 6">
            <a:extLst>
              <a:ext uri="{FF2B5EF4-FFF2-40B4-BE49-F238E27FC236}">
                <a16:creationId xmlns:a16="http://schemas.microsoft.com/office/drawing/2014/main" id="{6BAF421F-F97F-D83B-79F0-DE9317DA5775}"/>
              </a:ext>
            </a:extLst>
          </p:cNvPr>
          <p:cNvSpPr>
            <a:spLocks noGrp="1"/>
          </p:cNvSpPr>
          <p:nvPr>
            <p:ph type="body" sz="quarter" idx="14"/>
          </p:nvPr>
        </p:nvSpPr>
        <p:spPr>
          <a:xfrm>
            <a:off x="4376057" y="137054"/>
            <a:ext cx="7300006" cy="231246"/>
          </a:xfrm>
        </p:spPr>
        <p:txBody>
          <a:bodyPr/>
          <a:lstStyle/>
          <a:p>
            <a:r>
              <a:rPr lang="fr-FR" b="0" dirty="0">
                <a:solidFill>
                  <a:schemeClr val="tx1">
                    <a:lumMod val="75000"/>
                    <a:lumOff val="25000"/>
                  </a:schemeClr>
                </a:solidFill>
              </a:rPr>
              <a:t>Grand Public</a:t>
            </a:r>
            <a:r>
              <a:rPr lang="fr-FR" dirty="0">
                <a:solidFill>
                  <a:schemeClr val="tx1">
                    <a:lumMod val="75000"/>
                    <a:lumOff val="25000"/>
                  </a:schemeClr>
                </a:solidFill>
              </a:rPr>
              <a:t> - Premium - </a:t>
            </a:r>
            <a:r>
              <a:rPr lang="fr-FR" dirty="0">
                <a:solidFill>
                  <a:srgbClr val="C00000"/>
                </a:solidFill>
              </a:rPr>
              <a:t>Professionnels </a:t>
            </a:r>
          </a:p>
        </p:txBody>
      </p:sp>
      <p:pic>
        <p:nvPicPr>
          <p:cNvPr id="4" name="Image 3">
            <a:extLst>
              <a:ext uri="{FF2B5EF4-FFF2-40B4-BE49-F238E27FC236}">
                <a16:creationId xmlns:a16="http://schemas.microsoft.com/office/drawing/2014/main" id="{7743AAFE-2F90-9A61-CC4F-DB01A9FA9AE8}"/>
              </a:ext>
            </a:extLst>
          </p:cNvPr>
          <p:cNvPicPr>
            <a:picLocks noChangeAspect="1"/>
          </p:cNvPicPr>
          <p:nvPr/>
        </p:nvPicPr>
        <p:blipFill>
          <a:blip r:embed="rId5">
            <a:duotone>
              <a:prstClr val="black"/>
              <a:schemeClr val="accent4">
                <a:tint val="45000"/>
                <a:satMod val="400000"/>
              </a:schemeClr>
            </a:duotone>
          </a:blip>
          <a:stretch>
            <a:fillRect/>
          </a:stretch>
        </p:blipFill>
        <p:spPr>
          <a:xfrm rot="4962598" flipH="1" flipV="1">
            <a:off x="11272955" y="5793286"/>
            <a:ext cx="322403" cy="310019"/>
          </a:xfrm>
          <a:prstGeom prst="rect">
            <a:avLst/>
          </a:prstGeom>
          <a:noFill/>
        </p:spPr>
      </p:pic>
      <p:sp>
        <p:nvSpPr>
          <p:cNvPr id="7" name="Espace réservé du contenu 8">
            <a:extLst>
              <a:ext uri="{FF2B5EF4-FFF2-40B4-BE49-F238E27FC236}">
                <a16:creationId xmlns:a16="http://schemas.microsoft.com/office/drawing/2014/main" id="{4AB568C2-6B60-C563-017E-DF4BF0B700E5}"/>
              </a:ext>
            </a:extLst>
          </p:cNvPr>
          <p:cNvSpPr txBox="1">
            <a:spLocks/>
          </p:cNvSpPr>
          <p:nvPr/>
        </p:nvSpPr>
        <p:spPr bwMode="auto">
          <a:xfrm>
            <a:off x="466041" y="1398835"/>
            <a:ext cx="5331135" cy="1629144"/>
          </a:xfrm>
          <a:prstGeom prst="rect">
            <a:avLst/>
          </a:prstGeom>
          <a:noFill/>
          <a:ln w="28575">
            <a:solidFill>
              <a:schemeClr val="accent2">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4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0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p:txBody>
      </p:sp>
      <p:sp>
        <p:nvSpPr>
          <p:cNvPr id="9" name="Espace réservé du contenu 8">
            <a:extLst>
              <a:ext uri="{FF2B5EF4-FFF2-40B4-BE49-F238E27FC236}">
                <a16:creationId xmlns:a16="http://schemas.microsoft.com/office/drawing/2014/main" id="{0FD3378D-C397-6308-7128-D26EE253373A}"/>
              </a:ext>
            </a:extLst>
          </p:cNvPr>
          <p:cNvSpPr txBox="1">
            <a:spLocks/>
          </p:cNvSpPr>
          <p:nvPr/>
        </p:nvSpPr>
        <p:spPr bwMode="auto">
          <a:xfrm>
            <a:off x="5953014" y="1412872"/>
            <a:ext cx="5858586" cy="2231150"/>
          </a:xfrm>
          <a:prstGeom prst="rect">
            <a:avLst/>
          </a:prstGeom>
          <a:noFill/>
          <a:ln w="28575">
            <a:solidFill>
              <a:schemeClr val="accent2">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4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0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p:txBody>
      </p:sp>
      <p:sp>
        <p:nvSpPr>
          <p:cNvPr id="10" name="Rectangle 9">
            <a:extLst>
              <a:ext uri="{FF2B5EF4-FFF2-40B4-BE49-F238E27FC236}">
                <a16:creationId xmlns:a16="http://schemas.microsoft.com/office/drawing/2014/main" id="{488E47E9-A2BB-92AD-1106-6C58BC28BE78}"/>
              </a:ext>
            </a:extLst>
          </p:cNvPr>
          <p:cNvSpPr/>
          <p:nvPr/>
        </p:nvSpPr>
        <p:spPr>
          <a:xfrm>
            <a:off x="6035877" y="3034789"/>
            <a:ext cx="5717684" cy="515097"/>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11" name="Espace réservé du contenu 8">
            <a:extLst>
              <a:ext uri="{FF2B5EF4-FFF2-40B4-BE49-F238E27FC236}">
                <a16:creationId xmlns:a16="http://schemas.microsoft.com/office/drawing/2014/main" id="{EDE1E7EA-661A-A0FE-40E1-64213A38888E}"/>
              </a:ext>
            </a:extLst>
          </p:cNvPr>
          <p:cNvSpPr txBox="1">
            <a:spLocks/>
          </p:cNvSpPr>
          <p:nvPr/>
        </p:nvSpPr>
        <p:spPr>
          <a:xfrm>
            <a:off x="5505297" y="1422205"/>
            <a:ext cx="5947337" cy="2377041"/>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marR="0" lvl="1" indent="-171450" algn="l"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a:p>
            <a:pPr marL="683895" marR="0" lvl="1" indent="-215900" algn="l"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Part variable sur objectifs : </a:t>
            </a:r>
          </a:p>
          <a:p>
            <a:pPr marL="1142895" marR="0" lvl="2" indent="-215900" algn="l"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VB Epargne Salariale alimentée (0,5% sur PV </a:t>
            </a:r>
            <a:r>
              <a:rPr kumimoji="0" lang="fr-FR" sz="1000" b="0" i="0" u="none" strike="noStrike" kern="1200" cap="none" spc="0" normalizeH="0" baseline="0" noProof="0" dirty="0" err="1">
                <a:ln>
                  <a:noFill/>
                </a:ln>
                <a:solidFill>
                  <a:prstClr val="black">
                    <a:lumMod val="75000"/>
                    <a:lumOff val="25000"/>
                  </a:prstClr>
                </a:solidFill>
                <a:effectLst/>
                <a:uLnTx/>
                <a:uFillTx/>
                <a:latin typeface="Arial"/>
                <a:ea typeface="+mn-ea"/>
                <a:cs typeface="+mn-cs"/>
              </a:rPr>
              <a:t>Indiv</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a:t>
            </a:r>
          </a:p>
          <a:p>
            <a:pPr marL="926995" marR="0" lvl="2" indent="0" algn="l"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None/>
              <a:tabLst/>
              <a:defRPr/>
            </a:pPr>
            <a:endPar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683895" marR="0" lvl="1" indent="-215900" algn="l"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Part variable relative (baromètre) : </a:t>
            </a:r>
          </a:p>
          <a:p>
            <a:pPr marL="1142895" marR="0" lvl="2" indent="-215900" algn="l"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Ventes nettes IARD / </a:t>
            </a:r>
            <a:r>
              <a:rPr kumimoji="0" lang="fr-FR" sz="1000" b="0" i="0" u="none" strike="noStrike" kern="1200" cap="none" spc="0" normalizeH="0" baseline="0" noProof="0" dirty="0" err="1">
                <a:ln>
                  <a:noFill/>
                </a:ln>
                <a:solidFill>
                  <a:prstClr val="black">
                    <a:lumMod val="75000"/>
                    <a:lumOff val="25000"/>
                  </a:prstClr>
                </a:solidFill>
                <a:effectLst/>
                <a:uLnTx/>
                <a:uFillTx/>
                <a:latin typeface="Arial"/>
                <a:ea typeface="+mn-ea"/>
                <a:cs typeface="+mn-cs"/>
              </a:rPr>
              <a:t>Prév</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 / Ep. Salariale Pros (15% du Baro CAPRO)</a:t>
            </a:r>
          </a:p>
          <a:p>
            <a:pPr marL="1142895" marR="0" lvl="2" indent="-215900" algn="l"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Impact potentiel sur </a:t>
            </a:r>
            <a:r>
              <a:rPr kumimoji="0" lang="fr-FR" sz="1000" b="0" i="0" u="none" strike="noStrike" kern="1200" cap="none" spc="0" normalizeH="0" baseline="0" noProof="0" dirty="0" err="1">
                <a:ln>
                  <a:noFill/>
                </a:ln>
                <a:solidFill>
                  <a:prstClr val="black">
                    <a:lumMod val="75000"/>
                    <a:lumOff val="25000"/>
                  </a:prstClr>
                </a:solidFill>
                <a:effectLst/>
                <a:uLnTx/>
                <a:uFillTx/>
                <a:latin typeface="Arial"/>
                <a:ea typeface="+mn-ea"/>
                <a:cs typeface="+mn-cs"/>
              </a:rPr>
              <a:t>CPAé</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 si univers non-détenu (15% du Baro CAPRO)</a:t>
            </a:r>
          </a:p>
          <a:p>
            <a:pPr marL="1142895" marR="0" lvl="2" indent="-215900" algn="l"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Char char="§"/>
              <a:tabLst/>
              <a:defRPr/>
            </a:pPr>
            <a:endPar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468000" lvl="1" indent="0" eaLnBrk="1" fontAlgn="auto" hangingPunct="1">
              <a:spcBef>
                <a:spcPts val="300"/>
              </a:spcBef>
              <a:spcAft>
                <a:spcPts val="0"/>
              </a:spcAft>
              <a:buClr>
                <a:schemeClr val="tx2"/>
              </a:buClr>
              <a:buNone/>
              <a:defRPr/>
            </a:pP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Astuce : </a:t>
            </a:r>
            <a:r>
              <a:rPr lang="fr-FR" sz="1050" b="1" dirty="0">
                <a:effectLst>
                  <a:outerShdw blurRad="38100" dist="38100" dir="2700000" algn="tl">
                    <a:srgbClr val="000000">
                      <a:alpha val="43137"/>
                    </a:srgbClr>
                  </a:outerShdw>
                </a:effectLst>
              </a:rPr>
              <a:t>100 % digitalisation !</a:t>
            </a:r>
          </a:p>
          <a:p>
            <a:pPr lvl="1" eaLnBrk="1" fontAlgn="auto" hangingPunct="1">
              <a:spcBef>
                <a:spcPts val="300"/>
              </a:spcBef>
              <a:spcAft>
                <a:spcPts val="0"/>
              </a:spcAft>
              <a:buClr>
                <a:schemeClr val="accent2">
                  <a:lumMod val="75000"/>
                </a:schemeClr>
              </a:buClr>
              <a:buFont typeface="Wingdings" panose="05000000000000000000" pitchFamily="2" charset="2"/>
              <a:buChar char="§"/>
              <a:defRPr/>
            </a:pPr>
            <a:r>
              <a:rPr lang="fr-FR" sz="1000" dirty="0"/>
              <a:t>Abondement possible en </a:t>
            </a:r>
            <a:r>
              <a:rPr lang="fr-FR" sz="1000" dirty="0" err="1"/>
              <a:t>selfcare</a:t>
            </a:r>
            <a:r>
              <a:rPr lang="fr-FR" sz="1000" dirty="0"/>
              <a:t> depuis l’espace personnel de l’employeur !</a:t>
            </a:r>
          </a:p>
          <a:p>
            <a:pPr marL="639445" marR="0" lvl="1" indent="-171450" algn="l"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p:txBody>
      </p:sp>
      <p:sp>
        <p:nvSpPr>
          <p:cNvPr id="12" name="Espace réservé du texte 5">
            <a:extLst>
              <a:ext uri="{FF2B5EF4-FFF2-40B4-BE49-F238E27FC236}">
                <a16:creationId xmlns:a16="http://schemas.microsoft.com/office/drawing/2014/main" id="{C6BD3DB1-049E-4A12-1319-695C70FB0900}"/>
              </a:ext>
            </a:extLst>
          </p:cNvPr>
          <p:cNvSpPr>
            <a:spLocks noGrp="1"/>
          </p:cNvSpPr>
          <p:nvPr>
            <p:ph type="body" sz="quarter" idx="12"/>
          </p:nvPr>
        </p:nvSpPr>
        <p:spPr>
          <a:xfrm>
            <a:off x="695325" y="464147"/>
            <a:ext cx="10980738" cy="720000"/>
          </a:xfrm>
        </p:spPr>
        <p:txBody>
          <a:bodyPr lIns="91440" tIns="45720" rIns="91440" bIns="45720" anchor="ctr">
            <a:normAutofit/>
          </a:bodyPr>
          <a:lstStyle/>
          <a:p>
            <a:r>
              <a:rPr lang="fr-FR" dirty="0">
                <a:latin typeface="Montserrat Black"/>
              </a:rPr>
              <a:t>L’</a:t>
            </a:r>
            <a:r>
              <a:rPr lang="fr-FR" dirty="0">
                <a:solidFill>
                  <a:srgbClr val="C00000"/>
                </a:solidFill>
                <a:latin typeface="Montserrat Black"/>
              </a:rPr>
              <a:t>Essentiel </a:t>
            </a:r>
            <a:r>
              <a:rPr lang="fr-FR" dirty="0">
                <a:latin typeface="Montserrat Black"/>
              </a:rPr>
              <a:t>de l’INGENIERIE SOCIALE : « Aider nos clients à </a:t>
            </a:r>
            <a:r>
              <a:rPr lang="fr-FR" dirty="0">
                <a:solidFill>
                  <a:srgbClr val="C00000"/>
                </a:solidFill>
                <a:latin typeface="Montserrat Black"/>
              </a:rPr>
              <a:t>préparer leur retraite </a:t>
            </a:r>
            <a:r>
              <a:rPr lang="fr-FR" dirty="0">
                <a:latin typeface="Montserrat Black"/>
              </a:rPr>
              <a:t>tout en </a:t>
            </a:r>
            <a:r>
              <a:rPr lang="fr-FR" dirty="0">
                <a:solidFill>
                  <a:srgbClr val="C00000"/>
                </a:solidFill>
                <a:latin typeface="Montserrat Black"/>
              </a:rPr>
              <a:t>défiscalisant / </a:t>
            </a:r>
            <a:r>
              <a:rPr lang="fr-FR" dirty="0">
                <a:latin typeface="Montserrat Black"/>
              </a:rPr>
              <a:t>en </a:t>
            </a:r>
            <a:r>
              <a:rPr lang="fr-FR" dirty="0">
                <a:solidFill>
                  <a:srgbClr val="C00000"/>
                </a:solidFill>
                <a:latin typeface="Montserrat Black"/>
              </a:rPr>
              <a:t>optimisant leur enveloppe fiscale </a:t>
            </a:r>
            <a:r>
              <a:rPr lang="fr-FR" dirty="0">
                <a:latin typeface="Montserrat Black"/>
              </a:rPr>
              <a:t>»</a:t>
            </a:r>
          </a:p>
        </p:txBody>
      </p:sp>
      <p:sp>
        <p:nvSpPr>
          <p:cNvPr id="13" name="Rectangle 12">
            <a:extLst>
              <a:ext uri="{FF2B5EF4-FFF2-40B4-BE49-F238E27FC236}">
                <a16:creationId xmlns:a16="http://schemas.microsoft.com/office/drawing/2014/main" id="{E47F958A-D0CB-BC38-F4F3-C66483A880F4}"/>
              </a:ext>
            </a:extLst>
          </p:cNvPr>
          <p:cNvSpPr/>
          <p:nvPr/>
        </p:nvSpPr>
        <p:spPr>
          <a:xfrm>
            <a:off x="0" y="0"/>
            <a:ext cx="394399" cy="6858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white"/>
                </a:solidFill>
                <a:effectLst/>
                <a:uLnTx/>
                <a:uFillTx/>
                <a:latin typeface="Montserrat Black" panose="00000A00000000000000" pitchFamily="2" charset="0"/>
                <a:ea typeface="+mn-ea"/>
                <a:cs typeface="+mn-cs"/>
              </a:rPr>
              <a:t>INGENIERIE SOCIALE</a:t>
            </a:r>
          </a:p>
        </p:txBody>
      </p:sp>
      <p:sp>
        <p:nvSpPr>
          <p:cNvPr id="14" name="Espace réservé du contenu 8">
            <a:extLst>
              <a:ext uri="{FF2B5EF4-FFF2-40B4-BE49-F238E27FC236}">
                <a16:creationId xmlns:a16="http://schemas.microsoft.com/office/drawing/2014/main" id="{1CAF6463-18B4-4A87-4575-2488B6CF0587}"/>
              </a:ext>
            </a:extLst>
          </p:cNvPr>
          <p:cNvSpPr txBox="1">
            <a:spLocks noChangeArrowheads="1"/>
          </p:cNvSpPr>
          <p:nvPr/>
        </p:nvSpPr>
        <p:spPr bwMode="auto">
          <a:xfrm>
            <a:off x="6044487" y="1277258"/>
            <a:ext cx="2629578" cy="319066"/>
          </a:xfrm>
          <a:prstGeom prst="rect">
            <a:avLst/>
          </a:prstGeom>
          <a:solidFill>
            <a:schemeClr val="accent2">
              <a:lumMod val="75000"/>
            </a:schemeClr>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Tx/>
              <a:buNone/>
              <a:tabLst/>
              <a:defRPr/>
            </a:pPr>
            <a:r>
              <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Les impacts sur votre PV</a:t>
            </a:r>
          </a:p>
        </p:txBody>
      </p:sp>
      <p:sp>
        <p:nvSpPr>
          <p:cNvPr id="15" name="Espace réservé du contenu 8">
            <a:extLst>
              <a:ext uri="{FF2B5EF4-FFF2-40B4-BE49-F238E27FC236}">
                <a16:creationId xmlns:a16="http://schemas.microsoft.com/office/drawing/2014/main" id="{6E717F0C-9974-864F-6AD2-2DDB2C77B4DF}"/>
              </a:ext>
            </a:extLst>
          </p:cNvPr>
          <p:cNvSpPr txBox="1">
            <a:spLocks noChangeArrowheads="1"/>
          </p:cNvSpPr>
          <p:nvPr/>
        </p:nvSpPr>
        <p:spPr bwMode="auto">
          <a:xfrm>
            <a:off x="517558" y="1239301"/>
            <a:ext cx="2245682" cy="319066"/>
          </a:xfrm>
          <a:prstGeom prst="rect">
            <a:avLst/>
          </a:prstGeom>
          <a:solidFill>
            <a:schemeClr val="accent2">
              <a:lumMod val="75000"/>
            </a:schemeClr>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Tx/>
              <a:buNone/>
              <a:tabLst/>
              <a:defRPr/>
            </a:pPr>
            <a:r>
              <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Les offres à proposer</a:t>
            </a:r>
          </a:p>
        </p:txBody>
      </p:sp>
      <p:sp>
        <p:nvSpPr>
          <p:cNvPr id="16" name="Espace réservé du contenu 8">
            <a:extLst>
              <a:ext uri="{FF2B5EF4-FFF2-40B4-BE49-F238E27FC236}">
                <a16:creationId xmlns:a16="http://schemas.microsoft.com/office/drawing/2014/main" id="{1752551B-5D7E-639D-76FA-ADC20D5C200C}"/>
              </a:ext>
            </a:extLst>
          </p:cNvPr>
          <p:cNvSpPr txBox="1">
            <a:spLocks/>
          </p:cNvSpPr>
          <p:nvPr/>
        </p:nvSpPr>
        <p:spPr>
          <a:xfrm>
            <a:off x="557589" y="3173021"/>
            <a:ext cx="1993455" cy="338987"/>
          </a:xfrm>
          <a:prstGeom prst="rect">
            <a:avLst/>
          </a:prstGeom>
          <a:solidFill>
            <a:schemeClr val="accent2">
              <a:lumMod val="75000"/>
            </a:schemeClr>
          </a:solidFill>
          <a:ln w="28575"/>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None/>
              <a:tabLst/>
              <a:defRPr/>
            </a:pPr>
            <a:r>
              <a:rPr kumimoji="0" lang="fr-FR" sz="1400" b="1" i="0" u="none" strike="noStrike" kern="1200" cap="none" spc="0" normalizeH="0" baseline="0" noProof="0" dirty="0">
                <a:ln>
                  <a:noFill/>
                </a:ln>
                <a:solidFill>
                  <a:prstClr val="white"/>
                </a:solidFill>
                <a:effectLst/>
                <a:uLnTx/>
                <a:uFillTx/>
                <a:latin typeface="Arial"/>
                <a:ea typeface="+mn-ea"/>
                <a:cs typeface="+mn-cs"/>
              </a:rPr>
              <a:t>      Qui contacter ?</a:t>
            </a:r>
          </a:p>
        </p:txBody>
      </p:sp>
      <p:grpSp>
        <p:nvGrpSpPr>
          <p:cNvPr id="18" name="Graphique 1830">
            <a:extLst>
              <a:ext uri="{FF2B5EF4-FFF2-40B4-BE49-F238E27FC236}">
                <a16:creationId xmlns:a16="http://schemas.microsoft.com/office/drawing/2014/main" id="{A2DF7302-5393-C128-B487-A8E39F13BA08}"/>
              </a:ext>
            </a:extLst>
          </p:cNvPr>
          <p:cNvGrpSpPr/>
          <p:nvPr/>
        </p:nvGrpSpPr>
        <p:grpSpPr>
          <a:xfrm>
            <a:off x="538447" y="1276994"/>
            <a:ext cx="248961" cy="225774"/>
            <a:chOff x="10483925" y="2904391"/>
            <a:chExt cx="396900" cy="359934"/>
          </a:xfrm>
          <a:noFill/>
        </p:grpSpPr>
        <p:grpSp>
          <p:nvGrpSpPr>
            <p:cNvPr id="19" name="Graphique 1830">
              <a:extLst>
                <a:ext uri="{FF2B5EF4-FFF2-40B4-BE49-F238E27FC236}">
                  <a16:creationId xmlns:a16="http://schemas.microsoft.com/office/drawing/2014/main" id="{BD852B6B-5548-3C14-77D3-A4788957EB01}"/>
                </a:ext>
              </a:extLst>
            </p:cNvPr>
            <p:cNvGrpSpPr/>
            <p:nvPr/>
          </p:nvGrpSpPr>
          <p:grpSpPr>
            <a:xfrm>
              <a:off x="10483925" y="2904391"/>
              <a:ext cx="396900" cy="359934"/>
              <a:chOff x="10483925" y="2904391"/>
              <a:chExt cx="396900" cy="359934"/>
            </a:xfrm>
            <a:grpFill/>
          </p:grpSpPr>
          <p:sp>
            <p:nvSpPr>
              <p:cNvPr id="23" name="Forme libre : forme 22">
                <a:extLst>
                  <a:ext uri="{FF2B5EF4-FFF2-40B4-BE49-F238E27FC236}">
                    <a16:creationId xmlns:a16="http://schemas.microsoft.com/office/drawing/2014/main" id="{7B7322F9-1531-5F06-69A7-74523F5689AB}"/>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4" name="Forme libre : forme 23">
                <a:extLst>
                  <a:ext uri="{FF2B5EF4-FFF2-40B4-BE49-F238E27FC236}">
                    <a16:creationId xmlns:a16="http://schemas.microsoft.com/office/drawing/2014/main" id="{7AAB9C94-832E-2EA1-2CE1-BF857454D3E3}"/>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5" name="Forme libre : forme 24">
                <a:extLst>
                  <a:ext uri="{FF2B5EF4-FFF2-40B4-BE49-F238E27FC236}">
                    <a16:creationId xmlns:a16="http://schemas.microsoft.com/office/drawing/2014/main" id="{EE3C9176-4BC1-1BC0-F53C-D23CB6BFD999}"/>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6" name="Forme libre : forme 25">
                <a:extLst>
                  <a:ext uri="{FF2B5EF4-FFF2-40B4-BE49-F238E27FC236}">
                    <a16:creationId xmlns:a16="http://schemas.microsoft.com/office/drawing/2014/main" id="{CCD146A1-B185-4A04-3AA1-E480A94412B4}"/>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7" name="Forme libre : forme 26">
                <a:extLst>
                  <a:ext uri="{FF2B5EF4-FFF2-40B4-BE49-F238E27FC236}">
                    <a16:creationId xmlns:a16="http://schemas.microsoft.com/office/drawing/2014/main" id="{35F7726E-9ED4-EE59-C9D3-46101F62BFD1}"/>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8" name="Forme libre : forme 27">
                <a:extLst>
                  <a:ext uri="{FF2B5EF4-FFF2-40B4-BE49-F238E27FC236}">
                    <a16:creationId xmlns:a16="http://schemas.microsoft.com/office/drawing/2014/main" id="{B04F8E16-E6FC-F0CF-2185-03FCDAD7AA5E}"/>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9" name="Forme libre : forme 28">
                <a:extLst>
                  <a:ext uri="{FF2B5EF4-FFF2-40B4-BE49-F238E27FC236}">
                    <a16:creationId xmlns:a16="http://schemas.microsoft.com/office/drawing/2014/main" id="{CDA8C425-6A96-7509-03E5-BC313427B2F7}"/>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0" name="Forme libre : forme 29">
                <a:extLst>
                  <a:ext uri="{FF2B5EF4-FFF2-40B4-BE49-F238E27FC236}">
                    <a16:creationId xmlns:a16="http://schemas.microsoft.com/office/drawing/2014/main" id="{8E745D37-3654-E3F4-F8D3-345E13BDA038}"/>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1" name="Forme libre : forme 30">
                <a:extLst>
                  <a:ext uri="{FF2B5EF4-FFF2-40B4-BE49-F238E27FC236}">
                    <a16:creationId xmlns:a16="http://schemas.microsoft.com/office/drawing/2014/main" id="{D60B2C57-485D-D0B1-4CF2-12C1FDF7ADCC}"/>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2" name="Forme libre : forme 31">
                <a:extLst>
                  <a:ext uri="{FF2B5EF4-FFF2-40B4-BE49-F238E27FC236}">
                    <a16:creationId xmlns:a16="http://schemas.microsoft.com/office/drawing/2014/main" id="{C2373B18-4F2B-2F03-1844-BE492E7FE5BD}"/>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3" name="Forme libre : forme 32">
                <a:extLst>
                  <a:ext uri="{FF2B5EF4-FFF2-40B4-BE49-F238E27FC236}">
                    <a16:creationId xmlns:a16="http://schemas.microsoft.com/office/drawing/2014/main" id="{D385797E-10F2-DD84-64D0-87256C0D0724}"/>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4" name="Forme libre : forme 33">
                <a:extLst>
                  <a:ext uri="{FF2B5EF4-FFF2-40B4-BE49-F238E27FC236}">
                    <a16:creationId xmlns:a16="http://schemas.microsoft.com/office/drawing/2014/main" id="{E3148705-02FB-68F2-A84F-7B359133C489}"/>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5" name="Forme libre : forme 34">
                <a:extLst>
                  <a:ext uri="{FF2B5EF4-FFF2-40B4-BE49-F238E27FC236}">
                    <a16:creationId xmlns:a16="http://schemas.microsoft.com/office/drawing/2014/main" id="{83370BEF-C978-65F7-0E4B-7B9996F9206A}"/>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20" name="Forme libre : forme 19">
              <a:extLst>
                <a:ext uri="{FF2B5EF4-FFF2-40B4-BE49-F238E27FC236}">
                  <a16:creationId xmlns:a16="http://schemas.microsoft.com/office/drawing/2014/main" id="{532CB720-1554-4CD4-EA19-9FE0FD3FB006}"/>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1" name="Forme libre : forme 20">
              <a:extLst>
                <a:ext uri="{FF2B5EF4-FFF2-40B4-BE49-F238E27FC236}">
                  <a16:creationId xmlns:a16="http://schemas.microsoft.com/office/drawing/2014/main" id="{34061324-A004-BB04-4973-846719858775}"/>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2" name="Forme libre : forme 21">
              <a:extLst>
                <a:ext uri="{FF2B5EF4-FFF2-40B4-BE49-F238E27FC236}">
                  <a16:creationId xmlns:a16="http://schemas.microsoft.com/office/drawing/2014/main" id="{9C769B38-8BFF-360E-AB16-4D5CC9EF3A22}"/>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36" name="Graphique 1772">
            <a:extLst>
              <a:ext uri="{FF2B5EF4-FFF2-40B4-BE49-F238E27FC236}">
                <a16:creationId xmlns:a16="http://schemas.microsoft.com/office/drawing/2014/main" id="{B0427823-CB7A-1C1C-8EC3-63B3B8B44173}"/>
              </a:ext>
            </a:extLst>
          </p:cNvPr>
          <p:cNvGrpSpPr/>
          <p:nvPr/>
        </p:nvGrpSpPr>
        <p:grpSpPr>
          <a:xfrm>
            <a:off x="6102164" y="1318463"/>
            <a:ext cx="211812" cy="233903"/>
            <a:chOff x="2317430" y="1288782"/>
            <a:chExt cx="363699" cy="401630"/>
          </a:xfrm>
          <a:noFill/>
        </p:grpSpPr>
        <p:sp>
          <p:nvSpPr>
            <p:cNvPr id="37" name="Forme libre : forme 36">
              <a:extLst>
                <a:ext uri="{FF2B5EF4-FFF2-40B4-BE49-F238E27FC236}">
                  <a16:creationId xmlns:a16="http://schemas.microsoft.com/office/drawing/2014/main" id="{318B1C19-3ACA-62BD-59DD-9FED82F78378}"/>
                </a:ext>
              </a:extLst>
            </p:cNvPr>
            <p:cNvSpPr/>
            <p:nvPr/>
          </p:nvSpPr>
          <p:spPr>
            <a:xfrm>
              <a:off x="2437427" y="1349025"/>
              <a:ext cx="92315" cy="208883"/>
            </a:xfrm>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a:moveTo>
                    <a:pt x="18" y="208883"/>
                  </a:moveTo>
                  <a:cubicBezTo>
                    <a:pt x="18" y="157258"/>
                    <a:pt x="18" y="128111"/>
                    <a:pt x="18" y="128111"/>
                  </a:cubicBezTo>
                  <a:cubicBezTo>
                    <a:pt x="18" y="128111"/>
                    <a:pt x="-3411" y="2857"/>
                    <a:pt x="84505" y="0"/>
                  </a:cubicBezTo>
                  <a:lnTo>
                    <a:pt x="92315"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nvGrpSpPr>
            <p:cNvPr id="38" name="Graphique 1772">
              <a:extLst>
                <a:ext uri="{FF2B5EF4-FFF2-40B4-BE49-F238E27FC236}">
                  <a16:creationId xmlns:a16="http://schemas.microsoft.com/office/drawing/2014/main" id="{FC3D910E-6A7E-12AB-AEC4-C2C611422E69}"/>
                </a:ext>
              </a:extLst>
            </p:cNvPr>
            <p:cNvGrpSpPr/>
            <p:nvPr/>
          </p:nvGrpSpPr>
          <p:grpSpPr>
            <a:xfrm>
              <a:off x="2452209" y="1371600"/>
              <a:ext cx="42576" cy="102012"/>
              <a:chOff x="2452209" y="1371600"/>
              <a:chExt cx="42576" cy="102012"/>
            </a:xfrm>
            <a:grpFill/>
          </p:grpSpPr>
          <p:sp>
            <p:nvSpPr>
              <p:cNvPr id="58" name="Forme libre : forme 57">
                <a:extLst>
                  <a:ext uri="{FF2B5EF4-FFF2-40B4-BE49-F238E27FC236}">
                    <a16:creationId xmlns:a16="http://schemas.microsoft.com/office/drawing/2014/main" id="{459FE535-55CF-450B-5F5D-AB0CB9D45F01}"/>
                  </a:ext>
                </a:extLst>
              </p:cNvPr>
              <p:cNvSpPr/>
              <p:nvPr/>
            </p:nvSpPr>
            <p:spPr>
              <a:xfrm>
                <a:off x="2480403" y="1371600"/>
                <a:ext cx="14382" cy="13049"/>
              </a:xfrm>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a:moveTo>
                      <a:pt x="0" y="13049"/>
                    </a:moveTo>
                    <a:cubicBezTo>
                      <a:pt x="4191" y="8191"/>
                      <a:pt x="8954" y="3715"/>
                      <a:pt x="14383"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59" name="Forme libre : forme 58">
                <a:extLst>
                  <a:ext uri="{FF2B5EF4-FFF2-40B4-BE49-F238E27FC236}">
                    <a16:creationId xmlns:a16="http://schemas.microsoft.com/office/drawing/2014/main" id="{D445EE45-8096-9075-4EE1-13B5801208D5}"/>
                  </a:ext>
                </a:extLst>
              </p:cNvPr>
              <p:cNvSpPr/>
              <p:nvPr/>
            </p:nvSpPr>
            <p:spPr>
              <a:xfrm>
                <a:off x="2452209" y="1404175"/>
                <a:ext cx="15621" cy="69437"/>
              </a:xfrm>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a:moveTo>
                      <a:pt x="0" y="69437"/>
                    </a:moveTo>
                    <a:cubicBezTo>
                      <a:pt x="572" y="54578"/>
                      <a:pt x="3334" y="25146"/>
                      <a:pt x="15621"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39" name="Forme libre : forme 38">
              <a:extLst>
                <a:ext uri="{FF2B5EF4-FFF2-40B4-BE49-F238E27FC236}">
                  <a16:creationId xmlns:a16="http://schemas.microsoft.com/office/drawing/2014/main" id="{AF8AAACC-1674-E87A-565E-718156B1B844}"/>
                </a:ext>
              </a:extLst>
            </p:cNvPr>
            <p:cNvSpPr/>
            <p:nvPr/>
          </p:nvSpPr>
          <p:spPr>
            <a:xfrm>
              <a:off x="2556317" y="1349974"/>
              <a:ext cx="86772" cy="231460"/>
            </a:xfrm>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a:moveTo>
                    <a:pt x="0" y="3"/>
                  </a:moveTo>
                  <a:cubicBezTo>
                    <a:pt x="0" y="3"/>
                    <a:pt x="86773" y="-2568"/>
                    <a:pt x="86773" y="132687"/>
                  </a:cubicBezTo>
                  <a:lnTo>
                    <a:pt x="86773" y="231461"/>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40" name="Forme libre : forme 39">
              <a:extLst>
                <a:ext uri="{FF2B5EF4-FFF2-40B4-BE49-F238E27FC236}">
                  <a16:creationId xmlns:a16="http://schemas.microsoft.com/office/drawing/2014/main" id="{1A1A4006-AE47-09A3-FCC8-426A355D5CDA}"/>
                </a:ext>
              </a:extLst>
            </p:cNvPr>
            <p:cNvSpPr/>
            <p:nvPr/>
          </p:nvSpPr>
          <p:spPr>
            <a:xfrm>
              <a:off x="2491356" y="1288782"/>
              <a:ext cx="86868" cy="59291"/>
            </a:xfrm>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a:moveTo>
                    <a:pt x="23241" y="59291"/>
                  </a:moveTo>
                  <a:lnTo>
                    <a:pt x="0" y="14333"/>
                  </a:lnTo>
                  <a:cubicBezTo>
                    <a:pt x="0" y="14333"/>
                    <a:pt x="42386" y="-14909"/>
                    <a:pt x="86868" y="1014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41" name="Forme libre : forme 40">
              <a:extLst>
                <a:ext uri="{FF2B5EF4-FFF2-40B4-BE49-F238E27FC236}">
                  <a16:creationId xmlns:a16="http://schemas.microsoft.com/office/drawing/2014/main" id="{D5ED8184-07EE-7A3D-7FDA-7758E67B35D5}"/>
                </a:ext>
              </a:extLst>
            </p:cNvPr>
            <p:cNvSpPr/>
            <p:nvPr/>
          </p:nvSpPr>
          <p:spPr>
            <a:xfrm>
              <a:off x="2568033" y="1308544"/>
              <a:ext cx="16382" cy="40671"/>
            </a:xfrm>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a:moveTo>
                    <a:pt x="16383" y="0"/>
                  </a:moveTo>
                  <a:lnTo>
                    <a:pt x="0" y="40672"/>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42" name="Forme libre : forme 41">
              <a:extLst>
                <a:ext uri="{FF2B5EF4-FFF2-40B4-BE49-F238E27FC236}">
                  <a16:creationId xmlns:a16="http://schemas.microsoft.com/office/drawing/2014/main" id="{033EF04B-D824-48DE-A953-88074022C105}"/>
                </a:ext>
              </a:extLst>
            </p:cNvPr>
            <p:cNvSpPr/>
            <p:nvPr/>
          </p:nvSpPr>
          <p:spPr>
            <a:xfrm>
              <a:off x="2538601" y="1303972"/>
              <a:ext cx="190" cy="34194"/>
            </a:xfrm>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a:moveTo>
                    <a:pt x="191" y="0"/>
                  </a:moveTo>
                  <a:lnTo>
                    <a:pt x="0" y="34195"/>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43" name="Forme libre : forme 42">
              <a:extLst>
                <a:ext uri="{FF2B5EF4-FFF2-40B4-BE49-F238E27FC236}">
                  <a16:creationId xmlns:a16="http://schemas.microsoft.com/office/drawing/2014/main" id="{12B48175-891B-0624-19E2-30A883A7EFFA}"/>
                </a:ext>
              </a:extLst>
            </p:cNvPr>
            <p:cNvSpPr/>
            <p:nvPr/>
          </p:nvSpPr>
          <p:spPr>
            <a:xfrm>
              <a:off x="2556889" y="1311116"/>
              <a:ext cx="6572" cy="18478"/>
            </a:xfrm>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a:moveTo>
                    <a:pt x="6572" y="0"/>
                  </a:moveTo>
                  <a:lnTo>
                    <a:pt x="0" y="18479"/>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nvGrpSpPr>
            <p:cNvPr id="44" name="Graphique 1772">
              <a:extLst>
                <a:ext uri="{FF2B5EF4-FFF2-40B4-BE49-F238E27FC236}">
                  <a16:creationId xmlns:a16="http://schemas.microsoft.com/office/drawing/2014/main" id="{8FB7A7DA-0781-6202-12DC-8DEEA424C353}"/>
                </a:ext>
              </a:extLst>
            </p:cNvPr>
            <p:cNvGrpSpPr/>
            <p:nvPr/>
          </p:nvGrpSpPr>
          <p:grpSpPr>
            <a:xfrm>
              <a:off x="2489833" y="1432178"/>
              <a:ext cx="79724" cy="98488"/>
              <a:chOff x="2489833" y="1432178"/>
              <a:chExt cx="79724" cy="98488"/>
            </a:xfrm>
            <a:grpFill/>
          </p:grpSpPr>
          <p:sp>
            <p:nvSpPr>
              <p:cNvPr id="55" name="Forme libre : forme 54">
                <a:extLst>
                  <a:ext uri="{FF2B5EF4-FFF2-40B4-BE49-F238E27FC236}">
                    <a16:creationId xmlns:a16="http://schemas.microsoft.com/office/drawing/2014/main" id="{F6F90708-A9A6-7CBF-54BA-084325ABF56B}"/>
                  </a:ext>
                </a:extLst>
              </p:cNvPr>
              <p:cNvSpPr/>
              <p:nvPr/>
            </p:nvSpPr>
            <p:spPr>
              <a:xfrm>
                <a:off x="2506025" y="1432178"/>
                <a:ext cx="63531" cy="98488"/>
              </a:xfrm>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a:moveTo>
                      <a:pt x="63532" y="96393"/>
                    </a:moveTo>
                    <a:cubicBezTo>
                      <a:pt x="58960" y="97727"/>
                      <a:pt x="54197" y="98489"/>
                      <a:pt x="49244" y="98489"/>
                    </a:cubicBezTo>
                    <a:cubicBezTo>
                      <a:pt x="22003" y="98489"/>
                      <a:pt x="0" y="76390"/>
                      <a:pt x="0" y="49244"/>
                    </a:cubicBezTo>
                    <a:cubicBezTo>
                      <a:pt x="0" y="22098"/>
                      <a:pt x="22098" y="0"/>
                      <a:pt x="49244" y="0"/>
                    </a:cubicBezTo>
                    <a:cubicBezTo>
                      <a:pt x="53435" y="0"/>
                      <a:pt x="57531" y="572"/>
                      <a:pt x="61436" y="1524"/>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56" name="Forme libre : forme 55">
                <a:extLst>
                  <a:ext uri="{FF2B5EF4-FFF2-40B4-BE49-F238E27FC236}">
                    <a16:creationId xmlns:a16="http://schemas.microsoft.com/office/drawing/2014/main" id="{3688B1B0-1A0A-7D41-37AB-D9F05095C622}"/>
                  </a:ext>
                </a:extLst>
              </p:cNvPr>
              <p:cNvSpPr/>
              <p:nvPr/>
            </p:nvSpPr>
            <p:spPr>
              <a:xfrm>
                <a:off x="2491261" y="1471326"/>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57" name="Forme libre : forme 56">
                <a:extLst>
                  <a:ext uri="{FF2B5EF4-FFF2-40B4-BE49-F238E27FC236}">
                    <a16:creationId xmlns:a16="http://schemas.microsoft.com/office/drawing/2014/main" id="{98A03047-7954-C956-9B48-2A5E286E143F}"/>
                  </a:ext>
                </a:extLst>
              </p:cNvPr>
              <p:cNvSpPr/>
              <p:nvPr/>
            </p:nvSpPr>
            <p:spPr>
              <a:xfrm>
                <a:off x="2489833" y="1488090"/>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45" name="Forme libre : forme 44">
              <a:extLst>
                <a:ext uri="{FF2B5EF4-FFF2-40B4-BE49-F238E27FC236}">
                  <a16:creationId xmlns:a16="http://schemas.microsoft.com/office/drawing/2014/main" id="{9418E01E-850A-0E3E-A3F5-B4F468F5E123}"/>
                </a:ext>
              </a:extLst>
            </p:cNvPr>
            <p:cNvSpPr/>
            <p:nvPr/>
          </p:nvSpPr>
          <p:spPr>
            <a:xfrm>
              <a:off x="2317430" y="1683829"/>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46" name="Forme libre : forme 45">
              <a:extLst>
                <a:ext uri="{FF2B5EF4-FFF2-40B4-BE49-F238E27FC236}">
                  <a16:creationId xmlns:a16="http://schemas.microsoft.com/office/drawing/2014/main" id="{F9737094-2308-0411-4DCD-520B8A94CA82}"/>
                </a:ext>
              </a:extLst>
            </p:cNvPr>
            <p:cNvSpPr/>
            <p:nvPr/>
          </p:nvSpPr>
          <p:spPr>
            <a:xfrm>
              <a:off x="2317430" y="1531524"/>
              <a:ext cx="60293" cy="152304"/>
            </a:xfrm>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a:moveTo>
                    <a:pt x="0" y="0"/>
                  </a:moveTo>
                  <a:lnTo>
                    <a:pt x="55150" y="0"/>
                  </a:lnTo>
                  <a:cubicBezTo>
                    <a:pt x="58007" y="0"/>
                    <a:pt x="60293" y="2286"/>
                    <a:pt x="60293" y="5143"/>
                  </a:cubicBezTo>
                  <a:lnTo>
                    <a:pt x="60293" y="147161"/>
                  </a:lnTo>
                  <a:cubicBezTo>
                    <a:pt x="60293" y="150019"/>
                    <a:pt x="58007" y="152305"/>
                    <a:pt x="55150" y="152305"/>
                  </a:cubicBezTo>
                  <a:lnTo>
                    <a:pt x="26099" y="152305"/>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47" name="Forme libre : forme 46">
              <a:extLst>
                <a:ext uri="{FF2B5EF4-FFF2-40B4-BE49-F238E27FC236}">
                  <a16:creationId xmlns:a16="http://schemas.microsoft.com/office/drawing/2014/main" id="{5BC9F105-8BAE-1781-F6AF-B4C1F3DF1CA8}"/>
                </a:ext>
              </a:extLst>
            </p:cNvPr>
            <p:cNvSpPr/>
            <p:nvPr/>
          </p:nvSpPr>
          <p:spPr>
            <a:xfrm>
              <a:off x="2380009" y="1626108"/>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48" name="Forme libre : forme 47">
              <a:extLst>
                <a:ext uri="{FF2B5EF4-FFF2-40B4-BE49-F238E27FC236}">
                  <a16:creationId xmlns:a16="http://schemas.microsoft.com/office/drawing/2014/main" id="{FE586CC5-5F4B-ED9B-C1CB-44F78166C015}"/>
                </a:ext>
              </a:extLst>
            </p:cNvPr>
            <p:cNvSpPr/>
            <p:nvPr/>
          </p:nvSpPr>
          <p:spPr>
            <a:xfrm>
              <a:off x="2378199" y="1544288"/>
              <a:ext cx="24574" cy="59150"/>
            </a:xfrm>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a:moveTo>
                    <a:pt x="0" y="0"/>
                  </a:moveTo>
                  <a:lnTo>
                    <a:pt x="19431" y="0"/>
                  </a:lnTo>
                  <a:cubicBezTo>
                    <a:pt x="22289" y="0"/>
                    <a:pt x="24575" y="2286"/>
                    <a:pt x="24575" y="5144"/>
                  </a:cubicBezTo>
                  <a:lnTo>
                    <a:pt x="24575" y="5915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49" name="Forme libre : forme 48">
              <a:extLst>
                <a:ext uri="{FF2B5EF4-FFF2-40B4-BE49-F238E27FC236}">
                  <a16:creationId xmlns:a16="http://schemas.microsoft.com/office/drawing/2014/main" id="{08ACF0D7-36D8-2AD9-E1A0-ECF6CBF75D6F}"/>
                </a:ext>
              </a:extLst>
            </p:cNvPr>
            <p:cNvSpPr/>
            <p:nvPr/>
          </p:nvSpPr>
          <p:spPr>
            <a:xfrm>
              <a:off x="2402774" y="1557611"/>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8"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50" name="Forme libre : forme 49">
              <a:extLst>
                <a:ext uri="{FF2B5EF4-FFF2-40B4-BE49-F238E27FC236}">
                  <a16:creationId xmlns:a16="http://schemas.microsoft.com/office/drawing/2014/main" id="{BE0C7491-2489-22AF-AE61-F9C122B1E8AE}"/>
                </a:ext>
              </a:extLst>
            </p:cNvPr>
            <p:cNvSpPr/>
            <p:nvPr/>
          </p:nvSpPr>
          <p:spPr>
            <a:xfrm>
              <a:off x="2404584" y="1647062"/>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51" name="Forme libre : forme 50">
              <a:extLst>
                <a:ext uri="{FF2B5EF4-FFF2-40B4-BE49-F238E27FC236}">
                  <a16:creationId xmlns:a16="http://schemas.microsoft.com/office/drawing/2014/main" id="{BADBA0B4-2230-6775-E014-02433757F1EC}"/>
                </a:ext>
              </a:extLst>
            </p:cNvPr>
            <p:cNvSpPr/>
            <p:nvPr/>
          </p:nvSpPr>
          <p:spPr>
            <a:xfrm>
              <a:off x="2551459" y="1590759"/>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52" name="Forme libre : forme 51">
              <a:extLst>
                <a:ext uri="{FF2B5EF4-FFF2-40B4-BE49-F238E27FC236}">
                  <a16:creationId xmlns:a16="http://schemas.microsoft.com/office/drawing/2014/main" id="{C69863A3-96ED-8D53-3E1C-276319F7619C}"/>
                </a:ext>
              </a:extLst>
            </p:cNvPr>
            <p:cNvSpPr/>
            <p:nvPr/>
          </p:nvSpPr>
          <p:spPr>
            <a:xfrm>
              <a:off x="2338957" y="1551146"/>
              <a:ext cx="37623" cy="9525"/>
            </a:xfrm>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a:moveTo>
                    <a:pt x="37624" y="0"/>
                  </a:move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53" name="Forme libre : forme 52">
              <a:extLst>
                <a:ext uri="{FF2B5EF4-FFF2-40B4-BE49-F238E27FC236}">
                  <a16:creationId xmlns:a16="http://schemas.microsoft.com/office/drawing/2014/main" id="{8B880CC6-5C28-9CFE-2157-60076A9E8E4E}"/>
                </a:ext>
              </a:extLst>
            </p:cNvPr>
            <p:cNvSpPr/>
            <p:nvPr/>
          </p:nvSpPr>
          <p:spPr>
            <a:xfrm>
              <a:off x="2351815" y="1565910"/>
              <a:ext cx="23240" cy="9525"/>
            </a:xfrm>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a:moveTo>
                    <a:pt x="23241" y="0"/>
                  </a:move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54" name="Forme libre : forme 53">
              <a:extLst>
                <a:ext uri="{FF2B5EF4-FFF2-40B4-BE49-F238E27FC236}">
                  <a16:creationId xmlns:a16="http://schemas.microsoft.com/office/drawing/2014/main" id="{2981472C-8373-B853-B0E9-BBC39E6BD098}"/>
                </a:ext>
              </a:extLst>
            </p:cNvPr>
            <p:cNvSpPr/>
            <p:nvPr/>
          </p:nvSpPr>
          <p:spPr>
            <a:xfrm>
              <a:off x="2628421" y="1511998"/>
              <a:ext cx="9525" cy="52768"/>
            </a:xfrm>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a:moveTo>
                    <a:pt x="0" y="0"/>
                  </a:moveTo>
                  <a:lnTo>
                    <a:pt x="0" y="52769"/>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60" name="Graphique 1846">
            <a:extLst>
              <a:ext uri="{FF2B5EF4-FFF2-40B4-BE49-F238E27FC236}">
                <a16:creationId xmlns:a16="http://schemas.microsoft.com/office/drawing/2014/main" id="{B2D1E33D-2750-7B02-086B-8F5356C15B89}"/>
              </a:ext>
            </a:extLst>
          </p:cNvPr>
          <p:cNvGrpSpPr/>
          <p:nvPr/>
        </p:nvGrpSpPr>
        <p:grpSpPr>
          <a:xfrm>
            <a:off x="598013" y="3211726"/>
            <a:ext cx="239268" cy="268810"/>
            <a:chOff x="754923" y="4488392"/>
            <a:chExt cx="305723" cy="343471"/>
          </a:xfrm>
          <a:noFill/>
        </p:grpSpPr>
        <p:sp>
          <p:nvSpPr>
            <p:cNvPr id="61" name="Forme libre : forme 60">
              <a:extLst>
                <a:ext uri="{FF2B5EF4-FFF2-40B4-BE49-F238E27FC236}">
                  <a16:creationId xmlns:a16="http://schemas.microsoft.com/office/drawing/2014/main" id="{827F5523-0D4C-1D9B-9E0E-F4AF0C5065AC}"/>
                </a:ext>
              </a:extLst>
            </p:cNvPr>
            <p:cNvSpPr/>
            <p:nvPr/>
          </p:nvSpPr>
          <p:spPr>
            <a:xfrm>
              <a:off x="848819" y="4533445"/>
              <a:ext cx="105822" cy="29698"/>
            </a:xfrm>
            <a:custGeom>
              <a:avLst/>
              <a:gdLst>
                <a:gd name="connsiteX0" fmla="*/ 0 w 105822"/>
                <a:gd name="connsiteY0" fmla="*/ 22860 h 29698"/>
                <a:gd name="connsiteX1" fmla="*/ 90773 w 105822"/>
                <a:gd name="connsiteY1" fmla="*/ 0 h 29698"/>
                <a:gd name="connsiteX2" fmla="*/ 88963 w 105822"/>
                <a:gd name="connsiteY2" fmla="*/ 21622 h 29698"/>
                <a:gd name="connsiteX3" fmla="*/ 105823 w 105822"/>
                <a:gd name="connsiteY3" fmla="*/ 16192 h 29698"/>
              </a:gdLst>
              <a:ahLst/>
              <a:cxnLst>
                <a:cxn ang="0">
                  <a:pos x="connsiteX0" y="connsiteY0"/>
                </a:cxn>
                <a:cxn ang="0">
                  <a:pos x="connsiteX1" y="connsiteY1"/>
                </a:cxn>
                <a:cxn ang="0">
                  <a:pos x="connsiteX2" y="connsiteY2"/>
                </a:cxn>
                <a:cxn ang="0">
                  <a:pos x="connsiteX3" y="connsiteY3"/>
                </a:cxn>
              </a:cxnLst>
              <a:rect l="l" t="t" r="r" b="b"/>
              <a:pathLst>
                <a:path w="105822" h="29698">
                  <a:moveTo>
                    <a:pt x="0" y="22860"/>
                  </a:moveTo>
                  <a:cubicBezTo>
                    <a:pt x="0" y="22860"/>
                    <a:pt x="52864" y="48673"/>
                    <a:pt x="90773" y="0"/>
                  </a:cubicBezTo>
                  <a:cubicBezTo>
                    <a:pt x="90773" y="0"/>
                    <a:pt x="94964" y="9049"/>
                    <a:pt x="88963" y="21622"/>
                  </a:cubicBezTo>
                  <a:cubicBezTo>
                    <a:pt x="88963" y="21622"/>
                    <a:pt x="98012" y="27051"/>
                    <a:pt x="105823" y="16192"/>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62" name="Forme libre : forme 61">
              <a:extLst>
                <a:ext uri="{FF2B5EF4-FFF2-40B4-BE49-F238E27FC236}">
                  <a16:creationId xmlns:a16="http://schemas.microsoft.com/office/drawing/2014/main" id="{8C9B1E73-4A24-658C-71A3-F464FC4B5692}"/>
                </a:ext>
              </a:extLst>
            </p:cNvPr>
            <p:cNvSpPr/>
            <p:nvPr/>
          </p:nvSpPr>
          <p:spPr>
            <a:xfrm>
              <a:off x="827313" y="4488392"/>
              <a:ext cx="78560" cy="203168"/>
            </a:xfrm>
            <a:custGeom>
              <a:avLst/>
              <a:gdLst>
                <a:gd name="connsiteX0" fmla="*/ 78561 w 78560"/>
                <a:gd name="connsiteY0" fmla="*/ 203168 h 203168"/>
                <a:gd name="connsiteX1" fmla="*/ 14838 w 78560"/>
                <a:gd name="connsiteY1" fmla="*/ 145447 h 203168"/>
                <a:gd name="connsiteX2" fmla="*/ 456 w 78560"/>
                <a:gd name="connsiteY2" fmla="*/ 132207 h 203168"/>
                <a:gd name="connsiteX3" fmla="*/ 10647 w 78560"/>
                <a:gd name="connsiteY3" fmla="*/ 114205 h 203168"/>
                <a:gd name="connsiteX4" fmla="*/ 74941 w 78560"/>
                <a:gd name="connsiteY4" fmla="*/ 0 h 203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60" h="203168">
                  <a:moveTo>
                    <a:pt x="78561" y="203168"/>
                  </a:moveTo>
                  <a:cubicBezTo>
                    <a:pt x="30459" y="203168"/>
                    <a:pt x="14838" y="145447"/>
                    <a:pt x="14838" y="145447"/>
                  </a:cubicBezTo>
                  <a:cubicBezTo>
                    <a:pt x="14838" y="145447"/>
                    <a:pt x="3408" y="146685"/>
                    <a:pt x="456" y="132207"/>
                  </a:cubicBezTo>
                  <a:cubicBezTo>
                    <a:pt x="-2592" y="117824"/>
                    <a:pt x="10647" y="114205"/>
                    <a:pt x="10647" y="114205"/>
                  </a:cubicBezTo>
                  <a:cubicBezTo>
                    <a:pt x="10647" y="114205"/>
                    <a:pt x="-15165" y="24670"/>
                    <a:pt x="74941"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63" name="Forme libre : forme 62">
              <a:extLst>
                <a:ext uri="{FF2B5EF4-FFF2-40B4-BE49-F238E27FC236}">
                  <a16:creationId xmlns:a16="http://schemas.microsoft.com/office/drawing/2014/main" id="{9C1E7BB3-4147-EBD9-B7CB-79D8FCFEC567}"/>
                </a:ext>
              </a:extLst>
            </p:cNvPr>
            <p:cNvSpPr/>
            <p:nvPr/>
          </p:nvSpPr>
          <p:spPr>
            <a:xfrm>
              <a:off x="909493" y="4497536"/>
              <a:ext cx="80370" cy="194024"/>
            </a:xfrm>
            <a:custGeom>
              <a:avLst/>
              <a:gdLst>
                <a:gd name="connsiteX0" fmla="*/ 0 w 80370"/>
                <a:gd name="connsiteY0" fmla="*/ 194024 h 194024"/>
                <a:gd name="connsiteX1" fmla="*/ 65532 w 80370"/>
                <a:gd name="connsiteY1" fmla="*/ 136303 h 194024"/>
                <a:gd name="connsiteX2" fmla="*/ 79915 w 80370"/>
                <a:gd name="connsiteY2" fmla="*/ 123063 h 194024"/>
                <a:gd name="connsiteX3" fmla="*/ 69723 w 80370"/>
                <a:gd name="connsiteY3" fmla="*/ 105061 h 194024"/>
                <a:gd name="connsiteX4" fmla="*/ 29051 w 80370"/>
                <a:gd name="connsiteY4" fmla="*/ 0 h 194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70" h="194024">
                  <a:moveTo>
                    <a:pt x="0" y="194024"/>
                  </a:moveTo>
                  <a:cubicBezTo>
                    <a:pt x="48101" y="194024"/>
                    <a:pt x="65532" y="136303"/>
                    <a:pt x="65532" y="136303"/>
                  </a:cubicBezTo>
                  <a:cubicBezTo>
                    <a:pt x="65532" y="136303"/>
                    <a:pt x="76962" y="137541"/>
                    <a:pt x="79915" y="123063"/>
                  </a:cubicBezTo>
                  <a:cubicBezTo>
                    <a:pt x="82963" y="108680"/>
                    <a:pt x="69723" y="105061"/>
                    <a:pt x="69723" y="105061"/>
                  </a:cubicBezTo>
                  <a:cubicBezTo>
                    <a:pt x="69723" y="105061"/>
                    <a:pt x="90678" y="32480"/>
                    <a:pt x="29051"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64" name="Forme libre : forme 63">
              <a:extLst>
                <a:ext uri="{FF2B5EF4-FFF2-40B4-BE49-F238E27FC236}">
                  <a16:creationId xmlns:a16="http://schemas.microsoft.com/office/drawing/2014/main" id="{9DB10A4F-EF63-22EB-EEDE-F06B8B06BFB5}"/>
                </a:ext>
              </a:extLst>
            </p:cNvPr>
            <p:cNvSpPr/>
            <p:nvPr/>
          </p:nvSpPr>
          <p:spPr>
            <a:xfrm>
              <a:off x="874632" y="4600216"/>
              <a:ext cx="9525" cy="13144"/>
            </a:xfrm>
            <a:custGeom>
              <a:avLst/>
              <a:gdLst>
                <a:gd name="connsiteX0" fmla="*/ 0 w 9525"/>
                <a:gd name="connsiteY0" fmla="*/ 0 h 13144"/>
                <a:gd name="connsiteX1" fmla="*/ 0 w 9525"/>
                <a:gd name="connsiteY1" fmla="*/ 13145 h 13144"/>
              </a:gdLst>
              <a:ahLst/>
              <a:cxnLst>
                <a:cxn ang="0">
                  <a:pos x="connsiteX0" y="connsiteY0"/>
                </a:cxn>
                <a:cxn ang="0">
                  <a:pos x="connsiteX1" y="connsiteY1"/>
                </a:cxn>
              </a:cxnLst>
              <a:rect l="l" t="t" r="r" b="b"/>
              <a:pathLst>
                <a:path w="9525" h="13144">
                  <a:moveTo>
                    <a:pt x="0" y="0"/>
                  </a:moveTo>
                  <a:lnTo>
                    <a:pt x="0" y="13145"/>
                  </a:lnTo>
                </a:path>
              </a:pathLst>
            </a:custGeom>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65" name="Forme libre : forme 64">
              <a:extLst>
                <a:ext uri="{FF2B5EF4-FFF2-40B4-BE49-F238E27FC236}">
                  <a16:creationId xmlns:a16="http://schemas.microsoft.com/office/drawing/2014/main" id="{4947C8A2-B2DA-AD83-4B97-B9F2A6124888}"/>
                </a:ext>
              </a:extLst>
            </p:cNvPr>
            <p:cNvSpPr/>
            <p:nvPr/>
          </p:nvSpPr>
          <p:spPr>
            <a:xfrm>
              <a:off x="931782" y="4599549"/>
              <a:ext cx="9525" cy="13239"/>
            </a:xfrm>
            <a:custGeom>
              <a:avLst/>
              <a:gdLst>
                <a:gd name="connsiteX0" fmla="*/ 0 w 9525"/>
                <a:gd name="connsiteY0" fmla="*/ 0 h 13239"/>
                <a:gd name="connsiteX1" fmla="*/ 0 w 9525"/>
                <a:gd name="connsiteY1" fmla="*/ 13240 h 13239"/>
              </a:gdLst>
              <a:ahLst/>
              <a:cxnLst>
                <a:cxn ang="0">
                  <a:pos x="connsiteX0" y="connsiteY0"/>
                </a:cxn>
                <a:cxn ang="0">
                  <a:pos x="connsiteX1" y="connsiteY1"/>
                </a:cxn>
              </a:cxnLst>
              <a:rect l="l" t="t" r="r" b="b"/>
              <a:pathLst>
                <a:path w="9525" h="13239">
                  <a:moveTo>
                    <a:pt x="0" y="0"/>
                  </a:moveTo>
                  <a:lnTo>
                    <a:pt x="0" y="13240"/>
                  </a:lnTo>
                </a:path>
              </a:pathLst>
            </a:custGeom>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66" name="Forme libre : forme 65">
              <a:extLst>
                <a:ext uri="{FF2B5EF4-FFF2-40B4-BE49-F238E27FC236}">
                  <a16:creationId xmlns:a16="http://schemas.microsoft.com/office/drawing/2014/main" id="{1C7C267F-B23E-B27B-6DCB-719B46695339}"/>
                </a:ext>
              </a:extLst>
            </p:cNvPr>
            <p:cNvSpPr/>
            <p:nvPr/>
          </p:nvSpPr>
          <p:spPr>
            <a:xfrm>
              <a:off x="892824" y="4649841"/>
              <a:ext cx="25050" cy="5214"/>
            </a:xfrm>
            <a:custGeom>
              <a:avLst/>
              <a:gdLst>
                <a:gd name="connsiteX0" fmla="*/ 25051 w 25050"/>
                <a:gd name="connsiteY0" fmla="*/ 0 h 5214"/>
                <a:gd name="connsiteX1" fmla="*/ 0 w 25050"/>
                <a:gd name="connsiteY1" fmla="*/ 0 h 5214"/>
              </a:gdLst>
              <a:ahLst/>
              <a:cxnLst>
                <a:cxn ang="0">
                  <a:pos x="connsiteX0" y="connsiteY0"/>
                </a:cxn>
                <a:cxn ang="0">
                  <a:pos x="connsiteX1" y="connsiteY1"/>
                </a:cxn>
              </a:cxnLst>
              <a:rect l="l" t="t" r="r" b="b"/>
              <a:pathLst>
                <a:path w="25050" h="5214">
                  <a:moveTo>
                    <a:pt x="25051" y="0"/>
                  </a:moveTo>
                  <a:cubicBezTo>
                    <a:pt x="18097" y="6953"/>
                    <a:pt x="6858" y="6953"/>
                    <a:pt x="0"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67" name="Forme libre : forme 66">
              <a:extLst>
                <a:ext uri="{FF2B5EF4-FFF2-40B4-BE49-F238E27FC236}">
                  <a16:creationId xmlns:a16="http://schemas.microsoft.com/office/drawing/2014/main" id="{071FD80A-7203-7D5E-FE18-CE0EDF9DEC76}"/>
                </a:ext>
              </a:extLst>
            </p:cNvPr>
            <p:cNvSpPr/>
            <p:nvPr/>
          </p:nvSpPr>
          <p:spPr>
            <a:xfrm>
              <a:off x="754923" y="4691179"/>
              <a:ext cx="151998" cy="140208"/>
            </a:xfrm>
            <a:custGeom>
              <a:avLst/>
              <a:gdLst>
                <a:gd name="connsiteX0" fmla="*/ 551 w 151998"/>
                <a:gd name="connsiteY0" fmla="*/ 140208 h 140208"/>
                <a:gd name="connsiteX1" fmla="*/ 88466 w 151998"/>
                <a:gd name="connsiteY1" fmla="*/ 27051 h 140208"/>
                <a:gd name="connsiteX2" fmla="*/ 106469 w 151998"/>
                <a:gd name="connsiteY2" fmla="*/ 0 h 140208"/>
                <a:gd name="connsiteX3" fmla="*/ 151998 w 151998"/>
                <a:gd name="connsiteY3" fmla="*/ 37433 h 140208"/>
                <a:gd name="connsiteX4" fmla="*/ 127614 w 151998"/>
                <a:gd name="connsiteY4" fmla="*/ 66770 h 140208"/>
                <a:gd name="connsiteX5" fmla="*/ 103230 w 151998"/>
                <a:gd name="connsiteY5" fmla="*/ 42386 h 140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998" h="140208">
                  <a:moveTo>
                    <a:pt x="551" y="140208"/>
                  </a:moveTo>
                  <a:cubicBezTo>
                    <a:pt x="551" y="140208"/>
                    <a:pt x="-12499" y="52292"/>
                    <a:pt x="88466" y="27051"/>
                  </a:cubicBezTo>
                  <a:lnTo>
                    <a:pt x="106469" y="0"/>
                  </a:lnTo>
                  <a:lnTo>
                    <a:pt x="151998" y="37433"/>
                  </a:lnTo>
                  <a:lnTo>
                    <a:pt x="127614" y="66770"/>
                  </a:lnTo>
                  <a:lnTo>
                    <a:pt x="103230" y="42386"/>
                  </a:ln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68" name="Forme libre : forme 67">
              <a:extLst>
                <a:ext uri="{FF2B5EF4-FFF2-40B4-BE49-F238E27FC236}">
                  <a16:creationId xmlns:a16="http://schemas.microsoft.com/office/drawing/2014/main" id="{A1CC13E3-983E-B411-5880-AF26C42E38BA}"/>
                </a:ext>
              </a:extLst>
            </p:cNvPr>
            <p:cNvSpPr/>
            <p:nvPr/>
          </p:nvSpPr>
          <p:spPr>
            <a:xfrm>
              <a:off x="908731" y="4691655"/>
              <a:ext cx="144875" cy="91916"/>
            </a:xfrm>
            <a:custGeom>
              <a:avLst/>
              <a:gdLst>
                <a:gd name="connsiteX0" fmla="*/ 144875 w 144875"/>
                <a:gd name="connsiteY0" fmla="*/ 91916 h 91916"/>
                <a:gd name="connsiteX1" fmla="*/ 63532 w 144875"/>
                <a:gd name="connsiteY1" fmla="*/ 27051 h 91916"/>
                <a:gd name="connsiteX2" fmla="*/ 45530 w 144875"/>
                <a:gd name="connsiteY2" fmla="*/ 0 h 91916"/>
                <a:gd name="connsiteX3" fmla="*/ 0 w 144875"/>
                <a:gd name="connsiteY3" fmla="*/ 37433 h 91916"/>
                <a:gd name="connsiteX4" fmla="*/ 24384 w 144875"/>
                <a:gd name="connsiteY4" fmla="*/ 66770 h 91916"/>
                <a:gd name="connsiteX5" fmla="*/ 48768 w 144875"/>
                <a:gd name="connsiteY5" fmla="*/ 42386 h 9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875" h="91916">
                  <a:moveTo>
                    <a:pt x="144875" y="91916"/>
                  </a:moveTo>
                  <a:cubicBezTo>
                    <a:pt x="135255" y="67056"/>
                    <a:pt x="113252" y="39529"/>
                    <a:pt x="63532" y="27051"/>
                  </a:cubicBezTo>
                  <a:lnTo>
                    <a:pt x="45530" y="0"/>
                  </a:lnTo>
                  <a:lnTo>
                    <a:pt x="0" y="37433"/>
                  </a:lnTo>
                  <a:lnTo>
                    <a:pt x="24384" y="66770"/>
                  </a:lnTo>
                  <a:lnTo>
                    <a:pt x="48768" y="42386"/>
                  </a:ln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69" name="Forme libre : forme 68">
              <a:extLst>
                <a:ext uri="{FF2B5EF4-FFF2-40B4-BE49-F238E27FC236}">
                  <a16:creationId xmlns:a16="http://schemas.microsoft.com/office/drawing/2014/main" id="{059625E3-047E-B626-5F10-5B626D848872}"/>
                </a:ext>
              </a:extLst>
            </p:cNvPr>
            <p:cNvSpPr/>
            <p:nvPr/>
          </p:nvSpPr>
          <p:spPr>
            <a:xfrm>
              <a:off x="1060083" y="4814719"/>
              <a:ext cx="563" cy="17144"/>
            </a:xfrm>
            <a:custGeom>
              <a:avLst/>
              <a:gdLst>
                <a:gd name="connsiteX0" fmla="*/ 0 w 563"/>
                <a:gd name="connsiteY0" fmla="*/ 17145 h 17144"/>
                <a:gd name="connsiteX1" fmla="*/ 286 w 563"/>
                <a:gd name="connsiteY1" fmla="*/ 0 h 17144"/>
              </a:gdLst>
              <a:ahLst/>
              <a:cxnLst>
                <a:cxn ang="0">
                  <a:pos x="connsiteX0" y="connsiteY0"/>
                </a:cxn>
                <a:cxn ang="0">
                  <a:pos x="connsiteX1" y="connsiteY1"/>
                </a:cxn>
              </a:cxnLst>
              <a:rect l="l" t="t" r="r" b="b"/>
              <a:pathLst>
                <a:path w="563" h="17144">
                  <a:moveTo>
                    <a:pt x="0" y="17145"/>
                  </a:moveTo>
                  <a:cubicBezTo>
                    <a:pt x="0" y="17145"/>
                    <a:pt x="1048" y="10382"/>
                    <a:pt x="286"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71" name="Espace réservé du contenu 8">
            <a:extLst>
              <a:ext uri="{FF2B5EF4-FFF2-40B4-BE49-F238E27FC236}">
                <a16:creationId xmlns:a16="http://schemas.microsoft.com/office/drawing/2014/main" id="{11B1C61C-1579-58CC-4091-217F72C533DD}"/>
              </a:ext>
            </a:extLst>
          </p:cNvPr>
          <p:cNvSpPr txBox="1">
            <a:spLocks/>
          </p:cNvSpPr>
          <p:nvPr/>
        </p:nvSpPr>
        <p:spPr>
          <a:xfrm>
            <a:off x="336436" y="1350555"/>
            <a:ext cx="5355656" cy="1467041"/>
          </a:xfrm>
          <a:prstGeom prst="rect">
            <a:avLst/>
          </a:prstGeom>
          <a:ln w="28575">
            <a:noFill/>
          </a:ln>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chemeClr val="accent2">
                  <a:lumMod val="75000"/>
                </a:schemeClr>
              </a:buClr>
              <a:buFont typeface="Wingdings" panose="05000000000000000000" pitchFamily="2" charset="2"/>
              <a:buChar char="§"/>
              <a:defRPr/>
            </a:pPr>
            <a:r>
              <a:rPr lang="fr-FR" sz="1200" b="1" dirty="0">
                <a:effectLst>
                  <a:outerShdw blurRad="38100" dist="38100" dir="2700000" algn="tl">
                    <a:srgbClr val="000000">
                      <a:alpha val="43137"/>
                    </a:srgbClr>
                  </a:outerShdw>
                </a:effectLst>
              </a:rPr>
              <a:t>Box-Office</a:t>
            </a:r>
            <a:endParaRPr lang="fr-FR" sz="1200" dirty="0"/>
          </a:p>
          <a:p>
            <a:pPr lvl="1" eaLnBrk="1" fontAlgn="auto" hangingPunct="1">
              <a:spcBef>
                <a:spcPts val="300"/>
              </a:spcBef>
              <a:spcAft>
                <a:spcPts val="0"/>
              </a:spcAft>
              <a:buClr>
                <a:schemeClr val="accent2">
                  <a:lumMod val="75000"/>
                </a:schemeClr>
              </a:buClr>
              <a:buFont typeface="Wingdings" panose="05000000000000000000" pitchFamily="2" charset="2"/>
              <a:buChar char="§"/>
              <a:defRPr/>
            </a:pPr>
            <a:endParaRPr lang="fr-FR" sz="800" b="1" dirty="0">
              <a:effectLst>
                <a:outerShdw blurRad="38100" dist="38100" dir="2700000" algn="tl">
                  <a:srgbClr val="000000">
                    <a:alpha val="43137"/>
                  </a:srgbClr>
                </a:outerShdw>
              </a:effectLst>
            </a:endParaRPr>
          </a:p>
          <a:p>
            <a:pPr lvl="1" eaLnBrk="1" fontAlgn="auto" hangingPunct="1">
              <a:spcBef>
                <a:spcPts val="300"/>
              </a:spcBef>
              <a:spcAft>
                <a:spcPts val="0"/>
              </a:spcAft>
              <a:buClr>
                <a:schemeClr val="accent2">
                  <a:lumMod val="75000"/>
                </a:schemeClr>
              </a:buClr>
              <a:buFont typeface="Wingdings" panose="05000000000000000000" pitchFamily="2" charset="2"/>
              <a:buChar char="§"/>
              <a:defRPr/>
            </a:pPr>
            <a:r>
              <a:rPr lang="fr-FR" sz="1200" b="1" dirty="0">
                <a:effectLst>
                  <a:outerShdw blurRad="38100" dist="38100" dir="2700000" algn="tl">
                    <a:srgbClr val="000000">
                      <a:alpha val="43137"/>
                    </a:srgbClr>
                  </a:outerShdw>
                </a:effectLst>
              </a:rPr>
              <a:t>ES-PL</a:t>
            </a:r>
            <a:endParaRPr lang="fr-FR" sz="1200" dirty="0"/>
          </a:p>
          <a:p>
            <a:pPr lvl="1" eaLnBrk="1" fontAlgn="auto" hangingPunct="1">
              <a:spcBef>
                <a:spcPts val="300"/>
              </a:spcBef>
              <a:spcAft>
                <a:spcPts val="0"/>
              </a:spcAft>
              <a:buClr>
                <a:schemeClr val="accent2">
                  <a:lumMod val="75000"/>
                </a:schemeClr>
              </a:buClr>
              <a:buFont typeface="Wingdings" panose="05000000000000000000" pitchFamily="2" charset="2"/>
              <a:buChar char="§"/>
              <a:defRPr/>
            </a:pPr>
            <a:endParaRPr lang="fr-FR" sz="800" b="1" dirty="0">
              <a:effectLst>
                <a:outerShdw blurRad="38100" dist="38100" dir="2700000" algn="tl">
                  <a:srgbClr val="000000">
                    <a:alpha val="43137"/>
                  </a:srgbClr>
                </a:outerShdw>
              </a:effectLst>
            </a:endParaRPr>
          </a:p>
          <a:p>
            <a:pPr lvl="1" eaLnBrk="1" fontAlgn="auto" hangingPunct="1">
              <a:spcBef>
                <a:spcPts val="300"/>
              </a:spcBef>
              <a:spcAft>
                <a:spcPts val="0"/>
              </a:spcAft>
              <a:buClr>
                <a:schemeClr val="accent2">
                  <a:lumMod val="75000"/>
                </a:schemeClr>
              </a:buClr>
              <a:buFont typeface="Wingdings" panose="05000000000000000000" pitchFamily="2" charset="2"/>
              <a:buChar char="§"/>
              <a:defRPr/>
            </a:pPr>
            <a:r>
              <a:rPr lang="fr-FR" sz="1200" b="1" dirty="0">
                <a:effectLst>
                  <a:outerShdw blurRad="38100" dist="38100" dir="2700000" algn="tl">
                    <a:srgbClr val="000000">
                      <a:alpha val="43137"/>
                    </a:srgbClr>
                  </a:outerShdw>
                </a:effectLst>
              </a:rPr>
              <a:t>Intéressement</a:t>
            </a:r>
          </a:p>
          <a:p>
            <a:pPr lvl="1" eaLnBrk="1" fontAlgn="auto" hangingPunct="1">
              <a:spcBef>
                <a:spcPts val="300"/>
              </a:spcBef>
              <a:spcAft>
                <a:spcPts val="0"/>
              </a:spcAft>
              <a:buClr>
                <a:schemeClr val="accent2">
                  <a:lumMod val="75000"/>
                </a:schemeClr>
              </a:buClr>
              <a:buFont typeface="Wingdings" panose="05000000000000000000" pitchFamily="2" charset="2"/>
              <a:buChar char="§"/>
              <a:defRPr/>
            </a:pPr>
            <a:endParaRPr lang="fr-FR" sz="800" b="1" dirty="0">
              <a:effectLst>
                <a:outerShdw blurRad="38100" dist="38100" dir="2700000" algn="tl">
                  <a:srgbClr val="000000">
                    <a:alpha val="43137"/>
                  </a:srgbClr>
                </a:outerShdw>
              </a:effectLst>
            </a:endParaRPr>
          </a:p>
          <a:p>
            <a:pPr lvl="1" eaLnBrk="1" fontAlgn="auto" hangingPunct="1">
              <a:spcBef>
                <a:spcPts val="300"/>
              </a:spcBef>
              <a:spcAft>
                <a:spcPts val="0"/>
              </a:spcAft>
              <a:buClr>
                <a:schemeClr val="accent2">
                  <a:lumMod val="75000"/>
                </a:schemeClr>
              </a:buClr>
              <a:buFont typeface="Wingdings" panose="05000000000000000000" pitchFamily="2" charset="2"/>
              <a:buChar char="§"/>
              <a:defRPr/>
            </a:pPr>
            <a:r>
              <a:rPr lang="fr-FR" sz="1200" b="1" dirty="0">
                <a:effectLst>
                  <a:outerShdw blurRad="38100" dist="38100" dir="2700000" algn="tl">
                    <a:srgbClr val="000000">
                      <a:alpha val="43137"/>
                    </a:srgbClr>
                  </a:outerShdw>
                </a:effectLst>
              </a:rPr>
              <a:t>Solutions BIMPLI Cado</a:t>
            </a:r>
            <a:endParaRPr lang="fr-FR" sz="1200" dirty="0"/>
          </a:p>
          <a:p>
            <a:pPr marL="468000" lvl="1" indent="0" eaLnBrk="1" fontAlgn="auto" hangingPunct="1">
              <a:spcBef>
                <a:spcPts val="300"/>
              </a:spcBef>
              <a:spcAft>
                <a:spcPts val="0"/>
              </a:spcAft>
              <a:buClr>
                <a:schemeClr val="tx2"/>
              </a:buClr>
              <a:buNone/>
              <a:defRPr/>
            </a:pPr>
            <a:endParaRPr lang="fr-FR" sz="1200" dirty="0"/>
          </a:p>
        </p:txBody>
      </p:sp>
      <p:sp>
        <p:nvSpPr>
          <p:cNvPr id="72" name="Rectangle 71">
            <a:extLst>
              <a:ext uri="{FF2B5EF4-FFF2-40B4-BE49-F238E27FC236}">
                <a16:creationId xmlns:a16="http://schemas.microsoft.com/office/drawing/2014/main" id="{CEF7B138-4783-CF7F-1FA3-DACC8165D97E}"/>
              </a:ext>
            </a:extLst>
          </p:cNvPr>
          <p:cNvSpPr/>
          <p:nvPr/>
        </p:nvSpPr>
        <p:spPr>
          <a:xfrm>
            <a:off x="5953014" y="3753850"/>
            <a:ext cx="5858585" cy="903392"/>
          </a:xfrm>
          <a:prstGeom prst="rect">
            <a:avLst/>
          </a:prstGeom>
          <a:solidFill>
            <a:schemeClr val="bg1">
              <a:lumMod val="95000"/>
            </a:schemeClr>
          </a:solid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3" name="Espace réservé du contenu 8">
            <a:extLst>
              <a:ext uri="{FF2B5EF4-FFF2-40B4-BE49-F238E27FC236}">
                <a16:creationId xmlns:a16="http://schemas.microsoft.com/office/drawing/2014/main" id="{041532B4-62A0-79C5-7B63-44BEFD03E295}"/>
              </a:ext>
            </a:extLst>
          </p:cNvPr>
          <p:cNvSpPr txBox="1">
            <a:spLocks noChangeArrowheads="1"/>
          </p:cNvSpPr>
          <p:nvPr/>
        </p:nvSpPr>
        <p:spPr bwMode="auto">
          <a:xfrm>
            <a:off x="6045879" y="3691223"/>
            <a:ext cx="3681595" cy="319066"/>
          </a:xfrm>
          <a:prstGeom prst="rect">
            <a:avLst/>
          </a:prstGeom>
          <a:solidFill>
            <a:schemeClr val="accent2">
              <a:lumMod val="75000"/>
            </a:schemeClr>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Tx/>
              <a:buNone/>
              <a:tabLst/>
              <a:defRPr/>
            </a:pPr>
            <a:r>
              <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a:t>
            </a:r>
            <a:r>
              <a:rPr lang="fr-FR" altLang="fr-FR" sz="1400" b="1" dirty="0">
                <a:solidFill>
                  <a:prstClr val="white"/>
                </a:solidFill>
              </a:rPr>
              <a:t>Passerelles / Synergies </a:t>
            </a:r>
            <a:r>
              <a:rPr lang="fr-FR" altLang="fr-FR" sz="1400" b="1">
                <a:solidFill>
                  <a:prstClr val="white"/>
                </a:solidFill>
              </a:rPr>
              <a:t>Pro-Premium</a:t>
            </a:r>
            <a:endPar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pic>
        <p:nvPicPr>
          <p:cNvPr id="74" name="Image 73">
            <a:extLst>
              <a:ext uri="{FF2B5EF4-FFF2-40B4-BE49-F238E27FC236}">
                <a16:creationId xmlns:a16="http://schemas.microsoft.com/office/drawing/2014/main" id="{327EF144-141B-3BF3-039E-8910B19469D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399217">
            <a:off x="5939864" y="3693675"/>
            <a:ext cx="341740" cy="342197"/>
          </a:xfrm>
          <a:prstGeom prst="ellipse">
            <a:avLst/>
          </a:prstGeom>
          <a:solidFill>
            <a:schemeClr val="bg1"/>
          </a:solidFill>
        </p:spPr>
      </p:pic>
      <p:sp>
        <p:nvSpPr>
          <p:cNvPr id="75" name="Espace réservé du contenu 8">
            <a:extLst>
              <a:ext uri="{FF2B5EF4-FFF2-40B4-BE49-F238E27FC236}">
                <a16:creationId xmlns:a16="http://schemas.microsoft.com/office/drawing/2014/main" id="{68C51954-D4E5-E5EA-0561-2EA9B334E93C}"/>
              </a:ext>
            </a:extLst>
          </p:cNvPr>
          <p:cNvSpPr txBox="1">
            <a:spLocks/>
          </p:cNvSpPr>
          <p:nvPr/>
        </p:nvSpPr>
        <p:spPr>
          <a:xfrm>
            <a:off x="5533956" y="4155928"/>
            <a:ext cx="6277643" cy="1715477"/>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marR="0" lvl="1" indent="-171450" algn="l"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Arial"/>
              </a:rPr>
              <a:t>Box-Office / ES-PL</a:t>
            </a:r>
          </a:p>
          <a:p>
            <a:pPr marL="926995" marR="0" lvl="2" indent="0" algn="l" defTabSz="914400" rtl="0" eaLnBrk="1" fontAlgn="auto" latinLnBrk="0" hangingPunct="1">
              <a:lnSpc>
                <a:spcPct val="100000"/>
              </a:lnSpc>
              <a:spcBef>
                <a:spcPts val="300"/>
              </a:spcBef>
              <a:spcAft>
                <a:spcPts val="0"/>
              </a:spcAft>
              <a:buClr>
                <a:srgbClr val="F49D63">
                  <a:lumMod val="75000"/>
                </a:srgbClr>
              </a:buClr>
              <a:buSzTx/>
              <a:buNone/>
              <a:tabLst/>
              <a:defRPr/>
            </a:pPr>
            <a:endPar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926995" marR="0" lvl="2" indent="0" algn="l" defTabSz="914400" rtl="0" eaLnBrk="1" fontAlgn="auto" latinLnBrk="0" hangingPunct="1">
              <a:lnSpc>
                <a:spcPct val="100000"/>
              </a:lnSpc>
              <a:spcBef>
                <a:spcPts val="300"/>
              </a:spcBef>
              <a:spcAft>
                <a:spcPts val="0"/>
              </a:spcAft>
              <a:buClr>
                <a:srgbClr val="F49D63">
                  <a:lumMod val="75000"/>
                </a:srgbClr>
              </a:buClr>
              <a:buSzTx/>
              <a:buNone/>
              <a:tabLst/>
              <a:defRPr/>
            </a:pPr>
            <a:endPar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1098445" marR="0" lvl="2" indent="-171450" algn="l"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Char char="§"/>
              <a:tabLst/>
              <a:defRPr/>
            </a:pPr>
            <a:endPar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1098445" marR="0" lvl="2" indent="-171450" algn="l"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Char char="§"/>
              <a:tabLst/>
              <a:defRPr/>
            </a:pPr>
            <a:endPar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753745" marR="0" lvl="1" indent="-285750" algn="l"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La boîte à outils : </a:t>
            </a:r>
          </a:p>
          <a:p>
            <a:pPr marL="1098445" marR="0" lvl="2" indent="-171450" algn="l"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Char char="§"/>
              <a:tabLst/>
              <a:defRPr/>
            </a:pPr>
            <a:r>
              <a:rPr kumimoji="0" lang="fr-FR" sz="1000" b="0" i="0" u="none" strike="noStrike" kern="1200" cap="none" spc="0" normalizeH="0" baseline="0" noProof="0" dirty="0" err="1">
                <a:ln>
                  <a:noFill/>
                </a:ln>
                <a:solidFill>
                  <a:prstClr val="black">
                    <a:lumMod val="75000"/>
                    <a:lumOff val="25000"/>
                  </a:prstClr>
                </a:solidFill>
                <a:effectLst/>
                <a:uLnTx/>
                <a:uFillTx/>
                <a:latin typeface="Arial"/>
                <a:ea typeface="+mn-ea"/>
                <a:cs typeface="+mn-cs"/>
              </a:rPr>
              <a:t>E@siris</a:t>
            </a:r>
            <a:endPar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1098445" marR="0" lvl="2" indent="-171450" algn="l"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La Rubrique des Commerciaux pour trouver toutes les informations :</a:t>
            </a:r>
          </a:p>
          <a:p>
            <a:pPr marL="639445" marR="0" lvl="1" indent="-171450" algn="l"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p:txBody>
      </p:sp>
      <p:sp>
        <p:nvSpPr>
          <p:cNvPr id="76" name="Espace réservé du contenu 8">
            <a:extLst>
              <a:ext uri="{FF2B5EF4-FFF2-40B4-BE49-F238E27FC236}">
                <a16:creationId xmlns:a16="http://schemas.microsoft.com/office/drawing/2014/main" id="{BB684298-5F7E-D493-A8A3-2212BC16F8A4}"/>
              </a:ext>
            </a:extLst>
          </p:cNvPr>
          <p:cNvSpPr txBox="1">
            <a:spLocks noChangeArrowheads="1"/>
          </p:cNvSpPr>
          <p:nvPr/>
        </p:nvSpPr>
        <p:spPr bwMode="auto">
          <a:xfrm>
            <a:off x="6050373" y="4799586"/>
            <a:ext cx="3854117" cy="319066"/>
          </a:xfrm>
          <a:prstGeom prst="rect">
            <a:avLst/>
          </a:prstGeom>
          <a:solidFill>
            <a:schemeClr val="accent2">
              <a:lumMod val="75000"/>
            </a:schemeClr>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Tx/>
              <a:buNone/>
              <a:tabLst/>
              <a:defRPr/>
            </a:pPr>
            <a:r>
              <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TOUT SUR… l’Ingénierie </a:t>
            </a:r>
            <a:r>
              <a:rPr kumimoji="0" lang="fr-FR" altLang="fr-FR" sz="1400" b="1" i="0" u="none" strike="noStrike" kern="1200" cap="none" spc="0" normalizeH="0" baseline="0" noProof="0">
                <a:ln>
                  <a:noFill/>
                </a:ln>
                <a:solidFill>
                  <a:prstClr val="white"/>
                </a:solidFill>
                <a:effectLst/>
                <a:uLnTx/>
                <a:uFillTx/>
                <a:latin typeface="Arial" panose="020B0604020202020204" pitchFamily="34" charset="0"/>
                <a:ea typeface="+mn-ea"/>
                <a:cs typeface="+mn-cs"/>
              </a:rPr>
              <a:t>Sociale</a:t>
            </a:r>
            <a:endPar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600"/>
              </a:spcBef>
              <a:spcAft>
                <a:spcPts val="0"/>
              </a:spcAft>
              <a:buClr>
                <a:srgbClr val="D11921"/>
              </a:buClr>
              <a:buSzTx/>
              <a:buFontTx/>
              <a:buNone/>
              <a:tabLst/>
              <a:defRPr/>
            </a:pPr>
            <a:endPar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grpSp>
        <p:nvGrpSpPr>
          <p:cNvPr id="77" name="Graphique 1813">
            <a:extLst>
              <a:ext uri="{FF2B5EF4-FFF2-40B4-BE49-F238E27FC236}">
                <a16:creationId xmlns:a16="http://schemas.microsoft.com/office/drawing/2014/main" id="{F3F9B253-075A-29B0-D911-E73D7B90B6FD}"/>
              </a:ext>
            </a:extLst>
          </p:cNvPr>
          <p:cNvGrpSpPr/>
          <p:nvPr/>
        </p:nvGrpSpPr>
        <p:grpSpPr>
          <a:xfrm>
            <a:off x="6087434" y="4823014"/>
            <a:ext cx="243960" cy="227725"/>
            <a:chOff x="2279329" y="2853237"/>
            <a:chExt cx="426529" cy="398144"/>
          </a:xfrm>
          <a:noFill/>
        </p:grpSpPr>
        <p:grpSp>
          <p:nvGrpSpPr>
            <p:cNvPr id="78" name="Graphique 1813">
              <a:extLst>
                <a:ext uri="{FF2B5EF4-FFF2-40B4-BE49-F238E27FC236}">
                  <a16:creationId xmlns:a16="http://schemas.microsoft.com/office/drawing/2014/main" id="{A51E4F02-8F42-99EC-4393-463D8186715E}"/>
                </a:ext>
              </a:extLst>
            </p:cNvPr>
            <p:cNvGrpSpPr/>
            <p:nvPr/>
          </p:nvGrpSpPr>
          <p:grpSpPr>
            <a:xfrm>
              <a:off x="2279329" y="2853237"/>
              <a:ext cx="426529" cy="398144"/>
              <a:chOff x="2279329" y="2853237"/>
              <a:chExt cx="426529" cy="398144"/>
            </a:xfrm>
            <a:grpFill/>
          </p:grpSpPr>
          <p:grpSp>
            <p:nvGrpSpPr>
              <p:cNvPr id="80" name="Graphique 1813">
                <a:extLst>
                  <a:ext uri="{FF2B5EF4-FFF2-40B4-BE49-F238E27FC236}">
                    <a16:creationId xmlns:a16="http://schemas.microsoft.com/office/drawing/2014/main" id="{162E5056-C382-0B98-C03B-0E8FA8818A9E}"/>
                  </a:ext>
                </a:extLst>
              </p:cNvPr>
              <p:cNvGrpSpPr/>
              <p:nvPr/>
            </p:nvGrpSpPr>
            <p:grpSpPr>
              <a:xfrm>
                <a:off x="2279329" y="2853237"/>
                <a:ext cx="426529" cy="383857"/>
                <a:chOff x="2279329" y="2853237"/>
                <a:chExt cx="426529" cy="383857"/>
              </a:xfrm>
              <a:grpFill/>
            </p:grpSpPr>
            <p:grpSp>
              <p:nvGrpSpPr>
                <p:cNvPr id="82" name="Graphique 1813">
                  <a:extLst>
                    <a:ext uri="{FF2B5EF4-FFF2-40B4-BE49-F238E27FC236}">
                      <a16:creationId xmlns:a16="http://schemas.microsoft.com/office/drawing/2014/main" id="{5CA95203-5897-17A6-1597-D2120D39DA47}"/>
                    </a:ext>
                  </a:extLst>
                </p:cNvPr>
                <p:cNvGrpSpPr/>
                <p:nvPr/>
              </p:nvGrpSpPr>
              <p:grpSpPr>
                <a:xfrm>
                  <a:off x="2404487" y="2986968"/>
                  <a:ext cx="163258" cy="250126"/>
                  <a:chOff x="2404487" y="2986968"/>
                  <a:chExt cx="163258" cy="250126"/>
                </a:xfrm>
                <a:grpFill/>
              </p:grpSpPr>
              <p:sp>
                <p:nvSpPr>
                  <p:cNvPr id="96" name="Forme libre : forme 95">
                    <a:extLst>
                      <a:ext uri="{FF2B5EF4-FFF2-40B4-BE49-F238E27FC236}">
                        <a16:creationId xmlns:a16="http://schemas.microsoft.com/office/drawing/2014/main" id="{24400DA9-0384-EA94-5024-071C4FD1575A}"/>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97" name="Forme libre : forme 96">
                    <a:extLst>
                      <a:ext uri="{FF2B5EF4-FFF2-40B4-BE49-F238E27FC236}">
                        <a16:creationId xmlns:a16="http://schemas.microsoft.com/office/drawing/2014/main" id="{CAA0456F-9E31-E12E-4A9F-D852DA7834AB}"/>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83" name="Forme libre : forme 82">
                  <a:extLst>
                    <a:ext uri="{FF2B5EF4-FFF2-40B4-BE49-F238E27FC236}">
                      <a16:creationId xmlns:a16="http://schemas.microsoft.com/office/drawing/2014/main" id="{6178B53A-BDBB-81F3-4CD6-FFCB4D1EBB52}"/>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84" name="Forme libre : forme 83">
                  <a:extLst>
                    <a:ext uri="{FF2B5EF4-FFF2-40B4-BE49-F238E27FC236}">
                      <a16:creationId xmlns:a16="http://schemas.microsoft.com/office/drawing/2014/main" id="{18F53B89-A725-0EBA-A9E8-E85B4FE0F1F7}"/>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85" name="Forme libre : forme 84">
                  <a:extLst>
                    <a:ext uri="{FF2B5EF4-FFF2-40B4-BE49-F238E27FC236}">
                      <a16:creationId xmlns:a16="http://schemas.microsoft.com/office/drawing/2014/main" id="{FA2635C9-621D-4EF8-1A9D-B577B3BD9F4A}"/>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nvGrpSpPr>
                <p:cNvPr id="86" name="Graphique 1813">
                  <a:extLst>
                    <a:ext uri="{FF2B5EF4-FFF2-40B4-BE49-F238E27FC236}">
                      <a16:creationId xmlns:a16="http://schemas.microsoft.com/office/drawing/2014/main" id="{F40D325A-B2C5-5A27-0BB0-60D5DCD67F6F}"/>
                    </a:ext>
                  </a:extLst>
                </p:cNvPr>
                <p:cNvGrpSpPr/>
                <p:nvPr/>
              </p:nvGrpSpPr>
              <p:grpSpPr>
                <a:xfrm>
                  <a:off x="2605465" y="2913530"/>
                  <a:ext cx="100393" cy="307943"/>
                  <a:chOff x="2605465" y="2913530"/>
                  <a:chExt cx="100393" cy="307943"/>
                </a:xfrm>
                <a:grpFill/>
              </p:grpSpPr>
              <p:sp>
                <p:nvSpPr>
                  <p:cNvPr id="93" name="Forme libre : forme 92">
                    <a:extLst>
                      <a:ext uri="{FF2B5EF4-FFF2-40B4-BE49-F238E27FC236}">
                        <a16:creationId xmlns:a16="http://schemas.microsoft.com/office/drawing/2014/main" id="{CCFF542D-99BF-BE10-A1EF-8E6292435008}"/>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94" name="Forme libre : forme 93">
                    <a:extLst>
                      <a:ext uri="{FF2B5EF4-FFF2-40B4-BE49-F238E27FC236}">
                        <a16:creationId xmlns:a16="http://schemas.microsoft.com/office/drawing/2014/main" id="{C23A73FC-B049-7DE2-9F5F-229657044D3E}"/>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95" name="Forme libre : forme 94">
                    <a:extLst>
                      <a:ext uri="{FF2B5EF4-FFF2-40B4-BE49-F238E27FC236}">
                        <a16:creationId xmlns:a16="http://schemas.microsoft.com/office/drawing/2014/main" id="{1869336B-479F-56FC-A1AD-50B6B9534DB9}"/>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87" name="Graphique 1813">
                  <a:extLst>
                    <a:ext uri="{FF2B5EF4-FFF2-40B4-BE49-F238E27FC236}">
                      <a16:creationId xmlns:a16="http://schemas.microsoft.com/office/drawing/2014/main" id="{193C70EE-3706-19AD-A7C6-6370666FEF34}"/>
                    </a:ext>
                  </a:extLst>
                </p:cNvPr>
                <p:cNvGrpSpPr/>
                <p:nvPr/>
              </p:nvGrpSpPr>
              <p:grpSpPr>
                <a:xfrm>
                  <a:off x="2279329" y="2915435"/>
                  <a:ext cx="100393" cy="307943"/>
                  <a:chOff x="2279329" y="2915435"/>
                  <a:chExt cx="100393" cy="307943"/>
                </a:xfrm>
                <a:grpFill/>
              </p:grpSpPr>
              <p:sp>
                <p:nvSpPr>
                  <p:cNvPr id="90" name="Forme libre : forme 89">
                    <a:extLst>
                      <a:ext uri="{FF2B5EF4-FFF2-40B4-BE49-F238E27FC236}">
                        <a16:creationId xmlns:a16="http://schemas.microsoft.com/office/drawing/2014/main" id="{C2DD9828-4B20-7D86-93F1-6F5DB0D62F58}"/>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91" name="Forme libre : forme 90">
                    <a:extLst>
                      <a:ext uri="{FF2B5EF4-FFF2-40B4-BE49-F238E27FC236}">
                        <a16:creationId xmlns:a16="http://schemas.microsoft.com/office/drawing/2014/main" id="{E5D29A85-2721-4E1A-DCA4-32AD4E47B164}"/>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92" name="Forme libre : forme 91">
                    <a:extLst>
                      <a:ext uri="{FF2B5EF4-FFF2-40B4-BE49-F238E27FC236}">
                        <a16:creationId xmlns:a16="http://schemas.microsoft.com/office/drawing/2014/main" id="{794B3330-4D96-9067-05C6-414D1109EEC9}"/>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88" name="Forme libre : forme 87">
                  <a:extLst>
                    <a:ext uri="{FF2B5EF4-FFF2-40B4-BE49-F238E27FC236}">
                      <a16:creationId xmlns:a16="http://schemas.microsoft.com/office/drawing/2014/main" id="{674AA7AA-8BED-2F11-81FB-EA46B8D3827E}"/>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89" name="Forme libre : forme 88">
                  <a:extLst>
                    <a:ext uri="{FF2B5EF4-FFF2-40B4-BE49-F238E27FC236}">
                      <a16:creationId xmlns:a16="http://schemas.microsoft.com/office/drawing/2014/main" id="{D5195BAA-7F71-2FE0-4B82-88FD03E8640B}"/>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81" name="Forme libre : forme 80">
                <a:extLst>
                  <a:ext uri="{FF2B5EF4-FFF2-40B4-BE49-F238E27FC236}">
                    <a16:creationId xmlns:a16="http://schemas.microsoft.com/office/drawing/2014/main" id="{DB9774B1-27B0-5D5E-74BA-EAEC2E373399}"/>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79" name="Forme libre : forme 78">
              <a:extLst>
                <a:ext uri="{FF2B5EF4-FFF2-40B4-BE49-F238E27FC236}">
                  <a16:creationId xmlns:a16="http://schemas.microsoft.com/office/drawing/2014/main" id="{5565DC07-BF40-E6D0-60E5-B054037F4375}"/>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pic>
        <p:nvPicPr>
          <p:cNvPr id="98" name="Image 97">
            <a:extLst>
              <a:ext uri="{FF2B5EF4-FFF2-40B4-BE49-F238E27FC236}">
                <a16:creationId xmlns:a16="http://schemas.microsoft.com/office/drawing/2014/main" id="{5F232960-4514-DB23-30F5-CCF95662273F}"/>
              </a:ext>
            </a:extLst>
          </p:cNvPr>
          <p:cNvPicPr>
            <a:picLocks noChangeAspect="1"/>
          </p:cNvPicPr>
          <p:nvPr/>
        </p:nvPicPr>
        <p:blipFill>
          <a:blip r:embed="rId7" cstate="print">
            <a:extLst>
              <a:ext uri="{BEBA8EAE-BF5A-486C-A8C5-ECC9F3942E4B}">
                <a14:imgProps xmlns:a14="http://schemas.microsoft.com/office/drawing/2010/main">
                  <a14:imgLayer r:embed="rId8">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9543176" y="3633993"/>
            <a:ext cx="423834" cy="411895"/>
          </a:xfrm>
          <a:prstGeom prst="rect">
            <a:avLst/>
          </a:prstGeom>
        </p:spPr>
      </p:pic>
    </p:spTree>
    <p:extLst>
      <p:ext uri="{BB962C8B-B14F-4D97-AF65-F5344CB8AC3E}">
        <p14:creationId xmlns:p14="http://schemas.microsoft.com/office/powerpoint/2010/main" val="4145666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ZoneTexte 126">
            <a:extLst>
              <a:ext uri="{FF2B5EF4-FFF2-40B4-BE49-F238E27FC236}">
                <a16:creationId xmlns:a16="http://schemas.microsoft.com/office/drawing/2014/main" id="{FB2D3DF8-0E61-9152-B6BB-4D1AC8DA3FB3}"/>
              </a:ext>
            </a:extLst>
          </p:cNvPr>
          <p:cNvSpPr txBox="1"/>
          <p:nvPr/>
        </p:nvSpPr>
        <p:spPr>
          <a:xfrm>
            <a:off x="6444343" y="2933538"/>
            <a:ext cx="5469392" cy="253916"/>
          </a:xfrm>
          <a:prstGeom prst="rect">
            <a:avLst/>
          </a:prstGeom>
          <a:solidFill>
            <a:srgbClr val="ECECEC"/>
          </a:solidFill>
        </p:spPr>
        <p:txBody>
          <a:bodyPr wrap="square" rtlCol="0">
            <a:spAutoFit/>
          </a:bodyPr>
          <a:lstStyle/>
          <a:p>
            <a:pPr marL="182250" indent="-171450">
              <a:spcBef>
                <a:spcPts val="300"/>
              </a:spcBef>
              <a:buClr>
                <a:srgbClr val="C00000"/>
              </a:buClr>
              <a:buFont typeface="Arial" panose="020B0604020202020204" pitchFamily="34" charset="0"/>
              <a:buChar char="•"/>
              <a:defRPr/>
            </a:pPr>
            <a:r>
              <a:rPr kumimoji="0" lang="fr-FR" sz="105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RC PRO Médicale by </a:t>
            </a:r>
            <a:r>
              <a:rPr kumimoji="0" lang="fr-FR" sz="1050" b="1" i="0" u="none" strike="noStrike" kern="1200" cap="none" spc="0" normalizeH="0" baseline="0" noProof="0" dirty="0">
                <a:ln>
                  <a:noFill/>
                </a:ln>
                <a:solidFill>
                  <a:srgbClr val="7030A0"/>
                </a:solidFill>
                <a:effectLst>
                  <a:outerShdw blurRad="38100" dist="38100" dir="2700000" algn="tl">
                    <a:srgbClr val="000000">
                      <a:alpha val="43137"/>
                    </a:srgbClr>
                  </a:outerShdw>
                </a:effectLst>
                <a:uLnTx/>
                <a:uFillTx/>
                <a:latin typeface="Arial"/>
                <a:ea typeface="+mn-ea"/>
                <a:cs typeface="+mn-cs"/>
              </a:rPr>
              <a:t>WTW</a:t>
            </a:r>
            <a:endParaRPr kumimoji="0" lang="fr-FR" sz="900" b="1" i="0" u="none" strike="noStrike" kern="1200" cap="none" spc="0" normalizeH="0" baseline="0" noProof="0" dirty="0">
              <a:ln>
                <a:noFill/>
              </a:ln>
              <a:solidFill>
                <a:srgbClr val="7030A0"/>
              </a:solidFill>
              <a:effectLst/>
              <a:uLnTx/>
              <a:uFillTx/>
              <a:latin typeface="Arial"/>
              <a:ea typeface="+mn-ea"/>
              <a:cs typeface="+mn-cs"/>
            </a:endParaRPr>
          </a:p>
        </p:txBody>
      </p:sp>
      <p:sp>
        <p:nvSpPr>
          <p:cNvPr id="126" name="Espace réservé du contenu 8">
            <a:extLst>
              <a:ext uri="{FF2B5EF4-FFF2-40B4-BE49-F238E27FC236}">
                <a16:creationId xmlns:a16="http://schemas.microsoft.com/office/drawing/2014/main" id="{CCBB3307-0DDA-B9DC-3E9D-4F5A6BD1332B}"/>
              </a:ext>
            </a:extLst>
          </p:cNvPr>
          <p:cNvSpPr txBox="1">
            <a:spLocks/>
          </p:cNvSpPr>
          <p:nvPr/>
        </p:nvSpPr>
        <p:spPr bwMode="auto">
          <a:xfrm>
            <a:off x="6309517" y="2745789"/>
            <a:ext cx="5725208" cy="467658"/>
          </a:xfrm>
          <a:prstGeom prst="rect">
            <a:avLst/>
          </a:prstGeom>
          <a:noFill/>
          <a:ln w="28575">
            <a:solidFill>
              <a:srgbClr val="FFC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4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0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p:txBody>
      </p:sp>
      <p:sp>
        <p:nvSpPr>
          <p:cNvPr id="2" name="Espace réservé du texte 6">
            <a:extLst>
              <a:ext uri="{FF2B5EF4-FFF2-40B4-BE49-F238E27FC236}">
                <a16:creationId xmlns:a16="http://schemas.microsoft.com/office/drawing/2014/main" id="{6BAF421F-F97F-D83B-79F0-DE9317DA5775}"/>
              </a:ext>
            </a:extLst>
          </p:cNvPr>
          <p:cNvSpPr>
            <a:spLocks noGrp="1"/>
          </p:cNvSpPr>
          <p:nvPr>
            <p:ph type="body" sz="quarter" idx="14"/>
          </p:nvPr>
        </p:nvSpPr>
        <p:spPr>
          <a:xfrm>
            <a:off x="4376057" y="137054"/>
            <a:ext cx="7300006" cy="231246"/>
          </a:xfrm>
        </p:spPr>
        <p:txBody>
          <a:bodyPr/>
          <a:lstStyle/>
          <a:p>
            <a:r>
              <a:rPr lang="fr-FR" b="0" dirty="0">
                <a:solidFill>
                  <a:schemeClr val="tx1">
                    <a:lumMod val="75000"/>
                    <a:lumOff val="25000"/>
                  </a:schemeClr>
                </a:solidFill>
              </a:rPr>
              <a:t>Grand Public</a:t>
            </a:r>
            <a:r>
              <a:rPr lang="fr-FR" dirty="0">
                <a:solidFill>
                  <a:schemeClr val="tx1">
                    <a:lumMod val="75000"/>
                    <a:lumOff val="25000"/>
                  </a:schemeClr>
                </a:solidFill>
              </a:rPr>
              <a:t> - Premium - </a:t>
            </a:r>
            <a:r>
              <a:rPr lang="fr-FR" dirty="0">
                <a:solidFill>
                  <a:srgbClr val="C00000"/>
                </a:solidFill>
              </a:rPr>
              <a:t>Professionnels </a:t>
            </a:r>
          </a:p>
        </p:txBody>
      </p:sp>
      <p:sp>
        <p:nvSpPr>
          <p:cNvPr id="3" name="Espace réservé du contenu 8">
            <a:extLst>
              <a:ext uri="{FF2B5EF4-FFF2-40B4-BE49-F238E27FC236}">
                <a16:creationId xmlns:a16="http://schemas.microsoft.com/office/drawing/2014/main" id="{A399356E-6DCD-314E-A72F-113F5F0B5484}"/>
              </a:ext>
            </a:extLst>
          </p:cNvPr>
          <p:cNvSpPr txBox="1">
            <a:spLocks/>
          </p:cNvSpPr>
          <p:nvPr/>
        </p:nvSpPr>
        <p:spPr bwMode="auto">
          <a:xfrm>
            <a:off x="480134" y="2229021"/>
            <a:ext cx="5725208" cy="508799"/>
          </a:xfrm>
          <a:prstGeom prst="rect">
            <a:avLst/>
          </a:prstGeom>
          <a:noFill/>
          <a:ln w="28575">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4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0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p:txBody>
      </p:sp>
      <p:sp>
        <p:nvSpPr>
          <p:cNvPr id="4" name="Espace réservé du texte 5">
            <a:extLst>
              <a:ext uri="{FF2B5EF4-FFF2-40B4-BE49-F238E27FC236}">
                <a16:creationId xmlns:a16="http://schemas.microsoft.com/office/drawing/2014/main" id="{D2F14360-A5B5-D5D5-DE9A-3FEA5631437E}"/>
              </a:ext>
            </a:extLst>
          </p:cNvPr>
          <p:cNvSpPr>
            <a:spLocks noGrp="1"/>
          </p:cNvSpPr>
          <p:nvPr>
            <p:ph type="body" sz="quarter" idx="12"/>
          </p:nvPr>
        </p:nvSpPr>
        <p:spPr>
          <a:xfrm>
            <a:off x="695325" y="316096"/>
            <a:ext cx="10625818" cy="720000"/>
          </a:xfrm>
        </p:spPr>
        <p:txBody>
          <a:bodyPr/>
          <a:lstStyle/>
          <a:p>
            <a:r>
              <a:rPr lang="fr-FR" dirty="0"/>
              <a:t>L’</a:t>
            </a:r>
            <a:r>
              <a:rPr lang="fr-FR" dirty="0">
                <a:solidFill>
                  <a:srgbClr val="C00000"/>
                </a:solidFill>
              </a:rPr>
              <a:t>Essentiel </a:t>
            </a:r>
            <a:r>
              <a:rPr lang="fr-FR" dirty="0"/>
              <a:t>sur les Professionnels de Santé : « les séduire avec </a:t>
            </a:r>
            <a:r>
              <a:rPr lang="fr-FR" dirty="0">
                <a:solidFill>
                  <a:srgbClr val="C00000"/>
                </a:solidFill>
              </a:rPr>
              <a:t>nos offres dédiées </a:t>
            </a:r>
            <a:r>
              <a:rPr lang="fr-FR" dirty="0"/>
              <a:t>»</a:t>
            </a:r>
          </a:p>
        </p:txBody>
      </p:sp>
      <p:sp>
        <p:nvSpPr>
          <p:cNvPr id="5" name="Rectangle 4">
            <a:extLst>
              <a:ext uri="{FF2B5EF4-FFF2-40B4-BE49-F238E27FC236}">
                <a16:creationId xmlns:a16="http://schemas.microsoft.com/office/drawing/2014/main" id="{E238A985-9C0D-7CAD-C1DB-92437D5629F5}"/>
              </a:ext>
            </a:extLst>
          </p:cNvPr>
          <p:cNvSpPr/>
          <p:nvPr/>
        </p:nvSpPr>
        <p:spPr>
          <a:xfrm>
            <a:off x="0" y="0"/>
            <a:ext cx="394399"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dirty="0">
                <a:solidFill>
                  <a:schemeClr val="bg1"/>
                </a:solidFill>
                <a:latin typeface="Montserrat Black" panose="00000A00000000000000" pitchFamily="2" charset="0"/>
              </a:rPr>
              <a:t>PROFESSIONNELS DE SANTE</a:t>
            </a:r>
            <a:endParaRPr kumimoji="0" lang="fr-FR" sz="1800" b="0" i="0" u="none" strike="noStrike" kern="1200" cap="none" spc="0" normalizeH="0" baseline="0" noProof="0" dirty="0">
              <a:ln>
                <a:noFill/>
              </a:ln>
              <a:solidFill>
                <a:schemeClr val="bg1"/>
              </a:solidFill>
              <a:effectLst/>
              <a:uLnTx/>
              <a:uFillTx/>
              <a:latin typeface="Montserrat Black" panose="00000A00000000000000" pitchFamily="2" charset="0"/>
              <a:ea typeface="+mn-ea"/>
              <a:cs typeface="+mn-cs"/>
            </a:endParaRPr>
          </a:p>
        </p:txBody>
      </p:sp>
      <p:sp>
        <p:nvSpPr>
          <p:cNvPr id="6" name="Espace réservé du contenu 8">
            <a:extLst>
              <a:ext uri="{FF2B5EF4-FFF2-40B4-BE49-F238E27FC236}">
                <a16:creationId xmlns:a16="http://schemas.microsoft.com/office/drawing/2014/main" id="{4E871EE7-6F23-FC27-9416-772DC403A0EC}"/>
              </a:ext>
            </a:extLst>
          </p:cNvPr>
          <p:cNvSpPr txBox="1">
            <a:spLocks/>
          </p:cNvSpPr>
          <p:nvPr/>
        </p:nvSpPr>
        <p:spPr bwMode="auto">
          <a:xfrm>
            <a:off x="6314407" y="1007829"/>
            <a:ext cx="5725208" cy="1522448"/>
          </a:xfrm>
          <a:prstGeom prst="rect">
            <a:avLst/>
          </a:prstGeom>
          <a:noFill/>
          <a:ln w="28575">
            <a:solidFill>
              <a:srgbClr val="92D05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4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0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p:txBody>
      </p:sp>
      <p:sp>
        <p:nvSpPr>
          <p:cNvPr id="7" name="Espace réservé du contenu 8">
            <a:extLst>
              <a:ext uri="{FF2B5EF4-FFF2-40B4-BE49-F238E27FC236}">
                <a16:creationId xmlns:a16="http://schemas.microsoft.com/office/drawing/2014/main" id="{B7C027EF-028B-0113-F0D8-D5A93AAD8B32}"/>
              </a:ext>
            </a:extLst>
          </p:cNvPr>
          <p:cNvSpPr txBox="1">
            <a:spLocks/>
          </p:cNvSpPr>
          <p:nvPr/>
        </p:nvSpPr>
        <p:spPr bwMode="auto">
          <a:xfrm>
            <a:off x="476141" y="3052174"/>
            <a:ext cx="5725208" cy="3020380"/>
          </a:xfrm>
          <a:prstGeom prst="rect">
            <a:avLst/>
          </a:prstGeom>
          <a:noFill/>
          <a:ln w="28575">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4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0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p:txBody>
      </p:sp>
      <p:sp>
        <p:nvSpPr>
          <p:cNvPr id="8" name="Espace réservé du contenu 8">
            <a:extLst>
              <a:ext uri="{FF2B5EF4-FFF2-40B4-BE49-F238E27FC236}">
                <a16:creationId xmlns:a16="http://schemas.microsoft.com/office/drawing/2014/main" id="{4D5CC06A-636F-CC24-7E6D-FBF5DA858D9A}"/>
              </a:ext>
            </a:extLst>
          </p:cNvPr>
          <p:cNvSpPr txBox="1">
            <a:spLocks/>
          </p:cNvSpPr>
          <p:nvPr/>
        </p:nvSpPr>
        <p:spPr>
          <a:xfrm>
            <a:off x="71306" y="3083438"/>
            <a:ext cx="5725207" cy="1238064"/>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marR="0" lvl="1" indent="0" algn="l" defTabSz="914400" rtl="0" eaLnBrk="1" fontAlgn="auto" latinLnBrk="0" hangingPunct="1">
              <a:lnSpc>
                <a:spcPct val="100000"/>
              </a:lnSpc>
              <a:spcBef>
                <a:spcPts val="300"/>
              </a:spcBef>
              <a:spcAft>
                <a:spcPts val="0"/>
              </a:spcAft>
              <a:buClr>
                <a:srgbClr val="44546A"/>
              </a:buClr>
              <a:buSzTx/>
              <a:buFont typeface="Arial" panose="020B0604020202020204" pitchFamily="34" charset="0"/>
              <a:buNone/>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9" name="Espace réservé du contenu 8">
            <a:extLst>
              <a:ext uri="{FF2B5EF4-FFF2-40B4-BE49-F238E27FC236}">
                <a16:creationId xmlns:a16="http://schemas.microsoft.com/office/drawing/2014/main" id="{EC0B99FA-2A55-09C7-248D-914CB02C81E8}"/>
              </a:ext>
            </a:extLst>
          </p:cNvPr>
          <p:cNvSpPr txBox="1">
            <a:spLocks noChangeArrowheads="1"/>
          </p:cNvSpPr>
          <p:nvPr/>
        </p:nvSpPr>
        <p:spPr bwMode="auto">
          <a:xfrm>
            <a:off x="527657" y="2883549"/>
            <a:ext cx="2950520" cy="319066"/>
          </a:xfrm>
          <a:prstGeom prst="rect">
            <a:avLst/>
          </a:prstGeom>
          <a:solidFill>
            <a:srgbClr val="C00000"/>
          </a:solidFill>
          <a:ln>
            <a:solidFill>
              <a:srgbClr val="C00000"/>
            </a:solid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Tx/>
              <a:buNone/>
              <a:tabLst/>
              <a:defRPr/>
            </a:pPr>
            <a:r>
              <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Les offres BANCARISATION</a:t>
            </a:r>
          </a:p>
        </p:txBody>
      </p:sp>
      <p:sp>
        <p:nvSpPr>
          <p:cNvPr id="11" name="Espace réservé du contenu 8">
            <a:extLst>
              <a:ext uri="{FF2B5EF4-FFF2-40B4-BE49-F238E27FC236}">
                <a16:creationId xmlns:a16="http://schemas.microsoft.com/office/drawing/2014/main" id="{1B9603DB-CE9C-2CC1-228B-482F795AB92D}"/>
              </a:ext>
            </a:extLst>
          </p:cNvPr>
          <p:cNvSpPr txBox="1">
            <a:spLocks/>
          </p:cNvSpPr>
          <p:nvPr/>
        </p:nvSpPr>
        <p:spPr bwMode="auto">
          <a:xfrm>
            <a:off x="6324689" y="3515490"/>
            <a:ext cx="5725208" cy="2557064"/>
          </a:xfrm>
          <a:prstGeom prst="rect">
            <a:avLst/>
          </a:prstGeom>
          <a:noFill/>
          <a:ln w="28575">
            <a:solidFill>
              <a:srgbClr val="703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4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0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p:txBody>
      </p:sp>
      <p:sp>
        <p:nvSpPr>
          <p:cNvPr id="12" name="Espace réservé du contenu 8">
            <a:extLst>
              <a:ext uri="{FF2B5EF4-FFF2-40B4-BE49-F238E27FC236}">
                <a16:creationId xmlns:a16="http://schemas.microsoft.com/office/drawing/2014/main" id="{CE2B2334-B344-7160-A4A2-C0D31E3C1B4A}"/>
              </a:ext>
            </a:extLst>
          </p:cNvPr>
          <p:cNvSpPr txBox="1">
            <a:spLocks/>
          </p:cNvSpPr>
          <p:nvPr/>
        </p:nvSpPr>
        <p:spPr>
          <a:xfrm>
            <a:off x="5908959" y="4606955"/>
            <a:ext cx="6211323" cy="1238064"/>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marR="0" lvl="1" indent="0" algn="l" defTabSz="914400" rtl="0" eaLnBrk="1" fontAlgn="auto" latinLnBrk="0" hangingPunct="1">
              <a:lnSpc>
                <a:spcPct val="100000"/>
              </a:lnSpc>
              <a:spcBef>
                <a:spcPts val="300"/>
              </a:spcBef>
              <a:spcAft>
                <a:spcPts val="0"/>
              </a:spcAft>
              <a:buClr>
                <a:srgbClr val="44546A"/>
              </a:buClr>
              <a:buSzTx/>
              <a:buFont typeface="Arial" panose="020B0604020202020204" pitchFamily="34" charset="0"/>
              <a:buNone/>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4" name="Espace réservé du contenu 8">
            <a:extLst>
              <a:ext uri="{FF2B5EF4-FFF2-40B4-BE49-F238E27FC236}">
                <a16:creationId xmlns:a16="http://schemas.microsoft.com/office/drawing/2014/main" id="{B692EE56-1400-045E-EC57-EDCB9997ACFC}"/>
              </a:ext>
            </a:extLst>
          </p:cNvPr>
          <p:cNvSpPr txBox="1">
            <a:spLocks/>
          </p:cNvSpPr>
          <p:nvPr/>
        </p:nvSpPr>
        <p:spPr>
          <a:xfrm>
            <a:off x="437216" y="1151696"/>
            <a:ext cx="5827174" cy="1042573"/>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fontAlgn="auto" hangingPunct="1">
              <a:spcBef>
                <a:spcPts val="300"/>
              </a:spcBef>
              <a:spcAft>
                <a:spcPts val="0"/>
              </a:spcAft>
              <a:buClr>
                <a:srgbClr val="002060"/>
              </a:buClr>
              <a:buNone/>
              <a:defRPr/>
            </a:pPr>
            <a:r>
              <a:rPr kumimoji="0" lang="fr-FR" sz="1200" b="1" i="0" u="none" strike="noStrike" kern="1200" cap="none" spc="0" normalizeH="0" baseline="0" noProof="0" dirty="0">
                <a:ln>
                  <a:noFill/>
                </a:ln>
                <a:solidFill>
                  <a:srgbClr val="44546A"/>
                </a:solidFill>
                <a:effectLst>
                  <a:outerShdw blurRad="38100" dist="38100" dir="2700000" algn="tl">
                    <a:srgbClr val="000000">
                      <a:alpha val="43137"/>
                    </a:srgbClr>
                  </a:outerShdw>
                </a:effectLst>
                <a:uLnTx/>
                <a:uFillTx/>
                <a:latin typeface="Arial" panose="020B0604020202020204" pitchFamily="34" charset="0"/>
                <a:cs typeface="Arial" panose="020B0604020202020204" pitchFamily="34" charset="0"/>
              </a:rPr>
              <a:t>Le projet stratégique « </a:t>
            </a:r>
            <a:r>
              <a:rPr kumimoji="0" lang="fr-FR" sz="12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Arial" panose="020B0604020202020204" pitchFamily="34" charset="0"/>
                <a:cs typeface="Arial" panose="020B0604020202020204" pitchFamily="34" charset="0"/>
              </a:rPr>
              <a:t>Conquête des Professionnels de Santé </a:t>
            </a:r>
            <a:r>
              <a:rPr kumimoji="0" lang="fr-FR" sz="1200" b="1" i="0" u="none" strike="noStrike" kern="1200" cap="none" spc="0" normalizeH="0" baseline="0" noProof="0" dirty="0">
                <a:ln>
                  <a:noFill/>
                </a:ln>
                <a:solidFill>
                  <a:srgbClr val="44546A"/>
                </a:solidFill>
                <a:effectLst>
                  <a:outerShdw blurRad="38100" dist="38100" dir="2700000" algn="tl">
                    <a:srgbClr val="000000">
                      <a:alpha val="43137"/>
                    </a:srgbClr>
                  </a:outerShdw>
                </a:effectLst>
                <a:uLnTx/>
                <a:uFillTx/>
                <a:latin typeface="Arial" panose="020B0604020202020204" pitchFamily="34" charset="0"/>
                <a:cs typeface="Arial" panose="020B0604020202020204" pitchFamily="34" charset="0"/>
              </a:rPr>
              <a:t>» ambitionne de séduire 2 400 nouveaux professionnels de santé à horizon 2025. </a:t>
            </a:r>
          </a:p>
          <a:p>
            <a:pPr marL="0" indent="0" eaLnBrk="1" fontAlgn="auto" hangingPunct="1">
              <a:spcBef>
                <a:spcPts val="300"/>
              </a:spcBef>
              <a:spcAft>
                <a:spcPts val="0"/>
              </a:spcAft>
              <a:buClr>
                <a:srgbClr val="002060"/>
              </a:buClr>
              <a:buNone/>
              <a:defRPr/>
            </a:pPr>
            <a:r>
              <a:rPr kumimoji="0" lang="fr-FR" sz="1200" b="0" i="0" u="none" strike="noStrike" kern="1200" cap="none" spc="0" normalizeH="0" baseline="0" noProof="0" dirty="0">
                <a:ln>
                  <a:noFill/>
                </a:ln>
                <a:effectLst/>
                <a:uLnTx/>
                <a:uFillTx/>
                <a:latin typeface="Arial" panose="020B0604020202020204" pitchFamily="34" charset="0"/>
                <a:cs typeface="Arial" panose="020B0604020202020204" pitchFamily="34" charset="0"/>
              </a:rPr>
              <a:t>Pour accompagner cette volonté, des offres dédiées sont déployées :</a:t>
            </a:r>
            <a:endParaRPr kumimoji="0" lang="fr-FR" sz="1200" b="1"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a:p>
            <a:pPr marL="0" indent="0" eaLnBrk="1" fontAlgn="auto" hangingPunct="1">
              <a:spcBef>
                <a:spcPts val="300"/>
              </a:spcBef>
              <a:spcAft>
                <a:spcPts val="0"/>
              </a:spcAft>
              <a:buClr>
                <a:srgbClr val="002060"/>
              </a:buClr>
              <a:buNone/>
              <a:defRPr/>
            </a:pPr>
            <a:r>
              <a:rPr lang="fr-FR" sz="1200" b="1" dirty="0">
                <a:latin typeface="Arial" panose="020B0604020202020204" pitchFamily="34" charset="0"/>
                <a:cs typeface="Arial" panose="020B0604020202020204" pitchFamily="34" charset="0"/>
              </a:rPr>
              <a:t>Retrouvez l’</a:t>
            </a:r>
            <a:r>
              <a:rPr lang="fr-FR" sz="1200" b="1" dirty="0">
                <a:latin typeface="Arial" panose="020B0604020202020204" pitchFamily="34" charset="0"/>
                <a:cs typeface="Arial" panose="020B0604020202020204" pitchFamily="34" charset="0"/>
                <a:hlinkClick r:id="rId2"/>
              </a:rPr>
              <a:t>OAV</a:t>
            </a:r>
            <a:r>
              <a:rPr lang="fr-FR" sz="1200" b="1" dirty="0">
                <a:latin typeface="Arial" panose="020B0604020202020204" pitchFamily="34" charset="0"/>
                <a:cs typeface="Arial" panose="020B0604020202020204" pitchFamily="34" charset="0"/>
              </a:rPr>
              <a:t> détaillant ces offres dans la RDC / onglet Pro / Pros de Santé </a:t>
            </a:r>
            <a:endParaRPr kumimoji="0" lang="fr-FR" sz="1200" b="1"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p:txBody>
      </p:sp>
      <p:grpSp>
        <p:nvGrpSpPr>
          <p:cNvPr id="15" name="Graphique 1830">
            <a:extLst>
              <a:ext uri="{FF2B5EF4-FFF2-40B4-BE49-F238E27FC236}">
                <a16:creationId xmlns:a16="http://schemas.microsoft.com/office/drawing/2014/main" id="{2FD8E64A-CEBB-04C2-1C05-A746C83BF86E}"/>
              </a:ext>
            </a:extLst>
          </p:cNvPr>
          <p:cNvGrpSpPr/>
          <p:nvPr/>
        </p:nvGrpSpPr>
        <p:grpSpPr>
          <a:xfrm>
            <a:off x="531268" y="2928209"/>
            <a:ext cx="248961" cy="225774"/>
            <a:chOff x="10483925" y="2904391"/>
            <a:chExt cx="396900" cy="359934"/>
          </a:xfrm>
          <a:noFill/>
        </p:grpSpPr>
        <p:grpSp>
          <p:nvGrpSpPr>
            <p:cNvPr id="16" name="Graphique 1830">
              <a:extLst>
                <a:ext uri="{FF2B5EF4-FFF2-40B4-BE49-F238E27FC236}">
                  <a16:creationId xmlns:a16="http://schemas.microsoft.com/office/drawing/2014/main" id="{154EF122-A15F-E499-DAEC-5C6ACFD00221}"/>
                </a:ext>
              </a:extLst>
            </p:cNvPr>
            <p:cNvGrpSpPr/>
            <p:nvPr/>
          </p:nvGrpSpPr>
          <p:grpSpPr>
            <a:xfrm>
              <a:off x="10483925" y="2904391"/>
              <a:ext cx="396900" cy="359934"/>
              <a:chOff x="10483925" y="2904391"/>
              <a:chExt cx="396900" cy="359934"/>
            </a:xfrm>
            <a:grpFill/>
          </p:grpSpPr>
          <p:sp>
            <p:nvSpPr>
              <p:cNvPr id="20" name="Forme libre : forme 19">
                <a:extLst>
                  <a:ext uri="{FF2B5EF4-FFF2-40B4-BE49-F238E27FC236}">
                    <a16:creationId xmlns:a16="http://schemas.microsoft.com/office/drawing/2014/main" id="{1EBEE00F-6449-8C15-FAD8-853579411402}"/>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Forme libre : forme 20">
                <a:extLst>
                  <a:ext uri="{FF2B5EF4-FFF2-40B4-BE49-F238E27FC236}">
                    <a16:creationId xmlns:a16="http://schemas.microsoft.com/office/drawing/2014/main" id="{4193C6A1-37D6-AF21-521E-D2418F47858E}"/>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Forme libre : forme 21">
                <a:extLst>
                  <a:ext uri="{FF2B5EF4-FFF2-40B4-BE49-F238E27FC236}">
                    <a16:creationId xmlns:a16="http://schemas.microsoft.com/office/drawing/2014/main" id="{291C8E60-40CA-76D7-EF10-85776E9DB92C}"/>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Forme libre : forme 22">
                <a:extLst>
                  <a:ext uri="{FF2B5EF4-FFF2-40B4-BE49-F238E27FC236}">
                    <a16:creationId xmlns:a16="http://schemas.microsoft.com/office/drawing/2014/main" id="{B2A1D3AD-ECDC-5199-9469-947C59030655}"/>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Forme libre : forme 23">
                <a:extLst>
                  <a:ext uri="{FF2B5EF4-FFF2-40B4-BE49-F238E27FC236}">
                    <a16:creationId xmlns:a16="http://schemas.microsoft.com/office/drawing/2014/main" id="{F0631127-33AB-8894-7ED5-51BBDED82755}"/>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Forme libre : forme 24">
                <a:extLst>
                  <a:ext uri="{FF2B5EF4-FFF2-40B4-BE49-F238E27FC236}">
                    <a16:creationId xmlns:a16="http://schemas.microsoft.com/office/drawing/2014/main" id="{BB0622FE-387D-C1D3-9F8B-E9043656602B}"/>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Forme libre : forme 25">
                <a:extLst>
                  <a:ext uri="{FF2B5EF4-FFF2-40B4-BE49-F238E27FC236}">
                    <a16:creationId xmlns:a16="http://schemas.microsoft.com/office/drawing/2014/main" id="{6C0B1C62-FA32-17BD-608B-3342481D6727}"/>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Forme libre : forme 26">
                <a:extLst>
                  <a:ext uri="{FF2B5EF4-FFF2-40B4-BE49-F238E27FC236}">
                    <a16:creationId xmlns:a16="http://schemas.microsoft.com/office/drawing/2014/main" id="{CB78F46E-1390-6C40-B3BD-79DBD28C22B6}"/>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Forme libre : forme 27">
                <a:extLst>
                  <a:ext uri="{FF2B5EF4-FFF2-40B4-BE49-F238E27FC236}">
                    <a16:creationId xmlns:a16="http://schemas.microsoft.com/office/drawing/2014/main" id="{B29889C1-899D-2219-5AA3-F0EA1B19CE2C}"/>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Forme libre : forme 28">
                <a:extLst>
                  <a:ext uri="{FF2B5EF4-FFF2-40B4-BE49-F238E27FC236}">
                    <a16:creationId xmlns:a16="http://schemas.microsoft.com/office/drawing/2014/main" id="{8FE51FC7-77C1-006C-9BE1-CF1BC29DAFCD}"/>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Forme libre : forme 29">
                <a:extLst>
                  <a:ext uri="{FF2B5EF4-FFF2-40B4-BE49-F238E27FC236}">
                    <a16:creationId xmlns:a16="http://schemas.microsoft.com/office/drawing/2014/main" id="{503DC43A-4896-328F-DEAC-BF040625C3E1}"/>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Forme libre : forme 30">
                <a:extLst>
                  <a:ext uri="{FF2B5EF4-FFF2-40B4-BE49-F238E27FC236}">
                    <a16:creationId xmlns:a16="http://schemas.microsoft.com/office/drawing/2014/main" id="{35FFC24B-013D-B094-2A35-D2F8877D6AF3}"/>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 name="Forme libre : forme 31">
                <a:extLst>
                  <a:ext uri="{FF2B5EF4-FFF2-40B4-BE49-F238E27FC236}">
                    <a16:creationId xmlns:a16="http://schemas.microsoft.com/office/drawing/2014/main" id="{0CFA6B12-D67A-F629-E065-40AA3A0CADB4}"/>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7" name="Forme libre : forme 16">
              <a:extLst>
                <a:ext uri="{FF2B5EF4-FFF2-40B4-BE49-F238E27FC236}">
                  <a16:creationId xmlns:a16="http://schemas.microsoft.com/office/drawing/2014/main" id="{4A842113-9D51-A1D1-287F-FE35B6250A3F}"/>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Forme libre : forme 17">
              <a:extLst>
                <a:ext uri="{FF2B5EF4-FFF2-40B4-BE49-F238E27FC236}">
                  <a16:creationId xmlns:a16="http://schemas.microsoft.com/office/drawing/2014/main" id="{BBD0BDB7-3359-6D29-CD21-0BB444D1647B}"/>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Forme libre : forme 18">
              <a:extLst>
                <a:ext uri="{FF2B5EF4-FFF2-40B4-BE49-F238E27FC236}">
                  <a16:creationId xmlns:a16="http://schemas.microsoft.com/office/drawing/2014/main" id="{4AA06FC3-9F0D-164B-86A6-9F4B7F016465}"/>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69" name="ZoneTexte 68">
            <a:extLst>
              <a:ext uri="{FF2B5EF4-FFF2-40B4-BE49-F238E27FC236}">
                <a16:creationId xmlns:a16="http://schemas.microsoft.com/office/drawing/2014/main" id="{51EABA7D-960E-0D7C-F6C6-021DEFDB3294}"/>
              </a:ext>
            </a:extLst>
          </p:cNvPr>
          <p:cNvSpPr txBox="1"/>
          <p:nvPr/>
        </p:nvSpPr>
        <p:spPr>
          <a:xfrm>
            <a:off x="6430508" y="1138019"/>
            <a:ext cx="5483227" cy="1338828"/>
          </a:xfrm>
          <a:prstGeom prst="rect">
            <a:avLst/>
          </a:prstGeom>
          <a:solidFill>
            <a:srgbClr val="ECECEC"/>
          </a:solidFill>
        </p:spPr>
        <p:txBody>
          <a:bodyPr wrap="square" rtlCol="0">
            <a:spAutoFit/>
          </a:bodyPr>
          <a:lstStyle/>
          <a:p>
            <a:pPr marL="171450" indent="-171450" algn="just">
              <a:buClr>
                <a:srgbClr val="C00000"/>
              </a:buClr>
              <a:buFont typeface="Wingdings" panose="05000000000000000000" pitchFamily="2" charset="2"/>
              <a:buChar char="§"/>
            </a:pPr>
            <a:r>
              <a:rPr lang="fr-FR" sz="1050" b="1" i="0" u="none" strike="noStrike" baseline="0" dirty="0">
                <a:solidFill>
                  <a:schemeClr val="tx1">
                    <a:lumMod val="75000"/>
                    <a:lumOff val="25000"/>
                  </a:schemeClr>
                </a:solidFill>
                <a:latin typeface="Arial" panose="020B0604020202020204" pitchFamily="34" charset="0"/>
                <a:cs typeface="Arial" panose="020B0604020202020204" pitchFamily="34" charset="0"/>
              </a:rPr>
              <a:t>Le</a:t>
            </a:r>
            <a:r>
              <a:rPr lang="fr-FR" sz="1050" b="1" i="0" u="none" strike="noStrike" baseline="0" dirty="0">
                <a:latin typeface="Arial" panose="020B0604020202020204" pitchFamily="34" charset="0"/>
                <a:cs typeface="Arial" panose="020B0604020202020204" pitchFamily="34" charset="0"/>
              </a:rPr>
              <a:t> </a:t>
            </a:r>
            <a:r>
              <a:rPr lang="fr-FR" sz="1050" b="1" i="0" u="none" strike="noStrike" baseline="0"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Prêt Décollage Pro </a:t>
            </a:r>
            <a:r>
              <a:rPr lang="fr-FR" sz="1050" b="1" i="0" u="none" strike="noStrike" baseline="0" dirty="0">
                <a:solidFill>
                  <a:schemeClr val="tx1">
                    <a:lumMod val="75000"/>
                    <a:lumOff val="25000"/>
                  </a:schemeClr>
                </a:solidFill>
                <a:latin typeface="Arial" panose="020B0604020202020204" pitchFamily="34" charset="0"/>
                <a:cs typeface="Arial" panose="020B0604020202020204" pitchFamily="34" charset="0"/>
              </a:rPr>
              <a:t>est un prêt à taux 0%</a:t>
            </a:r>
            <a:r>
              <a:rPr lang="fr-FR" sz="1050" b="0" i="0" u="none" strike="noStrike" baseline="0" dirty="0">
                <a:solidFill>
                  <a:schemeClr val="tx1">
                    <a:lumMod val="75000"/>
                    <a:lumOff val="25000"/>
                  </a:schemeClr>
                </a:solidFill>
                <a:latin typeface="Arial" panose="020B0604020202020204" pitchFamily="34" charset="0"/>
                <a:cs typeface="Arial" panose="020B0604020202020204" pitchFamily="34" charset="0"/>
              </a:rPr>
              <a:t>, non-réglementé, destiné aux professionnels de santé porteurs d’un projet d’installation / reprise d’activité dans des zones géographiques dites de « déserts médicaux » </a:t>
            </a:r>
            <a:r>
              <a:rPr lang="fr-FR" sz="1000" b="0" i="1" u="none" strike="noStrike" baseline="0" dirty="0">
                <a:solidFill>
                  <a:schemeClr val="tx1">
                    <a:lumMod val="75000"/>
                    <a:lumOff val="25000"/>
                  </a:schemeClr>
                </a:solidFill>
                <a:latin typeface="Arial" panose="020B0604020202020204" pitchFamily="34" charset="0"/>
                <a:cs typeface="Arial" panose="020B0604020202020204" pitchFamily="34" charset="0"/>
              </a:rPr>
              <a:t>(voir le détail des professions éligibles sur l’OAV)</a:t>
            </a:r>
            <a:endParaRPr lang="fr-FR" sz="1050" b="0" i="1" u="none" strike="noStrike" baseline="0" dirty="0">
              <a:solidFill>
                <a:schemeClr val="tx1">
                  <a:lumMod val="75000"/>
                  <a:lumOff val="25000"/>
                </a:schemeClr>
              </a:solidFill>
              <a:latin typeface="Arial" panose="020B0604020202020204" pitchFamily="34" charset="0"/>
              <a:cs typeface="Arial" panose="020B0604020202020204" pitchFamily="34" charset="0"/>
            </a:endParaRPr>
          </a:p>
          <a:p>
            <a:pPr marL="171450" indent="-171450" algn="just">
              <a:buClr>
                <a:srgbClr val="C00000"/>
              </a:buClr>
              <a:buFont typeface="Wingdings" panose="05000000000000000000" pitchFamily="2" charset="2"/>
              <a:buChar char="§"/>
            </a:pPr>
            <a:endParaRPr lang="fr-FR" sz="400" b="0" i="1" u="none" strike="noStrike" baseline="0" dirty="0">
              <a:solidFill>
                <a:schemeClr val="tx1">
                  <a:lumMod val="75000"/>
                  <a:lumOff val="25000"/>
                </a:schemeClr>
              </a:solidFill>
              <a:latin typeface="Arial" panose="020B0604020202020204" pitchFamily="34" charset="0"/>
              <a:cs typeface="Arial" panose="020B0604020202020204" pitchFamily="34" charset="0"/>
            </a:endParaRPr>
          </a:p>
          <a:p>
            <a:pPr marL="171450" indent="-171450" algn="just">
              <a:buClr>
                <a:srgbClr val="C00000"/>
              </a:buClr>
              <a:buFont typeface="Wingdings" panose="05000000000000000000" pitchFamily="2" charset="2"/>
              <a:buChar char="§"/>
            </a:pPr>
            <a:r>
              <a:rPr lang="fr-FR" sz="1050" b="1" dirty="0">
                <a:solidFill>
                  <a:schemeClr val="tx1">
                    <a:lumMod val="75000"/>
                    <a:lumOff val="25000"/>
                  </a:schemeClr>
                </a:solidFill>
                <a:latin typeface="Arial" panose="020B0604020202020204" pitchFamily="34" charset="0"/>
                <a:cs typeface="Arial" panose="020B0604020202020204" pitchFamily="34" charset="0"/>
              </a:rPr>
              <a:t>Nos offres en équipement </a:t>
            </a:r>
            <a:r>
              <a:rPr lang="fr-FR" sz="1050" b="1" dirty="0">
                <a:solidFill>
                  <a:srgbClr val="C00000"/>
                </a:solidFill>
                <a:latin typeface="Arial" panose="020B0604020202020204" pitchFamily="34" charset="0"/>
                <a:cs typeface="Arial" panose="020B0604020202020204" pitchFamily="34" charset="0"/>
              </a:rPr>
              <a:t>CBM / LLD</a:t>
            </a:r>
          </a:p>
          <a:p>
            <a:pPr marL="171450" indent="-171450" algn="just">
              <a:buClr>
                <a:srgbClr val="C00000"/>
              </a:buClr>
              <a:buFont typeface="Wingdings" panose="05000000000000000000" pitchFamily="2" charset="2"/>
              <a:buChar char="§"/>
            </a:pPr>
            <a:endParaRPr lang="fr-FR" sz="400" b="1" dirty="0">
              <a:solidFill>
                <a:srgbClr val="C00000"/>
              </a:solidFill>
              <a:latin typeface="Arial" panose="020B0604020202020204" pitchFamily="34" charset="0"/>
              <a:cs typeface="Arial" panose="020B0604020202020204" pitchFamily="34" charset="0"/>
            </a:endParaRPr>
          </a:p>
          <a:p>
            <a:pPr marL="171450" indent="-171450" algn="just">
              <a:buClr>
                <a:srgbClr val="C00000"/>
              </a:buClr>
              <a:buFont typeface="Wingdings" panose="05000000000000000000" pitchFamily="2" charset="2"/>
              <a:buChar char="§"/>
            </a:pPr>
            <a:r>
              <a:rPr lang="fr-FR" sz="1050" b="1" dirty="0">
                <a:solidFill>
                  <a:schemeClr val="tx1">
                    <a:lumMod val="75000"/>
                    <a:lumOff val="25000"/>
                  </a:schemeClr>
                </a:solidFill>
                <a:latin typeface="Arial" panose="020B0604020202020204" pitchFamily="34" charset="0"/>
                <a:cs typeface="Arial" panose="020B0604020202020204" pitchFamily="34" charset="0"/>
              </a:rPr>
              <a:t>Offre </a:t>
            </a:r>
            <a:r>
              <a:rPr lang="fr-FR" sz="1050" b="1" dirty="0">
                <a:solidFill>
                  <a:srgbClr val="C00000"/>
                </a:solidFill>
                <a:latin typeface="Arial" panose="020B0604020202020204" pitchFamily="34" charset="0"/>
                <a:cs typeface="Arial" panose="020B0604020202020204" pitchFamily="34" charset="0"/>
              </a:rPr>
              <a:t>Avance &amp; gestion du Tiers Payant            </a:t>
            </a:r>
            <a:r>
              <a:rPr lang="fr-FR" sz="1050" b="1" dirty="0">
                <a:solidFill>
                  <a:schemeClr val="tx1">
                    <a:lumMod val="75000"/>
                    <a:lumOff val="25000"/>
                  </a:schemeClr>
                </a:solidFill>
                <a:latin typeface="Arial" panose="020B0604020202020204" pitchFamily="34" charset="0"/>
                <a:cs typeface="Arial" panose="020B0604020202020204" pitchFamily="34" charset="0"/>
              </a:rPr>
              <a:t>: </a:t>
            </a:r>
            <a:r>
              <a:rPr lang="fr-FR" sz="1050" dirty="0">
                <a:solidFill>
                  <a:schemeClr val="tx1">
                    <a:lumMod val="75000"/>
                    <a:lumOff val="25000"/>
                  </a:schemeClr>
                </a:solidFill>
                <a:latin typeface="Arial" panose="020B0604020202020204" pitchFamily="34" charset="0"/>
                <a:cs typeface="Arial" panose="020B0604020202020204" pitchFamily="34" charset="0"/>
              </a:rPr>
              <a:t>pour les professionnels de santé qui souhaitent réduire le délai d’encaissement de leur chiffre d’affaires Tiers Payant</a:t>
            </a:r>
          </a:p>
        </p:txBody>
      </p:sp>
      <p:sp>
        <p:nvSpPr>
          <p:cNvPr id="70" name="ZoneTexte 69">
            <a:extLst>
              <a:ext uri="{FF2B5EF4-FFF2-40B4-BE49-F238E27FC236}">
                <a16:creationId xmlns:a16="http://schemas.microsoft.com/office/drawing/2014/main" id="{3E0BE783-C4BA-2CD1-B557-A4ADAC8D2B29}"/>
              </a:ext>
            </a:extLst>
          </p:cNvPr>
          <p:cNvSpPr txBox="1"/>
          <p:nvPr/>
        </p:nvSpPr>
        <p:spPr>
          <a:xfrm>
            <a:off x="6486487" y="3567663"/>
            <a:ext cx="5427248" cy="2015936"/>
          </a:xfrm>
          <a:prstGeom prst="rect">
            <a:avLst/>
          </a:prstGeom>
          <a:solidFill>
            <a:srgbClr val="ECECEC"/>
          </a:solidFill>
        </p:spPr>
        <p:txBody>
          <a:bodyPr wrap="square" rtlCol="0">
            <a:spAutoFit/>
          </a:bodyPr>
          <a:lstStyle/>
          <a:p>
            <a:pPr algn="just"/>
            <a:r>
              <a:rPr kumimoji="0" lang="fr-FR" sz="1100" b="1" i="0" u="none" strike="noStrike" kern="1200" cap="all"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FORFAIT </a:t>
            </a:r>
            <a:r>
              <a:rPr kumimoji="0" lang="fr-FR" sz="1100" b="1" i="0" u="none" strike="noStrike" kern="1200" cap="all" spc="0" normalizeH="0" baseline="0" noProof="0" dirty="0" err="1">
                <a:ln>
                  <a:noFill/>
                </a:ln>
                <a:solidFill>
                  <a:srgbClr val="C00000"/>
                </a:solidFill>
                <a:effectLst>
                  <a:outerShdw blurRad="38100" dist="38100" dir="2700000" algn="tl">
                    <a:srgbClr val="000000">
                      <a:alpha val="43137"/>
                    </a:srgbClr>
                  </a:outerShdw>
                </a:effectLst>
                <a:uLnTx/>
                <a:uFillTx/>
                <a:latin typeface="Arial" panose="020B0604020202020204" pitchFamily="34" charset="0"/>
                <a:cs typeface="Arial" panose="020B0604020202020204" pitchFamily="34" charset="0"/>
              </a:rPr>
              <a:t>MONéTIQUE</a:t>
            </a:r>
            <a:endParaRPr lang="fr-FR" sz="1050" b="1" i="0" u="none" strike="noStrike" baseline="0" dirty="0">
              <a:solidFill>
                <a:srgbClr val="0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just"/>
            <a:r>
              <a:rPr lang="fr-FR" sz="1050" b="0" i="0" u="none" strike="noStrike" baseline="0" dirty="0">
                <a:solidFill>
                  <a:schemeClr val="tx1">
                    <a:lumMod val="75000"/>
                    <a:lumOff val="25000"/>
                  </a:schemeClr>
                </a:solidFill>
                <a:latin typeface="Arial" panose="020B0604020202020204" pitchFamily="34" charset="0"/>
                <a:cs typeface="Arial" panose="020B0604020202020204" pitchFamily="34" charset="0"/>
              </a:rPr>
              <a:t>Refonte totale du forfait Monétique qui devient </a:t>
            </a:r>
            <a:r>
              <a:rPr lang="fr-FR" sz="1100" b="1" i="0" u="none" strike="noStrike" baseline="0" dirty="0">
                <a:solidFill>
                  <a:srgbClr val="CD0000"/>
                </a:solidFill>
                <a:latin typeface="Arial" panose="020B0604020202020204" pitchFamily="34" charset="0"/>
                <a:cs typeface="Arial" panose="020B0604020202020204" pitchFamily="34" charset="0"/>
              </a:rPr>
              <a:t>O</a:t>
            </a:r>
            <a:r>
              <a:rPr lang="fr-FR" sz="1100" b="1" i="0" u="none" strike="noStrike" baseline="0" dirty="0">
                <a:solidFill>
                  <a:schemeClr val="tx1">
                    <a:lumMod val="75000"/>
                    <a:lumOff val="25000"/>
                  </a:schemeClr>
                </a:solidFill>
                <a:latin typeface="Arial" panose="020B0604020202020204" pitchFamily="34" charset="0"/>
                <a:cs typeface="Arial" panose="020B0604020202020204" pitchFamily="34" charset="0"/>
              </a:rPr>
              <a:t>ptimal</a:t>
            </a:r>
            <a:r>
              <a:rPr lang="fr-FR" sz="1100" b="1" i="0" u="none" strike="noStrike" baseline="0" dirty="0">
                <a:solidFill>
                  <a:srgbClr val="002626"/>
                </a:solidFill>
                <a:latin typeface="Arial" panose="020B0604020202020204" pitchFamily="34" charset="0"/>
                <a:cs typeface="Arial" panose="020B0604020202020204" pitchFamily="34" charset="0"/>
              </a:rPr>
              <a:t> </a:t>
            </a:r>
            <a:r>
              <a:rPr lang="fr-FR" sz="1100" b="1" i="0" u="none" strike="noStrike" baseline="0" dirty="0" err="1">
                <a:solidFill>
                  <a:srgbClr val="CD0000"/>
                </a:solidFill>
                <a:latin typeface="Arial" panose="020B0604020202020204" pitchFamily="34" charset="0"/>
                <a:cs typeface="Arial" panose="020B0604020202020204" pitchFamily="34" charset="0"/>
              </a:rPr>
              <a:t>M</a:t>
            </a:r>
            <a:r>
              <a:rPr lang="fr-FR" sz="1100" b="1" i="0" u="none" strike="noStrike" baseline="0" dirty="0" err="1">
                <a:solidFill>
                  <a:schemeClr val="tx1">
                    <a:lumMod val="75000"/>
                    <a:lumOff val="25000"/>
                  </a:schemeClr>
                </a:solidFill>
                <a:latin typeface="Arial" panose="020B0604020202020204" pitchFamily="34" charset="0"/>
                <a:cs typeface="Arial" panose="020B0604020202020204" pitchFamily="34" charset="0"/>
              </a:rPr>
              <a:t>onét</a:t>
            </a:r>
            <a:r>
              <a:rPr lang="fr-FR" b="1" i="0" u="none" strike="noStrike" baseline="0" dirty="0" err="1">
                <a:solidFill>
                  <a:srgbClr val="00B050"/>
                </a:solidFill>
                <a:latin typeface="Gigi" panose="04040504061007020D02" pitchFamily="82" charset="0"/>
                <a:cs typeface="Arial" panose="020B0604020202020204" pitchFamily="34" charset="0"/>
              </a:rPr>
              <a:t>h</a:t>
            </a:r>
            <a:r>
              <a:rPr lang="fr-FR" sz="1100" b="1" i="0" u="none" strike="noStrike" baseline="0" dirty="0" err="1">
                <a:solidFill>
                  <a:schemeClr val="tx1">
                    <a:lumMod val="75000"/>
                    <a:lumOff val="25000"/>
                  </a:schemeClr>
                </a:solidFill>
                <a:latin typeface="Arial" panose="020B0604020202020204" pitchFamily="34" charset="0"/>
                <a:cs typeface="Arial" panose="020B0604020202020204" pitchFamily="34" charset="0"/>
              </a:rPr>
              <a:t>ique</a:t>
            </a:r>
            <a:r>
              <a:rPr lang="fr-FR" sz="1100" b="1" i="0" u="none" strike="noStrike" baseline="0" dirty="0">
                <a:solidFill>
                  <a:srgbClr val="002626"/>
                </a:solidFill>
                <a:latin typeface="Arial" panose="020B0604020202020204" pitchFamily="34" charset="0"/>
                <a:cs typeface="Arial" panose="020B0604020202020204" pitchFamily="34" charset="0"/>
              </a:rPr>
              <a:t> </a:t>
            </a:r>
            <a:r>
              <a:rPr lang="fr-FR" sz="1100" b="1" i="0" u="none" strike="noStrike" baseline="0" dirty="0">
                <a:solidFill>
                  <a:srgbClr val="CD0000"/>
                </a:solidFill>
                <a:latin typeface="Arial" panose="020B0604020202020204" pitchFamily="34" charset="0"/>
                <a:cs typeface="Arial" panose="020B0604020202020204" pitchFamily="34" charset="0"/>
              </a:rPr>
              <a:t>S</a:t>
            </a:r>
            <a:r>
              <a:rPr lang="fr-FR" sz="1100" b="1" i="0" u="none" strike="noStrike" baseline="0" dirty="0">
                <a:solidFill>
                  <a:schemeClr val="tx1">
                    <a:lumMod val="75000"/>
                    <a:lumOff val="25000"/>
                  </a:schemeClr>
                </a:solidFill>
                <a:latin typeface="Arial" panose="020B0604020202020204" pitchFamily="34" charset="0"/>
                <a:cs typeface="Arial" panose="020B0604020202020204" pitchFamily="34" charset="0"/>
              </a:rPr>
              <a:t>anté</a:t>
            </a:r>
            <a:r>
              <a:rPr lang="fr-FR" sz="1100" b="1" i="0" u="none" strike="noStrike" baseline="0" dirty="0">
                <a:solidFill>
                  <a:srgbClr val="002626"/>
                </a:solidFill>
                <a:latin typeface="Arial" panose="020B0604020202020204" pitchFamily="34" charset="0"/>
                <a:cs typeface="Arial" panose="020B0604020202020204" pitchFamily="34" charset="0"/>
              </a:rPr>
              <a:t> </a:t>
            </a:r>
            <a:r>
              <a:rPr lang="fr-FR" sz="1050" b="0" i="0" u="none" strike="noStrike" baseline="0" dirty="0">
                <a:solidFill>
                  <a:schemeClr val="tx1">
                    <a:lumMod val="75000"/>
                    <a:lumOff val="25000"/>
                  </a:schemeClr>
                </a:solidFill>
                <a:latin typeface="Arial" panose="020B0604020202020204" pitchFamily="34" charset="0"/>
                <a:cs typeface="Arial" panose="020B0604020202020204" pitchFamily="34" charset="0"/>
              </a:rPr>
              <a:t>et qui présente les avantages suivants :</a:t>
            </a:r>
          </a:p>
          <a:p>
            <a:pPr marL="171450" indent="-171450" algn="just">
              <a:buClr>
                <a:srgbClr val="C00000"/>
              </a:buClr>
              <a:buFont typeface="Wingdings" panose="05000000000000000000" pitchFamily="2" charset="2"/>
              <a:buChar char="§"/>
            </a:pPr>
            <a:r>
              <a:rPr lang="fr-FR" sz="1000" b="0" i="0" u="none" strike="noStrike" baseline="0" dirty="0">
                <a:solidFill>
                  <a:schemeClr val="tx1">
                    <a:lumMod val="75000"/>
                    <a:lumOff val="25000"/>
                  </a:schemeClr>
                </a:solidFill>
                <a:latin typeface="Arial" panose="020B0604020202020204" pitchFamily="34" charset="0"/>
                <a:cs typeface="Arial" panose="020B0604020202020204" pitchFamily="34" charset="0"/>
              </a:rPr>
              <a:t>Un élargissement du socle des professionnels de santé éligibles à un forfait monétique (</a:t>
            </a:r>
            <a:r>
              <a:rPr lang="fr-FR" sz="900" b="0" i="1" u="none" strike="noStrike" baseline="0" dirty="0">
                <a:solidFill>
                  <a:schemeClr val="tx1">
                    <a:lumMod val="75000"/>
                    <a:lumOff val="25000"/>
                  </a:schemeClr>
                </a:solidFill>
                <a:latin typeface="Arial" panose="020B0604020202020204" pitchFamily="34" charset="0"/>
                <a:cs typeface="Arial" panose="020B0604020202020204" pitchFamily="34" charset="0"/>
              </a:rPr>
              <a:t>voir tableau de synthèse sur l’OAV</a:t>
            </a:r>
            <a:r>
              <a:rPr lang="fr-FR" sz="1000" b="0" i="0" u="none" strike="noStrike" baseline="0" dirty="0">
                <a:solidFill>
                  <a:schemeClr val="tx1">
                    <a:lumMod val="75000"/>
                    <a:lumOff val="25000"/>
                  </a:schemeClr>
                </a:solidFill>
                <a:latin typeface="Arial" panose="020B0604020202020204" pitchFamily="34" charset="0"/>
                <a:cs typeface="Arial" panose="020B0604020202020204" pitchFamily="34" charset="0"/>
              </a:rPr>
              <a:t>)</a:t>
            </a:r>
          </a:p>
          <a:p>
            <a:pPr marL="171450" indent="-171450" algn="just">
              <a:buClr>
                <a:srgbClr val="C00000"/>
              </a:buClr>
              <a:buFont typeface="Wingdings" panose="05000000000000000000" pitchFamily="2" charset="2"/>
              <a:buChar char="§"/>
            </a:pPr>
            <a:r>
              <a:rPr lang="fr-FR" sz="1000" b="0" i="0" u="none" strike="noStrike" baseline="0" dirty="0">
                <a:solidFill>
                  <a:schemeClr val="tx1">
                    <a:lumMod val="75000"/>
                    <a:lumOff val="25000"/>
                  </a:schemeClr>
                </a:solidFill>
                <a:latin typeface="Arial" panose="020B0604020202020204" pitchFamily="34" charset="0"/>
                <a:cs typeface="Arial" panose="020B0604020202020204" pitchFamily="34" charset="0"/>
              </a:rPr>
              <a:t>Chaque professionnel de santé éligible est désormais </a:t>
            </a:r>
            <a:r>
              <a:rPr lang="fr-FR" sz="1000" b="1" i="0" u="none" strike="noStrike" baseline="0" dirty="0">
                <a:solidFill>
                  <a:schemeClr val="tx1">
                    <a:lumMod val="75000"/>
                    <a:lumOff val="25000"/>
                  </a:schemeClr>
                </a:solidFill>
                <a:latin typeface="Arial" panose="020B0604020202020204" pitchFamily="34" charset="0"/>
                <a:cs typeface="Arial" panose="020B0604020202020204" pitchFamily="34" charset="0"/>
              </a:rPr>
              <a:t>libre de choisir </a:t>
            </a:r>
            <a:r>
              <a:rPr lang="fr-FR" sz="1000" b="0" i="0" u="none" strike="noStrike" baseline="0" dirty="0">
                <a:solidFill>
                  <a:schemeClr val="tx1">
                    <a:lumMod val="75000"/>
                    <a:lumOff val="25000"/>
                  </a:schemeClr>
                </a:solidFill>
                <a:latin typeface="Arial" panose="020B0604020202020204" pitchFamily="34" charset="0"/>
                <a:cs typeface="Arial" panose="020B0604020202020204" pitchFamily="34" charset="0"/>
              </a:rPr>
              <a:t>le forfait en fonction de ses besoins (</a:t>
            </a:r>
            <a:r>
              <a:rPr lang="fr-FR" sz="1000" b="0" i="1" u="none" strike="noStrike" baseline="0" dirty="0">
                <a:solidFill>
                  <a:schemeClr val="tx1">
                    <a:lumMod val="75000"/>
                    <a:lumOff val="25000"/>
                  </a:schemeClr>
                </a:solidFill>
                <a:latin typeface="Arial" panose="020B0604020202020204" pitchFamily="34" charset="0"/>
                <a:cs typeface="Arial" panose="020B0604020202020204" pitchFamily="34" charset="0"/>
              </a:rPr>
              <a:t>et non plus en fonction de sa profession</a:t>
            </a:r>
            <a:r>
              <a:rPr lang="fr-FR" sz="1000" b="0" i="0" u="none" strike="noStrike" baseline="0" dirty="0">
                <a:solidFill>
                  <a:schemeClr val="tx1">
                    <a:lumMod val="75000"/>
                    <a:lumOff val="25000"/>
                  </a:schemeClr>
                </a:solidFill>
                <a:latin typeface="Arial" panose="020B0604020202020204" pitchFamily="34" charset="0"/>
                <a:cs typeface="Arial" panose="020B0604020202020204" pitchFamily="34" charset="0"/>
              </a:rPr>
              <a:t>)</a:t>
            </a:r>
          </a:p>
          <a:p>
            <a:pPr marL="171450" indent="-171450" algn="just">
              <a:buClr>
                <a:srgbClr val="C00000"/>
              </a:buClr>
              <a:buFont typeface="Wingdings" panose="05000000000000000000" pitchFamily="2" charset="2"/>
              <a:buChar char="§"/>
            </a:pPr>
            <a:r>
              <a:rPr lang="fr-FR" sz="1000" b="0" i="0" u="none" strike="noStrike" baseline="0" dirty="0">
                <a:solidFill>
                  <a:schemeClr val="tx1">
                    <a:lumMod val="75000"/>
                    <a:lumOff val="25000"/>
                  </a:schemeClr>
                </a:solidFill>
                <a:latin typeface="Arial" panose="020B0604020202020204" pitchFamily="34" charset="0"/>
                <a:cs typeface="Arial" panose="020B0604020202020204" pitchFamily="34" charset="0"/>
              </a:rPr>
              <a:t>Une commission monétique compétitive dans les limites de chaque niveau de forfait (≤ 0,30 %) et toujours très attractive au-delà (0,35 % quel que soit le forfait choisi)</a:t>
            </a:r>
          </a:p>
          <a:p>
            <a:pPr marL="171450" indent="-171450" algn="just">
              <a:buClr>
                <a:srgbClr val="C00000"/>
              </a:buClr>
              <a:buFont typeface="Wingdings" panose="05000000000000000000" pitchFamily="2" charset="2"/>
              <a:buChar char="§"/>
            </a:pPr>
            <a:r>
              <a:rPr lang="fr-FR" sz="1000" b="0" i="0" u="none" strike="noStrike" baseline="0" dirty="0">
                <a:solidFill>
                  <a:schemeClr val="tx1">
                    <a:lumMod val="75000"/>
                    <a:lumOff val="25000"/>
                  </a:schemeClr>
                </a:solidFill>
                <a:latin typeface="Arial" panose="020B0604020202020204" pitchFamily="34" charset="0"/>
                <a:cs typeface="Arial" panose="020B0604020202020204" pitchFamily="34" charset="0"/>
              </a:rPr>
              <a:t>Une nouvelle grille </a:t>
            </a:r>
            <a:r>
              <a:rPr lang="fr-FR" sz="1050" b="1" i="0" u="none" strike="noStrike" baseline="0" dirty="0">
                <a:solidFill>
                  <a:srgbClr val="CD0000"/>
                </a:solidFill>
                <a:latin typeface="Arial" panose="020B0604020202020204" pitchFamily="34" charset="0"/>
                <a:cs typeface="Arial" panose="020B0604020202020204" pitchFamily="34" charset="0"/>
              </a:rPr>
              <a:t>O</a:t>
            </a:r>
            <a:r>
              <a:rPr lang="fr-FR" sz="1050" b="1" i="0" u="none" strike="noStrike" baseline="0" dirty="0">
                <a:solidFill>
                  <a:schemeClr val="tx1">
                    <a:lumMod val="75000"/>
                    <a:lumOff val="25000"/>
                  </a:schemeClr>
                </a:solidFill>
                <a:latin typeface="Arial" panose="020B0604020202020204" pitchFamily="34" charset="0"/>
                <a:cs typeface="Arial" panose="020B0604020202020204" pitchFamily="34" charset="0"/>
              </a:rPr>
              <a:t>ptimal</a:t>
            </a:r>
            <a:r>
              <a:rPr lang="fr-FR" sz="1050" b="1" i="0" u="none" strike="noStrike" baseline="0" dirty="0">
                <a:solidFill>
                  <a:srgbClr val="002626"/>
                </a:solidFill>
                <a:latin typeface="Arial" panose="020B0604020202020204" pitchFamily="34" charset="0"/>
                <a:cs typeface="Arial" panose="020B0604020202020204" pitchFamily="34" charset="0"/>
              </a:rPr>
              <a:t> </a:t>
            </a:r>
            <a:r>
              <a:rPr lang="fr-FR" sz="1050" b="1" i="0" u="none" strike="noStrike" baseline="0" dirty="0" err="1">
                <a:solidFill>
                  <a:srgbClr val="CD0000"/>
                </a:solidFill>
                <a:latin typeface="Arial" panose="020B0604020202020204" pitchFamily="34" charset="0"/>
                <a:cs typeface="Arial" panose="020B0604020202020204" pitchFamily="34" charset="0"/>
              </a:rPr>
              <a:t>M</a:t>
            </a:r>
            <a:r>
              <a:rPr lang="fr-FR" sz="1050" b="1" i="0" u="none" strike="noStrike" baseline="0" dirty="0" err="1">
                <a:solidFill>
                  <a:schemeClr val="tx1">
                    <a:lumMod val="75000"/>
                    <a:lumOff val="25000"/>
                  </a:schemeClr>
                </a:solidFill>
                <a:latin typeface="Arial" panose="020B0604020202020204" pitchFamily="34" charset="0"/>
                <a:cs typeface="Arial" panose="020B0604020202020204" pitchFamily="34" charset="0"/>
              </a:rPr>
              <a:t>onét</a:t>
            </a:r>
            <a:r>
              <a:rPr kumimoji="0" lang="fr-FR" sz="1600" b="1" i="0" u="none" strike="noStrike" kern="1200" cap="none" spc="0" normalizeH="0" baseline="0" noProof="0" dirty="0">
                <a:ln>
                  <a:noFill/>
                </a:ln>
                <a:solidFill>
                  <a:srgbClr val="00B050"/>
                </a:solidFill>
                <a:effectLst/>
                <a:uLnTx/>
                <a:uFillTx/>
                <a:latin typeface="Gigi" panose="04040504061007020D02" pitchFamily="82" charset="0"/>
                <a:ea typeface="+mn-ea"/>
                <a:cs typeface="Arial" panose="020B0604020202020204" pitchFamily="34" charset="0"/>
              </a:rPr>
              <a:t>h</a:t>
            </a:r>
            <a:r>
              <a:rPr lang="fr-FR" sz="1050" b="1" i="0" u="none" strike="noStrike" baseline="0" dirty="0" err="1">
                <a:solidFill>
                  <a:schemeClr val="tx1">
                    <a:lumMod val="75000"/>
                    <a:lumOff val="25000"/>
                  </a:schemeClr>
                </a:solidFill>
                <a:latin typeface="Arial" panose="020B0604020202020204" pitchFamily="34" charset="0"/>
                <a:cs typeface="Arial" panose="020B0604020202020204" pitchFamily="34" charset="0"/>
              </a:rPr>
              <a:t>ique</a:t>
            </a:r>
            <a:r>
              <a:rPr lang="fr-FR" sz="1050" b="1" i="0" u="none" strike="noStrike" baseline="0" dirty="0">
                <a:solidFill>
                  <a:srgbClr val="002626"/>
                </a:solidFill>
                <a:latin typeface="Arial" panose="020B0604020202020204" pitchFamily="34" charset="0"/>
                <a:cs typeface="Arial" panose="020B0604020202020204" pitchFamily="34" charset="0"/>
              </a:rPr>
              <a:t> </a:t>
            </a:r>
            <a:r>
              <a:rPr lang="fr-FR" sz="1050" b="1" i="0" u="none" strike="noStrike" baseline="0" dirty="0">
                <a:solidFill>
                  <a:srgbClr val="CD0000"/>
                </a:solidFill>
                <a:latin typeface="Arial" panose="020B0604020202020204" pitchFamily="34" charset="0"/>
                <a:cs typeface="Arial" panose="020B0604020202020204" pitchFamily="34" charset="0"/>
              </a:rPr>
              <a:t>S</a:t>
            </a:r>
            <a:r>
              <a:rPr lang="fr-FR" sz="1050" b="1" i="0" u="none" strike="noStrike" baseline="0" dirty="0">
                <a:solidFill>
                  <a:schemeClr val="tx1">
                    <a:lumMod val="75000"/>
                    <a:lumOff val="25000"/>
                  </a:schemeClr>
                </a:solidFill>
                <a:latin typeface="Arial" panose="020B0604020202020204" pitchFamily="34" charset="0"/>
                <a:cs typeface="Arial" panose="020B0604020202020204" pitchFamily="34" charset="0"/>
              </a:rPr>
              <a:t>anté</a:t>
            </a:r>
            <a:r>
              <a:rPr lang="fr-FR" sz="1050" b="1" i="0" u="none" strike="noStrike" baseline="0" dirty="0">
                <a:solidFill>
                  <a:srgbClr val="002626"/>
                </a:solidFill>
                <a:latin typeface="Arial" panose="020B0604020202020204" pitchFamily="34" charset="0"/>
                <a:cs typeface="Arial" panose="020B0604020202020204" pitchFamily="34" charset="0"/>
              </a:rPr>
              <a:t> </a:t>
            </a:r>
            <a:r>
              <a:rPr lang="fr-FR" sz="1000" b="0" i="0" u="none" strike="noStrike" baseline="0" dirty="0">
                <a:solidFill>
                  <a:schemeClr val="tx1">
                    <a:lumMod val="75000"/>
                    <a:lumOff val="25000"/>
                  </a:schemeClr>
                </a:solidFill>
                <a:latin typeface="Arial" panose="020B0604020202020204" pitchFamily="34" charset="0"/>
                <a:cs typeface="Arial" panose="020B0604020202020204" pitchFamily="34" charset="0"/>
              </a:rPr>
              <a:t>détaillée au verso, destinée à vous aider à orienter votre client dans le choix du forfait qui correspond à son besoin</a:t>
            </a:r>
            <a:r>
              <a:rPr lang="fr-FR" sz="1000" b="0" i="0" u="none" strike="noStrike" baseline="0" dirty="0">
                <a:solidFill>
                  <a:srgbClr val="000000"/>
                </a:solidFill>
                <a:latin typeface="Arial" panose="020B0604020202020204" pitchFamily="34" charset="0"/>
                <a:cs typeface="Arial" panose="020B0604020202020204" pitchFamily="34" charset="0"/>
              </a:rPr>
              <a:t>.</a:t>
            </a:r>
            <a:endParaRPr lang="fr-FR" sz="600" i="1" dirty="0">
              <a:latin typeface="Arial" panose="020B0604020202020204" pitchFamily="34" charset="0"/>
              <a:cs typeface="Arial" panose="020B0604020202020204" pitchFamily="34" charset="0"/>
            </a:endParaRPr>
          </a:p>
        </p:txBody>
      </p:sp>
      <p:sp>
        <p:nvSpPr>
          <p:cNvPr id="71" name="ZoneTexte 70">
            <a:extLst>
              <a:ext uri="{FF2B5EF4-FFF2-40B4-BE49-F238E27FC236}">
                <a16:creationId xmlns:a16="http://schemas.microsoft.com/office/drawing/2014/main" id="{5D1D1BD2-BA4E-F72E-BB5B-082CD57EE87D}"/>
              </a:ext>
            </a:extLst>
          </p:cNvPr>
          <p:cNvSpPr txBox="1"/>
          <p:nvPr/>
        </p:nvSpPr>
        <p:spPr>
          <a:xfrm>
            <a:off x="641262" y="3261177"/>
            <a:ext cx="5314950" cy="1723549"/>
          </a:xfrm>
          <a:prstGeom prst="rect">
            <a:avLst/>
          </a:prstGeom>
          <a:solidFill>
            <a:srgbClr val="ECECEC"/>
          </a:solidFill>
        </p:spPr>
        <p:txBody>
          <a:bodyPr wrap="square" bIns="0" rtlCol="0">
            <a:spAutoFit/>
          </a:bodyPr>
          <a:lstStyle/>
          <a:p>
            <a:pPr algn="just"/>
            <a:r>
              <a:rPr lang="fr-FR" sz="1100" b="1" i="0" u="none" strike="noStrike" cap="all" dirty="0">
                <a:solidFill>
                  <a:schemeClr val="tx1">
                    <a:lumMod val="75000"/>
                    <a:lumOff val="2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FORFAIT </a:t>
            </a:r>
            <a:r>
              <a:rPr lang="fr-FR" sz="1100" b="1" i="0" u="none" strike="noStrike" cap="all"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LABELIS </a:t>
            </a:r>
            <a:r>
              <a:rPr lang="fr-FR" sz="1100" b="1" i="0" u="none" strike="noStrike" cap="all" dirty="0" err="1">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SANTé</a:t>
            </a:r>
            <a:r>
              <a:rPr lang="fr-FR" sz="1100" b="1" i="0" u="none" strike="noStrike" cap="all"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fr-FR" sz="1050" b="0" i="0" u="none" strike="noStrike" baseline="0" dirty="0">
                <a:solidFill>
                  <a:schemeClr val="tx1">
                    <a:lumMod val="75000"/>
                    <a:lumOff val="25000"/>
                  </a:schemeClr>
                </a:solidFill>
                <a:latin typeface="Arial" panose="020B0604020202020204" pitchFamily="34" charset="0"/>
                <a:cs typeface="Arial" panose="020B0604020202020204" pitchFamily="34" charset="0"/>
              </a:rPr>
              <a:t>– </a:t>
            </a:r>
            <a:r>
              <a:rPr lang="fr-FR" sz="1050" b="1" i="0" u="none" strike="noStrike" baseline="0" dirty="0">
                <a:solidFill>
                  <a:schemeClr val="tx1">
                    <a:lumMod val="75000"/>
                    <a:lumOff val="25000"/>
                  </a:schemeClr>
                </a:solidFill>
                <a:latin typeface="Arial" panose="020B0604020202020204" pitchFamily="34" charset="0"/>
                <a:cs typeface="Arial" panose="020B0604020202020204" pitchFamily="34" charset="0"/>
              </a:rPr>
              <a:t>Offre de conqu</a:t>
            </a:r>
            <a:r>
              <a:rPr lang="fr-FR" sz="1050" b="1" dirty="0">
                <a:solidFill>
                  <a:schemeClr val="tx1">
                    <a:lumMod val="75000"/>
                    <a:lumOff val="25000"/>
                  </a:schemeClr>
                </a:solidFill>
                <a:latin typeface="Arial" panose="020B0604020202020204" pitchFamily="34" charset="0"/>
                <a:cs typeface="Arial" panose="020B0604020202020204" pitchFamily="34" charset="0"/>
              </a:rPr>
              <a:t>ête </a:t>
            </a:r>
            <a:r>
              <a:rPr lang="fr-FR" sz="1000" i="1" dirty="0">
                <a:solidFill>
                  <a:schemeClr val="tx1">
                    <a:lumMod val="75000"/>
                    <a:lumOff val="25000"/>
                  </a:schemeClr>
                </a:solidFill>
                <a:latin typeface="Arial" panose="020B0604020202020204" pitchFamily="34" charset="0"/>
                <a:cs typeface="Arial" panose="020B0604020202020204" pitchFamily="34" charset="0"/>
              </a:rPr>
              <a:t>(pas de transformation)</a:t>
            </a:r>
            <a:endParaRPr lang="fr-FR" sz="1000" b="0" i="1" u="none" strike="noStrike" baseline="0" dirty="0">
              <a:solidFill>
                <a:schemeClr val="tx1">
                  <a:lumMod val="75000"/>
                  <a:lumOff val="25000"/>
                </a:schemeClr>
              </a:solidFill>
              <a:latin typeface="Arial" panose="020B0604020202020204" pitchFamily="34" charset="0"/>
              <a:cs typeface="Arial" panose="020B0604020202020204" pitchFamily="34" charset="0"/>
            </a:endParaRPr>
          </a:p>
          <a:p>
            <a:pPr algn="just"/>
            <a:endParaRPr lang="fr-FR" sz="600" dirty="0">
              <a:solidFill>
                <a:schemeClr val="tx1">
                  <a:lumMod val="75000"/>
                  <a:lumOff val="25000"/>
                </a:schemeClr>
              </a:solidFill>
              <a:latin typeface="Arial" panose="020B0604020202020204" pitchFamily="34" charset="0"/>
              <a:cs typeface="Arial" panose="020B0604020202020204" pitchFamily="34" charset="0"/>
            </a:endParaRPr>
          </a:p>
          <a:p>
            <a:pPr algn="just"/>
            <a:r>
              <a:rPr lang="fr-FR" sz="1050" b="0" i="0" u="none" strike="noStrike" baseline="0" dirty="0">
                <a:solidFill>
                  <a:schemeClr val="tx1">
                    <a:lumMod val="75000"/>
                    <a:lumOff val="25000"/>
                  </a:schemeClr>
                </a:solidFill>
                <a:latin typeface="Arial" panose="020B0604020202020204" pitchFamily="34" charset="0"/>
                <a:cs typeface="Arial" panose="020B0604020202020204" pitchFamily="34" charset="0"/>
              </a:rPr>
              <a:t>Pour rappel, ce forfait </a:t>
            </a:r>
            <a:r>
              <a:rPr lang="fr-FR" sz="1050" b="0" i="0" u="none" strike="noStrike" baseline="0" dirty="0" err="1">
                <a:solidFill>
                  <a:schemeClr val="tx1">
                    <a:lumMod val="75000"/>
                    <a:lumOff val="25000"/>
                  </a:schemeClr>
                </a:solidFill>
                <a:latin typeface="Arial" panose="020B0604020202020204" pitchFamily="34" charset="0"/>
                <a:cs typeface="Arial" panose="020B0604020202020204" pitchFamily="34" charset="0"/>
              </a:rPr>
              <a:t>Labelis</a:t>
            </a:r>
            <a:r>
              <a:rPr lang="fr-FR" sz="1050" b="0" i="0" u="none" strike="noStrike" baseline="0" dirty="0">
                <a:solidFill>
                  <a:schemeClr val="tx1">
                    <a:lumMod val="75000"/>
                    <a:lumOff val="25000"/>
                  </a:schemeClr>
                </a:solidFill>
                <a:latin typeface="Arial" panose="020B0604020202020204" pitchFamily="34" charset="0"/>
                <a:cs typeface="Arial" panose="020B0604020202020204" pitchFamily="34" charset="0"/>
              </a:rPr>
              <a:t> Santé présente 2 atouts majeurs pour ses détenteurs :</a:t>
            </a:r>
          </a:p>
          <a:p>
            <a:pPr algn="just"/>
            <a:endParaRPr lang="fr-FR" sz="1050" dirty="0">
              <a:solidFill>
                <a:schemeClr val="tx1">
                  <a:lumMod val="75000"/>
                  <a:lumOff val="25000"/>
                </a:schemeClr>
              </a:solidFill>
              <a:latin typeface="Arial" panose="020B0604020202020204" pitchFamily="34" charset="0"/>
              <a:cs typeface="Arial" panose="020B0604020202020204" pitchFamily="34" charset="0"/>
            </a:endParaRPr>
          </a:p>
          <a:p>
            <a:pPr algn="just"/>
            <a:endParaRPr lang="fr-FR" sz="1050" i="1" dirty="0">
              <a:solidFill>
                <a:schemeClr val="tx1">
                  <a:lumMod val="75000"/>
                  <a:lumOff val="25000"/>
                </a:schemeClr>
              </a:solidFill>
              <a:latin typeface="Arial" panose="020B0604020202020204" pitchFamily="34" charset="0"/>
              <a:cs typeface="Arial" panose="020B0604020202020204" pitchFamily="34" charset="0"/>
            </a:endParaRPr>
          </a:p>
          <a:p>
            <a:pPr algn="just"/>
            <a:endParaRPr lang="fr-FR" sz="1050" i="1" dirty="0">
              <a:solidFill>
                <a:schemeClr val="tx1">
                  <a:lumMod val="75000"/>
                  <a:lumOff val="25000"/>
                </a:schemeClr>
              </a:solidFill>
              <a:latin typeface="Arial" panose="020B0604020202020204" pitchFamily="34" charset="0"/>
              <a:cs typeface="Arial" panose="020B0604020202020204" pitchFamily="34" charset="0"/>
            </a:endParaRPr>
          </a:p>
          <a:p>
            <a:pPr algn="just"/>
            <a:endParaRPr lang="fr-FR" sz="1050" i="1" dirty="0">
              <a:solidFill>
                <a:schemeClr val="tx1">
                  <a:lumMod val="75000"/>
                  <a:lumOff val="25000"/>
                </a:schemeClr>
              </a:solidFill>
              <a:latin typeface="Arial" panose="020B0604020202020204" pitchFamily="34" charset="0"/>
              <a:cs typeface="Arial" panose="020B0604020202020204" pitchFamily="34" charset="0"/>
            </a:endParaRPr>
          </a:p>
          <a:p>
            <a:pPr algn="just"/>
            <a:endParaRPr lang="fr-FR" sz="1050" i="1" dirty="0">
              <a:solidFill>
                <a:schemeClr val="tx1">
                  <a:lumMod val="75000"/>
                  <a:lumOff val="25000"/>
                </a:schemeClr>
              </a:solidFill>
              <a:latin typeface="Arial" panose="020B0604020202020204" pitchFamily="34" charset="0"/>
              <a:cs typeface="Arial" panose="020B0604020202020204" pitchFamily="34" charset="0"/>
            </a:endParaRPr>
          </a:p>
          <a:p>
            <a:pPr algn="just"/>
            <a:endParaRPr lang="fr-FR" sz="1050" i="1" dirty="0">
              <a:solidFill>
                <a:schemeClr val="tx1">
                  <a:lumMod val="75000"/>
                  <a:lumOff val="25000"/>
                </a:schemeClr>
              </a:solidFill>
              <a:latin typeface="Arial" panose="020B0604020202020204" pitchFamily="34" charset="0"/>
              <a:cs typeface="Arial" panose="020B0604020202020204" pitchFamily="34" charset="0"/>
            </a:endParaRPr>
          </a:p>
          <a:p>
            <a:pPr algn="just"/>
            <a:r>
              <a:rPr lang="fr-FR" sz="1050" i="1" dirty="0">
                <a:solidFill>
                  <a:schemeClr val="tx1">
                    <a:lumMod val="75000"/>
                    <a:lumOff val="25000"/>
                  </a:schemeClr>
                </a:solidFill>
                <a:latin typeface="Arial" panose="020B0604020202020204" pitchFamily="34" charset="0"/>
                <a:cs typeface="Arial" panose="020B0604020202020204" pitchFamily="34" charset="0"/>
              </a:rPr>
              <a:t>Retrouvez le détail des professions éligibles à 1 ou 2 de ces avantages sur l’OAV*</a:t>
            </a:r>
          </a:p>
          <a:p>
            <a:pPr algn="just"/>
            <a:r>
              <a:rPr lang="fr-FR" sz="800" i="1" dirty="0">
                <a:solidFill>
                  <a:schemeClr val="tx1">
                    <a:lumMod val="75000"/>
                    <a:lumOff val="25000"/>
                  </a:schemeClr>
                </a:solidFill>
                <a:latin typeface="Arial" panose="020B0604020202020204" pitchFamily="34" charset="0"/>
                <a:cs typeface="Arial" panose="020B0604020202020204" pitchFamily="34" charset="0"/>
              </a:rPr>
              <a:t>* Cf Rubrique des Commerciaux / Professionnels / Bancarisation / Addendum Prof. Lib. de santé 02-2023</a:t>
            </a:r>
            <a:endParaRPr lang="fr-FR" sz="700" i="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72" name="Rectangle 71">
            <a:extLst>
              <a:ext uri="{FF2B5EF4-FFF2-40B4-BE49-F238E27FC236}">
                <a16:creationId xmlns:a16="http://schemas.microsoft.com/office/drawing/2014/main" id="{865B2E7B-AF99-7EB4-5EC4-FF676FBBEF3B}"/>
              </a:ext>
            </a:extLst>
          </p:cNvPr>
          <p:cNvSpPr/>
          <p:nvPr/>
        </p:nvSpPr>
        <p:spPr>
          <a:xfrm>
            <a:off x="695325" y="3785663"/>
            <a:ext cx="2457384" cy="358896"/>
          </a:xfrm>
          <a:prstGeom prst="rect">
            <a:avLst/>
          </a:prstGeom>
          <a:solidFill>
            <a:srgbClr val="5FBB46"/>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r>
              <a:rPr lang="fr-FR" sz="1000" dirty="0">
                <a:latin typeface="Arial" panose="020B0604020202020204" pitchFamily="34" charset="0"/>
                <a:cs typeface="Arial" panose="020B0604020202020204" pitchFamily="34" charset="0"/>
              </a:rPr>
              <a:t>Une tarification mensuelle très favorable* par rapport au </a:t>
            </a:r>
            <a:r>
              <a:rPr lang="fr-FR" sz="1000" dirty="0" err="1">
                <a:latin typeface="Arial" panose="020B0604020202020204" pitchFamily="34" charset="0"/>
                <a:cs typeface="Arial" panose="020B0604020202020204" pitchFamily="34" charset="0"/>
              </a:rPr>
              <a:t>Labelis</a:t>
            </a:r>
            <a:r>
              <a:rPr lang="fr-FR" sz="1000" dirty="0">
                <a:latin typeface="Arial" panose="020B0604020202020204" pitchFamily="34" charset="0"/>
                <a:cs typeface="Arial" panose="020B0604020202020204" pitchFamily="34" charset="0"/>
              </a:rPr>
              <a:t> ou au LCE</a:t>
            </a:r>
          </a:p>
        </p:txBody>
      </p:sp>
      <p:sp>
        <p:nvSpPr>
          <p:cNvPr id="73" name="Rectangle 72">
            <a:extLst>
              <a:ext uri="{FF2B5EF4-FFF2-40B4-BE49-F238E27FC236}">
                <a16:creationId xmlns:a16="http://schemas.microsoft.com/office/drawing/2014/main" id="{9A7433F1-25EB-F495-A203-34E38EAC4B7A}"/>
              </a:ext>
            </a:extLst>
          </p:cNvPr>
          <p:cNvSpPr/>
          <p:nvPr/>
        </p:nvSpPr>
        <p:spPr>
          <a:xfrm>
            <a:off x="3426133" y="3785663"/>
            <a:ext cx="2457384" cy="358896"/>
          </a:xfrm>
          <a:prstGeom prst="rect">
            <a:avLst/>
          </a:prstGeom>
          <a:solidFill>
            <a:srgbClr val="5FBB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000" dirty="0">
                <a:latin typeface="Arial" panose="020B0604020202020204" pitchFamily="34" charset="0"/>
                <a:cs typeface="Arial" panose="020B0604020202020204" pitchFamily="34" charset="0"/>
              </a:rPr>
              <a:t>Extension de cet avantage tarifaire à </a:t>
            </a:r>
            <a:r>
              <a:rPr lang="fr-FR" sz="1000" b="1" dirty="0">
                <a:latin typeface="Arial" panose="020B0604020202020204" pitchFamily="34" charset="0"/>
                <a:cs typeface="Arial" panose="020B0604020202020204" pitchFamily="34" charset="0"/>
              </a:rPr>
              <a:t>14 codes NAF professionnels de Santé</a:t>
            </a:r>
          </a:p>
        </p:txBody>
      </p:sp>
      <p:sp>
        <p:nvSpPr>
          <p:cNvPr id="74" name="Triangle isocèle 73">
            <a:extLst>
              <a:ext uri="{FF2B5EF4-FFF2-40B4-BE49-F238E27FC236}">
                <a16:creationId xmlns:a16="http://schemas.microsoft.com/office/drawing/2014/main" id="{C2EDBDDA-7D28-B31F-B378-2F650DDFC1DA}"/>
              </a:ext>
            </a:extLst>
          </p:cNvPr>
          <p:cNvSpPr/>
          <p:nvPr/>
        </p:nvSpPr>
        <p:spPr>
          <a:xfrm rot="5400000">
            <a:off x="3205885" y="3875688"/>
            <a:ext cx="196902" cy="191533"/>
          </a:xfrm>
          <a:prstGeom prst="triangle">
            <a:avLst/>
          </a:prstGeom>
          <a:solidFill>
            <a:srgbClr val="5FBB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5" name="Rectangle 74">
            <a:extLst>
              <a:ext uri="{FF2B5EF4-FFF2-40B4-BE49-F238E27FC236}">
                <a16:creationId xmlns:a16="http://schemas.microsoft.com/office/drawing/2014/main" id="{D9594A9F-A29A-6D64-5983-2E6051AE638B}"/>
              </a:ext>
            </a:extLst>
          </p:cNvPr>
          <p:cNvSpPr/>
          <p:nvPr/>
        </p:nvSpPr>
        <p:spPr>
          <a:xfrm>
            <a:off x="699389" y="4254137"/>
            <a:ext cx="2457384" cy="358896"/>
          </a:xfrm>
          <a:prstGeom prst="rect">
            <a:avLst/>
          </a:prstGeom>
          <a:solidFill>
            <a:srgbClr val="5FBB46"/>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r>
              <a:rPr lang="fr-FR" sz="1000" dirty="0">
                <a:latin typeface="Arial" panose="020B0604020202020204" pitchFamily="34" charset="0"/>
                <a:cs typeface="Arial" panose="020B0604020202020204" pitchFamily="34" charset="0"/>
              </a:rPr>
              <a:t>Une exonération totale de la commission de mouvement</a:t>
            </a:r>
          </a:p>
        </p:txBody>
      </p:sp>
      <p:sp>
        <p:nvSpPr>
          <p:cNvPr id="76" name="Rectangle 75">
            <a:extLst>
              <a:ext uri="{FF2B5EF4-FFF2-40B4-BE49-F238E27FC236}">
                <a16:creationId xmlns:a16="http://schemas.microsoft.com/office/drawing/2014/main" id="{80DD338C-3F97-4CB0-425F-B194EC3BFFAF}"/>
              </a:ext>
            </a:extLst>
          </p:cNvPr>
          <p:cNvSpPr/>
          <p:nvPr/>
        </p:nvSpPr>
        <p:spPr>
          <a:xfrm>
            <a:off x="3430197" y="4254137"/>
            <a:ext cx="2457384" cy="358896"/>
          </a:xfrm>
          <a:prstGeom prst="rect">
            <a:avLst/>
          </a:prstGeom>
          <a:solidFill>
            <a:srgbClr val="5FBB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000" dirty="0">
                <a:latin typeface="Arial" panose="020B0604020202020204" pitchFamily="34" charset="0"/>
                <a:cs typeface="Arial" panose="020B0604020202020204" pitchFamily="34" charset="0"/>
              </a:rPr>
              <a:t>Maintien de cette exonération pour</a:t>
            </a:r>
            <a:r>
              <a:rPr lang="fr-FR" sz="1000" b="1" dirty="0">
                <a:latin typeface="Arial" panose="020B0604020202020204" pitchFamily="34" charset="0"/>
                <a:cs typeface="Arial" panose="020B0604020202020204" pitchFamily="34" charset="0"/>
              </a:rPr>
              <a:t> 8 codes NAF professionnels de Santé</a:t>
            </a:r>
          </a:p>
        </p:txBody>
      </p:sp>
      <p:sp>
        <p:nvSpPr>
          <p:cNvPr id="77" name="Triangle isocèle 76">
            <a:extLst>
              <a:ext uri="{FF2B5EF4-FFF2-40B4-BE49-F238E27FC236}">
                <a16:creationId xmlns:a16="http://schemas.microsoft.com/office/drawing/2014/main" id="{94421F9B-D78B-F5C9-DACE-7B7B8C48E4BA}"/>
              </a:ext>
            </a:extLst>
          </p:cNvPr>
          <p:cNvSpPr/>
          <p:nvPr/>
        </p:nvSpPr>
        <p:spPr>
          <a:xfrm rot="5400000">
            <a:off x="3209949" y="4344162"/>
            <a:ext cx="196902" cy="191533"/>
          </a:xfrm>
          <a:prstGeom prst="triangle">
            <a:avLst/>
          </a:prstGeom>
          <a:solidFill>
            <a:srgbClr val="5FBB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9" name="ZoneTexte 78">
            <a:extLst>
              <a:ext uri="{FF2B5EF4-FFF2-40B4-BE49-F238E27FC236}">
                <a16:creationId xmlns:a16="http://schemas.microsoft.com/office/drawing/2014/main" id="{08533BB8-520F-A096-8A3A-127581FC3DFF}"/>
              </a:ext>
            </a:extLst>
          </p:cNvPr>
          <p:cNvSpPr txBox="1"/>
          <p:nvPr/>
        </p:nvSpPr>
        <p:spPr>
          <a:xfrm>
            <a:off x="633255" y="5601899"/>
            <a:ext cx="5314950" cy="430887"/>
          </a:xfrm>
          <a:prstGeom prst="rect">
            <a:avLst/>
          </a:prstGeom>
          <a:solidFill>
            <a:srgbClr val="ECECEC"/>
          </a:solidFill>
        </p:spPr>
        <p:txBody>
          <a:bodyPr wrap="square" rtlCol="0">
            <a:spAutoFit/>
          </a:bodyPr>
          <a:lstStyle/>
          <a:p>
            <a:pPr algn="just"/>
            <a:r>
              <a:rPr kumimoji="0" lang="fr-FR" sz="11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Offres Formules individuelles ou Famille : </a:t>
            </a:r>
            <a:r>
              <a:rPr kumimoji="0" lang="fr-FR" sz="1100" b="1" i="0" u="none" strike="noStrike" kern="1200" cap="none" spc="0" normalizeH="0" baseline="0" noProof="0" dirty="0">
                <a:ln>
                  <a:noFill/>
                </a:ln>
                <a:solidFill>
                  <a:srgbClr val="C00000"/>
                </a:solidFill>
                <a:effectLst/>
                <a:uLnTx/>
                <a:uFillTx/>
                <a:latin typeface="Arial"/>
                <a:ea typeface="+mn-ea"/>
                <a:cs typeface="+mn-cs"/>
              </a:rPr>
              <a:t>50% de remise sur le forfait Part </a:t>
            </a:r>
            <a:r>
              <a:rPr kumimoji="0" lang="fr-FR" sz="1050" b="0" i="1" u="none" strike="noStrike" kern="1200" cap="none" spc="0" normalizeH="0" baseline="0" noProof="0" dirty="0">
                <a:ln>
                  <a:noFill/>
                </a:ln>
                <a:solidFill>
                  <a:schemeClr val="tx1">
                    <a:lumMod val="75000"/>
                    <a:lumOff val="25000"/>
                  </a:schemeClr>
                </a:solidFill>
                <a:effectLst/>
                <a:uLnTx/>
                <a:uFillTx/>
                <a:latin typeface="Arial"/>
                <a:ea typeface="+mn-ea"/>
                <a:cs typeface="+mn-cs"/>
              </a:rPr>
              <a:t>si la relation détient un forfait PRO</a:t>
            </a:r>
            <a:endParaRPr lang="fr-FR" sz="900" b="0" i="1" u="none" strike="noStrike" baseline="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81" name="ZoneTexte 80">
            <a:extLst>
              <a:ext uri="{FF2B5EF4-FFF2-40B4-BE49-F238E27FC236}">
                <a16:creationId xmlns:a16="http://schemas.microsoft.com/office/drawing/2014/main" id="{2D546299-6A83-2CA2-E995-5D5C10FDA934}"/>
              </a:ext>
            </a:extLst>
          </p:cNvPr>
          <p:cNvSpPr txBox="1"/>
          <p:nvPr/>
        </p:nvSpPr>
        <p:spPr>
          <a:xfrm>
            <a:off x="6502503" y="5637378"/>
            <a:ext cx="5411232" cy="392415"/>
          </a:xfrm>
          <a:prstGeom prst="rect">
            <a:avLst/>
          </a:prstGeom>
          <a:solidFill>
            <a:srgbClr val="ECECEC"/>
          </a:solidFill>
        </p:spPr>
        <p:txBody>
          <a:bodyPr wrap="square" rtlCol="0">
            <a:spAutoFit/>
          </a:bodyPr>
          <a:lstStyle/>
          <a:p>
            <a:pPr marL="10800">
              <a:spcBef>
                <a:spcPts val="300"/>
              </a:spcBef>
              <a:buClr>
                <a:srgbClr val="7030A0"/>
              </a:buClr>
              <a:defRPr/>
            </a:pPr>
            <a:r>
              <a:rPr kumimoji="0" lang="en-US" sz="105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TPE Premium</a:t>
            </a:r>
            <a:r>
              <a:rPr kumimoji="0" lang="fr-FR" sz="105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 </a:t>
            </a:r>
            <a:r>
              <a:rPr kumimoji="0" lang="en-US" sz="105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IP/GPRS</a:t>
            </a:r>
            <a:r>
              <a:rPr kumimoji="0" lang="fr-FR" sz="105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 </a:t>
            </a:r>
            <a:r>
              <a:rPr kumimoji="0" lang="en-US" sz="1050" b="1" i="0" u="none" strike="noStrike" kern="1200" cap="none" spc="0" normalizeH="0" baseline="0" noProof="0" dirty="0" err="1">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Professionnels</a:t>
            </a:r>
            <a:r>
              <a:rPr kumimoji="0" lang="en-US" sz="105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 de </a:t>
            </a:r>
            <a:r>
              <a:rPr kumimoji="0" lang="en-US" sz="1050" b="1" i="0" u="none" strike="noStrike" kern="1200" cap="none" spc="0" normalizeH="0" baseline="0" noProof="0" dirty="0" err="1">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santé</a:t>
            </a:r>
            <a:r>
              <a:rPr kumimoji="0" lang="en-US" sz="105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 </a:t>
            </a:r>
            <a:r>
              <a:rPr kumimoji="0" lang="en-US" sz="105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Arial"/>
                <a:ea typeface="+mn-ea"/>
                <a:cs typeface="+mn-cs"/>
              </a:rPr>
              <a:t>: </a:t>
            </a:r>
            <a:r>
              <a:rPr kumimoji="0" lang="en-US" sz="900" b="1" i="0" u="none" strike="noStrike" kern="1200" cap="none" spc="0" normalizeH="0" baseline="0" noProof="0" dirty="0">
                <a:ln>
                  <a:noFill/>
                </a:ln>
                <a:solidFill>
                  <a:srgbClr val="C00000"/>
                </a:solidFill>
                <a:effectLst/>
                <a:uLnTx/>
                <a:uFillTx/>
                <a:latin typeface="Arial"/>
                <a:ea typeface="+mn-ea"/>
                <a:cs typeface="+mn-cs"/>
              </a:rPr>
              <a:t>Tarif de location </a:t>
            </a:r>
            <a:r>
              <a:rPr kumimoji="0" lang="en-US" sz="900" b="1" i="0" u="none" strike="noStrike" kern="1200" cap="none" spc="0" normalizeH="0" baseline="0" noProof="0" dirty="0" err="1">
                <a:ln>
                  <a:noFill/>
                </a:ln>
                <a:solidFill>
                  <a:srgbClr val="C00000"/>
                </a:solidFill>
                <a:effectLst/>
                <a:uLnTx/>
                <a:uFillTx/>
                <a:latin typeface="Arial"/>
                <a:ea typeface="+mn-ea"/>
                <a:cs typeface="+mn-cs"/>
              </a:rPr>
              <a:t>privilégié</a:t>
            </a:r>
            <a:r>
              <a:rPr kumimoji="0" lang="en-US" sz="900" b="1" i="0" u="none" strike="noStrike" kern="1200" cap="none" spc="0" normalizeH="0" baseline="0" noProof="0" dirty="0">
                <a:ln>
                  <a:noFill/>
                </a:ln>
                <a:solidFill>
                  <a:srgbClr val="C00000"/>
                </a:solidFill>
                <a:effectLst/>
                <a:uLnTx/>
                <a:uFillTx/>
                <a:latin typeface="Arial"/>
                <a:ea typeface="+mn-ea"/>
                <a:cs typeface="+mn-cs"/>
              </a:rPr>
              <a:t> + 2 </a:t>
            </a:r>
            <a:r>
              <a:rPr kumimoji="0" lang="en-US" sz="900" b="1" i="0" u="none" strike="noStrike" kern="1200" cap="none" spc="0" normalizeH="0" baseline="0" noProof="0" dirty="0" err="1">
                <a:ln>
                  <a:noFill/>
                </a:ln>
                <a:solidFill>
                  <a:srgbClr val="C00000"/>
                </a:solidFill>
                <a:effectLst/>
                <a:uLnTx/>
                <a:uFillTx/>
                <a:latin typeface="Arial"/>
                <a:ea typeface="+mn-ea"/>
                <a:cs typeface="+mn-cs"/>
              </a:rPr>
              <a:t>mois</a:t>
            </a:r>
            <a:r>
              <a:rPr kumimoji="0" lang="en-US" sz="900" b="1" i="0" u="none" strike="noStrike" kern="1200" cap="none" spc="0" normalizeH="0" baseline="0" noProof="0" dirty="0">
                <a:ln>
                  <a:noFill/>
                </a:ln>
                <a:solidFill>
                  <a:srgbClr val="C00000"/>
                </a:solidFill>
                <a:effectLst/>
                <a:uLnTx/>
                <a:uFillTx/>
                <a:latin typeface="Arial"/>
                <a:ea typeface="+mn-ea"/>
                <a:cs typeface="+mn-cs"/>
              </a:rPr>
              <a:t> de </a:t>
            </a:r>
            <a:r>
              <a:rPr kumimoji="0" lang="en-US" sz="900" b="1" i="0" u="none" strike="noStrike" kern="1200" cap="none" spc="0" normalizeH="0" baseline="0" noProof="0" dirty="0" err="1">
                <a:ln>
                  <a:noFill/>
                </a:ln>
                <a:solidFill>
                  <a:srgbClr val="C00000"/>
                </a:solidFill>
                <a:effectLst/>
                <a:uLnTx/>
                <a:uFillTx/>
                <a:latin typeface="Arial"/>
                <a:ea typeface="+mn-ea"/>
                <a:cs typeface="+mn-cs"/>
              </a:rPr>
              <a:t>loyer</a:t>
            </a:r>
            <a:r>
              <a:rPr kumimoji="0" lang="en-US" sz="900" b="1" i="0" u="none" strike="noStrike" kern="1200" cap="none" spc="0" normalizeH="0" baseline="0" noProof="0" dirty="0">
                <a:ln>
                  <a:noFill/>
                </a:ln>
                <a:solidFill>
                  <a:srgbClr val="C00000"/>
                </a:solidFill>
                <a:effectLst/>
                <a:uLnTx/>
                <a:uFillTx/>
                <a:latin typeface="Arial"/>
                <a:ea typeface="+mn-ea"/>
                <a:cs typeface="+mn-cs"/>
              </a:rPr>
              <a:t> </a:t>
            </a:r>
            <a:r>
              <a:rPr kumimoji="0" lang="en-US" sz="900" b="1" i="0" u="none" strike="noStrike" kern="1200" cap="none" spc="0" normalizeH="0" baseline="0" noProof="0" dirty="0" err="1">
                <a:ln>
                  <a:noFill/>
                </a:ln>
                <a:solidFill>
                  <a:srgbClr val="C00000"/>
                </a:solidFill>
                <a:effectLst/>
                <a:uLnTx/>
                <a:uFillTx/>
                <a:latin typeface="Arial"/>
                <a:ea typeface="+mn-ea"/>
                <a:cs typeface="+mn-cs"/>
              </a:rPr>
              <a:t>offerts</a:t>
            </a:r>
            <a:r>
              <a:rPr kumimoji="0" lang="en-US" sz="900" b="1" i="0" u="none" strike="noStrike" kern="1200" cap="none" spc="0" normalizeH="0" baseline="0" noProof="0" dirty="0">
                <a:ln>
                  <a:noFill/>
                </a:ln>
                <a:solidFill>
                  <a:srgbClr val="C00000"/>
                </a:solidFill>
                <a:effectLst/>
                <a:uLnTx/>
                <a:uFillTx/>
                <a:latin typeface="Arial"/>
                <a:ea typeface="+mn-ea"/>
                <a:cs typeface="+mn-cs"/>
              </a:rPr>
              <a:t> </a:t>
            </a:r>
            <a:r>
              <a:rPr kumimoji="0" lang="en-US" sz="900" b="1" i="0" u="none" strike="noStrike" kern="1200" cap="none" spc="0" normalizeH="0" baseline="0" noProof="0" dirty="0" err="1">
                <a:ln>
                  <a:noFill/>
                </a:ln>
                <a:solidFill>
                  <a:srgbClr val="C00000"/>
                </a:solidFill>
                <a:effectLst/>
                <a:uLnTx/>
                <a:uFillTx/>
                <a:latin typeface="Arial"/>
                <a:ea typeface="+mn-ea"/>
                <a:cs typeface="+mn-cs"/>
              </a:rPr>
              <a:t>si</a:t>
            </a:r>
            <a:r>
              <a:rPr kumimoji="0" lang="en-US" sz="900" b="1" i="0" u="none" strike="noStrike" kern="1200" cap="none" spc="0" normalizeH="0" baseline="0" noProof="0" dirty="0">
                <a:ln>
                  <a:noFill/>
                </a:ln>
                <a:solidFill>
                  <a:srgbClr val="C00000"/>
                </a:solidFill>
                <a:effectLst/>
                <a:uLnTx/>
                <a:uFillTx/>
                <a:latin typeface="Arial"/>
                <a:ea typeface="+mn-ea"/>
                <a:cs typeface="+mn-cs"/>
              </a:rPr>
              <a:t> engagement sur 48 </a:t>
            </a:r>
            <a:r>
              <a:rPr kumimoji="0" lang="en-US" sz="900" b="1" i="0" u="none" strike="noStrike" kern="1200" cap="none" spc="0" normalizeH="0" baseline="0" noProof="0" dirty="0" err="1">
                <a:ln>
                  <a:noFill/>
                </a:ln>
                <a:solidFill>
                  <a:srgbClr val="C00000"/>
                </a:solidFill>
                <a:effectLst/>
                <a:uLnTx/>
                <a:uFillTx/>
                <a:latin typeface="Arial"/>
                <a:ea typeface="+mn-ea"/>
                <a:cs typeface="+mn-cs"/>
              </a:rPr>
              <a:t>mois</a:t>
            </a:r>
            <a:endParaRPr kumimoji="0" lang="fr-FR" sz="900" b="1" i="0" u="none" strike="noStrike" kern="1200" cap="none" spc="0" normalizeH="0" baseline="0" noProof="0" dirty="0">
              <a:ln>
                <a:noFill/>
              </a:ln>
              <a:solidFill>
                <a:srgbClr val="C00000"/>
              </a:solidFill>
              <a:effectLst/>
              <a:uLnTx/>
              <a:uFillTx/>
              <a:latin typeface="Arial"/>
              <a:ea typeface="+mn-ea"/>
              <a:cs typeface="+mn-cs"/>
            </a:endParaRPr>
          </a:p>
        </p:txBody>
      </p:sp>
      <p:sp>
        <p:nvSpPr>
          <p:cNvPr id="82" name="Espace réservé du contenu 8">
            <a:extLst>
              <a:ext uri="{FF2B5EF4-FFF2-40B4-BE49-F238E27FC236}">
                <a16:creationId xmlns:a16="http://schemas.microsoft.com/office/drawing/2014/main" id="{9627A14A-2EE2-AD07-9D71-7090B1EF05B9}"/>
              </a:ext>
            </a:extLst>
          </p:cNvPr>
          <p:cNvSpPr txBox="1">
            <a:spLocks noChangeArrowheads="1"/>
          </p:cNvSpPr>
          <p:nvPr/>
        </p:nvSpPr>
        <p:spPr bwMode="auto">
          <a:xfrm>
            <a:off x="531268" y="2059834"/>
            <a:ext cx="2245682" cy="319066"/>
          </a:xfrm>
          <a:prstGeom prst="rect">
            <a:avLst/>
          </a:prstGeom>
          <a:solidFill>
            <a:srgbClr val="00B0F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Tx/>
              <a:buNone/>
              <a:tabLst/>
              <a:defRPr/>
            </a:pPr>
            <a:r>
              <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Les offres EPARGNE</a:t>
            </a:r>
          </a:p>
        </p:txBody>
      </p:sp>
      <p:grpSp>
        <p:nvGrpSpPr>
          <p:cNvPr id="83" name="Graphique 1830">
            <a:extLst>
              <a:ext uri="{FF2B5EF4-FFF2-40B4-BE49-F238E27FC236}">
                <a16:creationId xmlns:a16="http://schemas.microsoft.com/office/drawing/2014/main" id="{800A0EBD-1D20-C4D6-EB14-0322C8DCF12D}"/>
              </a:ext>
            </a:extLst>
          </p:cNvPr>
          <p:cNvGrpSpPr/>
          <p:nvPr/>
        </p:nvGrpSpPr>
        <p:grpSpPr>
          <a:xfrm>
            <a:off x="552157" y="2097527"/>
            <a:ext cx="248961" cy="225774"/>
            <a:chOff x="10483925" y="2904391"/>
            <a:chExt cx="396900" cy="359934"/>
          </a:xfrm>
          <a:noFill/>
        </p:grpSpPr>
        <p:grpSp>
          <p:nvGrpSpPr>
            <p:cNvPr id="84" name="Graphique 1830">
              <a:extLst>
                <a:ext uri="{FF2B5EF4-FFF2-40B4-BE49-F238E27FC236}">
                  <a16:creationId xmlns:a16="http://schemas.microsoft.com/office/drawing/2014/main" id="{07255CDA-C5AB-23B1-5CFA-CC7B4C65D972}"/>
                </a:ext>
              </a:extLst>
            </p:cNvPr>
            <p:cNvGrpSpPr/>
            <p:nvPr/>
          </p:nvGrpSpPr>
          <p:grpSpPr>
            <a:xfrm>
              <a:off x="10483925" y="2904391"/>
              <a:ext cx="396900" cy="359934"/>
              <a:chOff x="10483925" y="2904391"/>
              <a:chExt cx="396900" cy="359934"/>
            </a:xfrm>
            <a:grpFill/>
          </p:grpSpPr>
          <p:sp>
            <p:nvSpPr>
              <p:cNvPr id="88" name="Forme libre : forme 87">
                <a:extLst>
                  <a:ext uri="{FF2B5EF4-FFF2-40B4-BE49-F238E27FC236}">
                    <a16:creationId xmlns:a16="http://schemas.microsoft.com/office/drawing/2014/main" id="{0044DBCE-988B-ECF7-26BD-DAEEEB4EB619}"/>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89" name="Forme libre : forme 88">
                <a:extLst>
                  <a:ext uri="{FF2B5EF4-FFF2-40B4-BE49-F238E27FC236}">
                    <a16:creationId xmlns:a16="http://schemas.microsoft.com/office/drawing/2014/main" id="{BDC1BFC8-2FDD-75B7-46B9-F7A898E66619}"/>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90" name="Forme libre : forme 89">
                <a:extLst>
                  <a:ext uri="{FF2B5EF4-FFF2-40B4-BE49-F238E27FC236}">
                    <a16:creationId xmlns:a16="http://schemas.microsoft.com/office/drawing/2014/main" id="{A5EF1CA3-A6A1-685A-40AD-5E61E762D8CD}"/>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91" name="Forme libre : forme 90">
                <a:extLst>
                  <a:ext uri="{FF2B5EF4-FFF2-40B4-BE49-F238E27FC236}">
                    <a16:creationId xmlns:a16="http://schemas.microsoft.com/office/drawing/2014/main" id="{56D92988-D07D-1102-7BFF-33FB0C1551EC}"/>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92" name="Forme libre : forme 91">
                <a:extLst>
                  <a:ext uri="{FF2B5EF4-FFF2-40B4-BE49-F238E27FC236}">
                    <a16:creationId xmlns:a16="http://schemas.microsoft.com/office/drawing/2014/main" id="{425E85ED-E636-050E-BA79-8391350DC767}"/>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93" name="Forme libre : forme 92">
                <a:extLst>
                  <a:ext uri="{FF2B5EF4-FFF2-40B4-BE49-F238E27FC236}">
                    <a16:creationId xmlns:a16="http://schemas.microsoft.com/office/drawing/2014/main" id="{4ACFA1F0-FF84-D6E9-948A-41C54564A5FD}"/>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94" name="Forme libre : forme 93">
                <a:extLst>
                  <a:ext uri="{FF2B5EF4-FFF2-40B4-BE49-F238E27FC236}">
                    <a16:creationId xmlns:a16="http://schemas.microsoft.com/office/drawing/2014/main" id="{4DF2E049-171F-631B-3787-792000A13D3A}"/>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95" name="Forme libre : forme 94">
                <a:extLst>
                  <a:ext uri="{FF2B5EF4-FFF2-40B4-BE49-F238E27FC236}">
                    <a16:creationId xmlns:a16="http://schemas.microsoft.com/office/drawing/2014/main" id="{A368A3EC-24D8-4411-04A0-F729267AD5F7}"/>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96" name="Forme libre : forme 95">
                <a:extLst>
                  <a:ext uri="{FF2B5EF4-FFF2-40B4-BE49-F238E27FC236}">
                    <a16:creationId xmlns:a16="http://schemas.microsoft.com/office/drawing/2014/main" id="{EDFE1DD7-E41E-40A0-A9CE-B702CC56DC4E}"/>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97" name="Forme libre : forme 96">
                <a:extLst>
                  <a:ext uri="{FF2B5EF4-FFF2-40B4-BE49-F238E27FC236}">
                    <a16:creationId xmlns:a16="http://schemas.microsoft.com/office/drawing/2014/main" id="{9CA8829F-BD80-7161-8DB7-C3FC69599AE3}"/>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98" name="Forme libre : forme 97">
                <a:extLst>
                  <a:ext uri="{FF2B5EF4-FFF2-40B4-BE49-F238E27FC236}">
                    <a16:creationId xmlns:a16="http://schemas.microsoft.com/office/drawing/2014/main" id="{F559A168-8522-590A-F819-DB08F77858E4}"/>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99" name="Forme libre : forme 98">
                <a:extLst>
                  <a:ext uri="{FF2B5EF4-FFF2-40B4-BE49-F238E27FC236}">
                    <a16:creationId xmlns:a16="http://schemas.microsoft.com/office/drawing/2014/main" id="{91975798-D09C-AE67-2082-3D7C19F32192}"/>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00" name="Forme libre : forme 99">
                <a:extLst>
                  <a:ext uri="{FF2B5EF4-FFF2-40B4-BE49-F238E27FC236}">
                    <a16:creationId xmlns:a16="http://schemas.microsoft.com/office/drawing/2014/main" id="{5201E4AB-1FEE-C8B4-73AA-23BE24423E72}"/>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85" name="Forme libre : forme 84">
              <a:extLst>
                <a:ext uri="{FF2B5EF4-FFF2-40B4-BE49-F238E27FC236}">
                  <a16:creationId xmlns:a16="http://schemas.microsoft.com/office/drawing/2014/main" id="{AE397A91-AC8F-0F7F-0042-AA9235F78A47}"/>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86" name="Forme libre : forme 85">
              <a:extLst>
                <a:ext uri="{FF2B5EF4-FFF2-40B4-BE49-F238E27FC236}">
                  <a16:creationId xmlns:a16="http://schemas.microsoft.com/office/drawing/2014/main" id="{A9301C7C-17DB-9FF4-F21D-F7280165EF1A}"/>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87" name="Forme libre : forme 86">
              <a:extLst>
                <a:ext uri="{FF2B5EF4-FFF2-40B4-BE49-F238E27FC236}">
                  <a16:creationId xmlns:a16="http://schemas.microsoft.com/office/drawing/2014/main" id="{EA7AF3D5-95F8-3487-4B10-2A5517A1F027}"/>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101" name="ZoneTexte 100">
            <a:extLst>
              <a:ext uri="{FF2B5EF4-FFF2-40B4-BE49-F238E27FC236}">
                <a16:creationId xmlns:a16="http://schemas.microsoft.com/office/drawing/2014/main" id="{A0662B9F-068A-5694-2D4A-4419E964E45B}"/>
              </a:ext>
            </a:extLst>
          </p:cNvPr>
          <p:cNvSpPr txBox="1"/>
          <p:nvPr/>
        </p:nvSpPr>
        <p:spPr>
          <a:xfrm>
            <a:off x="564013" y="2416720"/>
            <a:ext cx="5483227" cy="261610"/>
          </a:xfrm>
          <a:prstGeom prst="rect">
            <a:avLst/>
          </a:prstGeom>
          <a:solidFill>
            <a:srgbClr val="ECECEC"/>
          </a:solidFill>
        </p:spPr>
        <p:txBody>
          <a:bodyPr wrap="square" rtlCol="0">
            <a:spAutoFit/>
          </a:bodyPr>
          <a:lstStyle/>
          <a:p>
            <a:pPr marL="171450" indent="-171450" algn="just">
              <a:buClr>
                <a:srgbClr val="C00000"/>
              </a:buClr>
              <a:buFont typeface="Wingdings" panose="05000000000000000000" pitchFamily="2" charset="2"/>
              <a:buChar char="§"/>
            </a:pPr>
            <a:r>
              <a:rPr lang="fr-FR" sz="1100" b="1" i="0" u="none" strike="noStrike" baseline="0" dirty="0">
                <a:solidFill>
                  <a:schemeClr val="tx1">
                    <a:lumMod val="75000"/>
                    <a:lumOff val="25000"/>
                  </a:schemeClr>
                </a:solidFill>
                <a:latin typeface="Arial" panose="020B0604020202020204" pitchFamily="34" charset="0"/>
                <a:cs typeface="Arial" panose="020B0604020202020204" pitchFamily="34" charset="0"/>
              </a:rPr>
              <a:t>L’ensemble de nos offres : CEP, CAT, Parts Sociales, Green bond, …</a:t>
            </a:r>
            <a:endParaRPr lang="fr-FR" sz="1100" b="1" dirty="0">
              <a:solidFill>
                <a:srgbClr val="C00000"/>
              </a:solidFill>
              <a:latin typeface="Arial" panose="020B0604020202020204" pitchFamily="34" charset="0"/>
              <a:cs typeface="Arial" panose="020B0604020202020204" pitchFamily="34" charset="0"/>
            </a:endParaRPr>
          </a:p>
        </p:txBody>
      </p:sp>
      <p:pic>
        <p:nvPicPr>
          <p:cNvPr id="102" name="Picture 2" descr="Professionnels de santé">
            <a:extLst>
              <a:ext uri="{FF2B5EF4-FFF2-40B4-BE49-F238E27FC236}">
                <a16:creationId xmlns:a16="http://schemas.microsoft.com/office/drawing/2014/main" id="{6B1DC970-E9A4-E574-8D67-99D1AF43442A}"/>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097829" y="298722"/>
            <a:ext cx="717743" cy="717743"/>
          </a:xfrm>
          <a:prstGeom prst="rect">
            <a:avLst/>
          </a:prstGeom>
          <a:noFill/>
          <a:extLst>
            <a:ext uri="{909E8E84-426E-40DD-AFC4-6F175D3DCCD1}">
              <a14:hiddenFill xmlns:a14="http://schemas.microsoft.com/office/drawing/2010/main">
                <a:solidFill>
                  <a:srgbClr val="FFFFFF"/>
                </a:solidFill>
              </a14:hiddenFill>
            </a:ext>
          </a:extLst>
        </p:spPr>
      </p:pic>
      <p:sp>
        <p:nvSpPr>
          <p:cNvPr id="104" name="ZoneTexte 103">
            <a:extLst>
              <a:ext uri="{FF2B5EF4-FFF2-40B4-BE49-F238E27FC236}">
                <a16:creationId xmlns:a16="http://schemas.microsoft.com/office/drawing/2014/main" id="{C956AF25-1CC0-BF74-33D6-2C10A4BE07AD}"/>
              </a:ext>
            </a:extLst>
          </p:cNvPr>
          <p:cNvSpPr txBox="1"/>
          <p:nvPr/>
        </p:nvSpPr>
        <p:spPr>
          <a:xfrm>
            <a:off x="662151" y="5049007"/>
            <a:ext cx="5314950" cy="430887"/>
          </a:xfrm>
          <a:prstGeom prst="rect">
            <a:avLst/>
          </a:prstGeom>
          <a:solidFill>
            <a:srgbClr val="ECECEC"/>
          </a:solidFill>
        </p:spPr>
        <p:txBody>
          <a:bodyPr wrap="square" rtlCol="0">
            <a:spAutoFit/>
          </a:bodyPr>
          <a:lstStyle/>
          <a:p>
            <a:pPr algn="just"/>
            <a:r>
              <a:rPr kumimoji="0" lang="fr-FR" sz="11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Offres </a:t>
            </a:r>
            <a:r>
              <a:rPr kumimoji="0" lang="fr-FR" sz="11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Arial"/>
                <a:ea typeface="+mn-ea"/>
                <a:cs typeface="+mn-cs"/>
              </a:rPr>
              <a:t>Gestion du Tiers Payant </a:t>
            </a:r>
            <a:r>
              <a:rPr kumimoji="0" lang="fr-FR" sz="11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 </a:t>
            </a:r>
            <a:r>
              <a:rPr kumimoji="0" lang="fr-FR" sz="1050" i="0" u="none" strike="noStrike" kern="1200" cap="none" spc="0" normalizeH="0" baseline="0" noProof="0" dirty="0">
                <a:ln>
                  <a:noFill/>
                </a:ln>
                <a:solidFill>
                  <a:schemeClr val="tx1">
                    <a:lumMod val="75000"/>
                    <a:lumOff val="25000"/>
                  </a:schemeClr>
                </a:solidFill>
                <a:effectLst/>
                <a:uLnTx/>
                <a:uFillTx/>
                <a:latin typeface="Arial"/>
                <a:ea typeface="+mn-ea"/>
                <a:cs typeface="+mn-cs"/>
              </a:rPr>
              <a:t>pour permettre à nos clients Pros de santé  proposant le tiers Payant de consacrer davantage de temps à leurs clients/patients</a:t>
            </a:r>
            <a:endParaRPr lang="fr-FR" sz="900" b="0" i="1" u="none" strike="noStrike" baseline="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105" name="ZoneTexte 104">
            <a:extLst>
              <a:ext uri="{FF2B5EF4-FFF2-40B4-BE49-F238E27FC236}">
                <a16:creationId xmlns:a16="http://schemas.microsoft.com/office/drawing/2014/main" id="{665F1A8C-E50A-1E4E-8F3D-4014E5F14B0E}"/>
              </a:ext>
            </a:extLst>
          </p:cNvPr>
          <p:cNvSpPr txBox="1"/>
          <p:nvPr/>
        </p:nvSpPr>
        <p:spPr>
          <a:xfrm rot="20464873">
            <a:off x="413105" y="5105947"/>
            <a:ext cx="445635" cy="107722"/>
          </a:xfrm>
          <a:prstGeom prst="rect">
            <a:avLst/>
          </a:prstGeom>
          <a:solidFill>
            <a:srgbClr val="C00000"/>
          </a:solidFill>
        </p:spPr>
        <p:txBody>
          <a:bodyPr wrap="none" lIns="0" tIns="0" rIns="0" bIns="0" rtlCol="0">
            <a:spAutoFit/>
          </a:bodyPr>
          <a:lstStyle/>
          <a:p>
            <a:r>
              <a:rPr lang="fr-FR" sz="700" b="1" dirty="0">
                <a:solidFill>
                  <a:schemeClr val="bg1"/>
                </a:solidFill>
                <a:latin typeface="Arial" panose="020B0604020202020204" pitchFamily="34" charset="0"/>
                <a:cs typeface="Arial" panose="020B0604020202020204" pitchFamily="34" charset="0"/>
              </a:rPr>
              <a:t>NOUVEAU</a:t>
            </a:r>
          </a:p>
        </p:txBody>
      </p:sp>
      <p:sp>
        <p:nvSpPr>
          <p:cNvPr id="108" name="ZoneTexte 107">
            <a:extLst>
              <a:ext uri="{FF2B5EF4-FFF2-40B4-BE49-F238E27FC236}">
                <a16:creationId xmlns:a16="http://schemas.microsoft.com/office/drawing/2014/main" id="{6932B7F2-C95C-D164-594E-C36BDB0425D1}"/>
              </a:ext>
            </a:extLst>
          </p:cNvPr>
          <p:cNvSpPr txBox="1"/>
          <p:nvPr/>
        </p:nvSpPr>
        <p:spPr>
          <a:xfrm rot="20464873">
            <a:off x="9326349" y="2088400"/>
            <a:ext cx="445635" cy="107722"/>
          </a:xfrm>
          <a:prstGeom prst="rect">
            <a:avLst/>
          </a:prstGeom>
          <a:solidFill>
            <a:srgbClr val="C00000"/>
          </a:solidFill>
        </p:spPr>
        <p:txBody>
          <a:bodyPr wrap="none" lIns="0" tIns="0" rIns="0" bIns="0" rtlCol="0">
            <a:spAutoFit/>
          </a:bodyPr>
          <a:lstStyle/>
          <a:p>
            <a:r>
              <a:rPr lang="fr-FR" sz="700" b="1" dirty="0">
                <a:solidFill>
                  <a:schemeClr val="bg1"/>
                </a:solidFill>
                <a:latin typeface="Arial" panose="020B0604020202020204" pitchFamily="34" charset="0"/>
                <a:cs typeface="Arial" panose="020B0604020202020204" pitchFamily="34" charset="0"/>
              </a:rPr>
              <a:t>NOUVEAU</a:t>
            </a:r>
          </a:p>
        </p:txBody>
      </p:sp>
      <p:sp>
        <p:nvSpPr>
          <p:cNvPr id="10" name="Espace réservé du contenu 8">
            <a:extLst>
              <a:ext uri="{FF2B5EF4-FFF2-40B4-BE49-F238E27FC236}">
                <a16:creationId xmlns:a16="http://schemas.microsoft.com/office/drawing/2014/main" id="{9B3DBF27-54AA-D8DC-A1D2-900CA614ED14}"/>
              </a:ext>
            </a:extLst>
          </p:cNvPr>
          <p:cNvSpPr txBox="1">
            <a:spLocks noChangeArrowheads="1"/>
          </p:cNvSpPr>
          <p:nvPr/>
        </p:nvSpPr>
        <p:spPr bwMode="auto">
          <a:xfrm>
            <a:off x="6398382" y="846091"/>
            <a:ext cx="2601160" cy="322959"/>
          </a:xfrm>
          <a:prstGeom prst="rect">
            <a:avLst/>
          </a:prstGeom>
          <a:solidFill>
            <a:srgbClr val="92D05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Tx/>
              <a:buNone/>
              <a:tabLst/>
              <a:defRPr/>
            </a:pPr>
            <a:r>
              <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Les offres CREDIT</a:t>
            </a:r>
          </a:p>
        </p:txBody>
      </p:sp>
      <p:grpSp>
        <p:nvGrpSpPr>
          <p:cNvPr id="51" name="Graphique 1830">
            <a:extLst>
              <a:ext uri="{FF2B5EF4-FFF2-40B4-BE49-F238E27FC236}">
                <a16:creationId xmlns:a16="http://schemas.microsoft.com/office/drawing/2014/main" id="{15331FE3-BC62-8CA7-F568-75C392168FE5}"/>
              </a:ext>
            </a:extLst>
          </p:cNvPr>
          <p:cNvGrpSpPr/>
          <p:nvPr/>
        </p:nvGrpSpPr>
        <p:grpSpPr>
          <a:xfrm>
            <a:off x="6376493" y="902336"/>
            <a:ext cx="248961" cy="225774"/>
            <a:chOff x="10483925" y="2904391"/>
            <a:chExt cx="396900" cy="359934"/>
          </a:xfrm>
          <a:noFill/>
        </p:grpSpPr>
        <p:grpSp>
          <p:nvGrpSpPr>
            <p:cNvPr id="52" name="Graphique 1830">
              <a:extLst>
                <a:ext uri="{FF2B5EF4-FFF2-40B4-BE49-F238E27FC236}">
                  <a16:creationId xmlns:a16="http://schemas.microsoft.com/office/drawing/2014/main" id="{9E710AA4-E290-F74A-135A-6E1E87AAAA0E}"/>
                </a:ext>
              </a:extLst>
            </p:cNvPr>
            <p:cNvGrpSpPr/>
            <p:nvPr/>
          </p:nvGrpSpPr>
          <p:grpSpPr>
            <a:xfrm>
              <a:off x="10483925" y="2904391"/>
              <a:ext cx="396900" cy="359934"/>
              <a:chOff x="10483925" y="2904391"/>
              <a:chExt cx="396900" cy="359934"/>
            </a:xfrm>
            <a:grpFill/>
          </p:grpSpPr>
          <p:sp>
            <p:nvSpPr>
              <p:cNvPr id="56" name="Forme libre : forme 55">
                <a:extLst>
                  <a:ext uri="{FF2B5EF4-FFF2-40B4-BE49-F238E27FC236}">
                    <a16:creationId xmlns:a16="http://schemas.microsoft.com/office/drawing/2014/main" id="{0E301E42-854D-6F01-FA4E-82CB220E1BF0}"/>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 name="Forme libre : forme 56">
                <a:extLst>
                  <a:ext uri="{FF2B5EF4-FFF2-40B4-BE49-F238E27FC236}">
                    <a16:creationId xmlns:a16="http://schemas.microsoft.com/office/drawing/2014/main" id="{37AAAC70-12A0-4270-153F-1F8C57F7B212}"/>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8" name="Forme libre : forme 57">
                <a:extLst>
                  <a:ext uri="{FF2B5EF4-FFF2-40B4-BE49-F238E27FC236}">
                    <a16:creationId xmlns:a16="http://schemas.microsoft.com/office/drawing/2014/main" id="{C52A0C00-9653-63FC-35CA-E5578265D119}"/>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9" name="Forme libre : forme 58">
                <a:extLst>
                  <a:ext uri="{FF2B5EF4-FFF2-40B4-BE49-F238E27FC236}">
                    <a16:creationId xmlns:a16="http://schemas.microsoft.com/office/drawing/2014/main" id="{F102E087-0E55-F2AA-D8B9-09059EDC4B04}"/>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0" name="Forme libre : forme 59">
                <a:extLst>
                  <a:ext uri="{FF2B5EF4-FFF2-40B4-BE49-F238E27FC236}">
                    <a16:creationId xmlns:a16="http://schemas.microsoft.com/office/drawing/2014/main" id="{49139496-D090-4F76-8F84-D4DA2B952DA8}"/>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1" name="Forme libre : forme 60">
                <a:extLst>
                  <a:ext uri="{FF2B5EF4-FFF2-40B4-BE49-F238E27FC236}">
                    <a16:creationId xmlns:a16="http://schemas.microsoft.com/office/drawing/2014/main" id="{E2DA5B8C-B197-2965-FCFF-2584F697110E}"/>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2" name="Forme libre : forme 61">
                <a:extLst>
                  <a:ext uri="{FF2B5EF4-FFF2-40B4-BE49-F238E27FC236}">
                    <a16:creationId xmlns:a16="http://schemas.microsoft.com/office/drawing/2014/main" id="{F1FA6D54-504E-BC04-674D-654331285A1A}"/>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3" name="Forme libre : forme 62">
                <a:extLst>
                  <a:ext uri="{FF2B5EF4-FFF2-40B4-BE49-F238E27FC236}">
                    <a16:creationId xmlns:a16="http://schemas.microsoft.com/office/drawing/2014/main" id="{6CC162D4-CA05-15C0-FA25-D60985E1AA79}"/>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4" name="Forme libre : forme 63">
                <a:extLst>
                  <a:ext uri="{FF2B5EF4-FFF2-40B4-BE49-F238E27FC236}">
                    <a16:creationId xmlns:a16="http://schemas.microsoft.com/office/drawing/2014/main" id="{3EE6795E-7611-20A0-F1CD-F803967834C2}"/>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5" name="Forme libre : forme 64">
                <a:extLst>
                  <a:ext uri="{FF2B5EF4-FFF2-40B4-BE49-F238E27FC236}">
                    <a16:creationId xmlns:a16="http://schemas.microsoft.com/office/drawing/2014/main" id="{26EBB217-293F-2DD6-7FC3-A6DFCD818FC1}"/>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6" name="Forme libre : forme 65">
                <a:extLst>
                  <a:ext uri="{FF2B5EF4-FFF2-40B4-BE49-F238E27FC236}">
                    <a16:creationId xmlns:a16="http://schemas.microsoft.com/office/drawing/2014/main" id="{E61AF92C-BBC9-9D80-8AAA-7D71AE4D5FDA}"/>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7" name="Forme libre : forme 66">
                <a:extLst>
                  <a:ext uri="{FF2B5EF4-FFF2-40B4-BE49-F238E27FC236}">
                    <a16:creationId xmlns:a16="http://schemas.microsoft.com/office/drawing/2014/main" id="{A5868923-63DE-7EA4-C763-5A5B72AB264F}"/>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8" name="Forme libre : forme 67">
                <a:extLst>
                  <a:ext uri="{FF2B5EF4-FFF2-40B4-BE49-F238E27FC236}">
                    <a16:creationId xmlns:a16="http://schemas.microsoft.com/office/drawing/2014/main" id="{D8A6707C-37E8-F7CC-D4A9-2ACA01629C48}"/>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53" name="Forme libre : forme 52">
              <a:extLst>
                <a:ext uri="{FF2B5EF4-FFF2-40B4-BE49-F238E27FC236}">
                  <a16:creationId xmlns:a16="http://schemas.microsoft.com/office/drawing/2014/main" id="{E289B1E5-5886-3F33-6EA0-711585B5C49D}"/>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 name="Forme libre : forme 53">
              <a:extLst>
                <a:ext uri="{FF2B5EF4-FFF2-40B4-BE49-F238E27FC236}">
                  <a16:creationId xmlns:a16="http://schemas.microsoft.com/office/drawing/2014/main" id="{A94E82B1-3DB8-89F5-3CE3-9B45CAC069D8}"/>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5" name="Forme libre : forme 54">
              <a:extLst>
                <a:ext uri="{FF2B5EF4-FFF2-40B4-BE49-F238E27FC236}">
                  <a16:creationId xmlns:a16="http://schemas.microsoft.com/office/drawing/2014/main" id="{96C3997E-5033-6380-473E-7EBAAFA8C909}"/>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3" name="Espace réservé du contenu 8">
            <a:extLst>
              <a:ext uri="{FF2B5EF4-FFF2-40B4-BE49-F238E27FC236}">
                <a16:creationId xmlns:a16="http://schemas.microsoft.com/office/drawing/2014/main" id="{DBD2A66C-AB58-6812-EAD2-49B57ABCD5EA}"/>
              </a:ext>
            </a:extLst>
          </p:cNvPr>
          <p:cNvSpPr txBox="1">
            <a:spLocks noChangeArrowheads="1"/>
          </p:cNvSpPr>
          <p:nvPr/>
        </p:nvSpPr>
        <p:spPr bwMode="auto">
          <a:xfrm>
            <a:off x="6403750" y="3269972"/>
            <a:ext cx="2595791" cy="319066"/>
          </a:xfrm>
          <a:prstGeom prst="rect">
            <a:avLst/>
          </a:prstGeom>
          <a:solidFill>
            <a:srgbClr val="7030A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Tx/>
              <a:buNone/>
              <a:tabLst/>
              <a:defRPr/>
            </a:pPr>
            <a:r>
              <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Les offres MONETIQUE</a:t>
            </a:r>
          </a:p>
        </p:txBody>
      </p:sp>
      <p:grpSp>
        <p:nvGrpSpPr>
          <p:cNvPr id="33" name="Graphique 1830">
            <a:extLst>
              <a:ext uri="{FF2B5EF4-FFF2-40B4-BE49-F238E27FC236}">
                <a16:creationId xmlns:a16="http://schemas.microsoft.com/office/drawing/2014/main" id="{B4C54DD2-4A8C-1FFA-6B62-2222E1D89DAB}"/>
              </a:ext>
            </a:extLst>
          </p:cNvPr>
          <p:cNvGrpSpPr/>
          <p:nvPr/>
        </p:nvGrpSpPr>
        <p:grpSpPr>
          <a:xfrm>
            <a:off x="6414197" y="3310868"/>
            <a:ext cx="248961" cy="225774"/>
            <a:chOff x="10483925" y="2904391"/>
            <a:chExt cx="396900" cy="359934"/>
          </a:xfrm>
          <a:noFill/>
        </p:grpSpPr>
        <p:grpSp>
          <p:nvGrpSpPr>
            <p:cNvPr id="34" name="Graphique 1830">
              <a:extLst>
                <a:ext uri="{FF2B5EF4-FFF2-40B4-BE49-F238E27FC236}">
                  <a16:creationId xmlns:a16="http://schemas.microsoft.com/office/drawing/2014/main" id="{E8B228FC-114F-60EE-BE19-1A906E1AA68C}"/>
                </a:ext>
              </a:extLst>
            </p:cNvPr>
            <p:cNvGrpSpPr/>
            <p:nvPr/>
          </p:nvGrpSpPr>
          <p:grpSpPr>
            <a:xfrm>
              <a:off x="10483925" y="2904391"/>
              <a:ext cx="396900" cy="359934"/>
              <a:chOff x="10483925" y="2904391"/>
              <a:chExt cx="396900" cy="359934"/>
            </a:xfrm>
            <a:grpFill/>
          </p:grpSpPr>
          <p:sp>
            <p:nvSpPr>
              <p:cNvPr id="38" name="Forme libre : forme 37">
                <a:extLst>
                  <a:ext uri="{FF2B5EF4-FFF2-40B4-BE49-F238E27FC236}">
                    <a16:creationId xmlns:a16="http://schemas.microsoft.com/office/drawing/2014/main" id="{306DD559-1AF2-8B43-1CF4-363324DC9733}"/>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 name="Forme libre : forme 38">
                <a:extLst>
                  <a:ext uri="{FF2B5EF4-FFF2-40B4-BE49-F238E27FC236}">
                    <a16:creationId xmlns:a16="http://schemas.microsoft.com/office/drawing/2014/main" id="{AB7100D0-294D-AEE4-9E3A-AD5B65F8C796}"/>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0" name="Forme libre : forme 39">
                <a:extLst>
                  <a:ext uri="{FF2B5EF4-FFF2-40B4-BE49-F238E27FC236}">
                    <a16:creationId xmlns:a16="http://schemas.microsoft.com/office/drawing/2014/main" id="{2C02257F-5547-5C2E-3D3B-962CF39D1B37}"/>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 name="Forme libre : forme 40">
                <a:extLst>
                  <a:ext uri="{FF2B5EF4-FFF2-40B4-BE49-F238E27FC236}">
                    <a16:creationId xmlns:a16="http://schemas.microsoft.com/office/drawing/2014/main" id="{94E94487-F703-2DA7-276F-D395BEA7922B}"/>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 name="Forme libre : forme 41">
                <a:extLst>
                  <a:ext uri="{FF2B5EF4-FFF2-40B4-BE49-F238E27FC236}">
                    <a16:creationId xmlns:a16="http://schemas.microsoft.com/office/drawing/2014/main" id="{C1E7B8F5-C4E3-8EDA-1809-3E47396CFFD7}"/>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3" name="Forme libre : forme 42">
                <a:extLst>
                  <a:ext uri="{FF2B5EF4-FFF2-40B4-BE49-F238E27FC236}">
                    <a16:creationId xmlns:a16="http://schemas.microsoft.com/office/drawing/2014/main" id="{D5764C9B-031F-0517-5E28-CB964C75B9BE}"/>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 name="Forme libre : forme 43">
                <a:extLst>
                  <a:ext uri="{FF2B5EF4-FFF2-40B4-BE49-F238E27FC236}">
                    <a16:creationId xmlns:a16="http://schemas.microsoft.com/office/drawing/2014/main" id="{4F6B8998-FFE7-69BA-3837-F404EB906879}"/>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5" name="Forme libre : forme 44">
                <a:extLst>
                  <a:ext uri="{FF2B5EF4-FFF2-40B4-BE49-F238E27FC236}">
                    <a16:creationId xmlns:a16="http://schemas.microsoft.com/office/drawing/2014/main" id="{614D5196-E665-B75A-F1EA-BAE51F47178B}"/>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6" name="Forme libre : forme 45">
                <a:extLst>
                  <a:ext uri="{FF2B5EF4-FFF2-40B4-BE49-F238E27FC236}">
                    <a16:creationId xmlns:a16="http://schemas.microsoft.com/office/drawing/2014/main" id="{DB44871C-0163-E45D-F928-5964574EAA6B}"/>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 name="Forme libre : forme 46">
                <a:extLst>
                  <a:ext uri="{FF2B5EF4-FFF2-40B4-BE49-F238E27FC236}">
                    <a16:creationId xmlns:a16="http://schemas.microsoft.com/office/drawing/2014/main" id="{CD94194D-231E-AF13-72B6-1B83453D2D8F}"/>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8" name="Forme libre : forme 47">
                <a:extLst>
                  <a:ext uri="{FF2B5EF4-FFF2-40B4-BE49-F238E27FC236}">
                    <a16:creationId xmlns:a16="http://schemas.microsoft.com/office/drawing/2014/main" id="{8F916C4B-8387-E320-94E3-E98EE76A29F0}"/>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9" name="Forme libre : forme 48">
                <a:extLst>
                  <a:ext uri="{FF2B5EF4-FFF2-40B4-BE49-F238E27FC236}">
                    <a16:creationId xmlns:a16="http://schemas.microsoft.com/office/drawing/2014/main" id="{AE9806D9-56F9-7840-9AFA-FF372C1CCC75}"/>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0" name="Forme libre : forme 49">
                <a:extLst>
                  <a:ext uri="{FF2B5EF4-FFF2-40B4-BE49-F238E27FC236}">
                    <a16:creationId xmlns:a16="http://schemas.microsoft.com/office/drawing/2014/main" id="{F3CC8526-72CC-7D19-9FD8-32D16199FEE9}"/>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35" name="Forme libre : forme 34">
              <a:extLst>
                <a:ext uri="{FF2B5EF4-FFF2-40B4-BE49-F238E27FC236}">
                  <a16:creationId xmlns:a16="http://schemas.microsoft.com/office/drawing/2014/main" id="{27E4928E-0EB5-53A2-4E3F-5FA794F8D642}"/>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Forme libre : forme 35">
              <a:extLst>
                <a:ext uri="{FF2B5EF4-FFF2-40B4-BE49-F238E27FC236}">
                  <a16:creationId xmlns:a16="http://schemas.microsoft.com/office/drawing/2014/main" id="{F6B26E8A-F2EF-BA83-3C5E-147299F907D4}"/>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 name="Forme libre : forme 36">
              <a:extLst>
                <a:ext uri="{FF2B5EF4-FFF2-40B4-BE49-F238E27FC236}">
                  <a16:creationId xmlns:a16="http://schemas.microsoft.com/office/drawing/2014/main" id="{7C0D5597-50F5-8E9B-9B26-324A4A29423C}"/>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80" name="Espace réservé du contenu 8">
            <a:extLst>
              <a:ext uri="{FF2B5EF4-FFF2-40B4-BE49-F238E27FC236}">
                <a16:creationId xmlns:a16="http://schemas.microsoft.com/office/drawing/2014/main" id="{F5BCA886-EBD8-E444-378C-1403B80D6798}"/>
              </a:ext>
            </a:extLst>
          </p:cNvPr>
          <p:cNvSpPr txBox="1">
            <a:spLocks noChangeArrowheads="1"/>
          </p:cNvSpPr>
          <p:nvPr/>
        </p:nvSpPr>
        <p:spPr bwMode="auto">
          <a:xfrm>
            <a:off x="6392804" y="2616851"/>
            <a:ext cx="2601160" cy="322959"/>
          </a:xfrm>
          <a:prstGeom prst="rect">
            <a:avLst/>
          </a:prstGeom>
          <a:solidFill>
            <a:srgbClr val="FFC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Tx/>
              <a:buNone/>
              <a:tabLst/>
              <a:defRPr/>
            </a:pPr>
            <a:r>
              <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Les offres IARD / PREV</a:t>
            </a:r>
          </a:p>
        </p:txBody>
      </p:sp>
      <p:grpSp>
        <p:nvGrpSpPr>
          <p:cNvPr id="103" name="Graphique 1830">
            <a:extLst>
              <a:ext uri="{FF2B5EF4-FFF2-40B4-BE49-F238E27FC236}">
                <a16:creationId xmlns:a16="http://schemas.microsoft.com/office/drawing/2014/main" id="{BDA3213E-3120-B15E-8A40-F3418E48EA02}"/>
              </a:ext>
            </a:extLst>
          </p:cNvPr>
          <p:cNvGrpSpPr/>
          <p:nvPr/>
        </p:nvGrpSpPr>
        <p:grpSpPr>
          <a:xfrm>
            <a:off x="6370915" y="2673096"/>
            <a:ext cx="248961" cy="225774"/>
            <a:chOff x="10483925" y="2904391"/>
            <a:chExt cx="396900" cy="359934"/>
          </a:xfrm>
          <a:noFill/>
        </p:grpSpPr>
        <p:grpSp>
          <p:nvGrpSpPr>
            <p:cNvPr id="106" name="Graphique 1830">
              <a:extLst>
                <a:ext uri="{FF2B5EF4-FFF2-40B4-BE49-F238E27FC236}">
                  <a16:creationId xmlns:a16="http://schemas.microsoft.com/office/drawing/2014/main" id="{7EB88DED-7808-B743-F3F7-39E636397C22}"/>
                </a:ext>
              </a:extLst>
            </p:cNvPr>
            <p:cNvGrpSpPr/>
            <p:nvPr/>
          </p:nvGrpSpPr>
          <p:grpSpPr>
            <a:xfrm>
              <a:off x="10483925" y="2904391"/>
              <a:ext cx="396900" cy="359934"/>
              <a:chOff x="10483925" y="2904391"/>
              <a:chExt cx="396900" cy="359934"/>
            </a:xfrm>
            <a:grpFill/>
          </p:grpSpPr>
          <p:sp>
            <p:nvSpPr>
              <p:cNvPr id="112" name="Forme libre : forme 111">
                <a:extLst>
                  <a:ext uri="{FF2B5EF4-FFF2-40B4-BE49-F238E27FC236}">
                    <a16:creationId xmlns:a16="http://schemas.microsoft.com/office/drawing/2014/main" id="{515AFB72-D1A5-1624-3754-62F60746FE66}"/>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3" name="Forme libre : forme 112">
                <a:extLst>
                  <a:ext uri="{FF2B5EF4-FFF2-40B4-BE49-F238E27FC236}">
                    <a16:creationId xmlns:a16="http://schemas.microsoft.com/office/drawing/2014/main" id="{159B6702-C03F-8188-0D0A-3B0744A1CD49}"/>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4" name="Forme libre : forme 113">
                <a:extLst>
                  <a:ext uri="{FF2B5EF4-FFF2-40B4-BE49-F238E27FC236}">
                    <a16:creationId xmlns:a16="http://schemas.microsoft.com/office/drawing/2014/main" id="{120A5892-E53A-13A5-98C8-AB0AFB586CDE}"/>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5" name="Forme libre : forme 114">
                <a:extLst>
                  <a:ext uri="{FF2B5EF4-FFF2-40B4-BE49-F238E27FC236}">
                    <a16:creationId xmlns:a16="http://schemas.microsoft.com/office/drawing/2014/main" id="{729200FD-0F9C-37E2-9649-F877A5742F1D}"/>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6" name="Forme libre : forme 115">
                <a:extLst>
                  <a:ext uri="{FF2B5EF4-FFF2-40B4-BE49-F238E27FC236}">
                    <a16:creationId xmlns:a16="http://schemas.microsoft.com/office/drawing/2014/main" id="{7AA54A15-81F2-4BD0-F8B8-232D5FE0F9C8}"/>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7" name="Forme libre : forme 116">
                <a:extLst>
                  <a:ext uri="{FF2B5EF4-FFF2-40B4-BE49-F238E27FC236}">
                    <a16:creationId xmlns:a16="http://schemas.microsoft.com/office/drawing/2014/main" id="{8676F184-7694-6628-8055-D8CD77285F44}"/>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8" name="Forme libre : forme 117">
                <a:extLst>
                  <a:ext uri="{FF2B5EF4-FFF2-40B4-BE49-F238E27FC236}">
                    <a16:creationId xmlns:a16="http://schemas.microsoft.com/office/drawing/2014/main" id="{1FEAC2EB-1A1F-D959-C6F1-66BC727AC9EE}"/>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9" name="Forme libre : forme 118">
                <a:extLst>
                  <a:ext uri="{FF2B5EF4-FFF2-40B4-BE49-F238E27FC236}">
                    <a16:creationId xmlns:a16="http://schemas.microsoft.com/office/drawing/2014/main" id="{C990B484-C025-88C8-4980-64334C46787A}"/>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0" name="Forme libre : forme 119">
                <a:extLst>
                  <a:ext uri="{FF2B5EF4-FFF2-40B4-BE49-F238E27FC236}">
                    <a16:creationId xmlns:a16="http://schemas.microsoft.com/office/drawing/2014/main" id="{BFA9FDCF-C104-2674-7276-F25856997992}"/>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1" name="Forme libre : forme 120">
                <a:extLst>
                  <a:ext uri="{FF2B5EF4-FFF2-40B4-BE49-F238E27FC236}">
                    <a16:creationId xmlns:a16="http://schemas.microsoft.com/office/drawing/2014/main" id="{14FDFFDB-DDCA-18FB-B3E1-5B45477C62E9}"/>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2" name="Forme libre : forme 121">
                <a:extLst>
                  <a:ext uri="{FF2B5EF4-FFF2-40B4-BE49-F238E27FC236}">
                    <a16:creationId xmlns:a16="http://schemas.microsoft.com/office/drawing/2014/main" id="{841924D6-E300-74C4-90F3-C1B11201ED32}"/>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3" name="Forme libre : forme 122">
                <a:extLst>
                  <a:ext uri="{FF2B5EF4-FFF2-40B4-BE49-F238E27FC236}">
                    <a16:creationId xmlns:a16="http://schemas.microsoft.com/office/drawing/2014/main" id="{6AC688C5-C0C2-D5F5-25D7-6EFCAED40262}"/>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4" name="Forme libre : forme 123">
                <a:extLst>
                  <a:ext uri="{FF2B5EF4-FFF2-40B4-BE49-F238E27FC236}">
                    <a16:creationId xmlns:a16="http://schemas.microsoft.com/office/drawing/2014/main" id="{F2D3A38F-CD89-B714-6FF9-8D1440BC16EC}"/>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07" name="Forme libre : forme 106">
              <a:extLst>
                <a:ext uri="{FF2B5EF4-FFF2-40B4-BE49-F238E27FC236}">
                  <a16:creationId xmlns:a16="http://schemas.microsoft.com/office/drawing/2014/main" id="{2D7B257A-8994-CDDD-4A09-18483D017FE8}"/>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0" name="Forme libre : forme 109">
              <a:extLst>
                <a:ext uri="{FF2B5EF4-FFF2-40B4-BE49-F238E27FC236}">
                  <a16:creationId xmlns:a16="http://schemas.microsoft.com/office/drawing/2014/main" id="{145A60B2-26D6-A37C-129D-2838FEE6CB95}"/>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1" name="Forme libre : forme 110">
              <a:extLst>
                <a:ext uri="{FF2B5EF4-FFF2-40B4-BE49-F238E27FC236}">
                  <a16:creationId xmlns:a16="http://schemas.microsoft.com/office/drawing/2014/main" id="{BC89C4FA-70B1-E68C-D85D-81780D699AC2}"/>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8950507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2"/>
          </p:nvPr>
        </p:nvSpPr>
        <p:spPr/>
        <p:txBody>
          <a:bodyPr/>
          <a:lstStyle/>
          <a:p>
            <a:r>
              <a:rPr lang="fr-FR" dirty="0">
                <a:solidFill>
                  <a:srgbClr val="C00000"/>
                </a:solidFill>
              </a:rPr>
              <a:t>Tous ensemble </a:t>
            </a:r>
            <a:r>
              <a:rPr lang="fr-FR" dirty="0"/>
              <a:t>vers le sommet du Q3 !</a:t>
            </a:r>
          </a:p>
        </p:txBody>
      </p:sp>
      <p:sp>
        <p:nvSpPr>
          <p:cNvPr id="2" name="Espace réservé du texte 6">
            <a:extLst>
              <a:ext uri="{FF2B5EF4-FFF2-40B4-BE49-F238E27FC236}">
                <a16:creationId xmlns:a16="http://schemas.microsoft.com/office/drawing/2014/main" id="{6BAF421F-F97F-D83B-79F0-DE9317DA5775}"/>
              </a:ext>
            </a:extLst>
          </p:cNvPr>
          <p:cNvSpPr>
            <a:spLocks noGrp="1"/>
          </p:cNvSpPr>
          <p:nvPr>
            <p:ph type="body" sz="quarter" idx="14"/>
          </p:nvPr>
        </p:nvSpPr>
        <p:spPr>
          <a:xfrm>
            <a:off x="4376057" y="137054"/>
            <a:ext cx="7300006" cy="231246"/>
          </a:xfrm>
        </p:spPr>
        <p:txBody>
          <a:bodyPr/>
          <a:lstStyle/>
          <a:p>
            <a:r>
              <a:rPr lang="fr-FR" b="0" dirty="0">
                <a:solidFill>
                  <a:srgbClr val="C00000"/>
                </a:solidFill>
              </a:rPr>
              <a:t>Grand Public</a:t>
            </a:r>
            <a:r>
              <a:rPr lang="fr-FR" dirty="0">
                <a:solidFill>
                  <a:srgbClr val="C00000"/>
                </a:solidFill>
              </a:rPr>
              <a:t> - Premium - Professionnels </a:t>
            </a:r>
          </a:p>
        </p:txBody>
      </p:sp>
      <p:sp>
        <p:nvSpPr>
          <p:cNvPr id="3" name="Espace réservé du contenu 9">
            <a:extLst>
              <a:ext uri="{FF2B5EF4-FFF2-40B4-BE49-F238E27FC236}">
                <a16:creationId xmlns:a16="http://schemas.microsoft.com/office/drawing/2014/main" id="{C4346AD8-C19A-6F41-8F8F-4C4057DCA399}"/>
              </a:ext>
            </a:extLst>
          </p:cNvPr>
          <p:cNvSpPr txBox="1">
            <a:spLocks/>
          </p:cNvSpPr>
          <p:nvPr/>
        </p:nvSpPr>
        <p:spPr>
          <a:xfrm>
            <a:off x="6282893" y="3131044"/>
            <a:ext cx="4449184" cy="595912"/>
          </a:xfrm>
          <a:prstGeom prst="rect">
            <a:avLst/>
          </a:prstGeom>
        </p:spPr>
        <p:txBody>
          <a:bodyPr>
            <a:noAutofit/>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r>
              <a:rPr lang="fr-FR" i="1" dirty="0">
                <a:latin typeface="Arial" panose="020B0604020202020204" pitchFamily="34" charset="0"/>
                <a:cs typeface="Arial" panose="020B0604020202020204" pitchFamily="34" charset="0"/>
              </a:rPr>
              <a:t>« L’homme qui déplace une montagne commence par emporter de petites pierres. »</a:t>
            </a:r>
          </a:p>
          <a:p>
            <a:pPr marL="0" indent="0" algn="just">
              <a:buFont typeface="Arial" panose="020B0604020202020204" pitchFamily="34" charset="0"/>
              <a:buNone/>
            </a:pPr>
            <a:endParaRPr lang="fr-FR" i="1" dirty="0">
              <a:latin typeface="Arial" panose="020B0604020202020204" pitchFamily="34" charset="0"/>
              <a:cs typeface="Arial" panose="020B0604020202020204" pitchFamily="34" charset="0"/>
            </a:endParaRPr>
          </a:p>
        </p:txBody>
      </p:sp>
      <p:sp>
        <p:nvSpPr>
          <p:cNvPr id="7" name="Espace réservé du contenu 9">
            <a:extLst>
              <a:ext uri="{FF2B5EF4-FFF2-40B4-BE49-F238E27FC236}">
                <a16:creationId xmlns:a16="http://schemas.microsoft.com/office/drawing/2014/main" id="{5710111F-33EA-A454-ADFC-B3E87EB3F1F9}"/>
              </a:ext>
            </a:extLst>
          </p:cNvPr>
          <p:cNvSpPr txBox="1">
            <a:spLocks/>
          </p:cNvSpPr>
          <p:nvPr/>
        </p:nvSpPr>
        <p:spPr>
          <a:xfrm>
            <a:off x="10732077" y="5866069"/>
            <a:ext cx="1189955" cy="349401"/>
          </a:xfrm>
          <a:prstGeom prst="rect">
            <a:avLst/>
          </a:prstGeom>
        </p:spPr>
        <p:txBody>
          <a:bodyPr>
            <a:noAutofit/>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r>
              <a:rPr lang="fr-FR" i="1" dirty="0">
                <a:latin typeface="Arial" panose="020B0604020202020204" pitchFamily="34" charset="0"/>
                <a:cs typeface="Arial" panose="020B0604020202020204" pitchFamily="34" charset="0"/>
              </a:rPr>
              <a:t>Confucius</a:t>
            </a:r>
          </a:p>
          <a:p>
            <a:pPr marL="0" indent="0" algn="just">
              <a:buFont typeface="Arial" panose="020B0604020202020204" pitchFamily="34" charset="0"/>
              <a:buNone/>
            </a:pPr>
            <a:endParaRPr lang="fr-FR" i="1" dirty="0">
              <a:latin typeface="Arial" panose="020B0604020202020204" pitchFamily="34" charset="0"/>
              <a:cs typeface="Arial" panose="020B0604020202020204" pitchFamily="34" charset="0"/>
            </a:endParaRPr>
          </a:p>
        </p:txBody>
      </p:sp>
      <p:pic>
        <p:nvPicPr>
          <p:cNvPr id="1026" name="Picture 2" descr="La Prière qui Déplace des Montagnes - EMCI TV">
            <a:extLst>
              <a:ext uri="{FF2B5EF4-FFF2-40B4-BE49-F238E27FC236}">
                <a16:creationId xmlns:a16="http://schemas.microsoft.com/office/drawing/2014/main" id="{29F7DBC2-A03E-E0DC-CDB5-776FF34ECC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8010" y="1580391"/>
            <a:ext cx="4117112" cy="41171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37975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Espace réservé du texte 6">
            <a:extLst>
              <a:ext uri="{FF2B5EF4-FFF2-40B4-BE49-F238E27FC236}">
                <a16:creationId xmlns:a16="http://schemas.microsoft.com/office/drawing/2014/main" id="{4B3A875C-AEAE-4C75-969F-343225AF4348}"/>
              </a:ext>
            </a:extLst>
          </p:cNvPr>
          <p:cNvSpPr txBox="1">
            <a:spLocks/>
          </p:cNvSpPr>
          <p:nvPr/>
        </p:nvSpPr>
        <p:spPr>
          <a:xfrm>
            <a:off x="4376057" y="137054"/>
            <a:ext cx="7300006"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0">
                <a:solidFill>
                  <a:srgbClr val="C00000"/>
                </a:solidFill>
              </a:rPr>
              <a:t>Grand Public</a:t>
            </a:r>
            <a:r>
              <a:rPr lang="fr-FR">
                <a:solidFill>
                  <a:srgbClr val="C00000"/>
                </a:solidFill>
              </a:rPr>
              <a:t> </a:t>
            </a:r>
            <a:r>
              <a:rPr lang="fr-FR">
                <a:solidFill>
                  <a:schemeClr val="tx1">
                    <a:lumMod val="50000"/>
                    <a:lumOff val="50000"/>
                  </a:schemeClr>
                </a:solidFill>
              </a:rPr>
              <a:t>- </a:t>
            </a:r>
            <a:r>
              <a:rPr lang="fr-FR">
                <a:solidFill>
                  <a:srgbClr val="C00000"/>
                </a:solidFill>
              </a:rPr>
              <a:t>Premium</a:t>
            </a:r>
            <a:r>
              <a:rPr lang="fr-FR">
                <a:solidFill>
                  <a:schemeClr val="tx1">
                    <a:lumMod val="50000"/>
                    <a:lumOff val="50000"/>
                  </a:schemeClr>
                </a:solidFill>
              </a:rPr>
              <a:t> - Professionnels </a:t>
            </a:r>
          </a:p>
        </p:txBody>
      </p:sp>
      <p:graphicFrame>
        <p:nvGraphicFramePr>
          <p:cNvPr id="5" name="Tableau 2">
            <a:extLst>
              <a:ext uri="{FF2B5EF4-FFF2-40B4-BE49-F238E27FC236}">
                <a16:creationId xmlns:a16="http://schemas.microsoft.com/office/drawing/2014/main" id="{15211A2E-B51D-4C01-AE27-EC4C51EB1847}"/>
              </a:ext>
            </a:extLst>
          </p:cNvPr>
          <p:cNvGraphicFramePr>
            <a:graphicFrameLocks noGrp="1"/>
          </p:cNvGraphicFramePr>
          <p:nvPr>
            <p:extLst>
              <p:ext uri="{D42A27DB-BD31-4B8C-83A1-F6EECF244321}">
                <p14:modId xmlns:p14="http://schemas.microsoft.com/office/powerpoint/2010/main" val="903591655"/>
              </p:ext>
            </p:extLst>
          </p:nvPr>
        </p:nvGraphicFramePr>
        <p:xfrm>
          <a:off x="523510" y="1443224"/>
          <a:ext cx="11544665" cy="4523032"/>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77432">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extLst>
                  <a:ext uri="{0D108BD9-81ED-4DB2-BD59-A6C34878D82A}">
                    <a16:rowId xmlns:a16="http://schemas.microsoft.com/office/drawing/2014/main" val="281826543"/>
                  </a:ext>
                </a:extLst>
              </a:tr>
              <a:tr h="96408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Q3 Epargne </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Clients en PTF non vus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Clients 26-65 ans, en portefeuille, non vus en 2023 et </a:t>
                      </a:r>
                      <a:r>
                        <a:rPr lang="fr-FR" sz="1000" b="1" i="0" u="none" strike="noStrike" kern="1200" dirty="0">
                          <a:solidFill>
                            <a:srgbClr val="C00000"/>
                          </a:solidFill>
                          <a:effectLst/>
                          <a:latin typeface="Arial" panose="020B0604020202020204" pitchFamily="34" charset="0"/>
                          <a:ea typeface="+mn-ea"/>
                          <a:cs typeface="+mn-cs"/>
                        </a:rPr>
                        <a:t>score appétence élevé </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dans le domaine.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C’est une cible prioritaire.</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Le score d’appétence est élevé pour ces clients non vus en 2023.</a:t>
                      </a: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rgbClr val="C00000"/>
                          </a:solidFill>
                          <a:effectLst/>
                          <a:latin typeface="Arial" panose="020B0604020202020204" pitchFamily="34" charset="0"/>
                          <a:ea typeface="+mn-ea"/>
                          <a:cs typeface="+mn-cs"/>
                        </a:rPr>
                        <a:t>L’impact Part Variable est élevé </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(sur objectif  / Satisfaction / taux de visite du PTF avec une vente)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algn="ctr"/>
                      <a:r>
                        <a:rPr lang="fr-FR" sz="1000" b="0" i="0" u="none" strike="noStrike" kern="1200" dirty="0">
                          <a:solidFill>
                            <a:schemeClr val="tx1"/>
                          </a:solidFill>
                          <a:effectLst/>
                          <a:latin typeface="Arial" panose="020B0604020202020204" pitchFamily="34" charset="0"/>
                          <a:ea typeface="+mn-ea"/>
                          <a:cs typeface="+mn-cs"/>
                        </a:rPr>
                        <a:t>GERC</a:t>
                      </a:r>
                    </a:p>
                    <a:p>
                      <a:pPr algn="ctr"/>
                      <a:endParaRPr lang="fr-FR" sz="800" b="0" i="0" u="none" strike="noStrike" kern="1200" dirty="0">
                        <a:solidFill>
                          <a:schemeClr val="tx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PRIO Q3 EPARGNE CLIENTS NON VUS</a:t>
                      </a:r>
                      <a:endParaRPr lang="fr-FR" sz="10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extLst>
                  <a:ext uri="{0D108BD9-81ED-4DB2-BD59-A6C34878D82A}">
                    <a16:rowId xmlns:a16="http://schemas.microsoft.com/office/drawing/2014/main" val="1045208205"/>
                  </a:ext>
                </a:extLst>
              </a:tr>
              <a:tr h="96408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Q3 Placement </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Clients en PTF non vus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Clients 26-65 ans, en portefeuille, non vus en 2023 et </a:t>
                      </a:r>
                      <a:r>
                        <a:rPr lang="fr-FR" sz="1000" b="1" i="0" u="none" strike="noStrike" kern="1200" dirty="0">
                          <a:solidFill>
                            <a:srgbClr val="C00000"/>
                          </a:solidFill>
                          <a:effectLst/>
                          <a:latin typeface="Arial" panose="020B0604020202020204" pitchFamily="34" charset="0"/>
                          <a:ea typeface="+mn-ea"/>
                          <a:cs typeface="+mn-cs"/>
                        </a:rPr>
                        <a:t>score appétence élevé </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dans le domaine.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C’est une cible prioritaire.</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Le score d’appétence est élevé pour ces clients non vus en 2023.</a:t>
                      </a: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rgbClr val="C00000"/>
                          </a:solidFill>
                          <a:effectLst/>
                          <a:latin typeface="Arial" panose="020B0604020202020204" pitchFamily="34" charset="0"/>
                          <a:ea typeface="+mn-ea"/>
                          <a:cs typeface="+mn-cs"/>
                        </a:rPr>
                        <a:t>L’impact Part Variable est élevé </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(sur objectif  / Satisfaction / taux de visite du PTF avec une vente)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algn="ctr"/>
                      <a:r>
                        <a:rPr lang="fr-FR" sz="1100" b="0" i="0" u="none" strike="noStrike" kern="1200" dirty="0">
                          <a:solidFill>
                            <a:schemeClr val="tx1"/>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PRIO Q3 PLACEMENT CLIENTS NON VUS</a:t>
                      </a:r>
                      <a:endParaRPr lang="fr-FR" sz="10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extLst>
                  <a:ext uri="{0D108BD9-81ED-4DB2-BD59-A6C34878D82A}">
                    <a16:rowId xmlns:a16="http://schemas.microsoft.com/office/drawing/2014/main" val="303362895"/>
                  </a:ext>
                </a:extLst>
              </a:tr>
              <a:tr h="362819">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Conquête QUADRETO</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non équipés en PEL/Quadreto, 40-80 ans, SF &gt; 30 K€ en livrets et DAV, sans livret B ou assimilé (CSLR, livret vert, GP ou GF)</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Bilan Epargne avec pour but la conquête d’argent frais en diversifiant via un Quadreto</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Q3 EPARGNE QUADRETO</a:t>
                      </a:r>
                      <a:endParaRPr lang="fr-FR" sz="10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78047111"/>
                  </a:ext>
                </a:extLst>
              </a:tr>
              <a:tr h="377233">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Parts Sociales</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non sociétaires, SF &gt; 75 K€</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Equiper en parts sociales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Q3 EPARGNE PARTS SOCIALES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96686721"/>
                  </a:ext>
                </a:extLst>
              </a:tr>
            </a:tbl>
          </a:graphicData>
        </a:graphic>
      </p:graphicFrame>
      <p:sp>
        <p:nvSpPr>
          <p:cNvPr id="20" name="Rectangle 19">
            <a:extLst>
              <a:ext uri="{FF2B5EF4-FFF2-40B4-BE49-F238E27FC236}">
                <a16:creationId xmlns:a16="http://schemas.microsoft.com/office/drawing/2014/main" id="{3D353E3C-9282-4FAB-BFA6-7C5298EEF82A}"/>
              </a:ext>
            </a:extLst>
          </p:cNvPr>
          <p:cNvSpPr/>
          <p:nvPr/>
        </p:nvSpPr>
        <p:spPr>
          <a:xfrm>
            <a:off x="0" y="0"/>
            <a:ext cx="394399" cy="685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a:solidFill>
                  <a:schemeClr val="bg1"/>
                </a:solidFill>
                <a:latin typeface="Montserrat Black" panose="00000A00000000000000" pitchFamily="2" charset="0"/>
              </a:rPr>
              <a:t>EPARGNE</a:t>
            </a:r>
          </a:p>
        </p:txBody>
      </p:sp>
      <p:sp>
        <p:nvSpPr>
          <p:cNvPr id="21" name="Espace réservé du texte 5">
            <a:extLst>
              <a:ext uri="{FF2B5EF4-FFF2-40B4-BE49-F238E27FC236}">
                <a16:creationId xmlns:a16="http://schemas.microsoft.com/office/drawing/2014/main" id="{B61253F7-D769-44AB-A277-E770735DD150}"/>
              </a:ext>
            </a:extLst>
          </p:cNvPr>
          <p:cNvSpPr>
            <a:spLocks noGrp="1"/>
          </p:cNvSpPr>
          <p:nvPr>
            <p:ph type="body" sz="quarter" idx="12"/>
          </p:nvPr>
        </p:nvSpPr>
        <p:spPr>
          <a:xfrm>
            <a:off x="695325" y="464147"/>
            <a:ext cx="10980738" cy="720000"/>
          </a:xfrm>
        </p:spPr>
        <p:txBody>
          <a:bodyPr lIns="91440" tIns="45720" rIns="91440" bIns="45720" anchor="ctr">
            <a:normAutofit/>
          </a:bodyPr>
          <a:lstStyle/>
          <a:p>
            <a:r>
              <a:rPr lang="fr-FR">
                <a:solidFill>
                  <a:srgbClr val="C00000"/>
                </a:solidFill>
                <a:latin typeface="Montserrat Black"/>
              </a:rPr>
              <a:t>Les Cibles de</a:t>
            </a:r>
            <a:r>
              <a:rPr lang="fr-FR">
                <a:solidFill>
                  <a:srgbClr val="00B0F0"/>
                </a:solidFill>
                <a:latin typeface="Montserrat Black"/>
              </a:rPr>
              <a:t> </a:t>
            </a:r>
            <a:r>
              <a:rPr lang="fr-FR">
                <a:latin typeface="Montserrat Black"/>
              </a:rPr>
              <a:t>l’Epargne</a:t>
            </a:r>
            <a:r>
              <a:rPr lang="fr-FR">
                <a:solidFill>
                  <a:srgbClr val="00B0F0"/>
                </a:solidFill>
                <a:latin typeface="Montserrat Black"/>
              </a:rPr>
              <a:t> </a:t>
            </a:r>
            <a:r>
              <a:rPr lang="fr-FR">
                <a:solidFill>
                  <a:srgbClr val="C00000"/>
                </a:solidFill>
                <a:latin typeface="Montserrat Black"/>
              </a:rPr>
              <a:t>en relief </a:t>
            </a:r>
          </a:p>
        </p:txBody>
      </p:sp>
      <p:pic>
        <p:nvPicPr>
          <p:cNvPr id="6" name="Picture 6" descr="ADN Nations - Analyse de marché et conseil stratégique">
            <a:hlinkClick r:id="rId2" action="ppaction://hlinksldjump"/>
            <a:extLst>
              <a:ext uri="{FF2B5EF4-FFF2-40B4-BE49-F238E27FC236}">
                <a16:creationId xmlns:a16="http://schemas.microsoft.com/office/drawing/2014/main" id="{1A9D0ECA-86D5-6715-BD7C-EA1FCBA44F3A}"/>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754339" y="6470879"/>
            <a:ext cx="370123" cy="34929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Panneau de route prioritaire en France — Wikipédia">
            <a:extLst>
              <a:ext uri="{FF2B5EF4-FFF2-40B4-BE49-F238E27FC236}">
                <a16:creationId xmlns:a16="http://schemas.microsoft.com/office/drawing/2014/main" id="{C578A0F0-7803-7C2C-0E39-ED55305D8F8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97059" y="2129406"/>
            <a:ext cx="370340" cy="37034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Panneau de route prioritaire en France — Wikipédia">
            <a:extLst>
              <a:ext uri="{FF2B5EF4-FFF2-40B4-BE49-F238E27FC236}">
                <a16:creationId xmlns:a16="http://schemas.microsoft.com/office/drawing/2014/main" id="{9473AA90-F8E0-0CC1-8648-088F5AB1530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00885" y="3108918"/>
            <a:ext cx="370340" cy="37034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6" descr="ATELIER CAPILLAIRE">
            <a:extLst>
              <a:ext uri="{FF2B5EF4-FFF2-40B4-BE49-F238E27FC236}">
                <a16:creationId xmlns:a16="http://schemas.microsoft.com/office/drawing/2014/main" id="{5400512F-E912-A5E1-5B61-1485E476ECB2}"/>
              </a:ext>
            </a:extLst>
          </p:cNvPr>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44824" y="1855325"/>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 descr="ATELIER CAPILLAIRE">
            <a:extLst>
              <a:ext uri="{FF2B5EF4-FFF2-40B4-BE49-F238E27FC236}">
                <a16:creationId xmlns:a16="http://schemas.microsoft.com/office/drawing/2014/main" id="{CA3DD23F-9A5D-BA29-6932-C02A97602124}"/>
              </a:ext>
            </a:extLst>
          </p:cNvPr>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44823" y="2847458"/>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Le &quot;Fait Maison&quot;... - La Causerie des Chartrons">
            <a:extLst>
              <a:ext uri="{FF2B5EF4-FFF2-40B4-BE49-F238E27FC236}">
                <a16:creationId xmlns:a16="http://schemas.microsoft.com/office/drawing/2014/main" id="{60FD0048-2843-B0E3-9081-CF61C29F9027}"/>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18047" y="2610700"/>
            <a:ext cx="436291" cy="28974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Le &quot;Fait Maison&quot;... - La Causerie des Chartrons">
            <a:extLst>
              <a:ext uri="{FF2B5EF4-FFF2-40B4-BE49-F238E27FC236}">
                <a16:creationId xmlns:a16="http://schemas.microsoft.com/office/drawing/2014/main" id="{0C9C6A6C-DFFD-DD65-3419-88A6E3D8167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18048" y="3603504"/>
            <a:ext cx="436291" cy="28974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Le &quot;Fait Maison&quot;... - La Causerie des Chartrons">
            <a:extLst>
              <a:ext uri="{FF2B5EF4-FFF2-40B4-BE49-F238E27FC236}">
                <a16:creationId xmlns:a16="http://schemas.microsoft.com/office/drawing/2014/main" id="{C131AB17-D2F8-7FFC-6A1F-B078B2E27017}"/>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18046" y="4596308"/>
            <a:ext cx="436291" cy="28974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Le &quot;Fait Maison&quot;... - La Causerie des Chartrons">
            <a:extLst>
              <a:ext uri="{FF2B5EF4-FFF2-40B4-BE49-F238E27FC236}">
                <a16:creationId xmlns:a16="http://schemas.microsoft.com/office/drawing/2014/main" id="{4EB8E4F6-077A-7B6B-0CC1-54905D76671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18045" y="5589112"/>
            <a:ext cx="436291" cy="28974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ATELIER CAPILLAIRE">
            <a:extLst>
              <a:ext uri="{FF2B5EF4-FFF2-40B4-BE49-F238E27FC236}">
                <a16:creationId xmlns:a16="http://schemas.microsoft.com/office/drawing/2014/main" id="{1649BFF7-032D-602A-8D6C-702A449D202C}"/>
              </a:ext>
            </a:extLst>
          </p:cNvPr>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44823" y="3972110"/>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6" descr="ATELIER CAPILLAIRE">
            <a:extLst>
              <a:ext uri="{FF2B5EF4-FFF2-40B4-BE49-F238E27FC236}">
                <a16:creationId xmlns:a16="http://schemas.microsoft.com/office/drawing/2014/main" id="{A2BC51E8-ED1E-F379-0A66-3D1E352C11D0}"/>
              </a:ext>
            </a:extLst>
          </p:cNvPr>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44823" y="4918758"/>
            <a:ext cx="785811" cy="5229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5980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Espace réservé du texte 6">
            <a:extLst>
              <a:ext uri="{FF2B5EF4-FFF2-40B4-BE49-F238E27FC236}">
                <a16:creationId xmlns:a16="http://schemas.microsoft.com/office/drawing/2014/main" id="{4B3A875C-AEAE-4C75-969F-343225AF4348}"/>
              </a:ext>
            </a:extLst>
          </p:cNvPr>
          <p:cNvSpPr txBox="1">
            <a:spLocks/>
          </p:cNvSpPr>
          <p:nvPr/>
        </p:nvSpPr>
        <p:spPr>
          <a:xfrm>
            <a:off x="4376057" y="137054"/>
            <a:ext cx="7300006"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0">
                <a:solidFill>
                  <a:srgbClr val="C00000"/>
                </a:solidFill>
              </a:rPr>
              <a:t>Grand Public</a:t>
            </a:r>
            <a:r>
              <a:rPr lang="fr-FR">
                <a:solidFill>
                  <a:srgbClr val="C00000"/>
                </a:solidFill>
              </a:rPr>
              <a:t> </a:t>
            </a:r>
            <a:r>
              <a:rPr lang="fr-FR">
                <a:solidFill>
                  <a:schemeClr val="tx1">
                    <a:lumMod val="50000"/>
                    <a:lumOff val="50000"/>
                  </a:schemeClr>
                </a:solidFill>
              </a:rPr>
              <a:t>- </a:t>
            </a:r>
            <a:r>
              <a:rPr lang="fr-FR">
                <a:solidFill>
                  <a:srgbClr val="C00000"/>
                </a:solidFill>
              </a:rPr>
              <a:t>Premium</a:t>
            </a:r>
            <a:r>
              <a:rPr lang="fr-FR">
                <a:solidFill>
                  <a:schemeClr val="tx1">
                    <a:lumMod val="50000"/>
                    <a:lumOff val="50000"/>
                  </a:schemeClr>
                </a:solidFill>
              </a:rPr>
              <a:t> - Professionnels </a:t>
            </a:r>
          </a:p>
        </p:txBody>
      </p:sp>
      <p:graphicFrame>
        <p:nvGraphicFramePr>
          <p:cNvPr id="5" name="Tableau 2">
            <a:extLst>
              <a:ext uri="{FF2B5EF4-FFF2-40B4-BE49-F238E27FC236}">
                <a16:creationId xmlns:a16="http://schemas.microsoft.com/office/drawing/2014/main" id="{15211A2E-B51D-4C01-AE27-EC4C51EB1847}"/>
              </a:ext>
            </a:extLst>
          </p:cNvPr>
          <p:cNvGraphicFramePr>
            <a:graphicFrameLocks noGrp="1"/>
          </p:cNvGraphicFramePr>
          <p:nvPr/>
        </p:nvGraphicFramePr>
        <p:xfrm>
          <a:off x="523510" y="1304679"/>
          <a:ext cx="11544665" cy="4692012"/>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90796">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extLst>
                  <a:ext uri="{0D108BD9-81ED-4DB2-BD59-A6C34878D82A}">
                    <a16:rowId xmlns:a16="http://schemas.microsoft.com/office/drawing/2014/main" val="281826543"/>
                  </a:ext>
                </a:extLst>
              </a:tr>
              <a:tr h="811072">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CIBLE Emprunt : Conquête assurance-vie / PER</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baseline="0" dirty="0">
                          <a:solidFill>
                            <a:schemeClr val="tx1"/>
                          </a:solidFill>
                          <a:latin typeface="+mn-lt"/>
                          <a:ea typeface="+mn-ea"/>
                          <a:cs typeface="+mn-cs"/>
                        </a:rPr>
                        <a:t>Clients Particuliers y compris Premium</a:t>
                      </a:r>
                    </a:p>
                    <a:p>
                      <a:pPr marL="171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baseline="0" dirty="0">
                          <a:solidFill>
                            <a:schemeClr val="tx1"/>
                          </a:solidFill>
                          <a:latin typeface="+mn-lt"/>
                          <a:ea typeface="+mn-ea"/>
                          <a:cs typeface="+mn-cs"/>
                        </a:rPr>
                        <a:t>Agés de 18 à 45 ans</a:t>
                      </a:r>
                    </a:p>
                    <a:p>
                      <a:pPr marL="171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baseline="0" dirty="0">
                          <a:solidFill>
                            <a:schemeClr val="tx1"/>
                          </a:solidFill>
                          <a:latin typeface="+mn-lt"/>
                          <a:ea typeface="+mn-ea"/>
                          <a:cs typeface="+mn-cs"/>
                        </a:rPr>
                        <a:t>Appétents à la souscription d’un contrat d’assurance-vie (score)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Equiper et rajeunir nos clients non détenteurs d’assurance vie grâce à l’offre Emprunt</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Cette cible est également appétente pour le PER</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Q3 EPARGNE CONQUETE AV EMPRUNT</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74557053"/>
                  </a:ext>
                </a:extLst>
              </a:tr>
              <a:tr h="811072">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CIBLE Emprunt : VL en assurance-vie</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baseline="0" dirty="0">
                          <a:solidFill>
                            <a:schemeClr val="tx1"/>
                          </a:solidFill>
                          <a:latin typeface="+mn-lt"/>
                          <a:ea typeface="+mn-ea"/>
                          <a:cs typeface="+mn-cs"/>
                        </a:rPr>
                        <a:t>Clients 30/79 ans avec assurance-vie &gt; 20 K€ </a:t>
                      </a:r>
                    </a:p>
                    <a:p>
                      <a:pPr marL="171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baseline="0" dirty="0">
                          <a:solidFill>
                            <a:schemeClr val="tx1"/>
                          </a:solidFill>
                          <a:latin typeface="+mn-lt"/>
                          <a:ea typeface="+mn-ea"/>
                          <a:cs typeface="+mn-cs"/>
                        </a:rPr>
                        <a:t>taux d’UC &lt; 30 % </a:t>
                      </a:r>
                    </a:p>
                    <a:p>
                      <a:pPr marL="171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baseline="0" dirty="0">
                          <a:solidFill>
                            <a:schemeClr val="tx1"/>
                          </a:solidFill>
                          <a:latin typeface="+mn-lt"/>
                          <a:ea typeface="+mn-ea"/>
                          <a:cs typeface="+mn-cs"/>
                        </a:rPr>
                        <a:t>éligible aux bonifications CNP ou BPCE-vie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Conquête d’argent frais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solidFill>
                          <a:effectLst/>
                          <a:latin typeface="Arial" panose="020B0604020202020204" pitchFamily="34" charset="0"/>
                          <a:ea typeface="+mn-ea"/>
                          <a:cs typeface="+mn-cs"/>
                        </a:rPr>
                        <a:t>GERC</a:t>
                      </a:r>
                    </a:p>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solidFill>
                          <a:effectLst/>
                          <a:latin typeface="Arial" panose="020B0604020202020204" pitchFamily="34" charset="0"/>
                          <a:ea typeface="+mn-ea"/>
                          <a:cs typeface="+mn-cs"/>
                        </a:rPr>
                        <a:t>ORCA</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Q3 EPARGNE BONIF € ET EMPRUNT</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09275171"/>
                  </a:ext>
                </a:extLst>
              </a:tr>
              <a:tr h="811072">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CIBLE Emprunt : VL en assurance-vie</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ayant souscrit aux emprunts précédents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Conquête d’argent frais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Q3 EPARGNE TITULAIRE EMPRUNT</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71601658"/>
                  </a:ext>
                </a:extLst>
              </a:tr>
              <a:tr h="811072">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Bilan Epargne Conquête assurance-vie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18 – 69 ans, non détenteurs d’assurance-vie </a:t>
                      </a:r>
                    </a:p>
                    <a:p>
                      <a:pPr algn="l"/>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Ess</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à potentiel, A potentiel,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Ess</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Gd Public</a:t>
                      </a:r>
                    </a:p>
                    <a:p>
                      <a:pPr algn="l"/>
                      <a:r>
                        <a:rPr lang="fr-FR" sz="1000" b="0" i="0" u="none" strike="noStrike" kern="1200" dirty="0">
                          <a:solidFill>
                            <a:schemeClr val="tx1">
                              <a:lumMod val="75000"/>
                              <a:lumOff val="25000"/>
                            </a:schemeClr>
                          </a:solidFill>
                          <a:effectLst/>
                          <a:latin typeface="Arial" panose="020B0604020202020204" pitchFamily="34" charset="0"/>
                          <a:ea typeface="+mn-ea"/>
                          <a:cs typeface="+mn-cs"/>
                        </a:rPr>
                        <a:t>Critère SF = SF DAV &gt; 3K€ (sur 6 mois)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Entretien bilan Epargne pour capter leurs avoirs externes et cristalliser leur épargne liquide en assurance-vie, voire PER pour les non retraités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00" b="0" i="0" u="none" strike="noStrike" kern="1200" dirty="0">
                          <a:solidFill>
                            <a:schemeClr val="tx1"/>
                          </a:solidFill>
                          <a:effectLst/>
                          <a:latin typeface="Arial" panose="020B0604020202020204" pitchFamily="34" charset="0"/>
                          <a:ea typeface="+mn-ea"/>
                          <a:cs typeface="+mn-cs"/>
                        </a:rPr>
                        <a:t>GERC</a:t>
                      </a:r>
                    </a:p>
                    <a:p>
                      <a:pPr algn="ctr"/>
                      <a:r>
                        <a:rPr lang="fr-FR" sz="800" b="0" i="0" u="none" strike="noStrike" kern="1200" dirty="0">
                          <a:solidFill>
                            <a:schemeClr val="tx1"/>
                          </a:solidFill>
                          <a:effectLst/>
                          <a:latin typeface="Arial" panose="020B0604020202020204" pitchFamily="34" charset="0"/>
                          <a:ea typeface="+mn-ea"/>
                          <a:cs typeface="+mn-cs"/>
                        </a:rPr>
                        <a:t>(6 000 jeunes – 25 000 adultes)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Q3 EPARGNE</a:t>
                      </a:r>
                    </a:p>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CONQUETE ASV</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45208205"/>
                  </a:ext>
                </a:extLst>
              </a:tr>
              <a:tr h="54447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Bilan Epargne Activation assurance-vie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18 – 69 ans, Détenteurs d’assurance-vie inactifs depuis 4 ans OU Contrat OPC Monétaire OU Score activation assurance vie]</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Ess</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à potentiel, A potentiel,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Ess</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Gd Public</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Soit Liquidités (SF tous livrets) &gt;10k</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Entretien bilan Epargne pour capter leurs avoirs externes et cristalliser leur épargne liquide en assurance-vie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0" i="0" u="none" strike="noStrike" kern="1200" dirty="0">
                          <a:solidFill>
                            <a:schemeClr val="tx1"/>
                          </a:solidFill>
                          <a:effectLst/>
                          <a:latin typeface="Arial" panose="020B0604020202020204" pitchFamily="34" charset="0"/>
                          <a:ea typeface="+mn-ea"/>
                          <a:cs typeface="+mn-cs"/>
                        </a:rPr>
                        <a:t>GERC</a:t>
                      </a:r>
                    </a:p>
                    <a:p>
                      <a:pPr algn="ctr"/>
                      <a:r>
                        <a:rPr lang="fr-FR" sz="1000" b="0" i="0" u="none" strike="noStrike" kern="1200" dirty="0">
                          <a:solidFill>
                            <a:schemeClr val="tx1"/>
                          </a:solidFill>
                          <a:effectLst/>
                          <a:latin typeface="Arial" panose="020B0604020202020204" pitchFamily="34" charset="0"/>
                          <a:ea typeface="+mn-ea"/>
                          <a:cs typeface="+mn-cs"/>
                        </a:rPr>
                        <a:t>(12 000 clients)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Q3 EPARGNE ACTIVATION ASV</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3362895"/>
                  </a:ext>
                </a:extLst>
              </a:tr>
            </a:tbl>
          </a:graphicData>
        </a:graphic>
      </p:graphicFrame>
      <p:sp>
        <p:nvSpPr>
          <p:cNvPr id="20" name="Rectangle 19">
            <a:extLst>
              <a:ext uri="{FF2B5EF4-FFF2-40B4-BE49-F238E27FC236}">
                <a16:creationId xmlns:a16="http://schemas.microsoft.com/office/drawing/2014/main" id="{3D353E3C-9282-4FAB-BFA6-7C5298EEF82A}"/>
              </a:ext>
            </a:extLst>
          </p:cNvPr>
          <p:cNvSpPr/>
          <p:nvPr/>
        </p:nvSpPr>
        <p:spPr>
          <a:xfrm>
            <a:off x="0" y="0"/>
            <a:ext cx="394399" cy="685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a:solidFill>
                  <a:schemeClr val="bg1"/>
                </a:solidFill>
                <a:latin typeface="Montserrat Black" panose="00000A00000000000000" pitchFamily="2" charset="0"/>
              </a:rPr>
              <a:t>EPARGNE</a:t>
            </a:r>
          </a:p>
        </p:txBody>
      </p:sp>
      <p:sp>
        <p:nvSpPr>
          <p:cNvPr id="21" name="Espace réservé du texte 5">
            <a:extLst>
              <a:ext uri="{FF2B5EF4-FFF2-40B4-BE49-F238E27FC236}">
                <a16:creationId xmlns:a16="http://schemas.microsoft.com/office/drawing/2014/main" id="{B61253F7-D769-44AB-A277-E770735DD150}"/>
              </a:ext>
            </a:extLst>
          </p:cNvPr>
          <p:cNvSpPr>
            <a:spLocks noGrp="1"/>
          </p:cNvSpPr>
          <p:nvPr>
            <p:ph type="body" sz="quarter" idx="12"/>
          </p:nvPr>
        </p:nvSpPr>
        <p:spPr>
          <a:xfrm>
            <a:off x="695325" y="464147"/>
            <a:ext cx="10980738" cy="720000"/>
          </a:xfrm>
        </p:spPr>
        <p:txBody>
          <a:bodyPr lIns="91440" tIns="45720" rIns="91440" bIns="45720" anchor="ctr">
            <a:normAutofit/>
          </a:bodyPr>
          <a:lstStyle/>
          <a:p>
            <a:r>
              <a:rPr lang="fr-FR">
                <a:solidFill>
                  <a:srgbClr val="C00000"/>
                </a:solidFill>
                <a:latin typeface="Montserrat Black"/>
              </a:rPr>
              <a:t>Les Cibles de</a:t>
            </a:r>
            <a:r>
              <a:rPr lang="fr-FR">
                <a:solidFill>
                  <a:srgbClr val="00B0F0"/>
                </a:solidFill>
                <a:latin typeface="Montserrat Black"/>
              </a:rPr>
              <a:t> </a:t>
            </a:r>
            <a:r>
              <a:rPr lang="fr-FR">
                <a:latin typeface="Montserrat Black"/>
              </a:rPr>
              <a:t>l’Epargne</a:t>
            </a:r>
            <a:r>
              <a:rPr lang="fr-FR">
                <a:solidFill>
                  <a:srgbClr val="00B0F0"/>
                </a:solidFill>
                <a:latin typeface="Montserrat Black"/>
              </a:rPr>
              <a:t> </a:t>
            </a:r>
            <a:r>
              <a:rPr lang="fr-FR">
                <a:solidFill>
                  <a:srgbClr val="C00000"/>
                </a:solidFill>
                <a:latin typeface="Montserrat Black"/>
              </a:rPr>
              <a:t>en relief </a:t>
            </a:r>
          </a:p>
        </p:txBody>
      </p:sp>
      <p:pic>
        <p:nvPicPr>
          <p:cNvPr id="4" name="Image 3">
            <a:extLst>
              <a:ext uri="{FF2B5EF4-FFF2-40B4-BE49-F238E27FC236}">
                <a16:creationId xmlns:a16="http://schemas.microsoft.com/office/drawing/2014/main" id="{D2390F1F-4780-03EC-883C-219C1B05A31B}"/>
              </a:ext>
            </a:extLst>
          </p:cNvPr>
          <p:cNvPicPr>
            <a:picLocks noChangeAspect="1"/>
          </p:cNvPicPr>
          <p:nvPr/>
        </p:nvPicPr>
        <p:blipFill>
          <a:blip r:embed="rId2">
            <a:clrChange>
              <a:clrFrom>
                <a:srgbClr val="FFFFFF"/>
              </a:clrFrom>
              <a:clrTo>
                <a:srgbClr val="FFFFFF">
                  <a:alpha val="0"/>
                </a:srgbClr>
              </a:clrTo>
            </a:clrChange>
            <a:grayscl/>
          </a:blip>
          <a:stretch>
            <a:fillRect/>
          </a:stretch>
        </p:blipFill>
        <p:spPr>
          <a:xfrm>
            <a:off x="11364467" y="4560807"/>
            <a:ext cx="363205" cy="290565"/>
          </a:xfrm>
          <a:prstGeom prst="rect">
            <a:avLst/>
          </a:prstGeom>
        </p:spPr>
      </p:pic>
      <p:pic>
        <p:nvPicPr>
          <p:cNvPr id="7" name="Image 6">
            <a:extLst>
              <a:ext uri="{FF2B5EF4-FFF2-40B4-BE49-F238E27FC236}">
                <a16:creationId xmlns:a16="http://schemas.microsoft.com/office/drawing/2014/main" id="{B4644694-2E4C-EEE0-4A9F-F140C914CE4B}"/>
              </a:ext>
            </a:extLst>
          </p:cNvPr>
          <p:cNvPicPr>
            <a:picLocks noChangeAspect="1"/>
          </p:cNvPicPr>
          <p:nvPr/>
        </p:nvPicPr>
        <p:blipFill>
          <a:blip r:embed="rId3">
            <a:clrChange>
              <a:clrFrom>
                <a:srgbClr val="FFFFFF"/>
              </a:clrFrom>
              <a:clrTo>
                <a:srgbClr val="FFFFFF">
                  <a:alpha val="0"/>
                </a:srgbClr>
              </a:clrTo>
            </a:clrChange>
            <a:grayscl/>
          </a:blip>
          <a:stretch>
            <a:fillRect/>
          </a:stretch>
        </p:blipFill>
        <p:spPr>
          <a:xfrm>
            <a:off x="11423901" y="4899014"/>
            <a:ext cx="244339" cy="277357"/>
          </a:xfrm>
          <a:prstGeom prst="rect">
            <a:avLst/>
          </a:prstGeom>
        </p:spPr>
      </p:pic>
      <p:pic>
        <p:nvPicPr>
          <p:cNvPr id="8" name="Image 7">
            <a:extLst>
              <a:ext uri="{FF2B5EF4-FFF2-40B4-BE49-F238E27FC236}">
                <a16:creationId xmlns:a16="http://schemas.microsoft.com/office/drawing/2014/main" id="{0FB99FBA-B6FE-5338-0B13-A693802FB5FF}"/>
              </a:ext>
            </a:extLst>
          </p:cNvPr>
          <p:cNvPicPr>
            <a:picLocks noChangeAspect="1"/>
          </p:cNvPicPr>
          <p:nvPr/>
        </p:nvPicPr>
        <p:blipFill>
          <a:blip r:embed="rId4">
            <a:clrChange>
              <a:clrFrom>
                <a:srgbClr val="FFFFFF"/>
              </a:clrFrom>
              <a:clrTo>
                <a:srgbClr val="FFFFFF">
                  <a:alpha val="0"/>
                </a:srgbClr>
              </a:clrTo>
            </a:clrChange>
            <a:grayscl/>
          </a:blip>
          <a:stretch>
            <a:fillRect/>
          </a:stretch>
        </p:blipFill>
        <p:spPr>
          <a:xfrm>
            <a:off x="11682319" y="4812795"/>
            <a:ext cx="316979" cy="264150"/>
          </a:xfrm>
          <a:prstGeom prst="rect">
            <a:avLst/>
          </a:prstGeom>
        </p:spPr>
      </p:pic>
      <p:pic>
        <p:nvPicPr>
          <p:cNvPr id="9" name="Image 8">
            <a:extLst>
              <a:ext uri="{FF2B5EF4-FFF2-40B4-BE49-F238E27FC236}">
                <a16:creationId xmlns:a16="http://schemas.microsoft.com/office/drawing/2014/main" id="{68E61049-60C3-C12F-C671-90FE65716820}"/>
              </a:ext>
            </a:extLst>
          </p:cNvPr>
          <p:cNvPicPr>
            <a:picLocks noChangeAspect="1"/>
          </p:cNvPicPr>
          <p:nvPr/>
        </p:nvPicPr>
        <p:blipFill>
          <a:blip r:embed="rId2">
            <a:clrChange>
              <a:clrFrom>
                <a:srgbClr val="FFFFFF"/>
              </a:clrFrom>
              <a:clrTo>
                <a:srgbClr val="FFFFFF">
                  <a:alpha val="0"/>
                </a:srgbClr>
              </a:clrTo>
            </a:clrChange>
            <a:grayscl/>
          </a:blip>
          <a:stretch>
            <a:fillRect/>
          </a:stretch>
        </p:blipFill>
        <p:spPr>
          <a:xfrm>
            <a:off x="11500716" y="5378261"/>
            <a:ext cx="363205" cy="290565"/>
          </a:xfrm>
          <a:prstGeom prst="rect">
            <a:avLst/>
          </a:prstGeom>
        </p:spPr>
      </p:pic>
      <p:pic>
        <p:nvPicPr>
          <p:cNvPr id="11" name="Image 10">
            <a:extLst>
              <a:ext uri="{FF2B5EF4-FFF2-40B4-BE49-F238E27FC236}">
                <a16:creationId xmlns:a16="http://schemas.microsoft.com/office/drawing/2014/main" id="{29C556C0-A3CD-EE31-A314-74E7EB55D114}"/>
              </a:ext>
            </a:extLst>
          </p:cNvPr>
          <p:cNvPicPr>
            <a:picLocks noChangeAspect="1"/>
          </p:cNvPicPr>
          <p:nvPr/>
        </p:nvPicPr>
        <p:blipFill>
          <a:blip r:embed="rId4">
            <a:clrChange>
              <a:clrFrom>
                <a:srgbClr val="FFFFFF"/>
              </a:clrFrom>
              <a:clrTo>
                <a:srgbClr val="FFFFFF">
                  <a:alpha val="0"/>
                </a:srgbClr>
              </a:clrTo>
            </a:clrChange>
            <a:grayscl/>
          </a:blip>
          <a:stretch>
            <a:fillRect/>
          </a:stretch>
        </p:blipFill>
        <p:spPr>
          <a:xfrm>
            <a:off x="11510000" y="5730455"/>
            <a:ext cx="316979" cy="264150"/>
          </a:xfrm>
          <a:prstGeom prst="rect">
            <a:avLst/>
          </a:prstGeom>
        </p:spPr>
      </p:pic>
      <p:pic>
        <p:nvPicPr>
          <p:cNvPr id="10" name="Picture 2" descr="Le &quot;Fait Maison&quot;... - La Causerie des Chartrons">
            <a:extLst>
              <a:ext uri="{FF2B5EF4-FFF2-40B4-BE49-F238E27FC236}">
                <a16:creationId xmlns:a16="http://schemas.microsoft.com/office/drawing/2014/main" id="{6006EF21-7DFE-67D7-80FD-C8AF07D1CAE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08242" y="3169184"/>
            <a:ext cx="436291" cy="28974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ADN Nations - Analyse de marché et conseil stratégique">
            <a:hlinkClick r:id="rId6" action="ppaction://hlinksldjump"/>
            <a:extLst>
              <a:ext uri="{FF2B5EF4-FFF2-40B4-BE49-F238E27FC236}">
                <a16:creationId xmlns:a16="http://schemas.microsoft.com/office/drawing/2014/main" id="{F621BE68-D689-EECE-D434-BBC67A4830D5}"/>
              </a:ext>
            </a:extLst>
          </p:cNvPr>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754339" y="6470879"/>
            <a:ext cx="370123" cy="349294"/>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Le &quot;Fait Maison&quot;... - La Causerie des Chartrons">
            <a:extLst>
              <a:ext uri="{FF2B5EF4-FFF2-40B4-BE49-F238E27FC236}">
                <a16:creationId xmlns:a16="http://schemas.microsoft.com/office/drawing/2014/main" id="{2B97093B-2E86-B129-6162-597B0D5D62E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394388" y="3986599"/>
            <a:ext cx="436291" cy="289743"/>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Objet 5">
            <a:extLst>
              <a:ext uri="{FF2B5EF4-FFF2-40B4-BE49-F238E27FC236}">
                <a16:creationId xmlns:a16="http://schemas.microsoft.com/office/drawing/2014/main" id="{8BDCB3C5-0D9C-1198-0D06-E4BBBCDFE2B3}"/>
              </a:ext>
            </a:extLst>
          </p:cNvPr>
          <p:cNvGraphicFramePr>
            <a:graphicFrameLocks noChangeAspect="1"/>
          </p:cNvGraphicFramePr>
          <p:nvPr/>
        </p:nvGraphicFramePr>
        <p:xfrm>
          <a:off x="528176" y="4157671"/>
          <a:ext cx="1490662" cy="200025"/>
        </p:xfrm>
        <a:graphic>
          <a:graphicData uri="http://schemas.openxmlformats.org/presentationml/2006/ole">
            <mc:AlternateContent xmlns:mc="http://schemas.openxmlformats.org/markup-compatibility/2006">
              <mc:Choice xmlns:v="urn:schemas-microsoft-com:vml" Requires="v">
                <p:oleObj name="Worksheet" r:id="rId8" imgW="1800344" imgH="200179" progId="Excel.Sheet.12">
                  <p:embed/>
                </p:oleObj>
              </mc:Choice>
              <mc:Fallback>
                <p:oleObj name="Worksheet" r:id="rId8" imgW="1800344" imgH="200179" progId="Excel.Sheet.12">
                  <p:embed/>
                  <p:pic>
                    <p:nvPicPr>
                      <p:cNvPr id="6" name="Objet 5">
                        <a:extLst>
                          <a:ext uri="{FF2B5EF4-FFF2-40B4-BE49-F238E27FC236}">
                            <a16:creationId xmlns:a16="http://schemas.microsoft.com/office/drawing/2014/main" id="{8BDCB3C5-0D9C-1198-0D06-E4BBBCDFE2B3}"/>
                          </a:ext>
                        </a:extLst>
                      </p:cNvPr>
                      <p:cNvPicPr/>
                      <p:nvPr/>
                    </p:nvPicPr>
                    <p:blipFill>
                      <a:blip r:embed="rId9"/>
                      <a:stretch>
                        <a:fillRect/>
                      </a:stretch>
                    </p:blipFill>
                    <p:spPr>
                      <a:xfrm>
                        <a:off x="528176" y="4157671"/>
                        <a:ext cx="1490662" cy="200025"/>
                      </a:xfrm>
                      <a:prstGeom prst="rect">
                        <a:avLst/>
                      </a:prstGeom>
                    </p:spPr>
                  </p:pic>
                </p:oleObj>
              </mc:Fallback>
            </mc:AlternateContent>
          </a:graphicData>
        </a:graphic>
      </p:graphicFrame>
      <p:graphicFrame>
        <p:nvGraphicFramePr>
          <p:cNvPr id="13" name="Objet 12">
            <a:extLst>
              <a:ext uri="{FF2B5EF4-FFF2-40B4-BE49-F238E27FC236}">
                <a16:creationId xmlns:a16="http://schemas.microsoft.com/office/drawing/2014/main" id="{95D649CF-90B7-8F1D-6F9A-19CA74EAE8C0}"/>
              </a:ext>
            </a:extLst>
          </p:cNvPr>
          <p:cNvGraphicFramePr>
            <a:graphicFrameLocks noChangeAspect="1"/>
          </p:cNvGraphicFramePr>
          <p:nvPr/>
        </p:nvGraphicFramePr>
        <p:xfrm>
          <a:off x="523561" y="3349496"/>
          <a:ext cx="1490662" cy="200025"/>
        </p:xfrm>
        <a:graphic>
          <a:graphicData uri="http://schemas.openxmlformats.org/presentationml/2006/ole">
            <mc:AlternateContent xmlns:mc="http://schemas.openxmlformats.org/markup-compatibility/2006">
              <mc:Choice xmlns:v="urn:schemas-microsoft-com:vml" Requires="v">
                <p:oleObj name="Worksheet" r:id="rId8" imgW="1800344" imgH="200179" progId="Excel.Sheet.12">
                  <p:embed/>
                </p:oleObj>
              </mc:Choice>
              <mc:Fallback>
                <p:oleObj name="Worksheet" r:id="rId8" imgW="1800344" imgH="200179" progId="Excel.Sheet.12">
                  <p:embed/>
                  <p:pic>
                    <p:nvPicPr>
                      <p:cNvPr id="13" name="Objet 12">
                        <a:extLst>
                          <a:ext uri="{FF2B5EF4-FFF2-40B4-BE49-F238E27FC236}">
                            <a16:creationId xmlns:a16="http://schemas.microsoft.com/office/drawing/2014/main" id="{95D649CF-90B7-8F1D-6F9A-19CA74EAE8C0}"/>
                          </a:ext>
                        </a:extLst>
                      </p:cNvPr>
                      <p:cNvPicPr/>
                      <p:nvPr/>
                    </p:nvPicPr>
                    <p:blipFill>
                      <a:blip r:embed="rId9"/>
                      <a:stretch>
                        <a:fillRect/>
                      </a:stretch>
                    </p:blipFill>
                    <p:spPr>
                      <a:xfrm>
                        <a:off x="523561" y="3349496"/>
                        <a:ext cx="1490662" cy="200025"/>
                      </a:xfrm>
                      <a:prstGeom prst="rect">
                        <a:avLst/>
                      </a:prstGeom>
                    </p:spPr>
                  </p:pic>
                </p:oleObj>
              </mc:Fallback>
            </mc:AlternateContent>
          </a:graphicData>
        </a:graphic>
      </p:graphicFrame>
      <p:graphicFrame>
        <p:nvGraphicFramePr>
          <p:cNvPr id="14" name="Objet 13">
            <a:extLst>
              <a:ext uri="{FF2B5EF4-FFF2-40B4-BE49-F238E27FC236}">
                <a16:creationId xmlns:a16="http://schemas.microsoft.com/office/drawing/2014/main" id="{9650FEDC-6B3E-9326-5478-033812E9E3A3}"/>
              </a:ext>
            </a:extLst>
          </p:cNvPr>
          <p:cNvGraphicFramePr>
            <a:graphicFrameLocks noChangeAspect="1"/>
          </p:cNvGraphicFramePr>
          <p:nvPr/>
        </p:nvGraphicFramePr>
        <p:xfrm>
          <a:off x="528181" y="2532075"/>
          <a:ext cx="1490662" cy="200025"/>
        </p:xfrm>
        <a:graphic>
          <a:graphicData uri="http://schemas.openxmlformats.org/presentationml/2006/ole">
            <mc:AlternateContent xmlns:mc="http://schemas.openxmlformats.org/markup-compatibility/2006">
              <mc:Choice xmlns:v="urn:schemas-microsoft-com:vml" Requires="v">
                <p:oleObj name="Worksheet" r:id="rId8" imgW="1800344" imgH="200179" progId="Excel.Sheet.12">
                  <p:embed/>
                </p:oleObj>
              </mc:Choice>
              <mc:Fallback>
                <p:oleObj name="Worksheet" r:id="rId8" imgW="1800344" imgH="200179" progId="Excel.Sheet.12">
                  <p:embed/>
                  <p:pic>
                    <p:nvPicPr>
                      <p:cNvPr id="14" name="Objet 13">
                        <a:extLst>
                          <a:ext uri="{FF2B5EF4-FFF2-40B4-BE49-F238E27FC236}">
                            <a16:creationId xmlns:a16="http://schemas.microsoft.com/office/drawing/2014/main" id="{9650FEDC-6B3E-9326-5478-033812E9E3A3}"/>
                          </a:ext>
                        </a:extLst>
                      </p:cNvPr>
                      <p:cNvPicPr/>
                      <p:nvPr/>
                    </p:nvPicPr>
                    <p:blipFill>
                      <a:blip r:embed="rId9"/>
                      <a:stretch>
                        <a:fillRect/>
                      </a:stretch>
                    </p:blipFill>
                    <p:spPr>
                      <a:xfrm>
                        <a:off x="528181" y="2532075"/>
                        <a:ext cx="1490662" cy="200025"/>
                      </a:xfrm>
                      <a:prstGeom prst="rect">
                        <a:avLst/>
                      </a:prstGeom>
                    </p:spPr>
                  </p:pic>
                </p:oleObj>
              </mc:Fallback>
            </mc:AlternateContent>
          </a:graphicData>
        </a:graphic>
      </p:graphicFrame>
    </p:spTree>
    <p:extLst>
      <p:ext uri="{BB962C8B-B14F-4D97-AF65-F5344CB8AC3E}">
        <p14:creationId xmlns:p14="http://schemas.microsoft.com/office/powerpoint/2010/main" val="34990102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Espace réservé du texte 6">
            <a:extLst>
              <a:ext uri="{FF2B5EF4-FFF2-40B4-BE49-F238E27FC236}">
                <a16:creationId xmlns:a16="http://schemas.microsoft.com/office/drawing/2014/main" id="{4B3A875C-AEAE-4C75-969F-343225AF4348}"/>
              </a:ext>
            </a:extLst>
          </p:cNvPr>
          <p:cNvSpPr txBox="1">
            <a:spLocks/>
          </p:cNvSpPr>
          <p:nvPr/>
        </p:nvSpPr>
        <p:spPr>
          <a:xfrm>
            <a:off x="4376057" y="137054"/>
            <a:ext cx="7300006"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0">
                <a:solidFill>
                  <a:srgbClr val="C00000"/>
                </a:solidFill>
              </a:rPr>
              <a:t>Grand Public</a:t>
            </a:r>
            <a:r>
              <a:rPr lang="fr-FR">
                <a:solidFill>
                  <a:srgbClr val="C00000"/>
                </a:solidFill>
              </a:rPr>
              <a:t> </a:t>
            </a:r>
            <a:r>
              <a:rPr lang="fr-FR">
                <a:solidFill>
                  <a:schemeClr val="tx1">
                    <a:lumMod val="50000"/>
                    <a:lumOff val="50000"/>
                  </a:schemeClr>
                </a:solidFill>
              </a:rPr>
              <a:t>- </a:t>
            </a:r>
            <a:r>
              <a:rPr lang="fr-FR">
                <a:solidFill>
                  <a:srgbClr val="C00000"/>
                </a:solidFill>
              </a:rPr>
              <a:t>Premium</a:t>
            </a:r>
            <a:r>
              <a:rPr lang="fr-FR">
                <a:solidFill>
                  <a:schemeClr val="tx1">
                    <a:lumMod val="50000"/>
                    <a:lumOff val="50000"/>
                  </a:schemeClr>
                </a:solidFill>
              </a:rPr>
              <a:t> - Professionnels </a:t>
            </a:r>
          </a:p>
        </p:txBody>
      </p:sp>
      <p:graphicFrame>
        <p:nvGraphicFramePr>
          <p:cNvPr id="5" name="Tableau 2">
            <a:extLst>
              <a:ext uri="{FF2B5EF4-FFF2-40B4-BE49-F238E27FC236}">
                <a16:creationId xmlns:a16="http://schemas.microsoft.com/office/drawing/2014/main" id="{15211A2E-B51D-4C01-AE27-EC4C51EB1847}"/>
              </a:ext>
            </a:extLst>
          </p:cNvPr>
          <p:cNvGraphicFramePr>
            <a:graphicFrameLocks noGrp="1"/>
          </p:cNvGraphicFramePr>
          <p:nvPr>
            <p:extLst>
              <p:ext uri="{D42A27DB-BD31-4B8C-83A1-F6EECF244321}">
                <p14:modId xmlns:p14="http://schemas.microsoft.com/office/powerpoint/2010/main" val="2036440061"/>
              </p:ext>
            </p:extLst>
          </p:nvPr>
        </p:nvGraphicFramePr>
        <p:xfrm>
          <a:off x="523510" y="1304679"/>
          <a:ext cx="11544665" cy="4719276"/>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90796">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extLst>
                  <a:ext uri="{0D108BD9-81ED-4DB2-BD59-A6C34878D82A}">
                    <a16:rowId xmlns:a16="http://schemas.microsoft.com/office/drawing/2014/main" val="281826543"/>
                  </a:ext>
                </a:extLst>
              </a:tr>
              <a:tr h="54447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Bilan Epargne Jeune*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fr-FR" sz="1000" b="0" i="0" u="none" strike="noStrike" kern="1200" baseline="0" dirty="0">
                          <a:solidFill>
                            <a:schemeClr val="tx1">
                              <a:lumMod val="75000"/>
                              <a:lumOff val="25000"/>
                            </a:schemeClr>
                          </a:solidFill>
                          <a:latin typeface="+mn-lt"/>
                          <a:ea typeface="+mn-ea"/>
                          <a:cs typeface="+mn-cs"/>
                        </a:rPr>
                        <a:t>Clients particuliers 18-35 ans :</a:t>
                      </a:r>
                    </a:p>
                    <a:p>
                      <a:pPr marL="171450" indent="-171450">
                        <a:buFontTx/>
                        <a:buChar char="-"/>
                      </a:pPr>
                      <a:r>
                        <a:rPr lang="fr-FR" sz="1000" b="0" i="0" u="none" strike="noStrike" kern="1200" baseline="0" dirty="0">
                          <a:solidFill>
                            <a:schemeClr val="tx1">
                              <a:lumMod val="75000"/>
                              <a:lumOff val="25000"/>
                            </a:schemeClr>
                          </a:solidFill>
                          <a:latin typeface="+mn-lt"/>
                          <a:ea typeface="+mn-ea"/>
                          <a:cs typeface="+mn-cs"/>
                        </a:rPr>
                        <a:t>Etudiant avec salaire (à partir de 6 mois)</a:t>
                      </a:r>
                    </a:p>
                    <a:p>
                      <a:pPr marL="171450" indent="-171450">
                        <a:buFontTx/>
                        <a:buChar char="-"/>
                      </a:pPr>
                      <a:r>
                        <a:rPr lang="fr-FR" sz="1000" b="0" i="0" u="none" strike="noStrike" kern="1200" baseline="0" dirty="0">
                          <a:solidFill>
                            <a:schemeClr val="tx1">
                              <a:lumMod val="75000"/>
                              <a:lumOff val="25000"/>
                            </a:schemeClr>
                          </a:solidFill>
                          <a:latin typeface="+mn-lt"/>
                          <a:ea typeface="+mn-ea"/>
                          <a:cs typeface="+mn-cs"/>
                        </a:rPr>
                        <a:t>Ou appétent à la cryptomonnaie</a:t>
                      </a:r>
                    </a:p>
                    <a:p>
                      <a:pPr marL="171450" indent="-171450">
                        <a:buFontTx/>
                        <a:buChar char="-"/>
                      </a:pPr>
                      <a:r>
                        <a:rPr lang="fr-FR" sz="1000" b="0" i="0" u="none" strike="noStrike" kern="1200" baseline="0" dirty="0">
                          <a:solidFill>
                            <a:schemeClr val="tx1">
                              <a:lumMod val="75000"/>
                              <a:lumOff val="25000"/>
                            </a:schemeClr>
                          </a:solidFill>
                          <a:latin typeface="+mn-lt"/>
                          <a:ea typeface="+mn-ea"/>
                          <a:cs typeface="+mn-cs"/>
                        </a:rPr>
                        <a:t>Ou ayant perçu un remboursement des impôts </a:t>
                      </a:r>
                    </a:p>
                    <a:p>
                      <a:pPr marL="171450" indent="-171450">
                        <a:buFontTx/>
                        <a:buChar char="-"/>
                      </a:pPr>
                      <a:r>
                        <a:rPr lang="fr-FR" sz="1000" b="0" i="0" u="none" strike="noStrike" kern="1200" baseline="0" dirty="0">
                          <a:solidFill>
                            <a:schemeClr val="tx1">
                              <a:lumMod val="75000"/>
                              <a:lumOff val="25000"/>
                            </a:schemeClr>
                          </a:solidFill>
                          <a:latin typeface="+mn-lt"/>
                          <a:ea typeface="+mn-ea"/>
                          <a:cs typeface="+mn-cs"/>
                        </a:rPr>
                        <a:t>Ou ayant navigué sur les pages : green, PEL, investir en bourse ou le simulateur crédit </a:t>
                      </a:r>
                      <a:r>
                        <a:rPr lang="fr-FR" sz="1000" b="0" i="0" u="none" strike="noStrike" kern="1200" baseline="0" dirty="0" err="1">
                          <a:solidFill>
                            <a:schemeClr val="tx1">
                              <a:lumMod val="75000"/>
                              <a:lumOff val="25000"/>
                            </a:schemeClr>
                          </a:solidFill>
                          <a:latin typeface="+mn-lt"/>
                          <a:ea typeface="+mn-ea"/>
                          <a:cs typeface="+mn-cs"/>
                        </a:rPr>
                        <a:t>immo</a:t>
                      </a: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Accompagner le jeune dans la préparation de ses projets de vie au travers d’un bilan épargne.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00" b="0" i="0" u="none" strike="noStrike" kern="1200" dirty="0">
                          <a:solidFill>
                            <a:schemeClr val="tx1"/>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Q3 EPARGNE JEUNES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78047111"/>
                  </a:ext>
                </a:extLst>
              </a:tr>
              <a:tr h="54447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Bilan Epargne </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Conquête PEA</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18 – 69 ans, liquidités tous livrets &gt; 15 K€, score d’appétence PEA ET non détenteurs de PEA OU détenteurs d’avoirs externes OU détenteurs ASV avec 30% d’UC]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L’objectif de cet entretien est d’inciter le client à ouvrir un PEA pour diversifier et optimiser la gestion de son épargne.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00" b="0" i="0" u="none" strike="noStrike" kern="1200" dirty="0">
                          <a:solidFill>
                            <a:schemeClr val="tx1"/>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Q3 EPARGNE </a:t>
                      </a:r>
                    </a:p>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CONQUETE PEA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96686721"/>
                  </a:ext>
                </a:extLst>
              </a:tr>
              <a:tr h="54447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Bilan Epargne </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Activation PEA</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fr-FR" sz="1000" b="0" i="0" u="none" strike="noStrike" kern="1200" dirty="0">
                          <a:solidFill>
                            <a:schemeClr val="tx1">
                              <a:lumMod val="75000"/>
                              <a:lumOff val="25000"/>
                            </a:schemeClr>
                          </a:solidFill>
                          <a:effectLst/>
                          <a:latin typeface="Arial" panose="020B0604020202020204" pitchFamily="34" charset="0"/>
                          <a:ea typeface="+mn-ea"/>
                          <a:cs typeface="+mn-cs"/>
                        </a:rPr>
                        <a:t>18 – 69 ans, liquidités tous livrets &gt; 15 K€, ET Clients particuliers 18-69 ans inclus ET Score Versement PEA ET [Détenteurs PEA et/ou PEA PME avec versements ≤150€ OU Mono parts sociales ou sans titres OU Sans titres]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 Rencontrer les clients, étudier leurs projets et besoins pour définir leur équipement tout en cherchant à capter leurs avoirs externes et cristalliser leur épargne liquide</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 Améliorer la qualité des PEA : trop de PEA inactifs et mono parts sociales ou sans titres.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0" i="0" u="none" strike="noStrike" kern="1200" dirty="0">
                          <a:solidFill>
                            <a:schemeClr val="tx1"/>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Q3 EPARGNE </a:t>
                      </a:r>
                    </a:p>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ACTIVATION PEA</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80210281"/>
                  </a:ext>
                </a:extLst>
              </a:tr>
              <a:tr h="54447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PEL – virement permanent non réglementaire</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a:solidFill>
                            <a:schemeClr val="tx1">
                              <a:lumMod val="75000"/>
                              <a:lumOff val="25000"/>
                            </a:schemeClr>
                          </a:solidFill>
                          <a:effectLst/>
                          <a:latin typeface="Arial" panose="020B0604020202020204" pitchFamily="34" charset="0"/>
                          <a:ea typeface="+mn-ea"/>
                          <a:cs typeface="+mn-cs"/>
                        </a:rPr>
                        <a:t>PEL alimenté à partir d’un livret</a:t>
                      </a: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Domiciliation de l’échéancier PEL sur un 04 à ouvrir</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00" b="0" i="0" u="none" strike="noStrike" kern="1200" dirty="0">
                          <a:solidFill>
                            <a:schemeClr val="tx1"/>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Q3 EPARGNE PEL SANS 04</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68518184"/>
                  </a:ext>
                </a:extLst>
              </a:tr>
            </a:tbl>
          </a:graphicData>
        </a:graphic>
      </p:graphicFrame>
      <p:sp>
        <p:nvSpPr>
          <p:cNvPr id="20" name="Rectangle 19">
            <a:extLst>
              <a:ext uri="{FF2B5EF4-FFF2-40B4-BE49-F238E27FC236}">
                <a16:creationId xmlns:a16="http://schemas.microsoft.com/office/drawing/2014/main" id="{3D353E3C-9282-4FAB-BFA6-7C5298EEF82A}"/>
              </a:ext>
            </a:extLst>
          </p:cNvPr>
          <p:cNvSpPr/>
          <p:nvPr/>
        </p:nvSpPr>
        <p:spPr>
          <a:xfrm>
            <a:off x="0" y="0"/>
            <a:ext cx="394399" cy="685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a:solidFill>
                  <a:schemeClr val="bg1"/>
                </a:solidFill>
                <a:latin typeface="Montserrat Black" panose="00000A00000000000000" pitchFamily="2" charset="0"/>
              </a:rPr>
              <a:t>EPARGNE</a:t>
            </a:r>
          </a:p>
        </p:txBody>
      </p:sp>
      <p:sp>
        <p:nvSpPr>
          <p:cNvPr id="21" name="Espace réservé du texte 5">
            <a:extLst>
              <a:ext uri="{FF2B5EF4-FFF2-40B4-BE49-F238E27FC236}">
                <a16:creationId xmlns:a16="http://schemas.microsoft.com/office/drawing/2014/main" id="{B61253F7-D769-44AB-A277-E770735DD150}"/>
              </a:ext>
            </a:extLst>
          </p:cNvPr>
          <p:cNvSpPr>
            <a:spLocks noGrp="1"/>
          </p:cNvSpPr>
          <p:nvPr>
            <p:ph type="body" sz="quarter" idx="12"/>
          </p:nvPr>
        </p:nvSpPr>
        <p:spPr>
          <a:xfrm>
            <a:off x="695325" y="464147"/>
            <a:ext cx="10980738" cy="720000"/>
          </a:xfrm>
        </p:spPr>
        <p:txBody>
          <a:bodyPr lIns="91440" tIns="45720" rIns="91440" bIns="45720" anchor="ctr">
            <a:normAutofit/>
          </a:bodyPr>
          <a:lstStyle/>
          <a:p>
            <a:r>
              <a:rPr lang="fr-FR">
                <a:solidFill>
                  <a:srgbClr val="C00000"/>
                </a:solidFill>
                <a:latin typeface="Montserrat Black"/>
              </a:rPr>
              <a:t>Les Cibles de</a:t>
            </a:r>
            <a:r>
              <a:rPr lang="fr-FR">
                <a:solidFill>
                  <a:srgbClr val="00B0F0"/>
                </a:solidFill>
                <a:latin typeface="Montserrat Black"/>
              </a:rPr>
              <a:t> </a:t>
            </a:r>
            <a:r>
              <a:rPr lang="fr-FR">
                <a:latin typeface="Montserrat Black"/>
              </a:rPr>
              <a:t>l’Epargne</a:t>
            </a:r>
            <a:r>
              <a:rPr lang="fr-FR">
                <a:solidFill>
                  <a:srgbClr val="00B0F0"/>
                </a:solidFill>
                <a:latin typeface="Montserrat Black"/>
              </a:rPr>
              <a:t> </a:t>
            </a:r>
            <a:r>
              <a:rPr lang="fr-FR">
                <a:solidFill>
                  <a:srgbClr val="C00000"/>
                </a:solidFill>
                <a:latin typeface="Montserrat Black"/>
              </a:rPr>
              <a:t>en relief </a:t>
            </a:r>
          </a:p>
        </p:txBody>
      </p:sp>
      <p:sp>
        <p:nvSpPr>
          <p:cNvPr id="2" name="ZoneTexte 1">
            <a:extLst>
              <a:ext uri="{FF2B5EF4-FFF2-40B4-BE49-F238E27FC236}">
                <a16:creationId xmlns:a16="http://schemas.microsoft.com/office/drawing/2014/main" id="{79D9ABBA-E1FB-F587-FF0A-361D17378309}"/>
              </a:ext>
            </a:extLst>
          </p:cNvPr>
          <p:cNvSpPr txBox="1"/>
          <p:nvPr/>
        </p:nvSpPr>
        <p:spPr>
          <a:xfrm>
            <a:off x="2315878" y="6530126"/>
            <a:ext cx="2324675" cy="253916"/>
          </a:xfrm>
          <a:prstGeom prst="rect">
            <a:avLst/>
          </a:prstGeom>
          <a:noFill/>
        </p:spPr>
        <p:txBody>
          <a:bodyPr wrap="none" rtlCol="0">
            <a:spAutoFit/>
          </a:bodyPr>
          <a:lstStyle/>
          <a:p>
            <a:r>
              <a:rPr lang="fr-FR" sz="1050" dirty="0"/>
              <a:t>*Cible commune Epargne &amp; Jeunes</a:t>
            </a:r>
          </a:p>
        </p:txBody>
      </p:sp>
      <p:pic>
        <p:nvPicPr>
          <p:cNvPr id="12" name="Image 11">
            <a:extLst>
              <a:ext uri="{FF2B5EF4-FFF2-40B4-BE49-F238E27FC236}">
                <a16:creationId xmlns:a16="http://schemas.microsoft.com/office/drawing/2014/main" id="{9F7EE9D1-78F9-497C-8F13-96C75CC3AC8A}"/>
              </a:ext>
            </a:extLst>
          </p:cNvPr>
          <p:cNvPicPr>
            <a:picLocks noChangeAspect="1"/>
          </p:cNvPicPr>
          <p:nvPr/>
        </p:nvPicPr>
        <p:blipFill>
          <a:blip r:embed="rId2">
            <a:clrChange>
              <a:clrFrom>
                <a:srgbClr val="FFFFFF"/>
              </a:clrFrom>
              <a:clrTo>
                <a:srgbClr val="FFFFFF">
                  <a:alpha val="0"/>
                </a:srgbClr>
              </a:clrTo>
            </a:clrChange>
            <a:grayscl/>
          </a:blip>
          <a:stretch>
            <a:fillRect/>
          </a:stretch>
        </p:blipFill>
        <p:spPr>
          <a:xfrm>
            <a:off x="11466309" y="1896374"/>
            <a:ext cx="363205" cy="290565"/>
          </a:xfrm>
          <a:prstGeom prst="rect">
            <a:avLst/>
          </a:prstGeom>
        </p:spPr>
      </p:pic>
      <p:pic>
        <p:nvPicPr>
          <p:cNvPr id="17" name="Image 16">
            <a:extLst>
              <a:ext uri="{FF2B5EF4-FFF2-40B4-BE49-F238E27FC236}">
                <a16:creationId xmlns:a16="http://schemas.microsoft.com/office/drawing/2014/main" id="{D47784C5-0332-6EF6-F1DE-CAA5C6AC1777}"/>
              </a:ext>
            </a:extLst>
          </p:cNvPr>
          <p:cNvPicPr>
            <a:picLocks noChangeAspect="1"/>
          </p:cNvPicPr>
          <p:nvPr/>
        </p:nvPicPr>
        <p:blipFill>
          <a:blip r:embed="rId3">
            <a:clrChange>
              <a:clrFrom>
                <a:srgbClr val="FFFFFF"/>
              </a:clrFrom>
              <a:clrTo>
                <a:srgbClr val="FFFFFF">
                  <a:alpha val="0"/>
                </a:srgbClr>
              </a:clrTo>
            </a:clrChange>
            <a:grayscl/>
          </a:blip>
          <a:stretch>
            <a:fillRect/>
          </a:stretch>
        </p:blipFill>
        <p:spPr>
          <a:xfrm>
            <a:off x="11346515" y="2183406"/>
            <a:ext cx="244339" cy="277357"/>
          </a:xfrm>
          <a:prstGeom prst="rect">
            <a:avLst/>
          </a:prstGeom>
        </p:spPr>
      </p:pic>
      <p:pic>
        <p:nvPicPr>
          <p:cNvPr id="32" name="Image 31">
            <a:extLst>
              <a:ext uri="{FF2B5EF4-FFF2-40B4-BE49-F238E27FC236}">
                <a16:creationId xmlns:a16="http://schemas.microsoft.com/office/drawing/2014/main" id="{A023B8B6-4A51-8733-FF03-EB3823F3330B}"/>
              </a:ext>
            </a:extLst>
          </p:cNvPr>
          <p:cNvPicPr>
            <a:picLocks noChangeAspect="1"/>
          </p:cNvPicPr>
          <p:nvPr/>
        </p:nvPicPr>
        <p:blipFill>
          <a:blip r:embed="rId4">
            <a:clrChange>
              <a:clrFrom>
                <a:srgbClr val="FFFFFF"/>
              </a:clrFrom>
              <a:clrTo>
                <a:srgbClr val="FFFFFF">
                  <a:alpha val="0"/>
                </a:srgbClr>
              </a:clrTo>
            </a:clrChange>
            <a:grayscl/>
          </a:blip>
          <a:stretch>
            <a:fillRect/>
          </a:stretch>
        </p:blipFill>
        <p:spPr>
          <a:xfrm>
            <a:off x="11703233" y="2233637"/>
            <a:ext cx="316979" cy="264150"/>
          </a:xfrm>
          <a:prstGeom prst="rect">
            <a:avLst/>
          </a:prstGeom>
        </p:spPr>
      </p:pic>
      <p:pic>
        <p:nvPicPr>
          <p:cNvPr id="33" name="Image 32">
            <a:extLst>
              <a:ext uri="{FF2B5EF4-FFF2-40B4-BE49-F238E27FC236}">
                <a16:creationId xmlns:a16="http://schemas.microsoft.com/office/drawing/2014/main" id="{EA661A2B-B916-1391-6FDF-7995E598FC12}"/>
              </a:ext>
            </a:extLst>
          </p:cNvPr>
          <p:cNvPicPr>
            <a:picLocks noChangeAspect="1"/>
          </p:cNvPicPr>
          <p:nvPr/>
        </p:nvPicPr>
        <p:blipFill>
          <a:blip r:embed="rId2">
            <a:clrChange>
              <a:clrFrom>
                <a:srgbClr val="FFFFFF"/>
              </a:clrFrom>
              <a:clrTo>
                <a:srgbClr val="FFFFFF">
                  <a:alpha val="0"/>
                </a:srgbClr>
              </a:clrTo>
            </a:clrChange>
            <a:grayscl/>
          </a:blip>
          <a:stretch>
            <a:fillRect/>
          </a:stretch>
        </p:blipFill>
        <p:spPr>
          <a:xfrm>
            <a:off x="11498518" y="2528472"/>
            <a:ext cx="363205" cy="290565"/>
          </a:xfrm>
          <a:prstGeom prst="rect">
            <a:avLst/>
          </a:prstGeom>
        </p:spPr>
      </p:pic>
      <p:pic>
        <p:nvPicPr>
          <p:cNvPr id="34" name="Image 33">
            <a:extLst>
              <a:ext uri="{FF2B5EF4-FFF2-40B4-BE49-F238E27FC236}">
                <a16:creationId xmlns:a16="http://schemas.microsoft.com/office/drawing/2014/main" id="{180E3439-7ED5-BD86-8A25-DA59AB21B4F0}"/>
              </a:ext>
            </a:extLst>
          </p:cNvPr>
          <p:cNvPicPr>
            <a:picLocks noChangeAspect="1"/>
          </p:cNvPicPr>
          <p:nvPr/>
        </p:nvPicPr>
        <p:blipFill>
          <a:blip r:embed="rId4">
            <a:clrChange>
              <a:clrFrom>
                <a:srgbClr val="FFFFFF"/>
              </a:clrFrom>
              <a:clrTo>
                <a:srgbClr val="FFFFFF">
                  <a:alpha val="0"/>
                </a:srgbClr>
              </a:clrTo>
            </a:clrChange>
            <a:grayscl/>
          </a:blip>
          <a:stretch>
            <a:fillRect/>
          </a:stretch>
        </p:blipFill>
        <p:spPr>
          <a:xfrm>
            <a:off x="11466112" y="3275651"/>
            <a:ext cx="316979" cy="264150"/>
          </a:xfrm>
          <a:prstGeom prst="rect">
            <a:avLst/>
          </a:prstGeom>
        </p:spPr>
      </p:pic>
      <p:pic>
        <p:nvPicPr>
          <p:cNvPr id="35" name="Image 34">
            <a:extLst>
              <a:ext uri="{FF2B5EF4-FFF2-40B4-BE49-F238E27FC236}">
                <a16:creationId xmlns:a16="http://schemas.microsoft.com/office/drawing/2014/main" id="{AA42100D-AB99-FDB9-98D1-EF108209F1AD}"/>
              </a:ext>
            </a:extLst>
          </p:cNvPr>
          <p:cNvPicPr>
            <a:picLocks noChangeAspect="1"/>
          </p:cNvPicPr>
          <p:nvPr/>
        </p:nvPicPr>
        <p:blipFill>
          <a:blip r:embed="rId2">
            <a:clrChange>
              <a:clrFrom>
                <a:srgbClr val="FFFFFF"/>
              </a:clrFrom>
              <a:clrTo>
                <a:srgbClr val="FFFFFF">
                  <a:alpha val="0"/>
                </a:srgbClr>
              </a:clrTo>
            </a:clrChange>
            <a:grayscl/>
          </a:blip>
          <a:stretch>
            <a:fillRect/>
          </a:stretch>
        </p:blipFill>
        <p:spPr>
          <a:xfrm>
            <a:off x="11229532" y="4094435"/>
            <a:ext cx="363205" cy="290565"/>
          </a:xfrm>
          <a:prstGeom prst="rect">
            <a:avLst/>
          </a:prstGeom>
        </p:spPr>
      </p:pic>
      <p:pic>
        <p:nvPicPr>
          <p:cNvPr id="36" name="Image 35">
            <a:extLst>
              <a:ext uri="{FF2B5EF4-FFF2-40B4-BE49-F238E27FC236}">
                <a16:creationId xmlns:a16="http://schemas.microsoft.com/office/drawing/2014/main" id="{89E466E2-9FB5-E23F-EF69-D13515E68C08}"/>
              </a:ext>
            </a:extLst>
          </p:cNvPr>
          <p:cNvPicPr>
            <a:picLocks noChangeAspect="1"/>
          </p:cNvPicPr>
          <p:nvPr/>
        </p:nvPicPr>
        <p:blipFill>
          <a:blip r:embed="rId4">
            <a:clrChange>
              <a:clrFrom>
                <a:srgbClr val="FFFFFF"/>
              </a:clrFrom>
              <a:clrTo>
                <a:srgbClr val="FFFFFF">
                  <a:alpha val="0"/>
                </a:srgbClr>
              </a:clrTo>
            </a:clrChange>
            <a:grayscl/>
          </a:blip>
          <a:stretch>
            <a:fillRect/>
          </a:stretch>
        </p:blipFill>
        <p:spPr>
          <a:xfrm>
            <a:off x="11646858" y="4335434"/>
            <a:ext cx="316979" cy="264150"/>
          </a:xfrm>
          <a:prstGeom prst="rect">
            <a:avLst/>
          </a:prstGeom>
        </p:spPr>
      </p:pic>
      <p:grpSp>
        <p:nvGrpSpPr>
          <p:cNvPr id="37" name="Graphique 1807">
            <a:extLst>
              <a:ext uri="{FF2B5EF4-FFF2-40B4-BE49-F238E27FC236}">
                <a16:creationId xmlns:a16="http://schemas.microsoft.com/office/drawing/2014/main" id="{4F44AA25-82BE-3579-DF12-B8B0AD47F707}"/>
              </a:ext>
            </a:extLst>
          </p:cNvPr>
          <p:cNvGrpSpPr/>
          <p:nvPr/>
        </p:nvGrpSpPr>
        <p:grpSpPr>
          <a:xfrm>
            <a:off x="11522262" y="5320348"/>
            <a:ext cx="184425" cy="127848"/>
            <a:chOff x="10492224" y="2241232"/>
            <a:chExt cx="280987" cy="194786"/>
          </a:xfrm>
          <a:noFill/>
        </p:grpSpPr>
        <p:grpSp>
          <p:nvGrpSpPr>
            <p:cNvPr id="38" name="Graphique 1807">
              <a:extLst>
                <a:ext uri="{FF2B5EF4-FFF2-40B4-BE49-F238E27FC236}">
                  <a16:creationId xmlns:a16="http://schemas.microsoft.com/office/drawing/2014/main" id="{7202630A-E755-E897-C461-AE7DB2A556C4}"/>
                </a:ext>
              </a:extLst>
            </p:cNvPr>
            <p:cNvGrpSpPr/>
            <p:nvPr/>
          </p:nvGrpSpPr>
          <p:grpSpPr>
            <a:xfrm>
              <a:off x="10505559" y="2336292"/>
              <a:ext cx="43243" cy="50673"/>
              <a:chOff x="10505559" y="2336292"/>
              <a:chExt cx="43243" cy="50673"/>
            </a:xfrm>
            <a:grpFill/>
          </p:grpSpPr>
          <p:sp>
            <p:nvSpPr>
              <p:cNvPr id="44" name="Forme libre : forme 43">
                <a:extLst>
                  <a:ext uri="{FF2B5EF4-FFF2-40B4-BE49-F238E27FC236}">
                    <a16:creationId xmlns:a16="http://schemas.microsoft.com/office/drawing/2014/main" id="{D82D4DEC-BBD5-468F-80F3-7DC010890F78}"/>
                  </a:ext>
                </a:extLst>
              </p:cNvPr>
              <p:cNvSpPr/>
              <p:nvPr/>
            </p:nvSpPr>
            <p:spPr>
              <a:xfrm>
                <a:off x="10505559" y="2357532"/>
                <a:ext cx="25145" cy="29432"/>
              </a:xfrm>
              <a:custGeom>
                <a:avLst/>
                <a:gdLst>
                  <a:gd name="connsiteX0" fmla="*/ 25146 w 25145"/>
                  <a:gd name="connsiteY0" fmla="*/ 0 h 29432"/>
                  <a:gd name="connsiteX1" fmla="*/ 0 w 25145"/>
                  <a:gd name="connsiteY1" fmla="*/ 29432 h 29432"/>
                </a:gdLst>
                <a:ahLst/>
                <a:cxnLst>
                  <a:cxn ang="0">
                    <a:pos x="connsiteX0" y="connsiteY0"/>
                  </a:cxn>
                  <a:cxn ang="0">
                    <a:pos x="connsiteX1" y="connsiteY1"/>
                  </a:cxn>
                </a:cxnLst>
                <a:rect l="l" t="t" r="r" b="b"/>
                <a:pathLst>
                  <a:path w="25145" h="29432">
                    <a:moveTo>
                      <a:pt x="25146" y="0"/>
                    </a:moveTo>
                    <a:lnTo>
                      <a:pt x="0" y="29432"/>
                    </a:lnTo>
                  </a:path>
                </a:pathLst>
              </a:custGeom>
              <a:grpFill/>
              <a:ln w="5715" cap="rnd">
                <a:solidFill>
                  <a:srgbClr val="303030"/>
                </a:solidFill>
                <a:prstDash val="solid"/>
                <a:round/>
              </a:ln>
            </p:spPr>
            <p:txBody>
              <a:bodyPr rtlCol="0" anchor="ctr"/>
              <a:lstStyle/>
              <a:p>
                <a:endParaRPr lang="fr-FR" sz="1400"/>
              </a:p>
            </p:txBody>
          </p:sp>
          <p:sp>
            <p:nvSpPr>
              <p:cNvPr id="45" name="Forme libre : forme 44">
                <a:extLst>
                  <a:ext uri="{FF2B5EF4-FFF2-40B4-BE49-F238E27FC236}">
                    <a16:creationId xmlns:a16="http://schemas.microsoft.com/office/drawing/2014/main" id="{0BD02C0C-BF2A-E23B-71F7-CD1DB64DDE50}"/>
                  </a:ext>
                </a:extLst>
              </p:cNvPr>
              <p:cNvSpPr/>
              <p:nvPr/>
            </p:nvSpPr>
            <p:spPr>
              <a:xfrm>
                <a:off x="10540897" y="2336292"/>
                <a:ext cx="7905" cy="9239"/>
              </a:xfrm>
              <a:custGeom>
                <a:avLst/>
                <a:gdLst>
                  <a:gd name="connsiteX0" fmla="*/ 7906 w 7905"/>
                  <a:gd name="connsiteY0" fmla="*/ 0 h 9239"/>
                  <a:gd name="connsiteX1" fmla="*/ 0 w 7905"/>
                  <a:gd name="connsiteY1" fmla="*/ 9239 h 9239"/>
                </a:gdLst>
                <a:ahLst/>
                <a:cxnLst>
                  <a:cxn ang="0">
                    <a:pos x="connsiteX0" y="connsiteY0"/>
                  </a:cxn>
                  <a:cxn ang="0">
                    <a:pos x="connsiteX1" y="connsiteY1"/>
                  </a:cxn>
                </a:cxnLst>
                <a:rect l="l" t="t" r="r" b="b"/>
                <a:pathLst>
                  <a:path w="7905" h="9239">
                    <a:moveTo>
                      <a:pt x="7906" y="0"/>
                    </a:moveTo>
                    <a:lnTo>
                      <a:pt x="0" y="9239"/>
                    </a:lnTo>
                  </a:path>
                </a:pathLst>
              </a:custGeom>
              <a:grpFill/>
              <a:ln w="5715" cap="rnd">
                <a:solidFill>
                  <a:srgbClr val="303030"/>
                </a:solidFill>
                <a:prstDash val="solid"/>
                <a:round/>
              </a:ln>
            </p:spPr>
            <p:txBody>
              <a:bodyPr rtlCol="0" anchor="ctr"/>
              <a:lstStyle/>
              <a:p>
                <a:endParaRPr lang="fr-FR" sz="1400"/>
              </a:p>
            </p:txBody>
          </p:sp>
        </p:grpSp>
        <p:grpSp>
          <p:nvGrpSpPr>
            <p:cNvPr id="39" name="Graphique 1807">
              <a:extLst>
                <a:ext uri="{FF2B5EF4-FFF2-40B4-BE49-F238E27FC236}">
                  <a16:creationId xmlns:a16="http://schemas.microsoft.com/office/drawing/2014/main" id="{3825AE36-7CD7-7270-8DDA-501DDB258790}"/>
                </a:ext>
              </a:extLst>
            </p:cNvPr>
            <p:cNvGrpSpPr/>
            <p:nvPr/>
          </p:nvGrpSpPr>
          <p:grpSpPr>
            <a:xfrm>
              <a:off x="10492224" y="2241232"/>
              <a:ext cx="280987" cy="194786"/>
              <a:chOff x="10492224" y="2241232"/>
              <a:chExt cx="280987" cy="194786"/>
            </a:xfrm>
            <a:grpFill/>
          </p:grpSpPr>
          <p:sp>
            <p:nvSpPr>
              <p:cNvPr id="40" name="Forme libre : forme 39">
                <a:extLst>
                  <a:ext uri="{FF2B5EF4-FFF2-40B4-BE49-F238E27FC236}">
                    <a16:creationId xmlns:a16="http://schemas.microsoft.com/office/drawing/2014/main" id="{687B5514-A7FB-7373-8162-444826E8385A}"/>
                  </a:ext>
                </a:extLst>
              </p:cNvPr>
              <p:cNvSpPr/>
              <p:nvPr/>
            </p:nvSpPr>
            <p:spPr>
              <a:xfrm>
                <a:off x="10492224" y="2241232"/>
                <a:ext cx="280987" cy="194786"/>
              </a:xfrm>
              <a:custGeom>
                <a:avLst/>
                <a:gdLst>
                  <a:gd name="connsiteX0" fmla="*/ 222314 w 280987"/>
                  <a:gd name="connsiteY0" fmla="*/ 194691 h 194786"/>
                  <a:gd name="connsiteX1" fmla="*/ 11906 w 280987"/>
                  <a:gd name="connsiteY1" fmla="*/ 194691 h 194786"/>
                  <a:gd name="connsiteX2" fmla="*/ 0 w 280987"/>
                  <a:gd name="connsiteY2" fmla="*/ 182785 h 194786"/>
                  <a:gd name="connsiteX3" fmla="*/ 0 w 280987"/>
                  <a:gd name="connsiteY3" fmla="*/ 11906 h 194786"/>
                  <a:gd name="connsiteX4" fmla="*/ 11906 w 280987"/>
                  <a:gd name="connsiteY4" fmla="*/ 0 h 194786"/>
                  <a:gd name="connsiteX5" fmla="*/ 269081 w 280987"/>
                  <a:gd name="connsiteY5" fmla="*/ 0 h 194786"/>
                  <a:gd name="connsiteX6" fmla="*/ 280988 w 280987"/>
                  <a:gd name="connsiteY6" fmla="*/ 11906 h 194786"/>
                  <a:gd name="connsiteX7" fmla="*/ 280988 w 280987"/>
                  <a:gd name="connsiteY7" fmla="*/ 182880 h 194786"/>
                  <a:gd name="connsiteX8" fmla="*/ 269081 w 280987"/>
                  <a:gd name="connsiteY8" fmla="*/ 194786 h 194786"/>
                  <a:gd name="connsiteX9" fmla="*/ 248031 w 280987"/>
                  <a:gd name="connsiteY9" fmla="*/ 194786 h 194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0987" h="194786">
                    <a:moveTo>
                      <a:pt x="222314" y="194691"/>
                    </a:moveTo>
                    <a:lnTo>
                      <a:pt x="11906" y="194691"/>
                    </a:lnTo>
                    <a:cubicBezTo>
                      <a:pt x="5334" y="194691"/>
                      <a:pt x="0" y="189357"/>
                      <a:pt x="0" y="182785"/>
                    </a:cubicBezTo>
                    <a:lnTo>
                      <a:pt x="0" y="11906"/>
                    </a:lnTo>
                    <a:cubicBezTo>
                      <a:pt x="0" y="5334"/>
                      <a:pt x="5334" y="0"/>
                      <a:pt x="11906" y="0"/>
                    </a:cubicBezTo>
                    <a:lnTo>
                      <a:pt x="269081" y="0"/>
                    </a:lnTo>
                    <a:cubicBezTo>
                      <a:pt x="275654" y="0"/>
                      <a:pt x="280988" y="5334"/>
                      <a:pt x="280988" y="11906"/>
                    </a:cubicBezTo>
                    <a:lnTo>
                      <a:pt x="280988" y="182880"/>
                    </a:lnTo>
                    <a:cubicBezTo>
                      <a:pt x="280988" y="189452"/>
                      <a:pt x="275654" y="194786"/>
                      <a:pt x="269081" y="194786"/>
                    </a:cubicBezTo>
                    <a:lnTo>
                      <a:pt x="248031" y="194786"/>
                    </a:lnTo>
                  </a:path>
                </a:pathLst>
              </a:custGeom>
              <a:grpFill/>
              <a:ln w="5715" cap="rnd">
                <a:solidFill>
                  <a:srgbClr val="303030"/>
                </a:solidFill>
                <a:prstDash val="solid"/>
                <a:round/>
              </a:ln>
            </p:spPr>
            <p:txBody>
              <a:bodyPr rtlCol="0" anchor="ctr"/>
              <a:lstStyle/>
              <a:p>
                <a:endParaRPr lang="fr-FR" sz="1400"/>
              </a:p>
            </p:txBody>
          </p:sp>
          <p:sp>
            <p:nvSpPr>
              <p:cNvPr id="41" name="Forme libre : forme 40">
                <a:extLst>
                  <a:ext uri="{FF2B5EF4-FFF2-40B4-BE49-F238E27FC236}">
                    <a16:creationId xmlns:a16="http://schemas.microsoft.com/office/drawing/2014/main" id="{53A88F84-FCF4-449F-EC41-8ABE00E919BE}"/>
                  </a:ext>
                </a:extLst>
              </p:cNvPr>
              <p:cNvSpPr/>
              <p:nvPr/>
            </p:nvSpPr>
            <p:spPr>
              <a:xfrm>
                <a:off x="10492224" y="2253138"/>
                <a:ext cx="280892" cy="115470"/>
              </a:xfrm>
              <a:custGeom>
                <a:avLst/>
                <a:gdLst>
                  <a:gd name="connsiteX0" fmla="*/ 0 w 280892"/>
                  <a:gd name="connsiteY0" fmla="*/ 0 h 115470"/>
                  <a:gd name="connsiteX1" fmla="*/ 119158 w 280892"/>
                  <a:gd name="connsiteY1" fmla="*/ 110204 h 115470"/>
                  <a:gd name="connsiteX2" fmla="*/ 145542 w 280892"/>
                  <a:gd name="connsiteY2" fmla="*/ 110681 h 115470"/>
                  <a:gd name="connsiteX3" fmla="*/ 280892 w 280892"/>
                  <a:gd name="connsiteY3" fmla="*/ 0 h 115470"/>
                </a:gdLst>
                <a:ahLst/>
                <a:cxnLst>
                  <a:cxn ang="0">
                    <a:pos x="connsiteX0" y="connsiteY0"/>
                  </a:cxn>
                  <a:cxn ang="0">
                    <a:pos x="connsiteX1" y="connsiteY1"/>
                  </a:cxn>
                  <a:cxn ang="0">
                    <a:pos x="connsiteX2" y="connsiteY2"/>
                  </a:cxn>
                  <a:cxn ang="0">
                    <a:pos x="connsiteX3" y="connsiteY3"/>
                  </a:cxn>
                </a:cxnLst>
                <a:rect l="l" t="t" r="r" b="b"/>
                <a:pathLst>
                  <a:path w="280892" h="115470">
                    <a:moveTo>
                      <a:pt x="0" y="0"/>
                    </a:moveTo>
                    <a:lnTo>
                      <a:pt x="119158" y="110204"/>
                    </a:lnTo>
                    <a:cubicBezTo>
                      <a:pt x="119158" y="110204"/>
                      <a:pt x="131921" y="121730"/>
                      <a:pt x="145542" y="110681"/>
                    </a:cubicBezTo>
                    <a:cubicBezTo>
                      <a:pt x="160782" y="98298"/>
                      <a:pt x="280892" y="0"/>
                      <a:pt x="280892" y="0"/>
                    </a:cubicBezTo>
                  </a:path>
                </a:pathLst>
              </a:custGeom>
              <a:grpFill/>
              <a:ln w="5715" cap="rnd">
                <a:solidFill>
                  <a:srgbClr val="303030"/>
                </a:solidFill>
                <a:prstDash val="solid"/>
                <a:round/>
              </a:ln>
            </p:spPr>
            <p:txBody>
              <a:bodyPr rtlCol="0" anchor="ctr"/>
              <a:lstStyle/>
              <a:p>
                <a:endParaRPr lang="fr-FR" sz="1400"/>
              </a:p>
            </p:txBody>
          </p:sp>
          <p:sp>
            <p:nvSpPr>
              <p:cNvPr id="42" name="Forme libre : forme 41">
                <a:extLst>
                  <a:ext uri="{FF2B5EF4-FFF2-40B4-BE49-F238E27FC236}">
                    <a16:creationId xmlns:a16="http://schemas.microsoft.com/office/drawing/2014/main" id="{E6264562-225E-7B7D-1061-F31182B9E0D4}"/>
                  </a:ext>
                </a:extLst>
              </p:cNvPr>
              <p:cNvSpPr/>
              <p:nvPr/>
            </p:nvSpPr>
            <p:spPr>
              <a:xfrm>
                <a:off x="10494129" y="2343245"/>
                <a:ext cx="74009" cy="85439"/>
              </a:xfrm>
              <a:custGeom>
                <a:avLst/>
                <a:gdLst>
                  <a:gd name="connsiteX0" fmla="*/ 74009 w 74009"/>
                  <a:gd name="connsiteY0" fmla="*/ 0 h 85439"/>
                  <a:gd name="connsiteX1" fmla="*/ 0 w 74009"/>
                  <a:gd name="connsiteY1" fmla="*/ 85439 h 85439"/>
                </a:gdLst>
                <a:ahLst/>
                <a:cxnLst>
                  <a:cxn ang="0">
                    <a:pos x="connsiteX0" y="connsiteY0"/>
                  </a:cxn>
                  <a:cxn ang="0">
                    <a:pos x="connsiteX1" y="connsiteY1"/>
                  </a:cxn>
                </a:cxnLst>
                <a:rect l="l" t="t" r="r" b="b"/>
                <a:pathLst>
                  <a:path w="74009" h="85439">
                    <a:moveTo>
                      <a:pt x="74009" y="0"/>
                    </a:moveTo>
                    <a:lnTo>
                      <a:pt x="0" y="85439"/>
                    </a:lnTo>
                  </a:path>
                </a:pathLst>
              </a:custGeom>
              <a:grpFill/>
              <a:ln w="5715" cap="rnd">
                <a:solidFill>
                  <a:srgbClr val="303030"/>
                </a:solidFill>
                <a:prstDash val="solid"/>
                <a:round/>
              </a:ln>
            </p:spPr>
            <p:txBody>
              <a:bodyPr rtlCol="0" anchor="ctr"/>
              <a:lstStyle/>
              <a:p>
                <a:endParaRPr lang="fr-FR" sz="1400" dirty="0"/>
              </a:p>
            </p:txBody>
          </p:sp>
          <p:sp>
            <p:nvSpPr>
              <p:cNvPr id="43" name="Forme libre : forme 42">
                <a:extLst>
                  <a:ext uri="{FF2B5EF4-FFF2-40B4-BE49-F238E27FC236}">
                    <a16:creationId xmlns:a16="http://schemas.microsoft.com/office/drawing/2014/main" id="{7D1DE6C1-2D21-898B-9E29-FF69E0D04729}"/>
                  </a:ext>
                </a:extLst>
              </p:cNvPr>
              <p:cNvSpPr/>
              <p:nvPr/>
            </p:nvSpPr>
            <p:spPr>
              <a:xfrm>
                <a:off x="10682057" y="2329624"/>
                <a:ext cx="76295" cy="88868"/>
              </a:xfrm>
              <a:custGeom>
                <a:avLst/>
                <a:gdLst>
                  <a:gd name="connsiteX0" fmla="*/ 0 w 76295"/>
                  <a:gd name="connsiteY0" fmla="*/ 0 h 88868"/>
                  <a:gd name="connsiteX1" fmla="*/ 76295 w 76295"/>
                  <a:gd name="connsiteY1" fmla="*/ 88868 h 88868"/>
                </a:gdLst>
                <a:ahLst/>
                <a:cxnLst>
                  <a:cxn ang="0">
                    <a:pos x="connsiteX0" y="connsiteY0"/>
                  </a:cxn>
                  <a:cxn ang="0">
                    <a:pos x="connsiteX1" y="connsiteY1"/>
                  </a:cxn>
                </a:cxnLst>
                <a:rect l="l" t="t" r="r" b="b"/>
                <a:pathLst>
                  <a:path w="76295" h="88868">
                    <a:moveTo>
                      <a:pt x="0" y="0"/>
                    </a:moveTo>
                    <a:lnTo>
                      <a:pt x="76295" y="88868"/>
                    </a:lnTo>
                  </a:path>
                </a:pathLst>
              </a:custGeom>
              <a:grpFill/>
              <a:ln w="5715" cap="rnd">
                <a:solidFill>
                  <a:srgbClr val="303030"/>
                </a:solidFill>
                <a:prstDash val="solid"/>
                <a:round/>
              </a:ln>
            </p:spPr>
            <p:txBody>
              <a:bodyPr rtlCol="0" anchor="ctr"/>
              <a:lstStyle/>
              <a:p>
                <a:endParaRPr lang="fr-FR" sz="1400"/>
              </a:p>
            </p:txBody>
          </p:sp>
        </p:grpSp>
      </p:grpSp>
      <p:pic>
        <p:nvPicPr>
          <p:cNvPr id="46" name="Picture 6" descr="ADN Nations - Analyse de marché et conseil stratégique">
            <a:hlinkClick r:id="rId5" action="ppaction://hlinksldjump"/>
            <a:extLst>
              <a:ext uri="{FF2B5EF4-FFF2-40B4-BE49-F238E27FC236}">
                <a16:creationId xmlns:a16="http://schemas.microsoft.com/office/drawing/2014/main" id="{3A3BC31E-F5CC-1084-AF4E-7985BEBA161F}"/>
              </a:ext>
            </a:extLst>
          </p:cNvPr>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754339" y="6470879"/>
            <a:ext cx="370123" cy="3492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53529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Espace réservé du texte 6">
            <a:extLst>
              <a:ext uri="{FF2B5EF4-FFF2-40B4-BE49-F238E27FC236}">
                <a16:creationId xmlns:a16="http://schemas.microsoft.com/office/drawing/2014/main" id="{4B3A875C-AEAE-4C75-969F-343225AF4348}"/>
              </a:ext>
            </a:extLst>
          </p:cNvPr>
          <p:cNvSpPr txBox="1">
            <a:spLocks/>
          </p:cNvSpPr>
          <p:nvPr/>
        </p:nvSpPr>
        <p:spPr>
          <a:xfrm>
            <a:off x="4376057" y="137054"/>
            <a:ext cx="7300006"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0">
                <a:solidFill>
                  <a:srgbClr val="C00000"/>
                </a:solidFill>
              </a:rPr>
              <a:t>Grand Public</a:t>
            </a:r>
            <a:r>
              <a:rPr lang="fr-FR">
                <a:solidFill>
                  <a:srgbClr val="C00000"/>
                </a:solidFill>
              </a:rPr>
              <a:t> </a:t>
            </a:r>
            <a:r>
              <a:rPr lang="fr-FR">
                <a:solidFill>
                  <a:schemeClr val="tx1">
                    <a:lumMod val="50000"/>
                    <a:lumOff val="50000"/>
                  </a:schemeClr>
                </a:solidFill>
              </a:rPr>
              <a:t>- </a:t>
            </a:r>
            <a:r>
              <a:rPr lang="fr-FR">
                <a:solidFill>
                  <a:srgbClr val="C00000"/>
                </a:solidFill>
              </a:rPr>
              <a:t>Premium</a:t>
            </a:r>
            <a:r>
              <a:rPr lang="fr-FR">
                <a:solidFill>
                  <a:schemeClr val="tx1">
                    <a:lumMod val="50000"/>
                    <a:lumOff val="50000"/>
                  </a:schemeClr>
                </a:solidFill>
              </a:rPr>
              <a:t> - Professionnels </a:t>
            </a:r>
          </a:p>
        </p:txBody>
      </p:sp>
      <p:sp>
        <p:nvSpPr>
          <p:cNvPr id="20" name="Rectangle 19">
            <a:extLst>
              <a:ext uri="{FF2B5EF4-FFF2-40B4-BE49-F238E27FC236}">
                <a16:creationId xmlns:a16="http://schemas.microsoft.com/office/drawing/2014/main" id="{3D353E3C-9282-4FAB-BFA6-7C5298EEF82A}"/>
              </a:ext>
            </a:extLst>
          </p:cNvPr>
          <p:cNvSpPr/>
          <p:nvPr/>
        </p:nvSpPr>
        <p:spPr>
          <a:xfrm>
            <a:off x="0" y="0"/>
            <a:ext cx="394399" cy="68580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BANCARISATION</a:t>
            </a:r>
          </a:p>
        </p:txBody>
      </p:sp>
      <p:sp>
        <p:nvSpPr>
          <p:cNvPr id="21" name="Espace réservé du texte 5">
            <a:extLst>
              <a:ext uri="{FF2B5EF4-FFF2-40B4-BE49-F238E27FC236}">
                <a16:creationId xmlns:a16="http://schemas.microsoft.com/office/drawing/2014/main" id="{B61253F7-D769-44AB-A277-E770735DD150}"/>
              </a:ext>
            </a:extLst>
          </p:cNvPr>
          <p:cNvSpPr>
            <a:spLocks noGrp="1"/>
          </p:cNvSpPr>
          <p:nvPr>
            <p:ph type="body" sz="quarter" idx="12"/>
          </p:nvPr>
        </p:nvSpPr>
        <p:spPr>
          <a:xfrm>
            <a:off x="695325" y="464147"/>
            <a:ext cx="10980738" cy="720000"/>
          </a:xfrm>
        </p:spPr>
        <p:txBody>
          <a:bodyPr lIns="91440" tIns="45720" rIns="91440" bIns="45720" anchor="ctr">
            <a:normAutofit/>
          </a:bodyPr>
          <a:lstStyle/>
          <a:p>
            <a:r>
              <a:rPr lang="fr-FR" dirty="0">
                <a:solidFill>
                  <a:srgbClr val="C00000"/>
                </a:solidFill>
                <a:latin typeface="Montserrat Black"/>
              </a:rPr>
              <a:t>Les Cibles de</a:t>
            </a:r>
            <a:r>
              <a:rPr lang="fr-FR" dirty="0">
                <a:solidFill>
                  <a:srgbClr val="00B0F0"/>
                </a:solidFill>
                <a:latin typeface="Montserrat Black"/>
              </a:rPr>
              <a:t> </a:t>
            </a:r>
            <a:r>
              <a:rPr lang="fr-FR" dirty="0">
                <a:latin typeface="Montserrat Black"/>
              </a:rPr>
              <a:t>la Bancarisation</a:t>
            </a:r>
            <a:r>
              <a:rPr lang="fr-FR" dirty="0">
                <a:solidFill>
                  <a:srgbClr val="00B0F0"/>
                </a:solidFill>
                <a:latin typeface="Montserrat Black"/>
              </a:rPr>
              <a:t> </a:t>
            </a:r>
            <a:r>
              <a:rPr lang="fr-FR" dirty="0">
                <a:solidFill>
                  <a:srgbClr val="C00000"/>
                </a:solidFill>
                <a:latin typeface="Montserrat Black"/>
              </a:rPr>
              <a:t>en relief </a:t>
            </a:r>
          </a:p>
        </p:txBody>
      </p:sp>
      <p:pic>
        <p:nvPicPr>
          <p:cNvPr id="10" name="Picture 6" descr="ADN Nations - Analyse de marché et conseil stratégique">
            <a:hlinkClick r:id="rId2" action="ppaction://hlinksldjump"/>
            <a:extLst>
              <a:ext uri="{FF2B5EF4-FFF2-40B4-BE49-F238E27FC236}">
                <a16:creationId xmlns:a16="http://schemas.microsoft.com/office/drawing/2014/main" id="{44011DED-16FF-6BD3-81C4-1DBC7F91DFF9}"/>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754339" y="6470879"/>
            <a:ext cx="370123" cy="34929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Tableau 2">
            <a:extLst>
              <a:ext uri="{FF2B5EF4-FFF2-40B4-BE49-F238E27FC236}">
                <a16:creationId xmlns:a16="http://schemas.microsoft.com/office/drawing/2014/main" id="{9B9054AF-782B-A5D8-DEE6-C536DB241807}"/>
              </a:ext>
            </a:extLst>
          </p:cNvPr>
          <p:cNvGraphicFramePr>
            <a:graphicFrameLocks noGrp="1"/>
          </p:cNvGraphicFramePr>
          <p:nvPr/>
        </p:nvGraphicFramePr>
        <p:xfrm>
          <a:off x="523510" y="1304679"/>
          <a:ext cx="11544665" cy="4753956"/>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90796">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extLst>
                  <a:ext uri="{0D108BD9-81ED-4DB2-BD59-A6C34878D82A}">
                    <a16:rowId xmlns:a16="http://schemas.microsoft.com/office/drawing/2014/main" val="281826543"/>
                  </a:ext>
                </a:extLst>
              </a:tr>
              <a:tr h="811072">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7030A0"/>
                          </a:solidFill>
                          <a:effectLst/>
                          <a:latin typeface="Arial" panose="020B0604020202020204" pitchFamily="34" charset="0"/>
                          <a:ea typeface="+mn-ea"/>
                          <a:cs typeface="+mn-cs"/>
                        </a:rPr>
                        <a:t>Q3 Bancarisation </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7030A0"/>
                          </a:solidFill>
                          <a:effectLst/>
                          <a:latin typeface="Arial" panose="020B0604020202020204" pitchFamily="34" charset="0"/>
                          <a:ea typeface="+mn-ea"/>
                          <a:cs typeface="+mn-cs"/>
                        </a:rPr>
                        <a:t>Clients en PTF non vus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CCFF"/>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Clients 26-65 ans, en portefeuille, non vus en 2023 et </a:t>
                      </a:r>
                      <a:r>
                        <a:rPr lang="fr-FR" sz="1000" b="1" i="0" u="none" strike="noStrike" kern="1200" dirty="0">
                          <a:solidFill>
                            <a:srgbClr val="C00000"/>
                          </a:solidFill>
                          <a:effectLst/>
                          <a:latin typeface="Arial" panose="020B0604020202020204" pitchFamily="34" charset="0"/>
                          <a:ea typeface="+mn-ea"/>
                          <a:cs typeface="+mn-cs"/>
                        </a:rPr>
                        <a:t>score appétence élevé </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dans le domaine.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CCFF"/>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C’est une cible prioritaire.</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Le score d’appétence est élevé pour ces clients non vus en 2023.</a:t>
                      </a: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rgbClr val="C00000"/>
                          </a:solidFill>
                          <a:effectLst/>
                          <a:latin typeface="Arial" panose="020B0604020202020204" pitchFamily="34" charset="0"/>
                          <a:ea typeface="+mn-ea"/>
                          <a:cs typeface="+mn-cs"/>
                        </a:rPr>
                        <a:t>L’impact Part Variable est élevé </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(sur objectif  / Satisfaction / taux de visite du PTF avec une vente)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CCFF"/>
                    </a:solidFill>
                  </a:tcPr>
                </a:tc>
                <a:tc>
                  <a:txBody>
                    <a:bodyPr/>
                    <a:lstStyle/>
                    <a:p>
                      <a:pPr algn="ctr"/>
                      <a:r>
                        <a:rPr lang="fr-FR" sz="1000" b="0" i="0" u="none" strike="noStrike" kern="1200" dirty="0">
                          <a:solidFill>
                            <a:schemeClr val="tx1"/>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CCFF"/>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PRIO Q3 BANCA </a:t>
                      </a:r>
                    </a:p>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CLIENTS NON VUS</a:t>
                      </a:r>
                      <a:endParaRPr lang="fr-FR" sz="10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CCFF"/>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CCFF"/>
                    </a:solidFill>
                  </a:tcPr>
                </a:tc>
                <a:extLst>
                  <a:ext uri="{0D108BD9-81ED-4DB2-BD59-A6C34878D82A}">
                    <a16:rowId xmlns:a16="http://schemas.microsoft.com/office/drawing/2014/main" val="1045208205"/>
                  </a:ext>
                </a:extLst>
              </a:tr>
              <a:tr h="635289">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7030A0"/>
                          </a:solidFill>
                          <a:effectLst/>
                          <a:latin typeface="Arial" panose="020B0604020202020204" pitchFamily="34" charset="0"/>
                          <a:ea typeface="+mn-ea"/>
                          <a:cs typeface="+mn-cs"/>
                        </a:rPr>
                        <a:t>Réservation Vacances Hiver</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Cible 1</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 </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Promouvoir la montée en gamme </a:t>
                      </a: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majeurs capables, détenteurs d’une carte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Classic</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avec potentiel de montée en gamme</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3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Cible 2</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 </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Promouvoir l’équipement           </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majeurs capables, BP, âgés de 6 de 70 ans avec compte de dépôt</a:t>
                      </a: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 typeface="Arial" panose="020B0604020202020204" pitchFamily="34" charset="0"/>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Déclencher un besoin pour notre client à l’occasion des réservations des vacances d’hiver</a:t>
                      </a:r>
                    </a:p>
                    <a:p>
                      <a:pPr marL="72000" marR="0" lvl="0" indent="0" algn="l" defTabSz="914400" rtl="0" eaLnBrk="1" fontAlgn="ctr" latinLnBrk="0" hangingPunct="1">
                        <a:lnSpc>
                          <a:spcPct val="100000"/>
                        </a:lnSpc>
                        <a:spcBef>
                          <a:spcPts val="0"/>
                        </a:spcBef>
                        <a:spcAft>
                          <a:spcPts val="0"/>
                        </a:spcAft>
                        <a:buClrTx/>
                        <a:buSzTx/>
                        <a:buFont typeface="Arial" panose="020B0604020202020204" pitchFamily="34" charset="0"/>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Inciter à souscrire une carte Visa 1er Izicarte avec l'option complémentaire débit différé</a:t>
                      </a:r>
                    </a:p>
                    <a:p>
                      <a:pPr marL="72000" marR="0" lvl="0" indent="0" algn="l" defTabSz="914400" rtl="0" eaLnBrk="1" fontAlgn="ctr" latinLnBrk="0" hangingPunct="1">
                        <a:lnSpc>
                          <a:spcPct val="100000"/>
                        </a:lnSpc>
                        <a:spcBef>
                          <a:spcPts val="0"/>
                        </a:spcBef>
                        <a:spcAft>
                          <a:spcPts val="0"/>
                        </a:spcAft>
                        <a:buClrTx/>
                        <a:buSzTx/>
                        <a:buFont typeface="Arial" panose="020B0604020202020204" pitchFamily="34" charset="0"/>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Mise en avant des garanties neige/montagne et du post paiement : étalement des dépenses avec la carte Izicarte.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Q3 BANCA VACANCES HIVER</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3362895"/>
                  </a:ext>
                </a:extLst>
              </a:tr>
              <a:tr h="54447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7030A0"/>
                          </a:solidFill>
                          <a:effectLst/>
                          <a:latin typeface="Arial" panose="020B0604020202020204" pitchFamily="34" charset="0"/>
                          <a:ea typeface="+mn-ea"/>
                          <a:cs typeface="+mn-cs"/>
                        </a:rPr>
                        <a:t>Opération JO - Destinations</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7030A0"/>
                          </a:solidFill>
                          <a:effectLst/>
                          <a:latin typeface="Arial" panose="020B0604020202020204" pitchFamily="34" charset="0"/>
                          <a:ea typeface="+mn-ea"/>
                          <a:cs typeface="+mn-cs"/>
                        </a:rPr>
                        <a:t>Finales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Cible 1 : Montée en gamme Visa Premier</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 Porteurs Visa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Classic</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avec flux ≥ à 1500 €</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 Porteurs avec potentiel MEG Visa Premier</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3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Cible 2 : Montée en gamme Visa Platinum</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 Porteurs Visa Premier avec flux ≥ à 3000 €</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 Porteurs avec potentiel MEG Visa Platinum</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3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Cible 3 : Montée en gamme Visa </a:t>
                      </a:r>
                      <a:r>
                        <a:rPr lang="fr-FR" sz="1000" b="1" i="0" u="none" strike="noStrike" kern="1200" dirty="0" err="1">
                          <a:solidFill>
                            <a:schemeClr val="tx1">
                              <a:lumMod val="75000"/>
                              <a:lumOff val="25000"/>
                            </a:schemeClr>
                          </a:solidFill>
                          <a:effectLst/>
                          <a:latin typeface="Arial" panose="020B0604020202020204" pitchFamily="34" charset="0"/>
                          <a:ea typeface="+mn-ea"/>
                          <a:cs typeface="+mn-cs"/>
                        </a:rPr>
                        <a:t>Infinite</a:t>
                      </a: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 Porteurs Visa Platinum avec flux ≥ à 5000 €</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 Porteurs avec potentiel MEG Visa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Infinite</a:t>
                      </a: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3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Cible 4 : Fidélisation Visa </a:t>
                      </a:r>
                      <a:r>
                        <a:rPr lang="fr-FR" sz="1000" b="1" i="0" u="none" strike="noStrike" kern="1200" dirty="0" err="1">
                          <a:solidFill>
                            <a:schemeClr val="tx1">
                              <a:lumMod val="75000"/>
                              <a:lumOff val="25000"/>
                            </a:schemeClr>
                          </a:solidFill>
                          <a:effectLst/>
                          <a:latin typeface="Arial" panose="020B0604020202020204" pitchFamily="34" charset="0"/>
                          <a:ea typeface="+mn-ea"/>
                          <a:cs typeface="+mn-cs"/>
                        </a:rPr>
                        <a:t>Infinite</a:t>
                      </a: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 Ensemble des porteurs Visa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Infinite</a:t>
                      </a: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Proposer la montée en gamme de la carte vers le niveau supérieur.</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Les clients réalisant une montée en gamme recevront un email de participation à un</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tirage au sort pour gagner des billets pour une finale des Jeux Olympiques ou Paralympiques de Paris 2024. </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Nos clients déjà détenteurs d’une carte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Infinite</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recevront également cet email.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 – clients ayant ouverts l’emailing</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Q3 BANCA JO DESTINATIONS </a:t>
                      </a:r>
                    </a:p>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FINALES</a:t>
                      </a:r>
                      <a:endParaRPr lang="fr-FR" sz="10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78047111"/>
                  </a:ext>
                </a:extLst>
              </a:tr>
            </a:tbl>
          </a:graphicData>
        </a:graphic>
      </p:graphicFrame>
      <p:pic>
        <p:nvPicPr>
          <p:cNvPr id="5" name="Image 4">
            <a:extLst>
              <a:ext uri="{FF2B5EF4-FFF2-40B4-BE49-F238E27FC236}">
                <a16:creationId xmlns:a16="http://schemas.microsoft.com/office/drawing/2014/main" id="{25E82896-BF69-8E5E-80CD-0EFDEF63B9A6}"/>
              </a:ext>
            </a:extLst>
          </p:cNvPr>
          <p:cNvPicPr>
            <a:picLocks noChangeAspect="1"/>
          </p:cNvPicPr>
          <p:nvPr/>
        </p:nvPicPr>
        <p:blipFill>
          <a:blip r:embed="rId4">
            <a:clrChange>
              <a:clrFrom>
                <a:srgbClr val="FFFFFF"/>
              </a:clrFrom>
              <a:clrTo>
                <a:srgbClr val="FFFFFF">
                  <a:alpha val="0"/>
                </a:srgbClr>
              </a:clrTo>
            </a:clrChange>
            <a:grayscl/>
          </a:blip>
          <a:stretch>
            <a:fillRect/>
          </a:stretch>
        </p:blipFill>
        <p:spPr>
          <a:xfrm>
            <a:off x="11486887" y="3003227"/>
            <a:ext cx="363205" cy="290565"/>
          </a:xfrm>
          <a:prstGeom prst="rect">
            <a:avLst/>
          </a:prstGeom>
        </p:spPr>
      </p:pic>
      <p:pic>
        <p:nvPicPr>
          <p:cNvPr id="6" name="Image 5">
            <a:extLst>
              <a:ext uri="{FF2B5EF4-FFF2-40B4-BE49-F238E27FC236}">
                <a16:creationId xmlns:a16="http://schemas.microsoft.com/office/drawing/2014/main" id="{7E48F5B3-1B55-3B11-A1FD-3134F6E4CD23}"/>
              </a:ext>
            </a:extLst>
          </p:cNvPr>
          <p:cNvPicPr>
            <a:picLocks noChangeAspect="1"/>
          </p:cNvPicPr>
          <p:nvPr/>
        </p:nvPicPr>
        <p:blipFill>
          <a:blip r:embed="rId5">
            <a:clrChange>
              <a:clrFrom>
                <a:srgbClr val="FFFFFF"/>
              </a:clrFrom>
              <a:clrTo>
                <a:srgbClr val="FFFFFF">
                  <a:alpha val="0"/>
                </a:srgbClr>
              </a:clrTo>
            </a:clrChange>
            <a:grayscl/>
          </a:blip>
          <a:stretch>
            <a:fillRect/>
          </a:stretch>
        </p:blipFill>
        <p:spPr>
          <a:xfrm>
            <a:off x="11510000" y="3467124"/>
            <a:ext cx="316979" cy="264150"/>
          </a:xfrm>
          <a:prstGeom prst="rect">
            <a:avLst/>
          </a:prstGeom>
        </p:spPr>
      </p:pic>
      <p:pic>
        <p:nvPicPr>
          <p:cNvPr id="7" name="Image 6">
            <a:extLst>
              <a:ext uri="{FF2B5EF4-FFF2-40B4-BE49-F238E27FC236}">
                <a16:creationId xmlns:a16="http://schemas.microsoft.com/office/drawing/2014/main" id="{2D654477-2699-5D76-EF50-B36AD9593894}"/>
              </a:ext>
            </a:extLst>
          </p:cNvPr>
          <p:cNvPicPr>
            <a:picLocks noChangeAspect="1"/>
          </p:cNvPicPr>
          <p:nvPr/>
        </p:nvPicPr>
        <p:blipFill>
          <a:blip r:embed="rId4">
            <a:clrChange>
              <a:clrFrom>
                <a:srgbClr val="FFFFFF"/>
              </a:clrFrom>
              <a:clrTo>
                <a:srgbClr val="FFFFFF">
                  <a:alpha val="0"/>
                </a:srgbClr>
              </a:clrTo>
            </a:clrChange>
            <a:grayscl/>
          </a:blip>
          <a:stretch>
            <a:fillRect/>
          </a:stretch>
        </p:blipFill>
        <p:spPr>
          <a:xfrm>
            <a:off x="11476361" y="4332858"/>
            <a:ext cx="363205" cy="290565"/>
          </a:xfrm>
          <a:prstGeom prst="rect">
            <a:avLst/>
          </a:prstGeom>
        </p:spPr>
      </p:pic>
      <p:pic>
        <p:nvPicPr>
          <p:cNvPr id="8" name="Image 7">
            <a:extLst>
              <a:ext uri="{FF2B5EF4-FFF2-40B4-BE49-F238E27FC236}">
                <a16:creationId xmlns:a16="http://schemas.microsoft.com/office/drawing/2014/main" id="{22A31A5E-5539-F45F-7AF6-DA4625A28EA7}"/>
              </a:ext>
            </a:extLst>
          </p:cNvPr>
          <p:cNvPicPr>
            <a:picLocks noChangeAspect="1"/>
          </p:cNvPicPr>
          <p:nvPr/>
        </p:nvPicPr>
        <p:blipFill>
          <a:blip r:embed="rId5">
            <a:clrChange>
              <a:clrFrom>
                <a:srgbClr val="FFFFFF"/>
              </a:clrFrom>
              <a:clrTo>
                <a:srgbClr val="FFFFFF">
                  <a:alpha val="0"/>
                </a:srgbClr>
              </a:clrTo>
            </a:clrChange>
            <a:grayscl/>
          </a:blip>
          <a:stretch>
            <a:fillRect/>
          </a:stretch>
        </p:blipFill>
        <p:spPr>
          <a:xfrm>
            <a:off x="11509999" y="5150926"/>
            <a:ext cx="316979" cy="264150"/>
          </a:xfrm>
          <a:prstGeom prst="rect">
            <a:avLst/>
          </a:prstGeom>
        </p:spPr>
      </p:pic>
      <p:pic>
        <p:nvPicPr>
          <p:cNvPr id="9" name="Image 8">
            <a:extLst>
              <a:ext uri="{FF2B5EF4-FFF2-40B4-BE49-F238E27FC236}">
                <a16:creationId xmlns:a16="http://schemas.microsoft.com/office/drawing/2014/main" id="{87F19233-5730-D8E3-6928-72C0BD59DC04}"/>
              </a:ext>
            </a:extLst>
          </p:cNvPr>
          <p:cNvPicPr>
            <a:picLocks noChangeAspect="1"/>
          </p:cNvPicPr>
          <p:nvPr/>
        </p:nvPicPr>
        <p:blipFill>
          <a:blip r:embed="rId6">
            <a:clrChange>
              <a:clrFrom>
                <a:srgbClr val="FFFFFF"/>
              </a:clrFrom>
              <a:clrTo>
                <a:srgbClr val="FFFFFF">
                  <a:alpha val="0"/>
                </a:srgbClr>
              </a:clrTo>
            </a:clrChange>
            <a:grayscl/>
          </a:blip>
          <a:stretch>
            <a:fillRect/>
          </a:stretch>
        </p:blipFill>
        <p:spPr>
          <a:xfrm>
            <a:off x="11503432" y="4743657"/>
            <a:ext cx="244339" cy="277357"/>
          </a:xfrm>
          <a:prstGeom prst="rect">
            <a:avLst/>
          </a:prstGeom>
        </p:spPr>
      </p:pic>
      <p:pic>
        <p:nvPicPr>
          <p:cNvPr id="13" name="Picture 2" descr="Panneau de route prioritaire en France — Wikipédia">
            <a:extLst>
              <a:ext uri="{FF2B5EF4-FFF2-40B4-BE49-F238E27FC236}">
                <a16:creationId xmlns:a16="http://schemas.microsoft.com/office/drawing/2014/main" id="{DD7771FE-69B9-414A-A592-756FB6AC0076}"/>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501173" y="2004961"/>
            <a:ext cx="370340" cy="37034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 descr="ATELIER CAPILLAIRE">
            <a:extLst>
              <a:ext uri="{FF2B5EF4-FFF2-40B4-BE49-F238E27FC236}">
                <a16:creationId xmlns:a16="http://schemas.microsoft.com/office/drawing/2014/main" id="{D8265123-AF11-4B1C-826C-173558749E6B}"/>
              </a:ext>
            </a:extLst>
          </p:cNvPr>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02419" y="1735254"/>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a:extLst>
              <a:ext uri="{FF2B5EF4-FFF2-40B4-BE49-F238E27FC236}">
                <a16:creationId xmlns:a16="http://schemas.microsoft.com/office/drawing/2014/main" id="{603B0BB0-BECB-1543-D054-1E877DA3DB5B}"/>
              </a:ext>
            </a:extLst>
          </p:cNvPr>
          <p:cNvPicPr>
            <a:picLocks noChangeAspect="1"/>
          </p:cNvPicPr>
          <p:nvPr/>
        </p:nvPicPr>
        <p:blipFill>
          <a:blip r:embed="rId9"/>
          <a:stretch>
            <a:fillRect/>
          </a:stretch>
        </p:blipFill>
        <p:spPr>
          <a:xfrm>
            <a:off x="301778" y="2910795"/>
            <a:ext cx="786452" cy="518205"/>
          </a:xfrm>
          <a:prstGeom prst="rect">
            <a:avLst/>
          </a:prstGeom>
        </p:spPr>
      </p:pic>
      <p:pic>
        <p:nvPicPr>
          <p:cNvPr id="11" name="Picture 6" descr="ATELIER CAPILLAIRE">
            <a:extLst>
              <a:ext uri="{FF2B5EF4-FFF2-40B4-BE49-F238E27FC236}">
                <a16:creationId xmlns:a16="http://schemas.microsoft.com/office/drawing/2014/main" id="{328BBB04-A8A8-E5FD-4BD6-CEC5CF7FFBD6}"/>
              </a:ext>
            </a:extLst>
          </p:cNvPr>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01778" y="4216679"/>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Le &quot;Fait Maison&quot;... - La Causerie des Chartrons">
            <a:extLst>
              <a:ext uri="{FF2B5EF4-FFF2-40B4-BE49-F238E27FC236}">
                <a16:creationId xmlns:a16="http://schemas.microsoft.com/office/drawing/2014/main" id="{ECFDFFE1-A372-4ADD-3455-C68888AD2167}"/>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399575" y="2490632"/>
            <a:ext cx="436291" cy="2897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70221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Espace réservé du texte 6">
            <a:extLst>
              <a:ext uri="{FF2B5EF4-FFF2-40B4-BE49-F238E27FC236}">
                <a16:creationId xmlns:a16="http://schemas.microsoft.com/office/drawing/2014/main" id="{4B3A875C-AEAE-4C75-969F-343225AF4348}"/>
              </a:ext>
            </a:extLst>
          </p:cNvPr>
          <p:cNvSpPr txBox="1">
            <a:spLocks/>
          </p:cNvSpPr>
          <p:nvPr/>
        </p:nvSpPr>
        <p:spPr>
          <a:xfrm>
            <a:off x="4376057" y="137054"/>
            <a:ext cx="7300006"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0">
                <a:solidFill>
                  <a:srgbClr val="C00000"/>
                </a:solidFill>
              </a:rPr>
              <a:t>Grand Public</a:t>
            </a:r>
            <a:r>
              <a:rPr lang="fr-FR">
                <a:solidFill>
                  <a:srgbClr val="C00000"/>
                </a:solidFill>
              </a:rPr>
              <a:t> </a:t>
            </a:r>
            <a:r>
              <a:rPr lang="fr-FR">
                <a:solidFill>
                  <a:schemeClr val="tx1">
                    <a:lumMod val="50000"/>
                    <a:lumOff val="50000"/>
                  </a:schemeClr>
                </a:solidFill>
              </a:rPr>
              <a:t>- </a:t>
            </a:r>
            <a:r>
              <a:rPr lang="fr-FR">
                <a:solidFill>
                  <a:srgbClr val="C00000"/>
                </a:solidFill>
              </a:rPr>
              <a:t>Premium</a:t>
            </a:r>
            <a:r>
              <a:rPr lang="fr-FR">
                <a:solidFill>
                  <a:schemeClr val="tx1">
                    <a:lumMod val="50000"/>
                    <a:lumOff val="50000"/>
                  </a:schemeClr>
                </a:solidFill>
              </a:rPr>
              <a:t> - Professionnels </a:t>
            </a:r>
          </a:p>
        </p:txBody>
      </p:sp>
      <p:sp>
        <p:nvSpPr>
          <p:cNvPr id="20" name="Rectangle 19">
            <a:extLst>
              <a:ext uri="{FF2B5EF4-FFF2-40B4-BE49-F238E27FC236}">
                <a16:creationId xmlns:a16="http://schemas.microsoft.com/office/drawing/2014/main" id="{3D353E3C-9282-4FAB-BFA6-7C5298EEF82A}"/>
              </a:ext>
            </a:extLst>
          </p:cNvPr>
          <p:cNvSpPr/>
          <p:nvPr/>
        </p:nvSpPr>
        <p:spPr>
          <a:xfrm>
            <a:off x="0" y="0"/>
            <a:ext cx="394399" cy="68580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BANCARISATION</a:t>
            </a:r>
          </a:p>
        </p:txBody>
      </p:sp>
      <p:sp>
        <p:nvSpPr>
          <p:cNvPr id="21" name="Espace réservé du texte 5">
            <a:extLst>
              <a:ext uri="{FF2B5EF4-FFF2-40B4-BE49-F238E27FC236}">
                <a16:creationId xmlns:a16="http://schemas.microsoft.com/office/drawing/2014/main" id="{B61253F7-D769-44AB-A277-E770735DD150}"/>
              </a:ext>
            </a:extLst>
          </p:cNvPr>
          <p:cNvSpPr>
            <a:spLocks noGrp="1"/>
          </p:cNvSpPr>
          <p:nvPr>
            <p:ph type="body" sz="quarter" idx="12"/>
          </p:nvPr>
        </p:nvSpPr>
        <p:spPr>
          <a:xfrm>
            <a:off x="695325" y="464147"/>
            <a:ext cx="10980738" cy="720000"/>
          </a:xfrm>
        </p:spPr>
        <p:txBody>
          <a:bodyPr lIns="91440" tIns="45720" rIns="91440" bIns="45720" anchor="ctr">
            <a:normAutofit/>
          </a:bodyPr>
          <a:lstStyle/>
          <a:p>
            <a:r>
              <a:rPr lang="fr-FR" dirty="0">
                <a:solidFill>
                  <a:srgbClr val="C00000"/>
                </a:solidFill>
                <a:latin typeface="Montserrat Black"/>
              </a:rPr>
              <a:t>Les Cibles de</a:t>
            </a:r>
            <a:r>
              <a:rPr lang="fr-FR" dirty="0">
                <a:solidFill>
                  <a:srgbClr val="00B0F0"/>
                </a:solidFill>
                <a:latin typeface="Montserrat Black"/>
              </a:rPr>
              <a:t> </a:t>
            </a:r>
            <a:r>
              <a:rPr lang="fr-FR" dirty="0">
                <a:latin typeface="Montserrat Black"/>
              </a:rPr>
              <a:t>la Bancarisation</a:t>
            </a:r>
            <a:r>
              <a:rPr lang="fr-FR" dirty="0">
                <a:solidFill>
                  <a:srgbClr val="00B0F0"/>
                </a:solidFill>
                <a:latin typeface="Montserrat Black"/>
              </a:rPr>
              <a:t> </a:t>
            </a:r>
            <a:r>
              <a:rPr lang="fr-FR" dirty="0">
                <a:solidFill>
                  <a:srgbClr val="C00000"/>
                </a:solidFill>
                <a:latin typeface="Montserrat Black"/>
              </a:rPr>
              <a:t>en relief </a:t>
            </a:r>
          </a:p>
        </p:txBody>
      </p:sp>
      <p:pic>
        <p:nvPicPr>
          <p:cNvPr id="10" name="Picture 6" descr="ADN Nations - Analyse de marché et conseil stratégique">
            <a:hlinkClick r:id="rId2" action="ppaction://hlinksldjump"/>
            <a:extLst>
              <a:ext uri="{FF2B5EF4-FFF2-40B4-BE49-F238E27FC236}">
                <a16:creationId xmlns:a16="http://schemas.microsoft.com/office/drawing/2014/main" id="{44011DED-16FF-6BD3-81C4-1DBC7F91DFF9}"/>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754339" y="6470879"/>
            <a:ext cx="370123" cy="34929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Tableau 2">
            <a:extLst>
              <a:ext uri="{FF2B5EF4-FFF2-40B4-BE49-F238E27FC236}">
                <a16:creationId xmlns:a16="http://schemas.microsoft.com/office/drawing/2014/main" id="{6E127B7B-CFCA-B435-E9D1-92B3CF1BC32D}"/>
              </a:ext>
            </a:extLst>
          </p:cNvPr>
          <p:cNvGraphicFramePr>
            <a:graphicFrameLocks noGrp="1"/>
          </p:cNvGraphicFramePr>
          <p:nvPr/>
        </p:nvGraphicFramePr>
        <p:xfrm>
          <a:off x="523510" y="1304679"/>
          <a:ext cx="11544665" cy="4026636"/>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90796">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extLst>
                  <a:ext uri="{0D108BD9-81ED-4DB2-BD59-A6C34878D82A}">
                    <a16:rowId xmlns:a16="http://schemas.microsoft.com/office/drawing/2014/main" val="281826543"/>
                  </a:ext>
                </a:extLst>
              </a:tr>
              <a:tr h="811072">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7030A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7030A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7030A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7030A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7030A0"/>
                          </a:solidFill>
                          <a:effectLst/>
                          <a:latin typeface="Arial" panose="020B0604020202020204" pitchFamily="34" charset="0"/>
                          <a:ea typeface="+mn-ea"/>
                          <a:cs typeface="+mn-cs"/>
                        </a:rPr>
                        <a:t>Conquérir nos bancarisés par la famille</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7030A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7030A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7030A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 typeface="Wingdings" panose="05000000000000000000" pitchFamily="2" charset="2"/>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majeurs capables Premium BP avec :</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Sous cible 1 : enfant mineur (15 17 ans) non JBP et sans forfait</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Sous cible 2 : enfant majeur (18 24 ans) non JBP et sans forfait</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Sous cible 3 : conjoint non BP/JBP et sans forfait</a:t>
                      </a: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Développer notre fonds de commerce Premium Bancarisés principaux.</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Conquérir le conjoint et les enfants non bancarisés principaux en s’appuyant sur la relation de confiance, déjà établie avec nos clients bancarisés principaux.</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Proposer la Formule en version Famille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rtl="0" eaLnBrk="1" fontAlgn="ctr" latinLnBrk="0" hangingPunct="1">
                        <a:lnSpc>
                          <a:spcPct val="100000"/>
                        </a:lnSpc>
                        <a:spcBef>
                          <a:spcPts val="0"/>
                        </a:spcBef>
                        <a:spcAft>
                          <a:spcPts val="0"/>
                        </a:spcAft>
                        <a:buClrTx/>
                        <a:buSzTx/>
                        <a:buFontTx/>
                        <a:buNone/>
                      </a:pPr>
                      <a:r>
                        <a:rPr lang="fr-FR" sz="1000" b="1" i="0" u="none" strike="noStrike" kern="1200" dirty="0">
                          <a:solidFill>
                            <a:srgbClr val="C00000"/>
                          </a:solidFill>
                          <a:effectLst/>
                          <a:latin typeface="+mn-lt"/>
                          <a:ea typeface="+mn-ea"/>
                          <a:cs typeface="+mn-cs"/>
                        </a:rPr>
                        <a:t>CONQUETE FAMILLE PREMIUM</a:t>
                      </a:r>
                      <a:endParaRPr lang="fr-FR" sz="10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45208205"/>
                  </a:ext>
                </a:extLst>
              </a:tr>
              <a:tr h="1179766">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7030A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7030A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7030A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7030A0"/>
                          </a:solidFill>
                          <a:effectLst/>
                          <a:latin typeface="Arial" panose="020B0604020202020204" pitchFamily="34" charset="0"/>
                          <a:ea typeface="+mn-ea"/>
                          <a:cs typeface="+mn-cs"/>
                        </a:rPr>
                        <a:t>Conquérir nos bancarisés par les flux</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7030A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7030A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7030A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7030A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Actualisation mensuelle</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majeurs capables notés entre 1 et 8, ni BP ni JBP, ayant souscrits une Formule au cours du mois précédent</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 typeface="Arial" panose="020B0604020202020204" pitchFamily="34" charset="0"/>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Relancer nos clients récemment bancarisés et pour lesquelles les flux ne sont pas domiciliés </a:t>
                      </a:r>
                    </a:p>
                    <a:p>
                      <a:pPr marL="72000" marR="0" lvl="0" indent="0" algn="l" defTabSz="914400" rtl="0" eaLnBrk="1" fontAlgn="ctr" latinLnBrk="0" hangingPunct="1">
                        <a:lnSpc>
                          <a:spcPct val="100000"/>
                        </a:lnSpc>
                        <a:spcBef>
                          <a:spcPts val="0"/>
                        </a:spcBef>
                        <a:spcAft>
                          <a:spcPts val="0"/>
                        </a:spcAft>
                        <a:buClrTx/>
                        <a:buSzTx/>
                        <a:buFont typeface="Arial" panose="020B0604020202020204" pitchFamily="34" charset="0"/>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Proposer la Mobilité Bancaire réglementée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FORMULES SANS MOBILITE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3362895"/>
                  </a:ext>
                </a:extLst>
              </a:tr>
            </a:tbl>
          </a:graphicData>
        </a:graphic>
      </p:graphicFrame>
      <p:pic>
        <p:nvPicPr>
          <p:cNvPr id="12" name="Image 11">
            <a:extLst>
              <a:ext uri="{FF2B5EF4-FFF2-40B4-BE49-F238E27FC236}">
                <a16:creationId xmlns:a16="http://schemas.microsoft.com/office/drawing/2014/main" id="{5C37767D-EFA2-AFA3-A36A-834F0C0E4718}"/>
              </a:ext>
            </a:extLst>
          </p:cNvPr>
          <p:cNvPicPr>
            <a:picLocks noChangeAspect="1"/>
          </p:cNvPicPr>
          <p:nvPr/>
        </p:nvPicPr>
        <p:blipFill>
          <a:blip r:embed="rId4">
            <a:clrChange>
              <a:clrFrom>
                <a:srgbClr val="FFFFFF"/>
              </a:clrFrom>
              <a:clrTo>
                <a:srgbClr val="FFFFFF">
                  <a:alpha val="0"/>
                </a:srgbClr>
              </a:clrTo>
            </a:clrChange>
            <a:grayscl/>
          </a:blip>
          <a:stretch>
            <a:fillRect/>
          </a:stretch>
        </p:blipFill>
        <p:spPr>
          <a:xfrm>
            <a:off x="11486887" y="2108707"/>
            <a:ext cx="363205" cy="290565"/>
          </a:xfrm>
          <a:prstGeom prst="rect">
            <a:avLst/>
          </a:prstGeom>
        </p:spPr>
      </p:pic>
      <p:pic>
        <p:nvPicPr>
          <p:cNvPr id="13" name="Image 12">
            <a:extLst>
              <a:ext uri="{FF2B5EF4-FFF2-40B4-BE49-F238E27FC236}">
                <a16:creationId xmlns:a16="http://schemas.microsoft.com/office/drawing/2014/main" id="{B9183527-7A32-951C-CB2F-DE561826F050}"/>
              </a:ext>
            </a:extLst>
          </p:cNvPr>
          <p:cNvPicPr>
            <a:picLocks noChangeAspect="1"/>
          </p:cNvPicPr>
          <p:nvPr/>
        </p:nvPicPr>
        <p:blipFill>
          <a:blip r:embed="rId5">
            <a:clrChange>
              <a:clrFrom>
                <a:srgbClr val="FFFFFF"/>
              </a:clrFrom>
              <a:clrTo>
                <a:srgbClr val="FFFFFF">
                  <a:alpha val="0"/>
                </a:srgbClr>
              </a:clrTo>
            </a:clrChange>
            <a:grayscl/>
          </a:blip>
          <a:stretch>
            <a:fillRect/>
          </a:stretch>
        </p:blipFill>
        <p:spPr>
          <a:xfrm>
            <a:off x="11510000" y="2572604"/>
            <a:ext cx="316979" cy="264150"/>
          </a:xfrm>
          <a:prstGeom prst="rect">
            <a:avLst/>
          </a:prstGeom>
        </p:spPr>
      </p:pic>
      <p:pic>
        <p:nvPicPr>
          <p:cNvPr id="14" name="Image 13">
            <a:extLst>
              <a:ext uri="{FF2B5EF4-FFF2-40B4-BE49-F238E27FC236}">
                <a16:creationId xmlns:a16="http://schemas.microsoft.com/office/drawing/2014/main" id="{F003FB70-CA1C-3B34-B32B-384FA429FB70}"/>
              </a:ext>
            </a:extLst>
          </p:cNvPr>
          <p:cNvPicPr>
            <a:picLocks noChangeAspect="1"/>
          </p:cNvPicPr>
          <p:nvPr/>
        </p:nvPicPr>
        <p:blipFill>
          <a:blip r:embed="rId4">
            <a:clrChange>
              <a:clrFrom>
                <a:srgbClr val="FFFFFF"/>
              </a:clrFrom>
              <a:clrTo>
                <a:srgbClr val="FFFFFF">
                  <a:alpha val="0"/>
                </a:srgbClr>
              </a:clrTo>
            </a:clrChange>
            <a:grayscl/>
          </a:blip>
          <a:stretch>
            <a:fillRect/>
          </a:stretch>
        </p:blipFill>
        <p:spPr>
          <a:xfrm>
            <a:off x="11501808" y="3976318"/>
            <a:ext cx="363205" cy="290565"/>
          </a:xfrm>
          <a:prstGeom prst="rect">
            <a:avLst/>
          </a:prstGeom>
        </p:spPr>
      </p:pic>
      <p:pic>
        <p:nvPicPr>
          <p:cNvPr id="15" name="Image 14">
            <a:extLst>
              <a:ext uri="{FF2B5EF4-FFF2-40B4-BE49-F238E27FC236}">
                <a16:creationId xmlns:a16="http://schemas.microsoft.com/office/drawing/2014/main" id="{3B42830A-B671-29EE-FB9C-3597C77051CE}"/>
              </a:ext>
            </a:extLst>
          </p:cNvPr>
          <p:cNvPicPr>
            <a:picLocks noChangeAspect="1"/>
          </p:cNvPicPr>
          <p:nvPr/>
        </p:nvPicPr>
        <p:blipFill>
          <a:blip r:embed="rId5">
            <a:clrChange>
              <a:clrFrom>
                <a:srgbClr val="FFFFFF"/>
              </a:clrFrom>
              <a:clrTo>
                <a:srgbClr val="FFFFFF">
                  <a:alpha val="0"/>
                </a:srgbClr>
              </a:clrTo>
            </a:clrChange>
            <a:grayscl/>
          </a:blip>
          <a:stretch>
            <a:fillRect/>
          </a:stretch>
        </p:blipFill>
        <p:spPr>
          <a:xfrm>
            <a:off x="11524920" y="4454132"/>
            <a:ext cx="316979" cy="264150"/>
          </a:xfrm>
          <a:prstGeom prst="rect">
            <a:avLst/>
          </a:prstGeom>
        </p:spPr>
      </p:pic>
      <p:pic>
        <p:nvPicPr>
          <p:cNvPr id="16" name="Image 15">
            <a:extLst>
              <a:ext uri="{FF2B5EF4-FFF2-40B4-BE49-F238E27FC236}">
                <a16:creationId xmlns:a16="http://schemas.microsoft.com/office/drawing/2014/main" id="{FEC671BB-37C7-8B75-70AA-38D3F15F88C0}"/>
              </a:ext>
            </a:extLst>
          </p:cNvPr>
          <p:cNvPicPr>
            <a:picLocks noChangeAspect="1"/>
          </p:cNvPicPr>
          <p:nvPr/>
        </p:nvPicPr>
        <p:blipFill>
          <a:blip r:embed="rId6" cstate="print">
            <a:extLst>
              <a:ext uri="{BEBA8EAE-BF5A-486C-A8C5-ECC9F3942E4B}">
                <a14:imgProps xmlns:a14="http://schemas.microsoft.com/office/drawing/2010/main">
                  <a14:imgLayer r:embed="rId7">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2459571" y="3111289"/>
            <a:ext cx="425399" cy="413416"/>
          </a:xfrm>
          <a:prstGeom prst="rect">
            <a:avLst/>
          </a:prstGeom>
        </p:spPr>
      </p:pic>
      <p:pic>
        <p:nvPicPr>
          <p:cNvPr id="2" name="Image 1">
            <a:extLst>
              <a:ext uri="{FF2B5EF4-FFF2-40B4-BE49-F238E27FC236}">
                <a16:creationId xmlns:a16="http://schemas.microsoft.com/office/drawing/2014/main" id="{BFD639F0-0D6E-0082-D3C3-E8AADC740DAC}"/>
              </a:ext>
            </a:extLst>
          </p:cNvPr>
          <p:cNvPicPr>
            <a:picLocks noChangeAspect="1"/>
          </p:cNvPicPr>
          <p:nvPr/>
        </p:nvPicPr>
        <p:blipFill>
          <a:blip r:embed="rId6" cstate="print">
            <a:extLst>
              <a:ext uri="{BEBA8EAE-BF5A-486C-A8C5-ECC9F3942E4B}">
                <a14:imgProps xmlns:a14="http://schemas.microsoft.com/office/drawing/2010/main">
                  <a14:imgLayer r:embed="rId7">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2459570" y="4877368"/>
            <a:ext cx="425399" cy="413416"/>
          </a:xfrm>
          <a:prstGeom prst="rect">
            <a:avLst/>
          </a:prstGeom>
        </p:spPr>
      </p:pic>
      <p:pic>
        <p:nvPicPr>
          <p:cNvPr id="5" name="Picture 4" descr="Page 2 | Recurrent Images - Free Download on Freepik">
            <a:extLst>
              <a:ext uri="{FF2B5EF4-FFF2-40B4-BE49-F238E27FC236}">
                <a16:creationId xmlns:a16="http://schemas.microsoft.com/office/drawing/2014/main" id="{A52C0F0B-10AD-4B91-A1C7-0415AF4CCB65}"/>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959463" y="2906826"/>
            <a:ext cx="233362" cy="23336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Page 2 | Recurrent Images - Free Download on Freepik">
            <a:extLst>
              <a:ext uri="{FF2B5EF4-FFF2-40B4-BE49-F238E27FC236}">
                <a16:creationId xmlns:a16="http://schemas.microsoft.com/office/drawing/2014/main" id="{0DAD1470-5CAA-C234-0E4F-0F77B946B2F8}"/>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959463" y="4644006"/>
            <a:ext cx="233362" cy="233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152061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Espace réservé du texte 6">
            <a:extLst>
              <a:ext uri="{FF2B5EF4-FFF2-40B4-BE49-F238E27FC236}">
                <a16:creationId xmlns:a16="http://schemas.microsoft.com/office/drawing/2014/main" id="{4B3A875C-AEAE-4C75-969F-343225AF4348}"/>
              </a:ext>
            </a:extLst>
          </p:cNvPr>
          <p:cNvSpPr txBox="1">
            <a:spLocks/>
          </p:cNvSpPr>
          <p:nvPr/>
        </p:nvSpPr>
        <p:spPr>
          <a:xfrm>
            <a:off x="4376057" y="137054"/>
            <a:ext cx="7300006"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0">
                <a:solidFill>
                  <a:srgbClr val="C00000"/>
                </a:solidFill>
              </a:rPr>
              <a:t>Grand Public</a:t>
            </a:r>
            <a:r>
              <a:rPr lang="fr-FR">
                <a:solidFill>
                  <a:srgbClr val="C00000"/>
                </a:solidFill>
              </a:rPr>
              <a:t> </a:t>
            </a:r>
            <a:r>
              <a:rPr lang="fr-FR">
                <a:solidFill>
                  <a:schemeClr val="tx1">
                    <a:lumMod val="50000"/>
                    <a:lumOff val="50000"/>
                  </a:schemeClr>
                </a:solidFill>
              </a:rPr>
              <a:t>- </a:t>
            </a:r>
            <a:r>
              <a:rPr lang="fr-FR">
                <a:solidFill>
                  <a:srgbClr val="C00000"/>
                </a:solidFill>
              </a:rPr>
              <a:t>Premium</a:t>
            </a:r>
            <a:r>
              <a:rPr lang="fr-FR">
                <a:solidFill>
                  <a:schemeClr val="tx1">
                    <a:lumMod val="50000"/>
                    <a:lumOff val="50000"/>
                  </a:schemeClr>
                </a:solidFill>
              </a:rPr>
              <a:t> - Professionnels </a:t>
            </a:r>
          </a:p>
        </p:txBody>
      </p:sp>
      <p:sp>
        <p:nvSpPr>
          <p:cNvPr id="20" name="Rectangle 19">
            <a:extLst>
              <a:ext uri="{FF2B5EF4-FFF2-40B4-BE49-F238E27FC236}">
                <a16:creationId xmlns:a16="http://schemas.microsoft.com/office/drawing/2014/main" id="{3D353E3C-9282-4FAB-BFA6-7C5298EEF82A}"/>
              </a:ext>
            </a:extLst>
          </p:cNvPr>
          <p:cNvSpPr/>
          <p:nvPr/>
        </p:nvSpPr>
        <p:spPr>
          <a:xfrm>
            <a:off x="0" y="0"/>
            <a:ext cx="394399" cy="685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CREDIT</a:t>
            </a:r>
          </a:p>
        </p:txBody>
      </p:sp>
      <p:sp>
        <p:nvSpPr>
          <p:cNvPr id="21" name="Espace réservé du texte 5">
            <a:extLst>
              <a:ext uri="{FF2B5EF4-FFF2-40B4-BE49-F238E27FC236}">
                <a16:creationId xmlns:a16="http://schemas.microsoft.com/office/drawing/2014/main" id="{B61253F7-D769-44AB-A277-E770735DD150}"/>
              </a:ext>
            </a:extLst>
          </p:cNvPr>
          <p:cNvSpPr>
            <a:spLocks noGrp="1"/>
          </p:cNvSpPr>
          <p:nvPr>
            <p:ph type="body" sz="quarter" idx="12"/>
          </p:nvPr>
        </p:nvSpPr>
        <p:spPr>
          <a:xfrm>
            <a:off x="695325" y="464147"/>
            <a:ext cx="10980738" cy="720000"/>
          </a:xfrm>
        </p:spPr>
        <p:txBody>
          <a:bodyPr lIns="91440" tIns="45720" rIns="91440" bIns="45720" anchor="ctr">
            <a:normAutofit/>
          </a:bodyPr>
          <a:lstStyle/>
          <a:p>
            <a:r>
              <a:rPr lang="fr-FR" dirty="0">
                <a:solidFill>
                  <a:srgbClr val="C00000"/>
                </a:solidFill>
                <a:latin typeface="Montserrat Black"/>
              </a:rPr>
              <a:t>Les Cibles </a:t>
            </a:r>
            <a:r>
              <a:rPr lang="fr-FR" dirty="0">
                <a:latin typeface="Montserrat Black"/>
              </a:rPr>
              <a:t>du Crédit </a:t>
            </a:r>
            <a:r>
              <a:rPr lang="fr-FR" dirty="0">
                <a:solidFill>
                  <a:srgbClr val="C00000"/>
                </a:solidFill>
                <a:latin typeface="Montserrat Black"/>
              </a:rPr>
              <a:t>en relief </a:t>
            </a:r>
          </a:p>
        </p:txBody>
      </p:sp>
      <p:pic>
        <p:nvPicPr>
          <p:cNvPr id="31" name="Picture 6" descr="ADN Nations - Analyse de marché et conseil stratégique">
            <a:hlinkClick r:id="rId2" action="ppaction://hlinksldjump"/>
            <a:extLst>
              <a:ext uri="{FF2B5EF4-FFF2-40B4-BE49-F238E27FC236}">
                <a16:creationId xmlns:a16="http://schemas.microsoft.com/office/drawing/2014/main" id="{02ADD068-529F-2654-7393-C08028F86012}"/>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754339" y="6470879"/>
            <a:ext cx="370123" cy="34929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Tableau 2">
            <a:extLst>
              <a:ext uri="{FF2B5EF4-FFF2-40B4-BE49-F238E27FC236}">
                <a16:creationId xmlns:a16="http://schemas.microsoft.com/office/drawing/2014/main" id="{10316E13-BBF3-D259-0685-7250EEC3C151}"/>
              </a:ext>
            </a:extLst>
          </p:cNvPr>
          <p:cNvGraphicFramePr>
            <a:graphicFrameLocks noGrp="1"/>
          </p:cNvGraphicFramePr>
          <p:nvPr/>
        </p:nvGraphicFramePr>
        <p:xfrm>
          <a:off x="523510" y="1304679"/>
          <a:ext cx="11544665" cy="4536396"/>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90796">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281826543"/>
                  </a:ext>
                </a:extLst>
              </a:tr>
              <a:tr h="811072">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92D050"/>
                          </a:solidFill>
                          <a:effectLst/>
                          <a:latin typeface="Arial" panose="020B0604020202020204" pitchFamily="34" charset="0"/>
                          <a:ea typeface="+mn-ea"/>
                          <a:cs typeface="+mn-cs"/>
                        </a:rPr>
                        <a:t>Q3 Crédit </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92D050"/>
                          </a:solidFill>
                          <a:effectLst/>
                          <a:latin typeface="Arial" panose="020B0604020202020204" pitchFamily="34" charset="0"/>
                          <a:ea typeface="+mn-ea"/>
                          <a:cs typeface="+mn-cs"/>
                        </a:rPr>
                        <a:t>Clients en PTF non vus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Clients 26-65 ans, en portefeuille, non vus en 2023 et </a:t>
                      </a:r>
                      <a:r>
                        <a:rPr lang="fr-FR" sz="1000" b="1" i="0" u="none" strike="noStrike" kern="1200" dirty="0">
                          <a:solidFill>
                            <a:srgbClr val="C00000"/>
                          </a:solidFill>
                          <a:effectLst/>
                          <a:latin typeface="Arial" panose="020B0604020202020204" pitchFamily="34" charset="0"/>
                          <a:ea typeface="+mn-ea"/>
                          <a:cs typeface="+mn-cs"/>
                        </a:rPr>
                        <a:t>score appétence élevé </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dans le domaine.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C’est une cible prioritaire.</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Le score d’appétence est élevé pour ces clients non vus en 2023.</a:t>
                      </a: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rgbClr val="C00000"/>
                          </a:solidFill>
                          <a:effectLst/>
                          <a:latin typeface="Arial" panose="020B0604020202020204" pitchFamily="34" charset="0"/>
                          <a:ea typeface="+mn-ea"/>
                          <a:cs typeface="+mn-cs"/>
                        </a:rPr>
                        <a:t>L’impact Part Variable est élevé </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(sur objectif  / Satisfaction / taux de visite du PTF avec une vente)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fr-FR" sz="1000" b="0" i="0" u="none" strike="noStrike" kern="1200" dirty="0">
                          <a:solidFill>
                            <a:schemeClr val="tx1"/>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PRIO Q3 CREDIT</a:t>
                      </a:r>
                    </a:p>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CLIENTS NON VUS</a:t>
                      </a:r>
                      <a:endParaRPr lang="fr-FR" sz="10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606303518"/>
                  </a:ext>
                </a:extLst>
              </a:tr>
              <a:tr h="811072">
                <a:tc rowSpan="2">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kern="1200" dirty="0">
                          <a:solidFill>
                            <a:srgbClr val="92D050"/>
                          </a:solidFill>
                          <a:latin typeface="+mn-lt"/>
                          <a:ea typeface="+mn-ea"/>
                          <a:cs typeface="+mn-cs"/>
                        </a:rPr>
                        <a:t>Temps Fort Auto </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92D05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Cible 1</a:t>
                      </a:r>
                      <a:r>
                        <a:rPr lang="fr-FR" sz="1000" b="1" i="0" u="none" strike="noStrike" kern="1200" dirty="0">
                          <a:solidFill>
                            <a:srgbClr val="C00000"/>
                          </a:solidFill>
                          <a:effectLst/>
                          <a:latin typeface="Arial" panose="020B0604020202020204" pitchFamily="34" charset="0"/>
                          <a:ea typeface="+mn-ea"/>
                          <a:cs typeface="+mn-cs"/>
                        </a:rPr>
                        <a:t>*</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 :</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20 à 70 ans, non détenteurs Assurance AUTO ou non détenteurs de crédit conso ou en fin de remboursement.</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Appétence élevée en crédit conso ou assurance AUTO</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r>
                        <a:rPr lang="fr-FR" sz="1000" b="0" i="0" u="none" strike="noStrike" kern="1200" dirty="0">
                          <a:solidFill>
                            <a:schemeClr val="tx1">
                              <a:lumMod val="75000"/>
                              <a:lumOff val="25000"/>
                            </a:schemeClr>
                          </a:solidFill>
                          <a:effectLst/>
                          <a:latin typeface="Arial" panose="020B0604020202020204" pitchFamily="34" charset="0"/>
                          <a:ea typeface="+mn-ea"/>
                          <a:cs typeface="+mn-cs"/>
                        </a:rPr>
                        <a:t>Consolider l’approche globale autour du besoin client sur l’Auto, promouvoir nos offres et booster les ventes :</a:t>
                      </a:r>
                    </a:p>
                    <a:p>
                      <a:pPr marL="628650" lvl="1" indent="-171450">
                        <a:buFont typeface="Arial" panose="020B0604020202020204" pitchFamily="34" charset="0"/>
                        <a:buChar cha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Crédit Auto</a:t>
                      </a:r>
                    </a:p>
                    <a:p>
                      <a:pPr marL="628650" lvl="1" indent="-171450">
                        <a:buFont typeface="Arial" panose="020B0604020202020204" pitchFamily="34" charset="0"/>
                        <a:buChar cha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LOA-LLD</a:t>
                      </a:r>
                    </a:p>
                    <a:p>
                      <a:pPr marL="628650" lvl="1" indent="-171450">
                        <a:buFont typeface="Arial" panose="020B0604020202020204" pitchFamily="34" charset="0"/>
                        <a:buChar cha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Assurances AUTO</a:t>
                      </a:r>
                    </a:p>
                    <a:p>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r>
                        <a:rPr lang="fr-FR" sz="1000" b="0" i="0" u="none" strike="noStrike" kern="1200" dirty="0">
                          <a:solidFill>
                            <a:srgbClr val="C00000"/>
                          </a:solidFill>
                          <a:effectLst/>
                          <a:latin typeface="Arial" panose="020B0604020202020204" pitchFamily="34" charset="0"/>
                          <a:ea typeface="+mn-ea"/>
                          <a:cs typeface="+mn-cs"/>
                        </a:rPr>
                        <a:t>           Booster : 50 € offerts assurance auto du 18 septembre au 14 octobre </a:t>
                      </a:r>
                      <a:r>
                        <a:rPr lang="fr-FR" sz="1000" b="0" i="1" u="none" strike="noStrike" kern="1200" dirty="0">
                          <a:solidFill>
                            <a:srgbClr val="C00000"/>
                          </a:solidFill>
                          <a:effectLst/>
                          <a:latin typeface="Arial" panose="020B0604020202020204" pitchFamily="34" charset="0"/>
                          <a:ea typeface="+mn-ea"/>
                          <a:cs typeface="+mn-cs"/>
                        </a:rPr>
                        <a:t>(si souscription Crédit conso ET Assurance AUTO).</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 </a:t>
                      </a:r>
                    </a:p>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sur Cliqueurs Ouvreurs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Q3 IARD + CONSO TF AUTO</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48442405"/>
                  </a:ext>
                </a:extLst>
              </a:tr>
              <a:tr h="811072">
                <a:tc vMerge="1">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92D05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Cible 2 :</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25 à 65 ans, propriétaire d’un véhicule, détenteurs d’une assurance AUTO, sans crédit conso, ayant visité les pages LOA-LDD ou conso.</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Appétence élevée en crédit conso</a:t>
                      </a: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Q3 CONSO TF AUTO</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23307302"/>
                  </a:ext>
                </a:extLst>
              </a:tr>
              <a:tr h="811072">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dirty="0">
                        <a:solidFill>
                          <a:srgbClr val="92D050"/>
                        </a:solidFill>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dirty="0">
                        <a:solidFill>
                          <a:srgbClr val="92D050"/>
                        </a:solidFill>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dirty="0">
                          <a:solidFill>
                            <a:srgbClr val="92D050"/>
                          </a:solidFill>
                        </a:rPr>
                        <a:t>Rebond Crédit </a:t>
                      </a:r>
                      <a:r>
                        <a:rPr lang="fr-FR" sz="1200" b="1" dirty="0" err="1">
                          <a:solidFill>
                            <a:srgbClr val="92D050"/>
                          </a:solidFill>
                        </a:rPr>
                        <a:t>immo</a:t>
                      </a:r>
                      <a:r>
                        <a:rPr lang="fr-FR" sz="1200" b="1" dirty="0">
                          <a:solidFill>
                            <a:srgbClr val="92D050"/>
                          </a:solidFill>
                        </a:rPr>
                        <a:t> M+6</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92D05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92D05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âgés de 25 à 65 ans</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Propriétaires</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Crédit immobilier MEF M+6</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Flux compte de dépôt &gt; 1000€ mensuel</a:t>
                      </a: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Accompagner les projets d’aménagement suite à un achat immobilier</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dirty="0">
                          <a:solidFill>
                            <a:srgbClr val="C00000"/>
                          </a:solidFill>
                        </a:rPr>
                        <a:t>REBOND </a:t>
                      </a:r>
                    </a:p>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dirty="0">
                          <a:solidFill>
                            <a:srgbClr val="C00000"/>
                          </a:solidFill>
                        </a:rPr>
                        <a:t>CREDIT IMMO M+6</a:t>
                      </a:r>
                      <a:endParaRPr lang="fr-FR" sz="10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45208205"/>
                  </a:ext>
                </a:extLst>
              </a:tr>
            </a:tbl>
          </a:graphicData>
        </a:graphic>
      </p:graphicFrame>
      <p:pic>
        <p:nvPicPr>
          <p:cNvPr id="7" name="Picture 6" descr="ATELIER CAPILLAIRE">
            <a:extLst>
              <a:ext uri="{FF2B5EF4-FFF2-40B4-BE49-F238E27FC236}">
                <a16:creationId xmlns:a16="http://schemas.microsoft.com/office/drawing/2014/main" id="{C97E8E56-800C-706B-5306-E1EEF1320B18}"/>
              </a:ext>
            </a:extLst>
          </p:cNvPr>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52812" y="1795708"/>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Panneau de route prioritaire en France — Wikipédia">
            <a:extLst>
              <a:ext uri="{FF2B5EF4-FFF2-40B4-BE49-F238E27FC236}">
                <a16:creationId xmlns:a16="http://schemas.microsoft.com/office/drawing/2014/main" id="{00A28C0F-0049-CA62-00D8-EBACA00F732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26714" y="2217033"/>
            <a:ext cx="370340" cy="37034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descr="Bouton Rond Rouge Métallique Promo Clip Art Libres De Droits , Svg ,  Vecteurs Et Illustration. Image 59285294.">
            <a:extLst>
              <a:ext uri="{FF2B5EF4-FFF2-40B4-BE49-F238E27FC236}">
                <a16:creationId xmlns:a16="http://schemas.microsoft.com/office/drawing/2014/main" id="{47654A60-7ADD-4E88-85FD-10DE6393AD6A}"/>
              </a:ext>
            </a:extLst>
          </p:cNvPr>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880554" y="4002804"/>
            <a:ext cx="305140" cy="305140"/>
          </a:xfrm>
          <a:prstGeom prst="rect">
            <a:avLst/>
          </a:prstGeom>
          <a:noFill/>
          <a:extLst>
            <a:ext uri="{909E8E84-426E-40DD-AFC4-6F175D3DCCD1}">
              <a14:hiddenFill xmlns:a14="http://schemas.microsoft.com/office/drawing/2010/main">
                <a:solidFill>
                  <a:srgbClr val="FFFFFF"/>
                </a:solidFill>
              </a14:hiddenFill>
            </a:ext>
          </a:extLst>
        </p:spPr>
      </p:pic>
      <p:sp>
        <p:nvSpPr>
          <p:cNvPr id="13" name="ZoneTexte 12">
            <a:extLst>
              <a:ext uri="{FF2B5EF4-FFF2-40B4-BE49-F238E27FC236}">
                <a16:creationId xmlns:a16="http://schemas.microsoft.com/office/drawing/2014/main" id="{0BE22FB2-F6EC-4A05-B829-1607354E7BF0}"/>
              </a:ext>
            </a:extLst>
          </p:cNvPr>
          <p:cNvSpPr txBox="1"/>
          <p:nvPr/>
        </p:nvSpPr>
        <p:spPr>
          <a:xfrm>
            <a:off x="2315878" y="6530126"/>
            <a:ext cx="2060179" cy="253916"/>
          </a:xfrm>
          <a:prstGeom prst="rect">
            <a:avLst/>
          </a:prstGeom>
          <a:noFill/>
        </p:spPr>
        <p:txBody>
          <a:bodyPr wrap="none" rtlCol="0">
            <a:spAutoFit/>
          </a:bodyPr>
          <a:lstStyle/>
          <a:p>
            <a:r>
              <a:rPr lang="fr-FR" sz="1050" dirty="0">
                <a:solidFill>
                  <a:srgbClr val="C00000"/>
                </a:solidFill>
              </a:rPr>
              <a:t>*Cible commune Crédit &amp; IARD</a:t>
            </a:r>
          </a:p>
        </p:txBody>
      </p:sp>
      <p:pic>
        <p:nvPicPr>
          <p:cNvPr id="24" name="Picture 6" descr="ATELIER CAPILLAIRE">
            <a:extLst>
              <a:ext uri="{FF2B5EF4-FFF2-40B4-BE49-F238E27FC236}">
                <a16:creationId xmlns:a16="http://schemas.microsoft.com/office/drawing/2014/main" id="{C7B24C52-A3E4-4A4D-BCD5-DD70E3E46E32}"/>
              </a:ext>
            </a:extLst>
          </p:cNvPr>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52811" y="2942394"/>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14" name="Image 13">
            <a:extLst>
              <a:ext uri="{FF2B5EF4-FFF2-40B4-BE49-F238E27FC236}">
                <a16:creationId xmlns:a16="http://schemas.microsoft.com/office/drawing/2014/main" id="{3FB54E2C-D479-5854-9FD0-4F8CEAB586CD}"/>
              </a:ext>
            </a:extLst>
          </p:cNvPr>
          <p:cNvPicPr>
            <a:picLocks noChangeAspect="1"/>
          </p:cNvPicPr>
          <p:nvPr/>
        </p:nvPicPr>
        <p:blipFill>
          <a:blip r:embed="rId7">
            <a:clrChange>
              <a:clrFrom>
                <a:srgbClr val="FFFFFF"/>
              </a:clrFrom>
              <a:clrTo>
                <a:srgbClr val="FFFFFF">
                  <a:alpha val="0"/>
                </a:srgbClr>
              </a:clrTo>
            </a:clrChange>
            <a:grayscl/>
          </a:blip>
          <a:stretch>
            <a:fillRect/>
          </a:stretch>
        </p:blipFill>
        <p:spPr>
          <a:xfrm>
            <a:off x="11486887" y="3174750"/>
            <a:ext cx="363205" cy="290565"/>
          </a:xfrm>
          <a:prstGeom prst="rect">
            <a:avLst/>
          </a:prstGeom>
        </p:spPr>
      </p:pic>
      <p:pic>
        <p:nvPicPr>
          <p:cNvPr id="17" name="Image 16">
            <a:extLst>
              <a:ext uri="{FF2B5EF4-FFF2-40B4-BE49-F238E27FC236}">
                <a16:creationId xmlns:a16="http://schemas.microsoft.com/office/drawing/2014/main" id="{FD78AEFA-DD68-8295-3310-B8E6A0A98CFC}"/>
              </a:ext>
            </a:extLst>
          </p:cNvPr>
          <p:cNvPicPr>
            <a:picLocks noChangeAspect="1"/>
          </p:cNvPicPr>
          <p:nvPr/>
        </p:nvPicPr>
        <p:blipFill>
          <a:blip r:embed="rId8">
            <a:clrChange>
              <a:clrFrom>
                <a:srgbClr val="FFFFFF"/>
              </a:clrFrom>
              <a:clrTo>
                <a:srgbClr val="FFFFFF">
                  <a:alpha val="0"/>
                </a:srgbClr>
              </a:clrTo>
            </a:clrChange>
            <a:grayscl/>
          </a:blip>
          <a:stretch>
            <a:fillRect/>
          </a:stretch>
        </p:blipFill>
        <p:spPr>
          <a:xfrm>
            <a:off x="11509999" y="4256970"/>
            <a:ext cx="316979" cy="264150"/>
          </a:xfrm>
          <a:prstGeom prst="rect">
            <a:avLst/>
          </a:prstGeom>
        </p:spPr>
      </p:pic>
      <p:pic>
        <p:nvPicPr>
          <p:cNvPr id="5" name="Image 4">
            <a:extLst>
              <a:ext uri="{FF2B5EF4-FFF2-40B4-BE49-F238E27FC236}">
                <a16:creationId xmlns:a16="http://schemas.microsoft.com/office/drawing/2014/main" id="{59F14EA1-8E10-7EC2-9F2D-E28859BBE9EE}"/>
              </a:ext>
            </a:extLst>
          </p:cNvPr>
          <p:cNvPicPr>
            <a:picLocks noChangeAspect="1"/>
          </p:cNvPicPr>
          <p:nvPr/>
        </p:nvPicPr>
        <p:blipFill>
          <a:blip r:embed="rId7">
            <a:clrChange>
              <a:clrFrom>
                <a:srgbClr val="FFFFFF"/>
              </a:clrFrom>
              <a:clrTo>
                <a:srgbClr val="FFFFFF">
                  <a:alpha val="0"/>
                </a:srgbClr>
              </a:clrTo>
            </a:clrChange>
            <a:grayscl/>
          </a:blip>
          <a:stretch>
            <a:fillRect/>
          </a:stretch>
        </p:blipFill>
        <p:spPr>
          <a:xfrm>
            <a:off x="11436908" y="4940758"/>
            <a:ext cx="363205" cy="290565"/>
          </a:xfrm>
          <a:prstGeom prst="rect">
            <a:avLst/>
          </a:prstGeom>
        </p:spPr>
      </p:pic>
      <p:pic>
        <p:nvPicPr>
          <p:cNvPr id="6" name="Image 5">
            <a:extLst>
              <a:ext uri="{FF2B5EF4-FFF2-40B4-BE49-F238E27FC236}">
                <a16:creationId xmlns:a16="http://schemas.microsoft.com/office/drawing/2014/main" id="{E61F6571-5415-7EF3-4ACD-BFF77B5EF287}"/>
              </a:ext>
            </a:extLst>
          </p:cNvPr>
          <p:cNvPicPr>
            <a:picLocks noChangeAspect="1"/>
          </p:cNvPicPr>
          <p:nvPr/>
        </p:nvPicPr>
        <p:blipFill>
          <a:blip r:embed="rId9">
            <a:clrChange>
              <a:clrFrom>
                <a:srgbClr val="FFFFFF"/>
              </a:clrFrom>
              <a:clrTo>
                <a:srgbClr val="FFFFFF">
                  <a:alpha val="0"/>
                </a:srgbClr>
              </a:clrTo>
            </a:clrChange>
            <a:grayscl/>
          </a:blip>
          <a:stretch>
            <a:fillRect/>
          </a:stretch>
        </p:blipFill>
        <p:spPr>
          <a:xfrm>
            <a:off x="11460022" y="5208787"/>
            <a:ext cx="244339" cy="277357"/>
          </a:xfrm>
          <a:prstGeom prst="rect">
            <a:avLst/>
          </a:prstGeom>
        </p:spPr>
      </p:pic>
      <p:pic>
        <p:nvPicPr>
          <p:cNvPr id="8" name="Image 7">
            <a:extLst>
              <a:ext uri="{FF2B5EF4-FFF2-40B4-BE49-F238E27FC236}">
                <a16:creationId xmlns:a16="http://schemas.microsoft.com/office/drawing/2014/main" id="{CA5D08B1-BD74-F738-57F8-5ABC671F4064}"/>
              </a:ext>
            </a:extLst>
          </p:cNvPr>
          <p:cNvPicPr>
            <a:picLocks noChangeAspect="1"/>
          </p:cNvPicPr>
          <p:nvPr/>
        </p:nvPicPr>
        <p:blipFill>
          <a:blip r:embed="rId8">
            <a:clrChange>
              <a:clrFrom>
                <a:srgbClr val="FFFFFF"/>
              </a:clrFrom>
              <a:clrTo>
                <a:srgbClr val="FFFFFF">
                  <a:alpha val="0"/>
                </a:srgbClr>
              </a:clrTo>
            </a:clrChange>
            <a:grayscl/>
          </a:blip>
          <a:stretch>
            <a:fillRect/>
          </a:stretch>
        </p:blipFill>
        <p:spPr>
          <a:xfrm>
            <a:off x="11486887" y="5457499"/>
            <a:ext cx="316979" cy="264150"/>
          </a:xfrm>
          <a:prstGeom prst="rect">
            <a:avLst/>
          </a:prstGeom>
        </p:spPr>
      </p:pic>
      <p:pic>
        <p:nvPicPr>
          <p:cNvPr id="18" name="Picture 4" descr="Page 2 | Recurrent Images - Free Download on Freepik">
            <a:extLst>
              <a:ext uri="{FF2B5EF4-FFF2-40B4-BE49-F238E27FC236}">
                <a16:creationId xmlns:a16="http://schemas.microsoft.com/office/drawing/2014/main" id="{C7A6F629-53C6-41D3-989C-75069DFB252E}"/>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988038" y="5488287"/>
            <a:ext cx="233362" cy="233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346643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Espace réservé du texte 6">
            <a:extLst>
              <a:ext uri="{FF2B5EF4-FFF2-40B4-BE49-F238E27FC236}">
                <a16:creationId xmlns:a16="http://schemas.microsoft.com/office/drawing/2014/main" id="{4B3A875C-AEAE-4C75-969F-343225AF4348}"/>
              </a:ext>
            </a:extLst>
          </p:cNvPr>
          <p:cNvSpPr txBox="1">
            <a:spLocks/>
          </p:cNvSpPr>
          <p:nvPr/>
        </p:nvSpPr>
        <p:spPr>
          <a:xfrm>
            <a:off x="4376057" y="137054"/>
            <a:ext cx="7300006"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0">
                <a:solidFill>
                  <a:srgbClr val="C00000"/>
                </a:solidFill>
              </a:rPr>
              <a:t>Grand Public</a:t>
            </a:r>
            <a:r>
              <a:rPr lang="fr-FR">
                <a:solidFill>
                  <a:srgbClr val="C00000"/>
                </a:solidFill>
              </a:rPr>
              <a:t> </a:t>
            </a:r>
            <a:r>
              <a:rPr lang="fr-FR">
                <a:solidFill>
                  <a:schemeClr val="tx1">
                    <a:lumMod val="50000"/>
                    <a:lumOff val="50000"/>
                  </a:schemeClr>
                </a:solidFill>
              </a:rPr>
              <a:t>- </a:t>
            </a:r>
            <a:r>
              <a:rPr lang="fr-FR">
                <a:solidFill>
                  <a:srgbClr val="C00000"/>
                </a:solidFill>
              </a:rPr>
              <a:t>Premium</a:t>
            </a:r>
            <a:r>
              <a:rPr lang="fr-FR">
                <a:solidFill>
                  <a:schemeClr val="tx1">
                    <a:lumMod val="50000"/>
                    <a:lumOff val="50000"/>
                  </a:schemeClr>
                </a:solidFill>
              </a:rPr>
              <a:t> - Professionnels </a:t>
            </a:r>
          </a:p>
        </p:txBody>
      </p:sp>
      <p:sp>
        <p:nvSpPr>
          <p:cNvPr id="20" name="Rectangle 19">
            <a:extLst>
              <a:ext uri="{FF2B5EF4-FFF2-40B4-BE49-F238E27FC236}">
                <a16:creationId xmlns:a16="http://schemas.microsoft.com/office/drawing/2014/main" id="{3D353E3C-9282-4FAB-BFA6-7C5298EEF82A}"/>
              </a:ext>
            </a:extLst>
          </p:cNvPr>
          <p:cNvSpPr/>
          <p:nvPr/>
        </p:nvSpPr>
        <p:spPr>
          <a:xfrm>
            <a:off x="0" y="0"/>
            <a:ext cx="394399" cy="685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CREDIT</a:t>
            </a:r>
          </a:p>
        </p:txBody>
      </p:sp>
      <p:sp>
        <p:nvSpPr>
          <p:cNvPr id="21" name="Espace réservé du texte 5">
            <a:extLst>
              <a:ext uri="{FF2B5EF4-FFF2-40B4-BE49-F238E27FC236}">
                <a16:creationId xmlns:a16="http://schemas.microsoft.com/office/drawing/2014/main" id="{B61253F7-D769-44AB-A277-E770735DD150}"/>
              </a:ext>
            </a:extLst>
          </p:cNvPr>
          <p:cNvSpPr>
            <a:spLocks noGrp="1"/>
          </p:cNvSpPr>
          <p:nvPr>
            <p:ph type="body" sz="quarter" idx="12"/>
          </p:nvPr>
        </p:nvSpPr>
        <p:spPr>
          <a:xfrm>
            <a:off x="695325" y="464147"/>
            <a:ext cx="10980738" cy="720000"/>
          </a:xfrm>
        </p:spPr>
        <p:txBody>
          <a:bodyPr lIns="91440" tIns="45720" rIns="91440" bIns="45720" anchor="ctr">
            <a:normAutofit/>
          </a:bodyPr>
          <a:lstStyle/>
          <a:p>
            <a:r>
              <a:rPr lang="fr-FR" dirty="0">
                <a:solidFill>
                  <a:srgbClr val="C00000"/>
                </a:solidFill>
                <a:latin typeface="Montserrat Black"/>
              </a:rPr>
              <a:t>Les Cibles </a:t>
            </a:r>
            <a:r>
              <a:rPr lang="fr-FR" dirty="0">
                <a:latin typeface="Montserrat Black"/>
              </a:rPr>
              <a:t>du Crédit </a:t>
            </a:r>
            <a:r>
              <a:rPr lang="fr-FR" dirty="0">
                <a:solidFill>
                  <a:srgbClr val="C00000"/>
                </a:solidFill>
                <a:latin typeface="Montserrat Black"/>
              </a:rPr>
              <a:t>en relief </a:t>
            </a:r>
          </a:p>
        </p:txBody>
      </p:sp>
      <p:pic>
        <p:nvPicPr>
          <p:cNvPr id="31" name="Picture 6" descr="ADN Nations - Analyse de marché et conseil stratégique">
            <a:hlinkClick r:id="rId2" action="ppaction://hlinksldjump"/>
            <a:extLst>
              <a:ext uri="{FF2B5EF4-FFF2-40B4-BE49-F238E27FC236}">
                <a16:creationId xmlns:a16="http://schemas.microsoft.com/office/drawing/2014/main" id="{02ADD068-529F-2654-7393-C08028F86012}"/>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754339" y="6470879"/>
            <a:ext cx="370123" cy="34929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Tableau 2">
            <a:extLst>
              <a:ext uri="{FF2B5EF4-FFF2-40B4-BE49-F238E27FC236}">
                <a16:creationId xmlns:a16="http://schemas.microsoft.com/office/drawing/2014/main" id="{8867D92C-4195-F442-02AB-1E058D16E42F}"/>
              </a:ext>
            </a:extLst>
          </p:cNvPr>
          <p:cNvGraphicFramePr>
            <a:graphicFrameLocks noGrp="1"/>
          </p:cNvGraphicFramePr>
          <p:nvPr/>
        </p:nvGraphicFramePr>
        <p:xfrm>
          <a:off x="503597" y="1651540"/>
          <a:ext cx="11544665" cy="3789673"/>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90796">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281826543"/>
                  </a:ext>
                </a:extLst>
              </a:tr>
              <a:tr h="54447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92D050"/>
                          </a:solidFill>
                          <a:effectLst/>
                          <a:latin typeface="Arial" panose="020B0604020202020204" pitchFamily="34" charset="0"/>
                          <a:ea typeface="+mn-ea"/>
                          <a:cs typeface="+mn-cs"/>
                        </a:rPr>
                        <a:t>TRAVAUX RÉNOVATION ÉNERGÉTIQUE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entre 25 et 65 ans, avec flux sur compte de dépôt &gt; 1000€ mensuel, et, soit : </a:t>
                      </a:r>
                    </a:p>
                    <a:p>
                      <a:pPr marL="442913" marR="0" lvl="0" indent="-171450" algn="l" defTabSz="914400" rtl="0" eaLnBrk="1" fontAlgn="ctr" latinLnBrk="0" hangingPunct="1">
                        <a:lnSpc>
                          <a:spcPct val="100000"/>
                        </a:lnSpc>
                        <a:spcBef>
                          <a:spcPts val="0"/>
                        </a:spcBef>
                        <a:spcAft>
                          <a:spcPts val="0"/>
                        </a:spcAft>
                        <a:buClrTx/>
                        <a:buSzTx/>
                        <a:buFont typeface="Courier New" panose="02070309020205020404" pitchFamily="49" charset="0"/>
                        <a:buChar char="o"/>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Propriétaires dans l’ancien </a:t>
                      </a:r>
                      <a:r>
                        <a:rPr lang="fr-FR" sz="1000" b="0" i="1" u="none" strike="noStrike" kern="1200" dirty="0">
                          <a:solidFill>
                            <a:schemeClr val="tx1">
                              <a:lumMod val="75000"/>
                              <a:lumOff val="25000"/>
                            </a:schemeClr>
                          </a:solidFill>
                          <a:effectLst/>
                          <a:latin typeface="Arial" panose="020B0604020202020204" pitchFamily="34" charset="0"/>
                          <a:ea typeface="+mn-ea"/>
                          <a:cs typeface="+mn-cs"/>
                        </a:rPr>
                        <a:t>(a venir)</a:t>
                      </a:r>
                    </a:p>
                    <a:p>
                      <a:pPr marL="442913" marR="0" lvl="0" indent="-171450" algn="l" defTabSz="914400" rtl="0" eaLnBrk="1" fontAlgn="ctr" latinLnBrk="0" hangingPunct="1">
                        <a:lnSpc>
                          <a:spcPct val="100000"/>
                        </a:lnSpc>
                        <a:spcBef>
                          <a:spcPts val="0"/>
                        </a:spcBef>
                        <a:spcAft>
                          <a:spcPts val="0"/>
                        </a:spcAft>
                        <a:buClrTx/>
                        <a:buSzTx/>
                        <a:buFont typeface="Courier New" panose="02070309020205020404" pitchFamily="49" charset="0"/>
                        <a:buChar char="o"/>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OU avec crédit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immo</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de plus de 5 ans ;</a:t>
                      </a:r>
                    </a:p>
                    <a:p>
                      <a:pPr marL="442913" marR="0" lvl="0" indent="-171450" algn="l" defTabSz="914400" rtl="0" eaLnBrk="1" fontAlgn="ctr" latinLnBrk="0" hangingPunct="1">
                        <a:lnSpc>
                          <a:spcPct val="100000"/>
                        </a:lnSpc>
                        <a:spcBef>
                          <a:spcPts val="0"/>
                        </a:spcBef>
                        <a:spcAft>
                          <a:spcPts val="0"/>
                        </a:spcAft>
                        <a:buClrTx/>
                        <a:buSzTx/>
                        <a:buFont typeface="Courier New" panose="02070309020205020404" pitchFamily="49" charset="0"/>
                        <a:buChar char="o"/>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OU, DPE F et G </a:t>
                      </a:r>
                      <a:r>
                        <a:rPr lang="fr-FR" sz="1000" b="0" i="1" u="none" strike="noStrike" kern="1200" dirty="0">
                          <a:solidFill>
                            <a:schemeClr val="tx1">
                              <a:lumMod val="75000"/>
                              <a:lumOff val="25000"/>
                            </a:schemeClr>
                          </a:solidFill>
                          <a:effectLst/>
                          <a:latin typeface="Arial" panose="020B0604020202020204" pitchFamily="34" charset="0"/>
                          <a:ea typeface="+mn-ea"/>
                          <a:cs typeface="+mn-cs"/>
                        </a:rPr>
                        <a:t>(a venir)</a:t>
                      </a:r>
                    </a:p>
                    <a:p>
                      <a:pPr marL="442913" marR="0" lvl="0" indent="-171450" algn="l" defTabSz="914400" rtl="0" eaLnBrk="1" fontAlgn="ctr" latinLnBrk="0" hangingPunct="1">
                        <a:lnSpc>
                          <a:spcPct val="100000"/>
                        </a:lnSpc>
                        <a:spcBef>
                          <a:spcPts val="0"/>
                        </a:spcBef>
                        <a:spcAft>
                          <a:spcPts val="0"/>
                        </a:spcAft>
                        <a:buClrTx/>
                        <a:buSzTx/>
                        <a:buFont typeface="Courier New" panose="02070309020205020404" pitchFamily="49" charset="0"/>
                        <a:buChar char="o"/>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OU, cible évènement client « chauffage au fuel » </a:t>
                      </a:r>
                      <a:r>
                        <a:rPr lang="fr-FR" sz="1000" b="0" i="1" u="none" strike="noStrike" kern="1200" dirty="0">
                          <a:solidFill>
                            <a:schemeClr val="tx1">
                              <a:lumMod val="75000"/>
                              <a:lumOff val="25000"/>
                            </a:schemeClr>
                          </a:solidFill>
                          <a:effectLst/>
                          <a:latin typeface="Arial" panose="020B0604020202020204" pitchFamily="34" charset="0"/>
                          <a:ea typeface="+mn-ea"/>
                          <a:cs typeface="+mn-cs"/>
                        </a:rPr>
                        <a:t>(a venir)</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Accompagner nos clients dans leur transition énergétique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Q3 TRAVAUX RÉNOVATION ÉNERGÉTIQUE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68335086"/>
                  </a:ext>
                </a:extLst>
              </a:tr>
              <a:tr h="54447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92D050"/>
                          </a:solidFill>
                          <a:effectLst/>
                          <a:latin typeface="Arial" panose="020B0604020202020204" pitchFamily="34" charset="0"/>
                          <a:ea typeface="+mn-ea"/>
                          <a:cs typeface="+mn-cs"/>
                        </a:rPr>
                        <a:t>CREDITS PROJETS A ECHEANCE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ayant souscrit un prêt projet mais sans l’avoir débloqué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Contacter les clients avec un prêt projet pour les informer de son échéance à venir</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ORCA</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CREDITS PROJETS A ECHEANCE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78047111"/>
                  </a:ext>
                </a:extLst>
              </a:tr>
              <a:tr h="54447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92D050"/>
                          </a:solidFill>
                          <a:effectLst/>
                          <a:latin typeface="Arial" panose="020B0604020202020204" pitchFamily="34" charset="0"/>
                          <a:ea typeface="+mn-ea"/>
                          <a:cs typeface="+mn-cs"/>
                        </a:rPr>
                        <a:t>ENCOURS INTERNES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avec PP dont le CRD représente 40% du montant emprunté (donc 60% du prêt est déjà remboursé)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1755" marR="0" lvl="0" indent="0" algn="l" rtl="0" eaLnBrk="1" fontAlgn="ctr" latinLnBrk="0" hangingPunct="1">
                        <a:lnSpc>
                          <a:spcPct val="100000"/>
                        </a:lnSpc>
                        <a:spcBef>
                          <a:spcPts val="0"/>
                        </a:spcBef>
                        <a:spcAft>
                          <a:spcPts val="0"/>
                        </a:spcAft>
                        <a:buClrTx/>
                        <a:buSzTx/>
                        <a:buFontTx/>
                        <a:buNone/>
                      </a:pPr>
                      <a:r>
                        <a:rPr lang="fr-FR" sz="1000" b="0" i="0" u="none" strike="noStrike" kern="1200" dirty="0">
                          <a:solidFill>
                            <a:schemeClr val="tx1">
                              <a:lumMod val="75000"/>
                              <a:lumOff val="25000"/>
                            </a:schemeClr>
                          </a:solidFill>
                          <a:effectLst/>
                          <a:latin typeface="+mn-lt"/>
                          <a:ea typeface="+mn-ea"/>
                          <a:cs typeface="+mn-cs"/>
                        </a:rPr>
                        <a:t>Cette campagne permettra d’affirmer notre place de partenaire financier de nos clients en les accompagnant dans leurs projets </a:t>
                      </a: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CREDIT RENOUV ENCOURS INTERNES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96686721"/>
                  </a:ext>
                </a:extLst>
              </a:tr>
              <a:tr h="54447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92D050"/>
                          </a:solidFill>
                          <a:effectLst/>
                          <a:latin typeface="Arial" panose="020B0604020202020204" pitchFamily="34" charset="0"/>
                          <a:ea typeface="+mn-ea"/>
                          <a:cs typeface="+mn-cs"/>
                        </a:rPr>
                        <a:t>ENCOURS EXTERNES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avec potentiel conso et avec des prélèvements de crédit conso externe.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1755" marR="0" lvl="0" indent="0" algn="l" rtl="0" eaLnBrk="1" fontAlgn="ctr" latinLnBrk="0" hangingPunct="1">
                        <a:lnSpc>
                          <a:spcPct val="100000"/>
                        </a:lnSpc>
                        <a:spcBef>
                          <a:spcPts val="0"/>
                        </a:spcBef>
                        <a:spcAft>
                          <a:spcPts val="0"/>
                        </a:spcAft>
                        <a:buClrTx/>
                        <a:buSzTx/>
                        <a:buFontTx/>
                        <a:buNone/>
                      </a:pPr>
                      <a:r>
                        <a:rPr lang="fr-FR" sz="1000" b="0" i="0" u="none" strike="noStrike" kern="1200" dirty="0">
                          <a:solidFill>
                            <a:schemeClr val="tx1">
                              <a:lumMod val="75000"/>
                              <a:lumOff val="25000"/>
                            </a:schemeClr>
                          </a:solidFill>
                          <a:effectLst/>
                          <a:latin typeface="+mn-lt"/>
                          <a:ea typeface="+mn-ea"/>
                          <a:cs typeface="+mn-cs"/>
                        </a:rPr>
                        <a:t>Cette campagne permettra de développer notre conquête externe en proposant nos différentes solutions de financement </a:t>
                      </a: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CREDIT RENOUV ENCOURS EXTERNES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6431025"/>
                  </a:ext>
                </a:extLst>
              </a:tr>
            </a:tbl>
          </a:graphicData>
        </a:graphic>
      </p:graphicFrame>
      <p:pic>
        <p:nvPicPr>
          <p:cNvPr id="4" name="Picture 2" descr="Le &quot;Fait Maison&quot;... - La Causerie des Chartrons">
            <a:extLst>
              <a:ext uri="{FF2B5EF4-FFF2-40B4-BE49-F238E27FC236}">
                <a16:creationId xmlns:a16="http://schemas.microsoft.com/office/drawing/2014/main" id="{46C69167-F7ED-E771-930A-3F22399961F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18047" y="4208593"/>
            <a:ext cx="436291" cy="28974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Le &quot;Fait Maison&quot;... - La Causerie des Chartrons">
            <a:extLst>
              <a:ext uri="{FF2B5EF4-FFF2-40B4-BE49-F238E27FC236}">
                <a16:creationId xmlns:a16="http://schemas.microsoft.com/office/drawing/2014/main" id="{A0CB6DB4-9AB6-29DF-478E-CDEBEE228A9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18047" y="5021735"/>
            <a:ext cx="436291" cy="28974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Page 2 | Recurrent Images - Free Download on Freepik">
            <a:extLst>
              <a:ext uri="{FF2B5EF4-FFF2-40B4-BE49-F238E27FC236}">
                <a16:creationId xmlns:a16="http://schemas.microsoft.com/office/drawing/2014/main" id="{56D145A8-7778-2AB9-605B-0066B0889AC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950227" y="4159956"/>
            <a:ext cx="233362" cy="23336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Page 2 | Recurrent Images - Free Download on Freepik">
            <a:extLst>
              <a:ext uri="{FF2B5EF4-FFF2-40B4-BE49-F238E27FC236}">
                <a16:creationId xmlns:a16="http://schemas.microsoft.com/office/drawing/2014/main" id="{1338EED2-06A1-C8EF-B2A7-5D4B2CFC4C8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950227" y="4860711"/>
            <a:ext cx="233362" cy="233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034247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Espace réservé du texte 6">
            <a:extLst>
              <a:ext uri="{FF2B5EF4-FFF2-40B4-BE49-F238E27FC236}">
                <a16:creationId xmlns:a16="http://schemas.microsoft.com/office/drawing/2014/main" id="{4B3A875C-AEAE-4C75-969F-343225AF4348}"/>
              </a:ext>
            </a:extLst>
          </p:cNvPr>
          <p:cNvSpPr txBox="1">
            <a:spLocks/>
          </p:cNvSpPr>
          <p:nvPr/>
        </p:nvSpPr>
        <p:spPr>
          <a:xfrm>
            <a:off x="4376057" y="137054"/>
            <a:ext cx="7300006"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0">
                <a:solidFill>
                  <a:srgbClr val="C00000"/>
                </a:solidFill>
              </a:rPr>
              <a:t>Grand Public</a:t>
            </a:r>
            <a:r>
              <a:rPr lang="fr-FR">
                <a:solidFill>
                  <a:srgbClr val="C00000"/>
                </a:solidFill>
              </a:rPr>
              <a:t> </a:t>
            </a:r>
            <a:r>
              <a:rPr lang="fr-FR">
                <a:solidFill>
                  <a:schemeClr val="tx1">
                    <a:lumMod val="50000"/>
                    <a:lumOff val="50000"/>
                  </a:schemeClr>
                </a:solidFill>
              </a:rPr>
              <a:t>- </a:t>
            </a:r>
            <a:r>
              <a:rPr lang="fr-FR">
                <a:solidFill>
                  <a:srgbClr val="C00000"/>
                </a:solidFill>
              </a:rPr>
              <a:t>Premium</a:t>
            </a:r>
            <a:r>
              <a:rPr lang="fr-FR">
                <a:solidFill>
                  <a:schemeClr val="tx1">
                    <a:lumMod val="50000"/>
                    <a:lumOff val="50000"/>
                  </a:schemeClr>
                </a:solidFill>
              </a:rPr>
              <a:t> - Professionnels </a:t>
            </a:r>
          </a:p>
        </p:txBody>
      </p:sp>
      <p:sp>
        <p:nvSpPr>
          <p:cNvPr id="20" name="Rectangle 19">
            <a:extLst>
              <a:ext uri="{FF2B5EF4-FFF2-40B4-BE49-F238E27FC236}">
                <a16:creationId xmlns:a16="http://schemas.microsoft.com/office/drawing/2014/main" id="{3D353E3C-9282-4FAB-BFA6-7C5298EEF82A}"/>
              </a:ext>
            </a:extLst>
          </p:cNvPr>
          <p:cNvSpPr/>
          <p:nvPr/>
        </p:nvSpPr>
        <p:spPr>
          <a:xfrm>
            <a:off x="0" y="0"/>
            <a:ext cx="394399" cy="6858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IARD &amp; Prévoyance </a:t>
            </a:r>
          </a:p>
        </p:txBody>
      </p:sp>
      <p:sp>
        <p:nvSpPr>
          <p:cNvPr id="21" name="Espace réservé du texte 5">
            <a:extLst>
              <a:ext uri="{FF2B5EF4-FFF2-40B4-BE49-F238E27FC236}">
                <a16:creationId xmlns:a16="http://schemas.microsoft.com/office/drawing/2014/main" id="{B61253F7-D769-44AB-A277-E770735DD150}"/>
              </a:ext>
            </a:extLst>
          </p:cNvPr>
          <p:cNvSpPr>
            <a:spLocks noGrp="1"/>
          </p:cNvSpPr>
          <p:nvPr>
            <p:ph type="body" sz="quarter" idx="12"/>
          </p:nvPr>
        </p:nvSpPr>
        <p:spPr>
          <a:xfrm>
            <a:off x="695325" y="464147"/>
            <a:ext cx="10980738" cy="720000"/>
          </a:xfrm>
        </p:spPr>
        <p:txBody>
          <a:bodyPr lIns="91440" tIns="45720" rIns="91440" bIns="45720" anchor="ctr">
            <a:normAutofit/>
          </a:bodyPr>
          <a:lstStyle/>
          <a:p>
            <a:r>
              <a:rPr lang="fr-FR" dirty="0">
                <a:solidFill>
                  <a:srgbClr val="C00000"/>
                </a:solidFill>
                <a:latin typeface="Montserrat Black"/>
              </a:rPr>
              <a:t>Les Cibles </a:t>
            </a:r>
            <a:r>
              <a:rPr lang="fr-FR" dirty="0">
                <a:latin typeface="Montserrat Black"/>
              </a:rPr>
              <a:t>de l’IARD &amp; Prévoyance </a:t>
            </a:r>
            <a:r>
              <a:rPr lang="fr-FR" dirty="0">
                <a:solidFill>
                  <a:srgbClr val="C00000"/>
                </a:solidFill>
                <a:latin typeface="Montserrat Black"/>
              </a:rPr>
              <a:t>en relief </a:t>
            </a:r>
          </a:p>
        </p:txBody>
      </p:sp>
      <p:pic>
        <p:nvPicPr>
          <p:cNvPr id="12" name="Picture 6" descr="ADN Nations - Analyse de marché et conseil stratégique">
            <a:hlinkClick r:id="rId2" action="ppaction://hlinksldjump"/>
            <a:extLst>
              <a:ext uri="{FF2B5EF4-FFF2-40B4-BE49-F238E27FC236}">
                <a16:creationId xmlns:a16="http://schemas.microsoft.com/office/drawing/2014/main" id="{1B18BDF3-E362-A5E5-5BE8-3E8974BFB9D5}"/>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754339" y="6470879"/>
            <a:ext cx="370123" cy="34929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Tableau 2">
            <a:extLst>
              <a:ext uri="{FF2B5EF4-FFF2-40B4-BE49-F238E27FC236}">
                <a16:creationId xmlns:a16="http://schemas.microsoft.com/office/drawing/2014/main" id="{22BF5A4E-D6CA-F0ED-9765-71FA7455834D}"/>
              </a:ext>
            </a:extLst>
          </p:cNvPr>
          <p:cNvGraphicFramePr>
            <a:graphicFrameLocks noGrp="1"/>
          </p:cNvGraphicFramePr>
          <p:nvPr>
            <p:extLst>
              <p:ext uri="{D42A27DB-BD31-4B8C-83A1-F6EECF244321}">
                <p14:modId xmlns:p14="http://schemas.microsoft.com/office/powerpoint/2010/main" val="1070508377"/>
              </p:ext>
            </p:extLst>
          </p:nvPr>
        </p:nvGraphicFramePr>
        <p:xfrm>
          <a:off x="523510" y="1200171"/>
          <a:ext cx="11544665" cy="4856436"/>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90796">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81826543"/>
                  </a:ext>
                </a:extLst>
              </a:tr>
              <a:tr h="811072">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Q3 IARD Prévoyance </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Clients en PTF non vus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solidFill>
                          <a:effectLst/>
                          <a:latin typeface="Arial" panose="020B0604020202020204" pitchFamily="34" charset="0"/>
                          <a:ea typeface="+mn-ea"/>
                          <a:cs typeface="+mn-cs"/>
                        </a:rPr>
                        <a:t>Clients 26-65 ans, en portefeuille, non vus en 2023 et </a:t>
                      </a:r>
                      <a:r>
                        <a:rPr lang="fr-FR" sz="1000" b="1" i="0" u="none" strike="noStrike" kern="1200" dirty="0">
                          <a:solidFill>
                            <a:srgbClr val="C00000"/>
                          </a:solidFill>
                          <a:effectLst/>
                          <a:latin typeface="Arial" panose="020B0604020202020204" pitchFamily="34" charset="0"/>
                          <a:ea typeface="+mn-ea"/>
                          <a:cs typeface="+mn-cs"/>
                        </a:rPr>
                        <a:t>score appétence élevé </a:t>
                      </a:r>
                      <a:r>
                        <a:rPr lang="fr-FR" sz="1000" b="1" i="0" u="none" strike="noStrike" kern="1200" dirty="0">
                          <a:solidFill>
                            <a:schemeClr val="tx1"/>
                          </a:solidFill>
                          <a:effectLst/>
                          <a:latin typeface="Arial" panose="020B0604020202020204" pitchFamily="34" charset="0"/>
                          <a:ea typeface="+mn-ea"/>
                          <a:cs typeface="+mn-cs"/>
                        </a:rPr>
                        <a:t>dans le domaine.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solidFill>
                          <a:effectLst/>
                          <a:latin typeface="Arial" panose="020B0604020202020204" pitchFamily="34" charset="0"/>
                          <a:ea typeface="+mn-ea"/>
                          <a:cs typeface="+mn-cs"/>
                        </a:rPr>
                        <a:t>C’est une cible prioritaire.</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solidFill>
                          <a:effectLst/>
                          <a:latin typeface="Arial" panose="020B0604020202020204" pitchFamily="34" charset="0"/>
                          <a:ea typeface="+mn-ea"/>
                          <a:cs typeface="+mn-cs"/>
                        </a:rPr>
                        <a:t>Le score d’appétence est élevé pour ces clients non vus en 2023.</a:t>
                      </a:r>
                      <a:endParaRPr lang="fr-FR" sz="1000" b="1" i="0" u="none" strike="noStrike" kern="1200" dirty="0">
                        <a:solidFill>
                          <a:schemeClr val="tx1"/>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solidFill>
                          <a:effectLst/>
                          <a:latin typeface="Arial" panose="020B0604020202020204" pitchFamily="34" charset="0"/>
                          <a:ea typeface="+mn-ea"/>
                          <a:cs typeface="+mn-cs"/>
                        </a:rPr>
                        <a:t>L’impact Part Variable est élevé (sur objectif  / Satisfaction / taux de visite du PTF avec une vente)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a:r>
                        <a:rPr lang="fr-FR" sz="1000" b="0" i="0" u="none" strike="noStrike" kern="1200" dirty="0">
                          <a:solidFill>
                            <a:schemeClr val="tx1"/>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PRIO Q3 IARD PREV</a:t>
                      </a:r>
                    </a:p>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CLIENTS NON VUS</a:t>
                      </a:r>
                      <a:endParaRPr lang="fr-FR" sz="10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2"/>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3112848387"/>
                  </a:ext>
                </a:extLst>
              </a:tr>
              <a:tr h="565568">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FFC000"/>
                          </a:solidFill>
                          <a:effectLst/>
                          <a:latin typeface="Arial" panose="020B0604020202020204" pitchFamily="34" charset="0"/>
                          <a:ea typeface="+mn-ea"/>
                          <a:cs typeface="+mn-cs"/>
                        </a:rPr>
                        <a:t>PROTECTION </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FFC000"/>
                          </a:solidFill>
                          <a:effectLst/>
                          <a:latin typeface="Arial" panose="020B0604020202020204" pitchFamily="34" charset="0"/>
                          <a:ea typeface="+mn-ea"/>
                          <a:cs typeface="+mn-cs"/>
                        </a:rPr>
                        <a:t>DES PROCHES</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900" b="0" i="0" u="none" strike="noStrike" kern="1200" dirty="0">
                          <a:solidFill>
                            <a:schemeClr val="tx1">
                              <a:lumMod val="75000"/>
                              <a:lumOff val="25000"/>
                            </a:schemeClr>
                          </a:solidFill>
                          <a:effectLst/>
                          <a:latin typeface="Arial" panose="020B0604020202020204" pitchFamily="34" charset="0"/>
                          <a:ea typeface="+mn-ea"/>
                          <a:cs typeface="+mn-cs"/>
                        </a:rPr>
                        <a:t>Clients âgés de 30 à 50 ans ou conjoints de clients équipés en SF2, détenteurs IARD et nombre d’enfants ≤ 1 enfant. Appétent Prévoyance.</a:t>
                      </a:r>
                      <a:endParaRPr lang="fr-FR" sz="900" b="1"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Poursuivre l'équipement de nos clients en Prévoyance à travers Sécur'Famille 2.</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rgbClr val="C00000"/>
                          </a:solidFill>
                          <a:effectLst/>
                          <a:latin typeface="Arial" panose="020B0604020202020204" pitchFamily="34" charset="0"/>
                          <a:ea typeface="+mn-ea"/>
                          <a:cs typeface="+mn-cs"/>
                        </a:rPr>
                        <a:t>        Booster de 2 mois offerts pour toute nouvelle souscription du 1er au 30 septembre.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sur Cliqueurs</a:t>
                      </a:r>
                    </a:p>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Ouvreurs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Q3 PREV CONQ SF2</a:t>
                      </a:r>
                      <a:endParaRPr lang="fr-FR" sz="10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45208205"/>
                  </a:ext>
                </a:extLst>
              </a:tr>
              <a:tr h="811072">
                <a:tc rowSpan="2">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kern="1200" dirty="0">
                          <a:solidFill>
                            <a:srgbClr val="FFC000"/>
                          </a:solidFill>
                          <a:latin typeface="+mn-lt"/>
                          <a:ea typeface="+mn-ea"/>
                          <a:cs typeface="+mn-cs"/>
                        </a:rPr>
                        <a:t>Temps Fort Auto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900" b="1" i="0" u="none" strike="noStrike" kern="1200" dirty="0">
                          <a:solidFill>
                            <a:schemeClr val="tx1">
                              <a:lumMod val="75000"/>
                              <a:lumOff val="25000"/>
                            </a:schemeClr>
                          </a:solidFill>
                          <a:effectLst/>
                          <a:latin typeface="Arial" panose="020B0604020202020204" pitchFamily="34" charset="0"/>
                          <a:ea typeface="+mn-ea"/>
                          <a:cs typeface="+mn-cs"/>
                        </a:rPr>
                        <a:t>Cible 1</a:t>
                      </a:r>
                      <a:r>
                        <a:rPr lang="fr-FR" sz="900" b="1" i="0" u="none" strike="noStrike" kern="1200" dirty="0">
                          <a:solidFill>
                            <a:srgbClr val="C00000"/>
                          </a:solidFill>
                          <a:effectLst/>
                          <a:latin typeface="Arial" panose="020B0604020202020204" pitchFamily="34" charset="0"/>
                          <a:ea typeface="+mn-ea"/>
                          <a:cs typeface="+mn-cs"/>
                        </a:rPr>
                        <a:t>*</a:t>
                      </a:r>
                      <a:r>
                        <a:rPr lang="fr-FR" sz="900" b="1" i="0" u="none" strike="noStrike" kern="1200" dirty="0">
                          <a:solidFill>
                            <a:schemeClr val="tx1">
                              <a:lumMod val="75000"/>
                              <a:lumOff val="25000"/>
                            </a:schemeClr>
                          </a:solidFill>
                          <a:effectLst/>
                          <a:latin typeface="Arial" panose="020B0604020202020204" pitchFamily="34" charset="0"/>
                          <a:ea typeface="+mn-ea"/>
                          <a:cs typeface="+mn-cs"/>
                        </a:rPr>
                        <a:t> :</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900" b="0" i="0" u="none" strike="noStrike" kern="1200" dirty="0">
                          <a:solidFill>
                            <a:schemeClr val="tx1">
                              <a:lumMod val="75000"/>
                              <a:lumOff val="25000"/>
                            </a:schemeClr>
                          </a:solidFill>
                          <a:effectLst/>
                          <a:latin typeface="Arial" panose="020B0604020202020204" pitchFamily="34" charset="0"/>
                          <a:ea typeface="+mn-ea"/>
                          <a:cs typeface="+mn-cs"/>
                        </a:rPr>
                        <a:t>Clients 20 à 70 ans, non détenteurs Assurance AUTO ou non détenteurs de crédit conso ou en fin de remboursement.</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900" b="0" i="0" u="none" strike="noStrike" kern="1200" dirty="0">
                          <a:solidFill>
                            <a:schemeClr val="tx1">
                              <a:lumMod val="75000"/>
                              <a:lumOff val="25000"/>
                            </a:schemeClr>
                          </a:solidFill>
                          <a:effectLst/>
                          <a:latin typeface="Arial" panose="020B0604020202020204" pitchFamily="34" charset="0"/>
                          <a:ea typeface="+mn-ea"/>
                          <a:cs typeface="+mn-cs"/>
                        </a:rPr>
                        <a:t>Appétence élevée en crédit conso ou assurance AUTO</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r>
                        <a:rPr lang="fr-FR" sz="1000" b="0" i="0" u="none" strike="noStrike" kern="1200" dirty="0">
                          <a:solidFill>
                            <a:schemeClr val="tx1">
                              <a:lumMod val="75000"/>
                              <a:lumOff val="25000"/>
                            </a:schemeClr>
                          </a:solidFill>
                          <a:effectLst/>
                          <a:latin typeface="Arial" panose="020B0604020202020204" pitchFamily="34" charset="0"/>
                          <a:ea typeface="+mn-ea"/>
                          <a:cs typeface="+mn-cs"/>
                        </a:rPr>
                        <a:t>Consolider l’approche globale autour du besoin client sur l’Auto, promouvoir nos offres et booster les ventes :</a:t>
                      </a:r>
                    </a:p>
                    <a:p>
                      <a:pPr marL="628650" lvl="1" indent="-171450">
                        <a:buFont typeface="Arial" panose="020B0604020202020204" pitchFamily="34" charset="0"/>
                        <a:buChar cha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Crédit Auto</a:t>
                      </a:r>
                    </a:p>
                    <a:p>
                      <a:pPr marL="628650" lvl="1" indent="-171450">
                        <a:buFont typeface="Arial" panose="020B0604020202020204" pitchFamily="34" charset="0"/>
                        <a:buChar cha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LOA-LLD</a:t>
                      </a:r>
                    </a:p>
                    <a:p>
                      <a:pPr marL="628650" lvl="1" indent="-171450">
                        <a:buFont typeface="Arial" panose="020B0604020202020204" pitchFamily="34" charset="0"/>
                        <a:buChar cha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Assurances AUTO</a:t>
                      </a:r>
                    </a:p>
                    <a:p>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r>
                        <a:rPr lang="fr-FR" sz="1000" b="0" i="0" u="none" strike="noStrike" kern="1200" dirty="0">
                          <a:solidFill>
                            <a:srgbClr val="C00000"/>
                          </a:solidFill>
                          <a:effectLst/>
                          <a:latin typeface="Arial" panose="020B0604020202020204" pitchFamily="34" charset="0"/>
                          <a:ea typeface="+mn-ea"/>
                          <a:cs typeface="+mn-cs"/>
                        </a:rPr>
                        <a:t>           Booster : 50 € offerts assurance auto du 18 septembre au 14 octobre </a:t>
                      </a:r>
                      <a:r>
                        <a:rPr lang="fr-FR" sz="1000" b="0" i="1" u="none" strike="noStrike" kern="1200" dirty="0">
                          <a:solidFill>
                            <a:srgbClr val="C00000"/>
                          </a:solidFill>
                          <a:effectLst/>
                          <a:latin typeface="Arial" panose="020B0604020202020204" pitchFamily="34" charset="0"/>
                          <a:ea typeface="+mn-ea"/>
                          <a:cs typeface="+mn-cs"/>
                        </a:rPr>
                        <a:t>(si souscription Crédit conso ET Assurance AUTO).</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 </a:t>
                      </a:r>
                    </a:p>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sur Cliqueurs Ouvreurs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Q3 IARD + CONSO TF AUTO</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55540838"/>
                  </a:ext>
                </a:extLst>
              </a:tr>
              <a:tr h="811072">
                <a:tc vMerge="1">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92D05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900" b="1" i="0" u="none" strike="noStrike" kern="1200" dirty="0">
                          <a:solidFill>
                            <a:schemeClr val="tx1">
                              <a:lumMod val="75000"/>
                              <a:lumOff val="25000"/>
                            </a:schemeClr>
                          </a:solidFill>
                          <a:effectLst/>
                          <a:latin typeface="Arial" panose="020B0604020202020204" pitchFamily="34" charset="0"/>
                          <a:ea typeface="+mn-ea"/>
                          <a:cs typeface="+mn-cs"/>
                        </a:rPr>
                        <a:t>Cible 3 :</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900" b="0" i="0" u="none" strike="noStrike" kern="1200" dirty="0">
                          <a:solidFill>
                            <a:schemeClr val="tx1">
                              <a:lumMod val="75000"/>
                              <a:lumOff val="25000"/>
                            </a:schemeClr>
                          </a:solidFill>
                          <a:effectLst/>
                          <a:latin typeface="Arial" panose="020B0604020202020204" pitchFamily="34" charset="0"/>
                          <a:ea typeface="+mn-ea"/>
                          <a:cs typeface="+mn-cs"/>
                        </a:rPr>
                        <a:t>Clients 25 à 75 ans, non détenteurs d’une assurance AUTO, </a:t>
                      </a:r>
                      <a:r>
                        <a:rPr lang="fr-FR" sz="900" b="1" i="0" u="none" strike="noStrike" kern="1200" dirty="0">
                          <a:solidFill>
                            <a:schemeClr val="tx1">
                              <a:lumMod val="75000"/>
                              <a:lumOff val="25000"/>
                            </a:schemeClr>
                          </a:solidFill>
                          <a:effectLst/>
                          <a:latin typeface="Arial" panose="020B0604020202020204" pitchFamily="34" charset="0"/>
                          <a:ea typeface="+mn-ea"/>
                          <a:cs typeface="+mn-cs"/>
                        </a:rPr>
                        <a:t>possède un véhicule cible avec taux de transfo devis élevé.</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900" b="0" i="0" u="none" strike="noStrike" kern="1200" dirty="0">
                          <a:solidFill>
                            <a:schemeClr val="tx1">
                              <a:lumMod val="75000"/>
                              <a:lumOff val="25000"/>
                            </a:schemeClr>
                          </a:solidFill>
                          <a:effectLst/>
                          <a:latin typeface="Arial" panose="020B0604020202020204" pitchFamily="34" charset="0"/>
                          <a:ea typeface="+mn-ea"/>
                          <a:cs typeface="+mn-cs"/>
                        </a:rPr>
                        <a:t>A réalisé un devis auto entre 9 et 12 mois.</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900" b="0" i="0" u="none" strike="noStrike" kern="1200" dirty="0">
                          <a:solidFill>
                            <a:schemeClr val="tx1">
                              <a:lumMod val="75000"/>
                              <a:lumOff val="25000"/>
                            </a:schemeClr>
                          </a:solidFill>
                          <a:effectLst/>
                          <a:latin typeface="Arial" panose="020B0604020202020204" pitchFamily="34" charset="0"/>
                          <a:ea typeface="+mn-ea"/>
                          <a:cs typeface="+mn-cs"/>
                        </a:rPr>
                        <a:t>Détenteur d’une MRH ou GAV.</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900" b="0" i="0" u="none" strike="noStrike" kern="1200" dirty="0">
                          <a:solidFill>
                            <a:schemeClr val="tx1">
                              <a:lumMod val="75000"/>
                              <a:lumOff val="25000"/>
                            </a:schemeClr>
                          </a:solidFill>
                          <a:effectLst/>
                          <a:latin typeface="Arial" panose="020B0604020202020204" pitchFamily="34" charset="0"/>
                          <a:ea typeface="+mn-ea"/>
                          <a:cs typeface="+mn-cs"/>
                        </a:rPr>
                        <a:t>Appétence élevée en Assurance AUTO</a:t>
                      </a:r>
                      <a:endParaRPr lang="fr-FR" sz="900" b="1"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Puis </a:t>
                      </a:r>
                    </a:p>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Relais CRC**</a:t>
                      </a: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Q3 IARD TF AUTO</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41874018"/>
                  </a:ext>
                </a:extLst>
              </a:tr>
            </a:tbl>
          </a:graphicData>
        </a:graphic>
      </p:graphicFrame>
      <p:pic>
        <p:nvPicPr>
          <p:cNvPr id="2" name="Picture 6" descr="ATELIER CAPILLAIRE">
            <a:extLst>
              <a:ext uri="{FF2B5EF4-FFF2-40B4-BE49-F238E27FC236}">
                <a16:creationId xmlns:a16="http://schemas.microsoft.com/office/drawing/2014/main" id="{433196D9-87DE-175C-3475-3DA5FD8CD4E3}"/>
              </a:ext>
            </a:extLst>
          </p:cNvPr>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11610" y="1499656"/>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Panneau de route prioritaire en France — Wikipédia">
            <a:extLst>
              <a:ext uri="{FF2B5EF4-FFF2-40B4-BE49-F238E27FC236}">
                <a16:creationId xmlns:a16="http://schemas.microsoft.com/office/drawing/2014/main" id="{4F1435FC-45F8-9CF6-8C39-E70A57A5D9B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86385" y="1856730"/>
            <a:ext cx="370340" cy="370340"/>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 6">
            <a:extLst>
              <a:ext uri="{FF2B5EF4-FFF2-40B4-BE49-F238E27FC236}">
                <a16:creationId xmlns:a16="http://schemas.microsoft.com/office/drawing/2014/main" id="{CCE79075-6998-6484-BFEB-E524258CB487}"/>
              </a:ext>
            </a:extLst>
          </p:cNvPr>
          <p:cNvPicPr>
            <a:picLocks noChangeAspect="1"/>
          </p:cNvPicPr>
          <p:nvPr/>
        </p:nvPicPr>
        <p:blipFill>
          <a:blip r:embed="rId6">
            <a:clrChange>
              <a:clrFrom>
                <a:srgbClr val="FFFFFF"/>
              </a:clrFrom>
              <a:clrTo>
                <a:srgbClr val="FFFFFF">
                  <a:alpha val="0"/>
                </a:srgbClr>
              </a:clrTo>
            </a:clrChange>
            <a:grayscl/>
          </a:blip>
          <a:stretch>
            <a:fillRect/>
          </a:stretch>
        </p:blipFill>
        <p:spPr>
          <a:xfrm>
            <a:off x="11391134" y="2961220"/>
            <a:ext cx="363205" cy="290565"/>
          </a:xfrm>
          <a:prstGeom prst="rect">
            <a:avLst/>
          </a:prstGeom>
        </p:spPr>
      </p:pic>
      <p:pic>
        <p:nvPicPr>
          <p:cNvPr id="8" name="Image 7">
            <a:extLst>
              <a:ext uri="{FF2B5EF4-FFF2-40B4-BE49-F238E27FC236}">
                <a16:creationId xmlns:a16="http://schemas.microsoft.com/office/drawing/2014/main" id="{ADFA6FD0-BE75-A7AC-2AB7-29FBDD31C8E6}"/>
              </a:ext>
            </a:extLst>
          </p:cNvPr>
          <p:cNvPicPr>
            <a:picLocks noChangeAspect="1"/>
          </p:cNvPicPr>
          <p:nvPr/>
        </p:nvPicPr>
        <p:blipFill>
          <a:blip r:embed="rId7">
            <a:clrChange>
              <a:clrFrom>
                <a:srgbClr val="FFFFFF"/>
              </a:clrFrom>
              <a:clrTo>
                <a:srgbClr val="FFFFFF">
                  <a:alpha val="0"/>
                </a:srgbClr>
              </a:clrTo>
            </a:clrChange>
            <a:grayscl/>
          </a:blip>
          <a:stretch>
            <a:fillRect/>
          </a:stretch>
        </p:blipFill>
        <p:spPr>
          <a:xfrm>
            <a:off x="11437360" y="3347316"/>
            <a:ext cx="316979" cy="264150"/>
          </a:xfrm>
          <a:prstGeom prst="rect">
            <a:avLst/>
          </a:prstGeom>
        </p:spPr>
      </p:pic>
      <p:pic>
        <p:nvPicPr>
          <p:cNvPr id="10" name="Picture 4" descr="Bouton Rond Rouge Métallique Promo Clip Art Libres De Droits , Svg ,  Vecteurs Et Illustration. Image 59285294.">
            <a:extLst>
              <a:ext uri="{FF2B5EF4-FFF2-40B4-BE49-F238E27FC236}">
                <a16:creationId xmlns:a16="http://schemas.microsoft.com/office/drawing/2014/main" id="{6D2036C6-FA4A-CD1E-4547-236520814203}"/>
              </a:ext>
            </a:extLst>
          </p:cNvPr>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860187" y="3415850"/>
            <a:ext cx="305140" cy="305140"/>
          </a:xfrm>
          <a:prstGeom prst="rect">
            <a:avLst/>
          </a:prstGeom>
          <a:noFill/>
          <a:extLst>
            <a:ext uri="{909E8E84-426E-40DD-AFC4-6F175D3DCCD1}">
              <a14:hiddenFill xmlns:a14="http://schemas.microsoft.com/office/drawing/2010/main">
                <a:solidFill>
                  <a:srgbClr val="FFFFFF"/>
                </a:solidFill>
              </a14:hiddenFill>
            </a:ext>
          </a:extLst>
        </p:spPr>
      </p:pic>
      <p:sp>
        <p:nvSpPr>
          <p:cNvPr id="15" name="ZoneTexte 14">
            <a:extLst>
              <a:ext uri="{FF2B5EF4-FFF2-40B4-BE49-F238E27FC236}">
                <a16:creationId xmlns:a16="http://schemas.microsoft.com/office/drawing/2014/main" id="{AB9EC80B-2A48-44D8-9D44-9C1749197317}"/>
              </a:ext>
            </a:extLst>
          </p:cNvPr>
          <p:cNvSpPr txBox="1"/>
          <p:nvPr/>
        </p:nvSpPr>
        <p:spPr>
          <a:xfrm>
            <a:off x="578400" y="5802691"/>
            <a:ext cx="2060179" cy="253916"/>
          </a:xfrm>
          <a:prstGeom prst="rect">
            <a:avLst/>
          </a:prstGeom>
          <a:noFill/>
        </p:spPr>
        <p:txBody>
          <a:bodyPr wrap="none" rtlCol="0">
            <a:spAutoFit/>
          </a:bodyPr>
          <a:lstStyle/>
          <a:p>
            <a:r>
              <a:rPr lang="fr-FR" sz="1050" dirty="0">
                <a:solidFill>
                  <a:srgbClr val="C00000"/>
                </a:solidFill>
              </a:rPr>
              <a:t>*Cible commune Crédit &amp; IARD</a:t>
            </a:r>
          </a:p>
        </p:txBody>
      </p:sp>
      <p:pic>
        <p:nvPicPr>
          <p:cNvPr id="17" name="Picture 6" descr="ATELIER CAPILLAIRE">
            <a:extLst>
              <a:ext uri="{FF2B5EF4-FFF2-40B4-BE49-F238E27FC236}">
                <a16:creationId xmlns:a16="http://schemas.microsoft.com/office/drawing/2014/main" id="{53503957-3383-44A1-9000-F1E9B85D352E}"/>
              </a:ext>
            </a:extLst>
          </p:cNvPr>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6246" y="2735323"/>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6" descr="ATELIER CAPILLAIRE">
            <a:extLst>
              <a:ext uri="{FF2B5EF4-FFF2-40B4-BE49-F238E27FC236}">
                <a16:creationId xmlns:a16="http://schemas.microsoft.com/office/drawing/2014/main" id="{52D966FD-DB51-4E19-8152-B011E5EAF691}"/>
              </a:ext>
            </a:extLst>
          </p:cNvPr>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43275" y="4159561"/>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19" name="Image 18">
            <a:extLst>
              <a:ext uri="{FF2B5EF4-FFF2-40B4-BE49-F238E27FC236}">
                <a16:creationId xmlns:a16="http://schemas.microsoft.com/office/drawing/2014/main" id="{6D2218B4-F19B-4F1E-B42E-FEEC713AD6BB}"/>
              </a:ext>
            </a:extLst>
          </p:cNvPr>
          <p:cNvPicPr>
            <a:picLocks noChangeAspect="1"/>
          </p:cNvPicPr>
          <p:nvPr/>
        </p:nvPicPr>
        <p:blipFill>
          <a:blip r:embed="rId6">
            <a:clrChange>
              <a:clrFrom>
                <a:srgbClr val="FFFFFF"/>
              </a:clrFrom>
              <a:clrTo>
                <a:srgbClr val="FFFFFF">
                  <a:alpha val="0"/>
                </a:srgbClr>
              </a:clrTo>
            </a:clrChange>
            <a:grayscl/>
          </a:blip>
          <a:stretch>
            <a:fillRect/>
          </a:stretch>
        </p:blipFill>
        <p:spPr>
          <a:xfrm>
            <a:off x="11414246" y="4537199"/>
            <a:ext cx="363205" cy="290565"/>
          </a:xfrm>
          <a:prstGeom prst="rect">
            <a:avLst/>
          </a:prstGeom>
        </p:spPr>
      </p:pic>
      <p:pic>
        <p:nvPicPr>
          <p:cNvPr id="22" name="Image 21">
            <a:extLst>
              <a:ext uri="{FF2B5EF4-FFF2-40B4-BE49-F238E27FC236}">
                <a16:creationId xmlns:a16="http://schemas.microsoft.com/office/drawing/2014/main" id="{8F4653CF-67FF-4D08-8943-057A9C0923D2}"/>
              </a:ext>
            </a:extLst>
          </p:cNvPr>
          <p:cNvPicPr>
            <a:picLocks noChangeAspect="1"/>
          </p:cNvPicPr>
          <p:nvPr/>
        </p:nvPicPr>
        <p:blipFill>
          <a:blip r:embed="rId9">
            <a:clrChange>
              <a:clrFrom>
                <a:srgbClr val="FFFFFF"/>
              </a:clrFrom>
              <a:clrTo>
                <a:srgbClr val="FFFFFF">
                  <a:alpha val="0"/>
                </a:srgbClr>
              </a:clrTo>
            </a:clrChange>
            <a:grayscl/>
          </a:blip>
          <a:stretch>
            <a:fillRect/>
          </a:stretch>
        </p:blipFill>
        <p:spPr>
          <a:xfrm>
            <a:off x="11495668" y="5721453"/>
            <a:ext cx="244339" cy="277357"/>
          </a:xfrm>
          <a:prstGeom prst="rect">
            <a:avLst/>
          </a:prstGeom>
        </p:spPr>
      </p:pic>
      <p:pic>
        <p:nvPicPr>
          <p:cNvPr id="23" name="Image 22">
            <a:extLst>
              <a:ext uri="{FF2B5EF4-FFF2-40B4-BE49-F238E27FC236}">
                <a16:creationId xmlns:a16="http://schemas.microsoft.com/office/drawing/2014/main" id="{619A36DE-2E02-4B18-8EA9-0CB4683B266B}"/>
              </a:ext>
            </a:extLst>
          </p:cNvPr>
          <p:cNvPicPr>
            <a:picLocks noChangeAspect="1"/>
          </p:cNvPicPr>
          <p:nvPr/>
        </p:nvPicPr>
        <p:blipFill>
          <a:blip r:embed="rId7">
            <a:clrChange>
              <a:clrFrom>
                <a:srgbClr val="FFFFFF"/>
              </a:clrFrom>
              <a:clrTo>
                <a:srgbClr val="FFFFFF">
                  <a:alpha val="0"/>
                </a:srgbClr>
              </a:clrTo>
            </a:clrChange>
            <a:grayscl/>
          </a:blip>
          <a:stretch>
            <a:fillRect/>
          </a:stretch>
        </p:blipFill>
        <p:spPr>
          <a:xfrm>
            <a:off x="11470067" y="5304733"/>
            <a:ext cx="316979" cy="264150"/>
          </a:xfrm>
          <a:prstGeom prst="rect">
            <a:avLst/>
          </a:prstGeom>
        </p:spPr>
      </p:pic>
      <p:pic>
        <p:nvPicPr>
          <p:cNvPr id="24" name="Picture 4" descr="Bouton Rond Rouge Métallique Promo Clip Art Libres De Droits , Svg ,  Vecteurs Et Illustration. Image 59285294.">
            <a:extLst>
              <a:ext uri="{FF2B5EF4-FFF2-40B4-BE49-F238E27FC236}">
                <a16:creationId xmlns:a16="http://schemas.microsoft.com/office/drawing/2014/main" id="{50749662-7293-4473-BB5F-0871BF41C4EB}"/>
              </a:ext>
            </a:extLst>
          </p:cNvPr>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912438" y="5284238"/>
            <a:ext cx="305140" cy="305140"/>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 8">
            <a:extLst>
              <a:ext uri="{FF2B5EF4-FFF2-40B4-BE49-F238E27FC236}">
                <a16:creationId xmlns:a16="http://schemas.microsoft.com/office/drawing/2014/main" id="{67E3621B-28A9-CB86-4CF6-C0D3D72F9E0F}"/>
              </a:ext>
            </a:extLst>
          </p:cNvPr>
          <p:cNvPicPr>
            <a:picLocks noChangeAspect="1"/>
          </p:cNvPicPr>
          <p:nvPr/>
        </p:nvPicPr>
        <p:blipFill>
          <a:blip r:embed="rId10">
            <a:clrChange>
              <a:clrFrom>
                <a:srgbClr val="FFFFFF"/>
              </a:clrFrom>
              <a:clrTo>
                <a:srgbClr val="FFFFFF">
                  <a:alpha val="0"/>
                </a:srgbClr>
              </a:clrTo>
            </a:clrChange>
            <a:extLst>
              <a:ext uri="{BEBA8EAE-BF5A-486C-A8C5-ECC9F3942E4B}">
                <a14:imgProps xmlns:a14="http://schemas.microsoft.com/office/drawing/2010/main">
                  <a14:imgLayer r:embed="rId11">
                    <a14:imgEffect>
                      <a14:saturation sat="0"/>
                    </a14:imgEffect>
                  </a14:imgLayer>
                </a14:imgProps>
              </a:ext>
            </a:extLst>
          </a:blip>
          <a:stretch>
            <a:fillRect/>
          </a:stretch>
        </p:blipFill>
        <p:spPr>
          <a:xfrm>
            <a:off x="8900010" y="5637883"/>
            <a:ext cx="438952" cy="432681"/>
          </a:xfrm>
          <a:prstGeom prst="rect">
            <a:avLst/>
          </a:prstGeom>
        </p:spPr>
      </p:pic>
      <p:sp>
        <p:nvSpPr>
          <p:cNvPr id="11" name="ZoneTexte 10">
            <a:extLst>
              <a:ext uri="{FF2B5EF4-FFF2-40B4-BE49-F238E27FC236}">
                <a16:creationId xmlns:a16="http://schemas.microsoft.com/office/drawing/2014/main" id="{1A716FF4-4380-CB38-376A-C1128A159506}"/>
              </a:ext>
            </a:extLst>
          </p:cNvPr>
          <p:cNvSpPr txBox="1"/>
          <p:nvPr/>
        </p:nvSpPr>
        <p:spPr>
          <a:xfrm>
            <a:off x="8434076" y="6049785"/>
            <a:ext cx="3260829" cy="253916"/>
          </a:xfrm>
          <a:prstGeom prst="rect">
            <a:avLst/>
          </a:prstGeom>
          <a:noFill/>
        </p:spPr>
        <p:txBody>
          <a:bodyPr wrap="none" rtlCol="0">
            <a:spAutoFit/>
          </a:bodyPr>
          <a:lstStyle/>
          <a:p>
            <a:r>
              <a:rPr lang="fr-FR" sz="1050" dirty="0"/>
              <a:t>**Sur devis auto non concrétisés du 18/09 au 21/10</a:t>
            </a:r>
          </a:p>
        </p:txBody>
      </p:sp>
      <p:pic>
        <p:nvPicPr>
          <p:cNvPr id="13" name="Picture 2" descr="Le &quot;Fait Maison&quot;... - La Causerie des Chartrons">
            <a:extLst>
              <a:ext uri="{FF2B5EF4-FFF2-40B4-BE49-F238E27FC236}">
                <a16:creationId xmlns:a16="http://schemas.microsoft.com/office/drawing/2014/main" id="{3880B2D0-C6C4-2738-D913-F399539BD48C}"/>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420434" y="2347602"/>
            <a:ext cx="436291" cy="289743"/>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a:extLst>
              <a:ext uri="{FF2B5EF4-FFF2-40B4-BE49-F238E27FC236}">
                <a16:creationId xmlns:a16="http://schemas.microsoft.com/office/drawing/2014/main" id="{24C75498-F984-C880-ED9A-D4BF00585ADD}"/>
              </a:ext>
            </a:extLst>
          </p:cNvPr>
          <p:cNvPicPr>
            <a:picLocks noChangeAspect="1"/>
          </p:cNvPicPr>
          <p:nvPr/>
        </p:nvPicPr>
        <p:blipFill>
          <a:blip r:embed="rId9">
            <a:clrChange>
              <a:clrFrom>
                <a:srgbClr val="FFFFFF"/>
              </a:clrFrom>
              <a:clrTo>
                <a:srgbClr val="FFFFFF">
                  <a:alpha val="0"/>
                </a:srgbClr>
              </a:clrTo>
            </a:clrChange>
            <a:grayscl/>
          </a:blip>
          <a:stretch>
            <a:fillRect/>
          </a:stretch>
        </p:blipFill>
        <p:spPr>
          <a:xfrm>
            <a:off x="11450566" y="3706997"/>
            <a:ext cx="244339" cy="277357"/>
          </a:xfrm>
          <a:prstGeom prst="rect">
            <a:avLst/>
          </a:prstGeom>
        </p:spPr>
      </p:pic>
    </p:spTree>
    <p:extLst>
      <p:ext uri="{BB962C8B-B14F-4D97-AF65-F5344CB8AC3E}">
        <p14:creationId xmlns:p14="http://schemas.microsoft.com/office/powerpoint/2010/main" val="197231128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Espace réservé du texte 6">
            <a:extLst>
              <a:ext uri="{FF2B5EF4-FFF2-40B4-BE49-F238E27FC236}">
                <a16:creationId xmlns:a16="http://schemas.microsoft.com/office/drawing/2014/main" id="{4B3A875C-AEAE-4C75-969F-343225AF4348}"/>
              </a:ext>
            </a:extLst>
          </p:cNvPr>
          <p:cNvSpPr txBox="1">
            <a:spLocks/>
          </p:cNvSpPr>
          <p:nvPr/>
        </p:nvSpPr>
        <p:spPr>
          <a:xfrm>
            <a:off x="4376057" y="137054"/>
            <a:ext cx="7300006"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0">
                <a:solidFill>
                  <a:srgbClr val="C00000"/>
                </a:solidFill>
              </a:rPr>
              <a:t>Grand Public</a:t>
            </a:r>
            <a:r>
              <a:rPr lang="fr-FR">
                <a:solidFill>
                  <a:srgbClr val="C00000"/>
                </a:solidFill>
              </a:rPr>
              <a:t> </a:t>
            </a:r>
            <a:r>
              <a:rPr lang="fr-FR">
                <a:solidFill>
                  <a:schemeClr val="tx1">
                    <a:lumMod val="50000"/>
                    <a:lumOff val="50000"/>
                  </a:schemeClr>
                </a:solidFill>
              </a:rPr>
              <a:t>- </a:t>
            </a:r>
            <a:r>
              <a:rPr lang="fr-FR">
                <a:solidFill>
                  <a:srgbClr val="C00000"/>
                </a:solidFill>
              </a:rPr>
              <a:t>Premium</a:t>
            </a:r>
            <a:r>
              <a:rPr lang="fr-FR">
                <a:solidFill>
                  <a:schemeClr val="tx1">
                    <a:lumMod val="50000"/>
                    <a:lumOff val="50000"/>
                  </a:schemeClr>
                </a:solidFill>
              </a:rPr>
              <a:t> - Professionnels </a:t>
            </a:r>
          </a:p>
        </p:txBody>
      </p:sp>
      <p:sp>
        <p:nvSpPr>
          <p:cNvPr id="20" name="Rectangle 19">
            <a:extLst>
              <a:ext uri="{FF2B5EF4-FFF2-40B4-BE49-F238E27FC236}">
                <a16:creationId xmlns:a16="http://schemas.microsoft.com/office/drawing/2014/main" id="{3D353E3C-9282-4FAB-BFA6-7C5298EEF82A}"/>
              </a:ext>
            </a:extLst>
          </p:cNvPr>
          <p:cNvSpPr/>
          <p:nvPr/>
        </p:nvSpPr>
        <p:spPr>
          <a:xfrm>
            <a:off x="0" y="0"/>
            <a:ext cx="394399" cy="6858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IARD &amp; Prévoyance </a:t>
            </a:r>
          </a:p>
        </p:txBody>
      </p:sp>
      <p:sp>
        <p:nvSpPr>
          <p:cNvPr id="21" name="Espace réservé du texte 5">
            <a:extLst>
              <a:ext uri="{FF2B5EF4-FFF2-40B4-BE49-F238E27FC236}">
                <a16:creationId xmlns:a16="http://schemas.microsoft.com/office/drawing/2014/main" id="{B61253F7-D769-44AB-A277-E770735DD150}"/>
              </a:ext>
            </a:extLst>
          </p:cNvPr>
          <p:cNvSpPr>
            <a:spLocks noGrp="1"/>
          </p:cNvSpPr>
          <p:nvPr>
            <p:ph type="body" sz="quarter" idx="12"/>
          </p:nvPr>
        </p:nvSpPr>
        <p:spPr>
          <a:xfrm>
            <a:off x="695325" y="464147"/>
            <a:ext cx="10980738" cy="720000"/>
          </a:xfrm>
        </p:spPr>
        <p:txBody>
          <a:bodyPr lIns="91440" tIns="45720" rIns="91440" bIns="45720" anchor="ctr">
            <a:normAutofit/>
          </a:bodyPr>
          <a:lstStyle/>
          <a:p>
            <a:r>
              <a:rPr lang="fr-FR" dirty="0">
                <a:solidFill>
                  <a:srgbClr val="C00000"/>
                </a:solidFill>
                <a:latin typeface="Montserrat Black"/>
              </a:rPr>
              <a:t>Les Cibles </a:t>
            </a:r>
            <a:r>
              <a:rPr lang="fr-FR" dirty="0">
                <a:latin typeface="Montserrat Black"/>
              </a:rPr>
              <a:t>de l’IARD &amp; Prévoyance </a:t>
            </a:r>
            <a:r>
              <a:rPr lang="fr-FR" dirty="0">
                <a:solidFill>
                  <a:srgbClr val="C00000"/>
                </a:solidFill>
                <a:latin typeface="Montserrat Black"/>
              </a:rPr>
              <a:t>en relief </a:t>
            </a:r>
          </a:p>
        </p:txBody>
      </p:sp>
      <p:pic>
        <p:nvPicPr>
          <p:cNvPr id="12" name="Picture 6" descr="ADN Nations - Analyse de marché et conseil stratégique">
            <a:hlinkClick r:id="rId2" action="ppaction://hlinksldjump"/>
            <a:extLst>
              <a:ext uri="{FF2B5EF4-FFF2-40B4-BE49-F238E27FC236}">
                <a16:creationId xmlns:a16="http://schemas.microsoft.com/office/drawing/2014/main" id="{1B18BDF3-E362-A5E5-5BE8-3E8974BFB9D5}"/>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754339" y="6470879"/>
            <a:ext cx="370123" cy="34929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Tableau 2">
            <a:extLst>
              <a:ext uri="{FF2B5EF4-FFF2-40B4-BE49-F238E27FC236}">
                <a16:creationId xmlns:a16="http://schemas.microsoft.com/office/drawing/2014/main" id="{22BF5A4E-D6CA-F0ED-9765-71FA7455834D}"/>
              </a:ext>
            </a:extLst>
          </p:cNvPr>
          <p:cNvGraphicFramePr>
            <a:graphicFrameLocks noGrp="1"/>
          </p:cNvGraphicFramePr>
          <p:nvPr/>
        </p:nvGraphicFramePr>
        <p:xfrm>
          <a:off x="523510" y="1304679"/>
          <a:ext cx="11544665" cy="4494876"/>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90796">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81826543"/>
                  </a:ext>
                </a:extLst>
              </a:tr>
              <a:tr h="54447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FFC000"/>
                          </a:solidFill>
                          <a:effectLst/>
                          <a:latin typeface="Arial" panose="020B0604020202020204" pitchFamily="34" charset="0"/>
                          <a:ea typeface="+mn-ea"/>
                          <a:cs typeface="+mn-cs"/>
                        </a:rPr>
                        <a:t>Assurance MRH</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de 29 à 75 ans, non détenteurs de MRH RP, détenteurs MRH non RP, Prémium et score appétence MRH (crédit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immo</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&gt; 10 mois ou devis MRH réalisé ou page internet MRH visitée)</a:t>
                      </a:r>
                    </a:p>
                    <a:p>
                      <a:pPr marL="529200" marR="0" lvl="1" indent="0" algn="l" defTabSz="914400" rtl="0" eaLnBrk="1" fontAlgn="ctr" latinLnBrk="0" hangingPunct="1">
                        <a:lnSpc>
                          <a:spcPct val="100000"/>
                        </a:lnSpc>
                        <a:spcBef>
                          <a:spcPts val="0"/>
                        </a:spcBef>
                        <a:spcAft>
                          <a:spcPts val="0"/>
                        </a:spcAft>
                        <a:buClrTx/>
                        <a:buSzTx/>
                        <a:buFont typeface="Courier New" panose="02070309020205020404" pitchFamily="49" charset="0"/>
                        <a:buNone/>
                        <a:tabLst/>
                        <a:defRPr/>
                      </a:pP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Booster les devis et ventes d'Assurance MRH.</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rgbClr val="C00000"/>
                          </a:solidFill>
                          <a:effectLst/>
                          <a:latin typeface="Arial" panose="020B0604020202020204" pitchFamily="34" charset="0"/>
                          <a:ea typeface="+mn-ea"/>
                          <a:cs typeface="+mn-cs"/>
                        </a:rPr>
                        <a:t>         Booster d'1 mois offert pour toute nouvelle</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rgbClr val="C00000"/>
                          </a:solidFill>
                          <a:effectLst/>
                          <a:latin typeface="Arial" panose="020B0604020202020204" pitchFamily="34" charset="0"/>
                          <a:ea typeface="+mn-ea"/>
                          <a:cs typeface="+mn-cs"/>
                        </a:rPr>
                        <a:t>souscription durant toute la période du 6 novembre au 2 décembre inclus.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 puis </a:t>
                      </a: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CRC cliqueurs ouvreurs et devis non concrétisé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Q3 IARD PROMO MRH</a:t>
                      </a:r>
                      <a:endParaRPr lang="fr-FR" sz="10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78047111"/>
                  </a:ext>
                </a:extLst>
              </a:tr>
              <a:tr h="54447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FFC000"/>
                          </a:solidFill>
                          <a:effectLst/>
                          <a:latin typeface="Arial" panose="020B0604020202020204" pitchFamily="34" charset="0"/>
                          <a:ea typeface="+mn-ea"/>
                          <a:cs typeface="+mn-cs"/>
                        </a:rPr>
                        <a:t>Equipement IARD </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FFC000"/>
                          </a:solidFill>
                          <a:effectLst/>
                          <a:latin typeface="Arial" panose="020B0604020202020204" pitchFamily="34" charset="0"/>
                          <a:ea typeface="+mn-ea"/>
                          <a:cs typeface="+mn-cs"/>
                        </a:rPr>
                        <a:t>clients avec ADE Groupe</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BP ou JBP détenteurs d’un prêt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immo</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avec ADE Groupe, non détenteur AUTO et/ou MRH.</a:t>
                      </a: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Proposer l’assurance MRH et/ou Auto aux détenteurs ADE.</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Sécuriser notre portefeuille ADE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Q3 IARD AUTO-MRH CLIENTS ADE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96686721"/>
                  </a:ext>
                </a:extLst>
              </a:tr>
              <a:tr h="54447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FFC000"/>
                          </a:solidFill>
                          <a:effectLst/>
                          <a:latin typeface="Arial" panose="020B0604020202020204" pitchFamily="34" charset="0"/>
                          <a:ea typeface="+mn-ea"/>
                          <a:cs typeface="+mn-cs"/>
                        </a:rPr>
                        <a:t>Assistance VIE</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50 à 75 ans , non détenteurs Assistance Vie, célibataire, veuf ou divorcé et détenteur SF2 ou GAV ou SO.</a:t>
                      </a: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Accompagner les clients dans la préservation de leur autonomie, en lien avec notre prise de parole "Aidants Aidés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 </a:t>
                      </a:r>
                    </a:p>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sur cliqueurs ouvreurs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Q3 PREV ASSISTANCE VIE</a:t>
                      </a:r>
                      <a:endParaRPr lang="fr-FR" sz="10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80210281"/>
                  </a:ext>
                </a:extLst>
              </a:tr>
            </a:tbl>
          </a:graphicData>
        </a:graphic>
      </p:graphicFrame>
      <p:pic>
        <p:nvPicPr>
          <p:cNvPr id="2" name="Picture 6" descr="ATELIER CAPILLAIRE">
            <a:extLst>
              <a:ext uri="{FF2B5EF4-FFF2-40B4-BE49-F238E27FC236}">
                <a16:creationId xmlns:a16="http://schemas.microsoft.com/office/drawing/2014/main" id="{433196D9-87DE-175C-3475-3DA5FD8CD4E3}"/>
              </a:ext>
            </a:extLst>
          </p:cNvPr>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97199" y="1859065"/>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Bouton Rond Rouge Métallique Promo Clip Art Libres De Droits , Svg ,  Vecteurs Et Illustration. Image 59285294.">
            <a:extLst>
              <a:ext uri="{FF2B5EF4-FFF2-40B4-BE49-F238E27FC236}">
                <a16:creationId xmlns:a16="http://schemas.microsoft.com/office/drawing/2014/main" id="{6D2036C6-FA4A-CD1E-4547-236520814203}"/>
              </a:ext>
            </a:extLst>
          </p:cNvPr>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921799" y="2559920"/>
            <a:ext cx="305140" cy="305140"/>
          </a:xfrm>
          <a:prstGeom prst="rect">
            <a:avLst/>
          </a:prstGeom>
          <a:noFill/>
          <a:extLst>
            <a:ext uri="{909E8E84-426E-40DD-AFC4-6F175D3DCCD1}">
              <a14:hiddenFill xmlns:a14="http://schemas.microsoft.com/office/drawing/2010/main">
                <a:solidFill>
                  <a:srgbClr val="FFFFFF"/>
                </a:solidFill>
              </a14:hiddenFill>
            </a:ext>
          </a:extLst>
        </p:spPr>
      </p:pic>
      <p:pic>
        <p:nvPicPr>
          <p:cNvPr id="15" name="Image 14">
            <a:extLst>
              <a:ext uri="{FF2B5EF4-FFF2-40B4-BE49-F238E27FC236}">
                <a16:creationId xmlns:a16="http://schemas.microsoft.com/office/drawing/2014/main" id="{3A89F327-4AD7-4E2C-9072-C38B9599F6AE}"/>
              </a:ext>
            </a:extLst>
          </p:cNvPr>
          <p:cNvPicPr>
            <a:picLocks noChangeAspect="1"/>
          </p:cNvPicPr>
          <p:nvPr/>
        </p:nvPicPr>
        <p:blipFill>
          <a:blip r:embed="rId6" cstate="print">
            <a:extLst>
              <a:ext uri="{BEBA8EAE-BF5A-486C-A8C5-ECC9F3942E4B}">
                <a14:imgProps xmlns:a14="http://schemas.microsoft.com/office/drawing/2010/main">
                  <a14:imgLayer r:embed="rId7">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2104928" y="2559920"/>
            <a:ext cx="394478" cy="383366"/>
          </a:xfrm>
          <a:prstGeom prst="rect">
            <a:avLst/>
          </a:prstGeom>
        </p:spPr>
      </p:pic>
      <p:pic>
        <p:nvPicPr>
          <p:cNvPr id="16" name="Picture 6" descr="ATELIER CAPILLAIRE">
            <a:extLst>
              <a:ext uri="{FF2B5EF4-FFF2-40B4-BE49-F238E27FC236}">
                <a16:creationId xmlns:a16="http://schemas.microsoft.com/office/drawing/2014/main" id="{FC123623-41B8-49AA-9482-083637C7A27A}"/>
              </a:ext>
            </a:extLst>
          </p:cNvPr>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92660" y="3609355"/>
            <a:ext cx="785811" cy="52292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7" name="Objet 16">
            <a:extLst>
              <a:ext uri="{FF2B5EF4-FFF2-40B4-BE49-F238E27FC236}">
                <a16:creationId xmlns:a16="http://schemas.microsoft.com/office/drawing/2014/main" id="{11338197-4F41-46D9-A0E0-FE27E50A45A4}"/>
              </a:ext>
            </a:extLst>
          </p:cNvPr>
          <p:cNvGraphicFramePr>
            <a:graphicFrameLocks noChangeAspect="1"/>
          </p:cNvGraphicFramePr>
          <p:nvPr/>
        </p:nvGraphicFramePr>
        <p:xfrm>
          <a:off x="614363" y="4535488"/>
          <a:ext cx="1490662" cy="200025"/>
        </p:xfrm>
        <a:graphic>
          <a:graphicData uri="http://schemas.openxmlformats.org/presentationml/2006/ole">
            <mc:AlternateContent xmlns:mc="http://schemas.openxmlformats.org/markup-compatibility/2006">
              <mc:Choice xmlns:v="urn:schemas-microsoft-com:vml" Requires="v">
                <p:oleObj name="Worksheet" r:id="rId8" imgW="1800099" imgH="200103" progId="Excel.Sheet.12">
                  <p:embed/>
                </p:oleObj>
              </mc:Choice>
              <mc:Fallback>
                <p:oleObj name="Worksheet" r:id="rId8" imgW="1800099" imgH="200103" progId="Excel.Sheet.12">
                  <p:embed/>
                  <p:pic>
                    <p:nvPicPr>
                      <p:cNvPr id="17" name="Objet 16">
                        <a:extLst>
                          <a:ext uri="{FF2B5EF4-FFF2-40B4-BE49-F238E27FC236}">
                            <a16:creationId xmlns:a16="http://schemas.microsoft.com/office/drawing/2014/main" id="{11338197-4F41-46D9-A0E0-FE27E50A45A4}"/>
                          </a:ext>
                        </a:extLst>
                      </p:cNvPr>
                      <p:cNvPicPr/>
                      <p:nvPr/>
                    </p:nvPicPr>
                    <p:blipFill>
                      <a:blip r:embed="rId9"/>
                      <a:stretch>
                        <a:fillRect/>
                      </a:stretch>
                    </p:blipFill>
                    <p:spPr>
                      <a:xfrm>
                        <a:off x="614363" y="4535488"/>
                        <a:ext cx="1490662" cy="200025"/>
                      </a:xfrm>
                      <a:prstGeom prst="rect">
                        <a:avLst/>
                      </a:prstGeom>
                    </p:spPr>
                  </p:pic>
                </p:oleObj>
              </mc:Fallback>
            </mc:AlternateContent>
          </a:graphicData>
        </a:graphic>
      </p:graphicFrame>
      <p:pic>
        <p:nvPicPr>
          <p:cNvPr id="19" name="Image 18">
            <a:extLst>
              <a:ext uri="{FF2B5EF4-FFF2-40B4-BE49-F238E27FC236}">
                <a16:creationId xmlns:a16="http://schemas.microsoft.com/office/drawing/2014/main" id="{6A77BC73-2E86-4AFE-B1BD-6EB3A52E39EC}"/>
              </a:ext>
            </a:extLst>
          </p:cNvPr>
          <p:cNvPicPr>
            <a:picLocks noChangeAspect="1"/>
          </p:cNvPicPr>
          <p:nvPr/>
        </p:nvPicPr>
        <p:blipFill>
          <a:blip r:embed="rId10">
            <a:clrChange>
              <a:clrFrom>
                <a:srgbClr val="FFFFFF"/>
              </a:clrFrom>
              <a:clrTo>
                <a:srgbClr val="FFFFFF">
                  <a:alpha val="0"/>
                </a:srgbClr>
              </a:clrTo>
            </a:clrChange>
            <a:grayscl/>
          </a:blip>
          <a:stretch>
            <a:fillRect/>
          </a:stretch>
        </p:blipFill>
        <p:spPr>
          <a:xfrm>
            <a:off x="11486505" y="3921986"/>
            <a:ext cx="244339" cy="277357"/>
          </a:xfrm>
          <a:prstGeom prst="rect">
            <a:avLst/>
          </a:prstGeom>
        </p:spPr>
      </p:pic>
      <p:pic>
        <p:nvPicPr>
          <p:cNvPr id="23" name="Image 22">
            <a:extLst>
              <a:ext uri="{FF2B5EF4-FFF2-40B4-BE49-F238E27FC236}">
                <a16:creationId xmlns:a16="http://schemas.microsoft.com/office/drawing/2014/main" id="{9E2DE41F-4488-4128-832F-B5992D111BA7}"/>
              </a:ext>
            </a:extLst>
          </p:cNvPr>
          <p:cNvPicPr>
            <a:picLocks noChangeAspect="1"/>
          </p:cNvPicPr>
          <p:nvPr/>
        </p:nvPicPr>
        <p:blipFill>
          <a:blip r:embed="rId11">
            <a:clrChange>
              <a:clrFrom>
                <a:srgbClr val="FFFFFF"/>
              </a:clrFrom>
              <a:clrTo>
                <a:srgbClr val="FFFFFF">
                  <a:alpha val="0"/>
                </a:srgbClr>
              </a:clrTo>
            </a:clrChange>
            <a:grayscl/>
          </a:blip>
          <a:stretch>
            <a:fillRect/>
          </a:stretch>
        </p:blipFill>
        <p:spPr>
          <a:xfrm>
            <a:off x="11486505" y="4390205"/>
            <a:ext cx="363205" cy="290565"/>
          </a:xfrm>
          <a:prstGeom prst="rect">
            <a:avLst/>
          </a:prstGeom>
        </p:spPr>
      </p:pic>
      <p:pic>
        <p:nvPicPr>
          <p:cNvPr id="24" name="Image 23">
            <a:extLst>
              <a:ext uri="{FF2B5EF4-FFF2-40B4-BE49-F238E27FC236}">
                <a16:creationId xmlns:a16="http://schemas.microsoft.com/office/drawing/2014/main" id="{E34604F0-E691-479A-A8C7-63C0A5EBBB59}"/>
              </a:ext>
            </a:extLst>
          </p:cNvPr>
          <p:cNvPicPr>
            <a:picLocks noChangeAspect="1"/>
          </p:cNvPicPr>
          <p:nvPr/>
        </p:nvPicPr>
        <p:blipFill>
          <a:blip r:embed="rId11">
            <a:clrChange>
              <a:clrFrom>
                <a:srgbClr val="FFFFFF"/>
              </a:clrFrom>
              <a:clrTo>
                <a:srgbClr val="FFFFFF">
                  <a:alpha val="0"/>
                </a:srgbClr>
              </a:clrTo>
            </a:clrChange>
            <a:grayscl/>
          </a:blip>
          <a:stretch>
            <a:fillRect/>
          </a:stretch>
        </p:blipFill>
        <p:spPr>
          <a:xfrm>
            <a:off x="11427071" y="2523444"/>
            <a:ext cx="363205" cy="290565"/>
          </a:xfrm>
          <a:prstGeom prst="rect">
            <a:avLst/>
          </a:prstGeom>
        </p:spPr>
      </p:pic>
      <p:pic>
        <p:nvPicPr>
          <p:cNvPr id="25" name="Picture 6" descr="ATELIER CAPILLAIRE">
            <a:extLst>
              <a:ext uri="{FF2B5EF4-FFF2-40B4-BE49-F238E27FC236}">
                <a16:creationId xmlns:a16="http://schemas.microsoft.com/office/drawing/2014/main" id="{F362206A-B959-4A27-ACE9-EBB1F771E499}"/>
              </a:ext>
            </a:extLst>
          </p:cNvPr>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92659" y="4785748"/>
            <a:ext cx="785811" cy="52292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6" name="Objet 25">
            <a:extLst>
              <a:ext uri="{FF2B5EF4-FFF2-40B4-BE49-F238E27FC236}">
                <a16:creationId xmlns:a16="http://schemas.microsoft.com/office/drawing/2014/main" id="{ACA72098-6CFA-4736-88C8-06E2701C07FE}"/>
              </a:ext>
            </a:extLst>
          </p:cNvPr>
          <p:cNvGraphicFramePr>
            <a:graphicFrameLocks noChangeAspect="1"/>
          </p:cNvGraphicFramePr>
          <p:nvPr/>
        </p:nvGraphicFramePr>
        <p:xfrm>
          <a:off x="614363" y="5508247"/>
          <a:ext cx="1490662" cy="200025"/>
        </p:xfrm>
        <a:graphic>
          <a:graphicData uri="http://schemas.openxmlformats.org/presentationml/2006/ole">
            <mc:AlternateContent xmlns:mc="http://schemas.openxmlformats.org/markup-compatibility/2006">
              <mc:Choice xmlns:v="urn:schemas-microsoft-com:vml" Requires="v">
                <p:oleObj name="Worksheet" r:id="rId12" imgW="1800099" imgH="200103" progId="Excel.Sheet.12">
                  <p:embed/>
                </p:oleObj>
              </mc:Choice>
              <mc:Fallback>
                <p:oleObj name="Worksheet" r:id="rId12" imgW="1800099" imgH="200103" progId="Excel.Sheet.12">
                  <p:embed/>
                  <p:pic>
                    <p:nvPicPr>
                      <p:cNvPr id="26" name="Objet 25">
                        <a:extLst>
                          <a:ext uri="{FF2B5EF4-FFF2-40B4-BE49-F238E27FC236}">
                            <a16:creationId xmlns:a16="http://schemas.microsoft.com/office/drawing/2014/main" id="{ACA72098-6CFA-4736-88C8-06E2701C07FE}"/>
                          </a:ext>
                        </a:extLst>
                      </p:cNvPr>
                      <p:cNvPicPr/>
                      <p:nvPr/>
                    </p:nvPicPr>
                    <p:blipFill>
                      <a:blip r:embed="rId13"/>
                      <a:stretch>
                        <a:fillRect/>
                      </a:stretch>
                    </p:blipFill>
                    <p:spPr>
                      <a:xfrm>
                        <a:off x="614363" y="5508247"/>
                        <a:ext cx="1490662" cy="200025"/>
                      </a:xfrm>
                      <a:prstGeom prst="rect">
                        <a:avLst/>
                      </a:prstGeom>
                    </p:spPr>
                  </p:pic>
                </p:oleObj>
              </mc:Fallback>
            </mc:AlternateContent>
          </a:graphicData>
        </a:graphic>
      </p:graphicFrame>
      <p:pic>
        <p:nvPicPr>
          <p:cNvPr id="27" name="Image 26">
            <a:extLst>
              <a:ext uri="{FF2B5EF4-FFF2-40B4-BE49-F238E27FC236}">
                <a16:creationId xmlns:a16="http://schemas.microsoft.com/office/drawing/2014/main" id="{5D7F9702-E46C-4544-A83B-6896F51EE4D1}"/>
              </a:ext>
            </a:extLst>
          </p:cNvPr>
          <p:cNvPicPr>
            <a:picLocks noChangeAspect="1"/>
          </p:cNvPicPr>
          <p:nvPr/>
        </p:nvPicPr>
        <p:blipFill>
          <a:blip r:embed="rId11">
            <a:clrChange>
              <a:clrFrom>
                <a:srgbClr val="FFFFFF"/>
              </a:clrFrom>
              <a:clrTo>
                <a:srgbClr val="FFFFFF">
                  <a:alpha val="0"/>
                </a:srgbClr>
              </a:clrTo>
            </a:clrChange>
            <a:grayscl/>
          </a:blip>
          <a:stretch>
            <a:fillRect/>
          </a:stretch>
        </p:blipFill>
        <p:spPr>
          <a:xfrm>
            <a:off x="11468674" y="4887877"/>
            <a:ext cx="363205" cy="290565"/>
          </a:xfrm>
          <a:prstGeom prst="rect">
            <a:avLst/>
          </a:prstGeom>
        </p:spPr>
      </p:pic>
      <p:pic>
        <p:nvPicPr>
          <p:cNvPr id="28" name="Image 27">
            <a:extLst>
              <a:ext uri="{FF2B5EF4-FFF2-40B4-BE49-F238E27FC236}">
                <a16:creationId xmlns:a16="http://schemas.microsoft.com/office/drawing/2014/main" id="{8EB279B9-B49A-468C-A3F9-FE6B3B6D3FEF}"/>
              </a:ext>
            </a:extLst>
          </p:cNvPr>
          <p:cNvPicPr>
            <a:picLocks noChangeAspect="1"/>
          </p:cNvPicPr>
          <p:nvPr/>
        </p:nvPicPr>
        <p:blipFill>
          <a:blip r:embed="rId10">
            <a:clrChange>
              <a:clrFrom>
                <a:srgbClr val="FFFFFF"/>
              </a:clrFrom>
              <a:clrTo>
                <a:srgbClr val="FFFFFF">
                  <a:alpha val="0"/>
                </a:srgbClr>
              </a:clrTo>
            </a:clrChange>
            <a:grayscl/>
          </a:blip>
          <a:stretch>
            <a:fillRect/>
          </a:stretch>
        </p:blipFill>
        <p:spPr>
          <a:xfrm>
            <a:off x="11510000" y="5178442"/>
            <a:ext cx="244339" cy="277357"/>
          </a:xfrm>
          <a:prstGeom prst="rect">
            <a:avLst/>
          </a:prstGeom>
        </p:spPr>
      </p:pic>
      <p:pic>
        <p:nvPicPr>
          <p:cNvPr id="29" name="Image 28">
            <a:extLst>
              <a:ext uri="{FF2B5EF4-FFF2-40B4-BE49-F238E27FC236}">
                <a16:creationId xmlns:a16="http://schemas.microsoft.com/office/drawing/2014/main" id="{64196B20-B869-4AFC-BCA3-EACE1414A105}"/>
              </a:ext>
            </a:extLst>
          </p:cNvPr>
          <p:cNvPicPr>
            <a:picLocks noChangeAspect="1"/>
          </p:cNvPicPr>
          <p:nvPr/>
        </p:nvPicPr>
        <p:blipFill>
          <a:blip r:embed="rId14">
            <a:clrChange>
              <a:clrFrom>
                <a:srgbClr val="FFFFFF"/>
              </a:clrFrom>
              <a:clrTo>
                <a:srgbClr val="FFFFFF">
                  <a:alpha val="0"/>
                </a:srgbClr>
              </a:clrTo>
            </a:clrChange>
            <a:grayscl/>
          </a:blip>
          <a:stretch>
            <a:fillRect/>
          </a:stretch>
        </p:blipFill>
        <p:spPr>
          <a:xfrm>
            <a:off x="11510000" y="5444122"/>
            <a:ext cx="316979" cy="264150"/>
          </a:xfrm>
          <a:prstGeom prst="rect">
            <a:avLst/>
          </a:prstGeom>
        </p:spPr>
      </p:pic>
      <p:pic>
        <p:nvPicPr>
          <p:cNvPr id="30" name="Image 29">
            <a:extLst>
              <a:ext uri="{FF2B5EF4-FFF2-40B4-BE49-F238E27FC236}">
                <a16:creationId xmlns:a16="http://schemas.microsoft.com/office/drawing/2014/main" id="{E6BBEDAF-B7A1-4241-B0CC-4071F460A388}"/>
              </a:ext>
            </a:extLst>
          </p:cNvPr>
          <p:cNvPicPr>
            <a:picLocks noChangeAspect="1"/>
          </p:cNvPicPr>
          <p:nvPr/>
        </p:nvPicPr>
        <p:blipFill>
          <a:blip r:embed="rId15">
            <a:clrChange>
              <a:clrFrom>
                <a:srgbClr val="FFFFFF"/>
              </a:clrFrom>
              <a:clrTo>
                <a:srgbClr val="FFFFFF">
                  <a:alpha val="0"/>
                </a:srgbClr>
              </a:clrTo>
            </a:clrChange>
            <a:extLst>
              <a:ext uri="{BEBA8EAE-BF5A-486C-A8C5-ECC9F3942E4B}">
                <a14:imgProps xmlns:a14="http://schemas.microsoft.com/office/drawing/2010/main">
                  <a14:imgLayer r:embed="rId16">
                    <a14:imgEffect>
                      <a14:saturation sat="0"/>
                    </a14:imgEffect>
                  </a14:imgLayer>
                </a14:imgProps>
              </a:ext>
            </a:extLst>
          </a:blip>
          <a:stretch>
            <a:fillRect/>
          </a:stretch>
        </p:blipFill>
        <p:spPr>
          <a:xfrm>
            <a:off x="8883112" y="2229118"/>
            <a:ext cx="438952" cy="432681"/>
          </a:xfrm>
          <a:prstGeom prst="rect">
            <a:avLst/>
          </a:prstGeom>
        </p:spPr>
      </p:pic>
    </p:spTree>
    <p:extLst>
      <p:ext uri="{BB962C8B-B14F-4D97-AF65-F5344CB8AC3E}">
        <p14:creationId xmlns:p14="http://schemas.microsoft.com/office/powerpoint/2010/main" val="33857343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Espace réservé du texte 6">
            <a:extLst>
              <a:ext uri="{FF2B5EF4-FFF2-40B4-BE49-F238E27FC236}">
                <a16:creationId xmlns:a16="http://schemas.microsoft.com/office/drawing/2014/main" id="{4B3A875C-AEAE-4C75-969F-343225AF4348}"/>
              </a:ext>
            </a:extLst>
          </p:cNvPr>
          <p:cNvSpPr txBox="1">
            <a:spLocks/>
          </p:cNvSpPr>
          <p:nvPr/>
        </p:nvSpPr>
        <p:spPr>
          <a:xfrm>
            <a:off x="4376057" y="137054"/>
            <a:ext cx="7300006"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0">
                <a:solidFill>
                  <a:srgbClr val="C00000"/>
                </a:solidFill>
              </a:rPr>
              <a:t>Grand Public</a:t>
            </a:r>
            <a:r>
              <a:rPr lang="fr-FR">
                <a:solidFill>
                  <a:srgbClr val="C00000"/>
                </a:solidFill>
              </a:rPr>
              <a:t> </a:t>
            </a:r>
            <a:r>
              <a:rPr lang="fr-FR">
                <a:solidFill>
                  <a:schemeClr val="tx1">
                    <a:lumMod val="50000"/>
                    <a:lumOff val="50000"/>
                  </a:schemeClr>
                </a:solidFill>
              </a:rPr>
              <a:t>- </a:t>
            </a:r>
            <a:r>
              <a:rPr lang="fr-FR">
                <a:solidFill>
                  <a:srgbClr val="C00000"/>
                </a:solidFill>
              </a:rPr>
              <a:t>Premium</a:t>
            </a:r>
            <a:r>
              <a:rPr lang="fr-FR">
                <a:solidFill>
                  <a:schemeClr val="tx1">
                    <a:lumMod val="50000"/>
                    <a:lumOff val="50000"/>
                  </a:schemeClr>
                </a:solidFill>
              </a:rPr>
              <a:t> - Professionnels </a:t>
            </a:r>
          </a:p>
        </p:txBody>
      </p:sp>
      <p:sp>
        <p:nvSpPr>
          <p:cNvPr id="20" name="Rectangle 19">
            <a:extLst>
              <a:ext uri="{FF2B5EF4-FFF2-40B4-BE49-F238E27FC236}">
                <a16:creationId xmlns:a16="http://schemas.microsoft.com/office/drawing/2014/main" id="{3D353E3C-9282-4FAB-BFA6-7C5298EEF82A}"/>
              </a:ext>
            </a:extLst>
          </p:cNvPr>
          <p:cNvSpPr/>
          <p:nvPr/>
        </p:nvSpPr>
        <p:spPr>
          <a:xfrm>
            <a:off x="0" y="0"/>
            <a:ext cx="394399" cy="6858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IARD &amp; Prévoyance </a:t>
            </a:r>
          </a:p>
        </p:txBody>
      </p:sp>
      <p:sp>
        <p:nvSpPr>
          <p:cNvPr id="21" name="Espace réservé du texte 5">
            <a:extLst>
              <a:ext uri="{FF2B5EF4-FFF2-40B4-BE49-F238E27FC236}">
                <a16:creationId xmlns:a16="http://schemas.microsoft.com/office/drawing/2014/main" id="{B61253F7-D769-44AB-A277-E770735DD150}"/>
              </a:ext>
            </a:extLst>
          </p:cNvPr>
          <p:cNvSpPr>
            <a:spLocks noGrp="1"/>
          </p:cNvSpPr>
          <p:nvPr>
            <p:ph type="body" sz="quarter" idx="12"/>
          </p:nvPr>
        </p:nvSpPr>
        <p:spPr>
          <a:xfrm>
            <a:off x="695325" y="464147"/>
            <a:ext cx="10980738" cy="720000"/>
          </a:xfrm>
        </p:spPr>
        <p:txBody>
          <a:bodyPr lIns="91440" tIns="45720" rIns="91440" bIns="45720" anchor="ctr">
            <a:normAutofit/>
          </a:bodyPr>
          <a:lstStyle/>
          <a:p>
            <a:r>
              <a:rPr lang="fr-FR" dirty="0">
                <a:solidFill>
                  <a:srgbClr val="C00000"/>
                </a:solidFill>
                <a:latin typeface="Montserrat Black"/>
              </a:rPr>
              <a:t>Les Cibles </a:t>
            </a:r>
            <a:r>
              <a:rPr lang="fr-FR" dirty="0">
                <a:latin typeface="Montserrat Black"/>
              </a:rPr>
              <a:t>de l’IARD &amp; Prévoyance </a:t>
            </a:r>
            <a:r>
              <a:rPr lang="fr-FR" dirty="0">
                <a:solidFill>
                  <a:srgbClr val="C00000"/>
                </a:solidFill>
                <a:latin typeface="Montserrat Black"/>
              </a:rPr>
              <a:t>en relief </a:t>
            </a:r>
          </a:p>
        </p:txBody>
      </p:sp>
      <p:pic>
        <p:nvPicPr>
          <p:cNvPr id="12" name="Picture 6" descr="ADN Nations - Analyse de marché et conseil stratégique">
            <a:hlinkClick r:id="rId2" action="ppaction://hlinksldjump"/>
            <a:extLst>
              <a:ext uri="{FF2B5EF4-FFF2-40B4-BE49-F238E27FC236}">
                <a16:creationId xmlns:a16="http://schemas.microsoft.com/office/drawing/2014/main" id="{1B18BDF3-E362-A5E5-5BE8-3E8974BFB9D5}"/>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754339" y="6470879"/>
            <a:ext cx="370123" cy="34929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Tableau 2">
            <a:extLst>
              <a:ext uri="{FF2B5EF4-FFF2-40B4-BE49-F238E27FC236}">
                <a16:creationId xmlns:a16="http://schemas.microsoft.com/office/drawing/2014/main" id="{22BF5A4E-D6CA-F0ED-9765-71FA7455834D}"/>
              </a:ext>
            </a:extLst>
          </p:cNvPr>
          <p:cNvGraphicFramePr>
            <a:graphicFrameLocks noGrp="1"/>
          </p:cNvGraphicFramePr>
          <p:nvPr/>
        </p:nvGraphicFramePr>
        <p:xfrm>
          <a:off x="523510" y="1304679"/>
          <a:ext cx="11544665" cy="5073996"/>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90796">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81826543"/>
                  </a:ext>
                </a:extLst>
              </a:tr>
              <a:tr h="54447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REBOND SUR SINISTRES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a:solidFill>
                            <a:schemeClr val="tx1">
                              <a:lumMod val="75000"/>
                              <a:lumOff val="25000"/>
                            </a:schemeClr>
                          </a:solidFill>
                          <a:effectLst/>
                          <a:latin typeface="Arial" panose="020B0604020202020204" pitchFamily="34" charset="0"/>
                          <a:ea typeface="+mn-ea"/>
                          <a:cs typeface="+mn-cs"/>
                        </a:rPr>
                        <a:t>Clients ayant eu un sinistre indemnisé et clos dans les 3 derniers mois (AUTO ou MRH)</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a:solidFill>
                            <a:schemeClr val="tx1">
                              <a:lumMod val="75000"/>
                              <a:lumOff val="25000"/>
                            </a:schemeClr>
                          </a:solidFill>
                          <a:effectLst/>
                          <a:latin typeface="Arial" panose="020B0604020202020204" pitchFamily="34" charset="0"/>
                          <a:ea typeface="+mn-ea"/>
                          <a:cs typeface="+mn-cs"/>
                        </a:rPr>
                        <a:t>Transformer le règlement de sinistre en opportunité commerciale pour consolider la relation et équiper.</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endParaRPr lang="pt-B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pt-B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r>
                        <a:rPr lang="pt-BR" sz="1000" b="0" i="0" u="none" strike="noStrike" kern="1200" dirty="0">
                          <a:solidFill>
                            <a:schemeClr val="tx1">
                              <a:lumMod val="75000"/>
                              <a:lumOff val="25000"/>
                            </a:schemeClr>
                          </a:solidFill>
                          <a:effectLst/>
                          <a:latin typeface="Arial" panose="020B0604020202020204" pitchFamily="34" charset="0"/>
                          <a:ea typeface="+mn-ea"/>
                          <a:cs typeface="+mn-cs"/>
                        </a:rPr>
                        <a:t>CRC</a:t>
                      </a:r>
                    </a:p>
                    <a:p>
                      <a:pPr marL="72000" marR="0" lvl="0" indent="0" algn="ctr" defTabSz="914400" rtl="0" eaLnBrk="1" fontAlgn="ctr" latinLnBrk="0" hangingPunct="1">
                        <a:lnSpc>
                          <a:spcPct val="100000"/>
                        </a:lnSpc>
                        <a:spcBef>
                          <a:spcPts val="0"/>
                        </a:spcBef>
                        <a:spcAft>
                          <a:spcPts val="0"/>
                        </a:spcAft>
                        <a:buClrTx/>
                        <a:buSzTx/>
                        <a:buFontTx/>
                        <a:buNone/>
                        <a:tabLst/>
                        <a:defRPr/>
                      </a:pPr>
                      <a:endParaRPr lang="pt-B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pt-B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pt-B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Rebond sur Sinistres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78047111"/>
                  </a:ext>
                </a:extLst>
              </a:tr>
              <a:tr h="54447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VENTE COMBINÉE MRH/PJ/GAV</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18 à 64 ans, équipés en MRH et ayant répondu « </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plus tard </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parcours combiné intérêt GAV ou PJ</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Equiper les souscripteurs de MRH et reproposer à ces clients la GAV ou la PJ.</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La GAV est éligible à la multi-ventes 5%.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endParaRPr lang="pt-B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pt-B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r>
                        <a:rPr lang="pt-BR" sz="1000" b="0" i="0" u="none" strike="noStrike" kern="1200" dirty="0">
                          <a:solidFill>
                            <a:schemeClr val="tx1">
                              <a:lumMod val="75000"/>
                              <a:lumOff val="25000"/>
                            </a:schemeClr>
                          </a:solidFill>
                          <a:effectLst/>
                          <a:latin typeface="Arial" panose="020B0604020202020204" pitchFamily="34" charset="0"/>
                          <a:ea typeface="+mn-ea"/>
                          <a:cs typeface="+mn-cs"/>
                        </a:rPr>
                        <a:t>CRC</a:t>
                      </a:r>
                    </a:p>
                    <a:p>
                      <a:pPr marL="72000" marR="0" lvl="0" indent="0" algn="ctr" defTabSz="914400" rtl="0" eaLnBrk="1" fontAlgn="ctr" latinLnBrk="0" hangingPunct="1">
                        <a:lnSpc>
                          <a:spcPct val="100000"/>
                        </a:lnSpc>
                        <a:spcBef>
                          <a:spcPts val="0"/>
                        </a:spcBef>
                        <a:spcAft>
                          <a:spcPts val="0"/>
                        </a:spcAft>
                        <a:buClrTx/>
                        <a:buSzTx/>
                        <a:buFontTx/>
                        <a:buNone/>
                        <a:tabLst/>
                        <a:defRPr/>
                      </a:pPr>
                      <a:endParaRPr lang="pt-B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pt-B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pt-B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pt-B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pt-B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Ventes combinées </a:t>
                      </a:r>
                    </a:p>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MRH / PJ / GAV</a:t>
                      </a:r>
                    </a:p>
                    <a:p>
                      <a:pPr marL="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96686721"/>
                  </a:ext>
                </a:extLst>
              </a:tr>
              <a:tr h="54447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FFC000"/>
                          </a:solidFill>
                          <a:effectLst/>
                          <a:latin typeface="Arial" panose="020B0604020202020204" pitchFamily="34" charset="0"/>
                          <a:ea typeface="+mn-ea"/>
                          <a:cs typeface="+mn-cs"/>
                        </a:rPr>
                        <a:t>PRA – Programme Relationnel Assurance </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FFC000"/>
                          </a:solidFill>
                          <a:effectLst/>
                          <a:latin typeface="Arial" panose="020B0604020202020204" pitchFamily="34" charset="0"/>
                          <a:ea typeface="+mn-ea"/>
                          <a:cs typeface="+mn-cs"/>
                        </a:rPr>
                        <a:t>« Assurément Utile »</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Tout client souscrivant un produit Assurance ou Prévoyance.</a:t>
                      </a: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fr-FR" sz="1000" b="1" i="0" u="none" strike="noStrike" kern="1200" dirty="0">
                          <a:solidFill>
                            <a:schemeClr val="tx1">
                              <a:lumMod val="75000"/>
                              <a:lumOff val="25000"/>
                            </a:schemeClr>
                          </a:solidFill>
                          <a:effectLst/>
                          <a:latin typeface="Arial" panose="020B0604020202020204" pitchFamily="34" charset="0"/>
                          <a:ea typeface="+mn-ea"/>
                          <a:cs typeface="+mn-cs"/>
                        </a:rPr>
                        <a:t>J+3 : </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Fidéliser nos clients en les remerciant pour leurs souscriptions et en leur donnant les premières astuces pour gagner en autonomie dans leurs démarches.</a:t>
                      </a:r>
                    </a:p>
                    <a:p>
                      <a:r>
                        <a:rPr lang="fr-FR" sz="1000" b="1" i="0" u="none" strike="noStrike" kern="1200" dirty="0">
                          <a:solidFill>
                            <a:schemeClr val="tx1">
                              <a:lumMod val="75000"/>
                              <a:lumOff val="25000"/>
                            </a:schemeClr>
                          </a:solidFill>
                          <a:effectLst/>
                          <a:latin typeface="Arial" panose="020B0604020202020204" pitchFamily="34" charset="0"/>
                          <a:ea typeface="+mn-ea"/>
                          <a:cs typeface="+mn-cs"/>
                        </a:rPr>
                        <a:t>M+1 : </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Rappeler la tarification avantageuse des contrats Assistance Vie et SF2 en mettant en avant les 10% de réduction sur le montant des cotisations du 2e contrat du couple souscrit dans l’année suivant la souscription du 1 er contrat.</a:t>
                      </a:r>
                    </a:p>
                    <a:p>
                      <a:r>
                        <a:rPr lang="fr-FR" sz="1000" b="1" i="0" u="none" strike="noStrike" kern="1200" dirty="0">
                          <a:solidFill>
                            <a:schemeClr val="tx1">
                              <a:lumMod val="75000"/>
                              <a:lumOff val="25000"/>
                            </a:schemeClr>
                          </a:solidFill>
                          <a:effectLst/>
                          <a:latin typeface="Arial" panose="020B0604020202020204" pitchFamily="34" charset="0"/>
                          <a:ea typeface="+mn-ea"/>
                          <a:cs typeface="+mn-cs"/>
                        </a:rPr>
                        <a:t>M+3 : </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Permettre au client de profiter pleinement de son contrat Auto, MRH ou GAV en lui rappelant les</a:t>
                      </a:r>
                    </a:p>
                    <a:p>
                      <a:r>
                        <a:rPr lang="fr-FR" sz="1000" b="0" i="0" u="none" strike="noStrike" kern="1200" dirty="0">
                          <a:solidFill>
                            <a:schemeClr val="tx1">
                              <a:lumMod val="75000"/>
                              <a:lumOff val="25000"/>
                            </a:schemeClr>
                          </a:solidFill>
                          <a:effectLst/>
                          <a:latin typeface="Arial" panose="020B0604020202020204" pitchFamily="34" charset="0"/>
                          <a:ea typeface="+mn-ea"/>
                          <a:cs typeface="+mn-cs"/>
                        </a:rPr>
                        <a:t>services auxquels il a accès et comment en bénéficier.</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PRA ASSUR ACTION1 J+3</a:t>
                      </a:r>
                    </a:p>
                    <a:p>
                      <a:pPr marL="0" marR="0" lvl="0" indent="0" algn="ctr" defTabSz="914400" rtl="0" eaLnBrk="1" fontAlgn="ctr" latinLnBrk="0" hangingPunct="1">
                        <a:lnSpc>
                          <a:spcPct val="100000"/>
                        </a:lnSpc>
                        <a:spcBef>
                          <a:spcPts val="0"/>
                        </a:spcBef>
                        <a:spcAft>
                          <a:spcPts val="0"/>
                        </a:spcAft>
                        <a:buClrTx/>
                        <a:buSzTx/>
                        <a:buFontTx/>
                        <a:buNone/>
                        <a:tabLst/>
                        <a:defRPr/>
                      </a:pPr>
                      <a:endParaRPr lang="fr-FR" sz="1000" b="1" i="0" u="none" strike="noStrike" kern="1200" dirty="0">
                        <a:solidFill>
                          <a:srgbClr val="C00000"/>
                        </a:solidFill>
                        <a:effectLst/>
                        <a:latin typeface="Arial" panose="020B0604020202020204" pitchFamily="34" charset="0"/>
                        <a:ea typeface="+mn-ea"/>
                        <a:cs typeface="+mn-cs"/>
                      </a:endParaRPr>
                    </a:p>
                    <a:p>
                      <a:pPr marL="0" marR="0" lvl="0" indent="0" algn="ctr" defTabSz="914400" rtl="0" eaLnBrk="1" fontAlgn="ctr" latinLnBrk="0" hangingPunct="1">
                        <a:lnSpc>
                          <a:spcPct val="100000"/>
                        </a:lnSpc>
                        <a:spcBef>
                          <a:spcPts val="0"/>
                        </a:spcBef>
                        <a:spcAft>
                          <a:spcPts val="0"/>
                        </a:spcAft>
                        <a:buClrTx/>
                        <a:buSzTx/>
                        <a:buFontTx/>
                        <a:buNone/>
                        <a:tabLst/>
                        <a:defRPr/>
                      </a:pPr>
                      <a:endParaRPr lang="fr-FR" sz="1000" b="1" i="0" u="none" strike="noStrike" kern="1200" dirty="0">
                        <a:solidFill>
                          <a:srgbClr val="C00000"/>
                        </a:solidFill>
                        <a:effectLst/>
                        <a:latin typeface="Arial" panose="020B0604020202020204" pitchFamily="34" charset="0"/>
                        <a:ea typeface="+mn-ea"/>
                        <a:cs typeface="+mn-cs"/>
                      </a:endParaRPr>
                    </a:p>
                    <a:p>
                      <a:pPr marL="0" marR="0" lvl="0" indent="0" algn="ctr" defTabSz="914400" rtl="0" eaLnBrk="1" fontAlgn="ctr" latinLnBrk="0" hangingPunct="1">
                        <a:lnSpc>
                          <a:spcPct val="100000"/>
                        </a:lnSpc>
                        <a:spcBef>
                          <a:spcPts val="0"/>
                        </a:spcBef>
                        <a:spcAft>
                          <a:spcPts val="0"/>
                        </a:spcAft>
                        <a:buClrTx/>
                        <a:buSzTx/>
                        <a:buFontTx/>
                        <a:buNone/>
                        <a:tabLst/>
                        <a:defRPr/>
                      </a:pPr>
                      <a:endParaRPr lang="fr-FR" sz="1000" b="1" i="0" u="none" strike="noStrike" kern="1200" dirty="0">
                        <a:solidFill>
                          <a:srgbClr val="C00000"/>
                        </a:solidFill>
                        <a:effectLst/>
                        <a:latin typeface="Arial" panose="020B0604020202020204" pitchFamily="34" charset="0"/>
                        <a:ea typeface="+mn-ea"/>
                        <a:cs typeface="+mn-cs"/>
                      </a:endParaRPr>
                    </a:p>
                    <a:p>
                      <a:pPr marL="0" marR="0" lvl="0" indent="0" algn="ctr" defTabSz="914400" rtl="0" eaLnBrk="1" fontAlgn="ctr" latinLnBrk="0" hangingPunct="1">
                        <a:lnSpc>
                          <a:spcPct val="100000"/>
                        </a:lnSpc>
                        <a:spcBef>
                          <a:spcPts val="0"/>
                        </a:spcBef>
                        <a:spcAft>
                          <a:spcPts val="0"/>
                        </a:spcAft>
                        <a:buClrTx/>
                        <a:buSzTx/>
                        <a:buFontTx/>
                        <a:buNone/>
                        <a:tabLst/>
                        <a:defRPr/>
                      </a:pPr>
                      <a:endParaRPr lang="fr-FR" sz="1000" b="1" i="0" u="none" strike="noStrike" kern="1200" dirty="0">
                        <a:solidFill>
                          <a:srgbClr val="C00000"/>
                        </a:solidFill>
                        <a:effectLst/>
                        <a:latin typeface="Arial" panose="020B0604020202020204" pitchFamily="34" charset="0"/>
                        <a:ea typeface="+mn-ea"/>
                        <a:cs typeface="+mn-cs"/>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PRA ASSUR ACTION2 M+1</a:t>
                      </a:r>
                    </a:p>
                    <a:p>
                      <a:pPr marL="0" marR="0" lvl="0" indent="0" algn="ctr" defTabSz="914400" rtl="0" eaLnBrk="1" fontAlgn="ctr" latinLnBrk="0" hangingPunct="1">
                        <a:lnSpc>
                          <a:spcPct val="100000"/>
                        </a:lnSpc>
                        <a:spcBef>
                          <a:spcPts val="0"/>
                        </a:spcBef>
                        <a:spcAft>
                          <a:spcPts val="0"/>
                        </a:spcAft>
                        <a:buClrTx/>
                        <a:buSzTx/>
                        <a:buFontTx/>
                        <a:buNone/>
                        <a:tabLst/>
                        <a:defRPr/>
                      </a:pPr>
                      <a:endParaRPr lang="fr-FR" sz="1000" b="1" i="0" u="none" strike="noStrike" kern="1200" dirty="0">
                        <a:solidFill>
                          <a:srgbClr val="C00000"/>
                        </a:solidFill>
                        <a:effectLst/>
                        <a:latin typeface="Arial" panose="020B0604020202020204" pitchFamily="34" charset="0"/>
                        <a:ea typeface="+mn-ea"/>
                        <a:cs typeface="+mn-cs"/>
                      </a:endParaRPr>
                    </a:p>
                    <a:p>
                      <a:pPr marL="0" marR="0" lvl="0" indent="0" algn="ctr" defTabSz="914400" rtl="0" eaLnBrk="1" fontAlgn="ctr" latinLnBrk="0" hangingPunct="1">
                        <a:lnSpc>
                          <a:spcPct val="100000"/>
                        </a:lnSpc>
                        <a:spcBef>
                          <a:spcPts val="0"/>
                        </a:spcBef>
                        <a:spcAft>
                          <a:spcPts val="0"/>
                        </a:spcAft>
                        <a:buClrTx/>
                        <a:buSzTx/>
                        <a:buFontTx/>
                        <a:buNone/>
                        <a:tabLst/>
                        <a:defRPr/>
                      </a:pPr>
                      <a:endParaRPr lang="fr-FR" sz="1000" b="1" i="0" u="none" strike="noStrike" kern="1200" dirty="0">
                        <a:solidFill>
                          <a:srgbClr val="C00000"/>
                        </a:solidFill>
                        <a:effectLst/>
                        <a:latin typeface="Arial" panose="020B0604020202020204" pitchFamily="34" charset="0"/>
                        <a:ea typeface="+mn-ea"/>
                        <a:cs typeface="+mn-cs"/>
                      </a:endParaRPr>
                    </a:p>
                    <a:p>
                      <a:pPr marL="0" marR="0" lvl="0" indent="0" algn="ctr" defTabSz="914400" rtl="0" eaLnBrk="1" fontAlgn="ctr" latinLnBrk="0" hangingPunct="1">
                        <a:lnSpc>
                          <a:spcPct val="100000"/>
                        </a:lnSpc>
                        <a:spcBef>
                          <a:spcPts val="0"/>
                        </a:spcBef>
                        <a:spcAft>
                          <a:spcPts val="0"/>
                        </a:spcAft>
                        <a:buClrTx/>
                        <a:buSzTx/>
                        <a:buFontTx/>
                        <a:buNone/>
                        <a:tabLst/>
                        <a:defRPr/>
                      </a:pPr>
                      <a:endParaRPr lang="fr-FR" sz="1000" b="1" i="0" u="none" strike="noStrike" kern="1200" dirty="0">
                        <a:solidFill>
                          <a:srgbClr val="C00000"/>
                        </a:solidFill>
                        <a:effectLst/>
                        <a:latin typeface="Arial" panose="020B0604020202020204" pitchFamily="34" charset="0"/>
                        <a:ea typeface="+mn-ea"/>
                        <a:cs typeface="+mn-cs"/>
                      </a:endParaRPr>
                    </a:p>
                    <a:p>
                      <a:pPr marL="0" marR="0" lvl="0" indent="0" algn="ctr" defTabSz="914400" rtl="0" eaLnBrk="1" fontAlgn="ctr" latinLnBrk="0" hangingPunct="1">
                        <a:lnSpc>
                          <a:spcPct val="100000"/>
                        </a:lnSpc>
                        <a:spcBef>
                          <a:spcPts val="0"/>
                        </a:spcBef>
                        <a:spcAft>
                          <a:spcPts val="0"/>
                        </a:spcAft>
                        <a:buClrTx/>
                        <a:buSzTx/>
                        <a:buFontTx/>
                        <a:buNone/>
                        <a:tabLst/>
                        <a:defRPr/>
                      </a:pPr>
                      <a:endParaRPr lang="fr-FR" sz="1000" b="1" i="0" u="none" strike="noStrike" kern="1200" dirty="0">
                        <a:solidFill>
                          <a:srgbClr val="C00000"/>
                        </a:solidFill>
                        <a:effectLst/>
                        <a:latin typeface="Arial" panose="020B0604020202020204" pitchFamily="34" charset="0"/>
                        <a:ea typeface="+mn-ea"/>
                        <a:cs typeface="+mn-cs"/>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PRA ASSUR ACTION3 M+3</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80210281"/>
                  </a:ext>
                </a:extLst>
              </a:tr>
            </a:tbl>
          </a:graphicData>
        </a:graphic>
      </p:graphicFrame>
      <p:pic>
        <p:nvPicPr>
          <p:cNvPr id="16" name="Picture 6" descr="ATELIER CAPILLAIRE">
            <a:extLst>
              <a:ext uri="{FF2B5EF4-FFF2-40B4-BE49-F238E27FC236}">
                <a16:creationId xmlns:a16="http://schemas.microsoft.com/office/drawing/2014/main" id="{FC123623-41B8-49AA-9482-083637C7A27A}"/>
              </a:ext>
            </a:extLst>
          </p:cNvPr>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90560" y="1837112"/>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6" descr="ATELIER CAPILLAIRE">
            <a:extLst>
              <a:ext uri="{FF2B5EF4-FFF2-40B4-BE49-F238E27FC236}">
                <a16:creationId xmlns:a16="http://schemas.microsoft.com/office/drawing/2014/main" id="{F362206A-B959-4A27-ACE9-EBB1F771E499}"/>
              </a:ext>
            </a:extLst>
          </p:cNvPr>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90560" y="2854600"/>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6" descr="ATELIER CAPILLAIRE">
            <a:extLst>
              <a:ext uri="{FF2B5EF4-FFF2-40B4-BE49-F238E27FC236}">
                <a16:creationId xmlns:a16="http://schemas.microsoft.com/office/drawing/2014/main" id="{0E8D584E-4A48-4406-964A-A88DC989C7F4}"/>
              </a:ext>
            </a:extLst>
          </p:cNvPr>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97199" y="4017516"/>
            <a:ext cx="785811" cy="52292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4" name="Objet 23">
            <a:extLst>
              <a:ext uri="{FF2B5EF4-FFF2-40B4-BE49-F238E27FC236}">
                <a16:creationId xmlns:a16="http://schemas.microsoft.com/office/drawing/2014/main" id="{98C4A5A6-3A6D-47C2-85FF-DEDF2F1B3223}"/>
              </a:ext>
            </a:extLst>
          </p:cNvPr>
          <p:cNvGraphicFramePr>
            <a:graphicFrameLocks noChangeAspect="1"/>
          </p:cNvGraphicFramePr>
          <p:nvPr/>
        </p:nvGraphicFramePr>
        <p:xfrm>
          <a:off x="583465" y="5692782"/>
          <a:ext cx="1490662" cy="200025"/>
        </p:xfrm>
        <a:graphic>
          <a:graphicData uri="http://schemas.openxmlformats.org/presentationml/2006/ole">
            <mc:AlternateContent xmlns:mc="http://schemas.openxmlformats.org/markup-compatibility/2006">
              <mc:Choice xmlns:v="urn:schemas-microsoft-com:vml" Requires="v">
                <p:oleObj name="Worksheet" r:id="rId5" imgW="1800099" imgH="200103" progId="Excel.Sheet.12">
                  <p:embed/>
                </p:oleObj>
              </mc:Choice>
              <mc:Fallback>
                <p:oleObj name="Worksheet" r:id="rId5" imgW="1800099" imgH="200103" progId="Excel.Sheet.12">
                  <p:embed/>
                  <p:pic>
                    <p:nvPicPr>
                      <p:cNvPr id="24" name="Objet 23">
                        <a:extLst>
                          <a:ext uri="{FF2B5EF4-FFF2-40B4-BE49-F238E27FC236}">
                            <a16:creationId xmlns:a16="http://schemas.microsoft.com/office/drawing/2014/main" id="{98C4A5A6-3A6D-47C2-85FF-DEDF2F1B3223}"/>
                          </a:ext>
                        </a:extLst>
                      </p:cNvPr>
                      <p:cNvPicPr/>
                      <p:nvPr/>
                    </p:nvPicPr>
                    <p:blipFill>
                      <a:blip r:embed="rId6"/>
                      <a:stretch>
                        <a:fillRect/>
                      </a:stretch>
                    </p:blipFill>
                    <p:spPr>
                      <a:xfrm>
                        <a:off x="583465" y="5692782"/>
                        <a:ext cx="1490662" cy="200025"/>
                      </a:xfrm>
                      <a:prstGeom prst="rect">
                        <a:avLst/>
                      </a:prstGeom>
                    </p:spPr>
                  </p:pic>
                </p:oleObj>
              </mc:Fallback>
            </mc:AlternateContent>
          </a:graphicData>
        </a:graphic>
      </p:graphicFrame>
      <p:pic>
        <p:nvPicPr>
          <p:cNvPr id="30" name="Image 29">
            <a:extLst>
              <a:ext uri="{FF2B5EF4-FFF2-40B4-BE49-F238E27FC236}">
                <a16:creationId xmlns:a16="http://schemas.microsoft.com/office/drawing/2014/main" id="{2F2FC6BC-E28B-4EA1-A2EA-771D4E240F72}"/>
              </a:ext>
            </a:extLst>
          </p:cNvPr>
          <p:cNvPicPr>
            <a:picLocks noChangeAspect="1"/>
          </p:cNvPicPr>
          <p:nvPr/>
        </p:nvPicPr>
        <p:blipFill>
          <a:blip r:embed="rId7">
            <a:clrChange>
              <a:clrFrom>
                <a:srgbClr val="FFFFFF"/>
              </a:clrFrom>
              <a:clrTo>
                <a:srgbClr val="FFFFFF">
                  <a:alpha val="0"/>
                </a:srgbClr>
              </a:clrTo>
            </a:clrChange>
            <a:grayscl/>
          </a:blip>
          <a:stretch>
            <a:fillRect/>
          </a:stretch>
        </p:blipFill>
        <p:spPr>
          <a:xfrm>
            <a:off x="11485386" y="4352431"/>
            <a:ext cx="363205" cy="290565"/>
          </a:xfrm>
          <a:prstGeom prst="rect">
            <a:avLst/>
          </a:prstGeom>
        </p:spPr>
      </p:pic>
      <p:pic>
        <p:nvPicPr>
          <p:cNvPr id="31" name="Image 30">
            <a:extLst>
              <a:ext uri="{FF2B5EF4-FFF2-40B4-BE49-F238E27FC236}">
                <a16:creationId xmlns:a16="http://schemas.microsoft.com/office/drawing/2014/main" id="{2EEF5DA7-615A-4E03-8D95-F4331B95D7E5}"/>
              </a:ext>
            </a:extLst>
          </p:cNvPr>
          <p:cNvPicPr>
            <a:picLocks noChangeAspect="1"/>
          </p:cNvPicPr>
          <p:nvPr/>
        </p:nvPicPr>
        <p:blipFill>
          <a:blip r:embed="rId7">
            <a:clrChange>
              <a:clrFrom>
                <a:srgbClr val="FFFFFF"/>
              </a:clrFrom>
              <a:clrTo>
                <a:srgbClr val="FFFFFF">
                  <a:alpha val="0"/>
                </a:srgbClr>
              </a:clrTo>
            </a:clrChange>
            <a:grayscl/>
          </a:blip>
          <a:stretch>
            <a:fillRect/>
          </a:stretch>
        </p:blipFill>
        <p:spPr>
          <a:xfrm>
            <a:off x="11494460" y="4989926"/>
            <a:ext cx="363205" cy="290565"/>
          </a:xfrm>
          <a:prstGeom prst="rect">
            <a:avLst/>
          </a:prstGeom>
        </p:spPr>
      </p:pic>
      <p:pic>
        <p:nvPicPr>
          <p:cNvPr id="32" name="Image 31">
            <a:extLst>
              <a:ext uri="{FF2B5EF4-FFF2-40B4-BE49-F238E27FC236}">
                <a16:creationId xmlns:a16="http://schemas.microsoft.com/office/drawing/2014/main" id="{0375ED45-8934-4E4C-88E0-26F2CBAEA2D0}"/>
              </a:ext>
            </a:extLst>
          </p:cNvPr>
          <p:cNvPicPr>
            <a:picLocks noChangeAspect="1"/>
          </p:cNvPicPr>
          <p:nvPr/>
        </p:nvPicPr>
        <p:blipFill>
          <a:blip r:embed="rId7">
            <a:clrChange>
              <a:clrFrom>
                <a:srgbClr val="FFFFFF"/>
              </a:clrFrom>
              <a:clrTo>
                <a:srgbClr val="FFFFFF">
                  <a:alpha val="0"/>
                </a:srgbClr>
              </a:clrTo>
            </a:clrChange>
            <a:grayscl/>
          </a:blip>
          <a:stretch>
            <a:fillRect/>
          </a:stretch>
        </p:blipFill>
        <p:spPr>
          <a:xfrm>
            <a:off x="11494460" y="5692782"/>
            <a:ext cx="363205" cy="290565"/>
          </a:xfrm>
          <a:prstGeom prst="rect">
            <a:avLst/>
          </a:prstGeom>
        </p:spPr>
      </p:pic>
      <p:pic>
        <p:nvPicPr>
          <p:cNvPr id="34" name="Image 33">
            <a:extLst>
              <a:ext uri="{FF2B5EF4-FFF2-40B4-BE49-F238E27FC236}">
                <a16:creationId xmlns:a16="http://schemas.microsoft.com/office/drawing/2014/main" id="{E9E49134-A61D-45C4-87F1-A16D2313DA37}"/>
              </a:ext>
            </a:extLst>
          </p:cNvPr>
          <p:cNvPicPr>
            <a:picLocks noChangeAspect="1"/>
          </p:cNvPicPr>
          <p:nvPr/>
        </p:nvPicPr>
        <p:blipFill>
          <a:blip r:embed="rId8">
            <a:clrChange>
              <a:clrFrom>
                <a:srgbClr val="FFFFFF"/>
              </a:clrFrom>
              <a:clrTo>
                <a:srgbClr val="FFFFFF">
                  <a:alpha val="0"/>
                </a:srgbClr>
              </a:clrTo>
            </a:clrChange>
            <a:extLst>
              <a:ext uri="{BEBA8EAE-BF5A-486C-A8C5-ECC9F3942E4B}">
                <a14:imgProps xmlns:a14="http://schemas.microsoft.com/office/drawing/2010/main">
                  <a14:imgLayer r:embed="rId9">
                    <a14:imgEffect>
                      <a14:saturation sat="0"/>
                    </a14:imgEffect>
                  </a14:imgLayer>
                </a14:imgProps>
              </a:ext>
            </a:extLst>
          </a:blip>
          <a:stretch>
            <a:fillRect/>
          </a:stretch>
        </p:blipFill>
        <p:spPr>
          <a:xfrm>
            <a:off x="8897275" y="3377521"/>
            <a:ext cx="438952" cy="432681"/>
          </a:xfrm>
          <a:prstGeom prst="rect">
            <a:avLst/>
          </a:prstGeom>
        </p:spPr>
      </p:pic>
      <p:pic>
        <p:nvPicPr>
          <p:cNvPr id="35" name="Image 34">
            <a:extLst>
              <a:ext uri="{FF2B5EF4-FFF2-40B4-BE49-F238E27FC236}">
                <a16:creationId xmlns:a16="http://schemas.microsoft.com/office/drawing/2014/main" id="{9FDAFCA1-3A53-4DEE-B553-3E6D7FA15661}"/>
              </a:ext>
            </a:extLst>
          </p:cNvPr>
          <p:cNvPicPr>
            <a:picLocks noChangeAspect="1"/>
          </p:cNvPicPr>
          <p:nvPr/>
        </p:nvPicPr>
        <p:blipFill>
          <a:blip r:embed="rId8">
            <a:clrChange>
              <a:clrFrom>
                <a:srgbClr val="FFFFFF"/>
              </a:clrFrom>
              <a:clrTo>
                <a:srgbClr val="FFFFFF">
                  <a:alpha val="0"/>
                </a:srgbClr>
              </a:clrTo>
            </a:clrChange>
            <a:extLst>
              <a:ext uri="{BEBA8EAE-BF5A-486C-A8C5-ECC9F3942E4B}">
                <a14:imgProps xmlns:a14="http://schemas.microsoft.com/office/drawing/2010/main">
                  <a14:imgLayer r:embed="rId9">
                    <a14:imgEffect>
                      <a14:saturation sat="0"/>
                    </a14:imgEffect>
                  </a14:imgLayer>
                </a14:imgProps>
              </a:ext>
            </a:extLst>
          </a:blip>
          <a:stretch>
            <a:fillRect/>
          </a:stretch>
        </p:blipFill>
        <p:spPr>
          <a:xfrm>
            <a:off x="8897275" y="2361179"/>
            <a:ext cx="438952" cy="432681"/>
          </a:xfrm>
          <a:prstGeom prst="rect">
            <a:avLst/>
          </a:prstGeom>
        </p:spPr>
      </p:pic>
      <p:pic>
        <p:nvPicPr>
          <p:cNvPr id="2" name="Picture 4" descr="Page 2 | Recurrent Images - Free Download on Freepik">
            <a:extLst>
              <a:ext uri="{FF2B5EF4-FFF2-40B4-BE49-F238E27FC236}">
                <a16:creationId xmlns:a16="http://schemas.microsoft.com/office/drawing/2014/main" id="{CE1EC979-A618-0AE6-4D8B-1BEA22DFEF8C}"/>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991294" y="1937495"/>
            <a:ext cx="233362" cy="23336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Page 2 | Recurrent Images - Free Download on Freepik">
            <a:extLst>
              <a:ext uri="{FF2B5EF4-FFF2-40B4-BE49-F238E27FC236}">
                <a16:creationId xmlns:a16="http://schemas.microsoft.com/office/drawing/2014/main" id="{9535A956-1F44-D9CD-8999-DF5F65852F03}"/>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991294" y="5060240"/>
            <a:ext cx="233362" cy="23336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Page 2 | Recurrent Images - Free Download on Freepik">
            <a:extLst>
              <a:ext uri="{FF2B5EF4-FFF2-40B4-BE49-F238E27FC236}">
                <a16:creationId xmlns:a16="http://schemas.microsoft.com/office/drawing/2014/main" id="{8D2C83AC-0334-DFE7-3CC4-5702BEBE1DFD}"/>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991294" y="2949389"/>
            <a:ext cx="233362" cy="233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086473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Espace réservé du texte 6">
            <a:extLst>
              <a:ext uri="{FF2B5EF4-FFF2-40B4-BE49-F238E27FC236}">
                <a16:creationId xmlns:a16="http://schemas.microsoft.com/office/drawing/2014/main" id="{4B3A875C-AEAE-4C75-969F-343225AF4348}"/>
              </a:ext>
            </a:extLst>
          </p:cNvPr>
          <p:cNvSpPr txBox="1">
            <a:spLocks/>
          </p:cNvSpPr>
          <p:nvPr/>
        </p:nvSpPr>
        <p:spPr>
          <a:xfrm>
            <a:off x="4376057" y="137054"/>
            <a:ext cx="7300006"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0">
                <a:solidFill>
                  <a:srgbClr val="C00000"/>
                </a:solidFill>
              </a:rPr>
              <a:t>Grand Public</a:t>
            </a:r>
            <a:r>
              <a:rPr lang="fr-FR">
                <a:solidFill>
                  <a:srgbClr val="C00000"/>
                </a:solidFill>
              </a:rPr>
              <a:t> </a:t>
            </a:r>
            <a:r>
              <a:rPr lang="fr-FR">
                <a:solidFill>
                  <a:schemeClr val="tx1">
                    <a:lumMod val="50000"/>
                    <a:lumOff val="50000"/>
                  </a:schemeClr>
                </a:solidFill>
              </a:rPr>
              <a:t>- </a:t>
            </a:r>
            <a:r>
              <a:rPr lang="fr-FR">
                <a:solidFill>
                  <a:srgbClr val="C00000"/>
                </a:solidFill>
              </a:rPr>
              <a:t>Premium</a:t>
            </a:r>
            <a:r>
              <a:rPr lang="fr-FR">
                <a:solidFill>
                  <a:schemeClr val="tx1">
                    <a:lumMod val="50000"/>
                    <a:lumOff val="50000"/>
                  </a:schemeClr>
                </a:solidFill>
              </a:rPr>
              <a:t> - Professionnels </a:t>
            </a:r>
          </a:p>
        </p:txBody>
      </p:sp>
      <p:sp>
        <p:nvSpPr>
          <p:cNvPr id="20" name="Rectangle 19">
            <a:extLst>
              <a:ext uri="{FF2B5EF4-FFF2-40B4-BE49-F238E27FC236}">
                <a16:creationId xmlns:a16="http://schemas.microsoft.com/office/drawing/2014/main" id="{3D353E3C-9282-4FAB-BFA6-7C5298EEF82A}"/>
              </a:ext>
            </a:extLst>
          </p:cNvPr>
          <p:cNvSpPr/>
          <p:nvPr/>
        </p:nvSpPr>
        <p:spPr>
          <a:xfrm>
            <a:off x="0" y="0"/>
            <a:ext cx="394399" cy="6858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GREEN</a:t>
            </a:r>
          </a:p>
        </p:txBody>
      </p:sp>
      <p:sp>
        <p:nvSpPr>
          <p:cNvPr id="21" name="Espace réservé du texte 5">
            <a:extLst>
              <a:ext uri="{FF2B5EF4-FFF2-40B4-BE49-F238E27FC236}">
                <a16:creationId xmlns:a16="http://schemas.microsoft.com/office/drawing/2014/main" id="{B61253F7-D769-44AB-A277-E770735DD150}"/>
              </a:ext>
            </a:extLst>
          </p:cNvPr>
          <p:cNvSpPr>
            <a:spLocks noGrp="1"/>
          </p:cNvSpPr>
          <p:nvPr>
            <p:ph type="body" sz="quarter" idx="12"/>
          </p:nvPr>
        </p:nvSpPr>
        <p:spPr>
          <a:xfrm>
            <a:off x="695325" y="464147"/>
            <a:ext cx="10980738" cy="720000"/>
          </a:xfrm>
        </p:spPr>
        <p:txBody>
          <a:bodyPr lIns="91440" tIns="45720" rIns="91440" bIns="45720" anchor="ctr">
            <a:normAutofit/>
          </a:bodyPr>
          <a:lstStyle/>
          <a:p>
            <a:r>
              <a:rPr lang="fr-FR" dirty="0">
                <a:solidFill>
                  <a:srgbClr val="C00000"/>
                </a:solidFill>
                <a:latin typeface="Montserrat Black"/>
              </a:rPr>
              <a:t>Les Cibles </a:t>
            </a:r>
            <a:r>
              <a:rPr lang="fr-FR" dirty="0">
                <a:latin typeface="Montserrat Black"/>
              </a:rPr>
              <a:t>du Green </a:t>
            </a:r>
            <a:r>
              <a:rPr lang="fr-FR" dirty="0">
                <a:solidFill>
                  <a:srgbClr val="C00000"/>
                </a:solidFill>
                <a:latin typeface="Montserrat Black"/>
              </a:rPr>
              <a:t>en relief </a:t>
            </a:r>
          </a:p>
        </p:txBody>
      </p:sp>
      <p:pic>
        <p:nvPicPr>
          <p:cNvPr id="12" name="Picture 6" descr="ADN Nations - Analyse de marché et conseil stratégique">
            <a:hlinkClick r:id="rId2" action="ppaction://hlinksldjump"/>
            <a:extLst>
              <a:ext uri="{FF2B5EF4-FFF2-40B4-BE49-F238E27FC236}">
                <a16:creationId xmlns:a16="http://schemas.microsoft.com/office/drawing/2014/main" id="{1B18BDF3-E362-A5E5-5BE8-3E8974BFB9D5}"/>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754339" y="6470879"/>
            <a:ext cx="370123" cy="34929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Sticker arbre été vert pas cher Etiquette &amp;amp;amp; Autocollant">
            <a:extLst>
              <a:ext uri="{FF2B5EF4-FFF2-40B4-BE49-F238E27FC236}">
                <a16:creationId xmlns:a16="http://schemas.microsoft.com/office/drawing/2014/main" id="{4F0A91E7-29CA-D419-D9B8-AB11C51B39C7}"/>
              </a:ext>
            </a:extLst>
          </p:cNvPr>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489636" y="431551"/>
            <a:ext cx="720000" cy="7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 name="Tableau 2">
            <a:extLst>
              <a:ext uri="{FF2B5EF4-FFF2-40B4-BE49-F238E27FC236}">
                <a16:creationId xmlns:a16="http://schemas.microsoft.com/office/drawing/2014/main" id="{5FB1343C-FF63-F3AC-4C6F-E10EECAEEE54}"/>
              </a:ext>
            </a:extLst>
          </p:cNvPr>
          <p:cNvGraphicFramePr>
            <a:graphicFrameLocks noGrp="1"/>
          </p:cNvGraphicFramePr>
          <p:nvPr/>
        </p:nvGraphicFramePr>
        <p:xfrm>
          <a:off x="523510" y="1304679"/>
          <a:ext cx="11544665" cy="2388268"/>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90796">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50"/>
                    </a:solidFill>
                  </a:tcPr>
                </a:tc>
                <a:extLst>
                  <a:ext uri="{0D108BD9-81ED-4DB2-BD59-A6C34878D82A}">
                    <a16:rowId xmlns:a16="http://schemas.microsoft.com/office/drawing/2014/main" val="281826543"/>
                  </a:ext>
                </a:extLst>
              </a:tr>
              <a:tr h="811072">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50"/>
                          </a:solidFill>
                          <a:effectLst/>
                          <a:latin typeface="Arial" panose="020B0604020202020204" pitchFamily="34" charset="0"/>
                          <a:ea typeface="+mn-ea"/>
                          <a:cs typeface="+mn-cs"/>
                        </a:rPr>
                        <a:t>Assurance-vie responsable - conquête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 typeface="Wingdings" panose="05000000000000000000" pitchFamily="2" charset="2"/>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particuliers 18-45 ans inclus</a:t>
                      </a:r>
                    </a:p>
                    <a:p>
                      <a:pPr marL="243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ET Non détenteurs contrat ASV</a:t>
                      </a:r>
                    </a:p>
                    <a:p>
                      <a:pPr marL="243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ET Critère SF &gt; 20K€</a:t>
                      </a:r>
                    </a:p>
                    <a:p>
                      <a:pPr marL="243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OU Navigation pages green</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Informer nos clients sur les fonds responsables en assurance-vie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Arial" panose="020B0604020202020204" pitchFamily="34" charset="0"/>
                          <a:ea typeface="+mn-ea"/>
                          <a:cs typeface="+mn-cs"/>
                        </a:rPr>
                        <a:t>GERC</a:t>
                      </a:r>
                      <a:endParaRPr kumimoji="0" lang="fr-FR" sz="1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Q3 GREEN CONQUETE AV</a:t>
                      </a:r>
                      <a:endParaRPr lang="fr-FR" sz="10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45208205"/>
                  </a:ext>
                </a:extLst>
              </a:tr>
              <a:tr h="54447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50"/>
                          </a:solidFill>
                          <a:effectLst/>
                          <a:latin typeface="Arial" panose="020B0604020202020204" pitchFamily="34" charset="0"/>
                          <a:ea typeface="+mn-ea"/>
                          <a:cs typeface="+mn-cs"/>
                        </a:rPr>
                        <a:t>Assurance-vie responsable - activation</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 typeface="Wingdings" panose="05000000000000000000" pitchFamily="2" charset="2"/>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particuliers 18-69 ans inclus</a:t>
                      </a:r>
                    </a:p>
                    <a:p>
                      <a:pPr marL="243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ET Détenteurs d’un contrat ASV</a:t>
                      </a:r>
                    </a:p>
                    <a:p>
                      <a:pPr marL="243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ET Pas de versement libre depuis 1 an</a:t>
                      </a:r>
                    </a:p>
                    <a:p>
                      <a:pPr marL="243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ET Critère SF &gt; 20K€</a:t>
                      </a:r>
                    </a:p>
                    <a:p>
                      <a:pPr marL="243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OU Profil QFD : sensibilisé ou impliqué (si données au Q3)</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Informer nos clients sur les fonds responsables en assurance-vie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Q3 GREEN ACTIVATION AV</a:t>
                      </a:r>
                      <a:endParaRPr lang="fr-FR" sz="10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3362895"/>
                  </a:ext>
                </a:extLst>
              </a:tr>
            </a:tbl>
          </a:graphicData>
        </a:graphic>
      </p:graphicFrame>
      <p:pic>
        <p:nvPicPr>
          <p:cNvPr id="5" name="Image 4">
            <a:extLst>
              <a:ext uri="{FF2B5EF4-FFF2-40B4-BE49-F238E27FC236}">
                <a16:creationId xmlns:a16="http://schemas.microsoft.com/office/drawing/2014/main" id="{CABFA4E3-0B3D-6F0F-5A0C-10CDC98E1DEA}"/>
              </a:ext>
            </a:extLst>
          </p:cNvPr>
          <p:cNvPicPr>
            <a:picLocks noChangeAspect="1"/>
          </p:cNvPicPr>
          <p:nvPr/>
        </p:nvPicPr>
        <p:blipFill>
          <a:blip r:embed="rId5">
            <a:clrChange>
              <a:clrFrom>
                <a:srgbClr val="FFFFFF"/>
              </a:clrFrom>
              <a:clrTo>
                <a:srgbClr val="FFFFFF">
                  <a:alpha val="0"/>
                </a:srgbClr>
              </a:clrTo>
            </a:clrChange>
            <a:grayscl/>
          </a:blip>
          <a:stretch>
            <a:fillRect/>
          </a:stretch>
        </p:blipFill>
        <p:spPr>
          <a:xfrm>
            <a:off x="11303622" y="2022199"/>
            <a:ext cx="363205" cy="290565"/>
          </a:xfrm>
          <a:prstGeom prst="rect">
            <a:avLst/>
          </a:prstGeom>
        </p:spPr>
      </p:pic>
      <p:pic>
        <p:nvPicPr>
          <p:cNvPr id="8" name="Image 7">
            <a:extLst>
              <a:ext uri="{FF2B5EF4-FFF2-40B4-BE49-F238E27FC236}">
                <a16:creationId xmlns:a16="http://schemas.microsoft.com/office/drawing/2014/main" id="{CF072E68-F46F-45B5-E852-D3159ECAEBAB}"/>
              </a:ext>
            </a:extLst>
          </p:cNvPr>
          <p:cNvPicPr>
            <a:picLocks noChangeAspect="1"/>
          </p:cNvPicPr>
          <p:nvPr/>
        </p:nvPicPr>
        <p:blipFill>
          <a:blip r:embed="rId6">
            <a:clrChange>
              <a:clrFrom>
                <a:srgbClr val="FFFFFF"/>
              </a:clrFrom>
              <a:clrTo>
                <a:srgbClr val="FFFFFF">
                  <a:alpha val="0"/>
                </a:srgbClr>
              </a:clrTo>
            </a:clrChange>
            <a:grayscl/>
          </a:blip>
          <a:stretch>
            <a:fillRect/>
          </a:stretch>
        </p:blipFill>
        <p:spPr>
          <a:xfrm>
            <a:off x="11720948" y="2244726"/>
            <a:ext cx="316979" cy="264150"/>
          </a:xfrm>
          <a:prstGeom prst="rect">
            <a:avLst/>
          </a:prstGeom>
        </p:spPr>
      </p:pic>
      <p:pic>
        <p:nvPicPr>
          <p:cNvPr id="9" name="Image 8">
            <a:extLst>
              <a:ext uri="{FF2B5EF4-FFF2-40B4-BE49-F238E27FC236}">
                <a16:creationId xmlns:a16="http://schemas.microsoft.com/office/drawing/2014/main" id="{C77DB749-61CF-9E3C-B3DA-19845A827924}"/>
              </a:ext>
            </a:extLst>
          </p:cNvPr>
          <p:cNvPicPr>
            <a:picLocks noChangeAspect="1"/>
          </p:cNvPicPr>
          <p:nvPr/>
        </p:nvPicPr>
        <p:blipFill>
          <a:blip r:embed="rId5">
            <a:clrChange>
              <a:clrFrom>
                <a:srgbClr val="FFFFFF"/>
              </a:clrFrom>
              <a:clrTo>
                <a:srgbClr val="FFFFFF">
                  <a:alpha val="0"/>
                </a:srgbClr>
              </a:clrTo>
            </a:clrChange>
            <a:grayscl/>
          </a:blip>
          <a:stretch>
            <a:fillRect/>
          </a:stretch>
        </p:blipFill>
        <p:spPr>
          <a:xfrm>
            <a:off x="11335950" y="2931977"/>
            <a:ext cx="363205" cy="290565"/>
          </a:xfrm>
          <a:prstGeom prst="rect">
            <a:avLst/>
          </a:prstGeom>
        </p:spPr>
      </p:pic>
      <p:pic>
        <p:nvPicPr>
          <p:cNvPr id="10" name="Image 9">
            <a:extLst>
              <a:ext uri="{FF2B5EF4-FFF2-40B4-BE49-F238E27FC236}">
                <a16:creationId xmlns:a16="http://schemas.microsoft.com/office/drawing/2014/main" id="{2D882F8E-4DEE-813F-637C-B24473D520A0}"/>
              </a:ext>
            </a:extLst>
          </p:cNvPr>
          <p:cNvPicPr>
            <a:picLocks noChangeAspect="1"/>
          </p:cNvPicPr>
          <p:nvPr/>
        </p:nvPicPr>
        <p:blipFill>
          <a:blip r:embed="rId6">
            <a:clrChange>
              <a:clrFrom>
                <a:srgbClr val="FFFFFF"/>
              </a:clrFrom>
              <a:clrTo>
                <a:srgbClr val="FFFFFF">
                  <a:alpha val="0"/>
                </a:srgbClr>
              </a:clrTo>
            </a:clrChange>
            <a:grayscl/>
          </a:blip>
          <a:stretch>
            <a:fillRect/>
          </a:stretch>
        </p:blipFill>
        <p:spPr>
          <a:xfrm>
            <a:off x="11753276" y="3154504"/>
            <a:ext cx="316979" cy="264150"/>
          </a:xfrm>
          <a:prstGeom prst="rect">
            <a:avLst/>
          </a:prstGeom>
        </p:spPr>
      </p:pic>
    </p:spTree>
    <p:extLst>
      <p:ext uri="{BB962C8B-B14F-4D97-AF65-F5344CB8AC3E}">
        <p14:creationId xmlns:p14="http://schemas.microsoft.com/office/powerpoint/2010/main" val="410612572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Espace réservé du texte 6">
            <a:extLst>
              <a:ext uri="{FF2B5EF4-FFF2-40B4-BE49-F238E27FC236}">
                <a16:creationId xmlns:a16="http://schemas.microsoft.com/office/drawing/2014/main" id="{4B3A875C-AEAE-4C75-969F-343225AF4348}"/>
              </a:ext>
            </a:extLst>
          </p:cNvPr>
          <p:cNvSpPr txBox="1">
            <a:spLocks/>
          </p:cNvSpPr>
          <p:nvPr/>
        </p:nvSpPr>
        <p:spPr>
          <a:xfrm>
            <a:off x="4376057" y="137054"/>
            <a:ext cx="7300006"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0">
                <a:solidFill>
                  <a:srgbClr val="C00000"/>
                </a:solidFill>
              </a:rPr>
              <a:t>Grand Public</a:t>
            </a:r>
            <a:r>
              <a:rPr lang="fr-FR">
                <a:solidFill>
                  <a:srgbClr val="C00000"/>
                </a:solidFill>
              </a:rPr>
              <a:t> </a:t>
            </a:r>
            <a:r>
              <a:rPr lang="fr-FR">
                <a:solidFill>
                  <a:schemeClr val="tx1">
                    <a:lumMod val="50000"/>
                    <a:lumOff val="50000"/>
                  </a:schemeClr>
                </a:solidFill>
              </a:rPr>
              <a:t>- </a:t>
            </a:r>
            <a:r>
              <a:rPr lang="fr-FR">
                <a:solidFill>
                  <a:srgbClr val="C00000"/>
                </a:solidFill>
              </a:rPr>
              <a:t>Premium</a:t>
            </a:r>
            <a:r>
              <a:rPr lang="fr-FR">
                <a:solidFill>
                  <a:schemeClr val="tx1">
                    <a:lumMod val="50000"/>
                    <a:lumOff val="50000"/>
                  </a:schemeClr>
                </a:solidFill>
              </a:rPr>
              <a:t> - Professionnels </a:t>
            </a:r>
          </a:p>
        </p:txBody>
      </p:sp>
      <p:sp>
        <p:nvSpPr>
          <p:cNvPr id="20" name="Rectangle 19">
            <a:extLst>
              <a:ext uri="{FF2B5EF4-FFF2-40B4-BE49-F238E27FC236}">
                <a16:creationId xmlns:a16="http://schemas.microsoft.com/office/drawing/2014/main" id="{3D353E3C-9282-4FAB-BFA6-7C5298EEF82A}"/>
              </a:ext>
            </a:extLst>
          </p:cNvPr>
          <p:cNvSpPr/>
          <p:nvPr/>
        </p:nvSpPr>
        <p:spPr>
          <a:xfrm>
            <a:off x="0" y="0"/>
            <a:ext cx="39439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tx2"/>
                </a:solidFill>
                <a:latin typeface="Montserrat Black" panose="00000A00000000000000" pitchFamily="2" charset="0"/>
              </a:rPr>
              <a:t>PREMIUM</a:t>
            </a:r>
          </a:p>
        </p:txBody>
      </p:sp>
      <p:sp>
        <p:nvSpPr>
          <p:cNvPr id="21" name="Espace réservé du texte 5">
            <a:extLst>
              <a:ext uri="{FF2B5EF4-FFF2-40B4-BE49-F238E27FC236}">
                <a16:creationId xmlns:a16="http://schemas.microsoft.com/office/drawing/2014/main" id="{B61253F7-D769-44AB-A277-E770735DD150}"/>
              </a:ext>
            </a:extLst>
          </p:cNvPr>
          <p:cNvSpPr>
            <a:spLocks noGrp="1"/>
          </p:cNvSpPr>
          <p:nvPr>
            <p:ph type="body" sz="quarter" idx="12"/>
          </p:nvPr>
        </p:nvSpPr>
        <p:spPr>
          <a:xfrm>
            <a:off x="695325" y="464147"/>
            <a:ext cx="10980738" cy="720000"/>
          </a:xfrm>
        </p:spPr>
        <p:txBody>
          <a:bodyPr lIns="91440" tIns="45720" rIns="91440" bIns="45720" anchor="ctr">
            <a:normAutofit/>
          </a:bodyPr>
          <a:lstStyle/>
          <a:p>
            <a:r>
              <a:rPr lang="fr-FR" dirty="0">
                <a:solidFill>
                  <a:srgbClr val="C00000"/>
                </a:solidFill>
                <a:latin typeface="Montserrat Black"/>
              </a:rPr>
              <a:t>Les Cibles </a:t>
            </a:r>
            <a:r>
              <a:rPr lang="fr-FR" dirty="0">
                <a:latin typeface="Montserrat Black"/>
              </a:rPr>
              <a:t>Premium </a:t>
            </a:r>
            <a:r>
              <a:rPr lang="fr-FR" dirty="0">
                <a:solidFill>
                  <a:srgbClr val="C00000"/>
                </a:solidFill>
                <a:latin typeface="Montserrat Black"/>
              </a:rPr>
              <a:t>en relief </a:t>
            </a:r>
          </a:p>
        </p:txBody>
      </p:sp>
      <p:pic>
        <p:nvPicPr>
          <p:cNvPr id="6" name="Image 5">
            <a:extLst>
              <a:ext uri="{FF2B5EF4-FFF2-40B4-BE49-F238E27FC236}">
                <a16:creationId xmlns:a16="http://schemas.microsoft.com/office/drawing/2014/main" id="{5F60860F-286E-C440-7BCB-0CFA4A40AE3C}"/>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4543328" y="577216"/>
            <a:ext cx="508176" cy="493861"/>
          </a:xfrm>
          <a:prstGeom prst="rect">
            <a:avLst/>
          </a:prstGeom>
        </p:spPr>
      </p:pic>
      <p:pic>
        <p:nvPicPr>
          <p:cNvPr id="15" name="Picture 6" descr="ADN Nations - Analyse de marché et conseil stratégique">
            <a:hlinkClick r:id="rId4" action="ppaction://hlinksldjump"/>
            <a:extLst>
              <a:ext uri="{FF2B5EF4-FFF2-40B4-BE49-F238E27FC236}">
                <a16:creationId xmlns:a16="http://schemas.microsoft.com/office/drawing/2014/main" id="{5C56C0B7-5601-4DF3-8966-5CB5EC93F8A7}"/>
              </a:ext>
            </a:extLst>
          </p:cNvPr>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754339" y="6470879"/>
            <a:ext cx="370123" cy="349294"/>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graphicFrame>
            <p:nvGraphicFramePr>
              <p:cNvPr id="22" name="Tableau 2">
                <a:extLst>
                  <a:ext uri="{FF2B5EF4-FFF2-40B4-BE49-F238E27FC236}">
                    <a16:creationId xmlns:a16="http://schemas.microsoft.com/office/drawing/2014/main" id="{3DB83C06-C891-4721-B0A7-187FC8BF38CF}"/>
                  </a:ext>
                </a:extLst>
              </p:cNvPr>
              <p:cNvGraphicFramePr>
                <a:graphicFrameLocks noGrp="1"/>
              </p:cNvGraphicFramePr>
              <p:nvPr/>
            </p:nvGraphicFramePr>
            <p:xfrm>
              <a:off x="515937" y="1530626"/>
              <a:ext cx="11544665" cy="4426296"/>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90796">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tx2"/>
                              </a:solidFill>
                              <a:effectLst/>
                              <a:latin typeface="Arial" panose="020B0604020202020204" pitchFamily="34" charset="0"/>
                              <a:ea typeface="+mn-ea"/>
                              <a:cs typeface="+mn-cs"/>
                            </a:rPr>
                            <a:t>Comm</a:t>
                          </a:r>
                          <a:endParaRPr lang="fr-FR" sz="1200" b="1" i="0" u="none" strike="noStrike" kern="1200" dirty="0">
                            <a:solidFill>
                              <a:schemeClr val="tx2"/>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extLst>
                      <a:ext uri="{0D108BD9-81ED-4DB2-BD59-A6C34878D82A}">
                        <a16:rowId xmlns:a16="http://schemas.microsoft.com/office/drawing/2014/main" val="281826543"/>
                      </a:ext>
                    </a:extLst>
                  </a:tr>
                  <a:tr h="929590">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Conquête ASV – Capter l’argent frais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Cible clients HDG, GP, BP  : 18-69 ans</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sng" strike="noStrike" kern="1200" dirty="0">
                              <a:solidFill>
                                <a:schemeClr val="tx1">
                                  <a:lumMod val="75000"/>
                                  <a:lumOff val="25000"/>
                                </a:schemeClr>
                              </a:solidFill>
                              <a:effectLst/>
                              <a:latin typeface="Arial" panose="020B0604020202020204" pitchFamily="34" charset="0"/>
                              <a:ea typeface="+mn-ea"/>
                              <a:cs typeface="+mn-cs"/>
                            </a:rPr>
                            <a:t>Critères </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non détenteurs ASV</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avec score souscription ASV ou Critère SF = Livret A≥22 950 € et/ou LDDS ≥12 k€ et/ ou LEP ≥7,7k€ et/ou  Livret B ≥5 k€</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L’objectif de cet entretien est de rencontrer les clients, étudier leurs projets et besoins pour définir leur équipement tout en cherchant à capter leurs avoirs externes et cristalliser leur épargne liquide.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Q3 PREM CONQUETE ASV</a:t>
                          </a:r>
                          <a:endParaRPr lang="fr-FR" sz="10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extLst>
                      <a:ext uri="{0D108BD9-81ED-4DB2-BD59-A6C34878D82A}">
                        <a16:rowId xmlns:a16="http://schemas.microsoft.com/office/drawing/2014/main" val="1045208205"/>
                      </a:ext>
                    </a:extLst>
                  </a:tr>
                  <a:tr h="54447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Préparer sa transmission - Equiper ASV</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108000" marR="0" lvl="0" indent="-108000" algn="l" defTabSz="914400" rtl="0" eaLnBrk="1" fontAlgn="base" latinLnBrk="0" hangingPunct="1">
                            <a:lnSpc>
                              <a:spcPct val="100000"/>
                            </a:lnSpc>
                            <a:spcBef>
                              <a:spcPts val="0"/>
                            </a:spcBef>
                            <a:spcAft>
                              <a:spcPts val="0"/>
                            </a:spcAft>
                            <a:buClr>
                              <a:srgbClr val="D7000F"/>
                            </a:buClr>
                            <a:buSzTx/>
                            <a:buFont typeface="Arial" panose="020B0604020202020204" pitchFamily="34" charset="0"/>
                            <a:buChar char="&gt;"/>
                            <a:tabLst/>
                            <a:defRPr/>
                          </a:pPr>
                          <a:r>
                            <a:rPr lang="fr-FR" sz="1000" b="0" i="0" u="none" strike="noStrike" kern="1200" noProof="0" dirty="0">
                              <a:solidFill>
                                <a:schemeClr val="tx1">
                                  <a:lumMod val="75000"/>
                                  <a:lumOff val="25000"/>
                                </a:schemeClr>
                              </a:solidFill>
                              <a:effectLst/>
                              <a:latin typeface="Arial" panose="020B0604020202020204" pitchFamily="34" charset="0"/>
                              <a:ea typeface="+mn-ea"/>
                              <a:cs typeface="+mn-cs"/>
                              <a:sym typeface="Arial"/>
                            </a:rPr>
                            <a:t>Clients Premium </a:t>
                          </a:r>
                          <a:r>
                            <a:rPr lang="fr-FR" sz="1000" b="0" i="0" u="none" strike="noStrike" kern="1200" noProof="0" dirty="0" err="1">
                              <a:solidFill>
                                <a:schemeClr val="tx1">
                                  <a:lumMod val="75000"/>
                                  <a:lumOff val="25000"/>
                                </a:schemeClr>
                              </a:solidFill>
                              <a:effectLst/>
                              <a:latin typeface="Arial" panose="020B0604020202020204" pitchFamily="34" charset="0"/>
                              <a:ea typeface="+mn-ea"/>
                              <a:cs typeface="+mn-cs"/>
                              <a:sym typeface="Arial"/>
                            </a:rPr>
                            <a:t>HdG</a:t>
                          </a:r>
                          <a:r>
                            <a:rPr lang="fr-FR" sz="1000" b="0" i="0" u="none" strike="noStrike" kern="1200" noProof="0" dirty="0">
                              <a:solidFill>
                                <a:schemeClr val="tx1">
                                  <a:lumMod val="75000"/>
                                  <a:lumOff val="25000"/>
                                </a:schemeClr>
                              </a:solidFill>
                              <a:effectLst/>
                              <a:latin typeface="Arial" panose="020B0604020202020204" pitchFamily="34" charset="0"/>
                              <a:ea typeface="+mn-ea"/>
                              <a:cs typeface="+mn-cs"/>
                              <a:sym typeface="Arial"/>
                            </a:rPr>
                            <a:t>, GP, </a:t>
                          </a:r>
                          <a:r>
                            <a:rPr lang="fr-FR" sz="1000" b="0" i="0" u="none" strike="noStrike" kern="1200" noProof="0" dirty="0" err="1">
                              <a:solidFill>
                                <a:schemeClr val="tx1">
                                  <a:lumMod val="75000"/>
                                  <a:lumOff val="25000"/>
                                </a:schemeClr>
                              </a:solidFill>
                              <a:effectLst/>
                              <a:latin typeface="Arial" panose="020B0604020202020204" pitchFamily="34" charset="0"/>
                              <a:ea typeface="+mn-ea"/>
                              <a:cs typeface="+mn-cs"/>
                              <a:sym typeface="Arial"/>
                            </a:rPr>
                            <a:t>BqP</a:t>
                          </a:r>
                          <a:endParaRPr lang="fr-FR" sz="1000" b="0" i="0" u="none" strike="noStrike" kern="1200" noProof="0" dirty="0">
                            <a:solidFill>
                              <a:schemeClr val="tx1">
                                <a:lumMod val="75000"/>
                                <a:lumOff val="25000"/>
                              </a:schemeClr>
                            </a:solidFill>
                            <a:effectLst/>
                            <a:latin typeface="Arial" panose="020B0604020202020204" pitchFamily="34" charset="0"/>
                            <a:ea typeface="+mn-ea"/>
                            <a:cs typeface="+mn-cs"/>
                            <a:sym typeface="Arial"/>
                          </a:endParaRPr>
                        </a:p>
                        <a:p>
                          <a:pPr marL="108000" marR="0" lvl="0" indent="-108000" algn="l" defTabSz="914400" rtl="0" eaLnBrk="1" fontAlgn="auto" latinLnBrk="0" hangingPunct="1">
                            <a:lnSpc>
                              <a:spcPct val="100000"/>
                            </a:lnSpc>
                            <a:spcBef>
                              <a:spcPts val="0"/>
                            </a:spcBef>
                            <a:spcAft>
                              <a:spcPts val="0"/>
                            </a:spcAft>
                            <a:buClr>
                              <a:srgbClr val="D7000F"/>
                            </a:buClr>
                            <a:buSzTx/>
                            <a:buFont typeface="Arial" panose="020B0604020202020204" pitchFamily="34" charset="0"/>
                            <a:buChar char="&gt;"/>
                            <a:tabLst/>
                            <a:defRPr/>
                          </a:pPr>
                          <a:r>
                            <a:rPr lang="fr-FR" sz="1000" b="0" i="0" u="none" strike="noStrike" kern="1200" noProof="0" dirty="0">
                              <a:solidFill>
                                <a:schemeClr val="tx1">
                                  <a:lumMod val="75000"/>
                                  <a:lumOff val="25000"/>
                                </a:schemeClr>
                              </a:solidFill>
                              <a:effectLst/>
                              <a:latin typeface="Arial" panose="020B0604020202020204" pitchFamily="34" charset="0"/>
                              <a:ea typeface="+mn-ea"/>
                              <a:cs typeface="+mn-cs"/>
                              <a:sym typeface="Arial"/>
                            </a:rPr>
                            <a:t>60-80 ans</a:t>
                          </a:r>
                        </a:p>
                        <a:p>
                          <a:pPr marL="108000" marR="0" lvl="0" indent="-108000" algn="l" defTabSz="914400" rtl="0" eaLnBrk="1" fontAlgn="auto" latinLnBrk="0" hangingPunct="1">
                            <a:lnSpc>
                              <a:spcPct val="100000"/>
                            </a:lnSpc>
                            <a:spcBef>
                              <a:spcPts val="0"/>
                            </a:spcBef>
                            <a:spcAft>
                              <a:spcPts val="0"/>
                            </a:spcAft>
                            <a:buClr>
                              <a:srgbClr val="D7000F"/>
                            </a:buClr>
                            <a:buSzTx/>
                            <a:buFont typeface="Arial" panose="020B0604020202020204" pitchFamily="34" charset="0"/>
                            <a:buChar char="&gt;"/>
                            <a:tabLst/>
                            <a:defRPr/>
                          </a:pPr>
                          <a:r>
                            <a:rPr lang="fr-FR" sz="1000" b="0" i="0" u="none" strike="noStrike" kern="1200" noProof="0" dirty="0">
                              <a:solidFill>
                                <a:schemeClr val="tx1">
                                  <a:lumMod val="75000"/>
                                  <a:lumOff val="25000"/>
                                </a:schemeClr>
                              </a:solidFill>
                              <a:effectLst/>
                              <a:latin typeface="Arial" panose="020B0604020202020204" pitchFamily="34" charset="0"/>
                              <a:ea typeface="+mn-ea"/>
                              <a:cs typeface="+mn-cs"/>
                              <a:sym typeface="Arial"/>
                            </a:rPr>
                            <a:t>détenteurs ASV, </a:t>
                          </a:r>
                        </a:p>
                        <a:p>
                          <a:pPr marL="108000" marR="0" lvl="0" indent="-108000" algn="l" defTabSz="914400" rtl="0" eaLnBrk="1" fontAlgn="auto" latinLnBrk="0" hangingPunct="1">
                            <a:lnSpc>
                              <a:spcPct val="100000"/>
                            </a:lnSpc>
                            <a:spcBef>
                              <a:spcPts val="0"/>
                            </a:spcBef>
                            <a:spcAft>
                              <a:spcPts val="0"/>
                            </a:spcAft>
                            <a:buClr>
                              <a:srgbClr val="D7000F"/>
                            </a:buClr>
                            <a:buSzTx/>
                            <a:buFont typeface="Arial" panose="020B0604020202020204" pitchFamily="34" charset="0"/>
                            <a:buChar char="•"/>
                            <a:tabLst/>
                            <a:defRPr/>
                          </a:pPr>
                          <a:r>
                            <a:rPr lang="fr-FR" sz="1000" b="0" i="0" u="none" strike="noStrike" kern="1200" noProof="0" dirty="0">
                              <a:solidFill>
                                <a:schemeClr val="tx1">
                                  <a:lumMod val="75000"/>
                                  <a:lumOff val="25000"/>
                                </a:schemeClr>
                              </a:solidFill>
                              <a:effectLst/>
                              <a:latin typeface="Arial" panose="020B0604020202020204" pitchFamily="34" charset="0"/>
                              <a:ea typeface="+mn-ea"/>
                              <a:cs typeface="+mn-cs"/>
                              <a:sym typeface="Arial"/>
                            </a:rPr>
                            <a:t>Sous-cible 1 : conjoint sans ASV</a:t>
                          </a:r>
                        </a:p>
                        <a:p>
                          <a:pPr marL="108000" marR="0" lvl="0" indent="-108000" algn="l" defTabSz="914400" rtl="0" eaLnBrk="1" fontAlgn="auto" latinLnBrk="0" hangingPunct="1">
                            <a:lnSpc>
                              <a:spcPct val="100000"/>
                            </a:lnSpc>
                            <a:spcBef>
                              <a:spcPts val="0"/>
                            </a:spcBef>
                            <a:spcAft>
                              <a:spcPts val="0"/>
                            </a:spcAft>
                            <a:buClr>
                              <a:srgbClr val="D7000F"/>
                            </a:buClr>
                            <a:buSzTx/>
                            <a:buFont typeface="Arial" panose="020B0604020202020204" pitchFamily="34" charset="0"/>
                            <a:buChar char="•"/>
                            <a:tabLst/>
                            <a:defRPr/>
                          </a:pPr>
                          <a:r>
                            <a:rPr lang="fr-FR" sz="1000" b="0" i="0" u="none" strike="noStrike" kern="1200" noProof="0" dirty="0">
                              <a:solidFill>
                                <a:schemeClr val="tx1">
                                  <a:lumMod val="75000"/>
                                  <a:lumOff val="25000"/>
                                </a:schemeClr>
                              </a:solidFill>
                              <a:effectLst/>
                              <a:latin typeface="Arial" panose="020B0604020202020204" pitchFamily="34" charset="0"/>
                              <a:ea typeface="+mn-ea"/>
                              <a:cs typeface="+mn-cs"/>
                              <a:sym typeface="Arial"/>
                            </a:rPr>
                            <a:t>Sous-cible 2 : enfants sans ASV</a:t>
                          </a:r>
                        </a:p>
                        <a:p>
                          <a:pPr marL="108000" marR="0" lvl="0" indent="-108000" algn="l" defTabSz="914400" rtl="0" eaLnBrk="1" fontAlgn="auto" latinLnBrk="0" hangingPunct="1">
                            <a:lnSpc>
                              <a:spcPct val="100000"/>
                            </a:lnSpc>
                            <a:spcBef>
                              <a:spcPts val="0"/>
                            </a:spcBef>
                            <a:spcAft>
                              <a:spcPts val="0"/>
                            </a:spcAft>
                            <a:buClr>
                              <a:srgbClr val="D7000F"/>
                            </a:buClr>
                            <a:buSzTx/>
                            <a:buFont typeface="Arial" panose="020B0604020202020204" pitchFamily="34" charset="0"/>
                            <a:buChar char="•"/>
                            <a:tabLst/>
                            <a:defRPr/>
                          </a:pPr>
                          <a:r>
                            <a:rPr lang="fr-FR" sz="1000" b="0" i="0" u="none" strike="noStrike" kern="1200" noProof="0" dirty="0">
                              <a:solidFill>
                                <a:schemeClr val="tx1">
                                  <a:lumMod val="75000"/>
                                  <a:lumOff val="25000"/>
                                </a:schemeClr>
                              </a:solidFill>
                              <a:effectLst/>
                              <a:latin typeface="Arial" panose="020B0604020202020204" pitchFamily="34" charset="0"/>
                              <a:ea typeface="+mn-ea"/>
                              <a:cs typeface="+mn-cs"/>
                              <a:sym typeface="Arial"/>
                            </a:rPr>
                            <a:t>Sous-cible 3 : célibataires, veufs, divorcés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r>
                            <a:rPr lang="fr-FR" sz="1000" b="0" i="0" u="none" strike="noStrike" kern="1200" dirty="0">
                              <a:solidFill>
                                <a:schemeClr val="tx1">
                                  <a:lumMod val="75000"/>
                                  <a:lumOff val="25000"/>
                                </a:schemeClr>
                              </a:solidFill>
                              <a:effectLst/>
                              <a:latin typeface="Arial" panose="020B0604020202020204" pitchFamily="34" charset="0"/>
                              <a:ea typeface="+mn-ea"/>
                              <a:cs typeface="+mn-cs"/>
                            </a:rPr>
                            <a:t>Utiliser l’option transmission comme un outil de conquête des clients Premium, de développement du fonds de commerce. L’objectif de l’entretien étant de favoriser l’approche famille en équipant les conjoints et enfants.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Q3 PREPA TRANSMISSION</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extLst>
                      <a:ext uri="{0D108BD9-81ED-4DB2-BD59-A6C34878D82A}">
                        <a16:rowId xmlns:a16="http://schemas.microsoft.com/office/drawing/2014/main" val="303362895"/>
                      </a:ext>
                    </a:extLst>
                  </a:tr>
                  <a:tr h="54447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Bilan Epargne PEA – Conquête </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108000" marR="0" lvl="0" indent="-108000" algn="l" defTabSz="914400" rtl="0" eaLnBrk="1" fontAlgn="base" latinLnBrk="0" hangingPunct="1">
                            <a:lnSpc>
                              <a:spcPct val="100000"/>
                            </a:lnSpc>
                            <a:spcBef>
                              <a:spcPts val="0"/>
                            </a:spcBef>
                            <a:spcAft>
                              <a:spcPts val="0"/>
                            </a:spcAft>
                            <a:buClr>
                              <a:srgbClr val="D7000F"/>
                            </a:buClr>
                            <a:buSzTx/>
                            <a:buFont typeface="Arial" panose="020B0604020202020204" pitchFamily="34" charset="0"/>
                            <a:buChar char="&gt;"/>
                            <a:tabLst/>
                            <a:defRPr/>
                          </a:pPr>
                          <a:r>
                            <a:rPr kumimoji="0" lang="fr-FR" sz="1000" b="0" i="0" u="none" strike="noStrike" kern="1200" cap="none" spc="0" normalizeH="0" baseline="0" noProof="0" dirty="0">
                              <a:ln>
                                <a:noFill/>
                              </a:ln>
                              <a:solidFill>
                                <a:srgbClr val="3E454A"/>
                              </a:solidFill>
                              <a:effectLst/>
                              <a:uLnTx/>
                              <a:uFillTx/>
                              <a:latin typeface="+mn-lt"/>
                              <a:cs typeface="Arial"/>
                              <a:sym typeface="Arial"/>
                            </a:rPr>
                            <a:t>Clients Premium </a:t>
                          </a:r>
                          <a:r>
                            <a:rPr kumimoji="0" lang="fr-FR" sz="1000" b="0" i="0" u="none" strike="noStrike" kern="1200" cap="none" spc="0" normalizeH="0" baseline="0" noProof="0" dirty="0" err="1">
                              <a:ln>
                                <a:noFill/>
                              </a:ln>
                              <a:solidFill>
                                <a:srgbClr val="3E454A"/>
                              </a:solidFill>
                              <a:effectLst/>
                              <a:uLnTx/>
                              <a:uFillTx/>
                              <a:latin typeface="+mn-lt"/>
                              <a:cs typeface="Arial"/>
                              <a:sym typeface="Arial"/>
                            </a:rPr>
                            <a:t>HdG</a:t>
                          </a:r>
                          <a:r>
                            <a:rPr kumimoji="0" lang="fr-FR" sz="1000" b="0" i="0" u="none" strike="noStrike" kern="1200" cap="none" spc="0" normalizeH="0" baseline="0" noProof="0" dirty="0">
                              <a:ln>
                                <a:noFill/>
                              </a:ln>
                              <a:solidFill>
                                <a:srgbClr val="3E454A"/>
                              </a:solidFill>
                              <a:effectLst/>
                              <a:uLnTx/>
                              <a:uFillTx/>
                              <a:latin typeface="+mn-lt"/>
                              <a:cs typeface="Arial"/>
                              <a:sym typeface="Arial"/>
                            </a:rPr>
                            <a:t>, GP, </a:t>
                          </a:r>
                          <a:r>
                            <a:rPr kumimoji="0" lang="fr-FR" sz="1000" b="0" i="0" u="none" strike="noStrike" kern="1200" cap="none" spc="0" normalizeH="0" baseline="0" noProof="0" dirty="0" err="1">
                              <a:ln>
                                <a:noFill/>
                              </a:ln>
                              <a:solidFill>
                                <a:srgbClr val="3E454A"/>
                              </a:solidFill>
                              <a:effectLst/>
                              <a:uLnTx/>
                              <a:uFillTx/>
                              <a:latin typeface="+mn-lt"/>
                              <a:cs typeface="Arial"/>
                              <a:sym typeface="Arial"/>
                            </a:rPr>
                            <a:t>BqP</a:t>
                          </a:r>
                          <a:endParaRPr kumimoji="0" lang="fr-FR" sz="1000" b="0" i="0" u="none" strike="noStrike" kern="1200" cap="none" spc="0" normalizeH="0" baseline="0" noProof="0" dirty="0">
                            <a:ln>
                              <a:noFill/>
                            </a:ln>
                            <a:solidFill>
                              <a:srgbClr val="3E454A"/>
                            </a:solidFill>
                            <a:effectLst/>
                            <a:uLnTx/>
                            <a:uFillTx/>
                            <a:latin typeface="+mn-lt"/>
                            <a:cs typeface="Arial"/>
                            <a:sym typeface="Arial"/>
                          </a:endParaRPr>
                        </a:p>
                        <a:p>
                          <a:pPr marL="108000" marR="0" lvl="0" indent="-108000" algn="l" defTabSz="914400" rtl="0" eaLnBrk="1" fontAlgn="base" latinLnBrk="0" hangingPunct="1">
                            <a:lnSpc>
                              <a:spcPct val="100000"/>
                            </a:lnSpc>
                            <a:spcBef>
                              <a:spcPts val="0"/>
                            </a:spcBef>
                            <a:spcAft>
                              <a:spcPts val="0"/>
                            </a:spcAft>
                            <a:buClr>
                              <a:srgbClr val="D7000F"/>
                            </a:buClr>
                            <a:buSzTx/>
                            <a:buFont typeface="Arial" panose="020B0604020202020204" pitchFamily="34" charset="0"/>
                            <a:buChar char="&gt;"/>
                            <a:tabLst/>
                            <a:defRPr/>
                          </a:pPr>
                          <a:r>
                            <a:rPr kumimoji="0" lang="fr-FR" sz="1000" b="0" i="0" u="none" strike="noStrike" kern="1200" cap="none" spc="0" normalizeH="0" baseline="0" noProof="0" dirty="0">
                              <a:ln>
                                <a:noFill/>
                              </a:ln>
                              <a:solidFill>
                                <a:srgbClr val="3E454A"/>
                              </a:solidFill>
                              <a:effectLst/>
                              <a:uLnTx/>
                              <a:uFillTx/>
                              <a:latin typeface="+mn-lt"/>
                              <a:cs typeface="Arial"/>
                              <a:sym typeface="Arial"/>
                            </a:rPr>
                            <a:t>18-69 ans</a:t>
                          </a:r>
                        </a:p>
                        <a:p>
                          <a:pPr marL="108000" indent="-108000">
                            <a:buClr>
                              <a:srgbClr val="D7000F"/>
                            </a:buClr>
                            <a:buFont typeface="Arial" panose="020B0604020202020204" pitchFamily="34" charset="0"/>
                            <a:buChar char="&gt;"/>
                            <a:defRPr/>
                          </a:pPr>
                          <a:r>
                            <a:rPr lang="fr-FR" sz="1000" kern="1200" dirty="0">
                              <a:solidFill>
                                <a:srgbClr val="3E454A"/>
                              </a:solidFill>
                            </a:rPr>
                            <a:t>gros porteurs Livrets </a:t>
                          </a:r>
                          <a:r>
                            <a:rPr lang="fr-FR" sz="1050" kern="1200" dirty="0">
                              <a:solidFill>
                                <a:srgbClr val="3E454A"/>
                              </a:solidFill>
                            </a:rPr>
                            <a:t>: </a:t>
                          </a:r>
                          <a:br>
                            <a:rPr lang="fr-FR" sz="1050" kern="1200" dirty="0">
                              <a:solidFill>
                                <a:srgbClr val="3E454A"/>
                              </a:solidFill>
                            </a:rPr>
                          </a:br>
                          <a:r>
                            <a:rPr lang="fr-FR" sz="900" i="1" kern="1200" dirty="0">
                              <a:solidFill>
                                <a:srgbClr val="3E454A"/>
                              </a:solidFill>
                              <a:ea typeface="+mn-ea"/>
                              <a:cs typeface="+mn-cs"/>
                              <a:sym typeface="Arial" charset="0"/>
                            </a:rPr>
                            <a:t>Livret A</a:t>
                          </a:r>
                          <a14:m>
                            <m:oMath xmlns:m="http://schemas.openxmlformats.org/officeDocument/2006/math">
                              <m:r>
                                <a:rPr lang="fr-FR" sz="900" i="1" kern="1200">
                                  <a:solidFill>
                                    <a:srgbClr val="3E454A"/>
                                  </a:solidFill>
                                  <a:latin typeface="Cambria Math" panose="02040503050406030204" pitchFamily="18" charset="0"/>
                                  <a:ea typeface="+mn-ea"/>
                                  <a:cs typeface="+mn-cs"/>
                                  <a:sym typeface="Arial" charset="0"/>
                                </a:rPr>
                                <m:t> ≥</m:t>
                              </m:r>
                            </m:oMath>
                          </a14:m>
                          <a:r>
                            <a:rPr lang="fr-FR" sz="900" i="1" kern="1200" dirty="0">
                              <a:solidFill>
                                <a:srgbClr val="3E454A"/>
                              </a:solidFill>
                              <a:ea typeface="+mn-ea"/>
                              <a:cs typeface="+mn-cs"/>
                              <a:sym typeface="Arial" charset="0"/>
                            </a:rPr>
                            <a:t> 22 000€ et/ou</a:t>
                          </a:r>
                          <a:br>
                            <a:rPr lang="fr-FR" sz="900" i="1" kern="1200" dirty="0">
                              <a:solidFill>
                                <a:srgbClr val="3E454A"/>
                              </a:solidFill>
                              <a:ea typeface="+mn-ea"/>
                              <a:cs typeface="+mn-cs"/>
                              <a:sym typeface="Arial" charset="0"/>
                            </a:rPr>
                          </a:br>
                          <a:r>
                            <a:rPr lang="fr-FR" sz="900" i="1" kern="1200" dirty="0">
                              <a:solidFill>
                                <a:srgbClr val="3E454A"/>
                              </a:solidFill>
                              <a:ea typeface="+mn-ea"/>
                              <a:cs typeface="+mn-cs"/>
                              <a:sym typeface="Arial" charset="0"/>
                            </a:rPr>
                            <a:t>LDDS </a:t>
                          </a:r>
                          <a14:m>
                            <m:oMath xmlns:m="http://schemas.openxmlformats.org/officeDocument/2006/math">
                              <m:r>
                                <a:rPr lang="fr-FR" sz="900" i="1" kern="1200">
                                  <a:solidFill>
                                    <a:srgbClr val="3E454A"/>
                                  </a:solidFill>
                                  <a:latin typeface="Cambria Math" panose="02040503050406030204" pitchFamily="18" charset="0"/>
                                  <a:ea typeface="+mn-ea"/>
                                  <a:cs typeface="+mn-cs"/>
                                  <a:sym typeface="Arial" charset="0"/>
                                </a:rPr>
                                <m:t>≥ </m:t>
                              </m:r>
                            </m:oMath>
                          </a14:m>
                          <a:r>
                            <a:rPr lang="fr-FR" sz="900" i="1" kern="1200" dirty="0">
                              <a:solidFill>
                                <a:srgbClr val="3E454A"/>
                              </a:solidFill>
                              <a:ea typeface="+mn-ea"/>
                              <a:cs typeface="+mn-cs"/>
                              <a:sym typeface="Arial" charset="0"/>
                            </a:rPr>
                            <a:t>2 k€ et/ ou</a:t>
                          </a:r>
                          <a:br>
                            <a:rPr lang="fr-FR" sz="900" i="1" kern="1200" dirty="0">
                              <a:solidFill>
                                <a:srgbClr val="3E454A"/>
                              </a:solidFill>
                              <a:ea typeface="+mn-ea"/>
                              <a:cs typeface="+mn-cs"/>
                              <a:sym typeface="Arial" charset="0"/>
                            </a:rPr>
                          </a:br>
                          <a:r>
                            <a:rPr lang="fr-FR" sz="900" i="1" kern="1200" dirty="0">
                              <a:solidFill>
                                <a:srgbClr val="3E454A"/>
                              </a:solidFill>
                              <a:ea typeface="+mn-ea"/>
                              <a:cs typeface="+mn-cs"/>
                              <a:sym typeface="Arial" charset="0"/>
                            </a:rPr>
                            <a:t>LEP</a:t>
                          </a:r>
                          <a14:m>
                            <m:oMath xmlns:m="http://schemas.openxmlformats.org/officeDocument/2006/math">
                              <m:r>
                                <a:rPr lang="fr-FR" sz="900" i="1" kern="1200">
                                  <a:solidFill>
                                    <a:srgbClr val="3E454A"/>
                                  </a:solidFill>
                                  <a:latin typeface="Cambria Math" panose="02040503050406030204" pitchFamily="18" charset="0"/>
                                  <a:ea typeface="+mn-ea"/>
                                  <a:cs typeface="+mn-cs"/>
                                  <a:sym typeface="Arial" charset="0"/>
                                </a:rPr>
                                <m:t>≥ </m:t>
                              </m:r>
                            </m:oMath>
                          </a14:m>
                          <a:r>
                            <a:rPr lang="fr-FR" sz="900" i="1" kern="1200" dirty="0">
                              <a:solidFill>
                                <a:srgbClr val="3E454A"/>
                              </a:solidFill>
                              <a:ea typeface="+mn-ea"/>
                              <a:cs typeface="+mn-cs"/>
                              <a:sym typeface="Arial" charset="0"/>
                            </a:rPr>
                            <a:t>7,7k€ et/ou Livret B </a:t>
                          </a:r>
                          <a14:m>
                            <m:oMath xmlns:m="http://schemas.openxmlformats.org/officeDocument/2006/math">
                              <m:r>
                                <a:rPr lang="fr-FR" sz="900" i="1" kern="1200">
                                  <a:solidFill>
                                    <a:srgbClr val="3E454A"/>
                                  </a:solidFill>
                                  <a:latin typeface="Cambria Math" panose="02040503050406030204" pitchFamily="18" charset="0"/>
                                  <a:ea typeface="+mn-ea"/>
                                  <a:cs typeface="+mn-cs"/>
                                  <a:sym typeface="Arial" charset="0"/>
                                </a:rPr>
                                <m:t>≥</m:t>
                              </m:r>
                            </m:oMath>
                          </a14:m>
                          <a:r>
                            <a:rPr lang="fr-FR" sz="900" i="1" kern="1200" dirty="0">
                              <a:solidFill>
                                <a:srgbClr val="3E454A"/>
                              </a:solidFill>
                              <a:ea typeface="+mn-ea"/>
                              <a:cs typeface="+mn-cs"/>
                              <a:sym typeface="Arial" charset="0"/>
                            </a:rPr>
                            <a:t>5 k€</a:t>
                          </a:r>
                          <a:endParaRPr lang="fr-FR" sz="900" i="1" kern="1200" dirty="0">
                            <a:solidFill>
                              <a:srgbClr val="3E454A"/>
                            </a:solidFill>
                            <a:ea typeface="+mn-ea"/>
                            <a:cs typeface="+mn-cs"/>
                          </a:endParaRPr>
                        </a:p>
                        <a:p>
                          <a:pPr marL="108000" marR="0" lvl="0" indent="-108000" algn="l" defTabSz="914400" rtl="0" eaLnBrk="1" fontAlgn="auto" latinLnBrk="0" hangingPunct="1">
                            <a:lnSpc>
                              <a:spcPct val="100000"/>
                            </a:lnSpc>
                            <a:spcBef>
                              <a:spcPts val="0"/>
                            </a:spcBef>
                            <a:spcAft>
                              <a:spcPts val="0"/>
                            </a:spcAft>
                            <a:buClr>
                              <a:srgbClr val="D7000F"/>
                            </a:buClr>
                            <a:buSzTx/>
                            <a:buFont typeface="Arial" panose="020B0604020202020204" pitchFamily="34" charset="0"/>
                            <a:buChar char="&gt;"/>
                            <a:tabLst/>
                            <a:defRPr/>
                          </a:pPr>
                          <a:r>
                            <a:rPr kumimoji="0" lang="fr-FR" sz="1000" b="0" i="0" u="none" strike="noStrike" kern="1200" cap="none" spc="0" normalizeH="0" baseline="0" noProof="0" dirty="0">
                              <a:ln>
                                <a:noFill/>
                              </a:ln>
                              <a:solidFill>
                                <a:srgbClr val="3E454A"/>
                              </a:solidFill>
                              <a:effectLst/>
                              <a:uLnTx/>
                              <a:uFillTx/>
                              <a:latin typeface="+mn-lt"/>
                              <a:cs typeface="Arial"/>
                              <a:sym typeface="Arial"/>
                            </a:rPr>
                            <a:t>Sans PEA et/ou PEA PME, </a:t>
                          </a:r>
                        </a:p>
                        <a:p>
                          <a:pPr marL="108000" marR="0" lvl="0" indent="-108000" algn="l" defTabSz="914400" rtl="0" eaLnBrk="1" fontAlgn="auto" latinLnBrk="0" hangingPunct="1">
                            <a:lnSpc>
                              <a:spcPct val="100000"/>
                            </a:lnSpc>
                            <a:spcBef>
                              <a:spcPts val="0"/>
                            </a:spcBef>
                            <a:spcAft>
                              <a:spcPts val="0"/>
                            </a:spcAft>
                            <a:buClr>
                              <a:srgbClr val="D7000F"/>
                            </a:buClr>
                            <a:buSzTx/>
                            <a:buFont typeface="Arial" panose="020B0604020202020204" pitchFamily="34" charset="0"/>
                            <a:buChar char="•"/>
                            <a:tabLst/>
                            <a:defRPr/>
                          </a:pPr>
                          <a:r>
                            <a:rPr kumimoji="0" lang="fr-FR" sz="1000" b="0" i="0" u="none" strike="noStrike" kern="1200" cap="none" spc="0" normalizeH="0" baseline="0" noProof="0" dirty="0">
                              <a:ln>
                                <a:noFill/>
                              </a:ln>
                              <a:solidFill>
                                <a:srgbClr val="3E454A"/>
                              </a:solidFill>
                              <a:effectLst/>
                              <a:uLnTx/>
                              <a:uFillTx/>
                              <a:latin typeface="+mn-lt"/>
                              <a:cs typeface="Arial"/>
                              <a:sym typeface="Arial"/>
                            </a:rPr>
                            <a:t>ou détenteurs ASV avec 30% UC </a:t>
                          </a:r>
                        </a:p>
                        <a:p>
                          <a:pPr marL="108000" marR="0" lvl="0" indent="-108000" algn="l" defTabSz="914400" rtl="0" eaLnBrk="1" fontAlgn="auto" latinLnBrk="0" hangingPunct="1">
                            <a:lnSpc>
                              <a:spcPct val="100000"/>
                            </a:lnSpc>
                            <a:spcBef>
                              <a:spcPts val="0"/>
                            </a:spcBef>
                            <a:spcAft>
                              <a:spcPts val="0"/>
                            </a:spcAft>
                            <a:buClr>
                              <a:srgbClr val="D7000F"/>
                            </a:buClr>
                            <a:buSzTx/>
                            <a:buFont typeface="Arial" panose="020B0604020202020204" pitchFamily="34" charset="0"/>
                            <a:buChar char="•"/>
                            <a:tabLst/>
                            <a:defRPr/>
                          </a:pPr>
                          <a:r>
                            <a:rPr kumimoji="0" lang="fr-FR" sz="1000" b="0" i="0" u="none" strike="noStrike" kern="1200" cap="none" spc="0" normalizeH="0" baseline="0" noProof="0" dirty="0">
                              <a:ln>
                                <a:noFill/>
                              </a:ln>
                              <a:solidFill>
                                <a:srgbClr val="3E454A"/>
                              </a:solidFill>
                              <a:effectLst/>
                              <a:uLnTx/>
                              <a:uFillTx/>
                              <a:latin typeface="+mn-lt"/>
                              <a:cs typeface="Arial"/>
                              <a:sym typeface="Arial"/>
                            </a:rPr>
                            <a:t>ou score appétence PEA</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fr-FR" sz="1000" b="0" i="0" u="none" strike="noStrike" kern="1200" noProof="0" dirty="0">
                              <a:solidFill>
                                <a:schemeClr val="tx1">
                                  <a:lumMod val="75000"/>
                                  <a:lumOff val="25000"/>
                                </a:schemeClr>
                              </a:solidFill>
                              <a:effectLst/>
                              <a:latin typeface="Arial" panose="020B0604020202020204" pitchFamily="34" charset="0"/>
                              <a:ea typeface="+mn-ea"/>
                              <a:cs typeface="+mn-cs"/>
                              <a:sym typeface="Arial"/>
                            </a:rPr>
                            <a:t>Inciter le client à ouvrir un PEA pour diversifier et optimiser la gestion de son épargne</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Q3 PREM CONQUETE PEA</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extLst>
                      <a:ext uri="{0D108BD9-81ED-4DB2-BD59-A6C34878D82A}">
                        <a16:rowId xmlns:a16="http://schemas.microsoft.com/office/drawing/2014/main" val="2678047111"/>
                      </a:ext>
                    </a:extLst>
                  </a:tr>
                </a:tbl>
              </a:graphicData>
            </a:graphic>
          </p:graphicFrame>
        </mc:Choice>
        <mc:Fallback xmlns="">
          <p:graphicFrame>
            <p:nvGraphicFramePr>
              <p:cNvPr id="22" name="Tableau 2">
                <a:extLst>
                  <a:ext uri="{FF2B5EF4-FFF2-40B4-BE49-F238E27FC236}">
                    <a16:creationId xmlns:a16="http://schemas.microsoft.com/office/drawing/2014/main" id="{3DB83C06-C891-4721-B0A7-187FC8BF38CF}"/>
                  </a:ext>
                </a:extLst>
              </p:cNvPr>
              <p:cNvGraphicFramePr>
                <a:graphicFrameLocks noGrp="1"/>
              </p:cNvGraphicFramePr>
              <p:nvPr>
                <p:extLst>
                  <p:ext uri="{D42A27DB-BD31-4B8C-83A1-F6EECF244321}">
                    <p14:modId xmlns:p14="http://schemas.microsoft.com/office/powerpoint/2010/main" val="3272287625"/>
                  </p:ext>
                </p:extLst>
              </p:nvPr>
            </p:nvGraphicFramePr>
            <p:xfrm>
              <a:off x="515937" y="1530626"/>
              <a:ext cx="11544665" cy="4426296"/>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90796">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tx2"/>
                              </a:solidFill>
                              <a:effectLst/>
                              <a:latin typeface="Arial" panose="020B0604020202020204" pitchFamily="34" charset="0"/>
                              <a:ea typeface="+mn-ea"/>
                              <a:cs typeface="+mn-cs"/>
                            </a:rPr>
                            <a:t>Comm</a:t>
                          </a:r>
                          <a:endParaRPr lang="fr-FR" sz="1200" b="1" i="0" u="none" strike="noStrike" kern="1200" dirty="0">
                            <a:solidFill>
                              <a:schemeClr val="tx2"/>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extLst>
                      <a:ext uri="{0D108BD9-81ED-4DB2-BD59-A6C34878D82A}">
                        <a16:rowId xmlns:a16="http://schemas.microsoft.com/office/drawing/2014/main" val="281826543"/>
                      </a:ext>
                    </a:extLst>
                  </a:tr>
                  <a:tr h="1443600">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Conquête ASV – Capter l’argent frais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Cible clients HDG, GP, BP  : 18-69 ans</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sng" strike="noStrike" kern="1200" dirty="0">
                              <a:solidFill>
                                <a:schemeClr val="tx1">
                                  <a:lumMod val="75000"/>
                                  <a:lumOff val="25000"/>
                                </a:schemeClr>
                              </a:solidFill>
                              <a:effectLst/>
                              <a:latin typeface="Arial" panose="020B0604020202020204" pitchFamily="34" charset="0"/>
                              <a:ea typeface="+mn-ea"/>
                              <a:cs typeface="+mn-cs"/>
                            </a:rPr>
                            <a:t>Critères </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non détenteurs ASV</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avec score souscription ASV ou Critère SF = Livret A≥22 950 € et/ou LDDS ≥12 k€ et/ ou LEP ≥7,7k€ et/ou  Livret B ≥5 k€</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L’objectif de cet entretien est de rencontrer les clients, étudier leurs projets et besoins pour définir leur équipement tout en cherchant à capter leurs avoirs externes et cristalliser leur épargne liquide.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Q3 PREM CONQUETE ASV</a:t>
                          </a:r>
                          <a:endParaRPr lang="fr-FR" sz="10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extLst>
                      <a:ext uri="{0D108BD9-81ED-4DB2-BD59-A6C34878D82A}">
                        <a16:rowId xmlns:a16="http://schemas.microsoft.com/office/drawing/2014/main" val="1045208205"/>
                      </a:ext>
                    </a:extLst>
                  </a:tr>
                  <a:tr h="986400">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Préparer sa transmission - Equiper ASV</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108000" marR="0" lvl="0" indent="-108000" algn="l" defTabSz="914400" rtl="0" eaLnBrk="1" fontAlgn="base" latinLnBrk="0" hangingPunct="1">
                            <a:lnSpc>
                              <a:spcPct val="100000"/>
                            </a:lnSpc>
                            <a:spcBef>
                              <a:spcPts val="0"/>
                            </a:spcBef>
                            <a:spcAft>
                              <a:spcPts val="0"/>
                            </a:spcAft>
                            <a:buClr>
                              <a:srgbClr val="D7000F"/>
                            </a:buClr>
                            <a:buSzTx/>
                            <a:buFont typeface="Arial" panose="020B0604020202020204" pitchFamily="34" charset="0"/>
                            <a:buChar char="&gt;"/>
                            <a:tabLst/>
                            <a:defRPr/>
                          </a:pPr>
                          <a:r>
                            <a:rPr lang="fr-FR" sz="1000" b="0" i="0" u="none" strike="noStrike" kern="1200" noProof="0" dirty="0">
                              <a:solidFill>
                                <a:schemeClr val="tx1">
                                  <a:lumMod val="75000"/>
                                  <a:lumOff val="25000"/>
                                </a:schemeClr>
                              </a:solidFill>
                              <a:effectLst/>
                              <a:latin typeface="Arial" panose="020B0604020202020204" pitchFamily="34" charset="0"/>
                              <a:ea typeface="+mn-ea"/>
                              <a:cs typeface="+mn-cs"/>
                              <a:sym typeface="Arial"/>
                            </a:rPr>
                            <a:t>Clients Premium </a:t>
                          </a:r>
                          <a:r>
                            <a:rPr lang="fr-FR" sz="1000" b="0" i="0" u="none" strike="noStrike" kern="1200" noProof="0" dirty="0" err="1">
                              <a:solidFill>
                                <a:schemeClr val="tx1">
                                  <a:lumMod val="75000"/>
                                  <a:lumOff val="25000"/>
                                </a:schemeClr>
                              </a:solidFill>
                              <a:effectLst/>
                              <a:latin typeface="Arial" panose="020B0604020202020204" pitchFamily="34" charset="0"/>
                              <a:ea typeface="+mn-ea"/>
                              <a:cs typeface="+mn-cs"/>
                              <a:sym typeface="Arial"/>
                            </a:rPr>
                            <a:t>HdG</a:t>
                          </a:r>
                          <a:r>
                            <a:rPr lang="fr-FR" sz="1000" b="0" i="0" u="none" strike="noStrike" kern="1200" noProof="0" dirty="0">
                              <a:solidFill>
                                <a:schemeClr val="tx1">
                                  <a:lumMod val="75000"/>
                                  <a:lumOff val="25000"/>
                                </a:schemeClr>
                              </a:solidFill>
                              <a:effectLst/>
                              <a:latin typeface="Arial" panose="020B0604020202020204" pitchFamily="34" charset="0"/>
                              <a:ea typeface="+mn-ea"/>
                              <a:cs typeface="+mn-cs"/>
                              <a:sym typeface="Arial"/>
                            </a:rPr>
                            <a:t>, GP, </a:t>
                          </a:r>
                          <a:r>
                            <a:rPr lang="fr-FR" sz="1000" b="0" i="0" u="none" strike="noStrike" kern="1200" noProof="0" dirty="0" err="1">
                              <a:solidFill>
                                <a:schemeClr val="tx1">
                                  <a:lumMod val="75000"/>
                                  <a:lumOff val="25000"/>
                                </a:schemeClr>
                              </a:solidFill>
                              <a:effectLst/>
                              <a:latin typeface="Arial" panose="020B0604020202020204" pitchFamily="34" charset="0"/>
                              <a:ea typeface="+mn-ea"/>
                              <a:cs typeface="+mn-cs"/>
                              <a:sym typeface="Arial"/>
                            </a:rPr>
                            <a:t>BqP</a:t>
                          </a:r>
                          <a:endParaRPr lang="fr-FR" sz="1000" b="0" i="0" u="none" strike="noStrike" kern="1200" noProof="0" dirty="0">
                            <a:solidFill>
                              <a:schemeClr val="tx1">
                                <a:lumMod val="75000"/>
                                <a:lumOff val="25000"/>
                              </a:schemeClr>
                            </a:solidFill>
                            <a:effectLst/>
                            <a:latin typeface="Arial" panose="020B0604020202020204" pitchFamily="34" charset="0"/>
                            <a:ea typeface="+mn-ea"/>
                            <a:cs typeface="+mn-cs"/>
                            <a:sym typeface="Arial"/>
                          </a:endParaRPr>
                        </a:p>
                        <a:p>
                          <a:pPr marL="108000" marR="0" lvl="0" indent="-108000" algn="l" defTabSz="914400" rtl="0" eaLnBrk="1" fontAlgn="auto" latinLnBrk="0" hangingPunct="1">
                            <a:lnSpc>
                              <a:spcPct val="100000"/>
                            </a:lnSpc>
                            <a:spcBef>
                              <a:spcPts val="0"/>
                            </a:spcBef>
                            <a:spcAft>
                              <a:spcPts val="0"/>
                            </a:spcAft>
                            <a:buClr>
                              <a:srgbClr val="D7000F"/>
                            </a:buClr>
                            <a:buSzTx/>
                            <a:buFont typeface="Arial" panose="020B0604020202020204" pitchFamily="34" charset="0"/>
                            <a:buChar char="&gt;"/>
                            <a:tabLst/>
                            <a:defRPr/>
                          </a:pPr>
                          <a:r>
                            <a:rPr lang="fr-FR" sz="1000" b="0" i="0" u="none" strike="noStrike" kern="1200" noProof="0" dirty="0">
                              <a:solidFill>
                                <a:schemeClr val="tx1">
                                  <a:lumMod val="75000"/>
                                  <a:lumOff val="25000"/>
                                </a:schemeClr>
                              </a:solidFill>
                              <a:effectLst/>
                              <a:latin typeface="Arial" panose="020B0604020202020204" pitchFamily="34" charset="0"/>
                              <a:ea typeface="+mn-ea"/>
                              <a:cs typeface="+mn-cs"/>
                              <a:sym typeface="Arial"/>
                            </a:rPr>
                            <a:t>60-80 ans</a:t>
                          </a:r>
                        </a:p>
                        <a:p>
                          <a:pPr marL="108000" marR="0" lvl="0" indent="-108000" algn="l" defTabSz="914400" rtl="0" eaLnBrk="1" fontAlgn="auto" latinLnBrk="0" hangingPunct="1">
                            <a:lnSpc>
                              <a:spcPct val="100000"/>
                            </a:lnSpc>
                            <a:spcBef>
                              <a:spcPts val="0"/>
                            </a:spcBef>
                            <a:spcAft>
                              <a:spcPts val="0"/>
                            </a:spcAft>
                            <a:buClr>
                              <a:srgbClr val="D7000F"/>
                            </a:buClr>
                            <a:buSzTx/>
                            <a:buFont typeface="Arial" panose="020B0604020202020204" pitchFamily="34" charset="0"/>
                            <a:buChar char="&gt;"/>
                            <a:tabLst/>
                            <a:defRPr/>
                          </a:pPr>
                          <a:r>
                            <a:rPr lang="fr-FR" sz="1000" b="0" i="0" u="none" strike="noStrike" kern="1200" noProof="0" dirty="0">
                              <a:solidFill>
                                <a:schemeClr val="tx1">
                                  <a:lumMod val="75000"/>
                                  <a:lumOff val="25000"/>
                                </a:schemeClr>
                              </a:solidFill>
                              <a:effectLst/>
                              <a:latin typeface="Arial" panose="020B0604020202020204" pitchFamily="34" charset="0"/>
                              <a:ea typeface="+mn-ea"/>
                              <a:cs typeface="+mn-cs"/>
                              <a:sym typeface="Arial"/>
                            </a:rPr>
                            <a:t>détenteurs ASV, </a:t>
                          </a:r>
                        </a:p>
                        <a:p>
                          <a:pPr marL="108000" marR="0" lvl="0" indent="-108000" algn="l" defTabSz="914400" rtl="0" eaLnBrk="1" fontAlgn="auto" latinLnBrk="0" hangingPunct="1">
                            <a:lnSpc>
                              <a:spcPct val="100000"/>
                            </a:lnSpc>
                            <a:spcBef>
                              <a:spcPts val="0"/>
                            </a:spcBef>
                            <a:spcAft>
                              <a:spcPts val="0"/>
                            </a:spcAft>
                            <a:buClr>
                              <a:srgbClr val="D7000F"/>
                            </a:buClr>
                            <a:buSzTx/>
                            <a:buFont typeface="Arial" panose="020B0604020202020204" pitchFamily="34" charset="0"/>
                            <a:buChar char="•"/>
                            <a:tabLst/>
                            <a:defRPr/>
                          </a:pPr>
                          <a:r>
                            <a:rPr lang="fr-FR" sz="1000" b="0" i="0" u="none" strike="noStrike" kern="1200" noProof="0" dirty="0">
                              <a:solidFill>
                                <a:schemeClr val="tx1">
                                  <a:lumMod val="75000"/>
                                  <a:lumOff val="25000"/>
                                </a:schemeClr>
                              </a:solidFill>
                              <a:effectLst/>
                              <a:latin typeface="Arial" panose="020B0604020202020204" pitchFamily="34" charset="0"/>
                              <a:ea typeface="+mn-ea"/>
                              <a:cs typeface="+mn-cs"/>
                              <a:sym typeface="Arial"/>
                            </a:rPr>
                            <a:t>Sous-cible 1 : conjoint sans ASV</a:t>
                          </a:r>
                        </a:p>
                        <a:p>
                          <a:pPr marL="108000" marR="0" lvl="0" indent="-108000" algn="l" defTabSz="914400" rtl="0" eaLnBrk="1" fontAlgn="auto" latinLnBrk="0" hangingPunct="1">
                            <a:lnSpc>
                              <a:spcPct val="100000"/>
                            </a:lnSpc>
                            <a:spcBef>
                              <a:spcPts val="0"/>
                            </a:spcBef>
                            <a:spcAft>
                              <a:spcPts val="0"/>
                            </a:spcAft>
                            <a:buClr>
                              <a:srgbClr val="D7000F"/>
                            </a:buClr>
                            <a:buSzTx/>
                            <a:buFont typeface="Arial" panose="020B0604020202020204" pitchFamily="34" charset="0"/>
                            <a:buChar char="•"/>
                            <a:tabLst/>
                            <a:defRPr/>
                          </a:pPr>
                          <a:r>
                            <a:rPr lang="fr-FR" sz="1000" b="0" i="0" u="none" strike="noStrike" kern="1200" noProof="0" dirty="0">
                              <a:solidFill>
                                <a:schemeClr val="tx1">
                                  <a:lumMod val="75000"/>
                                  <a:lumOff val="25000"/>
                                </a:schemeClr>
                              </a:solidFill>
                              <a:effectLst/>
                              <a:latin typeface="Arial" panose="020B0604020202020204" pitchFamily="34" charset="0"/>
                              <a:ea typeface="+mn-ea"/>
                              <a:cs typeface="+mn-cs"/>
                              <a:sym typeface="Arial"/>
                            </a:rPr>
                            <a:t>Sous-cible 2 : enfants sans ASV</a:t>
                          </a:r>
                        </a:p>
                        <a:p>
                          <a:pPr marL="108000" marR="0" lvl="0" indent="-108000" algn="l" defTabSz="914400" rtl="0" eaLnBrk="1" fontAlgn="auto" latinLnBrk="0" hangingPunct="1">
                            <a:lnSpc>
                              <a:spcPct val="100000"/>
                            </a:lnSpc>
                            <a:spcBef>
                              <a:spcPts val="0"/>
                            </a:spcBef>
                            <a:spcAft>
                              <a:spcPts val="0"/>
                            </a:spcAft>
                            <a:buClr>
                              <a:srgbClr val="D7000F"/>
                            </a:buClr>
                            <a:buSzTx/>
                            <a:buFont typeface="Arial" panose="020B0604020202020204" pitchFamily="34" charset="0"/>
                            <a:buChar char="•"/>
                            <a:tabLst/>
                            <a:defRPr/>
                          </a:pPr>
                          <a:r>
                            <a:rPr lang="fr-FR" sz="1000" b="0" i="0" u="none" strike="noStrike" kern="1200" noProof="0" dirty="0">
                              <a:solidFill>
                                <a:schemeClr val="tx1">
                                  <a:lumMod val="75000"/>
                                  <a:lumOff val="25000"/>
                                </a:schemeClr>
                              </a:solidFill>
                              <a:effectLst/>
                              <a:latin typeface="Arial" panose="020B0604020202020204" pitchFamily="34" charset="0"/>
                              <a:ea typeface="+mn-ea"/>
                              <a:cs typeface="+mn-cs"/>
                              <a:sym typeface="Arial"/>
                            </a:rPr>
                            <a:t>Sous-cible 3 : célibataires, veufs, divorcés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r>
                            <a:rPr lang="fr-FR" sz="1000" b="0" i="0" u="none" strike="noStrike" kern="1200" dirty="0">
                              <a:solidFill>
                                <a:schemeClr val="tx1">
                                  <a:lumMod val="75000"/>
                                  <a:lumOff val="25000"/>
                                </a:schemeClr>
                              </a:solidFill>
                              <a:effectLst/>
                              <a:latin typeface="Arial" panose="020B0604020202020204" pitchFamily="34" charset="0"/>
                              <a:ea typeface="+mn-ea"/>
                              <a:cs typeface="+mn-cs"/>
                            </a:rPr>
                            <a:t>Utiliser l’option transmission comme un outil de conquête des clients Premium, de développement du fonds de commerce. L’objectif de l’entretien étant de favoriser l’approche famille en équipant les conjoints et enfants.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Q3 PREPA TRANSMISSION</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extLst>
                      <a:ext uri="{0D108BD9-81ED-4DB2-BD59-A6C34878D82A}">
                        <a16:rowId xmlns:a16="http://schemas.microsoft.com/office/drawing/2014/main" val="303362895"/>
                      </a:ext>
                    </a:extLst>
                  </a:tr>
                  <a:tr h="1405500">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Bilan Epargne PEA – Conquête </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endParaRPr lang="fr-F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blipFill>
                          <a:blip r:embed="rId6"/>
                          <a:stretch>
                            <a:fillRect l="-82427" t="-215152" r="-214644" b="-2597"/>
                          </a:stretch>
                        </a:blip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fr-FR" sz="1000" b="0" i="0" u="none" strike="noStrike" kern="1200" noProof="0" dirty="0">
                              <a:solidFill>
                                <a:schemeClr val="tx1">
                                  <a:lumMod val="75000"/>
                                  <a:lumOff val="25000"/>
                                </a:schemeClr>
                              </a:solidFill>
                              <a:effectLst/>
                              <a:latin typeface="Arial" panose="020B0604020202020204" pitchFamily="34" charset="0"/>
                              <a:ea typeface="+mn-ea"/>
                              <a:cs typeface="+mn-cs"/>
                              <a:sym typeface="Arial"/>
                            </a:rPr>
                            <a:t>Inciter le client à ouvrir un PEA pour diversifier et optimiser la gestion de son épargne</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Q3 PREM CONQUETE PEA</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extLst>
                      <a:ext uri="{0D108BD9-81ED-4DB2-BD59-A6C34878D82A}">
                        <a16:rowId xmlns:a16="http://schemas.microsoft.com/office/drawing/2014/main" val="2678047111"/>
                      </a:ext>
                    </a:extLst>
                  </a:tr>
                </a:tbl>
              </a:graphicData>
            </a:graphic>
          </p:graphicFrame>
        </mc:Fallback>
      </mc:AlternateContent>
      <p:pic>
        <p:nvPicPr>
          <p:cNvPr id="23" name="Image 22">
            <a:extLst>
              <a:ext uri="{FF2B5EF4-FFF2-40B4-BE49-F238E27FC236}">
                <a16:creationId xmlns:a16="http://schemas.microsoft.com/office/drawing/2014/main" id="{2C4BDF5F-CB07-3F69-9439-AF1CFEED857A}"/>
              </a:ext>
            </a:extLst>
          </p:cNvPr>
          <p:cNvPicPr>
            <a:picLocks noChangeAspect="1"/>
          </p:cNvPicPr>
          <p:nvPr/>
        </p:nvPicPr>
        <p:blipFill>
          <a:blip r:embed="rId7">
            <a:clrChange>
              <a:clrFrom>
                <a:srgbClr val="FFFFFF"/>
              </a:clrFrom>
              <a:clrTo>
                <a:srgbClr val="FFFFFF">
                  <a:alpha val="0"/>
                </a:srgbClr>
              </a:clrTo>
            </a:clrChange>
            <a:grayscl/>
          </a:blip>
          <a:stretch>
            <a:fillRect/>
          </a:stretch>
        </p:blipFill>
        <p:spPr>
          <a:xfrm>
            <a:off x="11431059" y="2259715"/>
            <a:ext cx="363205" cy="290565"/>
          </a:xfrm>
          <a:prstGeom prst="rect">
            <a:avLst/>
          </a:prstGeom>
        </p:spPr>
      </p:pic>
      <p:pic>
        <p:nvPicPr>
          <p:cNvPr id="24" name="Image 23">
            <a:extLst>
              <a:ext uri="{FF2B5EF4-FFF2-40B4-BE49-F238E27FC236}">
                <a16:creationId xmlns:a16="http://schemas.microsoft.com/office/drawing/2014/main" id="{E52B0A9B-AF89-E115-9747-2BABE1EFE55D}"/>
              </a:ext>
            </a:extLst>
          </p:cNvPr>
          <p:cNvPicPr>
            <a:picLocks noChangeAspect="1"/>
          </p:cNvPicPr>
          <p:nvPr/>
        </p:nvPicPr>
        <p:blipFill>
          <a:blip r:embed="rId8">
            <a:clrChange>
              <a:clrFrom>
                <a:srgbClr val="FFFFFF"/>
              </a:clrFrom>
              <a:clrTo>
                <a:srgbClr val="FFFFFF">
                  <a:alpha val="0"/>
                </a:srgbClr>
              </a:clrTo>
            </a:clrChange>
            <a:grayscl/>
          </a:blip>
          <a:stretch>
            <a:fillRect/>
          </a:stretch>
        </p:blipFill>
        <p:spPr>
          <a:xfrm>
            <a:off x="11467378" y="2671527"/>
            <a:ext cx="244339" cy="277357"/>
          </a:xfrm>
          <a:prstGeom prst="rect">
            <a:avLst/>
          </a:prstGeom>
        </p:spPr>
      </p:pic>
      <p:pic>
        <p:nvPicPr>
          <p:cNvPr id="25" name="Image 24">
            <a:extLst>
              <a:ext uri="{FF2B5EF4-FFF2-40B4-BE49-F238E27FC236}">
                <a16:creationId xmlns:a16="http://schemas.microsoft.com/office/drawing/2014/main" id="{8AD2AB37-5F94-5615-9951-7BCFCFFBEFE0}"/>
              </a:ext>
            </a:extLst>
          </p:cNvPr>
          <p:cNvPicPr>
            <a:picLocks noChangeAspect="1"/>
          </p:cNvPicPr>
          <p:nvPr/>
        </p:nvPicPr>
        <p:blipFill>
          <a:blip r:embed="rId9">
            <a:clrChange>
              <a:clrFrom>
                <a:srgbClr val="FFFFFF"/>
              </a:clrFrom>
              <a:clrTo>
                <a:srgbClr val="FFFFFF">
                  <a:alpha val="0"/>
                </a:srgbClr>
              </a:clrTo>
            </a:clrChange>
            <a:grayscl/>
          </a:blip>
          <a:stretch>
            <a:fillRect/>
          </a:stretch>
        </p:blipFill>
        <p:spPr>
          <a:xfrm>
            <a:off x="11477285" y="3055381"/>
            <a:ext cx="316979" cy="264150"/>
          </a:xfrm>
          <a:prstGeom prst="rect">
            <a:avLst/>
          </a:prstGeom>
        </p:spPr>
      </p:pic>
      <p:pic>
        <p:nvPicPr>
          <p:cNvPr id="27" name="Image 26">
            <a:extLst>
              <a:ext uri="{FF2B5EF4-FFF2-40B4-BE49-F238E27FC236}">
                <a16:creationId xmlns:a16="http://schemas.microsoft.com/office/drawing/2014/main" id="{681B18F5-5E4C-617F-413A-112657A13127}"/>
              </a:ext>
            </a:extLst>
          </p:cNvPr>
          <p:cNvPicPr>
            <a:picLocks noChangeAspect="1"/>
          </p:cNvPicPr>
          <p:nvPr/>
        </p:nvPicPr>
        <p:blipFill>
          <a:blip r:embed="rId7">
            <a:clrChange>
              <a:clrFrom>
                <a:srgbClr val="FFFFFF"/>
              </a:clrFrom>
              <a:clrTo>
                <a:srgbClr val="FFFFFF">
                  <a:alpha val="0"/>
                </a:srgbClr>
              </a:clrTo>
            </a:clrChange>
            <a:grayscl/>
          </a:blip>
          <a:stretch>
            <a:fillRect/>
          </a:stretch>
        </p:blipFill>
        <p:spPr>
          <a:xfrm>
            <a:off x="11431059" y="3763834"/>
            <a:ext cx="363205" cy="290565"/>
          </a:xfrm>
          <a:prstGeom prst="rect">
            <a:avLst/>
          </a:prstGeom>
        </p:spPr>
      </p:pic>
      <p:pic>
        <p:nvPicPr>
          <p:cNvPr id="29" name="Image 28">
            <a:extLst>
              <a:ext uri="{FF2B5EF4-FFF2-40B4-BE49-F238E27FC236}">
                <a16:creationId xmlns:a16="http://schemas.microsoft.com/office/drawing/2014/main" id="{DD5C9BEC-0225-1039-B80D-89A08A3DC83F}"/>
              </a:ext>
            </a:extLst>
          </p:cNvPr>
          <p:cNvPicPr>
            <a:picLocks noChangeAspect="1"/>
          </p:cNvPicPr>
          <p:nvPr/>
        </p:nvPicPr>
        <p:blipFill>
          <a:blip r:embed="rId9">
            <a:clrChange>
              <a:clrFrom>
                <a:srgbClr val="FFFFFF"/>
              </a:clrFrom>
              <a:clrTo>
                <a:srgbClr val="FFFFFF">
                  <a:alpha val="0"/>
                </a:srgbClr>
              </a:clrTo>
            </a:clrChange>
            <a:grayscl/>
          </a:blip>
          <a:stretch>
            <a:fillRect/>
          </a:stretch>
        </p:blipFill>
        <p:spPr>
          <a:xfrm>
            <a:off x="11460694" y="4140418"/>
            <a:ext cx="316979" cy="264150"/>
          </a:xfrm>
          <a:prstGeom prst="rect">
            <a:avLst/>
          </a:prstGeom>
        </p:spPr>
      </p:pic>
      <p:pic>
        <p:nvPicPr>
          <p:cNvPr id="30" name="Image 29">
            <a:extLst>
              <a:ext uri="{FF2B5EF4-FFF2-40B4-BE49-F238E27FC236}">
                <a16:creationId xmlns:a16="http://schemas.microsoft.com/office/drawing/2014/main" id="{9739C9E7-1123-6A24-A3D8-DA4D9DDBD1A3}"/>
              </a:ext>
            </a:extLst>
          </p:cNvPr>
          <p:cNvPicPr>
            <a:picLocks noChangeAspect="1"/>
          </p:cNvPicPr>
          <p:nvPr/>
        </p:nvPicPr>
        <p:blipFill>
          <a:blip r:embed="rId7">
            <a:clrChange>
              <a:clrFrom>
                <a:srgbClr val="FFFFFF"/>
              </a:clrFrom>
              <a:clrTo>
                <a:srgbClr val="FFFFFF">
                  <a:alpha val="0"/>
                </a:srgbClr>
              </a:clrTo>
            </a:clrChange>
            <a:grayscl/>
          </a:blip>
          <a:stretch>
            <a:fillRect/>
          </a:stretch>
        </p:blipFill>
        <p:spPr>
          <a:xfrm>
            <a:off x="11467841" y="4836669"/>
            <a:ext cx="363205" cy="290565"/>
          </a:xfrm>
          <a:prstGeom prst="rect">
            <a:avLst/>
          </a:prstGeom>
        </p:spPr>
      </p:pic>
      <p:pic>
        <p:nvPicPr>
          <p:cNvPr id="32" name="Image 31">
            <a:extLst>
              <a:ext uri="{FF2B5EF4-FFF2-40B4-BE49-F238E27FC236}">
                <a16:creationId xmlns:a16="http://schemas.microsoft.com/office/drawing/2014/main" id="{C70CCDFD-D71C-1EFE-8800-BBB8CDCFC1D1}"/>
              </a:ext>
            </a:extLst>
          </p:cNvPr>
          <p:cNvPicPr>
            <a:picLocks noChangeAspect="1"/>
          </p:cNvPicPr>
          <p:nvPr/>
        </p:nvPicPr>
        <p:blipFill>
          <a:blip r:embed="rId9">
            <a:clrChange>
              <a:clrFrom>
                <a:srgbClr val="FFFFFF"/>
              </a:clrFrom>
              <a:clrTo>
                <a:srgbClr val="FFFFFF">
                  <a:alpha val="0"/>
                </a:srgbClr>
              </a:clrTo>
            </a:clrChange>
            <a:grayscl/>
          </a:blip>
          <a:stretch>
            <a:fillRect/>
          </a:stretch>
        </p:blipFill>
        <p:spPr>
          <a:xfrm>
            <a:off x="11477284" y="5327374"/>
            <a:ext cx="316979" cy="264150"/>
          </a:xfrm>
          <a:prstGeom prst="rect">
            <a:avLst/>
          </a:prstGeom>
        </p:spPr>
      </p:pic>
    </p:spTree>
    <p:extLst>
      <p:ext uri="{BB962C8B-B14F-4D97-AF65-F5344CB8AC3E}">
        <p14:creationId xmlns:p14="http://schemas.microsoft.com/office/powerpoint/2010/main" val="275338388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Espace réservé du texte 6">
            <a:extLst>
              <a:ext uri="{FF2B5EF4-FFF2-40B4-BE49-F238E27FC236}">
                <a16:creationId xmlns:a16="http://schemas.microsoft.com/office/drawing/2014/main" id="{4B3A875C-AEAE-4C75-969F-343225AF4348}"/>
              </a:ext>
            </a:extLst>
          </p:cNvPr>
          <p:cNvSpPr txBox="1">
            <a:spLocks/>
          </p:cNvSpPr>
          <p:nvPr/>
        </p:nvSpPr>
        <p:spPr>
          <a:xfrm>
            <a:off x="4376057" y="137054"/>
            <a:ext cx="7300006"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0">
                <a:solidFill>
                  <a:srgbClr val="C00000"/>
                </a:solidFill>
              </a:rPr>
              <a:t>Grand Public</a:t>
            </a:r>
            <a:r>
              <a:rPr lang="fr-FR">
                <a:solidFill>
                  <a:srgbClr val="C00000"/>
                </a:solidFill>
              </a:rPr>
              <a:t> </a:t>
            </a:r>
            <a:r>
              <a:rPr lang="fr-FR">
                <a:solidFill>
                  <a:schemeClr val="tx1">
                    <a:lumMod val="50000"/>
                    <a:lumOff val="50000"/>
                  </a:schemeClr>
                </a:solidFill>
              </a:rPr>
              <a:t>- </a:t>
            </a:r>
            <a:r>
              <a:rPr lang="fr-FR">
                <a:solidFill>
                  <a:srgbClr val="C00000"/>
                </a:solidFill>
              </a:rPr>
              <a:t>Premium</a:t>
            </a:r>
            <a:r>
              <a:rPr lang="fr-FR">
                <a:solidFill>
                  <a:schemeClr val="tx1">
                    <a:lumMod val="50000"/>
                    <a:lumOff val="50000"/>
                  </a:schemeClr>
                </a:solidFill>
              </a:rPr>
              <a:t> - Professionnels </a:t>
            </a:r>
          </a:p>
        </p:txBody>
      </p:sp>
      <p:sp>
        <p:nvSpPr>
          <p:cNvPr id="20" name="Rectangle 19">
            <a:extLst>
              <a:ext uri="{FF2B5EF4-FFF2-40B4-BE49-F238E27FC236}">
                <a16:creationId xmlns:a16="http://schemas.microsoft.com/office/drawing/2014/main" id="{3D353E3C-9282-4FAB-BFA6-7C5298EEF82A}"/>
              </a:ext>
            </a:extLst>
          </p:cNvPr>
          <p:cNvSpPr/>
          <p:nvPr/>
        </p:nvSpPr>
        <p:spPr>
          <a:xfrm>
            <a:off x="0" y="0"/>
            <a:ext cx="39439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tx2"/>
                </a:solidFill>
                <a:latin typeface="Montserrat Black" panose="00000A00000000000000" pitchFamily="2" charset="0"/>
              </a:rPr>
              <a:t>PREMIUM</a:t>
            </a:r>
          </a:p>
        </p:txBody>
      </p:sp>
      <p:sp>
        <p:nvSpPr>
          <p:cNvPr id="21" name="Espace réservé du texte 5">
            <a:extLst>
              <a:ext uri="{FF2B5EF4-FFF2-40B4-BE49-F238E27FC236}">
                <a16:creationId xmlns:a16="http://schemas.microsoft.com/office/drawing/2014/main" id="{B61253F7-D769-44AB-A277-E770735DD150}"/>
              </a:ext>
            </a:extLst>
          </p:cNvPr>
          <p:cNvSpPr>
            <a:spLocks noGrp="1"/>
          </p:cNvSpPr>
          <p:nvPr>
            <p:ph type="body" sz="quarter" idx="12"/>
          </p:nvPr>
        </p:nvSpPr>
        <p:spPr>
          <a:xfrm>
            <a:off x="695325" y="464147"/>
            <a:ext cx="10980738" cy="720000"/>
          </a:xfrm>
        </p:spPr>
        <p:txBody>
          <a:bodyPr lIns="91440" tIns="45720" rIns="91440" bIns="45720" anchor="ctr">
            <a:normAutofit/>
          </a:bodyPr>
          <a:lstStyle/>
          <a:p>
            <a:r>
              <a:rPr lang="fr-FR" dirty="0">
                <a:solidFill>
                  <a:srgbClr val="C00000"/>
                </a:solidFill>
                <a:latin typeface="Montserrat Black"/>
              </a:rPr>
              <a:t>Les Cibles </a:t>
            </a:r>
            <a:r>
              <a:rPr lang="fr-FR" dirty="0">
                <a:latin typeface="Montserrat Black"/>
              </a:rPr>
              <a:t>Premium </a:t>
            </a:r>
            <a:r>
              <a:rPr lang="fr-FR" dirty="0">
                <a:solidFill>
                  <a:srgbClr val="C00000"/>
                </a:solidFill>
                <a:latin typeface="Montserrat Black"/>
              </a:rPr>
              <a:t>en relief </a:t>
            </a:r>
          </a:p>
        </p:txBody>
      </p:sp>
      <p:pic>
        <p:nvPicPr>
          <p:cNvPr id="6" name="Image 5">
            <a:extLst>
              <a:ext uri="{FF2B5EF4-FFF2-40B4-BE49-F238E27FC236}">
                <a16:creationId xmlns:a16="http://schemas.microsoft.com/office/drawing/2014/main" id="{5F60860F-286E-C440-7BCB-0CFA4A40AE3C}"/>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4543328" y="577216"/>
            <a:ext cx="508176" cy="493861"/>
          </a:xfrm>
          <a:prstGeom prst="rect">
            <a:avLst/>
          </a:prstGeom>
        </p:spPr>
      </p:pic>
      <p:pic>
        <p:nvPicPr>
          <p:cNvPr id="15" name="Picture 6" descr="ADN Nations - Analyse de marché et conseil stratégique">
            <a:hlinkClick r:id="rId4" action="ppaction://hlinksldjump"/>
            <a:extLst>
              <a:ext uri="{FF2B5EF4-FFF2-40B4-BE49-F238E27FC236}">
                <a16:creationId xmlns:a16="http://schemas.microsoft.com/office/drawing/2014/main" id="{5C56C0B7-5601-4DF3-8966-5CB5EC93F8A7}"/>
              </a:ext>
            </a:extLst>
          </p:cNvPr>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754339" y="6470879"/>
            <a:ext cx="370123" cy="349294"/>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graphicFrame>
            <p:nvGraphicFramePr>
              <p:cNvPr id="2" name="Tableau 2">
                <a:extLst>
                  <a:ext uri="{FF2B5EF4-FFF2-40B4-BE49-F238E27FC236}">
                    <a16:creationId xmlns:a16="http://schemas.microsoft.com/office/drawing/2014/main" id="{D72E3966-05B5-6DE8-D6D0-A80C7F95514B}"/>
                  </a:ext>
                </a:extLst>
              </p:cNvPr>
              <p:cNvGraphicFramePr>
                <a:graphicFrameLocks noGrp="1"/>
              </p:cNvGraphicFramePr>
              <p:nvPr/>
            </p:nvGraphicFramePr>
            <p:xfrm>
              <a:off x="532368" y="1285180"/>
              <a:ext cx="11544665" cy="4418676"/>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90796">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tx2"/>
                              </a:solidFill>
                              <a:effectLst/>
                              <a:latin typeface="Arial" panose="020B0604020202020204" pitchFamily="34" charset="0"/>
                              <a:ea typeface="+mn-ea"/>
                              <a:cs typeface="+mn-cs"/>
                            </a:rPr>
                            <a:t>Comm</a:t>
                          </a:r>
                          <a:endParaRPr lang="fr-FR" sz="1200" b="1" i="0" u="none" strike="noStrike" kern="1200" dirty="0">
                            <a:solidFill>
                              <a:schemeClr val="tx2"/>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extLst>
                      <a:ext uri="{0D108BD9-81ED-4DB2-BD59-A6C34878D82A}">
                        <a16:rowId xmlns:a16="http://schemas.microsoft.com/office/drawing/2014/main" val="281826543"/>
                      </a:ext>
                    </a:extLst>
                  </a:tr>
                  <a:tr h="54447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Bilan Epargne : Activation PEA</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108000" lvl="0" indent="-108000" defTabSz="914400" eaLnBrk="1" fontAlgn="auto" latinLnBrk="0" hangingPunct="1">
                            <a:buClr>
                              <a:srgbClr val="D7000F"/>
                            </a:buClr>
                            <a:buSzTx/>
                            <a:buFont typeface="Arial" panose="020B0604020202020204" pitchFamily="34" charset="0"/>
                            <a:buChar char="&gt;"/>
                            <a:tabLst/>
                            <a:defRPr/>
                          </a:pPr>
                          <a:r>
                            <a:rPr lang="fr-FR" sz="1000" kern="1200" dirty="0">
                              <a:solidFill>
                                <a:srgbClr val="3E454A"/>
                              </a:solidFill>
                            </a:rPr>
                            <a:t>Clients Premium </a:t>
                          </a:r>
                          <a:r>
                            <a:rPr lang="fr-FR" sz="1000" kern="1200" dirty="0" err="1">
                              <a:solidFill>
                                <a:srgbClr val="3E454A"/>
                              </a:solidFill>
                            </a:rPr>
                            <a:t>HdG</a:t>
                          </a:r>
                          <a:r>
                            <a:rPr lang="fr-FR" sz="1000" kern="1200" dirty="0">
                              <a:solidFill>
                                <a:srgbClr val="3E454A"/>
                              </a:solidFill>
                            </a:rPr>
                            <a:t>, GP, </a:t>
                          </a:r>
                          <a:r>
                            <a:rPr lang="fr-FR" sz="1000" kern="1200" dirty="0" err="1">
                              <a:solidFill>
                                <a:srgbClr val="3E454A"/>
                              </a:solidFill>
                            </a:rPr>
                            <a:t>BqP</a:t>
                          </a:r>
                          <a:endParaRPr lang="fr-FR" sz="1000" kern="1200" dirty="0">
                            <a:solidFill>
                              <a:srgbClr val="3E454A"/>
                            </a:solidFill>
                          </a:endParaRPr>
                        </a:p>
                        <a:p>
                          <a:pPr marL="108000" lvl="0" indent="-108000" defTabSz="914400" eaLnBrk="1" fontAlgn="auto" latinLnBrk="0" hangingPunct="1">
                            <a:buClr>
                              <a:srgbClr val="D7000F"/>
                            </a:buClr>
                            <a:buSzTx/>
                            <a:buFont typeface="Arial" panose="020B0604020202020204" pitchFamily="34" charset="0"/>
                            <a:buChar char="&gt;"/>
                            <a:tabLst/>
                            <a:defRPr/>
                          </a:pPr>
                          <a:r>
                            <a:rPr lang="fr-FR" sz="1000" kern="1200" dirty="0">
                              <a:solidFill>
                                <a:srgbClr val="3E454A"/>
                              </a:solidFill>
                            </a:rPr>
                            <a:t>18-69 ans</a:t>
                          </a:r>
                        </a:p>
                        <a:p>
                          <a:pPr marL="108000" indent="-108000">
                            <a:buClr>
                              <a:srgbClr val="D7000F"/>
                            </a:buClr>
                            <a:buFont typeface="Arial" panose="020B0604020202020204" pitchFamily="34" charset="0"/>
                            <a:buChar char="&gt;"/>
                            <a:defRPr/>
                          </a:pPr>
                          <a:r>
                            <a:rPr lang="fr-FR" sz="1000" kern="1200" dirty="0">
                              <a:solidFill>
                                <a:srgbClr val="3E454A"/>
                              </a:solidFill>
                            </a:rPr>
                            <a:t>gros porteurs Livrets : </a:t>
                          </a:r>
                          <a:br>
                            <a:rPr lang="fr-FR" sz="1050" kern="1200" dirty="0">
                              <a:solidFill>
                                <a:srgbClr val="3E454A"/>
                              </a:solidFill>
                            </a:rPr>
                          </a:br>
                          <a:r>
                            <a:rPr lang="fr-FR" sz="900" i="1" kern="1200" dirty="0">
                              <a:solidFill>
                                <a:srgbClr val="3E454A"/>
                              </a:solidFill>
                              <a:ea typeface="+mn-ea"/>
                              <a:cs typeface="+mn-cs"/>
                              <a:sym typeface="Arial" charset="0"/>
                            </a:rPr>
                            <a:t>Livret A</a:t>
                          </a:r>
                          <a14:m>
                            <m:oMath xmlns:m="http://schemas.openxmlformats.org/officeDocument/2006/math">
                              <m:r>
                                <a:rPr lang="fr-FR" sz="900" i="1" kern="1200">
                                  <a:solidFill>
                                    <a:srgbClr val="3E454A"/>
                                  </a:solidFill>
                                  <a:latin typeface="Cambria Math" panose="02040503050406030204" pitchFamily="18" charset="0"/>
                                  <a:ea typeface="+mn-ea"/>
                                  <a:cs typeface="+mn-cs"/>
                                  <a:sym typeface="Arial" charset="0"/>
                                </a:rPr>
                                <m:t> ≥</m:t>
                              </m:r>
                            </m:oMath>
                          </a14:m>
                          <a:r>
                            <a:rPr lang="fr-FR" sz="900" i="1" kern="1200" dirty="0">
                              <a:solidFill>
                                <a:srgbClr val="3E454A"/>
                              </a:solidFill>
                              <a:ea typeface="+mn-ea"/>
                              <a:cs typeface="+mn-cs"/>
                              <a:sym typeface="Arial" charset="0"/>
                            </a:rPr>
                            <a:t> 22 000€ et/ou</a:t>
                          </a:r>
                          <a:br>
                            <a:rPr lang="fr-FR" sz="900" i="1" kern="1200" dirty="0">
                              <a:solidFill>
                                <a:srgbClr val="3E454A"/>
                              </a:solidFill>
                              <a:ea typeface="+mn-ea"/>
                              <a:cs typeface="+mn-cs"/>
                              <a:sym typeface="Arial" charset="0"/>
                            </a:rPr>
                          </a:br>
                          <a:r>
                            <a:rPr lang="fr-FR" sz="900" i="1" kern="1200" dirty="0">
                              <a:solidFill>
                                <a:srgbClr val="3E454A"/>
                              </a:solidFill>
                              <a:ea typeface="+mn-ea"/>
                              <a:cs typeface="+mn-cs"/>
                              <a:sym typeface="Arial" charset="0"/>
                            </a:rPr>
                            <a:t>LDDS </a:t>
                          </a:r>
                          <a14:m>
                            <m:oMath xmlns:m="http://schemas.openxmlformats.org/officeDocument/2006/math">
                              <m:r>
                                <a:rPr lang="fr-FR" sz="900" i="1" kern="1200">
                                  <a:solidFill>
                                    <a:srgbClr val="3E454A"/>
                                  </a:solidFill>
                                  <a:latin typeface="Cambria Math" panose="02040503050406030204" pitchFamily="18" charset="0"/>
                                  <a:ea typeface="+mn-ea"/>
                                  <a:cs typeface="+mn-cs"/>
                                  <a:sym typeface="Arial" charset="0"/>
                                </a:rPr>
                                <m:t>≥ </m:t>
                              </m:r>
                            </m:oMath>
                          </a14:m>
                          <a:r>
                            <a:rPr lang="fr-FR" sz="900" i="1" kern="1200" dirty="0">
                              <a:solidFill>
                                <a:srgbClr val="3E454A"/>
                              </a:solidFill>
                              <a:ea typeface="+mn-ea"/>
                              <a:cs typeface="+mn-cs"/>
                              <a:sym typeface="Arial" charset="0"/>
                            </a:rPr>
                            <a:t>2 k€ et/ ou</a:t>
                          </a:r>
                          <a:br>
                            <a:rPr lang="fr-FR" sz="900" i="1" kern="1200" dirty="0">
                              <a:solidFill>
                                <a:srgbClr val="3E454A"/>
                              </a:solidFill>
                              <a:ea typeface="+mn-ea"/>
                              <a:cs typeface="+mn-cs"/>
                              <a:sym typeface="Arial" charset="0"/>
                            </a:rPr>
                          </a:br>
                          <a:r>
                            <a:rPr lang="fr-FR" sz="900" i="1" kern="1200" dirty="0">
                              <a:solidFill>
                                <a:srgbClr val="3E454A"/>
                              </a:solidFill>
                              <a:ea typeface="+mn-ea"/>
                              <a:cs typeface="+mn-cs"/>
                              <a:sym typeface="Arial" charset="0"/>
                            </a:rPr>
                            <a:t>LEP</a:t>
                          </a:r>
                          <a14:m>
                            <m:oMath xmlns:m="http://schemas.openxmlformats.org/officeDocument/2006/math">
                              <m:r>
                                <a:rPr lang="fr-FR" sz="900" i="1" kern="1200">
                                  <a:solidFill>
                                    <a:srgbClr val="3E454A"/>
                                  </a:solidFill>
                                  <a:latin typeface="Cambria Math" panose="02040503050406030204" pitchFamily="18" charset="0"/>
                                  <a:ea typeface="+mn-ea"/>
                                  <a:cs typeface="+mn-cs"/>
                                  <a:sym typeface="Arial" charset="0"/>
                                </a:rPr>
                                <m:t>≥ </m:t>
                              </m:r>
                            </m:oMath>
                          </a14:m>
                          <a:r>
                            <a:rPr lang="fr-FR" sz="900" i="1" kern="1200" dirty="0">
                              <a:solidFill>
                                <a:srgbClr val="3E454A"/>
                              </a:solidFill>
                              <a:ea typeface="+mn-ea"/>
                              <a:cs typeface="+mn-cs"/>
                              <a:sym typeface="Arial" charset="0"/>
                            </a:rPr>
                            <a:t>7,7k€ et/ou Livret B </a:t>
                          </a:r>
                          <a14:m>
                            <m:oMath xmlns:m="http://schemas.openxmlformats.org/officeDocument/2006/math">
                              <m:r>
                                <a:rPr lang="fr-FR" sz="900" i="1" kern="1200">
                                  <a:solidFill>
                                    <a:srgbClr val="3E454A"/>
                                  </a:solidFill>
                                  <a:latin typeface="Cambria Math" panose="02040503050406030204" pitchFamily="18" charset="0"/>
                                  <a:ea typeface="+mn-ea"/>
                                  <a:cs typeface="+mn-cs"/>
                                  <a:sym typeface="Arial" charset="0"/>
                                </a:rPr>
                                <m:t>≥</m:t>
                              </m:r>
                            </m:oMath>
                          </a14:m>
                          <a:r>
                            <a:rPr lang="fr-FR" sz="900" i="1" kern="1200" dirty="0">
                              <a:solidFill>
                                <a:srgbClr val="3E454A"/>
                              </a:solidFill>
                              <a:ea typeface="+mn-ea"/>
                              <a:cs typeface="+mn-cs"/>
                              <a:sym typeface="Arial" charset="0"/>
                            </a:rPr>
                            <a:t>5 k€</a:t>
                          </a:r>
                          <a:endParaRPr lang="fr-FR" sz="900" i="1" kern="1200" dirty="0">
                            <a:solidFill>
                              <a:srgbClr val="3E454A"/>
                            </a:solidFill>
                            <a:ea typeface="+mn-ea"/>
                            <a:cs typeface="+mn-cs"/>
                          </a:endParaRPr>
                        </a:p>
                        <a:p>
                          <a:pPr marL="108000" indent="-108000">
                            <a:buClr>
                              <a:srgbClr val="D7000F"/>
                            </a:buClr>
                            <a:buFont typeface="Arial" panose="020B0604020202020204" pitchFamily="34" charset="0"/>
                            <a:buChar char="&gt;"/>
                            <a:defRPr/>
                          </a:pPr>
                          <a:r>
                            <a:rPr lang="fr-FR" sz="1000" kern="1200" dirty="0">
                              <a:solidFill>
                                <a:srgbClr val="3E454A"/>
                              </a:solidFill>
                            </a:rPr>
                            <a:t>détenteurs PEA et/ou PEA PME avec versements </a:t>
                          </a:r>
                          <a14:m>
                            <m:oMath xmlns:m="http://schemas.openxmlformats.org/officeDocument/2006/math">
                              <m:r>
                                <a:rPr lang="fr-FR" sz="1000" kern="1200">
                                  <a:solidFill>
                                    <a:srgbClr val="3E454A"/>
                                  </a:solidFill>
                                  <a:latin typeface="Cambria Math" panose="02040503050406030204" pitchFamily="18" charset="0"/>
                                </a:rPr>
                                <m:t>≤150 </m:t>
                              </m:r>
                              <m:r>
                                <m:rPr>
                                  <m:sty m:val="p"/>
                                </m:rPr>
                                <a:rPr lang="fr-FR" sz="1000" kern="1200">
                                  <a:solidFill>
                                    <a:srgbClr val="3E454A"/>
                                  </a:solidFill>
                                  <a:latin typeface="Cambria Math" panose="02040503050406030204" pitchFamily="18" charset="0"/>
                                </a:rPr>
                                <m:t>k</m:t>
                              </m:r>
                              <m:r>
                                <a:rPr lang="fr-FR" sz="1000" kern="1200">
                                  <a:solidFill>
                                    <a:srgbClr val="3E454A"/>
                                  </a:solidFill>
                                  <a:latin typeface="Cambria Math" panose="02040503050406030204" pitchFamily="18" charset="0"/>
                                </a:rPr>
                                <m:t>€</m:t>
                              </m:r>
                            </m:oMath>
                          </a14:m>
                          <a:endParaRPr lang="fr-FR" sz="1000" kern="1200" dirty="0">
                            <a:solidFill>
                              <a:srgbClr val="3E454A"/>
                            </a:solidFill>
                          </a:endParaRPr>
                        </a:p>
                        <a:p>
                          <a:pPr marL="108000" indent="-108000">
                            <a:buClr>
                              <a:srgbClr val="D7000F"/>
                            </a:buClr>
                            <a:buFont typeface="Arial" panose="020B0604020202020204" pitchFamily="34" charset="0"/>
                            <a:buChar char="&gt;"/>
                            <a:defRPr/>
                          </a:pPr>
                          <a:r>
                            <a:rPr lang="fr-FR" sz="1000" kern="1200" dirty="0">
                              <a:solidFill>
                                <a:srgbClr val="3E454A"/>
                              </a:solidFill>
                            </a:rPr>
                            <a:t>mono parts sociales OU sans titres </a:t>
                          </a:r>
                        </a:p>
                        <a:p>
                          <a:pPr marL="0" marR="0" lvl="0" indent="0" algn="l" defTabSz="914400" rtl="0" eaLnBrk="1" fontAlgn="auto" latinLnBrk="0" hangingPunct="1">
                            <a:lnSpc>
                              <a:spcPct val="100000"/>
                            </a:lnSpc>
                            <a:spcBef>
                              <a:spcPts val="0"/>
                            </a:spcBef>
                            <a:spcAft>
                              <a:spcPts val="0"/>
                            </a:spcAft>
                            <a:buClr>
                              <a:srgbClr val="C00000"/>
                            </a:buClr>
                            <a:buSzTx/>
                            <a:buFontTx/>
                            <a:buNone/>
                            <a:tabLst/>
                            <a:defRPr/>
                          </a:pPr>
                          <a:r>
                            <a:rPr lang="fr-FR" sz="1000" kern="1200" dirty="0">
                              <a:solidFill>
                                <a:srgbClr val="3E454A"/>
                              </a:solidFill>
                            </a:rPr>
                            <a:t>- Score versement PEA</a:t>
                          </a:r>
                          <a:endParaRPr lang="fr-FR" sz="1000" kern="1200" dirty="0">
                            <a:solidFill>
                              <a:srgbClr val="3E454A"/>
                            </a:solidFill>
                            <a:sym typeface="Arial" charset="0"/>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fr-FR" sz="1000" b="0" i="0" u="none" strike="noStrike" kern="1200" noProof="0" dirty="0">
                              <a:solidFill>
                                <a:schemeClr val="tx1">
                                  <a:lumMod val="75000"/>
                                  <a:lumOff val="25000"/>
                                </a:schemeClr>
                              </a:solidFill>
                              <a:effectLst/>
                              <a:latin typeface="Arial" panose="020B0604020202020204" pitchFamily="34" charset="0"/>
                              <a:ea typeface="+mn-ea"/>
                              <a:cs typeface="+mn-cs"/>
                              <a:sym typeface="Arial"/>
                            </a:rPr>
                            <a:t>Inciter le client à faire des versements sur son PEA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0" cap="none" spc="0" normalizeH="0" baseline="0" noProof="0" dirty="0">
                            <a:ln>
                              <a:noFill/>
                            </a:ln>
                            <a:solidFill>
                              <a:srgbClr val="000000"/>
                            </a:solidFill>
                            <a:effectLst/>
                            <a:uLnTx/>
                            <a:uFillTx/>
                            <a:latin typeface="+mn-lt"/>
                            <a:cs typeface="Arial"/>
                            <a:sym typeface="Arial"/>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Q3 PREM ACTIVATION PEA</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extLst>
                      <a:ext uri="{0D108BD9-81ED-4DB2-BD59-A6C34878D82A}">
                        <a16:rowId xmlns:a16="http://schemas.microsoft.com/office/drawing/2014/main" val="2296686721"/>
                      </a:ext>
                    </a:extLst>
                  </a:tr>
                  <a:tr h="54447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7030A0"/>
                              </a:solidFill>
                              <a:effectLst/>
                              <a:latin typeface="Arial" panose="020B0604020202020204" pitchFamily="34" charset="0"/>
                              <a:ea typeface="+mn-ea"/>
                              <a:cs typeface="+mn-cs"/>
                            </a:rPr>
                            <a:t>Conquérir des clients bancarisés par la Famille </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CCFF"/>
                        </a:solidFill>
                      </a:tcPr>
                    </a:tc>
                    <a:tc>
                      <a:txBody>
                        <a:bodyPr/>
                        <a:lstStyle/>
                        <a:p>
                          <a:pPr marL="171450" marR="0" lvl="0" indent="-171450" algn="l" defTabSz="914354" rtl="0" eaLnBrk="1" fontAlgn="base" latinLnBrk="0" hangingPunct="1">
                            <a:lnSpc>
                              <a:spcPct val="100000"/>
                            </a:lnSpc>
                            <a:spcBef>
                              <a:spcPts val="0"/>
                            </a:spcBef>
                            <a:spcAft>
                              <a:spcPts val="0"/>
                            </a:spcAft>
                            <a:buClr>
                              <a:srgbClr val="D7000F"/>
                            </a:buClr>
                            <a:buSzTx/>
                            <a:buFont typeface="Arial" panose="020B0604020202020204" pitchFamily="34" charset="0"/>
                            <a:buChar char="&gt;"/>
                            <a:tabLst/>
                            <a:defRPr/>
                          </a:pPr>
                          <a:r>
                            <a:rPr kumimoji="0" lang="fr-FR" sz="1000" b="0" i="0" u="none" strike="noStrike" kern="0" cap="none" spc="0" normalizeH="0" baseline="0" noProof="0" dirty="0">
                              <a:ln>
                                <a:noFill/>
                              </a:ln>
                              <a:solidFill>
                                <a:srgbClr val="3E454A"/>
                              </a:solidFill>
                              <a:effectLst/>
                              <a:uLnTx/>
                              <a:uFillTx/>
                              <a:latin typeface="+mn-lt"/>
                              <a:cs typeface="Arial"/>
                              <a:sym typeface="Arial"/>
                            </a:rPr>
                            <a:t>Clients majeurs Premium BP</a:t>
                          </a:r>
                          <a:r>
                            <a:rPr kumimoji="0" lang="fr-FR" sz="1000" dirty="0">
                              <a:solidFill>
                                <a:srgbClr val="3E454A"/>
                              </a:solidFill>
                              <a:sym typeface="Arial"/>
                            </a:rPr>
                            <a:t> </a:t>
                          </a:r>
                          <a:r>
                            <a:rPr lang="fr-FR" sz="1000" kern="1200" dirty="0">
                              <a:solidFill>
                                <a:srgbClr val="3E454A"/>
                              </a:solidFill>
                            </a:rPr>
                            <a:t>avec:</a:t>
                          </a:r>
                          <a:r>
                            <a:rPr lang="fr-FR" sz="1000" dirty="0">
                              <a:solidFill>
                                <a:srgbClr val="3E454A"/>
                              </a:solidFill>
                            </a:rPr>
                            <a:t> </a:t>
                          </a:r>
                        </a:p>
                        <a:p>
                          <a:pPr marL="171450" marR="0" lvl="0" indent="-171450" algn="l" defTabSz="914354" rtl="0" eaLnBrk="1" fontAlgn="base" latinLnBrk="0" hangingPunct="1">
                            <a:lnSpc>
                              <a:spcPct val="100000"/>
                            </a:lnSpc>
                            <a:spcBef>
                              <a:spcPts val="0"/>
                            </a:spcBef>
                            <a:spcAft>
                              <a:spcPts val="0"/>
                            </a:spcAft>
                            <a:buClr>
                              <a:srgbClr val="D7000F"/>
                            </a:buClr>
                            <a:buSzTx/>
                            <a:buFont typeface="Arial" panose="020B0604020202020204" pitchFamily="34" charset="0"/>
                            <a:buChar char="&gt;"/>
                            <a:tabLst/>
                            <a:defRPr/>
                          </a:pPr>
                          <a:r>
                            <a:rPr kumimoji="0" lang="fr-FR" sz="1000" b="0" i="0" u="none" strike="noStrike" kern="1200" cap="none" spc="0" normalizeH="0" baseline="0" noProof="0" dirty="0">
                              <a:ln>
                                <a:noFill/>
                              </a:ln>
                              <a:solidFill>
                                <a:srgbClr val="3E454A"/>
                              </a:solidFill>
                              <a:effectLst/>
                              <a:uLnTx/>
                              <a:uFillTx/>
                              <a:latin typeface="+mn-lt"/>
                              <a:cs typeface="Arial"/>
                              <a:sym typeface="Arial"/>
                            </a:rPr>
                            <a:t>Sous-cible 1 : enfant mineur</a:t>
                          </a:r>
                          <a:r>
                            <a:rPr lang="fr-FR" sz="1000" kern="1200" dirty="0">
                              <a:solidFill>
                                <a:srgbClr val="3E454A"/>
                              </a:solidFill>
                            </a:rPr>
                            <a:t> </a:t>
                          </a:r>
                          <a:endParaRPr lang="fr-FR" sz="1000" b="0" i="0" u="none" strike="noStrike" kern="1200" cap="none" spc="0" normalizeH="0" baseline="0" noProof="0" dirty="0">
                            <a:ln>
                              <a:noFill/>
                            </a:ln>
                            <a:solidFill>
                              <a:srgbClr val="3E454A"/>
                            </a:solidFill>
                            <a:effectLst/>
                            <a:uLnTx/>
                            <a:uFillTx/>
                            <a:latin typeface="+mn-lt"/>
                            <a:cs typeface="Arial"/>
                          </a:endParaRPr>
                        </a:p>
                        <a:p>
                          <a:pPr marL="107950" marR="0" lvl="0" algn="l" defTabSz="914354" rtl="0" eaLnBrk="1" fontAlgn="base" latinLnBrk="0" hangingPunct="1">
                            <a:lnSpc>
                              <a:spcPct val="100000"/>
                            </a:lnSpc>
                            <a:spcBef>
                              <a:spcPts val="0"/>
                            </a:spcBef>
                            <a:spcAft>
                              <a:spcPts val="0"/>
                            </a:spcAft>
                            <a:buClr>
                              <a:srgbClr val="D7000F"/>
                            </a:buClr>
                            <a:buSzTx/>
                            <a:tabLst/>
                            <a:defRPr/>
                          </a:pPr>
                          <a:r>
                            <a:rPr kumimoji="0" lang="fr-FR" sz="1000" b="0" i="0" u="none" strike="noStrike" kern="1200" cap="none" spc="0" normalizeH="0" baseline="0" noProof="0" dirty="0">
                              <a:ln>
                                <a:noFill/>
                              </a:ln>
                              <a:solidFill>
                                <a:srgbClr val="3E454A"/>
                              </a:solidFill>
                              <a:effectLst/>
                              <a:uLnTx/>
                              <a:uFillTx/>
                              <a:latin typeface="+mn-lt"/>
                              <a:cs typeface="Arial"/>
                              <a:sym typeface="Arial"/>
                            </a:rPr>
                            <a:t>(15-17 ans) non JBP et sans forfait</a:t>
                          </a:r>
                          <a:endParaRPr lang="fr-FR" sz="1000" b="0" i="0" u="none" strike="noStrike" kern="1200" cap="none" spc="0" normalizeH="0" baseline="0" noProof="0" dirty="0">
                            <a:ln>
                              <a:noFill/>
                            </a:ln>
                            <a:solidFill>
                              <a:srgbClr val="3E454A"/>
                            </a:solidFill>
                            <a:effectLst/>
                            <a:uLnTx/>
                            <a:uFillTx/>
                            <a:latin typeface="+mn-lt"/>
                            <a:cs typeface="Arial"/>
                          </a:endParaRPr>
                        </a:p>
                        <a:p>
                          <a:pPr marL="171450" indent="-171450" defTabSz="914354" fontAlgn="base">
                            <a:buClr>
                              <a:srgbClr val="D7000F"/>
                            </a:buClr>
                            <a:buFont typeface="Arial" panose="020B0604020202020204" pitchFamily="34" charset="0"/>
                            <a:buChar char="­"/>
                            <a:defRPr/>
                          </a:pPr>
                          <a:r>
                            <a:rPr kumimoji="0" lang="fr-FR" sz="1000" b="0" i="0" u="none" strike="noStrike" kern="1200" cap="none" spc="0" normalizeH="0" baseline="0" noProof="0" dirty="0">
                              <a:ln>
                                <a:noFill/>
                              </a:ln>
                              <a:solidFill>
                                <a:srgbClr val="3E454A"/>
                              </a:solidFill>
                              <a:effectLst/>
                              <a:uLnTx/>
                              <a:uFillTx/>
                              <a:latin typeface="+mn-lt"/>
                              <a:cs typeface="Arial"/>
                              <a:sym typeface="Arial"/>
                            </a:rPr>
                            <a:t>Sous-cible 2 : enfant majeur</a:t>
                          </a:r>
                          <a:r>
                            <a:rPr lang="fr-FR" sz="1000" kern="1200" dirty="0">
                              <a:solidFill>
                                <a:srgbClr val="3E454A"/>
                              </a:solidFill>
                            </a:rPr>
                            <a:t> </a:t>
                          </a:r>
                          <a:endParaRPr lang="fr-FR" sz="1000" b="0" i="0" u="none" strike="noStrike" kern="1200" cap="none" spc="0" normalizeH="0" baseline="0" noProof="0" dirty="0">
                            <a:ln>
                              <a:noFill/>
                            </a:ln>
                            <a:solidFill>
                              <a:srgbClr val="3E454A"/>
                            </a:solidFill>
                            <a:effectLst/>
                            <a:uLnTx/>
                            <a:uFillTx/>
                            <a:latin typeface="+mn-lt"/>
                            <a:cs typeface="Arial"/>
                          </a:endParaRPr>
                        </a:p>
                        <a:p>
                          <a:pPr marL="107950" marR="0" lvl="0" algn="l" defTabSz="914354" rtl="0" eaLnBrk="1" fontAlgn="base" latinLnBrk="0" hangingPunct="1">
                            <a:lnSpc>
                              <a:spcPct val="100000"/>
                            </a:lnSpc>
                            <a:spcBef>
                              <a:spcPts val="0"/>
                            </a:spcBef>
                            <a:spcAft>
                              <a:spcPts val="0"/>
                            </a:spcAft>
                            <a:buClr>
                              <a:srgbClr val="D7000F"/>
                            </a:buClr>
                            <a:buSzTx/>
                            <a:tabLst/>
                            <a:defRPr/>
                          </a:pPr>
                          <a:r>
                            <a:rPr kumimoji="0" lang="fr-FR" sz="1000" b="0" i="0" u="none" strike="noStrike" kern="1200" cap="none" spc="0" normalizeH="0" baseline="0" noProof="0" dirty="0">
                              <a:ln>
                                <a:noFill/>
                              </a:ln>
                              <a:solidFill>
                                <a:srgbClr val="3E454A"/>
                              </a:solidFill>
                              <a:effectLst/>
                              <a:uLnTx/>
                              <a:uFillTx/>
                              <a:latin typeface="+mn-lt"/>
                              <a:cs typeface="Arial"/>
                              <a:sym typeface="Arial"/>
                            </a:rPr>
                            <a:t>(18-24 ans) non JBP et sans forfait</a:t>
                          </a:r>
                          <a:endParaRPr lang="fr-FR" sz="1000" b="0" i="0" u="none" strike="noStrike" kern="1200" cap="none" spc="0" normalizeH="0" baseline="0" noProof="0" dirty="0">
                            <a:ln>
                              <a:noFill/>
                            </a:ln>
                            <a:solidFill>
                              <a:srgbClr val="3E454A"/>
                            </a:solidFill>
                            <a:effectLst/>
                            <a:uLnTx/>
                            <a:uFillTx/>
                            <a:latin typeface="+mn-lt"/>
                            <a:cs typeface="Arial"/>
                          </a:endParaRPr>
                        </a:p>
                        <a:p>
                          <a:pPr marL="171450" marR="0" lvl="0" indent="-171450" algn="l" defTabSz="914354" rtl="0" eaLnBrk="1" fontAlgn="base" latinLnBrk="0" hangingPunct="1">
                            <a:lnSpc>
                              <a:spcPct val="100000"/>
                            </a:lnSpc>
                            <a:spcBef>
                              <a:spcPts val="0"/>
                            </a:spcBef>
                            <a:spcAft>
                              <a:spcPts val="0"/>
                            </a:spcAft>
                            <a:buClr>
                              <a:srgbClr val="D7000F"/>
                            </a:buClr>
                            <a:buSzTx/>
                            <a:buFont typeface="Arial" panose="020B0604020202020204" pitchFamily="34" charset="0"/>
                            <a:buChar char="­"/>
                            <a:tabLst/>
                            <a:defRPr/>
                          </a:pPr>
                          <a:r>
                            <a:rPr kumimoji="0" lang="fr-FR" sz="1000" b="0" i="0" u="none" strike="noStrike" kern="1200" cap="none" spc="0" normalizeH="0" baseline="0" noProof="0" dirty="0">
                              <a:ln>
                                <a:noFill/>
                              </a:ln>
                              <a:solidFill>
                                <a:srgbClr val="3E454A"/>
                              </a:solidFill>
                              <a:effectLst/>
                              <a:uLnTx/>
                              <a:uFillTx/>
                              <a:latin typeface="+mn-lt"/>
                              <a:cs typeface="Arial"/>
                              <a:sym typeface="Arial"/>
                            </a:rPr>
                            <a:t>Sous-cible 3 : conjoint non BP/JBP et sans forfait</a:t>
                          </a:r>
                          <a:endParaRPr lang="fr-FR" sz="1000" b="0" i="0" u="none" strike="noStrike" kern="1200" cap="none" spc="0" normalizeH="0" baseline="0" noProof="0" dirty="0">
                            <a:ln>
                              <a:noFill/>
                            </a:ln>
                            <a:solidFill>
                              <a:srgbClr val="3E454A"/>
                            </a:solidFill>
                            <a:effectLst/>
                            <a:uLnTx/>
                            <a:uFillTx/>
                            <a:latin typeface="+mn-lt"/>
                            <a:cs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CCFF"/>
                        </a:solidFill>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3E454A">
                                <a:lumMod val="75000"/>
                              </a:srgbClr>
                            </a:solidFill>
                            <a:effectLst/>
                            <a:uLnTx/>
                            <a:uFillTx/>
                            <a:latin typeface="+mn-lt"/>
                            <a:cs typeface="Arial"/>
                            <a:sym typeface="Arial"/>
                          </a:endParaRPr>
                        </a:p>
                        <a:p>
                          <a:pPr algn="l">
                            <a:defRPr/>
                          </a:pPr>
                          <a:r>
                            <a:rPr lang="fr-FR" sz="1000" b="0" i="0" u="none" strike="noStrike" kern="1200" noProof="0" dirty="0">
                              <a:solidFill>
                                <a:schemeClr val="tx1">
                                  <a:lumMod val="75000"/>
                                  <a:lumOff val="25000"/>
                                </a:schemeClr>
                              </a:solidFill>
                              <a:effectLst/>
                              <a:latin typeface="Arial" panose="020B0604020202020204" pitchFamily="34" charset="0"/>
                              <a:ea typeface="+mn-ea"/>
                              <a:cs typeface="+mn-cs"/>
                              <a:sym typeface="Arial"/>
                            </a:rPr>
                            <a:t>Conquérir le conjoint et les enfants</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a:t>
                          </a:r>
                          <a:r>
                            <a:rPr lang="fr-FR" sz="1000" b="0" i="0" u="none" strike="noStrike" kern="1200" noProof="0" dirty="0">
                              <a:solidFill>
                                <a:schemeClr val="tx1">
                                  <a:lumMod val="75000"/>
                                  <a:lumOff val="25000"/>
                                </a:schemeClr>
                              </a:solidFill>
                              <a:effectLst/>
                              <a:latin typeface="Arial" panose="020B0604020202020204" pitchFamily="34" charset="0"/>
                              <a:ea typeface="+mn-ea"/>
                              <a:cs typeface="+mn-cs"/>
                              <a:sym typeface="Arial"/>
                            </a:rPr>
                            <a:t>en s’appuyant sur la relation de</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confiance établie</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CCFF"/>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CCFF"/>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PREM CONQUETE FAMILLE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CCFF"/>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CCFF"/>
                        </a:solidFill>
                      </a:tcPr>
                    </a:tc>
                    <a:extLst>
                      <a:ext uri="{0D108BD9-81ED-4DB2-BD59-A6C34878D82A}">
                        <a16:rowId xmlns:a16="http://schemas.microsoft.com/office/drawing/2014/main" val="4184834046"/>
                      </a:ext>
                    </a:extLst>
                  </a:tr>
                  <a:tr h="544477">
                    <a:tc>
                      <a:txBody>
                        <a:bodyPr/>
                        <a:lstStyle/>
                        <a:p>
                          <a:endParaRPr lang="fr-FR" sz="1200" b="1" i="0" u="none" strike="noStrike" kern="1200" dirty="0">
                            <a:solidFill>
                              <a:srgbClr val="002060"/>
                            </a:solidFill>
                            <a:effectLst/>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i="0" u="none" strike="noStrike" kern="1200" dirty="0">
                              <a:solidFill>
                                <a:srgbClr val="7030A0"/>
                              </a:solidFill>
                              <a:effectLst/>
                              <a:latin typeface="Arial" panose="020B0604020202020204" pitchFamily="34" charset="0"/>
                              <a:ea typeface="+mn-ea"/>
                              <a:cs typeface="+mn-cs"/>
                            </a:rPr>
                            <a:t>Conquérir des clients bancarisés par les flux (Mobilité Flux MBR)</a:t>
                          </a:r>
                        </a:p>
                        <a:p>
                          <a:endParaRPr lang="fr-FR" sz="1200" b="1" i="0" u="none" strike="noStrike" kern="1200" dirty="0">
                            <a:solidFill>
                              <a:srgbClr val="00206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CCFF"/>
                        </a:solidFill>
                      </a:tcPr>
                    </a:tc>
                    <a:tc>
                      <a:txBody>
                        <a:bodyPr/>
                        <a:lstStyle/>
                        <a:p>
                          <a:pPr marL="108000" marR="0" lvl="0" indent="-108000" algn="l" defTabSz="914354" rtl="0" eaLnBrk="1" fontAlgn="base" latinLnBrk="0" hangingPunct="1">
                            <a:lnSpc>
                              <a:spcPct val="100000"/>
                            </a:lnSpc>
                            <a:spcBef>
                              <a:spcPts val="0"/>
                            </a:spcBef>
                            <a:spcAft>
                              <a:spcPts val="0"/>
                            </a:spcAft>
                            <a:buClr>
                              <a:srgbClr val="DA0000"/>
                            </a:buClr>
                            <a:buSzTx/>
                            <a:buFont typeface="Arial" panose="020B0604020202020204" pitchFamily="34" charset="0"/>
                            <a:buChar char="&gt;"/>
                            <a:tabLst/>
                            <a:defRPr/>
                          </a:pPr>
                          <a:r>
                            <a:rPr kumimoji="0" lang="fr-FR" sz="1000" b="0" i="0" u="none" strike="noStrike" kern="0" cap="none" spc="0" normalizeH="0" baseline="0" noProof="0" dirty="0">
                              <a:ln>
                                <a:noFill/>
                              </a:ln>
                              <a:solidFill>
                                <a:srgbClr val="3E454A">
                                  <a:lumMod val="75000"/>
                                </a:srgbClr>
                              </a:solidFill>
                              <a:effectLst/>
                              <a:uLnTx/>
                              <a:uFillTx/>
                              <a:latin typeface="+mn-lt"/>
                              <a:cs typeface="Arial"/>
                              <a:sym typeface="Arial"/>
                            </a:rPr>
                            <a:t>Clients majeurs Premium</a:t>
                          </a:r>
                        </a:p>
                        <a:p>
                          <a:pPr marL="108000" marR="0" lvl="0" indent="-108000" algn="l" defTabSz="914354" rtl="0" eaLnBrk="1" fontAlgn="base" latinLnBrk="0" hangingPunct="1">
                            <a:lnSpc>
                              <a:spcPct val="100000"/>
                            </a:lnSpc>
                            <a:spcBef>
                              <a:spcPts val="0"/>
                            </a:spcBef>
                            <a:spcAft>
                              <a:spcPts val="0"/>
                            </a:spcAft>
                            <a:buClr>
                              <a:srgbClr val="DA0000"/>
                            </a:buClr>
                            <a:buSzTx/>
                            <a:buFont typeface="Arial" panose="020B0604020202020204" pitchFamily="34" charset="0"/>
                            <a:buChar char="&gt;"/>
                            <a:tabLst/>
                            <a:defRPr/>
                          </a:pPr>
                          <a:r>
                            <a:rPr lang="fr-FR" sz="1000" dirty="0">
                              <a:solidFill>
                                <a:srgbClr val="3E454A">
                                  <a:lumMod val="75000"/>
                                </a:srgbClr>
                              </a:solidFill>
                            </a:rPr>
                            <a:t>N</a:t>
                          </a:r>
                          <a:r>
                            <a:rPr kumimoji="0" lang="fr-FR" sz="1000" b="0" i="0" u="none" strike="noStrike" kern="0" cap="none" spc="0" normalizeH="0" baseline="0" noProof="0" dirty="0">
                              <a:ln>
                                <a:noFill/>
                              </a:ln>
                              <a:solidFill>
                                <a:srgbClr val="3E454A">
                                  <a:lumMod val="75000"/>
                                </a:srgbClr>
                              </a:solidFill>
                              <a:effectLst/>
                              <a:uLnTx/>
                              <a:uFillTx/>
                              <a:latin typeface="+mn-lt"/>
                              <a:cs typeface="Arial"/>
                              <a:sym typeface="Arial"/>
                            </a:rPr>
                            <a:t>on BP/JBP</a:t>
                          </a:r>
                        </a:p>
                        <a:p>
                          <a:pPr marL="108000" marR="0" lvl="0" indent="-108000" algn="l" defTabSz="914354" rtl="0" eaLnBrk="1" fontAlgn="base" latinLnBrk="0" hangingPunct="1">
                            <a:lnSpc>
                              <a:spcPct val="100000"/>
                            </a:lnSpc>
                            <a:spcBef>
                              <a:spcPts val="0"/>
                            </a:spcBef>
                            <a:spcAft>
                              <a:spcPts val="0"/>
                            </a:spcAft>
                            <a:buClr>
                              <a:srgbClr val="DA0000"/>
                            </a:buClr>
                            <a:buSzTx/>
                            <a:buFont typeface="Arial" panose="020B0604020202020204" pitchFamily="34" charset="0"/>
                            <a:buChar char="&gt;"/>
                            <a:tabLst/>
                            <a:defRPr/>
                          </a:pPr>
                          <a:r>
                            <a:rPr kumimoji="0" lang="fr-FR" sz="1000" b="0" i="0" u="none" strike="noStrike" kern="0" cap="none" spc="0" normalizeH="0" baseline="0" noProof="0" dirty="0">
                              <a:ln>
                                <a:noFill/>
                              </a:ln>
                              <a:solidFill>
                                <a:srgbClr val="3E454A">
                                  <a:lumMod val="75000"/>
                                </a:srgbClr>
                              </a:solidFill>
                              <a:effectLst/>
                              <a:uLnTx/>
                              <a:uFillTx/>
                              <a:latin typeface="+mn-lt"/>
                              <a:cs typeface="Arial"/>
                              <a:sym typeface="Arial"/>
                            </a:rPr>
                            <a:t>Ayant souscrit une Formule au cours du mois précédent</a:t>
                          </a:r>
                        </a:p>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srgbClr val="3E454A">
                                <a:lumMod val="75000"/>
                              </a:srgbClr>
                            </a:solidFill>
                            <a:effectLst/>
                            <a:uLnTx/>
                            <a:uFillTx/>
                            <a:latin typeface="+mn-lt"/>
                            <a:cs typeface="Arial"/>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CCFF"/>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noProof="0" dirty="0">
                              <a:solidFill>
                                <a:schemeClr val="tx1">
                                  <a:lumMod val="75000"/>
                                  <a:lumOff val="25000"/>
                                </a:schemeClr>
                              </a:solidFill>
                              <a:effectLst/>
                              <a:latin typeface="Arial" panose="020B0604020202020204" pitchFamily="34" charset="0"/>
                              <a:ea typeface="+mn-ea"/>
                              <a:cs typeface="+mn-cs"/>
                              <a:sym typeface="Arial"/>
                            </a:rPr>
                            <a:t>Capter les flux des clients ayant souscrit récemment une Formule en activant la mobilité bancaire</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CCFF"/>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CCFF"/>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FORMULES SANS MOBILITE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CCFF"/>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CCFF"/>
                        </a:solidFill>
                      </a:tcPr>
                    </a:tc>
                    <a:extLst>
                      <a:ext uri="{0D108BD9-81ED-4DB2-BD59-A6C34878D82A}">
                        <a16:rowId xmlns:a16="http://schemas.microsoft.com/office/drawing/2014/main" val="3695975156"/>
                      </a:ext>
                    </a:extLst>
                  </a:tr>
                </a:tbl>
              </a:graphicData>
            </a:graphic>
          </p:graphicFrame>
        </mc:Choice>
        <mc:Fallback xmlns="">
          <p:graphicFrame>
            <p:nvGraphicFramePr>
              <p:cNvPr id="2" name="Tableau 2">
                <a:extLst>
                  <a:ext uri="{FF2B5EF4-FFF2-40B4-BE49-F238E27FC236}">
                    <a16:creationId xmlns:a16="http://schemas.microsoft.com/office/drawing/2014/main" id="{D72E3966-05B5-6DE8-D6D0-A80C7F95514B}"/>
                  </a:ext>
                </a:extLst>
              </p:cNvPr>
              <p:cNvGraphicFramePr>
                <a:graphicFrameLocks noGrp="1"/>
              </p:cNvGraphicFramePr>
              <p:nvPr>
                <p:extLst>
                  <p:ext uri="{D42A27DB-BD31-4B8C-83A1-F6EECF244321}">
                    <p14:modId xmlns:p14="http://schemas.microsoft.com/office/powerpoint/2010/main" val="1196400480"/>
                  </p:ext>
                </p:extLst>
              </p:nvPr>
            </p:nvGraphicFramePr>
            <p:xfrm>
              <a:off x="532368" y="1285180"/>
              <a:ext cx="11544665" cy="4418676"/>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90796">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tx2"/>
                              </a:solidFill>
                              <a:effectLst/>
                              <a:latin typeface="Arial" panose="020B0604020202020204" pitchFamily="34" charset="0"/>
                              <a:ea typeface="+mn-ea"/>
                              <a:cs typeface="+mn-cs"/>
                            </a:rPr>
                            <a:t>Comm</a:t>
                          </a:r>
                          <a:endParaRPr lang="fr-FR" sz="1200" b="1" i="0" u="none" strike="noStrike" kern="1200" dirty="0">
                            <a:solidFill>
                              <a:schemeClr val="tx2"/>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extLst>
                      <a:ext uri="{0D108BD9-81ED-4DB2-BD59-A6C34878D82A}">
                        <a16:rowId xmlns:a16="http://schemas.microsoft.com/office/drawing/2014/main" val="281826543"/>
                      </a:ext>
                    </a:extLst>
                  </a:tr>
                  <a:tr h="1702680">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Bilan Epargne : Activation PEA</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endParaRPr lang="fr-F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blipFill>
                          <a:blip r:embed="rId6"/>
                          <a:stretch>
                            <a:fillRect l="-82427" t="-35000" r="-214644" b="-125357"/>
                          </a:stretch>
                        </a:blip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fr-FR" sz="1000" b="0" i="0" u="none" strike="noStrike" kern="1200" noProof="0" dirty="0">
                              <a:solidFill>
                                <a:schemeClr val="tx1">
                                  <a:lumMod val="75000"/>
                                  <a:lumOff val="25000"/>
                                </a:schemeClr>
                              </a:solidFill>
                              <a:effectLst/>
                              <a:latin typeface="Arial" panose="020B0604020202020204" pitchFamily="34" charset="0"/>
                              <a:ea typeface="+mn-ea"/>
                              <a:cs typeface="+mn-cs"/>
                              <a:sym typeface="Arial"/>
                            </a:rPr>
                            <a:t>Inciter le client à faire des versements sur son PEA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0" cap="none" spc="0" normalizeH="0" baseline="0" noProof="0" dirty="0">
                            <a:ln>
                              <a:noFill/>
                            </a:ln>
                            <a:solidFill>
                              <a:srgbClr val="000000"/>
                            </a:solidFill>
                            <a:effectLst/>
                            <a:uLnTx/>
                            <a:uFillTx/>
                            <a:latin typeface="+mn-lt"/>
                            <a:cs typeface="Arial"/>
                            <a:sym typeface="Arial"/>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Q3 PREM ACTIVATION PEA</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extLst>
                      <a:ext uri="{0D108BD9-81ED-4DB2-BD59-A6C34878D82A}">
                        <a16:rowId xmlns:a16="http://schemas.microsoft.com/office/drawing/2014/main" val="2296686721"/>
                      </a:ext>
                    </a:extLst>
                  </a:tr>
                  <a:tr h="1138800">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7030A0"/>
                              </a:solidFill>
                              <a:effectLst/>
                              <a:latin typeface="Arial" panose="020B0604020202020204" pitchFamily="34" charset="0"/>
                              <a:ea typeface="+mn-ea"/>
                              <a:cs typeface="+mn-cs"/>
                            </a:rPr>
                            <a:t>Conquérir des clients bancarisés par la Famille </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CCFF"/>
                        </a:solidFill>
                      </a:tcPr>
                    </a:tc>
                    <a:tc>
                      <a:txBody>
                        <a:bodyPr/>
                        <a:lstStyle/>
                        <a:p>
                          <a:pPr marL="171450" marR="0" lvl="0" indent="-171450" algn="l" defTabSz="914354" rtl="0" eaLnBrk="1" fontAlgn="base" latinLnBrk="0" hangingPunct="1">
                            <a:lnSpc>
                              <a:spcPct val="100000"/>
                            </a:lnSpc>
                            <a:spcBef>
                              <a:spcPts val="0"/>
                            </a:spcBef>
                            <a:spcAft>
                              <a:spcPts val="0"/>
                            </a:spcAft>
                            <a:buClr>
                              <a:srgbClr val="D7000F"/>
                            </a:buClr>
                            <a:buSzTx/>
                            <a:buFont typeface="Arial" panose="020B0604020202020204" pitchFamily="34" charset="0"/>
                            <a:buChar char="&gt;"/>
                            <a:tabLst/>
                            <a:defRPr/>
                          </a:pPr>
                          <a:r>
                            <a:rPr kumimoji="0" lang="fr-FR" sz="1000" b="0" i="0" u="none" strike="noStrike" kern="0" cap="none" spc="0" normalizeH="0" baseline="0" noProof="0" dirty="0">
                              <a:ln>
                                <a:noFill/>
                              </a:ln>
                              <a:solidFill>
                                <a:srgbClr val="3E454A"/>
                              </a:solidFill>
                              <a:effectLst/>
                              <a:uLnTx/>
                              <a:uFillTx/>
                              <a:latin typeface="+mn-lt"/>
                              <a:cs typeface="Arial"/>
                              <a:sym typeface="Arial"/>
                            </a:rPr>
                            <a:t>Clients majeurs Premium BP</a:t>
                          </a:r>
                          <a:r>
                            <a:rPr kumimoji="0" lang="fr-FR" sz="1000" dirty="0">
                              <a:solidFill>
                                <a:srgbClr val="3E454A"/>
                              </a:solidFill>
                              <a:sym typeface="Arial"/>
                            </a:rPr>
                            <a:t> </a:t>
                          </a:r>
                          <a:r>
                            <a:rPr lang="fr-FR" sz="1000" kern="1200" dirty="0">
                              <a:solidFill>
                                <a:srgbClr val="3E454A"/>
                              </a:solidFill>
                            </a:rPr>
                            <a:t>avec:</a:t>
                          </a:r>
                          <a:r>
                            <a:rPr lang="fr-FR" sz="1000" dirty="0">
                              <a:solidFill>
                                <a:srgbClr val="3E454A"/>
                              </a:solidFill>
                            </a:rPr>
                            <a:t> </a:t>
                          </a:r>
                        </a:p>
                        <a:p>
                          <a:pPr marL="171450" marR="0" lvl="0" indent="-171450" algn="l" defTabSz="914354" rtl="0" eaLnBrk="1" fontAlgn="base" latinLnBrk="0" hangingPunct="1">
                            <a:lnSpc>
                              <a:spcPct val="100000"/>
                            </a:lnSpc>
                            <a:spcBef>
                              <a:spcPts val="0"/>
                            </a:spcBef>
                            <a:spcAft>
                              <a:spcPts val="0"/>
                            </a:spcAft>
                            <a:buClr>
                              <a:srgbClr val="D7000F"/>
                            </a:buClr>
                            <a:buSzTx/>
                            <a:buFont typeface="Arial" panose="020B0604020202020204" pitchFamily="34" charset="0"/>
                            <a:buChar char="&gt;"/>
                            <a:tabLst/>
                            <a:defRPr/>
                          </a:pPr>
                          <a:r>
                            <a:rPr kumimoji="0" lang="fr-FR" sz="1000" b="0" i="0" u="none" strike="noStrike" kern="1200" cap="none" spc="0" normalizeH="0" baseline="0" noProof="0" dirty="0">
                              <a:ln>
                                <a:noFill/>
                              </a:ln>
                              <a:solidFill>
                                <a:srgbClr val="3E454A"/>
                              </a:solidFill>
                              <a:effectLst/>
                              <a:uLnTx/>
                              <a:uFillTx/>
                              <a:latin typeface="+mn-lt"/>
                              <a:cs typeface="Arial"/>
                              <a:sym typeface="Arial"/>
                            </a:rPr>
                            <a:t>Sous-cible 1 : enfant mineur</a:t>
                          </a:r>
                          <a:r>
                            <a:rPr lang="fr-FR" sz="1000" kern="1200" dirty="0">
                              <a:solidFill>
                                <a:srgbClr val="3E454A"/>
                              </a:solidFill>
                            </a:rPr>
                            <a:t> </a:t>
                          </a:r>
                          <a:endParaRPr lang="fr-FR" sz="1000" b="0" i="0" u="none" strike="noStrike" kern="1200" cap="none" spc="0" normalizeH="0" baseline="0" noProof="0" dirty="0">
                            <a:ln>
                              <a:noFill/>
                            </a:ln>
                            <a:solidFill>
                              <a:srgbClr val="3E454A"/>
                            </a:solidFill>
                            <a:effectLst/>
                            <a:uLnTx/>
                            <a:uFillTx/>
                            <a:latin typeface="+mn-lt"/>
                            <a:cs typeface="Arial"/>
                          </a:endParaRPr>
                        </a:p>
                        <a:p>
                          <a:pPr marL="107950" marR="0" lvl="0" algn="l" defTabSz="914354" rtl="0" eaLnBrk="1" fontAlgn="base" latinLnBrk="0" hangingPunct="1">
                            <a:lnSpc>
                              <a:spcPct val="100000"/>
                            </a:lnSpc>
                            <a:spcBef>
                              <a:spcPts val="0"/>
                            </a:spcBef>
                            <a:spcAft>
                              <a:spcPts val="0"/>
                            </a:spcAft>
                            <a:buClr>
                              <a:srgbClr val="D7000F"/>
                            </a:buClr>
                            <a:buSzTx/>
                            <a:tabLst/>
                            <a:defRPr/>
                          </a:pPr>
                          <a:r>
                            <a:rPr kumimoji="0" lang="fr-FR" sz="1000" b="0" i="0" u="none" strike="noStrike" kern="1200" cap="none" spc="0" normalizeH="0" baseline="0" noProof="0" dirty="0">
                              <a:ln>
                                <a:noFill/>
                              </a:ln>
                              <a:solidFill>
                                <a:srgbClr val="3E454A"/>
                              </a:solidFill>
                              <a:effectLst/>
                              <a:uLnTx/>
                              <a:uFillTx/>
                              <a:latin typeface="+mn-lt"/>
                              <a:cs typeface="Arial"/>
                              <a:sym typeface="Arial"/>
                            </a:rPr>
                            <a:t>(15-17 ans) non JBP et sans forfait</a:t>
                          </a:r>
                          <a:endParaRPr lang="fr-FR" sz="1000" b="0" i="0" u="none" strike="noStrike" kern="1200" cap="none" spc="0" normalizeH="0" baseline="0" noProof="0" dirty="0">
                            <a:ln>
                              <a:noFill/>
                            </a:ln>
                            <a:solidFill>
                              <a:srgbClr val="3E454A"/>
                            </a:solidFill>
                            <a:effectLst/>
                            <a:uLnTx/>
                            <a:uFillTx/>
                            <a:latin typeface="+mn-lt"/>
                            <a:cs typeface="Arial"/>
                          </a:endParaRPr>
                        </a:p>
                        <a:p>
                          <a:pPr marL="171450" indent="-171450" defTabSz="914354" fontAlgn="base">
                            <a:buClr>
                              <a:srgbClr val="D7000F"/>
                            </a:buClr>
                            <a:buFont typeface="Arial" panose="020B0604020202020204" pitchFamily="34" charset="0"/>
                            <a:buChar char="­"/>
                            <a:defRPr/>
                          </a:pPr>
                          <a:r>
                            <a:rPr kumimoji="0" lang="fr-FR" sz="1000" b="0" i="0" u="none" strike="noStrike" kern="1200" cap="none" spc="0" normalizeH="0" baseline="0" noProof="0" dirty="0">
                              <a:ln>
                                <a:noFill/>
                              </a:ln>
                              <a:solidFill>
                                <a:srgbClr val="3E454A"/>
                              </a:solidFill>
                              <a:effectLst/>
                              <a:uLnTx/>
                              <a:uFillTx/>
                              <a:latin typeface="+mn-lt"/>
                              <a:cs typeface="Arial"/>
                              <a:sym typeface="Arial"/>
                            </a:rPr>
                            <a:t>Sous-cible 2 : enfant majeur</a:t>
                          </a:r>
                          <a:r>
                            <a:rPr lang="fr-FR" sz="1000" kern="1200" dirty="0">
                              <a:solidFill>
                                <a:srgbClr val="3E454A"/>
                              </a:solidFill>
                            </a:rPr>
                            <a:t> </a:t>
                          </a:r>
                          <a:endParaRPr lang="fr-FR" sz="1000" b="0" i="0" u="none" strike="noStrike" kern="1200" cap="none" spc="0" normalizeH="0" baseline="0" noProof="0" dirty="0">
                            <a:ln>
                              <a:noFill/>
                            </a:ln>
                            <a:solidFill>
                              <a:srgbClr val="3E454A"/>
                            </a:solidFill>
                            <a:effectLst/>
                            <a:uLnTx/>
                            <a:uFillTx/>
                            <a:latin typeface="+mn-lt"/>
                            <a:cs typeface="Arial"/>
                          </a:endParaRPr>
                        </a:p>
                        <a:p>
                          <a:pPr marL="107950" marR="0" lvl="0" algn="l" defTabSz="914354" rtl="0" eaLnBrk="1" fontAlgn="base" latinLnBrk="0" hangingPunct="1">
                            <a:lnSpc>
                              <a:spcPct val="100000"/>
                            </a:lnSpc>
                            <a:spcBef>
                              <a:spcPts val="0"/>
                            </a:spcBef>
                            <a:spcAft>
                              <a:spcPts val="0"/>
                            </a:spcAft>
                            <a:buClr>
                              <a:srgbClr val="D7000F"/>
                            </a:buClr>
                            <a:buSzTx/>
                            <a:tabLst/>
                            <a:defRPr/>
                          </a:pPr>
                          <a:r>
                            <a:rPr kumimoji="0" lang="fr-FR" sz="1000" b="0" i="0" u="none" strike="noStrike" kern="1200" cap="none" spc="0" normalizeH="0" baseline="0" noProof="0" dirty="0">
                              <a:ln>
                                <a:noFill/>
                              </a:ln>
                              <a:solidFill>
                                <a:srgbClr val="3E454A"/>
                              </a:solidFill>
                              <a:effectLst/>
                              <a:uLnTx/>
                              <a:uFillTx/>
                              <a:latin typeface="+mn-lt"/>
                              <a:cs typeface="Arial"/>
                              <a:sym typeface="Arial"/>
                            </a:rPr>
                            <a:t>(18-24 ans) non JBP et sans forfait</a:t>
                          </a:r>
                          <a:endParaRPr lang="fr-FR" sz="1000" b="0" i="0" u="none" strike="noStrike" kern="1200" cap="none" spc="0" normalizeH="0" baseline="0" noProof="0" dirty="0">
                            <a:ln>
                              <a:noFill/>
                            </a:ln>
                            <a:solidFill>
                              <a:srgbClr val="3E454A"/>
                            </a:solidFill>
                            <a:effectLst/>
                            <a:uLnTx/>
                            <a:uFillTx/>
                            <a:latin typeface="+mn-lt"/>
                            <a:cs typeface="Arial"/>
                          </a:endParaRPr>
                        </a:p>
                        <a:p>
                          <a:pPr marL="171450" marR="0" lvl="0" indent="-171450" algn="l" defTabSz="914354" rtl="0" eaLnBrk="1" fontAlgn="base" latinLnBrk="0" hangingPunct="1">
                            <a:lnSpc>
                              <a:spcPct val="100000"/>
                            </a:lnSpc>
                            <a:spcBef>
                              <a:spcPts val="0"/>
                            </a:spcBef>
                            <a:spcAft>
                              <a:spcPts val="0"/>
                            </a:spcAft>
                            <a:buClr>
                              <a:srgbClr val="D7000F"/>
                            </a:buClr>
                            <a:buSzTx/>
                            <a:buFont typeface="Arial" panose="020B0604020202020204" pitchFamily="34" charset="0"/>
                            <a:buChar char="­"/>
                            <a:tabLst/>
                            <a:defRPr/>
                          </a:pPr>
                          <a:r>
                            <a:rPr kumimoji="0" lang="fr-FR" sz="1000" b="0" i="0" u="none" strike="noStrike" kern="1200" cap="none" spc="0" normalizeH="0" baseline="0" noProof="0" dirty="0">
                              <a:ln>
                                <a:noFill/>
                              </a:ln>
                              <a:solidFill>
                                <a:srgbClr val="3E454A"/>
                              </a:solidFill>
                              <a:effectLst/>
                              <a:uLnTx/>
                              <a:uFillTx/>
                              <a:latin typeface="+mn-lt"/>
                              <a:cs typeface="Arial"/>
                              <a:sym typeface="Arial"/>
                            </a:rPr>
                            <a:t>Sous-cible 3 : conjoint non BP/JBP et sans forfait</a:t>
                          </a:r>
                          <a:endParaRPr lang="fr-FR" sz="1000" b="0" i="0" u="none" strike="noStrike" kern="1200" cap="none" spc="0" normalizeH="0" baseline="0" noProof="0" dirty="0">
                            <a:ln>
                              <a:noFill/>
                            </a:ln>
                            <a:solidFill>
                              <a:srgbClr val="3E454A"/>
                            </a:solidFill>
                            <a:effectLst/>
                            <a:uLnTx/>
                            <a:uFillTx/>
                            <a:latin typeface="+mn-lt"/>
                            <a:cs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CCFF"/>
                        </a:solidFill>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3E454A">
                                <a:lumMod val="75000"/>
                              </a:srgbClr>
                            </a:solidFill>
                            <a:effectLst/>
                            <a:uLnTx/>
                            <a:uFillTx/>
                            <a:latin typeface="+mn-lt"/>
                            <a:cs typeface="Arial"/>
                            <a:sym typeface="Arial"/>
                          </a:endParaRPr>
                        </a:p>
                        <a:p>
                          <a:pPr algn="l">
                            <a:defRPr/>
                          </a:pPr>
                          <a:r>
                            <a:rPr lang="fr-FR" sz="1000" b="0" i="0" u="none" strike="noStrike" kern="1200" noProof="0" dirty="0">
                              <a:solidFill>
                                <a:schemeClr val="tx1">
                                  <a:lumMod val="75000"/>
                                  <a:lumOff val="25000"/>
                                </a:schemeClr>
                              </a:solidFill>
                              <a:effectLst/>
                              <a:latin typeface="Arial" panose="020B0604020202020204" pitchFamily="34" charset="0"/>
                              <a:ea typeface="+mn-ea"/>
                              <a:cs typeface="+mn-cs"/>
                              <a:sym typeface="Arial"/>
                            </a:rPr>
                            <a:t>Conquérir le conjoint et les enfants</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a:t>
                          </a:r>
                          <a:r>
                            <a:rPr lang="fr-FR" sz="1000" b="0" i="0" u="none" strike="noStrike" kern="1200" noProof="0" dirty="0">
                              <a:solidFill>
                                <a:schemeClr val="tx1">
                                  <a:lumMod val="75000"/>
                                  <a:lumOff val="25000"/>
                                </a:schemeClr>
                              </a:solidFill>
                              <a:effectLst/>
                              <a:latin typeface="Arial" panose="020B0604020202020204" pitchFamily="34" charset="0"/>
                              <a:ea typeface="+mn-ea"/>
                              <a:cs typeface="+mn-cs"/>
                              <a:sym typeface="Arial"/>
                            </a:rPr>
                            <a:t>en s’appuyant sur la relation de</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confiance établie</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CCFF"/>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CCFF"/>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PREM CONQUETE FAMILLE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CCFF"/>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CCFF"/>
                        </a:solidFill>
                      </a:tcPr>
                    </a:tc>
                    <a:extLst>
                      <a:ext uri="{0D108BD9-81ED-4DB2-BD59-A6C34878D82A}">
                        <a16:rowId xmlns:a16="http://schemas.microsoft.com/office/drawing/2014/main" val="4184834046"/>
                      </a:ext>
                    </a:extLst>
                  </a:tr>
                  <a:tr h="986400">
                    <a:tc>
                      <a:txBody>
                        <a:bodyPr/>
                        <a:lstStyle/>
                        <a:p>
                          <a:endParaRPr lang="fr-FR" sz="1200" b="1" i="0" u="none" strike="noStrike" kern="1200" dirty="0">
                            <a:solidFill>
                              <a:srgbClr val="002060"/>
                            </a:solidFill>
                            <a:effectLst/>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i="0" u="none" strike="noStrike" kern="1200" dirty="0">
                              <a:solidFill>
                                <a:srgbClr val="7030A0"/>
                              </a:solidFill>
                              <a:effectLst/>
                              <a:latin typeface="Arial" panose="020B0604020202020204" pitchFamily="34" charset="0"/>
                              <a:ea typeface="+mn-ea"/>
                              <a:cs typeface="+mn-cs"/>
                            </a:rPr>
                            <a:t>Conquérir des clients bancarisés par les flux (Mobilité Flux MBR)</a:t>
                          </a:r>
                        </a:p>
                        <a:p>
                          <a:endParaRPr lang="fr-FR" sz="1200" b="1" i="0" u="none" strike="noStrike" kern="1200" dirty="0">
                            <a:solidFill>
                              <a:srgbClr val="00206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CCFF"/>
                        </a:solidFill>
                      </a:tcPr>
                    </a:tc>
                    <a:tc>
                      <a:txBody>
                        <a:bodyPr/>
                        <a:lstStyle/>
                        <a:p>
                          <a:pPr marL="108000" marR="0" lvl="0" indent="-108000" algn="l" defTabSz="914354" rtl="0" eaLnBrk="1" fontAlgn="base" latinLnBrk="0" hangingPunct="1">
                            <a:lnSpc>
                              <a:spcPct val="100000"/>
                            </a:lnSpc>
                            <a:spcBef>
                              <a:spcPts val="0"/>
                            </a:spcBef>
                            <a:spcAft>
                              <a:spcPts val="0"/>
                            </a:spcAft>
                            <a:buClr>
                              <a:srgbClr val="DA0000"/>
                            </a:buClr>
                            <a:buSzTx/>
                            <a:buFont typeface="Arial" panose="020B0604020202020204" pitchFamily="34" charset="0"/>
                            <a:buChar char="&gt;"/>
                            <a:tabLst/>
                            <a:defRPr/>
                          </a:pPr>
                          <a:r>
                            <a:rPr kumimoji="0" lang="fr-FR" sz="1000" b="0" i="0" u="none" strike="noStrike" kern="0" cap="none" spc="0" normalizeH="0" baseline="0" noProof="0" dirty="0">
                              <a:ln>
                                <a:noFill/>
                              </a:ln>
                              <a:solidFill>
                                <a:srgbClr val="3E454A">
                                  <a:lumMod val="75000"/>
                                </a:srgbClr>
                              </a:solidFill>
                              <a:effectLst/>
                              <a:uLnTx/>
                              <a:uFillTx/>
                              <a:latin typeface="+mn-lt"/>
                              <a:cs typeface="Arial"/>
                              <a:sym typeface="Arial"/>
                            </a:rPr>
                            <a:t>Clients majeurs Premium</a:t>
                          </a:r>
                        </a:p>
                        <a:p>
                          <a:pPr marL="108000" marR="0" lvl="0" indent="-108000" algn="l" defTabSz="914354" rtl="0" eaLnBrk="1" fontAlgn="base" latinLnBrk="0" hangingPunct="1">
                            <a:lnSpc>
                              <a:spcPct val="100000"/>
                            </a:lnSpc>
                            <a:spcBef>
                              <a:spcPts val="0"/>
                            </a:spcBef>
                            <a:spcAft>
                              <a:spcPts val="0"/>
                            </a:spcAft>
                            <a:buClr>
                              <a:srgbClr val="DA0000"/>
                            </a:buClr>
                            <a:buSzTx/>
                            <a:buFont typeface="Arial" panose="020B0604020202020204" pitchFamily="34" charset="0"/>
                            <a:buChar char="&gt;"/>
                            <a:tabLst/>
                            <a:defRPr/>
                          </a:pPr>
                          <a:r>
                            <a:rPr lang="fr-FR" sz="1000" dirty="0">
                              <a:solidFill>
                                <a:srgbClr val="3E454A">
                                  <a:lumMod val="75000"/>
                                </a:srgbClr>
                              </a:solidFill>
                            </a:rPr>
                            <a:t>N</a:t>
                          </a:r>
                          <a:r>
                            <a:rPr kumimoji="0" lang="fr-FR" sz="1000" b="0" i="0" u="none" strike="noStrike" kern="0" cap="none" spc="0" normalizeH="0" baseline="0" noProof="0" dirty="0">
                              <a:ln>
                                <a:noFill/>
                              </a:ln>
                              <a:solidFill>
                                <a:srgbClr val="3E454A">
                                  <a:lumMod val="75000"/>
                                </a:srgbClr>
                              </a:solidFill>
                              <a:effectLst/>
                              <a:uLnTx/>
                              <a:uFillTx/>
                              <a:latin typeface="+mn-lt"/>
                              <a:cs typeface="Arial"/>
                              <a:sym typeface="Arial"/>
                            </a:rPr>
                            <a:t>on BP/JBP</a:t>
                          </a:r>
                        </a:p>
                        <a:p>
                          <a:pPr marL="108000" marR="0" lvl="0" indent="-108000" algn="l" defTabSz="914354" rtl="0" eaLnBrk="1" fontAlgn="base" latinLnBrk="0" hangingPunct="1">
                            <a:lnSpc>
                              <a:spcPct val="100000"/>
                            </a:lnSpc>
                            <a:spcBef>
                              <a:spcPts val="0"/>
                            </a:spcBef>
                            <a:spcAft>
                              <a:spcPts val="0"/>
                            </a:spcAft>
                            <a:buClr>
                              <a:srgbClr val="DA0000"/>
                            </a:buClr>
                            <a:buSzTx/>
                            <a:buFont typeface="Arial" panose="020B0604020202020204" pitchFamily="34" charset="0"/>
                            <a:buChar char="&gt;"/>
                            <a:tabLst/>
                            <a:defRPr/>
                          </a:pPr>
                          <a:r>
                            <a:rPr kumimoji="0" lang="fr-FR" sz="1000" b="0" i="0" u="none" strike="noStrike" kern="0" cap="none" spc="0" normalizeH="0" baseline="0" noProof="0" dirty="0">
                              <a:ln>
                                <a:noFill/>
                              </a:ln>
                              <a:solidFill>
                                <a:srgbClr val="3E454A">
                                  <a:lumMod val="75000"/>
                                </a:srgbClr>
                              </a:solidFill>
                              <a:effectLst/>
                              <a:uLnTx/>
                              <a:uFillTx/>
                              <a:latin typeface="+mn-lt"/>
                              <a:cs typeface="Arial"/>
                              <a:sym typeface="Arial"/>
                            </a:rPr>
                            <a:t>Ayant souscrit une Formule au cours du mois précédent</a:t>
                          </a:r>
                        </a:p>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srgbClr val="3E454A">
                                <a:lumMod val="75000"/>
                              </a:srgbClr>
                            </a:solidFill>
                            <a:effectLst/>
                            <a:uLnTx/>
                            <a:uFillTx/>
                            <a:latin typeface="+mn-lt"/>
                            <a:cs typeface="Arial"/>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CCFF"/>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noProof="0" dirty="0">
                              <a:solidFill>
                                <a:schemeClr val="tx1">
                                  <a:lumMod val="75000"/>
                                  <a:lumOff val="25000"/>
                                </a:schemeClr>
                              </a:solidFill>
                              <a:effectLst/>
                              <a:latin typeface="Arial" panose="020B0604020202020204" pitchFamily="34" charset="0"/>
                              <a:ea typeface="+mn-ea"/>
                              <a:cs typeface="+mn-cs"/>
                              <a:sym typeface="Arial"/>
                            </a:rPr>
                            <a:t>Capter les flux des clients ayant souscrit récemment une Formule en activant la mobilité bancaire</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CCFF"/>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CCFF"/>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FORMULES SANS MOBILITE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CCFF"/>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CCFF"/>
                        </a:solidFill>
                      </a:tcPr>
                    </a:tc>
                    <a:extLst>
                      <a:ext uri="{0D108BD9-81ED-4DB2-BD59-A6C34878D82A}">
                        <a16:rowId xmlns:a16="http://schemas.microsoft.com/office/drawing/2014/main" val="3695975156"/>
                      </a:ext>
                    </a:extLst>
                  </a:tr>
                </a:tbl>
              </a:graphicData>
            </a:graphic>
          </p:graphicFrame>
        </mc:Fallback>
      </mc:AlternateContent>
      <p:pic>
        <p:nvPicPr>
          <p:cNvPr id="22" name="Image 21">
            <a:extLst>
              <a:ext uri="{FF2B5EF4-FFF2-40B4-BE49-F238E27FC236}">
                <a16:creationId xmlns:a16="http://schemas.microsoft.com/office/drawing/2014/main" id="{37DBC2F3-BD86-A614-3E3C-469514FEDF91}"/>
              </a:ext>
            </a:extLst>
          </p:cNvPr>
          <p:cNvPicPr>
            <a:picLocks noChangeAspect="1"/>
          </p:cNvPicPr>
          <p:nvPr/>
        </p:nvPicPr>
        <p:blipFill>
          <a:blip r:embed="rId7">
            <a:clrChange>
              <a:clrFrom>
                <a:srgbClr val="FFFFFF"/>
              </a:clrFrom>
              <a:clrTo>
                <a:srgbClr val="FFFFFF">
                  <a:alpha val="0"/>
                </a:srgbClr>
              </a:clrTo>
            </a:clrChange>
            <a:grayscl/>
          </a:blip>
          <a:stretch>
            <a:fillRect/>
          </a:stretch>
        </p:blipFill>
        <p:spPr>
          <a:xfrm>
            <a:off x="11489181" y="2415179"/>
            <a:ext cx="363205" cy="290565"/>
          </a:xfrm>
          <a:prstGeom prst="rect">
            <a:avLst/>
          </a:prstGeom>
        </p:spPr>
      </p:pic>
      <p:pic>
        <p:nvPicPr>
          <p:cNvPr id="24" name="Image 23">
            <a:extLst>
              <a:ext uri="{FF2B5EF4-FFF2-40B4-BE49-F238E27FC236}">
                <a16:creationId xmlns:a16="http://schemas.microsoft.com/office/drawing/2014/main" id="{072718B6-6CC1-172C-5A54-5AE0D3371369}"/>
              </a:ext>
            </a:extLst>
          </p:cNvPr>
          <p:cNvPicPr>
            <a:picLocks noChangeAspect="1"/>
          </p:cNvPicPr>
          <p:nvPr/>
        </p:nvPicPr>
        <p:blipFill>
          <a:blip r:embed="rId8">
            <a:clrChange>
              <a:clrFrom>
                <a:srgbClr val="FFFFFF"/>
              </a:clrFrom>
              <a:clrTo>
                <a:srgbClr val="FFFFFF">
                  <a:alpha val="0"/>
                </a:srgbClr>
              </a:clrTo>
            </a:clrChange>
            <a:grayscl/>
          </a:blip>
          <a:stretch>
            <a:fillRect/>
          </a:stretch>
        </p:blipFill>
        <p:spPr>
          <a:xfrm>
            <a:off x="11512295" y="2843300"/>
            <a:ext cx="316979" cy="264150"/>
          </a:xfrm>
          <a:prstGeom prst="rect">
            <a:avLst/>
          </a:prstGeom>
        </p:spPr>
      </p:pic>
      <p:pic>
        <p:nvPicPr>
          <p:cNvPr id="25" name="Image 24">
            <a:extLst>
              <a:ext uri="{FF2B5EF4-FFF2-40B4-BE49-F238E27FC236}">
                <a16:creationId xmlns:a16="http://schemas.microsoft.com/office/drawing/2014/main" id="{225EE610-501E-F0BE-44CD-6676E13D7A7D}"/>
              </a:ext>
            </a:extLst>
          </p:cNvPr>
          <p:cNvPicPr>
            <a:picLocks noChangeAspect="1"/>
          </p:cNvPicPr>
          <p:nvPr/>
        </p:nvPicPr>
        <p:blipFill>
          <a:blip r:embed="rId7">
            <a:clrChange>
              <a:clrFrom>
                <a:srgbClr val="FFFFFF"/>
              </a:clrFrom>
              <a:clrTo>
                <a:srgbClr val="FFFFFF">
                  <a:alpha val="0"/>
                </a:srgbClr>
              </a:clrTo>
            </a:clrChange>
            <a:grayscl/>
          </a:blip>
          <a:stretch>
            <a:fillRect/>
          </a:stretch>
        </p:blipFill>
        <p:spPr>
          <a:xfrm>
            <a:off x="11485861" y="3740358"/>
            <a:ext cx="363205" cy="290565"/>
          </a:xfrm>
          <a:prstGeom prst="rect">
            <a:avLst/>
          </a:prstGeom>
        </p:spPr>
      </p:pic>
      <p:pic>
        <p:nvPicPr>
          <p:cNvPr id="27" name="Image 26">
            <a:extLst>
              <a:ext uri="{FF2B5EF4-FFF2-40B4-BE49-F238E27FC236}">
                <a16:creationId xmlns:a16="http://schemas.microsoft.com/office/drawing/2014/main" id="{50FD15C5-6E11-D1CC-77A7-20BF66152110}"/>
              </a:ext>
            </a:extLst>
          </p:cNvPr>
          <p:cNvPicPr>
            <a:picLocks noChangeAspect="1"/>
          </p:cNvPicPr>
          <p:nvPr/>
        </p:nvPicPr>
        <p:blipFill>
          <a:blip r:embed="rId8">
            <a:clrChange>
              <a:clrFrom>
                <a:srgbClr val="FFFFFF"/>
              </a:clrFrom>
              <a:clrTo>
                <a:srgbClr val="FFFFFF">
                  <a:alpha val="0"/>
                </a:srgbClr>
              </a:clrTo>
            </a:clrChange>
            <a:grayscl/>
          </a:blip>
          <a:stretch>
            <a:fillRect/>
          </a:stretch>
        </p:blipFill>
        <p:spPr>
          <a:xfrm>
            <a:off x="11489181" y="4123869"/>
            <a:ext cx="316979" cy="264150"/>
          </a:xfrm>
          <a:prstGeom prst="rect">
            <a:avLst/>
          </a:prstGeom>
        </p:spPr>
      </p:pic>
      <p:pic>
        <p:nvPicPr>
          <p:cNvPr id="28" name="Image 27">
            <a:extLst>
              <a:ext uri="{FF2B5EF4-FFF2-40B4-BE49-F238E27FC236}">
                <a16:creationId xmlns:a16="http://schemas.microsoft.com/office/drawing/2014/main" id="{C9279038-F519-EA17-41E3-B5513990893C}"/>
              </a:ext>
            </a:extLst>
          </p:cNvPr>
          <p:cNvPicPr>
            <a:picLocks noChangeAspect="1"/>
          </p:cNvPicPr>
          <p:nvPr/>
        </p:nvPicPr>
        <p:blipFill>
          <a:blip r:embed="rId7">
            <a:clrChange>
              <a:clrFrom>
                <a:srgbClr val="FFFFFF"/>
              </a:clrFrom>
              <a:clrTo>
                <a:srgbClr val="FFFFFF">
                  <a:alpha val="0"/>
                </a:srgbClr>
              </a:clrTo>
            </a:clrChange>
            <a:grayscl/>
          </a:blip>
          <a:stretch>
            <a:fillRect/>
          </a:stretch>
        </p:blipFill>
        <p:spPr>
          <a:xfrm>
            <a:off x="11485860" y="4864477"/>
            <a:ext cx="363205" cy="290565"/>
          </a:xfrm>
          <a:prstGeom prst="rect">
            <a:avLst/>
          </a:prstGeom>
        </p:spPr>
      </p:pic>
      <p:pic>
        <p:nvPicPr>
          <p:cNvPr id="30" name="Image 29">
            <a:extLst>
              <a:ext uri="{FF2B5EF4-FFF2-40B4-BE49-F238E27FC236}">
                <a16:creationId xmlns:a16="http://schemas.microsoft.com/office/drawing/2014/main" id="{210FDE72-8E21-4137-E5AF-252D6D20A502}"/>
              </a:ext>
            </a:extLst>
          </p:cNvPr>
          <p:cNvPicPr>
            <a:picLocks noChangeAspect="1"/>
          </p:cNvPicPr>
          <p:nvPr/>
        </p:nvPicPr>
        <p:blipFill>
          <a:blip r:embed="rId8">
            <a:clrChange>
              <a:clrFrom>
                <a:srgbClr val="FFFFFF"/>
              </a:clrFrom>
              <a:clrTo>
                <a:srgbClr val="FFFFFF">
                  <a:alpha val="0"/>
                </a:srgbClr>
              </a:clrTo>
            </a:clrChange>
            <a:grayscl/>
          </a:blip>
          <a:stretch>
            <a:fillRect/>
          </a:stretch>
        </p:blipFill>
        <p:spPr>
          <a:xfrm>
            <a:off x="11497162" y="5250900"/>
            <a:ext cx="316979" cy="264150"/>
          </a:xfrm>
          <a:prstGeom prst="rect">
            <a:avLst/>
          </a:prstGeom>
        </p:spPr>
      </p:pic>
      <p:pic>
        <p:nvPicPr>
          <p:cNvPr id="7" name="Picture 4" descr="Page 2 | Recurrent Images - Free Download on Freepik">
            <a:extLst>
              <a:ext uri="{FF2B5EF4-FFF2-40B4-BE49-F238E27FC236}">
                <a16:creationId xmlns:a16="http://schemas.microsoft.com/office/drawing/2014/main" id="{A8FA0CDE-EC32-A089-882F-C36BA951702E}"/>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950227" y="5190891"/>
            <a:ext cx="233362" cy="23336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Page 2 | Recurrent Images - Free Download on Freepik">
            <a:extLst>
              <a:ext uri="{FF2B5EF4-FFF2-40B4-BE49-F238E27FC236}">
                <a16:creationId xmlns:a16="http://schemas.microsoft.com/office/drawing/2014/main" id="{DE237F3D-AB4D-88B2-7A1B-57C24B0B6100}"/>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950227" y="4255944"/>
            <a:ext cx="233362" cy="233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578113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Espace réservé du texte 6">
            <a:extLst>
              <a:ext uri="{FF2B5EF4-FFF2-40B4-BE49-F238E27FC236}">
                <a16:creationId xmlns:a16="http://schemas.microsoft.com/office/drawing/2014/main" id="{4B3A875C-AEAE-4C75-969F-343225AF4348}"/>
              </a:ext>
            </a:extLst>
          </p:cNvPr>
          <p:cNvSpPr txBox="1">
            <a:spLocks/>
          </p:cNvSpPr>
          <p:nvPr/>
        </p:nvSpPr>
        <p:spPr>
          <a:xfrm>
            <a:off x="4376057" y="137054"/>
            <a:ext cx="7300006"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0">
                <a:solidFill>
                  <a:srgbClr val="C00000"/>
                </a:solidFill>
              </a:rPr>
              <a:t>Grand Public</a:t>
            </a:r>
            <a:r>
              <a:rPr lang="fr-FR">
                <a:solidFill>
                  <a:srgbClr val="C00000"/>
                </a:solidFill>
              </a:rPr>
              <a:t> </a:t>
            </a:r>
            <a:r>
              <a:rPr lang="fr-FR">
                <a:solidFill>
                  <a:schemeClr val="tx1">
                    <a:lumMod val="50000"/>
                    <a:lumOff val="50000"/>
                  </a:schemeClr>
                </a:solidFill>
              </a:rPr>
              <a:t>- </a:t>
            </a:r>
            <a:r>
              <a:rPr lang="fr-FR">
                <a:solidFill>
                  <a:srgbClr val="C00000"/>
                </a:solidFill>
              </a:rPr>
              <a:t>Premium</a:t>
            </a:r>
            <a:r>
              <a:rPr lang="fr-FR">
                <a:solidFill>
                  <a:schemeClr val="tx1">
                    <a:lumMod val="50000"/>
                    <a:lumOff val="50000"/>
                  </a:schemeClr>
                </a:solidFill>
              </a:rPr>
              <a:t> - Professionnels </a:t>
            </a:r>
          </a:p>
        </p:txBody>
      </p:sp>
      <p:sp>
        <p:nvSpPr>
          <p:cNvPr id="20" name="Rectangle 19">
            <a:extLst>
              <a:ext uri="{FF2B5EF4-FFF2-40B4-BE49-F238E27FC236}">
                <a16:creationId xmlns:a16="http://schemas.microsoft.com/office/drawing/2014/main" id="{3D353E3C-9282-4FAB-BFA6-7C5298EEF82A}"/>
              </a:ext>
            </a:extLst>
          </p:cNvPr>
          <p:cNvSpPr/>
          <p:nvPr/>
        </p:nvSpPr>
        <p:spPr>
          <a:xfrm>
            <a:off x="0" y="0"/>
            <a:ext cx="39439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tx2"/>
                </a:solidFill>
                <a:latin typeface="Montserrat Black" panose="00000A00000000000000" pitchFamily="2" charset="0"/>
              </a:rPr>
              <a:t>PREMIUM</a:t>
            </a:r>
          </a:p>
        </p:txBody>
      </p:sp>
      <p:sp>
        <p:nvSpPr>
          <p:cNvPr id="21" name="Espace réservé du texte 5">
            <a:extLst>
              <a:ext uri="{FF2B5EF4-FFF2-40B4-BE49-F238E27FC236}">
                <a16:creationId xmlns:a16="http://schemas.microsoft.com/office/drawing/2014/main" id="{B61253F7-D769-44AB-A277-E770735DD150}"/>
              </a:ext>
            </a:extLst>
          </p:cNvPr>
          <p:cNvSpPr>
            <a:spLocks noGrp="1"/>
          </p:cNvSpPr>
          <p:nvPr>
            <p:ph type="body" sz="quarter" idx="12"/>
          </p:nvPr>
        </p:nvSpPr>
        <p:spPr>
          <a:xfrm>
            <a:off x="695325" y="464147"/>
            <a:ext cx="10980738" cy="720000"/>
          </a:xfrm>
        </p:spPr>
        <p:txBody>
          <a:bodyPr lIns="91440" tIns="45720" rIns="91440" bIns="45720" anchor="ctr">
            <a:normAutofit/>
          </a:bodyPr>
          <a:lstStyle/>
          <a:p>
            <a:r>
              <a:rPr lang="fr-FR" dirty="0">
                <a:solidFill>
                  <a:srgbClr val="C00000"/>
                </a:solidFill>
                <a:latin typeface="Montserrat Black"/>
              </a:rPr>
              <a:t>Les Cibles </a:t>
            </a:r>
            <a:r>
              <a:rPr lang="fr-FR" dirty="0">
                <a:latin typeface="Montserrat Black"/>
              </a:rPr>
              <a:t>Premium </a:t>
            </a:r>
            <a:r>
              <a:rPr lang="fr-FR" dirty="0">
                <a:solidFill>
                  <a:srgbClr val="C00000"/>
                </a:solidFill>
                <a:latin typeface="Montserrat Black"/>
              </a:rPr>
              <a:t>en relief </a:t>
            </a:r>
          </a:p>
        </p:txBody>
      </p:sp>
      <p:pic>
        <p:nvPicPr>
          <p:cNvPr id="6" name="Image 5">
            <a:extLst>
              <a:ext uri="{FF2B5EF4-FFF2-40B4-BE49-F238E27FC236}">
                <a16:creationId xmlns:a16="http://schemas.microsoft.com/office/drawing/2014/main" id="{5F60860F-286E-C440-7BCB-0CFA4A40AE3C}"/>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4543328" y="577216"/>
            <a:ext cx="508176" cy="493861"/>
          </a:xfrm>
          <a:prstGeom prst="rect">
            <a:avLst/>
          </a:prstGeom>
        </p:spPr>
      </p:pic>
      <p:pic>
        <p:nvPicPr>
          <p:cNvPr id="15" name="Picture 6" descr="ADN Nations - Analyse de marché et conseil stratégique">
            <a:hlinkClick r:id="rId4" action="ppaction://hlinksldjump"/>
            <a:extLst>
              <a:ext uri="{FF2B5EF4-FFF2-40B4-BE49-F238E27FC236}">
                <a16:creationId xmlns:a16="http://schemas.microsoft.com/office/drawing/2014/main" id="{5C56C0B7-5601-4DF3-8966-5CB5EC93F8A7}"/>
              </a:ext>
            </a:extLst>
          </p:cNvPr>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754339" y="6470879"/>
            <a:ext cx="370123" cy="34929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Tableau 2">
            <a:extLst>
              <a:ext uri="{FF2B5EF4-FFF2-40B4-BE49-F238E27FC236}">
                <a16:creationId xmlns:a16="http://schemas.microsoft.com/office/drawing/2014/main" id="{29A567CB-BB7D-A21E-27F9-1C617EF88C28}"/>
              </a:ext>
            </a:extLst>
          </p:cNvPr>
          <p:cNvGraphicFramePr>
            <a:graphicFrameLocks noGrp="1"/>
          </p:cNvGraphicFramePr>
          <p:nvPr/>
        </p:nvGraphicFramePr>
        <p:xfrm>
          <a:off x="532368" y="1285180"/>
          <a:ext cx="11544665" cy="4822536"/>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90796">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tx2"/>
                          </a:solidFill>
                          <a:effectLst/>
                          <a:latin typeface="Arial" panose="020B0604020202020204" pitchFamily="34" charset="0"/>
                          <a:ea typeface="+mn-ea"/>
                          <a:cs typeface="+mn-cs"/>
                        </a:rPr>
                        <a:t>Comm</a:t>
                      </a:r>
                      <a:endParaRPr lang="fr-FR" sz="1200" b="1" i="0" u="none" strike="noStrike" kern="1200" dirty="0">
                        <a:solidFill>
                          <a:schemeClr val="tx2"/>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extLst>
                  <a:ext uri="{0D108BD9-81ED-4DB2-BD59-A6C34878D82A}">
                    <a16:rowId xmlns:a16="http://schemas.microsoft.com/office/drawing/2014/main" val="281826543"/>
                  </a:ext>
                </a:extLst>
              </a:tr>
              <a:tr h="54447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92D050"/>
                          </a:solidFill>
                          <a:effectLst/>
                          <a:latin typeface="Arial" panose="020B0604020202020204" pitchFamily="34" charset="0"/>
                          <a:ea typeface="+mn-ea"/>
                          <a:cs typeface="+mn-cs"/>
                        </a:rPr>
                        <a:t>Conquête immobilier Patrimonial – Lots immobiliers</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92D05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144000" marR="0" lvl="0" indent="-108000" algn="l" defTabSz="914354" rtl="0" eaLnBrk="1" fontAlgn="base" latinLnBrk="0" hangingPunct="1">
                        <a:lnSpc>
                          <a:spcPct val="100000"/>
                        </a:lnSpc>
                        <a:spcBef>
                          <a:spcPts val="0"/>
                        </a:spcBef>
                        <a:spcAft>
                          <a:spcPts val="0"/>
                        </a:spcAft>
                        <a:buClr>
                          <a:srgbClr val="D7000F"/>
                        </a:buClr>
                        <a:buSzTx/>
                        <a:buFont typeface="Arial" panose="020B0604020202020204" pitchFamily="34" charset="0"/>
                        <a:buChar char="&gt;"/>
                        <a:tabLst/>
                        <a:defRPr/>
                      </a:pPr>
                      <a:r>
                        <a:rPr kumimoji="0" lang="fr-FR" sz="1000" b="0" i="0" u="none" strike="noStrike" kern="1200" cap="none" spc="0" normalizeH="0" baseline="0" noProof="0" dirty="0">
                          <a:ln>
                            <a:noFill/>
                          </a:ln>
                          <a:solidFill>
                            <a:srgbClr val="3E454A"/>
                          </a:solidFill>
                          <a:effectLst/>
                          <a:uLnTx/>
                          <a:uFillTx/>
                          <a:latin typeface="+mn-lt"/>
                          <a:cs typeface="Arial"/>
                          <a:sym typeface="Arial"/>
                        </a:rPr>
                        <a:t>Clients Premium </a:t>
                      </a:r>
                      <a:r>
                        <a:rPr kumimoji="0" lang="fr-FR" sz="1000" b="0" i="0" u="none" strike="noStrike" kern="1200" cap="none" spc="0" normalizeH="0" baseline="0" noProof="0" dirty="0" err="1">
                          <a:ln>
                            <a:noFill/>
                          </a:ln>
                          <a:solidFill>
                            <a:srgbClr val="3E454A"/>
                          </a:solidFill>
                          <a:effectLst/>
                          <a:uLnTx/>
                          <a:uFillTx/>
                          <a:latin typeface="+mn-lt"/>
                          <a:cs typeface="Arial"/>
                          <a:sym typeface="Arial"/>
                        </a:rPr>
                        <a:t>HdG</a:t>
                      </a:r>
                      <a:r>
                        <a:rPr kumimoji="0" lang="fr-FR" sz="1000" b="0" i="0" u="none" strike="noStrike" kern="1200" cap="none" spc="0" normalizeH="0" baseline="0" noProof="0" dirty="0">
                          <a:ln>
                            <a:noFill/>
                          </a:ln>
                          <a:solidFill>
                            <a:srgbClr val="3E454A"/>
                          </a:solidFill>
                          <a:effectLst/>
                          <a:uLnTx/>
                          <a:uFillTx/>
                          <a:latin typeface="+mn-lt"/>
                          <a:cs typeface="Arial"/>
                          <a:sym typeface="Arial"/>
                        </a:rPr>
                        <a:t>, GP, </a:t>
                      </a:r>
                      <a:r>
                        <a:rPr kumimoji="0" lang="fr-FR" sz="1000" b="0" i="0" u="none" strike="noStrike" kern="1200" cap="none" spc="0" normalizeH="0" baseline="0" noProof="0" dirty="0" err="1">
                          <a:ln>
                            <a:noFill/>
                          </a:ln>
                          <a:solidFill>
                            <a:srgbClr val="3E454A"/>
                          </a:solidFill>
                          <a:effectLst/>
                          <a:uLnTx/>
                          <a:uFillTx/>
                          <a:latin typeface="+mn-lt"/>
                          <a:cs typeface="Arial"/>
                          <a:sym typeface="Arial"/>
                        </a:rPr>
                        <a:t>BqP</a:t>
                      </a:r>
                      <a:endParaRPr kumimoji="0" lang="fr-FR" sz="1000" b="0" i="0" u="none" strike="noStrike" kern="1200" cap="none" spc="0" normalizeH="0" baseline="0" noProof="0" dirty="0">
                        <a:ln>
                          <a:noFill/>
                        </a:ln>
                        <a:solidFill>
                          <a:srgbClr val="3E454A"/>
                        </a:solidFill>
                        <a:effectLst/>
                        <a:uLnTx/>
                        <a:uFillTx/>
                        <a:latin typeface="+mn-lt"/>
                        <a:cs typeface="Arial"/>
                        <a:sym typeface="Arial"/>
                      </a:endParaRPr>
                    </a:p>
                    <a:p>
                      <a:pPr marL="144000" marR="0" lvl="0" indent="-108000" algn="l" defTabSz="914354" rtl="0" eaLnBrk="1" fontAlgn="base" latinLnBrk="0" hangingPunct="1">
                        <a:lnSpc>
                          <a:spcPct val="100000"/>
                        </a:lnSpc>
                        <a:spcBef>
                          <a:spcPts val="0"/>
                        </a:spcBef>
                        <a:spcAft>
                          <a:spcPts val="0"/>
                        </a:spcAft>
                        <a:buClr>
                          <a:srgbClr val="D7000F"/>
                        </a:buClr>
                        <a:buSzTx/>
                        <a:buFont typeface="Arial" panose="020B0604020202020204" pitchFamily="34" charset="0"/>
                        <a:buChar char="&gt;"/>
                        <a:tabLst/>
                        <a:defRPr/>
                      </a:pPr>
                      <a:r>
                        <a:rPr kumimoji="0" lang="fr-FR" sz="1000" b="0" i="0" u="none" strike="noStrike" kern="1200" cap="none" spc="0" normalizeH="0" baseline="0" noProof="0" dirty="0">
                          <a:ln>
                            <a:noFill/>
                          </a:ln>
                          <a:solidFill>
                            <a:srgbClr val="3E454A"/>
                          </a:solidFill>
                          <a:effectLst/>
                          <a:uLnTx/>
                          <a:uFillTx/>
                          <a:latin typeface="+mn-lt"/>
                          <a:cs typeface="Arial"/>
                          <a:sym typeface="Arial"/>
                        </a:rPr>
                        <a:t>40-55 ans</a:t>
                      </a:r>
                    </a:p>
                    <a:p>
                      <a:pPr marL="144000" marR="0" lvl="0" indent="-108000" algn="l" defTabSz="914354" rtl="0" eaLnBrk="1" fontAlgn="base" latinLnBrk="0" hangingPunct="1">
                        <a:lnSpc>
                          <a:spcPct val="100000"/>
                        </a:lnSpc>
                        <a:spcBef>
                          <a:spcPts val="0"/>
                        </a:spcBef>
                        <a:spcAft>
                          <a:spcPts val="0"/>
                        </a:spcAft>
                        <a:buClr>
                          <a:srgbClr val="D7000F"/>
                        </a:buClr>
                        <a:buSzTx/>
                        <a:buFont typeface="Arial" panose="020B0604020202020204" pitchFamily="34" charset="0"/>
                        <a:buChar char="&gt;"/>
                        <a:tabLst/>
                        <a:defRPr/>
                      </a:pPr>
                      <a:r>
                        <a:rPr kumimoji="0" lang="fr-FR" sz="1000" b="0" i="0" u="none" strike="noStrike" kern="1200" cap="none" spc="0" normalizeH="0" baseline="0" noProof="0" dirty="0">
                          <a:ln>
                            <a:noFill/>
                          </a:ln>
                          <a:solidFill>
                            <a:srgbClr val="3E454A"/>
                          </a:solidFill>
                          <a:effectLst/>
                          <a:uLnTx/>
                          <a:uFillTx/>
                          <a:latin typeface="+mn-lt"/>
                          <a:cs typeface="Arial"/>
                          <a:sym typeface="Arial"/>
                        </a:rPr>
                        <a:t>flux annuels &gt; 50K€</a:t>
                      </a:r>
                    </a:p>
                    <a:p>
                      <a:pPr marL="144000" marR="0" lvl="0" indent="-108000" algn="l" defTabSz="914354" rtl="0" eaLnBrk="1" fontAlgn="base" latinLnBrk="0" hangingPunct="1">
                        <a:lnSpc>
                          <a:spcPct val="100000"/>
                        </a:lnSpc>
                        <a:spcBef>
                          <a:spcPts val="0"/>
                        </a:spcBef>
                        <a:spcAft>
                          <a:spcPts val="0"/>
                        </a:spcAft>
                        <a:buClr>
                          <a:srgbClr val="D7000F"/>
                        </a:buClr>
                        <a:buSzTx/>
                        <a:buFont typeface="Arial" panose="020B0604020202020204" pitchFamily="34" charset="0"/>
                        <a:buChar char="&gt;"/>
                        <a:tabLst/>
                        <a:defRPr/>
                      </a:pPr>
                      <a:r>
                        <a:rPr kumimoji="0" lang="fr-FR" sz="1000" b="0" i="0" u="none" strike="noStrike" kern="1200" cap="none" spc="0" normalizeH="0" baseline="0" noProof="0" dirty="0">
                          <a:ln>
                            <a:noFill/>
                          </a:ln>
                          <a:solidFill>
                            <a:srgbClr val="3E454A"/>
                          </a:solidFill>
                          <a:effectLst/>
                          <a:uLnTx/>
                          <a:uFillTx/>
                          <a:latin typeface="+mn-lt"/>
                          <a:cs typeface="Arial"/>
                          <a:sym typeface="Arial"/>
                        </a:rPr>
                        <a:t>avec liquidités &gt; 30K€</a:t>
                      </a:r>
                    </a:p>
                    <a:p>
                      <a:pPr marL="144000" marR="0" lvl="0" indent="-108000" algn="l" defTabSz="914354" rtl="0" eaLnBrk="1" fontAlgn="base" latinLnBrk="0" hangingPunct="1">
                        <a:lnSpc>
                          <a:spcPct val="100000"/>
                        </a:lnSpc>
                        <a:spcBef>
                          <a:spcPts val="0"/>
                        </a:spcBef>
                        <a:spcAft>
                          <a:spcPts val="300"/>
                        </a:spcAft>
                        <a:buClr>
                          <a:srgbClr val="D7000F"/>
                        </a:buClr>
                        <a:buSzTx/>
                        <a:buFont typeface="Arial" panose="020B0604020202020204" pitchFamily="34" charset="0"/>
                        <a:buChar char="&gt;"/>
                        <a:tabLst/>
                        <a:defRPr/>
                      </a:pPr>
                      <a:r>
                        <a:rPr kumimoji="0" lang="fr-FR" sz="1000" b="0" i="0" u="none" strike="noStrike" kern="1200" cap="none" spc="0" normalizeH="0" baseline="0" noProof="0" dirty="0">
                          <a:ln>
                            <a:noFill/>
                          </a:ln>
                          <a:solidFill>
                            <a:srgbClr val="3E454A"/>
                          </a:solidFill>
                          <a:effectLst/>
                          <a:uLnTx/>
                          <a:uFillTx/>
                          <a:latin typeface="+mn-lt"/>
                          <a:cs typeface="Arial"/>
                          <a:sym typeface="Arial"/>
                        </a:rPr>
                        <a:t>non détenteurs de lot immobilier</a:t>
                      </a:r>
                    </a:p>
                    <a:p>
                      <a:pPr marL="207450" marR="0" lvl="0" indent="-171450" algn="l" defTabSz="914354" rtl="0" eaLnBrk="1" fontAlgn="base" latinLnBrk="0" hangingPunct="1">
                        <a:lnSpc>
                          <a:spcPct val="100000"/>
                        </a:lnSpc>
                        <a:spcBef>
                          <a:spcPts val="0"/>
                        </a:spcBef>
                        <a:spcAft>
                          <a:spcPts val="0"/>
                        </a:spcAft>
                        <a:buClr>
                          <a:srgbClr val="DA0000"/>
                        </a:buClr>
                        <a:buSzTx/>
                        <a:buFont typeface="Arial" panose="020B0604020202020204" pitchFamily="34" charset="0"/>
                        <a:buChar char="•"/>
                        <a:tabLst/>
                        <a:defRPr/>
                      </a:pPr>
                      <a:r>
                        <a:rPr kumimoji="0" lang="fr-FR" sz="1000" i="0" strike="noStrike" kern="1200" cap="none" spc="0" normalizeH="0" baseline="0" noProof="0" dirty="0">
                          <a:ln>
                            <a:noFill/>
                          </a:ln>
                          <a:solidFill>
                            <a:srgbClr val="3E454A"/>
                          </a:solidFill>
                          <a:effectLst/>
                          <a:uLnTx/>
                          <a:uFillTx/>
                          <a:latin typeface="+mn-lt"/>
                          <a:cs typeface="Arial"/>
                          <a:sym typeface="Arial"/>
                        </a:rPr>
                        <a:t>Sous-cibles: </a:t>
                      </a:r>
                    </a:p>
                    <a:p>
                      <a:pPr marL="207450" lvl="0" indent="-171450" defTabSz="914354" fontAlgn="base">
                        <a:buClr>
                          <a:srgbClr val="DA0000"/>
                        </a:buClr>
                        <a:buFont typeface="Courier New" panose="02070309020205020404" pitchFamily="49" charset="0"/>
                        <a:buChar char="o"/>
                        <a:defRPr/>
                      </a:pPr>
                      <a:r>
                        <a:rPr lang="fr-FR" sz="1000" kern="1200" dirty="0">
                          <a:solidFill>
                            <a:srgbClr val="3E454A"/>
                          </a:solidFill>
                        </a:rPr>
                        <a:t>détenteurs / ayant détenu un produit </a:t>
                      </a:r>
                      <a:r>
                        <a:rPr lang="fr-FR" sz="1000" kern="1200" dirty="0" err="1">
                          <a:solidFill>
                            <a:srgbClr val="3E454A"/>
                          </a:solidFill>
                        </a:rPr>
                        <a:t>défisc</a:t>
                      </a:r>
                      <a:r>
                        <a:rPr lang="fr-FR" sz="1000" kern="1200" dirty="0">
                          <a:solidFill>
                            <a:srgbClr val="3E454A"/>
                          </a:solidFill>
                        </a:rPr>
                        <a:t>. de 2016 à 2022</a:t>
                      </a:r>
                    </a:p>
                    <a:p>
                      <a:pPr marL="207450" lvl="0" indent="-171450" defTabSz="914354" fontAlgn="base">
                        <a:buClr>
                          <a:srgbClr val="DA0000"/>
                        </a:buClr>
                        <a:buFont typeface="Courier New" panose="02070309020205020404" pitchFamily="49" charset="0"/>
                        <a:buChar char="o"/>
                        <a:defRPr/>
                      </a:pPr>
                      <a:r>
                        <a:rPr lang="fr-FR" sz="1000" kern="1200" dirty="0">
                          <a:solidFill>
                            <a:srgbClr val="3E454A"/>
                          </a:solidFill>
                        </a:rPr>
                        <a:t>détenteurs contrat épargne retraite</a:t>
                      </a:r>
                    </a:p>
                    <a:p>
                      <a:pPr marL="207450" lvl="0" indent="-171450" defTabSz="914354" fontAlgn="base">
                        <a:buClr>
                          <a:srgbClr val="DA0000"/>
                        </a:buClr>
                        <a:buFont typeface="Courier New" panose="02070309020205020404" pitchFamily="49" charset="0"/>
                        <a:buChar char="o"/>
                        <a:defRPr/>
                      </a:pPr>
                      <a:r>
                        <a:rPr lang="fr-FR" sz="1000" kern="1200" dirty="0">
                          <a:solidFill>
                            <a:srgbClr val="3E454A"/>
                          </a:solidFill>
                        </a:rPr>
                        <a:t>clients en DR Premium/PRO</a:t>
                      </a:r>
                    </a:p>
                    <a:p>
                      <a:pPr marL="207450" lvl="0" indent="-171450" defTabSz="914354" fontAlgn="base">
                        <a:buClr>
                          <a:srgbClr val="DA0000"/>
                        </a:buClr>
                        <a:buFont typeface="Courier New" panose="02070309020205020404" pitchFamily="49" charset="0"/>
                        <a:buChar char="o"/>
                        <a:defRPr/>
                      </a:pPr>
                      <a:r>
                        <a:rPr lang="fr-FR" sz="1000" kern="1200" dirty="0">
                          <a:solidFill>
                            <a:srgbClr val="3E454A"/>
                          </a:solidFill>
                        </a:rPr>
                        <a:t>crédit </a:t>
                      </a:r>
                      <a:r>
                        <a:rPr lang="fr-FR" sz="1000" kern="1200" dirty="0" err="1">
                          <a:solidFill>
                            <a:srgbClr val="3E454A"/>
                          </a:solidFill>
                        </a:rPr>
                        <a:t>immo</a:t>
                      </a:r>
                      <a:r>
                        <a:rPr lang="fr-FR" sz="1000" kern="1200" dirty="0">
                          <a:solidFill>
                            <a:srgbClr val="3E454A"/>
                          </a:solidFill>
                        </a:rPr>
                        <a:t> à échéance &lt; 24 mois</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noProof="0" dirty="0">
                        <a:solidFill>
                          <a:schemeClr val="tx1">
                            <a:lumMod val="75000"/>
                            <a:lumOff val="25000"/>
                          </a:schemeClr>
                        </a:solidFill>
                        <a:effectLst/>
                        <a:latin typeface="Arial" panose="020B0604020202020204" pitchFamily="34" charset="0"/>
                        <a:ea typeface="+mn-ea"/>
                        <a:cs typeface="+mn-cs"/>
                        <a:sym typeface="Arial"/>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noProof="0" dirty="0">
                          <a:solidFill>
                            <a:schemeClr val="tx1">
                              <a:lumMod val="75000"/>
                              <a:lumOff val="25000"/>
                            </a:schemeClr>
                          </a:solidFill>
                          <a:effectLst/>
                          <a:latin typeface="Arial" panose="020B0604020202020204" pitchFamily="34" charset="0"/>
                          <a:ea typeface="+mn-ea"/>
                          <a:cs typeface="+mn-cs"/>
                          <a:sym typeface="Arial"/>
                        </a:rPr>
                        <a:t>Contacter nos clients à potentiel pour leur proposer nos solutions en immobilier patrimonial</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Q3 PREM LOTS IMMO</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56888974"/>
                  </a:ext>
                </a:extLst>
              </a:tr>
              <a:tr h="54447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92D050"/>
                          </a:solidFill>
                          <a:effectLst/>
                          <a:latin typeface="Arial" panose="020B0604020202020204" pitchFamily="34" charset="0"/>
                          <a:ea typeface="+mn-ea"/>
                          <a:cs typeface="+mn-cs"/>
                        </a:rPr>
                        <a:t>Equiper en produits de défiscalisation </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92D05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144000" indent="-108000" defTabSz="914354" fontAlgn="base">
                        <a:buClr>
                          <a:srgbClr val="D7000F"/>
                        </a:buClr>
                        <a:buFont typeface="Arial" panose="020B0604020202020204" pitchFamily="34" charset="0"/>
                        <a:buChar char="&gt;"/>
                        <a:defRPr/>
                      </a:pPr>
                      <a:r>
                        <a:rPr lang="fr-FR" sz="900" kern="1200" dirty="0">
                          <a:solidFill>
                            <a:srgbClr val="3E454A"/>
                          </a:solidFill>
                        </a:rPr>
                        <a:t>Clients Premium </a:t>
                      </a:r>
                      <a:r>
                        <a:rPr kumimoji="0" lang="fr-FR" sz="900" b="0" i="0" u="none" strike="noStrike" kern="1200" cap="none" spc="0" normalizeH="0" baseline="0" noProof="0" dirty="0" err="1">
                          <a:ln>
                            <a:noFill/>
                          </a:ln>
                          <a:solidFill>
                            <a:srgbClr val="3E454A"/>
                          </a:solidFill>
                          <a:effectLst/>
                          <a:uLnTx/>
                          <a:uFillTx/>
                          <a:latin typeface="+mn-lt"/>
                          <a:cs typeface="Arial"/>
                          <a:sym typeface="Arial"/>
                        </a:rPr>
                        <a:t>HdG</a:t>
                      </a:r>
                      <a:r>
                        <a:rPr kumimoji="0" lang="fr-FR" sz="900" b="0" i="0" u="none" strike="noStrike" kern="1200" cap="none" spc="0" normalizeH="0" baseline="0" noProof="0" dirty="0">
                          <a:ln>
                            <a:noFill/>
                          </a:ln>
                          <a:solidFill>
                            <a:srgbClr val="3E454A"/>
                          </a:solidFill>
                          <a:effectLst/>
                          <a:uLnTx/>
                          <a:uFillTx/>
                          <a:latin typeface="+mn-lt"/>
                          <a:cs typeface="Arial"/>
                          <a:sym typeface="Arial"/>
                        </a:rPr>
                        <a:t>, GP, </a:t>
                      </a:r>
                      <a:r>
                        <a:rPr kumimoji="0" lang="fr-FR" sz="900" b="0" i="0" u="none" strike="noStrike" kern="1200" cap="none" spc="0" normalizeH="0" baseline="0" noProof="0" dirty="0" err="1">
                          <a:ln>
                            <a:noFill/>
                          </a:ln>
                          <a:solidFill>
                            <a:srgbClr val="3E454A"/>
                          </a:solidFill>
                          <a:effectLst/>
                          <a:uLnTx/>
                          <a:uFillTx/>
                          <a:latin typeface="+mn-lt"/>
                          <a:cs typeface="Arial"/>
                          <a:sym typeface="Arial"/>
                        </a:rPr>
                        <a:t>BqP</a:t>
                      </a:r>
                      <a:endParaRPr kumimoji="0" lang="fr-FR" sz="900" b="0" i="0" u="none" strike="noStrike" kern="1200" cap="none" spc="0" normalizeH="0" baseline="0" noProof="0" dirty="0">
                        <a:ln>
                          <a:noFill/>
                        </a:ln>
                        <a:solidFill>
                          <a:srgbClr val="3E454A"/>
                        </a:solidFill>
                        <a:effectLst/>
                        <a:uLnTx/>
                        <a:uFillTx/>
                        <a:latin typeface="+mn-lt"/>
                        <a:cs typeface="Arial"/>
                        <a:sym typeface="Arial"/>
                      </a:endParaRPr>
                    </a:p>
                    <a:p>
                      <a:pPr marL="144000" indent="-108000" defTabSz="914354" fontAlgn="base">
                        <a:buClr>
                          <a:srgbClr val="D7000F"/>
                        </a:buClr>
                        <a:buFont typeface="Arial" panose="020B0604020202020204" pitchFamily="34" charset="0"/>
                        <a:buChar char="&gt;"/>
                        <a:defRPr/>
                      </a:pPr>
                      <a:r>
                        <a:rPr lang="fr-FR" sz="900" kern="1200" dirty="0">
                          <a:solidFill>
                            <a:srgbClr val="3E454A"/>
                          </a:solidFill>
                        </a:rPr>
                        <a:t>28-70 ans</a:t>
                      </a:r>
                    </a:p>
                    <a:p>
                      <a:pPr marL="207450" indent="-171450" defTabSz="914354" fontAlgn="base">
                        <a:buClr>
                          <a:srgbClr val="C00000"/>
                        </a:buClr>
                        <a:buFont typeface="Arial" panose="020B0604020202020204" pitchFamily="34" charset="0"/>
                        <a:buChar char="•"/>
                        <a:defRPr/>
                      </a:pPr>
                      <a:r>
                        <a:rPr lang="fr-FR" sz="900" kern="1200" dirty="0">
                          <a:solidFill>
                            <a:srgbClr val="3E454A"/>
                          </a:solidFill>
                        </a:rPr>
                        <a:t>Sous-cible 1: détenant ou ayant détenu un produit de défiscalisation IR entre 2017 à  2022</a:t>
                      </a:r>
                    </a:p>
                    <a:p>
                      <a:pPr marL="207450" indent="-171450" defTabSz="914354" fontAlgn="base">
                        <a:buClr>
                          <a:srgbClr val="C00000"/>
                        </a:buClr>
                        <a:buFont typeface="Arial" panose="020B0604020202020204" pitchFamily="34" charset="0"/>
                        <a:buChar char="•"/>
                        <a:defRPr/>
                      </a:pPr>
                      <a:r>
                        <a:rPr lang="fr-FR" sz="900" kern="1200" dirty="0">
                          <a:solidFill>
                            <a:srgbClr val="3E454A"/>
                          </a:solidFill>
                        </a:rPr>
                        <a:t>Sous-cible 2: </a:t>
                      </a:r>
                    </a:p>
                    <a:p>
                      <a:pPr marL="207450" indent="-171450" defTabSz="914354" fontAlgn="base">
                        <a:buClr>
                          <a:srgbClr val="C00000"/>
                        </a:buClr>
                        <a:buFont typeface="Courier New" panose="02070309020205020404" pitchFamily="49" charset="0"/>
                        <a:buChar char="o"/>
                        <a:defRPr/>
                      </a:pPr>
                      <a:r>
                        <a:rPr lang="fr-FR" sz="900" kern="1200" dirty="0">
                          <a:solidFill>
                            <a:srgbClr val="3E454A"/>
                          </a:solidFill>
                        </a:rPr>
                        <a:t>détenteurs épargne Retraite </a:t>
                      </a:r>
                      <a:r>
                        <a:rPr lang="fr-FR" sz="900" i="1" kern="1200" dirty="0">
                          <a:solidFill>
                            <a:srgbClr val="3E454A"/>
                          </a:solidFill>
                        </a:rPr>
                        <a:t>(</a:t>
                      </a:r>
                      <a:r>
                        <a:rPr lang="fr-FR" sz="900" i="1" dirty="0">
                          <a:solidFill>
                            <a:srgbClr val="3E454A"/>
                          </a:solidFill>
                        </a:rPr>
                        <a:t>Solution PERP, PERP CE, </a:t>
                      </a:r>
                      <a:r>
                        <a:rPr lang="fr-FR" sz="900" i="1" dirty="0" err="1">
                          <a:solidFill>
                            <a:srgbClr val="3E454A"/>
                          </a:solidFill>
                        </a:rPr>
                        <a:t>Millevie</a:t>
                      </a:r>
                      <a:r>
                        <a:rPr lang="fr-FR" sz="900" i="1" dirty="0">
                          <a:solidFill>
                            <a:srgbClr val="3E454A"/>
                          </a:solidFill>
                        </a:rPr>
                        <a:t> PER et PER CE)</a:t>
                      </a:r>
                      <a:r>
                        <a:rPr lang="fr-FR" sz="900" dirty="0">
                          <a:solidFill>
                            <a:srgbClr val="3E454A"/>
                          </a:solidFill>
                        </a:rPr>
                        <a:t> et </a:t>
                      </a:r>
                      <a:r>
                        <a:rPr lang="fr-FR" sz="900" kern="1200" dirty="0">
                          <a:solidFill>
                            <a:srgbClr val="3E454A"/>
                          </a:solidFill>
                        </a:rPr>
                        <a:t>ne détenant ou n’ayant pas détenu de produit de défiscalisation IR</a:t>
                      </a:r>
                    </a:p>
                    <a:p>
                      <a:pPr marL="207450" lvl="2" indent="-171450" defTabSz="914354" fontAlgn="base">
                        <a:buClr>
                          <a:srgbClr val="C00000"/>
                        </a:buClr>
                        <a:buFont typeface="Courier New" panose="02070309020205020404" pitchFamily="49" charset="0"/>
                        <a:buChar char="o"/>
                        <a:defRPr/>
                      </a:pPr>
                      <a:r>
                        <a:rPr kumimoji="0" lang="fr-FR" sz="900" b="0" i="0" u="none" strike="noStrike" kern="1200" cap="none" spc="0" normalizeH="0" baseline="0" noProof="0" dirty="0">
                          <a:ln>
                            <a:noFill/>
                          </a:ln>
                          <a:solidFill>
                            <a:srgbClr val="3E454A"/>
                          </a:solidFill>
                          <a:effectLst/>
                          <a:uLnTx/>
                          <a:uFillTx/>
                          <a:latin typeface="+mn-lt"/>
                          <a:cs typeface="Arial"/>
                          <a:sym typeface="Arial"/>
                        </a:rPr>
                        <a:t>flux annuels 2020, 2021 et 2022 &gt; 150K€</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noProof="0" dirty="0">
                        <a:solidFill>
                          <a:schemeClr val="tx1">
                            <a:lumMod val="75000"/>
                            <a:lumOff val="25000"/>
                          </a:schemeClr>
                        </a:solidFill>
                        <a:effectLst/>
                        <a:latin typeface="Arial" panose="020B0604020202020204" pitchFamily="34" charset="0"/>
                        <a:ea typeface="+mn-ea"/>
                        <a:cs typeface="+mn-cs"/>
                        <a:sym typeface="Arial"/>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noProof="0" dirty="0">
                          <a:solidFill>
                            <a:schemeClr val="tx1">
                              <a:lumMod val="75000"/>
                              <a:lumOff val="25000"/>
                            </a:schemeClr>
                          </a:solidFill>
                          <a:effectLst/>
                          <a:latin typeface="Arial" panose="020B0604020202020204" pitchFamily="34" charset="0"/>
                          <a:ea typeface="+mn-ea"/>
                          <a:cs typeface="+mn-cs"/>
                          <a:sym typeface="Arial"/>
                        </a:rPr>
                        <a:t>Equiper </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en produits d</a:t>
                      </a:r>
                      <a:r>
                        <a:rPr lang="fr-FR" sz="1000" b="0" i="0" u="none" strike="noStrike" kern="1200" noProof="0" dirty="0">
                          <a:solidFill>
                            <a:schemeClr val="tx1">
                              <a:lumMod val="75000"/>
                              <a:lumOff val="25000"/>
                            </a:schemeClr>
                          </a:solidFill>
                          <a:effectLst/>
                          <a:latin typeface="Arial" panose="020B0604020202020204" pitchFamily="34" charset="0"/>
                          <a:ea typeface="+mn-ea"/>
                          <a:cs typeface="+mn-cs"/>
                          <a:sym typeface="Arial"/>
                        </a:rPr>
                        <a:t>e défiscalisation</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Q3 PREM DEFISC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558165975"/>
                  </a:ext>
                </a:extLst>
              </a:tr>
              <a:tr h="54447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92D050"/>
                          </a:solidFill>
                          <a:effectLst/>
                          <a:latin typeface="Arial" panose="020B0604020202020204" pitchFamily="34" charset="0"/>
                          <a:ea typeface="+mn-ea"/>
                          <a:cs typeface="+mn-cs"/>
                        </a:rPr>
                        <a:t>Equiper en crédit conso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144000" indent="-108000" defTabSz="914354" fontAlgn="base">
                        <a:buClr>
                          <a:srgbClr val="D7000F"/>
                        </a:buClr>
                        <a:buFont typeface="Arial" panose="020B0604020202020204" pitchFamily="34" charset="0"/>
                        <a:buChar char="&gt;"/>
                        <a:defRPr/>
                      </a:pPr>
                      <a:r>
                        <a:rPr lang="fr-FR" sz="900" kern="1200" dirty="0">
                          <a:solidFill>
                            <a:srgbClr val="3E454A"/>
                          </a:solidFill>
                        </a:rPr>
                        <a:t>Clients Premium </a:t>
                      </a:r>
                      <a:r>
                        <a:rPr kumimoji="0" lang="fr-FR" sz="900" b="0" i="0" u="none" strike="noStrike" kern="1200" cap="none" spc="0" normalizeH="0" baseline="0" noProof="0" dirty="0" err="1">
                          <a:ln>
                            <a:noFill/>
                          </a:ln>
                          <a:solidFill>
                            <a:srgbClr val="3E454A"/>
                          </a:solidFill>
                          <a:effectLst/>
                          <a:uLnTx/>
                          <a:uFillTx/>
                          <a:latin typeface="+mn-lt"/>
                          <a:cs typeface="Arial"/>
                          <a:sym typeface="Arial"/>
                        </a:rPr>
                        <a:t>HdG</a:t>
                      </a:r>
                      <a:r>
                        <a:rPr kumimoji="0" lang="fr-FR" sz="900" b="0" i="0" u="none" strike="noStrike" kern="1200" cap="none" spc="0" normalizeH="0" baseline="0" noProof="0" dirty="0">
                          <a:ln>
                            <a:noFill/>
                          </a:ln>
                          <a:solidFill>
                            <a:srgbClr val="3E454A"/>
                          </a:solidFill>
                          <a:effectLst/>
                          <a:uLnTx/>
                          <a:uFillTx/>
                          <a:latin typeface="+mn-lt"/>
                          <a:cs typeface="Arial"/>
                          <a:sym typeface="Arial"/>
                        </a:rPr>
                        <a:t>, GP, </a:t>
                      </a:r>
                      <a:r>
                        <a:rPr kumimoji="0" lang="fr-FR" sz="900" b="0" i="0" u="none" strike="noStrike" kern="1200" cap="none" spc="0" normalizeH="0" baseline="0" noProof="0" dirty="0" err="1">
                          <a:ln>
                            <a:noFill/>
                          </a:ln>
                          <a:solidFill>
                            <a:srgbClr val="3E454A"/>
                          </a:solidFill>
                          <a:effectLst/>
                          <a:uLnTx/>
                          <a:uFillTx/>
                          <a:latin typeface="+mn-lt"/>
                          <a:cs typeface="Arial"/>
                          <a:sym typeface="Arial"/>
                        </a:rPr>
                        <a:t>BqP</a:t>
                      </a:r>
                      <a:endParaRPr kumimoji="0" lang="fr-FR" sz="900" b="0" i="0" u="none" strike="noStrike" kern="1200" cap="none" spc="0" normalizeH="0" baseline="0" noProof="0" dirty="0">
                        <a:ln>
                          <a:noFill/>
                        </a:ln>
                        <a:solidFill>
                          <a:srgbClr val="3E454A"/>
                        </a:solidFill>
                        <a:effectLst/>
                        <a:uLnTx/>
                        <a:uFillTx/>
                        <a:latin typeface="+mn-lt"/>
                        <a:cs typeface="Arial"/>
                        <a:sym typeface="Arial"/>
                      </a:endParaRPr>
                    </a:p>
                    <a:p>
                      <a:pPr marL="144000" indent="-108000" defTabSz="914354" fontAlgn="base">
                        <a:buClr>
                          <a:srgbClr val="D7000F"/>
                        </a:buClr>
                        <a:buFont typeface="Arial" panose="020B0604020202020204" pitchFamily="34" charset="0"/>
                        <a:buChar char="&gt;"/>
                        <a:defRPr/>
                      </a:pPr>
                      <a:r>
                        <a:rPr lang="fr-FR" sz="900" kern="1200" dirty="0">
                          <a:solidFill>
                            <a:srgbClr val="3E454A"/>
                          </a:solidFill>
                        </a:rPr>
                        <a:t>25-65 ans</a:t>
                      </a:r>
                    </a:p>
                    <a:p>
                      <a:pPr marL="144000" indent="-108000" defTabSz="914354" fontAlgn="base">
                        <a:buClr>
                          <a:srgbClr val="D7000F"/>
                        </a:buClr>
                        <a:buFont typeface="Arial" panose="020B0604020202020204" pitchFamily="34" charset="0"/>
                        <a:buChar char="&gt;"/>
                        <a:defRPr/>
                      </a:pPr>
                      <a:r>
                        <a:rPr kumimoji="0" lang="fr-FR" sz="900" b="0" i="0" u="none" strike="noStrike" kern="1200" cap="none" spc="0" normalizeH="0" baseline="0" noProof="0" dirty="0">
                          <a:ln>
                            <a:noFill/>
                          </a:ln>
                          <a:solidFill>
                            <a:srgbClr val="3E454A"/>
                          </a:solidFill>
                          <a:effectLst/>
                          <a:uLnTx/>
                          <a:uFillTx/>
                          <a:latin typeface="+mn-lt"/>
                          <a:cs typeface="Arial"/>
                          <a:sym typeface="Arial"/>
                        </a:rPr>
                        <a:t>Détenteurs d’un conso échu dans les 6 mois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noProof="0" dirty="0">
                          <a:solidFill>
                            <a:schemeClr val="tx1">
                              <a:lumMod val="75000"/>
                              <a:lumOff val="25000"/>
                            </a:schemeClr>
                          </a:solidFill>
                          <a:effectLst/>
                          <a:latin typeface="Arial" panose="020B0604020202020204" pitchFamily="34" charset="0"/>
                          <a:ea typeface="+mn-ea"/>
                          <a:cs typeface="+mn-cs"/>
                          <a:sym typeface="Arial"/>
                        </a:rPr>
                        <a:t>Renouveler le nouveau crédit conso, à défaut mise en place d’un abonnement épargne à concurrence de la mensualité conso qui arrive à échéance</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noProof="0" dirty="0">
                        <a:solidFill>
                          <a:schemeClr val="tx1">
                            <a:lumMod val="75000"/>
                            <a:lumOff val="25000"/>
                          </a:schemeClr>
                        </a:solidFill>
                        <a:effectLst/>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Q3 PREM CONSO</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222955413"/>
                  </a:ext>
                </a:extLst>
              </a:tr>
            </a:tbl>
          </a:graphicData>
        </a:graphic>
      </p:graphicFrame>
    </p:spTree>
    <p:extLst>
      <p:ext uri="{BB962C8B-B14F-4D97-AF65-F5344CB8AC3E}">
        <p14:creationId xmlns:p14="http://schemas.microsoft.com/office/powerpoint/2010/main" val="61617460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Espace réservé du texte 6">
            <a:extLst>
              <a:ext uri="{FF2B5EF4-FFF2-40B4-BE49-F238E27FC236}">
                <a16:creationId xmlns:a16="http://schemas.microsoft.com/office/drawing/2014/main" id="{4B3A875C-AEAE-4C75-969F-343225AF4348}"/>
              </a:ext>
            </a:extLst>
          </p:cNvPr>
          <p:cNvSpPr txBox="1">
            <a:spLocks/>
          </p:cNvSpPr>
          <p:nvPr/>
        </p:nvSpPr>
        <p:spPr>
          <a:xfrm>
            <a:off x="4376057" y="137054"/>
            <a:ext cx="7300006"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0">
                <a:solidFill>
                  <a:srgbClr val="C00000"/>
                </a:solidFill>
              </a:rPr>
              <a:t>Grand Public</a:t>
            </a:r>
            <a:r>
              <a:rPr lang="fr-FR">
                <a:solidFill>
                  <a:srgbClr val="C00000"/>
                </a:solidFill>
              </a:rPr>
              <a:t> </a:t>
            </a:r>
            <a:r>
              <a:rPr lang="fr-FR">
                <a:solidFill>
                  <a:schemeClr val="tx1">
                    <a:lumMod val="50000"/>
                    <a:lumOff val="50000"/>
                  </a:schemeClr>
                </a:solidFill>
              </a:rPr>
              <a:t>- </a:t>
            </a:r>
            <a:r>
              <a:rPr lang="fr-FR">
                <a:solidFill>
                  <a:srgbClr val="C00000"/>
                </a:solidFill>
              </a:rPr>
              <a:t>Premium</a:t>
            </a:r>
            <a:r>
              <a:rPr lang="fr-FR">
                <a:solidFill>
                  <a:schemeClr val="tx1">
                    <a:lumMod val="50000"/>
                    <a:lumOff val="50000"/>
                  </a:schemeClr>
                </a:solidFill>
              </a:rPr>
              <a:t> - Professionnels </a:t>
            </a:r>
          </a:p>
        </p:txBody>
      </p:sp>
      <p:sp>
        <p:nvSpPr>
          <p:cNvPr id="20" name="Rectangle 19">
            <a:extLst>
              <a:ext uri="{FF2B5EF4-FFF2-40B4-BE49-F238E27FC236}">
                <a16:creationId xmlns:a16="http://schemas.microsoft.com/office/drawing/2014/main" id="{3D353E3C-9282-4FAB-BFA6-7C5298EEF82A}"/>
              </a:ext>
            </a:extLst>
          </p:cNvPr>
          <p:cNvSpPr/>
          <p:nvPr/>
        </p:nvSpPr>
        <p:spPr>
          <a:xfrm>
            <a:off x="0" y="0"/>
            <a:ext cx="39439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tx2"/>
                </a:solidFill>
                <a:latin typeface="Montserrat Black" panose="00000A00000000000000" pitchFamily="2" charset="0"/>
              </a:rPr>
              <a:t>PREMIUM</a:t>
            </a:r>
          </a:p>
        </p:txBody>
      </p:sp>
      <p:sp>
        <p:nvSpPr>
          <p:cNvPr id="21" name="Espace réservé du texte 5">
            <a:extLst>
              <a:ext uri="{FF2B5EF4-FFF2-40B4-BE49-F238E27FC236}">
                <a16:creationId xmlns:a16="http://schemas.microsoft.com/office/drawing/2014/main" id="{B61253F7-D769-44AB-A277-E770735DD150}"/>
              </a:ext>
            </a:extLst>
          </p:cNvPr>
          <p:cNvSpPr>
            <a:spLocks noGrp="1"/>
          </p:cNvSpPr>
          <p:nvPr>
            <p:ph type="body" sz="quarter" idx="12"/>
          </p:nvPr>
        </p:nvSpPr>
        <p:spPr>
          <a:xfrm>
            <a:off x="695325" y="464147"/>
            <a:ext cx="10980738" cy="720000"/>
          </a:xfrm>
        </p:spPr>
        <p:txBody>
          <a:bodyPr lIns="91440" tIns="45720" rIns="91440" bIns="45720" anchor="ctr">
            <a:normAutofit/>
          </a:bodyPr>
          <a:lstStyle/>
          <a:p>
            <a:r>
              <a:rPr lang="fr-FR" dirty="0">
                <a:solidFill>
                  <a:srgbClr val="C00000"/>
                </a:solidFill>
                <a:latin typeface="Montserrat Black"/>
              </a:rPr>
              <a:t>Les Cibles </a:t>
            </a:r>
            <a:r>
              <a:rPr lang="fr-FR" dirty="0">
                <a:latin typeface="Montserrat Black"/>
              </a:rPr>
              <a:t>Premium </a:t>
            </a:r>
            <a:r>
              <a:rPr lang="fr-FR" dirty="0">
                <a:solidFill>
                  <a:srgbClr val="C00000"/>
                </a:solidFill>
                <a:latin typeface="Montserrat Black"/>
              </a:rPr>
              <a:t>en relief </a:t>
            </a:r>
          </a:p>
        </p:txBody>
      </p:sp>
      <p:pic>
        <p:nvPicPr>
          <p:cNvPr id="6" name="Image 5">
            <a:extLst>
              <a:ext uri="{FF2B5EF4-FFF2-40B4-BE49-F238E27FC236}">
                <a16:creationId xmlns:a16="http://schemas.microsoft.com/office/drawing/2014/main" id="{5F60860F-286E-C440-7BCB-0CFA4A40AE3C}"/>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4543328" y="577216"/>
            <a:ext cx="508176" cy="493861"/>
          </a:xfrm>
          <a:prstGeom prst="rect">
            <a:avLst/>
          </a:prstGeom>
        </p:spPr>
      </p:pic>
      <p:pic>
        <p:nvPicPr>
          <p:cNvPr id="15" name="Picture 6" descr="ADN Nations - Analyse de marché et conseil stratégique">
            <a:hlinkClick r:id="rId4" action="ppaction://hlinksldjump"/>
            <a:extLst>
              <a:ext uri="{FF2B5EF4-FFF2-40B4-BE49-F238E27FC236}">
                <a16:creationId xmlns:a16="http://schemas.microsoft.com/office/drawing/2014/main" id="{5C56C0B7-5601-4DF3-8966-5CB5EC93F8A7}"/>
              </a:ext>
            </a:extLst>
          </p:cNvPr>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754339" y="6406227"/>
            <a:ext cx="370123" cy="34929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Tableau 2">
            <a:extLst>
              <a:ext uri="{FF2B5EF4-FFF2-40B4-BE49-F238E27FC236}">
                <a16:creationId xmlns:a16="http://schemas.microsoft.com/office/drawing/2014/main" id="{29A567CB-BB7D-A21E-27F9-1C617EF88C28}"/>
              </a:ext>
            </a:extLst>
          </p:cNvPr>
          <p:cNvGraphicFramePr>
            <a:graphicFrameLocks noGrp="1"/>
          </p:cNvGraphicFramePr>
          <p:nvPr/>
        </p:nvGraphicFramePr>
        <p:xfrm>
          <a:off x="532368" y="1220528"/>
          <a:ext cx="11544665" cy="3630396"/>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90796">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tx2"/>
                          </a:solidFill>
                          <a:effectLst/>
                          <a:latin typeface="Arial" panose="020B0604020202020204" pitchFamily="34" charset="0"/>
                          <a:ea typeface="+mn-ea"/>
                          <a:cs typeface="+mn-cs"/>
                        </a:rPr>
                        <a:t>Comm</a:t>
                      </a:r>
                      <a:endParaRPr lang="fr-FR" sz="1200" b="1" i="0" u="none" strike="noStrike" kern="1200" dirty="0">
                        <a:solidFill>
                          <a:schemeClr val="tx2"/>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extLst>
                  <a:ext uri="{0D108BD9-81ED-4DB2-BD59-A6C34878D82A}">
                    <a16:rowId xmlns:a16="http://schemas.microsoft.com/office/drawing/2014/main" val="281826543"/>
                  </a:ext>
                </a:extLst>
              </a:tr>
              <a:tr h="54447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chemeClr val="tx2"/>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chemeClr val="tx2"/>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PROTECTION </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DES PROCHES</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chemeClr val="tx2"/>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chemeClr val="tx2"/>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âgés de 30 à 50 ans ou conjoints de clients équipés en SF2, détenteurs IARD et nombre d’enfants ≤ 1 enfant. Appétent Prévoyance.</a:t>
                      </a: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Poursuivre l'équipement de nos clients en Prévoyance à travers Sécur'Famille 2.</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rgbClr val="C00000"/>
                          </a:solidFill>
                          <a:effectLst/>
                          <a:latin typeface="Arial" panose="020B0604020202020204" pitchFamily="34" charset="0"/>
                          <a:ea typeface="+mn-ea"/>
                          <a:cs typeface="+mn-cs"/>
                        </a:rPr>
                        <a:t>        Booster de 2 mois offerts pour toute nouvelle souscription du 1er au 30 septembre.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 ??</a:t>
                      </a:r>
                    </a:p>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Ou</a:t>
                      </a:r>
                    </a:p>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 </a:t>
                      </a: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CRC cliqueurs</a:t>
                      </a:r>
                    </a:p>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ouvreurs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Q3 PREV PROMO SF2</a:t>
                      </a:r>
                      <a:endParaRPr lang="fr-FR" sz="10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56888974"/>
                  </a:ext>
                </a:extLst>
              </a:tr>
              <a:tr h="54447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Assurance MRH</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de 29 à 75 ans, non détenteurs de MRH RP, détenteurs MRH non RP, </a:t>
                      </a:r>
                      <a:r>
                        <a:rPr lang="fr-FR" sz="1000" b="1" i="0" u="none" strike="noStrike" kern="1200" dirty="0">
                          <a:solidFill>
                            <a:srgbClr val="C00000"/>
                          </a:solidFill>
                          <a:effectLst/>
                          <a:latin typeface="Arial" panose="020B0604020202020204" pitchFamily="34" charset="0"/>
                          <a:ea typeface="+mn-ea"/>
                          <a:cs typeface="+mn-cs"/>
                        </a:rPr>
                        <a:t>Prémium </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et score appétence MRH (crédit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immo</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&gt; 10 mois ou devis MRH réalisé ou page internet MRH visitée)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Booster les devis et ventes d'Assurance MRH.</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rgbClr val="C00000"/>
                          </a:solidFill>
                          <a:effectLst/>
                          <a:latin typeface="Arial" panose="020B0604020202020204" pitchFamily="34" charset="0"/>
                          <a:ea typeface="+mn-ea"/>
                          <a:cs typeface="+mn-cs"/>
                        </a:rPr>
                        <a:t>         Booster d'1 mois offert pour toute nouvelle</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rgbClr val="C00000"/>
                          </a:solidFill>
                          <a:effectLst/>
                          <a:latin typeface="Arial" panose="020B0604020202020204" pitchFamily="34" charset="0"/>
                          <a:ea typeface="+mn-ea"/>
                          <a:cs typeface="+mn-cs"/>
                        </a:rPr>
                        <a:t>souscription durant toute la période du 6 novembre au 2 décembre inclus.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 puis </a:t>
                      </a: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CRC cliqueurs ouvreurs et devis non concrétisé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Q3 IARD PROMO MRH</a:t>
                      </a:r>
                      <a:endParaRPr lang="fr-FR" sz="10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1222955413"/>
                  </a:ext>
                </a:extLst>
              </a:tr>
            </a:tbl>
          </a:graphicData>
        </a:graphic>
      </p:graphicFrame>
      <p:pic>
        <p:nvPicPr>
          <p:cNvPr id="12" name="Image 11">
            <a:extLst>
              <a:ext uri="{FF2B5EF4-FFF2-40B4-BE49-F238E27FC236}">
                <a16:creationId xmlns:a16="http://schemas.microsoft.com/office/drawing/2014/main" id="{62071A21-C75E-4B42-BED5-68AA6B13E421}"/>
              </a:ext>
            </a:extLst>
          </p:cNvPr>
          <p:cNvPicPr>
            <a:picLocks noChangeAspect="1"/>
          </p:cNvPicPr>
          <p:nvPr/>
        </p:nvPicPr>
        <p:blipFill>
          <a:blip r:embed="rId6">
            <a:clrChange>
              <a:clrFrom>
                <a:srgbClr val="FFFFFF"/>
              </a:clrFrom>
              <a:clrTo>
                <a:srgbClr val="FFFFFF">
                  <a:alpha val="0"/>
                </a:srgbClr>
              </a:clrTo>
            </a:clrChange>
            <a:grayscl/>
          </a:blip>
          <a:stretch>
            <a:fillRect/>
          </a:stretch>
        </p:blipFill>
        <p:spPr>
          <a:xfrm>
            <a:off x="11406643" y="2053989"/>
            <a:ext cx="363205" cy="290565"/>
          </a:xfrm>
          <a:prstGeom prst="rect">
            <a:avLst/>
          </a:prstGeom>
        </p:spPr>
      </p:pic>
      <p:pic>
        <p:nvPicPr>
          <p:cNvPr id="13" name="Image 12">
            <a:extLst>
              <a:ext uri="{FF2B5EF4-FFF2-40B4-BE49-F238E27FC236}">
                <a16:creationId xmlns:a16="http://schemas.microsoft.com/office/drawing/2014/main" id="{F3343456-6DA5-4171-B1F3-844417D32370}"/>
              </a:ext>
            </a:extLst>
          </p:cNvPr>
          <p:cNvPicPr>
            <a:picLocks noChangeAspect="1"/>
          </p:cNvPicPr>
          <p:nvPr/>
        </p:nvPicPr>
        <p:blipFill>
          <a:blip r:embed="rId7">
            <a:clrChange>
              <a:clrFrom>
                <a:srgbClr val="FFFFFF"/>
              </a:clrFrom>
              <a:clrTo>
                <a:srgbClr val="FFFFFF">
                  <a:alpha val="0"/>
                </a:srgbClr>
              </a:clrTo>
            </a:clrChange>
            <a:grayscl/>
          </a:blip>
          <a:stretch>
            <a:fillRect/>
          </a:stretch>
        </p:blipFill>
        <p:spPr>
          <a:xfrm>
            <a:off x="11452869" y="2440085"/>
            <a:ext cx="316979" cy="264150"/>
          </a:xfrm>
          <a:prstGeom prst="rect">
            <a:avLst/>
          </a:prstGeom>
        </p:spPr>
      </p:pic>
      <p:pic>
        <p:nvPicPr>
          <p:cNvPr id="16" name="Picture 4" descr="Bouton Rond Rouge Métallique Promo Clip Art Libres De Droits , Svg ,  Vecteurs Et Illustration. Image 59285294.">
            <a:extLst>
              <a:ext uri="{FF2B5EF4-FFF2-40B4-BE49-F238E27FC236}">
                <a16:creationId xmlns:a16="http://schemas.microsoft.com/office/drawing/2014/main" id="{5E913A55-0662-4EE1-B883-51D386A2FB35}"/>
              </a:ext>
            </a:extLst>
          </p:cNvPr>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875696" y="2397787"/>
            <a:ext cx="305140" cy="30514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ATELIER CAPILLAIRE">
            <a:extLst>
              <a:ext uri="{FF2B5EF4-FFF2-40B4-BE49-F238E27FC236}">
                <a16:creationId xmlns:a16="http://schemas.microsoft.com/office/drawing/2014/main" id="{CD344764-7E75-4F19-94CA-057EA3DFAD0B}"/>
              </a:ext>
            </a:extLst>
          </p:cNvPr>
          <p:cNvPicPr>
            <a:picLocks noChangeAspect="1" noChangeArrowheads="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51755" y="1717260"/>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27" name="Image 26">
            <a:extLst>
              <a:ext uri="{FF2B5EF4-FFF2-40B4-BE49-F238E27FC236}">
                <a16:creationId xmlns:a16="http://schemas.microsoft.com/office/drawing/2014/main" id="{90EAA4E4-2849-496B-B729-17391049FF41}"/>
              </a:ext>
            </a:extLst>
          </p:cNvPr>
          <p:cNvPicPr>
            <a:picLocks noChangeAspect="1"/>
          </p:cNvPicPr>
          <p:nvPr/>
        </p:nvPicPr>
        <p:blipFill>
          <a:blip r:embed="rId10">
            <a:clrChange>
              <a:clrFrom>
                <a:srgbClr val="FFFFFF"/>
              </a:clrFrom>
              <a:clrTo>
                <a:srgbClr val="FFFFFF">
                  <a:alpha val="0"/>
                </a:srgbClr>
              </a:clrTo>
            </a:clrChange>
            <a:extLst>
              <a:ext uri="{BEBA8EAE-BF5A-486C-A8C5-ECC9F3942E4B}">
                <a14:imgProps xmlns:a14="http://schemas.microsoft.com/office/drawing/2010/main">
                  <a14:imgLayer r:embed="rId11">
                    <a14:imgEffect>
                      <a14:saturation sat="0"/>
                    </a14:imgEffect>
                  </a14:imgLayer>
                </a14:imgProps>
              </a:ext>
            </a:extLst>
          </a:blip>
          <a:stretch>
            <a:fillRect/>
          </a:stretch>
        </p:blipFill>
        <p:spPr>
          <a:xfrm>
            <a:off x="8909458" y="2181446"/>
            <a:ext cx="438952" cy="432681"/>
          </a:xfrm>
          <a:prstGeom prst="rect">
            <a:avLst/>
          </a:prstGeom>
        </p:spPr>
      </p:pic>
      <p:pic>
        <p:nvPicPr>
          <p:cNvPr id="29" name="Image 28">
            <a:extLst>
              <a:ext uri="{FF2B5EF4-FFF2-40B4-BE49-F238E27FC236}">
                <a16:creationId xmlns:a16="http://schemas.microsoft.com/office/drawing/2014/main" id="{48DD1589-96C4-4B9D-8C5D-EE6105B317DE}"/>
              </a:ext>
            </a:extLst>
          </p:cNvPr>
          <p:cNvPicPr>
            <a:picLocks noChangeAspect="1"/>
          </p:cNvPicPr>
          <p:nvPr/>
        </p:nvPicPr>
        <p:blipFill>
          <a:blip r:embed="rId10">
            <a:clrChange>
              <a:clrFrom>
                <a:srgbClr val="FFFFFF"/>
              </a:clrFrom>
              <a:clrTo>
                <a:srgbClr val="FFFFFF">
                  <a:alpha val="0"/>
                </a:srgbClr>
              </a:clrTo>
            </a:clrChange>
            <a:extLst>
              <a:ext uri="{BEBA8EAE-BF5A-486C-A8C5-ECC9F3942E4B}">
                <a14:imgProps xmlns:a14="http://schemas.microsoft.com/office/drawing/2010/main">
                  <a14:imgLayer r:embed="rId11">
                    <a14:imgEffect>
                      <a14:saturation sat="0"/>
                    </a14:imgEffect>
                  </a14:imgLayer>
                </a14:imgProps>
              </a:ext>
            </a:extLst>
          </a:blip>
          <a:stretch>
            <a:fillRect/>
          </a:stretch>
        </p:blipFill>
        <p:spPr>
          <a:xfrm>
            <a:off x="8909458" y="3441228"/>
            <a:ext cx="438952" cy="432681"/>
          </a:xfrm>
          <a:prstGeom prst="rect">
            <a:avLst/>
          </a:prstGeom>
        </p:spPr>
      </p:pic>
      <p:pic>
        <p:nvPicPr>
          <p:cNvPr id="30" name="Picture 4" descr="Bouton Rond Rouge Métallique Promo Clip Art Libres De Droits , Svg ,  Vecteurs Et Illustration. Image 59285294.">
            <a:extLst>
              <a:ext uri="{FF2B5EF4-FFF2-40B4-BE49-F238E27FC236}">
                <a16:creationId xmlns:a16="http://schemas.microsoft.com/office/drawing/2014/main" id="{38E3D8EA-BC3F-41D2-9039-F2948B8095D2}"/>
              </a:ext>
            </a:extLst>
          </p:cNvPr>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875695" y="3839293"/>
            <a:ext cx="305140" cy="305140"/>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6" descr="ATELIER CAPILLAIRE">
            <a:extLst>
              <a:ext uri="{FF2B5EF4-FFF2-40B4-BE49-F238E27FC236}">
                <a16:creationId xmlns:a16="http://schemas.microsoft.com/office/drawing/2014/main" id="{5250C223-7EDC-400B-B21B-D859EB67F692}"/>
              </a:ext>
            </a:extLst>
          </p:cNvPr>
          <p:cNvPicPr>
            <a:picLocks noChangeAspect="1" noChangeArrowheads="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58784" y="3084988"/>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a:extLst>
              <a:ext uri="{FF2B5EF4-FFF2-40B4-BE49-F238E27FC236}">
                <a16:creationId xmlns:a16="http://schemas.microsoft.com/office/drawing/2014/main" id="{53CA00A1-7FA0-56CE-C1F0-A8D391B94665}"/>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1994390" y="3744932"/>
            <a:ext cx="508176" cy="493861"/>
          </a:xfrm>
          <a:prstGeom prst="rect">
            <a:avLst/>
          </a:prstGeom>
        </p:spPr>
      </p:pic>
    </p:spTree>
    <p:extLst>
      <p:ext uri="{BB962C8B-B14F-4D97-AF65-F5344CB8AC3E}">
        <p14:creationId xmlns:p14="http://schemas.microsoft.com/office/powerpoint/2010/main" val="393458829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Espace réservé du texte 6">
            <a:extLst>
              <a:ext uri="{FF2B5EF4-FFF2-40B4-BE49-F238E27FC236}">
                <a16:creationId xmlns:a16="http://schemas.microsoft.com/office/drawing/2014/main" id="{4B3A875C-AEAE-4C75-969F-343225AF4348}"/>
              </a:ext>
            </a:extLst>
          </p:cNvPr>
          <p:cNvSpPr txBox="1">
            <a:spLocks/>
          </p:cNvSpPr>
          <p:nvPr/>
        </p:nvSpPr>
        <p:spPr>
          <a:xfrm>
            <a:off x="4376057" y="137054"/>
            <a:ext cx="7300006"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0">
                <a:solidFill>
                  <a:srgbClr val="C00000"/>
                </a:solidFill>
              </a:rPr>
              <a:t>Grand Public</a:t>
            </a:r>
            <a:r>
              <a:rPr lang="fr-FR">
                <a:solidFill>
                  <a:srgbClr val="C00000"/>
                </a:solidFill>
              </a:rPr>
              <a:t> </a:t>
            </a:r>
            <a:r>
              <a:rPr lang="fr-FR">
                <a:solidFill>
                  <a:schemeClr val="tx1">
                    <a:lumMod val="50000"/>
                    <a:lumOff val="50000"/>
                  </a:schemeClr>
                </a:solidFill>
              </a:rPr>
              <a:t>- </a:t>
            </a:r>
            <a:r>
              <a:rPr lang="fr-FR">
                <a:solidFill>
                  <a:srgbClr val="C00000"/>
                </a:solidFill>
              </a:rPr>
              <a:t>Premium</a:t>
            </a:r>
            <a:r>
              <a:rPr lang="fr-FR">
                <a:solidFill>
                  <a:schemeClr val="tx1">
                    <a:lumMod val="50000"/>
                    <a:lumOff val="50000"/>
                  </a:schemeClr>
                </a:solidFill>
              </a:rPr>
              <a:t> - Professionnels </a:t>
            </a:r>
          </a:p>
        </p:txBody>
      </p:sp>
      <p:sp>
        <p:nvSpPr>
          <p:cNvPr id="20" name="Rectangle 19">
            <a:extLst>
              <a:ext uri="{FF2B5EF4-FFF2-40B4-BE49-F238E27FC236}">
                <a16:creationId xmlns:a16="http://schemas.microsoft.com/office/drawing/2014/main" id="{3D353E3C-9282-4FAB-BFA6-7C5298EEF82A}"/>
              </a:ext>
            </a:extLst>
          </p:cNvPr>
          <p:cNvSpPr/>
          <p:nvPr/>
        </p:nvSpPr>
        <p:spPr>
          <a:xfrm>
            <a:off x="0" y="0"/>
            <a:ext cx="39439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tx2"/>
                </a:solidFill>
                <a:latin typeface="Montserrat Black" panose="00000A00000000000000" pitchFamily="2" charset="0"/>
              </a:rPr>
              <a:t>PREMIUM</a:t>
            </a:r>
          </a:p>
        </p:txBody>
      </p:sp>
      <p:sp>
        <p:nvSpPr>
          <p:cNvPr id="21" name="Espace réservé du texte 5">
            <a:extLst>
              <a:ext uri="{FF2B5EF4-FFF2-40B4-BE49-F238E27FC236}">
                <a16:creationId xmlns:a16="http://schemas.microsoft.com/office/drawing/2014/main" id="{B61253F7-D769-44AB-A277-E770735DD150}"/>
              </a:ext>
            </a:extLst>
          </p:cNvPr>
          <p:cNvSpPr>
            <a:spLocks noGrp="1"/>
          </p:cNvSpPr>
          <p:nvPr>
            <p:ph type="body" sz="quarter" idx="12"/>
          </p:nvPr>
        </p:nvSpPr>
        <p:spPr>
          <a:xfrm>
            <a:off x="695325" y="464147"/>
            <a:ext cx="10980738" cy="720000"/>
          </a:xfrm>
        </p:spPr>
        <p:txBody>
          <a:bodyPr lIns="91440" tIns="45720" rIns="91440" bIns="45720" anchor="ctr">
            <a:normAutofit/>
          </a:bodyPr>
          <a:lstStyle/>
          <a:p>
            <a:r>
              <a:rPr lang="fr-FR" dirty="0">
                <a:solidFill>
                  <a:srgbClr val="C00000"/>
                </a:solidFill>
                <a:latin typeface="Montserrat Black"/>
              </a:rPr>
              <a:t>Les Cibles </a:t>
            </a:r>
            <a:r>
              <a:rPr lang="fr-FR" dirty="0">
                <a:latin typeface="Montserrat Black"/>
              </a:rPr>
              <a:t>Premium </a:t>
            </a:r>
            <a:r>
              <a:rPr lang="fr-FR" dirty="0">
                <a:solidFill>
                  <a:srgbClr val="C00000"/>
                </a:solidFill>
                <a:latin typeface="Montserrat Black"/>
              </a:rPr>
              <a:t>en relief </a:t>
            </a:r>
          </a:p>
        </p:txBody>
      </p:sp>
      <p:pic>
        <p:nvPicPr>
          <p:cNvPr id="6" name="Image 5">
            <a:extLst>
              <a:ext uri="{FF2B5EF4-FFF2-40B4-BE49-F238E27FC236}">
                <a16:creationId xmlns:a16="http://schemas.microsoft.com/office/drawing/2014/main" id="{5F60860F-286E-C440-7BCB-0CFA4A40AE3C}"/>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4543328" y="577216"/>
            <a:ext cx="508176" cy="493861"/>
          </a:xfrm>
          <a:prstGeom prst="rect">
            <a:avLst/>
          </a:prstGeom>
        </p:spPr>
      </p:pic>
      <p:graphicFrame>
        <p:nvGraphicFramePr>
          <p:cNvPr id="2" name="Tableau 2">
            <a:extLst>
              <a:ext uri="{FF2B5EF4-FFF2-40B4-BE49-F238E27FC236}">
                <a16:creationId xmlns:a16="http://schemas.microsoft.com/office/drawing/2014/main" id="{29A567CB-BB7D-A21E-27F9-1C617EF88C28}"/>
              </a:ext>
            </a:extLst>
          </p:cNvPr>
          <p:cNvGraphicFramePr>
            <a:graphicFrameLocks noGrp="1"/>
          </p:cNvGraphicFramePr>
          <p:nvPr/>
        </p:nvGraphicFramePr>
        <p:xfrm>
          <a:off x="532368" y="1220528"/>
          <a:ext cx="11544665" cy="3854796"/>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90796">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tx2"/>
                          </a:solidFill>
                          <a:effectLst/>
                          <a:latin typeface="Arial" panose="020B0604020202020204" pitchFamily="34" charset="0"/>
                          <a:ea typeface="+mn-ea"/>
                          <a:cs typeface="+mn-cs"/>
                        </a:rPr>
                        <a:t>Comm</a:t>
                      </a:r>
                      <a:endParaRPr lang="fr-FR" sz="1200" b="1" i="0" u="none" strike="noStrike" kern="1200" dirty="0">
                        <a:solidFill>
                          <a:schemeClr val="tx2"/>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extLst>
                  <a:ext uri="{0D108BD9-81ED-4DB2-BD59-A6C34878D82A}">
                    <a16:rowId xmlns:a16="http://schemas.microsoft.com/office/drawing/2014/main" val="281826543"/>
                  </a:ext>
                </a:extLst>
              </a:tr>
              <a:tr h="544477">
                <a:tc rowSpan="3">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kern="1200" dirty="0">
                          <a:solidFill>
                            <a:srgbClr val="002060"/>
                          </a:solidFill>
                          <a:latin typeface="+mn-lt"/>
                          <a:ea typeface="+mn-ea"/>
                          <a:cs typeface="+mn-cs"/>
                        </a:rPr>
                        <a:t>Temps Fort Auto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Cible 1 CREDIT &amp; IARD AUTO</a:t>
                      </a:r>
                      <a:r>
                        <a:rPr lang="fr-FR" sz="1000" b="1" i="0" u="none" strike="noStrike" kern="1200" dirty="0">
                          <a:solidFill>
                            <a:srgbClr val="C00000"/>
                          </a:solidFill>
                          <a:effectLst/>
                          <a:latin typeface="Arial" panose="020B0604020202020204" pitchFamily="34" charset="0"/>
                          <a:ea typeface="+mn-ea"/>
                          <a:cs typeface="+mn-cs"/>
                        </a:rPr>
                        <a:t>*</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 :</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20 à 70 ans, non détenteurs Assurance AUTO ou non détenteurs de crédit conso ou en fin de remboursement.</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Appétence élevée en crédit conso ou assurance AUTO</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rowSpan="3">
                  <a:txBody>
                    <a:bodyPr/>
                    <a:lstStyle/>
                    <a:p>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r>
                        <a:rPr lang="fr-FR" sz="1000" b="0" i="0" u="none" strike="noStrike" kern="1200" dirty="0">
                          <a:solidFill>
                            <a:schemeClr val="tx1">
                              <a:lumMod val="75000"/>
                              <a:lumOff val="25000"/>
                            </a:schemeClr>
                          </a:solidFill>
                          <a:effectLst/>
                          <a:latin typeface="Arial" panose="020B0604020202020204" pitchFamily="34" charset="0"/>
                          <a:ea typeface="+mn-ea"/>
                          <a:cs typeface="+mn-cs"/>
                        </a:rPr>
                        <a:t>Consolider l’approche globale autour du besoin client sur l’Auto, promouvoir nos offres et booster les ventes :</a:t>
                      </a:r>
                    </a:p>
                    <a:p>
                      <a:pPr marL="628650" lvl="1" indent="-171450">
                        <a:buFont typeface="Arial" panose="020B0604020202020204" pitchFamily="34" charset="0"/>
                        <a:buChar cha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Crédit Auto</a:t>
                      </a:r>
                    </a:p>
                    <a:p>
                      <a:pPr marL="628650" lvl="1" indent="-171450">
                        <a:buFont typeface="Arial" panose="020B0604020202020204" pitchFamily="34" charset="0"/>
                        <a:buChar cha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LOA-LLD</a:t>
                      </a:r>
                    </a:p>
                    <a:p>
                      <a:pPr marL="628650" lvl="1" indent="-171450">
                        <a:buFont typeface="Arial" panose="020B0604020202020204" pitchFamily="34" charset="0"/>
                        <a:buChar cha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Assurances AUTO</a:t>
                      </a:r>
                    </a:p>
                    <a:p>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r>
                        <a:rPr lang="fr-FR" sz="1000" b="0" i="0" u="none" strike="noStrike" kern="1200" dirty="0">
                          <a:solidFill>
                            <a:srgbClr val="C00000"/>
                          </a:solidFill>
                          <a:effectLst/>
                          <a:latin typeface="Arial" panose="020B0604020202020204" pitchFamily="34" charset="0"/>
                          <a:ea typeface="+mn-ea"/>
                          <a:cs typeface="+mn-cs"/>
                        </a:rPr>
                        <a:t>           Booster : 50 € offerts assurance auto du 18 septembre au 14 octobre </a:t>
                      </a:r>
                      <a:r>
                        <a:rPr lang="fr-FR" sz="1000" b="0" i="1" u="none" strike="noStrike" kern="1200" dirty="0">
                          <a:solidFill>
                            <a:srgbClr val="C00000"/>
                          </a:solidFill>
                          <a:effectLst/>
                          <a:latin typeface="Arial" panose="020B0604020202020204" pitchFamily="34" charset="0"/>
                          <a:ea typeface="+mn-ea"/>
                          <a:cs typeface="+mn-cs"/>
                        </a:rPr>
                        <a:t>(si souscription Crédit conso ET Assurance AUTO).</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 </a:t>
                      </a:r>
                    </a:p>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sur Cliqueurs Ouvreurs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Q3 IARD + CONSO TF AUTO</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558165975"/>
                  </a:ext>
                </a:extLst>
              </a:tr>
              <a:tr h="544477">
                <a:tc vMerge="1">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92D05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Cible 2 Crédit AUTO :</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25 à 65 ans, propriétaire d’un véhicule, détenteurs d’une assurance AUTO, sans crédit conso, ayant visité les pages LOA-LDD ou conso.</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Appétence élevée en crédit conso</a:t>
                      </a: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vMerge="1">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Q3 CONSO TF AUTO</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1222955413"/>
                  </a:ext>
                </a:extLst>
              </a:tr>
              <a:tr h="544477">
                <a:tc vMerge="1">
                  <a:txBody>
                    <a:bodyPr/>
                    <a:lstStyle/>
                    <a:p>
                      <a:endParaRPr lang="fr-FR" dirty="0"/>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Cible 3 IARD AUTO :</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25 à 75 ans, non détenteurs d’une assurance AUTO, </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possède un véhicule cible avec taux de transfo devis élevé.</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A réalisé un devis auto entre 9 et 12 mois.</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Détenteur d’une MRH ou GAV.</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Appétence élevée en Assurance AUTO</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vMerge="1">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Puis </a:t>
                      </a:r>
                    </a:p>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Relais CRC**</a:t>
                      </a: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Q3 IARD TF AUTO</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4105954525"/>
                  </a:ext>
                </a:extLst>
              </a:tr>
            </a:tbl>
          </a:graphicData>
        </a:graphic>
      </p:graphicFrame>
      <p:pic>
        <p:nvPicPr>
          <p:cNvPr id="4" name="Picture 4" descr="Bouton Rond Rouge Métallique Promo Clip Art Libres De Droits , Svg ,  Vecteurs Et Illustration. Image 59285294.">
            <a:extLst>
              <a:ext uri="{FF2B5EF4-FFF2-40B4-BE49-F238E27FC236}">
                <a16:creationId xmlns:a16="http://schemas.microsoft.com/office/drawing/2014/main" id="{AF6AFF84-C383-EC57-1A04-E01CF73A271F}"/>
              </a:ext>
            </a:extLst>
          </p:cNvPr>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880554" y="3559550"/>
            <a:ext cx="305140" cy="305140"/>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E409536C-0735-4F92-E35D-E65B7166A0ED}"/>
              </a:ext>
            </a:extLst>
          </p:cNvPr>
          <p:cNvSpPr txBox="1"/>
          <p:nvPr/>
        </p:nvSpPr>
        <p:spPr>
          <a:xfrm>
            <a:off x="2737237" y="6467030"/>
            <a:ext cx="2060179" cy="253916"/>
          </a:xfrm>
          <a:prstGeom prst="rect">
            <a:avLst/>
          </a:prstGeom>
          <a:noFill/>
        </p:spPr>
        <p:txBody>
          <a:bodyPr wrap="none" rtlCol="0">
            <a:spAutoFit/>
          </a:bodyPr>
          <a:lstStyle/>
          <a:p>
            <a:r>
              <a:rPr lang="fr-FR" sz="1050" dirty="0">
                <a:solidFill>
                  <a:srgbClr val="C00000"/>
                </a:solidFill>
              </a:rPr>
              <a:t>*Cible commune Crédit &amp; IARD</a:t>
            </a:r>
          </a:p>
        </p:txBody>
      </p:sp>
      <p:pic>
        <p:nvPicPr>
          <p:cNvPr id="7" name="Picture 6" descr="ATELIER CAPILLAIRE">
            <a:extLst>
              <a:ext uri="{FF2B5EF4-FFF2-40B4-BE49-F238E27FC236}">
                <a16:creationId xmlns:a16="http://schemas.microsoft.com/office/drawing/2014/main" id="{BA443776-6020-FA03-299F-7875CBBD2575}"/>
              </a:ext>
            </a:extLst>
          </p:cNvPr>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9033" y="1808823"/>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 7">
            <a:extLst>
              <a:ext uri="{FF2B5EF4-FFF2-40B4-BE49-F238E27FC236}">
                <a16:creationId xmlns:a16="http://schemas.microsoft.com/office/drawing/2014/main" id="{DDC6AFB1-F878-28AB-4D94-C037DD4E14E4}"/>
              </a:ext>
            </a:extLst>
          </p:cNvPr>
          <p:cNvPicPr>
            <a:picLocks noChangeAspect="1"/>
          </p:cNvPicPr>
          <p:nvPr/>
        </p:nvPicPr>
        <p:blipFill>
          <a:blip r:embed="rId6">
            <a:clrChange>
              <a:clrFrom>
                <a:srgbClr val="FFFFFF"/>
              </a:clrFrom>
              <a:clrTo>
                <a:srgbClr val="FFFFFF">
                  <a:alpha val="0"/>
                </a:srgbClr>
              </a:clrTo>
            </a:clrChange>
            <a:grayscl/>
          </a:blip>
          <a:stretch>
            <a:fillRect/>
          </a:stretch>
        </p:blipFill>
        <p:spPr>
          <a:xfrm>
            <a:off x="11486887" y="2186462"/>
            <a:ext cx="363205" cy="290565"/>
          </a:xfrm>
          <a:prstGeom prst="rect">
            <a:avLst/>
          </a:prstGeom>
        </p:spPr>
      </p:pic>
      <p:pic>
        <p:nvPicPr>
          <p:cNvPr id="9" name="Image 8">
            <a:extLst>
              <a:ext uri="{FF2B5EF4-FFF2-40B4-BE49-F238E27FC236}">
                <a16:creationId xmlns:a16="http://schemas.microsoft.com/office/drawing/2014/main" id="{C4039BDE-3D2B-543A-5346-BC2076ECD5DE}"/>
              </a:ext>
            </a:extLst>
          </p:cNvPr>
          <p:cNvPicPr>
            <a:picLocks noChangeAspect="1"/>
          </p:cNvPicPr>
          <p:nvPr/>
        </p:nvPicPr>
        <p:blipFill>
          <a:blip r:embed="rId7">
            <a:clrChange>
              <a:clrFrom>
                <a:srgbClr val="FFFFFF"/>
              </a:clrFrom>
              <a:clrTo>
                <a:srgbClr val="FFFFFF">
                  <a:alpha val="0"/>
                </a:srgbClr>
              </a:clrTo>
            </a:clrChange>
            <a:grayscl/>
          </a:blip>
          <a:stretch>
            <a:fillRect/>
          </a:stretch>
        </p:blipFill>
        <p:spPr>
          <a:xfrm>
            <a:off x="11509999" y="3268682"/>
            <a:ext cx="316979" cy="264150"/>
          </a:xfrm>
          <a:prstGeom prst="rect">
            <a:avLst/>
          </a:prstGeom>
        </p:spPr>
      </p:pic>
      <p:pic>
        <p:nvPicPr>
          <p:cNvPr id="10" name="Image 9">
            <a:extLst>
              <a:ext uri="{FF2B5EF4-FFF2-40B4-BE49-F238E27FC236}">
                <a16:creationId xmlns:a16="http://schemas.microsoft.com/office/drawing/2014/main" id="{880DE959-096A-222A-AB3F-83CE09CD49F8}"/>
              </a:ext>
            </a:extLst>
          </p:cNvPr>
          <p:cNvPicPr>
            <a:picLocks noChangeAspect="1"/>
          </p:cNvPicPr>
          <p:nvPr/>
        </p:nvPicPr>
        <p:blipFill>
          <a:blip r:embed="rId8">
            <a:clrChange>
              <a:clrFrom>
                <a:srgbClr val="FFFFFF"/>
              </a:clrFrom>
              <a:clrTo>
                <a:srgbClr val="FFFFFF">
                  <a:alpha val="0"/>
                </a:srgbClr>
              </a:clrTo>
            </a:clrChange>
            <a:grayscl/>
          </a:blip>
          <a:stretch>
            <a:fillRect/>
          </a:stretch>
        </p:blipFill>
        <p:spPr>
          <a:xfrm>
            <a:off x="11535600" y="4454983"/>
            <a:ext cx="244339" cy="277357"/>
          </a:xfrm>
          <a:prstGeom prst="rect">
            <a:avLst/>
          </a:prstGeom>
        </p:spPr>
      </p:pic>
      <p:pic>
        <p:nvPicPr>
          <p:cNvPr id="14" name="Image 13">
            <a:extLst>
              <a:ext uri="{FF2B5EF4-FFF2-40B4-BE49-F238E27FC236}">
                <a16:creationId xmlns:a16="http://schemas.microsoft.com/office/drawing/2014/main" id="{AFD03E3D-38EC-7630-C0A7-E2B89A5AEA21}"/>
              </a:ext>
            </a:extLst>
          </p:cNvPr>
          <p:cNvPicPr>
            <a:picLocks noChangeAspect="1"/>
          </p:cNvPicPr>
          <p:nvPr/>
        </p:nvPicPr>
        <p:blipFill>
          <a:blip r:embed="rId7">
            <a:clrChange>
              <a:clrFrom>
                <a:srgbClr val="FFFFFF"/>
              </a:clrFrom>
              <a:clrTo>
                <a:srgbClr val="FFFFFF">
                  <a:alpha val="0"/>
                </a:srgbClr>
              </a:clrTo>
            </a:clrChange>
            <a:grayscl/>
          </a:blip>
          <a:stretch>
            <a:fillRect/>
          </a:stretch>
        </p:blipFill>
        <p:spPr>
          <a:xfrm>
            <a:off x="11509999" y="4038263"/>
            <a:ext cx="316979" cy="264150"/>
          </a:xfrm>
          <a:prstGeom prst="rect">
            <a:avLst/>
          </a:prstGeom>
        </p:spPr>
      </p:pic>
      <p:pic>
        <p:nvPicPr>
          <p:cNvPr id="32" name="Image 31">
            <a:extLst>
              <a:ext uri="{FF2B5EF4-FFF2-40B4-BE49-F238E27FC236}">
                <a16:creationId xmlns:a16="http://schemas.microsoft.com/office/drawing/2014/main" id="{F0BBC733-2039-0914-6C4E-3ECA9C96FEE9}"/>
              </a:ext>
            </a:extLst>
          </p:cNvPr>
          <p:cNvPicPr>
            <a:picLocks noChangeAspect="1"/>
          </p:cNvPicPr>
          <p:nvPr/>
        </p:nvPicPr>
        <p:blipFill>
          <a:blip r:embed="rId9">
            <a:clrChange>
              <a:clrFrom>
                <a:srgbClr val="FFFFFF"/>
              </a:clrFrom>
              <a:clrTo>
                <a:srgbClr val="FFFFFF">
                  <a:alpha val="0"/>
                </a:srgbClr>
              </a:clrTo>
            </a:clrChange>
            <a:extLst>
              <a:ext uri="{BEBA8EAE-BF5A-486C-A8C5-ECC9F3942E4B}">
                <a14:imgProps xmlns:a14="http://schemas.microsoft.com/office/drawing/2010/main">
                  <a14:imgLayer r:embed="rId10">
                    <a14:imgEffect>
                      <a14:saturation sat="0"/>
                    </a14:imgEffect>
                  </a14:imgLayer>
                </a14:imgProps>
              </a:ext>
            </a:extLst>
          </a:blip>
          <a:stretch>
            <a:fillRect/>
          </a:stretch>
        </p:blipFill>
        <p:spPr>
          <a:xfrm>
            <a:off x="8939942" y="4628783"/>
            <a:ext cx="438952" cy="432681"/>
          </a:xfrm>
          <a:prstGeom prst="rect">
            <a:avLst/>
          </a:prstGeom>
        </p:spPr>
      </p:pic>
      <p:sp>
        <p:nvSpPr>
          <p:cNvPr id="33" name="ZoneTexte 32">
            <a:extLst>
              <a:ext uri="{FF2B5EF4-FFF2-40B4-BE49-F238E27FC236}">
                <a16:creationId xmlns:a16="http://schemas.microsoft.com/office/drawing/2014/main" id="{E8F75AEC-3440-4AC6-72A0-7FE0F2B9BD96}"/>
              </a:ext>
            </a:extLst>
          </p:cNvPr>
          <p:cNvSpPr txBox="1"/>
          <p:nvPr/>
        </p:nvSpPr>
        <p:spPr>
          <a:xfrm>
            <a:off x="8816204" y="5061464"/>
            <a:ext cx="3260829" cy="253916"/>
          </a:xfrm>
          <a:prstGeom prst="rect">
            <a:avLst/>
          </a:prstGeom>
          <a:noFill/>
        </p:spPr>
        <p:txBody>
          <a:bodyPr wrap="none" rtlCol="0">
            <a:spAutoFit/>
          </a:bodyPr>
          <a:lstStyle/>
          <a:p>
            <a:r>
              <a:rPr lang="fr-FR" sz="1050" dirty="0"/>
              <a:t>**Sur devis auto non concrétisés du 18/09 au 21/10</a:t>
            </a:r>
          </a:p>
        </p:txBody>
      </p:sp>
      <p:pic>
        <p:nvPicPr>
          <p:cNvPr id="34" name="Picture 6" descr="ADN Nations - Analyse de marché et conseil stratégique">
            <a:hlinkClick r:id="rId11" action="ppaction://hlinksldjump"/>
            <a:extLst>
              <a:ext uri="{FF2B5EF4-FFF2-40B4-BE49-F238E27FC236}">
                <a16:creationId xmlns:a16="http://schemas.microsoft.com/office/drawing/2014/main" id="{59B74EF6-E718-23AC-B72A-0ECA0820242C}"/>
              </a:ext>
            </a:extLst>
          </p:cNvPr>
          <p:cNvPicPr>
            <a:picLocks noChangeAspect="1" noChangeArrowheads="1"/>
          </p:cNvPicPr>
          <p:nvPr/>
        </p:nvPicPr>
        <p:blipFill>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754339" y="6470879"/>
            <a:ext cx="370123" cy="3492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534515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Espace réservé du texte 6">
            <a:extLst>
              <a:ext uri="{FF2B5EF4-FFF2-40B4-BE49-F238E27FC236}">
                <a16:creationId xmlns:a16="http://schemas.microsoft.com/office/drawing/2014/main" id="{4B3A875C-AEAE-4C75-969F-343225AF4348}"/>
              </a:ext>
            </a:extLst>
          </p:cNvPr>
          <p:cNvSpPr txBox="1">
            <a:spLocks/>
          </p:cNvSpPr>
          <p:nvPr/>
        </p:nvSpPr>
        <p:spPr>
          <a:xfrm>
            <a:off x="4376057" y="137054"/>
            <a:ext cx="7300006"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0">
                <a:solidFill>
                  <a:srgbClr val="C00000"/>
                </a:solidFill>
              </a:rPr>
              <a:t>Grand Public</a:t>
            </a:r>
            <a:r>
              <a:rPr lang="fr-FR">
                <a:solidFill>
                  <a:srgbClr val="C00000"/>
                </a:solidFill>
              </a:rPr>
              <a:t> </a:t>
            </a:r>
            <a:r>
              <a:rPr lang="fr-FR">
                <a:solidFill>
                  <a:schemeClr val="tx1">
                    <a:lumMod val="50000"/>
                    <a:lumOff val="50000"/>
                  </a:schemeClr>
                </a:solidFill>
              </a:rPr>
              <a:t>- </a:t>
            </a:r>
            <a:r>
              <a:rPr lang="fr-FR">
                <a:solidFill>
                  <a:srgbClr val="C00000"/>
                </a:solidFill>
              </a:rPr>
              <a:t>Premium</a:t>
            </a:r>
            <a:r>
              <a:rPr lang="fr-FR">
                <a:solidFill>
                  <a:schemeClr val="tx1">
                    <a:lumMod val="50000"/>
                    <a:lumOff val="50000"/>
                  </a:schemeClr>
                </a:solidFill>
              </a:rPr>
              <a:t> - Professionnels </a:t>
            </a:r>
          </a:p>
        </p:txBody>
      </p:sp>
      <p:sp>
        <p:nvSpPr>
          <p:cNvPr id="20" name="Rectangle 19">
            <a:extLst>
              <a:ext uri="{FF2B5EF4-FFF2-40B4-BE49-F238E27FC236}">
                <a16:creationId xmlns:a16="http://schemas.microsoft.com/office/drawing/2014/main" id="{3D353E3C-9282-4FAB-BFA6-7C5298EEF82A}"/>
              </a:ext>
            </a:extLst>
          </p:cNvPr>
          <p:cNvSpPr/>
          <p:nvPr/>
        </p:nvSpPr>
        <p:spPr>
          <a:xfrm>
            <a:off x="0" y="0"/>
            <a:ext cx="394399"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CONQUETE</a:t>
            </a:r>
          </a:p>
        </p:txBody>
      </p:sp>
      <p:sp>
        <p:nvSpPr>
          <p:cNvPr id="21" name="Espace réservé du texte 5">
            <a:extLst>
              <a:ext uri="{FF2B5EF4-FFF2-40B4-BE49-F238E27FC236}">
                <a16:creationId xmlns:a16="http://schemas.microsoft.com/office/drawing/2014/main" id="{B61253F7-D769-44AB-A277-E770735DD150}"/>
              </a:ext>
            </a:extLst>
          </p:cNvPr>
          <p:cNvSpPr>
            <a:spLocks noGrp="1"/>
          </p:cNvSpPr>
          <p:nvPr>
            <p:ph type="body" sz="quarter" idx="12"/>
          </p:nvPr>
        </p:nvSpPr>
        <p:spPr>
          <a:xfrm>
            <a:off x="695325" y="464147"/>
            <a:ext cx="10980738" cy="720000"/>
          </a:xfrm>
        </p:spPr>
        <p:txBody>
          <a:bodyPr lIns="91440" tIns="45720" rIns="91440" bIns="45720" anchor="ctr">
            <a:normAutofit/>
          </a:bodyPr>
          <a:lstStyle/>
          <a:p>
            <a:r>
              <a:rPr lang="fr-FR" dirty="0">
                <a:solidFill>
                  <a:srgbClr val="C00000"/>
                </a:solidFill>
                <a:latin typeface="Montserrat Black"/>
              </a:rPr>
              <a:t>Les Cibles </a:t>
            </a:r>
            <a:r>
              <a:rPr lang="fr-FR" dirty="0">
                <a:latin typeface="Montserrat Black"/>
              </a:rPr>
              <a:t>de la Conquête </a:t>
            </a:r>
            <a:r>
              <a:rPr lang="fr-FR" dirty="0">
                <a:solidFill>
                  <a:srgbClr val="C00000"/>
                </a:solidFill>
                <a:latin typeface="Montserrat Black"/>
              </a:rPr>
              <a:t>en relief </a:t>
            </a:r>
          </a:p>
        </p:txBody>
      </p:sp>
      <p:pic>
        <p:nvPicPr>
          <p:cNvPr id="12" name="Picture 6" descr="ADN Nations - Analyse de marché et conseil stratégique">
            <a:hlinkClick r:id="rId2" action="ppaction://hlinksldjump"/>
            <a:extLst>
              <a:ext uri="{FF2B5EF4-FFF2-40B4-BE49-F238E27FC236}">
                <a16:creationId xmlns:a16="http://schemas.microsoft.com/office/drawing/2014/main" id="{1B18BDF3-E362-A5E5-5BE8-3E8974BFB9D5}"/>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754339" y="6470879"/>
            <a:ext cx="370123" cy="349294"/>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e 1">
            <a:extLst>
              <a:ext uri="{FF2B5EF4-FFF2-40B4-BE49-F238E27FC236}">
                <a16:creationId xmlns:a16="http://schemas.microsoft.com/office/drawing/2014/main" id="{C1243E47-312E-59B7-0546-E2C50345C028}"/>
              </a:ext>
            </a:extLst>
          </p:cNvPr>
          <p:cNvGrpSpPr/>
          <p:nvPr/>
        </p:nvGrpSpPr>
        <p:grpSpPr>
          <a:xfrm>
            <a:off x="5043226" y="368300"/>
            <a:ext cx="635108" cy="620695"/>
            <a:chOff x="-2307527" y="2436955"/>
            <a:chExt cx="2122271" cy="2074109"/>
          </a:xfrm>
        </p:grpSpPr>
        <p:pic>
          <p:nvPicPr>
            <p:cNvPr id="4" name="Image 3">
              <a:extLst>
                <a:ext uri="{FF2B5EF4-FFF2-40B4-BE49-F238E27FC236}">
                  <a16:creationId xmlns:a16="http://schemas.microsoft.com/office/drawing/2014/main" id="{377D0B0D-A32B-AF0A-3F18-7BF23A040747}"/>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9589" b="99087" l="9991" r="90282">
                          <a14:foregroundMark x1="51589" y1="45510" x2="54859" y2="51903"/>
                          <a14:foregroundMark x1="54859" y1="51903" x2="65123" y2="51142"/>
                          <a14:foregroundMark x1="65123" y1="51142" x2="76022" y2="52207"/>
                          <a14:foregroundMark x1="76022" y1="52207" x2="85831" y2="50076"/>
                          <a14:foregroundMark x1="85831" y1="50076" x2="90372" y2="50533"/>
                          <a14:foregroundMark x1="90372" y1="50533" x2="85468" y2="47336"/>
                          <a14:foregroundMark x1="85468" y1="47336" x2="62125" y2="49619"/>
                          <a14:foregroundMark x1="62125" y1="49619" x2="57402" y2="48250"/>
                          <a14:foregroundMark x1="57402" y1="48250" x2="61853" y2="45510"/>
                          <a14:foregroundMark x1="61853" y1="45510" x2="81290" y2="47032"/>
                          <a14:foregroundMark x1="81290" y1="47032" x2="86194" y2="45967"/>
                          <a14:foregroundMark x1="86194" y1="45967" x2="63397" y2="45205"/>
                          <a14:foregroundMark x1="44323" y1="12938" x2="47775" y2="16134"/>
                          <a14:foregroundMark x1="22707" y1="17352" x2="23070" y2="34855"/>
                          <a14:foregroundMark x1="23070" y1="34855" x2="23978" y2="40335"/>
                          <a14:foregroundMark x1="42144" y1="29528" x2="38874" y2="31963"/>
                          <a14:foregroundMark x1="16349" y1="58600" x2="16440" y2="52359"/>
                          <a14:foregroundMark x1="38420" y1="80365" x2="36966" y2="74429"/>
                          <a14:foregroundMark x1="22616" y1="88280" x2="21617" y2="83257"/>
                          <a14:foregroundMark x1="15622" y1="99239" x2="18347" y2="92390"/>
                          <a14:foregroundMark x1="18347" y1="92390" x2="35604" y2="89954"/>
                          <a14:foregroundMark x1="35604" y1="89954" x2="42234" y2="78539"/>
                          <a14:foregroundMark x1="42234" y1="78539" x2="46140" y2="85388"/>
                          <a14:foregroundMark x1="46140" y1="85388" x2="48411" y2="92390"/>
                          <a14:foregroundMark x1="48411" y1="92390" x2="43324" y2="97412"/>
                          <a14:foregroundMark x1="43324" y1="97412" x2="16440" y2="98174"/>
                          <a14:foregroundMark x1="19437" y1="86758" x2="15622" y2="95890"/>
                          <a14:foregroundMark x1="15622" y1="95890" x2="15077" y2="99087"/>
                          <a14:foregroundMark x1="20890" y1="87367" x2="16621" y2="94825"/>
                          <a14:foregroundMark x1="42870" y1="69559" x2="40145" y2="75647"/>
                          <a14:foregroundMark x1="40145" y1="75647" x2="28792" y2="89650"/>
                          <a14:foregroundMark x1="28792" y1="89650" x2="24342" y2="89650"/>
                          <a14:foregroundMark x1="53315" y1="95890" x2="44596" y2="75799"/>
                          <a14:foregroundMark x1="44596" y1="75799" x2="43233" y2="69406"/>
                        </a14:backgroundRemoval>
                      </a14:imgEffect>
                    </a14:imgLayer>
                  </a14:imgProps>
                </a:ext>
              </a:extLst>
            </a:blip>
            <a:srcRect r="42105"/>
            <a:stretch/>
          </p:blipFill>
          <p:spPr>
            <a:xfrm>
              <a:off x="-2307527" y="2436955"/>
              <a:ext cx="2012315" cy="2074109"/>
            </a:xfrm>
            <a:prstGeom prst="rect">
              <a:avLst/>
            </a:prstGeom>
          </p:spPr>
        </p:pic>
        <p:sp>
          <p:nvSpPr>
            <p:cNvPr id="7" name="Rectangle 6">
              <a:extLst>
                <a:ext uri="{FF2B5EF4-FFF2-40B4-BE49-F238E27FC236}">
                  <a16:creationId xmlns:a16="http://schemas.microsoft.com/office/drawing/2014/main" id="{DBC33B9C-A78B-6BA0-3B1C-DCDDB307067B}"/>
                </a:ext>
              </a:extLst>
            </p:cNvPr>
            <p:cNvSpPr/>
            <p:nvPr/>
          </p:nvSpPr>
          <p:spPr>
            <a:xfrm>
              <a:off x="-584826" y="3105152"/>
              <a:ext cx="399570" cy="7218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aphicFrame>
        <p:nvGraphicFramePr>
          <p:cNvPr id="5" name="Tableau 2">
            <a:extLst>
              <a:ext uri="{FF2B5EF4-FFF2-40B4-BE49-F238E27FC236}">
                <a16:creationId xmlns:a16="http://schemas.microsoft.com/office/drawing/2014/main" id="{15550DEA-C2A6-1DF3-5B6B-A929089728BA}"/>
              </a:ext>
            </a:extLst>
          </p:cNvPr>
          <p:cNvGraphicFramePr>
            <a:graphicFrameLocks noGrp="1"/>
          </p:cNvGraphicFramePr>
          <p:nvPr/>
        </p:nvGraphicFramePr>
        <p:xfrm>
          <a:off x="523510" y="1304679"/>
          <a:ext cx="11544665" cy="3112236"/>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90796">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extLst>
                  <a:ext uri="{0D108BD9-81ED-4DB2-BD59-A6C34878D82A}">
                    <a16:rowId xmlns:a16="http://schemas.microsoft.com/office/drawing/2014/main" val="281826543"/>
                  </a:ext>
                </a:extLst>
              </a:tr>
              <a:tr h="811072">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chemeClr val="accent1">
                            <a:lumMod val="7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accent1">
                              <a:lumMod val="75000"/>
                            </a:schemeClr>
                          </a:solidFill>
                          <a:effectLst/>
                          <a:latin typeface="Arial" panose="020B0604020202020204" pitchFamily="34" charset="0"/>
                          <a:ea typeface="+mn-ea"/>
                          <a:cs typeface="+mn-cs"/>
                        </a:rPr>
                        <a:t>Campagne Formule Famille : conquête Jeunes &amp; Accompagnement</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chemeClr val="accent1">
                            <a:lumMod val="7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chemeClr val="accent1">
                            <a:lumMod val="7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 majeur avec au moins 1 enfant âgé de 12 à 17 ans non détenteurs d’une carte de paiement.</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Accompagnement de votre enfant pour le début de l’autonomie bancaire à travers l’équipement en cartes de paiement.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 CONQ BANCA </a:t>
                      </a:r>
                    </a:p>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ENFANT MINEUR</a:t>
                      </a:r>
                      <a:endParaRPr lang="fr-FR" sz="10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45208205"/>
                  </a:ext>
                </a:extLst>
              </a:tr>
              <a:tr h="54447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chemeClr val="accent1">
                            <a:lumMod val="7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chemeClr val="accent1">
                            <a:lumMod val="7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chemeClr val="accent1">
                            <a:lumMod val="7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accent1">
                              <a:lumMod val="75000"/>
                            </a:schemeClr>
                          </a:solidFill>
                          <a:effectLst/>
                          <a:latin typeface="Arial" panose="020B0604020202020204" pitchFamily="34" charset="0"/>
                          <a:ea typeface="+mn-ea"/>
                          <a:cs typeface="+mn-cs"/>
                        </a:rPr>
                        <a:t>Levées d’anonymat positives</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chemeClr val="accent1">
                            <a:lumMod val="7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chemeClr val="accent1">
                            <a:lumMod val="7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chemeClr val="accent1">
                            <a:lumMod val="7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ayant noté la CEGEE 9/10 au questionnaire de satisfaction et ayant levé l’anonymat. </a:t>
                      </a: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Capitaliser sur la satisfaction des clients pour développer la conquête par la reco active et notre offre de parrainage.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Q3 CONQ </a:t>
                      </a:r>
                    </a:p>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CLIENT SATISFAIT</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3362895"/>
                  </a:ext>
                </a:extLst>
              </a:tr>
            </a:tbl>
          </a:graphicData>
        </a:graphic>
      </p:graphicFrame>
      <p:pic>
        <p:nvPicPr>
          <p:cNvPr id="6" name="Picture 2" descr="Le &quot;Fait Maison&quot;... - La Causerie des Chartrons">
            <a:extLst>
              <a:ext uri="{FF2B5EF4-FFF2-40B4-BE49-F238E27FC236}">
                <a16:creationId xmlns:a16="http://schemas.microsoft.com/office/drawing/2014/main" id="{86DAF0BD-9641-7886-8355-2D9A6FF5623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20434" y="2677917"/>
            <a:ext cx="436291" cy="28974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Le &quot;Fait Maison&quot;... - La Causerie des Chartrons">
            <a:extLst>
              <a:ext uri="{FF2B5EF4-FFF2-40B4-BE49-F238E27FC236}">
                <a16:creationId xmlns:a16="http://schemas.microsoft.com/office/drawing/2014/main" id="{F8D0489A-56C4-9C2B-270A-20C8E33082CA}"/>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20433" y="4051155"/>
            <a:ext cx="436291" cy="28974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Page 2 | Recurrent Images - Free Download on Freepik">
            <a:extLst>
              <a:ext uri="{FF2B5EF4-FFF2-40B4-BE49-F238E27FC236}">
                <a16:creationId xmlns:a16="http://schemas.microsoft.com/office/drawing/2014/main" id="{12659B27-589D-7A39-64C3-341068E8D988}"/>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987172" y="2675926"/>
            <a:ext cx="233362" cy="23336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Page 2 | Recurrent Images - Free Download on Freepik">
            <a:extLst>
              <a:ext uri="{FF2B5EF4-FFF2-40B4-BE49-F238E27FC236}">
                <a16:creationId xmlns:a16="http://schemas.microsoft.com/office/drawing/2014/main" id="{646045D7-A36B-C6D3-0E9C-EABF8BA86EF8}"/>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987172" y="3962664"/>
            <a:ext cx="233362" cy="23336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ATELIER CAPILLAIRE">
            <a:extLst>
              <a:ext uri="{FF2B5EF4-FFF2-40B4-BE49-F238E27FC236}">
                <a16:creationId xmlns:a16="http://schemas.microsoft.com/office/drawing/2014/main" id="{F971764D-BE0A-A052-E67B-495525BEE223}"/>
              </a:ext>
            </a:extLst>
          </p:cNvPr>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97199" y="3092677"/>
            <a:ext cx="785811" cy="5229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857746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Espace réservé du texte 6">
            <a:extLst>
              <a:ext uri="{FF2B5EF4-FFF2-40B4-BE49-F238E27FC236}">
                <a16:creationId xmlns:a16="http://schemas.microsoft.com/office/drawing/2014/main" id="{4B3A875C-AEAE-4C75-969F-343225AF4348}"/>
              </a:ext>
            </a:extLst>
          </p:cNvPr>
          <p:cNvSpPr txBox="1">
            <a:spLocks/>
          </p:cNvSpPr>
          <p:nvPr/>
        </p:nvSpPr>
        <p:spPr>
          <a:xfrm>
            <a:off x="4376057" y="137054"/>
            <a:ext cx="7300006"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0">
                <a:solidFill>
                  <a:srgbClr val="C00000"/>
                </a:solidFill>
              </a:rPr>
              <a:t>Grand Public</a:t>
            </a:r>
            <a:r>
              <a:rPr lang="fr-FR">
                <a:solidFill>
                  <a:srgbClr val="C00000"/>
                </a:solidFill>
              </a:rPr>
              <a:t> </a:t>
            </a:r>
            <a:r>
              <a:rPr lang="fr-FR">
                <a:solidFill>
                  <a:schemeClr val="tx1">
                    <a:lumMod val="50000"/>
                    <a:lumOff val="50000"/>
                  </a:schemeClr>
                </a:solidFill>
              </a:rPr>
              <a:t>- </a:t>
            </a:r>
            <a:r>
              <a:rPr lang="fr-FR">
                <a:solidFill>
                  <a:srgbClr val="C00000"/>
                </a:solidFill>
              </a:rPr>
              <a:t>Premium</a:t>
            </a:r>
            <a:r>
              <a:rPr lang="fr-FR">
                <a:solidFill>
                  <a:schemeClr val="tx1">
                    <a:lumMod val="50000"/>
                    <a:lumOff val="50000"/>
                  </a:schemeClr>
                </a:solidFill>
              </a:rPr>
              <a:t> - Professionnels </a:t>
            </a:r>
          </a:p>
        </p:txBody>
      </p:sp>
      <p:sp>
        <p:nvSpPr>
          <p:cNvPr id="20" name="Rectangle 19">
            <a:extLst>
              <a:ext uri="{FF2B5EF4-FFF2-40B4-BE49-F238E27FC236}">
                <a16:creationId xmlns:a16="http://schemas.microsoft.com/office/drawing/2014/main" id="{3D353E3C-9282-4FAB-BFA6-7C5298EEF82A}"/>
              </a:ext>
            </a:extLst>
          </p:cNvPr>
          <p:cNvSpPr/>
          <p:nvPr/>
        </p:nvSpPr>
        <p:spPr>
          <a:xfrm>
            <a:off x="0" y="0"/>
            <a:ext cx="394399"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JEUNES</a:t>
            </a:r>
          </a:p>
        </p:txBody>
      </p:sp>
      <p:sp>
        <p:nvSpPr>
          <p:cNvPr id="21" name="Espace réservé du texte 5">
            <a:extLst>
              <a:ext uri="{FF2B5EF4-FFF2-40B4-BE49-F238E27FC236}">
                <a16:creationId xmlns:a16="http://schemas.microsoft.com/office/drawing/2014/main" id="{B61253F7-D769-44AB-A277-E770735DD150}"/>
              </a:ext>
            </a:extLst>
          </p:cNvPr>
          <p:cNvSpPr>
            <a:spLocks noGrp="1"/>
          </p:cNvSpPr>
          <p:nvPr>
            <p:ph type="body" sz="quarter" idx="12"/>
          </p:nvPr>
        </p:nvSpPr>
        <p:spPr>
          <a:xfrm>
            <a:off x="695325" y="464147"/>
            <a:ext cx="10980738" cy="720000"/>
          </a:xfrm>
        </p:spPr>
        <p:txBody>
          <a:bodyPr lIns="91440" tIns="45720" rIns="91440" bIns="45720" anchor="ctr">
            <a:normAutofit/>
          </a:bodyPr>
          <a:lstStyle/>
          <a:p>
            <a:r>
              <a:rPr lang="fr-FR" dirty="0">
                <a:solidFill>
                  <a:srgbClr val="C00000"/>
                </a:solidFill>
                <a:latin typeface="Montserrat Black"/>
              </a:rPr>
              <a:t>Les Cibles </a:t>
            </a:r>
            <a:r>
              <a:rPr lang="fr-FR" dirty="0">
                <a:latin typeface="Montserrat Black"/>
              </a:rPr>
              <a:t>des Jeunes </a:t>
            </a:r>
            <a:r>
              <a:rPr lang="fr-FR" dirty="0">
                <a:solidFill>
                  <a:srgbClr val="C00000"/>
                </a:solidFill>
                <a:latin typeface="Montserrat Black"/>
              </a:rPr>
              <a:t>en relief </a:t>
            </a:r>
          </a:p>
        </p:txBody>
      </p:sp>
      <p:pic>
        <p:nvPicPr>
          <p:cNvPr id="15" name="Picture 6" descr="ADN Nations - Analyse de marché et conseil stratégique">
            <a:hlinkClick r:id="rId2" action="ppaction://hlinksldjump"/>
            <a:extLst>
              <a:ext uri="{FF2B5EF4-FFF2-40B4-BE49-F238E27FC236}">
                <a16:creationId xmlns:a16="http://schemas.microsoft.com/office/drawing/2014/main" id="{5C56C0B7-5601-4DF3-8966-5CB5EC93F8A7}"/>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754339" y="6470879"/>
            <a:ext cx="370123" cy="349294"/>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 1">
            <a:extLst>
              <a:ext uri="{FF2B5EF4-FFF2-40B4-BE49-F238E27FC236}">
                <a16:creationId xmlns:a16="http://schemas.microsoft.com/office/drawing/2014/main" id="{77FB731F-555E-6D72-1DBA-F3D9EF88D87E}"/>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0382420">
            <a:off x="4763401" y="505404"/>
            <a:ext cx="595916" cy="547293"/>
          </a:xfrm>
          <a:prstGeom prst="rect">
            <a:avLst/>
          </a:prstGeom>
          <a:noFill/>
        </p:spPr>
      </p:pic>
      <p:graphicFrame>
        <p:nvGraphicFramePr>
          <p:cNvPr id="4" name="Tableau 2">
            <a:extLst>
              <a:ext uri="{FF2B5EF4-FFF2-40B4-BE49-F238E27FC236}">
                <a16:creationId xmlns:a16="http://schemas.microsoft.com/office/drawing/2014/main" id="{9E6816D4-53BD-66D4-0545-3DFC279F30AE}"/>
              </a:ext>
            </a:extLst>
          </p:cNvPr>
          <p:cNvGraphicFramePr>
            <a:graphicFrameLocks noGrp="1"/>
          </p:cNvGraphicFramePr>
          <p:nvPr/>
        </p:nvGraphicFramePr>
        <p:xfrm>
          <a:off x="523510" y="1304679"/>
          <a:ext cx="11544665" cy="4730390"/>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90796">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D11921"/>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D11921"/>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D11921"/>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D1192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D11921"/>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D11921"/>
                    </a:solidFill>
                  </a:tcPr>
                </a:tc>
                <a:extLst>
                  <a:ext uri="{0D108BD9-81ED-4DB2-BD59-A6C34878D82A}">
                    <a16:rowId xmlns:a16="http://schemas.microsoft.com/office/drawing/2014/main" val="281826543"/>
                  </a:ext>
                </a:extLst>
              </a:tr>
              <a:tr h="811072">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C00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C00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C00000"/>
                          </a:solidFill>
                          <a:effectLst/>
                          <a:latin typeface="Arial" panose="020B0604020202020204" pitchFamily="34" charset="0"/>
                          <a:ea typeface="+mn-ea"/>
                          <a:cs typeface="+mn-cs"/>
                        </a:rPr>
                        <a:t>Jeunes Clients </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C00000"/>
                          </a:solidFill>
                          <a:effectLst/>
                          <a:latin typeface="Arial" panose="020B0604020202020204" pitchFamily="34" charset="0"/>
                          <a:ea typeface="+mn-ea"/>
                          <a:cs typeface="+mn-cs"/>
                        </a:rPr>
                        <a:t>en PTF non vus</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C00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 de 18 à 28 ans non vu </a:t>
                      </a:r>
                      <a:r>
                        <a:rPr lang="fr-FR" sz="1000" b="1" i="0" u="none" strike="noStrike" kern="1200" dirty="0">
                          <a:solidFill>
                            <a:srgbClr val="C00000"/>
                          </a:solidFill>
                          <a:effectLst/>
                          <a:latin typeface="Arial" panose="020B0604020202020204" pitchFamily="34" charset="0"/>
                          <a:ea typeface="+mn-ea"/>
                          <a:cs typeface="+mn-cs"/>
                        </a:rPr>
                        <a:t>depuis 2 ans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Prendre contact avec les clients afin de réadapter leur équipement en fonction de leurs besoins et limiter l’attrition.</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solidFill>
                          <a:effectLst/>
                          <a:latin typeface="Arial" panose="020B0604020202020204" pitchFamily="34" charset="0"/>
                          <a:ea typeface="+mn-ea"/>
                          <a:cs typeface="+mn-cs"/>
                        </a:rPr>
                        <a:t>L’impact Part Variable est élevé (sur objectif  / Satisfaction / taux de visite du PTF avec une vente)</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PRIO Q3 JEUNES </a:t>
                      </a:r>
                    </a:p>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NON VUS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1573085340"/>
                  </a:ext>
                </a:extLst>
              </a:tr>
              <a:tr h="811072">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C00000"/>
                          </a:solidFill>
                          <a:effectLst/>
                          <a:latin typeface="Arial" panose="020B0604020202020204" pitchFamily="34" charset="0"/>
                          <a:ea typeface="+mn-ea"/>
                          <a:cs typeface="+mn-cs"/>
                        </a:rPr>
                        <a:t>Bilan épargne Jeune*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fr-FR" sz="1000" b="0" i="0" u="none" strike="noStrike" kern="1200" baseline="0" dirty="0">
                          <a:solidFill>
                            <a:schemeClr val="tx1">
                              <a:lumMod val="75000"/>
                              <a:lumOff val="25000"/>
                            </a:schemeClr>
                          </a:solidFill>
                          <a:latin typeface="+mn-lt"/>
                          <a:ea typeface="+mn-ea"/>
                          <a:cs typeface="+mn-cs"/>
                        </a:rPr>
                        <a:t>Clients particuliers 18-35 ans :</a:t>
                      </a:r>
                    </a:p>
                    <a:p>
                      <a:pPr marL="171450" indent="-171450">
                        <a:buFontTx/>
                        <a:buChar char="-"/>
                      </a:pPr>
                      <a:r>
                        <a:rPr lang="fr-FR" sz="1000" b="0" i="0" u="none" strike="noStrike" kern="1200" baseline="0" dirty="0">
                          <a:solidFill>
                            <a:schemeClr val="tx1">
                              <a:lumMod val="75000"/>
                              <a:lumOff val="25000"/>
                            </a:schemeClr>
                          </a:solidFill>
                          <a:latin typeface="+mn-lt"/>
                          <a:ea typeface="+mn-ea"/>
                          <a:cs typeface="+mn-cs"/>
                        </a:rPr>
                        <a:t>Etudiant avec salaire (à partir de 6 mois)</a:t>
                      </a:r>
                    </a:p>
                    <a:p>
                      <a:pPr marL="171450" indent="-171450">
                        <a:buFontTx/>
                        <a:buChar char="-"/>
                      </a:pPr>
                      <a:r>
                        <a:rPr lang="fr-FR" sz="1000" b="0" i="0" u="none" strike="noStrike" kern="1200" baseline="0" dirty="0">
                          <a:solidFill>
                            <a:schemeClr val="tx1">
                              <a:lumMod val="75000"/>
                              <a:lumOff val="25000"/>
                            </a:schemeClr>
                          </a:solidFill>
                          <a:latin typeface="+mn-lt"/>
                          <a:ea typeface="+mn-ea"/>
                          <a:cs typeface="+mn-cs"/>
                        </a:rPr>
                        <a:t>Ou appétent à la cryptomonnaie</a:t>
                      </a:r>
                    </a:p>
                    <a:p>
                      <a:pPr marL="171450" indent="-171450">
                        <a:buFontTx/>
                        <a:buChar char="-"/>
                      </a:pPr>
                      <a:r>
                        <a:rPr lang="fr-FR" sz="1000" b="0" i="0" u="none" strike="noStrike" kern="1200" baseline="0" dirty="0">
                          <a:solidFill>
                            <a:schemeClr val="tx1">
                              <a:lumMod val="75000"/>
                              <a:lumOff val="25000"/>
                            </a:schemeClr>
                          </a:solidFill>
                          <a:latin typeface="+mn-lt"/>
                          <a:ea typeface="+mn-ea"/>
                          <a:cs typeface="+mn-cs"/>
                        </a:rPr>
                        <a:t>Ou ayant perçu un remboursement des impôts </a:t>
                      </a:r>
                    </a:p>
                    <a:p>
                      <a:pPr marL="171450" indent="-171450">
                        <a:buFontTx/>
                        <a:buChar char="-"/>
                      </a:pPr>
                      <a:r>
                        <a:rPr lang="fr-FR" sz="1000" b="0" i="0" u="none" strike="noStrike" kern="1200" baseline="0" dirty="0">
                          <a:solidFill>
                            <a:schemeClr val="tx1">
                              <a:lumMod val="75000"/>
                              <a:lumOff val="25000"/>
                            </a:schemeClr>
                          </a:solidFill>
                          <a:latin typeface="+mn-lt"/>
                          <a:ea typeface="+mn-ea"/>
                          <a:cs typeface="+mn-cs"/>
                        </a:rPr>
                        <a:t>Ou ayant navigué sur les pages : green, PEL, investir en bourse ou le simulateur crédit </a:t>
                      </a:r>
                      <a:r>
                        <a:rPr lang="fr-FR" sz="1000" b="0" i="0" u="none" strike="noStrike" kern="1200" baseline="0" dirty="0" err="1">
                          <a:solidFill>
                            <a:schemeClr val="tx1">
                              <a:lumMod val="75000"/>
                              <a:lumOff val="25000"/>
                            </a:schemeClr>
                          </a:solidFill>
                          <a:latin typeface="+mn-lt"/>
                          <a:ea typeface="+mn-ea"/>
                          <a:cs typeface="+mn-cs"/>
                        </a:rPr>
                        <a:t>immo</a:t>
                      </a: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Accompagner le jeune dans la préparation de ses projets de vie au travers d’un bilan épargne. </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Offres phares : PEL, ASV, PER, PEA</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Q3 EPARGNE JEUNES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45208205"/>
                  </a:ext>
                </a:extLst>
              </a:tr>
              <a:tr h="54447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C00000"/>
                          </a:solidFill>
                          <a:effectLst/>
                          <a:latin typeface="Arial" panose="020B0604020202020204" pitchFamily="34" charset="0"/>
                          <a:ea typeface="+mn-ea"/>
                          <a:cs typeface="+mn-cs"/>
                        </a:rPr>
                        <a:t>Jeunes Anniv 18 ans avec CSQS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 de 18 ans ayant une CSQS</a:t>
                      </a: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Réadapter l’équipement bancaire du client en fonction de ses besoins afin d’optimiser sa satisfaction</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Jeunes Anniv 18 ans </a:t>
                      </a:r>
                    </a:p>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avec CSQS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3362895"/>
                  </a:ext>
                </a:extLst>
              </a:tr>
              <a:tr h="54447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C00000"/>
                          </a:solidFill>
                          <a:effectLst/>
                          <a:latin typeface="Arial" panose="020B0604020202020204" pitchFamily="34" charset="0"/>
                          <a:ea typeface="+mn-ea"/>
                          <a:cs typeface="+mn-cs"/>
                        </a:rPr>
                        <a:t>Clients majeurs détenteurs CSQS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 de 18 à 28 ans ayant une CSQS</a:t>
                      </a: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Réadapter l’équipement bancaire du client en fonction de ses besoins afin d’optimiser sa satisfaction</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ORCA</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fr-FR" sz="10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78047111"/>
                  </a:ext>
                </a:extLst>
              </a:tr>
              <a:tr h="272239">
                <a:tc>
                  <a:txBody>
                    <a:bodyPr/>
                    <a:lstStyle/>
                    <a:p>
                      <a:endParaRPr lang="fr-FR" dirty="0">
                        <a:effectLst/>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C00000"/>
                          </a:solidFill>
                          <a:effectLst/>
                          <a:latin typeface="Arial" panose="020B0604020202020204" pitchFamily="34" charset="0"/>
                          <a:ea typeface="+mn-ea"/>
                          <a:cs typeface="+mn-cs"/>
                        </a:rPr>
                        <a:t>Jeunes avec un livret A &gt; 5000 euros</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effectLst/>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Cible évoquée et proposée par les DR </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Accompagner le jeune dans la préparation de ses projets de vie au travers d’un bilan épargne. </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Q3 JEUNES </a:t>
                      </a:r>
                    </a:p>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LIV. A &gt; 5000€</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52745384"/>
                  </a:ext>
                </a:extLst>
              </a:tr>
            </a:tbl>
          </a:graphicData>
        </a:graphic>
      </p:graphicFrame>
      <p:sp>
        <p:nvSpPr>
          <p:cNvPr id="6" name="ZoneTexte 5">
            <a:extLst>
              <a:ext uri="{FF2B5EF4-FFF2-40B4-BE49-F238E27FC236}">
                <a16:creationId xmlns:a16="http://schemas.microsoft.com/office/drawing/2014/main" id="{AB2F5EE2-5BB3-DAF3-FE3F-5331C12B410C}"/>
              </a:ext>
            </a:extLst>
          </p:cNvPr>
          <p:cNvSpPr txBox="1"/>
          <p:nvPr/>
        </p:nvSpPr>
        <p:spPr>
          <a:xfrm>
            <a:off x="2315878" y="6530126"/>
            <a:ext cx="2324675" cy="253916"/>
          </a:xfrm>
          <a:prstGeom prst="rect">
            <a:avLst/>
          </a:prstGeom>
          <a:noFill/>
        </p:spPr>
        <p:txBody>
          <a:bodyPr wrap="none" rtlCol="0">
            <a:spAutoFit/>
          </a:bodyPr>
          <a:lstStyle/>
          <a:p>
            <a:r>
              <a:rPr lang="fr-FR" sz="1050" dirty="0"/>
              <a:t>*Cible commune Epargne &amp; Jeunes</a:t>
            </a:r>
          </a:p>
        </p:txBody>
      </p:sp>
      <p:pic>
        <p:nvPicPr>
          <p:cNvPr id="7" name="Image 6">
            <a:extLst>
              <a:ext uri="{FF2B5EF4-FFF2-40B4-BE49-F238E27FC236}">
                <a16:creationId xmlns:a16="http://schemas.microsoft.com/office/drawing/2014/main" id="{50449E56-23B9-21D0-8D88-9B01A75BF0C6}"/>
              </a:ext>
            </a:extLst>
          </p:cNvPr>
          <p:cNvPicPr>
            <a:picLocks noChangeAspect="1"/>
          </p:cNvPicPr>
          <p:nvPr/>
        </p:nvPicPr>
        <p:blipFill>
          <a:blip r:embed="rId5">
            <a:clrChange>
              <a:clrFrom>
                <a:srgbClr val="FFFFFF"/>
              </a:clrFrom>
              <a:clrTo>
                <a:srgbClr val="FFFFFF">
                  <a:alpha val="0"/>
                </a:srgbClr>
              </a:clrTo>
            </a:clrChange>
            <a:grayscl/>
          </a:blip>
          <a:stretch>
            <a:fillRect/>
          </a:stretch>
        </p:blipFill>
        <p:spPr>
          <a:xfrm>
            <a:off x="11251692" y="3102843"/>
            <a:ext cx="363205" cy="290565"/>
          </a:xfrm>
          <a:prstGeom prst="rect">
            <a:avLst/>
          </a:prstGeom>
        </p:spPr>
      </p:pic>
      <p:pic>
        <p:nvPicPr>
          <p:cNvPr id="8" name="Image 7">
            <a:extLst>
              <a:ext uri="{FF2B5EF4-FFF2-40B4-BE49-F238E27FC236}">
                <a16:creationId xmlns:a16="http://schemas.microsoft.com/office/drawing/2014/main" id="{0914CCA7-AEE0-458B-B4EE-858C25920452}"/>
              </a:ext>
            </a:extLst>
          </p:cNvPr>
          <p:cNvPicPr>
            <a:picLocks noChangeAspect="1"/>
          </p:cNvPicPr>
          <p:nvPr/>
        </p:nvPicPr>
        <p:blipFill>
          <a:blip r:embed="rId6">
            <a:clrChange>
              <a:clrFrom>
                <a:srgbClr val="FFFFFF"/>
              </a:clrFrom>
              <a:clrTo>
                <a:srgbClr val="FFFFFF">
                  <a:alpha val="0"/>
                </a:srgbClr>
              </a:clrTo>
            </a:clrChange>
            <a:grayscl/>
          </a:blip>
          <a:stretch>
            <a:fillRect/>
          </a:stretch>
        </p:blipFill>
        <p:spPr>
          <a:xfrm>
            <a:off x="11239131" y="3397971"/>
            <a:ext cx="244339" cy="277357"/>
          </a:xfrm>
          <a:prstGeom prst="rect">
            <a:avLst/>
          </a:prstGeom>
        </p:spPr>
      </p:pic>
      <p:pic>
        <p:nvPicPr>
          <p:cNvPr id="9" name="Image 8">
            <a:extLst>
              <a:ext uri="{FF2B5EF4-FFF2-40B4-BE49-F238E27FC236}">
                <a16:creationId xmlns:a16="http://schemas.microsoft.com/office/drawing/2014/main" id="{CA8FDFE0-3CA7-42B2-1311-0FB406320593}"/>
              </a:ext>
            </a:extLst>
          </p:cNvPr>
          <p:cNvPicPr>
            <a:picLocks noChangeAspect="1"/>
          </p:cNvPicPr>
          <p:nvPr/>
        </p:nvPicPr>
        <p:blipFill>
          <a:blip r:embed="rId7">
            <a:clrChange>
              <a:clrFrom>
                <a:srgbClr val="FFFFFF"/>
              </a:clrFrom>
              <a:clrTo>
                <a:srgbClr val="FFFFFF">
                  <a:alpha val="0"/>
                </a:srgbClr>
              </a:clrTo>
            </a:clrChange>
            <a:grayscl/>
          </a:blip>
          <a:stretch>
            <a:fillRect/>
          </a:stretch>
        </p:blipFill>
        <p:spPr>
          <a:xfrm>
            <a:off x="11676757" y="3347325"/>
            <a:ext cx="316979" cy="264150"/>
          </a:xfrm>
          <a:prstGeom prst="rect">
            <a:avLst/>
          </a:prstGeom>
        </p:spPr>
      </p:pic>
      <p:pic>
        <p:nvPicPr>
          <p:cNvPr id="10" name="Image 9">
            <a:extLst>
              <a:ext uri="{FF2B5EF4-FFF2-40B4-BE49-F238E27FC236}">
                <a16:creationId xmlns:a16="http://schemas.microsoft.com/office/drawing/2014/main" id="{9D2D025F-DDED-E06E-2CF7-D7BC6002A4A6}"/>
              </a:ext>
            </a:extLst>
          </p:cNvPr>
          <p:cNvPicPr>
            <a:picLocks noChangeAspect="1"/>
          </p:cNvPicPr>
          <p:nvPr/>
        </p:nvPicPr>
        <p:blipFill>
          <a:blip r:embed="rId5">
            <a:clrChange>
              <a:clrFrom>
                <a:srgbClr val="FFFFFF"/>
              </a:clrFrom>
              <a:clrTo>
                <a:srgbClr val="FFFFFF">
                  <a:alpha val="0"/>
                </a:srgbClr>
              </a:clrTo>
            </a:clrChange>
            <a:grayscl/>
          </a:blip>
          <a:stretch>
            <a:fillRect/>
          </a:stretch>
        </p:blipFill>
        <p:spPr>
          <a:xfrm>
            <a:off x="11391134" y="3743037"/>
            <a:ext cx="363205" cy="290565"/>
          </a:xfrm>
          <a:prstGeom prst="rect">
            <a:avLst/>
          </a:prstGeom>
        </p:spPr>
      </p:pic>
      <p:pic>
        <p:nvPicPr>
          <p:cNvPr id="12" name="Picture 6" descr="ATELIER CAPILLAIRE">
            <a:extLst>
              <a:ext uri="{FF2B5EF4-FFF2-40B4-BE49-F238E27FC236}">
                <a16:creationId xmlns:a16="http://schemas.microsoft.com/office/drawing/2014/main" id="{C02A8140-23A8-F4D9-3DA0-FE8C15BBD5A1}"/>
              </a:ext>
            </a:extLst>
          </p:cNvPr>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97199" y="1859065"/>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Panneau de route prioritaire en France — Wikipédia">
            <a:extLst>
              <a:ext uri="{FF2B5EF4-FFF2-40B4-BE49-F238E27FC236}">
                <a16:creationId xmlns:a16="http://schemas.microsoft.com/office/drawing/2014/main" id="{2ED9E8AC-36EF-1407-F257-63FDE41010A5}"/>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486385" y="1961238"/>
            <a:ext cx="370340" cy="37034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Le &quot;Fait Maison&quot;... - La Causerie des Chartrons">
            <a:extLst>
              <a:ext uri="{FF2B5EF4-FFF2-40B4-BE49-F238E27FC236}">
                <a16:creationId xmlns:a16="http://schemas.microsoft.com/office/drawing/2014/main" id="{042189A2-DB06-5F5A-2EF0-2CE42CCFE24B}"/>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420434" y="2713473"/>
            <a:ext cx="436291" cy="28974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Page 2 | Recurrent Images - Free Download on Freepik">
            <a:extLst>
              <a:ext uri="{FF2B5EF4-FFF2-40B4-BE49-F238E27FC236}">
                <a16:creationId xmlns:a16="http://schemas.microsoft.com/office/drawing/2014/main" id="{518BDF16-7FFF-06D8-A5C6-B5BAE9A457A4}"/>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8988406" y="4281989"/>
            <a:ext cx="233362" cy="233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440427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Espace réservé du texte 6">
            <a:extLst>
              <a:ext uri="{FF2B5EF4-FFF2-40B4-BE49-F238E27FC236}">
                <a16:creationId xmlns:a16="http://schemas.microsoft.com/office/drawing/2014/main" id="{4B3A875C-AEAE-4C75-969F-343225AF4348}"/>
              </a:ext>
            </a:extLst>
          </p:cNvPr>
          <p:cNvSpPr txBox="1">
            <a:spLocks/>
          </p:cNvSpPr>
          <p:nvPr/>
        </p:nvSpPr>
        <p:spPr>
          <a:xfrm>
            <a:off x="4376057" y="137054"/>
            <a:ext cx="7300006"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solidFill>
                  <a:schemeClr val="tx1">
                    <a:lumMod val="50000"/>
                    <a:lumOff val="50000"/>
                  </a:schemeClr>
                </a:solidFill>
              </a:rPr>
              <a:t>Grand Public - Premium - </a:t>
            </a:r>
            <a:r>
              <a:rPr lang="fr-FR" dirty="0">
                <a:solidFill>
                  <a:srgbClr val="C00000"/>
                </a:solidFill>
              </a:rPr>
              <a:t>Professionnels </a:t>
            </a:r>
          </a:p>
        </p:txBody>
      </p:sp>
      <p:sp>
        <p:nvSpPr>
          <p:cNvPr id="20" name="Rectangle 19">
            <a:extLst>
              <a:ext uri="{FF2B5EF4-FFF2-40B4-BE49-F238E27FC236}">
                <a16:creationId xmlns:a16="http://schemas.microsoft.com/office/drawing/2014/main" id="{3D353E3C-9282-4FAB-BFA6-7C5298EEF82A}"/>
              </a:ext>
            </a:extLst>
          </p:cNvPr>
          <p:cNvSpPr/>
          <p:nvPr/>
        </p:nvSpPr>
        <p:spPr>
          <a:xfrm>
            <a:off x="0" y="0"/>
            <a:ext cx="394399" cy="685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CREDIT PRO</a:t>
            </a:r>
          </a:p>
        </p:txBody>
      </p:sp>
      <p:sp>
        <p:nvSpPr>
          <p:cNvPr id="21" name="Espace réservé du texte 5">
            <a:extLst>
              <a:ext uri="{FF2B5EF4-FFF2-40B4-BE49-F238E27FC236}">
                <a16:creationId xmlns:a16="http://schemas.microsoft.com/office/drawing/2014/main" id="{B61253F7-D769-44AB-A277-E770735DD150}"/>
              </a:ext>
            </a:extLst>
          </p:cNvPr>
          <p:cNvSpPr>
            <a:spLocks noGrp="1"/>
          </p:cNvSpPr>
          <p:nvPr>
            <p:ph type="body" sz="quarter" idx="12"/>
          </p:nvPr>
        </p:nvSpPr>
        <p:spPr>
          <a:xfrm>
            <a:off x="695325" y="464147"/>
            <a:ext cx="10980738" cy="720000"/>
          </a:xfrm>
        </p:spPr>
        <p:txBody>
          <a:bodyPr lIns="91440" tIns="45720" rIns="91440" bIns="45720" anchor="ctr">
            <a:normAutofit/>
          </a:bodyPr>
          <a:lstStyle/>
          <a:p>
            <a:r>
              <a:rPr lang="fr-FR" dirty="0">
                <a:solidFill>
                  <a:srgbClr val="C00000"/>
                </a:solidFill>
                <a:latin typeface="Montserrat Black"/>
              </a:rPr>
              <a:t>Les Cibles </a:t>
            </a:r>
            <a:r>
              <a:rPr lang="fr-FR" dirty="0">
                <a:latin typeface="Montserrat Black"/>
              </a:rPr>
              <a:t>du Crédit </a:t>
            </a:r>
            <a:r>
              <a:rPr lang="fr-FR" dirty="0">
                <a:solidFill>
                  <a:srgbClr val="C00000"/>
                </a:solidFill>
                <a:latin typeface="Montserrat Black"/>
              </a:rPr>
              <a:t>en relief </a:t>
            </a:r>
          </a:p>
        </p:txBody>
      </p:sp>
      <p:pic>
        <p:nvPicPr>
          <p:cNvPr id="31" name="Picture 6" descr="ADN Nations - Analyse de marché et conseil stratégique">
            <a:hlinkClick r:id="rId2" action="ppaction://hlinksldjump"/>
            <a:extLst>
              <a:ext uri="{FF2B5EF4-FFF2-40B4-BE49-F238E27FC236}">
                <a16:creationId xmlns:a16="http://schemas.microsoft.com/office/drawing/2014/main" id="{02ADD068-529F-2654-7393-C08028F86012}"/>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754339" y="6470879"/>
            <a:ext cx="370123" cy="34929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Tableau 2">
            <a:extLst>
              <a:ext uri="{FF2B5EF4-FFF2-40B4-BE49-F238E27FC236}">
                <a16:creationId xmlns:a16="http://schemas.microsoft.com/office/drawing/2014/main" id="{60C42EC9-8A57-DC9B-E3F9-AE6277D67CD2}"/>
              </a:ext>
            </a:extLst>
          </p:cNvPr>
          <p:cNvGraphicFramePr>
            <a:graphicFrameLocks noGrp="1"/>
          </p:cNvGraphicFramePr>
          <p:nvPr/>
        </p:nvGraphicFramePr>
        <p:xfrm>
          <a:off x="523510" y="1304679"/>
          <a:ext cx="11544665" cy="3831868"/>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90796">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281826543"/>
                  </a:ext>
                </a:extLst>
              </a:tr>
              <a:tr h="811072">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92D050"/>
                          </a:solidFill>
                          <a:effectLst/>
                          <a:latin typeface="Arial" panose="020B0604020202020204" pitchFamily="34" charset="0"/>
                          <a:ea typeface="+mn-ea"/>
                          <a:cs typeface="+mn-cs"/>
                        </a:rPr>
                        <a:t>DATANEO récurrente</a:t>
                      </a:r>
                    </a:p>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Cible récurrente en PDO</a:t>
                      </a:r>
                      <a:endParaRPr kumimoji="0" lang="fr-FR" sz="1000" b="0" i="0" u="none" strike="noStrike" kern="1200" cap="none" spc="0" normalizeH="0" baseline="0" noProof="0" dirty="0">
                        <a:ln>
                          <a:noFill/>
                        </a:ln>
                        <a:solidFill>
                          <a:prstClr val="black">
                            <a:lumMod val="75000"/>
                            <a:lumOff val="25000"/>
                          </a:prstClr>
                        </a:solidFill>
                        <a:effectLst/>
                        <a:highlight>
                          <a:srgbClr val="FFFF00"/>
                        </a:highlight>
                        <a:uLnTx/>
                        <a:uFillTx/>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équipés LLD / CBM / autre contrat à la concurrence bientôt à échéance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Proposer nos solutions de financement auto « </a:t>
                      </a:r>
                      <a:r>
                        <a:rPr lang="fr-FR" sz="1000" b="0" i="1" u="none" strike="noStrike" kern="1200" dirty="0">
                          <a:solidFill>
                            <a:schemeClr val="tx1">
                              <a:lumMod val="75000"/>
                              <a:lumOff val="25000"/>
                            </a:schemeClr>
                          </a:solidFill>
                          <a:effectLst/>
                          <a:latin typeface="Arial" panose="020B0604020202020204" pitchFamily="34" charset="0"/>
                          <a:ea typeface="+mn-ea"/>
                          <a:cs typeface="+mn-cs"/>
                        </a:rPr>
                        <a:t>au bon moment </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a:t>
                      </a:r>
                      <a:r>
                        <a:rPr lang="fr-FR" sz="1000" b="0" i="1" u="none" strike="noStrike" kern="1200" dirty="0">
                          <a:solidFill>
                            <a:schemeClr val="tx1">
                              <a:lumMod val="75000"/>
                              <a:lumOff val="25000"/>
                            </a:schemeClr>
                          </a:solidFill>
                          <a:effectLst/>
                          <a:latin typeface="Arial" panose="020B0604020202020204" pitchFamily="34" charset="0"/>
                          <a:ea typeface="+mn-ea"/>
                          <a:cs typeface="+mn-cs"/>
                        </a:rPr>
                        <a:t>LLD de + 30 mois, CBM de + de 42 mois et autres contrats de + de 60 mois</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DATANEO FLUX CBM</a:t>
                      </a:r>
                    </a:p>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DATANEO FLUX LLD</a:t>
                      </a:r>
                      <a:endParaRPr lang="fr-FR" sz="10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45208205"/>
                  </a:ext>
                </a:extLst>
              </a:tr>
              <a:tr h="54447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92D050"/>
                          </a:solidFill>
                          <a:effectLst/>
                          <a:uLnTx/>
                          <a:uFillTx/>
                          <a:latin typeface="Arial" panose="020B0604020202020204" pitchFamily="34" charset="0"/>
                          <a:ea typeface="+mn-ea"/>
                          <a:cs typeface="+mn-cs"/>
                        </a:rPr>
                        <a:t>Financer le véhicule GREEN des Professionnels</a:t>
                      </a:r>
                    </a:p>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du 04/09 au 31/12/23</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Cible 1 : clients Pros appétents à la LLD qui possèdent un véhicule financé à la concurrence (</a:t>
                      </a:r>
                      <a:r>
                        <a:rPr lang="fr-FR" sz="1000" b="0" i="1" u="none" strike="noStrike" kern="1200" dirty="0">
                          <a:solidFill>
                            <a:schemeClr val="tx1">
                              <a:lumMod val="75000"/>
                              <a:lumOff val="25000"/>
                            </a:schemeClr>
                          </a:solidFill>
                          <a:effectLst/>
                          <a:latin typeface="Arial" panose="020B0604020202020204" pitchFamily="34" charset="0"/>
                          <a:ea typeface="+mn-ea"/>
                          <a:cs typeface="+mn-cs"/>
                        </a:rPr>
                        <a:t>cible DATANEO non-traitée</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Cible 2 : clients Pros actifs avec codes NAF appétents LLD</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Développer la notoriété de l’offre LLD auprès des professionnels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Cible 1</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Q3 PRO Financer le véhicule GREEN des Pros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12818778"/>
                  </a:ext>
                </a:extLst>
              </a:tr>
              <a:tr h="54447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92D050"/>
                          </a:solidFill>
                          <a:effectLst/>
                          <a:latin typeface="Arial" panose="020B0604020202020204" pitchFamily="34" charset="0"/>
                          <a:ea typeface="+mn-ea"/>
                          <a:cs typeface="+mn-cs"/>
                        </a:rPr>
                        <a:t>Crédit DIGITAL PRO</a:t>
                      </a:r>
                    </a:p>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Opération du 15/09 au 31/12</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Pros, PM, Prof. Lib., &amp; artisans, scorés appétents à la souscription d’un crédit / crédit-bail (</a:t>
                      </a:r>
                      <a:r>
                        <a:rPr lang="fr-FR" sz="1000" b="0" i="1" u="none" strike="noStrike" kern="1200" dirty="0">
                          <a:solidFill>
                            <a:schemeClr val="tx1">
                              <a:lumMod val="75000"/>
                              <a:lumOff val="25000"/>
                            </a:schemeClr>
                          </a:solidFill>
                          <a:effectLst/>
                          <a:latin typeface="Arial" panose="020B0604020202020204" pitchFamily="34" charset="0"/>
                          <a:ea typeface="+mn-ea"/>
                          <a:cs typeface="+mn-cs"/>
                        </a:rPr>
                        <a:t>parcours 100% digital</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Identifier les clients ciblés par cette enveloppe de financement pré-acceptée pour les informer de cette mise à disposition (</a:t>
                      </a:r>
                      <a:r>
                        <a:rPr lang="fr-FR" sz="1000" b="0" i="1" u="none" strike="noStrike" kern="1200" dirty="0">
                          <a:solidFill>
                            <a:schemeClr val="tx1">
                              <a:lumMod val="75000"/>
                              <a:lumOff val="25000"/>
                            </a:schemeClr>
                          </a:solidFill>
                          <a:effectLst/>
                          <a:latin typeface="Arial" panose="020B0604020202020204" pitchFamily="34" charset="0"/>
                          <a:ea typeface="+mn-ea"/>
                          <a:cs typeface="+mn-cs"/>
                        </a:rPr>
                        <a:t>support de contact : clients reçoivent e-mail et SMS</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Relancer téléphoniquement les clients ciblés qui n’ont pas encore utilisé leur enveloppe de financement pré-accordée à j+15 de la date de mise à dispo de l’enveloppe (</a:t>
                      </a:r>
                      <a:r>
                        <a:rPr lang="fr-FR" sz="1000" b="0" i="1" u="none" strike="noStrike" kern="1200" dirty="0">
                          <a:solidFill>
                            <a:schemeClr val="tx1">
                              <a:lumMod val="75000"/>
                              <a:lumOff val="25000"/>
                            </a:schemeClr>
                          </a:solidFill>
                          <a:effectLst/>
                          <a:latin typeface="Arial" panose="020B0604020202020204" pitchFamily="34" charset="0"/>
                          <a:ea typeface="+mn-ea"/>
                          <a:cs typeface="+mn-cs"/>
                        </a:rPr>
                        <a:t>canal de traitement : appel CAPRO</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Q3 PRO CREDIT DIGITAL PRO</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3362895"/>
                  </a:ext>
                </a:extLst>
              </a:tr>
            </a:tbl>
          </a:graphicData>
        </a:graphic>
      </p:graphicFrame>
      <p:pic>
        <p:nvPicPr>
          <p:cNvPr id="5" name="Image 4">
            <a:extLst>
              <a:ext uri="{FF2B5EF4-FFF2-40B4-BE49-F238E27FC236}">
                <a16:creationId xmlns:a16="http://schemas.microsoft.com/office/drawing/2014/main" id="{C43217D2-833F-95BD-B89C-9F4093EE3E2D}"/>
              </a:ext>
            </a:extLst>
          </p:cNvPr>
          <p:cNvPicPr>
            <a:picLocks noChangeAspect="1"/>
          </p:cNvPicPr>
          <p:nvPr/>
        </p:nvPicPr>
        <p:blipFill>
          <a:blip r:embed="rId4">
            <a:grayscl/>
          </a:blip>
          <a:stretch>
            <a:fillRect/>
          </a:stretch>
        </p:blipFill>
        <p:spPr>
          <a:xfrm>
            <a:off x="11305285" y="2207360"/>
            <a:ext cx="363205" cy="290565"/>
          </a:xfrm>
          <a:prstGeom prst="rect">
            <a:avLst/>
          </a:prstGeom>
        </p:spPr>
      </p:pic>
      <p:pic>
        <p:nvPicPr>
          <p:cNvPr id="6" name="Image 5">
            <a:extLst>
              <a:ext uri="{FF2B5EF4-FFF2-40B4-BE49-F238E27FC236}">
                <a16:creationId xmlns:a16="http://schemas.microsoft.com/office/drawing/2014/main" id="{17C6E45B-DA0D-F6A4-DA7B-F0B87BC2E191}"/>
              </a:ext>
            </a:extLst>
          </p:cNvPr>
          <p:cNvPicPr>
            <a:picLocks noChangeAspect="1"/>
          </p:cNvPicPr>
          <p:nvPr/>
        </p:nvPicPr>
        <p:blipFill>
          <a:blip r:embed="rId5">
            <a:grayscl/>
          </a:blip>
          <a:stretch>
            <a:fillRect/>
          </a:stretch>
        </p:blipFill>
        <p:spPr>
          <a:xfrm>
            <a:off x="11725077" y="2233553"/>
            <a:ext cx="244339" cy="277357"/>
          </a:xfrm>
          <a:prstGeom prst="rect">
            <a:avLst/>
          </a:prstGeom>
        </p:spPr>
      </p:pic>
      <p:pic>
        <p:nvPicPr>
          <p:cNvPr id="7" name="Image 6">
            <a:extLst>
              <a:ext uri="{FF2B5EF4-FFF2-40B4-BE49-F238E27FC236}">
                <a16:creationId xmlns:a16="http://schemas.microsoft.com/office/drawing/2014/main" id="{E5220E98-0ABA-EB2A-990E-0E15F1C30825}"/>
              </a:ext>
            </a:extLst>
          </p:cNvPr>
          <p:cNvPicPr>
            <a:picLocks noChangeAspect="1"/>
          </p:cNvPicPr>
          <p:nvPr/>
        </p:nvPicPr>
        <p:blipFill>
          <a:blip r:embed="rId4">
            <a:grayscl/>
          </a:blip>
          <a:stretch>
            <a:fillRect/>
          </a:stretch>
        </p:blipFill>
        <p:spPr>
          <a:xfrm>
            <a:off x="11331831" y="4150270"/>
            <a:ext cx="363205" cy="290565"/>
          </a:xfrm>
          <a:prstGeom prst="rect">
            <a:avLst/>
          </a:prstGeom>
        </p:spPr>
      </p:pic>
      <p:pic>
        <p:nvPicPr>
          <p:cNvPr id="8" name="Image 7">
            <a:extLst>
              <a:ext uri="{FF2B5EF4-FFF2-40B4-BE49-F238E27FC236}">
                <a16:creationId xmlns:a16="http://schemas.microsoft.com/office/drawing/2014/main" id="{DA67954D-45B9-A168-2626-1C9EBFE64F0E}"/>
              </a:ext>
            </a:extLst>
          </p:cNvPr>
          <p:cNvPicPr>
            <a:picLocks noChangeAspect="1"/>
          </p:cNvPicPr>
          <p:nvPr/>
        </p:nvPicPr>
        <p:blipFill>
          <a:blip r:embed="rId5">
            <a:grayscl/>
          </a:blip>
          <a:stretch>
            <a:fillRect/>
          </a:stretch>
        </p:blipFill>
        <p:spPr>
          <a:xfrm>
            <a:off x="11725077" y="4163478"/>
            <a:ext cx="244339" cy="277357"/>
          </a:xfrm>
          <a:prstGeom prst="rect">
            <a:avLst/>
          </a:prstGeom>
        </p:spPr>
      </p:pic>
      <p:pic>
        <p:nvPicPr>
          <p:cNvPr id="9" name="Image 8">
            <a:extLst>
              <a:ext uri="{FF2B5EF4-FFF2-40B4-BE49-F238E27FC236}">
                <a16:creationId xmlns:a16="http://schemas.microsoft.com/office/drawing/2014/main" id="{5D7F13B7-F112-0C2C-013E-41091D03AA7F}"/>
              </a:ext>
            </a:extLst>
          </p:cNvPr>
          <p:cNvPicPr>
            <a:picLocks noChangeAspect="1"/>
          </p:cNvPicPr>
          <p:nvPr/>
        </p:nvPicPr>
        <p:blipFill>
          <a:blip r:embed="rId4">
            <a:grayscl/>
          </a:blip>
          <a:stretch>
            <a:fillRect/>
          </a:stretch>
        </p:blipFill>
        <p:spPr>
          <a:xfrm>
            <a:off x="11305284" y="2914554"/>
            <a:ext cx="363205" cy="290565"/>
          </a:xfrm>
          <a:prstGeom prst="rect">
            <a:avLst/>
          </a:prstGeom>
        </p:spPr>
      </p:pic>
      <p:pic>
        <p:nvPicPr>
          <p:cNvPr id="10" name="Image 9">
            <a:extLst>
              <a:ext uri="{FF2B5EF4-FFF2-40B4-BE49-F238E27FC236}">
                <a16:creationId xmlns:a16="http://schemas.microsoft.com/office/drawing/2014/main" id="{899426CB-B9AF-BE8D-2964-DEE64403766C}"/>
              </a:ext>
            </a:extLst>
          </p:cNvPr>
          <p:cNvPicPr>
            <a:picLocks noChangeAspect="1"/>
          </p:cNvPicPr>
          <p:nvPr/>
        </p:nvPicPr>
        <p:blipFill>
          <a:blip r:embed="rId6">
            <a:clrChange>
              <a:clrFrom>
                <a:srgbClr val="FFFFFF"/>
              </a:clrFrom>
              <a:clrTo>
                <a:srgbClr val="FFFFFF">
                  <a:alpha val="0"/>
                </a:srgbClr>
              </a:clrTo>
            </a:clrChange>
            <a:grayscl/>
          </a:blip>
          <a:stretch>
            <a:fillRect/>
          </a:stretch>
        </p:blipFill>
        <p:spPr>
          <a:xfrm>
            <a:off x="11725077" y="2940969"/>
            <a:ext cx="316979" cy="264150"/>
          </a:xfrm>
          <a:prstGeom prst="rect">
            <a:avLst/>
          </a:prstGeom>
        </p:spPr>
      </p:pic>
      <p:pic>
        <p:nvPicPr>
          <p:cNvPr id="11" name="Image 10">
            <a:extLst>
              <a:ext uri="{FF2B5EF4-FFF2-40B4-BE49-F238E27FC236}">
                <a16:creationId xmlns:a16="http://schemas.microsoft.com/office/drawing/2014/main" id="{E7B60985-7F75-D69C-6F25-0A051F8D2490}"/>
              </a:ext>
            </a:extLst>
          </p:cNvPr>
          <p:cNvPicPr>
            <a:picLocks noChangeAspect="1"/>
          </p:cNvPicPr>
          <p:nvPr/>
        </p:nvPicPr>
        <p:blipFill>
          <a:blip r:embed="rId6">
            <a:clrChange>
              <a:clrFrom>
                <a:srgbClr val="FFFFFF"/>
              </a:clrFrom>
              <a:clrTo>
                <a:srgbClr val="FFFFFF">
                  <a:alpha val="0"/>
                </a:srgbClr>
              </a:clrTo>
            </a:clrChange>
            <a:grayscl/>
          </a:blip>
          <a:stretch>
            <a:fillRect/>
          </a:stretch>
        </p:blipFill>
        <p:spPr>
          <a:xfrm>
            <a:off x="11536546" y="4524541"/>
            <a:ext cx="316979" cy="264150"/>
          </a:xfrm>
          <a:prstGeom prst="rect">
            <a:avLst/>
          </a:prstGeom>
        </p:spPr>
      </p:pic>
      <p:pic>
        <p:nvPicPr>
          <p:cNvPr id="12" name="Picture 4" descr="Page 2 | Recurrent Images - Free Download on Freepik">
            <a:extLst>
              <a:ext uri="{FF2B5EF4-FFF2-40B4-BE49-F238E27FC236}">
                <a16:creationId xmlns:a16="http://schemas.microsoft.com/office/drawing/2014/main" id="{D3BC5976-E100-17B4-56D2-77DFBDEDE1CD}"/>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968700" y="2394229"/>
            <a:ext cx="233362" cy="233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644223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Espace réservé du texte 6">
            <a:extLst>
              <a:ext uri="{FF2B5EF4-FFF2-40B4-BE49-F238E27FC236}">
                <a16:creationId xmlns:a16="http://schemas.microsoft.com/office/drawing/2014/main" id="{4B3A875C-AEAE-4C75-969F-343225AF4348}"/>
              </a:ext>
            </a:extLst>
          </p:cNvPr>
          <p:cNvSpPr txBox="1">
            <a:spLocks/>
          </p:cNvSpPr>
          <p:nvPr/>
        </p:nvSpPr>
        <p:spPr>
          <a:xfrm>
            <a:off x="4376057" y="137054"/>
            <a:ext cx="7300006"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solidFill>
                  <a:schemeClr val="tx1">
                    <a:lumMod val="50000"/>
                    <a:lumOff val="50000"/>
                  </a:schemeClr>
                </a:solidFill>
              </a:rPr>
              <a:t>Grand Public - Premium - </a:t>
            </a:r>
            <a:r>
              <a:rPr lang="fr-FR" dirty="0">
                <a:solidFill>
                  <a:srgbClr val="C00000"/>
                </a:solidFill>
              </a:rPr>
              <a:t>Professionnels </a:t>
            </a:r>
          </a:p>
        </p:txBody>
      </p:sp>
      <p:sp>
        <p:nvSpPr>
          <p:cNvPr id="20" name="Rectangle 19">
            <a:extLst>
              <a:ext uri="{FF2B5EF4-FFF2-40B4-BE49-F238E27FC236}">
                <a16:creationId xmlns:a16="http://schemas.microsoft.com/office/drawing/2014/main" id="{3D353E3C-9282-4FAB-BFA6-7C5298EEF82A}"/>
              </a:ext>
            </a:extLst>
          </p:cNvPr>
          <p:cNvSpPr/>
          <p:nvPr/>
        </p:nvSpPr>
        <p:spPr>
          <a:xfrm>
            <a:off x="0" y="0"/>
            <a:ext cx="394399" cy="685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CREDIT PRO</a:t>
            </a:r>
          </a:p>
        </p:txBody>
      </p:sp>
      <p:sp>
        <p:nvSpPr>
          <p:cNvPr id="21" name="Espace réservé du texte 5">
            <a:extLst>
              <a:ext uri="{FF2B5EF4-FFF2-40B4-BE49-F238E27FC236}">
                <a16:creationId xmlns:a16="http://schemas.microsoft.com/office/drawing/2014/main" id="{B61253F7-D769-44AB-A277-E770735DD150}"/>
              </a:ext>
            </a:extLst>
          </p:cNvPr>
          <p:cNvSpPr>
            <a:spLocks noGrp="1"/>
          </p:cNvSpPr>
          <p:nvPr>
            <p:ph type="body" sz="quarter" idx="12"/>
          </p:nvPr>
        </p:nvSpPr>
        <p:spPr>
          <a:xfrm>
            <a:off x="695325" y="464147"/>
            <a:ext cx="10980738" cy="720000"/>
          </a:xfrm>
        </p:spPr>
        <p:txBody>
          <a:bodyPr lIns="91440" tIns="45720" rIns="91440" bIns="45720" anchor="ctr">
            <a:normAutofit/>
          </a:bodyPr>
          <a:lstStyle/>
          <a:p>
            <a:r>
              <a:rPr lang="fr-FR" dirty="0">
                <a:solidFill>
                  <a:srgbClr val="C00000"/>
                </a:solidFill>
                <a:latin typeface="Montserrat Black"/>
              </a:rPr>
              <a:t>Les Cibles </a:t>
            </a:r>
            <a:r>
              <a:rPr lang="fr-FR" dirty="0">
                <a:latin typeface="Montserrat Black"/>
              </a:rPr>
              <a:t>du Crédit </a:t>
            </a:r>
            <a:r>
              <a:rPr lang="fr-FR" dirty="0">
                <a:solidFill>
                  <a:srgbClr val="C00000"/>
                </a:solidFill>
                <a:latin typeface="Montserrat Black"/>
              </a:rPr>
              <a:t>en relief </a:t>
            </a:r>
          </a:p>
        </p:txBody>
      </p:sp>
      <p:pic>
        <p:nvPicPr>
          <p:cNvPr id="31" name="Picture 6" descr="ADN Nations - Analyse de marché et conseil stratégique">
            <a:hlinkClick r:id="rId2" action="ppaction://hlinksldjump"/>
            <a:extLst>
              <a:ext uri="{FF2B5EF4-FFF2-40B4-BE49-F238E27FC236}">
                <a16:creationId xmlns:a16="http://schemas.microsoft.com/office/drawing/2014/main" id="{02ADD068-529F-2654-7393-C08028F86012}"/>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754339" y="6470879"/>
            <a:ext cx="370123" cy="34929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Tableau 2">
            <a:extLst>
              <a:ext uri="{FF2B5EF4-FFF2-40B4-BE49-F238E27FC236}">
                <a16:creationId xmlns:a16="http://schemas.microsoft.com/office/drawing/2014/main" id="{3099F250-46ED-B16B-667A-2708E72CAC0F}"/>
              </a:ext>
            </a:extLst>
          </p:cNvPr>
          <p:cNvGraphicFramePr>
            <a:graphicFrameLocks noGrp="1"/>
          </p:cNvGraphicFramePr>
          <p:nvPr/>
        </p:nvGraphicFramePr>
        <p:xfrm>
          <a:off x="523510" y="1304679"/>
          <a:ext cx="11544665" cy="2274036"/>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90796">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281826543"/>
                  </a:ext>
                </a:extLst>
              </a:tr>
              <a:tr h="811072">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92D050"/>
                          </a:solidFill>
                          <a:effectLst/>
                          <a:uLnTx/>
                          <a:uFillTx/>
                          <a:latin typeface="Arial" panose="020B0604020202020204" pitchFamily="34" charset="0"/>
                          <a:ea typeface="+mn-ea"/>
                          <a:cs typeface="+mn-cs"/>
                        </a:rPr>
                        <a:t>Demande de crédit MLT en </a:t>
                      </a:r>
                      <a:r>
                        <a:rPr kumimoji="0" lang="fr-FR" sz="1200" b="1" i="0" u="none" strike="noStrike" kern="1200" cap="none" spc="0" normalizeH="0" baseline="0" noProof="0" dirty="0" err="1">
                          <a:ln>
                            <a:noFill/>
                          </a:ln>
                          <a:solidFill>
                            <a:srgbClr val="92D050"/>
                          </a:solidFill>
                          <a:effectLst/>
                          <a:uLnTx/>
                          <a:uFillTx/>
                          <a:latin typeface="Arial" panose="020B0604020202020204" pitchFamily="34" charset="0"/>
                          <a:ea typeface="+mn-ea"/>
                          <a:cs typeface="+mn-cs"/>
                        </a:rPr>
                        <a:t>selfcare</a:t>
                      </a:r>
                      <a:r>
                        <a:rPr kumimoji="0" lang="fr-FR" sz="1200" b="1" i="0" u="none" strike="noStrike" kern="1200" cap="none" spc="0" normalizeH="0" baseline="0" noProof="0" dirty="0">
                          <a:ln>
                            <a:noFill/>
                          </a:ln>
                          <a:solidFill>
                            <a:srgbClr val="92D050"/>
                          </a:solidFill>
                          <a:effectLst/>
                          <a:uLnTx/>
                          <a:uFillTx/>
                          <a:latin typeface="Arial" panose="020B0604020202020204" pitchFamily="34" charset="0"/>
                          <a:ea typeface="+mn-ea"/>
                          <a:cs typeface="+mn-cs"/>
                        </a:rPr>
                        <a:t> (</a:t>
                      </a:r>
                      <a:r>
                        <a:rPr kumimoji="0" lang="fr-FR" sz="1200" b="1" i="0" u="none" strike="noStrike" kern="1200" cap="none" spc="0" normalizeH="0" baseline="0" noProof="0" dirty="0" err="1">
                          <a:ln>
                            <a:noFill/>
                          </a:ln>
                          <a:solidFill>
                            <a:srgbClr val="92D050"/>
                          </a:solidFill>
                          <a:effectLst/>
                          <a:uLnTx/>
                          <a:uFillTx/>
                          <a:latin typeface="Arial" panose="020B0604020202020204" pitchFamily="34" charset="0"/>
                          <a:ea typeface="+mn-ea"/>
                          <a:cs typeface="+mn-cs"/>
                        </a:rPr>
                        <a:t>MyOpéFin</a:t>
                      </a:r>
                      <a:r>
                        <a:rPr kumimoji="0" lang="fr-FR" sz="1200" b="1" i="0" u="none" strike="noStrike" kern="1200" cap="none" spc="0" normalizeH="0" baseline="0" noProof="0" dirty="0">
                          <a:ln>
                            <a:noFill/>
                          </a:ln>
                          <a:solidFill>
                            <a:srgbClr val="92D050"/>
                          </a:solidFill>
                          <a:effectLst/>
                          <a:uLnTx/>
                          <a:uFillTx/>
                          <a:latin typeface="Arial" panose="020B0604020202020204" pitchFamily="34" charset="0"/>
                          <a:ea typeface="+mn-ea"/>
                          <a:cs typeface="+mn-cs"/>
                        </a:rPr>
                        <a:t>)</a:t>
                      </a:r>
                      <a:endParaRPr kumimoji="0" lang="fr-FR" sz="1000" b="0" i="0" u="none" strike="noStrike" kern="1200" cap="none" spc="0" normalizeH="0" baseline="0" noProof="0" dirty="0">
                        <a:ln>
                          <a:noFill/>
                        </a:ln>
                        <a:solidFill>
                          <a:prstClr val="black">
                            <a:lumMod val="75000"/>
                            <a:lumOff val="25000"/>
                          </a:prstClr>
                        </a:solidFill>
                        <a:effectLst/>
                        <a:highlight>
                          <a:srgbClr val="FFFF00"/>
                        </a:highlight>
                        <a:uLnTx/>
                        <a:uFillTx/>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À partir du 15/09</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Pros, détenteurs d’abonnement CE Net Comptes, CE NET Remises ou CE NET EDI</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Informer les clients éligibles de l’existence du nouveau parcours de demande MLT en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selfcare</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(via emailing + bannières)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GERC</a:t>
                      </a:r>
                      <a:r>
                        <a:rPr kumimoji="0" lang="fr-FR" sz="105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 </a:t>
                      </a:r>
                      <a:r>
                        <a:rPr kumimoji="0" lang="fr-FR" sz="800" b="0" i="1"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pour clients ayant cliqué sur bannière / ouvert email</a:t>
                      </a:r>
                      <a:endParaRPr kumimoji="0" lang="fr-FR" sz="1050" b="0" i="1"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Q3 PRO Demande de Crédit MLT en </a:t>
                      </a:r>
                      <a:r>
                        <a:rPr lang="fr-FR" sz="1000" b="1" i="0" u="none" strike="noStrike" kern="1200" dirty="0" err="1">
                          <a:solidFill>
                            <a:srgbClr val="C00000"/>
                          </a:solidFill>
                          <a:effectLst/>
                          <a:latin typeface="Arial" panose="020B0604020202020204" pitchFamily="34" charset="0"/>
                          <a:ea typeface="+mn-ea"/>
                          <a:cs typeface="+mn-cs"/>
                        </a:rPr>
                        <a:t>selfcare</a:t>
                      </a:r>
                      <a:endParaRPr lang="fr-FR" sz="10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45208205"/>
                  </a:ext>
                </a:extLst>
              </a:tr>
              <a:tr h="54447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prstClr val="black">
                            <a:lumMod val="75000"/>
                            <a:lumOff val="25000"/>
                          </a:prstClr>
                        </a:solidFill>
                        <a:effectLst/>
                        <a:highlight>
                          <a:srgbClr val="FFFF00"/>
                        </a:highlight>
                        <a:uLnTx/>
                        <a:uFillTx/>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92D050"/>
                          </a:solidFill>
                          <a:effectLst/>
                          <a:uLnTx/>
                          <a:uFillTx/>
                          <a:latin typeface="Arial" panose="020B0604020202020204" pitchFamily="34" charset="0"/>
                          <a:ea typeface="+mn-ea"/>
                          <a:cs typeface="+mn-cs"/>
                        </a:rPr>
                        <a:t>Partenariat Economie d’Energie</a:t>
                      </a:r>
                    </a:p>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A définir</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Pros PM (</a:t>
                      </a:r>
                      <a:r>
                        <a:rPr lang="fr-FR" sz="1000" b="0" i="1" u="none" strike="noStrike" kern="1200" dirty="0">
                          <a:solidFill>
                            <a:schemeClr val="tx1">
                              <a:lumMod val="75000"/>
                              <a:lumOff val="25000"/>
                            </a:schemeClr>
                          </a:solidFill>
                          <a:effectLst/>
                          <a:latin typeface="Arial" panose="020B0604020202020204" pitchFamily="34" charset="0"/>
                          <a:ea typeface="+mn-ea"/>
                          <a:cs typeface="+mn-cs"/>
                        </a:rPr>
                        <a:t>EI exclus</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avec CA &gt; 500 K€, avec codes NAF appétents décret tertiaire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Accompagner nos clients dans leur projet de rénovation énergétique : identification et collecte des aides,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diag</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énergétique et accompagnement sur le décret des bâtiments ou locaux d’activité tertiaire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GERC</a:t>
                      </a:r>
                      <a:r>
                        <a:rPr kumimoji="0" lang="fr-FR" sz="105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 </a:t>
                      </a:r>
                      <a:r>
                        <a:rPr kumimoji="0" lang="fr-FR" sz="800" b="0" i="1"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pour clients ayant cliqué sur bannière / ouvert email</a:t>
                      </a:r>
                      <a:endParaRPr kumimoji="0" lang="fr-FR" sz="1050" b="0" i="1"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Q3 PRO Partenariat Economie d’énergie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12818778"/>
                  </a:ext>
                </a:extLst>
              </a:tr>
            </a:tbl>
          </a:graphicData>
        </a:graphic>
      </p:graphicFrame>
      <p:pic>
        <p:nvPicPr>
          <p:cNvPr id="4" name="Image 3">
            <a:extLst>
              <a:ext uri="{FF2B5EF4-FFF2-40B4-BE49-F238E27FC236}">
                <a16:creationId xmlns:a16="http://schemas.microsoft.com/office/drawing/2014/main" id="{BC822F99-2A78-202D-DF57-6CF051ACFD50}"/>
              </a:ext>
            </a:extLst>
          </p:cNvPr>
          <p:cNvPicPr>
            <a:picLocks noChangeAspect="1"/>
          </p:cNvPicPr>
          <p:nvPr/>
        </p:nvPicPr>
        <p:blipFill>
          <a:blip r:embed="rId4">
            <a:grayscl/>
          </a:blip>
          <a:stretch>
            <a:fillRect/>
          </a:stretch>
        </p:blipFill>
        <p:spPr>
          <a:xfrm>
            <a:off x="11305284" y="2165606"/>
            <a:ext cx="363205" cy="290565"/>
          </a:xfrm>
          <a:prstGeom prst="rect">
            <a:avLst/>
          </a:prstGeom>
        </p:spPr>
      </p:pic>
      <p:pic>
        <p:nvPicPr>
          <p:cNvPr id="5" name="Image 4">
            <a:extLst>
              <a:ext uri="{FF2B5EF4-FFF2-40B4-BE49-F238E27FC236}">
                <a16:creationId xmlns:a16="http://schemas.microsoft.com/office/drawing/2014/main" id="{C7E7117E-CF07-6EF7-DB42-51F2C996DFFD}"/>
              </a:ext>
            </a:extLst>
          </p:cNvPr>
          <p:cNvPicPr>
            <a:picLocks noChangeAspect="1"/>
          </p:cNvPicPr>
          <p:nvPr/>
        </p:nvPicPr>
        <p:blipFill>
          <a:blip r:embed="rId5">
            <a:clrChange>
              <a:clrFrom>
                <a:srgbClr val="FFFFFF"/>
              </a:clrFrom>
              <a:clrTo>
                <a:srgbClr val="FFFFFF">
                  <a:alpha val="0"/>
                </a:srgbClr>
              </a:clrTo>
            </a:clrChange>
            <a:grayscl/>
          </a:blip>
          <a:stretch>
            <a:fillRect/>
          </a:stretch>
        </p:blipFill>
        <p:spPr>
          <a:xfrm>
            <a:off x="11725077" y="2192021"/>
            <a:ext cx="316979" cy="264150"/>
          </a:xfrm>
          <a:prstGeom prst="rect">
            <a:avLst/>
          </a:prstGeom>
        </p:spPr>
      </p:pic>
      <p:pic>
        <p:nvPicPr>
          <p:cNvPr id="6" name="Image 5">
            <a:extLst>
              <a:ext uri="{FF2B5EF4-FFF2-40B4-BE49-F238E27FC236}">
                <a16:creationId xmlns:a16="http://schemas.microsoft.com/office/drawing/2014/main" id="{59BB6D65-69AA-671B-916E-7AE4B90FE923}"/>
              </a:ext>
            </a:extLst>
          </p:cNvPr>
          <p:cNvPicPr>
            <a:picLocks noChangeAspect="1"/>
          </p:cNvPicPr>
          <p:nvPr/>
        </p:nvPicPr>
        <p:blipFill>
          <a:blip r:embed="rId4">
            <a:grayscl/>
          </a:blip>
          <a:stretch>
            <a:fillRect/>
          </a:stretch>
        </p:blipFill>
        <p:spPr>
          <a:xfrm>
            <a:off x="11331403" y="3002597"/>
            <a:ext cx="363205" cy="290565"/>
          </a:xfrm>
          <a:prstGeom prst="rect">
            <a:avLst/>
          </a:prstGeom>
        </p:spPr>
      </p:pic>
      <p:pic>
        <p:nvPicPr>
          <p:cNvPr id="7" name="Image 6">
            <a:extLst>
              <a:ext uri="{FF2B5EF4-FFF2-40B4-BE49-F238E27FC236}">
                <a16:creationId xmlns:a16="http://schemas.microsoft.com/office/drawing/2014/main" id="{3CAF221D-1DB7-1123-3E83-86D0BA5097C6}"/>
              </a:ext>
            </a:extLst>
          </p:cNvPr>
          <p:cNvPicPr>
            <a:picLocks noChangeAspect="1"/>
          </p:cNvPicPr>
          <p:nvPr/>
        </p:nvPicPr>
        <p:blipFill>
          <a:blip r:embed="rId5">
            <a:clrChange>
              <a:clrFrom>
                <a:srgbClr val="FFFFFF"/>
              </a:clrFrom>
              <a:clrTo>
                <a:srgbClr val="FFFFFF">
                  <a:alpha val="0"/>
                </a:srgbClr>
              </a:clrTo>
            </a:clrChange>
            <a:grayscl/>
          </a:blip>
          <a:stretch>
            <a:fillRect/>
          </a:stretch>
        </p:blipFill>
        <p:spPr>
          <a:xfrm>
            <a:off x="11751196" y="3029012"/>
            <a:ext cx="316979" cy="264150"/>
          </a:xfrm>
          <a:prstGeom prst="rect">
            <a:avLst/>
          </a:prstGeom>
        </p:spPr>
      </p:pic>
    </p:spTree>
    <p:extLst>
      <p:ext uri="{BB962C8B-B14F-4D97-AF65-F5344CB8AC3E}">
        <p14:creationId xmlns:p14="http://schemas.microsoft.com/office/powerpoint/2010/main" val="273906360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Espace réservé du texte 6">
            <a:extLst>
              <a:ext uri="{FF2B5EF4-FFF2-40B4-BE49-F238E27FC236}">
                <a16:creationId xmlns:a16="http://schemas.microsoft.com/office/drawing/2014/main" id="{4B3A875C-AEAE-4C75-969F-343225AF4348}"/>
              </a:ext>
            </a:extLst>
          </p:cNvPr>
          <p:cNvSpPr txBox="1">
            <a:spLocks/>
          </p:cNvSpPr>
          <p:nvPr/>
        </p:nvSpPr>
        <p:spPr>
          <a:xfrm>
            <a:off x="4376057" y="137054"/>
            <a:ext cx="7300006"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solidFill>
                  <a:schemeClr val="tx1">
                    <a:lumMod val="50000"/>
                    <a:lumOff val="50000"/>
                  </a:schemeClr>
                </a:solidFill>
              </a:rPr>
              <a:t>Grand Public - Premium - </a:t>
            </a:r>
            <a:r>
              <a:rPr lang="fr-FR" dirty="0">
                <a:solidFill>
                  <a:srgbClr val="C00000"/>
                </a:solidFill>
              </a:rPr>
              <a:t>Professionnels </a:t>
            </a:r>
          </a:p>
        </p:txBody>
      </p:sp>
      <p:sp>
        <p:nvSpPr>
          <p:cNvPr id="20" name="Rectangle 19">
            <a:extLst>
              <a:ext uri="{FF2B5EF4-FFF2-40B4-BE49-F238E27FC236}">
                <a16:creationId xmlns:a16="http://schemas.microsoft.com/office/drawing/2014/main" id="{3D353E3C-9282-4FAB-BFA6-7C5298EEF82A}"/>
              </a:ext>
            </a:extLst>
          </p:cNvPr>
          <p:cNvSpPr/>
          <p:nvPr/>
        </p:nvSpPr>
        <p:spPr>
          <a:xfrm>
            <a:off x="0" y="0"/>
            <a:ext cx="394399" cy="685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EPARGNE</a:t>
            </a:r>
          </a:p>
        </p:txBody>
      </p:sp>
      <p:sp>
        <p:nvSpPr>
          <p:cNvPr id="21" name="Espace réservé du texte 5">
            <a:extLst>
              <a:ext uri="{FF2B5EF4-FFF2-40B4-BE49-F238E27FC236}">
                <a16:creationId xmlns:a16="http://schemas.microsoft.com/office/drawing/2014/main" id="{B61253F7-D769-44AB-A277-E770735DD150}"/>
              </a:ext>
            </a:extLst>
          </p:cNvPr>
          <p:cNvSpPr>
            <a:spLocks noGrp="1"/>
          </p:cNvSpPr>
          <p:nvPr>
            <p:ph type="body" sz="quarter" idx="12"/>
          </p:nvPr>
        </p:nvSpPr>
        <p:spPr>
          <a:xfrm>
            <a:off x="695325" y="464147"/>
            <a:ext cx="10980738" cy="720000"/>
          </a:xfrm>
        </p:spPr>
        <p:txBody>
          <a:bodyPr lIns="91440" tIns="45720" rIns="91440" bIns="45720" anchor="ctr">
            <a:normAutofit/>
          </a:bodyPr>
          <a:lstStyle/>
          <a:p>
            <a:r>
              <a:rPr lang="fr-FR" dirty="0">
                <a:solidFill>
                  <a:srgbClr val="C00000"/>
                </a:solidFill>
                <a:latin typeface="Montserrat Black"/>
              </a:rPr>
              <a:t>Les Cibles </a:t>
            </a:r>
            <a:r>
              <a:rPr lang="fr-FR" dirty="0">
                <a:latin typeface="Montserrat Black"/>
              </a:rPr>
              <a:t>de l’Epargne </a:t>
            </a:r>
            <a:r>
              <a:rPr lang="fr-FR" dirty="0">
                <a:solidFill>
                  <a:srgbClr val="C00000"/>
                </a:solidFill>
                <a:latin typeface="Montserrat Black"/>
              </a:rPr>
              <a:t>en relief </a:t>
            </a:r>
          </a:p>
        </p:txBody>
      </p:sp>
      <p:pic>
        <p:nvPicPr>
          <p:cNvPr id="31" name="Picture 6" descr="ADN Nations - Analyse de marché et conseil stratégique">
            <a:hlinkClick r:id="rId2" action="ppaction://hlinksldjump"/>
            <a:extLst>
              <a:ext uri="{FF2B5EF4-FFF2-40B4-BE49-F238E27FC236}">
                <a16:creationId xmlns:a16="http://schemas.microsoft.com/office/drawing/2014/main" id="{02ADD068-529F-2654-7393-C08028F86012}"/>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754339" y="6470879"/>
            <a:ext cx="370123" cy="34929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Tableau 2">
            <a:extLst>
              <a:ext uri="{FF2B5EF4-FFF2-40B4-BE49-F238E27FC236}">
                <a16:creationId xmlns:a16="http://schemas.microsoft.com/office/drawing/2014/main" id="{B38344D3-DF95-6296-A501-1E2D91B8B8E7}"/>
              </a:ext>
            </a:extLst>
          </p:cNvPr>
          <p:cNvGraphicFramePr>
            <a:graphicFrameLocks noGrp="1"/>
          </p:cNvGraphicFramePr>
          <p:nvPr/>
        </p:nvGraphicFramePr>
        <p:xfrm>
          <a:off x="523510" y="1304679"/>
          <a:ext cx="11544665" cy="2388268"/>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3012073">
                  <a:extLst>
                    <a:ext uri="{9D8B030D-6E8A-4147-A177-3AD203B41FA5}">
                      <a16:colId xmlns:a16="http://schemas.microsoft.com/office/drawing/2014/main" val="3474167940"/>
                    </a:ext>
                  </a:extLst>
                </a:gridCol>
                <a:gridCol w="2756263">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90796">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extLst>
                  <a:ext uri="{0D108BD9-81ED-4DB2-BD59-A6C34878D82A}">
                    <a16:rowId xmlns:a16="http://schemas.microsoft.com/office/drawing/2014/main" val="281826543"/>
                  </a:ext>
                </a:extLst>
              </a:tr>
              <a:tr h="811072">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TRESO CLIMAT III</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À partir du 15 sept 2023</a:t>
                      </a:r>
                      <a:endParaRPr lang="fr-FR" sz="1000" b="0" i="0" u="none" strike="noStrike" kern="1200" dirty="0">
                        <a:solidFill>
                          <a:schemeClr val="tx1">
                            <a:lumMod val="75000"/>
                            <a:lumOff val="25000"/>
                          </a:schemeClr>
                        </a:solidFill>
                        <a:effectLst/>
                        <a:highlight>
                          <a:srgbClr val="FFFF00"/>
                        </a:highligh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Cible 1 : Clients Pros détenteurs d’un LEI valide</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Cible 2 : clients Pros avec disponibilités &gt;= 100 K€ ET solde moyen &gt;= 50 K€</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Proposer une solution de diversification de trésorerie à travers un produit structuré action au format de « </a:t>
                      </a:r>
                      <a:r>
                        <a:rPr lang="fr-FR" sz="1000" b="0" i="1" u="none" strike="noStrike" kern="1200" dirty="0">
                          <a:solidFill>
                            <a:schemeClr val="tx1">
                              <a:lumMod val="75000"/>
                              <a:lumOff val="25000"/>
                            </a:schemeClr>
                          </a:solidFill>
                          <a:effectLst/>
                          <a:latin typeface="Arial" panose="020B0604020202020204" pitchFamily="34" charset="0"/>
                          <a:ea typeface="+mn-ea"/>
                          <a:cs typeface="+mn-cs"/>
                        </a:rPr>
                        <a:t>Green Bond </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Q3 PRO TRESO CLIMAT III</a:t>
                      </a:r>
                      <a:endParaRPr lang="fr-FR" sz="10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45208205"/>
                  </a:ext>
                </a:extLst>
              </a:tr>
              <a:tr h="54447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CCE solde </a:t>
                      </a:r>
                      <a:r>
                        <a:rPr lang="fr-FR" sz="1200" b="1" i="0" u="none" strike="noStrike" kern="1200" dirty="0" err="1">
                          <a:solidFill>
                            <a:srgbClr val="00B0F0"/>
                          </a:solidFill>
                          <a:effectLst/>
                          <a:latin typeface="Arial" panose="020B0604020202020204" pitchFamily="34" charset="0"/>
                          <a:ea typeface="+mn-ea"/>
                          <a:cs typeface="+mn-cs"/>
                        </a:rPr>
                        <a:t>moy</a:t>
                      </a:r>
                      <a:r>
                        <a:rPr lang="fr-FR" sz="1200" b="1" i="0" u="none" strike="noStrike" kern="1200" dirty="0">
                          <a:solidFill>
                            <a:srgbClr val="00B0F0"/>
                          </a:solidFill>
                          <a:effectLst/>
                          <a:latin typeface="Arial" panose="020B0604020202020204" pitchFamily="34" charset="0"/>
                          <a:ea typeface="+mn-ea"/>
                          <a:cs typeface="+mn-cs"/>
                        </a:rPr>
                        <a:t> trim sup10K€</a:t>
                      </a:r>
                    </a:p>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Cible récurrente en PDO</a:t>
                      </a:r>
                      <a:endParaRPr kumimoji="0" lang="fr-FR" sz="1000" b="0" i="0" u="none" strike="noStrike" kern="1200" cap="none" spc="0" normalizeH="0" baseline="0" noProof="0" dirty="0">
                        <a:ln>
                          <a:noFill/>
                        </a:ln>
                        <a:solidFill>
                          <a:prstClr val="black">
                            <a:lumMod val="75000"/>
                            <a:lumOff val="25000"/>
                          </a:prstClr>
                        </a:solidFill>
                        <a:effectLst/>
                        <a:highlight>
                          <a:srgbClr val="FFFF00"/>
                        </a:highlight>
                        <a:uLnTx/>
                        <a:uFillTx/>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pros non-vus dans les 6 derniers mois, détenteurs CCE (</a:t>
                      </a:r>
                      <a:r>
                        <a:rPr lang="fr-FR" sz="1000" b="0" i="1" u="none" strike="noStrike" kern="1200" dirty="0">
                          <a:solidFill>
                            <a:schemeClr val="tx1">
                              <a:lumMod val="75000"/>
                              <a:lumOff val="25000"/>
                            </a:schemeClr>
                          </a:solidFill>
                          <a:effectLst/>
                          <a:latin typeface="Arial" panose="020B0604020202020204" pitchFamily="34" charset="0"/>
                          <a:ea typeface="+mn-ea"/>
                          <a:cs typeface="+mn-cs"/>
                        </a:rPr>
                        <a:t>hors CEP</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depuis plus de 6 mois et dont le </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solde moyen </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sur le dernier trim est </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&gt;= 10 K€</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Contacter les clients pros présentant un excédent </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récurrent</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de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tréso</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sur leur 08 afin de les orienter vers nos solutions d’épargne CT MLT</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rPr>
                        <a:t>PRO CCE SOLDE MOY TRIM SUP10KE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3362895"/>
                  </a:ext>
                </a:extLst>
              </a:tr>
            </a:tbl>
          </a:graphicData>
        </a:graphic>
      </p:graphicFrame>
      <p:pic>
        <p:nvPicPr>
          <p:cNvPr id="4" name="Image 3">
            <a:extLst>
              <a:ext uri="{FF2B5EF4-FFF2-40B4-BE49-F238E27FC236}">
                <a16:creationId xmlns:a16="http://schemas.microsoft.com/office/drawing/2014/main" id="{95E7FDE2-DF04-B837-9384-74A97FA71DBB}"/>
              </a:ext>
            </a:extLst>
          </p:cNvPr>
          <p:cNvPicPr>
            <a:picLocks noChangeAspect="1"/>
          </p:cNvPicPr>
          <p:nvPr/>
        </p:nvPicPr>
        <p:blipFill>
          <a:blip r:embed="rId4">
            <a:clrChange>
              <a:clrFrom>
                <a:srgbClr val="FFFFFF"/>
              </a:clrFrom>
              <a:clrTo>
                <a:srgbClr val="FFFFFF">
                  <a:alpha val="0"/>
                </a:srgbClr>
              </a:clrTo>
            </a:clrChange>
            <a:grayscl/>
          </a:blip>
          <a:stretch>
            <a:fillRect/>
          </a:stretch>
        </p:blipFill>
        <p:spPr>
          <a:xfrm>
            <a:off x="11486887" y="2132568"/>
            <a:ext cx="363205" cy="290565"/>
          </a:xfrm>
          <a:prstGeom prst="rect">
            <a:avLst/>
          </a:prstGeom>
        </p:spPr>
      </p:pic>
      <p:pic>
        <p:nvPicPr>
          <p:cNvPr id="5" name="Picture 4" descr="Page 2 | Recurrent Images - Free Download on Freepik">
            <a:extLst>
              <a:ext uri="{FF2B5EF4-FFF2-40B4-BE49-F238E27FC236}">
                <a16:creationId xmlns:a16="http://schemas.microsoft.com/office/drawing/2014/main" id="{8B1E0D1D-EC23-01C9-8A56-E403C5E3C56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996408" y="3312319"/>
            <a:ext cx="233362" cy="233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510495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Espace réservé du texte 6">
            <a:extLst>
              <a:ext uri="{FF2B5EF4-FFF2-40B4-BE49-F238E27FC236}">
                <a16:creationId xmlns:a16="http://schemas.microsoft.com/office/drawing/2014/main" id="{4B3A875C-AEAE-4C75-969F-343225AF4348}"/>
              </a:ext>
            </a:extLst>
          </p:cNvPr>
          <p:cNvSpPr txBox="1">
            <a:spLocks/>
          </p:cNvSpPr>
          <p:nvPr/>
        </p:nvSpPr>
        <p:spPr>
          <a:xfrm>
            <a:off x="4376057" y="137054"/>
            <a:ext cx="7300006"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solidFill>
                  <a:schemeClr val="tx1">
                    <a:lumMod val="50000"/>
                    <a:lumOff val="50000"/>
                  </a:schemeClr>
                </a:solidFill>
              </a:rPr>
              <a:t>Grand Public - Premium - </a:t>
            </a:r>
            <a:r>
              <a:rPr lang="fr-FR" dirty="0">
                <a:solidFill>
                  <a:srgbClr val="C00000"/>
                </a:solidFill>
              </a:rPr>
              <a:t>Professionnels </a:t>
            </a:r>
          </a:p>
        </p:txBody>
      </p:sp>
      <p:sp>
        <p:nvSpPr>
          <p:cNvPr id="20" name="Rectangle 19">
            <a:extLst>
              <a:ext uri="{FF2B5EF4-FFF2-40B4-BE49-F238E27FC236}">
                <a16:creationId xmlns:a16="http://schemas.microsoft.com/office/drawing/2014/main" id="{3D353E3C-9282-4FAB-BFA6-7C5298EEF82A}"/>
              </a:ext>
            </a:extLst>
          </p:cNvPr>
          <p:cNvSpPr/>
          <p:nvPr/>
        </p:nvSpPr>
        <p:spPr>
          <a:xfrm>
            <a:off x="0" y="0"/>
            <a:ext cx="39439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IARD PRO / PREVOYANCE</a:t>
            </a:r>
          </a:p>
        </p:txBody>
      </p:sp>
      <p:sp>
        <p:nvSpPr>
          <p:cNvPr id="21" name="Espace réservé du texte 5">
            <a:extLst>
              <a:ext uri="{FF2B5EF4-FFF2-40B4-BE49-F238E27FC236}">
                <a16:creationId xmlns:a16="http://schemas.microsoft.com/office/drawing/2014/main" id="{B61253F7-D769-44AB-A277-E770735DD150}"/>
              </a:ext>
            </a:extLst>
          </p:cNvPr>
          <p:cNvSpPr>
            <a:spLocks noGrp="1"/>
          </p:cNvSpPr>
          <p:nvPr>
            <p:ph type="body" sz="quarter" idx="12"/>
          </p:nvPr>
        </p:nvSpPr>
        <p:spPr>
          <a:xfrm>
            <a:off x="695325" y="464147"/>
            <a:ext cx="10980738" cy="720000"/>
          </a:xfrm>
        </p:spPr>
        <p:txBody>
          <a:bodyPr lIns="91440" tIns="45720" rIns="91440" bIns="45720" anchor="ctr">
            <a:normAutofit/>
          </a:bodyPr>
          <a:lstStyle/>
          <a:p>
            <a:r>
              <a:rPr lang="fr-FR" dirty="0">
                <a:solidFill>
                  <a:srgbClr val="C00000"/>
                </a:solidFill>
                <a:latin typeface="Montserrat Black"/>
              </a:rPr>
              <a:t>Les Cibles </a:t>
            </a:r>
            <a:r>
              <a:rPr lang="fr-FR" dirty="0">
                <a:latin typeface="Montserrat Black"/>
              </a:rPr>
              <a:t>de l’IARD PRO </a:t>
            </a:r>
            <a:r>
              <a:rPr lang="fr-FR" dirty="0">
                <a:solidFill>
                  <a:srgbClr val="C00000"/>
                </a:solidFill>
                <a:latin typeface="Montserrat Black"/>
              </a:rPr>
              <a:t>et de </a:t>
            </a:r>
            <a:r>
              <a:rPr lang="fr-FR" dirty="0">
                <a:latin typeface="Montserrat Black"/>
              </a:rPr>
              <a:t>la  Prévoyance </a:t>
            </a:r>
            <a:r>
              <a:rPr lang="fr-FR" dirty="0">
                <a:solidFill>
                  <a:srgbClr val="C00000"/>
                </a:solidFill>
                <a:latin typeface="Montserrat Black"/>
              </a:rPr>
              <a:t>en relief </a:t>
            </a:r>
          </a:p>
        </p:txBody>
      </p:sp>
      <p:pic>
        <p:nvPicPr>
          <p:cNvPr id="31" name="Picture 6" descr="ADN Nations - Analyse de marché et conseil stratégique">
            <a:hlinkClick r:id="rId2" action="ppaction://hlinksldjump"/>
            <a:extLst>
              <a:ext uri="{FF2B5EF4-FFF2-40B4-BE49-F238E27FC236}">
                <a16:creationId xmlns:a16="http://schemas.microsoft.com/office/drawing/2014/main" id="{02ADD068-529F-2654-7393-C08028F86012}"/>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754339" y="6470879"/>
            <a:ext cx="370123" cy="34929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Tableau 4">
            <a:extLst>
              <a:ext uri="{FF2B5EF4-FFF2-40B4-BE49-F238E27FC236}">
                <a16:creationId xmlns:a16="http://schemas.microsoft.com/office/drawing/2014/main" id="{7378B10E-9E85-C237-5439-FEB09A5B7479}"/>
              </a:ext>
            </a:extLst>
          </p:cNvPr>
          <p:cNvGraphicFramePr>
            <a:graphicFrameLocks noGrp="1"/>
          </p:cNvGraphicFramePr>
          <p:nvPr/>
        </p:nvGraphicFramePr>
        <p:xfrm>
          <a:off x="764308" y="2204316"/>
          <a:ext cx="10245437" cy="3020796"/>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114912392"/>
                    </a:ext>
                  </a:extLst>
                </a:gridCol>
                <a:gridCol w="2910836">
                  <a:extLst>
                    <a:ext uri="{9D8B030D-6E8A-4147-A177-3AD203B41FA5}">
                      <a16:colId xmlns:a16="http://schemas.microsoft.com/office/drawing/2014/main" val="641740638"/>
                    </a:ext>
                  </a:extLst>
                </a:gridCol>
                <a:gridCol w="4939647">
                  <a:extLst>
                    <a:ext uri="{9D8B030D-6E8A-4147-A177-3AD203B41FA5}">
                      <a16:colId xmlns:a16="http://schemas.microsoft.com/office/drawing/2014/main" val="4195023993"/>
                    </a:ext>
                  </a:extLst>
                </a:gridCol>
              </a:tblGrid>
              <a:tr h="590796">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Méthode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581127422"/>
                  </a:ext>
                </a:extLst>
              </a:tr>
              <a:tr h="544477">
                <a:tc rowSpan="2">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FFC000"/>
                          </a:solidFill>
                          <a:effectLst/>
                          <a:latin typeface="Arial" panose="020B0604020202020204" pitchFamily="34" charset="0"/>
                          <a:ea typeface="+mn-ea"/>
                          <a:cs typeface="+mn-cs"/>
                        </a:rPr>
                        <a:t>FICHIER CLIENT</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Exploitation mensuelle du « Fichier Clients » </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Approche Globale Assurances</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529200" marR="0" lvl="1" indent="0" algn="l" defTabSz="914400" rtl="0" eaLnBrk="1" fontAlgn="ctr" latinLnBrk="0" hangingPunct="1">
                        <a:lnSpc>
                          <a:spcPct val="100000"/>
                        </a:lnSpc>
                        <a:spcBef>
                          <a:spcPts val="0"/>
                        </a:spcBef>
                        <a:spcAft>
                          <a:spcPts val="0"/>
                        </a:spcAft>
                        <a:buClrTx/>
                        <a:buSzTx/>
                        <a:buFont typeface="Courier New" panose="02070309020205020404" pitchFamily="49" charset="0"/>
                        <a:buNone/>
                        <a:tabLst/>
                        <a:defRPr/>
                      </a:pP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Au moyen de requêtes :</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00650" marR="0" lvl="1"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q"/>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Sélection des clients non équipés de l’une ou plusieurs solutions d’Assurances</a:t>
                      </a:r>
                    </a:p>
                    <a:p>
                      <a:pPr marL="1157850" marR="0" lvl="2"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Prévoyance Pro, Protection Homme Clé, MR Pro, Auto Pro, Garantie Santé Côté Pro, Santé Collective</a:t>
                      </a:r>
                    </a:p>
                    <a:p>
                      <a:pPr marL="1157850" marR="0" lvl="2"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Sélectionner le choix « 0 »</a:t>
                      </a:r>
                    </a:p>
                    <a:p>
                      <a:pPr marL="700650" marR="0" lvl="1"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00650" marR="0" lvl="1"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98729630"/>
                  </a:ext>
                </a:extLst>
              </a:tr>
              <a:tr h="544477">
                <a:tc vMerge="1">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FFC000"/>
                          </a:solidFill>
                          <a:effectLst/>
                          <a:latin typeface="Arial" panose="020B0604020202020204" pitchFamily="34" charset="0"/>
                          <a:ea typeface="+mn-ea"/>
                          <a:cs typeface="+mn-cs"/>
                        </a:rPr>
                        <a:t>Equipement IARD </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FFC000"/>
                          </a:solidFill>
                          <a:effectLst/>
                          <a:latin typeface="Arial" panose="020B0604020202020204" pitchFamily="34" charset="0"/>
                          <a:ea typeface="+mn-ea"/>
                          <a:cs typeface="+mn-cs"/>
                        </a:rPr>
                        <a:t>clients avec ADE Groupe</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Confronter la sélection aux éligibilités effectives :</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00650" marR="0" lvl="1"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q"/>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Diagnostic OORA</a:t>
                      </a:r>
                    </a:p>
                    <a:p>
                      <a:pPr marL="700650" marR="0" lvl="1"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q"/>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78344780"/>
                  </a:ext>
                </a:extLst>
              </a:tr>
            </a:tbl>
          </a:graphicData>
        </a:graphic>
      </p:graphicFrame>
    </p:spTree>
    <p:extLst>
      <p:ext uri="{BB962C8B-B14F-4D97-AF65-F5344CB8AC3E}">
        <p14:creationId xmlns:p14="http://schemas.microsoft.com/office/powerpoint/2010/main" val="392803605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Espace réservé du texte 6">
            <a:extLst>
              <a:ext uri="{FF2B5EF4-FFF2-40B4-BE49-F238E27FC236}">
                <a16:creationId xmlns:a16="http://schemas.microsoft.com/office/drawing/2014/main" id="{4B3A875C-AEAE-4C75-969F-343225AF4348}"/>
              </a:ext>
            </a:extLst>
          </p:cNvPr>
          <p:cNvSpPr txBox="1">
            <a:spLocks/>
          </p:cNvSpPr>
          <p:nvPr/>
        </p:nvSpPr>
        <p:spPr>
          <a:xfrm>
            <a:off x="4376057" y="137054"/>
            <a:ext cx="7300006"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solidFill>
                  <a:schemeClr val="tx1">
                    <a:lumMod val="50000"/>
                    <a:lumOff val="50000"/>
                  </a:schemeClr>
                </a:solidFill>
              </a:rPr>
              <a:t>Grand Public - Premium - </a:t>
            </a:r>
            <a:r>
              <a:rPr lang="fr-FR" dirty="0">
                <a:solidFill>
                  <a:srgbClr val="C00000"/>
                </a:solidFill>
              </a:rPr>
              <a:t>Professionnels </a:t>
            </a:r>
          </a:p>
        </p:txBody>
      </p:sp>
      <p:sp>
        <p:nvSpPr>
          <p:cNvPr id="5" name="Espace réservé du texte 5">
            <a:extLst>
              <a:ext uri="{FF2B5EF4-FFF2-40B4-BE49-F238E27FC236}">
                <a16:creationId xmlns:a16="http://schemas.microsoft.com/office/drawing/2014/main" id="{4F624370-BB3C-AE4E-F3EC-43165735EF01}"/>
              </a:ext>
            </a:extLst>
          </p:cNvPr>
          <p:cNvSpPr>
            <a:spLocks noGrp="1"/>
          </p:cNvSpPr>
          <p:nvPr>
            <p:ph type="body" sz="quarter" idx="12"/>
          </p:nvPr>
        </p:nvSpPr>
        <p:spPr>
          <a:xfrm>
            <a:off x="695325" y="464147"/>
            <a:ext cx="10980738" cy="720000"/>
          </a:xfrm>
        </p:spPr>
        <p:txBody>
          <a:bodyPr lIns="91440" tIns="45720" rIns="91440" bIns="45720" anchor="ctr">
            <a:normAutofit/>
          </a:bodyPr>
          <a:lstStyle/>
          <a:p>
            <a:r>
              <a:rPr lang="fr-FR" dirty="0">
                <a:solidFill>
                  <a:srgbClr val="C00000"/>
                </a:solidFill>
                <a:latin typeface="Montserrat Black"/>
              </a:rPr>
              <a:t>Les Cibles de </a:t>
            </a:r>
            <a:r>
              <a:rPr lang="fr-FR" dirty="0">
                <a:latin typeface="Montserrat Black"/>
              </a:rPr>
              <a:t>la Bancarisation Pro </a:t>
            </a:r>
            <a:r>
              <a:rPr lang="fr-FR" dirty="0">
                <a:solidFill>
                  <a:srgbClr val="C00000"/>
                </a:solidFill>
                <a:latin typeface="Montserrat Black"/>
              </a:rPr>
              <a:t>en relief </a:t>
            </a:r>
          </a:p>
        </p:txBody>
      </p:sp>
      <p:sp>
        <p:nvSpPr>
          <p:cNvPr id="6" name="Rectangle 5">
            <a:extLst>
              <a:ext uri="{FF2B5EF4-FFF2-40B4-BE49-F238E27FC236}">
                <a16:creationId xmlns:a16="http://schemas.microsoft.com/office/drawing/2014/main" id="{410A5810-2930-E542-C05A-BBC0C71143E8}"/>
              </a:ext>
            </a:extLst>
          </p:cNvPr>
          <p:cNvSpPr/>
          <p:nvPr/>
        </p:nvSpPr>
        <p:spPr>
          <a:xfrm>
            <a:off x="0" y="0"/>
            <a:ext cx="394399"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white"/>
                </a:solidFill>
                <a:effectLst/>
                <a:uLnTx/>
                <a:uFillTx/>
                <a:latin typeface="Montserrat Black" panose="00000A00000000000000" pitchFamily="2" charset="0"/>
                <a:ea typeface="+mn-ea"/>
                <a:cs typeface="+mn-cs"/>
              </a:rPr>
              <a:t>BANCARISATION PRO</a:t>
            </a:r>
          </a:p>
        </p:txBody>
      </p:sp>
      <p:graphicFrame>
        <p:nvGraphicFramePr>
          <p:cNvPr id="7" name="Tableau 2">
            <a:extLst>
              <a:ext uri="{FF2B5EF4-FFF2-40B4-BE49-F238E27FC236}">
                <a16:creationId xmlns:a16="http://schemas.microsoft.com/office/drawing/2014/main" id="{7938E676-E951-2EA8-F99E-A032B272EAAE}"/>
              </a:ext>
            </a:extLst>
          </p:cNvPr>
          <p:cNvGraphicFramePr>
            <a:graphicFrameLocks noGrp="1"/>
          </p:cNvGraphicFramePr>
          <p:nvPr/>
        </p:nvGraphicFramePr>
        <p:xfrm>
          <a:off x="523510" y="1304679"/>
          <a:ext cx="11544665" cy="3702396"/>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90796">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extLst>
                  <a:ext uri="{0D108BD9-81ED-4DB2-BD59-A6C34878D82A}">
                    <a16:rowId xmlns:a16="http://schemas.microsoft.com/office/drawing/2014/main" val="281826543"/>
                  </a:ext>
                </a:extLst>
              </a:tr>
              <a:tr h="811072">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C00000"/>
                          </a:solidFill>
                          <a:effectLst/>
                          <a:latin typeface="Arial" panose="020B0604020202020204" pitchFamily="34" charset="0"/>
                          <a:ea typeface="+mn-ea"/>
                          <a:cs typeface="+mn-cs"/>
                        </a:rPr>
                        <a:t>Avance &amp; Gestion du Tiers Payant</a:t>
                      </a:r>
                      <a:endParaRPr lang="fr-FR" sz="1200" b="1"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Date à définir*</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Cible 1 : clients pros de santé avec code NAF </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Pharmacien,</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détenteurs d’un compte 08</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Cible 2 : clients pros de santé avec code NAF </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Opticien, Labo, Radiologue, Kiné,</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détenteurs d’un compte 08</a:t>
                      </a: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Lancement de la nouvelle offre Avance et Gestion du Tiers Payant en partenariat avec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SantéPros</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(via lead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MonExpert</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Campagne e-mail + bannières</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 Cible GERC pour cible 1 &amp; cliqueurs bannières et ouvreurs email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Avance &amp; Gestion du Tiers Payant</a:t>
                      </a:r>
                      <a:endParaRPr lang="fr-FR" sz="10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45208205"/>
                  </a:ext>
                </a:extLst>
              </a:tr>
              <a:tr h="54447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err="1">
                          <a:ln>
                            <a:noFill/>
                          </a:ln>
                          <a:solidFill>
                            <a:srgbClr val="C00000"/>
                          </a:solidFill>
                          <a:effectLst/>
                          <a:uLnTx/>
                          <a:uFillTx/>
                          <a:latin typeface="Arial" panose="020B0604020202020204" pitchFamily="34" charset="0"/>
                          <a:ea typeface="+mn-ea"/>
                          <a:cs typeface="+mn-cs"/>
                        </a:rPr>
                        <a:t>PulCEo</a:t>
                      </a:r>
                      <a:r>
                        <a:rPr kumimoji="0" lang="fr-FR" sz="12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rPr>
                        <a:t> </a:t>
                      </a:r>
                      <a:r>
                        <a:rPr kumimoji="0" lang="fr-FR" sz="1200" b="1" i="0" u="none" strike="noStrike" kern="1200" cap="none" spc="0" normalizeH="0" baseline="0" noProof="0" dirty="0" err="1">
                          <a:ln>
                            <a:noFill/>
                          </a:ln>
                          <a:solidFill>
                            <a:srgbClr val="C00000"/>
                          </a:solidFill>
                          <a:effectLst/>
                          <a:uLnTx/>
                          <a:uFillTx/>
                          <a:latin typeface="Arial" panose="020B0604020202020204" pitchFamily="34" charset="0"/>
                          <a:ea typeface="+mn-ea"/>
                          <a:cs typeface="+mn-cs"/>
                        </a:rPr>
                        <a:t>Connect</a:t>
                      </a:r>
                      <a:endParaRPr kumimoji="0" lang="fr-FR" sz="1200" b="1"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Date à définir**</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pros PM multi-bancarisés, détenteurs d’une solution CE NET ou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PulCEo</a:t>
                      </a: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Equiper en agrégateur de compte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PulCEo</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Connect</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de manière à leur simplifier la gestion et le pilotage de leurs différents comptes Pros</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E-mailing et bannières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dirty="0" err="1">
                          <a:ln>
                            <a:noFill/>
                          </a:ln>
                          <a:solidFill>
                            <a:srgbClr val="C00000"/>
                          </a:solidFill>
                          <a:effectLst/>
                          <a:uLnTx/>
                          <a:uFillTx/>
                          <a:latin typeface="Arial" panose="020B0604020202020204" pitchFamily="34" charset="0"/>
                          <a:ea typeface="+mn-ea"/>
                          <a:cs typeface="+mn-cs"/>
                        </a:rPr>
                        <a:t>PulCEo</a:t>
                      </a:r>
                      <a:r>
                        <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rPr>
                        <a:t> </a:t>
                      </a:r>
                      <a:r>
                        <a:rPr kumimoji="0" lang="fr-FR" sz="1000" b="1" i="0" u="none" strike="noStrike" kern="1200" cap="none" spc="0" normalizeH="0" baseline="0" noProof="0" dirty="0" err="1">
                          <a:ln>
                            <a:noFill/>
                          </a:ln>
                          <a:solidFill>
                            <a:srgbClr val="C00000"/>
                          </a:solidFill>
                          <a:effectLst/>
                          <a:uLnTx/>
                          <a:uFillTx/>
                          <a:latin typeface="Arial" panose="020B0604020202020204" pitchFamily="34" charset="0"/>
                          <a:ea typeface="+mn-ea"/>
                          <a:cs typeface="+mn-cs"/>
                        </a:rPr>
                        <a:t>Connect</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endParaRPr>
                    </a:p>
                    <a:p>
                      <a:pPr marL="0" marR="0" lvl="0" indent="0" algn="ctr" defTabSz="914400" rtl="0" eaLnBrk="1" fontAlgn="ctr" latinLnBrk="0" hangingPunct="1">
                        <a:lnSpc>
                          <a:spcPct val="100000"/>
                        </a:lnSpc>
                        <a:spcBef>
                          <a:spcPts val="0"/>
                        </a:spcBef>
                        <a:spcAft>
                          <a:spcPts val="0"/>
                        </a:spcAft>
                        <a:buClrTx/>
                        <a:buSzTx/>
                        <a:buFontTx/>
                        <a:buNone/>
                        <a:tabLst/>
                        <a:defRPr/>
                      </a:pPr>
                      <a:endParaRPr lang="fr-FR" sz="8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3362895"/>
                  </a:ext>
                </a:extLst>
              </a:tr>
              <a:tr h="54447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C00000"/>
                          </a:solidFill>
                          <a:effectLst/>
                          <a:latin typeface="Arial" panose="020B0604020202020204" pitchFamily="34" charset="0"/>
                          <a:ea typeface="+mn-ea"/>
                          <a:cs typeface="+mn-cs"/>
                        </a:rPr>
                        <a:t>Entraînement JO 2024 dédiée commerçants</a:t>
                      </a:r>
                    </a:p>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Date à définir</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Pros porteurs d’une carte Business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Proposer à nos clients Pros détenteurs d’une carte Business de monter en gamme vers une Business Haut de Gamme pour pouvoir participer à un jeu concours pour gagner 1 journée d’entraînement avec un athlète dans un lieu sportif</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r>
                        <a:rPr lang="fr-FR" sz="1050" b="0" i="0" u="none" strike="noStrike" kern="1200" dirty="0">
                          <a:solidFill>
                            <a:schemeClr val="tx1">
                              <a:lumMod val="75000"/>
                              <a:lumOff val="25000"/>
                            </a:schemeClr>
                          </a:solidFill>
                          <a:effectLst/>
                          <a:latin typeface="Arial" panose="020B0604020202020204" pitchFamily="34" charset="0"/>
                          <a:ea typeface="+mn-ea"/>
                          <a:cs typeface="+mn-cs"/>
                        </a:rPr>
                        <a:t> </a:t>
                      </a:r>
                      <a:r>
                        <a:rPr lang="fr-FR" sz="800" b="0" i="1" u="none" strike="noStrike" kern="1200" dirty="0">
                          <a:solidFill>
                            <a:schemeClr val="tx1">
                              <a:lumMod val="75000"/>
                              <a:lumOff val="25000"/>
                            </a:schemeClr>
                          </a:solidFill>
                          <a:effectLst/>
                          <a:latin typeface="Arial" panose="020B0604020202020204" pitchFamily="34" charset="0"/>
                          <a:ea typeface="+mn-ea"/>
                          <a:cs typeface="+mn-cs"/>
                        </a:rPr>
                        <a:t>pour clients ayant cliqué sur bannière / ouvert email</a:t>
                      </a:r>
                      <a:endParaRPr lang="fr-FR" sz="1050" b="0" i="1"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rPr>
                        <a:t>Q3 Pro Entraînements JO</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78047111"/>
                  </a:ext>
                </a:extLst>
              </a:tr>
            </a:tbl>
          </a:graphicData>
        </a:graphic>
      </p:graphicFrame>
      <p:pic>
        <p:nvPicPr>
          <p:cNvPr id="8" name="Image 7">
            <a:extLst>
              <a:ext uri="{FF2B5EF4-FFF2-40B4-BE49-F238E27FC236}">
                <a16:creationId xmlns:a16="http://schemas.microsoft.com/office/drawing/2014/main" id="{B33DDC53-F2C8-B3B1-6292-BC8C0A0455A9}"/>
              </a:ext>
            </a:extLst>
          </p:cNvPr>
          <p:cNvPicPr>
            <a:picLocks noChangeAspect="1"/>
          </p:cNvPicPr>
          <p:nvPr/>
        </p:nvPicPr>
        <p:blipFill>
          <a:blip r:embed="rId2">
            <a:clrChange>
              <a:clrFrom>
                <a:srgbClr val="FFFFFF"/>
              </a:clrFrom>
              <a:clrTo>
                <a:srgbClr val="FFFFFF">
                  <a:alpha val="0"/>
                </a:srgbClr>
              </a:clrTo>
            </a:clrChange>
            <a:grayscl/>
          </a:blip>
          <a:stretch>
            <a:fillRect/>
          </a:stretch>
        </p:blipFill>
        <p:spPr>
          <a:xfrm>
            <a:off x="11437360" y="2449804"/>
            <a:ext cx="316979" cy="264150"/>
          </a:xfrm>
          <a:prstGeom prst="rect">
            <a:avLst/>
          </a:prstGeom>
        </p:spPr>
      </p:pic>
      <p:sp>
        <p:nvSpPr>
          <p:cNvPr id="9" name="ZoneTexte 8">
            <a:extLst>
              <a:ext uri="{FF2B5EF4-FFF2-40B4-BE49-F238E27FC236}">
                <a16:creationId xmlns:a16="http://schemas.microsoft.com/office/drawing/2014/main" id="{705E08B0-140B-FFD3-ACDA-841267FAB549}"/>
              </a:ext>
            </a:extLst>
          </p:cNvPr>
          <p:cNvSpPr txBox="1"/>
          <p:nvPr/>
        </p:nvSpPr>
        <p:spPr>
          <a:xfrm>
            <a:off x="681783" y="5575092"/>
            <a:ext cx="2627642" cy="369332"/>
          </a:xfrm>
          <a:prstGeom prst="rect">
            <a:avLst/>
          </a:prstGeom>
          <a:noFill/>
        </p:spPr>
        <p:txBody>
          <a:bodyPr wrap="none" rtlCol="0">
            <a:spAutoFit/>
          </a:bodyPr>
          <a:lstStyle/>
          <a:p>
            <a:r>
              <a:rPr lang="fr-FR" sz="900" i="1" dirty="0">
                <a:solidFill>
                  <a:schemeClr val="tx1">
                    <a:lumMod val="75000"/>
                    <a:lumOff val="25000"/>
                  </a:schemeClr>
                </a:solidFill>
              </a:rPr>
              <a:t>* Mise en marché programmée le 21 septembre</a:t>
            </a:r>
          </a:p>
          <a:p>
            <a:r>
              <a:rPr lang="fr-FR" sz="900" i="1" dirty="0">
                <a:solidFill>
                  <a:schemeClr val="tx1">
                    <a:lumMod val="75000"/>
                    <a:lumOff val="25000"/>
                  </a:schemeClr>
                </a:solidFill>
              </a:rPr>
              <a:t>** Mise en marché programmée fin octobre</a:t>
            </a:r>
          </a:p>
        </p:txBody>
      </p:sp>
      <p:pic>
        <p:nvPicPr>
          <p:cNvPr id="10" name="Image 9">
            <a:extLst>
              <a:ext uri="{FF2B5EF4-FFF2-40B4-BE49-F238E27FC236}">
                <a16:creationId xmlns:a16="http://schemas.microsoft.com/office/drawing/2014/main" id="{F2D427BD-BCE1-A51A-61C6-5D0F7B750E2E}"/>
              </a:ext>
            </a:extLst>
          </p:cNvPr>
          <p:cNvPicPr>
            <a:picLocks noChangeAspect="1"/>
          </p:cNvPicPr>
          <p:nvPr/>
        </p:nvPicPr>
        <p:blipFill>
          <a:blip r:embed="rId3">
            <a:clrChange>
              <a:clrFrom>
                <a:srgbClr val="FFFFFF"/>
              </a:clrFrom>
              <a:clrTo>
                <a:srgbClr val="FFFFFF">
                  <a:alpha val="0"/>
                </a:srgbClr>
              </a:clrTo>
            </a:clrChange>
            <a:grayscl/>
          </a:blip>
          <a:stretch>
            <a:fillRect/>
          </a:stretch>
        </p:blipFill>
        <p:spPr>
          <a:xfrm>
            <a:off x="11419942" y="2120526"/>
            <a:ext cx="363205" cy="290565"/>
          </a:xfrm>
          <a:prstGeom prst="rect">
            <a:avLst/>
          </a:prstGeom>
        </p:spPr>
      </p:pic>
      <p:pic>
        <p:nvPicPr>
          <p:cNvPr id="11" name="Image 10">
            <a:extLst>
              <a:ext uri="{FF2B5EF4-FFF2-40B4-BE49-F238E27FC236}">
                <a16:creationId xmlns:a16="http://schemas.microsoft.com/office/drawing/2014/main" id="{EA9B1CC6-0308-EC63-EF70-0030895441BD}"/>
              </a:ext>
            </a:extLst>
          </p:cNvPr>
          <p:cNvPicPr>
            <a:picLocks noChangeAspect="1"/>
          </p:cNvPicPr>
          <p:nvPr/>
        </p:nvPicPr>
        <p:blipFill>
          <a:blip r:embed="rId2">
            <a:clrChange>
              <a:clrFrom>
                <a:srgbClr val="FFFFFF"/>
              </a:clrFrom>
              <a:clrTo>
                <a:srgbClr val="FFFFFF">
                  <a:alpha val="0"/>
                </a:srgbClr>
              </a:clrTo>
            </a:clrChange>
            <a:grayscl/>
          </a:blip>
          <a:stretch>
            <a:fillRect/>
          </a:stretch>
        </p:blipFill>
        <p:spPr>
          <a:xfrm>
            <a:off x="11441154" y="3634162"/>
            <a:ext cx="316979" cy="264150"/>
          </a:xfrm>
          <a:prstGeom prst="rect">
            <a:avLst/>
          </a:prstGeom>
        </p:spPr>
      </p:pic>
      <p:pic>
        <p:nvPicPr>
          <p:cNvPr id="12" name="Image 11">
            <a:extLst>
              <a:ext uri="{FF2B5EF4-FFF2-40B4-BE49-F238E27FC236}">
                <a16:creationId xmlns:a16="http://schemas.microsoft.com/office/drawing/2014/main" id="{355F8B59-AE30-89BE-70D9-35B933F2660F}"/>
              </a:ext>
            </a:extLst>
          </p:cNvPr>
          <p:cNvPicPr>
            <a:picLocks noChangeAspect="1"/>
          </p:cNvPicPr>
          <p:nvPr/>
        </p:nvPicPr>
        <p:blipFill>
          <a:blip r:embed="rId3">
            <a:clrChange>
              <a:clrFrom>
                <a:srgbClr val="FFFFFF"/>
              </a:clrFrom>
              <a:clrTo>
                <a:srgbClr val="FFFFFF">
                  <a:alpha val="0"/>
                </a:srgbClr>
              </a:clrTo>
            </a:clrChange>
            <a:grayscl/>
          </a:blip>
          <a:stretch>
            <a:fillRect/>
          </a:stretch>
        </p:blipFill>
        <p:spPr>
          <a:xfrm>
            <a:off x="11423736" y="3304884"/>
            <a:ext cx="363205" cy="290565"/>
          </a:xfrm>
          <a:prstGeom prst="rect">
            <a:avLst/>
          </a:prstGeom>
        </p:spPr>
      </p:pic>
      <p:pic>
        <p:nvPicPr>
          <p:cNvPr id="13" name="Image 12">
            <a:extLst>
              <a:ext uri="{FF2B5EF4-FFF2-40B4-BE49-F238E27FC236}">
                <a16:creationId xmlns:a16="http://schemas.microsoft.com/office/drawing/2014/main" id="{A8CC897F-8B71-43E4-3C07-0F2E2A5ABE2F}"/>
              </a:ext>
            </a:extLst>
          </p:cNvPr>
          <p:cNvPicPr>
            <a:picLocks noChangeAspect="1"/>
          </p:cNvPicPr>
          <p:nvPr/>
        </p:nvPicPr>
        <p:blipFill>
          <a:blip r:embed="rId3">
            <a:clrChange>
              <a:clrFrom>
                <a:srgbClr val="FFFFFF"/>
              </a:clrFrom>
              <a:clrTo>
                <a:srgbClr val="FFFFFF">
                  <a:alpha val="0"/>
                </a:srgbClr>
              </a:clrTo>
            </a:clrChange>
            <a:grayscl/>
          </a:blip>
          <a:stretch>
            <a:fillRect/>
          </a:stretch>
        </p:blipFill>
        <p:spPr>
          <a:xfrm>
            <a:off x="11437360" y="4235493"/>
            <a:ext cx="363205" cy="290565"/>
          </a:xfrm>
          <a:prstGeom prst="rect">
            <a:avLst/>
          </a:prstGeom>
        </p:spPr>
      </p:pic>
      <p:pic>
        <p:nvPicPr>
          <p:cNvPr id="14" name="Image 13">
            <a:extLst>
              <a:ext uri="{FF2B5EF4-FFF2-40B4-BE49-F238E27FC236}">
                <a16:creationId xmlns:a16="http://schemas.microsoft.com/office/drawing/2014/main" id="{031739D6-3B95-C779-5A04-DA034AF0642F}"/>
              </a:ext>
            </a:extLst>
          </p:cNvPr>
          <p:cNvPicPr>
            <a:picLocks noChangeAspect="1"/>
          </p:cNvPicPr>
          <p:nvPr/>
        </p:nvPicPr>
        <p:blipFill>
          <a:blip r:embed="rId2">
            <a:clrChange>
              <a:clrFrom>
                <a:srgbClr val="FFFFFF"/>
              </a:clrFrom>
              <a:clrTo>
                <a:srgbClr val="FFFFFF">
                  <a:alpha val="0"/>
                </a:srgbClr>
              </a:clrTo>
            </a:clrChange>
            <a:grayscl/>
          </a:blip>
          <a:stretch>
            <a:fillRect/>
          </a:stretch>
        </p:blipFill>
        <p:spPr>
          <a:xfrm>
            <a:off x="11460472" y="4577886"/>
            <a:ext cx="316979" cy="264150"/>
          </a:xfrm>
          <a:prstGeom prst="rect">
            <a:avLst/>
          </a:prstGeom>
        </p:spPr>
      </p:pic>
      <p:pic>
        <p:nvPicPr>
          <p:cNvPr id="2" name="Picture 6" descr="ADN Nations - Analyse de marché et conseil stratégique">
            <a:hlinkClick r:id="rId4" action="ppaction://hlinksldjump"/>
            <a:extLst>
              <a:ext uri="{FF2B5EF4-FFF2-40B4-BE49-F238E27FC236}">
                <a16:creationId xmlns:a16="http://schemas.microsoft.com/office/drawing/2014/main" id="{632E2539-3CC0-5878-D80C-CA482347A07A}"/>
              </a:ext>
            </a:extLst>
          </p:cNvPr>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754339" y="6470879"/>
            <a:ext cx="370123" cy="3492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950859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Espace réservé du texte 6">
            <a:extLst>
              <a:ext uri="{FF2B5EF4-FFF2-40B4-BE49-F238E27FC236}">
                <a16:creationId xmlns:a16="http://schemas.microsoft.com/office/drawing/2014/main" id="{4B3A875C-AEAE-4C75-969F-343225AF4348}"/>
              </a:ext>
            </a:extLst>
          </p:cNvPr>
          <p:cNvSpPr txBox="1">
            <a:spLocks/>
          </p:cNvSpPr>
          <p:nvPr/>
        </p:nvSpPr>
        <p:spPr>
          <a:xfrm>
            <a:off x="4376057" y="137054"/>
            <a:ext cx="7300006"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solidFill>
                  <a:schemeClr val="tx1">
                    <a:lumMod val="50000"/>
                    <a:lumOff val="50000"/>
                  </a:schemeClr>
                </a:solidFill>
              </a:rPr>
              <a:t>Grand Public - Premium - </a:t>
            </a:r>
            <a:r>
              <a:rPr lang="fr-FR" dirty="0">
                <a:solidFill>
                  <a:srgbClr val="C00000"/>
                </a:solidFill>
              </a:rPr>
              <a:t>Professionnels </a:t>
            </a:r>
          </a:p>
        </p:txBody>
      </p:sp>
      <p:sp>
        <p:nvSpPr>
          <p:cNvPr id="20" name="Rectangle 19">
            <a:extLst>
              <a:ext uri="{FF2B5EF4-FFF2-40B4-BE49-F238E27FC236}">
                <a16:creationId xmlns:a16="http://schemas.microsoft.com/office/drawing/2014/main" id="{3D353E3C-9282-4FAB-BFA6-7C5298EEF82A}"/>
              </a:ext>
            </a:extLst>
          </p:cNvPr>
          <p:cNvSpPr/>
          <p:nvPr/>
        </p:nvSpPr>
        <p:spPr>
          <a:xfrm>
            <a:off x="0" y="0"/>
            <a:ext cx="394399" cy="68580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dirty="0">
                <a:solidFill>
                  <a:prstClr val="white"/>
                </a:solidFill>
                <a:latin typeface="Montserrat Black" panose="00000A00000000000000" pitchFamily="2" charset="0"/>
              </a:rPr>
              <a:t>MONETIQUE &amp; </a:t>
            </a:r>
            <a:r>
              <a:rPr lang="fr-FR" dirty="0" err="1">
                <a:solidFill>
                  <a:prstClr val="white"/>
                </a:solidFill>
                <a:latin typeface="Montserrat Black" panose="00000A00000000000000" pitchFamily="2" charset="0"/>
              </a:rPr>
              <a:t>e-COMMERCE</a:t>
            </a:r>
            <a:endParaRPr kumimoji="0" lang="fr-FR" sz="1800" b="0" i="0" u="none" strike="noStrike" kern="1200" cap="none" spc="0" normalizeH="0" baseline="0" noProof="0" dirty="0">
              <a:ln>
                <a:noFill/>
              </a:ln>
              <a:solidFill>
                <a:prstClr val="white"/>
              </a:solidFill>
              <a:effectLst/>
              <a:uLnTx/>
              <a:uFillTx/>
              <a:latin typeface="Montserrat Black" panose="00000A00000000000000" pitchFamily="2" charset="0"/>
              <a:ea typeface="+mn-ea"/>
              <a:cs typeface="+mn-cs"/>
            </a:endParaRPr>
          </a:p>
        </p:txBody>
      </p:sp>
      <p:sp>
        <p:nvSpPr>
          <p:cNvPr id="21" name="Espace réservé du texte 5">
            <a:extLst>
              <a:ext uri="{FF2B5EF4-FFF2-40B4-BE49-F238E27FC236}">
                <a16:creationId xmlns:a16="http://schemas.microsoft.com/office/drawing/2014/main" id="{B61253F7-D769-44AB-A277-E770735DD150}"/>
              </a:ext>
            </a:extLst>
          </p:cNvPr>
          <p:cNvSpPr>
            <a:spLocks noGrp="1"/>
          </p:cNvSpPr>
          <p:nvPr>
            <p:ph type="body" sz="quarter" idx="12"/>
          </p:nvPr>
        </p:nvSpPr>
        <p:spPr>
          <a:xfrm>
            <a:off x="695325" y="464147"/>
            <a:ext cx="10980738" cy="720000"/>
          </a:xfrm>
        </p:spPr>
        <p:txBody>
          <a:bodyPr lIns="91440" tIns="45720" rIns="91440" bIns="45720" anchor="ctr">
            <a:normAutofit/>
          </a:bodyPr>
          <a:lstStyle/>
          <a:p>
            <a:r>
              <a:rPr lang="fr-FR" dirty="0">
                <a:solidFill>
                  <a:srgbClr val="C00000"/>
                </a:solidFill>
                <a:latin typeface="Montserrat Black"/>
              </a:rPr>
              <a:t>Les Cibles de </a:t>
            </a:r>
            <a:r>
              <a:rPr lang="fr-FR" dirty="0">
                <a:latin typeface="Montserrat Black"/>
              </a:rPr>
              <a:t>la Monétique </a:t>
            </a:r>
            <a:r>
              <a:rPr lang="fr-FR" dirty="0">
                <a:solidFill>
                  <a:srgbClr val="C00000"/>
                </a:solidFill>
                <a:latin typeface="Montserrat Black"/>
              </a:rPr>
              <a:t>en relief </a:t>
            </a:r>
          </a:p>
        </p:txBody>
      </p:sp>
      <p:graphicFrame>
        <p:nvGraphicFramePr>
          <p:cNvPr id="5" name="Tableau 2">
            <a:extLst>
              <a:ext uri="{FF2B5EF4-FFF2-40B4-BE49-F238E27FC236}">
                <a16:creationId xmlns:a16="http://schemas.microsoft.com/office/drawing/2014/main" id="{BA2C51B2-9548-BBE1-AC81-D9D5DC595A91}"/>
              </a:ext>
            </a:extLst>
          </p:cNvPr>
          <p:cNvGraphicFramePr>
            <a:graphicFrameLocks noGrp="1"/>
          </p:cNvGraphicFramePr>
          <p:nvPr/>
        </p:nvGraphicFramePr>
        <p:xfrm>
          <a:off x="523510" y="1304679"/>
          <a:ext cx="11544665" cy="2083468"/>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90796">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extLst>
                  <a:ext uri="{0D108BD9-81ED-4DB2-BD59-A6C34878D82A}">
                    <a16:rowId xmlns:a16="http://schemas.microsoft.com/office/drawing/2014/main" val="281826543"/>
                  </a:ext>
                </a:extLst>
              </a:tr>
              <a:tr h="811072">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7030A0"/>
                          </a:solidFill>
                          <a:effectLst/>
                          <a:latin typeface="Arial" panose="020B0604020202020204" pitchFamily="34" charset="0"/>
                          <a:ea typeface="+mn-ea"/>
                          <a:cs typeface="+mn-cs"/>
                        </a:rPr>
                        <a:t>CE Boost FID</a:t>
                      </a:r>
                    </a:p>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À partir du 01/11 pour Black Friday</a:t>
                      </a:r>
                    </a:p>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A partir du 01/12 pour Fêtes fin d’année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Pros ciblés comme étant appétents à la solution CE Boost FID</a:t>
                      </a: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Equiper les clients Pros en outils favorisant la fidélisation de leurs propres clients sur des périodes où le trafic est particulièrement important (</a:t>
                      </a:r>
                      <a:r>
                        <a:rPr lang="fr-FR" sz="1000" b="0" i="1" u="none" strike="noStrike" kern="1200" dirty="0">
                          <a:solidFill>
                            <a:schemeClr val="tx1">
                              <a:lumMod val="75000"/>
                              <a:lumOff val="25000"/>
                            </a:schemeClr>
                          </a:solidFill>
                          <a:effectLst/>
                          <a:latin typeface="Arial" panose="020B0604020202020204" pitchFamily="34" charset="0"/>
                          <a:ea typeface="+mn-ea"/>
                          <a:cs typeface="+mn-cs"/>
                        </a:rPr>
                        <a:t>Black Friday, Noël</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 </a:t>
                      </a:r>
                      <a:r>
                        <a:rPr lang="fr-FR" sz="900" b="0" i="1" u="none" strike="noStrike" kern="1200" dirty="0">
                          <a:solidFill>
                            <a:schemeClr val="tx1">
                              <a:lumMod val="75000"/>
                              <a:lumOff val="25000"/>
                            </a:schemeClr>
                          </a:solidFill>
                          <a:effectLst/>
                          <a:latin typeface="Arial" panose="020B0604020202020204" pitchFamily="34" charset="0"/>
                          <a:ea typeface="+mn-ea"/>
                          <a:cs typeface="+mn-cs"/>
                        </a:rPr>
                        <a:t>pour clients ayant cliqué sur bannière</a:t>
                      </a:r>
                      <a:endParaRPr lang="fr-FR" sz="1000" b="0" i="1"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Q3 PRO CE Boost FID</a:t>
                      </a:r>
                      <a:endParaRPr lang="fr-FR" sz="10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45208205"/>
                  </a:ext>
                </a:extLst>
              </a:tr>
              <a:tr h="54447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7030A0"/>
                          </a:solidFill>
                          <a:effectLst/>
                          <a:latin typeface="Arial" panose="020B0604020202020204" pitchFamily="34" charset="0"/>
                          <a:ea typeface="+mn-ea"/>
                          <a:cs typeface="+mn-cs"/>
                        </a:rPr>
                        <a:t>Campagne JO 2024 dédiée commerçants</a:t>
                      </a:r>
                    </a:p>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Date à définir</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Commerçants ayant un contrat d’acquisition monétique (contrat de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proxi</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VADS, …) en « Visa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Preferred</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 avec un code NAF accepté par le CIO/COJO*</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Valoriser les commerçants et leurs clients à travers une campagne affichant une visibilité « Paris 2024 »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Q3 PRO Campagne JO 2024 dédiée commerçants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3362895"/>
                  </a:ext>
                </a:extLst>
              </a:tr>
            </a:tbl>
          </a:graphicData>
        </a:graphic>
      </p:graphicFrame>
      <p:pic>
        <p:nvPicPr>
          <p:cNvPr id="6" name="Image 5">
            <a:extLst>
              <a:ext uri="{FF2B5EF4-FFF2-40B4-BE49-F238E27FC236}">
                <a16:creationId xmlns:a16="http://schemas.microsoft.com/office/drawing/2014/main" id="{A958776D-1634-0C5E-5FAD-38A28F0E9AF4}"/>
              </a:ext>
            </a:extLst>
          </p:cNvPr>
          <p:cNvPicPr>
            <a:picLocks noChangeAspect="1"/>
          </p:cNvPicPr>
          <p:nvPr/>
        </p:nvPicPr>
        <p:blipFill>
          <a:blip r:embed="rId2">
            <a:clrChange>
              <a:clrFrom>
                <a:srgbClr val="FFFFFF"/>
              </a:clrFrom>
              <a:clrTo>
                <a:srgbClr val="FFFFFF">
                  <a:alpha val="0"/>
                </a:srgbClr>
              </a:clrTo>
            </a:clrChange>
            <a:grayscl/>
          </a:blip>
          <a:stretch>
            <a:fillRect/>
          </a:stretch>
        </p:blipFill>
        <p:spPr>
          <a:xfrm>
            <a:off x="11517573" y="2214338"/>
            <a:ext cx="316979" cy="264150"/>
          </a:xfrm>
          <a:prstGeom prst="rect">
            <a:avLst/>
          </a:prstGeom>
        </p:spPr>
      </p:pic>
      <p:sp>
        <p:nvSpPr>
          <p:cNvPr id="7" name="ZoneTexte 6">
            <a:extLst>
              <a:ext uri="{FF2B5EF4-FFF2-40B4-BE49-F238E27FC236}">
                <a16:creationId xmlns:a16="http://schemas.microsoft.com/office/drawing/2014/main" id="{C856551B-BEE9-F534-9568-97C6BDC03724}"/>
              </a:ext>
            </a:extLst>
          </p:cNvPr>
          <p:cNvSpPr txBox="1"/>
          <p:nvPr/>
        </p:nvSpPr>
        <p:spPr>
          <a:xfrm>
            <a:off x="1027611" y="5834743"/>
            <a:ext cx="4552849"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00" b="0" i="1" u="none" strike="noStrike" kern="1200" cap="none" spc="0" normalizeH="0" baseline="0" noProof="0" dirty="0">
                <a:ln>
                  <a:noFill/>
                </a:ln>
                <a:solidFill>
                  <a:prstClr val="black">
                    <a:lumMod val="75000"/>
                    <a:lumOff val="25000"/>
                  </a:prstClr>
                </a:solidFill>
                <a:effectLst/>
                <a:uLnTx/>
                <a:uFillTx/>
                <a:latin typeface="Arial"/>
                <a:ea typeface="+mn-ea"/>
                <a:cs typeface="+mn-cs"/>
              </a:rPr>
              <a:t>* Comité international olympique / Comité d’organisation des jeux olympiques</a:t>
            </a:r>
          </a:p>
        </p:txBody>
      </p:sp>
      <p:pic>
        <p:nvPicPr>
          <p:cNvPr id="8" name="Image 7">
            <a:extLst>
              <a:ext uri="{FF2B5EF4-FFF2-40B4-BE49-F238E27FC236}">
                <a16:creationId xmlns:a16="http://schemas.microsoft.com/office/drawing/2014/main" id="{9BA54FAE-73A5-C574-6B87-27A354BEF3BF}"/>
              </a:ext>
            </a:extLst>
          </p:cNvPr>
          <p:cNvPicPr>
            <a:picLocks noChangeAspect="1"/>
          </p:cNvPicPr>
          <p:nvPr/>
        </p:nvPicPr>
        <p:blipFill>
          <a:blip r:embed="rId2">
            <a:clrChange>
              <a:clrFrom>
                <a:srgbClr val="FFFFFF"/>
              </a:clrFrom>
              <a:clrTo>
                <a:srgbClr val="FFFFFF">
                  <a:alpha val="0"/>
                </a:srgbClr>
              </a:clrTo>
            </a:clrChange>
            <a:grayscl/>
          </a:blip>
          <a:stretch>
            <a:fillRect/>
          </a:stretch>
        </p:blipFill>
        <p:spPr>
          <a:xfrm>
            <a:off x="11517573" y="2906573"/>
            <a:ext cx="316979" cy="264150"/>
          </a:xfrm>
          <a:prstGeom prst="rect">
            <a:avLst/>
          </a:prstGeom>
        </p:spPr>
      </p:pic>
      <p:pic>
        <p:nvPicPr>
          <p:cNvPr id="9" name="Picture 6" descr="ADN Nations - Analyse de marché et conseil stratégique">
            <a:hlinkClick r:id="rId3" action="ppaction://hlinksldjump"/>
            <a:extLst>
              <a:ext uri="{FF2B5EF4-FFF2-40B4-BE49-F238E27FC236}">
                <a16:creationId xmlns:a16="http://schemas.microsoft.com/office/drawing/2014/main" id="{D55FB3DC-5D38-9569-4508-C1695F7B8D58}"/>
              </a:ext>
            </a:extLst>
          </p:cNvPr>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754339" y="6470879"/>
            <a:ext cx="370123" cy="3492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818508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Espace réservé du texte 6">
            <a:extLst>
              <a:ext uri="{FF2B5EF4-FFF2-40B4-BE49-F238E27FC236}">
                <a16:creationId xmlns:a16="http://schemas.microsoft.com/office/drawing/2014/main" id="{4B3A875C-AEAE-4C75-969F-343225AF4348}"/>
              </a:ext>
            </a:extLst>
          </p:cNvPr>
          <p:cNvSpPr txBox="1">
            <a:spLocks/>
          </p:cNvSpPr>
          <p:nvPr/>
        </p:nvSpPr>
        <p:spPr>
          <a:xfrm>
            <a:off x="4376057" y="137054"/>
            <a:ext cx="7300006"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solidFill>
                  <a:schemeClr val="tx1">
                    <a:lumMod val="50000"/>
                    <a:lumOff val="50000"/>
                  </a:schemeClr>
                </a:solidFill>
              </a:rPr>
              <a:t>Grand Public - Premium - </a:t>
            </a:r>
            <a:r>
              <a:rPr lang="fr-FR" dirty="0">
                <a:solidFill>
                  <a:srgbClr val="C00000"/>
                </a:solidFill>
              </a:rPr>
              <a:t>Professionnels </a:t>
            </a:r>
          </a:p>
        </p:txBody>
      </p:sp>
      <p:sp>
        <p:nvSpPr>
          <p:cNvPr id="20" name="Rectangle 19">
            <a:extLst>
              <a:ext uri="{FF2B5EF4-FFF2-40B4-BE49-F238E27FC236}">
                <a16:creationId xmlns:a16="http://schemas.microsoft.com/office/drawing/2014/main" id="{3D353E3C-9282-4FAB-BFA6-7C5298EEF82A}"/>
              </a:ext>
            </a:extLst>
          </p:cNvPr>
          <p:cNvSpPr/>
          <p:nvPr/>
        </p:nvSpPr>
        <p:spPr>
          <a:xfrm>
            <a:off x="0" y="0"/>
            <a:ext cx="394399" cy="6858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INGENIERIE SOCIALE</a:t>
            </a:r>
          </a:p>
        </p:txBody>
      </p:sp>
      <p:sp>
        <p:nvSpPr>
          <p:cNvPr id="21" name="Espace réservé du texte 5">
            <a:extLst>
              <a:ext uri="{FF2B5EF4-FFF2-40B4-BE49-F238E27FC236}">
                <a16:creationId xmlns:a16="http://schemas.microsoft.com/office/drawing/2014/main" id="{B61253F7-D769-44AB-A277-E770735DD150}"/>
              </a:ext>
            </a:extLst>
          </p:cNvPr>
          <p:cNvSpPr>
            <a:spLocks noGrp="1"/>
          </p:cNvSpPr>
          <p:nvPr>
            <p:ph type="body" sz="quarter" idx="12"/>
          </p:nvPr>
        </p:nvSpPr>
        <p:spPr>
          <a:xfrm>
            <a:off x="695325" y="464147"/>
            <a:ext cx="10980738" cy="720000"/>
          </a:xfrm>
        </p:spPr>
        <p:txBody>
          <a:bodyPr lIns="91440" tIns="45720" rIns="91440" bIns="45720" anchor="ctr">
            <a:normAutofit/>
          </a:bodyPr>
          <a:lstStyle/>
          <a:p>
            <a:r>
              <a:rPr lang="fr-FR" dirty="0">
                <a:solidFill>
                  <a:srgbClr val="C00000"/>
                </a:solidFill>
                <a:latin typeface="Montserrat Black"/>
              </a:rPr>
              <a:t>Les Cibles de </a:t>
            </a:r>
            <a:r>
              <a:rPr lang="fr-FR" dirty="0">
                <a:latin typeface="Montserrat Black"/>
              </a:rPr>
              <a:t>l’Ingénierie sociale</a:t>
            </a:r>
            <a:r>
              <a:rPr lang="fr-FR" dirty="0">
                <a:solidFill>
                  <a:srgbClr val="00B0F0"/>
                </a:solidFill>
                <a:latin typeface="Montserrat Black"/>
              </a:rPr>
              <a:t> </a:t>
            </a:r>
            <a:r>
              <a:rPr lang="fr-FR" dirty="0">
                <a:solidFill>
                  <a:srgbClr val="C00000"/>
                </a:solidFill>
                <a:latin typeface="Montserrat Black"/>
              </a:rPr>
              <a:t>en relief </a:t>
            </a:r>
          </a:p>
        </p:txBody>
      </p:sp>
      <p:graphicFrame>
        <p:nvGraphicFramePr>
          <p:cNvPr id="2" name="Tableau 2">
            <a:extLst>
              <a:ext uri="{FF2B5EF4-FFF2-40B4-BE49-F238E27FC236}">
                <a16:creationId xmlns:a16="http://schemas.microsoft.com/office/drawing/2014/main" id="{776AF8A1-4833-BA0D-4198-A611DFC6E436}"/>
              </a:ext>
            </a:extLst>
          </p:cNvPr>
          <p:cNvGraphicFramePr>
            <a:graphicFrameLocks noGrp="1"/>
          </p:cNvGraphicFramePr>
          <p:nvPr/>
        </p:nvGraphicFramePr>
        <p:xfrm>
          <a:off x="523510" y="1304679"/>
          <a:ext cx="11544665" cy="3530556"/>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90796">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75000"/>
                      </a:schemeClr>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75000"/>
                      </a:schemeClr>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75000"/>
                      </a:schemeClr>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7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75000"/>
                      </a:schemeClr>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75000"/>
                      </a:schemeClr>
                    </a:solidFill>
                  </a:tcPr>
                </a:tc>
                <a:extLst>
                  <a:ext uri="{0D108BD9-81ED-4DB2-BD59-A6C34878D82A}">
                    <a16:rowId xmlns:a16="http://schemas.microsoft.com/office/drawing/2014/main" val="281826543"/>
                  </a:ext>
                </a:extLst>
              </a:tr>
              <a:tr h="54447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accent2">
                              <a:lumMod val="75000"/>
                            </a:schemeClr>
                          </a:solidFill>
                          <a:effectLst/>
                          <a:latin typeface="Arial" panose="020B0604020202020204" pitchFamily="34" charset="0"/>
                          <a:ea typeface="+mn-ea"/>
                          <a:cs typeface="+mn-cs"/>
                        </a:rPr>
                        <a:t>Approche Retraite &amp; défiscalisation (PERCOL)</a:t>
                      </a:r>
                    </a:p>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du 01/09 au 31/12</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Cible 1 : Clients Pros Actifs avec &gt;= 2 salariés non-détenteurs d’un contrat d’épargne salariale</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Cible 2 : Clients Pros détenteurs d’un PEE mais sans PERCOL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Proposer nos solutions retraite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défiscalisantes</a:t>
                      </a: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Q3 PRO Approche Retraite &amp; </a:t>
                      </a:r>
                      <a:r>
                        <a:rPr lang="fr-FR" sz="1000" b="1" i="0" u="none" strike="noStrike" kern="1200" dirty="0" err="1">
                          <a:solidFill>
                            <a:srgbClr val="C00000"/>
                          </a:solidFill>
                          <a:effectLst/>
                          <a:latin typeface="Arial" panose="020B0604020202020204" pitchFamily="34" charset="0"/>
                          <a:ea typeface="+mn-ea"/>
                          <a:cs typeface="+mn-cs"/>
                        </a:rPr>
                        <a:t>Défisc</a:t>
                      </a:r>
                      <a:r>
                        <a:rPr lang="fr-FR" sz="1000" b="1" i="0" u="none" strike="noStrike" kern="1200" dirty="0">
                          <a:solidFill>
                            <a:srgbClr val="C00000"/>
                          </a:solidFill>
                          <a:effectLst/>
                          <a:latin typeface="Arial" panose="020B0604020202020204" pitchFamily="34" charset="0"/>
                          <a:ea typeface="+mn-ea"/>
                          <a:cs typeface="+mn-cs"/>
                        </a:rPr>
                        <a:t> – Epargne salariale</a:t>
                      </a:r>
                    </a:p>
                    <a:p>
                      <a:pPr marL="0" marR="0" lvl="0" indent="0" algn="ctr" defTabSz="914400" rtl="0" eaLnBrk="1" fontAlgn="ctr" latinLnBrk="0" hangingPunct="1">
                        <a:lnSpc>
                          <a:spcPct val="100000"/>
                        </a:lnSpc>
                        <a:spcBef>
                          <a:spcPts val="0"/>
                        </a:spcBef>
                        <a:spcAft>
                          <a:spcPts val="0"/>
                        </a:spcAft>
                        <a:buClrTx/>
                        <a:buSzTx/>
                        <a:buFontTx/>
                        <a:buNone/>
                        <a:tabLst/>
                        <a:defRPr/>
                      </a:pPr>
                      <a:endParaRPr lang="fr-FR" sz="10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16108046"/>
                  </a:ext>
                </a:extLst>
              </a:tr>
              <a:tr h="54447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accent2">
                              <a:lumMod val="75000"/>
                            </a:schemeClr>
                          </a:solidFill>
                          <a:effectLst/>
                          <a:latin typeface="Arial" panose="020B0604020202020204" pitchFamily="34" charset="0"/>
                          <a:ea typeface="+mn-ea"/>
                          <a:cs typeface="+mn-cs"/>
                        </a:rPr>
                        <a:t>Optimisation de l’enveloppe fiscale (Madelin/</a:t>
                      </a:r>
                      <a:r>
                        <a:rPr lang="fr-FR" sz="1200" b="1" i="0" u="none" strike="noStrike" kern="1200" dirty="0" err="1">
                          <a:solidFill>
                            <a:schemeClr val="accent2">
                              <a:lumMod val="75000"/>
                            </a:schemeClr>
                          </a:solidFill>
                          <a:effectLst/>
                          <a:latin typeface="Arial" panose="020B0604020202020204" pitchFamily="34" charset="0"/>
                          <a:ea typeface="+mn-ea"/>
                          <a:cs typeface="+mn-cs"/>
                        </a:rPr>
                        <a:t>PERi</a:t>
                      </a:r>
                      <a:r>
                        <a:rPr lang="fr-FR" sz="1200" b="1" i="0" u="none" strike="noStrike" kern="1200" dirty="0">
                          <a:solidFill>
                            <a:schemeClr val="accent2">
                              <a:lumMod val="75000"/>
                            </a:schemeClr>
                          </a:solidFill>
                          <a:effectLst/>
                          <a:latin typeface="Arial" panose="020B0604020202020204" pitchFamily="34" charset="0"/>
                          <a:ea typeface="+mn-ea"/>
                          <a:cs typeface="+mn-cs"/>
                        </a:rPr>
                        <a:t>)</a:t>
                      </a:r>
                    </a:p>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du 01/09 au 31/12</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pros EI Actifs</a:t>
                      </a: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Equiper nos clients EI en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PERi</a:t>
                      </a: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Q3 PRO Optimisation enveloppe fiscale</a:t>
                      </a:r>
                      <a:endParaRPr lang="fr-FR" sz="10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3362895"/>
                  </a:ext>
                </a:extLst>
              </a:tr>
              <a:tr h="54447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accent2">
                              <a:lumMod val="75000"/>
                            </a:schemeClr>
                          </a:solidFill>
                          <a:effectLst/>
                          <a:latin typeface="Arial" panose="020B0604020202020204" pitchFamily="34" charset="0"/>
                          <a:ea typeface="+mn-ea"/>
                          <a:cs typeface="+mn-cs"/>
                        </a:rPr>
                        <a:t>Synergie GP/PRO - Approche retraite et défiscalisation privée</a:t>
                      </a:r>
                    </a:p>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du 04/09 au 31/12</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PLR / MED / LRG détenteurs d’un contrat Epargne Salariale OU détenteurs d’un contrat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PERi</a:t>
                      </a: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Action Synergie Pro/GP </a:t>
                      </a:r>
                      <a:r>
                        <a:rPr lang="fr-FR" sz="1000" b="0" i="0" u="none" strike="noStrike" kern="1200" dirty="0">
                          <a:solidFill>
                            <a:schemeClr val="tx1">
                              <a:lumMod val="75000"/>
                              <a:lumOff val="25000"/>
                            </a:schemeClr>
                          </a:solidFill>
                          <a:effectLst/>
                          <a:latin typeface="Arial" panose="020B0604020202020204" pitchFamily="34" charset="0"/>
                          <a:ea typeface="+mn-ea"/>
                          <a:cs typeface="+mn-cs"/>
                          <a:sym typeface="Wingdings" panose="05000000000000000000" pitchFamily="2" charset="2"/>
                        </a:rPr>
                        <a:t> faire évoluer la double relation des clients Pros en proposant aux clients équipés d’un dispositif Retraite au niveau professionnel de rencontrer un CAGP pour le volet privé</a:t>
                      </a: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Q3 PRO Synergie GP/PRO</a:t>
                      </a:r>
                      <a:endParaRPr lang="fr-FR" sz="10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78047111"/>
                  </a:ext>
                </a:extLst>
              </a:tr>
              <a:tr h="54447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accent2">
                              <a:lumMod val="75000"/>
                            </a:schemeClr>
                          </a:solidFill>
                          <a:effectLst/>
                          <a:latin typeface="Arial" panose="020B0604020202020204" pitchFamily="34" charset="0"/>
                          <a:ea typeface="+mn-ea"/>
                          <a:cs typeface="+mn-cs"/>
                        </a:rPr>
                        <a:t>Avantage RH BIMPLI CADO</a:t>
                      </a:r>
                    </a:p>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du 15/10 au 31/12</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Pros Actifs segmentés 2* et 3* avec &gt;= 2 salariés</a:t>
                      </a: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Proposer à nos clients pros d’offrir à leurs collaborateurs des cartes ou chèques cadeaux à l’occasion des fêtes de fin d’année. Relancer les cliqueurs sur bannières / ouvreurs d’e-mail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Q3 PRO Fidélisation des salariés BIMPLI Cado</a:t>
                      </a:r>
                      <a:endParaRPr lang="fr-FR" sz="10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81975228"/>
                  </a:ext>
                </a:extLst>
              </a:tr>
            </a:tbl>
          </a:graphicData>
        </a:graphic>
      </p:graphicFrame>
      <p:pic>
        <p:nvPicPr>
          <p:cNvPr id="4" name="Image 3">
            <a:extLst>
              <a:ext uri="{FF2B5EF4-FFF2-40B4-BE49-F238E27FC236}">
                <a16:creationId xmlns:a16="http://schemas.microsoft.com/office/drawing/2014/main" id="{063A739D-4293-EB63-EBB6-0F2543C59501}"/>
              </a:ext>
            </a:extLst>
          </p:cNvPr>
          <p:cNvPicPr>
            <a:picLocks noChangeAspect="1"/>
          </p:cNvPicPr>
          <p:nvPr/>
        </p:nvPicPr>
        <p:blipFill>
          <a:blip r:embed="rId2">
            <a:clrChange>
              <a:clrFrom>
                <a:srgbClr val="FFFFFF"/>
              </a:clrFrom>
              <a:clrTo>
                <a:srgbClr val="FFFFFF">
                  <a:alpha val="0"/>
                </a:srgbClr>
              </a:clrTo>
            </a:clrChange>
            <a:grayscl/>
          </a:blip>
          <a:stretch>
            <a:fillRect/>
          </a:stretch>
        </p:blipFill>
        <p:spPr>
          <a:xfrm>
            <a:off x="11445533" y="2020245"/>
            <a:ext cx="363205" cy="290565"/>
          </a:xfrm>
          <a:prstGeom prst="rect">
            <a:avLst/>
          </a:prstGeom>
        </p:spPr>
      </p:pic>
      <p:pic>
        <p:nvPicPr>
          <p:cNvPr id="5" name="Image 4">
            <a:extLst>
              <a:ext uri="{FF2B5EF4-FFF2-40B4-BE49-F238E27FC236}">
                <a16:creationId xmlns:a16="http://schemas.microsoft.com/office/drawing/2014/main" id="{DA405A29-AF57-AD69-3D1C-F04EF481C131}"/>
              </a:ext>
            </a:extLst>
          </p:cNvPr>
          <p:cNvPicPr>
            <a:picLocks noChangeAspect="1"/>
          </p:cNvPicPr>
          <p:nvPr/>
        </p:nvPicPr>
        <p:blipFill>
          <a:blip r:embed="rId3">
            <a:clrChange>
              <a:clrFrom>
                <a:srgbClr val="FFFFFF"/>
              </a:clrFrom>
              <a:clrTo>
                <a:srgbClr val="FFFFFF">
                  <a:alpha val="0"/>
                </a:srgbClr>
              </a:clrTo>
            </a:clrChange>
            <a:grayscl/>
          </a:blip>
          <a:stretch>
            <a:fillRect/>
          </a:stretch>
        </p:blipFill>
        <p:spPr>
          <a:xfrm>
            <a:off x="11491759" y="2377224"/>
            <a:ext cx="316979" cy="264150"/>
          </a:xfrm>
          <a:prstGeom prst="rect">
            <a:avLst/>
          </a:prstGeom>
        </p:spPr>
      </p:pic>
      <p:pic>
        <p:nvPicPr>
          <p:cNvPr id="6" name="Image 5">
            <a:extLst>
              <a:ext uri="{FF2B5EF4-FFF2-40B4-BE49-F238E27FC236}">
                <a16:creationId xmlns:a16="http://schemas.microsoft.com/office/drawing/2014/main" id="{6C42D8C4-BDB9-E20E-52D2-D9C5C453E5B0}"/>
              </a:ext>
            </a:extLst>
          </p:cNvPr>
          <p:cNvPicPr>
            <a:picLocks noChangeAspect="1"/>
          </p:cNvPicPr>
          <p:nvPr/>
        </p:nvPicPr>
        <p:blipFill>
          <a:blip r:embed="rId2">
            <a:clrChange>
              <a:clrFrom>
                <a:srgbClr val="FFFFFF"/>
              </a:clrFrom>
              <a:clrTo>
                <a:srgbClr val="FFFFFF">
                  <a:alpha val="0"/>
                </a:srgbClr>
              </a:clrTo>
            </a:clrChange>
            <a:grayscl/>
          </a:blip>
          <a:stretch>
            <a:fillRect/>
          </a:stretch>
        </p:blipFill>
        <p:spPr>
          <a:xfrm>
            <a:off x="11445533" y="2743925"/>
            <a:ext cx="363205" cy="290565"/>
          </a:xfrm>
          <a:prstGeom prst="rect">
            <a:avLst/>
          </a:prstGeom>
        </p:spPr>
      </p:pic>
      <p:pic>
        <p:nvPicPr>
          <p:cNvPr id="7" name="Image 6">
            <a:extLst>
              <a:ext uri="{FF2B5EF4-FFF2-40B4-BE49-F238E27FC236}">
                <a16:creationId xmlns:a16="http://schemas.microsoft.com/office/drawing/2014/main" id="{8DE6408D-A6BB-30F5-6F59-D50521764D29}"/>
              </a:ext>
            </a:extLst>
          </p:cNvPr>
          <p:cNvPicPr>
            <a:picLocks noChangeAspect="1"/>
          </p:cNvPicPr>
          <p:nvPr/>
        </p:nvPicPr>
        <p:blipFill>
          <a:blip r:embed="rId3">
            <a:clrChange>
              <a:clrFrom>
                <a:srgbClr val="FFFFFF"/>
              </a:clrFrom>
              <a:clrTo>
                <a:srgbClr val="FFFFFF">
                  <a:alpha val="0"/>
                </a:srgbClr>
              </a:clrTo>
            </a:clrChange>
            <a:grayscl/>
          </a:blip>
          <a:stretch>
            <a:fillRect/>
          </a:stretch>
        </p:blipFill>
        <p:spPr>
          <a:xfrm>
            <a:off x="11491759" y="3054128"/>
            <a:ext cx="316979" cy="264150"/>
          </a:xfrm>
          <a:prstGeom prst="rect">
            <a:avLst/>
          </a:prstGeom>
        </p:spPr>
      </p:pic>
      <p:pic>
        <p:nvPicPr>
          <p:cNvPr id="9" name="Image 8">
            <a:extLst>
              <a:ext uri="{FF2B5EF4-FFF2-40B4-BE49-F238E27FC236}">
                <a16:creationId xmlns:a16="http://schemas.microsoft.com/office/drawing/2014/main" id="{D148A638-7519-DDDA-E171-0E0DE93323D4}"/>
              </a:ext>
            </a:extLst>
          </p:cNvPr>
          <p:cNvPicPr>
            <a:picLocks noChangeAspect="1"/>
          </p:cNvPicPr>
          <p:nvPr/>
        </p:nvPicPr>
        <p:blipFill>
          <a:blip r:embed="rId2">
            <a:clrChange>
              <a:clrFrom>
                <a:srgbClr val="FFFFFF"/>
              </a:clrFrom>
              <a:clrTo>
                <a:srgbClr val="FFFFFF">
                  <a:alpha val="0"/>
                </a:srgbClr>
              </a:clrTo>
            </a:clrChange>
            <a:grayscl/>
          </a:blip>
          <a:stretch>
            <a:fillRect/>
          </a:stretch>
        </p:blipFill>
        <p:spPr>
          <a:xfrm>
            <a:off x="11445533" y="4243556"/>
            <a:ext cx="363205" cy="290565"/>
          </a:xfrm>
          <a:prstGeom prst="rect">
            <a:avLst/>
          </a:prstGeom>
        </p:spPr>
      </p:pic>
      <p:pic>
        <p:nvPicPr>
          <p:cNvPr id="10" name="Image 9">
            <a:extLst>
              <a:ext uri="{FF2B5EF4-FFF2-40B4-BE49-F238E27FC236}">
                <a16:creationId xmlns:a16="http://schemas.microsoft.com/office/drawing/2014/main" id="{2390494E-F6B3-BEF1-333B-A5FB9C46A47E}"/>
              </a:ext>
            </a:extLst>
          </p:cNvPr>
          <p:cNvPicPr>
            <a:picLocks noChangeAspect="1"/>
          </p:cNvPicPr>
          <p:nvPr/>
        </p:nvPicPr>
        <p:blipFill>
          <a:blip r:embed="rId3">
            <a:clrChange>
              <a:clrFrom>
                <a:srgbClr val="FFFFFF"/>
              </a:clrFrom>
              <a:clrTo>
                <a:srgbClr val="FFFFFF">
                  <a:alpha val="0"/>
                </a:srgbClr>
              </a:clrTo>
            </a:clrChange>
            <a:grayscl/>
          </a:blip>
          <a:stretch>
            <a:fillRect/>
          </a:stretch>
        </p:blipFill>
        <p:spPr>
          <a:xfrm>
            <a:off x="11491759" y="4553759"/>
            <a:ext cx="316979" cy="264150"/>
          </a:xfrm>
          <a:prstGeom prst="rect">
            <a:avLst/>
          </a:prstGeom>
        </p:spPr>
      </p:pic>
      <p:pic>
        <p:nvPicPr>
          <p:cNvPr id="8" name="Picture 6" descr="ADN Nations - Analyse de marché et conseil stratégique">
            <a:hlinkClick r:id="rId4" action="ppaction://hlinksldjump"/>
            <a:extLst>
              <a:ext uri="{FF2B5EF4-FFF2-40B4-BE49-F238E27FC236}">
                <a16:creationId xmlns:a16="http://schemas.microsoft.com/office/drawing/2014/main" id="{E3E246F9-AD04-051D-5FFB-6BD769549967}"/>
              </a:ext>
            </a:extLst>
          </p:cNvPr>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754339" y="6470879"/>
            <a:ext cx="370123" cy="3492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7028587"/>
      </p:ext>
    </p:extLst>
  </p:cSld>
  <p:clrMapOvr>
    <a:masterClrMapping/>
  </p:clrMapOvr>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haredContentType xmlns="Microsoft.SharePoint.Taxonomy.ContentTypeSync" SourceId="c52eb4dc-0ef3-4aa8-8e03-025dbf6c8637" ContentTypeId="0x0101" PreviousValue="false"/>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06315C2-90E4-4EB1-BDE2-0DFEE55D7B92}">
  <ds:schemaRefs>
    <ds:schemaRef ds:uri="Microsoft.SharePoint.Taxonomy.ContentTypeSync"/>
  </ds:schemaRefs>
</ds:datastoreItem>
</file>

<file path=customXml/itemProps3.xml><?xml version="1.0" encoding="utf-8"?>
<ds:datastoreItem xmlns:ds="http://schemas.openxmlformats.org/officeDocument/2006/customXml" ds:itemID="{AB1515AA-57AE-4459-BE05-37022DA03708}">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402bd0e2-1d78-4f7d-9dde-91cd55d66e87"/>
    <ds:schemaRef ds:uri="http://www.w3.org/XML/1998/namespace"/>
    <ds:schemaRef ds:uri="http://purl.org/dc/dcmitype/"/>
  </ds:schemaRefs>
</ds:datastoreItem>
</file>

<file path=customXml/itemProps4.xml><?xml version="1.0" encoding="utf-8"?>
<ds:datastoreItem xmlns:ds="http://schemas.openxmlformats.org/officeDocument/2006/customXml" ds:itemID="{6DCBF3AC-1CE8-4CBE-A8E8-6C05D0153D3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5131</TotalTime>
  <Words>13504</Words>
  <Application>Microsoft Office PowerPoint</Application>
  <PresentationFormat>Grand écran</PresentationFormat>
  <Paragraphs>2058</Paragraphs>
  <Slides>64</Slides>
  <Notes>0</Notes>
  <HiddenSlides>25</HiddenSlides>
  <MMClips>1</MMClips>
  <ScaleCrop>false</ScaleCrop>
  <HeadingPairs>
    <vt:vector size="8" baseType="variant">
      <vt:variant>
        <vt:lpstr>Polices utilisées</vt:lpstr>
      </vt:variant>
      <vt:variant>
        <vt:i4>10</vt:i4>
      </vt:variant>
      <vt:variant>
        <vt:lpstr>Thème</vt:lpstr>
      </vt:variant>
      <vt:variant>
        <vt:i4>1</vt:i4>
      </vt:variant>
      <vt:variant>
        <vt:lpstr>Serveurs OLE incorporés</vt:lpstr>
      </vt:variant>
      <vt:variant>
        <vt:i4>1</vt:i4>
      </vt:variant>
      <vt:variant>
        <vt:lpstr>Titres des diapositives</vt:lpstr>
      </vt:variant>
      <vt:variant>
        <vt:i4>64</vt:i4>
      </vt:variant>
    </vt:vector>
  </HeadingPairs>
  <TitlesOfParts>
    <vt:vector size="76" baseType="lpstr">
      <vt:lpstr>Arial</vt:lpstr>
      <vt:lpstr>Arial Black</vt:lpstr>
      <vt:lpstr>Calibri</vt:lpstr>
      <vt:lpstr>Cambria Math</vt:lpstr>
      <vt:lpstr>Courier New</vt:lpstr>
      <vt:lpstr>Eras Bold ITC</vt:lpstr>
      <vt:lpstr>Gigi</vt:lpstr>
      <vt:lpstr>Montserrat Black</vt:lpstr>
      <vt:lpstr>Segoe UI Emoji</vt:lpstr>
      <vt:lpstr>Wingdings</vt:lpstr>
      <vt:lpstr>Thème Office</vt:lpstr>
      <vt:lpstr>Worksheet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WEISS Michel [CEGEE]</cp:lastModifiedBy>
  <cp:revision>402</cp:revision>
  <cp:lastPrinted>2023-08-28T09:34:56Z</cp:lastPrinted>
  <dcterms:created xsi:type="dcterms:W3CDTF">2020-06-24T09:20:11Z</dcterms:created>
  <dcterms:modified xsi:type="dcterms:W3CDTF">2023-09-14T14:06:09Z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0x0101008B0DE9E3EEC639499EC5C362D51B0CB3</vt:lpwstr>
  </property>
  <property fmtid="{D5CDD505-2E9C-101B-9397-08002B2CF9AE}" pid="3" name="MSIP_Label_48a19f0c-bea1-442e-a475-ed109d9ec508_Enabled">
    <vt:lpwstr>true</vt:lpwstr>
  </property>
  <property fmtid="{D5CDD505-2E9C-101B-9397-08002B2CF9AE}" pid="4" name="MSIP_Label_48a19f0c-bea1-442e-a475-ed109d9ec508_SetDate">
    <vt:lpwstr>2023-02-22T09:33:55Z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ies>
</file>