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
  </p:notesMasterIdLst>
  <p:sldIdLst>
    <p:sldId id="378" r:id="rId5"/>
    <p:sldId id="2134806282" r:id="rId6"/>
    <p:sldId id="2134806283" r:id="rId7"/>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D16E20-35F1-CB2C-F069-E9761F36D922}" name="LE DOUAREC CELINE" initials="LC" userId="S::celine.ledouarec@bpce.fr::9ae0ee48-5c8b-47cf-8c2a-5943cbae17a4" providerId="AD"/>
  <p188:author id="{40A4B242-B1C1-D69C-DB8D-29E915A320EF}" name="NDIAYE IBRAHIMA" initials="NI" userId="S::Ibrahima.NDIAYE@bpce.fr::895753bb-7015-4c3d-ad39-e4db7a40b631" providerId="AD"/>
  <p188:author id="{2368AF6E-8A09-6021-AB64-97AD8B48DF03}" name="LE DOUAREC CELINE" initials="LDC" userId="S::Celine.LEDOUAREC@bpce.fr::9ae0ee48-5c8b-47cf-8c2a-5943cbae17a4" providerId="AD"/>
  <p188:author id="{C419A77B-1630-3B9A-B984-D381C5ADD474}" name="SAULNIER Cecile [ECUVIE]" initials="SC[" userId="S::cecile.saulnier@ecuvie.caisse-epargne.fr::9e0507c2-a4cc-4a46-81c9-c48db2794098" providerId="AD"/>
  <p188:author id="{C319D47B-CF50-2B08-31AB-E54D0EEE021B}" name="BOSSE ELODIE" initials="BE" userId="S::Elodie.BOSSE@bpce.fr::142e570a-5d6e-45a0-b262-926506aaf755" providerId="AD"/>
  <p188:author id="{94C08E7C-A677-41BB-06B0-F87FF0966BA0}" name="SAULNIER Cécile" initials="SC" userId="S::cecile.saulnier@natixis.com::1819dc48-e500-42d1-a624-cc7440cfa2f4" providerId="AD"/>
  <p188:author id="{185B4098-B6E2-4936-FA1F-88715164CD02}" name="GUILLOIS SYLVIE" initials="GS" userId="S::sylvie.guillois@bpce.fr::de2220e7-9fd4-4f5d-ac71-a02045d5ac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A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4" d="100"/>
          <a:sy n="74" d="100"/>
        </p:scale>
        <p:origin x="1364" y="-23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3E8B6-5FB7-4189-88DA-91B4BB597C29}" type="datetimeFigureOut">
              <a:rPr lang="fr-FR" smtClean="0"/>
              <a:t>01/08/2023</a:t>
            </a:fld>
            <a:endParaRPr lang="fr-FR"/>
          </a:p>
        </p:txBody>
      </p:sp>
      <p:sp>
        <p:nvSpPr>
          <p:cNvPr id="4" name="Espace réservé de l'image des diapositives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F40CC-2D58-4CF1-8B83-72993066B1CD}" type="slidenum">
              <a:rPr lang="fr-FR" smtClean="0"/>
              <a:t>‹N°›</a:t>
            </a:fld>
            <a:endParaRPr lang="fr-FR"/>
          </a:p>
        </p:txBody>
      </p:sp>
    </p:spTree>
    <p:extLst>
      <p:ext uri="{BB962C8B-B14F-4D97-AF65-F5344CB8AC3E}">
        <p14:creationId xmlns:p14="http://schemas.microsoft.com/office/powerpoint/2010/main" val="196583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fr-FR"/>
              <a:t>Modifiez le style du titre</a:t>
            </a:r>
            <a:endParaRPr lang="en-US"/>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01/08/2023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61100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01/08/2023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61806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fr-FR"/>
              <a:t>Modifiez le style du titre</a:t>
            </a:r>
            <a:endParaRPr lang="en-US"/>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01D482C-984D-478C-85A8-C1AD18039C66}" type="datetimeFigureOut">
              <a:rPr lang="fr-FR" smtClean="0"/>
              <a:t>01/08/2023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80884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71488"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3471863" y="3245556"/>
            <a:ext cx="2914650" cy="77357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01D482C-984D-478C-85A8-C1AD18039C66}" type="datetimeFigureOut">
              <a:rPr lang="fr-FR" smtClean="0"/>
              <a:t>01/08/2023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10536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fr-FR"/>
              <a:t>Modifiez le style du titre</a:t>
            </a:r>
            <a:endParaRPr lang="en-US"/>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4453467"/>
            <a:ext cx="2901255"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4453467"/>
            <a:ext cx="2915543" cy="65503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01D482C-984D-478C-85A8-C1AD18039C66}" type="datetimeFigureOut">
              <a:rPr lang="fr-FR" smtClean="0"/>
              <a:t>01/08/2023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879128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01D482C-984D-478C-85A8-C1AD18039C66}" type="datetimeFigureOut">
              <a:rPr lang="fr-FR" smtClean="0"/>
              <a:t>01/08/2023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18606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1D482C-984D-478C-85A8-C1AD18039C66}" type="datetimeFigureOut">
              <a:rPr lang="fr-FR" smtClean="0"/>
              <a:t>01/08/2023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64380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01/08/2023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042714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fr-FR"/>
              <a:t>Modifiez le style du titre</a:t>
            </a:r>
            <a:endParaRPr lang="en-US"/>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01D482C-984D-478C-85A8-C1AD18039C66}" type="datetimeFigureOut">
              <a:rPr lang="fr-FR" smtClean="0"/>
              <a:t>01/08/2023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3730457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01/08/2023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4054809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01D482C-984D-478C-85A8-C1AD18039C66}" type="datetimeFigureOut">
              <a:rPr lang="fr-FR" smtClean="0"/>
              <a:t>01/08/2023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30D05C-EF04-4901-8095-3743D077366C}" type="slidenum">
              <a:rPr lang="fr-FR" smtClean="0"/>
              <a:t>‹N°›</a:t>
            </a:fld>
            <a:endParaRPr lang="fr-FR"/>
          </a:p>
        </p:txBody>
      </p:sp>
    </p:spTree>
    <p:extLst>
      <p:ext uri="{BB962C8B-B14F-4D97-AF65-F5344CB8AC3E}">
        <p14:creationId xmlns:p14="http://schemas.microsoft.com/office/powerpoint/2010/main" val="2303029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de contenu simple">
    <p:spTree>
      <p:nvGrpSpPr>
        <p:cNvPr id="1" name=""/>
        <p:cNvGrpSpPr/>
        <p:nvPr/>
      </p:nvGrpSpPr>
      <p:grpSpPr>
        <a:xfrm>
          <a:off x="0" y="0"/>
          <a:ext cx="0" cy="0"/>
          <a:chOff x="0" y="0"/>
          <a:chExt cx="0" cy="0"/>
        </a:xfrm>
      </p:grpSpPr>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251511" y="572447"/>
            <a:ext cx="6350653" cy="1066800"/>
          </a:xfrm>
        </p:spPr>
        <p:txBody>
          <a:bodyPr>
            <a:noAutofit/>
          </a:bodyPr>
          <a:lstStyle>
            <a:lvl1pPr marL="0" indent="0">
              <a:buNone/>
              <a:defRPr sz="2475"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251511" y="2537882"/>
            <a:ext cx="6350653" cy="8193616"/>
          </a:xfrm>
        </p:spPr>
        <p:txBody>
          <a:bodyPr/>
          <a:lstStyle>
            <a:lvl1pPr>
              <a:lnSpc>
                <a:spcPct val="150000"/>
              </a:lnSpc>
              <a:spcBef>
                <a:spcPts val="563"/>
              </a:spcBef>
              <a:defRPr sz="956"/>
            </a:lvl1pPr>
            <a:lvl2pPr>
              <a:lnSpc>
                <a:spcPct val="150000"/>
              </a:lnSpc>
              <a:spcBef>
                <a:spcPts val="563"/>
              </a:spcBef>
              <a:defRPr sz="956"/>
            </a:lvl2pPr>
            <a:lvl3pPr>
              <a:lnSpc>
                <a:spcPct val="150000"/>
              </a:lnSpc>
              <a:spcBef>
                <a:spcPts val="563"/>
              </a:spcBef>
              <a:defRPr sz="956"/>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
        <p:nvSpPr>
          <p:cNvPr id="10" name="Espace réservé du pied de page 4">
            <a:extLst>
              <a:ext uri="{FF2B5EF4-FFF2-40B4-BE49-F238E27FC236}">
                <a16:creationId xmlns:a16="http://schemas.microsoft.com/office/drawing/2014/main" id="{A210156A-1388-AF99-75E8-7BB74FB5E9D5}"/>
              </a:ext>
            </a:extLst>
          </p:cNvPr>
          <p:cNvSpPr>
            <a:spLocks noGrp="1"/>
          </p:cNvSpPr>
          <p:nvPr>
            <p:ph type="ftr" sz="quarter" idx="3"/>
          </p:nvPr>
        </p:nvSpPr>
        <p:spPr>
          <a:xfrm>
            <a:off x="3262989" y="11393374"/>
            <a:ext cx="1646628" cy="470293"/>
          </a:xfrm>
          <a:prstGeom prst="rect">
            <a:avLst/>
          </a:prstGeom>
        </p:spPr>
        <p:txBody>
          <a:bodyPr vert="horz" lIns="91440" tIns="45720" rIns="0" bIns="45720" rtlCol="0" anchor="ctr"/>
          <a:lstStyle>
            <a:lvl1pPr algn="r">
              <a:defRPr sz="563">
                <a:solidFill>
                  <a:schemeClr val="tx1">
                    <a:tint val="75000"/>
                  </a:schemeClr>
                </a:solidFill>
              </a:defRPr>
            </a:lvl1pPr>
          </a:lstStyle>
          <a:p>
            <a:pPr algn="l"/>
            <a:r>
              <a:rPr lang="fr-FR"/>
              <a:t>Titre de la présentation</a:t>
            </a:r>
          </a:p>
        </p:txBody>
      </p:sp>
      <p:sp>
        <p:nvSpPr>
          <p:cNvPr id="13" name="Espace réservé du numéro de diapositive 5">
            <a:extLst>
              <a:ext uri="{FF2B5EF4-FFF2-40B4-BE49-F238E27FC236}">
                <a16:creationId xmlns:a16="http://schemas.microsoft.com/office/drawing/2014/main" id="{8203AAB4-C7DC-0FBD-01A5-4E8C860AB8C6}"/>
              </a:ext>
            </a:extLst>
          </p:cNvPr>
          <p:cNvSpPr>
            <a:spLocks noGrp="1"/>
          </p:cNvSpPr>
          <p:nvPr>
            <p:ph type="sldNum" sz="quarter" idx="4"/>
          </p:nvPr>
        </p:nvSpPr>
        <p:spPr>
          <a:xfrm>
            <a:off x="6528318" y="11390081"/>
            <a:ext cx="281730" cy="649111"/>
          </a:xfrm>
          <a:prstGeom prst="rect">
            <a:avLst/>
          </a:prstGeom>
        </p:spPr>
        <p:txBody>
          <a:bodyPr vert="horz" lIns="91440" tIns="45720" rIns="91440" bIns="45720" rtlCol="0" anchor="ctr"/>
          <a:lstStyle>
            <a:lvl1pPr algn="ctr">
              <a:defRPr sz="675">
                <a:solidFill>
                  <a:schemeClr val="tx1">
                    <a:tint val="75000"/>
                  </a:schemeClr>
                </a:solidFill>
              </a:defRPr>
            </a:lvl1pPr>
          </a:lstStyle>
          <a:p>
            <a:fld id="{D5CB2B02-8FFA-4AE8-8936-873B449F5BB9}" type="slidenum">
              <a:rPr lang="fr-FR" smtClean="0"/>
              <a:pPr/>
              <a:t>‹N°›</a:t>
            </a:fld>
            <a:endParaRPr lang="fr-FR"/>
          </a:p>
        </p:txBody>
      </p:sp>
      <p:sp>
        <p:nvSpPr>
          <p:cNvPr id="7" name="Espace réservé de la date 3">
            <a:extLst>
              <a:ext uri="{FF2B5EF4-FFF2-40B4-BE49-F238E27FC236}">
                <a16:creationId xmlns:a16="http://schemas.microsoft.com/office/drawing/2014/main" id="{22B1C287-3AD3-4EAE-D3BE-E836B508580C}"/>
              </a:ext>
            </a:extLst>
          </p:cNvPr>
          <p:cNvSpPr>
            <a:spLocks noGrp="1"/>
          </p:cNvSpPr>
          <p:nvPr>
            <p:ph type="dt" sz="half" idx="2"/>
          </p:nvPr>
        </p:nvSpPr>
        <p:spPr>
          <a:xfrm>
            <a:off x="2832274" y="11411706"/>
            <a:ext cx="428929" cy="468613"/>
          </a:xfrm>
          <a:prstGeom prst="rect">
            <a:avLst/>
          </a:prstGeom>
        </p:spPr>
        <p:txBody>
          <a:bodyPr lIns="36000"/>
          <a:lstStyle>
            <a:lvl1pPr algn="r">
              <a:defRPr sz="563">
                <a:solidFill>
                  <a:schemeClr val="bg1">
                    <a:lumMod val="65000"/>
                  </a:schemeClr>
                </a:solidFill>
              </a:defRPr>
            </a:lvl1pPr>
          </a:lstStyle>
          <a:p>
            <a:fld id="{A3ADE562-BEB5-432E-AFF8-2923AA890A78}" type="datetime1">
              <a:rPr lang="fr-FR" smtClean="0"/>
              <a:pPr/>
              <a:t>01/08/2023</a:t>
            </a:fld>
            <a:endParaRPr lang="fr-FR"/>
          </a:p>
        </p:txBody>
      </p:sp>
    </p:spTree>
    <p:extLst>
      <p:ext uri="{BB962C8B-B14F-4D97-AF65-F5344CB8AC3E}">
        <p14:creationId xmlns:p14="http://schemas.microsoft.com/office/powerpoint/2010/main" val="70359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01D482C-984D-478C-85A8-C1AD18039C66}" type="datetimeFigureOut">
              <a:rPr lang="fr-FR" smtClean="0"/>
              <a:t>01/08/2023</a:t>
            </a:fld>
            <a:endParaRPr lang="fr-F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130D05C-EF04-4901-8095-3743D077366C}" type="slidenum">
              <a:rPr lang="fr-FR" smtClean="0"/>
              <a:t>‹N°›</a:t>
            </a:fld>
            <a:endParaRPr lang="fr-FR"/>
          </a:p>
        </p:txBody>
      </p:sp>
    </p:spTree>
    <p:extLst>
      <p:ext uri="{BB962C8B-B14F-4D97-AF65-F5344CB8AC3E}">
        <p14:creationId xmlns:p14="http://schemas.microsoft.com/office/powerpoint/2010/main" val="2143576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17" Type="http://schemas.openxmlformats.org/officeDocument/2006/relationships/image" Target="../media/image14.svg"/><Relationship Id="rId2" Type="http://schemas.openxmlformats.org/officeDocument/2006/relationships/image" Target="../media/image1.png"/><Relationship Id="rId16"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hyperlink" Target="https://eav-ecuvie.extranet.bpce.fr/static/myeav/flipbook/#page/188-189" TargetMode="External"/><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3" Type="http://schemas.openxmlformats.org/officeDocument/2006/relationships/image" Target="../media/image15.png"/><Relationship Id="rId7" Type="http://schemas.openxmlformats.org/officeDocument/2006/relationships/image" Target="../media/image19.svg"/><Relationship Id="rId12" Type="http://schemas.openxmlformats.org/officeDocument/2006/relationships/hyperlink" Target="https://myeav.ecuvie.assurances.d.bbg/upload/docs/application/pdf/2023-03/fiche_ot_-_posture_commerciale_2023-03-20_17-20-34_132.pdf" TargetMode="External"/><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5" Type="http://schemas.openxmlformats.org/officeDocument/2006/relationships/image" Target="../media/image26.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28.sv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12D10BE7-587D-4D5C-A77A-5386A1D5F257}"/>
              </a:ext>
            </a:extLst>
          </p:cNvPr>
          <p:cNvSpPr>
            <a:spLocks noGrp="1"/>
          </p:cNvSpPr>
          <p:nvPr>
            <p:ph type="body" sz="quarter" idx="10"/>
          </p:nvPr>
        </p:nvSpPr>
        <p:spPr>
          <a:xfrm>
            <a:off x="582504" y="1220542"/>
            <a:ext cx="6114984" cy="263426"/>
          </a:xfrm>
        </p:spPr>
        <p:txBody>
          <a:bodyPr/>
          <a:lstStyle/>
          <a:p>
            <a:r>
              <a:rPr lang="fr-FR" sz="1800" dirty="0">
                <a:solidFill>
                  <a:schemeClr val="tx1">
                    <a:lumMod val="75000"/>
                    <a:lumOff val="25000"/>
                  </a:schemeClr>
                </a:solidFill>
                <a:latin typeface="Arial Narrow" panose="020B0606020202030204" pitchFamily="34" charset="0"/>
              </a:rPr>
              <a:t>Définition générale d’un emprunt obligataire</a:t>
            </a:r>
          </a:p>
          <a:p>
            <a:endParaRPr lang="fr-FR" dirty="0"/>
          </a:p>
        </p:txBody>
      </p:sp>
      <p:sp>
        <p:nvSpPr>
          <p:cNvPr id="2" name="Espace réservé du pied de page 1">
            <a:extLst>
              <a:ext uri="{FF2B5EF4-FFF2-40B4-BE49-F238E27FC236}">
                <a16:creationId xmlns:a16="http://schemas.microsoft.com/office/drawing/2014/main" id="{33D9C398-3339-4A66-B44A-D4D61104C317}"/>
              </a:ext>
            </a:extLst>
          </p:cNvPr>
          <p:cNvSpPr>
            <a:spLocks noGrp="1"/>
          </p:cNvSpPr>
          <p:nvPr>
            <p:ph type="ftr" sz="quarter" idx="3"/>
          </p:nvPr>
        </p:nvSpPr>
        <p:spPr>
          <a:xfrm>
            <a:off x="2689482" y="11786417"/>
            <a:ext cx="1646628" cy="169277"/>
          </a:xfrm>
        </p:spPr>
        <p:txBody>
          <a:bodyPr/>
          <a:lstStyle/>
          <a:p>
            <a:pPr algn="l"/>
            <a:r>
              <a:rPr lang="fr-FR" dirty="0"/>
              <a:t>Fiche mémo Emprunts   Septembre 2023</a:t>
            </a:r>
          </a:p>
        </p:txBody>
      </p:sp>
      <p:sp>
        <p:nvSpPr>
          <p:cNvPr id="4" name="Espace réservé du numéro de diapositive 3">
            <a:extLst>
              <a:ext uri="{FF2B5EF4-FFF2-40B4-BE49-F238E27FC236}">
                <a16:creationId xmlns:a16="http://schemas.microsoft.com/office/drawing/2014/main" id="{37A0F269-6540-45A0-887D-9F83D81673D9}"/>
              </a:ext>
            </a:extLst>
          </p:cNvPr>
          <p:cNvSpPr>
            <a:spLocks noGrp="1"/>
          </p:cNvSpPr>
          <p:nvPr>
            <p:ph type="sldNum" sz="quarter" idx="4"/>
          </p:nvPr>
        </p:nvSpPr>
        <p:spPr/>
        <p:txBody>
          <a:bodyPr/>
          <a:lstStyle/>
          <a:p>
            <a:fld id="{D5CB2B02-8FFA-4AE8-8936-873B449F5BB9}" type="slidenum">
              <a:rPr lang="fr-FR" smtClean="0"/>
              <a:pPr/>
              <a:t>1</a:t>
            </a:fld>
            <a:endParaRPr lang="fr-FR"/>
          </a:p>
        </p:txBody>
      </p:sp>
      <p:sp>
        <p:nvSpPr>
          <p:cNvPr id="12" name="Espace réservé du texte 4">
            <a:extLst>
              <a:ext uri="{FF2B5EF4-FFF2-40B4-BE49-F238E27FC236}">
                <a16:creationId xmlns:a16="http://schemas.microsoft.com/office/drawing/2014/main" id="{3DD94A29-9FE6-4315-B660-65607534436C}"/>
              </a:ext>
            </a:extLst>
          </p:cNvPr>
          <p:cNvSpPr txBox="1">
            <a:spLocks/>
          </p:cNvSpPr>
          <p:nvPr/>
        </p:nvSpPr>
        <p:spPr>
          <a:xfrm>
            <a:off x="177665" y="309531"/>
            <a:ext cx="6350653" cy="33438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2450" dirty="0">
                <a:solidFill>
                  <a:srgbClr val="C00000"/>
                </a:solidFill>
                <a:latin typeface="Arial Narrow" panose="020B0606020202030204" pitchFamily="34" charset="0"/>
                <a:cs typeface="Calibri"/>
              </a:rPr>
              <a:t>Ma Fiche Mémo : Emprunts BPCE </a:t>
            </a:r>
            <a:endParaRPr lang="fr-FR" dirty="0">
              <a:solidFill>
                <a:srgbClr val="C00000"/>
              </a:solidFill>
              <a:latin typeface="Arial Narrow" panose="020B0606020202030204" pitchFamily="34" charset="0"/>
            </a:endParaRPr>
          </a:p>
        </p:txBody>
      </p:sp>
      <p:sp>
        <p:nvSpPr>
          <p:cNvPr id="24" name="Espace réservé du texte 8">
            <a:extLst>
              <a:ext uri="{FF2B5EF4-FFF2-40B4-BE49-F238E27FC236}">
                <a16:creationId xmlns:a16="http://schemas.microsoft.com/office/drawing/2014/main" id="{7C24EE46-06DC-4A21-8E52-D138531A5098}"/>
              </a:ext>
            </a:extLst>
          </p:cNvPr>
          <p:cNvSpPr txBox="1">
            <a:spLocks/>
          </p:cNvSpPr>
          <p:nvPr/>
        </p:nvSpPr>
        <p:spPr>
          <a:xfrm>
            <a:off x="199906" y="3511450"/>
            <a:ext cx="4758879" cy="1386138"/>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900" b="1" dirty="0">
                <a:solidFill>
                  <a:schemeClr val="bg2">
                    <a:lumMod val="10000"/>
                  </a:schemeClr>
                </a:solidFill>
                <a:cs typeface="Arial"/>
              </a:rPr>
              <a:t>Muscler mes connaissances : Le Marché Obligataire c’est quoi ?</a:t>
            </a:r>
          </a:p>
          <a:p>
            <a:pPr marL="0" indent="0">
              <a:buNone/>
            </a:pPr>
            <a:r>
              <a:rPr lang="fr-FR" sz="800" b="1" dirty="0">
                <a:solidFill>
                  <a:srgbClr val="C00000"/>
                </a:solidFill>
                <a:cs typeface="Arial"/>
              </a:rPr>
              <a:t> </a:t>
            </a:r>
            <a:endParaRPr lang="fr-FR" sz="800" b="1" dirty="0">
              <a:solidFill>
                <a:srgbClr val="00B050"/>
              </a:solidFill>
              <a:effectLst/>
              <a:latin typeface="-apple-system"/>
            </a:endParaRPr>
          </a:p>
          <a:p>
            <a:pPr marL="0" indent="0">
              <a:buNone/>
            </a:pPr>
            <a:r>
              <a:rPr lang="fr-FR" sz="900" dirty="0">
                <a:effectLst/>
                <a:latin typeface="Calibri"/>
                <a:cs typeface="Calibri"/>
              </a:rPr>
              <a:t>Une obligation zéro-coupon est un titre dont la rémunération est constituée exclusivement par l'écart entre son prix d'émission et son prix de remboursement. Tous les intérêts sont capitalisés jusqu’à la fin de la durée de vie de l’obligation. D’où la dénomination zéro coupon : le détenteur de l’obligation ne perçoit aucun coupon durant la vie du titre.</a:t>
            </a:r>
            <a:endParaRPr lang="fr-FR" sz="900" dirty="0"/>
          </a:p>
          <a:p>
            <a:pPr marL="0" indent="0">
              <a:buNone/>
            </a:pPr>
            <a:endParaRPr lang="fr-FR" sz="800" dirty="0">
              <a:cs typeface="Arial"/>
            </a:endParaRPr>
          </a:p>
        </p:txBody>
      </p:sp>
      <p:sp>
        <p:nvSpPr>
          <p:cNvPr id="22" name="ZoneTexte 21">
            <a:extLst>
              <a:ext uri="{FF2B5EF4-FFF2-40B4-BE49-F238E27FC236}">
                <a16:creationId xmlns:a16="http://schemas.microsoft.com/office/drawing/2014/main" id="{72C38DEA-AA66-4EFE-AD10-56869A7983A7}"/>
              </a:ext>
            </a:extLst>
          </p:cNvPr>
          <p:cNvSpPr txBox="1"/>
          <p:nvPr/>
        </p:nvSpPr>
        <p:spPr>
          <a:xfrm>
            <a:off x="577379" y="5047790"/>
            <a:ext cx="6243315" cy="341632"/>
          </a:xfrm>
          <a:prstGeom prst="rect">
            <a:avLst/>
          </a:prstGeom>
          <a:noFill/>
        </p:spPr>
        <p:txBody>
          <a:bodyPr wrap="square" rtlCol="0">
            <a:spAutoFit/>
          </a:bodyPr>
          <a:lstStyle/>
          <a:p>
            <a:pPr defTabSz="685800">
              <a:lnSpc>
                <a:spcPct val="90000"/>
              </a:lnSpc>
              <a:spcBef>
                <a:spcPts val="750"/>
              </a:spcBef>
            </a:pPr>
            <a:r>
              <a:rPr lang="fr-FR" b="1" dirty="0">
                <a:latin typeface="Arial Narrow" panose="020B0606020202030204" pitchFamily="34" charset="0"/>
              </a:rPr>
              <a:t>Cibles de clientèle</a:t>
            </a:r>
          </a:p>
        </p:txBody>
      </p:sp>
      <p:sp>
        <p:nvSpPr>
          <p:cNvPr id="19" name="ZoneTexte 18">
            <a:extLst>
              <a:ext uri="{FF2B5EF4-FFF2-40B4-BE49-F238E27FC236}">
                <a16:creationId xmlns:a16="http://schemas.microsoft.com/office/drawing/2014/main" id="{29C6B3AF-40C4-444B-8575-12B9DCD69598}"/>
              </a:ext>
            </a:extLst>
          </p:cNvPr>
          <p:cNvSpPr txBox="1"/>
          <p:nvPr/>
        </p:nvSpPr>
        <p:spPr>
          <a:xfrm>
            <a:off x="92509" y="11825279"/>
            <a:ext cx="1741004" cy="184666"/>
          </a:xfrm>
          <a:prstGeom prst="rect">
            <a:avLst/>
          </a:prstGeom>
          <a:noFill/>
        </p:spPr>
        <p:txBody>
          <a:bodyPr wrap="square" rtlCol="0">
            <a:spAutoFit/>
          </a:bodyPr>
          <a:lstStyle/>
          <a:p>
            <a:r>
              <a:rPr lang="fr-FR" sz="600" b="0" i="0" u="none" strike="noStrike" dirty="0">
                <a:solidFill>
                  <a:srgbClr val="3D4549"/>
                </a:solidFill>
                <a:effectLst/>
                <a:latin typeface="Arial Narrow" panose="020B0606020202030204" pitchFamily="34" charset="0"/>
              </a:rPr>
              <a:t>Document à usage interne - à ne pas diffuser</a:t>
            </a:r>
            <a:r>
              <a:rPr lang="fr-FR" sz="600" b="0" i="0" dirty="0">
                <a:solidFill>
                  <a:srgbClr val="000000"/>
                </a:solidFill>
                <a:effectLst/>
                <a:latin typeface="Arial Narrow" panose="020B0606020202030204" pitchFamily="34" charset="0"/>
              </a:rPr>
              <a:t>​</a:t>
            </a:r>
            <a:endParaRPr lang="fr-FR" sz="600" dirty="0"/>
          </a:p>
        </p:txBody>
      </p:sp>
      <p:sp>
        <p:nvSpPr>
          <p:cNvPr id="21" name="ZoneTexte 20">
            <a:extLst>
              <a:ext uri="{FF2B5EF4-FFF2-40B4-BE49-F238E27FC236}">
                <a16:creationId xmlns:a16="http://schemas.microsoft.com/office/drawing/2014/main" id="{77C51F6A-E51C-48F8-8794-BE181203E45A}"/>
              </a:ext>
            </a:extLst>
          </p:cNvPr>
          <p:cNvSpPr txBox="1"/>
          <p:nvPr/>
        </p:nvSpPr>
        <p:spPr>
          <a:xfrm>
            <a:off x="91726" y="11955695"/>
            <a:ext cx="5187939" cy="184666"/>
          </a:xfrm>
          <a:prstGeom prst="rect">
            <a:avLst/>
          </a:prstGeom>
          <a:noFill/>
        </p:spPr>
        <p:txBody>
          <a:bodyPr wrap="square" rtlCol="0">
            <a:spAutoFit/>
          </a:bodyPr>
          <a:lstStyle/>
          <a:p>
            <a:r>
              <a:rPr lang="fr-FR" sz="600" b="0" i="0" dirty="0">
                <a:solidFill>
                  <a:srgbClr val="3D4549"/>
                </a:solidFill>
                <a:effectLst/>
                <a:latin typeface="Arial Narrow" panose="020B0606020202030204" pitchFamily="34" charset="0"/>
              </a:rPr>
              <a:t>Rappel : La recherche de performance peut exposer le client à risque de perte en capital. Cette exposition varie en fonction des supports sélectionnés. Parlez en à votre client.</a:t>
            </a:r>
            <a:endParaRPr lang="fr-FR" sz="600" dirty="0"/>
          </a:p>
        </p:txBody>
      </p:sp>
      <p:pic>
        <p:nvPicPr>
          <p:cNvPr id="26" name="Image 25" descr="Une image contenant texte&#10;&#10;Description générée automatiquement">
            <a:extLst>
              <a:ext uri="{FF2B5EF4-FFF2-40B4-BE49-F238E27FC236}">
                <a16:creationId xmlns:a16="http://schemas.microsoft.com/office/drawing/2014/main" id="{7A040660-85A9-4614-8743-9EA1697C9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pic>
        <p:nvPicPr>
          <p:cNvPr id="17" name="Image 16">
            <a:extLst>
              <a:ext uri="{FF2B5EF4-FFF2-40B4-BE49-F238E27FC236}">
                <a16:creationId xmlns:a16="http://schemas.microsoft.com/office/drawing/2014/main" id="{ECBB7DB9-C99D-4C3F-B53C-502A98EA0DCD}"/>
              </a:ext>
            </a:extLst>
          </p:cNvPr>
          <p:cNvPicPr>
            <a:picLocks noChangeAspect="1"/>
          </p:cNvPicPr>
          <p:nvPr/>
        </p:nvPicPr>
        <p:blipFill>
          <a:blip r:embed="rId3"/>
          <a:stretch>
            <a:fillRect/>
          </a:stretch>
        </p:blipFill>
        <p:spPr>
          <a:xfrm>
            <a:off x="0" y="471172"/>
            <a:ext cx="677716" cy="139019"/>
          </a:xfrm>
          <a:prstGeom prst="rect">
            <a:avLst/>
          </a:prstGeom>
        </p:spPr>
      </p:pic>
      <p:pic>
        <p:nvPicPr>
          <p:cNvPr id="29" name="Graphique 28" descr="Signe pouce en haut contour">
            <a:extLst>
              <a:ext uri="{FF2B5EF4-FFF2-40B4-BE49-F238E27FC236}">
                <a16:creationId xmlns:a16="http://schemas.microsoft.com/office/drawing/2014/main" id="{AB10FF72-28A4-4EE1-B13B-65FA04EA04B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5792" y="1981859"/>
            <a:ext cx="233152" cy="233152"/>
          </a:xfrm>
          <a:prstGeom prst="rect">
            <a:avLst/>
          </a:prstGeom>
        </p:spPr>
      </p:pic>
      <p:sp>
        <p:nvSpPr>
          <p:cNvPr id="30" name="Espace réservé du texte 8">
            <a:extLst>
              <a:ext uri="{FF2B5EF4-FFF2-40B4-BE49-F238E27FC236}">
                <a16:creationId xmlns:a16="http://schemas.microsoft.com/office/drawing/2014/main" id="{618BFD75-E9FC-4503-8574-AA5B86271CC0}"/>
              </a:ext>
            </a:extLst>
          </p:cNvPr>
          <p:cNvSpPr txBox="1">
            <a:spLocks/>
          </p:cNvSpPr>
          <p:nvPr/>
        </p:nvSpPr>
        <p:spPr>
          <a:xfrm>
            <a:off x="5592001" y="6244180"/>
            <a:ext cx="1000323" cy="617648"/>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800" b="1" dirty="0">
                <a:solidFill>
                  <a:srgbClr val="C00000"/>
                </a:solidFill>
                <a:cs typeface="Arial"/>
              </a:rPr>
              <a:t>   Le saviez-vous?</a:t>
            </a:r>
          </a:p>
          <a:p>
            <a:pPr marL="0" indent="0" algn="ctr">
              <a:buNone/>
            </a:pPr>
            <a:r>
              <a:rPr lang="fr-FR" sz="800" dirty="0">
                <a:cs typeface="Arial"/>
              </a:rPr>
              <a:t>L’emprunt est </a:t>
            </a:r>
            <a:r>
              <a:rPr lang="fr-FR" sz="800" dirty="0">
                <a:solidFill>
                  <a:srgbClr val="C00000"/>
                </a:solidFill>
                <a:cs typeface="Arial"/>
              </a:rPr>
              <a:t>éligible aux personnes morales </a:t>
            </a:r>
            <a:r>
              <a:rPr lang="fr-FR" sz="800" dirty="0">
                <a:cs typeface="Arial"/>
              </a:rPr>
              <a:t>en CTO et contrats de capitalisation</a:t>
            </a:r>
            <a:endParaRPr lang="fr-FR" sz="800" b="1" dirty="0">
              <a:solidFill>
                <a:srgbClr val="C00000"/>
              </a:solidFill>
              <a:cs typeface="Arial"/>
            </a:endParaRPr>
          </a:p>
        </p:txBody>
      </p:sp>
      <p:sp>
        <p:nvSpPr>
          <p:cNvPr id="31" name="Espace réservé du texte 14">
            <a:extLst>
              <a:ext uri="{FF2B5EF4-FFF2-40B4-BE49-F238E27FC236}">
                <a16:creationId xmlns:a16="http://schemas.microsoft.com/office/drawing/2014/main" id="{DA1ED607-DE91-4B51-9FE3-A0AAE69B612D}"/>
              </a:ext>
            </a:extLst>
          </p:cNvPr>
          <p:cNvSpPr txBox="1">
            <a:spLocks/>
          </p:cNvSpPr>
          <p:nvPr/>
        </p:nvSpPr>
        <p:spPr>
          <a:xfrm>
            <a:off x="199906" y="1645048"/>
            <a:ext cx="4571757" cy="1716892"/>
          </a:xfrm>
          <a:prstGeom prst="rect">
            <a:avLst/>
          </a:prstGeom>
        </p:spPr>
        <p:txBody>
          <a:bodyPr vert="horz" lIns="91440" tIns="45720" rIns="91440" bIns="45720" rtlCol="0">
            <a:noAutofit/>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900" b="1" dirty="0">
                <a:solidFill>
                  <a:srgbClr val="C00000"/>
                </a:solidFill>
                <a:cs typeface="Arial"/>
              </a:rPr>
              <a:t>&gt;</a:t>
            </a:r>
            <a:r>
              <a:rPr lang="fr-FR" sz="900" dirty="0">
                <a:solidFill>
                  <a:srgbClr val="C00000"/>
                </a:solidFill>
                <a:cs typeface="Arial"/>
              </a:rPr>
              <a:t> </a:t>
            </a:r>
            <a:r>
              <a:rPr lang="fr-FR" sz="900" dirty="0">
                <a:cs typeface="Arial"/>
              </a:rPr>
              <a:t>Un emprunt obligataire est constitué d'obligations qui sont des </a:t>
            </a:r>
            <a:r>
              <a:rPr lang="fr-FR" sz="900" b="1" dirty="0">
                <a:solidFill>
                  <a:srgbClr val="C00000"/>
                </a:solidFill>
                <a:cs typeface="Arial"/>
              </a:rPr>
              <a:t>titres de créances émis </a:t>
            </a:r>
            <a:r>
              <a:rPr lang="fr-FR" sz="900" dirty="0">
                <a:cs typeface="Arial"/>
              </a:rPr>
              <a:t>par un Etat, une collectivité locale ou une entreprise, sur les marchés financiers pour une durée déterminée à l'avance par l'émetteur ;</a:t>
            </a:r>
          </a:p>
          <a:p>
            <a:pPr marL="0" indent="0">
              <a:lnSpc>
                <a:spcPct val="100000"/>
              </a:lnSpc>
              <a:buFont typeface="Arial" panose="020B0604020202020204" pitchFamily="34" charset="0"/>
              <a:buNone/>
            </a:pPr>
            <a:r>
              <a:rPr lang="fr-FR" sz="900" b="1" dirty="0">
                <a:solidFill>
                  <a:srgbClr val="C00000"/>
                </a:solidFill>
                <a:cs typeface="Arial"/>
              </a:rPr>
              <a:t>&gt;</a:t>
            </a:r>
            <a:r>
              <a:rPr lang="fr-FR" sz="900" dirty="0">
                <a:solidFill>
                  <a:schemeClr val="tx2"/>
                </a:solidFill>
                <a:cs typeface="Arial"/>
              </a:rPr>
              <a:t> </a:t>
            </a:r>
            <a:r>
              <a:rPr lang="fr-FR" sz="900" dirty="0">
                <a:cs typeface="Arial"/>
              </a:rPr>
              <a:t>La souscription à l'emprunt donne aux clients </a:t>
            </a:r>
            <a:r>
              <a:rPr lang="fr-FR" sz="900" b="1" dirty="0">
                <a:solidFill>
                  <a:srgbClr val="C00000"/>
                </a:solidFill>
                <a:cs typeface="Arial"/>
              </a:rPr>
              <a:t>le droit à perception d'intérêts (coupon) payables par l'émetteur périodiquement ou à l'échéance </a:t>
            </a:r>
            <a:r>
              <a:rPr lang="fr-FR" sz="900" dirty="0">
                <a:cs typeface="Arial"/>
              </a:rPr>
              <a:t>(couramment appelés « zéro-coupon »);</a:t>
            </a:r>
          </a:p>
          <a:p>
            <a:pPr marL="0" indent="0">
              <a:lnSpc>
                <a:spcPct val="100000"/>
              </a:lnSpc>
              <a:buFont typeface="Arial" panose="020B0604020202020204" pitchFamily="34" charset="0"/>
              <a:buNone/>
            </a:pPr>
            <a:r>
              <a:rPr lang="fr-FR" sz="900" b="1" dirty="0">
                <a:solidFill>
                  <a:srgbClr val="C00000"/>
                </a:solidFill>
                <a:cs typeface="Arial"/>
              </a:rPr>
              <a:t>&gt;</a:t>
            </a:r>
            <a:r>
              <a:rPr lang="fr-FR" sz="900" dirty="0">
                <a:solidFill>
                  <a:schemeClr val="tx2"/>
                </a:solidFill>
                <a:cs typeface="Arial"/>
              </a:rPr>
              <a:t> </a:t>
            </a:r>
            <a:r>
              <a:rPr lang="fr-FR" sz="900" b="1" dirty="0">
                <a:solidFill>
                  <a:srgbClr val="C00000"/>
                </a:solidFill>
                <a:cs typeface="Arial"/>
              </a:rPr>
              <a:t>Le taux d'intérêt peut être fixe ou variable </a:t>
            </a:r>
            <a:r>
              <a:rPr lang="fr-FR" sz="900" dirty="0">
                <a:solidFill>
                  <a:srgbClr val="C00000"/>
                </a:solidFill>
                <a:cs typeface="Arial"/>
              </a:rPr>
              <a:t>; ​</a:t>
            </a:r>
          </a:p>
          <a:p>
            <a:pPr marL="0" indent="0">
              <a:lnSpc>
                <a:spcPct val="100000"/>
              </a:lnSpc>
              <a:buFont typeface="Arial" panose="020B0604020202020204" pitchFamily="34" charset="0"/>
              <a:buNone/>
            </a:pPr>
            <a:r>
              <a:rPr lang="fr-FR" sz="900" b="1" dirty="0">
                <a:solidFill>
                  <a:srgbClr val="C00000"/>
                </a:solidFill>
                <a:cs typeface="Arial"/>
              </a:rPr>
              <a:t>&gt; L'obligation est remboursée à l'échéance</a:t>
            </a:r>
            <a:r>
              <a:rPr lang="fr-FR" sz="900" dirty="0">
                <a:cs typeface="Arial"/>
              </a:rPr>
              <a:t>, soit au capital de départ (nominal), soit à un prix défini par l’émetteur (par exemple nominal de l'obligation majoré d’une prime de remboursement).</a:t>
            </a:r>
          </a:p>
        </p:txBody>
      </p:sp>
      <p:sp>
        <p:nvSpPr>
          <p:cNvPr id="32" name="Espace réservé du texte 14">
            <a:extLst>
              <a:ext uri="{FF2B5EF4-FFF2-40B4-BE49-F238E27FC236}">
                <a16:creationId xmlns:a16="http://schemas.microsoft.com/office/drawing/2014/main" id="{9697750E-DD72-4A79-87B6-148A542B79D4}"/>
              </a:ext>
            </a:extLst>
          </p:cNvPr>
          <p:cNvSpPr txBox="1">
            <a:spLocks/>
          </p:cNvSpPr>
          <p:nvPr/>
        </p:nvSpPr>
        <p:spPr>
          <a:xfrm>
            <a:off x="205020" y="5388883"/>
            <a:ext cx="6492468" cy="1921607"/>
          </a:xfrm>
          <a:prstGeom prst="rect">
            <a:avLst/>
          </a:prstGeom>
        </p:spPr>
        <p:txBody>
          <a:bodyPr vert="horz" lIns="91440" tIns="45720" rIns="91440" bIns="45720" rtlCol="0" anchor="t">
            <a:normAutofit fontScale="25000" lnSpcReduction="20000"/>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fr-FR" sz="3600" dirty="0">
                <a:cs typeface="Arial"/>
              </a:rPr>
              <a:t>L’emprunt est éligible aux Personnes Physiques :</a:t>
            </a:r>
          </a:p>
          <a:p>
            <a:pPr marL="0" indent="0">
              <a:lnSpc>
                <a:spcPct val="120000"/>
              </a:lnSpc>
              <a:buNone/>
            </a:pPr>
            <a:r>
              <a:rPr lang="fr-FR" sz="3600" b="1" dirty="0">
                <a:solidFill>
                  <a:srgbClr val="C00000"/>
                </a:solidFill>
                <a:cs typeface="Arial"/>
              </a:rPr>
              <a:t>&gt; </a:t>
            </a:r>
            <a:r>
              <a:rPr lang="fr-FR" sz="3600" b="1" dirty="0">
                <a:solidFill>
                  <a:srgbClr val="C00000"/>
                </a:solidFill>
                <a:latin typeface="Calibri"/>
                <a:cs typeface="Calibri"/>
              </a:rPr>
              <a:t>En Assurance Vie </a:t>
            </a:r>
            <a:r>
              <a:rPr lang="fr-FR" sz="3600" dirty="0">
                <a:latin typeface="Calibri"/>
                <a:cs typeface="Calibri"/>
              </a:rPr>
              <a:t>(en gestion libre ou cohabitation avec un fonds temporaire et/ou délégation de gestion) et </a:t>
            </a:r>
            <a:r>
              <a:rPr lang="fr-FR" sz="3600" b="1" dirty="0">
                <a:solidFill>
                  <a:srgbClr val="C00000"/>
                </a:solidFill>
                <a:latin typeface="Calibri"/>
                <a:cs typeface="Calibri"/>
              </a:rPr>
              <a:t>Contrat de Capitalisation</a:t>
            </a:r>
            <a:r>
              <a:rPr lang="fr-FR" sz="3600" dirty="0">
                <a:latin typeface="Calibri"/>
                <a:cs typeface="Calibri"/>
              </a:rPr>
              <a:t>, il n’y a pas de fiscalité sur l’emprunt c’est la fiscalité du contrat d’assurance vie ou de Capi qui s’applique.  </a:t>
            </a:r>
          </a:p>
          <a:p>
            <a:pPr marL="0" indent="0">
              <a:buNone/>
            </a:pPr>
            <a:endParaRPr lang="fr-FR" sz="3600" b="1" dirty="0">
              <a:solidFill>
                <a:schemeClr val="bg2">
                  <a:lumMod val="10000"/>
                </a:schemeClr>
              </a:solidFill>
              <a:cs typeface="Arial"/>
            </a:endParaRPr>
          </a:p>
          <a:p>
            <a:pPr marL="0" indent="0">
              <a:buNone/>
            </a:pPr>
            <a:r>
              <a:rPr lang="fr-FR" sz="3600" b="1" dirty="0">
                <a:solidFill>
                  <a:schemeClr val="bg2">
                    <a:lumMod val="10000"/>
                  </a:schemeClr>
                </a:solidFill>
                <a:cs typeface="Arial"/>
              </a:rPr>
              <a:t>Muscler ses connaissances : la fiscalité du vivant de l’assuré</a:t>
            </a:r>
          </a:p>
          <a:p>
            <a:pPr marL="0" indent="0">
              <a:buNone/>
            </a:pPr>
            <a:endParaRPr lang="fr-FR" sz="3600" b="1" dirty="0">
              <a:solidFill>
                <a:schemeClr val="bg2">
                  <a:lumMod val="10000"/>
                </a:schemeClr>
              </a:solidFill>
              <a:cs typeface="Arial"/>
            </a:endParaRPr>
          </a:p>
          <a:p>
            <a:pPr marL="0" indent="0">
              <a:buNone/>
            </a:pPr>
            <a:r>
              <a:rPr lang="fr-FR" sz="3600" b="1" dirty="0">
                <a:solidFill>
                  <a:srgbClr val="C00000"/>
                </a:solidFill>
                <a:cs typeface="Arial"/>
              </a:rPr>
              <a:t>&gt; En CTO</a:t>
            </a:r>
            <a:r>
              <a:rPr lang="fr-FR" sz="3600" dirty="0">
                <a:cs typeface="Arial"/>
              </a:rPr>
              <a:t>, les coupons sont soumis au PFU par défaut ou IRPP sur option</a:t>
            </a:r>
          </a:p>
          <a:p>
            <a:pPr marL="0" indent="0">
              <a:buNone/>
            </a:pPr>
            <a:r>
              <a:rPr lang="fr-FR" sz="3600" dirty="0">
                <a:latin typeface="Calibri"/>
                <a:cs typeface="Calibri"/>
              </a:rPr>
              <a:t>Le choix entre les deux supports est fonction de l’objectif et de l’âge du client, de sa tranche marginale d’imposition.</a:t>
            </a:r>
          </a:p>
          <a:p>
            <a:pPr>
              <a:buFont typeface="Wingdings" panose="05000000000000000000" pitchFamily="2" charset="2"/>
              <a:buChar char="Ø"/>
            </a:pPr>
            <a:endParaRPr lang="fr-FR" sz="3600" dirty="0">
              <a:cs typeface="Arial"/>
            </a:endParaRPr>
          </a:p>
          <a:p>
            <a:pPr marL="0" indent="0">
              <a:buNone/>
            </a:pPr>
            <a:endParaRPr lang="fr-FR" sz="900" dirty="0">
              <a:cs typeface="Arial"/>
            </a:endParaRPr>
          </a:p>
          <a:p>
            <a:pPr marL="0" indent="0">
              <a:buNone/>
            </a:pPr>
            <a:endParaRPr lang="fr-FR" sz="800" dirty="0">
              <a:cs typeface="Arial"/>
            </a:endParaRPr>
          </a:p>
        </p:txBody>
      </p:sp>
      <p:pic>
        <p:nvPicPr>
          <p:cNvPr id="36" name="Graphique 35" descr="Famille avec une fille contour">
            <a:extLst>
              <a:ext uri="{FF2B5EF4-FFF2-40B4-BE49-F238E27FC236}">
                <a16:creationId xmlns:a16="http://schemas.microsoft.com/office/drawing/2014/main" id="{4E2E635E-C85F-40C2-B49A-E751071AD54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7824" y="5021803"/>
            <a:ext cx="347829" cy="347829"/>
          </a:xfrm>
          <a:prstGeom prst="rect">
            <a:avLst/>
          </a:prstGeom>
        </p:spPr>
      </p:pic>
      <p:sp>
        <p:nvSpPr>
          <p:cNvPr id="39" name="ZoneTexte 38">
            <a:extLst>
              <a:ext uri="{FF2B5EF4-FFF2-40B4-BE49-F238E27FC236}">
                <a16:creationId xmlns:a16="http://schemas.microsoft.com/office/drawing/2014/main" id="{CDFE9E36-6491-4CC8-BF19-E0ECD4A02A35}"/>
              </a:ext>
            </a:extLst>
          </p:cNvPr>
          <p:cNvSpPr txBox="1"/>
          <p:nvPr/>
        </p:nvSpPr>
        <p:spPr>
          <a:xfrm>
            <a:off x="582238" y="7492759"/>
            <a:ext cx="6028455" cy="313932"/>
          </a:xfrm>
          <a:prstGeom prst="rect">
            <a:avLst/>
          </a:prstGeom>
          <a:noFill/>
        </p:spPr>
        <p:txBody>
          <a:bodyPr wrap="square" rtlCol="0">
            <a:spAutoFit/>
          </a:bodyPr>
          <a:lstStyle/>
          <a:p>
            <a:pPr defTabSz="685800">
              <a:lnSpc>
                <a:spcPct val="90000"/>
              </a:lnSpc>
              <a:spcBef>
                <a:spcPts val="750"/>
              </a:spcBef>
            </a:pPr>
            <a:r>
              <a:rPr lang="fr-FR" sz="1600" b="1" dirty="0">
                <a:solidFill>
                  <a:schemeClr val="tx1">
                    <a:lumMod val="75000"/>
                    <a:lumOff val="25000"/>
                  </a:schemeClr>
                </a:solidFill>
                <a:latin typeface="Arial Narrow" panose="020B0606020202030204" pitchFamily="34" charset="0"/>
              </a:rPr>
              <a:t>Parcours</a:t>
            </a:r>
          </a:p>
        </p:txBody>
      </p:sp>
      <p:sp>
        <p:nvSpPr>
          <p:cNvPr id="49" name="Espace réservé du texte 8">
            <a:extLst>
              <a:ext uri="{FF2B5EF4-FFF2-40B4-BE49-F238E27FC236}">
                <a16:creationId xmlns:a16="http://schemas.microsoft.com/office/drawing/2014/main" id="{E68E7F0B-7B8E-49E5-9116-5056753250AA}"/>
              </a:ext>
            </a:extLst>
          </p:cNvPr>
          <p:cNvSpPr txBox="1">
            <a:spLocks/>
          </p:cNvSpPr>
          <p:nvPr/>
        </p:nvSpPr>
        <p:spPr>
          <a:xfrm>
            <a:off x="5411774" y="2452081"/>
            <a:ext cx="1301188" cy="984304"/>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900" b="1" dirty="0">
                <a:solidFill>
                  <a:srgbClr val="C00000"/>
                </a:solidFill>
                <a:cs typeface="Arial"/>
              </a:rPr>
              <a:t>Le saviez-vous?</a:t>
            </a:r>
          </a:p>
          <a:p>
            <a:pPr marL="0" indent="0" algn="ctr">
              <a:buNone/>
            </a:pPr>
            <a:r>
              <a:rPr lang="fr-FR" sz="900" dirty="0">
                <a:cs typeface="Arial"/>
              </a:rPr>
              <a:t>Un Emprunt obligataire n’est pas soumis à la réglementation SFDR, en conséquence, aucune information n’est à recueillir du/ou fournir au client en matière de développement durable.</a:t>
            </a:r>
            <a:endParaRPr lang="fr-FR" sz="900" b="1" dirty="0">
              <a:solidFill>
                <a:srgbClr val="C00000"/>
              </a:solidFill>
              <a:cs typeface="Arial"/>
            </a:endParaRPr>
          </a:p>
        </p:txBody>
      </p:sp>
      <p:pic>
        <p:nvPicPr>
          <p:cNvPr id="52" name="Graphique 51" descr="Signe pouce en haut contour">
            <a:extLst>
              <a:ext uri="{FF2B5EF4-FFF2-40B4-BE49-F238E27FC236}">
                <a16:creationId xmlns:a16="http://schemas.microsoft.com/office/drawing/2014/main" id="{F1D69D71-A6F4-40E8-B9CC-470615FE1A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72095" y="5945200"/>
            <a:ext cx="233152" cy="233152"/>
          </a:xfrm>
          <a:prstGeom prst="rect">
            <a:avLst/>
          </a:prstGeom>
        </p:spPr>
      </p:pic>
      <p:sp>
        <p:nvSpPr>
          <p:cNvPr id="55" name="Espace réservé du texte 14">
            <a:extLst>
              <a:ext uri="{FF2B5EF4-FFF2-40B4-BE49-F238E27FC236}">
                <a16:creationId xmlns:a16="http://schemas.microsoft.com/office/drawing/2014/main" id="{ACD9B232-8952-40AF-9B41-ED1434A8CEE4}"/>
              </a:ext>
            </a:extLst>
          </p:cNvPr>
          <p:cNvSpPr txBox="1">
            <a:spLocks/>
          </p:cNvSpPr>
          <p:nvPr/>
        </p:nvSpPr>
        <p:spPr>
          <a:xfrm>
            <a:off x="251168" y="7933543"/>
            <a:ext cx="6158421" cy="389767"/>
          </a:xfrm>
          <a:prstGeom prst="rect">
            <a:avLst/>
          </a:prstGeom>
        </p:spPr>
        <p:txBody>
          <a:bodyPr vert="horz" lIns="91440" tIns="45720" rIns="91440" bIns="45720" rtlCol="0">
            <a:noAutofit/>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fr-FR" sz="900" b="1" dirty="0">
                <a:solidFill>
                  <a:schemeClr val="bg2">
                    <a:lumMod val="10000"/>
                  </a:schemeClr>
                </a:solidFill>
                <a:cs typeface="Arial"/>
              </a:rPr>
              <a:t>Le conseil et la vente d’un emprunt BPCE s’effectuent exclusivement dans le cadre d’un parcours épargne personnalisé.</a:t>
            </a:r>
          </a:p>
        </p:txBody>
      </p:sp>
      <p:sp>
        <p:nvSpPr>
          <p:cNvPr id="56" name="Espace réservé du texte 14">
            <a:extLst>
              <a:ext uri="{FF2B5EF4-FFF2-40B4-BE49-F238E27FC236}">
                <a16:creationId xmlns:a16="http://schemas.microsoft.com/office/drawing/2014/main" id="{85B94BC6-CB0E-457B-A730-F4430449865A}"/>
              </a:ext>
            </a:extLst>
          </p:cNvPr>
          <p:cNvSpPr txBox="1">
            <a:spLocks/>
          </p:cNvSpPr>
          <p:nvPr/>
        </p:nvSpPr>
        <p:spPr>
          <a:xfrm>
            <a:off x="327840" y="9503538"/>
            <a:ext cx="6234689" cy="1212537"/>
          </a:xfrm>
          <a:prstGeom prst="rect">
            <a:avLst/>
          </a:prstGeom>
        </p:spPr>
        <p:txBody>
          <a:bodyPr vert="horz" lIns="91440" tIns="45720" rIns="91440" bIns="45720" rtlCol="0">
            <a:normAutofit/>
          </a:bodyPr>
          <a:lstStyle>
            <a:lvl1pPr marL="1714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1pPr>
            <a:lvl2pPr marL="5143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2pPr>
            <a:lvl3pPr marL="857250" indent="-171450" algn="l" defTabSz="685800" rtl="0" eaLnBrk="1" latinLnBrk="0" hangingPunct="1">
              <a:lnSpc>
                <a:spcPct val="150000"/>
              </a:lnSpc>
              <a:spcBef>
                <a:spcPts val="563"/>
              </a:spcBef>
              <a:buFont typeface="Arial" panose="020B0604020202020204" pitchFamily="34" charset="0"/>
              <a:buChar char="•"/>
              <a:defRPr sz="956"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fr-FR" sz="800">
              <a:cs typeface="Arial"/>
            </a:endParaRPr>
          </a:p>
          <a:p>
            <a:pPr>
              <a:buFont typeface="Wingdings" panose="05000000000000000000" pitchFamily="2" charset="2"/>
              <a:buChar char="Ø"/>
            </a:pPr>
            <a:endParaRPr lang="fr-FR" sz="800">
              <a:cs typeface="Arial"/>
            </a:endParaRPr>
          </a:p>
        </p:txBody>
      </p:sp>
      <p:sp>
        <p:nvSpPr>
          <p:cNvPr id="58" name="Espace réservé du texte 8">
            <a:extLst>
              <a:ext uri="{FF2B5EF4-FFF2-40B4-BE49-F238E27FC236}">
                <a16:creationId xmlns:a16="http://schemas.microsoft.com/office/drawing/2014/main" id="{01A31718-5BD4-4966-B59D-7DA6E211DA17}"/>
              </a:ext>
            </a:extLst>
          </p:cNvPr>
          <p:cNvSpPr txBox="1">
            <a:spLocks/>
          </p:cNvSpPr>
          <p:nvPr/>
        </p:nvSpPr>
        <p:spPr>
          <a:xfrm>
            <a:off x="3420641" y="8505914"/>
            <a:ext cx="2923246" cy="1500338"/>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900" b="1" dirty="0">
                <a:solidFill>
                  <a:srgbClr val="C00000"/>
                </a:solidFill>
                <a:cs typeface="Arial"/>
                <a:sym typeface="Webdings" panose="05030102010509060703" pitchFamily="18" charset="2"/>
              </a:rPr>
              <a:t> Point d’attention pour le CTO</a:t>
            </a:r>
            <a:endParaRPr lang="fr-FR" sz="900" b="1" dirty="0">
              <a:solidFill>
                <a:srgbClr val="C00000"/>
              </a:solidFill>
              <a:cs typeface="Arial"/>
            </a:endParaRPr>
          </a:p>
          <a:p>
            <a:pPr marL="0" indent="0">
              <a:buNone/>
            </a:pPr>
            <a:r>
              <a:rPr lang="fr-FR" sz="900" b="1" dirty="0">
                <a:solidFill>
                  <a:srgbClr val="C00000"/>
                </a:solidFill>
                <a:cs typeface="Arial"/>
              </a:rPr>
              <a:t>&gt; </a:t>
            </a:r>
            <a:r>
              <a:rPr lang="fr-FR" sz="900" dirty="0">
                <a:cs typeface="Arial"/>
              </a:rPr>
              <a:t>Un bulletin de souscription papier spécifique à l’emprunt est obligatoire pour chaque souscription.</a:t>
            </a:r>
          </a:p>
          <a:p>
            <a:pPr marL="0" indent="0">
              <a:buNone/>
            </a:pPr>
            <a:r>
              <a:rPr lang="fr-FR" sz="900" b="1" dirty="0">
                <a:solidFill>
                  <a:srgbClr val="C00000"/>
                </a:solidFill>
                <a:cs typeface="Arial"/>
              </a:rPr>
              <a:t>&gt; </a:t>
            </a:r>
            <a:r>
              <a:rPr lang="fr-FR" sz="900" dirty="0">
                <a:cs typeface="Arial"/>
              </a:rPr>
              <a:t>Ce bulletin contient une </a:t>
            </a:r>
            <a:r>
              <a:rPr lang="fr-FR" sz="900" b="1" dirty="0">
                <a:cs typeface="Arial"/>
              </a:rPr>
              <a:t>rubrique démarchage à renseigner</a:t>
            </a:r>
            <a:r>
              <a:rPr lang="fr-FR" sz="900" dirty="0">
                <a:cs typeface="Arial"/>
              </a:rPr>
              <a:t>.</a:t>
            </a:r>
          </a:p>
          <a:p>
            <a:pPr marL="0" indent="0">
              <a:buNone/>
            </a:pPr>
            <a:r>
              <a:rPr lang="fr-FR" sz="900" b="1" dirty="0">
                <a:solidFill>
                  <a:srgbClr val="C00000"/>
                </a:solidFill>
                <a:cs typeface="Arial"/>
              </a:rPr>
              <a:t>&gt; </a:t>
            </a:r>
            <a:r>
              <a:rPr lang="fr-FR" sz="900" dirty="0">
                <a:cs typeface="Arial"/>
              </a:rPr>
              <a:t>En cas de démarchage, le client devra signer également cette mention et un délai de rétractation de 3 jours lui sera accordé. Ainsi une souscription en démarchage (i.e. signature du BS) n’est possible que jusqu’à 3 jours avant la fin de commercialisation.</a:t>
            </a:r>
          </a:p>
        </p:txBody>
      </p:sp>
      <p:sp>
        <p:nvSpPr>
          <p:cNvPr id="60" name="Espace réservé du texte 8">
            <a:extLst>
              <a:ext uri="{FF2B5EF4-FFF2-40B4-BE49-F238E27FC236}">
                <a16:creationId xmlns:a16="http://schemas.microsoft.com/office/drawing/2014/main" id="{F746D066-BF07-47BC-BB52-523781145C67}"/>
              </a:ext>
            </a:extLst>
          </p:cNvPr>
          <p:cNvSpPr txBox="1">
            <a:spLocks/>
          </p:cNvSpPr>
          <p:nvPr/>
        </p:nvSpPr>
        <p:spPr>
          <a:xfrm>
            <a:off x="242843" y="8422511"/>
            <a:ext cx="2832064" cy="1451310"/>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900" b="1" dirty="0">
                <a:solidFill>
                  <a:srgbClr val="C00000"/>
                </a:solidFill>
                <a:cs typeface="Arial"/>
                <a:sym typeface="Webdings" panose="05030102010509060703" pitchFamily="18" charset="2"/>
              </a:rPr>
              <a:t> Point d’attention sur la signature électronique ASV </a:t>
            </a:r>
            <a:endParaRPr lang="fr-FR" sz="900" b="1" dirty="0">
              <a:solidFill>
                <a:srgbClr val="C00000"/>
              </a:solidFill>
              <a:cs typeface="Arial"/>
            </a:endParaRPr>
          </a:p>
          <a:p>
            <a:pPr marL="0" indent="0">
              <a:buNone/>
            </a:pPr>
            <a:r>
              <a:rPr lang="fr-FR" sz="900" dirty="0">
                <a:cs typeface="Arial"/>
              </a:rPr>
              <a:t>Le client dispose d’un délai de 30 jours pour signer électroniquement en ASV.</a:t>
            </a:r>
          </a:p>
          <a:p>
            <a:pPr marL="0" indent="0">
              <a:buNone/>
            </a:pPr>
            <a:r>
              <a:rPr lang="fr-FR" sz="900" dirty="0">
                <a:cs typeface="Arial"/>
              </a:rPr>
              <a:t>Comme tous les fonds temporaires, une vigilance particulière doit être portée en fin de commercialisation et une information client et/ou relance sont à prévoir.</a:t>
            </a:r>
          </a:p>
          <a:p>
            <a:pPr marL="0" indent="0">
              <a:buNone/>
            </a:pPr>
            <a:r>
              <a:rPr lang="fr-FR" sz="900" dirty="0">
                <a:cs typeface="Arial"/>
                <a:sym typeface="Wingdings" panose="05000000000000000000" pitchFamily="2" charset="2"/>
              </a:rPr>
              <a:t> En cas de signature client après la date de fin de  commercialisation, le client ne sera pas servi.</a:t>
            </a:r>
            <a:endParaRPr lang="fr-FR" sz="900" dirty="0">
              <a:cs typeface="Arial"/>
            </a:endParaRPr>
          </a:p>
        </p:txBody>
      </p:sp>
      <p:pic>
        <p:nvPicPr>
          <p:cNvPr id="7" name="Graphique 7" descr="Flèche en cercle contour">
            <a:extLst>
              <a:ext uri="{FF2B5EF4-FFF2-40B4-BE49-F238E27FC236}">
                <a16:creationId xmlns:a16="http://schemas.microsoft.com/office/drawing/2014/main" id="{6304EED7-9BE4-9EAB-DF25-693A1567B0C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7652" y="7419670"/>
            <a:ext cx="443060" cy="435205"/>
          </a:xfrm>
          <a:prstGeom prst="rect">
            <a:avLst/>
          </a:prstGeom>
        </p:spPr>
      </p:pic>
      <p:pic>
        <p:nvPicPr>
          <p:cNvPr id="10" name="Graphique 10" descr="Idée contour">
            <a:extLst>
              <a:ext uri="{FF2B5EF4-FFF2-40B4-BE49-F238E27FC236}">
                <a16:creationId xmlns:a16="http://schemas.microsoft.com/office/drawing/2014/main" id="{DD69756C-34DE-B393-98F0-F14CEEA77C6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8399" y="1172517"/>
            <a:ext cx="372359" cy="356649"/>
          </a:xfrm>
          <a:prstGeom prst="rect">
            <a:avLst/>
          </a:prstGeom>
        </p:spPr>
      </p:pic>
      <p:pic>
        <p:nvPicPr>
          <p:cNvPr id="9" name="Graphique 8" descr="Écran tactile contour">
            <a:hlinkClick r:id="rId12"/>
            <a:extLst>
              <a:ext uri="{FF2B5EF4-FFF2-40B4-BE49-F238E27FC236}">
                <a16:creationId xmlns:a16="http://schemas.microsoft.com/office/drawing/2014/main" id="{D974F903-3E4E-47D5-CA86-F0EDDB7DC0E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52991" y="3553107"/>
            <a:ext cx="313933" cy="313933"/>
          </a:xfrm>
          <a:prstGeom prst="rect">
            <a:avLst/>
          </a:prstGeom>
        </p:spPr>
      </p:pic>
      <p:sp>
        <p:nvSpPr>
          <p:cNvPr id="11" name="ZoneTexte 10">
            <a:extLst>
              <a:ext uri="{FF2B5EF4-FFF2-40B4-BE49-F238E27FC236}">
                <a16:creationId xmlns:a16="http://schemas.microsoft.com/office/drawing/2014/main" id="{87CE643B-4056-0274-3008-D758369C0ABB}"/>
              </a:ext>
            </a:extLst>
          </p:cNvPr>
          <p:cNvSpPr txBox="1"/>
          <p:nvPr/>
        </p:nvSpPr>
        <p:spPr>
          <a:xfrm>
            <a:off x="3280224" y="3816166"/>
            <a:ext cx="465143" cy="184666"/>
          </a:xfrm>
          <a:prstGeom prst="rect">
            <a:avLst/>
          </a:prstGeom>
          <a:noFill/>
        </p:spPr>
        <p:txBody>
          <a:bodyPr wrap="square" rtlCol="0">
            <a:spAutoFit/>
          </a:bodyPr>
          <a:lstStyle/>
          <a:p>
            <a:pPr algn="ctr"/>
            <a:r>
              <a:rPr lang="fr-FR" sz="600" b="1" dirty="0">
                <a:solidFill>
                  <a:srgbClr val="C00000"/>
                </a:solidFill>
                <a:cs typeface="Arial"/>
              </a:rPr>
              <a:t>Je clique</a:t>
            </a:r>
            <a:endParaRPr lang="fr-FR" sz="1400" dirty="0">
              <a:solidFill>
                <a:srgbClr val="C00000"/>
              </a:solidFill>
            </a:endParaRPr>
          </a:p>
        </p:txBody>
      </p:sp>
      <p:pic>
        <p:nvPicPr>
          <p:cNvPr id="13" name="Graphique 12" descr="Écran tactile contour">
            <a:hlinkClick r:id="rId15"/>
            <a:extLst>
              <a:ext uri="{FF2B5EF4-FFF2-40B4-BE49-F238E27FC236}">
                <a16:creationId xmlns:a16="http://schemas.microsoft.com/office/drawing/2014/main" id="{D9CC7E30-DA42-9BA0-4FB6-B56649256AC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404570" y="6176192"/>
            <a:ext cx="313933" cy="313933"/>
          </a:xfrm>
          <a:prstGeom prst="rect">
            <a:avLst/>
          </a:prstGeom>
        </p:spPr>
      </p:pic>
      <p:sp>
        <p:nvSpPr>
          <p:cNvPr id="14" name="ZoneTexte 13">
            <a:extLst>
              <a:ext uri="{FF2B5EF4-FFF2-40B4-BE49-F238E27FC236}">
                <a16:creationId xmlns:a16="http://schemas.microsoft.com/office/drawing/2014/main" id="{E0F26B80-03D8-A295-980D-A9A6C8932114}"/>
              </a:ext>
            </a:extLst>
          </p:cNvPr>
          <p:cNvSpPr txBox="1"/>
          <p:nvPr/>
        </p:nvSpPr>
        <p:spPr>
          <a:xfrm>
            <a:off x="3335009" y="6432360"/>
            <a:ext cx="465143" cy="184666"/>
          </a:xfrm>
          <a:prstGeom prst="rect">
            <a:avLst/>
          </a:prstGeom>
          <a:noFill/>
        </p:spPr>
        <p:txBody>
          <a:bodyPr wrap="square" rtlCol="0">
            <a:spAutoFit/>
          </a:bodyPr>
          <a:lstStyle/>
          <a:p>
            <a:pPr algn="ctr"/>
            <a:r>
              <a:rPr lang="fr-FR" sz="600" b="1" dirty="0">
                <a:solidFill>
                  <a:srgbClr val="C00000"/>
                </a:solidFill>
                <a:cs typeface="Arial"/>
              </a:rPr>
              <a:t>Je clique</a:t>
            </a:r>
            <a:endParaRPr lang="fr-FR" sz="1400" dirty="0">
              <a:solidFill>
                <a:srgbClr val="C00000"/>
              </a:solidFill>
            </a:endParaRPr>
          </a:p>
        </p:txBody>
      </p:sp>
      <p:sp>
        <p:nvSpPr>
          <p:cNvPr id="3" name="ZoneTexte 2">
            <a:extLst>
              <a:ext uri="{FF2B5EF4-FFF2-40B4-BE49-F238E27FC236}">
                <a16:creationId xmlns:a16="http://schemas.microsoft.com/office/drawing/2014/main" id="{2971D1A8-54DE-F2AD-076C-473817A8B1F5}"/>
              </a:ext>
            </a:extLst>
          </p:cNvPr>
          <p:cNvSpPr txBox="1"/>
          <p:nvPr/>
        </p:nvSpPr>
        <p:spPr>
          <a:xfrm>
            <a:off x="301531" y="10771857"/>
            <a:ext cx="5557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900" dirty="0">
                <a:latin typeface="Arial Narrow"/>
                <a:cs typeface="Calibri"/>
              </a:rPr>
              <a:t>A titre d'exemple, pour répondre aux projets, aux besoins de diversification de nos clients,  le Groupe BPCE a émis 2 emprunts en 2023 :</a:t>
            </a:r>
          </a:p>
          <a:p>
            <a:r>
              <a:rPr lang="fr-FR" sz="900" b="1" dirty="0">
                <a:solidFill>
                  <a:srgbClr val="C00000"/>
                </a:solidFill>
                <a:latin typeface="Arial Narrow"/>
                <a:cs typeface="Calibri"/>
              </a:rPr>
              <a:t>&gt;</a:t>
            </a:r>
            <a:r>
              <a:rPr lang="fr-FR" sz="900" b="1" dirty="0">
                <a:solidFill>
                  <a:srgbClr val="FF0000"/>
                </a:solidFill>
                <a:latin typeface="Arial Narrow"/>
                <a:cs typeface="Calibri"/>
              </a:rPr>
              <a:t> </a:t>
            </a:r>
            <a:r>
              <a:rPr lang="fr-FR" sz="900" dirty="0">
                <a:latin typeface="Arial Narrow"/>
                <a:cs typeface="Calibri"/>
              </a:rPr>
              <a:t>En avril 2023, </a:t>
            </a:r>
            <a:r>
              <a:rPr lang="fr-FR" sz="900" b="1" dirty="0">
                <a:latin typeface="Arial Narrow"/>
                <a:cs typeface="Calibri"/>
              </a:rPr>
              <a:t>Emprunt en assurance vie au taux de 3,70% par an </a:t>
            </a:r>
            <a:r>
              <a:rPr lang="fr-FR" sz="900" dirty="0">
                <a:latin typeface="Arial Narrow"/>
                <a:cs typeface="Calibri"/>
              </a:rPr>
              <a:t>sur une durée de </a:t>
            </a:r>
            <a:r>
              <a:rPr lang="fr-FR" sz="900" b="1" dirty="0">
                <a:latin typeface="Arial Narrow"/>
                <a:cs typeface="Calibri"/>
              </a:rPr>
              <a:t>5 ans</a:t>
            </a:r>
            <a:r>
              <a:rPr lang="fr-FR" sz="900" dirty="0">
                <a:latin typeface="Arial Narrow"/>
                <a:cs typeface="Calibri"/>
              </a:rPr>
              <a:t> </a:t>
            </a:r>
          </a:p>
          <a:p>
            <a:r>
              <a:rPr lang="fr-FR" sz="900" b="1" dirty="0">
                <a:solidFill>
                  <a:srgbClr val="C00000"/>
                </a:solidFill>
                <a:latin typeface="Arial Narrow"/>
                <a:cs typeface="Calibri"/>
              </a:rPr>
              <a:t>&gt;</a:t>
            </a:r>
            <a:r>
              <a:rPr lang="fr-FR" sz="900" b="1" dirty="0">
                <a:solidFill>
                  <a:srgbClr val="FF0000"/>
                </a:solidFill>
                <a:latin typeface="Arial Narrow"/>
                <a:cs typeface="Calibri"/>
              </a:rPr>
              <a:t> </a:t>
            </a:r>
            <a:r>
              <a:rPr lang="fr-FR" sz="900" dirty="0">
                <a:latin typeface="Arial Narrow"/>
                <a:cs typeface="Calibri"/>
              </a:rPr>
              <a:t>En juin 2023, </a:t>
            </a:r>
            <a:r>
              <a:rPr lang="fr-FR" sz="900" b="1" dirty="0">
                <a:latin typeface="Arial Narrow"/>
                <a:cs typeface="Calibri"/>
              </a:rPr>
              <a:t>Emprunt en assurance vie et en compte-titres ordinaire au taux de 4%</a:t>
            </a:r>
            <a:r>
              <a:rPr lang="fr-FR" sz="900" dirty="0">
                <a:latin typeface="Arial Narrow"/>
                <a:cs typeface="Calibri"/>
              </a:rPr>
              <a:t> </a:t>
            </a:r>
            <a:r>
              <a:rPr lang="fr-FR" sz="900" b="1" dirty="0">
                <a:latin typeface="Arial Narrow"/>
                <a:cs typeface="Calibri"/>
              </a:rPr>
              <a:t>par an</a:t>
            </a:r>
            <a:r>
              <a:rPr lang="fr-FR" sz="900" dirty="0">
                <a:latin typeface="Arial Narrow"/>
                <a:cs typeface="Calibri"/>
              </a:rPr>
              <a:t> sur une durée de</a:t>
            </a:r>
            <a:r>
              <a:rPr lang="fr-FR" sz="900" b="1" dirty="0">
                <a:latin typeface="Arial Narrow"/>
                <a:cs typeface="Calibri"/>
              </a:rPr>
              <a:t> 5 ans</a:t>
            </a:r>
            <a:r>
              <a:rPr lang="fr-FR" sz="900" dirty="0">
                <a:latin typeface="Arial Narrow"/>
                <a:cs typeface="Calibri"/>
              </a:rPr>
              <a:t> </a:t>
            </a:r>
            <a:endParaRPr lang="fr-FR" sz="900" b="1" dirty="0">
              <a:latin typeface="Arial Narrow"/>
              <a:cs typeface="Calibri"/>
            </a:endParaRPr>
          </a:p>
        </p:txBody>
      </p:sp>
      <p:sp>
        <p:nvSpPr>
          <p:cNvPr id="6" name="Espace réservé du texte 1">
            <a:extLst>
              <a:ext uri="{FF2B5EF4-FFF2-40B4-BE49-F238E27FC236}">
                <a16:creationId xmlns:a16="http://schemas.microsoft.com/office/drawing/2014/main" id="{1597E20F-8A48-DA70-BE1E-3F539E018A1F}"/>
              </a:ext>
            </a:extLst>
          </p:cNvPr>
          <p:cNvSpPr txBox="1">
            <a:spLocks/>
          </p:cNvSpPr>
          <p:nvPr/>
        </p:nvSpPr>
        <p:spPr>
          <a:xfrm>
            <a:off x="605653" y="10438360"/>
            <a:ext cx="6350653" cy="274763"/>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tx1">
                    <a:lumMod val="75000"/>
                    <a:lumOff val="25000"/>
                  </a:schemeClr>
                </a:solidFill>
                <a:latin typeface="Arial Narrow" panose="020B0606020202030204" pitchFamily="34" charset="0"/>
              </a:rPr>
              <a:t>Coup d'œil aux derniers emprunts BPCE </a:t>
            </a:r>
          </a:p>
        </p:txBody>
      </p:sp>
      <p:pic>
        <p:nvPicPr>
          <p:cNvPr id="8" name="Graphique 9" descr="Jumelles avec un remplissage uni">
            <a:extLst>
              <a:ext uri="{FF2B5EF4-FFF2-40B4-BE49-F238E27FC236}">
                <a16:creationId xmlns:a16="http://schemas.microsoft.com/office/drawing/2014/main" id="{AD7F140C-7F6A-762A-4ED2-CDC83874E2A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73475" y="10396497"/>
            <a:ext cx="316626" cy="316626"/>
          </a:xfrm>
          <a:prstGeom prst="rect">
            <a:avLst/>
          </a:prstGeom>
        </p:spPr>
      </p:pic>
    </p:spTree>
    <p:extLst>
      <p:ext uri="{BB962C8B-B14F-4D97-AF65-F5344CB8AC3E}">
        <p14:creationId xmlns:p14="http://schemas.microsoft.com/office/powerpoint/2010/main" val="101954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10001EA-14C2-48E8-80BC-F4A16C218966}"/>
              </a:ext>
            </a:extLst>
          </p:cNvPr>
          <p:cNvSpPr>
            <a:spLocks noGrp="1"/>
          </p:cNvSpPr>
          <p:nvPr>
            <p:ph type="body" sz="quarter" idx="10"/>
          </p:nvPr>
        </p:nvSpPr>
        <p:spPr>
          <a:xfrm>
            <a:off x="490382" y="646687"/>
            <a:ext cx="6001000" cy="274763"/>
          </a:xfrm>
        </p:spPr>
        <p:txBody>
          <a:bodyPr/>
          <a:lstStyle/>
          <a:p>
            <a:r>
              <a:rPr lang="fr-FR" sz="1800" dirty="0">
                <a:solidFill>
                  <a:schemeClr val="tx1">
                    <a:lumMod val="75000"/>
                    <a:lumOff val="25000"/>
                  </a:schemeClr>
                </a:solidFill>
                <a:latin typeface="Arial Narrow" panose="020B0606020202030204" pitchFamily="34" charset="0"/>
              </a:rPr>
              <a:t>Dans quels cas proposer un emprunt BPCE à vos clients</a:t>
            </a:r>
          </a:p>
        </p:txBody>
      </p:sp>
      <p:sp>
        <p:nvSpPr>
          <p:cNvPr id="5" name="Espace réservé du numéro de diapositive 4">
            <a:extLst>
              <a:ext uri="{FF2B5EF4-FFF2-40B4-BE49-F238E27FC236}">
                <a16:creationId xmlns:a16="http://schemas.microsoft.com/office/drawing/2014/main" id="{3FA2171C-D5A6-494E-8231-62AE40CFCC73}"/>
              </a:ext>
            </a:extLst>
          </p:cNvPr>
          <p:cNvSpPr>
            <a:spLocks noGrp="1"/>
          </p:cNvSpPr>
          <p:nvPr>
            <p:ph type="sldNum" sz="quarter" idx="4"/>
          </p:nvPr>
        </p:nvSpPr>
        <p:spPr/>
        <p:txBody>
          <a:bodyPr/>
          <a:lstStyle/>
          <a:p>
            <a:fld id="{D5CB2B02-8FFA-4AE8-8936-873B449F5BB9}" type="slidenum">
              <a:rPr lang="fr-FR" smtClean="0"/>
              <a:pPr/>
              <a:t>2</a:t>
            </a:fld>
            <a:endParaRPr lang="fr-FR"/>
          </a:p>
        </p:txBody>
      </p:sp>
      <p:sp>
        <p:nvSpPr>
          <p:cNvPr id="15" name="Rectangle : coins arrondis 14">
            <a:extLst>
              <a:ext uri="{FF2B5EF4-FFF2-40B4-BE49-F238E27FC236}">
                <a16:creationId xmlns:a16="http://schemas.microsoft.com/office/drawing/2014/main" id="{697DE8FC-BA4B-4722-9BC2-3381DE815D29}"/>
              </a:ext>
            </a:extLst>
          </p:cNvPr>
          <p:cNvSpPr/>
          <p:nvPr/>
        </p:nvSpPr>
        <p:spPr>
          <a:xfrm>
            <a:off x="371376" y="1141226"/>
            <a:ext cx="2410636" cy="3153535"/>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spcBef>
                <a:spcPts val="338"/>
              </a:spcBef>
            </a:pPr>
            <a:endParaRPr lang="fr-FR" sz="900" dirty="0">
              <a:solidFill>
                <a:schemeClr val="tx1"/>
              </a:solidFill>
              <a:latin typeface="Arial Narrow"/>
            </a:endParaRPr>
          </a:p>
          <a:p>
            <a:pPr>
              <a:spcBef>
                <a:spcPts val="338"/>
              </a:spcBef>
            </a:pPr>
            <a:r>
              <a:rPr lang="fr-FR" sz="900" b="1" dirty="0">
                <a:solidFill>
                  <a:srgbClr val="C00000"/>
                </a:solidFill>
                <a:latin typeface="Arial Narrow"/>
              </a:rPr>
              <a:t>&gt;</a:t>
            </a:r>
            <a:r>
              <a:rPr lang="fr-FR" sz="900" dirty="0">
                <a:solidFill>
                  <a:schemeClr val="tx1"/>
                </a:solidFill>
                <a:latin typeface="Arial Narrow"/>
              </a:rPr>
              <a:t> </a:t>
            </a:r>
            <a:r>
              <a:rPr lang="fr-FR" sz="900" b="1" dirty="0">
                <a:solidFill>
                  <a:schemeClr val="tx1"/>
                </a:solidFill>
                <a:latin typeface="Arial Narrow"/>
              </a:rPr>
              <a:t>O</a:t>
            </a:r>
            <a:r>
              <a:rPr lang="fr-FR" sz="900" b="1" dirty="0">
                <a:solidFill>
                  <a:schemeClr val="tx1"/>
                </a:solidFill>
                <a:latin typeface="Calibri" panose="020F0502020204030204" pitchFamily="34" charset="0"/>
                <a:cs typeface="Calibri" panose="020F0502020204030204" pitchFamily="34" charset="0"/>
              </a:rPr>
              <a:t>ptimiser </a:t>
            </a:r>
            <a:r>
              <a:rPr lang="fr-FR" sz="900" dirty="0">
                <a:solidFill>
                  <a:schemeClr val="tx1"/>
                </a:solidFill>
                <a:latin typeface="Calibri" panose="020F0502020204030204" pitchFamily="34" charset="0"/>
                <a:cs typeface="Calibri" panose="020F0502020204030204" pitchFamily="34" charset="0"/>
              </a:rPr>
              <a:t>leur performance</a:t>
            </a:r>
          </a:p>
          <a:p>
            <a:pPr>
              <a:spcBef>
                <a:spcPts val="338"/>
              </a:spcBef>
            </a:pPr>
            <a:endParaRPr lang="fr-FR" sz="900" dirty="0">
              <a:solidFill>
                <a:schemeClr val="tx1"/>
              </a:solidFill>
              <a:latin typeface="Calibri" panose="020F0502020204030204" pitchFamily="34" charset="0"/>
              <a:cs typeface="Calibri" panose="020F0502020204030204" pitchFamily="34" charset="0"/>
            </a:endParaRPr>
          </a:p>
          <a:p>
            <a:pPr>
              <a:lnSpc>
                <a:spcPct val="120000"/>
              </a:lnSpc>
              <a:spcBef>
                <a:spcPts val="338"/>
              </a:spcBef>
            </a:pPr>
            <a:r>
              <a:rPr lang="fr-FR" sz="900" b="1" dirty="0">
                <a:solidFill>
                  <a:srgbClr val="C00000"/>
                </a:solidFill>
                <a:latin typeface="Arial Narrow"/>
              </a:rPr>
              <a:t>&gt; </a:t>
            </a:r>
            <a:r>
              <a:rPr lang="fr-FR" sz="900" b="1" dirty="0">
                <a:solidFill>
                  <a:schemeClr val="tx1"/>
                </a:solidFill>
                <a:latin typeface="Calibri" panose="020F0502020204030204" pitchFamily="34" charset="0"/>
                <a:cs typeface="Calibri" panose="020F0502020204030204" pitchFamily="34" charset="0"/>
              </a:rPr>
              <a:t>Obtenir</a:t>
            </a:r>
            <a:r>
              <a:rPr lang="fr-FR" sz="900" dirty="0">
                <a:solidFill>
                  <a:schemeClr val="tx1"/>
                </a:solidFill>
                <a:latin typeface="Calibri" panose="020F0502020204030204" pitchFamily="34" charset="0"/>
                <a:cs typeface="Calibri" panose="020F0502020204030204" pitchFamily="34" charset="0"/>
              </a:rPr>
              <a:t> des rendements supérieurs à l’inflation et maintenir le pouvoir d’achat. </a:t>
            </a:r>
          </a:p>
          <a:p>
            <a:pPr>
              <a:lnSpc>
                <a:spcPct val="120000"/>
              </a:lnSpc>
              <a:spcBef>
                <a:spcPts val="338"/>
              </a:spcBef>
            </a:pPr>
            <a:r>
              <a:rPr lang="fr-FR" sz="900" dirty="0">
                <a:solidFill>
                  <a:schemeClr val="tx1"/>
                </a:solidFill>
                <a:latin typeface="Calibri" panose="020F0502020204030204" pitchFamily="34" charset="0"/>
                <a:cs typeface="Calibri" panose="020F0502020204030204" pitchFamily="34" charset="0"/>
              </a:rPr>
              <a:t>Il est donc recommandé de proposer différents types de placements complémentaires à vos clients en fonction de leur profil d’investissement et de leur projet.</a:t>
            </a:r>
          </a:p>
          <a:p>
            <a:pPr>
              <a:lnSpc>
                <a:spcPct val="120000"/>
              </a:lnSpc>
              <a:spcBef>
                <a:spcPts val="338"/>
              </a:spcBef>
            </a:pPr>
            <a:endParaRPr lang="fr-FR" sz="900" dirty="0">
              <a:solidFill>
                <a:schemeClr val="tx1"/>
              </a:solidFill>
              <a:latin typeface="Calibri" panose="020F0502020204030204" pitchFamily="34" charset="0"/>
              <a:cs typeface="Calibri" panose="020F0502020204030204" pitchFamily="34" charset="0"/>
            </a:endParaRPr>
          </a:p>
          <a:p>
            <a:pPr>
              <a:lnSpc>
                <a:spcPct val="120000"/>
              </a:lnSpc>
              <a:spcBef>
                <a:spcPts val="338"/>
              </a:spcBef>
            </a:pPr>
            <a:r>
              <a:rPr lang="fr-FR" sz="900" b="1" dirty="0">
                <a:solidFill>
                  <a:srgbClr val="C00000"/>
                </a:solidFill>
                <a:latin typeface="Calibri" panose="020F0502020204030204" pitchFamily="34" charset="0"/>
                <a:cs typeface="Calibri" panose="020F0502020204030204" pitchFamily="34" charset="0"/>
              </a:rPr>
              <a:t>&gt;</a:t>
            </a:r>
            <a:r>
              <a:rPr lang="fr-FR" sz="900" b="1" dirty="0">
                <a:solidFill>
                  <a:schemeClr val="tx1"/>
                </a:solidFill>
                <a:latin typeface="Calibri" panose="020F0502020204030204" pitchFamily="34" charset="0"/>
                <a:cs typeface="Calibri" panose="020F0502020204030204" pitchFamily="34" charset="0"/>
              </a:rPr>
              <a:t> Diversifier</a:t>
            </a:r>
            <a:r>
              <a:rPr lang="fr-FR" sz="900" dirty="0">
                <a:solidFill>
                  <a:schemeClr val="tx1"/>
                </a:solidFill>
                <a:latin typeface="Calibri" panose="020F0502020204030204" pitchFamily="34" charset="0"/>
                <a:cs typeface="Calibri" panose="020F0502020204030204" pitchFamily="34" charset="0"/>
              </a:rPr>
              <a:t> en complément de l’épargne de précaution pour répartir leur épargne en investissant sur les marchés financiers</a:t>
            </a:r>
          </a:p>
          <a:p>
            <a:pPr marL="171450" indent="-171450">
              <a:lnSpc>
                <a:spcPct val="120000"/>
              </a:lnSpc>
              <a:spcBef>
                <a:spcPts val="338"/>
              </a:spcBef>
              <a:buFont typeface="Wingdings" panose="05000000000000000000" pitchFamily="2" charset="2"/>
              <a:buChar char="Ø"/>
            </a:pPr>
            <a:endParaRPr lang="fr-FR" sz="750" dirty="0">
              <a:solidFill>
                <a:schemeClr val="tx1"/>
              </a:solidFill>
              <a:latin typeface="Calibri" panose="020F0502020204030204" pitchFamily="34" charset="0"/>
              <a:cs typeface="Calibri" panose="020F0502020204030204" pitchFamily="34" charset="0"/>
            </a:endParaRPr>
          </a:p>
        </p:txBody>
      </p:sp>
      <p:sp>
        <p:nvSpPr>
          <p:cNvPr id="29" name="Espace réservé du texte 1">
            <a:extLst>
              <a:ext uri="{FF2B5EF4-FFF2-40B4-BE49-F238E27FC236}">
                <a16:creationId xmlns:a16="http://schemas.microsoft.com/office/drawing/2014/main" id="{D5AFF8A5-181D-4E92-8823-902539A1ABDD}"/>
              </a:ext>
            </a:extLst>
          </p:cNvPr>
          <p:cNvSpPr txBox="1">
            <a:spLocks/>
          </p:cNvSpPr>
          <p:nvPr/>
        </p:nvSpPr>
        <p:spPr>
          <a:xfrm>
            <a:off x="567028" y="6296328"/>
            <a:ext cx="6350653"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600" dirty="0">
                <a:solidFill>
                  <a:schemeClr val="tx1">
                    <a:lumMod val="75000"/>
                    <a:lumOff val="25000"/>
                  </a:schemeClr>
                </a:solidFill>
                <a:latin typeface="Arial Narrow" panose="020B0606020202030204" pitchFamily="34" charset="0"/>
              </a:rPr>
              <a:t>Comment j’en parle à mes clients ?</a:t>
            </a:r>
          </a:p>
          <a:p>
            <a:endParaRPr lang="fr-FR" dirty="0">
              <a:solidFill>
                <a:srgbClr val="C00000"/>
              </a:solidFill>
            </a:endParaRPr>
          </a:p>
        </p:txBody>
      </p:sp>
      <p:sp>
        <p:nvSpPr>
          <p:cNvPr id="3" name="ZoneTexte 2">
            <a:extLst>
              <a:ext uri="{FF2B5EF4-FFF2-40B4-BE49-F238E27FC236}">
                <a16:creationId xmlns:a16="http://schemas.microsoft.com/office/drawing/2014/main" id="{EB5F99A6-659B-43EF-B8DD-378C6548CBF3}"/>
              </a:ext>
            </a:extLst>
          </p:cNvPr>
          <p:cNvSpPr txBox="1"/>
          <p:nvPr/>
        </p:nvSpPr>
        <p:spPr>
          <a:xfrm>
            <a:off x="350249" y="8415054"/>
            <a:ext cx="5897972" cy="215444"/>
          </a:xfrm>
          <a:prstGeom prst="rect">
            <a:avLst/>
          </a:prstGeom>
          <a:noFill/>
        </p:spPr>
        <p:txBody>
          <a:bodyPr wrap="square" lIns="91440" tIns="45720" rIns="91440" bIns="45720" rtlCol="0" anchor="t">
            <a:spAutoFit/>
          </a:bodyPr>
          <a:lstStyle/>
          <a:p>
            <a:pPr algn="l" rtl="0" fontAlgn="base"/>
            <a:r>
              <a:rPr lang="fr-FR" sz="800" dirty="0">
                <a:latin typeface="Arial Narrow"/>
                <a:cs typeface="Calibri"/>
              </a:rPr>
              <a:t>	</a:t>
            </a:r>
          </a:p>
        </p:txBody>
      </p:sp>
      <p:sp>
        <p:nvSpPr>
          <p:cNvPr id="8" name="ZoneTexte 7">
            <a:extLst>
              <a:ext uri="{FF2B5EF4-FFF2-40B4-BE49-F238E27FC236}">
                <a16:creationId xmlns:a16="http://schemas.microsoft.com/office/drawing/2014/main" id="{56B08E9E-57F0-45B1-80DC-C1262CAFD347}"/>
              </a:ext>
            </a:extLst>
          </p:cNvPr>
          <p:cNvSpPr txBox="1"/>
          <p:nvPr/>
        </p:nvSpPr>
        <p:spPr>
          <a:xfrm>
            <a:off x="514873" y="4713489"/>
            <a:ext cx="5828254" cy="313932"/>
          </a:xfrm>
          <a:prstGeom prst="rect">
            <a:avLst/>
          </a:prstGeom>
          <a:noFill/>
        </p:spPr>
        <p:txBody>
          <a:bodyPr wrap="square" rtlCol="0">
            <a:spAutoFit/>
          </a:bodyPr>
          <a:lstStyle/>
          <a:p>
            <a:pPr defTabSz="685800">
              <a:lnSpc>
                <a:spcPct val="90000"/>
              </a:lnSpc>
              <a:spcBef>
                <a:spcPts val="750"/>
              </a:spcBef>
            </a:pPr>
            <a:r>
              <a:rPr lang="fr-FR" sz="1600" b="1" dirty="0">
                <a:solidFill>
                  <a:schemeClr val="tx1">
                    <a:lumMod val="75000"/>
                    <a:lumOff val="25000"/>
                  </a:schemeClr>
                </a:solidFill>
                <a:latin typeface="Arial Narrow" panose="020B0606020202030204" pitchFamily="34" charset="0"/>
              </a:rPr>
              <a:t>Mes bons réflexes en rendez-vous</a:t>
            </a:r>
          </a:p>
        </p:txBody>
      </p:sp>
      <p:sp>
        <p:nvSpPr>
          <p:cNvPr id="30" name="Rectangle : coins arrondis 29">
            <a:extLst>
              <a:ext uri="{FF2B5EF4-FFF2-40B4-BE49-F238E27FC236}">
                <a16:creationId xmlns:a16="http://schemas.microsoft.com/office/drawing/2014/main" id="{D7B59C67-36AE-40EF-A757-EE324BD8993F}"/>
              </a:ext>
            </a:extLst>
          </p:cNvPr>
          <p:cNvSpPr/>
          <p:nvPr/>
        </p:nvSpPr>
        <p:spPr>
          <a:xfrm>
            <a:off x="4028035" y="1086460"/>
            <a:ext cx="2500283" cy="3208301"/>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spcBef>
                <a:spcPts val="338"/>
              </a:spcBef>
            </a:pPr>
            <a:endParaRPr lang="fr-FR" sz="900" b="1" dirty="0">
              <a:solidFill>
                <a:srgbClr val="C00000"/>
              </a:solidFill>
            </a:endParaRPr>
          </a:p>
          <a:p>
            <a:pPr>
              <a:lnSpc>
                <a:spcPct val="120000"/>
              </a:lnSpc>
              <a:spcBef>
                <a:spcPts val="338"/>
              </a:spcBef>
            </a:pPr>
            <a:endParaRPr lang="fr-FR" sz="900" b="1" dirty="0">
              <a:solidFill>
                <a:srgbClr val="C00000"/>
              </a:solidFill>
            </a:endParaRPr>
          </a:p>
          <a:p>
            <a:pPr>
              <a:lnSpc>
                <a:spcPct val="120000"/>
              </a:lnSpc>
              <a:spcBef>
                <a:spcPts val="338"/>
              </a:spcBef>
            </a:pPr>
            <a:r>
              <a:rPr lang="fr-FR" sz="900" b="1" dirty="0">
                <a:solidFill>
                  <a:srgbClr val="C00000"/>
                </a:solidFill>
              </a:rPr>
              <a:t>&gt;</a:t>
            </a:r>
            <a:r>
              <a:rPr lang="fr-FR" sz="900" b="1" dirty="0">
                <a:solidFill>
                  <a:schemeClr val="tx1"/>
                </a:solidFill>
              </a:rPr>
              <a:t> Des revenus différés</a:t>
            </a:r>
          </a:p>
          <a:p>
            <a:pPr>
              <a:spcBef>
                <a:spcPts val="338"/>
              </a:spcBef>
            </a:pPr>
            <a:r>
              <a:rPr lang="fr-FR" sz="900" dirty="0">
                <a:solidFill>
                  <a:schemeClr val="tx1"/>
                </a:solidFill>
              </a:rPr>
              <a:t>En assurance-vie, la souscription de l’emprunt permet de garantir la valorisation du capital à un taux connu dès la souscription. </a:t>
            </a:r>
          </a:p>
          <a:p>
            <a:pPr>
              <a:lnSpc>
                <a:spcPct val="120000"/>
              </a:lnSpc>
              <a:spcBef>
                <a:spcPts val="338"/>
              </a:spcBef>
            </a:pPr>
            <a:r>
              <a:rPr lang="fr-FR" sz="900" dirty="0">
                <a:solidFill>
                  <a:schemeClr val="tx1"/>
                </a:solidFill>
              </a:rPr>
              <a:t>A l’échéance de l’emprunt, cette épargne accumulée pourra :</a:t>
            </a:r>
          </a:p>
          <a:p>
            <a:pPr marL="171450" indent="-171450">
              <a:lnSpc>
                <a:spcPct val="120000"/>
              </a:lnSpc>
              <a:spcBef>
                <a:spcPts val="338"/>
              </a:spcBef>
              <a:buFontTx/>
              <a:buChar char="-"/>
            </a:pPr>
            <a:r>
              <a:rPr lang="fr-FR" sz="900" dirty="0">
                <a:solidFill>
                  <a:schemeClr val="tx1"/>
                </a:solidFill>
              </a:rPr>
              <a:t>Continuer de se valoriser sur un autre support de leur choix </a:t>
            </a:r>
          </a:p>
          <a:p>
            <a:pPr marL="171450" indent="-171450">
              <a:lnSpc>
                <a:spcPct val="120000"/>
              </a:lnSpc>
              <a:spcBef>
                <a:spcPts val="338"/>
              </a:spcBef>
              <a:buFontTx/>
              <a:buChar char="-"/>
            </a:pPr>
            <a:r>
              <a:rPr lang="fr-FR" sz="900" dirty="0">
                <a:solidFill>
                  <a:schemeClr val="tx1"/>
                </a:solidFill>
              </a:rPr>
              <a:t>Générer des revenus réguliers (rachats partiels programmés) pour maintenir leur pouvoir d’achat ou réaliser leurs projets.</a:t>
            </a:r>
            <a:endParaRPr lang="fr-FR" sz="900" b="1" dirty="0">
              <a:solidFill>
                <a:srgbClr val="C00000"/>
              </a:solidFill>
              <a:latin typeface="Arial Narrow"/>
            </a:endParaRPr>
          </a:p>
          <a:p>
            <a:pPr>
              <a:lnSpc>
                <a:spcPct val="120000"/>
              </a:lnSpc>
              <a:spcBef>
                <a:spcPts val="338"/>
              </a:spcBef>
            </a:pPr>
            <a:r>
              <a:rPr lang="fr-FR" sz="900" b="1" dirty="0">
                <a:solidFill>
                  <a:srgbClr val="C00000"/>
                </a:solidFill>
                <a:latin typeface="Arial Narrow"/>
              </a:rPr>
              <a:t>&gt;</a:t>
            </a:r>
            <a:r>
              <a:rPr lang="fr-FR" sz="900" dirty="0">
                <a:solidFill>
                  <a:schemeClr val="tx1"/>
                </a:solidFill>
                <a:latin typeface="Arial Narrow"/>
              </a:rPr>
              <a:t> </a:t>
            </a:r>
            <a:r>
              <a:rPr lang="fr-FR" sz="900" b="1" dirty="0">
                <a:solidFill>
                  <a:schemeClr val="tx1"/>
                </a:solidFill>
              </a:rPr>
              <a:t>Des revenus immédiats </a:t>
            </a:r>
          </a:p>
          <a:p>
            <a:pPr>
              <a:lnSpc>
                <a:spcPct val="120000"/>
              </a:lnSpc>
              <a:spcBef>
                <a:spcPts val="338"/>
              </a:spcBef>
            </a:pPr>
            <a:r>
              <a:rPr lang="fr-FR" sz="900" dirty="0">
                <a:solidFill>
                  <a:schemeClr val="tx1"/>
                </a:solidFill>
              </a:rPr>
              <a:t>La souscription d’emprunt dans le CTO permet à vos clients de bénéficier des compléments de revenus trimestriels garantis à un taux connu dès la souscription.</a:t>
            </a:r>
          </a:p>
          <a:p>
            <a:pPr>
              <a:lnSpc>
                <a:spcPct val="120000"/>
              </a:lnSpc>
              <a:spcBef>
                <a:spcPts val="338"/>
              </a:spcBef>
            </a:pPr>
            <a:endParaRPr lang="fr-FR" sz="750" dirty="0">
              <a:solidFill>
                <a:schemeClr val="tx1"/>
              </a:solidFill>
            </a:endParaRPr>
          </a:p>
        </p:txBody>
      </p:sp>
      <p:sp>
        <p:nvSpPr>
          <p:cNvPr id="41" name="ZoneTexte 40">
            <a:extLst>
              <a:ext uri="{FF2B5EF4-FFF2-40B4-BE49-F238E27FC236}">
                <a16:creationId xmlns:a16="http://schemas.microsoft.com/office/drawing/2014/main" id="{49AA7D54-F242-4D9C-9B3F-DF088D1D80EA}"/>
              </a:ext>
            </a:extLst>
          </p:cNvPr>
          <p:cNvSpPr txBox="1"/>
          <p:nvPr/>
        </p:nvSpPr>
        <p:spPr>
          <a:xfrm>
            <a:off x="678735" y="1001032"/>
            <a:ext cx="1988833" cy="261610"/>
          </a:xfrm>
          <a:prstGeom prst="rect">
            <a:avLst/>
          </a:prstGeom>
          <a:solidFill>
            <a:schemeClr val="bg1"/>
          </a:solidFill>
        </p:spPr>
        <p:txBody>
          <a:bodyPr wrap="square" rtlCol="0">
            <a:spAutoFit/>
          </a:bodyPr>
          <a:lstStyle/>
          <a:p>
            <a:r>
              <a:rPr lang="fr-FR" sz="1100" b="1" dirty="0">
                <a:solidFill>
                  <a:srgbClr val="C00000"/>
                </a:solidFill>
              </a:rPr>
              <a:t>Pour Valoriser son épargne</a:t>
            </a:r>
          </a:p>
        </p:txBody>
      </p:sp>
      <p:sp>
        <p:nvSpPr>
          <p:cNvPr id="9" name="ZoneTexte 8">
            <a:extLst>
              <a:ext uri="{FF2B5EF4-FFF2-40B4-BE49-F238E27FC236}">
                <a16:creationId xmlns:a16="http://schemas.microsoft.com/office/drawing/2014/main" id="{34EBD41F-4DF7-4DE2-98FB-5CA07A65763E}"/>
              </a:ext>
            </a:extLst>
          </p:cNvPr>
          <p:cNvSpPr txBox="1"/>
          <p:nvPr/>
        </p:nvSpPr>
        <p:spPr>
          <a:xfrm>
            <a:off x="153608" y="11901248"/>
            <a:ext cx="5213521" cy="184666"/>
          </a:xfrm>
          <a:prstGeom prst="rect">
            <a:avLst/>
          </a:prstGeom>
          <a:noFill/>
        </p:spPr>
        <p:txBody>
          <a:bodyPr wrap="square" lIns="91440" tIns="45720" rIns="91440" bIns="45720" rtlCol="0" anchor="t">
            <a:spAutoFit/>
          </a:bodyPr>
          <a:lstStyle/>
          <a:p>
            <a:r>
              <a:rPr lang="fr-FR" sz="600" b="0" i="0" dirty="0">
                <a:solidFill>
                  <a:srgbClr val="3D4549"/>
                </a:solidFill>
                <a:effectLst/>
                <a:latin typeface="Arial Narrow"/>
              </a:rPr>
              <a:t>Rappel : La recherche de performance peut exposer le client à risque de perte en capital. Cette exposition varie en fonction des supports sélectionnés. Parlez en à votre client.</a:t>
            </a:r>
            <a:endParaRPr lang="fr-FR" sz="600" dirty="0">
              <a:latin typeface="Arial Narrow"/>
              <a:cs typeface="Calibri"/>
            </a:endParaRPr>
          </a:p>
        </p:txBody>
      </p:sp>
      <p:sp>
        <p:nvSpPr>
          <p:cNvPr id="48" name="ZoneTexte 47">
            <a:extLst>
              <a:ext uri="{FF2B5EF4-FFF2-40B4-BE49-F238E27FC236}">
                <a16:creationId xmlns:a16="http://schemas.microsoft.com/office/drawing/2014/main" id="{23F4B358-E3F5-4610-8981-AE45FA30B379}"/>
              </a:ext>
            </a:extLst>
          </p:cNvPr>
          <p:cNvSpPr txBox="1"/>
          <p:nvPr/>
        </p:nvSpPr>
        <p:spPr>
          <a:xfrm>
            <a:off x="153609" y="11769854"/>
            <a:ext cx="1741004" cy="184666"/>
          </a:xfrm>
          <a:prstGeom prst="rect">
            <a:avLst/>
          </a:prstGeom>
          <a:noFill/>
        </p:spPr>
        <p:txBody>
          <a:bodyPr wrap="square" lIns="91440" tIns="45720" rIns="91440" bIns="45720" rtlCol="0" anchor="t">
            <a:spAutoFit/>
          </a:bodyPr>
          <a:lstStyle/>
          <a:p>
            <a:r>
              <a:rPr lang="fr-FR" sz="600" b="0" i="0" u="none" strike="noStrike" dirty="0">
                <a:solidFill>
                  <a:srgbClr val="3D4549"/>
                </a:solidFill>
                <a:effectLst/>
                <a:latin typeface="Arial Narrow"/>
              </a:rPr>
              <a:t>Document à usage interne - à ne pas diffuser</a:t>
            </a:r>
            <a:r>
              <a:rPr lang="fr-FR" sz="600" b="0" i="0" dirty="0">
                <a:solidFill>
                  <a:srgbClr val="000000"/>
                </a:solidFill>
                <a:effectLst/>
                <a:latin typeface="Arial Narrow"/>
              </a:rPr>
              <a:t>​</a:t>
            </a:r>
            <a:endParaRPr lang="fr-FR" sz="600" dirty="0">
              <a:latin typeface="Arial Narrow"/>
              <a:cs typeface="Calibri"/>
            </a:endParaRPr>
          </a:p>
        </p:txBody>
      </p:sp>
      <p:pic>
        <p:nvPicPr>
          <p:cNvPr id="14" name="Image 13" descr="Une image contenant texte&#10;&#10;Description générée automatiquement">
            <a:extLst>
              <a:ext uri="{FF2B5EF4-FFF2-40B4-BE49-F238E27FC236}">
                <a16:creationId xmlns:a16="http://schemas.microsoft.com/office/drawing/2014/main" id="{A582D0B5-DD6F-476B-B402-B2466C78F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sp>
        <p:nvSpPr>
          <p:cNvPr id="49" name="Espace réservé du pied de page 1">
            <a:extLst>
              <a:ext uri="{FF2B5EF4-FFF2-40B4-BE49-F238E27FC236}">
                <a16:creationId xmlns:a16="http://schemas.microsoft.com/office/drawing/2014/main" id="{C02BF3E1-4431-4BCA-A42F-66805A943726}"/>
              </a:ext>
            </a:extLst>
          </p:cNvPr>
          <p:cNvSpPr>
            <a:spLocks noGrp="1"/>
          </p:cNvSpPr>
          <p:nvPr>
            <p:ph type="ftr" sz="quarter" idx="3"/>
          </p:nvPr>
        </p:nvSpPr>
        <p:spPr>
          <a:xfrm>
            <a:off x="2667568" y="11798948"/>
            <a:ext cx="1646628" cy="169277"/>
          </a:xfrm>
        </p:spPr>
        <p:txBody>
          <a:bodyPr/>
          <a:lstStyle/>
          <a:p>
            <a:pPr algn="l"/>
            <a:r>
              <a:rPr lang="fr-FR" dirty="0"/>
              <a:t>Fiche mémo Emprunts   Septembre 2023</a:t>
            </a:r>
          </a:p>
        </p:txBody>
      </p:sp>
      <p:pic>
        <p:nvPicPr>
          <p:cNvPr id="16" name="Image 15">
            <a:extLst>
              <a:ext uri="{FF2B5EF4-FFF2-40B4-BE49-F238E27FC236}">
                <a16:creationId xmlns:a16="http://schemas.microsoft.com/office/drawing/2014/main" id="{ED508E04-BEE6-4AAC-A5B1-79FE14CCDFF1}"/>
              </a:ext>
            </a:extLst>
          </p:cNvPr>
          <p:cNvPicPr>
            <a:picLocks noChangeAspect="1"/>
          </p:cNvPicPr>
          <p:nvPr/>
        </p:nvPicPr>
        <p:blipFill>
          <a:blip r:embed="rId3"/>
          <a:stretch>
            <a:fillRect/>
          </a:stretch>
        </p:blipFill>
        <p:spPr>
          <a:xfrm>
            <a:off x="0" y="465680"/>
            <a:ext cx="695739" cy="143748"/>
          </a:xfrm>
          <a:prstGeom prst="rect">
            <a:avLst/>
          </a:prstGeom>
        </p:spPr>
      </p:pic>
      <p:sp>
        <p:nvSpPr>
          <p:cNvPr id="47" name="ZoneTexte 46">
            <a:extLst>
              <a:ext uri="{FF2B5EF4-FFF2-40B4-BE49-F238E27FC236}">
                <a16:creationId xmlns:a16="http://schemas.microsoft.com/office/drawing/2014/main" id="{E0CE1853-BA45-45A8-8543-E375C0B81373}"/>
              </a:ext>
            </a:extLst>
          </p:cNvPr>
          <p:cNvSpPr txBox="1"/>
          <p:nvPr/>
        </p:nvSpPr>
        <p:spPr>
          <a:xfrm>
            <a:off x="4354295" y="965790"/>
            <a:ext cx="1988832" cy="261610"/>
          </a:xfrm>
          <a:prstGeom prst="rect">
            <a:avLst/>
          </a:prstGeom>
          <a:solidFill>
            <a:schemeClr val="bg1"/>
          </a:solidFill>
        </p:spPr>
        <p:txBody>
          <a:bodyPr wrap="square" rtlCol="0">
            <a:spAutoFit/>
          </a:bodyPr>
          <a:lstStyle/>
          <a:p>
            <a:r>
              <a:rPr lang="fr-FR" sz="1100" b="1" dirty="0">
                <a:solidFill>
                  <a:srgbClr val="C00000"/>
                </a:solidFill>
              </a:rPr>
              <a:t>Pour Compléter ses revenus</a:t>
            </a:r>
          </a:p>
        </p:txBody>
      </p:sp>
      <p:sp>
        <p:nvSpPr>
          <p:cNvPr id="50" name="Espace réservé du texte 8">
            <a:extLst>
              <a:ext uri="{FF2B5EF4-FFF2-40B4-BE49-F238E27FC236}">
                <a16:creationId xmlns:a16="http://schemas.microsoft.com/office/drawing/2014/main" id="{BF82148B-EC76-4F19-86AB-F3F65BDBE546}"/>
              </a:ext>
            </a:extLst>
          </p:cNvPr>
          <p:cNvSpPr txBox="1">
            <a:spLocks/>
          </p:cNvSpPr>
          <p:nvPr/>
        </p:nvSpPr>
        <p:spPr>
          <a:xfrm>
            <a:off x="2864296" y="1369272"/>
            <a:ext cx="1053242" cy="2827583"/>
          </a:xfrm>
          <a:prstGeom prst="rect">
            <a:avLst/>
          </a:prstGeom>
          <a:noFill/>
          <a:ln w="12700">
            <a:noFill/>
          </a:ln>
        </p:spPr>
        <p:txBody>
          <a:bodyPr lIns="91440" tIns="45720" rIns="91440" bIns="4572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fr-FR" sz="900" b="1" dirty="0">
                <a:solidFill>
                  <a:srgbClr val="C00000"/>
                </a:solidFill>
                <a:cs typeface="Arial"/>
              </a:rPr>
              <a:t>Le saviez-vous?</a:t>
            </a:r>
          </a:p>
          <a:p>
            <a:pPr marL="0" indent="0" algn="ctr">
              <a:buNone/>
            </a:pPr>
            <a:r>
              <a:rPr lang="fr-FR" sz="900" dirty="0"/>
              <a:t>Le capital est garanti à l’échéance sauf défaut de l’émetteur (BPCE).</a:t>
            </a:r>
            <a:endParaRPr lang="fr-FR" sz="900" dirty="0">
              <a:solidFill>
                <a:srgbClr val="7030A0"/>
              </a:solidFill>
            </a:endParaRPr>
          </a:p>
          <a:p>
            <a:pPr marL="0" indent="0" algn="ctr">
              <a:buNone/>
            </a:pPr>
            <a:r>
              <a:rPr lang="fr-FR" sz="900" dirty="0"/>
              <a:t>A noter la solidité financière de l’émetteur est liée à sa bonne notation</a:t>
            </a:r>
          </a:p>
          <a:p>
            <a:pPr marL="0" indent="0" algn="ctr">
              <a:buNone/>
            </a:pPr>
            <a:endParaRPr lang="fr-FR" sz="900" dirty="0"/>
          </a:p>
          <a:p>
            <a:pPr marL="0" indent="0" algn="ctr">
              <a:buNone/>
            </a:pPr>
            <a:endParaRPr lang="fr-FR" sz="900" dirty="0"/>
          </a:p>
          <a:p>
            <a:pPr marL="0" indent="0" algn="ctr">
              <a:buNone/>
            </a:pPr>
            <a:r>
              <a:rPr lang="fr-FR" sz="900" dirty="0"/>
              <a:t>Le taux de rémunération est connu à la souscription</a:t>
            </a:r>
          </a:p>
          <a:p>
            <a:pPr marL="0" indent="0" algn="ctr">
              <a:buNone/>
            </a:pPr>
            <a:endParaRPr lang="fr-FR" sz="800" b="1" dirty="0">
              <a:solidFill>
                <a:srgbClr val="C00000"/>
              </a:solidFill>
              <a:cs typeface="Arial"/>
            </a:endParaRPr>
          </a:p>
        </p:txBody>
      </p:sp>
      <p:pic>
        <p:nvPicPr>
          <p:cNvPr id="51" name="Graphique 50" descr="Signe pouce en haut contour">
            <a:extLst>
              <a:ext uri="{FF2B5EF4-FFF2-40B4-BE49-F238E27FC236}">
                <a16:creationId xmlns:a16="http://schemas.microsoft.com/office/drawing/2014/main" id="{8D5E0E15-F3E4-4CDE-A552-6293377B89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45880" y="1153638"/>
            <a:ext cx="233152" cy="233152"/>
          </a:xfrm>
          <a:prstGeom prst="rect">
            <a:avLst/>
          </a:prstGeom>
        </p:spPr>
      </p:pic>
      <p:pic>
        <p:nvPicPr>
          <p:cNvPr id="10" name="Graphique 10" descr="Questions avec un remplissage uni">
            <a:extLst>
              <a:ext uri="{FF2B5EF4-FFF2-40B4-BE49-F238E27FC236}">
                <a16:creationId xmlns:a16="http://schemas.microsoft.com/office/drawing/2014/main" id="{8F3DE365-C941-A235-3A79-CBC1096255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6548" y="6238602"/>
            <a:ext cx="348792" cy="388071"/>
          </a:xfrm>
          <a:prstGeom prst="rect">
            <a:avLst/>
          </a:prstGeom>
        </p:spPr>
      </p:pic>
      <p:pic>
        <p:nvPicPr>
          <p:cNvPr id="18" name="Graphique 17" descr="Mille contour">
            <a:extLst>
              <a:ext uri="{FF2B5EF4-FFF2-40B4-BE49-F238E27FC236}">
                <a16:creationId xmlns:a16="http://schemas.microsoft.com/office/drawing/2014/main" id="{49BE6EEE-507A-21D3-43C6-7ACA386ADD7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9677" y="625761"/>
            <a:ext cx="337472" cy="337472"/>
          </a:xfrm>
          <a:prstGeom prst="rect">
            <a:avLst/>
          </a:prstGeom>
        </p:spPr>
      </p:pic>
      <p:pic>
        <p:nvPicPr>
          <p:cNvPr id="20" name="Graphique 19" descr="Liste de contrôle avec un remplissage uni">
            <a:extLst>
              <a:ext uri="{FF2B5EF4-FFF2-40B4-BE49-F238E27FC236}">
                <a16:creationId xmlns:a16="http://schemas.microsoft.com/office/drawing/2014/main" id="{099A43E5-2917-D86B-8281-FDB7400EF25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00736" y="4622979"/>
            <a:ext cx="400821" cy="400821"/>
          </a:xfrm>
          <a:prstGeom prst="rect">
            <a:avLst/>
          </a:prstGeom>
        </p:spPr>
      </p:pic>
      <p:sp>
        <p:nvSpPr>
          <p:cNvPr id="21" name="ZoneTexte 20">
            <a:extLst>
              <a:ext uri="{FF2B5EF4-FFF2-40B4-BE49-F238E27FC236}">
                <a16:creationId xmlns:a16="http://schemas.microsoft.com/office/drawing/2014/main" id="{D98ABC74-A568-9E63-1BE9-D110AA1047B8}"/>
              </a:ext>
            </a:extLst>
          </p:cNvPr>
          <p:cNvSpPr txBox="1"/>
          <p:nvPr/>
        </p:nvSpPr>
        <p:spPr>
          <a:xfrm>
            <a:off x="377208" y="5149431"/>
            <a:ext cx="598007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900" b="1" dirty="0">
                <a:solidFill>
                  <a:srgbClr val="C00000"/>
                </a:solidFill>
                <a:latin typeface="Arial Narrow"/>
                <a:cs typeface="Calibri"/>
              </a:rPr>
              <a:t>&gt;</a:t>
            </a:r>
            <a:r>
              <a:rPr lang="fr-FR" sz="900" dirty="0">
                <a:solidFill>
                  <a:srgbClr val="FF0000"/>
                </a:solidFill>
                <a:latin typeface="Arial Narrow"/>
                <a:cs typeface="Calibri"/>
              </a:rPr>
              <a:t> </a:t>
            </a:r>
            <a:r>
              <a:rPr lang="fr-FR" sz="900" b="1" dirty="0">
                <a:latin typeface="Calibri" panose="020F0502020204030204" pitchFamily="34" charset="0"/>
                <a:cs typeface="Calibri" panose="020F0502020204030204" pitchFamily="34" charset="0"/>
              </a:rPr>
              <a:t>Equiper en Assurance Vie </a:t>
            </a:r>
            <a:r>
              <a:rPr lang="fr-FR" sz="900" dirty="0">
                <a:latin typeface="Calibri" panose="020F0502020204030204" pitchFamily="34" charset="0"/>
                <a:cs typeface="Calibri" panose="020F0502020204030204" pitchFamily="34" charset="0"/>
              </a:rPr>
              <a:t>, le conjoint et les enfants en proposant systématiquement </a:t>
            </a:r>
            <a:r>
              <a:rPr lang="fr-FR" sz="900" b="1" dirty="0">
                <a:latin typeface="Calibri" panose="020F0502020204030204" pitchFamily="34" charset="0"/>
                <a:cs typeface="Calibri" panose="020F0502020204030204" pitchFamily="34" charset="0"/>
              </a:rPr>
              <a:t>l’Option Transmission </a:t>
            </a:r>
            <a:r>
              <a:rPr lang="fr-FR" sz="900" dirty="0">
                <a:latin typeface="Calibri" panose="020F0502020204030204" pitchFamily="34" charset="0"/>
                <a:cs typeface="Calibri" panose="020F0502020204030204" pitchFamily="34" charset="0"/>
              </a:rPr>
              <a:t>pour</a:t>
            </a:r>
          </a:p>
          <a:p>
            <a:r>
              <a:rPr lang="fr-FR" sz="900" dirty="0">
                <a:latin typeface="Calibri" panose="020F0502020204030204" pitchFamily="34" charset="0"/>
                <a:cs typeface="Calibri" panose="020F0502020204030204" pitchFamily="34" charset="0"/>
              </a:rPr>
              <a:t>valoriser et accélérer l’équipement de la famille et/ou des ayants droits en offrant l’accès à des contrats Premium</a:t>
            </a:r>
          </a:p>
          <a:p>
            <a:endParaRPr lang="fr-FR" sz="900" b="1" dirty="0">
              <a:solidFill>
                <a:srgbClr val="C00000"/>
              </a:solidFill>
              <a:latin typeface="Calibri" panose="020F0502020204030204" pitchFamily="34" charset="0"/>
              <a:cs typeface="Calibri" panose="020F0502020204030204" pitchFamily="34" charset="0"/>
            </a:endParaRPr>
          </a:p>
          <a:p>
            <a:r>
              <a:rPr lang="fr-FR" sz="900" b="1" dirty="0">
                <a:solidFill>
                  <a:srgbClr val="C00000"/>
                </a:solidFill>
                <a:latin typeface="Calibri" panose="020F0502020204030204" pitchFamily="34" charset="0"/>
                <a:cs typeface="Calibri" panose="020F0502020204030204" pitchFamily="34" charset="0"/>
              </a:rPr>
              <a:t>&gt;</a:t>
            </a:r>
            <a:r>
              <a:rPr lang="fr-FR" sz="900" dirty="0">
                <a:latin typeface="Calibri" panose="020F0502020204030204" pitchFamily="34" charset="0"/>
                <a:cs typeface="Calibri" panose="020F0502020204030204" pitchFamily="34" charset="0"/>
              </a:rPr>
              <a:t> </a:t>
            </a:r>
            <a:r>
              <a:rPr lang="fr-FR" sz="900" b="1" dirty="0">
                <a:latin typeface="Calibri" panose="020F0502020204030204" pitchFamily="34" charset="0"/>
                <a:cs typeface="Calibri" panose="020F0502020204030204" pitchFamily="34" charset="0"/>
              </a:rPr>
              <a:t>Diversifier </a:t>
            </a:r>
            <a:r>
              <a:rPr lang="fr-FR" sz="900" dirty="0">
                <a:latin typeface="Calibri" panose="020F0502020204030204" pitchFamily="34" charset="0"/>
                <a:cs typeface="Calibri" panose="020F0502020204030204" pitchFamily="34" charset="0"/>
              </a:rPr>
              <a:t> versement Emprunt </a:t>
            </a:r>
            <a:r>
              <a:rPr lang="fr-FR" sz="900" b="1" dirty="0">
                <a:solidFill>
                  <a:srgbClr val="C00000"/>
                </a:solidFill>
                <a:latin typeface="Calibri" panose="020F0502020204030204" pitchFamily="34" charset="0"/>
                <a:cs typeface="Calibri" panose="020F0502020204030204" pitchFamily="34" charset="0"/>
              </a:rPr>
              <a:t>+</a:t>
            </a:r>
            <a:r>
              <a:rPr lang="fr-FR" sz="900" b="1" dirty="0">
                <a:latin typeface="Calibri" panose="020F0502020204030204" pitchFamily="34" charset="0"/>
                <a:cs typeface="Calibri" panose="020F0502020204030204" pitchFamily="34" charset="0"/>
              </a:rPr>
              <a:t> </a:t>
            </a:r>
            <a:r>
              <a:rPr lang="fr-FR" sz="900" dirty="0">
                <a:latin typeface="Calibri" panose="020F0502020204030204" pitchFamily="34" charset="0"/>
                <a:cs typeface="Calibri" panose="020F0502020204030204" pitchFamily="34" charset="0"/>
              </a:rPr>
              <a:t> supports financiers ( UC, FAF…) lors de chaque versement en Assurance vie </a:t>
            </a:r>
          </a:p>
          <a:p>
            <a:endParaRPr lang="fr-FR" sz="900" dirty="0">
              <a:latin typeface="Calibri" panose="020F0502020204030204" pitchFamily="34" charset="0"/>
              <a:cs typeface="Calibri" panose="020F0502020204030204" pitchFamily="34" charset="0"/>
            </a:endParaRPr>
          </a:p>
          <a:p>
            <a:r>
              <a:rPr lang="fr-FR" sz="900" b="1" dirty="0">
                <a:solidFill>
                  <a:srgbClr val="C00000"/>
                </a:solidFill>
                <a:latin typeface="Calibri" panose="020F0502020204030204" pitchFamily="34" charset="0"/>
                <a:cs typeface="Calibri" panose="020F0502020204030204" pitchFamily="34" charset="0"/>
              </a:rPr>
              <a:t>&gt;</a:t>
            </a:r>
            <a:r>
              <a:rPr lang="fr-FR" sz="900" b="1" dirty="0">
                <a:solidFill>
                  <a:srgbClr val="FF0000"/>
                </a:solidFill>
                <a:latin typeface="Calibri" panose="020F0502020204030204" pitchFamily="34" charset="0"/>
                <a:cs typeface="Calibri" panose="020F0502020204030204" pitchFamily="34" charset="0"/>
              </a:rPr>
              <a:t> </a:t>
            </a:r>
            <a:r>
              <a:rPr lang="fr-FR" sz="900" b="1" dirty="0">
                <a:latin typeface="Calibri" panose="020F0502020204030204" pitchFamily="34" charset="0"/>
                <a:cs typeface="Calibri" panose="020F0502020204030204" pitchFamily="34" charset="0"/>
              </a:rPr>
              <a:t>Abonner </a:t>
            </a:r>
            <a:r>
              <a:rPr lang="fr-FR" sz="900" dirty="0">
                <a:latin typeface="Calibri" panose="020F0502020204030204" pitchFamily="34" charset="0"/>
                <a:cs typeface="Calibri" panose="020F0502020204030204" pitchFamily="34" charset="0"/>
              </a:rPr>
              <a:t>chaque contrat</a:t>
            </a:r>
          </a:p>
          <a:p>
            <a:endParaRPr lang="fr-FR" sz="800" b="1" dirty="0">
              <a:latin typeface="Calibri" panose="020F0502020204030204" pitchFamily="34" charset="0"/>
              <a:cs typeface="Calibri" panose="020F0502020204030204" pitchFamily="34" charset="0"/>
            </a:endParaRPr>
          </a:p>
        </p:txBody>
      </p:sp>
      <p:pic>
        <p:nvPicPr>
          <p:cNvPr id="23" name="Graphique 22" descr="Écran tactile contour">
            <a:hlinkClick r:id="rId12"/>
            <a:extLst>
              <a:ext uri="{FF2B5EF4-FFF2-40B4-BE49-F238E27FC236}">
                <a16:creationId xmlns:a16="http://schemas.microsoft.com/office/drawing/2014/main" id="{97EC9E92-938C-17BD-92B8-E729958C7EB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603605" y="4723165"/>
            <a:ext cx="313933" cy="313933"/>
          </a:xfrm>
          <a:prstGeom prst="rect">
            <a:avLst/>
          </a:prstGeom>
        </p:spPr>
      </p:pic>
      <p:sp>
        <p:nvSpPr>
          <p:cNvPr id="26" name="ZoneTexte 25">
            <a:extLst>
              <a:ext uri="{FF2B5EF4-FFF2-40B4-BE49-F238E27FC236}">
                <a16:creationId xmlns:a16="http://schemas.microsoft.com/office/drawing/2014/main" id="{75E62C39-55E9-C780-A815-FF424E506EEC}"/>
              </a:ext>
            </a:extLst>
          </p:cNvPr>
          <p:cNvSpPr txBox="1"/>
          <p:nvPr/>
        </p:nvSpPr>
        <p:spPr>
          <a:xfrm>
            <a:off x="3531905" y="5018037"/>
            <a:ext cx="465143" cy="184666"/>
          </a:xfrm>
          <a:prstGeom prst="rect">
            <a:avLst/>
          </a:prstGeom>
          <a:noFill/>
        </p:spPr>
        <p:txBody>
          <a:bodyPr wrap="square" rtlCol="0">
            <a:spAutoFit/>
          </a:bodyPr>
          <a:lstStyle/>
          <a:p>
            <a:pPr algn="ctr"/>
            <a:r>
              <a:rPr lang="fr-FR" sz="600" b="1" dirty="0">
                <a:solidFill>
                  <a:srgbClr val="C00000"/>
                </a:solidFill>
                <a:cs typeface="Arial"/>
              </a:rPr>
              <a:t>Je clique</a:t>
            </a:r>
            <a:endParaRPr lang="fr-FR" sz="1400" dirty="0">
              <a:solidFill>
                <a:srgbClr val="C00000"/>
              </a:solidFill>
            </a:endParaRPr>
          </a:p>
        </p:txBody>
      </p:sp>
      <p:sp>
        <p:nvSpPr>
          <p:cNvPr id="24" name="Rectangle : coins arrondis 23">
            <a:extLst>
              <a:ext uri="{FF2B5EF4-FFF2-40B4-BE49-F238E27FC236}">
                <a16:creationId xmlns:a16="http://schemas.microsoft.com/office/drawing/2014/main" id="{EE64BEF8-402A-5602-8ED5-2FA582E523D3}"/>
              </a:ext>
            </a:extLst>
          </p:cNvPr>
          <p:cNvSpPr/>
          <p:nvPr/>
        </p:nvSpPr>
        <p:spPr>
          <a:xfrm>
            <a:off x="377208" y="6668230"/>
            <a:ext cx="6151110" cy="1615430"/>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spcBef>
                <a:spcPts val="300"/>
              </a:spcBef>
              <a:spcAft>
                <a:spcPts val="400"/>
              </a:spcAft>
              <a:defRPr/>
            </a:pPr>
            <a:r>
              <a:rPr lang="fr-FR" sz="900" b="1" dirty="0">
                <a:solidFill>
                  <a:schemeClr val="tx1"/>
                </a:solidFill>
              </a:rPr>
              <a:t> </a:t>
            </a:r>
          </a:p>
          <a:p>
            <a:pPr>
              <a:spcBef>
                <a:spcPts val="300"/>
              </a:spcBef>
              <a:spcAft>
                <a:spcPts val="400"/>
              </a:spcAft>
              <a:defRPr/>
            </a:pPr>
            <a:r>
              <a:rPr lang="fr-FR" sz="900" b="1" dirty="0">
                <a:solidFill>
                  <a:schemeClr val="tx1"/>
                </a:solidFill>
              </a:rPr>
              <a:t>« Pourquoi me conseillez vous l’assurance vie ?…» </a:t>
            </a:r>
          </a:p>
          <a:p>
            <a:pPr>
              <a:spcBef>
                <a:spcPts val="300"/>
              </a:spcBef>
              <a:spcAft>
                <a:spcPts val="400"/>
              </a:spcAft>
              <a:defRPr/>
            </a:pPr>
            <a:r>
              <a:rPr lang="fr-FR" sz="900" b="1" dirty="0">
                <a:solidFill>
                  <a:srgbClr val="C00000"/>
                </a:solidFill>
              </a:rPr>
              <a:t>&gt;</a:t>
            </a:r>
            <a:r>
              <a:rPr lang="fr-FR" sz="900" b="1" dirty="0">
                <a:solidFill>
                  <a:schemeClr val="tx1"/>
                </a:solidFill>
              </a:rPr>
              <a:t> </a:t>
            </a:r>
            <a:r>
              <a:rPr lang="fr-FR" sz="900" dirty="0">
                <a:solidFill>
                  <a:schemeClr val="tx1"/>
                </a:solidFill>
              </a:rPr>
              <a:t>Il est important, en plus de vos livrets (épargne de précaution), de diversifier votre épargne avec nos contrats d’épargne financière. Ils vous permettent de vous constituer une épargne à moyen et long terme et ainsi préparer vos projets (votre retraite, les études des enfants … ou simplement valoriser votre capital).</a:t>
            </a:r>
          </a:p>
          <a:p>
            <a:pPr>
              <a:spcBef>
                <a:spcPts val="300"/>
              </a:spcBef>
              <a:defRPr/>
            </a:pPr>
            <a:r>
              <a:rPr lang="fr-FR" sz="1000" b="1" dirty="0">
                <a:solidFill>
                  <a:srgbClr val="C00000"/>
                </a:solidFill>
                <a:latin typeface="Arial Narrow" panose="020B0606020202030204" pitchFamily="34" charset="0"/>
              </a:rPr>
              <a:t>&gt; </a:t>
            </a:r>
            <a:r>
              <a:rPr lang="fr-FR" sz="900" dirty="0">
                <a:solidFill>
                  <a:schemeClr val="tx1"/>
                </a:solidFill>
              </a:rPr>
              <a:t>Pour protéger votre famille, je vous conseille d’ouvrir un contrat pour vous, votre conjoint et vos enfants.</a:t>
            </a:r>
          </a:p>
          <a:p>
            <a:pPr>
              <a:spcBef>
                <a:spcPts val="300"/>
              </a:spcBef>
              <a:defRPr/>
            </a:pPr>
            <a:r>
              <a:rPr lang="fr-FR" sz="1000" b="1" dirty="0">
                <a:solidFill>
                  <a:srgbClr val="C00000"/>
                </a:solidFill>
                <a:latin typeface="Arial Narrow" panose="020B0606020202030204" pitchFamily="34" charset="0"/>
              </a:rPr>
              <a:t>&gt; </a:t>
            </a:r>
            <a:r>
              <a:rPr lang="fr-FR" sz="900" dirty="0">
                <a:solidFill>
                  <a:schemeClr val="tx1"/>
                </a:solidFill>
              </a:rPr>
              <a:t>Pour prendre</a:t>
            </a:r>
            <a:r>
              <a:rPr lang="fr-FR" altLang="fr-FR" sz="900" dirty="0">
                <a:solidFill>
                  <a:schemeClr val="tx1"/>
                </a:solidFill>
              </a:rPr>
              <a:t> date dès maintenant sur un contrat d’assurance vie avec des versements programmés dès 30 € par mois afin de bénéficier d’une fiscalité privilégiée.</a:t>
            </a:r>
          </a:p>
          <a:p>
            <a:pPr>
              <a:spcBef>
                <a:spcPts val="300"/>
              </a:spcBef>
              <a:defRPr/>
            </a:pPr>
            <a:endParaRPr lang="fr-FR" sz="750" dirty="0">
              <a:solidFill>
                <a:schemeClr val="tx1"/>
              </a:solidFill>
              <a:latin typeface="Calibri" panose="020F0502020204030204" pitchFamily="34" charset="0"/>
              <a:cs typeface="Calibri" panose="020F0502020204030204" pitchFamily="34" charset="0"/>
            </a:endParaRPr>
          </a:p>
        </p:txBody>
      </p:sp>
      <p:sp>
        <p:nvSpPr>
          <p:cNvPr id="25" name="Rectangle : coins arrondis 24">
            <a:extLst>
              <a:ext uri="{FF2B5EF4-FFF2-40B4-BE49-F238E27FC236}">
                <a16:creationId xmlns:a16="http://schemas.microsoft.com/office/drawing/2014/main" id="{73309BEF-D608-E35D-0F04-BAE55E9F412C}"/>
              </a:ext>
            </a:extLst>
          </p:cNvPr>
          <p:cNvSpPr/>
          <p:nvPr/>
        </p:nvSpPr>
        <p:spPr>
          <a:xfrm>
            <a:off x="371375" y="8468889"/>
            <a:ext cx="6161701" cy="1351398"/>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R="0" lvl="0" fontAlgn="auto">
              <a:lnSpc>
                <a:spcPct val="100000"/>
              </a:lnSpc>
              <a:spcBef>
                <a:spcPts val="300"/>
              </a:spcBef>
              <a:spcAft>
                <a:spcPts val="400"/>
              </a:spcAft>
              <a:buClrTx/>
              <a:buSzTx/>
              <a:tabLst/>
              <a:defRPr/>
            </a:pPr>
            <a:endParaRPr lang="fr-FR" sz="900" b="1" dirty="0">
              <a:solidFill>
                <a:schemeClr val="tx1"/>
              </a:solidFill>
            </a:endParaRPr>
          </a:p>
          <a:p>
            <a:pPr marR="0" lvl="0" fontAlgn="auto">
              <a:lnSpc>
                <a:spcPct val="100000"/>
              </a:lnSpc>
              <a:spcBef>
                <a:spcPts val="300"/>
              </a:spcBef>
              <a:spcAft>
                <a:spcPts val="400"/>
              </a:spcAft>
              <a:buClrTx/>
              <a:buSzTx/>
              <a:tabLst/>
              <a:defRPr/>
            </a:pPr>
            <a:r>
              <a:rPr lang="fr-FR" sz="900" b="1" dirty="0">
                <a:solidFill>
                  <a:schemeClr val="tx1"/>
                </a:solidFill>
              </a:rPr>
              <a:t>« Je comprends l’intérêt de l’assurance vie mais le fonds € rapporte moins que les livrets et les UC c’est risqué ! »</a:t>
            </a:r>
          </a:p>
          <a:p>
            <a:pPr>
              <a:spcBef>
                <a:spcPts val="300"/>
              </a:spcBef>
              <a:defRPr/>
            </a:pPr>
            <a:r>
              <a:rPr lang="fr-FR" sz="900" b="1" dirty="0">
                <a:solidFill>
                  <a:srgbClr val="C00000"/>
                </a:solidFill>
              </a:rPr>
              <a:t>&gt;</a:t>
            </a:r>
            <a:r>
              <a:rPr lang="fr-FR" sz="900" dirty="0">
                <a:solidFill>
                  <a:schemeClr val="tx1"/>
                </a:solidFill>
              </a:rPr>
              <a:t> Une bonne gestion dans la durée, c’est une diversification entre fonds € et Unités de Compte</a:t>
            </a:r>
          </a:p>
          <a:p>
            <a:pPr>
              <a:spcBef>
                <a:spcPts val="300"/>
              </a:spcBef>
              <a:defRPr/>
            </a:pPr>
            <a:r>
              <a:rPr lang="fr-FR" sz="900" b="1" dirty="0">
                <a:solidFill>
                  <a:srgbClr val="C00000"/>
                </a:solidFill>
              </a:rPr>
              <a:t>&gt; </a:t>
            </a:r>
            <a:r>
              <a:rPr lang="fr-FR" sz="900" dirty="0">
                <a:solidFill>
                  <a:schemeClr val="tx1"/>
                </a:solidFill>
              </a:rPr>
              <a:t>Pour diversifier votre versement je vous conseille une répartition entre l’Emprunt, le Fonds € et les Unités de Compte comme le fonds temporaire XX , pour son espérance de performance et ses mécanismes de sécurisation du capital à échéance. Et l’orientation de gestion (ou la </a:t>
            </a:r>
            <a:r>
              <a:rPr lang="fr-FR" sz="900" dirty="0" err="1">
                <a:solidFill>
                  <a:schemeClr val="tx1"/>
                </a:solidFill>
              </a:rPr>
              <a:t>Gedel</a:t>
            </a:r>
            <a:r>
              <a:rPr lang="fr-FR" sz="900" dirty="0">
                <a:solidFill>
                  <a:schemeClr val="tx1"/>
                </a:solidFill>
              </a:rPr>
              <a:t>) pour </a:t>
            </a:r>
            <a:r>
              <a:rPr lang="fr-FR" sz="900" dirty="0">
                <a:solidFill>
                  <a:schemeClr val="tx1"/>
                </a:solidFill>
                <a:sym typeface="Arial"/>
              </a:rPr>
              <a:t>confier la sélection et l’arbitrage des supports financiers à des experts et bénéficier du meilleur couple rendement/ risque.</a:t>
            </a:r>
            <a:endParaRPr lang="fr-FR" sz="900" dirty="0">
              <a:solidFill>
                <a:schemeClr val="tx1"/>
              </a:solidFill>
            </a:endParaRPr>
          </a:p>
        </p:txBody>
      </p:sp>
      <p:sp>
        <p:nvSpPr>
          <p:cNvPr id="27" name="Rectangle : coins arrondis 26">
            <a:extLst>
              <a:ext uri="{FF2B5EF4-FFF2-40B4-BE49-F238E27FC236}">
                <a16:creationId xmlns:a16="http://schemas.microsoft.com/office/drawing/2014/main" id="{5A3D3EF5-A672-3AB8-8FA4-9BD645DE1B30}"/>
              </a:ext>
            </a:extLst>
          </p:cNvPr>
          <p:cNvSpPr/>
          <p:nvPr/>
        </p:nvSpPr>
        <p:spPr>
          <a:xfrm>
            <a:off x="366618" y="9999728"/>
            <a:ext cx="6161700" cy="1351398"/>
          </a:xfrm>
          <a:prstGeom prst="roundRect">
            <a:avLst>
              <a:gd name="adj" fmla="val 9874"/>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spcBef>
                <a:spcPts val="300"/>
              </a:spcBef>
              <a:defRPr/>
            </a:pPr>
            <a:endParaRPr lang="fr-FR" sz="900" b="1" dirty="0">
              <a:solidFill>
                <a:schemeClr val="tx1"/>
              </a:solidFill>
            </a:endParaRPr>
          </a:p>
          <a:p>
            <a:pPr>
              <a:spcBef>
                <a:spcPts val="300"/>
              </a:spcBef>
              <a:defRPr/>
            </a:pPr>
            <a:r>
              <a:rPr lang="fr-FR" sz="900" b="1" dirty="0">
                <a:solidFill>
                  <a:schemeClr val="tx1"/>
                </a:solidFill>
              </a:rPr>
              <a:t>« Pourquoi reverser sur ce contrat ? »</a:t>
            </a:r>
          </a:p>
          <a:p>
            <a:pPr>
              <a:spcBef>
                <a:spcPts val="300"/>
              </a:spcBef>
              <a:defRPr/>
            </a:pPr>
            <a:endParaRPr lang="fr-FR" sz="900" b="1" dirty="0">
              <a:solidFill>
                <a:schemeClr val="tx1"/>
              </a:solidFill>
            </a:endParaRPr>
          </a:p>
          <a:p>
            <a:pPr>
              <a:spcBef>
                <a:spcPts val="300"/>
              </a:spcBef>
              <a:spcAft>
                <a:spcPts val="100"/>
              </a:spcAft>
              <a:buClr>
                <a:srgbClr val="C00000"/>
              </a:buClr>
              <a:defRPr/>
            </a:pPr>
            <a:r>
              <a:rPr lang="fr-FR" sz="900" b="1" dirty="0">
                <a:solidFill>
                  <a:srgbClr val="C00000"/>
                </a:solidFill>
              </a:rPr>
              <a:t>&gt;</a:t>
            </a:r>
            <a:r>
              <a:rPr lang="fr-FR" sz="900" dirty="0">
                <a:solidFill>
                  <a:schemeClr val="tx1"/>
                </a:solidFill>
              </a:rPr>
              <a:t> L’assurance vie, c’est le couteau suisse de l’épargne qui pourra s’adapter à tous vos projets.</a:t>
            </a:r>
          </a:p>
          <a:p>
            <a:pPr>
              <a:spcBef>
                <a:spcPts val="300"/>
              </a:spcBef>
              <a:spcAft>
                <a:spcPts val="100"/>
              </a:spcAft>
              <a:buClr>
                <a:srgbClr val="C00000"/>
              </a:buClr>
              <a:defRPr/>
            </a:pPr>
            <a:r>
              <a:rPr lang="fr-FR" sz="900" b="1" dirty="0">
                <a:solidFill>
                  <a:srgbClr val="C00000"/>
                </a:solidFill>
              </a:rPr>
              <a:t>&gt;</a:t>
            </a:r>
            <a:r>
              <a:rPr lang="fr-FR" sz="900" dirty="0">
                <a:solidFill>
                  <a:schemeClr val="tx1"/>
                </a:solidFill>
              </a:rPr>
              <a:t> Je vous conseille d'ailleurs d’effectuer un versement complémentaire à partir de votre compte de dépôt et d’utiliser votre capacité d’épargne pour mettre en place des versements réguliers sur votre contrat d’assurances vie.</a:t>
            </a:r>
          </a:p>
        </p:txBody>
      </p:sp>
      <p:sp>
        <p:nvSpPr>
          <p:cNvPr id="7" name="ZoneTexte 6">
            <a:extLst>
              <a:ext uri="{FF2B5EF4-FFF2-40B4-BE49-F238E27FC236}">
                <a16:creationId xmlns:a16="http://schemas.microsoft.com/office/drawing/2014/main" id="{EB82B920-667F-6DEE-8136-60B68CF8D61E}"/>
              </a:ext>
            </a:extLst>
          </p:cNvPr>
          <p:cNvSpPr txBox="1"/>
          <p:nvPr/>
        </p:nvSpPr>
        <p:spPr>
          <a:xfrm>
            <a:off x="2359743" y="9884312"/>
            <a:ext cx="1668292" cy="261610"/>
          </a:xfrm>
          <a:prstGeom prst="rect">
            <a:avLst/>
          </a:prstGeom>
          <a:solidFill>
            <a:schemeClr val="bg1"/>
          </a:solidFill>
        </p:spPr>
        <p:txBody>
          <a:bodyPr wrap="square" rtlCol="0">
            <a:spAutoFit/>
          </a:bodyPr>
          <a:lstStyle/>
          <a:p>
            <a:pPr algn="ctr"/>
            <a:r>
              <a:rPr lang="fr-FR" sz="1100" b="1" dirty="0">
                <a:solidFill>
                  <a:srgbClr val="C00000"/>
                </a:solidFill>
              </a:rPr>
              <a:t>Collecte</a:t>
            </a:r>
          </a:p>
        </p:txBody>
      </p:sp>
      <p:sp>
        <p:nvSpPr>
          <p:cNvPr id="11" name="ZoneTexte 10">
            <a:extLst>
              <a:ext uri="{FF2B5EF4-FFF2-40B4-BE49-F238E27FC236}">
                <a16:creationId xmlns:a16="http://schemas.microsoft.com/office/drawing/2014/main" id="{AA6BAF4A-E87D-909B-45AB-FBA62E4945B7}"/>
              </a:ext>
            </a:extLst>
          </p:cNvPr>
          <p:cNvSpPr txBox="1"/>
          <p:nvPr/>
        </p:nvSpPr>
        <p:spPr>
          <a:xfrm>
            <a:off x="2356918" y="6553494"/>
            <a:ext cx="1673942" cy="261610"/>
          </a:xfrm>
          <a:prstGeom prst="rect">
            <a:avLst/>
          </a:prstGeom>
          <a:solidFill>
            <a:schemeClr val="bg1"/>
          </a:solidFill>
        </p:spPr>
        <p:txBody>
          <a:bodyPr wrap="square" rtlCol="0">
            <a:spAutoFit/>
          </a:bodyPr>
          <a:lstStyle/>
          <a:p>
            <a:pPr algn="ctr"/>
            <a:r>
              <a:rPr lang="fr-FR" sz="1100" b="1" dirty="0">
                <a:solidFill>
                  <a:srgbClr val="C00000"/>
                </a:solidFill>
              </a:rPr>
              <a:t>Conquête</a:t>
            </a:r>
          </a:p>
        </p:txBody>
      </p:sp>
      <p:sp>
        <p:nvSpPr>
          <p:cNvPr id="12" name="ZoneTexte 11">
            <a:extLst>
              <a:ext uri="{FF2B5EF4-FFF2-40B4-BE49-F238E27FC236}">
                <a16:creationId xmlns:a16="http://schemas.microsoft.com/office/drawing/2014/main" id="{60496A58-0A98-916F-7ACB-5FAD9CB2704B}"/>
              </a:ext>
            </a:extLst>
          </p:cNvPr>
          <p:cNvSpPr txBox="1"/>
          <p:nvPr/>
        </p:nvSpPr>
        <p:spPr>
          <a:xfrm>
            <a:off x="2285193" y="8349534"/>
            <a:ext cx="1918914" cy="261610"/>
          </a:xfrm>
          <a:prstGeom prst="rect">
            <a:avLst/>
          </a:prstGeom>
          <a:solidFill>
            <a:schemeClr val="bg1"/>
          </a:solidFill>
        </p:spPr>
        <p:txBody>
          <a:bodyPr wrap="square" rtlCol="0">
            <a:spAutoFit/>
          </a:bodyPr>
          <a:lstStyle/>
          <a:p>
            <a:pPr algn="ctr"/>
            <a:r>
              <a:rPr lang="fr-FR" sz="1100" b="1" dirty="0">
                <a:solidFill>
                  <a:srgbClr val="C00000"/>
                </a:solidFill>
              </a:rPr>
              <a:t>Diversification</a:t>
            </a:r>
          </a:p>
        </p:txBody>
      </p:sp>
      <p:pic>
        <p:nvPicPr>
          <p:cNvPr id="4" name="Image 3">
            <a:extLst>
              <a:ext uri="{FF2B5EF4-FFF2-40B4-BE49-F238E27FC236}">
                <a16:creationId xmlns:a16="http://schemas.microsoft.com/office/drawing/2014/main" id="{126CF298-12A6-E4C8-A7B4-FDD3B9EAE3D3}"/>
              </a:ext>
            </a:extLst>
          </p:cNvPr>
          <p:cNvPicPr>
            <a:picLocks noChangeAspect="1"/>
          </p:cNvPicPr>
          <p:nvPr/>
        </p:nvPicPr>
        <p:blipFill>
          <a:blip r:embed="rId15"/>
          <a:stretch>
            <a:fillRect/>
          </a:stretch>
        </p:blipFill>
        <p:spPr>
          <a:xfrm>
            <a:off x="2846008" y="2998225"/>
            <a:ext cx="1124432" cy="266147"/>
          </a:xfrm>
          <a:prstGeom prst="rect">
            <a:avLst/>
          </a:prstGeom>
        </p:spPr>
      </p:pic>
    </p:spTree>
    <p:extLst>
      <p:ext uri="{BB962C8B-B14F-4D97-AF65-F5344CB8AC3E}">
        <p14:creationId xmlns:p14="http://schemas.microsoft.com/office/powerpoint/2010/main" val="159276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FA2171C-D5A6-494E-8231-62AE40CFCC73}"/>
              </a:ext>
            </a:extLst>
          </p:cNvPr>
          <p:cNvSpPr>
            <a:spLocks noGrp="1"/>
          </p:cNvSpPr>
          <p:nvPr>
            <p:ph type="sldNum" sz="quarter" idx="4"/>
          </p:nvPr>
        </p:nvSpPr>
        <p:spPr/>
        <p:txBody>
          <a:bodyPr/>
          <a:lstStyle/>
          <a:p>
            <a:fld id="{D5CB2B02-8FFA-4AE8-8936-873B449F5BB9}" type="slidenum">
              <a:rPr lang="fr-FR" smtClean="0"/>
              <a:pPr/>
              <a:t>3</a:t>
            </a:fld>
            <a:endParaRPr lang="fr-FR"/>
          </a:p>
        </p:txBody>
      </p:sp>
      <p:sp>
        <p:nvSpPr>
          <p:cNvPr id="29" name="Espace réservé du texte 1">
            <a:extLst>
              <a:ext uri="{FF2B5EF4-FFF2-40B4-BE49-F238E27FC236}">
                <a16:creationId xmlns:a16="http://schemas.microsoft.com/office/drawing/2014/main" id="{D5AFF8A5-181D-4E92-8823-902539A1ABDD}"/>
              </a:ext>
            </a:extLst>
          </p:cNvPr>
          <p:cNvSpPr txBox="1">
            <a:spLocks/>
          </p:cNvSpPr>
          <p:nvPr/>
        </p:nvSpPr>
        <p:spPr>
          <a:xfrm>
            <a:off x="1669775" y="283732"/>
            <a:ext cx="3231758" cy="32569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475" b="1"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2450" dirty="0">
                <a:solidFill>
                  <a:srgbClr val="C00000"/>
                </a:solidFill>
                <a:latin typeface="Arial Narrow" panose="020B0606020202030204" pitchFamily="34" charset="0"/>
                <a:cs typeface="Calibri"/>
              </a:rPr>
              <a:t>Mon Top des questions</a:t>
            </a:r>
          </a:p>
          <a:p>
            <a:endParaRPr lang="fr-FR" dirty="0">
              <a:solidFill>
                <a:srgbClr val="C00000"/>
              </a:solidFill>
            </a:endParaRPr>
          </a:p>
        </p:txBody>
      </p:sp>
      <p:sp>
        <p:nvSpPr>
          <p:cNvPr id="3" name="ZoneTexte 2">
            <a:extLst>
              <a:ext uri="{FF2B5EF4-FFF2-40B4-BE49-F238E27FC236}">
                <a16:creationId xmlns:a16="http://schemas.microsoft.com/office/drawing/2014/main" id="{EB5F99A6-659B-43EF-B8DD-378C6548CBF3}"/>
              </a:ext>
            </a:extLst>
          </p:cNvPr>
          <p:cNvSpPr txBox="1"/>
          <p:nvPr/>
        </p:nvSpPr>
        <p:spPr>
          <a:xfrm>
            <a:off x="347869" y="1499548"/>
            <a:ext cx="5657252" cy="6432530"/>
          </a:xfrm>
          <a:prstGeom prst="rect">
            <a:avLst/>
          </a:prstGeom>
          <a:noFill/>
        </p:spPr>
        <p:txBody>
          <a:bodyPr wrap="square" lIns="91440" tIns="45720" rIns="91440" bIns="45720" rtlCol="0" anchor="t">
            <a:spAutoFit/>
          </a:bodyPr>
          <a:lstStyle/>
          <a:p>
            <a:pPr algn="l" rtl="0" fontAlgn="base"/>
            <a:r>
              <a:rPr lang="fr-FR" sz="900" b="1" dirty="0">
                <a:solidFill>
                  <a:srgbClr val="C00000"/>
                </a:solidFill>
                <a:latin typeface="Arial Narrow"/>
                <a:cs typeface="Calibri"/>
              </a:rPr>
              <a:t>&gt;</a:t>
            </a:r>
            <a:r>
              <a:rPr lang="fr-FR" sz="900" b="1" dirty="0">
                <a:latin typeface="Arial Narrow"/>
                <a:cs typeface="Calibri"/>
              </a:rPr>
              <a:t> Je ne veux pas que mon argent soit bloqué!</a:t>
            </a:r>
            <a:endParaRPr lang="fr-FR" sz="900" b="1" dirty="0">
              <a:solidFill>
                <a:srgbClr val="000000"/>
              </a:solidFill>
              <a:latin typeface="Arial Narrow"/>
              <a:cs typeface="Calibri"/>
            </a:endParaRPr>
          </a:p>
          <a:p>
            <a:pPr defTabSz="910828" fontAlgn="base">
              <a:spcBef>
                <a:spcPct val="0"/>
              </a:spcBef>
              <a:spcAft>
                <a:spcPct val="0"/>
              </a:spcAft>
              <a:defRPr/>
            </a:pPr>
            <a:endParaRPr lang="fr-FR" sz="900" dirty="0">
              <a:latin typeface="Arial Narrow"/>
              <a:cs typeface="Calibri"/>
            </a:endParaRPr>
          </a:p>
          <a:p>
            <a:pPr defTabSz="910828" fontAlgn="base">
              <a:spcBef>
                <a:spcPct val="0"/>
              </a:spcBef>
              <a:spcAft>
                <a:spcPct val="0"/>
              </a:spcAft>
              <a:defRPr/>
            </a:pPr>
            <a:r>
              <a:rPr lang="fr-FR" sz="900" dirty="0">
                <a:latin typeface="Arial Narrow"/>
                <a:cs typeface="Calibri"/>
              </a:rPr>
              <a:t>Il est préférable de conserver vos titres jusqu’à l’échéance. Mais en cas de besoin, vous pouvez vendre vos obligations, quand vous le souhaitez, avant leur date d’échéance. </a:t>
            </a:r>
          </a:p>
          <a:p>
            <a:pPr marL="0" marR="0" lvl="0" indent="0" algn="l" defTabSz="910828" rtl="0" eaLnBrk="1" fontAlgn="base" latinLnBrk="0" hangingPunct="1">
              <a:lnSpc>
                <a:spcPct val="100000"/>
              </a:lnSpc>
              <a:spcBef>
                <a:spcPct val="0"/>
              </a:spcBef>
              <a:spcAft>
                <a:spcPct val="0"/>
              </a:spcAft>
              <a:buClrTx/>
              <a:buSzTx/>
              <a:buFontTx/>
              <a:buNone/>
              <a:tabLst/>
              <a:defRPr/>
            </a:pPr>
            <a:r>
              <a:rPr lang="fr-FR" sz="900" dirty="0">
                <a:latin typeface="Arial Narrow"/>
                <a:cs typeface="Calibri"/>
              </a:rPr>
              <a:t>J’attire votre attention sur le fait que la valeur d’une obligation est déterminée par la loi de l’offre et de la demande, elle peut donc varier à la hausse ou à la baisse tout au long de sa vie. En cas de vente avant l’échéance, il y a donc un risque de perte en capital.</a:t>
            </a:r>
          </a:p>
          <a:p>
            <a:pPr marL="0" marR="0" lvl="0" indent="0" algn="l" defTabSz="910828" rtl="0" eaLnBrk="1" fontAlgn="base" latinLnBrk="0" hangingPunct="1">
              <a:lnSpc>
                <a:spcPct val="100000"/>
              </a:lnSpc>
              <a:spcBef>
                <a:spcPct val="0"/>
              </a:spcBef>
              <a:spcAft>
                <a:spcPct val="0"/>
              </a:spcAft>
              <a:buClrTx/>
              <a:buSzTx/>
              <a:buFontTx/>
              <a:buNone/>
              <a:tabLst/>
              <a:defRPr/>
            </a:pPr>
            <a:r>
              <a:rPr lang="fr-FR" sz="900" dirty="0">
                <a:latin typeface="Arial Narrow"/>
                <a:cs typeface="Calibri"/>
              </a:rPr>
              <a:t>Le cours des obligations à taux fixe évolue en sens inverse des taux d’intérêt du marché obligataire :</a:t>
            </a:r>
          </a:p>
          <a:p>
            <a:pPr marL="192405" indent="-192405" defTabSz="910828" fontAlgn="base">
              <a:spcBef>
                <a:spcPct val="0"/>
              </a:spcBef>
              <a:spcAft>
                <a:spcPct val="0"/>
              </a:spcAft>
              <a:buFont typeface="Wingdings" panose="05000000000000000000" pitchFamily="2" charset="2"/>
              <a:buChar char="§"/>
              <a:defRPr/>
            </a:pPr>
            <a:r>
              <a:rPr lang="fr-FR" sz="900" dirty="0">
                <a:latin typeface="Arial Narrow"/>
                <a:cs typeface="Calibri"/>
              </a:rPr>
              <a:t>Si les taux proposés par les nouvelles obligations émises sont plus élevés, la demande pour les « anciennes »obligations diminue et donc leurs cours diminuent. En effet, le cours d’une obligation va baisser jusqu’à ce que le rendement soit aussi élevé que celui des nouveaux emprunts équivalents. </a:t>
            </a: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fr-FR" sz="900" dirty="0">
                <a:latin typeface="Arial Narrow"/>
                <a:cs typeface="Calibri"/>
              </a:rPr>
              <a:t>A l’inverse, le cours d’une obligation déjà émise monte si les taux proposés par les nouvelles obligations sont plus bas.</a:t>
            </a:r>
          </a:p>
          <a:p>
            <a:endParaRPr lang="fr-FR" sz="900" dirty="0">
              <a:latin typeface="Arial Narrow" panose="020B0606020202030204" pitchFamily="34" charset="0"/>
              <a:cs typeface="Calibri"/>
            </a:endParaRPr>
          </a:p>
          <a:p>
            <a:endParaRPr lang="fr-FR" sz="900" dirty="0">
              <a:latin typeface="Arial Narrow" panose="020B0606020202030204" pitchFamily="34" charset="0"/>
              <a:cs typeface="Calibri"/>
            </a:endParaRPr>
          </a:p>
          <a:p>
            <a:r>
              <a:rPr lang="fr-FR" sz="900" b="1" dirty="0">
                <a:solidFill>
                  <a:srgbClr val="C00000"/>
                </a:solidFill>
                <a:latin typeface="Arial Narrow"/>
                <a:cs typeface="Calibri" panose="020F0502020204030204"/>
              </a:rPr>
              <a:t>&gt;</a:t>
            </a:r>
            <a:r>
              <a:rPr lang="fr-FR" sz="900" b="1" dirty="0">
                <a:latin typeface="Arial Narrow"/>
                <a:cs typeface="Calibri" panose="020F0502020204030204"/>
              </a:rPr>
              <a:t> </a:t>
            </a:r>
            <a:r>
              <a:rPr lang="fr-FR" altLang="fr-FR" sz="900" b="1" dirty="0">
                <a:latin typeface="Arial Narrow"/>
                <a:cs typeface="Calibri"/>
              </a:rPr>
              <a:t>Quels sont les frais applicables à cet emprunt ?</a:t>
            </a:r>
          </a:p>
          <a:p>
            <a:pPr marL="0" marR="0" lvl="0" indent="0" algn="l" defTabSz="910828" rtl="0" eaLnBrk="1" fontAlgn="base" latinLnBrk="0" hangingPunct="1">
              <a:lnSpc>
                <a:spcPct val="100000"/>
              </a:lnSpc>
              <a:spcBef>
                <a:spcPct val="0"/>
              </a:spcBef>
              <a:spcAft>
                <a:spcPct val="0"/>
              </a:spcAft>
              <a:buClrTx/>
              <a:buSzTx/>
              <a:buFontTx/>
              <a:buNone/>
              <a:tabLst/>
              <a:defRPr/>
            </a:pPr>
            <a:endParaRPr lang="fr-FR" sz="900" dirty="0">
              <a:latin typeface="Arial Narrow"/>
              <a:cs typeface="Calibri"/>
            </a:endParaRPr>
          </a:p>
          <a:p>
            <a:pPr marR="0" lvl="0" fontAlgn="base">
              <a:lnSpc>
                <a:spcPct val="100000"/>
              </a:lnSpc>
              <a:spcBef>
                <a:spcPct val="0"/>
              </a:spcBef>
              <a:spcAft>
                <a:spcPct val="0"/>
              </a:spcAft>
              <a:buClrTx/>
              <a:buSzTx/>
              <a:tabLst/>
              <a:defRPr/>
            </a:pPr>
            <a:r>
              <a:rPr lang="fr-FR" sz="900" dirty="0">
                <a:latin typeface="Arial Narrow"/>
                <a:cs typeface="Calibri"/>
              </a:rPr>
              <a:t>Il s’agit ici d’un Emprunt du Groupe BPCE et pour nos clients nous n’appliquerons aucun frais de souscription de l’emprunt en tant que tel et aucun frais de remboursement à l’échéance. »</a:t>
            </a:r>
          </a:p>
          <a:p>
            <a:pPr marR="0" lvl="0" fontAlgn="base">
              <a:lnSpc>
                <a:spcPct val="100000"/>
              </a:lnSpc>
              <a:spcBef>
                <a:spcPct val="0"/>
              </a:spcBef>
              <a:spcAft>
                <a:spcPct val="0"/>
              </a:spcAft>
              <a:buClrTx/>
              <a:buSzTx/>
              <a:tabLst/>
              <a:defRPr/>
            </a:pPr>
            <a:endParaRPr lang="fr-FR" sz="900" dirty="0">
              <a:latin typeface="Arial Narrow"/>
              <a:cs typeface="Calibri"/>
            </a:endParaRPr>
          </a:p>
          <a:p>
            <a:pPr marL="171450" marR="0" lvl="0" indent="-171450" fontAlgn="base">
              <a:lnSpc>
                <a:spcPct val="100000"/>
              </a:lnSpc>
              <a:spcBef>
                <a:spcPct val="0"/>
              </a:spcBef>
              <a:spcAft>
                <a:spcPct val="0"/>
              </a:spcAft>
              <a:buClrTx/>
              <a:buSzTx/>
              <a:buFont typeface="Wingdings" panose="05000000000000000000" pitchFamily="2" charset="2"/>
              <a:buChar char="§"/>
              <a:tabLst/>
              <a:defRPr/>
            </a:pPr>
            <a:r>
              <a:rPr lang="fr-FR" sz="900" dirty="0">
                <a:latin typeface="Arial Narrow"/>
                <a:cs typeface="Calibri"/>
              </a:rPr>
              <a:t>Dans le CTO</a:t>
            </a:r>
          </a:p>
          <a:p>
            <a:pPr marR="0" lvl="0" fontAlgn="base">
              <a:lnSpc>
                <a:spcPct val="100000"/>
              </a:lnSpc>
              <a:spcBef>
                <a:spcPct val="0"/>
              </a:spcBef>
              <a:spcAft>
                <a:spcPct val="0"/>
              </a:spcAft>
              <a:buClrTx/>
              <a:buSzTx/>
              <a:tabLst/>
              <a:defRPr/>
            </a:pPr>
            <a:r>
              <a:rPr lang="fr-FR" sz="900" dirty="0">
                <a:latin typeface="Arial Narrow"/>
                <a:cs typeface="Calibri"/>
              </a:rPr>
              <a:t>Pas de frais d’ouverture de compte-titres ordinaires (le cas échéant),</a:t>
            </a:r>
          </a:p>
          <a:p>
            <a:pPr>
              <a:spcBef>
                <a:spcPct val="0"/>
              </a:spcBef>
              <a:spcAft>
                <a:spcPct val="0"/>
              </a:spcAft>
            </a:pPr>
            <a:r>
              <a:rPr lang="fr-FR" sz="900" dirty="0">
                <a:latin typeface="Arial Narrow"/>
                <a:cs typeface="Calibri"/>
              </a:rPr>
              <a:t>Cas particuliers : pour les droits de garde et commissions liées à une transaction sur le marché avant l'échéance, se référer à la brochure tarifaire de l'établissement</a:t>
            </a:r>
          </a:p>
          <a:p>
            <a:pPr>
              <a:spcBef>
                <a:spcPct val="0"/>
              </a:spcBef>
              <a:spcAft>
                <a:spcPct val="0"/>
              </a:spcAft>
            </a:pPr>
            <a:endParaRPr lang="fr-FR" sz="900" dirty="0">
              <a:latin typeface="Arial Narrow"/>
              <a:cs typeface="Calibri"/>
            </a:endParaRPr>
          </a:p>
          <a:p>
            <a:pPr marL="171450" indent="-171450">
              <a:buFont typeface="Wingdings" panose="05000000000000000000" pitchFamily="2" charset="2"/>
              <a:buChar char="§"/>
            </a:pPr>
            <a:r>
              <a:rPr lang="fr-FR" sz="900" dirty="0">
                <a:latin typeface="Arial Narrow"/>
                <a:cs typeface="Calibri"/>
              </a:rPr>
              <a:t>Dans l’Assurance-vie </a:t>
            </a:r>
          </a:p>
          <a:p>
            <a:r>
              <a:rPr lang="fr-FR" sz="900" dirty="0">
                <a:latin typeface="Arial Narrow"/>
                <a:cs typeface="Calibri"/>
              </a:rPr>
              <a:t>Les frais applicables au contrat d’assurance sont les frais d’entrée (pour un versement initial ou complémentaire) ou les frais d’arbitrage (le cas échéant). </a:t>
            </a:r>
          </a:p>
          <a:p>
            <a:r>
              <a:rPr lang="fr-FR" sz="900" dirty="0">
                <a:latin typeface="Arial Narrow"/>
                <a:cs typeface="Calibri"/>
              </a:rPr>
              <a:t>En cours de vie de l’emprunt, les frais de gestion au titre des Unités de Compte s’appliquent tels que prévus aux conditions générales du contrat. »</a:t>
            </a:r>
          </a:p>
          <a:p>
            <a:r>
              <a:rPr lang="fr-FR" sz="900" dirty="0">
                <a:latin typeface="Arial Narrow"/>
                <a:cs typeface="Calibri"/>
              </a:rPr>
              <a:t>NB : Voir conditions générales du contrat et grille tarifaire en vigueur.</a:t>
            </a:r>
          </a:p>
          <a:p>
            <a:pPr>
              <a:spcBef>
                <a:spcPct val="0"/>
              </a:spcBef>
              <a:spcAft>
                <a:spcPct val="0"/>
              </a:spcAft>
            </a:pPr>
            <a:endParaRPr lang="fr-FR" sz="900" dirty="0">
              <a:latin typeface="Arial Narrow" panose="020B0606020202030204" pitchFamily="34" charset="0"/>
              <a:cs typeface="Calibri"/>
            </a:endParaRPr>
          </a:p>
          <a:p>
            <a:pPr>
              <a:spcBef>
                <a:spcPct val="0"/>
              </a:spcBef>
              <a:spcAft>
                <a:spcPct val="0"/>
              </a:spcAft>
            </a:pPr>
            <a:endParaRPr lang="fr-FR" sz="900" dirty="0">
              <a:latin typeface="Arial Narrow" panose="020B0606020202030204" pitchFamily="34" charset="0"/>
              <a:cs typeface="Calibri"/>
            </a:endParaRPr>
          </a:p>
          <a:p>
            <a:pPr>
              <a:spcBef>
                <a:spcPct val="0"/>
              </a:spcBef>
              <a:spcAft>
                <a:spcPct val="0"/>
              </a:spcAft>
            </a:pPr>
            <a:r>
              <a:rPr lang="fr-FR" sz="900" b="1" dirty="0">
                <a:solidFill>
                  <a:srgbClr val="C00000"/>
                </a:solidFill>
                <a:latin typeface="Arial Narrow"/>
                <a:cs typeface="Calibri"/>
              </a:rPr>
              <a:t>&gt;</a:t>
            </a:r>
            <a:r>
              <a:rPr lang="fr-FR" sz="900" b="1" dirty="0">
                <a:latin typeface="Arial Narrow"/>
                <a:cs typeface="Calibri"/>
              </a:rPr>
              <a:t> Que se passe-t-il en cas de décès avant l’échéance des 5 ans ?</a:t>
            </a:r>
          </a:p>
          <a:p>
            <a:pPr marL="171450" indent="-171450">
              <a:spcBef>
                <a:spcPct val="0"/>
              </a:spcBef>
              <a:spcAft>
                <a:spcPct val="0"/>
              </a:spcAft>
              <a:buFont typeface="Wingdings" panose="05000000000000000000" pitchFamily="2" charset="2"/>
              <a:buChar char="Ø"/>
            </a:pPr>
            <a:endParaRPr lang="fr-FR" sz="900" b="1" dirty="0">
              <a:latin typeface="Arial Narrow"/>
              <a:cs typeface="Calibri"/>
            </a:endParaRPr>
          </a:p>
          <a:p>
            <a:pPr marL="171450" indent="-171450">
              <a:spcBef>
                <a:spcPct val="0"/>
              </a:spcBef>
              <a:spcAft>
                <a:spcPct val="0"/>
              </a:spcAft>
              <a:buFont typeface="Wingdings" panose="05000000000000000000" pitchFamily="2" charset="2"/>
              <a:buChar char="§"/>
            </a:pPr>
            <a:r>
              <a:rPr lang="fr-FR" sz="900" dirty="0">
                <a:latin typeface="Arial Narrow"/>
                <a:cs typeface="Calibri"/>
              </a:rPr>
              <a:t>Dans le CTO, entre la date de décès et le règlement de la succession, les coupons continuent à être versés sur le CTO. Au règlement de la succession, les héritiers ont le choix de transférer les titres vers des comptes titres ouverts à leurs noms; ou de demander le paiement des titres. Dans les 2 cas, les titres gardés ou vendus rentrent dans la succession.</a:t>
            </a:r>
          </a:p>
          <a:p>
            <a:pPr marL="171450" indent="-171450">
              <a:buFont typeface="Wingdings" panose="05000000000000000000" pitchFamily="2" charset="2"/>
              <a:buChar char="§"/>
            </a:pPr>
            <a:r>
              <a:rPr lang="fr-FR" sz="900" dirty="0">
                <a:latin typeface="Arial Narrow"/>
                <a:cs typeface="Calibri"/>
              </a:rPr>
              <a:t>Dans l’ASV, le décès avant l’échéance entraîne le désinvestissement du support, le dénouement du contrat d’assurance vie et le remboursement s’effectue en fonction des paramètres du marché à la date du décès.</a:t>
            </a:r>
            <a:r>
              <a:rPr lang="fr-FR" sz="900" dirty="0"/>
              <a:t> </a:t>
            </a:r>
            <a:r>
              <a:rPr lang="fr-FR" sz="900" dirty="0">
                <a:latin typeface="Arial Narrow"/>
                <a:cs typeface="Calibri"/>
              </a:rPr>
              <a:t>Il existe un risque de perte en capital si le contrat ne bénéficie pas d’une garantie de prévoyance, dite « garantie plancher » qui peut être proposée au sein de votre contrat .</a:t>
            </a:r>
          </a:p>
          <a:p>
            <a:pPr marL="171450" indent="-171450">
              <a:spcBef>
                <a:spcPct val="0"/>
              </a:spcBef>
              <a:spcAft>
                <a:spcPct val="0"/>
              </a:spcAft>
              <a:buFont typeface="Wingdings" panose="05000000000000000000" pitchFamily="2" charset="2"/>
              <a:buChar char="§"/>
            </a:pPr>
            <a:r>
              <a:rPr lang="fr-FR" sz="900" dirty="0">
                <a:latin typeface="Arial Narrow"/>
                <a:cs typeface="Calibri"/>
              </a:rPr>
              <a:t>Dans le contrat de capitalisation, l’un des héritiers a la possibilité de conserver le contrat de capitalisation et donc le support emprunt jusqu’à son échéance. Sans disposition particulière, le contrat de capitalisation gardé ou racheté rentre dans la succession.                  </a:t>
            </a:r>
          </a:p>
          <a:p>
            <a:pPr>
              <a:spcBef>
                <a:spcPct val="0"/>
              </a:spcBef>
              <a:spcAft>
                <a:spcPct val="0"/>
              </a:spcAft>
            </a:pPr>
            <a:r>
              <a:rPr lang="fr-FR" sz="800" dirty="0">
                <a:latin typeface="Arial Narrow"/>
                <a:cs typeface="Calibri"/>
              </a:rPr>
              <a:t>					                          </a:t>
            </a:r>
          </a:p>
          <a:p>
            <a:pPr>
              <a:spcBef>
                <a:spcPct val="0"/>
              </a:spcBef>
              <a:spcAft>
                <a:spcPct val="0"/>
              </a:spcAft>
            </a:pPr>
            <a:r>
              <a:rPr lang="fr-FR" sz="800" dirty="0">
                <a:latin typeface="Arial Narrow"/>
                <a:cs typeface="Calibri"/>
              </a:rPr>
              <a:t>	</a:t>
            </a:r>
          </a:p>
        </p:txBody>
      </p:sp>
      <p:sp>
        <p:nvSpPr>
          <p:cNvPr id="9" name="ZoneTexte 8">
            <a:extLst>
              <a:ext uri="{FF2B5EF4-FFF2-40B4-BE49-F238E27FC236}">
                <a16:creationId xmlns:a16="http://schemas.microsoft.com/office/drawing/2014/main" id="{34EBD41F-4DF7-4DE2-98FB-5CA07A65763E}"/>
              </a:ext>
            </a:extLst>
          </p:cNvPr>
          <p:cNvSpPr txBox="1"/>
          <p:nvPr/>
        </p:nvSpPr>
        <p:spPr>
          <a:xfrm>
            <a:off x="153609" y="11901248"/>
            <a:ext cx="4747924" cy="276999"/>
          </a:xfrm>
          <a:prstGeom prst="rect">
            <a:avLst/>
          </a:prstGeom>
          <a:noFill/>
        </p:spPr>
        <p:txBody>
          <a:bodyPr wrap="square" lIns="91440" tIns="45720" rIns="91440" bIns="45720" rtlCol="0" anchor="t">
            <a:spAutoFit/>
          </a:bodyPr>
          <a:lstStyle/>
          <a:p>
            <a:r>
              <a:rPr lang="fr-FR" sz="600" b="0" i="0">
                <a:solidFill>
                  <a:srgbClr val="3D4549"/>
                </a:solidFill>
                <a:effectLst/>
                <a:latin typeface="Arial Narrow"/>
              </a:rPr>
              <a:t>Rappel : La recherche de performance peut exposer le client à risque de perte en capital. Cette exposition varie en fonction des supports sélectionnés. Parlez en à votre client.</a:t>
            </a:r>
            <a:endParaRPr lang="fr-FR" sz="600">
              <a:latin typeface="Arial Narrow"/>
              <a:cs typeface="Calibri"/>
            </a:endParaRPr>
          </a:p>
        </p:txBody>
      </p:sp>
      <p:sp>
        <p:nvSpPr>
          <p:cNvPr id="48" name="ZoneTexte 47">
            <a:extLst>
              <a:ext uri="{FF2B5EF4-FFF2-40B4-BE49-F238E27FC236}">
                <a16:creationId xmlns:a16="http://schemas.microsoft.com/office/drawing/2014/main" id="{23F4B358-E3F5-4610-8981-AE45FA30B379}"/>
              </a:ext>
            </a:extLst>
          </p:cNvPr>
          <p:cNvSpPr txBox="1"/>
          <p:nvPr/>
        </p:nvSpPr>
        <p:spPr>
          <a:xfrm>
            <a:off x="153609" y="11769854"/>
            <a:ext cx="1741004" cy="184666"/>
          </a:xfrm>
          <a:prstGeom prst="rect">
            <a:avLst/>
          </a:prstGeom>
          <a:noFill/>
        </p:spPr>
        <p:txBody>
          <a:bodyPr wrap="square" lIns="91440" tIns="45720" rIns="91440" bIns="45720" rtlCol="0" anchor="t">
            <a:spAutoFit/>
          </a:bodyPr>
          <a:lstStyle/>
          <a:p>
            <a:r>
              <a:rPr lang="fr-FR" sz="600" b="0" i="0" u="none" strike="noStrike" dirty="0">
                <a:solidFill>
                  <a:srgbClr val="3D4549"/>
                </a:solidFill>
                <a:effectLst/>
                <a:latin typeface="Arial Narrow"/>
              </a:rPr>
              <a:t>Document à usage interne - à ne pas diffuser</a:t>
            </a:r>
            <a:r>
              <a:rPr lang="fr-FR" sz="600" b="0" i="0" dirty="0">
                <a:solidFill>
                  <a:srgbClr val="000000"/>
                </a:solidFill>
                <a:effectLst/>
                <a:latin typeface="Arial Narrow"/>
              </a:rPr>
              <a:t>​</a:t>
            </a:r>
            <a:endParaRPr lang="fr-FR" sz="600" dirty="0">
              <a:latin typeface="Arial Narrow"/>
              <a:cs typeface="Calibri"/>
            </a:endParaRPr>
          </a:p>
        </p:txBody>
      </p:sp>
      <p:pic>
        <p:nvPicPr>
          <p:cNvPr id="14" name="Image 13" descr="Une image contenant texte&#10;&#10;Description générée automatiquement">
            <a:extLst>
              <a:ext uri="{FF2B5EF4-FFF2-40B4-BE49-F238E27FC236}">
                <a16:creationId xmlns:a16="http://schemas.microsoft.com/office/drawing/2014/main" id="{A582D0B5-DD6F-476B-B402-B2466C78F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571" y="11780444"/>
            <a:ext cx="698747" cy="234014"/>
          </a:xfrm>
          <a:prstGeom prst="rect">
            <a:avLst/>
          </a:prstGeom>
        </p:spPr>
      </p:pic>
      <p:sp>
        <p:nvSpPr>
          <p:cNvPr id="49" name="Espace réservé du pied de page 1">
            <a:extLst>
              <a:ext uri="{FF2B5EF4-FFF2-40B4-BE49-F238E27FC236}">
                <a16:creationId xmlns:a16="http://schemas.microsoft.com/office/drawing/2014/main" id="{C02BF3E1-4431-4BCA-A42F-66805A943726}"/>
              </a:ext>
            </a:extLst>
          </p:cNvPr>
          <p:cNvSpPr>
            <a:spLocks noGrp="1"/>
          </p:cNvSpPr>
          <p:nvPr>
            <p:ph type="ftr" sz="quarter" idx="3"/>
          </p:nvPr>
        </p:nvSpPr>
        <p:spPr>
          <a:xfrm>
            <a:off x="2667568" y="11798948"/>
            <a:ext cx="1646628" cy="169277"/>
          </a:xfrm>
        </p:spPr>
        <p:txBody>
          <a:bodyPr/>
          <a:lstStyle/>
          <a:p>
            <a:pPr algn="l"/>
            <a:r>
              <a:rPr lang="fr-FR"/>
              <a:t>Fiche mémo Emprunts   Février 2023</a:t>
            </a:r>
          </a:p>
        </p:txBody>
      </p:sp>
      <p:pic>
        <p:nvPicPr>
          <p:cNvPr id="16" name="Image 15">
            <a:extLst>
              <a:ext uri="{FF2B5EF4-FFF2-40B4-BE49-F238E27FC236}">
                <a16:creationId xmlns:a16="http://schemas.microsoft.com/office/drawing/2014/main" id="{ED508E04-BEE6-4AAC-A5B1-79FE14CCDFF1}"/>
              </a:ext>
            </a:extLst>
          </p:cNvPr>
          <p:cNvPicPr>
            <a:picLocks noChangeAspect="1"/>
          </p:cNvPicPr>
          <p:nvPr/>
        </p:nvPicPr>
        <p:blipFill>
          <a:blip r:embed="rId3"/>
          <a:stretch>
            <a:fillRect/>
          </a:stretch>
        </p:blipFill>
        <p:spPr>
          <a:xfrm>
            <a:off x="0" y="465680"/>
            <a:ext cx="695739" cy="143748"/>
          </a:xfrm>
          <a:prstGeom prst="rect">
            <a:avLst/>
          </a:prstGeom>
        </p:spPr>
      </p:pic>
      <p:pic>
        <p:nvPicPr>
          <p:cNvPr id="13" name="Graphique 12" descr="Signe pouce en haut contour">
            <a:extLst>
              <a:ext uri="{FF2B5EF4-FFF2-40B4-BE49-F238E27FC236}">
                <a16:creationId xmlns:a16="http://schemas.microsoft.com/office/drawing/2014/main" id="{0335204F-D185-5336-0A2B-53A5E84D7B3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2857" y="7672140"/>
            <a:ext cx="233152" cy="233152"/>
          </a:xfrm>
          <a:prstGeom prst="rect">
            <a:avLst/>
          </a:prstGeom>
        </p:spPr>
      </p:pic>
      <p:sp>
        <p:nvSpPr>
          <p:cNvPr id="17" name="ZoneTexte 16">
            <a:extLst>
              <a:ext uri="{FF2B5EF4-FFF2-40B4-BE49-F238E27FC236}">
                <a16:creationId xmlns:a16="http://schemas.microsoft.com/office/drawing/2014/main" id="{61AA03E0-C4A7-80C8-7998-9F31B3AB9D6D}"/>
              </a:ext>
            </a:extLst>
          </p:cNvPr>
          <p:cNvSpPr txBox="1"/>
          <p:nvPr/>
        </p:nvSpPr>
        <p:spPr>
          <a:xfrm>
            <a:off x="5319424" y="7930026"/>
            <a:ext cx="1255734" cy="646331"/>
          </a:xfrm>
          <a:prstGeom prst="rect">
            <a:avLst/>
          </a:prstGeom>
          <a:noFill/>
        </p:spPr>
        <p:txBody>
          <a:bodyPr wrap="square" rtlCol="0">
            <a:spAutoFit/>
          </a:bodyPr>
          <a:lstStyle/>
          <a:p>
            <a:r>
              <a:rPr lang="fr-FR" sz="900" dirty="0">
                <a:latin typeface="Arial Narrow"/>
                <a:cs typeface="Calibri"/>
              </a:rPr>
              <a:t>J’anticipe : Je propose de souscrire autant de contrats de capitalisation que d’héritiers identifiés</a:t>
            </a:r>
            <a:endParaRPr lang="fr-FR" sz="2000" dirty="0"/>
          </a:p>
        </p:txBody>
      </p:sp>
    </p:spTree>
    <p:extLst>
      <p:ext uri="{BB962C8B-B14F-4D97-AF65-F5344CB8AC3E}">
        <p14:creationId xmlns:p14="http://schemas.microsoft.com/office/powerpoint/2010/main" val="226245844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02372ea6-bd8e-4d42-ac8d-3e431422fdb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D182C5D9030E4487F4D133DD190D3A" ma:contentTypeVersion="12" ma:contentTypeDescription="Create a new document." ma:contentTypeScope="" ma:versionID="027b336eda53533239ed9e324a295952">
  <xsd:schema xmlns:xsd="http://www.w3.org/2001/XMLSchema" xmlns:xs="http://www.w3.org/2001/XMLSchema" xmlns:p="http://schemas.microsoft.com/office/2006/metadata/properties" xmlns:ns3="02372ea6-bd8e-4d42-ac8d-3e431422fdbb" xmlns:ns4="9e160475-b416-4f52-a58e-72702b4056ae" targetNamespace="http://schemas.microsoft.com/office/2006/metadata/properties" ma:root="true" ma:fieldsID="eb7c0fd0873de0b0693afbf6736c597b" ns3:_="" ns4:_="">
    <xsd:import namespace="02372ea6-bd8e-4d42-ac8d-3e431422fdbb"/>
    <xsd:import namespace="9e160475-b416-4f52-a58e-72702b4056a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72ea6-bd8e-4d42-ac8d-3e431422fd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160475-b416-4f52-a58e-72702b4056a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81878C-EF1A-4AA3-A3E0-CC24DF6639AA}">
  <ds:schemaRefs>
    <ds:schemaRef ds:uri="http://schemas.microsoft.com/sharepoint/v3/contenttype/forms"/>
  </ds:schemaRefs>
</ds:datastoreItem>
</file>

<file path=customXml/itemProps2.xml><?xml version="1.0" encoding="utf-8"?>
<ds:datastoreItem xmlns:ds="http://schemas.openxmlformats.org/officeDocument/2006/customXml" ds:itemID="{B1CA8DB2-AA8F-40B7-A421-62F6E180F182}">
  <ds:schemaRefs>
    <ds:schemaRef ds:uri="http://schemas.microsoft.com/office/infopath/2007/PartnerControls"/>
    <ds:schemaRef ds:uri="02372ea6-bd8e-4d42-ac8d-3e431422fdbb"/>
    <ds:schemaRef ds:uri="9e160475-b416-4f52-a58e-72702b4056ae"/>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90022320-B836-4ED8-BB2C-64BE1A7FE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372ea6-bd8e-4d42-ac8d-3e431422fdbb"/>
    <ds:schemaRef ds:uri="9e160475-b416-4f52-a58e-72702b4056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12158</TotalTime>
  <Words>1902</Words>
  <Application>Microsoft Office PowerPoint</Application>
  <PresentationFormat>Grand écran</PresentationFormat>
  <Paragraphs>134</Paragraphs>
  <Slides>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vt:i4>
      </vt:variant>
    </vt:vector>
  </HeadingPairs>
  <TitlesOfParts>
    <vt:vector size="10" baseType="lpstr">
      <vt:lpstr>-apple-system</vt:lpstr>
      <vt:lpstr>Arial</vt:lpstr>
      <vt:lpstr>Arial Narrow</vt:lpstr>
      <vt:lpstr>Calibri</vt:lpstr>
      <vt:lpstr>Calibri Light</vt:lpstr>
      <vt:lpstr>Wingdings</vt:lpstr>
      <vt:lpstr>Thème Office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 DOUAREC CELINE</dc:creator>
  <cp:lastModifiedBy>BOSSE ELODIE</cp:lastModifiedBy>
  <cp:revision>13</cp:revision>
  <dcterms:created xsi:type="dcterms:W3CDTF">2023-01-05T09:52:55Z</dcterms:created>
  <dcterms:modified xsi:type="dcterms:W3CDTF">2023-08-03T12:40:02Z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2023-01-05T09:52:55Z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2dc600b4-5224-46df-b4fb-6347290e6024</vt:lpwstr>
  </property>
  <property fmtid="{D5CDD505-2E9C-101B-9397-08002B2CF9AE}" pid="8" name="MSIP_Label_48a19f0c-bea1-442e-a475-ed109d9ec508_ContentBits">
    <vt:lpwstr>0</vt:lpwstr>
  </property>
  <property fmtid="{D5CDD505-2E9C-101B-9397-08002B2CF9AE}" pid="9" name="ContentTypeId">
    <vt:lpwstr>0x0101005AD182C5D9030E4487F4D133DD190D3A</vt:lpwstr>
  </property>
</Properties>
</file>