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5"/>
    <p:sldMasterId id="2147483886" r:id="rId6"/>
    <p:sldMasterId id="2147483903" r:id="rId7"/>
    <p:sldMasterId id="2147483925" r:id="rId8"/>
    <p:sldMasterId id="2147483911" r:id="rId9"/>
    <p:sldMasterId id="2147483939" r:id="rId10"/>
  </p:sldMasterIdLst>
  <p:notesMasterIdLst>
    <p:notesMasterId r:id="rId121"/>
  </p:notesMasterIdLst>
  <p:handoutMasterIdLst>
    <p:handoutMasterId r:id="rId122"/>
  </p:handoutMasterIdLst>
  <p:sldIdLst>
    <p:sldId id="558" r:id="rId11"/>
    <p:sldId id="2147375947" r:id="rId12"/>
    <p:sldId id="2147374953" r:id="rId13"/>
    <p:sldId id="2147375225" r:id="rId14"/>
    <p:sldId id="2147375226" r:id="rId15"/>
    <p:sldId id="2147375936" r:id="rId16"/>
    <p:sldId id="2147374952" r:id="rId17"/>
    <p:sldId id="2147374947" r:id="rId18"/>
    <p:sldId id="2147375930" r:id="rId19"/>
    <p:sldId id="2147375941" r:id="rId20"/>
    <p:sldId id="2147375951" r:id="rId21"/>
    <p:sldId id="2147375268" r:id="rId22"/>
    <p:sldId id="2147375950" r:id="rId23"/>
    <p:sldId id="2147375173" r:id="rId24"/>
    <p:sldId id="2147374944" r:id="rId25"/>
    <p:sldId id="2147375033" r:id="rId26"/>
    <p:sldId id="2147375019" r:id="rId27"/>
    <p:sldId id="2147375199" r:id="rId28"/>
    <p:sldId id="2147374893" r:id="rId29"/>
    <p:sldId id="2147374912" r:id="rId30"/>
    <p:sldId id="2147375937" r:id="rId31"/>
    <p:sldId id="2147375938" r:id="rId32"/>
    <p:sldId id="2147375939" r:id="rId33"/>
    <p:sldId id="2147375940" r:id="rId34"/>
    <p:sldId id="2147375160" r:id="rId35"/>
    <p:sldId id="2147374796" r:id="rId36"/>
    <p:sldId id="2147375272" r:id="rId37"/>
    <p:sldId id="2147374798" r:id="rId38"/>
    <p:sldId id="2147375949" r:id="rId39"/>
    <p:sldId id="2147375942" r:id="rId40"/>
    <p:sldId id="2147375097" r:id="rId41"/>
    <p:sldId id="2147375267" r:id="rId42"/>
    <p:sldId id="2147375270" r:id="rId43"/>
    <p:sldId id="2147375229" r:id="rId44"/>
    <p:sldId id="2147375230" r:id="rId45"/>
    <p:sldId id="2147375231" r:id="rId46"/>
    <p:sldId id="2147375232" r:id="rId47"/>
    <p:sldId id="2147375233" r:id="rId48"/>
    <p:sldId id="2147375234" r:id="rId49"/>
    <p:sldId id="2147375235" r:id="rId50"/>
    <p:sldId id="2147375254" r:id="rId51"/>
    <p:sldId id="2147375255" r:id="rId52"/>
    <p:sldId id="2147374935" r:id="rId53"/>
    <p:sldId id="2134805697" r:id="rId54"/>
    <p:sldId id="2147374874" r:id="rId55"/>
    <p:sldId id="2147375224" r:id="rId56"/>
    <p:sldId id="2147375212" r:id="rId57"/>
    <p:sldId id="2147374840" r:id="rId58"/>
    <p:sldId id="2147375174" r:id="rId59"/>
    <p:sldId id="2147375175" r:id="rId60"/>
    <p:sldId id="2147374949" r:id="rId61"/>
    <p:sldId id="2147375261" r:id="rId62"/>
    <p:sldId id="2147375262" r:id="rId63"/>
    <p:sldId id="2147375263" r:id="rId64"/>
    <p:sldId id="2147375264" r:id="rId65"/>
    <p:sldId id="2147375265" r:id="rId66"/>
    <p:sldId id="2147375266" r:id="rId67"/>
    <p:sldId id="2147375935" r:id="rId68"/>
    <p:sldId id="2147375147" r:id="rId69"/>
    <p:sldId id="2147375100" r:id="rId70"/>
    <p:sldId id="2147375101" r:id="rId71"/>
    <p:sldId id="2147375102" r:id="rId72"/>
    <p:sldId id="2147375103" r:id="rId73"/>
    <p:sldId id="2147375086" r:id="rId74"/>
    <p:sldId id="2147375104" r:id="rId75"/>
    <p:sldId id="2147375105" r:id="rId76"/>
    <p:sldId id="2147375106" r:id="rId77"/>
    <p:sldId id="2147375107" r:id="rId78"/>
    <p:sldId id="2147375108" r:id="rId79"/>
    <p:sldId id="2147375109" r:id="rId80"/>
    <p:sldId id="2147375110" r:id="rId81"/>
    <p:sldId id="2147375111" r:id="rId82"/>
    <p:sldId id="2147375112" r:id="rId83"/>
    <p:sldId id="2147375113" r:id="rId84"/>
    <p:sldId id="2147375114" r:id="rId85"/>
    <p:sldId id="2147375115" r:id="rId86"/>
    <p:sldId id="2147375116" r:id="rId87"/>
    <p:sldId id="2147375117" r:id="rId88"/>
    <p:sldId id="2147375118" r:id="rId89"/>
    <p:sldId id="2147375198" r:id="rId90"/>
    <p:sldId id="262" r:id="rId91"/>
    <p:sldId id="2147375200" r:id="rId92"/>
    <p:sldId id="264" r:id="rId93"/>
    <p:sldId id="266" r:id="rId94"/>
    <p:sldId id="267" r:id="rId95"/>
    <p:sldId id="268" r:id="rId96"/>
    <p:sldId id="269" r:id="rId97"/>
    <p:sldId id="271" r:id="rId98"/>
    <p:sldId id="2147375119" r:id="rId99"/>
    <p:sldId id="2147375120" r:id="rId100"/>
    <p:sldId id="2147375121" r:id="rId101"/>
    <p:sldId id="2147375933" r:id="rId102"/>
    <p:sldId id="2147375164" r:id="rId103"/>
    <p:sldId id="2147375165" r:id="rId104"/>
    <p:sldId id="2147375166" r:id="rId105"/>
    <p:sldId id="2147375167" r:id="rId106"/>
    <p:sldId id="2147375168" r:id="rId107"/>
    <p:sldId id="2147375169" r:id="rId108"/>
    <p:sldId id="2147375241" r:id="rId109"/>
    <p:sldId id="2147375242" r:id="rId110"/>
    <p:sldId id="2147375243" r:id="rId111"/>
    <p:sldId id="2147375244" r:id="rId112"/>
    <p:sldId id="2147375245" r:id="rId113"/>
    <p:sldId id="2147375246" r:id="rId114"/>
    <p:sldId id="2147375041" r:id="rId115"/>
    <p:sldId id="2147375260" r:id="rId116"/>
    <p:sldId id="2147375074" r:id="rId117"/>
    <p:sldId id="2147374956" r:id="rId118"/>
    <p:sldId id="2147375098" r:id="rId119"/>
    <p:sldId id="2147375099" r:id="rId120"/>
  </p:sldIdLst>
  <p:sldSz cx="12192000" cy="6858000"/>
  <p:notesSz cx="6800850" cy="98075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69608960-FC73-4132-B001-52D93581D266}">
          <p14:sldIdLst>
            <p14:sldId id="558"/>
            <p14:sldId id="2147375947"/>
            <p14:sldId id="2147374953"/>
            <p14:sldId id="2147375225"/>
            <p14:sldId id="2147375226"/>
            <p14:sldId id="2147375936"/>
            <p14:sldId id="2147374952"/>
            <p14:sldId id="2147374947"/>
            <p14:sldId id="2147375930"/>
            <p14:sldId id="2147375941"/>
            <p14:sldId id="2147375951"/>
            <p14:sldId id="2147375268"/>
            <p14:sldId id="2147375950"/>
            <p14:sldId id="2147375173"/>
            <p14:sldId id="2147374944"/>
            <p14:sldId id="2147375033"/>
            <p14:sldId id="2147375019"/>
            <p14:sldId id="2147375199"/>
            <p14:sldId id="2147374893"/>
            <p14:sldId id="2147374912"/>
            <p14:sldId id="2147375937"/>
            <p14:sldId id="2147375938"/>
            <p14:sldId id="2147375939"/>
            <p14:sldId id="2147375940"/>
            <p14:sldId id="2147375160"/>
            <p14:sldId id="2147374796"/>
            <p14:sldId id="2147375272"/>
            <p14:sldId id="2147374798"/>
            <p14:sldId id="2147375949"/>
            <p14:sldId id="2147375942"/>
            <p14:sldId id="2147375097"/>
            <p14:sldId id="2147375267"/>
            <p14:sldId id="2147375270"/>
            <p14:sldId id="2147375229"/>
            <p14:sldId id="2147375230"/>
            <p14:sldId id="2147375231"/>
            <p14:sldId id="2147375232"/>
            <p14:sldId id="2147375233"/>
            <p14:sldId id="2147375234"/>
            <p14:sldId id="2147375235"/>
            <p14:sldId id="2147375254"/>
            <p14:sldId id="2147375255"/>
            <p14:sldId id="2147374935"/>
            <p14:sldId id="2134805697"/>
            <p14:sldId id="2147374874"/>
            <p14:sldId id="2147375224"/>
            <p14:sldId id="2147375212"/>
            <p14:sldId id="2147374840"/>
            <p14:sldId id="2147375174"/>
            <p14:sldId id="2147375175"/>
            <p14:sldId id="2147374949"/>
            <p14:sldId id="2147375261"/>
            <p14:sldId id="2147375262"/>
            <p14:sldId id="2147375263"/>
            <p14:sldId id="2147375264"/>
            <p14:sldId id="2147375265"/>
            <p14:sldId id="2147375266"/>
            <p14:sldId id="2147375935"/>
            <p14:sldId id="2147375147"/>
            <p14:sldId id="2147375100"/>
            <p14:sldId id="2147375101"/>
            <p14:sldId id="2147375102"/>
            <p14:sldId id="2147375103"/>
            <p14:sldId id="2147375086"/>
            <p14:sldId id="2147375104"/>
            <p14:sldId id="2147375105"/>
            <p14:sldId id="2147375106"/>
            <p14:sldId id="2147375107"/>
            <p14:sldId id="2147375108"/>
            <p14:sldId id="2147375109"/>
            <p14:sldId id="2147375110"/>
            <p14:sldId id="2147375111"/>
            <p14:sldId id="2147375112"/>
            <p14:sldId id="2147375113"/>
            <p14:sldId id="2147375114"/>
            <p14:sldId id="2147375115"/>
            <p14:sldId id="2147375116"/>
            <p14:sldId id="2147375117"/>
            <p14:sldId id="2147375118"/>
            <p14:sldId id="2147375198"/>
            <p14:sldId id="262"/>
            <p14:sldId id="2147375200"/>
            <p14:sldId id="264"/>
            <p14:sldId id="266"/>
            <p14:sldId id="267"/>
            <p14:sldId id="268"/>
            <p14:sldId id="269"/>
            <p14:sldId id="271"/>
            <p14:sldId id="2147375119"/>
            <p14:sldId id="2147375120"/>
            <p14:sldId id="2147375121"/>
            <p14:sldId id="2147375933"/>
            <p14:sldId id="2147375164"/>
            <p14:sldId id="2147375165"/>
            <p14:sldId id="2147375166"/>
            <p14:sldId id="2147375167"/>
            <p14:sldId id="2147375168"/>
            <p14:sldId id="2147375169"/>
          </p14:sldIdLst>
        </p14:section>
        <p14:section name="Section sans titre" id="{82EE1565-2F1D-4F11-AA07-7B0DE95A5175}">
          <p14:sldIdLst>
            <p14:sldId id="2147375241"/>
            <p14:sldId id="2147375242"/>
            <p14:sldId id="2147375243"/>
            <p14:sldId id="2147375244"/>
            <p14:sldId id="2147375245"/>
            <p14:sldId id="2147375246"/>
            <p14:sldId id="2147375041"/>
            <p14:sldId id="2147375260"/>
            <p14:sldId id="2147375074"/>
            <p14:sldId id="2147374956"/>
            <p14:sldId id="2147375098"/>
            <p14:sldId id="214737509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3CC3008-80D8-55F4-F845-EC7F1FF178CA}" name="PORTOIS Harmony" initials="PH" userId="S::harmony.portois@natixis.com::f91a466f-8f15-4399-baa1-1dd0bf6c9316" providerId="AD"/>
  <p188:author id="{CE302A16-93BD-B45C-A0B4-C7BB7383F3CF}" name="SAULNIER Cécile" initials="SC" userId="S::cecile.saulnier@ecureuilvie.fr::1819dc48-e500-42d1-a624-cc7440cfa2f4" providerId="AD"/>
  <p188:author id="{EADCDA18-6B6C-74B4-9003-F55CD10402E1}" name="BARANGER LAURENCE" initials="BL" userId="S::laurence.baranger@bpce.fr::9a99c7ba-7867-4155-b25a-396a1ec85ea9" providerId="AD"/>
  <p188:author id="{BBD16E20-35F1-CB2C-F069-E9761F36D922}" name="LE DOUAREC CELINE" initials="LC" userId="S::celine.ledouarec@bpce.fr::9ae0ee48-5c8b-47cf-8c2a-5943cbae17a4" providerId="AD"/>
  <p188:author id="{3FEDD132-E9C9-38D1-18F4-695F5B9BA62C}" name="LAFOSSE SOPHIE" initials="LS" userId="S::sophie.lafosse@bpce.fr::77fb9beb-f517-43f7-8290-fd32ad252e62" providerId="AD"/>
  <p188:author id="{4F299335-3659-67BA-5872-D4BE1011C761}" name="DUCO Esther" initials="DE" userId="S::esther.duco@ecureuilvie.fr::fa01ea93-3154-4fb9-a8ea-a168d6f20fda" providerId="AD"/>
  <p188:author id="{A251794A-685F-E97A-9AAD-2508FA98F112}" name="GUILLOIS SYLVIE" initials="GS" userId="S::Sylvie.GUILLOIS@bpce.fr::de2220e7-9fd4-4f5d-ac71-a02045d5acf2" providerId="AD"/>
  <p188:author id="{2E12E06A-2B53-A16C-C248-A623B41915D0}" name="LAMAIRESSE Cyril" initials="LC" userId="LAMAIRESSE Cyril" providerId="None"/>
  <p188:author id="{C319D47B-CF50-2B08-31AB-E54D0EEE021B}" name="BOSSE ELODIE" initials="BE" userId="S::Elodie.BOSSE@bpce.fr::142e570a-5d6e-45a0-b262-926506aaf755" providerId="AD"/>
  <p188:author id="{AE718E86-5F14-F6BD-223E-96F14598F220}" name="Derrien Karine (EUROTITRES)" initials="DK(" userId="Derrien Karine (EUROTITRES)" providerId="None"/>
  <p188:author id="{B199BF8E-21F3-8231-2581-CCD2A2522106}" name="PINOT PATRICIA" initials="PP" userId="S::patricia.pinot@bpce.fr::31fb12bc-89cd-4e3b-8d4a-b9c06b12d85f" providerId="AD"/>
  <p188:author id="{E1DF1D95-1A9A-EC16-5907-3BF82718577A}" name="THIBAUT Marianne" initials="TM" userId="S::marianne.thibaut@natixis.com::d1c395d4-601e-4dea-9a35-6bb22f76d576" providerId="AD"/>
  <p188:author id="{185B4098-B6E2-4936-FA1F-88715164CD02}" name="GUILLOIS SYLVIE" initials="GS" userId="S::sylvie.guillois@bpce.fr::de2220e7-9fd4-4f5d-ac71-a02045d5acf2" providerId="AD"/>
  <p188:author id="{9197EA9C-F9F8-BBA4-355B-BD1CFAFE65C3}" name="DUCO Esther" initials="DE" userId="DUCO Esther" providerId="None"/>
  <p188:author id="{997897A6-6597-204F-A9CC-6B2AC72D2356}" name="THIBAUT Marianne" initials="TM" userId="THIBAUT Marianne" providerId="None"/>
  <p188:author id="{358A28A8-EC15-010F-5A47-325DF3ED0C33}" name="SINIAKOVA Tatiana" initials="ST" userId="SINIAKOVA Tatiana" providerId="None"/>
  <p188:author id="{597FEABA-76AC-F705-3B01-39F114B53CAE}" name="BARANGER LAURENCE" initials="BL" userId="S::Laurence.BARANGER@bpce.fr::9a99c7ba-7867-4155-b25a-396a1ec85ea9" providerId="AD"/>
  <p188:author id="{1D7A20E3-5BB0-F946-173A-2D09FB1286E3}" name="Derrien Karine (EUROTITRES)" initials="D(" userId="S::karine.derrien@natixis.com::81c2b82d-0025-48ec-b157-52a033d1e646" providerId="AD"/>
  <p188:author id="{99F89EED-5B10-8DFC-59BC-910950A4B05B}" name="PINOT PATRICIA" initials="PP" userId="S::patricia.pinot@natixis.com::31fb12bc-89cd-4e3b-8d4a-b9c06b12d85f" providerId="AD"/>
  <p188:author id="{38DF10FA-A640-D2E9-9936-B7C7F2440055}" name="MONNIER Arnaud" initials="MA" userId="MONNIER Arnau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BARANGER LAURENCE" initials="BL" lastIdx="27" clrIdx="6">
    <p:extLst>
      <p:ext uri="{19B8F6BF-5375-455C-9EA6-DF929625EA0E}">
        <p15:presenceInfo xmlns:p15="http://schemas.microsoft.com/office/powerpoint/2012/main" userId="S::Laurence.BARANGER@bpce.fr::9a99c7ba-7867-4155-b25a-396a1ec85ea9" providerId="AD"/>
      </p:ext>
    </p:extLst>
  </p:cmAuthor>
  <p:cmAuthor id="1" name="ADNOT AUDREY" initials="AA" lastIdx="1" clrIdx="0">
    <p:extLst>
      <p:ext uri="{19B8F6BF-5375-455C-9EA6-DF929625EA0E}">
        <p15:presenceInfo xmlns:p15="http://schemas.microsoft.com/office/powerpoint/2012/main" userId="S::audrey.adnot@bpce.fr::26c629b6-2324-455d-88a3-c53510e2b5aa" providerId="AD"/>
      </p:ext>
    </p:extLst>
  </p:cmAuthor>
  <p:cmAuthor id="8" name="BOSSE ELODIE" initials="BE" lastIdx="43" clrIdx="7">
    <p:extLst>
      <p:ext uri="{19B8F6BF-5375-455C-9EA6-DF929625EA0E}">
        <p15:presenceInfo xmlns:p15="http://schemas.microsoft.com/office/powerpoint/2012/main" userId="S::Elodie.BOSSE@bpce.fr::142e570a-5d6e-45a0-b262-926506aaf755" providerId="AD"/>
      </p:ext>
    </p:extLst>
  </p:cmAuthor>
  <p:cmAuthor id="2" name="NARDOT-PEYRILLE ARMELLE" initials="NA" lastIdx="1" clrIdx="1">
    <p:extLst>
      <p:ext uri="{19B8F6BF-5375-455C-9EA6-DF929625EA0E}">
        <p15:presenceInfo xmlns:p15="http://schemas.microsoft.com/office/powerpoint/2012/main" userId="S::ARMELLE.NARDOT-PEYRILLE@bpce.fr::07443f68-8e2f-4464-8d80-dd9fa3141990" providerId="AD"/>
      </p:ext>
    </p:extLst>
  </p:cmAuthor>
  <p:cmAuthor id="9" name="RICHY LAURENCE" initials="RL" lastIdx="3" clrIdx="8">
    <p:extLst>
      <p:ext uri="{19B8F6BF-5375-455C-9EA6-DF929625EA0E}">
        <p15:presenceInfo xmlns:p15="http://schemas.microsoft.com/office/powerpoint/2012/main" userId="S::Laurence.RICHY@bpce.fr::faf6c523-aca3-4396-9810-4b46f995f6fb" providerId="AD"/>
      </p:ext>
    </p:extLst>
  </p:cmAuthor>
  <p:cmAuthor id="3" name="HAROUYTOUN ODILE" initials="HO" lastIdx="5" clrIdx="2">
    <p:extLst>
      <p:ext uri="{19B8F6BF-5375-455C-9EA6-DF929625EA0E}">
        <p15:presenceInfo xmlns:p15="http://schemas.microsoft.com/office/powerpoint/2012/main" userId="S::Odile.HAROUYTOUN@bpce.fr::57743ced-20de-40d2-b994-86dd3e27ed95" providerId="AD"/>
      </p:ext>
    </p:extLst>
  </p:cmAuthor>
  <p:cmAuthor id="10" name="BENTZ SYLVIE" initials="BS" lastIdx="108" clrIdx="9">
    <p:extLst>
      <p:ext uri="{19B8F6BF-5375-455C-9EA6-DF929625EA0E}">
        <p15:presenceInfo xmlns:p15="http://schemas.microsoft.com/office/powerpoint/2012/main" userId="S::sylvie.bentz@bpce.fr::72674729-de4a-46f6-bf94-0b8b0d825772" providerId="AD"/>
      </p:ext>
    </p:extLst>
  </p:cmAuthor>
  <p:cmAuthor id="4" name="PINOT PATRICIA" initials="PP" lastIdx="13" clrIdx="3">
    <p:extLst>
      <p:ext uri="{19B8F6BF-5375-455C-9EA6-DF929625EA0E}">
        <p15:presenceInfo xmlns:p15="http://schemas.microsoft.com/office/powerpoint/2012/main" userId="S::patricia.pinot@bpce.fr::31fb12bc-89cd-4e3b-8d4a-b9c06b12d85f" providerId="AD"/>
      </p:ext>
    </p:extLst>
  </p:cmAuthor>
  <p:cmAuthor id="11" name="Nora BELARBI" initials="NB" lastIdx="1" clrIdx="10">
    <p:extLst>
      <p:ext uri="{19B8F6BF-5375-455C-9EA6-DF929625EA0E}">
        <p15:presenceInfo xmlns:p15="http://schemas.microsoft.com/office/powerpoint/2012/main" userId="S-1-5-21-1565999513-720182511-927750060-6007" providerId="AD"/>
      </p:ext>
    </p:extLst>
  </p:cmAuthor>
  <p:cmAuthor id="5" name="MASME PHILIPPE" initials="MP" lastIdx="7" clrIdx="4">
    <p:extLst>
      <p:ext uri="{19B8F6BF-5375-455C-9EA6-DF929625EA0E}">
        <p15:presenceInfo xmlns:p15="http://schemas.microsoft.com/office/powerpoint/2012/main" userId="S::Philippe.MASME@bpce.fr::9730a7b3-eb35-403c-a8ef-c3ea02c2c4cd" providerId="AD"/>
      </p:ext>
    </p:extLst>
  </p:cmAuthor>
  <p:cmAuthor id="6" name="PINOT PATRICIA" initials="PP [2]" lastIdx="35" clrIdx="5">
    <p:extLst>
      <p:ext uri="{19B8F6BF-5375-455C-9EA6-DF929625EA0E}">
        <p15:presenceInfo xmlns:p15="http://schemas.microsoft.com/office/powerpoint/2012/main" userId="S::patricia.pinot@natixis.com::31fb12bc-89cd-4e3b-8d4a-b9c06b12d8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262D6F"/>
    <a:srgbClr val="55579E"/>
    <a:srgbClr val="00A193"/>
    <a:srgbClr val="8AB973"/>
    <a:srgbClr val="F9F9FB"/>
    <a:srgbClr val="CC3399"/>
    <a:srgbClr val="D6D2E3"/>
    <a:srgbClr val="FF66CC"/>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40" autoAdjust="0"/>
    <p:restoredTop sz="94660"/>
  </p:normalViewPr>
  <p:slideViewPr>
    <p:cSldViewPr snapToGrid="0">
      <p:cViewPr>
        <p:scale>
          <a:sx n="66" d="100"/>
          <a:sy n="66" d="100"/>
        </p:scale>
        <p:origin x="460" y="-25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12" Type="http://schemas.openxmlformats.org/officeDocument/2006/relationships/slide" Target="slides/slide102.xml"/><Relationship Id="rId16" Type="http://schemas.openxmlformats.org/officeDocument/2006/relationships/slide" Target="slides/slide6.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commentAuthors" Target="commentAuthors.xml"/><Relationship Id="rId128" Type="http://schemas.microsoft.com/office/2018/10/relationships/authors" Target="authors.xml"/><Relationship Id="rId5" Type="http://schemas.openxmlformats.org/officeDocument/2006/relationships/slideMaster" Target="slideMasters/slideMaster1.xml"/><Relationship Id="rId90" Type="http://schemas.openxmlformats.org/officeDocument/2006/relationships/slide" Target="slides/slide80.xml"/><Relationship Id="rId95" Type="http://schemas.openxmlformats.org/officeDocument/2006/relationships/slide" Target="slides/slide85.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13" Type="http://schemas.openxmlformats.org/officeDocument/2006/relationships/slide" Target="slides/slide103.xml"/><Relationship Id="rId118" Type="http://schemas.openxmlformats.org/officeDocument/2006/relationships/slide" Target="slides/slide108.xml"/><Relationship Id="rId126" Type="http://schemas.openxmlformats.org/officeDocument/2006/relationships/theme" Target="theme/theme1.xml"/><Relationship Id="rId8" Type="http://schemas.openxmlformats.org/officeDocument/2006/relationships/slideMaster" Target="slideMasters/slideMaster4.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103" Type="http://schemas.openxmlformats.org/officeDocument/2006/relationships/slide" Target="slides/slide93.xml"/><Relationship Id="rId108" Type="http://schemas.openxmlformats.org/officeDocument/2006/relationships/slide" Target="slides/slide98.xml"/><Relationship Id="rId116" Type="http://schemas.openxmlformats.org/officeDocument/2006/relationships/slide" Target="slides/slide106.xml"/><Relationship Id="rId124" Type="http://schemas.openxmlformats.org/officeDocument/2006/relationships/presProps" Target="presProp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slide" Target="slides/slide86.xml"/><Relationship Id="rId111" Type="http://schemas.openxmlformats.org/officeDocument/2006/relationships/slide" Target="slides/slide10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openxmlformats.org/officeDocument/2006/relationships/slide" Target="slides/slide96.xml"/><Relationship Id="rId114" Type="http://schemas.openxmlformats.org/officeDocument/2006/relationships/slide" Target="slides/slide104.xml"/><Relationship Id="rId119" Type="http://schemas.openxmlformats.org/officeDocument/2006/relationships/slide" Target="slides/slide109.xml"/><Relationship Id="rId127" Type="http://schemas.openxmlformats.org/officeDocument/2006/relationships/tableStyles" Target="tableStyles.xml"/><Relationship Id="rId10" Type="http://schemas.openxmlformats.org/officeDocument/2006/relationships/slideMaster" Target="slideMasters/slideMaster6.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120" Type="http://schemas.openxmlformats.org/officeDocument/2006/relationships/slide" Target="slides/slide110.xml"/><Relationship Id="rId125" Type="http://schemas.openxmlformats.org/officeDocument/2006/relationships/viewProps" Target="viewProps.xml"/><Relationship Id="rId7" Type="http://schemas.openxmlformats.org/officeDocument/2006/relationships/slideMaster" Target="slideMasters/slideMaster3.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 Id="rId61" Type="http://schemas.openxmlformats.org/officeDocument/2006/relationships/slide" Target="slides/slide51.xml"/><Relationship Id="rId82" Type="http://schemas.openxmlformats.org/officeDocument/2006/relationships/slide" Target="slides/slide7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1F99BCBA-9E07-4C6B-9590-41F6976BEBF4}"/>
              </a:ext>
            </a:extLst>
          </p:cNvPr>
          <p:cNvSpPr>
            <a:spLocks noGrp="1"/>
          </p:cNvSpPr>
          <p:nvPr>
            <p:ph type="ftr" sz="quarter" idx="2"/>
          </p:nvPr>
        </p:nvSpPr>
        <p:spPr>
          <a:xfrm>
            <a:off x="0" y="9315495"/>
            <a:ext cx="2947035" cy="492080"/>
          </a:xfrm>
          <a:prstGeom prst="rect">
            <a:avLst/>
          </a:prstGeom>
        </p:spPr>
        <p:txBody>
          <a:bodyPr vert="horz" lIns="91440" tIns="45720" rIns="91440" bIns="45720" rtlCol="0" anchor="b"/>
          <a:lstStyle>
            <a:lvl1pPr algn="l">
              <a:defRPr sz="1200"/>
            </a:lvl1pPr>
          </a:lstStyle>
          <a:p>
            <a:r>
              <a:rPr lang="fr-FR" err="1"/>
              <a:t>Esaaie</a:t>
            </a:r>
            <a:r>
              <a:rPr lang="fr-FR"/>
              <a:t> A</a:t>
            </a:r>
          </a:p>
        </p:txBody>
      </p:sp>
    </p:spTree>
    <p:extLst>
      <p:ext uri="{BB962C8B-B14F-4D97-AF65-F5344CB8AC3E}">
        <p14:creationId xmlns:p14="http://schemas.microsoft.com/office/powerpoint/2010/main" val="282252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3"/>
            <a:ext cx="2947035" cy="49208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2242" y="3"/>
            <a:ext cx="2947035" cy="492081"/>
          </a:xfrm>
          <a:prstGeom prst="rect">
            <a:avLst/>
          </a:prstGeom>
        </p:spPr>
        <p:txBody>
          <a:bodyPr vert="horz" lIns="91440" tIns="45720" rIns="91440" bIns="45720" rtlCol="0"/>
          <a:lstStyle>
            <a:lvl1pPr algn="r">
              <a:defRPr sz="1200"/>
            </a:lvl1pPr>
          </a:lstStyle>
          <a:p>
            <a:fld id="{B6B77A52-663C-48FB-9472-994596496562}" type="datetimeFigureOut">
              <a:rPr lang="fr-FR" smtClean="0"/>
              <a:t>29/09/2023</a:t>
            </a:fld>
            <a:endParaRPr lang="fr-FR"/>
          </a:p>
        </p:txBody>
      </p:sp>
      <p:sp>
        <p:nvSpPr>
          <p:cNvPr id="4" name="Espace réservé de l'image des diapositives 3"/>
          <p:cNvSpPr>
            <a:spLocks noGrp="1" noRot="1" noChangeAspect="1"/>
          </p:cNvSpPr>
          <p:nvPr>
            <p:ph type="sldImg" idx="2"/>
          </p:nvPr>
        </p:nvSpPr>
        <p:spPr>
          <a:xfrm>
            <a:off x="458788" y="1225550"/>
            <a:ext cx="5883275" cy="33099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0086" y="4719897"/>
            <a:ext cx="5440680" cy="3861733"/>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15495"/>
            <a:ext cx="2947035" cy="492080"/>
          </a:xfrm>
          <a:prstGeom prst="rect">
            <a:avLst/>
          </a:prstGeom>
        </p:spPr>
        <p:txBody>
          <a:bodyPr vert="horz" lIns="91440" tIns="45720" rIns="91440" bIns="45720" rtlCol="0" anchor="b"/>
          <a:lstStyle>
            <a:lvl1pPr algn="l">
              <a:defRPr sz="1200"/>
            </a:lvl1pPr>
          </a:lstStyle>
          <a:p>
            <a:r>
              <a:rPr lang="fr-FR"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a:p>
            <a:endParaRPr lang="fr-FR"/>
          </a:p>
        </p:txBody>
      </p:sp>
      <p:sp>
        <p:nvSpPr>
          <p:cNvPr id="7" name="Espace réservé du numéro de diapositive 6"/>
          <p:cNvSpPr>
            <a:spLocks noGrp="1"/>
          </p:cNvSpPr>
          <p:nvPr>
            <p:ph type="sldNum" sz="quarter" idx="5"/>
          </p:nvPr>
        </p:nvSpPr>
        <p:spPr>
          <a:xfrm>
            <a:off x="3852242" y="9315495"/>
            <a:ext cx="2947035" cy="492080"/>
          </a:xfrm>
          <a:prstGeom prst="rect">
            <a:avLst/>
          </a:prstGeom>
        </p:spPr>
        <p:txBody>
          <a:bodyPr vert="horz" lIns="91440" tIns="45720" rIns="91440" bIns="45720" rtlCol="0" anchor="b"/>
          <a:lstStyle>
            <a:lvl1pPr algn="r">
              <a:defRPr sz="1200"/>
            </a:lvl1pPr>
          </a:lstStyle>
          <a:p>
            <a:fld id="{32A38772-A939-4C9A-A116-B69DE5037715}" type="slidenum">
              <a:rPr lang="fr-FR" smtClean="0"/>
              <a:t>‹N°›</a:t>
            </a:fld>
            <a:endParaRPr lang="fr-FR"/>
          </a:p>
        </p:txBody>
      </p:sp>
    </p:spTree>
    <p:extLst>
      <p:ext uri="{BB962C8B-B14F-4D97-AF65-F5344CB8AC3E}">
        <p14:creationId xmlns:p14="http://schemas.microsoft.com/office/powerpoint/2010/main" val="2902312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a:t>
            </a:fld>
            <a:endParaRPr lang="fr-FR"/>
          </a:p>
        </p:txBody>
      </p:sp>
    </p:spTree>
    <p:extLst>
      <p:ext uri="{BB962C8B-B14F-4D97-AF65-F5344CB8AC3E}">
        <p14:creationId xmlns:p14="http://schemas.microsoft.com/office/powerpoint/2010/main" val="104358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2</a:t>
            </a:fld>
            <a:endParaRPr lang="fr-FR"/>
          </a:p>
        </p:txBody>
      </p:sp>
    </p:spTree>
    <p:extLst>
      <p:ext uri="{BB962C8B-B14F-4D97-AF65-F5344CB8AC3E}">
        <p14:creationId xmlns:p14="http://schemas.microsoft.com/office/powerpoint/2010/main" val="1419729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6</a:t>
            </a:fld>
            <a:endParaRPr lang="fr-FR"/>
          </a:p>
        </p:txBody>
      </p:sp>
    </p:spTree>
    <p:extLst>
      <p:ext uri="{BB962C8B-B14F-4D97-AF65-F5344CB8AC3E}">
        <p14:creationId xmlns:p14="http://schemas.microsoft.com/office/powerpoint/2010/main" val="236683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A99BAC-0573-49EF-BF70-9B3EEF315473}"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fr-FR" altLang="fr-FR"/>
          </a:p>
        </p:txBody>
      </p:sp>
    </p:spTree>
    <p:extLst>
      <p:ext uri="{BB962C8B-B14F-4D97-AF65-F5344CB8AC3E}">
        <p14:creationId xmlns:p14="http://schemas.microsoft.com/office/powerpoint/2010/main" val="1830422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A99BAC-0573-49EF-BF70-9B3EEF315473}"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fr-FR" altLang="fr-FR"/>
          </a:p>
        </p:txBody>
      </p:sp>
    </p:spTree>
    <p:extLst>
      <p:ext uri="{BB962C8B-B14F-4D97-AF65-F5344CB8AC3E}">
        <p14:creationId xmlns:p14="http://schemas.microsoft.com/office/powerpoint/2010/main" val="1239497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CB26B-FC53-4372-A658-825CA0542ABC}"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r>
              <a:rPr lang="fr-FR" altLang="fr-FR" sz="1600" b="1" u="sng">
                <a:solidFill>
                  <a:srgbClr val="CC0000"/>
                </a:solidFill>
              </a:rPr>
              <a:t>Important :</a:t>
            </a:r>
          </a:p>
          <a:p>
            <a:r>
              <a:rPr lang="fr-FR" altLang="fr-FR" sz="1600" b="1">
                <a:solidFill>
                  <a:srgbClr val="CC0000"/>
                </a:solidFill>
              </a:rPr>
              <a:t>Au niveau de la </a:t>
            </a:r>
            <a:r>
              <a:rPr lang="fr-FR" altLang="fr-FR" sz="1600" b="1" u="sng">
                <a:solidFill>
                  <a:srgbClr val="CC0000"/>
                </a:solidFill>
              </a:rPr>
              <a:t>sécurité du placement</a:t>
            </a:r>
            <a:r>
              <a:rPr lang="fr-FR" altLang="fr-FR" sz="1600" b="1">
                <a:solidFill>
                  <a:srgbClr val="CC0000"/>
                </a:solidFill>
              </a:rPr>
              <a:t>, </a:t>
            </a:r>
            <a:r>
              <a:rPr lang="fr-FR" altLang="fr-FR" sz="1600" b="1">
                <a:solidFill>
                  <a:srgbClr val="CC0000"/>
                </a:solidFill>
                <a:cs typeface="Arial" charset="0"/>
              </a:rPr>
              <a:t>il est essentiel de recommander au client de conserver ses TSR jusqu’à leur échéance.</a:t>
            </a:r>
          </a:p>
          <a:p>
            <a:r>
              <a:rPr lang="fr-FR" altLang="fr-FR" sz="1600" b="1">
                <a:solidFill>
                  <a:srgbClr val="CC0000"/>
                </a:solidFill>
                <a:cs typeface="Arial" charset="0"/>
              </a:rPr>
              <a:t>Le commercial doit vérifier que cette durée de détention est compatible avec les objectifs exprimés du client.</a:t>
            </a:r>
          </a:p>
          <a:p>
            <a:r>
              <a:rPr lang="fr-FR" altLang="fr-FR" sz="1600" b="1">
                <a:solidFill>
                  <a:srgbClr val="CC0000"/>
                </a:solidFill>
                <a:cs typeface="Arial" charset="0"/>
              </a:rPr>
              <a:t>Au niveau de la </a:t>
            </a:r>
            <a:r>
              <a:rPr lang="fr-FR" altLang="fr-FR" sz="1600" b="1" u="sng">
                <a:solidFill>
                  <a:srgbClr val="CC0000"/>
                </a:solidFill>
                <a:cs typeface="Arial" charset="0"/>
              </a:rPr>
              <a:t>souplesse du placement</a:t>
            </a:r>
            <a:r>
              <a:rPr lang="fr-FR" altLang="fr-FR" sz="1600" b="1">
                <a:solidFill>
                  <a:srgbClr val="CC0000"/>
                </a:solidFill>
                <a:cs typeface="Arial" charset="0"/>
              </a:rPr>
              <a:t>, le commercial doit informer le client que le marché sur ce type d’instrument financier reste modeste et que les prix de cession peuvent s’en ressentir (risque de moins values en cas de revente en Bourse avant l’échéance).</a:t>
            </a:r>
          </a:p>
          <a:p>
            <a:endParaRPr lang="fr-FR" altLang="fr-FR" sz="1600" b="1">
              <a:solidFill>
                <a:srgbClr val="FF0000"/>
              </a:solidFill>
            </a:endParaRPr>
          </a:p>
        </p:txBody>
      </p:sp>
    </p:spTree>
    <p:extLst>
      <p:ext uri="{BB962C8B-B14F-4D97-AF65-F5344CB8AC3E}">
        <p14:creationId xmlns:p14="http://schemas.microsoft.com/office/powerpoint/2010/main" val="4082896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676123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31454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84027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10845">
              <a:defRPr/>
            </a:pPr>
            <a:fld id="{F009BBE8-DCA6-4522-BA68-B2CFD00524D5}" type="slidenum">
              <a:rPr lang="fr-FR" altLang="fr-FR">
                <a:solidFill>
                  <a:prstClr val="black"/>
                </a:solidFill>
                <a:latin typeface="Calibri" panose="020F0502020204030204"/>
              </a:rPr>
              <a:pPr defTabSz="910845">
                <a:defRPr/>
              </a:pPr>
              <a:t>16</a:t>
            </a:fld>
            <a:endParaRPr lang="fr-FR" altLang="fr-FR">
              <a:solidFill>
                <a:prstClr val="black"/>
              </a:solidFill>
              <a:latin typeface="Calibri" panose="020F0502020204030204"/>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3307014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655256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10845">
              <a:defRPr/>
            </a:pPr>
            <a:fld id="{F009BBE8-DCA6-4522-BA68-B2CFD00524D5}" type="slidenum">
              <a:rPr lang="fr-FR" altLang="fr-FR">
                <a:solidFill>
                  <a:prstClr val="black"/>
                </a:solidFill>
                <a:latin typeface="Calibri" panose="020F0502020204030204"/>
              </a:rPr>
              <a:pPr defTabSz="910845">
                <a:defRPr/>
              </a:pPr>
              <a:t>18</a:t>
            </a:fld>
            <a:endParaRPr lang="fr-FR" altLang="fr-FR">
              <a:solidFill>
                <a:prstClr val="black"/>
              </a:solidFill>
              <a:latin typeface="Calibri" panose="020F0502020204030204"/>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543875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14793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395973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52168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45590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52168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484554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70927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3657428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0177671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86E8B-841E-4624-8962-0C2736C6145A}"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fr-FR" altLang="fr-FR" sz="1600" u="sng">
                <a:solidFill>
                  <a:srgbClr val="CC0000"/>
                </a:solidFill>
              </a:rPr>
              <a:t>Précisions :</a:t>
            </a:r>
          </a:p>
          <a:p>
            <a:r>
              <a:rPr lang="fr-FR" altLang="fr-FR" sz="1600"/>
              <a:t>En l’occurrence l’émetteur est BPCE</a:t>
            </a:r>
          </a:p>
          <a:p>
            <a:endParaRPr lang="fr-FR" altLang="fr-FR" sz="1600">
              <a:solidFill>
                <a:srgbClr val="CC0000"/>
              </a:solidFill>
            </a:endParaRPr>
          </a:p>
          <a:p>
            <a:r>
              <a:rPr lang="fr-FR" altLang="fr-FR" sz="1600" b="1" u="sng">
                <a:solidFill>
                  <a:srgbClr val="CC0000"/>
                </a:solidFill>
              </a:rPr>
              <a:t>Rang de créance : </a:t>
            </a:r>
          </a:p>
          <a:p>
            <a:r>
              <a:rPr lang="fr-FR" altLang="fr-FR" sz="1600"/>
              <a:t>En cas de défaillance de l’entreprise les détenteurs de dettes privilégiées (exemple : fisc ou salarié) ou d’une dette chirographaire (exemple : emprunt classique) seront prioritaires pour le remboursement de leur créance.</a:t>
            </a:r>
          </a:p>
          <a:p>
            <a:r>
              <a:rPr lang="fr-FR" altLang="fr-FR" sz="1600"/>
              <a:t>Viendront ensuite les détenteurs de Titres Subordonnés Remboursables (TSR).</a:t>
            </a:r>
          </a:p>
          <a:p>
            <a:r>
              <a:rPr lang="fr-FR" altLang="fr-FR" sz="1600"/>
              <a:t>Puis enfin, les détenteurs de Titres Super Subordonnés (Titres non distribués dans notre réseau) et les détenteurs de Parts sociales.</a:t>
            </a:r>
          </a:p>
        </p:txBody>
      </p:sp>
    </p:spTree>
    <p:extLst>
      <p:ext uri="{BB962C8B-B14F-4D97-AF65-F5344CB8AC3E}">
        <p14:creationId xmlns:p14="http://schemas.microsoft.com/office/powerpoint/2010/main" val="20032417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5700116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8540950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36964513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62</a:t>
            </a:fld>
            <a:endParaRPr lang="fr-FR"/>
          </a:p>
        </p:txBody>
      </p:sp>
    </p:spTree>
    <p:extLst>
      <p:ext uri="{BB962C8B-B14F-4D97-AF65-F5344CB8AC3E}">
        <p14:creationId xmlns:p14="http://schemas.microsoft.com/office/powerpoint/2010/main" val="40800871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533335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3423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97969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32252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9984395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3D5E60-6211-44E2-9075-0AAE02CA887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29397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4275101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8177514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804357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6297573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7491007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9273659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081725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0926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9521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41048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9.emf"/></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9.emf"/></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2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2" name="Image 21"/>
          <p:cNvPicPr>
            <a:picLocks noChangeAspect="1"/>
          </p:cNvPicPr>
          <p:nvPr userDrawn="1"/>
        </p:nvPicPr>
        <p:blipFill>
          <a:blip r:embed="rId4"/>
          <a:stretch>
            <a:fillRect/>
          </a:stretch>
        </p:blipFill>
        <p:spPr>
          <a:xfrm>
            <a:off x="7680000" y="5760000"/>
            <a:ext cx="4416000" cy="911573"/>
          </a:xfrm>
          <a:prstGeom prst="rect">
            <a:avLst/>
          </a:prstGeom>
        </p:spPr>
      </p:pic>
      <p:sp>
        <p:nvSpPr>
          <p:cNvPr id="2" name="Rectangle 1">
            <a:extLst>
              <a:ext uri="{FF2B5EF4-FFF2-40B4-BE49-F238E27FC236}">
                <a16:creationId xmlns:a16="http://schemas.microsoft.com/office/drawing/2014/main" id="{BA74EEF6-BDA8-254F-B9E2-1EC6EEECA6EA}"/>
              </a:ext>
            </a:extLst>
          </p:cNvPr>
          <p:cNvSpPr/>
          <p:nvPr userDrawn="1"/>
        </p:nvSpPr>
        <p:spPr>
          <a:xfrm>
            <a:off x="7561943" y="6299200"/>
            <a:ext cx="3728525" cy="391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Tree>
    <p:extLst>
      <p:ext uri="{BB962C8B-B14F-4D97-AF65-F5344CB8AC3E}">
        <p14:creationId xmlns:p14="http://schemas.microsoft.com/office/powerpoint/2010/main" val="2460501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3159839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525428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719356" y="1200043"/>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582228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513"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38112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28651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3210053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4060191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‹N°›</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176817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2639484" y="188914"/>
            <a:ext cx="9313333" cy="346075"/>
          </a:xfrm>
        </p:spPr>
        <p:txBody>
          <a:bodyPr/>
          <a:lstStyle/>
          <a:p>
            <a:r>
              <a:rPr lang="fr-FR"/>
              <a:t>Modifiez le style du titre</a:t>
            </a:r>
          </a:p>
        </p:txBody>
      </p:sp>
      <p:sp>
        <p:nvSpPr>
          <p:cNvPr id="3" name="Espace réservé du tableau 2"/>
          <p:cNvSpPr>
            <a:spLocks noGrp="1"/>
          </p:cNvSpPr>
          <p:nvPr>
            <p:ph type="tbl" idx="1"/>
          </p:nvPr>
        </p:nvSpPr>
        <p:spPr>
          <a:xfrm>
            <a:off x="2722034" y="1600201"/>
            <a:ext cx="8942917" cy="4525963"/>
          </a:xfrm>
        </p:spPr>
        <p:txBody>
          <a:bodyPr/>
          <a:lstStyle/>
          <a:p>
            <a:endParaRPr lang="fr-FR"/>
          </a:p>
        </p:txBody>
      </p:sp>
      <p:sp>
        <p:nvSpPr>
          <p:cNvPr id="4" name="Espace réservé du numéro de diapositive 3"/>
          <p:cNvSpPr>
            <a:spLocks noGrp="1"/>
          </p:cNvSpPr>
          <p:nvPr>
            <p:ph type="sldNum" sz="quarter" idx="10"/>
          </p:nvPr>
        </p:nvSpPr>
        <p:spPr>
          <a:xfrm>
            <a:off x="8737601" y="6265863"/>
            <a:ext cx="622300" cy="476250"/>
          </a:xfrm>
        </p:spPr>
        <p:txBody>
          <a:bodyPr/>
          <a:lstStyle>
            <a:lvl1pPr>
              <a:defRPr/>
            </a:lvl1pPr>
          </a:lstStyle>
          <a:p>
            <a:fld id="{7A38580F-E31B-4D1D-9C15-325A5ADAD719}" type="slidenum">
              <a:rPr lang="fr-FR" altLang="fr-FR"/>
              <a:pPr/>
              <a:t>‹N°›</a:t>
            </a:fld>
            <a:endParaRPr lang="fr-FR" altLang="fr-FR"/>
          </a:p>
        </p:txBody>
      </p:sp>
    </p:spTree>
    <p:extLst>
      <p:ext uri="{BB962C8B-B14F-4D97-AF65-F5344CB8AC3E}">
        <p14:creationId xmlns:p14="http://schemas.microsoft.com/office/powerpoint/2010/main" val="6135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u text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D0B7D2-6EE6-4082-85F5-9D8111D82388}" type="slidenum">
              <a:rPr kumimoji="0" lang="fr-FR" sz="1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Rectangle 4">
            <a:extLst>
              <a:ext uri="{FF2B5EF4-FFF2-40B4-BE49-F238E27FC236}">
                <a16:creationId xmlns:a16="http://schemas.microsoft.com/office/drawing/2014/main" id="{EDBA4D3D-11A4-4E3E-8B04-AFF0E2840852}"/>
              </a:ext>
            </a:extLst>
          </p:cNvPr>
          <p:cNvSpPr/>
          <p:nvPr userDrawn="1"/>
        </p:nvSpPr>
        <p:spPr>
          <a:xfrm>
            <a:off x="0" y="0"/>
            <a:ext cx="3061447" cy="6858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13" b="0" i="0" u="none" strike="noStrike" kern="1200" cap="none" spc="0" normalizeH="0" baseline="0" noProof="0">
              <a:ln>
                <a:noFill/>
              </a:ln>
              <a:solidFill>
                <a:srgbClr val="FFFFFF"/>
              </a:solidFill>
              <a:effectLst/>
              <a:uLnTx/>
              <a:uFillTx/>
              <a:latin typeface="Arial"/>
              <a:ea typeface="+mn-ea"/>
              <a:cs typeface="+mn-cs"/>
            </a:endParaRPr>
          </a:p>
        </p:txBody>
      </p:sp>
      <p:sp>
        <p:nvSpPr>
          <p:cNvPr id="6" name="Espace réservé du texte 15"/>
          <p:cNvSpPr>
            <a:spLocks noGrp="1"/>
          </p:cNvSpPr>
          <p:nvPr>
            <p:ph type="body" sz="quarter" idx="14" hasCustomPrompt="1"/>
          </p:nvPr>
        </p:nvSpPr>
        <p:spPr>
          <a:xfrm>
            <a:off x="261517" y="1793357"/>
            <a:ext cx="2538412" cy="1146220"/>
          </a:xfrm>
        </p:spPr>
        <p:txBody>
          <a:bodyPr/>
          <a:lstStyle>
            <a:lvl1pPr marL="0" indent="0">
              <a:buNone/>
              <a:defRPr b="1" baseline="0">
                <a:solidFill>
                  <a:srgbClr val="922A51"/>
                </a:solidFill>
              </a:defRPr>
            </a:lvl1pPr>
          </a:lstStyle>
          <a:p>
            <a:pPr lvl="0"/>
            <a:r>
              <a:rPr lang="fr-FR"/>
              <a:t>Cliquez pour ajouter un sous-titre</a:t>
            </a:r>
          </a:p>
        </p:txBody>
      </p:sp>
      <p:sp>
        <p:nvSpPr>
          <p:cNvPr id="7" name="Espace réservé du texte 17"/>
          <p:cNvSpPr>
            <a:spLocks noGrp="1"/>
          </p:cNvSpPr>
          <p:nvPr>
            <p:ph type="body" sz="quarter" idx="15" hasCustomPrompt="1"/>
          </p:nvPr>
        </p:nvSpPr>
        <p:spPr>
          <a:xfrm>
            <a:off x="242888" y="3161211"/>
            <a:ext cx="2538412" cy="3195139"/>
          </a:xfrm>
        </p:spPr>
        <p:txBody>
          <a:bodyPr>
            <a:normAutofit/>
          </a:bodyPr>
          <a:lstStyle>
            <a:lvl1pPr marL="0" indent="0">
              <a:buNone/>
              <a:defRPr sz="1500" b="0" baseline="0"/>
            </a:lvl1pPr>
          </a:lstStyle>
          <a:p>
            <a:pPr lvl="0"/>
            <a:r>
              <a:rPr lang="fr-FR"/>
              <a:t>Cliquez pour ajouter du texte</a:t>
            </a:r>
          </a:p>
        </p:txBody>
      </p:sp>
      <p:sp>
        <p:nvSpPr>
          <p:cNvPr id="8" name="Title 1"/>
          <p:cNvSpPr>
            <a:spLocks noGrp="1"/>
          </p:cNvSpPr>
          <p:nvPr>
            <p:ph type="title" hasCustomPrompt="1"/>
          </p:nvPr>
        </p:nvSpPr>
        <p:spPr>
          <a:xfrm>
            <a:off x="242889" y="351127"/>
            <a:ext cx="2538412" cy="1197755"/>
          </a:xfrm>
        </p:spPr>
        <p:txBody>
          <a:bodyPr anchor="t">
            <a:normAutofit/>
          </a:bodyPr>
          <a:lstStyle>
            <a:lvl1pPr>
              <a:defRPr sz="4000" b="1" baseline="0">
                <a:latin typeface="+mn-lt"/>
              </a:defRPr>
            </a:lvl1pPr>
          </a:lstStyle>
          <a:p>
            <a:r>
              <a:rPr lang="fr-FR"/>
              <a:t>Titre de la slide</a:t>
            </a:r>
            <a:endParaRPr lang="en-US"/>
          </a:p>
        </p:txBody>
      </p:sp>
      <p:pic>
        <p:nvPicPr>
          <p:cNvPr id="9"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0" y="6600825"/>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19"/>
          <p:cNvSpPr>
            <a:spLocks noGrp="1"/>
          </p:cNvSpPr>
          <p:nvPr>
            <p:ph type="body" sz="quarter" idx="16" hasCustomPrompt="1"/>
          </p:nvPr>
        </p:nvSpPr>
        <p:spPr>
          <a:xfrm>
            <a:off x="7980362" y="233363"/>
            <a:ext cx="4003675" cy="326636"/>
          </a:xfrm>
        </p:spPr>
        <p:txBody>
          <a:bodyPr>
            <a:normAutofit/>
          </a:bodyPr>
          <a:lstStyle>
            <a:lvl1pPr marL="0" indent="0" algn="r">
              <a:buNone/>
              <a:defRPr sz="1500" baseline="0">
                <a:solidFill>
                  <a:srgbClr val="D83541"/>
                </a:solidFill>
              </a:defRPr>
            </a:lvl1pPr>
          </a:lstStyle>
          <a:p>
            <a:pPr lvl="0"/>
            <a:r>
              <a:rPr lang="fr-FR"/>
              <a:t>Cliquez pour ajouter le titre de la présentation</a:t>
            </a:r>
          </a:p>
        </p:txBody>
      </p:sp>
      <p:sp>
        <p:nvSpPr>
          <p:cNvPr id="13" name="Espace réservé du texte 17"/>
          <p:cNvSpPr>
            <a:spLocks noGrp="1"/>
          </p:cNvSpPr>
          <p:nvPr>
            <p:ph type="body" sz="quarter" idx="17" hasCustomPrompt="1"/>
          </p:nvPr>
        </p:nvSpPr>
        <p:spPr>
          <a:xfrm>
            <a:off x="3564294" y="1166328"/>
            <a:ext cx="7789506" cy="4758612"/>
          </a:xfrm>
        </p:spPr>
        <p:txBody>
          <a:bodyPr>
            <a:normAutofit/>
          </a:bodyPr>
          <a:lstStyle>
            <a:lvl1pPr marL="0" indent="0">
              <a:buNone/>
              <a:defRPr sz="1500" b="0" baseline="0"/>
            </a:lvl1pPr>
          </a:lstStyle>
          <a:p>
            <a:pPr lvl="0"/>
            <a:r>
              <a:rPr lang="fr-FR"/>
              <a:t>Cliquez pour ajouter du texte</a:t>
            </a:r>
          </a:p>
        </p:txBody>
      </p:sp>
    </p:spTree>
    <p:extLst>
      <p:ext uri="{BB962C8B-B14F-4D97-AF65-F5344CB8AC3E}">
        <p14:creationId xmlns:p14="http://schemas.microsoft.com/office/powerpoint/2010/main" val="17525554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64059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45132"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427572"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1224738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25"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6" name="Image 25"/>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2313571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2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2" name="Image 21"/>
          <p:cNvPicPr>
            <a:picLocks noChangeAspect="1"/>
          </p:cNvPicPr>
          <p:nvPr userDrawn="1"/>
        </p:nvPicPr>
        <p:blipFill>
          <a:blip r:embed="rId4"/>
          <a:stretch>
            <a:fillRect/>
          </a:stretch>
        </p:blipFill>
        <p:spPr>
          <a:xfrm>
            <a:off x="7680000" y="5760000"/>
            <a:ext cx="4416000" cy="911573"/>
          </a:xfrm>
          <a:prstGeom prst="rect">
            <a:avLst/>
          </a:prstGeom>
        </p:spPr>
      </p:pic>
      <p:sp>
        <p:nvSpPr>
          <p:cNvPr id="2" name="Rectangle 1">
            <a:extLst>
              <a:ext uri="{FF2B5EF4-FFF2-40B4-BE49-F238E27FC236}">
                <a16:creationId xmlns:a16="http://schemas.microsoft.com/office/drawing/2014/main" id="{BA74EEF6-BDA8-254F-B9E2-1EC6EEECA6EA}"/>
              </a:ext>
            </a:extLst>
          </p:cNvPr>
          <p:cNvSpPr/>
          <p:nvPr userDrawn="1"/>
        </p:nvSpPr>
        <p:spPr>
          <a:xfrm>
            <a:off x="7561943" y="6299200"/>
            <a:ext cx="3728525" cy="391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Tree>
    <p:extLst>
      <p:ext uri="{BB962C8B-B14F-4D97-AF65-F5344CB8AC3E}">
        <p14:creationId xmlns:p14="http://schemas.microsoft.com/office/powerpoint/2010/main" val="1219739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809639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8403347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719356" y="1200043"/>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1427845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513"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2038926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18709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3593618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2832346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9842963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35444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99456" y="1508787"/>
            <a:ext cx="10273141" cy="4854075"/>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‹N°›</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3154302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2639484" y="188914"/>
            <a:ext cx="9313333" cy="346075"/>
          </a:xfrm>
        </p:spPr>
        <p:txBody>
          <a:bodyPr/>
          <a:lstStyle/>
          <a:p>
            <a:r>
              <a:rPr lang="fr-FR"/>
              <a:t>Modifiez le style du titre</a:t>
            </a:r>
          </a:p>
        </p:txBody>
      </p:sp>
      <p:sp>
        <p:nvSpPr>
          <p:cNvPr id="3" name="Espace réservé du tableau 2"/>
          <p:cNvSpPr>
            <a:spLocks noGrp="1"/>
          </p:cNvSpPr>
          <p:nvPr>
            <p:ph type="tbl" idx="1"/>
          </p:nvPr>
        </p:nvSpPr>
        <p:spPr>
          <a:xfrm>
            <a:off x="2722034" y="1600201"/>
            <a:ext cx="8942917" cy="4525963"/>
          </a:xfrm>
          <a:prstGeom prst="rect">
            <a:avLst/>
          </a:prstGeom>
        </p:spPr>
        <p:txBody>
          <a:bodyPr/>
          <a:lstStyle/>
          <a:p>
            <a:endParaRPr lang="fr-FR"/>
          </a:p>
        </p:txBody>
      </p:sp>
      <p:sp>
        <p:nvSpPr>
          <p:cNvPr id="4" name="Espace réservé du numéro de diapositive 3"/>
          <p:cNvSpPr>
            <a:spLocks noGrp="1"/>
          </p:cNvSpPr>
          <p:nvPr>
            <p:ph type="sldNum" sz="quarter" idx="10"/>
          </p:nvPr>
        </p:nvSpPr>
        <p:spPr>
          <a:xfrm>
            <a:off x="8737601" y="6265863"/>
            <a:ext cx="622300" cy="476250"/>
          </a:xfrm>
        </p:spPr>
        <p:txBody>
          <a:bodyPr/>
          <a:lstStyle>
            <a:lvl1pPr>
              <a:defRPr/>
            </a:lvl1pPr>
          </a:lstStyle>
          <a:p>
            <a:fld id="{7A38580F-E31B-4D1D-9C15-325A5ADAD719}" type="slidenum">
              <a:rPr lang="fr-FR" altLang="fr-FR"/>
              <a:pPr/>
              <a:t>‹N°›</a:t>
            </a:fld>
            <a:endParaRPr lang="fr-FR" altLang="fr-FR"/>
          </a:p>
        </p:txBody>
      </p:sp>
    </p:spTree>
    <p:extLst>
      <p:ext uri="{BB962C8B-B14F-4D97-AF65-F5344CB8AC3E}">
        <p14:creationId xmlns:p14="http://schemas.microsoft.com/office/powerpoint/2010/main" val="35741104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ontenu text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D0B7D2-6EE6-4082-85F5-9D8111D82388}" type="slidenum">
              <a:rPr kumimoji="0" lang="fr-FR" sz="1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Rectangle 4">
            <a:extLst>
              <a:ext uri="{FF2B5EF4-FFF2-40B4-BE49-F238E27FC236}">
                <a16:creationId xmlns:a16="http://schemas.microsoft.com/office/drawing/2014/main" id="{EDBA4D3D-11A4-4E3E-8B04-AFF0E2840852}"/>
              </a:ext>
            </a:extLst>
          </p:cNvPr>
          <p:cNvSpPr/>
          <p:nvPr userDrawn="1"/>
        </p:nvSpPr>
        <p:spPr>
          <a:xfrm>
            <a:off x="0" y="0"/>
            <a:ext cx="3061447" cy="6858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13" b="0" i="0" u="none" strike="noStrike" kern="1200" cap="none" spc="0" normalizeH="0" baseline="0" noProof="0">
              <a:ln>
                <a:noFill/>
              </a:ln>
              <a:solidFill>
                <a:srgbClr val="FFFFFF"/>
              </a:solidFill>
              <a:effectLst/>
              <a:uLnTx/>
              <a:uFillTx/>
              <a:latin typeface="Arial"/>
              <a:ea typeface="+mn-ea"/>
              <a:cs typeface="+mn-cs"/>
            </a:endParaRPr>
          </a:p>
        </p:txBody>
      </p:sp>
      <p:sp>
        <p:nvSpPr>
          <p:cNvPr id="6" name="Espace réservé du texte 15"/>
          <p:cNvSpPr>
            <a:spLocks noGrp="1"/>
          </p:cNvSpPr>
          <p:nvPr>
            <p:ph type="body" sz="quarter" idx="14" hasCustomPrompt="1"/>
          </p:nvPr>
        </p:nvSpPr>
        <p:spPr>
          <a:xfrm>
            <a:off x="261517" y="1793357"/>
            <a:ext cx="2538412" cy="1146220"/>
          </a:xfrm>
          <a:prstGeom prst="rect">
            <a:avLst/>
          </a:prstGeom>
        </p:spPr>
        <p:txBody>
          <a:bodyPr/>
          <a:lstStyle>
            <a:lvl1pPr marL="0" indent="0">
              <a:buNone/>
              <a:defRPr b="1" baseline="0">
                <a:solidFill>
                  <a:srgbClr val="922A51"/>
                </a:solidFill>
              </a:defRPr>
            </a:lvl1pPr>
          </a:lstStyle>
          <a:p>
            <a:pPr lvl="0"/>
            <a:r>
              <a:rPr lang="fr-FR"/>
              <a:t>Cliquez pour ajouter un sous-titre</a:t>
            </a:r>
          </a:p>
        </p:txBody>
      </p:sp>
      <p:sp>
        <p:nvSpPr>
          <p:cNvPr id="7" name="Espace réservé du texte 17"/>
          <p:cNvSpPr>
            <a:spLocks noGrp="1"/>
          </p:cNvSpPr>
          <p:nvPr>
            <p:ph type="body" sz="quarter" idx="15" hasCustomPrompt="1"/>
          </p:nvPr>
        </p:nvSpPr>
        <p:spPr>
          <a:xfrm>
            <a:off x="242888" y="3161211"/>
            <a:ext cx="2538412" cy="3195139"/>
          </a:xfrm>
          <a:prstGeom prst="rect">
            <a:avLst/>
          </a:prstGeom>
        </p:spPr>
        <p:txBody>
          <a:bodyPr>
            <a:normAutofit/>
          </a:bodyPr>
          <a:lstStyle>
            <a:lvl1pPr marL="0" indent="0">
              <a:buNone/>
              <a:defRPr sz="1500" b="0" baseline="0"/>
            </a:lvl1pPr>
          </a:lstStyle>
          <a:p>
            <a:pPr lvl="0"/>
            <a:r>
              <a:rPr lang="fr-FR"/>
              <a:t>Cliquez pour ajouter du texte</a:t>
            </a:r>
          </a:p>
        </p:txBody>
      </p:sp>
      <p:sp>
        <p:nvSpPr>
          <p:cNvPr id="8" name="Title 1"/>
          <p:cNvSpPr>
            <a:spLocks noGrp="1"/>
          </p:cNvSpPr>
          <p:nvPr>
            <p:ph type="title" hasCustomPrompt="1"/>
          </p:nvPr>
        </p:nvSpPr>
        <p:spPr>
          <a:xfrm>
            <a:off x="242889" y="351127"/>
            <a:ext cx="2538412" cy="1197755"/>
          </a:xfrm>
        </p:spPr>
        <p:txBody>
          <a:bodyPr anchor="t">
            <a:normAutofit/>
          </a:bodyPr>
          <a:lstStyle>
            <a:lvl1pPr>
              <a:defRPr sz="4000" b="1" baseline="0">
                <a:latin typeface="+mn-lt"/>
              </a:defRPr>
            </a:lvl1pPr>
          </a:lstStyle>
          <a:p>
            <a:r>
              <a:rPr lang="fr-FR"/>
              <a:t>Titre de la slide</a:t>
            </a:r>
            <a:endParaRPr lang="en-US"/>
          </a:p>
        </p:txBody>
      </p:sp>
      <p:pic>
        <p:nvPicPr>
          <p:cNvPr id="9"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0" y="6600825"/>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19"/>
          <p:cNvSpPr>
            <a:spLocks noGrp="1"/>
          </p:cNvSpPr>
          <p:nvPr>
            <p:ph type="body" sz="quarter" idx="16" hasCustomPrompt="1"/>
          </p:nvPr>
        </p:nvSpPr>
        <p:spPr>
          <a:xfrm>
            <a:off x="7980362" y="233363"/>
            <a:ext cx="4003675" cy="326636"/>
          </a:xfrm>
          <a:prstGeom prst="rect">
            <a:avLst/>
          </a:prstGeom>
        </p:spPr>
        <p:txBody>
          <a:bodyPr>
            <a:normAutofit/>
          </a:bodyPr>
          <a:lstStyle>
            <a:lvl1pPr marL="0" indent="0" algn="r">
              <a:buNone/>
              <a:defRPr sz="1500" baseline="0">
                <a:solidFill>
                  <a:srgbClr val="D83541"/>
                </a:solidFill>
              </a:defRPr>
            </a:lvl1pPr>
          </a:lstStyle>
          <a:p>
            <a:pPr lvl="0"/>
            <a:r>
              <a:rPr lang="fr-FR"/>
              <a:t>Cliquez pour ajouter le titre de la présentation</a:t>
            </a:r>
          </a:p>
        </p:txBody>
      </p:sp>
      <p:sp>
        <p:nvSpPr>
          <p:cNvPr id="13" name="Espace réservé du texte 17"/>
          <p:cNvSpPr>
            <a:spLocks noGrp="1"/>
          </p:cNvSpPr>
          <p:nvPr>
            <p:ph type="body" sz="quarter" idx="17" hasCustomPrompt="1"/>
          </p:nvPr>
        </p:nvSpPr>
        <p:spPr>
          <a:xfrm>
            <a:off x="3564294" y="1166328"/>
            <a:ext cx="7789506" cy="4758612"/>
          </a:xfrm>
          <a:prstGeom prst="rect">
            <a:avLst/>
          </a:prstGeom>
        </p:spPr>
        <p:txBody>
          <a:bodyPr>
            <a:normAutofit/>
          </a:bodyPr>
          <a:lstStyle>
            <a:lvl1pPr marL="0" indent="0">
              <a:buNone/>
              <a:defRPr sz="1500" b="0" baseline="0"/>
            </a:lvl1pPr>
          </a:lstStyle>
          <a:p>
            <a:pPr lvl="0"/>
            <a:r>
              <a:rPr lang="fr-FR"/>
              <a:t>Cliquez pour ajouter du texte</a:t>
            </a:r>
          </a:p>
        </p:txBody>
      </p:sp>
    </p:spTree>
    <p:extLst>
      <p:ext uri="{BB962C8B-B14F-4D97-AF65-F5344CB8AC3E}">
        <p14:creationId xmlns:p14="http://schemas.microsoft.com/office/powerpoint/2010/main" val="4641304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2407638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45132"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427572"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23300894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18957342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071637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413707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07188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0669185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1721147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99456" y="1508787"/>
            <a:ext cx="10273141" cy="4854075"/>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‹N°›</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8966341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3169049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1_Titre">
    <p:spTree>
      <p:nvGrpSpPr>
        <p:cNvPr id="1" name="Shape 8"/>
        <p:cNvGrpSpPr/>
        <p:nvPr/>
      </p:nvGrpSpPr>
      <p:grpSpPr>
        <a:xfrm>
          <a:off x="0" y="0"/>
          <a:ext cx="0" cy="0"/>
          <a:chOff x="0" y="0"/>
          <a:chExt cx="0" cy="0"/>
        </a:xfrm>
      </p:grpSpPr>
      <p:pic>
        <p:nvPicPr>
          <p:cNvPr id="40" name="Image 39"/>
          <p:cNvPicPr>
            <a:picLocks noChangeAspect="1"/>
          </p:cNvPicPr>
          <p:nvPr/>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en-US"/>
              <a:t>Click to edit Master title style</a:t>
            </a:r>
            <a:endParaRPr/>
          </a:p>
        </p:txBody>
      </p:sp>
      <p:sp>
        <p:nvSpPr>
          <p:cNvPr id="6" name="Espace réservé du texte 52"/>
          <p:cNvSpPr>
            <a:spLocks noGrp="1"/>
          </p:cNvSpPr>
          <p:nvPr>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p:nvSpPr>
        <p:spPr bwMode="auto">
          <a:xfrm>
            <a:off x="423525" y="6501342"/>
            <a:ext cx="187552"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2553419702"/>
      </p:ext>
    </p:extLst>
  </p:cSld>
  <p:clrMapOvr>
    <a:masterClrMapping/>
  </p:clrMapOvr>
  <p:hf hdr="0" dt="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3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en-US"/>
              <a:t>Click to edit Master title style</a:t>
            </a:r>
            <a:endParaRPr/>
          </a:p>
        </p:txBody>
      </p:sp>
      <p:sp>
        <p:nvSpPr>
          <p:cNvPr id="27" name="Espace réservé du texte 52"/>
          <p:cNvSpPr>
            <a:spLocks noGrp="1"/>
          </p:cNvSpPr>
          <p:nvPr>
            <p:ph type="body" sz="quarter" idx="11" hasCustomPrompt="1"/>
          </p:nvPr>
        </p:nvSpPr>
        <p:spPr>
          <a:xfrm>
            <a:off x="1253999" y="4197085"/>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10" name="Image 9"/>
          <p:cNvPicPr>
            <a:picLocks noChangeAspect="1"/>
          </p:cNvPicPr>
          <p:nvPr/>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1382212113"/>
      </p:ext>
    </p:extLst>
  </p:cSld>
  <p:clrMapOvr>
    <a:masterClrMapping/>
  </p:clrMapOvr>
  <p:hf hdr="0" dt="0"/>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5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j-lt"/>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en-US"/>
              <a:t>Click to edit Master title style</a:t>
            </a:r>
            <a:endParaRPr/>
          </a:p>
        </p:txBody>
      </p:sp>
      <p:sp>
        <p:nvSpPr>
          <p:cNvPr id="27" name="Espace réservé du texte 52"/>
          <p:cNvSpPr>
            <a:spLocks noGrp="1"/>
          </p:cNvSpPr>
          <p:nvPr>
            <p:ph type="body" sz="quarter" idx="11" hasCustomPrompt="1"/>
          </p:nvPr>
        </p:nvSpPr>
        <p:spPr>
          <a:xfrm>
            <a:off x="1253999" y="4197086"/>
            <a:ext cx="10036469" cy="492443"/>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mn-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685692" y="5766713"/>
            <a:ext cx="4404616" cy="901367"/>
          </a:xfrm>
          <a:prstGeom prst="rect">
            <a:avLst/>
          </a:prstGeom>
        </p:spPr>
      </p:pic>
      <p:sp>
        <p:nvSpPr>
          <p:cNvPr id="10" name="Espace réservé du texte 52">
            <a:extLst>
              <a:ext uri="{FF2B5EF4-FFF2-40B4-BE49-F238E27FC236}">
                <a16:creationId xmlns:a16="http://schemas.microsoft.com/office/drawing/2014/main" id="{39135E18-D745-21D6-87A7-068C299A6E83}"/>
              </a:ext>
            </a:extLst>
          </p:cNvPr>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1125758865"/>
      </p:ext>
    </p:extLst>
  </p:cSld>
  <p:clrMapOvr>
    <a:masterClrMapping/>
  </p:clrMapOvr>
  <p:hf hd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119814488"/>
      </p:ext>
    </p:extLst>
  </p:cSld>
  <p:clrMapOvr>
    <a:masterClrMapping/>
  </p:clrMapOvr>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200513" y="260648"/>
            <a:ext cx="10272131" cy="672075"/>
          </a:xfrm>
        </p:spPr>
        <p:txBody>
          <a:bodyPr/>
          <a:lstStyle/>
          <a:p>
            <a:r>
              <a:rPr lang="en-US"/>
              <a:t>Click to edit Master title style</a:t>
            </a:r>
            <a:endParaRPr lang="fr-FR"/>
          </a:p>
        </p:txBody>
      </p:sp>
      <p:sp>
        <p:nvSpPr>
          <p:cNvPr id="13" name="Espace réservé du contenu 11"/>
          <p:cNvSpPr>
            <a:spLocks noGrp="1"/>
          </p:cNvSpPr>
          <p:nvPr>
            <p:ph sz="quarter" idx="14"/>
          </p:nvPr>
        </p:nvSpPr>
        <p:spPr>
          <a:xfrm>
            <a:off x="1200151" y="1509185"/>
            <a:ext cx="4800600" cy="4948767"/>
          </a:xfrm>
        </p:spPr>
        <p:txBody>
          <a:bodyPr>
            <a:normAutofit/>
          </a:bodyPr>
          <a:lstStyle>
            <a:lvl1pPr>
              <a:defRPr sz="1867"/>
            </a:lvl1pPr>
            <a:lvl2pPr>
              <a:defRPr sz="1600"/>
            </a:lvl2pPr>
            <a:lvl3pPr>
              <a:defRPr sz="1467"/>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Espace réservé du contenu 14"/>
          <p:cNvSpPr>
            <a:spLocks noGrp="1"/>
          </p:cNvSpPr>
          <p:nvPr>
            <p:ph sz="quarter" idx="15"/>
          </p:nvPr>
        </p:nvSpPr>
        <p:spPr>
          <a:xfrm>
            <a:off x="6288618" y="1509185"/>
            <a:ext cx="5183716" cy="4948767"/>
          </a:xfrm>
        </p:spPr>
        <p:txBody>
          <a:bodyPr>
            <a:normAutofit/>
          </a:bodyPr>
          <a:lstStyle>
            <a:lvl1pPr>
              <a:defRPr sz="1867"/>
            </a:lvl1pPr>
            <a:lvl2pPr>
              <a:defRPr sz="1600"/>
            </a:lvl2pPr>
            <a:lvl3pPr>
              <a:defRPr sz="1467"/>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772627470"/>
      </p:ext>
    </p:extLst>
  </p:cSld>
  <p:clrMapOvr>
    <a:masterClrMapping/>
  </p:clrMapOvr>
  <p:hf hd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5"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565769958"/>
      </p:ext>
    </p:extLst>
  </p:cSld>
  <p:clrMapOvr>
    <a:masterClrMapping/>
  </p:clrMapOvr>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13" name="Espace réservé pour une image  5"/>
          <p:cNvSpPr>
            <a:spLocks noGrp="1"/>
          </p:cNvSpPr>
          <p:nvPr>
            <p:ph type="pic" sz="quarter" idx="13"/>
          </p:nvPr>
        </p:nvSpPr>
        <p:spPr>
          <a:xfrm>
            <a:off x="8113184" y="0"/>
            <a:ext cx="4078816" cy="6858000"/>
          </a:xfrm>
        </p:spPr>
        <p:txBody>
          <a:bodyPr/>
          <a:lstStyle/>
          <a:p>
            <a:r>
              <a:rPr lang="en-US"/>
              <a:t>Click icon to add picture</a:t>
            </a:r>
            <a:endParaRPr lang="fr-FR"/>
          </a:p>
        </p:txBody>
      </p:sp>
      <p:sp>
        <p:nvSpPr>
          <p:cNvPr id="6"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41907740"/>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4_Titre">
    <p:spTree>
      <p:nvGrpSpPr>
        <p:cNvPr id="1" name="Shape 8"/>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1423292744"/>
      </p:ext>
    </p:extLst>
  </p:cSld>
  <p:clrMapOvr>
    <a:masterClrMapping/>
  </p:clrMapOvr>
  <p:hf hdr="0" dt="0"/>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2_Titre">
    <p:spTree>
      <p:nvGrpSpPr>
        <p:cNvPr id="1" name="Shape 8"/>
        <p:cNvGrpSpPr/>
        <p:nvPr/>
      </p:nvGrpSpPr>
      <p:grpSpPr>
        <a:xfrm>
          <a:off x="0" y="0"/>
          <a:ext cx="0" cy="0"/>
          <a:chOff x="0" y="0"/>
          <a:chExt cx="0" cy="0"/>
        </a:xfrm>
      </p:grpSpPr>
      <p:grpSp>
        <p:nvGrpSpPr>
          <p:cNvPr id="35" name="Groupe 34"/>
          <p:cNvGrpSpPr/>
          <p:nvPr/>
        </p:nvGrpSpPr>
        <p:grpSpPr>
          <a:xfrm>
            <a:off x="2542676" y="3044958"/>
            <a:ext cx="7106648" cy="768085"/>
            <a:chOff x="288926" y="438151"/>
            <a:chExt cx="4284661" cy="444500"/>
          </a:xfrm>
        </p:grpSpPr>
        <p:sp>
          <p:nvSpPr>
            <p:cNvPr id="5"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36" name="Image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842079150"/>
      </p:ext>
    </p:extLst>
  </p:cSld>
  <p:clrMapOvr>
    <a:masterClrMapping/>
  </p:clrMapOvr>
  <p:hf hdr="0" dt="0"/>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2390005"/>
      </p:ext>
    </p:extLst>
  </p:cSld>
  <p:clrMapOvr>
    <a:masterClrMapping/>
  </p:clrMapOvr>
  <p:hf hdr="0" dt="0"/>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335360" y="596687"/>
            <a:ext cx="2592288" cy="1541135"/>
          </a:xfrm>
        </p:spPr>
        <p:txBody>
          <a:bodyPr/>
          <a:lstStyle>
            <a:lvl1pPr>
              <a:lnSpc>
                <a:spcPct val="90000"/>
              </a:lnSpc>
              <a:defRPr/>
            </a:lvl1pPr>
          </a:lstStyle>
          <a:p>
            <a:r>
              <a:rPr lang="en-US"/>
              <a:t>Click to edit Master title style</a:t>
            </a:r>
            <a:endParaRPr lang="fr-FR"/>
          </a:p>
        </p:txBody>
      </p:sp>
      <p:sp>
        <p:nvSpPr>
          <p:cNvPr id="16" name="Espace réservé du texte 52"/>
          <p:cNvSpPr>
            <a:spLocks noGrp="1"/>
          </p:cNvSpPr>
          <p:nvPr>
            <p:ph type="body" sz="quarter" idx="12" hasCustomPrompt="1"/>
          </p:nvPr>
        </p:nvSpPr>
        <p:spPr>
          <a:xfrm>
            <a:off x="335360" y="2263701"/>
            <a:ext cx="2591992" cy="1741363"/>
          </a:xfrm>
        </p:spPr>
        <p:txBody>
          <a:bodyPr lIns="0" tIns="0" rIns="0" bIns="0">
            <a:normAutofit/>
          </a:bodyPr>
          <a:lstStyle>
            <a:lvl1pPr marL="0" indent="0" algn="r">
              <a:buNone/>
              <a:defRPr sz="2133" b="0" i="1" baseline="0">
                <a:solidFill>
                  <a:schemeClr val="accent2">
                    <a:lumMod val="75000"/>
                  </a:schemeClr>
                </a:solidFil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4787509"/>
      </p:ext>
    </p:extLst>
  </p:cSld>
  <p:clrMapOvr>
    <a:masterClrMapping/>
  </p:clrMapOvr>
  <p:hf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Sommaire">
    <p:spTree>
      <p:nvGrpSpPr>
        <p:cNvPr id="1" name=""/>
        <p:cNvGrpSpPr/>
        <p:nvPr/>
      </p:nvGrpSpPr>
      <p:grpSpPr>
        <a:xfrm>
          <a:off x="0" y="0"/>
          <a:ext cx="0" cy="0"/>
          <a:chOff x="0" y="0"/>
          <a:chExt cx="0" cy="0"/>
        </a:xfrm>
      </p:grpSpPr>
      <p:sp>
        <p:nvSpPr>
          <p:cNvPr id="17" name="Rectangle 16"/>
          <p:cNvSpPr/>
          <p:nvPr/>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p:nvGrpSpPr>
        <p:grpSpPr>
          <a:xfrm>
            <a:off x="1" y="1"/>
            <a:ext cx="5979961" cy="2413924"/>
            <a:chOff x="0" y="0"/>
            <a:chExt cx="4484971" cy="1810443"/>
          </a:xfrm>
        </p:grpSpPr>
        <p:sp>
          <p:nvSpPr>
            <p:cNvPr id="3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29" name="Espace réservé du texte 2"/>
          <p:cNvSpPr>
            <a:spLocks noGrp="1"/>
          </p:cNvSpPr>
          <p:nvPr>
            <p:ph type="body" sz="quarter" idx="13"/>
          </p:nvPr>
        </p:nvSpPr>
        <p:spPr>
          <a:xfrm>
            <a:off x="1666361" y="1756108"/>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31" name="Espace réservé du texte 2"/>
          <p:cNvSpPr>
            <a:spLocks noGrp="1"/>
          </p:cNvSpPr>
          <p:nvPr>
            <p:ph type="body" sz="quarter" idx="15"/>
          </p:nvPr>
        </p:nvSpPr>
        <p:spPr>
          <a:xfrm>
            <a:off x="1666361" y="2690114"/>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33" name="Espace réservé du texte 2"/>
          <p:cNvSpPr>
            <a:spLocks noGrp="1"/>
          </p:cNvSpPr>
          <p:nvPr>
            <p:ph type="body" sz="quarter" idx="17"/>
          </p:nvPr>
        </p:nvSpPr>
        <p:spPr>
          <a:xfrm>
            <a:off x="1666361" y="3624121"/>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35" name="Espace réservé du texte 2"/>
          <p:cNvSpPr>
            <a:spLocks noGrp="1"/>
          </p:cNvSpPr>
          <p:nvPr>
            <p:ph type="body" sz="quarter" idx="19"/>
          </p:nvPr>
        </p:nvSpPr>
        <p:spPr>
          <a:xfrm>
            <a:off x="1666361" y="4558128"/>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37" name="Espace réservé du texte 2"/>
          <p:cNvSpPr>
            <a:spLocks noGrp="1"/>
          </p:cNvSpPr>
          <p:nvPr>
            <p:ph type="body" sz="quarter" idx="21"/>
          </p:nvPr>
        </p:nvSpPr>
        <p:spPr>
          <a:xfrm>
            <a:off x="1666361" y="5492133"/>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657434183"/>
      </p:ext>
    </p:extLst>
  </p:cSld>
  <p:clrMapOvr>
    <a:masterClrMapping/>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5195C-69A5-1F3C-F721-2AB02C41FB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F042B67C-AF44-FF0C-3BED-05AA5AA186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365FA69A-EDA5-0DD3-C43F-CE7FA9F8360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4414E38-B915-7618-0EEA-C48075B271B2}"/>
              </a:ext>
            </a:extLst>
          </p:cNvPr>
          <p:cNvSpPr>
            <a:spLocks noGrp="1"/>
          </p:cNvSpPr>
          <p:nvPr>
            <p:ph type="ftr" sz="quarter" idx="11"/>
          </p:nvPr>
        </p:nvSpPr>
        <p:spPr/>
        <p:txBody>
          <a:bodyPr/>
          <a:lstStyle/>
          <a:p>
            <a:pPr algn="r" defTabSz="228600">
              <a:spcAft>
                <a:spcPts val="1200"/>
              </a:spcAft>
              <a:defRPr/>
            </a:pPr>
            <a:r>
              <a:rPr lang="en-GB"/>
              <a:t>Copyright © 2022 Accenture. All rights reserved.</a:t>
            </a:r>
          </a:p>
        </p:txBody>
      </p:sp>
      <p:sp>
        <p:nvSpPr>
          <p:cNvPr id="6" name="Slide Number Placeholder 5">
            <a:extLst>
              <a:ext uri="{FF2B5EF4-FFF2-40B4-BE49-F238E27FC236}">
                <a16:creationId xmlns:a16="http://schemas.microsoft.com/office/drawing/2014/main" id="{E1B0C61F-45B6-A6A0-524E-5190B012DD34}"/>
              </a:ext>
            </a:extLst>
          </p:cNvPr>
          <p:cNvSpPr>
            <a:spLocks noGrp="1"/>
          </p:cNvSpPr>
          <p:nvPr>
            <p:ph type="sldNum" sz="quarter" idx="12"/>
          </p:nvPr>
        </p:nvSpPr>
        <p:spPr/>
        <p:txBody>
          <a:bodyPr/>
          <a:lstStyle/>
          <a:p>
            <a:fld id="{1F90F471-3972-4120-B8B3-0237DE626C35}" type="slidenum">
              <a:rPr lang="en-US" smtClean="0"/>
              <a:pPr/>
              <a:t>‹N°›</a:t>
            </a:fld>
            <a:endParaRPr lang="en-US"/>
          </a:p>
        </p:txBody>
      </p:sp>
    </p:spTree>
    <p:extLst>
      <p:ext uri="{BB962C8B-B14F-4D97-AF65-F5344CB8AC3E}">
        <p14:creationId xmlns:p14="http://schemas.microsoft.com/office/powerpoint/2010/main" val="2612596198"/>
      </p:ext>
    </p:extLst>
  </p:cSld>
  <p:clrMapOvr>
    <a:masterClrMapping/>
  </p:clrMapOvr>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grpSp>
        <p:nvGrpSpPr>
          <p:cNvPr id="11" name="Groupe 10"/>
          <p:cNvGrpSpPr/>
          <p:nvPr userDrawn="1"/>
        </p:nvGrpSpPr>
        <p:grpSpPr>
          <a:xfrm>
            <a:off x="385236" y="584202"/>
            <a:ext cx="4560000" cy="492844"/>
            <a:chOff x="288926" y="438151"/>
            <a:chExt cx="4284661" cy="444500"/>
          </a:xfrm>
        </p:grpSpPr>
        <p:sp>
          <p:nvSpPr>
            <p:cNvPr id="13"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2036001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grpSp>
        <p:nvGrpSpPr>
          <p:cNvPr id="11" name="Groupe 10"/>
          <p:cNvGrpSpPr/>
          <p:nvPr userDrawn="1"/>
        </p:nvGrpSpPr>
        <p:grpSpPr>
          <a:xfrm>
            <a:off x="7603727" y="6117300"/>
            <a:ext cx="4320480" cy="442865"/>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41217979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2678001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9540781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5750379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7265445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3590547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7341959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15162902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9478002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19455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pic>
        <p:nvPicPr>
          <p:cNvPr id="2" name="Image 1"/>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3411262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ags" Target="../tags/tag4.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ags" Target="../tags/tag3.xml"/><Relationship Id="rId2" Type="http://schemas.openxmlformats.org/officeDocument/2006/relationships/slideLayout" Target="../slideLayouts/slideLayout15.xml"/><Relationship Id="rId16" Type="http://schemas.openxmlformats.org/officeDocument/2006/relationships/theme" Target="../theme/theme2.xml"/><Relationship Id="rId20" Type="http://schemas.openxmlformats.org/officeDocument/2006/relationships/image" Target="../media/image1.emf"/><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oleObject" Target="../embeddings/oleObject2.bin"/><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theme" Target="../theme/theme3.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slideLayout" Target="../slideLayouts/slideLayout36.xml"/><Relationship Id="rId7" Type="http://schemas.openxmlformats.org/officeDocument/2006/relationships/tags" Target="../tags/tag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tags" Target="../tags/tag5.xml"/><Relationship Id="rId5" Type="http://schemas.openxmlformats.org/officeDocument/2006/relationships/theme" Target="../theme/theme4.xml"/><Relationship Id="rId4" Type="http://schemas.openxmlformats.org/officeDocument/2006/relationships/slideLayout" Target="../slideLayouts/slideLayout37.xml"/><Relationship Id="rId9"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6.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15"/>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17" imgW="526" imgH="526" progId="TCLayout.ActiveDocument.1">
                  <p:embed/>
                </p:oleObj>
              </mc:Choice>
              <mc:Fallback>
                <p:oleObj name="Diapositive think-cell" r:id="rId17"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5" y="6501341"/>
            <a:ext cx="1977529"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Emission </a:t>
            </a:r>
            <a:r>
              <a:rPr lang="fr-FR" sz="1200" cap="all" baseline="0" err="1">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bpce</a:t>
            </a: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Octobre 2029</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51380575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09" r:id="rId3"/>
    <p:sldLayoutId id="2147483745" r:id="rId4"/>
    <p:sldLayoutId id="2147483929" r:id="rId5"/>
    <p:sldLayoutId id="2147483910" r:id="rId6"/>
    <p:sldLayoutId id="2147483931" r:id="rId7"/>
    <p:sldLayoutId id="2147483932" r:id="rId8"/>
    <p:sldLayoutId id="2147483747" r:id="rId9"/>
    <p:sldLayoutId id="2147483752" r:id="rId10"/>
    <p:sldLayoutId id="2147483806" r:id="rId11"/>
    <p:sldLayoutId id="2147483861" r:id="rId12"/>
    <p:sldLayoutId id="2147483885" r:id="rId13"/>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17"/>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19" imgW="526" imgH="526" progId="TCLayout.ActiveDocument.1">
                  <p:embed/>
                </p:oleObj>
              </mc:Choice>
              <mc:Fallback>
                <p:oleObj name="Diapositive think-cell" r:id="rId19"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79084174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900" r:id="rId13"/>
    <p:sldLayoutId id="2147483901" r:id="rId14"/>
    <p:sldLayoutId id="2147483902" r:id="rId15"/>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grpSp>
        <p:nvGrpSpPr>
          <p:cNvPr id="11" name="Groupe 10"/>
          <p:cNvGrpSpPr/>
          <p:nvPr userDrawn="1"/>
        </p:nvGrpSpPr>
        <p:grpSpPr>
          <a:xfrm>
            <a:off x="10320470" y="6506617"/>
            <a:ext cx="1678317" cy="174112"/>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grpSp>
        <p:nvGrpSpPr>
          <p:cNvPr id="41" name="Groupe 40"/>
          <p:cNvGrpSpPr/>
          <p:nvPr userDrawn="1"/>
        </p:nvGrpSpPr>
        <p:grpSpPr>
          <a:xfrm>
            <a:off x="189679" y="260649"/>
            <a:ext cx="822181" cy="585564"/>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10135799" y="6415869"/>
            <a:ext cx="1971388" cy="317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3474458279"/>
      </p:ext>
    </p:extLst>
  </p:cSld>
  <p:clrMap bg1="lt1" tx1="dk1" bg2="dk2" tx2="lt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6"/>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8" imgW="526" imgH="526" progId="TCLayout.ActiveDocument.1">
                  <p:embed/>
                </p:oleObj>
              </mc:Choice>
              <mc:Fallback>
                <p:oleObj name="Diapositive think-cell" r:id="rId8"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408982673"/>
      </p:ext>
    </p:extLst>
  </p:cSld>
  <p:clrMap bg1="lt1" tx1="dk1" bg2="lt2" tx2="dk2" accent1="accent1" accent2="accent2" accent3="accent3" accent4="accent4" accent5="accent5" accent6="accent6" hlink="hlink" folHlink="folHlink"/>
  <p:sldLayoutIdLst>
    <p:sldLayoutId id="2147483928" r:id="rId1"/>
    <p:sldLayoutId id="2147483930" r:id="rId2"/>
    <p:sldLayoutId id="2147483933" r:id="rId3"/>
    <p:sldLayoutId id="2147483943" r:id="rId4"/>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p:nvSpPr>
        <p:spPr bwMode="auto">
          <a:xfrm>
            <a:off x="423525" y="6501342"/>
            <a:ext cx="187552"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40" name="Ellipse 39"/>
          <p:cNvSpPr/>
          <p:nvPr/>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1" name="Groupe 10"/>
          <p:cNvGrpSpPr/>
          <p:nvPr/>
        </p:nvGrpSpPr>
        <p:grpSpPr>
          <a:xfrm>
            <a:off x="10320470" y="6506617"/>
            <a:ext cx="1678317" cy="174112"/>
            <a:chOff x="288926" y="438151"/>
            <a:chExt cx="4284661" cy="444500"/>
          </a:xfrm>
        </p:grpSpPr>
        <p:sp>
          <p:nvSpPr>
            <p:cNvPr id="12"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5"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grpSp>
        <p:nvGrpSpPr>
          <p:cNvPr id="41" name="Groupe 40"/>
          <p:cNvGrpSpPr/>
          <p:nvPr/>
        </p:nvGrpSpPr>
        <p:grpSpPr>
          <a:xfrm>
            <a:off x="189679" y="260649"/>
            <a:ext cx="822181" cy="585564"/>
            <a:chOff x="865188" y="493713"/>
            <a:chExt cx="546100" cy="388938"/>
          </a:xfrm>
          <a:solidFill>
            <a:schemeClr val="bg1">
              <a:lumMod val="85000"/>
            </a:schemeClr>
          </a:solidFill>
        </p:grpSpPr>
        <p:sp>
          <p:nvSpPr>
            <p:cNvPr id="56"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7"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8"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grpSp>
        <p:nvGrpSpPr>
          <p:cNvPr id="2" name="Group 1">
            <a:extLst>
              <a:ext uri="{FF2B5EF4-FFF2-40B4-BE49-F238E27FC236}">
                <a16:creationId xmlns:a16="http://schemas.microsoft.com/office/drawing/2014/main" id="{346075CA-D92F-FD99-1711-009C842E6577}"/>
              </a:ext>
            </a:extLst>
          </p:cNvPr>
          <p:cNvGrpSpPr/>
          <p:nvPr/>
        </p:nvGrpSpPr>
        <p:grpSpPr>
          <a:xfrm>
            <a:off x="-799993" y="1552106"/>
            <a:ext cx="666112" cy="2104585"/>
            <a:chOff x="-799993" y="1531524"/>
            <a:chExt cx="666112" cy="2104585"/>
          </a:xfrm>
        </p:grpSpPr>
        <p:sp>
          <p:nvSpPr>
            <p:cNvPr id="3" name="Oval 2">
              <a:extLst>
                <a:ext uri="{FF2B5EF4-FFF2-40B4-BE49-F238E27FC236}">
                  <a16:creationId xmlns:a16="http://schemas.microsoft.com/office/drawing/2014/main" id="{4EEC50AD-9A38-B976-81E1-F9822258F547}"/>
                </a:ext>
              </a:extLst>
            </p:cNvPr>
            <p:cNvSpPr/>
            <p:nvPr/>
          </p:nvSpPr>
          <p:spPr>
            <a:xfrm>
              <a:off x="-799993" y="1531524"/>
              <a:ext cx="666112" cy="6661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5" name="Oval 4">
              <a:extLst>
                <a:ext uri="{FF2B5EF4-FFF2-40B4-BE49-F238E27FC236}">
                  <a16:creationId xmlns:a16="http://schemas.microsoft.com/office/drawing/2014/main" id="{B3A83416-21B5-0FB5-9905-81C23B1EA351}"/>
                </a:ext>
              </a:extLst>
            </p:cNvPr>
            <p:cNvSpPr/>
            <p:nvPr/>
          </p:nvSpPr>
          <p:spPr>
            <a:xfrm>
              <a:off x="-799993" y="2269207"/>
              <a:ext cx="666112" cy="6661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6" name="Oval 5">
              <a:extLst>
                <a:ext uri="{FF2B5EF4-FFF2-40B4-BE49-F238E27FC236}">
                  <a16:creationId xmlns:a16="http://schemas.microsoft.com/office/drawing/2014/main" id="{0B840D02-3D83-8F5D-38F3-7AA0AF0473B9}"/>
                </a:ext>
              </a:extLst>
            </p:cNvPr>
            <p:cNvSpPr/>
            <p:nvPr/>
          </p:nvSpPr>
          <p:spPr>
            <a:xfrm>
              <a:off x="-430171" y="3028099"/>
              <a:ext cx="270269" cy="27026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7" name="Oval 6">
              <a:extLst>
                <a:ext uri="{FF2B5EF4-FFF2-40B4-BE49-F238E27FC236}">
                  <a16:creationId xmlns:a16="http://schemas.microsoft.com/office/drawing/2014/main" id="{E1190E80-84B0-1F77-732A-D279F9C10C3C}"/>
                </a:ext>
              </a:extLst>
            </p:cNvPr>
            <p:cNvSpPr/>
            <p:nvPr/>
          </p:nvSpPr>
          <p:spPr>
            <a:xfrm>
              <a:off x="-430171" y="3365840"/>
              <a:ext cx="270269" cy="2702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8" name="Oval 7">
              <a:extLst>
                <a:ext uri="{FF2B5EF4-FFF2-40B4-BE49-F238E27FC236}">
                  <a16:creationId xmlns:a16="http://schemas.microsoft.com/office/drawing/2014/main" id="{6385AF04-57B6-4268-1849-74458DE1BCDE}"/>
                </a:ext>
              </a:extLst>
            </p:cNvPr>
            <p:cNvSpPr/>
            <p:nvPr/>
          </p:nvSpPr>
          <p:spPr>
            <a:xfrm>
              <a:off x="-773974" y="3028099"/>
              <a:ext cx="270269" cy="27026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9" name="Oval 8">
              <a:extLst>
                <a:ext uri="{FF2B5EF4-FFF2-40B4-BE49-F238E27FC236}">
                  <a16:creationId xmlns:a16="http://schemas.microsoft.com/office/drawing/2014/main" id="{877CE4F3-70ED-05E6-239D-2D32424F4E8A}"/>
                </a:ext>
              </a:extLst>
            </p:cNvPr>
            <p:cNvSpPr/>
            <p:nvPr/>
          </p:nvSpPr>
          <p:spPr>
            <a:xfrm>
              <a:off x="-773974" y="3365840"/>
              <a:ext cx="270269" cy="27026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grpSp>
      <p:grpSp>
        <p:nvGrpSpPr>
          <p:cNvPr id="16" name="Group 15">
            <a:extLst>
              <a:ext uri="{FF2B5EF4-FFF2-40B4-BE49-F238E27FC236}">
                <a16:creationId xmlns:a16="http://schemas.microsoft.com/office/drawing/2014/main" id="{A03258FF-BBBA-AE46-44AE-EA20972804A0}"/>
              </a:ext>
            </a:extLst>
          </p:cNvPr>
          <p:cNvGrpSpPr/>
          <p:nvPr/>
        </p:nvGrpSpPr>
        <p:grpSpPr>
          <a:xfrm>
            <a:off x="-799993" y="0"/>
            <a:ext cx="666112" cy="1369178"/>
            <a:chOff x="-799993" y="0"/>
            <a:chExt cx="666112" cy="1369178"/>
          </a:xfrm>
        </p:grpSpPr>
        <p:sp>
          <p:nvSpPr>
            <p:cNvPr id="17" name="Oval 16">
              <a:extLst>
                <a:ext uri="{FF2B5EF4-FFF2-40B4-BE49-F238E27FC236}">
                  <a16:creationId xmlns:a16="http://schemas.microsoft.com/office/drawing/2014/main" id="{51857C60-DA2F-473E-0349-294EDB620C4D}"/>
                </a:ext>
              </a:extLst>
            </p:cNvPr>
            <p:cNvSpPr/>
            <p:nvPr/>
          </p:nvSpPr>
          <p:spPr>
            <a:xfrm>
              <a:off x="-799993" y="0"/>
              <a:ext cx="447108" cy="4471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19" name="Oval 18">
              <a:extLst>
                <a:ext uri="{FF2B5EF4-FFF2-40B4-BE49-F238E27FC236}">
                  <a16:creationId xmlns:a16="http://schemas.microsoft.com/office/drawing/2014/main" id="{EE3B0AD6-635D-EB34-ECC9-7FCE16085A10}"/>
                </a:ext>
              </a:extLst>
            </p:cNvPr>
            <p:cNvSpPr/>
            <p:nvPr/>
          </p:nvSpPr>
          <p:spPr>
            <a:xfrm>
              <a:off x="-580989" y="204027"/>
              <a:ext cx="447108" cy="4471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20" name="Oval 19">
              <a:extLst>
                <a:ext uri="{FF2B5EF4-FFF2-40B4-BE49-F238E27FC236}">
                  <a16:creationId xmlns:a16="http://schemas.microsoft.com/office/drawing/2014/main" id="{A2BCA49D-07CC-CB61-D0E5-6896140F00A0}"/>
                </a:ext>
              </a:extLst>
            </p:cNvPr>
            <p:cNvSpPr/>
            <p:nvPr/>
          </p:nvSpPr>
          <p:spPr>
            <a:xfrm>
              <a:off x="-799993" y="723437"/>
              <a:ext cx="447108" cy="44710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21" name="Oval 20">
              <a:extLst>
                <a:ext uri="{FF2B5EF4-FFF2-40B4-BE49-F238E27FC236}">
                  <a16:creationId xmlns:a16="http://schemas.microsoft.com/office/drawing/2014/main" id="{ED75FD58-1104-B624-C2A2-39CF8A0E3292}"/>
                </a:ext>
              </a:extLst>
            </p:cNvPr>
            <p:cNvSpPr/>
            <p:nvPr/>
          </p:nvSpPr>
          <p:spPr>
            <a:xfrm>
              <a:off x="-580989" y="922070"/>
              <a:ext cx="447108" cy="4471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grpSp>
      <p:cxnSp>
        <p:nvCxnSpPr>
          <p:cNvPr id="47" name="Straight Connector 46">
            <a:extLst>
              <a:ext uri="{FF2B5EF4-FFF2-40B4-BE49-F238E27FC236}">
                <a16:creationId xmlns:a16="http://schemas.microsoft.com/office/drawing/2014/main" id="{E6E928C7-38D8-04D2-D5DD-2D4C5945B090}"/>
              </a:ext>
            </a:extLst>
          </p:cNvPr>
          <p:cNvCxnSpPr>
            <a:cxnSpLocks/>
          </p:cNvCxnSpPr>
          <p:nvPr/>
        </p:nvCxnSpPr>
        <p:spPr>
          <a:xfrm>
            <a:off x="-799993" y="1460642"/>
            <a:ext cx="666112"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0719748"/>
      </p:ext>
    </p:extLst>
  </p:cSld>
  <p:clrMap bg1="lt1" tx1="dk1" bg2="dk2" tx2="lt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 id="2147483923" r:id="rId12"/>
    <p:sldLayoutId id="2147483924" r:id="rId13"/>
  </p:sldLayoutIdLst>
  <p:hf hd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507234178"/>
      </p:ext>
    </p:extLst>
  </p:cSld>
  <p:clrMap bg1="lt1" tx1="dk1" bg2="lt2" tx2="dk2" accent1="accent1" accent2="accent2" accent3="accent3" accent4="accent4" accent5="accent5" accent6="accent6" hlink="hlink" folHlink="folHlink"/>
  <p:sldLayoutIdLst>
    <p:sldLayoutId id="2147483661" r:id="rId1"/>
    <p:sldLayoutId id="2147483934" r:id="rId2"/>
    <p:sldLayoutId id="2147483935" r:id="rId3"/>
    <p:sldLayoutId id="2147483940" r:id="rId4"/>
    <p:sldLayoutId id="2147483665" r:id="rId5"/>
    <p:sldLayoutId id="2147483936" r:id="rId6"/>
    <p:sldLayoutId id="2147483941" r:id="rId7"/>
    <p:sldLayoutId id="2147483668" r:id="rId8"/>
    <p:sldLayoutId id="2147483937" r:id="rId9"/>
    <p:sldLayoutId id="2147483938" r:id="rId10"/>
    <p:sldLayoutId id="2147483671" r:id="rId11"/>
    <p:sldLayoutId id="2147483942" r:id="rId12"/>
  </p:sldLayoutIdLst>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9.xml"/><Relationship Id="rId13" Type="http://schemas.openxmlformats.org/officeDocument/2006/relationships/slide" Target="slide30.xml"/><Relationship Id="rId3" Type="http://schemas.openxmlformats.org/officeDocument/2006/relationships/slide" Target="slide3.xml"/><Relationship Id="rId7" Type="http://schemas.openxmlformats.org/officeDocument/2006/relationships/slide" Target="slide58.xml"/><Relationship Id="rId12" Type="http://schemas.openxmlformats.org/officeDocument/2006/relationships/slide" Target="slide3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45.xml"/><Relationship Id="rId5" Type="http://schemas.openxmlformats.org/officeDocument/2006/relationships/slide" Target="slide14.xml"/><Relationship Id="rId10" Type="http://schemas.openxmlformats.org/officeDocument/2006/relationships/slide" Target="slide92.xml"/><Relationship Id="rId4" Type="http://schemas.openxmlformats.org/officeDocument/2006/relationships/image" Target="../media/image12.png"/><Relationship Id="rId9" Type="http://schemas.openxmlformats.org/officeDocument/2006/relationships/slide" Target="slide106.xml"/><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8.svg"/><Relationship Id="rId2" Type="http://schemas.openxmlformats.org/officeDocument/2006/relationships/image" Target="../media/image14.png"/><Relationship Id="rId1" Type="http://schemas.openxmlformats.org/officeDocument/2006/relationships/slideLayout" Target="../slideLayouts/slideLayout55.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55.xml"/><Relationship Id="rId5" Type="http://schemas.openxmlformats.org/officeDocument/2006/relationships/image" Target="../media/image20.sv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22.svg"/></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4.png"/><Relationship Id="rId7" Type="http://schemas.openxmlformats.org/officeDocument/2006/relationships/image" Target="../media/image26.svg"/><Relationship Id="rId2" Type="http://schemas.openxmlformats.org/officeDocument/2006/relationships/hyperlink" Target="https://www.espacedefi.fr/contenu/1-fiche-client-cto" TargetMode="External"/><Relationship Id="rId1" Type="http://schemas.openxmlformats.org/officeDocument/2006/relationships/slideLayout" Target="../slideLayouts/slideLayout9.xml"/><Relationship Id="rId6" Type="http://schemas.openxmlformats.org/officeDocument/2006/relationships/image" Target="../media/image25.png"/><Relationship Id="rId5" Type="http://schemas.openxmlformats.org/officeDocument/2006/relationships/hyperlink" Target="https://dic.cnp.fr/wkd-web/home/partners/products?sponsorId=CNPPATRIM&amp;sponsorId=BP1818&amp;pays=FR" TargetMode="External"/><Relationship Id="rId4" Type="http://schemas.openxmlformats.org/officeDocument/2006/relationships/hyperlink" Target="http://www.priips-bpce-vie.com/" TargetMode="External"/></Relationships>
</file>

<file path=ppt/slides/_rels/slide11.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12.png"/><Relationship Id="rId7" Type="http://schemas.openxmlformats.org/officeDocument/2006/relationships/slide" Target="slide17.xml"/><Relationship Id="rId2" Type="http://schemas.openxmlformats.org/officeDocument/2006/relationships/slide" Target="slide12.xml"/><Relationship Id="rId1" Type="http://schemas.openxmlformats.org/officeDocument/2006/relationships/slideLayout" Target="../slideLayouts/slideLayout3.xml"/><Relationship Id="rId6" Type="http://schemas.openxmlformats.org/officeDocument/2006/relationships/slide" Target="slide16.xml"/><Relationship Id="rId5" Type="http://schemas.openxmlformats.org/officeDocument/2006/relationships/slide" Target="slide14.xml"/><Relationship Id="rId4" Type="http://schemas.openxmlformats.org/officeDocument/2006/relationships/slide" Target="slide13.xml"/><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hyperlink" Target="https://image.news.im.natixis.com/lib/fe8f1372746d057e7c/m/16/a833d980-0dd0-474c-aab7-32f003fbadcf.pdf?sfid=0036M00002WcWMwQAN&amp;utm_medium=email&amp;utm_source=CE+-+Selection+Essentielle+-+30052022"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8.sv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29.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39.sv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image.news.im.natixis.com/lib/fe8f1372746d057e7c/m/16/a833d980-0dd0-474c-aab7-32f003fbadcf.pdf?sfid=0036M00002WcWMwQAN&amp;utm_medium=email&amp;utm_source=CE+-+Selection+Essentielle+-+30052022" TargetMode="External"/><Relationship Id="rId7"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26.sv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slide" Target="slide32.xml"/><Relationship Id="rId3" Type="http://schemas.openxmlformats.org/officeDocument/2006/relationships/image" Target="../media/image12.png"/><Relationship Id="rId7" Type="http://schemas.openxmlformats.org/officeDocument/2006/relationships/slide" Target="slide45.xml"/><Relationship Id="rId2" Type="http://schemas.openxmlformats.org/officeDocument/2006/relationships/slide" Target="slide58.xml"/><Relationship Id="rId1" Type="http://schemas.openxmlformats.org/officeDocument/2006/relationships/slideLayout" Target="../slideLayouts/slideLayout3.xml"/><Relationship Id="rId6" Type="http://schemas.openxmlformats.org/officeDocument/2006/relationships/slide" Target="slide92.xml"/><Relationship Id="rId5" Type="http://schemas.openxmlformats.org/officeDocument/2006/relationships/slide" Target="slide106.xml"/><Relationship Id="rId10" Type="http://schemas.openxmlformats.org/officeDocument/2006/relationships/image" Target="../media/image13.png"/><Relationship Id="rId4" Type="http://schemas.openxmlformats.org/officeDocument/2006/relationships/slide" Target="slide99.xml"/><Relationship Id="rId9" Type="http://schemas.openxmlformats.org/officeDocument/2006/relationships/slide" Target="slide30.xml"/></Relationships>
</file>

<file path=ppt/slides/_rels/slide30.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image" Target="../media/image45.png"/><Relationship Id="rId18" Type="http://schemas.openxmlformats.org/officeDocument/2006/relationships/slide" Target="slide43.xml"/><Relationship Id="rId26" Type="http://schemas.openxmlformats.org/officeDocument/2006/relationships/slide" Target="slide93.xml"/><Relationship Id="rId3" Type="http://schemas.openxmlformats.org/officeDocument/2006/relationships/image" Target="../media/image42.svg"/><Relationship Id="rId21" Type="http://schemas.openxmlformats.org/officeDocument/2006/relationships/slide" Target="slide46.xml"/><Relationship Id="rId7" Type="http://schemas.openxmlformats.org/officeDocument/2006/relationships/image" Target="../media/image12.png"/><Relationship Id="rId12" Type="http://schemas.openxmlformats.org/officeDocument/2006/relationships/slide" Target="slide31.xml"/><Relationship Id="rId17" Type="http://schemas.openxmlformats.org/officeDocument/2006/relationships/slide" Target="slide34.xml"/><Relationship Id="rId25" Type="http://schemas.openxmlformats.org/officeDocument/2006/relationships/slide" Target="slide66.xml"/><Relationship Id="rId2" Type="http://schemas.openxmlformats.org/officeDocument/2006/relationships/image" Target="../media/image41.png"/><Relationship Id="rId16" Type="http://schemas.openxmlformats.org/officeDocument/2006/relationships/slide" Target="slide40.xml"/><Relationship Id="rId20" Type="http://schemas.openxmlformats.org/officeDocument/2006/relationships/slide" Target="slide48.xml"/><Relationship Id="rId1" Type="http://schemas.openxmlformats.org/officeDocument/2006/relationships/slideLayout" Target="../slideLayouts/slideLayout37.xml"/><Relationship Id="rId6" Type="http://schemas.openxmlformats.org/officeDocument/2006/relationships/slide" Target="slide33.xml"/><Relationship Id="rId11" Type="http://schemas.openxmlformats.org/officeDocument/2006/relationships/image" Target="../media/image13.png"/><Relationship Id="rId24" Type="http://schemas.openxmlformats.org/officeDocument/2006/relationships/slide" Target="slide72.xml"/><Relationship Id="rId5" Type="http://schemas.openxmlformats.org/officeDocument/2006/relationships/image" Target="../media/image44.svg"/><Relationship Id="rId15" Type="http://schemas.openxmlformats.org/officeDocument/2006/relationships/slide" Target="slide60.xml"/><Relationship Id="rId23" Type="http://schemas.openxmlformats.org/officeDocument/2006/relationships/slide" Target="slide77.xml"/><Relationship Id="rId10" Type="http://schemas.openxmlformats.org/officeDocument/2006/relationships/slide" Target="slide51.xml"/><Relationship Id="rId19" Type="http://schemas.openxmlformats.org/officeDocument/2006/relationships/slide" Target="slide44.xml"/><Relationship Id="rId4" Type="http://schemas.openxmlformats.org/officeDocument/2006/relationships/image" Target="../media/image43.png"/><Relationship Id="rId9" Type="http://schemas.openxmlformats.org/officeDocument/2006/relationships/slide" Target="slide59.xml"/><Relationship Id="rId14" Type="http://schemas.openxmlformats.org/officeDocument/2006/relationships/image" Target="../media/image46.svg"/><Relationship Id="rId22" Type="http://schemas.openxmlformats.org/officeDocument/2006/relationships/slide" Target="slide89.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5.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6.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2.png"/><Relationship Id="rId1" Type="http://schemas.openxmlformats.org/officeDocument/2006/relationships/slideLayout" Target="../slideLayouts/slideLayout25.xml"/><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1.xml"/><Relationship Id="rId6" Type="http://schemas.openxmlformats.org/officeDocument/2006/relationships/image" Target="../media/image60.png"/><Relationship Id="rId5" Type="http://schemas.openxmlformats.org/officeDocument/2006/relationships/image" Target="../media/image13.png"/><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1.png"/><Relationship Id="rId1" Type="http://schemas.openxmlformats.org/officeDocument/2006/relationships/slideLayout" Target="../slideLayouts/slideLayout31.xml"/><Relationship Id="rId5" Type="http://schemas.openxmlformats.org/officeDocument/2006/relationships/image" Target="../media/image62.png"/><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1.xml"/><Relationship Id="rId5" Type="http://schemas.openxmlformats.org/officeDocument/2006/relationships/image" Target="../media/image47.png"/><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31.xml"/><Relationship Id="rId5" Type="http://schemas.openxmlformats.org/officeDocument/2006/relationships/image" Target="../media/image13.png"/><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2.png"/><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1.xml"/><Relationship Id="rId6" Type="http://schemas.openxmlformats.org/officeDocument/2006/relationships/image" Target="../media/image13.png"/><Relationship Id="rId5" Type="http://schemas.openxmlformats.org/officeDocument/2006/relationships/image" Target="../media/image70.png"/><Relationship Id="rId4" Type="http://schemas.openxmlformats.org/officeDocument/2006/relationships/image" Target="../media/image69.png"/></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1.pn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72.wmf"/><Relationship Id="rId4" Type="http://schemas.openxmlformats.org/officeDocument/2006/relationships/oleObject" Target="file:///\\si.bpce-res.fr\data\DBCA2\STRATEGIE_METIERS_&amp;_OFFRES_B2C\03%20-%20Epargne%20&amp;%20Services\21%20-%20EMISSIONS%20BPCE\3-EMISSION%20en%20CTO%20et%20ASV\EMISSION%20pour%20lancement%20septembre%202023\BULLETIN%20DE%20SOUSCRIPTION\Bulletin%20de%20Soucription_Emprunt%20BPCE%20EXEMPLE_Emprunt%20oct%202029.docx"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74.png"/></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75.wmf"/><Relationship Id="rId5" Type="http://schemas.openxmlformats.org/officeDocument/2006/relationships/oleObject" Target="../embeddings/oleObject4.bin"/><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image" Target="../media/image79.png"/><Relationship Id="rId5" Type="http://schemas.openxmlformats.org/officeDocument/2006/relationships/image" Target="../media/image78.svg"/><Relationship Id="rId4" Type="http://schemas.openxmlformats.org/officeDocument/2006/relationships/image" Target="../media/image77.png"/></Relationships>
</file>

<file path=ppt/slides/_rels/slide5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4.pn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83.wmf"/><Relationship Id="rId5" Type="http://schemas.openxmlformats.org/officeDocument/2006/relationships/oleObject" Target="../embeddings/oleObject5.bin"/><Relationship Id="rId4" Type="http://schemas.openxmlformats.org/officeDocument/2006/relationships/image" Target="../media/image82.svg"/></Relationships>
</file>

<file path=ppt/slides/_rels/slide5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87.png"/></Relationships>
</file>

<file path=ppt/slides/_rels/slide5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4.xml"/><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13.png"/></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2.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3.png"/><Relationship Id="rId1" Type="http://schemas.openxmlformats.org/officeDocument/2006/relationships/slideLayout" Target="../slideLayouts/slideLayout4.xml"/><Relationship Id="rId5" Type="http://schemas.openxmlformats.org/officeDocument/2006/relationships/image" Target="../media/image95.svg"/><Relationship Id="rId4" Type="http://schemas.openxmlformats.org/officeDocument/2006/relationships/image" Target="../media/image94.png"/></Relationships>
</file>

<file path=ppt/slides/_rels/slide5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98.png"/></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9.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01.png"/><Relationship Id="rId2" Type="http://schemas.openxmlformats.org/officeDocument/2006/relationships/image" Target="../media/image53.png"/><Relationship Id="rId1" Type="http://schemas.openxmlformats.org/officeDocument/2006/relationships/slideLayout" Target="../slideLayouts/slideLayout9.xml"/><Relationship Id="rId6" Type="http://schemas.openxmlformats.org/officeDocument/2006/relationships/image" Target="../media/image55.png"/><Relationship Id="rId5" Type="http://schemas.openxmlformats.org/officeDocument/2006/relationships/image" Target="../media/image100.png"/><Relationship Id="rId4" Type="http://schemas.openxmlformats.org/officeDocument/2006/relationships/image" Target="../media/image52.png"/></Relationships>
</file>

<file path=ppt/slides/_rels/slide6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105.png"/><Relationship Id="rId2" Type="http://schemas.openxmlformats.org/officeDocument/2006/relationships/image" Target="../media/image102.png"/><Relationship Id="rId1" Type="http://schemas.openxmlformats.org/officeDocument/2006/relationships/slideLayout" Target="../slideLayouts/slideLayout6.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3.png"/></Relationships>
</file>

<file path=ppt/slides/_rels/slide6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47.png"/></Relationships>
</file>

<file path=ppt/slides/_rels/slide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08.png"/><Relationship Id="rId1" Type="http://schemas.openxmlformats.org/officeDocument/2006/relationships/slideLayout" Target="../slideLayouts/slideLayout6.xml"/><Relationship Id="rId5" Type="http://schemas.openxmlformats.org/officeDocument/2006/relationships/image" Target="../media/image109.png"/><Relationship Id="rId4" Type="http://schemas.openxmlformats.org/officeDocument/2006/relationships/image" Target="../media/image13.png"/></Relationships>
</file>

<file path=ppt/slides/_rels/slide6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6.xml"/><Relationship Id="rId6" Type="http://schemas.openxmlformats.org/officeDocument/2006/relationships/image" Target="../media/image112.png"/><Relationship Id="rId5" Type="http://schemas.openxmlformats.org/officeDocument/2006/relationships/image" Target="../media/image47.png"/><Relationship Id="rId4" Type="http://schemas.openxmlformats.org/officeDocument/2006/relationships/image" Target="../media/image13.png"/></Relationships>
</file>

<file path=ppt/slides/_rels/slide6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13.png"/><Relationship Id="rId1" Type="http://schemas.openxmlformats.org/officeDocument/2006/relationships/slideLayout" Target="../slideLayouts/slideLayout6.xml"/><Relationship Id="rId5" Type="http://schemas.openxmlformats.org/officeDocument/2006/relationships/image" Target="../media/image101.png"/><Relationship Id="rId4" Type="http://schemas.openxmlformats.org/officeDocument/2006/relationships/image" Target="../media/image13.png"/></Relationships>
</file>

<file path=ppt/slides/_rels/slide6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14.png"/><Relationship Id="rId2" Type="http://schemas.openxmlformats.org/officeDocument/2006/relationships/image" Target="../media/image47.png"/><Relationship Id="rId1" Type="http://schemas.openxmlformats.org/officeDocument/2006/relationships/slideLayout" Target="../slideLayouts/slideLayout6.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6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118.png"/><Relationship Id="rId2" Type="http://schemas.openxmlformats.org/officeDocument/2006/relationships/image" Target="../media/image115.png"/><Relationship Id="rId1" Type="http://schemas.openxmlformats.org/officeDocument/2006/relationships/slideLayout" Target="../slideLayouts/slideLayout6.xml"/><Relationship Id="rId6" Type="http://schemas.openxmlformats.org/officeDocument/2006/relationships/image" Target="../media/image117.png"/><Relationship Id="rId5" Type="http://schemas.openxmlformats.org/officeDocument/2006/relationships/image" Target="../media/image13.png"/><Relationship Id="rId4" Type="http://schemas.openxmlformats.org/officeDocument/2006/relationships/image" Target="../media/image116.png"/></Relationships>
</file>

<file path=ppt/slides/_rels/slide6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47.png"/><Relationship Id="rId4" Type="http://schemas.openxmlformats.org/officeDocument/2006/relationships/image" Target="../media/image120.png"/></Relationships>
</file>

<file path=ppt/slides/_rels/slide7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3.png"/><Relationship Id="rId4" Type="http://schemas.openxmlformats.org/officeDocument/2006/relationships/image" Target="../media/image122.png"/></Relationships>
</file>

<file path=ppt/slides/_rels/slide7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01.png"/><Relationship Id="rId4" Type="http://schemas.openxmlformats.org/officeDocument/2006/relationships/image" Target="../media/image124.png"/></Relationships>
</file>

<file path=ppt/slides/_rels/slide7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25.png"/><Relationship Id="rId1" Type="http://schemas.openxmlformats.org/officeDocument/2006/relationships/slideLayout" Target="../slideLayouts/slideLayout6.xml"/><Relationship Id="rId5" Type="http://schemas.openxmlformats.org/officeDocument/2006/relationships/image" Target="../media/image126.png"/><Relationship Id="rId4" Type="http://schemas.openxmlformats.org/officeDocument/2006/relationships/image" Target="../media/image13.png"/></Relationships>
</file>

<file path=ppt/slides/_rels/slide74.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7.png"/><Relationship Id="rId7" Type="http://schemas.openxmlformats.org/officeDocument/2006/relationships/image" Target="../media/image129.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47.png"/><Relationship Id="rId4" Type="http://schemas.openxmlformats.org/officeDocument/2006/relationships/image" Target="../media/image128.png"/><Relationship Id="rId9" Type="http://schemas.openxmlformats.org/officeDocument/2006/relationships/image" Target="../media/image131.png"/></Relationships>
</file>

<file path=ppt/slides/_rels/slide75.xml.rels><?xml version="1.0" encoding="UTF-8" standalone="yes"?>
<Relationships xmlns="http://schemas.openxmlformats.org/package/2006/relationships"><Relationship Id="rId3" Type="http://schemas.openxmlformats.org/officeDocument/2006/relationships/image" Target="../media/image121.png"/><Relationship Id="rId7" Type="http://schemas.openxmlformats.org/officeDocument/2006/relationships/image" Target="../media/image128.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122.png"/><Relationship Id="rId5" Type="http://schemas.openxmlformats.org/officeDocument/2006/relationships/image" Target="../media/image13.png"/><Relationship Id="rId4" Type="http://schemas.openxmlformats.org/officeDocument/2006/relationships/image" Target="../media/image123.png"/></Relationships>
</file>

<file path=ppt/slides/_rels/slide7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01.png"/><Relationship Id="rId4" Type="http://schemas.openxmlformats.org/officeDocument/2006/relationships/image" Target="../media/image132.png"/></Relationships>
</file>

<file path=ppt/slides/_rels/slide7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image" Target="../media/image133.png"/><Relationship Id="rId7" Type="http://schemas.openxmlformats.org/officeDocument/2006/relationships/image" Target="../media/image126.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47.png"/><Relationship Id="rId4" Type="http://schemas.openxmlformats.org/officeDocument/2006/relationships/image" Target="../media/image134.png"/></Relationships>
</file>

<file path=ppt/slides/_rels/slide79.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6.png"/><Relationship Id="rId7" Type="http://schemas.openxmlformats.org/officeDocument/2006/relationships/image" Target="../media/image139.png"/><Relationship Id="rId12" Type="http://schemas.openxmlformats.org/officeDocument/2006/relationships/image" Target="../media/image144.png"/><Relationship Id="rId2" Type="http://schemas.openxmlformats.org/officeDocument/2006/relationships/image" Target="../media/image135.png"/><Relationship Id="rId1" Type="http://schemas.openxmlformats.org/officeDocument/2006/relationships/slideLayout" Target="../slideLayouts/slideLayout6.xml"/><Relationship Id="rId6" Type="http://schemas.openxmlformats.org/officeDocument/2006/relationships/image" Target="../media/image138.png"/><Relationship Id="rId11" Type="http://schemas.openxmlformats.org/officeDocument/2006/relationships/image" Target="../media/image143.png"/><Relationship Id="rId5" Type="http://schemas.openxmlformats.org/officeDocument/2006/relationships/image" Target="../media/image13.png"/><Relationship Id="rId10" Type="http://schemas.openxmlformats.org/officeDocument/2006/relationships/image" Target="../media/image142.png"/><Relationship Id="rId4" Type="http://schemas.openxmlformats.org/officeDocument/2006/relationships/image" Target="../media/image137.png"/><Relationship Id="rId9" Type="http://schemas.openxmlformats.org/officeDocument/2006/relationships/image" Target="../media/image141.png"/></Relationships>
</file>

<file path=ppt/slides/_rels/slide8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16.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84.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6.xml"/><Relationship Id="rId5" Type="http://schemas.openxmlformats.org/officeDocument/2006/relationships/image" Target="../media/image126.png"/><Relationship Id="rId4" Type="http://schemas.openxmlformats.org/officeDocument/2006/relationships/image" Target="../media/image13.png"/></Relationships>
</file>

<file path=ppt/slides/_rels/slide8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86.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8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4.pn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155.png"/><Relationship Id="rId7"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157.png"/><Relationship Id="rId5" Type="http://schemas.openxmlformats.org/officeDocument/2006/relationships/image" Target="../media/image47.png"/><Relationship Id="rId4" Type="http://schemas.openxmlformats.org/officeDocument/2006/relationships/image" Target="../media/image156.png"/></Relationships>
</file>

<file path=ppt/slides/_rels/slide91.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158.png"/><Relationship Id="rId7" Type="http://schemas.openxmlformats.org/officeDocument/2006/relationships/image" Target="../media/image161.png"/><Relationship Id="rId12" Type="http://schemas.openxmlformats.org/officeDocument/2006/relationships/image" Target="../media/image101.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47.png"/><Relationship Id="rId11" Type="http://schemas.openxmlformats.org/officeDocument/2006/relationships/image" Target="../media/image13.png"/><Relationship Id="rId5" Type="http://schemas.openxmlformats.org/officeDocument/2006/relationships/image" Target="../media/image160.png"/><Relationship Id="rId10" Type="http://schemas.openxmlformats.org/officeDocument/2006/relationships/image" Target="../media/image164.png"/><Relationship Id="rId4" Type="http://schemas.openxmlformats.org/officeDocument/2006/relationships/image" Target="../media/image159.png"/><Relationship Id="rId9" Type="http://schemas.openxmlformats.org/officeDocument/2006/relationships/image" Target="../media/image163.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94.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69.png"/></Relationships>
</file>

<file path=ppt/slides/_rels/slide95.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96.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75.png"/><Relationship Id="rId4" Type="http://schemas.openxmlformats.org/officeDocument/2006/relationships/image" Target="../media/image174.png"/></Relationships>
</file>

<file path=ppt/slides/_rels/slide97.xml.rels><?xml version="1.0" encoding="UTF-8" standalone="yes"?>
<Relationships xmlns="http://schemas.openxmlformats.org/package/2006/relationships"><Relationship Id="rId8" Type="http://schemas.openxmlformats.org/officeDocument/2006/relationships/image" Target="../media/image182.png"/><Relationship Id="rId3" Type="http://schemas.openxmlformats.org/officeDocument/2006/relationships/image" Target="../media/image177.png"/><Relationship Id="rId7" Type="http://schemas.openxmlformats.org/officeDocument/2006/relationships/image" Target="../media/image181.png"/><Relationship Id="rId2" Type="http://schemas.openxmlformats.org/officeDocument/2006/relationships/image" Target="../media/image176.png"/><Relationship Id="rId1" Type="http://schemas.openxmlformats.org/officeDocument/2006/relationships/slideLayout" Target="../slideLayouts/slideLayout4.xml"/><Relationship Id="rId6" Type="http://schemas.openxmlformats.org/officeDocument/2006/relationships/image" Target="../media/image180.png"/><Relationship Id="rId5" Type="http://schemas.openxmlformats.org/officeDocument/2006/relationships/image" Target="../media/image179.png"/><Relationship Id="rId4" Type="http://schemas.openxmlformats.org/officeDocument/2006/relationships/image" Target="../media/image178.png"/><Relationship Id="rId9" Type="http://schemas.openxmlformats.org/officeDocument/2006/relationships/image" Target="../media/image13.png"/></Relationships>
</file>

<file path=ppt/slides/_rels/slide98.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85.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hyperlink" Target="https://www.espacedefi.fr/contenu/root/root-enveloppes-produits/root-root-enveloppes-produits-cto-pea/root-root-enveloppes-produits-root-root-enveloppes-produits-cto-et-pea-cto/root-root-enveloppes-produits-root-root-enveloppes-produits-cto-pea-root-root-enveloppes-produits-root-root-enveloppes-produits-cto-et-pea-cto-1-fiche-client-cto" TargetMode="External"/><Relationship Id="rId7" Type="http://schemas.openxmlformats.org/officeDocument/2006/relationships/image" Target="../media/image187.sv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186.png"/><Relationship Id="rId11" Type="http://schemas.openxmlformats.org/officeDocument/2006/relationships/image" Target="../media/image23.png"/><Relationship Id="rId5" Type="http://schemas.openxmlformats.org/officeDocument/2006/relationships/image" Target="../media/image26.svg"/><Relationship Id="rId10" Type="http://schemas.openxmlformats.org/officeDocument/2006/relationships/hyperlink" Target="https://www.espacesofi.fr/contenu/contrats/cto-pea/cto/1-outils-de-communication-client-cto" TargetMode="External"/><Relationship Id="rId4" Type="http://schemas.openxmlformats.org/officeDocument/2006/relationships/image" Target="../media/image25.png"/><Relationship Id="rId9" Type="http://schemas.openxmlformats.org/officeDocument/2006/relationships/image" Target="../media/image189.svg"/></Relationships>
</file>

<file path=ppt/slides/_rels/slide10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93.sv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192.png"/><Relationship Id="rId5" Type="http://schemas.openxmlformats.org/officeDocument/2006/relationships/image" Target="../media/image191.svg"/><Relationship Id="rId4" Type="http://schemas.openxmlformats.org/officeDocument/2006/relationships/image" Target="../media/image190.png"/></Relationships>
</file>

<file path=ppt/slides/_rels/slide102.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image" Target="../media/image13.png"/><Relationship Id="rId7" Type="http://schemas.openxmlformats.org/officeDocument/2006/relationships/image" Target="../media/image193.sv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image" Target="../media/image192.png"/><Relationship Id="rId5" Type="http://schemas.openxmlformats.org/officeDocument/2006/relationships/image" Target="../media/image195.svg"/><Relationship Id="rId4" Type="http://schemas.openxmlformats.org/officeDocument/2006/relationships/image" Target="../media/image194.png"/><Relationship Id="rId9" Type="http://schemas.openxmlformats.org/officeDocument/2006/relationships/image" Target="../media/image197.svg"/></Relationships>
</file>

<file path=ppt/slides/_rels/slide10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93.svg"/><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192.png"/><Relationship Id="rId5" Type="http://schemas.openxmlformats.org/officeDocument/2006/relationships/image" Target="../media/image191.svg"/><Relationship Id="rId4" Type="http://schemas.openxmlformats.org/officeDocument/2006/relationships/image" Target="../media/image190.png"/></Relationships>
</file>

<file path=ppt/slides/_rels/slide10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hyperlink" Target="https://eav-ecuvie.extranet.bpce.fr/static/myeav/flipbook/#page/188-189" TargetMode="Externa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199.sv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image" Target="../media/image199.svg"/><Relationship Id="rId5" Type="http://schemas.openxmlformats.org/officeDocument/2006/relationships/image" Target="../media/image198.png"/><Relationship Id="rId4" Type="http://schemas.openxmlformats.org/officeDocument/2006/relationships/image" Target="../media/image200.emf"/></Relationships>
</file>

<file path=ppt/slides/_rels/slide10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AB262F-870A-644A-AB32-75C74BABF25C}"/>
              </a:ext>
            </a:extLst>
          </p:cNvPr>
          <p:cNvSpPr>
            <a:spLocks noGrp="1"/>
          </p:cNvSpPr>
          <p:nvPr>
            <p:ph type="ctrTitle"/>
          </p:nvPr>
        </p:nvSpPr>
        <p:spPr>
          <a:xfrm>
            <a:off x="310788" y="3338733"/>
            <a:ext cx="11881211" cy="1395121"/>
          </a:xfrm>
        </p:spPr>
        <p:txBody>
          <a:bodyPr/>
          <a:lstStyle/>
          <a:p>
            <a:br>
              <a:rPr lang="fr-FR" sz="3600" dirty="0"/>
            </a:br>
            <a:r>
              <a:rPr lang="fr-FR" sz="2800" b="1" dirty="0">
                <a:latin typeface="Montserrat ExtraBold"/>
              </a:rPr>
              <a:t>EMPRUNTS BPCE octobre 2029 </a:t>
            </a:r>
            <a:br>
              <a:rPr lang="fr-FR" sz="2800" b="1" dirty="0">
                <a:latin typeface="Montserrat ExtraBold"/>
              </a:rPr>
            </a:br>
            <a:br>
              <a:rPr lang="fr-FR" sz="3600" b="1" dirty="0">
                <a:highlight>
                  <a:srgbClr val="00FFFF"/>
                </a:highlight>
              </a:rPr>
            </a:br>
            <a:br>
              <a:rPr lang="fr-FR" sz="20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br>
            <a:r>
              <a:rPr lang="fr-FR" sz="1800" dirty="0">
                <a:solidFill>
                  <a:schemeClr val="tx2"/>
                </a:solidFill>
                <a:latin typeface="Verdana"/>
                <a:ea typeface="Verdana"/>
              </a:rPr>
              <a:t>Éligibles aux Comptes Titres Ordinaires (CTO), </a:t>
            </a:r>
            <a:r>
              <a:rPr lang="fr-FR" sz="1800" dirty="0">
                <a:solidFill>
                  <a:schemeClr val="tx2"/>
                </a:solidFill>
                <a:latin typeface="Verdana"/>
                <a:ea typeface="Verdana"/>
                <a:cs typeface="Verdana" panose="020B0604030504040204" pitchFamily="34" charset="0"/>
              </a:rPr>
              <a:t>Contrats d’Assurance Vie, et Contrats de Capitalisation</a:t>
            </a:r>
            <a:endParaRPr lang="fr-FR" sz="1800" dirty="0">
              <a:solidFill>
                <a:schemeClr val="tx2"/>
              </a:solidFill>
              <a:latin typeface="Montserrat ExtraBold"/>
            </a:endParaRPr>
          </a:p>
        </p:txBody>
      </p:sp>
      <p:sp>
        <p:nvSpPr>
          <p:cNvPr id="5" name="Rectangle 4">
            <a:extLst>
              <a:ext uri="{FF2B5EF4-FFF2-40B4-BE49-F238E27FC236}">
                <a16:creationId xmlns:a16="http://schemas.microsoft.com/office/drawing/2014/main" id="{51B0751D-0DBF-4665-9826-5D1ACA8FBD6D}"/>
              </a:ext>
            </a:extLst>
          </p:cNvPr>
          <p:cNvSpPr/>
          <p:nvPr/>
        </p:nvSpPr>
        <p:spPr>
          <a:xfrm>
            <a:off x="837639" y="6481346"/>
            <a:ext cx="10203371" cy="307777"/>
          </a:xfrm>
          <a:prstGeom prst="rect">
            <a:avLst/>
          </a:prstGeom>
        </p:spPr>
        <p:txBody>
          <a:bodyPr wrap="none">
            <a:spAutoFit/>
          </a:bodyPr>
          <a:lstStyle/>
          <a:p>
            <a:r>
              <a:rPr lang="fr-FR" sz="1400">
                <a:effectLst/>
                <a:latin typeface="Calibri" panose="020F0502020204030204" pitchFamily="34" charset="0"/>
                <a:ea typeface="Times New Roman" panose="02020603050405020304" pitchFamily="18" charset="0"/>
              </a:rPr>
              <a:t>Document à usage strictement interne soumis aux règles de confidentialité, de secret professionnel et celles encadrant les délits d’initiés</a:t>
            </a:r>
            <a:endParaRPr lang="fr" sz="1400" b="1" i="1">
              <a:latin typeface="Arial" panose="020B0604020202020204" pitchFamily="34" charset="0"/>
              <a:cs typeface="Arial" panose="020B0604020202020204" pitchFamily="34" charset="0"/>
            </a:endParaRPr>
          </a:p>
        </p:txBody>
      </p:sp>
      <p:sp>
        <p:nvSpPr>
          <p:cNvPr id="7" name="Espace réservé du texte 6">
            <a:extLst>
              <a:ext uri="{FF2B5EF4-FFF2-40B4-BE49-F238E27FC236}">
                <a16:creationId xmlns:a16="http://schemas.microsoft.com/office/drawing/2014/main" id="{896AF834-A90E-491C-9D12-A1BF86F8A3CE}"/>
              </a:ext>
            </a:extLst>
          </p:cNvPr>
          <p:cNvSpPr txBox="1">
            <a:spLocks/>
          </p:cNvSpPr>
          <p:nvPr/>
        </p:nvSpPr>
        <p:spPr>
          <a:xfrm>
            <a:off x="8340170" y="451289"/>
            <a:ext cx="2982922" cy="1139953"/>
          </a:xfrm>
          <a:prstGeom prst="roundRect">
            <a:avLst>
              <a:gd name="adj" fmla="val 50000"/>
            </a:avLst>
          </a:prstGeom>
          <a:solidFill>
            <a:srgbClr val="00A193"/>
          </a:solidFill>
        </p:spPr>
        <p:txBody>
          <a:bodyPr vert="horz" lIns="0" tIns="0" rIns="0" bIns="0" rtlCol="0" anchor="ctr" anchorCtr="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defRPr sz="1600" b="0" kern="1200">
                <a:solidFill>
                  <a:schemeClr val="bg1"/>
                </a:solidFill>
                <a:latin typeface="Arial Narrow" panose="020B0606020202030204" pitchFamily="34"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a:t>BPA – Directions du développement BP &amp; CE et Direction Produits et Solutions</a:t>
            </a:r>
          </a:p>
        </p:txBody>
      </p:sp>
      <p:sp>
        <p:nvSpPr>
          <p:cNvPr id="9" name="Espace réservé du texte 5">
            <a:extLst>
              <a:ext uri="{FF2B5EF4-FFF2-40B4-BE49-F238E27FC236}">
                <a16:creationId xmlns:a16="http://schemas.microsoft.com/office/drawing/2014/main" id="{40D53418-55B5-4405-91D8-84196EF41CD9}"/>
              </a:ext>
            </a:extLst>
          </p:cNvPr>
          <p:cNvSpPr txBox="1">
            <a:spLocks/>
          </p:cNvSpPr>
          <p:nvPr/>
        </p:nvSpPr>
        <p:spPr>
          <a:xfrm>
            <a:off x="310788" y="5331562"/>
            <a:ext cx="1655456" cy="276038"/>
          </a:xfrm>
          <a:prstGeom prst="rect">
            <a:avLst/>
          </a:prstGeom>
        </p:spPr>
        <p:txBody>
          <a:bodyPr vert="horz" wrap="none" lIns="0" tIns="0" rIns="0" bIns="0" rtlCol="0" anchor="ctr" anchorCtr="0">
            <a:noAutofit/>
          </a:bodyPr>
          <a:lstStyle>
            <a:lvl1pPr marL="0" indent="0" algn="l" defTabSz="1219170" rtl="0" eaLnBrk="1" latinLnBrk="0" hangingPunct="1">
              <a:lnSpc>
                <a:spcPct val="90000"/>
              </a:lnSpc>
              <a:spcBef>
                <a:spcPts val="1333"/>
              </a:spcBef>
              <a:buClr>
                <a:schemeClr val="tx2"/>
              </a:buClr>
              <a:buFont typeface="Cambria Math" panose="02040503050406030204" pitchFamily="18" charset="0"/>
              <a:buNone/>
              <a:defRPr sz="1467" b="0" kern="1200" baseline="0">
                <a:solidFill>
                  <a:schemeClr val="tx1">
                    <a:lumMod val="50000"/>
                    <a:lumOff val="50000"/>
                  </a:schemeClr>
                </a:solidFill>
                <a:latin typeface="Arial" panose="020B0604020202020204" pitchFamily="34"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r>
              <a:rPr lang="fr-FR" sz="1450" dirty="0">
                <a:latin typeface="Arial"/>
                <a:cs typeface="Arial"/>
              </a:rPr>
              <a:t>28 septembre 2023</a:t>
            </a:r>
          </a:p>
        </p:txBody>
      </p:sp>
    </p:spTree>
    <p:extLst>
      <p:ext uri="{BB962C8B-B14F-4D97-AF65-F5344CB8AC3E}">
        <p14:creationId xmlns:p14="http://schemas.microsoft.com/office/powerpoint/2010/main" val="4005748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877B9CB-6C68-8CC6-0682-8C2D9B14D76B}"/>
              </a:ext>
            </a:extLst>
          </p:cNvPr>
          <p:cNvSpPr txBox="1"/>
          <p:nvPr/>
        </p:nvSpPr>
        <p:spPr>
          <a:xfrm>
            <a:off x="2294086" y="4393590"/>
            <a:ext cx="5368114" cy="1900520"/>
          </a:xfrm>
          <a:prstGeom prst="rect">
            <a:avLst/>
          </a:prstGeom>
          <a:noFill/>
        </p:spPr>
        <p:txBody>
          <a:bodyPr wrap="square" rtlCol="0">
            <a:spAutoFit/>
          </a:bodyPr>
          <a:lstStyle/>
          <a:p>
            <a:r>
              <a:rPr lang="fr-FR" sz="2650" dirty="0">
                <a:solidFill>
                  <a:srgbClr val="000000"/>
                </a:solidFill>
                <a:latin typeface="Arial Narrow"/>
                <a:cs typeface="Arial"/>
                <a:sym typeface="Arial"/>
              </a:rPr>
              <a:t>Annexes</a:t>
            </a:r>
          </a:p>
          <a:p>
            <a:pPr lvl="1">
              <a:defRPr/>
            </a:pPr>
            <a:r>
              <a:rPr kumimoji="0" lang="fr-FR" sz="1300" b="1" i="0" u="none" strike="noStrike" kern="1200" cap="none" spc="0" normalizeH="0" baseline="0" noProof="0" dirty="0">
                <a:ln>
                  <a:noFill/>
                </a:ln>
                <a:solidFill>
                  <a:srgbClr val="0070C0"/>
                </a:solidFill>
                <a:effectLst/>
                <a:uLnTx/>
                <a:uFillTx/>
                <a:latin typeface="Arial Narrow"/>
                <a:ea typeface="+mn-ea"/>
                <a:cs typeface="+mn-cs"/>
              </a:rPr>
              <a:t>      </a:t>
            </a:r>
            <a:r>
              <a:rPr kumimoji="0" lang="fr-FR" sz="1300" i="0" u="none" strike="noStrike" kern="1200" cap="none" spc="0" normalizeH="0" baseline="0" noProof="0" dirty="0">
                <a:ln>
                  <a:noFill/>
                </a:ln>
                <a:effectLst/>
                <a:uLnTx/>
                <a:uFillTx/>
                <a:latin typeface="Arial Narrow"/>
                <a:ea typeface="+mn-ea"/>
                <a:cs typeface="+mn-cs"/>
              </a:rPr>
              <a:t>Etapes clés du parcours conseil et de souscription CTO et ASV</a:t>
            </a:r>
          </a:p>
          <a:p>
            <a:pPr lvl="1">
              <a:defRPr/>
            </a:pPr>
            <a:r>
              <a:rPr kumimoji="0" lang="fr-FR" sz="1300" b="1" i="0" u="none" strike="noStrike" kern="1200" cap="none" spc="0" normalizeH="0" baseline="0" noProof="0" dirty="0">
                <a:ln>
                  <a:noFill/>
                </a:ln>
                <a:solidFill>
                  <a:srgbClr val="0070C0"/>
                </a:solidFill>
                <a:effectLst/>
                <a:uLnTx/>
                <a:uFillTx/>
                <a:latin typeface="Arial Narrow"/>
                <a:ea typeface="+mn-ea"/>
                <a:cs typeface="+mn-cs"/>
              </a:rPr>
              <a:t>4.1</a:t>
            </a:r>
            <a:r>
              <a:rPr kumimoji="0" lang="fr-FR" sz="1300" b="0" i="0" u="none" strike="noStrike" kern="1200" cap="none" spc="0" normalizeH="0" baseline="0" noProof="0" dirty="0">
                <a:ln>
                  <a:noFill/>
                </a:ln>
                <a:solidFill>
                  <a:srgbClr val="000000"/>
                </a:solidFill>
                <a:effectLst/>
                <a:uLnTx/>
                <a:uFillTx/>
                <a:latin typeface="Arial Narrow"/>
                <a:ea typeface="+mn-ea"/>
                <a:cs typeface="+mn-cs"/>
              </a:rPr>
              <a:t> Parcours conseil CTO</a:t>
            </a:r>
          </a:p>
          <a:p>
            <a:pPr lvl="1">
              <a:defRPr/>
            </a:pPr>
            <a:r>
              <a:rPr lang="fr-FR" sz="1300" b="1" dirty="0">
                <a:solidFill>
                  <a:srgbClr val="0070C0"/>
                </a:solidFill>
                <a:latin typeface="Arial Narrow"/>
              </a:rPr>
              <a:t>4.2</a:t>
            </a:r>
            <a:r>
              <a:rPr lang="fr-FR" sz="1300" b="1" dirty="0">
                <a:solidFill>
                  <a:schemeClr val="tx2">
                    <a:lumMod val="50000"/>
                  </a:schemeClr>
                </a:solidFill>
                <a:latin typeface="Arial Narrow"/>
              </a:rPr>
              <a:t> </a:t>
            </a:r>
            <a:r>
              <a:rPr kumimoji="0" lang="fr-FR" sz="1300" b="0" i="0" u="none" strike="noStrike" kern="1200" cap="none" spc="0" normalizeH="0" baseline="0" noProof="0" dirty="0">
                <a:ln>
                  <a:noFill/>
                </a:ln>
                <a:solidFill>
                  <a:srgbClr val="000000"/>
                </a:solidFill>
                <a:effectLst/>
                <a:uLnTx/>
                <a:uFillTx/>
                <a:latin typeface="Arial Narrow"/>
                <a:ea typeface="+mn-ea"/>
                <a:cs typeface="+mn-cs"/>
              </a:rPr>
              <a:t>Parcours de souscription CTO</a:t>
            </a:r>
          </a:p>
          <a:p>
            <a:pPr lvl="1">
              <a:defRPr/>
            </a:pPr>
            <a:r>
              <a:rPr lang="fr-FR" sz="1300" b="1" dirty="0">
                <a:solidFill>
                  <a:srgbClr val="0070C0"/>
                </a:solidFill>
                <a:latin typeface="Arial Narrow"/>
              </a:rPr>
              <a:t>4.3</a:t>
            </a:r>
            <a:r>
              <a:rPr kumimoji="0" lang="fr-FR" sz="1300" b="0" i="0" u="none" strike="noStrike" kern="1200" cap="none" spc="0" normalizeH="0" baseline="0" noProof="0" dirty="0">
                <a:ln>
                  <a:noFill/>
                </a:ln>
                <a:solidFill>
                  <a:srgbClr val="000000"/>
                </a:solidFill>
                <a:effectLst/>
                <a:uLnTx/>
                <a:uFillTx/>
                <a:latin typeface="Arial Narrow"/>
                <a:ea typeface="+mn-ea"/>
                <a:cs typeface="+mn-cs"/>
              </a:rPr>
              <a:t> Parcours conseil ASV</a:t>
            </a:r>
          </a:p>
          <a:p>
            <a:pPr lvl="1">
              <a:defRPr/>
            </a:pPr>
            <a:r>
              <a:rPr lang="fr-FR" sz="1300" b="1" dirty="0">
                <a:solidFill>
                  <a:srgbClr val="0070C0"/>
                </a:solidFill>
                <a:latin typeface="Arial Narrow"/>
              </a:rPr>
              <a:t>4.4</a:t>
            </a:r>
            <a:r>
              <a:rPr lang="fr-FR" sz="1300" b="1" dirty="0">
                <a:solidFill>
                  <a:schemeClr val="tx2">
                    <a:lumMod val="50000"/>
                  </a:schemeClr>
                </a:solidFill>
                <a:latin typeface="Arial Narrow"/>
              </a:rPr>
              <a:t> </a:t>
            </a:r>
            <a:r>
              <a:rPr kumimoji="0" lang="fr-FR" sz="1300" b="0" i="0" u="none" strike="noStrike" kern="1200" cap="none" spc="0" normalizeH="0" baseline="0" noProof="0" dirty="0">
                <a:ln>
                  <a:noFill/>
                </a:ln>
                <a:solidFill>
                  <a:srgbClr val="000000"/>
                </a:solidFill>
                <a:effectLst/>
                <a:uLnTx/>
                <a:uFillTx/>
                <a:latin typeface="Arial Narrow"/>
                <a:ea typeface="+mn-ea"/>
                <a:cs typeface="+mn-cs"/>
              </a:rPr>
              <a:t>Parcours de souscription ASV</a:t>
            </a:r>
          </a:p>
          <a:p>
            <a:pPr lvl="1">
              <a:defRPr/>
            </a:pPr>
            <a:r>
              <a:rPr lang="fr-FR" sz="1300" b="1" dirty="0">
                <a:solidFill>
                  <a:srgbClr val="0070C0"/>
                </a:solidFill>
                <a:latin typeface="Arial Narrow"/>
              </a:rPr>
              <a:t>4.5</a:t>
            </a:r>
            <a:r>
              <a:rPr kumimoji="0" lang="fr-FR" sz="1300" b="0" i="0" u="none" strike="noStrike" kern="1200" cap="none" spc="0" normalizeH="0" baseline="0" noProof="0" dirty="0">
                <a:ln>
                  <a:noFill/>
                </a:ln>
                <a:solidFill>
                  <a:srgbClr val="000000"/>
                </a:solidFill>
                <a:effectLst/>
                <a:uLnTx/>
                <a:uFillTx/>
                <a:latin typeface="Arial Narrow"/>
                <a:ea typeface="+mn-ea"/>
                <a:cs typeface="+mn-cs"/>
              </a:rPr>
              <a:t> Fiscalité (CTO + ASV)</a:t>
            </a:r>
          </a:p>
          <a:p>
            <a:pPr lvl="1">
              <a:defRPr/>
            </a:pPr>
            <a:r>
              <a:rPr lang="fr-FR" sz="1300" dirty="0">
                <a:solidFill>
                  <a:srgbClr val="000000"/>
                </a:solidFill>
                <a:latin typeface="Arial Narrow"/>
              </a:rPr>
              <a:t>Autres</a:t>
            </a:r>
            <a:endParaRPr kumimoji="0" lang="fr-FR" sz="1300" b="0" i="0" u="none" strike="noStrike" kern="1200" cap="none" spc="0" normalizeH="0" baseline="0" noProof="0" dirty="0">
              <a:ln>
                <a:noFill/>
              </a:ln>
              <a:solidFill>
                <a:srgbClr val="000000"/>
              </a:solidFill>
              <a:effectLst/>
              <a:uLnTx/>
              <a:uFillTx/>
              <a:latin typeface="Arial Narrow"/>
              <a:ea typeface="+mn-ea"/>
              <a:cs typeface="+mn-cs"/>
            </a:endParaRPr>
          </a:p>
        </p:txBody>
      </p:sp>
      <p:sp>
        <p:nvSpPr>
          <p:cNvPr id="9" name="Espace réservé du texte 8"/>
          <p:cNvSpPr>
            <a:spLocks noGrp="1"/>
          </p:cNvSpPr>
          <p:nvPr>
            <p:ph type="body" sz="quarter" idx="12"/>
          </p:nvPr>
        </p:nvSpPr>
        <p:spPr>
          <a:xfrm>
            <a:off x="1528268" y="2110026"/>
            <a:ext cx="582575" cy="678829"/>
          </a:xfrm>
        </p:spPr>
        <p:txBody>
          <a:bodyPr/>
          <a:lstStyle/>
          <a:p>
            <a:r>
              <a:rPr lang="fr-FR"/>
              <a:t>01</a:t>
            </a:r>
          </a:p>
        </p:txBody>
      </p:sp>
      <p:sp>
        <p:nvSpPr>
          <p:cNvPr id="10" name="Espace réservé du texte 9"/>
          <p:cNvSpPr>
            <a:spLocks noGrp="1"/>
          </p:cNvSpPr>
          <p:nvPr>
            <p:ph type="body" sz="quarter" idx="14"/>
          </p:nvPr>
        </p:nvSpPr>
        <p:spPr>
          <a:xfrm>
            <a:off x="1502204" y="2836583"/>
            <a:ext cx="678829" cy="678829"/>
          </a:xfrm>
        </p:spPr>
        <p:txBody>
          <a:bodyPr/>
          <a:lstStyle/>
          <a:p>
            <a:r>
              <a:rPr lang="fr-FR"/>
              <a:t>02</a:t>
            </a:r>
          </a:p>
        </p:txBody>
      </p:sp>
      <p:sp>
        <p:nvSpPr>
          <p:cNvPr id="16" name="Espace réservé du texte 10">
            <a:extLst>
              <a:ext uri="{FF2B5EF4-FFF2-40B4-BE49-F238E27FC236}">
                <a16:creationId xmlns:a16="http://schemas.microsoft.com/office/drawing/2014/main" id="{0937F304-6DCC-43C3-AC75-91CC43B1A9CA}"/>
              </a:ext>
            </a:extLst>
          </p:cNvPr>
          <p:cNvSpPr txBox="1">
            <a:spLocks/>
          </p:cNvSpPr>
          <p:nvPr/>
        </p:nvSpPr>
        <p:spPr>
          <a:xfrm>
            <a:off x="1502204" y="4289697"/>
            <a:ext cx="678829" cy="678829"/>
          </a:xfrm>
          <a:prstGeom prst="rect">
            <a:avLst/>
          </a:prstGeom>
          <a:noFill/>
          <a:ln w="38100">
            <a:noFill/>
          </a:ln>
        </p:spPr>
        <p:txBody>
          <a:bodyPr vert="horz" wrap="none" lIns="72000" tIns="0" rIns="72000" bIns="0" rtlCol="0" anchor="ctr" anchorCtr="0">
            <a:noAutofit/>
          </a:bodyPr>
          <a:lstStyle>
            <a:lvl1pPr marL="0" marR="0" indent="0" algn="r" defTabSz="1219170" rtl="0" eaLnBrk="1" latinLnBrk="0" hangingPunct="1">
              <a:lnSpc>
                <a:spcPct val="100000"/>
              </a:lnSpc>
              <a:spcBef>
                <a:spcPts val="0"/>
              </a:spcBef>
              <a:spcAft>
                <a:spcPts val="0"/>
              </a:spcAft>
              <a:buClr>
                <a:schemeClr val="tx2"/>
              </a:buClr>
              <a:buFont typeface="Cambria Math" panose="02040503050406030204" pitchFamily="18" charset="0"/>
              <a:buNone/>
              <a:defRPr lang="fr-FR" sz="3733" b="1" i="0" u="none" strike="noStrike" kern="1200"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3700">
                <a:solidFill>
                  <a:srgbClr val="0070C0"/>
                </a:solidFill>
                <a:latin typeface="Montserrat SemiBold"/>
                <a:cs typeface="Arial"/>
              </a:rPr>
              <a:t>04</a:t>
            </a:r>
          </a:p>
        </p:txBody>
      </p:sp>
      <p:sp>
        <p:nvSpPr>
          <p:cNvPr id="7" name="Espace réservé du texte 7">
            <a:extLst>
              <a:ext uri="{FF2B5EF4-FFF2-40B4-BE49-F238E27FC236}">
                <a16:creationId xmlns:a16="http://schemas.microsoft.com/office/drawing/2014/main" id="{25A47D19-F498-FB13-39B5-8E90EA205643}"/>
              </a:ext>
            </a:extLst>
          </p:cNvPr>
          <p:cNvSpPr txBox="1">
            <a:spLocks/>
          </p:cNvSpPr>
          <p:nvPr/>
        </p:nvSpPr>
        <p:spPr>
          <a:xfrm>
            <a:off x="2424154" y="2885466"/>
            <a:ext cx="8462087" cy="721177"/>
          </a:xfrm>
          <a:prstGeom prst="rect">
            <a:avLst/>
          </a:prstGeom>
        </p:spPr>
        <p:txBody>
          <a:bodyPr vert="horz" lIns="0" tIns="0" rIns="0" bIns="0" rtlCol="0" anchor="ctr" anchorCtr="0">
            <a:normAutofit/>
          </a:bodyPr>
          <a:lstStyle>
            <a:lvl1pPr marL="0" marR="0" indent="0" algn="l" defTabSz="1219170" rtl="0" eaLnBrk="1" latinLnBrk="0" hangingPunct="1">
              <a:lnSpc>
                <a:spcPct val="70000"/>
              </a:lnSpc>
              <a:spcBef>
                <a:spcPts val="0"/>
              </a:spcBef>
              <a:spcAft>
                <a:spcPts val="0"/>
              </a:spcAft>
              <a:buClr>
                <a:schemeClr val="tx2"/>
              </a:buClr>
              <a:buFont typeface="Cambria Math" panose="02040503050406030204" pitchFamily="18" charset="0"/>
              <a:buNone/>
              <a:defRPr lang="fr-FR" sz="2667" b="0" i="0" u="none" strike="noStrike" kern="1200" cap="none" dirty="0" smtClean="0">
                <a:solidFill>
                  <a:srgbClr val="000000"/>
                </a:solidFill>
                <a:latin typeface="Arial Narrow" panose="020B0606020202030204" pitchFamily="34" charset="0"/>
                <a:ea typeface="Arial"/>
                <a:cs typeface="Arial"/>
                <a:sym typeface="Arial"/>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2650">
                <a:latin typeface="Arial Narrow"/>
              </a:rPr>
              <a:t>Pour en savoir + « CTO / ASV »</a:t>
            </a:r>
            <a:endParaRPr lang="fr-FR"/>
          </a:p>
        </p:txBody>
      </p:sp>
      <p:sp>
        <p:nvSpPr>
          <p:cNvPr id="22" name="Rectangle 21">
            <a:extLst>
              <a:ext uri="{FF2B5EF4-FFF2-40B4-BE49-F238E27FC236}">
                <a16:creationId xmlns:a16="http://schemas.microsoft.com/office/drawing/2014/main" id="{6A8EA712-CDF8-4C16-B11B-9220C4BAAC65}"/>
              </a:ext>
            </a:extLst>
          </p:cNvPr>
          <p:cNvSpPr/>
          <p:nvPr/>
        </p:nvSpPr>
        <p:spPr>
          <a:xfrm>
            <a:off x="3526226" y="656680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19" name="Espace réservé du texte 18">
            <a:extLst>
              <a:ext uri="{FF2B5EF4-FFF2-40B4-BE49-F238E27FC236}">
                <a16:creationId xmlns:a16="http://schemas.microsoft.com/office/drawing/2014/main" id="{C51E4F51-620E-38FC-6EF4-0058A88F70F7}"/>
              </a:ext>
            </a:extLst>
          </p:cNvPr>
          <p:cNvSpPr>
            <a:spLocks noGrp="1"/>
          </p:cNvSpPr>
          <p:nvPr>
            <p:ph type="body" sz="quarter" idx="16"/>
          </p:nvPr>
        </p:nvSpPr>
        <p:spPr>
          <a:xfrm>
            <a:off x="1480142" y="3563140"/>
            <a:ext cx="678829" cy="678829"/>
          </a:xfrm>
        </p:spPr>
        <p:txBody>
          <a:bodyPr/>
          <a:lstStyle/>
          <a:p>
            <a:r>
              <a:rPr lang="fr-FR"/>
              <a:t>03</a:t>
            </a:r>
          </a:p>
        </p:txBody>
      </p:sp>
      <p:sp>
        <p:nvSpPr>
          <p:cNvPr id="3" name="Espace réservé du texte 7">
            <a:extLst>
              <a:ext uri="{FF2B5EF4-FFF2-40B4-BE49-F238E27FC236}">
                <a16:creationId xmlns:a16="http://schemas.microsoft.com/office/drawing/2014/main" id="{A796B404-D410-5C77-B3B2-02E44F766D40}"/>
              </a:ext>
            </a:extLst>
          </p:cNvPr>
          <p:cNvSpPr txBox="1">
            <a:spLocks/>
          </p:cNvSpPr>
          <p:nvPr/>
        </p:nvSpPr>
        <p:spPr>
          <a:xfrm>
            <a:off x="2402091" y="2166491"/>
            <a:ext cx="8462087" cy="721177"/>
          </a:xfrm>
          <a:prstGeom prst="rect">
            <a:avLst/>
          </a:prstGeom>
        </p:spPr>
        <p:txBody>
          <a:bodyPr vert="horz" lIns="0" tIns="0" rIns="0" bIns="0" rtlCol="0" anchor="ctr" anchorCtr="0">
            <a:normAutofit/>
          </a:bodyPr>
          <a:lstStyle>
            <a:lvl1pPr marL="0" marR="0" indent="0" algn="l" defTabSz="1219170" rtl="0" eaLnBrk="1" latinLnBrk="0" hangingPunct="1">
              <a:lnSpc>
                <a:spcPct val="70000"/>
              </a:lnSpc>
              <a:spcBef>
                <a:spcPts val="0"/>
              </a:spcBef>
              <a:spcAft>
                <a:spcPts val="0"/>
              </a:spcAft>
              <a:buClr>
                <a:schemeClr val="tx2"/>
              </a:buClr>
              <a:buFont typeface="Cambria Math" panose="02040503050406030204" pitchFamily="18" charset="0"/>
              <a:buNone/>
              <a:defRPr lang="fr-FR" sz="2667" b="0" i="0" u="none" strike="noStrike" kern="1200" cap="none" dirty="0" smtClean="0">
                <a:solidFill>
                  <a:srgbClr val="000000"/>
                </a:solidFill>
                <a:latin typeface="Arial Narrow" panose="020B0606020202030204" pitchFamily="34" charset="0"/>
                <a:ea typeface="Arial"/>
                <a:cs typeface="Arial"/>
                <a:sym typeface="Arial"/>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2650">
                <a:latin typeface="Arial Narrow"/>
              </a:rPr>
              <a:t>L’indispensable « CTO / ASV »</a:t>
            </a:r>
            <a:endParaRPr lang="fr-FR"/>
          </a:p>
        </p:txBody>
      </p:sp>
      <p:sp>
        <p:nvSpPr>
          <p:cNvPr id="8" name="Espace réservé du texte 4">
            <a:extLst>
              <a:ext uri="{FF2B5EF4-FFF2-40B4-BE49-F238E27FC236}">
                <a16:creationId xmlns:a16="http://schemas.microsoft.com/office/drawing/2014/main" id="{5E760E35-F92D-1B04-EBAE-C14064B06ACC}"/>
              </a:ext>
            </a:extLst>
          </p:cNvPr>
          <p:cNvSpPr txBox="1">
            <a:spLocks/>
          </p:cNvSpPr>
          <p:nvPr/>
        </p:nvSpPr>
        <p:spPr>
          <a:xfrm>
            <a:off x="2402091" y="3586229"/>
            <a:ext cx="7204896" cy="721177"/>
          </a:xfrm>
          <a:prstGeom prst="rect">
            <a:avLst/>
          </a:prstGeom>
        </p:spPr>
        <p:txBody>
          <a:bodyPr vert="horz" lIns="0" tIns="0" rIns="0" bIns="0" rtlCol="0" anchor="ctr" anchorCtr="0">
            <a:normAutofit/>
          </a:bodyPr>
          <a:lstStyle>
            <a:lvl1pPr marL="0" marR="0" indent="0" algn="l" defTabSz="1219170" rtl="0" eaLnBrk="1" latinLnBrk="0" hangingPunct="1">
              <a:lnSpc>
                <a:spcPct val="70000"/>
              </a:lnSpc>
              <a:spcBef>
                <a:spcPts val="0"/>
              </a:spcBef>
              <a:spcAft>
                <a:spcPts val="0"/>
              </a:spcAft>
              <a:buClr>
                <a:schemeClr val="tx2"/>
              </a:buClr>
              <a:buFont typeface="Cambria Math" panose="02040503050406030204" pitchFamily="18" charset="0"/>
              <a:buNone/>
              <a:defRPr lang="fr-FR" sz="2667" b="0" i="0" u="none" strike="noStrike" kern="1200" cap="none" dirty="0" smtClean="0">
                <a:solidFill>
                  <a:srgbClr val="000000"/>
                </a:solidFill>
                <a:latin typeface="Arial Narrow" panose="020B0606020202030204" pitchFamily="34" charset="0"/>
                <a:ea typeface="Arial"/>
                <a:cs typeface="Arial"/>
                <a:sym typeface="Arial"/>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2650">
                <a:latin typeface="Arial Narrow"/>
              </a:rPr>
              <a:t>Argumentaires &amp; réponses aux objections « CTO / ASV »</a:t>
            </a:r>
          </a:p>
        </p:txBody>
      </p:sp>
      <p:pic>
        <p:nvPicPr>
          <p:cNvPr id="12" name="Image 6">
            <a:hlinkClick r:id="rId3" action="ppaction://hlinksldjump"/>
            <a:extLst>
              <a:ext uri="{FF2B5EF4-FFF2-40B4-BE49-F238E27FC236}">
                <a16:creationId xmlns:a16="http://schemas.microsoft.com/office/drawing/2014/main" id="{9490F577-D67C-CED8-DF6F-345D1939CAB8}"/>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367197" y="2376683"/>
            <a:ext cx="288000" cy="288000"/>
          </a:xfrm>
          <a:prstGeom prst="rect">
            <a:avLst/>
          </a:prstGeom>
          <a:noFill/>
          <a:ln>
            <a:noFill/>
          </a:ln>
        </p:spPr>
      </p:pic>
      <p:pic>
        <p:nvPicPr>
          <p:cNvPr id="13" name="Image 6">
            <a:hlinkClick r:id="rId5" action="ppaction://hlinksldjump"/>
            <a:extLst>
              <a:ext uri="{FF2B5EF4-FFF2-40B4-BE49-F238E27FC236}">
                <a16:creationId xmlns:a16="http://schemas.microsoft.com/office/drawing/2014/main" id="{4351CCF4-3C9E-F31B-3DC9-3DC73EE67A5E}"/>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386247" y="3043838"/>
            <a:ext cx="288000" cy="288000"/>
          </a:xfrm>
          <a:prstGeom prst="rect">
            <a:avLst/>
          </a:prstGeom>
          <a:noFill/>
          <a:ln>
            <a:noFill/>
          </a:ln>
        </p:spPr>
      </p:pic>
      <p:pic>
        <p:nvPicPr>
          <p:cNvPr id="14" name="Image 6">
            <a:hlinkClick r:id="rId6" action="ppaction://hlinksldjump"/>
            <a:extLst>
              <a:ext uri="{FF2B5EF4-FFF2-40B4-BE49-F238E27FC236}">
                <a16:creationId xmlns:a16="http://schemas.microsoft.com/office/drawing/2014/main" id="{9122FE63-33D9-95F5-F5F4-C33674BA8FD4}"/>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62107" y="3758554"/>
            <a:ext cx="288000" cy="288000"/>
          </a:xfrm>
          <a:prstGeom prst="rect">
            <a:avLst/>
          </a:prstGeom>
          <a:noFill/>
          <a:ln>
            <a:noFill/>
          </a:ln>
        </p:spPr>
      </p:pic>
      <p:pic>
        <p:nvPicPr>
          <p:cNvPr id="15" name="Image 6">
            <a:hlinkClick r:id="rId7" action="ppaction://hlinksldjump"/>
            <a:extLst>
              <a:ext uri="{FF2B5EF4-FFF2-40B4-BE49-F238E27FC236}">
                <a16:creationId xmlns:a16="http://schemas.microsoft.com/office/drawing/2014/main" id="{F0ED7386-DBB8-E002-0897-AB22AF19032A}"/>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58921" y="5445725"/>
            <a:ext cx="180000" cy="180000"/>
          </a:xfrm>
          <a:prstGeom prst="rect">
            <a:avLst/>
          </a:prstGeom>
          <a:noFill/>
          <a:ln>
            <a:noFill/>
          </a:ln>
        </p:spPr>
      </p:pic>
      <p:pic>
        <p:nvPicPr>
          <p:cNvPr id="2" name="Image 6">
            <a:hlinkClick r:id="rId8" action="ppaction://hlinksldjump"/>
            <a:extLst>
              <a:ext uri="{FF2B5EF4-FFF2-40B4-BE49-F238E27FC236}">
                <a16:creationId xmlns:a16="http://schemas.microsoft.com/office/drawing/2014/main" id="{72037113-5025-FD30-EA88-0493FADD7E40}"/>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58921" y="5869116"/>
            <a:ext cx="180000" cy="180000"/>
          </a:xfrm>
          <a:prstGeom prst="rect">
            <a:avLst/>
          </a:prstGeom>
          <a:noFill/>
          <a:ln>
            <a:noFill/>
          </a:ln>
        </p:spPr>
      </p:pic>
      <p:pic>
        <p:nvPicPr>
          <p:cNvPr id="6" name="Image 6">
            <a:hlinkClick r:id="rId9" action="ppaction://hlinksldjump"/>
            <a:extLst>
              <a:ext uri="{FF2B5EF4-FFF2-40B4-BE49-F238E27FC236}">
                <a16:creationId xmlns:a16="http://schemas.microsoft.com/office/drawing/2014/main" id="{BFE98F39-F97B-956B-7DCC-54B0BCB54B5A}"/>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58921" y="6035573"/>
            <a:ext cx="180000" cy="180000"/>
          </a:xfrm>
          <a:prstGeom prst="rect">
            <a:avLst/>
          </a:prstGeom>
          <a:noFill/>
          <a:ln>
            <a:noFill/>
          </a:ln>
        </p:spPr>
      </p:pic>
      <p:pic>
        <p:nvPicPr>
          <p:cNvPr id="17" name="Image 6">
            <a:hlinkClick r:id="rId10" action="ppaction://hlinksldjump"/>
            <a:extLst>
              <a:ext uri="{FF2B5EF4-FFF2-40B4-BE49-F238E27FC236}">
                <a16:creationId xmlns:a16="http://schemas.microsoft.com/office/drawing/2014/main" id="{842113D0-C731-97CD-87B8-1DB2138118E5}"/>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58921" y="5661972"/>
            <a:ext cx="180000" cy="180000"/>
          </a:xfrm>
          <a:prstGeom prst="rect">
            <a:avLst/>
          </a:prstGeom>
          <a:noFill/>
          <a:ln>
            <a:noFill/>
          </a:ln>
        </p:spPr>
      </p:pic>
      <p:pic>
        <p:nvPicPr>
          <p:cNvPr id="27" name="Image 6">
            <a:hlinkClick r:id="rId11" action="ppaction://hlinksldjump"/>
            <a:extLst>
              <a:ext uri="{FF2B5EF4-FFF2-40B4-BE49-F238E27FC236}">
                <a16:creationId xmlns:a16="http://schemas.microsoft.com/office/drawing/2014/main" id="{283A3888-DEF7-74C7-9B3E-9AC49BD91B4D}"/>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64317" y="5233293"/>
            <a:ext cx="180000" cy="180000"/>
          </a:xfrm>
          <a:prstGeom prst="rect">
            <a:avLst/>
          </a:prstGeom>
          <a:noFill/>
          <a:ln>
            <a:noFill/>
          </a:ln>
        </p:spPr>
      </p:pic>
      <p:pic>
        <p:nvPicPr>
          <p:cNvPr id="29" name="Image 6">
            <a:hlinkClick r:id="rId12" action="ppaction://hlinksldjump"/>
            <a:extLst>
              <a:ext uri="{FF2B5EF4-FFF2-40B4-BE49-F238E27FC236}">
                <a16:creationId xmlns:a16="http://schemas.microsoft.com/office/drawing/2014/main" id="{AE1BED39-98E1-86B8-7666-676D64664A24}"/>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58921" y="5037764"/>
            <a:ext cx="180000" cy="180000"/>
          </a:xfrm>
          <a:prstGeom prst="rect">
            <a:avLst/>
          </a:prstGeom>
          <a:noFill/>
          <a:ln>
            <a:noFill/>
          </a:ln>
        </p:spPr>
      </p:pic>
      <p:pic>
        <p:nvPicPr>
          <p:cNvPr id="31" name="Image 6">
            <a:hlinkClick r:id="rId13" action="ppaction://hlinksldjump"/>
            <a:extLst>
              <a:ext uri="{FF2B5EF4-FFF2-40B4-BE49-F238E27FC236}">
                <a16:creationId xmlns:a16="http://schemas.microsoft.com/office/drawing/2014/main" id="{2849396B-34E2-9C8A-CEE7-99218DBB50DB}"/>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01996" y="4846289"/>
            <a:ext cx="180000" cy="180000"/>
          </a:xfrm>
          <a:prstGeom prst="rect">
            <a:avLst/>
          </a:prstGeom>
          <a:noFill/>
          <a:ln>
            <a:noFill/>
          </a:ln>
        </p:spPr>
      </p:pic>
      <p:pic>
        <p:nvPicPr>
          <p:cNvPr id="11" name="Image 10" descr="Une image contenant texte, clipart&#10;&#10;Description générée automatiquement">
            <a:extLst>
              <a:ext uri="{FF2B5EF4-FFF2-40B4-BE49-F238E27FC236}">
                <a16:creationId xmlns:a16="http://schemas.microsoft.com/office/drawing/2014/main" id="{C5564C6A-B17F-1E33-6DA2-5380A8A70C80}"/>
              </a:ext>
            </a:extLst>
          </p:cNvPr>
          <p:cNvPicPr>
            <a:picLocks noChangeAspect="1"/>
          </p:cNvPicPr>
          <p:nvPr/>
        </p:nvPicPr>
        <p:blipFill>
          <a:blip r:embed="rId14"/>
          <a:stretch>
            <a:fillRect/>
          </a:stretch>
        </p:blipFill>
        <p:spPr>
          <a:xfrm>
            <a:off x="11349129" y="123327"/>
            <a:ext cx="595768" cy="585330"/>
          </a:xfrm>
          <a:prstGeom prst="rect">
            <a:avLst/>
          </a:prstGeom>
        </p:spPr>
      </p:pic>
    </p:spTree>
    <p:extLst>
      <p:ext uri="{BB962C8B-B14F-4D97-AF65-F5344CB8AC3E}">
        <p14:creationId xmlns:p14="http://schemas.microsoft.com/office/powerpoint/2010/main" val="208531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a:solidFill>
                  <a:schemeClr val="tx2"/>
                </a:solidFill>
              </a:rPr>
              <a:t>01</a:t>
            </a:r>
          </a:p>
        </p:txBody>
      </p:sp>
      <p:sp>
        <p:nvSpPr>
          <p:cNvPr id="3" name="Espace réservé du texte 2"/>
          <p:cNvSpPr>
            <a:spLocks noGrp="1"/>
          </p:cNvSpPr>
          <p:nvPr>
            <p:ph type="body" sz="quarter" idx="13"/>
          </p:nvPr>
        </p:nvSpPr>
        <p:spPr>
          <a:xfrm>
            <a:off x="3247369" y="3604149"/>
            <a:ext cx="8627757" cy="1772040"/>
          </a:xfrm>
        </p:spPr>
        <p:txBody>
          <a:bodyPr/>
          <a:lstStyle/>
          <a:p>
            <a:r>
              <a:rPr lang="fr-FR" sz="3600">
                <a:latin typeface="Montserrat SemiBold"/>
                <a:cs typeface="Arial"/>
              </a:rPr>
              <a:t>L’INDISPENSABLE</a:t>
            </a:r>
          </a:p>
        </p:txBody>
      </p:sp>
      <p:sp>
        <p:nvSpPr>
          <p:cNvPr id="4" name="Rectangle 3">
            <a:extLst>
              <a:ext uri="{FF2B5EF4-FFF2-40B4-BE49-F238E27FC236}">
                <a16:creationId xmlns:a16="http://schemas.microsoft.com/office/drawing/2014/main" id="{D32BE5D7-C1E6-42BB-B9B5-00BE75A8EDC8}"/>
              </a:ext>
            </a:extLst>
          </p:cNvPr>
          <p:cNvSpPr/>
          <p:nvPr/>
        </p:nvSpPr>
        <p:spPr>
          <a:xfrm>
            <a:off x="3119669" y="6426138"/>
            <a:ext cx="5174815"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 </a:t>
            </a:r>
          </a:p>
        </p:txBody>
      </p:sp>
    </p:spTree>
    <p:extLst>
      <p:ext uri="{BB962C8B-B14F-4D97-AF65-F5344CB8AC3E}">
        <p14:creationId xmlns:p14="http://schemas.microsoft.com/office/powerpoint/2010/main" val="1015697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99E8B3-1472-3F96-7E67-F54EA1CB5B08}"/>
              </a:ext>
            </a:extLst>
          </p:cNvPr>
          <p:cNvSpPr>
            <a:spLocks noGrp="1"/>
          </p:cNvSpPr>
          <p:nvPr>
            <p:ph type="title"/>
          </p:nvPr>
        </p:nvSpPr>
        <p:spPr>
          <a:xfrm>
            <a:off x="1060175" y="337773"/>
            <a:ext cx="10273141" cy="449816"/>
          </a:xfrm>
        </p:spPr>
        <p:txBody>
          <a:bodyPr/>
          <a:lstStyle/>
          <a:p>
            <a:r>
              <a:rPr lang="fr-FR" sz="2000" b="1" dirty="0">
                <a:latin typeface="+mj-lt"/>
              </a:rPr>
              <a:t>A RETENIR </a:t>
            </a:r>
          </a:p>
        </p:txBody>
      </p:sp>
      <p:sp>
        <p:nvSpPr>
          <p:cNvPr id="61" name="ZoneTexte 60">
            <a:extLst>
              <a:ext uri="{FF2B5EF4-FFF2-40B4-BE49-F238E27FC236}">
                <a16:creationId xmlns:a16="http://schemas.microsoft.com/office/drawing/2014/main" id="{714E5E4B-4939-A72E-AF71-886BF9684D2D}"/>
              </a:ext>
            </a:extLst>
          </p:cNvPr>
          <p:cNvSpPr txBox="1"/>
          <p:nvPr/>
        </p:nvSpPr>
        <p:spPr>
          <a:xfrm>
            <a:off x="1675109" y="1567164"/>
            <a:ext cx="9321434" cy="369332"/>
          </a:xfrm>
          <a:prstGeom prst="rect">
            <a:avLst/>
          </a:prstGeom>
          <a:noFill/>
        </p:spPr>
        <p:txBody>
          <a:bodyPr wrap="square" rtlCol="0">
            <a:spAutoFit/>
          </a:bodyPr>
          <a:lstStyle/>
          <a:p>
            <a:pPr algn="ctr" defTabSz="1219170"/>
            <a:r>
              <a:rPr lang="fr-FR" b="1" kern="0" dirty="0">
                <a:solidFill>
                  <a:schemeClr val="tx2"/>
                </a:solidFill>
                <a:latin typeface="+mj-lt"/>
                <a:cs typeface="Arial"/>
                <a:sym typeface="Arial"/>
              </a:rPr>
              <a:t>Principales caractéristiques </a:t>
            </a:r>
            <a:r>
              <a:rPr lang="fr-FR" b="1" kern="0" dirty="0">
                <a:solidFill>
                  <a:srgbClr val="000000"/>
                </a:solidFill>
                <a:latin typeface="+mj-lt"/>
                <a:cs typeface="Arial"/>
                <a:sym typeface="Arial"/>
              </a:rPr>
              <a:t>de CETTE EMISSION</a:t>
            </a:r>
          </a:p>
        </p:txBody>
      </p:sp>
      <p:sp>
        <p:nvSpPr>
          <p:cNvPr id="15" name="ZoneTexte 14">
            <a:extLst>
              <a:ext uri="{FF2B5EF4-FFF2-40B4-BE49-F238E27FC236}">
                <a16:creationId xmlns:a16="http://schemas.microsoft.com/office/drawing/2014/main" id="{77E3AB4D-D212-9303-E791-67F6893EA4D9}"/>
              </a:ext>
            </a:extLst>
          </p:cNvPr>
          <p:cNvSpPr txBox="1"/>
          <p:nvPr/>
        </p:nvSpPr>
        <p:spPr>
          <a:xfrm>
            <a:off x="996630" y="2661165"/>
            <a:ext cx="4465902" cy="3139321"/>
          </a:xfrm>
          <a:prstGeom prst="rect">
            <a:avLst/>
          </a:prstGeom>
          <a:noFill/>
        </p:spPr>
        <p:txBody>
          <a:bodyPr wrap="square" lIns="91440" tIns="45720" rIns="91440" bIns="45720" rtlCol="0" anchor="t">
            <a:spAutoFit/>
          </a:bodyPr>
          <a:lstStyle/>
          <a:p>
            <a:pPr marL="0" lvl="1" defTabSz="1219170">
              <a:defRPr/>
            </a:pPr>
            <a:r>
              <a:rPr lang="fr-FR" sz="1400" b="1" u="sng" kern="0" dirty="0">
                <a:solidFill>
                  <a:srgbClr val="000000"/>
                </a:solidFill>
                <a:latin typeface="+mj-lt"/>
                <a:cs typeface="Calibri"/>
                <a:sym typeface="Arial"/>
              </a:rPr>
              <a:t>Principales caractéristiques de cette émission :</a:t>
            </a:r>
          </a:p>
          <a:p>
            <a:pPr marL="0" lvl="1" defTabSz="1219170">
              <a:defRPr/>
            </a:pPr>
            <a:r>
              <a:rPr lang="fr-FR" sz="1400" b="1" kern="0" dirty="0">
                <a:solidFill>
                  <a:srgbClr val="000000"/>
                </a:solidFill>
                <a:latin typeface="+mj-lt"/>
                <a:cs typeface="Calibri"/>
                <a:sym typeface="Arial"/>
              </a:rPr>
              <a:t>	</a:t>
            </a:r>
          </a:p>
          <a:p>
            <a:pPr marL="171450" lvl="1" indent="-171450" defTabSz="1219170">
              <a:buFont typeface="Wingdings" panose="05000000000000000000" pitchFamily="2" charset="2"/>
              <a:buChar char="Ø"/>
              <a:defRPr/>
            </a:pPr>
            <a:r>
              <a:rPr lang="fr-FR" sz="1200" b="1" kern="0" dirty="0">
                <a:solidFill>
                  <a:srgbClr val="000000"/>
                </a:solidFill>
                <a:latin typeface="+mj-lt"/>
                <a:cs typeface="Calibri"/>
                <a:sym typeface="Arial"/>
              </a:rPr>
              <a:t>Taux : 4,20%</a:t>
            </a:r>
          </a:p>
          <a:p>
            <a:pPr marL="171450" lvl="1" indent="-171450" defTabSz="1219170">
              <a:buFont typeface="Wingdings" panose="05000000000000000000" pitchFamily="2" charset="2"/>
              <a:buChar char="Ø"/>
              <a:defRPr/>
            </a:pPr>
            <a:r>
              <a:rPr lang="fr-FR" sz="1200" b="1" kern="0" dirty="0">
                <a:solidFill>
                  <a:srgbClr val="000000"/>
                </a:solidFill>
                <a:latin typeface="+mj-lt"/>
                <a:cs typeface="Calibri"/>
                <a:sym typeface="Arial"/>
              </a:rPr>
              <a:t>Durée : 6 ans</a:t>
            </a:r>
          </a:p>
          <a:p>
            <a:pPr marL="171450" lvl="1" indent="-171450" defTabSz="1219170">
              <a:buFont typeface="Wingdings" panose="05000000000000000000" pitchFamily="2" charset="2"/>
              <a:buChar char="Ø"/>
              <a:defRPr/>
            </a:pPr>
            <a:r>
              <a:rPr lang="fr-FR" sz="1200" b="1" kern="0" dirty="0">
                <a:solidFill>
                  <a:srgbClr val="000000"/>
                </a:solidFill>
                <a:latin typeface="+mj-lt"/>
                <a:cs typeface="Calibri"/>
                <a:sym typeface="Arial"/>
              </a:rPr>
              <a:t>Code Isin : FR001400KT17 </a:t>
            </a:r>
          </a:p>
          <a:p>
            <a:pPr marL="180975" lvl="1" indent="-180975" defTabSz="1219170">
              <a:buFont typeface="Wingdings" panose="05000000000000000000" pitchFamily="2" charset="2"/>
              <a:buChar char="Ø"/>
              <a:defRPr/>
            </a:pPr>
            <a:r>
              <a:rPr lang="fr-FR" sz="1200" b="1" kern="0" dirty="0">
                <a:solidFill>
                  <a:srgbClr val="000000"/>
                </a:solidFill>
                <a:latin typeface="+mj-lt"/>
                <a:cs typeface="Calibri"/>
                <a:sym typeface="Arial"/>
              </a:rPr>
              <a:t>Valeur nominale : 1 €</a:t>
            </a:r>
          </a:p>
          <a:p>
            <a:pPr marL="180975" lvl="1" indent="-180975" defTabSz="1219170">
              <a:buFont typeface="Wingdings" panose="05000000000000000000" pitchFamily="2" charset="2"/>
              <a:buChar char="Ø"/>
              <a:defRPr/>
            </a:pPr>
            <a:r>
              <a:rPr lang="fr-FR" sz="1200" b="1" kern="0" dirty="0">
                <a:solidFill>
                  <a:srgbClr val="000000"/>
                </a:solidFill>
                <a:latin typeface="+mj-lt"/>
                <a:cs typeface="Calibri"/>
                <a:sym typeface="Arial"/>
              </a:rPr>
              <a:t>Période de commercialisation : 29/9/23 au 17/10/23</a:t>
            </a:r>
          </a:p>
          <a:p>
            <a:pPr marL="171450" lvl="1" indent="-171450" defTabSz="1219170">
              <a:buFont typeface="Wingdings" panose="05000000000000000000" pitchFamily="2" charset="2"/>
              <a:buChar char="Ø"/>
              <a:defRPr/>
            </a:pPr>
            <a:r>
              <a:rPr lang="fr-FR" sz="1200" b="1" kern="0" dirty="0">
                <a:solidFill>
                  <a:srgbClr val="000000"/>
                </a:solidFill>
                <a:latin typeface="+mj-lt"/>
                <a:cs typeface="Calibri"/>
                <a:sym typeface="Arial"/>
              </a:rPr>
              <a:t>Clientèle cible : PP et PM</a:t>
            </a:r>
          </a:p>
          <a:p>
            <a:pPr marL="171450" lvl="1" indent="-171450" defTabSz="1219170">
              <a:buFont typeface="Wingdings" panose="05000000000000000000" pitchFamily="2" charset="2"/>
              <a:buChar char="Ø"/>
              <a:defRPr/>
            </a:pPr>
            <a:r>
              <a:rPr lang="fr-FR" sz="1200" b="1" kern="0" dirty="0">
                <a:solidFill>
                  <a:srgbClr val="000000"/>
                </a:solidFill>
                <a:latin typeface="+mj-lt"/>
                <a:cs typeface="Calibri"/>
                <a:sym typeface="Arial"/>
              </a:rPr>
              <a:t>Connaissance client et profil de risque : C1 - R1</a:t>
            </a:r>
          </a:p>
          <a:p>
            <a:pPr marL="171450" lvl="1" indent="-171450" defTabSz="1219170">
              <a:buFont typeface="Wingdings" panose="05000000000000000000" pitchFamily="2" charset="2"/>
              <a:buChar char="Ø"/>
              <a:defRPr/>
            </a:pPr>
            <a:endParaRPr lang="fr-FR" sz="1200" b="1" kern="0" dirty="0">
              <a:solidFill>
                <a:srgbClr val="000000"/>
              </a:solidFill>
              <a:latin typeface="+mj-lt"/>
              <a:cs typeface="Calibri"/>
              <a:sym typeface="Arial"/>
            </a:endParaRPr>
          </a:p>
          <a:p>
            <a:pPr marL="171450" lvl="1" indent="-171450" defTabSz="1219170">
              <a:buFont typeface="Wingdings" panose="05000000000000000000" pitchFamily="2" charset="2"/>
              <a:buChar char="Ø"/>
              <a:defRPr/>
            </a:pPr>
            <a:r>
              <a:rPr lang="fr-FR" sz="1200" b="1" u="sng" kern="0" dirty="0">
                <a:solidFill>
                  <a:schemeClr val="tx2"/>
                </a:solidFill>
                <a:latin typeface="+mj-lt"/>
                <a:cs typeface="Calibri"/>
                <a:sym typeface="Arial"/>
              </a:rPr>
              <a:t>Point d’attention </a:t>
            </a:r>
            <a:r>
              <a:rPr lang="fr-FR" sz="1200" b="1" kern="0" dirty="0">
                <a:solidFill>
                  <a:schemeClr val="tx2"/>
                </a:solidFill>
                <a:latin typeface="+mj-lt"/>
                <a:cs typeface="Calibri"/>
                <a:sym typeface="Arial"/>
              </a:rPr>
              <a:t>: </a:t>
            </a:r>
            <a:r>
              <a:rPr lang="fr-FR" sz="1200" kern="0" dirty="0">
                <a:solidFill>
                  <a:schemeClr val="tx2"/>
                </a:solidFill>
                <a:latin typeface="+mj-lt"/>
                <a:cs typeface="Calibri"/>
                <a:sym typeface="Arial"/>
              </a:rPr>
              <a:t>pour que le client puisse comprendre le contexte juridique de cette émission sous-programme, le conseiller doit inviter le client à se référer au prospectus de base, ses éventuels suppléments et ses conditions définitives disponibles sur le site de BPCE.</a:t>
            </a:r>
          </a:p>
          <a:p>
            <a:pPr marL="0" lvl="1" defTabSz="1219170">
              <a:defRPr/>
            </a:pPr>
            <a:endParaRPr lang="fr-FR" sz="1400" b="1" kern="0" dirty="0">
              <a:solidFill>
                <a:srgbClr val="000000"/>
              </a:solidFill>
              <a:latin typeface="Calibri"/>
              <a:cs typeface="Calibri"/>
              <a:sym typeface="Arial"/>
            </a:endParaRPr>
          </a:p>
        </p:txBody>
      </p:sp>
      <p:sp>
        <p:nvSpPr>
          <p:cNvPr id="17" name="Rectangle 16">
            <a:extLst>
              <a:ext uri="{FF2B5EF4-FFF2-40B4-BE49-F238E27FC236}">
                <a16:creationId xmlns:a16="http://schemas.microsoft.com/office/drawing/2014/main" id="{A2C31DCC-A3D3-F7C7-5C1F-B7D06FBFD1E9}"/>
              </a:ext>
            </a:extLst>
          </p:cNvPr>
          <p:cNvSpPr/>
          <p:nvPr/>
        </p:nvSpPr>
        <p:spPr>
          <a:xfrm>
            <a:off x="0" y="869151"/>
            <a:ext cx="12192000" cy="7173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fr-FR" sz="1400" b="1" kern="0" cap="all">
                <a:solidFill>
                  <a:srgbClr val="581D74"/>
                </a:solidFill>
                <a:latin typeface="+mj-lt"/>
                <a:cs typeface="Calibri" panose="020F0502020204030204" pitchFamily="34" charset="0"/>
                <a:sym typeface="Arial"/>
              </a:rPr>
              <a:t>NOUVEAUTES</a:t>
            </a:r>
            <a:endParaRPr lang="fr-FR" sz="1400" strike="sngStrike" kern="0" cap="all">
              <a:solidFill>
                <a:srgbClr val="581D74"/>
              </a:solidFill>
              <a:latin typeface="+mj-lt"/>
              <a:sym typeface="Arial"/>
            </a:endParaRPr>
          </a:p>
        </p:txBody>
      </p:sp>
      <p:pic>
        <p:nvPicPr>
          <p:cNvPr id="5" name="Graphique 4" descr="Cible contour">
            <a:extLst>
              <a:ext uri="{FF2B5EF4-FFF2-40B4-BE49-F238E27FC236}">
                <a16:creationId xmlns:a16="http://schemas.microsoft.com/office/drawing/2014/main" id="{5AD0908E-20C7-7448-8266-7CDD34BCAF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43174" y="887376"/>
            <a:ext cx="669635" cy="669635"/>
          </a:xfrm>
          <a:prstGeom prst="rect">
            <a:avLst/>
          </a:prstGeom>
        </p:spPr>
      </p:pic>
      <p:sp>
        <p:nvSpPr>
          <p:cNvPr id="8" name="Rectangle : coins arrondis 7">
            <a:extLst>
              <a:ext uri="{FF2B5EF4-FFF2-40B4-BE49-F238E27FC236}">
                <a16:creationId xmlns:a16="http://schemas.microsoft.com/office/drawing/2014/main" id="{5A6FCFC6-D2E0-321C-3C88-AEB190EACEEF}"/>
              </a:ext>
            </a:extLst>
          </p:cNvPr>
          <p:cNvSpPr/>
          <p:nvPr/>
        </p:nvSpPr>
        <p:spPr>
          <a:xfrm>
            <a:off x="1985259" y="1961066"/>
            <a:ext cx="2333882" cy="324905"/>
          </a:xfrm>
          <a:prstGeom prst="roundRect">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latin typeface="+mj-lt"/>
              </a:rPr>
              <a:t>Éligible au CTO</a:t>
            </a:r>
          </a:p>
        </p:txBody>
      </p:sp>
      <p:sp>
        <p:nvSpPr>
          <p:cNvPr id="11" name="Rectangle : coins arrondis 10">
            <a:extLst>
              <a:ext uri="{FF2B5EF4-FFF2-40B4-BE49-F238E27FC236}">
                <a16:creationId xmlns:a16="http://schemas.microsoft.com/office/drawing/2014/main" id="{3CE1A249-C970-9280-94A5-44C2929C9DF0}"/>
              </a:ext>
            </a:extLst>
          </p:cNvPr>
          <p:cNvSpPr/>
          <p:nvPr/>
        </p:nvSpPr>
        <p:spPr>
          <a:xfrm>
            <a:off x="8382882" y="1972515"/>
            <a:ext cx="2104143" cy="3249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latin typeface="+mj-lt"/>
              </a:rPr>
              <a:t>Éligible à l’ASV</a:t>
            </a:r>
          </a:p>
        </p:txBody>
      </p:sp>
      <p:sp>
        <p:nvSpPr>
          <p:cNvPr id="13" name="ZoneTexte 12">
            <a:extLst>
              <a:ext uri="{FF2B5EF4-FFF2-40B4-BE49-F238E27FC236}">
                <a16:creationId xmlns:a16="http://schemas.microsoft.com/office/drawing/2014/main" id="{1E5EC501-C1F2-DFA4-6D1E-2A5609C47E01}"/>
              </a:ext>
            </a:extLst>
          </p:cNvPr>
          <p:cNvSpPr txBox="1"/>
          <p:nvPr/>
        </p:nvSpPr>
        <p:spPr>
          <a:xfrm>
            <a:off x="6833917" y="2418684"/>
            <a:ext cx="4529862" cy="4862870"/>
          </a:xfrm>
          <a:prstGeom prst="rect">
            <a:avLst/>
          </a:prstGeom>
          <a:noFill/>
        </p:spPr>
        <p:txBody>
          <a:bodyPr wrap="square" lIns="91440" tIns="45720" rIns="91440" bIns="45720" rtlCol="0" anchor="t">
            <a:spAutoFit/>
          </a:bodyPr>
          <a:lstStyle/>
          <a:p>
            <a:pPr marL="0" lvl="1" defTabSz="1219170">
              <a:defRPr/>
            </a:pPr>
            <a:r>
              <a:rPr lang="fr-FR" sz="1200" b="1" u="sng" kern="0" dirty="0">
                <a:solidFill>
                  <a:srgbClr val="000000"/>
                </a:solidFill>
                <a:latin typeface="+mj-lt"/>
                <a:cs typeface="Calibri"/>
                <a:sym typeface="Arial"/>
              </a:rPr>
              <a:t>Principales caractéristiques de cette émission :</a:t>
            </a:r>
          </a:p>
          <a:p>
            <a:pPr marL="0" lvl="1" defTabSz="1219170">
              <a:defRPr/>
            </a:pPr>
            <a:r>
              <a:rPr lang="fr-FR" sz="1200" b="1" kern="0" dirty="0">
                <a:solidFill>
                  <a:srgbClr val="000000"/>
                </a:solidFill>
                <a:latin typeface="+mj-lt"/>
                <a:cs typeface="Calibri"/>
                <a:sym typeface="Arial"/>
              </a:rPr>
              <a:t>	</a:t>
            </a:r>
          </a:p>
          <a:p>
            <a:pPr marL="171450" marR="0" lvl="1"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200" b="1" kern="0" dirty="0">
                <a:solidFill>
                  <a:srgbClr val="000000"/>
                </a:solidFill>
                <a:latin typeface="+mj-lt"/>
                <a:cs typeface="Calibri"/>
                <a:sym typeface="Arial"/>
              </a:rPr>
              <a:t>Taux : </a:t>
            </a:r>
            <a:r>
              <a:rPr kumimoji="0" lang="fr-FR" sz="1200" b="1" i="0" u="none" strike="noStrike" kern="0" cap="none" spc="0" normalizeH="0" baseline="0" noProof="0" dirty="0">
                <a:ln>
                  <a:noFill/>
                </a:ln>
                <a:solidFill>
                  <a:srgbClr val="000000"/>
                </a:solidFill>
                <a:effectLst/>
                <a:uLnTx/>
                <a:uFillTx/>
                <a:latin typeface="Arial"/>
                <a:ea typeface="+mn-ea"/>
                <a:cs typeface="Calibri"/>
                <a:sym typeface="Arial"/>
              </a:rPr>
              <a:t>4,20%</a:t>
            </a:r>
          </a:p>
          <a:p>
            <a:pPr marL="172720" lvl="1" indent="-172720" defTabSz="1219170">
              <a:buFont typeface="Wingdings" panose="05000000000000000000" pitchFamily="2" charset="2"/>
              <a:buChar char="Ø"/>
              <a:defRPr/>
            </a:pPr>
            <a:r>
              <a:rPr lang="fr-FR" sz="1200" b="1" kern="0" dirty="0">
                <a:solidFill>
                  <a:srgbClr val="000000"/>
                </a:solidFill>
                <a:latin typeface="+mj-lt"/>
                <a:cs typeface="Calibri"/>
                <a:sym typeface="Arial"/>
              </a:rPr>
              <a:t>Durée : 6 ans</a:t>
            </a:r>
            <a:endParaRPr lang="fr-FR" sz="1200" b="1" kern="0" dirty="0">
              <a:solidFill>
                <a:srgbClr val="000000"/>
              </a:solidFill>
              <a:latin typeface="+mj-lt"/>
              <a:cs typeface="Calibri"/>
            </a:endParaRPr>
          </a:p>
          <a:p>
            <a:pPr marL="172720" lvl="1" indent="-172720" defTabSz="1219170">
              <a:buFont typeface="Wingdings" panose="05000000000000000000" pitchFamily="2" charset="2"/>
              <a:buChar char="Ø"/>
              <a:defRPr/>
            </a:pPr>
            <a:r>
              <a:rPr lang="fr-FR" sz="1200" b="1" kern="0" dirty="0">
                <a:solidFill>
                  <a:srgbClr val="000000"/>
                </a:solidFill>
                <a:latin typeface="+mj-lt"/>
                <a:cs typeface="Calibri"/>
                <a:sym typeface="Arial"/>
              </a:rPr>
              <a:t>Code(s) Isin : FR001400KT41 (ASV intragroupe)</a:t>
            </a:r>
            <a:endParaRPr lang="fr-FR" sz="1200" b="1" kern="0" dirty="0">
              <a:solidFill>
                <a:srgbClr val="000000"/>
              </a:solidFill>
              <a:latin typeface="+mj-lt"/>
              <a:cs typeface="Calibri"/>
            </a:endParaRPr>
          </a:p>
          <a:p>
            <a:pPr marL="0" lvl="1" defTabSz="1219170">
              <a:defRPr/>
            </a:pPr>
            <a:r>
              <a:rPr lang="fr-FR" sz="1200" b="1" kern="0" dirty="0">
                <a:solidFill>
                  <a:srgbClr val="000000"/>
                </a:solidFill>
                <a:latin typeface="+mj-lt"/>
                <a:cs typeface="Calibri"/>
                <a:sym typeface="Arial"/>
              </a:rPr>
              <a:t>                            FR001400KT58 (ASV </a:t>
            </a:r>
            <a:r>
              <a:rPr lang="fr-FR" sz="1200" b="1" kern="0" dirty="0" err="1">
                <a:solidFill>
                  <a:srgbClr val="000000"/>
                </a:solidFill>
                <a:latin typeface="+mj-lt"/>
                <a:cs typeface="Calibri"/>
                <a:sym typeface="Arial"/>
              </a:rPr>
              <a:t>extragroupe</a:t>
            </a:r>
            <a:r>
              <a:rPr lang="fr-FR" sz="1200" b="1" kern="0" dirty="0">
                <a:solidFill>
                  <a:srgbClr val="000000"/>
                </a:solidFill>
                <a:latin typeface="+mj-lt"/>
                <a:cs typeface="Calibri"/>
                <a:sym typeface="Arial"/>
              </a:rPr>
              <a:t>)</a:t>
            </a:r>
          </a:p>
          <a:p>
            <a:pPr marL="172720" lvl="1" indent="-172720" defTabSz="1219170">
              <a:buFont typeface="Wingdings" panose="05000000000000000000" pitchFamily="2" charset="2"/>
              <a:buChar char="Ø"/>
              <a:defRPr/>
            </a:pPr>
            <a:endParaRPr lang="fr-FR" sz="1200" b="1" kern="0" dirty="0">
              <a:solidFill>
                <a:srgbClr val="000000"/>
              </a:solidFill>
              <a:latin typeface="+mj-lt"/>
              <a:cs typeface="Calibri"/>
            </a:endParaRPr>
          </a:p>
          <a:p>
            <a:pPr marL="172720" lvl="1" indent="-172720" defTabSz="1219170">
              <a:buFont typeface="Wingdings" panose="05000000000000000000" pitchFamily="2" charset="2"/>
              <a:buChar char="Ø"/>
              <a:defRPr/>
            </a:pPr>
            <a:r>
              <a:rPr lang="fr-FR" sz="1200" b="1" kern="0" dirty="0">
                <a:solidFill>
                  <a:srgbClr val="000000"/>
                </a:solidFill>
                <a:latin typeface="+mj-lt"/>
                <a:cs typeface="Calibri"/>
                <a:sym typeface="Arial"/>
              </a:rPr>
              <a:t>Valeur nominale :  100 €</a:t>
            </a:r>
            <a:endParaRPr lang="fr-FR" sz="1200" b="1" kern="0" dirty="0">
              <a:solidFill>
                <a:srgbClr val="000000"/>
              </a:solidFill>
              <a:latin typeface="+mj-lt"/>
              <a:cs typeface="Calibri"/>
            </a:endParaRPr>
          </a:p>
          <a:p>
            <a:pPr marL="172720" lvl="1" indent="-172720" defTabSz="1219170">
              <a:buFont typeface="Wingdings" panose="05000000000000000000" pitchFamily="2" charset="2"/>
              <a:buChar char="Ø"/>
              <a:defRPr/>
            </a:pPr>
            <a:r>
              <a:rPr lang="fr-FR" sz="1200" b="1" kern="0" dirty="0">
                <a:solidFill>
                  <a:srgbClr val="000000"/>
                </a:solidFill>
                <a:latin typeface="+mj-lt"/>
                <a:cs typeface="Calibri"/>
                <a:sym typeface="Arial"/>
              </a:rPr>
              <a:t>Assureurs concernés : BPCE Vie – CNP Assurances</a:t>
            </a:r>
          </a:p>
          <a:p>
            <a:pPr marL="172720" lvl="1" indent="-172720" defTabSz="1219170">
              <a:buFont typeface="Wingdings" panose="05000000000000000000" pitchFamily="2" charset="2"/>
              <a:buChar char="Ø"/>
              <a:defRPr/>
            </a:pPr>
            <a:r>
              <a:rPr lang="fr-FR" sz="1200" b="1" kern="0" dirty="0">
                <a:solidFill>
                  <a:srgbClr val="000000"/>
                </a:solidFill>
                <a:latin typeface="+mj-lt"/>
                <a:cs typeface="Calibri"/>
                <a:sym typeface="Arial"/>
              </a:rPr>
              <a:t>Période de commercialisation : 29/9/23 au 17/10/23</a:t>
            </a:r>
            <a:endParaRPr lang="fr-FR" sz="1200" b="1" kern="0" dirty="0">
              <a:solidFill>
                <a:srgbClr val="000000"/>
              </a:solidFill>
              <a:latin typeface="+mj-lt"/>
              <a:cs typeface="Calibri"/>
            </a:endParaRPr>
          </a:p>
          <a:p>
            <a:pPr marL="172720" lvl="1" indent="-172720" defTabSz="1219170">
              <a:buFont typeface="Wingdings" panose="05000000000000000000" pitchFamily="2" charset="2"/>
              <a:buChar char="Ø"/>
              <a:defRPr/>
            </a:pPr>
            <a:r>
              <a:rPr lang="fr-FR" sz="1200" b="1" kern="0" dirty="0">
                <a:solidFill>
                  <a:srgbClr val="000000"/>
                </a:solidFill>
                <a:latin typeface="+mj-lt"/>
                <a:cs typeface="Calibri"/>
                <a:sym typeface="Arial"/>
              </a:rPr>
              <a:t>Clientèle cible : PP</a:t>
            </a:r>
            <a:endParaRPr lang="fr-FR" sz="1200" b="1" kern="0" dirty="0">
              <a:solidFill>
                <a:srgbClr val="000000"/>
              </a:solidFill>
              <a:latin typeface="+mj-lt"/>
              <a:cs typeface="Calibri"/>
            </a:endParaRPr>
          </a:p>
          <a:p>
            <a:pPr marL="172720" lvl="1" indent="-172720" defTabSz="1219170">
              <a:buFont typeface="Wingdings" panose="05000000000000000000" pitchFamily="2" charset="2"/>
              <a:buChar char="Ø"/>
              <a:defRPr/>
            </a:pPr>
            <a:r>
              <a:rPr lang="fr-FR" sz="1200" b="1" kern="0" dirty="0">
                <a:solidFill>
                  <a:srgbClr val="000000"/>
                </a:solidFill>
                <a:latin typeface="+mj-lt"/>
                <a:cs typeface="Calibri"/>
                <a:sym typeface="Arial"/>
              </a:rPr>
              <a:t>Connaissance client et profil de risque : C1 - R1 </a:t>
            </a:r>
            <a:endParaRPr lang="fr-FR" sz="1200" b="1" kern="0" dirty="0">
              <a:solidFill>
                <a:srgbClr val="000000"/>
              </a:solidFill>
              <a:latin typeface="Calibri"/>
              <a:ea typeface="Calibri"/>
              <a:cs typeface="Calibri"/>
            </a:endParaRPr>
          </a:p>
          <a:p>
            <a:pPr marL="542925" lvl="1" defTabSz="1219170">
              <a:defRPr/>
            </a:pPr>
            <a:endParaRPr lang="fr-FR" sz="1200" b="1" kern="0" dirty="0">
              <a:solidFill>
                <a:schemeClr val="accent1"/>
              </a:solidFill>
              <a:latin typeface="Calibri"/>
              <a:cs typeface="Calibri"/>
              <a:sym typeface="Arial"/>
            </a:endParaRPr>
          </a:p>
          <a:p>
            <a:pPr marL="542925" lvl="1" defTabSz="1219170">
              <a:defRPr/>
            </a:pPr>
            <a:r>
              <a:rPr lang="fr-FR" sz="1200" b="1" kern="0" dirty="0">
                <a:solidFill>
                  <a:schemeClr val="accent1"/>
                </a:solidFill>
                <a:latin typeface="Calibri"/>
                <a:cs typeface="Calibri"/>
                <a:sym typeface="Arial"/>
              </a:rPr>
              <a:t>L’emprunt en ASV entre dans le chainage des opérations</a:t>
            </a:r>
          </a:p>
          <a:p>
            <a:pPr marL="542925" lvl="1" defTabSz="1219170">
              <a:defRPr/>
            </a:pPr>
            <a:endParaRPr lang="fr-FR" sz="1200" b="1" kern="0" dirty="0">
              <a:solidFill>
                <a:schemeClr val="accent1"/>
              </a:solidFill>
              <a:latin typeface="Calibri"/>
              <a:cs typeface="Calibri"/>
              <a:sym typeface="Arial"/>
            </a:endParaRPr>
          </a:p>
          <a:p>
            <a:pPr marL="542925" lvl="1" defTabSz="1219170">
              <a:defRPr/>
            </a:pPr>
            <a:r>
              <a:rPr lang="fr-FR" sz="1200" b="1" u="sng" kern="0" dirty="0">
                <a:solidFill>
                  <a:schemeClr val="tx2"/>
                </a:solidFill>
                <a:latin typeface="+mj-lt"/>
                <a:cs typeface="Calibri"/>
                <a:sym typeface="Arial"/>
              </a:rPr>
              <a:t>Point d’attention </a:t>
            </a:r>
            <a:r>
              <a:rPr lang="fr-FR" sz="1200" b="1" kern="0" dirty="0">
                <a:solidFill>
                  <a:schemeClr val="tx2"/>
                </a:solidFill>
                <a:latin typeface="+mj-lt"/>
                <a:cs typeface="Calibri"/>
                <a:sym typeface="Arial"/>
              </a:rPr>
              <a:t>: </a:t>
            </a:r>
            <a:r>
              <a:rPr lang="fr-FR" sz="1200" kern="0" dirty="0">
                <a:solidFill>
                  <a:schemeClr val="tx2"/>
                </a:solidFill>
                <a:latin typeface="+mj-lt"/>
                <a:cs typeface="Calibri"/>
                <a:sym typeface="Arial"/>
              </a:rPr>
              <a:t>pour que le client puisse comprendre le contexte juridique de cette émission sous-programme, le conseiller doit inviter le client à se référer au prospectus de base, ses éventuels suppléments disponibles sur le site de BPCE.</a:t>
            </a:r>
          </a:p>
          <a:p>
            <a:pPr marL="542925" lvl="1" defTabSz="1219170">
              <a:defRPr/>
            </a:pPr>
            <a:endParaRPr lang="fr-FR" sz="1400" b="1" kern="0" dirty="0">
              <a:solidFill>
                <a:schemeClr val="accent1"/>
              </a:solidFill>
              <a:latin typeface="Calibri"/>
              <a:cs typeface="Calibri"/>
              <a:sym typeface="Arial"/>
            </a:endParaRPr>
          </a:p>
          <a:p>
            <a:pPr marL="542925" lvl="1" defTabSz="1219170">
              <a:defRPr/>
            </a:pPr>
            <a:endParaRPr lang="fr-FR" sz="1400" b="1" kern="0" dirty="0">
              <a:solidFill>
                <a:schemeClr val="accent1"/>
              </a:solidFill>
              <a:latin typeface="Calibri"/>
              <a:cs typeface="Calibri"/>
              <a:sym typeface="Arial"/>
            </a:endParaRPr>
          </a:p>
          <a:p>
            <a:pPr marL="542925" lvl="1" defTabSz="1219170">
              <a:defRPr/>
            </a:pPr>
            <a:endParaRPr lang="fr-FR" sz="1400" b="1" kern="0" dirty="0">
              <a:solidFill>
                <a:schemeClr val="accent1"/>
              </a:solidFill>
              <a:latin typeface="Calibri"/>
              <a:cs typeface="Calibri"/>
              <a:sym typeface="Arial"/>
            </a:endParaRPr>
          </a:p>
          <a:p>
            <a:pPr marL="542925" lvl="1" defTabSz="1219170">
              <a:defRPr/>
            </a:pPr>
            <a:endParaRPr lang="fr-FR" sz="1400" b="1" kern="0" dirty="0">
              <a:solidFill>
                <a:schemeClr val="accent1"/>
              </a:solidFill>
              <a:latin typeface="Calibri"/>
              <a:cs typeface="Calibri"/>
              <a:sym typeface="Arial"/>
            </a:endParaRPr>
          </a:p>
          <a:p>
            <a:pPr marL="542925" lvl="1" defTabSz="1219170">
              <a:defRPr/>
            </a:pPr>
            <a:endParaRPr lang="fr-FR" sz="1400" b="1" kern="0" dirty="0">
              <a:solidFill>
                <a:schemeClr val="accent1"/>
              </a:solidFill>
              <a:latin typeface="Calibri"/>
              <a:cs typeface="Calibri"/>
              <a:sym typeface="Arial"/>
            </a:endParaRPr>
          </a:p>
        </p:txBody>
      </p:sp>
      <p:pic>
        <p:nvPicPr>
          <p:cNvPr id="19" name="Image 18" descr="Une image contenant texte, clipart&#10;&#10;Description générée automatiquement">
            <a:extLst>
              <a:ext uri="{FF2B5EF4-FFF2-40B4-BE49-F238E27FC236}">
                <a16:creationId xmlns:a16="http://schemas.microsoft.com/office/drawing/2014/main" id="{91FC69A6-9BAA-D09E-4B2A-A74631D3FD57}"/>
              </a:ext>
            </a:extLst>
          </p:cNvPr>
          <p:cNvPicPr>
            <a:picLocks noChangeAspect="1"/>
          </p:cNvPicPr>
          <p:nvPr/>
        </p:nvPicPr>
        <p:blipFill>
          <a:blip r:embed="rId4"/>
          <a:stretch>
            <a:fillRect/>
          </a:stretch>
        </p:blipFill>
        <p:spPr>
          <a:xfrm>
            <a:off x="11349129" y="123327"/>
            <a:ext cx="595768" cy="585330"/>
          </a:xfrm>
          <a:prstGeom prst="rect">
            <a:avLst/>
          </a:prstGeom>
        </p:spPr>
      </p:pic>
      <p:sp>
        <p:nvSpPr>
          <p:cNvPr id="12" name="Rectangle 11">
            <a:extLst>
              <a:ext uri="{FF2B5EF4-FFF2-40B4-BE49-F238E27FC236}">
                <a16:creationId xmlns:a16="http://schemas.microsoft.com/office/drawing/2014/main" id="{2823E717-48CE-AE4A-42AF-5AD9DC938329}"/>
              </a:ext>
            </a:extLst>
          </p:cNvPr>
          <p:cNvSpPr/>
          <p:nvPr/>
        </p:nvSpPr>
        <p:spPr>
          <a:xfrm>
            <a:off x="859365" y="2377771"/>
            <a:ext cx="4585671" cy="41253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74537C65-3335-C5A9-84FF-00100D868020}"/>
              </a:ext>
            </a:extLst>
          </p:cNvPr>
          <p:cNvSpPr/>
          <p:nvPr/>
        </p:nvSpPr>
        <p:spPr>
          <a:xfrm>
            <a:off x="6419088" y="2348596"/>
            <a:ext cx="4930041" cy="41253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Graphique 3" descr="Signe pouce en haut contour">
            <a:extLst>
              <a:ext uri="{FF2B5EF4-FFF2-40B4-BE49-F238E27FC236}">
                <a16:creationId xmlns:a16="http://schemas.microsoft.com/office/drawing/2014/main" id="{B3D9C471-AA33-AE4F-2120-7590A099034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33397" y="1833668"/>
            <a:ext cx="457200" cy="457200"/>
          </a:xfrm>
          <a:prstGeom prst="rect">
            <a:avLst/>
          </a:prstGeom>
        </p:spPr>
      </p:pic>
      <p:sp>
        <p:nvSpPr>
          <p:cNvPr id="10" name="Bulle narrative : rectangle 9">
            <a:extLst>
              <a:ext uri="{FF2B5EF4-FFF2-40B4-BE49-F238E27FC236}">
                <a16:creationId xmlns:a16="http://schemas.microsoft.com/office/drawing/2014/main" id="{23C5DF65-4F1B-D3F2-DD31-F3E0CF2A64BB}"/>
              </a:ext>
            </a:extLst>
          </p:cNvPr>
          <p:cNvSpPr/>
          <p:nvPr/>
        </p:nvSpPr>
        <p:spPr>
          <a:xfrm>
            <a:off x="2368015" y="3213505"/>
            <a:ext cx="555585" cy="245962"/>
          </a:xfrm>
          <a:prstGeom prst="wedgeRectCallout">
            <a:avLst>
              <a:gd name="adj1" fmla="val -69220"/>
              <a:gd name="adj2" fmla="val -33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solidFill>
                  <a:schemeClr val="accent1"/>
                </a:solidFill>
              </a:rPr>
              <a:t>NEW</a:t>
            </a:r>
          </a:p>
        </p:txBody>
      </p:sp>
      <p:sp>
        <p:nvSpPr>
          <p:cNvPr id="20" name="Bulle narrative : rectangle 19">
            <a:extLst>
              <a:ext uri="{FF2B5EF4-FFF2-40B4-BE49-F238E27FC236}">
                <a16:creationId xmlns:a16="http://schemas.microsoft.com/office/drawing/2014/main" id="{B35102F1-D945-8684-7964-269B5996D4FF}"/>
              </a:ext>
            </a:extLst>
          </p:cNvPr>
          <p:cNvSpPr/>
          <p:nvPr/>
        </p:nvSpPr>
        <p:spPr>
          <a:xfrm>
            <a:off x="8212026" y="2947939"/>
            <a:ext cx="555585" cy="245962"/>
          </a:xfrm>
          <a:prstGeom prst="wedgeRectCallout">
            <a:avLst>
              <a:gd name="adj1" fmla="val -69220"/>
              <a:gd name="adj2" fmla="val -33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solidFill>
                  <a:schemeClr val="accent1"/>
                </a:solidFill>
              </a:rPr>
              <a:t>NEW</a:t>
            </a:r>
          </a:p>
        </p:txBody>
      </p:sp>
      <p:sp>
        <p:nvSpPr>
          <p:cNvPr id="22" name="Rectangle 21">
            <a:extLst>
              <a:ext uri="{FF2B5EF4-FFF2-40B4-BE49-F238E27FC236}">
                <a16:creationId xmlns:a16="http://schemas.microsoft.com/office/drawing/2014/main" id="{A05AF50B-3635-03F7-A7A2-BAD0FAD6853E}"/>
              </a:ext>
            </a:extLst>
          </p:cNvPr>
          <p:cNvSpPr/>
          <p:nvPr/>
        </p:nvSpPr>
        <p:spPr>
          <a:xfrm>
            <a:off x="3206804" y="6503159"/>
            <a:ext cx="5174815"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 </a:t>
            </a:r>
          </a:p>
        </p:txBody>
      </p:sp>
      <p:pic>
        <p:nvPicPr>
          <p:cNvPr id="3" name="Graphique 2" descr="Signe pouce en haut contour">
            <a:extLst>
              <a:ext uri="{FF2B5EF4-FFF2-40B4-BE49-F238E27FC236}">
                <a16:creationId xmlns:a16="http://schemas.microsoft.com/office/drawing/2014/main" id="{EF43F8CA-4DE3-55F1-7022-36C8A27FEB2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754826" y="1885082"/>
            <a:ext cx="457200" cy="457200"/>
          </a:xfrm>
          <a:prstGeom prst="rect">
            <a:avLst/>
          </a:prstGeom>
        </p:spPr>
      </p:pic>
    </p:spTree>
    <p:extLst>
      <p:ext uri="{BB962C8B-B14F-4D97-AF65-F5344CB8AC3E}">
        <p14:creationId xmlns:p14="http://schemas.microsoft.com/office/powerpoint/2010/main" val="256840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99E8B3-1472-3F96-7E67-F54EA1CB5B08}"/>
              </a:ext>
            </a:extLst>
          </p:cNvPr>
          <p:cNvSpPr>
            <a:spLocks noGrp="1"/>
          </p:cNvSpPr>
          <p:nvPr>
            <p:ph type="title"/>
          </p:nvPr>
        </p:nvSpPr>
        <p:spPr>
          <a:xfrm>
            <a:off x="1060175" y="337773"/>
            <a:ext cx="10273141" cy="449816"/>
          </a:xfrm>
        </p:spPr>
        <p:txBody>
          <a:bodyPr/>
          <a:lstStyle/>
          <a:p>
            <a:r>
              <a:rPr lang="fr-FR" sz="2000" b="1" dirty="0">
                <a:latin typeface="+mj-lt"/>
              </a:rPr>
              <a:t>A RETENIR </a:t>
            </a:r>
          </a:p>
        </p:txBody>
      </p:sp>
      <p:sp>
        <p:nvSpPr>
          <p:cNvPr id="17" name="Rectangle 16">
            <a:extLst>
              <a:ext uri="{FF2B5EF4-FFF2-40B4-BE49-F238E27FC236}">
                <a16:creationId xmlns:a16="http://schemas.microsoft.com/office/drawing/2014/main" id="{A2C31DCC-A3D3-F7C7-5C1F-B7D06FBFD1E9}"/>
              </a:ext>
            </a:extLst>
          </p:cNvPr>
          <p:cNvSpPr/>
          <p:nvPr/>
        </p:nvSpPr>
        <p:spPr>
          <a:xfrm>
            <a:off x="-1882" y="861075"/>
            <a:ext cx="12192000" cy="7173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400" kern="0" cap="all">
              <a:solidFill>
                <a:srgbClr val="581D74"/>
              </a:solidFill>
              <a:latin typeface="Arial"/>
              <a:sym typeface="Arial"/>
            </a:endParaRPr>
          </a:p>
        </p:txBody>
      </p:sp>
      <p:sp>
        <p:nvSpPr>
          <p:cNvPr id="68" name="ZoneTexte 67">
            <a:extLst>
              <a:ext uri="{FF2B5EF4-FFF2-40B4-BE49-F238E27FC236}">
                <a16:creationId xmlns:a16="http://schemas.microsoft.com/office/drawing/2014/main" id="{C41D9655-BF11-5742-ABB3-35585E14A5D5}"/>
              </a:ext>
            </a:extLst>
          </p:cNvPr>
          <p:cNvSpPr txBox="1"/>
          <p:nvPr/>
        </p:nvSpPr>
        <p:spPr>
          <a:xfrm>
            <a:off x="3477358" y="1128733"/>
            <a:ext cx="5438774" cy="276999"/>
          </a:xfrm>
          <a:prstGeom prst="rect">
            <a:avLst/>
          </a:prstGeom>
          <a:noFill/>
        </p:spPr>
        <p:txBody>
          <a:bodyPr wrap="square" rtlCol="0">
            <a:spAutoFit/>
          </a:bodyPr>
          <a:lstStyle/>
          <a:p>
            <a:pPr algn="ctr" defTabSz="1219170"/>
            <a:r>
              <a:rPr lang="fr-FR" sz="1200" b="1" kern="0">
                <a:solidFill>
                  <a:srgbClr val="000000"/>
                </a:solidFill>
                <a:latin typeface="+mj-lt"/>
                <a:cs typeface="Arial"/>
                <a:sym typeface="Arial"/>
              </a:rPr>
              <a:t>POUR RAPPEL quelques POINTS D’ATTENTION sur </a:t>
            </a:r>
            <a:r>
              <a:rPr lang="fr-FR" sz="1200" b="1" kern="0">
                <a:solidFill>
                  <a:schemeClr val="tx2"/>
                </a:solidFill>
                <a:latin typeface="+mj-lt"/>
                <a:cs typeface="Arial"/>
                <a:sym typeface="Arial"/>
              </a:rPr>
              <a:t>cette EMISSION</a:t>
            </a:r>
          </a:p>
        </p:txBody>
      </p:sp>
      <p:cxnSp>
        <p:nvCxnSpPr>
          <p:cNvPr id="23" name="Connecteur droit 22">
            <a:extLst>
              <a:ext uri="{FF2B5EF4-FFF2-40B4-BE49-F238E27FC236}">
                <a16:creationId xmlns:a16="http://schemas.microsoft.com/office/drawing/2014/main" id="{68422D6F-E7BC-1DBE-36DF-333903F59C7A}"/>
              </a:ext>
            </a:extLst>
          </p:cNvPr>
          <p:cNvCxnSpPr>
            <a:cxnSpLocks/>
          </p:cNvCxnSpPr>
          <p:nvPr/>
        </p:nvCxnSpPr>
        <p:spPr>
          <a:xfrm>
            <a:off x="6451269" y="2752441"/>
            <a:ext cx="0" cy="345600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Graphique 4" descr="Cible contour">
            <a:extLst>
              <a:ext uri="{FF2B5EF4-FFF2-40B4-BE49-F238E27FC236}">
                <a16:creationId xmlns:a16="http://schemas.microsoft.com/office/drawing/2014/main" id="{5AD0908E-20C7-7448-8266-7CDD34BCAF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12091" y="907936"/>
            <a:ext cx="669635" cy="669635"/>
          </a:xfrm>
          <a:prstGeom prst="rect">
            <a:avLst/>
          </a:prstGeom>
        </p:spPr>
      </p:pic>
      <p:pic>
        <p:nvPicPr>
          <p:cNvPr id="14" name="Graphique 13" descr="Mégaphone1 contour">
            <a:extLst>
              <a:ext uri="{FF2B5EF4-FFF2-40B4-BE49-F238E27FC236}">
                <a16:creationId xmlns:a16="http://schemas.microsoft.com/office/drawing/2014/main" id="{21C491BA-8A6D-9FB4-6114-148F5BF5089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3241" y="1585057"/>
            <a:ext cx="669636" cy="669636"/>
          </a:xfrm>
          <a:prstGeom prst="rect">
            <a:avLst/>
          </a:prstGeom>
        </p:spPr>
      </p:pic>
      <p:sp>
        <p:nvSpPr>
          <p:cNvPr id="16" name="ZoneTexte 15">
            <a:extLst>
              <a:ext uri="{FF2B5EF4-FFF2-40B4-BE49-F238E27FC236}">
                <a16:creationId xmlns:a16="http://schemas.microsoft.com/office/drawing/2014/main" id="{D344AD08-69BE-74A7-8AA6-A0E5F8CCA36A}"/>
              </a:ext>
            </a:extLst>
          </p:cNvPr>
          <p:cNvSpPr txBox="1"/>
          <p:nvPr/>
        </p:nvSpPr>
        <p:spPr>
          <a:xfrm>
            <a:off x="249169" y="2814848"/>
            <a:ext cx="6023388" cy="3647152"/>
          </a:xfrm>
          <a:prstGeom prst="rect">
            <a:avLst/>
          </a:prstGeom>
          <a:noFill/>
        </p:spPr>
        <p:txBody>
          <a:bodyPr wrap="square" lIns="91440" tIns="45720" rIns="91440" bIns="45720" rtlCol="0" anchor="t">
            <a:spAutoFit/>
          </a:bodyPr>
          <a:lstStyle/>
          <a:p>
            <a:pPr marL="171450" lvl="1" indent="-171450" defTabSz="1219170">
              <a:buFont typeface="Arial" panose="020B0604020202020204" pitchFamily="34" charset="0"/>
              <a:buChar char="•"/>
              <a:defRPr/>
            </a:pPr>
            <a:r>
              <a:rPr lang="fr-FR" sz="1100" dirty="0">
                <a:latin typeface="+mj-lt"/>
                <a:cs typeface="Calibri"/>
                <a:sym typeface="Arial"/>
              </a:rPr>
              <a:t>Dans le cadre de la commercialisation de cet emprunt, la VAD ne sera pas possible en CTO </a:t>
            </a:r>
          </a:p>
          <a:p>
            <a:pPr marL="0" lvl="1" defTabSz="1219170">
              <a:defRPr/>
            </a:pPr>
            <a:r>
              <a:rPr lang="fr-FR" sz="1100" b="1" dirty="0">
                <a:solidFill>
                  <a:srgbClr val="B34A8C"/>
                </a:solidFill>
                <a:latin typeface="+mj-lt"/>
                <a:cs typeface="Calibri"/>
                <a:sym typeface="Arial"/>
              </a:rPr>
              <a:t> </a:t>
            </a:r>
          </a:p>
          <a:p>
            <a:pPr marL="171450" lvl="1" indent="-171450" defTabSz="1219170">
              <a:buFont typeface="Arial" panose="020B0604020202020204" pitchFamily="34" charset="0"/>
              <a:buChar char="•"/>
              <a:defRPr/>
            </a:pPr>
            <a:r>
              <a:rPr lang="fr-FR" sz="1100" b="1" dirty="0">
                <a:solidFill>
                  <a:srgbClr val="B34A8C"/>
                </a:solidFill>
                <a:latin typeface="+mj-lt"/>
                <a:cs typeface="Calibri"/>
                <a:sym typeface="Arial"/>
              </a:rPr>
              <a:t>Le </a:t>
            </a:r>
            <a:r>
              <a:rPr lang="fr-FR" sz="1100" b="1" u="sng" dirty="0">
                <a:solidFill>
                  <a:srgbClr val="B34A8C"/>
                </a:solidFill>
                <a:latin typeface="+mj-lt"/>
                <a:cs typeface="Calibri"/>
                <a:sym typeface="Arial"/>
              </a:rPr>
              <a:t>bulletin de souscription </a:t>
            </a:r>
            <a:r>
              <a:rPr lang="fr-FR" sz="1100" b="1" dirty="0">
                <a:solidFill>
                  <a:srgbClr val="B34A8C"/>
                </a:solidFill>
                <a:latin typeface="+mj-lt"/>
                <a:cs typeface="Calibri"/>
                <a:sym typeface="Arial"/>
              </a:rPr>
              <a:t>doit être impérativement </a:t>
            </a:r>
            <a:r>
              <a:rPr lang="fr-FR" sz="1100" b="1" u="sng" dirty="0">
                <a:solidFill>
                  <a:schemeClr val="tx2"/>
                </a:solidFill>
                <a:latin typeface="+mj-lt"/>
                <a:cs typeface="Calibri"/>
                <a:sym typeface="Arial"/>
              </a:rPr>
              <a:t>daté et signé du client</a:t>
            </a:r>
            <a:endParaRPr lang="fr-FR" sz="1100" b="1" u="sng" dirty="0">
              <a:solidFill>
                <a:schemeClr val="tx2"/>
              </a:solidFill>
              <a:latin typeface="+mj-lt"/>
              <a:cs typeface="Calibri"/>
            </a:endParaRPr>
          </a:p>
          <a:p>
            <a:pPr marL="0" lvl="1" defTabSz="1219170">
              <a:defRPr/>
            </a:pPr>
            <a:endParaRPr lang="fr-FR" sz="1100" b="1" u="sng" dirty="0">
              <a:solidFill>
                <a:schemeClr val="tx2"/>
              </a:solidFill>
              <a:latin typeface="+mj-lt"/>
              <a:cs typeface="Calibri" panose="020F0502020204030204" pitchFamily="34" charset="0"/>
              <a:sym typeface="Arial"/>
            </a:endParaRPr>
          </a:p>
          <a:p>
            <a:pPr marL="171450" lvl="1" indent="-171450" defTabSz="1219170">
              <a:buFont typeface="Arial" panose="020B0604020202020204" pitchFamily="34" charset="0"/>
              <a:buChar char="•"/>
              <a:defRPr/>
            </a:pPr>
            <a:r>
              <a:rPr lang="fr-FR" sz="1100" b="1" u="sng" dirty="0">
                <a:latin typeface="+mj-lt"/>
                <a:cs typeface="Calibri"/>
                <a:sym typeface="Arial"/>
              </a:rPr>
              <a:t>Rappel des règles de démarchage : </a:t>
            </a:r>
            <a:endParaRPr lang="fr-FR" sz="1100" b="1" u="sng" dirty="0">
              <a:latin typeface="+mj-lt"/>
              <a:ea typeface="Calibri"/>
              <a:cs typeface="Calibri"/>
            </a:endParaRPr>
          </a:p>
          <a:p>
            <a:pPr marL="182563" lvl="2" defTabSz="1219170">
              <a:defRPr/>
            </a:pPr>
            <a:r>
              <a:rPr lang="fr-FR" sz="1100" b="1" dirty="0">
                <a:latin typeface="+mj-lt"/>
                <a:cs typeface="Calibri"/>
                <a:sym typeface="Arial"/>
              </a:rPr>
              <a:t>-     </a:t>
            </a:r>
            <a:r>
              <a:rPr lang="fr-FR" sz="1100" dirty="0">
                <a:latin typeface="+mj-lt"/>
                <a:cs typeface="Calibri"/>
                <a:sym typeface="Arial"/>
              </a:rPr>
              <a:t>Le client doit cocher obligatoirement l’une ou l’autre (pas les deux) des propositions </a:t>
            </a:r>
          </a:p>
          <a:p>
            <a:pPr marL="182563" lvl="2" defTabSz="1219170">
              <a:defRPr/>
            </a:pPr>
            <a:r>
              <a:rPr lang="fr-FR" sz="1100" dirty="0">
                <a:latin typeface="+mj-lt"/>
                <a:cs typeface="Calibri"/>
                <a:sym typeface="Arial"/>
              </a:rPr>
              <a:t>’démarché’ ou ‘non démarché’</a:t>
            </a:r>
            <a:endParaRPr lang="fr-FR" sz="1100" dirty="0">
              <a:latin typeface="+mj-lt"/>
              <a:cs typeface="Calibri" panose="020F0502020204030204" pitchFamily="34" charset="0"/>
            </a:endParaRPr>
          </a:p>
          <a:p>
            <a:pPr marL="182563" lvl="1" defTabSz="1219170">
              <a:defRPr/>
            </a:pPr>
            <a:r>
              <a:rPr lang="fr-FR" sz="1100" b="1" dirty="0">
                <a:latin typeface="+mj-lt"/>
                <a:cs typeface="Calibri"/>
                <a:sym typeface="Arial"/>
              </a:rPr>
              <a:t>-</a:t>
            </a:r>
            <a:r>
              <a:rPr lang="fr-FR" sz="1100" dirty="0">
                <a:latin typeface="+mj-lt"/>
                <a:cs typeface="Calibri"/>
                <a:sym typeface="Arial"/>
              </a:rPr>
              <a:t>     Rappel des règles relatives aux dates à apposer sur le BS :</a:t>
            </a:r>
            <a:endParaRPr lang="fr-FR" sz="1100" dirty="0">
              <a:highlight>
                <a:srgbClr val="FFFF00"/>
              </a:highlight>
              <a:latin typeface="+mj-lt"/>
              <a:cs typeface="Calibri"/>
            </a:endParaRPr>
          </a:p>
          <a:p>
            <a:pPr marL="1085850" lvl="2" indent="-171450">
              <a:buFont typeface="Wingdings" panose="05000000000000000000" pitchFamily="2" charset="2"/>
              <a:buChar char="ü"/>
            </a:pPr>
            <a:r>
              <a:rPr lang="fr-FR" sz="1100" dirty="0">
                <a:effectLst/>
                <a:latin typeface="+mj-lt"/>
                <a:ea typeface="Calibri"/>
                <a:cs typeface="Calibri"/>
              </a:rPr>
              <a:t>En cas de démarchage : la case relative au démarchage doit être cochée</a:t>
            </a:r>
          </a:p>
          <a:p>
            <a:pPr indent="1079500"/>
            <a:r>
              <a:rPr lang="fr-FR" sz="1100" dirty="0">
                <a:effectLst/>
                <a:latin typeface="+mj-lt"/>
                <a:ea typeface="Calibri"/>
                <a:cs typeface="Calibri"/>
              </a:rPr>
              <a:t>J = date de rencontre avec le conseiller</a:t>
            </a:r>
          </a:p>
          <a:p>
            <a:pPr indent="1079500"/>
            <a:r>
              <a:rPr lang="fr-FR" sz="1100" dirty="0">
                <a:effectLst/>
                <a:latin typeface="+mj-lt"/>
                <a:ea typeface="Calibri"/>
                <a:cs typeface="Calibri"/>
              </a:rPr>
              <a:t>J+2 = date de fin du délai de réflexion et si ce jour est un dimanche ou jour 	férié, il faut rajouter 1 jour,</a:t>
            </a:r>
            <a:r>
              <a:rPr lang="fr-FR" sz="1100" dirty="0">
                <a:latin typeface="+mj-lt"/>
                <a:ea typeface="Calibri"/>
                <a:cs typeface="Calibri"/>
              </a:rPr>
              <a:t> </a:t>
            </a:r>
            <a:endParaRPr lang="fr-FR" sz="1100" dirty="0">
              <a:effectLst/>
              <a:latin typeface="+mj-lt"/>
              <a:ea typeface="Calibri"/>
              <a:cs typeface="Calibri" panose="020F0502020204030204" pitchFamily="34" charset="0"/>
            </a:endParaRPr>
          </a:p>
          <a:p>
            <a:pPr indent="1079500"/>
            <a:r>
              <a:rPr lang="fr-FR" sz="1100" dirty="0">
                <a:effectLst/>
                <a:latin typeface="+mj-lt"/>
                <a:ea typeface="Calibri"/>
                <a:cs typeface="Calibri"/>
              </a:rPr>
              <a:t>+ rajouter 1 jour pour la signature du bulletin de souscription</a:t>
            </a:r>
            <a:r>
              <a:rPr lang="fr-FR" sz="1100" dirty="0">
                <a:latin typeface="+mj-lt"/>
                <a:ea typeface="Calibri"/>
                <a:cs typeface="Calibri"/>
              </a:rPr>
              <a:t> </a:t>
            </a:r>
            <a:endParaRPr lang="fr-FR" sz="1100" dirty="0">
              <a:effectLst/>
              <a:latin typeface="+mj-lt"/>
              <a:ea typeface="Calibri"/>
              <a:cs typeface="Calibri" panose="020F0502020204030204" pitchFamily="34" charset="0"/>
            </a:endParaRPr>
          </a:p>
          <a:p>
            <a:endParaRPr lang="fr-FR" sz="1100" dirty="0">
              <a:effectLst/>
              <a:latin typeface="+mj-lt"/>
              <a:ea typeface="Calibri" panose="020F0502020204030204" pitchFamily="34" charset="0"/>
              <a:cs typeface="Calibri" panose="020F0502020204030204" pitchFamily="34" charset="0"/>
            </a:endParaRPr>
          </a:p>
          <a:p>
            <a:pPr marL="1085850" lvl="2" indent="-171450">
              <a:buFont typeface="Wingdings" panose="05000000000000000000" pitchFamily="2" charset="2"/>
              <a:buChar char="ü"/>
            </a:pPr>
            <a:r>
              <a:rPr lang="fr-FR" sz="1100" dirty="0">
                <a:effectLst/>
                <a:latin typeface="+mj-lt"/>
                <a:ea typeface="Calibri"/>
                <a:cs typeface="Calibri"/>
              </a:rPr>
              <a:t>Si absence de démarchage : la case relative à l’absence de démarchage doit être cochée</a:t>
            </a:r>
          </a:p>
          <a:p>
            <a:pPr indent="1079500"/>
            <a:r>
              <a:rPr lang="fr-FR" sz="1100" dirty="0">
                <a:effectLst/>
                <a:latin typeface="+mj-lt"/>
                <a:ea typeface="Calibri"/>
                <a:cs typeface="Calibri"/>
              </a:rPr>
              <a:t>Date de la rencontre = date de signature du bulletin de souscription</a:t>
            </a:r>
            <a:r>
              <a:rPr lang="fr-FR" sz="1100" dirty="0">
                <a:latin typeface="+mj-lt"/>
                <a:ea typeface="Calibri"/>
                <a:cs typeface="Calibri"/>
              </a:rPr>
              <a:t> </a:t>
            </a:r>
            <a:endParaRPr lang="fr-FR" sz="1100" dirty="0">
              <a:effectLst/>
              <a:latin typeface="+mj-lt"/>
              <a:ea typeface="Calibri"/>
              <a:cs typeface="Calibri" panose="020F0502020204030204" pitchFamily="34" charset="0"/>
            </a:endParaRPr>
          </a:p>
          <a:p>
            <a:pPr marL="285750" lvl="1" indent="-285750" defTabSz="1219170">
              <a:buFontTx/>
              <a:buChar char="-"/>
              <a:defRPr/>
            </a:pPr>
            <a:endParaRPr lang="fr-FR" sz="1100" dirty="0">
              <a:latin typeface="+mj-lt"/>
              <a:cs typeface="Calibri" panose="020F0502020204030204" pitchFamily="34" charset="0"/>
              <a:sym typeface="Arial"/>
            </a:endParaRPr>
          </a:p>
          <a:p>
            <a:pPr marL="171450" lvl="1" indent="-171450" defTabSz="1219170">
              <a:buFont typeface="Arial" panose="020B0604020202020204" pitchFamily="34" charset="0"/>
              <a:buChar char="•"/>
              <a:defRPr/>
            </a:pPr>
            <a:r>
              <a:rPr lang="fr-FR" sz="1100" b="1" u="sng" dirty="0">
                <a:latin typeface="+mj-lt"/>
                <a:cs typeface="Calibri"/>
                <a:sym typeface="Arial"/>
              </a:rPr>
              <a:t>Contexte de l’ordre </a:t>
            </a:r>
            <a:r>
              <a:rPr lang="fr-FR" sz="1100" b="1" dirty="0">
                <a:latin typeface="+mj-lt"/>
                <a:cs typeface="Calibri"/>
                <a:sym typeface="Arial"/>
              </a:rPr>
              <a:t>: les ordres ne peuvent être que « conseillés » et par conséquent,  cochés à « C » dans Platine (aucun ordre ne peut être à l’initiative du client) </a:t>
            </a:r>
            <a:endParaRPr lang="fr-FR" sz="1100" b="1" dirty="0">
              <a:latin typeface="+mj-lt"/>
              <a:cs typeface="Calibri" panose="020F0502020204030204" pitchFamily="34" charset="0"/>
            </a:endParaRPr>
          </a:p>
        </p:txBody>
      </p:sp>
      <p:sp>
        <p:nvSpPr>
          <p:cNvPr id="19" name="ZoneTexte 18">
            <a:extLst>
              <a:ext uri="{FF2B5EF4-FFF2-40B4-BE49-F238E27FC236}">
                <a16:creationId xmlns:a16="http://schemas.microsoft.com/office/drawing/2014/main" id="{BFF74262-7CE8-EAC0-A27C-FD8E259CC53A}"/>
              </a:ext>
            </a:extLst>
          </p:cNvPr>
          <p:cNvSpPr txBox="1"/>
          <p:nvPr/>
        </p:nvSpPr>
        <p:spPr>
          <a:xfrm>
            <a:off x="6451269" y="2815671"/>
            <a:ext cx="5620691" cy="2731517"/>
          </a:xfrm>
          <a:prstGeom prst="rect">
            <a:avLst/>
          </a:prstGeom>
          <a:noFill/>
        </p:spPr>
        <p:txBody>
          <a:bodyPr wrap="square" rtlCol="0">
            <a:spAutoFit/>
          </a:bodyPr>
          <a:lstStyle/>
          <a:p>
            <a:pPr marL="285750" marR="0" lvl="0" indent="-285750" algn="l" defTabSz="914400" rtl="0" eaLnBrk="1" fontAlgn="auto" latinLnBrk="0" hangingPunct="1">
              <a:spcBef>
                <a:spcPts val="300"/>
              </a:spcBef>
              <a:spcAft>
                <a:spcPts val="600"/>
              </a:spcAft>
              <a:buClrTx/>
              <a:buSzTx/>
              <a:buFont typeface="Arial" panose="020B0604020202020204" pitchFamily="34" charset="0"/>
              <a:buChar char="•"/>
              <a:tabLst/>
              <a:defRPr/>
            </a:pPr>
            <a:r>
              <a:rPr lang="fr-FR" sz="1100" b="1">
                <a:solidFill>
                  <a:srgbClr val="B34A8C"/>
                </a:solidFill>
                <a:latin typeface="+mj-lt"/>
                <a:cs typeface="Calibri"/>
              </a:rPr>
              <a:t>Dans le cadre de la commercialisation de cet emprunt, la VAD sera possible, pour les contrats Assurance Vie (BPCE Vie, CNP Assurances) et Capi (BPCE Vie).</a:t>
            </a:r>
          </a:p>
          <a:p>
            <a:pPr marL="285750" marR="0" lvl="0" indent="-285750" algn="l" defTabSz="914400" rtl="0" eaLnBrk="1" fontAlgn="auto" latinLnBrk="0" hangingPunct="1">
              <a:spcBef>
                <a:spcPts val="300"/>
              </a:spcBef>
              <a:spcAft>
                <a:spcPts val="600"/>
              </a:spcAft>
              <a:buClrTx/>
              <a:buSzTx/>
              <a:buFont typeface="Arial" panose="020B0604020202020204" pitchFamily="34" charset="0"/>
              <a:buChar char="•"/>
              <a:tabLst/>
              <a:defRPr/>
            </a:pPr>
            <a:r>
              <a:rPr kumimoji="0" lang="fr-FR" sz="1100" b="0" i="0" u="none" strike="noStrike" kern="1200" cap="none" spc="0" normalizeH="0" baseline="0" noProof="0">
                <a:ln>
                  <a:noFill/>
                </a:ln>
                <a:solidFill>
                  <a:srgbClr val="000000"/>
                </a:solidFill>
                <a:effectLst/>
                <a:uLnTx/>
                <a:uFillTx/>
                <a:latin typeface="+mj-lt"/>
                <a:ea typeface="+mn-ea"/>
                <a:cs typeface="Arial"/>
              </a:rPr>
              <a:t>Qu’il s’agisse de signature électronique ou d’une version papier (en manuel), la date de demande d’investissement correspond à la date de signature du client. Par conséquent, l</a:t>
            </a:r>
            <a:r>
              <a:rPr kumimoji="0" lang="fr-FR" sz="1100" b="1" i="0" u="none" strike="noStrike" kern="1200" cap="none" spc="0" normalizeH="0" baseline="0" noProof="0">
                <a:ln>
                  <a:noFill/>
                </a:ln>
                <a:solidFill>
                  <a:srgbClr val="000000"/>
                </a:solidFill>
                <a:effectLst/>
                <a:uLnTx/>
                <a:uFillTx/>
                <a:latin typeface="+mj-lt"/>
                <a:ea typeface="+mn-ea"/>
                <a:cs typeface="Arial"/>
              </a:rPr>
              <a:t>a signature doit avoir lieu durant la période de commercialisation </a:t>
            </a:r>
            <a:r>
              <a:rPr kumimoji="0" lang="fr-FR" sz="1100" b="0" i="0" u="none" strike="noStrike" kern="1200" cap="none" spc="0" normalizeH="0" baseline="0" noProof="0">
                <a:ln>
                  <a:noFill/>
                </a:ln>
                <a:solidFill>
                  <a:srgbClr val="000000"/>
                </a:solidFill>
                <a:effectLst/>
                <a:uLnTx/>
                <a:uFillTx/>
                <a:latin typeface="+mj-lt"/>
                <a:ea typeface="+mn-ea"/>
                <a:cs typeface="Arial"/>
              </a:rPr>
              <a:t>pour que l’investissement soit pris en compte.</a:t>
            </a:r>
          </a:p>
          <a:p>
            <a:pPr marL="285750" marR="0" lvl="0" indent="-285750" algn="l" defTabSz="914400" rtl="0" eaLnBrk="1" fontAlgn="auto" latinLnBrk="0" hangingPunct="1">
              <a:spcBef>
                <a:spcPts val="300"/>
              </a:spcBef>
              <a:spcAft>
                <a:spcPts val="600"/>
              </a:spcAft>
              <a:buClrTx/>
              <a:buSzTx/>
              <a:buFont typeface="Arial" panose="020B0604020202020204" pitchFamily="34" charset="0"/>
              <a:buChar char="•"/>
              <a:tabLst/>
              <a:defRPr/>
            </a:pPr>
            <a:r>
              <a:rPr kumimoji="0" lang="fr-FR" sz="1100" b="1" i="0" u="none" strike="noStrike" kern="1200" cap="none" spc="0" normalizeH="0" baseline="0" noProof="0">
                <a:ln>
                  <a:noFill/>
                </a:ln>
                <a:solidFill>
                  <a:srgbClr val="000000"/>
                </a:solidFill>
                <a:effectLst/>
                <a:uLnTx/>
                <a:uFillTx/>
                <a:latin typeface="+mj-lt"/>
                <a:ea typeface="+mn-ea"/>
                <a:cs typeface="Arial"/>
              </a:rPr>
              <a:t>Dans le cadre de la VAD, il est fortement recommandé :</a:t>
            </a:r>
          </a:p>
          <a:p>
            <a:pPr marL="742950" marR="0" lvl="1" indent="-285750" algn="l" defTabSz="914400" rtl="0" eaLnBrk="1" fontAlgn="auto" latinLnBrk="0" hangingPunct="1">
              <a:spcBef>
                <a:spcPts val="300"/>
              </a:spcBef>
              <a:spcAft>
                <a:spcPts val="600"/>
              </a:spcAft>
              <a:buClrTx/>
              <a:buSzTx/>
              <a:buFont typeface="Wingdings" panose="05000000000000000000" pitchFamily="2" charset="2"/>
              <a:buChar char="ü"/>
              <a:tabLst/>
              <a:defRPr/>
            </a:pPr>
            <a:r>
              <a:rPr kumimoji="0" lang="fr-FR" sz="1100" b="1" i="0" u="sng" strike="noStrike" kern="1200" cap="none" spc="0" normalizeH="0" baseline="0" noProof="0">
                <a:ln>
                  <a:noFill/>
                </a:ln>
                <a:solidFill>
                  <a:srgbClr val="000000"/>
                </a:solidFill>
                <a:effectLst/>
                <a:uLnTx/>
                <a:uFillTx/>
                <a:latin typeface="+mj-lt"/>
                <a:ea typeface="+mn-ea"/>
                <a:cs typeface="+mn-cs"/>
              </a:rPr>
              <a:t>d’inciter les clients à signer avant la date de fin de commercialisation</a:t>
            </a:r>
            <a:r>
              <a:rPr kumimoji="0" lang="fr-FR" sz="1100" b="0" i="0" u="none" strike="noStrike" kern="1200" cap="none" spc="0" normalizeH="0" baseline="0" noProof="0">
                <a:ln>
                  <a:noFill/>
                </a:ln>
                <a:solidFill>
                  <a:srgbClr val="000000"/>
                </a:solidFill>
                <a:effectLst/>
                <a:uLnTx/>
                <a:uFillTx/>
                <a:latin typeface="+mj-lt"/>
                <a:ea typeface="+mn-ea"/>
                <a:cs typeface="+mn-cs"/>
              </a:rPr>
              <a:t> (pour les contrats CNP, un message dans PUMA sera affiché pour rappeler cette recommandation)</a:t>
            </a:r>
            <a:endParaRPr kumimoji="0" lang="fr-FR" sz="1100" b="0" i="0" u="none" strike="noStrike" kern="1200" cap="none" spc="0" normalizeH="0" baseline="0" noProof="0">
              <a:ln>
                <a:noFill/>
              </a:ln>
              <a:solidFill>
                <a:srgbClr val="000000"/>
              </a:solidFill>
              <a:effectLst/>
              <a:uLnTx/>
              <a:uFillTx/>
              <a:latin typeface="+mj-lt"/>
              <a:ea typeface="+mn-ea"/>
              <a:cs typeface="Arial"/>
            </a:endParaRPr>
          </a:p>
          <a:p>
            <a:pPr marL="742950" marR="0" lvl="1" indent="-285750" algn="l" defTabSz="914400" rtl="0" eaLnBrk="1" fontAlgn="auto" latinLnBrk="0" hangingPunct="1">
              <a:spcBef>
                <a:spcPts val="300"/>
              </a:spcBef>
              <a:spcAft>
                <a:spcPts val="600"/>
              </a:spcAft>
              <a:buClrTx/>
              <a:buSzTx/>
              <a:buFont typeface="Wingdings" panose="05000000000000000000" pitchFamily="2" charset="2"/>
              <a:buChar char="ü"/>
              <a:tabLst/>
              <a:defRPr/>
            </a:pPr>
            <a:r>
              <a:rPr kumimoji="0" lang="fr-FR" sz="1100" b="1" i="0" u="sng" strike="noStrike" kern="1200" cap="none" spc="0" normalizeH="0" baseline="0" noProof="0">
                <a:ln>
                  <a:noFill/>
                </a:ln>
                <a:solidFill>
                  <a:srgbClr val="000000"/>
                </a:solidFill>
                <a:effectLst/>
                <a:uLnTx/>
                <a:uFillTx/>
                <a:latin typeface="+mj-lt"/>
                <a:ea typeface="+mn-ea"/>
                <a:cs typeface="+mn-cs"/>
              </a:rPr>
              <a:t>de ne pas utiliser la signature manuscrite</a:t>
            </a:r>
            <a:r>
              <a:rPr kumimoji="0" lang="fr-FR" sz="1100" b="0" i="0" u="none" strike="noStrike" kern="1200" cap="none" spc="0" normalizeH="0" baseline="0" noProof="0">
                <a:ln>
                  <a:noFill/>
                </a:ln>
                <a:solidFill>
                  <a:srgbClr val="000000"/>
                </a:solidFill>
                <a:effectLst/>
                <a:uLnTx/>
                <a:uFillTx/>
                <a:latin typeface="+mj-lt"/>
                <a:ea typeface="+mn-ea"/>
                <a:cs typeface="+mn-cs"/>
              </a:rPr>
              <a:t> sur les documents prévus pour une signature électronique.</a:t>
            </a:r>
            <a:endParaRPr kumimoji="0" lang="fr-FR" sz="1100" b="0" i="0" u="none" strike="noStrike" kern="1200" cap="none" spc="0" normalizeH="0" baseline="0" noProof="0">
              <a:ln>
                <a:noFill/>
              </a:ln>
              <a:solidFill>
                <a:srgbClr val="000000"/>
              </a:solidFill>
              <a:effectLst/>
              <a:uLnTx/>
              <a:uFillTx/>
              <a:latin typeface="+mj-lt"/>
              <a:ea typeface="+mn-ea"/>
              <a:cs typeface="Arial"/>
            </a:endParaRPr>
          </a:p>
        </p:txBody>
      </p:sp>
      <p:sp>
        <p:nvSpPr>
          <p:cNvPr id="4" name="Rectangle : coins arrondis 3">
            <a:extLst>
              <a:ext uri="{FF2B5EF4-FFF2-40B4-BE49-F238E27FC236}">
                <a16:creationId xmlns:a16="http://schemas.microsoft.com/office/drawing/2014/main" id="{8D709233-60A8-8DFB-E68A-EEBE7491DA0F}"/>
              </a:ext>
            </a:extLst>
          </p:cNvPr>
          <p:cNvSpPr/>
          <p:nvPr/>
        </p:nvSpPr>
        <p:spPr>
          <a:xfrm>
            <a:off x="2046514" y="2424892"/>
            <a:ext cx="2333882" cy="298412"/>
          </a:xfrm>
          <a:prstGeom prst="roundRect">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mj-lt"/>
              </a:rPr>
              <a:t>Éligible au CTO</a:t>
            </a:r>
          </a:p>
        </p:txBody>
      </p:sp>
      <p:sp>
        <p:nvSpPr>
          <p:cNvPr id="9" name="Rectangle : coins arrondis 8">
            <a:extLst>
              <a:ext uri="{FF2B5EF4-FFF2-40B4-BE49-F238E27FC236}">
                <a16:creationId xmlns:a16="http://schemas.microsoft.com/office/drawing/2014/main" id="{72591956-F76C-0D4B-E914-A58DC9AE0BFF}"/>
              </a:ext>
            </a:extLst>
          </p:cNvPr>
          <p:cNvSpPr/>
          <p:nvPr/>
        </p:nvSpPr>
        <p:spPr>
          <a:xfrm>
            <a:off x="8040555" y="2450323"/>
            <a:ext cx="2104143" cy="296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mj-lt"/>
              </a:rPr>
              <a:t>Éligible à l’ASV</a:t>
            </a:r>
          </a:p>
        </p:txBody>
      </p:sp>
      <p:sp>
        <p:nvSpPr>
          <p:cNvPr id="3" name="Rectangle 2">
            <a:extLst>
              <a:ext uri="{FF2B5EF4-FFF2-40B4-BE49-F238E27FC236}">
                <a16:creationId xmlns:a16="http://schemas.microsoft.com/office/drawing/2014/main" id="{0DDA8920-D0D1-351C-B915-CA4AB19A789A}"/>
              </a:ext>
            </a:extLst>
          </p:cNvPr>
          <p:cNvSpPr/>
          <p:nvPr/>
        </p:nvSpPr>
        <p:spPr>
          <a:xfrm>
            <a:off x="3119669" y="6426138"/>
            <a:ext cx="5174815"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 </a:t>
            </a:r>
          </a:p>
        </p:txBody>
      </p:sp>
      <p:sp>
        <p:nvSpPr>
          <p:cNvPr id="7" name="ZoneTexte 6">
            <a:extLst>
              <a:ext uri="{FF2B5EF4-FFF2-40B4-BE49-F238E27FC236}">
                <a16:creationId xmlns:a16="http://schemas.microsoft.com/office/drawing/2014/main" id="{4E66C2F6-4B32-6BB3-14D9-723D118FD571}"/>
              </a:ext>
            </a:extLst>
          </p:cNvPr>
          <p:cNvSpPr txBox="1"/>
          <p:nvPr/>
        </p:nvSpPr>
        <p:spPr>
          <a:xfrm>
            <a:off x="782877" y="1580782"/>
            <a:ext cx="10827736" cy="600164"/>
          </a:xfrm>
          <a:prstGeom prst="rect">
            <a:avLst/>
          </a:prstGeom>
          <a:noFill/>
        </p:spPr>
        <p:txBody>
          <a:bodyPr wrap="square" rtlCol="0">
            <a:spAutoFit/>
          </a:bodyPr>
          <a:lstStyle/>
          <a:p>
            <a:r>
              <a:rPr lang="fr-FR" sz="1100" dirty="0">
                <a:effectLst/>
                <a:latin typeface="Arial" panose="020B0604020202020204" pitchFamily="34" charset="0"/>
                <a:ea typeface="Calibri" panose="020F0502020204030204" pitchFamily="34" charset="0"/>
                <a:cs typeface="Arial" panose="020B0604020202020204" pitchFamily="34" charset="0"/>
              </a:rPr>
              <a:t>Afin de </a:t>
            </a:r>
            <a:r>
              <a:rPr lang="fr-FR" sz="1100" b="1" dirty="0">
                <a:effectLst/>
                <a:latin typeface="Arial" panose="020B0604020202020204" pitchFamily="34" charset="0"/>
                <a:ea typeface="Calibri" panose="020F0502020204030204" pitchFamily="34" charset="0"/>
                <a:cs typeface="Arial" panose="020B0604020202020204" pitchFamily="34" charset="0"/>
              </a:rPr>
              <a:t>garantir le principe de diversification</a:t>
            </a:r>
            <a:r>
              <a:rPr lang="fr-FR" sz="1100" dirty="0">
                <a:effectLst/>
                <a:latin typeface="Arial" panose="020B0604020202020204" pitchFamily="34" charset="0"/>
                <a:ea typeface="Calibri" panose="020F0502020204030204" pitchFamily="34" charset="0"/>
                <a:cs typeface="Arial" panose="020B0604020202020204" pitchFamily="34" charset="0"/>
              </a:rPr>
              <a:t> dans le cadre du parcours conseil, nous vous recommandons de répartir les investissements du client entre l’emprunt BPCE et les autres supports d’investissement (produits structurés, OPC…) conduisant à une proposition d’investissement qui réponde au profil investisseur et aux projets de vos clients en évitant une concentration sur l’emprunt.</a:t>
            </a:r>
            <a:endParaRPr lang="fr-FR"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054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p:txBody>
          <a:bodyPr/>
          <a:lstStyle/>
          <a:p>
            <a:r>
              <a:rPr lang="fr-FR" b="1">
                <a:latin typeface="+mj-lt"/>
              </a:rPr>
              <a:t>Pourquoi un emprunt BPCE ?</a:t>
            </a:r>
          </a:p>
        </p:txBody>
      </p:sp>
      <p:sp>
        <p:nvSpPr>
          <p:cNvPr id="9" name="Rectangle : coins arrondis 8">
            <a:extLst>
              <a:ext uri="{FF2B5EF4-FFF2-40B4-BE49-F238E27FC236}">
                <a16:creationId xmlns:a16="http://schemas.microsoft.com/office/drawing/2014/main" id="{50057F40-840A-4A61-B9E7-CFA67DC35B17}"/>
              </a:ext>
            </a:extLst>
          </p:cNvPr>
          <p:cNvSpPr/>
          <p:nvPr/>
        </p:nvSpPr>
        <p:spPr>
          <a:xfrm>
            <a:off x="329950" y="1310183"/>
            <a:ext cx="557763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chemeClr val="bg1"/>
                </a:solidFill>
                <a:latin typeface="+mj-lt"/>
              </a:rPr>
              <a:t>Intérêts pour le client</a:t>
            </a:r>
          </a:p>
        </p:txBody>
      </p:sp>
      <p:sp>
        <p:nvSpPr>
          <p:cNvPr id="10" name="Rectangle : coins arrondis 9">
            <a:extLst>
              <a:ext uri="{FF2B5EF4-FFF2-40B4-BE49-F238E27FC236}">
                <a16:creationId xmlns:a16="http://schemas.microsoft.com/office/drawing/2014/main" id="{3B3ED8B4-F287-46E9-B343-F50BDB0AD8FD}"/>
              </a:ext>
            </a:extLst>
          </p:cNvPr>
          <p:cNvSpPr/>
          <p:nvPr/>
        </p:nvSpPr>
        <p:spPr>
          <a:xfrm>
            <a:off x="6695658" y="1306001"/>
            <a:ext cx="5442443"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chemeClr val="bg1"/>
                </a:solidFill>
                <a:latin typeface="+mj-lt"/>
              </a:rPr>
              <a:t>Intérêts pour le Groupe</a:t>
            </a:r>
          </a:p>
        </p:txBody>
      </p:sp>
      <p:cxnSp>
        <p:nvCxnSpPr>
          <p:cNvPr id="16" name="Connecteur droit 15">
            <a:extLst>
              <a:ext uri="{FF2B5EF4-FFF2-40B4-BE49-F238E27FC236}">
                <a16:creationId xmlns:a16="http://schemas.microsoft.com/office/drawing/2014/main" id="{3A8AB240-7B50-46D7-BEA3-9E5D2061675E}"/>
              </a:ext>
            </a:extLst>
          </p:cNvPr>
          <p:cNvCxnSpPr>
            <a:cxnSpLocks/>
          </p:cNvCxnSpPr>
          <p:nvPr/>
        </p:nvCxnSpPr>
        <p:spPr>
          <a:xfrm>
            <a:off x="6213056" y="1619997"/>
            <a:ext cx="0" cy="4636946"/>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13" name="Rectangle : coins arrondis 12">
            <a:extLst>
              <a:ext uri="{FF2B5EF4-FFF2-40B4-BE49-F238E27FC236}">
                <a16:creationId xmlns:a16="http://schemas.microsoft.com/office/drawing/2014/main" id="{B8C7A730-50DE-4BB2-902C-0867132C6508}"/>
              </a:ext>
            </a:extLst>
          </p:cNvPr>
          <p:cNvSpPr/>
          <p:nvPr/>
        </p:nvSpPr>
        <p:spPr>
          <a:xfrm>
            <a:off x="7179255" y="1000144"/>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17" name="Rectangle : coins arrondis 16">
            <a:extLst>
              <a:ext uri="{FF2B5EF4-FFF2-40B4-BE49-F238E27FC236}">
                <a16:creationId xmlns:a16="http://schemas.microsoft.com/office/drawing/2014/main" id="{CED5028A-151E-4AB8-9FAF-E43E05C566AF}"/>
              </a:ext>
            </a:extLst>
          </p:cNvPr>
          <p:cNvSpPr/>
          <p:nvPr/>
        </p:nvSpPr>
        <p:spPr>
          <a:xfrm>
            <a:off x="972888" y="956611"/>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18" name="Rectangle : coins arrondis 17">
            <a:extLst>
              <a:ext uri="{FF2B5EF4-FFF2-40B4-BE49-F238E27FC236}">
                <a16:creationId xmlns:a16="http://schemas.microsoft.com/office/drawing/2014/main" id="{A35D387D-D75C-4396-9834-E9A4E9E661B9}"/>
              </a:ext>
            </a:extLst>
          </p:cNvPr>
          <p:cNvSpPr/>
          <p:nvPr/>
        </p:nvSpPr>
        <p:spPr>
          <a:xfrm>
            <a:off x="307897" y="981203"/>
            <a:ext cx="557763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bg1"/>
                </a:solidFill>
                <a:latin typeface="+mj-lt"/>
              </a:rPr>
              <a:t>Intérêts pour le client</a:t>
            </a:r>
          </a:p>
        </p:txBody>
      </p:sp>
      <p:sp>
        <p:nvSpPr>
          <p:cNvPr id="19" name="ZoneTexte 18">
            <a:extLst>
              <a:ext uri="{FF2B5EF4-FFF2-40B4-BE49-F238E27FC236}">
                <a16:creationId xmlns:a16="http://schemas.microsoft.com/office/drawing/2014/main" id="{E60C4217-E213-41CE-ADD0-35D452AB5A33}"/>
              </a:ext>
            </a:extLst>
          </p:cNvPr>
          <p:cNvSpPr txBox="1"/>
          <p:nvPr/>
        </p:nvSpPr>
        <p:spPr>
          <a:xfrm>
            <a:off x="618314" y="1468167"/>
            <a:ext cx="5354515" cy="4875245"/>
          </a:xfrm>
          <a:prstGeom prst="rect">
            <a:avLst/>
          </a:prstGeom>
          <a:noFill/>
        </p:spPr>
        <p:txBody>
          <a:bodyPr wrap="square" lIns="91440" tIns="45720" rIns="91440" bIns="45720" rtlCol="0" anchor="t">
            <a:spAutoFit/>
          </a:bodyPr>
          <a:lstStyle/>
          <a:p>
            <a:pPr marL="171450" indent="-171450">
              <a:lnSpc>
                <a:spcPct val="150000"/>
              </a:lnSpc>
              <a:spcBef>
                <a:spcPts val="600"/>
              </a:spcBef>
              <a:buFont typeface="Wingdings" panose="05000000000000000000" pitchFamily="2" charset="2"/>
              <a:buChar char="ü"/>
            </a:pPr>
            <a:r>
              <a:rPr lang="fr-FR" sz="1050" b="1" dirty="0">
                <a:solidFill>
                  <a:schemeClr val="tx2"/>
                </a:solidFill>
                <a:latin typeface="+mj-lt"/>
              </a:rPr>
              <a:t>La diversification</a:t>
            </a:r>
          </a:p>
          <a:p>
            <a:pPr>
              <a:lnSpc>
                <a:spcPct val="150000"/>
              </a:lnSpc>
              <a:spcBef>
                <a:spcPts val="600"/>
              </a:spcBef>
            </a:pPr>
            <a:r>
              <a:rPr lang="fr-FR" sz="1050" dirty="0">
                <a:latin typeface="+mj-lt"/>
              </a:rPr>
              <a:t>Un produit de diversification en complément de l’épargne de précaution pour des clients souhaitant répartir leur épargne en investissant sur les marchés financiers.</a:t>
            </a:r>
            <a:endParaRPr lang="fr-FR" sz="1050" b="1" dirty="0">
              <a:solidFill>
                <a:schemeClr val="tx2"/>
              </a:solidFill>
              <a:latin typeface="+mj-lt"/>
            </a:endParaRPr>
          </a:p>
          <a:p>
            <a:pPr marL="171450" indent="-171450">
              <a:lnSpc>
                <a:spcPct val="150000"/>
              </a:lnSpc>
              <a:spcBef>
                <a:spcPts val="600"/>
              </a:spcBef>
              <a:buFont typeface="Wingdings" panose="05000000000000000000" pitchFamily="2" charset="2"/>
              <a:buChar char="ü"/>
            </a:pPr>
            <a:r>
              <a:rPr lang="fr-FR" sz="1050" b="1" dirty="0">
                <a:solidFill>
                  <a:schemeClr val="tx2"/>
                </a:solidFill>
                <a:latin typeface="+mj-lt"/>
              </a:rPr>
              <a:t>La rémunération </a:t>
            </a:r>
            <a:endParaRPr lang="fr-FR" sz="1050" b="1" dirty="0">
              <a:solidFill>
                <a:schemeClr val="tx2"/>
              </a:solidFill>
              <a:latin typeface="+mj-lt"/>
              <a:cs typeface="Arial"/>
            </a:endParaRPr>
          </a:p>
          <a:p>
            <a:pPr>
              <a:lnSpc>
                <a:spcPct val="150000"/>
              </a:lnSpc>
              <a:spcBef>
                <a:spcPts val="600"/>
              </a:spcBef>
            </a:pPr>
            <a:r>
              <a:rPr lang="fr-FR" sz="1050" dirty="0">
                <a:latin typeface="+mj-lt"/>
              </a:rPr>
              <a:t>L'émission BPCE offrira un rendement minimum actuariel de 4,20% sur une durée de 6 ans. </a:t>
            </a:r>
            <a:endParaRPr lang="fr-FR" sz="1050" dirty="0">
              <a:latin typeface="+mj-lt"/>
              <a:cs typeface="Arial"/>
            </a:endParaRPr>
          </a:p>
          <a:p>
            <a:pPr>
              <a:lnSpc>
                <a:spcPct val="150000"/>
              </a:lnSpc>
              <a:spcBef>
                <a:spcPts val="600"/>
              </a:spcBef>
            </a:pPr>
            <a:r>
              <a:rPr lang="fr-FR" sz="1050" dirty="0">
                <a:latin typeface="+mj-lt"/>
              </a:rPr>
              <a:t>Les obligations sont des actifs de rendement de moyen terme ; elles ont vocation à offrir des rendements supérieurs aux taux d’intérêts versés sur des placements liquides de court terme comme la plupart des livrets.</a:t>
            </a:r>
            <a:endParaRPr lang="fr-FR" sz="1050" b="1" dirty="0">
              <a:solidFill>
                <a:schemeClr val="tx2"/>
              </a:solidFill>
              <a:latin typeface="+mj-lt"/>
            </a:endParaRPr>
          </a:p>
          <a:p>
            <a:pPr>
              <a:lnSpc>
                <a:spcPct val="150000"/>
              </a:lnSpc>
              <a:spcBef>
                <a:spcPts val="600"/>
              </a:spcBef>
            </a:pPr>
            <a:r>
              <a:rPr lang="fr-FR" sz="1050" b="1" dirty="0">
                <a:latin typeface="+mj-lt"/>
              </a:rPr>
              <a:t>ASV</a:t>
            </a:r>
            <a:r>
              <a:rPr lang="fr-FR" sz="1050" dirty="0">
                <a:latin typeface="+mj-lt"/>
              </a:rPr>
              <a:t> : Le client bénéfice à l’échéance d’un montant appelé remboursement qui intégrera la valeur de l’investissement augmentée des intérêts capitalisés sur 6 années,</a:t>
            </a:r>
            <a:endParaRPr lang="fr-FR" sz="1050" dirty="0">
              <a:latin typeface="+mj-lt"/>
              <a:cs typeface="Arial"/>
            </a:endParaRPr>
          </a:p>
          <a:p>
            <a:pPr>
              <a:lnSpc>
                <a:spcPct val="150000"/>
              </a:lnSpc>
              <a:spcBef>
                <a:spcPts val="600"/>
              </a:spcBef>
            </a:pPr>
            <a:r>
              <a:rPr lang="fr-FR" sz="1050" b="1" dirty="0">
                <a:latin typeface="+mj-lt"/>
              </a:rPr>
              <a:t>CTO</a:t>
            </a:r>
            <a:r>
              <a:rPr lang="fr-FR" sz="1050" dirty="0">
                <a:latin typeface="+mj-lt"/>
              </a:rPr>
              <a:t> : Il bénéficie du versement d'un revenu trimestriel qui est connu et garanti dès la souscription. </a:t>
            </a:r>
            <a:endParaRPr lang="fr-FR" sz="1050" dirty="0">
              <a:latin typeface="+mj-lt"/>
              <a:cs typeface="Arial"/>
            </a:endParaRPr>
          </a:p>
          <a:p>
            <a:pPr marL="171450" indent="-171450">
              <a:lnSpc>
                <a:spcPct val="150000"/>
              </a:lnSpc>
              <a:spcBef>
                <a:spcPts val="600"/>
              </a:spcBef>
              <a:buFont typeface="Wingdings" panose="05000000000000000000" pitchFamily="2" charset="2"/>
              <a:buChar char="ü"/>
            </a:pPr>
            <a:r>
              <a:rPr lang="fr-FR" sz="1050" b="1" i="0" dirty="0">
                <a:solidFill>
                  <a:schemeClr val="tx2"/>
                </a:solidFill>
                <a:effectLst/>
                <a:latin typeface="+mj-lt"/>
              </a:rPr>
              <a:t>Garantie de capital à l’échéance </a:t>
            </a:r>
            <a:r>
              <a:rPr lang="fr-FR" sz="1050" b="1" dirty="0">
                <a:solidFill>
                  <a:schemeClr val="tx2"/>
                </a:solidFill>
                <a:latin typeface="+mj-lt"/>
              </a:rPr>
              <a:t>  </a:t>
            </a:r>
            <a:endParaRPr lang="fr-FR" sz="1050" b="1" i="0" dirty="0">
              <a:solidFill>
                <a:schemeClr val="tx2"/>
              </a:solidFill>
              <a:effectLst/>
              <a:latin typeface="+mj-lt"/>
              <a:cs typeface="Arial"/>
            </a:endParaRPr>
          </a:p>
          <a:p>
            <a:pPr>
              <a:lnSpc>
                <a:spcPct val="150000"/>
              </a:lnSpc>
              <a:spcBef>
                <a:spcPts val="600"/>
              </a:spcBef>
            </a:pPr>
            <a:r>
              <a:rPr lang="fr-FR" sz="1050" dirty="0">
                <a:latin typeface="+mj-lt"/>
              </a:rPr>
              <a:t>U</a:t>
            </a:r>
            <a:r>
              <a:rPr lang="fr-FR" sz="1050" b="0" i="0" dirty="0">
                <a:solidFill>
                  <a:srgbClr val="1A1A1A"/>
                </a:solidFill>
                <a:effectLst/>
                <a:latin typeface="+mj-lt"/>
              </a:rPr>
              <a:t>ne obligation</a:t>
            </a:r>
            <a:r>
              <a:rPr lang="fr-FR" sz="1050" dirty="0">
                <a:solidFill>
                  <a:srgbClr val="1A1A1A"/>
                </a:solidFill>
                <a:latin typeface="+mj-lt"/>
              </a:rPr>
              <a:t> sera</a:t>
            </a:r>
            <a:r>
              <a:rPr lang="fr-FR" sz="1050" b="0" i="0" dirty="0">
                <a:solidFill>
                  <a:srgbClr val="1A1A1A"/>
                </a:solidFill>
                <a:effectLst/>
                <a:latin typeface="+mj-lt"/>
              </a:rPr>
              <a:t> toujours </a:t>
            </a:r>
            <a:r>
              <a:rPr lang="fr-FR" sz="1050" i="0" dirty="0">
                <a:effectLst/>
                <a:latin typeface="+mj-lt"/>
              </a:rPr>
              <a:t>remboursée à l’échéance (capital et intérêts) </a:t>
            </a:r>
            <a:r>
              <a:rPr lang="fr-FR" sz="1050" dirty="0">
                <a:latin typeface="+mj-lt"/>
              </a:rPr>
              <a:t>sauf défaut de l'émetteur. </a:t>
            </a:r>
            <a:endParaRPr lang="fr-FR" sz="1050" b="1" dirty="0">
              <a:latin typeface="+mj-lt"/>
              <a:cs typeface="Arial"/>
            </a:endParaRPr>
          </a:p>
        </p:txBody>
      </p:sp>
      <p:sp>
        <p:nvSpPr>
          <p:cNvPr id="20" name="ZoneTexte 19">
            <a:extLst>
              <a:ext uri="{FF2B5EF4-FFF2-40B4-BE49-F238E27FC236}">
                <a16:creationId xmlns:a16="http://schemas.microsoft.com/office/drawing/2014/main" id="{F21D48DF-1224-43FF-835F-629CB11524A8}"/>
              </a:ext>
            </a:extLst>
          </p:cNvPr>
          <p:cNvSpPr txBox="1"/>
          <p:nvPr/>
        </p:nvSpPr>
        <p:spPr>
          <a:xfrm>
            <a:off x="6568573" y="1778605"/>
            <a:ext cx="5442442" cy="4859022"/>
          </a:xfrm>
          <a:prstGeom prst="rect">
            <a:avLst/>
          </a:prstGeom>
          <a:noFill/>
        </p:spPr>
        <p:txBody>
          <a:bodyPr wrap="square" lIns="91440" tIns="45720" rIns="91440" bIns="45720" rtlCol="0" anchor="t">
            <a:spAutoFit/>
          </a:bodyPr>
          <a:lstStyle/>
          <a:p>
            <a:pPr marL="171450" indent="-171450">
              <a:lnSpc>
                <a:spcPct val="150000"/>
              </a:lnSpc>
              <a:spcBef>
                <a:spcPts val="600"/>
              </a:spcBef>
              <a:buFont typeface="Wingdings" panose="05000000000000000000" pitchFamily="2" charset="2"/>
              <a:buChar char="ü"/>
            </a:pPr>
            <a:r>
              <a:rPr lang="fr-FR" sz="1050" b="1">
                <a:solidFill>
                  <a:schemeClr val="tx2"/>
                </a:solidFill>
                <a:latin typeface="+mj-lt"/>
              </a:rPr>
              <a:t>Enjeu</a:t>
            </a:r>
            <a:r>
              <a:rPr lang="fr-FR" sz="1050" b="1">
                <a:solidFill>
                  <a:schemeClr val="tx2"/>
                </a:solidFill>
                <a:effectLst/>
                <a:latin typeface="+mj-lt"/>
              </a:rPr>
              <a:t> </a:t>
            </a:r>
            <a:r>
              <a:rPr lang="fr-FR" sz="1050" b="1">
                <a:solidFill>
                  <a:schemeClr val="tx2"/>
                </a:solidFill>
                <a:latin typeface="+mj-lt"/>
              </a:rPr>
              <a:t>financier</a:t>
            </a:r>
            <a:endParaRPr lang="fr-FR" sz="1050" b="1">
              <a:solidFill>
                <a:schemeClr val="tx2"/>
              </a:solidFill>
              <a:effectLst/>
              <a:latin typeface="+mj-lt"/>
              <a:cs typeface="Arial"/>
            </a:endParaRPr>
          </a:p>
          <a:p>
            <a:pPr marL="171450" indent="-171450">
              <a:lnSpc>
                <a:spcPct val="150000"/>
              </a:lnSpc>
              <a:spcBef>
                <a:spcPts val="600"/>
              </a:spcBef>
              <a:buFont typeface="Wingdings" panose="05000000000000000000" pitchFamily="2" charset="2"/>
              <a:buChar char="§"/>
            </a:pPr>
            <a:r>
              <a:rPr lang="fr-FR" altLang="fr-FR" sz="1050">
                <a:latin typeface="+mj-lt"/>
              </a:rPr>
              <a:t>Renforcer et diversifier les ressources bilantielles à moyen terme du Groupe pour lui permettre de répondre aux besoins de financement de ses clients.</a:t>
            </a:r>
          </a:p>
          <a:p>
            <a:pPr marL="171450" indent="-171450">
              <a:lnSpc>
                <a:spcPct val="150000"/>
              </a:lnSpc>
              <a:spcBef>
                <a:spcPts val="600"/>
              </a:spcBef>
              <a:buFont typeface="Arial" panose="020B0604020202020204" pitchFamily="34" charset="0"/>
              <a:buChar char="•"/>
            </a:pPr>
            <a:r>
              <a:rPr lang="fr-FR" altLang="fr-FR" sz="1050">
                <a:latin typeface="+mj-lt"/>
                <a:cs typeface="Arial"/>
              </a:rPr>
              <a:t>Diversifier l’épargne financière du client avec de l’emprunt, fonds à formules et OPC,  afin  :</a:t>
            </a:r>
          </a:p>
          <a:p>
            <a:pPr marL="908050" lvl="1" indent="-450850">
              <a:lnSpc>
                <a:spcPct val="150000"/>
              </a:lnSpc>
              <a:spcBef>
                <a:spcPts val="600"/>
              </a:spcBef>
              <a:buFont typeface="Wingdings" panose="05000000000000000000" pitchFamily="2" charset="2"/>
              <a:buChar char="ü"/>
            </a:pPr>
            <a:r>
              <a:rPr lang="fr-FR" altLang="fr-FR" sz="1050">
                <a:latin typeface="+mj-lt"/>
                <a:cs typeface="Arial"/>
              </a:rPr>
              <a:t>d’optimiser l’épargne du client sur la durée</a:t>
            </a:r>
          </a:p>
          <a:p>
            <a:pPr marL="908050" lvl="1" indent="-450850">
              <a:lnSpc>
                <a:spcPct val="150000"/>
              </a:lnSpc>
              <a:spcBef>
                <a:spcPts val="600"/>
              </a:spcBef>
              <a:buFont typeface="Wingdings" panose="05000000000000000000" pitchFamily="2" charset="2"/>
              <a:buChar char="ü"/>
            </a:pPr>
            <a:r>
              <a:rPr lang="fr-FR" altLang="fr-FR" sz="1050">
                <a:latin typeface="+mj-lt"/>
                <a:cs typeface="Arial"/>
              </a:rPr>
              <a:t>d’accroitre le PNB du Groupe</a:t>
            </a:r>
          </a:p>
          <a:p>
            <a:pPr>
              <a:lnSpc>
                <a:spcPct val="150000"/>
              </a:lnSpc>
              <a:spcBef>
                <a:spcPts val="600"/>
              </a:spcBef>
            </a:pPr>
            <a:endParaRPr lang="fr-FR" sz="1050">
              <a:highlight>
                <a:srgbClr val="FFFF00"/>
              </a:highlight>
              <a:latin typeface="+mj-lt"/>
              <a:cs typeface="Arial"/>
            </a:endParaRPr>
          </a:p>
          <a:p>
            <a:pPr marL="171450" indent="-171450">
              <a:lnSpc>
                <a:spcPct val="150000"/>
              </a:lnSpc>
              <a:spcBef>
                <a:spcPts val="600"/>
              </a:spcBef>
              <a:buFont typeface="Wingdings" panose="05000000000000000000" pitchFamily="2" charset="2"/>
              <a:buChar char="ü"/>
            </a:pPr>
            <a:r>
              <a:rPr lang="fr-FR" sz="1050" b="1">
                <a:solidFill>
                  <a:schemeClr val="tx2"/>
                </a:solidFill>
                <a:latin typeface="+mj-lt"/>
              </a:rPr>
              <a:t>Enjeux commerciaux</a:t>
            </a:r>
            <a:endParaRPr lang="fr-FR" sz="1050" b="1">
              <a:solidFill>
                <a:schemeClr val="tx2"/>
              </a:solidFill>
              <a:latin typeface="+mj-lt"/>
              <a:cs typeface="Arial"/>
            </a:endParaRPr>
          </a:p>
          <a:p>
            <a:pPr marL="171450" indent="-171450">
              <a:lnSpc>
                <a:spcPct val="150000"/>
              </a:lnSpc>
              <a:spcBef>
                <a:spcPts val="600"/>
              </a:spcBef>
              <a:buFont typeface="Arial" panose="020B0604020202020204" pitchFamily="34" charset="0"/>
              <a:buChar char="•"/>
            </a:pPr>
            <a:r>
              <a:rPr lang="fr-FR" sz="1050">
                <a:latin typeface="+mj-lt"/>
              </a:rPr>
              <a:t>Dynamiser la collecte en épargne financière </a:t>
            </a:r>
            <a:r>
              <a:rPr lang="fr-FR" sz="1050" err="1">
                <a:latin typeface="+mj-lt"/>
              </a:rPr>
              <a:t>bilanciarisable</a:t>
            </a:r>
            <a:r>
              <a:rPr lang="fr-FR" sz="1050">
                <a:latin typeface="+mj-lt"/>
              </a:rPr>
              <a:t>,</a:t>
            </a:r>
            <a:endParaRPr lang="fr-FR" sz="1050">
              <a:latin typeface="+mj-lt"/>
              <a:cs typeface="Arial"/>
            </a:endParaRPr>
          </a:p>
          <a:p>
            <a:pPr marL="171450" indent="-171450">
              <a:lnSpc>
                <a:spcPct val="150000"/>
              </a:lnSpc>
              <a:spcBef>
                <a:spcPts val="600"/>
              </a:spcBef>
              <a:buFont typeface="Arial" panose="020B0604020202020204" pitchFamily="34" charset="0"/>
              <a:buChar char="•"/>
            </a:pPr>
            <a:r>
              <a:rPr lang="fr-FR" sz="1050">
                <a:latin typeface="+mj-lt"/>
              </a:rPr>
              <a:t>Capter ou réactiver une clientèle appétente à ce type d’émission,</a:t>
            </a:r>
            <a:endParaRPr lang="fr-FR" sz="1050">
              <a:latin typeface="+mj-lt"/>
              <a:cs typeface="Arial"/>
            </a:endParaRPr>
          </a:p>
          <a:p>
            <a:pPr marL="171450" indent="-171450">
              <a:lnSpc>
                <a:spcPct val="150000"/>
              </a:lnSpc>
              <a:spcBef>
                <a:spcPts val="600"/>
              </a:spcBef>
              <a:buFont typeface="Arial" panose="020B0604020202020204" pitchFamily="34" charset="0"/>
              <a:buChar char="•"/>
            </a:pPr>
            <a:r>
              <a:rPr lang="fr-FR" sz="1050">
                <a:latin typeface="+mj-lt"/>
              </a:rPr>
              <a:t>Gagner des parts de marché en épargne financière,</a:t>
            </a:r>
          </a:p>
          <a:p>
            <a:pPr marL="171450" indent="-171450">
              <a:lnSpc>
                <a:spcPct val="150000"/>
              </a:lnSpc>
              <a:spcBef>
                <a:spcPts val="600"/>
              </a:spcBef>
              <a:buFont typeface="Arial" panose="020B0604020202020204" pitchFamily="34" charset="0"/>
              <a:buChar char="•"/>
            </a:pPr>
            <a:r>
              <a:rPr lang="fr-FR" sz="1050">
                <a:latin typeface="+mj-lt"/>
              </a:rPr>
              <a:t>Equiper nos clients en CTO et ASV.</a:t>
            </a:r>
          </a:p>
          <a:p>
            <a:pPr>
              <a:lnSpc>
                <a:spcPct val="150000"/>
              </a:lnSpc>
              <a:spcBef>
                <a:spcPts val="600"/>
              </a:spcBef>
            </a:pPr>
            <a:br>
              <a:rPr lang="fr-FR" sz="1200">
                <a:latin typeface="+mj-lt"/>
              </a:rPr>
            </a:br>
            <a:endParaRPr lang="fr-FR" sz="1200">
              <a:latin typeface="+mj-lt"/>
            </a:endParaRPr>
          </a:p>
          <a:p>
            <a:endParaRPr lang="fr-FR" sz="1400">
              <a:latin typeface="+mj-lt"/>
            </a:endParaRPr>
          </a:p>
        </p:txBody>
      </p:sp>
      <p:pic>
        <p:nvPicPr>
          <p:cNvPr id="22" name="Graphique 21" descr="Index pointant vers la droite vu du côté du dos de la main contour">
            <a:extLst>
              <a:ext uri="{FF2B5EF4-FFF2-40B4-BE49-F238E27FC236}">
                <a16:creationId xmlns:a16="http://schemas.microsoft.com/office/drawing/2014/main" id="{3532AB87-22CB-495A-8EB5-05CFF23352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819" y="949401"/>
            <a:ext cx="457200" cy="457200"/>
          </a:xfrm>
          <a:prstGeom prst="rect">
            <a:avLst/>
          </a:prstGeom>
        </p:spPr>
      </p:pic>
      <p:pic>
        <p:nvPicPr>
          <p:cNvPr id="23" name="Graphique 22" descr="Index pointant vers la droite vu du côté du dos de la main contour">
            <a:extLst>
              <a:ext uri="{FF2B5EF4-FFF2-40B4-BE49-F238E27FC236}">
                <a16:creationId xmlns:a16="http://schemas.microsoft.com/office/drawing/2014/main" id="{055C9616-94B4-4177-A34C-205B87502A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94299" y="977355"/>
            <a:ext cx="457200" cy="457200"/>
          </a:xfrm>
          <a:prstGeom prst="rect">
            <a:avLst/>
          </a:prstGeom>
        </p:spPr>
      </p:pic>
      <p:sp>
        <p:nvSpPr>
          <p:cNvPr id="24" name="Rectangle : coins arrondis 23">
            <a:extLst>
              <a:ext uri="{FF2B5EF4-FFF2-40B4-BE49-F238E27FC236}">
                <a16:creationId xmlns:a16="http://schemas.microsoft.com/office/drawing/2014/main" id="{3BA925D1-6B00-4822-B09D-161F2A0BBA9C}"/>
              </a:ext>
            </a:extLst>
          </p:cNvPr>
          <p:cNvSpPr/>
          <p:nvPr/>
        </p:nvSpPr>
        <p:spPr>
          <a:xfrm>
            <a:off x="7179255" y="1033323"/>
            <a:ext cx="433511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bg1"/>
                </a:solidFill>
                <a:latin typeface="+mj-lt"/>
              </a:rPr>
              <a:t>Intérêts pour le Groupe</a:t>
            </a:r>
          </a:p>
        </p:txBody>
      </p:sp>
      <p:sp>
        <p:nvSpPr>
          <p:cNvPr id="28" name="Rectangle 27">
            <a:extLst>
              <a:ext uri="{FF2B5EF4-FFF2-40B4-BE49-F238E27FC236}">
                <a16:creationId xmlns:a16="http://schemas.microsoft.com/office/drawing/2014/main" id="{26A0FCFC-87A9-44E5-BE4F-00DBACC2D73E}"/>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5"/>
          <a:stretch>
            <a:fillRect/>
          </a:stretch>
        </p:blipFill>
        <p:spPr>
          <a:xfrm>
            <a:off x="11414708" y="135506"/>
            <a:ext cx="596307" cy="596307"/>
          </a:xfrm>
          <a:prstGeom prst="rect">
            <a:avLst/>
          </a:prstGeom>
        </p:spPr>
      </p:pic>
    </p:spTree>
    <p:extLst>
      <p:ext uri="{BB962C8B-B14F-4D97-AF65-F5344CB8AC3E}">
        <p14:creationId xmlns:p14="http://schemas.microsoft.com/office/powerpoint/2010/main" val="4001672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ADD0364-1A45-40CE-B70C-747609E088CF}"/>
              </a:ext>
            </a:extLst>
          </p:cNvPr>
          <p:cNvSpPr/>
          <p:nvPr/>
        </p:nvSpPr>
        <p:spPr>
          <a:xfrm>
            <a:off x="1920129" y="3739292"/>
            <a:ext cx="9762366" cy="228876"/>
          </a:xfrm>
          <a:prstGeom prst="rect">
            <a:avLst/>
          </a:prstGeom>
          <a:solidFill>
            <a:srgbClr val="E5E5E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320" name="object 22">
            <a:extLst>
              <a:ext uri="{FF2B5EF4-FFF2-40B4-BE49-F238E27FC236}">
                <a16:creationId xmlns:a16="http://schemas.microsoft.com/office/drawing/2014/main" id="{1526430D-D6C3-4B00-85DF-702A9FC2BC29}"/>
              </a:ext>
            </a:extLst>
          </p:cNvPr>
          <p:cNvSpPr/>
          <p:nvPr/>
        </p:nvSpPr>
        <p:spPr>
          <a:xfrm>
            <a:off x="1932320" y="2878262"/>
            <a:ext cx="9750175" cy="240211"/>
          </a:xfrm>
          <a:custGeom>
            <a:avLst/>
            <a:gdLst/>
            <a:ahLst/>
            <a:cxnLst/>
            <a:rect l="l" t="t" r="r" b="b"/>
            <a:pathLst>
              <a:path w="7010400" h="314325">
                <a:moveTo>
                  <a:pt x="4673587" y="0"/>
                </a:moveTo>
                <a:lnTo>
                  <a:pt x="2336800" y="0"/>
                </a:lnTo>
                <a:lnTo>
                  <a:pt x="0" y="0"/>
                </a:lnTo>
                <a:lnTo>
                  <a:pt x="0" y="314147"/>
                </a:lnTo>
                <a:lnTo>
                  <a:pt x="2336800" y="314147"/>
                </a:lnTo>
                <a:lnTo>
                  <a:pt x="4673587" y="314147"/>
                </a:lnTo>
                <a:lnTo>
                  <a:pt x="4673587" y="0"/>
                </a:lnTo>
                <a:close/>
              </a:path>
              <a:path w="7010400" h="314325">
                <a:moveTo>
                  <a:pt x="7010400" y="0"/>
                </a:moveTo>
                <a:lnTo>
                  <a:pt x="4673600" y="0"/>
                </a:lnTo>
                <a:lnTo>
                  <a:pt x="4673600" y="314147"/>
                </a:lnTo>
                <a:lnTo>
                  <a:pt x="7010400" y="314147"/>
                </a:lnTo>
                <a:lnTo>
                  <a:pt x="7010400" y="0"/>
                </a:lnTo>
                <a:close/>
              </a:path>
            </a:pathLst>
          </a:custGeom>
          <a:solidFill>
            <a:srgbClr val="F0DBE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3" name="Espace réservé du texte 2">
            <a:extLst>
              <a:ext uri="{FF2B5EF4-FFF2-40B4-BE49-F238E27FC236}">
                <a16:creationId xmlns:a16="http://schemas.microsoft.com/office/drawing/2014/main" id="{C3FD3911-6138-4B7E-B9D5-DB654C3738A7}"/>
              </a:ext>
            </a:extLst>
          </p:cNvPr>
          <p:cNvSpPr>
            <a:spLocks noGrp="1"/>
          </p:cNvSpPr>
          <p:nvPr>
            <p:ph type="body" sz="quarter" idx="12"/>
          </p:nvPr>
        </p:nvSpPr>
        <p:spPr/>
        <p:txBody>
          <a:bodyPr/>
          <a:lstStyle/>
          <a:p>
            <a:r>
              <a:rPr lang="fr-FR"/>
              <a:t>   </a:t>
            </a:r>
          </a:p>
        </p:txBody>
      </p:sp>
      <p:sp>
        <p:nvSpPr>
          <p:cNvPr id="4" name="Titre 1"/>
          <p:cNvSpPr>
            <a:spLocks noGrp="1"/>
          </p:cNvSpPr>
          <p:nvPr>
            <p:ph type="title"/>
          </p:nvPr>
        </p:nvSpPr>
        <p:spPr>
          <a:xfrm>
            <a:off x="1102738" y="308071"/>
            <a:ext cx="10272131" cy="576000"/>
          </a:xfrm>
        </p:spPr>
        <p:txBody>
          <a:bodyPr/>
          <a:lstStyle/>
          <a:p>
            <a:r>
              <a:rPr lang="fr-FR" b="1" dirty="0">
                <a:latin typeface="+mj-lt"/>
              </a:rPr>
              <a:t>Calendrier retenu</a:t>
            </a:r>
            <a:br>
              <a:rPr lang="fr-FR" dirty="0"/>
            </a:br>
            <a:br>
              <a:rPr lang="fr-FR" dirty="0"/>
            </a:br>
            <a:endParaRPr lang="fr-FR" dirty="0"/>
          </a:p>
        </p:txBody>
      </p:sp>
      <p:sp>
        <p:nvSpPr>
          <p:cNvPr id="308" name="object 150">
            <a:extLst>
              <a:ext uri="{FF2B5EF4-FFF2-40B4-BE49-F238E27FC236}">
                <a16:creationId xmlns:a16="http://schemas.microsoft.com/office/drawing/2014/main" id="{A6C523FD-B0A9-443D-B6F4-2A0707293117}"/>
              </a:ext>
            </a:extLst>
          </p:cNvPr>
          <p:cNvSpPr txBox="1"/>
          <p:nvPr/>
        </p:nvSpPr>
        <p:spPr>
          <a:xfrm>
            <a:off x="1068848" y="2925958"/>
            <a:ext cx="2413778" cy="166712"/>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tab pos="2352675" algn="l"/>
              </a:tabLst>
              <a:defRPr/>
            </a:pPr>
            <a:r>
              <a:rPr kumimoji="0" lang="fr-FR" sz="1000" b="0" i="0" u="none" strike="noStrike" kern="1200" cap="none" spc="0" normalizeH="0" baseline="0" noProof="0" dirty="0">
                <a:ln>
                  <a:noFill/>
                </a:ln>
                <a:solidFill>
                  <a:srgbClr val="B34A8C"/>
                </a:solidFill>
                <a:effectLst/>
                <a:uLnTx/>
                <a:uFillTx/>
                <a:latin typeface="Arial Black"/>
                <a:ea typeface="+mn-ea"/>
                <a:cs typeface="Arial Black"/>
              </a:rPr>
              <a:t>                             Septembre</a:t>
            </a:r>
            <a:r>
              <a:rPr kumimoji="0" lang="pt-BR" sz="800" b="0" i="0" u="none" strike="noStrike" kern="1200" cap="none" spc="0" normalizeH="0" baseline="0" noProof="0" dirty="0">
                <a:ln>
                  <a:noFill/>
                </a:ln>
                <a:solidFill>
                  <a:srgbClr val="7F7F7F"/>
                </a:solidFill>
                <a:effectLst/>
                <a:uLnTx/>
                <a:uFillTx/>
                <a:latin typeface="Arial Black"/>
                <a:ea typeface="+mn-ea"/>
                <a:cs typeface="Arial Black"/>
              </a:rPr>
              <a:t>	</a:t>
            </a:r>
            <a:endParaRPr kumimoji="0" lang="pt-BR" sz="800" b="0" i="0" u="none" strike="noStrike" kern="1200" cap="none" spc="0" normalizeH="0" baseline="0" noProof="0" dirty="0">
              <a:ln>
                <a:noFill/>
              </a:ln>
              <a:solidFill>
                <a:srgbClr val="000000"/>
              </a:solidFill>
              <a:effectLst/>
              <a:uLnTx/>
              <a:uFillTx/>
              <a:latin typeface="Arial Black"/>
              <a:ea typeface="+mn-ea"/>
              <a:cs typeface="Arial Black"/>
            </a:endParaRPr>
          </a:p>
        </p:txBody>
      </p:sp>
      <p:sp>
        <p:nvSpPr>
          <p:cNvPr id="322" name="object 5">
            <a:extLst>
              <a:ext uri="{FF2B5EF4-FFF2-40B4-BE49-F238E27FC236}">
                <a16:creationId xmlns:a16="http://schemas.microsoft.com/office/drawing/2014/main" id="{A6F43D4B-38CF-45AE-B983-B78E6B93A9B4}"/>
              </a:ext>
            </a:extLst>
          </p:cNvPr>
          <p:cNvSpPr/>
          <p:nvPr/>
        </p:nvSpPr>
        <p:spPr>
          <a:xfrm>
            <a:off x="257191" y="2885872"/>
            <a:ext cx="1576240" cy="1750653"/>
          </a:xfrm>
          <a:custGeom>
            <a:avLst/>
            <a:gdLst/>
            <a:ahLst/>
            <a:cxnLst/>
            <a:rect l="l" t="t" r="r" b="b"/>
            <a:pathLst>
              <a:path w="1866264" h="2344420">
                <a:moveTo>
                  <a:pt x="0" y="2344039"/>
                </a:moveTo>
                <a:lnTo>
                  <a:pt x="1866201" y="2344039"/>
                </a:lnTo>
                <a:lnTo>
                  <a:pt x="1866201" y="0"/>
                </a:lnTo>
                <a:lnTo>
                  <a:pt x="0" y="0"/>
                </a:lnTo>
                <a:lnTo>
                  <a:pt x="0" y="2344039"/>
                </a:lnTo>
                <a:close/>
              </a:path>
            </a:pathLst>
          </a:custGeom>
          <a:solidFill>
            <a:srgbClr val="CDBBD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327" name="Rectangle à coins arrondis 74">
            <a:extLst>
              <a:ext uri="{FF2B5EF4-FFF2-40B4-BE49-F238E27FC236}">
                <a16:creationId xmlns:a16="http://schemas.microsoft.com/office/drawing/2014/main" id="{BC87866D-D699-41B5-9D9A-EC836F66C834}"/>
              </a:ext>
            </a:extLst>
          </p:cNvPr>
          <p:cNvSpPr>
            <a:spLocks/>
          </p:cNvSpPr>
          <p:nvPr/>
        </p:nvSpPr>
        <p:spPr>
          <a:xfrm rot="16200000">
            <a:off x="9716566" y="3902715"/>
            <a:ext cx="584775" cy="3347084"/>
          </a:xfrm>
          <a:prstGeom prst="roundRect">
            <a:avLst>
              <a:gd name="adj" fmla="val 0"/>
            </a:avLst>
          </a:prstGeom>
          <a:noFill/>
          <a:ln>
            <a:solidFill>
              <a:srgbClr val="7030A0"/>
            </a:solidFill>
          </a:ln>
          <a:effectLst/>
          <a:scene3d>
            <a:camera prst="obliqueTopRight"/>
            <a:lightRig rig="threePt" dir="t"/>
          </a:scene3d>
        </p:spPr>
        <p:style>
          <a:lnRef idx="1">
            <a:schemeClr val="accent1"/>
          </a:lnRef>
          <a:fillRef idx="1001">
            <a:schemeClr val="lt2"/>
          </a:fillRef>
          <a:effectRef idx="2">
            <a:schemeClr val="accent1"/>
          </a:effectRef>
          <a:fontRef idx="minor">
            <a:schemeClr val="lt1"/>
          </a:fontRef>
        </p:style>
        <p:txBody>
          <a:bodyPr rtlCol="0" anchor="ctr"/>
          <a:lstStyle/>
          <a:p>
            <a:pPr marL="0" marR="0" lvl="0" indent="0" algn="ctr" defTabSz="727254" rtl="0" eaLnBrk="1" fontAlgn="auto"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a:ln>
                <a:noFill/>
              </a:ln>
              <a:solidFill>
                <a:srgbClr val="B34A8C"/>
              </a:solidFill>
              <a:effectLst/>
              <a:uLnTx/>
              <a:uFillTx/>
              <a:latin typeface="Arial" panose="020B0604020202020204"/>
              <a:ea typeface="+mn-ea"/>
              <a:cs typeface="+mn-cs"/>
            </a:endParaRPr>
          </a:p>
        </p:txBody>
      </p:sp>
      <p:sp>
        <p:nvSpPr>
          <p:cNvPr id="352" name="Oval 9">
            <a:extLst>
              <a:ext uri="{FF2B5EF4-FFF2-40B4-BE49-F238E27FC236}">
                <a16:creationId xmlns:a16="http://schemas.microsoft.com/office/drawing/2014/main" id="{C2776FFC-F466-4B79-977A-F2CA71D10917}"/>
              </a:ext>
            </a:extLst>
          </p:cNvPr>
          <p:cNvSpPr/>
          <p:nvPr/>
        </p:nvSpPr>
        <p:spPr>
          <a:xfrm>
            <a:off x="8665111" y="5502513"/>
            <a:ext cx="100306" cy="102774"/>
          </a:xfrm>
          <a:prstGeom prst="ellipse">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57" name="Oval 9">
            <a:extLst>
              <a:ext uri="{FF2B5EF4-FFF2-40B4-BE49-F238E27FC236}">
                <a16:creationId xmlns:a16="http://schemas.microsoft.com/office/drawing/2014/main" id="{FAD00BD1-4FC4-404C-A3D3-5BAEC7135BE0}"/>
              </a:ext>
            </a:extLst>
          </p:cNvPr>
          <p:cNvSpPr/>
          <p:nvPr/>
        </p:nvSpPr>
        <p:spPr>
          <a:xfrm>
            <a:off x="10598483" y="5497575"/>
            <a:ext cx="100306" cy="102774"/>
          </a:xfrm>
          <a:prstGeom prst="ellipse">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59" name="Oval 9">
            <a:extLst>
              <a:ext uri="{FF2B5EF4-FFF2-40B4-BE49-F238E27FC236}">
                <a16:creationId xmlns:a16="http://schemas.microsoft.com/office/drawing/2014/main" id="{2C6D2155-F824-4CB6-B4A6-B5C29E1435F4}"/>
              </a:ext>
            </a:extLst>
          </p:cNvPr>
          <p:cNvSpPr/>
          <p:nvPr/>
        </p:nvSpPr>
        <p:spPr>
          <a:xfrm>
            <a:off x="7388805" y="3761929"/>
            <a:ext cx="150458" cy="162506"/>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3" name="object 11">
            <a:extLst>
              <a:ext uri="{FF2B5EF4-FFF2-40B4-BE49-F238E27FC236}">
                <a16:creationId xmlns:a16="http://schemas.microsoft.com/office/drawing/2014/main" id="{C1D51A88-109E-442A-97BD-3C126AAE4F20}"/>
              </a:ext>
            </a:extLst>
          </p:cNvPr>
          <p:cNvSpPr txBox="1"/>
          <p:nvPr/>
        </p:nvSpPr>
        <p:spPr>
          <a:xfrm>
            <a:off x="343146" y="3421989"/>
            <a:ext cx="1451405" cy="936154"/>
          </a:xfrm>
          <a:prstGeom prst="rect">
            <a:avLst/>
          </a:prstGeom>
        </p:spPr>
        <p:txBody>
          <a:bodyPr vert="horz" wrap="square" lIns="0" tIns="12700" rIns="0" bIns="0" rtlCol="0">
            <a:spAutoFit/>
          </a:bodyPr>
          <a:lstStyle/>
          <a:p>
            <a:pPr marL="0" marR="5080" lvl="0"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55" normalizeH="0" baseline="0" noProof="0">
              <a:ln>
                <a:noFill/>
              </a:ln>
              <a:solidFill>
                <a:srgbClr val="B34A8C"/>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40" normalizeH="0" baseline="0" noProof="0">
                <a:ln>
                  <a:noFill/>
                </a:ln>
                <a:solidFill>
                  <a:srgbClr val="FFFFFF"/>
                </a:solidFill>
                <a:effectLst/>
                <a:uLnTx/>
                <a:uFillTx/>
                <a:latin typeface="+mj-lt"/>
                <a:ea typeface="+mn-ea"/>
                <a:cs typeface="Arial"/>
              </a:rPr>
              <a:t>Période de commercialisation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40" normalizeH="0" baseline="0" noProof="0">
                <a:ln>
                  <a:noFill/>
                </a:ln>
                <a:solidFill>
                  <a:srgbClr val="FFFFFF"/>
                </a:solidFill>
                <a:effectLst/>
                <a:uLnTx/>
                <a:uFillTx/>
                <a:latin typeface="Arial"/>
                <a:ea typeface="+mn-ea"/>
                <a:cs typeface="Arial"/>
              </a:rPr>
              <a:t> </a:t>
            </a:r>
          </a:p>
          <a:p>
            <a:pPr marL="0" marR="508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Arial"/>
            </a:endParaRPr>
          </a:p>
        </p:txBody>
      </p:sp>
      <p:sp>
        <p:nvSpPr>
          <p:cNvPr id="126" name="object 153">
            <a:extLst>
              <a:ext uri="{FF2B5EF4-FFF2-40B4-BE49-F238E27FC236}">
                <a16:creationId xmlns:a16="http://schemas.microsoft.com/office/drawing/2014/main" id="{E00F503A-9DE2-45EA-A175-206A92FB2FC1}"/>
              </a:ext>
            </a:extLst>
          </p:cNvPr>
          <p:cNvSpPr txBox="1"/>
          <p:nvPr/>
        </p:nvSpPr>
        <p:spPr>
          <a:xfrm>
            <a:off x="6024419" y="2935686"/>
            <a:ext cx="1204595" cy="289823"/>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defRPr/>
            </a:pPr>
            <a:r>
              <a:rPr kumimoji="0" lang="fr-FR" sz="1000" b="0" i="0" u="none" strike="noStrike" kern="1200" cap="none" spc="0" normalizeH="0" baseline="0" noProof="0" dirty="0">
                <a:ln>
                  <a:noFill/>
                </a:ln>
                <a:solidFill>
                  <a:srgbClr val="B34A8C"/>
                </a:solidFill>
                <a:effectLst/>
                <a:uLnTx/>
                <a:uFillTx/>
                <a:latin typeface="Arial Black"/>
                <a:ea typeface="+mn-ea"/>
                <a:cs typeface="Arial Black"/>
              </a:rPr>
              <a:t>Octobre</a:t>
            </a:r>
            <a:endParaRPr kumimoji="0" sz="900" b="0" i="0" u="none" strike="noStrike" kern="1200" cap="none" spc="0" normalizeH="0" baseline="0" noProof="0" dirty="0">
              <a:ln>
                <a:noFill/>
              </a:ln>
              <a:solidFill>
                <a:srgbClr val="000000"/>
              </a:solidFill>
              <a:effectLst/>
              <a:uLnTx/>
              <a:uFillTx/>
              <a:latin typeface="Arial Black"/>
              <a:ea typeface="+mn-ea"/>
              <a:cs typeface="Arial Black"/>
            </a:endParaRPr>
          </a:p>
          <a:p>
            <a:pPr marL="0" marR="0" lvl="0" indent="0" algn="ctr" defTabSz="914400" rtl="0" eaLnBrk="1" fontAlgn="auto" latinLnBrk="0" hangingPunct="1">
              <a:lnSpc>
                <a:spcPct val="100000"/>
              </a:lnSpc>
              <a:spcBef>
                <a:spcPts val="0"/>
              </a:spcBef>
              <a:spcAft>
                <a:spcPts val="0"/>
              </a:spcAft>
              <a:buClrTx/>
              <a:buSzTx/>
              <a:buFontTx/>
              <a:buNone/>
              <a:tabLst>
                <a:tab pos="581660" algn="l"/>
              </a:tabLst>
              <a:defRPr/>
            </a:pPr>
            <a:endParaRPr kumimoji="0" sz="800" b="0" i="0" u="none" strike="noStrike" kern="1200" cap="none" spc="0" normalizeH="0" baseline="0" noProof="0" dirty="0">
              <a:ln>
                <a:noFill/>
              </a:ln>
              <a:solidFill>
                <a:srgbClr val="000000"/>
              </a:solidFill>
              <a:effectLst/>
              <a:highlight>
                <a:srgbClr val="FFFF00"/>
              </a:highlight>
              <a:uLnTx/>
              <a:uFillTx/>
              <a:latin typeface="Arial Black"/>
              <a:ea typeface="+mn-ea"/>
              <a:cs typeface="Arial Black"/>
            </a:endParaRPr>
          </a:p>
        </p:txBody>
      </p:sp>
      <p:sp>
        <p:nvSpPr>
          <p:cNvPr id="129" name="object 264">
            <a:extLst>
              <a:ext uri="{FF2B5EF4-FFF2-40B4-BE49-F238E27FC236}">
                <a16:creationId xmlns:a16="http://schemas.microsoft.com/office/drawing/2014/main" id="{03917150-4349-4A6B-BFD7-912F20F66646}"/>
              </a:ext>
            </a:extLst>
          </p:cNvPr>
          <p:cNvSpPr txBox="1"/>
          <p:nvPr/>
        </p:nvSpPr>
        <p:spPr>
          <a:xfrm>
            <a:off x="9501958" y="4131917"/>
            <a:ext cx="952787" cy="364202"/>
          </a:xfrm>
          <a:prstGeom prst="rect">
            <a:avLst/>
          </a:prstGeom>
        </p:spPr>
        <p:txBody>
          <a:bodyPr vert="horz" wrap="square" lIns="0" tIns="12700" rIns="0" bIns="0" rtlCol="0">
            <a:spAutoFit/>
          </a:bodyPr>
          <a:lstStyle>
            <a:defPPr>
              <a:defRPr lang="fr-FR"/>
            </a:defPPr>
            <a:lvl1pPr marL="12700">
              <a:lnSpc>
                <a:spcPct val="100000"/>
              </a:lnSpc>
              <a:spcBef>
                <a:spcPts val="100"/>
              </a:spcBef>
              <a:defRPr sz="1100" b="1" spc="-10">
                <a:solidFill>
                  <a:srgbClr val="7F7F7F"/>
                </a:solidFill>
                <a:latin typeface="Arial"/>
                <a:cs typeface="Arial"/>
              </a:defRPr>
            </a:lvl1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100" b="1" i="0" u="none" strike="noStrike" kern="0" cap="none" spc="-10" normalizeH="0" baseline="0" noProof="0">
                <a:ln>
                  <a:noFill/>
                </a:ln>
                <a:solidFill>
                  <a:srgbClr val="B34A8C"/>
                </a:solidFill>
                <a:effectLst/>
                <a:uLnTx/>
                <a:uFillTx/>
                <a:latin typeface="Arial"/>
                <a:ea typeface="+mn-ea"/>
                <a:cs typeface="Arial"/>
                <a:sym typeface="Arial"/>
              </a:rPr>
              <a:t>Règlement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B34A8C"/>
                </a:solidFill>
                <a:effectLst/>
                <a:uLnTx/>
                <a:uFillTx/>
                <a:latin typeface="Arial"/>
                <a:ea typeface="+mn-ea"/>
                <a:cs typeface="Arial"/>
                <a:sym typeface="Arial"/>
              </a:rPr>
              <a:t>Livraison</a:t>
            </a:r>
          </a:p>
        </p:txBody>
      </p:sp>
      <p:sp>
        <p:nvSpPr>
          <p:cNvPr id="161" name="object 235">
            <a:extLst>
              <a:ext uri="{FF2B5EF4-FFF2-40B4-BE49-F238E27FC236}">
                <a16:creationId xmlns:a16="http://schemas.microsoft.com/office/drawing/2014/main" id="{C8B39931-D133-4041-8919-ED844A18C8B4}"/>
              </a:ext>
            </a:extLst>
          </p:cNvPr>
          <p:cNvSpPr txBox="1"/>
          <p:nvPr/>
        </p:nvSpPr>
        <p:spPr>
          <a:xfrm>
            <a:off x="9501958" y="3314748"/>
            <a:ext cx="1020271" cy="228268"/>
          </a:xfrm>
          <a:prstGeom prst="rect">
            <a:avLst/>
          </a:prstGeom>
        </p:spPr>
        <p:txBody>
          <a:bodyPr vert="horz" wrap="square" lIns="0" tIns="12700" rIns="0" bIns="0" rtlCol="0">
            <a:spAutoFit/>
          </a:bodyPr>
          <a:lstStyle>
            <a:defPPr>
              <a:defRPr lang="fr-FR"/>
            </a:defPPr>
            <a:lvl1pPr marL="12700">
              <a:lnSpc>
                <a:spcPct val="100000"/>
              </a:lnSpc>
              <a:spcBef>
                <a:spcPts val="100"/>
              </a:spcBef>
              <a:defRPr sz="1000" b="1" spc="-10">
                <a:solidFill>
                  <a:srgbClr val="B34A8C"/>
                </a:solidFill>
                <a:latin typeface="Arial"/>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400" b="1" i="0" u="none" strike="noStrike" kern="1200" cap="none" spc="-10" normalizeH="0" baseline="0" noProof="0" dirty="0">
                <a:ln>
                  <a:noFill/>
                </a:ln>
                <a:solidFill>
                  <a:schemeClr val="tx1"/>
                </a:solidFill>
                <a:effectLst/>
                <a:uLnTx/>
                <a:uFillTx/>
                <a:latin typeface="Arial"/>
                <a:ea typeface="+mn-ea"/>
                <a:cs typeface="Arial"/>
              </a:rPr>
              <a:t>24/10/2023</a:t>
            </a:r>
            <a:endParaRPr kumimoji="0" sz="1400" b="1" i="0" u="none" strike="noStrike" kern="1200" cap="none" spc="-10" normalizeH="0" baseline="0" noProof="0" dirty="0">
              <a:ln>
                <a:noFill/>
              </a:ln>
              <a:solidFill>
                <a:schemeClr val="tx1"/>
              </a:solidFill>
              <a:effectLst/>
              <a:uLnTx/>
              <a:uFillTx/>
              <a:latin typeface="Arial"/>
              <a:ea typeface="+mn-ea"/>
              <a:cs typeface="Arial"/>
            </a:endParaRPr>
          </a:p>
        </p:txBody>
      </p:sp>
      <p:sp>
        <p:nvSpPr>
          <p:cNvPr id="223" name="object 235">
            <a:extLst>
              <a:ext uri="{FF2B5EF4-FFF2-40B4-BE49-F238E27FC236}">
                <a16:creationId xmlns:a16="http://schemas.microsoft.com/office/drawing/2014/main" id="{9A10EF6F-82AF-4538-94EE-3DBC64B46FC3}"/>
              </a:ext>
            </a:extLst>
          </p:cNvPr>
          <p:cNvSpPr txBox="1"/>
          <p:nvPr/>
        </p:nvSpPr>
        <p:spPr>
          <a:xfrm>
            <a:off x="4514849" y="3781133"/>
            <a:ext cx="2948736" cy="135935"/>
          </a:xfrm>
          <a:prstGeom prst="rect">
            <a:avLst/>
          </a:prstGeom>
          <a:solidFill>
            <a:schemeClr val="accent6">
              <a:lumMod val="75000"/>
            </a:schemeClr>
          </a:solidFill>
        </p:spPr>
        <p:txBody>
          <a:bodyPr vert="horz" wrap="square" lIns="0" tIns="12700" rIns="0" bIns="0" rtlCol="0">
            <a:spAutoFit/>
          </a:bodyPr>
          <a:lstStyle>
            <a:defPPr>
              <a:defRPr lang="fr-FR"/>
            </a:defPPr>
            <a:lvl1pPr marL="12700">
              <a:lnSpc>
                <a:spcPct val="100000"/>
              </a:lnSpc>
              <a:spcBef>
                <a:spcPts val="100"/>
              </a:spcBef>
              <a:defRPr sz="1000" b="1" spc="-10">
                <a:solidFill>
                  <a:srgbClr val="FFC000"/>
                </a:solidFill>
                <a:latin typeface="Arial"/>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800" b="1" i="0" u="none" strike="noStrike" kern="1200" cap="none" spc="-10" normalizeH="0" baseline="0" noProof="0">
                <a:ln>
                  <a:noFill/>
                </a:ln>
                <a:solidFill>
                  <a:srgbClr val="FFC000"/>
                </a:solidFill>
                <a:effectLst/>
                <a:uLnTx/>
                <a:uFillTx/>
                <a:latin typeface="Arial"/>
                <a:ea typeface="+mn-ea"/>
                <a:cs typeface="Arial"/>
              </a:rPr>
              <a:t>- </a:t>
            </a:r>
            <a:endParaRPr kumimoji="0" sz="800" b="1" i="0" u="none" strike="noStrike" kern="1200" cap="none" spc="-10" normalizeH="0" baseline="0" noProof="0">
              <a:ln>
                <a:noFill/>
              </a:ln>
              <a:solidFill>
                <a:srgbClr val="FFC000"/>
              </a:solidFill>
              <a:effectLst/>
              <a:uLnTx/>
              <a:uFillTx/>
              <a:latin typeface="Arial"/>
              <a:ea typeface="+mn-ea"/>
              <a:cs typeface="Arial"/>
            </a:endParaRPr>
          </a:p>
        </p:txBody>
      </p:sp>
      <p:sp>
        <p:nvSpPr>
          <p:cNvPr id="224" name="object 264">
            <a:extLst>
              <a:ext uri="{FF2B5EF4-FFF2-40B4-BE49-F238E27FC236}">
                <a16:creationId xmlns:a16="http://schemas.microsoft.com/office/drawing/2014/main" id="{AFFA49F4-56AC-4E0B-98B5-4B4641FE5D21}"/>
              </a:ext>
            </a:extLst>
          </p:cNvPr>
          <p:cNvSpPr txBox="1"/>
          <p:nvPr/>
        </p:nvSpPr>
        <p:spPr>
          <a:xfrm>
            <a:off x="6926761" y="4028193"/>
            <a:ext cx="920185" cy="151323"/>
          </a:xfrm>
          <a:prstGeom prst="rect">
            <a:avLst/>
          </a:prstGeom>
        </p:spPr>
        <p:txBody>
          <a:bodyPr vert="horz" wrap="square" lIns="0" tIns="12700" rIns="0" bIns="0" rtlCol="0">
            <a:spAutoFit/>
          </a:bodyPr>
          <a:lstStyle>
            <a:defPPr>
              <a:defRPr lang="fr-FR"/>
            </a:defPPr>
            <a:lvl1pPr marL="12700" algn="ctr" defTabSz="1219170">
              <a:lnSpc>
                <a:spcPct val="100000"/>
              </a:lnSpc>
              <a:spcBef>
                <a:spcPts val="100"/>
              </a:spcBef>
              <a:defRPr sz="1050" b="1" kern="0" spc="-10">
                <a:solidFill>
                  <a:schemeClr val="tx2"/>
                </a:solidFill>
                <a:latin typeface="Arial"/>
                <a:cs typeface="Arial"/>
              </a:defRPr>
            </a:lvl1pPr>
          </a:lstStyle>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900" b="1" i="0" u="none" strike="noStrike" kern="0" cap="none" spc="-10" normalizeH="0" baseline="0" noProof="0">
                <a:ln>
                  <a:noFill/>
                </a:ln>
                <a:solidFill>
                  <a:srgbClr val="EAB818">
                    <a:lumMod val="75000"/>
                  </a:srgbClr>
                </a:solidFill>
                <a:effectLst/>
                <a:uLnTx/>
                <a:uFillTx/>
                <a:latin typeface="Arial"/>
                <a:ea typeface="+mn-ea"/>
                <a:cs typeface="Arial"/>
              </a:rPr>
              <a:t>Fin</a:t>
            </a:r>
            <a:endParaRPr kumimoji="0" sz="900" b="1" i="0" u="none" strike="noStrike" kern="0" cap="none" spc="-10" normalizeH="0" baseline="0" noProof="0">
              <a:ln>
                <a:noFill/>
              </a:ln>
              <a:solidFill>
                <a:srgbClr val="EAB818">
                  <a:lumMod val="75000"/>
                </a:srgbClr>
              </a:solidFill>
              <a:effectLst/>
              <a:uLnTx/>
              <a:uFillTx/>
              <a:latin typeface="Arial"/>
              <a:ea typeface="+mn-ea"/>
              <a:cs typeface="Arial"/>
            </a:endParaRPr>
          </a:p>
        </p:txBody>
      </p:sp>
      <p:sp>
        <p:nvSpPr>
          <p:cNvPr id="106" name="Oval 9">
            <a:extLst>
              <a:ext uri="{FF2B5EF4-FFF2-40B4-BE49-F238E27FC236}">
                <a16:creationId xmlns:a16="http://schemas.microsoft.com/office/drawing/2014/main" id="{13B61403-2AD9-4355-B723-E20A6621C6E9}"/>
              </a:ext>
            </a:extLst>
          </p:cNvPr>
          <p:cNvSpPr/>
          <p:nvPr/>
        </p:nvSpPr>
        <p:spPr>
          <a:xfrm>
            <a:off x="2763178" y="3764170"/>
            <a:ext cx="150458" cy="162506"/>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7" name="object 235">
            <a:extLst>
              <a:ext uri="{FF2B5EF4-FFF2-40B4-BE49-F238E27FC236}">
                <a16:creationId xmlns:a16="http://schemas.microsoft.com/office/drawing/2014/main" id="{89AEB7D1-FC84-42D9-81DA-54D831675EE6}"/>
              </a:ext>
            </a:extLst>
          </p:cNvPr>
          <p:cNvSpPr txBox="1"/>
          <p:nvPr/>
        </p:nvSpPr>
        <p:spPr>
          <a:xfrm>
            <a:off x="2367913" y="3378208"/>
            <a:ext cx="1012631" cy="228268"/>
          </a:xfrm>
          <a:prstGeom prst="rect">
            <a:avLst/>
          </a:prstGeom>
        </p:spPr>
        <p:txBody>
          <a:bodyPr vert="horz" wrap="square" lIns="0" tIns="12700" rIns="0" bIns="0" rtlCol="0" anchor="t">
            <a:spAutoFit/>
          </a:bodyPr>
          <a:lstStyle>
            <a:defPPr>
              <a:defRPr lang="fr-FR"/>
            </a:defPPr>
            <a:lvl1pPr marL="12700">
              <a:lnSpc>
                <a:spcPct val="100000"/>
              </a:lnSpc>
              <a:spcBef>
                <a:spcPts val="100"/>
              </a:spcBef>
              <a:defRPr sz="900" b="1" spc="-10">
                <a:solidFill>
                  <a:srgbClr val="FF0000"/>
                </a:solidFill>
                <a:latin typeface="Arial"/>
                <a:cs typeface="Arial"/>
              </a:defRPr>
            </a:lvl1pPr>
          </a:lstStyle>
          <a:p>
            <a:pPr marL="12700" marR="0" lvl="0" indent="0" algn="l" defTabSz="914400">
              <a:lnSpc>
                <a:spcPct val="100000"/>
              </a:lnSpc>
              <a:spcBef>
                <a:spcPts val="100"/>
              </a:spcBef>
              <a:spcAft>
                <a:spcPts val="0"/>
              </a:spcAft>
              <a:buNone/>
              <a:tabLst/>
              <a:defRPr/>
            </a:pPr>
            <a:r>
              <a:rPr lang="fr-FR" sz="1400" dirty="0">
                <a:solidFill>
                  <a:schemeClr val="tx1"/>
                </a:solidFill>
              </a:rPr>
              <a:t>18/09/2023</a:t>
            </a:r>
            <a:endParaRPr lang="fr-FR" sz="1400" dirty="0">
              <a:solidFill>
                <a:schemeClr val="tx1"/>
              </a:solidFill>
              <a:ea typeface="+mn-ea"/>
            </a:endParaRPr>
          </a:p>
        </p:txBody>
      </p:sp>
      <p:sp>
        <p:nvSpPr>
          <p:cNvPr id="108" name="object 235">
            <a:extLst>
              <a:ext uri="{FF2B5EF4-FFF2-40B4-BE49-F238E27FC236}">
                <a16:creationId xmlns:a16="http://schemas.microsoft.com/office/drawing/2014/main" id="{C962D8D1-814F-404E-823C-024183A8766B}"/>
              </a:ext>
            </a:extLst>
          </p:cNvPr>
          <p:cNvSpPr txBox="1"/>
          <p:nvPr/>
        </p:nvSpPr>
        <p:spPr>
          <a:xfrm>
            <a:off x="4247851" y="3134240"/>
            <a:ext cx="977297" cy="456535"/>
          </a:xfrm>
          <a:prstGeom prst="rect">
            <a:avLst/>
          </a:prstGeom>
        </p:spPr>
        <p:txBody>
          <a:bodyPr vert="horz" wrap="square" lIns="0" tIns="12700" rIns="0" bIns="0" rtlCol="0" anchor="t">
            <a:spAutoFit/>
          </a:bodyPr>
          <a:lstStyle>
            <a:defPPr>
              <a:defRPr lang="fr-FR"/>
            </a:defPPr>
            <a:lvl1pPr marL="12700">
              <a:lnSpc>
                <a:spcPct val="100000"/>
              </a:lnSpc>
              <a:spcBef>
                <a:spcPts val="100"/>
              </a:spcBef>
              <a:defRPr sz="900" b="1" spc="-10">
                <a:solidFill>
                  <a:srgbClr val="FF0000"/>
                </a:solidFill>
                <a:latin typeface="Arial"/>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000" b="1" i="0" u="none" strike="noStrike" kern="1200" cap="none" spc="-10" normalizeH="0" baseline="0" noProof="0" dirty="0">
                <a:ln>
                  <a:noFill/>
                </a:ln>
                <a:solidFill>
                  <a:srgbClr val="FF0000"/>
                </a:solidFill>
                <a:effectLst/>
                <a:uLnTx/>
                <a:uFillTx/>
                <a:latin typeface="Arial"/>
                <a:ea typeface="+mn-ea"/>
                <a:cs typeface="Arial"/>
              </a:rPr>
              <a:t> </a:t>
            </a:r>
            <a:r>
              <a:rPr lang="fr-FR" sz="1400" dirty="0">
                <a:solidFill>
                  <a:schemeClr val="tx1"/>
                </a:solidFill>
              </a:rPr>
              <a:t>29/09</a:t>
            </a:r>
            <a:endParaRPr lang="fr-FR" sz="1400" b="1" i="0" u="none" strike="noStrike" kern="1200" cap="none" spc="-10" normalizeH="0" baseline="0" noProof="0" dirty="0">
              <a:ln>
                <a:noFill/>
              </a:ln>
              <a:solidFill>
                <a:schemeClr val="tx1"/>
              </a:solidFill>
              <a:effectLst/>
              <a:uLnTx/>
              <a:uFillTx/>
              <a:latin typeface="Arial"/>
              <a:cs typeface="Arial"/>
            </a:endParaRPr>
          </a:p>
          <a:p>
            <a:pPr>
              <a:defRPr/>
            </a:pPr>
            <a:r>
              <a:rPr lang="fr-FR" sz="1400" dirty="0">
                <a:solidFill>
                  <a:schemeClr val="tx1"/>
                </a:solidFill>
              </a:rPr>
              <a:t> </a:t>
            </a:r>
            <a:r>
              <a:rPr kumimoji="0" lang="fr-FR" sz="1400" b="1" i="0" u="none" strike="noStrike" kern="1200" cap="none" spc="-10" normalizeH="0" baseline="0" noProof="0" dirty="0">
                <a:ln>
                  <a:noFill/>
                </a:ln>
                <a:solidFill>
                  <a:schemeClr val="tx1"/>
                </a:solidFill>
                <a:effectLst/>
                <a:uLnTx/>
                <a:uFillTx/>
                <a:latin typeface="Arial"/>
                <a:ea typeface="+mn-ea"/>
                <a:cs typeface="Arial"/>
              </a:rPr>
              <a:t>9 heures</a:t>
            </a:r>
            <a:endParaRPr lang="fr-FR" sz="1400" b="1" i="0" u="none" strike="noStrike" kern="1200" cap="none" spc="-10" normalizeH="0" baseline="0" noProof="0" dirty="0">
              <a:ln>
                <a:noFill/>
              </a:ln>
              <a:solidFill>
                <a:schemeClr val="tx1"/>
              </a:solidFill>
              <a:effectLst/>
              <a:uLnTx/>
              <a:uFillTx/>
              <a:latin typeface="Arial"/>
              <a:cs typeface="Arial"/>
            </a:endParaRPr>
          </a:p>
        </p:txBody>
      </p:sp>
      <p:sp>
        <p:nvSpPr>
          <p:cNvPr id="109" name="object 264">
            <a:extLst>
              <a:ext uri="{FF2B5EF4-FFF2-40B4-BE49-F238E27FC236}">
                <a16:creationId xmlns:a16="http://schemas.microsoft.com/office/drawing/2014/main" id="{46EA4A24-C9B8-409E-B636-B035400CB50A}"/>
              </a:ext>
            </a:extLst>
          </p:cNvPr>
          <p:cNvSpPr txBox="1"/>
          <p:nvPr/>
        </p:nvSpPr>
        <p:spPr>
          <a:xfrm>
            <a:off x="2289049" y="4044295"/>
            <a:ext cx="957665" cy="684803"/>
          </a:xfrm>
          <a:prstGeom prst="rect">
            <a:avLst/>
          </a:prstGeom>
        </p:spPr>
        <p:txBody>
          <a:bodyPr vert="horz" wrap="square" lIns="0" tIns="12700" rIns="0" bIns="0" rtlCol="0" anchor="t">
            <a:spAutoFit/>
          </a:bodyPr>
          <a:lstStyle>
            <a:defPPr>
              <a:defRPr lang="fr-FR"/>
            </a:defPPr>
            <a:lvl1pPr marL="12700" algn="ctr" defTabSz="1219170">
              <a:lnSpc>
                <a:spcPct val="100000"/>
              </a:lnSpc>
              <a:spcBef>
                <a:spcPts val="100"/>
              </a:spcBef>
              <a:defRPr sz="1050" b="1" spc="-10">
                <a:solidFill>
                  <a:srgbClr val="FF0000"/>
                </a:solidFill>
                <a:latin typeface="Arial"/>
                <a:cs typeface="Arial"/>
              </a:defRPr>
            </a:lvl1pPr>
          </a:lstStyle>
          <a:p>
            <a:pPr>
              <a:defRPr/>
            </a:pPr>
            <a:r>
              <a:rPr lang="fr-FR" dirty="0">
                <a:solidFill>
                  <a:srgbClr val="00B050"/>
                </a:solidFill>
              </a:rPr>
              <a:t>Visa AMF</a:t>
            </a:r>
          </a:p>
          <a:p>
            <a:pPr>
              <a:defRPr/>
            </a:pPr>
            <a:r>
              <a:rPr lang="fr-FR" dirty="0">
                <a:solidFill>
                  <a:srgbClr val="00B050"/>
                </a:solidFill>
              </a:rPr>
              <a:t>Prospectus base</a:t>
            </a:r>
          </a:p>
          <a:p>
            <a:pPr>
              <a:defRPr/>
            </a:pPr>
            <a:r>
              <a:rPr lang="fr-FR" dirty="0">
                <a:solidFill>
                  <a:srgbClr val="00B050"/>
                </a:solidFill>
              </a:rPr>
              <a:t>Du programme</a:t>
            </a:r>
          </a:p>
        </p:txBody>
      </p:sp>
      <p:sp>
        <p:nvSpPr>
          <p:cNvPr id="110" name="Oval 9">
            <a:extLst>
              <a:ext uri="{FF2B5EF4-FFF2-40B4-BE49-F238E27FC236}">
                <a16:creationId xmlns:a16="http://schemas.microsoft.com/office/drawing/2014/main" id="{3D111A66-C9E0-455C-9453-D364A9D612FC}"/>
              </a:ext>
            </a:extLst>
          </p:cNvPr>
          <p:cNvSpPr/>
          <p:nvPr/>
        </p:nvSpPr>
        <p:spPr>
          <a:xfrm>
            <a:off x="4378551" y="3765366"/>
            <a:ext cx="150458" cy="162506"/>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2" name="object 235">
            <a:extLst>
              <a:ext uri="{FF2B5EF4-FFF2-40B4-BE49-F238E27FC236}">
                <a16:creationId xmlns:a16="http://schemas.microsoft.com/office/drawing/2014/main" id="{A16CDE1D-1350-4648-AB4E-B9F0276CA67C}"/>
              </a:ext>
            </a:extLst>
          </p:cNvPr>
          <p:cNvSpPr txBox="1"/>
          <p:nvPr/>
        </p:nvSpPr>
        <p:spPr>
          <a:xfrm>
            <a:off x="6999986" y="3171575"/>
            <a:ext cx="921832" cy="456535"/>
          </a:xfrm>
          <a:prstGeom prst="rect">
            <a:avLst/>
          </a:prstGeom>
        </p:spPr>
        <p:txBody>
          <a:bodyPr vert="horz" wrap="square" lIns="0" tIns="12700" rIns="0" bIns="0" rtlCol="0" anchor="t">
            <a:spAutoFit/>
          </a:bodyPr>
          <a:lstStyle>
            <a:defPPr>
              <a:defRPr lang="fr-FR"/>
            </a:defPPr>
            <a:lvl1pPr marL="12700">
              <a:lnSpc>
                <a:spcPct val="100000"/>
              </a:lnSpc>
              <a:spcBef>
                <a:spcPts val="100"/>
              </a:spcBef>
              <a:defRPr sz="900" b="1" spc="-10">
                <a:solidFill>
                  <a:srgbClr val="FF0000"/>
                </a:solidFill>
                <a:latin typeface="Arial"/>
                <a:cs typeface="Arial"/>
              </a:defRPr>
            </a:lvl1pPr>
          </a:lstStyle>
          <a:p>
            <a:pPr algn="ctr">
              <a:defRPr/>
            </a:pPr>
            <a:r>
              <a:rPr lang="fr-FR" sz="1400" dirty="0">
                <a:solidFill>
                  <a:schemeClr val="tx1"/>
                </a:solidFill>
              </a:rPr>
              <a:t>17/10 </a:t>
            </a:r>
            <a:endParaRPr lang="fr-FR" sz="1400" b="1" i="0" u="none" strike="noStrike" kern="1200" cap="none" spc="-10" normalizeH="0" baseline="0" noProof="0" dirty="0">
              <a:ln>
                <a:noFill/>
              </a:ln>
              <a:solidFill>
                <a:schemeClr val="tx1"/>
              </a:solidFill>
              <a:effectLst/>
              <a:uLnTx/>
              <a:uFillTx/>
              <a:latin typeface="Arial"/>
              <a:cs typeface="Arial"/>
            </a:endParaRPr>
          </a:p>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400" b="1" i="0" u="none" strike="noStrike" kern="1200" cap="none" spc="-10" normalizeH="0" baseline="0" noProof="0" dirty="0">
                <a:ln>
                  <a:noFill/>
                </a:ln>
                <a:solidFill>
                  <a:schemeClr val="tx1"/>
                </a:solidFill>
                <a:effectLst/>
                <a:uLnTx/>
                <a:uFillTx/>
                <a:latin typeface="Arial"/>
                <a:ea typeface="+mn-ea"/>
                <a:cs typeface="Arial"/>
              </a:rPr>
              <a:t>à 18h30</a:t>
            </a:r>
            <a:endParaRPr lang="fr-FR" sz="1400" b="1" i="0" u="none" strike="noStrike" kern="1200" cap="none" spc="-10" normalizeH="0" baseline="0" noProof="0" dirty="0">
              <a:ln>
                <a:noFill/>
              </a:ln>
              <a:solidFill>
                <a:schemeClr val="tx1"/>
              </a:solidFill>
              <a:effectLst/>
              <a:uLnTx/>
              <a:uFillTx/>
              <a:latin typeface="Arial"/>
              <a:cs typeface="Arial"/>
            </a:endParaRPr>
          </a:p>
        </p:txBody>
      </p:sp>
      <p:sp>
        <p:nvSpPr>
          <p:cNvPr id="115" name="Oval 9">
            <a:extLst>
              <a:ext uri="{FF2B5EF4-FFF2-40B4-BE49-F238E27FC236}">
                <a16:creationId xmlns:a16="http://schemas.microsoft.com/office/drawing/2014/main" id="{D909D5A5-8BC9-4F2B-ADAA-7A5D4929D8E3}"/>
              </a:ext>
            </a:extLst>
          </p:cNvPr>
          <p:cNvSpPr/>
          <p:nvPr/>
        </p:nvSpPr>
        <p:spPr>
          <a:xfrm>
            <a:off x="9827894" y="3773932"/>
            <a:ext cx="150458" cy="162506"/>
          </a:xfrm>
          <a:prstGeom prst="ellipse">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5" name="object 264">
            <a:extLst>
              <a:ext uri="{FF2B5EF4-FFF2-40B4-BE49-F238E27FC236}">
                <a16:creationId xmlns:a16="http://schemas.microsoft.com/office/drawing/2014/main" id="{4B3415F4-84D9-40AC-A3A0-3167326653C7}"/>
              </a:ext>
            </a:extLst>
          </p:cNvPr>
          <p:cNvSpPr txBox="1"/>
          <p:nvPr/>
        </p:nvSpPr>
        <p:spPr>
          <a:xfrm>
            <a:off x="4122062" y="4017849"/>
            <a:ext cx="663436" cy="151323"/>
          </a:xfrm>
          <a:prstGeom prst="rect">
            <a:avLst/>
          </a:prstGeom>
        </p:spPr>
        <p:txBody>
          <a:bodyPr vert="horz" wrap="square" lIns="0" tIns="12700" rIns="0" bIns="0" rtlCol="0">
            <a:spAutoFit/>
          </a:bodyPr>
          <a:lstStyle>
            <a:defPPr>
              <a:defRPr lang="fr-FR"/>
            </a:defPPr>
            <a:lvl1pPr marL="12700" algn="ctr" defTabSz="1219170">
              <a:lnSpc>
                <a:spcPct val="100000"/>
              </a:lnSpc>
              <a:spcBef>
                <a:spcPts val="100"/>
              </a:spcBef>
              <a:defRPr sz="1050" b="1" spc="-10">
                <a:solidFill>
                  <a:srgbClr val="FF0000"/>
                </a:solidFill>
                <a:latin typeface="Arial"/>
                <a:cs typeface="Arial"/>
              </a:defRPr>
            </a:lvl1pPr>
          </a:lstStyle>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900" b="1" i="0" u="none" strike="noStrike" kern="1200" cap="none" spc="-10" normalizeH="0" baseline="0" noProof="0" dirty="0">
                <a:ln>
                  <a:noFill/>
                </a:ln>
                <a:solidFill>
                  <a:srgbClr val="EAB818">
                    <a:lumMod val="75000"/>
                  </a:srgbClr>
                </a:solidFill>
                <a:effectLst/>
                <a:uLnTx/>
                <a:uFillTx/>
                <a:latin typeface="Arial"/>
                <a:ea typeface="+mn-ea"/>
                <a:cs typeface="Arial"/>
              </a:rPr>
              <a:t>Début</a:t>
            </a:r>
          </a:p>
        </p:txBody>
      </p:sp>
      <p:sp>
        <p:nvSpPr>
          <p:cNvPr id="86" name="object 264">
            <a:extLst>
              <a:ext uri="{FF2B5EF4-FFF2-40B4-BE49-F238E27FC236}">
                <a16:creationId xmlns:a16="http://schemas.microsoft.com/office/drawing/2014/main" id="{7254ECDD-DD36-4A06-A3CF-6936B31FCEC0}"/>
              </a:ext>
            </a:extLst>
          </p:cNvPr>
          <p:cNvSpPr txBox="1"/>
          <p:nvPr/>
        </p:nvSpPr>
        <p:spPr>
          <a:xfrm>
            <a:off x="6874881" y="4219259"/>
            <a:ext cx="1023944" cy="302647"/>
          </a:xfrm>
          <a:prstGeom prst="rect">
            <a:avLst/>
          </a:prstGeom>
        </p:spPr>
        <p:txBody>
          <a:bodyPr vert="horz" wrap="square" lIns="0" tIns="12700" rIns="0" bIns="0" rtlCol="0">
            <a:spAutoFit/>
          </a:bodyPr>
          <a:lstStyle>
            <a:defPPr>
              <a:defRPr lang="fr-FR"/>
            </a:defPPr>
            <a:lvl1pPr marL="12700" algn="ctr" defTabSz="1219170">
              <a:lnSpc>
                <a:spcPct val="100000"/>
              </a:lnSpc>
              <a:spcBef>
                <a:spcPts val="100"/>
              </a:spcBef>
              <a:defRPr sz="1050" b="1" spc="-10">
                <a:solidFill>
                  <a:srgbClr val="FF0000"/>
                </a:solidFill>
                <a:latin typeface="Arial"/>
                <a:cs typeface="Arial"/>
              </a:defRPr>
            </a:lvl1pPr>
          </a:lstStyle>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900" b="1" i="0" u="none" strike="noStrike" kern="1200" cap="none" spc="-10" normalizeH="0" baseline="0" noProof="0" dirty="0">
                <a:ln>
                  <a:noFill/>
                </a:ln>
                <a:solidFill>
                  <a:srgbClr val="EAB818">
                    <a:lumMod val="75000"/>
                  </a:srgbClr>
                </a:solidFill>
                <a:effectLst/>
                <a:uLnTx/>
                <a:uFillTx/>
                <a:latin typeface="Arial"/>
                <a:ea typeface="+mn-ea"/>
                <a:cs typeface="Arial"/>
              </a:rPr>
              <a:t>de </a:t>
            </a:r>
          </a:p>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900" b="1" i="0" u="none" strike="noStrike" kern="1200" cap="none" spc="-10" normalizeH="0" baseline="0" noProof="0" dirty="0">
                <a:ln>
                  <a:noFill/>
                </a:ln>
                <a:solidFill>
                  <a:srgbClr val="EAB818">
                    <a:lumMod val="75000"/>
                  </a:srgbClr>
                </a:solidFill>
                <a:effectLst/>
                <a:uLnTx/>
                <a:uFillTx/>
                <a:latin typeface="Arial"/>
                <a:ea typeface="+mn-ea"/>
                <a:cs typeface="Arial"/>
              </a:rPr>
              <a:t>commercialisation</a:t>
            </a:r>
          </a:p>
        </p:txBody>
      </p:sp>
      <p:sp>
        <p:nvSpPr>
          <p:cNvPr id="75" name="object 264">
            <a:extLst>
              <a:ext uri="{FF2B5EF4-FFF2-40B4-BE49-F238E27FC236}">
                <a16:creationId xmlns:a16="http://schemas.microsoft.com/office/drawing/2014/main" id="{274E40C7-414A-4FC1-A43B-1D6E30A074E1}"/>
              </a:ext>
            </a:extLst>
          </p:cNvPr>
          <p:cNvSpPr txBox="1"/>
          <p:nvPr/>
        </p:nvSpPr>
        <p:spPr>
          <a:xfrm>
            <a:off x="4002877" y="4227862"/>
            <a:ext cx="1023944" cy="302647"/>
          </a:xfrm>
          <a:prstGeom prst="rect">
            <a:avLst/>
          </a:prstGeom>
        </p:spPr>
        <p:txBody>
          <a:bodyPr vert="horz" wrap="square" lIns="0" tIns="12700" rIns="0" bIns="0" rtlCol="0">
            <a:spAutoFit/>
          </a:bodyPr>
          <a:lstStyle>
            <a:defPPr>
              <a:defRPr lang="fr-FR"/>
            </a:defPPr>
            <a:lvl1pPr marL="12700" algn="ctr" defTabSz="1219170">
              <a:lnSpc>
                <a:spcPct val="100000"/>
              </a:lnSpc>
              <a:spcBef>
                <a:spcPts val="100"/>
              </a:spcBef>
              <a:defRPr sz="1050" b="1" spc="-10">
                <a:solidFill>
                  <a:srgbClr val="FF0000"/>
                </a:solidFill>
                <a:latin typeface="Arial"/>
                <a:cs typeface="Arial"/>
              </a:defRPr>
            </a:lvl1pPr>
          </a:lstStyle>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900" b="1" i="0" u="none" strike="noStrike" kern="1200" cap="none" spc="-10" normalizeH="0" baseline="0" noProof="0">
                <a:ln>
                  <a:noFill/>
                </a:ln>
                <a:solidFill>
                  <a:srgbClr val="EAB818">
                    <a:lumMod val="75000"/>
                  </a:srgbClr>
                </a:solidFill>
                <a:effectLst/>
                <a:uLnTx/>
                <a:uFillTx/>
                <a:latin typeface="Arial"/>
                <a:ea typeface="+mn-ea"/>
                <a:cs typeface="Arial"/>
              </a:rPr>
              <a:t>de </a:t>
            </a:r>
          </a:p>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900" b="1" i="0" u="none" strike="noStrike" kern="1200" cap="none" spc="-10" normalizeH="0" baseline="0" noProof="0">
                <a:ln>
                  <a:noFill/>
                </a:ln>
                <a:solidFill>
                  <a:srgbClr val="EAB818">
                    <a:lumMod val="75000"/>
                  </a:srgbClr>
                </a:solidFill>
                <a:effectLst/>
                <a:uLnTx/>
                <a:uFillTx/>
                <a:latin typeface="Arial"/>
                <a:ea typeface="+mn-ea"/>
                <a:cs typeface="Arial"/>
              </a:rPr>
              <a:t>commercialisation</a:t>
            </a:r>
          </a:p>
        </p:txBody>
      </p:sp>
      <p:sp>
        <p:nvSpPr>
          <p:cNvPr id="10" name="Rectangle 9">
            <a:extLst>
              <a:ext uri="{FF2B5EF4-FFF2-40B4-BE49-F238E27FC236}">
                <a16:creationId xmlns:a16="http://schemas.microsoft.com/office/drawing/2014/main" id="{82B282FF-466B-4691-83F5-461738D2C953}"/>
              </a:ext>
            </a:extLst>
          </p:cNvPr>
          <p:cNvSpPr/>
          <p:nvPr/>
        </p:nvSpPr>
        <p:spPr>
          <a:xfrm>
            <a:off x="911457" y="6501612"/>
            <a:ext cx="3281804" cy="1843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Rectangle 73">
            <a:extLst>
              <a:ext uri="{FF2B5EF4-FFF2-40B4-BE49-F238E27FC236}">
                <a16:creationId xmlns:a16="http://schemas.microsoft.com/office/drawing/2014/main" id="{2346E834-AC3A-4971-8D8F-9818F4DBE0F6}"/>
              </a:ext>
            </a:extLst>
          </p:cNvPr>
          <p:cNvSpPr/>
          <p:nvPr/>
        </p:nvSpPr>
        <p:spPr>
          <a:xfrm>
            <a:off x="2459615" y="653016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76" name="Rectangle à coins arrondis 40">
            <a:extLst>
              <a:ext uri="{FF2B5EF4-FFF2-40B4-BE49-F238E27FC236}">
                <a16:creationId xmlns:a16="http://schemas.microsoft.com/office/drawing/2014/main" id="{528C3045-7E74-4BCE-8134-66B8F500FC4E}"/>
              </a:ext>
            </a:extLst>
          </p:cNvPr>
          <p:cNvSpPr/>
          <p:nvPr/>
        </p:nvSpPr>
        <p:spPr>
          <a:xfrm>
            <a:off x="8672730" y="5418664"/>
            <a:ext cx="1344237" cy="270471"/>
          </a:xfrm>
          <a:prstGeom prst="roundRect">
            <a:avLst>
              <a:gd name="adj" fmla="val 0"/>
            </a:avLst>
          </a:prstGeom>
          <a:noFill/>
          <a:ln w="3175">
            <a:noFill/>
          </a:ln>
          <a:effectLst/>
        </p:spPr>
        <p:style>
          <a:lnRef idx="1">
            <a:schemeClr val="accent1"/>
          </a:lnRef>
          <a:fillRef idx="1001">
            <a:schemeClr val="lt2"/>
          </a:fillRef>
          <a:effectRef idx="2">
            <a:schemeClr val="accent1"/>
          </a:effectRef>
          <a:fontRef idx="minor">
            <a:schemeClr val="lt1"/>
          </a:fontRef>
        </p:style>
        <p:txBody>
          <a:bodyPr rtlCol="0" anchor="ctr"/>
          <a:lstStyle/>
          <a:p>
            <a:pPr marL="0" marR="0" lvl="0" indent="0" algn="ctr" defTabSz="727254"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000000"/>
                </a:solidFill>
                <a:effectLst/>
                <a:uLnTx/>
                <a:uFillTx/>
                <a:latin typeface="+mj-lt"/>
                <a:ea typeface="+mn-ea"/>
                <a:cs typeface="+mn-cs"/>
              </a:rPr>
              <a:t>Période de commercialisation </a:t>
            </a:r>
          </a:p>
        </p:txBody>
      </p:sp>
      <p:sp>
        <p:nvSpPr>
          <p:cNvPr id="77" name="Rectangle à coins arrondis 40">
            <a:extLst>
              <a:ext uri="{FF2B5EF4-FFF2-40B4-BE49-F238E27FC236}">
                <a16:creationId xmlns:a16="http://schemas.microsoft.com/office/drawing/2014/main" id="{328FF2D7-9E0C-4BC1-A45A-1EC793D6F414}"/>
              </a:ext>
            </a:extLst>
          </p:cNvPr>
          <p:cNvSpPr/>
          <p:nvPr/>
        </p:nvSpPr>
        <p:spPr>
          <a:xfrm>
            <a:off x="10661613" y="5463379"/>
            <a:ext cx="1034080" cy="225756"/>
          </a:xfrm>
          <a:prstGeom prst="roundRect">
            <a:avLst>
              <a:gd name="adj" fmla="val 0"/>
            </a:avLst>
          </a:prstGeom>
          <a:noFill/>
          <a:ln w="3175">
            <a:noFill/>
          </a:ln>
          <a:effectLst/>
        </p:spPr>
        <p:style>
          <a:lnRef idx="1">
            <a:schemeClr val="accent1"/>
          </a:lnRef>
          <a:fillRef idx="1001">
            <a:schemeClr val="lt2"/>
          </a:fillRef>
          <a:effectRef idx="2">
            <a:schemeClr val="accent1"/>
          </a:effectRef>
          <a:fontRef idx="minor">
            <a:schemeClr val="lt1"/>
          </a:fontRef>
        </p:style>
        <p:txBody>
          <a:bodyPr rtlCol="0" anchor="ctr"/>
          <a:lstStyle/>
          <a:p>
            <a:pPr marL="0" marR="0" lvl="0" indent="0" algn="ctr" defTabSz="727254"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000000"/>
                </a:solidFill>
                <a:effectLst/>
                <a:uLnTx/>
                <a:uFillTx/>
                <a:latin typeface="Arial" panose="020B0604020202020204"/>
                <a:ea typeface="+mn-ea"/>
                <a:cs typeface="+mn-cs"/>
              </a:rPr>
              <a:t>Jalons clés</a:t>
            </a:r>
          </a:p>
        </p:txBody>
      </p:sp>
      <p:pic>
        <p:nvPicPr>
          <p:cNvPr id="7" name="Image 6">
            <a:extLst>
              <a:ext uri="{FF2B5EF4-FFF2-40B4-BE49-F238E27FC236}">
                <a16:creationId xmlns:a16="http://schemas.microsoft.com/office/drawing/2014/main" id="{D04B06F9-3A3E-1439-962C-EEEDCE5C652E}"/>
              </a:ext>
            </a:extLst>
          </p:cNvPr>
          <p:cNvPicPr>
            <a:picLocks noChangeAspect="1"/>
          </p:cNvPicPr>
          <p:nvPr/>
        </p:nvPicPr>
        <p:blipFill>
          <a:blip r:embed="rId2"/>
          <a:stretch>
            <a:fillRect/>
          </a:stretch>
        </p:blipFill>
        <p:spPr>
          <a:xfrm>
            <a:off x="11178653" y="279250"/>
            <a:ext cx="610956" cy="610956"/>
          </a:xfrm>
          <a:prstGeom prst="rect">
            <a:avLst/>
          </a:prstGeom>
        </p:spPr>
      </p:pic>
    </p:spTree>
    <p:extLst>
      <p:ext uri="{BB962C8B-B14F-4D97-AF65-F5344CB8AC3E}">
        <p14:creationId xmlns:p14="http://schemas.microsoft.com/office/powerpoint/2010/main" val="3927329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073509" y="207944"/>
            <a:ext cx="8774587" cy="871132"/>
          </a:xfrm>
        </p:spPr>
        <p:txBody>
          <a:bodyPr/>
          <a:lstStyle/>
          <a:p>
            <a:r>
              <a:rPr lang="fr-FR" sz="2800" b="1" dirty="0">
                <a:latin typeface="+mj-lt"/>
                <a:cs typeface="Arial"/>
              </a:rPr>
              <a:t>Caractéristiques CTO</a:t>
            </a:r>
            <a:r>
              <a:rPr lang="fr-FR" b="1" dirty="0">
                <a:latin typeface="+mj-lt"/>
                <a:cs typeface="Arial"/>
              </a:rPr>
              <a:t> </a:t>
            </a:r>
            <a:endParaRPr lang="fr-FR" altLang="fr-FR" b="1" dirty="0">
              <a:latin typeface="+mj-lt"/>
            </a:endParaRPr>
          </a:p>
        </p:txBody>
      </p:sp>
      <p:graphicFrame>
        <p:nvGraphicFramePr>
          <p:cNvPr id="6" name="Tableau 5">
            <a:extLst>
              <a:ext uri="{FF2B5EF4-FFF2-40B4-BE49-F238E27FC236}">
                <a16:creationId xmlns:a16="http://schemas.microsoft.com/office/drawing/2014/main" id="{F0B0ADFC-93FF-4BF0-8866-ED1BBBA2E4C3}"/>
              </a:ext>
            </a:extLst>
          </p:cNvPr>
          <p:cNvGraphicFramePr>
            <a:graphicFrameLocks noGrp="1"/>
          </p:cNvGraphicFramePr>
          <p:nvPr>
            <p:extLst>
              <p:ext uri="{D42A27DB-BD31-4B8C-83A1-F6EECF244321}">
                <p14:modId xmlns:p14="http://schemas.microsoft.com/office/powerpoint/2010/main" val="2647870967"/>
              </p:ext>
            </p:extLst>
          </p:nvPr>
        </p:nvGraphicFramePr>
        <p:xfrm>
          <a:off x="1073509" y="698328"/>
          <a:ext cx="10776494" cy="5703724"/>
        </p:xfrm>
        <a:graphic>
          <a:graphicData uri="http://schemas.openxmlformats.org/drawingml/2006/table">
            <a:tbl>
              <a:tblPr/>
              <a:tblGrid>
                <a:gridCol w="2786767">
                  <a:extLst>
                    <a:ext uri="{9D8B030D-6E8A-4147-A177-3AD203B41FA5}">
                      <a16:colId xmlns:a16="http://schemas.microsoft.com/office/drawing/2014/main" val="3160436982"/>
                    </a:ext>
                  </a:extLst>
                </a:gridCol>
                <a:gridCol w="7989727">
                  <a:extLst>
                    <a:ext uri="{9D8B030D-6E8A-4147-A177-3AD203B41FA5}">
                      <a16:colId xmlns:a16="http://schemas.microsoft.com/office/drawing/2014/main" val="344075696"/>
                    </a:ext>
                  </a:extLst>
                </a:gridCol>
              </a:tblGrid>
              <a:tr h="320743">
                <a:tc>
                  <a:txBody>
                    <a:bodyPr/>
                    <a:lstStyle/>
                    <a:p>
                      <a:pPr algn="l" rtl="0" fontAlgn="ctr"/>
                      <a:r>
                        <a:rPr lang="fr-FR" sz="1200" b="1" i="0" u="none" strike="noStrike" dirty="0">
                          <a:solidFill>
                            <a:schemeClr val="tx1"/>
                          </a:solidFill>
                          <a:effectLst/>
                          <a:latin typeface="+mj-lt"/>
                        </a:rPr>
                        <a:t>Code ISIN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fr-FR" altLang="fr-FR" sz="1200" b="0" i="0" u="none" strike="noStrike" cap="none" normalizeH="0" baseline="0" dirty="0">
                          <a:ln>
                            <a:noFill/>
                          </a:ln>
                          <a:solidFill>
                            <a:schemeClr val="tx1"/>
                          </a:solidFill>
                          <a:effectLst/>
                          <a:latin typeface="+mj-lt"/>
                        </a:rPr>
                        <a:t> FR001400KT17</a:t>
                      </a:r>
                      <a:endParaRPr lang="fr-FR" sz="1200" b="0" i="0" u="none" strike="noStrike" dirty="0">
                        <a:solidFill>
                          <a:schemeClr val="tx1"/>
                        </a:solidFill>
                        <a:effectLst/>
                        <a:highlight>
                          <a:srgbClr val="FFFF00"/>
                        </a:highlight>
                        <a:latin typeface="+mj-lt"/>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3016377667"/>
                  </a:ext>
                </a:extLst>
              </a:tr>
              <a:tr h="323850">
                <a:tc>
                  <a:txBody>
                    <a:bodyPr/>
                    <a:lstStyle/>
                    <a:p>
                      <a:pPr algn="l" rtl="0" fontAlgn="ctr"/>
                      <a:r>
                        <a:rPr lang="fr-FR" sz="1200" b="1" i="0" u="none" strike="noStrike">
                          <a:solidFill>
                            <a:schemeClr val="tx1"/>
                          </a:solidFill>
                          <a:effectLst/>
                          <a:latin typeface="+mj-lt"/>
                        </a:rPr>
                        <a:t>Titres d’instruments</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fr-FR" altLang="fr-FR" sz="1200" b="0" i="0" u="none" strike="noStrike" kern="1200">
                          <a:solidFill>
                            <a:schemeClr val="tx1"/>
                          </a:solidFill>
                          <a:effectLst/>
                          <a:latin typeface="+mj-lt"/>
                          <a:ea typeface="+mn-ea"/>
                          <a:cs typeface="+mn-cs"/>
                        </a:rPr>
                        <a:t>Obligation « senior préférée » conformément à l’article L.613-3-I-3° du Code monétaire et financier (les « Obligations »)</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3626808817"/>
                  </a:ext>
                </a:extLst>
              </a:tr>
              <a:tr h="323850">
                <a:tc>
                  <a:txBody>
                    <a:bodyPr/>
                    <a:lstStyle/>
                    <a:p>
                      <a:pPr algn="l" rtl="0" fontAlgn="ctr"/>
                      <a:r>
                        <a:rPr lang="fr-FR" sz="1200" b="1" i="0" u="none" strike="noStrike">
                          <a:solidFill>
                            <a:schemeClr val="tx1"/>
                          </a:solidFill>
                          <a:effectLst/>
                          <a:latin typeface="+mj-lt"/>
                        </a:rPr>
                        <a:t>Durée d’investissement conseillée</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a:solidFill>
                            <a:schemeClr val="tx1"/>
                          </a:solidFill>
                          <a:effectLst/>
                          <a:latin typeface="+mj-lt"/>
                        </a:rPr>
                        <a:t>6 ans</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3791283231"/>
                  </a:ext>
                </a:extLst>
              </a:tr>
              <a:tr h="333375">
                <a:tc>
                  <a:txBody>
                    <a:bodyPr/>
                    <a:lstStyle/>
                    <a:p>
                      <a:pPr algn="l" rtl="0" fontAlgn="ctr"/>
                      <a:r>
                        <a:rPr lang="fr-FR" sz="1200" b="1" i="0" u="none" strike="noStrike">
                          <a:solidFill>
                            <a:schemeClr val="tx1"/>
                          </a:solidFill>
                          <a:effectLst/>
                          <a:latin typeface="+mj-lt"/>
                        </a:rPr>
                        <a:t>Valeur nominale du titre et prix de l’émission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a:solidFill>
                            <a:schemeClr val="tx1"/>
                          </a:solidFill>
                          <a:effectLst/>
                          <a:latin typeface="+mj-lt"/>
                        </a:rPr>
                        <a:t>1 euro</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612807956"/>
                  </a:ext>
                </a:extLst>
              </a:tr>
              <a:tr h="374178">
                <a:tc>
                  <a:txBody>
                    <a:bodyPr/>
                    <a:lstStyle/>
                    <a:p>
                      <a:pPr algn="l" rtl="0" fontAlgn="ctr"/>
                      <a:r>
                        <a:rPr lang="fr-FR" sz="1200" b="1" i="0" u="none" strike="noStrike">
                          <a:solidFill>
                            <a:schemeClr val="tx1"/>
                          </a:solidFill>
                          <a:effectLst/>
                          <a:latin typeface="+mj-lt"/>
                        </a:rPr>
                        <a:t>Période de souscription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marL="0" marR="0" lvl="0" indent="0" algn="l" rtl="0">
                        <a:lnSpc>
                          <a:spcPct val="100000"/>
                        </a:lnSpc>
                        <a:spcBef>
                          <a:spcPct val="20000"/>
                        </a:spcBef>
                        <a:spcAft>
                          <a:spcPct val="0"/>
                        </a:spcAft>
                        <a:buSzTx/>
                        <a:buFont typeface="Arial" charset="0"/>
                        <a:buNone/>
                      </a:pPr>
                      <a:r>
                        <a:rPr lang="fr-FR" altLang="fr-FR" sz="1200" b="0" i="0" u="none" strike="noStrike" cap="none" normalizeH="0" baseline="0" dirty="0">
                          <a:ln>
                            <a:noFill/>
                          </a:ln>
                          <a:solidFill>
                            <a:schemeClr val="tx1"/>
                          </a:solidFill>
                          <a:effectLst/>
                          <a:latin typeface="+mj-lt"/>
                        </a:rPr>
                        <a:t>du 29 septembre 2023 (9 heures) au 17 octobre 2023 (18h30)</a:t>
                      </a:r>
                      <a:endParaRPr kumimoji="0" lang="fr-FR" altLang="fr-FR" sz="1200" b="0" i="0" u="none" strike="noStrike" cap="none" normalizeH="0" baseline="0" dirty="0">
                        <a:ln>
                          <a:noFill/>
                        </a:ln>
                        <a:solidFill>
                          <a:schemeClr val="tx1"/>
                        </a:solidFill>
                        <a:effectLst/>
                        <a:latin typeface="+mj-lt"/>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846453345"/>
                  </a:ext>
                </a:extLst>
              </a:tr>
              <a:tr h="269037">
                <a:tc>
                  <a:txBody>
                    <a:bodyPr/>
                    <a:lstStyle/>
                    <a:p>
                      <a:pPr algn="l" rtl="0" fontAlgn="ctr"/>
                      <a:r>
                        <a:rPr lang="fr-FR" sz="1200" b="1" i="0" u="none" strike="noStrike">
                          <a:solidFill>
                            <a:schemeClr val="tx1"/>
                          </a:solidFill>
                          <a:effectLst/>
                          <a:latin typeface="+mj-lt"/>
                        </a:rPr>
                        <a:t>Eligibilité</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a:solidFill>
                            <a:schemeClr val="tx1"/>
                          </a:solidFill>
                          <a:effectLst/>
                          <a:latin typeface="+mj-lt"/>
                        </a:rPr>
                        <a:t>Compte Titre Ordinaire (CTO) </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00285005"/>
                  </a:ext>
                </a:extLst>
              </a:tr>
              <a:tr h="420683">
                <a:tc>
                  <a:txBody>
                    <a:bodyPr/>
                    <a:lstStyle/>
                    <a:p>
                      <a:pPr algn="l" rtl="0" fontAlgn="ctr"/>
                      <a:r>
                        <a:rPr lang="fr-FR" sz="1200" b="1" i="0" u="none" strike="noStrike">
                          <a:solidFill>
                            <a:schemeClr val="tx1"/>
                          </a:solidFill>
                          <a:effectLst/>
                          <a:latin typeface="+mj-lt"/>
                        </a:rPr>
                        <a:t>Frais </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a:solidFill>
                            <a:schemeClr val="tx1"/>
                          </a:solidFill>
                          <a:effectLst/>
                          <a:latin typeface="+mj-lt"/>
                        </a:rPr>
                        <a:t>Pas de frais lié à la souscription de l'emprunt. Pour les droits de garde et commissions liées à une transaction sur le marché avant l'échéance, se référer à la brochure tarifaire de l'établissement</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2645504370"/>
                  </a:ext>
                </a:extLst>
              </a:tr>
              <a:tr h="265176">
                <a:tc>
                  <a:txBody>
                    <a:bodyPr/>
                    <a:lstStyle/>
                    <a:p>
                      <a:pPr algn="l" rtl="0" fontAlgn="ctr"/>
                      <a:r>
                        <a:rPr lang="fr-FR" sz="1200" b="1" i="0" u="none" strike="noStrike">
                          <a:solidFill>
                            <a:schemeClr val="tx1"/>
                          </a:solidFill>
                          <a:effectLst/>
                          <a:latin typeface="+mj-lt"/>
                        </a:rPr>
                        <a:t>SRI</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dirty="0">
                          <a:solidFill>
                            <a:schemeClr val="tx1"/>
                          </a:solidFill>
                          <a:effectLst/>
                          <a:latin typeface="+mj-lt"/>
                        </a:rPr>
                        <a:t>1</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691694195"/>
                  </a:ext>
                </a:extLst>
              </a:tr>
              <a:tr h="375103">
                <a:tc>
                  <a:txBody>
                    <a:bodyPr/>
                    <a:lstStyle/>
                    <a:p>
                      <a:pPr algn="l" rtl="0" fontAlgn="ctr"/>
                      <a:r>
                        <a:rPr lang="fr-FR" sz="1200" b="1" i="0" u="none" strike="noStrike">
                          <a:solidFill>
                            <a:schemeClr val="tx1"/>
                          </a:solidFill>
                          <a:effectLst/>
                          <a:latin typeface="+mj-lt"/>
                        </a:rPr>
                        <a:t>Jouissance et date de règlement</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dirty="0">
                          <a:solidFill>
                            <a:schemeClr val="tx1"/>
                          </a:solidFill>
                          <a:effectLst/>
                          <a:latin typeface="+mj-lt"/>
                        </a:rPr>
                        <a:t>24/10/2023</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769468438"/>
                  </a:ext>
                </a:extLst>
              </a:tr>
              <a:tr h="391142">
                <a:tc>
                  <a:txBody>
                    <a:bodyPr/>
                    <a:lstStyle/>
                    <a:p>
                      <a:pPr algn="l" rtl="0" fontAlgn="ctr"/>
                      <a:r>
                        <a:rPr lang="fr-FR" sz="1200" b="1" i="0" u="none" strike="noStrike">
                          <a:solidFill>
                            <a:schemeClr val="tx1"/>
                          </a:solidFill>
                          <a:effectLst/>
                          <a:latin typeface="+mj-lt"/>
                        </a:rPr>
                        <a:t>Périodicité et montant de l’intérêt</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r>
                        <a:rPr kumimoji="0" lang="fr-FR" altLang="fr-FR" sz="1200" b="0" i="0" u="none" strike="noStrike" cap="none" normalizeH="0" baseline="0" dirty="0">
                          <a:ln>
                            <a:noFill/>
                          </a:ln>
                          <a:solidFill>
                            <a:schemeClr val="tx1"/>
                          </a:solidFill>
                          <a:effectLst/>
                          <a:latin typeface="+mj-lt"/>
                        </a:rPr>
                        <a:t>Intérêt annuel de 4,2</a:t>
                      </a:r>
                      <a:r>
                        <a:rPr lang="fr-FR" altLang="fr-FR" sz="1200" b="0" i="0" u="none" strike="noStrike" cap="none" normalizeH="0" baseline="0" dirty="0">
                          <a:ln>
                            <a:noFill/>
                          </a:ln>
                          <a:solidFill>
                            <a:schemeClr val="tx1"/>
                          </a:solidFill>
                          <a:effectLst/>
                          <a:latin typeface="+mj-lt"/>
                        </a:rPr>
                        <a:t>% payable</a:t>
                      </a:r>
                      <a:r>
                        <a:rPr kumimoji="0" lang="fr-FR" altLang="fr-FR" sz="1200" b="0" i="0" u="none" strike="noStrike" cap="none" normalizeH="0" baseline="0" dirty="0">
                          <a:ln>
                            <a:noFill/>
                          </a:ln>
                          <a:solidFill>
                            <a:schemeClr val="tx1"/>
                          </a:solidFill>
                          <a:effectLst/>
                          <a:latin typeface="+mj-lt"/>
                        </a:rPr>
                        <a:t> trimestriellement les </a:t>
                      </a:r>
                      <a:r>
                        <a:rPr lang="fr-FR" altLang="fr-FR" sz="1200" b="0" i="0" u="none" strike="noStrike" cap="none" normalizeH="0" baseline="0" dirty="0">
                          <a:ln>
                            <a:noFill/>
                          </a:ln>
                          <a:solidFill>
                            <a:schemeClr val="tx1"/>
                          </a:solidFill>
                          <a:effectLst/>
                          <a:latin typeface="+mj-lt"/>
                        </a:rPr>
                        <a:t>24/10, 24/01, 24/04 </a:t>
                      </a:r>
                      <a:r>
                        <a:rPr kumimoji="0" lang="fr-FR" altLang="fr-FR" sz="1200" b="0" i="0" u="none" strike="noStrike" cap="none" normalizeH="0" baseline="0" dirty="0">
                          <a:ln>
                            <a:noFill/>
                          </a:ln>
                          <a:solidFill>
                            <a:schemeClr val="tx1"/>
                          </a:solidFill>
                          <a:effectLst/>
                          <a:latin typeface="+mj-lt"/>
                        </a:rPr>
                        <a:t>et 24</a:t>
                      </a:r>
                      <a:r>
                        <a:rPr lang="fr-FR" altLang="fr-FR" sz="1200" b="0" i="0" u="none" strike="noStrike" cap="none" normalizeH="0" baseline="0" dirty="0">
                          <a:ln>
                            <a:noFill/>
                          </a:ln>
                          <a:solidFill>
                            <a:schemeClr val="tx1"/>
                          </a:solidFill>
                          <a:effectLst/>
                          <a:latin typeface="+mj-lt"/>
                        </a:rPr>
                        <a:t>/07</a:t>
                      </a:r>
                      <a:r>
                        <a:rPr kumimoji="0" lang="fr-FR" altLang="fr-FR" sz="1200" b="0" i="0" u="none" strike="noStrike" cap="none" normalizeH="0" baseline="0" dirty="0">
                          <a:ln>
                            <a:noFill/>
                          </a:ln>
                          <a:solidFill>
                            <a:schemeClr val="tx1"/>
                          </a:solidFill>
                          <a:effectLst/>
                          <a:latin typeface="+mj-lt"/>
                        </a:rPr>
                        <a:t> de chaque année</a:t>
                      </a:r>
                      <a:r>
                        <a:rPr lang="fr-FR" altLang="fr-FR" sz="1200" b="0" i="0" u="none" strike="noStrike" cap="none" normalizeH="0" baseline="0" dirty="0">
                          <a:ln>
                            <a:noFill/>
                          </a:ln>
                          <a:solidFill>
                            <a:schemeClr val="tx1"/>
                          </a:solidFill>
                          <a:effectLst/>
                          <a:latin typeface="+mj-lt"/>
                        </a:rPr>
                        <a:t>,</a:t>
                      </a:r>
                      <a:r>
                        <a:rPr kumimoji="0" lang="fr-FR" altLang="fr-FR" sz="1200" b="0" i="0" u="none" strike="noStrike" cap="none" normalizeH="0" baseline="0" dirty="0">
                          <a:ln>
                            <a:noFill/>
                          </a:ln>
                          <a:solidFill>
                            <a:schemeClr val="tx1"/>
                          </a:solidFill>
                          <a:effectLst/>
                          <a:latin typeface="+mj-lt"/>
                        </a:rPr>
                        <a:t> </a:t>
                      </a:r>
                      <a:r>
                        <a:rPr lang="fr-FR" sz="1200" b="0" kern="1200" dirty="0">
                          <a:solidFill>
                            <a:schemeClr val="tx1"/>
                          </a:solidFill>
                          <a:effectLst/>
                          <a:latin typeface="+mj-lt"/>
                          <a:ea typeface="+mn-ea"/>
                          <a:cs typeface="+mn-cs"/>
                        </a:rPr>
                        <a:t>soit </a:t>
                      </a:r>
                      <a:r>
                        <a:rPr lang="fr-FR" sz="1200" b="0" i="0" u="none" strike="noStrike" kern="1200" cap="none" normalizeH="0" baseline="0" dirty="0">
                          <a:ln>
                            <a:noFill/>
                          </a:ln>
                          <a:solidFill>
                            <a:schemeClr val="tx1"/>
                          </a:solidFill>
                          <a:effectLst/>
                          <a:latin typeface="+mj-lt"/>
                          <a:ea typeface="+mn-ea"/>
                          <a:cs typeface="+mn-cs"/>
                        </a:rPr>
                        <a:t>1,05</a:t>
                      </a:r>
                      <a:r>
                        <a:rPr kumimoji="0" lang="fr-FR" altLang="fr-FR" sz="1200" b="0" i="0" u="none" strike="noStrike" cap="none" normalizeH="0" baseline="0" dirty="0">
                          <a:ln>
                            <a:noFill/>
                          </a:ln>
                          <a:solidFill>
                            <a:schemeClr val="tx1"/>
                          </a:solidFill>
                          <a:effectLst/>
                          <a:latin typeface="+mj-lt"/>
                        </a:rPr>
                        <a:t> % par trimestre, représentant un coupon trimestriel de 0,0105 </a:t>
                      </a:r>
                      <a:r>
                        <a:rPr lang="fr-FR" sz="1200" b="0" kern="1200" dirty="0">
                          <a:solidFill>
                            <a:schemeClr val="tx1"/>
                          </a:solidFill>
                          <a:effectLst/>
                          <a:latin typeface="+mj-lt"/>
                          <a:ea typeface="+mn-ea"/>
                          <a:cs typeface="+mn-cs"/>
                        </a:rPr>
                        <a:t>euro par obligation.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3905650097"/>
                  </a:ext>
                </a:extLst>
              </a:tr>
              <a:tr h="391142">
                <a:tc>
                  <a:txBody>
                    <a:bodyPr/>
                    <a:lstStyle/>
                    <a:p>
                      <a:pPr algn="l" rtl="0" fontAlgn="ctr"/>
                      <a:r>
                        <a:rPr lang="fr-FR" sz="1200" b="1" i="0" u="none" strike="noStrike">
                          <a:solidFill>
                            <a:schemeClr val="tx1"/>
                          </a:solidFill>
                          <a:effectLst/>
                          <a:latin typeface="+mj-lt"/>
                        </a:rPr>
                        <a:t>Amortissement normal et date d’échéance</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dirty="0">
                          <a:solidFill>
                            <a:schemeClr val="tx1"/>
                          </a:solidFill>
                          <a:effectLst/>
                          <a:latin typeface="+mj-lt"/>
                        </a:rPr>
                        <a:t>Amortissement en totalité le 24/10/2029 à la valeur nominale de 1 euro et remboursé sur le compte espèces du client rattaché au CTO</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649784039"/>
                  </a:ext>
                </a:extLst>
              </a:tr>
              <a:tr h="363973">
                <a:tc>
                  <a:txBody>
                    <a:bodyPr/>
                    <a:lstStyle/>
                    <a:p>
                      <a:pPr algn="l" rtl="0" fontAlgn="ctr"/>
                      <a:r>
                        <a:rPr lang="fr-FR" sz="1200" b="1" i="0" u="none" strike="noStrike" dirty="0">
                          <a:solidFill>
                            <a:schemeClr val="tx1"/>
                          </a:solidFill>
                          <a:effectLst/>
                          <a:latin typeface="+mj-lt"/>
                        </a:rPr>
                        <a:t>Taux de rendement actuariel</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dirty="0">
                          <a:solidFill>
                            <a:schemeClr val="tx1"/>
                          </a:solidFill>
                          <a:effectLst/>
                          <a:latin typeface="+mj-lt"/>
                        </a:rPr>
                        <a:t>4,27%</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489393544"/>
                  </a:ext>
                </a:extLst>
              </a:tr>
              <a:tr h="370483">
                <a:tc>
                  <a:txBody>
                    <a:bodyPr/>
                    <a:lstStyle/>
                    <a:p>
                      <a:pPr algn="l" rtl="0" fontAlgn="ctr"/>
                      <a:r>
                        <a:rPr lang="fr-FR" sz="1200" b="1" i="0" u="none" strike="noStrike">
                          <a:solidFill>
                            <a:schemeClr val="tx1"/>
                          </a:solidFill>
                          <a:effectLst/>
                          <a:latin typeface="+mj-lt"/>
                        </a:rPr>
                        <a:t>Documentation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marL="0" marR="0" lvl="0" indent="0" algn="l" defTabSz="1219170" rtl="0" eaLnBrk="1" fontAlgn="base" latinLnBrk="0" hangingPunct="1">
                        <a:lnSpc>
                          <a:spcPct val="100000"/>
                        </a:lnSpc>
                        <a:spcBef>
                          <a:spcPct val="20000"/>
                        </a:spcBef>
                        <a:spcAft>
                          <a:spcPct val="0"/>
                        </a:spcAft>
                        <a:buClr>
                          <a:srgbClr val="E60000"/>
                        </a:buClr>
                        <a:buSzTx/>
                        <a:buFont typeface="Arial" charset="0"/>
                        <a:buNone/>
                        <a:tabLst/>
                        <a:defRPr/>
                      </a:pPr>
                      <a:r>
                        <a:rPr kumimoji="0" lang="fr-FR" altLang="fr-FR" sz="1200" b="0" i="0" u="none" strike="noStrike" kern="1200" cap="none" spc="0" normalizeH="0" baseline="0" noProof="0" dirty="0">
                          <a:ln>
                            <a:noFill/>
                          </a:ln>
                          <a:solidFill>
                            <a:schemeClr val="tx1"/>
                          </a:solidFill>
                          <a:effectLst/>
                          <a:uLnTx/>
                          <a:uFillTx/>
                          <a:latin typeface="+mj-lt"/>
                          <a:ea typeface="+mn-ea"/>
                          <a:cs typeface="+mn-cs"/>
                        </a:rPr>
                        <a:t>Prospectus d’offre au public approuvé par l’Autorité des marchés financiers sous le n° 23-398 en date du 18 septembre 23</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645171549"/>
                  </a:ext>
                </a:extLst>
              </a:tr>
              <a:tr h="673962">
                <a:tc>
                  <a:txBody>
                    <a:bodyPr/>
                    <a:lstStyle/>
                    <a:p>
                      <a:pPr algn="l" rtl="0" fontAlgn="ctr"/>
                      <a:r>
                        <a:rPr lang="fr-FR" sz="1200" b="1" i="0" u="none" strike="noStrike">
                          <a:solidFill>
                            <a:schemeClr val="tx1"/>
                          </a:solidFill>
                          <a:effectLst/>
                          <a:latin typeface="+mj-lt"/>
                        </a:rPr>
                        <a:t>Clientèle cible </a:t>
                      </a:r>
                      <a:endParaRPr lang="fr-FR" sz="1000" b="1" i="0" u="none" strike="noStrike">
                        <a:solidFill>
                          <a:schemeClr val="tx1"/>
                        </a:solidFill>
                        <a:effectLst/>
                        <a:latin typeface="+mj-lt"/>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dirty="0">
                          <a:solidFill>
                            <a:srgbClr val="00B0F0"/>
                          </a:solidFill>
                          <a:effectLst/>
                          <a:latin typeface="+mj-lt"/>
                        </a:rPr>
                        <a:t>Grand public ; Haut de gamme aisée ; gestion privée ; Banque privée</a:t>
                      </a:r>
                    </a:p>
                    <a:p>
                      <a:pPr algn="l" rtl="0" fontAlgn="ctr"/>
                      <a:r>
                        <a:rPr lang="fr-FR" sz="1200" b="0" i="0" u="none" strike="noStrike" dirty="0">
                          <a:solidFill>
                            <a:srgbClr val="FF0000"/>
                          </a:solidFill>
                          <a:effectLst/>
                          <a:latin typeface="+mj-lt"/>
                        </a:rPr>
                        <a:t>Grand public ; Premium /Haut de gamme ; Premium gestion privée ; Premium Banque privée</a:t>
                      </a:r>
                    </a:p>
                    <a:p>
                      <a:pPr algn="l" rtl="0" fontAlgn="ctr"/>
                      <a:r>
                        <a:rPr lang="fr-FR" sz="1200" b="0" i="0" u="none" strike="noStrike" dirty="0">
                          <a:solidFill>
                            <a:schemeClr val="tx1"/>
                          </a:solidFill>
                          <a:effectLst/>
                          <a:latin typeface="+mj-lt"/>
                        </a:rPr>
                        <a:t>Professionnels ; Entreprises/ ESI /Institutionnels ; Sociétés holdings patrimoniales</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832112417"/>
                  </a:ext>
                </a:extLst>
              </a:tr>
              <a:tr h="414595">
                <a:tc>
                  <a:txBody>
                    <a:bodyPr/>
                    <a:lstStyle/>
                    <a:p>
                      <a:pPr algn="l" rtl="0" fontAlgn="ctr"/>
                      <a:r>
                        <a:rPr lang="fr-FR" sz="1000" b="1" i="0" u="none" strike="noStrike">
                          <a:solidFill>
                            <a:schemeClr val="tx1"/>
                          </a:solidFill>
                          <a:effectLst/>
                          <a:latin typeface="+mj-lt"/>
                        </a:rPr>
                        <a:t>QCF/ QR et QFD </a:t>
                      </a:r>
                      <a:r>
                        <a:rPr lang="fr-FR" sz="1100" b="1" i="0" u="none" strike="noStrike">
                          <a:solidFill>
                            <a:schemeClr val="tx1"/>
                          </a:solidFill>
                          <a:effectLst/>
                          <a:latin typeface="+mj-lt"/>
                        </a:rPr>
                        <a:t>pour les clientèles cibles</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a:r>
                        <a:rPr lang="fr-FR" sz="1200" b="0" i="0" u="none" strike="noStrike" dirty="0">
                          <a:solidFill>
                            <a:schemeClr val="tx1"/>
                          </a:solidFill>
                          <a:effectLst/>
                          <a:latin typeface="+mj-lt"/>
                        </a:rPr>
                        <a:t>À partir de C1 (</a:t>
                      </a:r>
                      <a:r>
                        <a:rPr lang="fr-FR" sz="1200" b="1" i="0" u="none" strike="noStrike" dirty="0">
                          <a:solidFill>
                            <a:schemeClr val="tx2"/>
                          </a:solidFill>
                          <a:effectLst/>
                          <a:latin typeface="+mj-lt"/>
                        </a:rPr>
                        <a:t>débutant</a:t>
                      </a:r>
                      <a:r>
                        <a:rPr lang="fr-FR" sz="1200" b="0" i="0" u="none" strike="noStrike" dirty="0">
                          <a:solidFill>
                            <a:schemeClr val="tx1"/>
                          </a:solidFill>
                          <a:effectLst/>
                          <a:latin typeface="+mj-lt"/>
                        </a:rPr>
                        <a:t>) et à </a:t>
                      </a:r>
                      <a:r>
                        <a:rPr lang="fr-FR" sz="1200" dirty="0">
                          <a:latin typeface="+mj-lt"/>
                        </a:rPr>
                        <a:t>partir de R1 (</a:t>
                      </a:r>
                      <a:r>
                        <a:rPr lang="fr-FR" sz="1200" b="1" dirty="0">
                          <a:solidFill>
                            <a:schemeClr val="tx2"/>
                          </a:solidFill>
                          <a:latin typeface="+mj-lt"/>
                        </a:rPr>
                        <a:t>prudent</a:t>
                      </a:r>
                      <a:r>
                        <a:rPr lang="fr-FR" sz="1200" b="0" dirty="0">
                          <a:solidFill>
                            <a:schemeClr val="tx1"/>
                          </a:solidFill>
                          <a:latin typeface="+mj-lt"/>
                        </a:rPr>
                        <a:t>)</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527286059"/>
                  </a:ext>
                </a:extLst>
              </a:tr>
            </a:tbl>
          </a:graphicData>
        </a:graphic>
      </p:graphicFrame>
      <p:pic>
        <p:nvPicPr>
          <p:cNvPr id="9" name="Image 8">
            <a:extLst>
              <a:ext uri="{FF2B5EF4-FFF2-40B4-BE49-F238E27FC236}">
                <a16:creationId xmlns:a16="http://schemas.microsoft.com/office/drawing/2014/main" id="{A75B9608-3A84-470F-9448-6757BC56AAFB}"/>
              </a:ext>
            </a:extLst>
          </p:cNvPr>
          <p:cNvPicPr>
            <a:picLocks noChangeAspect="1"/>
          </p:cNvPicPr>
          <p:nvPr/>
        </p:nvPicPr>
        <p:blipFill>
          <a:blip r:embed="rId3"/>
          <a:stretch>
            <a:fillRect/>
          </a:stretch>
        </p:blipFill>
        <p:spPr>
          <a:xfrm>
            <a:off x="11382878" y="109634"/>
            <a:ext cx="479057" cy="479057"/>
          </a:xfrm>
          <a:prstGeom prst="rect">
            <a:avLst/>
          </a:prstGeom>
        </p:spPr>
      </p:pic>
      <p:sp>
        <p:nvSpPr>
          <p:cNvPr id="8" name="Rectangle 7">
            <a:extLst>
              <a:ext uri="{FF2B5EF4-FFF2-40B4-BE49-F238E27FC236}">
                <a16:creationId xmlns:a16="http://schemas.microsoft.com/office/drawing/2014/main" id="{3F4B7B09-C71D-449F-A486-607776C0A5B7}"/>
              </a:ext>
            </a:extLst>
          </p:cNvPr>
          <p:cNvSpPr/>
          <p:nvPr/>
        </p:nvSpPr>
        <p:spPr>
          <a:xfrm>
            <a:off x="3165325" y="6530591"/>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197299790"/>
      </p:ext>
    </p:extLst>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073509" y="235417"/>
            <a:ext cx="8774587" cy="871132"/>
          </a:xfrm>
        </p:spPr>
        <p:txBody>
          <a:bodyPr/>
          <a:lstStyle/>
          <a:p>
            <a:r>
              <a:rPr lang="fr-FR" sz="2800" b="1" dirty="0">
                <a:latin typeface="+mj-lt"/>
                <a:cs typeface="Arial"/>
              </a:rPr>
              <a:t>Caractéristiques ASV</a:t>
            </a:r>
            <a:r>
              <a:rPr lang="fr-FR" b="1" dirty="0">
                <a:latin typeface="+mj-lt"/>
                <a:cs typeface="Arial"/>
              </a:rPr>
              <a:t> </a:t>
            </a:r>
            <a:endParaRPr lang="fr-FR" altLang="fr-FR" b="1" dirty="0">
              <a:latin typeface="+mj-lt"/>
            </a:endParaRPr>
          </a:p>
        </p:txBody>
      </p:sp>
      <p:graphicFrame>
        <p:nvGraphicFramePr>
          <p:cNvPr id="6" name="Tableau 5">
            <a:extLst>
              <a:ext uri="{FF2B5EF4-FFF2-40B4-BE49-F238E27FC236}">
                <a16:creationId xmlns:a16="http://schemas.microsoft.com/office/drawing/2014/main" id="{F0B0ADFC-93FF-4BF0-8866-ED1BBBA2E4C3}"/>
              </a:ext>
            </a:extLst>
          </p:cNvPr>
          <p:cNvGraphicFramePr>
            <a:graphicFrameLocks noGrp="1"/>
          </p:cNvGraphicFramePr>
          <p:nvPr>
            <p:extLst>
              <p:ext uri="{D42A27DB-BD31-4B8C-83A1-F6EECF244321}">
                <p14:modId xmlns:p14="http://schemas.microsoft.com/office/powerpoint/2010/main" val="2426401050"/>
              </p:ext>
            </p:extLst>
          </p:nvPr>
        </p:nvGraphicFramePr>
        <p:xfrm>
          <a:off x="902770" y="793578"/>
          <a:ext cx="10959165" cy="5528395"/>
        </p:xfrm>
        <a:graphic>
          <a:graphicData uri="http://schemas.openxmlformats.org/drawingml/2006/table">
            <a:tbl>
              <a:tblPr/>
              <a:tblGrid>
                <a:gridCol w="2550293">
                  <a:extLst>
                    <a:ext uri="{9D8B030D-6E8A-4147-A177-3AD203B41FA5}">
                      <a16:colId xmlns:a16="http://schemas.microsoft.com/office/drawing/2014/main" val="3160436982"/>
                    </a:ext>
                  </a:extLst>
                </a:gridCol>
                <a:gridCol w="4346292">
                  <a:extLst>
                    <a:ext uri="{9D8B030D-6E8A-4147-A177-3AD203B41FA5}">
                      <a16:colId xmlns:a16="http://schemas.microsoft.com/office/drawing/2014/main" val="344075696"/>
                    </a:ext>
                  </a:extLst>
                </a:gridCol>
                <a:gridCol w="4062580">
                  <a:extLst>
                    <a:ext uri="{9D8B030D-6E8A-4147-A177-3AD203B41FA5}">
                      <a16:colId xmlns:a16="http://schemas.microsoft.com/office/drawing/2014/main" val="1614050053"/>
                    </a:ext>
                  </a:extLst>
                </a:gridCol>
              </a:tblGrid>
              <a:tr h="322917">
                <a:tc>
                  <a:txBody>
                    <a:bodyPr/>
                    <a:lstStyle/>
                    <a:p>
                      <a:pPr algn="l" rtl="0" fontAlgn="ctr"/>
                      <a:r>
                        <a:rPr lang="fr-FR" sz="1200" b="1" i="0" u="none" strike="noStrike" dirty="0">
                          <a:solidFill>
                            <a:schemeClr val="tx1"/>
                          </a:solidFill>
                          <a:effectLst/>
                          <a:latin typeface="+mj-lt"/>
                        </a:rPr>
                        <a:t>Code ISIN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mj-lt"/>
                          <a:ea typeface="+mn-ea"/>
                          <a:cs typeface="+mn-cs"/>
                        </a:rPr>
                        <a:t>FR001400KT41 (</a:t>
                      </a:r>
                      <a:r>
                        <a:rPr kumimoji="0" lang="fr-FR" altLang="fr-FR" sz="1000" b="0" i="0" u="none" strike="noStrike" kern="1200" cap="none" spc="0" normalizeH="0" baseline="0" noProof="0" dirty="0">
                          <a:ln>
                            <a:noFill/>
                          </a:ln>
                          <a:solidFill>
                            <a:srgbClr val="000000"/>
                          </a:solidFill>
                          <a:effectLst/>
                          <a:uLnTx/>
                          <a:uFillTx/>
                          <a:latin typeface="+mj-lt"/>
                          <a:ea typeface="+mn-ea"/>
                          <a:cs typeface="+mn-cs"/>
                        </a:rPr>
                        <a:t>BPCE Vie et PREPAR VIE)</a:t>
                      </a:r>
                      <a:endParaRPr lang="fr-FR" sz="1000" b="0" i="0" u="none" strike="noStrike" dirty="0">
                        <a:solidFill>
                          <a:schemeClr val="tx1"/>
                        </a:solidFill>
                        <a:effectLst/>
                        <a:latin typeface="+mj-lt"/>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mn-lt"/>
                          <a:ea typeface="+mn-ea"/>
                          <a:cs typeface="+mn-cs"/>
                        </a:rPr>
                        <a:t> FR001400KT58 </a:t>
                      </a:r>
                      <a:r>
                        <a:rPr kumimoji="0" lang="fr-FR" altLang="fr-FR" sz="1100" b="0" i="0" u="none" strike="noStrike" kern="1200" cap="none" spc="0" normalizeH="0" baseline="0" noProof="0" dirty="0">
                          <a:ln>
                            <a:noFill/>
                          </a:ln>
                          <a:solidFill>
                            <a:srgbClr val="000000"/>
                          </a:solidFill>
                          <a:effectLst/>
                          <a:uLnTx/>
                          <a:uFillTx/>
                          <a:latin typeface="+mn-lt"/>
                          <a:ea typeface="+mn-ea"/>
                          <a:cs typeface="+mn-cs"/>
                        </a:rPr>
                        <a:t>(CNP Assurances)</a:t>
                      </a:r>
                      <a:endParaRPr lang="fr-FR" sz="1200" b="0" i="0" u="none" strike="noStrike" dirty="0">
                        <a:solidFill>
                          <a:schemeClr val="tx1"/>
                        </a:solidFill>
                        <a:effectLst/>
                        <a:latin typeface="Arial"/>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3016377667"/>
                  </a:ext>
                </a:extLst>
              </a:tr>
              <a:tr h="361368">
                <a:tc>
                  <a:txBody>
                    <a:bodyPr/>
                    <a:lstStyle/>
                    <a:p>
                      <a:pPr algn="l" rtl="0" fontAlgn="ctr"/>
                      <a:r>
                        <a:rPr lang="fr-FR" sz="1100" b="1" i="0" u="none" strike="noStrike">
                          <a:solidFill>
                            <a:schemeClr val="tx1"/>
                          </a:solidFill>
                          <a:effectLst/>
                          <a:latin typeface="+mj-lt"/>
                        </a:rPr>
                        <a:t>Titres d’instruments</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gridSpan="2">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fr-FR" altLang="fr-FR" sz="950" b="0" i="0" u="none" strike="noStrike" kern="1200">
                          <a:solidFill>
                            <a:schemeClr val="tx1"/>
                          </a:solidFill>
                          <a:effectLst/>
                          <a:latin typeface="+mj-lt"/>
                          <a:ea typeface="+mn-ea"/>
                          <a:cs typeface="+mn-cs"/>
                        </a:rPr>
                        <a:t>Obligation zéro coupon en « senior préférée » conformément à l’article L.613-3-I-3° du Code monétaire et financier (les « Obligations ») émise par BPCE</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endParaRPr lang="fr-FR" altLang="fr-FR" sz="1100" b="0" i="0" u="none" strike="noStrike" kern="1200">
                        <a:solidFill>
                          <a:schemeClr val="tx1"/>
                        </a:solidFill>
                        <a:effectLst/>
                        <a:latin typeface="Arial"/>
                        <a:ea typeface="+mn-ea"/>
                        <a:cs typeface="+mn-cs"/>
                      </a:endParaRPr>
                    </a:p>
                  </a:txBody>
                  <a:tcPr marL="7620" marR="7620" marT="7620" marB="0"/>
                </a:tc>
                <a:extLst>
                  <a:ext uri="{0D108BD9-81ED-4DB2-BD59-A6C34878D82A}">
                    <a16:rowId xmlns:a16="http://schemas.microsoft.com/office/drawing/2014/main" val="637742837"/>
                  </a:ext>
                </a:extLst>
              </a:tr>
              <a:tr h="293998">
                <a:tc>
                  <a:txBody>
                    <a:bodyPr/>
                    <a:lstStyle/>
                    <a:p>
                      <a:pPr algn="l" rtl="0" fontAlgn="ctr"/>
                      <a:r>
                        <a:rPr lang="fr-FR" sz="1200" b="1" i="0" u="none" strike="noStrike">
                          <a:solidFill>
                            <a:schemeClr val="tx1"/>
                          </a:solidFill>
                          <a:effectLst/>
                          <a:latin typeface="+mj-lt"/>
                        </a:rPr>
                        <a:t>Durée d’investissement conseillée</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gridSpan="2">
                  <a:txBody>
                    <a:bodyPr/>
                    <a:lstStyle/>
                    <a:p>
                      <a:pPr algn="l" rtl="0" fontAlgn="ctr"/>
                      <a:r>
                        <a:rPr lang="fr-FR" sz="1000" b="0" i="0" u="none" strike="noStrike" dirty="0">
                          <a:solidFill>
                            <a:schemeClr val="tx1"/>
                          </a:solidFill>
                          <a:effectLst/>
                          <a:latin typeface="+mj-lt"/>
                        </a:rPr>
                        <a:t>6 ans</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3791283231"/>
                  </a:ext>
                </a:extLst>
              </a:tr>
              <a:tr h="348916">
                <a:tc>
                  <a:txBody>
                    <a:bodyPr/>
                    <a:lstStyle/>
                    <a:p>
                      <a:pPr algn="l" rtl="0" fontAlgn="ctr"/>
                      <a:r>
                        <a:rPr lang="fr-FR" sz="1200" b="1" i="0" u="none" strike="noStrike">
                          <a:solidFill>
                            <a:schemeClr val="tx1"/>
                          </a:solidFill>
                          <a:effectLst/>
                          <a:latin typeface="+mj-lt"/>
                        </a:rPr>
                        <a:t>Valeur nominale du titre</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gridSpan="2">
                  <a:txBody>
                    <a:bodyPr/>
                    <a:lstStyle/>
                    <a:p>
                      <a:pPr algn="l" rtl="0" fontAlgn="ctr"/>
                      <a:r>
                        <a:rPr lang="fr-FR" sz="1000" b="0" i="0" u="none" strike="noStrike">
                          <a:solidFill>
                            <a:schemeClr val="tx1"/>
                          </a:solidFill>
                          <a:effectLst/>
                          <a:latin typeface="+mj-lt"/>
                        </a:rPr>
                        <a:t>100 €</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1612807956"/>
                  </a:ext>
                </a:extLst>
              </a:tr>
              <a:tr h="343255">
                <a:tc>
                  <a:txBody>
                    <a:bodyPr/>
                    <a:lstStyle/>
                    <a:p>
                      <a:pPr algn="l" rtl="0" fontAlgn="ctr"/>
                      <a:r>
                        <a:rPr lang="fr-FR" sz="1200" b="1" i="0" u="none" strike="noStrike">
                          <a:solidFill>
                            <a:schemeClr val="tx1"/>
                          </a:solidFill>
                          <a:effectLst/>
                          <a:latin typeface="+mj-lt"/>
                        </a:rPr>
                        <a:t>Période de souscription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gridSpan="2">
                  <a:txBody>
                    <a:bodyPr/>
                    <a:lstStyle/>
                    <a:p>
                      <a:pPr marL="0" marR="0" lvl="0" indent="0" algn="l" rtl="0">
                        <a:lnSpc>
                          <a:spcPct val="100000"/>
                        </a:lnSpc>
                        <a:spcBef>
                          <a:spcPct val="20000"/>
                        </a:spcBef>
                        <a:spcAft>
                          <a:spcPct val="0"/>
                        </a:spcAft>
                        <a:buSzTx/>
                        <a:buFont typeface="Arial" charset="0"/>
                        <a:buNone/>
                      </a:pPr>
                      <a:r>
                        <a:rPr lang="fr-FR" altLang="fr-FR" sz="1000" b="0" i="0" u="none" strike="noStrike" cap="none" normalizeH="0" baseline="0" dirty="0">
                          <a:ln>
                            <a:noFill/>
                          </a:ln>
                          <a:solidFill>
                            <a:schemeClr val="tx1"/>
                          </a:solidFill>
                          <a:effectLst/>
                          <a:latin typeface="+mj-lt"/>
                        </a:rPr>
                        <a:t>Du 29 septembre 2023 (9 heures) au 17 octobre 2023 (18h30)</a:t>
                      </a:r>
                      <a:endParaRPr kumimoji="0" lang="fr-FR" altLang="fr-FR" sz="1000" b="0" i="0" u="none" strike="noStrike" cap="none" normalizeH="0" baseline="0" dirty="0">
                        <a:ln>
                          <a:noFill/>
                        </a:ln>
                        <a:solidFill>
                          <a:schemeClr val="tx1"/>
                        </a:solidFill>
                        <a:effectLst/>
                        <a:latin typeface="+mj-lt"/>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1846453345"/>
                  </a:ext>
                </a:extLst>
              </a:tr>
              <a:tr h="269037">
                <a:tc>
                  <a:txBody>
                    <a:bodyPr/>
                    <a:lstStyle/>
                    <a:p>
                      <a:pPr algn="l" rtl="0" fontAlgn="ctr"/>
                      <a:r>
                        <a:rPr lang="fr-FR" sz="1200" b="1" i="0" u="none" strike="noStrike">
                          <a:solidFill>
                            <a:schemeClr val="tx1"/>
                          </a:solidFill>
                          <a:effectLst/>
                          <a:latin typeface="+mj-lt"/>
                        </a:rPr>
                        <a:t>Eligibilité</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gridSpan="2">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mj-lt"/>
                          <a:ea typeface="+mn-ea"/>
                          <a:cs typeface="+mn-cs"/>
                        </a:rPr>
                        <a:t>Contrats d’assurance-vie ou de capitalisation multi-supports libellés en euros et en unités de comptes (BPCE Vie, </a:t>
                      </a:r>
                      <a:r>
                        <a:rPr kumimoji="0" lang="fr-FR" sz="1000" b="0" i="0" u="none" strike="noStrike" kern="1200" cap="none" spc="0" normalizeH="0" baseline="0" noProof="0" dirty="0" err="1">
                          <a:ln>
                            <a:noFill/>
                          </a:ln>
                          <a:solidFill>
                            <a:srgbClr val="000000"/>
                          </a:solidFill>
                          <a:effectLst/>
                          <a:uLnTx/>
                          <a:uFillTx/>
                          <a:latin typeface="+mj-lt"/>
                          <a:ea typeface="+mn-ea"/>
                          <a:cs typeface="+mn-cs"/>
                        </a:rPr>
                        <a:t>Prepar</a:t>
                      </a:r>
                      <a:r>
                        <a:rPr kumimoji="0" lang="fr-FR" sz="1000" b="0" i="0" u="none" strike="noStrike" kern="1200" cap="none" spc="0" normalizeH="0" baseline="0" noProof="0" dirty="0">
                          <a:ln>
                            <a:noFill/>
                          </a:ln>
                          <a:solidFill>
                            <a:srgbClr val="000000"/>
                          </a:solidFill>
                          <a:effectLst/>
                          <a:uLnTx/>
                          <a:uFillTx/>
                          <a:latin typeface="+mj-lt"/>
                          <a:ea typeface="+mn-ea"/>
                          <a:cs typeface="+mn-cs"/>
                        </a:rPr>
                        <a:t> Vie et CNP Assurances)</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100285005"/>
                  </a:ext>
                </a:extLst>
              </a:tr>
              <a:tr h="420683">
                <a:tc>
                  <a:txBody>
                    <a:bodyPr/>
                    <a:lstStyle/>
                    <a:p>
                      <a:pPr algn="l" rtl="0" fontAlgn="ctr"/>
                      <a:r>
                        <a:rPr lang="fr-FR" sz="1200" b="1" i="0" u="none" strike="noStrike">
                          <a:solidFill>
                            <a:schemeClr val="tx1"/>
                          </a:solidFill>
                          <a:effectLst/>
                          <a:latin typeface="+mj-lt"/>
                        </a:rPr>
                        <a:t>Frais </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gridSpan="2">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mj-lt"/>
                          <a:ea typeface="+mn-ea"/>
                          <a:cs typeface="+mn-cs"/>
                        </a:rPr>
                        <a:t>Pas de frais lié à la souscription de l'emprunt.</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mj-lt"/>
                          <a:ea typeface="+mn-ea"/>
                          <a:cs typeface="+mn-cs"/>
                        </a:rPr>
                        <a:t>Frais sur versements, arbitrage et frais de gestion dans le cadre d’un contrat d’assurance-vie ou de capitalisation (selon conditions tarifaires ou grille dérogatoire en vigueur) </a:t>
                      </a:r>
                      <a:r>
                        <a:rPr kumimoji="0" lang="fr-FR" sz="1000" b="0" i="1" u="none" strike="noStrike" kern="1200" cap="none" spc="0" normalizeH="0" baseline="0" noProof="0" dirty="0">
                          <a:ln>
                            <a:noFill/>
                          </a:ln>
                          <a:solidFill>
                            <a:srgbClr val="000000"/>
                          </a:solidFill>
                          <a:effectLst/>
                          <a:uLnTx/>
                          <a:uFillTx/>
                          <a:latin typeface="+mj-lt"/>
                          <a:ea typeface="+mn-ea"/>
                          <a:cs typeface="+mn-cs"/>
                        </a:rPr>
                        <a:t>=&gt; </a:t>
                      </a:r>
                      <a:r>
                        <a:rPr kumimoji="0" lang="fr-FR" sz="1000" b="0" i="0" u="none" strike="noStrike" kern="1200" cap="none" spc="0" normalizeH="0" baseline="0" noProof="0" dirty="0">
                          <a:ln>
                            <a:noFill/>
                          </a:ln>
                          <a:solidFill>
                            <a:srgbClr val="000000"/>
                          </a:solidFill>
                          <a:effectLst/>
                          <a:uLnTx/>
                          <a:uFillTx/>
                          <a:latin typeface="+mj-lt"/>
                          <a:ea typeface="+mn-ea"/>
                          <a:cs typeface="+mn-cs"/>
                        </a:rPr>
                        <a:t>détails slides </a:t>
                      </a:r>
                      <a:r>
                        <a:rPr kumimoji="0" lang="fr-FR" sz="1000" b="0" i="0" u="none" strike="noStrike" kern="1200" cap="none" spc="0" normalizeH="0" baseline="0" noProof="0" dirty="0">
                          <a:ln>
                            <a:noFill/>
                          </a:ln>
                          <a:solidFill>
                            <a:srgbClr val="FF0000"/>
                          </a:solidFill>
                          <a:effectLst/>
                          <a:uLnTx/>
                          <a:uFillTx/>
                          <a:latin typeface="+mn-lt"/>
                          <a:ea typeface="+mn-ea"/>
                          <a:cs typeface="+mn-cs"/>
                        </a:rPr>
                        <a:t>25</a:t>
                      </a:r>
                      <a:r>
                        <a:rPr kumimoji="0" lang="fr-FR" sz="1000" b="0" i="0" u="none" strike="noStrike" kern="1200" cap="none" spc="0" normalizeH="0" baseline="0" noProof="0" dirty="0">
                          <a:ln>
                            <a:noFill/>
                          </a:ln>
                          <a:solidFill>
                            <a:srgbClr val="000000"/>
                          </a:solidFill>
                          <a:effectLst/>
                          <a:uLnTx/>
                          <a:uFillTx/>
                          <a:latin typeface="+mn-lt"/>
                          <a:ea typeface="+mn-ea"/>
                          <a:cs typeface="+mn-cs"/>
                        </a:rPr>
                        <a:t>, </a:t>
                      </a:r>
                      <a:r>
                        <a:rPr kumimoji="0" lang="fr-FR" sz="1000" b="0" i="0" u="none" strike="noStrike" kern="1200" cap="none" spc="0" normalizeH="0" baseline="0" noProof="0" dirty="0">
                          <a:ln>
                            <a:noFill/>
                          </a:ln>
                          <a:solidFill>
                            <a:srgbClr val="0070C0"/>
                          </a:solidFill>
                          <a:effectLst/>
                          <a:uLnTx/>
                          <a:uFillTx/>
                          <a:latin typeface="+mn-lt"/>
                          <a:ea typeface="+mn-ea"/>
                          <a:cs typeface="+mn-cs"/>
                        </a:rPr>
                        <a:t>26</a:t>
                      </a:r>
                      <a:endParaRPr kumimoji="0" lang="fr-FR" sz="1000" b="0"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mj-lt"/>
                          <a:ea typeface="+mn-ea"/>
                          <a:cs typeface="+mn-cs"/>
                        </a:rPr>
                        <a:t>En cas de rachat avant l’échéance de l’émission, des frais d’arbitrage peuvent s’appliquer dans le cadre du contrat d’assurance vie ou de capitalisation. La revente de l’obligation est soumise aux risques de taux et de liquidité, en dehors des frais d’arbitrage.</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645504370"/>
                  </a:ext>
                </a:extLst>
              </a:tr>
              <a:tr h="231808">
                <a:tc>
                  <a:txBody>
                    <a:bodyPr/>
                    <a:lstStyle/>
                    <a:p>
                      <a:pPr algn="l" rtl="0" fontAlgn="ctr"/>
                      <a:r>
                        <a:rPr lang="fr-FR" sz="1200" b="1" i="0" u="none" strike="noStrike">
                          <a:solidFill>
                            <a:schemeClr val="tx1"/>
                          </a:solidFill>
                          <a:effectLst/>
                          <a:latin typeface="+mj-lt"/>
                        </a:rPr>
                        <a:t>SRI</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gridSpan="2">
                  <a:txBody>
                    <a:bodyPr/>
                    <a:lstStyle/>
                    <a:p>
                      <a:pPr algn="l" rtl="0" fontAlgn="ctr"/>
                      <a:r>
                        <a:rPr lang="fr-FR" sz="1000" b="0" i="0" u="none" strike="noStrike" dirty="0">
                          <a:solidFill>
                            <a:schemeClr val="tx1"/>
                          </a:solidFill>
                          <a:effectLst/>
                          <a:latin typeface="+mj-lt"/>
                        </a:rPr>
                        <a:t>1</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691694195"/>
                  </a:ext>
                </a:extLst>
              </a:tr>
              <a:tr h="248530">
                <a:tc>
                  <a:txBody>
                    <a:bodyPr/>
                    <a:lstStyle/>
                    <a:p>
                      <a:pPr algn="l" rtl="0" fontAlgn="ctr"/>
                      <a:r>
                        <a:rPr lang="fr-FR" sz="1200" b="1" i="0" u="none" strike="noStrike" dirty="0">
                          <a:solidFill>
                            <a:schemeClr val="tx1"/>
                          </a:solidFill>
                          <a:effectLst/>
                          <a:latin typeface="+mj-lt"/>
                        </a:rPr>
                        <a:t>Emission et date de règlement</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gridSpan="2">
                  <a:txBody>
                    <a:bodyPr/>
                    <a:lstStyle/>
                    <a:p>
                      <a:pPr algn="l" rtl="0" fontAlgn="ctr"/>
                      <a:r>
                        <a:rPr lang="fr-FR" sz="1000" b="0" i="0" u="none" strike="noStrike">
                          <a:solidFill>
                            <a:schemeClr val="tx1"/>
                          </a:solidFill>
                          <a:effectLst/>
                          <a:latin typeface="+mj-lt"/>
                        </a:rPr>
                        <a:t>24/10/2023</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1769468438"/>
                  </a:ext>
                </a:extLst>
              </a:tr>
              <a:tr h="391142">
                <a:tc>
                  <a:txBody>
                    <a:bodyPr/>
                    <a:lstStyle/>
                    <a:p>
                      <a:pPr algn="l" rtl="0" fontAlgn="ctr"/>
                      <a:r>
                        <a:rPr lang="fr-FR" sz="1200" b="1" i="0" u="none" strike="noStrike">
                          <a:solidFill>
                            <a:schemeClr val="tx1"/>
                          </a:solidFill>
                          <a:effectLst/>
                          <a:latin typeface="+mj-lt"/>
                        </a:rPr>
                        <a:t>Périodicité et montant de l’intérêt</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gridSpan="2">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mj-lt"/>
                          <a:ea typeface="Calibri" panose="020F0502020204030204" pitchFamily="34" charset="0"/>
                          <a:cs typeface="+mn-cs"/>
                        </a:rPr>
                        <a:t>Taux de rendement actuariel de 4,20%, les intérêts sont capitalisés et versés à l’échéance de l’emprunt, soit le 24/10/2029, sous la forme d’une prime de remboursement de 28%.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mj-lt"/>
                          <a:ea typeface="+mn-ea"/>
                          <a:cs typeface="+mn-cs"/>
                        </a:rPr>
                        <a:t>NB : La rémunération des sommes investies avant la livraison des titres est précisée dans la Fiche d'Information Spécifique (FIS), le cas échéant.</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3905650097"/>
                  </a:ext>
                </a:extLst>
              </a:tr>
              <a:tr h="391142">
                <a:tc>
                  <a:txBody>
                    <a:bodyPr/>
                    <a:lstStyle/>
                    <a:p>
                      <a:pPr algn="l" rtl="0" fontAlgn="ctr"/>
                      <a:r>
                        <a:rPr lang="fr-FR" sz="1200" b="1" i="0" u="none" strike="noStrike" dirty="0">
                          <a:solidFill>
                            <a:schemeClr val="tx1"/>
                          </a:solidFill>
                          <a:effectLst/>
                          <a:latin typeface="+mj-lt"/>
                        </a:rPr>
                        <a:t>Remboursement normal et date d’échéance</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gridSpan="2">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fr-FR" sz="1000" b="0" i="0" u="none" strike="noStrike" dirty="0">
                          <a:solidFill>
                            <a:schemeClr val="tx1"/>
                          </a:solidFill>
                          <a:effectLst/>
                          <a:latin typeface="+mj-lt"/>
                        </a:rPr>
                        <a:t>Remboursement en totalité le 24/10/2029 à la valeur nominale augmentée d’une prime de remboursement de 28%, soit 128% au total </a:t>
                      </a:r>
                      <a:r>
                        <a:rPr kumimoji="0" lang="fr-FR" sz="1000" b="0" i="0" u="none" strike="noStrike" kern="1200" cap="none" spc="0" normalizeH="0" baseline="0" noProof="0" dirty="0">
                          <a:ln>
                            <a:noFill/>
                          </a:ln>
                          <a:solidFill>
                            <a:srgbClr val="000000"/>
                          </a:solidFill>
                          <a:effectLst/>
                          <a:uLnTx/>
                          <a:uFillTx/>
                          <a:latin typeface="+mj-lt"/>
                          <a:ea typeface="+mn-ea"/>
                          <a:cs typeface="+mn-cs"/>
                        </a:rPr>
                        <a:t>- </a:t>
                      </a:r>
                      <a:r>
                        <a:rPr kumimoji="0" lang="fr-FR" sz="1000" b="0" i="0" u="none" strike="noStrike" kern="1200" cap="none" spc="0" normalizeH="0" baseline="0" noProof="0" dirty="0">
                          <a:ln>
                            <a:noFill/>
                          </a:ln>
                          <a:solidFill>
                            <a:srgbClr val="000000"/>
                          </a:solidFill>
                          <a:effectLst/>
                          <a:uLnTx/>
                          <a:uFillTx/>
                          <a:latin typeface="+mj-lt"/>
                          <a:ea typeface="Calibri" panose="020F0502020204030204" pitchFamily="34" charset="0"/>
                          <a:cs typeface="+mn-cs"/>
                        </a:rPr>
                        <a:t>A l’échéance, </a:t>
                      </a:r>
                      <a:r>
                        <a:rPr kumimoji="0" lang="fr-FR" sz="1000" b="0" i="0" u="none" strike="noStrike" kern="1200" cap="none" spc="0" normalizeH="0" baseline="0" noProof="0" dirty="0">
                          <a:ln>
                            <a:noFill/>
                          </a:ln>
                          <a:solidFill>
                            <a:srgbClr val="000000"/>
                          </a:solidFill>
                          <a:effectLst/>
                          <a:uLnTx/>
                          <a:uFillTx/>
                          <a:latin typeface="+mj-lt"/>
                          <a:ea typeface="+mn-ea"/>
                          <a:cs typeface="+mn-cs"/>
                        </a:rPr>
                        <a:t>la valeur de rachat du support financier sera arbitrée automatiquement (sans frais d’arbitrage) par l’assureur vers un autre support financier en unités de compte éligible au contrat.</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mj-lt"/>
                          <a:ea typeface="+mn-ea"/>
                          <a:cs typeface="+mn-cs"/>
                        </a:rPr>
                        <a:t>Au moment du remboursement, le client sera informé par l'assureur.</a:t>
                      </a:r>
                      <a:endParaRPr lang="fr-FR" sz="1000" b="0" i="0" u="none" strike="noStrike" dirty="0">
                        <a:solidFill>
                          <a:schemeClr val="tx1"/>
                        </a:solidFill>
                        <a:effectLst/>
                        <a:latin typeface="+mj-lt"/>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1649784039"/>
                  </a:ext>
                </a:extLst>
              </a:tr>
              <a:tr h="242120">
                <a:tc>
                  <a:txBody>
                    <a:bodyPr/>
                    <a:lstStyle/>
                    <a:p>
                      <a:pPr algn="l" rtl="0" fontAlgn="ctr"/>
                      <a:r>
                        <a:rPr lang="fr-FR" sz="1200" b="1" i="0" u="none" strike="noStrike" dirty="0">
                          <a:solidFill>
                            <a:schemeClr val="tx1"/>
                          </a:solidFill>
                          <a:effectLst/>
                          <a:latin typeface="+mj-lt"/>
                        </a:rPr>
                        <a:t>Taux de rendement actuariel</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gridSpan="2">
                  <a:txBody>
                    <a:bodyPr/>
                    <a:lstStyle/>
                    <a:p>
                      <a:pPr algn="l" rtl="0" fontAlgn="ctr"/>
                      <a:r>
                        <a:rPr lang="fr-FR" sz="1000" b="0" i="0" u="none" strike="noStrike" dirty="0">
                          <a:solidFill>
                            <a:schemeClr val="tx1"/>
                          </a:solidFill>
                          <a:effectLst/>
                          <a:latin typeface="+mj-lt"/>
                        </a:rPr>
                        <a:t>4,20%</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489393544"/>
                  </a:ext>
                </a:extLst>
              </a:tr>
              <a:tr h="240632">
                <a:tc>
                  <a:txBody>
                    <a:bodyPr/>
                    <a:lstStyle/>
                    <a:p>
                      <a:pPr algn="l" rtl="0" fontAlgn="ctr"/>
                      <a:r>
                        <a:rPr lang="fr-FR" sz="1200" b="1" i="0" u="none" strike="noStrike">
                          <a:solidFill>
                            <a:schemeClr val="tx1"/>
                          </a:solidFill>
                          <a:effectLst/>
                          <a:latin typeface="+mj-lt"/>
                        </a:rPr>
                        <a:t>Documentation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gridSpan="2">
                  <a:txBody>
                    <a:bodyPr/>
                    <a:lstStyle/>
                    <a:p>
                      <a:pPr algn="l" rtl="0" fontAlgn="ctr"/>
                      <a:r>
                        <a:rPr kumimoji="0" lang="fr-FR" altLang="fr-FR" sz="1000" b="0" i="0" u="none" strike="noStrike" kern="1200" cap="none" spc="0" normalizeH="0" baseline="0" noProof="0" dirty="0">
                          <a:ln>
                            <a:noFill/>
                          </a:ln>
                          <a:solidFill>
                            <a:srgbClr val="000000"/>
                          </a:solidFill>
                          <a:effectLst/>
                          <a:uLnTx/>
                          <a:uFillTx/>
                          <a:latin typeface="+mj-lt"/>
                          <a:ea typeface="+mn-ea"/>
                          <a:cs typeface="+mn-cs"/>
                        </a:rPr>
                        <a:t>Prospectus d’offre au public approuvé par l’Autorité des marchés financiers sous le n° 23-398 en date du 18 septembre 23</a:t>
                      </a:r>
                      <a:endParaRPr lang="fr-FR" sz="1000" b="0" i="0" u="none" strike="noStrike" dirty="0">
                        <a:solidFill>
                          <a:schemeClr val="tx1"/>
                        </a:solidFill>
                        <a:effectLst/>
                        <a:latin typeface="+mj-lt"/>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1645171549"/>
                  </a:ext>
                </a:extLst>
              </a:tr>
              <a:tr h="431254">
                <a:tc>
                  <a:txBody>
                    <a:bodyPr/>
                    <a:lstStyle/>
                    <a:p>
                      <a:pPr algn="l" rtl="0" fontAlgn="ctr"/>
                      <a:r>
                        <a:rPr lang="fr-FR" sz="1200" b="1" i="0" u="none" strike="noStrike">
                          <a:solidFill>
                            <a:schemeClr val="tx1"/>
                          </a:solidFill>
                          <a:effectLst/>
                          <a:latin typeface="+mj-lt"/>
                        </a:rPr>
                        <a:t>Clientèle cible </a:t>
                      </a:r>
                      <a:endParaRPr lang="fr-FR" sz="1000" b="1" i="0" u="none" strike="noStrike">
                        <a:solidFill>
                          <a:schemeClr val="tx1"/>
                        </a:solidFill>
                        <a:effectLst/>
                        <a:latin typeface="+mj-lt"/>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gridSpan="2">
                  <a:txBody>
                    <a:bodyPr/>
                    <a:lstStyle/>
                    <a:p>
                      <a:pPr algn="l" rtl="0" fontAlgn="ctr"/>
                      <a:r>
                        <a:rPr lang="fr-FR" sz="1000" b="0" i="0" u="none" strike="noStrike">
                          <a:solidFill>
                            <a:srgbClr val="00B0F0"/>
                          </a:solidFill>
                          <a:effectLst/>
                          <a:latin typeface="+mj-lt"/>
                        </a:rPr>
                        <a:t>Grand public ; Haut de gamme aisée ; gestion privée ; Banque privée</a:t>
                      </a:r>
                    </a:p>
                    <a:p>
                      <a:pPr algn="l" rtl="0" fontAlgn="ctr"/>
                      <a:r>
                        <a:rPr lang="fr-FR" sz="1000" b="0" i="0" u="none" strike="noStrike">
                          <a:solidFill>
                            <a:srgbClr val="FF0000"/>
                          </a:solidFill>
                          <a:effectLst/>
                          <a:latin typeface="+mj-lt"/>
                        </a:rPr>
                        <a:t>Grand public ; Premium/Haut de gamme ; Premium gestion privée ; Premium Banque privée</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832112417"/>
                  </a:ext>
                </a:extLst>
              </a:tr>
              <a:tr h="291550">
                <a:tc>
                  <a:txBody>
                    <a:bodyPr/>
                    <a:lstStyle/>
                    <a:p>
                      <a:pPr algn="l" rtl="0" fontAlgn="ctr"/>
                      <a:r>
                        <a:rPr lang="fr-FR" sz="1000" b="1" i="0" u="none" strike="noStrike">
                          <a:solidFill>
                            <a:schemeClr val="tx1"/>
                          </a:solidFill>
                          <a:effectLst/>
                          <a:latin typeface="+mj-lt"/>
                        </a:rPr>
                        <a:t>QCF/ QR et QFD </a:t>
                      </a:r>
                      <a:r>
                        <a:rPr lang="fr-FR" sz="1100" b="1" i="0" u="none" strike="noStrike">
                          <a:solidFill>
                            <a:schemeClr val="tx1"/>
                          </a:solidFill>
                          <a:effectLst/>
                          <a:latin typeface="+mj-lt"/>
                        </a:rPr>
                        <a:t>pour les clientèles cibles</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gridSpan="2">
                  <a:txBody>
                    <a:bodyPr/>
                    <a:lstStyle/>
                    <a:p>
                      <a:pPr algn="l"/>
                      <a:r>
                        <a:rPr lang="fr-FR" sz="1000" b="0" i="0" u="none" strike="noStrike" dirty="0">
                          <a:solidFill>
                            <a:schemeClr val="tx1"/>
                          </a:solidFill>
                          <a:effectLst/>
                          <a:latin typeface="+mj-lt"/>
                        </a:rPr>
                        <a:t>À partir de C1 (</a:t>
                      </a:r>
                      <a:r>
                        <a:rPr lang="fr-FR" sz="1000" b="1" i="0" u="none" strike="noStrike" dirty="0">
                          <a:solidFill>
                            <a:schemeClr val="tx2"/>
                          </a:solidFill>
                          <a:effectLst/>
                          <a:latin typeface="+mj-lt"/>
                        </a:rPr>
                        <a:t>débutant</a:t>
                      </a:r>
                      <a:r>
                        <a:rPr lang="fr-FR" sz="1000" b="0" i="0" u="none" strike="noStrike" dirty="0">
                          <a:solidFill>
                            <a:schemeClr val="tx1"/>
                          </a:solidFill>
                          <a:effectLst/>
                          <a:latin typeface="+mj-lt"/>
                        </a:rPr>
                        <a:t>) et à </a:t>
                      </a:r>
                      <a:r>
                        <a:rPr lang="fr-FR" sz="1000" dirty="0">
                          <a:latin typeface="+mj-lt"/>
                        </a:rPr>
                        <a:t>partir de R1 (</a:t>
                      </a:r>
                      <a:r>
                        <a:rPr lang="fr-FR" sz="1000" b="1" dirty="0">
                          <a:solidFill>
                            <a:schemeClr val="tx2"/>
                          </a:solidFill>
                          <a:latin typeface="+mj-lt"/>
                        </a:rPr>
                        <a:t>prudent</a:t>
                      </a:r>
                      <a:r>
                        <a:rPr lang="fr-FR" sz="1000" b="0" dirty="0">
                          <a:solidFill>
                            <a:schemeClr val="tx1"/>
                          </a:solidFill>
                          <a:latin typeface="+mj-lt"/>
                        </a:rPr>
                        <a:t>)</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1527286059"/>
                  </a:ext>
                </a:extLst>
              </a:tr>
            </a:tbl>
          </a:graphicData>
        </a:graphic>
      </p:graphicFrame>
      <p:pic>
        <p:nvPicPr>
          <p:cNvPr id="9" name="Image 8">
            <a:extLst>
              <a:ext uri="{FF2B5EF4-FFF2-40B4-BE49-F238E27FC236}">
                <a16:creationId xmlns:a16="http://schemas.microsoft.com/office/drawing/2014/main" id="{A75B9608-3A84-470F-9448-6757BC56AAFB}"/>
              </a:ext>
            </a:extLst>
          </p:cNvPr>
          <p:cNvPicPr>
            <a:picLocks noChangeAspect="1"/>
          </p:cNvPicPr>
          <p:nvPr/>
        </p:nvPicPr>
        <p:blipFill>
          <a:blip r:embed="rId3"/>
          <a:stretch>
            <a:fillRect/>
          </a:stretch>
        </p:blipFill>
        <p:spPr>
          <a:xfrm>
            <a:off x="11382878" y="109634"/>
            <a:ext cx="479057" cy="479057"/>
          </a:xfrm>
          <a:prstGeom prst="rect">
            <a:avLst/>
          </a:prstGeom>
        </p:spPr>
      </p:pic>
      <p:sp>
        <p:nvSpPr>
          <p:cNvPr id="8" name="Rectangle 7">
            <a:extLst>
              <a:ext uri="{FF2B5EF4-FFF2-40B4-BE49-F238E27FC236}">
                <a16:creationId xmlns:a16="http://schemas.microsoft.com/office/drawing/2014/main" id="{3F4B7B09-C71D-449F-A486-607776C0A5B7}"/>
              </a:ext>
            </a:extLst>
          </p:cNvPr>
          <p:cNvSpPr/>
          <p:nvPr/>
        </p:nvSpPr>
        <p:spPr>
          <a:xfrm>
            <a:off x="3181172" y="6530931"/>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923608535"/>
      </p:ext>
    </p:extLst>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A6F97E06-5ED4-4E1B-BABA-50BB4E911BBB}"/>
              </a:ext>
            </a:extLst>
          </p:cNvPr>
          <p:cNvSpPr/>
          <p:nvPr/>
        </p:nvSpPr>
        <p:spPr>
          <a:xfrm>
            <a:off x="6545149" y="793205"/>
            <a:ext cx="5396433"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3" name="Titre 2">
            <a:extLst>
              <a:ext uri="{FF2B5EF4-FFF2-40B4-BE49-F238E27FC236}">
                <a16:creationId xmlns:a16="http://schemas.microsoft.com/office/drawing/2014/main" id="{87B9838D-A86D-4912-BD1A-832F3521ABC5}"/>
              </a:ext>
            </a:extLst>
          </p:cNvPr>
          <p:cNvSpPr>
            <a:spLocks noGrp="1"/>
          </p:cNvSpPr>
          <p:nvPr>
            <p:ph type="title"/>
          </p:nvPr>
        </p:nvSpPr>
        <p:spPr/>
        <p:txBody>
          <a:bodyPr/>
          <a:lstStyle/>
          <a:p>
            <a:r>
              <a:rPr lang="fr-FR" dirty="0"/>
              <a:t>Supports de communication</a:t>
            </a:r>
          </a:p>
        </p:txBody>
      </p:sp>
      <p:sp>
        <p:nvSpPr>
          <p:cNvPr id="9" name="ZoneTexte 8">
            <a:extLst>
              <a:ext uri="{FF2B5EF4-FFF2-40B4-BE49-F238E27FC236}">
                <a16:creationId xmlns:a16="http://schemas.microsoft.com/office/drawing/2014/main" id="{4D9A50E9-8FB5-42BE-B82A-A08DBBF1EC1F}"/>
              </a:ext>
            </a:extLst>
          </p:cNvPr>
          <p:cNvSpPr txBox="1"/>
          <p:nvPr/>
        </p:nvSpPr>
        <p:spPr>
          <a:xfrm>
            <a:off x="8363508" y="142020"/>
            <a:ext cx="2288645" cy="37555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1" u="none" strike="noStrike" kern="1200" cap="none" spc="0" normalizeH="0" baseline="0" noProof="0">
                <a:ln>
                  <a:noFill/>
                </a:ln>
                <a:solidFill>
                  <a:srgbClr val="000000"/>
                </a:solidFill>
                <a:effectLst/>
                <a:uLnTx/>
                <a:uFillTx/>
                <a:latin typeface="+mj-lt"/>
                <a:ea typeface="+mn-ea"/>
                <a:cs typeface="+mn-cs"/>
              </a:rPr>
              <a:t>Disponible sous </a:t>
            </a:r>
            <a:r>
              <a:rPr kumimoji="0" lang="fr-FR" sz="1400" b="0" i="1" u="none" strike="noStrike" kern="1200" cap="none" spc="0" normalizeH="0" baseline="0" noProof="0">
                <a:ln>
                  <a:noFill/>
                </a:ln>
                <a:solidFill>
                  <a:srgbClr val="B34A8C"/>
                </a:solidFill>
                <a:effectLst/>
                <a:uLnTx/>
                <a:uFillTx/>
                <a:latin typeface="+mj-lt"/>
                <a:ea typeface="+mn-ea"/>
                <a:cs typeface="+mn-cs"/>
                <a:hlinkClick r:id="rId2"/>
              </a:rPr>
              <a:t>DEFI</a:t>
            </a:r>
            <a:endParaRPr kumimoji="0" lang="fr-FR" sz="1400" b="0" i="0" u="none" strike="noStrike" kern="1200" cap="none" spc="0" normalizeH="0" baseline="0" noProof="0">
              <a:ln>
                <a:noFill/>
              </a:ln>
              <a:solidFill>
                <a:srgbClr val="B34A8C"/>
              </a:solidFill>
              <a:effectLst/>
              <a:uLnTx/>
              <a:uFillTx/>
              <a:latin typeface="+mj-lt"/>
              <a:ea typeface="+mn-ea"/>
              <a:cs typeface="Arial"/>
            </a:endParaRPr>
          </a:p>
        </p:txBody>
      </p:sp>
      <p:pic>
        <p:nvPicPr>
          <p:cNvPr id="2" name="Image 1">
            <a:extLst>
              <a:ext uri="{FF2B5EF4-FFF2-40B4-BE49-F238E27FC236}">
                <a16:creationId xmlns:a16="http://schemas.microsoft.com/office/drawing/2014/main" id="{C082B581-C1B2-4F5B-9693-5EE3D65A68A7}"/>
              </a:ext>
            </a:extLst>
          </p:cNvPr>
          <p:cNvPicPr>
            <a:picLocks noChangeAspect="1"/>
          </p:cNvPicPr>
          <p:nvPr/>
        </p:nvPicPr>
        <p:blipFill>
          <a:blip r:embed="rId3"/>
          <a:stretch>
            <a:fillRect/>
          </a:stretch>
        </p:blipFill>
        <p:spPr>
          <a:xfrm>
            <a:off x="6053328" y="739937"/>
            <a:ext cx="0" cy="0"/>
          </a:xfrm>
          <a:prstGeom prst="rect">
            <a:avLst/>
          </a:prstGeom>
        </p:spPr>
      </p:pic>
      <p:sp>
        <p:nvSpPr>
          <p:cNvPr id="7" name="Rectangle : coins arrondis 6">
            <a:extLst>
              <a:ext uri="{FF2B5EF4-FFF2-40B4-BE49-F238E27FC236}">
                <a16:creationId xmlns:a16="http://schemas.microsoft.com/office/drawing/2014/main" id="{2B454F66-E391-4B5C-815F-FA3AD0D8F4C2}"/>
              </a:ext>
            </a:extLst>
          </p:cNvPr>
          <p:cNvSpPr/>
          <p:nvPr/>
        </p:nvSpPr>
        <p:spPr>
          <a:xfrm>
            <a:off x="1344158" y="931666"/>
            <a:ext cx="4984453"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4" name="ZoneTexte 3">
            <a:extLst>
              <a:ext uri="{FF2B5EF4-FFF2-40B4-BE49-F238E27FC236}">
                <a16:creationId xmlns:a16="http://schemas.microsoft.com/office/drawing/2014/main" id="{49E00D29-CD4F-4429-937D-9D197D03BE30}"/>
              </a:ext>
            </a:extLst>
          </p:cNvPr>
          <p:cNvSpPr txBox="1"/>
          <p:nvPr/>
        </p:nvSpPr>
        <p:spPr>
          <a:xfrm>
            <a:off x="7866128" y="1003404"/>
            <a:ext cx="328340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FFFF"/>
                </a:solidFill>
                <a:effectLst/>
                <a:uLnTx/>
                <a:uFillTx/>
                <a:latin typeface="+mj-lt"/>
                <a:ea typeface="+mn-ea"/>
                <a:cs typeface="+mn-cs"/>
              </a:rPr>
              <a:t>A DESTINATION DES CLIENTS</a:t>
            </a:r>
          </a:p>
        </p:txBody>
      </p:sp>
      <p:sp>
        <p:nvSpPr>
          <p:cNvPr id="10" name="ZoneTexte 9">
            <a:extLst>
              <a:ext uri="{FF2B5EF4-FFF2-40B4-BE49-F238E27FC236}">
                <a16:creationId xmlns:a16="http://schemas.microsoft.com/office/drawing/2014/main" id="{DEFCD86A-6B30-45DC-AFF9-E1048617BD60}"/>
              </a:ext>
            </a:extLst>
          </p:cNvPr>
          <p:cNvSpPr txBox="1"/>
          <p:nvPr/>
        </p:nvSpPr>
        <p:spPr>
          <a:xfrm>
            <a:off x="2352080" y="993357"/>
            <a:ext cx="338299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FFFF"/>
                </a:solidFill>
                <a:effectLst/>
                <a:uLnTx/>
                <a:uFillTx/>
                <a:latin typeface="+mj-lt"/>
                <a:ea typeface="+mn-ea"/>
                <a:cs typeface="+mn-cs"/>
              </a:rPr>
              <a:t>A DESTINATION DU RESEAU</a:t>
            </a:r>
          </a:p>
        </p:txBody>
      </p:sp>
      <p:sp>
        <p:nvSpPr>
          <p:cNvPr id="13" name="Rectangle 12">
            <a:extLst>
              <a:ext uri="{FF2B5EF4-FFF2-40B4-BE49-F238E27FC236}">
                <a16:creationId xmlns:a16="http://schemas.microsoft.com/office/drawing/2014/main" id="{32DD3930-F307-0DD5-5125-535E0358ED8E}"/>
              </a:ext>
            </a:extLst>
          </p:cNvPr>
          <p:cNvSpPr/>
          <p:nvPr/>
        </p:nvSpPr>
        <p:spPr>
          <a:xfrm>
            <a:off x="2928662" y="6581001"/>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graphicFrame>
        <p:nvGraphicFramePr>
          <p:cNvPr id="14" name="Tableau 14">
            <a:extLst>
              <a:ext uri="{FF2B5EF4-FFF2-40B4-BE49-F238E27FC236}">
                <a16:creationId xmlns:a16="http://schemas.microsoft.com/office/drawing/2014/main" id="{E4EA3B06-129A-CEC9-B513-F0BC50B1D830}"/>
              </a:ext>
            </a:extLst>
          </p:cNvPr>
          <p:cNvGraphicFramePr>
            <a:graphicFrameLocks noGrp="1"/>
          </p:cNvGraphicFramePr>
          <p:nvPr>
            <p:extLst>
              <p:ext uri="{D42A27DB-BD31-4B8C-83A1-F6EECF244321}">
                <p14:modId xmlns:p14="http://schemas.microsoft.com/office/powerpoint/2010/main" val="73156348"/>
              </p:ext>
            </p:extLst>
          </p:nvPr>
        </p:nvGraphicFramePr>
        <p:xfrm>
          <a:off x="1344157" y="1468311"/>
          <a:ext cx="4984453" cy="4603865"/>
        </p:xfrm>
        <a:graphic>
          <a:graphicData uri="http://schemas.openxmlformats.org/drawingml/2006/table">
            <a:tbl>
              <a:tblPr firstRow="1" bandRow="1">
                <a:tableStyleId>{5940675A-B579-460E-94D1-54222C63F5DA}</a:tableStyleId>
              </a:tblPr>
              <a:tblGrid>
                <a:gridCol w="4984453">
                  <a:extLst>
                    <a:ext uri="{9D8B030D-6E8A-4147-A177-3AD203B41FA5}">
                      <a16:colId xmlns:a16="http://schemas.microsoft.com/office/drawing/2014/main" val="2913263313"/>
                    </a:ext>
                  </a:extLst>
                </a:gridCol>
              </a:tblGrid>
              <a:tr h="276813">
                <a:tc>
                  <a:txBody>
                    <a:bodyPr/>
                    <a:lstStyle/>
                    <a:p>
                      <a:pPr marL="171450" marR="0" lvl="0" indent="-171450" algn="l" defTabSz="914400" rtl="0" eaLnBrk="1" fontAlgn="auto" latinLnBrk="0" hangingPunct="1">
                        <a:lnSpc>
                          <a:spcPct val="100000"/>
                        </a:lnSpc>
                        <a:spcBef>
                          <a:spcPts val="0"/>
                        </a:spcBef>
                        <a:spcAft>
                          <a:spcPts val="0"/>
                        </a:spcAft>
                        <a:buClr>
                          <a:srgbClr val="B34A8C"/>
                        </a:buClr>
                        <a:buSzTx/>
                        <a:buFont typeface="Wingdings 3" panose="05040102010807070707" pitchFamily="18" charset="2"/>
                        <a:buChar char="º"/>
                        <a:tabLst/>
                        <a:defRPr/>
                      </a:pPr>
                      <a:r>
                        <a:rPr kumimoji="0" lang="fr-FR" sz="1050" b="0" i="0" u="none" strike="noStrike" kern="1200" cap="none" spc="0" normalizeH="0" baseline="0" noProof="0">
                          <a:ln>
                            <a:noFill/>
                          </a:ln>
                          <a:solidFill>
                            <a:srgbClr val="000000"/>
                          </a:solidFill>
                          <a:effectLst/>
                          <a:uLnTx/>
                          <a:uFillTx/>
                          <a:latin typeface="+mj-lt"/>
                          <a:ea typeface="+mn-ea"/>
                          <a:cs typeface="+mn-cs"/>
                        </a:rPr>
                        <a:t>Le kit conseiller</a:t>
                      </a:r>
                      <a:endParaRPr kumimoji="0" lang="fr-FR" sz="1050" b="0" i="0" u="none" strike="noStrike" kern="1200" cap="none" spc="0" normalizeH="0" baseline="0" noProof="0">
                        <a:ln>
                          <a:noFill/>
                        </a:ln>
                        <a:solidFill>
                          <a:srgbClr val="000000"/>
                        </a:solidFill>
                        <a:effectLst/>
                        <a:uLnTx/>
                        <a:uFillTx/>
                        <a:latin typeface="+mj-lt"/>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644232238"/>
                  </a:ext>
                </a:extLst>
              </a:tr>
              <a:tr h="287939">
                <a:tc>
                  <a:txBody>
                    <a:bodyPr/>
                    <a:lstStyle/>
                    <a:p>
                      <a:pPr marL="0" marR="0" lvl="0" indent="0" algn="l" defTabSz="914400" rtl="0" eaLnBrk="1" fontAlgn="auto" latinLnBrk="0" hangingPunct="1">
                        <a:lnSpc>
                          <a:spcPct val="100000"/>
                        </a:lnSpc>
                        <a:spcBef>
                          <a:spcPts val="0"/>
                        </a:spcBef>
                        <a:spcAft>
                          <a:spcPts val="0"/>
                        </a:spcAft>
                        <a:buClr>
                          <a:srgbClr val="B34A8C"/>
                        </a:buClr>
                        <a:buSzTx/>
                        <a:buFont typeface="Wingdings 3" panose="05040102010807070707" pitchFamily="18" charset="2"/>
                        <a:buNone/>
                        <a:tabLst/>
                        <a:defRPr/>
                      </a:pPr>
                      <a:r>
                        <a:rPr kumimoji="0" lang="fr-FR" sz="1050" b="0" i="0" u="none" strike="noStrike" kern="1200" cap="none" spc="0" normalizeH="0" baseline="0" noProof="0" dirty="0">
                          <a:ln>
                            <a:noFill/>
                          </a:ln>
                          <a:solidFill>
                            <a:srgbClr val="000000"/>
                          </a:solidFill>
                          <a:effectLst/>
                          <a:uLnTx/>
                          <a:uFillTx/>
                          <a:latin typeface="+mn-lt"/>
                          <a:ea typeface="+mn-ea"/>
                          <a:cs typeface="+mn-cs"/>
                        </a:rPr>
                        <a:t>Prospectus de base (programme)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757338632"/>
                  </a:ext>
                </a:extLst>
              </a:tr>
              <a:tr h="305474">
                <a:tc>
                  <a:txBody>
                    <a:bodyPr/>
                    <a:lstStyle/>
                    <a:p>
                      <a:pPr>
                        <a:lnSpc>
                          <a:spcPct val="100000"/>
                        </a:lnSpc>
                        <a:spcBef>
                          <a:spcPts val="0"/>
                        </a:spcBef>
                      </a:pPr>
                      <a:endParaRPr lang="fr-FR" sz="1050">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287384644"/>
                  </a:ext>
                </a:extLst>
              </a:tr>
              <a:tr h="303410">
                <a:tc>
                  <a:txBody>
                    <a:bodyPr/>
                    <a:lstStyle/>
                    <a:p>
                      <a:pPr marL="171450" marR="0" lvl="0" indent="-171450" algn="l" defTabSz="914400" rtl="0" eaLnBrk="1" fontAlgn="auto" latinLnBrk="0" hangingPunct="1">
                        <a:lnSpc>
                          <a:spcPct val="100000"/>
                        </a:lnSpc>
                        <a:spcBef>
                          <a:spcPts val="0"/>
                        </a:spcBef>
                        <a:spcAft>
                          <a:spcPts val="0"/>
                        </a:spcAft>
                        <a:buClr>
                          <a:srgbClr val="7030A0"/>
                        </a:buClr>
                        <a:buSzTx/>
                        <a:buFont typeface="Wingdings 3" panose="05040102010807070707" pitchFamily="18" charset="2"/>
                        <a:buChar char="º"/>
                        <a:tabLst/>
                        <a:defRPr/>
                      </a:pPr>
                      <a:r>
                        <a:rPr kumimoji="0" lang="fr-FR" sz="1050" b="0" i="0" u="none" strike="noStrike" kern="1200" cap="none" spc="0" normalizeH="0" baseline="0" noProof="0">
                          <a:ln>
                            <a:noFill/>
                          </a:ln>
                          <a:solidFill>
                            <a:schemeClr val="tx1"/>
                          </a:solidFill>
                          <a:effectLst/>
                          <a:uLnTx/>
                          <a:uFillTx/>
                          <a:latin typeface="+mj-lt"/>
                          <a:ea typeface="+mn-ea"/>
                          <a:cs typeface="+mn-cs"/>
                        </a:rPr>
                        <a:t>La fiche CTO (fiche au client / fiche conseiller)</a:t>
                      </a:r>
                      <a:endParaRPr kumimoji="0" lang="fr-FR" sz="1050" b="0" i="0" u="none" strike="noStrike" kern="1200" cap="none" spc="0" normalizeH="0" baseline="0" noProof="0">
                        <a:ln>
                          <a:noFill/>
                        </a:ln>
                        <a:solidFill>
                          <a:schemeClr val="tx1"/>
                        </a:solidFill>
                        <a:effectLst/>
                        <a:uLnTx/>
                        <a:uFillTx/>
                        <a:latin typeface="+mj-lt"/>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3111201069"/>
                  </a:ext>
                </a:extLst>
              </a:tr>
              <a:tr h="303410">
                <a:tc>
                  <a:txBody>
                    <a:bodyPr/>
                    <a:lstStyle/>
                    <a:p>
                      <a:pPr marL="171450" marR="0" lvl="0" indent="-171450" algn="l" defTabSz="914400" rtl="0" eaLnBrk="1" fontAlgn="auto" latinLnBrk="0" hangingPunct="1">
                        <a:lnSpc>
                          <a:spcPct val="100000"/>
                        </a:lnSpc>
                        <a:spcBef>
                          <a:spcPts val="0"/>
                        </a:spcBef>
                        <a:spcAft>
                          <a:spcPts val="0"/>
                        </a:spcAft>
                        <a:buClr>
                          <a:srgbClr val="7030A0"/>
                        </a:buClr>
                        <a:buSzTx/>
                        <a:buFont typeface="Wingdings 3" panose="05040102010807070707" pitchFamily="18" charset="2"/>
                        <a:buChar char="º"/>
                        <a:tabLst/>
                        <a:defRPr/>
                      </a:pPr>
                      <a:r>
                        <a:rPr kumimoji="0" lang="fr-FR" sz="1050" b="0" i="0" u="none" strike="noStrike" kern="1200" cap="none" spc="0" normalizeH="0" baseline="0" noProof="0">
                          <a:ln>
                            <a:noFill/>
                          </a:ln>
                          <a:solidFill>
                            <a:schemeClr val="tx1"/>
                          </a:solidFill>
                          <a:effectLst/>
                          <a:uLnTx/>
                          <a:uFillTx/>
                          <a:latin typeface="+mj-lt"/>
                          <a:ea typeface="+mn-ea"/>
                          <a:cs typeface="+mn-cs"/>
                        </a:rPr>
                        <a:t>La note d’information (ou affichette)</a:t>
                      </a:r>
                      <a:endParaRPr kumimoji="0" lang="fr-FR" sz="1050" b="0" i="0" u="none" strike="noStrike" kern="1200" cap="none" spc="0" normalizeH="0" baseline="0" noProof="0">
                        <a:ln>
                          <a:noFill/>
                        </a:ln>
                        <a:solidFill>
                          <a:schemeClr val="tx1"/>
                        </a:solidFill>
                        <a:effectLst/>
                        <a:uLnTx/>
                        <a:uFillTx/>
                        <a:latin typeface="+mj-lt"/>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2095638491"/>
                  </a:ext>
                </a:extLst>
              </a:tr>
              <a:tr h="332246">
                <a:tc>
                  <a:txBody>
                    <a:bodyPr/>
                    <a:lstStyle/>
                    <a:p>
                      <a:pPr marL="171450" marR="0" lvl="0" indent="-171450" algn="l" defTabSz="914400" rtl="0" eaLnBrk="1" fontAlgn="auto" latinLnBrk="0" hangingPunct="1">
                        <a:lnSpc>
                          <a:spcPct val="150000"/>
                        </a:lnSpc>
                        <a:spcBef>
                          <a:spcPts val="600"/>
                        </a:spcBef>
                        <a:spcAft>
                          <a:spcPts val="0"/>
                        </a:spcAft>
                        <a:buClr>
                          <a:srgbClr val="7030A0"/>
                        </a:buClr>
                        <a:buSzTx/>
                        <a:buFont typeface="Wingdings 3" panose="05040102010807070707" pitchFamily="18" charset="2"/>
                        <a:buChar char="º"/>
                        <a:tabLst/>
                        <a:defRPr/>
                      </a:pPr>
                      <a:r>
                        <a:rPr kumimoji="0" lang="fr-FR" sz="1050" b="0" i="0" u="none" strike="noStrike" kern="1200" cap="none" spc="0" normalizeH="0" baseline="0" noProof="0" dirty="0">
                          <a:ln>
                            <a:noFill/>
                          </a:ln>
                          <a:solidFill>
                            <a:schemeClr val="tx1"/>
                          </a:solidFill>
                          <a:effectLst/>
                          <a:uLnTx/>
                          <a:uFillTx/>
                          <a:latin typeface="+mj-lt"/>
                          <a:ea typeface="+mn-ea"/>
                          <a:cs typeface="+mn-cs"/>
                        </a:rPr>
                        <a:t>Le bulletin de souscription papier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4064081471"/>
                  </a:ext>
                </a:extLst>
              </a:tr>
              <a:tr h="452967">
                <a:tc>
                  <a:txBody>
                    <a:bodyPr/>
                    <a:lstStyle/>
                    <a:p>
                      <a:pPr marL="171450" marR="0" lvl="0" indent="-171450" algn="l" defTabSz="914400" rtl="0" eaLnBrk="1" fontAlgn="auto" latinLnBrk="0" hangingPunct="1">
                        <a:lnSpc>
                          <a:spcPct val="100000"/>
                        </a:lnSpc>
                        <a:spcBef>
                          <a:spcPts val="0"/>
                        </a:spcBef>
                        <a:spcAft>
                          <a:spcPts val="0"/>
                        </a:spcAft>
                        <a:buClr>
                          <a:srgbClr val="7030A0"/>
                        </a:buClr>
                        <a:buSzTx/>
                        <a:buFont typeface="Wingdings 3" panose="05040102010807070707" pitchFamily="18" charset="2"/>
                        <a:buChar char="º"/>
                        <a:tabLst/>
                        <a:defRPr/>
                      </a:pPr>
                      <a:r>
                        <a:rPr kumimoji="0" lang="fr-FR" sz="1050" b="0" i="0" u="none" strike="noStrike" kern="1200" cap="none" spc="0" normalizeH="0" baseline="0" noProof="0">
                          <a:ln>
                            <a:noFill/>
                          </a:ln>
                          <a:solidFill>
                            <a:srgbClr val="000000"/>
                          </a:solidFill>
                          <a:effectLst/>
                          <a:uLnTx/>
                          <a:uFillTx/>
                          <a:latin typeface="+mn-lt"/>
                          <a:ea typeface="+mn-ea"/>
                          <a:cs typeface="Arial"/>
                        </a:rPr>
                        <a:t>Le communiqué de presse relatif à l’information du montant collecté</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2625452991"/>
                  </a:ext>
                </a:extLst>
              </a:tr>
              <a:tr h="264216">
                <a:tc>
                  <a:txBody>
                    <a:bodyPr/>
                    <a:lstStyle/>
                    <a:p>
                      <a:pPr marL="171450" marR="0" lvl="0" indent="-171450" algn="l" defTabSz="914400" rtl="0" eaLnBrk="1" fontAlgn="auto" latinLnBrk="0" hangingPunct="1">
                        <a:lnSpc>
                          <a:spcPct val="100000"/>
                        </a:lnSpc>
                        <a:spcBef>
                          <a:spcPts val="0"/>
                        </a:spcBef>
                        <a:spcAft>
                          <a:spcPts val="0"/>
                        </a:spcAft>
                        <a:buClr>
                          <a:srgbClr val="7030A0"/>
                        </a:buClr>
                        <a:buSzTx/>
                        <a:buFont typeface="Wingdings 3" panose="05040102010807070707" pitchFamily="18" charset="2"/>
                        <a:buChar char="º"/>
                        <a:tabLst/>
                        <a:defRPr/>
                      </a:pPr>
                      <a:r>
                        <a:rPr kumimoji="0" lang="fr-FR" sz="1050" b="0" i="0" u="none" strike="noStrike" kern="1200" cap="none" spc="0" normalizeH="0" baseline="0" noProof="0" dirty="0">
                          <a:ln>
                            <a:noFill/>
                          </a:ln>
                          <a:solidFill>
                            <a:schemeClr val="tx1"/>
                          </a:solidFill>
                          <a:effectLst/>
                          <a:uLnTx/>
                          <a:uFillTx/>
                          <a:latin typeface="+mj-lt"/>
                          <a:ea typeface="+mn-ea"/>
                          <a:cs typeface="+mn-cs"/>
                        </a:rPr>
                        <a:t>La fiche attestation 80 ans</a:t>
                      </a:r>
                    </a:p>
                    <a:p>
                      <a:pPr marL="0" marR="0" lvl="0" indent="0" algn="l" defTabSz="914400" rtl="0" eaLnBrk="1" fontAlgn="auto" latinLnBrk="0" hangingPunct="1">
                        <a:lnSpc>
                          <a:spcPct val="100000"/>
                        </a:lnSpc>
                        <a:spcBef>
                          <a:spcPts val="0"/>
                        </a:spcBef>
                        <a:spcAft>
                          <a:spcPts val="0"/>
                        </a:spcAft>
                        <a:buClr>
                          <a:srgbClr val="7030A0"/>
                        </a:buClr>
                        <a:buSzTx/>
                        <a:buFont typeface="Wingdings 3" panose="05040102010807070707" pitchFamily="18" charset="2"/>
                        <a:buNone/>
                        <a:tabLst/>
                        <a:defRPr/>
                      </a:pPr>
                      <a:endParaRPr kumimoji="0" lang="fr-FR" sz="1050" b="0" i="0" u="none" strike="noStrike" kern="1200" cap="none" spc="0" normalizeH="0" baseline="0" noProof="0" dirty="0">
                        <a:ln>
                          <a:noFill/>
                        </a:ln>
                        <a:solidFill>
                          <a:schemeClr val="tx1"/>
                        </a:solidFill>
                        <a:effectLst/>
                        <a:uLnTx/>
                        <a:uFillTx/>
                        <a:latin typeface="+mj-lt"/>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1571855947"/>
                  </a:ext>
                </a:extLst>
              </a:tr>
              <a:tr h="322809">
                <a:tc>
                  <a:txBody>
                    <a:bodyPr/>
                    <a:lstStyle/>
                    <a:p>
                      <a:pPr marL="171450" marR="0" lvl="0" indent="-171450" algn="l" defTabSz="914400" rtl="0" eaLnBrk="1" fontAlgn="auto" latinLnBrk="0" hangingPunct="1">
                        <a:lnSpc>
                          <a:spcPts val="1800"/>
                        </a:lnSpc>
                        <a:spcBef>
                          <a:spcPts val="600"/>
                        </a:spcBef>
                        <a:spcAft>
                          <a:spcPts val="0"/>
                        </a:spcAft>
                        <a:buClr>
                          <a:schemeClr val="bg1"/>
                        </a:buClr>
                        <a:buSzTx/>
                        <a:buFont typeface="Wingdings 3" panose="05040102010807070707" pitchFamily="18" charset="2"/>
                        <a:buChar char="º"/>
                        <a:tabLst/>
                        <a:defRPr/>
                      </a:pPr>
                      <a:endParaRPr kumimoji="0" lang="fr-FR" sz="1050" b="0" i="0" u="none" strike="noStrike" kern="1200" cap="none" spc="0" normalizeH="0" baseline="0" noProof="0" dirty="0">
                        <a:ln>
                          <a:noFill/>
                        </a:ln>
                        <a:solidFill>
                          <a:schemeClr val="bg1"/>
                        </a:solidFill>
                        <a:effectLst/>
                        <a:uLnTx/>
                        <a:uFillTx/>
                        <a:latin typeface="+mj-lt"/>
                        <a:ea typeface="+mn-ea"/>
                        <a:cs typeface="+mn-cs"/>
                      </a:endParaRPr>
                    </a:p>
                    <a:p>
                      <a:pPr marL="171450" marR="0" lvl="0" indent="-171450" algn="l" defTabSz="914400" rtl="0" eaLnBrk="1" fontAlgn="auto" latinLnBrk="0" hangingPunct="1">
                        <a:lnSpc>
                          <a:spcPts val="1800"/>
                        </a:lnSpc>
                        <a:spcBef>
                          <a:spcPts val="600"/>
                        </a:spcBef>
                        <a:spcAft>
                          <a:spcPts val="0"/>
                        </a:spcAft>
                        <a:buClr>
                          <a:schemeClr val="bg1"/>
                        </a:buClr>
                        <a:buSzTx/>
                        <a:buFont typeface="Wingdings 3" panose="05040102010807070707" pitchFamily="18" charset="2"/>
                        <a:buChar char="º"/>
                        <a:tabLst/>
                        <a:defRPr/>
                      </a:pPr>
                      <a:r>
                        <a:rPr kumimoji="0" lang="fr-FR" sz="1050" b="0" i="0" u="none" strike="noStrike" kern="1200" cap="none" spc="0" normalizeH="0" baseline="0" noProof="0" dirty="0">
                          <a:ln>
                            <a:noFill/>
                          </a:ln>
                          <a:solidFill>
                            <a:schemeClr val="bg1"/>
                          </a:solidFill>
                          <a:effectLst/>
                          <a:uLnTx/>
                          <a:uFillTx/>
                          <a:latin typeface="+mj-lt"/>
                          <a:ea typeface="+mn-ea"/>
                          <a:cs typeface="+mn-cs"/>
                        </a:rPr>
                        <a:t>La fiche assurance vie </a:t>
                      </a:r>
                      <a:r>
                        <a:rPr kumimoji="0" lang="fr-FR" sz="1000" b="0" i="0" u="none" strike="noStrike" kern="1200" cap="none" spc="0" normalizeH="0" baseline="0" noProof="0" dirty="0">
                          <a:ln>
                            <a:noFill/>
                          </a:ln>
                          <a:solidFill>
                            <a:schemeClr val="bg1"/>
                          </a:solidFill>
                          <a:effectLst/>
                          <a:uLnTx/>
                          <a:uFillTx/>
                          <a:latin typeface="+mj-lt"/>
                          <a:ea typeface="+mn-lt"/>
                          <a:cs typeface="Arial"/>
                        </a:rPr>
                        <a:t>CNP Assurances</a:t>
                      </a:r>
                      <a:r>
                        <a:rPr kumimoji="0" lang="fr-FR" sz="1000" b="0" i="0" u="none" strike="noStrike" kern="1200" cap="none" spc="0" normalizeH="0" baseline="0" noProof="0" dirty="0">
                          <a:ln>
                            <a:noFill/>
                          </a:ln>
                          <a:solidFill>
                            <a:schemeClr val="bg1"/>
                          </a:solidFill>
                          <a:effectLst/>
                          <a:uLnTx/>
                          <a:uFillTx/>
                          <a:latin typeface="+mj-lt"/>
                          <a:ea typeface="+mn-ea"/>
                          <a:cs typeface="+mn-cs"/>
                        </a:rPr>
                        <a:t> ou</a:t>
                      </a:r>
                      <a:r>
                        <a:rPr kumimoji="0" lang="fr-FR" sz="1050" b="0" i="0" u="none" strike="noStrike" kern="1200" cap="none" spc="0" normalizeH="0" baseline="0" noProof="0" dirty="0">
                          <a:ln>
                            <a:noFill/>
                          </a:ln>
                          <a:solidFill>
                            <a:schemeClr val="bg1"/>
                          </a:solidFill>
                          <a:effectLst/>
                          <a:uLnTx/>
                          <a:uFillTx/>
                          <a:latin typeface="+mj-lt"/>
                          <a:ea typeface="+mn-ea"/>
                          <a:cs typeface="+mn-cs"/>
                        </a:rPr>
                        <a:t> FIS BPCE Vie, </a:t>
                      </a:r>
                      <a:endParaRPr kumimoji="0" lang="fr-FR" sz="1050" b="0" i="0" u="none" strike="noStrike" kern="1200" cap="none" spc="0" normalizeH="0" baseline="0" noProof="0" dirty="0">
                        <a:ln>
                          <a:noFill/>
                        </a:ln>
                        <a:solidFill>
                          <a:schemeClr val="bg1"/>
                        </a:solidFill>
                        <a:effectLst/>
                        <a:uLnTx/>
                        <a:uFillTx/>
                        <a:latin typeface="+mj-lt"/>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369148611"/>
                  </a:ext>
                </a:extLst>
              </a:tr>
              <a:tr h="386316">
                <a:tc>
                  <a:txBody>
                    <a:bodyPr/>
                    <a:lstStyle/>
                    <a:p>
                      <a:pPr marL="171450" marR="0" lvl="0" indent="-171450" algn="l" defTabSz="914400" rtl="0" eaLnBrk="1" fontAlgn="auto" latinLnBrk="0" hangingPunct="1">
                        <a:lnSpc>
                          <a:spcPts val="1800"/>
                        </a:lnSpc>
                        <a:spcBef>
                          <a:spcPts val="600"/>
                        </a:spcBef>
                        <a:spcAft>
                          <a:spcPts val="0"/>
                        </a:spcAft>
                        <a:buClr>
                          <a:schemeClr val="bg1"/>
                        </a:buClr>
                        <a:buSzTx/>
                        <a:buFont typeface="Wingdings 3" panose="05040102010807070707" pitchFamily="18" charset="2"/>
                        <a:buChar char="º"/>
                        <a:tabLst/>
                        <a:defRPr/>
                      </a:pPr>
                      <a:r>
                        <a:rPr kumimoji="0" lang="fr-FR" sz="1050" b="0" i="0" u="none" strike="noStrike" kern="1200" cap="none" spc="0" normalizeH="0" baseline="0" noProof="0">
                          <a:ln>
                            <a:noFill/>
                          </a:ln>
                          <a:solidFill>
                            <a:schemeClr val="bg1"/>
                          </a:solidFill>
                          <a:effectLst/>
                          <a:uLnTx/>
                          <a:uFillTx/>
                          <a:latin typeface="+mj-lt"/>
                          <a:ea typeface="+mn-ea"/>
                          <a:cs typeface="+mn-cs"/>
                        </a:rPr>
                        <a:t>L’annexe « Caractéristiques principales des obligations » remise avec la FIS</a:t>
                      </a:r>
                      <a:endParaRPr kumimoji="0" lang="fr-FR" sz="1050" b="0" i="0" u="none" strike="noStrike" kern="1200" cap="none" spc="0" normalizeH="0" baseline="0" noProof="0">
                        <a:ln>
                          <a:noFill/>
                        </a:ln>
                        <a:solidFill>
                          <a:schemeClr val="bg1"/>
                        </a:solidFill>
                        <a:effectLst/>
                        <a:uLnTx/>
                        <a:uFillTx/>
                        <a:latin typeface="+mj-lt"/>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722836869"/>
                  </a:ext>
                </a:extLst>
              </a:tr>
              <a:tr h="322809">
                <a:tc>
                  <a:txBody>
                    <a:bodyPr/>
                    <a:lstStyle/>
                    <a:p>
                      <a:pPr marL="171450" marR="0" lvl="0" indent="-171450" algn="l" defTabSz="914400" rtl="0" eaLnBrk="1" fontAlgn="auto" latinLnBrk="0" hangingPunct="1">
                        <a:lnSpc>
                          <a:spcPts val="1800"/>
                        </a:lnSpc>
                        <a:spcBef>
                          <a:spcPts val="600"/>
                        </a:spcBef>
                        <a:spcAft>
                          <a:spcPts val="0"/>
                        </a:spcAft>
                        <a:buClr>
                          <a:schemeClr val="bg1"/>
                        </a:buClr>
                        <a:buSzTx/>
                        <a:buFont typeface="Wingdings 3" panose="05040102010807070707" pitchFamily="18" charset="2"/>
                        <a:buChar char="º"/>
                        <a:tabLst/>
                        <a:defRPr/>
                      </a:pPr>
                      <a:r>
                        <a:rPr kumimoji="0" lang="fr-FR" sz="1050" b="0" i="0" u="none" strike="noStrike" kern="1200" cap="none" spc="0" normalizeH="0" baseline="0" noProof="0" dirty="0">
                          <a:ln>
                            <a:noFill/>
                          </a:ln>
                          <a:solidFill>
                            <a:schemeClr val="bg1"/>
                          </a:solidFill>
                          <a:effectLst/>
                          <a:uLnTx/>
                          <a:uFillTx/>
                          <a:latin typeface="+mj-lt"/>
                          <a:ea typeface="+mn-ea"/>
                          <a:cs typeface="Arial"/>
                        </a:rPr>
                        <a:t>Le DIS pour BPCE Vie ou CNP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707009832"/>
                  </a:ext>
                </a:extLst>
              </a:tr>
              <a:tr h="308118">
                <a:tc>
                  <a:txBody>
                    <a:bodyPr/>
                    <a:lstStyle/>
                    <a:p>
                      <a:pPr marL="171450" marR="0" lvl="0" indent="-171450" algn="l" defTabSz="914400" rtl="0" eaLnBrk="1" fontAlgn="auto" latinLnBrk="0" hangingPunct="1">
                        <a:lnSpc>
                          <a:spcPts val="1800"/>
                        </a:lnSpc>
                        <a:spcBef>
                          <a:spcPts val="600"/>
                        </a:spcBef>
                        <a:spcAft>
                          <a:spcPts val="0"/>
                        </a:spcAft>
                        <a:buClr>
                          <a:schemeClr val="bg1"/>
                        </a:buClr>
                        <a:buSzTx/>
                        <a:buFont typeface="Wingdings 3" panose="05040102010807070707" pitchFamily="18" charset="2"/>
                        <a:buChar char="º"/>
                        <a:tabLst/>
                        <a:defRPr/>
                      </a:pPr>
                      <a:r>
                        <a:rPr kumimoji="0" lang="fr-FR" sz="1050" b="0" i="0" u="none" strike="noStrike" kern="1200" cap="none" spc="0" normalizeH="0" baseline="0" noProof="0" dirty="0">
                          <a:ln>
                            <a:noFill/>
                          </a:ln>
                          <a:solidFill>
                            <a:schemeClr val="bg1"/>
                          </a:solidFill>
                          <a:effectLst/>
                          <a:uLnTx/>
                          <a:uFillTx/>
                          <a:latin typeface="+mj-lt"/>
                          <a:ea typeface="+mn-ea"/>
                          <a:cs typeface="+mn-cs"/>
                        </a:rPr>
                        <a:t>Le Flash Info Ecureuil Vie</a:t>
                      </a:r>
                      <a:endParaRPr kumimoji="0" lang="fr-FR" sz="1050" b="0" i="0" u="none" strike="noStrike" kern="1200" cap="none" spc="0" normalizeH="0" baseline="0" noProof="0" dirty="0">
                        <a:ln>
                          <a:noFill/>
                        </a:ln>
                        <a:solidFill>
                          <a:schemeClr val="bg1"/>
                        </a:solidFill>
                        <a:effectLst/>
                        <a:uLnTx/>
                        <a:uFillTx/>
                        <a:latin typeface="+mj-lt"/>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142892020"/>
                  </a:ext>
                </a:extLst>
              </a:tr>
              <a:tr h="314840">
                <a:tc>
                  <a:txBody>
                    <a:bodyPr/>
                    <a:lstStyle/>
                    <a:p>
                      <a:pPr marL="171450" marR="0" lvl="0" indent="-171450" algn="l" defTabSz="914400" rtl="0" eaLnBrk="1" fontAlgn="auto" latinLnBrk="0" hangingPunct="1">
                        <a:lnSpc>
                          <a:spcPct val="100000"/>
                        </a:lnSpc>
                        <a:spcBef>
                          <a:spcPts val="0"/>
                        </a:spcBef>
                        <a:spcAft>
                          <a:spcPts val="0"/>
                        </a:spcAft>
                        <a:buClr>
                          <a:schemeClr val="bg1"/>
                        </a:buClr>
                        <a:buSzTx/>
                        <a:buFont typeface="Wingdings 3" panose="05040102010807070707" pitchFamily="18" charset="2"/>
                        <a:buChar char="º"/>
                        <a:tabLst/>
                        <a:defRPr/>
                      </a:pPr>
                      <a:r>
                        <a:rPr kumimoji="0" lang="fr-FR" sz="1050" b="0" i="0" u="none" strike="noStrike" kern="1200" cap="none" spc="0" normalizeH="0" baseline="0" noProof="0" dirty="0">
                          <a:ln>
                            <a:noFill/>
                          </a:ln>
                          <a:solidFill>
                            <a:schemeClr val="bg1"/>
                          </a:solidFill>
                          <a:effectLst/>
                          <a:uLnTx/>
                          <a:uFillTx/>
                          <a:latin typeface="+mj-lt"/>
                          <a:ea typeface="+mn-ea"/>
                          <a:cs typeface="+mn-cs"/>
                        </a:rPr>
                        <a:t>La fiche </a:t>
                      </a:r>
                      <a:r>
                        <a:rPr kumimoji="0" lang="fr-FR" sz="1050" b="0" i="0" u="none" strike="noStrike" kern="1200" cap="none" spc="0" normalizeH="0" baseline="0" noProof="0" dirty="0">
                          <a:ln>
                            <a:noFill/>
                          </a:ln>
                          <a:solidFill>
                            <a:srgbClr val="FFFFFF"/>
                          </a:solidFill>
                          <a:effectLst/>
                          <a:uLnTx/>
                          <a:uFillTx/>
                          <a:latin typeface="+mj-lt"/>
                          <a:ea typeface="+mn-ea"/>
                          <a:cs typeface="+mn-cs"/>
                        </a:rPr>
                        <a:t>d’information</a:t>
                      </a:r>
                      <a:r>
                        <a:rPr kumimoji="0" lang="fr-FR" sz="1050" b="0" i="0" u="none" strike="noStrike" kern="1200" cap="none" spc="0" normalizeH="0" baseline="0" noProof="0" dirty="0">
                          <a:ln>
                            <a:noFill/>
                          </a:ln>
                          <a:solidFill>
                            <a:schemeClr val="bg1"/>
                          </a:solidFill>
                          <a:effectLst/>
                          <a:uLnTx/>
                          <a:uFillTx/>
                          <a:latin typeface="+mj-lt"/>
                          <a:ea typeface="+mn-ea"/>
                          <a:cs typeface="+mn-cs"/>
                        </a:rPr>
                        <a:t> 80 ans</a:t>
                      </a:r>
                      <a:endParaRPr kumimoji="0" lang="fr-FR" sz="1050" b="0" i="0" u="none" strike="noStrike" kern="1200" cap="none" spc="0" normalizeH="0" baseline="0" noProof="0" dirty="0">
                        <a:ln>
                          <a:noFill/>
                        </a:ln>
                        <a:solidFill>
                          <a:schemeClr val="bg1"/>
                        </a:solidFill>
                        <a:effectLst/>
                        <a:uLnTx/>
                        <a:uFillTx/>
                        <a:latin typeface="+mj-lt"/>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113500076"/>
                  </a:ext>
                </a:extLst>
              </a:tr>
            </a:tbl>
          </a:graphicData>
        </a:graphic>
      </p:graphicFrame>
      <p:sp>
        <p:nvSpPr>
          <p:cNvPr id="15" name="Rectangle : coins arrondis 14">
            <a:extLst>
              <a:ext uri="{FF2B5EF4-FFF2-40B4-BE49-F238E27FC236}">
                <a16:creationId xmlns:a16="http://schemas.microsoft.com/office/drawing/2014/main" id="{0BDE0AD9-7AE7-9CAB-E6FF-EC85C0D56D92}"/>
              </a:ext>
            </a:extLst>
          </p:cNvPr>
          <p:cNvSpPr/>
          <p:nvPr/>
        </p:nvSpPr>
        <p:spPr>
          <a:xfrm>
            <a:off x="166943" y="1443928"/>
            <a:ext cx="1049900" cy="844979"/>
          </a:xfrm>
          <a:prstGeom prst="roundRect">
            <a:avLst/>
          </a:prstGeom>
          <a:solidFill>
            <a:schemeClr val="accent4">
              <a:lumMod val="20000"/>
              <a:lumOff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1400">
                <a:solidFill>
                  <a:schemeClr val="tx1"/>
                </a:solidFill>
                <a:latin typeface="+mj-lt"/>
              </a:rPr>
              <a:t>Tronc commun</a:t>
            </a:r>
          </a:p>
        </p:txBody>
      </p:sp>
      <p:sp>
        <p:nvSpPr>
          <p:cNvPr id="16" name="Rectangle : coins arrondis 15">
            <a:extLst>
              <a:ext uri="{FF2B5EF4-FFF2-40B4-BE49-F238E27FC236}">
                <a16:creationId xmlns:a16="http://schemas.microsoft.com/office/drawing/2014/main" id="{285FF03D-C252-3A35-EA62-9DAD3D140A2A}"/>
              </a:ext>
            </a:extLst>
          </p:cNvPr>
          <p:cNvSpPr/>
          <p:nvPr/>
        </p:nvSpPr>
        <p:spPr>
          <a:xfrm>
            <a:off x="203848" y="2334623"/>
            <a:ext cx="1049901" cy="1637302"/>
          </a:xfrm>
          <a:prstGeom prst="roundRect">
            <a:avLst/>
          </a:prstGeom>
          <a:solidFill>
            <a:schemeClr val="tx2">
              <a:lumMod val="60000"/>
              <a:lumOff val="4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b="1">
                <a:latin typeface="+mj-lt"/>
              </a:rPr>
              <a:t>CTO</a:t>
            </a:r>
          </a:p>
        </p:txBody>
      </p:sp>
      <p:sp>
        <p:nvSpPr>
          <p:cNvPr id="17" name="Rectangle : coins arrondis 16">
            <a:extLst>
              <a:ext uri="{FF2B5EF4-FFF2-40B4-BE49-F238E27FC236}">
                <a16:creationId xmlns:a16="http://schemas.microsoft.com/office/drawing/2014/main" id="{540FEFDF-3D73-3329-3C68-6C53612F3C80}"/>
              </a:ext>
            </a:extLst>
          </p:cNvPr>
          <p:cNvSpPr/>
          <p:nvPr/>
        </p:nvSpPr>
        <p:spPr>
          <a:xfrm>
            <a:off x="235610" y="4152899"/>
            <a:ext cx="1018139" cy="1988741"/>
          </a:xfrm>
          <a:prstGeom prst="roundRect">
            <a:avLst/>
          </a:prstGeom>
          <a:solidFill>
            <a:schemeClr val="accent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b="1" dirty="0">
                <a:latin typeface="+mj-lt"/>
              </a:rPr>
              <a:t>ASV</a:t>
            </a:r>
          </a:p>
        </p:txBody>
      </p:sp>
      <p:graphicFrame>
        <p:nvGraphicFramePr>
          <p:cNvPr id="18" name="Tableau 18">
            <a:extLst>
              <a:ext uri="{FF2B5EF4-FFF2-40B4-BE49-F238E27FC236}">
                <a16:creationId xmlns:a16="http://schemas.microsoft.com/office/drawing/2014/main" id="{C2DA72DC-2356-4057-F10E-06B875628847}"/>
              </a:ext>
            </a:extLst>
          </p:cNvPr>
          <p:cNvGraphicFramePr>
            <a:graphicFrameLocks noGrp="1"/>
          </p:cNvGraphicFramePr>
          <p:nvPr>
            <p:extLst>
              <p:ext uri="{D42A27DB-BD31-4B8C-83A1-F6EECF244321}">
                <p14:modId xmlns:p14="http://schemas.microsoft.com/office/powerpoint/2010/main" val="3148658845"/>
              </p:ext>
            </p:extLst>
          </p:nvPr>
        </p:nvGraphicFramePr>
        <p:xfrm>
          <a:off x="6545149" y="1325181"/>
          <a:ext cx="5396433" cy="5299264"/>
        </p:xfrm>
        <a:graphic>
          <a:graphicData uri="http://schemas.openxmlformats.org/drawingml/2006/table">
            <a:tbl>
              <a:tblPr firstRow="1" bandRow="1">
                <a:tableStyleId>{5C22544A-7EE6-4342-B048-85BDC9FD1C3A}</a:tableStyleId>
              </a:tblPr>
              <a:tblGrid>
                <a:gridCol w="5396433">
                  <a:extLst>
                    <a:ext uri="{9D8B030D-6E8A-4147-A177-3AD203B41FA5}">
                      <a16:colId xmlns:a16="http://schemas.microsoft.com/office/drawing/2014/main" val="1111805643"/>
                    </a:ext>
                  </a:extLst>
                </a:gridCol>
              </a:tblGrid>
              <a:tr h="531852">
                <a:tc>
                  <a:txBody>
                    <a:bodyPr/>
                    <a:lstStyle/>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050" b="0" i="0" u="none" strike="noStrike" kern="1200" cap="none" spc="0" normalizeH="0" baseline="0" noProof="0" dirty="0">
                          <a:ln>
                            <a:noFill/>
                          </a:ln>
                          <a:solidFill>
                            <a:srgbClr val="000000"/>
                          </a:solidFill>
                          <a:effectLst/>
                          <a:uLnTx/>
                          <a:uFillTx/>
                          <a:latin typeface="+mj-lt"/>
                          <a:ea typeface="+mn-ea"/>
                          <a:cs typeface="+mn-cs"/>
                        </a:rPr>
                        <a:t>La synthèse épargne (LEA) ou proposition d’investissement (O2S) ou, pour le CTO, la synthèse placement PM (0199PM) </a:t>
                      </a:r>
                      <a:r>
                        <a:rPr kumimoji="0" lang="fr-FR" sz="1050" b="1" i="0" u="sng" strike="noStrike" kern="1200" cap="none" spc="0" normalizeH="0" baseline="0" noProof="0" dirty="0">
                          <a:ln>
                            <a:noFill/>
                          </a:ln>
                          <a:solidFill>
                            <a:srgbClr val="000000"/>
                          </a:solidFill>
                          <a:effectLst/>
                          <a:uLnTx/>
                          <a:uFillTx/>
                          <a:latin typeface="+mj-lt"/>
                          <a:ea typeface="+mn-ea"/>
                          <a:cs typeface="+mn-cs"/>
                        </a:rPr>
                        <a:t>datée et signée du client</a:t>
                      </a:r>
                      <a:r>
                        <a:rPr kumimoji="0" lang="fr-FR" sz="1050" b="1" i="0" u="none" strike="noStrike" kern="1200" cap="none" spc="0" normalizeH="0" baseline="0" noProof="0" dirty="0">
                          <a:ln>
                            <a:noFill/>
                          </a:ln>
                          <a:solidFill>
                            <a:srgbClr val="000000"/>
                          </a:solidFill>
                          <a:effectLst/>
                          <a:uLnTx/>
                          <a:uFillTx/>
                          <a:latin typeface="+mj-lt"/>
                          <a:ea typeface="+mn-ea"/>
                          <a:cs typeface="+mn-cs"/>
                        </a:rPr>
                        <a:t>,</a:t>
                      </a:r>
                      <a:endParaRPr kumimoji="0" lang="fr-FR" sz="1050" b="1" i="0" u="none" strike="noStrike" kern="1200" cap="none" spc="0" normalizeH="0" baseline="0" noProof="0" dirty="0">
                        <a:ln>
                          <a:noFill/>
                        </a:ln>
                        <a:solidFill>
                          <a:srgbClr val="000000"/>
                        </a:solidFill>
                        <a:effectLst/>
                        <a:uLnTx/>
                        <a:uFillTx/>
                        <a:latin typeface="+mj-lt"/>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854011669"/>
                  </a:ext>
                </a:extLst>
              </a:tr>
              <a:tr h="296249">
                <a:tc>
                  <a:txBody>
                    <a:bodyPr/>
                    <a:lstStyle/>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050" b="0" i="0" u="none" strike="noStrike" kern="1200" cap="none" spc="0" normalizeH="0" baseline="0" noProof="0">
                          <a:ln>
                            <a:noFill/>
                          </a:ln>
                          <a:solidFill>
                            <a:srgbClr val="000000"/>
                          </a:solidFill>
                          <a:effectLst/>
                          <a:uLnTx/>
                          <a:uFillTx/>
                          <a:latin typeface="+mj-lt"/>
                          <a:ea typeface="+mn-ea"/>
                          <a:cs typeface="+mn-cs"/>
                        </a:rPr>
                        <a:t>L’attestation plus de 80 ans, le cas échéant, </a:t>
                      </a:r>
                      <a:r>
                        <a:rPr kumimoji="0" lang="fr-FR" sz="1050" b="1" i="0" u="sng" strike="noStrike" kern="1200" cap="none" spc="0" normalizeH="0" baseline="0" noProof="0">
                          <a:ln>
                            <a:noFill/>
                          </a:ln>
                          <a:solidFill>
                            <a:srgbClr val="000000"/>
                          </a:solidFill>
                          <a:effectLst/>
                          <a:uLnTx/>
                          <a:uFillTx/>
                          <a:latin typeface="+mj-lt"/>
                          <a:ea typeface="+mn-ea"/>
                          <a:cs typeface="+mn-cs"/>
                        </a:rPr>
                        <a:t>signée du client</a:t>
                      </a:r>
                      <a:r>
                        <a:rPr kumimoji="0" lang="fr-FR" sz="1050" b="1" i="0" u="none" strike="noStrike" kern="1200" cap="none" spc="0" normalizeH="0" baseline="0" noProof="0">
                          <a:ln>
                            <a:noFill/>
                          </a:ln>
                          <a:solidFill>
                            <a:srgbClr val="000000"/>
                          </a:solidFill>
                          <a:effectLst/>
                          <a:uLnTx/>
                          <a:uFillTx/>
                          <a:latin typeface="+mj-lt"/>
                          <a:ea typeface="+mn-ea"/>
                          <a:cs typeface="+mn-cs"/>
                        </a:rPr>
                        <a:t>,</a:t>
                      </a:r>
                      <a:endParaRPr kumimoji="0" lang="fr-FR" sz="1050" b="0" i="0" u="none" strike="noStrike" kern="1200" cap="none" spc="0" normalizeH="0" baseline="0" noProof="0">
                        <a:ln>
                          <a:noFill/>
                        </a:ln>
                        <a:solidFill>
                          <a:srgbClr val="000000"/>
                        </a:solidFill>
                        <a:effectLst/>
                        <a:uLnTx/>
                        <a:uFillTx/>
                        <a:latin typeface="+mj-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702634145"/>
                  </a:ext>
                </a:extLst>
              </a:tr>
              <a:tr h="296249">
                <a:tc>
                  <a:txBody>
                    <a:bodyPr/>
                    <a:lstStyle/>
                    <a:p>
                      <a:pPr marL="171450" marR="0" lvl="0" indent="-171450" algn="l" defTabSz="914400" rtl="0" eaLnBrk="1" fontAlgn="auto" latinLnBrk="0" hangingPunct="1">
                        <a:lnSpc>
                          <a:spcPct val="150000"/>
                        </a:lnSpc>
                        <a:spcBef>
                          <a:spcPts val="600"/>
                        </a:spcBef>
                        <a:spcAft>
                          <a:spcPts val="0"/>
                        </a:spcAft>
                        <a:buClr>
                          <a:srgbClr val="7030A0"/>
                        </a:buClr>
                        <a:buSzTx/>
                        <a:buFont typeface="Wingdings 3" panose="05040102010807070707" pitchFamily="18" charset="2"/>
                        <a:buChar char="º"/>
                        <a:tabLst/>
                        <a:defRPr/>
                      </a:pPr>
                      <a:r>
                        <a:rPr kumimoji="0" lang="fr-FR" sz="1050" b="0" i="0" u="none" strike="noStrike" kern="1200" cap="none" spc="0" normalizeH="0" baseline="0" noProof="0">
                          <a:ln>
                            <a:noFill/>
                          </a:ln>
                          <a:solidFill>
                            <a:schemeClr val="tx1"/>
                          </a:solidFill>
                          <a:effectLst/>
                          <a:uLnTx/>
                          <a:uFillTx/>
                          <a:latin typeface="+mj-lt"/>
                          <a:ea typeface="+mn-ea"/>
                          <a:cs typeface="+mn-cs"/>
                        </a:rPr>
                        <a:t>La note d’information (ou affichette) validée par l’ AMF,</a:t>
                      </a:r>
                      <a:endParaRPr kumimoji="0" lang="fr-FR" sz="1050" b="0" i="0" u="none" strike="noStrike" kern="1200" cap="none" spc="0" normalizeH="0" baseline="0" noProof="0">
                        <a:ln>
                          <a:noFill/>
                        </a:ln>
                        <a:solidFill>
                          <a:schemeClr val="tx1"/>
                        </a:solidFill>
                        <a:effectLst/>
                        <a:uLnTx/>
                        <a:uFillTx/>
                        <a:latin typeface="+mj-lt"/>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906593124"/>
                  </a:ext>
                </a:extLst>
              </a:tr>
              <a:tr h="296249">
                <a:tc>
                  <a:txBody>
                    <a:bodyPr/>
                    <a:lstStyle/>
                    <a:p>
                      <a:pPr marL="171450" marR="0" lvl="0" indent="-171450" algn="l" defTabSz="914400" rtl="0" eaLnBrk="1" fontAlgn="auto" latinLnBrk="0" hangingPunct="1">
                        <a:lnSpc>
                          <a:spcPct val="150000"/>
                        </a:lnSpc>
                        <a:spcBef>
                          <a:spcPts val="600"/>
                        </a:spcBef>
                        <a:spcAft>
                          <a:spcPts val="0"/>
                        </a:spcAft>
                        <a:buClr>
                          <a:srgbClr val="7030A0"/>
                        </a:buClr>
                        <a:buSzTx/>
                        <a:buFont typeface="Wingdings 3" panose="05040102010807070707" pitchFamily="18" charset="2"/>
                        <a:buChar char="º"/>
                        <a:tabLst/>
                        <a:defRPr/>
                      </a:pPr>
                      <a:r>
                        <a:rPr kumimoji="0" lang="fr-FR" sz="1050" b="0" i="0" u="none" strike="noStrike" kern="1200" cap="none" spc="0" normalizeH="0" baseline="0" noProof="0" dirty="0">
                          <a:ln>
                            <a:noFill/>
                          </a:ln>
                          <a:solidFill>
                            <a:srgbClr val="000000"/>
                          </a:solidFill>
                          <a:effectLst/>
                          <a:uLnTx/>
                          <a:uFillTx/>
                          <a:latin typeface="+mn-lt"/>
                          <a:ea typeface="+mn-ea"/>
                          <a:cs typeface="+mn-cs"/>
                        </a:rPr>
                        <a:t>Le prospectus du programme et ses suppléments ainsi que les conditions définitives remis sur demande et disponible sur le site BPCE</a:t>
                      </a:r>
                      <a:endParaRPr kumimoji="0" lang="fr-FR" sz="1050" b="0" i="0" u="none" strike="noStrike" kern="1200" cap="none" spc="0" normalizeH="0" baseline="0" noProof="0" dirty="0">
                        <a:ln>
                          <a:noFill/>
                        </a:ln>
                        <a:solidFill>
                          <a:schemeClr val="tx1"/>
                        </a:solidFill>
                        <a:effectLst/>
                        <a:uLnTx/>
                        <a:uFillTx/>
                        <a:latin typeface="+mj-lt"/>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823610024"/>
                  </a:ext>
                </a:extLst>
              </a:tr>
              <a:tr h="296249">
                <a:tc>
                  <a:txBody>
                    <a:bodyPr/>
                    <a:lstStyle/>
                    <a:p>
                      <a:pPr marL="171450" marR="0" lvl="0" indent="-171450" algn="l" defTabSz="914400" rtl="0" eaLnBrk="1" fontAlgn="auto" latinLnBrk="0" hangingPunct="1">
                        <a:lnSpc>
                          <a:spcPct val="150000"/>
                        </a:lnSpc>
                        <a:spcBef>
                          <a:spcPts val="600"/>
                        </a:spcBef>
                        <a:spcAft>
                          <a:spcPts val="0"/>
                        </a:spcAft>
                        <a:buClr>
                          <a:srgbClr val="7030A0"/>
                        </a:buClr>
                        <a:buSzTx/>
                        <a:buFont typeface="Wingdings 3" panose="05040102010807070707" pitchFamily="18" charset="2"/>
                        <a:buChar char="º"/>
                        <a:tabLst/>
                        <a:defRPr/>
                      </a:pPr>
                      <a:r>
                        <a:rPr kumimoji="0" lang="fr-FR" sz="1050" b="0" i="0" u="none" strike="noStrike" kern="1200" cap="none" spc="0" normalizeH="0" baseline="0" noProof="0">
                          <a:ln>
                            <a:noFill/>
                          </a:ln>
                          <a:solidFill>
                            <a:schemeClr val="tx1"/>
                          </a:solidFill>
                          <a:effectLst/>
                          <a:uLnTx/>
                          <a:uFillTx/>
                          <a:latin typeface="+mj-lt"/>
                          <a:ea typeface="+mn-ea"/>
                          <a:cs typeface="+mn-cs"/>
                        </a:rPr>
                        <a:t>Le bulletin de souscription papier </a:t>
                      </a:r>
                      <a:r>
                        <a:rPr kumimoji="0" lang="fr-FR" sz="1050" b="1" i="0" u="sng" strike="noStrike" kern="1200" cap="none" spc="0" normalizeH="0" baseline="0" noProof="0">
                          <a:ln>
                            <a:noFill/>
                          </a:ln>
                          <a:solidFill>
                            <a:schemeClr val="tx1"/>
                          </a:solidFill>
                          <a:effectLst/>
                          <a:uLnTx/>
                          <a:uFillTx/>
                          <a:latin typeface="+mj-lt"/>
                          <a:ea typeface="+mn-ea"/>
                          <a:cs typeface="+mn-cs"/>
                        </a:rPr>
                        <a:t>daté et signé du client</a:t>
                      </a:r>
                      <a:r>
                        <a:rPr kumimoji="0" lang="fr-FR" sz="1050" b="0" i="0" u="none" strike="noStrike" kern="1200" cap="none" spc="0" normalizeH="0" baseline="0" noProof="0">
                          <a:ln>
                            <a:noFill/>
                          </a:ln>
                          <a:solidFill>
                            <a:schemeClr val="tx1"/>
                          </a:solidFill>
                          <a:effectLst/>
                          <a:uLnTx/>
                          <a:uFillTx/>
                          <a:latin typeface="+mj-lt"/>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1214226793"/>
                  </a:ext>
                </a:extLst>
              </a:tr>
              <a:tr h="949121">
                <a:tc>
                  <a:txBody>
                    <a:bodyPr/>
                    <a:lstStyle/>
                    <a:p>
                      <a:pPr marL="171450" marR="0" lvl="0" indent="-171450" algn="l" defTabSz="914400" rtl="0" eaLnBrk="1" fontAlgn="auto" latinLnBrk="0" hangingPunct="1">
                        <a:lnSpc>
                          <a:spcPct val="150000"/>
                        </a:lnSpc>
                        <a:spcBef>
                          <a:spcPts val="600"/>
                        </a:spcBef>
                        <a:spcAft>
                          <a:spcPts val="0"/>
                        </a:spcAft>
                        <a:buClr>
                          <a:srgbClr val="7030A0"/>
                        </a:buClr>
                        <a:buSzTx/>
                        <a:buFont typeface="Wingdings 3" panose="05040102010807070707" pitchFamily="18" charset="2"/>
                        <a:buChar char="º"/>
                        <a:tabLst/>
                        <a:defRPr/>
                      </a:pPr>
                      <a:r>
                        <a:rPr kumimoji="0" lang="fr-FR" sz="1050" b="0" i="0" u="none" strike="noStrike" kern="1200" cap="none" spc="0" normalizeH="0" baseline="0" noProof="0" dirty="0">
                          <a:ln>
                            <a:noFill/>
                          </a:ln>
                          <a:solidFill>
                            <a:schemeClr val="tx1"/>
                          </a:solidFill>
                          <a:effectLst/>
                          <a:uLnTx/>
                          <a:uFillTx/>
                          <a:latin typeface="+mj-lt"/>
                          <a:ea typeface="+mn-ea"/>
                          <a:cs typeface="+mn-cs"/>
                        </a:rPr>
                        <a:t>Post souscription : l’avis opéré issu de Platine émis le jour du règlement/livraison (24 octobre 2023). Il est déposé dans le portail bancaire du client ou envoyé par la poste selon le choix du client.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2037055051"/>
                  </a:ext>
                </a:extLst>
              </a:tr>
              <a:tr h="287834">
                <a:tc>
                  <a:txBody>
                    <a:bodyPr/>
                    <a:lstStyle/>
                    <a:p>
                      <a:pPr marL="171450" marR="0" lvl="0" indent="-171450" algn="l" defTabSz="914400" rtl="0" eaLnBrk="1" fontAlgn="auto" latinLnBrk="0" hangingPunct="1">
                        <a:lnSpc>
                          <a:spcPts val="1800"/>
                        </a:lnSpc>
                        <a:spcBef>
                          <a:spcPts val="600"/>
                        </a:spcBef>
                        <a:spcAft>
                          <a:spcPts val="0"/>
                        </a:spcAft>
                        <a:buClr>
                          <a:schemeClr val="bg1"/>
                        </a:buClr>
                        <a:buSzTx/>
                        <a:buFont typeface="Wingdings 3" panose="05040102010807070707" pitchFamily="18" charset="2"/>
                        <a:buChar char="º"/>
                        <a:tabLst/>
                        <a:defRPr/>
                      </a:pPr>
                      <a:r>
                        <a:rPr kumimoji="0" lang="fr-FR" sz="1050" b="0" i="0" u="none" strike="noStrike" kern="1200" cap="none" spc="0" normalizeH="0" baseline="0" noProof="0">
                          <a:ln>
                            <a:noFill/>
                          </a:ln>
                          <a:solidFill>
                            <a:schemeClr val="bg1"/>
                          </a:solidFill>
                          <a:effectLst/>
                          <a:uLnTx/>
                          <a:uFillTx/>
                          <a:latin typeface="+mj-lt"/>
                          <a:ea typeface="+mn-ea"/>
                          <a:cs typeface="+mn-cs"/>
                        </a:rPr>
                        <a:t>La fiche assurance vie CNP ou la FIS BPCE Vie,</a:t>
                      </a:r>
                      <a:endParaRPr kumimoji="0" lang="fr-FR" sz="1050" b="0" i="0" u="none" strike="sngStrike" kern="1200" cap="none" spc="0" normalizeH="0" baseline="0" noProof="0">
                        <a:ln>
                          <a:noFill/>
                        </a:ln>
                        <a:solidFill>
                          <a:schemeClr val="bg1"/>
                        </a:solidFill>
                        <a:effectLst/>
                        <a:highlight>
                          <a:srgbClr val="FFFF00"/>
                        </a:highlight>
                        <a:uLnTx/>
                        <a:uFillTx/>
                        <a:latin typeface="+mj-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040887859"/>
                  </a:ext>
                </a:extLst>
              </a:tr>
              <a:tr h="287834">
                <a:tc>
                  <a:txBody>
                    <a:bodyPr/>
                    <a:lstStyle/>
                    <a:p>
                      <a:pPr marL="171450" marR="0" lvl="0" indent="-171450" algn="l" defTabSz="914400" rtl="0" eaLnBrk="1" fontAlgn="auto" latinLnBrk="0" hangingPunct="1">
                        <a:lnSpc>
                          <a:spcPts val="1800"/>
                        </a:lnSpc>
                        <a:spcBef>
                          <a:spcPts val="600"/>
                        </a:spcBef>
                        <a:spcAft>
                          <a:spcPts val="0"/>
                        </a:spcAft>
                        <a:buClr>
                          <a:schemeClr val="bg1"/>
                        </a:buClr>
                        <a:buSzTx/>
                        <a:buFont typeface="Wingdings 3" panose="05040102010807070707" pitchFamily="18" charset="2"/>
                        <a:buChar char="º"/>
                        <a:tabLst/>
                        <a:defRPr/>
                      </a:pPr>
                      <a:r>
                        <a:rPr kumimoji="0" lang="fr-FR" sz="1050" b="0" i="0" u="none" strike="noStrike" kern="1200" cap="none" spc="0" normalizeH="0" baseline="0" noProof="0">
                          <a:ln>
                            <a:noFill/>
                          </a:ln>
                          <a:solidFill>
                            <a:schemeClr val="bg1"/>
                          </a:solidFill>
                          <a:effectLst/>
                          <a:uLnTx/>
                          <a:uFillTx/>
                          <a:latin typeface="+mj-lt"/>
                          <a:ea typeface="+mn-ea"/>
                          <a:cs typeface="+mn-cs"/>
                        </a:rPr>
                        <a:t>L’annexe « Caractéristiques principales des obligations » remise avec la FIS</a:t>
                      </a:r>
                      <a:endParaRPr kumimoji="0" lang="fr-FR" sz="1050" b="0" i="0" u="none" strike="noStrike" kern="1200" cap="none" spc="0" normalizeH="0" baseline="0" noProof="0">
                        <a:ln>
                          <a:noFill/>
                        </a:ln>
                        <a:solidFill>
                          <a:schemeClr val="bg1"/>
                        </a:solidFill>
                        <a:effectLst/>
                        <a:uLnTx/>
                        <a:uFillTx/>
                        <a:latin typeface="+mj-lt"/>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9288024"/>
                  </a:ext>
                </a:extLst>
              </a:tr>
              <a:tr h="246822">
                <a:tc>
                  <a:txBody>
                    <a:bodyPr/>
                    <a:lstStyle/>
                    <a:p>
                      <a:r>
                        <a:rPr lang="fr-FR" sz="1050" b="1">
                          <a:solidFill>
                            <a:schemeClr val="bg1"/>
                          </a:solidFill>
                          <a:latin typeface="+mj-lt"/>
                        </a:rPr>
                        <a:t>Autres documents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575929966"/>
                  </a:ext>
                </a:extLst>
              </a:tr>
              <a:tr h="512218">
                <a:tc>
                  <a:txBody>
                    <a:bodyPr/>
                    <a:lstStyle/>
                    <a:p>
                      <a:pPr marL="171450" marR="0" lvl="0" indent="-171450" algn="l" defTabSz="914400" rtl="0" eaLnBrk="1" fontAlgn="auto" latinLnBrk="0" hangingPunct="1">
                        <a:lnSpc>
                          <a:spcPts val="1800"/>
                        </a:lnSpc>
                        <a:spcBef>
                          <a:spcPts val="600"/>
                        </a:spcBef>
                        <a:spcAft>
                          <a:spcPts val="0"/>
                        </a:spcAft>
                        <a:buClr>
                          <a:schemeClr val="bg1"/>
                        </a:buClr>
                        <a:buSzTx/>
                        <a:buFont typeface="Wingdings 3" panose="05040102010807070707" pitchFamily="18" charset="2"/>
                        <a:buChar char="º"/>
                        <a:tabLst/>
                        <a:defRPr/>
                      </a:pPr>
                      <a:r>
                        <a:rPr kumimoji="0" lang="fr-FR" sz="1050" b="0" i="0" u="none" strike="noStrike" kern="1200" cap="none" spc="0" normalizeH="0" baseline="0" noProof="0" dirty="0">
                          <a:ln>
                            <a:noFill/>
                          </a:ln>
                          <a:solidFill>
                            <a:schemeClr val="bg1"/>
                          </a:solidFill>
                          <a:effectLst/>
                          <a:uLnTx/>
                          <a:uFillTx/>
                          <a:latin typeface="+mj-lt"/>
                          <a:ea typeface="+mn-ea"/>
                          <a:cs typeface="+mn-cs"/>
                        </a:rPr>
                        <a:t>Le prospectus du programme disponible </a:t>
                      </a:r>
                      <a:r>
                        <a:rPr kumimoji="0" lang="fr-FR" sz="1050" b="0" i="0" u="none" strike="noStrike" kern="1200" cap="none" spc="0" normalizeH="0" baseline="0" noProof="0" dirty="0">
                          <a:ln>
                            <a:noFill/>
                          </a:ln>
                          <a:solidFill>
                            <a:schemeClr val="bg1"/>
                          </a:solidFill>
                          <a:effectLst/>
                          <a:highlight>
                            <a:srgbClr val="800080"/>
                          </a:highlight>
                          <a:uLnTx/>
                          <a:uFillTx/>
                          <a:latin typeface="+mj-lt"/>
                          <a:ea typeface="+mn-ea"/>
                          <a:cs typeface="+mn-cs"/>
                        </a:rPr>
                        <a:t>sur le site de l’AMF à partir du 18 septembre 2023</a:t>
                      </a:r>
                      <a:endParaRPr kumimoji="0" lang="fr-FR" sz="1050" b="0" i="0" u="none" strike="noStrike" kern="1200" cap="none" spc="0" normalizeH="0" baseline="0" noProof="0" dirty="0">
                        <a:ln>
                          <a:noFill/>
                        </a:ln>
                        <a:solidFill>
                          <a:schemeClr val="bg1"/>
                        </a:solidFill>
                        <a:effectLst/>
                        <a:highlight>
                          <a:srgbClr val="800080"/>
                        </a:highlight>
                        <a:uLnTx/>
                        <a:uFillTx/>
                        <a:latin typeface="+mj-lt"/>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821732360"/>
                  </a:ext>
                </a:extLst>
              </a:tr>
              <a:tr h="287834">
                <a:tc>
                  <a:txBody>
                    <a:bodyPr/>
                    <a:lstStyle/>
                    <a:p>
                      <a:pPr marL="171450" marR="0" lvl="0" indent="-171450" algn="l" defTabSz="914400" rtl="0" eaLnBrk="1" fontAlgn="auto" latinLnBrk="0" hangingPunct="1">
                        <a:lnSpc>
                          <a:spcPts val="1800"/>
                        </a:lnSpc>
                        <a:spcBef>
                          <a:spcPts val="0"/>
                        </a:spcBef>
                        <a:spcAft>
                          <a:spcPts val="0"/>
                        </a:spcAft>
                        <a:buClr>
                          <a:schemeClr val="bg1"/>
                        </a:buClr>
                        <a:buSzTx/>
                        <a:buFont typeface="Wingdings 3" panose="05040102010807070707" pitchFamily="18" charset="2"/>
                        <a:buChar char="º"/>
                        <a:tabLst/>
                        <a:defRPr/>
                      </a:pPr>
                      <a:r>
                        <a:rPr kumimoji="0" lang="fr-FR" sz="1050" b="0" i="0" u="none" strike="noStrike" kern="1200" cap="none" spc="0" normalizeH="0" baseline="0" noProof="0" dirty="0">
                          <a:ln>
                            <a:noFill/>
                          </a:ln>
                          <a:solidFill>
                            <a:schemeClr val="bg1"/>
                          </a:solidFill>
                          <a:effectLst/>
                          <a:uLnTx/>
                          <a:uFillTx/>
                          <a:latin typeface="+mj-lt"/>
                          <a:ea typeface="+mn-ea"/>
                          <a:cs typeface="+mn-cs"/>
                        </a:rPr>
                        <a:t>Le Document d'Informations Spécifiques (DIS) mis à disposition sur le site "</a:t>
                      </a:r>
                      <a:r>
                        <a:rPr kumimoji="0" lang="fr-FR" sz="1050" b="0" i="0" u="none" strike="noStrike" kern="1200" cap="none" spc="0" normalizeH="0" baseline="0" noProof="0" dirty="0" err="1">
                          <a:ln>
                            <a:noFill/>
                          </a:ln>
                          <a:solidFill>
                            <a:schemeClr val="bg1"/>
                          </a:solidFill>
                          <a:effectLst/>
                          <a:uLnTx/>
                          <a:uFillTx/>
                          <a:latin typeface="+mj-lt"/>
                          <a:ea typeface="+mn-ea"/>
                          <a:cs typeface="+mn-cs"/>
                        </a:rPr>
                        <a:t>priips</a:t>
                      </a:r>
                      <a:r>
                        <a:rPr kumimoji="0" lang="fr-FR" sz="1050" b="0" i="0" u="none" strike="noStrike" kern="1200" cap="none" spc="0" normalizeH="0" baseline="0" noProof="0" dirty="0">
                          <a:ln>
                            <a:noFill/>
                          </a:ln>
                          <a:solidFill>
                            <a:schemeClr val="bg1"/>
                          </a:solidFill>
                          <a:effectLst/>
                          <a:uLnTx/>
                          <a:uFillTx/>
                          <a:latin typeface="+mj-lt"/>
                          <a:ea typeface="+mn-ea"/>
                          <a:cs typeface="+mn-cs"/>
                        </a:rPr>
                        <a:t>"  : </a:t>
                      </a:r>
                      <a:endParaRPr kumimoji="0" lang="fr-FR" sz="1050" b="0" i="0" u="none" strike="noStrike" kern="1200" cap="none" spc="0" normalizeH="0" baseline="0" noProof="0" dirty="0">
                        <a:ln>
                          <a:noFill/>
                        </a:ln>
                        <a:solidFill>
                          <a:schemeClr val="bg1"/>
                        </a:solidFill>
                        <a:effectLst/>
                        <a:uLnTx/>
                        <a:uFillTx/>
                        <a:latin typeface="+mj-lt"/>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8639228"/>
                  </a:ext>
                </a:extLst>
              </a:tr>
              <a:tr h="707971">
                <a:tc>
                  <a:txBody>
                    <a:bodyPr/>
                    <a:lstStyle/>
                    <a:p>
                      <a:pPr marL="628650" marR="0" lvl="1" indent="-171450" algn="l" rtl="0" eaLnBrk="1" fontAlgn="auto" latinLnBrk="0" hangingPunct="1">
                        <a:lnSpc>
                          <a:spcPts val="1600"/>
                        </a:lnSpc>
                        <a:spcBef>
                          <a:spcPts val="0"/>
                        </a:spcBef>
                        <a:spcAft>
                          <a:spcPts val="0"/>
                        </a:spcAft>
                        <a:buClr>
                          <a:schemeClr val="bg1"/>
                        </a:buClr>
                        <a:buSzTx/>
                        <a:buFont typeface="Courier New" panose="02070309020205020404" pitchFamily="49" charset="0"/>
                        <a:buChar char="o"/>
                      </a:pPr>
                      <a:r>
                        <a:rPr kumimoji="0" lang="fr-FR" sz="900" b="0" i="0" u="none" strike="noStrike" kern="1200" cap="none" spc="0" normalizeH="0" baseline="0" noProof="0" dirty="0">
                          <a:ln>
                            <a:noFill/>
                          </a:ln>
                          <a:solidFill>
                            <a:schemeClr val="bg1"/>
                          </a:solidFill>
                          <a:effectLst/>
                          <a:uLnTx/>
                          <a:uFillTx/>
                          <a:latin typeface="+mj-lt"/>
                          <a:ea typeface="+mn-ea"/>
                          <a:cs typeface="+mn-cs"/>
                          <a:hlinkClick r:id="rId4">
                            <a:extLst>
                              <a:ext uri="{A12FA001-AC4F-418D-AE19-62706E023703}">
                                <ahyp:hlinkClr xmlns:ahyp="http://schemas.microsoft.com/office/drawing/2018/hyperlinkcolor" val="tx"/>
                              </a:ext>
                            </a:extLst>
                          </a:hlinkClick>
                        </a:rPr>
                        <a:t>http://www.priips-bpce-vie.com</a:t>
                      </a:r>
                      <a:r>
                        <a:rPr lang="fr-FR" sz="900" b="0" i="0" u="none" strike="noStrike" kern="1200" cap="none" spc="0" normalizeH="0" baseline="0" noProof="0" dirty="0">
                          <a:ln>
                            <a:noFill/>
                          </a:ln>
                          <a:solidFill>
                            <a:schemeClr val="bg1"/>
                          </a:solidFill>
                          <a:effectLst/>
                          <a:uLnTx/>
                          <a:uFillTx/>
                          <a:latin typeface="+mj-lt"/>
                          <a:ea typeface="+mn-ea"/>
                          <a:cs typeface="+mn-cs"/>
                        </a:rPr>
                        <a:t> </a:t>
                      </a:r>
                      <a:endParaRPr kumimoji="0" lang="fr-FR" sz="900" b="0" i="0" u="none" strike="noStrike" kern="1200" cap="none" spc="0" normalizeH="0" baseline="0" noProof="0" dirty="0">
                        <a:ln>
                          <a:noFill/>
                        </a:ln>
                        <a:solidFill>
                          <a:schemeClr val="bg1"/>
                        </a:solidFill>
                        <a:effectLst/>
                        <a:uLnTx/>
                        <a:uFillTx/>
                        <a:latin typeface="+mj-lt"/>
                        <a:ea typeface="+mn-ea"/>
                        <a:cs typeface="+mn-cs"/>
                      </a:endParaRPr>
                    </a:p>
                    <a:p>
                      <a:pPr marL="628650" marR="0" lvl="1" indent="-171450" algn="l" defTabSz="914400" rtl="0" eaLnBrk="1" fontAlgn="auto" latinLnBrk="0" hangingPunct="1">
                        <a:lnSpc>
                          <a:spcPts val="1600"/>
                        </a:lnSpc>
                        <a:spcBef>
                          <a:spcPts val="0"/>
                        </a:spcBef>
                        <a:spcAft>
                          <a:spcPts val="0"/>
                        </a:spcAft>
                        <a:buClr>
                          <a:schemeClr val="bg1"/>
                        </a:buClr>
                        <a:buSzTx/>
                        <a:buFont typeface="Courier New" panose="02070309020205020404" pitchFamily="49" charset="0"/>
                        <a:buChar char="o"/>
                        <a:tabLst/>
                        <a:defRPr/>
                      </a:pPr>
                      <a:r>
                        <a:rPr kumimoji="0" lang="fr-FR" sz="900" b="0" i="0" u="none" strike="noStrike" kern="1200" cap="none" spc="0" normalizeH="0" baseline="0" noProof="0" dirty="0">
                          <a:ln>
                            <a:noFill/>
                          </a:ln>
                          <a:solidFill>
                            <a:schemeClr val="bg1"/>
                          </a:solidFill>
                          <a:effectLst/>
                          <a:uLnTx/>
                          <a:uFillTx/>
                          <a:latin typeface="+mj-lt"/>
                          <a:ea typeface="+mn-ea"/>
                          <a:cs typeface="+mn-cs"/>
                          <a:hlinkClick r:id="rId5">
                            <a:extLst>
                              <a:ext uri="{A12FA001-AC4F-418D-AE19-62706E023703}">
                                <ahyp:hlinkClr xmlns:ahyp="http://schemas.microsoft.com/office/drawing/2018/hyperlinkcolor" val="tx"/>
                              </a:ext>
                            </a:extLst>
                          </a:hlinkClick>
                        </a:rPr>
                        <a:t>https://dic.cnp.fr/wkd-web/home/partners/products?sponsorId=CNPPATRIM&amp;sponsorId=BP1818&amp;pays=FR</a:t>
                      </a:r>
                      <a:endParaRPr kumimoji="0" lang="fr-FR" sz="900" b="0" i="0" u="none" strike="noStrike" kern="1200" cap="none" spc="0" normalizeH="0" baseline="0" noProof="0" dirty="0">
                        <a:ln>
                          <a:noFill/>
                        </a:ln>
                        <a:solidFill>
                          <a:schemeClr val="bg1"/>
                        </a:solidFill>
                        <a:effectLst/>
                        <a:uLnTx/>
                        <a:uFillTx/>
                        <a:latin typeface="+mj-lt"/>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703805153"/>
                  </a:ext>
                </a:extLst>
              </a:tr>
            </a:tbl>
          </a:graphicData>
        </a:graphic>
      </p:graphicFrame>
      <p:pic>
        <p:nvPicPr>
          <p:cNvPr id="19" name="Graphique 18" descr="Curseur avec un remplissage uni">
            <a:extLst>
              <a:ext uri="{FF2B5EF4-FFF2-40B4-BE49-F238E27FC236}">
                <a16:creationId xmlns:a16="http://schemas.microsoft.com/office/drawing/2014/main" id="{F25262EB-9761-E45A-4947-58FB5149E74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02592" y="367081"/>
            <a:ext cx="396000" cy="396000"/>
          </a:xfrm>
          <a:prstGeom prst="rect">
            <a:avLst/>
          </a:prstGeom>
        </p:spPr>
      </p:pic>
      <p:pic>
        <p:nvPicPr>
          <p:cNvPr id="5" name="Image 4">
            <a:extLst>
              <a:ext uri="{FF2B5EF4-FFF2-40B4-BE49-F238E27FC236}">
                <a16:creationId xmlns:a16="http://schemas.microsoft.com/office/drawing/2014/main" id="{4C3E986A-4627-44F7-60E4-939477B2C2BC}"/>
              </a:ext>
            </a:extLst>
          </p:cNvPr>
          <p:cNvPicPr>
            <a:picLocks noChangeAspect="1"/>
          </p:cNvPicPr>
          <p:nvPr/>
        </p:nvPicPr>
        <p:blipFill>
          <a:blip r:embed="rId8"/>
          <a:stretch>
            <a:fillRect/>
          </a:stretch>
        </p:blipFill>
        <p:spPr>
          <a:xfrm>
            <a:off x="11393424" y="57871"/>
            <a:ext cx="548158" cy="548158"/>
          </a:xfrm>
          <a:prstGeom prst="rect">
            <a:avLst/>
          </a:prstGeom>
        </p:spPr>
      </p:pic>
    </p:spTree>
    <p:extLst>
      <p:ext uri="{BB962C8B-B14F-4D97-AF65-F5344CB8AC3E}">
        <p14:creationId xmlns:p14="http://schemas.microsoft.com/office/powerpoint/2010/main" val="4099184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0" y="3091311"/>
            <a:ext cx="2971725" cy="1113709"/>
          </a:xfrm>
        </p:spPr>
        <p:txBody>
          <a:bodyPr/>
          <a:lstStyle/>
          <a:p>
            <a:r>
              <a:rPr lang="fr-FR">
                <a:solidFill>
                  <a:schemeClr val="accent2"/>
                </a:solidFill>
              </a:rPr>
              <a:t>02</a:t>
            </a:r>
          </a:p>
        </p:txBody>
      </p:sp>
      <p:sp>
        <p:nvSpPr>
          <p:cNvPr id="3" name="Espace réservé du texte 2"/>
          <p:cNvSpPr>
            <a:spLocks noGrp="1"/>
          </p:cNvSpPr>
          <p:nvPr>
            <p:ph type="body" sz="quarter" idx="13"/>
          </p:nvPr>
        </p:nvSpPr>
        <p:spPr>
          <a:xfrm>
            <a:off x="3046794" y="3442078"/>
            <a:ext cx="5439981" cy="1552041"/>
          </a:xfrm>
        </p:spPr>
        <p:txBody>
          <a:bodyPr/>
          <a:lstStyle/>
          <a:p>
            <a:r>
              <a:rPr lang="fr-FR"/>
              <a:t>Pour en savoir +</a:t>
            </a:r>
          </a:p>
          <a:p>
            <a:pPr>
              <a:tabLst>
                <a:tab pos="628650" algn="l"/>
              </a:tabLst>
            </a:pPr>
            <a:r>
              <a:rPr lang="fr-FR" sz="1400"/>
              <a:t>	</a:t>
            </a:r>
            <a:r>
              <a:rPr lang="fr-FR" sz="1400" b="0">
                <a:latin typeface="+mj-lt"/>
              </a:rPr>
              <a:t>A noter pour le CTO et l’ASV    </a:t>
            </a:r>
          </a:p>
          <a:p>
            <a:pPr>
              <a:tabLst>
                <a:tab pos="628650" algn="l"/>
              </a:tabLst>
            </a:pPr>
            <a:r>
              <a:rPr lang="fr-FR" sz="1400" b="0">
                <a:latin typeface="+mj-lt"/>
              </a:rPr>
              <a:t>	Particularités CTO    	</a:t>
            </a:r>
          </a:p>
          <a:p>
            <a:pPr>
              <a:tabLst>
                <a:tab pos="628650" algn="l"/>
              </a:tabLst>
            </a:pPr>
            <a:r>
              <a:rPr lang="fr-FR" sz="1400" b="0">
                <a:latin typeface="+mj-lt"/>
              </a:rPr>
              <a:t>	Exemples chiffrés pour le CTO   </a:t>
            </a:r>
          </a:p>
          <a:p>
            <a:pPr>
              <a:tabLst>
                <a:tab pos="628650" algn="l"/>
              </a:tabLst>
            </a:pPr>
            <a:r>
              <a:rPr lang="fr-FR" sz="1400" b="0">
                <a:latin typeface="+mj-lt"/>
              </a:rPr>
              <a:t>	Focus sur les frais dans les contrats d’Asv ou capitalisation</a:t>
            </a:r>
          </a:p>
          <a:p>
            <a:pPr>
              <a:tabLst>
                <a:tab pos="628650" algn="l"/>
              </a:tabLst>
            </a:pPr>
            <a:r>
              <a:rPr lang="fr-FR" sz="1400" b="0">
                <a:latin typeface="+mj-lt"/>
              </a:rPr>
              <a:t>	Contrats ASV éligibles</a:t>
            </a:r>
          </a:p>
          <a:p>
            <a:pPr>
              <a:tabLst>
                <a:tab pos="628650" algn="l"/>
              </a:tabLst>
            </a:pPr>
            <a:r>
              <a:rPr lang="fr-FR" sz="1400" b="0">
                <a:latin typeface="+mj-lt"/>
              </a:rPr>
              <a:t>	Exemples chiffrés pour l’ASV</a:t>
            </a:r>
          </a:p>
          <a:p>
            <a:pPr>
              <a:tabLst>
                <a:tab pos="628650" algn="l"/>
              </a:tabLst>
            </a:pPr>
            <a:r>
              <a:rPr lang="fr-FR" sz="1400" b="0">
                <a:latin typeface="+mj-lt"/>
              </a:rPr>
              <a:t>	Conflits d’intérêts</a:t>
            </a:r>
          </a:p>
        </p:txBody>
      </p:sp>
      <p:sp>
        <p:nvSpPr>
          <p:cNvPr id="4" name="Rectangle 3">
            <a:extLst>
              <a:ext uri="{FF2B5EF4-FFF2-40B4-BE49-F238E27FC236}">
                <a16:creationId xmlns:a16="http://schemas.microsoft.com/office/drawing/2014/main" id="{D32BE5D7-C1E6-42BB-B9B5-00BE75A8EDC8}"/>
              </a:ext>
            </a:extLst>
          </p:cNvPr>
          <p:cNvSpPr/>
          <p:nvPr/>
        </p:nvSpPr>
        <p:spPr>
          <a:xfrm>
            <a:off x="2971725" y="6511863"/>
            <a:ext cx="5142755" cy="246221"/>
          </a:xfrm>
          <a:prstGeom prst="rect">
            <a:avLst/>
          </a:prstGeom>
        </p:spPr>
        <p:txBody>
          <a:bodyPr wrap="none" lIns="91440" tIns="45720" rIns="91440" bIns="45720" anchor="t">
            <a:spAutoFit/>
          </a:bodyPr>
          <a:lstStyle/>
          <a:p>
            <a:pPr defTabSz="1219170">
              <a:defRPr/>
            </a:pPr>
            <a:r>
              <a:rPr lang="fr" sz="1000" i="1">
                <a:solidFill>
                  <a:srgbClr val="000000"/>
                </a:solidFill>
                <a:latin typeface="Arial"/>
                <a:cs typeface="Arial"/>
                <a:sym typeface="Arial"/>
              </a:rPr>
              <a:t>DOCUMENT STRICTEMENT INTERNE, DESTINE AUX CONSEILLERS DU RESEAU </a:t>
            </a:r>
            <a:endParaRPr lang="fr" sz="1000" i="1">
              <a:solidFill>
                <a:srgbClr val="000000"/>
              </a:solidFill>
              <a:highlight>
                <a:srgbClr val="00FF00"/>
              </a:highlight>
              <a:latin typeface="Arial"/>
              <a:cs typeface="Arial"/>
              <a:sym typeface="Arial"/>
            </a:endParaRPr>
          </a:p>
        </p:txBody>
      </p:sp>
      <p:pic>
        <p:nvPicPr>
          <p:cNvPr id="5" name="Image 6">
            <a:hlinkClick r:id="rId2" action="ppaction://hlinksldjump"/>
            <a:extLst>
              <a:ext uri="{FF2B5EF4-FFF2-40B4-BE49-F238E27FC236}">
                <a16:creationId xmlns:a16="http://schemas.microsoft.com/office/drawing/2014/main" id="{7D06DD35-0190-F575-8374-6EF3F63A85D7}"/>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30571" y="4055714"/>
            <a:ext cx="180000" cy="180000"/>
          </a:xfrm>
          <a:prstGeom prst="rect">
            <a:avLst/>
          </a:prstGeom>
          <a:noFill/>
          <a:ln>
            <a:noFill/>
          </a:ln>
        </p:spPr>
      </p:pic>
      <p:pic>
        <p:nvPicPr>
          <p:cNvPr id="7" name="Image 6">
            <a:hlinkClick r:id="rId4" action="ppaction://hlinksldjump"/>
            <a:extLst>
              <a:ext uri="{FF2B5EF4-FFF2-40B4-BE49-F238E27FC236}">
                <a16:creationId xmlns:a16="http://schemas.microsoft.com/office/drawing/2014/main" id="{D3BF0D13-F4E0-5A78-6281-70551D129247}"/>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30571" y="4398614"/>
            <a:ext cx="180000" cy="180000"/>
          </a:xfrm>
          <a:prstGeom prst="rect">
            <a:avLst/>
          </a:prstGeom>
          <a:noFill/>
          <a:ln>
            <a:noFill/>
          </a:ln>
        </p:spPr>
      </p:pic>
      <p:pic>
        <p:nvPicPr>
          <p:cNvPr id="9" name="Image 6">
            <a:hlinkClick r:id="rId5" action="ppaction://hlinksldjump"/>
            <a:extLst>
              <a:ext uri="{FF2B5EF4-FFF2-40B4-BE49-F238E27FC236}">
                <a16:creationId xmlns:a16="http://schemas.microsoft.com/office/drawing/2014/main" id="{ECD0C42D-97AB-61C6-76C6-3BA9F943425D}"/>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49621" y="4731989"/>
            <a:ext cx="180000" cy="180000"/>
          </a:xfrm>
          <a:prstGeom prst="rect">
            <a:avLst/>
          </a:prstGeom>
          <a:noFill/>
          <a:ln>
            <a:noFill/>
          </a:ln>
        </p:spPr>
      </p:pic>
      <p:pic>
        <p:nvPicPr>
          <p:cNvPr id="11" name="Image 6">
            <a:hlinkClick r:id="rId6" action="ppaction://hlinksldjump"/>
            <a:extLst>
              <a:ext uri="{FF2B5EF4-FFF2-40B4-BE49-F238E27FC236}">
                <a16:creationId xmlns:a16="http://schemas.microsoft.com/office/drawing/2014/main" id="{9DFA8B8E-9564-4847-4E8D-DB643957CE46}"/>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68671" y="5417789"/>
            <a:ext cx="180000" cy="180000"/>
          </a:xfrm>
          <a:prstGeom prst="rect">
            <a:avLst/>
          </a:prstGeom>
          <a:noFill/>
          <a:ln>
            <a:noFill/>
          </a:ln>
        </p:spPr>
      </p:pic>
      <p:pic>
        <p:nvPicPr>
          <p:cNvPr id="13" name="Image 6">
            <a:hlinkClick r:id="rId7" action="ppaction://hlinksldjump"/>
            <a:extLst>
              <a:ext uri="{FF2B5EF4-FFF2-40B4-BE49-F238E27FC236}">
                <a16:creationId xmlns:a16="http://schemas.microsoft.com/office/drawing/2014/main" id="{9ECF3F41-72AB-FF2B-C0B8-7A86E4107CEC}"/>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49767" y="5785315"/>
            <a:ext cx="180000" cy="180000"/>
          </a:xfrm>
          <a:prstGeom prst="rect">
            <a:avLst/>
          </a:prstGeom>
          <a:noFill/>
          <a:ln>
            <a:noFill/>
          </a:ln>
        </p:spPr>
      </p:pic>
      <p:pic>
        <p:nvPicPr>
          <p:cNvPr id="15" name="Image 6">
            <a:hlinkClick r:id="" action="ppaction://noaction"/>
            <a:extLst>
              <a:ext uri="{FF2B5EF4-FFF2-40B4-BE49-F238E27FC236}">
                <a16:creationId xmlns:a16="http://schemas.microsoft.com/office/drawing/2014/main" id="{3F9725D4-4309-7593-7EF2-17A2A87FE01E}"/>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45071" y="5096442"/>
            <a:ext cx="180000" cy="180000"/>
          </a:xfrm>
          <a:prstGeom prst="rect">
            <a:avLst/>
          </a:prstGeom>
          <a:noFill/>
          <a:ln>
            <a:noFill/>
          </a:ln>
        </p:spPr>
      </p:pic>
      <p:pic>
        <p:nvPicPr>
          <p:cNvPr id="17" name="Image 6">
            <a:hlinkClick r:id="rId8" action="ppaction://hlinksldjump"/>
            <a:extLst>
              <a:ext uri="{FF2B5EF4-FFF2-40B4-BE49-F238E27FC236}">
                <a16:creationId xmlns:a16="http://schemas.microsoft.com/office/drawing/2014/main" id="{42914149-768A-8BA5-5833-5383293F131B}"/>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78196" y="6103589"/>
            <a:ext cx="180000" cy="180000"/>
          </a:xfrm>
          <a:prstGeom prst="rect">
            <a:avLst/>
          </a:prstGeom>
          <a:noFill/>
          <a:ln>
            <a:noFill/>
          </a:ln>
        </p:spPr>
      </p:pic>
      <p:pic>
        <p:nvPicPr>
          <p:cNvPr id="6" name="Image 5">
            <a:extLst>
              <a:ext uri="{FF2B5EF4-FFF2-40B4-BE49-F238E27FC236}">
                <a16:creationId xmlns:a16="http://schemas.microsoft.com/office/drawing/2014/main" id="{82AAAAF9-A171-6C55-D565-A376590D3461}"/>
              </a:ext>
            </a:extLst>
          </p:cNvPr>
          <p:cNvPicPr>
            <a:picLocks noChangeAspect="1"/>
          </p:cNvPicPr>
          <p:nvPr/>
        </p:nvPicPr>
        <p:blipFill>
          <a:blip r:embed="rId9"/>
          <a:stretch>
            <a:fillRect/>
          </a:stretch>
        </p:blipFill>
        <p:spPr>
          <a:xfrm>
            <a:off x="11220554" y="92009"/>
            <a:ext cx="721028" cy="721028"/>
          </a:xfrm>
          <a:prstGeom prst="rect">
            <a:avLst/>
          </a:prstGeom>
        </p:spPr>
      </p:pic>
    </p:spTree>
    <p:extLst>
      <p:ext uri="{BB962C8B-B14F-4D97-AF65-F5344CB8AC3E}">
        <p14:creationId xmlns:p14="http://schemas.microsoft.com/office/powerpoint/2010/main" val="2184008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8819396E-E610-9E68-5131-510FC93A0CDB}"/>
              </a:ext>
            </a:extLst>
          </p:cNvPr>
          <p:cNvSpPr>
            <a:spLocks noGrp="1"/>
          </p:cNvSpPr>
          <p:nvPr>
            <p:ph sz="quarter" idx="14"/>
          </p:nvPr>
        </p:nvSpPr>
        <p:spPr>
          <a:xfrm>
            <a:off x="343503" y="914577"/>
            <a:ext cx="11012128" cy="1130167"/>
          </a:xfrm>
        </p:spPr>
        <p:txBody>
          <a:bodyPr/>
          <a:lstStyle/>
          <a:p>
            <a:pPr marL="0" marR="0" lvl="0" indent="0" algn="l" defTabSz="1219170" rtl="0" eaLnBrk="1" fontAlgn="auto" latinLnBrk="0" hangingPunct="1">
              <a:lnSpc>
                <a:spcPct val="150000"/>
              </a:lnSpc>
              <a:spcBef>
                <a:spcPts val="600"/>
              </a:spcBef>
              <a:spcAft>
                <a:spcPts val="600"/>
              </a:spcAft>
              <a:buClr>
                <a:srgbClr val="B34A8C"/>
              </a:buClr>
              <a:buSzTx/>
              <a:buNone/>
              <a:tabLst>
                <a:tab pos="1169988" algn="l"/>
              </a:tabLst>
              <a:defRPr/>
            </a:pPr>
            <a:r>
              <a:rPr lang="fr-FR" sz="1400" b="1">
                <a:solidFill>
                  <a:srgbClr val="B34A8C"/>
                </a:solidFill>
                <a:latin typeface="+mj-lt"/>
                <a:cs typeface="Arial"/>
              </a:rPr>
              <a:t>Conformément aux recommandations AMF/ACPR, les établissements doivent limiter la commercialisation de titres auto placés : cet emprunt ne doit pas représenter une part trop significative dans le portefeuille des clients et le produit doit constituer un élément de diversification. </a:t>
            </a:r>
            <a:endParaRPr lang="fr-FR" altLang="fr-FR" sz="1400" b="1">
              <a:solidFill>
                <a:srgbClr val="B34A8C"/>
              </a:solidFill>
              <a:latin typeface="+mj-lt"/>
              <a:cs typeface="Arial"/>
            </a:endParaRPr>
          </a:p>
          <a:p>
            <a:pPr marL="0" indent="0">
              <a:buNone/>
            </a:pPr>
            <a:endParaRPr lang="fr-FR"/>
          </a:p>
        </p:txBody>
      </p:sp>
      <p:sp>
        <p:nvSpPr>
          <p:cNvPr id="6" name="Espace réservé du contenu 5">
            <a:extLst>
              <a:ext uri="{FF2B5EF4-FFF2-40B4-BE49-F238E27FC236}">
                <a16:creationId xmlns:a16="http://schemas.microsoft.com/office/drawing/2014/main" id="{F981200D-1336-5324-B980-6C55D6A328EB}"/>
              </a:ext>
            </a:extLst>
          </p:cNvPr>
          <p:cNvSpPr>
            <a:spLocks noGrp="1"/>
          </p:cNvSpPr>
          <p:nvPr>
            <p:ph sz="quarter" idx="15"/>
          </p:nvPr>
        </p:nvSpPr>
        <p:spPr>
          <a:xfrm>
            <a:off x="343503" y="1975797"/>
            <a:ext cx="6304312" cy="3896312"/>
          </a:xfrm>
        </p:spPr>
        <p:txBody>
          <a:bodyPr>
            <a:noAutofit/>
          </a:bodyPr>
          <a:lstStyle/>
          <a:p>
            <a:pPr marL="285750" indent="-285750">
              <a:lnSpc>
                <a:spcPct val="150000"/>
              </a:lnSpc>
              <a:spcBef>
                <a:spcPts val="600"/>
              </a:spcBef>
              <a:spcAft>
                <a:spcPts val="600"/>
              </a:spcAft>
              <a:buClr>
                <a:srgbClr val="B34A8C"/>
              </a:buClr>
              <a:buFont typeface="Wingdings" panose="05000000000000000000" pitchFamily="2" charset="2"/>
              <a:buChar char="§"/>
              <a:defRPr/>
            </a:pPr>
            <a:r>
              <a:rPr kumimoji="0" lang="fr-FR" altLang="fr-FR" sz="1200" b="0" i="0" u="none" strike="noStrike" kern="1200" cap="none" spc="0" normalizeH="0" baseline="0" noProof="0">
                <a:ln>
                  <a:noFill/>
                </a:ln>
                <a:solidFill>
                  <a:srgbClr val="000000"/>
                </a:solidFill>
                <a:effectLst/>
                <a:uLnTx/>
                <a:uFillTx/>
                <a:latin typeface="+mn-lt"/>
                <a:ea typeface="+mn-ea"/>
                <a:cs typeface="Arial"/>
              </a:rPr>
              <a:t>Les titres peuvent être souscrits par les personnes physiques et par les personnes morales sous réserve, pour ces dernières, que leurs statuts l’autorisent (C1/R1).</a:t>
            </a:r>
          </a:p>
          <a:p>
            <a:pPr marL="285750" marR="0" lvl="0" indent="-285750" algn="l" defTabSz="1219170" rtl="0" eaLnBrk="1" fontAlgn="auto" latinLnBrk="0" hangingPunct="1">
              <a:lnSpc>
                <a:spcPct val="150000"/>
              </a:lnSpc>
              <a:spcBef>
                <a:spcPts val="600"/>
              </a:spcBef>
              <a:spcAft>
                <a:spcPts val="600"/>
              </a:spcAft>
              <a:buClr>
                <a:srgbClr val="B34A8C"/>
              </a:buClr>
              <a:buSzTx/>
              <a:buFont typeface="Wingdings" panose="05000000000000000000" pitchFamily="2" charset="2"/>
              <a:buChar char="§"/>
              <a:tabLst/>
              <a:defRPr/>
            </a:pPr>
            <a:r>
              <a:rPr kumimoji="0" lang="fr-FR" altLang="fr-FR" sz="1200" b="0" i="0" u="none" strike="noStrike" kern="1200" cap="none" spc="0" normalizeH="0" baseline="0" noProof="0">
                <a:ln>
                  <a:noFill/>
                </a:ln>
                <a:solidFill>
                  <a:srgbClr val="000000"/>
                </a:solidFill>
                <a:effectLst/>
                <a:uLnTx/>
                <a:uFillTx/>
                <a:latin typeface="+mn-lt"/>
                <a:ea typeface="+mn-ea"/>
                <a:cs typeface="Arial"/>
              </a:rPr>
              <a:t>Le conseil et la vente de l’emprunt BPCE s’effectuent </a:t>
            </a:r>
            <a:r>
              <a:rPr kumimoji="0" lang="fr-FR" altLang="fr-FR" sz="1200" b="1" i="0" u="none" strike="noStrike" kern="1200" cap="none" spc="0" normalizeH="0" baseline="0" noProof="0">
                <a:ln>
                  <a:noFill/>
                </a:ln>
                <a:solidFill>
                  <a:srgbClr val="B34A8C"/>
                </a:solidFill>
                <a:effectLst/>
                <a:uLnTx/>
                <a:uFillTx/>
                <a:latin typeface="+mn-lt"/>
                <a:ea typeface="+mn-ea"/>
                <a:cs typeface="Arial"/>
              </a:rPr>
              <a:t>uniquement dans le cadre d’un parcours conseil.</a:t>
            </a:r>
            <a:endParaRPr kumimoji="0" lang="fr-FR" altLang="fr-FR" sz="1200" b="0" i="0" u="none" strike="noStrike" kern="1200" cap="none" spc="0" normalizeH="0" baseline="0" noProof="0">
              <a:ln>
                <a:noFill/>
              </a:ln>
              <a:solidFill>
                <a:srgbClr val="B34A8C"/>
              </a:solidFill>
              <a:effectLst/>
              <a:uLnTx/>
              <a:uFillTx/>
              <a:latin typeface="+mn-lt"/>
              <a:ea typeface="+mn-ea"/>
              <a:cs typeface="Arial"/>
            </a:endParaRPr>
          </a:p>
          <a:p>
            <a:pPr marL="285750" marR="0" lvl="0" indent="-285750" algn="just" defTabSz="1219170" rtl="0" eaLnBrk="1" fontAlgn="auto" latinLnBrk="0" hangingPunct="1">
              <a:lnSpc>
                <a:spcPct val="150000"/>
              </a:lnSpc>
              <a:spcBef>
                <a:spcPts val="600"/>
              </a:spcBef>
              <a:spcAft>
                <a:spcPts val="600"/>
              </a:spcAft>
              <a:buClr>
                <a:srgbClr val="B34A8C"/>
              </a:buClr>
              <a:buSzTx/>
              <a:buFont typeface="Wingdings" panose="05000000000000000000" pitchFamily="2" charset="2"/>
              <a:buChar char="§"/>
              <a:tabLst/>
              <a:defRPr/>
            </a:pPr>
            <a:r>
              <a:rPr kumimoji="0" lang="fr-FR" altLang="fr-FR" sz="1200" b="0" i="0" u="none" strike="noStrike" kern="1200" cap="none" spc="0" normalizeH="0" baseline="0" noProof="0">
                <a:ln>
                  <a:noFill/>
                </a:ln>
                <a:solidFill>
                  <a:srgbClr val="000000"/>
                </a:solidFill>
                <a:effectLst/>
                <a:uLnTx/>
                <a:uFillTx/>
                <a:latin typeface="+mn-lt"/>
                <a:ea typeface="+mn-ea"/>
                <a:cs typeface="Arial"/>
              </a:rPr>
              <a:t>Comme tout placement financier, la</a:t>
            </a:r>
            <a:r>
              <a:rPr kumimoji="0" lang="fr-FR" sz="1200" b="0" i="0" u="none" strike="noStrike" kern="1200" cap="none" spc="0" normalizeH="0" baseline="0" noProof="0">
                <a:ln>
                  <a:noFill/>
                </a:ln>
                <a:solidFill>
                  <a:srgbClr val="000000"/>
                </a:solidFill>
                <a:effectLst/>
                <a:uLnTx/>
                <a:uFillTx/>
                <a:latin typeface="+mn-lt"/>
                <a:ea typeface="+mn-ea"/>
                <a:cs typeface="Arial"/>
              </a:rPr>
              <a:t> souscription d’obligations ne peut être réalisée à crédit.</a:t>
            </a:r>
          </a:p>
          <a:p>
            <a:pPr marL="285750" marR="0" lvl="0" indent="-285750" algn="just" defTabSz="1219170" rtl="0" eaLnBrk="1" fontAlgn="auto" latinLnBrk="0" hangingPunct="1">
              <a:lnSpc>
                <a:spcPct val="150000"/>
              </a:lnSpc>
              <a:spcBef>
                <a:spcPts val="600"/>
              </a:spcBef>
              <a:spcAft>
                <a:spcPts val="600"/>
              </a:spcAft>
              <a:buClr>
                <a:srgbClr val="B34A8C"/>
              </a:buClr>
              <a:buSzTx/>
              <a:buFont typeface="Wingdings" panose="05000000000000000000" pitchFamily="2" charset="2"/>
              <a:buChar char="§"/>
              <a:tabLst/>
              <a:defRPr/>
            </a:pPr>
            <a:r>
              <a:rPr kumimoji="0" lang="fr-FR" sz="1200" b="0" i="0" u="none" strike="noStrike" kern="1200" cap="none" spc="0" normalizeH="0" baseline="0" noProof="0">
                <a:ln>
                  <a:noFill/>
                </a:ln>
                <a:solidFill>
                  <a:srgbClr val="000000"/>
                </a:solidFill>
                <a:effectLst/>
                <a:uLnTx/>
                <a:uFillTx/>
                <a:latin typeface="+mn-lt"/>
                <a:ea typeface="+mn-ea"/>
                <a:cs typeface="Arial"/>
              </a:rPr>
              <a:t>En cas de revente avant l’échéance, le client ne bénéficie pas de la garantie en capital, les obligations seront revendues aux conditions du marché</a:t>
            </a:r>
          </a:p>
          <a:p>
            <a:pPr marL="285750" marR="0" lvl="0" indent="-285750" algn="just" defTabSz="1219170" rtl="0" eaLnBrk="1" fontAlgn="auto" latinLnBrk="0" hangingPunct="1">
              <a:lnSpc>
                <a:spcPct val="150000"/>
              </a:lnSpc>
              <a:spcBef>
                <a:spcPts val="600"/>
              </a:spcBef>
              <a:spcAft>
                <a:spcPts val="600"/>
              </a:spcAft>
              <a:buClr>
                <a:srgbClr val="B34A8C"/>
              </a:buClr>
              <a:buSzTx/>
              <a:buFont typeface="Wingdings" panose="05000000000000000000" pitchFamily="2" charset="2"/>
              <a:buChar char="§"/>
              <a:tabLst/>
              <a:defRPr/>
            </a:pPr>
            <a:r>
              <a:rPr kumimoji="0" lang="fr-FR" sz="1200" b="0" i="0" u="none" strike="noStrike" kern="1200" cap="none" spc="0" normalizeH="0" baseline="0" noProof="0">
                <a:ln>
                  <a:noFill/>
                </a:ln>
                <a:solidFill>
                  <a:srgbClr val="000000"/>
                </a:solidFill>
                <a:effectLst/>
                <a:uLnTx/>
                <a:uFillTx/>
                <a:latin typeface="+mn-lt"/>
                <a:ea typeface="+mn-ea"/>
                <a:cs typeface="Arial"/>
              </a:rPr>
              <a:t>L’âge limite de souscription, pour les personnes physiques, préconisé pour cette émission est de 80 ans. En cas de demande de souscription par un client ayant dépassé cet âge, une mise en garde spécifique devra être formalisée par le conseiller et signée par le client (« déclaration liée à la souscription 80 ans et plus »).</a:t>
            </a:r>
          </a:p>
        </p:txBody>
      </p:sp>
      <p:sp>
        <p:nvSpPr>
          <p:cNvPr id="8" name="Espace réservé du numéro de diapositive 3"/>
          <p:cNvSpPr>
            <a:spLocks noGrp="1"/>
          </p:cNvSpPr>
          <p:nvPr>
            <p:ph type="sldNum" sz="quarter" idx="4294967295"/>
          </p:nvPr>
        </p:nvSpPr>
        <p:spPr>
          <a:xfrm>
            <a:off x="0" y="0"/>
            <a:ext cx="0" cy="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5" name="Rectangle 2">
            <a:extLst>
              <a:ext uri="{FF2B5EF4-FFF2-40B4-BE49-F238E27FC236}">
                <a16:creationId xmlns:a16="http://schemas.microsoft.com/office/drawing/2014/main" id="{83EDF18E-B3ED-47D4-A040-C9FED8BCF61C}"/>
              </a:ext>
            </a:extLst>
          </p:cNvPr>
          <p:cNvSpPr txBox="1">
            <a:spLocks noChangeArrowheads="1"/>
          </p:cNvSpPr>
          <p:nvPr/>
        </p:nvSpPr>
        <p:spPr>
          <a:xfrm>
            <a:off x="1200513" y="362712"/>
            <a:ext cx="11012128" cy="551865"/>
          </a:xfrm>
          <a:prstGeom prst="rect">
            <a:avLst/>
          </a:prstGeom>
        </p:spPr>
        <p:txBody>
          <a:bodyPr vert="horz" lIns="0" tIns="45720" rIns="0" bIns="45720" rtlCol="0" anchor="t" anchorCtr="0">
            <a:noAutofit/>
          </a:bodyPr>
          <a:lst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fr-FR" altLang="fr-FR" sz="2800" b="0" i="0" u="none" strike="noStrike" kern="1200" cap="none" spc="0" normalizeH="0" baseline="0" noProof="0">
                <a:ln>
                  <a:noFill/>
                </a:ln>
                <a:solidFill>
                  <a:srgbClr val="000000"/>
                </a:solidFill>
                <a:effectLst/>
                <a:uLnTx/>
                <a:uFillTx/>
                <a:latin typeface="Montserrat ExtraBold" panose="00000900000000000000" pitchFamily="50" charset="0"/>
                <a:ea typeface="+mj-ea"/>
                <a:cs typeface="Arial" panose="020B0604020202020204" pitchFamily="34" charset="0"/>
              </a:rPr>
              <a:t>A noter pour le CTO et l’ASV</a:t>
            </a:r>
          </a:p>
        </p:txBody>
      </p:sp>
      <p:pic>
        <p:nvPicPr>
          <p:cNvPr id="7" name="Image 6" descr="Une image contenant texte, clipart&#10;&#10;Description générée automatiquement">
            <a:extLst>
              <a:ext uri="{FF2B5EF4-FFF2-40B4-BE49-F238E27FC236}">
                <a16:creationId xmlns:a16="http://schemas.microsoft.com/office/drawing/2014/main" id="{B927B698-90E6-C3C4-6AF6-965FCBB4D9C4}"/>
              </a:ext>
            </a:extLst>
          </p:cNvPr>
          <p:cNvPicPr>
            <a:picLocks noChangeAspect="1"/>
          </p:cNvPicPr>
          <p:nvPr/>
        </p:nvPicPr>
        <p:blipFill>
          <a:blip r:embed="rId3"/>
          <a:stretch>
            <a:fillRect/>
          </a:stretch>
        </p:blipFill>
        <p:spPr>
          <a:xfrm>
            <a:off x="10827116" y="184721"/>
            <a:ext cx="721028" cy="721028"/>
          </a:xfrm>
          <a:prstGeom prst="rect">
            <a:avLst/>
          </a:prstGeom>
        </p:spPr>
      </p:pic>
      <p:sp>
        <p:nvSpPr>
          <p:cNvPr id="4" name="Rectangle 3">
            <a:extLst>
              <a:ext uri="{FF2B5EF4-FFF2-40B4-BE49-F238E27FC236}">
                <a16:creationId xmlns:a16="http://schemas.microsoft.com/office/drawing/2014/main" id="{699F209B-7E5C-C713-AB08-93AB2EB31FE0}"/>
              </a:ext>
            </a:extLst>
          </p:cNvPr>
          <p:cNvSpPr/>
          <p:nvPr/>
        </p:nvSpPr>
        <p:spPr>
          <a:xfrm>
            <a:off x="3165325" y="6546282"/>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sp>
        <p:nvSpPr>
          <p:cNvPr id="11" name="Espace réservé du contenu 5">
            <a:extLst>
              <a:ext uri="{FF2B5EF4-FFF2-40B4-BE49-F238E27FC236}">
                <a16:creationId xmlns:a16="http://schemas.microsoft.com/office/drawing/2014/main" id="{73852A9B-AEA4-C343-97CE-DADA9FF51D3D}"/>
              </a:ext>
            </a:extLst>
          </p:cNvPr>
          <p:cNvSpPr txBox="1">
            <a:spLocks/>
          </p:cNvSpPr>
          <p:nvPr/>
        </p:nvSpPr>
        <p:spPr>
          <a:xfrm>
            <a:off x="6342434" y="1921622"/>
            <a:ext cx="5758456" cy="3652845"/>
          </a:xfrm>
          <a:prstGeom prst="rect">
            <a:avLst/>
          </a:prstGeom>
        </p:spPr>
        <p:txBody>
          <a:bodyPr vert="horz" lIns="91440" tIns="45720" rIns="91440" bIns="45720" rtlCol="0" anchor="t">
            <a:normAutofit fontScale="47500" lnSpcReduction="20000"/>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16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1467"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45795" indent="0">
              <a:lnSpc>
                <a:spcPct val="150000"/>
              </a:lnSpc>
              <a:spcBef>
                <a:spcPts val="600"/>
              </a:spcBef>
              <a:spcAft>
                <a:spcPts val="600"/>
              </a:spcAft>
              <a:buClr>
                <a:srgbClr val="B34A8C"/>
              </a:buClr>
              <a:buNone/>
              <a:defRPr/>
            </a:pPr>
            <a:r>
              <a:rPr lang="fr-FR" altLang="fr-FR" sz="3500" b="1">
                <a:solidFill>
                  <a:schemeClr val="tx2"/>
                </a:solidFill>
                <a:latin typeface="+mn-lt"/>
                <a:cs typeface="Arial"/>
              </a:rPr>
              <a:t>En ce qui concerne le parcours LEA :</a:t>
            </a:r>
          </a:p>
          <a:p>
            <a:pPr marL="931545" indent="-285750">
              <a:lnSpc>
                <a:spcPct val="150000"/>
              </a:lnSpc>
              <a:spcBef>
                <a:spcPts val="600"/>
              </a:spcBef>
              <a:spcAft>
                <a:spcPts val="600"/>
              </a:spcAft>
              <a:buClr>
                <a:srgbClr val="B34A8C"/>
              </a:buClr>
              <a:buFont typeface="Wingdings" panose="05000000000000000000" pitchFamily="2" charset="2"/>
              <a:buChar char="§"/>
              <a:defRPr/>
            </a:pPr>
            <a:r>
              <a:rPr lang="fr-FR" altLang="fr-FR" sz="2500" b="1" u="sng" kern="0">
                <a:solidFill>
                  <a:srgbClr val="B34A8C"/>
                </a:solidFill>
                <a:latin typeface="+mn-lt"/>
                <a:cs typeface="Arial"/>
              </a:rPr>
              <a:t>L’horizon de placement renseigné dans LEA doit être au minimum de 7 ans pour que l’emprunt BPCE remonte dans la liste des produits disponibles</a:t>
            </a:r>
          </a:p>
          <a:p>
            <a:pPr marL="931545" indent="-285750">
              <a:lnSpc>
                <a:spcPct val="120000"/>
              </a:lnSpc>
              <a:spcBef>
                <a:spcPts val="600"/>
              </a:spcBef>
              <a:buClr>
                <a:srgbClr val="B34A8C"/>
              </a:buClr>
              <a:buFont typeface="Wingdings" panose="05000000000000000000" pitchFamily="2" charset="2"/>
              <a:buChar char="§"/>
              <a:defRPr/>
            </a:pPr>
            <a:r>
              <a:rPr lang="fr-FR" altLang="fr-FR" sz="2500">
                <a:solidFill>
                  <a:srgbClr val="000000"/>
                </a:solidFill>
                <a:latin typeface="+mn-lt"/>
                <a:cs typeface="Arial"/>
              </a:rPr>
              <a:t>L’emprunt BPCE ne sera pas intégré dans les </a:t>
            </a:r>
            <a:r>
              <a:rPr lang="fr-FR" altLang="fr-FR" sz="2500" b="1">
                <a:solidFill>
                  <a:srgbClr val="B34A8C"/>
                </a:solidFill>
                <a:latin typeface="+mn-lt"/>
                <a:cs typeface="Arial"/>
              </a:rPr>
              <a:t>portefeuilles modèles</a:t>
            </a:r>
            <a:r>
              <a:rPr lang="fr-FR" altLang="fr-FR" sz="2500">
                <a:solidFill>
                  <a:srgbClr val="000000"/>
                </a:solidFill>
                <a:latin typeface="+mn-lt"/>
                <a:cs typeface="Arial"/>
              </a:rPr>
              <a:t>.</a:t>
            </a:r>
          </a:p>
          <a:p>
            <a:pPr marL="895350" indent="0">
              <a:lnSpc>
                <a:spcPct val="120000"/>
              </a:lnSpc>
              <a:spcBef>
                <a:spcPts val="0"/>
              </a:spcBef>
              <a:buClr>
                <a:srgbClr val="B34A8C"/>
              </a:buClr>
              <a:buNone/>
              <a:defRPr/>
            </a:pPr>
            <a:r>
              <a:rPr lang="fr-FR" altLang="fr-FR" sz="2500">
                <a:solidFill>
                  <a:srgbClr val="000000"/>
                </a:solidFill>
                <a:latin typeface="+mn-lt"/>
                <a:cs typeface="Arial"/>
              </a:rPr>
              <a:t>L’algorithme LEA alloue en première intention une allocation issue du portefeuille modèle de NIM qui ne comportera pas l’emprunt </a:t>
            </a:r>
          </a:p>
          <a:p>
            <a:pPr marL="895350" indent="0">
              <a:lnSpc>
                <a:spcPct val="120000"/>
              </a:lnSpc>
              <a:spcBef>
                <a:spcPts val="0"/>
              </a:spcBef>
              <a:buClr>
                <a:srgbClr val="B34A8C"/>
              </a:buClr>
              <a:buNone/>
              <a:defRPr/>
            </a:pPr>
            <a:r>
              <a:rPr lang="fr-FR" altLang="fr-FR" sz="2500">
                <a:solidFill>
                  <a:srgbClr val="000000"/>
                </a:solidFill>
                <a:latin typeface="+mn-lt"/>
                <a:cs typeface="Arial"/>
              </a:rPr>
              <a:t>La souscription de l’emprunt se fera par </a:t>
            </a:r>
            <a:r>
              <a:rPr lang="fr-FR" altLang="fr-FR" sz="2500" b="1">
                <a:solidFill>
                  <a:srgbClr val="B34A8C"/>
                </a:solidFill>
                <a:latin typeface="+mn-lt"/>
                <a:cs typeface="Arial"/>
              </a:rPr>
              <a:t>substitution</a:t>
            </a:r>
            <a:r>
              <a:rPr lang="fr-FR" altLang="fr-FR" sz="2500">
                <a:solidFill>
                  <a:srgbClr val="000000"/>
                </a:solidFill>
                <a:latin typeface="+mn-lt"/>
                <a:cs typeface="Arial"/>
              </a:rPr>
              <a:t> du conseiller </a:t>
            </a:r>
            <a:r>
              <a:rPr lang="fr-FR" altLang="fr-FR" sz="2500" b="1">
                <a:solidFill>
                  <a:srgbClr val="B34A8C"/>
                </a:solidFill>
                <a:latin typeface="+mn-lt"/>
                <a:cs typeface="Arial"/>
              </a:rPr>
              <a:t>switch de niveau 2, </a:t>
            </a:r>
            <a:r>
              <a:rPr lang="fr-FR" altLang="fr-FR" sz="2500">
                <a:solidFill>
                  <a:srgbClr val="000000"/>
                </a:solidFill>
                <a:latin typeface="+mn-lt"/>
                <a:cs typeface="Arial"/>
              </a:rPr>
              <a:t>suite à l'entretien conseil avec le client identifiant l’emprunt comme une solution adaptée à son profil investisseur, son projet et ses objectifs d'investissement </a:t>
            </a:r>
          </a:p>
          <a:p>
            <a:pPr marL="895350" indent="0">
              <a:lnSpc>
                <a:spcPct val="120000"/>
              </a:lnSpc>
              <a:spcBef>
                <a:spcPts val="0"/>
              </a:spcBef>
              <a:buClr>
                <a:srgbClr val="B34A8C"/>
              </a:buClr>
              <a:buNone/>
              <a:defRPr/>
            </a:pPr>
            <a:r>
              <a:rPr lang="fr-FR" altLang="fr-FR" sz="2500">
                <a:solidFill>
                  <a:srgbClr val="000000"/>
                </a:solidFill>
                <a:latin typeface="+mn-lt"/>
                <a:cs typeface="Arial"/>
              </a:rPr>
              <a:t>Pour </a:t>
            </a:r>
            <a:r>
              <a:rPr lang="fr-FR" altLang="fr-FR" sz="2500" b="1">
                <a:solidFill>
                  <a:srgbClr val="B34A8C"/>
                </a:solidFill>
                <a:latin typeface="+mn-lt"/>
                <a:cs typeface="Arial"/>
              </a:rPr>
              <a:t>l’ASV,  </a:t>
            </a:r>
            <a:r>
              <a:rPr lang="fr-FR" altLang="fr-FR" sz="2500">
                <a:solidFill>
                  <a:srgbClr val="000000"/>
                </a:solidFill>
                <a:latin typeface="+mn-lt"/>
                <a:cs typeface="Arial"/>
              </a:rPr>
              <a:t>si le client souhaite déroger au conseil, le conseiller pourra réaliser un </a:t>
            </a:r>
            <a:r>
              <a:rPr lang="fr-FR" altLang="fr-FR" sz="2500" b="1">
                <a:solidFill>
                  <a:srgbClr val="B34A8C"/>
                </a:solidFill>
                <a:latin typeface="+mn-lt"/>
                <a:cs typeface="Arial"/>
              </a:rPr>
              <a:t>switch de niveau 3.</a:t>
            </a:r>
          </a:p>
        </p:txBody>
      </p:sp>
      <p:sp>
        <p:nvSpPr>
          <p:cNvPr id="10" name="Arrondir un rectangle avec un coin diagonal 12">
            <a:extLst>
              <a:ext uri="{FF2B5EF4-FFF2-40B4-BE49-F238E27FC236}">
                <a16:creationId xmlns:a16="http://schemas.microsoft.com/office/drawing/2014/main" id="{5FFEC96F-1D34-A7EA-E3B6-DA9D08B4C91F}"/>
              </a:ext>
            </a:extLst>
          </p:cNvPr>
          <p:cNvSpPr>
            <a:spLocks noChangeArrowheads="1"/>
          </p:cNvSpPr>
          <p:nvPr/>
        </p:nvSpPr>
        <p:spPr bwMode="auto">
          <a:xfrm>
            <a:off x="7214988" y="5306241"/>
            <a:ext cx="4838700" cy="1130167"/>
          </a:xfrm>
          <a:custGeom>
            <a:avLst/>
            <a:gdLst>
              <a:gd name="T0" fmla="*/ 2147483647 w 2514600"/>
              <a:gd name="T1" fmla="*/ 2147483647 h 380902"/>
              <a:gd name="T2" fmla="*/ 2147483647 w 2514600"/>
              <a:gd name="T3" fmla="*/ 2147483647 h 380902"/>
              <a:gd name="T4" fmla="*/ 0 w 2514600"/>
              <a:gd name="T5" fmla="*/ 2147483647 h 380902"/>
              <a:gd name="T6" fmla="*/ 2147483647 w 2514600"/>
              <a:gd name="T7" fmla="*/ 0 h 380902"/>
              <a:gd name="T8" fmla="*/ 0 60000 65536"/>
              <a:gd name="T9" fmla="*/ 0 60000 65536"/>
              <a:gd name="T10" fmla="*/ 0 60000 65536"/>
              <a:gd name="T11" fmla="*/ 0 60000 65536"/>
              <a:gd name="T12" fmla="*/ 18594 w 2514600"/>
              <a:gd name="T13" fmla="*/ 18594 h 380902"/>
              <a:gd name="T14" fmla="*/ 2496006 w 2514600"/>
              <a:gd name="T15" fmla="*/ 362308 h 380902"/>
            </a:gdLst>
            <a:ahLst/>
            <a:cxnLst>
              <a:cxn ang="T8">
                <a:pos x="T0" y="T1"/>
              </a:cxn>
              <a:cxn ang="T9">
                <a:pos x="T2" y="T3"/>
              </a:cxn>
              <a:cxn ang="T10">
                <a:pos x="T4" y="T5"/>
              </a:cxn>
              <a:cxn ang="T11">
                <a:pos x="T6" y="T7"/>
              </a:cxn>
            </a:cxnLst>
            <a:rect l="T12" t="T13" r="T14" b="T15"/>
            <a:pathLst>
              <a:path w="2514600" h="380902">
                <a:moveTo>
                  <a:pt x="63485" y="0"/>
                </a:moveTo>
                <a:lnTo>
                  <a:pt x="2514600" y="0"/>
                </a:lnTo>
                <a:lnTo>
                  <a:pt x="2514600" y="317417"/>
                </a:lnTo>
                <a:cubicBezTo>
                  <a:pt x="2514600" y="352478"/>
                  <a:pt x="2486176" y="380901"/>
                  <a:pt x="2451115" y="380902"/>
                </a:cubicBezTo>
                <a:lnTo>
                  <a:pt x="0" y="380902"/>
                </a:lnTo>
                <a:lnTo>
                  <a:pt x="0" y="63485"/>
                </a:lnTo>
                <a:cubicBezTo>
                  <a:pt x="0" y="28423"/>
                  <a:pt x="28423" y="0"/>
                  <a:pt x="63484" y="0"/>
                </a:cubicBezTo>
                <a:lnTo>
                  <a:pt x="63485" y="0"/>
                </a:lnTo>
                <a:close/>
              </a:path>
            </a:pathLst>
          </a:custGeom>
          <a:solidFill>
            <a:schemeClr val="bg1">
              <a:lumMod val="95000"/>
            </a:schemeClr>
          </a:solidFill>
          <a:ln w="28575">
            <a:solidFill>
              <a:srgbClr val="1D1B1B"/>
            </a:solidFill>
            <a:miter lim="800000"/>
            <a:headEnd/>
            <a:tailEnd/>
          </a:ln>
          <a:effectLst>
            <a:outerShdw dist="23000" dir="5400000" rotWithShape="0">
              <a:srgbClr val="808080">
                <a:alpha val="34998"/>
              </a:srgbClr>
            </a:outerShdw>
          </a:effectLst>
        </p:spPr>
        <p:txBody>
          <a:bodyPr lIns="91440" tIns="45720" rIns="91440" bIns="45720" anchor="ctr"/>
          <a:lstStyle/>
          <a:p>
            <a:pPr marL="0" marR="0" lvl="0" indent="0" algn="ctr" defTabSz="914400" rtl="0" eaLnBrk="1" fontAlgn="auto" latinLnBrk="0" hangingPunct="1">
              <a:lnSpc>
                <a:spcPct val="100000"/>
              </a:lnSpc>
              <a:spcBef>
                <a:spcPts val="0"/>
              </a:spcBef>
              <a:spcAft>
                <a:spcPts val="0"/>
              </a:spcAft>
              <a:buClrTx/>
              <a:buSzTx/>
              <a:buFont typeface="Wingdings" pitchFamily="2" charset="2"/>
              <a:buNone/>
              <a:tabLst/>
              <a:defRPr/>
            </a:pPr>
            <a:r>
              <a:rPr kumimoji="0" lang="fr-FR" sz="1100" b="1" i="0" u="none" strike="noStrike" kern="0" cap="none" spc="0" normalizeH="0" baseline="0" noProof="0">
                <a:ln>
                  <a:noFill/>
                </a:ln>
                <a:solidFill>
                  <a:srgbClr val="B34A8C"/>
                </a:solidFill>
                <a:effectLst/>
                <a:uLnTx/>
                <a:uFillTx/>
                <a:latin typeface="Arial"/>
                <a:ea typeface="Verdana"/>
                <a:cs typeface="Verdana" panose="020B0604030504040204" pitchFamily="34" charset="0"/>
              </a:rPr>
              <a:t>BONNES PRATIQUES EN AMONT DES PARCOURS PP &amp; PM</a:t>
            </a:r>
          </a:p>
          <a:p>
            <a:pPr marL="0" marR="0" lvl="0" indent="0" algn="just" defTabSz="914400" rtl="0" eaLnBrk="1" fontAlgn="auto" latinLnBrk="0" hangingPunct="1">
              <a:lnSpc>
                <a:spcPct val="100000"/>
              </a:lnSpc>
              <a:spcBef>
                <a:spcPts val="0"/>
              </a:spcBef>
              <a:spcAft>
                <a:spcPts val="0"/>
              </a:spcAft>
              <a:buClrTx/>
              <a:buSzTx/>
              <a:buFont typeface="Wingdings" pitchFamily="2" charset="2"/>
              <a:buNone/>
              <a:tabLst/>
              <a:defRPr/>
            </a:pPr>
            <a:endParaRPr kumimoji="0" lang="fr-FR" sz="900" b="1" i="0" u="none" strike="noStrike" kern="0" cap="none" spc="0" normalizeH="0" baseline="0" noProof="0">
              <a:ln>
                <a:noFill/>
              </a:ln>
              <a:solidFill>
                <a:srgbClr val="44546A"/>
              </a:solidFill>
              <a:effectLst/>
              <a:uLnTx/>
              <a:uFillTx/>
              <a:latin typeface="Arial"/>
              <a:ea typeface="Verdana" panose="020B0604030504040204" pitchFamily="34" charset="0"/>
              <a:cs typeface="Verdana" panose="020B0604030504040204" pitchFamily="34" charset="0"/>
            </a:endParaRPr>
          </a:p>
          <a:p>
            <a:pPr marR="0" lvl="0" algn="just" defTabSz="914400" rtl="0" eaLnBrk="1" fontAlgn="auto" latinLnBrk="0" hangingPunct="1">
              <a:lnSpc>
                <a:spcPct val="100000"/>
              </a:lnSpc>
              <a:spcBef>
                <a:spcPts val="0"/>
              </a:spcBef>
              <a:spcAft>
                <a:spcPts val="0"/>
              </a:spcAft>
              <a:buClrTx/>
              <a:buSzTx/>
              <a:tabLst/>
              <a:defRPr/>
            </a:pPr>
            <a:r>
              <a:rPr kumimoji="0" lang="fr-FR" sz="900" b="0" i="0" u="none" strike="noStrike" kern="0" cap="none" spc="0" normalizeH="0" baseline="0" noProof="0">
                <a:ln>
                  <a:noFill/>
                </a:ln>
                <a:solidFill>
                  <a:srgbClr val="000000"/>
                </a:solidFill>
                <a:effectLst/>
                <a:uLnTx/>
                <a:uFillTx/>
                <a:latin typeface="Arial"/>
                <a:ea typeface="Verdana"/>
                <a:cs typeface="Verdana" panose="020B0604030504040204" pitchFamily="34" charset="0"/>
              </a:rPr>
              <a:t>Il convient de tenir compte </a:t>
            </a:r>
            <a:r>
              <a:rPr kumimoji="0" lang="fr-FR" sz="900" b="1" i="0" u="none" strike="noStrike" kern="0" cap="none" spc="0" normalizeH="0" baseline="0" noProof="0">
                <a:ln>
                  <a:noFill/>
                </a:ln>
                <a:solidFill>
                  <a:srgbClr val="000000"/>
                </a:solidFill>
                <a:effectLst/>
                <a:uLnTx/>
                <a:uFillTx/>
                <a:latin typeface="Arial"/>
                <a:ea typeface="Verdana"/>
                <a:cs typeface="Verdana" panose="020B0604030504040204" pitchFamily="34" charset="0"/>
              </a:rPr>
              <a:t>de sa connaissance, de son expérience en matière financière, de ses objectifs, de ses exigences et de ses besoins, de son appétence aux risques et de son horizon de placement. </a:t>
            </a:r>
            <a:r>
              <a:rPr kumimoji="0" lang="fr-FR" sz="900" b="0" i="0" u="none" strike="noStrike" kern="0" cap="none" spc="0" normalizeH="0" baseline="0" noProof="0">
                <a:ln>
                  <a:noFill/>
                </a:ln>
                <a:solidFill>
                  <a:srgbClr val="000000"/>
                </a:solidFill>
                <a:effectLst/>
                <a:uLnTx/>
                <a:uFillTx/>
                <a:latin typeface="Arial"/>
                <a:ea typeface="Verdana"/>
                <a:cs typeface="Verdana" panose="020B0604030504040204" pitchFamily="34" charset="0"/>
              </a:rPr>
              <a:t>Veillez à compléter ou mettre à jour, </a:t>
            </a:r>
            <a:r>
              <a:rPr kumimoji="0" lang="fr-FR" sz="900" b="0" i="0" u="none" strike="noStrike" kern="0" cap="none" spc="0" normalizeH="0" baseline="0" noProof="0">
                <a:ln>
                  <a:noFill/>
                </a:ln>
                <a:effectLst/>
                <a:uLnTx/>
                <a:uFillTx/>
                <a:latin typeface="Arial"/>
                <a:ea typeface="Verdana"/>
                <a:cs typeface="Verdana" panose="020B0604030504040204" pitchFamily="34" charset="0"/>
              </a:rPr>
              <a:t>avec le client, le </a:t>
            </a:r>
            <a:r>
              <a:rPr kumimoji="0" lang="fr-FR" sz="900" b="1" i="0" u="none" strike="noStrike" kern="0" cap="none" spc="0" normalizeH="0" baseline="0" noProof="0">
                <a:ln>
                  <a:noFill/>
                </a:ln>
                <a:effectLst/>
                <a:uLnTx/>
                <a:uFillTx/>
                <a:latin typeface="Arial"/>
                <a:ea typeface="Verdana"/>
                <a:cs typeface="Verdana" panose="020B0604030504040204" pitchFamily="34" charset="0"/>
              </a:rPr>
              <a:t>QCF - QR - </a:t>
            </a:r>
            <a:r>
              <a:rPr lang="fr-FR" sz="900" b="1" kern="0">
                <a:latin typeface="Arial"/>
                <a:ea typeface="Verdana"/>
                <a:cs typeface="Verdana" panose="020B0604030504040204" pitchFamily="34" charset="0"/>
              </a:rPr>
              <a:t>QFD en</a:t>
            </a:r>
            <a:r>
              <a:rPr kumimoji="0" lang="fr-FR" sz="900" b="1" i="0" u="none" strike="noStrike" kern="0" cap="none" spc="0" normalizeH="0" baseline="0" noProof="0">
                <a:ln>
                  <a:noFill/>
                </a:ln>
                <a:effectLst/>
                <a:uLnTx/>
                <a:uFillTx/>
                <a:latin typeface="Arial"/>
                <a:ea typeface="Verdana"/>
                <a:cs typeface="Verdana" panose="020B0604030504040204" pitchFamily="34" charset="0"/>
              </a:rPr>
              <a:t> amont du </a:t>
            </a:r>
            <a:r>
              <a:rPr kumimoji="0" lang="fr-FR" sz="900" b="1" i="0" u="none" strike="noStrike" kern="0" cap="none" spc="0" normalizeH="0" baseline="0" noProof="0">
                <a:ln>
                  <a:noFill/>
                </a:ln>
                <a:solidFill>
                  <a:srgbClr val="000000"/>
                </a:solidFill>
                <a:effectLst/>
                <a:uLnTx/>
                <a:uFillTx/>
                <a:latin typeface="Arial"/>
                <a:ea typeface="Verdana"/>
                <a:cs typeface="Verdana" panose="020B0604030504040204" pitchFamily="34" charset="0"/>
              </a:rPr>
              <a:t>parcours (également disponible en </a:t>
            </a:r>
            <a:r>
              <a:rPr kumimoji="0" lang="fr-FR" sz="900" b="1" i="0" u="none" strike="noStrike" kern="0" cap="none" spc="0" normalizeH="0" baseline="0" noProof="0">
                <a:ln>
                  <a:noFill/>
                </a:ln>
                <a:effectLst/>
                <a:uLnTx/>
                <a:uFillTx/>
                <a:latin typeface="Arial"/>
                <a:ea typeface="Verdana"/>
                <a:cs typeface="Verdana" panose="020B0604030504040204" pitchFamily="34" charset="0"/>
              </a:rPr>
              <a:t>selfcare pour le QCF QR en web)</a:t>
            </a:r>
            <a:r>
              <a:rPr kumimoji="0" lang="fr-FR" sz="900" b="0" i="0" u="none" strike="noStrike" kern="0" cap="none" spc="0" normalizeH="0" baseline="0" noProof="0">
                <a:ln>
                  <a:noFill/>
                </a:ln>
                <a:effectLst/>
                <a:uLnTx/>
                <a:uFillTx/>
                <a:latin typeface="Arial"/>
                <a:ea typeface="Verdana"/>
                <a:cs typeface="Verdana" panose="020B0604030504040204" pitchFamily="34" charset="0"/>
              </a:rPr>
              <a:t>.</a:t>
            </a:r>
            <a:r>
              <a:rPr lang="fr-FR" sz="900" kern="0">
                <a:latin typeface="Arial"/>
                <a:ea typeface="Verdana"/>
                <a:cs typeface="Verdana" panose="020B0604030504040204" pitchFamily="34" charset="0"/>
              </a:rPr>
              <a:t> </a:t>
            </a:r>
            <a:endParaRPr lang="fr-FR" sz="900" b="0" i="0" u="none" strike="noStrike" kern="0" cap="none" spc="0" normalizeH="0" baseline="0" noProof="0">
              <a:ln>
                <a:noFill/>
              </a:ln>
              <a:effectLst/>
              <a:uLnTx/>
              <a:uFillTx/>
              <a:latin typeface="Arial"/>
              <a:ea typeface="Verdana" panose="020B0604030504040204" pitchFamily="34" charset="0"/>
              <a:cs typeface="Verdana" panose="020B0604030504040204" pitchFamily="34" charset="0"/>
            </a:endParaRPr>
          </a:p>
        </p:txBody>
      </p:sp>
      <p:sp>
        <p:nvSpPr>
          <p:cNvPr id="13" name="ZoneTexte 12">
            <a:extLst>
              <a:ext uri="{FF2B5EF4-FFF2-40B4-BE49-F238E27FC236}">
                <a16:creationId xmlns:a16="http://schemas.microsoft.com/office/drawing/2014/main" id="{6E251DE3-C7F2-9CC0-A5CD-A8D5BB10EE9E}"/>
              </a:ext>
            </a:extLst>
          </p:cNvPr>
          <p:cNvSpPr txBox="1"/>
          <p:nvPr/>
        </p:nvSpPr>
        <p:spPr>
          <a:xfrm>
            <a:off x="343502" y="5945377"/>
            <a:ext cx="6647597" cy="337982"/>
          </a:xfrm>
          <a:prstGeom prst="rect">
            <a:avLst/>
          </a:prstGeom>
          <a:noFill/>
        </p:spPr>
        <p:txBody>
          <a:bodyPr wrap="square">
            <a:spAutoFit/>
          </a:bodyPr>
          <a:lstStyle/>
          <a:p>
            <a:pPr marL="173038" lvl="1">
              <a:lnSpc>
                <a:spcPct val="150000"/>
              </a:lnSpc>
              <a:spcBef>
                <a:spcPts val="600"/>
              </a:spcBef>
              <a:buClr>
                <a:schemeClr val="tx2"/>
              </a:buClr>
              <a:buNone/>
              <a:tabLst>
                <a:tab pos="890588" algn="l"/>
              </a:tabLst>
            </a:pPr>
            <a:r>
              <a:rPr lang="fr-FR" sz="1200" dirty="0">
                <a:latin typeface="+mj-lt"/>
                <a:cs typeface="Arial"/>
                <a:hlinkClick r:id="rId4"/>
              </a:rPr>
              <a:t>Pour aller plus loin: impact de l’évolution des taux d’intérêt d’une obligation </a:t>
            </a:r>
            <a:endParaRPr lang="fr-FR" sz="1200" dirty="0">
              <a:latin typeface="+mj-lt"/>
            </a:endParaRPr>
          </a:p>
        </p:txBody>
      </p:sp>
      <p:pic>
        <p:nvPicPr>
          <p:cNvPr id="14" name="Graphique 13" descr="Curseur avec un remplissage uni">
            <a:extLst>
              <a:ext uri="{FF2B5EF4-FFF2-40B4-BE49-F238E27FC236}">
                <a16:creationId xmlns:a16="http://schemas.microsoft.com/office/drawing/2014/main" id="{0FF24928-7D2B-28B5-42C5-04EDE3708F0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46242" y="6030524"/>
            <a:ext cx="500017" cy="500017"/>
          </a:xfrm>
          <a:prstGeom prst="rect">
            <a:avLst/>
          </a:prstGeom>
        </p:spPr>
      </p:pic>
    </p:spTree>
    <p:extLst>
      <p:ext uri="{BB962C8B-B14F-4D97-AF65-F5344CB8AC3E}">
        <p14:creationId xmlns:p14="http://schemas.microsoft.com/office/powerpoint/2010/main" val="296489277"/>
      </p:ext>
    </p:extLst>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1200513" y="100956"/>
            <a:ext cx="8847138" cy="685800"/>
          </a:xfrm>
        </p:spPr>
        <p:txBody>
          <a:bodyPr/>
          <a:lstStyle/>
          <a:p>
            <a:r>
              <a:rPr lang="fr-FR" altLang="fr-FR" sz="2400" dirty="0"/>
              <a:t>PARTICULARITES DU CTO : </a:t>
            </a:r>
            <a:br>
              <a:rPr lang="fr-FR" altLang="fr-FR" sz="2400" dirty="0"/>
            </a:br>
            <a:r>
              <a:rPr lang="fr-FR" altLang="fr-FR" sz="2400" dirty="0"/>
              <a:t>RAPPEL DES REGLES RELATIVES AU DEMARCHAGE </a:t>
            </a:r>
            <a:br>
              <a:rPr lang="fr-FR" altLang="fr-FR" sz="2400" dirty="0"/>
            </a:br>
            <a:r>
              <a:rPr lang="fr-FR" altLang="fr-FR" sz="2400" dirty="0"/>
              <a:t>Personnes physiques &amp; personnes morales éligibles</a:t>
            </a:r>
            <a:br>
              <a:rPr lang="fr-FR" altLang="fr-FR" sz="2400" dirty="0"/>
            </a:br>
            <a:endParaRPr lang="fr-FR" altLang="fr-FR" sz="2400" dirty="0"/>
          </a:p>
        </p:txBody>
      </p:sp>
      <p:sp>
        <p:nvSpPr>
          <p:cNvPr id="7" name="Espace réservé du numéro de diapositive 3"/>
          <p:cNvSpPr>
            <a:spLocks noGrp="1"/>
          </p:cNvSpPr>
          <p:nvPr>
            <p:ph type="sldNum" sz="quarter" idx="4294967295"/>
          </p:nvPr>
        </p:nvSpPr>
        <p:spPr>
          <a:xfrm>
            <a:off x="0" y="0"/>
            <a:ext cx="0" cy="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pic>
        <p:nvPicPr>
          <p:cNvPr id="3" name="Image 2">
            <a:extLst>
              <a:ext uri="{FF2B5EF4-FFF2-40B4-BE49-F238E27FC236}">
                <a16:creationId xmlns:a16="http://schemas.microsoft.com/office/drawing/2014/main" id="{C3152024-A1F0-49D5-AA6D-C55F8A358AEF}"/>
              </a:ext>
            </a:extLst>
          </p:cNvPr>
          <p:cNvPicPr>
            <a:picLocks noChangeAspect="1"/>
          </p:cNvPicPr>
          <p:nvPr/>
        </p:nvPicPr>
        <p:blipFill>
          <a:blip r:embed="rId3"/>
          <a:stretch>
            <a:fillRect/>
          </a:stretch>
        </p:blipFill>
        <p:spPr>
          <a:xfrm>
            <a:off x="11250865" y="157823"/>
            <a:ext cx="719390" cy="719390"/>
          </a:xfrm>
          <a:prstGeom prst="rect">
            <a:avLst/>
          </a:prstGeom>
        </p:spPr>
      </p:pic>
      <p:sp>
        <p:nvSpPr>
          <p:cNvPr id="5" name="Rectangle 4">
            <a:extLst>
              <a:ext uri="{FF2B5EF4-FFF2-40B4-BE49-F238E27FC236}">
                <a16:creationId xmlns:a16="http://schemas.microsoft.com/office/drawing/2014/main" id="{01E0FE7B-0F87-B24B-8303-5C7BF86444E0}"/>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4" name="ZoneTexte 3">
            <a:extLst>
              <a:ext uri="{FF2B5EF4-FFF2-40B4-BE49-F238E27FC236}">
                <a16:creationId xmlns:a16="http://schemas.microsoft.com/office/drawing/2014/main" id="{B8459B84-7001-4BA6-80E5-B24469B2D47F}"/>
              </a:ext>
            </a:extLst>
          </p:cNvPr>
          <p:cNvSpPr txBox="1"/>
          <p:nvPr/>
        </p:nvSpPr>
        <p:spPr>
          <a:xfrm>
            <a:off x="6459330" y="1596480"/>
            <a:ext cx="5365247" cy="1461939"/>
          </a:xfrm>
          <a:prstGeom prst="rect">
            <a:avLst/>
          </a:prstGeom>
          <a:noFill/>
        </p:spPr>
        <p:txBody>
          <a:bodyPr wrap="square" lIns="91440" tIns="45720" rIns="91440" bIns="45720" rtlCol="0" anchor="t">
            <a:spAutoFit/>
          </a:bodyPr>
          <a:lstStyle/>
          <a:p>
            <a:pPr algn="just"/>
            <a:r>
              <a:rPr lang="fr-FR" sz="1200">
                <a:effectLst/>
                <a:ea typeface="Times New Roman" panose="02020603050405020304" pitchFamily="18" charset="0"/>
                <a:cs typeface="Calibri"/>
              </a:rPr>
              <a:t>Cette règle relative au démarchage a été traduite opérationnellement sur le bulletin (BS intégrant la partie démarchage) :</a:t>
            </a:r>
            <a:r>
              <a:rPr lang="fr-FR" sz="1200">
                <a:ea typeface="Times New Roman" panose="02020603050405020304" pitchFamily="18" charset="0"/>
                <a:cs typeface="Calibri"/>
              </a:rPr>
              <a:t> </a:t>
            </a:r>
            <a:endParaRPr lang="fr-FR" sz="1200">
              <a:effectLst/>
              <a:ea typeface="Times New Roman" panose="02020603050405020304" pitchFamily="18" charset="0"/>
              <a:cs typeface="Calibri" panose="020F0502020204030204" pitchFamily="34" charset="0"/>
            </a:endParaRPr>
          </a:p>
          <a:p>
            <a:pPr algn="just">
              <a:spcBef>
                <a:spcPts val="600"/>
              </a:spcBef>
            </a:pPr>
            <a:r>
              <a:rPr lang="fr-FR" sz="1200" b="1">
                <a:ea typeface="Calibri" panose="020F0502020204030204" pitchFamily="34" charset="0"/>
                <a:cs typeface="Calibri"/>
              </a:rPr>
              <a:t>En cas de démarchage</a:t>
            </a:r>
            <a:r>
              <a:rPr lang="fr-FR" sz="1200">
                <a:ea typeface="Calibri" panose="020F0502020204030204" pitchFamily="34" charset="0"/>
                <a:cs typeface="Calibri"/>
              </a:rPr>
              <a:t> : </a:t>
            </a:r>
            <a:r>
              <a:rPr lang="fr-FR" sz="1200">
                <a:solidFill>
                  <a:srgbClr val="0070C0"/>
                </a:solidFill>
                <a:ea typeface="Calibri" panose="020F0502020204030204" pitchFamily="34" charset="0"/>
                <a:cs typeface="Calibri"/>
              </a:rPr>
              <a:t>la case relative au démarchage doit être cochée</a:t>
            </a:r>
            <a:endParaRPr lang="fr-FR" sz="1200" b="1">
              <a:ea typeface="Calibri" panose="020F0502020204030204" pitchFamily="34" charset="0"/>
              <a:cs typeface="Calibri"/>
            </a:endParaRPr>
          </a:p>
          <a:p>
            <a:pPr algn="just"/>
            <a:r>
              <a:rPr lang="fr-FR" sz="1200">
                <a:ea typeface="Calibri" panose="020F0502020204030204" pitchFamily="34" charset="0"/>
                <a:cs typeface="Calibri"/>
              </a:rPr>
              <a:t>J = date de rencontre avec le conseiller (client)</a:t>
            </a:r>
            <a:endParaRPr lang="fr-FR" sz="1200">
              <a:cs typeface="Calibri"/>
            </a:endParaRPr>
          </a:p>
          <a:p>
            <a:pPr algn="just"/>
            <a:r>
              <a:rPr lang="fr-FR" sz="1200">
                <a:ea typeface="Calibri" panose="020F0502020204030204" pitchFamily="34" charset="0"/>
                <a:cs typeface="Calibri"/>
              </a:rPr>
              <a:t>J+2 = date de fin du délai de réflexion, et si ce jour est un dimanche ou jour férié, il faut rajouter 1 jour, + rajouter 1 jour pour la date de signature du bulletin de souscription </a:t>
            </a:r>
            <a:endParaRPr lang="fr-FR" sz="1200">
              <a:cs typeface="Calibri"/>
            </a:endParaRPr>
          </a:p>
        </p:txBody>
      </p:sp>
      <p:graphicFrame>
        <p:nvGraphicFramePr>
          <p:cNvPr id="11" name="Tableau 10">
            <a:extLst>
              <a:ext uri="{FF2B5EF4-FFF2-40B4-BE49-F238E27FC236}">
                <a16:creationId xmlns:a16="http://schemas.microsoft.com/office/drawing/2014/main" id="{0170F5F0-149C-16EA-787D-046716A0A3BA}"/>
              </a:ext>
            </a:extLst>
          </p:cNvPr>
          <p:cNvGraphicFramePr>
            <a:graphicFrameLocks noGrp="1"/>
          </p:cNvGraphicFramePr>
          <p:nvPr>
            <p:extLst>
              <p:ext uri="{D42A27DB-BD31-4B8C-83A1-F6EECF244321}">
                <p14:modId xmlns:p14="http://schemas.microsoft.com/office/powerpoint/2010/main" val="3193052634"/>
              </p:ext>
            </p:extLst>
          </p:nvPr>
        </p:nvGraphicFramePr>
        <p:xfrm>
          <a:off x="7123814" y="3058419"/>
          <a:ext cx="4071719" cy="2592692"/>
        </p:xfrm>
        <a:graphic>
          <a:graphicData uri="http://schemas.openxmlformats.org/drawingml/2006/table">
            <a:tbl>
              <a:tblPr/>
              <a:tblGrid>
                <a:gridCol w="2026720">
                  <a:extLst>
                    <a:ext uri="{9D8B030D-6E8A-4147-A177-3AD203B41FA5}">
                      <a16:colId xmlns:a16="http://schemas.microsoft.com/office/drawing/2014/main" val="2556150612"/>
                    </a:ext>
                  </a:extLst>
                </a:gridCol>
                <a:gridCol w="2044999">
                  <a:extLst>
                    <a:ext uri="{9D8B030D-6E8A-4147-A177-3AD203B41FA5}">
                      <a16:colId xmlns:a16="http://schemas.microsoft.com/office/drawing/2014/main" val="1053183951"/>
                    </a:ext>
                  </a:extLst>
                </a:gridCol>
              </a:tblGrid>
              <a:tr h="864230">
                <a:tc>
                  <a:txBody>
                    <a:bodyPr/>
                    <a:lstStyle/>
                    <a:p>
                      <a:pPr algn="ctr" fontAlgn="ctr"/>
                      <a:r>
                        <a:rPr lang="fr-FR" sz="1100" b="1" i="0" u="none" strike="noStrike">
                          <a:solidFill>
                            <a:srgbClr val="FFFFFF"/>
                          </a:solidFill>
                          <a:effectLst/>
                          <a:latin typeface="Calibri"/>
                        </a:rPr>
                        <a:t>Date de rencontre clients = Date de signature du récépissé de démarchage</a:t>
                      </a:r>
                      <a:br>
                        <a:rPr lang="fr-FR" sz="1100" b="1" i="0" u="none" strike="noStrike">
                          <a:solidFill>
                            <a:srgbClr val="FFFFFF"/>
                          </a:solidFill>
                          <a:effectLst/>
                          <a:latin typeface="Calibri"/>
                        </a:rPr>
                      </a:br>
                      <a:r>
                        <a:rPr lang="fr-FR" sz="1100" b="1" i="0" u="none" strike="noStrike">
                          <a:solidFill>
                            <a:srgbClr val="FFFFFF"/>
                          </a:solidFill>
                          <a:effectLst/>
                          <a:latin typeface="Calibri"/>
                        </a:rPr>
                        <a:t>(J)</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fr-FR" sz="1100" b="1" i="0" u="none" strike="noStrike">
                          <a:solidFill>
                            <a:srgbClr val="FFFFFF"/>
                          </a:solidFill>
                          <a:effectLst/>
                          <a:latin typeface="Calibri"/>
                        </a:rPr>
                        <a:t>Date de signature du bulletin de souscription = Date de saisie dans Platine</a:t>
                      </a:r>
                      <a:br>
                        <a:rPr lang="fr-FR" sz="1100" b="1" i="0" u="none" strike="noStrike">
                          <a:solidFill>
                            <a:srgbClr val="FFFFFF"/>
                          </a:solidFill>
                          <a:effectLst/>
                          <a:latin typeface="Calibri"/>
                        </a:rPr>
                      </a:br>
                      <a:r>
                        <a:rPr lang="fr-FR" sz="1100" b="1" i="0" u="none" strike="noStrike">
                          <a:solidFill>
                            <a:srgbClr val="FFFFFF"/>
                          </a:solidFill>
                          <a:effectLst/>
                          <a:latin typeface="Calibri"/>
                        </a:rPr>
                        <a:t>(J+3 en général)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198562530"/>
                  </a:ext>
                </a:extLst>
              </a:tr>
              <a:tr h="288077">
                <a:tc>
                  <a:txBody>
                    <a:bodyPr/>
                    <a:lstStyle/>
                    <a:p>
                      <a:pPr algn="ctr" fontAlgn="b"/>
                      <a:r>
                        <a:rPr lang="fr-FR" sz="1100" b="0" i="0" u="none" strike="noStrike">
                          <a:solidFill>
                            <a:srgbClr val="000000"/>
                          </a:solidFill>
                          <a:effectLst/>
                          <a:latin typeface="Calibri"/>
                        </a:rPr>
                        <a:t>Lundi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a:rPr>
                        <a:t>Jeudi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0748638"/>
                  </a:ext>
                </a:extLst>
              </a:tr>
              <a:tr h="288077">
                <a:tc>
                  <a:txBody>
                    <a:bodyPr/>
                    <a:lstStyle/>
                    <a:p>
                      <a:pPr algn="ctr" fontAlgn="b"/>
                      <a:r>
                        <a:rPr lang="fr-FR" sz="1100" b="0" i="0" u="none" strike="noStrike">
                          <a:solidFill>
                            <a:srgbClr val="000000"/>
                          </a:solidFill>
                          <a:effectLst/>
                          <a:latin typeface="Calibri"/>
                        </a:rPr>
                        <a:t>Mardi </a:t>
                      </a:r>
                      <a:endParaRPr lang="fr-FR" sz="1100" b="0" i="0" u="none" strike="noStrike">
                        <a:solidFill>
                          <a:srgbClr val="00000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a:rPr>
                        <a:t>Vendredi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8993041"/>
                  </a:ext>
                </a:extLst>
              </a:tr>
              <a:tr h="288077">
                <a:tc>
                  <a:txBody>
                    <a:bodyPr/>
                    <a:lstStyle/>
                    <a:p>
                      <a:pPr algn="ctr" fontAlgn="b"/>
                      <a:r>
                        <a:rPr lang="fr-FR" sz="1100" b="0" i="0" u="none" strike="noStrike">
                          <a:solidFill>
                            <a:srgbClr val="000000"/>
                          </a:solidFill>
                          <a:effectLst/>
                          <a:latin typeface="Calibri"/>
                        </a:rPr>
                        <a:t>Mercredi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a:rPr>
                        <a:t>Samedi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416451"/>
                  </a:ext>
                </a:extLst>
              </a:tr>
              <a:tr h="288077">
                <a:tc>
                  <a:txBody>
                    <a:bodyPr/>
                    <a:lstStyle/>
                    <a:p>
                      <a:pPr algn="ctr" fontAlgn="b"/>
                      <a:r>
                        <a:rPr lang="fr-FR" sz="1100" b="0" i="0" u="none" strike="noStrike">
                          <a:solidFill>
                            <a:srgbClr val="000000"/>
                          </a:solidFill>
                          <a:effectLst/>
                          <a:latin typeface="Calibri"/>
                        </a:rPr>
                        <a:t>Jeudi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a:rPr>
                        <a:t>Lundi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91935"/>
                  </a:ext>
                </a:extLst>
              </a:tr>
              <a:tr h="288077">
                <a:tc>
                  <a:txBody>
                    <a:bodyPr/>
                    <a:lstStyle/>
                    <a:p>
                      <a:pPr algn="ctr" fontAlgn="b"/>
                      <a:r>
                        <a:rPr lang="fr-FR" sz="1100" b="0" i="0" u="none" strike="noStrike">
                          <a:solidFill>
                            <a:srgbClr val="000000"/>
                          </a:solidFill>
                          <a:effectLst/>
                          <a:latin typeface="Calibri"/>
                        </a:rPr>
                        <a:t>Vendredi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buNone/>
                      </a:pPr>
                      <a:r>
                        <a:rPr lang="fr-FR" sz="1100" b="0" i="0" u="none" strike="noStrike">
                          <a:solidFill>
                            <a:srgbClr val="000000"/>
                          </a:solidFill>
                          <a:effectLst/>
                          <a:latin typeface="Calibri"/>
                        </a:rPr>
                        <a:t>Mardi</a:t>
                      </a:r>
                      <a:endParaRPr lang="fr-FR" sz="1100" b="0" i="0" u="none" strike="noStrike">
                        <a:solidFill>
                          <a:srgbClr val="00000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2842190"/>
                  </a:ext>
                </a:extLst>
              </a:tr>
              <a:tr h="288077">
                <a:tc>
                  <a:txBody>
                    <a:bodyPr/>
                    <a:lstStyle/>
                    <a:p>
                      <a:pPr algn="ctr" fontAlgn="b"/>
                      <a:r>
                        <a:rPr lang="fr-FR" sz="1100" b="0" i="0" u="none" strike="noStrike">
                          <a:solidFill>
                            <a:srgbClr val="000000"/>
                          </a:solidFill>
                          <a:effectLst/>
                          <a:latin typeface="Calibri"/>
                        </a:rPr>
                        <a:t>Samedi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a:rPr>
                        <a:t>Mardi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1650099"/>
                  </a:ext>
                </a:extLst>
              </a:tr>
            </a:tbl>
          </a:graphicData>
        </a:graphic>
      </p:graphicFrame>
      <p:sp>
        <p:nvSpPr>
          <p:cNvPr id="2" name="ZoneTexte 1">
            <a:extLst>
              <a:ext uri="{FF2B5EF4-FFF2-40B4-BE49-F238E27FC236}">
                <a16:creationId xmlns:a16="http://schemas.microsoft.com/office/drawing/2014/main" id="{A6DF277B-DD76-7691-7BF7-B0112785C382}"/>
              </a:ext>
            </a:extLst>
          </p:cNvPr>
          <p:cNvSpPr txBox="1"/>
          <p:nvPr/>
        </p:nvSpPr>
        <p:spPr>
          <a:xfrm>
            <a:off x="6570866" y="5714720"/>
            <a:ext cx="589049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a:solidFill>
                  <a:srgbClr val="000000"/>
                </a:solidFill>
                <a:latin typeface="Arial"/>
                <a:ea typeface="Calibri" panose="020F0502020204030204" pitchFamily="34" charset="0"/>
                <a:cs typeface="Calibri"/>
              </a:rPr>
              <a:t>En cas d’</a:t>
            </a:r>
            <a:r>
              <a:rPr kumimoji="0" lang="fr-FR" sz="1200" b="1" i="0" u="none" strike="noStrike" kern="1200" cap="none" spc="0" normalizeH="0" baseline="0" noProof="0">
                <a:ln>
                  <a:noFill/>
                </a:ln>
                <a:solidFill>
                  <a:srgbClr val="000000"/>
                </a:solidFill>
                <a:effectLst/>
                <a:uLnTx/>
                <a:uFillTx/>
                <a:latin typeface="Arial"/>
                <a:ea typeface="Calibri" panose="020F0502020204030204" pitchFamily="34" charset="0"/>
                <a:cs typeface="Calibri"/>
              </a:rPr>
              <a:t>absence de démarchage</a:t>
            </a:r>
            <a:r>
              <a:rPr kumimoji="0" lang="fr-FR" sz="1200" b="0" i="0" u="none" strike="noStrike" kern="1200" cap="none" spc="0" normalizeH="0" baseline="0" noProof="0">
                <a:ln>
                  <a:noFill/>
                </a:ln>
                <a:solidFill>
                  <a:srgbClr val="000000"/>
                </a:solidFill>
                <a:effectLst/>
                <a:uLnTx/>
                <a:uFillTx/>
                <a:latin typeface="Arial"/>
                <a:ea typeface="Calibri" panose="020F0502020204030204" pitchFamily="34" charset="0"/>
                <a:cs typeface="Calibri"/>
              </a:rPr>
              <a:t> : </a:t>
            </a:r>
            <a:r>
              <a:rPr kumimoji="0" lang="fr-FR" sz="1200" b="0" i="0" u="none" strike="noStrike" kern="1200" cap="none" spc="0" normalizeH="0" baseline="0" noProof="0">
                <a:ln>
                  <a:noFill/>
                </a:ln>
                <a:solidFill>
                  <a:srgbClr val="0070C0"/>
                </a:solidFill>
                <a:effectLst/>
                <a:uLnTx/>
                <a:uFillTx/>
                <a:latin typeface="Arial"/>
                <a:ea typeface="Calibri" panose="020F0502020204030204" pitchFamily="34" charset="0"/>
                <a:cs typeface="Calibri"/>
              </a:rPr>
              <a:t>la case relative à l’absence de démarchage doit être cochée</a:t>
            </a:r>
            <a:endParaRPr kumimoji="0" lang="fr-FR" sz="1200" b="0" i="0" u="none" strike="noStrike" kern="1200" cap="none" spc="0" normalizeH="0" baseline="0" noProof="0">
              <a:ln>
                <a:noFill/>
              </a:ln>
              <a:solidFill>
                <a:srgbClr val="000000"/>
              </a:solidFill>
              <a:effectLst/>
              <a:uLnTx/>
              <a:uFillTx/>
              <a:latin typeface="Arial"/>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Calibri" panose="020F0502020204030204" pitchFamily="34" charset="0"/>
                <a:cs typeface="Calibri"/>
              </a:rPr>
              <a:t>Date de la rencontre = date de signature du bulletin de souscription  </a:t>
            </a:r>
            <a:endParaRPr kumimoji="0" lang="fr-FR" sz="1200" b="0" i="0" u="none" strike="noStrike" kern="1200" cap="none" spc="0" normalizeH="0" baseline="0" noProof="0">
              <a:ln>
                <a:noFill/>
              </a:ln>
              <a:solidFill>
                <a:srgbClr val="000000"/>
              </a:solidFill>
              <a:effectLst/>
              <a:uLnTx/>
              <a:uFillTx/>
              <a:latin typeface="Arial"/>
              <a:ea typeface="+mn-ea"/>
              <a:cs typeface="Calibri"/>
            </a:endParaRPr>
          </a:p>
        </p:txBody>
      </p:sp>
      <p:sp>
        <p:nvSpPr>
          <p:cNvPr id="8" name="ZoneTexte 7">
            <a:extLst>
              <a:ext uri="{FF2B5EF4-FFF2-40B4-BE49-F238E27FC236}">
                <a16:creationId xmlns:a16="http://schemas.microsoft.com/office/drawing/2014/main" id="{0FAA3102-08CD-A50F-B080-566612201B31}"/>
              </a:ext>
            </a:extLst>
          </p:cNvPr>
          <p:cNvSpPr txBox="1"/>
          <p:nvPr/>
        </p:nvSpPr>
        <p:spPr>
          <a:xfrm>
            <a:off x="6509498" y="1221695"/>
            <a:ext cx="4606004" cy="369332"/>
          </a:xfrm>
          <a:prstGeom prst="rect">
            <a:avLst/>
          </a:prstGeom>
          <a:noFill/>
        </p:spPr>
        <p:txBody>
          <a:bodyPr wrap="square" rtlCol="0">
            <a:spAutoFit/>
          </a:bodyPr>
          <a:lstStyle/>
          <a:p>
            <a:r>
              <a:rPr lang="fr-FR" altLang="fr-FR" sz="1800" b="1">
                <a:solidFill>
                  <a:schemeClr val="tx2"/>
                </a:solidFill>
              </a:rPr>
              <a:t>Déclinaison opérationnelle et exemples</a:t>
            </a:r>
            <a:endParaRPr lang="fr-FR" b="1">
              <a:solidFill>
                <a:schemeClr val="tx2"/>
              </a:solidFill>
            </a:endParaRPr>
          </a:p>
        </p:txBody>
      </p:sp>
      <p:pic>
        <p:nvPicPr>
          <p:cNvPr id="19" name="Graphique 18" descr="Cône de signalisation avec un remplissage uni">
            <a:extLst>
              <a:ext uri="{FF2B5EF4-FFF2-40B4-BE49-F238E27FC236}">
                <a16:creationId xmlns:a16="http://schemas.microsoft.com/office/drawing/2014/main" id="{B5C73006-9169-51A5-A782-8DC2B9B5085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1627" y="1643449"/>
            <a:ext cx="638140" cy="684000"/>
          </a:xfrm>
          <a:prstGeom prst="rect">
            <a:avLst/>
          </a:prstGeom>
        </p:spPr>
      </p:pic>
      <p:sp>
        <p:nvSpPr>
          <p:cNvPr id="20" name="Rectangle 19">
            <a:extLst>
              <a:ext uri="{FF2B5EF4-FFF2-40B4-BE49-F238E27FC236}">
                <a16:creationId xmlns:a16="http://schemas.microsoft.com/office/drawing/2014/main" id="{50D23544-C506-C903-8225-B393BE943C2F}"/>
              </a:ext>
            </a:extLst>
          </p:cNvPr>
          <p:cNvSpPr/>
          <p:nvPr/>
        </p:nvSpPr>
        <p:spPr>
          <a:xfrm>
            <a:off x="904935" y="1330427"/>
            <a:ext cx="4895488" cy="1704277"/>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B6BA2ED9-DDF6-C951-54B2-1EDE631062A9}"/>
              </a:ext>
            </a:extLst>
          </p:cNvPr>
          <p:cNvSpPr txBox="1"/>
          <p:nvPr/>
        </p:nvSpPr>
        <p:spPr>
          <a:xfrm>
            <a:off x="1085215" y="1434269"/>
            <a:ext cx="4296459" cy="1422441"/>
          </a:xfrm>
          <a:prstGeom prst="rect">
            <a:avLst/>
          </a:prstGeom>
          <a:noFill/>
        </p:spPr>
        <p:txBody>
          <a:bodyPr wrap="square">
            <a:spAutoFit/>
          </a:bodyPr>
          <a:lstStyle/>
          <a:p>
            <a:pPr marL="0" marR="0" lvl="0" indent="0" algn="just"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r>
              <a:rPr kumimoji="0" lang="fr-FR" sz="1200" b="1" i="0" u="sng" strike="noStrike" kern="1200" cap="none" spc="0" normalizeH="0" baseline="0" noProof="0">
                <a:ln>
                  <a:noFill/>
                </a:ln>
                <a:solidFill>
                  <a:srgbClr val="B34A8C"/>
                </a:solidFill>
                <a:effectLst/>
                <a:uLnTx/>
                <a:uFillTx/>
                <a:latin typeface="Arial"/>
                <a:ea typeface="+mn-ea"/>
                <a:cs typeface="Arial"/>
              </a:rPr>
              <a:t>POUR RAPPEL</a:t>
            </a:r>
            <a:r>
              <a:rPr kumimoji="0" lang="fr-FR" sz="1200" b="1" i="0" u="none" strike="noStrike" kern="1200" cap="none" spc="0" normalizeH="0" baseline="0" noProof="0">
                <a:ln>
                  <a:noFill/>
                </a:ln>
                <a:solidFill>
                  <a:srgbClr val="B34A8C"/>
                </a:solidFill>
                <a:effectLst/>
                <a:uLnTx/>
                <a:uFillTx/>
                <a:latin typeface="Arial"/>
                <a:ea typeface="+mn-ea"/>
                <a:cs typeface="Arial"/>
              </a:rPr>
              <a:t> : </a:t>
            </a:r>
            <a:r>
              <a:rPr kumimoji="0" lang="fr-FR" sz="1200" b="1" i="0" u="none" strike="noStrike" kern="1200" cap="none" spc="0" normalizeH="0" baseline="0" noProof="0">
                <a:ln>
                  <a:noFill/>
                </a:ln>
                <a:solidFill>
                  <a:srgbClr val="B34A8C"/>
                </a:solidFill>
                <a:effectLst/>
                <a:uLnTx/>
                <a:uFillTx/>
                <a:latin typeface="Arial"/>
                <a:ea typeface="Times New Roman" panose="02020603050405020304" pitchFamily="18" charset="0"/>
                <a:cs typeface="Times New Roman"/>
              </a:rPr>
              <a:t>la règle ne s’applique qu’aux clients qui n’ont jamais souscrit à un emprunt ou assimilé (titre de créance) </a:t>
            </a:r>
            <a:endParaRPr kumimoji="0" lang="fr-FR" sz="1200" b="1" i="0" u="none" strike="noStrike" kern="1200" cap="none" spc="0" normalizeH="0" baseline="0" noProof="0">
              <a:ln>
                <a:noFill/>
              </a:ln>
              <a:solidFill>
                <a:srgbClr val="B34A8C"/>
              </a:solidFill>
              <a:effectLst/>
              <a:uLnTx/>
              <a:uFillTx/>
              <a:latin typeface="Arial"/>
              <a:ea typeface="Times New Roman" panose="02020603050405020304" pitchFamily="18" charset="0"/>
              <a:cs typeface="Times New Roman" panose="02020603050405020304" pitchFamily="18" charset="0"/>
            </a:endParaRPr>
          </a:p>
          <a:p>
            <a:pPr marL="354965" marR="0" lvl="0" indent="-354965" algn="just" defTabSz="1219170" rtl="0" eaLnBrk="1" fontAlgn="auto" latinLnBrk="0" hangingPunct="1">
              <a:lnSpc>
                <a:spcPct val="90000"/>
              </a:lnSpc>
              <a:spcBef>
                <a:spcPts val="1333"/>
              </a:spcBef>
              <a:spcAft>
                <a:spcPts val="0"/>
              </a:spcAft>
              <a:buClr>
                <a:srgbClr val="B34A8C"/>
              </a:buClr>
              <a:buSzTx/>
              <a:buFont typeface="Symbol" panose="05050102010706020507" pitchFamily="18" charset="2"/>
              <a:buChar char="Þ"/>
              <a:tabLst/>
              <a:defRPr/>
            </a:pPr>
            <a:r>
              <a:rPr kumimoji="0" lang="fr-FR" sz="1200" b="0" i="0" u="none" strike="noStrike" kern="1200" cap="none" spc="0" normalizeH="0" baseline="0" noProof="0">
                <a:ln>
                  <a:noFill/>
                </a:ln>
                <a:solidFill>
                  <a:srgbClr val="B34A8C"/>
                </a:solidFill>
                <a:effectLst/>
                <a:uLnTx/>
                <a:uFillTx/>
                <a:latin typeface="Arial"/>
                <a:ea typeface="Times New Roman" panose="02020603050405020304" pitchFamily="18" charset="0"/>
                <a:cs typeface="Times New Roman"/>
              </a:rPr>
              <a:t>le Conseiller doit impérativement vérifier si le client a souscrit à l’emprunt précédent ou s’il détient en portefeuille un titre de créance avant de cocher la case « démarchage » du Bulletin de Souscription. </a:t>
            </a:r>
            <a:endParaRPr kumimoji="0" lang="fr-FR" sz="1200" b="0" i="0" u="sng"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24" name="ZoneTexte 23">
            <a:extLst>
              <a:ext uri="{FF2B5EF4-FFF2-40B4-BE49-F238E27FC236}">
                <a16:creationId xmlns:a16="http://schemas.microsoft.com/office/drawing/2014/main" id="{D6BC6B3B-E062-F6A3-5E84-FB2993F43CE0}"/>
              </a:ext>
            </a:extLst>
          </p:cNvPr>
          <p:cNvSpPr txBox="1"/>
          <p:nvPr/>
        </p:nvSpPr>
        <p:spPr>
          <a:xfrm>
            <a:off x="626839" y="3306844"/>
            <a:ext cx="5173584" cy="2611484"/>
          </a:xfrm>
          <a:prstGeom prst="rect">
            <a:avLst/>
          </a:prstGeom>
          <a:noFill/>
        </p:spPr>
        <p:txBody>
          <a:bodyPr wrap="square">
            <a:spAutoFit/>
          </a:bodyPr>
          <a:lstStyle/>
          <a:p>
            <a:pPr marL="354013" marR="0" lvl="0" indent="-179388" algn="just"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Char char="ʘ"/>
              <a:tabLst/>
              <a:defRPr/>
            </a:pPr>
            <a:r>
              <a:rPr kumimoji="0" lang="fr-FR" sz="1300" b="0" i="0" u="sng" strike="noStrike" kern="1200" cap="none" spc="0" normalizeH="0" baseline="0" noProof="0">
                <a:ln>
                  <a:noFill/>
                </a:ln>
                <a:solidFill>
                  <a:srgbClr val="000000"/>
                </a:solidFill>
                <a:effectLst/>
                <a:uLnTx/>
                <a:uFillTx/>
                <a:latin typeface="Arial"/>
                <a:ea typeface="+mn-ea"/>
                <a:cs typeface="Arial"/>
              </a:rPr>
              <a:t>Champ d’application </a:t>
            </a:r>
            <a:r>
              <a:rPr kumimoji="0" lang="fr-FR" sz="1300" b="0" i="0" u="none" strike="noStrike" kern="1200" cap="none" spc="0" normalizeH="0" baseline="0" noProof="0">
                <a:ln>
                  <a:noFill/>
                </a:ln>
                <a:solidFill>
                  <a:srgbClr val="000000"/>
                </a:solidFill>
                <a:effectLst/>
                <a:uLnTx/>
                <a:uFillTx/>
                <a:latin typeface="Arial"/>
                <a:ea typeface="+mn-ea"/>
                <a:cs typeface="Arial"/>
              </a:rPr>
              <a:t>:</a:t>
            </a:r>
          </a:p>
          <a:p>
            <a:pPr marL="622300" marR="0" lvl="1" indent="-261938" algn="just" defTabSz="1219170" rtl="0" eaLnBrk="1" fontAlgn="auto" latinLnBrk="0" hangingPunct="1">
              <a:lnSpc>
                <a:spcPct val="90000"/>
              </a:lnSpc>
              <a:spcBef>
                <a:spcPts val="667"/>
              </a:spcBef>
              <a:spcAft>
                <a:spcPts val="0"/>
              </a:spcAft>
              <a:buClr>
                <a:srgbClr val="581D74"/>
              </a:buClr>
              <a:buSzTx/>
              <a:buFont typeface="Symbol" panose="05050102010706020507" pitchFamily="18" charset="2"/>
              <a:buChar char=""/>
              <a:tabLst/>
              <a:defRPr/>
            </a:pPr>
            <a:r>
              <a:rPr kumimoji="0" lang="fr-FR" sz="1300" b="0" i="0" u="none" strike="noStrike" kern="1200" cap="none" spc="0" normalizeH="0" baseline="0" noProof="0">
                <a:ln>
                  <a:noFill/>
                </a:ln>
                <a:solidFill>
                  <a:srgbClr val="000000"/>
                </a:solidFill>
                <a:effectLst/>
                <a:uLnTx/>
                <a:uFillTx/>
                <a:latin typeface="Arial"/>
                <a:ea typeface="+mn-ea"/>
                <a:cs typeface="Arial"/>
              </a:rPr>
              <a:t>Toutes </a:t>
            </a:r>
            <a:r>
              <a:rPr kumimoji="0" lang="fr-FR" sz="1300" b="1" i="0" u="none" strike="noStrike" kern="1200" cap="none" spc="0" normalizeH="0" baseline="0" noProof="0">
                <a:ln>
                  <a:noFill/>
                </a:ln>
                <a:solidFill>
                  <a:srgbClr val="000000"/>
                </a:solidFill>
                <a:effectLst/>
                <a:uLnTx/>
                <a:uFillTx/>
                <a:latin typeface="Arial"/>
                <a:ea typeface="+mn-ea"/>
                <a:cs typeface="Arial"/>
              </a:rPr>
              <a:t>les personnes physiques</a:t>
            </a:r>
          </a:p>
          <a:p>
            <a:pPr marL="622300" marR="0" lvl="1" indent="-261938" algn="just" defTabSz="1219170" rtl="0" eaLnBrk="1" fontAlgn="auto" latinLnBrk="0" hangingPunct="1">
              <a:lnSpc>
                <a:spcPct val="90000"/>
              </a:lnSpc>
              <a:spcBef>
                <a:spcPts val="667"/>
              </a:spcBef>
              <a:spcAft>
                <a:spcPts val="0"/>
              </a:spcAft>
              <a:buClr>
                <a:srgbClr val="581D74"/>
              </a:buClr>
              <a:buSzTx/>
              <a:buFont typeface="Symbol" panose="05050102010706020507" pitchFamily="18" charset="2"/>
              <a:buChar char=""/>
              <a:tabLst/>
              <a:defRPr/>
            </a:pPr>
            <a:r>
              <a:rPr kumimoji="0" lang="fr-FR" sz="1300" b="1" i="0" u="none" strike="noStrike" kern="1200" cap="none" spc="0" normalizeH="0" baseline="0" noProof="0">
                <a:ln>
                  <a:noFill/>
                </a:ln>
                <a:solidFill>
                  <a:srgbClr val="000000"/>
                </a:solidFill>
                <a:effectLst/>
                <a:uLnTx/>
                <a:uFillTx/>
                <a:latin typeface="Arial"/>
                <a:ea typeface="+mn-ea"/>
                <a:cs typeface="Arial"/>
              </a:rPr>
              <a:t>Les personnes morales répondant </a:t>
            </a:r>
            <a:r>
              <a:rPr kumimoji="0" lang="fr-FR" sz="1300" b="0" i="0" u="none" strike="noStrike" kern="1200" cap="none" spc="0" normalizeH="0" baseline="0" noProof="0">
                <a:ln>
                  <a:noFill/>
                </a:ln>
                <a:solidFill>
                  <a:srgbClr val="000000"/>
                </a:solidFill>
                <a:effectLst/>
                <a:uLnTx/>
                <a:uFillTx/>
                <a:latin typeface="Arial"/>
                <a:ea typeface="+mn-ea"/>
                <a:cs typeface="Arial"/>
              </a:rPr>
              <a:t>aux critères suivants :</a:t>
            </a:r>
          </a:p>
          <a:p>
            <a:pPr marL="1079500" marR="0" lvl="1" indent="-184150" algn="just" defTabSz="1219170" rtl="0" eaLnBrk="1" fontAlgn="auto" latinLnBrk="0" hangingPunct="1">
              <a:lnSpc>
                <a:spcPct val="90000"/>
              </a:lnSpc>
              <a:spcBef>
                <a:spcPts val="667"/>
              </a:spcBef>
              <a:spcAft>
                <a:spcPts val="0"/>
              </a:spcAft>
              <a:buClr>
                <a:srgbClr val="581D74"/>
              </a:buClr>
              <a:buSzTx/>
              <a:buFont typeface="Arial" panose="020B0604020202020204" pitchFamily="34" charset="0"/>
              <a:buChar char="-"/>
              <a:tabLst/>
              <a:defRPr/>
            </a:pPr>
            <a:r>
              <a:rPr kumimoji="0" lang="fr-FR" sz="1300" b="0" i="0" u="none" strike="noStrike" kern="1200" cap="none" spc="0" normalizeH="0" baseline="0" noProof="0">
                <a:ln>
                  <a:noFill/>
                </a:ln>
                <a:solidFill>
                  <a:srgbClr val="000000"/>
                </a:solidFill>
                <a:effectLst/>
                <a:uLnTx/>
                <a:uFillTx/>
                <a:latin typeface="Arial"/>
                <a:ea typeface="Times New Roman" panose="02020603050405020304" pitchFamily="18" charset="0"/>
                <a:cs typeface="Arial"/>
              </a:rPr>
              <a:t>Avoir moins de 5 millions d'euros pour le total de bilan,</a:t>
            </a:r>
            <a:endParaRPr kumimoji="0" lang="fr-FR" sz="1300" b="0" i="0" u="none" strike="noStrike" kern="1200" cap="none" spc="0" normalizeH="0" baseline="0" noProof="0">
              <a:ln>
                <a:noFill/>
              </a:ln>
              <a:solidFill>
                <a:srgbClr val="000000"/>
              </a:solidFill>
              <a:effectLst/>
              <a:uLnTx/>
              <a:uFillTx/>
              <a:latin typeface="Arial"/>
              <a:ea typeface="Calibri" panose="020F0502020204030204" pitchFamily="34" charset="0"/>
              <a:cs typeface="Arial"/>
            </a:endParaRPr>
          </a:p>
          <a:p>
            <a:pPr marL="1079500" marR="0" lvl="1" indent="-184150" algn="just" defTabSz="1219170" rtl="0" eaLnBrk="1" fontAlgn="auto" latinLnBrk="0" hangingPunct="1">
              <a:lnSpc>
                <a:spcPct val="90000"/>
              </a:lnSpc>
              <a:spcBef>
                <a:spcPts val="667"/>
              </a:spcBef>
              <a:spcAft>
                <a:spcPts val="0"/>
              </a:spcAft>
              <a:buClr>
                <a:srgbClr val="581D74"/>
              </a:buClr>
              <a:buSzTx/>
              <a:buFont typeface="Arial" panose="020B0604020202020204" pitchFamily="34" charset="0"/>
              <a:buChar char="-"/>
              <a:tabLst/>
              <a:defRPr/>
            </a:pPr>
            <a:r>
              <a:rPr kumimoji="0" lang="fr-FR" sz="1300" b="0" i="0" u="none" strike="noStrike" kern="1200" cap="none" spc="0" normalizeH="0" baseline="0" noProof="0">
                <a:ln>
                  <a:noFill/>
                </a:ln>
                <a:solidFill>
                  <a:srgbClr val="000000"/>
                </a:solidFill>
                <a:effectLst/>
                <a:uLnTx/>
                <a:uFillTx/>
                <a:latin typeface="Arial"/>
                <a:ea typeface="Times New Roman" panose="02020603050405020304" pitchFamily="18" charset="0"/>
                <a:cs typeface="Arial"/>
              </a:rPr>
              <a:t>ou avoir un CA inférieur à 5 millions d'euros ou à défaut pour le montant des recettes,</a:t>
            </a:r>
            <a:endParaRPr kumimoji="0" lang="fr-FR" sz="1300" b="0" i="0" u="none" strike="noStrike" kern="1200" cap="none" spc="0" normalizeH="0" baseline="0" noProof="0">
              <a:ln>
                <a:noFill/>
              </a:ln>
              <a:solidFill>
                <a:srgbClr val="000000"/>
              </a:solidFill>
              <a:effectLst/>
              <a:uLnTx/>
              <a:uFillTx/>
              <a:latin typeface="Arial"/>
              <a:ea typeface="Calibri" panose="020F0502020204030204" pitchFamily="34" charset="0"/>
              <a:cs typeface="Arial"/>
            </a:endParaRPr>
          </a:p>
          <a:p>
            <a:pPr marL="1079500" marR="0" lvl="1" indent="-184150" algn="just" defTabSz="1219170" rtl="0" eaLnBrk="1" fontAlgn="auto" latinLnBrk="0" hangingPunct="1">
              <a:lnSpc>
                <a:spcPct val="90000"/>
              </a:lnSpc>
              <a:spcBef>
                <a:spcPts val="667"/>
              </a:spcBef>
              <a:spcAft>
                <a:spcPts val="0"/>
              </a:spcAft>
              <a:buClr>
                <a:srgbClr val="581D74"/>
              </a:buClr>
              <a:buSzTx/>
              <a:buFont typeface="Arial" panose="020B0604020202020204" pitchFamily="34" charset="0"/>
              <a:buChar char="-"/>
              <a:tabLst/>
              <a:defRPr/>
            </a:pPr>
            <a:r>
              <a:rPr kumimoji="0" lang="fr-FR" sz="1300" b="0" i="0" u="none" strike="noStrike" kern="1200" cap="none" spc="0" normalizeH="0" baseline="0" noProof="0">
                <a:ln>
                  <a:noFill/>
                </a:ln>
                <a:solidFill>
                  <a:srgbClr val="000000"/>
                </a:solidFill>
                <a:effectLst/>
                <a:uLnTx/>
                <a:uFillTx/>
                <a:latin typeface="Arial"/>
                <a:ea typeface="Times New Roman" panose="02020603050405020304" pitchFamily="18" charset="0"/>
                <a:cs typeface="Arial"/>
              </a:rPr>
              <a:t>ou avoir moins de 5 millions d'euros pour le montant des actifs gérés, </a:t>
            </a:r>
            <a:endParaRPr kumimoji="0" lang="fr-FR" sz="1300" b="0" i="0" u="none" strike="noStrike" kern="1200" cap="none" spc="0" normalizeH="0" baseline="0" noProof="0">
              <a:ln>
                <a:noFill/>
              </a:ln>
              <a:solidFill>
                <a:srgbClr val="000000"/>
              </a:solidFill>
              <a:effectLst/>
              <a:uLnTx/>
              <a:uFillTx/>
              <a:latin typeface="Arial"/>
              <a:ea typeface="Calibri" panose="020F0502020204030204" pitchFamily="34" charset="0"/>
              <a:cs typeface="Arial" panose="020B0604020202020204" pitchFamily="34" charset="0"/>
            </a:endParaRPr>
          </a:p>
          <a:p>
            <a:pPr marL="1079500" marR="0" lvl="1" indent="-184150" algn="just" defTabSz="1219170" rtl="0" eaLnBrk="1" fontAlgn="auto" latinLnBrk="0" hangingPunct="1">
              <a:lnSpc>
                <a:spcPct val="90000"/>
              </a:lnSpc>
              <a:spcBef>
                <a:spcPts val="667"/>
              </a:spcBef>
              <a:spcAft>
                <a:spcPts val="0"/>
              </a:spcAft>
              <a:buClr>
                <a:srgbClr val="581D74"/>
              </a:buClr>
              <a:buSzTx/>
              <a:buFont typeface="Arial" panose="020B0604020202020204" pitchFamily="34" charset="0"/>
              <a:buChar char="-"/>
              <a:tabLst/>
              <a:defRPr/>
            </a:pPr>
            <a:r>
              <a:rPr kumimoji="0" lang="fr-FR" sz="1300" b="0" i="0" u="none" strike="noStrike" kern="1200" cap="none" spc="0" normalizeH="0" baseline="0" noProof="0">
                <a:ln>
                  <a:noFill/>
                </a:ln>
                <a:solidFill>
                  <a:srgbClr val="000000"/>
                </a:solidFill>
                <a:effectLst/>
                <a:uLnTx/>
                <a:uFillTx/>
                <a:latin typeface="Arial"/>
                <a:ea typeface="Times New Roman" panose="02020603050405020304" pitchFamily="18" charset="0"/>
                <a:cs typeface="Arial"/>
              </a:rPr>
              <a:t>et moins de 50 personnes pour les effectifs annuels moyen</a:t>
            </a:r>
            <a:endParaRPr kumimoji="0" lang="fr-FR"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0783734"/>
      </p:ext>
    </p:extLst>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45632" y="110543"/>
            <a:ext cx="8704424"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Exemple chiffré de calcul d’intérêts CTO</a:t>
            </a:r>
            <a:r>
              <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rPr>
              <a:t> </a:t>
            </a: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145633" y="735150"/>
            <a:ext cx="9231846" cy="662866"/>
          </a:xfrm>
        </p:spPr>
        <p:txBody>
          <a:bodyPr>
            <a:noAutofit/>
          </a:bodyPr>
          <a:lstStyle/>
          <a:p>
            <a:r>
              <a:rPr lang="fr-FR" sz="1600"/>
              <a:t>Madame Dupont, célibataire, vient de prendre sa retraite et a envie d’en profiter </a:t>
            </a:r>
          </a:p>
          <a:p>
            <a:r>
              <a:rPr lang="fr-FR" sz="1600"/>
              <a:t>pleinement ! </a:t>
            </a:r>
          </a:p>
        </p:txBody>
      </p:sp>
      <p:sp>
        <p:nvSpPr>
          <p:cNvPr id="9" name="ZoneTexte 8">
            <a:extLst>
              <a:ext uri="{FF2B5EF4-FFF2-40B4-BE49-F238E27FC236}">
                <a16:creationId xmlns:a16="http://schemas.microsoft.com/office/drawing/2014/main" id="{E115AB67-DC88-4F0B-8CA2-EE2E20A53808}"/>
              </a:ext>
            </a:extLst>
          </p:cNvPr>
          <p:cNvSpPr txBox="1"/>
          <p:nvPr/>
        </p:nvSpPr>
        <p:spPr>
          <a:xfrm>
            <a:off x="936769" y="1298463"/>
            <a:ext cx="11255231" cy="290848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Elle dispose d’un capital de 50 000€ actuellement placé sur un compte sur livret classique dont elle ne profite pas.</a:t>
            </a:r>
          </a:p>
          <a:p>
            <a:pPr marL="171450" marR="0" lvl="0" indent="-171450" algn="ctr"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Ø"/>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Elle est intéressée par des revenus complémentaires.</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algn="ctr">
              <a:lnSpc>
                <a:spcPct val="150000"/>
              </a:lnSpc>
              <a:spcBef>
                <a:spcPts val="600"/>
              </a:spcBef>
              <a:buClr>
                <a:srgbClr val="B34A8C"/>
              </a:buClr>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En souscrivant </a:t>
            </a:r>
            <a:r>
              <a:rPr kumimoji="0" lang="fr-FR" sz="1200" b="1" i="0" u="none" strike="noStrike" kern="1200" cap="none" spc="0" normalizeH="0" baseline="0" noProof="0" dirty="0">
                <a:ln>
                  <a:noFill/>
                </a:ln>
                <a:solidFill>
                  <a:srgbClr val="B34A8C"/>
                </a:solidFill>
                <a:effectLst/>
                <a:uLnTx/>
                <a:uFillTx/>
                <a:latin typeface="Arial"/>
                <a:ea typeface="+mn-ea"/>
                <a:cs typeface="+mn-cs"/>
              </a:rPr>
              <a:t>50 000€ </a:t>
            </a:r>
            <a:r>
              <a:rPr kumimoji="0" lang="fr-FR" sz="1200" b="0" i="0" u="none" strike="noStrike" kern="1200" cap="none" spc="0" normalizeH="0" baseline="0" noProof="0" dirty="0">
                <a:ln>
                  <a:noFill/>
                </a:ln>
                <a:solidFill>
                  <a:srgbClr val="000000"/>
                </a:solidFill>
                <a:effectLst/>
                <a:uLnTx/>
                <a:uFillTx/>
                <a:latin typeface="Arial"/>
                <a:ea typeface="+mn-ea"/>
                <a:cs typeface="+mn-cs"/>
              </a:rPr>
              <a:t>sur l’emprunt BPCE</a:t>
            </a:r>
            <a:r>
              <a:rPr lang="fr-FR" sz="1200" dirty="0">
                <a:solidFill>
                  <a:srgbClr val="000000"/>
                </a:solidFill>
                <a:latin typeface="Arial"/>
              </a:rPr>
              <a:t> octobre 2029 </a:t>
            </a:r>
            <a:r>
              <a:rPr kumimoji="0" lang="fr-FR" sz="1200" b="0" i="0" u="none" strike="noStrike" kern="1200" cap="none" spc="0" normalizeH="0" baseline="0" noProof="0" dirty="0">
                <a:ln>
                  <a:noFill/>
                </a:ln>
                <a:solidFill>
                  <a:srgbClr val="000000"/>
                </a:solidFill>
                <a:effectLst/>
                <a:uLnTx/>
                <a:uFillTx/>
                <a:latin typeface="Arial"/>
                <a:ea typeface="+mn-ea"/>
                <a:cs typeface="+mn-cs"/>
              </a:rPr>
              <a:t>(hypothèse d’un taux</a:t>
            </a:r>
            <a:r>
              <a:rPr lang="fr-FR" sz="1200" dirty="0">
                <a:solidFill>
                  <a:srgbClr val="000000"/>
                </a:solidFill>
                <a:latin typeface="Arial"/>
              </a:rPr>
              <a:t> </a:t>
            </a:r>
            <a:r>
              <a:rPr kumimoji="0" lang="fr-FR" sz="1200" b="0" i="0" u="none" strike="noStrike" kern="1200" cap="none" spc="0" normalizeH="0" baseline="0" noProof="0" dirty="0">
                <a:ln>
                  <a:noFill/>
                </a:ln>
                <a:solidFill>
                  <a:srgbClr val="000000"/>
                </a:solidFill>
                <a:effectLst/>
                <a:uLnTx/>
                <a:uFillTx/>
                <a:latin typeface="Arial"/>
                <a:ea typeface="+mn-ea"/>
                <a:cs typeface="+mn-cs"/>
              </a:rPr>
              <a:t> </a:t>
            </a: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nominal annuel de 4,20%*, </a:t>
            </a:r>
            <a:r>
              <a:rPr kumimoji="0" lang="fr-FR" sz="1200" b="0" i="0" u="none" strike="noStrike" kern="1200" cap="none" spc="0" normalizeH="0" baseline="0" noProof="0" dirty="0">
                <a:ln>
                  <a:noFill/>
                </a:ln>
                <a:solidFill>
                  <a:srgbClr val="000000"/>
                </a:solidFill>
                <a:effectLst/>
                <a:uLnTx/>
                <a:uFillTx/>
                <a:latin typeface="Arial"/>
                <a:ea typeface="+mn-ea"/>
                <a:cs typeface="+mn-cs"/>
              </a:rPr>
              <a:t>elle percevra </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50000"/>
              </a:lnSpc>
              <a:spcBef>
                <a:spcPts val="600"/>
              </a:spcBef>
              <a:spcAft>
                <a:spcPts val="0"/>
              </a:spcAft>
              <a:buClr>
                <a:srgbClr val="B34A8C"/>
              </a:buClr>
              <a:buSzTx/>
              <a:buFontTx/>
              <a:buNone/>
              <a:tabLst/>
              <a:defRPr/>
            </a:pPr>
            <a:r>
              <a:rPr kumimoji="0" lang="fr-FR" sz="1200" b="1" i="0" u="none" strike="noStrike" kern="1200" cap="none" spc="0" normalizeH="0" baseline="0" noProof="0" dirty="0">
                <a:ln>
                  <a:noFill/>
                </a:ln>
                <a:solidFill>
                  <a:srgbClr val="B34A8C"/>
                </a:solidFill>
                <a:effectLst/>
                <a:uLnTx/>
                <a:uFillTx/>
                <a:latin typeface="Arial"/>
                <a:ea typeface="+mn-ea"/>
                <a:cs typeface="+mn-cs"/>
              </a:rPr>
              <a:t>2 100€ de revenus complémentaires annuels </a:t>
            </a:r>
            <a:r>
              <a:rPr kumimoji="0" lang="fr-FR" sz="1200" b="0" i="0" u="none" strike="noStrike" kern="1200" cap="none" spc="0" normalizeH="0" baseline="0" noProof="0" dirty="0">
                <a:ln>
                  <a:noFill/>
                </a:ln>
                <a:solidFill>
                  <a:srgbClr val="000000"/>
                </a:solidFill>
                <a:effectLst/>
                <a:uLnTx/>
                <a:uFillTx/>
                <a:latin typeface="Arial"/>
                <a:ea typeface="+mn-ea"/>
                <a:cs typeface="+mn-cs"/>
              </a:rPr>
              <a:t>(</a:t>
            </a: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50 000 * 0,042 = 2 100€), </a:t>
            </a:r>
            <a:r>
              <a:rPr kumimoji="0" lang="fr-FR" sz="1200" b="0" i="0"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soit des </a:t>
            </a:r>
            <a:r>
              <a:rPr kumimoji="0" lang="fr-FR" sz="1200" b="1" i="0" u="none" strike="noStrike" kern="1200" cap="none" spc="0" normalizeH="0" baseline="0" noProof="0" dirty="0">
                <a:ln>
                  <a:noFill/>
                </a:ln>
                <a:solidFill>
                  <a:srgbClr val="B34A8C"/>
                </a:solidFill>
                <a:effectLst/>
                <a:uLnTx/>
                <a:uFillTx/>
                <a:latin typeface="Arial"/>
                <a:ea typeface="+mn-ea"/>
                <a:cs typeface="+mn-cs"/>
                <a:sym typeface="Wingdings" panose="05000000000000000000" pitchFamily="2" charset="2"/>
              </a:rPr>
              <a:t>coupons trimestriels de 525 € </a:t>
            </a: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(2 </a:t>
            </a:r>
            <a:r>
              <a:rPr lang="fr-FR" sz="1200" i="1" dirty="0">
                <a:solidFill>
                  <a:srgbClr val="000000"/>
                </a:solidFill>
                <a:latin typeface="Arial"/>
                <a:sym typeface="Wingdings" panose="05000000000000000000" pitchFamily="2" charset="2"/>
              </a:rPr>
              <a:t>10</a:t>
            </a: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0€ / 4)</a:t>
            </a:r>
            <a:endParaRPr kumimoji="0" lang="fr-FR" sz="12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50000"/>
              </a:lnSpc>
              <a:spcBef>
                <a:spcPts val="600"/>
              </a:spcBef>
              <a:spcAft>
                <a:spcPts val="0"/>
              </a:spcAft>
              <a:buClr>
                <a:srgbClr val="B34A8C"/>
              </a:buClr>
              <a:buSzTx/>
              <a:buFontTx/>
              <a:buNone/>
              <a:tabLst/>
              <a:defRPr/>
            </a:pPr>
            <a:r>
              <a:rPr kumimoji="0" lang="fr-FR" sz="1200" b="1" i="0" u="none" strike="noStrike" kern="1200" cap="none" spc="0" normalizeH="0" baseline="0" noProof="0" dirty="0">
                <a:ln>
                  <a:noFill/>
                </a:ln>
                <a:solidFill>
                  <a:srgbClr val="000000"/>
                </a:solidFill>
                <a:effectLst/>
                <a:uLnTx/>
                <a:uFillTx/>
                <a:latin typeface="Arial"/>
                <a:ea typeface="+mn-ea"/>
                <a:cs typeface="+mn-cs"/>
              </a:rPr>
              <a:t>Quel revenu supplémentaire percevra exactement chaque trimestre Mme Dupont?</a:t>
            </a:r>
            <a:endParaRPr kumimoji="0" lang="fr-FR" sz="1200" b="1"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0"/>
              </a:spcAft>
              <a:buClr>
                <a:srgbClr val="B34A8C"/>
              </a:buClr>
              <a:buSzTx/>
              <a:buFont typeface="Wingdings 3" panose="05040102010807070707" pitchFamily="18" charset="2"/>
              <a:buChar char="º"/>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3" name="ZoneTexte 2">
            <a:extLst>
              <a:ext uri="{FF2B5EF4-FFF2-40B4-BE49-F238E27FC236}">
                <a16:creationId xmlns:a16="http://schemas.microsoft.com/office/drawing/2014/main" id="{D42808F2-A9FA-4A2A-9AB4-1257258379F3}"/>
              </a:ext>
            </a:extLst>
          </p:cNvPr>
          <p:cNvSpPr txBox="1"/>
          <p:nvPr/>
        </p:nvSpPr>
        <p:spPr>
          <a:xfrm>
            <a:off x="485342" y="3617802"/>
            <a:ext cx="5557738" cy="230492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fr-FR" sz="1200" b="1" i="1" u="none" strike="noStrike" kern="1200" cap="none" spc="0" normalizeH="0" baseline="0" noProof="0" dirty="0">
                <a:ln>
                  <a:noFill/>
                </a:ln>
                <a:solidFill>
                  <a:srgbClr val="B34A8C"/>
                </a:solidFill>
                <a:effectLst/>
                <a:uLnTx/>
                <a:uFillTx/>
                <a:latin typeface="Arial"/>
                <a:ea typeface="+mn-ea"/>
                <a:cs typeface="+mn-cs"/>
              </a:rPr>
              <a:t>Application du Prélèvement forfaitaire obligatoire (PFO)</a:t>
            </a:r>
            <a:endParaRPr kumimoji="0" lang="fr-FR" sz="1200" b="1" i="0" u="none" strike="noStrike" kern="1200" cap="none" spc="0" normalizeH="0" baseline="0" noProof="0" dirty="0">
              <a:ln>
                <a:noFill/>
              </a:ln>
              <a:solidFill>
                <a:srgbClr val="B34A8C"/>
              </a:solidFill>
              <a:effectLst/>
              <a:uLnTx/>
              <a:uFillTx/>
              <a:latin typeface="Arial"/>
              <a:ea typeface="+mn-ea"/>
              <a:cs typeface="+mn-cs"/>
            </a:endParaRPr>
          </a:p>
          <a:p>
            <a:pPr algn="ctr">
              <a:lnSpc>
                <a:spcPct val="150000"/>
              </a:lnSpc>
              <a:spcBef>
                <a:spcPts val="600"/>
              </a:spcBef>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12,8% de PFO+17,2% de prélèvements sociaux</a:t>
            </a:r>
            <a:r>
              <a:rPr lang="fr-FR" sz="1200" dirty="0">
                <a:solidFill>
                  <a:srgbClr val="000000"/>
                </a:solidFill>
                <a:latin typeface="Arial"/>
              </a:rPr>
              <a:t> </a:t>
            </a:r>
            <a:endParaRPr lang="fr-FR" sz="1200" b="0" i="0" u="none" strike="noStrike" kern="1200" cap="none" spc="0" normalizeH="0" baseline="0" noProof="0" dirty="0">
              <a:ln>
                <a:noFill/>
              </a:ln>
              <a:solidFill>
                <a:srgbClr val="000000"/>
              </a:solidFill>
              <a:effectLst/>
              <a:uLnTx/>
              <a:uFillTx/>
              <a:latin typeface="Arial"/>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 revenu fiscal de référence de Mme Dupont au titre de l’avant dernière année est supérieur à 25 000 euros et elle ne peut pas bénéficier d’une dispense de PFO</a:t>
            </a:r>
            <a:endParaRPr lang="fr-FR" sz="1200" b="0" i="0" u="none" strike="noStrike" kern="1200" cap="none" spc="0" normalizeH="0" baseline="0" noProof="0" dirty="0">
              <a:ln>
                <a:noFill/>
              </a:ln>
              <a:solidFill>
                <a:srgbClr val="000000"/>
              </a:solidFill>
              <a:effectLst/>
              <a:uLnTx/>
              <a:uFillTx/>
              <a:latin typeface="Arial"/>
              <a:cs typeface="Arial"/>
            </a:endParaRPr>
          </a:p>
          <a:p>
            <a:pPr marL="171450" indent="-171450" algn="r">
              <a:lnSpc>
                <a:spcPct val="150000"/>
              </a:lnSpc>
              <a:spcBef>
                <a:spcPts val="600"/>
              </a:spcBef>
              <a:buFont typeface="Wingdings" panose="05000000000000000000" pitchFamily="2" charset="2"/>
              <a:buChar char="à"/>
              <a:defRPr/>
            </a:pPr>
            <a:r>
              <a:rPr kumimoji="0" lang="fr-FR" sz="1200" b="0" i="0"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Au moment du versement, la banque prélèvera = </a:t>
            </a: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525 * 30% = 157,5€,</a:t>
            </a:r>
            <a:r>
              <a:rPr lang="fr-FR" sz="1200" i="1" dirty="0">
                <a:solidFill>
                  <a:srgbClr val="000000"/>
                </a:solidFill>
                <a:latin typeface="Arial"/>
                <a:sym typeface="Wingdings" panose="05000000000000000000" pitchFamily="2" charset="2"/>
              </a:rPr>
              <a:t> </a:t>
            </a:r>
            <a:endParaRPr lang="fr-FR" sz="1200" b="0" i="1" u="none" strike="noStrike" kern="1200" cap="none" spc="0" normalizeH="0" baseline="0" noProof="0" dirty="0">
              <a:ln>
                <a:noFill/>
              </a:ln>
              <a:solidFill>
                <a:srgbClr val="000000"/>
              </a:solidFill>
              <a:effectLst/>
              <a:uLnTx/>
              <a:uFillTx/>
              <a:latin typeface="Arial"/>
              <a:cs typeface="Arial"/>
            </a:endParaRPr>
          </a:p>
          <a:p>
            <a:pPr marL="171450" marR="0" lvl="0" indent="-171450" algn="l" defTabSz="914400" rtl="0" eaLnBrk="1" fontAlgn="auto" latinLnBrk="0" hangingPunct="1">
              <a:lnSpc>
                <a:spcPct val="150000"/>
              </a:lnSpc>
              <a:spcBef>
                <a:spcPts val="600"/>
              </a:spcBef>
              <a:spcAft>
                <a:spcPts val="0"/>
              </a:spcAft>
              <a:buClrTx/>
              <a:buSzTx/>
              <a:buFont typeface="Wingdings" panose="05000000000000000000" pitchFamily="2" charset="2"/>
              <a:buChar char="à"/>
              <a:tabLst/>
              <a:defRPr/>
            </a:pP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Elle percevra donc un coupon net trimestriel de 525 – 157,5 = </a:t>
            </a:r>
            <a:r>
              <a:rPr kumimoji="0" lang="fr-FR" sz="1200" b="0" i="1" u="none" strike="noStrike" kern="1200" cap="none" spc="0" normalizeH="0" baseline="0" noProof="0" dirty="0">
                <a:ln>
                  <a:noFill/>
                </a:ln>
                <a:solidFill>
                  <a:srgbClr val="B34A8C"/>
                </a:solidFill>
                <a:effectLst/>
                <a:uLnTx/>
                <a:uFillTx/>
                <a:latin typeface="Arial"/>
                <a:ea typeface="+mn-ea"/>
                <a:cs typeface="+mn-cs"/>
                <a:sym typeface="Wingdings" panose="05000000000000000000" pitchFamily="2" charset="2"/>
              </a:rPr>
              <a:t>367,5€</a:t>
            </a:r>
            <a:endParaRPr lang="fr-FR" sz="1200" b="0" i="1" u="none" strike="noStrike" kern="1200" cap="none" spc="0" normalizeH="0" baseline="0" noProof="0" dirty="0">
              <a:ln>
                <a:noFill/>
              </a:ln>
              <a:solidFill>
                <a:srgbClr val="B34A8C"/>
              </a:solidFill>
              <a:effectLst/>
              <a:uLnTx/>
              <a:uFillTx/>
              <a:latin typeface="Arial"/>
              <a:cs typeface="Arial"/>
            </a:endParaRPr>
          </a:p>
        </p:txBody>
      </p:sp>
      <p:sp>
        <p:nvSpPr>
          <p:cNvPr id="10" name="ZoneTexte 9">
            <a:extLst>
              <a:ext uri="{FF2B5EF4-FFF2-40B4-BE49-F238E27FC236}">
                <a16:creationId xmlns:a16="http://schemas.microsoft.com/office/drawing/2014/main" id="{E13A3AA9-956E-4266-B1A1-CD5A7F6F64BE}"/>
              </a:ext>
            </a:extLst>
          </p:cNvPr>
          <p:cNvSpPr txBox="1"/>
          <p:nvPr/>
        </p:nvSpPr>
        <p:spPr>
          <a:xfrm>
            <a:off x="6617966" y="3617802"/>
            <a:ext cx="5672168" cy="2935868"/>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fr-FR" sz="1200" b="1" i="1" u="none" strike="noStrike" kern="1200" cap="none" spc="0" normalizeH="0" baseline="0" noProof="0" dirty="0">
                <a:ln>
                  <a:noFill/>
                </a:ln>
                <a:solidFill>
                  <a:srgbClr val="B34A8C"/>
                </a:solidFill>
                <a:effectLst/>
                <a:uLnTx/>
                <a:uFillTx/>
                <a:latin typeface="Arial"/>
                <a:ea typeface="+mn-ea"/>
                <a:cs typeface="+mn-cs"/>
              </a:rPr>
              <a:t>Dispense de prélèvement forfaitaire unique (PFO)</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 revenu fiscal de référence de Mme Dupont au titre de l’avant dernière année est inférieur à 25 000 euros. Elle bénéficie d’une dispense de PFO après avoir remis à sa banque une attestation sur l’honneur au plus tard le 30 novembre de chaque année précédant celle du versement des intérêts</a:t>
            </a:r>
            <a:endParaRPr lang="fr-FR" sz="1200" b="0" i="0" u="none" strike="noStrike" kern="1200" cap="none" spc="0" normalizeH="0" baseline="0" noProof="0" dirty="0">
              <a:ln>
                <a:noFill/>
              </a:ln>
              <a:solidFill>
                <a:srgbClr val="000000"/>
              </a:solidFill>
              <a:effectLst/>
              <a:uLnTx/>
              <a:uFillTx/>
              <a:latin typeface="Arial"/>
              <a:cs typeface="Arial"/>
            </a:endParaRPr>
          </a:p>
          <a:p>
            <a:pPr marL="171450" indent="-171450">
              <a:lnSpc>
                <a:spcPct val="150000"/>
              </a:lnSpc>
              <a:spcBef>
                <a:spcPts val="600"/>
              </a:spcBef>
              <a:buFont typeface="Wingdings" panose="05000000000000000000" pitchFamily="2" charset="2"/>
              <a:buChar char="à"/>
              <a:defRPr/>
            </a:pP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Seuls les prélèvements sociaux seront opérés lors du versement :</a:t>
            </a:r>
            <a:r>
              <a:rPr lang="fr-FR" sz="1200" i="1" dirty="0">
                <a:solidFill>
                  <a:srgbClr val="000000"/>
                </a:solidFill>
                <a:latin typeface="Arial"/>
                <a:sym typeface="Wingdings" panose="05000000000000000000" pitchFamily="2" charset="2"/>
              </a:rPr>
              <a:t> </a:t>
            </a:r>
            <a:endParaRPr lang="fr-FR" sz="1200" b="0" i="1" u="none" strike="noStrike" kern="1200" cap="none" spc="0" normalizeH="0" baseline="0" noProof="0" dirty="0">
              <a:ln>
                <a:noFill/>
              </a:ln>
              <a:solidFill>
                <a:srgbClr val="000000"/>
              </a:solidFill>
              <a:effectLst/>
              <a:uLnTx/>
              <a:uFillTx/>
              <a:latin typeface="Arial"/>
              <a:cs typeface="Arial"/>
            </a:endParaRPr>
          </a:p>
          <a:p>
            <a:pPr>
              <a:lnSpc>
                <a:spcPct val="150000"/>
              </a:lnSpc>
              <a:spcBef>
                <a:spcPts val="600"/>
              </a:spcBef>
              <a:defRPr/>
            </a:pPr>
            <a:r>
              <a:rPr lang="fr-FR" sz="1200" i="1" dirty="0">
                <a:solidFill>
                  <a:srgbClr val="000000"/>
                </a:solidFill>
                <a:latin typeface="Arial"/>
                <a:sym typeface="Wingdings" panose="05000000000000000000" pitchFamily="2" charset="2"/>
              </a:rPr>
              <a:t>      </a:t>
            </a: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 525 € * 0,172 = </a:t>
            </a:r>
            <a:r>
              <a:rPr lang="fr-FR" sz="1200" i="1" dirty="0">
                <a:solidFill>
                  <a:srgbClr val="000000"/>
                </a:solidFill>
                <a:latin typeface="Arial"/>
                <a:sym typeface="Wingdings" panose="05000000000000000000" pitchFamily="2" charset="2"/>
              </a:rPr>
              <a:t>90,3</a:t>
            </a: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a:t>
            </a:r>
            <a:endParaRPr lang="fr-FR" sz="1200" b="0" i="1" u="none" strike="noStrike" kern="1200" cap="none" spc="0" normalizeH="0" baseline="0" noProof="0" dirty="0">
              <a:ln>
                <a:noFill/>
              </a:ln>
              <a:solidFill>
                <a:srgbClr val="000000"/>
              </a:solidFill>
              <a:effectLst/>
              <a:uLnTx/>
              <a:uFillTx/>
              <a:latin typeface="Arial"/>
              <a:cs typeface="Arial"/>
            </a:endParaRPr>
          </a:p>
          <a:p>
            <a:pPr marL="171450" marR="0" lvl="0" indent="-171450" algn="l" defTabSz="914400" rtl="0" eaLnBrk="1" fontAlgn="auto" latinLnBrk="0" hangingPunct="1">
              <a:lnSpc>
                <a:spcPct val="150000"/>
              </a:lnSpc>
              <a:spcBef>
                <a:spcPts val="600"/>
              </a:spcBef>
              <a:spcAft>
                <a:spcPts val="0"/>
              </a:spcAft>
              <a:buClrTx/>
              <a:buSzTx/>
              <a:buFont typeface="Wingdings" panose="05000000000000000000" pitchFamily="2" charset="2"/>
              <a:buChar char="à"/>
              <a:tabLst/>
              <a:defRPr/>
            </a:pP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Elle percevra donc un coupon net de 525 – 90,3 = 434,7</a:t>
            </a:r>
            <a:r>
              <a:rPr kumimoji="0" lang="fr-FR" sz="1200" b="0" i="1" u="none" strike="noStrike" kern="1200" cap="none" spc="0" normalizeH="0" baseline="0" noProof="0" dirty="0">
                <a:ln>
                  <a:noFill/>
                </a:ln>
                <a:solidFill>
                  <a:srgbClr val="B34A8C"/>
                </a:solidFill>
                <a:effectLst/>
                <a:uLnTx/>
                <a:uFillTx/>
                <a:latin typeface="Arial"/>
                <a:ea typeface="+mn-ea"/>
                <a:cs typeface="+mn-cs"/>
                <a:sym typeface="Wingdings" panose="05000000000000000000" pitchFamily="2" charset="2"/>
              </a:rPr>
              <a:t> €</a:t>
            </a:r>
            <a:endParaRPr lang="fr-FR" sz="1200" b="0" i="1" u="none" strike="noStrike" kern="1200" cap="none" spc="0" normalizeH="0" baseline="0" noProof="0" dirty="0">
              <a:ln>
                <a:noFill/>
              </a:ln>
              <a:solidFill>
                <a:srgbClr val="B34A8C"/>
              </a:solidFill>
              <a:effectLst/>
              <a:uLnTx/>
              <a:uFillTx/>
              <a:latin typeface="Arial"/>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endParaRPr kumimoji="0" lang="fr-FR" sz="1200" b="0" i="1" u="none" strike="noStrike" kern="1200" cap="none" spc="0" normalizeH="0" baseline="0" noProof="0" dirty="0">
              <a:ln>
                <a:noFill/>
              </a:ln>
              <a:solidFill>
                <a:srgbClr val="B34A8C"/>
              </a:solidFill>
              <a:effectLst/>
              <a:uLnTx/>
              <a:uFillTx/>
              <a:latin typeface="Arial"/>
              <a:ea typeface="+mn-ea"/>
              <a:cs typeface="+mn-cs"/>
            </a:endParaRPr>
          </a:p>
        </p:txBody>
      </p:sp>
      <p:sp>
        <p:nvSpPr>
          <p:cNvPr id="11" name="ZoneTexte 10">
            <a:extLst>
              <a:ext uri="{FF2B5EF4-FFF2-40B4-BE49-F238E27FC236}">
                <a16:creationId xmlns:a16="http://schemas.microsoft.com/office/drawing/2014/main" id="{FE1B8679-E6FB-4551-A820-D2021A3AB85F}"/>
              </a:ext>
            </a:extLst>
          </p:cNvPr>
          <p:cNvSpPr txBox="1"/>
          <p:nvPr/>
        </p:nvSpPr>
        <p:spPr>
          <a:xfrm>
            <a:off x="5475898" y="3355279"/>
            <a:ext cx="1240201" cy="33515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fr-FR" sz="1200" b="1" i="1" u="none" strike="noStrike" kern="1200" cap="none" spc="0" normalizeH="0" baseline="0" noProof="0">
                <a:ln>
                  <a:noFill/>
                </a:ln>
                <a:solidFill>
                  <a:srgbClr val="B34A8C"/>
                </a:solidFill>
                <a:effectLst/>
                <a:uLnTx/>
                <a:uFillTx/>
                <a:latin typeface="Arial"/>
                <a:ea typeface="+mn-ea"/>
                <a:cs typeface="+mn-cs"/>
              </a:rPr>
              <a:t>OU</a:t>
            </a:r>
            <a:endParaRPr kumimoji="0" lang="fr-FR" sz="1200" b="0" i="1" u="none" strike="noStrike" kern="1200" cap="none" spc="0" normalizeH="0" baseline="0" noProof="0">
              <a:ln>
                <a:noFill/>
              </a:ln>
              <a:solidFill>
                <a:srgbClr val="B34A8C"/>
              </a:solidFill>
              <a:effectLst/>
              <a:uLnTx/>
              <a:uFillTx/>
              <a:latin typeface="Arial"/>
              <a:ea typeface="+mn-ea"/>
              <a:cs typeface="+mn-cs"/>
            </a:endParaRPr>
          </a:p>
        </p:txBody>
      </p:sp>
      <p:cxnSp>
        <p:nvCxnSpPr>
          <p:cNvPr id="5" name="Connecteur droit 4">
            <a:extLst>
              <a:ext uri="{FF2B5EF4-FFF2-40B4-BE49-F238E27FC236}">
                <a16:creationId xmlns:a16="http://schemas.microsoft.com/office/drawing/2014/main" id="{90D70180-76CA-409D-97EB-E8A91589B125}"/>
              </a:ext>
            </a:extLst>
          </p:cNvPr>
          <p:cNvCxnSpPr>
            <a:cxnSpLocks/>
          </p:cNvCxnSpPr>
          <p:nvPr/>
        </p:nvCxnSpPr>
        <p:spPr>
          <a:xfrm>
            <a:off x="6095998" y="3690435"/>
            <a:ext cx="0" cy="231153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D590F0BF-4717-4BB3-A792-FF976E1C8B30}"/>
              </a:ext>
            </a:extLst>
          </p:cNvPr>
          <p:cNvSpPr txBox="1"/>
          <p:nvPr/>
        </p:nvSpPr>
        <p:spPr>
          <a:xfrm>
            <a:off x="4507982" y="6261425"/>
            <a:ext cx="7295983"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1200" cap="none" spc="0" normalizeH="0" baseline="0" noProof="0">
                <a:ln>
                  <a:noFill/>
                </a:ln>
                <a:solidFill>
                  <a:srgbClr val="000000"/>
                </a:solidFill>
                <a:effectLst/>
                <a:uLnTx/>
                <a:uFillTx/>
                <a:latin typeface="Arial"/>
                <a:ea typeface="+mn-ea"/>
                <a:cs typeface="+mn-cs"/>
              </a:rPr>
              <a:t>* Uniquement pour l’imposition au barème progressif.</a:t>
            </a:r>
          </a:p>
        </p:txBody>
      </p:sp>
      <p:sp>
        <p:nvSpPr>
          <p:cNvPr id="6" name="Rectangle 5">
            <a:extLst>
              <a:ext uri="{FF2B5EF4-FFF2-40B4-BE49-F238E27FC236}">
                <a16:creationId xmlns:a16="http://schemas.microsoft.com/office/drawing/2014/main" id="{E6AFB6F5-0CC7-77D1-747C-CBB8C009DDDD}"/>
              </a:ext>
            </a:extLst>
          </p:cNvPr>
          <p:cNvSpPr/>
          <p:nvPr/>
        </p:nvSpPr>
        <p:spPr>
          <a:xfrm>
            <a:off x="3394969" y="6595687"/>
            <a:ext cx="5174815" cy="246221"/>
          </a:xfrm>
          <a:prstGeom prst="rect">
            <a:avLst/>
          </a:prstGeom>
          <a:solidFill>
            <a:schemeClr val="bg1"/>
          </a:solid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4" name="Image 3">
            <a:extLst>
              <a:ext uri="{FF2B5EF4-FFF2-40B4-BE49-F238E27FC236}">
                <a16:creationId xmlns:a16="http://schemas.microsoft.com/office/drawing/2014/main" id="{30C594C9-459A-B92D-86A0-B72AFAB9C46D}"/>
              </a:ext>
            </a:extLst>
          </p:cNvPr>
          <p:cNvPicPr>
            <a:picLocks noChangeAspect="1"/>
          </p:cNvPicPr>
          <p:nvPr/>
        </p:nvPicPr>
        <p:blipFill>
          <a:blip r:embed="rId3"/>
          <a:stretch>
            <a:fillRect/>
          </a:stretch>
        </p:blipFill>
        <p:spPr>
          <a:xfrm>
            <a:off x="11281428" y="168949"/>
            <a:ext cx="719390" cy="719390"/>
          </a:xfrm>
          <a:prstGeom prst="rect">
            <a:avLst/>
          </a:prstGeom>
        </p:spPr>
      </p:pic>
    </p:spTree>
    <p:extLst>
      <p:ext uri="{BB962C8B-B14F-4D97-AF65-F5344CB8AC3E}">
        <p14:creationId xmlns:p14="http://schemas.microsoft.com/office/powerpoint/2010/main" val="2609974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199159"/>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Quelques exemples chiffrés CTO</a:t>
            </a:r>
            <a:r>
              <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rPr>
              <a:t> </a:t>
            </a:r>
          </a:p>
        </p:txBody>
      </p:sp>
      <p:sp>
        <p:nvSpPr>
          <p:cNvPr id="6" name="Espace réservé du texte 2">
            <a:extLst>
              <a:ext uri="{FF2B5EF4-FFF2-40B4-BE49-F238E27FC236}">
                <a16:creationId xmlns:a16="http://schemas.microsoft.com/office/drawing/2014/main" id="{C3A08D16-BEC1-4FC6-A227-E14FC5D757DD}"/>
              </a:ext>
            </a:extLst>
          </p:cNvPr>
          <p:cNvSpPr>
            <a:spLocks noGrp="1"/>
          </p:cNvSpPr>
          <p:nvPr>
            <p:ph type="body" sz="quarter" idx="12"/>
          </p:nvPr>
        </p:nvSpPr>
        <p:spPr>
          <a:xfrm>
            <a:off x="797011" y="813652"/>
            <a:ext cx="11394989" cy="423068"/>
          </a:xfrm>
        </p:spPr>
        <p:txBody>
          <a:bodyPr vert="horz" lIns="0" tIns="0" rIns="0" bIns="0" rtlCol="0" anchor="t">
            <a:normAutofit/>
          </a:bodyPr>
          <a:lstStyle/>
          <a:p>
            <a:r>
              <a:rPr lang="fr-FR" sz="2000" dirty="0">
                <a:solidFill>
                  <a:schemeClr val="tx2"/>
                </a:solidFill>
                <a:latin typeface="Arial"/>
                <a:cs typeface="Arial"/>
              </a:rPr>
              <a:t>Calcul sur la base du taux indicatif de 4,20%  hors fiscalité et prélèvements sociaux </a:t>
            </a:r>
            <a:endParaRPr lang="fr-FR" sz="1600" b="1" dirty="0">
              <a:solidFill>
                <a:schemeClr val="tx2"/>
              </a:solidFill>
              <a:highlight>
                <a:srgbClr val="FFFF00"/>
              </a:highlight>
            </a:endParaRPr>
          </a:p>
        </p:txBody>
      </p:sp>
      <p:sp>
        <p:nvSpPr>
          <p:cNvPr id="7" name="ZoneTexte 6">
            <a:extLst>
              <a:ext uri="{FF2B5EF4-FFF2-40B4-BE49-F238E27FC236}">
                <a16:creationId xmlns:a16="http://schemas.microsoft.com/office/drawing/2014/main" id="{7AE92180-BEEB-411A-B05C-C3D5BB32EF57}"/>
              </a:ext>
            </a:extLst>
          </p:cNvPr>
          <p:cNvSpPr txBox="1"/>
          <p:nvPr/>
        </p:nvSpPr>
        <p:spPr>
          <a:xfrm>
            <a:off x="7295908" y="2429030"/>
            <a:ext cx="4763167" cy="392357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fr-FR" sz="1100" b="1" i="1" u="none" strike="noStrike" kern="1200" cap="none" spc="0" normalizeH="0" baseline="0" noProof="0" dirty="0">
                <a:ln>
                  <a:noFill/>
                </a:ln>
                <a:solidFill>
                  <a:srgbClr val="B34A8C"/>
                </a:solidFill>
                <a:effectLst/>
                <a:uLnTx/>
                <a:uFillTx/>
                <a:latin typeface="Arial"/>
                <a:ea typeface="+mn-ea"/>
                <a:cs typeface="+mn-cs"/>
              </a:rPr>
              <a:t>Le saviez-vous?</a:t>
            </a:r>
            <a:endParaRPr kumimoji="0" lang="fr-FR" sz="1100" b="1" i="0" u="none" strike="noStrike" kern="1200" cap="none" spc="0" normalizeH="0" baseline="0" noProof="0" dirty="0">
              <a:ln>
                <a:noFill/>
              </a:ln>
              <a:solidFill>
                <a:srgbClr val="B34A8C"/>
              </a:solidFill>
              <a:effectLst/>
              <a:uLnTx/>
              <a:uFillTx/>
              <a:latin typeface="Arial"/>
              <a:ea typeface="+mn-ea"/>
              <a:cs typeface="+mn-cs"/>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Arial"/>
                <a:ea typeface="+mn-ea"/>
                <a:cs typeface="+mn-cs"/>
              </a:rPr>
              <a:t>Le PFU, sauf présence de revenus ou gains susceptibles de bénéficier d’abattements spécifiques en cas d’option pour le barème progressif, parait être l’option la plus favorable</a:t>
            </a:r>
            <a:r>
              <a:rPr kumimoji="0" lang="fr-FR" sz="1100" b="1" i="0" u="none" strike="noStrike" kern="1200" cap="none" spc="0" normalizeH="0" baseline="0" noProof="0" dirty="0">
                <a:ln>
                  <a:noFill/>
                </a:ln>
                <a:solidFill>
                  <a:srgbClr val="000000"/>
                </a:solidFill>
                <a:effectLst/>
                <a:uLnTx/>
                <a:uFillTx/>
                <a:latin typeface="Arial"/>
                <a:ea typeface="+mn-ea"/>
                <a:cs typeface="+mn-cs"/>
              </a:rPr>
              <a:t> sauf pour les contribuables non imposables ou faiblement imposés (TMI à 11%)</a:t>
            </a:r>
            <a:r>
              <a:rPr kumimoji="0" lang="fr-FR" sz="1100" b="0" i="0" u="none" strike="noStrike" kern="1200" cap="none" spc="0" normalizeH="0" baseline="0" noProof="0" dirty="0">
                <a:ln>
                  <a:noFill/>
                </a:ln>
                <a:solidFill>
                  <a:srgbClr val="000000"/>
                </a:solidFill>
                <a:effectLst/>
                <a:uLnTx/>
                <a:uFillTx/>
                <a:latin typeface="Arial"/>
                <a:ea typeface="+mn-ea"/>
                <a:cs typeface="+mn-cs"/>
              </a:rPr>
              <a:t>. </a:t>
            </a:r>
            <a:endParaRPr kumimoji="0" lang="fr-FR" sz="11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Arial"/>
                <a:ea typeface="+mn-ea"/>
                <a:cs typeface="+mn-cs"/>
              </a:rPr>
              <a:t>Pour choisir entre le PFU et le barème progressif, il est nécessaire d’estimer l’impôt dû chaque année.</a:t>
            </a:r>
            <a:endParaRPr kumimoji="0" lang="fr-FR" sz="11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Arial"/>
                <a:ea typeface="+mn-ea"/>
                <a:cs typeface="+mn-cs"/>
              </a:rPr>
              <a:t>L’option Barème progressif de l’impôt sur le revenu est en effet globale. Elle concerne l’ensemble des revenus perçus et gains réalisés par tous les membres du foyer fiscal entrant dans le champ d’application du PFU, au titre d’une même année. Elle ouvre droit pour certains revenus à l’application d’abattements spécifiques (ex: abattement de 40% sur les dividendes) et à la déduction d’une fraction de la CSG au taux de 6,8%</a:t>
            </a:r>
          </a:p>
          <a:p>
            <a:pPr marL="0" marR="0" lvl="0" indent="0" algn="l" defTabSz="914400" rtl="0" eaLnBrk="1" fontAlgn="auto" latinLnBrk="0" hangingPunct="1">
              <a:lnSpc>
                <a:spcPct val="150000"/>
              </a:lnSpc>
              <a:spcBef>
                <a:spcPts val="600"/>
              </a:spcBef>
              <a:spcAft>
                <a:spcPts val="0"/>
              </a:spcAft>
              <a:buClrTx/>
              <a:buSzTx/>
              <a:buFontTx/>
              <a:buNone/>
              <a:tabLst/>
              <a:defRPr/>
            </a:pPr>
            <a:endParaRPr kumimoji="0" lang="fr-FR" sz="1100" b="0" i="0" u="none" strike="noStrike" kern="1200" cap="none" spc="0" normalizeH="0" baseline="0" noProof="0" dirty="0">
              <a:ln>
                <a:noFill/>
              </a:ln>
              <a:solidFill>
                <a:srgbClr val="242424"/>
              </a:solidFill>
              <a:effectLst/>
              <a:uLnTx/>
              <a:uFillTx/>
              <a:latin typeface="Arial"/>
              <a:ea typeface="+mn-ea"/>
              <a:cs typeface="+mn-cs"/>
            </a:endParaRPr>
          </a:p>
        </p:txBody>
      </p:sp>
      <p:pic>
        <p:nvPicPr>
          <p:cNvPr id="9" name="Graphique 3" descr="Ampoule avec un remplissage uni">
            <a:extLst>
              <a:ext uri="{FF2B5EF4-FFF2-40B4-BE49-F238E27FC236}">
                <a16:creationId xmlns:a16="http://schemas.microsoft.com/office/drawing/2014/main" id="{B07B59D2-E9B5-43B4-9AF9-454DA8E3CF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38839" y="2166597"/>
            <a:ext cx="512466" cy="512466"/>
          </a:xfrm>
          <a:prstGeom prst="rect">
            <a:avLst/>
          </a:prstGeom>
        </p:spPr>
      </p:pic>
      <p:sp>
        <p:nvSpPr>
          <p:cNvPr id="11" name="ZoneTexte 10">
            <a:extLst>
              <a:ext uri="{FF2B5EF4-FFF2-40B4-BE49-F238E27FC236}">
                <a16:creationId xmlns:a16="http://schemas.microsoft.com/office/drawing/2014/main" id="{460D862E-2720-4284-99BF-BBC7675B6BA3}"/>
              </a:ext>
            </a:extLst>
          </p:cNvPr>
          <p:cNvSpPr txBox="1"/>
          <p:nvPr/>
        </p:nvSpPr>
        <p:spPr>
          <a:xfrm>
            <a:off x="4586495" y="6233498"/>
            <a:ext cx="3303155"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srgbClr val="DB4B4B"/>
                </a:solidFill>
                <a:effectLst/>
                <a:uLnTx/>
                <a:uFillTx/>
                <a:latin typeface="Arial"/>
                <a:ea typeface="+mn-ea"/>
                <a:cs typeface="+mn-cs"/>
              </a:rPr>
              <a:t>*TMI à 11% et prélèvements sociaux inclus</a:t>
            </a:r>
          </a:p>
        </p:txBody>
      </p:sp>
      <p:sp>
        <p:nvSpPr>
          <p:cNvPr id="5" name="ZoneTexte 4">
            <a:extLst>
              <a:ext uri="{FF2B5EF4-FFF2-40B4-BE49-F238E27FC236}">
                <a16:creationId xmlns:a16="http://schemas.microsoft.com/office/drawing/2014/main" id="{9CD3EF8F-9752-44E6-BE37-71FCB753A15C}"/>
              </a:ext>
            </a:extLst>
          </p:cNvPr>
          <p:cNvSpPr txBox="1"/>
          <p:nvPr/>
        </p:nvSpPr>
        <p:spPr>
          <a:xfrm>
            <a:off x="7242061" y="1289900"/>
            <a:ext cx="4870862" cy="9387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FF0000"/>
                </a:solidFill>
                <a:effectLst/>
                <a:uLnTx/>
                <a:uFillTx/>
                <a:latin typeface="Arial"/>
                <a:ea typeface="+mn-ea"/>
                <a:cs typeface="+mn-cs"/>
              </a:rPr>
              <a:t>Ce tableau présente la situation d’un client qui ne perçoit pas d’autres revenus de capitaux mobiliers et ne réalise pas de plus-values de cession de valeurs mobilières pour lesquels l’option pour le barème progressif  pourraient être défavorable.</a:t>
            </a:r>
            <a:endParaRPr kumimoji="0" lang="fr-FR" sz="1100" b="1" i="0" u="none" strike="noStrike" kern="1200" cap="none" spc="0" normalizeH="0" baseline="0" noProof="0" dirty="0">
              <a:ln>
                <a:noFill/>
              </a:ln>
              <a:solidFill>
                <a:srgbClr val="FF0000"/>
              </a:solidFill>
              <a:effectLst/>
              <a:uLnTx/>
              <a:uFillTx/>
              <a:latin typeface="Arial"/>
              <a:ea typeface="+mn-ea"/>
              <a:cs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000000"/>
              </a:solidFill>
              <a:effectLst/>
              <a:uLnTx/>
              <a:uFillTx/>
              <a:latin typeface="Arial"/>
              <a:ea typeface="+mn-ea"/>
              <a:cs typeface="+mn-cs"/>
            </a:endParaRPr>
          </a:p>
        </p:txBody>
      </p:sp>
      <p:pic>
        <p:nvPicPr>
          <p:cNvPr id="12" name="Graphique 11" descr="Avertissement avec un remplissage uni">
            <a:extLst>
              <a:ext uri="{FF2B5EF4-FFF2-40B4-BE49-F238E27FC236}">
                <a16:creationId xmlns:a16="http://schemas.microsoft.com/office/drawing/2014/main" id="{675C788E-C516-4A39-84CF-3351DBD261C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69226" y="1517956"/>
            <a:ext cx="457200" cy="457200"/>
          </a:xfrm>
          <a:prstGeom prst="rect">
            <a:avLst/>
          </a:prstGeom>
        </p:spPr>
      </p:pic>
      <p:pic>
        <p:nvPicPr>
          <p:cNvPr id="8" name="Image 6" descr="Une image contenant texte, clipart&#10;&#10;Description générée automatiquement">
            <a:extLst>
              <a:ext uri="{FF2B5EF4-FFF2-40B4-BE49-F238E27FC236}">
                <a16:creationId xmlns:a16="http://schemas.microsoft.com/office/drawing/2014/main" id="{E1826F80-27EA-1499-599B-4DDDDBBBF230}"/>
              </a:ext>
            </a:extLst>
          </p:cNvPr>
          <p:cNvPicPr>
            <a:picLocks noChangeAspect="1"/>
          </p:cNvPicPr>
          <p:nvPr/>
        </p:nvPicPr>
        <p:blipFill>
          <a:blip r:embed="rId7"/>
          <a:stretch>
            <a:fillRect/>
          </a:stretch>
        </p:blipFill>
        <p:spPr>
          <a:xfrm>
            <a:off x="11253124" y="244879"/>
            <a:ext cx="721028" cy="721028"/>
          </a:xfrm>
          <a:prstGeom prst="rect">
            <a:avLst/>
          </a:prstGeom>
        </p:spPr>
      </p:pic>
      <p:sp>
        <p:nvSpPr>
          <p:cNvPr id="13" name="Rectangle 12">
            <a:extLst>
              <a:ext uri="{FF2B5EF4-FFF2-40B4-BE49-F238E27FC236}">
                <a16:creationId xmlns:a16="http://schemas.microsoft.com/office/drawing/2014/main" id="{D74C5FC6-9F93-4614-BD56-9ED030391F39}"/>
              </a:ext>
            </a:extLst>
          </p:cNvPr>
          <p:cNvSpPr/>
          <p:nvPr/>
        </p:nvSpPr>
        <p:spPr>
          <a:xfrm>
            <a:off x="3577730" y="6612871"/>
            <a:ext cx="5320687"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p>
        </p:txBody>
      </p:sp>
      <p:sp>
        <p:nvSpPr>
          <p:cNvPr id="2" name="ZoneTexte 1">
            <a:extLst>
              <a:ext uri="{FF2B5EF4-FFF2-40B4-BE49-F238E27FC236}">
                <a16:creationId xmlns:a16="http://schemas.microsoft.com/office/drawing/2014/main" id="{5A3C759C-1AF9-9884-8497-19704442FBE9}"/>
              </a:ext>
            </a:extLst>
          </p:cNvPr>
          <p:cNvSpPr txBox="1"/>
          <p:nvPr/>
        </p:nvSpPr>
        <p:spPr>
          <a:xfrm>
            <a:off x="898553" y="1079855"/>
            <a:ext cx="6640286" cy="25391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1200" cap="none" spc="0" normalizeH="0" baseline="0" noProof="0" dirty="0">
                <a:ln>
                  <a:noFill/>
                </a:ln>
                <a:solidFill>
                  <a:srgbClr val="000000"/>
                </a:solidFill>
                <a:effectLst/>
                <a:uLnTx/>
                <a:uFillTx/>
                <a:latin typeface="Arial"/>
                <a:ea typeface="+mn-ea"/>
                <a:cs typeface="Arial"/>
              </a:rPr>
              <a:t>Le taux définitif a été communiqué lors de la fixation des conditions / visa AMF, le 28 septembre 2023</a:t>
            </a:r>
            <a:endParaRPr kumimoji="0" lang="fr-FR" sz="1050" b="0" i="1" u="none" strike="noStrike" kern="1200" cap="none" spc="0" normalizeH="0" baseline="0" noProof="0" dirty="0">
              <a:ln>
                <a:noFill/>
              </a:ln>
              <a:solidFill>
                <a:srgbClr val="000000"/>
              </a:solidFill>
              <a:effectLst/>
              <a:uLnTx/>
              <a:uFillTx/>
              <a:latin typeface="Arial"/>
              <a:ea typeface="+mn-ea"/>
              <a:cs typeface="+mn-cs"/>
            </a:endParaRPr>
          </a:p>
        </p:txBody>
      </p:sp>
      <p:pic>
        <p:nvPicPr>
          <p:cNvPr id="3" name="Image 2">
            <a:extLst>
              <a:ext uri="{FF2B5EF4-FFF2-40B4-BE49-F238E27FC236}">
                <a16:creationId xmlns:a16="http://schemas.microsoft.com/office/drawing/2014/main" id="{C48C38D6-A778-7CDE-2F22-683FD458CC3D}"/>
              </a:ext>
            </a:extLst>
          </p:cNvPr>
          <p:cNvPicPr>
            <a:picLocks noChangeAspect="1"/>
          </p:cNvPicPr>
          <p:nvPr/>
        </p:nvPicPr>
        <p:blipFill>
          <a:blip r:embed="rId8"/>
          <a:stretch>
            <a:fillRect/>
          </a:stretch>
        </p:blipFill>
        <p:spPr>
          <a:xfrm>
            <a:off x="470609" y="1374743"/>
            <a:ext cx="6121400" cy="5035550"/>
          </a:xfrm>
          <a:prstGeom prst="rect">
            <a:avLst/>
          </a:prstGeom>
        </p:spPr>
      </p:pic>
    </p:spTree>
    <p:extLst>
      <p:ext uri="{BB962C8B-B14F-4D97-AF65-F5344CB8AC3E}">
        <p14:creationId xmlns:p14="http://schemas.microsoft.com/office/powerpoint/2010/main" val="3571162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31746" name="Rectangle 2"/>
          <p:cNvSpPr>
            <a:spLocks noGrp="1" noChangeArrowheads="1"/>
          </p:cNvSpPr>
          <p:nvPr>
            <p:ph type="title"/>
          </p:nvPr>
        </p:nvSpPr>
        <p:spPr>
          <a:xfrm>
            <a:off x="1179872" y="203218"/>
            <a:ext cx="11012128" cy="616330"/>
          </a:xfrm>
        </p:spPr>
        <p:txBody>
          <a:bodyPr/>
          <a:lstStyle/>
          <a:p>
            <a:r>
              <a:rPr lang="fr-FR" altLang="fr-FR" sz="3600" dirty="0">
                <a:latin typeface="Montserrat ExtraBold"/>
                <a:cs typeface="Arial"/>
              </a:rPr>
              <a:t>Modalités spécifiques assurance vie</a:t>
            </a:r>
            <a:endParaRPr lang="fr-FR" dirty="0"/>
          </a:p>
        </p:txBody>
      </p:sp>
      <p:sp>
        <p:nvSpPr>
          <p:cNvPr id="5" name="Espace réservé du texte 2">
            <a:extLst>
              <a:ext uri="{FF2B5EF4-FFF2-40B4-BE49-F238E27FC236}">
                <a16:creationId xmlns:a16="http://schemas.microsoft.com/office/drawing/2014/main" id="{6D84A320-0A4E-4A55-BC48-9DD8046B23E4}"/>
              </a:ext>
            </a:extLst>
          </p:cNvPr>
          <p:cNvSpPr txBox="1">
            <a:spLocks/>
          </p:cNvSpPr>
          <p:nvPr/>
        </p:nvSpPr>
        <p:spPr>
          <a:xfrm>
            <a:off x="1124540" y="650631"/>
            <a:ext cx="10272131" cy="384043"/>
          </a:xfrm>
          <a:prstGeom prst="rect">
            <a:avLst/>
          </a:prstGeom>
        </p:spPr>
        <p:txBody>
          <a:bodyPr lIns="91440" tIns="45720" rIns="91440" bIns="45720" anchor="t"/>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endParaRPr kumimoji="0" lang="fr-FR" sz="2000" b="0" i="0" u="none" strike="noStrike" kern="1200" cap="none" spc="0" normalizeH="0" baseline="0" noProof="0">
              <a:ln>
                <a:noFill/>
              </a:ln>
              <a:solidFill>
                <a:srgbClr val="B24388"/>
              </a:solidFill>
              <a:effectLst/>
              <a:uLnTx/>
              <a:uFillTx/>
              <a:latin typeface="Montserrat SemiBold" panose="00000700000000000000" pitchFamily="50" charset="0"/>
              <a:ea typeface="+mn-ea"/>
              <a:cs typeface="Arial" panose="020B0604020202020204" pitchFamily="34" charset="0"/>
            </a:endParaRPr>
          </a:p>
        </p:txBody>
      </p:sp>
      <p:pic>
        <p:nvPicPr>
          <p:cNvPr id="10" name="Image 9">
            <a:extLst>
              <a:ext uri="{FF2B5EF4-FFF2-40B4-BE49-F238E27FC236}">
                <a16:creationId xmlns:a16="http://schemas.microsoft.com/office/drawing/2014/main" id="{AFBD817C-B279-49F8-9BA6-A74859B55876}"/>
              </a:ext>
            </a:extLst>
          </p:cNvPr>
          <p:cNvPicPr>
            <a:picLocks noChangeAspect="1"/>
          </p:cNvPicPr>
          <p:nvPr/>
        </p:nvPicPr>
        <p:blipFill>
          <a:blip r:embed="rId3"/>
          <a:stretch>
            <a:fillRect/>
          </a:stretch>
        </p:blipFill>
        <p:spPr>
          <a:xfrm>
            <a:off x="11230075" y="146747"/>
            <a:ext cx="721028" cy="721028"/>
          </a:xfrm>
          <a:prstGeom prst="rect">
            <a:avLst/>
          </a:prstGeom>
        </p:spPr>
      </p:pic>
      <p:graphicFrame>
        <p:nvGraphicFramePr>
          <p:cNvPr id="8" name="Tableau 8">
            <a:extLst>
              <a:ext uri="{FF2B5EF4-FFF2-40B4-BE49-F238E27FC236}">
                <a16:creationId xmlns:a16="http://schemas.microsoft.com/office/drawing/2014/main" id="{DE84B2EC-C724-408E-B1A3-158A641F84EF}"/>
              </a:ext>
            </a:extLst>
          </p:cNvPr>
          <p:cNvGraphicFramePr>
            <a:graphicFrameLocks noGrp="1"/>
          </p:cNvGraphicFramePr>
          <p:nvPr>
            <p:extLst>
              <p:ext uri="{D42A27DB-BD31-4B8C-83A1-F6EECF244321}">
                <p14:modId xmlns:p14="http://schemas.microsoft.com/office/powerpoint/2010/main" val="1278404026"/>
              </p:ext>
            </p:extLst>
          </p:nvPr>
        </p:nvGraphicFramePr>
        <p:xfrm>
          <a:off x="1277145" y="941921"/>
          <a:ext cx="10180936" cy="5512919"/>
        </p:xfrm>
        <a:graphic>
          <a:graphicData uri="http://schemas.openxmlformats.org/drawingml/2006/table">
            <a:tbl>
              <a:tblPr firstRow="1" bandRow="1">
                <a:tableStyleId>{5C22544A-7EE6-4342-B048-85BDC9FD1C3A}</a:tableStyleId>
              </a:tblPr>
              <a:tblGrid>
                <a:gridCol w="2910745">
                  <a:extLst>
                    <a:ext uri="{9D8B030D-6E8A-4147-A177-3AD203B41FA5}">
                      <a16:colId xmlns:a16="http://schemas.microsoft.com/office/drawing/2014/main" val="2521400151"/>
                    </a:ext>
                  </a:extLst>
                </a:gridCol>
                <a:gridCol w="3977268">
                  <a:extLst>
                    <a:ext uri="{9D8B030D-6E8A-4147-A177-3AD203B41FA5}">
                      <a16:colId xmlns:a16="http://schemas.microsoft.com/office/drawing/2014/main" val="1635092249"/>
                    </a:ext>
                  </a:extLst>
                </a:gridCol>
                <a:gridCol w="3292923">
                  <a:extLst>
                    <a:ext uri="{9D8B030D-6E8A-4147-A177-3AD203B41FA5}">
                      <a16:colId xmlns:a16="http://schemas.microsoft.com/office/drawing/2014/main" val="4183750535"/>
                    </a:ext>
                  </a:extLst>
                </a:gridCol>
              </a:tblGrid>
              <a:tr h="270970">
                <a:tc>
                  <a:txBody>
                    <a:bodyPr/>
                    <a:lstStyle/>
                    <a:p>
                      <a:pPr>
                        <a:lnSpc>
                          <a:spcPts val="1400"/>
                        </a:lnSpc>
                      </a:pPr>
                      <a:endParaRPr lang="fr-FR" sz="800"/>
                    </a:p>
                  </a:txBody>
                  <a:tcPr/>
                </a:tc>
                <a:tc>
                  <a:txBody>
                    <a:bodyPr/>
                    <a:lstStyle/>
                    <a:p>
                      <a:pPr algn="ctr">
                        <a:lnSpc>
                          <a:spcPts val="1400"/>
                        </a:lnSpc>
                      </a:pPr>
                      <a:r>
                        <a:rPr lang="fr-FR" sz="800"/>
                        <a:t>BPCE Vie</a:t>
                      </a:r>
                    </a:p>
                  </a:txBody>
                  <a:tcPr/>
                </a:tc>
                <a:tc>
                  <a:txBody>
                    <a:bodyPr/>
                    <a:lstStyle/>
                    <a:p>
                      <a:pPr algn="ctr">
                        <a:lnSpc>
                          <a:spcPts val="1400"/>
                        </a:lnSpc>
                      </a:pPr>
                      <a:r>
                        <a:rPr lang="fr-FR" sz="800"/>
                        <a:t>CNP Assurances </a:t>
                      </a:r>
                    </a:p>
                  </a:txBody>
                  <a:tcPr/>
                </a:tc>
                <a:extLst>
                  <a:ext uri="{0D108BD9-81ED-4DB2-BD59-A6C34878D82A}">
                    <a16:rowId xmlns:a16="http://schemas.microsoft.com/office/drawing/2014/main" val="50505218"/>
                  </a:ext>
                </a:extLst>
              </a:tr>
              <a:tr h="386277">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a:t>Période de souscription</a:t>
                      </a:r>
                    </a:p>
                  </a:txBody>
                  <a:tcPr/>
                </a:tc>
                <a:tc gridSpan="2">
                  <a:txBody>
                    <a:bodyPr/>
                    <a:lstStyle/>
                    <a:p>
                      <a:pPr marL="0" marR="0" lvl="0" indent="0" algn="ctr" rtl="0" eaLnBrk="1" fontAlgn="auto" latinLnBrk="0" hangingPunct="1">
                        <a:lnSpc>
                          <a:spcPct val="100000"/>
                        </a:lnSpc>
                        <a:spcBef>
                          <a:spcPts val="0"/>
                        </a:spcBef>
                        <a:spcAft>
                          <a:spcPts val="0"/>
                        </a:spcAft>
                        <a:buClrTx/>
                        <a:buSzTx/>
                        <a:buFontTx/>
                        <a:buNone/>
                      </a:pPr>
                      <a:r>
                        <a:rPr kumimoji="0" lang="fr-FR" sz="1050" b="0" i="0" u="none" strike="noStrike" kern="1200" cap="none" spc="0" normalizeH="0" baseline="0" noProof="0" dirty="0">
                          <a:ln>
                            <a:noFill/>
                          </a:ln>
                          <a:solidFill>
                            <a:srgbClr val="000000"/>
                          </a:solidFill>
                          <a:effectLst/>
                          <a:uLnTx/>
                          <a:uFillTx/>
                          <a:latin typeface="+mn-lt"/>
                          <a:ea typeface="+mn-ea"/>
                          <a:cs typeface="+mn-cs"/>
                        </a:rPr>
                        <a:t>Du </a:t>
                      </a:r>
                      <a:r>
                        <a:rPr lang="fr-FR" sz="1050" b="0" i="0" u="none" strike="noStrike" kern="1200" cap="none" spc="0" normalizeH="0" baseline="0" noProof="0" dirty="0">
                          <a:ln>
                            <a:noFill/>
                          </a:ln>
                          <a:solidFill>
                            <a:srgbClr val="000000"/>
                          </a:solidFill>
                          <a:effectLst/>
                          <a:uLnTx/>
                          <a:uFillTx/>
                          <a:latin typeface="+mn-lt"/>
                          <a:ea typeface="+mn-ea"/>
                          <a:cs typeface="+mn-cs"/>
                        </a:rPr>
                        <a:t>29 septembre au 17 octobre 2023</a:t>
                      </a:r>
                      <a:r>
                        <a:rPr kumimoji="0" lang="fr-FR" sz="1050" b="0" i="0" u="none" strike="noStrike" kern="1200" cap="none" spc="0" normalizeH="0" baseline="0" noProof="0" dirty="0">
                          <a:ln>
                            <a:noFill/>
                          </a:ln>
                          <a:solidFill>
                            <a:srgbClr val="000000"/>
                          </a:solidFill>
                          <a:effectLst/>
                          <a:uLnTx/>
                          <a:uFillTx/>
                          <a:latin typeface="+mn-lt"/>
                          <a:ea typeface="+mn-ea"/>
                          <a:cs typeface="+mn-cs"/>
                        </a:rPr>
                        <a:t> à 18h30 heures inclus</a:t>
                      </a:r>
                      <a:endParaRPr kumimoji="0" lang="fr-FR" altLang="fr-FR" sz="1050" b="1" i="0" u="none" strike="sngStrike" cap="none" normalizeH="0" baseline="0" dirty="0">
                        <a:ln>
                          <a:noFill/>
                        </a:ln>
                        <a:solidFill>
                          <a:schemeClr val="tx1"/>
                        </a:solidFill>
                        <a:effectLst/>
                        <a:highlight>
                          <a:srgbClr val="FFFF00"/>
                        </a:highlight>
                        <a:latin typeface="+mn-lt"/>
                      </a:endParaRPr>
                    </a:p>
                  </a:txBody>
                  <a:tcPr anchor="ctr"/>
                </a:tc>
                <a:tc hMerge="1">
                  <a:txBody>
                    <a:bodyPr/>
                    <a:lstStyle/>
                    <a:p>
                      <a:endParaRPr lang="fr-FR"/>
                    </a:p>
                  </a:txBody>
                  <a:tcPr/>
                </a:tc>
                <a:extLst>
                  <a:ext uri="{0D108BD9-81ED-4DB2-BD59-A6C34878D82A}">
                    <a16:rowId xmlns:a16="http://schemas.microsoft.com/office/drawing/2014/main" val="3760031512"/>
                  </a:ext>
                </a:extLst>
              </a:tr>
              <a:tr h="898292">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050"/>
                        <a:t>Modalités de souscription</a:t>
                      </a:r>
                    </a:p>
                  </a:txBody>
                  <a:tcPr/>
                </a:tc>
                <a:tc>
                  <a:txBody>
                    <a:bodyPr/>
                    <a:lstStyle/>
                    <a:p>
                      <a:pPr>
                        <a:lnSpc>
                          <a:spcPct val="100000"/>
                        </a:lnSpc>
                      </a:pPr>
                      <a:r>
                        <a:rPr lang="fr-FR" sz="1050" b="1" kern="1200" dirty="0">
                          <a:solidFill>
                            <a:schemeClr val="tx1"/>
                          </a:solidFill>
                          <a:latin typeface="+mn-lt"/>
                          <a:ea typeface="+mn-ea"/>
                          <a:cs typeface="+mn-cs"/>
                        </a:rPr>
                        <a:t>Dates limites :</a:t>
                      </a:r>
                    </a:p>
                    <a:p>
                      <a:pPr marL="93345" indent="-93345">
                        <a:lnSpc>
                          <a:spcPct val="100000"/>
                        </a:lnSpc>
                        <a:buFontTx/>
                        <a:buChar char="-"/>
                      </a:pPr>
                      <a:r>
                        <a:rPr lang="fr-FR" sz="1050" kern="1200" dirty="0">
                          <a:solidFill>
                            <a:schemeClr val="tx1"/>
                          </a:solidFill>
                          <a:latin typeface="+mn-lt"/>
                          <a:ea typeface="+mn-ea"/>
                          <a:cs typeface="+mn-cs"/>
                        </a:rPr>
                        <a:t>sur </a:t>
                      </a:r>
                      <a:r>
                        <a:rPr lang="fr-FR" sz="1050" u="sng" kern="1200" dirty="0" err="1">
                          <a:solidFill>
                            <a:schemeClr val="tx1"/>
                          </a:solidFill>
                          <a:latin typeface="+mn-lt"/>
                          <a:ea typeface="+mn-ea"/>
                          <a:cs typeface="+mn-cs"/>
                        </a:rPr>
                        <a:t>MyAssur</a:t>
                      </a:r>
                      <a:r>
                        <a:rPr lang="fr-FR" sz="1050" kern="1200" dirty="0">
                          <a:solidFill>
                            <a:schemeClr val="tx1"/>
                          </a:solidFill>
                          <a:latin typeface="+mn-lt"/>
                          <a:ea typeface="+mn-ea"/>
                          <a:cs typeface="+mn-cs"/>
                        </a:rPr>
                        <a:t> : le 17/10/2023 à 18h30</a:t>
                      </a:r>
                    </a:p>
                    <a:p>
                      <a:pPr marL="93345" marR="0" lvl="0" indent="-93345" algn="l" defTabSz="1219170" rtl="0" eaLnBrk="1" fontAlgn="auto" latinLnBrk="0" hangingPunct="1">
                        <a:lnSpc>
                          <a:spcPct val="100000"/>
                        </a:lnSpc>
                        <a:spcBef>
                          <a:spcPts val="0"/>
                        </a:spcBef>
                        <a:spcAft>
                          <a:spcPts val="0"/>
                        </a:spcAft>
                        <a:buClrTx/>
                        <a:buSzTx/>
                        <a:buFontTx/>
                        <a:buChar char="-"/>
                        <a:tabLst/>
                        <a:defRPr/>
                      </a:pPr>
                      <a:r>
                        <a:rPr lang="fr-FR" sz="1050" kern="1200" dirty="0">
                          <a:solidFill>
                            <a:schemeClr val="tx1"/>
                          </a:solidFill>
                          <a:latin typeface="+mn-lt"/>
                          <a:ea typeface="+mn-ea"/>
                          <a:cs typeface="+mn-cs"/>
                        </a:rPr>
                        <a:t>Sur </a:t>
                      </a:r>
                      <a:r>
                        <a:rPr lang="fr-FR" sz="1050" u="sng" kern="1200" dirty="0" err="1">
                          <a:solidFill>
                            <a:schemeClr val="tx1"/>
                          </a:solidFill>
                          <a:latin typeface="+mn-lt"/>
                          <a:ea typeface="+mn-ea"/>
                          <a:cs typeface="+mn-cs"/>
                        </a:rPr>
                        <a:t>WebAssur</a:t>
                      </a:r>
                      <a:r>
                        <a:rPr lang="fr-FR" sz="1050" kern="1200" dirty="0">
                          <a:solidFill>
                            <a:schemeClr val="tx1"/>
                          </a:solidFill>
                          <a:latin typeface="+mn-lt"/>
                          <a:ea typeface="+mn-ea"/>
                          <a:cs typeface="+mn-cs"/>
                        </a:rPr>
                        <a:t> : le 17/10/2023 à 18h30 (05/10 à 18h30 pour la Banque de Nouvelle Calédonie) </a:t>
                      </a:r>
                      <a:r>
                        <a:rPr lang="fr-FR" sz="1050" kern="1200" dirty="0">
                          <a:solidFill>
                            <a:schemeClr val="tx1"/>
                          </a:solidFill>
                          <a:latin typeface="+mn-lt"/>
                          <a:ea typeface="+mn-ea"/>
                          <a:cs typeface="+mn-cs"/>
                          <a:sym typeface="Wingdings" panose="05000000000000000000" pitchFamily="2" charset="2"/>
                        </a:rPr>
                        <a:t> </a:t>
                      </a:r>
                      <a:r>
                        <a:rPr lang="fr-FR" sz="1050" kern="1200" dirty="0">
                          <a:solidFill>
                            <a:schemeClr val="tx1"/>
                          </a:solidFill>
                          <a:latin typeface="+mn-lt"/>
                          <a:ea typeface="+mn-ea"/>
                          <a:cs typeface="+mn-cs"/>
                        </a:rPr>
                        <a:t>date limite de réception papier au service clientèle le 19/10/2023</a:t>
                      </a:r>
                    </a:p>
                  </a:txBody>
                  <a:tcPr/>
                </a:tc>
                <a:tc>
                  <a:txBody>
                    <a:bodyPr/>
                    <a:lstStyle/>
                    <a:p>
                      <a:pPr>
                        <a:lnSpc>
                          <a:spcPct val="100000"/>
                        </a:lnSpc>
                      </a:pPr>
                      <a:r>
                        <a:rPr lang="fr-FR" sz="1050" b="1" kern="1200" dirty="0">
                          <a:solidFill>
                            <a:schemeClr val="tx1"/>
                          </a:solidFill>
                          <a:latin typeface="+mn-lt"/>
                          <a:ea typeface="+mn-ea"/>
                          <a:cs typeface="+mn-cs"/>
                        </a:rPr>
                        <a:t>Dates limites :</a:t>
                      </a:r>
                    </a:p>
                    <a:p>
                      <a:pPr marL="93345" indent="-93345">
                        <a:lnSpc>
                          <a:spcPct val="100000"/>
                        </a:lnSpc>
                        <a:buFontTx/>
                        <a:buChar char="-"/>
                      </a:pPr>
                      <a:r>
                        <a:rPr lang="fr-FR" sz="1050" kern="1200" dirty="0">
                          <a:solidFill>
                            <a:schemeClr val="tx1"/>
                          </a:solidFill>
                          <a:latin typeface="+mn-lt"/>
                          <a:ea typeface="+mn-ea"/>
                          <a:cs typeface="+mn-cs"/>
                        </a:rPr>
                        <a:t>sur Puma : le 17/10/2023</a:t>
                      </a:r>
                    </a:p>
                    <a:p>
                      <a:pPr marL="93345" indent="-93345">
                        <a:lnSpc>
                          <a:spcPct val="100000"/>
                        </a:lnSpc>
                        <a:buFontTx/>
                        <a:buChar char="-"/>
                      </a:pPr>
                      <a:r>
                        <a:rPr lang="fr-FR" sz="1050" kern="1200" dirty="0">
                          <a:solidFill>
                            <a:schemeClr val="tx1"/>
                          </a:solidFill>
                          <a:latin typeface="+mn-lt"/>
                          <a:ea typeface="+mn-ea"/>
                          <a:cs typeface="+mn-cs"/>
                        </a:rPr>
                        <a:t>sur ISI : le 13/10/2023, dernière saisie sur </a:t>
                      </a:r>
                      <a:r>
                        <a:rPr lang="fr-FR" sz="1050" kern="1200" dirty="0" err="1">
                          <a:solidFill>
                            <a:schemeClr val="tx1"/>
                          </a:solidFill>
                          <a:latin typeface="+mn-lt"/>
                          <a:ea typeface="+mn-ea"/>
                          <a:cs typeface="+mn-cs"/>
                        </a:rPr>
                        <a:t>Ecustat</a:t>
                      </a:r>
                      <a:r>
                        <a:rPr lang="fr-FR" sz="1050" kern="1200" dirty="0">
                          <a:solidFill>
                            <a:schemeClr val="tx1"/>
                          </a:solidFill>
                          <a:latin typeface="+mn-lt"/>
                          <a:ea typeface="+mn-ea"/>
                          <a:cs typeface="+mn-cs"/>
                        </a:rPr>
                        <a:t> le17/10/2023</a:t>
                      </a:r>
                    </a:p>
                  </a:txBody>
                  <a:tcPr/>
                </a:tc>
                <a:extLst>
                  <a:ext uri="{0D108BD9-81ED-4DB2-BD59-A6C34878D82A}">
                    <a16:rowId xmlns:a16="http://schemas.microsoft.com/office/drawing/2014/main" val="1938235355"/>
                  </a:ext>
                </a:extLst>
              </a:tr>
              <a:tr h="898292">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050"/>
                        <a:t>Contrats éligibles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fr-FR" sz="1050"/>
                    </a:p>
                  </a:txBody>
                  <a:tcPr/>
                </a:tc>
                <a:tc>
                  <a:txBody>
                    <a:bodyPr/>
                    <a:lstStyle/>
                    <a:p>
                      <a:pPr marL="171450" indent="-171450">
                        <a:lnSpc>
                          <a:spcPct val="100000"/>
                        </a:lnSpc>
                        <a:buFont typeface="Arial" panose="020B0604020202020204" pitchFamily="34" charset="0"/>
                        <a:buChar char="•"/>
                      </a:pPr>
                      <a:r>
                        <a:rPr lang="fr-FR" sz="1050" b="0" i="0" u="none" strike="noStrike" noProof="0" err="1">
                          <a:latin typeface="Arial"/>
                        </a:rPr>
                        <a:t>Millevie</a:t>
                      </a:r>
                      <a:r>
                        <a:rPr lang="fr-FR" sz="1050" b="0" i="0" u="none" strike="noStrike" noProof="0">
                          <a:latin typeface="Arial"/>
                        </a:rPr>
                        <a:t> Initiale 1 et 2 </a:t>
                      </a:r>
                      <a:endParaRPr lang="fr-FR" sz="1050"/>
                    </a:p>
                    <a:p>
                      <a:pPr marL="171450" lvl="0" indent="-171450">
                        <a:lnSpc>
                          <a:spcPct val="100000"/>
                        </a:lnSpc>
                        <a:buFont typeface="Arial" panose="020B0604020202020204" pitchFamily="34" charset="0"/>
                        <a:buChar char="•"/>
                      </a:pPr>
                      <a:r>
                        <a:rPr lang="fr-FR" sz="1050" err="1"/>
                        <a:t>Millevie</a:t>
                      </a:r>
                      <a:r>
                        <a:rPr lang="fr-FR" sz="1050"/>
                        <a:t> Essentielle 1 et 2 </a:t>
                      </a:r>
                    </a:p>
                    <a:p>
                      <a:pPr marL="171450" lvl="0" indent="-171450">
                        <a:lnSpc>
                          <a:spcPct val="100000"/>
                        </a:lnSpc>
                        <a:buFont typeface="Arial" panose="020B0604020202020204" pitchFamily="34" charset="0"/>
                        <a:buChar char="•"/>
                      </a:pPr>
                      <a:r>
                        <a:rPr lang="fr-FR" sz="1050" err="1"/>
                        <a:t>Millevie</a:t>
                      </a:r>
                      <a:r>
                        <a:rPr lang="fr-FR" sz="1050"/>
                        <a:t> Premium 1 et 2</a:t>
                      </a:r>
                      <a:endParaRPr lang="fr-FR" sz="1050" strike="sngStrike">
                        <a:highlight>
                          <a:srgbClr val="FFFF00"/>
                        </a:highlight>
                      </a:endParaRPr>
                    </a:p>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fr-FR" sz="1050" err="1"/>
                        <a:t>Millevie</a:t>
                      </a:r>
                      <a:r>
                        <a:rPr lang="fr-FR" sz="1050"/>
                        <a:t> Infinie 1 et 2</a:t>
                      </a:r>
                      <a:endParaRPr lang="fr-FR" sz="1050" strike="sngStrike">
                        <a:highlight>
                          <a:srgbClr val="FFFF00"/>
                        </a:highlight>
                      </a:endParaRPr>
                    </a:p>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fr-FR" sz="1050" err="1"/>
                        <a:t>Millevie</a:t>
                      </a:r>
                      <a:r>
                        <a:rPr lang="fr-FR" sz="1050"/>
                        <a:t> Capi 1 et 2</a:t>
                      </a:r>
                      <a:endParaRPr lang="fr-FR" sz="1050" strike="noStrike"/>
                    </a:p>
                  </a:txBody>
                  <a:tcPr/>
                </a:tc>
                <a:tc>
                  <a:txBody>
                    <a:bodyPr/>
                    <a:lstStyle/>
                    <a:p>
                      <a:pPr marL="171450" lvl="0" indent="-171450">
                        <a:lnSpc>
                          <a:spcPct val="100000"/>
                        </a:lnSpc>
                        <a:buFont typeface="Arial" panose="020B0604020202020204" pitchFamily="34" charset="0"/>
                        <a:buChar char="•"/>
                      </a:pPr>
                      <a:r>
                        <a:rPr lang="fr-FR" sz="1050"/>
                        <a:t>Nuances Grenadine </a:t>
                      </a:r>
                    </a:p>
                    <a:p>
                      <a:pPr marL="171450" lvl="0" indent="-171450">
                        <a:lnSpc>
                          <a:spcPct val="100000"/>
                        </a:lnSpc>
                        <a:buFont typeface="Arial" panose="020B0604020202020204" pitchFamily="34" charset="0"/>
                        <a:buChar char="•"/>
                      </a:pPr>
                      <a:r>
                        <a:rPr lang="fr-FR" sz="1050"/>
                        <a:t>Nuances Capi</a:t>
                      </a:r>
                    </a:p>
                    <a:p>
                      <a:pPr marL="171450" lvl="0" indent="-171450">
                        <a:lnSpc>
                          <a:spcPct val="100000"/>
                        </a:lnSpc>
                        <a:buFont typeface="Arial" panose="020B0604020202020204" pitchFamily="34" charset="0"/>
                        <a:buChar char="•"/>
                      </a:pPr>
                      <a:r>
                        <a:rPr lang="fr-FR" sz="1050"/>
                        <a:t>Nuances 3D </a:t>
                      </a:r>
                    </a:p>
                    <a:p>
                      <a:pPr marL="171450" lvl="0" indent="-171450">
                        <a:lnSpc>
                          <a:spcPct val="100000"/>
                        </a:lnSpc>
                        <a:buFont typeface="Arial" panose="020B0604020202020204" pitchFamily="34" charset="0"/>
                        <a:buChar char="•"/>
                      </a:pPr>
                      <a:r>
                        <a:rPr lang="fr-FR" sz="1050"/>
                        <a:t>Nuances Plus </a:t>
                      </a:r>
                    </a:p>
                    <a:p>
                      <a:pPr marL="171450" lvl="0" indent="-171450">
                        <a:lnSpc>
                          <a:spcPct val="100000"/>
                        </a:lnSpc>
                        <a:buFont typeface="Arial" panose="020B0604020202020204" pitchFamily="34" charset="0"/>
                        <a:buChar char="•"/>
                      </a:pPr>
                      <a:r>
                        <a:rPr lang="fr-FR" sz="1050"/>
                        <a:t>Nuances Privilège </a:t>
                      </a:r>
                    </a:p>
                  </a:txBody>
                  <a:tcPr/>
                </a:tc>
                <a:extLst>
                  <a:ext uri="{0D108BD9-81ED-4DB2-BD59-A6C34878D82A}">
                    <a16:rowId xmlns:a16="http://schemas.microsoft.com/office/drawing/2014/main" val="2573584221"/>
                  </a:ext>
                </a:extLst>
              </a:tr>
              <a:tr h="737219">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050"/>
                        <a:t>Opérations éligibles</a:t>
                      </a:r>
                    </a:p>
                  </a:txBody>
                  <a:tcPr/>
                </a:tc>
                <a:tc gridSpan="2">
                  <a:txBody>
                    <a:bodyPr/>
                    <a:lstStyle/>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50" b="0" i="0" u="none" strike="noStrike" kern="1200" cap="none" spc="0" normalizeH="0" baseline="0" noProof="0">
                          <a:ln>
                            <a:noFill/>
                          </a:ln>
                          <a:solidFill>
                            <a:srgbClr val="000000"/>
                          </a:solidFill>
                          <a:effectLst/>
                          <a:uLnTx/>
                          <a:uFillTx/>
                          <a:latin typeface="+mn-lt"/>
                          <a:ea typeface="+mn-ea"/>
                          <a:cs typeface="+mn-cs"/>
                        </a:rPr>
                        <a:t>Versement initial</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50" b="0" i="0" u="none" strike="noStrike" kern="1200" cap="none" spc="0" normalizeH="0" baseline="0" noProof="0">
                          <a:ln>
                            <a:noFill/>
                          </a:ln>
                          <a:solidFill>
                            <a:srgbClr val="000000"/>
                          </a:solidFill>
                          <a:effectLst/>
                          <a:uLnTx/>
                          <a:uFillTx/>
                          <a:latin typeface="+mn-lt"/>
                          <a:ea typeface="+mn-ea"/>
                          <a:cs typeface="+mn-cs"/>
                        </a:rPr>
                        <a:t>Versement(s) libre(s) complémentaire(s)</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50" b="0" i="0" u="none" strike="noStrike" kern="1200" cap="none" spc="0" normalizeH="0" baseline="0" noProof="0">
                          <a:ln>
                            <a:noFill/>
                          </a:ln>
                          <a:solidFill>
                            <a:srgbClr val="000000"/>
                          </a:solidFill>
                          <a:effectLst/>
                          <a:uLnTx/>
                          <a:uFillTx/>
                          <a:latin typeface="+mn-lt"/>
                          <a:ea typeface="+mn-ea"/>
                          <a:cs typeface="+mn-cs"/>
                        </a:rPr>
                        <a:t>Arbitrage(s)</a:t>
                      </a:r>
                    </a:p>
                    <a:p>
                      <a:pPr marL="0" marR="0" lvl="0" indent="0" algn="ctr" defTabSz="121917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050" b="0" i="1" u="none" strike="noStrike" kern="1200" cap="none" spc="0" normalizeH="0" baseline="0" noProof="0">
                          <a:ln>
                            <a:noFill/>
                          </a:ln>
                          <a:solidFill>
                            <a:srgbClr val="000000"/>
                          </a:solidFill>
                          <a:effectLst/>
                          <a:uLnTx/>
                          <a:uFillTx/>
                          <a:latin typeface="+mn-lt"/>
                          <a:ea typeface="+mn-ea"/>
                          <a:cs typeface="+mn-cs"/>
                        </a:rPr>
                        <a:t>L</a:t>
                      </a:r>
                      <a:r>
                        <a:rPr kumimoji="0" lang="fr-FR" sz="1000" b="0" i="1" u="none" strike="noStrike" kern="1200" cap="none" spc="0" normalizeH="0" baseline="0" noProof="0">
                          <a:ln>
                            <a:noFill/>
                          </a:ln>
                          <a:solidFill>
                            <a:srgbClr val="000000"/>
                          </a:solidFill>
                          <a:effectLst/>
                          <a:uLnTx/>
                          <a:uFillTx/>
                          <a:latin typeface="+mn-lt"/>
                          <a:ea typeface="+mn-ea"/>
                          <a:cs typeface="+mn-cs"/>
                        </a:rPr>
                        <a:t>’emprunt n’est pas éligible aux versements programmés, options d’arbitrages automatiques et rachats partiels programmés</a:t>
                      </a:r>
                    </a:p>
                  </a:txBody>
                  <a:tcPr/>
                </a:tc>
                <a:tc hMerge="1">
                  <a:txBody>
                    <a:bodyPr/>
                    <a:lstStyle/>
                    <a:p>
                      <a:pPr marL="0" marR="0" lvl="0" indent="0" algn="ctr" defTabSz="121917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000" b="0" i="1" u="none" strike="noStrike" kern="1200" cap="none" spc="0" normalizeH="0" baseline="0" noProof="0">
                        <a:ln>
                          <a:noFill/>
                        </a:ln>
                        <a:solidFill>
                          <a:srgbClr val="000000"/>
                        </a:solidFill>
                        <a:effectLst/>
                        <a:uLnTx/>
                        <a:uFillTx/>
                        <a:latin typeface="+mn-lt"/>
                        <a:ea typeface="+mn-ea"/>
                        <a:cs typeface="+mn-cs"/>
                      </a:endParaRPr>
                    </a:p>
                  </a:txBody>
                  <a:tcPr/>
                </a:tc>
                <a:extLst>
                  <a:ext uri="{0D108BD9-81ED-4DB2-BD59-A6C34878D82A}">
                    <a16:rowId xmlns:a16="http://schemas.microsoft.com/office/drawing/2014/main" val="2563381218"/>
                  </a:ext>
                </a:extLst>
              </a:tr>
              <a:tr h="236378">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050"/>
                        <a:t>Garantie plancher en cas de décès</a:t>
                      </a:r>
                    </a:p>
                  </a:txBody>
                  <a:tcPr/>
                </a:tc>
                <a:tc>
                  <a:txBody>
                    <a:bodyPr/>
                    <a:lstStyle/>
                    <a:p>
                      <a:pPr marL="0" marR="0" lvl="0" indent="0" algn="l" defTabSz="121917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50" i="0" kern="1200">
                          <a:solidFill>
                            <a:schemeClr val="dk1"/>
                          </a:solidFill>
                          <a:latin typeface="+mn-lt"/>
                          <a:ea typeface="+mn-ea"/>
                          <a:cs typeface="+mn-cs"/>
                        </a:rPr>
                        <a:t>OUI</a:t>
                      </a:r>
                    </a:p>
                  </a:txBody>
                  <a:tcPr/>
                </a:tc>
                <a:tc>
                  <a:txBody>
                    <a:bodyPr/>
                    <a:lstStyle/>
                    <a:p>
                      <a:pPr marL="0" marR="0" lvl="0" indent="0" algn="l" defTabSz="121917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50" i="0" kern="1200">
                          <a:solidFill>
                            <a:schemeClr val="dk1"/>
                          </a:solidFill>
                          <a:latin typeface="+mn-lt"/>
                          <a:ea typeface="+mn-ea"/>
                          <a:cs typeface="+mn-cs"/>
                        </a:rPr>
                        <a:t>NON</a:t>
                      </a:r>
                    </a:p>
                  </a:txBody>
                  <a:tcPr/>
                </a:tc>
                <a:extLst>
                  <a:ext uri="{0D108BD9-81ED-4DB2-BD59-A6C34878D82A}">
                    <a16:rowId xmlns:a16="http://schemas.microsoft.com/office/drawing/2014/main" val="781198861"/>
                  </a:ext>
                </a:extLst>
              </a:tr>
              <a:tr h="386277">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050"/>
                        <a:t>Gestion déléguée</a:t>
                      </a:r>
                    </a:p>
                  </a:txBody>
                  <a:tcPr/>
                </a:tc>
                <a:tc>
                  <a:txBody>
                    <a:bodyPr/>
                    <a:lstStyle/>
                    <a:p>
                      <a:pPr marL="0" indent="0" algn="ctr">
                        <a:lnSpc>
                          <a:spcPct val="100000"/>
                        </a:lnSpc>
                        <a:buFont typeface="Arial" panose="020B0604020202020204" pitchFamily="34" charset="0"/>
                        <a:buNone/>
                      </a:pPr>
                      <a:r>
                        <a:rPr lang="fr-FR" sz="1050" err="1"/>
                        <a:t>Co-habitation</a:t>
                      </a:r>
                      <a:r>
                        <a:rPr lang="fr-FR" sz="1050"/>
                        <a:t> possible entre la GEDEL/OG et l’emprunt</a:t>
                      </a:r>
                    </a:p>
                  </a:txBody>
                  <a:tcPr/>
                </a:tc>
                <a:tc>
                  <a:txBody>
                    <a:bodyPr/>
                    <a:lstStyle/>
                    <a:p>
                      <a:pPr marL="0" indent="0">
                        <a:lnSpc>
                          <a:spcPct val="100000"/>
                        </a:lnSpc>
                        <a:buFont typeface="Arial" panose="020B0604020202020204" pitchFamily="34" charset="0"/>
                        <a:buNone/>
                      </a:pPr>
                      <a:r>
                        <a:rPr lang="fr-FR" sz="1050" kern="1200" err="1">
                          <a:solidFill>
                            <a:schemeClr val="dk1"/>
                          </a:solidFill>
                          <a:latin typeface="+mn-lt"/>
                          <a:ea typeface="+mn-ea"/>
                          <a:cs typeface="+mn-cs"/>
                        </a:rPr>
                        <a:t>Co-habitation</a:t>
                      </a:r>
                      <a:r>
                        <a:rPr lang="fr-FR" sz="1050" kern="1200">
                          <a:solidFill>
                            <a:schemeClr val="dk1"/>
                          </a:solidFill>
                          <a:latin typeface="+mn-lt"/>
                          <a:ea typeface="+mn-ea"/>
                          <a:cs typeface="+mn-cs"/>
                        </a:rPr>
                        <a:t> possible entre la GEDEL/OG et l’emprunt</a:t>
                      </a:r>
                    </a:p>
                  </a:txBody>
                  <a:tcPr/>
                </a:tc>
                <a:extLst>
                  <a:ext uri="{0D108BD9-81ED-4DB2-BD59-A6C34878D82A}">
                    <a16:rowId xmlns:a16="http://schemas.microsoft.com/office/drawing/2014/main" val="789715640"/>
                  </a:ext>
                </a:extLst>
              </a:tr>
              <a:tr h="835969">
                <a:tc>
                  <a:txBody>
                    <a:bodyPr/>
                    <a:lstStyle/>
                    <a:p>
                      <a:pPr marL="0" marR="0" lvl="0" indent="0" algn="l" rtl="0" eaLnBrk="1" fontAlgn="auto" latinLnBrk="0" hangingPunct="1">
                        <a:lnSpc>
                          <a:spcPct val="100000"/>
                        </a:lnSpc>
                        <a:spcBef>
                          <a:spcPts val="0"/>
                        </a:spcBef>
                        <a:spcAft>
                          <a:spcPts val="0"/>
                        </a:spcAft>
                        <a:buClrTx/>
                        <a:buSzTx/>
                        <a:buFontTx/>
                        <a:buNone/>
                      </a:pPr>
                      <a:r>
                        <a:rPr lang="fr-FR" sz="1050"/>
                        <a:t>Documents à remettre aux clients en cas d’investissement sur l’Emprunt</a:t>
                      </a:r>
                    </a:p>
                  </a:txBody>
                  <a:tcPr/>
                </a:tc>
                <a:tc>
                  <a:txBody>
                    <a:bodyPr/>
                    <a:lstStyle/>
                    <a:p>
                      <a:pPr marL="171450" indent="-171450">
                        <a:lnSpc>
                          <a:spcPct val="100000"/>
                        </a:lnSpc>
                        <a:buFont typeface="Arial" panose="020B0604020202020204" pitchFamily="34" charset="0"/>
                        <a:buChar char="•"/>
                      </a:pPr>
                      <a:r>
                        <a:rPr lang="fr-FR" sz="1050"/>
                        <a:t>Double </a:t>
                      </a:r>
                      <a:r>
                        <a:rPr lang="fr-FR" sz="1050" strike="noStrike"/>
                        <a:t>de la synthèse épargne LEA</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a:t>Fiche d'information Spécifique (FIS) BPCE Vie + Annexe à la FIS (« Caractéristiques principales des Obligations »)</a:t>
                      </a:r>
                      <a:endParaRPr lang="fr-FR" sz="1050" strike="sngStrike">
                        <a:highlight>
                          <a:srgbClr val="00FF00"/>
                        </a:highlight>
                      </a:endParaRPr>
                    </a:p>
                  </a:txBody>
                  <a:tcPr/>
                </a:tc>
                <a:tc>
                  <a:txBody>
                    <a:bodyPr/>
                    <a:lstStyle/>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a:t>Double </a:t>
                      </a:r>
                      <a:r>
                        <a:rPr lang="fr-FR" sz="1050" strike="noStrike"/>
                        <a:t>de la synthèse épargne LEA</a:t>
                      </a:r>
                      <a:endParaRPr lang="fr-FR" sz="1050" strike="sngStrike"/>
                    </a:p>
                    <a:p>
                      <a:pPr marL="171450" indent="-171450">
                        <a:lnSpc>
                          <a:spcPct val="100000"/>
                        </a:lnSpc>
                        <a:buFont typeface="Arial" panose="020B0604020202020204" pitchFamily="34" charset="0"/>
                        <a:buChar char="•"/>
                      </a:pPr>
                      <a:r>
                        <a:rPr lang="fr-FR" sz="1050"/>
                        <a:t>Fiche assurance vie CNP Assurances incluant l’annexe à la fiche (« Caractéristiques principales des Obligations »)</a:t>
                      </a:r>
                      <a:endParaRPr lang="fr-FR" sz="1050" b="0" i="0" u="none" strike="noStrike" noProof="0">
                        <a:latin typeface="Arial"/>
                      </a:endParaRPr>
                    </a:p>
                  </a:txBody>
                  <a:tcPr/>
                </a:tc>
                <a:extLst>
                  <a:ext uri="{0D108BD9-81ED-4DB2-BD59-A6C34878D82A}">
                    <a16:rowId xmlns:a16="http://schemas.microsoft.com/office/drawing/2014/main" val="1220193175"/>
                  </a:ext>
                </a:extLst>
              </a:tr>
              <a:tr h="386277">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050"/>
                        <a:t>Document disponible sur le site </a:t>
                      </a:r>
                      <a:r>
                        <a:rPr lang="fr-FR" sz="1050" err="1"/>
                        <a:t>Priips</a:t>
                      </a:r>
                      <a:r>
                        <a:rPr lang="fr-FR" sz="1050"/>
                        <a:t> de l’assureur</a:t>
                      </a:r>
                    </a:p>
                  </a:txBody>
                  <a:tcPr/>
                </a:tc>
                <a:tc>
                  <a:txBody>
                    <a:bodyPr/>
                    <a:lstStyle/>
                    <a:p>
                      <a:pPr marL="0" marR="0" lvl="0" indent="0" algn="l" defTabSz="121917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50" dirty="0"/>
                        <a:t>DIS « Emprunt BPCE ASV octobre 2029 »</a:t>
                      </a:r>
                    </a:p>
                  </a:txBody>
                  <a:tcPr/>
                </a:tc>
                <a:tc>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fr-FR" sz="1050" dirty="0"/>
                        <a:t>DIS « Emprunt BPCE ASV octobre 2029 »</a:t>
                      </a:r>
                    </a:p>
                  </a:txBody>
                  <a:tcPr/>
                </a:tc>
                <a:extLst>
                  <a:ext uri="{0D108BD9-81ED-4DB2-BD59-A6C34878D82A}">
                    <a16:rowId xmlns:a16="http://schemas.microsoft.com/office/drawing/2014/main" val="3655025030"/>
                  </a:ext>
                </a:extLst>
              </a:tr>
              <a:tr h="386277">
                <a:tc>
                  <a:txBody>
                    <a:bodyPr/>
                    <a:lstStyle/>
                    <a:p>
                      <a:pPr marL="0" lvl="0" indent="0" algn="l">
                        <a:lnSpc>
                          <a:spcPct val="100000"/>
                        </a:lnSpc>
                        <a:spcBef>
                          <a:spcPts val="0"/>
                        </a:spcBef>
                        <a:spcAft>
                          <a:spcPts val="0"/>
                        </a:spcAft>
                        <a:buNone/>
                      </a:pPr>
                      <a:r>
                        <a:rPr lang="fr-FR" sz="1050" dirty="0">
                          <a:solidFill>
                            <a:schemeClr val="tx1"/>
                          </a:solidFill>
                        </a:rPr>
                        <a:t>Frais </a:t>
                      </a:r>
                    </a:p>
                  </a:txBody>
                  <a:tcPr/>
                </a:tc>
                <a:tc gridSpan="2">
                  <a:txBody>
                    <a:bodyPr/>
                    <a:lstStyle/>
                    <a:p>
                      <a:pPr marL="171450" marR="0" lvl="0" indent="-171450" algn="just">
                        <a:lnSpc>
                          <a:spcPct val="100000"/>
                        </a:lnSpc>
                        <a:spcBef>
                          <a:spcPts val="0"/>
                        </a:spcBef>
                        <a:spcAft>
                          <a:spcPts val="600"/>
                        </a:spcAft>
                        <a:buClr>
                          <a:srgbClr val="000000"/>
                        </a:buClr>
                        <a:buFont typeface="Arial,Sans-Serif"/>
                        <a:buChar char="•"/>
                      </a:pPr>
                      <a:r>
                        <a:rPr lang="fr-FR" sz="1050" b="0" i="0" u="none" strike="noStrike" noProof="0" dirty="0">
                          <a:solidFill>
                            <a:schemeClr val="tx1"/>
                          </a:solidFill>
                          <a:latin typeface="Arial"/>
                        </a:rPr>
                        <a:t>Les frais qui s’appliquent à l'emprunt sont ceux qui s’appliquent aux </a:t>
                      </a:r>
                      <a:r>
                        <a:rPr lang="fr-FR" sz="1050" b="1" i="0" u="sng" strike="noStrike" noProof="0" dirty="0">
                          <a:solidFill>
                            <a:schemeClr val="tx1"/>
                          </a:solidFill>
                          <a:latin typeface="Arial"/>
                        </a:rPr>
                        <a:t>supports en Unités de Compte</a:t>
                      </a:r>
                      <a:r>
                        <a:rPr lang="fr-FR" sz="1050" b="1" i="0" u="none" strike="noStrike" noProof="0" dirty="0">
                          <a:solidFill>
                            <a:schemeClr val="tx1"/>
                          </a:solidFill>
                          <a:latin typeface="Arial"/>
                        </a:rPr>
                        <a:t> </a:t>
                      </a:r>
                      <a:r>
                        <a:rPr lang="fr-FR" sz="1050" b="0" i="0" u="none" strike="noStrike" noProof="0" dirty="0">
                          <a:solidFill>
                            <a:schemeClr val="tx1"/>
                          </a:solidFill>
                          <a:latin typeface="Arial"/>
                        </a:rPr>
                        <a:t>conformément aux conditions contractuelles habituelles.</a:t>
                      </a:r>
                    </a:p>
                  </a:txBody>
                  <a:tcPr/>
                </a:tc>
                <a:tc hMerge="1">
                  <a:txBody>
                    <a:bodyPr/>
                    <a:lstStyle/>
                    <a:p>
                      <a:endParaRPr lang="fr-FR"/>
                    </a:p>
                  </a:txBody>
                  <a:tcPr/>
                </a:tc>
                <a:extLst>
                  <a:ext uri="{0D108BD9-81ED-4DB2-BD59-A6C34878D82A}">
                    <a16:rowId xmlns:a16="http://schemas.microsoft.com/office/drawing/2014/main" val="954427323"/>
                  </a:ext>
                </a:extLst>
              </a:tr>
            </a:tbl>
          </a:graphicData>
        </a:graphic>
      </p:graphicFrame>
      <p:sp>
        <p:nvSpPr>
          <p:cNvPr id="9" name="ZoneTexte 8">
            <a:extLst>
              <a:ext uri="{FF2B5EF4-FFF2-40B4-BE49-F238E27FC236}">
                <a16:creationId xmlns:a16="http://schemas.microsoft.com/office/drawing/2014/main" id="{86E85D26-EF4A-40F8-B8EE-39FE4832B745}"/>
              </a:ext>
            </a:extLst>
          </p:cNvPr>
          <p:cNvSpPr txBox="1"/>
          <p:nvPr/>
        </p:nvSpPr>
        <p:spPr>
          <a:xfrm>
            <a:off x="1124540" y="713097"/>
            <a:ext cx="9790315" cy="259110"/>
          </a:xfrm>
          <a:prstGeom prst="rect">
            <a:avLst/>
          </a:prstGeom>
          <a:noFill/>
        </p:spPr>
        <p:txBody>
          <a:bodyPr wrap="square" lIns="91440" tIns="45720" rIns="91440" bIns="45720" anchor="t">
            <a:spAutoFit/>
          </a:bodyPr>
          <a:lstStyle/>
          <a:p>
            <a:pPr marL="0" marR="0" lvl="0" indent="0" algn="l" defTabSz="1219170" rtl="0" eaLnBrk="1" fontAlgn="auto" latinLnBrk="0" hangingPunct="1">
              <a:lnSpc>
                <a:spcPts val="1400"/>
              </a:lnSpc>
              <a:spcBef>
                <a:spcPts val="0"/>
              </a:spcBef>
              <a:spcAft>
                <a:spcPts val="0"/>
              </a:spcAft>
              <a:buClrTx/>
              <a:buSzTx/>
              <a:buFont typeface="Arial" panose="020B0604020202020204" pitchFamily="34" charset="0"/>
              <a:buNone/>
              <a:tabLst/>
              <a:defRPr/>
            </a:pPr>
            <a:r>
              <a:rPr lang="fr-FR" sz="1100" i="1" dirty="0"/>
              <a:t>A compter du 20/09/2023, le prospectus définitif du support financier peut être consulté sur le site de l’émetteur </a:t>
            </a:r>
            <a:r>
              <a:rPr lang="fr-FR" sz="1100" b="1" i="1" dirty="0">
                <a:solidFill>
                  <a:srgbClr val="0070C0"/>
                </a:solidFill>
              </a:rPr>
              <a:t>www.groupebpce.com</a:t>
            </a:r>
            <a:endParaRPr lang="fr-FR" sz="1100" b="1" i="1" dirty="0">
              <a:solidFill>
                <a:srgbClr val="0070C0"/>
              </a:solidFill>
              <a:highlight>
                <a:srgbClr val="00FF00"/>
              </a:highlight>
              <a:cs typeface="Arial"/>
            </a:endParaRPr>
          </a:p>
        </p:txBody>
      </p:sp>
      <p:sp>
        <p:nvSpPr>
          <p:cNvPr id="14" name="Rectangle 13">
            <a:extLst>
              <a:ext uri="{FF2B5EF4-FFF2-40B4-BE49-F238E27FC236}">
                <a16:creationId xmlns:a16="http://schemas.microsoft.com/office/drawing/2014/main" id="{525AD417-7325-4814-B01A-A6F2811B2D55}"/>
              </a:ext>
            </a:extLst>
          </p:cNvPr>
          <p:cNvSpPr/>
          <p:nvPr/>
        </p:nvSpPr>
        <p:spPr>
          <a:xfrm>
            <a:off x="3526069" y="6473930"/>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865514924"/>
      </p:ext>
    </p:extLst>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260607"/>
            <a:ext cx="8726458"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Exemple chiffré de calcul d’intérêts en ASV </a:t>
            </a:r>
            <a:r>
              <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rPr>
              <a:t> </a:t>
            </a: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200513" y="1112641"/>
            <a:ext cx="10272131" cy="384043"/>
          </a:xfrm>
        </p:spPr>
        <p:txBody>
          <a:bodyPr>
            <a:normAutofit/>
          </a:bodyPr>
          <a:lstStyle/>
          <a:p>
            <a:r>
              <a:rPr lang="fr-FR" sz="1400" dirty="0"/>
              <a:t>Madame Dupont, célibataire, souscrit à l’emprunt BPCE ASV octobre 2029 sur son contrat Millevie Essentielle 2</a:t>
            </a:r>
          </a:p>
        </p:txBody>
      </p:sp>
      <p:sp>
        <p:nvSpPr>
          <p:cNvPr id="9" name="ZoneTexte 8">
            <a:extLst>
              <a:ext uri="{FF2B5EF4-FFF2-40B4-BE49-F238E27FC236}">
                <a16:creationId xmlns:a16="http://schemas.microsoft.com/office/drawing/2014/main" id="{E115AB67-DC88-4F0B-8CA2-EE2E20A53808}"/>
              </a:ext>
            </a:extLst>
          </p:cNvPr>
          <p:cNvSpPr txBox="1"/>
          <p:nvPr/>
        </p:nvSpPr>
        <p:spPr>
          <a:xfrm>
            <a:off x="483625" y="2063563"/>
            <a:ext cx="6694416" cy="3508653"/>
          </a:xfrm>
          <a:prstGeom prst="rect">
            <a:avLst/>
          </a:prstGeom>
          <a:noFill/>
        </p:spPr>
        <p:txBody>
          <a:bodyPr wrap="square" lIns="91440" tIns="45720" rIns="91440" bIns="45720" rtlCol="0" anchor="t">
            <a:spAutoFit/>
          </a:bodyPr>
          <a:lstStyle/>
          <a:p>
            <a:pPr marL="171450" marR="0" lvl="0" indent="-1714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Ø"/>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Elle dispose d’un capital de 10 000 € actuellement placé sur son compte chèque dans un établissement concurrent.</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Ø"/>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Elle souhaite diversifier, dynamiser une partie de ses investissements.</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En investissant </a:t>
            </a:r>
            <a:r>
              <a:rPr kumimoji="0" lang="fr-FR" sz="1200" b="1" i="0" u="none" strike="noStrike" kern="1200" cap="none" spc="0" normalizeH="0" baseline="0" noProof="0" dirty="0">
                <a:ln>
                  <a:noFill/>
                </a:ln>
                <a:solidFill>
                  <a:srgbClr val="B34A8C"/>
                </a:solidFill>
                <a:effectLst/>
                <a:uLnTx/>
                <a:uFillTx/>
                <a:latin typeface="Arial"/>
                <a:ea typeface="+mn-ea"/>
                <a:cs typeface="+mn-cs"/>
              </a:rPr>
              <a:t>10 000 € </a:t>
            </a:r>
            <a:r>
              <a:rPr kumimoji="0" lang="fr-FR" sz="1200" b="0" i="0" u="none" strike="noStrike" kern="1200" cap="none" spc="0" normalizeH="0" baseline="0" noProof="0" dirty="0">
                <a:ln>
                  <a:noFill/>
                </a:ln>
                <a:solidFill>
                  <a:srgbClr val="000000"/>
                </a:solidFill>
                <a:effectLst/>
                <a:uLnTx/>
                <a:uFillTx/>
                <a:latin typeface="Arial"/>
                <a:ea typeface="+mn-ea"/>
                <a:cs typeface="+mn-cs"/>
              </a:rPr>
              <a:t>(nets de frais d’entrée) le 29/09/2023 sur l’emprunt BPCE ASV octobre 2029 (hypothèse d’un taux minimum de 4,2</a:t>
            </a:r>
            <a:r>
              <a:rPr lang="fr-FR" sz="1200" dirty="0">
                <a:solidFill>
                  <a:srgbClr val="000000"/>
                </a:solidFill>
                <a:latin typeface="Arial"/>
              </a:rPr>
              <a:t>0</a:t>
            </a:r>
            <a:r>
              <a:rPr kumimoji="0" lang="fr-FR" sz="1200" b="0" i="0" u="none" strike="noStrike" kern="1200" cap="none" spc="0" normalizeH="0" baseline="0" noProof="0" dirty="0">
                <a:ln>
                  <a:noFill/>
                </a:ln>
                <a:solidFill>
                  <a:srgbClr val="000000"/>
                </a:solidFill>
                <a:effectLst/>
                <a:uLnTx/>
                <a:uFillTx/>
                <a:latin typeface="Arial"/>
                <a:ea typeface="+mn-ea"/>
                <a:cs typeface="+mn-cs"/>
              </a:rPr>
              <a:t>%), </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lang="fr-FR" sz="1200" dirty="0">
                <a:solidFill>
                  <a:srgbClr val="000000"/>
                </a:solidFill>
                <a:latin typeface="Arial"/>
              </a:rPr>
              <a:t>L</a:t>
            </a:r>
            <a:r>
              <a:rPr kumimoji="0" lang="fr-FR" sz="1200" b="0" i="0" u="none" strike="noStrike" kern="1200" cap="none" spc="0" normalizeH="0" baseline="0" noProof="0" dirty="0">
                <a:ln>
                  <a:noFill/>
                </a:ln>
                <a:solidFill>
                  <a:srgbClr val="000000"/>
                </a:solidFill>
                <a:effectLst/>
                <a:uLnTx/>
                <a:uFillTx/>
                <a:latin typeface="Arial"/>
                <a:ea typeface="+mn-ea"/>
                <a:cs typeface="+mn-cs"/>
              </a:rPr>
              <a:t>a valeur de rachat de l’emprunt au </a:t>
            </a:r>
            <a:r>
              <a:rPr lang="fr-FR" sz="1200" dirty="0">
                <a:solidFill>
                  <a:srgbClr val="000000"/>
                </a:solidFill>
                <a:latin typeface="Arial"/>
              </a:rPr>
              <a:t>24</a:t>
            </a:r>
            <a:r>
              <a:rPr kumimoji="0" lang="fr-FR" sz="1200" b="0" i="0" u="none" strike="noStrike" kern="1200" cap="none" spc="0" normalizeH="0" baseline="0" noProof="0" dirty="0">
                <a:ln>
                  <a:noFill/>
                </a:ln>
                <a:solidFill>
                  <a:srgbClr val="000000"/>
                </a:solidFill>
                <a:effectLst/>
                <a:uLnTx/>
                <a:uFillTx/>
                <a:latin typeface="Arial"/>
                <a:ea typeface="+mn-ea"/>
                <a:cs typeface="+mn-cs"/>
              </a:rPr>
              <a:t>/10/2029 sera de : </a:t>
            </a:r>
            <a:r>
              <a:rPr kumimoji="0" lang="fr-FR" sz="1200" b="1" i="0" u="none" strike="noStrike" kern="1200" cap="none" spc="0" normalizeH="0" baseline="0" noProof="0" dirty="0">
                <a:ln>
                  <a:noFill/>
                </a:ln>
                <a:solidFill>
                  <a:srgbClr val="B34A8C"/>
                </a:solidFill>
                <a:effectLst/>
                <a:uLnTx/>
                <a:uFillTx/>
                <a:latin typeface="Arial"/>
                <a:ea typeface="+mn-ea"/>
                <a:cs typeface="+mn-cs"/>
              </a:rPr>
              <a:t>12 200 € à l’échéance, </a:t>
            </a:r>
            <a:endParaRPr kumimoji="0" lang="fr-FR" sz="1200" b="1" i="0" u="none" strike="noStrike" kern="1200" cap="none" spc="0" normalizeH="0" baseline="0" noProof="0" dirty="0">
              <a:ln>
                <a:noFill/>
              </a:ln>
              <a:solidFill>
                <a:srgbClr val="B34A8C"/>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soit </a:t>
            </a:r>
            <a:r>
              <a:rPr kumimoji="0" lang="fr-FR" sz="1200" b="1" i="0" u="none" strike="noStrike" kern="1200" cap="none" spc="0" normalizeH="0" baseline="0" noProof="0" dirty="0">
                <a:ln>
                  <a:noFill/>
                </a:ln>
                <a:solidFill>
                  <a:srgbClr val="B34A8C"/>
                </a:solidFill>
                <a:effectLst/>
                <a:uLnTx/>
                <a:uFillTx/>
                <a:latin typeface="Arial"/>
                <a:ea typeface="+mn-ea"/>
                <a:cs typeface="+mn-cs"/>
                <a:sym typeface="Wingdings" panose="05000000000000000000" pitchFamily="2" charset="2"/>
              </a:rPr>
              <a:t>un gain de 2 200 €</a:t>
            </a:r>
            <a:r>
              <a:rPr kumimoji="0" lang="fr-FR" sz="1200" b="0" i="0"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 net de frais de gestion.</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highlight>
                <a:srgbClr val="FFFF00"/>
              </a:highlight>
              <a:uLnTx/>
              <a:uFillTx/>
              <a:latin typeface="Arial"/>
              <a:ea typeface="+mn-ea"/>
              <a:cs typeface="+mn-cs"/>
              <a:sym typeface="Wingdings" panose="05000000000000000000" pitchFamily="2" charset="2"/>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1" i="0" u="none" strike="noStrike" kern="1200" cap="none" spc="0" normalizeH="0" baseline="0" noProof="0" dirty="0">
                <a:ln>
                  <a:noFill/>
                </a:ln>
                <a:solidFill>
                  <a:srgbClr val="B34A8C"/>
                </a:solidFill>
                <a:effectLst/>
                <a:uLnTx/>
                <a:uFillTx/>
                <a:latin typeface="Arial"/>
                <a:ea typeface="+mn-ea"/>
                <a:cs typeface="+mn-cs"/>
                <a:sym typeface="Wingdings" panose="05000000000000000000" pitchFamily="2" charset="2"/>
              </a:rPr>
              <a:t>Madame Dupont, ayant investi dans l’emprunt au travers d’une Unité de Compte du contrat d’assurance vie, bénéficiera du cadre fiscal spécifique à l’Assurance-Vie.</a:t>
            </a:r>
            <a:endParaRPr kumimoji="0" lang="fr-FR" sz="1200" b="0" i="0" u="none" strike="noStrike" kern="1200" cap="none" spc="0" normalizeH="0" baseline="0" noProof="0" dirty="0">
              <a:ln>
                <a:noFill/>
              </a:ln>
              <a:solidFill>
                <a:srgbClr val="B34A8C"/>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pic>
        <p:nvPicPr>
          <p:cNvPr id="6" name="Image 6" descr="Une image contenant texte, clipart&#10;&#10;Description générée automatiquement">
            <a:extLst>
              <a:ext uri="{FF2B5EF4-FFF2-40B4-BE49-F238E27FC236}">
                <a16:creationId xmlns:a16="http://schemas.microsoft.com/office/drawing/2014/main" id="{1A417AD2-B964-5FA8-69B1-E7F5CEF7DA2D}"/>
              </a:ext>
            </a:extLst>
          </p:cNvPr>
          <p:cNvPicPr>
            <a:picLocks noChangeAspect="1"/>
          </p:cNvPicPr>
          <p:nvPr/>
        </p:nvPicPr>
        <p:blipFill>
          <a:blip r:embed="rId3"/>
          <a:stretch>
            <a:fillRect/>
          </a:stretch>
        </p:blipFill>
        <p:spPr>
          <a:xfrm>
            <a:off x="11335804" y="244879"/>
            <a:ext cx="638348" cy="638348"/>
          </a:xfrm>
          <a:prstGeom prst="rect">
            <a:avLst/>
          </a:prstGeom>
        </p:spPr>
      </p:pic>
      <p:sp>
        <p:nvSpPr>
          <p:cNvPr id="13" name="Rectangle 12">
            <a:extLst>
              <a:ext uri="{FF2B5EF4-FFF2-40B4-BE49-F238E27FC236}">
                <a16:creationId xmlns:a16="http://schemas.microsoft.com/office/drawing/2014/main" id="{FF39CE9B-37EB-4732-B1F7-570A04284409}"/>
              </a:ext>
            </a:extLst>
          </p:cNvPr>
          <p:cNvSpPr/>
          <p:nvPr/>
        </p:nvSpPr>
        <p:spPr>
          <a:xfrm>
            <a:off x="3526069" y="6457888"/>
            <a:ext cx="5320687"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2" name="Rectangle : avec coins arrondis en diagonale 1">
            <a:extLst>
              <a:ext uri="{FF2B5EF4-FFF2-40B4-BE49-F238E27FC236}">
                <a16:creationId xmlns:a16="http://schemas.microsoft.com/office/drawing/2014/main" id="{FE5776FE-5CBF-45A1-8600-2314AC503554}"/>
              </a:ext>
            </a:extLst>
          </p:cNvPr>
          <p:cNvSpPr/>
          <p:nvPr/>
        </p:nvSpPr>
        <p:spPr>
          <a:xfrm>
            <a:off x="8004633" y="2915800"/>
            <a:ext cx="3854211" cy="966651"/>
          </a:xfrm>
          <a:prstGeom prst="round2Diag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sng" strike="noStrike" kern="1200" cap="none" spc="0" normalizeH="0" baseline="0" noProof="0">
                <a:ln>
                  <a:noFill/>
                </a:ln>
                <a:solidFill>
                  <a:srgbClr val="000000"/>
                </a:solidFill>
                <a:effectLst/>
                <a:uLnTx/>
                <a:uFillTx/>
                <a:latin typeface="Arial"/>
                <a:ea typeface="+mn-ea"/>
                <a:cs typeface="+mn-cs"/>
              </a:rPr>
              <a:t>Hypothèses utilisées pour le calcul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1" u="none" strike="noStrike" kern="1200" cap="none" spc="0" normalizeH="0" baseline="0" noProof="0">
                <a:ln>
                  <a:noFill/>
                </a:ln>
                <a:solidFill>
                  <a:srgbClr val="000000"/>
                </a:solidFill>
                <a:effectLst/>
                <a:uLnTx/>
                <a:uFillTx/>
                <a:latin typeface="Arial"/>
                <a:ea typeface="+mn-ea"/>
                <a:cs typeface="+mn-cs"/>
              </a:rPr>
              <a:t>Frais de gestion sur encours UC : 0,80%</a:t>
            </a:r>
            <a:endParaRPr kumimoji="0" lang="fr-FR" sz="1200" b="0" i="1" u="none" strike="noStrike" kern="1200" cap="none" spc="0" normalizeH="0" baseline="0" noProof="0">
              <a:ln>
                <a:noFill/>
              </a:ln>
              <a:solidFill>
                <a:srgbClr val="000000"/>
              </a:solidFill>
              <a:effectLst/>
              <a:uLnTx/>
              <a:uFillTx/>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1" u="none" strike="noStrike" kern="1200" cap="none" spc="0" normalizeH="0" baseline="0" noProof="0">
                <a:ln>
                  <a:noFill/>
                </a:ln>
                <a:solidFill>
                  <a:srgbClr val="000000"/>
                </a:solidFill>
                <a:effectLst/>
                <a:uLnTx/>
                <a:uFillTx/>
                <a:latin typeface="Arial"/>
                <a:ea typeface="+mn-ea"/>
                <a:cs typeface="+mn-cs"/>
              </a:rPr>
              <a:t>Performance brute annuelle hors coupon : 0%</a:t>
            </a:r>
            <a:endParaRPr kumimoji="0" lang="fr-FR" sz="1200" b="0" i="1" u="none" strike="noStrike" kern="1200" cap="none" spc="0" normalizeH="0" baseline="0" noProof="0">
              <a:ln>
                <a:noFill/>
              </a:ln>
              <a:solidFill>
                <a:srgbClr val="000000"/>
              </a:solidFill>
              <a:effectLst/>
              <a:uLnTx/>
              <a:uFillTx/>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1" u="none" strike="noStrike" kern="1200" cap="none" spc="0" normalizeH="0" baseline="0" noProof="0">
                <a:ln>
                  <a:noFill/>
                </a:ln>
                <a:solidFill>
                  <a:srgbClr val="000000"/>
                </a:solidFill>
                <a:effectLst/>
                <a:uLnTx/>
                <a:uFillTx/>
                <a:latin typeface="Arial"/>
                <a:ea typeface="+mn-ea"/>
                <a:cs typeface="+mn-cs"/>
              </a:rPr>
              <a:t>Valeur Liquidative (VL) emprunt à l’origine : 100 €</a:t>
            </a:r>
            <a:endParaRPr kumimoji="0" lang="fr-FR" sz="1800" b="0" i="1"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150166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31746" name="Rectangle 2"/>
          <p:cNvSpPr>
            <a:spLocks noGrp="1" noChangeArrowheads="1"/>
          </p:cNvSpPr>
          <p:nvPr>
            <p:ph type="title"/>
          </p:nvPr>
        </p:nvSpPr>
        <p:spPr>
          <a:xfrm>
            <a:off x="1179872" y="251445"/>
            <a:ext cx="11012128" cy="957923"/>
          </a:xfrm>
        </p:spPr>
        <p:txBody>
          <a:bodyPr/>
          <a:lstStyle/>
          <a:p>
            <a:r>
              <a:rPr lang="fr-FR" altLang="fr-FR"/>
              <a:t>Conflits d’intérêts potentiels</a:t>
            </a:r>
          </a:p>
        </p:txBody>
      </p:sp>
      <p:sp>
        <p:nvSpPr>
          <p:cNvPr id="5" name="Espace réservé du texte 2">
            <a:extLst>
              <a:ext uri="{FF2B5EF4-FFF2-40B4-BE49-F238E27FC236}">
                <a16:creationId xmlns:a16="http://schemas.microsoft.com/office/drawing/2014/main" id="{6D84A320-0A4E-4A55-BC48-9DD8046B23E4}"/>
              </a:ext>
            </a:extLst>
          </p:cNvPr>
          <p:cNvSpPr txBox="1">
            <a:spLocks/>
          </p:cNvSpPr>
          <p:nvPr/>
        </p:nvSpPr>
        <p:spPr>
          <a:xfrm>
            <a:off x="1124540" y="650631"/>
            <a:ext cx="10272131" cy="384043"/>
          </a:xfrm>
          <a:prstGeom prst="rect">
            <a:avLst/>
          </a:prstGeom>
        </p:spPr>
        <p:txBody>
          <a:bodyPr lIns="91440" tIns="45720" rIns="91440" bIns="45720" anchor="t"/>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endParaRPr kumimoji="0" lang="fr-FR" sz="2000" b="0" i="0" u="none" strike="noStrike" kern="1200" cap="none" spc="0" normalizeH="0" baseline="0" noProof="0">
              <a:ln>
                <a:noFill/>
              </a:ln>
              <a:solidFill>
                <a:srgbClr val="B24388"/>
              </a:solidFill>
              <a:effectLst/>
              <a:uLnTx/>
              <a:uFillTx/>
              <a:latin typeface="Montserrat SemiBold" panose="00000700000000000000" pitchFamily="50" charset="0"/>
              <a:ea typeface="+mn-ea"/>
              <a:cs typeface="Arial" panose="020B0604020202020204" pitchFamily="34" charset="0"/>
            </a:endParaRPr>
          </a:p>
        </p:txBody>
      </p:sp>
      <p:pic>
        <p:nvPicPr>
          <p:cNvPr id="2" name="Image 1">
            <a:extLst>
              <a:ext uri="{FF2B5EF4-FFF2-40B4-BE49-F238E27FC236}">
                <a16:creationId xmlns:a16="http://schemas.microsoft.com/office/drawing/2014/main" id="{25ABABF6-EBE2-452F-A164-2966639E7F6A}"/>
              </a:ext>
            </a:extLst>
          </p:cNvPr>
          <p:cNvPicPr>
            <a:picLocks noChangeAspect="1"/>
          </p:cNvPicPr>
          <p:nvPr/>
        </p:nvPicPr>
        <p:blipFill>
          <a:blip r:embed="rId3"/>
          <a:stretch>
            <a:fillRect/>
          </a:stretch>
        </p:blipFill>
        <p:spPr>
          <a:xfrm>
            <a:off x="3601092" y="6463286"/>
            <a:ext cx="6169687" cy="286537"/>
          </a:xfrm>
          <a:prstGeom prst="rect">
            <a:avLst/>
          </a:prstGeom>
        </p:spPr>
      </p:pic>
      <p:sp>
        <p:nvSpPr>
          <p:cNvPr id="3" name="Rectangle 2">
            <a:extLst>
              <a:ext uri="{FF2B5EF4-FFF2-40B4-BE49-F238E27FC236}">
                <a16:creationId xmlns:a16="http://schemas.microsoft.com/office/drawing/2014/main" id="{60D5A1EC-AB75-43EC-A8A9-BA931B66C28A}"/>
              </a:ext>
            </a:extLst>
          </p:cNvPr>
          <p:cNvSpPr/>
          <p:nvPr/>
        </p:nvSpPr>
        <p:spPr>
          <a:xfrm>
            <a:off x="9066998" y="6487427"/>
            <a:ext cx="616017" cy="231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5B3386E4-D9D8-9545-ACD1-94B87AB7501A}"/>
              </a:ext>
            </a:extLst>
          </p:cNvPr>
          <p:cNvSpPr txBox="1"/>
          <p:nvPr/>
        </p:nvSpPr>
        <p:spPr>
          <a:xfrm>
            <a:off x="960127" y="2697223"/>
            <a:ext cx="9689234" cy="3147015"/>
          </a:xfrm>
          <a:prstGeom prst="rect">
            <a:avLst/>
          </a:prstGeom>
          <a:noFill/>
        </p:spPr>
        <p:txBody>
          <a:bodyPr wrap="square" rtlCol="0">
            <a:spAutoFit/>
          </a:bodyPr>
          <a:lstStyle/>
          <a:p>
            <a:pPr algn="just">
              <a:spcAft>
                <a:spcPts val="300"/>
              </a:spcAft>
            </a:pPr>
            <a:r>
              <a:rPr lang="fr-FR" sz="1400">
                <a:latin typeface="+mj-lt"/>
              </a:rPr>
              <a:t>Vous devez également attirer l’attention des investisseurs sur les liens capitalistiques et financiers existant entre l’émetteur BPCE et BPCE Vie. Ces filiales d’assurances détenue à 100% par le Groupe BPCE, référencent ce support comme support d’unités de compte de contrats d’assurance-vie et capitalisation ou en tant qu’actif sous-jacent d’un fonds d’assurance spécialisé respectivement, de contrats d’assurance-vie et capitalisation.  </a:t>
            </a:r>
          </a:p>
          <a:p>
            <a:pPr algn="just"/>
            <a:r>
              <a:rPr lang="fr-FR" sz="1400">
                <a:latin typeface="+mj-lt"/>
              </a:rPr>
              <a:t>Vous devez également attirer l’attention des investisseurs sur le conflit d’intérêt potentiel lié à la détermination de la valeur du produit en cas de demande de rachat, d’arbitrage ou de dénouement du contrat avant l’échéance du support, BPCE et BPCE Vie, pouvant décider d’acquérir ce support financier.</a:t>
            </a:r>
          </a:p>
          <a:p>
            <a:pPr algn="just"/>
            <a:r>
              <a:rPr lang="fr-FR" sz="1400">
                <a:latin typeface="+mj-lt"/>
              </a:rPr>
              <a:t> </a:t>
            </a:r>
          </a:p>
          <a:p>
            <a:pPr algn="just"/>
            <a:r>
              <a:rPr lang="fr-FR" sz="1400">
                <a:latin typeface="+mj-lt"/>
              </a:rPr>
              <a:t>Les différentes activités exercées par les entités du Groupe BPCE relatives à la distribution des instruments financiers peuvent être génératrices de conflits d’intérêts de diverses natures. L’émetteur dispose d'un corpus normatif en matière de prévention, détection et gestion des conflits d'intérêts qui veille à assurer la protection et la primauté des intérêts du client dans la fourniture des services d’investissement conformément à la réglementation. De tels conflits d’intérêts pourraient avoir un effet défavorable sur la liquidité ou la valeur des Obligations ainsi que sur les intérêts des investisseurs.</a:t>
            </a:r>
          </a:p>
        </p:txBody>
      </p:sp>
      <p:pic>
        <p:nvPicPr>
          <p:cNvPr id="4" name="Image 3">
            <a:extLst>
              <a:ext uri="{FF2B5EF4-FFF2-40B4-BE49-F238E27FC236}">
                <a16:creationId xmlns:a16="http://schemas.microsoft.com/office/drawing/2014/main" id="{8A3E8930-D933-E425-8FEF-8F1A4024FDC2}"/>
              </a:ext>
            </a:extLst>
          </p:cNvPr>
          <p:cNvPicPr>
            <a:picLocks noChangeAspect="1"/>
          </p:cNvPicPr>
          <p:nvPr/>
        </p:nvPicPr>
        <p:blipFill>
          <a:blip r:embed="rId4"/>
          <a:stretch>
            <a:fillRect/>
          </a:stretch>
        </p:blipFill>
        <p:spPr>
          <a:xfrm>
            <a:off x="11297594" y="146747"/>
            <a:ext cx="721028" cy="721028"/>
          </a:xfrm>
          <a:prstGeom prst="rect">
            <a:avLst/>
          </a:prstGeom>
        </p:spPr>
      </p:pic>
      <p:sp>
        <p:nvSpPr>
          <p:cNvPr id="6" name="Rectangle : coins arrondis 5">
            <a:extLst>
              <a:ext uri="{FF2B5EF4-FFF2-40B4-BE49-F238E27FC236}">
                <a16:creationId xmlns:a16="http://schemas.microsoft.com/office/drawing/2014/main" id="{64F793B8-7BD6-C584-3341-9A9041D592B3}"/>
              </a:ext>
            </a:extLst>
          </p:cNvPr>
          <p:cNvSpPr/>
          <p:nvPr/>
        </p:nvSpPr>
        <p:spPr>
          <a:xfrm>
            <a:off x="960127" y="1233509"/>
            <a:ext cx="9603098" cy="117403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00000"/>
              </a:lnSpc>
              <a:spcBef>
                <a:spcPts val="0"/>
              </a:spcBef>
              <a:spcAft>
                <a:spcPts val="0"/>
              </a:spcAft>
              <a:buClrTx/>
              <a:buSzTx/>
              <a:tabLst/>
              <a:defRPr/>
            </a:pPr>
            <a:r>
              <a:rPr kumimoji="0" lang="fr-FR" altLang="fr-FR" sz="1600" b="1" i="0" u="none" strike="noStrike" kern="0" cap="none" spc="0" normalizeH="0" baseline="0" noProof="0">
                <a:ln>
                  <a:noFill/>
                </a:ln>
                <a:solidFill>
                  <a:srgbClr val="000000"/>
                </a:solidFill>
                <a:effectLst/>
                <a:uLnTx/>
                <a:uFillTx/>
                <a:latin typeface="Arial"/>
                <a:ea typeface="Verdana"/>
                <a:cs typeface="+mn-cs"/>
              </a:rPr>
              <a:t>La procédure de devoir de conseil doit être scrupuleusement respectée</a:t>
            </a:r>
            <a:r>
              <a:rPr kumimoji="0" lang="fr-FR" altLang="fr-FR" sz="1600" b="0" i="0" u="none" strike="noStrike" kern="0" cap="none" spc="0" normalizeH="0" baseline="0" noProof="0">
                <a:ln>
                  <a:noFill/>
                </a:ln>
                <a:solidFill>
                  <a:srgbClr val="000000"/>
                </a:solidFill>
                <a:effectLst/>
                <a:uLnTx/>
                <a:uFillTx/>
                <a:latin typeface="Arial"/>
                <a:ea typeface="Verdana"/>
                <a:cs typeface="+mn-cs"/>
              </a:rPr>
              <a:t>, d’autant plus que s’agissant d’une émission BPCE, il y a conflit d’intérêt dans la mesure où l’établissement a intérêt à placer un emprunt de sa maison mère émettrice (BPCE). L’établissement doit pouvoir apporter la preuve que l’intérêt du client a été pris en compte</a:t>
            </a:r>
            <a:endParaRPr kumimoji="0" lang="fr-FR" altLang="fr-FR" sz="1600" b="0" i="0" u="none" strike="noStrike" kern="0" cap="none" spc="0" normalizeH="0" baseline="0" noProof="0">
              <a:ln>
                <a:noFill/>
              </a:ln>
              <a:solidFill>
                <a:srgbClr val="000000"/>
              </a:solidFill>
              <a:effectLst/>
              <a:uLnTx/>
              <a:uFillTx/>
              <a:latin typeface="Arial"/>
              <a:ea typeface="Verdana"/>
              <a:cs typeface="Arial"/>
            </a:endParaRPr>
          </a:p>
        </p:txBody>
      </p:sp>
    </p:spTree>
    <p:extLst>
      <p:ext uri="{BB962C8B-B14F-4D97-AF65-F5344CB8AC3E}">
        <p14:creationId xmlns:p14="http://schemas.microsoft.com/office/powerpoint/2010/main" val="605651692"/>
      </p:ext>
    </p:extLst>
  </p:cSld>
  <p:clrMapOvr>
    <a:masterClrMapping/>
  </p:clrMapOvr>
  <p:transition advClick="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173296" y="3388356"/>
            <a:ext cx="3145972" cy="1113709"/>
          </a:xfrm>
        </p:spPr>
        <p:txBody>
          <a:bodyPr/>
          <a:lstStyle/>
          <a:p>
            <a:r>
              <a:rPr lang="fr-FR" sz="6000">
                <a:solidFill>
                  <a:schemeClr val="accent3"/>
                </a:solidFill>
              </a:rPr>
              <a:t>03</a:t>
            </a:r>
          </a:p>
        </p:txBody>
      </p:sp>
      <p:sp>
        <p:nvSpPr>
          <p:cNvPr id="3" name="Espace réservé du texte 2"/>
          <p:cNvSpPr>
            <a:spLocks noGrp="1"/>
          </p:cNvSpPr>
          <p:nvPr>
            <p:ph type="body" sz="quarter" idx="13"/>
          </p:nvPr>
        </p:nvSpPr>
        <p:spPr>
          <a:xfrm>
            <a:off x="3108140" y="3693843"/>
            <a:ext cx="8627757" cy="808222"/>
          </a:xfrm>
        </p:spPr>
        <p:txBody>
          <a:bodyPr/>
          <a:lstStyle/>
          <a:p>
            <a:r>
              <a:rPr lang="fr-FR" sz="2800"/>
              <a:t>Argumentaires/Réponses aux objections</a:t>
            </a:r>
          </a:p>
        </p:txBody>
      </p:sp>
      <p:sp>
        <p:nvSpPr>
          <p:cNvPr id="4" name="Rectangle 3">
            <a:extLst>
              <a:ext uri="{FF2B5EF4-FFF2-40B4-BE49-F238E27FC236}">
                <a16:creationId xmlns:a16="http://schemas.microsoft.com/office/drawing/2014/main" id="{D32BE5D7-C1E6-42BB-B9B5-00BE75A8EDC8}"/>
              </a:ext>
            </a:extLst>
          </p:cNvPr>
          <p:cNvSpPr/>
          <p:nvPr/>
        </p:nvSpPr>
        <p:spPr>
          <a:xfrm>
            <a:off x="3274316" y="6463772"/>
            <a:ext cx="6342506" cy="276999"/>
          </a:xfrm>
          <a:prstGeom prst="rect">
            <a:avLst/>
          </a:prstGeom>
        </p:spPr>
        <p:txBody>
          <a:bodyPr wrap="none" lIns="91440" tIns="45720" rIns="91440" bIns="45720" anchor="t">
            <a:spAutoFit/>
          </a:bodyPr>
          <a:lstStyle/>
          <a:p>
            <a:pPr defTabSz="1219170">
              <a:defRPr/>
            </a:pPr>
            <a:r>
              <a:rPr kumimoji="0" lang="fr" sz="1200" b="1" i="1" u="none" strike="noStrike" kern="1200" cap="none" spc="0" normalizeH="0" baseline="0" noProof="0">
                <a:ln>
                  <a:noFill/>
                </a:ln>
                <a:solidFill>
                  <a:srgbClr val="000000"/>
                </a:solidFill>
                <a:effectLst/>
                <a:uLnTx/>
                <a:uFillTx/>
                <a:latin typeface="Arial"/>
                <a:cs typeface="Arial"/>
                <a:sym typeface="Arial"/>
              </a:rPr>
              <a:t>DOCUMENT STRICTEMENT INTERNE, DESTINE AUX CONSEILLERS DU RESEAU</a:t>
            </a:r>
            <a:r>
              <a:rPr lang="fr" sz="1200" b="1" i="1">
                <a:solidFill>
                  <a:srgbClr val="000000"/>
                </a:solidFill>
                <a:latin typeface="Arial"/>
                <a:cs typeface="Arial"/>
                <a:sym typeface="Arial"/>
              </a:rPr>
              <a:t> </a:t>
            </a:r>
            <a:endParaRPr kumimoji="0" lang="fr" sz="1200" b="0" i="1" u="none" strike="noStrike" kern="120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899306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Rendez-vous Client</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1453891"/>
            <a:ext cx="11867747" cy="3167766"/>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050" b="0" u="none" strike="noStrike" kern="1200" cap="none" spc="0" normalizeH="0" baseline="0" noProof="0" dirty="0">
                <a:ln>
                  <a:noFill/>
                </a:ln>
                <a:solidFill>
                  <a:srgbClr val="000000"/>
                </a:solidFill>
                <a:effectLst/>
                <a:uLnTx/>
                <a:uFillTx/>
                <a:latin typeface="Arial" panose="020B0604020202020204"/>
                <a:ea typeface="+mn-ea"/>
                <a:cs typeface="Arial"/>
              </a:rPr>
              <a:t>« </a:t>
            </a:r>
            <a:r>
              <a:rPr kumimoji="0" lang="fr-FR" sz="1050" b="1" u="none" strike="noStrike" kern="1200" cap="none" spc="0" normalizeH="0" baseline="0" noProof="0" dirty="0">
                <a:ln>
                  <a:noFill/>
                </a:ln>
                <a:solidFill>
                  <a:srgbClr val="000000"/>
                </a:solidFill>
                <a:effectLst/>
                <a:uLnTx/>
                <a:uFillTx/>
                <a:latin typeface="Arial" panose="020B0604020202020204"/>
                <a:ea typeface="+mn-ea"/>
                <a:cs typeface="Arial"/>
              </a:rPr>
              <a:t>Vous souhaitez dynamiser votre épargne sur du moyen terme, 6 ans par exemple ?</a:t>
            </a:r>
            <a:r>
              <a:rPr kumimoji="0" lang="fr-FR" sz="1050" b="0" u="none" strike="noStrike" kern="1200" cap="none" spc="0" normalizeH="0" baseline="0" noProof="0" dirty="0">
                <a:ln>
                  <a:noFill/>
                </a:ln>
                <a:solidFill>
                  <a:srgbClr val="000000"/>
                </a:solidFill>
                <a:effectLst/>
                <a:uLnTx/>
                <a:uFillTx/>
                <a:latin typeface="Arial" panose="020B0604020202020204"/>
                <a:ea typeface="+mn-ea"/>
                <a:cs typeface="Arial"/>
              </a:rPr>
              <a:t> </a:t>
            </a: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050" b="0" u="none" strike="noStrike" kern="1200" cap="none" spc="0" normalizeH="0" baseline="0" noProof="0" dirty="0">
                <a:ln>
                  <a:noFill/>
                </a:ln>
                <a:solidFill>
                  <a:srgbClr val="000000"/>
                </a:solidFill>
                <a:effectLst/>
                <a:uLnTx/>
                <a:uFillTx/>
                <a:latin typeface="Arial" panose="020B0604020202020204"/>
                <a:ea typeface="+mn-ea"/>
                <a:cs typeface="Arial"/>
              </a:rPr>
              <a:t>Je vous propose de </a:t>
            </a:r>
            <a:r>
              <a:rPr kumimoji="0" lang="fr-FR" sz="1050" b="0" u="none" strike="noStrike" kern="1200" cap="none" spc="0" normalizeH="0" baseline="0" noProof="0" dirty="0">
                <a:ln>
                  <a:noFill/>
                </a:ln>
                <a:solidFill>
                  <a:schemeClr val="tx1"/>
                </a:solidFill>
                <a:effectLst/>
                <a:uLnTx/>
                <a:uFillTx/>
                <a:latin typeface="Arial" panose="020B0604020202020204"/>
                <a:ea typeface="+mn-ea"/>
                <a:cs typeface="Arial"/>
              </a:rPr>
              <a:t>diversifier votre épargne en souscrivant</a:t>
            </a:r>
            <a:r>
              <a:rPr kumimoji="0" lang="fr-FR" sz="1050" b="0" u="none" strike="noStrike" kern="1200" cap="none" spc="0" normalizeH="0" baseline="0" noProof="0" dirty="0">
                <a:ln>
                  <a:noFill/>
                </a:ln>
                <a:solidFill>
                  <a:srgbClr val="FF0000"/>
                </a:solidFill>
                <a:effectLst/>
                <a:uLnTx/>
                <a:uFillTx/>
                <a:latin typeface="Arial" panose="020B0604020202020204"/>
                <a:ea typeface="+mn-ea"/>
                <a:cs typeface="Arial"/>
              </a:rPr>
              <a:t> </a:t>
            </a:r>
            <a:r>
              <a:rPr kumimoji="0" lang="fr-FR" sz="1050" b="0" u="none" strike="noStrike" kern="1200" cap="none" spc="0" normalizeH="0" baseline="0" noProof="0" dirty="0">
                <a:ln>
                  <a:noFill/>
                </a:ln>
                <a:solidFill>
                  <a:srgbClr val="000000"/>
                </a:solidFill>
                <a:effectLst/>
                <a:uLnTx/>
                <a:uFillTx/>
                <a:latin typeface="Arial" panose="020B0604020202020204"/>
                <a:ea typeface="+mn-ea"/>
                <a:cs typeface="Arial"/>
              </a:rPr>
              <a:t>à l’emprunt obligataire BPCE.</a:t>
            </a: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050" b="0" u="none" strike="noStrike" kern="1200" cap="none" spc="0" normalizeH="0" baseline="0" noProof="0" dirty="0">
                <a:ln>
                  <a:noFill/>
                </a:ln>
                <a:solidFill>
                  <a:srgbClr val="000000"/>
                </a:solidFill>
                <a:effectLst/>
                <a:uLnTx/>
                <a:uFillTx/>
                <a:latin typeface="Arial" panose="020B0604020202020204"/>
                <a:ea typeface="+mn-ea"/>
                <a:cs typeface="Arial"/>
              </a:rPr>
              <a:t>Les emprunts obligataires sont émis par des entreprises ou des banques (comme ici BPCE). Ils leur permettent de se financer sur les marchés financiers. L’emprunteur émet des titres, appelés « obligations » qui sont proposés à des particuliers, à des entreprises ou à des institutionnels qui souhaitent placer leurs capitaux.</a:t>
            </a:r>
            <a:endParaRPr lang="fr-FR" sz="1050" b="0" u="none" strike="noStrike" kern="1200" cap="none" spc="0" normalizeH="0" baseline="0" noProof="0" dirty="0">
              <a:ln>
                <a:noFill/>
              </a:ln>
              <a:solidFill>
                <a:srgbClr val="000000"/>
              </a:solidFill>
              <a:effectLst/>
              <a:uLnTx/>
              <a:uFillTx/>
              <a:latin typeface="Arial" panose="020B0604020202020204"/>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050" b="0" u="none" strike="noStrike" kern="1200" cap="none" spc="0" normalizeH="0" baseline="0" noProof="0" dirty="0">
                <a:ln>
                  <a:noFill/>
                </a:ln>
                <a:solidFill>
                  <a:srgbClr val="000000"/>
                </a:solidFill>
                <a:effectLst/>
                <a:uLnTx/>
                <a:uFillTx/>
                <a:latin typeface="Arial" panose="020B0604020202020204"/>
                <a:ea typeface="+mn-ea"/>
                <a:cs typeface="Arial"/>
              </a:rPr>
              <a:t>Aujourd’hui, je vous propose de souscrire à un emprunt obligataire émis par BPCE, 2</a:t>
            </a:r>
            <a:r>
              <a:rPr kumimoji="0" lang="fr-FR" sz="1050" b="0" u="none" strike="noStrike" kern="1200" cap="none" spc="0" normalizeH="0" baseline="30000" noProof="0" dirty="0">
                <a:ln>
                  <a:noFill/>
                </a:ln>
                <a:solidFill>
                  <a:srgbClr val="000000"/>
                </a:solidFill>
                <a:effectLst/>
                <a:uLnTx/>
                <a:uFillTx/>
                <a:latin typeface="Arial" panose="020B0604020202020204"/>
                <a:ea typeface="+mn-ea"/>
                <a:cs typeface="Arial"/>
              </a:rPr>
              <a:t>ième</a:t>
            </a:r>
            <a:r>
              <a:rPr kumimoji="0" lang="fr-FR" sz="1050" b="0" u="none" strike="noStrike" kern="1200" cap="none" spc="0" normalizeH="0" baseline="0" noProof="0" dirty="0">
                <a:ln>
                  <a:noFill/>
                </a:ln>
                <a:solidFill>
                  <a:srgbClr val="000000"/>
                </a:solidFill>
                <a:effectLst/>
                <a:uLnTx/>
                <a:uFillTx/>
                <a:latin typeface="Arial" panose="020B0604020202020204"/>
                <a:ea typeface="+mn-ea"/>
                <a:cs typeface="Arial"/>
              </a:rPr>
              <a:t> Groupe bancaire français, reconnu pour sa solidité financière (notation A1 Moody’s). »</a:t>
            </a:r>
            <a:endParaRPr lang="fr-FR" sz="1050" b="0" u="none" strike="noStrike" kern="1200" cap="none" spc="0" normalizeH="0" baseline="0" noProof="0" dirty="0">
              <a:ln>
                <a:noFill/>
              </a:ln>
              <a:solidFill>
                <a:srgbClr val="000000"/>
              </a:solidFill>
              <a:effectLst/>
              <a:uLnTx/>
              <a:uFillTx/>
              <a:latin typeface="Arial" panose="020B0604020202020204"/>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dirty="0">
              <a:ln>
                <a:noFill/>
              </a:ln>
              <a:solidFill>
                <a:srgbClr val="000000"/>
              </a:solidFill>
              <a:effectLst/>
              <a:uLnTx/>
              <a:uFillTx/>
              <a:latin typeface="Arial" panose="020B0604020202020204"/>
              <a:ea typeface="+mn-ea"/>
              <a:cs typeface="Arial"/>
            </a:endParaRPr>
          </a:p>
          <a:p>
            <a:pPr defTabSz="910828" fontAlgn="base">
              <a:spcBef>
                <a:spcPct val="0"/>
              </a:spcBef>
              <a:spcAft>
                <a:spcPct val="0"/>
              </a:spcAft>
              <a:defRPr/>
            </a:pPr>
            <a:r>
              <a:rPr kumimoji="0" lang="fr-FR" sz="1050" b="0" u="none" strike="noStrike" kern="1200" cap="none" spc="0" normalizeH="0" baseline="0" noProof="0" dirty="0">
                <a:ln>
                  <a:noFill/>
                </a:ln>
                <a:solidFill>
                  <a:srgbClr val="000000"/>
                </a:solidFill>
                <a:effectLst/>
                <a:uLnTx/>
                <a:uFillTx/>
                <a:latin typeface="Arial" panose="020B0604020202020204"/>
                <a:ea typeface="+mn-ea"/>
                <a:cs typeface="Arial"/>
              </a:rPr>
              <a:t>Ce placement sera réalisé dans le cadre d’un Compte-Titres Ordinaire, ou </a:t>
            </a:r>
            <a:r>
              <a:rPr lang="fr-FR" sz="1050" dirty="0">
                <a:solidFill>
                  <a:srgbClr val="000000"/>
                </a:solidFill>
                <a:latin typeface="Arial" panose="020B0604020202020204"/>
                <a:cs typeface="Arial"/>
              </a:rPr>
              <a:t>un contrat d’assurance vie / capitalisation</a:t>
            </a:r>
            <a:endParaRPr kumimoji="0" lang="fr-FR" altLang="fr-FR" sz="1050" b="0" u="none" strike="noStrike" kern="1200" cap="none" spc="0" normalizeH="0" baseline="0" noProof="0" dirty="0">
              <a:ln>
                <a:noFill/>
              </a:ln>
              <a:solidFill>
                <a:srgbClr val="000000"/>
              </a:solidFill>
              <a:effectLst/>
              <a:uLnTx/>
              <a:uFillTx/>
              <a:latin typeface="Arial"/>
              <a:ea typeface="Verdana" panose="020B060403050404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938775" y="1288890"/>
            <a:ext cx="2135168" cy="253916"/>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a:ln>
                  <a:noFill/>
                </a:ln>
                <a:solidFill>
                  <a:srgbClr val="B34A8C"/>
                </a:solidFill>
                <a:effectLst/>
                <a:uLnTx/>
                <a:uFillTx/>
                <a:latin typeface="Arial"/>
                <a:ea typeface="+mn-ea"/>
                <a:cs typeface="+mn-cs"/>
              </a:rPr>
              <a:t>Argumentaire</a:t>
            </a:r>
          </a:p>
        </p:txBody>
      </p:sp>
      <p:pic>
        <p:nvPicPr>
          <p:cNvPr id="12" name="Image 11">
            <a:extLst>
              <a:ext uri="{FF2B5EF4-FFF2-40B4-BE49-F238E27FC236}">
                <a16:creationId xmlns:a16="http://schemas.microsoft.com/office/drawing/2014/main" id="{4D36D24B-D349-4FB5-8A6C-F39665E61B58}"/>
              </a:ext>
            </a:extLst>
          </p:cNvPr>
          <p:cNvPicPr>
            <a:picLocks noChangeAspect="1"/>
          </p:cNvPicPr>
          <p:nvPr/>
        </p:nvPicPr>
        <p:blipFill>
          <a:blip r:embed="rId3"/>
          <a:stretch>
            <a:fillRect/>
          </a:stretch>
        </p:blipFill>
        <p:spPr>
          <a:xfrm>
            <a:off x="8722389" y="3429000"/>
            <a:ext cx="2653105" cy="627976"/>
          </a:xfrm>
          <a:prstGeom prst="rect">
            <a:avLst/>
          </a:prstGeom>
        </p:spPr>
      </p:pic>
      <p:pic>
        <p:nvPicPr>
          <p:cNvPr id="7" name="Image 6" descr="Une image contenant texte, clipart&#10;&#10;Description générée automatiquement">
            <a:extLst>
              <a:ext uri="{FF2B5EF4-FFF2-40B4-BE49-F238E27FC236}">
                <a16:creationId xmlns:a16="http://schemas.microsoft.com/office/drawing/2014/main" id="{8BB0ABF1-AC1C-53DD-6FB3-ADD4F4DC2F83}"/>
              </a:ext>
            </a:extLst>
          </p:cNvPr>
          <p:cNvPicPr>
            <a:picLocks noChangeAspect="1"/>
          </p:cNvPicPr>
          <p:nvPr/>
        </p:nvPicPr>
        <p:blipFill>
          <a:blip r:embed="rId4"/>
          <a:stretch>
            <a:fillRect/>
          </a:stretch>
        </p:blipFill>
        <p:spPr>
          <a:xfrm>
            <a:off x="11253124" y="244879"/>
            <a:ext cx="721028" cy="721028"/>
          </a:xfrm>
          <a:prstGeom prst="rect">
            <a:avLst/>
          </a:prstGeom>
        </p:spPr>
      </p:pic>
      <p:sp>
        <p:nvSpPr>
          <p:cNvPr id="6" name="Rectangle 5">
            <a:extLst>
              <a:ext uri="{FF2B5EF4-FFF2-40B4-BE49-F238E27FC236}">
                <a16:creationId xmlns:a16="http://schemas.microsoft.com/office/drawing/2014/main" id="{EF9E5571-8AB0-6B2B-1997-21586E431EC5}"/>
              </a:ext>
            </a:extLst>
          </p:cNvPr>
          <p:cNvSpPr/>
          <p:nvPr/>
        </p:nvSpPr>
        <p:spPr>
          <a:xfrm>
            <a:off x="3578613" y="6588005"/>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2972529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Rendez-vous Client</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221681" y="1442778"/>
            <a:ext cx="5431839"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0828" rtl="0" eaLnBrk="1" fontAlgn="base" latinLnBrk="0" hangingPunct="1">
              <a:lnSpc>
                <a:spcPct val="100000"/>
              </a:lnSpc>
              <a:spcBef>
                <a:spcPct val="0"/>
              </a:spcBef>
              <a:spcAft>
                <a:spcPct val="0"/>
              </a:spcAft>
              <a:buClrTx/>
              <a:buSzTx/>
              <a:buFontTx/>
              <a:buNone/>
              <a:tabLst/>
              <a:defRPr/>
            </a:pPr>
            <a:endParaRPr lang="fr-FR" sz="1100" b="1" i="1" u="none" strike="noStrike" kern="1200" cap="none" spc="0" normalizeH="0" baseline="0" noProof="0">
              <a:ln>
                <a:noFill/>
              </a:ln>
              <a:solidFill>
                <a:srgbClr val="B34A8C"/>
              </a:solidFill>
              <a:effectLst/>
              <a:uLnTx/>
              <a:uFillTx/>
              <a:latin typeface="Arial" panose="020B0604020202020204"/>
              <a:cs typeface="Arial"/>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933281" y="1315820"/>
            <a:ext cx="2135168" cy="253916"/>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a:ln>
                  <a:noFill/>
                </a:ln>
                <a:solidFill>
                  <a:srgbClr val="B34A8C"/>
                </a:solidFill>
                <a:effectLst/>
                <a:uLnTx/>
                <a:uFillTx/>
                <a:latin typeface="Arial"/>
                <a:ea typeface="+mn-ea"/>
                <a:cs typeface="+mn-cs"/>
              </a:rPr>
              <a:t>Argumentaire</a:t>
            </a:r>
          </a:p>
        </p:txBody>
      </p:sp>
      <p:sp>
        <p:nvSpPr>
          <p:cNvPr id="18" name="ZoneTexte 17">
            <a:extLst>
              <a:ext uri="{FF2B5EF4-FFF2-40B4-BE49-F238E27FC236}">
                <a16:creationId xmlns:a16="http://schemas.microsoft.com/office/drawing/2014/main" id="{29434BD7-5B24-4518-B295-0371F80FBC34}"/>
              </a:ext>
            </a:extLst>
          </p:cNvPr>
          <p:cNvSpPr txBox="1"/>
          <p:nvPr/>
        </p:nvSpPr>
        <p:spPr>
          <a:xfrm>
            <a:off x="4693772" y="6334089"/>
            <a:ext cx="280445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1" u="none" strike="noStrike" kern="1200" cap="none" spc="0" normalizeH="0" baseline="0" noProof="0" dirty="0">
                <a:ln>
                  <a:noFill/>
                </a:ln>
                <a:solidFill>
                  <a:srgbClr val="000000"/>
                </a:solidFill>
                <a:effectLst/>
                <a:uLnTx/>
                <a:uFillTx/>
                <a:latin typeface="Arial"/>
                <a:ea typeface="+mn-ea"/>
                <a:cs typeface="Arial"/>
              </a:rPr>
              <a:t>*Taux hors fiscalité et prélèvements sociaux</a:t>
            </a:r>
            <a:endParaRPr kumimoji="0" lang="fr-FR" sz="1000" b="0" i="1" u="none" strike="noStrike" kern="1200" cap="none" spc="0" normalizeH="0" baseline="0" noProof="0" dirty="0">
              <a:ln>
                <a:noFill/>
              </a:ln>
              <a:solidFill>
                <a:srgbClr val="000000"/>
              </a:solidFill>
              <a:effectLst/>
              <a:uLnTx/>
              <a:uFillTx/>
              <a:latin typeface="Arial"/>
              <a:ea typeface="+mn-ea"/>
              <a:cs typeface="+mn-cs"/>
            </a:endParaRPr>
          </a:p>
        </p:txBody>
      </p:sp>
      <p:pic>
        <p:nvPicPr>
          <p:cNvPr id="7" name="Image 6" descr="Une image contenant texte, clipart&#10;&#10;Description générée automatiquement">
            <a:extLst>
              <a:ext uri="{FF2B5EF4-FFF2-40B4-BE49-F238E27FC236}">
                <a16:creationId xmlns:a16="http://schemas.microsoft.com/office/drawing/2014/main" id="{8BB0ABF1-AC1C-53DD-6FB3-ADD4F4DC2F83}"/>
              </a:ext>
            </a:extLst>
          </p:cNvPr>
          <p:cNvPicPr>
            <a:picLocks noChangeAspect="1"/>
          </p:cNvPicPr>
          <p:nvPr/>
        </p:nvPicPr>
        <p:blipFill>
          <a:blip r:embed="rId3"/>
          <a:stretch>
            <a:fillRect/>
          </a:stretch>
        </p:blipFill>
        <p:spPr>
          <a:xfrm>
            <a:off x="11253124" y="244879"/>
            <a:ext cx="721028" cy="721028"/>
          </a:xfrm>
          <a:prstGeom prst="rect">
            <a:avLst/>
          </a:prstGeom>
        </p:spPr>
      </p:pic>
      <p:sp>
        <p:nvSpPr>
          <p:cNvPr id="6" name="Rectangle 5">
            <a:extLst>
              <a:ext uri="{FF2B5EF4-FFF2-40B4-BE49-F238E27FC236}">
                <a16:creationId xmlns:a16="http://schemas.microsoft.com/office/drawing/2014/main" id="{EF9E5571-8AB0-6B2B-1997-21586E431EC5}"/>
              </a:ext>
            </a:extLst>
          </p:cNvPr>
          <p:cNvSpPr/>
          <p:nvPr/>
        </p:nvSpPr>
        <p:spPr>
          <a:xfrm>
            <a:off x="3578613" y="6588005"/>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
        <p:nvSpPr>
          <p:cNvPr id="10" name="ZoneTexte 9">
            <a:extLst>
              <a:ext uri="{FF2B5EF4-FFF2-40B4-BE49-F238E27FC236}">
                <a16:creationId xmlns:a16="http://schemas.microsoft.com/office/drawing/2014/main" id="{D049596D-8978-EED9-C4F1-88D5FBF90DD0}"/>
              </a:ext>
            </a:extLst>
          </p:cNvPr>
          <p:cNvSpPr txBox="1"/>
          <p:nvPr/>
        </p:nvSpPr>
        <p:spPr>
          <a:xfrm>
            <a:off x="324466" y="1937346"/>
            <a:ext cx="5083276" cy="4093428"/>
          </a:xfrm>
          <a:prstGeom prst="rect">
            <a:avLst/>
          </a:prstGeom>
          <a:noFill/>
        </p:spPr>
        <p:txBody>
          <a:bodyPr wrap="square">
            <a:spAutoFit/>
          </a:bodyPr>
          <a:lstStyle/>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100" b="1" u="none" strike="noStrike" kern="1200" cap="none" spc="0" normalizeH="0" baseline="0" noProof="0" dirty="0">
                <a:ln>
                  <a:noFill/>
                </a:ln>
                <a:solidFill>
                  <a:srgbClr val="B34A8C"/>
                </a:solidFill>
                <a:effectLst/>
                <a:uLnTx/>
                <a:uFillTx/>
                <a:ea typeface="+mn-ea"/>
                <a:cs typeface="Arial"/>
              </a:rPr>
              <a:t>Pourquoi souscrire à cet emprunt ?</a:t>
            </a: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100" b="1" i="1" u="none" strike="noStrike" kern="1200" cap="none" spc="0" normalizeH="0" baseline="0" noProof="0" dirty="0">
              <a:ln>
                <a:noFill/>
              </a:ln>
              <a:solidFill>
                <a:srgbClr val="B34A8C"/>
              </a:solidFill>
              <a:effectLst/>
              <a:uLnTx/>
              <a:uFillTx/>
              <a:ea typeface="+mn-ea"/>
              <a:cs typeface="Arial"/>
            </a:endParaRPr>
          </a:p>
          <a:p>
            <a:endParaRPr lang="fr-FR" sz="1100" dirty="0"/>
          </a:p>
          <a:p>
            <a:pPr marL="285750" indent="-285750">
              <a:buFont typeface="Wingdings" panose="05000000000000000000" pitchFamily="2" charset="2"/>
              <a:buChar char="Ø"/>
            </a:pPr>
            <a:r>
              <a:rPr lang="fr-FR" sz="1100" dirty="0"/>
              <a:t>Pour percevoir un rendement actuariel de 4,2 %*  sur une durée de 6 ans.</a:t>
            </a:r>
          </a:p>
          <a:p>
            <a:endParaRPr lang="fr-FR" sz="1100" dirty="0"/>
          </a:p>
          <a:p>
            <a:pPr marL="285750" indent="-285750">
              <a:buFont typeface="Wingdings" panose="05000000000000000000" pitchFamily="2" charset="2"/>
              <a:buChar char="Ø"/>
            </a:pPr>
            <a:r>
              <a:rPr lang="fr-FR" sz="1100" dirty="0"/>
              <a:t> Pour placer votre épargne, en toute sécurité, sur une durée de 6 ans,</a:t>
            </a:r>
          </a:p>
          <a:p>
            <a:endParaRPr lang="fr-FR" sz="1100" dirty="0"/>
          </a:p>
          <a:p>
            <a:pPr marL="285750" indent="-285750">
              <a:buFont typeface="Wingdings" panose="05000000000000000000" pitchFamily="2" charset="2"/>
              <a:buChar char="Ø"/>
            </a:pPr>
            <a:r>
              <a:rPr lang="fr-FR" sz="1100" b="1" dirty="0"/>
              <a:t>Dans un contrat d’Assurance Vie / capitalisation </a:t>
            </a:r>
            <a:r>
              <a:rPr lang="fr-FR" sz="1100" dirty="0"/>
              <a:t>: vous bénéficiez à l’échéance d’un montant appelé remboursement qui intégrera la valeur de l’investissement augmentée des intérêts capitalisés sur 6 années,</a:t>
            </a:r>
          </a:p>
          <a:p>
            <a:endParaRPr lang="fr-FR" sz="1100" dirty="0"/>
          </a:p>
          <a:p>
            <a:pPr marL="285750" indent="-285750">
              <a:buFont typeface="Wingdings" panose="05000000000000000000" pitchFamily="2" charset="2"/>
              <a:buChar char="Ø"/>
            </a:pPr>
            <a:r>
              <a:rPr lang="fr-FR" sz="1100" b="1" dirty="0"/>
              <a:t>Dans un Compte-Titres Ordinaire (CTO)</a:t>
            </a:r>
            <a:r>
              <a:rPr lang="fr-FR" sz="1100" dirty="0"/>
              <a:t> : vous bénéficiez du versement d'un revenu trimestriel qui est connu et garanti dès la souscription.</a:t>
            </a:r>
          </a:p>
          <a:p>
            <a:r>
              <a:rPr lang="fr-FR" sz="1100" dirty="0"/>
              <a:t> </a:t>
            </a:r>
          </a:p>
          <a:p>
            <a:pPr marL="285750" indent="-285750">
              <a:buFont typeface="Wingdings" panose="05000000000000000000" pitchFamily="2" charset="2"/>
              <a:buChar char="Ø"/>
            </a:pPr>
            <a:r>
              <a:rPr lang="fr-FR" sz="1100" dirty="0"/>
              <a:t>Pour bénéficier d’un capital garanti à l’échéance.</a:t>
            </a:r>
          </a:p>
          <a:p>
            <a:endParaRPr lang="fr-FR" sz="1100" dirty="0"/>
          </a:p>
          <a:p>
            <a:endParaRPr lang="fr-FR" sz="1100" dirty="0"/>
          </a:p>
          <a:p>
            <a:pPr marL="285750" indent="-285750">
              <a:buFont typeface="Wingdings" panose="05000000000000000000" pitchFamily="2" charset="2"/>
              <a:buChar char="Ø"/>
            </a:pPr>
            <a:endParaRPr lang="fr-FR" sz="1100" dirty="0"/>
          </a:p>
          <a:p>
            <a:r>
              <a:rPr kumimoji="0" lang="fr-FR" altLang="fr-FR" sz="1050" b="0" u="none" strike="noStrike" kern="1200" cap="none" spc="0" normalizeH="0" baseline="0" noProof="0" dirty="0">
                <a:ln>
                  <a:noFill/>
                </a:ln>
                <a:solidFill>
                  <a:srgbClr val="000000"/>
                </a:solidFill>
                <a:effectLst/>
                <a:uLnTx/>
                <a:uFillTx/>
                <a:ea typeface="Verdana"/>
                <a:cs typeface="Arial"/>
              </a:rPr>
              <a:t>NB : Tenir compte des éléments issus de la connaissance client : sa connaissance, sa situation, de son expérience en matière financière, de ses exigences, objectifs et besoins, de son appétence aux risques, de son horizon de placement et de sa capacité à subir des pertes.</a:t>
            </a:r>
            <a:endParaRPr lang="fr-FR" altLang="fr-FR" sz="1050" b="0" u="none" strike="noStrike" kern="1200" cap="none" spc="0" normalizeH="0" baseline="0" noProof="0" dirty="0">
              <a:ln>
                <a:noFill/>
              </a:ln>
              <a:solidFill>
                <a:srgbClr val="000000"/>
              </a:solidFill>
              <a:effectLst/>
              <a:uLnTx/>
              <a:uFillTx/>
              <a:ea typeface="Verdana"/>
              <a:cs typeface="Arial"/>
            </a:endParaRPr>
          </a:p>
          <a:p>
            <a:endParaRPr lang="fr-FR" sz="1100" dirty="0"/>
          </a:p>
        </p:txBody>
      </p:sp>
      <p:sp>
        <p:nvSpPr>
          <p:cNvPr id="3" name="Rectangle : coins arrondis 2">
            <a:extLst>
              <a:ext uri="{FF2B5EF4-FFF2-40B4-BE49-F238E27FC236}">
                <a16:creationId xmlns:a16="http://schemas.microsoft.com/office/drawing/2014/main" id="{05DB7BDD-79EC-598E-72F4-3214E3539A01}"/>
              </a:ext>
            </a:extLst>
          </p:cNvPr>
          <p:cNvSpPr/>
          <p:nvPr/>
        </p:nvSpPr>
        <p:spPr>
          <a:xfrm>
            <a:off x="6317708" y="1453890"/>
            <a:ext cx="5431840"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45720" rIns="36000" bIns="45720" rtlCol="0" anchor="ctr"/>
          <a:lstStyle/>
          <a:p>
            <a:pPr defTabSz="910828" fontAlgn="base">
              <a:defRPr/>
            </a:pPr>
            <a:endParaRPr lang="fr-FR" altLang="fr-FR" sz="1200" b="1" i="1" dirty="0">
              <a:solidFill>
                <a:srgbClr val="000000"/>
              </a:solidFill>
              <a:latin typeface="Arial"/>
              <a:ea typeface="Verdana"/>
              <a:cs typeface="Arial"/>
            </a:endParaRPr>
          </a:p>
          <a:p>
            <a:pPr defTabSz="910828">
              <a:defRPr/>
            </a:pPr>
            <a:endParaRPr lang="fr-FR" altLang="fr-FR" sz="1200" b="1" i="1" dirty="0">
              <a:solidFill>
                <a:srgbClr val="000000"/>
              </a:solidFill>
              <a:latin typeface="Arial"/>
              <a:ea typeface="Verdana"/>
              <a:cs typeface="Arial"/>
            </a:endParaRPr>
          </a:p>
          <a:p>
            <a:pPr defTabSz="910828">
              <a:defRPr/>
            </a:pPr>
            <a:endParaRPr lang="fr-FR" altLang="fr-FR" sz="1200" b="1" i="1" dirty="0">
              <a:solidFill>
                <a:srgbClr val="000000"/>
              </a:solidFill>
              <a:latin typeface="Arial"/>
              <a:ea typeface="Verdana"/>
              <a:cs typeface="Arial"/>
            </a:endParaRPr>
          </a:p>
          <a:p>
            <a:pPr defTabSz="910828">
              <a:lnSpc>
                <a:spcPts val="1300"/>
              </a:lnSpc>
              <a:defRPr/>
            </a:pPr>
            <a:r>
              <a:rPr lang="fr-FR" altLang="fr-FR" sz="1100" b="1" dirty="0">
                <a:solidFill>
                  <a:schemeClr val="tx2"/>
                </a:solidFill>
                <a:latin typeface="Arial"/>
                <a:ea typeface="Verdana"/>
                <a:cs typeface="Arial"/>
              </a:rPr>
              <a:t>&gt; Rebond sur contact entrant ou sortant :</a:t>
            </a:r>
            <a:endParaRPr lang="fr-FR" sz="1100" b="1" dirty="0">
              <a:solidFill>
                <a:schemeClr val="tx2"/>
              </a:solidFill>
              <a:latin typeface="Arial"/>
              <a:ea typeface="Verdana"/>
              <a:cs typeface="Arial"/>
            </a:endParaRPr>
          </a:p>
          <a:p>
            <a:pPr defTabSz="910828">
              <a:lnSpc>
                <a:spcPts val="1300"/>
              </a:lnSpc>
              <a:defRPr/>
            </a:pPr>
            <a:r>
              <a:rPr kumimoji="0" lang="fr-FR" altLang="fr-FR" sz="1100" b="0" u="none" strike="noStrike" kern="1200" cap="none" spc="0" normalizeH="0" baseline="0" noProof="0" dirty="0">
                <a:ln>
                  <a:noFill/>
                </a:ln>
                <a:solidFill>
                  <a:srgbClr val="000000"/>
                </a:solidFill>
                <a:effectLst/>
                <a:uLnTx/>
                <a:uFillTx/>
                <a:latin typeface="Arial"/>
                <a:ea typeface="Verdana"/>
                <a:cs typeface="Arial"/>
              </a:rPr>
              <a:t>« </a:t>
            </a:r>
            <a:r>
              <a:rPr lang="fr-FR" altLang="fr-FR" sz="1100" dirty="0">
                <a:solidFill>
                  <a:srgbClr val="000000"/>
                </a:solidFill>
                <a:latin typeface="Arial"/>
                <a:ea typeface="Verdana"/>
                <a:cs typeface="Arial"/>
              </a:rPr>
              <a:t>Monsieur Dupuis, nous nous voyons aujourd’hui pour … (banque au quotidien, crédit, assurance, prévoyance,…) et je vais bien sûr vous accompagner sur votre demande.</a:t>
            </a:r>
            <a:endParaRPr lang="fr-FR" sz="1100" dirty="0">
              <a:solidFill>
                <a:srgbClr val="FFFFFF"/>
              </a:solidFill>
              <a:latin typeface="Arial"/>
              <a:ea typeface="Verdana"/>
              <a:cs typeface="Arial"/>
            </a:endParaRPr>
          </a:p>
          <a:p>
            <a:pPr defTabSz="910828">
              <a:lnSpc>
                <a:spcPts val="1300"/>
              </a:lnSpc>
              <a:defRPr/>
            </a:pPr>
            <a:r>
              <a:rPr kumimoji="0" lang="fr-FR" altLang="fr-FR" sz="1100" b="0" u="none" strike="noStrike" kern="1200" cap="none" spc="0" normalizeH="0" baseline="0" noProof="0" dirty="0">
                <a:ln>
                  <a:noFill/>
                </a:ln>
                <a:solidFill>
                  <a:srgbClr val="000000"/>
                </a:solidFill>
                <a:effectLst/>
                <a:uLnTx/>
                <a:uFillTx/>
                <a:latin typeface="Arial"/>
                <a:ea typeface="Verdana"/>
                <a:cs typeface="Arial"/>
              </a:rPr>
              <a:t> </a:t>
            </a:r>
            <a:r>
              <a:rPr lang="fr-FR" altLang="fr-FR" sz="1100" b="1" dirty="0">
                <a:solidFill>
                  <a:srgbClr val="000000"/>
                </a:solidFill>
                <a:latin typeface="Arial"/>
                <a:ea typeface="Verdana"/>
                <a:cs typeface="Arial"/>
              </a:rPr>
              <a:t>En préparant notre entretien</a:t>
            </a:r>
            <a:r>
              <a:rPr lang="fr-FR" altLang="fr-FR" sz="1100" dirty="0">
                <a:solidFill>
                  <a:srgbClr val="000000"/>
                </a:solidFill>
                <a:latin typeface="Arial"/>
                <a:ea typeface="Verdana"/>
                <a:cs typeface="Arial"/>
              </a:rPr>
              <a:t> et à la vue de votre épargne actuelle, je pense qu'il est important que </a:t>
            </a:r>
            <a:r>
              <a:rPr lang="fr-FR" altLang="fr-FR" sz="1050" dirty="0">
                <a:solidFill>
                  <a:srgbClr val="000000"/>
                </a:solidFill>
                <a:latin typeface="Arial"/>
                <a:ea typeface="Verdana"/>
                <a:cs typeface="Arial"/>
              </a:rPr>
              <a:t>nous</a:t>
            </a:r>
            <a:r>
              <a:rPr lang="fr-FR" altLang="fr-FR" sz="1100" dirty="0">
                <a:solidFill>
                  <a:srgbClr val="000000"/>
                </a:solidFill>
                <a:latin typeface="Arial"/>
                <a:ea typeface="Verdana"/>
                <a:cs typeface="Arial"/>
              </a:rPr>
              <a:t> abordions ensemble les évolutions récentes des taux d’épargne sur la deuxième partie de notre rdv. Qu’en pensez-vous ? »</a:t>
            </a:r>
          </a:p>
          <a:p>
            <a:pPr defTabSz="910828">
              <a:lnSpc>
                <a:spcPts val="1300"/>
              </a:lnSpc>
              <a:defRPr/>
            </a:pPr>
            <a:endParaRPr lang="fr-FR" altLang="fr-FR" sz="1100" dirty="0">
              <a:solidFill>
                <a:srgbClr val="000000"/>
              </a:solidFill>
              <a:latin typeface="Arial"/>
              <a:ea typeface="Verdana"/>
              <a:cs typeface="Arial"/>
            </a:endParaRPr>
          </a:p>
          <a:p>
            <a:pPr defTabSz="910828">
              <a:lnSpc>
                <a:spcPts val="1300"/>
              </a:lnSpc>
              <a:defRPr/>
            </a:pPr>
            <a:endParaRPr lang="fr-FR" altLang="fr-FR" sz="1100" b="1" dirty="0">
              <a:solidFill>
                <a:schemeClr val="tx2"/>
              </a:solidFill>
              <a:latin typeface="Arial"/>
              <a:ea typeface="Verdana"/>
              <a:cs typeface="Arial"/>
            </a:endParaRPr>
          </a:p>
          <a:p>
            <a:pPr defTabSz="910828">
              <a:lnSpc>
                <a:spcPts val="1300"/>
              </a:lnSpc>
              <a:defRPr/>
            </a:pPr>
            <a:r>
              <a:rPr lang="fr-FR" altLang="fr-FR" sz="1100" b="1" dirty="0">
                <a:solidFill>
                  <a:schemeClr val="tx2"/>
                </a:solidFill>
                <a:latin typeface="Arial"/>
                <a:ea typeface="Verdana"/>
                <a:cs typeface="Arial"/>
              </a:rPr>
              <a:t>&gt; Entretien autre qu'épargne:</a:t>
            </a:r>
          </a:p>
          <a:p>
            <a:pPr defTabSz="910828">
              <a:lnSpc>
                <a:spcPts val="1300"/>
              </a:lnSpc>
              <a:defRPr/>
            </a:pPr>
            <a:r>
              <a:rPr lang="fr-FR" altLang="fr-FR" sz="1100" dirty="0">
                <a:solidFill>
                  <a:schemeClr val="tx1"/>
                </a:solidFill>
                <a:ea typeface="Verdana"/>
                <a:cs typeface="+mn-lt"/>
              </a:rPr>
              <a:t>Monsieur ou Madame, maintenant que nous avons traité votre besoin… (banque au quotidien, crédit, assurance, prévoyance,…) je profite de notre échange pour évoquer l’évolution récente des taux d’épargne. Je vous propose :</a:t>
            </a:r>
            <a:endParaRPr lang="fr-FR" sz="1100" dirty="0">
              <a:solidFill>
                <a:schemeClr val="tx1"/>
              </a:solidFill>
              <a:ea typeface="+mn-lt"/>
              <a:cs typeface="+mn-lt"/>
            </a:endParaRPr>
          </a:p>
          <a:p>
            <a:pPr defTabSz="910828">
              <a:lnSpc>
                <a:spcPts val="1300"/>
              </a:lnSpc>
              <a:defRPr/>
            </a:pPr>
            <a:r>
              <a:rPr lang="fr-FR" sz="1100" dirty="0">
                <a:solidFill>
                  <a:schemeClr val="tx1"/>
                </a:solidFill>
                <a:ea typeface="+mn-lt"/>
                <a:cs typeface="+mn-lt"/>
              </a:rPr>
              <a:t>• de prendre le temps de faire le point sur vos envies, projets ou besoins</a:t>
            </a:r>
            <a:endParaRPr lang="fr-FR" sz="1100" dirty="0">
              <a:solidFill>
                <a:schemeClr val="tx1"/>
              </a:solidFill>
            </a:endParaRPr>
          </a:p>
          <a:p>
            <a:pPr defTabSz="910828">
              <a:lnSpc>
                <a:spcPts val="1300"/>
              </a:lnSpc>
              <a:defRPr/>
            </a:pPr>
            <a:r>
              <a:rPr lang="fr-FR" sz="1100" dirty="0">
                <a:solidFill>
                  <a:schemeClr val="tx1"/>
                </a:solidFill>
                <a:ea typeface="+mn-lt"/>
                <a:cs typeface="+mn-lt"/>
              </a:rPr>
              <a:t>• de déterminer l'impact éventuel sur vos placements, vos projets, vos besoins. </a:t>
            </a:r>
            <a:endParaRPr lang="fr-FR" sz="1100" dirty="0">
              <a:solidFill>
                <a:schemeClr val="tx1"/>
              </a:solidFill>
            </a:endParaRPr>
          </a:p>
          <a:p>
            <a:pPr defTabSz="910828">
              <a:lnSpc>
                <a:spcPts val="1300"/>
              </a:lnSpc>
              <a:defRPr/>
            </a:pPr>
            <a:r>
              <a:rPr lang="fr-FR" sz="1100" dirty="0">
                <a:solidFill>
                  <a:schemeClr val="tx1"/>
                </a:solidFill>
                <a:ea typeface="+mn-lt"/>
                <a:cs typeface="+mn-lt"/>
              </a:rPr>
              <a:t>Quand êtes-vous disponible ? Mardi / jeudi ? Début fin de journée? Visio /agence /téléphone ?</a:t>
            </a:r>
            <a:endParaRPr lang="fr-FR" sz="1100" dirty="0">
              <a:solidFill>
                <a:schemeClr val="tx1"/>
              </a:solidFill>
            </a:endParaRPr>
          </a:p>
          <a:p>
            <a:pPr defTabSz="910828">
              <a:lnSpc>
                <a:spcPts val="1300"/>
              </a:lnSpc>
              <a:defRPr/>
            </a:pPr>
            <a:endParaRPr lang="fr-FR" sz="1100" dirty="0">
              <a:solidFill>
                <a:schemeClr val="tx1"/>
              </a:solidFill>
              <a:ea typeface="+mn-lt"/>
              <a:cs typeface="+mn-lt"/>
            </a:endParaRPr>
          </a:p>
          <a:p>
            <a:pPr defTabSz="910828">
              <a:lnSpc>
                <a:spcPts val="1300"/>
              </a:lnSpc>
              <a:defRPr/>
            </a:pPr>
            <a:endParaRPr lang="fr-FR" sz="1100" dirty="0">
              <a:solidFill>
                <a:schemeClr val="tx1"/>
              </a:solidFill>
              <a:cs typeface="Arial"/>
            </a:endParaRPr>
          </a:p>
          <a:p>
            <a:pPr defTabSz="910828">
              <a:spcAft>
                <a:spcPct val="0"/>
              </a:spcAft>
              <a:defRPr/>
            </a:pPr>
            <a:endParaRPr lang="fr-FR" altLang="fr-FR" sz="1200" b="0" i="1" u="none" strike="noStrike" kern="1200" cap="none" spc="0" normalizeH="0" baseline="0" noProof="0" dirty="0">
              <a:ln>
                <a:noFill/>
              </a:ln>
              <a:solidFill>
                <a:srgbClr val="000000"/>
              </a:solidFill>
              <a:effectLst/>
              <a:uLnTx/>
              <a:uFillTx/>
              <a:latin typeface="Arial"/>
              <a:ea typeface="Verdana"/>
              <a:cs typeface="Arial"/>
            </a:endParaRPr>
          </a:p>
        </p:txBody>
      </p:sp>
      <p:sp>
        <p:nvSpPr>
          <p:cNvPr id="8" name="ZoneTexte 7">
            <a:extLst>
              <a:ext uri="{FF2B5EF4-FFF2-40B4-BE49-F238E27FC236}">
                <a16:creationId xmlns:a16="http://schemas.microsoft.com/office/drawing/2014/main" id="{6F91C9DC-2B35-FA86-8254-7C0B9260A38F}"/>
              </a:ext>
            </a:extLst>
          </p:cNvPr>
          <p:cNvSpPr txBox="1"/>
          <p:nvPr/>
        </p:nvSpPr>
        <p:spPr>
          <a:xfrm>
            <a:off x="7228443" y="1246141"/>
            <a:ext cx="3610369" cy="415498"/>
          </a:xfrm>
          <a:prstGeom prst="rect">
            <a:avLst/>
          </a:prstGeom>
          <a:solidFill>
            <a:schemeClr val="bg1"/>
          </a:solidFill>
        </p:spPr>
        <p:txBody>
          <a:bodyPr wrap="square" lIns="91440" tIns="45720" rIns="91440" bIns="45720" rtlCol="0" anchor="t">
            <a:spAutoFit/>
          </a:bodyPr>
          <a:lstStyle/>
          <a:p>
            <a:pPr algn="ctr">
              <a:defRPr/>
            </a:pPr>
            <a:r>
              <a:rPr lang="fr-FR" sz="1050" b="1">
                <a:solidFill>
                  <a:srgbClr val="B34A8C"/>
                </a:solidFill>
                <a:latin typeface="Arial"/>
              </a:rPr>
              <a:t>A chaque contact client, je propose un rendez-vous épargne</a:t>
            </a:r>
            <a:endParaRPr lang="fr-FR" sz="1050">
              <a:ea typeface="+mn-ea"/>
              <a:cs typeface="+mn-cs"/>
            </a:endParaRPr>
          </a:p>
        </p:txBody>
      </p:sp>
    </p:spTree>
    <p:extLst>
      <p:ext uri="{BB962C8B-B14F-4D97-AF65-F5344CB8AC3E}">
        <p14:creationId xmlns:p14="http://schemas.microsoft.com/office/powerpoint/2010/main" val="1464336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Arial"/>
                <a:ea typeface="Arial Narrow" panose="020B0606020202030204" pitchFamily="34" charset="0"/>
                <a:cs typeface="Arial" panose="020B0604020202020204" pitchFamily="34" charset="0"/>
                <a:sym typeface="Arial"/>
              </a:rPr>
              <a:t>Rendez-vous Client</a:t>
            </a:r>
            <a:endParaRPr kumimoji="0" lang="fr-FR" sz="2656" b="1" i="0" u="none" strike="noStrike" kern="0" cap="none" spc="0" normalizeH="0" baseline="0" noProof="0" dirty="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46212" y="1304501"/>
            <a:ext cx="8093220" cy="5007587"/>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Bef>
                <a:spcPct val="0"/>
              </a:spcBef>
              <a:spcAft>
                <a:spcPct val="0"/>
              </a:spcAft>
              <a:defRPr/>
            </a:pPr>
            <a:r>
              <a:rPr lang="fr-FR" sz="1050" b="1" dirty="0">
                <a:solidFill>
                  <a:schemeClr val="tx1"/>
                </a:solidFill>
                <a:cs typeface="Calibri" panose="020F0502020204030204" pitchFamily="34" charset="0"/>
              </a:rPr>
              <a:t>	</a:t>
            </a:r>
          </a:p>
          <a:p>
            <a:pPr defTabSz="910828" fontAlgn="base">
              <a:spcBef>
                <a:spcPct val="0"/>
              </a:spcBef>
              <a:spcAft>
                <a:spcPct val="0"/>
              </a:spcAft>
              <a:defRPr/>
            </a:pPr>
            <a:endParaRPr lang="fr-FR" sz="1050" b="1" dirty="0">
              <a:solidFill>
                <a:schemeClr val="tx1"/>
              </a:solidFill>
              <a:cs typeface="Calibri" panose="020F0502020204030204" pitchFamily="34" charset="0"/>
            </a:endParaRPr>
          </a:p>
          <a:p>
            <a:pPr defTabSz="910828" fontAlgn="base">
              <a:spcBef>
                <a:spcPct val="0"/>
              </a:spcBef>
              <a:spcAft>
                <a:spcPct val="0"/>
              </a:spcAft>
              <a:defRPr/>
            </a:pPr>
            <a:endParaRPr lang="fr-FR" sz="1050" b="1" dirty="0">
              <a:solidFill>
                <a:schemeClr val="tx1"/>
              </a:solidFill>
              <a:cs typeface="Calibri" panose="020F0502020204030204" pitchFamily="34" charset="0"/>
            </a:endParaRPr>
          </a:p>
          <a:p>
            <a:pPr defTabSz="910828" fontAlgn="base">
              <a:spcBef>
                <a:spcPct val="0"/>
              </a:spcBef>
              <a:spcAft>
                <a:spcPct val="0"/>
              </a:spcAft>
              <a:defRPr/>
            </a:pPr>
            <a:r>
              <a:rPr lang="fr-FR" sz="1050" b="1" dirty="0">
                <a:solidFill>
                  <a:schemeClr val="tx1"/>
                </a:solidFill>
                <a:cs typeface="Calibri" panose="020F0502020204030204" pitchFamily="34" charset="0"/>
              </a:rPr>
              <a:t>Objectif : Diversification l’épargne pour obtenir</a:t>
            </a:r>
            <a:r>
              <a:rPr lang="fr-FR" sz="1050" dirty="0">
                <a:solidFill>
                  <a:schemeClr val="tx1"/>
                </a:solidFill>
                <a:cs typeface="Calibri" panose="020F0502020204030204" pitchFamily="34" charset="0"/>
              </a:rPr>
              <a:t> des rendements supérieurs à l’inflation et maintenir le pouvoir d’achat.</a:t>
            </a:r>
          </a:p>
          <a:p>
            <a:pPr defTabSz="910828" fontAlgn="base">
              <a:spcBef>
                <a:spcPct val="0"/>
              </a:spcBef>
              <a:spcAft>
                <a:spcPct val="0"/>
              </a:spcAft>
              <a:defRPr/>
            </a:pPr>
            <a:endParaRPr lang="fr-FR" altLang="fr-FR" sz="1050" b="1" dirty="0">
              <a:solidFill>
                <a:srgbClr val="000000"/>
              </a:solidFill>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r>
              <a:rPr lang="fr-FR" altLang="fr-FR" sz="1050" b="1" dirty="0">
                <a:solidFill>
                  <a:schemeClr val="tx2"/>
                </a:solidFill>
                <a:ea typeface="Verdana" panose="020B0604030504040204" pitchFamily="34" charset="0"/>
                <a:cs typeface="Arial" panose="020B0604020202020204" pitchFamily="34" charset="0"/>
              </a:rPr>
              <a:t>Clients non-détenteurs d’assurance vie ou CTO</a:t>
            </a:r>
          </a:p>
          <a:p>
            <a:pPr marR="0" lvl="0" algn="l" defTabSz="910828" rtl="0" eaLnBrk="1" fontAlgn="base" latinLnBrk="0" hangingPunct="1">
              <a:lnSpc>
                <a:spcPct val="100000"/>
              </a:lnSpc>
              <a:spcBef>
                <a:spcPct val="0"/>
              </a:spcBef>
              <a:spcAft>
                <a:spcPct val="0"/>
              </a:spcAft>
              <a:buClrTx/>
              <a:buSzTx/>
              <a:tabLst/>
              <a:defRPr/>
            </a:pPr>
            <a:endParaRPr lang="fr-FR" altLang="fr-FR" sz="1050" b="1" dirty="0">
              <a:solidFill>
                <a:srgbClr val="000000"/>
              </a:solidFill>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r>
              <a:rPr kumimoji="0" lang="fr-FR" sz="1050" b="0" i="0" u="none" strike="noStrike" kern="1200" cap="none" spc="0" normalizeH="0" baseline="0" noProof="0" dirty="0">
                <a:ln>
                  <a:noFill/>
                </a:ln>
                <a:solidFill>
                  <a:srgbClr val="000000"/>
                </a:solidFill>
                <a:effectLst/>
                <a:uLnTx/>
                <a:uFillTx/>
                <a:ea typeface="+mn-ea"/>
                <a:cs typeface="+mn-cs"/>
              </a:rPr>
              <a:t>Il est important, en plus de vos livrets (épargne de précaution), de diversifier votre </a:t>
            </a:r>
            <a:r>
              <a:rPr kumimoji="0" lang="fr-FR" sz="1050" b="0" i="0" u="none" strike="noStrike" kern="1200" cap="none" spc="0" normalizeH="0" baseline="0" noProof="0" dirty="0">
                <a:ln>
                  <a:noFill/>
                </a:ln>
                <a:solidFill>
                  <a:schemeClr val="tx1"/>
                </a:solidFill>
                <a:effectLst/>
                <a:uLnTx/>
                <a:uFillTx/>
                <a:ea typeface="+mn-ea"/>
                <a:cs typeface="+mn-cs"/>
              </a:rPr>
              <a:t>épargne avec </a:t>
            </a:r>
            <a:r>
              <a:rPr lang="fr-FR" sz="1050" dirty="0">
                <a:solidFill>
                  <a:schemeClr val="tx1"/>
                </a:solidFill>
              </a:rPr>
              <a:t>des</a:t>
            </a:r>
            <a:r>
              <a:rPr kumimoji="0" lang="fr-FR" sz="1050" b="0" i="0" u="none" strike="noStrike" kern="1200" cap="none" spc="0" normalizeH="0" baseline="0" noProof="0" dirty="0">
                <a:ln>
                  <a:noFill/>
                </a:ln>
                <a:solidFill>
                  <a:schemeClr val="tx1"/>
                </a:solidFill>
                <a:effectLst/>
                <a:uLnTx/>
                <a:uFillTx/>
                <a:ea typeface="+mn-ea"/>
                <a:cs typeface="+mn-cs"/>
              </a:rPr>
              <a:t> contrats </a:t>
            </a:r>
            <a:r>
              <a:rPr kumimoji="0" lang="fr-FR" sz="1050" b="0" i="0" u="none" strike="noStrike" kern="1200" cap="none" spc="0" normalizeH="0" baseline="0" noProof="0" dirty="0">
                <a:ln>
                  <a:noFill/>
                </a:ln>
                <a:solidFill>
                  <a:srgbClr val="000000"/>
                </a:solidFill>
                <a:effectLst/>
                <a:uLnTx/>
                <a:uFillTx/>
                <a:ea typeface="+mn-ea"/>
                <a:cs typeface="+mn-cs"/>
              </a:rPr>
              <a:t>d’épargne financière. Ils vous permettent de vous constituer une épargne à moyen et long terme et ainsi préparer vos projets (votre retraite, votre transmission, les études des enfants … ou simplement valoriser votre capital).</a:t>
            </a:r>
          </a:p>
          <a:p>
            <a:pPr marR="0" lvl="0" algn="l" defTabSz="910828" rtl="0" eaLnBrk="1" fontAlgn="base" latinLnBrk="0" hangingPunct="1">
              <a:lnSpc>
                <a:spcPct val="100000"/>
              </a:lnSpc>
              <a:spcBef>
                <a:spcPct val="0"/>
              </a:spcBef>
              <a:spcAft>
                <a:spcPct val="0"/>
              </a:spcAft>
              <a:buClrTx/>
              <a:buSzTx/>
              <a:tabLst/>
              <a:defRPr/>
            </a:pPr>
            <a:r>
              <a:rPr lang="fr-FR" altLang="fr-FR" sz="1050" dirty="0">
                <a:solidFill>
                  <a:srgbClr val="000000"/>
                </a:solidFill>
              </a:rPr>
              <a:t>L’Emprunt BPCE vous permettra de bénéficier d’un taux de 4,20%* garanti</a:t>
            </a:r>
            <a:r>
              <a:rPr lang="fr-FR" altLang="fr-FR" sz="1050" dirty="0">
                <a:solidFill>
                  <a:srgbClr val="000000"/>
                </a:solidFill>
                <a:ea typeface="Verdana" panose="020B0604030504040204" pitchFamily="34" charset="0"/>
                <a:cs typeface="Arial" panose="020B0604020202020204" pitchFamily="34" charset="0"/>
              </a:rPr>
              <a:t> pendant toute la durée du placement ainsi qu’une garantie du capital à l’échéance.</a:t>
            </a:r>
          </a:p>
          <a:p>
            <a:pPr marR="0" lvl="0" algn="l" defTabSz="910828" rtl="0" eaLnBrk="1" fontAlgn="base" latinLnBrk="0" hangingPunct="1">
              <a:lnSpc>
                <a:spcPct val="100000"/>
              </a:lnSpc>
              <a:spcBef>
                <a:spcPct val="0"/>
              </a:spcBef>
              <a:spcAft>
                <a:spcPct val="0"/>
              </a:spcAft>
              <a:buClrTx/>
              <a:buSzTx/>
              <a:tabLst/>
              <a:defRPr/>
            </a:pPr>
            <a:r>
              <a:rPr kumimoji="0" lang="fr-FR" altLang="fr-FR" sz="1050" b="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	</a:t>
            </a:r>
            <a:endParaRPr lang="fr-FR" altLang="fr-FR" sz="1050" dirty="0">
              <a:solidFill>
                <a:srgbClr val="000000"/>
              </a:solidFill>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r>
              <a:rPr lang="fr-FR" altLang="fr-FR" sz="1050" b="1" dirty="0">
                <a:solidFill>
                  <a:schemeClr val="tx2"/>
                </a:solidFill>
                <a:ea typeface="Verdana" panose="020B0604030504040204" pitchFamily="34" charset="0"/>
                <a:cs typeface="Arial" panose="020B0604020202020204" pitchFamily="34" charset="0"/>
              </a:rPr>
              <a:t>Cible clients de </a:t>
            </a:r>
            <a:r>
              <a:rPr kumimoji="0" lang="fr-FR" altLang="fr-FR" sz="1050" b="1" u="none" strike="noStrike" kern="1200" cap="none" spc="0" normalizeH="0" baseline="0" noProof="0" dirty="0">
                <a:ln>
                  <a:noFill/>
                </a:ln>
                <a:solidFill>
                  <a:schemeClr val="tx2"/>
                </a:solidFill>
                <a:effectLst/>
                <a:uLnTx/>
                <a:uFillTx/>
                <a:ea typeface="Verdana" panose="020B0604030504040204" pitchFamily="34" charset="0"/>
                <a:cs typeface="Arial" panose="020B0604020202020204" pitchFamily="34" charset="0"/>
              </a:rPr>
              <a:t>18 – 45 ans </a:t>
            </a:r>
          </a:p>
          <a:p>
            <a:pPr marR="0" lvl="0" algn="l" defTabSz="910828" rtl="0" eaLnBrk="1" fontAlgn="base" latinLnBrk="0" hangingPunct="1">
              <a:lnSpc>
                <a:spcPct val="100000"/>
              </a:lnSpc>
              <a:spcBef>
                <a:spcPct val="0"/>
              </a:spcBef>
              <a:spcAft>
                <a:spcPct val="0"/>
              </a:spcAft>
              <a:buClrTx/>
              <a:buSzTx/>
              <a:tabLst/>
              <a:defRPr/>
            </a:pPr>
            <a:endParaRPr kumimoji="0" lang="fr-FR" altLang="fr-FR" sz="1050" b="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r>
              <a:rPr kumimoji="0" lang="fr-FR" altLang="fr-FR" sz="1050" b="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Vous pouvez souscrire l’Emprunt sur un CTO ou un contrat d’assurance vie / contrat de capitalisation</a:t>
            </a:r>
          </a:p>
          <a:p>
            <a:pPr marR="0" lvl="0" algn="l" defTabSz="910828" rtl="0" eaLnBrk="1" fontAlgn="base" latinLnBrk="0" hangingPunct="1">
              <a:lnSpc>
                <a:spcPct val="100000"/>
              </a:lnSpc>
              <a:spcBef>
                <a:spcPct val="0"/>
              </a:spcBef>
              <a:spcAft>
                <a:spcPct val="0"/>
              </a:spcAft>
              <a:buClrTx/>
              <a:buSzTx/>
              <a:tabLst/>
              <a:defRPr/>
            </a:pPr>
            <a:endParaRPr kumimoji="0" lang="fr-FR" altLang="fr-FR" sz="1050" b="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r>
              <a:rPr kumimoji="0" lang="fr-FR" altLang="fr-FR" sz="1050" b="1" u="none" strike="noStrike" kern="1200" cap="none" spc="0" normalizeH="0" baseline="0" noProof="0" dirty="0">
                <a:ln>
                  <a:noFill/>
                </a:ln>
                <a:solidFill>
                  <a:schemeClr val="tx2"/>
                </a:solidFill>
                <a:effectLst/>
                <a:uLnTx/>
                <a:uFillTx/>
                <a:ea typeface="Verdana" panose="020B0604030504040204" pitchFamily="34" charset="0"/>
                <a:cs typeface="Arial" panose="020B0604020202020204" pitchFamily="34" charset="0"/>
              </a:rPr>
              <a:t>&gt; L’assurance Vie </a:t>
            </a:r>
            <a:r>
              <a:rPr kumimoji="0" lang="fr-FR" altLang="fr-FR" sz="1050" b="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permet de préparer des projets moyen/long terme en ayant accès à une large gamme de supports financiers adaptés à votre profil d’investisseur que vous pourrez gérer librement. Si vous le souhaitez, vous pouvez aussi confier la gestion de votre portefeuille à des professionnels qui se chargeront pour vous de vos placement financiers (service de gestion déléguée). L’équipe en charge de la gestion fera évoluer votre portefeuille en fonction de l’environnement économique et financier quand ce sera nécessaire et sans intervention de votre part sur toute la durée du placement. Vous bénéficierez d’un suivi régulier dans la durée de votre placement. </a:t>
            </a:r>
          </a:p>
          <a:p>
            <a:pPr marR="0" lvl="0" algn="l" defTabSz="910828" rtl="0" eaLnBrk="1" fontAlgn="base" latinLnBrk="0" hangingPunct="1">
              <a:lnSpc>
                <a:spcPct val="100000"/>
              </a:lnSpc>
              <a:spcBef>
                <a:spcPct val="0"/>
              </a:spcBef>
              <a:spcAft>
                <a:spcPct val="0"/>
              </a:spcAft>
              <a:buClrTx/>
              <a:buSzTx/>
              <a:tabLst/>
              <a:defRPr/>
            </a:pPr>
            <a:r>
              <a:rPr kumimoji="0" lang="fr-FR" altLang="fr-FR" sz="1050" b="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Prenez date dès maintenant sur un contrat d’assurance vie avec des versements programmés dès 30 € par mois afin de bénéficier d’une fiscalité privilégiée.</a:t>
            </a:r>
          </a:p>
          <a:p>
            <a:pPr marR="0" lvl="0" algn="l" defTabSz="910828" rtl="0" eaLnBrk="1" fontAlgn="base" latinLnBrk="0" hangingPunct="1">
              <a:lnSpc>
                <a:spcPct val="100000"/>
              </a:lnSpc>
              <a:spcBef>
                <a:spcPct val="0"/>
              </a:spcBef>
              <a:spcAft>
                <a:spcPct val="0"/>
              </a:spcAft>
              <a:buClrTx/>
              <a:buSzTx/>
              <a:tabLst/>
              <a:defRPr/>
            </a:pPr>
            <a:endParaRPr lang="fr-FR" altLang="fr-FR" sz="1050" dirty="0">
              <a:solidFill>
                <a:srgbClr val="000000"/>
              </a:solidFill>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r>
              <a:rPr lang="fr-FR" altLang="fr-FR" sz="1050" b="1" dirty="0">
                <a:solidFill>
                  <a:schemeClr val="tx2"/>
                </a:solidFill>
                <a:ea typeface="Verdana" panose="020B0604030504040204" pitchFamily="34" charset="0"/>
                <a:cs typeface="Arial" panose="020B0604020202020204" pitchFamily="34" charset="0"/>
              </a:rPr>
              <a:t>&gt;</a:t>
            </a:r>
            <a:r>
              <a:rPr lang="fr-FR" altLang="fr-FR" sz="1050" dirty="0">
                <a:solidFill>
                  <a:srgbClr val="000000"/>
                </a:solidFill>
                <a:ea typeface="Verdana" panose="020B0604030504040204" pitchFamily="34" charset="0"/>
                <a:cs typeface="Arial" panose="020B0604020202020204" pitchFamily="34" charset="0"/>
              </a:rPr>
              <a:t> Vous pouvez aussi souscrire l’emprunt au sein d’un </a:t>
            </a:r>
            <a:r>
              <a:rPr kumimoji="0" lang="fr-FR" altLang="fr-FR" sz="1050" b="1" i="0" u="none" strike="noStrike" kern="1200" cap="none" spc="0" normalizeH="0" baseline="0" noProof="0" dirty="0">
                <a:ln>
                  <a:noFill/>
                </a:ln>
                <a:solidFill>
                  <a:schemeClr val="tx2"/>
                </a:solidFill>
                <a:effectLst/>
                <a:uLnTx/>
                <a:uFillTx/>
                <a:ea typeface="Verdana" panose="020B0604030504040204" pitchFamily="34" charset="0"/>
                <a:cs typeface="Arial" panose="020B0604020202020204" pitchFamily="34" charset="0"/>
              </a:rPr>
              <a:t>Compte-Titres Ordinaire (CTO)</a:t>
            </a:r>
            <a:r>
              <a:rPr lang="fr-FR" altLang="fr-FR" sz="1050" dirty="0">
                <a:solidFill>
                  <a:srgbClr val="000000"/>
                </a:solidFill>
                <a:ea typeface="Verdana" panose="020B0604030504040204" pitchFamily="34" charset="0"/>
                <a:cs typeface="Arial" panose="020B0604020202020204" pitchFamily="34" charset="0"/>
              </a:rPr>
              <a:t> : celui-ci permet de détenir et d’effectuer des opérations d’achats ou de ventes sur les instruments financiers : actions, obligations, OPC (Sicav, FCP), parts sociales...</a:t>
            </a:r>
          </a:p>
          <a:p>
            <a:pPr marR="0" lvl="0" algn="l" defTabSz="910828" rtl="0" eaLnBrk="1" fontAlgn="base" latinLnBrk="0" hangingPunct="1">
              <a:lnSpc>
                <a:spcPct val="100000"/>
              </a:lnSpc>
              <a:spcBef>
                <a:spcPct val="0"/>
              </a:spcBef>
              <a:spcAft>
                <a:spcPct val="0"/>
              </a:spcAft>
              <a:buClrTx/>
              <a:buSzTx/>
              <a:tabLst/>
              <a:defRPr/>
            </a:pPr>
            <a:r>
              <a:rPr lang="fr-FR" altLang="fr-FR" sz="1050" dirty="0">
                <a:solidFill>
                  <a:srgbClr val="000000"/>
                </a:solidFill>
                <a:ea typeface="Verdana" panose="020B0604030504040204" pitchFamily="34" charset="0"/>
                <a:cs typeface="Arial" panose="020B0604020202020204" pitchFamily="34" charset="0"/>
              </a:rPr>
              <a:t>Une solution pour diversifier votre patrimoine et gérer votre épargne en toute liberté, selon vos convictions, tout en gardant la disponibilité de vos avoirs.</a:t>
            </a:r>
            <a:r>
              <a:rPr kumimoji="0" lang="fr-FR" altLang="fr-FR" sz="1050" b="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	</a:t>
            </a:r>
            <a:endParaRPr lang="fr-FR" altLang="fr-FR" sz="1050" dirty="0">
              <a:solidFill>
                <a:srgbClr val="000000"/>
              </a:solidFill>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r>
              <a:rPr kumimoji="0" lang="fr-FR" altLang="fr-FR" sz="1050" b="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	</a:t>
            </a:r>
          </a:p>
          <a:p>
            <a:pPr marR="0" lvl="0" algn="l" defTabSz="910828" rtl="0" eaLnBrk="1" fontAlgn="base" latinLnBrk="0" hangingPunct="1">
              <a:lnSpc>
                <a:spcPct val="100000"/>
              </a:lnSpc>
              <a:spcBef>
                <a:spcPct val="0"/>
              </a:spcBef>
              <a:spcAft>
                <a:spcPct val="0"/>
              </a:spcAft>
              <a:buClrTx/>
              <a:buSzTx/>
              <a:tabLst/>
              <a:defRPr/>
            </a:pPr>
            <a:endParaRPr lang="fr-FR" altLang="fr-FR" sz="1050" dirty="0">
              <a:solidFill>
                <a:srgbClr val="000000"/>
              </a:solidFill>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endParaRPr kumimoji="0" lang="fr-FR" altLang="fr-FR" sz="1050" b="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endParaRPr kumimoji="0" lang="fr-FR" altLang="fr-FR" sz="1050" b="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endParaRPr>
          </a:p>
        </p:txBody>
      </p:sp>
      <p:pic>
        <p:nvPicPr>
          <p:cNvPr id="7" name="Image 6" descr="Une image contenant texte, clipart&#10;&#10;Description générée automatiquement">
            <a:extLst>
              <a:ext uri="{FF2B5EF4-FFF2-40B4-BE49-F238E27FC236}">
                <a16:creationId xmlns:a16="http://schemas.microsoft.com/office/drawing/2014/main" id="{8BB0ABF1-AC1C-53DD-6FB3-ADD4F4DC2F83}"/>
              </a:ext>
            </a:extLst>
          </p:cNvPr>
          <p:cNvPicPr>
            <a:picLocks noChangeAspect="1"/>
          </p:cNvPicPr>
          <p:nvPr/>
        </p:nvPicPr>
        <p:blipFill>
          <a:blip r:embed="rId3"/>
          <a:stretch>
            <a:fillRect/>
          </a:stretch>
        </p:blipFill>
        <p:spPr>
          <a:xfrm>
            <a:off x="11253124" y="244879"/>
            <a:ext cx="721028" cy="721028"/>
          </a:xfrm>
          <a:prstGeom prst="rect">
            <a:avLst/>
          </a:prstGeom>
        </p:spPr>
      </p:pic>
      <p:sp>
        <p:nvSpPr>
          <p:cNvPr id="6" name="Rectangle 5">
            <a:extLst>
              <a:ext uri="{FF2B5EF4-FFF2-40B4-BE49-F238E27FC236}">
                <a16:creationId xmlns:a16="http://schemas.microsoft.com/office/drawing/2014/main" id="{EF9E5571-8AB0-6B2B-1997-21586E431EC5}"/>
              </a:ext>
            </a:extLst>
          </p:cNvPr>
          <p:cNvSpPr/>
          <p:nvPr/>
        </p:nvSpPr>
        <p:spPr>
          <a:xfrm>
            <a:off x="3578613" y="6588005"/>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sp>
        <p:nvSpPr>
          <p:cNvPr id="3" name="ZoneTexte 2">
            <a:extLst>
              <a:ext uri="{FF2B5EF4-FFF2-40B4-BE49-F238E27FC236}">
                <a16:creationId xmlns:a16="http://schemas.microsoft.com/office/drawing/2014/main" id="{413E1234-2F86-C646-DF8E-25B7B607104C}"/>
              </a:ext>
            </a:extLst>
          </p:cNvPr>
          <p:cNvSpPr txBox="1"/>
          <p:nvPr/>
        </p:nvSpPr>
        <p:spPr>
          <a:xfrm>
            <a:off x="739043" y="1177543"/>
            <a:ext cx="2135168" cy="253916"/>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b="1">
                <a:solidFill>
                  <a:srgbClr val="B34A8C"/>
                </a:solidFill>
                <a:latin typeface="Arial"/>
              </a:rPr>
              <a:t>Conquête</a:t>
            </a:r>
            <a:endParaRPr kumimoji="0" lang="fr-FR" sz="1050" b="1" i="0" u="none" strike="noStrike" kern="1200" cap="none" spc="0" normalizeH="0" baseline="0" noProof="0">
              <a:ln>
                <a:noFill/>
              </a:ln>
              <a:solidFill>
                <a:srgbClr val="B34A8C"/>
              </a:solidFill>
              <a:effectLst/>
              <a:uLnTx/>
              <a:uFillTx/>
              <a:latin typeface="Arial"/>
              <a:ea typeface="+mn-ea"/>
              <a:cs typeface="+mn-cs"/>
            </a:endParaRPr>
          </a:p>
        </p:txBody>
      </p:sp>
      <p:sp>
        <p:nvSpPr>
          <p:cNvPr id="8" name="Rectangle : coins arrondis 7">
            <a:extLst>
              <a:ext uri="{FF2B5EF4-FFF2-40B4-BE49-F238E27FC236}">
                <a16:creationId xmlns:a16="http://schemas.microsoft.com/office/drawing/2014/main" id="{7344BF1C-2E2F-E140-4A4F-C97EDB1DC48F}"/>
              </a:ext>
            </a:extLst>
          </p:cNvPr>
          <p:cNvSpPr/>
          <p:nvPr/>
        </p:nvSpPr>
        <p:spPr>
          <a:xfrm>
            <a:off x="8411244" y="1304501"/>
            <a:ext cx="3655818" cy="5007587"/>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a:defRPr/>
            </a:pPr>
            <a:endParaRPr kumimoji="0" lang="fr-FR" sz="1050" b="0" i="1" u="none" strike="noStrike" kern="1200" cap="none" spc="0" normalizeH="0" baseline="0" noProof="0" dirty="0">
              <a:ln>
                <a:noFill/>
              </a:ln>
              <a:solidFill>
                <a:srgbClr val="000000"/>
              </a:solidFill>
              <a:effectLst/>
              <a:uLnTx/>
              <a:uFillTx/>
              <a:ea typeface="Verdana"/>
              <a:cs typeface="Arial"/>
            </a:endParaRPr>
          </a:p>
          <a:p>
            <a:pPr defTabSz="910828">
              <a:defRPr/>
            </a:pPr>
            <a:endParaRPr lang="fr-FR" sz="1050" i="1" dirty="0">
              <a:solidFill>
                <a:srgbClr val="000000"/>
              </a:solidFill>
              <a:ea typeface="Verdana"/>
              <a:cs typeface="Arial"/>
            </a:endParaRPr>
          </a:p>
          <a:p>
            <a:pPr defTabSz="910828">
              <a:defRPr/>
            </a:pPr>
            <a:endParaRPr kumimoji="0" lang="fr-FR" sz="1050" b="0" i="1" u="none" strike="noStrike" kern="1200" cap="none" spc="0" normalizeH="0" baseline="0" noProof="0" dirty="0">
              <a:ln>
                <a:noFill/>
              </a:ln>
              <a:solidFill>
                <a:srgbClr val="000000"/>
              </a:solidFill>
              <a:effectLst/>
              <a:uLnTx/>
              <a:uFillTx/>
              <a:ea typeface="Verdana"/>
              <a:cs typeface="Arial"/>
            </a:endParaRPr>
          </a:p>
          <a:p>
            <a:pPr defTabSz="910828">
              <a:defRPr/>
            </a:pPr>
            <a:endParaRPr lang="fr-FR" sz="1050" b="1" i="1" dirty="0">
              <a:solidFill>
                <a:schemeClr val="tx2"/>
              </a:solidFill>
              <a:ea typeface="Verdana"/>
              <a:cs typeface="Arial"/>
            </a:endParaRPr>
          </a:p>
          <a:p>
            <a:pPr defTabSz="910828">
              <a:defRPr/>
            </a:pPr>
            <a:r>
              <a:rPr lang="fr-FR" sz="1050" b="1" i="1" dirty="0">
                <a:solidFill>
                  <a:srgbClr val="000000"/>
                </a:solidFill>
                <a:ea typeface="Verdana"/>
                <a:cs typeface="Arial"/>
              </a:rPr>
              <a:t>« Je vois que vous n'êtes pas encore détenteur d’un contrat d'assurance vie et </a:t>
            </a:r>
            <a:r>
              <a:rPr lang="fr-FR" sz="1050" b="1" i="1" dirty="0">
                <a:solidFill>
                  <a:schemeClr val="tx1"/>
                </a:solidFill>
                <a:ea typeface="Verdana"/>
                <a:cs typeface="Arial"/>
              </a:rPr>
              <a:t>vous propose d’y adhérer afin de préparer vos projets dans un cadre fiscal privilégié . </a:t>
            </a:r>
          </a:p>
          <a:p>
            <a:pPr defTabSz="910828">
              <a:defRPr/>
            </a:pPr>
            <a:r>
              <a:rPr lang="fr-FR" sz="1050" i="1" dirty="0">
                <a:solidFill>
                  <a:srgbClr val="000000"/>
                </a:solidFill>
                <a:ea typeface="Verdana"/>
                <a:cs typeface="Arial"/>
              </a:rPr>
              <a:t>« L'Emprunt BPCE ASV octobre 2029 »  sur 6 ans vous garantit un taux de rendement actuariel de 4,20%* sur 6 ans. »</a:t>
            </a:r>
            <a:endParaRPr lang="fr-FR" altLang="fr-FR" sz="1050" i="1" dirty="0">
              <a:solidFill>
                <a:srgbClr val="000000"/>
              </a:solidFill>
              <a:ea typeface="Verdana"/>
              <a:cs typeface="Arial"/>
            </a:endParaRPr>
          </a:p>
          <a:p>
            <a:pPr defTabSz="910828">
              <a:defRPr/>
            </a:pPr>
            <a:endParaRPr lang="fr-FR" sz="1050" i="1" dirty="0">
              <a:solidFill>
                <a:srgbClr val="000000"/>
              </a:solidFill>
              <a:ea typeface="Verdana"/>
              <a:cs typeface="Arial"/>
            </a:endParaRPr>
          </a:p>
          <a:p>
            <a:pPr defTabSz="910828">
              <a:defRPr/>
            </a:pPr>
            <a:endParaRPr lang="fr-FR" sz="1050" i="1" dirty="0">
              <a:solidFill>
                <a:srgbClr val="000000"/>
              </a:solidFill>
              <a:ea typeface="Verdana"/>
              <a:cs typeface="Arial"/>
            </a:endParaRPr>
          </a:p>
          <a:p>
            <a:pPr defTabSz="910828">
              <a:defRPr/>
            </a:pPr>
            <a:endParaRPr lang="fr-FR" sz="1050" i="1" dirty="0">
              <a:solidFill>
                <a:srgbClr val="000000"/>
              </a:solidFill>
              <a:ea typeface="Verdana"/>
              <a:cs typeface="Arial"/>
            </a:endParaRPr>
          </a:p>
          <a:p>
            <a:pPr defTabSz="910828">
              <a:defRPr/>
            </a:pPr>
            <a:endParaRPr lang="fr-FR" sz="1050" i="1" dirty="0">
              <a:solidFill>
                <a:srgbClr val="000000"/>
              </a:solidFill>
              <a:ea typeface="Verdana"/>
              <a:cs typeface="Arial"/>
            </a:endParaRPr>
          </a:p>
          <a:p>
            <a:pPr defTabSz="910828">
              <a:defRPr/>
            </a:pPr>
            <a:endParaRPr lang="fr-FR" sz="1050" i="1" dirty="0">
              <a:solidFill>
                <a:srgbClr val="000000"/>
              </a:solidFill>
              <a:ea typeface="Verdana"/>
              <a:cs typeface="Arial"/>
            </a:endParaRPr>
          </a:p>
          <a:p>
            <a:pPr defTabSz="910828">
              <a:defRPr/>
            </a:pPr>
            <a:endParaRPr lang="fr-FR" sz="1050" i="1" dirty="0">
              <a:solidFill>
                <a:srgbClr val="000000"/>
              </a:solidFill>
              <a:ea typeface="Verdana"/>
              <a:cs typeface="Arial"/>
            </a:endParaRPr>
          </a:p>
          <a:p>
            <a:pPr defTabSz="910828">
              <a:defRPr/>
            </a:pPr>
            <a:r>
              <a:rPr kumimoji="0" lang="fr-FR" sz="1050" b="0" i="1" u="none" strike="noStrike" kern="1200" cap="none" spc="0" normalizeH="0" baseline="0" noProof="0" dirty="0">
                <a:ln>
                  <a:noFill/>
                </a:ln>
                <a:solidFill>
                  <a:srgbClr val="000000"/>
                </a:solidFill>
                <a:effectLst/>
                <a:uLnTx/>
                <a:uFillTx/>
                <a:ea typeface="Verdana"/>
                <a:cs typeface="Arial"/>
              </a:rPr>
              <a:t>« </a:t>
            </a:r>
            <a:r>
              <a:rPr kumimoji="0" lang="fr-FR" sz="1050" b="1" i="1" u="none" strike="noStrike" kern="1200" cap="none" spc="0" normalizeH="0" baseline="0" noProof="0" dirty="0">
                <a:ln>
                  <a:noFill/>
                </a:ln>
                <a:solidFill>
                  <a:srgbClr val="000000"/>
                </a:solidFill>
                <a:effectLst/>
                <a:uLnTx/>
                <a:uFillTx/>
                <a:ea typeface="Verdana"/>
                <a:cs typeface="Arial"/>
              </a:rPr>
              <a:t>Je </a:t>
            </a:r>
            <a:r>
              <a:rPr lang="fr-FR" sz="1050" b="1" i="1" dirty="0">
                <a:solidFill>
                  <a:srgbClr val="000000"/>
                </a:solidFill>
                <a:ea typeface="Verdana"/>
                <a:cs typeface="Arial"/>
              </a:rPr>
              <a:t>vois que </a:t>
            </a:r>
            <a:r>
              <a:rPr kumimoji="0" lang="fr-FR" sz="1050" b="1" i="1" u="none" strike="noStrike" kern="1200" cap="none" spc="0" normalizeH="0" baseline="0" noProof="0" dirty="0">
                <a:ln>
                  <a:noFill/>
                </a:ln>
                <a:solidFill>
                  <a:srgbClr val="000000"/>
                </a:solidFill>
                <a:effectLst/>
                <a:uLnTx/>
                <a:uFillTx/>
                <a:ea typeface="Verdana"/>
                <a:cs typeface="Arial"/>
              </a:rPr>
              <a:t>vous </a:t>
            </a:r>
            <a:r>
              <a:rPr lang="fr-FR" sz="1050" b="1" i="1" dirty="0">
                <a:solidFill>
                  <a:srgbClr val="000000"/>
                </a:solidFill>
                <a:ea typeface="Verdana"/>
                <a:cs typeface="Arial"/>
              </a:rPr>
              <a:t>êtes détenteur d’un contrat d'assurance vie et que votre bénéficiaire est votre conjoint mais qu'il n'est pas encore équipé.</a:t>
            </a:r>
            <a:endParaRPr lang="fr-FR" sz="1050" dirty="0">
              <a:solidFill>
                <a:srgbClr val="FFFFFF"/>
              </a:solidFill>
              <a:ea typeface="Verdana"/>
              <a:cs typeface="Arial"/>
            </a:endParaRPr>
          </a:p>
          <a:p>
            <a:pPr defTabSz="910828">
              <a:defRPr/>
            </a:pPr>
            <a:r>
              <a:rPr lang="fr-FR" sz="1050" i="1" dirty="0">
                <a:solidFill>
                  <a:srgbClr val="000000"/>
                </a:solidFill>
                <a:ea typeface="Verdana"/>
                <a:cs typeface="Arial"/>
              </a:rPr>
              <a:t>Aussi  je vous</a:t>
            </a:r>
            <a:r>
              <a:rPr kumimoji="0" lang="fr-FR" sz="1050" i="1" u="none" strike="noStrike" kern="1200" cap="none" spc="0" normalizeH="0" baseline="0" noProof="0" dirty="0">
                <a:ln>
                  <a:noFill/>
                </a:ln>
                <a:solidFill>
                  <a:srgbClr val="000000"/>
                </a:solidFill>
                <a:effectLst/>
                <a:uLnTx/>
                <a:uFillTx/>
                <a:ea typeface="Verdana"/>
                <a:cs typeface="Arial"/>
              </a:rPr>
              <a:t> </a:t>
            </a:r>
            <a:r>
              <a:rPr lang="fr-FR" sz="1050" i="1" dirty="0">
                <a:solidFill>
                  <a:srgbClr val="000000"/>
                </a:solidFill>
                <a:ea typeface="Verdana"/>
                <a:cs typeface="Arial"/>
              </a:rPr>
              <a:t>propose d'ouvrir un contrat d’assurance vie à votre conjoint et de faire un versement sur chaque contrat pour poursuivre la diversification de votre épargne</a:t>
            </a:r>
            <a:r>
              <a:rPr kumimoji="0" lang="fr-FR" sz="1050" b="0" i="1" u="none" strike="noStrike" kern="1200" cap="none" spc="0" normalizeH="0" baseline="0" noProof="0" dirty="0">
                <a:ln>
                  <a:noFill/>
                </a:ln>
                <a:solidFill>
                  <a:srgbClr val="000000"/>
                </a:solidFill>
                <a:effectLst/>
                <a:uLnTx/>
                <a:uFillTx/>
                <a:ea typeface="Verdana"/>
                <a:cs typeface="Arial"/>
              </a:rPr>
              <a:t>.</a:t>
            </a:r>
            <a:r>
              <a:rPr lang="fr-FR" sz="1050" i="1" dirty="0">
                <a:solidFill>
                  <a:srgbClr val="000000"/>
                </a:solidFill>
                <a:ea typeface="Verdana"/>
                <a:cs typeface="Arial"/>
              </a:rPr>
              <a:t> « L'Emprunt</a:t>
            </a:r>
            <a:r>
              <a:rPr kumimoji="0" lang="fr-FR" sz="1050" b="0" i="1" u="none" strike="noStrike" kern="1200" cap="none" spc="0" normalizeH="0" baseline="0" noProof="0" dirty="0">
                <a:ln>
                  <a:noFill/>
                </a:ln>
                <a:solidFill>
                  <a:srgbClr val="000000"/>
                </a:solidFill>
                <a:effectLst/>
                <a:uLnTx/>
                <a:uFillTx/>
                <a:ea typeface="Verdana"/>
                <a:cs typeface="Arial"/>
              </a:rPr>
              <a:t> BPCE</a:t>
            </a:r>
            <a:r>
              <a:rPr lang="fr-FR" sz="1050" i="1" dirty="0">
                <a:solidFill>
                  <a:srgbClr val="000000"/>
                </a:solidFill>
                <a:ea typeface="Verdana"/>
                <a:cs typeface="Arial"/>
              </a:rPr>
              <a:t> ASV </a:t>
            </a:r>
            <a:r>
              <a:rPr lang="fr-FR" altLang="fr-FR" sz="1050" i="1" dirty="0">
                <a:solidFill>
                  <a:srgbClr val="000000"/>
                </a:solidFill>
                <a:ea typeface="Verdana"/>
                <a:cs typeface="Arial"/>
              </a:rPr>
              <a:t>octobre 2029 </a:t>
            </a:r>
            <a:r>
              <a:rPr lang="fr-FR" sz="1050" i="1" dirty="0">
                <a:solidFill>
                  <a:srgbClr val="000000"/>
                </a:solidFill>
                <a:ea typeface="Verdana"/>
                <a:cs typeface="Arial"/>
              </a:rPr>
              <a:t>»  sur 6 ans vous garantit </a:t>
            </a:r>
            <a:r>
              <a:rPr kumimoji="0" lang="fr-FR" sz="1050" b="0" i="1" u="none" strike="noStrike" kern="1200" cap="none" spc="0" normalizeH="0" baseline="0" noProof="0" dirty="0">
                <a:ln>
                  <a:noFill/>
                </a:ln>
                <a:solidFill>
                  <a:srgbClr val="000000"/>
                </a:solidFill>
                <a:effectLst/>
                <a:uLnTx/>
                <a:uFillTx/>
                <a:ea typeface="Verdana"/>
                <a:cs typeface="Arial"/>
              </a:rPr>
              <a:t>un </a:t>
            </a:r>
            <a:r>
              <a:rPr lang="fr-FR" sz="1050" i="1" dirty="0">
                <a:solidFill>
                  <a:srgbClr val="000000"/>
                </a:solidFill>
                <a:ea typeface="Verdana"/>
                <a:cs typeface="Arial"/>
              </a:rPr>
              <a:t>taux de rendement actuariel de 4,20%* sur 6 ans. »</a:t>
            </a:r>
          </a:p>
          <a:p>
            <a:pPr defTabSz="910828">
              <a:defRPr/>
            </a:pPr>
            <a:endParaRPr lang="fr-FR" sz="1050" i="1" dirty="0">
              <a:solidFill>
                <a:srgbClr val="000000"/>
              </a:solidFill>
              <a:ea typeface="Verdana"/>
              <a:cs typeface="Arial"/>
            </a:endParaRPr>
          </a:p>
          <a:p>
            <a:pPr defTabSz="910828">
              <a:defRPr/>
            </a:pPr>
            <a:endParaRPr lang="fr-FR" sz="1050" dirty="0">
              <a:ea typeface="+mn-lt"/>
              <a:cs typeface="+mn-lt"/>
            </a:endParaRPr>
          </a:p>
          <a:p>
            <a:pPr marL="0" marR="0" lvl="0" indent="0" algn="l" defTabSz="910828">
              <a:lnSpc>
                <a:spcPct val="100000"/>
              </a:lnSpc>
              <a:spcBef>
                <a:spcPts val="0"/>
              </a:spcBef>
              <a:spcAft>
                <a:spcPct val="0"/>
              </a:spcAft>
              <a:buClrTx/>
              <a:buSzTx/>
              <a:buFontTx/>
              <a:buNone/>
              <a:tabLst/>
              <a:defRPr/>
            </a:pPr>
            <a:endParaRPr lang="fr-FR" altLang="fr-FR" sz="1050" b="0" i="1" u="none" strike="noStrike" kern="1200" cap="none" spc="0" normalizeH="0" baseline="0" noProof="0" dirty="0">
              <a:ln>
                <a:noFill/>
              </a:ln>
              <a:solidFill>
                <a:srgbClr val="000000"/>
              </a:solidFill>
              <a:effectLst/>
              <a:uLnTx/>
              <a:uFillTx/>
              <a:ea typeface="Verdana" panose="020B0604030504040204" pitchFamily="34" charset="0"/>
              <a:cs typeface="Arial"/>
            </a:endParaRPr>
          </a:p>
        </p:txBody>
      </p:sp>
      <p:sp>
        <p:nvSpPr>
          <p:cNvPr id="9" name="ZoneTexte 8">
            <a:extLst>
              <a:ext uri="{FF2B5EF4-FFF2-40B4-BE49-F238E27FC236}">
                <a16:creationId xmlns:a16="http://schemas.microsoft.com/office/drawing/2014/main" id="{0A33295A-3283-0070-A64C-694DAA29CA88}"/>
              </a:ext>
            </a:extLst>
          </p:cNvPr>
          <p:cNvSpPr txBox="1"/>
          <p:nvPr/>
        </p:nvSpPr>
        <p:spPr>
          <a:xfrm>
            <a:off x="9118059" y="1165571"/>
            <a:ext cx="2334898" cy="415498"/>
          </a:xfrm>
          <a:prstGeom prst="rect">
            <a:avLst/>
          </a:prstGeom>
          <a:solidFill>
            <a:schemeClr val="bg1"/>
          </a:solidFill>
        </p:spPr>
        <p:txBody>
          <a:bodyPr wrap="square" lIns="91440" tIns="45720" rIns="91440" bIns="45720" rtlCol="0" anchor="t">
            <a:spAutoFit/>
          </a:bodyPr>
          <a:lstStyle/>
          <a:p>
            <a:pPr algn="ctr">
              <a:defRPr/>
            </a:pPr>
            <a:r>
              <a:rPr kumimoji="0" lang="fr-FR" sz="1050" b="1" i="0" u="none" strike="noStrike" kern="1200" cap="none" spc="0" normalizeH="0" baseline="0" noProof="0">
                <a:ln>
                  <a:noFill/>
                </a:ln>
                <a:solidFill>
                  <a:srgbClr val="B34A8C"/>
                </a:solidFill>
                <a:effectLst/>
                <a:uLnTx/>
                <a:uFillTx/>
                <a:latin typeface="Arial"/>
                <a:ea typeface="+mn-ea"/>
                <a:cs typeface="+mn-cs"/>
              </a:rPr>
              <a:t>Votre </a:t>
            </a:r>
            <a:r>
              <a:rPr kumimoji="0" lang="fr-FR" sz="1050" b="1" i="0" u="none" strike="noStrike" kern="1200" cap="none" spc="0" normalizeH="0" baseline="0" noProof="0">
                <a:ln>
                  <a:noFill/>
                </a:ln>
                <a:solidFill>
                  <a:srgbClr val="FF0000"/>
                </a:solidFill>
                <a:effectLst/>
                <a:uLnTx/>
                <a:uFillTx/>
                <a:latin typeface="Arial"/>
                <a:ea typeface="+mn-ea"/>
                <a:cs typeface="+mn-cs"/>
              </a:rPr>
              <a:t>client ou son conjoint sont</a:t>
            </a:r>
            <a:r>
              <a:rPr kumimoji="0" lang="fr-FR" sz="1050" b="1" i="0" u="none" strike="noStrike" kern="1200" cap="none" spc="0" normalizeH="0" baseline="0" noProof="0">
                <a:ln>
                  <a:noFill/>
                </a:ln>
                <a:solidFill>
                  <a:srgbClr val="B34A8C"/>
                </a:solidFill>
                <a:effectLst/>
                <a:uLnTx/>
                <a:uFillTx/>
                <a:latin typeface="Arial"/>
                <a:ea typeface="+mn-ea"/>
                <a:cs typeface="+mn-cs"/>
              </a:rPr>
              <a:t> non détenteurs</a:t>
            </a:r>
            <a:endParaRPr lang="fr-FR" sz="1050" b="1" i="0" u="none" strike="noStrike" kern="1200" cap="none" spc="0" normalizeH="0" baseline="0" noProof="0">
              <a:ln>
                <a:noFill/>
              </a:ln>
              <a:solidFill>
                <a:srgbClr val="B34A8C"/>
              </a:solidFill>
              <a:effectLst/>
              <a:uLnTx/>
              <a:uFillTx/>
              <a:latin typeface="Arial"/>
              <a:cs typeface="Arial"/>
            </a:endParaRPr>
          </a:p>
        </p:txBody>
      </p:sp>
      <p:sp>
        <p:nvSpPr>
          <p:cNvPr id="10" name="ZoneTexte 9">
            <a:extLst>
              <a:ext uri="{FF2B5EF4-FFF2-40B4-BE49-F238E27FC236}">
                <a16:creationId xmlns:a16="http://schemas.microsoft.com/office/drawing/2014/main" id="{94FF03EB-B857-C61F-20B2-E1E18543B86E}"/>
              </a:ext>
            </a:extLst>
          </p:cNvPr>
          <p:cNvSpPr txBox="1"/>
          <p:nvPr/>
        </p:nvSpPr>
        <p:spPr>
          <a:xfrm>
            <a:off x="3581761" y="6418838"/>
            <a:ext cx="6498772"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1200" cap="none" spc="0" normalizeH="0" baseline="0" noProof="0" dirty="0">
                <a:ln>
                  <a:noFill/>
                </a:ln>
                <a:solidFill>
                  <a:srgbClr val="000000"/>
                </a:solidFill>
                <a:effectLst/>
                <a:uLnTx/>
                <a:uFillTx/>
                <a:latin typeface="Arial"/>
                <a:ea typeface="+mn-ea"/>
                <a:cs typeface="Arial"/>
              </a:rPr>
              <a:t>*Taux hors fiscalité et </a:t>
            </a:r>
            <a:r>
              <a:rPr kumimoji="0" lang="fr-FR" sz="1000" b="0" i="1" u="none" strike="noStrike" kern="1200" cap="none" spc="0" normalizeH="0" baseline="0" noProof="0" dirty="0">
                <a:ln>
                  <a:noFill/>
                </a:ln>
                <a:solidFill>
                  <a:srgbClr val="000000"/>
                </a:solidFill>
                <a:effectLst/>
                <a:uLnTx/>
                <a:uFillTx/>
                <a:latin typeface="Arial"/>
                <a:ea typeface="+mn-ea"/>
                <a:cs typeface="Arial"/>
              </a:rPr>
              <a:t>prélèvements</a:t>
            </a:r>
            <a:r>
              <a:rPr kumimoji="0" lang="fr-FR" sz="1050" b="0" i="1" u="none" strike="noStrike" kern="1200" cap="none" spc="0" normalizeH="0" baseline="0" noProof="0" dirty="0">
                <a:ln>
                  <a:noFill/>
                </a:ln>
                <a:solidFill>
                  <a:srgbClr val="000000"/>
                </a:solidFill>
                <a:effectLst/>
                <a:uLnTx/>
                <a:uFillTx/>
                <a:latin typeface="Arial"/>
                <a:ea typeface="+mn-ea"/>
                <a:cs typeface="Arial"/>
              </a:rPr>
              <a:t> sociaux</a:t>
            </a:r>
            <a:endParaRPr kumimoji="0" lang="fr-FR" sz="1050" b="0" i="1"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931072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Arial"/>
                <a:ea typeface="Arial Narrow" panose="020B0606020202030204" pitchFamily="34" charset="0"/>
                <a:cs typeface="Arial" panose="020B0604020202020204" pitchFamily="34" charset="0"/>
                <a:sym typeface="Arial"/>
              </a:rPr>
              <a:t>Rendez-vous Client</a:t>
            </a:r>
            <a:endParaRPr kumimoji="0" lang="fr-FR" sz="2656" b="1" i="0" u="none" strike="noStrike" kern="0" cap="none" spc="0" normalizeH="0" baseline="0" noProof="0" dirty="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75095" y="1442779"/>
            <a:ext cx="11867747"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Bef>
                <a:spcPct val="0"/>
              </a:spcBef>
              <a:spcAft>
                <a:spcPct val="0"/>
              </a:spcAft>
              <a:defRPr/>
            </a:pPr>
            <a:r>
              <a:rPr lang="fr-FR" sz="1050" b="1" dirty="0">
                <a:solidFill>
                  <a:schemeClr val="tx1"/>
                </a:solidFill>
                <a:cs typeface="Calibri" panose="020F0502020204030204" pitchFamily="34" charset="0"/>
              </a:rPr>
              <a:t>Objectif : Diversification l’épargne pour obtenir</a:t>
            </a:r>
            <a:r>
              <a:rPr lang="fr-FR" sz="1050" dirty="0">
                <a:solidFill>
                  <a:schemeClr val="tx1"/>
                </a:solidFill>
                <a:cs typeface="Calibri" panose="020F0502020204030204" pitchFamily="34" charset="0"/>
              </a:rPr>
              <a:t> des rendements supérieurs à l’inflation et maintenir le pouvoir d’achat.</a:t>
            </a:r>
          </a:p>
          <a:p>
            <a:pPr defTabSz="910828" fontAlgn="base">
              <a:spcBef>
                <a:spcPct val="0"/>
              </a:spcBef>
              <a:spcAft>
                <a:spcPct val="0"/>
              </a:spcAft>
              <a:defRPr/>
            </a:pPr>
            <a:endParaRPr lang="fr-FR" sz="1050" dirty="0">
              <a:solidFill>
                <a:schemeClr val="tx1"/>
              </a:solidFill>
              <a:cs typeface="Calibri" panose="020F050202020403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altLang="fr-FR" sz="1050" b="1" i="0" u="none" strike="noStrike" kern="1200" cap="none" spc="0" normalizeH="0" baseline="0" noProof="0" dirty="0">
                <a:ln>
                  <a:noFill/>
                </a:ln>
                <a:solidFill>
                  <a:schemeClr val="tx2"/>
                </a:solidFill>
                <a:effectLst/>
                <a:uLnTx/>
                <a:uFillTx/>
                <a:ea typeface="Verdana" panose="020B0604030504040204" pitchFamily="34" charset="0"/>
                <a:cs typeface="Arial" panose="020B0604020202020204" pitchFamily="34" charset="0"/>
              </a:rPr>
              <a:t>Clients non-détenteurs d’assurance vie ou CTO</a:t>
            </a:r>
          </a:p>
          <a:p>
            <a:pPr marR="0" lvl="0" algn="l" defTabSz="910828" rtl="0" eaLnBrk="1" fontAlgn="base" latinLnBrk="0" hangingPunct="1">
              <a:lnSpc>
                <a:spcPct val="100000"/>
              </a:lnSpc>
              <a:spcBef>
                <a:spcPct val="0"/>
              </a:spcBef>
              <a:spcAft>
                <a:spcPct val="0"/>
              </a:spcAft>
              <a:buClrTx/>
              <a:buSzTx/>
              <a:tabLst/>
              <a:defRPr/>
            </a:pPr>
            <a:endParaRPr lang="fr-FR" altLang="fr-FR" sz="1050" dirty="0">
              <a:solidFill>
                <a:schemeClr val="tx2"/>
              </a:solidFill>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r>
              <a:rPr kumimoji="0" lang="fr-FR" altLang="fr-FR" sz="1050" b="1" u="none" strike="noStrike" kern="1200" cap="none" spc="0" normalizeH="0" baseline="0" noProof="0" dirty="0">
                <a:ln>
                  <a:noFill/>
                </a:ln>
                <a:solidFill>
                  <a:schemeClr val="tx2"/>
                </a:solidFill>
                <a:effectLst/>
                <a:uLnTx/>
                <a:uFillTx/>
                <a:ea typeface="Verdana" panose="020B0604030504040204" pitchFamily="34" charset="0"/>
                <a:cs typeface="Arial" panose="020B0604020202020204" pitchFamily="34" charset="0"/>
              </a:rPr>
              <a:t>Cible clients de 45 – 70 </a:t>
            </a:r>
            <a:r>
              <a:rPr lang="fr-FR" altLang="fr-FR" sz="1050" b="1" dirty="0">
                <a:solidFill>
                  <a:schemeClr val="tx2"/>
                </a:solidFill>
                <a:ea typeface="Verdana" panose="020B0604030504040204" pitchFamily="34" charset="0"/>
                <a:cs typeface="Arial" panose="020B0604020202020204" pitchFamily="34" charset="0"/>
              </a:rPr>
              <a:t>ans</a:t>
            </a:r>
          </a:p>
          <a:p>
            <a:pPr marR="0" lvl="0" algn="l" defTabSz="910828" rtl="0" eaLnBrk="1" fontAlgn="base" latinLnBrk="0" hangingPunct="1">
              <a:lnSpc>
                <a:spcPct val="100000"/>
              </a:lnSpc>
              <a:spcBef>
                <a:spcPct val="0"/>
              </a:spcBef>
              <a:spcAft>
                <a:spcPct val="0"/>
              </a:spcAft>
              <a:buClrTx/>
              <a:buSzTx/>
              <a:tabLst/>
              <a:defRPr/>
            </a:pPr>
            <a:endParaRPr lang="fr-FR" altLang="fr-FR" sz="1050" b="1" dirty="0">
              <a:solidFill>
                <a:srgbClr val="000000"/>
              </a:solidFill>
              <a:ea typeface="Verdana" panose="020B060403050404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altLang="fr-FR" sz="105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Vous pouvez souscrire l’Emprunt sur un CTO ou un contrat d’assurance vie / contrat de capitalisation</a:t>
            </a: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altLang="fr-FR" sz="1050" b="1"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altLang="fr-FR" sz="1050" b="1" i="0" u="none" strike="noStrike" kern="1200" cap="none" spc="0" normalizeH="0" baseline="0" noProof="0" dirty="0">
                <a:ln>
                  <a:noFill/>
                </a:ln>
                <a:solidFill>
                  <a:schemeClr val="tx2"/>
                </a:solidFill>
                <a:effectLst/>
                <a:uLnTx/>
                <a:uFillTx/>
                <a:ea typeface="Verdana" panose="020B0604030504040204" pitchFamily="34" charset="0"/>
                <a:cs typeface="Arial" panose="020B0604020202020204" pitchFamily="34" charset="0"/>
              </a:rPr>
              <a:t>&gt; L’assurance Vie </a:t>
            </a:r>
            <a:r>
              <a:rPr kumimoji="0" lang="fr-FR" altLang="fr-FR" sz="105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permet de préparer des projets moyen/long terme comme la préparation à la </a:t>
            </a:r>
            <a:r>
              <a:rPr lang="fr-FR" altLang="fr-FR" sz="1050" dirty="0">
                <a:solidFill>
                  <a:srgbClr val="000000"/>
                </a:solidFill>
                <a:ea typeface="Verdana" panose="020B0604030504040204" pitchFamily="34" charset="0"/>
                <a:cs typeface="Arial" panose="020B0604020202020204" pitchFamily="34" charset="0"/>
              </a:rPr>
              <a:t>retraite / </a:t>
            </a:r>
            <a:r>
              <a:rPr kumimoji="0" lang="fr-FR" altLang="fr-FR" sz="105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la préparation</a:t>
            </a:r>
            <a:r>
              <a:rPr lang="fr-FR" altLang="fr-FR" sz="1050" dirty="0">
                <a:solidFill>
                  <a:srgbClr val="000000"/>
                </a:solidFill>
                <a:ea typeface="Verdana" panose="020B0604030504040204" pitchFamily="34" charset="0"/>
                <a:cs typeface="Arial" panose="020B0604020202020204" pitchFamily="34" charset="0"/>
              </a:rPr>
              <a:t> de la </a:t>
            </a:r>
            <a:r>
              <a:rPr kumimoji="0" lang="fr-FR" altLang="fr-FR" sz="105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transmission de votre patrimoine à vos enfants tout en gardant la disponibilité de votre capital à tout moment (rachat partiel ou total ou avances). Votre contrat vous permet de désigner librement les bénéficiaires qui percevront en cas de décès le capital constitué dans un cadre fiscal privilégié (abattement de 152 500 € par bénéficiaire pour l’ensemble des contrats).</a:t>
            </a:r>
          </a:p>
          <a:p>
            <a:pPr marL="0" marR="0" lvl="0" indent="0" algn="l" defTabSz="910828" rtl="0" eaLnBrk="1" fontAlgn="base" latinLnBrk="0" hangingPunct="1">
              <a:lnSpc>
                <a:spcPct val="100000"/>
              </a:lnSpc>
              <a:spcBef>
                <a:spcPct val="0"/>
              </a:spcBef>
              <a:spcAft>
                <a:spcPct val="0"/>
              </a:spcAft>
              <a:buClrTx/>
              <a:buSzTx/>
              <a:buFontTx/>
              <a:buNone/>
              <a:tabLst/>
              <a:defRPr/>
            </a:pPr>
            <a:r>
              <a:rPr lang="fr-FR" altLang="fr-FR" sz="1050" dirty="0">
                <a:solidFill>
                  <a:srgbClr val="000000"/>
                </a:solidFill>
                <a:ea typeface="Verdana" panose="020B0604030504040204" pitchFamily="34" charset="0"/>
                <a:cs typeface="Arial" panose="020B0604020202020204" pitchFamily="34" charset="0"/>
              </a:rPr>
              <a:t>Vous bénéficiez en plus d’une protection financière (garantie plancher) en cas de décès, automatiquement incluse aux contrats d’assurance vie, sans frais supplémentaires et sans sélection médicale. Elle garantit aux bénéficiaires de percevoir au décès de l’assuré et sous certaines conditions</a:t>
            </a:r>
            <a:r>
              <a:rPr lang="fr-FR" altLang="fr-FR" sz="1050" baseline="30000" dirty="0">
                <a:solidFill>
                  <a:srgbClr val="000000"/>
                </a:solidFill>
                <a:ea typeface="Verdana" panose="020B0604030504040204" pitchFamily="34" charset="0"/>
                <a:cs typeface="Arial" panose="020B0604020202020204" pitchFamily="34" charset="0"/>
              </a:rPr>
              <a:t>1</a:t>
            </a:r>
            <a:r>
              <a:rPr lang="fr-FR" altLang="fr-FR" sz="1050" dirty="0">
                <a:solidFill>
                  <a:srgbClr val="000000"/>
                </a:solidFill>
                <a:ea typeface="Verdana" panose="020B0604030504040204" pitchFamily="34" charset="0"/>
                <a:cs typeface="Arial" panose="020B0604020202020204" pitchFamily="34" charset="0"/>
              </a:rPr>
              <a:t>, au minimum les versements nets de frais réalisés sur le contrat, même si ce dernier est en moins-values au moment du décès du fait d’une baisse des marchés financiers.</a:t>
            </a:r>
          </a:p>
          <a:p>
            <a:pPr marL="0" marR="0" lvl="0" indent="0" algn="l" defTabSz="910828" rtl="0" eaLnBrk="1" fontAlgn="base" latinLnBrk="0" hangingPunct="1">
              <a:lnSpc>
                <a:spcPct val="100000"/>
              </a:lnSpc>
              <a:spcBef>
                <a:spcPct val="0"/>
              </a:spcBef>
              <a:spcAft>
                <a:spcPct val="0"/>
              </a:spcAft>
              <a:buClrTx/>
              <a:buSzTx/>
              <a:buFontTx/>
              <a:buNone/>
              <a:tabLst/>
              <a:defRPr/>
            </a:pPr>
            <a:endParaRPr lang="fr-FR" altLang="fr-FR" sz="1050" dirty="0">
              <a:solidFill>
                <a:srgbClr val="000000"/>
              </a:solidFill>
              <a:ea typeface="Verdana" panose="020B0604030504040204" pitchFamily="34" charset="0"/>
              <a:cs typeface="Arial" panose="020B0604020202020204" pitchFamily="34" charset="0"/>
            </a:endParaRPr>
          </a:p>
          <a:p>
            <a:pPr defTabSz="910828" fontAlgn="base">
              <a:spcBef>
                <a:spcPct val="0"/>
              </a:spcBef>
              <a:spcAft>
                <a:spcPct val="0"/>
              </a:spcAft>
              <a:defRPr/>
            </a:pPr>
            <a:r>
              <a:rPr kumimoji="0" lang="fr-FR" altLang="fr-FR" sz="1050" b="0" u="none" strike="noStrike" kern="1200" cap="none" spc="0" normalizeH="0" baseline="30000" noProof="0" dirty="0">
                <a:ln>
                  <a:noFill/>
                </a:ln>
                <a:solidFill>
                  <a:srgbClr val="000000"/>
                </a:solidFill>
                <a:effectLst/>
                <a:uLnTx/>
                <a:uFillTx/>
                <a:ea typeface="Verdana" panose="020B0604030504040204" pitchFamily="34" charset="0"/>
                <a:cs typeface="Arial" panose="020B0604020202020204" pitchFamily="34" charset="0"/>
              </a:rPr>
              <a:t>1</a:t>
            </a:r>
            <a:r>
              <a:rPr kumimoji="0" lang="fr-FR" altLang="fr-FR" sz="1050" b="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 </a:t>
            </a:r>
            <a:r>
              <a:rPr kumimoji="0" lang="fr-FR" altLang="fr-FR" sz="1050" b="0" i="1"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Cette protection financière en cas de décès garantit aux bénéficiaires du contrat d’assurance vie de percevoir au minimum le cumul des versements et du montant transféré le cas échéant, nets de frais à l’entrée et sur versements, diminué des versements rachetés. Voir les conditions, limites et exclusions des engagements contractuels en vigueur</a:t>
            </a:r>
          </a:p>
          <a:p>
            <a:pPr marL="0" marR="0" lvl="0" indent="0" algn="l" defTabSz="910828" rtl="0" eaLnBrk="1" fontAlgn="base" latinLnBrk="0" hangingPunct="1">
              <a:lnSpc>
                <a:spcPct val="100000"/>
              </a:lnSpc>
              <a:spcBef>
                <a:spcPct val="0"/>
              </a:spcBef>
              <a:spcAft>
                <a:spcPct val="0"/>
              </a:spcAft>
              <a:buClrTx/>
              <a:buSzTx/>
              <a:buFontTx/>
              <a:buNone/>
              <a:tabLst/>
              <a:defRPr/>
            </a:pPr>
            <a:endParaRPr lang="fr-FR" altLang="fr-FR" sz="1050" dirty="0">
              <a:solidFill>
                <a:srgbClr val="000000"/>
              </a:solidFill>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r>
              <a:rPr lang="fr-FR" altLang="fr-FR" sz="1050" dirty="0">
                <a:solidFill>
                  <a:srgbClr val="000000"/>
                </a:solidFill>
                <a:ea typeface="Verdana" panose="020B0604030504040204" pitchFamily="34" charset="0"/>
                <a:cs typeface="Arial" panose="020B0604020202020204" pitchFamily="34" charset="0"/>
              </a:rPr>
              <a:t>	</a:t>
            </a:r>
          </a:p>
          <a:p>
            <a:pPr marR="0" lvl="0" algn="l" defTabSz="910828" rtl="0" eaLnBrk="1" fontAlgn="base" latinLnBrk="0" hangingPunct="1">
              <a:lnSpc>
                <a:spcPct val="100000"/>
              </a:lnSpc>
              <a:spcBef>
                <a:spcPct val="0"/>
              </a:spcBef>
              <a:spcAft>
                <a:spcPct val="0"/>
              </a:spcAft>
              <a:buClrTx/>
              <a:buSzTx/>
              <a:tabLst/>
              <a:defRPr/>
            </a:pPr>
            <a:r>
              <a:rPr lang="fr-FR" altLang="fr-FR" sz="1050" b="1" dirty="0">
                <a:solidFill>
                  <a:schemeClr val="tx2"/>
                </a:solidFill>
                <a:ea typeface="Verdana" panose="020B0604030504040204" pitchFamily="34" charset="0"/>
                <a:cs typeface="Arial" panose="020B0604020202020204" pitchFamily="34" charset="0"/>
              </a:rPr>
              <a:t>&gt;</a:t>
            </a:r>
            <a:r>
              <a:rPr lang="fr-FR" altLang="fr-FR" sz="1050" dirty="0">
                <a:solidFill>
                  <a:srgbClr val="000000"/>
                </a:solidFill>
                <a:ea typeface="Verdana" panose="020B0604030504040204" pitchFamily="34" charset="0"/>
                <a:cs typeface="Arial" panose="020B0604020202020204" pitchFamily="34" charset="0"/>
              </a:rPr>
              <a:t> Vous pouvez souscrire de l’Emprunt dans le cadre d’un </a:t>
            </a:r>
            <a:r>
              <a:rPr lang="fr-FR" altLang="fr-FR" sz="1050" b="1" dirty="0">
                <a:solidFill>
                  <a:schemeClr val="tx2"/>
                </a:solidFill>
                <a:ea typeface="Verdana" panose="020B0604030504040204" pitchFamily="34" charset="0"/>
                <a:cs typeface="Arial" panose="020B0604020202020204" pitchFamily="34" charset="0"/>
              </a:rPr>
              <a:t>Compte-titres Ordinaire (CTO)</a:t>
            </a:r>
            <a:r>
              <a:rPr lang="fr-FR" altLang="fr-FR" sz="1050" b="1" dirty="0">
                <a:solidFill>
                  <a:srgbClr val="000000"/>
                </a:solidFill>
                <a:ea typeface="Verdana" panose="020B0604030504040204" pitchFamily="34" charset="0"/>
                <a:cs typeface="Arial" panose="020B0604020202020204" pitchFamily="34" charset="0"/>
              </a:rPr>
              <a:t>, </a:t>
            </a:r>
            <a:r>
              <a:rPr lang="fr-FR" altLang="fr-FR" sz="1050" dirty="0">
                <a:solidFill>
                  <a:srgbClr val="000000"/>
                </a:solidFill>
                <a:ea typeface="Verdana" panose="020B0604030504040204" pitchFamily="34" charset="0"/>
                <a:cs typeface="Arial" panose="020B0604020202020204" pitchFamily="34" charset="0"/>
              </a:rPr>
              <a:t>celui-ci permet de détenir et d’effectuer des opérations d’achats ou de ventes sur les instruments financiers : actions, obligations, OPC (Sicav, FCP), parts sociales...</a:t>
            </a:r>
          </a:p>
          <a:p>
            <a:pPr marR="0" lvl="0" algn="l" defTabSz="910828" rtl="0" eaLnBrk="1" fontAlgn="base" latinLnBrk="0" hangingPunct="1">
              <a:lnSpc>
                <a:spcPct val="100000"/>
              </a:lnSpc>
              <a:spcBef>
                <a:spcPct val="0"/>
              </a:spcBef>
              <a:spcAft>
                <a:spcPct val="0"/>
              </a:spcAft>
              <a:buClrTx/>
              <a:buSzTx/>
              <a:tabLst/>
              <a:defRPr/>
            </a:pPr>
            <a:r>
              <a:rPr lang="fr-FR" altLang="fr-FR" sz="1050" dirty="0">
                <a:solidFill>
                  <a:srgbClr val="000000"/>
                </a:solidFill>
                <a:ea typeface="Verdana" panose="020B0604030504040204" pitchFamily="34" charset="0"/>
                <a:cs typeface="Arial" panose="020B0604020202020204" pitchFamily="34" charset="0"/>
              </a:rPr>
              <a:t>Une solution pour diversifier votre patrimoine et gérer votre épargne en toute liberté, selon vos convictions, tout en gardant la disponibilité de vos avoirs.</a:t>
            </a:r>
            <a:endParaRPr lang="fr-FR" altLang="fr-FR" sz="1050" b="1" dirty="0">
              <a:solidFill>
                <a:srgbClr val="000000"/>
              </a:solidFill>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r>
              <a:rPr lang="fr-FR" altLang="fr-FR" sz="1050" dirty="0">
                <a:solidFill>
                  <a:srgbClr val="000000"/>
                </a:solidFill>
                <a:ea typeface="Verdana" panose="020B0604030504040204" pitchFamily="34" charset="0"/>
                <a:cs typeface="Arial" panose="020B0604020202020204" pitchFamily="34" charset="0"/>
              </a:rPr>
              <a:t>En souscrivant de l’emprunt, vous bénéficierez chaque trimestre de revenus complémentaires au taux de 4,20%*, garantis jusqu’à l’échéance du placement pour compléter vos revenus.</a:t>
            </a:r>
          </a:p>
          <a:p>
            <a:pPr marR="0" lvl="0" algn="l" defTabSz="910828" rtl="0" eaLnBrk="1" fontAlgn="base" latinLnBrk="0" hangingPunct="1">
              <a:lnSpc>
                <a:spcPct val="100000"/>
              </a:lnSpc>
              <a:spcBef>
                <a:spcPct val="0"/>
              </a:spcBef>
              <a:spcAft>
                <a:spcPct val="0"/>
              </a:spcAft>
              <a:buClrTx/>
              <a:buSzTx/>
              <a:tabLst/>
              <a:defRPr/>
            </a:pPr>
            <a:endParaRPr kumimoji="0" lang="fr-FR" altLang="fr-FR" sz="1050" b="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endParaRPr lang="fr-FR" altLang="fr-FR" sz="1050" dirty="0">
              <a:solidFill>
                <a:srgbClr val="000000"/>
              </a:solidFill>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endParaRPr kumimoji="0" lang="fr-FR" altLang="fr-FR" sz="1050" b="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endParaRPr>
          </a:p>
          <a:p>
            <a:pPr marR="0" lvl="0" algn="l" defTabSz="910828" rtl="0" eaLnBrk="1" fontAlgn="base" latinLnBrk="0" hangingPunct="1">
              <a:lnSpc>
                <a:spcPct val="100000"/>
              </a:lnSpc>
              <a:spcBef>
                <a:spcPct val="0"/>
              </a:spcBef>
              <a:spcAft>
                <a:spcPct val="0"/>
              </a:spcAft>
              <a:buClrTx/>
              <a:buSzTx/>
              <a:tabLst/>
              <a:defRPr/>
            </a:pPr>
            <a:endParaRPr kumimoji="0" lang="fr-FR" altLang="fr-FR" sz="1050" b="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endParaRPr>
          </a:p>
        </p:txBody>
      </p:sp>
      <p:pic>
        <p:nvPicPr>
          <p:cNvPr id="7" name="Image 6" descr="Une image contenant texte, clipart&#10;&#10;Description générée automatiquement">
            <a:extLst>
              <a:ext uri="{FF2B5EF4-FFF2-40B4-BE49-F238E27FC236}">
                <a16:creationId xmlns:a16="http://schemas.microsoft.com/office/drawing/2014/main" id="{8BB0ABF1-AC1C-53DD-6FB3-ADD4F4DC2F83}"/>
              </a:ext>
            </a:extLst>
          </p:cNvPr>
          <p:cNvPicPr>
            <a:picLocks noChangeAspect="1"/>
          </p:cNvPicPr>
          <p:nvPr/>
        </p:nvPicPr>
        <p:blipFill>
          <a:blip r:embed="rId3"/>
          <a:stretch>
            <a:fillRect/>
          </a:stretch>
        </p:blipFill>
        <p:spPr>
          <a:xfrm>
            <a:off x="11253124" y="244879"/>
            <a:ext cx="721028" cy="721028"/>
          </a:xfrm>
          <a:prstGeom prst="rect">
            <a:avLst/>
          </a:prstGeom>
        </p:spPr>
      </p:pic>
      <p:sp>
        <p:nvSpPr>
          <p:cNvPr id="6" name="Rectangle 5">
            <a:extLst>
              <a:ext uri="{FF2B5EF4-FFF2-40B4-BE49-F238E27FC236}">
                <a16:creationId xmlns:a16="http://schemas.microsoft.com/office/drawing/2014/main" id="{EF9E5571-8AB0-6B2B-1997-21586E431EC5}"/>
              </a:ext>
            </a:extLst>
          </p:cNvPr>
          <p:cNvSpPr/>
          <p:nvPr/>
        </p:nvSpPr>
        <p:spPr>
          <a:xfrm>
            <a:off x="3578613" y="6588005"/>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sp>
        <p:nvSpPr>
          <p:cNvPr id="3" name="ZoneTexte 2">
            <a:extLst>
              <a:ext uri="{FF2B5EF4-FFF2-40B4-BE49-F238E27FC236}">
                <a16:creationId xmlns:a16="http://schemas.microsoft.com/office/drawing/2014/main" id="{F913B984-010F-3FFF-6CC8-F592F0F8C481}"/>
              </a:ext>
            </a:extLst>
          </p:cNvPr>
          <p:cNvSpPr txBox="1"/>
          <p:nvPr/>
        </p:nvSpPr>
        <p:spPr>
          <a:xfrm>
            <a:off x="603900" y="1315821"/>
            <a:ext cx="2135168" cy="253916"/>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b="1">
                <a:solidFill>
                  <a:srgbClr val="B34A8C"/>
                </a:solidFill>
                <a:latin typeface="Arial"/>
              </a:rPr>
              <a:t>Conquête</a:t>
            </a:r>
            <a:endParaRPr kumimoji="0" lang="fr-FR" sz="1050" b="1" i="0" u="none" strike="noStrike" kern="1200" cap="none" spc="0" normalizeH="0" baseline="0" noProof="0">
              <a:ln>
                <a:noFill/>
              </a:ln>
              <a:solidFill>
                <a:srgbClr val="B34A8C"/>
              </a:solidFill>
              <a:effectLst/>
              <a:uLnTx/>
              <a:uFillTx/>
              <a:latin typeface="Arial"/>
              <a:ea typeface="+mn-ea"/>
              <a:cs typeface="+mn-cs"/>
            </a:endParaRPr>
          </a:p>
        </p:txBody>
      </p:sp>
      <p:sp>
        <p:nvSpPr>
          <p:cNvPr id="8" name="ZoneTexte 7">
            <a:extLst>
              <a:ext uri="{FF2B5EF4-FFF2-40B4-BE49-F238E27FC236}">
                <a16:creationId xmlns:a16="http://schemas.microsoft.com/office/drawing/2014/main" id="{F181C916-03D5-D1B3-4E01-06C9958A065C}"/>
              </a:ext>
            </a:extLst>
          </p:cNvPr>
          <p:cNvSpPr txBox="1"/>
          <p:nvPr/>
        </p:nvSpPr>
        <p:spPr>
          <a:xfrm>
            <a:off x="3581761" y="6418838"/>
            <a:ext cx="6498772"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1" u="none" strike="noStrike" kern="1200" cap="none" spc="0" normalizeH="0" baseline="0" noProof="0" dirty="0">
                <a:ln>
                  <a:noFill/>
                </a:ln>
                <a:solidFill>
                  <a:srgbClr val="000000"/>
                </a:solidFill>
                <a:effectLst/>
                <a:uLnTx/>
                <a:uFillTx/>
                <a:latin typeface="Arial"/>
                <a:ea typeface="+mn-ea"/>
                <a:cs typeface="Arial"/>
              </a:rPr>
              <a:t>*Taux hors fiscalité et prélèvements sociaux</a:t>
            </a:r>
            <a:endParaRPr kumimoji="0" lang="fr-FR" sz="1000" b="0" i="1"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105209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CB4E06C4-F906-8BC8-CBE3-D12FF447DC93}"/>
              </a:ext>
            </a:extLst>
          </p:cNvPr>
          <p:cNvSpPr/>
          <p:nvPr/>
        </p:nvSpPr>
        <p:spPr>
          <a:xfrm>
            <a:off x="7129667" y="1516463"/>
            <a:ext cx="4900206" cy="142041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Aft>
                <a:spcPct val="0"/>
              </a:spcAft>
              <a:defRPr/>
            </a:pPr>
            <a:endParaRPr lang="fr-FR" sz="1200" b="1" i="1" dirty="0">
              <a:solidFill>
                <a:schemeClr val="tx2"/>
              </a:solidFill>
              <a:latin typeface="Arial"/>
              <a:ea typeface="Verdana"/>
              <a:cs typeface="Arial"/>
            </a:endParaRPr>
          </a:p>
          <a:p>
            <a:pPr defTabSz="910828">
              <a:spcAft>
                <a:spcPct val="0"/>
              </a:spcAft>
              <a:defRPr/>
            </a:pPr>
            <a:r>
              <a:rPr lang="fr-FR" altLang="fr-FR" sz="1100" b="1" i="1" dirty="0">
                <a:solidFill>
                  <a:srgbClr val="000000"/>
                </a:solidFill>
                <a:latin typeface="Arial"/>
                <a:ea typeface="Verdana"/>
                <a:cs typeface="Arial"/>
              </a:rPr>
              <a:t>« Je</a:t>
            </a:r>
            <a:r>
              <a:rPr kumimoji="0" lang="fr-FR" altLang="fr-FR" sz="1100" b="1" i="1" u="none" strike="noStrike" kern="1200" cap="none" spc="0" normalizeH="0" baseline="0" noProof="0" dirty="0">
                <a:ln>
                  <a:noFill/>
                </a:ln>
                <a:solidFill>
                  <a:srgbClr val="000000"/>
                </a:solidFill>
                <a:effectLst/>
                <a:uLnTx/>
                <a:uFillTx/>
                <a:latin typeface="Arial"/>
                <a:ea typeface="Verdana"/>
                <a:cs typeface="Arial"/>
              </a:rPr>
              <a:t> vois que vous êtes détenteur d’un </a:t>
            </a:r>
            <a:r>
              <a:rPr lang="fr-FR" altLang="fr-FR" sz="1100" b="1" i="1" dirty="0">
                <a:solidFill>
                  <a:srgbClr val="000000"/>
                </a:solidFill>
                <a:latin typeface="Arial"/>
                <a:ea typeface="Verdana"/>
                <a:cs typeface="Arial"/>
              </a:rPr>
              <a:t>contrat d'assurance vie </a:t>
            </a:r>
            <a:r>
              <a:rPr lang="fr-FR" altLang="fr-FR" sz="1100" i="1" dirty="0">
                <a:solidFill>
                  <a:srgbClr val="000000"/>
                </a:solidFill>
                <a:latin typeface="Arial"/>
                <a:ea typeface="Verdana"/>
                <a:cs typeface="Arial"/>
              </a:rPr>
              <a:t>et vous propose de faire un nouveau versement et de poursuivre la diversification de votre épargne.</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 « </a:t>
            </a:r>
            <a:r>
              <a:rPr lang="fr-FR" altLang="fr-FR" sz="1100" i="1" dirty="0">
                <a:solidFill>
                  <a:srgbClr val="000000"/>
                </a:solidFill>
                <a:latin typeface="Arial"/>
                <a:ea typeface="Verdana"/>
                <a:cs typeface="Arial"/>
              </a:rPr>
              <a:t>L'</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Emprunt BPCE </a:t>
            </a:r>
            <a:r>
              <a:rPr lang="fr-FR" altLang="fr-FR" sz="1100" i="1" dirty="0">
                <a:solidFill>
                  <a:srgbClr val="000000"/>
                </a:solidFill>
                <a:latin typeface="Arial"/>
                <a:ea typeface="Verdana"/>
                <a:cs typeface="Arial"/>
              </a:rPr>
              <a:t>ASV octobre 2029 </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 vous </a:t>
            </a:r>
            <a:r>
              <a:rPr lang="fr-FR" altLang="fr-FR" sz="1100" i="1" dirty="0">
                <a:solidFill>
                  <a:srgbClr val="000000"/>
                </a:solidFill>
                <a:latin typeface="Arial"/>
                <a:ea typeface="Verdana"/>
                <a:cs typeface="Arial"/>
              </a:rPr>
              <a:t>garantit un taux de rendement actuariel de 4,20%* sur 6 ans. »</a:t>
            </a:r>
          </a:p>
          <a:p>
            <a:pPr defTabSz="910828">
              <a:spcAft>
                <a:spcPct val="0"/>
              </a:spcAft>
              <a:defRPr/>
            </a:pPr>
            <a:endParaRPr lang="fr-FR" altLang="fr-FR" sz="1100" i="1" dirty="0">
              <a:solidFill>
                <a:srgbClr val="000000"/>
              </a:solidFill>
              <a:latin typeface="Arial"/>
              <a:ea typeface="Verdana"/>
              <a:cs typeface="Arial"/>
            </a:endParaRPr>
          </a:p>
          <a:p>
            <a:pPr defTabSz="910828">
              <a:spcAft>
                <a:spcPct val="0"/>
              </a:spcAft>
              <a:defRPr/>
            </a:pPr>
            <a:endParaRPr lang="fr-FR" altLang="fr-FR" sz="1100" i="1" dirty="0">
              <a:solidFill>
                <a:srgbClr val="000000"/>
              </a:solidFill>
              <a:latin typeface="Arial"/>
              <a:ea typeface="Verdana"/>
              <a:cs typeface="Arial"/>
            </a:endParaRPr>
          </a:p>
          <a:p>
            <a:pPr defTabSz="910828">
              <a:spcAft>
                <a:spcPct val="0"/>
              </a:spcAft>
              <a:defRPr/>
            </a:pPr>
            <a:endParaRPr lang="fr-FR" altLang="fr-FR" sz="1200" i="1" dirty="0">
              <a:solidFill>
                <a:srgbClr val="000000"/>
              </a:solidFill>
              <a:latin typeface="Arial"/>
              <a:ea typeface="Verdana"/>
              <a:cs typeface="Arial"/>
            </a:endParaRPr>
          </a:p>
        </p:txBody>
      </p:sp>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Arial"/>
                <a:ea typeface="Arial Narrow" panose="020B0606020202030204" pitchFamily="34" charset="0"/>
                <a:cs typeface="Arial" panose="020B0604020202020204" pitchFamily="34" charset="0"/>
                <a:sym typeface="Arial"/>
              </a:rPr>
              <a:t>Rendez-vous Client</a:t>
            </a:r>
            <a:endParaRPr kumimoji="0" lang="fr-FR" sz="2656" b="1" i="0" u="none" strike="noStrike" kern="0" cap="none" spc="0" normalizeH="0" baseline="0" noProof="0" dirty="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7" y="1389505"/>
            <a:ext cx="6759784" cy="5034842"/>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defTabSz="910828" rtl="0" eaLnBrk="1" fontAlgn="base" latinLnBrk="0" hangingPunct="1">
              <a:lnSpc>
                <a:spcPct val="100000"/>
              </a:lnSpc>
              <a:spcBef>
                <a:spcPct val="0"/>
              </a:spcBef>
              <a:spcAft>
                <a:spcPct val="0"/>
              </a:spcAft>
              <a:buClrTx/>
              <a:buSzTx/>
              <a:buFontTx/>
              <a:buNone/>
              <a:tabLst/>
              <a:defRPr/>
            </a:pPr>
            <a:r>
              <a:rPr kumimoji="0" lang="fr-FR" altLang="fr-FR" sz="1600" b="1" i="0" u="none" strike="noStrike" kern="1200" cap="none" spc="0" normalizeH="0" baseline="0" noProof="0" dirty="0">
                <a:ln>
                  <a:noFill/>
                </a:ln>
                <a:solidFill>
                  <a:srgbClr val="0070C0"/>
                </a:solidFill>
                <a:effectLst/>
                <a:uLnTx/>
                <a:uFillTx/>
                <a:latin typeface="Arial"/>
                <a:ea typeface="Verdana" panose="020B0604030504040204" pitchFamily="34" charset="0"/>
                <a:cs typeface="Arial" panose="020B0604020202020204" pitchFamily="34" charset="0"/>
              </a:rPr>
              <a:t>             </a:t>
            </a:r>
          </a:p>
          <a:p>
            <a:pPr marL="0" marR="0" lvl="0" indent="0" defTabSz="910828" rtl="0" eaLnBrk="1" fontAlgn="base" latinLnBrk="0" hangingPunct="1">
              <a:lnSpc>
                <a:spcPct val="100000"/>
              </a:lnSpc>
              <a:spcBef>
                <a:spcPct val="0"/>
              </a:spcBef>
              <a:spcAft>
                <a:spcPct val="0"/>
              </a:spcAft>
              <a:buClrTx/>
              <a:buSzTx/>
              <a:buFontTx/>
              <a:buNone/>
              <a:tabLst/>
              <a:defRPr/>
            </a:pPr>
            <a:endParaRPr lang="fr-FR" altLang="fr-FR" sz="1050" b="1" dirty="0">
              <a:solidFill>
                <a:srgbClr val="0070C0"/>
              </a:solidFill>
              <a:latin typeface="Arial"/>
              <a:ea typeface="Verdana" panose="020B0604030504040204" pitchFamily="34" charset="0"/>
              <a:cs typeface="Arial" panose="020B0604020202020204" pitchFamily="34" charset="0"/>
            </a:endParaRPr>
          </a:p>
          <a:p>
            <a:pPr defTabSz="910828" fontAlgn="base">
              <a:spcBef>
                <a:spcPct val="0"/>
              </a:spcBef>
              <a:spcAft>
                <a:spcPct val="0"/>
              </a:spcAft>
              <a:defRPr/>
            </a:pPr>
            <a:endParaRPr lang="fr-FR" sz="1600" b="1" dirty="0">
              <a:solidFill>
                <a:srgbClr val="0070C0"/>
              </a:solidFill>
              <a:latin typeface="Arial"/>
              <a:ea typeface="Verdana" panose="020B0604030504040204" pitchFamily="34" charset="0"/>
              <a:cs typeface="Arial" panose="020B0604020202020204" pitchFamily="34" charset="0"/>
            </a:endParaRPr>
          </a:p>
          <a:p>
            <a:pPr defTabSz="910828" fontAlgn="base">
              <a:spcBef>
                <a:spcPct val="0"/>
              </a:spcBef>
              <a:spcAft>
                <a:spcPct val="0"/>
              </a:spcAft>
              <a:defRPr/>
            </a:pPr>
            <a:r>
              <a:rPr lang="fr-FR" sz="1050" b="1" dirty="0">
                <a:solidFill>
                  <a:schemeClr val="tx1"/>
                </a:solidFill>
                <a:cs typeface="Calibri" panose="020F0502020204030204" pitchFamily="34" charset="0"/>
              </a:rPr>
              <a:t>Objectif : Diversifier votre épargne en réalisant un versement complémentaire pour optimiser le rendement de votre contrat.</a:t>
            </a:r>
            <a:endParaRPr lang="fr-FR" sz="1050" dirty="0">
              <a:solidFill>
                <a:schemeClr val="tx1"/>
              </a:solidFill>
              <a:cs typeface="Calibri" panose="020F0502020204030204" pitchFamily="34" charset="0"/>
            </a:endParaRPr>
          </a:p>
          <a:p>
            <a:pPr marL="0" marR="0" lvl="0" indent="0" defTabSz="910828" rtl="0" eaLnBrk="1" fontAlgn="base" latinLnBrk="0" hangingPunct="1">
              <a:lnSpc>
                <a:spcPct val="100000"/>
              </a:lnSpc>
              <a:spcBef>
                <a:spcPct val="0"/>
              </a:spcBef>
              <a:spcAft>
                <a:spcPct val="0"/>
              </a:spcAft>
              <a:buClrTx/>
              <a:buSzTx/>
              <a:buFontTx/>
              <a:buNone/>
              <a:tabLst/>
              <a:defRPr/>
            </a:pPr>
            <a:endParaRPr kumimoji="0" lang="fr-FR" altLang="fr-FR" sz="1100" b="1" i="0" u="none" strike="noStrike" kern="1200" cap="none" spc="0" normalizeH="0" baseline="0" noProof="0" dirty="0">
              <a:ln>
                <a:noFill/>
              </a:ln>
              <a:solidFill>
                <a:srgbClr val="0070C0"/>
              </a:solidFill>
              <a:effectLst/>
              <a:uLnTx/>
              <a:uFillTx/>
              <a:ea typeface="Verdana" panose="020B0604030504040204" pitchFamily="34" charset="0"/>
              <a:cs typeface="Arial" panose="020B0604020202020204" pitchFamily="34" charset="0"/>
            </a:endParaRPr>
          </a:p>
          <a:p>
            <a:pPr marL="0" marR="0" lvl="0" indent="0" defTabSz="910828" rtl="0" eaLnBrk="1" fontAlgn="base" latinLnBrk="0" hangingPunct="1">
              <a:lnSpc>
                <a:spcPct val="100000"/>
              </a:lnSpc>
              <a:spcBef>
                <a:spcPct val="0"/>
              </a:spcBef>
              <a:spcAft>
                <a:spcPct val="0"/>
              </a:spcAft>
              <a:buClrTx/>
              <a:buSzTx/>
              <a:buFontTx/>
              <a:buNone/>
              <a:tabLst/>
              <a:defRPr/>
            </a:pPr>
            <a:r>
              <a:rPr kumimoji="0" lang="fr-FR" altLang="fr-FR" sz="1100" b="1" i="0" u="none" strike="noStrike" kern="1200" cap="none" spc="0" normalizeH="0" baseline="0" noProof="0" dirty="0">
                <a:ln>
                  <a:noFill/>
                </a:ln>
                <a:solidFill>
                  <a:schemeClr val="tx2"/>
                </a:solidFill>
                <a:effectLst/>
                <a:uLnTx/>
                <a:uFillTx/>
                <a:ea typeface="Verdana" panose="020B0604030504040204" pitchFamily="34" charset="0"/>
                <a:cs typeface="Arial" panose="020B0604020202020204" pitchFamily="34" charset="0"/>
              </a:rPr>
              <a:t>Clients détenteurs d’assurance vie ou CTO</a:t>
            </a: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altLang="fr-FR" sz="110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lang="fr-FR" altLang="fr-FR" sz="1100" dirty="0">
                <a:solidFill>
                  <a:srgbClr val="000000"/>
                </a:solidFill>
                <a:ea typeface="Verdana" panose="020B0604030504040204" pitchFamily="34" charset="0"/>
                <a:cs typeface="Arial" panose="020B0604020202020204" pitchFamily="34" charset="0"/>
              </a:rPr>
              <a:t>Je vous propose de réaliser </a:t>
            </a:r>
            <a:r>
              <a:rPr lang="fr-FR" altLang="fr-FR" sz="1100" b="1" dirty="0">
                <a:solidFill>
                  <a:srgbClr val="000000"/>
                </a:solidFill>
                <a:ea typeface="Verdana" panose="020B0604030504040204" pitchFamily="34" charset="0"/>
                <a:cs typeface="Arial" panose="020B0604020202020204" pitchFamily="34" charset="0"/>
              </a:rPr>
              <a:t>un versement complémentaire et d’investir sur l’Emprunt BPCE</a:t>
            </a:r>
            <a:r>
              <a:rPr lang="fr-FR" altLang="fr-FR" sz="1100" dirty="0">
                <a:solidFill>
                  <a:srgbClr val="000000"/>
                </a:solidFill>
                <a:ea typeface="Verdana" panose="020B0604030504040204" pitchFamily="34" charset="0"/>
                <a:cs typeface="Arial" panose="020B0604020202020204" pitchFamily="34" charset="0"/>
              </a:rPr>
              <a:t> sur votre contrat d’assurance vie / Capitalisation ou votre Compte-Titres Ordinaire. Cela vous permettra d’optimiser le rendement de votre contrat et de bénéficier des avantages de </a:t>
            </a:r>
            <a:r>
              <a:rPr kumimoji="0" lang="fr-FR" altLang="fr-FR" sz="110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l’emprunt :</a:t>
            </a:r>
          </a:p>
          <a:p>
            <a:pPr marL="171450" marR="0" lvl="0" indent="-171450" algn="l" defTabSz="910828"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lang="fr-FR" altLang="fr-FR" sz="1100" dirty="0">
                <a:solidFill>
                  <a:srgbClr val="000000"/>
                </a:solidFill>
                <a:ea typeface="Verdana" panose="020B0604030504040204" pitchFamily="34" charset="0"/>
                <a:cs typeface="Arial" panose="020B0604020202020204" pitchFamily="34" charset="0"/>
              </a:rPr>
              <a:t>Un taux de 4,20% connu dès la souscription et garanti</a:t>
            </a:r>
            <a:r>
              <a:rPr kumimoji="0" lang="fr-FR" altLang="fr-FR" sz="110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 jusqu’à l’échéance,</a:t>
            </a:r>
          </a:p>
          <a:p>
            <a:pPr marL="171450" marR="0" lvl="0" indent="-171450" algn="l" defTabSz="910828"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fr-FR" altLang="fr-FR" sz="110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 une garantie du capital à l’échéance</a:t>
            </a:r>
          </a:p>
          <a:p>
            <a:pPr marR="0" lvl="0" algn="l" defTabSz="910828" rtl="0" eaLnBrk="1" fontAlgn="base" latinLnBrk="0" hangingPunct="1">
              <a:lnSpc>
                <a:spcPct val="100000"/>
              </a:lnSpc>
              <a:spcBef>
                <a:spcPct val="0"/>
              </a:spcBef>
              <a:spcAft>
                <a:spcPct val="0"/>
              </a:spcAft>
              <a:buClrTx/>
              <a:buSzTx/>
              <a:tabLst/>
              <a:defRPr/>
            </a:pPr>
            <a:endParaRPr kumimoji="0" lang="fr-FR" altLang="fr-FR" sz="110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altLang="fr-FR" sz="110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Il est important, au-delà de l’emprunt, de </a:t>
            </a:r>
            <a:r>
              <a:rPr kumimoji="0" lang="fr-FR" altLang="fr-FR" sz="1100" b="1"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diversifier votre versement complémentaire sur différents supports financiers.</a:t>
            </a:r>
            <a:r>
              <a:rPr kumimoji="0" lang="fr-FR" altLang="fr-FR" sz="110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 </a:t>
            </a:r>
            <a:r>
              <a:rPr lang="fr-FR" altLang="fr-FR" sz="1100" dirty="0">
                <a:solidFill>
                  <a:srgbClr val="000000"/>
                </a:solidFill>
                <a:ea typeface="Verdana" panose="020B0604030504040204" pitchFamily="34" charset="0"/>
                <a:cs typeface="Arial" panose="020B0604020202020204" pitchFamily="34" charset="0"/>
              </a:rPr>
              <a:t>L’objectif est de ne</a:t>
            </a:r>
            <a:r>
              <a:rPr kumimoji="0" lang="fr-FR" altLang="fr-FR" sz="110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 pas mettre tous ses œufs dans le même panier, et donc de </a:t>
            </a:r>
            <a:r>
              <a:rPr kumimoji="0" lang="fr-FR" altLang="fr-FR" sz="1100" b="0" i="0" u="none" strike="noStrike" kern="1200" cap="none" spc="0" normalizeH="0" baseline="0" noProof="0" dirty="0">
                <a:ln>
                  <a:noFill/>
                </a:ln>
                <a:solidFill>
                  <a:schemeClr val="tx1"/>
                </a:solidFill>
                <a:effectLst/>
                <a:uLnTx/>
                <a:uFillTx/>
                <a:ea typeface="Verdana" panose="020B0604030504040204" pitchFamily="34" charset="0"/>
                <a:cs typeface="Arial" panose="020B0604020202020204" pitchFamily="34" charset="0"/>
              </a:rPr>
              <a:t>combiner différents supports financiers dans </a:t>
            </a:r>
            <a:r>
              <a:rPr kumimoji="0" lang="fr-FR" altLang="fr-FR" sz="1050" b="0" i="0" u="none" strike="noStrike" kern="1200" cap="none" spc="0" normalizeH="0" baseline="0" noProof="0" dirty="0">
                <a:ln>
                  <a:noFill/>
                </a:ln>
                <a:solidFill>
                  <a:schemeClr val="tx1"/>
                </a:solidFill>
                <a:effectLst/>
                <a:uLnTx/>
                <a:uFillTx/>
                <a:ea typeface="Verdana" panose="020B0604030504040204" pitchFamily="34" charset="0"/>
                <a:cs typeface="Arial" panose="020B0604020202020204" pitchFamily="34" charset="0"/>
              </a:rPr>
              <a:t>des</a:t>
            </a:r>
            <a:r>
              <a:rPr kumimoji="0" lang="fr-FR" altLang="fr-FR" sz="1100" b="0" i="0" u="none" strike="noStrike" kern="1200" cap="none" spc="0" normalizeH="0" baseline="0" noProof="0" dirty="0">
                <a:ln>
                  <a:noFill/>
                </a:ln>
                <a:solidFill>
                  <a:schemeClr val="tx1"/>
                </a:solidFill>
                <a:effectLst/>
                <a:uLnTx/>
                <a:uFillTx/>
                <a:ea typeface="Verdana" panose="020B0604030504040204" pitchFamily="34" charset="0"/>
                <a:cs typeface="Arial" panose="020B0604020202020204" pitchFamily="34" charset="0"/>
              </a:rPr>
              <a:t> proportions variables, </a:t>
            </a:r>
          </a:p>
          <a:p>
            <a:pPr marL="0" marR="0" lvl="0" indent="0" algn="l" defTabSz="910828" rtl="0" eaLnBrk="1" fontAlgn="base" latinLnBrk="0" hangingPunct="1">
              <a:lnSpc>
                <a:spcPct val="100000"/>
              </a:lnSpc>
              <a:spcBef>
                <a:spcPct val="0"/>
              </a:spcBef>
              <a:spcAft>
                <a:spcPct val="0"/>
              </a:spcAft>
              <a:buClrTx/>
              <a:buSzTx/>
              <a:buFontTx/>
              <a:buNone/>
              <a:tabLst/>
              <a:defRPr/>
            </a:pPr>
            <a:endParaRPr lang="fr-FR" altLang="fr-FR" sz="1100" dirty="0">
              <a:solidFill>
                <a:schemeClr val="tx1"/>
              </a:solidFill>
              <a:ea typeface="Verdana" panose="020B060403050404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altLang="fr-FR" sz="1100" b="1" i="0" u="none" strike="noStrike" kern="1200" cap="none" spc="0" normalizeH="0" baseline="0" noProof="0" dirty="0">
                <a:ln>
                  <a:noFill/>
                </a:ln>
                <a:solidFill>
                  <a:schemeClr val="tx2"/>
                </a:solidFill>
                <a:effectLst/>
                <a:uLnTx/>
                <a:uFillTx/>
                <a:ea typeface="Verdana" panose="020B0604030504040204" pitchFamily="34" charset="0"/>
                <a:cs typeface="Arial" panose="020B0604020202020204" pitchFamily="34" charset="0"/>
              </a:rPr>
              <a:t>En assurance vie</a:t>
            </a:r>
            <a:r>
              <a:rPr kumimoji="0" lang="fr-FR" altLang="fr-FR" sz="110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 par exemple :</a:t>
            </a:r>
          </a:p>
          <a:p>
            <a:pPr marL="171450" marR="0" lvl="0" indent="-171450" algn="l" defTabSz="910828"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fr-FR" altLang="fr-FR" sz="110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le fonds en euros qui assure une protection du capital par l’assureur.</a:t>
            </a:r>
          </a:p>
          <a:p>
            <a:pPr marL="171450" indent="-171450" defTabSz="910828" fontAlgn="base">
              <a:spcBef>
                <a:spcPct val="0"/>
              </a:spcBef>
              <a:spcAft>
                <a:spcPct val="0"/>
              </a:spcAft>
              <a:buFont typeface="Wingdings" panose="05000000000000000000" pitchFamily="2" charset="2"/>
              <a:buChar char="ü"/>
              <a:defRPr/>
            </a:pPr>
            <a:r>
              <a:rPr kumimoji="0" lang="fr-FR" altLang="fr-FR" sz="110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des fonds à formule comme Avenir Durable 2 qui permettent à l’échéance de récupérer au minimum 100%, de son capital initial plus la performance finale de l’indice. Vous aurez la possibilité de bénéficier à la 5</a:t>
            </a:r>
            <a:r>
              <a:rPr kumimoji="0" lang="fr-FR" altLang="fr-FR" sz="1100" b="0" i="0" u="none" strike="noStrike" kern="1200" cap="none" spc="0" normalizeH="0" baseline="30000" noProof="0" dirty="0">
                <a:ln>
                  <a:noFill/>
                </a:ln>
                <a:solidFill>
                  <a:srgbClr val="000000"/>
                </a:solidFill>
                <a:effectLst/>
                <a:uLnTx/>
                <a:uFillTx/>
                <a:ea typeface="Verdana" panose="020B0604030504040204" pitchFamily="34" charset="0"/>
                <a:cs typeface="Arial" panose="020B0604020202020204" pitchFamily="34" charset="0"/>
              </a:rPr>
              <a:t>ème</a:t>
            </a:r>
            <a:r>
              <a:rPr kumimoji="0" lang="fr-FR" altLang="fr-FR" sz="110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 année d’une performance de 7%/an si l’indice a progressé de 10% ou plus par rapport à son niveau initial. </a:t>
            </a:r>
          </a:p>
          <a:p>
            <a:pPr marL="171450" marR="0" lvl="0" indent="-171450" algn="l" defTabSz="910828"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fr-FR" altLang="fr-FR" sz="110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rPr>
              <a:t>différents supports financiers en unités de compte comme des OPC, pour bénéficier des performances des marchés financiers en contrepartie d’un risque de perte en capital,  sur différentes classes d’actifs qui n’ont pas tous le même niveau de risque et le même horizon de placement.</a:t>
            </a:r>
          </a:p>
          <a:p>
            <a:pPr marL="0" marR="0" lvl="0" indent="0" algn="l" defTabSz="910828" rtl="0" eaLnBrk="1" fontAlgn="base" latinLnBrk="0" hangingPunct="1">
              <a:lnSpc>
                <a:spcPct val="100000"/>
              </a:lnSpc>
              <a:spcBef>
                <a:spcPct val="0"/>
              </a:spcBef>
              <a:spcAft>
                <a:spcPct val="0"/>
              </a:spcAft>
              <a:buClrTx/>
              <a:buSzTx/>
              <a:buFontTx/>
              <a:buNone/>
              <a:tabLst/>
              <a:defRPr/>
            </a:pPr>
            <a:endParaRPr lang="fr-FR" altLang="fr-FR" sz="1100" dirty="0">
              <a:solidFill>
                <a:srgbClr val="000000"/>
              </a:solidFill>
              <a:ea typeface="Verdana" panose="020B060403050404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altLang="fr-FR" sz="1200" b="0" i="0" u="none" strike="noStrike" kern="1200" cap="none" spc="0" normalizeH="0" baseline="0" noProof="0" dirty="0">
              <a:ln>
                <a:noFill/>
              </a:ln>
              <a:solidFill>
                <a:srgbClr val="000000"/>
              </a:solidFill>
              <a:effectLst/>
              <a:uLnTx/>
              <a:uFillTx/>
              <a:ea typeface="Verdana" panose="020B060403050404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altLang="fr-FR" sz="1400" b="0" i="0" u="none" strike="noStrike" kern="1200" cap="none" spc="0" normalizeH="0" baseline="0" noProof="0" dirty="0">
              <a:ln>
                <a:noFill/>
              </a:ln>
              <a:solidFill>
                <a:srgbClr val="000000"/>
              </a:solidFill>
              <a:effectLst/>
              <a:uLnTx/>
              <a:uFillTx/>
              <a:latin typeface="Arial"/>
              <a:ea typeface="Verdana" panose="020B060403050404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altLang="fr-FR" sz="1400" b="0" i="0" u="none" strike="noStrike" kern="1200" cap="none" spc="0" normalizeH="0" baseline="0" noProof="0" dirty="0">
              <a:ln>
                <a:noFill/>
              </a:ln>
              <a:solidFill>
                <a:srgbClr val="000000"/>
              </a:solidFill>
              <a:effectLst/>
              <a:uLnTx/>
              <a:uFillTx/>
              <a:latin typeface="Arial"/>
              <a:ea typeface="Verdana" panose="020B0604030504040204" pitchFamily="34" charset="0"/>
              <a:cs typeface="Arial" panose="020B0604020202020204" pitchFamily="34" charset="0"/>
            </a:endParaRPr>
          </a:p>
        </p:txBody>
      </p:sp>
      <p:pic>
        <p:nvPicPr>
          <p:cNvPr id="7" name="Image 6" descr="Une image contenant texte, clipart&#10;&#10;Description générée automatiquement">
            <a:extLst>
              <a:ext uri="{FF2B5EF4-FFF2-40B4-BE49-F238E27FC236}">
                <a16:creationId xmlns:a16="http://schemas.microsoft.com/office/drawing/2014/main" id="{8BB0ABF1-AC1C-53DD-6FB3-ADD4F4DC2F83}"/>
              </a:ext>
            </a:extLst>
          </p:cNvPr>
          <p:cNvPicPr>
            <a:picLocks noChangeAspect="1"/>
          </p:cNvPicPr>
          <p:nvPr/>
        </p:nvPicPr>
        <p:blipFill>
          <a:blip r:embed="rId3"/>
          <a:stretch>
            <a:fillRect/>
          </a:stretch>
        </p:blipFill>
        <p:spPr>
          <a:xfrm>
            <a:off x="11253124" y="244879"/>
            <a:ext cx="721028" cy="721028"/>
          </a:xfrm>
          <a:prstGeom prst="rect">
            <a:avLst/>
          </a:prstGeom>
        </p:spPr>
      </p:pic>
      <p:sp>
        <p:nvSpPr>
          <p:cNvPr id="6" name="Rectangle 5">
            <a:extLst>
              <a:ext uri="{FF2B5EF4-FFF2-40B4-BE49-F238E27FC236}">
                <a16:creationId xmlns:a16="http://schemas.microsoft.com/office/drawing/2014/main" id="{EF9E5571-8AB0-6B2B-1997-21586E431EC5}"/>
              </a:ext>
            </a:extLst>
          </p:cNvPr>
          <p:cNvSpPr/>
          <p:nvPr/>
        </p:nvSpPr>
        <p:spPr>
          <a:xfrm>
            <a:off x="3578613" y="6588005"/>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3" name="Image 2">
            <a:extLst>
              <a:ext uri="{FF2B5EF4-FFF2-40B4-BE49-F238E27FC236}">
                <a16:creationId xmlns:a16="http://schemas.microsoft.com/office/drawing/2014/main" id="{4FF9BDFA-6521-0931-2EC6-BBD62CB688C7}"/>
              </a:ext>
            </a:extLst>
          </p:cNvPr>
          <p:cNvPicPr>
            <a:picLocks noChangeAspect="1"/>
          </p:cNvPicPr>
          <p:nvPr/>
        </p:nvPicPr>
        <p:blipFill>
          <a:blip r:embed="rId4"/>
          <a:stretch>
            <a:fillRect/>
          </a:stretch>
        </p:blipFill>
        <p:spPr>
          <a:xfrm>
            <a:off x="7343528" y="3789006"/>
            <a:ext cx="4022622" cy="1802264"/>
          </a:xfrm>
          <a:prstGeom prst="rect">
            <a:avLst/>
          </a:prstGeom>
        </p:spPr>
      </p:pic>
      <p:sp>
        <p:nvSpPr>
          <p:cNvPr id="8" name="ZoneTexte 7">
            <a:extLst>
              <a:ext uri="{FF2B5EF4-FFF2-40B4-BE49-F238E27FC236}">
                <a16:creationId xmlns:a16="http://schemas.microsoft.com/office/drawing/2014/main" id="{1573D472-B4AD-1729-1551-155CDE00695C}"/>
              </a:ext>
            </a:extLst>
          </p:cNvPr>
          <p:cNvSpPr txBox="1"/>
          <p:nvPr/>
        </p:nvSpPr>
        <p:spPr>
          <a:xfrm>
            <a:off x="9064530" y="5733915"/>
            <a:ext cx="254910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000000"/>
                </a:solidFill>
                <a:effectLst/>
                <a:uLnTx/>
                <a:uFillTx/>
                <a:latin typeface="Arial"/>
                <a:cs typeface="Arial"/>
                <a:sym typeface="Arial"/>
              </a:rPr>
              <a:t>Source : DNCA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cs typeface="Arial"/>
              <a:sym typeface="Arial"/>
            </a:endParaRPr>
          </a:p>
        </p:txBody>
      </p:sp>
      <p:sp>
        <p:nvSpPr>
          <p:cNvPr id="4" name="ZoneTexte 3">
            <a:extLst>
              <a:ext uri="{FF2B5EF4-FFF2-40B4-BE49-F238E27FC236}">
                <a16:creationId xmlns:a16="http://schemas.microsoft.com/office/drawing/2014/main" id="{F18EAA42-3CED-0DFD-6856-607D463398AC}"/>
              </a:ext>
            </a:extLst>
          </p:cNvPr>
          <p:cNvSpPr txBox="1"/>
          <p:nvPr/>
        </p:nvSpPr>
        <p:spPr>
          <a:xfrm>
            <a:off x="733952" y="1262547"/>
            <a:ext cx="2135168" cy="253916"/>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a:ln>
                  <a:noFill/>
                </a:ln>
                <a:solidFill>
                  <a:srgbClr val="B34A8C"/>
                </a:solidFill>
                <a:effectLst/>
                <a:uLnTx/>
                <a:uFillTx/>
                <a:latin typeface="Arial"/>
                <a:ea typeface="+mn-ea"/>
                <a:cs typeface="+mn-cs"/>
              </a:rPr>
              <a:t>Fidélisation</a:t>
            </a:r>
          </a:p>
        </p:txBody>
      </p:sp>
      <p:sp>
        <p:nvSpPr>
          <p:cNvPr id="10" name="ZoneTexte 9">
            <a:extLst>
              <a:ext uri="{FF2B5EF4-FFF2-40B4-BE49-F238E27FC236}">
                <a16:creationId xmlns:a16="http://schemas.microsoft.com/office/drawing/2014/main" id="{6B91374B-AD2B-17E4-94CC-6933F667147E}"/>
              </a:ext>
            </a:extLst>
          </p:cNvPr>
          <p:cNvSpPr txBox="1"/>
          <p:nvPr/>
        </p:nvSpPr>
        <p:spPr>
          <a:xfrm>
            <a:off x="7835651" y="1203948"/>
            <a:ext cx="3359841" cy="415498"/>
          </a:xfrm>
          <a:prstGeom prst="rect">
            <a:avLst/>
          </a:prstGeom>
          <a:solidFill>
            <a:schemeClr val="bg1"/>
          </a:solidFill>
        </p:spPr>
        <p:txBody>
          <a:bodyPr wrap="square" lIns="91440" tIns="45720" rIns="91440" bIns="45720" rtlCol="0" anchor="t">
            <a:spAutoFit/>
          </a:bodyPr>
          <a:lstStyle/>
          <a:p>
            <a:pPr algn="ctr">
              <a:defRPr/>
            </a:pPr>
            <a:r>
              <a:rPr lang="fr-FR" sz="1050" b="1">
                <a:solidFill>
                  <a:srgbClr val="B34A8C"/>
                </a:solidFill>
                <a:latin typeface="Arial"/>
              </a:rPr>
              <a:t>A chaque rendez-vous é</a:t>
            </a:r>
            <a:r>
              <a:rPr lang="fr-FR" sz="1050" b="1">
                <a:solidFill>
                  <a:schemeClr val="tx2"/>
                </a:solidFill>
                <a:latin typeface="Arial"/>
                <a:ea typeface="Verdana"/>
                <a:cs typeface="Arial"/>
              </a:rPr>
              <a:t>pargne</a:t>
            </a:r>
            <a:r>
              <a:rPr lang="fr-FR" sz="1050" b="1">
                <a:solidFill>
                  <a:srgbClr val="B34A8C"/>
                </a:solidFill>
                <a:latin typeface="Arial"/>
              </a:rPr>
              <a:t> je propose</a:t>
            </a:r>
            <a:r>
              <a:rPr lang="fr-FR" sz="1050" b="1">
                <a:solidFill>
                  <a:srgbClr val="FF0000"/>
                </a:solidFill>
                <a:latin typeface="Arial"/>
              </a:rPr>
              <a:t> </a:t>
            </a:r>
            <a:r>
              <a:rPr lang="fr-FR" sz="1050" b="1">
                <a:solidFill>
                  <a:srgbClr val="B34A8C"/>
                </a:solidFill>
                <a:latin typeface="Arial"/>
              </a:rPr>
              <a:t>un</a:t>
            </a:r>
            <a:r>
              <a:rPr lang="fr-FR" sz="1050" b="1">
                <a:solidFill>
                  <a:srgbClr val="FF0000"/>
                </a:solidFill>
                <a:latin typeface="Arial"/>
              </a:rPr>
              <a:t> </a:t>
            </a:r>
            <a:r>
              <a:rPr lang="fr-FR" sz="1050" b="1">
                <a:solidFill>
                  <a:srgbClr val="B34A8C"/>
                </a:solidFill>
                <a:latin typeface="Arial"/>
              </a:rPr>
              <a:t>versement complémentaire en assurance vie</a:t>
            </a:r>
          </a:p>
        </p:txBody>
      </p:sp>
      <p:sp>
        <p:nvSpPr>
          <p:cNvPr id="11" name="ZoneTexte 10">
            <a:extLst>
              <a:ext uri="{FF2B5EF4-FFF2-40B4-BE49-F238E27FC236}">
                <a16:creationId xmlns:a16="http://schemas.microsoft.com/office/drawing/2014/main" id="{B715B76B-B9F8-42CB-053A-10AC58E24613}"/>
              </a:ext>
            </a:extLst>
          </p:cNvPr>
          <p:cNvSpPr txBox="1"/>
          <p:nvPr/>
        </p:nvSpPr>
        <p:spPr>
          <a:xfrm>
            <a:off x="3581761" y="6418838"/>
            <a:ext cx="6498772"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1200" cap="none" spc="0" normalizeH="0" baseline="0" noProof="0" dirty="0">
                <a:ln>
                  <a:noFill/>
                </a:ln>
                <a:solidFill>
                  <a:srgbClr val="000000"/>
                </a:solidFill>
                <a:effectLst/>
                <a:uLnTx/>
                <a:uFillTx/>
                <a:latin typeface="Arial"/>
                <a:ea typeface="+mn-ea"/>
                <a:cs typeface="Arial"/>
              </a:rPr>
              <a:t>*Taux hors fiscalité et prélèvements </a:t>
            </a:r>
            <a:r>
              <a:rPr kumimoji="0" lang="fr-FR" sz="1000" b="0" i="1" u="none" strike="noStrike" kern="1200" cap="none" spc="0" normalizeH="0" baseline="0" noProof="0" dirty="0">
                <a:ln>
                  <a:noFill/>
                </a:ln>
                <a:solidFill>
                  <a:srgbClr val="000000"/>
                </a:solidFill>
                <a:effectLst/>
                <a:uLnTx/>
                <a:uFillTx/>
                <a:latin typeface="Arial"/>
                <a:ea typeface="+mn-ea"/>
                <a:cs typeface="Arial"/>
              </a:rPr>
              <a:t>sociaux</a:t>
            </a:r>
            <a:endParaRPr kumimoji="0" lang="fr-FR" sz="1000" b="0" i="1"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5419637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Arial"/>
                <a:ea typeface="Arial Narrow" panose="020B0606020202030204" pitchFamily="34" charset="0"/>
                <a:cs typeface="Arial" panose="020B0604020202020204" pitchFamily="34" charset="0"/>
                <a:sym typeface="Arial"/>
              </a:rPr>
              <a:t>Obtenez un rendez-vous!</a:t>
            </a:r>
            <a:endParaRPr kumimoji="0" lang="fr-FR" sz="2656" b="1" i="0" u="none" strike="noStrike" kern="0" cap="none" spc="0" normalizeH="0" baseline="0" noProof="0" dirty="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069832" y="1442779"/>
            <a:ext cx="5026167" cy="4630907"/>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Aft>
                <a:spcPct val="0"/>
              </a:spcAft>
              <a:defRPr/>
            </a:pPr>
            <a:r>
              <a:rPr kumimoji="0" lang="fr-FR" altLang="fr-FR" sz="1050" b="0" i="1" u="none" strike="noStrike" kern="1200" cap="none" spc="0" normalizeH="0" baseline="0" noProof="0">
                <a:ln>
                  <a:noFill/>
                </a:ln>
                <a:solidFill>
                  <a:srgbClr val="000000"/>
                </a:solidFill>
                <a:effectLst/>
                <a:uLnTx/>
                <a:uFillTx/>
                <a:latin typeface="Arial"/>
                <a:ea typeface="Verdana"/>
                <a:cs typeface="Arial"/>
              </a:rPr>
              <a:t>« </a:t>
            </a:r>
            <a:r>
              <a:rPr kumimoji="0" lang="fr-FR" altLang="fr-FR" sz="1050" b="1" i="1" u="none" strike="noStrike" kern="1200" cap="none" spc="0" normalizeH="0" baseline="0" noProof="0">
                <a:ln>
                  <a:noFill/>
                </a:ln>
                <a:solidFill>
                  <a:srgbClr val="000000"/>
                </a:solidFill>
                <a:effectLst/>
                <a:uLnTx/>
                <a:uFillTx/>
                <a:latin typeface="Arial"/>
                <a:ea typeface="Verdana"/>
                <a:cs typeface="Arial"/>
              </a:rPr>
              <a:t>Je vous contacte car vous </a:t>
            </a:r>
            <a:r>
              <a:rPr lang="fr-FR" altLang="fr-FR" sz="1050" b="1" i="1">
                <a:solidFill>
                  <a:srgbClr val="000000"/>
                </a:solidFill>
                <a:latin typeface="Arial"/>
                <a:ea typeface="Verdana"/>
                <a:cs typeface="Arial"/>
              </a:rPr>
              <a:t>détenez des</a:t>
            </a:r>
            <a:r>
              <a:rPr kumimoji="0" lang="fr-FR" altLang="fr-FR" sz="1050" b="1" i="1" u="none" strike="noStrike" kern="1200" cap="none" spc="0" normalizeH="0" baseline="0" noProof="0">
                <a:ln>
                  <a:noFill/>
                </a:ln>
                <a:solidFill>
                  <a:srgbClr val="000000"/>
                </a:solidFill>
                <a:effectLst/>
                <a:uLnTx/>
                <a:uFillTx/>
                <a:latin typeface="Arial"/>
                <a:ea typeface="Verdana"/>
                <a:cs typeface="Arial"/>
              </a:rPr>
              <a:t> obligations</a:t>
            </a:r>
            <a:r>
              <a:rPr kumimoji="0" lang="fr-FR" altLang="fr-FR" sz="1050" b="0" i="1" u="none" strike="noStrike" kern="1200" cap="none" spc="0" normalizeH="0" baseline="0" noProof="0">
                <a:ln>
                  <a:noFill/>
                </a:ln>
                <a:solidFill>
                  <a:srgbClr val="000000"/>
                </a:solidFill>
                <a:effectLst/>
                <a:uLnTx/>
                <a:uFillTx/>
                <a:latin typeface="Arial"/>
                <a:ea typeface="Verdana"/>
                <a:cs typeface="Arial"/>
              </a:rPr>
              <a:t>.</a:t>
            </a:r>
            <a:r>
              <a:rPr lang="fr-FR" altLang="fr-FR" sz="1050" i="1">
                <a:solidFill>
                  <a:srgbClr val="000000"/>
                </a:solidFill>
                <a:latin typeface="Arial"/>
                <a:ea typeface="Verdana"/>
                <a:cs typeface="Arial"/>
              </a:rPr>
              <a:t> </a:t>
            </a:r>
            <a:endParaRPr kumimoji="0" lang="fr-FR" altLang="fr-FR" sz="1050" b="0" i="1" u="none" strike="noStrike" kern="1200" cap="none" spc="0" normalizeH="0" baseline="0" noProof="0">
              <a:ln>
                <a:noFill/>
              </a:ln>
              <a:solidFill>
                <a:srgbClr val="000000"/>
              </a:solidFill>
              <a:effectLst/>
              <a:uLnTx/>
              <a:uFillTx/>
              <a:latin typeface="Arial"/>
              <a:ea typeface="Verdana"/>
              <a:cs typeface="Arial" panose="020B0604020202020204" pitchFamily="34" charset="0"/>
            </a:endParaRPr>
          </a:p>
          <a:p>
            <a:pPr defTabSz="910828" fontAlgn="base">
              <a:spcAft>
                <a:spcPct val="0"/>
              </a:spcAft>
              <a:defRPr/>
            </a:pPr>
            <a:r>
              <a:rPr kumimoji="0" lang="fr-FR" altLang="fr-FR" sz="1050" b="0" i="1" u="none" strike="noStrike" kern="1200" cap="none" spc="0" normalizeH="0" baseline="0" noProof="0">
                <a:ln>
                  <a:noFill/>
                </a:ln>
                <a:solidFill>
                  <a:srgbClr val="000000"/>
                </a:solidFill>
                <a:effectLst/>
                <a:uLnTx/>
                <a:uFillTx/>
                <a:latin typeface="Arial"/>
                <a:ea typeface="Verdana"/>
                <a:cs typeface="Arial"/>
              </a:rPr>
              <a:t>Comme le groupe BPCE, deuxième groupe coopératif bancaire en France, qui regroupe entre </a:t>
            </a:r>
            <a:r>
              <a:rPr lang="fr-FR" altLang="fr-FR" sz="1050" i="1">
                <a:solidFill>
                  <a:srgbClr val="000000"/>
                </a:solidFill>
                <a:latin typeface="Arial"/>
                <a:ea typeface="Verdana"/>
                <a:cs typeface="Arial"/>
              </a:rPr>
              <a:t>autres</a:t>
            </a:r>
            <a:r>
              <a:rPr kumimoji="0" lang="fr-FR" altLang="fr-FR" sz="1050" b="0" i="1" u="none" strike="noStrike" kern="1200" cap="none" spc="0" normalizeH="0" baseline="0" noProof="0">
                <a:ln>
                  <a:noFill/>
                </a:ln>
                <a:solidFill>
                  <a:srgbClr val="000000"/>
                </a:solidFill>
                <a:effectLst/>
                <a:uLnTx/>
                <a:uFillTx/>
                <a:latin typeface="Arial"/>
                <a:ea typeface="Verdana"/>
                <a:cs typeface="Arial"/>
              </a:rPr>
              <a:t> les réseaux Caisse d’Epargne et Banque Populaire, émet un emprunt obligataire</a:t>
            </a:r>
            <a:r>
              <a:rPr lang="fr-FR" altLang="fr-FR" sz="1050" i="1">
                <a:solidFill>
                  <a:srgbClr val="000000"/>
                </a:solidFill>
                <a:latin typeface="Arial"/>
                <a:ea typeface="Verdana"/>
                <a:cs typeface="Arial"/>
              </a:rPr>
              <a:t>, je</a:t>
            </a:r>
            <a:r>
              <a:rPr kumimoji="0" lang="fr-FR" altLang="fr-FR" sz="1050" b="0" i="1" u="none" strike="noStrike" kern="1200" cap="none" spc="0" normalizeH="0" baseline="0" noProof="0">
                <a:ln>
                  <a:noFill/>
                </a:ln>
                <a:solidFill>
                  <a:srgbClr val="000000"/>
                </a:solidFill>
                <a:effectLst/>
                <a:uLnTx/>
                <a:uFillTx/>
                <a:latin typeface="Arial"/>
                <a:ea typeface="Verdana"/>
                <a:cs typeface="Arial"/>
              </a:rPr>
              <a:t> souhaite vous rencontrer pour vous en parler. »</a:t>
            </a:r>
          </a:p>
          <a:p>
            <a:pPr defTabSz="910828" fontAlgn="base">
              <a:spcAft>
                <a:spcPct val="0"/>
              </a:spcAft>
              <a:defRPr/>
            </a:pPr>
            <a:endParaRPr lang="fr-FR" altLang="fr-FR" sz="1050" i="1">
              <a:solidFill>
                <a:srgbClr val="000000"/>
              </a:solidFill>
              <a:latin typeface="Arial"/>
              <a:ea typeface="Verdana"/>
              <a:cs typeface="Arial"/>
            </a:endParaRPr>
          </a:p>
          <a:p>
            <a:pPr defTabSz="910828" fontAlgn="base">
              <a:spcAft>
                <a:spcPct val="0"/>
              </a:spcAft>
              <a:defRPr/>
            </a:pPr>
            <a:endParaRPr kumimoji="0" lang="fr-FR" altLang="fr-FR" sz="1050" b="0" i="1" u="none" strike="noStrike" kern="1200" cap="none" spc="0" normalizeH="0" baseline="0" noProof="0">
              <a:ln>
                <a:noFill/>
              </a:ln>
              <a:solidFill>
                <a:srgbClr val="000000"/>
              </a:solidFill>
              <a:effectLst/>
              <a:uLnTx/>
              <a:uFillTx/>
              <a:latin typeface="Arial"/>
              <a:ea typeface="Verdana"/>
              <a:cs typeface="Arial"/>
            </a:endParaRPr>
          </a:p>
          <a:p>
            <a:pPr defTabSz="910828" fontAlgn="base">
              <a:spcAft>
                <a:spcPct val="0"/>
              </a:spcAft>
              <a:defRPr/>
            </a:pPr>
            <a:endParaRPr lang="fr-FR" altLang="fr-FR" sz="1050" i="1">
              <a:solidFill>
                <a:srgbClr val="000000"/>
              </a:solidFill>
              <a:latin typeface="Arial"/>
              <a:ea typeface="Verdana"/>
              <a:cs typeface="Arial"/>
            </a:endParaRPr>
          </a:p>
          <a:p>
            <a:pPr defTabSz="910828" fontAlgn="base">
              <a:spcAft>
                <a:spcPct val="0"/>
              </a:spcAft>
              <a:defRPr/>
            </a:pPr>
            <a:endParaRPr kumimoji="0" lang="fr-FR" altLang="fr-FR" sz="1050" b="0" i="1" u="none" strike="noStrike" kern="1200" cap="none" spc="0" normalizeH="0" baseline="0" noProof="0">
              <a:ln>
                <a:noFill/>
              </a:ln>
              <a:solidFill>
                <a:srgbClr val="000000"/>
              </a:solidFill>
              <a:effectLst/>
              <a:uLnTx/>
              <a:uFillTx/>
              <a:latin typeface="Arial"/>
              <a:ea typeface="Verdana"/>
              <a:cs typeface="Arial"/>
            </a:endParaRPr>
          </a:p>
          <a:p>
            <a:pPr defTabSz="910828" fontAlgn="base">
              <a:spcAft>
                <a:spcPct val="0"/>
              </a:spcAft>
              <a:defRPr/>
            </a:pPr>
            <a:endParaRPr lang="fr-FR" altLang="fr-FR" sz="1050" i="1">
              <a:solidFill>
                <a:srgbClr val="000000"/>
              </a:solidFill>
              <a:latin typeface="Arial"/>
              <a:ea typeface="Verdana"/>
              <a:cs typeface="Arial"/>
            </a:endParaRPr>
          </a:p>
          <a:p>
            <a:pPr defTabSz="910828" fontAlgn="base">
              <a:spcAft>
                <a:spcPct val="0"/>
              </a:spcAft>
              <a:defRPr/>
            </a:pPr>
            <a:endParaRPr kumimoji="0" lang="fr-FR" altLang="fr-FR" sz="1050" b="0" i="1" u="none" strike="noStrike" kern="1200" cap="none" spc="0" normalizeH="0" baseline="0" noProof="0">
              <a:ln>
                <a:noFill/>
              </a:ln>
              <a:solidFill>
                <a:srgbClr val="000000"/>
              </a:solidFill>
              <a:effectLst/>
              <a:uLnTx/>
              <a:uFillTx/>
              <a:latin typeface="Arial"/>
              <a:ea typeface="Verdana"/>
              <a:cs typeface="Arial"/>
            </a:endParaRPr>
          </a:p>
          <a:p>
            <a:pPr defTabSz="910828" fontAlgn="base">
              <a:spcAft>
                <a:spcPct val="0"/>
              </a:spcAft>
              <a:defRPr/>
            </a:pPr>
            <a:endParaRPr kumimoji="0" lang="fr-FR" altLang="fr-FR" sz="1050" b="0" i="1" u="none" strike="noStrike" kern="1200" cap="none" spc="0" normalizeH="0" baseline="0" noProof="0">
              <a:ln>
                <a:noFill/>
              </a:ln>
              <a:solidFill>
                <a:srgbClr val="000000"/>
              </a:solidFill>
              <a:effectLst/>
              <a:uLnTx/>
              <a:uFillTx/>
              <a:latin typeface="Arial"/>
              <a:ea typeface="Verdana" panose="020B0604030504040204" pitchFamily="34" charset="0"/>
              <a:cs typeface="Arial"/>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1833512" y="1288890"/>
            <a:ext cx="3348088" cy="253916"/>
          </a:xfrm>
          <a:prstGeom prst="rect">
            <a:avLst/>
          </a:prstGeom>
          <a:solidFill>
            <a:schemeClr val="bg1"/>
          </a:solidFill>
        </p:spPr>
        <p:txBody>
          <a:bodyPr wrap="square" lIns="91440" tIns="45720" rIns="91440" bIns="45720" rtlCol="0" anchor="t">
            <a:spAutoFit/>
          </a:bodyPr>
          <a:lstStyle/>
          <a:p>
            <a:pPr algn="ctr">
              <a:defRPr/>
            </a:pPr>
            <a:r>
              <a:rPr kumimoji="0" lang="fr-FR" sz="1050" b="1" i="0" u="none" strike="noStrike" kern="1200" cap="none" spc="0" normalizeH="0" baseline="0" noProof="0">
                <a:ln>
                  <a:noFill/>
                </a:ln>
                <a:solidFill>
                  <a:srgbClr val="B34A8C"/>
                </a:solidFill>
                <a:effectLst/>
                <a:uLnTx/>
                <a:uFillTx/>
                <a:latin typeface="Arial"/>
                <a:ea typeface="+mn-ea"/>
                <a:cs typeface="+mn-cs"/>
              </a:rPr>
              <a:t>Votre client détient </a:t>
            </a:r>
            <a:r>
              <a:rPr lang="fr-FR" sz="1050" b="1">
                <a:solidFill>
                  <a:srgbClr val="B34A8C"/>
                </a:solidFill>
                <a:latin typeface="Arial"/>
              </a:rPr>
              <a:t>des obligations</a:t>
            </a:r>
            <a:endParaRPr kumimoji="0" lang="fr-FR" sz="1050" b="1" i="0" u="none" strike="noStrike" kern="1200" cap="none" spc="0" normalizeH="0" baseline="0" noProof="0">
              <a:ln>
                <a:noFill/>
              </a:ln>
              <a:solidFill>
                <a:srgbClr val="B34A8C"/>
              </a:solidFill>
              <a:effectLst/>
              <a:uLnTx/>
              <a:uFillTx/>
              <a:latin typeface="Arial"/>
              <a:ea typeface="+mn-ea"/>
              <a:cs typeface="+mn-cs"/>
            </a:endParaRPr>
          </a:p>
        </p:txBody>
      </p:sp>
      <p:sp>
        <p:nvSpPr>
          <p:cNvPr id="15" name="Rectangle : coins arrondis 14">
            <a:extLst>
              <a:ext uri="{FF2B5EF4-FFF2-40B4-BE49-F238E27FC236}">
                <a16:creationId xmlns:a16="http://schemas.microsoft.com/office/drawing/2014/main" id="{DD7B7CBA-E9FA-483A-89AD-DFDE1A6F0270}"/>
              </a:ext>
            </a:extLst>
          </p:cNvPr>
          <p:cNvSpPr/>
          <p:nvPr/>
        </p:nvSpPr>
        <p:spPr>
          <a:xfrm>
            <a:off x="6436893" y="1396673"/>
            <a:ext cx="5026166" cy="4682652"/>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Aft>
                <a:spcPct val="0"/>
              </a:spcAft>
              <a:defRPr/>
            </a:pPr>
            <a:r>
              <a:rPr kumimoji="0" lang="fr-FR" altLang="fr-FR" sz="1050" b="0" i="1" u="none" strike="noStrike" kern="1200" cap="none" spc="0" normalizeH="0" baseline="0" noProof="0" dirty="0">
                <a:ln>
                  <a:noFill/>
                </a:ln>
                <a:solidFill>
                  <a:srgbClr val="000000"/>
                </a:solidFill>
                <a:effectLst/>
                <a:uLnTx/>
                <a:uFillTx/>
                <a:latin typeface="Arial"/>
                <a:ea typeface="Verdana"/>
                <a:cs typeface="Arial"/>
              </a:rPr>
              <a:t>« </a:t>
            </a:r>
            <a:r>
              <a:rPr kumimoji="0" lang="fr-FR" altLang="fr-FR" sz="1050" b="1" i="1" u="none" strike="noStrike" kern="1200" cap="none" spc="0" normalizeH="0" baseline="0" noProof="0" dirty="0">
                <a:ln>
                  <a:noFill/>
                </a:ln>
                <a:solidFill>
                  <a:srgbClr val="000000"/>
                </a:solidFill>
                <a:effectLst/>
                <a:uLnTx/>
                <a:uFillTx/>
                <a:latin typeface="Arial"/>
                <a:ea typeface="Verdana"/>
                <a:cs typeface="Arial"/>
              </a:rPr>
              <a:t>Je vous contacte car je vois que vous êtes détenteur d’un PEL </a:t>
            </a:r>
            <a:r>
              <a:rPr kumimoji="0" lang="fr-FR" altLang="fr-FR" sz="1050" b="1" i="1" u="none" strike="noStrike" kern="1200" cap="none" spc="0" normalizeH="0" baseline="0" noProof="0" dirty="0" err="1">
                <a:ln>
                  <a:noFill/>
                </a:ln>
                <a:solidFill>
                  <a:srgbClr val="000000"/>
                </a:solidFill>
                <a:effectLst/>
                <a:uLnTx/>
                <a:uFillTx/>
                <a:latin typeface="Arial"/>
                <a:ea typeface="Verdana"/>
                <a:cs typeface="Arial"/>
              </a:rPr>
              <a:t>Quadreto</a:t>
            </a:r>
            <a:r>
              <a:rPr kumimoji="0" lang="fr-FR" altLang="fr-FR" sz="1050" b="1" i="1" u="none" strike="noStrike" kern="1200" cap="none" spc="0" normalizeH="0" baseline="0" noProof="0" dirty="0">
                <a:ln>
                  <a:noFill/>
                </a:ln>
                <a:solidFill>
                  <a:srgbClr val="000000"/>
                </a:solidFill>
                <a:effectLst/>
                <a:uLnTx/>
                <a:uFillTx/>
                <a:latin typeface="Arial"/>
                <a:ea typeface="Verdana"/>
                <a:cs typeface="Arial"/>
              </a:rPr>
              <a:t> ou Solution Libre Revenus</a:t>
            </a:r>
            <a:r>
              <a:rPr kumimoji="0" lang="fr-FR" altLang="fr-FR" sz="1050" b="0" i="1" u="none" strike="noStrike" kern="1200" cap="none" spc="0" normalizeH="0" baseline="0" noProof="0" dirty="0">
                <a:ln>
                  <a:noFill/>
                </a:ln>
                <a:solidFill>
                  <a:srgbClr val="000000"/>
                </a:solidFill>
                <a:effectLst/>
                <a:uLnTx/>
                <a:uFillTx/>
                <a:latin typeface="Arial"/>
                <a:ea typeface="Verdana"/>
                <a:cs typeface="Arial"/>
              </a:rPr>
              <a:t> qui est un placement qui vous permet de percevoir des revenus trimestriels. Je souhaite vous rencontrer pour vous parler d’un placement « l’Emprunt BPCE </a:t>
            </a:r>
            <a:r>
              <a:rPr lang="fr-FR" altLang="fr-FR" sz="1050" i="1" dirty="0">
                <a:solidFill>
                  <a:srgbClr val="000000"/>
                </a:solidFill>
                <a:latin typeface="Arial"/>
                <a:ea typeface="Verdana"/>
                <a:cs typeface="Arial"/>
              </a:rPr>
              <a:t>octobre 2029 </a:t>
            </a:r>
            <a:r>
              <a:rPr kumimoji="0" lang="fr-FR" altLang="fr-FR" sz="1050" b="0" i="1" u="none" strike="noStrike" kern="1200" cap="none" spc="0" normalizeH="0" baseline="0" noProof="0" dirty="0">
                <a:ln>
                  <a:noFill/>
                </a:ln>
                <a:solidFill>
                  <a:srgbClr val="000000"/>
                </a:solidFill>
                <a:effectLst/>
                <a:uLnTx/>
                <a:uFillTx/>
                <a:latin typeface="Arial"/>
                <a:ea typeface="Verdana"/>
                <a:cs typeface="Arial"/>
              </a:rPr>
              <a:t>»</a:t>
            </a:r>
            <a:r>
              <a:rPr lang="fr-FR" altLang="fr-FR" sz="1050" i="1" dirty="0">
                <a:solidFill>
                  <a:srgbClr val="000000"/>
                </a:solidFill>
                <a:latin typeface="Arial"/>
                <a:ea typeface="Verdana"/>
                <a:cs typeface="Arial"/>
              </a:rPr>
              <a:t> </a:t>
            </a:r>
            <a:r>
              <a:rPr kumimoji="0" lang="fr-FR" altLang="fr-FR" sz="1050" b="0" i="1" u="none" strike="noStrike" kern="1200" cap="none" spc="0" normalizeH="0" baseline="0" noProof="0" dirty="0">
                <a:ln>
                  <a:noFill/>
                </a:ln>
                <a:solidFill>
                  <a:srgbClr val="000000"/>
                </a:solidFill>
                <a:effectLst/>
                <a:uLnTx/>
                <a:uFillTx/>
                <a:latin typeface="Arial"/>
                <a:ea typeface="Verdana"/>
                <a:cs typeface="Arial"/>
              </a:rPr>
              <a:t> sur 6 ans qui vous permettra de percevoir aussi des revenus trimestriels sur la base d’un taux nominal annuel de </a:t>
            </a:r>
            <a:r>
              <a:rPr lang="fr-FR" altLang="fr-FR" sz="1050" i="1" dirty="0">
                <a:solidFill>
                  <a:srgbClr val="000000"/>
                </a:solidFill>
                <a:latin typeface="Arial"/>
                <a:ea typeface="Verdana"/>
                <a:cs typeface="Arial"/>
              </a:rPr>
              <a:t>4,2</a:t>
            </a:r>
            <a:r>
              <a:rPr kumimoji="0" lang="fr-FR" altLang="fr-FR" sz="1050" b="0" i="1" u="none" strike="noStrike" kern="1200" cap="none" spc="0" normalizeH="0" baseline="0" noProof="0" dirty="0">
                <a:ln>
                  <a:noFill/>
                </a:ln>
                <a:solidFill>
                  <a:srgbClr val="000000"/>
                </a:solidFill>
                <a:effectLst/>
                <a:uLnTx/>
                <a:uFillTx/>
                <a:latin typeface="Arial"/>
                <a:ea typeface="Verdana"/>
                <a:cs typeface="Arial"/>
              </a:rPr>
              <a:t>%* </a:t>
            </a:r>
            <a:r>
              <a:rPr lang="fr-FR" altLang="fr-FR" sz="1050" i="1" dirty="0">
                <a:solidFill>
                  <a:schemeClr val="tx1"/>
                </a:solidFill>
                <a:latin typeface="Arial"/>
                <a:ea typeface="Verdana"/>
                <a:cs typeface="Arial"/>
              </a:rPr>
              <a:t>dans le cadre d’un CTO</a:t>
            </a:r>
            <a:r>
              <a:rPr lang="fr-FR" altLang="fr-FR" sz="1050" i="1" dirty="0">
                <a:solidFill>
                  <a:srgbClr val="FF0000"/>
                </a:solidFill>
                <a:latin typeface="Arial"/>
                <a:ea typeface="Verdana"/>
                <a:cs typeface="Arial"/>
              </a:rPr>
              <a:t>.</a:t>
            </a:r>
            <a:endParaRPr kumimoji="0" lang="fr-FR" altLang="fr-FR" sz="1050" b="0" i="1" u="none" strike="noStrike" kern="1200" cap="none" spc="0" normalizeH="0" baseline="0" noProof="0" dirty="0">
              <a:ln>
                <a:noFill/>
              </a:ln>
              <a:solidFill>
                <a:srgbClr val="000000"/>
              </a:solidFill>
              <a:effectLst/>
              <a:uLnTx/>
              <a:uFillTx/>
              <a:latin typeface="Arial"/>
              <a:ea typeface="Verdana"/>
              <a:cs typeface="Arial"/>
            </a:endParaRPr>
          </a:p>
          <a:p>
            <a:pPr marL="0" marR="0" lvl="0" indent="0" algn="l" defTabSz="910828" rtl="0" eaLnBrk="1" fontAlgn="base" latinLnBrk="0" hangingPunct="1">
              <a:lnSpc>
                <a:spcPct val="100000"/>
              </a:lnSpc>
              <a:spcBef>
                <a:spcPts val="0"/>
              </a:spcBef>
              <a:spcAft>
                <a:spcPct val="0"/>
              </a:spcAft>
              <a:buClrTx/>
              <a:buSzTx/>
              <a:buFontTx/>
              <a:buNone/>
              <a:tabLst/>
              <a:defRPr/>
            </a:pPr>
            <a:endParaRPr lang="fr-FR" altLang="fr-FR" sz="1050" i="1" dirty="0">
              <a:solidFill>
                <a:srgbClr val="000000"/>
              </a:solidFill>
              <a:highlight>
                <a:srgbClr val="FFFF00"/>
              </a:highlight>
              <a:latin typeface="Arial"/>
              <a:ea typeface="Verdana"/>
              <a:cs typeface="Arial" panose="020B0604020202020204" pitchFamily="34" charset="0"/>
            </a:endParaRPr>
          </a:p>
          <a:p>
            <a:pPr marL="0" marR="0" lvl="0" indent="0" algn="l" defTabSz="910828" rtl="0" eaLnBrk="1" fontAlgn="base" latinLnBrk="0" hangingPunct="1">
              <a:lnSpc>
                <a:spcPct val="100000"/>
              </a:lnSpc>
              <a:spcBef>
                <a:spcPts val="0"/>
              </a:spcBef>
              <a:spcAft>
                <a:spcPct val="0"/>
              </a:spcAft>
              <a:buClrTx/>
              <a:buSzTx/>
              <a:buFontTx/>
              <a:buNone/>
              <a:tabLst/>
              <a:defRPr/>
            </a:pPr>
            <a:endParaRPr kumimoji="0" lang="fr-FR" altLang="fr-FR" sz="1050" b="0" i="1" u="none" strike="noStrike" kern="1200" cap="none" spc="0" normalizeH="0" baseline="0" noProof="0" dirty="0">
              <a:ln>
                <a:noFill/>
              </a:ln>
              <a:solidFill>
                <a:srgbClr val="000000"/>
              </a:solidFill>
              <a:effectLst/>
              <a:highlight>
                <a:srgbClr val="FFFF00"/>
              </a:highlight>
              <a:uLnTx/>
              <a:uFillTx/>
              <a:latin typeface="Arial"/>
              <a:ea typeface="Verdana"/>
              <a:cs typeface="Arial" panose="020B0604020202020204" pitchFamily="34" charset="0"/>
            </a:endParaRPr>
          </a:p>
          <a:p>
            <a:pPr marL="0" marR="0" lvl="0" indent="0" algn="l" defTabSz="910828" rtl="0" eaLnBrk="1" fontAlgn="base" latinLnBrk="0" hangingPunct="1">
              <a:lnSpc>
                <a:spcPct val="100000"/>
              </a:lnSpc>
              <a:spcBef>
                <a:spcPts val="0"/>
              </a:spcBef>
              <a:spcAft>
                <a:spcPct val="0"/>
              </a:spcAft>
              <a:buClrTx/>
              <a:buSzTx/>
              <a:buFontTx/>
              <a:buNone/>
              <a:tabLst/>
              <a:defRPr/>
            </a:pPr>
            <a:endParaRPr lang="fr-FR" altLang="fr-FR" sz="1050" i="1" dirty="0">
              <a:solidFill>
                <a:srgbClr val="000000"/>
              </a:solidFill>
              <a:highlight>
                <a:srgbClr val="FFFF00"/>
              </a:highlight>
              <a:latin typeface="Arial"/>
              <a:ea typeface="Verdana"/>
              <a:cs typeface="Arial" panose="020B0604020202020204" pitchFamily="34" charset="0"/>
            </a:endParaRPr>
          </a:p>
          <a:p>
            <a:pPr marL="0" marR="0" lvl="0" indent="0" algn="l" defTabSz="910828" rtl="0" eaLnBrk="1" fontAlgn="base" latinLnBrk="0" hangingPunct="1">
              <a:lnSpc>
                <a:spcPct val="100000"/>
              </a:lnSpc>
              <a:spcBef>
                <a:spcPts val="0"/>
              </a:spcBef>
              <a:spcAft>
                <a:spcPct val="0"/>
              </a:spcAft>
              <a:buClrTx/>
              <a:buSzTx/>
              <a:buFontTx/>
              <a:buNone/>
              <a:tabLst/>
              <a:defRPr/>
            </a:pPr>
            <a:endParaRPr kumimoji="0" lang="fr-FR" altLang="fr-FR" sz="1050" b="0" i="1" u="none" strike="noStrike" kern="1200" cap="none" spc="0" normalizeH="0" baseline="0" noProof="0" dirty="0">
              <a:ln>
                <a:noFill/>
              </a:ln>
              <a:solidFill>
                <a:srgbClr val="000000"/>
              </a:solidFill>
              <a:effectLst/>
              <a:highlight>
                <a:srgbClr val="FFFF00"/>
              </a:highlight>
              <a:uLnTx/>
              <a:uFillTx/>
              <a:latin typeface="Arial"/>
              <a:ea typeface="Verdana"/>
              <a:cs typeface="Arial" panose="020B0604020202020204" pitchFamily="34" charset="0"/>
            </a:endParaRPr>
          </a:p>
          <a:p>
            <a:pPr marL="0" marR="0" lvl="0" indent="0" algn="l" defTabSz="910828" rtl="0" eaLnBrk="1" fontAlgn="base" latinLnBrk="0" hangingPunct="1">
              <a:lnSpc>
                <a:spcPct val="100000"/>
              </a:lnSpc>
              <a:spcBef>
                <a:spcPts val="0"/>
              </a:spcBef>
              <a:spcAft>
                <a:spcPct val="0"/>
              </a:spcAft>
              <a:buClrTx/>
              <a:buSzTx/>
              <a:buFontTx/>
              <a:buNone/>
              <a:tabLst/>
              <a:defRPr/>
            </a:pPr>
            <a:endParaRPr lang="fr-FR" altLang="fr-FR" sz="1050" i="1" dirty="0">
              <a:solidFill>
                <a:srgbClr val="000000"/>
              </a:solidFill>
              <a:highlight>
                <a:srgbClr val="FFFF00"/>
              </a:highlight>
              <a:latin typeface="Arial"/>
              <a:ea typeface="Verdana"/>
              <a:cs typeface="Arial" panose="020B0604020202020204" pitchFamily="34" charset="0"/>
            </a:endParaRPr>
          </a:p>
          <a:p>
            <a:pPr marL="0" marR="0" lvl="0" indent="0" algn="l" defTabSz="910828" rtl="0" eaLnBrk="1" fontAlgn="base" latinLnBrk="0" hangingPunct="1">
              <a:lnSpc>
                <a:spcPct val="100000"/>
              </a:lnSpc>
              <a:spcBef>
                <a:spcPts val="0"/>
              </a:spcBef>
              <a:spcAft>
                <a:spcPct val="0"/>
              </a:spcAft>
              <a:buClrTx/>
              <a:buSzTx/>
              <a:buFontTx/>
              <a:buNone/>
              <a:tabLst/>
              <a:defRPr/>
            </a:pPr>
            <a:endParaRPr kumimoji="0" lang="fr-FR" altLang="fr-FR" sz="1050" b="0" i="1" u="none" strike="noStrike" kern="1200" cap="none" spc="0" normalizeH="0" baseline="0" noProof="0" dirty="0">
              <a:ln>
                <a:noFill/>
              </a:ln>
              <a:solidFill>
                <a:srgbClr val="000000"/>
              </a:solidFill>
              <a:effectLst/>
              <a:highlight>
                <a:srgbClr val="FFFF00"/>
              </a:highlight>
              <a:uLnTx/>
              <a:uFillTx/>
              <a:latin typeface="Arial"/>
              <a:ea typeface="Verdana"/>
              <a:cs typeface="Arial" panose="020B0604020202020204" pitchFamily="34" charset="0"/>
            </a:endParaRPr>
          </a:p>
        </p:txBody>
      </p:sp>
      <p:sp>
        <p:nvSpPr>
          <p:cNvPr id="16" name="ZoneTexte 15">
            <a:extLst>
              <a:ext uri="{FF2B5EF4-FFF2-40B4-BE49-F238E27FC236}">
                <a16:creationId xmlns:a16="http://schemas.microsoft.com/office/drawing/2014/main" id="{C55C4344-3CD2-4E2C-A5F4-296EB061B2E8}"/>
              </a:ext>
            </a:extLst>
          </p:cNvPr>
          <p:cNvSpPr txBox="1"/>
          <p:nvPr/>
        </p:nvSpPr>
        <p:spPr>
          <a:xfrm>
            <a:off x="7010402" y="1251773"/>
            <a:ext cx="3800179" cy="415498"/>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a:ln>
                  <a:noFill/>
                </a:ln>
                <a:solidFill>
                  <a:srgbClr val="B34A8C"/>
                </a:solidFill>
                <a:effectLst/>
                <a:uLnTx/>
                <a:uFillTx/>
                <a:latin typeface="Arial"/>
                <a:ea typeface="+mn-ea"/>
                <a:cs typeface="+mn-cs"/>
              </a:rPr>
              <a:t>Votre client est détenteur d’un produit qui distribue des revenus réguliers (PEL </a:t>
            </a:r>
            <a:r>
              <a:rPr kumimoji="0" lang="fr-FR" sz="1050" b="1" i="0" u="none" strike="noStrike" kern="1200" cap="none" spc="0" normalizeH="0" baseline="0" noProof="0" err="1">
                <a:ln>
                  <a:noFill/>
                </a:ln>
                <a:solidFill>
                  <a:srgbClr val="B34A8C"/>
                </a:solidFill>
                <a:effectLst/>
                <a:uLnTx/>
                <a:uFillTx/>
                <a:latin typeface="Arial"/>
                <a:ea typeface="+mn-ea"/>
                <a:cs typeface="+mn-cs"/>
              </a:rPr>
              <a:t>Quadreto</a:t>
            </a:r>
            <a:r>
              <a:rPr kumimoji="0" lang="fr-FR" sz="1050" b="1" i="0" u="none" strike="noStrike" kern="1200" cap="none" spc="0" normalizeH="0" baseline="0" noProof="0">
                <a:ln>
                  <a:noFill/>
                </a:ln>
                <a:solidFill>
                  <a:srgbClr val="B34A8C"/>
                </a:solidFill>
                <a:effectLst/>
                <a:uLnTx/>
                <a:uFillTx/>
                <a:latin typeface="Arial"/>
                <a:ea typeface="+mn-ea"/>
                <a:cs typeface="+mn-cs"/>
              </a:rPr>
              <a:t> / SLR )</a:t>
            </a:r>
          </a:p>
        </p:txBody>
      </p:sp>
      <p:sp>
        <p:nvSpPr>
          <p:cNvPr id="22" name="ZoneTexte 21">
            <a:extLst>
              <a:ext uri="{FF2B5EF4-FFF2-40B4-BE49-F238E27FC236}">
                <a16:creationId xmlns:a16="http://schemas.microsoft.com/office/drawing/2014/main" id="{3CF3EB6E-3B95-4972-B746-5E548BEE182A}"/>
              </a:ext>
            </a:extLst>
          </p:cNvPr>
          <p:cNvSpPr txBox="1"/>
          <p:nvPr/>
        </p:nvSpPr>
        <p:spPr>
          <a:xfrm>
            <a:off x="3581761" y="6418838"/>
            <a:ext cx="6498772"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1200" cap="none" spc="0" normalizeH="0" baseline="0" noProof="0" dirty="0">
                <a:ln>
                  <a:noFill/>
                </a:ln>
                <a:solidFill>
                  <a:srgbClr val="000000"/>
                </a:solidFill>
                <a:effectLst/>
                <a:uLnTx/>
                <a:uFillTx/>
                <a:latin typeface="Arial"/>
                <a:ea typeface="+mn-ea"/>
                <a:cs typeface="Arial"/>
              </a:rPr>
              <a:t>*Taux hors fiscalité et prélèvements sociaux</a:t>
            </a:r>
            <a:endParaRPr kumimoji="0" lang="fr-FR" sz="1050" b="0" i="1" u="none" strike="noStrike" kern="1200" cap="none" spc="0" normalizeH="0" baseline="0" noProof="0" dirty="0">
              <a:ln>
                <a:noFill/>
              </a:ln>
              <a:solidFill>
                <a:srgbClr val="000000"/>
              </a:solidFill>
              <a:effectLst/>
              <a:uLnTx/>
              <a:uFillTx/>
              <a:latin typeface="Arial"/>
              <a:ea typeface="+mn-ea"/>
              <a:cs typeface="+mn-cs"/>
            </a:endParaRPr>
          </a:p>
        </p:txBody>
      </p:sp>
      <p:pic>
        <p:nvPicPr>
          <p:cNvPr id="18" name="Image 17">
            <a:extLst>
              <a:ext uri="{FF2B5EF4-FFF2-40B4-BE49-F238E27FC236}">
                <a16:creationId xmlns:a16="http://schemas.microsoft.com/office/drawing/2014/main" id="{6735D6B1-FF63-4C29-9B1C-AEDD1CA5C2D8}"/>
              </a:ext>
            </a:extLst>
          </p:cNvPr>
          <p:cNvPicPr>
            <a:picLocks noChangeAspect="1"/>
          </p:cNvPicPr>
          <p:nvPr/>
        </p:nvPicPr>
        <p:blipFill>
          <a:blip r:embed="rId3"/>
          <a:stretch>
            <a:fillRect/>
          </a:stretch>
        </p:blipFill>
        <p:spPr>
          <a:xfrm>
            <a:off x="11151471" y="260989"/>
            <a:ext cx="693617" cy="683707"/>
          </a:xfrm>
          <a:prstGeom prst="rect">
            <a:avLst/>
          </a:prstGeom>
        </p:spPr>
      </p:pic>
      <p:sp>
        <p:nvSpPr>
          <p:cNvPr id="19" name="ZoneTexte 18">
            <a:extLst>
              <a:ext uri="{FF2B5EF4-FFF2-40B4-BE49-F238E27FC236}">
                <a16:creationId xmlns:a16="http://schemas.microsoft.com/office/drawing/2014/main" id="{406E8B88-F029-4271-8F3E-3CC42A63A25C}"/>
              </a:ext>
            </a:extLst>
          </p:cNvPr>
          <p:cNvSpPr txBox="1"/>
          <p:nvPr/>
        </p:nvSpPr>
        <p:spPr>
          <a:xfrm>
            <a:off x="7508112" y="4626519"/>
            <a:ext cx="3889856" cy="5770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srgbClr val="C00000"/>
                </a:solidFill>
                <a:effectLst/>
                <a:uLnTx/>
                <a:uFillTx/>
                <a:latin typeface="Arial"/>
                <a:ea typeface="+mn-ea"/>
                <a:cs typeface="+mn-cs"/>
              </a:rPr>
              <a:t>Le client ne possédant pas de titres financiers similaires à l’emprunt, il faudra renseigner dans le bulletin de souscription le fait que l’on est dans du </a:t>
            </a:r>
            <a:r>
              <a:rPr kumimoji="0" lang="fr-FR" sz="1050" b="1" i="0" u="none" strike="noStrike" kern="1200" cap="none" spc="0" normalizeH="0" baseline="0" noProof="0">
                <a:ln>
                  <a:noFill/>
                </a:ln>
                <a:solidFill>
                  <a:srgbClr val="C00000"/>
                </a:solidFill>
                <a:effectLst/>
                <a:uLnTx/>
                <a:uFillTx/>
                <a:latin typeface="Arial"/>
                <a:ea typeface="+mn-ea"/>
                <a:cs typeface="+mn-cs"/>
              </a:rPr>
              <a:t>DEMARCHAGE</a:t>
            </a:r>
            <a:r>
              <a:rPr kumimoji="0" lang="fr-FR" sz="1050" b="0" i="0" u="none" strike="noStrike" kern="1200" cap="none" spc="0" normalizeH="0" baseline="0" noProof="0">
                <a:ln>
                  <a:noFill/>
                </a:ln>
                <a:solidFill>
                  <a:srgbClr val="C00000"/>
                </a:solidFill>
                <a:effectLst/>
                <a:uLnTx/>
                <a:uFillTx/>
                <a:latin typeface="Arial"/>
                <a:ea typeface="+mn-ea"/>
                <a:cs typeface="+mn-cs"/>
              </a:rPr>
              <a:t>.</a:t>
            </a:r>
          </a:p>
        </p:txBody>
      </p:sp>
      <p:pic>
        <p:nvPicPr>
          <p:cNvPr id="20" name="Graphique 19" descr="Avertissement avec un remplissage uni">
            <a:extLst>
              <a:ext uri="{FF2B5EF4-FFF2-40B4-BE49-F238E27FC236}">
                <a16:creationId xmlns:a16="http://schemas.microsoft.com/office/drawing/2014/main" id="{1342F154-FA1E-4FC7-84E2-B610E5AED02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61232" y="4626519"/>
            <a:ext cx="781789" cy="781789"/>
          </a:xfrm>
          <a:prstGeom prst="rect">
            <a:avLst/>
          </a:prstGeom>
        </p:spPr>
      </p:pic>
      <p:sp>
        <p:nvSpPr>
          <p:cNvPr id="21" name="ZoneTexte 20">
            <a:extLst>
              <a:ext uri="{FF2B5EF4-FFF2-40B4-BE49-F238E27FC236}">
                <a16:creationId xmlns:a16="http://schemas.microsoft.com/office/drawing/2014/main" id="{8934ED08-8F32-45F4-89A7-0DA3936C502F}"/>
              </a:ext>
            </a:extLst>
          </p:cNvPr>
          <p:cNvSpPr txBox="1"/>
          <p:nvPr/>
        </p:nvSpPr>
        <p:spPr>
          <a:xfrm>
            <a:off x="1368785" y="4862603"/>
            <a:ext cx="4189864" cy="415498"/>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a:ln>
                  <a:noFill/>
                </a:ln>
                <a:solidFill>
                  <a:srgbClr val="C00000"/>
                </a:solidFill>
                <a:effectLst/>
                <a:uLnTx/>
                <a:uFillTx/>
                <a:latin typeface="Arial"/>
                <a:ea typeface="+mn-ea"/>
                <a:cs typeface="+mn-cs"/>
              </a:rPr>
              <a:t>Le contact client n’est pas assimilé à du démarchage </a:t>
            </a:r>
            <a:r>
              <a:rPr kumimoji="0" lang="fr-FR" sz="1050" b="0" i="0" u="none" strike="noStrike" kern="1200" cap="none" spc="0" normalizeH="0" baseline="0" noProof="0">
                <a:ln>
                  <a:noFill/>
                </a:ln>
                <a:solidFill>
                  <a:srgbClr val="C00000"/>
                </a:solidFill>
                <a:effectLst/>
                <a:uLnTx/>
                <a:uFillTx/>
                <a:latin typeface="Arial"/>
                <a:ea typeface="+mn-ea"/>
                <a:cs typeface="+mn-cs"/>
              </a:rPr>
              <a:t>car le client possède des titres financiers similaires à l’emprunt</a:t>
            </a:r>
          </a:p>
        </p:txBody>
      </p:sp>
      <p:sp>
        <p:nvSpPr>
          <p:cNvPr id="5" name="Rectangle 4">
            <a:extLst>
              <a:ext uri="{FF2B5EF4-FFF2-40B4-BE49-F238E27FC236}">
                <a16:creationId xmlns:a16="http://schemas.microsoft.com/office/drawing/2014/main" id="{80397094-BF43-1916-6AE2-629F5A6C9388}"/>
              </a:ext>
            </a:extLst>
          </p:cNvPr>
          <p:cNvSpPr/>
          <p:nvPr/>
        </p:nvSpPr>
        <p:spPr>
          <a:xfrm>
            <a:off x="3073943" y="6609887"/>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4198496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objections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1413550"/>
            <a:ext cx="11867747" cy="4082682"/>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050" b="0" u="none" strike="noStrike" kern="1200" cap="none" spc="0" normalizeH="0" baseline="0" noProof="0">
                <a:ln>
                  <a:noFill/>
                </a:ln>
                <a:solidFill>
                  <a:srgbClr val="000000"/>
                </a:solidFill>
                <a:effectLst/>
                <a:uLnTx/>
                <a:uFillTx/>
                <a:ea typeface="+mn-ea"/>
                <a:cs typeface="Arial" panose="020B0604020202020204" pitchFamily="34" charset="0"/>
              </a:rPr>
              <a:t>Dans le cadre d’un emprunt obligataire, dès lors que vous conservez vos titres jusqu’à l’échéance, ils seront remboursés au pair, c’est-à-dire à 100% de leur nominal.</a:t>
            </a:r>
          </a:p>
          <a:p>
            <a:pPr defTabSz="910828" fontAlgn="base">
              <a:spcBef>
                <a:spcPct val="0"/>
              </a:spcBef>
              <a:spcAft>
                <a:spcPct val="0"/>
              </a:spcAft>
              <a:defRPr/>
            </a:pPr>
            <a:endParaRPr kumimoji="0" lang="fr-FR" sz="1050" b="0" u="none" strike="noStrike" kern="1200" cap="none" spc="0" normalizeH="0" baseline="0" noProof="0">
              <a:ln>
                <a:noFill/>
              </a:ln>
              <a:solidFill>
                <a:srgbClr val="000000"/>
              </a:solidFill>
              <a:effectLst/>
              <a:uLnTx/>
              <a:uFillTx/>
              <a:cs typeface="Arial"/>
            </a:endParaRPr>
          </a:p>
          <a:p>
            <a:pPr defTabSz="910828" fontAlgn="base">
              <a:spcBef>
                <a:spcPct val="0"/>
              </a:spcBef>
              <a:spcAft>
                <a:spcPct val="0"/>
              </a:spcAft>
              <a:defRPr/>
            </a:pPr>
            <a:r>
              <a:rPr lang="fr-FR" sz="1050" b="1">
                <a:solidFill>
                  <a:schemeClr val="tx2"/>
                </a:solidFill>
                <a:cs typeface="Arial"/>
              </a:rPr>
              <a:t>&gt; Dans le CTO</a:t>
            </a:r>
          </a:p>
          <a:p>
            <a:pPr defTabSz="910828" fontAlgn="base">
              <a:spcBef>
                <a:spcPct val="0"/>
              </a:spcBef>
              <a:spcAft>
                <a:spcPct val="0"/>
              </a:spcAft>
              <a:defRPr/>
            </a:pPr>
            <a:r>
              <a:rPr lang="fr-FR" sz="1050">
                <a:solidFill>
                  <a:schemeClr val="tx1"/>
                </a:solidFill>
                <a:cs typeface="Arial"/>
              </a:rPr>
              <a:t>L</a:t>
            </a:r>
            <a:r>
              <a:rPr lang="fr-FR" sz="1050">
                <a:solidFill>
                  <a:schemeClr val="tx1"/>
                </a:solidFill>
              </a:rPr>
              <a:t>es intérêts (coupons) sont quant à eux versés trimestriellement tout au long de la durée de vie de l'obligation.</a:t>
            </a:r>
            <a:endParaRPr lang="fr-FR" sz="1050">
              <a:solidFill>
                <a:schemeClr val="tx1"/>
              </a:solidFill>
              <a:cs typeface="Arial"/>
            </a:endParaRPr>
          </a:p>
          <a:p>
            <a:pPr defTabSz="910828" fontAlgn="base">
              <a:spcBef>
                <a:spcPct val="0"/>
              </a:spcBef>
              <a:spcAft>
                <a:spcPct val="0"/>
              </a:spcAft>
              <a:defRPr/>
            </a:pPr>
            <a:endParaRPr lang="fr-FR" sz="1050">
              <a:solidFill>
                <a:srgbClr val="000000"/>
              </a:solidFill>
              <a:cs typeface="Arial"/>
            </a:endParaRPr>
          </a:p>
          <a:p>
            <a:pPr defTabSz="910828" fontAlgn="base">
              <a:spcBef>
                <a:spcPct val="0"/>
              </a:spcBef>
              <a:spcAft>
                <a:spcPct val="0"/>
              </a:spcAft>
              <a:defRPr/>
            </a:pPr>
            <a:endParaRPr lang="fr-FR" sz="1050">
              <a:solidFill>
                <a:srgbClr val="000000"/>
              </a:solidFill>
              <a:cs typeface="Arial"/>
            </a:endParaRPr>
          </a:p>
          <a:p>
            <a:pPr defTabSz="910828" fontAlgn="base">
              <a:spcBef>
                <a:spcPct val="0"/>
              </a:spcBef>
              <a:spcAft>
                <a:spcPct val="0"/>
              </a:spcAft>
              <a:defRPr/>
            </a:pPr>
            <a:endParaRPr lang="fr-FR" sz="1050">
              <a:solidFill>
                <a:srgbClr val="000000"/>
              </a:solidFill>
              <a:cs typeface="Arial"/>
            </a:endParaRPr>
          </a:p>
          <a:p>
            <a:pPr defTabSz="910828" fontAlgn="base">
              <a:spcBef>
                <a:spcPct val="0"/>
              </a:spcBef>
              <a:spcAft>
                <a:spcPct val="0"/>
              </a:spcAft>
              <a:defRPr/>
            </a:pPr>
            <a:r>
              <a:rPr lang="fr-FR" sz="1050" b="1">
                <a:solidFill>
                  <a:schemeClr val="tx2"/>
                </a:solidFill>
                <a:cs typeface="Arial"/>
              </a:rPr>
              <a:t>&gt; Dans l’assurance vie</a:t>
            </a:r>
          </a:p>
          <a:p>
            <a:pPr defTabSz="910828" fontAlgn="base">
              <a:spcBef>
                <a:spcPct val="0"/>
              </a:spcBef>
              <a:spcAft>
                <a:spcPct val="0"/>
              </a:spcAft>
              <a:defRPr/>
            </a:pPr>
            <a:r>
              <a:rPr kumimoji="0" lang="fr-FR" sz="1050" b="0" u="none" strike="noStrike" kern="1200" cap="none" spc="0" normalizeH="0" baseline="0" noProof="0">
                <a:ln>
                  <a:noFill/>
                </a:ln>
                <a:solidFill>
                  <a:srgbClr val="000000"/>
                </a:solidFill>
                <a:effectLst/>
                <a:uLnTx/>
                <a:uFillTx/>
                <a:cs typeface="Arial"/>
              </a:rPr>
              <a:t>Si vous conservez votre investissement jusqu’à la date d’échéance, le capital correspondra au montant net que vous avez investi, augmenté d’une performance correspondant aux intérêts de l’emprunt capitalisés sur 6 années.</a:t>
            </a: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a:ln>
                <a:noFill/>
              </a:ln>
              <a:solidFill>
                <a:srgbClr val="000000"/>
              </a:solidFill>
              <a:effectLst/>
              <a:uLnTx/>
              <a:uFillTx/>
              <a:ea typeface="+mn-ea"/>
              <a:cs typeface="Arial" panose="020B0604020202020204" pitchFamily="34" charset="0"/>
            </a:endParaRPr>
          </a:p>
          <a:p>
            <a:pPr defTabSz="910828" fontAlgn="base">
              <a:spcBef>
                <a:spcPct val="0"/>
              </a:spcBef>
              <a:spcAft>
                <a:spcPct val="0"/>
              </a:spcAft>
              <a:defRPr/>
            </a:pPr>
            <a:r>
              <a:rPr lang="fr-FR" sz="1050">
                <a:solidFill>
                  <a:schemeClr val="tx1"/>
                </a:solidFill>
                <a:cs typeface="Arial"/>
              </a:rPr>
              <a:t>En cas de sortie avant l’échéance </a:t>
            </a:r>
            <a:r>
              <a:rPr kumimoji="0" lang="fr-FR" sz="1050" b="0" u="none" strike="noStrike" kern="1200" cap="none" spc="0" normalizeH="0" baseline="0" noProof="0">
                <a:ln>
                  <a:noFill/>
                </a:ln>
                <a:solidFill>
                  <a:schemeClr val="tx1"/>
                </a:solidFill>
                <a:effectLst/>
                <a:uLnTx/>
                <a:uFillTx/>
                <a:cs typeface="Arial"/>
              </a:rPr>
              <a:t>(rachat, arbitrage </a:t>
            </a:r>
            <a:r>
              <a:rPr lang="fr-FR" sz="1050">
                <a:solidFill>
                  <a:schemeClr val="tx1"/>
                </a:solidFill>
                <a:cs typeface="Arial"/>
              </a:rPr>
              <a:t>en sortie du support,…)</a:t>
            </a:r>
            <a:r>
              <a:rPr kumimoji="0" lang="fr-FR" sz="1050" b="0" u="none" strike="noStrike" kern="1200" cap="none" spc="0" normalizeH="0" baseline="0" noProof="0">
                <a:ln>
                  <a:noFill/>
                </a:ln>
                <a:solidFill>
                  <a:schemeClr val="tx1"/>
                </a:solidFill>
                <a:effectLst/>
                <a:uLnTx/>
                <a:uFillTx/>
                <a:cs typeface="Arial"/>
              </a:rPr>
              <a:t>, </a:t>
            </a:r>
            <a:r>
              <a:rPr lang="fr-FR" sz="1050">
                <a:solidFill>
                  <a:schemeClr val="tx1"/>
                </a:solidFill>
                <a:cs typeface="Arial"/>
              </a:rPr>
              <a:t>la valeur de rachat du support financier est composée :</a:t>
            </a:r>
            <a:endParaRPr lang="fr-FR" sz="1050" b="0" u="none" strike="noStrike" kern="1200" cap="none" spc="0" normalizeH="0" baseline="0" noProof="0">
              <a:ln>
                <a:noFill/>
              </a:ln>
              <a:solidFill>
                <a:schemeClr val="tx1"/>
              </a:solidFill>
              <a:effectLst/>
              <a:uLnTx/>
              <a:uFillTx/>
              <a:cs typeface="Arial" panose="020B0604020202020204" pitchFamily="34" charset="0"/>
            </a:endParaRPr>
          </a:p>
          <a:p>
            <a:pPr defTabSz="910828">
              <a:spcBef>
                <a:spcPct val="0"/>
              </a:spcBef>
              <a:spcAft>
                <a:spcPct val="0"/>
              </a:spcAft>
              <a:defRPr/>
            </a:pPr>
            <a:r>
              <a:rPr lang="fr-FR" sz="1050">
                <a:solidFill>
                  <a:schemeClr val="tx1"/>
                </a:solidFill>
                <a:cs typeface="Arial"/>
              </a:rPr>
              <a:t>-  du nominal qui évolue à la hausse comme à la baisse en fonction des conditions de marché </a:t>
            </a:r>
            <a:endParaRPr lang="fr-FR" sz="1050">
              <a:solidFill>
                <a:schemeClr val="tx1"/>
              </a:solidFill>
              <a:cs typeface="Arial" panose="020B0604020202020204" pitchFamily="34" charset="0"/>
            </a:endParaRPr>
          </a:p>
          <a:p>
            <a:pPr defTabSz="910828">
              <a:spcBef>
                <a:spcPct val="0"/>
              </a:spcBef>
              <a:spcAft>
                <a:spcPct val="0"/>
              </a:spcAft>
              <a:defRPr/>
            </a:pPr>
            <a:r>
              <a:rPr lang="fr-FR" sz="1050">
                <a:solidFill>
                  <a:schemeClr val="tx1"/>
                </a:solidFill>
                <a:cs typeface="Arial"/>
              </a:rPr>
              <a:t>- de la part des intérêts capitalisés au prorata </a:t>
            </a:r>
            <a:r>
              <a:rPr lang="fr-FR" sz="1050" err="1">
                <a:solidFill>
                  <a:schemeClr val="tx1"/>
                </a:solidFill>
                <a:cs typeface="Arial"/>
              </a:rPr>
              <a:t>temporis</a:t>
            </a:r>
            <a:r>
              <a:rPr lang="fr-FR" sz="1050">
                <a:solidFill>
                  <a:schemeClr val="tx1"/>
                </a:solidFill>
                <a:cs typeface="Arial"/>
              </a:rPr>
              <a:t> de la durée de détention.</a:t>
            </a:r>
            <a:endParaRPr lang="fr-FR" sz="1050">
              <a:solidFill>
                <a:schemeClr val="tx1"/>
              </a:solidFill>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a:ln>
                <a:noFill/>
              </a:ln>
              <a:solidFill>
                <a:srgbClr val="000000"/>
              </a:solidFill>
              <a:effectLst/>
              <a:uLnTx/>
              <a:uFillTx/>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999026" y="1259660"/>
            <a:ext cx="9653026" cy="253916"/>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050" b="1" u="none" strike="noStrike" kern="1200" cap="none" spc="0" normalizeH="0" baseline="0" noProof="0">
                <a:ln>
                  <a:noFill/>
                </a:ln>
                <a:solidFill>
                  <a:srgbClr val="000000"/>
                </a:solidFill>
                <a:effectLst/>
                <a:uLnTx/>
                <a:uFillTx/>
                <a:ea typeface="Verdana" panose="020B0604030504040204" pitchFamily="34" charset="0"/>
                <a:cs typeface="Verdana" panose="020B0604030504040204" pitchFamily="34" charset="0"/>
              </a:rPr>
              <a:t>« Un placement sur les marchés financiers c’est risqué. Je ne veux pas perdre mon argent ! »</a:t>
            </a:r>
          </a:p>
        </p:txBody>
      </p:sp>
      <p:sp>
        <p:nvSpPr>
          <p:cNvPr id="6" name="Rectangle 5">
            <a:extLst>
              <a:ext uri="{FF2B5EF4-FFF2-40B4-BE49-F238E27FC236}">
                <a16:creationId xmlns:a16="http://schemas.microsoft.com/office/drawing/2014/main" id="{A9323918-56E8-7759-1493-37AFE0F33B24}"/>
              </a:ext>
            </a:extLst>
          </p:cNvPr>
          <p:cNvSpPr/>
          <p:nvPr/>
        </p:nvSpPr>
        <p:spPr>
          <a:xfrm>
            <a:off x="3165325" y="6458852"/>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pic>
        <p:nvPicPr>
          <p:cNvPr id="5" name="Image 4">
            <a:extLst>
              <a:ext uri="{FF2B5EF4-FFF2-40B4-BE49-F238E27FC236}">
                <a16:creationId xmlns:a16="http://schemas.microsoft.com/office/drawing/2014/main" id="{474819CA-07BD-0912-550D-424246EBEA9F}"/>
              </a:ext>
            </a:extLst>
          </p:cNvPr>
          <p:cNvPicPr>
            <a:picLocks noChangeAspect="1"/>
          </p:cNvPicPr>
          <p:nvPr/>
        </p:nvPicPr>
        <p:blipFill>
          <a:blip r:embed="rId3"/>
          <a:stretch>
            <a:fillRect/>
          </a:stretch>
        </p:blipFill>
        <p:spPr>
          <a:xfrm>
            <a:off x="11310483" y="91235"/>
            <a:ext cx="719390" cy="719390"/>
          </a:xfrm>
          <a:prstGeom prst="rect">
            <a:avLst/>
          </a:prstGeom>
        </p:spPr>
      </p:pic>
    </p:spTree>
    <p:extLst>
      <p:ext uri="{BB962C8B-B14F-4D97-AF65-F5344CB8AC3E}">
        <p14:creationId xmlns:p14="http://schemas.microsoft.com/office/powerpoint/2010/main" val="106482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objections </a:t>
            </a:r>
            <a:endParaRPr kumimoji="0" lang="fr-FR" sz="2656" b="1" i="0" u="none" strike="noStrike" kern="0" cap="none" spc="0" normalizeH="0" baseline="0" noProof="0" dirty="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6" name="Rectangle 5">
            <a:extLst>
              <a:ext uri="{FF2B5EF4-FFF2-40B4-BE49-F238E27FC236}">
                <a16:creationId xmlns:a16="http://schemas.microsoft.com/office/drawing/2014/main" id="{A9323918-56E8-7759-1493-37AFE0F33B24}"/>
              </a:ext>
            </a:extLst>
          </p:cNvPr>
          <p:cNvSpPr/>
          <p:nvPr/>
        </p:nvSpPr>
        <p:spPr>
          <a:xfrm>
            <a:off x="3165325" y="6458852"/>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sp>
        <p:nvSpPr>
          <p:cNvPr id="5" name="Rectangle : coins arrondis 4">
            <a:extLst>
              <a:ext uri="{FF2B5EF4-FFF2-40B4-BE49-F238E27FC236}">
                <a16:creationId xmlns:a16="http://schemas.microsoft.com/office/drawing/2014/main" id="{19C6C577-EA92-C3D8-577A-61B3A0EE916A}"/>
              </a:ext>
            </a:extLst>
          </p:cNvPr>
          <p:cNvSpPr/>
          <p:nvPr/>
        </p:nvSpPr>
        <p:spPr>
          <a:xfrm>
            <a:off x="162126" y="1641986"/>
            <a:ext cx="11867747" cy="4405620"/>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Bef>
                <a:spcPct val="0"/>
              </a:spcBef>
              <a:spcAft>
                <a:spcPct val="0"/>
              </a:spcAft>
              <a:defRPr/>
            </a:pPr>
            <a:endParaRPr kumimoji="0" lang="fr-FR" sz="1050" b="0" u="none" strike="noStrike" kern="1200" cap="none" spc="0" normalizeH="0" baseline="0" noProof="0" dirty="0">
              <a:ln>
                <a:noFill/>
              </a:ln>
              <a:solidFill>
                <a:srgbClr val="000000"/>
              </a:solidFill>
              <a:effectLst/>
              <a:uLnTx/>
              <a:uFillTx/>
              <a:cs typeface="Arial"/>
            </a:endParaRPr>
          </a:p>
          <a:p>
            <a:pPr defTabSz="910828" fontAlgn="base">
              <a:spcBef>
                <a:spcPct val="0"/>
              </a:spcBef>
              <a:spcAft>
                <a:spcPct val="0"/>
              </a:spcAft>
              <a:defRPr/>
            </a:pPr>
            <a:r>
              <a:rPr kumimoji="0" lang="fr-FR" sz="1050" b="0" u="none" strike="noStrike" kern="1200" cap="none" spc="0" normalizeH="0" baseline="0" noProof="0" dirty="0">
                <a:ln>
                  <a:noFill/>
                </a:ln>
                <a:solidFill>
                  <a:srgbClr val="000000"/>
                </a:solidFill>
                <a:effectLst/>
                <a:uLnTx/>
                <a:uFillTx/>
                <a:cs typeface="Arial"/>
              </a:rPr>
              <a:t>Il est préférable de conserver vos titres jusqu’à l’échéance. Mais en cas de besoin, vous pouvez vendre/désinvestir votre support financier, quand vous le souhaitez, avant leur date d’échéance.</a:t>
            </a:r>
            <a:r>
              <a:rPr lang="fr-FR" sz="1050" dirty="0">
                <a:solidFill>
                  <a:srgbClr val="000000"/>
                </a:solidFill>
                <a:cs typeface="Arial"/>
              </a:rPr>
              <a:t> </a:t>
            </a:r>
            <a:endParaRPr kumimoji="0" lang="fr-FR" sz="1050" b="0" u="none" strike="noStrike" kern="1200" cap="none" spc="0" normalizeH="0" baseline="0" noProof="0" dirty="0">
              <a:ln>
                <a:noFill/>
              </a:ln>
              <a:solidFill>
                <a:srgbClr val="000000"/>
              </a:solidFill>
              <a:effectLst/>
              <a:uLnTx/>
              <a:uFillTx/>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dirty="0">
              <a:ln>
                <a:noFill/>
              </a:ln>
              <a:solidFill>
                <a:srgbClr val="000000"/>
              </a:solidFill>
              <a:effectLst/>
              <a:uLnTx/>
              <a:uFillTx/>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050" b="0" u="none" strike="noStrike" kern="1200" cap="none" spc="0" normalizeH="0" baseline="0" noProof="0" dirty="0">
                <a:ln>
                  <a:noFill/>
                </a:ln>
                <a:solidFill>
                  <a:srgbClr val="000000"/>
                </a:solidFill>
                <a:effectLst/>
                <a:uLnTx/>
                <a:uFillTx/>
                <a:cs typeface="Arial"/>
              </a:rPr>
              <a:t>J’attire votre attention sur le fait que la valeur de rachat de votre support financier, qui dépendra de la valeur de l’emprunt obligataire, est </a:t>
            </a:r>
            <a:r>
              <a:rPr lang="fr-FR" sz="1050" dirty="0">
                <a:solidFill>
                  <a:srgbClr val="000000"/>
                </a:solidFill>
                <a:cs typeface="Arial"/>
              </a:rPr>
              <a:t>déterminée</a:t>
            </a:r>
            <a:r>
              <a:rPr kumimoji="0" lang="fr-FR" sz="1050" b="0" u="none" strike="noStrike" kern="1200" cap="none" spc="0" normalizeH="0" baseline="0" noProof="0" dirty="0">
                <a:ln>
                  <a:noFill/>
                </a:ln>
                <a:solidFill>
                  <a:srgbClr val="000000"/>
                </a:solidFill>
                <a:effectLst/>
                <a:uLnTx/>
                <a:uFillTx/>
                <a:cs typeface="Arial"/>
              </a:rPr>
              <a:t> par la loi de l’offre et de la demande, </a:t>
            </a:r>
            <a:r>
              <a:rPr lang="fr-FR" sz="1050" dirty="0">
                <a:solidFill>
                  <a:srgbClr val="000000"/>
                </a:solidFill>
                <a:cs typeface="Arial"/>
              </a:rPr>
              <a:t>elle</a:t>
            </a:r>
            <a:r>
              <a:rPr kumimoji="0" lang="fr-FR" sz="1050" b="0" u="none" strike="noStrike" kern="1200" cap="none" spc="0" normalizeH="0" baseline="0" noProof="0" dirty="0">
                <a:ln>
                  <a:noFill/>
                </a:ln>
                <a:solidFill>
                  <a:srgbClr val="000000"/>
                </a:solidFill>
                <a:effectLst/>
                <a:uLnTx/>
                <a:uFillTx/>
                <a:cs typeface="Arial"/>
              </a:rPr>
              <a:t> peut donc varier à la hausse ou à la baisse tout au long de sa vie.</a:t>
            </a:r>
            <a:endParaRPr lang="fr-FR" sz="1050" b="0" u="none" strike="noStrike" kern="1200" cap="none" spc="0" normalizeH="0" baseline="0" noProof="0" dirty="0">
              <a:ln>
                <a:noFill/>
              </a:ln>
              <a:solidFill>
                <a:srgbClr val="000000"/>
              </a:solidFill>
              <a:effectLst/>
              <a:uLnTx/>
              <a:uFillTx/>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dirty="0">
              <a:ln>
                <a:noFill/>
              </a:ln>
              <a:solidFill>
                <a:srgbClr val="000000"/>
              </a:solidFill>
              <a:effectLst/>
              <a:uLnTx/>
              <a:uFillTx/>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050" b="0" u="none" strike="noStrike" kern="1200" cap="none" spc="0" normalizeH="0" baseline="0" noProof="0" dirty="0">
                <a:ln>
                  <a:noFill/>
                </a:ln>
                <a:solidFill>
                  <a:srgbClr val="000000"/>
                </a:solidFill>
                <a:effectLst/>
                <a:uLnTx/>
                <a:uFillTx/>
                <a:cs typeface="Arial"/>
              </a:rPr>
              <a:t>Le cours des obligations à taux fixe évolue en sens inverse des taux d’intérêt du marché obligataire :</a:t>
            </a:r>
            <a:endParaRPr lang="fr-FR" sz="1050" b="0" u="none" strike="noStrike" kern="1200" cap="none" spc="0" normalizeH="0" baseline="0" noProof="0" dirty="0">
              <a:ln>
                <a:noFill/>
              </a:ln>
              <a:solidFill>
                <a:srgbClr val="000000"/>
              </a:solidFill>
              <a:effectLst/>
              <a:uLnTx/>
              <a:uFillTx/>
              <a:cs typeface="Arial"/>
            </a:endParaRPr>
          </a:p>
          <a:p>
            <a:pPr marL="192405" indent="-192405" defTabSz="910828" fontAlgn="base">
              <a:spcBef>
                <a:spcPct val="0"/>
              </a:spcBef>
              <a:spcAft>
                <a:spcPct val="0"/>
              </a:spcAft>
              <a:buFont typeface="Wingdings" panose="05000000000000000000" pitchFamily="2" charset="2"/>
              <a:buChar char="§"/>
              <a:defRPr/>
            </a:pPr>
            <a:r>
              <a:rPr kumimoji="0" lang="fr-FR" sz="1050" b="0" u="none" strike="noStrike" kern="1200" cap="none" spc="0" normalizeH="0" baseline="0" noProof="0" dirty="0">
                <a:ln>
                  <a:noFill/>
                </a:ln>
                <a:solidFill>
                  <a:srgbClr val="000000"/>
                </a:solidFill>
                <a:effectLst/>
                <a:uLnTx/>
                <a:uFillTx/>
                <a:cs typeface="Arial"/>
              </a:rPr>
              <a:t>Si les taux proposés par les nouvelles obligations émises sont plus élevés, la demande pour les obligations existantes</a:t>
            </a:r>
            <a:r>
              <a:rPr lang="fr-FR" sz="1050" dirty="0">
                <a:solidFill>
                  <a:srgbClr val="000000"/>
                </a:solidFill>
                <a:cs typeface="Arial"/>
              </a:rPr>
              <a:t> </a:t>
            </a:r>
            <a:r>
              <a:rPr kumimoji="0" lang="fr-FR" sz="1050" b="0" u="none" strike="noStrike" kern="1200" cap="none" spc="0" normalizeH="0" baseline="0" noProof="0" dirty="0">
                <a:ln>
                  <a:noFill/>
                </a:ln>
                <a:solidFill>
                  <a:srgbClr val="000000"/>
                </a:solidFill>
                <a:effectLst/>
                <a:uLnTx/>
                <a:uFillTx/>
                <a:cs typeface="Arial"/>
              </a:rPr>
              <a:t>diminue et donc leurs cours diminuent. En effet, le cours d’une obligation va baisser jusqu’à ce que le rendement soit aussi élevé que celui des nouveaux emprunts équivalents.</a:t>
            </a:r>
            <a:r>
              <a:rPr lang="fr-FR" sz="1050" dirty="0">
                <a:solidFill>
                  <a:srgbClr val="000000"/>
                </a:solidFill>
                <a:cs typeface="Arial"/>
              </a:rPr>
              <a:t> </a:t>
            </a:r>
            <a:endParaRPr lang="fr-FR" sz="1050" b="0" u="none" strike="noStrike" kern="1200" cap="none" spc="0" normalizeH="0" baseline="0" noProof="0" dirty="0">
              <a:ln>
                <a:noFill/>
              </a:ln>
              <a:solidFill>
                <a:srgbClr val="000000"/>
              </a:solidFill>
              <a:effectLst/>
              <a:uLnTx/>
              <a:uFillTx/>
              <a:cs typeface="Arial" panose="020B0604020202020204" pitchFamily="34" charset="0"/>
            </a:endParaRPr>
          </a:p>
          <a:p>
            <a:pPr marL="192405" marR="0" lvl="0" indent="-192405" algn="l" defTabSz="910828"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fr-FR" sz="1050" b="0" u="none" strike="noStrike" kern="1200" cap="none" spc="0" normalizeH="0" baseline="0" noProof="0" dirty="0">
                <a:ln>
                  <a:noFill/>
                </a:ln>
                <a:solidFill>
                  <a:srgbClr val="000000"/>
                </a:solidFill>
                <a:effectLst/>
                <a:uLnTx/>
                <a:uFillTx/>
                <a:cs typeface="Arial"/>
              </a:rPr>
              <a:t>A l’inverse, le cours monte si les taux proposés par les nouvelles obligations sont plus bas.</a:t>
            </a:r>
          </a:p>
          <a:p>
            <a:pPr marL="192405" marR="0" lvl="0" indent="-192405" algn="l" defTabSz="91082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fr-FR" sz="1050" dirty="0">
              <a:solidFill>
                <a:srgbClr val="000000"/>
              </a:solidFill>
              <a:highlight>
                <a:srgbClr val="FFFF00"/>
              </a:highlight>
              <a:cs typeface="Arial"/>
            </a:endParaRPr>
          </a:p>
          <a:p>
            <a:pPr rtl="0"/>
            <a:endParaRPr lang="fr-FR" sz="1050" dirty="0">
              <a:solidFill>
                <a:schemeClr val="tx1"/>
              </a:solidFill>
              <a:effectLst/>
            </a:endParaRPr>
          </a:p>
          <a:p>
            <a:pPr rtl="0"/>
            <a:r>
              <a:rPr lang="fr-FR" sz="1050" dirty="0">
                <a:solidFill>
                  <a:schemeClr val="tx1"/>
                </a:solidFill>
                <a:effectLst/>
              </a:rPr>
              <a:t>NB : Toute revente des obligations avant l'échéance peut entraîner un gain ou une perte en capital en fonction du cours du marché au moment du désinvestissement.</a:t>
            </a:r>
          </a:p>
          <a:p>
            <a:pPr marR="0" lvl="0" algn="l" defTabSz="910828" rtl="0" eaLnBrk="1" fontAlgn="base" latinLnBrk="0" hangingPunct="1">
              <a:lnSpc>
                <a:spcPct val="100000"/>
              </a:lnSpc>
              <a:spcBef>
                <a:spcPct val="0"/>
              </a:spcBef>
              <a:spcAft>
                <a:spcPct val="0"/>
              </a:spcAft>
              <a:buClrTx/>
              <a:buSzTx/>
              <a:tabLst/>
              <a:defRPr/>
            </a:pPr>
            <a:endParaRPr lang="fr-FR" sz="1050" b="0" u="none" strike="noStrike" kern="1200" cap="none" spc="0" normalizeH="0" baseline="0" noProof="0" dirty="0">
              <a:ln>
                <a:noFill/>
              </a:ln>
              <a:solidFill>
                <a:srgbClr val="000000"/>
              </a:solidFill>
              <a:effectLst/>
              <a:highlight>
                <a:srgbClr val="FFFF00"/>
              </a:highlight>
              <a:uLnTx/>
              <a:uFillTx/>
              <a:cs typeface="Arial"/>
            </a:endParaRPr>
          </a:p>
          <a:p>
            <a:pPr marR="0" lvl="0" algn="l" defTabSz="910828" rtl="0" eaLnBrk="1" fontAlgn="base" latinLnBrk="0" hangingPunct="1">
              <a:lnSpc>
                <a:spcPct val="100000"/>
              </a:lnSpc>
              <a:spcBef>
                <a:spcPct val="0"/>
              </a:spcBef>
              <a:spcAft>
                <a:spcPct val="0"/>
              </a:spcAft>
              <a:buClrTx/>
              <a:buSzTx/>
              <a:tabLst/>
              <a:defRPr/>
            </a:pPr>
            <a:endParaRPr lang="fr-FR" sz="1050" dirty="0">
              <a:solidFill>
                <a:srgbClr val="000000"/>
              </a:solidFill>
              <a:highlight>
                <a:srgbClr val="FFFF00"/>
              </a:highlight>
              <a:cs typeface="Arial"/>
            </a:endParaRPr>
          </a:p>
          <a:p>
            <a:pPr marR="0" lvl="0" algn="l" defTabSz="910828" rtl="0" eaLnBrk="1" fontAlgn="base" latinLnBrk="0" hangingPunct="1">
              <a:lnSpc>
                <a:spcPct val="100000"/>
              </a:lnSpc>
              <a:spcBef>
                <a:spcPct val="0"/>
              </a:spcBef>
              <a:spcAft>
                <a:spcPct val="0"/>
              </a:spcAft>
              <a:buClrTx/>
              <a:buSzTx/>
              <a:tabLst/>
              <a:defRPr/>
            </a:pPr>
            <a:endParaRPr lang="fr-FR" sz="1050" b="0" u="none" strike="noStrike" kern="1200" cap="none" spc="0" normalizeH="0" baseline="0" noProof="0" dirty="0">
              <a:ln>
                <a:noFill/>
              </a:ln>
              <a:solidFill>
                <a:srgbClr val="000000"/>
              </a:solidFill>
              <a:effectLst/>
              <a:highlight>
                <a:srgbClr val="FFFF00"/>
              </a:highlight>
              <a:uLnTx/>
              <a:uFillTx/>
              <a:cs typeface="Arial"/>
            </a:endParaRPr>
          </a:p>
          <a:p>
            <a:pPr marR="0" lvl="0" algn="l" defTabSz="910828" rtl="0" eaLnBrk="1" fontAlgn="base" latinLnBrk="0" hangingPunct="1">
              <a:lnSpc>
                <a:spcPct val="100000"/>
              </a:lnSpc>
              <a:spcBef>
                <a:spcPct val="0"/>
              </a:spcBef>
              <a:spcAft>
                <a:spcPct val="0"/>
              </a:spcAft>
              <a:buClrTx/>
              <a:buSzTx/>
              <a:tabLst/>
              <a:defRPr/>
            </a:pPr>
            <a:endParaRPr lang="fr-FR" sz="1050" dirty="0">
              <a:solidFill>
                <a:srgbClr val="000000"/>
              </a:solidFill>
              <a:highlight>
                <a:srgbClr val="FFFF00"/>
              </a:highlight>
              <a:cs typeface="Arial"/>
            </a:endParaRPr>
          </a:p>
          <a:p>
            <a:pPr marR="0" lvl="0" algn="l" defTabSz="910828" rtl="0" eaLnBrk="1" fontAlgn="base" latinLnBrk="0" hangingPunct="1">
              <a:lnSpc>
                <a:spcPct val="100000"/>
              </a:lnSpc>
              <a:spcBef>
                <a:spcPct val="0"/>
              </a:spcBef>
              <a:spcAft>
                <a:spcPct val="0"/>
              </a:spcAft>
              <a:buClrTx/>
              <a:buSzTx/>
              <a:tabLst/>
              <a:defRPr/>
            </a:pPr>
            <a:endParaRPr lang="fr-FR" sz="1050" b="0" u="none" strike="noStrike" kern="1200" cap="none" spc="0" normalizeH="0" baseline="0" noProof="0" dirty="0">
              <a:ln>
                <a:noFill/>
              </a:ln>
              <a:solidFill>
                <a:srgbClr val="000000"/>
              </a:solidFill>
              <a:effectLst/>
              <a:highlight>
                <a:srgbClr val="FFFF00"/>
              </a:highlight>
              <a:uLnTx/>
              <a:uFillTx/>
              <a:cs typeface="Arial"/>
            </a:endParaRPr>
          </a:p>
          <a:p>
            <a:pPr marR="0" lvl="0" algn="l" defTabSz="910828" rtl="0" eaLnBrk="1" fontAlgn="base" latinLnBrk="0" hangingPunct="1">
              <a:lnSpc>
                <a:spcPct val="100000"/>
              </a:lnSpc>
              <a:spcBef>
                <a:spcPct val="0"/>
              </a:spcBef>
              <a:spcAft>
                <a:spcPct val="0"/>
              </a:spcAft>
              <a:buClrTx/>
              <a:buSzTx/>
              <a:tabLst/>
              <a:defRPr/>
            </a:pPr>
            <a:endParaRPr lang="fr-FR" sz="1050" b="0" u="none" strike="noStrike" kern="1200" cap="none" spc="0" normalizeH="0" baseline="0" noProof="0" dirty="0">
              <a:ln>
                <a:noFill/>
              </a:ln>
              <a:solidFill>
                <a:srgbClr val="000000"/>
              </a:solidFill>
              <a:effectLst/>
              <a:highlight>
                <a:srgbClr val="FFFF00"/>
              </a:highlight>
              <a:uLnTx/>
              <a:uFillTx/>
              <a:cs typeface="Arial"/>
            </a:endParaRPr>
          </a:p>
          <a:p>
            <a:pPr defTabSz="910828" fontAlgn="base">
              <a:spcBef>
                <a:spcPct val="0"/>
              </a:spcBef>
              <a:spcAft>
                <a:spcPct val="0"/>
              </a:spcAft>
              <a:defRPr/>
            </a:pPr>
            <a:endParaRPr kumimoji="0" lang="fr-FR" sz="1050" b="0" u="none" strike="noStrike" kern="1200" cap="none" spc="0" normalizeH="0" baseline="0" noProof="0" dirty="0">
              <a:ln>
                <a:noFill/>
              </a:ln>
              <a:solidFill>
                <a:srgbClr val="B34A8C"/>
              </a:solidFill>
              <a:effectLst/>
              <a:uLnTx/>
              <a:uFillTx/>
              <a:ea typeface="+mn-ea"/>
              <a:cs typeface="+mn-cs"/>
              <a:hlinkClick r:id="" action="ppaction://noaction">
                <a:extLst>
                  <a:ext uri="{A12FA001-AC4F-418D-AE19-62706E023703}">
                    <ahyp:hlinkClr xmlns:ahyp="http://schemas.microsoft.com/office/drawing/2018/hyperlinkcolor" val="tx"/>
                  </a:ext>
                </a:extLst>
              </a:hlinkClick>
            </a:endParaRPr>
          </a:p>
          <a:p>
            <a:pPr defTabSz="910828" fontAlgn="base">
              <a:spcBef>
                <a:spcPct val="0"/>
              </a:spcBef>
              <a:spcAft>
                <a:spcPct val="0"/>
              </a:spcAft>
              <a:defRPr/>
            </a:pPr>
            <a:r>
              <a:rPr kumimoji="0" lang="fr-FR" sz="1050" b="0" u="none" strike="noStrike" kern="1200" cap="none" spc="0" normalizeH="0" baseline="0" noProof="0" dirty="0">
                <a:ln>
                  <a:noFill/>
                </a:ln>
                <a:solidFill>
                  <a:srgbClr val="B34A8C"/>
                </a:solidFill>
                <a:effectLst/>
                <a:uLnTx/>
                <a:uFillTx/>
                <a:ea typeface="+mn-ea"/>
                <a:cs typeface="+mn-cs"/>
                <a:hlinkClick r:id="" action="ppaction://noaction">
                  <a:extLst>
                    <a:ext uri="{A12FA001-AC4F-418D-AE19-62706E023703}">
                      <ahyp:hlinkClr xmlns:ahyp="http://schemas.microsoft.com/office/drawing/2018/hyperlinkcolor" val="tx"/>
                    </a:ext>
                  </a:extLst>
                </a:hlinkClick>
              </a:rPr>
              <a:t>Pour aller plus loin: impact de l’évolution des taux d’intérêt d’une obligation</a:t>
            </a:r>
            <a:r>
              <a:rPr lang="fr-FR" sz="1050" dirty="0">
                <a:solidFill>
                  <a:srgbClr val="B34A8C"/>
                </a:solidFill>
                <a:hlinkClick r:id="rId3">
                  <a:extLst>
                    <a:ext uri="{A12FA001-AC4F-418D-AE19-62706E023703}">
                      <ahyp:hlinkClr xmlns:ahyp="http://schemas.microsoft.com/office/drawing/2018/hyperlinkcolor" val="tx"/>
                    </a:ext>
                  </a:extLst>
                </a:hlinkClick>
              </a:rPr>
              <a:t> </a:t>
            </a:r>
            <a:endParaRPr kumimoji="0" lang="fr-FR" sz="1050" b="0" u="none" strike="noStrike" kern="1200" cap="none" spc="0" normalizeH="0" baseline="0" noProof="0" dirty="0">
              <a:ln>
                <a:noFill/>
              </a:ln>
              <a:solidFill>
                <a:srgbClr val="B34A8C"/>
              </a:solidFill>
              <a:effectLst/>
              <a:uLnTx/>
              <a:uFillTx/>
              <a:ea typeface="+mn-ea"/>
              <a:cs typeface="+mn-cs"/>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7" name="ZoneTexte 6">
            <a:extLst>
              <a:ext uri="{FF2B5EF4-FFF2-40B4-BE49-F238E27FC236}">
                <a16:creationId xmlns:a16="http://schemas.microsoft.com/office/drawing/2014/main" id="{A163798D-7D60-9F72-274F-EB894073BC9A}"/>
              </a:ext>
            </a:extLst>
          </p:cNvPr>
          <p:cNvSpPr txBox="1"/>
          <p:nvPr/>
        </p:nvSpPr>
        <p:spPr>
          <a:xfrm>
            <a:off x="2628644" y="1441539"/>
            <a:ext cx="6549655" cy="253916"/>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050" b="1" u="none" strike="noStrike" kern="1200" cap="none" spc="0" normalizeH="0" baseline="0" noProof="0">
                <a:ln>
                  <a:noFill/>
                </a:ln>
                <a:solidFill>
                  <a:srgbClr val="000000"/>
                </a:solidFill>
                <a:effectLst/>
                <a:uLnTx/>
                <a:uFillTx/>
                <a:ea typeface="Verdana" panose="020B0604030504040204" pitchFamily="34" charset="0"/>
                <a:cs typeface="Verdana" panose="020B0604030504040204" pitchFamily="34" charset="0"/>
              </a:rPr>
              <a:t>« Et si j’ai besoin de mon argent avant l’échéance ? »</a:t>
            </a:r>
          </a:p>
        </p:txBody>
      </p:sp>
      <p:pic>
        <p:nvPicPr>
          <p:cNvPr id="8" name="Graphique 7" descr="Curseur avec un remplissage uni">
            <a:extLst>
              <a:ext uri="{FF2B5EF4-FFF2-40B4-BE49-F238E27FC236}">
                <a16:creationId xmlns:a16="http://schemas.microsoft.com/office/drawing/2014/main" id="{7102AC82-5FDD-0F9C-7526-93C0F1C569F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50484" y="5391881"/>
            <a:ext cx="500017" cy="500017"/>
          </a:xfrm>
          <a:prstGeom prst="rect">
            <a:avLst/>
          </a:prstGeom>
        </p:spPr>
      </p:pic>
      <p:pic>
        <p:nvPicPr>
          <p:cNvPr id="9" name="Image 8">
            <a:extLst>
              <a:ext uri="{FF2B5EF4-FFF2-40B4-BE49-F238E27FC236}">
                <a16:creationId xmlns:a16="http://schemas.microsoft.com/office/drawing/2014/main" id="{73B31341-3E82-3074-45F7-4FB2087B90DA}"/>
              </a:ext>
            </a:extLst>
          </p:cNvPr>
          <p:cNvPicPr>
            <a:picLocks noChangeAspect="1"/>
          </p:cNvPicPr>
          <p:nvPr/>
        </p:nvPicPr>
        <p:blipFill>
          <a:blip r:embed="rId6"/>
          <a:stretch>
            <a:fillRect/>
          </a:stretch>
        </p:blipFill>
        <p:spPr>
          <a:xfrm>
            <a:off x="6894877" y="4460531"/>
            <a:ext cx="4229279" cy="1587075"/>
          </a:xfrm>
          <a:prstGeom prst="rect">
            <a:avLst/>
          </a:prstGeom>
        </p:spPr>
      </p:pic>
      <p:pic>
        <p:nvPicPr>
          <p:cNvPr id="2" name="Image 1">
            <a:extLst>
              <a:ext uri="{FF2B5EF4-FFF2-40B4-BE49-F238E27FC236}">
                <a16:creationId xmlns:a16="http://schemas.microsoft.com/office/drawing/2014/main" id="{DE0D8230-5D2F-84AB-62AE-36555FD3CEA1}"/>
              </a:ext>
            </a:extLst>
          </p:cNvPr>
          <p:cNvPicPr>
            <a:picLocks noChangeAspect="1"/>
          </p:cNvPicPr>
          <p:nvPr/>
        </p:nvPicPr>
        <p:blipFill>
          <a:blip r:embed="rId7"/>
          <a:stretch>
            <a:fillRect/>
          </a:stretch>
        </p:blipFill>
        <p:spPr>
          <a:xfrm>
            <a:off x="11167583" y="133637"/>
            <a:ext cx="719390" cy="719390"/>
          </a:xfrm>
          <a:prstGeom prst="rect">
            <a:avLst/>
          </a:prstGeom>
        </p:spPr>
      </p:pic>
    </p:spTree>
    <p:extLst>
      <p:ext uri="{BB962C8B-B14F-4D97-AF65-F5344CB8AC3E}">
        <p14:creationId xmlns:p14="http://schemas.microsoft.com/office/powerpoint/2010/main" val="2001622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objections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1170039"/>
            <a:ext cx="11819697" cy="518191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050" b="0" u="none" strike="noStrike" kern="1200" cap="none" spc="0" normalizeH="0" baseline="0" noProof="0">
                <a:ln>
                  <a:noFill/>
                </a:ln>
                <a:solidFill>
                  <a:srgbClr val="000000"/>
                </a:solidFill>
                <a:effectLst/>
                <a:uLnTx/>
                <a:uFillTx/>
                <a:cs typeface="Arial"/>
              </a:rPr>
              <a:t>« Il s’agit ici d’un Emprunt du Groupe BPCE et pour nos clients nous n’appliquerons aucun </a:t>
            </a:r>
            <a:r>
              <a:rPr lang="fr-FR" sz="1050">
                <a:solidFill>
                  <a:srgbClr val="000000"/>
                </a:solidFill>
                <a:cs typeface="Arial"/>
              </a:rPr>
              <a:t>frais de souscription de l’emprunt en tant que tel et aucun frais de remboursement à l’échéance. »</a:t>
            </a: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a:ln>
                <a:noFill/>
              </a:ln>
              <a:solidFill>
                <a:srgbClr val="000000"/>
              </a:solidFill>
              <a:effectLst/>
              <a:uLnTx/>
              <a:uFillTx/>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lang="fr-FR" sz="1050">
              <a:solidFill>
                <a:srgbClr val="000000"/>
              </a:solidFill>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050" b="1" u="none" strike="noStrike" kern="1200" cap="none" spc="0" normalizeH="0" baseline="0" noProof="0">
                <a:ln>
                  <a:noFill/>
                </a:ln>
                <a:solidFill>
                  <a:schemeClr val="tx2"/>
                </a:solidFill>
                <a:effectLst/>
                <a:uLnTx/>
                <a:uFillTx/>
                <a:cs typeface="Arial"/>
              </a:rPr>
              <a:t>&gt; Dans le CTO</a:t>
            </a: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050" b="0" u="none" strike="noStrike" kern="1200" cap="none" spc="0" normalizeH="0" baseline="0" noProof="0">
                <a:ln>
                  <a:noFill/>
                </a:ln>
                <a:solidFill>
                  <a:srgbClr val="000000"/>
                </a:solidFill>
                <a:effectLst/>
                <a:uLnTx/>
                <a:uFillTx/>
                <a:cs typeface="Arial"/>
              </a:rPr>
              <a:t>Pas de frais d’ouverture de compte-titres ordinaires (le cas échéant),</a:t>
            </a:r>
            <a:endParaRPr lang="fr-FR" sz="1050" b="0" u="none" strike="noStrike" kern="1200" cap="none" spc="0" normalizeH="0" baseline="0" noProof="0">
              <a:ln>
                <a:noFill/>
              </a:ln>
              <a:solidFill>
                <a:srgbClr val="000000"/>
              </a:solidFill>
              <a:effectLst/>
              <a:uLnTx/>
              <a:uFillTx/>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a:ln>
                <a:noFill/>
              </a:ln>
              <a:solidFill>
                <a:srgbClr val="000000"/>
              </a:solidFill>
              <a:effectLst/>
              <a:uLnTx/>
              <a:uFillTx/>
              <a:ea typeface="+mn-ea"/>
              <a:cs typeface="Arial" panose="020B0604020202020204" pitchFamily="34" charset="0"/>
            </a:endParaRPr>
          </a:p>
          <a:p>
            <a:pPr>
              <a:spcBef>
                <a:spcPct val="0"/>
              </a:spcBef>
              <a:spcAft>
                <a:spcPct val="0"/>
              </a:spcAft>
            </a:pPr>
            <a:r>
              <a:rPr lang="fr-FR" sz="1050" b="0" u="sng" strike="noStrike">
                <a:solidFill>
                  <a:schemeClr val="tx1"/>
                </a:solidFill>
                <a:effectLst/>
              </a:rPr>
              <a:t>Cas particuliers</a:t>
            </a:r>
            <a:r>
              <a:rPr lang="fr-FR" sz="1050" b="0" u="none" strike="noStrike">
                <a:solidFill>
                  <a:schemeClr val="tx1"/>
                </a:solidFill>
                <a:effectLst/>
              </a:rPr>
              <a:t> </a:t>
            </a:r>
            <a:r>
              <a:rPr lang="fr-FR" sz="1050">
                <a:solidFill>
                  <a:schemeClr val="tx1"/>
                </a:solidFill>
              </a:rPr>
              <a:t>: pour les droits de garde et commissions liées à une transaction sur le marché avant l'échéance, se référer à la brochure tarifaire de l'établissement</a:t>
            </a:r>
          </a:p>
          <a:p>
            <a:pPr>
              <a:spcBef>
                <a:spcPct val="0"/>
              </a:spcBef>
              <a:spcAft>
                <a:spcPct val="0"/>
              </a:spcAft>
            </a:pPr>
            <a:endParaRPr lang="fr-FR" sz="1050">
              <a:solidFill>
                <a:schemeClr val="tx1"/>
              </a:solidFill>
              <a:ea typeface="+mn-lt"/>
              <a:cs typeface="+mn-lt"/>
            </a:endParaRPr>
          </a:p>
          <a:p>
            <a:pPr>
              <a:spcBef>
                <a:spcPct val="0"/>
              </a:spcBef>
              <a:spcAft>
                <a:spcPct val="0"/>
              </a:spcAft>
            </a:pPr>
            <a:endParaRPr lang="fr-FR" sz="1050">
              <a:solidFill>
                <a:schemeClr val="tx1"/>
              </a:solidFill>
              <a:ea typeface="+mn-lt"/>
              <a:cs typeface="+mn-lt"/>
            </a:endParaRPr>
          </a:p>
          <a:p>
            <a:pPr rtl="0"/>
            <a:r>
              <a:rPr lang="fr-FR" sz="1050" b="1">
                <a:solidFill>
                  <a:schemeClr val="tx2"/>
                </a:solidFill>
                <a:effectLst/>
              </a:rPr>
              <a:t>&gt; Dans l’Assurance-vie</a:t>
            </a:r>
            <a:r>
              <a:rPr lang="fr-FR" sz="1050">
                <a:solidFill>
                  <a:schemeClr val="tx1"/>
                </a:solidFill>
                <a:effectLst/>
              </a:rPr>
              <a:t> </a:t>
            </a:r>
          </a:p>
          <a:p>
            <a:pPr rtl="0"/>
            <a:r>
              <a:rPr lang="fr-FR" sz="1050">
                <a:solidFill>
                  <a:schemeClr val="tx1"/>
                </a:solidFill>
                <a:effectLst/>
              </a:rPr>
              <a:t>Les frais applicables au contrat d’assurance sont les frais d’entrée (pour un versement initial ou complémentaire) ou les frais d’arbitrage (le cas échéant).</a:t>
            </a:r>
          </a:p>
          <a:p>
            <a:pPr rtl="0"/>
            <a:r>
              <a:rPr lang="fr-FR" sz="1050">
                <a:solidFill>
                  <a:schemeClr val="tx1"/>
                </a:solidFill>
                <a:effectLst/>
              </a:rPr>
              <a:t> </a:t>
            </a:r>
          </a:p>
          <a:p>
            <a:pPr rtl="0"/>
            <a:r>
              <a:rPr lang="fr-FR" sz="1050">
                <a:solidFill>
                  <a:schemeClr val="tx1"/>
                </a:solidFill>
                <a:effectLst/>
              </a:rPr>
              <a:t>En cours de vie de l’emprunt, les frais de gestion du contrat, au titre des Unités de Compte</a:t>
            </a:r>
            <a:r>
              <a:rPr lang="fr-FR" sz="1050">
                <a:solidFill>
                  <a:srgbClr val="FF0000"/>
                </a:solidFill>
                <a:effectLst/>
              </a:rPr>
              <a:t>,</a:t>
            </a:r>
            <a:r>
              <a:rPr lang="fr-FR" sz="1050">
                <a:solidFill>
                  <a:schemeClr val="tx1"/>
                </a:solidFill>
                <a:effectLst/>
              </a:rPr>
              <a:t> s’appliquent tels que prévus aux conditions générales du contrat. »</a:t>
            </a:r>
          </a:p>
          <a:p>
            <a:pPr rtl="0"/>
            <a:r>
              <a:rPr lang="fr-FR" sz="1050">
                <a:solidFill>
                  <a:schemeClr val="tx1"/>
                </a:solidFill>
                <a:effectLst/>
              </a:rPr>
              <a:t> </a:t>
            </a:r>
          </a:p>
          <a:p>
            <a:pPr rtl="0"/>
            <a:r>
              <a:rPr lang="fr-FR" sz="1050">
                <a:solidFill>
                  <a:schemeClr val="tx1"/>
                </a:solidFill>
              </a:rPr>
              <a:t>NB : </a:t>
            </a:r>
            <a:r>
              <a:rPr lang="fr-FR" sz="1050">
                <a:solidFill>
                  <a:schemeClr val="tx1"/>
                </a:solidFill>
                <a:effectLst/>
              </a:rPr>
              <a:t>Voir conditions générales du contrat et grille tarifaire en vigueur.</a:t>
            </a: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050" b="0" u="none" strike="noStrike" kern="1200" cap="none" spc="0" normalizeH="0" baseline="0" noProof="0">
              <a:ln>
                <a:noFill/>
              </a:ln>
              <a:solidFill>
                <a:schemeClr val="tx1"/>
              </a:solidFill>
              <a:effectLst/>
              <a:uLnTx/>
              <a:uFillTx/>
              <a:ea typeface="+mn-ea"/>
              <a:cs typeface="Arial" panose="020B0604020202020204" pitchFamily="34" charset="0"/>
            </a:endParaRPr>
          </a:p>
          <a:p>
            <a:pPr defTabSz="910828" fontAlgn="base">
              <a:spcBef>
                <a:spcPct val="0"/>
              </a:spcBef>
              <a:spcAft>
                <a:spcPct val="0"/>
              </a:spcAft>
              <a:defRPr/>
            </a:pPr>
            <a:endParaRPr lang="fr-FR" sz="1050">
              <a:solidFill>
                <a:srgbClr val="000000"/>
              </a:solidFill>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2335488" y="1058753"/>
            <a:ext cx="6455114" cy="253916"/>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050" b="1" u="none" strike="noStrike" kern="1200" cap="none" spc="0" normalizeH="0" baseline="0" noProof="0">
                <a:ln>
                  <a:noFill/>
                </a:ln>
                <a:solidFill>
                  <a:srgbClr val="000000"/>
                </a:solidFill>
                <a:effectLst/>
                <a:uLnTx/>
                <a:uFillTx/>
                <a:ea typeface="Verdana" panose="020B0604030504040204" pitchFamily="34" charset="0"/>
                <a:cs typeface="Verdana" panose="020B0604030504040204" pitchFamily="34" charset="0"/>
              </a:rPr>
              <a:t>« Quels sont les frais applicables à cet emprunt ? »</a:t>
            </a:r>
          </a:p>
        </p:txBody>
      </p:sp>
      <p:sp>
        <p:nvSpPr>
          <p:cNvPr id="6" name="Rectangle 5">
            <a:extLst>
              <a:ext uri="{FF2B5EF4-FFF2-40B4-BE49-F238E27FC236}">
                <a16:creationId xmlns:a16="http://schemas.microsoft.com/office/drawing/2014/main" id="{61A116A8-A46A-5171-435A-A0D23DD143AA}"/>
              </a:ext>
            </a:extLst>
          </p:cNvPr>
          <p:cNvSpPr/>
          <p:nvPr/>
        </p:nvSpPr>
        <p:spPr>
          <a:xfrm>
            <a:off x="3165325" y="6509640"/>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pic>
        <p:nvPicPr>
          <p:cNvPr id="5" name="Image 4">
            <a:extLst>
              <a:ext uri="{FF2B5EF4-FFF2-40B4-BE49-F238E27FC236}">
                <a16:creationId xmlns:a16="http://schemas.microsoft.com/office/drawing/2014/main" id="{212830B5-E64A-D16D-A44A-63D79D7056BE}"/>
              </a:ext>
            </a:extLst>
          </p:cNvPr>
          <p:cNvPicPr>
            <a:picLocks noChangeAspect="1"/>
          </p:cNvPicPr>
          <p:nvPr/>
        </p:nvPicPr>
        <p:blipFill>
          <a:blip r:embed="rId3"/>
          <a:stretch>
            <a:fillRect/>
          </a:stretch>
        </p:blipFill>
        <p:spPr>
          <a:xfrm>
            <a:off x="11147891" y="146348"/>
            <a:ext cx="719390" cy="719390"/>
          </a:xfrm>
          <a:prstGeom prst="rect">
            <a:avLst/>
          </a:prstGeom>
        </p:spPr>
      </p:pic>
    </p:spTree>
    <p:extLst>
      <p:ext uri="{BB962C8B-B14F-4D97-AF65-F5344CB8AC3E}">
        <p14:creationId xmlns:p14="http://schemas.microsoft.com/office/powerpoint/2010/main" val="2929989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32BE5D7-C1E6-42BB-B9B5-00BE75A8EDC8}"/>
              </a:ext>
            </a:extLst>
          </p:cNvPr>
          <p:cNvSpPr/>
          <p:nvPr/>
        </p:nvSpPr>
        <p:spPr>
          <a:xfrm>
            <a:off x="3238243" y="6456848"/>
            <a:ext cx="5142755" cy="246221"/>
          </a:xfrm>
          <a:prstGeom prst="rect">
            <a:avLst/>
          </a:prstGeom>
        </p:spPr>
        <p:txBody>
          <a:bodyPr wrap="none" lIns="91440" tIns="45720" rIns="91440" bIns="45720" anchor="t">
            <a:spAutoFit/>
          </a:bodyPr>
          <a:lstStyle/>
          <a:p>
            <a:pPr defTabSz="1219170">
              <a:defRPr/>
            </a:pPr>
            <a:r>
              <a:rPr lang="fr" sz="1000" i="1">
                <a:solidFill>
                  <a:srgbClr val="000000"/>
                </a:solidFill>
                <a:latin typeface="Arial"/>
                <a:cs typeface="Arial"/>
                <a:sym typeface="Arial"/>
              </a:rPr>
              <a:t>DOCUMENT STRICTEMENT INTERNE, DESTINE AUX CONSEILLERS DU RESEAU </a:t>
            </a:r>
            <a:endParaRPr lang="fr" sz="1000" i="1">
              <a:solidFill>
                <a:srgbClr val="000000"/>
              </a:solidFill>
              <a:highlight>
                <a:srgbClr val="00FF00"/>
              </a:highlight>
              <a:latin typeface="Arial"/>
              <a:cs typeface="Arial"/>
              <a:sym typeface="Arial"/>
            </a:endParaRPr>
          </a:p>
        </p:txBody>
      </p:sp>
      <p:sp>
        <p:nvSpPr>
          <p:cNvPr id="17" name="ZoneTexte 16">
            <a:extLst>
              <a:ext uri="{FF2B5EF4-FFF2-40B4-BE49-F238E27FC236}">
                <a16:creationId xmlns:a16="http://schemas.microsoft.com/office/drawing/2014/main" id="{D7AE06B2-F256-6B1B-8721-05B7D94A95DA}"/>
              </a:ext>
            </a:extLst>
          </p:cNvPr>
          <p:cNvSpPr txBox="1"/>
          <p:nvPr/>
        </p:nvSpPr>
        <p:spPr>
          <a:xfrm>
            <a:off x="2977939" y="3372902"/>
            <a:ext cx="5096180" cy="3493264"/>
          </a:xfrm>
          <a:prstGeom prst="rect">
            <a:avLst/>
          </a:prstGeom>
          <a:noFill/>
        </p:spPr>
        <p:txBody>
          <a:bodyPr wrap="square" rtlCol="0">
            <a:spAutoFit/>
          </a:bodyPr>
          <a:lstStyle/>
          <a:p>
            <a:r>
              <a:rPr lang="fr-FR" sz="3000">
                <a:solidFill>
                  <a:srgbClr val="000000"/>
                </a:solidFill>
                <a:latin typeface="Arial Narrow"/>
                <a:cs typeface="Arial"/>
                <a:sym typeface="Arial"/>
              </a:rPr>
              <a:t>Annexes</a:t>
            </a:r>
          </a:p>
          <a:p>
            <a:pPr marL="180975"/>
            <a:r>
              <a:rPr kumimoji="0" lang="fr-FR" sz="1400" i="0" u="none" strike="noStrike" kern="1200" cap="none" spc="0" normalizeH="0" baseline="0" noProof="0">
                <a:ln>
                  <a:noFill/>
                </a:ln>
                <a:effectLst/>
                <a:uLnTx/>
                <a:uFillTx/>
                <a:latin typeface="Arial Narrow"/>
                <a:ea typeface="+mn-ea"/>
                <a:cs typeface="+mn-cs"/>
              </a:rPr>
              <a:t>Etapes clés du parcours conseil et de souscription CTO et ASV</a:t>
            </a:r>
          </a:p>
          <a:p>
            <a:pPr lvl="1">
              <a:spcBef>
                <a:spcPts val="300"/>
              </a:spcBef>
              <a:spcAft>
                <a:spcPts val="300"/>
              </a:spcAft>
              <a:defRPr/>
            </a:pPr>
            <a:r>
              <a:rPr kumimoji="0" lang="fr-FR" sz="1400" b="1" i="0" u="none" strike="noStrike" kern="1200" cap="none" spc="0" normalizeH="0" baseline="0" noProof="0">
                <a:ln>
                  <a:noFill/>
                </a:ln>
                <a:solidFill>
                  <a:srgbClr val="0070C0"/>
                </a:solidFill>
                <a:effectLst/>
                <a:uLnTx/>
                <a:uFillTx/>
                <a:latin typeface="Arial Narrow"/>
                <a:ea typeface="+mn-ea"/>
                <a:cs typeface="+mn-cs"/>
              </a:rPr>
              <a:t>4.1</a:t>
            </a:r>
            <a:r>
              <a:rPr kumimoji="0" lang="fr-FR" sz="1400" b="0" i="0" u="none" strike="noStrike" kern="1200" cap="none" spc="0" normalizeH="0" baseline="0" noProof="0">
                <a:ln>
                  <a:noFill/>
                </a:ln>
                <a:solidFill>
                  <a:srgbClr val="000000"/>
                </a:solidFill>
                <a:effectLst/>
                <a:uLnTx/>
                <a:uFillTx/>
                <a:latin typeface="Arial Narrow"/>
                <a:ea typeface="+mn-ea"/>
                <a:cs typeface="+mn-cs"/>
              </a:rPr>
              <a:t> Parcours conseil CTO</a:t>
            </a:r>
          </a:p>
          <a:p>
            <a:pPr lvl="1">
              <a:spcBef>
                <a:spcPts val="300"/>
              </a:spcBef>
              <a:spcAft>
                <a:spcPts val="300"/>
              </a:spcAft>
              <a:defRPr/>
            </a:pPr>
            <a:r>
              <a:rPr lang="fr-FR" sz="1400" b="1">
                <a:solidFill>
                  <a:srgbClr val="0070C0"/>
                </a:solidFill>
                <a:latin typeface="Arial Narrow"/>
              </a:rPr>
              <a:t>4.2</a:t>
            </a:r>
            <a:r>
              <a:rPr lang="fr-FR" sz="1400" b="1">
                <a:solidFill>
                  <a:schemeClr val="tx2">
                    <a:lumMod val="50000"/>
                  </a:schemeClr>
                </a:solidFill>
                <a:latin typeface="Arial Narrow"/>
              </a:rPr>
              <a:t> </a:t>
            </a:r>
            <a:r>
              <a:rPr kumimoji="0" lang="fr-FR" sz="1400" b="0" i="0" u="none" strike="noStrike" kern="1200" cap="none" spc="0" normalizeH="0" baseline="0" noProof="0">
                <a:ln>
                  <a:noFill/>
                </a:ln>
                <a:solidFill>
                  <a:srgbClr val="000000"/>
                </a:solidFill>
                <a:effectLst/>
                <a:uLnTx/>
                <a:uFillTx/>
                <a:latin typeface="Arial Narrow"/>
                <a:ea typeface="+mn-ea"/>
                <a:cs typeface="+mn-cs"/>
              </a:rPr>
              <a:t>Parcours de souscription CTO</a:t>
            </a:r>
          </a:p>
          <a:p>
            <a:pPr lvl="1">
              <a:spcBef>
                <a:spcPts val="300"/>
              </a:spcBef>
              <a:spcAft>
                <a:spcPts val="300"/>
              </a:spcAft>
              <a:defRPr/>
            </a:pPr>
            <a:r>
              <a:rPr lang="fr-FR" sz="1400" b="1">
                <a:solidFill>
                  <a:srgbClr val="0070C0"/>
                </a:solidFill>
                <a:latin typeface="Arial Narrow"/>
              </a:rPr>
              <a:t>4.3</a:t>
            </a:r>
            <a:r>
              <a:rPr kumimoji="0" lang="fr-FR" sz="1400" b="0" i="0" u="none" strike="noStrike" kern="1200" cap="none" spc="0" normalizeH="0" baseline="0" noProof="0">
                <a:ln>
                  <a:noFill/>
                </a:ln>
                <a:solidFill>
                  <a:srgbClr val="000000"/>
                </a:solidFill>
                <a:effectLst/>
                <a:uLnTx/>
                <a:uFillTx/>
                <a:latin typeface="Arial Narrow"/>
                <a:ea typeface="+mn-ea"/>
                <a:cs typeface="+mn-cs"/>
              </a:rPr>
              <a:t> Parcours conseil ASV</a:t>
            </a:r>
          </a:p>
          <a:p>
            <a:pPr lvl="1">
              <a:spcBef>
                <a:spcPts val="300"/>
              </a:spcBef>
              <a:spcAft>
                <a:spcPts val="300"/>
              </a:spcAft>
              <a:defRPr/>
            </a:pPr>
            <a:r>
              <a:rPr lang="fr-FR" sz="1400" b="1">
                <a:solidFill>
                  <a:srgbClr val="0070C0"/>
                </a:solidFill>
                <a:latin typeface="Arial Narrow"/>
              </a:rPr>
              <a:t>4.4</a:t>
            </a:r>
            <a:r>
              <a:rPr lang="fr-FR" sz="1400" b="1">
                <a:solidFill>
                  <a:schemeClr val="tx2">
                    <a:lumMod val="50000"/>
                  </a:schemeClr>
                </a:solidFill>
                <a:latin typeface="Arial Narrow"/>
              </a:rPr>
              <a:t> </a:t>
            </a:r>
            <a:r>
              <a:rPr kumimoji="0" lang="fr-FR" sz="1400" b="0" i="0" u="none" strike="noStrike" kern="1200" cap="none" spc="0" normalizeH="0" baseline="0" noProof="0">
                <a:ln>
                  <a:noFill/>
                </a:ln>
                <a:solidFill>
                  <a:srgbClr val="000000"/>
                </a:solidFill>
                <a:effectLst/>
                <a:uLnTx/>
                <a:uFillTx/>
                <a:latin typeface="Arial Narrow"/>
                <a:ea typeface="+mn-ea"/>
                <a:cs typeface="+mn-cs"/>
              </a:rPr>
              <a:t>Parcours de souscription ASV</a:t>
            </a:r>
          </a:p>
          <a:p>
            <a:pPr lvl="1">
              <a:spcBef>
                <a:spcPts val="300"/>
              </a:spcBef>
              <a:spcAft>
                <a:spcPts val="300"/>
              </a:spcAft>
              <a:defRPr/>
            </a:pPr>
            <a:r>
              <a:rPr lang="fr-FR" sz="1400" b="1">
                <a:solidFill>
                  <a:srgbClr val="0070C0"/>
                </a:solidFill>
                <a:latin typeface="Arial Narrow"/>
              </a:rPr>
              <a:t>4.5</a:t>
            </a:r>
            <a:r>
              <a:rPr kumimoji="0" lang="fr-FR" sz="1400" b="0" i="0" u="none" strike="noStrike" kern="1200" cap="none" spc="0" normalizeH="0" baseline="0" noProof="0">
                <a:ln>
                  <a:noFill/>
                </a:ln>
                <a:solidFill>
                  <a:srgbClr val="000000"/>
                </a:solidFill>
                <a:effectLst/>
                <a:uLnTx/>
                <a:uFillTx/>
                <a:latin typeface="Arial Narrow"/>
                <a:ea typeface="+mn-ea"/>
                <a:cs typeface="+mn-cs"/>
              </a:rPr>
              <a:t> Fiscalité (CTO + ASV)</a:t>
            </a:r>
          </a:p>
          <a:p>
            <a:pPr lvl="1">
              <a:spcBef>
                <a:spcPts val="300"/>
              </a:spcBef>
              <a:spcAft>
                <a:spcPts val="300"/>
              </a:spcAft>
              <a:defRPr/>
            </a:pPr>
            <a:r>
              <a:rPr lang="fr-FR" sz="1400" b="1">
                <a:solidFill>
                  <a:srgbClr val="0070C0"/>
                </a:solidFill>
                <a:latin typeface="Arial Narrow"/>
              </a:rPr>
              <a:t>4.6</a:t>
            </a:r>
            <a:r>
              <a:rPr kumimoji="0" lang="fr-FR" sz="1400" b="0" i="0" u="none" strike="noStrike" kern="1200" cap="none" spc="0" normalizeH="0" baseline="0" noProof="0">
                <a:ln>
                  <a:noFill/>
                </a:ln>
                <a:solidFill>
                  <a:srgbClr val="000000"/>
                </a:solidFill>
                <a:effectLst/>
                <a:uLnTx/>
                <a:uFillTx/>
                <a:latin typeface="Arial Narrow"/>
                <a:ea typeface="+mn-ea"/>
                <a:cs typeface="+mn-cs"/>
              </a:rPr>
              <a:t> Contingents</a:t>
            </a:r>
          </a:p>
          <a:p>
            <a:pPr marL="180975" lvl="1">
              <a:spcBef>
                <a:spcPts val="300"/>
              </a:spcBef>
              <a:spcAft>
                <a:spcPts val="300"/>
              </a:spcAft>
              <a:defRPr/>
            </a:pPr>
            <a:r>
              <a:rPr lang="fr-FR" sz="1400">
                <a:solidFill>
                  <a:srgbClr val="000000"/>
                </a:solidFill>
                <a:latin typeface="Arial Narrow"/>
              </a:rPr>
              <a:t>Autres</a:t>
            </a:r>
          </a:p>
          <a:p>
            <a:pPr lvl="1">
              <a:defRPr/>
            </a:pPr>
            <a:endParaRPr kumimoji="0" lang="fr-FR" sz="1300" b="0" i="0" u="none" strike="noStrike" kern="1200" cap="none" spc="0" normalizeH="0" baseline="0" noProof="0">
              <a:ln>
                <a:noFill/>
              </a:ln>
              <a:solidFill>
                <a:srgbClr val="000000"/>
              </a:solidFill>
              <a:effectLst/>
              <a:uLnTx/>
              <a:uFillTx/>
              <a:latin typeface="Arial Narrow"/>
              <a:ea typeface="+mn-ea"/>
              <a:cs typeface="+mn-cs"/>
            </a:endParaRPr>
          </a:p>
          <a:p>
            <a:pPr lvl="1">
              <a:defRPr/>
            </a:pPr>
            <a:endParaRPr lang="fr-FR" sz="1300">
              <a:solidFill>
                <a:srgbClr val="000000"/>
              </a:solidFill>
              <a:latin typeface="Arial Narrow"/>
            </a:endParaRPr>
          </a:p>
          <a:p>
            <a:pPr lvl="1">
              <a:defRPr/>
            </a:pPr>
            <a:endParaRPr kumimoji="0" lang="fr-FR" sz="1300" b="0" i="0" u="none" strike="noStrike" kern="1200" cap="none" spc="0" normalizeH="0" baseline="0" noProof="0">
              <a:ln>
                <a:noFill/>
              </a:ln>
              <a:solidFill>
                <a:srgbClr val="000000"/>
              </a:solidFill>
              <a:effectLst/>
              <a:uLnTx/>
              <a:uFillTx/>
              <a:latin typeface="Arial Narrow"/>
              <a:ea typeface="+mn-ea"/>
              <a:cs typeface="+mn-cs"/>
            </a:endParaRPr>
          </a:p>
        </p:txBody>
      </p:sp>
      <p:sp>
        <p:nvSpPr>
          <p:cNvPr id="18" name="Espace réservé du texte 10">
            <a:extLst>
              <a:ext uri="{FF2B5EF4-FFF2-40B4-BE49-F238E27FC236}">
                <a16:creationId xmlns:a16="http://schemas.microsoft.com/office/drawing/2014/main" id="{A03FC9CE-9860-FA73-2F86-E6F7BBBE646A}"/>
              </a:ext>
            </a:extLst>
          </p:cNvPr>
          <p:cNvSpPr txBox="1">
            <a:spLocks/>
          </p:cNvSpPr>
          <p:nvPr/>
        </p:nvSpPr>
        <p:spPr>
          <a:xfrm>
            <a:off x="2292779" y="3260997"/>
            <a:ext cx="678829" cy="678829"/>
          </a:xfrm>
          <a:prstGeom prst="rect">
            <a:avLst/>
          </a:prstGeom>
          <a:noFill/>
          <a:ln w="38100">
            <a:noFill/>
          </a:ln>
        </p:spPr>
        <p:txBody>
          <a:bodyPr vert="horz" wrap="none" lIns="72000" tIns="0" rIns="72000" bIns="0" rtlCol="0" anchor="ctr" anchorCtr="0">
            <a:noAutofit/>
          </a:bodyPr>
          <a:lstStyle>
            <a:lvl1pPr marL="0" marR="0" indent="0" algn="r" defTabSz="1219170" rtl="0" eaLnBrk="1" latinLnBrk="0" hangingPunct="1">
              <a:lnSpc>
                <a:spcPct val="100000"/>
              </a:lnSpc>
              <a:spcBef>
                <a:spcPts val="0"/>
              </a:spcBef>
              <a:spcAft>
                <a:spcPts val="0"/>
              </a:spcAft>
              <a:buClr>
                <a:schemeClr val="tx2"/>
              </a:buClr>
              <a:buFont typeface="Cambria Math" panose="02040503050406030204" pitchFamily="18" charset="0"/>
              <a:buNone/>
              <a:defRPr lang="fr-FR" sz="3733" b="1" i="0" u="none" strike="noStrike" kern="1200"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3700">
                <a:solidFill>
                  <a:srgbClr val="0070C0"/>
                </a:solidFill>
                <a:latin typeface="Montserrat SemiBold"/>
                <a:cs typeface="Arial"/>
              </a:rPr>
              <a:t>04</a:t>
            </a:r>
          </a:p>
        </p:txBody>
      </p:sp>
      <p:pic>
        <p:nvPicPr>
          <p:cNvPr id="19" name="Image 6">
            <a:hlinkClick r:id="rId2" action="ppaction://hlinksldjump"/>
            <a:extLst>
              <a:ext uri="{FF2B5EF4-FFF2-40B4-BE49-F238E27FC236}">
                <a16:creationId xmlns:a16="http://schemas.microsoft.com/office/drawing/2014/main" id="{5B3C9E73-5192-0022-6D0C-8B78D9486437}"/>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905743" y="4726815"/>
            <a:ext cx="180000" cy="180000"/>
          </a:xfrm>
          <a:prstGeom prst="rect">
            <a:avLst/>
          </a:prstGeom>
          <a:noFill/>
          <a:ln>
            <a:noFill/>
          </a:ln>
        </p:spPr>
      </p:pic>
      <p:pic>
        <p:nvPicPr>
          <p:cNvPr id="20" name="Image 6">
            <a:hlinkClick r:id="rId4" action="ppaction://hlinksldjump"/>
            <a:extLst>
              <a:ext uri="{FF2B5EF4-FFF2-40B4-BE49-F238E27FC236}">
                <a16:creationId xmlns:a16="http://schemas.microsoft.com/office/drawing/2014/main" id="{3AB4D5F6-F93B-136D-6877-8C308BE37ED2}"/>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905743" y="5298701"/>
            <a:ext cx="180000" cy="180000"/>
          </a:xfrm>
          <a:prstGeom prst="rect">
            <a:avLst/>
          </a:prstGeom>
          <a:noFill/>
          <a:ln>
            <a:noFill/>
          </a:ln>
        </p:spPr>
      </p:pic>
      <p:pic>
        <p:nvPicPr>
          <p:cNvPr id="21" name="Image 6">
            <a:hlinkClick r:id="rId5" action="ppaction://hlinksldjump"/>
            <a:extLst>
              <a:ext uri="{FF2B5EF4-FFF2-40B4-BE49-F238E27FC236}">
                <a16:creationId xmlns:a16="http://schemas.microsoft.com/office/drawing/2014/main" id="{2D378587-CF64-27C7-2397-A5E0FFD8C4E7}"/>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920518" y="5590606"/>
            <a:ext cx="180000" cy="180000"/>
          </a:xfrm>
          <a:prstGeom prst="rect">
            <a:avLst/>
          </a:prstGeom>
          <a:noFill/>
          <a:ln>
            <a:noFill/>
          </a:ln>
        </p:spPr>
      </p:pic>
      <p:pic>
        <p:nvPicPr>
          <p:cNvPr id="22" name="Image 6">
            <a:hlinkClick r:id="rId5" action="ppaction://hlinksldjump"/>
            <a:extLst>
              <a:ext uri="{FF2B5EF4-FFF2-40B4-BE49-F238E27FC236}">
                <a16:creationId xmlns:a16="http://schemas.microsoft.com/office/drawing/2014/main" id="{8B4B8AC7-8FF5-ABE0-4329-A9C53ED6C396}"/>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927064" y="5890755"/>
            <a:ext cx="180000" cy="180000"/>
          </a:xfrm>
          <a:prstGeom prst="rect">
            <a:avLst/>
          </a:prstGeom>
          <a:noFill/>
          <a:ln>
            <a:noFill/>
          </a:ln>
        </p:spPr>
      </p:pic>
      <p:pic>
        <p:nvPicPr>
          <p:cNvPr id="23" name="Image 6">
            <a:hlinkClick r:id="rId6" action="ppaction://hlinksldjump"/>
            <a:extLst>
              <a:ext uri="{FF2B5EF4-FFF2-40B4-BE49-F238E27FC236}">
                <a16:creationId xmlns:a16="http://schemas.microsoft.com/office/drawing/2014/main" id="{3908A23B-2170-E44E-59FF-188E42FC65B9}"/>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916000" y="5018720"/>
            <a:ext cx="180000" cy="180000"/>
          </a:xfrm>
          <a:prstGeom prst="rect">
            <a:avLst/>
          </a:prstGeom>
          <a:noFill/>
          <a:ln>
            <a:noFill/>
          </a:ln>
        </p:spPr>
      </p:pic>
      <p:pic>
        <p:nvPicPr>
          <p:cNvPr id="29" name="Image 6">
            <a:hlinkClick r:id="rId7" action="ppaction://hlinksldjump"/>
            <a:extLst>
              <a:ext uri="{FF2B5EF4-FFF2-40B4-BE49-F238E27FC236}">
                <a16:creationId xmlns:a16="http://schemas.microsoft.com/office/drawing/2014/main" id="{D8C54840-7B41-3538-B81E-9EDD82D1C381}"/>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84422" y="4408699"/>
            <a:ext cx="180000" cy="180000"/>
          </a:xfrm>
          <a:prstGeom prst="rect">
            <a:avLst/>
          </a:prstGeom>
          <a:noFill/>
          <a:ln>
            <a:noFill/>
          </a:ln>
        </p:spPr>
      </p:pic>
      <p:pic>
        <p:nvPicPr>
          <p:cNvPr id="31" name="Image 6">
            <a:hlinkClick r:id="rId8" action="ppaction://hlinksldjump"/>
            <a:extLst>
              <a:ext uri="{FF2B5EF4-FFF2-40B4-BE49-F238E27FC236}">
                <a16:creationId xmlns:a16="http://schemas.microsoft.com/office/drawing/2014/main" id="{698F533A-5EF1-493A-3E18-9E3F0568BB84}"/>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74921" y="4154937"/>
            <a:ext cx="180000" cy="180000"/>
          </a:xfrm>
          <a:prstGeom prst="rect">
            <a:avLst/>
          </a:prstGeom>
          <a:noFill/>
          <a:ln>
            <a:noFill/>
          </a:ln>
        </p:spPr>
      </p:pic>
      <p:pic>
        <p:nvPicPr>
          <p:cNvPr id="33" name="Image 6">
            <a:hlinkClick r:id="rId9" action="ppaction://hlinksldjump"/>
            <a:extLst>
              <a:ext uri="{FF2B5EF4-FFF2-40B4-BE49-F238E27FC236}">
                <a16:creationId xmlns:a16="http://schemas.microsoft.com/office/drawing/2014/main" id="{2333E6AD-FFD2-A129-CA0C-4BCC53503FBB}"/>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35396" y="3849826"/>
            <a:ext cx="180000" cy="180000"/>
          </a:xfrm>
          <a:prstGeom prst="rect">
            <a:avLst/>
          </a:prstGeom>
          <a:noFill/>
          <a:ln>
            <a:noFill/>
          </a:ln>
        </p:spPr>
      </p:pic>
      <p:pic>
        <p:nvPicPr>
          <p:cNvPr id="2" name="Image 1" descr="Une image contenant texte, clipart&#10;&#10;Description générée automatiquement">
            <a:extLst>
              <a:ext uri="{FF2B5EF4-FFF2-40B4-BE49-F238E27FC236}">
                <a16:creationId xmlns:a16="http://schemas.microsoft.com/office/drawing/2014/main" id="{19209ED9-33ED-74E2-833E-9785CB8FC134}"/>
              </a:ext>
            </a:extLst>
          </p:cNvPr>
          <p:cNvPicPr>
            <a:picLocks noChangeAspect="1"/>
          </p:cNvPicPr>
          <p:nvPr/>
        </p:nvPicPr>
        <p:blipFill>
          <a:blip r:embed="rId10"/>
          <a:stretch>
            <a:fillRect/>
          </a:stretch>
        </p:blipFill>
        <p:spPr>
          <a:xfrm>
            <a:off x="11417952" y="98902"/>
            <a:ext cx="721028" cy="721028"/>
          </a:xfrm>
          <a:prstGeom prst="rect">
            <a:avLst/>
          </a:prstGeom>
        </p:spPr>
      </p:pic>
    </p:spTree>
    <p:extLst>
      <p:ext uri="{BB962C8B-B14F-4D97-AF65-F5344CB8AC3E}">
        <p14:creationId xmlns:p14="http://schemas.microsoft.com/office/powerpoint/2010/main" val="2751658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F29064BE-A35C-1810-2F2E-319E9BBD8892}"/>
              </a:ext>
            </a:extLst>
          </p:cNvPr>
          <p:cNvGraphicFramePr>
            <a:graphicFrameLocks noGrp="1"/>
          </p:cNvGraphicFramePr>
          <p:nvPr>
            <p:extLst>
              <p:ext uri="{D42A27DB-BD31-4B8C-83A1-F6EECF244321}">
                <p14:modId xmlns:p14="http://schemas.microsoft.com/office/powerpoint/2010/main" val="597011471"/>
              </p:ext>
            </p:extLst>
          </p:nvPr>
        </p:nvGraphicFramePr>
        <p:xfrm>
          <a:off x="6909587" y="1062387"/>
          <a:ext cx="4736871" cy="3840480"/>
        </p:xfrm>
        <a:graphic>
          <a:graphicData uri="http://schemas.openxmlformats.org/drawingml/2006/table">
            <a:tbl>
              <a:tblPr firstRow="1" bandRow="1">
                <a:tableStyleId>{5C22544A-7EE6-4342-B048-85BDC9FD1C3A}</a:tableStyleId>
              </a:tblPr>
              <a:tblGrid>
                <a:gridCol w="4198412">
                  <a:extLst>
                    <a:ext uri="{9D8B030D-6E8A-4147-A177-3AD203B41FA5}">
                      <a16:colId xmlns:a16="http://schemas.microsoft.com/office/drawing/2014/main" val="3664450954"/>
                    </a:ext>
                  </a:extLst>
                </a:gridCol>
                <a:gridCol w="538459">
                  <a:extLst>
                    <a:ext uri="{9D8B030D-6E8A-4147-A177-3AD203B41FA5}">
                      <a16:colId xmlns:a16="http://schemas.microsoft.com/office/drawing/2014/main" val="3686290967"/>
                    </a:ext>
                  </a:extLst>
                </a:gridCol>
              </a:tblGrid>
              <a:tr h="370840">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a:ln>
                            <a:noFill/>
                          </a:ln>
                          <a:solidFill>
                            <a:srgbClr val="FFFFFF"/>
                          </a:solidFill>
                          <a:effectLst/>
                          <a:uLnTx/>
                          <a:uFillTx/>
                          <a:latin typeface="+mn-lt"/>
                          <a:ea typeface="+mn-ea"/>
                          <a:cs typeface="+mn-cs"/>
                        </a:rPr>
                        <a:t>Etapes </a:t>
                      </a:r>
                      <a:r>
                        <a:rPr kumimoji="0" lang="fr-FR" sz="2000" b="1" i="0" u="none" strike="noStrike" kern="1200" cap="none" spc="0" normalizeH="0" baseline="0" noProof="0">
                          <a:ln>
                            <a:noFill/>
                          </a:ln>
                          <a:solidFill>
                            <a:srgbClr val="FFFFFF"/>
                          </a:solidFill>
                          <a:effectLst/>
                          <a:uLnTx/>
                          <a:uFillTx/>
                          <a:latin typeface="+mn-lt"/>
                          <a:ea typeface="+mn-ea"/>
                          <a:cs typeface="+mn-cs"/>
                        </a:rPr>
                        <a:t>dans le cas d’une ASV</a:t>
                      </a:r>
                      <a:endParaRPr kumimoji="0" lang="fr-FR" sz="2400" b="1" i="0" u="none" strike="noStrike" kern="1200" cap="none" spc="0" normalizeH="0" baseline="0" noProof="0">
                        <a:ln>
                          <a:noFill/>
                        </a:ln>
                        <a:solidFill>
                          <a:srgbClr val="FFFFFF"/>
                        </a:solidFill>
                        <a:effectLst/>
                        <a:uLnTx/>
                        <a:uFillTx/>
                        <a:latin typeface="+mn-lt"/>
                        <a:ea typeface="+mn-ea"/>
                        <a:cs typeface="+mn-cs"/>
                      </a:endParaRPr>
                    </a:p>
                  </a:txBody>
                  <a:tcPr/>
                </a:tc>
                <a:tc>
                  <a:txBody>
                    <a:bodyPr/>
                    <a:lstStyle/>
                    <a:p>
                      <a:endParaRPr lang="fr-FR"/>
                    </a:p>
                  </a:txBody>
                  <a:tcPr/>
                </a:tc>
                <a:extLst>
                  <a:ext uri="{0D108BD9-81ED-4DB2-BD59-A6C34878D82A}">
                    <a16:rowId xmlns:a16="http://schemas.microsoft.com/office/drawing/2014/main" val="2806694960"/>
                  </a:ext>
                </a:extLst>
              </a:tr>
              <a:tr h="370840">
                <a:tc>
                  <a:txBody>
                    <a:bodyPr/>
                    <a:lstStyle/>
                    <a:p>
                      <a:r>
                        <a:rPr lang="fr-FR" sz="1200"/>
                        <a:t>Parcours LEA : </a:t>
                      </a:r>
                      <a:r>
                        <a:rPr lang="fr-FR" sz="1200" kern="1200">
                          <a:solidFill>
                            <a:schemeClr val="dk1"/>
                          </a:solidFill>
                          <a:latin typeface="+mn-lt"/>
                          <a:ea typeface="+mn-ea"/>
                          <a:cs typeface="+mn-cs"/>
                        </a:rPr>
                        <a:t>Zoom sur l’ensemble des étapes du parcours</a:t>
                      </a:r>
                    </a:p>
                  </a:txBody>
                  <a:tcPr anchor="ctr"/>
                </a:tc>
                <a:tc>
                  <a:txBody>
                    <a:bodyPr/>
                    <a:lstStyle/>
                    <a:p>
                      <a:endParaRPr lang="fr-FR"/>
                    </a:p>
                  </a:txBody>
                  <a:tcPr/>
                </a:tc>
                <a:extLst>
                  <a:ext uri="{0D108BD9-81ED-4DB2-BD59-A6C34878D82A}">
                    <a16:rowId xmlns:a16="http://schemas.microsoft.com/office/drawing/2014/main" val="2595404958"/>
                  </a:ext>
                </a:extLst>
              </a:tr>
              <a:tr h="370840">
                <a:tc>
                  <a:txBody>
                    <a:bodyPr/>
                    <a:lstStyle/>
                    <a:p>
                      <a:r>
                        <a:rPr lang="fr-FR" sz="1200"/>
                        <a:t>Parcours LEA : </a:t>
                      </a:r>
                      <a:r>
                        <a:rPr lang="fr-FR" sz="1200" kern="1200">
                          <a:solidFill>
                            <a:schemeClr val="dk1"/>
                          </a:solidFill>
                          <a:latin typeface="+mn-lt"/>
                          <a:ea typeface="+mn-ea"/>
                          <a:cs typeface="+mn-cs"/>
                        </a:rPr>
                        <a:t>Souscription d’un contrat d’assurance vie Millevie Essentielle 2 avec de l’Emprunt BPCE</a:t>
                      </a:r>
                      <a:r>
                        <a:rPr lang="fr-FR" sz="1200" kern="1200">
                          <a:solidFill>
                            <a:schemeClr val="dk1"/>
                          </a:solidFill>
                          <a:highlight>
                            <a:srgbClr val="FFFF00"/>
                          </a:highlight>
                          <a:latin typeface="+mn-lt"/>
                          <a:ea typeface="+mn-ea"/>
                          <a:cs typeface="+mn-cs"/>
                        </a:rPr>
                        <a:t> </a:t>
                      </a:r>
                    </a:p>
                  </a:txBody>
                  <a:tcPr anchor="ctr"/>
                </a:tc>
                <a:tc>
                  <a:txBody>
                    <a:bodyPr/>
                    <a:lstStyle/>
                    <a:p>
                      <a:endParaRPr lang="fr-FR"/>
                    </a:p>
                  </a:txBody>
                  <a:tcPr/>
                </a:tc>
                <a:extLst>
                  <a:ext uri="{0D108BD9-81ED-4DB2-BD59-A6C34878D82A}">
                    <a16:rowId xmlns:a16="http://schemas.microsoft.com/office/drawing/2014/main" val="4188822013"/>
                  </a:ext>
                </a:extLst>
              </a:tr>
              <a:tr h="370840">
                <a:tc>
                  <a:txBody>
                    <a:bodyPr/>
                    <a:lstStyle/>
                    <a:p>
                      <a:r>
                        <a:rPr lang="fr-FR" sz="1200"/>
                        <a:t>Parcours LEA : </a:t>
                      </a:r>
                      <a:r>
                        <a:rPr lang="fr-FR" sz="1200" kern="1200">
                          <a:solidFill>
                            <a:schemeClr val="dk1"/>
                          </a:solidFill>
                          <a:latin typeface="+mn-lt"/>
                          <a:ea typeface="+mn-ea"/>
                          <a:cs typeface="+mn-cs"/>
                        </a:rPr>
                        <a:t>Versement complémentaire sur un contrat d’assurance vie Millevie Essentielle 2 existant  </a:t>
                      </a:r>
                    </a:p>
                  </a:txBody>
                  <a:tcPr anchor="ctr"/>
                </a:tc>
                <a:tc>
                  <a:txBody>
                    <a:bodyPr/>
                    <a:lstStyle/>
                    <a:p>
                      <a:endParaRPr lang="fr-FR"/>
                    </a:p>
                  </a:txBody>
                  <a:tcPr/>
                </a:tc>
                <a:extLst>
                  <a:ext uri="{0D108BD9-81ED-4DB2-BD59-A6C34878D82A}">
                    <a16:rowId xmlns:a16="http://schemas.microsoft.com/office/drawing/2014/main" val="2655918910"/>
                  </a:ext>
                </a:extLst>
              </a:tr>
              <a:tr h="0">
                <a:tc>
                  <a:txBody>
                    <a:bodyPr/>
                    <a:lstStyle/>
                    <a:p>
                      <a:r>
                        <a:rPr lang="fr-FR" sz="1200" kern="1200">
                          <a:solidFill>
                            <a:schemeClr val="dk1"/>
                          </a:solidFill>
                          <a:latin typeface="+mn-lt"/>
                          <a:ea typeface="+mn-ea"/>
                          <a:cs typeface="+mn-cs"/>
                        </a:rPr>
                        <a:t>Arbitrage sur un contrat Nuances 3D </a:t>
                      </a:r>
                    </a:p>
                  </a:txBody>
                  <a:tcPr anchor="ctr"/>
                </a:tc>
                <a:tc>
                  <a:txBody>
                    <a:bodyPr/>
                    <a:lstStyle/>
                    <a:p>
                      <a:endParaRPr lang="fr-FR"/>
                    </a:p>
                  </a:txBody>
                  <a:tcPr/>
                </a:tc>
                <a:extLst>
                  <a:ext uri="{0D108BD9-81ED-4DB2-BD59-A6C34878D82A}">
                    <a16:rowId xmlns:a16="http://schemas.microsoft.com/office/drawing/2014/main" val="850408792"/>
                  </a:ext>
                </a:extLst>
              </a:tr>
              <a:tr h="151111">
                <a:tc>
                  <a:txBody>
                    <a:bodyPr/>
                    <a:lstStyle/>
                    <a:p>
                      <a:r>
                        <a:rPr lang="fr-FR" sz="1200" kern="1200">
                          <a:solidFill>
                            <a:schemeClr val="dk1"/>
                          </a:solidFill>
                          <a:latin typeface="+mn-lt"/>
                          <a:ea typeface="+mn-ea"/>
                          <a:cs typeface="+mn-cs"/>
                        </a:rPr>
                        <a:t>Versement sur un contrat Nuances 3D </a:t>
                      </a:r>
                    </a:p>
                  </a:txBody>
                  <a:tcPr anchor="ctr"/>
                </a:tc>
                <a:tc>
                  <a:txBody>
                    <a:bodyPr/>
                    <a:lstStyle/>
                    <a:p>
                      <a:endParaRPr lang="fr-FR"/>
                    </a:p>
                  </a:txBody>
                  <a:tcPr/>
                </a:tc>
                <a:extLst>
                  <a:ext uri="{0D108BD9-81ED-4DB2-BD59-A6C34878D82A}">
                    <a16:rowId xmlns:a16="http://schemas.microsoft.com/office/drawing/2014/main" val="3659757828"/>
                  </a:ext>
                </a:extLst>
              </a:tr>
              <a:tr h="370840">
                <a:tc>
                  <a:txBody>
                    <a:bodyPr/>
                    <a:lstStyle/>
                    <a:p>
                      <a:r>
                        <a:rPr lang="fr-FR" sz="1200" kern="1200">
                          <a:solidFill>
                            <a:schemeClr val="dk1"/>
                          </a:solidFill>
                          <a:latin typeface="+mn-lt"/>
                          <a:ea typeface="+mn-ea"/>
                          <a:cs typeface="+mn-cs"/>
                        </a:rPr>
                        <a:t>Gestion des Fonds Euro CNP Assurances dans LEA Nuances 3D, Nuances Plus souscrits avant le 26.9.22</a:t>
                      </a:r>
                    </a:p>
                  </a:txBody>
                  <a:tcPr anchor="ctr"/>
                </a:tc>
                <a:tc>
                  <a:txBody>
                    <a:bodyPr/>
                    <a:lstStyle/>
                    <a:p>
                      <a:endParaRPr lang="fr-FR"/>
                    </a:p>
                  </a:txBody>
                  <a:tcPr/>
                </a:tc>
                <a:extLst>
                  <a:ext uri="{0D108BD9-81ED-4DB2-BD59-A6C34878D82A}">
                    <a16:rowId xmlns:a16="http://schemas.microsoft.com/office/drawing/2014/main" val="623904525"/>
                  </a:ext>
                </a:extLst>
              </a:tr>
              <a:tr h="370840">
                <a:tc>
                  <a:txBody>
                    <a:bodyPr/>
                    <a:lstStyle/>
                    <a:p>
                      <a:r>
                        <a:rPr lang="fr-FR" sz="1200" kern="1200">
                          <a:solidFill>
                            <a:schemeClr val="dk1"/>
                          </a:solidFill>
                          <a:latin typeface="+mn-lt"/>
                          <a:ea typeface="+mn-ea"/>
                          <a:cs typeface="+mn-cs"/>
                        </a:rPr>
                        <a:t>Souscription d’un contrat d’assurance vie Millevie Premium 2 avec une Orientation de Gestion et une cohabitation sur l’Emprunt BPCE</a:t>
                      </a:r>
                    </a:p>
                  </a:txBody>
                  <a:tcPr anchor="ctr"/>
                </a:tc>
                <a:tc>
                  <a:txBody>
                    <a:bodyPr/>
                    <a:lstStyle/>
                    <a:p>
                      <a:endParaRPr lang="fr-FR"/>
                    </a:p>
                  </a:txBody>
                  <a:tcPr/>
                </a:tc>
                <a:extLst>
                  <a:ext uri="{0D108BD9-81ED-4DB2-BD59-A6C34878D82A}">
                    <a16:rowId xmlns:a16="http://schemas.microsoft.com/office/drawing/2014/main" val="2633110346"/>
                  </a:ext>
                </a:extLst>
              </a:tr>
            </a:tbl>
          </a:graphicData>
        </a:graphic>
      </p:graphicFrame>
      <p:graphicFrame>
        <p:nvGraphicFramePr>
          <p:cNvPr id="24" name="Tableau 23">
            <a:extLst>
              <a:ext uri="{FF2B5EF4-FFF2-40B4-BE49-F238E27FC236}">
                <a16:creationId xmlns:a16="http://schemas.microsoft.com/office/drawing/2014/main" id="{05202437-9D5C-F514-5BBE-014C9FC1950C}"/>
              </a:ext>
            </a:extLst>
          </p:cNvPr>
          <p:cNvGraphicFramePr>
            <a:graphicFrameLocks noGrp="1"/>
          </p:cNvGraphicFramePr>
          <p:nvPr>
            <p:extLst>
              <p:ext uri="{D42A27DB-BD31-4B8C-83A1-F6EECF244321}">
                <p14:modId xmlns:p14="http://schemas.microsoft.com/office/powerpoint/2010/main" val="949837868"/>
              </p:ext>
            </p:extLst>
          </p:nvPr>
        </p:nvGraphicFramePr>
        <p:xfrm>
          <a:off x="6898831" y="5152060"/>
          <a:ext cx="4736870" cy="478971"/>
        </p:xfrm>
        <a:graphic>
          <a:graphicData uri="http://schemas.openxmlformats.org/drawingml/2006/table">
            <a:tbl>
              <a:tblPr firstRow="1" bandRow="1">
                <a:tableStyleId>{5C22544A-7EE6-4342-B048-85BDC9FD1C3A}</a:tableStyleId>
              </a:tblPr>
              <a:tblGrid>
                <a:gridCol w="4193844">
                  <a:extLst>
                    <a:ext uri="{9D8B030D-6E8A-4147-A177-3AD203B41FA5}">
                      <a16:colId xmlns:a16="http://schemas.microsoft.com/office/drawing/2014/main" val="4181809759"/>
                    </a:ext>
                  </a:extLst>
                </a:gridCol>
                <a:gridCol w="543026">
                  <a:extLst>
                    <a:ext uri="{9D8B030D-6E8A-4147-A177-3AD203B41FA5}">
                      <a16:colId xmlns:a16="http://schemas.microsoft.com/office/drawing/2014/main" val="2473282333"/>
                    </a:ext>
                  </a:extLst>
                </a:gridCol>
              </a:tblGrid>
              <a:tr h="478971">
                <a:tc>
                  <a:txBody>
                    <a:bodyPr/>
                    <a:lstStyle/>
                    <a:p>
                      <a:r>
                        <a:rPr lang="fr-FR" sz="1200" b="0" kern="1200">
                          <a:solidFill>
                            <a:schemeClr val="bg1"/>
                          </a:solidFill>
                          <a:latin typeface="+mn-lt"/>
                          <a:ea typeface="+mn-ea"/>
                          <a:cs typeface="+mn-cs"/>
                        </a:rPr>
                        <a:t>Saisie de la demande d’arbitrage dans l’outil </a:t>
                      </a:r>
                      <a:r>
                        <a:rPr lang="fr-FR" sz="1200" b="0" kern="1200" err="1">
                          <a:solidFill>
                            <a:schemeClr val="bg1"/>
                          </a:solidFill>
                          <a:latin typeface="+mn-lt"/>
                          <a:ea typeface="+mn-ea"/>
                          <a:cs typeface="+mn-cs"/>
                        </a:rPr>
                        <a:t>WebAssur</a:t>
                      </a:r>
                      <a:endParaRPr lang="fr-FR" sz="1200" b="0" kern="1200">
                        <a:solidFill>
                          <a:schemeClr val="bg1"/>
                        </a:solidFill>
                        <a:latin typeface="+mn-lt"/>
                        <a:ea typeface="+mn-ea"/>
                        <a:cs typeface="+mn-cs"/>
                      </a:endParaRPr>
                    </a:p>
                  </a:txBody>
                  <a:tcPr anchor="ctr">
                    <a:solidFill>
                      <a:schemeClr val="accent4"/>
                    </a:solidFill>
                  </a:tcPr>
                </a:tc>
                <a:tc>
                  <a:txBody>
                    <a:bodyPr/>
                    <a:lstStyle/>
                    <a:p>
                      <a:endParaRPr lang="fr-FR">
                        <a:solidFill>
                          <a:schemeClr val="bg1"/>
                        </a:solidFill>
                      </a:endParaRPr>
                    </a:p>
                  </a:txBody>
                  <a:tcPr>
                    <a:solidFill>
                      <a:schemeClr val="accent4"/>
                    </a:solidFill>
                  </a:tcPr>
                </a:tc>
                <a:extLst>
                  <a:ext uri="{0D108BD9-81ED-4DB2-BD59-A6C34878D82A}">
                    <a16:rowId xmlns:a16="http://schemas.microsoft.com/office/drawing/2014/main" val="662313792"/>
                  </a:ext>
                </a:extLst>
              </a:tr>
            </a:tbl>
          </a:graphicData>
        </a:graphic>
      </p:graphicFrame>
      <p:graphicFrame>
        <p:nvGraphicFramePr>
          <p:cNvPr id="9" name="Tableau 9">
            <a:extLst>
              <a:ext uri="{FF2B5EF4-FFF2-40B4-BE49-F238E27FC236}">
                <a16:creationId xmlns:a16="http://schemas.microsoft.com/office/drawing/2014/main" id="{BE761CE7-4B86-FCBA-0D81-F2C92524EC67}"/>
              </a:ext>
            </a:extLst>
          </p:cNvPr>
          <p:cNvGraphicFramePr>
            <a:graphicFrameLocks noGrp="1"/>
          </p:cNvGraphicFramePr>
          <p:nvPr>
            <p:ph sz="quarter" idx="14"/>
            <p:extLst>
              <p:ext uri="{D42A27DB-BD31-4B8C-83A1-F6EECF244321}">
                <p14:modId xmlns:p14="http://schemas.microsoft.com/office/powerpoint/2010/main" val="1539362954"/>
              </p:ext>
            </p:extLst>
          </p:nvPr>
        </p:nvGraphicFramePr>
        <p:xfrm>
          <a:off x="1073979" y="1062387"/>
          <a:ext cx="4655686" cy="2743200"/>
        </p:xfrm>
        <a:graphic>
          <a:graphicData uri="http://schemas.openxmlformats.org/drawingml/2006/table">
            <a:tbl>
              <a:tblPr firstRow="1" bandRow="1">
                <a:tableStyleId>{5C22544A-7EE6-4342-B048-85BDC9FD1C3A}</a:tableStyleId>
              </a:tblPr>
              <a:tblGrid>
                <a:gridCol w="3923666">
                  <a:extLst>
                    <a:ext uri="{9D8B030D-6E8A-4147-A177-3AD203B41FA5}">
                      <a16:colId xmlns:a16="http://schemas.microsoft.com/office/drawing/2014/main" val="1122932173"/>
                    </a:ext>
                  </a:extLst>
                </a:gridCol>
                <a:gridCol w="732020">
                  <a:extLst>
                    <a:ext uri="{9D8B030D-6E8A-4147-A177-3AD203B41FA5}">
                      <a16:colId xmlns:a16="http://schemas.microsoft.com/office/drawing/2014/main" val="2995525445"/>
                    </a:ext>
                  </a:extLst>
                </a:gridCol>
              </a:tblGrid>
              <a:tr h="445089">
                <a:tc>
                  <a:txBody>
                    <a:bodyPr/>
                    <a:lstStyle/>
                    <a:p>
                      <a:r>
                        <a:rPr lang="fr-FR" sz="2000"/>
                        <a:t>Etapes dans le cas d’un CTO</a:t>
                      </a:r>
                    </a:p>
                  </a:txBody>
                  <a:tcPr>
                    <a:solidFill>
                      <a:schemeClr val="tx2">
                        <a:lumMod val="60000"/>
                        <a:lumOff val="40000"/>
                      </a:schemeClr>
                    </a:solidFill>
                  </a:tcPr>
                </a:tc>
                <a:tc>
                  <a:txBody>
                    <a:bodyPr/>
                    <a:lstStyle/>
                    <a:p>
                      <a:endParaRPr lang="fr-FR"/>
                    </a:p>
                  </a:txBody>
                  <a:tcPr>
                    <a:solidFill>
                      <a:schemeClr val="tx2">
                        <a:lumMod val="60000"/>
                        <a:lumOff val="40000"/>
                      </a:schemeClr>
                    </a:solidFill>
                  </a:tcPr>
                </a:tc>
                <a:extLst>
                  <a:ext uri="{0D108BD9-81ED-4DB2-BD59-A6C34878D82A}">
                    <a16:rowId xmlns:a16="http://schemas.microsoft.com/office/drawing/2014/main" val="317366864"/>
                  </a:ext>
                </a:extLst>
              </a:tr>
              <a:tr h="445089">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a:t>Parcours LEA : </a:t>
                      </a:r>
                      <a:r>
                        <a:rPr lang="fr-FR" sz="1200" kern="1200">
                          <a:solidFill>
                            <a:schemeClr val="dk1"/>
                          </a:solidFill>
                          <a:latin typeface="+mn-lt"/>
                          <a:ea typeface="+mn-ea"/>
                          <a:cs typeface="+mn-cs"/>
                        </a:rPr>
                        <a:t>Zoom sur l’ensemble des étapes du parcours</a:t>
                      </a:r>
                    </a:p>
                  </a:txBody>
                  <a:tcPr anchor="ctr"/>
                </a:tc>
                <a:tc>
                  <a:txBody>
                    <a:bodyPr/>
                    <a:lstStyle/>
                    <a:p>
                      <a:endParaRPr lang="fr-FR"/>
                    </a:p>
                  </a:txBody>
                  <a:tcPr/>
                </a:tc>
                <a:extLst>
                  <a:ext uri="{0D108BD9-81ED-4DB2-BD59-A6C34878D82A}">
                    <a16:rowId xmlns:a16="http://schemas.microsoft.com/office/drawing/2014/main" val="2154176633"/>
                  </a:ext>
                </a:extLst>
              </a:tr>
              <a:tr h="445089">
                <a:tc>
                  <a:txBody>
                    <a:bodyPr/>
                    <a:lstStyle/>
                    <a:p>
                      <a:r>
                        <a:rPr lang="fr-FR" sz="1200" kern="1200">
                          <a:solidFill>
                            <a:schemeClr val="dk1"/>
                          </a:solidFill>
                          <a:latin typeface="+mn-lt"/>
                          <a:ea typeface="+mn-ea"/>
                          <a:cs typeface="+mn-cs"/>
                        </a:rPr>
                        <a:t>Parcours LEA : Souscription d’un CTO avec de l’Emprunt BPCE </a:t>
                      </a:r>
                    </a:p>
                  </a:txBody>
                  <a:tcPr anchor="ctr"/>
                </a:tc>
                <a:tc>
                  <a:txBody>
                    <a:bodyPr/>
                    <a:lstStyle/>
                    <a:p>
                      <a:endParaRPr lang="fr-FR"/>
                    </a:p>
                  </a:txBody>
                  <a:tcPr/>
                </a:tc>
                <a:extLst>
                  <a:ext uri="{0D108BD9-81ED-4DB2-BD59-A6C34878D82A}">
                    <a16:rowId xmlns:a16="http://schemas.microsoft.com/office/drawing/2014/main" val="2612229695"/>
                  </a:ext>
                </a:extLst>
              </a:tr>
              <a:tr h="445089">
                <a:tc>
                  <a:txBody>
                    <a:bodyPr/>
                    <a:lstStyle/>
                    <a:p>
                      <a:r>
                        <a:rPr lang="fr-FR" sz="1200" kern="1200">
                          <a:solidFill>
                            <a:schemeClr val="dk1"/>
                          </a:solidFill>
                          <a:latin typeface="+mn-lt"/>
                          <a:ea typeface="+mn-ea"/>
                          <a:cs typeface="+mn-cs"/>
                        </a:rPr>
                        <a:t>Parcours 0199PM : Phase de proposition de l’Emprunt BPCE au sein d’un CTO pour les personnes morales  </a:t>
                      </a:r>
                    </a:p>
                  </a:txBody>
                  <a:tcPr anchor="ctr"/>
                </a:tc>
                <a:tc>
                  <a:txBody>
                    <a:bodyPr/>
                    <a:lstStyle/>
                    <a:p>
                      <a:endParaRPr lang="fr-FR"/>
                    </a:p>
                  </a:txBody>
                  <a:tcPr/>
                </a:tc>
                <a:extLst>
                  <a:ext uri="{0D108BD9-81ED-4DB2-BD59-A6C34878D82A}">
                    <a16:rowId xmlns:a16="http://schemas.microsoft.com/office/drawing/2014/main" val="484696581"/>
                  </a:ext>
                </a:extLst>
              </a:tr>
              <a:tr h="445089">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kern="1200">
                          <a:solidFill>
                            <a:schemeClr val="dk1"/>
                          </a:solidFill>
                          <a:latin typeface="+mn-lt"/>
                          <a:ea typeface="+mn-ea"/>
                          <a:cs typeface="+mn-cs"/>
                        </a:rPr>
                        <a:t>Cas particuliers : Clients en GSM - Clients surexposés</a:t>
                      </a:r>
                    </a:p>
                  </a:txBody>
                  <a:tcPr anchor="ctr"/>
                </a:tc>
                <a:tc>
                  <a:txBody>
                    <a:bodyPr/>
                    <a:lstStyle/>
                    <a:p>
                      <a:endParaRPr lang="fr-FR"/>
                    </a:p>
                  </a:txBody>
                  <a:tcPr/>
                </a:tc>
                <a:extLst>
                  <a:ext uri="{0D108BD9-81ED-4DB2-BD59-A6C34878D82A}">
                    <a16:rowId xmlns:a16="http://schemas.microsoft.com/office/drawing/2014/main" val="161317922"/>
                  </a:ext>
                </a:extLst>
              </a:tr>
              <a:tr h="445089">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a:t>Parcours O2S : PP ou PM en Banque Privée</a:t>
                      </a:r>
                      <a:endParaRPr lang="fr-FR" sz="1200" kern="1200">
                        <a:solidFill>
                          <a:schemeClr val="dk1"/>
                        </a:solidFill>
                        <a:latin typeface="+mn-lt"/>
                        <a:ea typeface="+mn-ea"/>
                        <a:cs typeface="+mn-cs"/>
                      </a:endParaRPr>
                    </a:p>
                  </a:txBody>
                  <a:tcPr anchor="ctr"/>
                </a:tc>
                <a:tc>
                  <a:txBody>
                    <a:bodyPr/>
                    <a:lstStyle/>
                    <a:p>
                      <a:endParaRPr lang="fr-FR"/>
                    </a:p>
                  </a:txBody>
                  <a:tcPr/>
                </a:tc>
                <a:extLst>
                  <a:ext uri="{0D108BD9-81ED-4DB2-BD59-A6C34878D82A}">
                    <a16:rowId xmlns:a16="http://schemas.microsoft.com/office/drawing/2014/main" val="2926652816"/>
                  </a:ext>
                </a:extLst>
              </a:tr>
            </a:tbl>
          </a:graphicData>
        </a:graphic>
      </p:graphicFrame>
      <p:sp>
        <p:nvSpPr>
          <p:cNvPr id="5" name="Titre 4">
            <a:extLst>
              <a:ext uri="{FF2B5EF4-FFF2-40B4-BE49-F238E27FC236}">
                <a16:creationId xmlns:a16="http://schemas.microsoft.com/office/drawing/2014/main" id="{8D397320-5425-1E3A-EF38-886B7EBFC681}"/>
              </a:ext>
            </a:extLst>
          </p:cNvPr>
          <p:cNvSpPr>
            <a:spLocks noGrp="1"/>
          </p:cNvSpPr>
          <p:nvPr>
            <p:ph type="title"/>
          </p:nvPr>
        </p:nvSpPr>
        <p:spPr/>
        <p:txBody>
          <a:bodyPr/>
          <a:lstStyle/>
          <a:p>
            <a:r>
              <a:rPr lang="fr-FR" dirty="0"/>
              <a:t>Etapes clés du parcours conseil et souscription</a:t>
            </a:r>
          </a:p>
        </p:txBody>
      </p:sp>
      <p:pic>
        <p:nvPicPr>
          <p:cNvPr id="16" name="Graphique 15" descr="Symbole de colère contour">
            <a:extLst>
              <a:ext uri="{FF2B5EF4-FFF2-40B4-BE49-F238E27FC236}">
                <a16:creationId xmlns:a16="http://schemas.microsoft.com/office/drawing/2014/main" id="{29A1309C-69DE-3804-AD93-019F9DCE67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1303" y="897655"/>
            <a:ext cx="612000" cy="612000"/>
          </a:xfrm>
          <a:prstGeom prst="rect">
            <a:avLst/>
          </a:prstGeom>
          <a:effectLst>
            <a:outerShdw blurRad="50800" dist="38100" dir="5400000" algn="t" rotWithShape="0">
              <a:prstClr val="black">
                <a:alpha val="40000"/>
              </a:prstClr>
            </a:outerShdw>
          </a:effectLst>
        </p:spPr>
      </p:pic>
      <p:pic>
        <p:nvPicPr>
          <p:cNvPr id="18" name="Graphique 17" descr="Flèche en cercle contour">
            <a:extLst>
              <a:ext uri="{FF2B5EF4-FFF2-40B4-BE49-F238E27FC236}">
                <a16:creationId xmlns:a16="http://schemas.microsoft.com/office/drawing/2014/main" id="{770760D3-DBA6-D13C-BED9-B052ECE24D0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82280" y="897655"/>
            <a:ext cx="612000" cy="612000"/>
          </a:xfrm>
          <a:prstGeom prst="rect">
            <a:avLst/>
          </a:prstGeom>
          <a:effectLst>
            <a:outerShdw blurRad="50800" dist="38100" dir="5400000" algn="t" rotWithShape="0">
              <a:prstClr val="black">
                <a:alpha val="40000"/>
              </a:prstClr>
            </a:outerShdw>
          </a:effectLst>
        </p:spPr>
      </p:pic>
      <p:pic>
        <p:nvPicPr>
          <p:cNvPr id="19" name="Image 6">
            <a:hlinkClick r:id="rId6" action="ppaction://hlinksldjump"/>
            <a:extLst>
              <a:ext uri="{FF2B5EF4-FFF2-40B4-BE49-F238E27FC236}">
                <a16:creationId xmlns:a16="http://schemas.microsoft.com/office/drawing/2014/main" id="{77676A28-4E5C-3614-8767-2B60ED52712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8880" y="1582816"/>
            <a:ext cx="278005" cy="278005"/>
          </a:xfrm>
          <a:prstGeom prst="rect">
            <a:avLst/>
          </a:prstGeom>
          <a:noFill/>
          <a:ln>
            <a:noFill/>
          </a:ln>
        </p:spPr>
      </p:pic>
      <p:pic>
        <p:nvPicPr>
          <p:cNvPr id="20" name="Image 6">
            <a:hlinkClick r:id="rId8" action="ppaction://hlinksldjump"/>
            <a:extLst>
              <a:ext uri="{FF2B5EF4-FFF2-40B4-BE49-F238E27FC236}">
                <a16:creationId xmlns:a16="http://schemas.microsoft.com/office/drawing/2014/main" id="{5C1C759B-C60F-1AB9-D0D8-3630384A0376}"/>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22528" y="3931561"/>
            <a:ext cx="278005" cy="278005"/>
          </a:xfrm>
          <a:prstGeom prst="rect">
            <a:avLst/>
          </a:prstGeom>
          <a:noFill/>
          <a:ln>
            <a:noFill/>
          </a:ln>
        </p:spPr>
      </p:pic>
      <p:sp>
        <p:nvSpPr>
          <p:cNvPr id="4" name="Rectangle 3">
            <a:extLst>
              <a:ext uri="{FF2B5EF4-FFF2-40B4-BE49-F238E27FC236}">
                <a16:creationId xmlns:a16="http://schemas.microsoft.com/office/drawing/2014/main" id="{5551A92F-905B-9879-71D7-672DB803F570}"/>
              </a:ext>
            </a:extLst>
          </p:cNvPr>
          <p:cNvSpPr/>
          <p:nvPr/>
        </p:nvSpPr>
        <p:spPr>
          <a:xfrm>
            <a:off x="5932671" y="1543661"/>
            <a:ext cx="911217" cy="352319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t>Parcours conseil/</a:t>
            </a:r>
          </a:p>
        </p:txBody>
      </p:sp>
      <p:sp>
        <p:nvSpPr>
          <p:cNvPr id="13" name="Rectangle 12">
            <a:extLst>
              <a:ext uri="{FF2B5EF4-FFF2-40B4-BE49-F238E27FC236}">
                <a16:creationId xmlns:a16="http://schemas.microsoft.com/office/drawing/2014/main" id="{C709A893-66A1-FB47-441D-BEDCF84337A2}"/>
              </a:ext>
            </a:extLst>
          </p:cNvPr>
          <p:cNvSpPr/>
          <p:nvPr/>
        </p:nvSpPr>
        <p:spPr>
          <a:xfrm>
            <a:off x="5954187" y="5152062"/>
            <a:ext cx="911216" cy="4663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t>Parcours de </a:t>
            </a:r>
          </a:p>
          <a:p>
            <a:pPr algn="ctr"/>
            <a:r>
              <a:rPr lang="fr-FR" sz="1000"/>
              <a:t>souscription</a:t>
            </a:r>
          </a:p>
        </p:txBody>
      </p:sp>
      <p:sp>
        <p:nvSpPr>
          <p:cNvPr id="14" name="Rectangle 13">
            <a:extLst>
              <a:ext uri="{FF2B5EF4-FFF2-40B4-BE49-F238E27FC236}">
                <a16:creationId xmlns:a16="http://schemas.microsoft.com/office/drawing/2014/main" id="{C0B250FC-C3BB-8CFC-EC82-87B7D9B802DF}"/>
              </a:ext>
            </a:extLst>
          </p:cNvPr>
          <p:cNvSpPr/>
          <p:nvPr/>
        </p:nvSpPr>
        <p:spPr>
          <a:xfrm>
            <a:off x="120396" y="1543661"/>
            <a:ext cx="895437" cy="226192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t>Parcours conseil</a:t>
            </a:r>
          </a:p>
        </p:txBody>
      </p:sp>
      <p:sp>
        <p:nvSpPr>
          <p:cNvPr id="15" name="Rectangle 14">
            <a:extLst>
              <a:ext uri="{FF2B5EF4-FFF2-40B4-BE49-F238E27FC236}">
                <a16:creationId xmlns:a16="http://schemas.microsoft.com/office/drawing/2014/main" id="{431FB384-62A6-07BE-AC18-5EB7CC78A319}"/>
              </a:ext>
            </a:extLst>
          </p:cNvPr>
          <p:cNvSpPr/>
          <p:nvPr/>
        </p:nvSpPr>
        <p:spPr>
          <a:xfrm>
            <a:off x="104617" y="4145049"/>
            <a:ext cx="911216" cy="13904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t>Parcours de </a:t>
            </a:r>
          </a:p>
          <a:p>
            <a:pPr algn="ctr"/>
            <a:r>
              <a:rPr lang="fr-FR" sz="1000"/>
              <a:t>souscription</a:t>
            </a:r>
          </a:p>
        </p:txBody>
      </p:sp>
      <p:pic>
        <p:nvPicPr>
          <p:cNvPr id="17" name="Image 6">
            <a:hlinkClick r:id="rId9" action="ppaction://hlinksldjump"/>
            <a:extLst>
              <a:ext uri="{FF2B5EF4-FFF2-40B4-BE49-F238E27FC236}">
                <a16:creationId xmlns:a16="http://schemas.microsoft.com/office/drawing/2014/main" id="{FE7050EC-B462-6FAE-EF93-1F263B6443ED}"/>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22529" y="1597162"/>
            <a:ext cx="278005" cy="278005"/>
          </a:xfrm>
          <a:prstGeom prst="rect">
            <a:avLst/>
          </a:prstGeom>
          <a:noFill/>
          <a:ln>
            <a:noFill/>
          </a:ln>
        </p:spPr>
      </p:pic>
      <p:graphicFrame>
        <p:nvGraphicFramePr>
          <p:cNvPr id="23" name="Tableau 23">
            <a:extLst>
              <a:ext uri="{FF2B5EF4-FFF2-40B4-BE49-F238E27FC236}">
                <a16:creationId xmlns:a16="http://schemas.microsoft.com/office/drawing/2014/main" id="{CD73456D-9A02-6F04-ADA9-26F59C6ED05E}"/>
              </a:ext>
            </a:extLst>
          </p:cNvPr>
          <p:cNvGraphicFramePr>
            <a:graphicFrameLocks noGrp="1"/>
          </p:cNvGraphicFramePr>
          <p:nvPr>
            <p:extLst>
              <p:ext uri="{D42A27DB-BD31-4B8C-83A1-F6EECF244321}">
                <p14:modId xmlns:p14="http://schemas.microsoft.com/office/powerpoint/2010/main" val="3646923825"/>
              </p:ext>
            </p:extLst>
          </p:nvPr>
        </p:nvGraphicFramePr>
        <p:xfrm>
          <a:off x="1073979" y="4131341"/>
          <a:ext cx="4675974" cy="1417862"/>
        </p:xfrm>
        <a:graphic>
          <a:graphicData uri="http://schemas.openxmlformats.org/drawingml/2006/table">
            <a:tbl>
              <a:tblPr firstRow="1" bandRow="1">
                <a:tableStyleId>{5C22544A-7EE6-4342-B048-85BDC9FD1C3A}</a:tableStyleId>
              </a:tblPr>
              <a:tblGrid>
                <a:gridCol w="3945032">
                  <a:extLst>
                    <a:ext uri="{9D8B030D-6E8A-4147-A177-3AD203B41FA5}">
                      <a16:colId xmlns:a16="http://schemas.microsoft.com/office/drawing/2014/main" val="4181809759"/>
                    </a:ext>
                  </a:extLst>
                </a:gridCol>
                <a:gridCol w="730942">
                  <a:extLst>
                    <a:ext uri="{9D8B030D-6E8A-4147-A177-3AD203B41FA5}">
                      <a16:colId xmlns:a16="http://schemas.microsoft.com/office/drawing/2014/main" val="2473282333"/>
                    </a:ext>
                  </a:extLst>
                </a:gridCol>
              </a:tblGrid>
              <a:tr h="503462">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b="0" kern="1200">
                          <a:solidFill>
                            <a:schemeClr val="bg1"/>
                          </a:solidFill>
                          <a:latin typeface="+mn-lt"/>
                          <a:ea typeface="+mn-ea"/>
                          <a:cs typeface="+mn-cs"/>
                        </a:rPr>
                        <a:t>Modèle de bulletin de souscription rempli</a:t>
                      </a:r>
                    </a:p>
                  </a:txBody>
                  <a:tcPr anchor="ctr">
                    <a:solidFill>
                      <a:schemeClr val="accent4"/>
                    </a:solidFill>
                  </a:tcPr>
                </a:tc>
                <a:tc>
                  <a:txBody>
                    <a:bodyPr/>
                    <a:lstStyle/>
                    <a:p>
                      <a:pPr marL="0" algn="l" defTabSz="1219170" rtl="0" eaLnBrk="1" latinLnBrk="0" hangingPunct="1"/>
                      <a:endParaRPr lang="fr-FR" sz="2400" kern="1200">
                        <a:solidFill>
                          <a:schemeClr val="dk1"/>
                        </a:solidFill>
                        <a:latin typeface="+mn-lt"/>
                        <a:ea typeface="+mn-ea"/>
                        <a:cs typeface="+mn-cs"/>
                      </a:endParaRPr>
                    </a:p>
                  </a:txBody>
                  <a:tcPr>
                    <a:solidFill>
                      <a:schemeClr val="accent4"/>
                    </a:solidFill>
                  </a:tcPr>
                </a:tc>
                <a:extLst>
                  <a:ext uri="{0D108BD9-81ED-4DB2-BD59-A6C34878D82A}">
                    <a16:rowId xmlns:a16="http://schemas.microsoft.com/office/drawing/2014/main" val="2022110999"/>
                  </a:ext>
                </a:extLst>
              </a:tr>
              <a:tr h="444137">
                <a:tc>
                  <a:txBody>
                    <a:bodyPr/>
                    <a:lstStyle/>
                    <a:p>
                      <a:r>
                        <a:rPr lang="fr-FR" sz="1200" kern="1200">
                          <a:solidFill>
                            <a:schemeClr val="bg1"/>
                          </a:solidFill>
                          <a:latin typeface="+mn-lt"/>
                          <a:ea typeface="+mn-ea"/>
                          <a:cs typeface="+mn-cs"/>
                        </a:rPr>
                        <a:t>Parcours PP avec la prestation Topaze Conseiller « saisie/contrôles » </a:t>
                      </a:r>
                    </a:p>
                  </a:txBody>
                  <a:tcPr anchor="ctr">
                    <a:solidFill>
                      <a:schemeClr val="accent4"/>
                    </a:solidFill>
                  </a:tcPr>
                </a:tc>
                <a:tc>
                  <a:txBody>
                    <a:bodyPr/>
                    <a:lstStyle/>
                    <a:p>
                      <a:endParaRPr lang="fr-FR"/>
                    </a:p>
                  </a:txBody>
                  <a:tcPr>
                    <a:solidFill>
                      <a:schemeClr val="accent4"/>
                    </a:solidFill>
                  </a:tcPr>
                </a:tc>
                <a:extLst>
                  <a:ext uri="{0D108BD9-81ED-4DB2-BD59-A6C34878D82A}">
                    <a16:rowId xmlns:a16="http://schemas.microsoft.com/office/drawing/2014/main" val="1109612890"/>
                  </a:ext>
                </a:extLst>
              </a:tr>
              <a:tr h="444137">
                <a:tc>
                  <a:txBody>
                    <a:bodyPr/>
                    <a:lstStyle/>
                    <a:p>
                      <a:r>
                        <a:rPr lang="fr-FR" sz="1200" kern="1200">
                          <a:solidFill>
                            <a:schemeClr val="bg1"/>
                          </a:solidFill>
                          <a:latin typeface="+mn-lt"/>
                          <a:ea typeface="+mn-ea"/>
                          <a:cs typeface="+mn-cs"/>
                        </a:rPr>
                        <a:t>Parcours de souscription pour les autres cas</a:t>
                      </a:r>
                    </a:p>
                  </a:txBody>
                  <a:tcPr anchor="ctr">
                    <a:solidFill>
                      <a:schemeClr val="accent4"/>
                    </a:solidFill>
                  </a:tcPr>
                </a:tc>
                <a:tc>
                  <a:txBody>
                    <a:bodyPr/>
                    <a:lstStyle/>
                    <a:p>
                      <a:endParaRPr lang="fr-FR"/>
                    </a:p>
                  </a:txBody>
                  <a:tcPr>
                    <a:solidFill>
                      <a:schemeClr val="accent4"/>
                    </a:solidFill>
                  </a:tcPr>
                </a:tc>
                <a:extLst>
                  <a:ext uri="{0D108BD9-81ED-4DB2-BD59-A6C34878D82A}">
                    <a16:rowId xmlns:a16="http://schemas.microsoft.com/office/drawing/2014/main" val="2364028739"/>
                  </a:ext>
                </a:extLst>
              </a:tr>
            </a:tbl>
          </a:graphicData>
        </a:graphic>
      </p:graphicFrame>
      <p:pic>
        <p:nvPicPr>
          <p:cNvPr id="2" name="Image 6">
            <a:hlinkClick r:id="rId10" action="ppaction://hlinksldjump"/>
            <a:extLst>
              <a:ext uri="{FF2B5EF4-FFF2-40B4-BE49-F238E27FC236}">
                <a16:creationId xmlns:a16="http://schemas.microsoft.com/office/drawing/2014/main" id="{946CA415-9B94-623B-4A73-D1BF26FD66B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3852" y="5178802"/>
            <a:ext cx="278005" cy="278005"/>
          </a:xfrm>
          <a:prstGeom prst="rect">
            <a:avLst/>
          </a:prstGeom>
          <a:noFill/>
          <a:ln>
            <a:noFill/>
          </a:ln>
        </p:spPr>
      </p:pic>
      <p:pic>
        <p:nvPicPr>
          <p:cNvPr id="27" name="Image 26" descr="Une image contenant texte, clipart&#10;&#10;Description générée automatiquement">
            <a:extLst>
              <a:ext uri="{FF2B5EF4-FFF2-40B4-BE49-F238E27FC236}">
                <a16:creationId xmlns:a16="http://schemas.microsoft.com/office/drawing/2014/main" id="{331D9E20-3CBD-E4BA-A897-741B6B806F50}"/>
              </a:ext>
            </a:extLst>
          </p:cNvPr>
          <p:cNvPicPr>
            <a:picLocks noChangeAspect="1"/>
          </p:cNvPicPr>
          <p:nvPr/>
        </p:nvPicPr>
        <p:blipFill>
          <a:blip r:embed="rId11"/>
          <a:stretch>
            <a:fillRect/>
          </a:stretch>
        </p:blipFill>
        <p:spPr>
          <a:xfrm>
            <a:off x="11417952" y="98902"/>
            <a:ext cx="721028" cy="721028"/>
          </a:xfrm>
          <a:prstGeom prst="rect">
            <a:avLst/>
          </a:prstGeom>
        </p:spPr>
      </p:pic>
      <p:sp>
        <p:nvSpPr>
          <p:cNvPr id="28" name="Rectangle 27">
            <a:extLst>
              <a:ext uri="{FF2B5EF4-FFF2-40B4-BE49-F238E27FC236}">
                <a16:creationId xmlns:a16="http://schemas.microsoft.com/office/drawing/2014/main" id="{AED71296-F222-BAAD-23C9-55834AC8A67D}"/>
              </a:ext>
            </a:extLst>
          </p:cNvPr>
          <p:cNvSpPr/>
          <p:nvPr/>
        </p:nvSpPr>
        <p:spPr>
          <a:xfrm>
            <a:off x="2761418" y="6459114"/>
            <a:ext cx="5142755" cy="246221"/>
          </a:xfrm>
          <a:prstGeom prst="rect">
            <a:avLst/>
          </a:prstGeom>
        </p:spPr>
        <p:txBody>
          <a:bodyPr wrap="none" lIns="91440" tIns="45720" rIns="91440" bIns="45720" anchor="t">
            <a:spAutoFit/>
          </a:bodyPr>
          <a:lstStyle/>
          <a:p>
            <a:pPr defTabSz="1219170">
              <a:defRPr/>
            </a:pPr>
            <a:r>
              <a:rPr lang="fr" sz="1000" i="1">
                <a:solidFill>
                  <a:srgbClr val="000000"/>
                </a:solidFill>
                <a:latin typeface="Arial"/>
                <a:cs typeface="Arial"/>
                <a:sym typeface="Arial"/>
              </a:rPr>
              <a:t>DOCUMENT STRICTEMENT INTERNE, DESTINE AUX CONSEILLERS DU RESEAU </a:t>
            </a:r>
            <a:endParaRPr lang="fr" sz="1000" i="1">
              <a:solidFill>
                <a:srgbClr val="000000"/>
              </a:solidFill>
              <a:highlight>
                <a:srgbClr val="00FF00"/>
              </a:highlight>
              <a:latin typeface="Arial"/>
              <a:cs typeface="Arial"/>
              <a:sym typeface="Arial"/>
            </a:endParaRPr>
          </a:p>
        </p:txBody>
      </p:sp>
      <p:sp>
        <p:nvSpPr>
          <p:cNvPr id="6" name="Rectangle 5">
            <a:extLst>
              <a:ext uri="{FF2B5EF4-FFF2-40B4-BE49-F238E27FC236}">
                <a16:creationId xmlns:a16="http://schemas.microsoft.com/office/drawing/2014/main" id="{3D20A512-46C8-C1E6-DB0B-C1BD28E73B21}"/>
              </a:ext>
            </a:extLst>
          </p:cNvPr>
          <p:cNvSpPr/>
          <p:nvPr/>
        </p:nvSpPr>
        <p:spPr>
          <a:xfrm>
            <a:off x="2524676" y="5934816"/>
            <a:ext cx="7028899" cy="38245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solidFill>
                  <a:schemeClr val="tx1"/>
                </a:solidFill>
                <a:effectLst>
                  <a:outerShdw blurRad="50800" dist="38100" algn="l" rotWithShape="0">
                    <a:prstClr val="black">
                      <a:alpha val="40000"/>
                    </a:prstClr>
                  </a:outerShdw>
                </a:effectLst>
              </a:rPr>
              <a:t>Comparaison des étapes clés du parcours LEA entre CTO/ASV</a:t>
            </a:r>
          </a:p>
        </p:txBody>
      </p:sp>
      <p:pic>
        <p:nvPicPr>
          <p:cNvPr id="7" name="Image 6">
            <a:hlinkClick r:id="rId12" action="ppaction://hlinksldjump"/>
            <a:extLst>
              <a:ext uri="{FF2B5EF4-FFF2-40B4-BE49-F238E27FC236}">
                <a16:creationId xmlns:a16="http://schemas.microsoft.com/office/drawing/2014/main" id="{63D4C7D1-405C-1714-687F-2C5A30DD42F5}"/>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05694" y="5987039"/>
            <a:ext cx="278005" cy="278005"/>
          </a:xfrm>
          <a:prstGeom prst="rect">
            <a:avLst/>
          </a:prstGeom>
          <a:noFill/>
          <a:ln>
            <a:noFill/>
          </a:ln>
        </p:spPr>
      </p:pic>
      <p:pic>
        <p:nvPicPr>
          <p:cNvPr id="8" name="Graphique 7" descr="Flèche : droite avec un remplissage uni">
            <a:extLst>
              <a:ext uri="{FF2B5EF4-FFF2-40B4-BE49-F238E27FC236}">
                <a16:creationId xmlns:a16="http://schemas.microsoft.com/office/drawing/2014/main" id="{A3BC3177-CAC6-1F7B-F0E6-B46554D6788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rot="10800000">
            <a:off x="1573375" y="5683214"/>
            <a:ext cx="914400" cy="914400"/>
          </a:xfrm>
          <a:prstGeom prst="rect">
            <a:avLst/>
          </a:prstGeom>
        </p:spPr>
      </p:pic>
      <p:pic>
        <p:nvPicPr>
          <p:cNvPr id="11" name="Image 6">
            <a:hlinkClick r:id="rId15" action="ppaction://hlinksldjump"/>
            <a:extLst>
              <a:ext uri="{FF2B5EF4-FFF2-40B4-BE49-F238E27FC236}">
                <a16:creationId xmlns:a16="http://schemas.microsoft.com/office/drawing/2014/main" id="{423C916A-F206-2E56-8BF4-5A778F037DF8}"/>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29530" y="2089535"/>
            <a:ext cx="278005" cy="278005"/>
          </a:xfrm>
          <a:prstGeom prst="rect">
            <a:avLst/>
          </a:prstGeom>
          <a:noFill/>
          <a:ln>
            <a:noFill/>
          </a:ln>
        </p:spPr>
      </p:pic>
      <p:pic>
        <p:nvPicPr>
          <p:cNvPr id="12" name="Image 6">
            <a:hlinkClick r:id="rId16" action="ppaction://hlinksldjump"/>
            <a:extLst>
              <a:ext uri="{FF2B5EF4-FFF2-40B4-BE49-F238E27FC236}">
                <a16:creationId xmlns:a16="http://schemas.microsoft.com/office/drawing/2014/main" id="{D46BE12A-5800-D20F-21E5-95C63B7523FF}"/>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8880" y="2536728"/>
            <a:ext cx="278005" cy="278005"/>
          </a:xfrm>
          <a:prstGeom prst="rect">
            <a:avLst/>
          </a:prstGeom>
          <a:noFill/>
          <a:ln>
            <a:noFill/>
          </a:ln>
        </p:spPr>
      </p:pic>
      <p:pic>
        <p:nvPicPr>
          <p:cNvPr id="21" name="Image 6">
            <a:hlinkClick r:id="rId17" action="ppaction://hlinksldjump"/>
            <a:extLst>
              <a:ext uri="{FF2B5EF4-FFF2-40B4-BE49-F238E27FC236}">
                <a16:creationId xmlns:a16="http://schemas.microsoft.com/office/drawing/2014/main" id="{34CB279C-FC5B-89B7-4E5F-50293BBA68EC}"/>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8880" y="2046982"/>
            <a:ext cx="278005" cy="278005"/>
          </a:xfrm>
          <a:prstGeom prst="rect">
            <a:avLst/>
          </a:prstGeom>
          <a:noFill/>
          <a:ln>
            <a:noFill/>
          </a:ln>
        </p:spPr>
      </p:pic>
      <p:pic>
        <p:nvPicPr>
          <p:cNvPr id="22" name="Image 6">
            <a:hlinkClick r:id="rId18" action="ppaction://hlinksldjump"/>
            <a:extLst>
              <a:ext uri="{FF2B5EF4-FFF2-40B4-BE49-F238E27FC236}">
                <a16:creationId xmlns:a16="http://schemas.microsoft.com/office/drawing/2014/main" id="{07BBFF8F-0748-1222-B687-861E00E7D52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24426" y="3000894"/>
            <a:ext cx="278005" cy="278005"/>
          </a:xfrm>
          <a:prstGeom prst="rect">
            <a:avLst/>
          </a:prstGeom>
          <a:noFill/>
          <a:ln>
            <a:noFill/>
          </a:ln>
        </p:spPr>
      </p:pic>
      <p:pic>
        <p:nvPicPr>
          <p:cNvPr id="25" name="Image 6">
            <a:hlinkClick r:id="rId19" action="ppaction://hlinksldjump"/>
            <a:extLst>
              <a:ext uri="{FF2B5EF4-FFF2-40B4-BE49-F238E27FC236}">
                <a16:creationId xmlns:a16="http://schemas.microsoft.com/office/drawing/2014/main" id="{6F7BFE5B-9AEC-E42C-364C-A18D80BD985A}"/>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24069" y="3455585"/>
            <a:ext cx="278005" cy="278005"/>
          </a:xfrm>
          <a:prstGeom prst="rect">
            <a:avLst/>
          </a:prstGeom>
          <a:noFill/>
          <a:ln>
            <a:noFill/>
          </a:ln>
        </p:spPr>
      </p:pic>
      <p:pic>
        <p:nvPicPr>
          <p:cNvPr id="26" name="Image 6">
            <a:hlinkClick r:id="rId20" action="ppaction://hlinksldjump"/>
            <a:extLst>
              <a:ext uri="{FF2B5EF4-FFF2-40B4-BE49-F238E27FC236}">
                <a16:creationId xmlns:a16="http://schemas.microsoft.com/office/drawing/2014/main" id="{546AAD9E-7313-4E89-DDFC-B5D5967E86BE}"/>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24426" y="4714046"/>
            <a:ext cx="278005" cy="278005"/>
          </a:xfrm>
          <a:prstGeom prst="rect">
            <a:avLst/>
          </a:prstGeom>
          <a:noFill/>
          <a:ln>
            <a:noFill/>
          </a:ln>
        </p:spPr>
      </p:pic>
      <p:pic>
        <p:nvPicPr>
          <p:cNvPr id="29" name="Image 6">
            <a:hlinkClick r:id="rId21" action="ppaction://hlinksldjump"/>
            <a:extLst>
              <a:ext uri="{FF2B5EF4-FFF2-40B4-BE49-F238E27FC236}">
                <a16:creationId xmlns:a16="http://schemas.microsoft.com/office/drawing/2014/main" id="{7BF14FFB-7746-2147-B25F-C35A89EFA72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8880" y="4229321"/>
            <a:ext cx="278005" cy="278005"/>
          </a:xfrm>
          <a:prstGeom prst="rect">
            <a:avLst/>
          </a:prstGeom>
          <a:noFill/>
          <a:ln>
            <a:noFill/>
          </a:ln>
        </p:spPr>
      </p:pic>
      <p:pic>
        <p:nvPicPr>
          <p:cNvPr id="30" name="Image 6">
            <a:hlinkClick r:id="rId22" action="ppaction://hlinksldjump"/>
            <a:extLst>
              <a:ext uri="{FF2B5EF4-FFF2-40B4-BE49-F238E27FC236}">
                <a16:creationId xmlns:a16="http://schemas.microsoft.com/office/drawing/2014/main" id="{88BC0473-3942-A621-FA6C-24CB409146DB}"/>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29528" y="4490461"/>
            <a:ext cx="278005" cy="278005"/>
          </a:xfrm>
          <a:prstGeom prst="rect">
            <a:avLst/>
          </a:prstGeom>
          <a:noFill/>
          <a:ln>
            <a:noFill/>
          </a:ln>
        </p:spPr>
      </p:pic>
      <p:pic>
        <p:nvPicPr>
          <p:cNvPr id="31" name="Image 6">
            <a:hlinkClick r:id="rId23" action="ppaction://hlinksldjump"/>
            <a:extLst>
              <a:ext uri="{FF2B5EF4-FFF2-40B4-BE49-F238E27FC236}">
                <a16:creationId xmlns:a16="http://schemas.microsoft.com/office/drawing/2014/main" id="{2C4E59E5-2BD3-6EE8-C799-5CC1D861009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17052" y="3433444"/>
            <a:ext cx="278005" cy="278005"/>
          </a:xfrm>
          <a:prstGeom prst="rect">
            <a:avLst/>
          </a:prstGeom>
          <a:noFill/>
          <a:ln>
            <a:noFill/>
          </a:ln>
        </p:spPr>
      </p:pic>
      <p:pic>
        <p:nvPicPr>
          <p:cNvPr id="32" name="Image 6">
            <a:hlinkClick r:id="rId24" action="ppaction://hlinksldjump"/>
            <a:extLst>
              <a:ext uri="{FF2B5EF4-FFF2-40B4-BE49-F238E27FC236}">
                <a16:creationId xmlns:a16="http://schemas.microsoft.com/office/drawing/2014/main" id="{AFDB0299-3FDB-C601-8062-5C7E1D3B0C30}"/>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29528" y="2963645"/>
            <a:ext cx="278005" cy="278005"/>
          </a:xfrm>
          <a:prstGeom prst="rect">
            <a:avLst/>
          </a:prstGeom>
          <a:noFill/>
          <a:ln>
            <a:noFill/>
          </a:ln>
        </p:spPr>
      </p:pic>
      <p:pic>
        <p:nvPicPr>
          <p:cNvPr id="33" name="Image 6">
            <a:hlinkClick r:id="rId25" action="ppaction://hlinksldjump"/>
            <a:extLst>
              <a:ext uri="{FF2B5EF4-FFF2-40B4-BE49-F238E27FC236}">
                <a16:creationId xmlns:a16="http://schemas.microsoft.com/office/drawing/2014/main" id="{2B7A4B12-E288-8045-EAFD-41C5C1DB4D8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29529" y="2526634"/>
            <a:ext cx="278005" cy="278005"/>
          </a:xfrm>
          <a:prstGeom prst="rect">
            <a:avLst/>
          </a:prstGeom>
          <a:noFill/>
          <a:ln>
            <a:noFill/>
          </a:ln>
        </p:spPr>
      </p:pic>
      <p:pic>
        <p:nvPicPr>
          <p:cNvPr id="34" name="Image 6">
            <a:hlinkClick r:id="rId26" action="ppaction://hlinksldjump"/>
            <a:extLst>
              <a:ext uri="{FF2B5EF4-FFF2-40B4-BE49-F238E27FC236}">
                <a16:creationId xmlns:a16="http://schemas.microsoft.com/office/drawing/2014/main" id="{51175F73-812D-8010-BC70-DC3E05C8E97E}"/>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42437" y="5196279"/>
            <a:ext cx="278005" cy="278005"/>
          </a:xfrm>
          <a:prstGeom prst="rect">
            <a:avLst/>
          </a:prstGeom>
          <a:noFill/>
          <a:ln>
            <a:noFill/>
          </a:ln>
        </p:spPr>
      </p:pic>
    </p:spTree>
    <p:extLst>
      <p:ext uri="{BB962C8B-B14F-4D97-AF65-F5344CB8AC3E}">
        <p14:creationId xmlns:p14="http://schemas.microsoft.com/office/powerpoint/2010/main" val="1195963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D2EA48D3-4B26-445D-A9C6-21B2F02FAA8B}"/>
              </a:ext>
            </a:extLst>
          </p:cNvPr>
          <p:cNvSpPr/>
          <p:nvPr/>
        </p:nvSpPr>
        <p:spPr>
          <a:xfrm>
            <a:off x="314960" y="1746065"/>
            <a:ext cx="11419840" cy="1351280"/>
          </a:xfrm>
          <a:prstGeom prst="rect">
            <a:avLst/>
          </a:prstGeom>
          <a:solidFill>
            <a:srgbClr val="00A193">
              <a:alpha val="8000"/>
            </a:srgbClr>
          </a:solid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a:ea typeface="+mn-ea"/>
              <a:cs typeface="+mn-cs"/>
            </a:endParaRPr>
          </a:p>
        </p:txBody>
      </p:sp>
      <p:sp>
        <p:nvSpPr>
          <p:cNvPr id="89" name="Rectangle 88">
            <a:extLst>
              <a:ext uri="{FF2B5EF4-FFF2-40B4-BE49-F238E27FC236}">
                <a16:creationId xmlns:a16="http://schemas.microsoft.com/office/drawing/2014/main" id="{BD4594B5-CAE2-44B0-9D23-486CC86622BE}"/>
              </a:ext>
            </a:extLst>
          </p:cNvPr>
          <p:cNvSpPr/>
          <p:nvPr/>
        </p:nvSpPr>
        <p:spPr>
          <a:xfrm>
            <a:off x="314960" y="3148145"/>
            <a:ext cx="11419840" cy="660400"/>
          </a:xfrm>
          <a:prstGeom prst="rect">
            <a:avLst/>
          </a:prstGeom>
          <a:solidFill>
            <a:srgbClr val="EAB818">
              <a:alpha val="8000"/>
            </a:srgbClr>
          </a:solidFill>
          <a:ln>
            <a:solidFill>
              <a:srgbClr val="EAB8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a:ea typeface="+mn-ea"/>
              <a:cs typeface="+mn-cs"/>
            </a:endParaRPr>
          </a:p>
        </p:txBody>
      </p:sp>
      <p:sp>
        <p:nvSpPr>
          <p:cNvPr id="81" name="Rectangle : coins arrondis 80">
            <a:extLst>
              <a:ext uri="{FF2B5EF4-FFF2-40B4-BE49-F238E27FC236}">
                <a16:creationId xmlns:a16="http://schemas.microsoft.com/office/drawing/2014/main" id="{F329596B-31EE-4DE4-A47A-56C96B13158F}"/>
              </a:ext>
            </a:extLst>
          </p:cNvPr>
          <p:cNvSpPr/>
          <p:nvPr/>
        </p:nvSpPr>
        <p:spPr>
          <a:xfrm>
            <a:off x="7508240" y="1248225"/>
            <a:ext cx="4287520" cy="4947920"/>
          </a:xfrm>
          <a:prstGeom prst="roundRect">
            <a:avLst>
              <a:gd name="adj" fmla="val 185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87" name="Rectangle 86">
            <a:extLst>
              <a:ext uri="{FF2B5EF4-FFF2-40B4-BE49-F238E27FC236}">
                <a16:creationId xmlns:a16="http://schemas.microsoft.com/office/drawing/2014/main" id="{7D54ED86-8AE1-4365-81EB-9A00E024ECF8}"/>
              </a:ext>
            </a:extLst>
          </p:cNvPr>
          <p:cNvSpPr/>
          <p:nvPr/>
        </p:nvSpPr>
        <p:spPr>
          <a:xfrm>
            <a:off x="325120" y="3859345"/>
            <a:ext cx="11419840" cy="1351280"/>
          </a:xfrm>
          <a:prstGeom prst="rect">
            <a:avLst/>
          </a:prstGeom>
          <a:solidFill>
            <a:srgbClr val="DB4B4B">
              <a:alpha val="8000"/>
            </a:srgbClr>
          </a:solidFill>
          <a:ln>
            <a:solidFill>
              <a:srgbClr val="DB4B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a:ea typeface="+mn-ea"/>
              <a:cs typeface="+mn-cs"/>
            </a:endParaRPr>
          </a:p>
        </p:txBody>
      </p:sp>
      <p:sp>
        <p:nvSpPr>
          <p:cNvPr id="79" name="Rectangle : coins arrondis 78">
            <a:extLst>
              <a:ext uri="{FF2B5EF4-FFF2-40B4-BE49-F238E27FC236}">
                <a16:creationId xmlns:a16="http://schemas.microsoft.com/office/drawing/2014/main" id="{5E6108D3-0175-465F-A987-4900281D3F20}"/>
              </a:ext>
            </a:extLst>
          </p:cNvPr>
          <p:cNvSpPr/>
          <p:nvPr/>
        </p:nvSpPr>
        <p:spPr>
          <a:xfrm>
            <a:off x="3108960" y="1258385"/>
            <a:ext cx="4287520" cy="4937760"/>
          </a:xfrm>
          <a:prstGeom prst="roundRect">
            <a:avLst>
              <a:gd name="adj" fmla="val 43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85" name="Rectangle 84">
            <a:extLst>
              <a:ext uri="{FF2B5EF4-FFF2-40B4-BE49-F238E27FC236}">
                <a16:creationId xmlns:a16="http://schemas.microsoft.com/office/drawing/2014/main" id="{2113BAA9-020B-4866-9E98-FEA4FF2EB42C}"/>
              </a:ext>
            </a:extLst>
          </p:cNvPr>
          <p:cNvSpPr/>
          <p:nvPr/>
        </p:nvSpPr>
        <p:spPr>
          <a:xfrm>
            <a:off x="304800" y="5291905"/>
            <a:ext cx="11440160" cy="721360"/>
          </a:xfrm>
          <a:prstGeom prst="rect">
            <a:avLst/>
          </a:prstGeom>
          <a:solidFill>
            <a:srgbClr val="55579E">
              <a:alpha val="2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a:ea typeface="+mn-ea"/>
              <a:cs typeface="+mn-cs"/>
            </a:endParaRPr>
          </a:p>
        </p:txBody>
      </p:sp>
      <p:sp>
        <p:nvSpPr>
          <p:cNvPr id="4" name="Titre 3">
            <a:extLst>
              <a:ext uri="{FF2B5EF4-FFF2-40B4-BE49-F238E27FC236}">
                <a16:creationId xmlns:a16="http://schemas.microsoft.com/office/drawing/2014/main" id="{B070E255-A519-42F3-AFAF-544593C21C44}"/>
              </a:ext>
            </a:extLst>
          </p:cNvPr>
          <p:cNvSpPr>
            <a:spLocks noGrp="1"/>
          </p:cNvSpPr>
          <p:nvPr>
            <p:ph type="title"/>
          </p:nvPr>
        </p:nvSpPr>
        <p:spPr/>
        <p:txBody>
          <a:bodyPr lIns="0" tIns="0" rIns="0" bIns="0">
            <a:normAutofit/>
          </a:bodyPr>
          <a:lstStyle/>
          <a:p>
            <a:pPr>
              <a:spcBef>
                <a:spcPts val="1333"/>
              </a:spcBef>
              <a:buClr>
                <a:schemeClr val="tx2"/>
              </a:buClr>
              <a:buFont typeface="Cambria Math" panose="02040503050406030204" pitchFamily="18" charset="0"/>
            </a:pPr>
            <a:r>
              <a:rPr lang="fr-FR" sz="2133" b="1">
                <a:solidFill>
                  <a:srgbClr val="B24388"/>
                </a:solidFill>
                <a:latin typeface="Arial" panose="020B0604020202020204" pitchFamily="34" charset="0"/>
                <a:ea typeface="+mn-ea"/>
              </a:rPr>
              <a:t>#Parcours LEA : Comparaison comportement ASV / CTO</a:t>
            </a:r>
          </a:p>
        </p:txBody>
      </p:sp>
      <p:grpSp>
        <p:nvGrpSpPr>
          <p:cNvPr id="8" name="Groupe 7">
            <a:extLst>
              <a:ext uri="{FF2B5EF4-FFF2-40B4-BE49-F238E27FC236}">
                <a16:creationId xmlns:a16="http://schemas.microsoft.com/office/drawing/2014/main" id="{56B800C5-0210-4BA4-A87E-6DA83B19F3A1}"/>
              </a:ext>
            </a:extLst>
          </p:cNvPr>
          <p:cNvGrpSpPr/>
          <p:nvPr/>
        </p:nvGrpSpPr>
        <p:grpSpPr>
          <a:xfrm>
            <a:off x="214310" y="1030758"/>
            <a:ext cx="2204417" cy="322977"/>
            <a:chOff x="1642210" y="864000"/>
            <a:chExt cx="1653313" cy="242233"/>
          </a:xfrm>
        </p:grpSpPr>
        <p:sp>
          <p:nvSpPr>
            <p:cNvPr id="9" name="Rectangle 8">
              <a:extLst>
                <a:ext uri="{FF2B5EF4-FFF2-40B4-BE49-F238E27FC236}">
                  <a16:creationId xmlns:a16="http://schemas.microsoft.com/office/drawing/2014/main" id="{74267E12-D8A5-456F-BE74-FE4A5654326D}"/>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0" name="Groupe 9">
              <a:extLst>
                <a:ext uri="{FF2B5EF4-FFF2-40B4-BE49-F238E27FC236}">
                  <a16:creationId xmlns:a16="http://schemas.microsoft.com/office/drawing/2014/main" id="{FC3DEBEE-0F1E-474C-87B8-2D51D0863059}"/>
                </a:ext>
              </a:extLst>
            </p:cNvPr>
            <p:cNvGrpSpPr/>
            <p:nvPr/>
          </p:nvGrpSpPr>
          <p:grpSpPr>
            <a:xfrm>
              <a:off x="1976780" y="895093"/>
              <a:ext cx="984172" cy="175628"/>
              <a:chOff x="2027352" y="895093"/>
              <a:chExt cx="984172" cy="175628"/>
            </a:xfrm>
          </p:grpSpPr>
          <p:cxnSp>
            <p:nvCxnSpPr>
              <p:cNvPr id="12" name="Connecteur droit 11">
                <a:extLst>
                  <a:ext uri="{FF2B5EF4-FFF2-40B4-BE49-F238E27FC236}">
                    <a16:creationId xmlns:a16="http://schemas.microsoft.com/office/drawing/2014/main" id="{FA582659-CC08-4EB1-A4EF-2A9DB5995568}"/>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FD4C2C24-A284-44D7-AC51-2B8F96F73C8D}"/>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1" name="Picture 2" descr="Key Icon 4409723">
              <a:extLst>
                <a:ext uri="{FF2B5EF4-FFF2-40B4-BE49-F238E27FC236}">
                  <a16:creationId xmlns:a16="http://schemas.microsoft.com/office/drawing/2014/main" id="{BC91BEAB-F532-4539-8D77-18FB97859B37}"/>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Rounded Corners 18">
            <a:extLst>
              <a:ext uri="{FF2B5EF4-FFF2-40B4-BE49-F238E27FC236}">
                <a16:creationId xmlns:a16="http://schemas.microsoft.com/office/drawing/2014/main" id="{9FBB005F-FF3F-47C9-9956-368AD5D4636D}"/>
              </a:ext>
            </a:extLst>
          </p:cNvPr>
          <p:cNvSpPr/>
          <p:nvPr/>
        </p:nvSpPr>
        <p:spPr bwMode="auto">
          <a:xfrm rot="16200000">
            <a:off x="1201651" y="2352894"/>
            <a:ext cx="457200" cy="2210262"/>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fr-FR" sz="800" b="1" i="0" u="none" strike="noStrike" kern="0" cap="none" spc="0" normalizeH="0" baseline="0" noProof="0">
                <a:ln>
                  <a:noFill/>
                </a:ln>
                <a:solidFill>
                  <a:srgbClr val="FFC000"/>
                </a:solidFill>
                <a:effectLst/>
                <a:uLnTx/>
                <a:uFillTx/>
                <a:latin typeface="Montserrat SemiBold" panose="00000700000000000000" pitchFamily="2" charset="0"/>
                <a:ea typeface="+mn-ea"/>
                <a:cs typeface="Arial"/>
                <a:sym typeface="Arial"/>
              </a:rPr>
              <a:t>Choix des Projets</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lang="fr-FR" sz="900" b="1" kern="0">
                <a:latin typeface="Montserrat SemiBold" panose="00000700000000000000" pitchFamily="2" charset="0"/>
                <a:cs typeface="Arial"/>
                <a:sym typeface="Arial"/>
              </a:rPr>
              <a:t>* en adéquation </a:t>
            </a:r>
            <a:r>
              <a:rPr lang="fr-FR" sz="900" b="1" i="0" u="none" strike="noStrike">
                <a:effectLst/>
                <a:latin typeface="Montserrat" panose="00000500000000000000" pitchFamily="2" charset="0"/>
              </a:rPr>
              <a:t> avec le profil de risque du client</a:t>
            </a:r>
            <a:endParaRPr kumimoji="0" lang="en-US" sz="900" b="1" i="0" u="none" strike="noStrike" kern="0" cap="none" spc="0" normalizeH="0" baseline="0" noProof="0">
              <a:ln>
                <a:noFill/>
              </a:ln>
              <a:effectLst/>
              <a:uLnTx/>
              <a:uFillTx/>
              <a:latin typeface="Montserrat SemiBold" panose="00000700000000000000" pitchFamily="2" charset="0"/>
              <a:ea typeface="+mn-ea"/>
              <a:cs typeface="Arial"/>
              <a:sym typeface="Arial"/>
            </a:endParaRPr>
          </a:p>
        </p:txBody>
      </p:sp>
      <p:sp>
        <p:nvSpPr>
          <p:cNvPr id="16" name="Rectangle: Rounded Corners 19">
            <a:extLst>
              <a:ext uri="{FF2B5EF4-FFF2-40B4-BE49-F238E27FC236}">
                <a16:creationId xmlns:a16="http://schemas.microsoft.com/office/drawing/2014/main" id="{EA1C0C29-F61B-4256-B74A-CB9743B0721A}"/>
              </a:ext>
            </a:extLst>
          </p:cNvPr>
          <p:cNvSpPr/>
          <p:nvPr/>
        </p:nvSpPr>
        <p:spPr bwMode="auto">
          <a:xfrm rot="16200000">
            <a:off x="1071360" y="3118269"/>
            <a:ext cx="1332000" cy="276352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fr-FR" sz="1100" b="1" i="0" u="none" strike="noStrike" kern="0" cap="none" spc="0" normalizeH="0" baseline="0" noProof="0">
                <a:ln>
                  <a:noFill/>
                </a:ln>
                <a:solidFill>
                  <a:srgbClr val="DB4B4B"/>
                </a:solidFill>
                <a:effectLst/>
                <a:uLnTx/>
                <a:uFillTx/>
                <a:latin typeface="Montserrat SemiBold" panose="00000700000000000000" pitchFamily="2" charset="0"/>
                <a:ea typeface="+mn-ea"/>
                <a:cs typeface="Arial"/>
                <a:sym typeface="Arial"/>
              </a:rPr>
              <a:t>Switch / split de niveau 2</a:t>
            </a:r>
          </a:p>
        </p:txBody>
      </p:sp>
      <p:sp>
        <p:nvSpPr>
          <p:cNvPr id="17" name="Rectangle: Rounded Corners 17">
            <a:extLst>
              <a:ext uri="{FF2B5EF4-FFF2-40B4-BE49-F238E27FC236}">
                <a16:creationId xmlns:a16="http://schemas.microsoft.com/office/drawing/2014/main" id="{407CFF77-B948-4985-BFFD-F37EA34B94F7}"/>
              </a:ext>
            </a:extLst>
          </p:cNvPr>
          <p:cNvSpPr/>
          <p:nvPr/>
        </p:nvSpPr>
        <p:spPr bwMode="auto">
          <a:xfrm rot="16200000">
            <a:off x="1467248" y="959537"/>
            <a:ext cx="489424" cy="277368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fr-FR" sz="1100" b="1" i="0" u="none" strike="noStrike" kern="0" cap="none" spc="0" normalizeH="0" baseline="0" noProof="0">
                <a:ln>
                  <a:noFill/>
                </a:ln>
                <a:solidFill>
                  <a:srgbClr val="00A193"/>
                </a:solidFill>
                <a:effectLst/>
                <a:uLnTx/>
                <a:uFillTx/>
                <a:latin typeface="Montserrat SemiBold" panose="00000700000000000000" pitchFamily="2" charset="0"/>
                <a:ea typeface="+mn-ea"/>
                <a:cs typeface="Arial"/>
                <a:sym typeface="Arial"/>
              </a:rPr>
              <a:t>Apports de liquidités</a:t>
            </a:r>
            <a:endParaRPr kumimoji="0" lang="en-US" sz="1100" b="1" i="0" u="none" strike="noStrike" kern="0" cap="none" spc="0" normalizeH="0" baseline="0" noProof="0">
              <a:ln>
                <a:noFill/>
              </a:ln>
              <a:solidFill>
                <a:srgbClr val="00A193"/>
              </a:solidFill>
              <a:effectLst/>
              <a:uLnTx/>
              <a:uFillTx/>
              <a:latin typeface="Montserrat SemiBold" panose="00000700000000000000" pitchFamily="2" charset="0"/>
              <a:ea typeface="+mn-ea"/>
              <a:cs typeface="Arial"/>
              <a:sym typeface="Arial"/>
            </a:endParaRPr>
          </a:p>
        </p:txBody>
      </p:sp>
      <p:sp>
        <p:nvSpPr>
          <p:cNvPr id="18" name="ZoneTexte 95">
            <a:extLst>
              <a:ext uri="{FF2B5EF4-FFF2-40B4-BE49-F238E27FC236}">
                <a16:creationId xmlns:a16="http://schemas.microsoft.com/office/drawing/2014/main" id="{49E5F4BB-909D-49A8-8DDA-265071F0E610}"/>
              </a:ext>
            </a:extLst>
          </p:cNvPr>
          <p:cNvSpPr txBox="1"/>
          <p:nvPr/>
        </p:nvSpPr>
        <p:spPr>
          <a:xfrm>
            <a:off x="3297853" y="1815666"/>
            <a:ext cx="3960000" cy="1291839"/>
          </a:xfrm>
          <a:prstGeom prst="roundRect">
            <a:avLst>
              <a:gd name="adj" fmla="val 8705"/>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Apport issu de l’épargne de précaution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Apport de l’extérieur</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Réinvestissement</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Déclarer le montant des mensualités (</a:t>
            </a:r>
            <a:r>
              <a:rPr kumimoji="0" lang="fr-FR" sz="1050" b="0" i="1"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écran votre capacité d’épargne</a:t>
            </a: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 </a:t>
            </a:r>
          </a:p>
        </p:txBody>
      </p:sp>
      <p:grpSp>
        <p:nvGrpSpPr>
          <p:cNvPr id="56" name="Groupe 55">
            <a:extLst>
              <a:ext uri="{FF2B5EF4-FFF2-40B4-BE49-F238E27FC236}">
                <a16:creationId xmlns:a16="http://schemas.microsoft.com/office/drawing/2014/main" id="{BC461A1E-D28D-4F87-BA53-4D8C3B8AEBC9}"/>
              </a:ext>
            </a:extLst>
          </p:cNvPr>
          <p:cNvGrpSpPr/>
          <p:nvPr/>
        </p:nvGrpSpPr>
        <p:grpSpPr>
          <a:xfrm>
            <a:off x="2580640" y="2168412"/>
            <a:ext cx="538480" cy="522533"/>
            <a:chOff x="107876" y="1824426"/>
            <a:chExt cx="891760" cy="864653"/>
          </a:xfrm>
        </p:grpSpPr>
        <p:sp>
          <p:nvSpPr>
            <p:cNvPr id="26" name="Shape">
              <a:extLst>
                <a:ext uri="{FF2B5EF4-FFF2-40B4-BE49-F238E27FC236}">
                  <a16:creationId xmlns:a16="http://schemas.microsoft.com/office/drawing/2014/main" id="{F4F52C19-EE4A-4F89-822F-4C0A346CC6D6}"/>
                </a:ext>
              </a:extLst>
            </p:cNvPr>
            <p:cNvSpPr/>
            <p:nvPr/>
          </p:nvSpPr>
          <p:spPr>
            <a:xfrm>
              <a:off x="107876" y="1824426"/>
              <a:ext cx="891760" cy="864653"/>
            </a:xfrm>
            <a:custGeom>
              <a:avLst/>
              <a:gdLst/>
              <a:ahLst/>
              <a:cxnLst>
                <a:cxn ang="0">
                  <a:pos x="wd2" y="hd2"/>
                </a:cxn>
                <a:cxn ang="5400000">
                  <a:pos x="wd2" y="hd2"/>
                </a:cxn>
                <a:cxn ang="10800000">
                  <a:pos x="wd2" y="hd2"/>
                </a:cxn>
                <a:cxn ang="16200000">
                  <a:pos x="wd2" y="hd2"/>
                </a:cxn>
              </a:cxnLst>
              <a:rect l="0" t="0" r="r" b="b"/>
              <a:pathLst>
                <a:path w="21266" h="20211" extrusionOk="0">
                  <a:moveTo>
                    <a:pt x="20264" y="8520"/>
                  </a:moveTo>
                  <a:cubicBezTo>
                    <a:pt x="15616" y="6103"/>
                    <a:pt x="11815" y="3057"/>
                    <a:pt x="9143" y="514"/>
                  </a:cubicBezTo>
                  <a:cubicBezTo>
                    <a:pt x="7859" y="-694"/>
                    <a:pt x="5753" y="389"/>
                    <a:pt x="6036" y="2100"/>
                  </a:cubicBezTo>
                  <a:cubicBezTo>
                    <a:pt x="6241" y="3384"/>
                    <a:pt x="6370" y="4542"/>
                    <a:pt x="6472" y="5575"/>
                  </a:cubicBezTo>
                  <a:cubicBezTo>
                    <a:pt x="6549" y="6556"/>
                    <a:pt x="5753" y="7412"/>
                    <a:pt x="4751" y="7412"/>
                  </a:cubicBezTo>
                  <a:lnTo>
                    <a:pt x="0" y="7412"/>
                  </a:lnTo>
                  <a:cubicBezTo>
                    <a:pt x="771" y="8067"/>
                    <a:pt x="1258" y="9023"/>
                    <a:pt x="1258" y="10106"/>
                  </a:cubicBezTo>
                  <a:cubicBezTo>
                    <a:pt x="1258" y="11189"/>
                    <a:pt x="771" y="12145"/>
                    <a:pt x="0" y="12800"/>
                  </a:cubicBezTo>
                  <a:lnTo>
                    <a:pt x="4726" y="12800"/>
                  </a:lnTo>
                  <a:cubicBezTo>
                    <a:pt x="5753" y="12800"/>
                    <a:pt x="6549" y="13656"/>
                    <a:pt x="6447" y="14637"/>
                  </a:cubicBezTo>
                  <a:cubicBezTo>
                    <a:pt x="6344" y="15670"/>
                    <a:pt x="6215" y="16853"/>
                    <a:pt x="6036" y="18112"/>
                  </a:cubicBezTo>
                  <a:cubicBezTo>
                    <a:pt x="5779" y="19823"/>
                    <a:pt x="7859" y="20906"/>
                    <a:pt x="9143" y="19698"/>
                  </a:cubicBezTo>
                  <a:cubicBezTo>
                    <a:pt x="11840" y="17155"/>
                    <a:pt x="15616" y="14109"/>
                    <a:pt x="20264" y="11692"/>
                  </a:cubicBezTo>
                  <a:cubicBezTo>
                    <a:pt x="21600" y="11063"/>
                    <a:pt x="21600" y="9225"/>
                    <a:pt x="20264" y="8520"/>
                  </a:cubicBezTo>
                  <a:close/>
                </a:path>
              </a:pathLst>
            </a:custGeom>
            <a:solidFill>
              <a:srgbClr val="00A193"/>
            </a:solidFill>
            <a:ln w="12700">
              <a:miter lim="400000"/>
            </a:ln>
          </p:spPr>
          <p:txBody>
            <a:bodyPr lIns="21431" tIns="21431" rIns="21431" bIns="21431"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68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ontserrat" panose="00000500000000000000" pitchFamily="2" charset="0"/>
                <a:ea typeface="+mn-ea"/>
                <a:cs typeface="+mn-cs"/>
                <a:sym typeface="Arial"/>
              </a:endParaRPr>
            </a:p>
          </p:txBody>
        </p:sp>
        <p:sp>
          <p:nvSpPr>
            <p:cNvPr id="28" name="Oval 38">
              <a:extLst>
                <a:ext uri="{FF2B5EF4-FFF2-40B4-BE49-F238E27FC236}">
                  <a16:creationId xmlns:a16="http://schemas.microsoft.com/office/drawing/2014/main" id="{414B027A-9DF1-4254-8C7D-82C1373E5BBE}"/>
                </a:ext>
              </a:extLst>
            </p:cNvPr>
            <p:cNvSpPr/>
            <p:nvPr/>
          </p:nvSpPr>
          <p:spPr>
            <a:xfrm>
              <a:off x="378255" y="2081252"/>
              <a:ext cx="351000" cy="351000"/>
            </a:xfrm>
            <a:prstGeom prst="ellipse">
              <a:avLst/>
            </a:prstGeom>
            <a:solidFill>
              <a:srgbClr val="FFFFFF"/>
            </a:solidFill>
            <a:ln w="12700" cap="flat" cmpd="sng" algn="ctr">
              <a:solidFill>
                <a:srgbClr val="00A193"/>
              </a:solidFill>
              <a:prstDash val="solid"/>
            </a:ln>
            <a:effectLst/>
          </p:spPr>
          <p:txBody>
            <a:bodyPr lIns="0" tIns="0" rIns="0" bIns="0"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sym typeface="Arial"/>
              </a:endParaRPr>
            </a:p>
          </p:txBody>
        </p:sp>
        <p:pic>
          <p:nvPicPr>
            <p:cNvPr id="29" name="Image 28">
              <a:extLst>
                <a:ext uri="{FF2B5EF4-FFF2-40B4-BE49-F238E27FC236}">
                  <a16:creationId xmlns:a16="http://schemas.microsoft.com/office/drawing/2014/main" id="{9C235E27-1077-464A-B9BD-DF7098D9CDAC}"/>
                </a:ext>
              </a:extLst>
            </p:cNvPr>
            <p:cNvPicPr>
              <a:picLocks noChangeAspect="1"/>
            </p:cNvPicPr>
            <p:nvPr/>
          </p:nvPicPr>
          <p:blipFill rotWithShape="1">
            <a:blip r:embed="rId3">
              <a:duotone>
                <a:srgbClr val="00A193">
                  <a:shade val="45000"/>
                  <a:satMod val="135000"/>
                </a:srgbClr>
                <a:prstClr val="white"/>
              </a:duotone>
            </a:blip>
            <a:srcRect l="26238" t="16231" r="25486" b="36029"/>
            <a:stretch/>
          </p:blipFill>
          <p:spPr>
            <a:xfrm>
              <a:off x="425518" y="2130752"/>
              <a:ext cx="254820" cy="252000"/>
            </a:xfrm>
            <a:prstGeom prst="rect">
              <a:avLst/>
            </a:prstGeom>
          </p:spPr>
        </p:pic>
      </p:grpSp>
      <p:grpSp>
        <p:nvGrpSpPr>
          <p:cNvPr id="55" name="Groupe 54">
            <a:extLst>
              <a:ext uri="{FF2B5EF4-FFF2-40B4-BE49-F238E27FC236}">
                <a16:creationId xmlns:a16="http://schemas.microsoft.com/office/drawing/2014/main" id="{F0B4BD4E-647C-45AD-AE04-618084502912}"/>
              </a:ext>
            </a:extLst>
          </p:cNvPr>
          <p:cNvGrpSpPr/>
          <p:nvPr/>
        </p:nvGrpSpPr>
        <p:grpSpPr>
          <a:xfrm>
            <a:off x="2550160" y="3306332"/>
            <a:ext cx="518160" cy="471733"/>
            <a:chOff x="98209" y="2708346"/>
            <a:chExt cx="891760" cy="864653"/>
          </a:xfrm>
        </p:grpSpPr>
        <p:sp>
          <p:nvSpPr>
            <p:cNvPr id="30" name="Shape">
              <a:extLst>
                <a:ext uri="{FF2B5EF4-FFF2-40B4-BE49-F238E27FC236}">
                  <a16:creationId xmlns:a16="http://schemas.microsoft.com/office/drawing/2014/main" id="{308C9E26-AD8A-4A76-9146-CB1380A8F085}"/>
                </a:ext>
              </a:extLst>
            </p:cNvPr>
            <p:cNvSpPr/>
            <p:nvPr/>
          </p:nvSpPr>
          <p:spPr>
            <a:xfrm>
              <a:off x="98209" y="2708346"/>
              <a:ext cx="891760" cy="864653"/>
            </a:xfrm>
            <a:custGeom>
              <a:avLst/>
              <a:gdLst/>
              <a:ahLst/>
              <a:cxnLst>
                <a:cxn ang="0">
                  <a:pos x="wd2" y="hd2"/>
                </a:cxn>
                <a:cxn ang="5400000">
                  <a:pos x="wd2" y="hd2"/>
                </a:cxn>
                <a:cxn ang="10800000">
                  <a:pos x="wd2" y="hd2"/>
                </a:cxn>
                <a:cxn ang="16200000">
                  <a:pos x="wd2" y="hd2"/>
                </a:cxn>
              </a:cxnLst>
              <a:rect l="0" t="0" r="r" b="b"/>
              <a:pathLst>
                <a:path w="21266" h="20211" extrusionOk="0">
                  <a:moveTo>
                    <a:pt x="20264" y="8520"/>
                  </a:moveTo>
                  <a:cubicBezTo>
                    <a:pt x="15616" y="6103"/>
                    <a:pt x="11815" y="3057"/>
                    <a:pt x="9143" y="514"/>
                  </a:cubicBezTo>
                  <a:cubicBezTo>
                    <a:pt x="7859" y="-694"/>
                    <a:pt x="5753" y="389"/>
                    <a:pt x="6036" y="2100"/>
                  </a:cubicBezTo>
                  <a:cubicBezTo>
                    <a:pt x="6241" y="3384"/>
                    <a:pt x="6370" y="4542"/>
                    <a:pt x="6472" y="5575"/>
                  </a:cubicBezTo>
                  <a:cubicBezTo>
                    <a:pt x="6549" y="6556"/>
                    <a:pt x="5753" y="7412"/>
                    <a:pt x="4751" y="7412"/>
                  </a:cubicBezTo>
                  <a:lnTo>
                    <a:pt x="0" y="7412"/>
                  </a:lnTo>
                  <a:cubicBezTo>
                    <a:pt x="771" y="8067"/>
                    <a:pt x="1258" y="9023"/>
                    <a:pt x="1258" y="10106"/>
                  </a:cubicBezTo>
                  <a:cubicBezTo>
                    <a:pt x="1258" y="11189"/>
                    <a:pt x="771" y="12145"/>
                    <a:pt x="0" y="12800"/>
                  </a:cubicBezTo>
                  <a:lnTo>
                    <a:pt x="4726" y="12800"/>
                  </a:lnTo>
                  <a:cubicBezTo>
                    <a:pt x="5753" y="12800"/>
                    <a:pt x="6549" y="13656"/>
                    <a:pt x="6447" y="14637"/>
                  </a:cubicBezTo>
                  <a:cubicBezTo>
                    <a:pt x="6344" y="15670"/>
                    <a:pt x="6215" y="16853"/>
                    <a:pt x="6036" y="18112"/>
                  </a:cubicBezTo>
                  <a:cubicBezTo>
                    <a:pt x="5779" y="19823"/>
                    <a:pt x="7859" y="20906"/>
                    <a:pt x="9143" y="19698"/>
                  </a:cubicBezTo>
                  <a:cubicBezTo>
                    <a:pt x="11840" y="17155"/>
                    <a:pt x="15616" y="14109"/>
                    <a:pt x="20264" y="11692"/>
                  </a:cubicBezTo>
                  <a:cubicBezTo>
                    <a:pt x="21600" y="11063"/>
                    <a:pt x="21600" y="9225"/>
                    <a:pt x="20264" y="8520"/>
                  </a:cubicBezTo>
                  <a:close/>
                </a:path>
              </a:pathLst>
            </a:custGeom>
            <a:solidFill>
              <a:srgbClr val="EAB818"/>
            </a:solidFill>
            <a:ln w="12700">
              <a:miter lim="400000"/>
            </a:ln>
          </p:spPr>
          <p:txBody>
            <a:bodyPr lIns="21431" tIns="21431" rIns="21431" bIns="21431"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68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ontserrat" panose="00000500000000000000" pitchFamily="2" charset="0"/>
                <a:ea typeface="+mn-ea"/>
                <a:cs typeface="+mn-cs"/>
                <a:sym typeface="Arial"/>
              </a:endParaRPr>
            </a:p>
          </p:txBody>
        </p:sp>
        <p:sp>
          <p:nvSpPr>
            <p:cNvPr id="32" name="Oval 38">
              <a:extLst>
                <a:ext uri="{FF2B5EF4-FFF2-40B4-BE49-F238E27FC236}">
                  <a16:creationId xmlns:a16="http://schemas.microsoft.com/office/drawing/2014/main" id="{7D005618-6924-4598-801B-C767FB27B5B8}"/>
                </a:ext>
              </a:extLst>
            </p:cNvPr>
            <p:cNvSpPr/>
            <p:nvPr/>
          </p:nvSpPr>
          <p:spPr>
            <a:xfrm>
              <a:off x="403344" y="2965172"/>
              <a:ext cx="351000" cy="351000"/>
            </a:xfrm>
            <a:prstGeom prst="ellipse">
              <a:avLst/>
            </a:prstGeom>
            <a:solidFill>
              <a:srgbClr val="FFFFFF"/>
            </a:solidFill>
            <a:ln w="12700" cap="flat" cmpd="sng" algn="ctr">
              <a:solidFill>
                <a:srgbClr val="EAB818">
                  <a:lumMod val="75000"/>
                </a:srgbClr>
              </a:solidFill>
              <a:prstDash val="solid"/>
            </a:ln>
            <a:effectLst/>
          </p:spPr>
          <p:txBody>
            <a:bodyPr lIns="0" tIns="0" rIns="0" bIns="0"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sym typeface="Arial"/>
              </a:endParaRPr>
            </a:p>
          </p:txBody>
        </p:sp>
        <p:pic>
          <p:nvPicPr>
            <p:cNvPr id="33" name="Picture 4" descr="Project Icon 3883397">
              <a:extLst>
                <a:ext uri="{FF2B5EF4-FFF2-40B4-BE49-F238E27FC236}">
                  <a16:creationId xmlns:a16="http://schemas.microsoft.com/office/drawing/2014/main" id="{98C4BBB0-D9D0-4133-AD64-B57046600056}"/>
                </a:ext>
              </a:extLst>
            </p:cNvPr>
            <p:cNvPicPr>
              <a:picLocks noChangeAspect="1" noChangeArrowheads="1"/>
            </p:cNvPicPr>
            <p:nvPr/>
          </p:nvPicPr>
          <p:blipFill>
            <a:blip r:embed="rId4">
              <a:duotone>
                <a:srgbClr val="EAB818">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460395" y="3039117"/>
              <a:ext cx="236897" cy="2368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e 53">
            <a:extLst>
              <a:ext uri="{FF2B5EF4-FFF2-40B4-BE49-F238E27FC236}">
                <a16:creationId xmlns:a16="http://schemas.microsoft.com/office/drawing/2014/main" id="{408C40AB-738A-42E4-A96D-4F6CE063B2A7}"/>
              </a:ext>
            </a:extLst>
          </p:cNvPr>
          <p:cNvGrpSpPr/>
          <p:nvPr/>
        </p:nvGrpSpPr>
        <p:grpSpPr>
          <a:xfrm>
            <a:off x="2560320" y="4251212"/>
            <a:ext cx="497840" cy="492053"/>
            <a:chOff x="81280" y="3612586"/>
            <a:chExt cx="891760" cy="864653"/>
          </a:xfrm>
        </p:grpSpPr>
        <p:sp>
          <p:nvSpPr>
            <p:cNvPr id="34" name="Shape">
              <a:extLst>
                <a:ext uri="{FF2B5EF4-FFF2-40B4-BE49-F238E27FC236}">
                  <a16:creationId xmlns:a16="http://schemas.microsoft.com/office/drawing/2014/main" id="{82E6E6C1-10ED-4B21-844B-66B3D66AF1E9}"/>
                </a:ext>
              </a:extLst>
            </p:cNvPr>
            <p:cNvSpPr/>
            <p:nvPr/>
          </p:nvSpPr>
          <p:spPr>
            <a:xfrm>
              <a:off x="81280" y="3612586"/>
              <a:ext cx="891760" cy="864653"/>
            </a:xfrm>
            <a:custGeom>
              <a:avLst/>
              <a:gdLst/>
              <a:ahLst/>
              <a:cxnLst>
                <a:cxn ang="0">
                  <a:pos x="wd2" y="hd2"/>
                </a:cxn>
                <a:cxn ang="5400000">
                  <a:pos x="wd2" y="hd2"/>
                </a:cxn>
                <a:cxn ang="10800000">
                  <a:pos x="wd2" y="hd2"/>
                </a:cxn>
                <a:cxn ang="16200000">
                  <a:pos x="wd2" y="hd2"/>
                </a:cxn>
              </a:cxnLst>
              <a:rect l="0" t="0" r="r" b="b"/>
              <a:pathLst>
                <a:path w="21266" h="20211" extrusionOk="0">
                  <a:moveTo>
                    <a:pt x="20264" y="8520"/>
                  </a:moveTo>
                  <a:cubicBezTo>
                    <a:pt x="15616" y="6103"/>
                    <a:pt x="11815" y="3057"/>
                    <a:pt x="9143" y="514"/>
                  </a:cubicBezTo>
                  <a:cubicBezTo>
                    <a:pt x="7859" y="-694"/>
                    <a:pt x="5753" y="389"/>
                    <a:pt x="6036" y="2100"/>
                  </a:cubicBezTo>
                  <a:cubicBezTo>
                    <a:pt x="6241" y="3384"/>
                    <a:pt x="6370" y="4542"/>
                    <a:pt x="6472" y="5575"/>
                  </a:cubicBezTo>
                  <a:cubicBezTo>
                    <a:pt x="6549" y="6556"/>
                    <a:pt x="5753" y="7412"/>
                    <a:pt x="4751" y="7412"/>
                  </a:cubicBezTo>
                  <a:lnTo>
                    <a:pt x="0" y="7412"/>
                  </a:lnTo>
                  <a:cubicBezTo>
                    <a:pt x="771" y="8067"/>
                    <a:pt x="1258" y="9023"/>
                    <a:pt x="1258" y="10106"/>
                  </a:cubicBezTo>
                  <a:cubicBezTo>
                    <a:pt x="1258" y="11189"/>
                    <a:pt x="771" y="12145"/>
                    <a:pt x="0" y="12800"/>
                  </a:cubicBezTo>
                  <a:lnTo>
                    <a:pt x="4726" y="12800"/>
                  </a:lnTo>
                  <a:cubicBezTo>
                    <a:pt x="5753" y="12800"/>
                    <a:pt x="6549" y="13656"/>
                    <a:pt x="6447" y="14637"/>
                  </a:cubicBezTo>
                  <a:cubicBezTo>
                    <a:pt x="6344" y="15670"/>
                    <a:pt x="6215" y="16853"/>
                    <a:pt x="6036" y="18112"/>
                  </a:cubicBezTo>
                  <a:cubicBezTo>
                    <a:pt x="5779" y="19823"/>
                    <a:pt x="7859" y="20906"/>
                    <a:pt x="9143" y="19698"/>
                  </a:cubicBezTo>
                  <a:cubicBezTo>
                    <a:pt x="11840" y="17155"/>
                    <a:pt x="15616" y="14109"/>
                    <a:pt x="20264" y="11692"/>
                  </a:cubicBezTo>
                  <a:cubicBezTo>
                    <a:pt x="21600" y="11063"/>
                    <a:pt x="21600" y="9225"/>
                    <a:pt x="20264" y="8520"/>
                  </a:cubicBezTo>
                  <a:close/>
                </a:path>
              </a:pathLst>
            </a:custGeom>
            <a:solidFill>
              <a:srgbClr val="DB4B4B"/>
            </a:solidFill>
            <a:ln w="12700">
              <a:miter lim="400000"/>
            </a:ln>
          </p:spPr>
          <p:txBody>
            <a:bodyPr lIns="21431" tIns="21431" rIns="21431" bIns="21431"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68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ontserrat" panose="00000500000000000000" pitchFamily="2" charset="0"/>
                <a:ea typeface="+mn-ea"/>
                <a:cs typeface="+mn-cs"/>
                <a:sym typeface="Arial"/>
              </a:endParaRPr>
            </a:p>
          </p:txBody>
        </p:sp>
        <p:sp>
          <p:nvSpPr>
            <p:cNvPr id="36" name="Oval 38">
              <a:extLst>
                <a:ext uri="{FF2B5EF4-FFF2-40B4-BE49-F238E27FC236}">
                  <a16:creationId xmlns:a16="http://schemas.microsoft.com/office/drawing/2014/main" id="{97A87E09-FD89-4CD3-BBC1-276856F003E8}"/>
                </a:ext>
              </a:extLst>
            </p:cNvPr>
            <p:cNvSpPr/>
            <p:nvPr/>
          </p:nvSpPr>
          <p:spPr>
            <a:xfrm>
              <a:off x="386415" y="3869412"/>
              <a:ext cx="351000" cy="351000"/>
            </a:xfrm>
            <a:prstGeom prst="ellipse">
              <a:avLst/>
            </a:prstGeom>
            <a:solidFill>
              <a:srgbClr val="FFFFFF"/>
            </a:solidFill>
            <a:ln w="12700" cap="flat" cmpd="sng" algn="ctr">
              <a:solidFill>
                <a:srgbClr val="DB4B4B"/>
              </a:solidFill>
              <a:prstDash val="solid"/>
            </a:ln>
            <a:effectLst/>
          </p:spPr>
          <p:txBody>
            <a:bodyPr lIns="0" tIns="0" rIns="0" bIns="0"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sym typeface="Arial"/>
              </a:endParaRPr>
            </a:p>
          </p:txBody>
        </p:sp>
        <p:pic>
          <p:nvPicPr>
            <p:cNvPr id="37" name="Image 36">
              <a:extLst>
                <a:ext uri="{FF2B5EF4-FFF2-40B4-BE49-F238E27FC236}">
                  <a16:creationId xmlns:a16="http://schemas.microsoft.com/office/drawing/2014/main" id="{1DA13E8A-B6A2-47AD-936F-ECC6A654BE76}"/>
                </a:ext>
              </a:extLst>
            </p:cNvPr>
            <p:cNvPicPr>
              <a:picLocks noChangeAspect="1"/>
            </p:cNvPicPr>
            <p:nvPr/>
          </p:nvPicPr>
          <p:blipFill>
            <a:blip r:embed="rId5" cstate="print">
              <a:duotone>
                <a:srgbClr val="DB4B4B">
                  <a:shade val="45000"/>
                  <a:satMod val="135000"/>
                </a:srgbClr>
                <a:prstClr val="white"/>
              </a:duotone>
              <a:extLst>
                <a:ext uri="{28A0092B-C50C-407E-A947-70E740481C1C}">
                  <a14:useLocalDpi xmlns:a14="http://schemas.microsoft.com/office/drawing/2010/main" val="0"/>
                </a:ext>
              </a:extLst>
            </a:blip>
            <a:stretch>
              <a:fillRect/>
            </a:stretch>
          </p:blipFill>
          <p:spPr>
            <a:xfrm>
              <a:off x="460359" y="3943356"/>
              <a:ext cx="203111" cy="203111"/>
            </a:xfrm>
            <a:prstGeom prst="rect">
              <a:avLst/>
            </a:prstGeom>
            <a:solidFill>
              <a:srgbClr val="FFFFFF"/>
            </a:solidFill>
          </p:spPr>
        </p:pic>
      </p:grpSp>
      <p:grpSp>
        <p:nvGrpSpPr>
          <p:cNvPr id="53" name="Groupe 52">
            <a:extLst>
              <a:ext uri="{FF2B5EF4-FFF2-40B4-BE49-F238E27FC236}">
                <a16:creationId xmlns:a16="http://schemas.microsoft.com/office/drawing/2014/main" id="{C43263BF-38D0-4269-8EA0-855FCC33C879}"/>
              </a:ext>
            </a:extLst>
          </p:cNvPr>
          <p:cNvGrpSpPr/>
          <p:nvPr/>
        </p:nvGrpSpPr>
        <p:grpSpPr>
          <a:xfrm>
            <a:off x="2631440" y="5389132"/>
            <a:ext cx="477520" cy="461574"/>
            <a:chOff x="120008" y="4963866"/>
            <a:chExt cx="891760" cy="864653"/>
          </a:xfrm>
        </p:grpSpPr>
        <p:sp>
          <p:nvSpPr>
            <p:cNvPr id="42" name="Shape">
              <a:extLst>
                <a:ext uri="{FF2B5EF4-FFF2-40B4-BE49-F238E27FC236}">
                  <a16:creationId xmlns:a16="http://schemas.microsoft.com/office/drawing/2014/main" id="{5E5C5435-5843-4753-9D02-DD733F8D13FE}"/>
                </a:ext>
              </a:extLst>
            </p:cNvPr>
            <p:cNvSpPr/>
            <p:nvPr/>
          </p:nvSpPr>
          <p:spPr>
            <a:xfrm>
              <a:off x="120008" y="4963866"/>
              <a:ext cx="891760" cy="864653"/>
            </a:xfrm>
            <a:custGeom>
              <a:avLst/>
              <a:gdLst/>
              <a:ahLst/>
              <a:cxnLst>
                <a:cxn ang="0">
                  <a:pos x="wd2" y="hd2"/>
                </a:cxn>
                <a:cxn ang="5400000">
                  <a:pos x="wd2" y="hd2"/>
                </a:cxn>
                <a:cxn ang="10800000">
                  <a:pos x="wd2" y="hd2"/>
                </a:cxn>
                <a:cxn ang="16200000">
                  <a:pos x="wd2" y="hd2"/>
                </a:cxn>
              </a:cxnLst>
              <a:rect l="0" t="0" r="r" b="b"/>
              <a:pathLst>
                <a:path w="21266" h="20211" extrusionOk="0">
                  <a:moveTo>
                    <a:pt x="20264" y="8520"/>
                  </a:moveTo>
                  <a:cubicBezTo>
                    <a:pt x="15616" y="6103"/>
                    <a:pt x="11815" y="3057"/>
                    <a:pt x="9143" y="514"/>
                  </a:cubicBezTo>
                  <a:cubicBezTo>
                    <a:pt x="7859" y="-694"/>
                    <a:pt x="5753" y="389"/>
                    <a:pt x="6036" y="2100"/>
                  </a:cubicBezTo>
                  <a:cubicBezTo>
                    <a:pt x="6241" y="3384"/>
                    <a:pt x="6370" y="4542"/>
                    <a:pt x="6472" y="5575"/>
                  </a:cubicBezTo>
                  <a:cubicBezTo>
                    <a:pt x="6549" y="6556"/>
                    <a:pt x="5753" y="7412"/>
                    <a:pt x="4751" y="7412"/>
                  </a:cubicBezTo>
                  <a:lnTo>
                    <a:pt x="0" y="7412"/>
                  </a:lnTo>
                  <a:cubicBezTo>
                    <a:pt x="771" y="8067"/>
                    <a:pt x="1258" y="9023"/>
                    <a:pt x="1258" y="10106"/>
                  </a:cubicBezTo>
                  <a:cubicBezTo>
                    <a:pt x="1258" y="11189"/>
                    <a:pt x="771" y="12145"/>
                    <a:pt x="0" y="12800"/>
                  </a:cubicBezTo>
                  <a:lnTo>
                    <a:pt x="4726" y="12800"/>
                  </a:lnTo>
                  <a:cubicBezTo>
                    <a:pt x="5753" y="12800"/>
                    <a:pt x="6549" y="13656"/>
                    <a:pt x="6447" y="14637"/>
                  </a:cubicBezTo>
                  <a:cubicBezTo>
                    <a:pt x="6344" y="15670"/>
                    <a:pt x="6215" y="16853"/>
                    <a:pt x="6036" y="18112"/>
                  </a:cubicBezTo>
                  <a:cubicBezTo>
                    <a:pt x="5779" y="19823"/>
                    <a:pt x="7859" y="20906"/>
                    <a:pt x="9143" y="19698"/>
                  </a:cubicBezTo>
                  <a:cubicBezTo>
                    <a:pt x="11840" y="17155"/>
                    <a:pt x="15616" y="14109"/>
                    <a:pt x="20264" y="11692"/>
                  </a:cubicBezTo>
                  <a:cubicBezTo>
                    <a:pt x="21600" y="11063"/>
                    <a:pt x="21600" y="9225"/>
                    <a:pt x="20264" y="8520"/>
                  </a:cubicBezTo>
                  <a:close/>
                </a:path>
              </a:pathLst>
            </a:custGeom>
            <a:solidFill>
              <a:srgbClr val="55579E"/>
            </a:solidFill>
            <a:ln w="12700">
              <a:miter lim="400000"/>
            </a:ln>
          </p:spPr>
          <p:txBody>
            <a:bodyPr lIns="21431" tIns="21431" rIns="21431" bIns="21431"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68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ontserrat" panose="00000500000000000000" pitchFamily="2" charset="0"/>
                <a:ea typeface="+mn-ea"/>
                <a:cs typeface="+mn-cs"/>
                <a:sym typeface="Arial"/>
              </a:endParaRPr>
            </a:p>
          </p:txBody>
        </p:sp>
        <p:sp>
          <p:nvSpPr>
            <p:cNvPr id="44" name="Oval 38">
              <a:extLst>
                <a:ext uri="{FF2B5EF4-FFF2-40B4-BE49-F238E27FC236}">
                  <a16:creationId xmlns:a16="http://schemas.microsoft.com/office/drawing/2014/main" id="{4010D2CD-CB30-4356-9FF4-52752B061D53}"/>
                </a:ext>
              </a:extLst>
            </p:cNvPr>
            <p:cNvSpPr/>
            <p:nvPr/>
          </p:nvSpPr>
          <p:spPr>
            <a:xfrm>
              <a:off x="421713" y="5220692"/>
              <a:ext cx="351000" cy="351000"/>
            </a:xfrm>
            <a:prstGeom prst="ellipse">
              <a:avLst/>
            </a:prstGeom>
            <a:solidFill>
              <a:srgbClr val="FFFFFF"/>
            </a:solidFill>
            <a:ln w="12700" cap="flat" cmpd="sng" algn="ctr">
              <a:solidFill>
                <a:srgbClr val="55579E"/>
              </a:solidFill>
              <a:prstDash val="solid"/>
            </a:ln>
            <a:effectLst/>
          </p:spPr>
          <p:txBody>
            <a:bodyPr lIns="0" tIns="0" rIns="0" bIns="0"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sym typeface="Arial"/>
              </a:endParaRPr>
            </a:p>
          </p:txBody>
        </p:sp>
        <p:pic>
          <p:nvPicPr>
            <p:cNvPr id="45" name="Image 44">
              <a:extLst>
                <a:ext uri="{FF2B5EF4-FFF2-40B4-BE49-F238E27FC236}">
                  <a16:creationId xmlns:a16="http://schemas.microsoft.com/office/drawing/2014/main" id="{21EC6740-D8F2-4431-9303-558B102A67F2}"/>
                </a:ext>
              </a:extLst>
            </p:cNvPr>
            <p:cNvPicPr>
              <a:picLocks noChangeAspect="1"/>
            </p:cNvPicPr>
            <p:nvPr/>
          </p:nvPicPr>
          <p:blipFill>
            <a:blip r:embed="rId6" cstate="print">
              <a:duotone>
                <a:srgbClr val="55579E">
                  <a:shade val="45000"/>
                  <a:satMod val="135000"/>
                </a:srgbClr>
                <a:prstClr val="white"/>
              </a:duotone>
              <a:extLst>
                <a:ext uri="{28A0092B-C50C-407E-A947-70E740481C1C}">
                  <a14:useLocalDpi xmlns:a14="http://schemas.microsoft.com/office/drawing/2010/main" val="0"/>
                </a:ext>
              </a:extLst>
            </a:blip>
            <a:stretch>
              <a:fillRect/>
            </a:stretch>
          </p:blipFill>
          <p:spPr>
            <a:xfrm>
              <a:off x="498912" y="5294636"/>
              <a:ext cx="203111" cy="203111"/>
            </a:xfrm>
            <a:prstGeom prst="rect">
              <a:avLst/>
            </a:prstGeom>
            <a:solidFill>
              <a:srgbClr val="FFFFFF"/>
            </a:solidFill>
          </p:spPr>
        </p:pic>
      </p:grpSp>
      <p:sp>
        <p:nvSpPr>
          <p:cNvPr id="59" name="ZoneTexte 95">
            <a:extLst>
              <a:ext uri="{FF2B5EF4-FFF2-40B4-BE49-F238E27FC236}">
                <a16:creationId xmlns:a16="http://schemas.microsoft.com/office/drawing/2014/main" id="{13637073-1C54-4221-9416-B7E771EBE7A1}"/>
              </a:ext>
            </a:extLst>
          </p:cNvPr>
          <p:cNvSpPr txBox="1"/>
          <p:nvPr/>
        </p:nvSpPr>
        <p:spPr>
          <a:xfrm>
            <a:off x="3328332" y="3156786"/>
            <a:ext cx="3960000" cy="641599"/>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Tous les projets * sont éligibles à l’emprunt, excepté ‘Optimiser mon imposition’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Horizon de temps minimum du projet 7 ans</a:t>
            </a:r>
          </a:p>
        </p:txBody>
      </p:sp>
      <p:sp>
        <p:nvSpPr>
          <p:cNvPr id="63" name="ZoneTexte 95">
            <a:extLst>
              <a:ext uri="{FF2B5EF4-FFF2-40B4-BE49-F238E27FC236}">
                <a16:creationId xmlns:a16="http://schemas.microsoft.com/office/drawing/2014/main" id="{29C47DA4-BE24-43BF-87B1-B6A7002ADAE9}"/>
              </a:ext>
            </a:extLst>
          </p:cNvPr>
          <p:cNvSpPr txBox="1"/>
          <p:nvPr/>
        </p:nvSpPr>
        <p:spPr>
          <a:xfrm>
            <a:off x="3162588" y="1322488"/>
            <a:ext cx="4193252" cy="352457"/>
          </a:xfrm>
          <a:prstGeom prst="roundRect">
            <a:avLst/>
          </a:prstGeom>
          <a:ln w="12700">
            <a:solidFill>
              <a:srgbClr val="C00000"/>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a:ln>
                  <a:noFill/>
                </a:ln>
                <a:solidFill>
                  <a:srgbClr val="DB4B4B"/>
                </a:solidFill>
                <a:effectLst/>
                <a:uLnTx/>
                <a:uFillTx/>
                <a:latin typeface="Montserrat SemiBold" panose="020B0604020202020204" charset="0"/>
                <a:ea typeface="+mn-ea"/>
                <a:cs typeface="+mn-cs"/>
                <a:sym typeface="Arial"/>
              </a:rPr>
              <a:t>ASV</a:t>
            </a:r>
          </a:p>
        </p:txBody>
      </p:sp>
      <p:sp>
        <p:nvSpPr>
          <p:cNvPr id="65" name="ZoneTexte 97">
            <a:extLst>
              <a:ext uri="{FF2B5EF4-FFF2-40B4-BE49-F238E27FC236}">
                <a16:creationId xmlns:a16="http://schemas.microsoft.com/office/drawing/2014/main" id="{0B834458-2CF1-4B0E-9E2F-FB3BE636D9AE}"/>
              </a:ext>
            </a:extLst>
          </p:cNvPr>
          <p:cNvSpPr txBox="1"/>
          <p:nvPr/>
        </p:nvSpPr>
        <p:spPr>
          <a:xfrm>
            <a:off x="7546880" y="1321321"/>
            <a:ext cx="4187920" cy="352457"/>
          </a:xfrm>
          <a:prstGeom prst="roundRect">
            <a:avLst/>
          </a:prstGeom>
          <a:ln w="12700">
            <a:solidFill>
              <a:schemeClr val="accent5"/>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a:ln>
                  <a:noFill/>
                </a:ln>
                <a:solidFill>
                  <a:srgbClr val="55579E"/>
                </a:solidFill>
                <a:effectLst/>
                <a:uLnTx/>
                <a:uFillTx/>
                <a:latin typeface="Montserrat SemiBold" panose="020B0604020202020204" charset="0"/>
                <a:ea typeface="+mn-ea"/>
                <a:cs typeface="+mn-cs"/>
                <a:sym typeface="Arial"/>
              </a:rPr>
              <a:t>CTO</a:t>
            </a:r>
          </a:p>
        </p:txBody>
      </p:sp>
      <p:sp>
        <p:nvSpPr>
          <p:cNvPr id="67" name="Rectangle: Rounded Corners 19">
            <a:extLst>
              <a:ext uri="{FF2B5EF4-FFF2-40B4-BE49-F238E27FC236}">
                <a16:creationId xmlns:a16="http://schemas.microsoft.com/office/drawing/2014/main" id="{C4FC38B3-5A57-4150-85E0-46DB02E7F0E9}"/>
              </a:ext>
            </a:extLst>
          </p:cNvPr>
          <p:cNvSpPr/>
          <p:nvPr/>
        </p:nvSpPr>
        <p:spPr bwMode="auto">
          <a:xfrm rot="16200000">
            <a:off x="1351960" y="4246105"/>
            <a:ext cx="720000" cy="277368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fr-FR" sz="1100" b="1" i="0" u="none" strike="noStrike" kern="0" cap="none" spc="0" normalizeH="0" baseline="0" noProof="0">
                <a:ln>
                  <a:noFill/>
                </a:ln>
                <a:solidFill>
                  <a:srgbClr val="55579E"/>
                </a:solidFill>
                <a:effectLst/>
                <a:uLnTx/>
                <a:uFillTx/>
                <a:latin typeface="Montserrat SemiBold" panose="00000700000000000000" pitchFamily="2" charset="0"/>
                <a:ea typeface="+mn-ea"/>
                <a:cs typeface="Arial"/>
                <a:sym typeface="Arial"/>
              </a:rPr>
              <a:t>Switch / split de niveau 3</a:t>
            </a:r>
          </a:p>
        </p:txBody>
      </p:sp>
      <p:sp>
        <p:nvSpPr>
          <p:cNvPr id="69" name="ZoneTexte 95">
            <a:extLst>
              <a:ext uri="{FF2B5EF4-FFF2-40B4-BE49-F238E27FC236}">
                <a16:creationId xmlns:a16="http://schemas.microsoft.com/office/drawing/2014/main" id="{340723C3-BB5E-4C6A-9E17-544CCAAC947A}"/>
              </a:ext>
            </a:extLst>
          </p:cNvPr>
          <p:cNvSpPr txBox="1"/>
          <p:nvPr/>
        </p:nvSpPr>
        <p:spPr>
          <a:xfrm>
            <a:off x="3308013" y="5279330"/>
            <a:ext cx="3960000" cy="720000"/>
          </a:xfrm>
          <a:prstGeom prst="roundRect">
            <a:avLst>
              <a:gd name="adj" fmla="val 16667"/>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Possibilité de faire un switch / split du Fonds €  L’opération apparaît comme </a:t>
            </a:r>
            <a:r>
              <a:rPr kumimoji="0" lang="fr-FR" sz="1100" b="1"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non conseillée</a:t>
            </a:r>
          </a:p>
        </p:txBody>
      </p:sp>
      <p:sp>
        <p:nvSpPr>
          <p:cNvPr id="70" name="ZoneTexte 95">
            <a:extLst>
              <a:ext uri="{FF2B5EF4-FFF2-40B4-BE49-F238E27FC236}">
                <a16:creationId xmlns:a16="http://schemas.microsoft.com/office/drawing/2014/main" id="{1AD55667-83C9-4D99-8D9A-D6EC2BF05E55}"/>
              </a:ext>
            </a:extLst>
          </p:cNvPr>
          <p:cNvSpPr txBox="1"/>
          <p:nvPr/>
        </p:nvSpPr>
        <p:spPr>
          <a:xfrm>
            <a:off x="7802879" y="5289490"/>
            <a:ext cx="3952241" cy="720000"/>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067" b="1" i="0" u="none" strike="noStrike" kern="0" cap="none" spc="0" normalizeH="0" baseline="0" noProof="0">
                <a:ln>
                  <a:noFill/>
                </a:ln>
                <a:solidFill>
                  <a:srgbClr val="C00000"/>
                </a:solidFill>
                <a:effectLst/>
                <a:uLnTx/>
                <a:uFillTx/>
                <a:latin typeface="Arial Nova" panose="020B0504020202020204" pitchFamily="34" charset="0"/>
                <a:ea typeface="+mn-ea"/>
                <a:cs typeface="+mn-cs"/>
                <a:sym typeface="Arial"/>
              </a:rPr>
              <a:t>Impossibilité de faire un switch / split en cas de surexposition</a:t>
            </a:r>
          </a:p>
        </p:txBody>
      </p:sp>
      <p:sp>
        <p:nvSpPr>
          <p:cNvPr id="74" name="ZoneTexte 95">
            <a:extLst>
              <a:ext uri="{FF2B5EF4-FFF2-40B4-BE49-F238E27FC236}">
                <a16:creationId xmlns:a16="http://schemas.microsoft.com/office/drawing/2014/main" id="{69679561-9DBD-421C-9068-8AD35354B8AB}"/>
              </a:ext>
            </a:extLst>
          </p:cNvPr>
          <p:cNvSpPr txBox="1"/>
          <p:nvPr/>
        </p:nvSpPr>
        <p:spPr>
          <a:xfrm>
            <a:off x="3044537" y="4010891"/>
            <a:ext cx="3803072" cy="1247037"/>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Remplacement / Ventilation de niveau 2</a:t>
            </a: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1" i="0" u="none" strike="noStrike" kern="0" cap="none" spc="0" normalizeH="0" baseline="0" noProof="0">
                <a:ln>
                  <a:noFill/>
                </a:ln>
                <a:solidFill>
                  <a:srgbClr val="DB4B4B"/>
                </a:solidFill>
                <a:effectLst/>
                <a:uLnTx/>
                <a:uFillTx/>
                <a:latin typeface="Arial Nova" panose="020B0504020202020204" pitchFamily="34" charset="0"/>
                <a:ea typeface="+mn-ea"/>
                <a:cs typeface="+mn-cs"/>
                <a:sym typeface="Arial"/>
              </a:rPr>
              <a:t>Proposition AR à hauteur du profil de risque </a:t>
            </a:r>
          </a:p>
          <a:p>
            <a:pPr marL="1800" marR="0" lvl="2" indent="0" algn="ctr" defTabSz="1219170" rtl="0" eaLnBrk="1" fontAlgn="auto" latinLnBrk="0" hangingPunct="1">
              <a:lnSpc>
                <a:spcPct val="100000"/>
              </a:lnSpc>
              <a:spcBef>
                <a:spcPts val="0"/>
              </a:spcBef>
              <a:spcAft>
                <a:spcPts val="800"/>
              </a:spcAft>
              <a:buClrTx/>
              <a:buSzTx/>
              <a:buFontTx/>
              <a:buNone/>
              <a:tabLst/>
              <a:defRPr/>
            </a:pPr>
            <a:r>
              <a:rPr kumimoji="0" lang="fr-FR" sz="10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(cette dernière sera inférieure si cas de surexposition en risque ou volatilité)</a:t>
            </a:r>
          </a:p>
        </p:txBody>
      </p:sp>
      <p:sp>
        <p:nvSpPr>
          <p:cNvPr id="76" name="ZoneTexte 95">
            <a:extLst>
              <a:ext uri="{FF2B5EF4-FFF2-40B4-BE49-F238E27FC236}">
                <a16:creationId xmlns:a16="http://schemas.microsoft.com/office/drawing/2014/main" id="{D8CBEC0E-1940-4D5F-93E3-05CFF6BEB770}"/>
              </a:ext>
            </a:extLst>
          </p:cNvPr>
          <p:cNvSpPr txBox="1"/>
          <p:nvPr/>
        </p:nvSpPr>
        <p:spPr>
          <a:xfrm>
            <a:off x="7683790" y="3940625"/>
            <a:ext cx="3960000" cy="863600"/>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Remplacement / Ventilation de niveau 2</a:t>
            </a: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endParaRPr kumimoji="0" lang="fr-FR" sz="1200" b="1" i="0" u="none" strike="noStrike" kern="0" cap="none" spc="0" normalizeH="0" baseline="0" noProof="0">
              <a:ln>
                <a:noFill/>
              </a:ln>
              <a:solidFill>
                <a:srgbClr val="DB4B4B"/>
              </a:solidFill>
              <a:effectLst/>
              <a:uLnTx/>
              <a:uFillTx/>
              <a:latin typeface="Arial Nova" panose="020B0504020202020204" pitchFamily="34" charset="0"/>
              <a:ea typeface="+mn-ea"/>
              <a:cs typeface="+mn-cs"/>
              <a:sym typeface="Arial"/>
            </a:endParaRP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1" i="0" u="none" strike="noStrike" kern="0" cap="none" spc="0" normalizeH="0" baseline="0" noProof="0">
                <a:ln>
                  <a:noFill/>
                </a:ln>
                <a:solidFill>
                  <a:srgbClr val="DB4B4B"/>
                </a:solidFill>
                <a:effectLst/>
                <a:uLnTx/>
                <a:uFillTx/>
                <a:latin typeface="Arial Nova" panose="020B0504020202020204" pitchFamily="34" charset="0"/>
                <a:ea typeface="+mn-ea"/>
                <a:cs typeface="+mn-cs"/>
                <a:sym typeface="Arial"/>
              </a:rPr>
              <a:t>Proposition 100 % d’AR </a:t>
            </a:r>
            <a:endParaRPr kumimoji="0" lang="fr-FR" sz="1200" b="1" i="0" u="none" strike="sngStrike" kern="0" cap="none" spc="0" normalizeH="0" baseline="0" noProof="0">
              <a:ln>
                <a:noFill/>
              </a:ln>
              <a:solidFill>
                <a:srgbClr val="DB4B4B"/>
              </a:solidFill>
              <a:effectLst/>
              <a:uLnTx/>
              <a:uFillTx/>
              <a:latin typeface="Arial Nova" panose="020B0504020202020204" pitchFamily="34" charset="0"/>
              <a:ea typeface="+mn-ea"/>
              <a:cs typeface="+mn-cs"/>
              <a:sym typeface="Arial"/>
            </a:endParaRPr>
          </a:p>
        </p:txBody>
      </p:sp>
      <p:sp>
        <p:nvSpPr>
          <p:cNvPr id="78" name="ZoneTexte 77">
            <a:extLst>
              <a:ext uri="{FF2B5EF4-FFF2-40B4-BE49-F238E27FC236}">
                <a16:creationId xmlns:a16="http://schemas.microsoft.com/office/drawing/2014/main" id="{C72F1DE9-7ACB-4043-B1F8-B0EB8C1C0BDF}"/>
              </a:ext>
            </a:extLst>
          </p:cNvPr>
          <p:cNvSpPr txBox="1"/>
          <p:nvPr/>
        </p:nvSpPr>
        <p:spPr>
          <a:xfrm>
            <a:off x="3926840" y="6215105"/>
            <a:ext cx="265176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1"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AR : Avoirs risqués       -     UC : Unité de compte</a:t>
            </a:r>
            <a:endParaRPr kumimoji="0" lang="fr-FR" sz="900" b="0" i="1" u="none" strike="noStrike" kern="1200" cap="none" spc="0" normalizeH="0" baseline="0" noProof="0">
              <a:ln>
                <a:noFill/>
              </a:ln>
              <a:solidFill>
                <a:srgbClr val="000000"/>
              </a:solidFill>
              <a:effectLst/>
              <a:uLnTx/>
              <a:uFillTx/>
              <a:latin typeface="Arial Nova" panose="020B0504020202020204" pitchFamily="34" charset="0"/>
              <a:ea typeface="+mn-ea"/>
              <a:cs typeface="+mn-cs"/>
            </a:endParaRPr>
          </a:p>
        </p:txBody>
      </p:sp>
      <p:sp>
        <p:nvSpPr>
          <p:cNvPr id="82" name="ZoneTexte 95">
            <a:extLst>
              <a:ext uri="{FF2B5EF4-FFF2-40B4-BE49-F238E27FC236}">
                <a16:creationId xmlns:a16="http://schemas.microsoft.com/office/drawing/2014/main" id="{0E48C8A7-E60E-46A2-88AF-2AC4B1D1ED7C}"/>
              </a:ext>
            </a:extLst>
          </p:cNvPr>
          <p:cNvSpPr txBox="1"/>
          <p:nvPr/>
        </p:nvSpPr>
        <p:spPr>
          <a:xfrm>
            <a:off x="7646333" y="1815666"/>
            <a:ext cx="3960000" cy="1403600"/>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Apport issu de l’épargne de précaution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Apport de l’extérieur</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Réinvestissement</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Déclarer le montant des mensualités (</a:t>
            </a:r>
            <a:r>
              <a:rPr kumimoji="0" lang="fr-FR" sz="1050" b="0" i="1"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écran votre capacité d’épargne</a:t>
            </a: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 </a:t>
            </a:r>
          </a:p>
        </p:txBody>
      </p:sp>
      <p:sp>
        <p:nvSpPr>
          <p:cNvPr id="83" name="ZoneTexte 95">
            <a:extLst>
              <a:ext uri="{FF2B5EF4-FFF2-40B4-BE49-F238E27FC236}">
                <a16:creationId xmlns:a16="http://schemas.microsoft.com/office/drawing/2014/main" id="{A326C76B-0DCB-41FB-9FA6-D256657921BE}"/>
              </a:ext>
            </a:extLst>
          </p:cNvPr>
          <p:cNvSpPr txBox="1"/>
          <p:nvPr/>
        </p:nvSpPr>
        <p:spPr>
          <a:xfrm>
            <a:off x="7717452" y="3146626"/>
            <a:ext cx="3960000" cy="641599"/>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Tous les projets * sont éligibles à l’emprunt, excepté ‘Optimiser mon imposition’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Horizon de temps minimum du projet 7 ans</a:t>
            </a:r>
          </a:p>
        </p:txBody>
      </p:sp>
      <p:sp>
        <p:nvSpPr>
          <p:cNvPr id="2" name="Rectangle 1">
            <a:extLst>
              <a:ext uri="{FF2B5EF4-FFF2-40B4-BE49-F238E27FC236}">
                <a16:creationId xmlns:a16="http://schemas.microsoft.com/office/drawing/2014/main" id="{5FDFD859-6BE1-893E-06AB-C7D26272404D}"/>
              </a:ext>
            </a:extLst>
          </p:cNvPr>
          <p:cNvSpPr/>
          <p:nvPr/>
        </p:nvSpPr>
        <p:spPr>
          <a:xfrm>
            <a:off x="3470090" y="6591577"/>
            <a:ext cx="4679486" cy="230832"/>
          </a:xfrm>
          <a:prstGeom prst="rect">
            <a:avLst/>
          </a:prstGeom>
        </p:spPr>
        <p:txBody>
          <a:bodyPr wrap="none" lIns="91440" tIns="45720" rIns="91440" bIns="45720" anchor="t">
            <a:spAutoFit/>
          </a:bodyPr>
          <a:lstStyle/>
          <a:p>
            <a:pPr defTabSz="1219170">
              <a:defRPr/>
            </a:pPr>
            <a:r>
              <a:rPr lang="fr" sz="900" b="1" i="1">
                <a:solidFill>
                  <a:srgbClr val="000000"/>
                </a:solidFill>
                <a:latin typeface="Arial"/>
                <a:cs typeface="Arial"/>
                <a:sym typeface="Arial"/>
              </a:rPr>
              <a:t>DOCUMENT STRICTEMENT INTERNE, DESTINE AUX CONSEILLERS DU RESEAU </a:t>
            </a:r>
            <a:endParaRPr lang="fr" sz="9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3890826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0" y="3091311"/>
            <a:ext cx="2971725" cy="1113709"/>
          </a:xfrm>
        </p:spPr>
        <p:txBody>
          <a:bodyPr/>
          <a:lstStyle/>
          <a:p>
            <a:r>
              <a:rPr lang="fr-FR" sz="6000">
                <a:solidFill>
                  <a:srgbClr val="0070C0"/>
                </a:solidFill>
              </a:rPr>
              <a:t>04.1</a:t>
            </a:r>
          </a:p>
        </p:txBody>
      </p:sp>
      <p:sp>
        <p:nvSpPr>
          <p:cNvPr id="3" name="Espace réservé du texte 2"/>
          <p:cNvSpPr>
            <a:spLocks noGrp="1"/>
          </p:cNvSpPr>
          <p:nvPr>
            <p:ph type="body" sz="quarter" idx="13"/>
          </p:nvPr>
        </p:nvSpPr>
        <p:spPr>
          <a:xfrm>
            <a:off x="3153576" y="3429001"/>
            <a:ext cx="8627757" cy="776020"/>
          </a:xfrm>
        </p:spPr>
        <p:txBody>
          <a:bodyPr/>
          <a:lstStyle/>
          <a:p>
            <a:r>
              <a:rPr lang="fr-FR"/>
              <a:t>Parcours conseil </a:t>
            </a:r>
            <a:r>
              <a:rPr kumimoji="0" lang="fr-FR" sz="2800" b="1" i="0" u="none" strike="noStrike" kern="1200" cap="none" spc="0" normalizeH="0" baseline="0" noProof="0">
                <a:ln>
                  <a:noFill/>
                </a:ln>
                <a:solidFill>
                  <a:srgbClr val="000000"/>
                </a:solidFill>
                <a:effectLst/>
                <a:uLnTx/>
                <a:uFillTx/>
                <a:latin typeface="Montserrat SemiBold" panose="00000700000000000000" pitchFamily="50" charset="0"/>
                <a:cs typeface="Arial" panose="020B0604020202020204" pitchFamily="34" charset="0"/>
                <a:sym typeface="Arial"/>
              </a:rPr>
              <a:t>et ses copies écrans</a:t>
            </a:r>
            <a:endParaRPr lang="fr-FR"/>
          </a:p>
        </p:txBody>
      </p:sp>
      <p:sp>
        <p:nvSpPr>
          <p:cNvPr id="4" name="Rectangle 3">
            <a:extLst>
              <a:ext uri="{FF2B5EF4-FFF2-40B4-BE49-F238E27FC236}">
                <a16:creationId xmlns:a16="http://schemas.microsoft.com/office/drawing/2014/main" id="{D32BE5D7-C1E6-42BB-B9B5-00BE75A8EDC8}"/>
              </a:ext>
            </a:extLst>
          </p:cNvPr>
          <p:cNvSpPr/>
          <p:nvPr/>
        </p:nvSpPr>
        <p:spPr>
          <a:xfrm>
            <a:off x="3119669" y="6426138"/>
            <a:ext cx="6342506" cy="276999"/>
          </a:xfrm>
          <a:prstGeom prst="rect">
            <a:avLst/>
          </a:prstGeom>
        </p:spPr>
        <p:txBody>
          <a:bodyPr wrap="none" lIns="91440" tIns="45720" rIns="91440" bIns="45720" anchor="t">
            <a:spAutoFit/>
          </a:bodyPr>
          <a:lstStyle/>
          <a:p>
            <a:pPr defTabSz="1219170">
              <a:defRPr/>
            </a:pPr>
            <a:r>
              <a:rPr lang="fr" sz="1200" i="1">
                <a:solidFill>
                  <a:srgbClr val="000000"/>
                </a:solidFill>
                <a:latin typeface="Arial"/>
                <a:cs typeface="Arial"/>
                <a:sym typeface="Arial"/>
              </a:rPr>
              <a:t>DOCUMENT STRICTEMENT INTERNE, DESTINE AUX CONSEILLERS DU RESEAU </a:t>
            </a:r>
            <a:endParaRPr lang="fr" sz="1200" i="1">
              <a:solidFill>
                <a:srgbClr val="000000"/>
              </a:solidFill>
              <a:highlight>
                <a:srgbClr val="00FF00"/>
              </a:highlight>
              <a:latin typeface="Arial"/>
              <a:cs typeface="Arial"/>
              <a:sym typeface="Arial"/>
            </a:endParaRPr>
          </a:p>
        </p:txBody>
      </p:sp>
      <p:sp>
        <p:nvSpPr>
          <p:cNvPr id="6" name="ZoneTexte 5">
            <a:extLst>
              <a:ext uri="{FF2B5EF4-FFF2-40B4-BE49-F238E27FC236}">
                <a16:creationId xmlns:a16="http://schemas.microsoft.com/office/drawing/2014/main" id="{901BE6F3-3D66-4FAC-AB22-E6E11E1BF591}"/>
              </a:ext>
            </a:extLst>
          </p:cNvPr>
          <p:cNvSpPr txBox="1"/>
          <p:nvPr/>
        </p:nvSpPr>
        <p:spPr>
          <a:xfrm>
            <a:off x="1007435" y="4727654"/>
            <a:ext cx="10148103" cy="1323439"/>
          </a:xfrm>
          <a:prstGeom prst="rect">
            <a:avLst/>
          </a:prstGeom>
          <a:noFill/>
        </p:spPr>
        <p:txBody>
          <a:bodyPr wrap="square">
            <a:spAutoFit/>
          </a:bodyPr>
          <a:lstStyle/>
          <a:p>
            <a:pPr algn="just"/>
            <a:r>
              <a:rPr lang="fr-FR" sz="1600" b="1">
                <a:effectLst/>
                <a:latin typeface="Arial" panose="020B0604020202020204" pitchFamily="34" charset="0"/>
                <a:ea typeface="Calibri" panose="020F0502020204030204" pitchFamily="34" charset="0"/>
                <a:cs typeface="Arial" panose="020B0604020202020204" pitchFamily="34" charset="0"/>
              </a:rPr>
              <a:t>Conformément aux recommandations AMF/ACPR, les établissements doivent limiter la commercialisation de titres auto placés : cet emprunt ne doit pas représenter une part trop significative dans le portefeuille des clients et le produit doit constituer un élément de diversification. </a:t>
            </a:r>
            <a:r>
              <a:rPr lang="fr-FR" sz="1600" b="1">
                <a:latin typeface="Arial" panose="020B0604020202020204" pitchFamily="34" charset="0"/>
                <a:ea typeface="Calibri" panose="020F0502020204030204" pitchFamily="34" charset="0"/>
                <a:cs typeface="Arial" panose="020B0604020202020204" pitchFamily="34" charset="0"/>
              </a:rPr>
              <a:t>L</a:t>
            </a:r>
            <a:r>
              <a:rPr lang="fr-FR" sz="1600" b="1">
                <a:effectLst/>
                <a:latin typeface="Arial" panose="020B0604020202020204" pitchFamily="34" charset="0"/>
                <a:ea typeface="Calibri" panose="020F0502020204030204" pitchFamily="34" charset="0"/>
                <a:cs typeface="Arial" panose="020B0604020202020204" pitchFamily="34" charset="0"/>
              </a:rPr>
              <a:t>’appréciation de la part à investir n’est pas définie a priori et est à évaluer par le conseiller lors de l’entretien conseil. </a:t>
            </a:r>
          </a:p>
        </p:txBody>
      </p:sp>
      <p:sp>
        <p:nvSpPr>
          <p:cNvPr id="5" name="Rectangle : coins arrondis 4">
            <a:extLst>
              <a:ext uri="{FF2B5EF4-FFF2-40B4-BE49-F238E27FC236}">
                <a16:creationId xmlns:a16="http://schemas.microsoft.com/office/drawing/2014/main" id="{CFF2B1D8-16B3-0D19-3733-700DB3C4D74F}"/>
              </a:ext>
            </a:extLst>
          </p:cNvPr>
          <p:cNvSpPr/>
          <p:nvPr/>
        </p:nvSpPr>
        <p:spPr>
          <a:xfrm>
            <a:off x="9115389" y="1183664"/>
            <a:ext cx="1476000" cy="97200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a:t>CTO</a:t>
            </a:r>
          </a:p>
        </p:txBody>
      </p:sp>
    </p:spTree>
    <p:extLst>
      <p:ext uri="{BB962C8B-B14F-4D97-AF65-F5344CB8AC3E}">
        <p14:creationId xmlns:p14="http://schemas.microsoft.com/office/powerpoint/2010/main" val="20863783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 coins arrondis 151">
            <a:extLst>
              <a:ext uri="{FF2B5EF4-FFF2-40B4-BE49-F238E27FC236}">
                <a16:creationId xmlns:a16="http://schemas.microsoft.com/office/drawing/2014/main" id="{A369486F-5EDC-499B-A2D1-63546EFF0B26}"/>
              </a:ext>
            </a:extLst>
          </p:cNvPr>
          <p:cNvSpPr/>
          <p:nvPr/>
        </p:nvSpPr>
        <p:spPr>
          <a:xfrm>
            <a:off x="290543" y="3771052"/>
            <a:ext cx="5569081" cy="1351453"/>
          </a:xfrm>
          <a:prstGeom prst="roundRect">
            <a:avLst>
              <a:gd name="adj" fmla="val 14892"/>
            </a:avLst>
          </a:prstGeom>
          <a:solidFill>
            <a:schemeClr val="bg1"/>
          </a:solidFill>
          <a:ln w="25400" cap="flat" cmpd="sng" algn="ctr">
            <a:solidFill>
              <a:srgbClr val="EAB818"/>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EAB818"/>
                </a:solidFill>
                <a:effectLst/>
                <a:uLnTx/>
                <a:uFillTx/>
                <a:latin typeface="Montserrat"/>
                <a:ea typeface="+mn-ea"/>
                <a:cs typeface="Arial"/>
                <a:sym typeface="Arial"/>
              </a:rPr>
              <a:t>Déclaration du projet</a:t>
            </a:r>
          </a:p>
          <a:p>
            <a:pPr marL="0" lvl="6" defTabSz="914378">
              <a:buClr>
                <a:srgbClr val="EAB818"/>
              </a:buClr>
              <a:defRPr/>
            </a:pPr>
            <a:r>
              <a:rPr kumimoji="0" lang="fr-FR" sz="900" b="0" i="0" u="none" strike="noStrike" kern="0" cap="none" spc="0" normalizeH="0" baseline="0" noProof="0">
                <a:ln>
                  <a:noFill/>
                </a:ln>
                <a:solidFill>
                  <a:srgbClr val="000000"/>
                </a:solidFill>
                <a:effectLst/>
                <a:uLnTx/>
                <a:uFillTx/>
                <a:latin typeface="Montserrat"/>
                <a:cs typeface="Arial"/>
                <a:sym typeface="Arial"/>
              </a:rPr>
              <a:t>Choix du </a:t>
            </a:r>
            <a:r>
              <a:rPr lang="fr-FR" sz="900" kern="0">
                <a:solidFill>
                  <a:srgbClr val="000000"/>
                </a:solidFill>
                <a:latin typeface="Montserrat"/>
                <a:cs typeface="Arial"/>
                <a:sym typeface="Arial"/>
              </a:rPr>
              <a:t>projet</a:t>
            </a:r>
            <a:r>
              <a:rPr kumimoji="0" lang="fr-FR" sz="900" b="0" i="0" u="none" strike="noStrike" kern="0" cap="none" spc="0" normalizeH="0" baseline="0" noProof="0">
                <a:ln>
                  <a:noFill/>
                </a:ln>
                <a:solidFill>
                  <a:srgbClr val="000000"/>
                </a:solidFill>
                <a:effectLst/>
                <a:uLnTx/>
                <a:uFillTx/>
                <a:latin typeface="Montserrat"/>
                <a:cs typeface="Arial"/>
                <a:sym typeface="Arial"/>
              </a:rPr>
              <a:t> </a:t>
            </a:r>
            <a:r>
              <a:rPr lang="fr-FR" sz="900" b="1" kern="0">
                <a:solidFill>
                  <a:srgbClr val="000000"/>
                </a:solidFill>
                <a:latin typeface="Montserrat"/>
                <a:cs typeface="Arial"/>
                <a:sym typeface="Arial"/>
              </a:rPr>
              <a:t>en adéquation avec son profil l de risque  </a:t>
            </a:r>
            <a:r>
              <a:rPr kumimoji="0" lang="fr-FR" sz="900" b="0" i="0" u="none" strike="noStrike" kern="0" cap="none" spc="0" normalizeH="0" baseline="0" noProof="0">
                <a:ln>
                  <a:noFill/>
                </a:ln>
                <a:solidFill>
                  <a:srgbClr val="000000"/>
                </a:solidFill>
                <a:effectLst/>
                <a:uLnTx/>
                <a:uFillTx/>
                <a:latin typeface="Montserrat"/>
                <a:cs typeface="Arial"/>
                <a:sym typeface="Arial"/>
              </a:rPr>
              <a:t>et indication</a:t>
            </a:r>
            <a:r>
              <a:rPr lang="fr-FR" sz="900" kern="0">
                <a:solidFill>
                  <a:srgbClr val="000000"/>
                </a:solidFill>
                <a:latin typeface="Montserrat"/>
                <a:cs typeface="Arial"/>
                <a:sym typeface="Arial"/>
              </a:rPr>
              <a:t>   </a:t>
            </a:r>
            <a:endParaRPr lang="fr-FR" sz="900" b="0" i="0" u="none" strike="noStrike" kern="0" cap="none" spc="0" normalizeH="0" baseline="0" noProof="0">
              <a:ln>
                <a:noFill/>
              </a:ln>
              <a:solidFill>
                <a:srgbClr val="000000"/>
              </a:solidFill>
              <a:effectLst/>
              <a:uLnTx/>
              <a:uFillTx/>
              <a:latin typeface="Montserrat" panose="00000500000000000000" pitchFamily="2" charset="0"/>
              <a:cs typeface="Arial"/>
            </a:endParaRPr>
          </a:p>
          <a:p>
            <a:pPr marL="143510" lvl="6" indent="-143510" defTabSz="914378">
              <a:buClr>
                <a:srgbClr val="EAB818"/>
              </a:buClr>
              <a:buSzPct val="100000"/>
              <a:buFont typeface="Wingdings 2" panose="05020102010507070707" pitchFamily="18" charset="2"/>
              <a:buChar char=""/>
              <a:defRPr/>
            </a:pPr>
            <a:r>
              <a:rPr kumimoji="0" lang="fr-FR" sz="900" b="0" i="0" u="none" strike="noStrike" kern="0" cap="none" spc="0" normalizeH="0" baseline="0" noProof="0">
                <a:ln>
                  <a:noFill/>
                </a:ln>
                <a:solidFill>
                  <a:srgbClr val="000000"/>
                </a:solidFill>
                <a:effectLst/>
                <a:uLnTx/>
                <a:uFillTx/>
                <a:latin typeface="Montserrat"/>
                <a:cs typeface="Arial"/>
                <a:sym typeface="Arial"/>
              </a:rPr>
              <a:t>Du </a:t>
            </a:r>
            <a:r>
              <a:rPr kumimoji="0" lang="fr-FR" sz="900" b="1" i="0" u="none" strike="noStrike" kern="0" cap="none" spc="0" normalizeH="0" baseline="0" noProof="0">
                <a:ln>
                  <a:noFill/>
                </a:ln>
                <a:solidFill>
                  <a:srgbClr val="EAB818"/>
                </a:solidFill>
                <a:effectLst/>
                <a:uLnTx/>
                <a:uFillTx/>
                <a:latin typeface="Montserrat"/>
                <a:cs typeface="Arial"/>
                <a:sym typeface="Arial"/>
              </a:rPr>
              <a:t>montant</a:t>
            </a:r>
            <a:r>
              <a:rPr kumimoji="0" lang="fr-FR" sz="900" b="0" i="0" u="none" strike="noStrike" kern="0" cap="none" spc="0" normalizeH="0" baseline="0" noProof="0">
                <a:ln>
                  <a:noFill/>
                </a:ln>
                <a:solidFill>
                  <a:srgbClr val="000000"/>
                </a:solidFill>
                <a:effectLst/>
                <a:uLnTx/>
                <a:uFillTx/>
                <a:latin typeface="Montserrat"/>
                <a:cs typeface="Arial"/>
                <a:sym typeface="Arial"/>
              </a:rPr>
              <a:t> du projet,</a:t>
            </a:r>
            <a:r>
              <a:rPr lang="fr-FR" sz="900" kern="0">
                <a:solidFill>
                  <a:srgbClr val="000000"/>
                </a:solidFill>
                <a:latin typeface="Montserrat"/>
                <a:cs typeface="Arial"/>
                <a:sym typeface="Arial"/>
              </a:rPr>
              <a:t> </a:t>
            </a:r>
            <a:endParaRPr lang="fr-FR" sz="900" kern="0">
              <a:solidFill>
                <a:srgbClr val="000000"/>
              </a:solidFill>
              <a:latin typeface="Montserrat" panose="00000500000000000000" pitchFamily="2" charset="0"/>
              <a:cs typeface="Arial"/>
              <a:sym typeface="Arial"/>
            </a:endParaRPr>
          </a:p>
          <a:p>
            <a:pPr marL="143510" marR="0" lvl="6" indent="-14351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a:cs typeface="Arial"/>
                <a:sym typeface="Arial"/>
              </a:rPr>
              <a:t>Des </a:t>
            </a:r>
            <a:r>
              <a:rPr kumimoji="0" lang="fr-FR" sz="900" b="1" i="0" u="none" strike="noStrike" kern="0" cap="none" spc="0" normalizeH="0" baseline="0" noProof="0">
                <a:ln>
                  <a:noFill/>
                </a:ln>
                <a:solidFill>
                  <a:srgbClr val="EAB818"/>
                </a:solidFill>
                <a:effectLst/>
                <a:uLnTx/>
                <a:uFillTx/>
                <a:latin typeface="Montserrat"/>
                <a:cs typeface="Arial"/>
                <a:sym typeface="Arial"/>
              </a:rPr>
              <a:t>mensualités</a:t>
            </a:r>
            <a:r>
              <a:rPr kumimoji="0" lang="fr-FR" sz="900" b="0" i="0" u="none" strike="noStrike" kern="0" cap="none" spc="0" normalizeH="0" baseline="0" noProof="0">
                <a:ln>
                  <a:noFill/>
                </a:ln>
                <a:solidFill>
                  <a:srgbClr val="000000"/>
                </a:solidFill>
                <a:effectLst/>
                <a:uLnTx/>
                <a:uFillTx/>
                <a:latin typeface="Montserrat"/>
                <a:cs typeface="Arial"/>
                <a:sym typeface="Arial"/>
              </a:rPr>
              <a:t> apportées,</a:t>
            </a:r>
            <a:r>
              <a:rPr lang="fr-FR" sz="900" kern="0">
                <a:solidFill>
                  <a:srgbClr val="000000"/>
                </a:solidFill>
                <a:latin typeface="Montserrat"/>
                <a:cs typeface="Arial"/>
                <a:sym typeface="Arial"/>
              </a:rPr>
              <a:t> </a:t>
            </a:r>
            <a:endPar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endParaRPr>
          </a:p>
          <a:p>
            <a:pPr marL="143510" marR="0" lvl="6" indent="-14351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C00000"/>
                </a:solidFill>
                <a:effectLst/>
                <a:uLnTx/>
                <a:uFillTx/>
                <a:latin typeface="Montserrat"/>
                <a:cs typeface="Arial"/>
                <a:sym typeface="Arial"/>
              </a:rPr>
              <a:t>De l’</a:t>
            </a:r>
            <a:r>
              <a:rPr kumimoji="0" lang="fr-FR" sz="900" b="1" i="0" u="none" strike="noStrike" kern="0" cap="none" spc="0" normalizeH="0" baseline="0" noProof="0">
                <a:ln>
                  <a:noFill/>
                </a:ln>
                <a:solidFill>
                  <a:srgbClr val="C00000"/>
                </a:solidFill>
                <a:effectLst/>
                <a:uLnTx/>
                <a:uFillTx/>
                <a:latin typeface="Montserrat"/>
                <a:cs typeface="Arial"/>
                <a:sym typeface="Arial"/>
              </a:rPr>
              <a:t>horizon</a:t>
            </a:r>
            <a:r>
              <a:rPr kumimoji="0" lang="fr-FR" sz="900" b="0" i="0" u="none" strike="noStrike" kern="0" cap="none" spc="0" normalizeH="0" baseline="0" noProof="0">
                <a:ln>
                  <a:noFill/>
                </a:ln>
                <a:solidFill>
                  <a:srgbClr val="C00000"/>
                </a:solidFill>
                <a:effectLst/>
                <a:uLnTx/>
                <a:uFillTx/>
                <a:latin typeface="Montserrat"/>
                <a:cs typeface="Arial"/>
                <a:sym typeface="Arial"/>
              </a:rPr>
              <a:t> souhaité en adéquation avec le projet</a:t>
            </a:r>
            <a:endParaRPr kumimoji="0" lang="fr-FR" sz="900" b="0" i="0" u="none" strike="noStrike" kern="0" cap="none" spc="0" normalizeH="0" baseline="0" noProof="0">
              <a:ln>
                <a:noFill/>
              </a:ln>
              <a:solidFill>
                <a:srgbClr val="C00000"/>
              </a:solidFill>
              <a:effectLst/>
              <a:uLnTx/>
              <a:uFillTx/>
              <a:latin typeface="Montserrat"/>
              <a:cs typeface="Arial"/>
            </a:endParaRPr>
          </a:p>
          <a:p>
            <a:pPr marL="143510" marR="0" lvl="6" indent="-143510" algn="l" defTabSz="914378" rtl="0" eaLnBrk="1" fontAlgn="auto" latinLnBrk="0" hangingPunct="1">
              <a:lnSpc>
                <a:spcPct val="100000"/>
              </a:lnSpc>
              <a:spcBef>
                <a:spcPts val="0"/>
              </a:spcBef>
              <a:spcAft>
                <a:spcPts val="0"/>
              </a:spcAft>
              <a:buClr>
                <a:srgbClr val="EAB818"/>
              </a:buClr>
              <a:buSzPct val="100000"/>
              <a:buFont typeface="'Wingdings 2',Sans-Serif"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a:ea typeface="+mn-ea"/>
                <a:cs typeface="Arial"/>
                <a:sym typeface="Arial"/>
              </a:rPr>
              <a:t>Du </a:t>
            </a:r>
            <a:r>
              <a:rPr kumimoji="0" lang="fr-FR" sz="900" b="1" i="0" u="none" strike="noStrike" kern="0" cap="none" spc="0" normalizeH="0" baseline="0" noProof="0">
                <a:ln>
                  <a:noFill/>
                </a:ln>
                <a:solidFill>
                  <a:srgbClr val="EAB818"/>
                </a:solidFill>
                <a:effectLst/>
                <a:uLnTx/>
                <a:uFillTx/>
                <a:latin typeface="Montserrat"/>
                <a:ea typeface="+mn-ea"/>
                <a:cs typeface="Arial"/>
                <a:sym typeface="Arial"/>
              </a:rPr>
              <a:t>contrat à associer </a:t>
            </a:r>
            <a:r>
              <a:rPr kumimoji="0" lang="fr-FR" sz="900" b="0" i="0" u="none" strike="noStrike" kern="0" cap="none" spc="0" normalizeH="0" baseline="0" noProof="0">
                <a:ln>
                  <a:noFill/>
                </a:ln>
                <a:solidFill>
                  <a:srgbClr val="000000"/>
                </a:solidFill>
                <a:effectLst/>
                <a:uLnTx/>
                <a:uFillTx/>
                <a:latin typeface="Montserrat"/>
                <a:ea typeface="+mn-ea"/>
                <a:cs typeface="Arial"/>
                <a:sym typeface="Arial"/>
              </a:rPr>
              <a:t>au projet </a:t>
            </a:r>
            <a:r>
              <a:rPr kumimoji="0" lang="fr-FR" sz="900" b="1" i="0" u="none" strike="noStrike" kern="0" cap="none" spc="0" normalizeH="0" baseline="0" noProof="0">
                <a:ln>
                  <a:noFill/>
                </a:ln>
                <a:solidFill>
                  <a:srgbClr val="000000"/>
                </a:solidFill>
                <a:effectLst/>
                <a:uLnTx/>
                <a:uFillTx/>
                <a:latin typeface="Arial"/>
                <a:ea typeface="+mn-ea"/>
                <a:cs typeface="Arial"/>
                <a:sym typeface="Arial"/>
              </a:rPr>
              <a:t>= Choix du Comptes Titres Ordinaires</a:t>
            </a:r>
            <a:endParaRPr kumimoji="0" lang="en-US" sz="900" b="0" i="0" u="none" strike="noStrike" kern="0" cap="none" spc="0" normalizeH="0" baseline="0" noProof="0">
              <a:ln>
                <a:noFill/>
              </a:ln>
              <a:solidFill>
                <a:srgbClr val="000000"/>
              </a:solidFill>
              <a:effectLst/>
              <a:uLnTx/>
              <a:uFillTx/>
              <a:latin typeface="Arial"/>
              <a:ea typeface="+mn-ea"/>
              <a:cs typeface="Arial"/>
              <a:sym typeface="Arial"/>
            </a:endParaRPr>
          </a:p>
          <a:p>
            <a:pPr marL="143510" marR="0" lvl="6" indent="-14351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endPar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endParaRPr>
          </a:p>
        </p:txBody>
      </p:sp>
      <p:sp>
        <p:nvSpPr>
          <p:cNvPr id="44" name="Rectangle : coins arrondis 154">
            <a:extLst>
              <a:ext uri="{FF2B5EF4-FFF2-40B4-BE49-F238E27FC236}">
                <a16:creationId xmlns:a16="http://schemas.microsoft.com/office/drawing/2014/main" id="{EC7AAE4A-0F68-4BDB-AE2A-4D80442D129F}"/>
              </a:ext>
            </a:extLst>
          </p:cNvPr>
          <p:cNvSpPr/>
          <p:nvPr/>
        </p:nvSpPr>
        <p:spPr>
          <a:xfrm>
            <a:off x="6241369" y="4800717"/>
            <a:ext cx="5599178" cy="673337"/>
          </a:xfrm>
          <a:prstGeom prst="roundRect">
            <a:avLst>
              <a:gd name="adj" fmla="val 10789"/>
            </a:avLst>
          </a:prstGeom>
          <a:solidFill>
            <a:srgbClr val="FFFFFF"/>
          </a:solidFill>
          <a:ln w="25400" cap="flat" cmpd="sng" algn="ctr">
            <a:solidFill>
              <a:srgbClr val="55579E"/>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55579E"/>
                </a:solidFill>
                <a:effectLst/>
                <a:uLnTx/>
                <a:uFillTx/>
                <a:latin typeface="Montserrat" panose="00000500000000000000" pitchFamily="2" charset="0"/>
                <a:ea typeface="+mn-ea"/>
                <a:cs typeface="Arial"/>
                <a:sym typeface="Arial"/>
              </a:rPr>
              <a:t>Synthèse de l’entretien</a:t>
            </a:r>
          </a:p>
          <a:p>
            <a:pPr marL="171450" marR="0" lvl="0" indent="-171450" algn="l" defTabSz="914378" rtl="0" eaLnBrk="1" fontAlgn="auto" latinLnBrk="0" hangingPunct="1">
              <a:lnSpc>
                <a:spcPct val="100000"/>
              </a:lnSpc>
              <a:spcBef>
                <a:spcPts val="0"/>
              </a:spcBef>
              <a:spcAft>
                <a:spcPts val="0"/>
              </a:spcAft>
              <a:buClr>
                <a:srgbClr val="55579E"/>
              </a:buClr>
              <a:buSzPct val="100000"/>
              <a:buFont typeface="Wingdings 2" panose="05020102010507070707" pitchFamily="18" charset="2"/>
              <a:buChar char=""/>
              <a:tabLst/>
              <a:defRPr/>
            </a:pP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Récapitulatif</a:t>
            </a:r>
          </a:p>
        </p:txBody>
      </p:sp>
      <p:sp>
        <p:nvSpPr>
          <p:cNvPr id="32" name="Rectangle : coins arrondis 19">
            <a:extLst>
              <a:ext uri="{FF2B5EF4-FFF2-40B4-BE49-F238E27FC236}">
                <a16:creationId xmlns:a16="http://schemas.microsoft.com/office/drawing/2014/main" id="{E94D4C90-6E3A-4C13-902A-775F39CFE776}"/>
              </a:ext>
            </a:extLst>
          </p:cNvPr>
          <p:cNvSpPr/>
          <p:nvPr/>
        </p:nvSpPr>
        <p:spPr>
          <a:xfrm>
            <a:off x="290543" y="1581972"/>
            <a:ext cx="5560201" cy="640118"/>
          </a:xfrm>
          <a:prstGeom prst="roundRect">
            <a:avLst>
              <a:gd name="adj" fmla="val 12042"/>
            </a:avLst>
          </a:prstGeom>
          <a:solidFill>
            <a:srgbClr val="FFFFFF"/>
          </a:solidFill>
          <a:ln w="25400" cap="flat" cmpd="sng" algn="ctr">
            <a:solidFill>
              <a:srgbClr val="B34A8C"/>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rPr>
              <a:t>Entretien en amont de LEA</a:t>
            </a:r>
          </a:p>
          <a:p>
            <a:pPr marL="144000" marR="0" lvl="0" indent="-144000" algn="l" defTabSz="914378" rtl="0" eaLnBrk="1" fontAlgn="auto" latinLnBrk="0" hangingPunct="1">
              <a:lnSpc>
                <a:spcPct val="100000"/>
              </a:lnSpc>
              <a:spcBef>
                <a:spcPts val="0"/>
              </a:spcBef>
              <a:spcAft>
                <a:spcPts val="0"/>
              </a:spcAft>
              <a:buClr>
                <a:srgbClr val="B34A8C"/>
              </a:buClr>
              <a:buSzPct val="100000"/>
              <a:buFont typeface="Wingdings 2" panose="05020102010507070707" pitchFamily="18" charset="2"/>
              <a:buChar char=""/>
              <a:tabLst/>
              <a:defRPr/>
            </a:pPr>
            <a:r>
              <a:rPr kumimoji="0" lang="fr-FR" sz="8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Création/révision de la signalétique (dossier connaissance client)</a:t>
            </a:r>
          </a:p>
          <a:p>
            <a:pPr marL="144000" marR="0" lvl="0" indent="-144000" algn="l" defTabSz="914378" rtl="0" eaLnBrk="1" fontAlgn="auto" latinLnBrk="0" hangingPunct="1">
              <a:lnSpc>
                <a:spcPct val="100000"/>
              </a:lnSpc>
              <a:spcBef>
                <a:spcPts val="0"/>
              </a:spcBef>
              <a:spcAft>
                <a:spcPts val="0"/>
              </a:spcAft>
              <a:buClr>
                <a:srgbClr val="B34A8C"/>
              </a:buClr>
              <a:buSzPct val="100000"/>
              <a:buFont typeface="Wingdings 2" panose="05020102010507070707" pitchFamily="18" charset="2"/>
              <a:buChar char=""/>
              <a:tabLst/>
              <a:defRPr/>
            </a:pPr>
            <a:r>
              <a:rPr kumimoji="0" lang="fr-FR" sz="8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Renseignement du </a:t>
            </a:r>
            <a:r>
              <a:rPr kumimoji="0" lang="fr-FR" sz="800" b="1" i="0" u="none" strike="noStrike" kern="0" cap="none" spc="0" normalizeH="0" baseline="0" noProof="0">
                <a:ln>
                  <a:noFill/>
                </a:ln>
                <a:solidFill>
                  <a:srgbClr val="B34A8C"/>
                </a:solidFill>
                <a:effectLst/>
                <a:uLnTx/>
                <a:uFillTx/>
                <a:latin typeface="Montserrat" panose="00000500000000000000" pitchFamily="2" charset="0"/>
                <a:ea typeface="+mn-ea"/>
                <a:cs typeface="Arial"/>
                <a:sym typeface="Arial"/>
              </a:rPr>
              <a:t>QCF-QR </a:t>
            </a:r>
            <a:r>
              <a:rPr kumimoji="0" lang="fr-FR" sz="8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et  </a:t>
            </a:r>
            <a:r>
              <a:rPr kumimoji="0" lang="fr-FR" sz="800" b="1" i="0" u="none" strike="noStrike" kern="0" cap="none" spc="0" normalizeH="0" baseline="0" noProof="0">
                <a:ln>
                  <a:noFill/>
                </a:ln>
                <a:solidFill>
                  <a:srgbClr val="B34A8C"/>
                </a:solidFill>
                <a:effectLst/>
                <a:uLnTx/>
                <a:uFillTx/>
                <a:latin typeface="Montserrat" panose="00000500000000000000" pitchFamily="2" charset="0"/>
                <a:ea typeface="+mn-ea"/>
                <a:cs typeface="Arial"/>
                <a:sym typeface="Arial"/>
              </a:rPr>
              <a:t>QFD</a:t>
            </a:r>
            <a:endParaRPr kumimoji="0" lang="fr-FR" sz="800"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33" name="Rectangle : coins arrondis 150">
            <a:extLst>
              <a:ext uri="{FF2B5EF4-FFF2-40B4-BE49-F238E27FC236}">
                <a16:creationId xmlns:a16="http://schemas.microsoft.com/office/drawing/2014/main" id="{9F23A695-9F55-4B53-86C7-D5323503F5CC}"/>
              </a:ext>
            </a:extLst>
          </p:cNvPr>
          <p:cNvSpPr/>
          <p:nvPr/>
        </p:nvSpPr>
        <p:spPr>
          <a:xfrm>
            <a:off x="290543" y="2571555"/>
            <a:ext cx="5551715" cy="1080000"/>
          </a:xfrm>
          <a:prstGeom prst="roundRect">
            <a:avLst>
              <a:gd name="adj" fmla="val 11493"/>
            </a:avLst>
          </a:prstGeom>
          <a:solidFill>
            <a:srgbClr val="FFFFFF"/>
          </a:solidFill>
          <a:ln w="25400" cap="flat" cmpd="sng" algn="ctr">
            <a:solidFill>
              <a:srgbClr val="00A193"/>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1">
                <a:ln>
                  <a:noFill/>
                </a:ln>
                <a:solidFill>
                  <a:srgbClr val="00A193"/>
                </a:solidFill>
                <a:effectLst/>
                <a:uLnTx/>
                <a:uFillTx/>
                <a:latin typeface="Montserrat"/>
                <a:ea typeface="+mn-ea"/>
                <a:cs typeface="Arial"/>
                <a:sym typeface="Arial"/>
              </a:rPr>
              <a:t>Renseignement de </a:t>
            </a:r>
            <a:endParaRPr kumimoji="0" lang="en-US" sz="1000" b="1" i="0" u="none" strike="noStrike" kern="0" cap="none" spc="0" normalizeH="0" baseline="0" noProof="1">
              <a:ln>
                <a:noFill/>
              </a:ln>
              <a:solidFill>
                <a:srgbClr val="00A193"/>
              </a:solidFill>
              <a:effectLst/>
              <a:uLnTx/>
              <a:uFillTx/>
              <a:latin typeface="Montserrat" panose="00000500000000000000" pitchFamily="2" charset="0"/>
              <a:ea typeface="+mn-ea"/>
              <a:cs typeface="Arial"/>
              <a:sym typeface="Arial"/>
            </a:endParaRPr>
          </a:p>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00A193"/>
                </a:solidFill>
                <a:effectLst/>
                <a:uLnTx/>
                <a:uFillTx/>
                <a:latin typeface="Montserrat"/>
                <a:ea typeface="+mn-ea"/>
                <a:cs typeface="Arial"/>
                <a:sym typeface="Arial"/>
              </a:rPr>
              <a:t>l’épargne : mobiliser les avoirs du client pour ses projets</a:t>
            </a:r>
            <a:endParaRPr kumimoji="0" lang="en-US" sz="1000" b="1" i="0" u="none" strike="noStrike" kern="0" cap="none" spc="0" normalizeH="0" baseline="0" noProof="1">
              <a:ln>
                <a:noFill/>
              </a:ln>
              <a:solidFill>
                <a:srgbClr val="00A193"/>
              </a:solidFill>
              <a:effectLst/>
              <a:uLnTx/>
              <a:uFillTx/>
              <a:latin typeface="Montserrat"/>
              <a:ea typeface="+mn-ea"/>
              <a:cs typeface="Arial"/>
            </a:endParaRPr>
          </a:p>
          <a:p>
            <a:pPr marL="143510" marR="0" lvl="0" indent="-143510" algn="l" defTabSz="914378" rtl="0" eaLnBrk="1" fontAlgn="auto" latinLnBrk="0" hangingPunct="1">
              <a:lnSpc>
                <a:spcPct val="100000"/>
              </a:lnSpc>
              <a:spcBef>
                <a:spcPts val="0"/>
              </a:spcBef>
              <a:spcAft>
                <a:spcPts val="0"/>
              </a:spcAft>
              <a:buClr>
                <a:srgbClr val="00A193"/>
              </a:buClr>
              <a:buSzPct val="100000"/>
              <a:buFont typeface="Wingdings 2" panose="05020102010507070707" pitchFamily="18" charset="2"/>
              <a:buChar char=""/>
              <a:tabLst/>
              <a:defRPr/>
            </a:pPr>
            <a:r>
              <a:rPr kumimoji="0" lang="fr-FR" sz="800" b="1" i="0" u="none" strike="noStrike" kern="0" cap="none" spc="0" normalizeH="0" baseline="0" noProof="0">
                <a:ln>
                  <a:noFill/>
                </a:ln>
                <a:solidFill>
                  <a:srgbClr val="00A193"/>
                </a:solidFill>
                <a:effectLst/>
                <a:uLnTx/>
                <a:uFillTx/>
                <a:latin typeface="Montserrat"/>
                <a:ea typeface="+mn-ea"/>
                <a:cs typeface="Arial"/>
                <a:sym typeface="Arial"/>
              </a:rPr>
              <a:t>Affectation des liquidités </a:t>
            </a:r>
            <a:r>
              <a:rPr kumimoji="0" lang="fr-FR" sz="800" b="0" i="0" u="none" strike="noStrike" kern="0" cap="none" spc="0" normalizeH="0" baseline="0" noProof="0">
                <a:ln>
                  <a:noFill/>
                </a:ln>
                <a:solidFill>
                  <a:srgbClr val="000000"/>
                </a:solidFill>
                <a:effectLst/>
                <a:uLnTx/>
                <a:uFillTx/>
                <a:latin typeface="Montserrat"/>
                <a:ea typeface="+mn-ea"/>
                <a:cs typeface="Arial"/>
                <a:sym typeface="Arial"/>
              </a:rPr>
              <a:t>: de l’épargne de précaution dans l’établissement / d’avoirs externes à l’établissement</a:t>
            </a:r>
            <a:endParaRPr kumimoji="0" lang="fr-FR" sz="800" b="0" i="0" u="none" strike="noStrike" kern="0" cap="none" spc="0" normalizeH="0" baseline="0" noProof="0">
              <a:ln>
                <a:noFill/>
              </a:ln>
              <a:solidFill>
                <a:srgbClr val="000000"/>
              </a:solidFill>
              <a:effectLst/>
              <a:uLnTx/>
              <a:uFillTx/>
              <a:latin typeface="Montserrat"/>
              <a:ea typeface="+mn-ea"/>
              <a:cs typeface="Arial"/>
            </a:endParaRPr>
          </a:p>
          <a:p>
            <a:pPr marL="143510" marR="0" lvl="6" indent="-143510" algn="l" defTabSz="914378" rtl="0" eaLnBrk="1" fontAlgn="auto" latinLnBrk="0" hangingPunct="1">
              <a:lnSpc>
                <a:spcPct val="100000"/>
              </a:lnSpc>
              <a:spcBef>
                <a:spcPts val="0"/>
              </a:spcBef>
              <a:spcAft>
                <a:spcPts val="0"/>
              </a:spcAft>
              <a:buClr>
                <a:srgbClr val="00A193"/>
              </a:buClr>
              <a:buSzPct val="100000"/>
              <a:buFont typeface="Wingdings 2" panose="05020102010507070707" pitchFamily="18" charset="2"/>
              <a:buChar char=""/>
              <a:tabLst/>
              <a:defRPr/>
            </a:pPr>
            <a:r>
              <a:rPr kumimoji="0" lang="fr-FR" sz="800" b="1" i="0" u="none" strike="noStrike" kern="0" cap="none" spc="0" normalizeH="0" baseline="0" noProof="0">
                <a:ln>
                  <a:noFill/>
                </a:ln>
                <a:solidFill>
                  <a:srgbClr val="00A193"/>
                </a:solidFill>
                <a:effectLst/>
                <a:uLnTx/>
                <a:uFillTx/>
                <a:latin typeface="Montserrat" panose="00000500000000000000" pitchFamily="2" charset="0"/>
                <a:ea typeface="+mn-ea"/>
                <a:cs typeface="Arial"/>
                <a:sym typeface="Arial"/>
              </a:rPr>
              <a:t>Programmation des versements </a:t>
            </a:r>
            <a:r>
              <a:rPr kumimoji="0" lang="fr-FR" sz="8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à affecter au(x) projet(s)</a:t>
            </a:r>
            <a:endParaRPr kumimoji="0" lang="en-US" sz="800" b="1" i="0" u="none" strike="noStrike" kern="0" cap="none" spc="0" normalizeH="0" baseline="0" noProof="1">
              <a:ln>
                <a:noFill/>
              </a:ln>
              <a:solidFill>
                <a:srgbClr val="00A193"/>
              </a:solidFill>
              <a:effectLst/>
              <a:uLnTx/>
              <a:uFillTx/>
              <a:latin typeface="Montserrat" panose="00000500000000000000" pitchFamily="2" charset="0"/>
              <a:ea typeface="+mn-ea"/>
              <a:cs typeface="Arial"/>
            </a:endParaRPr>
          </a:p>
        </p:txBody>
      </p:sp>
      <p:sp>
        <p:nvSpPr>
          <p:cNvPr id="35" name="Rectangle : coins arrondis 152">
            <a:extLst>
              <a:ext uri="{FF2B5EF4-FFF2-40B4-BE49-F238E27FC236}">
                <a16:creationId xmlns:a16="http://schemas.microsoft.com/office/drawing/2014/main" id="{2E389E21-9D9E-4805-B518-CF022B84E559}"/>
              </a:ext>
            </a:extLst>
          </p:cNvPr>
          <p:cNvSpPr/>
          <p:nvPr/>
        </p:nvSpPr>
        <p:spPr>
          <a:xfrm>
            <a:off x="6241369" y="1619149"/>
            <a:ext cx="5575679" cy="853463"/>
          </a:xfrm>
          <a:prstGeom prst="roundRect">
            <a:avLst>
              <a:gd name="adj" fmla="val 12365"/>
            </a:avLst>
          </a:prstGeom>
          <a:solidFill>
            <a:srgbClr val="FFFFFF"/>
          </a:solidFill>
          <a:ln w="25400" cap="flat" cmpd="sng" algn="ctr">
            <a:solidFill>
              <a:srgbClr val="DB4B4B"/>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1">
                <a:ln>
                  <a:noFill/>
                </a:ln>
                <a:solidFill>
                  <a:srgbClr val="DB4B4B"/>
                </a:solidFill>
                <a:effectLst/>
                <a:uLnTx/>
                <a:uFillTx/>
                <a:latin typeface="Montserrat" panose="00000500000000000000" pitchFamily="2" charset="0"/>
                <a:ea typeface="+mn-ea"/>
                <a:cs typeface="Arial"/>
                <a:sym typeface="Arial"/>
              </a:rPr>
              <a:t>Proposition et personnalisation de l’allocation</a:t>
            </a:r>
            <a:endParaRPr kumimoji="0" lang="fr-FR" sz="1000" b="1" i="0" u="none" strike="noStrike" kern="0" cap="none" spc="0" normalizeH="0" baseline="0" noProof="0">
              <a:ln>
                <a:noFill/>
              </a:ln>
              <a:solidFill>
                <a:srgbClr val="DB4B4B"/>
              </a:solidFill>
              <a:effectLst/>
              <a:uLnTx/>
              <a:uFillTx/>
              <a:latin typeface="Montserrat" panose="00000500000000000000" pitchFamily="2" charset="0"/>
              <a:ea typeface="+mn-ea"/>
              <a:cs typeface="Arial"/>
              <a:sym typeface="Arial"/>
            </a:endParaRPr>
          </a:p>
          <a:p>
            <a:pPr marL="144000" marR="0" lvl="6" indent="-144000" algn="l" defTabSz="914378" rtl="0" eaLnBrk="1" fontAlgn="auto" latinLnBrk="0" hangingPunct="1">
              <a:lnSpc>
                <a:spcPct val="100000"/>
              </a:lnSpc>
              <a:spcBef>
                <a:spcPts val="0"/>
              </a:spcBef>
              <a:spcAft>
                <a:spcPts val="0"/>
              </a:spcAft>
              <a:buClr>
                <a:srgbClr val="DB4B4B"/>
              </a:buClr>
              <a:buSzPct val="100000"/>
              <a:buFont typeface="Wingdings 2" panose="05020102010507070707" pitchFamily="18" charset="2"/>
              <a:buChar char=""/>
              <a:tabLst/>
              <a:defRPr/>
            </a:pPr>
            <a:r>
              <a:rPr kumimoji="0" lang="fr-FR" sz="900" b="1" i="0" u="none" strike="noStrike" kern="0" cap="none" spc="0" normalizeH="0" baseline="0" noProof="0">
                <a:ln>
                  <a:noFill/>
                </a:ln>
                <a:solidFill>
                  <a:srgbClr val="DB4B4B"/>
                </a:solidFill>
                <a:effectLst/>
                <a:uLnTx/>
                <a:uFillTx/>
                <a:latin typeface="Montserrat" panose="00000500000000000000" pitchFamily="2" charset="0"/>
                <a:ea typeface="+mn-ea"/>
                <a:cs typeface="Arial"/>
                <a:sym typeface="Arial"/>
              </a:rPr>
              <a:t>Switchs/ Splits niveau 2 </a:t>
            </a:r>
          </a:p>
          <a:p>
            <a:pPr marL="0" marR="0" lvl="6" indent="0" algn="l" defTabSz="914378" rtl="0" eaLnBrk="1" fontAlgn="auto" latinLnBrk="0" hangingPunct="1">
              <a:lnSpc>
                <a:spcPct val="100000"/>
              </a:lnSpc>
              <a:spcBef>
                <a:spcPts val="0"/>
              </a:spcBef>
              <a:spcAft>
                <a:spcPts val="0"/>
              </a:spcAft>
              <a:buClr>
                <a:srgbClr val="DB4B4B"/>
              </a:buClr>
              <a:buSzPct val="100000"/>
              <a:buFontTx/>
              <a:buNone/>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Le remplacement d’un des fonds se fera en cliquant sur autres supports et en saisissant emprunt dans la barre de recherche</a:t>
            </a:r>
          </a:p>
        </p:txBody>
      </p:sp>
      <p:sp>
        <p:nvSpPr>
          <p:cNvPr id="36" name="Rectangle : coins arrondis 153">
            <a:extLst>
              <a:ext uri="{FF2B5EF4-FFF2-40B4-BE49-F238E27FC236}">
                <a16:creationId xmlns:a16="http://schemas.microsoft.com/office/drawing/2014/main" id="{72A86C4E-2A6D-4F4F-85D2-00A196904FAF}"/>
              </a:ext>
            </a:extLst>
          </p:cNvPr>
          <p:cNvSpPr/>
          <p:nvPr/>
        </p:nvSpPr>
        <p:spPr>
          <a:xfrm>
            <a:off x="6241369" y="3867439"/>
            <a:ext cx="5643362" cy="639247"/>
          </a:xfrm>
          <a:prstGeom prst="roundRect">
            <a:avLst>
              <a:gd name="adj" fmla="val 7149"/>
            </a:avLst>
          </a:prstGeom>
          <a:solidFill>
            <a:srgbClr val="FFFFFF"/>
          </a:solidFill>
          <a:ln w="25400" cap="flat" cmpd="sng" algn="ctr">
            <a:solidFill>
              <a:srgbClr val="9176B4"/>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9176B4"/>
                </a:solidFill>
                <a:effectLst/>
                <a:uLnTx/>
                <a:uFillTx/>
                <a:latin typeface="Montserrat" panose="00000500000000000000" pitchFamily="2" charset="0"/>
                <a:ea typeface="+mn-ea"/>
                <a:cs typeface="Arial"/>
                <a:sym typeface="Arial"/>
              </a:rPr>
              <a:t>Traitement de la valorisation   de l’ensemble de l’épargne</a:t>
            </a:r>
          </a:p>
          <a:p>
            <a:pPr marL="144000" marR="0" lvl="0" indent="-144000" algn="l" defTabSz="914378" rtl="0" eaLnBrk="1" fontAlgn="auto" latinLnBrk="0" hangingPunct="1">
              <a:lnSpc>
                <a:spcPct val="100000"/>
              </a:lnSpc>
              <a:spcBef>
                <a:spcPts val="0"/>
              </a:spcBef>
              <a:spcAft>
                <a:spcPts val="0"/>
              </a:spcAft>
              <a:buClr>
                <a:srgbClr val="9176B4"/>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a:t>
            </a:r>
            <a:r>
              <a:rPr kumimoji="0" lang="en-US" sz="900" b="1"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Valoriser l’épargne restante</a:t>
            </a:r>
            <a:r>
              <a:rPr kumimoji="0" lang="fr-FR" sz="900" b="1"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ou non</a:t>
            </a:r>
            <a:endPar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endParaRPr>
          </a:p>
        </p:txBody>
      </p:sp>
      <p:sp>
        <p:nvSpPr>
          <p:cNvPr id="37" name="Rectangle : coins arrondis 155">
            <a:extLst>
              <a:ext uri="{FF2B5EF4-FFF2-40B4-BE49-F238E27FC236}">
                <a16:creationId xmlns:a16="http://schemas.microsoft.com/office/drawing/2014/main" id="{C012BA0C-88CC-47D6-A698-EB5AC9BDDDD2}"/>
              </a:ext>
            </a:extLst>
          </p:cNvPr>
          <p:cNvSpPr/>
          <p:nvPr/>
        </p:nvSpPr>
        <p:spPr>
          <a:xfrm>
            <a:off x="6241369" y="5813091"/>
            <a:ext cx="5626359" cy="662354"/>
          </a:xfrm>
          <a:prstGeom prst="roundRect">
            <a:avLst>
              <a:gd name="adj" fmla="val 12159"/>
            </a:avLst>
          </a:prstGeom>
          <a:solidFill>
            <a:srgbClr val="FFFFFF"/>
          </a:solidFill>
          <a:ln w="25400" cap="flat" cmpd="sng" algn="ctr">
            <a:solidFill>
              <a:srgbClr val="B34A8C"/>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rPr>
              <a:t>Validation définitive de la proposition</a:t>
            </a:r>
          </a:p>
          <a:p>
            <a:pPr marL="144000" marR="0" lvl="0" indent="-144000" algn="l" defTabSz="914378" rtl="0" eaLnBrk="1" fontAlgn="auto" latinLnBrk="0" hangingPunct="1">
              <a:lnSpc>
                <a:spcPct val="100000"/>
              </a:lnSpc>
              <a:spcBef>
                <a:spcPts val="0"/>
              </a:spcBef>
              <a:spcAft>
                <a:spcPts val="0"/>
              </a:spcAft>
              <a:buClrTx/>
              <a:buSzPct val="100000"/>
              <a:buFont typeface="Wingdings 2" panose="05020102010507070707" pitchFamily="18" charset="2"/>
              <a:buChar char=""/>
              <a:tabLst/>
              <a:defRPr/>
            </a:pPr>
            <a:r>
              <a:rPr kumimoji="0" lang="en-US" sz="9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rPr>
              <a:t>Signature </a:t>
            </a: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de la propostion</a:t>
            </a: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endParaRP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endParaRPr>
          </a:p>
        </p:txBody>
      </p:sp>
      <p:sp>
        <p:nvSpPr>
          <p:cNvPr id="38" name="Oval 2">
            <a:extLst>
              <a:ext uri="{FF2B5EF4-FFF2-40B4-BE49-F238E27FC236}">
                <a16:creationId xmlns:a16="http://schemas.microsoft.com/office/drawing/2014/main" id="{72713093-D103-4C3F-9175-569C328F5E14}"/>
              </a:ext>
            </a:extLst>
          </p:cNvPr>
          <p:cNvSpPr>
            <a:spLocks noChangeAspect="1"/>
          </p:cNvSpPr>
          <p:nvPr/>
        </p:nvSpPr>
        <p:spPr>
          <a:xfrm>
            <a:off x="258204" y="1467056"/>
            <a:ext cx="215401" cy="216000"/>
          </a:xfrm>
          <a:prstGeom prst="ellipse">
            <a:avLst/>
          </a:prstGeom>
          <a:solidFill>
            <a:srgbClr val="FFFFFF"/>
          </a:solidFill>
          <a:ln w="25400" cap="flat" cmpd="sng" algn="ctr">
            <a:solidFill>
              <a:srgbClr val="B34A8C"/>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B34A8C"/>
                </a:solidFill>
                <a:effectLst/>
                <a:uLnTx/>
                <a:uFillTx/>
                <a:latin typeface="Arial" panose="020B0604020202020204"/>
                <a:ea typeface="+mn-ea"/>
                <a:cs typeface="+mn-cs"/>
                <a:sym typeface="Arial"/>
              </a:rPr>
              <a:t>1</a:t>
            </a:r>
          </a:p>
        </p:txBody>
      </p:sp>
      <p:sp>
        <p:nvSpPr>
          <p:cNvPr id="39" name="Oval 51">
            <a:extLst>
              <a:ext uri="{FF2B5EF4-FFF2-40B4-BE49-F238E27FC236}">
                <a16:creationId xmlns:a16="http://schemas.microsoft.com/office/drawing/2014/main" id="{F4818451-D178-4126-92E6-9A8BC3D9352A}"/>
              </a:ext>
            </a:extLst>
          </p:cNvPr>
          <p:cNvSpPr>
            <a:spLocks noChangeAspect="1"/>
          </p:cNvSpPr>
          <p:nvPr/>
        </p:nvSpPr>
        <p:spPr>
          <a:xfrm>
            <a:off x="208936" y="3676328"/>
            <a:ext cx="215401" cy="216000"/>
          </a:xfrm>
          <a:prstGeom prst="ellipse">
            <a:avLst/>
          </a:prstGeom>
          <a:solidFill>
            <a:srgbClr val="FFFFFF"/>
          </a:solidFill>
          <a:ln w="25400" cap="flat" cmpd="sng" algn="ctr">
            <a:solidFill>
              <a:srgbClr val="EAB818"/>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EAB818"/>
                </a:solidFill>
                <a:effectLst/>
                <a:uLnTx/>
                <a:uFillTx/>
                <a:latin typeface="Arial" panose="020B0604020202020204"/>
                <a:ea typeface="+mn-ea"/>
                <a:cs typeface="+mn-cs"/>
                <a:sym typeface="Arial"/>
              </a:rPr>
              <a:t>3</a:t>
            </a:r>
          </a:p>
        </p:txBody>
      </p:sp>
      <p:sp>
        <p:nvSpPr>
          <p:cNvPr id="40" name="Oval 52">
            <a:extLst>
              <a:ext uri="{FF2B5EF4-FFF2-40B4-BE49-F238E27FC236}">
                <a16:creationId xmlns:a16="http://schemas.microsoft.com/office/drawing/2014/main" id="{A8E43E15-6E24-47E7-A3AB-1933DD059190}"/>
              </a:ext>
            </a:extLst>
          </p:cNvPr>
          <p:cNvSpPr>
            <a:spLocks noChangeAspect="1"/>
          </p:cNvSpPr>
          <p:nvPr/>
        </p:nvSpPr>
        <p:spPr>
          <a:xfrm>
            <a:off x="6172330" y="3803002"/>
            <a:ext cx="215401" cy="216000"/>
          </a:xfrm>
          <a:prstGeom prst="ellipse">
            <a:avLst/>
          </a:prstGeom>
          <a:solidFill>
            <a:srgbClr val="FFFFFF"/>
          </a:solidFill>
          <a:ln w="25400" cap="flat" cmpd="sng" algn="ctr">
            <a:solidFill>
              <a:srgbClr val="9176B4"/>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9176B4"/>
                </a:solidFill>
                <a:effectLst/>
                <a:uLnTx/>
                <a:uFillTx/>
                <a:latin typeface="Arial" panose="020B0604020202020204"/>
                <a:ea typeface="+mn-ea"/>
                <a:cs typeface="+mn-cs"/>
                <a:sym typeface="Arial"/>
              </a:rPr>
              <a:t>5</a:t>
            </a:r>
          </a:p>
        </p:txBody>
      </p:sp>
      <p:sp>
        <p:nvSpPr>
          <p:cNvPr id="41" name="Oval 53">
            <a:extLst>
              <a:ext uri="{FF2B5EF4-FFF2-40B4-BE49-F238E27FC236}">
                <a16:creationId xmlns:a16="http://schemas.microsoft.com/office/drawing/2014/main" id="{B2AC0BB0-0AE5-41F7-9E08-166ED5285E75}"/>
              </a:ext>
            </a:extLst>
          </p:cNvPr>
          <p:cNvSpPr>
            <a:spLocks noChangeAspect="1"/>
          </p:cNvSpPr>
          <p:nvPr/>
        </p:nvSpPr>
        <p:spPr>
          <a:xfrm>
            <a:off x="6172330" y="5717767"/>
            <a:ext cx="215401" cy="216000"/>
          </a:xfrm>
          <a:prstGeom prst="ellipse">
            <a:avLst/>
          </a:prstGeom>
          <a:solidFill>
            <a:srgbClr val="FFFFFF"/>
          </a:solidFill>
          <a:ln w="25400" cap="flat" cmpd="sng" algn="ctr">
            <a:solidFill>
              <a:srgbClr val="B34A8C"/>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B34A8C"/>
                </a:solidFill>
                <a:effectLst/>
                <a:uLnTx/>
                <a:uFillTx/>
                <a:latin typeface="Arial" panose="020B0604020202020204"/>
                <a:ea typeface="+mn-ea"/>
                <a:cs typeface="+mn-cs"/>
                <a:sym typeface="Arial"/>
              </a:rPr>
              <a:t>7</a:t>
            </a:r>
          </a:p>
        </p:txBody>
      </p:sp>
      <p:sp>
        <p:nvSpPr>
          <p:cNvPr id="42" name="Oval 54">
            <a:extLst>
              <a:ext uri="{FF2B5EF4-FFF2-40B4-BE49-F238E27FC236}">
                <a16:creationId xmlns:a16="http://schemas.microsoft.com/office/drawing/2014/main" id="{66303E3C-99DD-4A93-A751-4BB938424ED2}"/>
              </a:ext>
            </a:extLst>
          </p:cNvPr>
          <p:cNvSpPr>
            <a:spLocks noChangeAspect="1"/>
          </p:cNvSpPr>
          <p:nvPr/>
        </p:nvSpPr>
        <p:spPr>
          <a:xfrm>
            <a:off x="257739" y="2514717"/>
            <a:ext cx="215401" cy="216000"/>
          </a:xfrm>
          <a:prstGeom prst="ellipse">
            <a:avLst/>
          </a:prstGeom>
          <a:solidFill>
            <a:srgbClr val="FFFFFF"/>
          </a:solidFill>
          <a:ln w="25400" cap="flat" cmpd="sng" algn="ctr">
            <a:solidFill>
              <a:srgbClr val="00A193"/>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00A193"/>
                </a:solidFill>
                <a:effectLst/>
                <a:uLnTx/>
                <a:uFillTx/>
                <a:latin typeface="Arial" panose="020B0604020202020204"/>
                <a:ea typeface="+mn-ea"/>
                <a:cs typeface="+mn-cs"/>
                <a:sym typeface="Arial"/>
              </a:rPr>
              <a:t>2</a:t>
            </a:r>
          </a:p>
        </p:txBody>
      </p:sp>
      <p:sp>
        <p:nvSpPr>
          <p:cNvPr id="43" name="Oval 55">
            <a:extLst>
              <a:ext uri="{FF2B5EF4-FFF2-40B4-BE49-F238E27FC236}">
                <a16:creationId xmlns:a16="http://schemas.microsoft.com/office/drawing/2014/main" id="{BF89382D-887B-4AF4-A9E9-C2224B26210B}"/>
              </a:ext>
            </a:extLst>
          </p:cNvPr>
          <p:cNvSpPr>
            <a:spLocks noChangeAspect="1"/>
          </p:cNvSpPr>
          <p:nvPr/>
        </p:nvSpPr>
        <p:spPr>
          <a:xfrm>
            <a:off x="6172330" y="1543805"/>
            <a:ext cx="189459" cy="189986"/>
          </a:xfrm>
          <a:prstGeom prst="ellipse">
            <a:avLst/>
          </a:prstGeom>
          <a:solidFill>
            <a:srgbClr val="FFFFFF"/>
          </a:solidFill>
          <a:ln w="25400" cap="flat" cmpd="sng" algn="ctr">
            <a:solidFill>
              <a:srgbClr val="DB4B4B"/>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DB4B4B"/>
                </a:solidFill>
                <a:effectLst/>
                <a:uLnTx/>
                <a:uFillTx/>
                <a:latin typeface="Arial" panose="020B0604020202020204"/>
                <a:ea typeface="+mn-ea"/>
                <a:cs typeface="+mn-cs"/>
                <a:sym typeface="Arial"/>
              </a:rPr>
              <a:t>4</a:t>
            </a:r>
          </a:p>
        </p:txBody>
      </p:sp>
      <p:sp>
        <p:nvSpPr>
          <p:cNvPr id="45" name="Oval 56">
            <a:extLst>
              <a:ext uri="{FF2B5EF4-FFF2-40B4-BE49-F238E27FC236}">
                <a16:creationId xmlns:a16="http://schemas.microsoft.com/office/drawing/2014/main" id="{D4F82409-2EAB-48A0-B0EF-54A81EF8D991}"/>
              </a:ext>
            </a:extLst>
          </p:cNvPr>
          <p:cNvSpPr>
            <a:spLocks noChangeAspect="1"/>
          </p:cNvSpPr>
          <p:nvPr/>
        </p:nvSpPr>
        <p:spPr>
          <a:xfrm>
            <a:off x="6172330" y="4730386"/>
            <a:ext cx="215401" cy="216000"/>
          </a:xfrm>
          <a:prstGeom prst="ellipse">
            <a:avLst/>
          </a:prstGeom>
          <a:solidFill>
            <a:srgbClr val="FFFFFF"/>
          </a:solidFill>
          <a:ln w="25400" cap="flat" cmpd="sng" algn="ctr">
            <a:solidFill>
              <a:srgbClr val="55579E"/>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55579E"/>
                </a:solidFill>
                <a:effectLst/>
                <a:uLnTx/>
                <a:uFillTx/>
                <a:latin typeface="Arial" panose="020B0604020202020204"/>
                <a:ea typeface="+mn-ea"/>
                <a:cs typeface="+mn-cs"/>
                <a:sym typeface="Arial"/>
              </a:rPr>
              <a:t>6</a:t>
            </a:r>
          </a:p>
        </p:txBody>
      </p:sp>
      <p:pic>
        <p:nvPicPr>
          <p:cNvPr id="76" name="Image 75">
            <a:extLst>
              <a:ext uri="{FF2B5EF4-FFF2-40B4-BE49-F238E27FC236}">
                <a16:creationId xmlns:a16="http://schemas.microsoft.com/office/drawing/2014/main" id="{CBB0C14A-1C8F-4AC6-955C-8F1FFEE4A0C9}"/>
              </a:ext>
            </a:extLst>
          </p:cNvPr>
          <p:cNvPicPr>
            <a:picLocks noChangeAspect="1"/>
          </p:cNvPicPr>
          <p:nvPr/>
        </p:nvPicPr>
        <p:blipFill>
          <a:blip r:embed="rId2"/>
          <a:stretch>
            <a:fillRect/>
          </a:stretch>
        </p:blipFill>
        <p:spPr>
          <a:xfrm>
            <a:off x="8659553" y="0"/>
            <a:ext cx="3196403" cy="342900"/>
          </a:xfrm>
          <a:prstGeom prst="rect">
            <a:avLst/>
          </a:prstGeom>
        </p:spPr>
      </p:pic>
      <p:sp>
        <p:nvSpPr>
          <p:cNvPr id="77" name="Titre 2">
            <a:extLst>
              <a:ext uri="{FF2B5EF4-FFF2-40B4-BE49-F238E27FC236}">
                <a16:creationId xmlns:a16="http://schemas.microsoft.com/office/drawing/2014/main" id="{47CEC9D6-9207-4625-8C9C-F79E9BB413F9}"/>
              </a:ext>
            </a:extLst>
          </p:cNvPr>
          <p:cNvSpPr>
            <a:spLocks noGrp="1"/>
          </p:cNvSpPr>
          <p:nvPr>
            <p:ph type="title"/>
          </p:nvPr>
        </p:nvSpPr>
        <p:spPr>
          <a:xfrm>
            <a:off x="1094913" y="352547"/>
            <a:ext cx="6272242" cy="354035"/>
          </a:xfrm>
        </p:spPr>
        <p:txBody>
          <a:bodyPr/>
          <a:lstStyle/>
          <a:p>
            <a:r>
              <a:rPr lang="fr-FR" sz="1800"/>
              <a:t>Zoom sur l’ensemble des étapes du parcours</a:t>
            </a:r>
          </a:p>
        </p:txBody>
      </p:sp>
      <p:grpSp>
        <p:nvGrpSpPr>
          <p:cNvPr id="2" name="Groupe 1">
            <a:extLst>
              <a:ext uri="{FF2B5EF4-FFF2-40B4-BE49-F238E27FC236}">
                <a16:creationId xmlns:a16="http://schemas.microsoft.com/office/drawing/2014/main" id="{AB0C89B0-6322-44E5-B91E-A23129E43255}"/>
              </a:ext>
            </a:extLst>
          </p:cNvPr>
          <p:cNvGrpSpPr/>
          <p:nvPr/>
        </p:nvGrpSpPr>
        <p:grpSpPr>
          <a:xfrm>
            <a:off x="9657846" y="2254069"/>
            <a:ext cx="2335930" cy="1332791"/>
            <a:chOff x="2693270" y="2773680"/>
            <a:chExt cx="2335930" cy="1332791"/>
          </a:xfrm>
        </p:grpSpPr>
        <p:sp>
          <p:nvSpPr>
            <p:cNvPr id="26" name="Rectangle : coins arrondis 25">
              <a:extLst>
                <a:ext uri="{FF2B5EF4-FFF2-40B4-BE49-F238E27FC236}">
                  <a16:creationId xmlns:a16="http://schemas.microsoft.com/office/drawing/2014/main" id="{734846A3-252B-4E22-94FE-496856543EB2}"/>
                </a:ext>
              </a:extLst>
            </p:cNvPr>
            <p:cNvSpPr/>
            <p:nvPr/>
          </p:nvSpPr>
          <p:spPr>
            <a:xfrm>
              <a:off x="2693270" y="2773680"/>
              <a:ext cx="2335930" cy="1332791"/>
            </a:xfrm>
            <a:prstGeom prst="roundRect">
              <a:avLst>
                <a:gd name="adj" fmla="val 13003"/>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a:ln>
                  <a:noFill/>
                </a:ln>
                <a:solidFill>
                  <a:srgbClr val="C00000"/>
                </a:solidFill>
                <a:effectLst/>
                <a:uLnTx/>
                <a:uFillTx/>
                <a:latin typeface="Montserrat" panose="00000500000000000000" pitchFamily="2" charset="0"/>
                <a:ea typeface="+mn-ea"/>
                <a:cs typeface="+mn-cs"/>
                <a:sym typeface="Wingdings" panose="05000000000000000000" pitchFamily="2" charset="2"/>
              </a:endParaRPr>
            </a:p>
          </p:txBody>
        </p:sp>
        <p:pic>
          <p:nvPicPr>
            <p:cNvPr id="68" name="Image 67">
              <a:extLst>
                <a:ext uri="{FF2B5EF4-FFF2-40B4-BE49-F238E27FC236}">
                  <a16:creationId xmlns:a16="http://schemas.microsoft.com/office/drawing/2014/main" id="{EBC721BF-65D7-4A31-A9A0-2E72A60C8A72}"/>
                </a:ext>
              </a:extLst>
            </p:cNvPr>
            <p:cNvPicPr>
              <a:picLocks noChangeAspect="1"/>
            </p:cNvPicPr>
            <p:nvPr/>
          </p:nvPicPr>
          <p:blipFill rotWithShape="1">
            <a:blip r:embed="rId3"/>
            <a:srcRect l="36225" t="44063" r="52851" b="48196"/>
            <a:stretch/>
          </p:blipFill>
          <p:spPr>
            <a:xfrm>
              <a:off x="2794000" y="3205759"/>
              <a:ext cx="2184400" cy="746756"/>
            </a:xfrm>
            <a:prstGeom prst="rect">
              <a:avLst/>
            </a:prstGeom>
          </p:spPr>
        </p:pic>
        <p:sp>
          <p:nvSpPr>
            <p:cNvPr id="80" name="Étoile : 5 branches 79">
              <a:extLst>
                <a:ext uri="{FF2B5EF4-FFF2-40B4-BE49-F238E27FC236}">
                  <a16:creationId xmlns:a16="http://schemas.microsoft.com/office/drawing/2014/main" id="{9633F0F0-3F87-4D17-A3F6-16B5E47AD7C2}"/>
                </a:ext>
              </a:extLst>
            </p:cNvPr>
            <p:cNvSpPr/>
            <p:nvPr/>
          </p:nvSpPr>
          <p:spPr>
            <a:xfrm>
              <a:off x="4262928" y="2884055"/>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grpSp>
      <p:sp>
        <p:nvSpPr>
          <p:cNvPr id="46" name="Rectangle : coins arrondis 45">
            <a:extLst>
              <a:ext uri="{FF2B5EF4-FFF2-40B4-BE49-F238E27FC236}">
                <a16:creationId xmlns:a16="http://schemas.microsoft.com/office/drawing/2014/main" id="{2754C98A-3694-4674-A620-7FB9F16F90B9}"/>
              </a:ext>
            </a:extLst>
          </p:cNvPr>
          <p:cNvSpPr/>
          <p:nvPr/>
        </p:nvSpPr>
        <p:spPr>
          <a:xfrm>
            <a:off x="1156996" y="4869931"/>
            <a:ext cx="4618653" cy="1240755"/>
          </a:xfrm>
          <a:prstGeom prst="roundRect">
            <a:avLst>
              <a:gd name="adj" fmla="val 13003"/>
            </a:avLst>
          </a:prstGeom>
          <a:solidFill>
            <a:schemeClr val="bg1"/>
          </a:solidFill>
          <a:ln w="28575">
            <a:solidFill>
              <a:srgbClr val="EAB81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000000"/>
                </a:solidFill>
                <a:effectLst/>
                <a:uLnTx/>
                <a:uFillTx/>
                <a:latin typeface="Montserrat"/>
                <a:ea typeface="+mn-ea"/>
                <a:cs typeface="+mn-cs"/>
                <a:sym typeface="Wingdings" panose="05000000000000000000" pitchFamily="2" charset="2"/>
              </a:rPr>
              <a:t>L’Emprunt BPCE sera paramétré</a:t>
            </a:r>
            <a:r>
              <a:rPr kumimoji="0" lang="fr-FR" sz="900" b="0" i="0" u="none" strike="noStrike" kern="0" cap="none" spc="0" normalizeH="0" baseline="0" noProof="0">
                <a:ln>
                  <a:noFill/>
                </a:ln>
                <a:solidFill>
                  <a:srgbClr val="EAB818"/>
                </a:solidFill>
                <a:effectLst/>
                <a:uLnTx/>
                <a:uFillTx/>
                <a:latin typeface="Montserrat"/>
                <a:ea typeface="+mn-ea"/>
                <a:cs typeface="+mn-cs"/>
                <a:sym typeface="Wingdings" panose="05000000000000000000" pitchFamily="2" charset="2"/>
              </a:rPr>
              <a:t> </a:t>
            </a:r>
            <a:r>
              <a:rPr kumimoji="0" lang="fr-FR" sz="900" b="1" i="0" u="none" strike="noStrike" kern="0" cap="none" spc="0" normalizeH="0" baseline="0" noProof="0">
                <a:ln>
                  <a:noFill/>
                </a:ln>
                <a:solidFill>
                  <a:srgbClr val="EAB818"/>
                </a:solidFill>
                <a:effectLst/>
                <a:uLnTx/>
                <a:uFillTx/>
                <a:latin typeface="Montserrat"/>
                <a:ea typeface="+mn-ea"/>
                <a:cs typeface="+mn-cs"/>
                <a:sym typeface="Wingdings" panose="05000000000000000000" pitchFamily="2" charset="2"/>
              </a:rPr>
              <a:t>sur tous les projets à l'exception du projet ‘optimiser mon imposition’ et sur toutes les catégories</a:t>
            </a:r>
            <a:r>
              <a:rPr kumimoji="0" lang="fr-FR" sz="900" b="0" i="0" u="none" strike="noStrike" kern="0" cap="none" spc="0" normalizeH="0" baseline="0" noProof="0">
                <a:ln>
                  <a:noFill/>
                </a:ln>
                <a:solidFill>
                  <a:srgbClr val="EAB818"/>
                </a:solidFill>
                <a:effectLst/>
                <a:uLnTx/>
                <a:uFillTx/>
                <a:latin typeface="Montserrat"/>
                <a:ea typeface="+mn-ea"/>
                <a:cs typeface="+mn-cs"/>
                <a:sym typeface="Wingdings" panose="05000000000000000000" pitchFamily="2" charset="2"/>
              </a:rPr>
              <a:t> </a:t>
            </a:r>
            <a:r>
              <a:rPr kumimoji="0" lang="fr-FR" sz="900" b="0" i="0" u="none" strike="noStrike" kern="0" cap="none" spc="0" normalizeH="0" baseline="0" noProof="0">
                <a:ln>
                  <a:noFill/>
                </a:ln>
                <a:solidFill>
                  <a:srgbClr val="000000"/>
                </a:solidFill>
                <a:effectLst/>
                <a:uLnTx/>
                <a:uFillTx/>
                <a:latin typeface="Montserrat"/>
                <a:ea typeface="+mn-ea"/>
                <a:cs typeface="+mn-cs"/>
                <a:sym typeface="Wingdings" panose="05000000000000000000" pitchFamily="2" charset="2"/>
              </a:rPr>
              <a:t>de clientèle  et sur toutes les catégories de risques et de compétences Financières (C1/R1)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C00000"/>
                </a:solidFill>
                <a:effectLst/>
                <a:uLnTx/>
                <a:uFillTx/>
                <a:latin typeface="Arial"/>
                <a:ea typeface="+mn-ea"/>
                <a:cs typeface="+mn-cs"/>
              </a:rPr>
              <a:t>horizon de placement</a:t>
            </a:r>
            <a:endParaRPr lang="fr-FR" sz="900" b="0" i="0" u="none" strike="noStrike" kern="1200" cap="none" spc="0" normalizeH="0" baseline="0" noProof="0">
              <a:ln>
                <a:noFill/>
              </a:ln>
              <a:solidFill>
                <a:srgbClr val="C00000"/>
              </a:solidFill>
              <a:effectLst/>
              <a:uLnTx/>
              <a:uFillTx/>
              <a:latin typeface="Arial"/>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a:ln>
                  <a:noFill/>
                </a:ln>
                <a:solidFill>
                  <a:srgbClr val="C00000"/>
                </a:solidFill>
                <a:effectLst/>
                <a:uLnTx/>
                <a:uFillTx/>
                <a:latin typeface="Arial"/>
                <a:ea typeface="+mn-ea"/>
                <a:cs typeface="+mn-cs"/>
              </a:rPr>
              <a:t>minimum : </a:t>
            </a:r>
            <a:r>
              <a:rPr lang="fr-FR" sz="1050" b="1">
                <a:solidFill>
                  <a:srgbClr val="C00000"/>
                </a:solidFill>
                <a:latin typeface="Arial"/>
              </a:rPr>
              <a:t>7</a:t>
            </a:r>
            <a:r>
              <a:rPr kumimoji="0" lang="fr-FR" sz="1050" b="1" i="0" u="none" strike="noStrike" kern="1200" cap="none" spc="0" normalizeH="0" baseline="0" noProof="0">
                <a:ln>
                  <a:noFill/>
                </a:ln>
                <a:solidFill>
                  <a:srgbClr val="C00000"/>
                </a:solidFill>
                <a:effectLst/>
                <a:uLnTx/>
                <a:uFillTx/>
                <a:latin typeface="Arial"/>
                <a:ea typeface="+mn-ea"/>
                <a:cs typeface="+mn-cs"/>
              </a:rPr>
              <a:t> ans</a:t>
            </a:r>
            <a:endParaRPr kumimoji="0" lang="fr-FR" sz="1050" b="1" i="0" u="none" strike="noStrike" kern="0" cap="none" spc="0" normalizeH="0" baseline="0" noProof="0">
              <a:ln>
                <a:noFill/>
              </a:ln>
              <a:solidFill>
                <a:srgbClr val="C00000"/>
              </a:solidFill>
              <a:effectLst/>
              <a:uLnTx/>
              <a:uFillTx/>
              <a:latin typeface="Montserrat" panose="00000500000000000000" pitchFamily="2" charset="0"/>
              <a:ea typeface="+mn-ea"/>
              <a:cs typeface="+mn-cs"/>
              <a:sym typeface="Wingdings" panose="05000000000000000000" pitchFamily="2" charset="2"/>
            </a:endParaRPr>
          </a:p>
        </p:txBody>
      </p:sp>
      <p:sp>
        <p:nvSpPr>
          <p:cNvPr id="79" name="Étoile : 5 branches 78">
            <a:extLst>
              <a:ext uri="{FF2B5EF4-FFF2-40B4-BE49-F238E27FC236}">
                <a16:creationId xmlns:a16="http://schemas.microsoft.com/office/drawing/2014/main" id="{5D471BA6-3AA6-406A-829C-BA3A65DAFD82}"/>
              </a:ext>
            </a:extLst>
          </p:cNvPr>
          <p:cNvSpPr/>
          <p:nvPr/>
        </p:nvSpPr>
        <p:spPr>
          <a:xfrm>
            <a:off x="2606673" y="5785498"/>
            <a:ext cx="290794" cy="261570"/>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4" name="Connecteur : en angle 3">
            <a:extLst>
              <a:ext uri="{FF2B5EF4-FFF2-40B4-BE49-F238E27FC236}">
                <a16:creationId xmlns:a16="http://schemas.microsoft.com/office/drawing/2014/main" id="{2F07E4E8-F5E4-4020-AC5C-330D6CAE4A85}"/>
              </a:ext>
            </a:extLst>
          </p:cNvPr>
          <p:cNvCxnSpPr>
            <a:cxnSpLocks/>
            <a:stCxn id="35" idx="2"/>
            <a:endCxn id="26" idx="1"/>
          </p:cNvCxnSpPr>
          <p:nvPr/>
        </p:nvCxnSpPr>
        <p:spPr>
          <a:xfrm rot="16200000" flipH="1">
            <a:off x="9119601" y="2382219"/>
            <a:ext cx="447853" cy="628637"/>
          </a:xfrm>
          <a:prstGeom prst="bentConnector2">
            <a:avLst/>
          </a:prstGeom>
          <a:ln>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6FAD4A8B-4F77-456D-91E0-A92672D72024}"/>
              </a:ext>
            </a:extLst>
          </p:cNvPr>
          <p:cNvSpPr/>
          <p:nvPr/>
        </p:nvSpPr>
        <p:spPr>
          <a:xfrm>
            <a:off x="4022738" y="6614160"/>
            <a:ext cx="274320" cy="14224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47" name="Connecteur : en angle 46">
            <a:extLst>
              <a:ext uri="{FF2B5EF4-FFF2-40B4-BE49-F238E27FC236}">
                <a16:creationId xmlns:a16="http://schemas.microsoft.com/office/drawing/2014/main" id="{71BB109A-1231-4F37-A7ED-405CFC952AB7}"/>
              </a:ext>
            </a:extLst>
          </p:cNvPr>
          <p:cNvCxnSpPr>
            <a:cxnSpLocks/>
            <a:endCxn id="46" idx="2"/>
          </p:cNvCxnSpPr>
          <p:nvPr/>
        </p:nvCxnSpPr>
        <p:spPr>
          <a:xfrm>
            <a:off x="905069" y="5122506"/>
            <a:ext cx="2561254" cy="988180"/>
          </a:xfrm>
          <a:prstGeom prst="bentConnector4">
            <a:avLst>
              <a:gd name="adj1" fmla="val 4918"/>
              <a:gd name="adj2" fmla="val 123133"/>
            </a:avLst>
          </a:prstGeom>
          <a:ln>
            <a:solidFill>
              <a:srgbClr val="EAB818"/>
            </a:solidFill>
            <a:tailEnd type="stealth" w="lg" len="lg"/>
          </a:ln>
        </p:spPr>
        <p:style>
          <a:lnRef idx="1">
            <a:schemeClr val="accent1"/>
          </a:lnRef>
          <a:fillRef idx="0">
            <a:schemeClr val="accent1"/>
          </a:fillRef>
          <a:effectRef idx="0">
            <a:schemeClr val="accent1"/>
          </a:effectRef>
          <a:fontRef idx="minor">
            <a:schemeClr val="tx1"/>
          </a:fontRef>
        </p:style>
      </p:cxnSp>
      <p:pic>
        <p:nvPicPr>
          <p:cNvPr id="5" name="Image 4" descr="Une image contenant texte, clipart&#10;&#10;Description générée automatiquement">
            <a:extLst>
              <a:ext uri="{FF2B5EF4-FFF2-40B4-BE49-F238E27FC236}">
                <a16:creationId xmlns:a16="http://schemas.microsoft.com/office/drawing/2014/main" id="{BA422337-5965-6B1B-B3AE-EB6A1F1D9B7B}"/>
              </a:ext>
            </a:extLst>
          </p:cNvPr>
          <p:cNvPicPr>
            <a:picLocks noChangeAspect="1"/>
          </p:cNvPicPr>
          <p:nvPr/>
        </p:nvPicPr>
        <p:blipFill>
          <a:blip r:embed="rId4"/>
          <a:stretch>
            <a:fillRect/>
          </a:stretch>
        </p:blipFill>
        <p:spPr>
          <a:xfrm>
            <a:off x="11957546" y="0"/>
            <a:ext cx="234454" cy="234454"/>
          </a:xfrm>
          <a:prstGeom prst="rect">
            <a:avLst/>
          </a:prstGeom>
        </p:spPr>
      </p:pic>
      <p:pic>
        <p:nvPicPr>
          <p:cNvPr id="6" name="Image 5">
            <a:extLst>
              <a:ext uri="{FF2B5EF4-FFF2-40B4-BE49-F238E27FC236}">
                <a16:creationId xmlns:a16="http://schemas.microsoft.com/office/drawing/2014/main" id="{607C875F-855D-2F99-A611-EA91094178B8}"/>
              </a:ext>
            </a:extLst>
          </p:cNvPr>
          <p:cNvPicPr>
            <a:picLocks noChangeAspect="1"/>
          </p:cNvPicPr>
          <p:nvPr/>
        </p:nvPicPr>
        <p:blipFill>
          <a:blip r:embed="rId5"/>
          <a:stretch>
            <a:fillRect/>
          </a:stretch>
        </p:blipFill>
        <p:spPr>
          <a:xfrm>
            <a:off x="4695825" y="3840741"/>
            <a:ext cx="1102302" cy="774806"/>
          </a:xfrm>
          <a:prstGeom prst="rect">
            <a:avLst/>
          </a:prstGeom>
        </p:spPr>
      </p:pic>
      <p:cxnSp>
        <p:nvCxnSpPr>
          <p:cNvPr id="8" name="Connecteur : en angle 7">
            <a:extLst>
              <a:ext uri="{FF2B5EF4-FFF2-40B4-BE49-F238E27FC236}">
                <a16:creationId xmlns:a16="http://schemas.microsoft.com/office/drawing/2014/main" id="{99753C24-BFF1-E605-E204-7CB07F078594}"/>
              </a:ext>
            </a:extLst>
          </p:cNvPr>
          <p:cNvCxnSpPr>
            <a:cxnSpLocks/>
          </p:cNvCxnSpPr>
          <p:nvPr/>
        </p:nvCxnSpPr>
        <p:spPr>
          <a:xfrm rot="5400000">
            <a:off x="11263748" y="2867890"/>
            <a:ext cx="353291" cy="1"/>
          </a:xfrm>
          <a:prstGeom prst="bentConnector3">
            <a:avLst>
              <a:gd name="adj1" fmla="val 50000"/>
            </a:avLst>
          </a:prstGeom>
          <a:ln>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pic>
        <p:nvPicPr>
          <p:cNvPr id="10" name="Picture 16" descr="A picture containing icon&#10;&#10;Description automatically generated">
            <a:extLst>
              <a:ext uri="{FF2B5EF4-FFF2-40B4-BE49-F238E27FC236}">
                <a16:creationId xmlns:a16="http://schemas.microsoft.com/office/drawing/2014/main" id="{3F7F1FCA-EFDD-7A44-D83A-58F10E3AAAFE}"/>
              </a:ext>
            </a:extLst>
          </p:cNvPr>
          <p:cNvPicPr>
            <a:picLocks noChangeAspect="1"/>
          </p:cNvPicPr>
          <p:nvPr/>
        </p:nvPicPr>
        <p:blipFill rotWithShape="1">
          <a:blip r:embed="rId6"/>
          <a:srcRect r="10417" b="17936"/>
          <a:stretch/>
        </p:blipFill>
        <p:spPr>
          <a:xfrm>
            <a:off x="10346027" y="537929"/>
            <a:ext cx="252706" cy="170236"/>
          </a:xfrm>
          <a:prstGeom prst="rect">
            <a:avLst/>
          </a:prstGeom>
        </p:spPr>
      </p:pic>
      <p:sp>
        <p:nvSpPr>
          <p:cNvPr id="11" name="Accolade fermante 10">
            <a:extLst>
              <a:ext uri="{FF2B5EF4-FFF2-40B4-BE49-F238E27FC236}">
                <a16:creationId xmlns:a16="http://schemas.microsoft.com/office/drawing/2014/main" id="{64DD578C-FFF6-A063-9091-FDB5CF7E9550}"/>
              </a:ext>
            </a:extLst>
          </p:cNvPr>
          <p:cNvSpPr/>
          <p:nvPr/>
        </p:nvSpPr>
        <p:spPr>
          <a:xfrm rot="5400000">
            <a:off x="10380524" y="-924790"/>
            <a:ext cx="166257" cy="272242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 name="Rectangle 2">
            <a:extLst>
              <a:ext uri="{FF2B5EF4-FFF2-40B4-BE49-F238E27FC236}">
                <a16:creationId xmlns:a16="http://schemas.microsoft.com/office/drawing/2014/main" id="{AE801335-6968-9475-C2BE-EC746DBCA6C4}"/>
              </a:ext>
            </a:extLst>
          </p:cNvPr>
          <p:cNvSpPr/>
          <p:nvPr/>
        </p:nvSpPr>
        <p:spPr>
          <a:xfrm>
            <a:off x="3165325" y="6575089"/>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31299146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0583547-F1EA-483D-9D28-DA6DBFE0AA32}"/>
              </a:ext>
            </a:extLst>
          </p:cNvPr>
          <p:cNvPicPr>
            <a:picLocks noChangeAspect="1"/>
          </p:cNvPicPr>
          <p:nvPr/>
        </p:nvPicPr>
        <p:blipFill>
          <a:blip r:embed="rId2"/>
          <a:stretch>
            <a:fillRect/>
          </a:stretch>
        </p:blipFill>
        <p:spPr>
          <a:xfrm>
            <a:off x="3208067" y="3392050"/>
            <a:ext cx="6216601" cy="666898"/>
          </a:xfrm>
          <a:prstGeom prst="rect">
            <a:avLst/>
          </a:prstGeom>
        </p:spPr>
      </p:pic>
      <p:sp>
        <p:nvSpPr>
          <p:cNvPr id="6" name="Étoile : 5 branches 5">
            <a:extLst>
              <a:ext uri="{FF2B5EF4-FFF2-40B4-BE49-F238E27FC236}">
                <a16:creationId xmlns:a16="http://schemas.microsoft.com/office/drawing/2014/main" id="{17DA7751-2EE9-4F83-87F7-05BC3C6BB838}"/>
              </a:ext>
            </a:extLst>
          </p:cNvPr>
          <p:cNvSpPr/>
          <p:nvPr/>
        </p:nvSpPr>
        <p:spPr>
          <a:xfrm>
            <a:off x="5428748" y="4334135"/>
            <a:ext cx="182344" cy="196301"/>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7" name="ZoneTexte 6">
            <a:extLst>
              <a:ext uri="{FF2B5EF4-FFF2-40B4-BE49-F238E27FC236}">
                <a16:creationId xmlns:a16="http://schemas.microsoft.com/office/drawing/2014/main" id="{894890C1-26C1-4EA8-9C35-DCD8A43FC02D}"/>
              </a:ext>
            </a:extLst>
          </p:cNvPr>
          <p:cNvSpPr txBox="1"/>
          <p:nvPr/>
        </p:nvSpPr>
        <p:spPr>
          <a:xfrm>
            <a:off x="4785297" y="4555643"/>
            <a:ext cx="1334949" cy="623248"/>
          </a:xfrm>
          <a:prstGeom prst="rect">
            <a:avLst/>
          </a:prstGeom>
          <a:noFill/>
        </p:spPr>
        <p:txBody>
          <a:bodyPr wrap="square">
            <a:spAutoFit/>
          </a:bodyPr>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Vérification de l’horizon du projet : </a:t>
            </a:r>
          </a:p>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mini 7 ans</a:t>
            </a:r>
          </a:p>
        </p:txBody>
      </p:sp>
      <p:sp>
        <p:nvSpPr>
          <p:cNvPr id="8" name="ZoneTexte 7">
            <a:extLst>
              <a:ext uri="{FF2B5EF4-FFF2-40B4-BE49-F238E27FC236}">
                <a16:creationId xmlns:a16="http://schemas.microsoft.com/office/drawing/2014/main" id="{93870CE7-3C8D-4A3C-A377-663C136E4FBE}"/>
              </a:ext>
            </a:extLst>
          </p:cNvPr>
          <p:cNvSpPr txBox="1"/>
          <p:nvPr/>
        </p:nvSpPr>
        <p:spPr>
          <a:xfrm>
            <a:off x="5524902" y="4559108"/>
            <a:ext cx="2007297" cy="484748"/>
          </a:xfrm>
          <a:prstGeom prst="rect">
            <a:avLst/>
          </a:prstGeom>
          <a:noFill/>
        </p:spPr>
        <p:txBody>
          <a:bodyPr wrap="square">
            <a:spAutoFit/>
          </a:bodyPr>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Remplacement </a:t>
            </a:r>
          </a:p>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de niveau 2</a:t>
            </a:r>
          </a:p>
        </p:txBody>
      </p:sp>
      <p:sp>
        <p:nvSpPr>
          <p:cNvPr id="9" name="ZoneTexte 8">
            <a:extLst>
              <a:ext uri="{FF2B5EF4-FFF2-40B4-BE49-F238E27FC236}">
                <a16:creationId xmlns:a16="http://schemas.microsoft.com/office/drawing/2014/main" id="{28A3CEDE-898A-46F2-BD20-F728A8975635}"/>
              </a:ext>
            </a:extLst>
          </p:cNvPr>
          <p:cNvSpPr txBox="1"/>
          <p:nvPr/>
        </p:nvSpPr>
        <p:spPr>
          <a:xfrm>
            <a:off x="4003964" y="3074615"/>
            <a:ext cx="5534892" cy="25391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Les étapes du parcours LEA : A quelle étape doit-on effectuer une modification </a:t>
            </a:r>
            <a:endParaRPr kumimoji="0" lang="fr-FR" sz="105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11" name="Titre 1">
            <a:extLst>
              <a:ext uri="{FF2B5EF4-FFF2-40B4-BE49-F238E27FC236}">
                <a16:creationId xmlns:a16="http://schemas.microsoft.com/office/drawing/2014/main" id="{F7B358D1-9631-43A8-B6E4-C2A6CC7D407E}"/>
              </a:ext>
            </a:extLst>
          </p:cNvPr>
          <p:cNvSpPr txBox="1">
            <a:spLocks/>
          </p:cNvSpPr>
          <p:nvPr/>
        </p:nvSpPr>
        <p:spPr>
          <a:xfrm>
            <a:off x="2145398" y="2264114"/>
            <a:ext cx="8485657" cy="853159"/>
          </a:xfrm>
          <a:prstGeom prst="rect">
            <a:avLst/>
          </a:prstGeom>
          <a:solidFill>
            <a:schemeClr val="tx2">
              <a:lumMod val="20000"/>
              <a:lumOff val="80000"/>
            </a:schemeClr>
          </a:solidFill>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Souscription d’un CTO avec de l’Emprunt BPCE </a:t>
            </a:r>
          </a:p>
        </p:txBody>
      </p:sp>
      <p:sp>
        <p:nvSpPr>
          <p:cNvPr id="12" name="Titre 1">
            <a:extLst>
              <a:ext uri="{FF2B5EF4-FFF2-40B4-BE49-F238E27FC236}">
                <a16:creationId xmlns:a16="http://schemas.microsoft.com/office/drawing/2014/main" id="{8CC0C675-B2C8-484C-8A41-8919DC9EA35C}"/>
              </a:ext>
            </a:extLst>
          </p:cNvPr>
          <p:cNvSpPr txBox="1">
            <a:spLocks/>
          </p:cNvSpPr>
          <p:nvPr/>
        </p:nvSpPr>
        <p:spPr>
          <a:xfrm>
            <a:off x="5294537" y="1817767"/>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pic>
        <p:nvPicPr>
          <p:cNvPr id="13" name="Image 12">
            <a:extLst>
              <a:ext uri="{FF2B5EF4-FFF2-40B4-BE49-F238E27FC236}">
                <a16:creationId xmlns:a16="http://schemas.microsoft.com/office/drawing/2014/main" id="{4F184EF6-E4EB-4DDF-9A29-63A710FF0FA7}"/>
              </a:ext>
            </a:extLst>
          </p:cNvPr>
          <p:cNvPicPr>
            <a:picLocks noChangeAspect="1"/>
          </p:cNvPicPr>
          <p:nvPr/>
        </p:nvPicPr>
        <p:blipFill>
          <a:blip r:embed="rId3"/>
          <a:stretch>
            <a:fillRect/>
          </a:stretch>
        </p:blipFill>
        <p:spPr>
          <a:xfrm>
            <a:off x="11907662" y="0"/>
            <a:ext cx="284338" cy="284338"/>
          </a:xfrm>
          <a:prstGeom prst="rect">
            <a:avLst/>
          </a:prstGeom>
        </p:spPr>
      </p:pic>
      <p:sp>
        <p:nvSpPr>
          <p:cNvPr id="2" name="Rectangle 1">
            <a:extLst>
              <a:ext uri="{FF2B5EF4-FFF2-40B4-BE49-F238E27FC236}">
                <a16:creationId xmlns:a16="http://schemas.microsoft.com/office/drawing/2014/main" id="{7EFA6A66-5383-D202-F4AF-BD442B6E6733}"/>
              </a:ext>
            </a:extLst>
          </p:cNvPr>
          <p:cNvSpPr/>
          <p:nvPr/>
        </p:nvSpPr>
        <p:spPr>
          <a:xfrm>
            <a:off x="3165325" y="6467561"/>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3" name="Titre 1">
            <a:extLst>
              <a:ext uri="{FF2B5EF4-FFF2-40B4-BE49-F238E27FC236}">
                <a16:creationId xmlns:a16="http://schemas.microsoft.com/office/drawing/2014/main" id="{D36B4FE5-47D7-5EA5-3CA4-11E69A98D854}"/>
              </a:ext>
            </a:extLst>
          </p:cNvPr>
          <p:cNvSpPr txBox="1">
            <a:spLocks/>
          </p:cNvSpPr>
          <p:nvPr/>
        </p:nvSpPr>
        <p:spPr>
          <a:xfrm>
            <a:off x="2145398" y="1835309"/>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Parcours LEA</a:t>
            </a:r>
          </a:p>
        </p:txBody>
      </p:sp>
      <p:pic>
        <p:nvPicPr>
          <p:cNvPr id="14" name="Picture 16" descr="A picture containing icon&#10;&#10;Description automatically generated">
            <a:extLst>
              <a:ext uri="{FF2B5EF4-FFF2-40B4-BE49-F238E27FC236}">
                <a16:creationId xmlns:a16="http://schemas.microsoft.com/office/drawing/2014/main" id="{27ADB6D8-4FF8-6A2D-EDB0-B7BA88E9734B}"/>
              </a:ext>
            </a:extLst>
          </p:cNvPr>
          <p:cNvPicPr>
            <a:picLocks noChangeAspect="1"/>
          </p:cNvPicPr>
          <p:nvPr/>
        </p:nvPicPr>
        <p:blipFill rotWithShape="1">
          <a:blip r:embed="rId4"/>
          <a:srcRect r="10417" b="17936"/>
          <a:stretch/>
        </p:blipFill>
        <p:spPr>
          <a:xfrm>
            <a:off x="6667644" y="4289049"/>
            <a:ext cx="312054" cy="210216"/>
          </a:xfrm>
          <a:prstGeom prst="rect">
            <a:avLst/>
          </a:prstGeom>
        </p:spPr>
      </p:pic>
      <p:sp>
        <p:nvSpPr>
          <p:cNvPr id="15" name="Accolade fermante 14">
            <a:extLst>
              <a:ext uri="{FF2B5EF4-FFF2-40B4-BE49-F238E27FC236}">
                <a16:creationId xmlns:a16="http://schemas.microsoft.com/office/drawing/2014/main" id="{D03BDBCC-2BB6-477E-A2E9-4C97CC4EDC5F}"/>
              </a:ext>
            </a:extLst>
          </p:cNvPr>
          <p:cNvSpPr/>
          <p:nvPr/>
        </p:nvSpPr>
        <p:spPr>
          <a:xfrm rot="5400000">
            <a:off x="6738507" y="1480709"/>
            <a:ext cx="103908" cy="53928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6" name="Étoile : 5 branches 15">
            <a:extLst>
              <a:ext uri="{FF2B5EF4-FFF2-40B4-BE49-F238E27FC236}">
                <a16:creationId xmlns:a16="http://schemas.microsoft.com/office/drawing/2014/main" id="{E6CC610B-5CB4-F2B6-EFCF-791F4DB671A4}"/>
              </a:ext>
            </a:extLst>
          </p:cNvPr>
          <p:cNvSpPr/>
          <p:nvPr/>
        </p:nvSpPr>
        <p:spPr>
          <a:xfrm>
            <a:off x="6256558" y="4341062"/>
            <a:ext cx="182344" cy="196301"/>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8103397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66C4903C-73D5-81C7-5D87-7C9C716343C1}"/>
              </a:ext>
            </a:extLst>
          </p:cNvPr>
          <p:cNvPicPr>
            <a:picLocks noChangeAspect="1"/>
          </p:cNvPicPr>
          <p:nvPr/>
        </p:nvPicPr>
        <p:blipFill>
          <a:blip r:embed="rId2"/>
          <a:stretch>
            <a:fillRect/>
          </a:stretch>
        </p:blipFill>
        <p:spPr>
          <a:xfrm>
            <a:off x="6351011" y="3752416"/>
            <a:ext cx="4112634" cy="2347048"/>
          </a:xfrm>
          <a:prstGeom prst="rect">
            <a:avLst/>
          </a:prstGeom>
        </p:spPr>
      </p:pic>
      <p:pic>
        <p:nvPicPr>
          <p:cNvPr id="15" name="Image 14">
            <a:extLst>
              <a:ext uri="{FF2B5EF4-FFF2-40B4-BE49-F238E27FC236}">
                <a16:creationId xmlns:a16="http://schemas.microsoft.com/office/drawing/2014/main" id="{8353E94F-5769-2CA0-62F3-FBAA266C9F0E}"/>
              </a:ext>
            </a:extLst>
          </p:cNvPr>
          <p:cNvPicPr>
            <a:picLocks noChangeAspect="1"/>
          </p:cNvPicPr>
          <p:nvPr/>
        </p:nvPicPr>
        <p:blipFill>
          <a:blip r:embed="rId3"/>
          <a:stretch>
            <a:fillRect/>
          </a:stretch>
        </p:blipFill>
        <p:spPr>
          <a:xfrm>
            <a:off x="6149254" y="1101004"/>
            <a:ext cx="4314392" cy="2496680"/>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557158" y="2118049"/>
            <a:ext cx="4425389" cy="2817845"/>
          </a:xfrm>
          <a:prstGeom prst="roundRect">
            <a:avLst>
              <a:gd name="adj" fmla="val 13003"/>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Libérer des montants à allouer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Ouvrir une nouvelle session</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LEA et accéder en premier à la rubrique « Renseigner mon Epargne » pour investir des liquidités en épargne financière. Le client peut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Investir des liquidités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à partir d’u compte à vue depuis la page « Votre épargne de précaution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Déclarer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des avoirs externes et indiquer la part à investir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dans le projet à la page « Souhaitez-vous déclarer des avoirs dans d’autres établissements »</a:t>
            </a:r>
          </a:p>
          <a:p>
            <a:pPr marL="11400" marR="0" lvl="0" indent="0" algn="just" defTabSz="1219170" rtl="0" eaLnBrk="1" fontAlgn="auto" latinLnBrk="0" hangingPunct="1">
              <a:lnSpc>
                <a:spcPct val="100000"/>
              </a:lnSpc>
              <a:spcBef>
                <a:spcPts val="0"/>
              </a:spcBef>
              <a:spcAft>
                <a:spcPts val="40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grpSp>
        <p:nvGrpSpPr>
          <p:cNvPr id="9" name="Groupe 8">
            <a:extLst>
              <a:ext uri="{FF2B5EF4-FFF2-40B4-BE49-F238E27FC236}">
                <a16:creationId xmlns:a16="http://schemas.microsoft.com/office/drawing/2014/main" id="{552CA55B-560C-414D-B321-79E83F8AD8A4}"/>
              </a:ext>
            </a:extLst>
          </p:cNvPr>
          <p:cNvGrpSpPr/>
          <p:nvPr/>
        </p:nvGrpSpPr>
        <p:grpSpPr>
          <a:xfrm>
            <a:off x="460224" y="1606605"/>
            <a:ext cx="2204417" cy="322977"/>
            <a:chOff x="1642210" y="864000"/>
            <a:chExt cx="1653313" cy="242233"/>
          </a:xfrm>
        </p:grpSpPr>
        <p:sp>
          <p:nvSpPr>
            <p:cNvPr id="10" name="Rectangle 9">
              <a:extLst>
                <a:ext uri="{FF2B5EF4-FFF2-40B4-BE49-F238E27FC236}">
                  <a16:creationId xmlns:a16="http://schemas.microsoft.com/office/drawing/2014/main" id="{A453F8E7-6E45-4864-9ED1-FFE48A767562}"/>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 name="Groupe 10">
              <a:extLst>
                <a:ext uri="{FF2B5EF4-FFF2-40B4-BE49-F238E27FC236}">
                  <a16:creationId xmlns:a16="http://schemas.microsoft.com/office/drawing/2014/main" id="{F9F2B59E-CBBB-4C66-AF12-7B5B8F9653E1}"/>
                </a:ext>
              </a:extLst>
            </p:cNvPr>
            <p:cNvGrpSpPr/>
            <p:nvPr/>
          </p:nvGrpSpPr>
          <p:grpSpPr>
            <a:xfrm>
              <a:off x="1976780" y="895093"/>
              <a:ext cx="984172" cy="175628"/>
              <a:chOff x="2027352" y="895093"/>
              <a:chExt cx="984172" cy="175628"/>
            </a:xfrm>
          </p:grpSpPr>
          <p:cxnSp>
            <p:nvCxnSpPr>
              <p:cNvPr id="13" name="Connecteur droit 12">
                <a:extLst>
                  <a:ext uri="{FF2B5EF4-FFF2-40B4-BE49-F238E27FC236}">
                    <a16:creationId xmlns:a16="http://schemas.microsoft.com/office/drawing/2014/main" id="{EFFBFFED-123E-44F5-B8BA-0DB32BBFEC4A}"/>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F9D060AD-B97D-4335-8523-531095C3885F}"/>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2" name="Picture 2" descr="Key Icon 4409723">
              <a:extLst>
                <a:ext uri="{FF2B5EF4-FFF2-40B4-BE49-F238E27FC236}">
                  <a16:creationId xmlns:a16="http://schemas.microsoft.com/office/drawing/2014/main" id="{0F4DD792-4CF9-4CEC-9DA6-DCAB7EEC247B}"/>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e 4">
            <a:extLst>
              <a:ext uri="{FF2B5EF4-FFF2-40B4-BE49-F238E27FC236}">
                <a16:creationId xmlns:a16="http://schemas.microsoft.com/office/drawing/2014/main" id="{0D403A7F-0D57-4C2E-92FA-3D082696E4FA}"/>
              </a:ext>
            </a:extLst>
          </p:cNvPr>
          <p:cNvGrpSpPr/>
          <p:nvPr/>
        </p:nvGrpSpPr>
        <p:grpSpPr>
          <a:xfrm>
            <a:off x="9686689" y="405747"/>
            <a:ext cx="765652" cy="144000"/>
            <a:chOff x="2290064" y="1157718"/>
            <a:chExt cx="765652" cy="144000"/>
          </a:xfrm>
        </p:grpSpPr>
        <p:sp>
          <p:nvSpPr>
            <p:cNvPr id="18" name="Ellipse 17">
              <a:extLst>
                <a:ext uri="{FF2B5EF4-FFF2-40B4-BE49-F238E27FC236}">
                  <a16:creationId xmlns:a16="http://schemas.microsoft.com/office/drawing/2014/main" id="{512C9633-01E6-41FA-9D61-2D5236F627E1}"/>
                </a:ext>
              </a:extLst>
            </p:cNvPr>
            <p:cNvSpPr/>
            <p:nvPr/>
          </p:nvSpPr>
          <p:spPr>
            <a:xfrm>
              <a:off x="2290064" y="115771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Ellipse 18">
              <a:extLst>
                <a:ext uri="{FF2B5EF4-FFF2-40B4-BE49-F238E27FC236}">
                  <a16:creationId xmlns:a16="http://schemas.microsoft.com/office/drawing/2014/main" id="{596C51C7-93F7-44A4-A8C3-0CC2B1827FAE}"/>
                </a:ext>
              </a:extLst>
            </p:cNvPr>
            <p:cNvSpPr/>
            <p:nvPr/>
          </p:nvSpPr>
          <p:spPr>
            <a:xfrm>
              <a:off x="2446873"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0" name="Ellipse 19">
              <a:extLst>
                <a:ext uri="{FF2B5EF4-FFF2-40B4-BE49-F238E27FC236}">
                  <a16:creationId xmlns:a16="http://schemas.microsoft.com/office/drawing/2014/main" id="{CD0599EE-1E00-4EBC-914B-C37E2AEE3A32}"/>
                </a:ext>
              </a:extLst>
            </p:cNvPr>
            <p:cNvSpPr/>
            <p:nvPr/>
          </p:nvSpPr>
          <p:spPr>
            <a:xfrm>
              <a:off x="2603683"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1" name="Ellipse 20">
              <a:extLst>
                <a:ext uri="{FF2B5EF4-FFF2-40B4-BE49-F238E27FC236}">
                  <a16:creationId xmlns:a16="http://schemas.microsoft.com/office/drawing/2014/main" id="{44EFF085-3851-4486-854D-187B10A6199B}"/>
                </a:ext>
              </a:extLst>
            </p:cNvPr>
            <p:cNvSpPr/>
            <p:nvPr/>
          </p:nvSpPr>
          <p:spPr>
            <a:xfrm>
              <a:off x="2760492"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2" name="Ellipse 21">
              <a:extLst>
                <a:ext uri="{FF2B5EF4-FFF2-40B4-BE49-F238E27FC236}">
                  <a16:creationId xmlns:a16="http://schemas.microsoft.com/office/drawing/2014/main" id="{A3C9AE8C-F01E-4104-82AB-947097BC9C88}"/>
                </a:ext>
              </a:extLst>
            </p:cNvPr>
            <p:cNvSpPr/>
            <p:nvPr/>
          </p:nvSpPr>
          <p:spPr>
            <a:xfrm>
              <a:off x="2917301"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27" name="Rectangle : coins arrondis 26">
            <a:extLst>
              <a:ext uri="{FF2B5EF4-FFF2-40B4-BE49-F238E27FC236}">
                <a16:creationId xmlns:a16="http://schemas.microsoft.com/office/drawing/2014/main" id="{12410670-F5AB-445E-B7AC-C85A201448AD}"/>
              </a:ext>
            </a:extLst>
          </p:cNvPr>
          <p:cNvSpPr/>
          <p:nvPr/>
        </p:nvSpPr>
        <p:spPr>
          <a:xfrm>
            <a:off x="6167535" y="2836507"/>
            <a:ext cx="4348065" cy="429208"/>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 coins arrondis 29">
            <a:extLst>
              <a:ext uri="{FF2B5EF4-FFF2-40B4-BE49-F238E27FC236}">
                <a16:creationId xmlns:a16="http://schemas.microsoft.com/office/drawing/2014/main" id="{70EE417E-F972-4733-AFB8-5AD933850D18}"/>
              </a:ext>
            </a:extLst>
          </p:cNvPr>
          <p:cNvSpPr/>
          <p:nvPr/>
        </p:nvSpPr>
        <p:spPr>
          <a:xfrm>
            <a:off x="6167535" y="4394718"/>
            <a:ext cx="4284806" cy="1642188"/>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lèche : bas 35">
            <a:extLst>
              <a:ext uri="{FF2B5EF4-FFF2-40B4-BE49-F238E27FC236}">
                <a16:creationId xmlns:a16="http://schemas.microsoft.com/office/drawing/2014/main" id="{EA6FACB8-14A5-4BBF-A7AB-FA3717124427}"/>
              </a:ext>
            </a:extLst>
          </p:cNvPr>
          <p:cNvSpPr/>
          <p:nvPr/>
        </p:nvSpPr>
        <p:spPr>
          <a:xfrm>
            <a:off x="8969064" y="5209894"/>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Titre 1">
            <a:extLst>
              <a:ext uri="{FF2B5EF4-FFF2-40B4-BE49-F238E27FC236}">
                <a16:creationId xmlns:a16="http://schemas.microsoft.com/office/drawing/2014/main" id="{060608E4-1EF6-4011-8F18-C422ED20E202}"/>
              </a:ext>
            </a:extLst>
          </p:cNvPr>
          <p:cNvSpPr>
            <a:spLocks noGrp="1"/>
          </p:cNvSpPr>
          <p:nvPr>
            <p:ph type="title"/>
          </p:nvPr>
        </p:nvSpPr>
        <p:spPr>
          <a:xfrm>
            <a:off x="1031470" y="321762"/>
            <a:ext cx="8445906" cy="576000"/>
          </a:xfrm>
        </p:spPr>
        <p:txBody>
          <a:bodyPr/>
          <a:lstStyle/>
          <a:p>
            <a:r>
              <a:rPr lang="fr-FR" sz="2000">
                <a:latin typeface="Montserrat ExtraBold"/>
              </a:rPr>
              <a:t> Parcours LEA : Souscription de l'Emprunt BPCE dans un CTO</a:t>
            </a:r>
          </a:p>
        </p:txBody>
      </p:sp>
      <p:sp>
        <p:nvSpPr>
          <p:cNvPr id="66" name="Forme libre 90">
            <a:extLst>
              <a:ext uri="{FF2B5EF4-FFF2-40B4-BE49-F238E27FC236}">
                <a16:creationId xmlns:a16="http://schemas.microsoft.com/office/drawing/2014/main" id="{49CD16FC-792D-44B1-9358-94F02756DB78}"/>
              </a:ext>
            </a:extLst>
          </p:cNvPr>
          <p:cNvSpPr/>
          <p:nvPr/>
        </p:nvSpPr>
        <p:spPr bwMode="auto">
          <a:xfrm rot="16200000">
            <a:off x="3731802" y="3479875"/>
            <a:ext cx="2901821" cy="140843"/>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67" name="Image 66">
            <a:extLst>
              <a:ext uri="{FF2B5EF4-FFF2-40B4-BE49-F238E27FC236}">
                <a16:creationId xmlns:a16="http://schemas.microsoft.com/office/drawing/2014/main" id="{BA6694DD-1BE4-4992-9063-97D4EA2C9041}"/>
              </a:ext>
            </a:extLst>
          </p:cNvPr>
          <p:cNvPicPr>
            <a:picLocks noChangeAspect="1"/>
          </p:cNvPicPr>
          <p:nvPr/>
        </p:nvPicPr>
        <p:blipFill>
          <a:blip r:embed="rId5"/>
          <a:stretch>
            <a:fillRect/>
          </a:stretch>
        </p:blipFill>
        <p:spPr>
          <a:xfrm>
            <a:off x="11907662" y="0"/>
            <a:ext cx="284338" cy="284338"/>
          </a:xfrm>
          <a:prstGeom prst="rect">
            <a:avLst/>
          </a:prstGeom>
        </p:spPr>
      </p:pic>
      <p:sp>
        <p:nvSpPr>
          <p:cNvPr id="3" name="Rectangle 2">
            <a:extLst>
              <a:ext uri="{FF2B5EF4-FFF2-40B4-BE49-F238E27FC236}">
                <a16:creationId xmlns:a16="http://schemas.microsoft.com/office/drawing/2014/main" id="{9A94565D-FD41-6548-4DE6-0650AD6840B5}"/>
              </a:ext>
            </a:extLst>
          </p:cNvPr>
          <p:cNvSpPr/>
          <p:nvPr/>
        </p:nvSpPr>
        <p:spPr>
          <a:xfrm>
            <a:off x="3160318" y="6534147"/>
            <a:ext cx="5694188" cy="261610"/>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1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1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10108601" y="2442448"/>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608847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Image 41">
            <a:extLst>
              <a:ext uri="{FF2B5EF4-FFF2-40B4-BE49-F238E27FC236}">
                <a16:creationId xmlns:a16="http://schemas.microsoft.com/office/drawing/2014/main" id="{ED6E6CA0-26D5-E07E-5F79-B1B8CC32C5B1}"/>
              </a:ext>
            </a:extLst>
          </p:cNvPr>
          <p:cNvPicPr>
            <a:picLocks noChangeAspect="1"/>
          </p:cNvPicPr>
          <p:nvPr/>
        </p:nvPicPr>
        <p:blipFill>
          <a:blip r:embed="rId2"/>
          <a:stretch>
            <a:fillRect/>
          </a:stretch>
        </p:blipFill>
        <p:spPr>
          <a:xfrm>
            <a:off x="6152441" y="3187886"/>
            <a:ext cx="5572293" cy="1816306"/>
          </a:xfrm>
          <a:prstGeom prst="rect">
            <a:avLst/>
          </a:prstGeom>
        </p:spPr>
      </p:pic>
      <p:pic>
        <p:nvPicPr>
          <p:cNvPr id="25" name="Image 24">
            <a:extLst>
              <a:ext uri="{FF2B5EF4-FFF2-40B4-BE49-F238E27FC236}">
                <a16:creationId xmlns:a16="http://schemas.microsoft.com/office/drawing/2014/main" id="{C5406891-A3E8-4BA4-801C-44428D938F20}"/>
              </a:ext>
            </a:extLst>
          </p:cNvPr>
          <p:cNvPicPr>
            <a:picLocks noChangeAspect="1"/>
          </p:cNvPicPr>
          <p:nvPr/>
        </p:nvPicPr>
        <p:blipFill rotWithShape="1">
          <a:blip r:embed="rId3"/>
          <a:srcRect t="59715"/>
          <a:stretch/>
        </p:blipFill>
        <p:spPr>
          <a:xfrm>
            <a:off x="6166610" y="5573735"/>
            <a:ext cx="5598084" cy="1002398"/>
          </a:xfrm>
          <a:prstGeom prst="rect">
            <a:avLst/>
          </a:prstGeom>
        </p:spPr>
      </p:pic>
      <p:grpSp>
        <p:nvGrpSpPr>
          <p:cNvPr id="2" name="Groupe 1">
            <a:extLst>
              <a:ext uri="{FF2B5EF4-FFF2-40B4-BE49-F238E27FC236}">
                <a16:creationId xmlns:a16="http://schemas.microsoft.com/office/drawing/2014/main" id="{F7ADCD6A-682A-46A3-92B5-B5F3231D65AF}"/>
              </a:ext>
            </a:extLst>
          </p:cNvPr>
          <p:cNvGrpSpPr/>
          <p:nvPr/>
        </p:nvGrpSpPr>
        <p:grpSpPr>
          <a:xfrm>
            <a:off x="9878300" y="418328"/>
            <a:ext cx="765652" cy="144000"/>
            <a:chOff x="2290064" y="1157718"/>
            <a:chExt cx="765652" cy="144000"/>
          </a:xfrm>
        </p:grpSpPr>
        <p:sp>
          <p:nvSpPr>
            <p:cNvPr id="6" name="Ellipse 5">
              <a:extLst>
                <a:ext uri="{FF2B5EF4-FFF2-40B4-BE49-F238E27FC236}">
                  <a16:creationId xmlns:a16="http://schemas.microsoft.com/office/drawing/2014/main" id="{BEFFE21E-CE5D-4F8D-9462-6C8FE52DF7D0}"/>
                </a:ext>
              </a:extLst>
            </p:cNvPr>
            <p:cNvSpPr/>
            <p:nvPr/>
          </p:nvSpPr>
          <p:spPr>
            <a:xfrm>
              <a:off x="2290064" y="115771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7" name="Ellipse 6">
              <a:extLst>
                <a:ext uri="{FF2B5EF4-FFF2-40B4-BE49-F238E27FC236}">
                  <a16:creationId xmlns:a16="http://schemas.microsoft.com/office/drawing/2014/main" id="{6A1CB554-B8CC-4B48-9AED-F878F4D70AEB}"/>
                </a:ext>
              </a:extLst>
            </p:cNvPr>
            <p:cNvSpPr/>
            <p:nvPr/>
          </p:nvSpPr>
          <p:spPr>
            <a:xfrm>
              <a:off x="2455436" y="115771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8" name="Ellipse 7">
              <a:extLst>
                <a:ext uri="{FF2B5EF4-FFF2-40B4-BE49-F238E27FC236}">
                  <a16:creationId xmlns:a16="http://schemas.microsoft.com/office/drawing/2014/main" id="{7F5435CD-03AD-43B8-B51D-F6AE0AAEDF4D}"/>
                </a:ext>
              </a:extLst>
            </p:cNvPr>
            <p:cNvSpPr/>
            <p:nvPr/>
          </p:nvSpPr>
          <p:spPr>
            <a:xfrm>
              <a:off x="2603683"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 name="Ellipse 8">
              <a:extLst>
                <a:ext uri="{FF2B5EF4-FFF2-40B4-BE49-F238E27FC236}">
                  <a16:creationId xmlns:a16="http://schemas.microsoft.com/office/drawing/2014/main" id="{370A8539-BADC-4032-8841-29B78661FCF4}"/>
                </a:ext>
              </a:extLst>
            </p:cNvPr>
            <p:cNvSpPr/>
            <p:nvPr/>
          </p:nvSpPr>
          <p:spPr>
            <a:xfrm>
              <a:off x="2760492"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 name="Ellipse 9">
              <a:extLst>
                <a:ext uri="{FF2B5EF4-FFF2-40B4-BE49-F238E27FC236}">
                  <a16:creationId xmlns:a16="http://schemas.microsoft.com/office/drawing/2014/main" id="{82563C27-CD8A-4E20-8709-D4F429726D7E}"/>
                </a:ext>
              </a:extLst>
            </p:cNvPr>
            <p:cNvSpPr/>
            <p:nvPr/>
          </p:nvSpPr>
          <p:spPr>
            <a:xfrm>
              <a:off x="2917301"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15" name="Rectangle : coins arrondis 14">
            <a:extLst>
              <a:ext uri="{FF2B5EF4-FFF2-40B4-BE49-F238E27FC236}">
                <a16:creationId xmlns:a16="http://schemas.microsoft.com/office/drawing/2014/main" id="{4F4BFF1A-77D6-43C2-8591-1B76BDBC80A5}"/>
              </a:ext>
            </a:extLst>
          </p:cNvPr>
          <p:cNvSpPr/>
          <p:nvPr/>
        </p:nvSpPr>
        <p:spPr>
          <a:xfrm>
            <a:off x="336438" y="1908378"/>
            <a:ext cx="4562134" cy="2387275"/>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Définir les projets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Accéder à la rubrique « Lister mes projets » et choisir le projet souhaité par le client. </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171450" marR="0" lvl="0" indent="-171450" algn="just" defTabSz="121917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000" b="1" kern="0">
                <a:solidFill>
                  <a:srgbClr val="000000"/>
                </a:solidFill>
                <a:latin typeface="Montserrat" panose="00000500000000000000" pitchFamily="2" charset="0"/>
                <a:sym typeface="Wingdings" panose="05000000000000000000" pitchFamily="2" charset="2"/>
              </a:rPr>
              <a:t>Choix d’une proposition </a:t>
            </a:r>
            <a:r>
              <a:rPr lang="fr-FR" sz="1000" b="1" kern="0">
                <a:solidFill>
                  <a:srgbClr val="000000"/>
                </a:solidFill>
                <a:latin typeface="Montserrat" panose="00000500000000000000" pitchFamily="2" charset="0"/>
              </a:rPr>
              <a:t>cohérente avec son profil de risque</a:t>
            </a:r>
          </a:p>
          <a:p>
            <a:pPr marL="171450" marR="0" lvl="0" indent="-171450" algn="just" defTabSz="121917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fr-FR" sz="1000" b="1" kern="0">
              <a:solidFill>
                <a:srgbClr val="000000"/>
              </a:solidFill>
              <a:latin typeface="Montserrat" panose="00000500000000000000" pitchFamily="2" charset="0"/>
              <a:sym typeface="Wingdings" panose="05000000000000000000" pitchFamily="2" charset="2"/>
            </a:endParaRPr>
          </a:p>
          <a:p>
            <a:pPr marL="171450" marR="0" lvl="0" indent="-171450" algn="just" defTabSz="121917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Sélectionner «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Versement initial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 et indiquer le montant apporté, les mensualités apportées le cas échéant</a:t>
            </a:r>
          </a:p>
          <a:p>
            <a:pPr marR="0" lvl="0" algn="just" defTabSz="1219170" rtl="0" eaLnBrk="1" fontAlgn="auto" latinLnBrk="0" hangingPunct="1">
              <a:lnSpc>
                <a:spcPct val="100000"/>
              </a:lnSpc>
              <a:spcBef>
                <a:spcPts val="0"/>
              </a:spcBef>
              <a:spcAft>
                <a:spcPts val="0"/>
              </a:spcAft>
              <a:buClrTx/>
              <a:buSzTx/>
              <a:tabLst/>
              <a:defRPr/>
            </a:pPr>
            <a:r>
              <a:rPr lang="fr-FR" sz="1050" b="1" i="1" kern="0">
                <a:solidFill>
                  <a:srgbClr val="000000"/>
                </a:solidFill>
                <a:latin typeface="Montserrat" panose="00000500000000000000" pitchFamily="2" charset="0"/>
                <a:sym typeface="Wingdings" panose="05000000000000000000" pitchFamily="2" charset="2"/>
              </a:rPr>
              <a:t>L</a:t>
            </a:r>
            <a:r>
              <a:rPr kumimoji="0" lang="fr-FR" sz="1050" b="1"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’horizon de placement par défaut de 10 ans ne devra pas être modifié.</a:t>
            </a:r>
            <a:endParaRPr kumimoji="0" lang="fr-FR" sz="1050" b="1" i="1" u="none" strike="noStrike" kern="0" cap="none" spc="0" normalizeH="0" baseline="0" noProof="0">
              <a:ln>
                <a:noFill/>
              </a:ln>
              <a:solidFill>
                <a:srgbClr val="000000"/>
              </a:solidFill>
              <a:effectLst/>
              <a:highlight>
                <a:srgbClr val="FFFF00"/>
              </a:highligh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Sélectionner le contrat « Compte Titre Ordinaire » puis cliquer sur </a:t>
            </a:r>
            <a:r>
              <a:rPr lang="fr-FR" sz="1067" kern="0">
                <a:solidFill>
                  <a:srgbClr val="000000"/>
                </a:solidFill>
                <a:latin typeface="Montserrat" panose="00000500000000000000" pitchFamily="2" charset="0"/>
                <a:sym typeface="Wingdings" panose="05000000000000000000" pitchFamily="2" charset="2"/>
              </a:rPr>
              <a:t>ajouter ce projet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a:t>
            </a:r>
          </a:p>
        </p:txBody>
      </p:sp>
      <p:grpSp>
        <p:nvGrpSpPr>
          <p:cNvPr id="16" name="Groupe 15">
            <a:extLst>
              <a:ext uri="{FF2B5EF4-FFF2-40B4-BE49-F238E27FC236}">
                <a16:creationId xmlns:a16="http://schemas.microsoft.com/office/drawing/2014/main" id="{5E2E25AB-B3E9-46AE-813C-D45A538002FB}"/>
              </a:ext>
            </a:extLst>
          </p:cNvPr>
          <p:cNvGrpSpPr/>
          <p:nvPr/>
        </p:nvGrpSpPr>
        <p:grpSpPr>
          <a:xfrm>
            <a:off x="133167" y="2000648"/>
            <a:ext cx="2204417" cy="322977"/>
            <a:chOff x="1642210" y="864000"/>
            <a:chExt cx="1653313" cy="242233"/>
          </a:xfrm>
        </p:grpSpPr>
        <p:sp>
          <p:nvSpPr>
            <p:cNvPr id="17" name="Rectangle 16">
              <a:extLst>
                <a:ext uri="{FF2B5EF4-FFF2-40B4-BE49-F238E27FC236}">
                  <a16:creationId xmlns:a16="http://schemas.microsoft.com/office/drawing/2014/main" id="{7769213F-4B28-4559-9206-EE9F10B894A1}"/>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8" name="Groupe 17">
              <a:extLst>
                <a:ext uri="{FF2B5EF4-FFF2-40B4-BE49-F238E27FC236}">
                  <a16:creationId xmlns:a16="http://schemas.microsoft.com/office/drawing/2014/main" id="{2A03386B-F3C1-4646-80D3-062B2253DC5D}"/>
                </a:ext>
              </a:extLst>
            </p:cNvPr>
            <p:cNvGrpSpPr/>
            <p:nvPr/>
          </p:nvGrpSpPr>
          <p:grpSpPr>
            <a:xfrm>
              <a:off x="1976780" y="895093"/>
              <a:ext cx="984172" cy="175628"/>
              <a:chOff x="2027352" y="895093"/>
              <a:chExt cx="984172" cy="175628"/>
            </a:xfrm>
          </p:grpSpPr>
          <p:cxnSp>
            <p:nvCxnSpPr>
              <p:cNvPr id="20" name="Connecteur droit 19">
                <a:extLst>
                  <a:ext uri="{FF2B5EF4-FFF2-40B4-BE49-F238E27FC236}">
                    <a16:creationId xmlns:a16="http://schemas.microsoft.com/office/drawing/2014/main" id="{C233765D-A83F-4D88-8D7A-DC114045F180}"/>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86F1D55B-DABC-4D78-8579-CEB2C8432A2E}"/>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9" name="Picture 2" descr="Key Icon 4409723">
              <a:extLst>
                <a:ext uri="{FF2B5EF4-FFF2-40B4-BE49-F238E27FC236}">
                  <a16:creationId xmlns:a16="http://schemas.microsoft.com/office/drawing/2014/main" id="{D3FC9E4B-02E8-473B-BCC8-638CC02FCA3C}"/>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Rectangle : coins arrondis 27">
            <a:extLst>
              <a:ext uri="{FF2B5EF4-FFF2-40B4-BE49-F238E27FC236}">
                <a16:creationId xmlns:a16="http://schemas.microsoft.com/office/drawing/2014/main" id="{55CF8BF0-2299-47B6-8DB4-04A323F06E70}"/>
              </a:ext>
            </a:extLst>
          </p:cNvPr>
          <p:cNvSpPr/>
          <p:nvPr/>
        </p:nvSpPr>
        <p:spPr>
          <a:xfrm>
            <a:off x="6136537" y="4533862"/>
            <a:ext cx="5598084" cy="489155"/>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 coins arrondis 29">
            <a:extLst>
              <a:ext uri="{FF2B5EF4-FFF2-40B4-BE49-F238E27FC236}">
                <a16:creationId xmlns:a16="http://schemas.microsoft.com/office/drawing/2014/main" id="{1493CEE1-1F74-48ED-A9B5-0215CE236083}"/>
              </a:ext>
            </a:extLst>
          </p:cNvPr>
          <p:cNvSpPr/>
          <p:nvPr/>
        </p:nvSpPr>
        <p:spPr>
          <a:xfrm>
            <a:off x="11185506" y="5652839"/>
            <a:ext cx="538724" cy="362768"/>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Flèche : bas 30">
            <a:extLst>
              <a:ext uri="{FF2B5EF4-FFF2-40B4-BE49-F238E27FC236}">
                <a16:creationId xmlns:a16="http://schemas.microsoft.com/office/drawing/2014/main" id="{9690A3B1-A865-493D-8F44-2ADE366118C0}"/>
              </a:ext>
            </a:extLst>
          </p:cNvPr>
          <p:cNvSpPr/>
          <p:nvPr/>
        </p:nvSpPr>
        <p:spPr>
          <a:xfrm>
            <a:off x="11321574" y="5352558"/>
            <a:ext cx="286767" cy="22754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Flèche : bas 31">
            <a:extLst>
              <a:ext uri="{FF2B5EF4-FFF2-40B4-BE49-F238E27FC236}">
                <a16:creationId xmlns:a16="http://schemas.microsoft.com/office/drawing/2014/main" id="{B2709404-BE63-455A-8B0F-1A2D29C2884B}"/>
              </a:ext>
            </a:extLst>
          </p:cNvPr>
          <p:cNvSpPr/>
          <p:nvPr/>
        </p:nvSpPr>
        <p:spPr>
          <a:xfrm>
            <a:off x="6458223" y="4458515"/>
            <a:ext cx="216345" cy="15932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Flèche : bas 36">
            <a:extLst>
              <a:ext uri="{FF2B5EF4-FFF2-40B4-BE49-F238E27FC236}">
                <a16:creationId xmlns:a16="http://schemas.microsoft.com/office/drawing/2014/main" id="{7D79FD3D-5146-4578-8C93-3728C05B22E4}"/>
              </a:ext>
            </a:extLst>
          </p:cNvPr>
          <p:cNvSpPr/>
          <p:nvPr/>
        </p:nvSpPr>
        <p:spPr>
          <a:xfrm>
            <a:off x="10345117" y="4118070"/>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Rectangle : coins arrondis 37">
            <a:extLst>
              <a:ext uri="{FF2B5EF4-FFF2-40B4-BE49-F238E27FC236}">
                <a16:creationId xmlns:a16="http://schemas.microsoft.com/office/drawing/2014/main" id="{8BE33779-2C7F-44FC-B876-E6479C75A41E}"/>
              </a:ext>
            </a:extLst>
          </p:cNvPr>
          <p:cNvSpPr/>
          <p:nvPr/>
        </p:nvSpPr>
        <p:spPr>
          <a:xfrm>
            <a:off x="367610" y="4355928"/>
            <a:ext cx="4560682" cy="1082222"/>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L’Emprunt BPCE sera paramétré </a:t>
            </a:r>
            <a:r>
              <a:rPr kumimoji="0" lang="fr-FR" sz="1100" b="1" i="0" u="none" strike="noStrike" kern="0" cap="none" spc="0" normalizeH="0" baseline="0" noProof="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rPr>
              <a:t>sur tous les projets,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sauf ‘optimiser mon imposition’</a:t>
            </a:r>
            <a:r>
              <a:rPr kumimoji="0" lang="fr-FR" sz="1100" b="1" i="0" u="none" strike="noStrike" kern="0" cap="none" spc="0" normalizeH="0" baseline="0" noProof="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rPr>
              <a:t> et sur toutes les catégories</a:t>
            </a:r>
            <a:r>
              <a:rPr kumimoji="0" lang="fr-FR" sz="1067" b="0" i="0" u="none" strike="noStrike" kern="0" cap="none" spc="0" normalizeH="0" baseline="0" noProof="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de clientèle et sur toutes les catégories de risques et de compétences Financières (C1/R1)</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endParaRPr>
          </a:p>
        </p:txBody>
      </p:sp>
      <p:sp>
        <p:nvSpPr>
          <p:cNvPr id="39" name="Flèche : bas 38">
            <a:extLst>
              <a:ext uri="{FF2B5EF4-FFF2-40B4-BE49-F238E27FC236}">
                <a16:creationId xmlns:a16="http://schemas.microsoft.com/office/drawing/2014/main" id="{9288D696-303B-4AC4-AE10-3995225355F9}"/>
              </a:ext>
            </a:extLst>
          </p:cNvPr>
          <p:cNvSpPr/>
          <p:nvPr/>
        </p:nvSpPr>
        <p:spPr>
          <a:xfrm>
            <a:off x="7302293" y="3748751"/>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ZoneTexte 11">
            <a:extLst>
              <a:ext uri="{FF2B5EF4-FFF2-40B4-BE49-F238E27FC236}">
                <a16:creationId xmlns:a16="http://schemas.microsoft.com/office/drawing/2014/main" id="{3B3BB6D8-0688-4F7E-AA41-21144F2B3C63}"/>
              </a:ext>
            </a:extLst>
          </p:cNvPr>
          <p:cNvSpPr txBox="1"/>
          <p:nvPr/>
        </p:nvSpPr>
        <p:spPr>
          <a:xfrm>
            <a:off x="986055" y="1110919"/>
            <a:ext cx="2145138" cy="584775"/>
          </a:xfrm>
          <a:prstGeom prst="rect">
            <a:avLst/>
          </a:prstGeom>
          <a:solidFill>
            <a:srgbClr val="C00000"/>
          </a:solidFill>
          <a:ln>
            <a:solidFill>
              <a:schemeClr val="accent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FFFFFF"/>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FFFFFF"/>
                </a:solidFill>
                <a:effectLst/>
                <a:uLnTx/>
                <a:uFillTx/>
                <a:latin typeface="Arial" panose="020B0604020202020204"/>
                <a:ea typeface="+mn-ea"/>
                <a:cs typeface="+mn-cs"/>
              </a:rPr>
              <a:t>minimum : </a:t>
            </a:r>
            <a:r>
              <a:rPr kumimoji="0" lang="fr-FR" sz="1600" b="1" i="0" u="none" strike="noStrike" kern="1200" cap="none" spc="0" normalizeH="0" baseline="0" noProof="0">
                <a:ln>
                  <a:noFill/>
                </a:ln>
                <a:solidFill>
                  <a:srgbClr val="FFFFFF"/>
                </a:solidFill>
                <a:effectLst/>
                <a:uLnTx/>
                <a:uFillTx/>
                <a:latin typeface="Arial" panose="020B0604020202020204"/>
                <a:ea typeface="+mn-ea"/>
                <a:cs typeface="+mn-cs"/>
              </a:rPr>
              <a:t>7 ans</a:t>
            </a:r>
          </a:p>
        </p:txBody>
      </p:sp>
      <p:sp>
        <p:nvSpPr>
          <p:cNvPr id="23" name="Titre 1">
            <a:extLst>
              <a:ext uri="{FF2B5EF4-FFF2-40B4-BE49-F238E27FC236}">
                <a16:creationId xmlns:a16="http://schemas.microsoft.com/office/drawing/2014/main" id="{A9CCD1CB-135C-3175-5237-6D3878FAD838}"/>
              </a:ext>
            </a:extLst>
          </p:cNvPr>
          <p:cNvSpPr>
            <a:spLocks noGrp="1"/>
          </p:cNvSpPr>
          <p:nvPr>
            <p:ph type="title"/>
          </p:nvPr>
        </p:nvSpPr>
        <p:spPr>
          <a:xfrm>
            <a:off x="1075136" y="298307"/>
            <a:ext cx="8659414" cy="384043"/>
          </a:xfrm>
        </p:spPr>
        <p:txBody>
          <a:bodyPr/>
          <a:lstStyle/>
          <a:p>
            <a:r>
              <a:rPr lang="fr-FR" sz="2000">
                <a:latin typeface="Montserrat ExtraBold"/>
              </a:rPr>
              <a:t>  Parcours LEA : Souscription de l'Emprunt BPCE dans un CTO</a:t>
            </a:r>
          </a:p>
        </p:txBody>
      </p:sp>
      <p:sp>
        <p:nvSpPr>
          <p:cNvPr id="35" name="Ellipse 34">
            <a:extLst>
              <a:ext uri="{FF2B5EF4-FFF2-40B4-BE49-F238E27FC236}">
                <a16:creationId xmlns:a16="http://schemas.microsoft.com/office/drawing/2014/main" id="{68029BAC-E7E0-4888-B8F3-8D5854917C5D}"/>
              </a:ext>
            </a:extLst>
          </p:cNvPr>
          <p:cNvSpPr/>
          <p:nvPr/>
        </p:nvSpPr>
        <p:spPr>
          <a:xfrm>
            <a:off x="263673" y="1074755"/>
            <a:ext cx="612000" cy="612000"/>
          </a:xfrm>
          <a:prstGeom prst="ellipse">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ZoneTexte 3">
            <a:extLst>
              <a:ext uri="{FF2B5EF4-FFF2-40B4-BE49-F238E27FC236}">
                <a16:creationId xmlns:a16="http://schemas.microsoft.com/office/drawing/2014/main" id="{1AA9D7B0-9810-4D6B-8BB3-5B914AFDAA77}"/>
              </a:ext>
            </a:extLst>
          </p:cNvPr>
          <p:cNvSpPr txBox="1"/>
          <p:nvPr/>
        </p:nvSpPr>
        <p:spPr>
          <a:xfrm>
            <a:off x="419877" y="1134910"/>
            <a:ext cx="35456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a:ln>
                  <a:noFill/>
                </a:ln>
                <a:solidFill>
                  <a:srgbClr val="FFFFFF"/>
                </a:solidFill>
                <a:effectLst/>
                <a:uLnTx/>
                <a:uFillTx/>
                <a:latin typeface="Arial" panose="020B0604020202020204"/>
                <a:ea typeface="+mn-ea"/>
                <a:cs typeface="+mn-cs"/>
              </a:rPr>
              <a:t>!</a:t>
            </a:r>
          </a:p>
        </p:txBody>
      </p:sp>
      <p:pic>
        <p:nvPicPr>
          <p:cNvPr id="40" name="Image 39">
            <a:extLst>
              <a:ext uri="{FF2B5EF4-FFF2-40B4-BE49-F238E27FC236}">
                <a16:creationId xmlns:a16="http://schemas.microsoft.com/office/drawing/2014/main" id="{568BA6D4-CA0B-460D-AEE2-8B680AB5A5A0}"/>
              </a:ext>
            </a:extLst>
          </p:cNvPr>
          <p:cNvPicPr>
            <a:picLocks noChangeAspect="1"/>
          </p:cNvPicPr>
          <p:nvPr/>
        </p:nvPicPr>
        <p:blipFill>
          <a:blip r:embed="rId5"/>
          <a:stretch>
            <a:fillRect/>
          </a:stretch>
        </p:blipFill>
        <p:spPr>
          <a:xfrm>
            <a:off x="11907662" y="0"/>
            <a:ext cx="284338" cy="284338"/>
          </a:xfrm>
          <a:prstGeom prst="rect">
            <a:avLst/>
          </a:prstGeom>
        </p:spPr>
      </p:pic>
      <p:sp>
        <p:nvSpPr>
          <p:cNvPr id="41" name="Forme libre 90">
            <a:extLst>
              <a:ext uri="{FF2B5EF4-FFF2-40B4-BE49-F238E27FC236}">
                <a16:creationId xmlns:a16="http://schemas.microsoft.com/office/drawing/2014/main" id="{7B9D7367-A895-4C9C-B6B6-61AA18D6AA97}"/>
              </a:ext>
            </a:extLst>
          </p:cNvPr>
          <p:cNvSpPr/>
          <p:nvPr/>
        </p:nvSpPr>
        <p:spPr bwMode="auto">
          <a:xfrm rot="16200000">
            <a:off x="3596509" y="3453123"/>
            <a:ext cx="3116425" cy="8485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3" name="Rectangle 2">
            <a:extLst>
              <a:ext uri="{FF2B5EF4-FFF2-40B4-BE49-F238E27FC236}">
                <a16:creationId xmlns:a16="http://schemas.microsoft.com/office/drawing/2014/main" id="{66C52BDE-21B7-75B7-A465-9D53A37A4665}"/>
              </a:ext>
            </a:extLst>
          </p:cNvPr>
          <p:cNvSpPr/>
          <p:nvPr/>
        </p:nvSpPr>
        <p:spPr>
          <a:xfrm>
            <a:off x="210184" y="5677644"/>
            <a:ext cx="4560682" cy="822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a:t>Attention </a:t>
            </a:r>
          </a:p>
          <a:p>
            <a:pPr algn="ctr"/>
            <a:r>
              <a:rPr lang="fr-FR" sz="1400"/>
              <a:t>Ne pas personnaliser le projet – conserver les 7 projets déjà définis</a:t>
            </a:r>
            <a:endParaRPr lang="fr-FR" sz="1400">
              <a:highlight>
                <a:srgbClr val="00FFFF"/>
              </a:highlight>
            </a:endParaRPr>
          </a:p>
        </p:txBody>
      </p:sp>
      <p:cxnSp>
        <p:nvCxnSpPr>
          <p:cNvPr id="13" name="Connecteur droit avec flèche 12">
            <a:extLst>
              <a:ext uri="{FF2B5EF4-FFF2-40B4-BE49-F238E27FC236}">
                <a16:creationId xmlns:a16="http://schemas.microsoft.com/office/drawing/2014/main" id="{DE4DB58B-CA96-8B4A-1B47-9C8EB9055588}"/>
              </a:ext>
            </a:extLst>
          </p:cNvPr>
          <p:cNvCxnSpPr>
            <a:cxnSpLocks/>
          </p:cNvCxnSpPr>
          <p:nvPr/>
        </p:nvCxnSpPr>
        <p:spPr>
          <a:xfrm flipV="1">
            <a:off x="4816460" y="6053805"/>
            <a:ext cx="324731" cy="125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8" name="Image 47">
            <a:extLst>
              <a:ext uri="{FF2B5EF4-FFF2-40B4-BE49-F238E27FC236}">
                <a16:creationId xmlns:a16="http://schemas.microsoft.com/office/drawing/2014/main" id="{F20FB10D-8B0C-502B-95DD-A9DF687BE84E}"/>
              </a:ext>
            </a:extLst>
          </p:cNvPr>
          <p:cNvPicPr>
            <a:picLocks noChangeAspect="1"/>
          </p:cNvPicPr>
          <p:nvPr/>
        </p:nvPicPr>
        <p:blipFill>
          <a:blip r:embed="rId6"/>
          <a:stretch>
            <a:fillRect/>
          </a:stretch>
        </p:blipFill>
        <p:spPr>
          <a:xfrm>
            <a:off x="7682779" y="1084295"/>
            <a:ext cx="2546858" cy="1621550"/>
          </a:xfrm>
          <a:prstGeom prst="rect">
            <a:avLst/>
          </a:prstGeom>
        </p:spPr>
      </p:pic>
      <p:sp>
        <p:nvSpPr>
          <p:cNvPr id="5" name="Rectangle 4">
            <a:extLst>
              <a:ext uri="{FF2B5EF4-FFF2-40B4-BE49-F238E27FC236}">
                <a16:creationId xmlns:a16="http://schemas.microsoft.com/office/drawing/2014/main" id="{62560A30-C764-E3A5-30AF-CAE0156A70BD}"/>
              </a:ext>
            </a:extLst>
          </p:cNvPr>
          <p:cNvSpPr/>
          <p:nvPr/>
        </p:nvSpPr>
        <p:spPr>
          <a:xfrm>
            <a:off x="3165325" y="6575089"/>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7408425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Image 36">
            <a:extLst>
              <a:ext uri="{FF2B5EF4-FFF2-40B4-BE49-F238E27FC236}">
                <a16:creationId xmlns:a16="http://schemas.microsoft.com/office/drawing/2014/main" id="{572234BB-F104-3369-5F57-86D54E65D8E8}"/>
              </a:ext>
            </a:extLst>
          </p:cNvPr>
          <p:cNvPicPr>
            <a:picLocks noChangeAspect="1"/>
          </p:cNvPicPr>
          <p:nvPr/>
        </p:nvPicPr>
        <p:blipFill>
          <a:blip r:embed="rId2"/>
          <a:stretch>
            <a:fillRect/>
          </a:stretch>
        </p:blipFill>
        <p:spPr>
          <a:xfrm>
            <a:off x="6815347" y="2620536"/>
            <a:ext cx="4771260" cy="3691053"/>
          </a:xfrm>
          <a:prstGeom prst="rect">
            <a:avLst/>
          </a:prstGeom>
        </p:spPr>
      </p:pic>
      <p:sp>
        <p:nvSpPr>
          <p:cNvPr id="20" name="Flèche : bas 19">
            <a:extLst>
              <a:ext uri="{FF2B5EF4-FFF2-40B4-BE49-F238E27FC236}">
                <a16:creationId xmlns:a16="http://schemas.microsoft.com/office/drawing/2014/main" id="{68480354-34A6-4E3E-AB37-BE5BADB11B64}"/>
              </a:ext>
            </a:extLst>
          </p:cNvPr>
          <p:cNvSpPr/>
          <p:nvPr/>
        </p:nvSpPr>
        <p:spPr>
          <a:xfrm>
            <a:off x="11055588" y="5680907"/>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 coins arrondis 20">
            <a:extLst>
              <a:ext uri="{FF2B5EF4-FFF2-40B4-BE49-F238E27FC236}">
                <a16:creationId xmlns:a16="http://schemas.microsoft.com/office/drawing/2014/main" id="{D2358329-1CC1-4B8E-9A68-7D591B070CDF}"/>
              </a:ext>
            </a:extLst>
          </p:cNvPr>
          <p:cNvSpPr/>
          <p:nvPr/>
        </p:nvSpPr>
        <p:spPr>
          <a:xfrm>
            <a:off x="316001" y="1571663"/>
            <a:ext cx="11284316" cy="314031"/>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Consulter le projet / Consulter la composition de la proposition</a:t>
            </a: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grpSp>
        <p:nvGrpSpPr>
          <p:cNvPr id="22" name="Groupe 21">
            <a:extLst>
              <a:ext uri="{FF2B5EF4-FFF2-40B4-BE49-F238E27FC236}">
                <a16:creationId xmlns:a16="http://schemas.microsoft.com/office/drawing/2014/main" id="{F704B689-1651-4DCC-A7FB-1659E1467296}"/>
              </a:ext>
            </a:extLst>
          </p:cNvPr>
          <p:cNvGrpSpPr/>
          <p:nvPr/>
        </p:nvGrpSpPr>
        <p:grpSpPr>
          <a:xfrm>
            <a:off x="5197782" y="1060407"/>
            <a:ext cx="2204417" cy="322977"/>
            <a:chOff x="1642210" y="864000"/>
            <a:chExt cx="1653313" cy="242233"/>
          </a:xfrm>
        </p:grpSpPr>
        <p:sp>
          <p:nvSpPr>
            <p:cNvPr id="23" name="Rectangle 22">
              <a:extLst>
                <a:ext uri="{FF2B5EF4-FFF2-40B4-BE49-F238E27FC236}">
                  <a16:creationId xmlns:a16="http://schemas.microsoft.com/office/drawing/2014/main" id="{6EB7637A-3F45-4AD0-ADD5-F600B149C54A}"/>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24" name="Groupe 23">
              <a:extLst>
                <a:ext uri="{FF2B5EF4-FFF2-40B4-BE49-F238E27FC236}">
                  <a16:creationId xmlns:a16="http://schemas.microsoft.com/office/drawing/2014/main" id="{010BE2EF-3A95-40AB-B318-D1BDFD45C6BF}"/>
                </a:ext>
              </a:extLst>
            </p:cNvPr>
            <p:cNvGrpSpPr/>
            <p:nvPr/>
          </p:nvGrpSpPr>
          <p:grpSpPr>
            <a:xfrm>
              <a:off x="1976780" y="895093"/>
              <a:ext cx="984172" cy="175628"/>
              <a:chOff x="2027352" y="895093"/>
              <a:chExt cx="984172" cy="175628"/>
            </a:xfrm>
          </p:grpSpPr>
          <p:cxnSp>
            <p:nvCxnSpPr>
              <p:cNvPr id="26" name="Connecteur droit 25">
                <a:extLst>
                  <a:ext uri="{FF2B5EF4-FFF2-40B4-BE49-F238E27FC236}">
                    <a16:creationId xmlns:a16="http://schemas.microsoft.com/office/drawing/2014/main" id="{F0308D4A-01E5-46C4-B484-6BE258A8B595}"/>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B8DEE30E-7410-45F6-8503-65DA60F23E0B}"/>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5" name="Picture 2" descr="Key Icon 4409723">
              <a:extLst>
                <a:ext uri="{FF2B5EF4-FFF2-40B4-BE49-F238E27FC236}">
                  <a16:creationId xmlns:a16="http://schemas.microsoft.com/office/drawing/2014/main" id="{97508FD5-EA7F-42B9-92D7-05416242F8EF}"/>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oupe 28">
            <a:extLst>
              <a:ext uri="{FF2B5EF4-FFF2-40B4-BE49-F238E27FC236}">
                <a16:creationId xmlns:a16="http://schemas.microsoft.com/office/drawing/2014/main" id="{226ABDB7-F262-4107-962C-6FA99103EF73}"/>
              </a:ext>
            </a:extLst>
          </p:cNvPr>
          <p:cNvGrpSpPr/>
          <p:nvPr/>
        </p:nvGrpSpPr>
        <p:grpSpPr>
          <a:xfrm>
            <a:off x="9689643" y="436470"/>
            <a:ext cx="765652" cy="144000"/>
            <a:chOff x="2290064" y="1390339"/>
            <a:chExt cx="765652" cy="144000"/>
          </a:xfrm>
        </p:grpSpPr>
        <p:sp>
          <p:nvSpPr>
            <p:cNvPr id="30" name="Ellipse 29">
              <a:extLst>
                <a:ext uri="{FF2B5EF4-FFF2-40B4-BE49-F238E27FC236}">
                  <a16:creationId xmlns:a16="http://schemas.microsoft.com/office/drawing/2014/main" id="{D157C0BE-7D10-4DFC-869B-52E7B54DC432}"/>
                </a:ext>
              </a:extLst>
            </p:cNvPr>
            <p:cNvSpPr/>
            <p:nvPr/>
          </p:nvSpPr>
          <p:spPr>
            <a:xfrm>
              <a:off x="2290064" y="1390339"/>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1" name="Ellipse 30">
              <a:extLst>
                <a:ext uri="{FF2B5EF4-FFF2-40B4-BE49-F238E27FC236}">
                  <a16:creationId xmlns:a16="http://schemas.microsoft.com/office/drawing/2014/main" id="{87932B1B-3BE6-4B14-884C-A76ABF2CF00A}"/>
                </a:ext>
              </a:extLst>
            </p:cNvPr>
            <p:cNvSpPr/>
            <p:nvPr/>
          </p:nvSpPr>
          <p:spPr>
            <a:xfrm>
              <a:off x="2455436" y="1390339"/>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2" name="Ellipse 31">
              <a:extLst>
                <a:ext uri="{FF2B5EF4-FFF2-40B4-BE49-F238E27FC236}">
                  <a16:creationId xmlns:a16="http://schemas.microsoft.com/office/drawing/2014/main" id="{5976E63D-AE75-4370-A0D8-9CC1DA3CB875}"/>
                </a:ext>
              </a:extLst>
            </p:cNvPr>
            <p:cNvSpPr/>
            <p:nvPr/>
          </p:nvSpPr>
          <p:spPr>
            <a:xfrm>
              <a:off x="2760492" y="1390339"/>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3" name="Ellipse 32">
              <a:extLst>
                <a:ext uri="{FF2B5EF4-FFF2-40B4-BE49-F238E27FC236}">
                  <a16:creationId xmlns:a16="http://schemas.microsoft.com/office/drawing/2014/main" id="{976B0E4B-C251-417B-BBFC-C2F27193A9EC}"/>
                </a:ext>
              </a:extLst>
            </p:cNvPr>
            <p:cNvSpPr/>
            <p:nvPr/>
          </p:nvSpPr>
          <p:spPr>
            <a:xfrm>
              <a:off x="2917301" y="1390339"/>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5" name="Ellipse 34">
              <a:extLst>
                <a:ext uri="{FF2B5EF4-FFF2-40B4-BE49-F238E27FC236}">
                  <a16:creationId xmlns:a16="http://schemas.microsoft.com/office/drawing/2014/main" id="{ACA5D6FC-0892-4F5D-ACF1-95B5F41DBAC2}"/>
                </a:ext>
              </a:extLst>
            </p:cNvPr>
            <p:cNvSpPr/>
            <p:nvPr/>
          </p:nvSpPr>
          <p:spPr>
            <a:xfrm>
              <a:off x="2607836" y="1390339"/>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9" name="Titre 1">
            <a:extLst>
              <a:ext uri="{FF2B5EF4-FFF2-40B4-BE49-F238E27FC236}">
                <a16:creationId xmlns:a16="http://schemas.microsoft.com/office/drawing/2014/main" id="{D1E590BF-077F-65BC-B29E-16B208755704}"/>
              </a:ext>
            </a:extLst>
          </p:cNvPr>
          <p:cNvSpPr txBox="1">
            <a:spLocks/>
          </p:cNvSpPr>
          <p:nvPr/>
        </p:nvSpPr>
        <p:spPr>
          <a:xfrm>
            <a:off x="1075136" y="329622"/>
            <a:ext cx="8339900" cy="384043"/>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000" b="0" i="0" u="none" strike="noStrike" kern="0" cap="none" spc="0" normalizeH="0" baseline="0" noProof="0">
                <a:ln>
                  <a:noFill/>
                </a:ln>
                <a:solidFill>
                  <a:srgbClr val="000000"/>
                </a:solidFill>
                <a:effectLst/>
                <a:uLnTx/>
                <a:uFillTx/>
                <a:latin typeface="Montserrat ExtraBold"/>
                <a:cs typeface="Arial"/>
                <a:sym typeface="Arial"/>
              </a:rPr>
              <a:t> </a:t>
            </a:r>
            <a:r>
              <a:rPr lang="fr-FR" sz="2000">
                <a:latin typeface="Montserrat ExtraBold"/>
              </a:rPr>
              <a:t> Parcours LEA : </a:t>
            </a:r>
            <a:r>
              <a:rPr kumimoji="0" lang="fr-FR" sz="2000" b="0" i="0" u="none" strike="noStrike" kern="0" cap="none" spc="0" normalizeH="0" baseline="0" noProof="0">
                <a:ln>
                  <a:noFill/>
                </a:ln>
                <a:solidFill>
                  <a:srgbClr val="000000"/>
                </a:solidFill>
                <a:effectLst/>
                <a:uLnTx/>
                <a:uFillTx/>
                <a:latin typeface="Montserrat ExtraBold"/>
                <a:cs typeface="Arial"/>
                <a:sym typeface="Arial"/>
              </a:rPr>
              <a:t>Souscription de l'Emprunt BPCE dans un CTO</a:t>
            </a:r>
          </a:p>
        </p:txBody>
      </p:sp>
      <p:pic>
        <p:nvPicPr>
          <p:cNvPr id="28" name="Image 27">
            <a:extLst>
              <a:ext uri="{FF2B5EF4-FFF2-40B4-BE49-F238E27FC236}">
                <a16:creationId xmlns:a16="http://schemas.microsoft.com/office/drawing/2014/main" id="{806D90FE-107F-4854-A56E-8F3F8BC00D45}"/>
              </a:ext>
            </a:extLst>
          </p:cNvPr>
          <p:cNvPicPr>
            <a:picLocks noChangeAspect="1"/>
          </p:cNvPicPr>
          <p:nvPr/>
        </p:nvPicPr>
        <p:blipFill>
          <a:blip r:embed="rId4"/>
          <a:stretch>
            <a:fillRect/>
          </a:stretch>
        </p:blipFill>
        <p:spPr>
          <a:xfrm>
            <a:off x="11907662" y="0"/>
            <a:ext cx="284338" cy="284338"/>
          </a:xfrm>
          <a:prstGeom prst="rect">
            <a:avLst/>
          </a:prstGeom>
        </p:spPr>
      </p:pic>
      <p:pic>
        <p:nvPicPr>
          <p:cNvPr id="16" name="Image 15">
            <a:extLst>
              <a:ext uri="{FF2B5EF4-FFF2-40B4-BE49-F238E27FC236}">
                <a16:creationId xmlns:a16="http://schemas.microsoft.com/office/drawing/2014/main" id="{E92F4AF9-162B-4407-5C96-331CAEC73773}"/>
              </a:ext>
            </a:extLst>
          </p:cNvPr>
          <p:cNvPicPr>
            <a:picLocks noChangeAspect="1"/>
          </p:cNvPicPr>
          <p:nvPr/>
        </p:nvPicPr>
        <p:blipFill>
          <a:blip r:embed="rId5"/>
          <a:stretch>
            <a:fillRect/>
          </a:stretch>
        </p:blipFill>
        <p:spPr>
          <a:xfrm>
            <a:off x="468352" y="2165597"/>
            <a:ext cx="5113066" cy="3571705"/>
          </a:xfrm>
          <a:prstGeom prst="rect">
            <a:avLst/>
          </a:prstGeom>
        </p:spPr>
      </p:pic>
      <p:sp>
        <p:nvSpPr>
          <p:cNvPr id="19" name="Flèche : bas 18">
            <a:extLst>
              <a:ext uri="{FF2B5EF4-FFF2-40B4-BE49-F238E27FC236}">
                <a16:creationId xmlns:a16="http://schemas.microsoft.com/office/drawing/2014/main" id="{CBC05A7A-E1B7-4ADE-AC8D-2ADF837A2C99}"/>
              </a:ext>
            </a:extLst>
          </p:cNvPr>
          <p:cNvSpPr/>
          <p:nvPr/>
        </p:nvSpPr>
        <p:spPr>
          <a:xfrm>
            <a:off x="5166613" y="3478713"/>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1179B2CD-8E04-4AF3-A106-4A7C08222094}"/>
              </a:ext>
            </a:extLst>
          </p:cNvPr>
          <p:cNvSpPr/>
          <p:nvPr/>
        </p:nvSpPr>
        <p:spPr>
          <a:xfrm>
            <a:off x="3165325" y="6586664"/>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11267024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Image 56">
            <a:extLst>
              <a:ext uri="{FF2B5EF4-FFF2-40B4-BE49-F238E27FC236}">
                <a16:creationId xmlns:a16="http://schemas.microsoft.com/office/drawing/2014/main" id="{20C3EDE4-5E8E-88E4-BD24-0FF3EF8D9639}"/>
              </a:ext>
            </a:extLst>
          </p:cNvPr>
          <p:cNvPicPr>
            <a:picLocks noChangeAspect="1"/>
          </p:cNvPicPr>
          <p:nvPr/>
        </p:nvPicPr>
        <p:blipFill>
          <a:blip r:embed="rId2"/>
          <a:stretch>
            <a:fillRect/>
          </a:stretch>
        </p:blipFill>
        <p:spPr>
          <a:xfrm>
            <a:off x="8474110" y="2893371"/>
            <a:ext cx="3607644" cy="2148754"/>
          </a:xfrm>
          <a:prstGeom prst="rect">
            <a:avLst/>
          </a:prstGeom>
        </p:spPr>
      </p:pic>
      <p:pic>
        <p:nvPicPr>
          <p:cNvPr id="33" name="Image 32">
            <a:extLst>
              <a:ext uri="{FF2B5EF4-FFF2-40B4-BE49-F238E27FC236}">
                <a16:creationId xmlns:a16="http://schemas.microsoft.com/office/drawing/2014/main" id="{5881CDC8-4A8F-7B0C-BFCD-1C79F558D605}"/>
              </a:ext>
            </a:extLst>
          </p:cNvPr>
          <p:cNvPicPr>
            <a:picLocks noChangeAspect="1"/>
          </p:cNvPicPr>
          <p:nvPr/>
        </p:nvPicPr>
        <p:blipFill>
          <a:blip r:embed="rId3"/>
          <a:stretch>
            <a:fillRect/>
          </a:stretch>
        </p:blipFill>
        <p:spPr>
          <a:xfrm>
            <a:off x="5312928" y="3702205"/>
            <a:ext cx="2950126" cy="2128378"/>
          </a:xfrm>
          <a:prstGeom prst="rect">
            <a:avLst/>
          </a:prstGeom>
        </p:spPr>
      </p:pic>
      <p:sp>
        <p:nvSpPr>
          <p:cNvPr id="7" name="Rectangle : coins arrondis 6">
            <a:extLst>
              <a:ext uri="{FF2B5EF4-FFF2-40B4-BE49-F238E27FC236}">
                <a16:creationId xmlns:a16="http://schemas.microsoft.com/office/drawing/2014/main" id="{FE31A0AC-C134-44FE-B85D-69B3EE8EAC35}"/>
              </a:ext>
            </a:extLst>
          </p:cNvPr>
          <p:cNvSpPr/>
          <p:nvPr/>
        </p:nvSpPr>
        <p:spPr>
          <a:xfrm>
            <a:off x="127853" y="3610948"/>
            <a:ext cx="4703497" cy="1500523"/>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Modifier l’allocation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Il est possible de modifier la proposition réalisée par LEA à l’étape 2 « Proposition et personnalisation », via le switch (remplacement ) de niveau 2</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Sélectionner la ligne à modifier avec le crayon puis cliquer sur autres supports dans la ligne support indiquer « Emprunt »</a:t>
            </a: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25" name="Ellipse 24">
            <a:extLst>
              <a:ext uri="{FF2B5EF4-FFF2-40B4-BE49-F238E27FC236}">
                <a16:creationId xmlns:a16="http://schemas.microsoft.com/office/drawing/2014/main" id="{E4382C0D-2F47-49FA-AFBB-0180887269E3}"/>
              </a:ext>
            </a:extLst>
          </p:cNvPr>
          <p:cNvSpPr/>
          <p:nvPr/>
        </p:nvSpPr>
        <p:spPr>
          <a:xfrm>
            <a:off x="8062332" y="5615815"/>
            <a:ext cx="166810" cy="227424"/>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27" name="Connecteur droit avec flèche 26">
            <a:extLst>
              <a:ext uri="{FF2B5EF4-FFF2-40B4-BE49-F238E27FC236}">
                <a16:creationId xmlns:a16="http://schemas.microsoft.com/office/drawing/2014/main" id="{3A997D00-4E90-40A5-A746-AF7C1ABB5FDD}"/>
              </a:ext>
            </a:extLst>
          </p:cNvPr>
          <p:cNvCxnSpPr>
            <a:cxnSpLocks/>
          </p:cNvCxnSpPr>
          <p:nvPr/>
        </p:nvCxnSpPr>
        <p:spPr>
          <a:xfrm flipV="1">
            <a:off x="8251902" y="5097294"/>
            <a:ext cx="337621" cy="578677"/>
          </a:xfrm>
          <a:prstGeom prst="straightConnector1">
            <a:avLst/>
          </a:prstGeom>
          <a:ln>
            <a:solidFill>
              <a:schemeClr val="accent2">
                <a:lumMod val="7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8" name="Rectangle : coins arrondis 27">
            <a:extLst>
              <a:ext uri="{FF2B5EF4-FFF2-40B4-BE49-F238E27FC236}">
                <a16:creationId xmlns:a16="http://schemas.microsoft.com/office/drawing/2014/main" id="{E4A8D756-4A13-42D8-BE81-8762C56BF40B}"/>
              </a:ext>
            </a:extLst>
          </p:cNvPr>
          <p:cNvSpPr/>
          <p:nvPr/>
        </p:nvSpPr>
        <p:spPr>
          <a:xfrm>
            <a:off x="8610158" y="4782482"/>
            <a:ext cx="3493818" cy="297948"/>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Flèche : bas 28">
            <a:extLst>
              <a:ext uri="{FF2B5EF4-FFF2-40B4-BE49-F238E27FC236}">
                <a16:creationId xmlns:a16="http://schemas.microsoft.com/office/drawing/2014/main" id="{92C1DBA4-F508-4CD8-AB89-0D51B9184F48}"/>
              </a:ext>
            </a:extLst>
          </p:cNvPr>
          <p:cNvSpPr/>
          <p:nvPr/>
        </p:nvSpPr>
        <p:spPr>
          <a:xfrm>
            <a:off x="9603148" y="4079408"/>
            <a:ext cx="185287" cy="231208"/>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0" name="Groupe 9">
            <a:extLst>
              <a:ext uri="{FF2B5EF4-FFF2-40B4-BE49-F238E27FC236}">
                <a16:creationId xmlns:a16="http://schemas.microsoft.com/office/drawing/2014/main" id="{C6FB529D-852F-4993-A995-96E06505B9F7}"/>
              </a:ext>
            </a:extLst>
          </p:cNvPr>
          <p:cNvGrpSpPr/>
          <p:nvPr/>
        </p:nvGrpSpPr>
        <p:grpSpPr>
          <a:xfrm>
            <a:off x="9527792" y="483134"/>
            <a:ext cx="765652" cy="144000"/>
            <a:chOff x="8888361" y="418328"/>
            <a:chExt cx="765652" cy="144000"/>
          </a:xfrm>
        </p:grpSpPr>
        <p:sp>
          <p:nvSpPr>
            <p:cNvPr id="36" name="Ellipse 35">
              <a:extLst>
                <a:ext uri="{FF2B5EF4-FFF2-40B4-BE49-F238E27FC236}">
                  <a16:creationId xmlns:a16="http://schemas.microsoft.com/office/drawing/2014/main" id="{F1E3F9F3-12D0-4B6E-ADD2-386CCC35FDBB}"/>
                </a:ext>
              </a:extLst>
            </p:cNvPr>
            <p:cNvSpPr/>
            <p:nvPr/>
          </p:nvSpPr>
          <p:spPr>
            <a:xfrm>
              <a:off x="8888361"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7" name="Ellipse 36">
              <a:extLst>
                <a:ext uri="{FF2B5EF4-FFF2-40B4-BE49-F238E27FC236}">
                  <a16:creationId xmlns:a16="http://schemas.microsoft.com/office/drawing/2014/main" id="{A774639B-8FF3-4544-AD84-FC6F74BC7AB2}"/>
                </a:ext>
              </a:extLst>
            </p:cNvPr>
            <p:cNvSpPr/>
            <p:nvPr/>
          </p:nvSpPr>
          <p:spPr>
            <a:xfrm>
              <a:off x="9053733"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Ellipse 37">
              <a:extLst>
                <a:ext uri="{FF2B5EF4-FFF2-40B4-BE49-F238E27FC236}">
                  <a16:creationId xmlns:a16="http://schemas.microsoft.com/office/drawing/2014/main" id="{F4C0ECD6-08E4-44EF-86D6-DE9A65B9FA16}"/>
                </a:ext>
              </a:extLst>
            </p:cNvPr>
            <p:cNvSpPr/>
            <p:nvPr/>
          </p:nvSpPr>
          <p:spPr>
            <a:xfrm>
              <a:off x="9358789"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Ellipse 38">
              <a:extLst>
                <a:ext uri="{FF2B5EF4-FFF2-40B4-BE49-F238E27FC236}">
                  <a16:creationId xmlns:a16="http://schemas.microsoft.com/office/drawing/2014/main" id="{F17C8CFB-C8F2-402B-B83C-7FA52616DA01}"/>
                </a:ext>
              </a:extLst>
            </p:cNvPr>
            <p:cNvSpPr/>
            <p:nvPr/>
          </p:nvSpPr>
          <p:spPr>
            <a:xfrm>
              <a:off x="9515598" y="41832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1" name="Ellipse 40">
              <a:extLst>
                <a:ext uri="{FF2B5EF4-FFF2-40B4-BE49-F238E27FC236}">
                  <a16:creationId xmlns:a16="http://schemas.microsoft.com/office/drawing/2014/main" id="{7A8329BB-9A11-4D01-A68B-1036E93F7936}"/>
                </a:ext>
              </a:extLst>
            </p:cNvPr>
            <p:cNvSpPr/>
            <p:nvPr/>
          </p:nvSpPr>
          <p:spPr>
            <a:xfrm>
              <a:off x="9206133"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42" name="Rectangle : coins arrondis 41">
            <a:extLst>
              <a:ext uri="{FF2B5EF4-FFF2-40B4-BE49-F238E27FC236}">
                <a16:creationId xmlns:a16="http://schemas.microsoft.com/office/drawing/2014/main" id="{37757FE6-6CAE-4542-84C1-8C1A32469E73}"/>
              </a:ext>
            </a:extLst>
          </p:cNvPr>
          <p:cNvSpPr/>
          <p:nvPr/>
        </p:nvSpPr>
        <p:spPr>
          <a:xfrm>
            <a:off x="224035" y="2126174"/>
            <a:ext cx="4515916" cy="1148870"/>
          </a:xfrm>
          <a:prstGeom prst="roundRect">
            <a:avLst>
              <a:gd name="adj" fmla="val 13003"/>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En première intention LEA pousse une allocation issue du portefeuille modèle de NIM </a:t>
            </a:r>
            <a:r>
              <a:rPr kumimoji="0" lang="fr-FR" sz="1050" b="1"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qui ne comportera pas l’emprunt.</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Tous les supports éligibles et proposés en 1</a:t>
            </a:r>
            <a:r>
              <a:rPr kumimoji="0" lang="fr-FR" sz="1050" b="0" i="1" u="none" strike="noStrike" kern="0" cap="none" spc="0" normalizeH="0" baseline="3000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ère</a:t>
            </a: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 intention LEA peuvent être remplacés (switch) ou ventilés (split) au profit de l’emprunt BPCE.</a:t>
            </a:r>
          </a:p>
        </p:txBody>
      </p:sp>
      <p:sp>
        <p:nvSpPr>
          <p:cNvPr id="46" name="ZoneTexte 45">
            <a:extLst>
              <a:ext uri="{FF2B5EF4-FFF2-40B4-BE49-F238E27FC236}">
                <a16:creationId xmlns:a16="http://schemas.microsoft.com/office/drawing/2014/main" id="{D6261303-EBA1-4583-87D7-A6168A2D5CF2}"/>
              </a:ext>
            </a:extLst>
          </p:cNvPr>
          <p:cNvSpPr txBox="1"/>
          <p:nvPr/>
        </p:nvSpPr>
        <p:spPr>
          <a:xfrm>
            <a:off x="5818908" y="2225104"/>
            <a:ext cx="5541818" cy="333370"/>
          </a:xfrm>
          <a:prstGeom prst="rect">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fr-FR"/>
            </a:defPPr>
            <a:lvl1pPr marR="0" lvl="0" indent="0" algn="just" defTabSz="1219170" fontAlgn="auto">
              <a:lnSpc>
                <a:spcPct val="100000"/>
              </a:lnSpc>
              <a:spcBef>
                <a:spcPts val="0"/>
              </a:spcBef>
              <a:spcAft>
                <a:spcPts val="0"/>
              </a:spcAft>
              <a:buClrTx/>
              <a:buSzTx/>
              <a:buFontTx/>
              <a:buNone/>
              <a:tabLst/>
              <a:defRPr kumimoji="0" sz="1333" b="0" i="1" u="none" strike="noStrike" kern="0" cap="none" spc="0" normalizeH="0" baseline="0">
                <a:ln>
                  <a:noFill/>
                </a:ln>
                <a:solidFill>
                  <a:srgbClr val="000000"/>
                </a:solidFill>
                <a:effectLst/>
                <a:uLnTx/>
                <a:uFillTx/>
                <a:latin typeface="Montserrat" panose="00000500000000000000"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333"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Tous les supports sont éligibles au switch</a:t>
            </a:r>
            <a:endParaRPr kumimoji="0" lang="fr-FR" sz="1333" b="0" i="1" u="none" strike="noStrike" kern="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35" name="Ellipse 34">
            <a:extLst>
              <a:ext uri="{FF2B5EF4-FFF2-40B4-BE49-F238E27FC236}">
                <a16:creationId xmlns:a16="http://schemas.microsoft.com/office/drawing/2014/main" id="{A03652B7-8FBA-4205-ABD7-B180AFD6035D}"/>
              </a:ext>
            </a:extLst>
          </p:cNvPr>
          <p:cNvSpPr/>
          <p:nvPr/>
        </p:nvSpPr>
        <p:spPr>
          <a:xfrm>
            <a:off x="6481698" y="5519617"/>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4</a:t>
            </a:r>
          </a:p>
        </p:txBody>
      </p:sp>
      <p:sp>
        <p:nvSpPr>
          <p:cNvPr id="23" name="Titre 1">
            <a:extLst>
              <a:ext uri="{FF2B5EF4-FFF2-40B4-BE49-F238E27FC236}">
                <a16:creationId xmlns:a16="http://schemas.microsoft.com/office/drawing/2014/main" id="{E85F9CC6-60E2-F150-35A4-0DC616AA9290}"/>
              </a:ext>
            </a:extLst>
          </p:cNvPr>
          <p:cNvSpPr txBox="1">
            <a:spLocks/>
          </p:cNvSpPr>
          <p:nvPr/>
        </p:nvSpPr>
        <p:spPr>
          <a:xfrm>
            <a:off x="923463" y="386919"/>
            <a:ext cx="8650195" cy="384043"/>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000" b="0" i="0" u="none" strike="noStrike" kern="0" cap="none" spc="0" normalizeH="0" baseline="0" noProof="0">
                <a:ln>
                  <a:noFill/>
                </a:ln>
                <a:solidFill>
                  <a:srgbClr val="000000"/>
                </a:solidFill>
                <a:effectLst/>
                <a:uLnTx/>
                <a:uFillTx/>
                <a:latin typeface="Montserrat ExtraBold"/>
                <a:cs typeface="Arial"/>
                <a:sym typeface="Arial"/>
              </a:rPr>
              <a:t> </a:t>
            </a:r>
            <a:r>
              <a:rPr lang="fr-FR" sz="2000">
                <a:latin typeface="Montserrat ExtraBold"/>
              </a:rPr>
              <a:t> Parcours LEA : </a:t>
            </a:r>
            <a:r>
              <a:rPr kumimoji="0" lang="fr-FR" sz="2000" b="0" i="0" u="none" strike="noStrike" kern="0" cap="none" spc="0" normalizeH="0" baseline="0" noProof="0">
                <a:ln>
                  <a:noFill/>
                </a:ln>
                <a:solidFill>
                  <a:srgbClr val="000000"/>
                </a:solidFill>
                <a:effectLst/>
                <a:uLnTx/>
                <a:uFillTx/>
                <a:latin typeface="Montserrat ExtraBold"/>
                <a:cs typeface="Arial"/>
                <a:sym typeface="Arial"/>
              </a:rPr>
              <a:t>Souscription de l'Emprunt BPCE dans un CTO</a:t>
            </a:r>
          </a:p>
        </p:txBody>
      </p:sp>
      <p:pic>
        <p:nvPicPr>
          <p:cNvPr id="47" name="Image 46">
            <a:extLst>
              <a:ext uri="{FF2B5EF4-FFF2-40B4-BE49-F238E27FC236}">
                <a16:creationId xmlns:a16="http://schemas.microsoft.com/office/drawing/2014/main" id="{8F6C47D9-79DE-4BE2-AA3A-4B8E20802DB3}"/>
              </a:ext>
            </a:extLst>
          </p:cNvPr>
          <p:cNvPicPr>
            <a:picLocks noChangeAspect="1"/>
          </p:cNvPicPr>
          <p:nvPr/>
        </p:nvPicPr>
        <p:blipFill>
          <a:blip r:embed="rId4"/>
          <a:stretch>
            <a:fillRect/>
          </a:stretch>
        </p:blipFill>
        <p:spPr>
          <a:xfrm>
            <a:off x="11907662" y="27708"/>
            <a:ext cx="284338" cy="284338"/>
          </a:xfrm>
          <a:prstGeom prst="rect">
            <a:avLst/>
          </a:prstGeom>
        </p:spPr>
      </p:pic>
      <p:sp>
        <p:nvSpPr>
          <p:cNvPr id="48" name="Forme libre 90">
            <a:extLst>
              <a:ext uri="{FF2B5EF4-FFF2-40B4-BE49-F238E27FC236}">
                <a16:creationId xmlns:a16="http://schemas.microsoft.com/office/drawing/2014/main" id="{B30D6406-E1BC-414D-B1E3-4F083853C351}"/>
              </a:ext>
            </a:extLst>
          </p:cNvPr>
          <p:cNvSpPr/>
          <p:nvPr/>
        </p:nvSpPr>
        <p:spPr bwMode="auto">
          <a:xfrm rot="16200000">
            <a:off x="3596509" y="3615169"/>
            <a:ext cx="3116425" cy="8485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grpSp>
        <p:nvGrpSpPr>
          <p:cNvPr id="49" name="Groupe 48">
            <a:extLst>
              <a:ext uri="{FF2B5EF4-FFF2-40B4-BE49-F238E27FC236}">
                <a16:creationId xmlns:a16="http://schemas.microsoft.com/office/drawing/2014/main" id="{56C3D6C4-8083-4326-A66B-63B919F7AA9C}"/>
              </a:ext>
            </a:extLst>
          </p:cNvPr>
          <p:cNvGrpSpPr/>
          <p:nvPr/>
        </p:nvGrpSpPr>
        <p:grpSpPr>
          <a:xfrm>
            <a:off x="0" y="1508277"/>
            <a:ext cx="2204417" cy="322977"/>
            <a:chOff x="1642210" y="864000"/>
            <a:chExt cx="1653313" cy="242233"/>
          </a:xfrm>
        </p:grpSpPr>
        <p:sp>
          <p:nvSpPr>
            <p:cNvPr id="50" name="Rectangle 49">
              <a:extLst>
                <a:ext uri="{FF2B5EF4-FFF2-40B4-BE49-F238E27FC236}">
                  <a16:creationId xmlns:a16="http://schemas.microsoft.com/office/drawing/2014/main" id="{ECF3F063-551E-4A4F-833C-F1C41CE8C7C0}"/>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51" name="Groupe 50">
              <a:extLst>
                <a:ext uri="{FF2B5EF4-FFF2-40B4-BE49-F238E27FC236}">
                  <a16:creationId xmlns:a16="http://schemas.microsoft.com/office/drawing/2014/main" id="{5353A2AF-96CA-4B58-8CEF-1F30B5A0D581}"/>
                </a:ext>
              </a:extLst>
            </p:cNvPr>
            <p:cNvGrpSpPr/>
            <p:nvPr/>
          </p:nvGrpSpPr>
          <p:grpSpPr>
            <a:xfrm>
              <a:off x="1976780" y="895093"/>
              <a:ext cx="984172" cy="175628"/>
              <a:chOff x="2027352" y="895093"/>
              <a:chExt cx="984172" cy="175628"/>
            </a:xfrm>
          </p:grpSpPr>
          <p:cxnSp>
            <p:nvCxnSpPr>
              <p:cNvPr id="53" name="Connecteur droit 52">
                <a:extLst>
                  <a:ext uri="{FF2B5EF4-FFF2-40B4-BE49-F238E27FC236}">
                    <a16:creationId xmlns:a16="http://schemas.microsoft.com/office/drawing/2014/main" id="{1E340A81-9F9F-4FC7-AE19-871292DE30C9}"/>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id="{828AF21C-87BD-47C6-AACB-8ABEE6BAB68E}"/>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52" name="Picture 2" descr="Key Icon 4409723">
              <a:extLst>
                <a:ext uri="{FF2B5EF4-FFF2-40B4-BE49-F238E27FC236}">
                  <a16:creationId xmlns:a16="http://schemas.microsoft.com/office/drawing/2014/main" id="{B16C944A-5283-4BF2-8A73-D3F3C8CCEEEE}"/>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56" name="Rectangle 55">
            <a:extLst>
              <a:ext uri="{FF2B5EF4-FFF2-40B4-BE49-F238E27FC236}">
                <a16:creationId xmlns:a16="http://schemas.microsoft.com/office/drawing/2014/main" id="{A0094D4D-052A-4865-B829-FF0D1217A8B7}"/>
              </a:ext>
            </a:extLst>
          </p:cNvPr>
          <p:cNvSpPr/>
          <p:nvPr/>
        </p:nvSpPr>
        <p:spPr>
          <a:xfrm>
            <a:off x="2046514" y="1539379"/>
            <a:ext cx="2204417" cy="322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REMPLACEMENT  SIMPLE</a:t>
            </a:r>
          </a:p>
        </p:txBody>
      </p:sp>
      <p:cxnSp>
        <p:nvCxnSpPr>
          <p:cNvPr id="59" name="Connecteur droit 58">
            <a:extLst>
              <a:ext uri="{FF2B5EF4-FFF2-40B4-BE49-F238E27FC236}">
                <a16:creationId xmlns:a16="http://schemas.microsoft.com/office/drawing/2014/main" id="{37F37A33-1487-4976-BFAD-095A81BC6EB2}"/>
              </a:ext>
            </a:extLst>
          </p:cNvPr>
          <p:cNvCxnSpPr>
            <a:cxnSpLocks/>
          </p:cNvCxnSpPr>
          <p:nvPr/>
        </p:nvCxnSpPr>
        <p:spPr>
          <a:xfrm>
            <a:off x="2220686" y="1580836"/>
            <a:ext cx="1875453"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0" name="Connecteur droit 59">
            <a:extLst>
              <a:ext uri="{FF2B5EF4-FFF2-40B4-BE49-F238E27FC236}">
                <a16:creationId xmlns:a16="http://schemas.microsoft.com/office/drawing/2014/main" id="{C498CE04-58B8-4D4D-B7BF-52EB8842E45A}"/>
              </a:ext>
            </a:extLst>
          </p:cNvPr>
          <p:cNvCxnSpPr>
            <a:cxnSpLocks/>
          </p:cNvCxnSpPr>
          <p:nvPr/>
        </p:nvCxnSpPr>
        <p:spPr>
          <a:xfrm>
            <a:off x="2230016" y="1815006"/>
            <a:ext cx="1875453"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Espace réservé du texte 14">
            <a:extLst>
              <a:ext uri="{FF2B5EF4-FFF2-40B4-BE49-F238E27FC236}">
                <a16:creationId xmlns:a16="http://schemas.microsoft.com/office/drawing/2014/main" id="{77912EBB-0194-47F5-A44A-67458843FB40}"/>
              </a:ext>
            </a:extLst>
          </p:cNvPr>
          <p:cNvSpPr txBox="1">
            <a:spLocks/>
          </p:cNvSpPr>
          <p:nvPr/>
        </p:nvSpPr>
        <p:spPr>
          <a:xfrm rot="20713029">
            <a:off x="4142791" y="1642315"/>
            <a:ext cx="802434" cy="261131"/>
          </a:xfrm>
          <a:prstGeom prst="rect">
            <a:avLst/>
          </a:prstGeom>
          <a:solidFill>
            <a:schemeClr val="bg2"/>
          </a:solidFill>
        </p:spPr>
        <p:txBody>
          <a:bodyPr vert="horz" lIns="0" tIns="0" rIns="0" bIns="0" rtlCol="0" anchor="ctr">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2133" b="0" i="0" u="none" strike="noStrike" cap="none" baseline="0">
                <a:solidFill>
                  <a:srgbClr val="B24388"/>
                </a:solidFill>
                <a:latin typeface="Montserrat SemiBold" panose="00000700000000000000" pitchFamily="50" charset="0"/>
                <a:ea typeface="Arial"/>
                <a:cs typeface="Arial"/>
                <a:sym typeface="Arial"/>
              </a:defRPr>
            </a:lvl1pPr>
            <a:lvl2pPr marL="609585" marR="0" lvl="1" indent="0" algn="l" rtl="0" eaLnBrk="1" hangingPunct="1">
              <a:lnSpc>
                <a:spcPct val="100000"/>
              </a:lnSpc>
              <a:spcBef>
                <a:spcPts val="0"/>
              </a:spcBef>
              <a:spcAft>
                <a:spcPts val="0"/>
              </a:spcAft>
              <a:buClr>
                <a:schemeClr val="accent1"/>
              </a:buClr>
              <a:buFont typeface="Symbol" panose="05050102010706020507" pitchFamily="18" charset="2"/>
              <a:buNone/>
              <a:defRPr sz="1600" b="0" i="0" u="none" strike="noStrike" cap="none">
                <a:solidFill>
                  <a:schemeClr val="bg1"/>
                </a:solidFill>
                <a:latin typeface="+mn-lt"/>
                <a:ea typeface="Arial"/>
                <a:cs typeface="Arial"/>
                <a:sym typeface="Arial"/>
              </a:defRPr>
            </a:lvl2pPr>
            <a:lvl3pPr marL="1219170" marR="0" lvl="2" indent="0" algn="l" rtl="0" eaLnBrk="1" hangingPunct="1">
              <a:lnSpc>
                <a:spcPct val="100000"/>
              </a:lnSpc>
              <a:spcBef>
                <a:spcPts val="0"/>
              </a:spcBef>
              <a:spcAft>
                <a:spcPts val="0"/>
              </a:spcAft>
              <a:buClr>
                <a:srgbClr val="EC624A"/>
              </a:buClr>
              <a:buFont typeface="Courier New" panose="02070309020205020404" pitchFamily="49" charset="0"/>
              <a:buNone/>
              <a:defRPr sz="1600" b="0" i="0" u="none" strike="noStrike" cap="none">
                <a:solidFill>
                  <a:schemeClr val="bg1"/>
                </a:solidFill>
                <a:latin typeface="+mn-lt"/>
                <a:ea typeface="Arial"/>
                <a:cs typeface="Arial"/>
                <a:sym typeface="Arial"/>
              </a:defRPr>
            </a:lvl3pPr>
            <a:lvl4pPr marL="1828754" marR="0" lvl="3" indent="0" algn="l" rtl="0" eaLnBrk="1" hangingPunct="1">
              <a:lnSpc>
                <a:spcPct val="100000"/>
              </a:lnSpc>
              <a:spcBef>
                <a:spcPts val="0"/>
              </a:spcBef>
              <a:spcAft>
                <a:spcPts val="0"/>
              </a:spcAft>
              <a:buClr>
                <a:schemeClr val="accent2"/>
              </a:buClr>
              <a:buFont typeface="Arial" panose="020B0604020202020204" pitchFamily="34" charset="0"/>
              <a:buNone/>
              <a:defRPr sz="1600" b="0" i="0" u="none" strike="noStrike" cap="none">
                <a:solidFill>
                  <a:schemeClr val="bg1"/>
                </a:solidFill>
                <a:latin typeface="+mn-lt"/>
                <a:ea typeface="Arial"/>
                <a:cs typeface="Arial"/>
                <a:sym typeface="Arial"/>
              </a:defRPr>
            </a:lvl4pPr>
            <a:lvl5pPr marL="2438339" marR="0" lvl="4" indent="0" algn="l" rtl="0" eaLnBrk="1" hangingPunct="1">
              <a:lnSpc>
                <a:spcPct val="100000"/>
              </a:lnSpc>
              <a:spcBef>
                <a:spcPts val="0"/>
              </a:spcBef>
              <a:spcAft>
                <a:spcPts val="0"/>
              </a:spcAft>
              <a:buNone/>
              <a:defRPr sz="16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15875" marR="0" lvl="0" indent="-15875"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700" b="0" i="0" u="none" strike="noStrike" kern="0" cap="none" spc="0" normalizeH="0" baseline="0" noProof="0">
                <a:ln>
                  <a:noFill/>
                </a:ln>
                <a:solidFill>
                  <a:srgbClr val="FFFFFF"/>
                </a:solidFill>
                <a:effectLst/>
                <a:uLnTx/>
                <a:uFillTx/>
                <a:latin typeface="Montserrat SemiBold" panose="00000700000000000000" pitchFamily="50" charset="0"/>
                <a:cs typeface="Arial"/>
                <a:sym typeface="Arial"/>
              </a:rPr>
              <a:t>Switch simple</a:t>
            </a:r>
          </a:p>
        </p:txBody>
      </p:sp>
      <p:sp>
        <p:nvSpPr>
          <p:cNvPr id="61" name="ZoneTexte 60">
            <a:extLst>
              <a:ext uri="{FF2B5EF4-FFF2-40B4-BE49-F238E27FC236}">
                <a16:creationId xmlns:a16="http://schemas.microsoft.com/office/drawing/2014/main" id="{44FB83DF-E5BA-429B-B350-718C66FAE55F}"/>
              </a:ext>
            </a:extLst>
          </p:cNvPr>
          <p:cNvSpPr txBox="1"/>
          <p:nvPr/>
        </p:nvSpPr>
        <p:spPr>
          <a:xfrm>
            <a:off x="5428384" y="985027"/>
            <a:ext cx="6477000" cy="685889"/>
          </a:xfrm>
          <a:prstGeom prst="rect">
            <a:avLst/>
          </a:prstGeom>
          <a:solidFill>
            <a:srgbClr val="C00000">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fr-FR"/>
            </a:defPPr>
            <a:lvl1pPr marR="0" lvl="0" indent="0" algn="just" defTabSz="1219170" fontAlgn="auto">
              <a:lnSpc>
                <a:spcPct val="100000"/>
              </a:lnSpc>
              <a:spcBef>
                <a:spcPts val="0"/>
              </a:spcBef>
              <a:spcAft>
                <a:spcPts val="0"/>
              </a:spcAft>
              <a:buClrTx/>
              <a:buSzTx/>
              <a:buFontTx/>
              <a:buNone/>
              <a:tabLst/>
              <a:defRPr kumimoji="0" sz="1050" b="0" i="1" u="none" strike="noStrike" kern="0" cap="none" spc="0" normalizeH="0" baseline="0">
                <a:ln>
                  <a:noFill/>
                </a:ln>
                <a:solidFill>
                  <a:srgbClr val="000000"/>
                </a:solidFill>
                <a:effectLst/>
                <a:uLnTx/>
                <a:uFillTx/>
                <a:latin typeface="Montserrat" panose="00000500000000000000"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rPr>
              <a:t>Rappel </a:t>
            </a:r>
            <a:r>
              <a:rPr kumimoji="0" lang="fr-FR" sz="1050" b="0" i="1" u="none" strike="noStrike" kern="0" cap="none" spc="0" normalizeH="0" baseline="0" noProof="0">
                <a:ln>
                  <a:noFill/>
                </a:ln>
                <a:solidFill>
                  <a:srgbClr val="C00000"/>
                </a:solidFill>
                <a:effectLst/>
                <a:uLnTx/>
                <a:uFillTx/>
                <a:latin typeface="Montserrat" panose="00000500000000000000" pitchFamily="2" charset="0"/>
                <a:ea typeface="+mn-ea"/>
                <a:cs typeface="+mn-cs"/>
              </a:rPr>
              <a:t>: </a:t>
            </a:r>
            <a:r>
              <a:rPr kumimoji="0" lang="fr-FR" sz="1050" b="1" i="1" u="none" strike="noStrike" kern="0" cap="none" spc="0" normalizeH="0" baseline="0" noProof="0">
                <a:ln>
                  <a:noFill/>
                </a:ln>
                <a:solidFill>
                  <a:srgbClr val="C00000"/>
                </a:solidFill>
                <a:effectLst/>
                <a:uLnTx/>
                <a:uFillTx/>
                <a:latin typeface="Montserrat" panose="00000500000000000000" pitchFamily="2" charset="0"/>
                <a:ea typeface="+mn-ea"/>
                <a:cs typeface="+mn-cs"/>
              </a:rPr>
              <a:t>l’emprunt ne doit pas représenter une part trop significative</a:t>
            </a:r>
            <a:r>
              <a:rPr kumimoji="0" lang="fr-FR" sz="1050" b="1" i="1" u="none" strike="noStrike" kern="0" cap="none" spc="0" normalizeH="0" baseline="0" noProof="0">
                <a:ln>
                  <a:noFill/>
                </a:ln>
                <a:solidFill>
                  <a:srgbClr val="000000"/>
                </a:solidFill>
                <a:effectLst/>
                <a:uLnTx/>
                <a:uFillTx/>
                <a:latin typeface="Montserrat" panose="00000500000000000000" pitchFamily="2" charset="0"/>
                <a:ea typeface="+mn-ea"/>
                <a:cs typeface="+mn-cs"/>
              </a:rPr>
              <a:t> </a:t>
            </a: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rPr>
              <a:t>dans le portefeuille des clients et le produit doit </a:t>
            </a:r>
            <a:r>
              <a:rPr kumimoji="0" lang="fr-FR" sz="1050" b="1" i="1" u="none" strike="noStrike" kern="0" cap="none" spc="0" normalizeH="0" baseline="0" noProof="0">
                <a:ln>
                  <a:noFill/>
                </a:ln>
                <a:solidFill>
                  <a:srgbClr val="C00000"/>
                </a:solidFill>
                <a:effectLst/>
                <a:uLnTx/>
                <a:uFillTx/>
                <a:latin typeface="Montserrat" panose="00000500000000000000" pitchFamily="2" charset="0"/>
                <a:ea typeface="+mn-ea"/>
                <a:cs typeface="+mn-cs"/>
              </a:rPr>
              <a:t>constituer un élément de diversification</a:t>
            </a: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rPr>
              <a:t>. L’appréciation de la part à investir n’est pas définie à priori et est à évaluer par le conseiller lors de l’entretien conseil. </a:t>
            </a:r>
          </a:p>
        </p:txBody>
      </p:sp>
      <p:sp>
        <p:nvSpPr>
          <p:cNvPr id="31" name="ZoneTexte 30">
            <a:extLst>
              <a:ext uri="{FF2B5EF4-FFF2-40B4-BE49-F238E27FC236}">
                <a16:creationId xmlns:a16="http://schemas.microsoft.com/office/drawing/2014/main" id="{7FD04877-356D-098A-FFE2-0F33CDA78E20}"/>
              </a:ext>
            </a:extLst>
          </p:cNvPr>
          <p:cNvSpPr txBox="1"/>
          <p:nvPr/>
        </p:nvSpPr>
        <p:spPr>
          <a:xfrm>
            <a:off x="8779271" y="4799370"/>
            <a:ext cx="1290954" cy="169277"/>
          </a:xfrm>
          <a:prstGeom prst="rect">
            <a:avLst/>
          </a:prstGeom>
          <a:solidFill>
            <a:srgbClr val="F9F9FB"/>
          </a:solidFill>
        </p:spPr>
        <p:txBody>
          <a:bodyPr wrap="square" rtlCol="0">
            <a:spAutoFit/>
          </a:bodyPr>
          <a:lstStyle/>
          <a:p>
            <a:r>
              <a:rPr lang="fr-FR" sz="500" b="1">
                <a:latin typeface="Ubuntu" panose="020B0504030602030204" pitchFamily="34" charset="0"/>
              </a:rPr>
              <a:t>EMPRUNT BPCE OCT 2029</a:t>
            </a:r>
          </a:p>
        </p:txBody>
      </p:sp>
      <p:sp>
        <p:nvSpPr>
          <p:cNvPr id="2" name="Rectangle 1">
            <a:extLst>
              <a:ext uri="{FF2B5EF4-FFF2-40B4-BE49-F238E27FC236}">
                <a16:creationId xmlns:a16="http://schemas.microsoft.com/office/drawing/2014/main" id="{95E3111D-3A8E-0348-8F28-EBBF0888BBA1}"/>
              </a:ext>
            </a:extLst>
          </p:cNvPr>
          <p:cNvSpPr/>
          <p:nvPr/>
        </p:nvSpPr>
        <p:spPr>
          <a:xfrm>
            <a:off x="3165325" y="6575089"/>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16320000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574D726-BA34-2EA6-C91B-E4152BE56D56}"/>
              </a:ext>
            </a:extLst>
          </p:cNvPr>
          <p:cNvPicPr>
            <a:picLocks noChangeAspect="1"/>
          </p:cNvPicPr>
          <p:nvPr/>
        </p:nvPicPr>
        <p:blipFill rotWithShape="1">
          <a:blip r:embed="rId2"/>
          <a:srcRect b="8124"/>
          <a:stretch/>
        </p:blipFill>
        <p:spPr>
          <a:xfrm>
            <a:off x="5682335" y="2053194"/>
            <a:ext cx="6047209" cy="3735988"/>
          </a:xfrm>
          <a:prstGeom prst="rect">
            <a:avLst/>
          </a:prstGeom>
        </p:spPr>
      </p:pic>
      <p:sp>
        <p:nvSpPr>
          <p:cNvPr id="7" name="Rectangle : coins arrondis 6">
            <a:extLst>
              <a:ext uri="{FF2B5EF4-FFF2-40B4-BE49-F238E27FC236}">
                <a16:creationId xmlns:a16="http://schemas.microsoft.com/office/drawing/2014/main" id="{FE31A0AC-C134-44FE-B85D-69B3EE8EAC35}"/>
              </a:ext>
            </a:extLst>
          </p:cNvPr>
          <p:cNvSpPr/>
          <p:nvPr/>
        </p:nvSpPr>
        <p:spPr>
          <a:xfrm>
            <a:off x="157018" y="3135134"/>
            <a:ext cx="4627418" cy="395999"/>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Synthèse des opérations à réaliser</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21" name="Titre 1">
            <a:extLst>
              <a:ext uri="{FF2B5EF4-FFF2-40B4-BE49-F238E27FC236}">
                <a16:creationId xmlns:a16="http://schemas.microsoft.com/office/drawing/2014/main" id="{F20CB912-D28C-42E1-A1E7-845530AF2CE8}"/>
              </a:ext>
            </a:extLst>
          </p:cNvPr>
          <p:cNvSpPr>
            <a:spLocks noGrp="1"/>
          </p:cNvSpPr>
          <p:nvPr>
            <p:ph type="title"/>
          </p:nvPr>
        </p:nvSpPr>
        <p:spPr>
          <a:xfrm>
            <a:off x="1075136" y="399219"/>
            <a:ext cx="8338243" cy="384043"/>
          </a:xfrm>
        </p:spPr>
        <p:txBody>
          <a:bodyPr/>
          <a:lstStyle/>
          <a:p>
            <a:r>
              <a:rPr lang="fr-FR" sz="2000">
                <a:latin typeface="Montserrat ExtraBold"/>
              </a:rPr>
              <a:t>Parcours LEA : Souscription de l'Emprunt BPCE dans un CTO</a:t>
            </a:r>
            <a:endParaRPr lang="fr-FR"/>
          </a:p>
        </p:txBody>
      </p:sp>
      <p:sp>
        <p:nvSpPr>
          <p:cNvPr id="28" name="Rectangle : coins arrondis 27">
            <a:extLst>
              <a:ext uri="{FF2B5EF4-FFF2-40B4-BE49-F238E27FC236}">
                <a16:creationId xmlns:a16="http://schemas.microsoft.com/office/drawing/2014/main" id="{E4A8D756-4A13-42D8-BE81-8762C56BF40B}"/>
              </a:ext>
            </a:extLst>
          </p:cNvPr>
          <p:cNvSpPr/>
          <p:nvPr/>
        </p:nvSpPr>
        <p:spPr>
          <a:xfrm>
            <a:off x="6032938" y="5144057"/>
            <a:ext cx="5614219" cy="502598"/>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Flèche : bas 28">
            <a:extLst>
              <a:ext uri="{FF2B5EF4-FFF2-40B4-BE49-F238E27FC236}">
                <a16:creationId xmlns:a16="http://schemas.microsoft.com/office/drawing/2014/main" id="{92C1DBA4-F508-4CD8-AB89-0D51B9184F48}"/>
              </a:ext>
            </a:extLst>
          </p:cNvPr>
          <p:cNvSpPr/>
          <p:nvPr/>
        </p:nvSpPr>
        <p:spPr>
          <a:xfrm>
            <a:off x="8938364" y="4920594"/>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Ellipse 34">
            <a:extLst>
              <a:ext uri="{FF2B5EF4-FFF2-40B4-BE49-F238E27FC236}">
                <a16:creationId xmlns:a16="http://schemas.microsoft.com/office/drawing/2014/main" id="{A03652B7-8FBA-4205-ABD7-B180AFD6035D}"/>
              </a:ext>
            </a:extLst>
          </p:cNvPr>
          <p:cNvSpPr/>
          <p:nvPr/>
        </p:nvSpPr>
        <p:spPr>
          <a:xfrm>
            <a:off x="5379787" y="2191605"/>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5</a:t>
            </a:r>
          </a:p>
        </p:txBody>
      </p:sp>
      <p:pic>
        <p:nvPicPr>
          <p:cNvPr id="26" name="Image 25">
            <a:extLst>
              <a:ext uri="{FF2B5EF4-FFF2-40B4-BE49-F238E27FC236}">
                <a16:creationId xmlns:a16="http://schemas.microsoft.com/office/drawing/2014/main" id="{1A26FE38-9190-41EC-BEF5-557D950FCB7B}"/>
              </a:ext>
            </a:extLst>
          </p:cNvPr>
          <p:cNvPicPr>
            <a:picLocks noChangeAspect="1"/>
          </p:cNvPicPr>
          <p:nvPr/>
        </p:nvPicPr>
        <p:blipFill rotWithShape="1">
          <a:blip r:embed="rId3"/>
          <a:srcRect l="87706" t="31040" r="6184" b="65208"/>
          <a:stretch/>
        </p:blipFill>
        <p:spPr>
          <a:xfrm>
            <a:off x="9025201" y="3279143"/>
            <a:ext cx="415135" cy="299713"/>
          </a:xfrm>
          <a:prstGeom prst="rect">
            <a:avLst/>
          </a:prstGeom>
        </p:spPr>
      </p:pic>
      <p:grpSp>
        <p:nvGrpSpPr>
          <p:cNvPr id="12" name="Groupe 11">
            <a:extLst>
              <a:ext uri="{FF2B5EF4-FFF2-40B4-BE49-F238E27FC236}">
                <a16:creationId xmlns:a16="http://schemas.microsoft.com/office/drawing/2014/main" id="{EAB3FA3E-4BDE-4540-B06E-E5765C88BB0D}"/>
              </a:ext>
            </a:extLst>
          </p:cNvPr>
          <p:cNvGrpSpPr/>
          <p:nvPr/>
        </p:nvGrpSpPr>
        <p:grpSpPr>
          <a:xfrm>
            <a:off x="9554636" y="495052"/>
            <a:ext cx="765652" cy="144000"/>
            <a:chOff x="8888361" y="418328"/>
            <a:chExt cx="765652" cy="144000"/>
          </a:xfrm>
        </p:grpSpPr>
        <p:sp>
          <p:nvSpPr>
            <p:cNvPr id="31" name="Ellipse 30">
              <a:extLst>
                <a:ext uri="{FF2B5EF4-FFF2-40B4-BE49-F238E27FC236}">
                  <a16:creationId xmlns:a16="http://schemas.microsoft.com/office/drawing/2014/main" id="{93929F2C-DF5E-427A-87BA-AC7BC156B897}"/>
                </a:ext>
              </a:extLst>
            </p:cNvPr>
            <p:cNvSpPr/>
            <p:nvPr/>
          </p:nvSpPr>
          <p:spPr>
            <a:xfrm>
              <a:off x="8888361"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2" name="Ellipse 31">
              <a:extLst>
                <a:ext uri="{FF2B5EF4-FFF2-40B4-BE49-F238E27FC236}">
                  <a16:creationId xmlns:a16="http://schemas.microsoft.com/office/drawing/2014/main" id="{630DD758-FBBF-46A0-874A-A1AD837D88DF}"/>
                </a:ext>
              </a:extLst>
            </p:cNvPr>
            <p:cNvSpPr/>
            <p:nvPr/>
          </p:nvSpPr>
          <p:spPr>
            <a:xfrm>
              <a:off x="9053733"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3" name="Ellipse 32">
              <a:extLst>
                <a:ext uri="{FF2B5EF4-FFF2-40B4-BE49-F238E27FC236}">
                  <a16:creationId xmlns:a16="http://schemas.microsoft.com/office/drawing/2014/main" id="{BE7D6F00-8687-4546-86F1-5ED163F3F431}"/>
                </a:ext>
              </a:extLst>
            </p:cNvPr>
            <p:cNvSpPr/>
            <p:nvPr/>
          </p:nvSpPr>
          <p:spPr>
            <a:xfrm>
              <a:off x="9358789"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4" name="Ellipse 33">
              <a:extLst>
                <a:ext uri="{FF2B5EF4-FFF2-40B4-BE49-F238E27FC236}">
                  <a16:creationId xmlns:a16="http://schemas.microsoft.com/office/drawing/2014/main" id="{833B9F9F-827E-40E0-8946-AD81B1991624}"/>
                </a:ext>
              </a:extLst>
            </p:cNvPr>
            <p:cNvSpPr/>
            <p:nvPr/>
          </p:nvSpPr>
          <p:spPr>
            <a:xfrm>
              <a:off x="9515598"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7" name="Ellipse 36">
              <a:extLst>
                <a:ext uri="{FF2B5EF4-FFF2-40B4-BE49-F238E27FC236}">
                  <a16:creationId xmlns:a16="http://schemas.microsoft.com/office/drawing/2014/main" id="{5A29924F-EC9F-4C4C-B6E6-E9ADC7A6C2DC}"/>
                </a:ext>
              </a:extLst>
            </p:cNvPr>
            <p:cNvSpPr/>
            <p:nvPr/>
          </p:nvSpPr>
          <p:spPr>
            <a:xfrm>
              <a:off x="9206133"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grpSp>
        <p:nvGrpSpPr>
          <p:cNvPr id="39" name="Groupe 38">
            <a:extLst>
              <a:ext uri="{FF2B5EF4-FFF2-40B4-BE49-F238E27FC236}">
                <a16:creationId xmlns:a16="http://schemas.microsoft.com/office/drawing/2014/main" id="{A82E31EA-BD3D-42AA-8B4A-AAFF20133D26}"/>
              </a:ext>
            </a:extLst>
          </p:cNvPr>
          <p:cNvGrpSpPr/>
          <p:nvPr/>
        </p:nvGrpSpPr>
        <p:grpSpPr>
          <a:xfrm>
            <a:off x="0" y="1508277"/>
            <a:ext cx="2204417" cy="322977"/>
            <a:chOff x="1642210" y="864000"/>
            <a:chExt cx="1653313" cy="242233"/>
          </a:xfrm>
        </p:grpSpPr>
        <p:sp>
          <p:nvSpPr>
            <p:cNvPr id="40" name="Rectangle 39">
              <a:extLst>
                <a:ext uri="{FF2B5EF4-FFF2-40B4-BE49-F238E27FC236}">
                  <a16:creationId xmlns:a16="http://schemas.microsoft.com/office/drawing/2014/main" id="{2802EB88-CF16-45FE-81D0-D2CBC70F6160}"/>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41" name="Groupe 40">
              <a:extLst>
                <a:ext uri="{FF2B5EF4-FFF2-40B4-BE49-F238E27FC236}">
                  <a16:creationId xmlns:a16="http://schemas.microsoft.com/office/drawing/2014/main" id="{82461603-608A-4258-864A-B94FB5CE709A}"/>
                </a:ext>
              </a:extLst>
            </p:cNvPr>
            <p:cNvGrpSpPr/>
            <p:nvPr/>
          </p:nvGrpSpPr>
          <p:grpSpPr>
            <a:xfrm>
              <a:off x="1976780" y="895093"/>
              <a:ext cx="984172" cy="175628"/>
              <a:chOff x="2027352" y="895093"/>
              <a:chExt cx="984172" cy="175628"/>
            </a:xfrm>
          </p:grpSpPr>
          <p:cxnSp>
            <p:nvCxnSpPr>
              <p:cNvPr id="43" name="Connecteur droit 42">
                <a:extLst>
                  <a:ext uri="{FF2B5EF4-FFF2-40B4-BE49-F238E27FC236}">
                    <a16:creationId xmlns:a16="http://schemas.microsoft.com/office/drawing/2014/main" id="{D4C10CED-8F4B-4C54-A6D4-6AFA9E97C989}"/>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32B1D214-263D-445D-9AF5-2B0D3D7EA08A}"/>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2" name="Picture 2" descr="Key Icon 4409723">
              <a:extLst>
                <a:ext uri="{FF2B5EF4-FFF2-40B4-BE49-F238E27FC236}">
                  <a16:creationId xmlns:a16="http://schemas.microsoft.com/office/drawing/2014/main" id="{07B2112B-36AE-4B71-A77E-2FEDB97E7878}"/>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Rectangle 44">
            <a:extLst>
              <a:ext uri="{FF2B5EF4-FFF2-40B4-BE49-F238E27FC236}">
                <a16:creationId xmlns:a16="http://schemas.microsoft.com/office/drawing/2014/main" id="{F8F92A17-D31A-4C90-BCD2-7EB532B71900}"/>
              </a:ext>
            </a:extLst>
          </p:cNvPr>
          <p:cNvSpPr/>
          <p:nvPr/>
        </p:nvSpPr>
        <p:spPr>
          <a:xfrm>
            <a:off x="2046514" y="1539379"/>
            <a:ext cx="2377704" cy="322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SYNTHESE DES OPERATIONS</a:t>
            </a:r>
          </a:p>
        </p:txBody>
      </p:sp>
      <p:cxnSp>
        <p:nvCxnSpPr>
          <p:cNvPr id="46" name="Connecteur droit 45">
            <a:extLst>
              <a:ext uri="{FF2B5EF4-FFF2-40B4-BE49-F238E27FC236}">
                <a16:creationId xmlns:a16="http://schemas.microsoft.com/office/drawing/2014/main" id="{98D45EE5-47EB-482E-B2E0-D6F8F40EBE6D}"/>
              </a:ext>
            </a:extLst>
          </p:cNvPr>
          <p:cNvCxnSpPr>
            <a:cxnSpLocks/>
          </p:cNvCxnSpPr>
          <p:nvPr/>
        </p:nvCxnSpPr>
        <p:spPr>
          <a:xfrm>
            <a:off x="2220686" y="1580836"/>
            <a:ext cx="201880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a16="http://schemas.microsoft.com/office/drawing/2014/main" id="{DBF6FFB7-E327-49BA-B0A1-74DD66159D3C}"/>
              </a:ext>
            </a:extLst>
          </p:cNvPr>
          <p:cNvCxnSpPr>
            <a:cxnSpLocks/>
          </p:cNvCxnSpPr>
          <p:nvPr/>
        </p:nvCxnSpPr>
        <p:spPr>
          <a:xfrm>
            <a:off x="2188359" y="1816363"/>
            <a:ext cx="2097314"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48" name="Forme libre 90">
            <a:extLst>
              <a:ext uri="{FF2B5EF4-FFF2-40B4-BE49-F238E27FC236}">
                <a16:creationId xmlns:a16="http://schemas.microsoft.com/office/drawing/2014/main" id="{46A94374-030F-4AC2-B308-1A947617805F}"/>
              </a:ext>
            </a:extLst>
          </p:cNvPr>
          <p:cNvSpPr/>
          <p:nvPr/>
        </p:nvSpPr>
        <p:spPr bwMode="auto">
          <a:xfrm rot="16200000">
            <a:off x="4293952" y="3386050"/>
            <a:ext cx="1521265" cy="87780"/>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50" name="Image 49">
            <a:extLst>
              <a:ext uri="{FF2B5EF4-FFF2-40B4-BE49-F238E27FC236}">
                <a16:creationId xmlns:a16="http://schemas.microsoft.com/office/drawing/2014/main" id="{45978725-B04B-4F0E-98E4-0C5EF6E283C5}"/>
              </a:ext>
            </a:extLst>
          </p:cNvPr>
          <p:cNvPicPr>
            <a:picLocks noChangeAspect="1"/>
          </p:cNvPicPr>
          <p:nvPr/>
        </p:nvPicPr>
        <p:blipFill>
          <a:blip r:embed="rId5"/>
          <a:stretch>
            <a:fillRect/>
          </a:stretch>
        </p:blipFill>
        <p:spPr>
          <a:xfrm>
            <a:off x="11907662" y="27708"/>
            <a:ext cx="284338" cy="284338"/>
          </a:xfrm>
          <a:prstGeom prst="rect">
            <a:avLst/>
          </a:prstGeom>
        </p:spPr>
      </p:pic>
      <p:sp>
        <p:nvSpPr>
          <p:cNvPr id="2" name="Rectangle 1">
            <a:extLst>
              <a:ext uri="{FF2B5EF4-FFF2-40B4-BE49-F238E27FC236}">
                <a16:creationId xmlns:a16="http://schemas.microsoft.com/office/drawing/2014/main" id="{99AFF43A-3C93-47D4-8D83-B8EE0339BFBB}"/>
              </a:ext>
            </a:extLst>
          </p:cNvPr>
          <p:cNvSpPr/>
          <p:nvPr/>
        </p:nvSpPr>
        <p:spPr>
          <a:xfrm>
            <a:off x="6662889" y="3605182"/>
            <a:ext cx="605717" cy="52418"/>
          </a:xfrm>
          <a:prstGeom prst="rect">
            <a:avLst/>
          </a:prstGeom>
          <a:solidFill>
            <a:srgbClr val="F9F9FB"/>
          </a:solidFill>
          <a:ln>
            <a:solidFill>
              <a:srgbClr val="F9F9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38" name="Groupe 37">
            <a:extLst>
              <a:ext uri="{FF2B5EF4-FFF2-40B4-BE49-F238E27FC236}">
                <a16:creationId xmlns:a16="http://schemas.microsoft.com/office/drawing/2014/main" id="{1EA93D61-932B-4CFA-A166-F5DE06538A47}"/>
              </a:ext>
            </a:extLst>
          </p:cNvPr>
          <p:cNvGrpSpPr/>
          <p:nvPr/>
        </p:nvGrpSpPr>
        <p:grpSpPr>
          <a:xfrm>
            <a:off x="-97414" y="3801789"/>
            <a:ext cx="2204417" cy="322977"/>
            <a:chOff x="1642210" y="864000"/>
            <a:chExt cx="1653313" cy="242233"/>
          </a:xfrm>
        </p:grpSpPr>
        <p:sp>
          <p:nvSpPr>
            <p:cNvPr id="49" name="Rectangle 48">
              <a:extLst>
                <a:ext uri="{FF2B5EF4-FFF2-40B4-BE49-F238E27FC236}">
                  <a16:creationId xmlns:a16="http://schemas.microsoft.com/office/drawing/2014/main" id="{7C62E209-C698-4334-8509-C4A0368A525A}"/>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51" name="Groupe 50">
              <a:extLst>
                <a:ext uri="{FF2B5EF4-FFF2-40B4-BE49-F238E27FC236}">
                  <a16:creationId xmlns:a16="http://schemas.microsoft.com/office/drawing/2014/main" id="{70EB8987-BBC4-44C8-B854-CDDA0A00D4CF}"/>
                </a:ext>
              </a:extLst>
            </p:cNvPr>
            <p:cNvGrpSpPr/>
            <p:nvPr/>
          </p:nvGrpSpPr>
          <p:grpSpPr>
            <a:xfrm>
              <a:off x="1976780" y="895093"/>
              <a:ext cx="984172" cy="175628"/>
              <a:chOff x="2027352" y="895093"/>
              <a:chExt cx="984172" cy="175628"/>
            </a:xfrm>
          </p:grpSpPr>
          <p:cxnSp>
            <p:nvCxnSpPr>
              <p:cNvPr id="53" name="Connecteur droit 52">
                <a:extLst>
                  <a:ext uri="{FF2B5EF4-FFF2-40B4-BE49-F238E27FC236}">
                    <a16:creationId xmlns:a16="http://schemas.microsoft.com/office/drawing/2014/main" id="{64DD9242-308F-4418-99F0-2B823AAF3EEA}"/>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id="{DBB1E80E-F974-4468-8DBF-CF1EE7E77C55}"/>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52" name="Picture 2" descr="Key Icon 4409723">
              <a:extLst>
                <a:ext uri="{FF2B5EF4-FFF2-40B4-BE49-F238E27FC236}">
                  <a16:creationId xmlns:a16="http://schemas.microsoft.com/office/drawing/2014/main" id="{02025F2B-4F95-44DF-BD0D-AE7A7C6DBFE7}"/>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55" name="Rectangle 54">
            <a:extLst>
              <a:ext uri="{FF2B5EF4-FFF2-40B4-BE49-F238E27FC236}">
                <a16:creationId xmlns:a16="http://schemas.microsoft.com/office/drawing/2014/main" id="{5B2DE3AF-FF11-4AB3-A66A-9BDF81843120}"/>
              </a:ext>
            </a:extLst>
          </p:cNvPr>
          <p:cNvSpPr/>
          <p:nvPr/>
        </p:nvSpPr>
        <p:spPr>
          <a:xfrm>
            <a:off x="1949100" y="3832891"/>
            <a:ext cx="2377704" cy="322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SIGNATURE</a:t>
            </a:r>
          </a:p>
        </p:txBody>
      </p:sp>
      <p:cxnSp>
        <p:nvCxnSpPr>
          <p:cNvPr id="56" name="Connecteur droit 55">
            <a:extLst>
              <a:ext uri="{FF2B5EF4-FFF2-40B4-BE49-F238E27FC236}">
                <a16:creationId xmlns:a16="http://schemas.microsoft.com/office/drawing/2014/main" id="{8605A2BF-F82D-44A5-97D7-C3AB6D36623B}"/>
              </a:ext>
            </a:extLst>
          </p:cNvPr>
          <p:cNvCxnSpPr>
            <a:cxnSpLocks/>
          </p:cNvCxnSpPr>
          <p:nvPr/>
        </p:nvCxnSpPr>
        <p:spPr>
          <a:xfrm>
            <a:off x="2123272" y="3874348"/>
            <a:ext cx="201880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7" name="Connecteur droit 56">
            <a:extLst>
              <a:ext uri="{FF2B5EF4-FFF2-40B4-BE49-F238E27FC236}">
                <a16:creationId xmlns:a16="http://schemas.microsoft.com/office/drawing/2014/main" id="{685A6618-E5FD-412F-A12F-7A1DA7FF3822}"/>
              </a:ext>
            </a:extLst>
          </p:cNvPr>
          <p:cNvCxnSpPr>
            <a:cxnSpLocks/>
          </p:cNvCxnSpPr>
          <p:nvPr/>
        </p:nvCxnSpPr>
        <p:spPr>
          <a:xfrm>
            <a:off x="2090945" y="4109875"/>
            <a:ext cx="2097314"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58" name="Rectangle : coins arrondis 57">
            <a:extLst>
              <a:ext uri="{FF2B5EF4-FFF2-40B4-BE49-F238E27FC236}">
                <a16:creationId xmlns:a16="http://schemas.microsoft.com/office/drawing/2014/main" id="{D1185360-155C-40C1-A657-E72DE4854473}"/>
              </a:ext>
            </a:extLst>
          </p:cNvPr>
          <p:cNvSpPr/>
          <p:nvPr/>
        </p:nvSpPr>
        <p:spPr>
          <a:xfrm>
            <a:off x="158544" y="4256333"/>
            <a:ext cx="4627418" cy="395999"/>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Les étapes suivantes seront la signature et le passage des opérations sur les outils producteurs</a:t>
            </a: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8" name="ZoneTexte 7">
            <a:extLst>
              <a:ext uri="{FF2B5EF4-FFF2-40B4-BE49-F238E27FC236}">
                <a16:creationId xmlns:a16="http://schemas.microsoft.com/office/drawing/2014/main" id="{E27F548E-E785-8A2D-23B7-E48258812498}"/>
              </a:ext>
            </a:extLst>
          </p:cNvPr>
          <p:cNvSpPr txBox="1"/>
          <p:nvPr/>
        </p:nvSpPr>
        <p:spPr>
          <a:xfrm>
            <a:off x="6497134" y="5228380"/>
            <a:ext cx="1950469" cy="338554"/>
          </a:xfrm>
          <a:prstGeom prst="rect">
            <a:avLst/>
          </a:prstGeom>
          <a:solidFill>
            <a:srgbClr val="F9F9FB"/>
          </a:solidFill>
        </p:spPr>
        <p:txBody>
          <a:bodyPr wrap="square" rtlCol="0">
            <a:spAutoFit/>
          </a:bodyPr>
          <a:lstStyle/>
          <a:p>
            <a:r>
              <a:rPr lang="fr-FR" sz="800" b="1">
                <a:latin typeface="Ubuntu" panose="020B0504030602030204" pitchFamily="34" charset="0"/>
              </a:rPr>
              <a:t>EMPRUNT BPCE OCT 2029</a:t>
            </a:r>
          </a:p>
          <a:p>
            <a:endParaRPr lang="fr-FR" sz="800" b="1">
              <a:latin typeface="Ubuntu" panose="020B0504030602030204" pitchFamily="34" charset="0"/>
            </a:endParaRPr>
          </a:p>
        </p:txBody>
      </p:sp>
      <p:sp>
        <p:nvSpPr>
          <p:cNvPr id="11" name="AutoShape 2" descr="Signe pouce en haut contour">
            <a:extLst>
              <a:ext uri="{FF2B5EF4-FFF2-40B4-BE49-F238E27FC236}">
                <a16:creationId xmlns:a16="http://schemas.microsoft.com/office/drawing/2014/main" id="{7E8596F6-C3BA-3965-16B8-A910B148980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a:extLst>
              <a:ext uri="{FF2B5EF4-FFF2-40B4-BE49-F238E27FC236}">
                <a16:creationId xmlns:a16="http://schemas.microsoft.com/office/drawing/2014/main" id="{0CD077DB-532E-3A21-8154-B449151A8BE6}"/>
              </a:ext>
            </a:extLst>
          </p:cNvPr>
          <p:cNvSpPr/>
          <p:nvPr/>
        </p:nvSpPr>
        <p:spPr>
          <a:xfrm>
            <a:off x="3165325" y="6575089"/>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37390258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0583547-F1EA-483D-9D28-DA6DBFE0AA32}"/>
              </a:ext>
            </a:extLst>
          </p:cNvPr>
          <p:cNvPicPr>
            <a:picLocks noChangeAspect="1"/>
          </p:cNvPicPr>
          <p:nvPr/>
        </p:nvPicPr>
        <p:blipFill>
          <a:blip r:embed="rId2"/>
          <a:stretch>
            <a:fillRect/>
          </a:stretch>
        </p:blipFill>
        <p:spPr>
          <a:xfrm>
            <a:off x="3208067" y="3392050"/>
            <a:ext cx="6216601" cy="666898"/>
          </a:xfrm>
          <a:prstGeom prst="rect">
            <a:avLst/>
          </a:prstGeom>
        </p:spPr>
      </p:pic>
      <p:sp>
        <p:nvSpPr>
          <p:cNvPr id="11" name="Titre 1">
            <a:extLst>
              <a:ext uri="{FF2B5EF4-FFF2-40B4-BE49-F238E27FC236}">
                <a16:creationId xmlns:a16="http://schemas.microsoft.com/office/drawing/2014/main" id="{F7B358D1-9631-43A8-B6E4-C2A6CC7D407E}"/>
              </a:ext>
            </a:extLst>
          </p:cNvPr>
          <p:cNvSpPr txBox="1">
            <a:spLocks/>
          </p:cNvSpPr>
          <p:nvPr/>
        </p:nvSpPr>
        <p:spPr>
          <a:xfrm>
            <a:off x="2145398" y="2264114"/>
            <a:ext cx="8485657" cy="853159"/>
          </a:xfrm>
          <a:prstGeom prst="rect">
            <a:avLst/>
          </a:prstGeom>
          <a:solidFill>
            <a:schemeClr val="tx2">
              <a:lumMod val="20000"/>
              <a:lumOff val="80000"/>
            </a:schemeClr>
          </a:solidFill>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285750" lvl="0" indent="-285750" algn="ctr">
              <a:buFont typeface="Wingdings" panose="05000000000000000000" pitchFamily="2" charset="2"/>
              <a:buChar char="Ø"/>
              <a:defRPr/>
            </a:pPr>
            <a:r>
              <a:rPr lang="fr-FR" sz="1800" kern="0">
                <a:solidFill>
                  <a:srgbClr val="000000"/>
                </a:solidFill>
                <a:latin typeface="Montserrat ExtraBold"/>
              </a:rPr>
              <a:t>Pr</a:t>
            </a:r>
            <a:r>
              <a:rPr kumimoji="0" lang="fr-FR" sz="1800" b="0" i="0" u="none" strike="noStrike" kern="0" cap="none" spc="0" normalizeH="0" baseline="0" noProof="0" err="1">
                <a:ln>
                  <a:noFill/>
                </a:ln>
                <a:solidFill>
                  <a:srgbClr val="000000"/>
                </a:solidFill>
                <a:effectLst/>
                <a:uLnTx/>
                <a:uFillTx/>
                <a:latin typeface="Montserrat ExtraBold"/>
                <a:cs typeface="Arial"/>
                <a:sym typeface="Arial"/>
              </a:rPr>
              <a:t>oposition</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de l’Emprunt BPCE au sein </a:t>
            </a:r>
            <a:r>
              <a:rPr lang="fr-FR" sz="1800" kern="0">
                <a:solidFill>
                  <a:srgbClr val="000000"/>
                </a:solidFill>
                <a:latin typeface="Montserrat ExtraBold"/>
              </a:rPr>
              <a:t>d’un CTO </a:t>
            </a:r>
          </a:p>
          <a:p>
            <a:pPr lvl="0" algn="ctr">
              <a:defRPr/>
            </a:pPr>
            <a:r>
              <a:rPr lang="fr-FR" sz="1800" kern="0">
                <a:solidFill>
                  <a:srgbClr val="000000"/>
                </a:solidFill>
                <a:latin typeface="Montserrat ExtraBold"/>
              </a:rPr>
              <a:t>pour les personnes morales</a:t>
            </a: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sp>
        <p:nvSpPr>
          <p:cNvPr id="12" name="Titre 1">
            <a:extLst>
              <a:ext uri="{FF2B5EF4-FFF2-40B4-BE49-F238E27FC236}">
                <a16:creationId xmlns:a16="http://schemas.microsoft.com/office/drawing/2014/main" id="{8CC0C675-B2C8-484C-8A41-8919DC9EA35C}"/>
              </a:ext>
            </a:extLst>
          </p:cNvPr>
          <p:cNvSpPr txBox="1">
            <a:spLocks/>
          </p:cNvSpPr>
          <p:nvPr/>
        </p:nvSpPr>
        <p:spPr>
          <a:xfrm>
            <a:off x="5189231" y="1833519"/>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pic>
        <p:nvPicPr>
          <p:cNvPr id="2" name="Image 1">
            <a:extLst>
              <a:ext uri="{FF2B5EF4-FFF2-40B4-BE49-F238E27FC236}">
                <a16:creationId xmlns:a16="http://schemas.microsoft.com/office/drawing/2014/main" id="{BA79C517-D8E0-19C9-AA94-05E6944B84EA}"/>
              </a:ext>
            </a:extLst>
          </p:cNvPr>
          <p:cNvPicPr>
            <a:picLocks noChangeAspect="1"/>
          </p:cNvPicPr>
          <p:nvPr/>
        </p:nvPicPr>
        <p:blipFill>
          <a:blip r:embed="rId3"/>
          <a:stretch>
            <a:fillRect/>
          </a:stretch>
        </p:blipFill>
        <p:spPr>
          <a:xfrm>
            <a:off x="11188013" y="314687"/>
            <a:ext cx="721028" cy="721028"/>
          </a:xfrm>
          <a:prstGeom prst="rect">
            <a:avLst/>
          </a:prstGeom>
        </p:spPr>
      </p:pic>
      <p:sp>
        <p:nvSpPr>
          <p:cNvPr id="3" name="Titre 1">
            <a:extLst>
              <a:ext uri="{FF2B5EF4-FFF2-40B4-BE49-F238E27FC236}">
                <a16:creationId xmlns:a16="http://schemas.microsoft.com/office/drawing/2014/main" id="{BAA83F28-A882-6198-7790-3E50239342C9}"/>
              </a:ext>
            </a:extLst>
          </p:cNvPr>
          <p:cNvSpPr txBox="1">
            <a:spLocks/>
          </p:cNvSpPr>
          <p:nvPr/>
        </p:nvSpPr>
        <p:spPr>
          <a:xfrm>
            <a:off x="2145398" y="1835309"/>
            <a:ext cx="2274202" cy="430595"/>
          </a:xfrm>
          <a:prstGeom prst="rect">
            <a:avLst/>
          </a:prstGeom>
          <a:solidFill>
            <a:schemeClr val="accent6">
              <a:lumMod val="75000"/>
            </a:schemeClr>
          </a:solidFill>
          <a:ln>
            <a:solidFill>
              <a:schemeClr val="accent6">
                <a:lumMod val="75000"/>
              </a:schemeClr>
            </a:solidFill>
          </a:ln>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Parcours 0199 PM</a:t>
            </a:r>
          </a:p>
        </p:txBody>
      </p:sp>
      <p:sp>
        <p:nvSpPr>
          <p:cNvPr id="6" name="Rectangle 3">
            <a:extLst>
              <a:ext uri="{FF2B5EF4-FFF2-40B4-BE49-F238E27FC236}">
                <a16:creationId xmlns:a16="http://schemas.microsoft.com/office/drawing/2014/main" id="{7997EBC7-752D-0B4B-FE1C-6ED93A35DBA5}"/>
              </a:ext>
            </a:extLst>
          </p:cNvPr>
          <p:cNvSpPr txBox="1">
            <a:spLocks noChangeArrowheads="1"/>
          </p:cNvSpPr>
          <p:nvPr/>
        </p:nvSpPr>
        <p:spPr bwMode="auto">
          <a:xfrm>
            <a:off x="114299" y="4421667"/>
            <a:ext cx="7924801" cy="1386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614045" lvl="1" indent="0">
              <a:lnSpc>
                <a:spcPct val="150000"/>
              </a:lnSpc>
              <a:spcBef>
                <a:spcPts val="600"/>
              </a:spcBef>
              <a:spcAft>
                <a:spcPts val="0"/>
              </a:spcAft>
              <a:buClr>
                <a:srgbClr val="B34A8C"/>
              </a:buClr>
              <a:buNone/>
              <a:defRPr/>
            </a:pPr>
            <a:r>
              <a:rPr lang="fr-FR" altLang="fr-FR" sz="1400" b="1" kern="0">
                <a:solidFill>
                  <a:srgbClr val="000000"/>
                </a:solidFill>
                <a:latin typeface="Montserrat" panose="00000500000000000000" pitchFamily="2" charset="0"/>
                <a:cs typeface="Arial"/>
              </a:rPr>
              <a:t>A noter</a:t>
            </a:r>
          </a:p>
          <a:p>
            <a:pPr marL="899795" lvl="1" indent="-285750">
              <a:lnSpc>
                <a:spcPct val="150000"/>
              </a:lnSpc>
              <a:spcBef>
                <a:spcPts val="600"/>
              </a:spcBef>
              <a:spcAft>
                <a:spcPts val="0"/>
              </a:spcAft>
              <a:buClr>
                <a:srgbClr val="B34A8C"/>
              </a:buClr>
              <a:buFont typeface="Arial" panose="020B0604020202020204" pitchFamily="34" charset="0"/>
              <a:buChar char="•"/>
              <a:defRPr/>
            </a:pPr>
            <a:r>
              <a:rPr lang="fr-FR" altLang="fr-FR" sz="1050" kern="0">
                <a:solidFill>
                  <a:srgbClr val="000000"/>
                </a:solidFill>
                <a:latin typeface="Montserrat" panose="00000500000000000000" pitchFamily="2" charset="0"/>
                <a:cs typeface="Arial"/>
              </a:rPr>
              <a:t>Tous les projets sont éligibles à l’Emprunt BPCE,</a:t>
            </a:r>
          </a:p>
          <a:p>
            <a:pPr marL="899795" lvl="1" indent="-285750">
              <a:lnSpc>
                <a:spcPct val="150000"/>
              </a:lnSpc>
              <a:spcBef>
                <a:spcPts val="600"/>
              </a:spcBef>
              <a:spcAft>
                <a:spcPts val="0"/>
              </a:spcAft>
              <a:buClr>
                <a:srgbClr val="B34A8C"/>
              </a:buClr>
              <a:buFont typeface="Arial" panose="020B0604020202020204" pitchFamily="34" charset="0"/>
              <a:buChar char="•"/>
              <a:defRPr/>
            </a:pPr>
            <a:r>
              <a:rPr lang="fr-FR" altLang="fr-FR" sz="1050" kern="0">
                <a:solidFill>
                  <a:srgbClr val="000000"/>
                </a:solidFill>
                <a:latin typeface="Montserrat" panose="00000500000000000000" pitchFamily="2" charset="0"/>
                <a:cs typeface="Arial"/>
              </a:rPr>
              <a:t>Sans modification par rapport au mode de fonctionnement existant, le client peut toujours, sur sa demande expresse</a:t>
            </a:r>
            <a:r>
              <a:rPr lang="fr-FR" altLang="fr-FR" sz="1050" kern="0">
                <a:solidFill>
                  <a:srgbClr val="000000"/>
                </a:solidFill>
                <a:cs typeface="Arial"/>
              </a:rPr>
              <a:t>, </a:t>
            </a:r>
            <a:r>
              <a:rPr lang="fr-FR" altLang="fr-FR" sz="1050" b="1" kern="0">
                <a:solidFill>
                  <a:srgbClr val="B34A8C"/>
                </a:solidFill>
                <a:latin typeface="Montserrat "/>
                <a:cs typeface="Arial"/>
              </a:rPr>
              <a:t>déroger au conseil donné par l'établissement </a:t>
            </a:r>
          </a:p>
          <a:p>
            <a:pPr marL="899795" lvl="1" indent="-285750">
              <a:lnSpc>
                <a:spcPct val="150000"/>
              </a:lnSpc>
              <a:spcBef>
                <a:spcPts val="600"/>
              </a:spcBef>
              <a:spcAft>
                <a:spcPts val="0"/>
              </a:spcAft>
              <a:buClr>
                <a:srgbClr val="B34A8C"/>
              </a:buClr>
              <a:buFont typeface="Arial" panose="020B0604020202020204" pitchFamily="34" charset="0"/>
              <a:buChar char="•"/>
              <a:defRPr/>
            </a:pPr>
            <a:r>
              <a:rPr kumimoji="0" lang="en-US" sz="105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Horizon du projet : </a:t>
            </a:r>
            <a:r>
              <a:rPr lang="en-US" sz="1050" b="1" kern="0" noProof="1">
                <a:solidFill>
                  <a:srgbClr val="B34A8C"/>
                </a:solidFill>
                <a:latin typeface="Montserrat "/>
                <a:cs typeface="Arial"/>
                <a:sym typeface="Arial"/>
              </a:rPr>
              <a:t>mini 6 ans</a:t>
            </a:r>
          </a:p>
          <a:p>
            <a:pPr marL="614045" lvl="1" indent="0">
              <a:lnSpc>
                <a:spcPct val="150000"/>
              </a:lnSpc>
              <a:spcBef>
                <a:spcPts val="600"/>
              </a:spcBef>
              <a:spcAft>
                <a:spcPts val="0"/>
              </a:spcAft>
              <a:buClr>
                <a:srgbClr val="B34A8C"/>
              </a:buClr>
              <a:buNone/>
              <a:defRPr/>
            </a:pPr>
            <a:endParaRPr lang="fr-FR" altLang="fr-FR" sz="900" b="1" kern="0">
              <a:solidFill>
                <a:srgbClr val="B34A8C"/>
              </a:solidFill>
              <a:latin typeface="Montserrat "/>
              <a:cs typeface="Arial"/>
            </a:endParaRPr>
          </a:p>
        </p:txBody>
      </p:sp>
      <p:sp>
        <p:nvSpPr>
          <p:cNvPr id="5" name="Rectangle 4">
            <a:extLst>
              <a:ext uri="{FF2B5EF4-FFF2-40B4-BE49-F238E27FC236}">
                <a16:creationId xmlns:a16="http://schemas.microsoft.com/office/drawing/2014/main" id="{A90CE31D-85DA-229F-F56C-5C9491F8C533}"/>
              </a:ext>
            </a:extLst>
          </p:cNvPr>
          <p:cNvSpPr/>
          <p:nvPr/>
        </p:nvSpPr>
        <p:spPr>
          <a:xfrm>
            <a:off x="3165325" y="6586664"/>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26981565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7"/>
          </p:nvPr>
        </p:nvSpPr>
        <p:spPr>
          <a:xfrm>
            <a:off x="3186610" y="504825"/>
            <a:ext cx="3165400" cy="5560309"/>
          </a:xfrm>
        </p:spPr>
        <p:txBody>
          <a:bodyPr>
            <a:normAutofit fontScale="92500" lnSpcReduction="10000"/>
          </a:bodyPr>
          <a:lstStyle/>
          <a:p>
            <a:pPr marL="285750" indent="-285750">
              <a:buFont typeface="Wingdings" panose="05000000000000000000" pitchFamily="2" charset="2"/>
              <a:buChar char="§"/>
            </a:pPr>
            <a:r>
              <a:rPr lang="fr-FR"/>
              <a:t>Proposition de </a:t>
            </a:r>
            <a:r>
              <a:rPr lang="fr-FR" b="1">
                <a:solidFill>
                  <a:schemeClr val="accent2"/>
                </a:solidFill>
              </a:rPr>
              <a:t>Portefeuilles modèles</a:t>
            </a:r>
            <a:r>
              <a:rPr lang="fr-FR"/>
              <a:t> </a:t>
            </a: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r>
              <a:rPr lang="fr-FR" sz="2200" b="1">
                <a:solidFill>
                  <a:srgbClr val="FF0000"/>
                </a:solidFill>
              </a:rPr>
              <a:t>OU </a:t>
            </a: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r>
              <a:rPr lang="fr-FR" sz="1600"/>
              <a:t>L’</a:t>
            </a:r>
            <a:r>
              <a:rPr lang="fr-FR" sz="1600" b="1">
                <a:solidFill>
                  <a:schemeClr val="accent2"/>
                </a:solidFill>
              </a:rPr>
              <a:t>Allocation personnalisée </a:t>
            </a:r>
            <a:r>
              <a:rPr lang="fr-FR" sz="1600"/>
              <a:t>:</a:t>
            </a:r>
          </a:p>
          <a:p>
            <a:r>
              <a:rPr lang="fr-FR" sz="1500"/>
              <a:t>Est proposée systématiquement</a:t>
            </a:r>
          </a:p>
          <a:p>
            <a:r>
              <a:rPr lang="fr-FR" sz="1500"/>
              <a:t>Est présentée après les portefeuilles modèles s’il y en a</a:t>
            </a:r>
          </a:p>
        </p:txBody>
      </p:sp>
      <p:grpSp>
        <p:nvGrpSpPr>
          <p:cNvPr id="10" name="Groupe 9"/>
          <p:cNvGrpSpPr>
            <a:grpSpLocks noChangeAspect="1"/>
          </p:cNvGrpSpPr>
          <p:nvPr/>
        </p:nvGrpSpPr>
        <p:grpSpPr>
          <a:xfrm>
            <a:off x="6370934" y="125142"/>
            <a:ext cx="5400000" cy="4233067"/>
            <a:chOff x="6430327" y="672593"/>
            <a:chExt cx="5553710" cy="4353560"/>
          </a:xfrm>
        </p:grpSpPr>
        <p:pic>
          <p:nvPicPr>
            <p:cNvPr id="17" name="Image 16"/>
            <p:cNvPicPr/>
            <p:nvPr/>
          </p:nvPicPr>
          <p:blipFill>
            <a:blip r:embed="rId2"/>
            <a:stretch>
              <a:fillRect/>
            </a:stretch>
          </p:blipFill>
          <p:spPr>
            <a:xfrm>
              <a:off x="6431597" y="672593"/>
              <a:ext cx="5552440" cy="3052445"/>
            </a:xfrm>
            <a:prstGeom prst="rect">
              <a:avLst/>
            </a:prstGeom>
          </p:spPr>
        </p:pic>
        <p:pic>
          <p:nvPicPr>
            <p:cNvPr id="18" name="Image 17"/>
            <p:cNvPicPr/>
            <p:nvPr/>
          </p:nvPicPr>
          <p:blipFill>
            <a:blip r:embed="rId3"/>
            <a:stretch>
              <a:fillRect/>
            </a:stretch>
          </p:blipFill>
          <p:spPr>
            <a:xfrm>
              <a:off x="6430327" y="3706623"/>
              <a:ext cx="5552440" cy="1319530"/>
            </a:xfrm>
            <a:prstGeom prst="rect">
              <a:avLst/>
            </a:prstGeom>
          </p:spPr>
        </p:pic>
      </p:grpSp>
      <p:grpSp>
        <p:nvGrpSpPr>
          <p:cNvPr id="21" name="Groupe 20"/>
          <p:cNvGrpSpPr>
            <a:grpSpLocks noChangeAspect="1"/>
          </p:cNvGrpSpPr>
          <p:nvPr/>
        </p:nvGrpSpPr>
        <p:grpSpPr>
          <a:xfrm>
            <a:off x="6369699" y="4551844"/>
            <a:ext cx="5400000" cy="2089709"/>
            <a:chOff x="-1223963" y="885826"/>
            <a:chExt cx="6480000" cy="2507651"/>
          </a:xfrm>
        </p:grpSpPr>
        <p:pic>
          <p:nvPicPr>
            <p:cNvPr id="19" name="Image 18"/>
            <p:cNvPicPr>
              <a:picLocks noChangeAspect="1"/>
            </p:cNvPicPr>
            <p:nvPr/>
          </p:nvPicPr>
          <p:blipFill>
            <a:blip r:embed="rId4"/>
            <a:stretch>
              <a:fillRect/>
            </a:stretch>
          </p:blipFill>
          <p:spPr>
            <a:xfrm>
              <a:off x="-1223963" y="885826"/>
              <a:ext cx="6480000" cy="2251347"/>
            </a:xfrm>
            <a:prstGeom prst="rect">
              <a:avLst/>
            </a:prstGeom>
          </p:spPr>
        </p:pic>
        <p:pic>
          <p:nvPicPr>
            <p:cNvPr id="20" name="Image 19"/>
            <p:cNvPicPr>
              <a:picLocks noChangeAspect="1"/>
            </p:cNvPicPr>
            <p:nvPr/>
          </p:nvPicPr>
          <p:blipFill>
            <a:blip r:embed="rId5"/>
            <a:stretch>
              <a:fillRect/>
            </a:stretch>
          </p:blipFill>
          <p:spPr>
            <a:xfrm>
              <a:off x="-1223963" y="3119437"/>
              <a:ext cx="6480000" cy="274040"/>
            </a:xfrm>
            <a:prstGeom prst="rect">
              <a:avLst/>
            </a:prstGeom>
          </p:spPr>
        </p:pic>
      </p:grpSp>
      <p:pic>
        <p:nvPicPr>
          <p:cNvPr id="14" name="Image 13">
            <a:extLst>
              <a:ext uri="{FF2B5EF4-FFF2-40B4-BE49-F238E27FC236}">
                <a16:creationId xmlns:a16="http://schemas.microsoft.com/office/drawing/2014/main" id="{DA49C2B5-21C4-4A95-8BE2-6268C5BCF7F0}"/>
              </a:ext>
            </a:extLst>
          </p:cNvPr>
          <p:cNvPicPr>
            <a:picLocks noChangeAspect="1"/>
          </p:cNvPicPr>
          <p:nvPr/>
        </p:nvPicPr>
        <p:blipFill>
          <a:blip r:embed="rId6"/>
          <a:stretch>
            <a:fillRect/>
          </a:stretch>
        </p:blipFill>
        <p:spPr>
          <a:xfrm>
            <a:off x="11409184" y="90603"/>
            <a:ext cx="721028" cy="721028"/>
          </a:xfrm>
          <a:prstGeom prst="rect">
            <a:avLst/>
          </a:prstGeom>
        </p:spPr>
      </p:pic>
      <p:sp>
        <p:nvSpPr>
          <p:cNvPr id="11" name="Rectangle 10">
            <a:extLst>
              <a:ext uri="{FF2B5EF4-FFF2-40B4-BE49-F238E27FC236}">
                <a16:creationId xmlns:a16="http://schemas.microsoft.com/office/drawing/2014/main" id="{CEFC28C2-8A30-4016-ACB9-3AAEC17974FD}"/>
              </a:ext>
            </a:extLst>
          </p:cNvPr>
          <p:cNvSpPr/>
          <p:nvPr/>
        </p:nvSpPr>
        <p:spPr>
          <a:xfrm>
            <a:off x="3166452" y="4428230"/>
            <a:ext cx="3139010" cy="192494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13" name="Espace réservé du texte 12">
            <a:extLst>
              <a:ext uri="{FF2B5EF4-FFF2-40B4-BE49-F238E27FC236}">
                <a16:creationId xmlns:a16="http://schemas.microsoft.com/office/drawing/2014/main" id="{476E7914-48D1-4693-90F1-4F3DAA432CA3}"/>
              </a:ext>
            </a:extLst>
          </p:cNvPr>
          <p:cNvSpPr>
            <a:spLocks noGrp="1"/>
          </p:cNvSpPr>
          <p:nvPr>
            <p:ph type="body" sz="quarter" idx="15"/>
          </p:nvPr>
        </p:nvSpPr>
        <p:spPr>
          <a:xfrm>
            <a:off x="227955" y="5390702"/>
            <a:ext cx="2538412" cy="721028"/>
          </a:xfrm>
        </p:spPr>
        <p:txBody>
          <a:bodyPr/>
          <a:lstStyle/>
          <a:p>
            <a:r>
              <a:rPr lang="fr-FR" b="1"/>
              <a:t>Cliquer sur l’</a:t>
            </a:r>
            <a:r>
              <a:rPr lang="fr-FR" b="1">
                <a:solidFill>
                  <a:srgbClr val="FF0000"/>
                </a:solidFill>
              </a:rPr>
              <a:t>allocation personnalisée</a:t>
            </a:r>
          </a:p>
        </p:txBody>
      </p:sp>
      <p:sp>
        <p:nvSpPr>
          <p:cNvPr id="24" name="Espace réservé du texte 2">
            <a:extLst>
              <a:ext uri="{FF2B5EF4-FFF2-40B4-BE49-F238E27FC236}">
                <a16:creationId xmlns:a16="http://schemas.microsoft.com/office/drawing/2014/main" id="{835FC0FF-6598-49BA-891F-090922D99C69}"/>
              </a:ext>
            </a:extLst>
          </p:cNvPr>
          <p:cNvSpPr>
            <a:spLocks noGrp="1"/>
          </p:cNvSpPr>
          <p:nvPr>
            <p:ph type="body" sz="quarter" idx="14"/>
          </p:nvPr>
        </p:nvSpPr>
        <p:spPr>
          <a:xfrm>
            <a:off x="287930" y="2407534"/>
            <a:ext cx="2538412" cy="1146220"/>
          </a:xfrm>
        </p:spPr>
        <p:txBody>
          <a:bodyPr>
            <a:normAutofit/>
          </a:bodyPr>
          <a:lstStyle/>
          <a:p>
            <a:r>
              <a:rPr lang="fr-FR"/>
              <a:t>PHASE</a:t>
            </a:r>
          </a:p>
          <a:p>
            <a:r>
              <a:rPr lang="fr-FR"/>
              <a:t>Proposition</a:t>
            </a:r>
          </a:p>
        </p:txBody>
      </p:sp>
      <p:sp>
        <p:nvSpPr>
          <p:cNvPr id="25" name="Titre 1">
            <a:extLst>
              <a:ext uri="{FF2B5EF4-FFF2-40B4-BE49-F238E27FC236}">
                <a16:creationId xmlns:a16="http://schemas.microsoft.com/office/drawing/2014/main" id="{7731EDC2-A1E8-4702-9B4A-61D7E70B6D94}"/>
              </a:ext>
            </a:extLst>
          </p:cNvPr>
          <p:cNvSpPr>
            <a:spLocks noGrp="1"/>
          </p:cNvSpPr>
          <p:nvPr>
            <p:ph type="title"/>
          </p:nvPr>
        </p:nvSpPr>
        <p:spPr>
          <a:xfrm>
            <a:off x="227955" y="504825"/>
            <a:ext cx="2538413" cy="1600218"/>
          </a:xfrm>
        </p:spPr>
        <p:txBody>
          <a:bodyPr>
            <a:normAutofit/>
          </a:bodyPr>
          <a:lstStyle/>
          <a:p>
            <a:r>
              <a:rPr lang="fr-FR" sz="2000"/>
              <a:t>Parcours 0199PM </a:t>
            </a:r>
            <a:br>
              <a:rPr lang="fr-FR" sz="2000"/>
            </a:br>
            <a:r>
              <a:rPr lang="fr-FR" sz="2000"/>
              <a:t>Caisse d’Epargne</a:t>
            </a:r>
          </a:p>
        </p:txBody>
      </p:sp>
      <p:sp>
        <p:nvSpPr>
          <p:cNvPr id="26" name="Rectangle 25">
            <a:extLst>
              <a:ext uri="{FF2B5EF4-FFF2-40B4-BE49-F238E27FC236}">
                <a16:creationId xmlns:a16="http://schemas.microsoft.com/office/drawing/2014/main" id="{2BEA8092-DE92-45B6-B58D-3C36D0E656C2}"/>
              </a:ext>
            </a:extLst>
          </p:cNvPr>
          <p:cNvSpPr/>
          <p:nvPr/>
        </p:nvSpPr>
        <p:spPr>
          <a:xfrm>
            <a:off x="0" y="-5918"/>
            <a:ext cx="3275635" cy="504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 name="Rectangle 2">
            <a:extLst>
              <a:ext uri="{FF2B5EF4-FFF2-40B4-BE49-F238E27FC236}">
                <a16:creationId xmlns:a16="http://schemas.microsoft.com/office/drawing/2014/main" id="{A2246793-3DCC-427E-938F-2EA6E824046D}"/>
              </a:ext>
            </a:extLst>
          </p:cNvPr>
          <p:cNvSpPr/>
          <p:nvPr/>
        </p:nvSpPr>
        <p:spPr>
          <a:xfrm>
            <a:off x="6502400" y="3075199"/>
            <a:ext cx="5267299" cy="97032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3" name="Rectangle 22">
            <a:extLst>
              <a:ext uri="{FF2B5EF4-FFF2-40B4-BE49-F238E27FC236}">
                <a16:creationId xmlns:a16="http://schemas.microsoft.com/office/drawing/2014/main" id="{5F38D853-01CC-44EB-815B-4783305193B6}"/>
              </a:ext>
            </a:extLst>
          </p:cNvPr>
          <p:cNvSpPr/>
          <p:nvPr/>
        </p:nvSpPr>
        <p:spPr>
          <a:xfrm>
            <a:off x="6502399" y="5436555"/>
            <a:ext cx="5267299" cy="97032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F6A4B2F3-C2A4-EAD6-0BC2-3B4414248258}"/>
              </a:ext>
            </a:extLst>
          </p:cNvPr>
          <p:cNvSpPr/>
          <p:nvPr/>
        </p:nvSpPr>
        <p:spPr>
          <a:xfrm>
            <a:off x="3165325" y="6575089"/>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37384909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6"/>
          <p:cNvSpPr txBox="1">
            <a:spLocks/>
          </p:cNvSpPr>
          <p:nvPr/>
        </p:nvSpPr>
        <p:spPr>
          <a:xfrm>
            <a:off x="3239961" y="707428"/>
            <a:ext cx="8142297" cy="170010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500" b="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1" i="0" u="none" strike="noStrike" kern="1200" cap="none" spc="0" normalizeH="0" baseline="0" noProof="0">
                <a:ln>
                  <a:noFill/>
                </a:ln>
                <a:solidFill>
                  <a:srgbClr val="000000"/>
                </a:solidFill>
                <a:effectLst/>
                <a:uLnTx/>
                <a:uFillTx/>
                <a:latin typeface="Arial"/>
                <a:ea typeface="+mn-ea"/>
                <a:cs typeface="+mn-cs"/>
              </a:rPr>
              <a:t>Gestion des produits « </a:t>
            </a:r>
            <a:r>
              <a:rPr kumimoji="0" lang="fr-FR" sz="1800" b="1" i="0" u="none" strike="noStrike" kern="1200" cap="none" spc="0" normalizeH="0" baseline="0" noProof="0">
                <a:ln>
                  <a:noFill/>
                </a:ln>
                <a:solidFill>
                  <a:srgbClr val="00A193"/>
                </a:solidFill>
                <a:effectLst/>
                <a:uLnTx/>
                <a:uFillTx/>
                <a:latin typeface="Arial"/>
                <a:ea typeface="+mn-ea"/>
                <a:cs typeface="+mn-cs"/>
              </a:rPr>
              <a:t>de Campagne</a:t>
            </a:r>
            <a:r>
              <a:rPr kumimoji="0" lang="fr-FR" sz="1800" b="1" i="0" u="none" strike="noStrike" kern="1200" cap="none" spc="0" normalizeH="0" baseline="0" noProof="0">
                <a:ln>
                  <a:noFill/>
                </a:ln>
                <a:solidFill>
                  <a:srgbClr val="000000"/>
                </a:solidFill>
                <a:effectLst/>
                <a:uLnTx/>
                <a:uFillTx/>
                <a:latin typeface="Arial"/>
                <a:ea typeface="+mn-ea"/>
                <a:cs typeface="+mn-cs"/>
              </a:rPr>
              <a:t> » </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fr-FR" sz="1600" b="0" i="0" u="none" strike="noStrike" kern="1200" cap="none" spc="0" normalizeH="0" baseline="0" noProof="0">
                <a:ln>
                  <a:noFill/>
                </a:ln>
                <a:solidFill>
                  <a:srgbClr val="000000"/>
                </a:solidFill>
                <a:effectLst/>
                <a:uLnTx/>
                <a:uFillTx/>
                <a:latin typeface="Arial"/>
                <a:ea typeface="+mn-ea"/>
                <a:cs typeface="+mn-cs"/>
              </a:rPr>
              <a:t>L’emprunt BPCE sera disponible dans la partie « </a:t>
            </a:r>
            <a:r>
              <a:rPr kumimoji="0" lang="fr-FR" sz="1600" b="1" i="0" u="none" strike="noStrike" kern="1200" cap="none" spc="0" normalizeH="0" baseline="0" noProof="0">
                <a:ln>
                  <a:noFill/>
                </a:ln>
                <a:solidFill>
                  <a:srgbClr val="000000"/>
                </a:solidFill>
                <a:effectLst/>
                <a:uLnTx/>
                <a:uFillTx/>
                <a:latin typeface="Arial"/>
                <a:ea typeface="+mn-ea"/>
                <a:cs typeface="+mn-cs"/>
              </a:rPr>
              <a:t>Offre temporaire recommandée</a:t>
            </a:r>
            <a:r>
              <a:rPr kumimoji="0" lang="fr-FR" sz="1600" b="0" i="0" u="none" strike="noStrike" kern="1200" cap="none" spc="0" normalizeH="0" baseline="0" noProof="0">
                <a:ln>
                  <a:noFill/>
                </a:ln>
                <a:solidFill>
                  <a:srgbClr val="000000"/>
                </a:solidFill>
                <a:effectLst/>
                <a:uLnTx/>
                <a:uFillTx/>
                <a:latin typeface="Arial"/>
                <a:ea typeface="+mn-ea"/>
                <a:cs typeface="+mn-cs"/>
              </a:rPr>
              <a:t> » placée en tête du Catalogue produit. On pourra également le retrouver dans la partie </a:t>
            </a:r>
            <a:r>
              <a:rPr kumimoji="0" lang="fr-FR" sz="1600" b="1" i="0" u="none" strike="noStrike" kern="1200" cap="none" spc="0" normalizeH="0" baseline="0" noProof="0">
                <a:ln>
                  <a:noFill/>
                </a:ln>
                <a:solidFill>
                  <a:srgbClr val="000000"/>
                </a:solidFill>
                <a:effectLst/>
                <a:uLnTx/>
                <a:uFillTx/>
                <a:latin typeface="Arial"/>
                <a:ea typeface="+mn-ea"/>
                <a:cs typeface="+mn-cs"/>
              </a:rPr>
              <a:t>« </a:t>
            </a:r>
            <a:r>
              <a:rPr kumimoji="0" lang="fr-FR" sz="1600" b="0" i="0" u="none" strike="noStrike" kern="1200" cap="none" spc="0" normalizeH="0" baseline="0" noProof="0">
                <a:ln>
                  <a:noFill/>
                </a:ln>
                <a:solidFill>
                  <a:srgbClr val="000000"/>
                </a:solidFill>
                <a:effectLst/>
                <a:uLnTx/>
                <a:uFillTx/>
                <a:latin typeface="Arial"/>
                <a:ea typeface="+mn-ea"/>
                <a:cs typeface="+mn-cs"/>
              </a:rPr>
              <a:t>S</a:t>
            </a:r>
            <a:r>
              <a:rPr kumimoji="0" lang="fr-FR" sz="1600" b="0" i="0" u="none" strike="noStrike" kern="1200" cap="none" spc="0" normalizeH="0" baseline="0" noProof="0" err="1">
                <a:ln>
                  <a:noFill/>
                </a:ln>
                <a:solidFill>
                  <a:srgbClr val="000000"/>
                </a:solidFill>
                <a:effectLst/>
                <a:uLnTx/>
                <a:uFillTx/>
                <a:latin typeface="Arial"/>
                <a:ea typeface="+mn-ea"/>
                <a:cs typeface="+mn-cs"/>
              </a:rPr>
              <a:t>tructuré</a:t>
            </a:r>
            <a:r>
              <a:rPr kumimoji="0" lang="fr-FR" sz="1600" b="0" i="0" u="none" strike="noStrike" kern="1200" cap="none" spc="0" normalizeH="0" baseline="0" noProof="0">
                <a:ln>
                  <a:noFill/>
                </a:ln>
                <a:solidFill>
                  <a:srgbClr val="000000"/>
                </a:solidFill>
                <a:effectLst/>
                <a:uLnTx/>
                <a:uFillTx/>
                <a:latin typeface="Arial"/>
                <a:ea typeface="+mn-ea"/>
                <a:cs typeface="+mn-cs"/>
              </a:rPr>
              <a:t> (FAF, Obligation à capital garanti à hauteur de 90% minimum)</a:t>
            </a:r>
            <a:r>
              <a:rPr kumimoji="0" lang="fr-FR" sz="1600" b="1" i="0" u="none" strike="noStrike" kern="1200" cap="none" spc="0" normalizeH="0" baseline="0" noProof="0">
                <a:ln>
                  <a:noFill/>
                </a:ln>
                <a:solidFill>
                  <a:srgbClr val="000000"/>
                </a:solidFill>
                <a:effectLst/>
                <a:uLnTx/>
                <a:uFillTx/>
                <a:latin typeface="Arial"/>
                <a:ea typeface="+mn-ea"/>
                <a:cs typeface="+mn-cs"/>
              </a:rPr>
              <a:t> »</a:t>
            </a:r>
          </a:p>
        </p:txBody>
      </p:sp>
      <p:pic>
        <p:nvPicPr>
          <p:cNvPr id="7" name="Image 6"/>
          <p:cNvPicPr>
            <a:picLocks noChangeAspect="1"/>
          </p:cNvPicPr>
          <p:nvPr/>
        </p:nvPicPr>
        <p:blipFill>
          <a:blip r:embed="rId2"/>
          <a:stretch>
            <a:fillRect/>
          </a:stretch>
        </p:blipFill>
        <p:spPr>
          <a:xfrm>
            <a:off x="4572331" y="2407534"/>
            <a:ext cx="6134100" cy="4030592"/>
          </a:xfrm>
          <a:prstGeom prst="rect">
            <a:avLst/>
          </a:prstGeom>
        </p:spPr>
      </p:pic>
      <p:sp>
        <p:nvSpPr>
          <p:cNvPr id="13" name="Espace réservé du texte 2">
            <a:extLst>
              <a:ext uri="{FF2B5EF4-FFF2-40B4-BE49-F238E27FC236}">
                <a16:creationId xmlns:a16="http://schemas.microsoft.com/office/drawing/2014/main" id="{1E4084FD-1F57-428A-BAD7-89C5E91C11ED}"/>
              </a:ext>
            </a:extLst>
          </p:cNvPr>
          <p:cNvSpPr>
            <a:spLocks noGrp="1"/>
          </p:cNvSpPr>
          <p:nvPr>
            <p:ph type="body" sz="quarter" idx="14"/>
          </p:nvPr>
        </p:nvSpPr>
        <p:spPr>
          <a:xfrm>
            <a:off x="287930" y="2407534"/>
            <a:ext cx="2538412" cy="1146220"/>
          </a:xfrm>
        </p:spPr>
        <p:txBody>
          <a:bodyPr>
            <a:normAutofit/>
          </a:bodyPr>
          <a:lstStyle/>
          <a:p>
            <a:r>
              <a:rPr lang="fr-FR"/>
              <a:t>PHASE</a:t>
            </a:r>
          </a:p>
          <a:p>
            <a:r>
              <a:rPr lang="fr-FR"/>
              <a:t>Proposition</a:t>
            </a:r>
          </a:p>
        </p:txBody>
      </p:sp>
      <p:sp>
        <p:nvSpPr>
          <p:cNvPr id="17" name="ZoneTexte 16">
            <a:extLst>
              <a:ext uri="{FF2B5EF4-FFF2-40B4-BE49-F238E27FC236}">
                <a16:creationId xmlns:a16="http://schemas.microsoft.com/office/drawing/2014/main" id="{C5AEA193-7703-49AD-8AB4-45B3F744BE21}"/>
              </a:ext>
            </a:extLst>
          </p:cNvPr>
          <p:cNvSpPr txBox="1"/>
          <p:nvPr/>
        </p:nvSpPr>
        <p:spPr>
          <a:xfrm>
            <a:off x="550139" y="3956020"/>
            <a:ext cx="2013995"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mn-ea"/>
                <a:cs typeface="+mn-cs"/>
              </a:rPr>
              <a:t>Gestion des produits « </a:t>
            </a:r>
            <a:r>
              <a:rPr kumimoji="0" lang="fr-FR" sz="1800" b="1" i="0" u="none" strike="noStrike" kern="1200" cap="none" spc="0" normalizeH="0" baseline="0" noProof="0">
                <a:ln>
                  <a:noFill/>
                </a:ln>
                <a:solidFill>
                  <a:srgbClr val="00A193"/>
                </a:solidFill>
                <a:effectLst/>
                <a:uLnTx/>
                <a:uFillTx/>
                <a:latin typeface="Arial"/>
                <a:ea typeface="+mn-ea"/>
                <a:cs typeface="+mn-cs"/>
              </a:rPr>
              <a:t>de Campagne</a:t>
            </a:r>
            <a:r>
              <a:rPr kumimoji="0" lang="fr-FR" sz="1800" b="0" i="0" u="none" strike="noStrike" kern="1200" cap="none" spc="0" normalizeH="0" baseline="0" noProof="0">
                <a:ln>
                  <a:noFill/>
                </a:ln>
                <a:solidFill>
                  <a:srgbClr val="000000"/>
                </a:solidFill>
                <a:effectLst/>
                <a:uLnTx/>
                <a:uFillTx/>
                <a:latin typeface="Arial"/>
                <a:ea typeface="+mn-ea"/>
                <a:cs typeface="+mn-cs"/>
              </a:rPr>
              <a:t>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000000"/>
                </a:solidFill>
                <a:effectLst/>
                <a:uLnTx/>
                <a:uFillTx/>
                <a:latin typeface="Arial"/>
                <a:ea typeface="+mn-ea"/>
                <a:cs typeface="+mn-cs"/>
              </a:rPr>
              <a:t>dont l’Emprunt BPCE </a:t>
            </a:r>
          </a:p>
        </p:txBody>
      </p:sp>
      <p:sp>
        <p:nvSpPr>
          <p:cNvPr id="18" name="Titre 1">
            <a:extLst>
              <a:ext uri="{FF2B5EF4-FFF2-40B4-BE49-F238E27FC236}">
                <a16:creationId xmlns:a16="http://schemas.microsoft.com/office/drawing/2014/main" id="{5B81CF91-5AEB-4154-B79E-00C2B8357F68}"/>
              </a:ext>
            </a:extLst>
          </p:cNvPr>
          <p:cNvSpPr>
            <a:spLocks noGrp="1"/>
          </p:cNvSpPr>
          <p:nvPr>
            <p:ph type="title"/>
          </p:nvPr>
        </p:nvSpPr>
        <p:spPr>
          <a:xfrm>
            <a:off x="287929" y="807316"/>
            <a:ext cx="2538413" cy="1600218"/>
          </a:xfrm>
        </p:spPr>
        <p:txBody>
          <a:bodyPr>
            <a:normAutofit/>
          </a:bodyPr>
          <a:lstStyle/>
          <a:p>
            <a:r>
              <a:rPr lang="fr-FR" sz="2000"/>
              <a:t>Parcours 0199PM Caisse d’Epargne</a:t>
            </a:r>
          </a:p>
        </p:txBody>
      </p:sp>
      <p:sp>
        <p:nvSpPr>
          <p:cNvPr id="21" name="Rectangle 20">
            <a:extLst>
              <a:ext uri="{FF2B5EF4-FFF2-40B4-BE49-F238E27FC236}">
                <a16:creationId xmlns:a16="http://schemas.microsoft.com/office/drawing/2014/main" id="{CA8444CE-4B07-4C3A-885A-C8F579BFEA10}"/>
              </a:ext>
            </a:extLst>
          </p:cNvPr>
          <p:cNvSpPr/>
          <p:nvPr/>
        </p:nvSpPr>
        <p:spPr>
          <a:xfrm>
            <a:off x="0" y="-5918"/>
            <a:ext cx="3275635" cy="504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22" name="Image 21">
            <a:extLst>
              <a:ext uri="{FF2B5EF4-FFF2-40B4-BE49-F238E27FC236}">
                <a16:creationId xmlns:a16="http://schemas.microsoft.com/office/drawing/2014/main" id="{5AF9A0B4-0ED7-4C18-B4B0-9204450BCFCA}"/>
              </a:ext>
            </a:extLst>
          </p:cNvPr>
          <p:cNvPicPr>
            <a:picLocks noChangeAspect="1"/>
          </p:cNvPicPr>
          <p:nvPr/>
        </p:nvPicPr>
        <p:blipFill>
          <a:blip r:embed="rId3"/>
          <a:stretch>
            <a:fillRect/>
          </a:stretch>
        </p:blipFill>
        <p:spPr>
          <a:xfrm>
            <a:off x="10898750" y="242654"/>
            <a:ext cx="721028" cy="721028"/>
          </a:xfrm>
          <a:prstGeom prst="rect">
            <a:avLst/>
          </a:prstGeom>
        </p:spPr>
      </p:pic>
      <p:sp>
        <p:nvSpPr>
          <p:cNvPr id="3" name="Rectangle 2">
            <a:extLst>
              <a:ext uri="{FF2B5EF4-FFF2-40B4-BE49-F238E27FC236}">
                <a16:creationId xmlns:a16="http://schemas.microsoft.com/office/drawing/2014/main" id="{7354BBC0-B5C8-2B0B-0C55-B4DA8FF5F062}"/>
              </a:ext>
            </a:extLst>
          </p:cNvPr>
          <p:cNvSpPr/>
          <p:nvPr/>
        </p:nvSpPr>
        <p:spPr>
          <a:xfrm>
            <a:off x="3281562" y="6575089"/>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30969628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4D5A51-4937-418E-9031-5AF22621FF4A}" type="slidenum">
              <a:rPr kumimoji="0" lang="fr-FR" altLang="fr-FR" sz="1800" b="0" i="0" u="none" strike="noStrike" kern="1200" cap="none" spc="0" normalizeH="0" baseline="0" noProof="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fr-FR" alt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0722" name="Rectangle 2"/>
          <p:cNvSpPr>
            <a:spLocks noGrp="1" noChangeArrowheads="1"/>
          </p:cNvSpPr>
          <p:nvPr>
            <p:ph type="title"/>
          </p:nvPr>
        </p:nvSpPr>
        <p:spPr>
          <a:xfrm>
            <a:off x="1185412" y="354119"/>
            <a:ext cx="7416800" cy="346075"/>
          </a:xfrm>
        </p:spPr>
        <p:txBody>
          <a:bodyPr/>
          <a:lstStyle/>
          <a:p>
            <a:r>
              <a:rPr lang="fr-FR" altLang="fr-FR" b="1">
                <a:latin typeface="Montserrat" panose="00000500000000000000" pitchFamily="2" charset="0"/>
              </a:rPr>
              <a:t>Parcours LEA – cas particuliers</a:t>
            </a:r>
          </a:p>
        </p:txBody>
      </p:sp>
      <p:sp>
        <p:nvSpPr>
          <p:cNvPr id="6" name="Rectangle 3"/>
          <p:cNvSpPr txBox="1">
            <a:spLocks noChangeArrowheads="1"/>
          </p:cNvSpPr>
          <p:nvPr/>
        </p:nvSpPr>
        <p:spPr bwMode="auto">
          <a:xfrm>
            <a:off x="0" y="1044310"/>
            <a:ext cx="11876183" cy="5667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614045" marR="0" lvl="1" indent="0" algn="l" defTabSz="914400" rtl="0" eaLnBrk="0" fontAlgn="base" latinLnBrk="0" hangingPunct="0">
              <a:lnSpc>
                <a:spcPct val="150000"/>
              </a:lnSpc>
              <a:spcBef>
                <a:spcPts val="600"/>
              </a:spcBef>
              <a:spcAft>
                <a:spcPts val="0"/>
              </a:spcAft>
              <a:buClr>
                <a:srgbClr val="B34A8C"/>
              </a:buClr>
              <a:buSzPct val="80000"/>
              <a:buNone/>
              <a:tabLst/>
              <a:defRPr/>
            </a:pPr>
            <a:endParaRPr lang="fr-FR" altLang="fr-FR" sz="1600" kern="0" dirty="0">
              <a:solidFill>
                <a:srgbClr val="000000"/>
              </a:solidFill>
              <a:highlight>
                <a:srgbClr val="FFFF00"/>
              </a:highlight>
              <a:cs typeface="Arial"/>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Wingdings" panose="05000000000000000000" pitchFamily="2" charset="2"/>
              <a:buChar char="§"/>
              <a:tabLst/>
              <a:defRPr/>
            </a:pPr>
            <a:r>
              <a:rPr kumimoji="0" lang="fr-FR" altLang="fr-FR" sz="1600" b="1" i="0" u="sng" strike="noStrike" kern="0" cap="none" spc="0" normalizeH="0" baseline="0" noProof="0" dirty="0">
                <a:ln>
                  <a:noFill/>
                </a:ln>
                <a:solidFill>
                  <a:srgbClr val="000000"/>
                </a:solidFill>
                <a:effectLst/>
                <a:uLnTx/>
                <a:uFillTx/>
                <a:ea typeface="+mn-ea"/>
                <a:cs typeface="Arial"/>
              </a:rPr>
              <a:t>Clients en Gestion Sous Mandat</a:t>
            </a:r>
            <a:endParaRPr lang="fr-FR" altLang="fr-FR" sz="1600" b="1" i="0" u="sng" strike="noStrike" kern="0" cap="none" spc="0" normalizeH="0" baseline="0" noProof="0" dirty="0">
              <a:ln>
                <a:noFill/>
              </a:ln>
              <a:solidFill>
                <a:schemeClr val="tx2"/>
              </a:solidFill>
              <a:effectLst/>
              <a:uLnTx/>
              <a:uFillTx/>
              <a:cs typeface="Arial"/>
            </a:endParaRPr>
          </a:p>
          <a:p>
            <a:pPr marL="1379220" lvl="2" indent="-285750">
              <a:buFont typeface="Courier New" panose="02070309020205020404" pitchFamily="49" charset="0"/>
              <a:buChar char="o"/>
            </a:pPr>
            <a:r>
              <a:rPr lang="fr-FR" dirty="0">
                <a:solidFill>
                  <a:srgbClr val="000000"/>
                </a:solidFill>
                <a:effectLst/>
                <a:ea typeface="Times New Roman" panose="02020603050405020304" pitchFamily="18" charset="0"/>
              </a:rPr>
              <a:t>Pour les clients qui sont en GSM chez Vega (cas de toutes les CE, de BPACA , BPALC et de Banque de Savoie), la souscription de l’emprunt par le client nécessite l’ouverture d’un second CTO en gestion libre car la cohabitation de </a:t>
            </a:r>
            <a:r>
              <a:rPr lang="fr-FR" dirty="0">
                <a:solidFill>
                  <a:srgbClr val="000000"/>
                </a:solidFill>
                <a:ea typeface="Times New Roman" panose="02020603050405020304" pitchFamily="18" charset="0"/>
              </a:rPr>
              <a:t>l’emprunt</a:t>
            </a:r>
            <a:r>
              <a:rPr lang="fr-FR" dirty="0">
                <a:solidFill>
                  <a:srgbClr val="000000"/>
                </a:solidFill>
                <a:effectLst/>
                <a:ea typeface="Times New Roman" panose="02020603050405020304" pitchFamily="18" charset="0"/>
              </a:rPr>
              <a:t> n’est pas autorisée.</a:t>
            </a:r>
            <a:endParaRPr lang="fr-FR" dirty="0">
              <a:solidFill>
                <a:srgbClr val="000000"/>
              </a:solidFill>
              <a:effectLst/>
              <a:ea typeface="Times New Roman" panose="02020603050405020304" pitchFamily="18" charset="0"/>
              <a:cs typeface="Arial"/>
            </a:endParaRPr>
          </a:p>
          <a:p>
            <a:pPr marL="1379220" lvl="2" indent="-285750">
              <a:buFont typeface="Courier New" panose="02070309020205020404" pitchFamily="49" charset="0"/>
              <a:buChar char="o"/>
            </a:pPr>
            <a:r>
              <a:rPr lang="fr-FR" dirty="0">
                <a:solidFill>
                  <a:srgbClr val="000000"/>
                </a:solidFill>
                <a:ea typeface="Calibri" panose="020F0502020204030204" pitchFamily="34" charset="0"/>
              </a:rPr>
              <a:t>Pour les clients qui sont en GSM BP (hors BPACA, BPALC et Banque de Savoie) et qui veulent souscrire en gestion libre, nous recommandons l’ouverture d’un second CTO en gestion libre. </a:t>
            </a:r>
            <a:endParaRPr lang="fr-FR" dirty="0">
              <a:effectLst/>
              <a:ea typeface="Calibri" panose="020F0502020204030204" pitchFamily="34" charset="0"/>
              <a:cs typeface="Arial"/>
            </a:endParaRPr>
          </a:p>
          <a:p>
            <a:pPr marL="95250" indent="0">
              <a:buNone/>
            </a:pPr>
            <a:endParaRPr lang="fr-FR" altLang="fr-FR" sz="1600" kern="0" dirty="0">
              <a:solidFill>
                <a:srgbClr val="000000"/>
              </a:solidFill>
              <a:cs typeface="Arial"/>
            </a:endParaRPr>
          </a:p>
          <a:p>
            <a:pPr marL="899795" lvl="1" indent="-285750">
              <a:lnSpc>
                <a:spcPct val="150000"/>
              </a:lnSpc>
              <a:spcBef>
                <a:spcPts val="600"/>
              </a:spcBef>
              <a:spcAft>
                <a:spcPts val="0"/>
              </a:spcAft>
              <a:buClr>
                <a:srgbClr val="B34A8C"/>
              </a:buClr>
              <a:buFont typeface="Wingdings" panose="05000000000000000000" pitchFamily="2" charset="2"/>
              <a:buChar char="§"/>
              <a:defRPr/>
            </a:pPr>
            <a:r>
              <a:rPr kumimoji="0" lang="fr-FR" altLang="fr-FR" sz="1600" b="1" i="0" u="sng" strike="noStrike" kern="0" cap="none" spc="0" normalizeH="0" baseline="0" noProof="0" dirty="0">
                <a:ln>
                  <a:noFill/>
                </a:ln>
                <a:solidFill>
                  <a:srgbClr val="000000"/>
                </a:solidFill>
                <a:effectLst/>
                <a:uLnTx/>
                <a:uFillTx/>
                <a:ea typeface="+mn-ea"/>
                <a:cs typeface="Arial"/>
              </a:rPr>
              <a:t>Clients surexposés</a:t>
            </a:r>
            <a:r>
              <a:rPr lang="fr-FR" altLang="fr-FR" sz="1600" b="1" u="sng" kern="0" dirty="0">
                <a:solidFill>
                  <a:srgbClr val="000000"/>
                </a:solidFill>
                <a:cs typeface="Arial"/>
              </a:rPr>
              <a:t> </a:t>
            </a:r>
          </a:p>
          <a:p>
            <a:pPr marL="1341438" lvl="2" indent="-261938">
              <a:spcBef>
                <a:spcPts val="0"/>
              </a:spcBef>
              <a:spcAft>
                <a:spcPts val="0"/>
              </a:spcAft>
              <a:buClr>
                <a:srgbClr val="B34A8C"/>
              </a:buClr>
              <a:buSzPct val="80000"/>
              <a:buFont typeface="Courier New" panose="02070309020205020404" pitchFamily="49" charset="0"/>
              <a:buChar char="o"/>
              <a:defRPr/>
            </a:pPr>
            <a:r>
              <a:rPr lang="fr-FR" altLang="fr-FR" dirty="0">
                <a:solidFill>
                  <a:srgbClr val="000000"/>
                </a:solidFill>
              </a:rPr>
              <a:t>Dans l’enveloppe CTO, le fonctionnement de LEA ne permet pas que le client soit surexposé par rapport à son profil de risque ; </a:t>
            </a:r>
            <a:r>
              <a:rPr lang="fr-FR" altLang="fr-FR" b="1" dirty="0">
                <a:solidFill>
                  <a:srgbClr val="000000"/>
                </a:solidFill>
              </a:rPr>
              <a:t>le </a:t>
            </a:r>
            <a:r>
              <a:rPr lang="fr-FR" b="1" dirty="0">
                <a:solidFill>
                  <a:srgbClr val="000000"/>
                </a:solidFill>
              </a:rPr>
              <a:t>switch 3 (hors conseil) ne permet pas d’acheter « plus de risque ». </a:t>
            </a:r>
            <a:endParaRPr lang="fr-FR" b="1" dirty="0">
              <a:solidFill>
                <a:srgbClr val="000000"/>
              </a:solidFill>
              <a:cs typeface="Arial"/>
            </a:endParaRPr>
          </a:p>
          <a:p>
            <a:pPr marL="1341438" lvl="2" indent="-285750">
              <a:spcBef>
                <a:spcPts val="300"/>
              </a:spcBef>
              <a:buFont typeface="Courier New" panose="02070309020205020404" pitchFamily="49" charset="0"/>
              <a:buChar char="o"/>
              <a:defRPr/>
            </a:pPr>
            <a:r>
              <a:rPr lang="fr-FR" dirty="0">
                <a:solidFill>
                  <a:srgbClr val="000000"/>
                </a:solidFill>
              </a:rPr>
              <a:t>En effet, l’enveloppe CTO ne comportant pas d’instrument non risqué (contrairement au fonds euros dans une ASV),  s’il n’a pas été possible d’investir le montant souhaité en phase « projet », alors cela ne sera pas possible non plus en phase de synthèse (switch 3).</a:t>
            </a: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endParaRPr lang="fr-FR" sz="1600" b="1" kern="0" dirty="0">
              <a:solidFill>
                <a:srgbClr val="B34A8C"/>
              </a:solidFill>
              <a:highlight>
                <a:srgbClr val="FFFF00"/>
              </a:highlight>
              <a:cs typeface="Arial"/>
              <a:sym typeface="Wingdings" panose="05000000000000000000" pitchFamily="2" charset="2"/>
            </a:endParaRPr>
          </a:p>
          <a:p>
            <a:pPr marL="614045" marR="0" lvl="1" indent="0" algn="l" defTabSz="914400" rtl="0" eaLnBrk="0" fontAlgn="base" latinLnBrk="0" hangingPunct="0">
              <a:lnSpc>
                <a:spcPct val="150000"/>
              </a:lnSpc>
              <a:spcBef>
                <a:spcPts val="600"/>
              </a:spcBef>
              <a:spcAft>
                <a:spcPts val="0"/>
              </a:spcAft>
              <a:buClr>
                <a:srgbClr val="B34A8C"/>
              </a:buClr>
              <a:buSzPct val="80000"/>
              <a:buNone/>
              <a:tabLst/>
              <a:defRPr/>
            </a:pPr>
            <a:endParaRPr kumimoji="0" lang="fr-FR" sz="1600" b="1" i="0" u="none" strike="noStrike" kern="0" cap="none" spc="0" normalizeH="0" baseline="0" noProof="0" dirty="0">
              <a:ln>
                <a:noFill/>
              </a:ln>
              <a:solidFill>
                <a:srgbClr val="B34A8C"/>
              </a:solidFill>
              <a:effectLst/>
              <a:highlight>
                <a:srgbClr val="FFFF00"/>
              </a:highlight>
              <a:uLnTx/>
              <a:uFillTx/>
              <a:ea typeface="+mn-ea"/>
              <a:cs typeface="+mn-cs"/>
              <a:sym typeface="Wingdings" panose="05000000000000000000" pitchFamily="2" charset="2"/>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600" b="1" i="0" u="none" strike="noStrike" kern="0" cap="none" spc="0" normalizeH="0" baseline="0" noProof="0" dirty="0">
              <a:ln>
                <a:noFill/>
              </a:ln>
              <a:solidFill>
                <a:srgbClr val="B34A8C"/>
              </a:solidFill>
              <a:effectLst/>
              <a:uLnTx/>
              <a:uFillTx/>
              <a:ea typeface="+mn-ea"/>
              <a:cs typeface="+mn-cs"/>
              <a:sym typeface="Wingdings" panose="05000000000000000000" pitchFamily="2" charset="2"/>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600"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endParaRPr kumimoji="0" lang="fr-FR" altLang="fr-FR"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0" i="0" u="none" strike="noStrike" kern="0" cap="none" spc="0" normalizeH="0" baseline="0" noProof="0" dirty="0">
                <a:ln>
                  <a:noFill/>
                </a:ln>
                <a:solidFill>
                  <a:srgbClr val="000000"/>
                </a:solidFill>
                <a:effectLst/>
                <a:uLnTx/>
                <a:uFillTx/>
                <a:latin typeface="Arial"/>
                <a:ea typeface="+mn-ea"/>
                <a:cs typeface="Arial"/>
              </a:rPr>
              <a:t>		</a:t>
            </a:r>
            <a:endParaRPr lang="fr-FR" altLang="fr-FR" sz="1600" b="0" i="0" u="none" strike="noStrike" kern="0" cap="none" spc="0" normalizeH="0" baseline="0" noProof="0" dirty="0">
              <a:ln>
                <a:noFill/>
              </a:ln>
              <a:solidFill>
                <a:srgbClr val="000000"/>
              </a:solidFill>
              <a:effectLst/>
              <a:uLnTx/>
              <a:uFillTx/>
              <a:latin typeface="Arial"/>
              <a:cs typeface="Arial"/>
            </a:endParaRP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1" i="0" u="none" strike="noStrike" kern="0" cap="none" spc="0" normalizeH="0" baseline="0" noProof="0" dirty="0">
                <a:ln>
                  <a:noFill/>
                </a:ln>
                <a:solidFill>
                  <a:srgbClr val="000000"/>
                </a:solidFill>
                <a:effectLst/>
                <a:uLnTx/>
                <a:uFillTx/>
                <a:latin typeface="Arial"/>
                <a:ea typeface="+mn-ea"/>
                <a:cs typeface="Arial"/>
              </a:rPr>
              <a:t>		</a:t>
            </a:r>
            <a:endParaRPr kumimoji="0" lang="fr-FR" sz="1400" b="1" i="0" u="none" strike="noStrike" kern="1200" cap="none" spc="0" normalizeH="0" baseline="0" noProof="0" dirty="0">
              <a:ln>
                <a:noFill/>
              </a:ln>
              <a:solidFill>
                <a:srgbClr val="000000"/>
              </a:solidFill>
              <a:effectLst/>
              <a:uLnTx/>
              <a:uFillTx/>
              <a:latin typeface="Arial"/>
              <a:ea typeface="Calibri" panose="020F0502020204030204" pitchFamily="34" charset="0"/>
              <a:cs typeface="Arial"/>
            </a:endParaRPr>
          </a:p>
          <a:p>
            <a:pPr marL="1270"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defRPr/>
            </a:pPr>
            <a:r>
              <a:rPr kumimoji="0" lang="fr-FR" sz="1400" b="1"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	</a:t>
            </a:r>
            <a:endParaRPr kumimoji="0" lang="fr-FR" sz="1400"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endParaRPr>
          </a:p>
          <a:p>
            <a:pPr marL="614045" marR="0" lvl="1" indent="0" algn="l" defTabSz="914400" rtl="0" eaLnBrk="0" fontAlgn="base" latinLnBrk="0" hangingPunct="0">
              <a:lnSpc>
                <a:spcPct val="100000"/>
              </a:lnSpc>
              <a:spcBef>
                <a:spcPts val="300"/>
              </a:spcBef>
              <a:spcAft>
                <a:spcPts val="0"/>
              </a:spcAft>
              <a:buClr>
                <a:srgbClr val="FF0000"/>
              </a:buClr>
              <a:buSzPct val="80000"/>
              <a:buFont typeface="Arial Black" pitchFamily="34" charset="0"/>
              <a:buNone/>
              <a:tabLst/>
              <a:defRPr/>
            </a:pPr>
            <a:endParaRPr kumimoji="0" lang="fr-FR" altLang="fr-FR" sz="12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449580" marR="0" lvl="0" indent="0" algn="just" defTabSz="914400" rtl="0" eaLnBrk="0" fontAlgn="base" latinLnBrk="0" hangingPunct="0">
              <a:lnSpc>
                <a:spcPct val="120000"/>
              </a:lnSpc>
              <a:spcBef>
                <a:spcPct val="20000"/>
              </a:spcBef>
              <a:spcAft>
                <a:spcPts val="700"/>
              </a:spcAft>
              <a:buClr>
                <a:srgbClr val="E6001A"/>
              </a:buClr>
              <a:buSzPct val="80000"/>
              <a:buFont typeface="Wingdings" pitchFamily="2" charset="2"/>
              <a:buNone/>
              <a:tabLst/>
              <a:defRPr/>
            </a:pPr>
            <a:endParaRPr kumimoji="0" lang="fr-FR" sz="16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r>
              <a:rPr kumimoji="0" lang="fr-FR" altLang="fr-FR" sz="1000" b="0" i="0" u="none" strike="noStrike" kern="0" cap="none" spc="0" normalizeH="0" baseline="0" noProof="0" dirty="0">
                <a:ln>
                  <a:noFill/>
                </a:ln>
                <a:solidFill>
                  <a:srgbClr val="000000"/>
                </a:solidFill>
                <a:effectLst/>
                <a:uLnTx/>
                <a:uFillTx/>
                <a:latin typeface="Arial Narrow"/>
                <a:ea typeface="+mn-ea"/>
                <a:cs typeface="Arial"/>
              </a:rPr>
              <a:t>	</a:t>
            </a:r>
            <a:endParaRPr kumimoji="0" lang="fr-FR" altLang="fr-FR" sz="1000" b="0" i="1" u="none" strike="noStrike" kern="0" cap="none" spc="0" normalizeH="0" baseline="0" noProof="0" dirty="0">
              <a:ln>
                <a:noFill/>
              </a:ln>
              <a:solidFill>
                <a:srgbClr val="000000"/>
              </a:solidFill>
              <a:effectLst/>
              <a:uLnTx/>
              <a:uFillTx/>
              <a:latin typeface="Arial Narrow"/>
              <a:ea typeface="+mn-ea"/>
              <a:cs typeface="Arial"/>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endParaRPr kumimoji="0" lang="fr-FR" altLang="fr-FR" sz="1400" b="0" i="1"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p:txBody>
      </p:sp>
      <p:pic>
        <p:nvPicPr>
          <p:cNvPr id="8" name="Image 7">
            <a:extLst>
              <a:ext uri="{FF2B5EF4-FFF2-40B4-BE49-F238E27FC236}">
                <a16:creationId xmlns:a16="http://schemas.microsoft.com/office/drawing/2014/main" id="{EF1AC7A2-E180-4DC6-B590-906F074AA7DB}"/>
              </a:ext>
            </a:extLst>
          </p:cNvPr>
          <p:cNvPicPr>
            <a:picLocks noChangeAspect="1"/>
          </p:cNvPicPr>
          <p:nvPr/>
        </p:nvPicPr>
        <p:blipFill>
          <a:blip r:embed="rId3"/>
          <a:stretch>
            <a:fillRect/>
          </a:stretch>
        </p:blipFill>
        <p:spPr>
          <a:xfrm>
            <a:off x="11309482" y="166641"/>
            <a:ext cx="721028" cy="721028"/>
          </a:xfrm>
          <a:prstGeom prst="rect">
            <a:avLst/>
          </a:prstGeom>
        </p:spPr>
      </p:pic>
      <p:sp>
        <p:nvSpPr>
          <p:cNvPr id="9" name="Rectangle 8">
            <a:extLst>
              <a:ext uri="{FF2B5EF4-FFF2-40B4-BE49-F238E27FC236}">
                <a16:creationId xmlns:a16="http://schemas.microsoft.com/office/drawing/2014/main" id="{9A9C2E47-DC32-C4D7-5AAB-C7D7E290FD05}"/>
              </a:ext>
            </a:extLst>
          </p:cNvPr>
          <p:cNvSpPr/>
          <p:nvPr/>
        </p:nvSpPr>
        <p:spPr>
          <a:xfrm>
            <a:off x="3165325" y="6476270"/>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3518636456"/>
      </p:ext>
    </p:extLst>
  </p:cSld>
  <p:clrMapOvr>
    <a:masterClrMapping/>
  </p:clrMapOvr>
  <p:transition advClick="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365B66-F70F-4493-9582-2C30E52129F7}"/>
              </a:ext>
            </a:extLst>
          </p:cNvPr>
          <p:cNvSpPr>
            <a:spLocks noGrp="1"/>
          </p:cNvSpPr>
          <p:nvPr>
            <p:ph type="title"/>
          </p:nvPr>
        </p:nvSpPr>
        <p:spPr>
          <a:xfrm>
            <a:off x="1199457" y="259200"/>
            <a:ext cx="8798548" cy="423706"/>
          </a:xfrm>
        </p:spPr>
        <p:txBody>
          <a:bodyPr/>
          <a:lstStyle/>
          <a:p>
            <a:r>
              <a:rPr lang="fr-FR"/>
              <a:t>Parcours de l’émission dans O2S</a:t>
            </a:r>
            <a:br>
              <a:rPr lang="fr-FR"/>
            </a:br>
            <a:r>
              <a:rPr lang="fr-FR"/>
              <a:t>PP ou PM en Banque Privée</a:t>
            </a:r>
          </a:p>
        </p:txBody>
      </p:sp>
      <p:sp>
        <p:nvSpPr>
          <p:cNvPr id="4" name="Espace réservé du contenu 3">
            <a:extLst>
              <a:ext uri="{FF2B5EF4-FFF2-40B4-BE49-F238E27FC236}">
                <a16:creationId xmlns:a16="http://schemas.microsoft.com/office/drawing/2014/main" id="{8D9E7971-5D29-4425-8463-82A1DFB42ED3}"/>
              </a:ext>
            </a:extLst>
          </p:cNvPr>
          <p:cNvSpPr>
            <a:spLocks noGrp="1"/>
          </p:cNvSpPr>
          <p:nvPr>
            <p:ph sz="quarter" idx="13"/>
          </p:nvPr>
        </p:nvSpPr>
        <p:spPr>
          <a:xfrm>
            <a:off x="1072457" y="2223902"/>
            <a:ext cx="10695871" cy="2067306"/>
          </a:xfrm>
        </p:spPr>
        <p:txBody>
          <a:bodyPr vert="horz" lIns="91440" tIns="45720" rIns="91440" bIns="45720" rtlCol="0" anchor="t">
            <a:normAutofit/>
          </a:bodyPr>
          <a:lstStyle/>
          <a:p>
            <a:pPr marL="913765" lvl="1" indent="-304165">
              <a:buFont typeface="Wingdings" panose="05000000000000000000" pitchFamily="2" charset="2"/>
              <a:buChar char="§"/>
            </a:pPr>
            <a:r>
              <a:rPr lang="fr-FR" dirty="0">
                <a:latin typeface="Arial"/>
                <a:cs typeface="Arial"/>
              </a:rPr>
              <a:t>La commercialisation de l’émission BPCE ne modifie en rien le parcours classique dans O2S.</a:t>
            </a:r>
          </a:p>
          <a:p>
            <a:pPr marL="608965" lvl="1" indent="0">
              <a:buNone/>
            </a:pPr>
            <a:endParaRPr lang="fr-FR" dirty="0"/>
          </a:p>
          <a:p>
            <a:pPr marL="913765" lvl="1" indent="-304165">
              <a:buFont typeface="Wingdings" panose="05000000000000000000" pitchFamily="2" charset="2"/>
              <a:buChar char="§"/>
            </a:pPr>
            <a:r>
              <a:rPr lang="fr-FR" sz="2400" dirty="0">
                <a:latin typeface="Arial"/>
                <a:cs typeface="Arial"/>
              </a:rPr>
              <a:t>L’émission sera disponible auprès des deux réseaux </a:t>
            </a:r>
            <a:r>
              <a:rPr lang="fr-FR" dirty="0">
                <a:latin typeface="Arial"/>
                <a:cs typeface="Arial"/>
              </a:rPr>
              <a:t>le 29 septembre 2023 à 9 heures.</a:t>
            </a:r>
          </a:p>
          <a:p>
            <a:pPr marL="913765" lvl="1" indent="-304165"/>
            <a:endParaRPr lang="fr-FR" sz="933" dirty="0"/>
          </a:p>
          <a:p>
            <a:pPr marL="354965" indent="-354965">
              <a:buFont typeface="Symbol" panose="05050102010706020507" pitchFamily="18" charset="2"/>
              <a:buChar char="Þ"/>
            </a:pPr>
            <a:endParaRPr lang="fr-FR" dirty="0"/>
          </a:p>
        </p:txBody>
      </p:sp>
      <p:pic>
        <p:nvPicPr>
          <p:cNvPr id="8" name="Image 7">
            <a:extLst>
              <a:ext uri="{FF2B5EF4-FFF2-40B4-BE49-F238E27FC236}">
                <a16:creationId xmlns:a16="http://schemas.microsoft.com/office/drawing/2014/main" id="{BD420E6C-D1C0-48B7-8B99-E54DE406B476}"/>
              </a:ext>
            </a:extLst>
          </p:cNvPr>
          <p:cNvPicPr>
            <a:picLocks noChangeAspect="1"/>
          </p:cNvPicPr>
          <p:nvPr/>
        </p:nvPicPr>
        <p:blipFill>
          <a:blip r:embed="rId2"/>
          <a:stretch>
            <a:fillRect/>
          </a:stretch>
        </p:blipFill>
        <p:spPr>
          <a:xfrm>
            <a:off x="11206318" y="167961"/>
            <a:ext cx="693617" cy="683707"/>
          </a:xfrm>
          <a:prstGeom prst="rect">
            <a:avLst/>
          </a:prstGeom>
        </p:spPr>
      </p:pic>
      <p:sp>
        <p:nvSpPr>
          <p:cNvPr id="5" name="Rectangle 4">
            <a:extLst>
              <a:ext uri="{FF2B5EF4-FFF2-40B4-BE49-F238E27FC236}">
                <a16:creationId xmlns:a16="http://schemas.microsoft.com/office/drawing/2014/main" id="{577E9561-3F29-C0FE-5CAE-940B65A5B364}"/>
              </a:ext>
            </a:extLst>
          </p:cNvPr>
          <p:cNvSpPr/>
          <p:nvPr/>
        </p:nvSpPr>
        <p:spPr>
          <a:xfrm>
            <a:off x="3514037" y="6523428"/>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14729805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378656" y="3091311"/>
            <a:ext cx="2703431" cy="1113709"/>
          </a:xfrm>
        </p:spPr>
        <p:txBody>
          <a:bodyPr/>
          <a:lstStyle/>
          <a:p>
            <a:r>
              <a:rPr lang="fr-FR" sz="6000">
                <a:solidFill>
                  <a:srgbClr val="0070C0"/>
                </a:solidFill>
              </a:rPr>
              <a:t>04.2</a:t>
            </a:r>
          </a:p>
        </p:txBody>
      </p:sp>
      <p:sp>
        <p:nvSpPr>
          <p:cNvPr id="3" name="Espace réservé du texte 2"/>
          <p:cNvSpPr>
            <a:spLocks noGrp="1"/>
          </p:cNvSpPr>
          <p:nvPr>
            <p:ph type="body" sz="quarter" idx="13"/>
          </p:nvPr>
        </p:nvSpPr>
        <p:spPr>
          <a:xfrm>
            <a:off x="3153576" y="3429000"/>
            <a:ext cx="8627757" cy="1552041"/>
          </a:xfrm>
        </p:spPr>
        <p:txBody>
          <a:bodyPr/>
          <a:lstStyle/>
          <a:p>
            <a:r>
              <a:rPr lang="fr-FR"/>
              <a:t>Parcours de souscription :</a:t>
            </a:r>
          </a:p>
          <a:p>
            <a:pPr marL="717550" indent="-446088">
              <a:buFont typeface="Wingdings" panose="05000000000000000000" pitchFamily="2" charset="2"/>
              <a:buChar char="q"/>
            </a:pPr>
            <a:r>
              <a:rPr lang="fr-FR" sz="3200"/>
              <a:t>Bulletin de souscription  </a:t>
            </a:r>
          </a:p>
          <a:p>
            <a:pPr marL="717550" indent="-446088">
              <a:buFont typeface="Wingdings" panose="05000000000000000000" pitchFamily="2" charset="2"/>
              <a:buChar char="q"/>
            </a:pPr>
            <a:r>
              <a:rPr lang="fr-FR" sz="3200"/>
              <a:t>Enregistrement dans Platine</a:t>
            </a:r>
          </a:p>
        </p:txBody>
      </p:sp>
      <p:sp>
        <p:nvSpPr>
          <p:cNvPr id="4" name="Rectangle 3">
            <a:extLst>
              <a:ext uri="{FF2B5EF4-FFF2-40B4-BE49-F238E27FC236}">
                <a16:creationId xmlns:a16="http://schemas.microsoft.com/office/drawing/2014/main" id="{D32BE5D7-C1E6-42BB-B9B5-00BE75A8EDC8}"/>
              </a:ext>
            </a:extLst>
          </p:cNvPr>
          <p:cNvSpPr/>
          <p:nvPr/>
        </p:nvSpPr>
        <p:spPr>
          <a:xfrm>
            <a:off x="3119669" y="6426138"/>
            <a:ext cx="6342506" cy="276999"/>
          </a:xfrm>
          <a:prstGeom prst="rect">
            <a:avLst/>
          </a:prstGeom>
        </p:spPr>
        <p:txBody>
          <a:bodyPr wrap="none" lIns="91440" tIns="45720" rIns="91440" bIns="45720" anchor="t">
            <a:spAutoFit/>
          </a:bodyPr>
          <a:lstStyle/>
          <a:p>
            <a:pPr defTabSz="1219170">
              <a:defRPr/>
            </a:pPr>
            <a:r>
              <a:rPr kumimoji="0" lang="fr" sz="1200" b="1" i="1" u="none" strike="noStrike" kern="1200" cap="none" spc="0" normalizeH="0" baseline="0" noProof="0">
                <a:ln>
                  <a:noFill/>
                </a:ln>
                <a:solidFill>
                  <a:srgbClr val="000000"/>
                </a:solidFill>
                <a:effectLst/>
                <a:uLnTx/>
                <a:uFillTx/>
                <a:latin typeface="Arial"/>
                <a:cs typeface="Arial"/>
                <a:sym typeface="Arial"/>
              </a:rPr>
              <a:t>DOCUMENT STRICTEMENT INTERNE, DESTINE AUX CONSEILLERS DU RESEAU</a:t>
            </a:r>
            <a:r>
              <a:rPr lang="fr" sz="1200" b="1" i="1">
                <a:solidFill>
                  <a:srgbClr val="000000"/>
                </a:solidFill>
                <a:latin typeface="Arial"/>
                <a:cs typeface="Arial"/>
                <a:sym typeface="Arial"/>
              </a:rPr>
              <a:t> </a:t>
            </a:r>
            <a:endParaRPr lang="fr" sz="1200" b="1" i="1" u="none" strike="noStrike" kern="1200" cap="none" spc="0" normalizeH="0" baseline="0" noProof="0">
              <a:ln>
                <a:noFill/>
              </a:ln>
              <a:solidFill>
                <a:srgbClr val="000000"/>
              </a:solidFill>
              <a:effectLst/>
              <a:highlight>
                <a:srgbClr val="00FF00"/>
              </a:highlight>
              <a:uLnTx/>
              <a:uFillTx/>
              <a:latin typeface="Arial"/>
              <a:cs typeface="Arial"/>
            </a:endParaRPr>
          </a:p>
        </p:txBody>
      </p:sp>
      <p:sp>
        <p:nvSpPr>
          <p:cNvPr id="5" name="Rectangle : coins arrondis 4">
            <a:extLst>
              <a:ext uri="{FF2B5EF4-FFF2-40B4-BE49-F238E27FC236}">
                <a16:creationId xmlns:a16="http://schemas.microsoft.com/office/drawing/2014/main" id="{56A8723E-024E-6A28-003E-97C7E7A716CD}"/>
              </a:ext>
            </a:extLst>
          </p:cNvPr>
          <p:cNvSpPr/>
          <p:nvPr/>
        </p:nvSpPr>
        <p:spPr>
          <a:xfrm>
            <a:off x="10470463" y="280281"/>
            <a:ext cx="1476000" cy="97200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dirty="0"/>
              <a:t>CTO</a:t>
            </a:r>
          </a:p>
        </p:txBody>
      </p:sp>
    </p:spTree>
    <p:extLst>
      <p:ext uri="{BB962C8B-B14F-4D97-AF65-F5344CB8AC3E}">
        <p14:creationId xmlns:p14="http://schemas.microsoft.com/office/powerpoint/2010/main" val="14969952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200007" y="356087"/>
            <a:ext cx="10273141" cy="1034310"/>
          </a:xfrm>
        </p:spPr>
        <p:txBody>
          <a:bodyPr/>
          <a:lstStyle/>
          <a:p>
            <a:r>
              <a:rPr lang="fr-FR" altLang="fr-FR" sz="2400"/>
              <a:t>Modèle de Bulletin de souscription rempli</a:t>
            </a:r>
          </a:p>
        </p:txBody>
      </p:sp>
      <p:sp>
        <p:nvSpPr>
          <p:cNvPr id="21" name="Espace réservé du contenu 20">
            <a:extLst>
              <a:ext uri="{FF2B5EF4-FFF2-40B4-BE49-F238E27FC236}">
                <a16:creationId xmlns:a16="http://schemas.microsoft.com/office/drawing/2014/main" id="{BBAFC73C-09B8-41E8-992F-C2AF4DBEF24E}"/>
              </a:ext>
            </a:extLst>
          </p:cNvPr>
          <p:cNvSpPr>
            <a:spLocks noGrp="1"/>
          </p:cNvSpPr>
          <p:nvPr>
            <p:ph sz="quarter" idx="13"/>
          </p:nvPr>
        </p:nvSpPr>
        <p:spPr>
          <a:xfrm>
            <a:off x="266797" y="1034674"/>
            <a:ext cx="11703458" cy="4950084"/>
          </a:xfrm>
        </p:spPr>
        <p:txBody>
          <a:bodyPr>
            <a:normAutofit/>
          </a:bodyPr>
          <a:lstStyle/>
          <a:p>
            <a:pPr marL="609585" lvl="1" indent="0">
              <a:buNone/>
            </a:pPr>
            <a:endParaRPr lang="fr-FR" sz="1600">
              <a:latin typeface="+mn-lt"/>
            </a:endParaRPr>
          </a:p>
          <a:p>
            <a:pPr marL="609585" lvl="1" indent="0">
              <a:buNone/>
            </a:pPr>
            <a:endParaRPr lang="fr-FR"/>
          </a:p>
          <a:p>
            <a:pPr marL="609585" lvl="1" indent="0">
              <a:buNone/>
            </a:pPr>
            <a:endParaRPr lang="fr-FR"/>
          </a:p>
        </p:txBody>
      </p:sp>
      <p:sp>
        <p:nvSpPr>
          <p:cNvPr id="7" name="Espace réservé du numéro de diapositive 3"/>
          <p:cNvSpPr>
            <a:spLocks noGrp="1"/>
          </p:cNvSpPr>
          <p:nvPr>
            <p:ph type="sldNum" sz="quarter" idx="4294967295"/>
          </p:nvPr>
        </p:nvSpPr>
        <p:spPr>
          <a:xfrm>
            <a:off x="0" y="0"/>
            <a:ext cx="0" cy="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pic>
        <p:nvPicPr>
          <p:cNvPr id="3" name="Image 2">
            <a:extLst>
              <a:ext uri="{FF2B5EF4-FFF2-40B4-BE49-F238E27FC236}">
                <a16:creationId xmlns:a16="http://schemas.microsoft.com/office/drawing/2014/main" id="{C3152024-A1F0-49D5-AA6D-C55F8A358AEF}"/>
              </a:ext>
            </a:extLst>
          </p:cNvPr>
          <p:cNvPicPr>
            <a:picLocks noChangeAspect="1"/>
          </p:cNvPicPr>
          <p:nvPr/>
        </p:nvPicPr>
        <p:blipFill>
          <a:blip r:embed="rId3"/>
          <a:stretch>
            <a:fillRect/>
          </a:stretch>
        </p:blipFill>
        <p:spPr>
          <a:xfrm>
            <a:off x="11250865" y="157823"/>
            <a:ext cx="719390" cy="719390"/>
          </a:xfrm>
          <a:prstGeom prst="rect">
            <a:avLst/>
          </a:prstGeom>
        </p:spPr>
      </p:pic>
      <p:sp>
        <p:nvSpPr>
          <p:cNvPr id="5" name="Rectangle 4">
            <a:extLst>
              <a:ext uri="{FF2B5EF4-FFF2-40B4-BE49-F238E27FC236}">
                <a16:creationId xmlns:a16="http://schemas.microsoft.com/office/drawing/2014/main" id="{01E0FE7B-0F87-B24B-8303-5C7BF86444E0}"/>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4" name="ZoneTexte 3">
            <a:extLst>
              <a:ext uri="{FF2B5EF4-FFF2-40B4-BE49-F238E27FC236}">
                <a16:creationId xmlns:a16="http://schemas.microsoft.com/office/drawing/2014/main" id="{46163E1B-083B-4693-D88B-7CFEB94B4198}"/>
              </a:ext>
            </a:extLst>
          </p:cNvPr>
          <p:cNvSpPr txBox="1"/>
          <p:nvPr/>
        </p:nvSpPr>
        <p:spPr>
          <a:xfrm>
            <a:off x="999459" y="4724404"/>
            <a:ext cx="10749517" cy="646331"/>
          </a:xfrm>
          <a:prstGeom prst="rect">
            <a:avLst/>
          </a:prstGeom>
          <a:noFill/>
        </p:spPr>
        <p:txBody>
          <a:bodyPr wrap="square" rtlCol="0">
            <a:spAutoFit/>
          </a:bodyPr>
          <a:lstStyle/>
          <a:p>
            <a:r>
              <a:rPr lang="fr-FR"/>
              <a:t>Classement du bulletin de souscription dans </a:t>
            </a:r>
            <a:r>
              <a:rPr lang="fr-FR"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Classeur Client – rubrique Connaissance client, sous rubrique Conseil Epargne conseil banque ou Synthèse LEA</a:t>
            </a:r>
            <a:endParaRPr lang="fr-F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Objet 1">
            <a:extLst>
              <a:ext uri="{FF2B5EF4-FFF2-40B4-BE49-F238E27FC236}">
                <a16:creationId xmlns:a16="http://schemas.microsoft.com/office/drawing/2014/main" id="{950487BD-D695-03CC-56A9-971E49536236}"/>
              </a:ext>
            </a:extLst>
          </p:cNvPr>
          <p:cNvGraphicFramePr>
            <a:graphicFrameLocks noChangeAspect="1"/>
          </p:cNvGraphicFramePr>
          <p:nvPr>
            <p:extLst>
              <p:ext uri="{D42A27DB-BD31-4B8C-83A1-F6EECF244321}">
                <p14:modId xmlns:p14="http://schemas.microsoft.com/office/powerpoint/2010/main" val="3779938187"/>
              </p:ext>
            </p:extLst>
          </p:nvPr>
        </p:nvGraphicFramePr>
        <p:xfrm>
          <a:off x="5638800" y="3024188"/>
          <a:ext cx="914400" cy="806450"/>
        </p:xfrm>
        <a:graphic>
          <a:graphicData uri="http://schemas.openxmlformats.org/presentationml/2006/ole">
            <mc:AlternateContent xmlns:mc="http://schemas.openxmlformats.org/markup-compatibility/2006">
              <mc:Choice xmlns:v="urn:schemas-microsoft-com:vml" Requires="v">
                <p:oleObj name="Document" showAsIcon="1" r:id="rId4" imgW="914400" imgH="806400" progId="Word.Document.12">
                  <p:link updateAutomatic="1"/>
                </p:oleObj>
              </mc:Choice>
              <mc:Fallback>
                <p:oleObj name="Document" showAsIcon="1" r:id="rId4" imgW="914400" imgH="806400" progId="Word.Document.12">
                  <p:link updateAutomatic="1"/>
                  <p:pic>
                    <p:nvPicPr>
                      <p:cNvPr id="2" name="Objet 1">
                        <a:extLst>
                          <a:ext uri="{FF2B5EF4-FFF2-40B4-BE49-F238E27FC236}">
                            <a16:creationId xmlns:a16="http://schemas.microsoft.com/office/drawing/2014/main" id="{950487BD-D695-03CC-56A9-971E49536236}"/>
                          </a:ext>
                        </a:extLst>
                      </p:cNvPr>
                      <p:cNvPicPr/>
                      <p:nvPr/>
                    </p:nvPicPr>
                    <p:blipFill>
                      <a:blip r:embed="rId5"/>
                      <a:stretch>
                        <a:fillRect/>
                      </a:stretch>
                    </p:blipFill>
                    <p:spPr>
                      <a:xfrm>
                        <a:off x="5638800" y="3024188"/>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2925302859"/>
      </p:ext>
    </p:extLst>
  </p:cSld>
  <p:clrMapOvr>
    <a:masterClrMapping/>
  </p:clrMapOvr>
  <p:transition advClick="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A445DAD5-CB3B-4502-8B18-F16DC1554681}"/>
              </a:ext>
            </a:extLst>
          </p:cNvPr>
          <p:cNvPicPr>
            <a:picLocks noChangeAspect="1"/>
          </p:cNvPicPr>
          <p:nvPr/>
        </p:nvPicPr>
        <p:blipFill>
          <a:blip r:embed="rId2"/>
          <a:stretch>
            <a:fillRect/>
          </a:stretch>
        </p:blipFill>
        <p:spPr>
          <a:xfrm>
            <a:off x="11472863" y="133613"/>
            <a:ext cx="576000" cy="576000"/>
          </a:xfrm>
          <a:prstGeom prst="rect">
            <a:avLst/>
          </a:prstGeom>
        </p:spPr>
      </p:pic>
      <p:sp>
        <p:nvSpPr>
          <p:cNvPr id="4" name="Rectangle 3">
            <a:extLst>
              <a:ext uri="{FF2B5EF4-FFF2-40B4-BE49-F238E27FC236}">
                <a16:creationId xmlns:a16="http://schemas.microsoft.com/office/drawing/2014/main" id="{94A5304B-D186-6E6E-6893-4FDC48197254}"/>
              </a:ext>
            </a:extLst>
          </p:cNvPr>
          <p:cNvSpPr/>
          <p:nvPr/>
        </p:nvSpPr>
        <p:spPr>
          <a:xfrm>
            <a:off x="3411732" y="6510513"/>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7" name="Image 6">
            <a:extLst>
              <a:ext uri="{FF2B5EF4-FFF2-40B4-BE49-F238E27FC236}">
                <a16:creationId xmlns:a16="http://schemas.microsoft.com/office/drawing/2014/main" id="{6CE3449B-99C4-F0F7-4C83-76015BC3434C}"/>
              </a:ext>
            </a:extLst>
          </p:cNvPr>
          <p:cNvPicPr>
            <a:picLocks noChangeAspect="1"/>
          </p:cNvPicPr>
          <p:nvPr/>
        </p:nvPicPr>
        <p:blipFill>
          <a:blip r:embed="rId3"/>
          <a:stretch>
            <a:fillRect/>
          </a:stretch>
        </p:blipFill>
        <p:spPr>
          <a:xfrm>
            <a:off x="3591612" y="771854"/>
            <a:ext cx="4609708" cy="5676418"/>
          </a:xfrm>
          <a:prstGeom prst="rect">
            <a:avLst/>
          </a:prstGeom>
        </p:spPr>
      </p:pic>
      <p:sp>
        <p:nvSpPr>
          <p:cNvPr id="6" name="Titre 1">
            <a:extLst>
              <a:ext uri="{FF2B5EF4-FFF2-40B4-BE49-F238E27FC236}">
                <a16:creationId xmlns:a16="http://schemas.microsoft.com/office/drawing/2014/main" id="{B7C4D9B8-02B1-E074-94F3-6CD852D38A22}"/>
              </a:ext>
            </a:extLst>
          </p:cNvPr>
          <p:cNvSpPr>
            <a:spLocks noGrp="1"/>
          </p:cNvSpPr>
          <p:nvPr>
            <p:ph type="title"/>
          </p:nvPr>
        </p:nvSpPr>
        <p:spPr>
          <a:xfrm>
            <a:off x="1200150" y="258763"/>
            <a:ext cx="10272713" cy="450850"/>
          </a:xfrm>
        </p:spPr>
        <p:txBody>
          <a:bodyPr/>
          <a:lstStyle/>
          <a:p>
            <a:r>
              <a:rPr lang="fr-FR"/>
              <a:t>Prestations « TOPAZE CONSEILLER » retenues</a:t>
            </a:r>
            <a:endParaRPr lang="fr-FR">
              <a:highlight>
                <a:srgbClr val="00FF00"/>
              </a:highlight>
            </a:endParaRPr>
          </a:p>
        </p:txBody>
      </p:sp>
      <p:sp>
        <p:nvSpPr>
          <p:cNvPr id="3" name="Rectangle 2">
            <a:extLst>
              <a:ext uri="{FF2B5EF4-FFF2-40B4-BE49-F238E27FC236}">
                <a16:creationId xmlns:a16="http://schemas.microsoft.com/office/drawing/2014/main" id="{068A3635-A424-7158-0CEE-E8A67CC9329B}"/>
              </a:ext>
            </a:extLst>
          </p:cNvPr>
          <p:cNvSpPr/>
          <p:nvPr/>
        </p:nvSpPr>
        <p:spPr>
          <a:xfrm>
            <a:off x="6665976" y="6199632"/>
            <a:ext cx="960120" cy="1828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65B4E907-1CFB-D8E7-AB3B-3EAC5A01F183}"/>
              </a:ext>
            </a:extLst>
          </p:cNvPr>
          <p:cNvPicPr>
            <a:picLocks noChangeAspect="1"/>
          </p:cNvPicPr>
          <p:nvPr/>
        </p:nvPicPr>
        <p:blipFill>
          <a:blip r:embed="rId4"/>
          <a:stretch>
            <a:fillRect/>
          </a:stretch>
        </p:blipFill>
        <p:spPr>
          <a:xfrm>
            <a:off x="7013448" y="6183439"/>
            <a:ext cx="251462" cy="199073"/>
          </a:xfrm>
          <a:prstGeom prst="rect">
            <a:avLst/>
          </a:prstGeom>
        </p:spPr>
      </p:pic>
      <p:sp>
        <p:nvSpPr>
          <p:cNvPr id="9" name="Rectangle 8">
            <a:extLst>
              <a:ext uri="{FF2B5EF4-FFF2-40B4-BE49-F238E27FC236}">
                <a16:creationId xmlns:a16="http://schemas.microsoft.com/office/drawing/2014/main" id="{36131B20-75FB-67EE-52DC-E68C0C4599F0}"/>
              </a:ext>
            </a:extLst>
          </p:cNvPr>
          <p:cNvSpPr/>
          <p:nvPr/>
        </p:nvSpPr>
        <p:spPr>
          <a:xfrm>
            <a:off x="7626096" y="1691640"/>
            <a:ext cx="484632" cy="274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F34DF699-8A98-A6B2-0045-3E41EAEAFA9D}"/>
              </a:ext>
            </a:extLst>
          </p:cNvPr>
          <p:cNvSpPr/>
          <p:nvPr/>
        </p:nvSpPr>
        <p:spPr>
          <a:xfrm>
            <a:off x="6903720" y="1965960"/>
            <a:ext cx="484632" cy="274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053811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31746" name="Rectangle 2"/>
          <p:cNvSpPr>
            <a:spLocks noGrp="1" noChangeArrowheads="1"/>
          </p:cNvSpPr>
          <p:nvPr>
            <p:ph type="title"/>
          </p:nvPr>
        </p:nvSpPr>
        <p:spPr>
          <a:xfrm>
            <a:off x="1175673" y="171669"/>
            <a:ext cx="11012128" cy="957923"/>
          </a:xfrm>
        </p:spPr>
        <p:txBody>
          <a:bodyPr/>
          <a:lstStyle/>
          <a:p>
            <a:r>
              <a:rPr lang="fr-FR" altLang="fr-FR" sz="2400">
                <a:latin typeface="Montserrat ExtraBold"/>
                <a:cs typeface="Arial"/>
              </a:rPr>
              <a:t>CAS 1 : parcours de souscription Personnes Physiques pour</a:t>
            </a:r>
            <a:br>
              <a:rPr lang="fr-FR" altLang="fr-FR" sz="2400"/>
            </a:br>
            <a:r>
              <a:rPr lang="fr-FR" altLang="fr-FR" sz="2400">
                <a:latin typeface="Montserrat ExtraBold"/>
                <a:cs typeface="Arial"/>
              </a:rPr>
              <a:t>les établissements en </a:t>
            </a:r>
            <a:r>
              <a:rPr lang="fr-FR" altLang="fr-FR" sz="2400">
                <a:solidFill>
                  <a:srgbClr val="00B0F0"/>
                </a:solidFill>
                <a:latin typeface="Montserrat ExtraBold"/>
                <a:cs typeface="Arial"/>
              </a:rPr>
              <a:t>prestation Topaze Conseiller « saisie/contrôles » </a:t>
            </a:r>
            <a:endParaRPr lang="fr-FR" altLang="fr-FR" sz="2400">
              <a:solidFill>
                <a:srgbClr val="00B0F0"/>
              </a:solidFill>
            </a:endParaRPr>
          </a:p>
        </p:txBody>
      </p:sp>
      <p:sp>
        <p:nvSpPr>
          <p:cNvPr id="31750" name="Text Box 6"/>
          <p:cNvSpPr txBox="1">
            <a:spLocks noChangeArrowheads="1"/>
          </p:cNvSpPr>
          <p:nvPr/>
        </p:nvSpPr>
        <p:spPr bwMode="auto">
          <a:xfrm>
            <a:off x="602122" y="1690523"/>
            <a:ext cx="11244829" cy="482869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nchor="t">
            <a:spAutoFit/>
          </a:bodyPr>
          <a:lstStyle/>
          <a:p>
            <a:pPr marL="285750" indent="-285750">
              <a:lnSpc>
                <a:spcPct val="150000"/>
              </a:lnSpc>
              <a:spcBef>
                <a:spcPts val="600"/>
              </a:spcBef>
              <a:buFont typeface="Wingdings" panose="05000000000000000000" pitchFamily="2" charset="2"/>
              <a:buChar char="§"/>
              <a:defRPr/>
            </a:pPr>
            <a:r>
              <a:rPr lang="fr-FR" sz="1400" dirty="0">
                <a:solidFill>
                  <a:srgbClr val="000000"/>
                </a:solidFill>
                <a:latin typeface="Arial"/>
                <a:cs typeface="Arial"/>
              </a:rPr>
              <a:t>Après finalisation et signature de la synthèse épargne,</a:t>
            </a:r>
            <a:r>
              <a:rPr lang="fr-FR" sz="1400" b="1" dirty="0">
                <a:solidFill>
                  <a:srgbClr val="000000"/>
                </a:solidFill>
                <a:latin typeface="Arial"/>
                <a:cs typeface="Arial"/>
              </a:rPr>
              <a:t> le conseiller fait signer le bulletin de souscription papier au client.</a:t>
            </a:r>
            <a:endParaRPr lang="fr-FR" sz="1400" dirty="0">
              <a:cs typeface="Arial"/>
            </a:endParaRPr>
          </a:p>
          <a:p>
            <a:pPr marL="285750" indent="-285750">
              <a:lnSpc>
                <a:spcPct val="150000"/>
              </a:lnSpc>
              <a:spcBef>
                <a:spcPts val="600"/>
              </a:spcBef>
              <a:buFont typeface="Wingdings" panose="05000000000000000000" pitchFamily="2" charset="2"/>
              <a:buChar char="§"/>
              <a:defRPr/>
            </a:pPr>
            <a:r>
              <a:rPr kumimoji="0" lang="fr-FR" sz="1400" b="1" i="0" u="none" strike="noStrike" kern="1200" cap="none" spc="0" normalizeH="0" baseline="0" noProof="0" dirty="0">
                <a:ln>
                  <a:noFill/>
                </a:ln>
                <a:solidFill>
                  <a:srgbClr val="000000"/>
                </a:solidFill>
                <a:effectLst/>
                <a:uLnTx/>
                <a:uFillTx/>
                <a:latin typeface="Arial"/>
                <a:ea typeface="+mn-ea"/>
                <a:cs typeface="+mn-cs"/>
              </a:rPr>
              <a:t>Etablissement TOPAZE</a:t>
            </a:r>
            <a:r>
              <a:rPr lang="fr-FR" sz="1400" b="1" dirty="0">
                <a:solidFill>
                  <a:srgbClr val="000000"/>
                </a:solidFill>
                <a:latin typeface="Arial"/>
              </a:rPr>
              <a:t> </a:t>
            </a:r>
            <a:r>
              <a:rPr kumimoji="0" lang="fr-FR" sz="1400" b="1" i="0" u="none" strike="noStrike" kern="1200" cap="none" spc="0" normalizeH="0" baseline="0" noProof="0" dirty="0">
                <a:ln>
                  <a:noFill/>
                </a:ln>
                <a:solidFill>
                  <a:srgbClr val="000000"/>
                </a:solidFill>
                <a:effectLst/>
                <a:uLnTx/>
                <a:uFillTx/>
                <a:latin typeface="Arial"/>
                <a:ea typeface="+mn-ea"/>
                <a:cs typeface="+mn-cs"/>
              </a:rPr>
              <a:t> Conseiller « prestation saisie &amp; contrôles » </a:t>
            </a:r>
            <a:r>
              <a:rPr kumimoji="0" lang="fr-FR" sz="1400" b="0" i="0" u="none" strike="noStrike" kern="1200" cap="none" spc="0" normalizeH="0" baseline="0" noProof="0" dirty="0">
                <a:ln>
                  <a:noFill/>
                </a:ln>
                <a:solidFill>
                  <a:srgbClr val="000000"/>
                </a:solidFill>
                <a:effectLst/>
                <a:uLnTx/>
                <a:uFillTx/>
                <a:latin typeface="Arial"/>
                <a:ea typeface="+mn-ea"/>
                <a:cs typeface="+mn-cs"/>
              </a:rPr>
              <a:t>:</a:t>
            </a:r>
            <a:r>
              <a:rPr lang="fr-FR" sz="1400" dirty="0">
                <a:solidFill>
                  <a:srgbClr val="000000"/>
                </a:solidFill>
                <a:latin typeface="Arial"/>
              </a:rPr>
              <a:t> </a:t>
            </a:r>
            <a:endParaRPr lang="fr-FR" sz="1400" dirty="0">
              <a:cs typeface="Arial"/>
            </a:endParaRPr>
          </a:p>
          <a:p>
            <a:pPr marL="742950" lvl="1" indent="-285750">
              <a:lnSpc>
                <a:spcPct val="150000"/>
              </a:lnSpc>
              <a:spcBef>
                <a:spcPts val="600"/>
              </a:spcBef>
              <a:buFont typeface="Wingdings" panose="05000000000000000000" pitchFamily="2" charset="2"/>
              <a:buChar char="ü"/>
            </a:pPr>
            <a:r>
              <a:rPr kumimoji="0" lang="fr-FR" sz="1400" b="0" i="0" u="none" strike="noStrike" kern="1200" cap="none" spc="0" normalizeH="0" baseline="0" noProof="0" dirty="0">
                <a:ln>
                  <a:noFill/>
                </a:ln>
                <a:solidFill>
                  <a:srgbClr val="000000"/>
                </a:solidFill>
                <a:effectLst/>
                <a:uLnTx/>
                <a:uFillTx/>
                <a:latin typeface="Arial"/>
                <a:ea typeface="+mn-ea"/>
                <a:cs typeface="+mn-cs"/>
              </a:rPr>
              <a:t>La communication de l’ordre de souscription papier à BPCE </a:t>
            </a:r>
            <a:r>
              <a:rPr kumimoji="0" lang="fr-FR" sz="1400" b="0" i="0" u="none" strike="noStrike" kern="1200" cap="none" spc="0" normalizeH="0" baseline="0" noProof="0" dirty="0" err="1">
                <a:ln>
                  <a:noFill/>
                </a:ln>
                <a:solidFill>
                  <a:srgbClr val="000000"/>
                </a:solidFill>
                <a:effectLst/>
                <a:uLnTx/>
                <a:uFillTx/>
                <a:latin typeface="Arial"/>
                <a:ea typeface="+mn-ea"/>
                <a:cs typeface="+mn-cs"/>
              </a:rPr>
              <a:t>EuroTitres</a:t>
            </a:r>
            <a:r>
              <a:rPr kumimoji="0" lang="fr-FR" sz="1400" b="0" i="0" u="none" strike="noStrike" kern="1200" cap="none" spc="0" normalizeH="0" baseline="0" noProof="0" dirty="0">
                <a:ln>
                  <a:noFill/>
                </a:ln>
                <a:solidFill>
                  <a:srgbClr val="000000"/>
                </a:solidFill>
                <a:effectLst/>
                <a:uLnTx/>
                <a:uFillTx/>
                <a:latin typeface="Arial"/>
                <a:ea typeface="+mn-ea"/>
                <a:cs typeface="+mn-cs"/>
              </a:rPr>
              <a:t> se fait </a:t>
            </a:r>
            <a:r>
              <a:rPr lang="fr-FR" sz="1400" dirty="0">
                <a:solidFill>
                  <a:srgbClr val="000000"/>
                </a:solidFill>
                <a:latin typeface="Arial"/>
              </a:rPr>
              <a:t>selon </a:t>
            </a:r>
            <a:r>
              <a:rPr lang="fr-FR" sz="1400" dirty="0">
                <a:solidFill>
                  <a:schemeClr val="tx2"/>
                </a:solidFill>
                <a:latin typeface="Arial"/>
              </a:rPr>
              <a:t>le processus habituel de transmission via le Workflow Platine</a:t>
            </a:r>
            <a:r>
              <a:rPr lang="fr-FR" sz="1400" b="1" dirty="0">
                <a:solidFill>
                  <a:schemeClr val="tx2"/>
                </a:solidFill>
                <a:latin typeface="Arial"/>
              </a:rPr>
              <a:t> (fourniture : 1/ Bulletin de Souscription Papier dont le récépissé de démarchage daté et signé même en cas d'absence de démarchage et 2/ Synthèse Epargne signée</a:t>
            </a:r>
            <a:r>
              <a:rPr lang="fr-FR" sz="1400" b="1" dirty="0">
                <a:solidFill>
                  <a:srgbClr val="C00000"/>
                </a:solidFill>
                <a:latin typeface="Arial"/>
              </a:rPr>
              <a:t>. </a:t>
            </a:r>
            <a:endParaRPr lang="fr-FR" sz="1400" b="1" dirty="0">
              <a:solidFill>
                <a:srgbClr val="C00000"/>
              </a:solidFill>
              <a:latin typeface="Arial"/>
              <a:cs typeface="Arial"/>
            </a:endParaRPr>
          </a:p>
          <a:p>
            <a:pPr marL="742950" lvl="1" indent="-285750">
              <a:lnSpc>
                <a:spcPct val="150000"/>
              </a:lnSpc>
              <a:spcBef>
                <a:spcPts val="600"/>
              </a:spcBef>
              <a:buFont typeface="Wingdings" panose="05000000000000000000" pitchFamily="2" charset="2"/>
              <a:buChar char="ü"/>
            </a:pPr>
            <a:r>
              <a:rPr lang="fr-FR" sz="1400" b="1" dirty="0">
                <a:solidFill>
                  <a:schemeClr val="tx2"/>
                </a:solidFill>
                <a:latin typeface="Arial"/>
              </a:rPr>
              <a:t>Pour information : </a:t>
            </a:r>
            <a:r>
              <a:rPr lang="fr-FR" sz="1400" dirty="0">
                <a:solidFill>
                  <a:srgbClr val="000000"/>
                </a:solidFill>
                <a:latin typeface="Arial"/>
                <a:cs typeface="Arial"/>
              </a:rPr>
              <a:t>il y a </a:t>
            </a:r>
            <a:r>
              <a:rPr lang="fr-FR" sz="1400" dirty="0">
                <a:solidFill>
                  <a:srgbClr val="000000"/>
                </a:solidFill>
                <a:effectLst/>
                <a:latin typeface="Arial"/>
                <a:ea typeface="Calibri" panose="020F0502020204030204" pitchFamily="34" charset="0"/>
                <a:cs typeface="Arial"/>
              </a:rPr>
              <a:t>un acte de gestion spécifique dédié à la saisie de l’emprunt BPCE « </a:t>
            </a:r>
            <a:r>
              <a:rPr lang="fr-FR" sz="1400" b="1" dirty="0">
                <a:solidFill>
                  <a:srgbClr val="000000"/>
                </a:solidFill>
                <a:effectLst/>
                <a:latin typeface="Arial"/>
                <a:ea typeface="Calibri" panose="020F0502020204030204" pitchFamily="34" charset="0"/>
                <a:cs typeface="Arial"/>
              </a:rPr>
              <a:t>Emprunt BPCE </a:t>
            </a:r>
            <a:r>
              <a:rPr lang="fr-FR" sz="1400" b="1" dirty="0">
                <a:solidFill>
                  <a:srgbClr val="000000"/>
                </a:solidFill>
                <a:latin typeface="Arial"/>
                <a:ea typeface="Calibri" panose="020F0502020204030204" pitchFamily="34" charset="0"/>
                <a:cs typeface="Arial"/>
              </a:rPr>
              <a:t>octobre 2029</a:t>
            </a:r>
            <a:r>
              <a:rPr lang="fr-FR" sz="1400" b="1" dirty="0">
                <a:solidFill>
                  <a:srgbClr val="000000"/>
                </a:solidFill>
                <a:effectLst/>
                <a:latin typeface="Arial"/>
                <a:ea typeface="Calibri" panose="020F0502020204030204" pitchFamily="34" charset="0"/>
                <a:cs typeface="Arial"/>
              </a:rPr>
              <a:t> </a:t>
            </a:r>
            <a:r>
              <a:rPr lang="fr-FR" sz="1400" dirty="0">
                <a:solidFill>
                  <a:srgbClr val="000000"/>
                </a:solidFill>
                <a:effectLst/>
                <a:latin typeface="Arial"/>
                <a:ea typeface="Calibri" panose="020F0502020204030204" pitchFamily="34" charset="0"/>
                <a:cs typeface="Arial"/>
              </a:rPr>
              <a:t>» qui est placé en haut du menu de chaque établissement ; </a:t>
            </a:r>
            <a:r>
              <a:rPr lang="fr-FR" sz="1400" u="sng" dirty="0">
                <a:solidFill>
                  <a:srgbClr val="000000"/>
                </a:solidFill>
                <a:effectLst/>
                <a:latin typeface="Arial"/>
                <a:ea typeface="Calibri" panose="020F0502020204030204" pitchFamily="34" charset="0"/>
                <a:cs typeface="Arial"/>
              </a:rPr>
              <a:t>ce paramétrage sera désactivé à 17 heures le 17 octobre 2023</a:t>
            </a:r>
            <a:r>
              <a:rPr lang="fr-FR" sz="1400" dirty="0">
                <a:solidFill>
                  <a:srgbClr val="000000"/>
                </a:solidFill>
                <a:effectLst/>
                <a:latin typeface="Arial"/>
                <a:ea typeface="Calibri" panose="020F0502020204030204" pitchFamily="34" charset="0"/>
                <a:cs typeface="Arial"/>
              </a:rPr>
              <a:t>.</a:t>
            </a:r>
            <a:endParaRPr lang="fr-FR" sz="1400" dirty="0">
              <a:cs typeface="Arial"/>
            </a:endParaRPr>
          </a:p>
          <a:p>
            <a:pPr marL="742950" lvl="1" indent="-285750">
              <a:lnSpc>
                <a:spcPct val="150000"/>
              </a:lnSpc>
              <a:spcBef>
                <a:spcPts val="600"/>
              </a:spcBef>
              <a:buFont typeface="Wingdings" panose="05000000000000000000" pitchFamily="2" charset="2"/>
              <a:buChar char="ü"/>
            </a:pPr>
            <a:r>
              <a:rPr lang="fr-FR" sz="1400" dirty="0">
                <a:solidFill>
                  <a:srgbClr val="000000"/>
                </a:solidFill>
                <a:latin typeface="Arial"/>
                <a:cs typeface="Arial"/>
              </a:rPr>
              <a:t>La fin de réception des instructions du 17 octobre 2023 est fixée à 17 heures. Passé ce délai, les ordres ne seront pas traités par </a:t>
            </a:r>
            <a:r>
              <a:rPr lang="fr-FR" sz="1400" dirty="0" err="1">
                <a:solidFill>
                  <a:srgbClr val="000000"/>
                </a:solidFill>
                <a:latin typeface="Arial"/>
                <a:cs typeface="Arial"/>
              </a:rPr>
              <a:t>EuroTitres</a:t>
            </a:r>
            <a:r>
              <a:rPr lang="fr-FR" sz="1400" dirty="0">
                <a:solidFill>
                  <a:srgbClr val="000000"/>
                </a:solidFill>
                <a:latin typeface="Arial"/>
                <a:cs typeface="Arial"/>
              </a:rPr>
              <a:t>.</a:t>
            </a:r>
          </a:p>
          <a:p>
            <a:pPr marL="742950" lvl="1" indent="-285750">
              <a:lnSpc>
                <a:spcPct val="150000"/>
              </a:lnSpc>
              <a:spcBef>
                <a:spcPts val="600"/>
              </a:spcBef>
              <a:buFont typeface="Wingdings" panose="05000000000000000000" pitchFamily="2" charset="2"/>
              <a:buChar char="ü"/>
            </a:pPr>
            <a:r>
              <a:rPr kumimoji="0" lang="fr-FR" sz="1400" b="1" i="0" u="none" strike="noStrike" kern="1200" cap="none" spc="0" normalizeH="0" baseline="0" noProof="0" dirty="0">
                <a:ln>
                  <a:noFill/>
                </a:ln>
                <a:solidFill>
                  <a:schemeClr val="tx2"/>
                </a:solidFill>
                <a:uLnTx/>
                <a:uFillTx/>
                <a:latin typeface="Arial"/>
                <a:cs typeface="Arial"/>
              </a:rPr>
              <a:t>Pour rappel </a:t>
            </a:r>
            <a:r>
              <a:rPr kumimoji="0" lang="fr-FR" sz="1400" b="1" i="0" u="none" strike="noStrike" kern="1200" cap="none" spc="0" normalizeH="0" baseline="0" noProof="0" dirty="0">
                <a:ln>
                  <a:noFill/>
                </a:ln>
                <a:solidFill>
                  <a:srgbClr val="000000"/>
                </a:solidFill>
                <a:uLnTx/>
                <a:uFillTx/>
                <a:latin typeface="Arial"/>
                <a:cs typeface="Arial"/>
              </a:rPr>
              <a:t>: </a:t>
            </a:r>
            <a:r>
              <a:rPr kumimoji="0" lang="fr-FR" sz="1400" i="0" u="none" strike="noStrike" kern="1200" cap="none" spc="0" normalizeH="0" baseline="0" noProof="0" dirty="0">
                <a:ln>
                  <a:noFill/>
                </a:ln>
                <a:solidFill>
                  <a:srgbClr val="000000"/>
                </a:solidFill>
                <a:uLnTx/>
                <a:uFillTx/>
                <a:latin typeface="Arial"/>
                <a:cs typeface="Arial"/>
              </a:rPr>
              <a:t>liste des contrôles opérés par </a:t>
            </a:r>
            <a:r>
              <a:rPr lang="fr-FR" sz="1400" b="1" u="sng" dirty="0">
                <a:solidFill>
                  <a:srgbClr val="000000"/>
                </a:solidFill>
                <a:latin typeface="Arial"/>
                <a:cs typeface="Arial"/>
              </a:rPr>
              <a:t>BPCE </a:t>
            </a:r>
            <a:r>
              <a:rPr lang="fr-FR" sz="1400" b="1" u="sng" dirty="0" err="1">
                <a:solidFill>
                  <a:srgbClr val="000000"/>
                </a:solidFill>
                <a:latin typeface="Arial"/>
                <a:cs typeface="Arial"/>
              </a:rPr>
              <a:t>EuroTitres</a:t>
            </a:r>
            <a:r>
              <a:rPr lang="fr-FR" sz="1400" b="1" u="sng" dirty="0">
                <a:solidFill>
                  <a:srgbClr val="000000"/>
                </a:solidFill>
                <a:latin typeface="Arial"/>
                <a:cs typeface="Arial"/>
              </a:rPr>
              <a:t> avant d’accepter de passer la souscription dans Platine</a:t>
            </a:r>
          </a:p>
          <a:p>
            <a:pPr marL="742950" lvl="1" indent="-285750">
              <a:lnSpc>
                <a:spcPct val="150000"/>
              </a:lnSpc>
              <a:spcBef>
                <a:spcPts val="600"/>
              </a:spcBef>
              <a:buFont typeface="Wingdings" panose="05000000000000000000" pitchFamily="2" charset="2"/>
              <a:buChar char="ü"/>
            </a:pPr>
            <a:endParaRPr lang="fr-FR" sz="1400" b="1" u="sng" dirty="0">
              <a:solidFill>
                <a:srgbClr val="000000"/>
              </a:solidFill>
              <a:latin typeface="Arial"/>
              <a:cs typeface="Arial"/>
            </a:endParaRPr>
          </a:p>
          <a:p>
            <a:pPr lvl="1">
              <a:lnSpc>
                <a:spcPct val="150000"/>
              </a:lnSpc>
              <a:spcBef>
                <a:spcPts val="600"/>
              </a:spcBef>
            </a:pPr>
            <a:endParaRPr lang="fr-FR" sz="1400" b="1" u="sng" dirty="0">
              <a:solidFill>
                <a:srgbClr val="000000"/>
              </a:solidFill>
              <a:latin typeface="Arial"/>
              <a:cs typeface="Arial"/>
            </a:endParaRPr>
          </a:p>
          <a:p>
            <a:pPr marL="742950" lvl="1" indent="-285750">
              <a:lnSpc>
                <a:spcPct val="150000"/>
              </a:lnSpc>
              <a:spcBef>
                <a:spcPts val="600"/>
              </a:spcBef>
              <a:buFont typeface="Wingdings" panose="05000000000000000000" pitchFamily="2" charset="2"/>
              <a:buChar char="ü"/>
            </a:pPr>
            <a:endParaRPr lang="fr-FR" sz="1200" b="1" u="sng" dirty="0">
              <a:solidFill>
                <a:srgbClr val="000000"/>
              </a:solidFill>
              <a:latin typeface="Arial"/>
              <a:cs typeface="Arial"/>
            </a:endParaRPr>
          </a:p>
        </p:txBody>
      </p:sp>
      <p:sp>
        <p:nvSpPr>
          <p:cNvPr id="5" name="Espace réservé du texte 2">
            <a:extLst>
              <a:ext uri="{FF2B5EF4-FFF2-40B4-BE49-F238E27FC236}">
                <a16:creationId xmlns:a16="http://schemas.microsoft.com/office/drawing/2014/main" id="{6D84A320-0A4E-4A55-BC48-9DD8046B23E4}"/>
              </a:ext>
            </a:extLst>
          </p:cNvPr>
          <p:cNvSpPr txBox="1">
            <a:spLocks/>
          </p:cNvSpPr>
          <p:nvPr/>
        </p:nvSpPr>
        <p:spPr>
          <a:xfrm>
            <a:off x="1124540" y="650631"/>
            <a:ext cx="10272131" cy="384043"/>
          </a:xfrm>
          <a:prstGeom prst="rect">
            <a:avLst/>
          </a:prstGeom>
        </p:spPr>
        <p:txBody>
          <a:bodyPr lIns="91440" tIns="45720" rIns="91440" bIns="45720" anchor="t"/>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endParaRPr lang="fr-FR" sz="2000" b="0" i="0" u="none" strike="noStrike" kern="1200" cap="none" spc="0" normalizeH="0" baseline="0" noProof="0">
              <a:ln>
                <a:noFill/>
              </a:ln>
              <a:solidFill>
                <a:srgbClr val="B24388"/>
              </a:solidFill>
              <a:effectLst/>
              <a:uLnTx/>
              <a:uFillTx/>
              <a:latin typeface="Montserrat SemiBold" panose="00000700000000000000" pitchFamily="50" charset="0"/>
              <a:cs typeface="Arial" panose="020B0604020202020204" pitchFamily="34" charset="0"/>
            </a:endParaRPr>
          </a:p>
        </p:txBody>
      </p:sp>
      <p:pic>
        <p:nvPicPr>
          <p:cNvPr id="2" name="Image 1">
            <a:extLst>
              <a:ext uri="{FF2B5EF4-FFF2-40B4-BE49-F238E27FC236}">
                <a16:creationId xmlns:a16="http://schemas.microsoft.com/office/drawing/2014/main" id="{25ABABF6-EBE2-452F-A164-2966639E7F6A}"/>
              </a:ext>
            </a:extLst>
          </p:cNvPr>
          <p:cNvPicPr>
            <a:picLocks noChangeAspect="1"/>
          </p:cNvPicPr>
          <p:nvPr/>
        </p:nvPicPr>
        <p:blipFill rotWithShape="1">
          <a:blip r:embed="rId3"/>
          <a:srcRect t="1" r="11853" b="6168"/>
          <a:stretch/>
        </p:blipFill>
        <p:spPr>
          <a:xfrm>
            <a:off x="3601092" y="6463286"/>
            <a:ext cx="5438405" cy="268863"/>
          </a:xfrm>
          <a:prstGeom prst="rect">
            <a:avLst/>
          </a:prstGeom>
        </p:spPr>
      </p:pic>
      <p:pic>
        <p:nvPicPr>
          <p:cNvPr id="4" name="Image 3">
            <a:extLst>
              <a:ext uri="{FF2B5EF4-FFF2-40B4-BE49-F238E27FC236}">
                <a16:creationId xmlns:a16="http://schemas.microsoft.com/office/drawing/2014/main" id="{DCBD2F09-4537-4201-9FFC-9B70D724427C}"/>
              </a:ext>
            </a:extLst>
          </p:cNvPr>
          <p:cNvPicPr>
            <a:picLocks noChangeAspect="1"/>
          </p:cNvPicPr>
          <p:nvPr/>
        </p:nvPicPr>
        <p:blipFill>
          <a:blip r:embed="rId4"/>
          <a:stretch>
            <a:fillRect/>
          </a:stretch>
        </p:blipFill>
        <p:spPr>
          <a:xfrm>
            <a:off x="11616196" y="193961"/>
            <a:ext cx="554516" cy="554516"/>
          </a:xfrm>
          <a:prstGeom prst="rect">
            <a:avLst/>
          </a:prstGeom>
        </p:spPr>
      </p:pic>
      <p:graphicFrame>
        <p:nvGraphicFramePr>
          <p:cNvPr id="6" name="Objet 5">
            <a:extLst>
              <a:ext uri="{FF2B5EF4-FFF2-40B4-BE49-F238E27FC236}">
                <a16:creationId xmlns:a16="http://schemas.microsoft.com/office/drawing/2014/main" id="{DD74949E-4FCB-C52A-6896-DEBEC550B4A1}"/>
              </a:ext>
            </a:extLst>
          </p:cNvPr>
          <p:cNvGraphicFramePr>
            <a:graphicFrameLocks noChangeAspect="1"/>
          </p:cNvGraphicFramePr>
          <p:nvPr>
            <p:extLst>
              <p:ext uri="{D42A27DB-BD31-4B8C-83A1-F6EECF244321}">
                <p14:modId xmlns:p14="http://schemas.microsoft.com/office/powerpoint/2010/main" val="4137953051"/>
              </p:ext>
            </p:extLst>
          </p:nvPr>
        </p:nvGraphicFramePr>
        <p:xfrm>
          <a:off x="5486400" y="5635065"/>
          <a:ext cx="914400" cy="806450"/>
        </p:xfrm>
        <a:graphic>
          <a:graphicData uri="http://schemas.openxmlformats.org/presentationml/2006/ole">
            <mc:AlternateContent xmlns:mc="http://schemas.openxmlformats.org/markup-compatibility/2006">
              <mc:Choice xmlns:v="urn:schemas-microsoft-com:vml" Requires="v">
                <p:oleObj name="Acrobat Document" showAsIcon="1" r:id="rId5" imgW="914400" imgH="806400" progId="AcroExch.Document.DC">
                  <p:embed/>
                </p:oleObj>
              </mc:Choice>
              <mc:Fallback>
                <p:oleObj name="Acrobat Document" showAsIcon="1" r:id="rId5" imgW="914400" imgH="806400" progId="AcroExch.Document.DC">
                  <p:embed/>
                  <p:pic>
                    <p:nvPicPr>
                      <p:cNvPr id="6" name="Objet 5">
                        <a:extLst>
                          <a:ext uri="{FF2B5EF4-FFF2-40B4-BE49-F238E27FC236}">
                            <a16:creationId xmlns:a16="http://schemas.microsoft.com/office/drawing/2014/main" id="{DD74949E-4FCB-C52A-6896-DEBEC550B4A1}"/>
                          </a:ext>
                        </a:extLst>
                      </p:cNvPr>
                      <p:cNvPicPr/>
                      <p:nvPr/>
                    </p:nvPicPr>
                    <p:blipFill>
                      <a:blip r:embed="rId6"/>
                      <a:stretch>
                        <a:fillRect/>
                      </a:stretch>
                    </p:blipFill>
                    <p:spPr>
                      <a:xfrm>
                        <a:off x="5486400" y="5635065"/>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2179034505"/>
      </p:ext>
    </p:extLst>
  </p:cSld>
  <p:clrMapOvr>
    <a:masterClrMapping/>
  </p:clrMapOvr>
  <p:transition advClick="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Prestation Topaze : nouvel acte de </a:t>
            </a:r>
            <a:br>
              <a:rPr lang="fr-FR"/>
            </a:br>
            <a:r>
              <a:rPr lang="fr-FR"/>
              <a:t>gestion dans le Workflow Platine</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a:xfrm>
            <a:off x="719403" y="1579929"/>
            <a:ext cx="11233248" cy="384043"/>
          </a:xfrm>
        </p:spPr>
        <p:txBody>
          <a:bodyPr>
            <a:normAutofit/>
          </a:bodyPr>
          <a:lstStyle/>
          <a:p>
            <a:r>
              <a:rPr lang="fr-FR"/>
              <a:t>	</a:t>
            </a:r>
          </a:p>
        </p:txBody>
      </p:sp>
      <p:pic>
        <p:nvPicPr>
          <p:cNvPr id="7" name="Image 6" descr="Une image contenant texte, clipart&#10;&#10;Description générée automatiquement">
            <a:extLst>
              <a:ext uri="{FF2B5EF4-FFF2-40B4-BE49-F238E27FC236}">
                <a16:creationId xmlns:a16="http://schemas.microsoft.com/office/drawing/2014/main" id="{88B2D58E-9A7F-0329-6A27-1C5F500EB6AA}"/>
              </a:ext>
            </a:extLst>
          </p:cNvPr>
          <p:cNvPicPr>
            <a:picLocks noChangeAspect="1"/>
          </p:cNvPicPr>
          <p:nvPr/>
        </p:nvPicPr>
        <p:blipFill>
          <a:blip r:embed="rId2"/>
          <a:stretch>
            <a:fillRect/>
          </a:stretch>
        </p:blipFill>
        <p:spPr>
          <a:xfrm>
            <a:off x="11202992" y="154642"/>
            <a:ext cx="721028" cy="721028"/>
          </a:xfrm>
          <a:prstGeom prst="rect">
            <a:avLst/>
          </a:prstGeom>
        </p:spPr>
      </p:pic>
      <p:pic>
        <p:nvPicPr>
          <p:cNvPr id="5122" name="Image 3">
            <a:extLst>
              <a:ext uri="{FF2B5EF4-FFF2-40B4-BE49-F238E27FC236}">
                <a16:creationId xmlns:a16="http://schemas.microsoft.com/office/drawing/2014/main" id="{6471268F-023A-4C93-A105-6ACEAAD68E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4242" y="1499899"/>
            <a:ext cx="6879740" cy="183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0">
            <a:extLst>
              <a:ext uri="{FF2B5EF4-FFF2-40B4-BE49-F238E27FC236}">
                <a16:creationId xmlns:a16="http://schemas.microsoft.com/office/drawing/2014/main" id="{A8AC7BB9-2B81-4923-91EA-4FCD24A9BF52}"/>
              </a:ext>
            </a:extLst>
          </p:cNvPr>
          <p:cNvSpPr txBox="1"/>
          <p:nvPr/>
        </p:nvSpPr>
        <p:spPr>
          <a:xfrm>
            <a:off x="531315" y="1402618"/>
            <a:ext cx="9797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sng" strike="noStrike" kern="1200" cap="none" spc="0" normalizeH="0" baseline="0" noProof="0">
                <a:ln>
                  <a:noFill/>
                </a:ln>
                <a:solidFill>
                  <a:srgbClr val="000000"/>
                </a:solidFill>
                <a:effectLst/>
                <a:uLnTx/>
                <a:uFillTx/>
                <a:latin typeface="Arial"/>
                <a:ea typeface="+mn-ea"/>
                <a:cs typeface="+mn-cs"/>
              </a:rPr>
              <a:t>Etape 1</a:t>
            </a:r>
          </a:p>
        </p:txBody>
      </p:sp>
      <p:sp>
        <p:nvSpPr>
          <p:cNvPr id="26" name="ZoneTexte 25">
            <a:extLst>
              <a:ext uri="{FF2B5EF4-FFF2-40B4-BE49-F238E27FC236}">
                <a16:creationId xmlns:a16="http://schemas.microsoft.com/office/drawing/2014/main" id="{D931F46B-53CF-405A-9AD4-BEE28ADD22AD}"/>
              </a:ext>
            </a:extLst>
          </p:cNvPr>
          <p:cNvSpPr txBox="1"/>
          <p:nvPr/>
        </p:nvSpPr>
        <p:spPr>
          <a:xfrm>
            <a:off x="552692" y="3503370"/>
            <a:ext cx="376256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sng" strike="noStrike" kern="1200" cap="none" spc="0" normalizeH="0" baseline="0" noProof="0">
                <a:ln>
                  <a:noFill/>
                </a:ln>
                <a:solidFill>
                  <a:srgbClr val="000000"/>
                </a:solidFill>
                <a:effectLst/>
                <a:uLnTx/>
                <a:uFillTx/>
                <a:latin typeface="Arial"/>
                <a:ea typeface="+mn-ea"/>
                <a:cs typeface="+mn-cs"/>
              </a:rPr>
              <a:t>Etape 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sng"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mn-ea"/>
                <a:cs typeface="+mn-cs"/>
              </a:rPr>
              <a:t>Le conseiller complète l’instruction </a:t>
            </a:r>
          </a:p>
        </p:txBody>
      </p:sp>
      <p:pic>
        <p:nvPicPr>
          <p:cNvPr id="13" name="Graphique 12" descr="Retour contour">
            <a:extLst>
              <a:ext uri="{FF2B5EF4-FFF2-40B4-BE49-F238E27FC236}">
                <a16:creationId xmlns:a16="http://schemas.microsoft.com/office/drawing/2014/main" id="{5BAB0501-2026-4A92-9FC6-34DD8614D07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7417921">
            <a:off x="10242000" y="2112510"/>
            <a:ext cx="914400" cy="914400"/>
          </a:xfrm>
          <a:prstGeom prst="rect">
            <a:avLst/>
          </a:prstGeom>
        </p:spPr>
      </p:pic>
      <p:pic>
        <p:nvPicPr>
          <p:cNvPr id="5123" name="Image 1">
            <a:extLst>
              <a:ext uri="{FF2B5EF4-FFF2-40B4-BE49-F238E27FC236}">
                <a16:creationId xmlns:a16="http://schemas.microsoft.com/office/drawing/2014/main" id="{3704F285-B9C9-4D59-B6A8-67D5616B7F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4241" y="3503370"/>
            <a:ext cx="6908409" cy="2900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674A9209-6F28-4F6B-B99A-C0A825794E59}"/>
              </a:ext>
            </a:extLst>
          </p:cNvPr>
          <p:cNvSpPr/>
          <p:nvPr/>
        </p:nvSpPr>
        <p:spPr>
          <a:xfrm>
            <a:off x="6336027" y="4730737"/>
            <a:ext cx="1770926" cy="1388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42" name="ZoneTexte 41">
            <a:extLst>
              <a:ext uri="{FF2B5EF4-FFF2-40B4-BE49-F238E27FC236}">
                <a16:creationId xmlns:a16="http://schemas.microsoft.com/office/drawing/2014/main" id="{CFC35D24-1E0A-4DC1-9088-2DDBE3704A93}"/>
              </a:ext>
            </a:extLst>
          </p:cNvPr>
          <p:cNvSpPr txBox="1"/>
          <p:nvPr/>
        </p:nvSpPr>
        <p:spPr>
          <a:xfrm>
            <a:off x="477675" y="1856757"/>
            <a:ext cx="4537898" cy="120032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Arial"/>
              </a:rPr>
              <a:t>A partir du tableau de bord, le conseiller fait une nouvelle demande en sélectionnant « Emprunt BPCE octobre 2029 »</a:t>
            </a:r>
            <a:endParaRPr kumimoji="0" lang="fr-FR" sz="1800" b="0" i="0" u="none" strike="noStrike" kern="1200" cap="none" spc="0" normalizeH="0" baseline="0" noProof="0" dirty="0">
              <a:ln>
                <a:noFill/>
              </a:ln>
              <a:solidFill>
                <a:srgbClr val="000000"/>
              </a:solidFill>
              <a:effectLst/>
              <a:uLnTx/>
              <a:uFillTx/>
              <a:latin typeface="Arial"/>
              <a:ea typeface="+mn-ea"/>
              <a:cs typeface="Arial"/>
            </a:endParaRPr>
          </a:p>
        </p:txBody>
      </p:sp>
      <p:sp>
        <p:nvSpPr>
          <p:cNvPr id="4" name="Rectangle 3">
            <a:extLst>
              <a:ext uri="{FF2B5EF4-FFF2-40B4-BE49-F238E27FC236}">
                <a16:creationId xmlns:a16="http://schemas.microsoft.com/office/drawing/2014/main" id="{453D6E51-75E0-8279-3D9A-4FB9705D5D31}"/>
              </a:ext>
            </a:extLst>
          </p:cNvPr>
          <p:cNvSpPr/>
          <p:nvPr/>
        </p:nvSpPr>
        <p:spPr>
          <a:xfrm>
            <a:off x="3508592" y="6560007"/>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6" name="Légende : flèche courbée 5">
            <a:extLst>
              <a:ext uri="{FF2B5EF4-FFF2-40B4-BE49-F238E27FC236}">
                <a16:creationId xmlns:a16="http://schemas.microsoft.com/office/drawing/2014/main" id="{27108B5B-6344-CF0C-A624-B3390DAD64D7}"/>
              </a:ext>
            </a:extLst>
          </p:cNvPr>
          <p:cNvSpPr/>
          <p:nvPr/>
        </p:nvSpPr>
        <p:spPr>
          <a:xfrm>
            <a:off x="1511071" y="4582510"/>
            <a:ext cx="2724598" cy="121455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chemeClr val="bg1"/>
                </a:solidFill>
                <a:effectLst/>
                <a:uLnTx/>
                <a:uFillTx/>
                <a:latin typeface="Arial"/>
                <a:ea typeface="+mn-ea"/>
                <a:cs typeface="Arial"/>
              </a:rPr>
              <a:t>Instructions communiquées à </a:t>
            </a:r>
            <a:r>
              <a:rPr kumimoji="0" lang="fr-FR" sz="1600" b="0" i="0" u="none" strike="noStrike" kern="1200" cap="none" spc="0" normalizeH="0" baseline="0" noProof="0" dirty="0">
                <a:ln>
                  <a:noFill/>
                </a:ln>
                <a:solidFill>
                  <a:schemeClr val="bg1"/>
                </a:solidFill>
                <a:effectLst/>
                <a:highlight>
                  <a:srgbClr val="55579E"/>
                </a:highlight>
                <a:uLnTx/>
                <a:uFillTx/>
                <a:latin typeface="Arial"/>
                <a:ea typeface="+mn-ea"/>
                <a:cs typeface="Arial"/>
              </a:rPr>
              <a:t>BPCE </a:t>
            </a:r>
            <a:r>
              <a:rPr kumimoji="0" lang="fr-FR" sz="1600" b="0" i="0" u="none" strike="noStrike" kern="1200" cap="none" spc="0" normalizeH="0" baseline="0" noProof="0" dirty="0" err="1">
                <a:ln>
                  <a:noFill/>
                </a:ln>
                <a:solidFill>
                  <a:schemeClr val="bg1"/>
                </a:solidFill>
                <a:effectLst/>
                <a:highlight>
                  <a:srgbClr val="55579E"/>
                </a:highlight>
                <a:uLnTx/>
                <a:uFillTx/>
                <a:latin typeface="Arial"/>
                <a:ea typeface="+mn-ea"/>
                <a:cs typeface="Arial"/>
              </a:rPr>
              <a:t>EuroTitres</a:t>
            </a:r>
            <a:r>
              <a:rPr kumimoji="0" lang="fr-FR" sz="1600" b="0" i="0" u="none" strike="noStrike" kern="1200" cap="none" spc="0" normalizeH="0" baseline="0" noProof="0" dirty="0">
                <a:ln>
                  <a:noFill/>
                </a:ln>
                <a:solidFill>
                  <a:schemeClr val="bg1"/>
                </a:solidFill>
                <a:effectLst/>
                <a:highlight>
                  <a:srgbClr val="55579E"/>
                </a:highlight>
                <a:uLnTx/>
                <a:uFillTx/>
                <a:latin typeface="Arial"/>
                <a:ea typeface="+mn-ea"/>
                <a:cs typeface="Arial"/>
              </a:rPr>
              <a:t> 17 octobre 2023 </a:t>
            </a:r>
            <a:r>
              <a:rPr kumimoji="0" lang="fr-FR" sz="1600" b="0" i="0" u="none" strike="noStrike" kern="1200" cap="none" spc="0" normalizeH="0" baseline="0" noProof="0" dirty="0">
                <a:ln>
                  <a:noFill/>
                </a:ln>
                <a:solidFill>
                  <a:schemeClr val="bg1"/>
                </a:solidFill>
                <a:effectLst/>
                <a:highlight>
                  <a:srgbClr val="262D6F"/>
                </a:highlight>
                <a:uLnTx/>
                <a:uFillTx/>
                <a:latin typeface="Arial"/>
                <a:ea typeface="+mn-ea"/>
                <a:cs typeface="Arial"/>
              </a:rPr>
              <a:t>avant 17 heures</a:t>
            </a:r>
            <a:endParaRPr kumimoji="0" lang="fr-FR" sz="1600" b="0" i="0" u="none" strike="noStrike" kern="1200" cap="none" spc="0" normalizeH="0" baseline="0" noProof="0" dirty="0">
              <a:ln>
                <a:noFill/>
              </a:ln>
              <a:solidFill>
                <a:schemeClr val="bg1"/>
              </a:solidFill>
              <a:effectLst/>
              <a:highlight>
                <a:srgbClr val="262D6F"/>
              </a:highlight>
              <a:uLnTx/>
              <a:uFillTx/>
              <a:latin typeface="Arial"/>
              <a:ea typeface="+mn-ea"/>
              <a:cs typeface="+mn-cs"/>
            </a:endParaRPr>
          </a:p>
        </p:txBody>
      </p:sp>
    </p:spTree>
    <p:extLst>
      <p:ext uri="{BB962C8B-B14F-4D97-AF65-F5344CB8AC3E}">
        <p14:creationId xmlns:p14="http://schemas.microsoft.com/office/powerpoint/2010/main" val="6456020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Prestation Topaze : nouvel acte de </a:t>
            </a:r>
            <a:br>
              <a:rPr lang="fr-FR"/>
            </a:br>
            <a:r>
              <a:rPr lang="fr-FR"/>
              <a:t>gestion dans le Workflow Platine</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a:xfrm>
            <a:off x="719403" y="1579929"/>
            <a:ext cx="11233248" cy="384043"/>
          </a:xfrm>
        </p:spPr>
        <p:txBody>
          <a:bodyPr>
            <a:normAutofit/>
          </a:bodyPr>
          <a:lstStyle/>
          <a:p>
            <a:r>
              <a:rPr lang="fr-FR"/>
              <a:t>	</a:t>
            </a:r>
          </a:p>
        </p:txBody>
      </p:sp>
      <p:pic>
        <p:nvPicPr>
          <p:cNvPr id="7" name="Image 6" descr="Une image contenant texte, clipart&#10;&#10;Description générée automatiquement">
            <a:extLst>
              <a:ext uri="{FF2B5EF4-FFF2-40B4-BE49-F238E27FC236}">
                <a16:creationId xmlns:a16="http://schemas.microsoft.com/office/drawing/2014/main" id="{88B2D58E-9A7F-0329-6A27-1C5F500EB6AA}"/>
              </a:ext>
            </a:extLst>
          </p:cNvPr>
          <p:cNvPicPr>
            <a:picLocks noChangeAspect="1"/>
          </p:cNvPicPr>
          <p:nvPr/>
        </p:nvPicPr>
        <p:blipFill>
          <a:blip r:embed="rId2"/>
          <a:stretch>
            <a:fillRect/>
          </a:stretch>
        </p:blipFill>
        <p:spPr>
          <a:xfrm>
            <a:off x="11202992" y="154642"/>
            <a:ext cx="721028" cy="721028"/>
          </a:xfrm>
          <a:prstGeom prst="rect">
            <a:avLst/>
          </a:prstGeom>
        </p:spPr>
      </p:pic>
      <p:sp>
        <p:nvSpPr>
          <p:cNvPr id="11" name="ZoneTexte 10">
            <a:extLst>
              <a:ext uri="{FF2B5EF4-FFF2-40B4-BE49-F238E27FC236}">
                <a16:creationId xmlns:a16="http://schemas.microsoft.com/office/drawing/2014/main" id="{A8AC7BB9-2B81-4923-91EA-4FCD24A9BF52}"/>
              </a:ext>
            </a:extLst>
          </p:cNvPr>
          <p:cNvSpPr txBox="1"/>
          <p:nvPr/>
        </p:nvSpPr>
        <p:spPr>
          <a:xfrm>
            <a:off x="531315" y="1402618"/>
            <a:ext cx="9797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sng" strike="noStrike" kern="1200" cap="none" spc="0" normalizeH="0" baseline="0" noProof="0">
                <a:ln>
                  <a:noFill/>
                </a:ln>
                <a:solidFill>
                  <a:srgbClr val="000000"/>
                </a:solidFill>
                <a:effectLst/>
                <a:uLnTx/>
                <a:uFillTx/>
                <a:latin typeface="Arial"/>
                <a:ea typeface="+mn-ea"/>
                <a:cs typeface="+mn-cs"/>
              </a:rPr>
              <a:t>Etape 3</a:t>
            </a:r>
          </a:p>
        </p:txBody>
      </p:sp>
      <p:sp>
        <p:nvSpPr>
          <p:cNvPr id="42" name="ZoneTexte 41">
            <a:extLst>
              <a:ext uri="{FF2B5EF4-FFF2-40B4-BE49-F238E27FC236}">
                <a16:creationId xmlns:a16="http://schemas.microsoft.com/office/drawing/2014/main" id="{CFC35D24-1E0A-4DC1-9088-2DDBE3704A93}"/>
              </a:ext>
            </a:extLst>
          </p:cNvPr>
          <p:cNvSpPr txBox="1"/>
          <p:nvPr/>
        </p:nvSpPr>
        <p:spPr>
          <a:xfrm>
            <a:off x="552692" y="1819707"/>
            <a:ext cx="4354974" cy="190821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Times New Roman" panose="02020603050405020304" pitchFamily="18" charset="0"/>
                <a:cs typeface="Arial"/>
              </a:rPr>
              <a:t>Le conseiller ajoute les pièces nécessaires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a:ln>
                  <a:noFill/>
                </a:ln>
                <a:solidFill>
                  <a:srgbClr val="000000"/>
                </a:solidFill>
                <a:effectLst/>
                <a:uLnTx/>
                <a:uFillTx/>
                <a:latin typeface="Arial"/>
                <a:ea typeface="+mn-ea"/>
                <a:cs typeface="Arial"/>
              </a:rPr>
              <a:t>Bulletin de souscription papier daté et </a:t>
            </a:r>
            <a:r>
              <a:rPr kumimoji="0" lang="fr-FR" sz="1600" b="1" i="0" u="none" strike="noStrike" kern="1200" cap="none" spc="0" normalizeH="0" baseline="0" noProof="0">
                <a:ln>
                  <a:noFill/>
                </a:ln>
                <a:solidFill>
                  <a:srgbClr val="000000"/>
                </a:solidFill>
                <a:effectLst/>
                <a:uLnTx/>
                <a:uFillTx/>
                <a:latin typeface="Arial"/>
                <a:ea typeface="+mn-ea"/>
                <a:cs typeface="Arial"/>
              </a:rPr>
              <a:t>signé </a:t>
            </a:r>
            <a:r>
              <a:rPr kumimoji="0" lang="fr-FR" sz="1600" b="0" i="0" u="none" strike="noStrike" kern="1200" cap="none" spc="0" normalizeH="0" baseline="0" noProof="0">
                <a:ln>
                  <a:noFill/>
                </a:ln>
                <a:solidFill>
                  <a:srgbClr val="000000"/>
                </a:solidFill>
                <a:effectLst/>
                <a:uLnTx/>
                <a:uFillTx/>
                <a:latin typeface="Arial"/>
                <a:ea typeface="+mn-ea"/>
                <a:cs typeface="Arial"/>
              </a:rPr>
              <a:t>du client</a:t>
            </a:r>
            <a:endParaRPr kumimoji="0" lang="fr-FR" sz="1600" b="1" i="0" u="none" strike="noStrike" kern="1200" cap="none" spc="0" normalizeH="0" baseline="0" noProof="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a:ln>
                  <a:noFill/>
                </a:ln>
                <a:solidFill>
                  <a:srgbClr val="000000"/>
                </a:solidFill>
                <a:effectLst/>
                <a:uLnTx/>
                <a:uFillTx/>
                <a:latin typeface="Arial"/>
                <a:ea typeface="+mn-ea"/>
                <a:cs typeface="Arial"/>
              </a:rPr>
              <a:t>Synthèse papier du « conseil » datée et </a:t>
            </a:r>
            <a:r>
              <a:rPr kumimoji="0" lang="fr-FR" sz="1600" b="1" i="0" u="none" strike="noStrike" kern="1200" cap="none" spc="0" normalizeH="0" baseline="0" noProof="0">
                <a:ln>
                  <a:noFill/>
                </a:ln>
                <a:solidFill>
                  <a:srgbClr val="000000"/>
                </a:solidFill>
                <a:effectLst/>
                <a:uLnTx/>
                <a:uFillTx/>
                <a:latin typeface="Arial"/>
                <a:ea typeface="+mn-ea"/>
                <a:cs typeface="Arial"/>
              </a:rPr>
              <a:t>signée</a:t>
            </a:r>
            <a:r>
              <a:rPr kumimoji="0" lang="fr-FR" sz="1600" b="0" i="0" u="none" strike="noStrike" kern="1200" cap="none" spc="0" normalizeH="0" baseline="0" noProof="0">
                <a:ln>
                  <a:noFill/>
                </a:ln>
                <a:solidFill>
                  <a:srgbClr val="000000"/>
                </a:solidFill>
                <a:effectLst/>
                <a:uLnTx/>
                <a:uFillTx/>
                <a:latin typeface="Arial"/>
                <a:ea typeface="+mn-ea"/>
                <a:cs typeface="Arial"/>
              </a:rPr>
              <a:t> du client</a:t>
            </a:r>
          </a:p>
        </p:txBody>
      </p:sp>
      <p:pic>
        <p:nvPicPr>
          <p:cNvPr id="6146" name="Image 5">
            <a:extLst>
              <a:ext uri="{FF2B5EF4-FFF2-40B4-BE49-F238E27FC236}">
                <a16:creationId xmlns:a16="http://schemas.microsoft.com/office/drawing/2014/main" id="{17D53811-CABF-4208-8391-A5BB40BFC3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4240" y="1534046"/>
            <a:ext cx="6879779" cy="400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0FB1D7EE-8E7B-04EB-CD8A-503C81D04A70}"/>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6" name="Légende : flèche courbée 5">
            <a:extLst>
              <a:ext uri="{FF2B5EF4-FFF2-40B4-BE49-F238E27FC236}">
                <a16:creationId xmlns:a16="http://schemas.microsoft.com/office/drawing/2014/main" id="{1F97C37F-D5A6-2FD4-7D0C-96DB150D3C88}"/>
              </a:ext>
            </a:extLst>
          </p:cNvPr>
          <p:cNvSpPr/>
          <p:nvPr/>
        </p:nvSpPr>
        <p:spPr>
          <a:xfrm>
            <a:off x="1519194" y="4310882"/>
            <a:ext cx="2695453" cy="84406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FFFF"/>
                </a:solidFill>
                <a:effectLst/>
                <a:highlight>
                  <a:srgbClr val="55579E"/>
                </a:highlight>
                <a:uLnTx/>
                <a:uFillTx/>
                <a:latin typeface="Arial"/>
                <a:ea typeface="+mn-ea"/>
                <a:cs typeface="Arial"/>
              </a:rPr>
              <a:t>Instructions communiquées à BPCE </a:t>
            </a:r>
            <a:r>
              <a:rPr kumimoji="0" lang="fr-FR" sz="1400" b="1" i="0" u="none" strike="noStrike" kern="1200" cap="none" spc="0" normalizeH="0" baseline="0" noProof="0" dirty="0" err="1">
                <a:ln>
                  <a:noFill/>
                </a:ln>
                <a:solidFill>
                  <a:srgbClr val="FFFFFF"/>
                </a:solidFill>
                <a:effectLst/>
                <a:highlight>
                  <a:srgbClr val="55579E"/>
                </a:highlight>
                <a:uLnTx/>
                <a:uFillTx/>
                <a:latin typeface="Arial"/>
                <a:ea typeface="+mn-ea"/>
                <a:cs typeface="Arial"/>
              </a:rPr>
              <a:t>EuroTitres</a:t>
            </a:r>
            <a:r>
              <a:rPr kumimoji="0" lang="fr-FR" sz="1400" b="1" i="0" u="none" strike="noStrike" kern="1200" cap="none" spc="0" normalizeH="0" baseline="0" noProof="0" dirty="0">
                <a:ln>
                  <a:noFill/>
                </a:ln>
                <a:solidFill>
                  <a:srgbClr val="FFFFFF"/>
                </a:solidFill>
                <a:effectLst/>
                <a:highlight>
                  <a:srgbClr val="55579E"/>
                </a:highlight>
                <a:uLnTx/>
                <a:uFillTx/>
                <a:latin typeface="Arial"/>
                <a:ea typeface="+mn-ea"/>
                <a:cs typeface="Arial"/>
              </a:rPr>
              <a:t> avant 17 heures</a:t>
            </a:r>
            <a:endParaRPr kumimoji="0" lang="fr-FR" sz="1800" b="1" i="0" u="none" strike="noStrike" kern="1200" cap="none" spc="0" normalizeH="0" baseline="0" noProof="0" dirty="0">
              <a:ln>
                <a:noFill/>
              </a:ln>
              <a:solidFill>
                <a:srgbClr val="FFFFFF"/>
              </a:solidFill>
              <a:effectLst/>
              <a:highlight>
                <a:srgbClr val="55579E"/>
              </a:highlight>
              <a:uLnTx/>
              <a:uFillTx/>
              <a:latin typeface="Arial"/>
              <a:ea typeface="+mn-ea"/>
              <a:cs typeface="+mn-cs"/>
            </a:endParaRPr>
          </a:p>
        </p:txBody>
      </p:sp>
    </p:spTree>
    <p:extLst>
      <p:ext uri="{BB962C8B-B14F-4D97-AF65-F5344CB8AC3E}">
        <p14:creationId xmlns:p14="http://schemas.microsoft.com/office/powerpoint/2010/main" val="16381545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31746" name="Rectangle 2"/>
          <p:cNvSpPr>
            <a:spLocks noGrp="1" noChangeArrowheads="1"/>
          </p:cNvSpPr>
          <p:nvPr>
            <p:ph type="title"/>
          </p:nvPr>
        </p:nvSpPr>
        <p:spPr>
          <a:xfrm>
            <a:off x="1315882" y="376554"/>
            <a:ext cx="11012128" cy="957923"/>
          </a:xfrm>
        </p:spPr>
        <p:txBody>
          <a:bodyPr/>
          <a:lstStyle/>
          <a:p>
            <a:r>
              <a:rPr lang="fr-FR" altLang="fr-FR" sz="2400"/>
              <a:t>CAS 2 : Parcours de souscription pour tous </a:t>
            </a:r>
            <a:r>
              <a:rPr lang="fr-FR" altLang="fr-FR" sz="2400">
                <a:solidFill>
                  <a:srgbClr val="00B0F0"/>
                </a:solidFill>
              </a:rPr>
              <a:t>les autres cas</a:t>
            </a:r>
          </a:p>
        </p:txBody>
      </p:sp>
      <p:sp>
        <p:nvSpPr>
          <p:cNvPr id="31750" name="Text Box 6"/>
          <p:cNvSpPr txBox="1">
            <a:spLocks noChangeArrowheads="1"/>
          </p:cNvSpPr>
          <p:nvPr/>
        </p:nvSpPr>
        <p:spPr bwMode="auto">
          <a:xfrm>
            <a:off x="891390" y="1344315"/>
            <a:ext cx="11231937" cy="524329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nchor="t">
            <a:spAutoFit/>
          </a:bodyPr>
          <a:lstStyle/>
          <a:p>
            <a:pPr marL="285750"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
              <a:tabLst/>
              <a:defRPr/>
            </a:pPr>
            <a:endParaRPr kumimoji="0" lang="fr-FR" sz="1500" b="1" i="0" u="none" strike="noStrike" kern="1200" cap="none" spc="0" normalizeH="0" baseline="0" noProof="0" dirty="0">
              <a:ln>
                <a:noFill/>
              </a:ln>
              <a:solidFill>
                <a:srgbClr val="000000"/>
              </a:solidFill>
              <a:effectLst/>
              <a:uLnTx/>
              <a:uFillTx/>
              <a:latin typeface="Arial"/>
              <a:ea typeface="+mn-ea"/>
              <a:cs typeface="+mn-cs"/>
            </a:endParaRPr>
          </a:p>
          <a:p>
            <a:pPr marL="285750" indent="-285750">
              <a:lnSpc>
                <a:spcPct val="150000"/>
              </a:lnSpc>
              <a:spcBef>
                <a:spcPts val="600"/>
              </a:spcBef>
              <a:buFont typeface="Wingdings" panose="05000000000000000000" pitchFamily="2" charset="2"/>
              <a:buChar char="§"/>
              <a:defRPr/>
            </a:pPr>
            <a:r>
              <a:rPr kumimoji="0" lang="fr-FR" sz="1500" b="0" i="0" u="none" strike="noStrike" kern="1200" cap="none" spc="0" normalizeH="0" baseline="0" noProof="0" dirty="0">
                <a:ln>
                  <a:noFill/>
                </a:ln>
                <a:solidFill>
                  <a:srgbClr val="000000"/>
                </a:solidFill>
                <a:effectLst/>
                <a:uLnTx/>
                <a:uFillTx/>
                <a:latin typeface="Arial"/>
                <a:ea typeface="+mn-ea"/>
                <a:cs typeface="Arial"/>
              </a:rPr>
              <a:t>Après </a:t>
            </a:r>
            <a:r>
              <a:rPr lang="fr-FR" sz="1500" dirty="0">
                <a:solidFill>
                  <a:srgbClr val="000000"/>
                </a:solidFill>
                <a:latin typeface="Arial"/>
                <a:cs typeface="Arial"/>
              </a:rPr>
              <a:t>finalisation</a:t>
            </a:r>
            <a:r>
              <a:rPr kumimoji="0" lang="fr-FR" sz="1500" b="0" i="0" u="none" strike="noStrike" kern="1200" cap="none" spc="0" normalizeH="0" baseline="0" noProof="0" dirty="0">
                <a:ln>
                  <a:noFill/>
                </a:ln>
                <a:solidFill>
                  <a:srgbClr val="000000"/>
                </a:solidFill>
                <a:effectLst/>
                <a:uLnTx/>
                <a:uFillTx/>
                <a:latin typeface="Arial"/>
                <a:ea typeface="+mn-ea"/>
                <a:cs typeface="Arial"/>
              </a:rPr>
              <a:t> et signature de la synthèse épargne,</a:t>
            </a:r>
            <a:r>
              <a:rPr kumimoji="0" lang="fr-FR" sz="1500" b="1" i="0" u="none" strike="noStrike" kern="1200" cap="none" spc="0" normalizeH="0" baseline="0" noProof="0" dirty="0">
                <a:ln>
                  <a:noFill/>
                </a:ln>
                <a:solidFill>
                  <a:srgbClr val="000000"/>
                </a:solidFill>
                <a:effectLst/>
                <a:uLnTx/>
                <a:uFillTx/>
                <a:latin typeface="Arial"/>
                <a:ea typeface="+mn-ea"/>
                <a:cs typeface="Arial"/>
              </a:rPr>
              <a:t> le conseiller fait signer le bulletin de souscription papier </a:t>
            </a:r>
            <a:r>
              <a:rPr lang="fr-FR" sz="1500" b="1" dirty="0">
                <a:solidFill>
                  <a:srgbClr val="000000"/>
                </a:solidFill>
                <a:latin typeface="Arial"/>
                <a:cs typeface="Arial"/>
              </a:rPr>
              <a:t>daté </a:t>
            </a:r>
            <a:r>
              <a:rPr kumimoji="0" lang="fr-FR" sz="1500" b="1" i="0" u="none" strike="noStrike" kern="1200" cap="none" spc="0" normalizeH="0" baseline="0" noProof="0" dirty="0">
                <a:ln>
                  <a:noFill/>
                </a:ln>
                <a:solidFill>
                  <a:srgbClr val="000000"/>
                </a:solidFill>
                <a:effectLst/>
                <a:uLnTx/>
                <a:uFillTx/>
                <a:latin typeface="Arial"/>
                <a:ea typeface="+mn-ea"/>
                <a:cs typeface="Arial"/>
              </a:rPr>
              <a:t>au client.</a:t>
            </a:r>
            <a:endParaRPr lang="fr-FR" sz="1500" b="1" i="0" u="none" strike="noStrike" kern="1200" cap="none" spc="0" normalizeH="0" baseline="0" noProof="0" dirty="0">
              <a:ln>
                <a:noFill/>
              </a:ln>
              <a:solidFill>
                <a:srgbClr val="000000"/>
              </a:solidFill>
              <a:effectLst/>
              <a:uLnTx/>
              <a:uFillTx/>
              <a:latin typeface="Arial"/>
              <a:cs typeface="Arial"/>
            </a:endParaRPr>
          </a:p>
          <a:p>
            <a:pPr marL="285750"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fr-FR" sz="1500" b="1" i="0" u="none" strike="noStrike" kern="1200" cap="none" spc="0" normalizeH="0" baseline="0" noProof="0" dirty="0">
                <a:ln>
                  <a:noFill/>
                </a:ln>
                <a:solidFill>
                  <a:srgbClr val="000000"/>
                </a:solidFill>
                <a:effectLst/>
                <a:uLnTx/>
                <a:uFillTx/>
                <a:latin typeface="Arial"/>
                <a:ea typeface="+mn-ea"/>
                <a:cs typeface="+mn-cs"/>
              </a:rPr>
              <a:t>Cible : </a:t>
            </a:r>
          </a:p>
          <a:p>
            <a:pPr marL="742950" lvl="1" indent="-285750">
              <a:lnSpc>
                <a:spcPct val="150000"/>
              </a:lnSpc>
              <a:spcBef>
                <a:spcPts val="600"/>
              </a:spcBef>
              <a:buFont typeface="Wingdings" panose="05000000000000000000" pitchFamily="2" charset="2"/>
              <a:buChar char="§"/>
              <a:defRPr/>
            </a:pPr>
            <a:r>
              <a:rPr kumimoji="0" lang="fr-FR" sz="1500" b="1" i="0" u="none" strike="noStrike" kern="1200" cap="none" spc="0" normalizeH="0" baseline="0" noProof="0" dirty="0">
                <a:ln>
                  <a:noFill/>
                </a:ln>
                <a:solidFill>
                  <a:srgbClr val="000000"/>
                </a:solidFill>
                <a:effectLst/>
                <a:uLnTx/>
                <a:uFillTx/>
                <a:latin typeface="Arial"/>
                <a:ea typeface="+mn-ea"/>
                <a:cs typeface="+mn-cs"/>
              </a:rPr>
              <a:t>Personnes morales et </a:t>
            </a:r>
            <a:r>
              <a:rPr lang="fr-FR" sz="1500" b="1" dirty="0">
                <a:solidFill>
                  <a:srgbClr val="000000"/>
                </a:solidFill>
                <a:latin typeface="Arial"/>
              </a:rPr>
              <a:t>P</a:t>
            </a:r>
            <a:r>
              <a:rPr kumimoji="0" lang="fr-FR" sz="1500" b="1" i="0" u="none" strike="noStrike" kern="1200" cap="none" spc="0" normalizeH="0" baseline="0" noProof="0" dirty="0" err="1">
                <a:ln>
                  <a:noFill/>
                </a:ln>
                <a:solidFill>
                  <a:srgbClr val="000000"/>
                </a:solidFill>
                <a:effectLst/>
                <a:uLnTx/>
                <a:uFillTx/>
                <a:latin typeface="Arial"/>
                <a:ea typeface="+mn-ea"/>
                <a:cs typeface="+mn-cs"/>
              </a:rPr>
              <a:t>ersonnes</a:t>
            </a:r>
            <a:r>
              <a:rPr kumimoji="0" lang="fr-FR" sz="1500" b="1" i="0" u="none" strike="noStrike" kern="1200" cap="none" spc="0" normalizeH="0" baseline="0" noProof="0" dirty="0">
                <a:ln>
                  <a:noFill/>
                </a:ln>
                <a:solidFill>
                  <a:srgbClr val="000000"/>
                </a:solidFill>
                <a:effectLst/>
                <a:uLnTx/>
                <a:uFillTx/>
                <a:latin typeface="Arial"/>
                <a:ea typeface="+mn-ea"/>
                <a:cs typeface="+mn-cs"/>
              </a:rPr>
              <a:t> physiques « Etablissements non TOPAZE »</a:t>
            </a:r>
          </a:p>
          <a:p>
            <a:pPr marL="742950" lvl="1" indent="-285750">
              <a:lnSpc>
                <a:spcPct val="150000"/>
              </a:lnSpc>
              <a:spcBef>
                <a:spcPts val="600"/>
              </a:spcBef>
              <a:buFont typeface="Wingdings" panose="05000000000000000000" pitchFamily="2" charset="2"/>
              <a:buChar char="§"/>
              <a:defRPr/>
            </a:pPr>
            <a:r>
              <a:rPr lang="fr-FR" sz="1500" b="1" dirty="0">
                <a:solidFill>
                  <a:srgbClr val="000000"/>
                </a:solidFill>
                <a:latin typeface="Arial"/>
              </a:rPr>
              <a:t>Personnes physiques</a:t>
            </a:r>
            <a:r>
              <a:rPr kumimoji="0" lang="fr-FR" sz="1500" b="1" i="0" u="none" strike="noStrike" kern="1200" cap="none" spc="0" normalizeH="0" baseline="0" noProof="0" dirty="0">
                <a:ln>
                  <a:noFill/>
                </a:ln>
                <a:solidFill>
                  <a:srgbClr val="000000"/>
                </a:solidFill>
                <a:effectLst/>
                <a:uLnTx/>
                <a:uFillTx/>
                <a:latin typeface="Arial"/>
                <a:ea typeface="+mn-ea"/>
                <a:cs typeface="+mn-cs"/>
              </a:rPr>
              <a:t> « Etablissements TOPAZE Conseiller  « contrôles uniquement » </a:t>
            </a:r>
            <a:r>
              <a:rPr kumimoji="0" lang="fr-FR" sz="1500" b="0" i="0" u="none" strike="noStrike" kern="1200" cap="none" spc="0" normalizeH="0" baseline="0" noProof="0" dirty="0">
                <a:ln>
                  <a:noFill/>
                </a:ln>
                <a:solidFill>
                  <a:srgbClr val="000000"/>
                </a:solidFill>
                <a:effectLst/>
                <a:uLnTx/>
                <a:uFillTx/>
                <a:latin typeface="Arial"/>
                <a:ea typeface="+mn-ea"/>
                <a:cs typeface="+mn-cs"/>
              </a:rPr>
              <a:t>    saisie par le conseiller ou par son middle-office </a:t>
            </a:r>
            <a:endParaRPr lang="fr-FR" sz="1500" dirty="0">
              <a:solidFill>
                <a:srgbClr val="000000"/>
              </a:solidFill>
              <a:latin typeface="Arial"/>
              <a:cs typeface="Arial"/>
            </a:endParaRPr>
          </a:p>
          <a:p>
            <a:pPr marL="0" lvl="1" indent="442913">
              <a:lnSpc>
                <a:spcPct val="150000"/>
              </a:lnSpc>
              <a:spcBef>
                <a:spcPts val="600"/>
              </a:spcBef>
              <a:buFont typeface="Wingdings" panose="05000000000000000000" pitchFamily="2" charset="2"/>
              <a:buChar char="§"/>
              <a:defRPr/>
            </a:pPr>
            <a:r>
              <a:rPr kumimoji="0" lang="fr-FR" sz="1500" b="0" i="0" u="none" strike="noStrike" kern="1200" cap="none" spc="0" normalizeH="0" baseline="0" noProof="0" dirty="0">
                <a:ln>
                  <a:noFill/>
                </a:ln>
                <a:solidFill>
                  <a:srgbClr val="000000"/>
                </a:solidFill>
                <a:effectLst/>
                <a:uLnTx/>
                <a:uFillTx/>
                <a:latin typeface="Arial"/>
                <a:ea typeface="+mn-ea"/>
                <a:cs typeface="+mn-cs"/>
              </a:rPr>
              <a:t>La saisie de l’instruction se fait</a:t>
            </a:r>
            <a:r>
              <a:rPr lang="fr-FR" sz="1500" dirty="0">
                <a:solidFill>
                  <a:srgbClr val="000000"/>
                </a:solidFill>
                <a:latin typeface="Arial"/>
              </a:rPr>
              <a:t>, </a:t>
            </a:r>
            <a:r>
              <a:rPr kumimoji="0" lang="fr-FR" sz="1500" b="0" i="0" u="none" strike="noStrike" kern="1200" cap="none" spc="0" normalizeH="0" baseline="0" noProof="0" dirty="0">
                <a:ln>
                  <a:noFill/>
                </a:ln>
                <a:solidFill>
                  <a:srgbClr val="000000"/>
                </a:solidFill>
                <a:effectLst/>
                <a:uLnTx/>
                <a:uFillTx/>
                <a:latin typeface="Arial"/>
                <a:ea typeface="+mn-ea"/>
                <a:cs typeface="+mn-cs"/>
              </a:rPr>
              <a:t> </a:t>
            </a:r>
            <a:r>
              <a:rPr lang="fr-FR" sz="1500" b="1" dirty="0">
                <a:solidFill>
                  <a:srgbClr val="C00000"/>
                </a:solidFill>
                <a:latin typeface="Arial"/>
              </a:rPr>
              <a:t>au plus tard le 17 octobre 2023 à 18 heures 30 (et le 16 octobre 2023 pour les personnes morales côté BP), </a:t>
            </a:r>
            <a:r>
              <a:rPr kumimoji="0" lang="fr-FR" sz="1500" b="0" i="0" u="none" strike="noStrike" kern="1200" cap="none" spc="0" normalizeH="0" baseline="0" noProof="0" dirty="0">
                <a:ln>
                  <a:noFill/>
                </a:ln>
                <a:solidFill>
                  <a:srgbClr val="000000"/>
                </a:solidFill>
                <a:effectLst/>
                <a:uLnTx/>
                <a:uFillTx/>
                <a:latin typeface="Arial"/>
                <a:ea typeface="+mn-ea"/>
                <a:cs typeface="+mn-cs"/>
              </a:rPr>
              <a:t>dans </a:t>
            </a:r>
            <a:r>
              <a:rPr kumimoji="0" lang="fr-FR" sz="1500" b="1" i="0" u="none" strike="noStrike" kern="1200" cap="none" spc="0" normalizeH="0" baseline="0" noProof="0" dirty="0">
                <a:ln>
                  <a:noFill/>
                </a:ln>
                <a:solidFill>
                  <a:srgbClr val="B34A8C"/>
                </a:solidFill>
                <a:effectLst/>
                <a:uLnTx/>
                <a:uFillTx/>
                <a:latin typeface="Arial"/>
                <a:ea typeface="+mn-ea"/>
                <a:cs typeface="+mn-cs"/>
              </a:rPr>
              <a:t>Platine dans le menu « EMISSIONS » </a:t>
            </a:r>
            <a:r>
              <a:rPr kumimoji="0" lang="fr-FR" sz="1500" b="0" i="0" u="none" strike="noStrike" kern="1200" cap="none" spc="0" normalizeH="0" baseline="0" noProof="0" dirty="0">
                <a:ln>
                  <a:noFill/>
                </a:ln>
                <a:solidFill>
                  <a:srgbClr val="000000"/>
                </a:solidFill>
                <a:effectLst/>
                <a:uLnTx/>
                <a:uFillTx/>
                <a:latin typeface="Arial"/>
                <a:ea typeface="+mn-ea"/>
                <a:cs typeface="+mn-cs"/>
              </a:rPr>
              <a:t>à partir du bulletin de souscription </a:t>
            </a:r>
            <a:r>
              <a:rPr lang="fr-FR" sz="1500" dirty="0">
                <a:solidFill>
                  <a:srgbClr val="000000"/>
                </a:solidFill>
                <a:latin typeface="Arial"/>
              </a:rPr>
              <a:t>signé  </a:t>
            </a:r>
            <a:endParaRPr lang="fr-FR" sz="1500" dirty="0">
              <a:solidFill>
                <a:srgbClr val="000000"/>
              </a:solidFill>
              <a:latin typeface="Arial"/>
              <a:cs typeface="Arial"/>
            </a:endParaRPr>
          </a:p>
          <a:p>
            <a:pPr marL="0" lvl="1" indent="263525">
              <a:lnSpc>
                <a:spcPct val="150000"/>
              </a:lnSpc>
              <a:spcBef>
                <a:spcPts val="600"/>
              </a:spcBef>
              <a:defRPr/>
            </a:pPr>
            <a:r>
              <a:rPr lang="fr-FR" sz="1500" u="sng" dirty="0">
                <a:solidFill>
                  <a:srgbClr val="000000"/>
                </a:solidFill>
                <a:latin typeface="Arial"/>
                <a:cs typeface="Arial"/>
              </a:rPr>
              <a:t>Liste des contrôles post saisies exercés par </a:t>
            </a:r>
            <a:r>
              <a:rPr lang="fr-FR" sz="1500" u="sng" dirty="0" err="1">
                <a:solidFill>
                  <a:srgbClr val="000000"/>
                </a:solidFill>
                <a:latin typeface="Arial"/>
                <a:cs typeface="Arial"/>
              </a:rPr>
              <a:t>EuroTitres</a:t>
            </a:r>
            <a:r>
              <a:rPr lang="fr-FR" sz="1500" u="sng" dirty="0">
                <a:solidFill>
                  <a:srgbClr val="000000"/>
                </a:solidFill>
                <a:latin typeface="Arial"/>
                <a:cs typeface="Arial"/>
              </a:rPr>
              <a:t> lorsque l’établissement opte pour cette prestation </a:t>
            </a:r>
            <a:r>
              <a:rPr lang="fr-FR" sz="1500" dirty="0">
                <a:solidFill>
                  <a:srgbClr val="000000"/>
                </a:solidFill>
                <a:latin typeface="Arial"/>
                <a:cs typeface="Arial"/>
              </a:rPr>
              <a:t>:</a:t>
            </a:r>
          </a:p>
          <a:p>
            <a:pPr marL="0" lvl="1" indent="263525">
              <a:lnSpc>
                <a:spcPct val="150000"/>
              </a:lnSpc>
              <a:spcBef>
                <a:spcPts val="600"/>
              </a:spcBef>
              <a:defRPr/>
            </a:pPr>
            <a:endParaRPr lang="fr-FR" sz="1500" dirty="0">
              <a:solidFill>
                <a:srgbClr val="000000"/>
              </a:solidFill>
              <a:latin typeface="Arial"/>
              <a:cs typeface="Arial"/>
            </a:endParaRPr>
          </a:p>
          <a:p>
            <a:pPr marL="0" lvl="1" indent="263525">
              <a:lnSpc>
                <a:spcPct val="150000"/>
              </a:lnSpc>
              <a:spcBef>
                <a:spcPts val="600"/>
              </a:spcBef>
              <a:defRPr/>
            </a:pPr>
            <a:endParaRPr lang="fr-FR" sz="1500" dirty="0">
              <a:solidFill>
                <a:srgbClr val="000000"/>
              </a:solidFill>
              <a:latin typeface="Arial"/>
              <a:cs typeface="Arial"/>
            </a:endParaRPr>
          </a:p>
          <a:p>
            <a:pPr marR="0" lvl="1" algn="l" defTabSz="914400" rtl="0" eaLnBrk="1" fontAlgn="auto" latinLnBrk="0" hangingPunct="1">
              <a:lnSpc>
                <a:spcPct val="150000"/>
              </a:lnSpc>
              <a:spcBef>
                <a:spcPts val="600"/>
              </a:spcBef>
              <a:spcAft>
                <a:spcPts val="0"/>
              </a:spcAft>
              <a:buClrTx/>
              <a:buSzTx/>
              <a:tabLst/>
              <a:defRPr/>
            </a:pPr>
            <a:endParaRPr kumimoji="0" lang="fr-FR" sz="1500" b="0" i="0" u="none" strike="noStrike" kern="1200" cap="none" spc="0" normalizeH="0" baseline="0" noProof="0" dirty="0">
              <a:ln>
                <a:noFill/>
              </a:ln>
              <a:solidFill>
                <a:srgbClr val="000000"/>
              </a:solidFill>
              <a:effectLst/>
              <a:uLnTx/>
              <a:uFillTx/>
              <a:latin typeface="Arial"/>
              <a:ea typeface="+mn-ea"/>
              <a:cs typeface="Arial"/>
            </a:endParaRPr>
          </a:p>
        </p:txBody>
      </p:sp>
      <p:sp>
        <p:nvSpPr>
          <p:cNvPr id="5" name="Espace réservé du texte 2">
            <a:extLst>
              <a:ext uri="{FF2B5EF4-FFF2-40B4-BE49-F238E27FC236}">
                <a16:creationId xmlns:a16="http://schemas.microsoft.com/office/drawing/2014/main" id="{6D84A320-0A4E-4A55-BC48-9DD8046B23E4}"/>
              </a:ext>
            </a:extLst>
          </p:cNvPr>
          <p:cNvSpPr txBox="1">
            <a:spLocks/>
          </p:cNvSpPr>
          <p:nvPr/>
        </p:nvSpPr>
        <p:spPr>
          <a:xfrm>
            <a:off x="1124540" y="650631"/>
            <a:ext cx="10272131" cy="384043"/>
          </a:xfrm>
          <a:prstGeom prst="rect">
            <a:avLst/>
          </a:prstGeom>
        </p:spPr>
        <p:txBody>
          <a:bodyPr lIns="91440" tIns="45720" rIns="91440" bIns="45720" anchor="t"/>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endParaRPr kumimoji="0" lang="fr-FR" sz="2000" b="0" i="0" u="none" strike="noStrike" kern="1200" cap="none" spc="0" normalizeH="0" baseline="0" noProof="0">
              <a:ln>
                <a:noFill/>
              </a:ln>
              <a:solidFill>
                <a:srgbClr val="B24388"/>
              </a:solidFill>
              <a:effectLst/>
              <a:uLnTx/>
              <a:uFillTx/>
              <a:latin typeface="Montserrat SemiBold" panose="00000700000000000000" pitchFamily="50" charset="0"/>
              <a:ea typeface="+mn-ea"/>
              <a:cs typeface="Arial" panose="020B0604020202020204" pitchFamily="34" charset="0"/>
            </a:endParaRPr>
          </a:p>
        </p:txBody>
      </p:sp>
      <p:sp>
        <p:nvSpPr>
          <p:cNvPr id="8" name="Rectangle 7">
            <a:extLst>
              <a:ext uri="{FF2B5EF4-FFF2-40B4-BE49-F238E27FC236}">
                <a16:creationId xmlns:a16="http://schemas.microsoft.com/office/drawing/2014/main" id="{28B50B88-82D4-ABE2-333F-6A7FE0471BBF}"/>
              </a:ext>
            </a:extLst>
          </p:cNvPr>
          <p:cNvSpPr/>
          <p:nvPr/>
        </p:nvSpPr>
        <p:spPr>
          <a:xfrm>
            <a:off x="3165325" y="6458852"/>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sp>
        <p:nvSpPr>
          <p:cNvPr id="2" name="ZoneTexte 1">
            <a:extLst>
              <a:ext uri="{FF2B5EF4-FFF2-40B4-BE49-F238E27FC236}">
                <a16:creationId xmlns:a16="http://schemas.microsoft.com/office/drawing/2014/main" id="{E948CD89-3E44-1DDE-9C22-A109201C77A1}"/>
              </a:ext>
            </a:extLst>
          </p:cNvPr>
          <p:cNvSpPr txBox="1"/>
          <p:nvPr/>
        </p:nvSpPr>
        <p:spPr>
          <a:xfrm>
            <a:off x="957606" y="838524"/>
            <a:ext cx="11012128" cy="800219"/>
          </a:xfrm>
          <a:prstGeom prst="rect">
            <a:avLst/>
          </a:prstGeom>
          <a:solidFill>
            <a:srgbClr val="7030A0"/>
          </a:solidFill>
          <a:ln w="158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400">
                <a:solidFill>
                  <a:schemeClr val="bg1"/>
                </a:solidFill>
                <a:cs typeface="Arial"/>
              </a:rPr>
              <a:t>C</a:t>
            </a:r>
            <a:r>
              <a:rPr lang="fr-FR" sz="1600">
                <a:solidFill>
                  <a:schemeClr val="bg1"/>
                </a:solidFill>
                <a:cs typeface="Arial"/>
              </a:rPr>
              <a:t>e </a:t>
            </a:r>
            <a:r>
              <a:rPr lang="fr-FR" sz="1500">
                <a:solidFill>
                  <a:schemeClr val="bg1"/>
                </a:solidFill>
                <a:cs typeface="Arial"/>
              </a:rPr>
              <a:t>slide concerne :</a:t>
            </a:r>
          </a:p>
          <a:p>
            <a:pPr marL="285750" indent="-285750">
              <a:buFont typeface="Wingdings"/>
              <a:buChar char="§"/>
            </a:pPr>
            <a:r>
              <a:rPr lang="fr-FR" sz="1500">
                <a:solidFill>
                  <a:schemeClr val="bg1"/>
                </a:solidFill>
                <a:cs typeface="Arial"/>
              </a:rPr>
              <a:t>les établissements qui n'ont pas opté pour une décentralisation de la saisie des ordres vers BPCE </a:t>
            </a:r>
            <a:r>
              <a:rPr lang="fr-FR" sz="1500" err="1">
                <a:solidFill>
                  <a:schemeClr val="bg1"/>
                </a:solidFill>
                <a:cs typeface="Arial"/>
              </a:rPr>
              <a:t>EuroTitres</a:t>
            </a:r>
            <a:endParaRPr lang="fr-FR" sz="1500">
              <a:solidFill>
                <a:schemeClr val="bg1"/>
              </a:solidFill>
              <a:cs typeface="Arial"/>
            </a:endParaRPr>
          </a:p>
          <a:p>
            <a:pPr marL="285750" indent="-285750">
              <a:buFont typeface="Wingdings"/>
              <a:buChar char="§"/>
            </a:pPr>
            <a:r>
              <a:rPr lang="fr-FR" sz="1500">
                <a:solidFill>
                  <a:schemeClr val="bg1"/>
                </a:solidFill>
                <a:cs typeface="Arial"/>
              </a:rPr>
              <a:t>Les souscriptions faites par les personnes morales</a:t>
            </a:r>
            <a:endParaRPr lang="fr-FR">
              <a:solidFill>
                <a:schemeClr val="bg1"/>
              </a:solidFill>
              <a:cs typeface="Arial"/>
            </a:endParaRPr>
          </a:p>
        </p:txBody>
      </p:sp>
      <p:pic>
        <p:nvPicPr>
          <p:cNvPr id="6" name="Graphique 9" descr="Classe contour">
            <a:extLst>
              <a:ext uri="{FF2B5EF4-FFF2-40B4-BE49-F238E27FC236}">
                <a16:creationId xmlns:a16="http://schemas.microsoft.com/office/drawing/2014/main" id="{62F0C9BC-764C-4ECE-5013-20DEC27B1A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2355" y="5623490"/>
            <a:ext cx="886178" cy="857956"/>
          </a:xfrm>
          <a:prstGeom prst="rect">
            <a:avLst/>
          </a:prstGeom>
        </p:spPr>
      </p:pic>
      <p:sp>
        <p:nvSpPr>
          <p:cNvPr id="10" name="ZoneTexte 9">
            <a:extLst>
              <a:ext uri="{FF2B5EF4-FFF2-40B4-BE49-F238E27FC236}">
                <a16:creationId xmlns:a16="http://schemas.microsoft.com/office/drawing/2014/main" id="{5437DE6A-42DD-7B43-D235-FD20F1E905D3}"/>
              </a:ext>
            </a:extLst>
          </p:cNvPr>
          <p:cNvSpPr txBox="1"/>
          <p:nvPr/>
        </p:nvSpPr>
        <p:spPr>
          <a:xfrm>
            <a:off x="1714777" y="5509084"/>
            <a:ext cx="992575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600" b="1">
                <a:cs typeface="Arial"/>
              </a:rPr>
              <a:t>Rappel </a:t>
            </a:r>
            <a:r>
              <a:rPr lang="fr-FR" sz="1600">
                <a:cs typeface="Arial"/>
              </a:rPr>
              <a:t>: </a:t>
            </a:r>
            <a:r>
              <a:rPr lang="fr-FR" sz="1600">
                <a:solidFill>
                  <a:srgbClr val="333333"/>
                </a:solidFill>
                <a:latin typeface="Segoe UI"/>
                <a:cs typeface="Segoe UI"/>
              </a:rPr>
              <a:t>il y a des seuils Platine Filière émission paramétrables au choix des établissements : </a:t>
            </a:r>
            <a:r>
              <a:rPr lang="fr-FR" sz="1600" b="1">
                <a:solidFill>
                  <a:srgbClr val="333333"/>
                </a:solidFill>
                <a:latin typeface="Segoe UI"/>
                <a:cs typeface="Segoe UI"/>
              </a:rPr>
              <a:t>si blocage conseiller par exemple à 50K€ les établissements doivent s'organiser en interne pour lever le blocage de seuil ou avoir un conseiller habilité pour débloquer la souscription.</a:t>
            </a:r>
            <a:endParaRPr lang="fr-FR" sz="1600" b="1">
              <a:cs typeface="Arial"/>
            </a:endParaRPr>
          </a:p>
        </p:txBody>
      </p:sp>
      <p:graphicFrame>
        <p:nvGraphicFramePr>
          <p:cNvPr id="11" name="Objet 10">
            <a:extLst>
              <a:ext uri="{FF2B5EF4-FFF2-40B4-BE49-F238E27FC236}">
                <a16:creationId xmlns:a16="http://schemas.microsoft.com/office/drawing/2014/main" id="{352F8FD9-FA1A-D0E8-D739-338FE503508E}"/>
              </a:ext>
            </a:extLst>
          </p:cNvPr>
          <p:cNvGraphicFramePr>
            <a:graphicFrameLocks noChangeAspect="1"/>
          </p:cNvGraphicFramePr>
          <p:nvPr>
            <p:extLst>
              <p:ext uri="{D42A27DB-BD31-4B8C-83A1-F6EECF244321}">
                <p14:modId xmlns:p14="http://schemas.microsoft.com/office/powerpoint/2010/main" val="3858320945"/>
              </p:ext>
            </p:extLst>
          </p:nvPr>
        </p:nvGraphicFramePr>
        <p:xfrm>
          <a:off x="10969993" y="4905015"/>
          <a:ext cx="914400" cy="806450"/>
        </p:xfrm>
        <a:graphic>
          <a:graphicData uri="http://schemas.openxmlformats.org/presentationml/2006/ole">
            <mc:AlternateContent xmlns:mc="http://schemas.openxmlformats.org/markup-compatibility/2006">
              <mc:Choice xmlns:v="urn:schemas-microsoft-com:vml" Requires="v">
                <p:oleObj name="Acrobat Document" showAsIcon="1" r:id="rId5" imgW="914400" imgH="806400" progId="AcroExch.Document.DC">
                  <p:embed/>
                </p:oleObj>
              </mc:Choice>
              <mc:Fallback>
                <p:oleObj name="Acrobat Document" showAsIcon="1" r:id="rId5" imgW="914400" imgH="806400" progId="AcroExch.Document.DC">
                  <p:embed/>
                  <p:pic>
                    <p:nvPicPr>
                      <p:cNvPr id="11" name="Objet 10">
                        <a:extLst>
                          <a:ext uri="{FF2B5EF4-FFF2-40B4-BE49-F238E27FC236}">
                            <a16:creationId xmlns:a16="http://schemas.microsoft.com/office/drawing/2014/main" id="{352F8FD9-FA1A-D0E8-D739-338FE503508E}"/>
                          </a:ext>
                        </a:extLst>
                      </p:cNvPr>
                      <p:cNvPicPr/>
                      <p:nvPr/>
                    </p:nvPicPr>
                    <p:blipFill>
                      <a:blip r:embed="rId6"/>
                      <a:stretch>
                        <a:fillRect/>
                      </a:stretch>
                    </p:blipFill>
                    <p:spPr>
                      <a:xfrm>
                        <a:off x="10969993" y="4905015"/>
                        <a:ext cx="914400" cy="806450"/>
                      </a:xfrm>
                      <a:prstGeom prst="rect">
                        <a:avLst/>
                      </a:prstGeom>
                    </p:spPr>
                  </p:pic>
                </p:oleObj>
              </mc:Fallback>
            </mc:AlternateContent>
          </a:graphicData>
        </a:graphic>
      </p:graphicFrame>
      <p:sp>
        <p:nvSpPr>
          <p:cNvPr id="12" name="Accolade fermante 11">
            <a:extLst>
              <a:ext uri="{FF2B5EF4-FFF2-40B4-BE49-F238E27FC236}">
                <a16:creationId xmlns:a16="http://schemas.microsoft.com/office/drawing/2014/main" id="{BE683D7A-8450-2072-C9DC-01643549ECC4}"/>
              </a:ext>
            </a:extLst>
          </p:cNvPr>
          <p:cNvSpPr/>
          <p:nvPr/>
        </p:nvSpPr>
        <p:spPr>
          <a:xfrm>
            <a:off x="9507831" y="2919952"/>
            <a:ext cx="258338" cy="101809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13" name="Image 12">
            <a:extLst>
              <a:ext uri="{FF2B5EF4-FFF2-40B4-BE49-F238E27FC236}">
                <a16:creationId xmlns:a16="http://schemas.microsoft.com/office/drawing/2014/main" id="{EEAA5868-9A1A-9237-30D5-F2CB14721BF5}"/>
              </a:ext>
            </a:extLst>
          </p:cNvPr>
          <p:cNvPicPr>
            <a:picLocks noChangeAspect="1"/>
          </p:cNvPicPr>
          <p:nvPr/>
        </p:nvPicPr>
        <p:blipFill>
          <a:blip r:embed="rId7"/>
          <a:stretch>
            <a:fillRect/>
          </a:stretch>
        </p:blipFill>
        <p:spPr>
          <a:xfrm>
            <a:off x="11396671" y="162909"/>
            <a:ext cx="487722" cy="487722"/>
          </a:xfrm>
          <a:prstGeom prst="rect">
            <a:avLst/>
          </a:prstGeom>
        </p:spPr>
      </p:pic>
    </p:spTree>
    <p:extLst>
      <p:ext uri="{BB962C8B-B14F-4D97-AF65-F5344CB8AC3E}">
        <p14:creationId xmlns:p14="http://schemas.microsoft.com/office/powerpoint/2010/main" val="421183989"/>
      </p:ext>
    </p:extLst>
  </p:cSld>
  <p:clrMapOvr>
    <a:masterClrMapping/>
  </p:clrMapOvr>
  <p:transition advClick="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Création des souscriptions par l’établissement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1"/>
            <a:ext cx="4474157" cy="4748003"/>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9"/>
            <a:ext cx="4474159" cy="291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rPr>
              <a:t>2 accès possibles :</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Via la liste des émissions  ou</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Via l’accès directement à la création d’une souscription </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524998" y="2719360"/>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4" name="Image 3">
            <a:extLst>
              <a:ext uri="{FF2B5EF4-FFF2-40B4-BE49-F238E27FC236}">
                <a16:creationId xmlns:a16="http://schemas.microsoft.com/office/drawing/2014/main" id="{3F9882A4-9249-4AB8-BC83-FF4731C3E8F8}"/>
              </a:ext>
            </a:extLst>
          </p:cNvPr>
          <p:cNvPicPr>
            <a:picLocks noChangeAspect="1"/>
          </p:cNvPicPr>
          <p:nvPr/>
        </p:nvPicPr>
        <p:blipFill>
          <a:blip r:embed="rId2"/>
          <a:stretch>
            <a:fillRect/>
          </a:stretch>
        </p:blipFill>
        <p:spPr>
          <a:xfrm>
            <a:off x="340120" y="2414005"/>
            <a:ext cx="2997200" cy="901700"/>
          </a:xfrm>
          <a:prstGeom prst="rect">
            <a:avLst/>
          </a:prstGeom>
        </p:spPr>
      </p:pic>
      <p:pic>
        <p:nvPicPr>
          <p:cNvPr id="6" name="Image 5">
            <a:extLst>
              <a:ext uri="{FF2B5EF4-FFF2-40B4-BE49-F238E27FC236}">
                <a16:creationId xmlns:a16="http://schemas.microsoft.com/office/drawing/2014/main" id="{1D78422B-19E2-43C3-806F-9F49E18D623E}"/>
              </a:ext>
            </a:extLst>
          </p:cNvPr>
          <p:cNvPicPr>
            <a:picLocks noChangeAspect="1"/>
          </p:cNvPicPr>
          <p:nvPr/>
        </p:nvPicPr>
        <p:blipFill>
          <a:blip r:embed="rId3"/>
          <a:stretch>
            <a:fillRect/>
          </a:stretch>
        </p:blipFill>
        <p:spPr>
          <a:xfrm>
            <a:off x="5270283" y="2250832"/>
            <a:ext cx="6869735" cy="1064873"/>
          </a:xfrm>
          <a:prstGeom prst="rect">
            <a:avLst/>
          </a:prstGeom>
        </p:spPr>
      </p:pic>
      <p:sp>
        <p:nvSpPr>
          <p:cNvPr id="8" name="ZoneTexte 7">
            <a:extLst>
              <a:ext uri="{FF2B5EF4-FFF2-40B4-BE49-F238E27FC236}">
                <a16:creationId xmlns:a16="http://schemas.microsoft.com/office/drawing/2014/main" id="{E03A15D7-17D3-47AE-B635-686F739C0AED}"/>
              </a:ext>
            </a:extLst>
          </p:cNvPr>
          <p:cNvSpPr txBox="1"/>
          <p:nvPr/>
        </p:nvSpPr>
        <p:spPr>
          <a:xfrm>
            <a:off x="5261803" y="3503722"/>
            <a:ext cx="6357068"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Cliquer sur le code valeur permet d’accéder directement à l’écran de souscription avec le code valeur pré-alimenté</a:t>
            </a:r>
          </a:p>
        </p:txBody>
      </p:sp>
      <p:cxnSp>
        <p:nvCxnSpPr>
          <p:cNvPr id="29" name="Connecteur droit avec flèche 28">
            <a:extLst>
              <a:ext uri="{FF2B5EF4-FFF2-40B4-BE49-F238E27FC236}">
                <a16:creationId xmlns:a16="http://schemas.microsoft.com/office/drawing/2014/main" id="{94669231-E2A0-4615-BAB9-4FD152372380}"/>
              </a:ext>
            </a:extLst>
          </p:cNvPr>
          <p:cNvCxnSpPr/>
          <p:nvPr/>
        </p:nvCxnSpPr>
        <p:spPr bwMode="auto">
          <a:xfrm>
            <a:off x="4516517" y="4412693"/>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10" name="Image 9">
            <a:extLst>
              <a:ext uri="{FF2B5EF4-FFF2-40B4-BE49-F238E27FC236}">
                <a16:creationId xmlns:a16="http://schemas.microsoft.com/office/drawing/2014/main" id="{CBDEC3BA-E7D2-4C4E-B8AE-D818A8839528}"/>
              </a:ext>
            </a:extLst>
          </p:cNvPr>
          <p:cNvPicPr>
            <a:picLocks noChangeAspect="1"/>
          </p:cNvPicPr>
          <p:nvPr/>
        </p:nvPicPr>
        <p:blipFill>
          <a:blip r:embed="rId4"/>
          <a:stretch>
            <a:fillRect/>
          </a:stretch>
        </p:blipFill>
        <p:spPr>
          <a:xfrm>
            <a:off x="5270283" y="4063336"/>
            <a:ext cx="6869735" cy="1451048"/>
          </a:xfrm>
          <a:prstGeom prst="rect">
            <a:avLst/>
          </a:prstGeom>
        </p:spPr>
      </p:pic>
      <p:sp>
        <p:nvSpPr>
          <p:cNvPr id="30" name="ZoneTexte 29">
            <a:extLst>
              <a:ext uri="{FF2B5EF4-FFF2-40B4-BE49-F238E27FC236}">
                <a16:creationId xmlns:a16="http://schemas.microsoft.com/office/drawing/2014/main" id="{E1252F1B-BE68-41D5-9081-1A4711A32506}"/>
              </a:ext>
            </a:extLst>
          </p:cNvPr>
          <p:cNvSpPr txBox="1"/>
          <p:nvPr/>
        </p:nvSpPr>
        <p:spPr>
          <a:xfrm>
            <a:off x="5141969" y="5621224"/>
            <a:ext cx="6357068" cy="646331"/>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En accès direct à la souscription le code valeur est pré-alimenté s’il n’y a qu’un émission en cours sinon l’émission est à choisir dans la liste des codes valeurs dont une émission est en cours pour l’établissement</a:t>
            </a:r>
          </a:p>
        </p:txBody>
      </p:sp>
      <p:sp>
        <p:nvSpPr>
          <p:cNvPr id="31" name="ZoneTexte 30">
            <a:extLst>
              <a:ext uri="{FF2B5EF4-FFF2-40B4-BE49-F238E27FC236}">
                <a16:creationId xmlns:a16="http://schemas.microsoft.com/office/drawing/2014/main" id="{A16D2CA3-3A69-43CA-814E-48B533CEF4E2}"/>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2" name="Rectangle 31">
            <a:extLst>
              <a:ext uri="{FF2B5EF4-FFF2-40B4-BE49-F238E27FC236}">
                <a16:creationId xmlns:a16="http://schemas.microsoft.com/office/drawing/2014/main" id="{C05C4396-8C8B-452A-ABCA-E0F363A7E615}"/>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3" name="Rectangle 32">
            <a:extLst>
              <a:ext uri="{FF2B5EF4-FFF2-40B4-BE49-F238E27FC236}">
                <a16:creationId xmlns:a16="http://schemas.microsoft.com/office/drawing/2014/main" id="{03839886-A624-4637-8BDE-F4C6DF7E535E}"/>
              </a:ext>
            </a:extLst>
          </p:cNvPr>
          <p:cNvSpPr/>
          <p:nvPr/>
        </p:nvSpPr>
        <p:spPr>
          <a:xfrm>
            <a:off x="5033424" y="1330510"/>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7" name="Rectangle 36">
            <a:extLst>
              <a:ext uri="{FF2B5EF4-FFF2-40B4-BE49-F238E27FC236}">
                <a16:creationId xmlns:a16="http://schemas.microsoft.com/office/drawing/2014/main" id="{8A2A2604-D5B6-41AB-8D7F-74047C59AA5B}"/>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8" name="Rectangle 37">
            <a:extLst>
              <a:ext uri="{FF2B5EF4-FFF2-40B4-BE49-F238E27FC236}">
                <a16:creationId xmlns:a16="http://schemas.microsoft.com/office/drawing/2014/main" id="{6D926662-5B84-4763-8A1D-40C4D890BA56}"/>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9" name="Rectangle 38">
            <a:extLst>
              <a:ext uri="{FF2B5EF4-FFF2-40B4-BE49-F238E27FC236}">
                <a16:creationId xmlns:a16="http://schemas.microsoft.com/office/drawing/2014/main" id="{EC839D43-84C6-4AD1-8EB0-EB46709DB925}"/>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40" name="Rectangle 39">
            <a:extLst>
              <a:ext uri="{FF2B5EF4-FFF2-40B4-BE49-F238E27FC236}">
                <a16:creationId xmlns:a16="http://schemas.microsoft.com/office/drawing/2014/main" id="{7FE0550E-390B-4E94-A248-99EC1CB03F5A}"/>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1" name="Rectangle 40">
            <a:extLst>
              <a:ext uri="{FF2B5EF4-FFF2-40B4-BE49-F238E27FC236}">
                <a16:creationId xmlns:a16="http://schemas.microsoft.com/office/drawing/2014/main" id="{CA69B7DF-384B-41A8-BCC3-B593540C8BA3}"/>
              </a:ext>
            </a:extLst>
          </p:cNvPr>
          <p:cNvSpPr/>
          <p:nvPr/>
        </p:nvSpPr>
        <p:spPr>
          <a:xfrm>
            <a:off x="3407772" y="1330510"/>
            <a:ext cx="1590241"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2" name="Triangle isocèle 41">
            <a:extLst>
              <a:ext uri="{FF2B5EF4-FFF2-40B4-BE49-F238E27FC236}">
                <a16:creationId xmlns:a16="http://schemas.microsoft.com/office/drawing/2014/main" id="{6AE0E734-7769-401E-85D8-FA2A4B3A50E7}"/>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9" name="Image 8" descr="Une image contenant texte, clipart&#10;&#10;Description générée automatiquement">
            <a:extLst>
              <a:ext uri="{FF2B5EF4-FFF2-40B4-BE49-F238E27FC236}">
                <a16:creationId xmlns:a16="http://schemas.microsoft.com/office/drawing/2014/main" id="{DB51FC7D-6F16-1173-A340-16B0EB3C38D4}"/>
              </a:ext>
            </a:extLst>
          </p:cNvPr>
          <p:cNvPicPr>
            <a:picLocks noChangeAspect="1"/>
          </p:cNvPicPr>
          <p:nvPr/>
        </p:nvPicPr>
        <p:blipFill>
          <a:blip r:embed="rId5"/>
          <a:stretch>
            <a:fillRect/>
          </a:stretch>
        </p:blipFill>
        <p:spPr>
          <a:xfrm>
            <a:off x="11202992" y="154642"/>
            <a:ext cx="721028" cy="721028"/>
          </a:xfrm>
          <a:prstGeom prst="rect">
            <a:avLst/>
          </a:prstGeom>
        </p:spPr>
      </p:pic>
      <p:sp>
        <p:nvSpPr>
          <p:cNvPr id="7" name="Rectangle 6">
            <a:extLst>
              <a:ext uri="{FF2B5EF4-FFF2-40B4-BE49-F238E27FC236}">
                <a16:creationId xmlns:a16="http://schemas.microsoft.com/office/drawing/2014/main" id="{DAE0EE03-D729-E473-5B24-347E081ABB37}"/>
              </a:ext>
            </a:extLst>
          </p:cNvPr>
          <p:cNvSpPr/>
          <p:nvPr/>
        </p:nvSpPr>
        <p:spPr>
          <a:xfrm>
            <a:off x="4897641" y="6489863"/>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11" name="Légende : flèche courbée 10">
            <a:extLst>
              <a:ext uri="{FF2B5EF4-FFF2-40B4-BE49-F238E27FC236}">
                <a16:creationId xmlns:a16="http://schemas.microsoft.com/office/drawing/2014/main" id="{C860D8AD-88D1-0286-FEB3-E80F59DCA42C}"/>
              </a:ext>
            </a:extLst>
          </p:cNvPr>
          <p:cNvSpPr/>
          <p:nvPr/>
        </p:nvSpPr>
        <p:spPr>
          <a:xfrm>
            <a:off x="8247185" y="263769"/>
            <a:ext cx="1758460" cy="844060"/>
          </a:xfrm>
          <a:prstGeom prst="borderCallout2">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chemeClr val="bg1"/>
                </a:solidFill>
                <a:effectLst/>
                <a:uLnTx/>
                <a:uFillTx/>
                <a:latin typeface="Arial"/>
                <a:ea typeface="+mn-ea"/>
                <a:cs typeface="Arial"/>
              </a:rPr>
              <a:t>Souscriptions </a:t>
            </a:r>
            <a:r>
              <a:rPr kumimoji="0" lang="fr-FR" sz="1400" b="0" i="0" u="none" strike="noStrike" kern="1200" cap="none" spc="0" normalizeH="0" baseline="0" noProof="0" dirty="0">
                <a:ln>
                  <a:noFill/>
                </a:ln>
                <a:solidFill>
                  <a:schemeClr val="bg1"/>
                </a:solidFill>
                <a:effectLst/>
                <a:highlight>
                  <a:srgbClr val="262D6F"/>
                </a:highlight>
                <a:uLnTx/>
                <a:uFillTx/>
                <a:latin typeface="Arial"/>
                <a:ea typeface="+mn-ea"/>
                <a:cs typeface="Arial"/>
              </a:rPr>
              <a:t>saisies avant 18 heures 30 le 17 octobre 2023</a:t>
            </a:r>
          </a:p>
        </p:txBody>
      </p:sp>
    </p:spTree>
    <p:extLst>
      <p:ext uri="{BB962C8B-B14F-4D97-AF65-F5344CB8AC3E}">
        <p14:creationId xmlns:p14="http://schemas.microsoft.com/office/powerpoint/2010/main" val="1291299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Création des souscriptions par l’établissement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2"/>
            <a:ext cx="4474157" cy="4299596"/>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8"/>
            <a:ext cx="4474159" cy="413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La souscription peut être saisie en quantité ou en montant. La saisie du montant est une aide à la saisie , la souscription sera créée en carnet émission systématiquement en quantité entière.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Fonction des paramétrages réalisés pour l’établissement, génération des alertes Ordre inhabituel et demande de saisie du contexte de l’ordre.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524998" y="2719360"/>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17" name="Image 16">
            <a:extLst>
              <a:ext uri="{FF2B5EF4-FFF2-40B4-BE49-F238E27FC236}">
                <a16:creationId xmlns:a16="http://schemas.microsoft.com/office/drawing/2014/main" id="{4AA295E7-D97C-4237-92B6-6D4F39EB0105}"/>
              </a:ext>
            </a:extLst>
          </p:cNvPr>
          <p:cNvPicPr>
            <a:picLocks noChangeAspect="1"/>
          </p:cNvPicPr>
          <p:nvPr/>
        </p:nvPicPr>
        <p:blipFill>
          <a:blip r:embed="rId2"/>
          <a:stretch>
            <a:fillRect/>
          </a:stretch>
        </p:blipFill>
        <p:spPr>
          <a:xfrm>
            <a:off x="5261268" y="2107706"/>
            <a:ext cx="6800411" cy="1223309"/>
          </a:xfrm>
          <a:prstGeom prst="rect">
            <a:avLst/>
          </a:prstGeom>
          <a:ln>
            <a:solidFill>
              <a:schemeClr val="tx1"/>
            </a:solidFill>
          </a:ln>
        </p:spPr>
      </p:pic>
      <p:pic>
        <p:nvPicPr>
          <p:cNvPr id="31" name="Image 30">
            <a:extLst>
              <a:ext uri="{FF2B5EF4-FFF2-40B4-BE49-F238E27FC236}">
                <a16:creationId xmlns:a16="http://schemas.microsoft.com/office/drawing/2014/main" id="{656AB7E8-3F18-4886-9CBE-3AF49771F6BD}"/>
              </a:ext>
            </a:extLst>
          </p:cNvPr>
          <p:cNvPicPr>
            <a:picLocks noChangeAspect="1"/>
          </p:cNvPicPr>
          <p:nvPr/>
        </p:nvPicPr>
        <p:blipFill>
          <a:blip r:embed="rId3"/>
          <a:stretch>
            <a:fillRect/>
          </a:stretch>
        </p:blipFill>
        <p:spPr>
          <a:xfrm>
            <a:off x="5297309" y="4375161"/>
            <a:ext cx="6800412" cy="1810611"/>
          </a:xfrm>
          <a:prstGeom prst="rect">
            <a:avLst/>
          </a:prstGeom>
          <a:ln>
            <a:solidFill>
              <a:schemeClr val="tx1"/>
            </a:solidFill>
          </a:ln>
        </p:spPr>
      </p:pic>
      <p:sp>
        <p:nvSpPr>
          <p:cNvPr id="37" name="ZoneTexte 36">
            <a:extLst>
              <a:ext uri="{FF2B5EF4-FFF2-40B4-BE49-F238E27FC236}">
                <a16:creationId xmlns:a16="http://schemas.microsoft.com/office/drawing/2014/main" id="{0A72337F-BA96-494F-9349-855728B0F0B4}"/>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8" name="Rectangle 37">
            <a:extLst>
              <a:ext uri="{FF2B5EF4-FFF2-40B4-BE49-F238E27FC236}">
                <a16:creationId xmlns:a16="http://schemas.microsoft.com/office/drawing/2014/main" id="{877A0A6D-9D7A-4601-A466-274768F4CDB3}"/>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9" name="Rectangle 38">
            <a:extLst>
              <a:ext uri="{FF2B5EF4-FFF2-40B4-BE49-F238E27FC236}">
                <a16:creationId xmlns:a16="http://schemas.microsoft.com/office/drawing/2014/main" id="{782AC4F0-2842-4872-9220-FC8DF3627C5D}"/>
              </a:ext>
            </a:extLst>
          </p:cNvPr>
          <p:cNvSpPr/>
          <p:nvPr/>
        </p:nvSpPr>
        <p:spPr>
          <a:xfrm>
            <a:off x="5033424" y="1330510"/>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40" name="Rectangle 39">
            <a:extLst>
              <a:ext uri="{FF2B5EF4-FFF2-40B4-BE49-F238E27FC236}">
                <a16:creationId xmlns:a16="http://schemas.microsoft.com/office/drawing/2014/main" id="{E1418C17-4F97-424F-BE9D-3E3339AEC64C}"/>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41" name="Rectangle 40">
            <a:extLst>
              <a:ext uri="{FF2B5EF4-FFF2-40B4-BE49-F238E27FC236}">
                <a16:creationId xmlns:a16="http://schemas.microsoft.com/office/drawing/2014/main" id="{09126C50-B5B5-4FE0-9283-A189F8C646FF}"/>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42" name="Rectangle 41">
            <a:extLst>
              <a:ext uri="{FF2B5EF4-FFF2-40B4-BE49-F238E27FC236}">
                <a16:creationId xmlns:a16="http://schemas.microsoft.com/office/drawing/2014/main" id="{504694F4-66F0-4440-B089-9965556AF36C}"/>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43" name="Rectangle 42">
            <a:extLst>
              <a:ext uri="{FF2B5EF4-FFF2-40B4-BE49-F238E27FC236}">
                <a16:creationId xmlns:a16="http://schemas.microsoft.com/office/drawing/2014/main" id="{D6486A53-8EA9-48D5-AF81-DE583A24BB8E}"/>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4" name="Rectangle 43">
            <a:extLst>
              <a:ext uri="{FF2B5EF4-FFF2-40B4-BE49-F238E27FC236}">
                <a16:creationId xmlns:a16="http://schemas.microsoft.com/office/drawing/2014/main" id="{E54D22AD-2C17-4B62-8148-F69B46D1BD03}"/>
              </a:ext>
            </a:extLst>
          </p:cNvPr>
          <p:cNvSpPr/>
          <p:nvPr/>
        </p:nvSpPr>
        <p:spPr>
          <a:xfrm>
            <a:off x="3407772" y="1330510"/>
            <a:ext cx="1590241"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5" name="Triangle isocèle 44">
            <a:extLst>
              <a:ext uri="{FF2B5EF4-FFF2-40B4-BE49-F238E27FC236}">
                <a16:creationId xmlns:a16="http://schemas.microsoft.com/office/drawing/2014/main" id="{57E9C7B1-DA56-4D75-A716-23BC992AF602}"/>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6" name="Image 5" descr="Une image contenant texte, clipart&#10;&#10;Description générée automatiquement">
            <a:extLst>
              <a:ext uri="{FF2B5EF4-FFF2-40B4-BE49-F238E27FC236}">
                <a16:creationId xmlns:a16="http://schemas.microsoft.com/office/drawing/2014/main" id="{013AE517-2E1F-A486-6A41-1027D83D2578}"/>
              </a:ext>
            </a:extLst>
          </p:cNvPr>
          <p:cNvPicPr>
            <a:picLocks noChangeAspect="1"/>
          </p:cNvPicPr>
          <p:nvPr/>
        </p:nvPicPr>
        <p:blipFill>
          <a:blip r:embed="rId4"/>
          <a:stretch>
            <a:fillRect/>
          </a:stretch>
        </p:blipFill>
        <p:spPr>
          <a:xfrm>
            <a:off x="11313281" y="154642"/>
            <a:ext cx="721028" cy="721028"/>
          </a:xfrm>
          <a:prstGeom prst="rect">
            <a:avLst/>
          </a:prstGeom>
        </p:spPr>
      </p:pic>
      <p:pic>
        <p:nvPicPr>
          <p:cNvPr id="5" name="Graphique 4" descr="Avertissement contour">
            <a:extLst>
              <a:ext uri="{FF2B5EF4-FFF2-40B4-BE49-F238E27FC236}">
                <a16:creationId xmlns:a16="http://schemas.microsoft.com/office/drawing/2014/main" id="{2AE67ADE-31DF-44F8-8E25-6242B4D0826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7198" y="5245140"/>
            <a:ext cx="914400" cy="914400"/>
          </a:xfrm>
          <a:prstGeom prst="rect">
            <a:avLst/>
          </a:prstGeom>
        </p:spPr>
      </p:pic>
      <p:sp>
        <p:nvSpPr>
          <p:cNvPr id="7" name="ZoneTexte 6">
            <a:extLst>
              <a:ext uri="{FF2B5EF4-FFF2-40B4-BE49-F238E27FC236}">
                <a16:creationId xmlns:a16="http://schemas.microsoft.com/office/drawing/2014/main" id="{18A3F3AE-53A0-4078-8A92-52A4A63ED0C8}"/>
              </a:ext>
            </a:extLst>
          </p:cNvPr>
          <p:cNvSpPr txBox="1"/>
          <p:nvPr/>
        </p:nvSpPr>
        <p:spPr>
          <a:xfrm>
            <a:off x="1087428" y="5291020"/>
            <a:ext cx="3689664"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0000"/>
                </a:solidFill>
                <a:effectLst/>
                <a:uLnTx/>
                <a:uFillTx/>
                <a:latin typeface="Arial"/>
                <a:ea typeface="+mn-ea"/>
                <a:cs typeface="+mn-cs"/>
              </a:rPr>
              <a:t>LE CONTEXTE DE L’ORDRE DOIT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0000"/>
                </a:solidFill>
                <a:effectLst/>
                <a:uLnTx/>
                <a:uFillTx/>
                <a:latin typeface="Arial"/>
                <a:ea typeface="+mn-ea"/>
                <a:cs typeface="+mn-cs"/>
              </a:rPr>
              <a:t>ETRE SYSTEMATIQUEMENT A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0000"/>
                </a:solidFill>
                <a:effectLst/>
                <a:uLnTx/>
                <a:uFillTx/>
                <a:latin typeface="Arial"/>
                <a:ea typeface="+mn-ea"/>
                <a:cs typeface="+mn-cs"/>
              </a:rPr>
              <a:t>CONSEILLE » CAR LE PRODUIT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0000"/>
                </a:solidFill>
                <a:effectLst/>
                <a:uLnTx/>
                <a:uFillTx/>
                <a:latin typeface="Arial"/>
                <a:ea typeface="+mn-ea"/>
                <a:cs typeface="+mn-cs"/>
              </a:rPr>
              <a:t>N’EST PAS ACCESSIBLE EN SELFCARE</a:t>
            </a:r>
          </a:p>
        </p:txBody>
      </p:sp>
      <p:sp>
        <p:nvSpPr>
          <p:cNvPr id="8" name="Rectangle 7">
            <a:extLst>
              <a:ext uri="{FF2B5EF4-FFF2-40B4-BE49-F238E27FC236}">
                <a16:creationId xmlns:a16="http://schemas.microsoft.com/office/drawing/2014/main" id="{AE14FA42-3374-4AF6-B7B1-9B761DB5EEEF}"/>
              </a:ext>
            </a:extLst>
          </p:cNvPr>
          <p:cNvSpPr/>
          <p:nvPr/>
        </p:nvSpPr>
        <p:spPr>
          <a:xfrm>
            <a:off x="3407772" y="6488109"/>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3" name="Légende : flèche courbée 2">
            <a:extLst>
              <a:ext uri="{FF2B5EF4-FFF2-40B4-BE49-F238E27FC236}">
                <a16:creationId xmlns:a16="http://schemas.microsoft.com/office/drawing/2014/main" id="{DE76714C-2880-8B33-9000-3AA7B78C5B44}"/>
              </a:ext>
            </a:extLst>
          </p:cNvPr>
          <p:cNvSpPr/>
          <p:nvPr/>
        </p:nvSpPr>
        <p:spPr>
          <a:xfrm>
            <a:off x="8350639" y="293239"/>
            <a:ext cx="1758460" cy="84406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chemeClr val="bg1"/>
                </a:solidFill>
                <a:effectLst/>
                <a:highlight>
                  <a:srgbClr val="800080"/>
                </a:highlight>
                <a:uLnTx/>
                <a:uFillTx/>
                <a:latin typeface="Arial"/>
                <a:ea typeface="+mn-ea"/>
                <a:cs typeface="Arial"/>
              </a:rPr>
              <a:t>Souscriptions saisies avant 18 heures 30 le 17 octobre 2023</a:t>
            </a:r>
          </a:p>
        </p:txBody>
      </p:sp>
      <p:cxnSp>
        <p:nvCxnSpPr>
          <p:cNvPr id="29" name="Connecteur droit avec flèche 28">
            <a:extLst>
              <a:ext uri="{FF2B5EF4-FFF2-40B4-BE49-F238E27FC236}">
                <a16:creationId xmlns:a16="http://schemas.microsoft.com/office/drawing/2014/main" id="{94669231-E2A0-4615-BAB9-4FD152372380}"/>
              </a:ext>
            </a:extLst>
          </p:cNvPr>
          <p:cNvCxnSpPr>
            <a:cxnSpLocks/>
          </p:cNvCxnSpPr>
          <p:nvPr/>
        </p:nvCxnSpPr>
        <p:spPr bwMode="auto">
          <a:xfrm flipV="1">
            <a:off x="4404448" y="5819775"/>
            <a:ext cx="1758227" cy="88507"/>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spTree>
    <p:extLst>
      <p:ext uri="{BB962C8B-B14F-4D97-AF65-F5344CB8AC3E}">
        <p14:creationId xmlns:p14="http://schemas.microsoft.com/office/powerpoint/2010/main" val="39923724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Création des souscriptions par l’établissement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2"/>
            <a:ext cx="4474157" cy="3525605"/>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9"/>
            <a:ext cx="4474159" cy="3323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Création de la souscription après confirmation</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441635" y="2969452"/>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4" name="Image 3">
            <a:extLst>
              <a:ext uri="{FF2B5EF4-FFF2-40B4-BE49-F238E27FC236}">
                <a16:creationId xmlns:a16="http://schemas.microsoft.com/office/drawing/2014/main" id="{F559B0CF-ACB8-4DE3-AC07-C0AFE43A6995}"/>
              </a:ext>
            </a:extLst>
          </p:cNvPr>
          <p:cNvPicPr>
            <a:picLocks noChangeAspect="1"/>
          </p:cNvPicPr>
          <p:nvPr/>
        </p:nvPicPr>
        <p:blipFill>
          <a:blip r:embed="rId2"/>
          <a:stretch>
            <a:fillRect/>
          </a:stretch>
        </p:blipFill>
        <p:spPr>
          <a:xfrm>
            <a:off x="5270284" y="2306636"/>
            <a:ext cx="6791395" cy="1780515"/>
          </a:xfrm>
          <a:prstGeom prst="rect">
            <a:avLst/>
          </a:prstGeom>
          <a:ln>
            <a:solidFill>
              <a:schemeClr val="tx1"/>
            </a:solidFill>
          </a:ln>
        </p:spPr>
      </p:pic>
      <p:sp>
        <p:nvSpPr>
          <p:cNvPr id="30" name="ZoneTexte 29">
            <a:extLst>
              <a:ext uri="{FF2B5EF4-FFF2-40B4-BE49-F238E27FC236}">
                <a16:creationId xmlns:a16="http://schemas.microsoft.com/office/drawing/2014/main" id="{82AFD71E-D566-4539-AECD-263C14A6768D}"/>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2" name="Rectangle 31">
            <a:extLst>
              <a:ext uri="{FF2B5EF4-FFF2-40B4-BE49-F238E27FC236}">
                <a16:creationId xmlns:a16="http://schemas.microsoft.com/office/drawing/2014/main" id="{376B1DFD-FD11-4D21-B207-EB45B5B046FA}"/>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3" name="Rectangle 32">
            <a:extLst>
              <a:ext uri="{FF2B5EF4-FFF2-40B4-BE49-F238E27FC236}">
                <a16:creationId xmlns:a16="http://schemas.microsoft.com/office/drawing/2014/main" id="{33DC32D2-CE67-47BC-A8B7-C4A0838D2FEA}"/>
              </a:ext>
            </a:extLst>
          </p:cNvPr>
          <p:cNvSpPr/>
          <p:nvPr/>
        </p:nvSpPr>
        <p:spPr>
          <a:xfrm>
            <a:off x="5033424" y="1330510"/>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7" name="Rectangle 36">
            <a:extLst>
              <a:ext uri="{FF2B5EF4-FFF2-40B4-BE49-F238E27FC236}">
                <a16:creationId xmlns:a16="http://schemas.microsoft.com/office/drawing/2014/main" id="{8AF7CDB5-6055-45B2-B2DE-9B7EC9DC3F18}"/>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8" name="Rectangle 37">
            <a:extLst>
              <a:ext uri="{FF2B5EF4-FFF2-40B4-BE49-F238E27FC236}">
                <a16:creationId xmlns:a16="http://schemas.microsoft.com/office/drawing/2014/main" id="{FE49927A-1846-4ED3-8F6D-C74DA6EF3761}"/>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9" name="Rectangle 38">
            <a:extLst>
              <a:ext uri="{FF2B5EF4-FFF2-40B4-BE49-F238E27FC236}">
                <a16:creationId xmlns:a16="http://schemas.microsoft.com/office/drawing/2014/main" id="{D6B9DF6C-E2EF-4595-BD70-A77407E4D468}"/>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40" name="Rectangle 39">
            <a:extLst>
              <a:ext uri="{FF2B5EF4-FFF2-40B4-BE49-F238E27FC236}">
                <a16:creationId xmlns:a16="http://schemas.microsoft.com/office/drawing/2014/main" id="{78AF031F-6D62-4689-83EA-1C051AD190AA}"/>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1" name="Rectangle 40">
            <a:extLst>
              <a:ext uri="{FF2B5EF4-FFF2-40B4-BE49-F238E27FC236}">
                <a16:creationId xmlns:a16="http://schemas.microsoft.com/office/drawing/2014/main" id="{E11CD4B3-F706-4333-946B-A51ED17CA108}"/>
              </a:ext>
            </a:extLst>
          </p:cNvPr>
          <p:cNvSpPr/>
          <p:nvPr/>
        </p:nvSpPr>
        <p:spPr>
          <a:xfrm>
            <a:off x="3407772" y="1330510"/>
            <a:ext cx="1590241"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2" name="Triangle isocèle 41">
            <a:extLst>
              <a:ext uri="{FF2B5EF4-FFF2-40B4-BE49-F238E27FC236}">
                <a16:creationId xmlns:a16="http://schemas.microsoft.com/office/drawing/2014/main" id="{D693FD21-B123-4719-B65B-CACBB97CA39B}"/>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7" name="Image 6" descr="Une image contenant texte, clipart&#10;&#10;Description générée automatiquement">
            <a:extLst>
              <a:ext uri="{FF2B5EF4-FFF2-40B4-BE49-F238E27FC236}">
                <a16:creationId xmlns:a16="http://schemas.microsoft.com/office/drawing/2014/main" id="{947B3EA0-1839-D65F-1D97-EF0E0545F8AB}"/>
              </a:ext>
            </a:extLst>
          </p:cNvPr>
          <p:cNvPicPr>
            <a:picLocks noChangeAspect="1"/>
          </p:cNvPicPr>
          <p:nvPr/>
        </p:nvPicPr>
        <p:blipFill>
          <a:blip r:embed="rId3"/>
          <a:stretch>
            <a:fillRect/>
          </a:stretch>
        </p:blipFill>
        <p:spPr>
          <a:xfrm>
            <a:off x="11202992" y="154642"/>
            <a:ext cx="721028" cy="721028"/>
          </a:xfrm>
          <a:prstGeom prst="rect">
            <a:avLst/>
          </a:prstGeom>
        </p:spPr>
      </p:pic>
      <p:sp>
        <p:nvSpPr>
          <p:cNvPr id="6" name="Rectangle 5">
            <a:extLst>
              <a:ext uri="{FF2B5EF4-FFF2-40B4-BE49-F238E27FC236}">
                <a16:creationId xmlns:a16="http://schemas.microsoft.com/office/drawing/2014/main" id="{877BC5E3-369C-A8E5-F14A-B4924E8B380A}"/>
              </a:ext>
            </a:extLst>
          </p:cNvPr>
          <p:cNvSpPr/>
          <p:nvPr/>
        </p:nvSpPr>
        <p:spPr>
          <a:xfrm>
            <a:off x="3543542" y="6492769"/>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3" name="Légende : flèche courbée 2">
            <a:extLst>
              <a:ext uri="{FF2B5EF4-FFF2-40B4-BE49-F238E27FC236}">
                <a16:creationId xmlns:a16="http://schemas.microsoft.com/office/drawing/2014/main" id="{AE973CA5-89F6-948E-EF3E-BDA28CA08B28}"/>
              </a:ext>
            </a:extLst>
          </p:cNvPr>
          <p:cNvSpPr/>
          <p:nvPr/>
        </p:nvSpPr>
        <p:spPr>
          <a:xfrm>
            <a:off x="8455438" y="303230"/>
            <a:ext cx="1758460" cy="84406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chemeClr val="bg1"/>
                </a:solidFill>
                <a:effectLst/>
                <a:highlight>
                  <a:srgbClr val="800080"/>
                </a:highlight>
                <a:uLnTx/>
                <a:uFillTx/>
                <a:latin typeface="Arial"/>
                <a:ea typeface="+mn-ea"/>
                <a:cs typeface="Arial"/>
              </a:rPr>
              <a:t>Souscriptions saisies avant 18 heures 30 le 17 octobre 2023</a:t>
            </a:r>
          </a:p>
        </p:txBody>
      </p:sp>
    </p:spTree>
    <p:extLst>
      <p:ext uri="{BB962C8B-B14F-4D97-AF65-F5344CB8AC3E}">
        <p14:creationId xmlns:p14="http://schemas.microsoft.com/office/powerpoint/2010/main" val="42345836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Création des souscriptions par l’établissement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1"/>
            <a:ext cx="4474157" cy="4748003"/>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8"/>
            <a:ext cx="4474159" cy="291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Génération d’un bordereau de souscription </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650043" y="2771463"/>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4" name="Image 3">
            <a:extLst>
              <a:ext uri="{FF2B5EF4-FFF2-40B4-BE49-F238E27FC236}">
                <a16:creationId xmlns:a16="http://schemas.microsoft.com/office/drawing/2014/main" id="{345E44DB-1B38-4691-9F08-732DEFA3C31C}"/>
              </a:ext>
            </a:extLst>
          </p:cNvPr>
          <p:cNvPicPr>
            <a:picLocks noChangeAspect="1"/>
          </p:cNvPicPr>
          <p:nvPr/>
        </p:nvPicPr>
        <p:blipFill>
          <a:blip r:embed="rId2"/>
          <a:stretch>
            <a:fillRect/>
          </a:stretch>
        </p:blipFill>
        <p:spPr>
          <a:xfrm>
            <a:off x="6200921" y="2076749"/>
            <a:ext cx="4615079" cy="4351803"/>
          </a:xfrm>
          <a:prstGeom prst="rect">
            <a:avLst/>
          </a:prstGeom>
          <a:ln>
            <a:solidFill>
              <a:schemeClr val="tx1"/>
            </a:solidFill>
          </a:ln>
        </p:spPr>
      </p:pic>
      <p:sp>
        <p:nvSpPr>
          <p:cNvPr id="30" name="ZoneTexte 29">
            <a:extLst>
              <a:ext uri="{FF2B5EF4-FFF2-40B4-BE49-F238E27FC236}">
                <a16:creationId xmlns:a16="http://schemas.microsoft.com/office/drawing/2014/main" id="{950FB941-AF02-4DB2-A5F4-6EFC1596120A}"/>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2" name="Rectangle 31">
            <a:extLst>
              <a:ext uri="{FF2B5EF4-FFF2-40B4-BE49-F238E27FC236}">
                <a16:creationId xmlns:a16="http://schemas.microsoft.com/office/drawing/2014/main" id="{0E003D87-0E3E-4E81-9E20-A4032313AA9F}"/>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3" name="Rectangle 32">
            <a:extLst>
              <a:ext uri="{FF2B5EF4-FFF2-40B4-BE49-F238E27FC236}">
                <a16:creationId xmlns:a16="http://schemas.microsoft.com/office/drawing/2014/main" id="{6857549E-7200-445C-835D-D84498C7C312}"/>
              </a:ext>
            </a:extLst>
          </p:cNvPr>
          <p:cNvSpPr/>
          <p:nvPr/>
        </p:nvSpPr>
        <p:spPr>
          <a:xfrm>
            <a:off x="5033424" y="1330510"/>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7" name="Rectangle 36">
            <a:extLst>
              <a:ext uri="{FF2B5EF4-FFF2-40B4-BE49-F238E27FC236}">
                <a16:creationId xmlns:a16="http://schemas.microsoft.com/office/drawing/2014/main" id="{332F6C4D-3FB0-4CFC-A2F4-41FC0DA40A3C}"/>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8" name="Rectangle 37">
            <a:extLst>
              <a:ext uri="{FF2B5EF4-FFF2-40B4-BE49-F238E27FC236}">
                <a16:creationId xmlns:a16="http://schemas.microsoft.com/office/drawing/2014/main" id="{91DBEB3A-2075-4BF1-94A7-8B9B405E67A5}"/>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9" name="Rectangle 38">
            <a:extLst>
              <a:ext uri="{FF2B5EF4-FFF2-40B4-BE49-F238E27FC236}">
                <a16:creationId xmlns:a16="http://schemas.microsoft.com/office/drawing/2014/main" id="{6AEFF1DB-E580-4566-80CD-305EEF0EE2BB}"/>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40" name="Rectangle 39">
            <a:extLst>
              <a:ext uri="{FF2B5EF4-FFF2-40B4-BE49-F238E27FC236}">
                <a16:creationId xmlns:a16="http://schemas.microsoft.com/office/drawing/2014/main" id="{AF8ED1F9-B2D4-4E70-B566-B705F0C1F633}"/>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1" name="Rectangle 40">
            <a:extLst>
              <a:ext uri="{FF2B5EF4-FFF2-40B4-BE49-F238E27FC236}">
                <a16:creationId xmlns:a16="http://schemas.microsoft.com/office/drawing/2014/main" id="{E4CCA363-6BF8-45C6-B8FF-C98B021B7245}"/>
              </a:ext>
            </a:extLst>
          </p:cNvPr>
          <p:cNvSpPr/>
          <p:nvPr/>
        </p:nvSpPr>
        <p:spPr>
          <a:xfrm>
            <a:off x="3407772" y="1330510"/>
            <a:ext cx="1590241"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2" name="Triangle isocèle 41">
            <a:extLst>
              <a:ext uri="{FF2B5EF4-FFF2-40B4-BE49-F238E27FC236}">
                <a16:creationId xmlns:a16="http://schemas.microsoft.com/office/drawing/2014/main" id="{FC0A758A-A98C-4259-B0B2-81C91C856455}"/>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7" name="Image 6" descr="Une image contenant texte, clipart&#10;&#10;Description générée automatiquement">
            <a:extLst>
              <a:ext uri="{FF2B5EF4-FFF2-40B4-BE49-F238E27FC236}">
                <a16:creationId xmlns:a16="http://schemas.microsoft.com/office/drawing/2014/main" id="{910C161A-EB41-BFB8-6300-A3F862B8E316}"/>
              </a:ext>
            </a:extLst>
          </p:cNvPr>
          <p:cNvPicPr>
            <a:picLocks noChangeAspect="1"/>
          </p:cNvPicPr>
          <p:nvPr/>
        </p:nvPicPr>
        <p:blipFill>
          <a:blip r:embed="rId3"/>
          <a:stretch>
            <a:fillRect/>
          </a:stretch>
        </p:blipFill>
        <p:spPr>
          <a:xfrm>
            <a:off x="11202992" y="154642"/>
            <a:ext cx="721028" cy="721028"/>
          </a:xfrm>
          <a:prstGeom prst="rect">
            <a:avLst/>
          </a:prstGeom>
        </p:spPr>
      </p:pic>
      <p:pic>
        <p:nvPicPr>
          <p:cNvPr id="6" name="Graphique 5" descr="Avertissement contour">
            <a:extLst>
              <a:ext uri="{FF2B5EF4-FFF2-40B4-BE49-F238E27FC236}">
                <a16:creationId xmlns:a16="http://schemas.microsoft.com/office/drawing/2014/main" id="{96685EBC-707C-489C-A114-84BCD67DAA9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95238" y="4200238"/>
            <a:ext cx="1015173" cy="1015173"/>
          </a:xfrm>
          <a:prstGeom prst="rect">
            <a:avLst/>
          </a:prstGeom>
        </p:spPr>
      </p:pic>
      <p:sp>
        <p:nvSpPr>
          <p:cNvPr id="8" name="ZoneTexte 7">
            <a:extLst>
              <a:ext uri="{FF2B5EF4-FFF2-40B4-BE49-F238E27FC236}">
                <a16:creationId xmlns:a16="http://schemas.microsoft.com/office/drawing/2014/main" id="{CF17423A-4DAD-4B60-B997-8F6007C2D53C}"/>
              </a:ext>
            </a:extLst>
          </p:cNvPr>
          <p:cNvSpPr txBox="1"/>
          <p:nvPr/>
        </p:nvSpPr>
        <p:spPr>
          <a:xfrm>
            <a:off x="537784" y="5253639"/>
            <a:ext cx="4350871" cy="1169551"/>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C00000"/>
                </a:solidFill>
                <a:effectLst/>
                <a:uLnTx/>
                <a:uFillTx/>
                <a:latin typeface="Arial"/>
                <a:ea typeface="+mn-ea"/>
                <a:cs typeface="+mn-cs"/>
              </a:rPr>
              <a:t>Le bulletin de souscription issu de Platine </a:t>
            </a:r>
            <a:endParaRPr kumimoji="0" lang="fr-FR" sz="1800" b="1"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C00000"/>
                </a:solidFill>
                <a:effectLst/>
                <a:uLnTx/>
                <a:uFillTx/>
                <a:latin typeface="Arial"/>
                <a:ea typeface="+mn-ea"/>
                <a:cs typeface="+mn-cs"/>
              </a:rPr>
              <a:t>peut ne pas être signé du client</a:t>
            </a:r>
            <a:r>
              <a:rPr kumimoji="0" lang="fr-FR" sz="1800" b="0" i="0" u="none" strike="noStrike" kern="1200" cap="none" spc="0" normalizeH="0" baseline="0" noProof="0">
                <a:ln>
                  <a:noFill/>
                </a:ln>
                <a:solidFill>
                  <a:srgbClr val="C00000"/>
                </a:solidFill>
                <a:effectLst/>
                <a:uLnTx/>
                <a:uFillTx/>
                <a:latin typeface="Arial"/>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C00000"/>
                </a:solidFill>
                <a:effectLst/>
                <a:uLnTx/>
                <a:uFillTx/>
                <a:latin typeface="Arial"/>
                <a:ea typeface="+mn-ea"/>
                <a:cs typeface="Arial"/>
              </a:rPr>
              <a:t>Le bulletin de souscription papier </a:t>
            </a:r>
            <a:r>
              <a:rPr kumimoji="0" lang="fr-FR" sz="1800" b="0" i="0" u="none" strike="noStrike" kern="1200" cap="none" spc="0" normalizeH="0" baseline="0" noProof="0">
                <a:ln>
                  <a:noFill/>
                </a:ln>
                <a:solidFill>
                  <a:srgbClr val="C00000"/>
                </a:solidFill>
                <a:effectLst/>
                <a:uLnTx/>
                <a:uFillTx/>
                <a:latin typeface="Arial"/>
                <a:ea typeface="+mn-ea"/>
                <a:cs typeface="Arial"/>
              </a:rPr>
              <a:t>doit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C00000"/>
                </a:solidFill>
                <a:effectLst/>
                <a:uLnTx/>
                <a:uFillTx/>
                <a:latin typeface="Arial"/>
                <a:ea typeface="+mn-ea"/>
                <a:cs typeface="Arial"/>
              </a:rPr>
              <a:t>être </a:t>
            </a:r>
            <a:r>
              <a:rPr kumimoji="0" lang="fr-FR" sz="1800" b="1" i="0" u="none" strike="noStrike" kern="1200" cap="none" spc="0" normalizeH="0" baseline="0" noProof="0">
                <a:ln>
                  <a:noFill/>
                </a:ln>
                <a:solidFill>
                  <a:srgbClr val="C00000"/>
                </a:solidFill>
                <a:effectLst/>
                <a:uLnTx/>
                <a:uFillTx/>
                <a:latin typeface="Arial"/>
                <a:ea typeface="+mn-ea"/>
                <a:cs typeface="Arial"/>
              </a:rPr>
              <a:t>obligatoirement </a:t>
            </a:r>
            <a:r>
              <a:rPr kumimoji="0" lang="fr-FR" sz="1800" b="0" i="0" u="none" strike="noStrike" kern="1200" cap="none" spc="0" normalizeH="0" baseline="0" noProof="0">
                <a:ln>
                  <a:noFill/>
                </a:ln>
                <a:solidFill>
                  <a:srgbClr val="C00000"/>
                </a:solidFill>
                <a:effectLst/>
                <a:uLnTx/>
                <a:uFillTx/>
                <a:latin typeface="Arial"/>
                <a:ea typeface="+mn-ea"/>
                <a:cs typeface="Arial"/>
              </a:rPr>
              <a:t>signé du client.</a:t>
            </a:r>
            <a:endParaRPr kumimoji="0" lang="fr-FR" sz="1800" b="0" i="0" u="none" strike="noStrike" kern="1200" cap="none" spc="0" normalizeH="0" baseline="0" noProof="0">
              <a:ln>
                <a:noFill/>
              </a:ln>
              <a:solidFill>
                <a:srgbClr val="000000"/>
              </a:solidFill>
              <a:effectLst/>
              <a:uLnTx/>
              <a:uFillTx/>
              <a:latin typeface="Arial"/>
              <a:ea typeface="+mn-ea"/>
              <a:cs typeface="Arial"/>
            </a:endParaRPr>
          </a:p>
        </p:txBody>
      </p:sp>
      <p:sp>
        <p:nvSpPr>
          <p:cNvPr id="9" name="Rectangle 8">
            <a:extLst>
              <a:ext uri="{FF2B5EF4-FFF2-40B4-BE49-F238E27FC236}">
                <a16:creationId xmlns:a16="http://schemas.microsoft.com/office/drawing/2014/main" id="{68325C07-C733-F6BA-F11B-9E4D9F59E4C6}"/>
              </a:ext>
            </a:extLst>
          </p:cNvPr>
          <p:cNvSpPr/>
          <p:nvPr/>
        </p:nvSpPr>
        <p:spPr>
          <a:xfrm>
            <a:off x="4945918" y="6581834"/>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10" name="Légende : flèche courbée 9">
            <a:extLst>
              <a:ext uri="{FF2B5EF4-FFF2-40B4-BE49-F238E27FC236}">
                <a16:creationId xmlns:a16="http://schemas.microsoft.com/office/drawing/2014/main" id="{0DBED95E-9B24-B873-8FE5-5643A69A2193}"/>
              </a:ext>
            </a:extLst>
          </p:cNvPr>
          <p:cNvSpPr/>
          <p:nvPr/>
        </p:nvSpPr>
        <p:spPr>
          <a:xfrm>
            <a:off x="8247185" y="263769"/>
            <a:ext cx="1758460" cy="84406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FFFFFF"/>
                </a:solidFill>
                <a:effectLst/>
                <a:highlight>
                  <a:srgbClr val="800080"/>
                </a:highlight>
                <a:uLnTx/>
                <a:uFillTx/>
                <a:latin typeface="Arial"/>
                <a:ea typeface="+mn-ea"/>
                <a:cs typeface="Arial"/>
              </a:rPr>
              <a:t>Souscriptions </a:t>
            </a:r>
            <a:r>
              <a:rPr kumimoji="0" lang="fr-FR" sz="1400" b="0" i="0" u="none" strike="noStrike" kern="1200" cap="none" spc="0" normalizeH="0" baseline="0" noProof="0" dirty="0">
                <a:ln>
                  <a:noFill/>
                </a:ln>
                <a:solidFill>
                  <a:schemeClr val="bg1"/>
                </a:solidFill>
                <a:effectLst/>
                <a:highlight>
                  <a:srgbClr val="800080"/>
                </a:highlight>
                <a:uLnTx/>
                <a:uFillTx/>
                <a:latin typeface="Arial"/>
                <a:ea typeface="+mn-ea"/>
                <a:cs typeface="Arial"/>
              </a:rPr>
              <a:t>saisies avant 18 heures 30 le </a:t>
            </a:r>
            <a:r>
              <a:rPr kumimoji="0" lang="fr-FR" sz="1400" b="0" i="0" u="none" strike="noStrike" kern="1200" cap="none" spc="0" normalizeH="0" baseline="0" noProof="0" dirty="0" err="1">
                <a:ln>
                  <a:noFill/>
                </a:ln>
                <a:solidFill>
                  <a:schemeClr val="bg1"/>
                </a:solidFill>
                <a:effectLst/>
                <a:highlight>
                  <a:srgbClr val="800080"/>
                </a:highlight>
                <a:uLnTx/>
                <a:uFillTx/>
                <a:latin typeface="Arial"/>
                <a:ea typeface="+mn-ea"/>
                <a:cs typeface="Arial"/>
              </a:rPr>
              <a:t>le</a:t>
            </a:r>
            <a:r>
              <a:rPr kumimoji="0" lang="fr-FR" sz="1400" b="0" i="0" u="none" strike="noStrike" kern="1200" cap="none" spc="0" normalizeH="0" baseline="0" noProof="0" dirty="0">
                <a:ln>
                  <a:noFill/>
                </a:ln>
                <a:solidFill>
                  <a:schemeClr val="bg1"/>
                </a:solidFill>
                <a:effectLst/>
                <a:highlight>
                  <a:srgbClr val="800080"/>
                </a:highlight>
                <a:uLnTx/>
                <a:uFillTx/>
                <a:latin typeface="Arial"/>
                <a:ea typeface="+mn-ea"/>
                <a:cs typeface="Arial"/>
              </a:rPr>
              <a:t> 17 octobre 2023</a:t>
            </a:r>
          </a:p>
        </p:txBody>
      </p:sp>
    </p:spTree>
    <p:extLst>
      <p:ext uri="{BB962C8B-B14F-4D97-AF65-F5344CB8AC3E}">
        <p14:creationId xmlns:p14="http://schemas.microsoft.com/office/powerpoint/2010/main" val="7022556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Carnet d’ordres émission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1"/>
            <a:ext cx="4474157" cy="4748003"/>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8"/>
            <a:ext cx="4474159" cy="494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Consultation du carnet d’ordres émission pour un compte titres donné.</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Il est possible de supprimer une souscription tant que la commercialisation est ouverte.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Consultation du carnet d’ordres émission pour une plage de compte établissement.</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L’onglet LISTE présente la liste de toutes les souscriptions pour l’émission sélectionnée.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L’onglet SYNTHESE présente pour la place de comptes interrogée :</a:t>
            </a:r>
          </a:p>
          <a:p>
            <a:pPr marL="228594" marR="0" lvl="2" indent="-228594" algn="l" defTabSz="965176" rtl="0" eaLnBrk="0" fontAlgn="base" latinLnBrk="0" hangingPunct="0">
              <a:lnSpc>
                <a:spcPct val="110000"/>
              </a:lnSpc>
              <a:spcBef>
                <a:spcPct val="0"/>
              </a:spcBef>
              <a:spcAft>
                <a:spcPct val="0"/>
              </a:spcAft>
              <a:buClr>
                <a:srgbClr val="571E74"/>
              </a:buClr>
              <a:buSzPct val="80000"/>
              <a:buFont typeface="Wingdings" panose="05000000000000000000" pitchFamily="2" charset="2"/>
              <a:buChar char="Ø"/>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Le nombre de souscriptions saisi</a:t>
            </a:r>
          </a:p>
          <a:p>
            <a:pPr marL="228594" marR="0" lvl="2" indent="-228594" algn="l" defTabSz="965176" rtl="0" eaLnBrk="0" fontAlgn="base" latinLnBrk="0" hangingPunct="0">
              <a:lnSpc>
                <a:spcPct val="110000"/>
              </a:lnSpc>
              <a:spcBef>
                <a:spcPct val="0"/>
              </a:spcBef>
              <a:spcAft>
                <a:spcPct val="0"/>
              </a:spcAft>
              <a:buClr>
                <a:srgbClr val="571E74"/>
              </a:buClr>
              <a:buSzPct val="80000"/>
              <a:buFont typeface="Wingdings" panose="05000000000000000000" pitchFamily="2" charset="2"/>
              <a:buChar char="Ø"/>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La quantité totale souscrite</a:t>
            </a:r>
          </a:p>
          <a:p>
            <a:pPr marL="228594" marR="0" lvl="2" indent="-228594" algn="l" defTabSz="965176" rtl="0" eaLnBrk="0" fontAlgn="base" latinLnBrk="0" hangingPunct="0">
              <a:lnSpc>
                <a:spcPct val="110000"/>
              </a:lnSpc>
              <a:spcBef>
                <a:spcPct val="0"/>
              </a:spcBef>
              <a:spcAft>
                <a:spcPct val="0"/>
              </a:spcAft>
              <a:buClr>
                <a:srgbClr val="571E74"/>
              </a:buClr>
              <a:buSzPct val="80000"/>
              <a:buFont typeface="Wingdings" panose="05000000000000000000" pitchFamily="2" charset="2"/>
              <a:buChar char="Ø"/>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Le montant total souscrit</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a:cxnSpLocks/>
          </p:cNvCxnSpPr>
          <p:nvPr/>
        </p:nvCxnSpPr>
        <p:spPr bwMode="auto">
          <a:xfrm>
            <a:off x="4727063" y="2795285"/>
            <a:ext cx="590042"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5" name="Image 4">
            <a:extLst>
              <a:ext uri="{FF2B5EF4-FFF2-40B4-BE49-F238E27FC236}">
                <a16:creationId xmlns:a16="http://schemas.microsoft.com/office/drawing/2014/main" id="{439CE702-DC07-476D-9B46-DBFED9AE43D4}"/>
              </a:ext>
            </a:extLst>
          </p:cNvPr>
          <p:cNvPicPr>
            <a:picLocks noChangeAspect="1"/>
          </p:cNvPicPr>
          <p:nvPr/>
        </p:nvPicPr>
        <p:blipFill>
          <a:blip r:embed="rId2"/>
          <a:stretch>
            <a:fillRect/>
          </a:stretch>
        </p:blipFill>
        <p:spPr>
          <a:xfrm>
            <a:off x="5340733" y="1988688"/>
            <a:ext cx="6720947" cy="1613195"/>
          </a:xfrm>
          <a:prstGeom prst="rect">
            <a:avLst/>
          </a:prstGeom>
        </p:spPr>
      </p:pic>
      <p:pic>
        <p:nvPicPr>
          <p:cNvPr id="7" name="Image 6">
            <a:extLst>
              <a:ext uri="{FF2B5EF4-FFF2-40B4-BE49-F238E27FC236}">
                <a16:creationId xmlns:a16="http://schemas.microsoft.com/office/drawing/2014/main" id="{4D0CFF55-31B0-4E2D-8EF2-AA10E2AD9D20}"/>
              </a:ext>
            </a:extLst>
          </p:cNvPr>
          <p:cNvPicPr>
            <a:picLocks noChangeAspect="1"/>
          </p:cNvPicPr>
          <p:nvPr/>
        </p:nvPicPr>
        <p:blipFill>
          <a:blip r:embed="rId3"/>
          <a:stretch>
            <a:fillRect/>
          </a:stretch>
        </p:blipFill>
        <p:spPr>
          <a:xfrm>
            <a:off x="5361573" y="3718630"/>
            <a:ext cx="6720947" cy="1828031"/>
          </a:xfrm>
          <a:prstGeom prst="rect">
            <a:avLst/>
          </a:prstGeom>
        </p:spPr>
      </p:pic>
      <p:cxnSp>
        <p:nvCxnSpPr>
          <p:cNvPr id="29" name="Connecteur droit avec flèche 28">
            <a:extLst>
              <a:ext uri="{FF2B5EF4-FFF2-40B4-BE49-F238E27FC236}">
                <a16:creationId xmlns:a16="http://schemas.microsoft.com/office/drawing/2014/main" id="{FB9E5B8E-0539-4251-B25F-F19692ED036E}"/>
              </a:ext>
            </a:extLst>
          </p:cNvPr>
          <p:cNvCxnSpPr/>
          <p:nvPr/>
        </p:nvCxnSpPr>
        <p:spPr bwMode="auto">
          <a:xfrm>
            <a:off x="4595447" y="4362083"/>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9" name="Image 8">
            <a:extLst>
              <a:ext uri="{FF2B5EF4-FFF2-40B4-BE49-F238E27FC236}">
                <a16:creationId xmlns:a16="http://schemas.microsoft.com/office/drawing/2014/main" id="{0EF89417-BF95-43B3-BC29-CD6A03E5C30F}"/>
              </a:ext>
            </a:extLst>
          </p:cNvPr>
          <p:cNvPicPr>
            <a:picLocks noChangeAspect="1"/>
          </p:cNvPicPr>
          <p:nvPr/>
        </p:nvPicPr>
        <p:blipFill>
          <a:blip r:embed="rId4"/>
          <a:stretch>
            <a:fillRect/>
          </a:stretch>
        </p:blipFill>
        <p:spPr>
          <a:xfrm>
            <a:off x="5404320" y="5659179"/>
            <a:ext cx="3483859" cy="938173"/>
          </a:xfrm>
          <a:prstGeom prst="rect">
            <a:avLst/>
          </a:prstGeom>
        </p:spPr>
      </p:pic>
      <p:sp>
        <p:nvSpPr>
          <p:cNvPr id="30" name="ZoneTexte 29">
            <a:extLst>
              <a:ext uri="{FF2B5EF4-FFF2-40B4-BE49-F238E27FC236}">
                <a16:creationId xmlns:a16="http://schemas.microsoft.com/office/drawing/2014/main" id="{EDA2CA79-CA79-497D-9C69-526AE6178DA0}"/>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1" name="Rectangle 30">
            <a:extLst>
              <a:ext uri="{FF2B5EF4-FFF2-40B4-BE49-F238E27FC236}">
                <a16:creationId xmlns:a16="http://schemas.microsoft.com/office/drawing/2014/main" id="{1D6446B8-AE6C-4D45-824F-C82B655E1AB2}"/>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2" name="Rectangle 31">
            <a:extLst>
              <a:ext uri="{FF2B5EF4-FFF2-40B4-BE49-F238E27FC236}">
                <a16:creationId xmlns:a16="http://schemas.microsoft.com/office/drawing/2014/main" id="{4533CDD9-36CB-4277-B9A7-447EDC457333}"/>
              </a:ext>
            </a:extLst>
          </p:cNvPr>
          <p:cNvSpPr/>
          <p:nvPr/>
        </p:nvSpPr>
        <p:spPr>
          <a:xfrm>
            <a:off x="5033424" y="1330510"/>
            <a:ext cx="1699747"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3" name="Rectangle 32">
            <a:extLst>
              <a:ext uri="{FF2B5EF4-FFF2-40B4-BE49-F238E27FC236}">
                <a16:creationId xmlns:a16="http://schemas.microsoft.com/office/drawing/2014/main" id="{411C4361-01A7-462A-A082-77098BEA12C7}"/>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7" name="Rectangle 36">
            <a:extLst>
              <a:ext uri="{FF2B5EF4-FFF2-40B4-BE49-F238E27FC236}">
                <a16:creationId xmlns:a16="http://schemas.microsoft.com/office/drawing/2014/main" id="{47CC98BF-048D-4100-91FE-BFEDAA12DF5E}"/>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8" name="Rectangle 37">
            <a:extLst>
              <a:ext uri="{FF2B5EF4-FFF2-40B4-BE49-F238E27FC236}">
                <a16:creationId xmlns:a16="http://schemas.microsoft.com/office/drawing/2014/main" id="{222DC8A4-D69E-45CC-A664-73EC74A91EF1}"/>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39" name="Rectangle 38">
            <a:extLst>
              <a:ext uri="{FF2B5EF4-FFF2-40B4-BE49-F238E27FC236}">
                <a16:creationId xmlns:a16="http://schemas.microsoft.com/office/drawing/2014/main" id="{29917308-7192-4255-A1EB-352772D2B03F}"/>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0" name="Rectangle 39">
            <a:extLst>
              <a:ext uri="{FF2B5EF4-FFF2-40B4-BE49-F238E27FC236}">
                <a16:creationId xmlns:a16="http://schemas.microsoft.com/office/drawing/2014/main" id="{8AD6FECF-36E5-4000-85A1-FCDC3112C408}"/>
              </a:ext>
            </a:extLst>
          </p:cNvPr>
          <p:cNvSpPr/>
          <p:nvPr/>
        </p:nvSpPr>
        <p:spPr>
          <a:xfrm>
            <a:off x="3407772" y="1330510"/>
            <a:ext cx="1590241"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1" name="Triangle isocèle 40">
            <a:extLst>
              <a:ext uri="{FF2B5EF4-FFF2-40B4-BE49-F238E27FC236}">
                <a16:creationId xmlns:a16="http://schemas.microsoft.com/office/drawing/2014/main" id="{28668AF4-BDF9-4748-B3E2-23E79FDBA9B1}"/>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8" name="Image 7" descr="Une image contenant texte, clipart&#10;&#10;Description générée automatiquement">
            <a:extLst>
              <a:ext uri="{FF2B5EF4-FFF2-40B4-BE49-F238E27FC236}">
                <a16:creationId xmlns:a16="http://schemas.microsoft.com/office/drawing/2014/main" id="{3807312D-F827-A86C-6D67-2E4501995474}"/>
              </a:ext>
            </a:extLst>
          </p:cNvPr>
          <p:cNvPicPr>
            <a:picLocks noChangeAspect="1"/>
          </p:cNvPicPr>
          <p:nvPr/>
        </p:nvPicPr>
        <p:blipFill>
          <a:blip r:embed="rId5"/>
          <a:stretch>
            <a:fillRect/>
          </a:stretch>
        </p:blipFill>
        <p:spPr>
          <a:xfrm>
            <a:off x="11202992" y="154642"/>
            <a:ext cx="721028" cy="721028"/>
          </a:xfrm>
          <a:prstGeom prst="rect">
            <a:avLst/>
          </a:prstGeom>
        </p:spPr>
      </p:pic>
      <p:sp>
        <p:nvSpPr>
          <p:cNvPr id="6" name="Rectangle 5">
            <a:extLst>
              <a:ext uri="{FF2B5EF4-FFF2-40B4-BE49-F238E27FC236}">
                <a16:creationId xmlns:a16="http://schemas.microsoft.com/office/drawing/2014/main" id="{183FAD24-E23B-A477-FD3C-D89D6BE615F3}"/>
              </a:ext>
            </a:extLst>
          </p:cNvPr>
          <p:cNvSpPr/>
          <p:nvPr/>
        </p:nvSpPr>
        <p:spPr>
          <a:xfrm>
            <a:off x="4998013" y="6586759"/>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10" name="Légende : flèche courbée 9">
            <a:extLst>
              <a:ext uri="{FF2B5EF4-FFF2-40B4-BE49-F238E27FC236}">
                <a16:creationId xmlns:a16="http://schemas.microsoft.com/office/drawing/2014/main" id="{A799FFBD-D6F6-9C5A-99D0-A33C2F4736C3}"/>
              </a:ext>
            </a:extLst>
          </p:cNvPr>
          <p:cNvSpPr/>
          <p:nvPr/>
        </p:nvSpPr>
        <p:spPr>
          <a:xfrm>
            <a:off x="8247185" y="263769"/>
            <a:ext cx="1758460" cy="84406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chemeClr val="bg1"/>
                </a:solidFill>
                <a:effectLst/>
                <a:highlight>
                  <a:srgbClr val="800080"/>
                </a:highlight>
                <a:uLnTx/>
                <a:uFillTx/>
                <a:latin typeface="Arial"/>
                <a:ea typeface="+mn-ea"/>
                <a:cs typeface="Arial"/>
              </a:rPr>
              <a:t>Souscriptions saisies avant 18 heures 30 le 17 octobre 2023</a:t>
            </a:r>
          </a:p>
        </p:txBody>
      </p:sp>
    </p:spTree>
    <p:extLst>
      <p:ext uri="{BB962C8B-B14F-4D97-AF65-F5344CB8AC3E}">
        <p14:creationId xmlns:p14="http://schemas.microsoft.com/office/powerpoint/2010/main" val="3728879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Suivi de la commercialisation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1"/>
            <a:ext cx="4474157" cy="3992960"/>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8"/>
            <a:ext cx="4474159" cy="433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Suivi de la commercialisation : l’établissement peut suivre à tout moment pour chaque émission en cours la quantité souscrite par rapport à l’objectif ferme ou non fixé (= quantité initiale).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595446" y="3154937"/>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4" name="Image 3">
            <a:extLst>
              <a:ext uri="{FF2B5EF4-FFF2-40B4-BE49-F238E27FC236}">
                <a16:creationId xmlns:a16="http://schemas.microsoft.com/office/drawing/2014/main" id="{929867A6-8224-4968-842D-0832AECA69FF}"/>
              </a:ext>
            </a:extLst>
          </p:cNvPr>
          <p:cNvPicPr>
            <a:picLocks noChangeAspect="1"/>
          </p:cNvPicPr>
          <p:nvPr/>
        </p:nvPicPr>
        <p:blipFill>
          <a:blip r:embed="rId2"/>
          <a:stretch>
            <a:fillRect/>
          </a:stretch>
        </p:blipFill>
        <p:spPr>
          <a:xfrm>
            <a:off x="5340733" y="2193028"/>
            <a:ext cx="6795745" cy="1924609"/>
          </a:xfrm>
          <a:prstGeom prst="rect">
            <a:avLst/>
          </a:prstGeom>
          <a:ln>
            <a:solidFill>
              <a:schemeClr val="tx1"/>
            </a:solidFill>
          </a:ln>
        </p:spPr>
      </p:pic>
      <p:sp>
        <p:nvSpPr>
          <p:cNvPr id="30" name="ZoneTexte 29">
            <a:extLst>
              <a:ext uri="{FF2B5EF4-FFF2-40B4-BE49-F238E27FC236}">
                <a16:creationId xmlns:a16="http://schemas.microsoft.com/office/drawing/2014/main" id="{7F291C9E-DAEE-4A01-9B1C-72DE35E2C8BF}"/>
              </a:ext>
            </a:extLst>
          </p:cNvPr>
          <p:cNvSpPr txBox="1">
            <a:spLocks noChangeArrowheads="1"/>
          </p:cNvSpPr>
          <p:nvPr/>
        </p:nvSpPr>
        <p:spPr bwMode="auto">
          <a:xfrm flipV="1">
            <a:off x="340121" y="1253438"/>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1" name="Rectangle 30">
            <a:extLst>
              <a:ext uri="{FF2B5EF4-FFF2-40B4-BE49-F238E27FC236}">
                <a16:creationId xmlns:a16="http://schemas.microsoft.com/office/drawing/2014/main" id="{32B6532A-D504-4617-9515-1D9C98ECF8C8}"/>
              </a:ext>
            </a:extLst>
          </p:cNvPr>
          <p:cNvSpPr/>
          <p:nvPr/>
        </p:nvSpPr>
        <p:spPr>
          <a:xfrm>
            <a:off x="340123" y="1317352"/>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2" name="Rectangle 31">
            <a:extLst>
              <a:ext uri="{FF2B5EF4-FFF2-40B4-BE49-F238E27FC236}">
                <a16:creationId xmlns:a16="http://schemas.microsoft.com/office/drawing/2014/main" id="{2EBF71C9-4316-4B74-935B-88A6E6E1EA97}"/>
              </a:ext>
            </a:extLst>
          </p:cNvPr>
          <p:cNvSpPr/>
          <p:nvPr/>
        </p:nvSpPr>
        <p:spPr>
          <a:xfrm>
            <a:off x="4984936" y="1317352"/>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3" name="Rectangle 32">
            <a:extLst>
              <a:ext uri="{FF2B5EF4-FFF2-40B4-BE49-F238E27FC236}">
                <a16:creationId xmlns:a16="http://schemas.microsoft.com/office/drawing/2014/main" id="{1DA9235A-3FB0-4947-B30B-96C4A9DBCC71}"/>
              </a:ext>
            </a:extLst>
          </p:cNvPr>
          <p:cNvSpPr/>
          <p:nvPr/>
        </p:nvSpPr>
        <p:spPr>
          <a:xfrm>
            <a:off x="8717765" y="1318384"/>
            <a:ext cx="1637248" cy="575733"/>
          </a:xfrm>
          <a:prstGeom prst="rect">
            <a:avLst/>
          </a:prstGeom>
          <a:solidFill>
            <a:srgbClr val="571E74">
              <a:lumMod val="20000"/>
              <a:lumOff val="80000"/>
            </a:srgb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7" name="Rectangle 36">
            <a:extLst>
              <a:ext uri="{FF2B5EF4-FFF2-40B4-BE49-F238E27FC236}">
                <a16:creationId xmlns:a16="http://schemas.microsoft.com/office/drawing/2014/main" id="{1465C4C3-7F61-48DA-BC50-04EEA7056370}"/>
              </a:ext>
            </a:extLst>
          </p:cNvPr>
          <p:cNvSpPr/>
          <p:nvPr/>
        </p:nvSpPr>
        <p:spPr>
          <a:xfrm>
            <a:off x="6717018" y="1317352"/>
            <a:ext cx="1968413"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8" name="Rectangle 37">
            <a:extLst>
              <a:ext uri="{FF2B5EF4-FFF2-40B4-BE49-F238E27FC236}">
                <a16:creationId xmlns:a16="http://schemas.microsoft.com/office/drawing/2014/main" id="{85DA89A3-A971-4F03-8ED9-A938BAA1A1FB}"/>
              </a:ext>
            </a:extLst>
          </p:cNvPr>
          <p:cNvSpPr/>
          <p:nvPr/>
        </p:nvSpPr>
        <p:spPr>
          <a:xfrm>
            <a:off x="10385176" y="1317352"/>
            <a:ext cx="1676504" cy="575733"/>
          </a:xfrm>
          <a:prstGeom prst="rect">
            <a:avLst/>
          </a:prstGeom>
          <a:solidFill>
            <a:srgbClr val="571E74">
              <a:lumMod val="20000"/>
              <a:lumOff val="80000"/>
            </a:srgb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39" name="Rectangle 38">
            <a:extLst>
              <a:ext uri="{FF2B5EF4-FFF2-40B4-BE49-F238E27FC236}">
                <a16:creationId xmlns:a16="http://schemas.microsoft.com/office/drawing/2014/main" id="{EDCD6DB3-731B-4793-9B2D-E0BF971C7B90}"/>
              </a:ext>
            </a:extLst>
          </p:cNvPr>
          <p:cNvSpPr/>
          <p:nvPr/>
        </p:nvSpPr>
        <p:spPr>
          <a:xfrm>
            <a:off x="1914031" y="1317352"/>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0" name="Rectangle 39">
            <a:extLst>
              <a:ext uri="{FF2B5EF4-FFF2-40B4-BE49-F238E27FC236}">
                <a16:creationId xmlns:a16="http://schemas.microsoft.com/office/drawing/2014/main" id="{CA282473-7691-4D59-BA42-79EB7FE2A6D9}"/>
              </a:ext>
            </a:extLst>
          </p:cNvPr>
          <p:cNvSpPr/>
          <p:nvPr/>
        </p:nvSpPr>
        <p:spPr>
          <a:xfrm>
            <a:off x="3359284" y="1317352"/>
            <a:ext cx="1590241"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1" name="Triangle isocèle 40">
            <a:extLst>
              <a:ext uri="{FF2B5EF4-FFF2-40B4-BE49-F238E27FC236}">
                <a16:creationId xmlns:a16="http://schemas.microsoft.com/office/drawing/2014/main" id="{552B6DDB-D781-4849-8485-CF1CFDB9FBD4}"/>
              </a:ext>
            </a:extLst>
          </p:cNvPr>
          <p:cNvSpPr/>
          <p:nvPr/>
        </p:nvSpPr>
        <p:spPr>
          <a:xfrm flipV="1">
            <a:off x="352268" y="1314398"/>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7" name="Image 6" descr="Une image contenant texte, clipart&#10;&#10;Description générée automatiquement">
            <a:extLst>
              <a:ext uri="{FF2B5EF4-FFF2-40B4-BE49-F238E27FC236}">
                <a16:creationId xmlns:a16="http://schemas.microsoft.com/office/drawing/2014/main" id="{88B2D58E-9A7F-0329-6A27-1C5F500EB6AA}"/>
              </a:ext>
            </a:extLst>
          </p:cNvPr>
          <p:cNvPicPr>
            <a:picLocks noChangeAspect="1"/>
          </p:cNvPicPr>
          <p:nvPr/>
        </p:nvPicPr>
        <p:blipFill>
          <a:blip r:embed="rId3"/>
          <a:stretch>
            <a:fillRect/>
          </a:stretch>
        </p:blipFill>
        <p:spPr>
          <a:xfrm>
            <a:off x="11202992" y="154642"/>
            <a:ext cx="721028" cy="721028"/>
          </a:xfrm>
          <a:prstGeom prst="rect">
            <a:avLst/>
          </a:prstGeom>
        </p:spPr>
      </p:pic>
      <p:sp>
        <p:nvSpPr>
          <p:cNvPr id="6" name="Rectangle 5">
            <a:extLst>
              <a:ext uri="{FF2B5EF4-FFF2-40B4-BE49-F238E27FC236}">
                <a16:creationId xmlns:a16="http://schemas.microsoft.com/office/drawing/2014/main" id="{F69D32FA-B92E-6B0F-C5C5-3DD7B456A0B0}"/>
              </a:ext>
            </a:extLst>
          </p:cNvPr>
          <p:cNvSpPr/>
          <p:nvPr/>
        </p:nvSpPr>
        <p:spPr>
          <a:xfrm>
            <a:off x="3748618" y="6471120"/>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8" name="Légende : flèche courbée 7">
            <a:extLst>
              <a:ext uri="{FF2B5EF4-FFF2-40B4-BE49-F238E27FC236}">
                <a16:creationId xmlns:a16="http://schemas.microsoft.com/office/drawing/2014/main" id="{97224A9D-EC42-CB9A-F0FC-7A8A3F845BB8}"/>
              </a:ext>
            </a:extLst>
          </p:cNvPr>
          <p:cNvSpPr/>
          <p:nvPr/>
        </p:nvSpPr>
        <p:spPr>
          <a:xfrm>
            <a:off x="8247185" y="263769"/>
            <a:ext cx="1758460" cy="84406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chemeClr val="bg1"/>
                </a:solidFill>
                <a:effectLst/>
                <a:highlight>
                  <a:srgbClr val="800080"/>
                </a:highlight>
                <a:uLnTx/>
                <a:uFillTx/>
                <a:latin typeface="Arial"/>
                <a:ea typeface="+mn-ea"/>
                <a:cs typeface="Arial"/>
              </a:rPr>
              <a:t>Souscriptions saisies avant 18 heures 30 le 23/6/2023</a:t>
            </a:r>
          </a:p>
        </p:txBody>
      </p:sp>
    </p:spTree>
    <p:extLst>
      <p:ext uri="{BB962C8B-B14F-4D97-AF65-F5344CB8AC3E}">
        <p14:creationId xmlns:p14="http://schemas.microsoft.com/office/powerpoint/2010/main" val="28475248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202019" y="3091311"/>
            <a:ext cx="2971725" cy="1113709"/>
          </a:xfrm>
        </p:spPr>
        <p:txBody>
          <a:bodyPr/>
          <a:lstStyle/>
          <a:p>
            <a:r>
              <a:rPr lang="fr-FR" sz="6000">
                <a:solidFill>
                  <a:srgbClr val="0070C0"/>
                </a:solidFill>
              </a:rPr>
              <a:t>04.3</a:t>
            </a:r>
          </a:p>
        </p:txBody>
      </p:sp>
      <p:sp>
        <p:nvSpPr>
          <p:cNvPr id="3" name="Espace réservé du texte 2"/>
          <p:cNvSpPr>
            <a:spLocks noGrp="1"/>
          </p:cNvSpPr>
          <p:nvPr>
            <p:ph type="body" sz="quarter" idx="13"/>
          </p:nvPr>
        </p:nvSpPr>
        <p:spPr>
          <a:xfrm>
            <a:off x="2971725" y="3429000"/>
            <a:ext cx="9108093" cy="776020"/>
          </a:xfrm>
        </p:spPr>
        <p:txBody>
          <a:bodyPr/>
          <a:lstStyle/>
          <a:p>
            <a:r>
              <a:rPr lang="fr-FR"/>
              <a:t>Parcours conseil </a:t>
            </a:r>
            <a:r>
              <a:rPr lang="fr-FR" sz="2800"/>
              <a:t>et ses copies écrans</a:t>
            </a:r>
          </a:p>
        </p:txBody>
      </p:sp>
      <p:sp>
        <p:nvSpPr>
          <p:cNvPr id="4" name="Rectangle 3">
            <a:extLst>
              <a:ext uri="{FF2B5EF4-FFF2-40B4-BE49-F238E27FC236}">
                <a16:creationId xmlns:a16="http://schemas.microsoft.com/office/drawing/2014/main" id="{D32BE5D7-C1E6-42BB-B9B5-00BE75A8EDC8}"/>
              </a:ext>
            </a:extLst>
          </p:cNvPr>
          <p:cNvSpPr/>
          <p:nvPr/>
        </p:nvSpPr>
        <p:spPr>
          <a:xfrm>
            <a:off x="3119669" y="6426138"/>
            <a:ext cx="5142755" cy="246221"/>
          </a:xfrm>
          <a:prstGeom prst="rect">
            <a:avLst/>
          </a:prstGeom>
        </p:spPr>
        <p:txBody>
          <a:bodyPr wrap="none" lIns="91440" tIns="45720" rIns="91440" bIns="45720" anchor="t">
            <a:spAutoFit/>
          </a:bodyPr>
          <a:lstStyle/>
          <a:p>
            <a:pPr defTabSz="1219170">
              <a:defRPr/>
            </a:pPr>
            <a:r>
              <a:rPr lang="fr" sz="1000" i="1">
                <a:solidFill>
                  <a:srgbClr val="000000"/>
                </a:solidFill>
                <a:latin typeface="Arial"/>
                <a:cs typeface="Arial"/>
                <a:sym typeface="Arial"/>
              </a:rPr>
              <a:t>DOCUMENT STRICTEMENT INTERNE, DESTINE AUX CONSEILLERS DU RESEAU </a:t>
            </a:r>
            <a:endParaRPr lang="fr" sz="1000" i="1">
              <a:solidFill>
                <a:srgbClr val="000000"/>
              </a:solidFill>
              <a:highlight>
                <a:srgbClr val="00FF00"/>
              </a:highlight>
              <a:latin typeface="Arial"/>
              <a:cs typeface="Arial"/>
              <a:sym typeface="Arial"/>
            </a:endParaRPr>
          </a:p>
        </p:txBody>
      </p:sp>
      <p:sp>
        <p:nvSpPr>
          <p:cNvPr id="6" name="ZoneTexte 5">
            <a:extLst>
              <a:ext uri="{FF2B5EF4-FFF2-40B4-BE49-F238E27FC236}">
                <a16:creationId xmlns:a16="http://schemas.microsoft.com/office/drawing/2014/main" id="{901BE6F3-3D66-4FAC-AB22-E6E11E1BF591}"/>
              </a:ext>
            </a:extLst>
          </p:cNvPr>
          <p:cNvSpPr txBox="1"/>
          <p:nvPr/>
        </p:nvSpPr>
        <p:spPr>
          <a:xfrm>
            <a:off x="1007435" y="4727654"/>
            <a:ext cx="10148103" cy="1323439"/>
          </a:xfrm>
          <a:prstGeom prst="rect">
            <a:avLst/>
          </a:prstGeom>
          <a:noFill/>
        </p:spPr>
        <p:txBody>
          <a:bodyPr wrap="square">
            <a:spAutoFit/>
          </a:bodyPr>
          <a:lstStyle/>
          <a:p>
            <a:pPr algn="just"/>
            <a:r>
              <a:rPr lang="fr-FR" sz="1600" b="1">
                <a:effectLst/>
                <a:latin typeface="Arial" panose="020B0604020202020204" pitchFamily="34" charset="0"/>
                <a:ea typeface="Calibri" panose="020F0502020204030204" pitchFamily="34" charset="0"/>
                <a:cs typeface="Arial" panose="020B0604020202020204" pitchFamily="34" charset="0"/>
              </a:rPr>
              <a:t>Conformément aux recommandations AMF/ACPR, les établissements doivent limiter la commercialisation de titres auto placés : cet emprunt ne doit pas représenter une part trop significative dans le portefeuille des clients et le produit doit constituer un élément de diversification. </a:t>
            </a:r>
            <a:r>
              <a:rPr lang="fr-FR" sz="1600" b="1">
                <a:latin typeface="Arial" panose="020B0604020202020204" pitchFamily="34" charset="0"/>
                <a:ea typeface="Calibri" panose="020F0502020204030204" pitchFamily="34" charset="0"/>
                <a:cs typeface="Arial" panose="020B0604020202020204" pitchFamily="34" charset="0"/>
              </a:rPr>
              <a:t>L</a:t>
            </a:r>
            <a:r>
              <a:rPr lang="fr-FR" sz="1600" b="1">
                <a:effectLst/>
                <a:latin typeface="Arial" panose="020B0604020202020204" pitchFamily="34" charset="0"/>
                <a:ea typeface="Calibri" panose="020F0502020204030204" pitchFamily="34" charset="0"/>
                <a:cs typeface="Arial" panose="020B0604020202020204" pitchFamily="34" charset="0"/>
              </a:rPr>
              <a:t>’appréciation de la part à investir n’est pas définie a priori et est à évaluer par le conseiller lors de l’entretien conseil. </a:t>
            </a:r>
          </a:p>
        </p:txBody>
      </p:sp>
      <p:sp>
        <p:nvSpPr>
          <p:cNvPr id="5" name="Rectangle : coins arrondis 4">
            <a:extLst>
              <a:ext uri="{FF2B5EF4-FFF2-40B4-BE49-F238E27FC236}">
                <a16:creationId xmlns:a16="http://schemas.microsoft.com/office/drawing/2014/main" id="{CFF2B1D8-16B3-0D19-3733-700DB3C4D74F}"/>
              </a:ext>
            </a:extLst>
          </p:cNvPr>
          <p:cNvSpPr/>
          <p:nvPr/>
        </p:nvSpPr>
        <p:spPr>
          <a:xfrm>
            <a:off x="9115389" y="1183664"/>
            <a:ext cx="1476000" cy="97200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a:t>ASV</a:t>
            </a:r>
          </a:p>
        </p:txBody>
      </p:sp>
    </p:spTree>
    <p:extLst>
      <p:ext uri="{BB962C8B-B14F-4D97-AF65-F5344CB8AC3E}">
        <p14:creationId xmlns:p14="http://schemas.microsoft.com/office/powerpoint/2010/main" val="17087745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 coins arrondis 151">
            <a:extLst>
              <a:ext uri="{FF2B5EF4-FFF2-40B4-BE49-F238E27FC236}">
                <a16:creationId xmlns:a16="http://schemas.microsoft.com/office/drawing/2014/main" id="{A369486F-5EDC-499B-A2D1-63546EFF0B26}"/>
              </a:ext>
            </a:extLst>
          </p:cNvPr>
          <p:cNvSpPr/>
          <p:nvPr/>
        </p:nvSpPr>
        <p:spPr>
          <a:xfrm>
            <a:off x="6178160" y="1727648"/>
            <a:ext cx="4459360" cy="1430221"/>
          </a:xfrm>
          <a:prstGeom prst="roundRect">
            <a:avLst>
              <a:gd name="adj" fmla="val 14892"/>
            </a:avLst>
          </a:prstGeom>
          <a:solidFill>
            <a:schemeClr val="bg1"/>
          </a:solidFill>
          <a:ln w="25400" cap="flat" cmpd="sng" algn="ctr">
            <a:solidFill>
              <a:srgbClr val="EAB818"/>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EAB818"/>
                </a:solidFill>
                <a:effectLst/>
                <a:uLnTx/>
                <a:uFillTx/>
                <a:latin typeface="Montserrat" panose="00000500000000000000" pitchFamily="2" charset="0"/>
                <a:ea typeface="+mn-ea"/>
                <a:cs typeface="Arial"/>
                <a:sym typeface="Arial"/>
              </a:rPr>
              <a:t>Déclaration du projet</a:t>
            </a:r>
          </a:p>
          <a:p>
            <a:pPr marL="0" marR="0" lvl="6" indent="0" algn="l" defTabSz="914378" rtl="0" eaLnBrk="1" fontAlgn="auto" latinLnBrk="0" hangingPunct="1">
              <a:lnSpc>
                <a:spcPct val="100000"/>
              </a:lnSpc>
              <a:spcBef>
                <a:spcPts val="0"/>
              </a:spcBef>
              <a:spcAft>
                <a:spcPts val="0"/>
              </a:spcAft>
              <a:buClr>
                <a:srgbClr val="EAB818"/>
              </a:buClr>
              <a:buSzTx/>
              <a:buFontTx/>
              <a:buNone/>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Choix du projets </a:t>
            </a:r>
            <a:r>
              <a:rPr lang="fr-FR" sz="900" kern="0">
                <a:solidFill>
                  <a:srgbClr val="000000"/>
                </a:solidFill>
                <a:latin typeface="Montserrat" panose="00000500000000000000" pitchFamily="2" charset="0"/>
                <a:cs typeface="Arial"/>
                <a:sym typeface="Arial"/>
              </a:rPr>
              <a:t>en adéquation avec son profil investisseur </a:t>
            </a:r>
          </a:p>
          <a:p>
            <a:pPr marL="0" marR="0" lvl="6" indent="0" algn="l" defTabSz="914378" rtl="0" eaLnBrk="1" fontAlgn="auto" latinLnBrk="0" hangingPunct="1">
              <a:lnSpc>
                <a:spcPct val="100000"/>
              </a:lnSpc>
              <a:spcBef>
                <a:spcPts val="0"/>
              </a:spcBef>
              <a:spcAft>
                <a:spcPts val="0"/>
              </a:spcAft>
              <a:buClr>
                <a:srgbClr val="EAB818"/>
              </a:buClr>
              <a:buSzTx/>
              <a:buFontTx/>
              <a:buNone/>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et indication   </a:t>
            </a:r>
          </a:p>
          <a:p>
            <a:pPr marL="144000" marR="0" lvl="6" indent="-14400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Du </a:t>
            </a:r>
            <a:r>
              <a:rPr kumimoji="0" lang="fr-FR" sz="900" b="1" i="0" u="none" strike="noStrike" kern="0" cap="none" spc="0" normalizeH="0" baseline="0" noProof="0">
                <a:ln>
                  <a:noFill/>
                </a:ln>
                <a:solidFill>
                  <a:srgbClr val="EAB818"/>
                </a:solidFill>
                <a:effectLst/>
                <a:uLnTx/>
                <a:uFillTx/>
                <a:latin typeface="Montserrat" panose="00000500000000000000" pitchFamily="2" charset="0"/>
                <a:ea typeface="+mn-ea"/>
                <a:cs typeface="Arial"/>
                <a:sym typeface="Arial"/>
              </a:rPr>
              <a:t>montant</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du projet, </a:t>
            </a:r>
          </a:p>
          <a:p>
            <a:pPr marL="144000" marR="0" lvl="6" indent="-14400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Des </a:t>
            </a:r>
            <a:r>
              <a:rPr kumimoji="0" lang="fr-FR" sz="900" b="1" i="0" u="none" strike="noStrike" kern="0" cap="none" spc="0" normalizeH="0" baseline="0" noProof="0">
                <a:ln>
                  <a:noFill/>
                </a:ln>
                <a:solidFill>
                  <a:srgbClr val="EAB818"/>
                </a:solidFill>
                <a:effectLst/>
                <a:uLnTx/>
                <a:uFillTx/>
                <a:latin typeface="Montserrat" panose="00000500000000000000" pitchFamily="2" charset="0"/>
                <a:ea typeface="+mn-ea"/>
                <a:cs typeface="Arial"/>
                <a:sym typeface="Arial"/>
              </a:rPr>
              <a:t>mensualités</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apportées, </a:t>
            </a:r>
          </a:p>
          <a:p>
            <a:pPr marL="144000" marR="0" lvl="6" indent="-14400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De l’</a:t>
            </a:r>
            <a:r>
              <a:rPr kumimoji="0" lang="fr-FR" sz="900" b="1" i="0" u="none" strike="noStrike" kern="0" cap="none" spc="0" normalizeH="0" baseline="0" noProof="0">
                <a:ln>
                  <a:noFill/>
                </a:ln>
                <a:solidFill>
                  <a:srgbClr val="EAB818"/>
                </a:solidFill>
                <a:effectLst/>
                <a:uLnTx/>
                <a:uFillTx/>
                <a:latin typeface="Montserrat" panose="00000500000000000000" pitchFamily="2" charset="0"/>
                <a:ea typeface="+mn-ea"/>
                <a:cs typeface="Arial"/>
                <a:sym typeface="Arial"/>
              </a:rPr>
              <a:t>horizon</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souhaité en adéquation avec le projet</a:t>
            </a:r>
          </a:p>
          <a:p>
            <a:pPr marL="144000" marR="0" lvl="6" indent="-14400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Du </a:t>
            </a:r>
            <a:r>
              <a:rPr kumimoji="0" lang="fr-FR" sz="900" b="1" i="0" u="none" strike="noStrike" kern="0" cap="none" spc="0" normalizeH="0" baseline="0" noProof="0">
                <a:ln>
                  <a:noFill/>
                </a:ln>
                <a:solidFill>
                  <a:srgbClr val="EAB818"/>
                </a:solidFill>
                <a:effectLst/>
                <a:uLnTx/>
                <a:uFillTx/>
                <a:latin typeface="Montserrat" panose="00000500000000000000" pitchFamily="2" charset="0"/>
                <a:ea typeface="+mn-ea"/>
                <a:cs typeface="Arial"/>
                <a:sym typeface="Arial"/>
              </a:rPr>
              <a:t>contrat à associer </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au projet </a:t>
            </a:r>
            <a:r>
              <a:rPr kumimoji="0" lang="fr-FR" sz="900" b="1"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Choix du Contrat d’Assurance Vie</a:t>
            </a:r>
          </a:p>
        </p:txBody>
      </p:sp>
      <p:sp>
        <p:nvSpPr>
          <p:cNvPr id="44" name="Rectangle : coins arrondis 154">
            <a:extLst>
              <a:ext uri="{FF2B5EF4-FFF2-40B4-BE49-F238E27FC236}">
                <a16:creationId xmlns:a16="http://schemas.microsoft.com/office/drawing/2014/main" id="{EC7AAE4A-0F68-4BDB-AE2A-4D80442D129F}"/>
              </a:ext>
            </a:extLst>
          </p:cNvPr>
          <p:cNvSpPr/>
          <p:nvPr/>
        </p:nvSpPr>
        <p:spPr>
          <a:xfrm>
            <a:off x="6028066" y="4703263"/>
            <a:ext cx="3522806" cy="1080000"/>
          </a:xfrm>
          <a:prstGeom prst="roundRect">
            <a:avLst>
              <a:gd name="adj" fmla="val 10789"/>
            </a:avLst>
          </a:prstGeom>
          <a:solidFill>
            <a:srgbClr val="FFFFFF"/>
          </a:solidFill>
          <a:ln w="25400" cap="flat" cmpd="sng" algn="ctr">
            <a:solidFill>
              <a:srgbClr val="55579E"/>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55579E"/>
                </a:solidFill>
                <a:effectLst/>
                <a:uLnTx/>
                <a:uFillTx/>
                <a:latin typeface="Montserrat" panose="00000500000000000000" pitchFamily="2" charset="0"/>
                <a:ea typeface="+mn-ea"/>
                <a:cs typeface="Arial"/>
                <a:sym typeface="Arial"/>
              </a:rPr>
              <a:t>Synthèse de l’entretien</a:t>
            </a:r>
          </a:p>
          <a:p>
            <a:pPr marL="171450" marR="0" lvl="0" indent="-171450" algn="l" defTabSz="914378" rtl="0" eaLnBrk="1" fontAlgn="auto" latinLnBrk="0" hangingPunct="1">
              <a:lnSpc>
                <a:spcPct val="100000"/>
              </a:lnSpc>
              <a:spcBef>
                <a:spcPts val="0"/>
              </a:spcBef>
              <a:spcAft>
                <a:spcPts val="0"/>
              </a:spcAft>
              <a:buClr>
                <a:srgbClr val="55579E"/>
              </a:buClr>
              <a:buSzPct val="100000"/>
              <a:buFont typeface="Wingdings 2" panose="05020102010507070707" pitchFamily="18" charset="2"/>
              <a:buChar char=""/>
              <a:tabLst/>
              <a:defRPr/>
            </a:pP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Récapitulatif</a:t>
            </a:r>
          </a:p>
          <a:p>
            <a:pPr marL="171450" marR="0" lvl="0" indent="-171450" algn="l" defTabSz="914378" rtl="0" eaLnBrk="1" fontAlgn="auto" latinLnBrk="0" hangingPunct="1">
              <a:lnSpc>
                <a:spcPct val="100000"/>
              </a:lnSpc>
              <a:spcBef>
                <a:spcPts val="0"/>
              </a:spcBef>
              <a:spcAft>
                <a:spcPts val="0"/>
              </a:spcAft>
              <a:buClr>
                <a:srgbClr val="55579E"/>
              </a:buClr>
              <a:buSzPct val="100000"/>
              <a:buFont typeface="Wingdings 2" panose="05020102010507070707" pitchFamily="18" charset="2"/>
              <a:buChar char=""/>
              <a:tabLst/>
              <a:defRPr/>
            </a:pPr>
            <a:r>
              <a:rPr kumimoji="0" lang="en-US" sz="900" b="1" i="0" u="none" strike="noStrike" kern="0" cap="none" spc="0" normalizeH="0" baseline="0" noProof="1">
                <a:ln>
                  <a:noFill/>
                </a:ln>
                <a:solidFill>
                  <a:srgbClr val="55579E"/>
                </a:solidFill>
                <a:effectLst/>
                <a:uLnTx/>
                <a:uFillTx/>
                <a:latin typeface="Montserrat" panose="00000500000000000000" pitchFamily="2" charset="0"/>
                <a:ea typeface="+mn-ea"/>
                <a:cs typeface="Arial"/>
                <a:sym typeface="Arial"/>
              </a:rPr>
              <a:t>Switchs/splits niveau 3 à l’initiative du client </a:t>
            </a: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(non conseillés) : </a:t>
            </a:r>
            <a:r>
              <a:rPr kumimoji="0" lang="fr-FR"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Le client doit être averti et pleinement conscient de la responsabilité qu’il prend en s’exposant au-delà des bornes de risque de son profil </a:t>
            </a:r>
            <a:endPar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endParaRP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1">
              <a:ln>
                <a:noFill/>
              </a:ln>
              <a:solidFill>
                <a:srgbClr val="55579E"/>
              </a:solidFill>
              <a:effectLst/>
              <a:uLnTx/>
              <a:uFillTx/>
              <a:latin typeface="Montserrat" panose="00000500000000000000" pitchFamily="2" charset="0"/>
              <a:ea typeface="+mn-ea"/>
              <a:cs typeface="Arial"/>
              <a:sym typeface="Arial"/>
            </a:endParaRPr>
          </a:p>
        </p:txBody>
      </p:sp>
      <p:sp>
        <p:nvSpPr>
          <p:cNvPr id="32" name="Rectangle : coins arrondis 19">
            <a:extLst>
              <a:ext uri="{FF2B5EF4-FFF2-40B4-BE49-F238E27FC236}">
                <a16:creationId xmlns:a16="http://schemas.microsoft.com/office/drawing/2014/main" id="{E94D4C90-6E3A-4C13-902A-775F39CFE776}"/>
              </a:ext>
            </a:extLst>
          </p:cNvPr>
          <p:cNvSpPr/>
          <p:nvPr/>
        </p:nvSpPr>
        <p:spPr>
          <a:xfrm>
            <a:off x="271433" y="1078119"/>
            <a:ext cx="2135866" cy="1144164"/>
          </a:xfrm>
          <a:prstGeom prst="roundRect">
            <a:avLst>
              <a:gd name="adj" fmla="val 12042"/>
            </a:avLst>
          </a:prstGeom>
          <a:solidFill>
            <a:srgbClr val="FFFFFF"/>
          </a:solidFill>
          <a:ln w="25400" cap="flat" cmpd="sng" algn="ctr">
            <a:solidFill>
              <a:srgbClr val="B34A8C"/>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B34A8C"/>
                </a:solidFill>
                <a:effectLst/>
                <a:uLnTx/>
                <a:uFillTx/>
                <a:latin typeface="Montserrat"/>
                <a:cs typeface="Arial"/>
                <a:sym typeface="Arial"/>
              </a:rPr>
              <a:t>Entretien en amont de LEA</a:t>
            </a:r>
          </a:p>
          <a:p>
            <a:pPr marL="143510" marR="0" lvl="0" indent="-143510" algn="l" defTabSz="914378" rtl="0" eaLnBrk="1" fontAlgn="auto" latinLnBrk="0" hangingPunct="1">
              <a:lnSpc>
                <a:spcPct val="100000"/>
              </a:lnSpc>
              <a:spcBef>
                <a:spcPts val="0"/>
              </a:spcBef>
              <a:spcAft>
                <a:spcPts val="0"/>
              </a:spcAft>
              <a:buClr>
                <a:srgbClr val="B34A8C"/>
              </a:buClr>
              <a:buSzPct val="100000"/>
              <a:buFont typeface="Wingdings 2" panose="05020102010507070707" pitchFamily="18" charset="2"/>
              <a:buChar char=""/>
              <a:tabLst/>
              <a:defRPr/>
            </a:pPr>
            <a:r>
              <a:rPr kumimoji="0" lang="fr-FR" sz="800" b="0" i="0" u="none" strike="noStrike" kern="0" cap="none" spc="0" normalizeH="0" baseline="0" noProof="0">
                <a:ln>
                  <a:noFill/>
                </a:ln>
                <a:solidFill>
                  <a:srgbClr val="000000"/>
                </a:solidFill>
                <a:effectLst/>
                <a:uLnTx/>
                <a:uFillTx/>
                <a:latin typeface="Montserrat"/>
                <a:cs typeface="Arial"/>
                <a:sym typeface="Arial"/>
              </a:rPr>
              <a:t>Création/révision de la signalétique (dossier connaissance client)</a:t>
            </a:r>
            <a:endParaRPr lang="fr-FR" sz="800" b="0" i="0" u="none" strike="noStrike" kern="0" cap="none" spc="0" normalizeH="0" baseline="0" noProof="0">
              <a:ln>
                <a:noFill/>
              </a:ln>
              <a:solidFill>
                <a:srgbClr val="000000"/>
              </a:solidFill>
              <a:effectLst/>
              <a:uLnTx/>
              <a:uFillTx/>
              <a:latin typeface="Montserrat"/>
              <a:cs typeface="Arial"/>
            </a:endParaRPr>
          </a:p>
          <a:p>
            <a:pPr marL="143510" marR="0" lvl="0" indent="-143510" algn="l" defTabSz="914378" rtl="0" eaLnBrk="1" fontAlgn="auto" latinLnBrk="0" hangingPunct="1">
              <a:lnSpc>
                <a:spcPct val="100000"/>
              </a:lnSpc>
              <a:spcBef>
                <a:spcPts val="0"/>
              </a:spcBef>
              <a:spcAft>
                <a:spcPts val="0"/>
              </a:spcAft>
              <a:buClr>
                <a:srgbClr val="B34A8C"/>
              </a:buClr>
              <a:buSzPct val="100000"/>
              <a:buFont typeface="Wingdings 2" panose="05020102010507070707" pitchFamily="18" charset="2"/>
              <a:buChar char=""/>
              <a:tabLst/>
              <a:defRPr/>
            </a:pPr>
            <a:r>
              <a:rPr kumimoji="0" lang="fr-FR" sz="800" b="0" i="0" u="none" strike="noStrike" kern="0" cap="none" spc="0" normalizeH="0" baseline="0" noProof="0">
                <a:ln>
                  <a:noFill/>
                </a:ln>
                <a:solidFill>
                  <a:srgbClr val="000000"/>
                </a:solidFill>
                <a:effectLst/>
                <a:uLnTx/>
                <a:uFillTx/>
                <a:latin typeface="Montserrat"/>
                <a:cs typeface="Arial"/>
                <a:sym typeface="Arial"/>
              </a:rPr>
              <a:t>Renseignement du </a:t>
            </a:r>
            <a:r>
              <a:rPr lang="fr-FR" sz="800" b="1" kern="0">
                <a:solidFill>
                  <a:srgbClr val="B34A8C"/>
                </a:solidFill>
                <a:latin typeface="Montserrat"/>
                <a:cs typeface="Arial"/>
                <a:sym typeface="Arial"/>
              </a:rPr>
              <a:t>QCF-QR-QFD</a:t>
            </a:r>
            <a:endParaRPr lang="fr-FR" sz="800" b="1" i="0" u="none" strike="noStrike" kern="0" cap="none" spc="0" normalizeH="0" baseline="0" noProof="0">
              <a:ln>
                <a:noFill/>
              </a:ln>
              <a:solidFill>
                <a:srgbClr val="B34A8C"/>
              </a:solidFill>
              <a:effectLst/>
              <a:uLnTx/>
              <a:uFillTx/>
              <a:latin typeface="Montserrat"/>
              <a:cs typeface="Arial"/>
            </a:endParaRPr>
          </a:p>
          <a:p>
            <a:pPr marR="0" lvl="0" algn="l" defTabSz="914378" rtl="0" eaLnBrk="1" fontAlgn="auto" latinLnBrk="0" hangingPunct="1">
              <a:lnSpc>
                <a:spcPct val="100000"/>
              </a:lnSpc>
              <a:spcBef>
                <a:spcPts val="0"/>
              </a:spcBef>
              <a:spcAft>
                <a:spcPts val="0"/>
              </a:spcAft>
              <a:buClr>
                <a:srgbClr val="B34A8C"/>
              </a:buClr>
              <a:buSzPct val="100000"/>
              <a:tabLst/>
              <a:defRPr/>
            </a:pPr>
            <a:endParaRPr lang="fr-FR" sz="800" i="0" u="none" strike="noStrike" kern="0" cap="none" spc="0" normalizeH="0" baseline="0" noProof="0">
              <a:ln>
                <a:noFill/>
              </a:ln>
              <a:solidFill>
                <a:srgbClr val="000000"/>
              </a:solidFill>
              <a:effectLst/>
              <a:uLnTx/>
              <a:uFillTx/>
              <a:latin typeface="Montserrat" panose="00000500000000000000" pitchFamily="2" charset="0"/>
              <a:cs typeface="Arial"/>
            </a:endParaRPr>
          </a:p>
          <a:p>
            <a:pPr marL="171450" marR="0" lvl="0" indent="-171450" algn="l" defTabSz="914400" rtl="0" eaLnBrk="1" fontAlgn="auto" latinLnBrk="0" hangingPunct="1">
              <a:lnSpc>
                <a:spcPct val="100000"/>
              </a:lnSpc>
              <a:spcBef>
                <a:spcPts val="0"/>
              </a:spcBef>
              <a:spcAft>
                <a:spcPts val="0"/>
              </a:spcAft>
              <a:buClrTx/>
              <a:buSzTx/>
              <a:buFontTx/>
              <a:buAutoNum type="arabicPeriod"/>
              <a:tabLst/>
              <a:defRPr/>
            </a:pPr>
            <a:endParaRPr kumimoji="0" lang="fr-FR" sz="800"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33" name="Rectangle : coins arrondis 150">
            <a:extLst>
              <a:ext uri="{FF2B5EF4-FFF2-40B4-BE49-F238E27FC236}">
                <a16:creationId xmlns:a16="http://schemas.microsoft.com/office/drawing/2014/main" id="{9F23A695-9F55-4B53-86C7-D5323503F5CC}"/>
              </a:ext>
            </a:extLst>
          </p:cNvPr>
          <p:cNvSpPr/>
          <p:nvPr/>
        </p:nvSpPr>
        <p:spPr>
          <a:xfrm>
            <a:off x="2537926" y="1405228"/>
            <a:ext cx="3497113" cy="1080000"/>
          </a:xfrm>
          <a:prstGeom prst="roundRect">
            <a:avLst>
              <a:gd name="adj" fmla="val 11493"/>
            </a:avLst>
          </a:prstGeom>
          <a:solidFill>
            <a:srgbClr val="FFFFFF"/>
          </a:solidFill>
          <a:ln w="25400" cap="flat" cmpd="sng" algn="ctr">
            <a:solidFill>
              <a:srgbClr val="00A193"/>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1">
                <a:ln>
                  <a:noFill/>
                </a:ln>
                <a:solidFill>
                  <a:srgbClr val="00A193"/>
                </a:solidFill>
                <a:effectLst/>
                <a:uLnTx/>
                <a:uFillTx/>
                <a:latin typeface="Montserrat" panose="00000500000000000000" pitchFamily="2" charset="0"/>
                <a:ea typeface="+mn-ea"/>
                <a:cs typeface="Arial"/>
                <a:sym typeface="Arial"/>
              </a:rPr>
              <a:t>Renseignement de </a:t>
            </a:r>
          </a:p>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00A193"/>
                </a:solidFill>
                <a:effectLst/>
                <a:uLnTx/>
                <a:uFillTx/>
                <a:latin typeface="Montserrat" panose="00000500000000000000" pitchFamily="2" charset="0"/>
                <a:ea typeface="+mn-ea"/>
                <a:cs typeface="Arial"/>
                <a:sym typeface="Arial"/>
              </a:rPr>
              <a:t>l’épargne : mobiliser les avoirs du client pour ses projets</a:t>
            </a:r>
          </a:p>
          <a:p>
            <a:pPr marL="144000" marR="0" lvl="0" indent="-144000" algn="l" defTabSz="914378" rtl="0" eaLnBrk="1" fontAlgn="auto" latinLnBrk="0" hangingPunct="1">
              <a:lnSpc>
                <a:spcPct val="100000"/>
              </a:lnSpc>
              <a:spcBef>
                <a:spcPts val="0"/>
              </a:spcBef>
              <a:spcAft>
                <a:spcPts val="0"/>
              </a:spcAft>
              <a:buClr>
                <a:srgbClr val="00A193"/>
              </a:buClr>
              <a:buSzPct val="100000"/>
              <a:buFont typeface="Wingdings 2" panose="05020102010507070707" pitchFamily="18" charset="2"/>
              <a:buChar char=""/>
              <a:tabLst/>
              <a:defRPr/>
            </a:pPr>
            <a:r>
              <a:rPr kumimoji="0" lang="fr-FR" sz="800" b="1" i="0" u="none" strike="noStrike" kern="0" cap="none" spc="0" normalizeH="0" baseline="0" noProof="0">
                <a:ln>
                  <a:noFill/>
                </a:ln>
                <a:solidFill>
                  <a:srgbClr val="00A193"/>
                </a:solidFill>
                <a:effectLst/>
                <a:uLnTx/>
                <a:uFillTx/>
                <a:latin typeface="Montserrat" panose="00000500000000000000" pitchFamily="2" charset="0"/>
                <a:ea typeface="+mn-ea"/>
                <a:cs typeface="Arial"/>
                <a:sym typeface="Arial"/>
              </a:rPr>
              <a:t>Affectation des liquidités </a:t>
            </a:r>
            <a:r>
              <a:rPr kumimoji="0" lang="fr-FR" sz="8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de l’épargne de précaution dans l’établissement / d’avoirs externes à l’établissement</a:t>
            </a:r>
          </a:p>
          <a:p>
            <a:pPr marL="144000" marR="0" lvl="6" indent="-144000" algn="l" defTabSz="914378" rtl="0" eaLnBrk="1" fontAlgn="auto" latinLnBrk="0" hangingPunct="1">
              <a:lnSpc>
                <a:spcPct val="100000"/>
              </a:lnSpc>
              <a:spcBef>
                <a:spcPts val="0"/>
              </a:spcBef>
              <a:spcAft>
                <a:spcPts val="0"/>
              </a:spcAft>
              <a:buClr>
                <a:srgbClr val="00A193"/>
              </a:buClr>
              <a:buSzPct val="100000"/>
              <a:buFont typeface="Wingdings 2" panose="05020102010507070707" pitchFamily="18" charset="2"/>
              <a:buChar char=""/>
              <a:tabLst/>
              <a:defRPr/>
            </a:pPr>
            <a:r>
              <a:rPr kumimoji="0" lang="fr-FR" sz="800" b="1" i="0" u="none" strike="noStrike" kern="0" cap="none" spc="0" normalizeH="0" baseline="0" noProof="0">
                <a:ln>
                  <a:noFill/>
                </a:ln>
                <a:solidFill>
                  <a:srgbClr val="00A193"/>
                </a:solidFill>
                <a:effectLst/>
                <a:uLnTx/>
                <a:uFillTx/>
                <a:latin typeface="Montserrat" panose="00000500000000000000" pitchFamily="2" charset="0"/>
                <a:ea typeface="+mn-ea"/>
                <a:cs typeface="Arial"/>
                <a:sym typeface="Arial"/>
              </a:rPr>
              <a:t>Programmation des versements </a:t>
            </a:r>
            <a:r>
              <a:rPr kumimoji="0" lang="fr-FR" sz="8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à affecter au(x) projet(s)</a:t>
            </a:r>
            <a:endParaRPr kumimoji="0" lang="en-US" sz="800" b="1" i="0" u="none" strike="noStrike" kern="0" cap="none" spc="0" normalizeH="0" baseline="0" noProof="1">
              <a:ln>
                <a:noFill/>
              </a:ln>
              <a:solidFill>
                <a:srgbClr val="00A193"/>
              </a:solidFill>
              <a:effectLst/>
              <a:uLnTx/>
              <a:uFillTx/>
              <a:latin typeface="Montserrat" panose="00000500000000000000" pitchFamily="2" charset="0"/>
              <a:ea typeface="+mn-ea"/>
              <a:cs typeface="Arial"/>
              <a:sym typeface="Arial"/>
            </a:endParaRPr>
          </a:p>
        </p:txBody>
      </p:sp>
      <p:sp>
        <p:nvSpPr>
          <p:cNvPr id="35" name="Rectangle : coins arrondis 152">
            <a:extLst>
              <a:ext uri="{FF2B5EF4-FFF2-40B4-BE49-F238E27FC236}">
                <a16:creationId xmlns:a16="http://schemas.microsoft.com/office/drawing/2014/main" id="{2E389E21-9D9E-4805-B518-CF022B84E559}"/>
              </a:ext>
            </a:extLst>
          </p:cNvPr>
          <p:cNvSpPr/>
          <p:nvPr/>
        </p:nvSpPr>
        <p:spPr>
          <a:xfrm>
            <a:off x="395912" y="3051917"/>
            <a:ext cx="2398088" cy="1144164"/>
          </a:xfrm>
          <a:prstGeom prst="roundRect">
            <a:avLst>
              <a:gd name="adj" fmla="val 12365"/>
            </a:avLst>
          </a:prstGeom>
          <a:solidFill>
            <a:srgbClr val="FFFFFF"/>
          </a:solidFill>
          <a:ln w="25400" cap="flat" cmpd="sng" algn="ctr">
            <a:solidFill>
              <a:srgbClr val="DB4B4B"/>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1">
                <a:ln>
                  <a:noFill/>
                </a:ln>
                <a:solidFill>
                  <a:srgbClr val="DB4B4B"/>
                </a:solidFill>
                <a:effectLst/>
                <a:uLnTx/>
                <a:uFillTx/>
                <a:latin typeface="Montserrat" panose="00000500000000000000" pitchFamily="2" charset="0"/>
                <a:ea typeface="+mn-ea"/>
                <a:cs typeface="Arial"/>
                <a:sym typeface="Arial"/>
              </a:rPr>
              <a:t>Proposition et personnalisation de l’allocation</a:t>
            </a:r>
            <a:endParaRPr kumimoji="0" lang="fr-FR" sz="1000" b="1" i="0" u="none" strike="noStrike" kern="0" cap="none" spc="0" normalizeH="0" baseline="0" noProof="0">
              <a:ln>
                <a:noFill/>
              </a:ln>
              <a:solidFill>
                <a:srgbClr val="DB4B4B"/>
              </a:solidFill>
              <a:effectLst/>
              <a:uLnTx/>
              <a:uFillTx/>
              <a:latin typeface="Montserrat" panose="00000500000000000000" pitchFamily="2" charset="0"/>
              <a:ea typeface="+mn-ea"/>
              <a:cs typeface="Arial"/>
              <a:sym typeface="Arial"/>
            </a:endParaRPr>
          </a:p>
          <a:p>
            <a:pPr marL="144000" marR="0" lvl="6" indent="-144000" algn="l" defTabSz="914378" rtl="0" eaLnBrk="1" fontAlgn="auto" latinLnBrk="0" hangingPunct="1">
              <a:lnSpc>
                <a:spcPct val="100000"/>
              </a:lnSpc>
              <a:spcBef>
                <a:spcPts val="0"/>
              </a:spcBef>
              <a:spcAft>
                <a:spcPts val="0"/>
              </a:spcAft>
              <a:buClr>
                <a:srgbClr val="DB4B4B"/>
              </a:buClr>
              <a:buSzPct val="100000"/>
              <a:buFont typeface="Wingdings 2" panose="05020102010507070707" pitchFamily="18" charset="2"/>
              <a:buChar char=""/>
              <a:tabLst/>
              <a:defRPr/>
            </a:pPr>
            <a:r>
              <a:rPr kumimoji="0" lang="fr-FR" sz="900" b="1" i="0" u="none" strike="noStrike" kern="0" cap="none" spc="0" normalizeH="0" baseline="0" noProof="0" err="1">
                <a:ln>
                  <a:noFill/>
                </a:ln>
                <a:solidFill>
                  <a:srgbClr val="DB4B4B"/>
                </a:solidFill>
                <a:effectLst/>
                <a:uLnTx/>
                <a:uFillTx/>
                <a:latin typeface="Montserrat" panose="00000500000000000000" pitchFamily="2" charset="0"/>
                <a:ea typeface="+mn-ea"/>
                <a:cs typeface="Arial"/>
                <a:sym typeface="Arial"/>
              </a:rPr>
              <a:t>Switchs</a:t>
            </a:r>
            <a:r>
              <a:rPr kumimoji="0" lang="fr-FR" sz="900" b="1" i="0" u="none" strike="noStrike" kern="0" cap="none" spc="0" normalizeH="0" baseline="0" noProof="0">
                <a:ln>
                  <a:noFill/>
                </a:ln>
                <a:solidFill>
                  <a:srgbClr val="DB4B4B"/>
                </a:solidFill>
                <a:effectLst/>
                <a:uLnTx/>
                <a:uFillTx/>
                <a:latin typeface="Montserrat" panose="00000500000000000000" pitchFamily="2" charset="0"/>
                <a:ea typeface="+mn-ea"/>
                <a:cs typeface="Arial"/>
                <a:sym typeface="Arial"/>
              </a:rPr>
              <a:t>/ </a:t>
            </a:r>
            <a:r>
              <a:rPr kumimoji="0" lang="fr-FR" sz="900" b="1" i="0" u="none" strike="noStrike" kern="0" cap="none" spc="0" normalizeH="0" baseline="0" noProof="0" err="1">
                <a:ln>
                  <a:noFill/>
                </a:ln>
                <a:solidFill>
                  <a:srgbClr val="DB4B4B"/>
                </a:solidFill>
                <a:effectLst/>
                <a:uLnTx/>
                <a:uFillTx/>
                <a:latin typeface="Montserrat" panose="00000500000000000000" pitchFamily="2" charset="0"/>
                <a:ea typeface="+mn-ea"/>
                <a:cs typeface="Arial"/>
                <a:sym typeface="Arial"/>
              </a:rPr>
              <a:t>Splits</a:t>
            </a:r>
            <a:r>
              <a:rPr kumimoji="0" lang="fr-FR" sz="900" b="1" i="0" u="none" strike="noStrike" kern="0" cap="none" spc="0" normalizeH="0" baseline="0" noProof="0">
                <a:ln>
                  <a:noFill/>
                </a:ln>
                <a:solidFill>
                  <a:srgbClr val="DB4B4B"/>
                </a:solidFill>
                <a:effectLst/>
                <a:uLnTx/>
                <a:uFillTx/>
                <a:latin typeface="Montserrat" panose="00000500000000000000" pitchFamily="2" charset="0"/>
                <a:ea typeface="+mn-ea"/>
                <a:cs typeface="Arial"/>
                <a:sym typeface="Arial"/>
              </a:rPr>
              <a:t> niveau 2 </a:t>
            </a:r>
          </a:p>
          <a:p>
            <a:pPr marL="0" marR="0" lvl="6" indent="0" algn="l" defTabSz="914378" rtl="0" eaLnBrk="1" fontAlgn="auto" latinLnBrk="0" hangingPunct="1">
              <a:lnSpc>
                <a:spcPct val="100000"/>
              </a:lnSpc>
              <a:spcBef>
                <a:spcPts val="0"/>
              </a:spcBef>
              <a:spcAft>
                <a:spcPts val="0"/>
              </a:spcAft>
              <a:buClr>
                <a:srgbClr val="DB4B4B"/>
              </a:buClr>
              <a:buSzPct val="100000"/>
              <a:buFontTx/>
              <a:buNone/>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Le remplacement d’un des fonds se fera en cliquant sur autres supports et en saisissant emprunt dans la barre de recherche</a:t>
            </a:r>
          </a:p>
        </p:txBody>
      </p:sp>
      <p:sp>
        <p:nvSpPr>
          <p:cNvPr id="36" name="Rectangle : coins arrondis 153">
            <a:extLst>
              <a:ext uri="{FF2B5EF4-FFF2-40B4-BE49-F238E27FC236}">
                <a16:creationId xmlns:a16="http://schemas.microsoft.com/office/drawing/2014/main" id="{72A86C4E-2A6D-4F4F-85D2-00A196904FAF}"/>
              </a:ext>
            </a:extLst>
          </p:cNvPr>
          <p:cNvSpPr/>
          <p:nvPr/>
        </p:nvSpPr>
        <p:spPr>
          <a:xfrm>
            <a:off x="5506720" y="3704672"/>
            <a:ext cx="2702560" cy="816528"/>
          </a:xfrm>
          <a:prstGeom prst="roundRect">
            <a:avLst>
              <a:gd name="adj" fmla="val 20286"/>
            </a:avLst>
          </a:prstGeom>
          <a:solidFill>
            <a:srgbClr val="FFFFFF"/>
          </a:solidFill>
          <a:ln w="25400" cap="flat" cmpd="sng" algn="ctr">
            <a:solidFill>
              <a:srgbClr val="9176B4"/>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9176B4"/>
                </a:solidFill>
                <a:effectLst/>
                <a:uLnTx/>
                <a:uFillTx/>
                <a:latin typeface="Montserrat" panose="00000500000000000000" pitchFamily="2" charset="0"/>
                <a:ea typeface="+mn-ea"/>
                <a:cs typeface="Arial"/>
                <a:sym typeface="Arial"/>
              </a:rPr>
              <a:t>Traitement de la valorisation   de l’ensemble de l’épargne</a:t>
            </a:r>
          </a:p>
          <a:p>
            <a:pPr marL="144000" marR="0" lvl="0" indent="-144000" algn="l" defTabSz="914378" rtl="0" eaLnBrk="1" fontAlgn="auto" latinLnBrk="0" hangingPunct="1">
              <a:lnSpc>
                <a:spcPct val="100000"/>
              </a:lnSpc>
              <a:spcBef>
                <a:spcPts val="0"/>
              </a:spcBef>
              <a:spcAft>
                <a:spcPts val="0"/>
              </a:spcAft>
              <a:buClr>
                <a:srgbClr val="9176B4"/>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a:t>
            </a:r>
            <a:r>
              <a:rPr kumimoji="0" lang="en-US" sz="900" b="1"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Valoriser l’épargne restante</a:t>
            </a:r>
            <a:r>
              <a:rPr kumimoji="0" lang="fr-FR" sz="900" b="1"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ou non</a:t>
            </a:r>
            <a:endPar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endParaRPr>
          </a:p>
        </p:txBody>
      </p:sp>
      <p:sp>
        <p:nvSpPr>
          <p:cNvPr id="37" name="Rectangle : coins arrondis 155">
            <a:extLst>
              <a:ext uri="{FF2B5EF4-FFF2-40B4-BE49-F238E27FC236}">
                <a16:creationId xmlns:a16="http://schemas.microsoft.com/office/drawing/2014/main" id="{C012BA0C-88CC-47D6-A698-EB5AC9BDDDD2}"/>
              </a:ext>
            </a:extLst>
          </p:cNvPr>
          <p:cNvSpPr/>
          <p:nvPr/>
        </p:nvSpPr>
        <p:spPr>
          <a:xfrm>
            <a:off x="9729848" y="4656852"/>
            <a:ext cx="2105371" cy="792000"/>
          </a:xfrm>
          <a:prstGeom prst="roundRect">
            <a:avLst>
              <a:gd name="adj" fmla="val 20611"/>
            </a:avLst>
          </a:prstGeom>
          <a:solidFill>
            <a:srgbClr val="FFFFFF"/>
          </a:solidFill>
          <a:ln w="25400" cap="flat" cmpd="sng" algn="ctr">
            <a:solidFill>
              <a:srgbClr val="B34A8C"/>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rPr>
              <a:t>Validation définitive de la proposition</a:t>
            </a:r>
          </a:p>
          <a:p>
            <a:pPr marL="144000" marR="0" lvl="0" indent="-144000" algn="l" defTabSz="914378" rtl="0" eaLnBrk="1" fontAlgn="auto" latinLnBrk="0" hangingPunct="1">
              <a:lnSpc>
                <a:spcPct val="100000"/>
              </a:lnSpc>
              <a:spcBef>
                <a:spcPts val="0"/>
              </a:spcBef>
              <a:spcAft>
                <a:spcPts val="0"/>
              </a:spcAft>
              <a:buClrTx/>
              <a:buSzPct val="100000"/>
              <a:buFont typeface="Wingdings 2" panose="05020102010507070707" pitchFamily="18" charset="2"/>
              <a:buChar char=""/>
              <a:tabLst/>
              <a:defRPr/>
            </a:pPr>
            <a:r>
              <a:rPr kumimoji="0" lang="en-US" sz="9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rPr>
              <a:t>Signature </a:t>
            </a: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de la propostion</a:t>
            </a: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endParaRP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endParaRPr>
          </a:p>
        </p:txBody>
      </p:sp>
      <p:sp>
        <p:nvSpPr>
          <p:cNvPr id="38" name="Oval 2">
            <a:extLst>
              <a:ext uri="{FF2B5EF4-FFF2-40B4-BE49-F238E27FC236}">
                <a16:creationId xmlns:a16="http://schemas.microsoft.com/office/drawing/2014/main" id="{72713093-D103-4C3F-9175-569C328F5E14}"/>
              </a:ext>
            </a:extLst>
          </p:cNvPr>
          <p:cNvSpPr>
            <a:spLocks noChangeAspect="1"/>
          </p:cNvSpPr>
          <p:nvPr/>
        </p:nvSpPr>
        <p:spPr>
          <a:xfrm>
            <a:off x="183559" y="963203"/>
            <a:ext cx="215401" cy="216000"/>
          </a:xfrm>
          <a:prstGeom prst="ellipse">
            <a:avLst/>
          </a:prstGeom>
          <a:solidFill>
            <a:srgbClr val="FFFFFF"/>
          </a:solidFill>
          <a:ln w="25400" cap="flat" cmpd="sng" algn="ctr">
            <a:solidFill>
              <a:srgbClr val="B34A8C"/>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B34A8C"/>
                </a:solidFill>
                <a:effectLst/>
                <a:uLnTx/>
                <a:uFillTx/>
                <a:latin typeface="Arial" panose="020B0604020202020204"/>
                <a:ea typeface="+mn-ea"/>
                <a:cs typeface="+mn-cs"/>
                <a:sym typeface="Arial"/>
              </a:rPr>
              <a:t>1</a:t>
            </a:r>
          </a:p>
        </p:txBody>
      </p:sp>
      <p:sp>
        <p:nvSpPr>
          <p:cNvPr id="39" name="Oval 51">
            <a:extLst>
              <a:ext uri="{FF2B5EF4-FFF2-40B4-BE49-F238E27FC236}">
                <a16:creationId xmlns:a16="http://schemas.microsoft.com/office/drawing/2014/main" id="{F4818451-D178-4126-92E6-9A8BC3D9352A}"/>
              </a:ext>
            </a:extLst>
          </p:cNvPr>
          <p:cNvSpPr>
            <a:spLocks noChangeAspect="1"/>
          </p:cNvSpPr>
          <p:nvPr/>
        </p:nvSpPr>
        <p:spPr>
          <a:xfrm>
            <a:off x="6096553" y="1632924"/>
            <a:ext cx="215401" cy="216000"/>
          </a:xfrm>
          <a:prstGeom prst="ellipse">
            <a:avLst/>
          </a:prstGeom>
          <a:solidFill>
            <a:srgbClr val="FFFFFF"/>
          </a:solidFill>
          <a:ln w="25400" cap="flat" cmpd="sng" algn="ctr">
            <a:solidFill>
              <a:srgbClr val="EAB818"/>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EAB818"/>
                </a:solidFill>
                <a:effectLst/>
                <a:uLnTx/>
                <a:uFillTx/>
                <a:latin typeface="Arial" panose="020B0604020202020204"/>
                <a:ea typeface="+mn-ea"/>
                <a:cs typeface="+mn-cs"/>
                <a:sym typeface="Arial"/>
              </a:rPr>
              <a:t>3</a:t>
            </a:r>
          </a:p>
        </p:txBody>
      </p:sp>
      <p:sp>
        <p:nvSpPr>
          <p:cNvPr id="40" name="Oval 52">
            <a:extLst>
              <a:ext uri="{FF2B5EF4-FFF2-40B4-BE49-F238E27FC236}">
                <a16:creationId xmlns:a16="http://schemas.microsoft.com/office/drawing/2014/main" id="{A8E43E15-6E24-47E7-A3AB-1933DD059190}"/>
              </a:ext>
            </a:extLst>
          </p:cNvPr>
          <p:cNvSpPr>
            <a:spLocks noChangeAspect="1"/>
          </p:cNvSpPr>
          <p:nvPr/>
        </p:nvSpPr>
        <p:spPr>
          <a:xfrm>
            <a:off x="5434491" y="3640234"/>
            <a:ext cx="215401" cy="216000"/>
          </a:xfrm>
          <a:prstGeom prst="ellipse">
            <a:avLst/>
          </a:prstGeom>
          <a:solidFill>
            <a:srgbClr val="FFFFFF"/>
          </a:solidFill>
          <a:ln w="25400" cap="flat" cmpd="sng" algn="ctr">
            <a:solidFill>
              <a:srgbClr val="9176B4"/>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9176B4"/>
                </a:solidFill>
                <a:effectLst/>
                <a:uLnTx/>
                <a:uFillTx/>
                <a:latin typeface="Arial" panose="020B0604020202020204"/>
                <a:ea typeface="+mn-ea"/>
                <a:cs typeface="+mn-cs"/>
                <a:sym typeface="Arial"/>
              </a:rPr>
              <a:t>5</a:t>
            </a:r>
          </a:p>
        </p:txBody>
      </p:sp>
      <p:sp>
        <p:nvSpPr>
          <p:cNvPr id="41" name="Oval 53">
            <a:extLst>
              <a:ext uri="{FF2B5EF4-FFF2-40B4-BE49-F238E27FC236}">
                <a16:creationId xmlns:a16="http://schemas.microsoft.com/office/drawing/2014/main" id="{B2AC0BB0-0AE5-41F7-9E08-166ED5285E75}"/>
              </a:ext>
            </a:extLst>
          </p:cNvPr>
          <p:cNvSpPr>
            <a:spLocks noChangeAspect="1"/>
          </p:cNvSpPr>
          <p:nvPr/>
        </p:nvSpPr>
        <p:spPr>
          <a:xfrm>
            <a:off x="9613053" y="4528329"/>
            <a:ext cx="215401" cy="216000"/>
          </a:xfrm>
          <a:prstGeom prst="ellipse">
            <a:avLst/>
          </a:prstGeom>
          <a:solidFill>
            <a:srgbClr val="FFFFFF"/>
          </a:solidFill>
          <a:ln w="25400" cap="flat" cmpd="sng" algn="ctr">
            <a:solidFill>
              <a:srgbClr val="B34A8C"/>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B34A8C"/>
                </a:solidFill>
                <a:effectLst/>
                <a:uLnTx/>
                <a:uFillTx/>
                <a:latin typeface="Arial" panose="020B0604020202020204"/>
                <a:ea typeface="+mn-ea"/>
                <a:cs typeface="+mn-cs"/>
                <a:sym typeface="Arial"/>
              </a:rPr>
              <a:t>7</a:t>
            </a:r>
          </a:p>
        </p:txBody>
      </p:sp>
      <p:sp>
        <p:nvSpPr>
          <p:cNvPr id="42" name="Oval 54">
            <a:extLst>
              <a:ext uri="{FF2B5EF4-FFF2-40B4-BE49-F238E27FC236}">
                <a16:creationId xmlns:a16="http://schemas.microsoft.com/office/drawing/2014/main" id="{66303E3C-99DD-4A93-A751-4BB938424ED2}"/>
              </a:ext>
            </a:extLst>
          </p:cNvPr>
          <p:cNvSpPr>
            <a:spLocks noChangeAspect="1"/>
          </p:cNvSpPr>
          <p:nvPr/>
        </p:nvSpPr>
        <p:spPr>
          <a:xfrm>
            <a:off x="2469094" y="1348390"/>
            <a:ext cx="215401" cy="216000"/>
          </a:xfrm>
          <a:prstGeom prst="ellipse">
            <a:avLst/>
          </a:prstGeom>
          <a:solidFill>
            <a:srgbClr val="FFFFFF"/>
          </a:solidFill>
          <a:ln w="25400" cap="flat" cmpd="sng" algn="ctr">
            <a:solidFill>
              <a:srgbClr val="00A193"/>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00A193"/>
                </a:solidFill>
                <a:effectLst/>
                <a:uLnTx/>
                <a:uFillTx/>
                <a:latin typeface="Arial" panose="020B0604020202020204"/>
                <a:ea typeface="+mn-ea"/>
                <a:cs typeface="+mn-cs"/>
                <a:sym typeface="Arial"/>
              </a:rPr>
              <a:t>2</a:t>
            </a:r>
          </a:p>
        </p:txBody>
      </p:sp>
      <p:sp>
        <p:nvSpPr>
          <p:cNvPr id="43" name="Oval 55">
            <a:extLst>
              <a:ext uri="{FF2B5EF4-FFF2-40B4-BE49-F238E27FC236}">
                <a16:creationId xmlns:a16="http://schemas.microsoft.com/office/drawing/2014/main" id="{BF89382D-887B-4AF4-A9E9-C2224B26210B}"/>
              </a:ext>
            </a:extLst>
          </p:cNvPr>
          <p:cNvSpPr>
            <a:spLocks noChangeAspect="1"/>
          </p:cNvSpPr>
          <p:nvPr/>
        </p:nvSpPr>
        <p:spPr>
          <a:xfrm>
            <a:off x="307245" y="2995234"/>
            <a:ext cx="189459" cy="189986"/>
          </a:xfrm>
          <a:prstGeom prst="ellipse">
            <a:avLst/>
          </a:prstGeom>
          <a:solidFill>
            <a:srgbClr val="FFFFFF"/>
          </a:solidFill>
          <a:ln w="25400" cap="flat" cmpd="sng" algn="ctr">
            <a:solidFill>
              <a:srgbClr val="DB4B4B"/>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DB4B4B"/>
                </a:solidFill>
                <a:effectLst/>
                <a:uLnTx/>
                <a:uFillTx/>
                <a:latin typeface="Arial" panose="020B0604020202020204"/>
                <a:ea typeface="+mn-ea"/>
                <a:cs typeface="+mn-cs"/>
                <a:sym typeface="Arial"/>
              </a:rPr>
              <a:t>4</a:t>
            </a:r>
          </a:p>
        </p:txBody>
      </p:sp>
      <p:sp>
        <p:nvSpPr>
          <p:cNvPr id="45" name="Oval 56">
            <a:extLst>
              <a:ext uri="{FF2B5EF4-FFF2-40B4-BE49-F238E27FC236}">
                <a16:creationId xmlns:a16="http://schemas.microsoft.com/office/drawing/2014/main" id="{D4F82409-2EAB-48A0-B0EF-54A81EF8D991}"/>
              </a:ext>
            </a:extLst>
          </p:cNvPr>
          <p:cNvSpPr>
            <a:spLocks noChangeAspect="1"/>
          </p:cNvSpPr>
          <p:nvPr/>
        </p:nvSpPr>
        <p:spPr>
          <a:xfrm>
            <a:off x="5949696" y="4632933"/>
            <a:ext cx="215401" cy="216000"/>
          </a:xfrm>
          <a:prstGeom prst="ellipse">
            <a:avLst/>
          </a:prstGeom>
          <a:solidFill>
            <a:srgbClr val="FFFFFF"/>
          </a:solidFill>
          <a:ln w="25400" cap="flat" cmpd="sng" algn="ctr">
            <a:solidFill>
              <a:srgbClr val="55579E"/>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55579E"/>
                </a:solidFill>
                <a:effectLst/>
                <a:uLnTx/>
                <a:uFillTx/>
                <a:latin typeface="Arial" panose="020B0604020202020204"/>
                <a:ea typeface="+mn-ea"/>
                <a:cs typeface="+mn-cs"/>
                <a:sym typeface="Arial"/>
              </a:rPr>
              <a:t>6</a:t>
            </a:r>
          </a:p>
        </p:txBody>
      </p:sp>
      <p:sp>
        <p:nvSpPr>
          <p:cNvPr id="70" name="Flèche : bas 69">
            <a:extLst>
              <a:ext uri="{FF2B5EF4-FFF2-40B4-BE49-F238E27FC236}">
                <a16:creationId xmlns:a16="http://schemas.microsoft.com/office/drawing/2014/main" id="{EB4873D6-1B13-410F-B110-FD8019144622}"/>
              </a:ext>
            </a:extLst>
          </p:cNvPr>
          <p:cNvSpPr/>
          <p:nvPr/>
        </p:nvSpPr>
        <p:spPr>
          <a:xfrm>
            <a:off x="4436944" y="3434367"/>
            <a:ext cx="304800" cy="22614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2" name="Groupe 1">
            <a:extLst>
              <a:ext uri="{FF2B5EF4-FFF2-40B4-BE49-F238E27FC236}">
                <a16:creationId xmlns:a16="http://schemas.microsoft.com/office/drawing/2014/main" id="{AB0C89B0-6322-44E5-B91E-A23129E43255}"/>
              </a:ext>
            </a:extLst>
          </p:cNvPr>
          <p:cNvGrpSpPr/>
          <p:nvPr/>
        </p:nvGrpSpPr>
        <p:grpSpPr>
          <a:xfrm>
            <a:off x="2855830" y="2987040"/>
            <a:ext cx="2335930" cy="1332791"/>
            <a:chOff x="2693270" y="2773680"/>
            <a:chExt cx="2335930" cy="1332791"/>
          </a:xfrm>
        </p:grpSpPr>
        <p:sp>
          <p:nvSpPr>
            <p:cNvPr id="26" name="Rectangle : coins arrondis 25">
              <a:extLst>
                <a:ext uri="{FF2B5EF4-FFF2-40B4-BE49-F238E27FC236}">
                  <a16:creationId xmlns:a16="http://schemas.microsoft.com/office/drawing/2014/main" id="{734846A3-252B-4E22-94FE-496856543EB2}"/>
                </a:ext>
              </a:extLst>
            </p:cNvPr>
            <p:cNvSpPr/>
            <p:nvPr/>
          </p:nvSpPr>
          <p:spPr>
            <a:xfrm>
              <a:off x="2693270" y="2773680"/>
              <a:ext cx="2335930" cy="1332791"/>
            </a:xfrm>
            <a:prstGeom prst="roundRect">
              <a:avLst>
                <a:gd name="adj" fmla="val 13003"/>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a:ln>
                  <a:noFill/>
                </a:ln>
                <a:solidFill>
                  <a:srgbClr val="C00000"/>
                </a:solidFill>
                <a:effectLst/>
                <a:uLnTx/>
                <a:uFillTx/>
                <a:latin typeface="Montserrat" panose="00000500000000000000" pitchFamily="2" charset="0"/>
                <a:ea typeface="+mn-ea"/>
                <a:cs typeface="+mn-cs"/>
                <a:sym typeface="Wingdings" panose="05000000000000000000" pitchFamily="2" charset="2"/>
              </a:endParaRPr>
            </a:p>
          </p:txBody>
        </p:sp>
        <p:pic>
          <p:nvPicPr>
            <p:cNvPr id="68" name="Image 67">
              <a:extLst>
                <a:ext uri="{FF2B5EF4-FFF2-40B4-BE49-F238E27FC236}">
                  <a16:creationId xmlns:a16="http://schemas.microsoft.com/office/drawing/2014/main" id="{EBC721BF-65D7-4A31-A9A0-2E72A60C8A72}"/>
                </a:ext>
              </a:extLst>
            </p:cNvPr>
            <p:cNvPicPr>
              <a:picLocks noChangeAspect="1"/>
            </p:cNvPicPr>
            <p:nvPr/>
          </p:nvPicPr>
          <p:blipFill rotWithShape="1">
            <a:blip r:embed="rId2"/>
            <a:srcRect l="36225" t="44063" r="52851" b="48196"/>
            <a:stretch/>
          </p:blipFill>
          <p:spPr>
            <a:xfrm>
              <a:off x="2794000" y="3205759"/>
              <a:ext cx="2184400" cy="746756"/>
            </a:xfrm>
            <a:prstGeom prst="rect">
              <a:avLst/>
            </a:prstGeom>
          </p:spPr>
        </p:pic>
        <p:sp>
          <p:nvSpPr>
            <p:cNvPr id="80" name="Étoile : 5 branches 79">
              <a:extLst>
                <a:ext uri="{FF2B5EF4-FFF2-40B4-BE49-F238E27FC236}">
                  <a16:creationId xmlns:a16="http://schemas.microsoft.com/office/drawing/2014/main" id="{9633F0F0-3F87-4D17-A3F6-16B5E47AD7C2}"/>
                </a:ext>
              </a:extLst>
            </p:cNvPr>
            <p:cNvSpPr/>
            <p:nvPr/>
          </p:nvSpPr>
          <p:spPr>
            <a:xfrm>
              <a:off x="4262928" y="2884055"/>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grpSp>
      <p:pic>
        <p:nvPicPr>
          <p:cNvPr id="25" name="Image 24">
            <a:extLst>
              <a:ext uri="{FF2B5EF4-FFF2-40B4-BE49-F238E27FC236}">
                <a16:creationId xmlns:a16="http://schemas.microsoft.com/office/drawing/2014/main" id="{AAD321DB-6818-4B22-A03E-7F40F57C0D8D}"/>
              </a:ext>
            </a:extLst>
          </p:cNvPr>
          <p:cNvPicPr>
            <a:picLocks noChangeAspect="1"/>
          </p:cNvPicPr>
          <p:nvPr/>
        </p:nvPicPr>
        <p:blipFill>
          <a:blip r:embed="rId3"/>
          <a:stretch>
            <a:fillRect/>
          </a:stretch>
        </p:blipFill>
        <p:spPr>
          <a:xfrm>
            <a:off x="11907662" y="0"/>
            <a:ext cx="284338" cy="284338"/>
          </a:xfrm>
          <a:prstGeom prst="rect">
            <a:avLst/>
          </a:prstGeom>
        </p:spPr>
      </p:pic>
      <p:sp>
        <p:nvSpPr>
          <p:cNvPr id="46" name="Rectangle : coins arrondis 45">
            <a:extLst>
              <a:ext uri="{FF2B5EF4-FFF2-40B4-BE49-F238E27FC236}">
                <a16:creationId xmlns:a16="http://schemas.microsoft.com/office/drawing/2014/main" id="{2754C98A-3694-4674-A620-7FB9F16F90B9}"/>
              </a:ext>
            </a:extLst>
          </p:cNvPr>
          <p:cNvSpPr/>
          <p:nvPr/>
        </p:nvSpPr>
        <p:spPr>
          <a:xfrm>
            <a:off x="9415410" y="708878"/>
            <a:ext cx="2691530" cy="1341256"/>
          </a:xfrm>
          <a:prstGeom prst="roundRect">
            <a:avLst>
              <a:gd name="adj" fmla="val 13003"/>
            </a:avLst>
          </a:prstGeom>
          <a:solidFill>
            <a:schemeClr val="bg1"/>
          </a:solidFill>
          <a:ln w="28575">
            <a:solidFill>
              <a:srgbClr val="EAB8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L’Emprunt BPCE sera paramétré</a:t>
            </a:r>
            <a:r>
              <a:rPr kumimoji="0" lang="fr-FR" sz="900" b="0" i="0" u="none" strike="noStrike" kern="0" cap="none" spc="0" normalizeH="0" baseline="0" noProof="0">
                <a:ln>
                  <a:noFill/>
                </a:ln>
                <a:solidFill>
                  <a:srgbClr val="EAB818">
                    <a:lumMod val="75000"/>
                  </a:srgbClr>
                </a:solidFill>
                <a:effectLst/>
                <a:uLnTx/>
                <a:uFillTx/>
                <a:latin typeface="Montserrat" panose="00000500000000000000" pitchFamily="2" charset="0"/>
                <a:ea typeface="+mn-ea"/>
                <a:cs typeface="+mn-cs"/>
                <a:sym typeface="Wingdings" panose="05000000000000000000" pitchFamily="2" charset="2"/>
              </a:rPr>
              <a:t> </a:t>
            </a:r>
            <a:r>
              <a:rPr kumimoji="0" lang="fr-FR" sz="900" b="1" i="0" u="none" strike="noStrike" kern="0" cap="none" spc="0" normalizeH="0" baseline="0" noProof="0">
                <a:ln>
                  <a:noFill/>
                </a:ln>
                <a:solidFill>
                  <a:srgbClr val="EAB818">
                    <a:lumMod val="75000"/>
                  </a:srgbClr>
                </a:solidFill>
                <a:effectLst/>
                <a:uLnTx/>
                <a:uFillTx/>
                <a:latin typeface="Montserrat" panose="00000500000000000000" pitchFamily="2" charset="0"/>
                <a:ea typeface="+mn-ea"/>
                <a:cs typeface="+mn-cs"/>
                <a:sym typeface="Wingdings" panose="05000000000000000000" pitchFamily="2" charset="2"/>
              </a:rPr>
              <a:t>sur tous les projets, sauf ‘</a:t>
            </a:r>
            <a:r>
              <a:rPr kumimoji="0" lang="fr-FR" sz="800" b="1" i="0" u="none" strike="noStrike" kern="0" cap="none" spc="0" normalizeH="0" baseline="0" noProof="0">
                <a:ln>
                  <a:noFill/>
                </a:ln>
                <a:solidFill>
                  <a:srgbClr val="EAB818">
                    <a:lumMod val="75000"/>
                  </a:srgbClr>
                </a:solidFill>
                <a:effectLst/>
                <a:uLnTx/>
                <a:uFillTx/>
                <a:latin typeface="Montserrat" panose="00000500000000000000" pitchFamily="2" charset="0"/>
                <a:ea typeface="+mn-ea"/>
                <a:cs typeface="+mn-cs"/>
                <a:sym typeface="Wingdings" panose="05000000000000000000" pitchFamily="2" charset="2"/>
              </a:rPr>
              <a:t>optimiser mon imposition</a:t>
            </a:r>
            <a:r>
              <a:rPr kumimoji="0" lang="fr-FR" sz="900" b="1" i="0" u="none" strike="noStrike" kern="0" cap="none" spc="0" normalizeH="0" baseline="0" noProof="0">
                <a:ln>
                  <a:noFill/>
                </a:ln>
                <a:solidFill>
                  <a:srgbClr val="EAB818">
                    <a:lumMod val="75000"/>
                  </a:srgbClr>
                </a:solidFill>
                <a:effectLst/>
                <a:uLnTx/>
                <a:uFillTx/>
                <a:latin typeface="Montserrat" panose="00000500000000000000" pitchFamily="2" charset="0"/>
                <a:ea typeface="+mn-ea"/>
                <a:cs typeface="+mn-cs"/>
                <a:sym typeface="Wingdings" panose="05000000000000000000" pitchFamily="2" charset="2"/>
              </a:rPr>
              <a:t>’  et sur toutes les catégories</a:t>
            </a:r>
            <a:r>
              <a:rPr kumimoji="0" lang="fr-FR" sz="900" b="0" i="0" u="none" strike="noStrike" kern="0" cap="none" spc="0" normalizeH="0" baseline="0" noProof="0">
                <a:ln>
                  <a:noFill/>
                </a:ln>
                <a:solidFill>
                  <a:srgbClr val="EAB818">
                    <a:lumMod val="75000"/>
                  </a:srgbClr>
                </a:solidFill>
                <a:effectLst/>
                <a:uLnTx/>
                <a:uFillTx/>
                <a:latin typeface="Montserrat" panose="00000500000000000000" pitchFamily="2" charset="0"/>
                <a:ea typeface="+mn-ea"/>
                <a:cs typeface="+mn-cs"/>
                <a:sym typeface="Wingdings" panose="05000000000000000000" pitchFamily="2" charset="2"/>
              </a:rPr>
              <a:t> </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de clientèle  et sur toutes les catégories de risques et de compétences Financières (C1/R1)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C00000"/>
                </a:solidFill>
                <a:effectLst/>
                <a:uLnTx/>
                <a:uFillTx/>
                <a:latin typeface="Arial"/>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a:ln>
                  <a:noFill/>
                </a:ln>
                <a:solidFill>
                  <a:srgbClr val="C00000"/>
                </a:solidFill>
                <a:effectLst/>
                <a:uLnTx/>
                <a:uFillTx/>
                <a:latin typeface="Arial"/>
                <a:ea typeface="+mn-ea"/>
                <a:cs typeface="+mn-cs"/>
              </a:rPr>
              <a:t>minimum : 7 ans</a:t>
            </a:r>
            <a:endParaRPr kumimoji="0" lang="fr-FR" sz="1050" b="1" i="0" u="none" strike="noStrike" kern="0" cap="none" spc="0" normalizeH="0" baseline="0" noProof="0">
              <a:ln>
                <a:noFill/>
              </a:ln>
              <a:solidFill>
                <a:srgbClr val="C00000"/>
              </a:solidFill>
              <a:effectLst/>
              <a:uLnTx/>
              <a:uFillTx/>
              <a:latin typeface="Montserrat" panose="00000500000000000000" pitchFamily="2" charset="0"/>
              <a:ea typeface="+mn-ea"/>
              <a:cs typeface="+mn-cs"/>
              <a:sym typeface="Wingdings" panose="05000000000000000000" pitchFamily="2" charset="2"/>
            </a:endParaRPr>
          </a:p>
        </p:txBody>
      </p:sp>
      <p:sp>
        <p:nvSpPr>
          <p:cNvPr id="79" name="Étoile : 5 branches 78">
            <a:extLst>
              <a:ext uri="{FF2B5EF4-FFF2-40B4-BE49-F238E27FC236}">
                <a16:creationId xmlns:a16="http://schemas.microsoft.com/office/drawing/2014/main" id="{5D471BA6-3AA6-406A-829C-BA3A65DAFD82}"/>
              </a:ext>
            </a:extLst>
          </p:cNvPr>
          <p:cNvSpPr/>
          <p:nvPr/>
        </p:nvSpPr>
        <p:spPr>
          <a:xfrm>
            <a:off x="9839199" y="1662452"/>
            <a:ext cx="290794" cy="261570"/>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4" name="Connecteur : en angle 3">
            <a:extLst>
              <a:ext uri="{FF2B5EF4-FFF2-40B4-BE49-F238E27FC236}">
                <a16:creationId xmlns:a16="http://schemas.microsoft.com/office/drawing/2014/main" id="{2F07E4E8-F5E4-4020-AC5C-330D6CAE4A85}"/>
              </a:ext>
            </a:extLst>
          </p:cNvPr>
          <p:cNvCxnSpPr>
            <a:cxnSpLocks/>
            <a:endCxn id="7" idx="4"/>
          </p:cNvCxnSpPr>
          <p:nvPr/>
        </p:nvCxnSpPr>
        <p:spPr>
          <a:xfrm>
            <a:off x="1574800" y="4338320"/>
            <a:ext cx="2463800" cy="81280"/>
          </a:xfrm>
          <a:prstGeom prst="bentConnector4">
            <a:avLst>
              <a:gd name="adj1" fmla="val -1031"/>
              <a:gd name="adj2" fmla="val 381250"/>
            </a:avLst>
          </a:prstGeom>
          <a:ln>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6FAD4A8B-4F77-456D-91E0-A92672D72024}"/>
              </a:ext>
            </a:extLst>
          </p:cNvPr>
          <p:cNvSpPr/>
          <p:nvPr/>
        </p:nvSpPr>
        <p:spPr>
          <a:xfrm>
            <a:off x="3901440" y="4277360"/>
            <a:ext cx="274320" cy="14224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47" name="Connecteur : en angle 46">
            <a:extLst>
              <a:ext uri="{FF2B5EF4-FFF2-40B4-BE49-F238E27FC236}">
                <a16:creationId xmlns:a16="http://schemas.microsoft.com/office/drawing/2014/main" id="{71BB109A-1231-4F37-A7ED-405CFC952AB7}"/>
              </a:ext>
            </a:extLst>
          </p:cNvPr>
          <p:cNvCxnSpPr>
            <a:cxnSpLocks/>
            <a:stCxn id="34" idx="2"/>
            <a:endCxn id="46" idx="2"/>
          </p:cNvCxnSpPr>
          <p:nvPr/>
        </p:nvCxnSpPr>
        <p:spPr>
          <a:xfrm rot="5400000" flipH="1" flipV="1">
            <a:off x="9030639" y="1427334"/>
            <a:ext cx="1107735" cy="2353335"/>
          </a:xfrm>
          <a:prstGeom prst="bentConnector3">
            <a:avLst>
              <a:gd name="adj1" fmla="val -20637"/>
            </a:avLst>
          </a:prstGeom>
          <a:ln>
            <a:solidFill>
              <a:srgbClr val="EAB818"/>
            </a:solidFill>
            <a:tailEnd type="stealth" w="lg" len="lg"/>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5765EAA6-2332-D3AF-B02F-F27EC4F4030D}"/>
              </a:ext>
            </a:extLst>
          </p:cNvPr>
          <p:cNvSpPr/>
          <p:nvPr/>
        </p:nvSpPr>
        <p:spPr>
          <a:xfrm>
            <a:off x="3298459" y="6489624"/>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pic>
        <p:nvPicPr>
          <p:cNvPr id="9" name="Image 8">
            <a:extLst>
              <a:ext uri="{FF2B5EF4-FFF2-40B4-BE49-F238E27FC236}">
                <a16:creationId xmlns:a16="http://schemas.microsoft.com/office/drawing/2014/main" id="{1E128935-8A5D-ED3C-4EFF-EBB08596F198}"/>
              </a:ext>
            </a:extLst>
          </p:cNvPr>
          <p:cNvPicPr>
            <a:picLocks noChangeAspect="1"/>
          </p:cNvPicPr>
          <p:nvPr/>
        </p:nvPicPr>
        <p:blipFill>
          <a:blip r:embed="rId4"/>
          <a:stretch>
            <a:fillRect/>
          </a:stretch>
        </p:blipFill>
        <p:spPr>
          <a:xfrm>
            <a:off x="8430949" y="114300"/>
            <a:ext cx="2531461" cy="271567"/>
          </a:xfrm>
          <a:prstGeom prst="rect">
            <a:avLst/>
          </a:prstGeom>
        </p:spPr>
      </p:pic>
      <p:sp>
        <p:nvSpPr>
          <p:cNvPr id="10" name="Titre 2">
            <a:extLst>
              <a:ext uri="{FF2B5EF4-FFF2-40B4-BE49-F238E27FC236}">
                <a16:creationId xmlns:a16="http://schemas.microsoft.com/office/drawing/2014/main" id="{4FDA1F0B-744E-CF75-BF14-6200BA3EFAA3}"/>
              </a:ext>
            </a:extLst>
          </p:cNvPr>
          <p:cNvSpPr>
            <a:spLocks noGrp="1"/>
          </p:cNvSpPr>
          <p:nvPr>
            <p:ph type="title"/>
          </p:nvPr>
        </p:nvSpPr>
        <p:spPr>
          <a:xfrm>
            <a:off x="1105304" y="331765"/>
            <a:ext cx="6157942" cy="364426"/>
          </a:xfrm>
        </p:spPr>
        <p:txBody>
          <a:bodyPr/>
          <a:lstStyle/>
          <a:p>
            <a:r>
              <a:rPr lang="fr-FR" sz="1800"/>
              <a:t>Zoom sur l’ensemble des étapes du parcours</a:t>
            </a:r>
          </a:p>
        </p:txBody>
      </p:sp>
      <p:sp>
        <p:nvSpPr>
          <p:cNvPr id="17" name="Arrow: Right 23">
            <a:extLst>
              <a:ext uri="{FF2B5EF4-FFF2-40B4-BE49-F238E27FC236}">
                <a16:creationId xmlns:a16="http://schemas.microsoft.com/office/drawing/2014/main" id="{7A226CB2-D854-8A1B-C37D-52DC9F7858F4}"/>
              </a:ext>
            </a:extLst>
          </p:cNvPr>
          <p:cNvSpPr/>
          <p:nvPr/>
        </p:nvSpPr>
        <p:spPr>
          <a:xfrm>
            <a:off x="9807192" y="5776921"/>
            <a:ext cx="1949379" cy="530362"/>
          </a:xfrm>
          <a:prstGeom prst="rightArrow">
            <a:avLst>
              <a:gd name="adj1" fmla="val 100000"/>
              <a:gd name="adj2" fmla="val 27006"/>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FFFFFF"/>
                </a:solidFill>
                <a:effectLst/>
                <a:uLnTx/>
                <a:uFillTx/>
                <a:latin typeface="Montserrat"/>
                <a:ea typeface="+mn-ea"/>
                <a:cs typeface="+mn-cs"/>
              </a:rPr>
              <a:t>Panier et chainage des opérations dans les outils producteurs </a:t>
            </a:r>
          </a:p>
        </p:txBody>
      </p:sp>
      <p:pic>
        <p:nvPicPr>
          <p:cNvPr id="18" name="Image 17">
            <a:extLst>
              <a:ext uri="{FF2B5EF4-FFF2-40B4-BE49-F238E27FC236}">
                <a16:creationId xmlns:a16="http://schemas.microsoft.com/office/drawing/2014/main" id="{28772C0C-5B87-9A11-A4D6-E28834EC880A}"/>
              </a:ext>
            </a:extLst>
          </p:cNvPr>
          <p:cNvPicPr>
            <a:picLocks noChangeAspect="1"/>
          </p:cNvPicPr>
          <p:nvPr/>
        </p:nvPicPr>
        <p:blipFill>
          <a:blip r:embed="rId5"/>
          <a:stretch>
            <a:fillRect/>
          </a:stretch>
        </p:blipFill>
        <p:spPr>
          <a:xfrm>
            <a:off x="10993241" y="93518"/>
            <a:ext cx="384805" cy="303373"/>
          </a:xfrm>
          <a:prstGeom prst="rect">
            <a:avLst/>
          </a:prstGeom>
        </p:spPr>
      </p:pic>
      <p:sp>
        <p:nvSpPr>
          <p:cNvPr id="19" name="Shape">
            <a:extLst>
              <a:ext uri="{FF2B5EF4-FFF2-40B4-BE49-F238E27FC236}">
                <a16:creationId xmlns:a16="http://schemas.microsoft.com/office/drawing/2014/main" id="{F67F206E-7C65-4A69-2779-DFB365048D23}"/>
              </a:ext>
            </a:extLst>
          </p:cNvPr>
          <p:cNvSpPr/>
          <p:nvPr/>
        </p:nvSpPr>
        <p:spPr>
          <a:xfrm>
            <a:off x="9478696" y="5881410"/>
            <a:ext cx="324539" cy="318423"/>
          </a:xfrm>
          <a:custGeom>
            <a:avLst/>
            <a:gdLst/>
            <a:ahLst/>
            <a:cxnLst>
              <a:cxn ang="0">
                <a:pos x="wd2" y="hd2"/>
              </a:cxn>
              <a:cxn ang="5400000">
                <a:pos x="wd2" y="hd2"/>
              </a:cxn>
              <a:cxn ang="10800000">
                <a:pos x="wd2" y="hd2"/>
              </a:cxn>
              <a:cxn ang="16200000">
                <a:pos x="wd2" y="hd2"/>
              </a:cxn>
            </a:cxnLst>
            <a:rect l="0" t="0" r="r" b="b"/>
            <a:pathLst>
              <a:path w="21600" h="21600" extrusionOk="0">
                <a:moveTo>
                  <a:pt x="10800" y="1912"/>
                </a:moveTo>
                <a:cubicBezTo>
                  <a:pt x="15674" y="1912"/>
                  <a:pt x="19689" y="5926"/>
                  <a:pt x="19689" y="10800"/>
                </a:cubicBezTo>
                <a:cubicBezTo>
                  <a:pt x="19689" y="15674"/>
                  <a:pt x="15674" y="19688"/>
                  <a:pt x="10800" y="19688"/>
                </a:cubicBezTo>
                <a:cubicBezTo>
                  <a:pt x="5926" y="19688"/>
                  <a:pt x="1911" y="15674"/>
                  <a:pt x="1911" y="10800"/>
                </a:cubicBezTo>
                <a:cubicBezTo>
                  <a:pt x="1911" y="5926"/>
                  <a:pt x="5926" y="1912"/>
                  <a:pt x="10800" y="1912"/>
                </a:cubicBezTo>
                <a:moveTo>
                  <a:pt x="10800" y="0"/>
                </a:moveTo>
                <a:cubicBezTo>
                  <a:pt x="4874" y="0"/>
                  <a:pt x="0" y="4874"/>
                  <a:pt x="0" y="10800"/>
                </a:cubicBezTo>
                <a:cubicBezTo>
                  <a:pt x="0" y="16726"/>
                  <a:pt x="4874" y="21600"/>
                  <a:pt x="10800" y="21600"/>
                </a:cubicBezTo>
                <a:cubicBezTo>
                  <a:pt x="16726" y="21600"/>
                  <a:pt x="21600" y="16726"/>
                  <a:pt x="21600" y="10800"/>
                </a:cubicBezTo>
                <a:cubicBezTo>
                  <a:pt x="21600" y="4874"/>
                  <a:pt x="16821" y="0"/>
                  <a:pt x="10800" y="0"/>
                </a:cubicBezTo>
                <a:lnTo>
                  <a:pt x="10800" y="0"/>
                </a:lnTo>
                <a:close/>
              </a:path>
            </a:pathLst>
          </a:custGeom>
          <a:solidFill>
            <a:srgbClr val="00A193"/>
          </a:solidFill>
          <a:ln w="12700">
            <a:solidFill>
              <a:schemeClr val="bg2"/>
            </a:solidFill>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r>
              <a:rPr lang="en-US" sz="1200" b="1">
                <a:solidFill>
                  <a:srgbClr val="000000"/>
                </a:solidFill>
                <a:latin typeface="Montserrat" panose="00000500000000000000" pitchFamily="2" charset="0"/>
                <a:sym typeface="Arial"/>
              </a:rPr>
              <a:t>8</a:t>
            </a:r>
            <a:endParaRPr sz="1200" b="1">
              <a:solidFill>
                <a:srgbClr val="000000"/>
              </a:solidFill>
              <a:latin typeface="Montserrat" panose="00000500000000000000" pitchFamily="2" charset="0"/>
              <a:sym typeface="Arial"/>
            </a:endParaRPr>
          </a:p>
        </p:txBody>
      </p:sp>
      <p:pic>
        <p:nvPicPr>
          <p:cNvPr id="20" name="Picture 16" descr="A picture containing icon&#10;&#10;Description automatically generated">
            <a:extLst>
              <a:ext uri="{FF2B5EF4-FFF2-40B4-BE49-F238E27FC236}">
                <a16:creationId xmlns:a16="http://schemas.microsoft.com/office/drawing/2014/main" id="{7D2C374E-5BDD-1724-040D-C28B6C7443D1}"/>
              </a:ext>
            </a:extLst>
          </p:cNvPr>
          <p:cNvPicPr>
            <a:picLocks noChangeAspect="1"/>
          </p:cNvPicPr>
          <p:nvPr/>
        </p:nvPicPr>
        <p:blipFill rotWithShape="1">
          <a:blip r:embed="rId6"/>
          <a:srcRect r="10417" b="17936"/>
          <a:stretch/>
        </p:blipFill>
        <p:spPr>
          <a:xfrm>
            <a:off x="9758125" y="511767"/>
            <a:ext cx="208468" cy="140435"/>
          </a:xfrm>
          <a:prstGeom prst="rect">
            <a:avLst/>
          </a:prstGeom>
        </p:spPr>
      </p:pic>
      <p:sp>
        <p:nvSpPr>
          <p:cNvPr id="21" name="Accolade fermante 20">
            <a:extLst>
              <a:ext uri="{FF2B5EF4-FFF2-40B4-BE49-F238E27FC236}">
                <a16:creationId xmlns:a16="http://schemas.microsoft.com/office/drawing/2014/main" id="{E9AE0FBB-3DEE-C47D-9581-FA9CB0398E21}"/>
              </a:ext>
            </a:extLst>
          </p:cNvPr>
          <p:cNvSpPr/>
          <p:nvPr/>
        </p:nvSpPr>
        <p:spPr>
          <a:xfrm rot="5400000">
            <a:off x="9844492" y="-599500"/>
            <a:ext cx="56917" cy="2170326"/>
          </a:xfrm>
          <a:prstGeom prst="rightBrac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23" name="Connecteur droit 22">
            <a:extLst>
              <a:ext uri="{FF2B5EF4-FFF2-40B4-BE49-F238E27FC236}">
                <a16:creationId xmlns:a16="http://schemas.microsoft.com/office/drawing/2014/main" id="{7EB7097E-669B-B5AA-87C7-0B11081D8E70}"/>
              </a:ext>
            </a:extLst>
          </p:cNvPr>
          <p:cNvCxnSpPr/>
          <p:nvPr/>
        </p:nvCxnSpPr>
        <p:spPr>
          <a:xfrm>
            <a:off x="8788914" y="0"/>
            <a:ext cx="0" cy="467591"/>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CE784F06-779B-D062-2FB0-6686459A0CF2}"/>
              </a:ext>
            </a:extLst>
          </p:cNvPr>
          <p:cNvCxnSpPr/>
          <p:nvPr/>
        </p:nvCxnSpPr>
        <p:spPr>
          <a:xfrm>
            <a:off x="10958945" y="0"/>
            <a:ext cx="0" cy="467591"/>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7" name="Ellipse 26">
            <a:extLst>
              <a:ext uri="{FF2B5EF4-FFF2-40B4-BE49-F238E27FC236}">
                <a16:creationId xmlns:a16="http://schemas.microsoft.com/office/drawing/2014/main" id="{03AB9C12-3420-6FBB-5FDF-1021732CB16E}"/>
              </a:ext>
            </a:extLst>
          </p:cNvPr>
          <p:cNvSpPr/>
          <p:nvPr/>
        </p:nvSpPr>
        <p:spPr>
          <a:xfrm>
            <a:off x="11769970" y="5848142"/>
            <a:ext cx="422030" cy="422031"/>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a:extLst>
              <a:ext uri="{FF2B5EF4-FFF2-40B4-BE49-F238E27FC236}">
                <a16:creationId xmlns:a16="http://schemas.microsoft.com/office/drawing/2014/main" id="{D8ADAD08-71B5-B40E-EAD8-86539CC80E23}"/>
              </a:ext>
            </a:extLst>
          </p:cNvPr>
          <p:cNvPicPr>
            <a:picLocks noChangeAspect="1"/>
          </p:cNvPicPr>
          <p:nvPr/>
        </p:nvPicPr>
        <p:blipFill rotWithShape="1">
          <a:blip r:embed="rId7"/>
          <a:srcRect l="24714" t="41879" r="55136" b="51834"/>
          <a:stretch/>
        </p:blipFill>
        <p:spPr>
          <a:xfrm>
            <a:off x="11820212" y="5988817"/>
            <a:ext cx="341644" cy="180872"/>
          </a:xfrm>
          <a:prstGeom prst="rect">
            <a:avLst/>
          </a:prstGeom>
        </p:spPr>
      </p:pic>
      <p:sp>
        <p:nvSpPr>
          <p:cNvPr id="5" name="Bulle narrative : rectangle 4">
            <a:extLst>
              <a:ext uri="{FF2B5EF4-FFF2-40B4-BE49-F238E27FC236}">
                <a16:creationId xmlns:a16="http://schemas.microsoft.com/office/drawing/2014/main" id="{B58FA465-3458-EEF3-9D24-A40286D4E9B2}"/>
              </a:ext>
            </a:extLst>
          </p:cNvPr>
          <p:cNvSpPr/>
          <p:nvPr/>
        </p:nvSpPr>
        <p:spPr>
          <a:xfrm>
            <a:off x="11636415" y="5570143"/>
            <a:ext cx="555585" cy="245962"/>
          </a:xfrm>
          <a:prstGeom prst="wedgeRectCallout">
            <a:avLst>
              <a:gd name="adj1" fmla="val -31720"/>
              <a:gd name="adj2" fmla="val 8132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solidFill>
                  <a:schemeClr val="accent1"/>
                </a:solidFill>
              </a:rPr>
              <a:t>NEW</a:t>
            </a:r>
          </a:p>
        </p:txBody>
      </p:sp>
    </p:spTree>
    <p:extLst>
      <p:ext uri="{BB962C8B-B14F-4D97-AF65-F5344CB8AC3E}">
        <p14:creationId xmlns:p14="http://schemas.microsoft.com/office/powerpoint/2010/main" val="2754372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4" name="Titre 1">
            <a:extLst>
              <a:ext uri="{FF2B5EF4-FFF2-40B4-BE49-F238E27FC236}">
                <a16:creationId xmlns:a16="http://schemas.microsoft.com/office/drawing/2014/main" id="{5EF2E155-2AFE-483F-9DD9-8B74D7F6984F}"/>
              </a:ext>
            </a:extLst>
          </p:cNvPr>
          <p:cNvSpPr txBox="1">
            <a:spLocks/>
          </p:cNvSpPr>
          <p:nvPr/>
        </p:nvSpPr>
        <p:spPr>
          <a:xfrm>
            <a:off x="2145398" y="2264114"/>
            <a:ext cx="8485657" cy="853159"/>
          </a:xfrm>
          <a:prstGeom prst="rect">
            <a:avLst/>
          </a:prstGeom>
          <a:solidFill>
            <a:schemeClr val="tx2">
              <a:lumMod val="20000"/>
              <a:lumOff val="80000"/>
            </a:schemeClr>
          </a:solidFill>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Souscription d’un contrat d’assurance vie Millevie Essentielle 2 avec de l’Emprunt BPCE </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5192937" y="1827927"/>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6" name="Rectangle 5">
            <a:extLst>
              <a:ext uri="{FF2B5EF4-FFF2-40B4-BE49-F238E27FC236}">
                <a16:creationId xmlns:a16="http://schemas.microsoft.com/office/drawing/2014/main" id="{343B3D92-3FB7-82F6-BB24-6679913F4A2C}"/>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7" name="Image 6">
            <a:extLst>
              <a:ext uri="{FF2B5EF4-FFF2-40B4-BE49-F238E27FC236}">
                <a16:creationId xmlns:a16="http://schemas.microsoft.com/office/drawing/2014/main" id="{7B78444B-1B81-4EA7-8DC0-EE754A111CAE}"/>
              </a:ext>
            </a:extLst>
          </p:cNvPr>
          <p:cNvPicPr>
            <a:picLocks noChangeAspect="1"/>
          </p:cNvPicPr>
          <p:nvPr/>
        </p:nvPicPr>
        <p:blipFill>
          <a:blip r:embed="rId2"/>
          <a:stretch>
            <a:fillRect/>
          </a:stretch>
        </p:blipFill>
        <p:spPr>
          <a:xfrm>
            <a:off x="3208067" y="3392050"/>
            <a:ext cx="6216601" cy="666898"/>
          </a:xfrm>
          <a:prstGeom prst="rect">
            <a:avLst/>
          </a:prstGeom>
        </p:spPr>
      </p:pic>
      <p:sp>
        <p:nvSpPr>
          <p:cNvPr id="9" name="Étoile : 5 branches 8">
            <a:extLst>
              <a:ext uri="{FF2B5EF4-FFF2-40B4-BE49-F238E27FC236}">
                <a16:creationId xmlns:a16="http://schemas.microsoft.com/office/drawing/2014/main" id="{5E52F0C2-2AD3-4B17-B2B4-223FBF2558DD}"/>
              </a:ext>
            </a:extLst>
          </p:cNvPr>
          <p:cNvSpPr/>
          <p:nvPr/>
        </p:nvSpPr>
        <p:spPr>
          <a:xfrm>
            <a:off x="5379411" y="4446560"/>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Étoile : 5 branches 9">
            <a:extLst>
              <a:ext uri="{FF2B5EF4-FFF2-40B4-BE49-F238E27FC236}">
                <a16:creationId xmlns:a16="http://schemas.microsoft.com/office/drawing/2014/main" id="{DE985329-899B-4A82-82FF-DEBC10EA79BA}"/>
              </a:ext>
            </a:extLst>
          </p:cNvPr>
          <p:cNvSpPr/>
          <p:nvPr/>
        </p:nvSpPr>
        <p:spPr>
          <a:xfrm>
            <a:off x="6265315" y="4493463"/>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4C4471E8-2F0D-466F-A041-CD5979738ED3}"/>
              </a:ext>
            </a:extLst>
          </p:cNvPr>
          <p:cNvSpPr txBox="1"/>
          <p:nvPr/>
        </p:nvSpPr>
        <p:spPr>
          <a:xfrm>
            <a:off x="4812148" y="4114860"/>
            <a:ext cx="1228436"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Horizon du projet : mini 7 ans</a:t>
            </a:r>
          </a:p>
        </p:txBody>
      </p:sp>
      <p:sp>
        <p:nvSpPr>
          <p:cNvPr id="12" name="ZoneTexte 11">
            <a:extLst>
              <a:ext uri="{FF2B5EF4-FFF2-40B4-BE49-F238E27FC236}">
                <a16:creationId xmlns:a16="http://schemas.microsoft.com/office/drawing/2014/main" id="{E00E9F7B-FA06-4CF1-AA8A-1B605C759DB8}"/>
              </a:ext>
            </a:extLst>
          </p:cNvPr>
          <p:cNvSpPr txBox="1"/>
          <p:nvPr/>
        </p:nvSpPr>
        <p:spPr>
          <a:xfrm>
            <a:off x="5999019" y="4009759"/>
            <a:ext cx="1476955" cy="507831"/>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Remplacement de niveau 2 ou à l’étape 3 (non conseillé)</a:t>
            </a:r>
          </a:p>
        </p:txBody>
      </p:sp>
      <p:sp>
        <p:nvSpPr>
          <p:cNvPr id="14" name="ZoneTexte 13">
            <a:extLst>
              <a:ext uri="{FF2B5EF4-FFF2-40B4-BE49-F238E27FC236}">
                <a16:creationId xmlns:a16="http://schemas.microsoft.com/office/drawing/2014/main" id="{F51C9CE3-D117-4A0C-9F3C-A1B7D164334D}"/>
              </a:ext>
            </a:extLst>
          </p:cNvPr>
          <p:cNvSpPr txBox="1"/>
          <p:nvPr/>
        </p:nvSpPr>
        <p:spPr>
          <a:xfrm>
            <a:off x="2382068" y="3116523"/>
            <a:ext cx="8543637" cy="261610"/>
          </a:xfrm>
          <a:prstGeom prst="rect">
            <a:avLst/>
          </a:prstGeom>
          <a:noFill/>
        </p:spPr>
        <p:txBody>
          <a:bodyPr wrap="square">
            <a:spAutoFit/>
          </a:bodyPr>
          <a:lstStyle/>
          <a:p>
            <a:pPr algn="ctr"/>
            <a:r>
              <a:rPr kumimoji="0" lang="fr-FR" sz="11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Les étapes du parcours LEA : a quelle étape doit on faire une modification </a:t>
            </a:r>
            <a:endParaRPr lang="fr-FR" sz="1100">
              <a:latin typeface="Montserrat" panose="00000500000000000000" pitchFamily="2" charset="0"/>
            </a:endParaRPr>
          </a:p>
        </p:txBody>
      </p:sp>
      <p:sp>
        <p:nvSpPr>
          <p:cNvPr id="15" name="Étoile : 5 branches 14">
            <a:extLst>
              <a:ext uri="{FF2B5EF4-FFF2-40B4-BE49-F238E27FC236}">
                <a16:creationId xmlns:a16="http://schemas.microsoft.com/office/drawing/2014/main" id="{D52B29C3-8D5E-44C5-9FB0-8645FE313A7B}"/>
              </a:ext>
            </a:extLst>
          </p:cNvPr>
          <p:cNvSpPr/>
          <p:nvPr/>
        </p:nvSpPr>
        <p:spPr>
          <a:xfrm>
            <a:off x="7027315" y="4479608"/>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990235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86115B5-1A6E-F923-C293-FA97FF6DEF72}"/>
              </a:ext>
            </a:extLst>
          </p:cNvPr>
          <p:cNvPicPr>
            <a:picLocks noChangeAspect="1"/>
          </p:cNvPicPr>
          <p:nvPr/>
        </p:nvPicPr>
        <p:blipFill>
          <a:blip r:embed="rId2"/>
          <a:stretch>
            <a:fillRect/>
          </a:stretch>
        </p:blipFill>
        <p:spPr>
          <a:xfrm>
            <a:off x="5466945" y="1212877"/>
            <a:ext cx="3158044" cy="2077503"/>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510977" y="1489976"/>
            <a:ext cx="4425389" cy="2333879"/>
          </a:xfrm>
          <a:prstGeom prst="roundRect">
            <a:avLst>
              <a:gd name="adj" fmla="val 13003"/>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Libérer des montants à allouer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Ouvrir une nouvelle session</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LEA et accéder en premier à la rubrique « Renseigner mon Epargne » pour investir des liquidités en épargne financière. Le client peut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Investir des liquidités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à partir d’u compte à vue depuis la page « Votre épargne de précaution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Déclarer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des avoirs externes et indiquer la part à investir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dans le projet à la page « Souhaitez-vous déclarer des avoirs dans d’autres établissements »</a:t>
            </a:r>
          </a:p>
          <a:p>
            <a:pPr marL="11400" marR="0" lvl="0" indent="0" algn="just" defTabSz="1219170" rtl="0" eaLnBrk="1" fontAlgn="auto" latinLnBrk="0" hangingPunct="1">
              <a:lnSpc>
                <a:spcPct val="100000"/>
              </a:lnSpc>
              <a:spcBef>
                <a:spcPts val="0"/>
              </a:spcBef>
              <a:spcAft>
                <a:spcPts val="40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grpSp>
        <p:nvGrpSpPr>
          <p:cNvPr id="9" name="Groupe 8">
            <a:extLst>
              <a:ext uri="{FF2B5EF4-FFF2-40B4-BE49-F238E27FC236}">
                <a16:creationId xmlns:a16="http://schemas.microsoft.com/office/drawing/2014/main" id="{552CA55B-560C-414D-B321-79E83F8AD8A4}"/>
              </a:ext>
            </a:extLst>
          </p:cNvPr>
          <p:cNvGrpSpPr/>
          <p:nvPr/>
        </p:nvGrpSpPr>
        <p:grpSpPr>
          <a:xfrm>
            <a:off x="333088" y="1036344"/>
            <a:ext cx="2204417" cy="322977"/>
            <a:chOff x="1642210" y="864000"/>
            <a:chExt cx="1653313" cy="242233"/>
          </a:xfrm>
        </p:grpSpPr>
        <p:sp>
          <p:nvSpPr>
            <p:cNvPr id="10" name="Rectangle 9">
              <a:extLst>
                <a:ext uri="{FF2B5EF4-FFF2-40B4-BE49-F238E27FC236}">
                  <a16:creationId xmlns:a16="http://schemas.microsoft.com/office/drawing/2014/main" id="{A453F8E7-6E45-4864-9ED1-FFE48A767562}"/>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 name="Groupe 10">
              <a:extLst>
                <a:ext uri="{FF2B5EF4-FFF2-40B4-BE49-F238E27FC236}">
                  <a16:creationId xmlns:a16="http://schemas.microsoft.com/office/drawing/2014/main" id="{F9F2B59E-CBBB-4C66-AF12-7B5B8F9653E1}"/>
                </a:ext>
              </a:extLst>
            </p:cNvPr>
            <p:cNvGrpSpPr/>
            <p:nvPr/>
          </p:nvGrpSpPr>
          <p:grpSpPr>
            <a:xfrm>
              <a:off x="1976780" y="895093"/>
              <a:ext cx="984172" cy="175628"/>
              <a:chOff x="2027352" y="895093"/>
              <a:chExt cx="984172" cy="175628"/>
            </a:xfrm>
          </p:grpSpPr>
          <p:cxnSp>
            <p:nvCxnSpPr>
              <p:cNvPr id="13" name="Connecteur droit 12">
                <a:extLst>
                  <a:ext uri="{FF2B5EF4-FFF2-40B4-BE49-F238E27FC236}">
                    <a16:creationId xmlns:a16="http://schemas.microsoft.com/office/drawing/2014/main" id="{EFFBFFED-123E-44F5-B8BA-0DB32BBFEC4A}"/>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F9D060AD-B97D-4335-8523-531095C3885F}"/>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2" name="Picture 2" descr="Key Icon 4409723">
              <a:extLst>
                <a:ext uri="{FF2B5EF4-FFF2-40B4-BE49-F238E27FC236}">
                  <a16:creationId xmlns:a16="http://schemas.microsoft.com/office/drawing/2014/main" id="{0F4DD792-4CF9-4CEC-9DA6-DCAB7EEC247B}"/>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66" name="Forme libre 90">
            <a:extLst>
              <a:ext uri="{FF2B5EF4-FFF2-40B4-BE49-F238E27FC236}">
                <a16:creationId xmlns:a16="http://schemas.microsoft.com/office/drawing/2014/main" id="{49CD16FC-792D-44B1-9358-94F02756DB78}"/>
              </a:ext>
            </a:extLst>
          </p:cNvPr>
          <p:cNvSpPr/>
          <p:nvPr/>
        </p:nvSpPr>
        <p:spPr bwMode="auto">
          <a:xfrm rot="16200000">
            <a:off x="2941515" y="3639359"/>
            <a:ext cx="4387273"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67" name="Image 66">
            <a:extLst>
              <a:ext uri="{FF2B5EF4-FFF2-40B4-BE49-F238E27FC236}">
                <a16:creationId xmlns:a16="http://schemas.microsoft.com/office/drawing/2014/main" id="{BA6694DD-1BE4-4992-9063-97D4EA2C9041}"/>
              </a:ext>
            </a:extLst>
          </p:cNvPr>
          <p:cNvPicPr>
            <a:picLocks noChangeAspect="1"/>
          </p:cNvPicPr>
          <p:nvPr/>
        </p:nvPicPr>
        <p:blipFill>
          <a:blip r:embed="rId4"/>
          <a:stretch>
            <a:fillRect/>
          </a:stretch>
        </p:blipFill>
        <p:spPr>
          <a:xfrm>
            <a:off x="11907662" y="0"/>
            <a:ext cx="284338" cy="284338"/>
          </a:xfrm>
          <a:prstGeom prst="rect">
            <a:avLst/>
          </a:prstGeom>
        </p:spPr>
      </p:pic>
      <p:sp>
        <p:nvSpPr>
          <p:cNvPr id="29" name="Rectangle : coins arrondis 28">
            <a:extLst>
              <a:ext uri="{FF2B5EF4-FFF2-40B4-BE49-F238E27FC236}">
                <a16:creationId xmlns:a16="http://schemas.microsoft.com/office/drawing/2014/main" id="{525C0E28-A2CF-4EEC-AA08-32B893549D57}"/>
              </a:ext>
            </a:extLst>
          </p:cNvPr>
          <p:cNvSpPr/>
          <p:nvPr/>
        </p:nvSpPr>
        <p:spPr>
          <a:xfrm>
            <a:off x="532898" y="4200748"/>
            <a:ext cx="4380847" cy="1627397"/>
          </a:xfrm>
          <a:prstGeom prst="roundRect">
            <a:avLst>
              <a:gd name="adj" fmla="val 13547"/>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Mettre en place des versements programmés : Pour mettre en place/</a:t>
            </a:r>
            <a:r>
              <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augmenter</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 des versements programmés, indiquer le montant additionnel à investir mensuellement en renseignant la ligne « Epargne restant programmée à affecter aux projets » à la page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r>
              <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Votre capacité d’épargne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a:t>
            </a:r>
          </a:p>
          <a:p>
            <a:pPr marL="0" marR="0" lvl="0" indent="0" algn="just" defTabSz="1219170" rtl="0" eaLnBrk="1" fontAlgn="auto" latinLnBrk="0" hangingPunct="1">
              <a:lnSpc>
                <a:spcPct val="100000"/>
              </a:lnSpc>
              <a:spcBef>
                <a:spcPts val="0"/>
              </a:spcBef>
              <a:spcAft>
                <a:spcPts val="0"/>
              </a:spcAft>
              <a:buClrTx/>
              <a:buSzTx/>
              <a:buFontTx/>
              <a:buNone/>
              <a:tabLst/>
              <a:defRPr/>
            </a:pPr>
            <a:endParaRPr lang="fr-FR" sz="1067" kern="0">
              <a:solidFill>
                <a:schemeClr val="tx1"/>
              </a:solidFill>
              <a:latin typeface="Montserrat" panose="00000500000000000000" pitchFamily="2" charset="0"/>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pic>
        <p:nvPicPr>
          <p:cNvPr id="34" name="Image 33">
            <a:extLst>
              <a:ext uri="{FF2B5EF4-FFF2-40B4-BE49-F238E27FC236}">
                <a16:creationId xmlns:a16="http://schemas.microsoft.com/office/drawing/2014/main" id="{1272BC1A-0335-47DF-B0DD-07D310C0C099}"/>
              </a:ext>
            </a:extLst>
          </p:cNvPr>
          <p:cNvPicPr>
            <a:picLocks noChangeAspect="1"/>
          </p:cNvPicPr>
          <p:nvPr/>
        </p:nvPicPr>
        <p:blipFill>
          <a:blip r:embed="rId5"/>
          <a:stretch>
            <a:fillRect/>
          </a:stretch>
        </p:blipFill>
        <p:spPr>
          <a:xfrm flipH="1">
            <a:off x="333088" y="3963614"/>
            <a:ext cx="450335" cy="386933"/>
          </a:xfrm>
          <a:prstGeom prst="rect">
            <a:avLst/>
          </a:prstGeom>
        </p:spPr>
      </p:pic>
      <p:sp>
        <p:nvSpPr>
          <p:cNvPr id="43" name="Titre 1">
            <a:extLst>
              <a:ext uri="{FF2B5EF4-FFF2-40B4-BE49-F238E27FC236}">
                <a16:creationId xmlns:a16="http://schemas.microsoft.com/office/drawing/2014/main" id="{0EEC09A1-E6B7-48C0-95E9-82BF46081F1C}"/>
              </a:ext>
            </a:extLst>
          </p:cNvPr>
          <p:cNvSpPr txBox="1">
            <a:spLocks/>
          </p:cNvSpPr>
          <p:nvPr/>
        </p:nvSpPr>
        <p:spPr>
          <a:xfrm>
            <a:off x="957008" y="412838"/>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1600" b="0" i="0" u="none" strike="noStrike" kern="0" cap="none" spc="0" normalizeH="0" baseline="0" noProof="0">
                <a:ln>
                  <a:noFill/>
                </a:ln>
                <a:solidFill>
                  <a:srgbClr val="000000"/>
                </a:solidFill>
                <a:effectLst/>
                <a:uLnTx/>
                <a:uFillTx/>
                <a:latin typeface="Montserrat ExtraBold"/>
                <a:cs typeface="Arial"/>
                <a:sym typeface="Arial"/>
              </a:rPr>
              <a:t> </a:t>
            </a:r>
            <a:r>
              <a:rPr lang="fr-FR" sz="1600"/>
              <a:t> Parcours LEA : </a:t>
            </a:r>
            <a:r>
              <a:rPr kumimoji="0" lang="fr-FR" sz="1600" b="0" i="0" u="none" strike="noStrike" kern="0" cap="none" spc="0" normalizeH="0" baseline="0" noProof="0">
                <a:ln>
                  <a:noFill/>
                </a:ln>
                <a:solidFill>
                  <a:srgbClr val="000000"/>
                </a:solidFill>
                <a:effectLst/>
                <a:uLnTx/>
                <a:uFillTx/>
                <a:latin typeface="Montserrat ExtraBold"/>
                <a:cs typeface="Arial"/>
                <a:sym typeface="Arial"/>
              </a:rPr>
              <a:t>Souscription d’une assurance vie Millevie Essentielle 2 avec de l’Emprunt BPCE </a:t>
            </a:r>
          </a:p>
        </p:txBody>
      </p:sp>
      <p:pic>
        <p:nvPicPr>
          <p:cNvPr id="44" name="Image 43">
            <a:extLst>
              <a:ext uri="{FF2B5EF4-FFF2-40B4-BE49-F238E27FC236}">
                <a16:creationId xmlns:a16="http://schemas.microsoft.com/office/drawing/2014/main" id="{B20A6D33-A606-42FB-9028-DCE3773A0668}"/>
              </a:ext>
            </a:extLst>
          </p:cNvPr>
          <p:cNvPicPr>
            <a:picLocks noChangeAspect="1"/>
          </p:cNvPicPr>
          <p:nvPr/>
        </p:nvPicPr>
        <p:blipFill>
          <a:blip r:embed="rId6"/>
          <a:stretch>
            <a:fillRect/>
          </a:stretch>
        </p:blipFill>
        <p:spPr>
          <a:xfrm>
            <a:off x="7839238" y="4422071"/>
            <a:ext cx="2938262" cy="1605759"/>
          </a:xfrm>
          <a:prstGeom prst="rect">
            <a:avLst/>
          </a:prstGeom>
        </p:spPr>
      </p:pic>
      <p:pic>
        <p:nvPicPr>
          <p:cNvPr id="45" name="Image 44">
            <a:extLst>
              <a:ext uri="{FF2B5EF4-FFF2-40B4-BE49-F238E27FC236}">
                <a16:creationId xmlns:a16="http://schemas.microsoft.com/office/drawing/2014/main" id="{19180D29-7767-42CB-8B1F-EF762FD9F3F5}"/>
              </a:ext>
            </a:extLst>
          </p:cNvPr>
          <p:cNvPicPr>
            <a:picLocks noChangeAspect="1"/>
          </p:cNvPicPr>
          <p:nvPr/>
        </p:nvPicPr>
        <p:blipFill>
          <a:blip r:embed="rId7"/>
          <a:stretch>
            <a:fillRect/>
          </a:stretch>
        </p:blipFill>
        <p:spPr>
          <a:xfrm>
            <a:off x="9306447" y="1639470"/>
            <a:ext cx="2578980" cy="1891007"/>
          </a:xfrm>
          <a:prstGeom prst="rect">
            <a:avLst/>
          </a:prstGeom>
        </p:spPr>
      </p:pic>
      <p:sp>
        <p:nvSpPr>
          <p:cNvPr id="47" name="Rectangle : coins arrondis 46">
            <a:extLst>
              <a:ext uri="{FF2B5EF4-FFF2-40B4-BE49-F238E27FC236}">
                <a16:creationId xmlns:a16="http://schemas.microsoft.com/office/drawing/2014/main" id="{7B2C81C0-F334-4448-83CE-2E6E90EFA017}"/>
              </a:ext>
            </a:extLst>
          </p:cNvPr>
          <p:cNvSpPr/>
          <p:nvPr/>
        </p:nvSpPr>
        <p:spPr>
          <a:xfrm>
            <a:off x="5311302" y="2763460"/>
            <a:ext cx="3463047" cy="495306"/>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8" name="Flèche : bas 47">
            <a:extLst>
              <a:ext uri="{FF2B5EF4-FFF2-40B4-BE49-F238E27FC236}">
                <a16:creationId xmlns:a16="http://schemas.microsoft.com/office/drawing/2014/main" id="{563A9E83-3DD9-4386-B231-E019B06027FE}"/>
              </a:ext>
            </a:extLst>
          </p:cNvPr>
          <p:cNvSpPr/>
          <p:nvPr/>
        </p:nvSpPr>
        <p:spPr>
          <a:xfrm>
            <a:off x="11197380" y="3034573"/>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Flèche : bas 48">
            <a:extLst>
              <a:ext uri="{FF2B5EF4-FFF2-40B4-BE49-F238E27FC236}">
                <a16:creationId xmlns:a16="http://schemas.microsoft.com/office/drawing/2014/main" id="{2959AF99-A455-4EA4-B6F1-7C1F8367922E}"/>
              </a:ext>
            </a:extLst>
          </p:cNvPr>
          <p:cNvSpPr/>
          <p:nvPr/>
        </p:nvSpPr>
        <p:spPr>
          <a:xfrm>
            <a:off x="8466024" y="2536592"/>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Flèche : bas 49">
            <a:extLst>
              <a:ext uri="{FF2B5EF4-FFF2-40B4-BE49-F238E27FC236}">
                <a16:creationId xmlns:a16="http://schemas.microsoft.com/office/drawing/2014/main" id="{5E7D2A15-79B6-44FF-BE75-6709380569DB}"/>
              </a:ext>
            </a:extLst>
          </p:cNvPr>
          <p:cNvSpPr/>
          <p:nvPr/>
        </p:nvSpPr>
        <p:spPr>
          <a:xfrm>
            <a:off x="9523183" y="5226705"/>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B69E58C-318B-6FEF-3A5D-1D9898C85B97}"/>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42658734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 coins arrondis 36">
            <a:extLst>
              <a:ext uri="{FF2B5EF4-FFF2-40B4-BE49-F238E27FC236}">
                <a16:creationId xmlns:a16="http://schemas.microsoft.com/office/drawing/2014/main" id="{3E8914A3-680A-444A-B6E6-8CF6341C833A}"/>
              </a:ext>
            </a:extLst>
          </p:cNvPr>
          <p:cNvSpPr/>
          <p:nvPr/>
        </p:nvSpPr>
        <p:spPr>
          <a:xfrm>
            <a:off x="205877" y="2274201"/>
            <a:ext cx="4550851" cy="2398283"/>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Définir les projets :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Accéder à la rubrique « Lister mes projets »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&gt; choisir le </a:t>
            </a:r>
            <a:r>
              <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projet</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 souhaité par le client</a:t>
            </a:r>
            <a:r>
              <a:rPr lang="fr-FR" sz="1067" kern="0">
                <a:solidFill>
                  <a:schemeClr val="tx1"/>
                </a:solidFill>
                <a:latin typeface="Montserrat" panose="00000500000000000000" pitchFamily="2" charset="0"/>
                <a:sym typeface="Wingdings" panose="05000000000000000000" pitchFamily="2" charset="2"/>
              </a:rPr>
              <a:t> </a:t>
            </a:r>
            <a:r>
              <a:rPr lang="fr-FR" sz="1067" b="1" kern="0">
                <a:solidFill>
                  <a:schemeClr val="tx1"/>
                </a:solidFill>
                <a:latin typeface="Montserrat" panose="00000500000000000000" pitchFamily="2" charset="0"/>
                <a:sym typeface="Wingdings" panose="05000000000000000000" pitchFamily="2" charset="2"/>
              </a:rPr>
              <a:t>en cohérence avec son profil de risque</a:t>
            </a:r>
            <a:endPar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&gt; Sélectionner «</a:t>
            </a:r>
            <a:r>
              <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Versement initial</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 et indiquer le montant apporté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&gt;  Indiquer </a:t>
            </a:r>
            <a:r>
              <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les mensualités apportées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le cas échéant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L’horizon de placement par défaut de 10 ans ne devra pas être modifié si une cohabitation des Fonds Temporaires est envisagée.</a:t>
            </a:r>
          </a:p>
          <a:p>
            <a:pPr marL="0" marR="0" lvl="0" indent="0" algn="just" defTabSz="354013"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Sélectionner le contrat d’assurance Vie puis cliquer sur Ajouter ce projet.</a:t>
            </a:r>
          </a:p>
        </p:txBody>
      </p:sp>
      <p:sp>
        <p:nvSpPr>
          <p:cNvPr id="3" name="Rectangle 2">
            <a:extLst>
              <a:ext uri="{FF2B5EF4-FFF2-40B4-BE49-F238E27FC236}">
                <a16:creationId xmlns:a16="http://schemas.microsoft.com/office/drawing/2014/main" id="{F3674444-4175-5318-DB6C-79D2D013C8BC}"/>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46" name="Image 45">
            <a:extLst>
              <a:ext uri="{FF2B5EF4-FFF2-40B4-BE49-F238E27FC236}">
                <a16:creationId xmlns:a16="http://schemas.microsoft.com/office/drawing/2014/main" id="{B47F78B7-9402-4C3E-B613-7A07225777D8}"/>
              </a:ext>
            </a:extLst>
          </p:cNvPr>
          <p:cNvPicPr>
            <a:picLocks noChangeAspect="1"/>
          </p:cNvPicPr>
          <p:nvPr/>
        </p:nvPicPr>
        <p:blipFill>
          <a:blip r:embed="rId3"/>
          <a:stretch>
            <a:fillRect/>
          </a:stretch>
        </p:blipFill>
        <p:spPr>
          <a:xfrm>
            <a:off x="11907662" y="0"/>
            <a:ext cx="284338" cy="284338"/>
          </a:xfrm>
          <a:prstGeom prst="rect">
            <a:avLst/>
          </a:prstGeom>
        </p:spPr>
      </p:pic>
      <p:sp>
        <p:nvSpPr>
          <p:cNvPr id="47" name="Titre 1">
            <a:extLst>
              <a:ext uri="{FF2B5EF4-FFF2-40B4-BE49-F238E27FC236}">
                <a16:creationId xmlns:a16="http://schemas.microsoft.com/office/drawing/2014/main" id="{8663B1EC-6C6B-4869-A7D7-1423D8935640}"/>
              </a:ext>
            </a:extLst>
          </p:cNvPr>
          <p:cNvSpPr txBox="1">
            <a:spLocks/>
          </p:cNvSpPr>
          <p:nvPr/>
        </p:nvSpPr>
        <p:spPr>
          <a:xfrm>
            <a:off x="940648" y="413953"/>
            <a:ext cx="10586335" cy="329625"/>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lang="fr-FR" sz="1600" kern="0">
                <a:solidFill>
                  <a:srgbClr val="000000"/>
                </a:solidFill>
                <a:latin typeface="Montserrat ExtraBold"/>
              </a:rPr>
              <a:t> </a:t>
            </a:r>
            <a:r>
              <a:rPr lang="fr-FR" sz="1600"/>
              <a:t> Parcours LEA : </a:t>
            </a:r>
            <a:r>
              <a:rPr lang="fr-FR" sz="1600" kern="0">
                <a:solidFill>
                  <a:srgbClr val="000000"/>
                </a:solidFill>
                <a:latin typeface="Montserrat ExtraBold"/>
              </a:rPr>
              <a:t>Souscription d’une assurance vie Millevie Essentielle 2 avec de l’Emprunt BPCE </a:t>
            </a:r>
          </a:p>
        </p:txBody>
      </p:sp>
      <p:grpSp>
        <p:nvGrpSpPr>
          <p:cNvPr id="53" name="Groupe 52">
            <a:extLst>
              <a:ext uri="{FF2B5EF4-FFF2-40B4-BE49-F238E27FC236}">
                <a16:creationId xmlns:a16="http://schemas.microsoft.com/office/drawing/2014/main" id="{00D1B392-8D20-40B3-B17F-4AA603B8B4BE}"/>
              </a:ext>
            </a:extLst>
          </p:cNvPr>
          <p:cNvGrpSpPr/>
          <p:nvPr/>
        </p:nvGrpSpPr>
        <p:grpSpPr>
          <a:xfrm>
            <a:off x="205877" y="1775468"/>
            <a:ext cx="2204417" cy="322977"/>
            <a:chOff x="1642210" y="864000"/>
            <a:chExt cx="1653313" cy="242233"/>
          </a:xfrm>
        </p:grpSpPr>
        <p:sp>
          <p:nvSpPr>
            <p:cNvPr id="54" name="Rectangle 53">
              <a:extLst>
                <a:ext uri="{FF2B5EF4-FFF2-40B4-BE49-F238E27FC236}">
                  <a16:creationId xmlns:a16="http://schemas.microsoft.com/office/drawing/2014/main" id="{F35231D4-C536-43F0-A81F-E236F249BA06}"/>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55" name="Groupe 54">
              <a:extLst>
                <a:ext uri="{FF2B5EF4-FFF2-40B4-BE49-F238E27FC236}">
                  <a16:creationId xmlns:a16="http://schemas.microsoft.com/office/drawing/2014/main" id="{49C4DA0D-DBAC-4C48-9808-4550DDAD2F22}"/>
                </a:ext>
              </a:extLst>
            </p:cNvPr>
            <p:cNvGrpSpPr/>
            <p:nvPr/>
          </p:nvGrpSpPr>
          <p:grpSpPr>
            <a:xfrm>
              <a:off x="1976780" y="895093"/>
              <a:ext cx="984172" cy="175628"/>
              <a:chOff x="2027352" y="895093"/>
              <a:chExt cx="984172" cy="175628"/>
            </a:xfrm>
          </p:grpSpPr>
          <p:cxnSp>
            <p:nvCxnSpPr>
              <p:cNvPr id="57" name="Connecteur droit 56">
                <a:extLst>
                  <a:ext uri="{FF2B5EF4-FFF2-40B4-BE49-F238E27FC236}">
                    <a16:creationId xmlns:a16="http://schemas.microsoft.com/office/drawing/2014/main" id="{D0A52591-39D5-40D0-86F9-CE95913A4DC7}"/>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042B2008-CEB0-4566-A3C4-3A8BC5192ED0}"/>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56" name="Picture 2" descr="Key Icon 4409723">
              <a:extLst>
                <a:ext uri="{FF2B5EF4-FFF2-40B4-BE49-F238E27FC236}">
                  <a16:creationId xmlns:a16="http://schemas.microsoft.com/office/drawing/2014/main" id="{9E96EF43-A12A-48E6-A84D-7B3B68CDA1F7}"/>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78" name="Rectangle : coins arrondis 77">
            <a:extLst>
              <a:ext uri="{FF2B5EF4-FFF2-40B4-BE49-F238E27FC236}">
                <a16:creationId xmlns:a16="http://schemas.microsoft.com/office/drawing/2014/main" id="{2C36D278-847C-4956-A14C-D9A70C08875A}"/>
              </a:ext>
            </a:extLst>
          </p:cNvPr>
          <p:cNvSpPr/>
          <p:nvPr/>
        </p:nvSpPr>
        <p:spPr>
          <a:xfrm>
            <a:off x="221672" y="5077837"/>
            <a:ext cx="4483597" cy="700393"/>
          </a:xfrm>
          <a:prstGeom prst="roundRect">
            <a:avLst>
              <a:gd name="adj" fmla="val 21452"/>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L’Emprunt BPCE sera paramétré </a:t>
            </a:r>
            <a:r>
              <a:rPr kumimoji="0" lang="fr-FR" sz="1100" b="1" i="0" u="none" strike="noStrike" kern="0" cap="none" spc="0" normalizeH="0" baseline="0" noProof="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rPr>
              <a:t>sur tous les projets </a:t>
            </a:r>
            <a:r>
              <a:rPr kumimoji="0" lang="fr-FR" sz="1100" b="1" i="0" u="none" strike="noStrike" kern="0" cap="none" spc="0" normalizeH="0" baseline="0" noProof="0">
                <a:ln>
                  <a:noFill/>
                </a:ln>
                <a:solidFill>
                  <a:srgbClr val="C00000"/>
                </a:solidFill>
                <a:effectLst/>
                <a:uLnTx/>
                <a:uFillTx/>
                <a:latin typeface="Montserrat" panose="00000500000000000000" pitchFamily="2" charset="0"/>
                <a:ea typeface="+mn-ea"/>
                <a:cs typeface="+mn-cs"/>
                <a:sym typeface="Wingdings" panose="05000000000000000000" pitchFamily="2" charset="2"/>
              </a:rPr>
              <a:t>*</a:t>
            </a:r>
            <a:r>
              <a:rPr kumimoji="0" lang="fr-FR" sz="1100" b="1" i="0" u="none" strike="noStrike" kern="0" cap="none" spc="0" normalizeH="0" baseline="0" noProof="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rPr>
              <a:t> et sur toutes les catégories</a:t>
            </a:r>
            <a:r>
              <a:rPr kumimoji="0" lang="fr-FR" sz="1067" b="0" i="0" u="none" strike="noStrike" kern="0" cap="none" spc="0" normalizeH="0" baseline="0" noProof="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rPr>
              <a:t>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de clientèle  et sur toutes les catégories de risques et de compétences Financières (C1/R1)</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endParaRPr>
          </a:p>
        </p:txBody>
      </p:sp>
      <p:sp>
        <p:nvSpPr>
          <p:cNvPr id="80" name="ZoneTexte 79">
            <a:extLst>
              <a:ext uri="{FF2B5EF4-FFF2-40B4-BE49-F238E27FC236}">
                <a16:creationId xmlns:a16="http://schemas.microsoft.com/office/drawing/2014/main" id="{2F545594-BB62-4F8A-8DDB-BE6030ACBB8B}"/>
              </a:ext>
            </a:extLst>
          </p:cNvPr>
          <p:cNvSpPr txBox="1"/>
          <p:nvPr/>
        </p:nvSpPr>
        <p:spPr>
          <a:xfrm>
            <a:off x="986055" y="1032820"/>
            <a:ext cx="2145138" cy="584775"/>
          </a:xfrm>
          <a:prstGeom prst="rect">
            <a:avLst/>
          </a:prstGeom>
          <a:solidFill>
            <a:srgbClr val="C00000"/>
          </a:solidFill>
          <a:ln>
            <a:solidFill>
              <a:schemeClr val="accent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chemeClr val="bg1"/>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chemeClr val="bg1"/>
                </a:solidFill>
                <a:effectLst/>
                <a:uLnTx/>
                <a:uFillTx/>
                <a:latin typeface="Arial" panose="020B0604020202020204"/>
                <a:ea typeface="+mn-ea"/>
                <a:cs typeface="+mn-cs"/>
              </a:rPr>
              <a:t>minimum : </a:t>
            </a:r>
            <a:r>
              <a:rPr kumimoji="0" lang="fr-FR" sz="1600" b="1" i="0" u="none" strike="noStrike" kern="1200" cap="none" spc="0" normalizeH="0" baseline="0" noProof="0">
                <a:ln>
                  <a:noFill/>
                </a:ln>
                <a:solidFill>
                  <a:schemeClr val="bg1"/>
                </a:solidFill>
                <a:effectLst/>
                <a:uLnTx/>
                <a:uFillTx/>
                <a:latin typeface="Arial" panose="020B0604020202020204"/>
                <a:ea typeface="+mn-ea"/>
                <a:cs typeface="+mn-cs"/>
              </a:rPr>
              <a:t>7 ans</a:t>
            </a:r>
          </a:p>
        </p:txBody>
      </p:sp>
      <p:sp>
        <p:nvSpPr>
          <p:cNvPr id="81" name="Ellipse 80">
            <a:extLst>
              <a:ext uri="{FF2B5EF4-FFF2-40B4-BE49-F238E27FC236}">
                <a16:creationId xmlns:a16="http://schemas.microsoft.com/office/drawing/2014/main" id="{FC8E864D-904E-4E68-9140-F0EB11F89BEF}"/>
              </a:ext>
            </a:extLst>
          </p:cNvPr>
          <p:cNvSpPr/>
          <p:nvPr/>
        </p:nvSpPr>
        <p:spPr>
          <a:xfrm>
            <a:off x="263673" y="996654"/>
            <a:ext cx="612000" cy="612000"/>
          </a:xfrm>
          <a:prstGeom prst="ellipse">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ZoneTexte 81">
            <a:extLst>
              <a:ext uri="{FF2B5EF4-FFF2-40B4-BE49-F238E27FC236}">
                <a16:creationId xmlns:a16="http://schemas.microsoft.com/office/drawing/2014/main" id="{52CB3922-FC9D-4FF0-8A1D-B5014D600AC1}"/>
              </a:ext>
            </a:extLst>
          </p:cNvPr>
          <p:cNvSpPr txBox="1"/>
          <p:nvPr/>
        </p:nvSpPr>
        <p:spPr>
          <a:xfrm>
            <a:off x="419877" y="1056809"/>
            <a:ext cx="354563" cy="523220"/>
          </a:xfrm>
          <a:prstGeom prst="rect">
            <a:avLst/>
          </a:prstGeom>
          <a:noFill/>
        </p:spPr>
        <p:txBody>
          <a:bodyPr wrap="square" rtlCol="0">
            <a:spAutoFit/>
          </a:bodyPr>
          <a:lstStyle/>
          <a:p>
            <a:r>
              <a:rPr lang="fr-FR" sz="2800" b="1">
                <a:solidFill>
                  <a:schemeClr val="bg1"/>
                </a:solidFill>
              </a:rPr>
              <a:t>!</a:t>
            </a:r>
          </a:p>
        </p:txBody>
      </p:sp>
      <p:pic>
        <p:nvPicPr>
          <p:cNvPr id="7" name="Image 6">
            <a:extLst>
              <a:ext uri="{FF2B5EF4-FFF2-40B4-BE49-F238E27FC236}">
                <a16:creationId xmlns:a16="http://schemas.microsoft.com/office/drawing/2014/main" id="{7B6F5C37-3A8A-36E4-6465-59D0FBCACEEB}"/>
              </a:ext>
            </a:extLst>
          </p:cNvPr>
          <p:cNvPicPr>
            <a:picLocks noChangeAspect="1"/>
          </p:cNvPicPr>
          <p:nvPr/>
        </p:nvPicPr>
        <p:blipFill>
          <a:blip r:embed="rId5"/>
          <a:stretch>
            <a:fillRect/>
          </a:stretch>
        </p:blipFill>
        <p:spPr>
          <a:xfrm>
            <a:off x="7945012" y="861438"/>
            <a:ext cx="1661211" cy="1455350"/>
          </a:xfrm>
          <a:prstGeom prst="rect">
            <a:avLst/>
          </a:prstGeom>
        </p:spPr>
      </p:pic>
      <p:sp>
        <p:nvSpPr>
          <p:cNvPr id="9" name="ZoneTexte 8">
            <a:extLst>
              <a:ext uri="{FF2B5EF4-FFF2-40B4-BE49-F238E27FC236}">
                <a16:creationId xmlns:a16="http://schemas.microsoft.com/office/drawing/2014/main" id="{45F5364E-E25F-9148-9281-96BCBC57A06A}"/>
              </a:ext>
            </a:extLst>
          </p:cNvPr>
          <p:cNvSpPr txBox="1"/>
          <p:nvPr/>
        </p:nvSpPr>
        <p:spPr>
          <a:xfrm>
            <a:off x="809827" y="5890257"/>
            <a:ext cx="3781628" cy="338554"/>
          </a:xfrm>
          <a:prstGeom prst="rect">
            <a:avLst/>
          </a:prstGeom>
          <a:noFill/>
        </p:spPr>
        <p:txBody>
          <a:bodyPr wrap="square">
            <a:spAutoFit/>
          </a:bodyPr>
          <a:lstStyle/>
          <a:p>
            <a:r>
              <a:rPr kumimoji="0" lang="fr-FR" sz="800" b="1" i="0" u="none" strike="noStrike" kern="0" cap="none" spc="0" normalizeH="0" baseline="0" noProof="0">
                <a:ln>
                  <a:noFill/>
                </a:ln>
                <a:solidFill>
                  <a:srgbClr val="C00000"/>
                </a:solidFill>
                <a:effectLst/>
                <a:uLnTx/>
                <a:uFillTx/>
                <a:latin typeface="Montserrat" panose="00000500000000000000" pitchFamily="2" charset="0"/>
                <a:ea typeface="+mn-ea"/>
                <a:cs typeface="+mn-cs"/>
                <a:sym typeface="Wingdings" panose="05000000000000000000" pitchFamily="2" charset="2"/>
              </a:rPr>
              <a:t>* Sauf Optimiser mon imposition</a:t>
            </a:r>
          </a:p>
          <a:p>
            <a:r>
              <a:rPr lang="fr-FR" sz="800" b="1" kern="0">
                <a:solidFill>
                  <a:srgbClr val="C00000"/>
                </a:solidFill>
                <a:latin typeface="Montserrat" panose="00000500000000000000" pitchFamily="2" charset="0"/>
                <a:sym typeface="Wingdings" panose="05000000000000000000" pitchFamily="2" charset="2"/>
              </a:rPr>
              <a:t>Choix en cohérence avec son profil de risque UNIQUEMENT</a:t>
            </a:r>
            <a:endParaRPr lang="fr-FR" sz="800">
              <a:solidFill>
                <a:srgbClr val="C00000"/>
              </a:solidFill>
            </a:endParaRPr>
          </a:p>
        </p:txBody>
      </p:sp>
      <p:sp>
        <p:nvSpPr>
          <p:cNvPr id="83" name="Forme libre 90">
            <a:extLst>
              <a:ext uri="{FF2B5EF4-FFF2-40B4-BE49-F238E27FC236}">
                <a16:creationId xmlns:a16="http://schemas.microsoft.com/office/drawing/2014/main" id="{05C3BCA0-CB1E-4680-BF53-7DD234378B1A}"/>
              </a:ext>
            </a:extLst>
          </p:cNvPr>
          <p:cNvSpPr/>
          <p:nvPr/>
        </p:nvSpPr>
        <p:spPr bwMode="auto">
          <a:xfrm rot="16200000">
            <a:off x="3363401" y="3954526"/>
            <a:ext cx="3876541" cy="147783"/>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GB">
              <a:latin typeface="Montserrat" panose="00000500000000000000" pitchFamily="2" charset="0"/>
            </a:endParaRPr>
          </a:p>
        </p:txBody>
      </p:sp>
      <p:grpSp>
        <p:nvGrpSpPr>
          <p:cNvPr id="6" name="Groupe 5">
            <a:extLst>
              <a:ext uri="{FF2B5EF4-FFF2-40B4-BE49-F238E27FC236}">
                <a16:creationId xmlns:a16="http://schemas.microsoft.com/office/drawing/2014/main" id="{0B4F5DC5-957A-F1EB-5F01-93D9619F8978}"/>
              </a:ext>
            </a:extLst>
          </p:cNvPr>
          <p:cNvGrpSpPr/>
          <p:nvPr/>
        </p:nvGrpSpPr>
        <p:grpSpPr>
          <a:xfrm>
            <a:off x="6420896" y="2532184"/>
            <a:ext cx="5126183" cy="3926713"/>
            <a:chOff x="5928899" y="1371838"/>
            <a:chExt cx="5598084" cy="4936334"/>
          </a:xfrm>
        </p:grpSpPr>
        <p:pic>
          <p:nvPicPr>
            <p:cNvPr id="5" name="Image 4">
              <a:extLst>
                <a:ext uri="{FF2B5EF4-FFF2-40B4-BE49-F238E27FC236}">
                  <a16:creationId xmlns:a16="http://schemas.microsoft.com/office/drawing/2014/main" id="{EFB57E33-CC50-45EE-A0FB-C073C21E2179}"/>
                </a:ext>
              </a:extLst>
            </p:cNvPr>
            <p:cNvPicPr>
              <a:picLocks noChangeAspect="1"/>
            </p:cNvPicPr>
            <p:nvPr/>
          </p:nvPicPr>
          <p:blipFill>
            <a:blip r:embed="rId6"/>
            <a:stretch>
              <a:fillRect/>
            </a:stretch>
          </p:blipFill>
          <p:spPr>
            <a:xfrm>
              <a:off x="5928899" y="1371838"/>
              <a:ext cx="5598084" cy="4936334"/>
            </a:xfrm>
            <a:prstGeom prst="rect">
              <a:avLst/>
            </a:prstGeom>
            <a:solidFill>
              <a:schemeClr val="bg1"/>
            </a:solidFill>
          </p:spPr>
        </p:pic>
        <p:sp>
          <p:nvSpPr>
            <p:cNvPr id="68" name="Rectangle : coins arrondis 67">
              <a:extLst>
                <a:ext uri="{FF2B5EF4-FFF2-40B4-BE49-F238E27FC236}">
                  <a16:creationId xmlns:a16="http://schemas.microsoft.com/office/drawing/2014/main" id="{B8B4430D-E376-4AB8-99DB-FA9FE532585C}"/>
                </a:ext>
              </a:extLst>
            </p:cNvPr>
            <p:cNvSpPr/>
            <p:nvPr/>
          </p:nvSpPr>
          <p:spPr>
            <a:xfrm>
              <a:off x="6243781" y="2879808"/>
              <a:ext cx="4738255" cy="489155"/>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9" name="Rectangle : coins arrondis 68">
              <a:extLst>
                <a:ext uri="{FF2B5EF4-FFF2-40B4-BE49-F238E27FC236}">
                  <a16:creationId xmlns:a16="http://schemas.microsoft.com/office/drawing/2014/main" id="{733D0EBD-78B9-4890-B6EF-DF3B9C8DDD6F}"/>
                </a:ext>
              </a:extLst>
            </p:cNvPr>
            <p:cNvSpPr/>
            <p:nvPr/>
          </p:nvSpPr>
          <p:spPr>
            <a:xfrm>
              <a:off x="10437861" y="5522612"/>
              <a:ext cx="538724" cy="186814"/>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0" name="Flèche : bas 69">
              <a:extLst>
                <a:ext uri="{FF2B5EF4-FFF2-40B4-BE49-F238E27FC236}">
                  <a16:creationId xmlns:a16="http://schemas.microsoft.com/office/drawing/2014/main" id="{87D9286D-6A41-4B07-8247-5E75A2577906}"/>
                </a:ext>
              </a:extLst>
            </p:cNvPr>
            <p:cNvSpPr/>
            <p:nvPr/>
          </p:nvSpPr>
          <p:spPr>
            <a:xfrm>
              <a:off x="7687939" y="2819328"/>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3" name="Flèche : bas 72">
              <a:extLst>
                <a:ext uri="{FF2B5EF4-FFF2-40B4-BE49-F238E27FC236}">
                  <a16:creationId xmlns:a16="http://schemas.microsoft.com/office/drawing/2014/main" id="{C2D0E3B3-1570-436B-BC9C-AC2830FFC973}"/>
                </a:ext>
              </a:extLst>
            </p:cNvPr>
            <p:cNvSpPr/>
            <p:nvPr/>
          </p:nvSpPr>
          <p:spPr>
            <a:xfrm>
              <a:off x="9816557" y="2763910"/>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5" name="Flèche : bas 74">
              <a:extLst>
                <a:ext uri="{FF2B5EF4-FFF2-40B4-BE49-F238E27FC236}">
                  <a16:creationId xmlns:a16="http://schemas.microsoft.com/office/drawing/2014/main" id="{9E7B1DF7-DD15-4827-A3CD-B6E1697DA53E}"/>
                </a:ext>
              </a:extLst>
            </p:cNvPr>
            <p:cNvSpPr/>
            <p:nvPr/>
          </p:nvSpPr>
          <p:spPr>
            <a:xfrm>
              <a:off x="10686400" y="5350623"/>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6" name="Flèche : bas 75">
              <a:extLst>
                <a:ext uri="{FF2B5EF4-FFF2-40B4-BE49-F238E27FC236}">
                  <a16:creationId xmlns:a16="http://schemas.microsoft.com/office/drawing/2014/main" id="{1CCF4D8A-9B38-4E75-91F5-6661D6A33027}"/>
                </a:ext>
              </a:extLst>
            </p:cNvPr>
            <p:cNvSpPr/>
            <p:nvPr/>
          </p:nvSpPr>
          <p:spPr>
            <a:xfrm>
              <a:off x="6427051" y="2864498"/>
              <a:ext cx="216345" cy="15932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4146E195-00BA-750A-142E-BAB6F0F19BF5}"/>
                </a:ext>
              </a:extLst>
            </p:cNvPr>
            <p:cNvSpPr/>
            <p:nvPr/>
          </p:nvSpPr>
          <p:spPr>
            <a:xfrm>
              <a:off x="5931074" y="6081386"/>
              <a:ext cx="889348" cy="2004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Flèche : bas 7">
            <a:extLst>
              <a:ext uri="{FF2B5EF4-FFF2-40B4-BE49-F238E27FC236}">
                <a16:creationId xmlns:a16="http://schemas.microsoft.com/office/drawing/2014/main" id="{3A396C52-16E1-FD0F-4166-37425F134C42}"/>
              </a:ext>
            </a:extLst>
          </p:cNvPr>
          <p:cNvSpPr/>
          <p:nvPr/>
        </p:nvSpPr>
        <p:spPr>
          <a:xfrm>
            <a:off x="8335740" y="1359864"/>
            <a:ext cx="198108" cy="12673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189411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52A9A44-F6F3-FA8A-D392-9282F3783363}"/>
              </a:ext>
            </a:extLst>
          </p:cNvPr>
          <p:cNvPicPr>
            <a:picLocks noChangeAspect="1"/>
          </p:cNvPicPr>
          <p:nvPr/>
        </p:nvPicPr>
        <p:blipFill>
          <a:blip r:embed="rId2"/>
          <a:stretch>
            <a:fillRect/>
          </a:stretch>
        </p:blipFill>
        <p:spPr>
          <a:xfrm>
            <a:off x="421347" y="2177143"/>
            <a:ext cx="5036025" cy="3616622"/>
          </a:xfrm>
          <a:prstGeom prst="rect">
            <a:avLst/>
          </a:prstGeom>
        </p:spPr>
      </p:pic>
      <p:sp>
        <p:nvSpPr>
          <p:cNvPr id="31" name="Flèche : bas 30">
            <a:extLst>
              <a:ext uri="{FF2B5EF4-FFF2-40B4-BE49-F238E27FC236}">
                <a16:creationId xmlns:a16="http://schemas.microsoft.com/office/drawing/2014/main" id="{C04F47F9-159A-40A4-A340-05D827DBC704}"/>
              </a:ext>
            </a:extLst>
          </p:cNvPr>
          <p:cNvSpPr/>
          <p:nvPr/>
        </p:nvSpPr>
        <p:spPr>
          <a:xfrm>
            <a:off x="4993200" y="3682000"/>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 coins arrondis 32">
            <a:extLst>
              <a:ext uri="{FF2B5EF4-FFF2-40B4-BE49-F238E27FC236}">
                <a16:creationId xmlns:a16="http://schemas.microsoft.com/office/drawing/2014/main" id="{6B93A062-8B7F-4392-B014-5D567BABB862}"/>
              </a:ext>
            </a:extLst>
          </p:cNvPr>
          <p:cNvSpPr/>
          <p:nvPr/>
        </p:nvSpPr>
        <p:spPr>
          <a:xfrm>
            <a:off x="316001" y="1571663"/>
            <a:ext cx="11284316" cy="314031"/>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Consulter le projet / Consulter la composition de la proposition</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grpSp>
        <p:nvGrpSpPr>
          <p:cNvPr id="40" name="Groupe 39">
            <a:extLst>
              <a:ext uri="{FF2B5EF4-FFF2-40B4-BE49-F238E27FC236}">
                <a16:creationId xmlns:a16="http://schemas.microsoft.com/office/drawing/2014/main" id="{A095027F-5EE2-4BD0-ADDB-1BAEF1864C78}"/>
              </a:ext>
            </a:extLst>
          </p:cNvPr>
          <p:cNvGrpSpPr/>
          <p:nvPr/>
        </p:nvGrpSpPr>
        <p:grpSpPr>
          <a:xfrm>
            <a:off x="114300" y="1157826"/>
            <a:ext cx="2204417" cy="322977"/>
            <a:chOff x="1642210" y="864000"/>
            <a:chExt cx="1653313" cy="242233"/>
          </a:xfrm>
        </p:grpSpPr>
        <p:sp>
          <p:nvSpPr>
            <p:cNvPr id="41" name="Rectangle 40">
              <a:extLst>
                <a:ext uri="{FF2B5EF4-FFF2-40B4-BE49-F238E27FC236}">
                  <a16:creationId xmlns:a16="http://schemas.microsoft.com/office/drawing/2014/main" id="{FBDFB417-C1DC-47B7-A4BF-9BDAC1536176}"/>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42" name="Groupe 41">
              <a:extLst>
                <a:ext uri="{FF2B5EF4-FFF2-40B4-BE49-F238E27FC236}">
                  <a16:creationId xmlns:a16="http://schemas.microsoft.com/office/drawing/2014/main" id="{4FD8AB97-4EED-43A6-8D99-BED625AC53BC}"/>
                </a:ext>
              </a:extLst>
            </p:cNvPr>
            <p:cNvGrpSpPr/>
            <p:nvPr/>
          </p:nvGrpSpPr>
          <p:grpSpPr>
            <a:xfrm>
              <a:off x="1976780" y="895093"/>
              <a:ext cx="984172" cy="175628"/>
              <a:chOff x="2027352" y="895093"/>
              <a:chExt cx="984172" cy="175628"/>
            </a:xfrm>
          </p:grpSpPr>
          <p:cxnSp>
            <p:nvCxnSpPr>
              <p:cNvPr id="44" name="Connecteur droit 43">
                <a:extLst>
                  <a:ext uri="{FF2B5EF4-FFF2-40B4-BE49-F238E27FC236}">
                    <a16:creationId xmlns:a16="http://schemas.microsoft.com/office/drawing/2014/main" id="{BE6DFB98-B87D-4519-98CB-693EF1A3FE6B}"/>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2E8CF3AE-A5DE-47BF-8C58-7A25DEA0E397}"/>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3" name="Picture 2" descr="Key Icon 4409723">
              <a:extLst>
                <a:ext uri="{FF2B5EF4-FFF2-40B4-BE49-F238E27FC236}">
                  <a16:creationId xmlns:a16="http://schemas.microsoft.com/office/drawing/2014/main" id="{F950C2CD-5E21-496E-85DF-3DE68FE7A5D5}"/>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ectangle 3">
            <a:extLst>
              <a:ext uri="{FF2B5EF4-FFF2-40B4-BE49-F238E27FC236}">
                <a16:creationId xmlns:a16="http://schemas.microsoft.com/office/drawing/2014/main" id="{597400AE-76EF-A9EC-77EA-0D220B01D8ED}"/>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24" name="Image 23">
            <a:extLst>
              <a:ext uri="{FF2B5EF4-FFF2-40B4-BE49-F238E27FC236}">
                <a16:creationId xmlns:a16="http://schemas.microsoft.com/office/drawing/2014/main" id="{A38DEEED-1084-4115-B0F7-F49FEE98873C}"/>
              </a:ext>
            </a:extLst>
          </p:cNvPr>
          <p:cNvPicPr>
            <a:picLocks noChangeAspect="1"/>
          </p:cNvPicPr>
          <p:nvPr/>
        </p:nvPicPr>
        <p:blipFill>
          <a:blip r:embed="rId4"/>
          <a:stretch>
            <a:fillRect/>
          </a:stretch>
        </p:blipFill>
        <p:spPr>
          <a:xfrm>
            <a:off x="11907662" y="0"/>
            <a:ext cx="284338" cy="284338"/>
          </a:xfrm>
          <a:prstGeom prst="rect">
            <a:avLst/>
          </a:prstGeom>
        </p:spPr>
      </p:pic>
      <p:sp>
        <p:nvSpPr>
          <p:cNvPr id="25" name="Titre 1">
            <a:extLst>
              <a:ext uri="{FF2B5EF4-FFF2-40B4-BE49-F238E27FC236}">
                <a16:creationId xmlns:a16="http://schemas.microsoft.com/office/drawing/2014/main" id="{094EA48C-E63F-4CD0-B48B-3A9F10D04307}"/>
              </a:ext>
            </a:extLst>
          </p:cNvPr>
          <p:cNvSpPr txBox="1">
            <a:spLocks/>
          </p:cNvSpPr>
          <p:nvPr/>
        </p:nvSpPr>
        <p:spPr>
          <a:xfrm>
            <a:off x="960285" y="407216"/>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lang="fr-FR" sz="1600" kern="0">
                <a:solidFill>
                  <a:srgbClr val="000000"/>
                </a:solidFill>
                <a:latin typeface="Montserrat ExtraBold"/>
              </a:rPr>
              <a:t> </a:t>
            </a:r>
            <a:r>
              <a:rPr lang="fr-FR" sz="1600"/>
              <a:t> Parcours LEA : </a:t>
            </a:r>
            <a:r>
              <a:rPr lang="fr-FR" sz="1600" kern="0">
                <a:solidFill>
                  <a:srgbClr val="000000"/>
                </a:solidFill>
                <a:latin typeface="Montserrat ExtraBold"/>
              </a:rPr>
              <a:t>Souscription d’une assurance vie Millevie Essentielle 2 avec de l’Emprunt BPCE </a:t>
            </a:r>
          </a:p>
        </p:txBody>
      </p:sp>
      <p:pic>
        <p:nvPicPr>
          <p:cNvPr id="9" name="Image 8">
            <a:extLst>
              <a:ext uri="{FF2B5EF4-FFF2-40B4-BE49-F238E27FC236}">
                <a16:creationId xmlns:a16="http://schemas.microsoft.com/office/drawing/2014/main" id="{67D9B15B-8D0E-8E5F-BC62-08C4C54D3CB5}"/>
              </a:ext>
            </a:extLst>
          </p:cNvPr>
          <p:cNvPicPr>
            <a:picLocks noChangeAspect="1"/>
          </p:cNvPicPr>
          <p:nvPr/>
        </p:nvPicPr>
        <p:blipFill>
          <a:blip r:embed="rId5"/>
          <a:stretch>
            <a:fillRect/>
          </a:stretch>
        </p:blipFill>
        <p:spPr>
          <a:xfrm>
            <a:off x="6573230" y="2293257"/>
            <a:ext cx="4820485" cy="3648723"/>
          </a:xfrm>
          <a:prstGeom prst="rect">
            <a:avLst/>
          </a:prstGeom>
        </p:spPr>
      </p:pic>
      <p:sp>
        <p:nvSpPr>
          <p:cNvPr id="32" name="Flèche : bas 31">
            <a:extLst>
              <a:ext uri="{FF2B5EF4-FFF2-40B4-BE49-F238E27FC236}">
                <a16:creationId xmlns:a16="http://schemas.microsoft.com/office/drawing/2014/main" id="{36E481C7-E7E3-470F-ABEA-B76E7D261AD6}"/>
              </a:ext>
            </a:extLst>
          </p:cNvPr>
          <p:cNvSpPr/>
          <p:nvPr/>
        </p:nvSpPr>
        <p:spPr>
          <a:xfrm>
            <a:off x="10927268" y="5317565"/>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139219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180FD66-AD98-553B-E711-F512033C452E}"/>
              </a:ext>
            </a:extLst>
          </p:cNvPr>
          <p:cNvPicPr>
            <a:picLocks noChangeAspect="1"/>
          </p:cNvPicPr>
          <p:nvPr/>
        </p:nvPicPr>
        <p:blipFill>
          <a:blip r:embed="rId2"/>
          <a:stretch>
            <a:fillRect/>
          </a:stretch>
        </p:blipFill>
        <p:spPr>
          <a:xfrm>
            <a:off x="8767904" y="2300997"/>
            <a:ext cx="3214830" cy="1732175"/>
          </a:xfrm>
          <a:prstGeom prst="rect">
            <a:avLst/>
          </a:prstGeom>
        </p:spPr>
      </p:pic>
      <p:pic>
        <p:nvPicPr>
          <p:cNvPr id="6" name="Image 5">
            <a:extLst>
              <a:ext uri="{FF2B5EF4-FFF2-40B4-BE49-F238E27FC236}">
                <a16:creationId xmlns:a16="http://schemas.microsoft.com/office/drawing/2014/main" id="{662C97C7-298B-7749-54EC-04ED700A7898}"/>
              </a:ext>
            </a:extLst>
          </p:cNvPr>
          <p:cNvPicPr>
            <a:picLocks noChangeAspect="1"/>
          </p:cNvPicPr>
          <p:nvPr/>
        </p:nvPicPr>
        <p:blipFill>
          <a:blip r:embed="rId3"/>
          <a:stretch>
            <a:fillRect/>
          </a:stretch>
        </p:blipFill>
        <p:spPr>
          <a:xfrm>
            <a:off x="4613729" y="1968952"/>
            <a:ext cx="3615871" cy="2440033"/>
          </a:xfrm>
          <a:prstGeom prst="rect">
            <a:avLst/>
          </a:prstGeom>
        </p:spPr>
      </p:pic>
      <p:sp>
        <p:nvSpPr>
          <p:cNvPr id="43" name="Titre 1">
            <a:extLst>
              <a:ext uri="{FF2B5EF4-FFF2-40B4-BE49-F238E27FC236}">
                <a16:creationId xmlns:a16="http://schemas.microsoft.com/office/drawing/2014/main" id="{C46DEC5D-2251-466A-B997-DC972E87281E}"/>
              </a:ext>
            </a:extLst>
          </p:cNvPr>
          <p:cNvSpPr txBox="1">
            <a:spLocks/>
          </p:cNvSpPr>
          <p:nvPr/>
        </p:nvSpPr>
        <p:spPr>
          <a:xfrm>
            <a:off x="939763" y="412355"/>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lang="fr-FR" sz="1600" kern="0">
                <a:solidFill>
                  <a:srgbClr val="000000"/>
                </a:solidFill>
                <a:latin typeface="Montserrat ExtraBold"/>
              </a:rPr>
              <a:t> </a:t>
            </a:r>
            <a:r>
              <a:rPr lang="fr-FR" sz="1600"/>
              <a:t> Parcours LEA : S</a:t>
            </a:r>
            <a:r>
              <a:rPr lang="fr-FR" sz="1600" kern="0">
                <a:solidFill>
                  <a:srgbClr val="000000"/>
                </a:solidFill>
                <a:latin typeface="Montserrat ExtraBold"/>
              </a:rPr>
              <a:t>ouscription d’une assurance vie Millevie Essentielle 2 avec de l’Emprunt BPCE </a:t>
            </a:r>
          </a:p>
        </p:txBody>
      </p:sp>
      <p:sp>
        <p:nvSpPr>
          <p:cNvPr id="7" name="Rectangle : coins arrondis 6">
            <a:extLst>
              <a:ext uri="{FF2B5EF4-FFF2-40B4-BE49-F238E27FC236}">
                <a16:creationId xmlns:a16="http://schemas.microsoft.com/office/drawing/2014/main" id="{FE31A0AC-C134-44FE-B85D-69B3EE8EAC35}"/>
              </a:ext>
            </a:extLst>
          </p:cNvPr>
          <p:cNvSpPr/>
          <p:nvPr/>
        </p:nvSpPr>
        <p:spPr>
          <a:xfrm>
            <a:off x="127853" y="3902350"/>
            <a:ext cx="3936147" cy="2064138"/>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Modifier l’allocation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Il est possible de modifier la proposition réalisée par LEA à l’étape 2 « Proposition et personnalisation », via le remplacement (switch) de niveau 2</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Sélectionner la ligne à modifier avec le crayon puis cliquer sur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autres supports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dans la ligne support indiquer « Emprunt »</a:t>
            </a: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25" name="Ellipse 24">
            <a:extLst>
              <a:ext uri="{FF2B5EF4-FFF2-40B4-BE49-F238E27FC236}">
                <a16:creationId xmlns:a16="http://schemas.microsoft.com/office/drawing/2014/main" id="{E4382C0D-2F47-49FA-AFBB-0180887269E3}"/>
              </a:ext>
            </a:extLst>
          </p:cNvPr>
          <p:cNvSpPr/>
          <p:nvPr/>
        </p:nvSpPr>
        <p:spPr>
          <a:xfrm>
            <a:off x="7917204" y="4107741"/>
            <a:ext cx="294968" cy="304800"/>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27" name="Connecteur droit avec flèche 26">
            <a:extLst>
              <a:ext uri="{FF2B5EF4-FFF2-40B4-BE49-F238E27FC236}">
                <a16:creationId xmlns:a16="http://schemas.microsoft.com/office/drawing/2014/main" id="{3A997D00-4E90-40A5-A746-AF7C1ABB5FDD}"/>
              </a:ext>
            </a:extLst>
          </p:cNvPr>
          <p:cNvCxnSpPr>
            <a:cxnSpLocks/>
            <a:stCxn id="25" idx="6"/>
          </p:cNvCxnSpPr>
          <p:nvPr/>
        </p:nvCxnSpPr>
        <p:spPr>
          <a:xfrm>
            <a:off x="8212172" y="4260141"/>
            <a:ext cx="479903" cy="0"/>
          </a:xfrm>
          <a:prstGeom prst="straightConnector1">
            <a:avLst/>
          </a:prstGeom>
          <a:ln>
            <a:solidFill>
              <a:schemeClr val="accent2">
                <a:lumMod val="7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2" name="Rectangle : coins arrondis 41">
            <a:extLst>
              <a:ext uri="{FF2B5EF4-FFF2-40B4-BE49-F238E27FC236}">
                <a16:creationId xmlns:a16="http://schemas.microsoft.com/office/drawing/2014/main" id="{37757FE6-6CAE-4542-84C1-8C1A32469E73}"/>
              </a:ext>
            </a:extLst>
          </p:cNvPr>
          <p:cNvSpPr/>
          <p:nvPr/>
        </p:nvSpPr>
        <p:spPr>
          <a:xfrm>
            <a:off x="224035" y="2126174"/>
            <a:ext cx="3779169" cy="1580400"/>
          </a:xfrm>
          <a:prstGeom prst="roundRect">
            <a:avLst>
              <a:gd name="adj" fmla="val 13003"/>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En première intention LEA pousse une allocation issue du portefeuille modèle de NIM </a:t>
            </a:r>
            <a:r>
              <a:rPr kumimoji="0" lang="fr-FR" sz="1050" b="1"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qui ne comportera pas l’emprunt.</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Tous les supports éligibles et proposés en 1</a:t>
            </a:r>
            <a:r>
              <a:rPr kumimoji="0" lang="fr-FR" sz="1050" b="0" i="1" u="none" strike="noStrike" kern="0" cap="none" spc="0" normalizeH="0" baseline="3000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ère</a:t>
            </a: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 intention LEA peuvent être remplacés (switch) ou ventilés (split) au profit de l’emprunt BPCE.</a:t>
            </a:r>
          </a:p>
        </p:txBody>
      </p:sp>
      <p:sp>
        <p:nvSpPr>
          <p:cNvPr id="35" name="Ellipse 34">
            <a:extLst>
              <a:ext uri="{FF2B5EF4-FFF2-40B4-BE49-F238E27FC236}">
                <a16:creationId xmlns:a16="http://schemas.microsoft.com/office/drawing/2014/main" id="{A03652B7-8FBA-4205-ABD7-B180AFD6035D}"/>
              </a:ext>
            </a:extLst>
          </p:cNvPr>
          <p:cNvSpPr/>
          <p:nvPr/>
        </p:nvSpPr>
        <p:spPr>
          <a:xfrm>
            <a:off x="6276795" y="4034561"/>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4</a:t>
            </a:r>
          </a:p>
        </p:txBody>
      </p:sp>
      <p:pic>
        <p:nvPicPr>
          <p:cNvPr id="47" name="Image 46">
            <a:extLst>
              <a:ext uri="{FF2B5EF4-FFF2-40B4-BE49-F238E27FC236}">
                <a16:creationId xmlns:a16="http://schemas.microsoft.com/office/drawing/2014/main" id="{8F6C47D9-79DE-4BE2-AA3A-4B8E20802DB3}"/>
              </a:ext>
            </a:extLst>
          </p:cNvPr>
          <p:cNvPicPr>
            <a:picLocks noChangeAspect="1"/>
          </p:cNvPicPr>
          <p:nvPr/>
        </p:nvPicPr>
        <p:blipFill>
          <a:blip r:embed="rId4"/>
          <a:stretch>
            <a:fillRect/>
          </a:stretch>
        </p:blipFill>
        <p:spPr>
          <a:xfrm>
            <a:off x="11907662" y="27708"/>
            <a:ext cx="284338" cy="284338"/>
          </a:xfrm>
          <a:prstGeom prst="rect">
            <a:avLst/>
          </a:prstGeom>
        </p:spPr>
      </p:pic>
      <p:sp>
        <p:nvSpPr>
          <p:cNvPr id="48" name="Forme libre 90">
            <a:extLst>
              <a:ext uri="{FF2B5EF4-FFF2-40B4-BE49-F238E27FC236}">
                <a16:creationId xmlns:a16="http://schemas.microsoft.com/office/drawing/2014/main" id="{B30D6406-E1BC-414D-B1E3-4F083853C351}"/>
              </a:ext>
            </a:extLst>
          </p:cNvPr>
          <p:cNvSpPr/>
          <p:nvPr/>
        </p:nvSpPr>
        <p:spPr bwMode="auto">
          <a:xfrm rot="16200000">
            <a:off x="2335792" y="4005026"/>
            <a:ext cx="4286993" cy="156394"/>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grpSp>
        <p:nvGrpSpPr>
          <p:cNvPr id="49" name="Groupe 48">
            <a:extLst>
              <a:ext uri="{FF2B5EF4-FFF2-40B4-BE49-F238E27FC236}">
                <a16:creationId xmlns:a16="http://schemas.microsoft.com/office/drawing/2014/main" id="{56C3D6C4-8083-4326-A66B-63B919F7AA9C}"/>
              </a:ext>
            </a:extLst>
          </p:cNvPr>
          <p:cNvGrpSpPr/>
          <p:nvPr/>
        </p:nvGrpSpPr>
        <p:grpSpPr>
          <a:xfrm>
            <a:off x="0" y="1508277"/>
            <a:ext cx="2204417" cy="322977"/>
            <a:chOff x="1642210" y="864000"/>
            <a:chExt cx="1653313" cy="242233"/>
          </a:xfrm>
        </p:grpSpPr>
        <p:sp>
          <p:nvSpPr>
            <p:cNvPr id="50" name="Rectangle 49">
              <a:extLst>
                <a:ext uri="{FF2B5EF4-FFF2-40B4-BE49-F238E27FC236}">
                  <a16:creationId xmlns:a16="http://schemas.microsoft.com/office/drawing/2014/main" id="{ECF3F063-551E-4A4F-833C-F1C41CE8C7C0}"/>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51" name="Groupe 50">
              <a:extLst>
                <a:ext uri="{FF2B5EF4-FFF2-40B4-BE49-F238E27FC236}">
                  <a16:creationId xmlns:a16="http://schemas.microsoft.com/office/drawing/2014/main" id="{5353A2AF-96CA-4B58-8CEF-1F30B5A0D581}"/>
                </a:ext>
              </a:extLst>
            </p:cNvPr>
            <p:cNvGrpSpPr/>
            <p:nvPr/>
          </p:nvGrpSpPr>
          <p:grpSpPr>
            <a:xfrm>
              <a:off x="1976780" y="895093"/>
              <a:ext cx="984172" cy="175628"/>
              <a:chOff x="2027352" y="895093"/>
              <a:chExt cx="984172" cy="175628"/>
            </a:xfrm>
          </p:grpSpPr>
          <p:cxnSp>
            <p:nvCxnSpPr>
              <p:cNvPr id="53" name="Connecteur droit 52">
                <a:extLst>
                  <a:ext uri="{FF2B5EF4-FFF2-40B4-BE49-F238E27FC236}">
                    <a16:creationId xmlns:a16="http://schemas.microsoft.com/office/drawing/2014/main" id="{1E340A81-9F9F-4FC7-AE19-871292DE30C9}"/>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id="{828AF21C-87BD-47C6-AACB-8ABEE6BAB68E}"/>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52" name="Picture 2" descr="Key Icon 4409723">
              <a:extLst>
                <a:ext uri="{FF2B5EF4-FFF2-40B4-BE49-F238E27FC236}">
                  <a16:creationId xmlns:a16="http://schemas.microsoft.com/office/drawing/2014/main" id="{B16C944A-5283-4BF2-8A73-D3F3C8CCEEEE}"/>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56" name="Rectangle 55">
            <a:extLst>
              <a:ext uri="{FF2B5EF4-FFF2-40B4-BE49-F238E27FC236}">
                <a16:creationId xmlns:a16="http://schemas.microsoft.com/office/drawing/2014/main" id="{A0094D4D-052A-4865-B829-FF0D1217A8B7}"/>
              </a:ext>
            </a:extLst>
          </p:cNvPr>
          <p:cNvSpPr/>
          <p:nvPr/>
        </p:nvSpPr>
        <p:spPr>
          <a:xfrm>
            <a:off x="2046514" y="1539379"/>
            <a:ext cx="2204417" cy="322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REMPLACEMENT  SIMPLE</a:t>
            </a:r>
          </a:p>
        </p:txBody>
      </p:sp>
      <p:cxnSp>
        <p:nvCxnSpPr>
          <p:cNvPr id="59" name="Connecteur droit 58">
            <a:extLst>
              <a:ext uri="{FF2B5EF4-FFF2-40B4-BE49-F238E27FC236}">
                <a16:creationId xmlns:a16="http://schemas.microsoft.com/office/drawing/2014/main" id="{37F37A33-1487-4976-BFAD-095A81BC6EB2}"/>
              </a:ext>
            </a:extLst>
          </p:cNvPr>
          <p:cNvCxnSpPr>
            <a:cxnSpLocks/>
          </p:cNvCxnSpPr>
          <p:nvPr/>
        </p:nvCxnSpPr>
        <p:spPr>
          <a:xfrm>
            <a:off x="2220686" y="1580836"/>
            <a:ext cx="1875453"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0" name="Connecteur droit 59">
            <a:extLst>
              <a:ext uri="{FF2B5EF4-FFF2-40B4-BE49-F238E27FC236}">
                <a16:creationId xmlns:a16="http://schemas.microsoft.com/office/drawing/2014/main" id="{C498CE04-58B8-4D4D-B7BF-52EB8842E45A}"/>
              </a:ext>
            </a:extLst>
          </p:cNvPr>
          <p:cNvCxnSpPr>
            <a:cxnSpLocks/>
          </p:cNvCxnSpPr>
          <p:nvPr/>
        </p:nvCxnSpPr>
        <p:spPr>
          <a:xfrm>
            <a:off x="2230016" y="1815006"/>
            <a:ext cx="1875453"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Espace réservé du texte 14">
            <a:extLst>
              <a:ext uri="{FF2B5EF4-FFF2-40B4-BE49-F238E27FC236}">
                <a16:creationId xmlns:a16="http://schemas.microsoft.com/office/drawing/2014/main" id="{77912EBB-0194-47F5-A44A-67458843FB40}"/>
              </a:ext>
            </a:extLst>
          </p:cNvPr>
          <p:cNvSpPr txBox="1">
            <a:spLocks/>
          </p:cNvSpPr>
          <p:nvPr/>
        </p:nvSpPr>
        <p:spPr>
          <a:xfrm rot="20713029">
            <a:off x="4142791" y="1642315"/>
            <a:ext cx="802434" cy="261131"/>
          </a:xfrm>
          <a:prstGeom prst="rect">
            <a:avLst/>
          </a:prstGeom>
          <a:solidFill>
            <a:schemeClr val="tx2"/>
          </a:solidFill>
        </p:spPr>
        <p:txBody>
          <a:bodyPr vert="horz" lIns="0" tIns="0" rIns="0" bIns="0" rtlCol="0" anchor="ctr">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2133" b="0" i="0" u="none" strike="noStrike" cap="none" baseline="0">
                <a:solidFill>
                  <a:srgbClr val="B24388"/>
                </a:solidFill>
                <a:latin typeface="Montserrat SemiBold" panose="00000700000000000000" pitchFamily="50" charset="0"/>
                <a:ea typeface="Arial"/>
                <a:cs typeface="Arial"/>
                <a:sym typeface="Arial"/>
              </a:defRPr>
            </a:lvl1pPr>
            <a:lvl2pPr marL="609585" marR="0" lvl="1" indent="0" algn="l" rtl="0" eaLnBrk="1" hangingPunct="1">
              <a:lnSpc>
                <a:spcPct val="100000"/>
              </a:lnSpc>
              <a:spcBef>
                <a:spcPts val="0"/>
              </a:spcBef>
              <a:spcAft>
                <a:spcPts val="0"/>
              </a:spcAft>
              <a:buClr>
                <a:schemeClr val="accent1"/>
              </a:buClr>
              <a:buFont typeface="Symbol" panose="05050102010706020507" pitchFamily="18" charset="2"/>
              <a:buNone/>
              <a:defRPr sz="1600" b="0" i="0" u="none" strike="noStrike" cap="none">
                <a:solidFill>
                  <a:schemeClr val="bg1"/>
                </a:solidFill>
                <a:latin typeface="+mn-lt"/>
                <a:ea typeface="Arial"/>
                <a:cs typeface="Arial"/>
                <a:sym typeface="Arial"/>
              </a:defRPr>
            </a:lvl2pPr>
            <a:lvl3pPr marL="1219170" marR="0" lvl="2" indent="0" algn="l" rtl="0" eaLnBrk="1" hangingPunct="1">
              <a:lnSpc>
                <a:spcPct val="100000"/>
              </a:lnSpc>
              <a:spcBef>
                <a:spcPts val="0"/>
              </a:spcBef>
              <a:spcAft>
                <a:spcPts val="0"/>
              </a:spcAft>
              <a:buClr>
                <a:srgbClr val="EC624A"/>
              </a:buClr>
              <a:buFont typeface="Courier New" panose="02070309020205020404" pitchFamily="49" charset="0"/>
              <a:buNone/>
              <a:defRPr sz="1600" b="0" i="0" u="none" strike="noStrike" cap="none">
                <a:solidFill>
                  <a:schemeClr val="bg1"/>
                </a:solidFill>
                <a:latin typeface="+mn-lt"/>
                <a:ea typeface="Arial"/>
                <a:cs typeface="Arial"/>
                <a:sym typeface="Arial"/>
              </a:defRPr>
            </a:lvl3pPr>
            <a:lvl4pPr marL="1828754" marR="0" lvl="3" indent="0" algn="l" rtl="0" eaLnBrk="1" hangingPunct="1">
              <a:lnSpc>
                <a:spcPct val="100000"/>
              </a:lnSpc>
              <a:spcBef>
                <a:spcPts val="0"/>
              </a:spcBef>
              <a:spcAft>
                <a:spcPts val="0"/>
              </a:spcAft>
              <a:buClr>
                <a:schemeClr val="accent2"/>
              </a:buClr>
              <a:buFont typeface="Arial" panose="020B0604020202020204" pitchFamily="34" charset="0"/>
              <a:buNone/>
              <a:defRPr sz="1600" b="0" i="0" u="none" strike="noStrike" cap="none">
                <a:solidFill>
                  <a:schemeClr val="bg1"/>
                </a:solidFill>
                <a:latin typeface="+mn-lt"/>
                <a:ea typeface="Arial"/>
                <a:cs typeface="Arial"/>
                <a:sym typeface="Arial"/>
              </a:defRPr>
            </a:lvl4pPr>
            <a:lvl5pPr marL="2438339" marR="0" lvl="4" indent="0" algn="l" rtl="0" eaLnBrk="1" hangingPunct="1">
              <a:lnSpc>
                <a:spcPct val="100000"/>
              </a:lnSpc>
              <a:spcBef>
                <a:spcPts val="0"/>
              </a:spcBef>
              <a:spcAft>
                <a:spcPts val="0"/>
              </a:spcAft>
              <a:buNone/>
              <a:defRPr sz="16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15875" marR="0" lvl="0" indent="-15875"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700" b="0" i="0" u="none" strike="noStrike" kern="0" cap="none" spc="0" normalizeH="0" baseline="0" noProof="0">
                <a:ln>
                  <a:noFill/>
                </a:ln>
                <a:solidFill>
                  <a:srgbClr val="FFFFFF"/>
                </a:solidFill>
                <a:effectLst/>
                <a:uLnTx/>
                <a:uFillTx/>
                <a:latin typeface="Montserrat SemiBold" panose="00000700000000000000" pitchFamily="50" charset="0"/>
                <a:cs typeface="Arial"/>
                <a:sym typeface="Arial"/>
              </a:rPr>
              <a:t>Switch simple</a:t>
            </a:r>
          </a:p>
        </p:txBody>
      </p:sp>
      <p:sp>
        <p:nvSpPr>
          <p:cNvPr id="61" name="ZoneTexte 60">
            <a:extLst>
              <a:ext uri="{FF2B5EF4-FFF2-40B4-BE49-F238E27FC236}">
                <a16:creationId xmlns:a16="http://schemas.microsoft.com/office/drawing/2014/main" id="{44FB83DF-E5BA-429B-B350-718C66FAE55F}"/>
              </a:ext>
            </a:extLst>
          </p:cNvPr>
          <p:cNvSpPr txBox="1"/>
          <p:nvPr/>
        </p:nvSpPr>
        <p:spPr>
          <a:xfrm>
            <a:off x="5428384" y="985027"/>
            <a:ext cx="6477000" cy="685889"/>
          </a:xfrm>
          <a:prstGeom prst="rect">
            <a:avLst/>
          </a:prstGeom>
          <a:solidFill>
            <a:srgbClr val="C00000">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fr-FR"/>
            </a:defPPr>
            <a:lvl1pPr marR="0" lvl="0" indent="0" algn="just" defTabSz="1219170" fontAlgn="auto">
              <a:lnSpc>
                <a:spcPct val="100000"/>
              </a:lnSpc>
              <a:spcBef>
                <a:spcPts val="0"/>
              </a:spcBef>
              <a:spcAft>
                <a:spcPts val="0"/>
              </a:spcAft>
              <a:buClrTx/>
              <a:buSzTx/>
              <a:buFontTx/>
              <a:buNone/>
              <a:tabLst/>
              <a:defRPr kumimoji="0" sz="1050" b="0" i="1" u="none" strike="noStrike" kern="0" cap="none" spc="0" normalizeH="0" baseline="0">
                <a:ln>
                  <a:noFill/>
                </a:ln>
                <a:solidFill>
                  <a:srgbClr val="000000"/>
                </a:solidFill>
                <a:effectLst/>
                <a:uLnTx/>
                <a:uFillTx/>
                <a:latin typeface="Montserrat" panose="00000500000000000000"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rPr>
              <a:t>Rappel : </a:t>
            </a:r>
            <a:r>
              <a:rPr kumimoji="0" lang="fr-FR" sz="1050" b="1" i="1" u="none" strike="noStrike" kern="0" cap="none" spc="0" normalizeH="0" baseline="0" noProof="0">
                <a:ln>
                  <a:noFill/>
                </a:ln>
                <a:solidFill>
                  <a:srgbClr val="C00000"/>
                </a:solidFill>
                <a:effectLst/>
                <a:uLnTx/>
                <a:uFillTx/>
                <a:latin typeface="Montserrat" panose="00000500000000000000" pitchFamily="2" charset="0"/>
                <a:ea typeface="+mn-ea"/>
                <a:cs typeface="+mn-cs"/>
              </a:rPr>
              <a:t>l’emprunt ne doit pas représenter une part trop significative </a:t>
            </a: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rPr>
              <a:t>dans le portefeuille des clients et </a:t>
            </a:r>
            <a:r>
              <a:rPr kumimoji="0" lang="fr-FR" sz="1050" b="1" i="1" u="none" strike="noStrike" kern="0" cap="none" spc="0" normalizeH="0" baseline="0" noProof="0">
                <a:ln>
                  <a:noFill/>
                </a:ln>
                <a:solidFill>
                  <a:srgbClr val="C00000"/>
                </a:solidFill>
                <a:effectLst/>
                <a:uLnTx/>
                <a:uFillTx/>
                <a:latin typeface="Montserrat" panose="00000500000000000000" pitchFamily="2" charset="0"/>
                <a:ea typeface="+mn-ea"/>
                <a:cs typeface="+mn-cs"/>
              </a:rPr>
              <a:t>le produit doit constituer un élément de diversification</a:t>
            </a: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rPr>
              <a:t>. L’appréciation de la part à investir n’est pas définie a priori et est à évaluer par le conseiller lors de l’entretien conseil. </a:t>
            </a:r>
          </a:p>
        </p:txBody>
      </p:sp>
      <p:sp>
        <p:nvSpPr>
          <p:cNvPr id="57" name="Flèche : bas 56">
            <a:extLst>
              <a:ext uri="{FF2B5EF4-FFF2-40B4-BE49-F238E27FC236}">
                <a16:creationId xmlns:a16="http://schemas.microsoft.com/office/drawing/2014/main" id="{EF269203-A397-4D3E-9B75-0571B4672C02}"/>
              </a:ext>
            </a:extLst>
          </p:cNvPr>
          <p:cNvSpPr/>
          <p:nvPr/>
        </p:nvSpPr>
        <p:spPr>
          <a:xfrm>
            <a:off x="9693214" y="3642701"/>
            <a:ext cx="150914" cy="153623"/>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8" name="Flèche : bas 57">
            <a:extLst>
              <a:ext uri="{FF2B5EF4-FFF2-40B4-BE49-F238E27FC236}">
                <a16:creationId xmlns:a16="http://schemas.microsoft.com/office/drawing/2014/main" id="{68703DEB-C254-4001-94C0-5E9238F47438}"/>
              </a:ext>
            </a:extLst>
          </p:cNvPr>
          <p:cNvSpPr/>
          <p:nvPr/>
        </p:nvSpPr>
        <p:spPr>
          <a:xfrm>
            <a:off x="11773877" y="3992165"/>
            <a:ext cx="150914" cy="153623"/>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3" name="Connecteur : en angle 62">
            <a:extLst>
              <a:ext uri="{FF2B5EF4-FFF2-40B4-BE49-F238E27FC236}">
                <a16:creationId xmlns:a16="http://schemas.microsoft.com/office/drawing/2014/main" id="{EE36D608-D312-4036-AF44-B257E2BBD05D}"/>
              </a:ext>
            </a:extLst>
          </p:cNvPr>
          <p:cNvCxnSpPr>
            <a:cxnSpLocks/>
            <a:endCxn id="17" idx="0"/>
          </p:cNvCxnSpPr>
          <p:nvPr/>
        </p:nvCxnSpPr>
        <p:spPr>
          <a:xfrm>
            <a:off x="9944712" y="3858310"/>
            <a:ext cx="407115" cy="328767"/>
          </a:xfrm>
          <a:prstGeom prst="bentConnector3">
            <a:avLst>
              <a:gd name="adj1" fmla="val 167905"/>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EB0D551D-33BD-250A-4BB2-D5F198655D39}"/>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pic>
        <p:nvPicPr>
          <p:cNvPr id="17" name="Image 16">
            <a:extLst>
              <a:ext uri="{FF2B5EF4-FFF2-40B4-BE49-F238E27FC236}">
                <a16:creationId xmlns:a16="http://schemas.microsoft.com/office/drawing/2014/main" id="{8D53EC25-7684-EA5D-2E6B-9BC8E21F9097}"/>
              </a:ext>
            </a:extLst>
          </p:cNvPr>
          <p:cNvPicPr>
            <a:picLocks noChangeAspect="1"/>
          </p:cNvPicPr>
          <p:nvPr/>
        </p:nvPicPr>
        <p:blipFill>
          <a:blip r:embed="rId6"/>
          <a:stretch>
            <a:fillRect/>
          </a:stretch>
        </p:blipFill>
        <p:spPr>
          <a:xfrm>
            <a:off x="8727743" y="4187077"/>
            <a:ext cx="3248167" cy="473633"/>
          </a:xfrm>
          <a:prstGeom prst="rect">
            <a:avLst/>
          </a:prstGeom>
        </p:spPr>
      </p:pic>
      <p:sp>
        <p:nvSpPr>
          <p:cNvPr id="5" name="ZoneTexte 4">
            <a:extLst>
              <a:ext uri="{FF2B5EF4-FFF2-40B4-BE49-F238E27FC236}">
                <a16:creationId xmlns:a16="http://schemas.microsoft.com/office/drawing/2014/main" id="{2B56D7EA-B2F9-736C-EC9E-0091275E7B36}"/>
              </a:ext>
            </a:extLst>
          </p:cNvPr>
          <p:cNvSpPr txBox="1"/>
          <p:nvPr/>
        </p:nvSpPr>
        <p:spPr>
          <a:xfrm>
            <a:off x="9007873" y="4271375"/>
            <a:ext cx="1889863" cy="200055"/>
          </a:xfrm>
          <a:prstGeom prst="rect">
            <a:avLst/>
          </a:prstGeom>
          <a:solidFill>
            <a:srgbClr val="F9F9FB"/>
          </a:solidFill>
        </p:spPr>
        <p:txBody>
          <a:bodyPr wrap="square">
            <a:spAutoFit/>
          </a:bodyPr>
          <a:lstStyle/>
          <a:p>
            <a:pPr>
              <a:spcAft>
                <a:spcPts val="800"/>
              </a:spcAft>
            </a:pPr>
            <a:r>
              <a:rPr lang="fr-FR" sz="700" b="1">
                <a:effectLst/>
                <a:latin typeface="Ubuntu" panose="020B0504030602030204" pitchFamily="34" charset="0"/>
                <a:ea typeface="Calibri" panose="020F0502020204030204" pitchFamily="34" charset="0"/>
                <a:cs typeface="Times New Roman" panose="02020603050405020304" pitchFamily="18" charset="0"/>
              </a:rPr>
              <a:t>EMPRUNT BPCE ASV Oct 2029</a:t>
            </a:r>
          </a:p>
        </p:txBody>
      </p:sp>
      <p:sp>
        <p:nvSpPr>
          <p:cNvPr id="16" name="ZoneTexte 15">
            <a:extLst>
              <a:ext uri="{FF2B5EF4-FFF2-40B4-BE49-F238E27FC236}">
                <a16:creationId xmlns:a16="http://schemas.microsoft.com/office/drawing/2014/main" id="{E90CC4B9-7F9F-0074-CCC9-8BA087099C56}"/>
              </a:ext>
            </a:extLst>
          </p:cNvPr>
          <p:cNvSpPr txBox="1"/>
          <p:nvPr/>
        </p:nvSpPr>
        <p:spPr>
          <a:xfrm>
            <a:off x="9005270" y="4431296"/>
            <a:ext cx="833822" cy="186782"/>
          </a:xfrm>
          <a:prstGeom prst="rect">
            <a:avLst/>
          </a:prstGeom>
          <a:solidFill>
            <a:srgbClr val="F9F9FB"/>
          </a:solidFill>
        </p:spPr>
        <p:txBody>
          <a:bodyPr wrap="square">
            <a:spAutoFit/>
          </a:bodyPr>
          <a:lstStyle/>
          <a:p>
            <a:pPr>
              <a:lnSpc>
                <a:spcPct val="107000"/>
              </a:lnSpc>
              <a:spcAft>
                <a:spcPts val="800"/>
              </a:spcAft>
            </a:pPr>
            <a:r>
              <a:rPr lang="fr-FR" sz="6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FR001400KT41</a:t>
            </a:r>
          </a:p>
        </p:txBody>
      </p:sp>
      <p:sp>
        <p:nvSpPr>
          <p:cNvPr id="18" name="Rectangle 17">
            <a:extLst>
              <a:ext uri="{FF2B5EF4-FFF2-40B4-BE49-F238E27FC236}">
                <a16:creationId xmlns:a16="http://schemas.microsoft.com/office/drawing/2014/main" id="{9A68E8BC-C3BD-99EC-193B-CB4A560A00CF}"/>
              </a:ext>
            </a:extLst>
          </p:cNvPr>
          <p:cNvSpPr/>
          <p:nvPr/>
        </p:nvSpPr>
        <p:spPr>
          <a:xfrm>
            <a:off x="10495128" y="4394579"/>
            <a:ext cx="218365" cy="150125"/>
          </a:xfrm>
          <a:prstGeom prst="rect">
            <a:avLst/>
          </a:prstGeom>
          <a:solidFill>
            <a:srgbClr val="F9F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894304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e 12">
            <a:extLst>
              <a:ext uri="{FF2B5EF4-FFF2-40B4-BE49-F238E27FC236}">
                <a16:creationId xmlns:a16="http://schemas.microsoft.com/office/drawing/2014/main" id="{ACFD24F0-F468-7E39-FC5C-FF3FC4828D98}"/>
              </a:ext>
            </a:extLst>
          </p:cNvPr>
          <p:cNvGrpSpPr/>
          <p:nvPr/>
        </p:nvGrpSpPr>
        <p:grpSpPr>
          <a:xfrm>
            <a:off x="6281132" y="1027288"/>
            <a:ext cx="4993420" cy="4504267"/>
            <a:chOff x="6281132" y="1027288"/>
            <a:chExt cx="4993420" cy="4504267"/>
          </a:xfrm>
        </p:grpSpPr>
        <p:pic>
          <p:nvPicPr>
            <p:cNvPr id="9" name="Image 8">
              <a:extLst>
                <a:ext uri="{FF2B5EF4-FFF2-40B4-BE49-F238E27FC236}">
                  <a16:creationId xmlns:a16="http://schemas.microsoft.com/office/drawing/2014/main" id="{370A8558-DA8C-4EBE-0FF1-0C4BACCA491D}"/>
                </a:ext>
              </a:extLst>
            </p:cNvPr>
            <p:cNvPicPr>
              <a:picLocks noChangeAspect="1"/>
            </p:cNvPicPr>
            <p:nvPr/>
          </p:nvPicPr>
          <p:blipFill>
            <a:blip r:embed="rId2"/>
            <a:stretch>
              <a:fillRect/>
            </a:stretch>
          </p:blipFill>
          <p:spPr>
            <a:xfrm>
              <a:off x="6281132" y="1027288"/>
              <a:ext cx="4993420" cy="4504267"/>
            </a:xfrm>
            <a:prstGeom prst="rect">
              <a:avLst/>
            </a:prstGeom>
          </p:spPr>
        </p:pic>
        <p:sp>
          <p:nvSpPr>
            <p:cNvPr id="16" name="Rectangle : coins arrondis 15">
              <a:extLst>
                <a:ext uri="{FF2B5EF4-FFF2-40B4-BE49-F238E27FC236}">
                  <a16:creationId xmlns:a16="http://schemas.microsoft.com/office/drawing/2014/main" id="{C7CFE345-D90A-4D35-AF26-3B103E9149A4}"/>
                </a:ext>
              </a:extLst>
            </p:cNvPr>
            <p:cNvSpPr/>
            <p:nvPr/>
          </p:nvSpPr>
          <p:spPr>
            <a:xfrm>
              <a:off x="8782756" y="5117690"/>
              <a:ext cx="2438400" cy="413865"/>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ZoneTexte 9">
              <a:extLst>
                <a:ext uri="{FF2B5EF4-FFF2-40B4-BE49-F238E27FC236}">
                  <a16:creationId xmlns:a16="http://schemas.microsoft.com/office/drawing/2014/main" id="{6E192697-DE97-7AAC-6076-BB724D362999}"/>
                </a:ext>
              </a:extLst>
            </p:cNvPr>
            <p:cNvSpPr txBox="1"/>
            <p:nvPr/>
          </p:nvSpPr>
          <p:spPr>
            <a:xfrm>
              <a:off x="9189952" y="5186867"/>
              <a:ext cx="1448552" cy="184666"/>
            </a:xfrm>
            <a:prstGeom prst="rect">
              <a:avLst/>
            </a:prstGeom>
            <a:solidFill>
              <a:srgbClr val="F9F9FB"/>
            </a:solidFill>
          </p:spPr>
          <p:txBody>
            <a:bodyPr wrap="square">
              <a:spAutoFit/>
            </a:bodyPr>
            <a:lstStyle/>
            <a:p>
              <a:pPr>
                <a:spcAft>
                  <a:spcPts val="800"/>
                </a:spcAft>
              </a:pPr>
              <a:r>
                <a:rPr lang="fr-FR" sz="600" b="1">
                  <a:effectLst/>
                  <a:latin typeface="Ubuntu" panose="020B0504030602030204" pitchFamily="34" charset="0"/>
                  <a:ea typeface="Calibri" panose="020F0502020204030204" pitchFamily="34" charset="0"/>
                  <a:cs typeface="Times New Roman" panose="02020603050405020304" pitchFamily="18" charset="0"/>
                </a:rPr>
                <a:t>EMPRUNT BPCE ASV Oct 2029</a:t>
              </a:r>
            </a:p>
          </p:txBody>
        </p:sp>
        <p:sp>
          <p:nvSpPr>
            <p:cNvPr id="11" name="ZoneTexte 10">
              <a:extLst>
                <a:ext uri="{FF2B5EF4-FFF2-40B4-BE49-F238E27FC236}">
                  <a16:creationId xmlns:a16="http://schemas.microsoft.com/office/drawing/2014/main" id="{9BCE4A3A-9C09-946A-E42E-716D579E1F12}"/>
                </a:ext>
              </a:extLst>
            </p:cNvPr>
            <p:cNvSpPr txBox="1"/>
            <p:nvPr/>
          </p:nvSpPr>
          <p:spPr>
            <a:xfrm>
              <a:off x="9181886" y="5310918"/>
              <a:ext cx="833822" cy="186782"/>
            </a:xfrm>
            <a:prstGeom prst="rect">
              <a:avLst/>
            </a:prstGeom>
            <a:solidFill>
              <a:srgbClr val="F9F9FB"/>
            </a:solidFill>
          </p:spPr>
          <p:txBody>
            <a:bodyPr wrap="square">
              <a:spAutoFit/>
            </a:bodyPr>
            <a:lstStyle/>
            <a:p>
              <a:pPr>
                <a:lnSpc>
                  <a:spcPct val="107000"/>
                </a:lnSpc>
                <a:spcAft>
                  <a:spcPts val="800"/>
                </a:spcAft>
              </a:pPr>
              <a:r>
                <a:rPr lang="fr-FR" sz="6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FR</a:t>
              </a:r>
            </a:p>
          </p:txBody>
        </p:sp>
        <p:sp>
          <p:nvSpPr>
            <p:cNvPr id="12" name="Rectangle 11">
              <a:extLst>
                <a:ext uri="{FF2B5EF4-FFF2-40B4-BE49-F238E27FC236}">
                  <a16:creationId xmlns:a16="http://schemas.microsoft.com/office/drawing/2014/main" id="{E5B680D3-B4B6-C7FE-128F-37C4F87774AB}"/>
                </a:ext>
              </a:extLst>
            </p:cNvPr>
            <p:cNvSpPr/>
            <p:nvPr/>
          </p:nvSpPr>
          <p:spPr>
            <a:xfrm>
              <a:off x="10063316" y="5363497"/>
              <a:ext cx="201561" cy="98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4" name="Rectangle : coins arrondis 13">
            <a:extLst>
              <a:ext uri="{FF2B5EF4-FFF2-40B4-BE49-F238E27FC236}">
                <a16:creationId xmlns:a16="http://schemas.microsoft.com/office/drawing/2014/main" id="{3C68A1B6-FAFC-4C97-B4D7-8474888C09A8}"/>
              </a:ext>
            </a:extLst>
          </p:cNvPr>
          <p:cNvSpPr/>
          <p:nvPr/>
        </p:nvSpPr>
        <p:spPr>
          <a:xfrm>
            <a:off x="338794" y="3058686"/>
            <a:ext cx="4344043" cy="672805"/>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067" b="1" kern="0">
                <a:solidFill>
                  <a:srgbClr val="B34A8C"/>
                </a:solidFill>
                <a:latin typeface="Montserrat" panose="00000500000000000000" pitchFamily="2" charset="0"/>
                <a:sym typeface="Wingdings" panose="05000000000000000000" pitchFamily="2" charset="2"/>
              </a:rPr>
              <a:t>Ecran de synthèse LEA </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17" name="Flèche : bas 16">
            <a:extLst>
              <a:ext uri="{FF2B5EF4-FFF2-40B4-BE49-F238E27FC236}">
                <a16:creationId xmlns:a16="http://schemas.microsoft.com/office/drawing/2014/main" id="{4D1346F9-9C3D-4582-A211-91E99D5A6D95}"/>
              </a:ext>
            </a:extLst>
          </p:cNvPr>
          <p:cNvSpPr/>
          <p:nvPr/>
        </p:nvSpPr>
        <p:spPr>
          <a:xfrm>
            <a:off x="11086069" y="4945308"/>
            <a:ext cx="97581" cy="161226"/>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312F8F2A-F3B9-C026-0655-570652C4E77D}"/>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grpSp>
        <p:nvGrpSpPr>
          <p:cNvPr id="39" name="Groupe 38">
            <a:extLst>
              <a:ext uri="{FF2B5EF4-FFF2-40B4-BE49-F238E27FC236}">
                <a16:creationId xmlns:a16="http://schemas.microsoft.com/office/drawing/2014/main" id="{25B5E178-3C61-4CC1-97CF-34EB8577E5DE}"/>
              </a:ext>
            </a:extLst>
          </p:cNvPr>
          <p:cNvGrpSpPr/>
          <p:nvPr/>
        </p:nvGrpSpPr>
        <p:grpSpPr>
          <a:xfrm>
            <a:off x="0" y="1508277"/>
            <a:ext cx="2204417" cy="322977"/>
            <a:chOff x="1642210" y="864000"/>
            <a:chExt cx="1653313" cy="242233"/>
          </a:xfrm>
        </p:grpSpPr>
        <p:sp>
          <p:nvSpPr>
            <p:cNvPr id="40" name="Rectangle 39">
              <a:extLst>
                <a:ext uri="{FF2B5EF4-FFF2-40B4-BE49-F238E27FC236}">
                  <a16:creationId xmlns:a16="http://schemas.microsoft.com/office/drawing/2014/main" id="{5583B685-F7E6-4A69-ACC0-DD9C2C4ECD07}"/>
                </a:ext>
              </a:extLst>
            </p:cNvPr>
            <p:cNvSpPr/>
            <p:nvPr/>
          </p:nvSpPr>
          <p:spPr>
            <a:xfrm>
              <a:off x="1642210" y="864000"/>
              <a:ext cx="1653313" cy="242233"/>
            </a:xfrm>
            <a:prstGeom prst="rect">
              <a:avLst/>
            </a:prstGeom>
            <a:no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41" name="Groupe 40">
              <a:extLst>
                <a:ext uri="{FF2B5EF4-FFF2-40B4-BE49-F238E27FC236}">
                  <a16:creationId xmlns:a16="http://schemas.microsoft.com/office/drawing/2014/main" id="{0C0A7EFA-3A92-442F-8BBE-BFDF7A0C554D}"/>
                </a:ext>
              </a:extLst>
            </p:cNvPr>
            <p:cNvGrpSpPr/>
            <p:nvPr/>
          </p:nvGrpSpPr>
          <p:grpSpPr>
            <a:xfrm>
              <a:off x="1976780" y="895093"/>
              <a:ext cx="984172" cy="175628"/>
              <a:chOff x="2027352" y="895093"/>
              <a:chExt cx="984172" cy="175628"/>
            </a:xfrm>
          </p:grpSpPr>
          <p:cxnSp>
            <p:nvCxnSpPr>
              <p:cNvPr id="43" name="Connecteur droit 42">
                <a:extLst>
                  <a:ext uri="{FF2B5EF4-FFF2-40B4-BE49-F238E27FC236}">
                    <a16:creationId xmlns:a16="http://schemas.microsoft.com/office/drawing/2014/main" id="{0983B3AC-75E7-4805-B22D-4EE2E08030EF}"/>
                  </a:ext>
                </a:extLst>
              </p:cNvPr>
              <p:cNvCxnSpPr>
                <a:cxnSpLocks/>
              </p:cNvCxnSpPr>
              <p:nvPr/>
            </p:nvCxnSpPr>
            <p:spPr>
              <a:xfrm>
                <a:off x="2027352" y="895093"/>
                <a:ext cx="984172" cy="0"/>
              </a:xfrm>
              <a:prstGeom prst="line">
                <a:avLst/>
              </a:prstGeom>
              <a:noFill/>
              <a:ln w="19050" cap="flat" cmpd="sng" algn="ctr">
                <a:solidFill>
                  <a:srgbClr val="9176B4">
                    <a:lumMod val="75000"/>
                  </a:srgbClr>
                </a:solidFill>
                <a:prstDash val="solid"/>
              </a:ln>
              <a:effectLst/>
            </p:spPr>
          </p:cxnSp>
          <p:cxnSp>
            <p:nvCxnSpPr>
              <p:cNvPr id="44" name="Connecteur droit 43">
                <a:extLst>
                  <a:ext uri="{FF2B5EF4-FFF2-40B4-BE49-F238E27FC236}">
                    <a16:creationId xmlns:a16="http://schemas.microsoft.com/office/drawing/2014/main" id="{BA34D4EF-B8B8-4858-83C5-C6E9F526494F}"/>
                  </a:ext>
                </a:extLst>
              </p:cNvPr>
              <p:cNvCxnSpPr>
                <a:cxnSpLocks/>
              </p:cNvCxnSpPr>
              <p:nvPr/>
            </p:nvCxnSpPr>
            <p:spPr>
              <a:xfrm>
                <a:off x="2027352" y="1070721"/>
                <a:ext cx="984172" cy="0"/>
              </a:xfrm>
              <a:prstGeom prst="line">
                <a:avLst/>
              </a:prstGeom>
              <a:noFill/>
              <a:ln w="19050" cap="flat" cmpd="sng" algn="ctr">
                <a:solidFill>
                  <a:srgbClr val="9176B4">
                    <a:lumMod val="75000"/>
                  </a:srgbClr>
                </a:solidFill>
                <a:prstDash val="solid"/>
              </a:ln>
              <a:effectLst/>
            </p:spPr>
          </p:cxnSp>
        </p:grpSp>
        <p:pic>
          <p:nvPicPr>
            <p:cNvPr id="42" name="Picture 2" descr="Key Icon 4409723">
              <a:extLst>
                <a:ext uri="{FF2B5EF4-FFF2-40B4-BE49-F238E27FC236}">
                  <a16:creationId xmlns:a16="http://schemas.microsoft.com/office/drawing/2014/main" id="{9ADC926D-11A7-4C26-8DA9-55F6F3E6BA94}"/>
                </a:ext>
              </a:extLst>
            </p:cNvPr>
            <p:cNvPicPr>
              <a:picLocks noChangeAspect="1" noChangeArrowheads="1"/>
            </p:cNvPicPr>
            <p:nvPr/>
          </p:nvPicPr>
          <p:blipFill>
            <a:blip r:embed="rId3">
              <a:duotone>
                <a:srgbClr val="9176B4">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Rectangle 44">
            <a:extLst>
              <a:ext uri="{FF2B5EF4-FFF2-40B4-BE49-F238E27FC236}">
                <a16:creationId xmlns:a16="http://schemas.microsoft.com/office/drawing/2014/main" id="{EBA7C40D-EA3E-4A13-A608-77F7F22CC3BA}"/>
              </a:ext>
            </a:extLst>
          </p:cNvPr>
          <p:cNvSpPr/>
          <p:nvPr/>
        </p:nvSpPr>
        <p:spPr>
          <a:xfrm>
            <a:off x="246289" y="1958479"/>
            <a:ext cx="2377704" cy="322977"/>
          </a:xfrm>
          <a:prstGeom prst="rect">
            <a:avLst/>
          </a:prstGeom>
          <a:solidFill>
            <a:srgbClr val="FFFFFF"/>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SYNTHESE DES OPERATIONS</a:t>
            </a:r>
          </a:p>
        </p:txBody>
      </p:sp>
      <p:cxnSp>
        <p:nvCxnSpPr>
          <p:cNvPr id="46" name="Connecteur droit 45">
            <a:extLst>
              <a:ext uri="{FF2B5EF4-FFF2-40B4-BE49-F238E27FC236}">
                <a16:creationId xmlns:a16="http://schemas.microsoft.com/office/drawing/2014/main" id="{036E9A81-32D0-4AED-B133-4BDEFFA4B571}"/>
              </a:ext>
            </a:extLst>
          </p:cNvPr>
          <p:cNvCxnSpPr>
            <a:cxnSpLocks/>
          </p:cNvCxnSpPr>
          <p:nvPr/>
        </p:nvCxnSpPr>
        <p:spPr>
          <a:xfrm>
            <a:off x="420461" y="1999936"/>
            <a:ext cx="2018805" cy="0"/>
          </a:xfrm>
          <a:prstGeom prst="line">
            <a:avLst/>
          </a:prstGeom>
          <a:noFill/>
          <a:ln w="19050" cap="flat" cmpd="sng" algn="ctr">
            <a:solidFill>
              <a:srgbClr val="B34A8C"/>
            </a:solidFill>
            <a:prstDash val="solid"/>
          </a:ln>
          <a:effectLst/>
        </p:spPr>
      </p:cxnSp>
      <p:cxnSp>
        <p:nvCxnSpPr>
          <p:cNvPr id="47" name="Connecteur droit 46">
            <a:extLst>
              <a:ext uri="{FF2B5EF4-FFF2-40B4-BE49-F238E27FC236}">
                <a16:creationId xmlns:a16="http://schemas.microsoft.com/office/drawing/2014/main" id="{9DB67300-DC4D-48DA-9139-04373FDC9993}"/>
              </a:ext>
            </a:extLst>
          </p:cNvPr>
          <p:cNvCxnSpPr>
            <a:cxnSpLocks/>
          </p:cNvCxnSpPr>
          <p:nvPr/>
        </p:nvCxnSpPr>
        <p:spPr>
          <a:xfrm>
            <a:off x="388134" y="2235463"/>
            <a:ext cx="2097314" cy="0"/>
          </a:xfrm>
          <a:prstGeom prst="line">
            <a:avLst/>
          </a:prstGeom>
          <a:noFill/>
          <a:ln w="19050" cap="flat" cmpd="sng" algn="ctr">
            <a:solidFill>
              <a:srgbClr val="B34A8C"/>
            </a:solidFill>
            <a:prstDash val="solid"/>
          </a:ln>
          <a:effectLst/>
        </p:spPr>
      </p:cxnSp>
      <p:sp>
        <p:nvSpPr>
          <p:cNvPr id="48" name="Forme libre 90">
            <a:extLst>
              <a:ext uri="{FF2B5EF4-FFF2-40B4-BE49-F238E27FC236}">
                <a16:creationId xmlns:a16="http://schemas.microsoft.com/office/drawing/2014/main" id="{AE7980F8-D810-4B5A-AAB8-33236F73EF20}"/>
              </a:ext>
            </a:extLst>
          </p:cNvPr>
          <p:cNvSpPr/>
          <p:nvPr/>
        </p:nvSpPr>
        <p:spPr bwMode="auto">
          <a:xfrm rot="16200000">
            <a:off x="4293952" y="3386050"/>
            <a:ext cx="1521265" cy="87780"/>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noFill/>
          <a:ln w="19050" cap="flat" cmpd="sng" algn="ctr">
            <a:solidFill>
              <a:srgbClr val="C00000"/>
            </a:solidFill>
            <a:prstDash val="soli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58" name="Titre 1">
            <a:extLst>
              <a:ext uri="{FF2B5EF4-FFF2-40B4-BE49-F238E27FC236}">
                <a16:creationId xmlns:a16="http://schemas.microsoft.com/office/drawing/2014/main" id="{D50DE3C5-8A2B-4AB8-9F90-6652F3CDDECF}"/>
              </a:ext>
            </a:extLst>
          </p:cNvPr>
          <p:cNvSpPr txBox="1">
            <a:spLocks/>
          </p:cNvSpPr>
          <p:nvPr/>
        </p:nvSpPr>
        <p:spPr>
          <a:xfrm>
            <a:off x="957210" y="424552"/>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lang="fr-FR" sz="1600" kern="0">
                <a:solidFill>
                  <a:srgbClr val="000000"/>
                </a:solidFill>
                <a:latin typeface="Montserrat ExtraBold"/>
              </a:rPr>
              <a:t> </a:t>
            </a:r>
            <a:r>
              <a:rPr lang="fr-FR" sz="1600"/>
              <a:t> Parcours LEA : </a:t>
            </a:r>
            <a:r>
              <a:rPr lang="fr-FR" sz="1600" kern="0">
                <a:solidFill>
                  <a:srgbClr val="000000"/>
                </a:solidFill>
                <a:latin typeface="Montserrat ExtraBold"/>
              </a:rPr>
              <a:t>Souscription d’une assurance vie Millevie Essentielle 2 avec de l’Emprunt BPCE </a:t>
            </a:r>
          </a:p>
        </p:txBody>
      </p:sp>
      <p:pic>
        <p:nvPicPr>
          <p:cNvPr id="66" name="Image 65">
            <a:extLst>
              <a:ext uri="{FF2B5EF4-FFF2-40B4-BE49-F238E27FC236}">
                <a16:creationId xmlns:a16="http://schemas.microsoft.com/office/drawing/2014/main" id="{3F37D92C-1AC3-4CD8-AD84-12671E5B9B3D}"/>
              </a:ext>
            </a:extLst>
          </p:cNvPr>
          <p:cNvPicPr>
            <a:picLocks noChangeAspect="1"/>
          </p:cNvPicPr>
          <p:nvPr/>
        </p:nvPicPr>
        <p:blipFill>
          <a:blip r:embed="rId4"/>
          <a:stretch>
            <a:fillRect/>
          </a:stretch>
        </p:blipFill>
        <p:spPr>
          <a:xfrm>
            <a:off x="11907662" y="27708"/>
            <a:ext cx="284338" cy="284338"/>
          </a:xfrm>
          <a:prstGeom prst="rect">
            <a:avLst/>
          </a:prstGeom>
        </p:spPr>
      </p:pic>
      <p:sp>
        <p:nvSpPr>
          <p:cNvPr id="2" name="Rectangle 1">
            <a:extLst>
              <a:ext uri="{FF2B5EF4-FFF2-40B4-BE49-F238E27FC236}">
                <a16:creationId xmlns:a16="http://schemas.microsoft.com/office/drawing/2014/main" id="{4FC3DA67-CF26-4B62-BA6D-FA947599A4FC}"/>
              </a:ext>
            </a:extLst>
          </p:cNvPr>
          <p:cNvSpPr/>
          <p:nvPr/>
        </p:nvSpPr>
        <p:spPr>
          <a:xfrm>
            <a:off x="9439564" y="4137891"/>
            <a:ext cx="628072" cy="554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8857939A-0649-5D4C-EA49-9C58F41DAEF0}"/>
              </a:ext>
            </a:extLst>
          </p:cNvPr>
          <p:cNvSpPr/>
          <p:nvPr/>
        </p:nvSpPr>
        <p:spPr>
          <a:xfrm>
            <a:off x="9037902" y="3736437"/>
            <a:ext cx="148627" cy="692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chemeClr val="tx1"/>
                </a:solidFill>
              </a:rPr>
              <a:t>3</a:t>
            </a:r>
          </a:p>
        </p:txBody>
      </p:sp>
      <p:grpSp>
        <p:nvGrpSpPr>
          <p:cNvPr id="19" name="Groupe 18">
            <a:extLst>
              <a:ext uri="{FF2B5EF4-FFF2-40B4-BE49-F238E27FC236}">
                <a16:creationId xmlns:a16="http://schemas.microsoft.com/office/drawing/2014/main" id="{260588D4-270E-3279-8B90-43004319EE52}"/>
              </a:ext>
            </a:extLst>
          </p:cNvPr>
          <p:cNvGrpSpPr/>
          <p:nvPr/>
        </p:nvGrpSpPr>
        <p:grpSpPr>
          <a:xfrm>
            <a:off x="10018207" y="5776921"/>
            <a:ext cx="2173793" cy="530362"/>
            <a:chOff x="10018207" y="5776921"/>
            <a:chExt cx="2173793" cy="530362"/>
          </a:xfrm>
        </p:grpSpPr>
        <p:sp>
          <p:nvSpPr>
            <p:cNvPr id="18" name="Ellipse 17">
              <a:extLst>
                <a:ext uri="{FF2B5EF4-FFF2-40B4-BE49-F238E27FC236}">
                  <a16:creationId xmlns:a16="http://schemas.microsoft.com/office/drawing/2014/main" id="{549669BC-AE47-B4E4-60B8-50E469EF8149}"/>
                </a:ext>
              </a:extLst>
            </p:cNvPr>
            <p:cNvSpPr/>
            <p:nvPr/>
          </p:nvSpPr>
          <p:spPr>
            <a:xfrm>
              <a:off x="10018207" y="5838093"/>
              <a:ext cx="422030" cy="422031"/>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Arrow: Right 23">
              <a:extLst>
                <a:ext uri="{FF2B5EF4-FFF2-40B4-BE49-F238E27FC236}">
                  <a16:creationId xmlns:a16="http://schemas.microsoft.com/office/drawing/2014/main" id="{2A6659C2-E96D-845F-0913-D84EA0F49AAB}"/>
                </a:ext>
              </a:extLst>
            </p:cNvPr>
            <p:cNvSpPr/>
            <p:nvPr/>
          </p:nvSpPr>
          <p:spPr>
            <a:xfrm>
              <a:off x="10531364" y="5776921"/>
              <a:ext cx="1660636" cy="530362"/>
            </a:xfrm>
            <a:prstGeom prst="rightArrow">
              <a:avLst>
                <a:gd name="adj1" fmla="val 100000"/>
                <a:gd name="adj2" fmla="val 42163"/>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FFFFFF"/>
                  </a:solidFill>
                  <a:effectLst/>
                  <a:uLnTx/>
                  <a:uFillTx/>
                  <a:latin typeface="Montserrat"/>
                  <a:ea typeface="+mn-ea"/>
                  <a:cs typeface="+mn-cs"/>
                </a:rPr>
                <a:t>Panier et chainage des opérations dans les outils producteurs </a:t>
              </a:r>
            </a:p>
          </p:txBody>
        </p:sp>
        <p:pic>
          <p:nvPicPr>
            <p:cNvPr id="15" name="Image 14">
              <a:extLst>
                <a:ext uri="{FF2B5EF4-FFF2-40B4-BE49-F238E27FC236}">
                  <a16:creationId xmlns:a16="http://schemas.microsoft.com/office/drawing/2014/main" id="{F5CA1BFD-BAF7-6D47-6267-8D1B76E75DAF}"/>
                </a:ext>
              </a:extLst>
            </p:cNvPr>
            <p:cNvPicPr>
              <a:picLocks noChangeAspect="1"/>
            </p:cNvPicPr>
            <p:nvPr/>
          </p:nvPicPr>
          <p:blipFill rotWithShape="1">
            <a:blip r:embed="rId5"/>
            <a:srcRect l="24714" t="41879" r="55136" b="51834"/>
            <a:stretch/>
          </p:blipFill>
          <p:spPr>
            <a:xfrm>
              <a:off x="10068449" y="5978768"/>
              <a:ext cx="341644" cy="180872"/>
            </a:xfrm>
            <a:prstGeom prst="rect">
              <a:avLst/>
            </a:prstGeom>
          </p:spPr>
        </p:pic>
      </p:grpSp>
    </p:spTree>
    <p:extLst>
      <p:ext uri="{BB962C8B-B14F-4D97-AF65-F5344CB8AC3E}">
        <p14:creationId xmlns:p14="http://schemas.microsoft.com/office/powerpoint/2010/main" val="41910601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4" name="Titre 1">
            <a:extLst>
              <a:ext uri="{FF2B5EF4-FFF2-40B4-BE49-F238E27FC236}">
                <a16:creationId xmlns:a16="http://schemas.microsoft.com/office/drawing/2014/main" id="{5EF2E155-2AFE-483F-9DD9-8B74D7F6984F}"/>
              </a:ext>
            </a:extLst>
          </p:cNvPr>
          <p:cNvSpPr txBox="1">
            <a:spLocks/>
          </p:cNvSpPr>
          <p:nvPr/>
        </p:nvSpPr>
        <p:spPr>
          <a:xfrm>
            <a:off x="2145398" y="2264114"/>
            <a:ext cx="7913001" cy="853159"/>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Versement complémentaire sur un contrat d’assurance vie Millevie Essentielle 2 existant avec de l’Emprunt BPCE </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4969417" y="1819614"/>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6" name="Rectangle 5">
            <a:extLst>
              <a:ext uri="{FF2B5EF4-FFF2-40B4-BE49-F238E27FC236}">
                <a16:creationId xmlns:a16="http://schemas.microsoft.com/office/drawing/2014/main" id="{0955A4A3-2654-32D4-BC9C-CDC49CD41699}"/>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7" name="Image 6">
            <a:extLst>
              <a:ext uri="{FF2B5EF4-FFF2-40B4-BE49-F238E27FC236}">
                <a16:creationId xmlns:a16="http://schemas.microsoft.com/office/drawing/2014/main" id="{2B4F322A-C515-4068-9C2D-2E49FA0554F3}"/>
              </a:ext>
            </a:extLst>
          </p:cNvPr>
          <p:cNvPicPr>
            <a:picLocks noChangeAspect="1"/>
          </p:cNvPicPr>
          <p:nvPr/>
        </p:nvPicPr>
        <p:blipFill>
          <a:blip r:embed="rId2"/>
          <a:stretch>
            <a:fillRect/>
          </a:stretch>
        </p:blipFill>
        <p:spPr>
          <a:xfrm>
            <a:off x="2980210" y="3457835"/>
            <a:ext cx="6216601" cy="666898"/>
          </a:xfrm>
          <a:prstGeom prst="rect">
            <a:avLst/>
          </a:prstGeom>
        </p:spPr>
      </p:pic>
      <p:sp>
        <p:nvSpPr>
          <p:cNvPr id="8" name="Étoile : 5 branches 7">
            <a:extLst>
              <a:ext uri="{FF2B5EF4-FFF2-40B4-BE49-F238E27FC236}">
                <a16:creationId xmlns:a16="http://schemas.microsoft.com/office/drawing/2014/main" id="{2E171302-7D52-47D5-A544-F423A3DF3A13}"/>
              </a:ext>
            </a:extLst>
          </p:cNvPr>
          <p:cNvSpPr/>
          <p:nvPr/>
        </p:nvSpPr>
        <p:spPr>
          <a:xfrm>
            <a:off x="5151554" y="4512345"/>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Étoile : 5 branches 8">
            <a:extLst>
              <a:ext uri="{FF2B5EF4-FFF2-40B4-BE49-F238E27FC236}">
                <a16:creationId xmlns:a16="http://schemas.microsoft.com/office/drawing/2014/main" id="{034F4348-51B4-4A82-8B4E-09E1589F4975}"/>
              </a:ext>
            </a:extLst>
          </p:cNvPr>
          <p:cNvSpPr/>
          <p:nvPr/>
        </p:nvSpPr>
        <p:spPr>
          <a:xfrm>
            <a:off x="6037458" y="4559248"/>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F4B49AB1-A3B9-4156-97D1-668A09CA7546}"/>
              </a:ext>
            </a:extLst>
          </p:cNvPr>
          <p:cNvSpPr txBox="1"/>
          <p:nvPr/>
        </p:nvSpPr>
        <p:spPr>
          <a:xfrm>
            <a:off x="4584291" y="4180645"/>
            <a:ext cx="1228436"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Horizon du projet : mini 7 ans</a:t>
            </a:r>
          </a:p>
        </p:txBody>
      </p:sp>
      <p:sp>
        <p:nvSpPr>
          <p:cNvPr id="11" name="ZoneTexte 10">
            <a:extLst>
              <a:ext uri="{FF2B5EF4-FFF2-40B4-BE49-F238E27FC236}">
                <a16:creationId xmlns:a16="http://schemas.microsoft.com/office/drawing/2014/main" id="{D4365B1D-0120-418B-A958-683024DB2D81}"/>
              </a:ext>
            </a:extLst>
          </p:cNvPr>
          <p:cNvSpPr txBox="1"/>
          <p:nvPr/>
        </p:nvSpPr>
        <p:spPr>
          <a:xfrm>
            <a:off x="5771162" y="4176028"/>
            <a:ext cx="1667162"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Remplacement de niveau 2 ou de niveau 3</a:t>
            </a:r>
          </a:p>
        </p:txBody>
      </p:sp>
      <p:sp>
        <p:nvSpPr>
          <p:cNvPr id="12" name="ZoneTexte 11">
            <a:extLst>
              <a:ext uri="{FF2B5EF4-FFF2-40B4-BE49-F238E27FC236}">
                <a16:creationId xmlns:a16="http://schemas.microsoft.com/office/drawing/2014/main" id="{63132CE6-52E5-47D8-AFA5-C467D300AE73}"/>
              </a:ext>
            </a:extLst>
          </p:cNvPr>
          <p:cNvSpPr txBox="1"/>
          <p:nvPr/>
        </p:nvSpPr>
        <p:spPr>
          <a:xfrm>
            <a:off x="1822615" y="3192356"/>
            <a:ext cx="8543637" cy="261610"/>
          </a:xfrm>
          <a:prstGeom prst="rect">
            <a:avLst/>
          </a:prstGeom>
          <a:noFill/>
        </p:spPr>
        <p:txBody>
          <a:bodyPr wrap="square">
            <a:spAutoFit/>
          </a:bodyPr>
          <a:lstStyle/>
          <a:p>
            <a:pPr algn="ctr"/>
            <a:r>
              <a:rPr kumimoji="0" lang="fr-FR" sz="11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Les étapes du parcours LEA : a quelle étape doit on faire une modification </a:t>
            </a:r>
            <a:endParaRPr lang="fr-FR" sz="1100">
              <a:latin typeface="Montserrat" panose="00000500000000000000" pitchFamily="2" charset="0"/>
            </a:endParaRPr>
          </a:p>
        </p:txBody>
      </p:sp>
      <p:sp>
        <p:nvSpPr>
          <p:cNvPr id="13" name="Étoile : 5 branches 12">
            <a:extLst>
              <a:ext uri="{FF2B5EF4-FFF2-40B4-BE49-F238E27FC236}">
                <a16:creationId xmlns:a16="http://schemas.microsoft.com/office/drawing/2014/main" id="{40C479D8-3B7B-4D9C-B150-861A4B96000D}"/>
              </a:ext>
            </a:extLst>
          </p:cNvPr>
          <p:cNvSpPr/>
          <p:nvPr/>
        </p:nvSpPr>
        <p:spPr>
          <a:xfrm>
            <a:off x="6799458" y="4545393"/>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77100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1">
            <a:extLst>
              <a:ext uri="{FF2B5EF4-FFF2-40B4-BE49-F238E27FC236}">
                <a16:creationId xmlns:a16="http://schemas.microsoft.com/office/drawing/2014/main" id="{40A788F1-94FD-4533-8CC1-1822C701E291}"/>
              </a:ext>
            </a:extLst>
          </p:cNvPr>
          <p:cNvSpPr txBox="1">
            <a:spLocks/>
          </p:cNvSpPr>
          <p:nvPr/>
        </p:nvSpPr>
        <p:spPr>
          <a:xfrm>
            <a:off x="982797" y="403220"/>
            <a:ext cx="10707561"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RPr lang="fr-FR"/>
            </a:defPPr>
            <a:lvl1pPr marR="0" lvl="0" indent="0" fontAlgn="auto">
              <a:lnSpc>
                <a:spcPct val="90000"/>
              </a:lnSpc>
              <a:spcBef>
                <a:spcPts val="0"/>
              </a:spcBef>
              <a:spcAft>
                <a:spcPts val="0"/>
              </a:spcAft>
              <a:buClrTx/>
              <a:buSzTx/>
              <a:buFontTx/>
              <a:buNone/>
              <a:tabLst/>
              <a:defRPr kumimoji="0" sz="160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r>
              <a:rPr lang="fr-FR">
                <a:sym typeface="Arial"/>
              </a:rPr>
              <a:t> </a:t>
            </a:r>
            <a:r>
              <a:rPr lang="fr-FR" sz="1600"/>
              <a:t> Parcours LEA : </a:t>
            </a:r>
            <a:r>
              <a:rPr lang="fr-FR">
                <a:sym typeface="Arial"/>
              </a:rPr>
              <a:t>Versement complémentaire sur un contrat d’assurance vie Millevie Essentielle 2 existant avec de l’Emprunt BPCE </a:t>
            </a:r>
          </a:p>
          <a:p>
            <a:endParaRPr lang="fr-FR">
              <a:sym typeface="Arial"/>
            </a:endParaRPr>
          </a:p>
        </p:txBody>
      </p:sp>
      <p:sp>
        <p:nvSpPr>
          <p:cNvPr id="8" name="Rectangle : coins arrondis 7">
            <a:extLst>
              <a:ext uri="{FF2B5EF4-FFF2-40B4-BE49-F238E27FC236}">
                <a16:creationId xmlns:a16="http://schemas.microsoft.com/office/drawing/2014/main" id="{7003601F-1D88-44BA-A877-0E83342884B3}"/>
              </a:ext>
            </a:extLst>
          </p:cNvPr>
          <p:cNvSpPr/>
          <p:nvPr/>
        </p:nvSpPr>
        <p:spPr>
          <a:xfrm>
            <a:off x="510977" y="1489976"/>
            <a:ext cx="4425389" cy="2333879"/>
          </a:xfrm>
          <a:prstGeom prst="roundRect">
            <a:avLst>
              <a:gd name="adj" fmla="val 13003"/>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Libérer des montants à allouer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Ouvrir une nouvelle session</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LEA et accéder en premier à la rubrique « Renseigner mon Epargne » pour investir des liquidités en épargne financière. Le client peut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Investir des liquidités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à partir d’u compte à vue depuis la page « Votre épargne de précaution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Déclarer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des avoirs externes et indiquer la part à investir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dans le projet à la page « Souhaitez-vous déclarer des avoirs dans d’autres établissements »</a:t>
            </a:r>
          </a:p>
          <a:p>
            <a:pPr marL="11400" marR="0" lvl="0" indent="0" algn="just" defTabSz="1219170" rtl="0" eaLnBrk="1" fontAlgn="auto" latinLnBrk="0" hangingPunct="1">
              <a:lnSpc>
                <a:spcPct val="100000"/>
              </a:lnSpc>
              <a:spcBef>
                <a:spcPts val="0"/>
              </a:spcBef>
              <a:spcAft>
                <a:spcPts val="40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grpSp>
        <p:nvGrpSpPr>
          <p:cNvPr id="9" name="Groupe 8">
            <a:extLst>
              <a:ext uri="{FF2B5EF4-FFF2-40B4-BE49-F238E27FC236}">
                <a16:creationId xmlns:a16="http://schemas.microsoft.com/office/drawing/2014/main" id="{552CA55B-560C-414D-B321-79E83F8AD8A4}"/>
              </a:ext>
            </a:extLst>
          </p:cNvPr>
          <p:cNvGrpSpPr/>
          <p:nvPr/>
        </p:nvGrpSpPr>
        <p:grpSpPr>
          <a:xfrm>
            <a:off x="247788" y="1098605"/>
            <a:ext cx="2204417" cy="322977"/>
            <a:chOff x="1642210" y="864000"/>
            <a:chExt cx="1653313" cy="242233"/>
          </a:xfrm>
        </p:grpSpPr>
        <p:sp>
          <p:nvSpPr>
            <p:cNvPr id="10" name="Rectangle 9">
              <a:extLst>
                <a:ext uri="{FF2B5EF4-FFF2-40B4-BE49-F238E27FC236}">
                  <a16:creationId xmlns:a16="http://schemas.microsoft.com/office/drawing/2014/main" id="{A453F8E7-6E45-4864-9ED1-FFE48A767562}"/>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 name="Groupe 10">
              <a:extLst>
                <a:ext uri="{FF2B5EF4-FFF2-40B4-BE49-F238E27FC236}">
                  <a16:creationId xmlns:a16="http://schemas.microsoft.com/office/drawing/2014/main" id="{F9F2B59E-CBBB-4C66-AF12-7B5B8F9653E1}"/>
                </a:ext>
              </a:extLst>
            </p:cNvPr>
            <p:cNvGrpSpPr/>
            <p:nvPr/>
          </p:nvGrpSpPr>
          <p:grpSpPr>
            <a:xfrm>
              <a:off x="1976780" y="895093"/>
              <a:ext cx="984172" cy="175628"/>
              <a:chOff x="2027352" y="895093"/>
              <a:chExt cx="984172" cy="175628"/>
            </a:xfrm>
          </p:grpSpPr>
          <p:cxnSp>
            <p:nvCxnSpPr>
              <p:cNvPr id="13" name="Connecteur droit 12">
                <a:extLst>
                  <a:ext uri="{FF2B5EF4-FFF2-40B4-BE49-F238E27FC236}">
                    <a16:creationId xmlns:a16="http://schemas.microsoft.com/office/drawing/2014/main" id="{EFFBFFED-123E-44F5-B8BA-0DB32BBFEC4A}"/>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F9D060AD-B97D-4335-8523-531095C3885F}"/>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2" name="Picture 2" descr="Key Icon 4409723">
              <a:extLst>
                <a:ext uri="{FF2B5EF4-FFF2-40B4-BE49-F238E27FC236}">
                  <a16:creationId xmlns:a16="http://schemas.microsoft.com/office/drawing/2014/main" id="{0F4DD792-4CF9-4CEC-9DA6-DCAB7EEC247B}"/>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66" name="Forme libre 90">
            <a:extLst>
              <a:ext uri="{FF2B5EF4-FFF2-40B4-BE49-F238E27FC236}">
                <a16:creationId xmlns:a16="http://schemas.microsoft.com/office/drawing/2014/main" id="{49CD16FC-792D-44B1-9358-94F02756DB78}"/>
              </a:ext>
            </a:extLst>
          </p:cNvPr>
          <p:cNvSpPr/>
          <p:nvPr/>
        </p:nvSpPr>
        <p:spPr bwMode="auto">
          <a:xfrm rot="16200000">
            <a:off x="2941515" y="3639359"/>
            <a:ext cx="4387273"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67" name="Image 66">
            <a:extLst>
              <a:ext uri="{FF2B5EF4-FFF2-40B4-BE49-F238E27FC236}">
                <a16:creationId xmlns:a16="http://schemas.microsoft.com/office/drawing/2014/main" id="{BA6694DD-1BE4-4992-9063-97D4EA2C9041}"/>
              </a:ext>
            </a:extLst>
          </p:cNvPr>
          <p:cNvPicPr>
            <a:picLocks noChangeAspect="1"/>
          </p:cNvPicPr>
          <p:nvPr/>
        </p:nvPicPr>
        <p:blipFill>
          <a:blip r:embed="rId3"/>
          <a:stretch>
            <a:fillRect/>
          </a:stretch>
        </p:blipFill>
        <p:spPr>
          <a:xfrm>
            <a:off x="11872826" y="87090"/>
            <a:ext cx="284338" cy="284338"/>
          </a:xfrm>
          <a:prstGeom prst="rect">
            <a:avLst/>
          </a:prstGeom>
        </p:spPr>
      </p:pic>
      <p:sp>
        <p:nvSpPr>
          <p:cNvPr id="29" name="Rectangle : coins arrondis 28">
            <a:extLst>
              <a:ext uri="{FF2B5EF4-FFF2-40B4-BE49-F238E27FC236}">
                <a16:creationId xmlns:a16="http://schemas.microsoft.com/office/drawing/2014/main" id="{525C0E28-A2CF-4EEC-AA08-32B893549D57}"/>
              </a:ext>
            </a:extLst>
          </p:cNvPr>
          <p:cNvSpPr/>
          <p:nvPr/>
        </p:nvSpPr>
        <p:spPr>
          <a:xfrm>
            <a:off x="532898" y="4200748"/>
            <a:ext cx="4380847" cy="1627397"/>
          </a:xfrm>
          <a:prstGeom prst="roundRect">
            <a:avLst>
              <a:gd name="adj" fmla="val 13547"/>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Mettre en place des versements programmés : Pour mettre en place/</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augmenter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des versements programmés, indiquer le montant additionnel à investir mensuellement en renseignant la ligne « Epargne restant programmée à affecter aux projets » à la page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Votre capacité d’épargne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pic>
        <p:nvPicPr>
          <p:cNvPr id="34" name="Image 33">
            <a:extLst>
              <a:ext uri="{FF2B5EF4-FFF2-40B4-BE49-F238E27FC236}">
                <a16:creationId xmlns:a16="http://schemas.microsoft.com/office/drawing/2014/main" id="{1272BC1A-0335-47DF-B0DD-07D310C0C099}"/>
              </a:ext>
            </a:extLst>
          </p:cNvPr>
          <p:cNvPicPr>
            <a:picLocks noChangeAspect="1"/>
          </p:cNvPicPr>
          <p:nvPr/>
        </p:nvPicPr>
        <p:blipFill>
          <a:blip r:embed="rId4"/>
          <a:stretch>
            <a:fillRect/>
          </a:stretch>
        </p:blipFill>
        <p:spPr>
          <a:xfrm flipH="1">
            <a:off x="333088" y="3963614"/>
            <a:ext cx="450335" cy="386933"/>
          </a:xfrm>
          <a:prstGeom prst="rect">
            <a:avLst/>
          </a:prstGeom>
        </p:spPr>
      </p:pic>
      <p:pic>
        <p:nvPicPr>
          <p:cNvPr id="44" name="Image 43">
            <a:extLst>
              <a:ext uri="{FF2B5EF4-FFF2-40B4-BE49-F238E27FC236}">
                <a16:creationId xmlns:a16="http://schemas.microsoft.com/office/drawing/2014/main" id="{B20A6D33-A606-42FB-9028-DCE3773A0668}"/>
              </a:ext>
            </a:extLst>
          </p:cNvPr>
          <p:cNvPicPr>
            <a:picLocks noChangeAspect="1"/>
          </p:cNvPicPr>
          <p:nvPr/>
        </p:nvPicPr>
        <p:blipFill>
          <a:blip r:embed="rId5"/>
          <a:stretch>
            <a:fillRect/>
          </a:stretch>
        </p:blipFill>
        <p:spPr>
          <a:xfrm>
            <a:off x="7839238" y="4422071"/>
            <a:ext cx="2938262" cy="1605759"/>
          </a:xfrm>
          <a:prstGeom prst="rect">
            <a:avLst/>
          </a:prstGeom>
        </p:spPr>
      </p:pic>
      <p:pic>
        <p:nvPicPr>
          <p:cNvPr id="45" name="Image 44">
            <a:extLst>
              <a:ext uri="{FF2B5EF4-FFF2-40B4-BE49-F238E27FC236}">
                <a16:creationId xmlns:a16="http://schemas.microsoft.com/office/drawing/2014/main" id="{19180D29-7767-42CB-8B1F-EF762FD9F3F5}"/>
              </a:ext>
            </a:extLst>
          </p:cNvPr>
          <p:cNvPicPr>
            <a:picLocks noChangeAspect="1"/>
          </p:cNvPicPr>
          <p:nvPr/>
        </p:nvPicPr>
        <p:blipFill>
          <a:blip r:embed="rId6"/>
          <a:stretch>
            <a:fillRect/>
          </a:stretch>
        </p:blipFill>
        <p:spPr>
          <a:xfrm>
            <a:off x="9306447" y="1639470"/>
            <a:ext cx="2578980" cy="1891007"/>
          </a:xfrm>
          <a:prstGeom prst="rect">
            <a:avLst/>
          </a:prstGeom>
        </p:spPr>
      </p:pic>
      <p:pic>
        <p:nvPicPr>
          <p:cNvPr id="46" name="Image 45">
            <a:extLst>
              <a:ext uri="{FF2B5EF4-FFF2-40B4-BE49-F238E27FC236}">
                <a16:creationId xmlns:a16="http://schemas.microsoft.com/office/drawing/2014/main" id="{12DBC8EC-49E3-49D2-8BE0-18F4B15F5F03}"/>
              </a:ext>
            </a:extLst>
          </p:cNvPr>
          <p:cNvPicPr>
            <a:picLocks noChangeAspect="1"/>
          </p:cNvPicPr>
          <p:nvPr/>
        </p:nvPicPr>
        <p:blipFill rotWithShape="1">
          <a:blip r:embed="rId7"/>
          <a:srcRect t="21356"/>
          <a:stretch/>
        </p:blipFill>
        <p:spPr>
          <a:xfrm>
            <a:off x="5282580" y="1050013"/>
            <a:ext cx="3890912" cy="2205174"/>
          </a:xfrm>
          <a:prstGeom prst="rect">
            <a:avLst/>
          </a:prstGeom>
        </p:spPr>
      </p:pic>
      <p:sp>
        <p:nvSpPr>
          <p:cNvPr id="47" name="Rectangle : coins arrondis 46">
            <a:extLst>
              <a:ext uri="{FF2B5EF4-FFF2-40B4-BE49-F238E27FC236}">
                <a16:creationId xmlns:a16="http://schemas.microsoft.com/office/drawing/2014/main" id="{7B2C81C0-F334-4448-83CE-2E6E90EFA017}"/>
              </a:ext>
            </a:extLst>
          </p:cNvPr>
          <p:cNvSpPr/>
          <p:nvPr/>
        </p:nvSpPr>
        <p:spPr>
          <a:xfrm>
            <a:off x="5359176" y="1897698"/>
            <a:ext cx="3737720" cy="420152"/>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8" name="Flèche : bas 47">
            <a:extLst>
              <a:ext uri="{FF2B5EF4-FFF2-40B4-BE49-F238E27FC236}">
                <a16:creationId xmlns:a16="http://schemas.microsoft.com/office/drawing/2014/main" id="{563A9E83-3DD9-4386-B231-E019B06027FE}"/>
              </a:ext>
            </a:extLst>
          </p:cNvPr>
          <p:cNvSpPr/>
          <p:nvPr/>
        </p:nvSpPr>
        <p:spPr>
          <a:xfrm>
            <a:off x="11197380" y="3034573"/>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Flèche : bas 48">
            <a:extLst>
              <a:ext uri="{FF2B5EF4-FFF2-40B4-BE49-F238E27FC236}">
                <a16:creationId xmlns:a16="http://schemas.microsoft.com/office/drawing/2014/main" id="{2959AF99-A455-4EA4-B6F1-7C1F8367922E}"/>
              </a:ext>
            </a:extLst>
          </p:cNvPr>
          <p:cNvSpPr/>
          <p:nvPr/>
        </p:nvSpPr>
        <p:spPr>
          <a:xfrm>
            <a:off x="8553573" y="1816745"/>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Flèche : bas 49">
            <a:extLst>
              <a:ext uri="{FF2B5EF4-FFF2-40B4-BE49-F238E27FC236}">
                <a16:creationId xmlns:a16="http://schemas.microsoft.com/office/drawing/2014/main" id="{5E7D2A15-79B6-44FF-BE75-6709380569DB}"/>
              </a:ext>
            </a:extLst>
          </p:cNvPr>
          <p:cNvSpPr/>
          <p:nvPr/>
        </p:nvSpPr>
        <p:spPr>
          <a:xfrm>
            <a:off x="9523183" y="5226705"/>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67D18DC1-009A-E6B8-0863-3019ADCA4793}"/>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2507245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E2F8E4C-5040-E099-909B-5BB72277A43D}"/>
              </a:ext>
            </a:extLst>
          </p:cNvPr>
          <p:cNvPicPr>
            <a:picLocks noChangeAspect="1"/>
          </p:cNvPicPr>
          <p:nvPr/>
        </p:nvPicPr>
        <p:blipFill>
          <a:blip r:embed="rId2"/>
          <a:stretch>
            <a:fillRect/>
          </a:stretch>
        </p:blipFill>
        <p:spPr>
          <a:xfrm>
            <a:off x="7193399" y="2302330"/>
            <a:ext cx="4344144" cy="3314700"/>
          </a:xfrm>
          <a:prstGeom prst="rect">
            <a:avLst/>
          </a:prstGeom>
        </p:spPr>
      </p:pic>
      <p:grpSp>
        <p:nvGrpSpPr>
          <p:cNvPr id="16" name="Groupe 15">
            <a:extLst>
              <a:ext uri="{FF2B5EF4-FFF2-40B4-BE49-F238E27FC236}">
                <a16:creationId xmlns:a16="http://schemas.microsoft.com/office/drawing/2014/main" id="{5E2E25AB-B3E9-46AE-813C-D45A538002FB}"/>
              </a:ext>
            </a:extLst>
          </p:cNvPr>
          <p:cNvGrpSpPr/>
          <p:nvPr/>
        </p:nvGrpSpPr>
        <p:grpSpPr>
          <a:xfrm>
            <a:off x="2021136" y="1409492"/>
            <a:ext cx="2204417" cy="381904"/>
            <a:chOff x="1642210" y="864000"/>
            <a:chExt cx="1653313" cy="242233"/>
          </a:xfrm>
        </p:grpSpPr>
        <p:sp>
          <p:nvSpPr>
            <p:cNvPr id="17" name="Rectangle 16">
              <a:extLst>
                <a:ext uri="{FF2B5EF4-FFF2-40B4-BE49-F238E27FC236}">
                  <a16:creationId xmlns:a16="http://schemas.microsoft.com/office/drawing/2014/main" id="{7769213F-4B28-4559-9206-EE9F10B894A1}"/>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8" name="Groupe 17">
              <a:extLst>
                <a:ext uri="{FF2B5EF4-FFF2-40B4-BE49-F238E27FC236}">
                  <a16:creationId xmlns:a16="http://schemas.microsoft.com/office/drawing/2014/main" id="{2A03386B-F3C1-4646-80D3-062B2253DC5D}"/>
                </a:ext>
              </a:extLst>
            </p:cNvPr>
            <p:cNvGrpSpPr/>
            <p:nvPr/>
          </p:nvGrpSpPr>
          <p:grpSpPr>
            <a:xfrm>
              <a:off x="1976780" y="895093"/>
              <a:ext cx="984172" cy="175628"/>
              <a:chOff x="2027352" y="895093"/>
              <a:chExt cx="984172" cy="175628"/>
            </a:xfrm>
          </p:grpSpPr>
          <p:cxnSp>
            <p:nvCxnSpPr>
              <p:cNvPr id="20" name="Connecteur droit 19">
                <a:extLst>
                  <a:ext uri="{FF2B5EF4-FFF2-40B4-BE49-F238E27FC236}">
                    <a16:creationId xmlns:a16="http://schemas.microsoft.com/office/drawing/2014/main" id="{C233765D-A83F-4D88-8D7A-DC114045F180}"/>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86F1D55B-DABC-4D78-8579-CEB2C8432A2E}"/>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9" name="Picture 2" descr="Key Icon 4409723">
              <a:extLst>
                <a:ext uri="{FF2B5EF4-FFF2-40B4-BE49-F238E27FC236}">
                  <a16:creationId xmlns:a16="http://schemas.microsoft.com/office/drawing/2014/main" id="{D3FC9E4B-02E8-473B-BCC8-638CC02FCA3C}"/>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Rectangle : coins arrondis 27">
            <a:extLst>
              <a:ext uri="{FF2B5EF4-FFF2-40B4-BE49-F238E27FC236}">
                <a16:creationId xmlns:a16="http://schemas.microsoft.com/office/drawing/2014/main" id="{55CF8BF0-2299-47B6-8DB4-04A323F06E70}"/>
              </a:ext>
            </a:extLst>
          </p:cNvPr>
          <p:cNvSpPr/>
          <p:nvPr/>
        </p:nvSpPr>
        <p:spPr>
          <a:xfrm>
            <a:off x="7194620" y="3225522"/>
            <a:ext cx="4202723" cy="703383"/>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 coins arrondis 29">
            <a:extLst>
              <a:ext uri="{FF2B5EF4-FFF2-40B4-BE49-F238E27FC236}">
                <a16:creationId xmlns:a16="http://schemas.microsoft.com/office/drawing/2014/main" id="{1493CEE1-1F74-48ED-A9B5-0215CE236083}"/>
              </a:ext>
            </a:extLst>
          </p:cNvPr>
          <p:cNvSpPr/>
          <p:nvPr/>
        </p:nvSpPr>
        <p:spPr>
          <a:xfrm>
            <a:off x="7176407" y="4667746"/>
            <a:ext cx="4196443" cy="271647"/>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Flèche : bas 31">
            <a:extLst>
              <a:ext uri="{FF2B5EF4-FFF2-40B4-BE49-F238E27FC236}">
                <a16:creationId xmlns:a16="http://schemas.microsoft.com/office/drawing/2014/main" id="{B2709404-BE63-455A-8B0F-1A2D29C2884B}"/>
              </a:ext>
            </a:extLst>
          </p:cNvPr>
          <p:cNvSpPr/>
          <p:nvPr/>
        </p:nvSpPr>
        <p:spPr>
          <a:xfrm>
            <a:off x="7884069" y="3467668"/>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Flèche : bas 38">
            <a:extLst>
              <a:ext uri="{FF2B5EF4-FFF2-40B4-BE49-F238E27FC236}">
                <a16:creationId xmlns:a16="http://schemas.microsoft.com/office/drawing/2014/main" id="{9288D696-303B-4AC4-AE10-3995225355F9}"/>
              </a:ext>
            </a:extLst>
          </p:cNvPr>
          <p:cNvSpPr/>
          <p:nvPr/>
        </p:nvSpPr>
        <p:spPr>
          <a:xfrm>
            <a:off x="8753617" y="3085714"/>
            <a:ext cx="245806" cy="230737"/>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Flèche : bas 39">
            <a:extLst>
              <a:ext uri="{FF2B5EF4-FFF2-40B4-BE49-F238E27FC236}">
                <a16:creationId xmlns:a16="http://schemas.microsoft.com/office/drawing/2014/main" id="{48D16484-F51F-41C0-B3CD-015407A44785}"/>
              </a:ext>
            </a:extLst>
          </p:cNvPr>
          <p:cNvSpPr/>
          <p:nvPr/>
        </p:nvSpPr>
        <p:spPr>
          <a:xfrm>
            <a:off x="10506957" y="5665142"/>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1" name="Flèche : bas 50">
            <a:extLst>
              <a:ext uri="{FF2B5EF4-FFF2-40B4-BE49-F238E27FC236}">
                <a16:creationId xmlns:a16="http://schemas.microsoft.com/office/drawing/2014/main" id="{D88C7FB2-3F46-47F7-A99B-3CD36E580BEA}"/>
              </a:ext>
            </a:extLst>
          </p:cNvPr>
          <p:cNvSpPr/>
          <p:nvPr/>
        </p:nvSpPr>
        <p:spPr>
          <a:xfrm>
            <a:off x="11161536" y="4472286"/>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2" name="Flèche : bas 51">
            <a:extLst>
              <a:ext uri="{FF2B5EF4-FFF2-40B4-BE49-F238E27FC236}">
                <a16:creationId xmlns:a16="http://schemas.microsoft.com/office/drawing/2014/main" id="{0898F092-CF83-43D7-A3C4-19F8584DABCB}"/>
              </a:ext>
            </a:extLst>
          </p:cNvPr>
          <p:cNvSpPr/>
          <p:nvPr/>
        </p:nvSpPr>
        <p:spPr>
          <a:xfrm>
            <a:off x="7400817" y="5109467"/>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 coins arrondis 32">
            <a:extLst>
              <a:ext uri="{FF2B5EF4-FFF2-40B4-BE49-F238E27FC236}">
                <a16:creationId xmlns:a16="http://schemas.microsoft.com/office/drawing/2014/main" id="{609D49C8-E964-4A33-9EBE-EBF37BCDDDBB}"/>
              </a:ext>
            </a:extLst>
          </p:cNvPr>
          <p:cNvSpPr/>
          <p:nvPr/>
        </p:nvSpPr>
        <p:spPr>
          <a:xfrm>
            <a:off x="252141" y="1903738"/>
            <a:ext cx="5380800" cy="2527585"/>
          </a:xfrm>
          <a:prstGeom prst="roundRect">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48000" rIns="48000"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Définir les projets :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Accéder à la rubrique « Lister mes projets »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&gt; choisir le </a:t>
            </a:r>
            <a:r>
              <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projet</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 souhaité par le client</a:t>
            </a:r>
            <a:r>
              <a:rPr lang="fr-FR" sz="1067" kern="0">
                <a:solidFill>
                  <a:schemeClr val="tx1"/>
                </a:solidFill>
                <a:latin typeface="Montserrat" panose="00000500000000000000" pitchFamily="2" charset="0"/>
                <a:sym typeface="Wingdings" panose="05000000000000000000" pitchFamily="2" charset="2"/>
              </a:rPr>
              <a:t> </a:t>
            </a:r>
            <a:r>
              <a:rPr lang="fr-FR" sz="1067" b="1" kern="0">
                <a:solidFill>
                  <a:schemeClr val="tx1"/>
                </a:solidFill>
                <a:latin typeface="Montserrat" panose="00000500000000000000" pitchFamily="2" charset="0"/>
                <a:sym typeface="Wingdings" panose="05000000000000000000" pitchFamily="2" charset="2"/>
              </a:rPr>
              <a:t>en cohérence avec son profil de risque</a:t>
            </a:r>
            <a:endPar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Sélectionner</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Versement complémentaire</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et indiquer le</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montant</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apporté, les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mensualités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apportées le cas échéant</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l’horizon</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de placement et le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contrat à abonder</a:t>
            </a:r>
            <a:endPar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l’horizon de placement par défaut de 10 ans ne devra pas être modifié si une cohabitation des Fonds Temporaires est envisagée.</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1"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Pour rappel l’horizon de temps minimum de l’emprunt est de 7 ans</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Choisir la valorisation :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Le client peut choisir de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Valoriser l’ensemble de mon contrat »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ou de </a:t>
            </a:r>
            <a:r>
              <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 </a:t>
            </a:r>
            <a:r>
              <a:rPr lang="fr-FR" sz="1067" b="1" kern="0">
                <a:solidFill>
                  <a:srgbClr val="55579E"/>
                </a:solidFill>
                <a:latin typeface="Montserrat" panose="00000500000000000000" pitchFamily="2" charset="0"/>
                <a:sym typeface="Arial"/>
              </a:rPr>
              <a:t>Valoriser uniquement mes versements </a:t>
            </a:r>
            <a:r>
              <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a:t>
            </a:r>
          </a:p>
          <a:p>
            <a:pPr marL="2933" marR="0" lvl="1"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puis cliquer sur Ajouter ce projet.</a:t>
            </a:r>
            <a:endPar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endParaRPr>
          </a:p>
          <a:p>
            <a:pPr marL="239994" marR="0" lvl="0" indent="-237061"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endParaRPr>
          </a:p>
          <a:p>
            <a:pPr marL="239994" marR="0" lvl="0" indent="-237061"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36" name="Rectangle : coins arrondis 35">
            <a:extLst>
              <a:ext uri="{FF2B5EF4-FFF2-40B4-BE49-F238E27FC236}">
                <a16:creationId xmlns:a16="http://schemas.microsoft.com/office/drawing/2014/main" id="{DFAB1DF0-2784-4BC1-A560-50CBD025E389}"/>
              </a:ext>
            </a:extLst>
          </p:cNvPr>
          <p:cNvSpPr/>
          <p:nvPr/>
        </p:nvSpPr>
        <p:spPr>
          <a:xfrm>
            <a:off x="506553" y="4878795"/>
            <a:ext cx="5380800" cy="1374435"/>
          </a:xfrm>
          <a:prstGeom prst="roundRect">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37061" marR="0" lvl="0" indent="0" algn="l" defTabSz="1219170" rtl="0" eaLnBrk="1" fontAlgn="auto" latinLnBrk="0" hangingPunct="1">
              <a:lnSpc>
                <a:spcPct val="100000"/>
              </a:lnSpc>
              <a:spcBef>
                <a:spcPts val="0"/>
              </a:spcBef>
              <a:spcAft>
                <a:spcPts val="0"/>
              </a:spcAft>
              <a:buClrTx/>
              <a:buSzTx/>
              <a:buFontTx/>
              <a:buNone/>
              <a:tabLst>
                <a:tab pos="476239" algn="l"/>
              </a:tabLst>
              <a:defRPr/>
            </a:pPr>
            <a:endParaRPr kumimoji="0" lang="fr-FR" sz="1333"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tab pos="476239" algn="l"/>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Choisir la valorisation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Il existe 2 types de valorisation :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Valoriser l’ensemble de mon contrat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(stock + versements) ou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Valoriser uniquement mes versements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a:p>
            <a:pPr marL="0" marR="0" lvl="0" indent="0" algn="just" defTabSz="1219170" rtl="0" eaLnBrk="1" fontAlgn="auto" latinLnBrk="0" hangingPunct="1">
              <a:lnSpc>
                <a:spcPct val="100000"/>
              </a:lnSpc>
              <a:spcBef>
                <a:spcPts val="0"/>
              </a:spcBef>
              <a:spcAft>
                <a:spcPts val="0"/>
              </a:spcAft>
              <a:buClrTx/>
              <a:buSzTx/>
              <a:buFontTx/>
              <a:buNone/>
              <a:tabLst>
                <a:tab pos="476239" algn="l"/>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tab pos="476239" algn="l"/>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Le choix de « Valoriser l’ensemble de mon contrat » permet d’arbitrer le stock du contrat existant</a:t>
            </a:r>
          </a:p>
          <a:p>
            <a:pPr marL="239994" marR="0" lvl="0" indent="0" algn="just" defTabSz="1219170" rtl="0" eaLnBrk="1" fontAlgn="auto" latinLnBrk="0" hangingPunct="1">
              <a:lnSpc>
                <a:spcPct val="100000"/>
              </a:lnSpc>
              <a:spcBef>
                <a:spcPts val="0"/>
              </a:spcBef>
              <a:spcAft>
                <a:spcPts val="0"/>
              </a:spcAft>
              <a:buClrTx/>
              <a:buSzTx/>
              <a:buFontTx/>
              <a:buNone/>
              <a:tabLst>
                <a:tab pos="476239" algn="l"/>
              </a:tabLst>
              <a:defRPr/>
            </a:pPr>
            <a:endParaRPr kumimoji="0" lang="fr-FR" sz="1067" b="0"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239994"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pic>
        <p:nvPicPr>
          <p:cNvPr id="37" name="Picture 2" descr="Light bulb free icon">
            <a:extLst>
              <a:ext uri="{FF2B5EF4-FFF2-40B4-BE49-F238E27FC236}">
                <a16:creationId xmlns:a16="http://schemas.microsoft.com/office/drawing/2014/main" id="{0001A3D0-86F3-4FEC-BF52-930C274920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1371" y="4668747"/>
            <a:ext cx="373120" cy="373120"/>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oupe 37">
            <a:extLst>
              <a:ext uri="{FF2B5EF4-FFF2-40B4-BE49-F238E27FC236}">
                <a16:creationId xmlns:a16="http://schemas.microsoft.com/office/drawing/2014/main" id="{8B5FE5B7-8E42-4C5D-AC22-935A6C6BF375}"/>
              </a:ext>
            </a:extLst>
          </p:cNvPr>
          <p:cNvGrpSpPr/>
          <p:nvPr/>
        </p:nvGrpSpPr>
        <p:grpSpPr>
          <a:xfrm rot="20936250">
            <a:off x="72789" y="4717306"/>
            <a:ext cx="1310315" cy="322977"/>
            <a:chOff x="6091404" y="864000"/>
            <a:chExt cx="1491362" cy="242233"/>
          </a:xfrm>
        </p:grpSpPr>
        <p:sp>
          <p:nvSpPr>
            <p:cNvPr id="41" name="Rectangle 40">
              <a:extLst>
                <a:ext uri="{FF2B5EF4-FFF2-40B4-BE49-F238E27FC236}">
                  <a16:creationId xmlns:a16="http://schemas.microsoft.com/office/drawing/2014/main" id="{6CB49085-46D4-499C-8108-13346AEB986C}"/>
                </a:ext>
              </a:extLst>
            </p:cNvPr>
            <p:cNvSpPr/>
            <p:nvPr/>
          </p:nvSpPr>
          <p:spPr>
            <a:xfrm>
              <a:off x="6091404" y="864000"/>
              <a:ext cx="1491362"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00A193"/>
                  </a:solidFill>
                  <a:effectLst/>
                  <a:uLnTx/>
                  <a:uFillTx/>
                  <a:latin typeface="Montserrat" panose="00000500000000000000" pitchFamily="2" charset="0"/>
                  <a:ea typeface="+mn-ea"/>
                  <a:cs typeface="+mn-cs"/>
                  <a:sym typeface="Arial"/>
                </a:rPr>
                <a:t>A retenir</a:t>
              </a:r>
            </a:p>
          </p:txBody>
        </p:sp>
        <p:cxnSp>
          <p:nvCxnSpPr>
            <p:cNvPr id="42" name="Connecteur droit 41">
              <a:extLst>
                <a:ext uri="{FF2B5EF4-FFF2-40B4-BE49-F238E27FC236}">
                  <a16:creationId xmlns:a16="http://schemas.microsoft.com/office/drawing/2014/main" id="{69E18651-97AE-428A-A4B5-3D44752B0023}"/>
                </a:ext>
              </a:extLst>
            </p:cNvPr>
            <p:cNvCxnSpPr>
              <a:cxnSpLocks/>
            </p:cNvCxnSpPr>
            <p:nvPr/>
          </p:nvCxnSpPr>
          <p:spPr>
            <a:xfrm>
              <a:off x="6344999" y="895093"/>
              <a:ext cx="98417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D69944B0-9619-45C4-804C-9A0CAFC70773}"/>
                </a:ext>
              </a:extLst>
            </p:cNvPr>
            <p:cNvCxnSpPr>
              <a:cxnSpLocks/>
            </p:cNvCxnSpPr>
            <p:nvPr/>
          </p:nvCxnSpPr>
          <p:spPr>
            <a:xfrm>
              <a:off x="6344999" y="1070721"/>
              <a:ext cx="98417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1" name="Flèche : bas 30">
            <a:extLst>
              <a:ext uri="{FF2B5EF4-FFF2-40B4-BE49-F238E27FC236}">
                <a16:creationId xmlns:a16="http://schemas.microsoft.com/office/drawing/2014/main" id="{AE8A6C32-1A01-4361-83A6-49DEFC1C9687}"/>
              </a:ext>
            </a:extLst>
          </p:cNvPr>
          <p:cNvSpPr/>
          <p:nvPr/>
        </p:nvSpPr>
        <p:spPr>
          <a:xfrm>
            <a:off x="9573506" y="3532463"/>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F64FCDDE-4A1F-0608-C0C8-BEDC5E57753B}"/>
              </a:ext>
            </a:extLst>
          </p:cNvPr>
          <p:cNvSpPr/>
          <p:nvPr/>
        </p:nvSpPr>
        <p:spPr>
          <a:xfrm>
            <a:off x="3224272" y="6571546"/>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34" name="Titre 1">
            <a:extLst>
              <a:ext uri="{FF2B5EF4-FFF2-40B4-BE49-F238E27FC236}">
                <a16:creationId xmlns:a16="http://schemas.microsoft.com/office/drawing/2014/main" id="{08E89501-AE70-4F3C-B292-937290AC889D}"/>
              </a:ext>
            </a:extLst>
          </p:cNvPr>
          <p:cNvSpPr txBox="1">
            <a:spLocks/>
          </p:cNvSpPr>
          <p:nvPr/>
        </p:nvSpPr>
        <p:spPr>
          <a:xfrm>
            <a:off x="1038613" y="350214"/>
            <a:ext cx="10707561"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RPr lang="fr-FR"/>
            </a:defPPr>
            <a:lvl1pPr marR="0" lvl="0" indent="0" fontAlgn="auto">
              <a:lnSpc>
                <a:spcPct val="90000"/>
              </a:lnSpc>
              <a:spcBef>
                <a:spcPts val="0"/>
              </a:spcBef>
              <a:spcAft>
                <a:spcPts val="0"/>
              </a:spcAft>
              <a:buClrTx/>
              <a:buSzTx/>
              <a:buFontTx/>
              <a:buNone/>
              <a:tabLst/>
              <a:defRPr kumimoji="0" sz="160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r>
              <a:rPr lang="fr-FR">
                <a:sym typeface="Arial"/>
              </a:rPr>
              <a:t> </a:t>
            </a:r>
            <a:r>
              <a:rPr lang="fr-FR" sz="1600"/>
              <a:t> Parcours LEA : </a:t>
            </a:r>
            <a:r>
              <a:rPr lang="fr-FR">
                <a:sym typeface="Arial"/>
              </a:rPr>
              <a:t>Versement complémentaire sur un contrat d’assurance vie Millevie Essentielle 2 existant avec de l’Emprunt BPCE </a:t>
            </a:r>
          </a:p>
          <a:p>
            <a:endParaRPr lang="fr-FR">
              <a:sym typeface="Arial"/>
            </a:endParaRPr>
          </a:p>
        </p:txBody>
      </p:sp>
      <p:pic>
        <p:nvPicPr>
          <p:cNvPr id="50" name="Image 49">
            <a:extLst>
              <a:ext uri="{FF2B5EF4-FFF2-40B4-BE49-F238E27FC236}">
                <a16:creationId xmlns:a16="http://schemas.microsoft.com/office/drawing/2014/main" id="{BFBFF8E9-F0E1-4CBB-9588-98054A6E0CE0}"/>
              </a:ext>
            </a:extLst>
          </p:cNvPr>
          <p:cNvPicPr>
            <a:picLocks noChangeAspect="1"/>
          </p:cNvPicPr>
          <p:nvPr/>
        </p:nvPicPr>
        <p:blipFill>
          <a:blip r:embed="rId5"/>
          <a:stretch>
            <a:fillRect/>
          </a:stretch>
        </p:blipFill>
        <p:spPr>
          <a:xfrm>
            <a:off x="11907662" y="0"/>
            <a:ext cx="284338" cy="284338"/>
          </a:xfrm>
          <a:prstGeom prst="rect">
            <a:avLst/>
          </a:prstGeom>
        </p:spPr>
      </p:pic>
      <p:sp>
        <p:nvSpPr>
          <p:cNvPr id="53" name="Forme libre 90">
            <a:extLst>
              <a:ext uri="{FF2B5EF4-FFF2-40B4-BE49-F238E27FC236}">
                <a16:creationId xmlns:a16="http://schemas.microsoft.com/office/drawing/2014/main" id="{D7CAC503-1BCF-4872-8DDB-8DE775FAD313}"/>
              </a:ext>
            </a:extLst>
          </p:cNvPr>
          <p:cNvSpPr/>
          <p:nvPr/>
        </p:nvSpPr>
        <p:spPr bwMode="auto">
          <a:xfrm rot="16200000">
            <a:off x="3929806" y="3713250"/>
            <a:ext cx="4387273"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5" name="Image 4">
            <a:extLst>
              <a:ext uri="{FF2B5EF4-FFF2-40B4-BE49-F238E27FC236}">
                <a16:creationId xmlns:a16="http://schemas.microsoft.com/office/drawing/2014/main" id="{989F9B6A-694E-8B3F-7CF5-F616B3943224}"/>
              </a:ext>
            </a:extLst>
          </p:cNvPr>
          <p:cNvPicPr>
            <a:picLocks noChangeAspect="1"/>
          </p:cNvPicPr>
          <p:nvPr/>
        </p:nvPicPr>
        <p:blipFill>
          <a:blip r:embed="rId6"/>
          <a:stretch>
            <a:fillRect/>
          </a:stretch>
        </p:blipFill>
        <p:spPr>
          <a:xfrm>
            <a:off x="7841062" y="870073"/>
            <a:ext cx="2220320" cy="1434623"/>
          </a:xfrm>
          <a:prstGeom prst="rect">
            <a:avLst/>
          </a:prstGeom>
        </p:spPr>
      </p:pic>
      <p:pic>
        <p:nvPicPr>
          <p:cNvPr id="10" name="Image 9">
            <a:extLst>
              <a:ext uri="{FF2B5EF4-FFF2-40B4-BE49-F238E27FC236}">
                <a16:creationId xmlns:a16="http://schemas.microsoft.com/office/drawing/2014/main" id="{1DF0E724-DEDB-FC6F-B221-F553200B8572}"/>
              </a:ext>
            </a:extLst>
          </p:cNvPr>
          <p:cNvPicPr>
            <a:picLocks noChangeAspect="1"/>
          </p:cNvPicPr>
          <p:nvPr/>
        </p:nvPicPr>
        <p:blipFill>
          <a:blip r:embed="rId7"/>
          <a:stretch>
            <a:fillRect/>
          </a:stretch>
        </p:blipFill>
        <p:spPr>
          <a:xfrm>
            <a:off x="9957707" y="5863998"/>
            <a:ext cx="917122" cy="212903"/>
          </a:xfrm>
          <a:prstGeom prst="rect">
            <a:avLst/>
          </a:prstGeom>
        </p:spPr>
      </p:pic>
      <p:sp>
        <p:nvSpPr>
          <p:cNvPr id="11" name="Rectangle : coins arrondis 10">
            <a:extLst>
              <a:ext uri="{FF2B5EF4-FFF2-40B4-BE49-F238E27FC236}">
                <a16:creationId xmlns:a16="http://schemas.microsoft.com/office/drawing/2014/main" id="{F754FBBC-1814-DCE9-89BE-B8A533BCD5B3}"/>
              </a:ext>
            </a:extLst>
          </p:cNvPr>
          <p:cNvSpPr/>
          <p:nvPr/>
        </p:nvSpPr>
        <p:spPr>
          <a:xfrm>
            <a:off x="7175571" y="5290457"/>
            <a:ext cx="1739830" cy="326572"/>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593721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3007111-C690-47A9-829B-F312180CE1AE}"/>
              </a:ext>
            </a:extLst>
          </p:cNvPr>
          <p:cNvPicPr>
            <a:picLocks noChangeAspect="1"/>
          </p:cNvPicPr>
          <p:nvPr/>
        </p:nvPicPr>
        <p:blipFill rotWithShape="1">
          <a:blip r:embed="rId3"/>
          <a:srcRect l="31148" t="15889" r="30587" b="31156"/>
          <a:stretch/>
        </p:blipFill>
        <p:spPr>
          <a:xfrm>
            <a:off x="7157154" y="2909513"/>
            <a:ext cx="3793637" cy="3251125"/>
          </a:xfrm>
          <a:prstGeom prst="rect">
            <a:avLst/>
          </a:prstGeom>
        </p:spPr>
      </p:pic>
      <p:pic>
        <p:nvPicPr>
          <p:cNvPr id="5" name="Image 4">
            <a:extLst>
              <a:ext uri="{FF2B5EF4-FFF2-40B4-BE49-F238E27FC236}">
                <a16:creationId xmlns:a16="http://schemas.microsoft.com/office/drawing/2014/main" id="{FB257D4F-D296-4F21-90FD-EEE572DC67EF}"/>
              </a:ext>
            </a:extLst>
          </p:cNvPr>
          <p:cNvPicPr>
            <a:picLocks noChangeAspect="1"/>
          </p:cNvPicPr>
          <p:nvPr/>
        </p:nvPicPr>
        <p:blipFill rotWithShape="1">
          <a:blip r:embed="rId4"/>
          <a:srcRect l="31148" t="35661" r="31964" b="30323"/>
          <a:stretch/>
        </p:blipFill>
        <p:spPr>
          <a:xfrm>
            <a:off x="6121340" y="1003068"/>
            <a:ext cx="4135050" cy="2102724"/>
          </a:xfrm>
          <a:prstGeom prst="rect">
            <a:avLst/>
          </a:prstGeom>
        </p:spPr>
      </p:pic>
      <p:sp>
        <p:nvSpPr>
          <p:cNvPr id="54" name="Rectangle : coins arrondis 53">
            <a:extLst>
              <a:ext uri="{FF2B5EF4-FFF2-40B4-BE49-F238E27FC236}">
                <a16:creationId xmlns:a16="http://schemas.microsoft.com/office/drawing/2014/main" id="{EC7E9A01-E644-44F7-8F4B-591C78C294F9}"/>
              </a:ext>
            </a:extLst>
          </p:cNvPr>
          <p:cNvSpPr/>
          <p:nvPr/>
        </p:nvSpPr>
        <p:spPr>
          <a:xfrm>
            <a:off x="138350" y="2072081"/>
            <a:ext cx="4936990" cy="4132514"/>
          </a:xfrm>
          <a:prstGeom prst="roundRect">
            <a:avLst>
              <a:gd name="adj" fmla="val 5876"/>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 l’étape 2 de « Proposition et personnalisation », cliquer sur le petit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crayon à droite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de l’</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intitulé du contrat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pour accéder aux écrans des supports à modifier.</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 premier écran permet de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désinvestir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612590" marR="0" lvl="0" indent="-228600" algn="just" defTabSz="1219170" rtl="0" eaLnBrk="1" fontAlgn="auto" latinLnBrk="0" hangingPunct="1">
              <a:lnSpc>
                <a:spcPct val="100000"/>
              </a:lnSpc>
              <a:spcBef>
                <a:spcPts val="0"/>
              </a:spcBef>
              <a:spcAft>
                <a:spcPts val="0"/>
              </a:spcAft>
              <a:buClr>
                <a:srgbClr val="00A193">
                  <a:lumMod val="75000"/>
                </a:srgbClr>
              </a:buClr>
              <a:buSzTx/>
              <a:buFont typeface="+mj-lt"/>
              <a:buAutoNum type="alphaLcParenR"/>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totalement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(via l’icône double flèche) </a:t>
            </a:r>
          </a:p>
          <a:p>
            <a:pPr marL="612590" marR="0" lvl="0" indent="-228600" algn="just" defTabSz="1219170" rtl="0" eaLnBrk="1" fontAlgn="auto" latinLnBrk="0" hangingPunct="1">
              <a:lnSpc>
                <a:spcPct val="100000"/>
              </a:lnSpc>
              <a:spcBef>
                <a:spcPts val="0"/>
              </a:spcBef>
              <a:spcAft>
                <a:spcPts val="0"/>
              </a:spcAft>
              <a:buClr>
                <a:srgbClr val="00A193">
                  <a:lumMod val="75000"/>
                </a:srgbClr>
              </a:buClr>
              <a:buSzTx/>
              <a:buFont typeface="+mj-lt"/>
              <a:buAutoNum type="alphaLcParenR"/>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partiellement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en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montant ou pourcentage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(via les colonnes « Montant à désinvestir » et « Pourcentage à désinvestir »)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…les instruments financiers que le client souhaite arbitrer sur son contrat.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Une fois les montants saisis, la somme des montants désinvestis s’affiche alors en bas de l’écran. Cliquer sur « suivant » en bas à droite de l’écran pour poursuivre</a:t>
            </a:r>
          </a:p>
          <a:p>
            <a:pPr marL="243411"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87" name="Ellipse 86">
            <a:extLst>
              <a:ext uri="{FF2B5EF4-FFF2-40B4-BE49-F238E27FC236}">
                <a16:creationId xmlns:a16="http://schemas.microsoft.com/office/drawing/2014/main" id="{8C56F0E3-6796-4DE0-A7D0-0F2C9C3965A3}"/>
              </a:ext>
            </a:extLst>
          </p:cNvPr>
          <p:cNvSpPr/>
          <p:nvPr/>
        </p:nvSpPr>
        <p:spPr>
          <a:xfrm>
            <a:off x="10572463" y="3458488"/>
            <a:ext cx="155407" cy="166455"/>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667" b="1" i="0" u="none" strike="noStrike" kern="0" cap="none" spc="0" normalizeH="0" baseline="0" noProof="0">
                <a:ln>
                  <a:noFill/>
                </a:ln>
                <a:solidFill>
                  <a:srgbClr val="FFFFFF"/>
                </a:solidFill>
                <a:effectLst/>
                <a:uLnTx/>
                <a:uFillTx/>
                <a:latin typeface="Arial" panose="020B0604020202020204"/>
                <a:ea typeface="+mn-ea"/>
                <a:cs typeface="+mn-cs"/>
                <a:sym typeface="Arial"/>
              </a:rPr>
              <a:t>b</a:t>
            </a:r>
          </a:p>
        </p:txBody>
      </p:sp>
      <p:sp>
        <p:nvSpPr>
          <p:cNvPr id="88" name="Ellipse 87">
            <a:extLst>
              <a:ext uri="{FF2B5EF4-FFF2-40B4-BE49-F238E27FC236}">
                <a16:creationId xmlns:a16="http://schemas.microsoft.com/office/drawing/2014/main" id="{C31CDE21-6499-4FCA-8816-04719084DCEC}"/>
              </a:ext>
            </a:extLst>
          </p:cNvPr>
          <p:cNvSpPr/>
          <p:nvPr/>
        </p:nvSpPr>
        <p:spPr>
          <a:xfrm>
            <a:off x="9851923" y="3416711"/>
            <a:ext cx="180211" cy="169566"/>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667" b="1" i="0" u="none" strike="noStrike" kern="0" cap="none" spc="0" normalizeH="0" baseline="0" noProof="0">
                <a:ln>
                  <a:noFill/>
                </a:ln>
                <a:solidFill>
                  <a:srgbClr val="FFFFFF"/>
                </a:solidFill>
                <a:effectLst/>
                <a:uLnTx/>
                <a:uFillTx/>
                <a:latin typeface="Arial" panose="020B0604020202020204"/>
                <a:ea typeface="+mn-ea"/>
                <a:cs typeface="+mn-cs"/>
                <a:sym typeface="Arial"/>
              </a:rPr>
              <a:t>a</a:t>
            </a:r>
          </a:p>
        </p:txBody>
      </p:sp>
      <p:sp>
        <p:nvSpPr>
          <p:cNvPr id="95" name="Rectangle 94">
            <a:extLst>
              <a:ext uri="{FF2B5EF4-FFF2-40B4-BE49-F238E27FC236}">
                <a16:creationId xmlns:a16="http://schemas.microsoft.com/office/drawing/2014/main" id="{5925D983-9004-46EA-9201-B4E5D75E0FF8}"/>
              </a:ext>
            </a:extLst>
          </p:cNvPr>
          <p:cNvSpPr/>
          <p:nvPr/>
        </p:nvSpPr>
        <p:spPr>
          <a:xfrm>
            <a:off x="10009509" y="5476572"/>
            <a:ext cx="857678" cy="155015"/>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Ellipse 38">
            <a:extLst>
              <a:ext uri="{FF2B5EF4-FFF2-40B4-BE49-F238E27FC236}">
                <a16:creationId xmlns:a16="http://schemas.microsoft.com/office/drawing/2014/main" id="{489CC47B-FC1A-4DAB-A170-B276CC5D5FAB}"/>
              </a:ext>
            </a:extLst>
          </p:cNvPr>
          <p:cNvSpPr/>
          <p:nvPr/>
        </p:nvSpPr>
        <p:spPr>
          <a:xfrm>
            <a:off x="6455302" y="4856824"/>
            <a:ext cx="257823" cy="24932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2</a:t>
            </a:r>
          </a:p>
        </p:txBody>
      </p:sp>
      <p:sp>
        <p:nvSpPr>
          <p:cNvPr id="94" name="Rectangle 93">
            <a:extLst>
              <a:ext uri="{FF2B5EF4-FFF2-40B4-BE49-F238E27FC236}">
                <a16:creationId xmlns:a16="http://schemas.microsoft.com/office/drawing/2014/main" id="{EA538992-5099-47B3-94A0-DEDAA0679597}"/>
              </a:ext>
            </a:extLst>
          </p:cNvPr>
          <p:cNvSpPr/>
          <p:nvPr/>
        </p:nvSpPr>
        <p:spPr>
          <a:xfrm>
            <a:off x="9987645" y="1414266"/>
            <a:ext cx="190439" cy="129473"/>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Ellipse 37">
            <a:extLst>
              <a:ext uri="{FF2B5EF4-FFF2-40B4-BE49-F238E27FC236}">
                <a16:creationId xmlns:a16="http://schemas.microsoft.com/office/drawing/2014/main" id="{39919D17-9C4A-4CCB-9537-D8ACE888B344}"/>
              </a:ext>
            </a:extLst>
          </p:cNvPr>
          <p:cNvSpPr/>
          <p:nvPr/>
        </p:nvSpPr>
        <p:spPr>
          <a:xfrm>
            <a:off x="10243564" y="1305030"/>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grpSp>
        <p:nvGrpSpPr>
          <p:cNvPr id="20" name="Groupe 19">
            <a:extLst>
              <a:ext uri="{FF2B5EF4-FFF2-40B4-BE49-F238E27FC236}">
                <a16:creationId xmlns:a16="http://schemas.microsoft.com/office/drawing/2014/main" id="{8C254046-2465-4255-B89C-B931888AEC02}"/>
              </a:ext>
            </a:extLst>
          </p:cNvPr>
          <p:cNvGrpSpPr/>
          <p:nvPr/>
        </p:nvGrpSpPr>
        <p:grpSpPr>
          <a:xfrm>
            <a:off x="601892" y="1004319"/>
            <a:ext cx="2204417" cy="322977"/>
            <a:chOff x="1642210" y="864000"/>
            <a:chExt cx="1653313" cy="242233"/>
          </a:xfrm>
        </p:grpSpPr>
        <p:sp>
          <p:nvSpPr>
            <p:cNvPr id="21" name="Rectangle 20">
              <a:extLst>
                <a:ext uri="{FF2B5EF4-FFF2-40B4-BE49-F238E27FC236}">
                  <a16:creationId xmlns:a16="http://schemas.microsoft.com/office/drawing/2014/main" id="{E56F76FE-77EA-4DB8-A217-277DA73AC0EC}"/>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22" name="Groupe 21">
              <a:extLst>
                <a:ext uri="{FF2B5EF4-FFF2-40B4-BE49-F238E27FC236}">
                  <a16:creationId xmlns:a16="http://schemas.microsoft.com/office/drawing/2014/main" id="{A16B2618-4BF3-4BDC-9EFA-D6CC996039C7}"/>
                </a:ext>
              </a:extLst>
            </p:cNvPr>
            <p:cNvGrpSpPr/>
            <p:nvPr/>
          </p:nvGrpSpPr>
          <p:grpSpPr>
            <a:xfrm>
              <a:off x="1976780" y="895093"/>
              <a:ext cx="984172" cy="175628"/>
              <a:chOff x="2027352" y="895093"/>
              <a:chExt cx="984172" cy="175628"/>
            </a:xfrm>
          </p:grpSpPr>
          <p:cxnSp>
            <p:nvCxnSpPr>
              <p:cNvPr id="24" name="Connecteur droit 23">
                <a:extLst>
                  <a:ext uri="{FF2B5EF4-FFF2-40B4-BE49-F238E27FC236}">
                    <a16:creationId xmlns:a16="http://schemas.microsoft.com/office/drawing/2014/main" id="{30CDE2FD-2972-4FA8-81AB-1E25C33535B4}"/>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DEF86298-3B0A-4EC5-8357-0E32A15F1F2C}"/>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3" name="Picture 2" descr="Key Icon 4409723">
              <a:extLst>
                <a:ext uri="{FF2B5EF4-FFF2-40B4-BE49-F238E27FC236}">
                  <a16:creationId xmlns:a16="http://schemas.microsoft.com/office/drawing/2014/main" id="{0727B772-7944-4B87-8B73-43D296049502}"/>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31" name="Rectangle : coins arrondis 30">
            <a:extLst>
              <a:ext uri="{FF2B5EF4-FFF2-40B4-BE49-F238E27FC236}">
                <a16:creationId xmlns:a16="http://schemas.microsoft.com/office/drawing/2014/main" id="{47911914-5EF4-403B-8F0F-DE9CC2BA08F0}"/>
              </a:ext>
            </a:extLst>
          </p:cNvPr>
          <p:cNvSpPr/>
          <p:nvPr/>
        </p:nvSpPr>
        <p:spPr>
          <a:xfrm>
            <a:off x="215798" y="1866424"/>
            <a:ext cx="1834770" cy="313521"/>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multiple (1/2)</a:t>
            </a:r>
          </a:p>
        </p:txBody>
      </p:sp>
      <p:sp>
        <p:nvSpPr>
          <p:cNvPr id="40" name="Rectangle 39">
            <a:extLst>
              <a:ext uri="{FF2B5EF4-FFF2-40B4-BE49-F238E27FC236}">
                <a16:creationId xmlns:a16="http://schemas.microsoft.com/office/drawing/2014/main" id="{80632DFE-12C5-4C47-871B-DBEC66C867D3}"/>
              </a:ext>
            </a:extLst>
          </p:cNvPr>
          <p:cNvSpPr/>
          <p:nvPr/>
        </p:nvSpPr>
        <p:spPr>
          <a:xfrm>
            <a:off x="9886506" y="4220397"/>
            <a:ext cx="965034" cy="193033"/>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2" name="Flèche : bas 41">
            <a:extLst>
              <a:ext uri="{FF2B5EF4-FFF2-40B4-BE49-F238E27FC236}">
                <a16:creationId xmlns:a16="http://schemas.microsoft.com/office/drawing/2014/main" id="{06AB33E8-E7AD-43B9-9864-72DF50691B40}"/>
              </a:ext>
            </a:extLst>
          </p:cNvPr>
          <p:cNvSpPr/>
          <p:nvPr/>
        </p:nvSpPr>
        <p:spPr>
          <a:xfrm>
            <a:off x="9870024" y="3585814"/>
            <a:ext cx="144253" cy="15501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Flèche : bas 42">
            <a:extLst>
              <a:ext uri="{FF2B5EF4-FFF2-40B4-BE49-F238E27FC236}">
                <a16:creationId xmlns:a16="http://schemas.microsoft.com/office/drawing/2014/main" id="{F7868A12-E928-4D54-BA27-255A7A17FE65}"/>
              </a:ext>
            </a:extLst>
          </p:cNvPr>
          <p:cNvSpPr/>
          <p:nvPr/>
        </p:nvSpPr>
        <p:spPr>
          <a:xfrm>
            <a:off x="10702264" y="5295775"/>
            <a:ext cx="144253" cy="15501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32">
            <a:extLst>
              <a:ext uri="{FF2B5EF4-FFF2-40B4-BE49-F238E27FC236}">
                <a16:creationId xmlns:a16="http://schemas.microsoft.com/office/drawing/2014/main" id="{BEA93626-D3D6-4578-8DE9-38214FCAAED1}"/>
              </a:ext>
            </a:extLst>
          </p:cNvPr>
          <p:cNvSpPr/>
          <p:nvPr/>
        </p:nvSpPr>
        <p:spPr>
          <a:xfrm>
            <a:off x="9861926" y="3977250"/>
            <a:ext cx="965034" cy="193033"/>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 name="Rectangle 5">
            <a:extLst>
              <a:ext uri="{FF2B5EF4-FFF2-40B4-BE49-F238E27FC236}">
                <a16:creationId xmlns:a16="http://schemas.microsoft.com/office/drawing/2014/main" id="{1574218B-2293-122F-875E-DE01AED67C65}"/>
              </a:ext>
            </a:extLst>
          </p:cNvPr>
          <p:cNvSpPr/>
          <p:nvPr/>
        </p:nvSpPr>
        <p:spPr>
          <a:xfrm>
            <a:off x="3560436" y="6604084"/>
            <a:ext cx="5428089" cy="253916"/>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5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5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34" name="Titre 1">
            <a:extLst>
              <a:ext uri="{FF2B5EF4-FFF2-40B4-BE49-F238E27FC236}">
                <a16:creationId xmlns:a16="http://schemas.microsoft.com/office/drawing/2014/main" id="{D450C36D-BD2A-4211-9D59-456D4ABD6F9B}"/>
              </a:ext>
            </a:extLst>
          </p:cNvPr>
          <p:cNvSpPr txBox="1">
            <a:spLocks/>
          </p:cNvSpPr>
          <p:nvPr/>
        </p:nvSpPr>
        <p:spPr>
          <a:xfrm>
            <a:off x="1055837" y="333020"/>
            <a:ext cx="10707561"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RPr lang="fr-FR"/>
            </a:defPPr>
            <a:lvl1pPr marR="0" lvl="0" indent="0" fontAlgn="auto">
              <a:lnSpc>
                <a:spcPct val="90000"/>
              </a:lnSpc>
              <a:spcBef>
                <a:spcPts val="0"/>
              </a:spcBef>
              <a:spcAft>
                <a:spcPts val="0"/>
              </a:spcAft>
              <a:buClrTx/>
              <a:buSzTx/>
              <a:buFontTx/>
              <a:buNone/>
              <a:tabLst/>
              <a:defRPr kumimoji="0" sz="160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r>
              <a:rPr lang="fr-FR">
                <a:sym typeface="Arial"/>
              </a:rPr>
              <a:t> </a:t>
            </a:r>
            <a:r>
              <a:rPr lang="fr-FR" sz="1600"/>
              <a:t> Parcours LEA : </a:t>
            </a:r>
            <a:r>
              <a:rPr lang="fr-FR">
                <a:sym typeface="Arial"/>
              </a:rPr>
              <a:t>Versement complémentaire sur un contrat d’assurance vie Millevie Essentielle 2 existant avec de l’Emprunt BPCE </a:t>
            </a:r>
          </a:p>
          <a:p>
            <a:endParaRPr lang="fr-FR">
              <a:sym typeface="Arial"/>
            </a:endParaRPr>
          </a:p>
        </p:txBody>
      </p:sp>
      <p:sp>
        <p:nvSpPr>
          <p:cNvPr id="48" name="Rectangle 47">
            <a:extLst>
              <a:ext uri="{FF2B5EF4-FFF2-40B4-BE49-F238E27FC236}">
                <a16:creationId xmlns:a16="http://schemas.microsoft.com/office/drawing/2014/main" id="{5B898056-CF92-4B36-9562-9092EEF50656}"/>
              </a:ext>
            </a:extLst>
          </p:cNvPr>
          <p:cNvSpPr/>
          <p:nvPr/>
        </p:nvSpPr>
        <p:spPr>
          <a:xfrm>
            <a:off x="723404" y="1451633"/>
            <a:ext cx="3172032" cy="322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REMPLACEMENT  MULTIPLE</a:t>
            </a:r>
          </a:p>
        </p:txBody>
      </p:sp>
      <p:cxnSp>
        <p:nvCxnSpPr>
          <p:cNvPr id="49" name="Connecteur droit 48">
            <a:extLst>
              <a:ext uri="{FF2B5EF4-FFF2-40B4-BE49-F238E27FC236}">
                <a16:creationId xmlns:a16="http://schemas.microsoft.com/office/drawing/2014/main" id="{6543A449-76CC-4864-A7BD-994F93873746}"/>
              </a:ext>
            </a:extLst>
          </p:cNvPr>
          <p:cNvCxnSpPr>
            <a:cxnSpLocks/>
          </p:cNvCxnSpPr>
          <p:nvPr/>
        </p:nvCxnSpPr>
        <p:spPr>
          <a:xfrm>
            <a:off x="897576" y="1493090"/>
            <a:ext cx="2803897"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2584932D-A9F0-4359-B6DB-88F1412B414D}"/>
              </a:ext>
            </a:extLst>
          </p:cNvPr>
          <p:cNvCxnSpPr>
            <a:cxnSpLocks/>
          </p:cNvCxnSpPr>
          <p:nvPr/>
        </p:nvCxnSpPr>
        <p:spPr>
          <a:xfrm>
            <a:off x="906906" y="1727260"/>
            <a:ext cx="282227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51" name="Espace réservé du texte 14">
            <a:extLst>
              <a:ext uri="{FF2B5EF4-FFF2-40B4-BE49-F238E27FC236}">
                <a16:creationId xmlns:a16="http://schemas.microsoft.com/office/drawing/2014/main" id="{7D3FF19B-4341-4017-9417-5E12C5834B84}"/>
              </a:ext>
            </a:extLst>
          </p:cNvPr>
          <p:cNvSpPr txBox="1">
            <a:spLocks/>
          </p:cNvSpPr>
          <p:nvPr/>
        </p:nvSpPr>
        <p:spPr>
          <a:xfrm rot="20713029">
            <a:off x="3671365" y="1481492"/>
            <a:ext cx="471817" cy="226138"/>
          </a:xfrm>
          <a:prstGeom prst="rect">
            <a:avLst/>
          </a:prstGeom>
          <a:solidFill>
            <a:schemeClr val="tx2">
              <a:lumMod val="75000"/>
            </a:schemeClr>
          </a:solidFill>
        </p:spPr>
        <p:txBody>
          <a:bodyPr vert="horz" lIns="0" tIns="0" rIns="0" bIns="0" rtlCol="0" anchor="ctr">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2133" b="0" i="0" u="none" strike="noStrike" cap="none" baseline="0">
                <a:solidFill>
                  <a:srgbClr val="B24388"/>
                </a:solidFill>
                <a:latin typeface="Montserrat SemiBold" panose="00000700000000000000" pitchFamily="50" charset="0"/>
                <a:ea typeface="Arial"/>
                <a:cs typeface="Arial"/>
                <a:sym typeface="Arial"/>
              </a:defRPr>
            </a:lvl1pPr>
            <a:lvl2pPr marL="609585" marR="0" lvl="1" indent="0" algn="l" rtl="0" eaLnBrk="1" hangingPunct="1">
              <a:lnSpc>
                <a:spcPct val="100000"/>
              </a:lnSpc>
              <a:spcBef>
                <a:spcPts val="0"/>
              </a:spcBef>
              <a:spcAft>
                <a:spcPts val="0"/>
              </a:spcAft>
              <a:buClr>
                <a:schemeClr val="accent1"/>
              </a:buClr>
              <a:buFont typeface="Symbol" panose="05050102010706020507" pitchFamily="18" charset="2"/>
              <a:buNone/>
              <a:defRPr sz="1600" b="0" i="0" u="none" strike="noStrike" cap="none">
                <a:solidFill>
                  <a:schemeClr val="bg1"/>
                </a:solidFill>
                <a:latin typeface="+mn-lt"/>
                <a:ea typeface="Arial"/>
                <a:cs typeface="Arial"/>
                <a:sym typeface="Arial"/>
              </a:defRPr>
            </a:lvl2pPr>
            <a:lvl3pPr marL="1219170" marR="0" lvl="2" indent="0" algn="l" rtl="0" eaLnBrk="1" hangingPunct="1">
              <a:lnSpc>
                <a:spcPct val="100000"/>
              </a:lnSpc>
              <a:spcBef>
                <a:spcPts val="0"/>
              </a:spcBef>
              <a:spcAft>
                <a:spcPts val="0"/>
              </a:spcAft>
              <a:buClr>
                <a:srgbClr val="EC624A"/>
              </a:buClr>
              <a:buFont typeface="Courier New" panose="02070309020205020404" pitchFamily="49" charset="0"/>
              <a:buNone/>
              <a:defRPr sz="1600" b="0" i="0" u="none" strike="noStrike" cap="none">
                <a:solidFill>
                  <a:schemeClr val="bg1"/>
                </a:solidFill>
                <a:latin typeface="+mn-lt"/>
                <a:ea typeface="Arial"/>
                <a:cs typeface="Arial"/>
                <a:sym typeface="Arial"/>
              </a:defRPr>
            </a:lvl3pPr>
            <a:lvl4pPr marL="1828754" marR="0" lvl="3" indent="0" algn="l" rtl="0" eaLnBrk="1" hangingPunct="1">
              <a:lnSpc>
                <a:spcPct val="100000"/>
              </a:lnSpc>
              <a:spcBef>
                <a:spcPts val="0"/>
              </a:spcBef>
              <a:spcAft>
                <a:spcPts val="0"/>
              </a:spcAft>
              <a:buClr>
                <a:schemeClr val="accent2"/>
              </a:buClr>
              <a:buFont typeface="Arial" panose="020B0604020202020204" pitchFamily="34" charset="0"/>
              <a:buNone/>
              <a:defRPr sz="1600" b="0" i="0" u="none" strike="noStrike" cap="none">
                <a:solidFill>
                  <a:schemeClr val="bg1"/>
                </a:solidFill>
                <a:latin typeface="+mn-lt"/>
                <a:ea typeface="Arial"/>
                <a:cs typeface="Arial"/>
                <a:sym typeface="Arial"/>
              </a:defRPr>
            </a:lvl4pPr>
            <a:lvl5pPr marL="2438339" marR="0" lvl="4" indent="0" algn="l" rtl="0" eaLnBrk="1" hangingPunct="1">
              <a:lnSpc>
                <a:spcPct val="100000"/>
              </a:lnSpc>
              <a:spcBef>
                <a:spcPts val="0"/>
              </a:spcBef>
              <a:spcAft>
                <a:spcPts val="0"/>
              </a:spcAft>
              <a:buNone/>
              <a:defRPr sz="16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15875" marR="0" lvl="0" indent="-15875"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700" b="0" i="0" u="none" strike="noStrike" kern="0" cap="none" spc="0" normalizeH="0" baseline="0" noProof="0">
                <a:ln>
                  <a:noFill/>
                </a:ln>
                <a:solidFill>
                  <a:srgbClr val="FFFFFF"/>
                </a:solidFill>
                <a:effectLst/>
                <a:uLnTx/>
                <a:uFillTx/>
                <a:latin typeface="Montserrat SemiBold" panose="00000700000000000000" pitchFamily="50" charset="0"/>
                <a:cs typeface="Arial"/>
                <a:sym typeface="Arial"/>
              </a:rPr>
              <a:t>Switch</a:t>
            </a:r>
          </a:p>
        </p:txBody>
      </p:sp>
      <p:sp>
        <p:nvSpPr>
          <p:cNvPr id="52" name="Forme libre 90">
            <a:extLst>
              <a:ext uri="{FF2B5EF4-FFF2-40B4-BE49-F238E27FC236}">
                <a16:creationId xmlns:a16="http://schemas.microsoft.com/office/drawing/2014/main" id="{664D8EB3-C814-4461-978C-F458F6C2979F}"/>
              </a:ext>
            </a:extLst>
          </p:cNvPr>
          <p:cNvSpPr/>
          <p:nvPr/>
        </p:nvSpPr>
        <p:spPr bwMode="auto">
          <a:xfrm rot="16200000">
            <a:off x="3176321" y="3982714"/>
            <a:ext cx="4387273"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53" name="Image 52">
            <a:extLst>
              <a:ext uri="{FF2B5EF4-FFF2-40B4-BE49-F238E27FC236}">
                <a16:creationId xmlns:a16="http://schemas.microsoft.com/office/drawing/2014/main" id="{C17520C0-99F8-40FA-9449-C50B617AEEEB}"/>
              </a:ext>
            </a:extLst>
          </p:cNvPr>
          <p:cNvPicPr>
            <a:picLocks noChangeAspect="1"/>
          </p:cNvPicPr>
          <p:nvPr/>
        </p:nvPicPr>
        <p:blipFill>
          <a:blip r:embed="rId6"/>
          <a:stretch>
            <a:fillRect/>
          </a:stretch>
        </p:blipFill>
        <p:spPr>
          <a:xfrm>
            <a:off x="11907662" y="0"/>
            <a:ext cx="284338" cy="284338"/>
          </a:xfrm>
          <a:prstGeom prst="rect">
            <a:avLst/>
          </a:prstGeom>
        </p:spPr>
      </p:pic>
    </p:spTree>
    <p:extLst>
      <p:ext uri="{BB962C8B-B14F-4D97-AF65-F5344CB8AC3E}">
        <p14:creationId xmlns:p14="http://schemas.microsoft.com/office/powerpoint/2010/main" val="40745330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B3F30B8E-61A7-4E55-B56A-5B2662B3F014}"/>
              </a:ext>
            </a:extLst>
          </p:cNvPr>
          <p:cNvPicPr>
            <a:picLocks noChangeAspect="1"/>
          </p:cNvPicPr>
          <p:nvPr/>
        </p:nvPicPr>
        <p:blipFill>
          <a:blip r:embed="rId3"/>
          <a:stretch>
            <a:fillRect/>
          </a:stretch>
        </p:blipFill>
        <p:spPr>
          <a:xfrm>
            <a:off x="7503797" y="3488617"/>
            <a:ext cx="4553562" cy="2180460"/>
          </a:xfrm>
          <a:prstGeom prst="rect">
            <a:avLst/>
          </a:prstGeom>
        </p:spPr>
      </p:pic>
      <p:pic>
        <p:nvPicPr>
          <p:cNvPr id="12" name="Image 11">
            <a:extLst>
              <a:ext uri="{FF2B5EF4-FFF2-40B4-BE49-F238E27FC236}">
                <a16:creationId xmlns:a16="http://schemas.microsoft.com/office/drawing/2014/main" id="{E608DF79-A88A-44C7-BDCA-EC03B955AB3A}"/>
              </a:ext>
            </a:extLst>
          </p:cNvPr>
          <p:cNvPicPr>
            <a:picLocks noChangeAspect="1"/>
          </p:cNvPicPr>
          <p:nvPr/>
        </p:nvPicPr>
        <p:blipFill rotWithShape="1">
          <a:blip r:embed="rId4"/>
          <a:srcRect t="55864"/>
          <a:stretch/>
        </p:blipFill>
        <p:spPr>
          <a:xfrm>
            <a:off x="7210930" y="957533"/>
            <a:ext cx="4643766" cy="1954999"/>
          </a:xfrm>
          <a:prstGeom prst="rect">
            <a:avLst/>
          </a:prstGeom>
        </p:spPr>
      </p:pic>
      <p:sp>
        <p:nvSpPr>
          <p:cNvPr id="54" name="Rectangle : coins arrondis 53">
            <a:extLst>
              <a:ext uri="{FF2B5EF4-FFF2-40B4-BE49-F238E27FC236}">
                <a16:creationId xmlns:a16="http://schemas.microsoft.com/office/drawing/2014/main" id="{EC7E9A01-E644-44F7-8F4B-591C78C294F9}"/>
              </a:ext>
            </a:extLst>
          </p:cNvPr>
          <p:cNvSpPr/>
          <p:nvPr/>
        </p:nvSpPr>
        <p:spPr>
          <a:xfrm>
            <a:off x="199188" y="2391562"/>
            <a:ext cx="6540841" cy="2281628"/>
          </a:xfrm>
          <a:prstGeom prst="roundRect">
            <a:avLst>
              <a:gd name="adj" fmla="val 7412"/>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 second écran permettra de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sélectionner l’emprunt à ajouter sur le contrat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afin de réallouer la somme des montants désinvestis, il faudra indiquer «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Emprunt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dans la barre de recherche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puis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Cliquer alors sur le </a:t>
            </a:r>
            <a:r>
              <a:rPr kumimoji="0" lang="fr-FR" sz="1067" b="0" i="0" u="none" strike="noStrike" kern="0" cap="none" spc="0" normalizeH="0" baseline="0" noProof="0">
                <a:ln>
                  <a:noFill/>
                </a:ln>
                <a:solidFill>
                  <a:srgbClr val="C00000"/>
                </a:solidFill>
                <a:effectLst/>
                <a:uLnTx/>
                <a:uFillTx/>
                <a:latin typeface="Montserrat" panose="00000500000000000000" pitchFamily="2" charset="0"/>
                <a:ea typeface="+mn-ea"/>
                <a:cs typeface="+mn-cs"/>
                <a:sym typeface="Arial"/>
              </a:rPr>
              <a:t>« </a:t>
            </a:r>
            <a:r>
              <a:rPr kumimoji="0" lang="fr-FR" sz="1100" b="1" i="0" u="none" strike="noStrike" kern="0" cap="none" spc="0" normalizeH="0" baseline="0" noProof="0">
                <a:ln>
                  <a:noFill/>
                </a:ln>
                <a:solidFill>
                  <a:srgbClr val="C00000"/>
                </a:solidFill>
                <a:effectLst/>
                <a:uLnTx/>
                <a:uFillTx/>
                <a:latin typeface="Montserrat" panose="00000500000000000000" pitchFamily="2" charset="0"/>
                <a:ea typeface="+mn-ea"/>
                <a:cs typeface="+mn-cs"/>
                <a:sym typeface="Arial"/>
              </a:rPr>
              <a:t>+</a:t>
            </a:r>
            <a:r>
              <a:rPr kumimoji="0" lang="fr-FR" sz="1067" b="0" i="0" u="none" strike="noStrike" kern="0" cap="none" spc="0" normalizeH="0" baseline="0" noProof="0">
                <a:ln>
                  <a:noFill/>
                </a:ln>
                <a:solidFill>
                  <a:srgbClr val="C00000"/>
                </a:solidFill>
                <a:effectLst/>
                <a:uLnTx/>
                <a:uFillTx/>
                <a:latin typeface="Montserrat" panose="00000500000000000000" pitchFamily="2" charset="0"/>
                <a:ea typeface="+mn-ea"/>
                <a:cs typeface="+mn-cs"/>
                <a:sym typeface="Arial"/>
              </a:rPr>
              <a:t>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à droite.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Indiquer le montant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en € ou en % du montant à investir en Emprunt.</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Vous pouvez vous assurer que les supports choisis ne surexposent pas le client en risque ou en volatilité (contrôle a posteriori), cliquer sur «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Vérifier la faisabilité</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a:t>
            </a: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Enfin, cliquer sur « valider » en bas à droite de l’écran</a:t>
            </a:r>
          </a:p>
          <a:p>
            <a:pPr marL="143996"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92" name="Rectangle 91">
            <a:extLst>
              <a:ext uri="{FF2B5EF4-FFF2-40B4-BE49-F238E27FC236}">
                <a16:creationId xmlns:a16="http://schemas.microsoft.com/office/drawing/2014/main" id="{3463F910-0233-46AD-998C-CC7BDF32BA9C}"/>
              </a:ext>
            </a:extLst>
          </p:cNvPr>
          <p:cNvSpPr/>
          <p:nvPr/>
        </p:nvSpPr>
        <p:spPr>
          <a:xfrm>
            <a:off x="7475598" y="4639789"/>
            <a:ext cx="4643766" cy="39154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Ellipse 38">
            <a:extLst>
              <a:ext uri="{FF2B5EF4-FFF2-40B4-BE49-F238E27FC236}">
                <a16:creationId xmlns:a16="http://schemas.microsoft.com/office/drawing/2014/main" id="{489CC47B-FC1A-4DAB-A170-B276CC5D5FAB}"/>
              </a:ext>
            </a:extLst>
          </p:cNvPr>
          <p:cNvSpPr/>
          <p:nvPr/>
        </p:nvSpPr>
        <p:spPr>
          <a:xfrm>
            <a:off x="7125593" y="4691561"/>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4</a:t>
            </a:r>
          </a:p>
        </p:txBody>
      </p:sp>
      <p:sp>
        <p:nvSpPr>
          <p:cNvPr id="21" name="Rectangle : coins arrondis 20">
            <a:extLst>
              <a:ext uri="{FF2B5EF4-FFF2-40B4-BE49-F238E27FC236}">
                <a16:creationId xmlns:a16="http://schemas.microsoft.com/office/drawing/2014/main" id="{C822D22F-8037-4DA8-BE87-27464D35A5FA}"/>
              </a:ext>
            </a:extLst>
          </p:cNvPr>
          <p:cNvSpPr/>
          <p:nvPr/>
        </p:nvSpPr>
        <p:spPr>
          <a:xfrm>
            <a:off x="364866" y="2304678"/>
            <a:ext cx="1834770" cy="278546"/>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multiple (2/2)</a:t>
            </a:r>
          </a:p>
        </p:txBody>
      </p:sp>
      <p:sp>
        <p:nvSpPr>
          <p:cNvPr id="62" name="Rectangle 61">
            <a:extLst>
              <a:ext uri="{FF2B5EF4-FFF2-40B4-BE49-F238E27FC236}">
                <a16:creationId xmlns:a16="http://schemas.microsoft.com/office/drawing/2014/main" id="{9F392C95-967E-44F6-9EF3-5CC7D6E74AD9}"/>
              </a:ext>
            </a:extLst>
          </p:cNvPr>
          <p:cNvSpPr/>
          <p:nvPr/>
        </p:nvSpPr>
        <p:spPr>
          <a:xfrm>
            <a:off x="11597429" y="2519576"/>
            <a:ext cx="178627" cy="259373"/>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Ellipse 37">
            <a:extLst>
              <a:ext uri="{FF2B5EF4-FFF2-40B4-BE49-F238E27FC236}">
                <a16:creationId xmlns:a16="http://schemas.microsoft.com/office/drawing/2014/main" id="{39919D17-9C4A-4CCB-9537-D8ACE888B344}"/>
              </a:ext>
            </a:extLst>
          </p:cNvPr>
          <p:cNvSpPr/>
          <p:nvPr/>
        </p:nvSpPr>
        <p:spPr>
          <a:xfrm>
            <a:off x="7215797" y="1339035"/>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3</a:t>
            </a:r>
          </a:p>
        </p:txBody>
      </p:sp>
      <p:sp>
        <p:nvSpPr>
          <p:cNvPr id="7" name="Rectangle 6">
            <a:extLst>
              <a:ext uri="{FF2B5EF4-FFF2-40B4-BE49-F238E27FC236}">
                <a16:creationId xmlns:a16="http://schemas.microsoft.com/office/drawing/2014/main" id="{DD4451A8-65C0-4B14-B7C2-D2FAD4E58200}"/>
              </a:ext>
            </a:extLst>
          </p:cNvPr>
          <p:cNvSpPr/>
          <p:nvPr/>
        </p:nvSpPr>
        <p:spPr>
          <a:xfrm>
            <a:off x="7532796" y="1310479"/>
            <a:ext cx="1950664" cy="264966"/>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Flèche : bas 42">
            <a:extLst>
              <a:ext uri="{FF2B5EF4-FFF2-40B4-BE49-F238E27FC236}">
                <a16:creationId xmlns:a16="http://schemas.microsoft.com/office/drawing/2014/main" id="{1818B0F3-9584-4437-9BA6-A1368087BE8B}"/>
              </a:ext>
            </a:extLst>
          </p:cNvPr>
          <p:cNvSpPr/>
          <p:nvPr/>
        </p:nvSpPr>
        <p:spPr>
          <a:xfrm>
            <a:off x="8149843" y="1086309"/>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Flèche : bas 43">
            <a:extLst>
              <a:ext uri="{FF2B5EF4-FFF2-40B4-BE49-F238E27FC236}">
                <a16:creationId xmlns:a16="http://schemas.microsoft.com/office/drawing/2014/main" id="{49CDD451-7A02-4008-9C69-1C9B962AABA5}"/>
              </a:ext>
            </a:extLst>
          </p:cNvPr>
          <p:cNvSpPr/>
          <p:nvPr/>
        </p:nvSpPr>
        <p:spPr>
          <a:xfrm>
            <a:off x="11599396" y="2270310"/>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7" name="Flèche : bas 46">
            <a:extLst>
              <a:ext uri="{FF2B5EF4-FFF2-40B4-BE49-F238E27FC236}">
                <a16:creationId xmlns:a16="http://schemas.microsoft.com/office/drawing/2014/main" id="{64C4EF5A-22A1-43D7-BE14-1967D0D03592}"/>
              </a:ext>
            </a:extLst>
          </p:cNvPr>
          <p:cNvSpPr/>
          <p:nvPr/>
        </p:nvSpPr>
        <p:spPr>
          <a:xfrm>
            <a:off x="11773097" y="4489316"/>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 name="Image 19">
            <a:extLst>
              <a:ext uri="{FF2B5EF4-FFF2-40B4-BE49-F238E27FC236}">
                <a16:creationId xmlns:a16="http://schemas.microsoft.com/office/drawing/2014/main" id="{35918083-1235-4418-B25D-A96DC04ACCE2}"/>
              </a:ext>
            </a:extLst>
          </p:cNvPr>
          <p:cNvPicPr>
            <a:picLocks noChangeAspect="1"/>
          </p:cNvPicPr>
          <p:nvPr/>
        </p:nvPicPr>
        <p:blipFill>
          <a:blip r:embed="rId5"/>
          <a:stretch>
            <a:fillRect/>
          </a:stretch>
        </p:blipFill>
        <p:spPr>
          <a:xfrm>
            <a:off x="9483460" y="6063514"/>
            <a:ext cx="2609850" cy="390525"/>
          </a:xfrm>
          <a:prstGeom prst="rect">
            <a:avLst/>
          </a:prstGeom>
        </p:spPr>
      </p:pic>
      <p:sp>
        <p:nvSpPr>
          <p:cNvPr id="45" name="Rectangle 44">
            <a:extLst>
              <a:ext uri="{FF2B5EF4-FFF2-40B4-BE49-F238E27FC236}">
                <a16:creationId xmlns:a16="http://schemas.microsoft.com/office/drawing/2014/main" id="{398734CA-2FE6-49EE-8DF6-E4DD0426E6D3}"/>
              </a:ext>
            </a:extLst>
          </p:cNvPr>
          <p:cNvSpPr/>
          <p:nvPr/>
        </p:nvSpPr>
        <p:spPr>
          <a:xfrm>
            <a:off x="9361714" y="5338354"/>
            <a:ext cx="923110" cy="30733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Rectangle 2">
            <a:extLst>
              <a:ext uri="{FF2B5EF4-FFF2-40B4-BE49-F238E27FC236}">
                <a16:creationId xmlns:a16="http://schemas.microsoft.com/office/drawing/2014/main" id="{8DC7D469-BF3C-0B11-3238-ED9446EFD55F}"/>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22" name="Forme libre 90">
            <a:extLst>
              <a:ext uri="{FF2B5EF4-FFF2-40B4-BE49-F238E27FC236}">
                <a16:creationId xmlns:a16="http://schemas.microsoft.com/office/drawing/2014/main" id="{71FF7B5C-62E6-478B-8A0E-64B5B7ADF521}"/>
              </a:ext>
            </a:extLst>
          </p:cNvPr>
          <p:cNvSpPr/>
          <p:nvPr/>
        </p:nvSpPr>
        <p:spPr bwMode="auto">
          <a:xfrm rot="16200000">
            <a:off x="4770315" y="3796378"/>
            <a:ext cx="4387273"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23" name="Titre 1">
            <a:extLst>
              <a:ext uri="{FF2B5EF4-FFF2-40B4-BE49-F238E27FC236}">
                <a16:creationId xmlns:a16="http://schemas.microsoft.com/office/drawing/2014/main" id="{FC6B22C4-6DC8-4E4E-8505-AB6DE8BAC8D2}"/>
              </a:ext>
            </a:extLst>
          </p:cNvPr>
          <p:cNvSpPr txBox="1">
            <a:spLocks/>
          </p:cNvSpPr>
          <p:nvPr/>
        </p:nvSpPr>
        <p:spPr>
          <a:xfrm>
            <a:off x="1016051" y="334431"/>
            <a:ext cx="10707561"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RPr lang="fr-FR"/>
            </a:defPPr>
            <a:lvl1pPr marR="0" lvl="0" indent="0" fontAlgn="auto">
              <a:lnSpc>
                <a:spcPct val="90000"/>
              </a:lnSpc>
              <a:spcBef>
                <a:spcPts val="0"/>
              </a:spcBef>
              <a:spcAft>
                <a:spcPts val="0"/>
              </a:spcAft>
              <a:buClrTx/>
              <a:buSzTx/>
              <a:buFontTx/>
              <a:buNone/>
              <a:tabLst/>
              <a:defRPr kumimoji="0" sz="160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r>
              <a:rPr lang="fr-FR">
                <a:sym typeface="Arial"/>
              </a:rPr>
              <a:t> </a:t>
            </a:r>
            <a:r>
              <a:rPr lang="fr-FR" sz="1600"/>
              <a:t> Parcours LEA : </a:t>
            </a:r>
            <a:r>
              <a:rPr lang="fr-FR">
                <a:sym typeface="Arial"/>
              </a:rPr>
              <a:t>Versement complémentaire sur un contrat d’assurance vie Millevie Essentielle 2 existant avec de l’Emprunt BPCE </a:t>
            </a:r>
          </a:p>
          <a:p>
            <a:endParaRPr lang="fr-FR">
              <a:sym typeface="Arial"/>
            </a:endParaRPr>
          </a:p>
        </p:txBody>
      </p:sp>
      <p:pic>
        <p:nvPicPr>
          <p:cNvPr id="32" name="Image 31">
            <a:extLst>
              <a:ext uri="{FF2B5EF4-FFF2-40B4-BE49-F238E27FC236}">
                <a16:creationId xmlns:a16="http://schemas.microsoft.com/office/drawing/2014/main" id="{54BCD7C3-042A-4C75-BEB7-FF3D44DC7583}"/>
              </a:ext>
            </a:extLst>
          </p:cNvPr>
          <p:cNvPicPr>
            <a:picLocks noChangeAspect="1"/>
          </p:cNvPicPr>
          <p:nvPr/>
        </p:nvPicPr>
        <p:blipFill>
          <a:blip r:embed="rId6"/>
          <a:stretch>
            <a:fillRect/>
          </a:stretch>
        </p:blipFill>
        <p:spPr>
          <a:xfrm>
            <a:off x="11907662" y="0"/>
            <a:ext cx="284338" cy="284338"/>
          </a:xfrm>
          <a:prstGeom prst="rect">
            <a:avLst/>
          </a:prstGeom>
        </p:spPr>
      </p:pic>
      <p:sp>
        <p:nvSpPr>
          <p:cNvPr id="2" name="Rectangle 1">
            <a:extLst>
              <a:ext uri="{FF2B5EF4-FFF2-40B4-BE49-F238E27FC236}">
                <a16:creationId xmlns:a16="http://schemas.microsoft.com/office/drawing/2014/main" id="{57D43F74-4A6C-4EA6-A34F-151499331AD3}"/>
              </a:ext>
            </a:extLst>
          </p:cNvPr>
          <p:cNvSpPr/>
          <p:nvPr/>
        </p:nvSpPr>
        <p:spPr>
          <a:xfrm>
            <a:off x="7948702" y="2425118"/>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6F76A2C3-4CAC-4129-BDE0-FE88C144A795}"/>
              </a:ext>
            </a:extLst>
          </p:cNvPr>
          <p:cNvSpPr/>
          <p:nvPr/>
        </p:nvSpPr>
        <p:spPr>
          <a:xfrm>
            <a:off x="7539004" y="2512285"/>
            <a:ext cx="517237" cy="97330"/>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E29CEB8D-5CA6-443A-B990-19A93E368D02}"/>
              </a:ext>
            </a:extLst>
          </p:cNvPr>
          <p:cNvSpPr/>
          <p:nvPr/>
        </p:nvSpPr>
        <p:spPr>
          <a:xfrm>
            <a:off x="8221697" y="4724400"/>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E9D1D62F-EBAB-402C-A405-2FBF5253E279}"/>
              </a:ext>
            </a:extLst>
          </p:cNvPr>
          <p:cNvSpPr/>
          <p:nvPr/>
        </p:nvSpPr>
        <p:spPr>
          <a:xfrm>
            <a:off x="7790163" y="4845894"/>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Flèche : bas 45">
            <a:extLst>
              <a:ext uri="{FF2B5EF4-FFF2-40B4-BE49-F238E27FC236}">
                <a16:creationId xmlns:a16="http://schemas.microsoft.com/office/drawing/2014/main" id="{C8901D7C-6232-4F25-9604-B97727D1A3F8}"/>
              </a:ext>
            </a:extLst>
          </p:cNvPr>
          <p:cNvSpPr/>
          <p:nvPr/>
        </p:nvSpPr>
        <p:spPr>
          <a:xfrm>
            <a:off x="11487092" y="5959381"/>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ZoneTexte 4">
            <a:extLst>
              <a:ext uri="{FF2B5EF4-FFF2-40B4-BE49-F238E27FC236}">
                <a16:creationId xmlns:a16="http://schemas.microsoft.com/office/drawing/2014/main" id="{03A3325E-75D1-F82B-5AC8-FC55FF4D8EBA}"/>
              </a:ext>
            </a:extLst>
          </p:cNvPr>
          <p:cNvSpPr txBox="1"/>
          <p:nvPr/>
        </p:nvSpPr>
        <p:spPr>
          <a:xfrm>
            <a:off x="7702760" y="4722876"/>
            <a:ext cx="2228472" cy="215444"/>
          </a:xfrm>
          <a:prstGeom prst="rect">
            <a:avLst/>
          </a:prstGeom>
          <a:solidFill>
            <a:srgbClr val="F9F9FB"/>
          </a:solidFill>
        </p:spPr>
        <p:txBody>
          <a:bodyPr wrap="square" rtlCol="0">
            <a:spAutoFit/>
          </a:bodyPr>
          <a:lstStyle/>
          <a:p>
            <a:r>
              <a:rPr lang="fr-FR" sz="800" b="1" dirty="0"/>
              <a:t>EMPRUNT BPCE ASV octobre 2029</a:t>
            </a:r>
          </a:p>
        </p:txBody>
      </p:sp>
      <p:sp>
        <p:nvSpPr>
          <p:cNvPr id="8" name="ZoneTexte 7">
            <a:extLst>
              <a:ext uri="{FF2B5EF4-FFF2-40B4-BE49-F238E27FC236}">
                <a16:creationId xmlns:a16="http://schemas.microsoft.com/office/drawing/2014/main" id="{6F671B41-1029-7431-EDD6-EB2FFEB04C46}"/>
              </a:ext>
            </a:extLst>
          </p:cNvPr>
          <p:cNvSpPr txBox="1"/>
          <p:nvPr/>
        </p:nvSpPr>
        <p:spPr>
          <a:xfrm>
            <a:off x="7359797" y="2467230"/>
            <a:ext cx="1761067" cy="419667"/>
          </a:xfrm>
          <a:prstGeom prst="rect">
            <a:avLst/>
          </a:prstGeom>
          <a:solidFill>
            <a:srgbClr val="F5F5F5"/>
          </a:solidFill>
        </p:spPr>
        <p:txBody>
          <a:bodyPr wrap="square">
            <a:spAutoFit/>
          </a:bodyPr>
          <a:lstStyle/>
          <a:p>
            <a:pPr>
              <a:lnSpc>
                <a:spcPct val="107000"/>
              </a:lnSpc>
              <a:spcAft>
                <a:spcPts val="800"/>
              </a:spcAft>
            </a:pPr>
            <a:r>
              <a:rPr lang="fr-FR" sz="600" b="1" dirty="0">
                <a:solidFill>
                  <a:srgbClr val="C00000"/>
                </a:solidFill>
                <a:effectLst/>
                <a:latin typeface="Ubuntu" panose="020B0504030602030204" pitchFamily="34" charset="0"/>
                <a:ea typeface="Calibri" panose="020F0502020204030204" pitchFamily="34" charset="0"/>
                <a:cs typeface="Times New Roman" panose="02020603050405020304" pitchFamily="18" charset="0"/>
              </a:rPr>
              <a:t>EMPRUNT BPCE ASV </a:t>
            </a:r>
            <a:r>
              <a:rPr lang="fr-FR" sz="600" b="1" dirty="0" err="1">
                <a:solidFill>
                  <a:srgbClr val="C00000"/>
                </a:solidFill>
                <a:effectLst/>
                <a:latin typeface="Ubuntu" panose="020B0504030602030204" pitchFamily="34" charset="0"/>
                <a:ea typeface="Calibri" panose="020F0502020204030204" pitchFamily="34" charset="0"/>
                <a:cs typeface="Times New Roman" panose="02020603050405020304" pitchFamily="18" charset="0"/>
              </a:rPr>
              <a:t>Oct</a:t>
            </a:r>
            <a:r>
              <a:rPr lang="fr-FR" sz="600" b="1" dirty="0">
                <a:solidFill>
                  <a:srgbClr val="C00000"/>
                </a:solidFill>
                <a:effectLst/>
                <a:latin typeface="Ubuntu" panose="020B0504030602030204" pitchFamily="34" charset="0"/>
                <a:ea typeface="Calibri" panose="020F0502020204030204" pitchFamily="34" charset="0"/>
                <a:cs typeface="Times New Roman" panose="02020603050405020304" pitchFamily="18" charset="0"/>
              </a:rPr>
              <a:t> 2029</a:t>
            </a:r>
          </a:p>
          <a:p>
            <a:pPr>
              <a:lnSpc>
                <a:spcPct val="107000"/>
              </a:lnSpc>
              <a:spcAft>
                <a:spcPts val="800"/>
              </a:spcAft>
            </a:pPr>
            <a:r>
              <a:rPr lang="fr-FR" sz="700" b="1" dirty="0">
                <a:effectLst/>
                <a:latin typeface="Calibri" panose="020F0502020204030204" pitchFamily="34" charset="0"/>
                <a:ea typeface="Calibri" panose="020F0502020204030204" pitchFamily="34" charset="0"/>
                <a:cs typeface="Times New Roman" panose="02020603050405020304" pitchFamily="18" charset="0"/>
              </a:rPr>
              <a:t>FR001400KT41</a:t>
            </a:r>
          </a:p>
        </p:txBody>
      </p:sp>
    </p:spTree>
    <p:extLst>
      <p:ext uri="{BB962C8B-B14F-4D97-AF65-F5344CB8AC3E}">
        <p14:creationId xmlns:p14="http://schemas.microsoft.com/office/powerpoint/2010/main" val="41342350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60877A41-4364-43BD-B462-14C5E96CF010}"/>
              </a:ext>
            </a:extLst>
          </p:cNvPr>
          <p:cNvSpPr/>
          <p:nvPr/>
        </p:nvSpPr>
        <p:spPr>
          <a:xfrm>
            <a:off x="391471" y="2539410"/>
            <a:ext cx="3543036" cy="294225"/>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Synthèse des opérations après la proposition</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7" name="Rectangle 6">
            <a:extLst>
              <a:ext uri="{FF2B5EF4-FFF2-40B4-BE49-F238E27FC236}">
                <a16:creationId xmlns:a16="http://schemas.microsoft.com/office/drawing/2014/main" id="{EB597E20-3B48-4188-8062-73C4DB21AC76}"/>
              </a:ext>
            </a:extLst>
          </p:cNvPr>
          <p:cNvSpPr/>
          <p:nvPr/>
        </p:nvSpPr>
        <p:spPr>
          <a:xfrm>
            <a:off x="8584163" y="2706748"/>
            <a:ext cx="569168" cy="924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19D5D0B5-E4B4-AE73-631F-5D6C3798FC35}"/>
              </a:ext>
            </a:extLst>
          </p:cNvPr>
          <p:cNvSpPr/>
          <p:nvPr/>
        </p:nvSpPr>
        <p:spPr>
          <a:xfrm>
            <a:off x="3839823" y="6457190"/>
            <a:ext cx="4184159" cy="215444"/>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8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8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12" name="Rectangle 11">
            <a:extLst>
              <a:ext uri="{FF2B5EF4-FFF2-40B4-BE49-F238E27FC236}">
                <a16:creationId xmlns:a16="http://schemas.microsoft.com/office/drawing/2014/main" id="{B3838241-521D-42D9-B23D-916CB0A34E02}"/>
              </a:ext>
            </a:extLst>
          </p:cNvPr>
          <p:cNvSpPr/>
          <p:nvPr/>
        </p:nvSpPr>
        <p:spPr>
          <a:xfrm>
            <a:off x="9328728" y="2493818"/>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6163C585-C037-45CB-B36A-D30BB213BF16}"/>
              </a:ext>
            </a:extLst>
          </p:cNvPr>
          <p:cNvSpPr/>
          <p:nvPr/>
        </p:nvSpPr>
        <p:spPr>
          <a:xfrm>
            <a:off x="8506282" y="2798513"/>
            <a:ext cx="618836" cy="92363"/>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orme libre 90">
            <a:extLst>
              <a:ext uri="{FF2B5EF4-FFF2-40B4-BE49-F238E27FC236}">
                <a16:creationId xmlns:a16="http://schemas.microsoft.com/office/drawing/2014/main" id="{305E788B-1F46-4723-BC3A-E678561E2139}"/>
              </a:ext>
            </a:extLst>
          </p:cNvPr>
          <p:cNvSpPr/>
          <p:nvPr/>
        </p:nvSpPr>
        <p:spPr bwMode="auto">
          <a:xfrm rot="16200000">
            <a:off x="3474309" y="3297316"/>
            <a:ext cx="2198254" cy="188847"/>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18" name="Titre 1">
            <a:extLst>
              <a:ext uri="{FF2B5EF4-FFF2-40B4-BE49-F238E27FC236}">
                <a16:creationId xmlns:a16="http://schemas.microsoft.com/office/drawing/2014/main" id="{BE2482BA-32C0-41A0-BAFA-F0C0D4FF8E4C}"/>
              </a:ext>
            </a:extLst>
          </p:cNvPr>
          <p:cNvSpPr txBox="1">
            <a:spLocks/>
          </p:cNvSpPr>
          <p:nvPr/>
        </p:nvSpPr>
        <p:spPr>
          <a:xfrm>
            <a:off x="998359" y="400810"/>
            <a:ext cx="10707561"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RPr lang="fr-FR"/>
            </a:defPPr>
            <a:lvl1pPr marR="0" lvl="0" indent="0" fontAlgn="auto">
              <a:lnSpc>
                <a:spcPct val="90000"/>
              </a:lnSpc>
              <a:spcBef>
                <a:spcPts val="0"/>
              </a:spcBef>
              <a:spcAft>
                <a:spcPts val="0"/>
              </a:spcAft>
              <a:buClrTx/>
              <a:buSzTx/>
              <a:buFontTx/>
              <a:buNone/>
              <a:tabLst/>
              <a:defRPr kumimoji="0" sz="160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r>
              <a:rPr lang="fr-FR">
                <a:sym typeface="Arial"/>
              </a:rPr>
              <a:t> </a:t>
            </a:r>
            <a:r>
              <a:rPr lang="fr-FR" sz="1600"/>
              <a:t> Parcours LEA : </a:t>
            </a:r>
            <a:r>
              <a:rPr lang="fr-FR">
                <a:sym typeface="Arial"/>
              </a:rPr>
              <a:t>Versement complémentaire sur un contrat d’assurance vie Millevie Essentielle 2 existant avec de l’Emprunt BPCE </a:t>
            </a:r>
          </a:p>
          <a:p>
            <a:endParaRPr lang="fr-FR">
              <a:sym typeface="Arial"/>
            </a:endParaRPr>
          </a:p>
        </p:txBody>
      </p:sp>
      <p:pic>
        <p:nvPicPr>
          <p:cNvPr id="26" name="Image 25">
            <a:extLst>
              <a:ext uri="{FF2B5EF4-FFF2-40B4-BE49-F238E27FC236}">
                <a16:creationId xmlns:a16="http://schemas.microsoft.com/office/drawing/2014/main" id="{C1F7818C-9144-4647-A5F8-CF1F3F7641DC}"/>
              </a:ext>
            </a:extLst>
          </p:cNvPr>
          <p:cNvPicPr>
            <a:picLocks noChangeAspect="1"/>
          </p:cNvPicPr>
          <p:nvPr/>
        </p:nvPicPr>
        <p:blipFill>
          <a:blip r:embed="rId2"/>
          <a:stretch>
            <a:fillRect/>
          </a:stretch>
        </p:blipFill>
        <p:spPr>
          <a:xfrm>
            <a:off x="11907662" y="0"/>
            <a:ext cx="284338" cy="284338"/>
          </a:xfrm>
          <a:prstGeom prst="rect">
            <a:avLst/>
          </a:prstGeom>
        </p:spPr>
      </p:pic>
      <p:grpSp>
        <p:nvGrpSpPr>
          <p:cNvPr id="27" name="Groupe 26">
            <a:extLst>
              <a:ext uri="{FF2B5EF4-FFF2-40B4-BE49-F238E27FC236}">
                <a16:creationId xmlns:a16="http://schemas.microsoft.com/office/drawing/2014/main" id="{A774B654-0951-493B-8FE9-94B81F769009}"/>
              </a:ext>
            </a:extLst>
          </p:cNvPr>
          <p:cNvGrpSpPr/>
          <p:nvPr/>
        </p:nvGrpSpPr>
        <p:grpSpPr>
          <a:xfrm>
            <a:off x="0" y="1508277"/>
            <a:ext cx="2204417" cy="322977"/>
            <a:chOff x="1642210" y="864000"/>
            <a:chExt cx="1653313" cy="242233"/>
          </a:xfrm>
        </p:grpSpPr>
        <p:sp>
          <p:nvSpPr>
            <p:cNvPr id="28" name="Rectangle 27">
              <a:extLst>
                <a:ext uri="{FF2B5EF4-FFF2-40B4-BE49-F238E27FC236}">
                  <a16:creationId xmlns:a16="http://schemas.microsoft.com/office/drawing/2014/main" id="{C343077B-F927-4B34-A4FB-C9FEB61E9003}"/>
                </a:ext>
              </a:extLst>
            </p:cNvPr>
            <p:cNvSpPr/>
            <p:nvPr/>
          </p:nvSpPr>
          <p:spPr>
            <a:xfrm>
              <a:off x="1642210" y="864000"/>
              <a:ext cx="1653313" cy="242233"/>
            </a:xfrm>
            <a:prstGeom prst="rect">
              <a:avLst/>
            </a:prstGeom>
            <a:no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29" name="Groupe 28">
              <a:extLst>
                <a:ext uri="{FF2B5EF4-FFF2-40B4-BE49-F238E27FC236}">
                  <a16:creationId xmlns:a16="http://schemas.microsoft.com/office/drawing/2014/main" id="{BB8DC6C9-E57C-4C84-B557-8E522D0E58BC}"/>
                </a:ext>
              </a:extLst>
            </p:cNvPr>
            <p:cNvGrpSpPr/>
            <p:nvPr/>
          </p:nvGrpSpPr>
          <p:grpSpPr>
            <a:xfrm>
              <a:off x="1976780" y="895093"/>
              <a:ext cx="984172" cy="175628"/>
              <a:chOff x="2027352" y="895093"/>
              <a:chExt cx="984172" cy="175628"/>
            </a:xfrm>
          </p:grpSpPr>
          <p:cxnSp>
            <p:nvCxnSpPr>
              <p:cNvPr id="31" name="Connecteur droit 30">
                <a:extLst>
                  <a:ext uri="{FF2B5EF4-FFF2-40B4-BE49-F238E27FC236}">
                    <a16:creationId xmlns:a16="http://schemas.microsoft.com/office/drawing/2014/main" id="{92CAD2F4-660A-4215-98B9-2728A61A2E5D}"/>
                  </a:ext>
                </a:extLst>
              </p:cNvPr>
              <p:cNvCxnSpPr>
                <a:cxnSpLocks/>
              </p:cNvCxnSpPr>
              <p:nvPr/>
            </p:nvCxnSpPr>
            <p:spPr>
              <a:xfrm>
                <a:off x="2027352" y="895093"/>
                <a:ext cx="984172" cy="0"/>
              </a:xfrm>
              <a:prstGeom prst="line">
                <a:avLst/>
              </a:prstGeom>
              <a:noFill/>
              <a:ln w="19050" cap="flat" cmpd="sng" algn="ctr">
                <a:solidFill>
                  <a:srgbClr val="9176B4">
                    <a:lumMod val="75000"/>
                  </a:srgbClr>
                </a:solidFill>
                <a:prstDash val="solid"/>
              </a:ln>
              <a:effectLst/>
            </p:spPr>
          </p:cxnSp>
          <p:cxnSp>
            <p:nvCxnSpPr>
              <p:cNvPr id="32" name="Connecteur droit 31">
                <a:extLst>
                  <a:ext uri="{FF2B5EF4-FFF2-40B4-BE49-F238E27FC236}">
                    <a16:creationId xmlns:a16="http://schemas.microsoft.com/office/drawing/2014/main" id="{CD991952-DCDC-465D-8D35-FE8FB8F207FA}"/>
                  </a:ext>
                </a:extLst>
              </p:cNvPr>
              <p:cNvCxnSpPr>
                <a:cxnSpLocks/>
              </p:cNvCxnSpPr>
              <p:nvPr/>
            </p:nvCxnSpPr>
            <p:spPr>
              <a:xfrm>
                <a:off x="2027352" y="1070721"/>
                <a:ext cx="984172" cy="0"/>
              </a:xfrm>
              <a:prstGeom prst="line">
                <a:avLst/>
              </a:prstGeom>
              <a:noFill/>
              <a:ln w="19050" cap="flat" cmpd="sng" algn="ctr">
                <a:solidFill>
                  <a:srgbClr val="9176B4">
                    <a:lumMod val="75000"/>
                  </a:srgbClr>
                </a:solidFill>
                <a:prstDash val="solid"/>
              </a:ln>
              <a:effectLst/>
            </p:spPr>
          </p:cxnSp>
        </p:grpSp>
        <p:pic>
          <p:nvPicPr>
            <p:cNvPr id="30" name="Picture 2" descr="Key Icon 4409723">
              <a:extLst>
                <a:ext uri="{FF2B5EF4-FFF2-40B4-BE49-F238E27FC236}">
                  <a16:creationId xmlns:a16="http://schemas.microsoft.com/office/drawing/2014/main" id="{1EE81CDE-3AF9-4627-85D5-5FF279E96A63}"/>
                </a:ext>
              </a:extLst>
            </p:cNvPr>
            <p:cNvPicPr>
              <a:picLocks noChangeAspect="1" noChangeArrowheads="1"/>
            </p:cNvPicPr>
            <p:nvPr/>
          </p:nvPicPr>
          <p:blipFill>
            <a:blip r:embed="rId3">
              <a:duotone>
                <a:srgbClr val="9176B4">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Rectangle 32">
            <a:extLst>
              <a:ext uri="{FF2B5EF4-FFF2-40B4-BE49-F238E27FC236}">
                <a16:creationId xmlns:a16="http://schemas.microsoft.com/office/drawing/2014/main" id="{E23552B4-2496-4DF8-B64C-C31D39D93AE7}"/>
              </a:ext>
            </a:extLst>
          </p:cNvPr>
          <p:cNvSpPr/>
          <p:nvPr/>
        </p:nvSpPr>
        <p:spPr>
          <a:xfrm>
            <a:off x="284389" y="2015629"/>
            <a:ext cx="2377704" cy="322977"/>
          </a:xfrm>
          <a:prstGeom prst="rect">
            <a:avLst/>
          </a:prstGeom>
          <a:solidFill>
            <a:srgbClr val="FFFFFF"/>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SYNTHESE DES OPERATIONS</a:t>
            </a:r>
          </a:p>
        </p:txBody>
      </p:sp>
      <p:cxnSp>
        <p:nvCxnSpPr>
          <p:cNvPr id="34" name="Connecteur droit 33">
            <a:extLst>
              <a:ext uri="{FF2B5EF4-FFF2-40B4-BE49-F238E27FC236}">
                <a16:creationId xmlns:a16="http://schemas.microsoft.com/office/drawing/2014/main" id="{A1642AD9-C70A-4594-8B59-BF4E209DA7F2}"/>
              </a:ext>
            </a:extLst>
          </p:cNvPr>
          <p:cNvCxnSpPr>
            <a:cxnSpLocks/>
          </p:cNvCxnSpPr>
          <p:nvPr/>
        </p:nvCxnSpPr>
        <p:spPr>
          <a:xfrm>
            <a:off x="458561" y="2057086"/>
            <a:ext cx="2018805" cy="0"/>
          </a:xfrm>
          <a:prstGeom prst="line">
            <a:avLst/>
          </a:prstGeom>
          <a:noFill/>
          <a:ln w="19050" cap="flat" cmpd="sng" algn="ctr">
            <a:solidFill>
              <a:srgbClr val="B34A8C"/>
            </a:solidFill>
            <a:prstDash val="solid"/>
          </a:ln>
          <a:effectLst/>
        </p:spPr>
      </p:cxnSp>
      <p:cxnSp>
        <p:nvCxnSpPr>
          <p:cNvPr id="35" name="Connecteur droit 34">
            <a:extLst>
              <a:ext uri="{FF2B5EF4-FFF2-40B4-BE49-F238E27FC236}">
                <a16:creationId xmlns:a16="http://schemas.microsoft.com/office/drawing/2014/main" id="{0BDA07EE-31D6-4EFB-B3CD-5F52F17AA5C6}"/>
              </a:ext>
            </a:extLst>
          </p:cNvPr>
          <p:cNvCxnSpPr>
            <a:cxnSpLocks/>
          </p:cNvCxnSpPr>
          <p:nvPr/>
        </p:nvCxnSpPr>
        <p:spPr>
          <a:xfrm>
            <a:off x="426234" y="2292613"/>
            <a:ext cx="2097314" cy="0"/>
          </a:xfrm>
          <a:prstGeom prst="line">
            <a:avLst/>
          </a:prstGeom>
          <a:noFill/>
          <a:ln w="19050" cap="flat" cmpd="sng" algn="ctr">
            <a:solidFill>
              <a:srgbClr val="B34A8C"/>
            </a:solidFill>
            <a:prstDash val="solid"/>
          </a:ln>
          <a:effectLst/>
        </p:spPr>
      </p:cxnSp>
      <p:pic>
        <p:nvPicPr>
          <p:cNvPr id="16" name="Image 15">
            <a:extLst>
              <a:ext uri="{FF2B5EF4-FFF2-40B4-BE49-F238E27FC236}">
                <a16:creationId xmlns:a16="http://schemas.microsoft.com/office/drawing/2014/main" id="{C521B0AE-C90A-035E-4381-0C4E9AE176B3}"/>
              </a:ext>
            </a:extLst>
          </p:cNvPr>
          <p:cNvPicPr>
            <a:picLocks noChangeAspect="1"/>
          </p:cNvPicPr>
          <p:nvPr/>
        </p:nvPicPr>
        <p:blipFill>
          <a:blip r:embed="rId4"/>
          <a:stretch>
            <a:fillRect/>
          </a:stretch>
        </p:blipFill>
        <p:spPr>
          <a:xfrm>
            <a:off x="5807948" y="995912"/>
            <a:ext cx="5109900" cy="4575311"/>
          </a:xfrm>
          <a:prstGeom prst="rect">
            <a:avLst/>
          </a:prstGeom>
        </p:spPr>
      </p:pic>
      <p:grpSp>
        <p:nvGrpSpPr>
          <p:cNvPr id="25" name="Groupe 24">
            <a:extLst>
              <a:ext uri="{FF2B5EF4-FFF2-40B4-BE49-F238E27FC236}">
                <a16:creationId xmlns:a16="http://schemas.microsoft.com/office/drawing/2014/main" id="{C35927C6-B61A-DDEC-BC53-65E1418E4830}"/>
              </a:ext>
            </a:extLst>
          </p:cNvPr>
          <p:cNvGrpSpPr/>
          <p:nvPr/>
        </p:nvGrpSpPr>
        <p:grpSpPr>
          <a:xfrm>
            <a:off x="10018207" y="5776921"/>
            <a:ext cx="2173793" cy="530362"/>
            <a:chOff x="10018207" y="5776921"/>
            <a:chExt cx="2173793" cy="530362"/>
          </a:xfrm>
        </p:grpSpPr>
        <p:sp>
          <p:nvSpPr>
            <p:cNvPr id="36" name="Ellipse 35">
              <a:extLst>
                <a:ext uri="{FF2B5EF4-FFF2-40B4-BE49-F238E27FC236}">
                  <a16:creationId xmlns:a16="http://schemas.microsoft.com/office/drawing/2014/main" id="{A8EA27DC-95D6-CA82-E9B6-EA48E2D5BB40}"/>
                </a:ext>
              </a:extLst>
            </p:cNvPr>
            <p:cNvSpPr/>
            <p:nvPr/>
          </p:nvSpPr>
          <p:spPr>
            <a:xfrm>
              <a:off x="10018207" y="5838093"/>
              <a:ext cx="422030" cy="422031"/>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Arrow: Right 23">
              <a:extLst>
                <a:ext uri="{FF2B5EF4-FFF2-40B4-BE49-F238E27FC236}">
                  <a16:creationId xmlns:a16="http://schemas.microsoft.com/office/drawing/2014/main" id="{FA13584B-1862-40BC-2A17-79300DDF9508}"/>
                </a:ext>
              </a:extLst>
            </p:cNvPr>
            <p:cNvSpPr/>
            <p:nvPr/>
          </p:nvSpPr>
          <p:spPr>
            <a:xfrm>
              <a:off x="10531364" y="5776921"/>
              <a:ext cx="1660636" cy="530362"/>
            </a:xfrm>
            <a:prstGeom prst="rightArrow">
              <a:avLst>
                <a:gd name="adj1" fmla="val 100000"/>
                <a:gd name="adj2" fmla="val 42163"/>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FFFFFF"/>
                  </a:solidFill>
                  <a:effectLst/>
                  <a:uLnTx/>
                  <a:uFillTx/>
                  <a:latin typeface="Montserrat"/>
                  <a:ea typeface="+mn-ea"/>
                  <a:cs typeface="+mn-cs"/>
                </a:rPr>
                <a:t>Panier et chainage des opérations dans les outils producteurs </a:t>
              </a:r>
            </a:p>
          </p:txBody>
        </p:sp>
        <p:pic>
          <p:nvPicPr>
            <p:cNvPr id="38" name="Image 37">
              <a:extLst>
                <a:ext uri="{FF2B5EF4-FFF2-40B4-BE49-F238E27FC236}">
                  <a16:creationId xmlns:a16="http://schemas.microsoft.com/office/drawing/2014/main" id="{FE7C3D0E-30FB-BE7B-DBAB-14174685DCF8}"/>
                </a:ext>
              </a:extLst>
            </p:cNvPr>
            <p:cNvPicPr>
              <a:picLocks noChangeAspect="1"/>
            </p:cNvPicPr>
            <p:nvPr/>
          </p:nvPicPr>
          <p:blipFill rotWithShape="1">
            <a:blip r:embed="rId5"/>
            <a:srcRect l="24714" t="41879" r="55136" b="51834"/>
            <a:stretch/>
          </p:blipFill>
          <p:spPr>
            <a:xfrm>
              <a:off x="10068449" y="5978768"/>
              <a:ext cx="341644" cy="180872"/>
            </a:xfrm>
            <a:prstGeom prst="rect">
              <a:avLst/>
            </a:prstGeom>
          </p:spPr>
        </p:pic>
      </p:grpSp>
    </p:spTree>
    <p:extLst>
      <p:ext uri="{BB962C8B-B14F-4D97-AF65-F5344CB8AC3E}">
        <p14:creationId xmlns:p14="http://schemas.microsoft.com/office/powerpoint/2010/main" val="12303946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5040537" y="2083774"/>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6" name="Titre 1">
            <a:extLst>
              <a:ext uri="{FF2B5EF4-FFF2-40B4-BE49-F238E27FC236}">
                <a16:creationId xmlns:a16="http://schemas.microsoft.com/office/drawing/2014/main" id="{38BFB51C-C51B-4585-AC11-E2623E9899BE}"/>
              </a:ext>
            </a:extLst>
          </p:cNvPr>
          <p:cNvSpPr txBox="1">
            <a:spLocks/>
          </p:cNvSpPr>
          <p:nvPr/>
        </p:nvSpPr>
        <p:spPr>
          <a:xfrm>
            <a:off x="2531834" y="2529748"/>
            <a:ext cx="7294156" cy="457200"/>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fr-FR" sz="1800" b="0" i="0" u="none" strike="noStrike" kern="0" cap="none" spc="0" normalizeH="0" baseline="0" noProof="0">
                <a:ln>
                  <a:noFill/>
                </a:ln>
                <a:solidFill>
                  <a:srgbClr val="000000"/>
                </a:solidFill>
                <a:effectLst/>
                <a:uLnTx/>
                <a:uFillTx/>
                <a:latin typeface="Montserrat ExtraBold"/>
                <a:cs typeface="Arial"/>
              </a:rPr>
              <a:t>Arbitrage sur un contrat Nuances 3 D (CNP assurances)</a:t>
            </a:r>
          </a:p>
        </p:txBody>
      </p:sp>
      <p:sp>
        <p:nvSpPr>
          <p:cNvPr id="4" name="Rectangle 3">
            <a:extLst>
              <a:ext uri="{FF2B5EF4-FFF2-40B4-BE49-F238E27FC236}">
                <a16:creationId xmlns:a16="http://schemas.microsoft.com/office/drawing/2014/main" id="{AF7F7A57-3F70-DD84-4281-358B9FDD5B26}"/>
              </a:ext>
            </a:extLst>
          </p:cNvPr>
          <p:cNvSpPr/>
          <p:nvPr/>
        </p:nvSpPr>
        <p:spPr>
          <a:xfrm>
            <a:off x="3165325" y="6445937"/>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7" name="Image 6">
            <a:extLst>
              <a:ext uri="{FF2B5EF4-FFF2-40B4-BE49-F238E27FC236}">
                <a16:creationId xmlns:a16="http://schemas.microsoft.com/office/drawing/2014/main" id="{5CE677CF-0BF1-482E-951F-8BC8FB479D23}"/>
              </a:ext>
            </a:extLst>
          </p:cNvPr>
          <p:cNvPicPr>
            <a:picLocks noChangeAspect="1"/>
          </p:cNvPicPr>
          <p:nvPr/>
        </p:nvPicPr>
        <p:blipFill>
          <a:blip r:embed="rId2"/>
          <a:stretch>
            <a:fillRect/>
          </a:stretch>
        </p:blipFill>
        <p:spPr>
          <a:xfrm>
            <a:off x="11907662" y="0"/>
            <a:ext cx="284338" cy="284338"/>
          </a:xfrm>
          <a:prstGeom prst="rect">
            <a:avLst/>
          </a:prstGeom>
        </p:spPr>
      </p:pic>
      <p:pic>
        <p:nvPicPr>
          <p:cNvPr id="8" name="Image 7">
            <a:extLst>
              <a:ext uri="{FF2B5EF4-FFF2-40B4-BE49-F238E27FC236}">
                <a16:creationId xmlns:a16="http://schemas.microsoft.com/office/drawing/2014/main" id="{9BC722DA-E024-40FB-986E-99DC81669C5A}"/>
              </a:ext>
            </a:extLst>
          </p:cNvPr>
          <p:cNvPicPr>
            <a:picLocks noChangeAspect="1"/>
          </p:cNvPicPr>
          <p:nvPr/>
        </p:nvPicPr>
        <p:blipFill>
          <a:blip r:embed="rId3"/>
          <a:stretch>
            <a:fillRect/>
          </a:stretch>
        </p:blipFill>
        <p:spPr>
          <a:xfrm>
            <a:off x="3208067" y="3392050"/>
            <a:ext cx="6216601" cy="666898"/>
          </a:xfrm>
          <a:prstGeom prst="rect">
            <a:avLst/>
          </a:prstGeom>
        </p:spPr>
      </p:pic>
      <p:sp>
        <p:nvSpPr>
          <p:cNvPr id="9" name="Étoile : 5 branches 8">
            <a:extLst>
              <a:ext uri="{FF2B5EF4-FFF2-40B4-BE49-F238E27FC236}">
                <a16:creationId xmlns:a16="http://schemas.microsoft.com/office/drawing/2014/main" id="{239A0CBC-B655-4D2B-9CD0-4658399A7287}"/>
              </a:ext>
            </a:extLst>
          </p:cNvPr>
          <p:cNvSpPr/>
          <p:nvPr/>
        </p:nvSpPr>
        <p:spPr>
          <a:xfrm>
            <a:off x="5379411" y="4446560"/>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Étoile : 5 branches 9">
            <a:extLst>
              <a:ext uri="{FF2B5EF4-FFF2-40B4-BE49-F238E27FC236}">
                <a16:creationId xmlns:a16="http://schemas.microsoft.com/office/drawing/2014/main" id="{9DDF3CB6-01A9-406B-B082-218DF93FCBFC}"/>
              </a:ext>
            </a:extLst>
          </p:cNvPr>
          <p:cNvSpPr/>
          <p:nvPr/>
        </p:nvSpPr>
        <p:spPr>
          <a:xfrm>
            <a:off x="6265315" y="4493463"/>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AF9A1519-226E-48B4-A178-7C6613C83D0D}"/>
              </a:ext>
            </a:extLst>
          </p:cNvPr>
          <p:cNvSpPr txBox="1"/>
          <p:nvPr/>
        </p:nvSpPr>
        <p:spPr>
          <a:xfrm>
            <a:off x="4812148" y="4114860"/>
            <a:ext cx="1228436"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Horizon du projet : mini 7 ans</a:t>
            </a:r>
          </a:p>
        </p:txBody>
      </p:sp>
      <p:sp>
        <p:nvSpPr>
          <p:cNvPr id="12" name="ZoneTexte 11">
            <a:extLst>
              <a:ext uri="{FF2B5EF4-FFF2-40B4-BE49-F238E27FC236}">
                <a16:creationId xmlns:a16="http://schemas.microsoft.com/office/drawing/2014/main" id="{A5E6902B-9862-4A6F-855A-8CB95726E0A4}"/>
              </a:ext>
            </a:extLst>
          </p:cNvPr>
          <p:cNvSpPr txBox="1"/>
          <p:nvPr/>
        </p:nvSpPr>
        <p:spPr>
          <a:xfrm>
            <a:off x="5999019" y="4110243"/>
            <a:ext cx="1667162"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Remplacement de niveau 2 ou de niveau 3</a:t>
            </a:r>
          </a:p>
        </p:txBody>
      </p:sp>
      <p:sp>
        <p:nvSpPr>
          <p:cNvPr id="13" name="ZoneTexte 12">
            <a:extLst>
              <a:ext uri="{FF2B5EF4-FFF2-40B4-BE49-F238E27FC236}">
                <a16:creationId xmlns:a16="http://schemas.microsoft.com/office/drawing/2014/main" id="{EBE7DEE7-21D6-420B-997D-7D0FFC8F52B3}"/>
              </a:ext>
            </a:extLst>
          </p:cNvPr>
          <p:cNvSpPr txBox="1"/>
          <p:nvPr/>
        </p:nvSpPr>
        <p:spPr>
          <a:xfrm>
            <a:off x="2050472" y="3126571"/>
            <a:ext cx="8543637" cy="261610"/>
          </a:xfrm>
          <a:prstGeom prst="rect">
            <a:avLst/>
          </a:prstGeom>
          <a:noFill/>
        </p:spPr>
        <p:txBody>
          <a:bodyPr wrap="square">
            <a:spAutoFit/>
          </a:bodyPr>
          <a:lstStyle/>
          <a:p>
            <a:pPr algn="ctr"/>
            <a:r>
              <a:rPr kumimoji="0" lang="fr-FR" sz="11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Les étapes du parcours LEA : a quelle étape doit on faire une modification </a:t>
            </a:r>
            <a:endParaRPr lang="fr-FR" sz="1100">
              <a:latin typeface="Montserrat" panose="00000500000000000000" pitchFamily="2" charset="0"/>
            </a:endParaRPr>
          </a:p>
        </p:txBody>
      </p:sp>
      <p:sp>
        <p:nvSpPr>
          <p:cNvPr id="14" name="Étoile : 5 branches 13">
            <a:extLst>
              <a:ext uri="{FF2B5EF4-FFF2-40B4-BE49-F238E27FC236}">
                <a16:creationId xmlns:a16="http://schemas.microsoft.com/office/drawing/2014/main" id="{56720F15-3981-48E9-B2D5-3CFC8077ACA6}"/>
              </a:ext>
            </a:extLst>
          </p:cNvPr>
          <p:cNvSpPr/>
          <p:nvPr/>
        </p:nvSpPr>
        <p:spPr>
          <a:xfrm>
            <a:off x="7027315" y="4479608"/>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172643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EE18EB5C-889F-1F12-7EC8-1497B96D010E}"/>
              </a:ext>
            </a:extLst>
          </p:cNvPr>
          <p:cNvPicPr>
            <a:picLocks noChangeAspect="1"/>
          </p:cNvPicPr>
          <p:nvPr/>
        </p:nvPicPr>
        <p:blipFill>
          <a:blip r:embed="rId2"/>
          <a:stretch>
            <a:fillRect/>
          </a:stretch>
        </p:blipFill>
        <p:spPr>
          <a:xfrm>
            <a:off x="6183885" y="2459751"/>
            <a:ext cx="4392379" cy="3940957"/>
          </a:xfrm>
          <a:prstGeom prst="rect">
            <a:avLst/>
          </a:prstGeom>
        </p:spPr>
      </p:pic>
      <p:sp>
        <p:nvSpPr>
          <p:cNvPr id="39" name="Titre 1">
            <a:extLst>
              <a:ext uri="{FF2B5EF4-FFF2-40B4-BE49-F238E27FC236}">
                <a16:creationId xmlns:a16="http://schemas.microsoft.com/office/drawing/2014/main" id="{3A012FE0-F6A8-4B5D-A5BE-3762F052F24F}"/>
              </a:ext>
            </a:extLst>
          </p:cNvPr>
          <p:cNvSpPr txBox="1">
            <a:spLocks/>
          </p:cNvSpPr>
          <p:nvPr/>
        </p:nvSpPr>
        <p:spPr>
          <a:xfrm>
            <a:off x="1091522" y="451107"/>
            <a:ext cx="10816140" cy="36894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nSpc>
                <a:spcPct val="90000"/>
              </a:lnSpc>
              <a:spcBef>
                <a:spcPts val="0"/>
              </a:spcBef>
              <a:spcAft>
                <a:spcPts val="0"/>
              </a:spcAft>
              <a:buNone/>
              <a:defRPr sz="1600" b="0" i="0" u="none" strike="noStrike" cap="none" baseline="0">
                <a:solidFill>
                  <a:srgbClr val="000000"/>
                </a:solidFill>
                <a:latin typeface="Montserrat ExtraBold"/>
                <a:ea typeface="Montserrat ExtraBold" panose="00000900000000000000" pitchFamily="50" charset="0"/>
                <a:cs typeface="Arial"/>
                <a:sym typeface="Arial"/>
              </a:defRPr>
            </a:lvl1pPr>
          </a:lstStyle>
          <a:p>
            <a:r>
              <a:rPr lang="fr-FR" sz="1600"/>
              <a:t>Parcours LEA : </a:t>
            </a:r>
            <a:r>
              <a:rPr lang="fr-FR"/>
              <a:t>Arbitrage sur un contrat Nuances 3D (CNP assurances) avec de l’Emprunt BPCE </a:t>
            </a:r>
          </a:p>
          <a:p>
            <a:endParaRPr lang="fr-FR"/>
          </a:p>
        </p:txBody>
      </p:sp>
      <p:sp>
        <p:nvSpPr>
          <p:cNvPr id="8" name="Rectangle : coins arrondis 7">
            <a:extLst>
              <a:ext uri="{FF2B5EF4-FFF2-40B4-BE49-F238E27FC236}">
                <a16:creationId xmlns:a16="http://schemas.microsoft.com/office/drawing/2014/main" id="{7003601F-1D88-44BA-A877-0E83342884B3}"/>
              </a:ext>
            </a:extLst>
          </p:cNvPr>
          <p:cNvSpPr/>
          <p:nvPr/>
        </p:nvSpPr>
        <p:spPr>
          <a:xfrm>
            <a:off x="510977" y="1489977"/>
            <a:ext cx="4425389" cy="1629144"/>
          </a:xfrm>
          <a:prstGeom prst="roundRect">
            <a:avLst>
              <a:gd name="adj" fmla="val 13003"/>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Libérer des montants à allouer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Ouvrir une nouvelle session</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LEA et accéder en premier à la rubrique « Renseigner mon Epargne ».</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DB4B4B"/>
                </a:solidFill>
                <a:effectLst/>
                <a:uLnTx/>
                <a:uFillTx/>
                <a:latin typeface="Montserrat" panose="00000500000000000000" pitchFamily="2" charset="0"/>
                <a:ea typeface="+mn-ea"/>
                <a:cs typeface="+mn-cs"/>
                <a:sym typeface="Arial"/>
              </a:rPr>
              <a:t>Dans le cadre d’un </a:t>
            </a:r>
            <a:r>
              <a:rPr kumimoji="0" lang="fr-FR" sz="1067" b="1" i="0" u="none" strike="noStrike" kern="0" cap="none" spc="0" normalizeH="0" baseline="0" noProof="0">
                <a:ln>
                  <a:noFill/>
                </a:ln>
                <a:solidFill>
                  <a:srgbClr val="DB4B4B"/>
                </a:solidFill>
                <a:effectLst/>
                <a:uLnTx/>
                <a:uFillTx/>
                <a:latin typeface="Montserrat" panose="00000500000000000000" pitchFamily="2" charset="0"/>
                <a:ea typeface="+mn-ea"/>
                <a:cs typeface="+mn-cs"/>
                <a:sym typeface="Arial"/>
              </a:rPr>
              <a:t>arbitrage d’un contrat existant </a:t>
            </a:r>
            <a:r>
              <a:rPr kumimoji="0" lang="fr-FR" sz="1067" b="0" i="0" u="none" strike="noStrike" kern="0" cap="none" spc="0" normalizeH="0" baseline="0" noProof="0">
                <a:ln>
                  <a:noFill/>
                </a:ln>
                <a:solidFill>
                  <a:srgbClr val="DB4B4B"/>
                </a:solidFill>
                <a:effectLst/>
                <a:uLnTx/>
                <a:uFillTx/>
                <a:latin typeface="Montserrat" panose="00000500000000000000" pitchFamily="2" charset="0"/>
                <a:ea typeface="+mn-ea"/>
                <a:cs typeface="+mn-cs"/>
                <a:sym typeface="Arial"/>
              </a:rPr>
              <a:t>(sans versement), il n’est </a:t>
            </a:r>
            <a:r>
              <a:rPr kumimoji="0" lang="fr-FR" sz="1067" b="1" i="0" u="none" strike="noStrike" kern="0" cap="none" spc="0" normalizeH="0" baseline="0" noProof="0">
                <a:ln>
                  <a:noFill/>
                </a:ln>
                <a:solidFill>
                  <a:srgbClr val="DB4B4B"/>
                </a:solidFill>
                <a:effectLst/>
                <a:uLnTx/>
                <a:uFillTx/>
                <a:latin typeface="Montserrat" panose="00000500000000000000" pitchFamily="2" charset="0"/>
                <a:ea typeface="+mn-ea"/>
                <a:cs typeface="+mn-cs"/>
                <a:sym typeface="Arial"/>
              </a:rPr>
              <a:t>pas nécessaire d’investir des liquidités</a:t>
            </a:r>
            <a:r>
              <a:rPr kumimoji="0" lang="fr-FR" sz="1067" b="0" i="0" u="none" strike="noStrike" kern="0" cap="none" spc="0" normalizeH="0" baseline="0" noProof="0">
                <a:ln>
                  <a:noFill/>
                </a:ln>
                <a:solidFill>
                  <a:srgbClr val="DB4B4B"/>
                </a:solidFill>
                <a:effectLst/>
                <a:uLnTx/>
                <a:uFillTx/>
                <a:latin typeface="Montserrat" panose="00000500000000000000" pitchFamily="2" charset="0"/>
                <a:ea typeface="+mn-ea"/>
                <a:cs typeface="+mn-cs"/>
                <a:sym typeface="Arial"/>
              </a:rPr>
              <a:t>. Cliquer donc sur « Suivant » pour passer les différentes pages de la rubrique « Renseigner mon épargne »</a:t>
            </a:r>
          </a:p>
          <a:p>
            <a:pPr marL="11400" marR="0" lvl="0" indent="0" algn="just" defTabSz="1219170" rtl="0" eaLnBrk="1" fontAlgn="auto" latinLnBrk="0" hangingPunct="1">
              <a:lnSpc>
                <a:spcPct val="100000"/>
              </a:lnSpc>
              <a:spcBef>
                <a:spcPts val="0"/>
              </a:spcBef>
              <a:spcAft>
                <a:spcPts val="40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grpSp>
        <p:nvGrpSpPr>
          <p:cNvPr id="9" name="Groupe 8">
            <a:extLst>
              <a:ext uri="{FF2B5EF4-FFF2-40B4-BE49-F238E27FC236}">
                <a16:creationId xmlns:a16="http://schemas.microsoft.com/office/drawing/2014/main" id="{552CA55B-560C-414D-B321-79E83F8AD8A4}"/>
              </a:ext>
            </a:extLst>
          </p:cNvPr>
          <p:cNvGrpSpPr/>
          <p:nvPr/>
        </p:nvGrpSpPr>
        <p:grpSpPr>
          <a:xfrm>
            <a:off x="247788" y="1098605"/>
            <a:ext cx="2204417" cy="322977"/>
            <a:chOff x="1642210" y="864000"/>
            <a:chExt cx="1653313" cy="242233"/>
          </a:xfrm>
        </p:grpSpPr>
        <p:sp>
          <p:nvSpPr>
            <p:cNvPr id="10" name="Rectangle 9">
              <a:extLst>
                <a:ext uri="{FF2B5EF4-FFF2-40B4-BE49-F238E27FC236}">
                  <a16:creationId xmlns:a16="http://schemas.microsoft.com/office/drawing/2014/main" id="{A453F8E7-6E45-4864-9ED1-FFE48A767562}"/>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 name="Groupe 10">
              <a:extLst>
                <a:ext uri="{FF2B5EF4-FFF2-40B4-BE49-F238E27FC236}">
                  <a16:creationId xmlns:a16="http://schemas.microsoft.com/office/drawing/2014/main" id="{F9F2B59E-CBBB-4C66-AF12-7B5B8F9653E1}"/>
                </a:ext>
              </a:extLst>
            </p:cNvPr>
            <p:cNvGrpSpPr/>
            <p:nvPr/>
          </p:nvGrpSpPr>
          <p:grpSpPr>
            <a:xfrm>
              <a:off x="1976780" y="895093"/>
              <a:ext cx="984172" cy="175628"/>
              <a:chOff x="2027352" y="895093"/>
              <a:chExt cx="984172" cy="175628"/>
            </a:xfrm>
          </p:grpSpPr>
          <p:cxnSp>
            <p:nvCxnSpPr>
              <p:cNvPr id="13" name="Connecteur droit 12">
                <a:extLst>
                  <a:ext uri="{FF2B5EF4-FFF2-40B4-BE49-F238E27FC236}">
                    <a16:creationId xmlns:a16="http://schemas.microsoft.com/office/drawing/2014/main" id="{EFFBFFED-123E-44F5-B8BA-0DB32BBFEC4A}"/>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F9D060AD-B97D-4335-8523-531095C3885F}"/>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2" name="Picture 2" descr="Key Icon 4409723">
              <a:extLst>
                <a:ext uri="{FF2B5EF4-FFF2-40B4-BE49-F238E27FC236}">
                  <a16:creationId xmlns:a16="http://schemas.microsoft.com/office/drawing/2014/main" id="{0F4DD792-4CF9-4CEC-9DA6-DCAB7EEC247B}"/>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66" name="Forme libre 90">
            <a:extLst>
              <a:ext uri="{FF2B5EF4-FFF2-40B4-BE49-F238E27FC236}">
                <a16:creationId xmlns:a16="http://schemas.microsoft.com/office/drawing/2014/main" id="{49CD16FC-792D-44B1-9358-94F02756DB78}"/>
              </a:ext>
            </a:extLst>
          </p:cNvPr>
          <p:cNvSpPr/>
          <p:nvPr/>
        </p:nvSpPr>
        <p:spPr bwMode="auto">
          <a:xfrm rot="16200000">
            <a:off x="2941515" y="3639359"/>
            <a:ext cx="4387273"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67" name="Image 66">
            <a:extLst>
              <a:ext uri="{FF2B5EF4-FFF2-40B4-BE49-F238E27FC236}">
                <a16:creationId xmlns:a16="http://schemas.microsoft.com/office/drawing/2014/main" id="{BA6694DD-1BE4-4992-9063-97D4EA2C9041}"/>
              </a:ext>
            </a:extLst>
          </p:cNvPr>
          <p:cNvPicPr>
            <a:picLocks noChangeAspect="1"/>
          </p:cNvPicPr>
          <p:nvPr/>
        </p:nvPicPr>
        <p:blipFill>
          <a:blip r:embed="rId4"/>
          <a:stretch>
            <a:fillRect/>
          </a:stretch>
        </p:blipFill>
        <p:spPr>
          <a:xfrm>
            <a:off x="11907662" y="0"/>
            <a:ext cx="284338" cy="284338"/>
          </a:xfrm>
          <a:prstGeom prst="rect">
            <a:avLst/>
          </a:prstGeom>
        </p:spPr>
      </p:pic>
      <p:sp>
        <p:nvSpPr>
          <p:cNvPr id="48" name="Flèche : bas 47">
            <a:extLst>
              <a:ext uri="{FF2B5EF4-FFF2-40B4-BE49-F238E27FC236}">
                <a16:creationId xmlns:a16="http://schemas.microsoft.com/office/drawing/2014/main" id="{563A9E83-3DD9-4386-B231-E019B06027FE}"/>
              </a:ext>
            </a:extLst>
          </p:cNvPr>
          <p:cNvSpPr/>
          <p:nvPr/>
        </p:nvSpPr>
        <p:spPr>
          <a:xfrm>
            <a:off x="10220329" y="5295873"/>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Flèche : bas 48">
            <a:extLst>
              <a:ext uri="{FF2B5EF4-FFF2-40B4-BE49-F238E27FC236}">
                <a16:creationId xmlns:a16="http://schemas.microsoft.com/office/drawing/2014/main" id="{2959AF99-A455-4EA4-B6F1-7C1F8367922E}"/>
              </a:ext>
            </a:extLst>
          </p:cNvPr>
          <p:cNvSpPr/>
          <p:nvPr/>
        </p:nvSpPr>
        <p:spPr>
          <a:xfrm>
            <a:off x="9074888" y="3486062"/>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Flèche : bas 49">
            <a:extLst>
              <a:ext uri="{FF2B5EF4-FFF2-40B4-BE49-F238E27FC236}">
                <a16:creationId xmlns:a16="http://schemas.microsoft.com/office/drawing/2014/main" id="{5E7D2A15-79B6-44FF-BE75-6709380569DB}"/>
              </a:ext>
            </a:extLst>
          </p:cNvPr>
          <p:cNvSpPr/>
          <p:nvPr/>
        </p:nvSpPr>
        <p:spPr>
          <a:xfrm rot="16650083">
            <a:off x="7370553" y="6149038"/>
            <a:ext cx="155569" cy="14141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Rectangle : coins arrondis 31">
            <a:extLst>
              <a:ext uri="{FF2B5EF4-FFF2-40B4-BE49-F238E27FC236}">
                <a16:creationId xmlns:a16="http://schemas.microsoft.com/office/drawing/2014/main" id="{A39EACE7-97B6-4CBD-BF23-ADF347094EDC}"/>
              </a:ext>
            </a:extLst>
          </p:cNvPr>
          <p:cNvSpPr/>
          <p:nvPr/>
        </p:nvSpPr>
        <p:spPr>
          <a:xfrm>
            <a:off x="487680" y="3247784"/>
            <a:ext cx="4419600" cy="1253096"/>
          </a:xfrm>
          <a:prstGeom prst="roundRect">
            <a:avLst>
              <a:gd name="adj" fmla="val 13917"/>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120000" rIns="120000" rtlCol="0" anchor="t"/>
          <a:lstStyle/>
          <a:p>
            <a:pPr marL="239994"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Définir les projets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Accéder à la rubrique « Lister mes projets » et choisir le projet souhaité par le client en cohérence avec son profil de risque. Dans la rubrique « Votre objectif », sélectionner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Arbitrage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et indiquer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l’horizon</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de placement (7 ans mini ) et le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contrat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à arbitrer.</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36" name="ZoneTexte 43">
            <a:extLst>
              <a:ext uri="{FF2B5EF4-FFF2-40B4-BE49-F238E27FC236}">
                <a16:creationId xmlns:a16="http://schemas.microsoft.com/office/drawing/2014/main" id="{67C7320D-C959-49B7-9159-61B3E1542BCA}"/>
              </a:ext>
            </a:extLst>
          </p:cNvPr>
          <p:cNvSpPr txBox="1"/>
          <p:nvPr/>
        </p:nvSpPr>
        <p:spPr>
          <a:xfrm>
            <a:off x="616409" y="4841266"/>
            <a:ext cx="4148631" cy="1334587"/>
          </a:xfrm>
          <a:prstGeom prst="rect">
            <a:avLst/>
          </a:prstGeom>
          <a:noFill/>
        </p:spPr>
        <p:txBody>
          <a:bodyPr wrap="square" lIns="36000" tIns="36000" rIns="0" bIns="36000">
            <a:spAutoFit/>
          </a:bodyPr>
          <a:lstStyle/>
          <a:p>
            <a:pPr>
              <a:spcAft>
                <a:spcPts val="600"/>
              </a:spcAft>
            </a:pPr>
            <a:r>
              <a:rPr lang="fr-FR" sz="900">
                <a:solidFill>
                  <a:schemeClr val="tx1"/>
                </a:solidFill>
                <a:latin typeface="Montserrat" panose="00000500000000000000" pitchFamily="2" charset="0"/>
              </a:rPr>
              <a:t>Pour un </a:t>
            </a:r>
            <a:r>
              <a:rPr lang="fr-FR" sz="900" b="1">
                <a:solidFill>
                  <a:schemeClr val="accent5">
                    <a:lumMod val="75000"/>
                  </a:schemeClr>
                </a:solidFill>
                <a:latin typeface="Montserrat" panose="00000500000000000000" pitchFamily="2" charset="0"/>
              </a:rPr>
              <a:t>acte de gestion d’arbitrage, il est possible de conserver l’allocation existante </a:t>
            </a:r>
            <a:r>
              <a:rPr lang="fr-FR" sz="900">
                <a:solidFill>
                  <a:schemeClr val="tx1"/>
                </a:solidFill>
                <a:latin typeface="Montserrat" panose="00000500000000000000" pitchFamily="2" charset="0"/>
              </a:rPr>
              <a:t>en cliquant sur la coche : « </a:t>
            </a:r>
            <a:r>
              <a:rPr lang="fr-FR" sz="900" b="1">
                <a:solidFill>
                  <a:schemeClr val="tx1"/>
                </a:solidFill>
                <a:latin typeface="Montserrat" panose="00000500000000000000" pitchFamily="2" charset="0"/>
              </a:rPr>
              <a:t>Conserver mon allocation sans aucune modification </a:t>
            </a:r>
            <a:r>
              <a:rPr lang="fr-FR" sz="900">
                <a:solidFill>
                  <a:schemeClr val="tx1"/>
                </a:solidFill>
                <a:latin typeface="Montserrat" panose="00000500000000000000" pitchFamily="2" charset="0"/>
              </a:rPr>
              <a:t>».</a:t>
            </a:r>
          </a:p>
          <a:p>
            <a:pPr>
              <a:spcAft>
                <a:spcPts val="600"/>
              </a:spcAft>
            </a:pPr>
            <a:r>
              <a:rPr lang="fr-FR" sz="900">
                <a:solidFill>
                  <a:schemeClr val="tx1"/>
                </a:solidFill>
                <a:latin typeface="Montserrat" panose="00000500000000000000" pitchFamily="2" charset="0"/>
              </a:rPr>
              <a:t>Cette nouvelle fonctionnalité permet de </a:t>
            </a:r>
            <a:r>
              <a:rPr lang="fr-FR" sz="900" b="1">
                <a:solidFill>
                  <a:schemeClr val="accent5">
                    <a:lumMod val="75000"/>
                  </a:schemeClr>
                </a:solidFill>
                <a:latin typeface="Montserrat" panose="00000500000000000000" pitchFamily="2" charset="0"/>
              </a:rPr>
              <a:t>réaliser librement un arbitrage « manuel » sur l'allocation existante</a:t>
            </a:r>
            <a:r>
              <a:rPr lang="fr-FR" sz="900">
                <a:solidFill>
                  <a:schemeClr val="accent5">
                    <a:lumMod val="75000"/>
                  </a:schemeClr>
                </a:solidFill>
                <a:latin typeface="Montserrat" panose="00000500000000000000" pitchFamily="2" charset="0"/>
              </a:rPr>
              <a:t>.</a:t>
            </a:r>
          </a:p>
          <a:p>
            <a:pPr>
              <a:spcAft>
                <a:spcPts val="600"/>
              </a:spcAft>
            </a:pPr>
            <a:r>
              <a:rPr lang="fr-FR" sz="900">
                <a:solidFill>
                  <a:schemeClr val="tx1"/>
                </a:solidFill>
                <a:latin typeface="Montserrat" panose="00000500000000000000" pitchFamily="2" charset="0"/>
              </a:rPr>
              <a:t>A défaut, l’algorithme proposera une nouvelle allocation, basée sur le dernier portefeuille modèle, dans les limites de risque et de volatilité du client.</a:t>
            </a:r>
          </a:p>
        </p:txBody>
      </p:sp>
      <p:sp>
        <p:nvSpPr>
          <p:cNvPr id="37" name="Rectangle : coins arrondis 42">
            <a:extLst>
              <a:ext uri="{FF2B5EF4-FFF2-40B4-BE49-F238E27FC236}">
                <a16:creationId xmlns:a16="http://schemas.microsoft.com/office/drawing/2014/main" id="{8F4F5807-AD00-4146-9E8F-CFA61DE719DF}"/>
              </a:ext>
            </a:extLst>
          </p:cNvPr>
          <p:cNvSpPr/>
          <p:nvPr/>
        </p:nvSpPr>
        <p:spPr>
          <a:xfrm>
            <a:off x="513043" y="4715266"/>
            <a:ext cx="4414557" cy="1482334"/>
          </a:xfrm>
          <a:prstGeom prst="roundRect">
            <a:avLst>
              <a:gd name="adj" fmla="val 8094"/>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120000" rIns="120000" rtlCol="0" anchor="t"/>
          <a:lstStyle/>
          <a:p>
            <a:pPr marL="239994" algn="just" defTabSz="1219170"/>
            <a:endParaRPr lang="fr-FR" sz="1333" kern="0">
              <a:solidFill>
                <a:srgbClr val="000000"/>
              </a:solidFill>
              <a:latin typeface="Montserrat" panose="00000500000000000000" pitchFamily="2" charset="0"/>
            </a:endParaRPr>
          </a:p>
        </p:txBody>
      </p:sp>
      <p:sp>
        <p:nvSpPr>
          <p:cNvPr id="2" name="Rectangle 1">
            <a:extLst>
              <a:ext uri="{FF2B5EF4-FFF2-40B4-BE49-F238E27FC236}">
                <a16:creationId xmlns:a16="http://schemas.microsoft.com/office/drawing/2014/main" id="{3D098362-8E00-3BA5-F543-32D42D5314EA}"/>
              </a:ext>
            </a:extLst>
          </p:cNvPr>
          <p:cNvSpPr/>
          <p:nvPr/>
        </p:nvSpPr>
        <p:spPr>
          <a:xfrm>
            <a:off x="3165325" y="6458852"/>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pic>
        <p:nvPicPr>
          <p:cNvPr id="4" name="Image 3">
            <a:extLst>
              <a:ext uri="{FF2B5EF4-FFF2-40B4-BE49-F238E27FC236}">
                <a16:creationId xmlns:a16="http://schemas.microsoft.com/office/drawing/2014/main" id="{2ABB4D8A-97AA-6403-BFBA-C1D7A1FDA60E}"/>
              </a:ext>
            </a:extLst>
          </p:cNvPr>
          <p:cNvPicPr>
            <a:picLocks noChangeAspect="1"/>
          </p:cNvPicPr>
          <p:nvPr/>
        </p:nvPicPr>
        <p:blipFill>
          <a:blip r:embed="rId5"/>
          <a:stretch>
            <a:fillRect/>
          </a:stretch>
        </p:blipFill>
        <p:spPr>
          <a:xfrm>
            <a:off x="7481102" y="1138813"/>
            <a:ext cx="1601234" cy="1152211"/>
          </a:xfrm>
          <a:prstGeom prst="rect">
            <a:avLst/>
          </a:prstGeom>
        </p:spPr>
      </p:pic>
    </p:spTree>
    <p:extLst>
      <p:ext uri="{BB962C8B-B14F-4D97-AF65-F5344CB8AC3E}">
        <p14:creationId xmlns:p14="http://schemas.microsoft.com/office/powerpoint/2010/main" val="25390005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61C43FEA-0FAB-2F22-8045-338DA36BA890}"/>
              </a:ext>
            </a:extLst>
          </p:cNvPr>
          <p:cNvPicPr>
            <a:picLocks noChangeAspect="1"/>
          </p:cNvPicPr>
          <p:nvPr/>
        </p:nvPicPr>
        <p:blipFill>
          <a:blip r:embed="rId3"/>
          <a:stretch>
            <a:fillRect/>
          </a:stretch>
        </p:blipFill>
        <p:spPr>
          <a:xfrm>
            <a:off x="8545589" y="3645023"/>
            <a:ext cx="2995381" cy="2192047"/>
          </a:xfrm>
          <a:prstGeom prst="rect">
            <a:avLst/>
          </a:prstGeom>
        </p:spPr>
      </p:pic>
      <p:pic>
        <p:nvPicPr>
          <p:cNvPr id="7" name="Image 6">
            <a:extLst>
              <a:ext uri="{FF2B5EF4-FFF2-40B4-BE49-F238E27FC236}">
                <a16:creationId xmlns:a16="http://schemas.microsoft.com/office/drawing/2014/main" id="{60031157-5622-4DA4-A992-98DFB4FFF973}"/>
              </a:ext>
            </a:extLst>
          </p:cNvPr>
          <p:cNvPicPr>
            <a:picLocks noChangeAspect="1"/>
          </p:cNvPicPr>
          <p:nvPr/>
        </p:nvPicPr>
        <p:blipFill rotWithShape="1">
          <a:blip r:embed="rId4"/>
          <a:srcRect l="25250" t="12592" r="25917" b="5185"/>
          <a:stretch/>
        </p:blipFill>
        <p:spPr>
          <a:xfrm>
            <a:off x="7004762" y="833120"/>
            <a:ext cx="2819958" cy="2314746"/>
          </a:xfrm>
          <a:prstGeom prst="rect">
            <a:avLst/>
          </a:prstGeom>
        </p:spPr>
      </p:pic>
      <p:sp>
        <p:nvSpPr>
          <p:cNvPr id="55" name="Titre 1">
            <a:extLst>
              <a:ext uri="{FF2B5EF4-FFF2-40B4-BE49-F238E27FC236}">
                <a16:creationId xmlns:a16="http://schemas.microsoft.com/office/drawing/2014/main" id="{4A7F4A11-41F3-429B-8964-D18E31E2EE52}"/>
              </a:ext>
            </a:extLst>
          </p:cNvPr>
          <p:cNvSpPr txBox="1">
            <a:spLocks/>
          </p:cNvSpPr>
          <p:nvPr/>
        </p:nvSpPr>
        <p:spPr>
          <a:xfrm>
            <a:off x="1045277" y="441667"/>
            <a:ext cx="10816140" cy="36894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nSpc>
                <a:spcPct val="90000"/>
              </a:lnSpc>
              <a:spcBef>
                <a:spcPts val="0"/>
              </a:spcBef>
              <a:spcAft>
                <a:spcPts val="0"/>
              </a:spcAft>
              <a:buNone/>
              <a:defRPr sz="1600" b="0" i="0" u="none" strike="noStrike" cap="none" baseline="0">
                <a:solidFill>
                  <a:srgbClr val="000000"/>
                </a:solidFill>
                <a:latin typeface="Montserrat ExtraBold"/>
                <a:ea typeface="Montserrat ExtraBold" panose="00000900000000000000" pitchFamily="50" charset="0"/>
                <a:cs typeface="Arial"/>
                <a:sym typeface="Arial"/>
              </a:defRPr>
            </a:lvl1pPr>
          </a:lstStyle>
          <a:p>
            <a:r>
              <a:rPr lang="fr-FR" sz="1600"/>
              <a:t>Parcours LEA : </a:t>
            </a:r>
            <a:r>
              <a:rPr lang="fr-FR"/>
              <a:t>Arbitrage sur un contrat Nuances 3D (CNP assurances) avec de l’Emprunt BPCE </a:t>
            </a:r>
          </a:p>
          <a:p>
            <a:endParaRPr lang="fr-FR"/>
          </a:p>
        </p:txBody>
      </p:sp>
      <p:sp>
        <p:nvSpPr>
          <p:cNvPr id="54" name="Rectangle : coins arrondis 53">
            <a:extLst>
              <a:ext uri="{FF2B5EF4-FFF2-40B4-BE49-F238E27FC236}">
                <a16:creationId xmlns:a16="http://schemas.microsoft.com/office/drawing/2014/main" id="{EC7E9A01-E644-44F7-8F4B-591C78C294F9}"/>
              </a:ext>
            </a:extLst>
          </p:cNvPr>
          <p:cNvSpPr/>
          <p:nvPr/>
        </p:nvSpPr>
        <p:spPr>
          <a:xfrm>
            <a:off x="138349" y="3682375"/>
            <a:ext cx="6540841" cy="2522220"/>
          </a:xfrm>
          <a:prstGeom prst="roundRect">
            <a:avLst>
              <a:gd name="adj" fmla="val 5876"/>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 l’étape 2 de « Proposition et personnalisation », cliquer sur le petit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crayon à droite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de l’</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intitulé du contrat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pour accéder aux écrans de </a:t>
            </a:r>
            <a:r>
              <a:rPr kumimoji="0" lang="fr-FR" sz="1067" b="0" i="0" u="none" strike="noStrike" kern="0" cap="none" spc="0" normalizeH="0" baseline="0" noProof="0" err="1">
                <a:ln>
                  <a:noFill/>
                </a:ln>
                <a:solidFill>
                  <a:srgbClr val="000000"/>
                </a:solidFill>
                <a:effectLst/>
                <a:uLnTx/>
                <a:uFillTx/>
                <a:latin typeface="Montserrat" panose="00000500000000000000" pitchFamily="2" charset="0"/>
                <a:ea typeface="+mn-ea"/>
                <a:cs typeface="+mn-cs"/>
                <a:sym typeface="Arial"/>
              </a:rPr>
              <a:t>Switchs</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a:t>
            </a:r>
            <a:r>
              <a:rPr kumimoji="0" lang="fr-FR" sz="1067" b="0" i="0" u="none" strike="noStrike" kern="0" cap="none" spc="0" normalizeH="0" baseline="0" noProof="0" err="1">
                <a:ln>
                  <a:noFill/>
                </a:ln>
                <a:solidFill>
                  <a:srgbClr val="000000"/>
                </a:solidFill>
                <a:effectLst/>
                <a:uLnTx/>
                <a:uFillTx/>
                <a:latin typeface="Montserrat" panose="00000500000000000000" pitchFamily="2" charset="0"/>
                <a:ea typeface="+mn-ea"/>
                <a:cs typeface="+mn-cs"/>
                <a:sym typeface="Arial"/>
              </a:rPr>
              <a:t>Splits</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a:t>
            </a:r>
            <a:r>
              <a:rPr kumimoji="0" lang="fr-FR" sz="100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ventilation</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multiples</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 premier écran permet de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désinvestir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612590" marR="0" lvl="0" indent="-228600" algn="just" defTabSz="1219170" rtl="0" eaLnBrk="1" fontAlgn="auto" latinLnBrk="0" hangingPunct="1">
              <a:lnSpc>
                <a:spcPct val="100000"/>
              </a:lnSpc>
              <a:spcBef>
                <a:spcPts val="0"/>
              </a:spcBef>
              <a:spcAft>
                <a:spcPts val="0"/>
              </a:spcAft>
              <a:buClr>
                <a:srgbClr val="00A193">
                  <a:lumMod val="75000"/>
                </a:srgbClr>
              </a:buClr>
              <a:buSzTx/>
              <a:buFont typeface="+mj-lt"/>
              <a:buAutoNum type="alphaLcParenR"/>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totalement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(via l’icône double flèche) </a:t>
            </a:r>
          </a:p>
          <a:p>
            <a:pPr marL="612590" marR="0" lvl="0" indent="-228600" algn="just" defTabSz="1219170" rtl="0" eaLnBrk="1" fontAlgn="auto" latinLnBrk="0" hangingPunct="1">
              <a:lnSpc>
                <a:spcPct val="100000"/>
              </a:lnSpc>
              <a:spcBef>
                <a:spcPts val="0"/>
              </a:spcBef>
              <a:spcAft>
                <a:spcPts val="0"/>
              </a:spcAft>
              <a:buClr>
                <a:srgbClr val="00A193">
                  <a:lumMod val="75000"/>
                </a:srgbClr>
              </a:buClr>
              <a:buSzTx/>
              <a:buFont typeface="+mj-lt"/>
              <a:buAutoNum type="alphaLcParenR"/>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partiellement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en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montant ou pourcentage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(via les colonnes « Montant à désinvestir » et « Pourcentage à désinvestir »)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…les instruments financiers que le client souhaite arbitrer sur son contrat.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Une fois les montants saisis, la somme des montants désinvestis s’affiche alors en bas de l’écran. Cliquer sur « suivant » en bas à droite de l’écran pour poursuivre</a:t>
            </a:r>
          </a:p>
          <a:p>
            <a:pPr marL="243411"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87" name="Ellipse 86">
            <a:extLst>
              <a:ext uri="{FF2B5EF4-FFF2-40B4-BE49-F238E27FC236}">
                <a16:creationId xmlns:a16="http://schemas.microsoft.com/office/drawing/2014/main" id="{8C56F0E3-6796-4DE0-A7D0-0F2C9C3965A3}"/>
              </a:ext>
            </a:extLst>
          </p:cNvPr>
          <p:cNvSpPr/>
          <p:nvPr/>
        </p:nvSpPr>
        <p:spPr>
          <a:xfrm>
            <a:off x="11331133" y="3908534"/>
            <a:ext cx="120000" cy="120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667" b="1" i="0" u="none" strike="noStrike" kern="0" cap="none" spc="0" normalizeH="0" baseline="0" noProof="0">
                <a:ln>
                  <a:noFill/>
                </a:ln>
                <a:solidFill>
                  <a:srgbClr val="FFFFFF"/>
                </a:solidFill>
                <a:effectLst/>
                <a:uLnTx/>
                <a:uFillTx/>
                <a:latin typeface="Arial" panose="020B0604020202020204"/>
                <a:ea typeface="+mn-ea"/>
                <a:cs typeface="+mn-cs"/>
                <a:sym typeface="Arial"/>
              </a:rPr>
              <a:t>b</a:t>
            </a:r>
          </a:p>
        </p:txBody>
      </p:sp>
      <p:sp>
        <p:nvSpPr>
          <p:cNvPr id="88" name="Ellipse 87">
            <a:extLst>
              <a:ext uri="{FF2B5EF4-FFF2-40B4-BE49-F238E27FC236}">
                <a16:creationId xmlns:a16="http://schemas.microsoft.com/office/drawing/2014/main" id="{C31CDE21-6499-4FCA-8816-04719084DCEC}"/>
              </a:ext>
            </a:extLst>
          </p:cNvPr>
          <p:cNvSpPr/>
          <p:nvPr/>
        </p:nvSpPr>
        <p:spPr>
          <a:xfrm>
            <a:off x="10981681" y="3889335"/>
            <a:ext cx="206424" cy="16256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667" b="1" i="0" u="none" strike="noStrike" kern="0" cap="none" spc="0" normalizeH="0" baseline="0" noProof="0">
                <a:ln>
                  <a:noFill/>
                </a:ln>
                <a:solidFill>
                  <a:srgbClr val="FFFFFF"/>
                </a:solidFill>
                <a:effectLst/>
                <a:uLnTx/>
                <a:uFillTx/>
                <a:latin typeface="Arial" panose="020B0604020202020204"/>
                <a:ea typeface="+mn-ea"/>
                <a:cs typeface="+mn-cs"/>
                <a:sym typeface="Arial"/>
              </a:rPr>
              <a:t>a</a:t>
            </a:r>
          </a:p>
        </p:txBody>
      </p:sp>
      <p:sp>
        <p:nvSpPr>
          <p:cNvPr id="39" name="Ellipse 38">
            <a:extLst>
              <a:ext uri="{FF2B5EF4-FFF2-40B4-BE49-F238E27FC236}">
                <a16:creationId xmlns:a16="http://schemas.microsoft.com/office/drawing/2014/main" id="{489CC47B-FC1A-4DAB-A170-B276CC5D5FAB}"/>
              </a:ext>
            </a:extLst>
          </p:cNvPr>
          <p:cNvSpPr/>
          <p:nvPr/>
        </p:nvSpPr>
        <p:spPr>
          <a:xfrm>
            <a:off x="11172706" y="3489516"/>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2</a:t>
            </a:r>
          </a:p>
        </p:txBody>
      </p:sp>
      <p:sp>
        <p:nvSpPr>
          <p:cNvPr id="94" name="Rectangle 93">
            <a:extLst>
              <a:ext uri="{FF2B5EF4-FFF2-40B4-BE49-F238E27FC236}">
                <a16:creationId xmlns:a16="http://schemas.microsoft.com/office/drawing/2014/main" id="{EA538992-5099-47B3-94A0-DEDAA0679597}"/>
              </a:ext>
            </a:extLst>
          </p:cNvPr>
          <p:cNvSpPr/>
          <p:nvPr/>
        </p:nvSpPr>
        <p:spPr>
          <a:xfrm>
            <a:off x="9700591" y="1886431"/>
            <a:ext cx="63143" cy="129473"/>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Ellipse 37">
            <a:extLst>
              <a:ext uri="{FF2B5EF4-FFF2-40B4-BE49-F238E27FC236}">
                <a16:creationId xmlns:a16="http://schemas.microsoft.com/office/drawing/2014/main" id="{39919D17-9C4A-4CCB-9537-D8ACE888B344}"/>
              </a:ext>
            </a:extLst>
          </p:cNvPr>
          <p:cNvSpPr/>
          <p:nvPr/>
        </p:nvSpPr>
        <p:spPr>
          <a:xfrm>
            <a:off x="9720650" y="1512798"/>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grpSp>
        <p:nvGrpSpPr>
          <p:cNvPr id="20" name="Groupe 19">
            <a:extLst>
              <a:ext uri="{FF2B5EF4-FFF2-40B4-BE49-F238E27FC236}">
                <a16:creationId xmlns:a16="http://schemas.microsoft.com/office/drawing/2014/main" id="{8C254046-2465-4255-B89C-B931888AEC02}"/>
              </a:ext>
            </a:extLst>
          </p:cNvPr>
          <p:cNvGrpSpPr/>
          <p:nvPr/>
        </p:nvGrpSpPr>
        <p:grpSpPr>
          <a:xfrm>
            <a:off x="285084" y="955527"/>
            <a:ext cx="2204417" cy="322977"/>
            <a:chOff x="1642210" y="864000"/>
            <a:chExt cx="1653313" cy="242233"/>
          </a:xfrm>
        </p:grpSpPr>
        <p:sp>
          <p:nvSpPr>
            <p:cNvPr id="21" name="Rectangle 20">
              <a:extLst>
                <a:ext uri="{FF2B5EF4-FFF2-40B4-BE49-F238E27FC236}">
                  <a16:creationId xmlns:a16="http://schemas.microsoft.com/office/drawing/2014/main" id="{E56F76FE-77EA-4DB8-A217-277DA73AC0EC}"/>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22" name="Groupe 21">
              <a:extLst>
                <a:ext uri="{FF2B5EF4-FFF2-40B4-BE49-F238E27FC236}">
                  <a16:creationId xmlns:a16="http://schemas.microsoft.com/office/drawing/2014/main" id="{A16B2618-4BF3-4BDC-9EFA-D6CC996039C7}"/>
                </a:ext>
              </a:extLst>
            </p:cNvPr>
            <p:cNvGrpSpPr/>
            <p:nvPr/>
          </p:nvGrpSpPr>
          <p:grpSpPr>
            <a:xfrm>
              <a:off x="1976780" y="895093"/>
              <a:ext cx="984172" cy="175628"/>
              <a:chOff x="2027352" y="895093"/>
              <a:chExt cx="984172" cy="175628"/>
            </a:xfrm>
          </p:grpSpPr>
          <p:cxnSp>
            <p:nvCxnSpPr>
              <p:cNvPr id="24" name="Connecteur droit 23">
                <a:extLst>
                  <a:ext uri="{FF2B5EF4-FFF2-40B4-BE49-F238E27FC236}">
                    <a16:creationId xmlns:a16="http://schemas.microsoft.com/office/drawing/2014/main" id="{30CDE2FD-2972-4FA8-81AB-1E25C33535B4}"/>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DEF86298-3B0A-4EC5-8357-0E32A15F1F2C}"/>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3" name="Picture 2" descr="Key Icon 4409723">
              <a:extLst>
                <a:ext uri="{FF2B5EF4-FFF2-40B4-BE49-F238E27FC236}">
                  <a16:creationId xmlns:a16="http://schemas.microsoft.com/office/drawing/2014/main" id="{0727B772-7944-4B87-8B73-43D296049502}"/>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Rectangle : coins arrondis 27">
            <a:extLst>
              <a:ext uri="{FF2B5EF4-FFF2-40B4-BE49-F238E27FC236}">
                <a16:creationId xmlns:a16="http://schemas.microsoft.com/office/drawing/2014/main" id="{995CA606-6B0A-49AF-8B28-BC95196F1C9B}"/>
              </a:ext>
            </a:extLst>
          </p:cNvPr>
          <p:cNvSpPr/>
          <p:nvPr/>
        </p:nvSpPr>
        <p:spPr>
          <a:xfrm>
            <a:off x="138350" y="2313456"/>
            <a:ext cx="6540842" cy="946435"/>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Modifier l’allocation : </a:t>
            </a:r>
            <a:r>
              <a:rPr kumimoji="0" lang="fr-FR" sz="105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Il est possible de modifier la proposition réalisée par LEA à l’étape 2 « Proposition et personnalisation », via le switch de niveau 2 </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Sélectionner la ligne à modifier avec le crayon puis cliquer sur autres supports dans la ligne support indiquer « Emprunt »</a:t>
            </a: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5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2" name="Rectangle : coins arrondis 1">
            <a:extLst>
              <a:ext uri="{FF2B5EF4-FFF2-40B4-BE49-F238E27FC236}">
                <a16:creationId xmlns:a16="http://schemas.microsoft.com/office/drawing/2014/main" id="{EDA28977-1129-4D85-9BA6-DCB7C4590A6C}"/>
              </a:ext>
            </a:extLst>
          </p:cNvPr>
          <p:cNvSpPr/>
          <p:nvPr/>
        </p:nvSpPr>
        <p:spPr>
          <a:xfrm>
            <a:off x="285084" y="2142836"/>
            <a:ext cx="1834770" cy="234095"/>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simple *</a:t>
            </a:r>
          </a:p>
        </p:txBody>
      </p:sp>
      <p:sp>
        <p:nvSpPr>
          <p:cNvPr id="31" name="Rectangle : coins arrondis 30">
            <a:extLst>
              <a:ext uri="{FF2B5EF4-FFF2-40B4-BE49-F238E27FC236}">
                <a16:creationId xmlns:a16="http://schemas.microsoft.com/office/drawing/2014/main" id="{47911914-5EF4-403B-8F0F-DE9CC2BA08F0}"/>
              </a:ext>
            </a:extLst>
          </p:cNvPr>
          <p:cNvSpPr/>
          <p:nvPr/>
        </p:nvSpPr>
        <p:spPr>
          <a:xfrm>
            <a:off x="240965" y="3519055"/>
            <a:ext cx="1834770" cy="313521"/>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multiple (1/2)</a:t>
            </a:r>
          </a:p>
        </p:txBody>
      </p:sp>
      <p:sp>
        <p:nvSpPr>
          <p:cNvPr id="37" name="ZoneTexte 36">
            <a:extLst>
              <a:ext uri="{FF2B5EF4-FFF2-40B4-BE49-F238E27FC236}">
                <a16:creationId xmlns:a16="http://schemas.microsoft.com/office/drawing/2014/main" id="{5358CFB6-FA16-4299-B5FE-4F015C594B4F}"/>
              </a:ext>
            </a:extLst>
          </p:cNvPr>
          <p:cNvSpPr txBox="1"/>
          <p:nvPr/>
        </p:nvSpPr>
        <p:spPr>
          <a:xfrm>
            <a:off x="1644431" y="2130700"/>
            <a:ext cx="280964" cy="3796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867" b="0" i="0" u="none" strike="noStrike" kern="0" cap="none" spc="0" normalizeH="0" baseline="0" noProof="0">
                <a:ln>
                  <a:noFill/>
                </a:ln>
                <a:solidFill>
                  <a:srgbClr val="B34A8C">
                    <a:lumMod val="75000"/>
                  </a:srgbClr>
                </a:solidFill>
                <a:effectLst/>
                <a:uLnTx/>
                <a:uFillTx/>
                <a:latin typeface="Arial"/>
                <a:ea typeface="+mn-ea"/>
                <a:cs typeface="Arial"/>
                <a:sym typeface="Arial"/>
              </a:rPr>
              <a:t>*</a:t>
            </a:r>
          </a:p>
        </p:txBody>
      </p:sp>
      <p:sp>
        <p:nvSpPr>
          <p:cNvPr id="40" name="Rectangle 39">
            <a:extLst>
              <a:ext uri="{FF2B5EF4-FFF2-40B4-BE49-F238E27FC236}">
                <a16:creationId xmlns:a16="http://schemas.microsoft.com/office/drawing/2014/main" id="{80632DFE-12C5-4C47-871B-DBEC66C867D3}"/>
              </a:ext>
            </a:extLst>
          </p:cNvPr>
          <p:cNvSpPr/>
          <p:nvPr/>
        </p:nvSpPr>
        <p:spPr>
          <a:xfrm>
            <a:off x="10937058" y="5265822"/>
            <a:ext cx="566447" cy="176686"/>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2" name="Flèche : bas 41">
            <a:extLst>
              <a:ext uri="{FF2B5EF4-FFF2-40B4-BE49-F238E27FC236}">
                <a16:creationId xmlns:a16="http://schemas.microsoft.com/office/drawing/2014/main" id="{06AB33E8-E7AD-43B9-9864-72DF50691B40}"/>
              </a:ext>
            </a:extLst>
          </p:cNvPr>
          <p:cNvSpPr/>
          <p:nvPr/>
        </p:nvSpPr>
        <p:spPr>
          <a:xfrm>
            <a:off x="10805502" y="4199888"/>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Flèche : bas 42">
            <a:extLst>
              <a:ext uri="{FF2B5EF4-FFF2-40B4-BE49-F238E27FC236}">
                <a16:creationId xmlns:a16="http://schemas.microsoft.com/office/drawing/2014/main" id="{F7868A12-E928-4D54-BA27-255A7A17FE65}"/>
              </a:ext>
            </a:extLst>
          </p:cNvPr>
          <p:cNvSpPr/>
          <p:nvPr/>
        </p:nvSpPr>
        <p:spPr>
          <a:xfrm>
            <a:off x="11566232" y="5703092"/>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32">
            <a:extLst>
              <a:ext uri="{FF2B5EF4-FFF2-40B4-BE49-F238E27FC236}">
                <a16:creationId xmlns:a16="http://schemas.microsoft.com/office/drawing/2014/main" id="{BEA93626-D3D6-4578-8DE9-38214FCAAED1}"/>
              </a:ext>
            </a:extLst>
          </p:cNvPr>
          <p:cNvSpPr/>
          <p:nvPr/>
        </p:nvSpPr>
        <p:spPr>
          <a:xfrm>
            <a:off x="10934079" y="5448802"/>
            <a:ext cx="569869" cy="222977"/>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8" name="Rectangle 47">
            <a:extLst>
              <a:ext uri="{FF2B5EF4-FFF2-40B4-BE49-F238E27FC236}">
                <a16:creationId xmlns:a16="http://schemas.microsoft.com/office/drawing/2014/main" id="{5B898056-CF92-4B36-9562-9092EEF50656}"/>
              </a:ext>
            </a:extLst>
          </p:cNvPr>
          <p:cNvSpPr/>
          <p:nvPr/>
        </p:nvSpPr>
        <p:spPr>
          <a:xfrm>
            <a:off x="504329" y="1432583"/>
            <a:ext cx="3172032" cy="322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REMPLACEMENT  SIMPLE ou MULTIPLE</a:t>
            </a:r>
          </a:p>
        </p:txBody>
      </p:sp>
      <p:cxnSp>
        <p:nvCxnSpPr>
          <p:cNvPr id="49" name="Connecteur droit 48">
            <a:extLst>
              <a:ext uri="{FF2B5EF4-FFF2-40B4-BE49-F238E27FC236}">
                <a16:creationId xmlns:a16="http://schemas.microsoft.com/office/drawing/2014/main" id="{6543A449-76CC-4864-A7BD-994F93873746}"/>
              </a:ext>
            </a:extLst>
          </p:cNvPr>
          <p:cNvCxnSpPr>
            <a:cxnSpLocks/>
          </p:cNvCxnSpPr>
          <p:nvPr/>
        </p:nvCxnSpPr>
        <p:spPr>
          <a:xfrm>
            <a:off x="678500" y="1447935"/>
            <a:ext cx="2803897"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2584932D-A9F0-4359-B6DB-88F1412B414D}"/>
              </a:ext>
            </a:extLst>
          </p:cNvPr>
          <p:cNvCxnSpPr>
            <a:cxnSpLocks/>
          </p:cNvCxnSpPr>
          <p:nvPr/>
        </p:nvCxnSpPr>
        <p:spPr>
          <a:xfrm>
            <a:off x="687831" y="1708210"/>
            <a:ext cx="282227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51" name="Espace réservé du texte 14">
            <a:extLst>
              <a:ext uri="{FF2B5EF4-FFF2-40B4-BE49-F238E27FC236}">
                <a16:creationId xmlns:a16="http://schemas.microsoft.com/office/drawing/2014/main" id="{7D3FF19B-4341-4017-9417-5E12C5834B84}"/>
              </a:ext>
            </a:extLst>
          </p:cNvPr>
          <p:cNvSpPr txBox="1">
            <a:spLocks/>
          </p:cNvSpPr>
          <p:nvPr/>
        </p:nvSpPr>
        <p:spPr>
          <a:xfrm rot="20713029">
            <a:off x="3552957" y="1504386"/>
            <a:ext cx="471817" cy="226138"/>
          </a:xfrm>
          <a:prstGeom prst="rect">
            <a:avLst/>
          </a:prstGeom>
          <a:solidFill>
            <a:schemeClr val="bg2"/>
          </a:solidFill>
        </p:spPr>
        <p:txBody>
          <a:bodyPr vert="horz" lIns="0" tIns="0" rIns="0" bIns="0" rtlCol="0" anchor="ctr">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2133" b="0" i="0" u="none" strike="noStrike" cap="none" baseline="0">
                <a:solidFill>
                  <a:srgbClr val="B24388"/>
                </a:solidFill>
                <a:latin typeface="Montserrat SemiBold" panose="00000700000000000000" pitchFamily="50" charset="0"/>
                <a:ea typeface="Arial"/>
                <a:cs typeface="Arial"/>
                <a:sym typeface="Arial"/>
              </a:defRPr>
            </a:lvl1pPr>
            <a:lvl2pPr marL="609585" marR="0" lvl="1" indent="0" algn="l" rtl="0" eaLnBrk="1" hangingPunct="1">
              <a:lnSpc>
                <a:spcPct val="100000"/>
              </a:lnSpc>
              <a:spcBef>
                <a:spcPts val="0"/>
              </a:spcBef>
              <a:spcAft>
                <a:spcPts val="0"/>
              </a:spcAft>
              <a:buClr>
                <a:schemeClr val="accent1"/>
              </a:buClr>
              <a:buFont typeface="Symbol" panose="05050102010706020507" pitchFamily="18" charset="2"/>
              <a:buNone/>
              <a:defRPr sz="1600" b="0" i="0" u="none" strike="noStrike" cap="none">
                <a:solidFill>
                  <a:schemeClr val="bg1"/>
                </a:solidFill>
                <a:latin typeface="+mn-lt"/>
                <a:ea typeface="Arial"/>
                <a:cs typeface="Arial"/>
                <a:sym typeface="Arial"/>
              </a:defRPr>
            </a:lvl2pPr>
            <a:lvl3pPr marL="1219170" marR="0" lvl="2" indent="0" algn="l" rtl="0" eaLnBrk="1" hangingPunct="1">
              <a:lnSpc>
                <a:spcPct val="100000"/>
              </a:lnSpc>
              <a:spcBef>
                <a:spcPts val="0"/>
              </a:spcBef>
              <a:spcAft>
                <a:spcPts val="0"/>
              </a:spcAft>
              <a:buClr>
                <a:srgbClr val="EC624A"/>
              </a:buClr>
              <a:buFont typeface="Courier New" panose="02070309020205020404" pitchFamily="49" charset="0"/>
              <a:buNone/>
              <a:defRPr sz="1600" b="0" i="0" u="none" strike="noStrike" cap="none">
                <a:solidFill>
                  <a:schemeClr val="bg1"/>
                </a:solidFill>
                <a:latin typeface="+mn-lt"/>
                <a:ea typeface="Arial"/>
                <a:cs typeface="Arial"/>
                <a:sym typeface="Arial"/>
              </a:defRPr>
            </a:lvl3pPr>
            <a:lvl4pPr marL="1828754" marR="0" lvl="3" indent="0" algn="l" rtl="0" eaLnBrk="1" hangingPunct="1">
              <a:lnSpc>
                <a:spcPct val="100000"/>
              </a:lnSpc>
              <a:spcBef>
                <a:spcPts val="0"/>
              </a:spcBef>
              <a:spcAft>
                <a:spcPts val="0"/>
              </a:spcAft>
              <a:buClr>
                <a:schemeClr val="accent2"/>
              </a:buClr>
              <a:buFont typeface="Arial" panose="020B0604020202020204" pitchFamily="34" charset="0"/>
              <a:buNone/>
              <a:defRPr sz="1600" b="0" i="0" u="none" strike="noStrike" cap="none">
                <a:solidFill>
                  <a:schemeClr val="bg1"/>
                </a:solidFill>
                <a:latin typeface="+mn-lt"/>
                <a:ea typeface="Arial"/>
                <a:cs typeface="Arial"/>
                <a:sym typeface="Arial"/>
              </a:defRPr>
            </a:lvl4pPr>
            <a:lvl5pPr marL="2438339" marR="0" lvl="4" indent="0" algn="l" rtl="0" eaLnBrk="1" hangingPunct="1">
              <a:lnSpc>
                <a:spcPct val="100000"/>
              </a:lnSpc>
              <a:spcBef>
                <a:spcPts val="0"/>
              </a:spcBef>
              <a:spcAft>
                <a:spcPts val="0"/>
              </a:spcAft>
              <a:buNone/>
              <a:defRPr sz="16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15875" marR="0" lvl="0" indent="-15875"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700" b="0" i="0" u="none" strike="noStrike" kern="0" cap="none" spc="0" normalizeH="0" baseline="0" noProof="0">
                <a:ln>
                  <a:noFill/>
                </a:ln>
                <a:solidFill>
                  <a:srgbClr val="FFFFFF"/>
                </a:solidFill>
                <a:effectLst/>
                <a:uLnTx/>
                <a:uFillTx/>
                <a:latin typeface="Montserrat SemiBold" panose="00000700000000000000" pitchFamily="50" charset="0"/>
                <a:cs typeface="Arial"/>
                <a:sym typeface="Arial"/>
              </a:rPr>
              <a:t>Switch</a:t>
            </a:r>
          </a:p>
        </p:txBody>
      </p:sp>
      <p:sp>
        <p:nvSpPr>
          <p:cNvPr id="52" name="Forme libre 90">
            <a:extLst>
              <a:ext uri="{FF2B5EF4-FFF2-40B4-BE49-F238E27FC236}">
                <a16:creationId xmlns:a16="http://schemas.microsoft.com/office/drawing/2014/main" id="{664D8EB3-C814-4461-978C-F458F6C2979F}"/>
              </a:ext>
            </a:extLst>
          </p:cNvPr>
          <p:cNvSpPr/>
          <p:nvPr/>
        </p:nvSpPr>
        <p:spPr bwMode="auto">
          <a:xfrm rot="16200000">
            <a:off x="6106160" y="2651759"/>
            <a:ext cx="1493519" cy="111760"/>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53" name="Image 52">
            <a:extLst>
              <a:ext uri="{FF2B5EF4-FFF2-40B4-BE49-F238E27FC236}">
                <a16:creationId xmlns:a16="http://schemas.microsoft.com/office/drawing/2014/main" id="{C17520C0-99F8-40FA-9449-C50B617AEEEB}"/>
              </a:ext>
            </a:extLst>
          </p:cNvPr>
          <p:cNvPicPr>
            <a:picLocks noChangeAspect="1"/>
          </p:cNvPicPr>
          <p:nvPr/>
        </p:nvPicPr>
        <p:blipFill>
          <a:blip r:embed="rId6"/>
          <a:stretch>
            <a:fillRect/>
          </a:stretch>
        </p:blipFill>
        <p:spPr>
          <a:xfrm>
            <a:off x="11907662" y="0"/>
            <a:ext cx="284338" cy="284338"/>
          </a:xfrm>
          <a:prstGeom prst="rect">
            <a:avLst/>
          </a:prstGeom>
        </p:spPr>
      </p:pic>
      <p:pic>
        <p:nvPicPr>
          <p:cNvPr id="10" name="Image 9">
            <a:extLst>
              <a:ext uri="{FF2B5EF4-FFF2-40B4-BE49-F238E27FC236}">
                <a16:creationId xmlns:a16="http://schemas.microsoft.com/office/drawing/2014/main" id="{8CA41DCB-47F1-4415-B53C-5B8B0C8589B9}"/>
              </a:ext>
            </a:extLst>
          </p:cNvPr>
          <p:cNvPicPr>
            <a:picLocks noChangeAspect="1"/>
          </p:cNvPicPr>
          <p:nvPr/>
        </p:nvPicPr>
        <p:blipFill>
          <a:blip r:embed="rId7"/>
          <a:stretch>
            <a:fillRect/>
          </a:stretch>
        </p:blipFill>
        <p:spPr>
          <a:xfrm>
            <a:off x="9892030" y="1802765"/>
            <a:ext cx="1893570" cy="864456"/>
          </a:xfrm>
          <a:prstGeom prst="rect">
            <a:avLst/>
          </a:prstGeom>
        </p:spPr>
      </p:pic>
      <p:sp>
        <p:nvSpPr>
          <p:cNvPr id="11" name="Flèche : bas 10">
            <a:extLst>
              <a:ext uri="{FF2B5EF4-FFF2-40B4-BE49-F238E27FC236}">
                <a16:creationId xmlns:a16="http://schemas.microsoft.com/office/drawing/2014/main" id="{4E4AF592-EB7D-437B-8273-F69BED59ABA5}"/>
              </a:ext>
            </a:extLst>
          </p:cNvPr>
          <p:cNvSpPr/>
          <p:nvPr/>
        </p:nvSpPr>
        <p:spPr>
          <a:xfrm>
            <a:off x="11216640" y="2021840"/>
            <a:ext cx="203200" cy="27432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a:extLst>
              <a:ext uri="{FF2B5EF4-FFF2-40B4-BE49-F238E27FC236}">
                <a16:creationId xmlns:a16="http://schemas.microsoft.com/office/drawing/2014/main" id="{5FF0AFCC-A70E-4723-978D-ACEA0C9AEA38}"/>
              </a:ext>
            </a:extLst>
          </p:cNvPr>
          <p:cNvSpPr/>
          <p:nvPr/>
        </p:nvSpPr>
        <p:spPr>
          <a:xfrm>
            <a:off x="11191296" y="1729891"/>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2</a:t>
            </a:r>
          </a:p>
        </p:txBody>
      </p:sp>
      <p:sp>
        <p:nvSpPr>
          <p:cNvPr id="57" name="Forme libre 90">
            <a:extLst>
              <a:ext uri="{FF2B5EF4-FFF2-40B4-BE49-F238E27FC236}">
                <a16:creationId xmlns:a16="http://schemas.microsoft.com/office/drawing/2014/main" id="{04DE8CC9-99E2-4CB5-A1F1-9B0D5EC58243}"/>
              </a:ext>
            </a:extLst>
          </p:cNvPr>
          <p:cNvSpPr/>
          <p:nvPr/>
        </p:nvSpPr>
        <p:spPr bwMode="auto">
          <a:xfrm rot="16200000">
            <a:off x="5567683" y="4836158"/>
            <a:ext cx="2550160" cy="91441"/>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61" name="Ellipse 60">
            <a:extLst>
              <a:ext uri="{FF2B5EF4-FFF2-40B4-BE49-F238E27FC236}">
                <a16:creationId xmlns:a16="http://schemas.microsoft.com/office/drawing/2014/main" id="{7E673108-44E0-4142-8C7F-2C238C947A3F}"/>
              </a:ext>
            </a:extLst>
          </p:cNvPr>
          <p:cNvSpPr/>
          <p:nvPr/>
        </p:nvSpPr>
        <p:spPr>
          <a:xfrm>
            <a:off x="9110993" y="3620458"/>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sp>
        <p:nvSpPr>
          <p:cNvPr id="4" name="Rectangle 3">
            <a:extLst>
              <a:ext uri="{FF2B5EF4-FFF2-40B4-BE49-F238E27FC236}">
                <a16:creationId xmlns:a16="http://schemas.microsoft.com/office/drawing/2014/main" id="{9B5CE464-D6F5-AF56-F873-4DCA86843393}"/>
              </a:ext>
            </a:extLst>
          </p:cNvPr>
          <p:cNvSpPr/>
          <p:nvPr/>
        </p:nvSpPr>
        <p:spPr>
          <a:xfrm>
            <a:off x="3594924" y="6471721"/>
            <a:ext cx="4184159" cy="215444"/>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8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8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5" name="Image 4">
            <a:extLst>
              <a:ext uri="{FF2B5EF4-FFF2-40B4-BE49-F238E27FC236}">
                <a16:creationId xmlns:a16="http://schemas.microsoft.com/office/drawing/2014/main" id="{DBF7F0EC-7417-9E89-4569-BF59E15F5137}"/>
              </a:ext>
            </a:extLst>
          </p:cNvPr>
          <p:cNvPicPr>
            <a:picLocks noChangeAspect="1"/>
          </p:cNvPicPr>
          <p:nvPr/>
        </p:nvPicPr>
        <p:blipFill rotWithShape="1">
          <a:blip r:embed="rId8"/>
          <a:srcRect b="39946"/>
          <a:stretch/>
        </p:blipFill>
        <p:spPr>
          <a:xfrm>
            <a:off x="7489087" y="3639417"/>
            <a:ext cx="1574383" cy="663532"/>
          </a:xfrm>
          <a:prstGeom prst="rect">
            <a:avLst/>
          </a:prstGeom>
        </p:spPr>
      </p:pic>
      <p:sp>
        <p:nvSpPr>
          <p:cNvPr id="59" name="Rectangle 58">
            <a:extLst>
              <a:ext uri="{FF2B5EF4-FFF2-40B4-BE49-F238E27FC236}">
                <a16:creationId xmlns:a16="http://schemas.microsoft.com/office/drawing/2014/main" id="{7F4A148E-3F3D-470B-93E2-E111B7E5C796}"/>
              </a:ext>
            </a:extLst>
          </p:cNvPr>
          <p:cNvSpPr/>
          <p:nvPr/>
        </p:nvSpPr>
        <p:spPr>
          <a:xfrm>
            <a:off x="8959561" y="3764061"/>
            <a:ext cx="95080" cy="83173"/>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 name="ZoneTexte 14">
            <a:extLst>
              <a:ext uri="{FF2B5EF4-FFF2-40B4-BE49-F238E27FC236}">
                <a16:creationId xmlns:a16="http://schemas.microsoft.com/office/drawing/2014/main" id="{1FA19A93-49DC-143F-B604-D8C0C8A3EABD}"/>
              </a:ext>
            </a:extLst>
          </p:cNvPr>
          <p:cNvSpPr txBox="1"/>
          <p:nvPr/>
        </p:nvSpPr>
        <p:spPr>
          <a:xfrm>
            <a:off x="6678874" y="1122107"/>
            <a:ext cx="370195" cy="369332"/>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B34A8C">
                    <a:lumMod val="75000"/>
                  </a:srgbClr>
                </a:solidFill>
                <a:effectLst/>
                <a:uLnTx/>
                <a:uFillTx/>
                <a:latin typeface="Arial"/>
                <a:ea typeface="+mn-ea"/>
                <a:cs typeface="Arial"/>
                <a:sym typeface="Arial"/>
              </a:rPr>
              <a:t>*</a:t>
            </a:r>
          </a:p>
        </p:txBody>
      </p:sp>
      <p:pic>
        <p:nvPicPr>
          <p:cNvPr id="17" name="Image 16">
            <a:extLst>
              <a:ext uri="{FF2B5EF4-FFF2-40B4-BE49-F238E27FC236}">
                <a16:creationId xmlns:a16="http://schemas.microsoft.com/office/drawing/2014/main" id="{9A0400FE-23C9-9564-85AE-C788A4CE5933}"/>
              </a:ext>
            </a:extLst>
          </p:cNvPr>
          <p:cNvPicPr>
            <a:picLocks noChangeAspect="1"/>
          </p:cNvPicPr>
          <p:nvPr/>
        </p:nvPicPr>
        <p:blipFill>
          <a:blip r:embed="rId9"/>
          <a:stretch>
            <a:fillRect/>
          </a:stretch>
        </p:blipFill>
        <p:spPr>
          <a:xfrm>
            <a:off x="10228634" y="5918976"/>
            <a:ext cx="1676400" cy="428625"/>
          </a:xfrm>
          <a:prstGeom prst="rect">
            <a:avLst/>
          </a:prstGeom>
        </p:spPr>
      </p:pic>
    </p:spTree>
    <p:extLst>
      <p:ext uri="{BB962C8B-B14F-4D97-AF65-F5344CB8AC3E}">
        <p14:creationId xmlns:p14="http://schemas.microsoft.com/office/powerpoint/2010/main" val="17697992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B3F30B8E-61A7-4E55-B56A-5B2662B3F014}"/>
              </a:ext>
            </a:extLst>
          </p:cNvPr>
          <p:cNvPicPr>
            <a:picLocks noChangeAspect="1"/>
          </p:cNvPicPr>
          <p:nvPr/>
        </p:nvPicPr>
        <p:blipFill>
          <a:blip r:embed="rId3"/>
          <a:stretch>
            <a:fillRect/>
          </a:stretch>
        </p:blipFill>
        <p:spPr>
          <a:xfrm>
            <a:off x="7503797" y="3488617"/>
            <a:ext cx="4553562" cy="2180460"/>
          </a:xfrm>
          <a:prstGeom prst="rect">
            <a:avLst/>
          </a:prstGeom>
        </p:spPr>
      </p:pic>
      <p:sp>
        <p:nvSpPr>
          <p:cNvPr id="54" name="Rectangle : coins arrondis 53">
            <a:extLst>
              <a:ext uri="{FF2B5EF4-FFF2-40B4-BE49-F238E27FC236}">
                <a16:creationId xmlns:a16="http://schemas.microsoft.com/office/drawing/2014/main" id="{EC7E9A01-E644-44F7-8F4B-591C78C294F9}"/>
              </a:ext>
            </a:extLst>
          </p:cNvPr>
          <p:cNvSpPr/>
          <p:nvPr/>
        </p:nvSpPr>
        <p:spPr>
          <a:xfrm>
            <a:off x="199188" y="2391562"/>
            <a:ext cx="6540841" cy="2281628"/>
          </a:xfrm>
          <a:prstGeom prst="roundRect">
            <a:avLst>
              <a:gd name="adj" fmla="val 7412"/>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 second écran permettra de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sélectionner l’emprunt à ajouter sur le contrat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afin de réallouer la somme des montants désinvestis, il faudra indiquer «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Emprunt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dans la barre de recherche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puis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Cliquer alors sur le « </a:t>
            </a:r>
            <a:r>
              <a:rPr kumimoji="0" lang="fr-FR" sz="1100" b="1" i="0" u="none" strike="noStrike" kern="0" cap="none" spc="0" normalizeH="0" baseline="0" noProof="0">
                <a:ln>
                  <a:noFill/>
                </a:ln>
                <a:solidFill>
                  <a:srgbClr val="FF0000"/>
                </a:solidFill>
                <a:effectLst/>
                <a:uLnTx/>
                <a:uFillTx/>
                <a:latin typeface="Montserrat" panose="00000500000000000000" pitchFamily="2" charset="0"/>
                <a:ea typeface="+mn-ea"/>
                <a:cs typeface="+mn-cs"/>
                <a:sym typeface="Arial"/>
              </a:rPr>
              <a: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à droite.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Indiquer le montant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en € ou en % du montant à investir en Emprunt.</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Vous pouvez vous assurer que les supports choisis ne surexposent pas le client en risque ou en volatilité (contrôle a posteriori), cliquer sur «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Vérifier la faisabilité</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a:t>
            </a: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Enfin, cliquer sur « valider » en bas à droite de l’écran</a:t>
            </a:r>
          </a:p>
          <a:p>
            <a:pPr marL="143996"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92" name="Rectangle 91">
            <a:extLst>
              <a:ext uri="{FF2B5EF4-FFF2-40B4-BE49-F238E27FC236}">
                <a16:creationId xmlns:a16="http://schemas.microsoft.com/office/drawing/2014/main" id="{3463F910-0233-46AD-998C-CC7BDF32BA9C}"/>
              </a:ext>
            </a:extLst>
          </p:cNvPr>
          <p:cNvSpPr/>
          <p:nvPr/>
        </p:nvSpPr>
        <p:spPr>
          <a:xfrm>
            <a:off x="7475598" y="4639789"/>
            <a:ext cx="4643766" cy="39154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Ellipse 38">
            <a:extLst>
              <a:ext uri="{FF2B5EF4-FFF2-40B4-BE49-F238E27FC236}">
                <a16:creationId xmlns:a16="http://schemas.microsoft.com/office/drawing/2014/main" id="{489CC47B-FC1A-4DAB-A170-B276CC5D5FAB}"/>
              </a:ext>
            </a:extLst>
          </p:cNvPr>
          <p:cNvSpPr/>
          <p:nvPr/>
        </p:nvSpPr>
        <p:spPr>
          <a:xfrm>
            <a:off x="7125593" y="4691561"/>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4</a:t>
            </a:r>
          </a:p>
        </p:txBody>
      </p:sp>
      <p:sp>
        <p:nvSpPr>
          <p:cNvPr id="21" name="Rectangle : coins arrondis 20">
            <a:extLst>
              <a:ext uri="{FF2B5EF4-FFF2-40B4-BE49-F238E27FC236}">
                <a16:creationId xmlns:a16="http://schemas.microsoft.com/office/drawing/2014/main" id="{C822D22F-8037-4DA8-BE87-27464D35A5FA}"/>
              </a:ext>
            </a:extLst>
          </p:cNvPr>
          <p:cNvSpPr/>
          <p:nvPr/>
        </p:nvSpPr>
        <p:spPr>
          <a:xfrm>
            <a:off x="364866" y="2304678"/>
            <a:ext cx="1834770" cy="278546"/>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multiple (2/2)</a:t>
            </a:r>
          </a:p>
        </p:txBody>
      </p:sp>
      <p:sp>
        <p:nvSpPr>
          <p:cNvPr id="62" name="Rectangle 61">
            <a:extLst>
              <a:ext uri="{FF2B5EF4-FFF2-40B4-BE49-F238E27FC236}">
                <a16:creationId xmlns:a16="http://schemas.microsoft.com/office/drawing/2014/main" id="{9F392C95-967E-44F6-9EF3-5CC7D6E74AD9}"/>
              </a:ext>
            </a:extLst>
          </p:cNvPr>
          <p:cNvSpPr/>
          <p:nvPr/>
        </p:nvSpPr>
        <p:spPr>
          <a:xfrm>
            <a:off x="11648229" y="2350242"/>
            <a:ext cx="178627" cy="259373"/>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Ellipse 37">
            <a:extLst>
              <a:ext uri="{FF2B5EF4-FFF2-40B4-BE49-F238E27FC236}">
                <a16:creationId xmlns:a16="http://schemas.microsoft.com/office/drawing/2014/main" id="{39919D17-9C4A-4CCB-9537-D8ACE888B344}"/>
              </a:ext>
            </a:extLst>
          </p:cNvPr>
          <p:cNvSpPr/>
          <p:nvPr/>
        </p:nvSpPr>
        <p:spPr>
          <a:xfrm>
            <a:off x="7215797" y="1339035"/>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3</a:t>
            </a:r>
          </a:p>
        </p:txBody>
      </p:sp>
      <p:sp>
        <p:nvSpPr>
          <p:cNvPr id="7" name="Rectangle 6">
            <a:extLst>
              <a:ext uri="{FF2B5EF4-FFF2-40B4-BE49-F238E27FC236}">
                <a16:creationId xmlns:a16="http://schemas.microsoft.com/office/drawing/2014/main" id="{DD4451A8-65C0-4B14-B7C2-D2FAD4E58200}"/>
              </a:ext>
            </a:extLst>
          </p:cNvPr>
          <p:cNvSpPr/>
          <p:nvPr/>
        </p:nvSpPr>
        <p:spPr>
          <a:xfrm>
            <a:off x="7532796" y="1310479"/>
            <a:ext cx="1950664" cy="264966"/>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Flèche : bas 42">
            <a:extLst>
              <a:ext uri="{FF2B5EF4-FFF2-40B4-BE49-F238E27FC236}">
                <a16:creationId xmlns:a16="http://schemas.microsoft.com/office/drawing/2014/main" id="{1818B0F3-9584-4437-9BA6-A1368087BE8B}"/>
              </a:ext>
            </a:extLst>
          </p:cNvPr>
          <p:cNvSpPr/>
          <p:nvPr/>
        </p:nvSpPr>
        <p:spPr>
          <a:xfrm>
            <a:off x="8149843" y="1086309"/>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Flèche : bas 43">
            <a:extLst>
              <a:ext uri="{FF2B5EF4-FFF2-40B4-BE49-F238E27FC236}">
                <a16:creationId xmlns:a16="http://schemas.microsoft.com/office/drawing/2014/main" id="{49CDD451-7A02-4008-9C69-1C9B962AABA5}"/>
              </a:ext>
            </a:extLst>
          </p:cNvPr>
          <p:cNvSpPr/>
          <p:nvPr/>
        </p:nvSpPr>
        <p:spPr>
          <a:xfrm>
            <a:off x="11692529" y="2151777"/>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6" name="Flèche : bas 45">
            <a:extLst>
              <a:ext uri="{FF2B5EF4-FFF2-40B4-BE49-F238E27FC236}">
                <a16:creationId xmlns:a16="http://schemas.microsoft.com/office/drawing/2014/main" id="{C8901D7C-6232-4F25-9604-B97727D1A3F8}"/>
              </a:ext>
            </a:extLst>
          </p:cNvPr>
          <p:cNvSpPr/>
          <p:nvPr/>
        </p:nvSpPr>
        <p:spPr>
          <a:xfrm>
            <a:off x="11504251" y="6209160"/>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7" name="Flèche : bas 46">
            <a:extLst>
              <a:ext uri="{FF2B5EF4-FFF2-40B4-BE49-F238E27FC236}">
                <a16:creationId xmlns:a16="http://schemas.microsoft.com/office/drawing/2014/main" id="{64C4EF5A-22A1-43D7-BE14-1967D0D03592}"/>
              </a:ext>
            </a:extLst>
          </p:cNvPr>
          <p:cNvSpPr/>
          <p:nvPr/>
        </p:nvSpPr>
        <p:spPr>
          <a:xfrm>
            <a:off x="11773097" y="4489316"/>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 name="Image 19">
            <a:extLst>
              <a:ext uri="{FF2B5EF4-FFF2-40B4-BE49-F238E27FC236}">
                <a16:creationId xmlns:a16="http://schemas.microsoft.com/office/drawing/2014/main" id="{35918083-1235-4418-B25D-A96DC04ACCE2}"/>
              </a:ext>
            </a:extLst>
          </p:cNvPr>
          <p:cNvPicPr>
            <a:picLocks noChangeAspect="1"/>
          </p:cNvPicPr>
          <p:nvPr/>
        </p:nvPicPr>
        <p:blipFill>
          <a:blip r:embed="rId4"/>
          <a:stretch>
            <a:fillRect/>
          </a:stretch>
        </p:blipFill>
        <p:spPr>
          <a:xfrm>
            <a:off x="9474456" y="6404468"/>
            <a:ext cx="2609850" cy="390525"/>
          </a:xfrm>
          <a:prstGeom prst="rect">
            <a:avLst/>
          </a:prstGeom>
        </p:spPr>
      </p:pic>
      <p:sp>
        <p:nvSpPr>
          <p:cNvPr id="45" name="Rectangle 44">
            <a:extLst>
              <a:ext uri="{FF2B5EF4-FFF2-40B4-BE49-F238E27FC236}">
                <a16:creationId xmlns:a16="http://schemas.microsoft.com/office/drawing/2014/main" id="{398734CA-2FE6-49EE-8DF6-E4DD0426E6D3}"/>
              </a:ext>
            </a:extLst>
          </p:cNvPr>
          <p:cNvSpPr/>
          <p:nvPr/>
        </p:nvSpPr>
        <p:spPr>
          <a:xfrm>
            <a:off x="9361714" y="5338354"/>
            <a:ext cx="923110" cy="30733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Rectangle 2">
            <a:extLst>
              <a:ext uri="{FF2B5EF4-FFF2-40B4-BE49-F238E27FC236}">
                <a16:creationId xmlns:a16="http://schemas.microsoft.com/office/drawing/2014/main" id="{8DC7D469-BF3C-0B11-3238-ED9446EFD55F}"/>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22" name="Forme libre 90">
            <a:extLst>
              <a:ext uri="{FF2B5EF4-FFF2-40B4-BE49-F238E27FC236}">
                <a16:creationId xmlns:a16="http://schemas.microsoft.com/office/drawing/2014/main" id="{71FF7B5C-62E6-478B-8A0E-64B5B7ADF521}"/>
              </a:ext>
            </a:extLst>
          </p:cNvPr>
          <p:cNvSpPr/>
          <p:nvPr/>
        </p:nvSpPr>
        <p:spPr bwMode="auto">
          <a:xfrm rot="16200000">
            <a:off x="4770315" y="3796378"/>
            <a:ext cx="4387273"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32" name="Image 31">
            <a:extLst>
              <a:ext uri="{FF2B5EF4-FFF2-40B4-BE49-F238E27FC236}">
                <a16:creationId xmlns:a16="http://schemas.microsoft.com/office/drawing/2014/main" id="{54BCD7C3-042A-4C75-BEB7-FF3D44DC7583}"/>
              </a:ext>
            </a:extLst>
          </p:cNvPr>
          <p:cNvPicPr>
            <a:picLocks noChangeAspect="1"/>
          </p:cNvPicPr>
          <p:nvPr/>
        </p:nvPicPr>
        <p:blipFill>
          <a:blip r:embed="rId5"/>
          <a:stretch>
            <a:fillRect/>
          </a:stretch>
        </p:blipFill>
        <p:spPr>
          <a:xfrm>
            <a:off x="11907662" y="0"/>
            <a:ext cx="284338" cy="284338"/>
          </a:xfrm>
          <a:prstGeom prst="rect">
            <a:avLst/>
          </a:prstGeom>
        </p:spPr>
      </p:pic>
      <p:grpSp>
        <p:nvGrpSpPr>
          <p:cNvPr id="6" name="Groupe 5">
            <a:extLst>
              <a:ext uri="{FF2B5EF4-FFF2-40B4-BE49-F238E27FC236}">
                <a16:creationId xmlns:a16="http://schemas.microsoft.com/office/drawing/2014/main" id="{5F91349F-D1A1-EDEC-9881-9CC02A59308C}"/>
              </a:ext>
            </a:extLst>
          </p:cNvPr>
          <p:cNvGrpSpPr/>
          <p:nvPr/>
        </p:nvGrpSpPr>
        <p:grpSpPr>
          <a:xfrm>
            <a:off x="7244796" y="957534"/>
            <a:ext cx="4643766" cy="1795692"/>
            <a:chOff x="7244796" y="957534"/>
            <a:chExt cx="4643766" cy="1795692"/>
          </a:xfrm>
        </p:grpSpPr>
        <p:pic>
          <p:nvPicPr>
            <p:cNvPr id="12" name="Image 11">
              <a:extLst>
                <a:ext uri="{FF2B5EF4-FFF2-40B4-BE49-F238E27FC236}">
                  <a16:creationId xmlns:a16="http://schemas.microsoft.com/office/drawing/2014/main" id="{E608DF79-A88A-44C7-BDCA-EC03B955AB3A}"/>
                </a:ext>
              </a:extLst>
            </p:cNvPr>
            <p:cNvPicPr>
              <a:picLocks noChangeAspect="1"/>
            </p:cNvPicPr>
            <p:nvPr/>
          </p:nvPicPr>
          <p:blipFill rotWithShape="1">
            <a:blip r:embed="rId6"/>
            <a:srcRect t="55864"/>
            <a:stretch/>
          </p:blipFill>
          <p:spPr>
            <a:xfrm>
              <a:off x="7244796" y="957534"/>
              <a:ext cx="4643766" cy="1795692"/>
            </a:xfrm>
            <a:prstGeom prst="rect">
              <a:avLst/>
            </a:prstGeom>
          </p:spPr>
        </p:pic>
        <p:sp>
          <p:nvSpPr>
            <p:cNvPr id="2" name="Rectangle 1">
              <a:extLst>
                <a:ext uri="{FF2B5EF4-FFF2-40B4-BE49-F238E27FC236}">
                  <a16:creationId xmlns:a16="http://schemas.microsoft.com/office/drawing/2014/main" id="{57D43F74-4A6C-4EA6-A34F-151499331AD3}"/>
                </a:ext>
              </a:extLst>
            </p:cNvPr>
            <p:cNvSpPr/>
            <p:nvPr/>
          </p:nvSpPr>
          <p:spPr>
            <a:xfrm>
              <a:off x="7350448" y="2431988"/>
              <a:ext cx="1534264" cy="151413"/>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a:ln>
                    <a:noFill/>
                  </a:ln>
                  <a:solidFill>
                    <a:srgbClr val="C00000"/>
                  </a:solidFill>
                  <a:effectLst/>
                  <a:uLnTx/>
                  <a:uFillTx/>
                  <a:latin typeface="Ubuntu" panose="020B0504030602030204" pitchFamily="34" charset="0"/>
                </a:rPr>
                <a:t>EMPRUNT BPCE OCTOBRE 2029</a:t>
              </a:r>
            </a:p>
            <a:p>
              <a:pPr marL="0" marR="0" lvl="0" indent="0" defTabSz="914400" rtl="0" eaLnBrk="1" fontAlgn="auto" latinLnBrk="0" hangingPunct="1">
                <a:lnSpc>
                  <a:spcPct val="100000"/>
                </a:lnSpc>
                <a:spcBef>
                  <a:spcPts val="0"/>
                </a:spcBef>
                <a:spcAft>
                  <a:spcPts val="0"/>
                </a:spcAft>
                <a:buClrTx/>
                <a:buSzTx/>
                <a:buFontTx/>
                <a:buNone/>
                <a:tabLst/>
                <a:defRPr/>
              </a:pPr>
              <a:r>
                <a:rPr lang="fr-FR" sz="700" b="1">
                  <a:solidFill>
                    <a:schemeClr val="bg1">
                      <a:lumMod val="50000"/>
                    </a:schemeClr>
                  </a:solidFill>
                  <a:latin typeface="Ubuntu" panose="020B0504030602030204" pitchFamily="34" charset="0"/>
                </a:rPr>
                <a:t>FR </a:t>
              </a:r>
              <a:endParaRPr kumimoji="0" lang="fr-FR" sz="700" b="1" i="0" u="none" strike="noStrike" kern="1200" cap="none" spc="0" normalizeH="0" baseline="0" noProof="0">
                <a:ln>
                  <a:noFill/>
                </a:ln>
                <a:solidFill>
                  <a:schemeClr val="bg1">
                    <a:lumMod val="50000"/>
                  </a:schemeClr>
                </a:solidFill>
                <a:effectLst/>
                <a:uLnTx/>
                <a:uFillTx/>
                <a:latin typeface="Ubuntu" panose="020B0504030602030204" pitchFamily="34" charset="0"/>
              </a:endParaRPr>
            </a:p>
          </p:txBody>
        </p:sp>
      </p:grpSp>
      <p:sp>
        <p:nvSpPr>
          <p:cNvPr id="4" name="Rectangle 3">
            <a:extLst>
              <a:ext uri="{FF2B5EF4-FFF2-40B4-BE49-F238E27FC236}">
                <a16:creationId xmlns:a16="http://schemas.microsoft.com/office/drawing/2014/main" id="{6F76A2C3-4CAC-4129-BDE0-FE88C144A795}"/>
              </a:ext>
            </a:extLst>
          </p:cNvPr>
          <p:cNvSpPr/>
          <p:nvPr/>
        </p:nvSpPr>
        <p:spPr>
          <a:xfrm>
            <a:off x="7601527" y="2530764"/>
            <a:ext cx="517237" cy="64654"/>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32">
            <a:extLst>
              <a:ext uri="{FF2B5EF4-FFF2-40B4-BE49-F238E27FC236}">
                <a16:creationId xmlns:a16="http://schemas.microsoft.com/office/drawing/2014/main" id="{E29CEB8D-5CA6-443A-B990-19A93E368D02}"/>
              </a:ext>
            </a:extLst>
          </p:cNvPr>
          <p:cNvSpPr/>
          <p:nvPr/>
        </p:nvSpPr>
        <p:spPr>
          <a:xfrm>
            <a:off x="8227307" y="4724400"/>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Rectangle 33">
            <a:extLst>
              <a:ext uri="{FF2B5EF4-FFF2-40B4-BE49-F238E27FC236}">
                <a16:creationId xmlns:a16="http://schemas.microsoft.com/office/drawing/2014/main" id="{E9D1D62F-EBAB-402C-A405-2FBF5253E279}"/>
              </a:ext>
            </a:extLst>
          </p:cNvPr>
          <p:cNvSpPr/>
          <p:nvPr/>
        </p:nvSpPr>
        <p:spPr>
          <a:xfrm>
            <a:off x="7837055" y="4853709"/>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5" name="Image 34">
            <a:extLst>
              <a:ext uri="{FF2B5EF4-FFF2-40B4-BE49-F238E27FC236}">
                <a16:creationId xmlns:a16="http://schemas.microsoft.com/office/drawing/2014/main" id="{DCBB1636-D305-451E-991F-3438773E2347}"/>
              </a:ext>
            </a:extLst>
          </p:cNvPr>
          <p:cNvPicPr>
            <a:picLocks noChangeAspect="1"/>
          </p:cNvPicPr>
          <p:nvPr/>
        </p:nvPicPr>
        <p:blipFill rotWithShape="1">
          <a:blip r:embed="rId7"/>
          <a:srcRect l="49788" t="38243" r="39388" b="57974"/>
          <a:stretch/>
        </p:blipFill>
        <p:spPr>
          <a:xfrm>
            <a:off x="7380514" y="4196442"/>
            <a:ext cx="1293868" cy="220437"/>
          </a:xfrm>
          <a:prstGeom prst="rect">
            <a:avLst/>
          </a:prstGeom>
        </p:spPr>
      </p:pic>
      <p:sp>
        <p:nvSpPr>
          <p:cNvPr id="36" name="Titre 1">
            <a:extLst>
              <a:ext uri="{FF2B5EF4-FFF2-40B4-BE49-F238E27FC236}">
                <a16:creationId xmlns:a16="http://schemas.microsoft.com/office/drawing/2014/main" id="{60EFE99D-5D97-456D-A861-E32302104E62}"/>
              </a:ext>
            </a:extLst>
          </p:cNvPr>
          <p:cNvSpPr txBox="1">
            <a:spLocks/>
          </p:cNvSpPr>
          <p:nvPr/>
        </p:nvSpPr>
        <p:spPr>
          <a:xfrm>
            <a:off x="1010716" y="365680"/>
            <a:ext cx="10816140" cy="36894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nSpc>
                <a:spcPct val="90000"/>
              </a:lnSpc>
              <a:spcBef>
                <a:spcPts val="0"/>
              </a:spcBef>
              <a:spcAft>
                <a:spcPts val="0"/>
              </a:spcAft>
              <a:buNone/>
              <a:defRPr sz="1600" b="0" i="0" u="none" strike="noStrike" cap="none" baseline="0">
                <a:solidFill>
                  <a:srgbClr val="000000"/>
                </a:solidFill>
                <a:latin typeface="Montserrat ExtraBold"/>
                <a:ea typeface="Montserrat ExtraBold" panose="00000900000000000000" pitchFamily="50" charset="0"/>
                <a:cs typeface="Arial"/>
                <a:sym typeface="Arial"/>
              </a:defRPr>
            </a:lvl1pPr>
          </a:lstStyle>
          <a:p>
            <a:r>
              <a:rPr lang="fr-FR" sz="1600"/>
              <a:t>Parcours LEA : </a:t>
            </a:r>
            <a:r>
              <a:rPr lang="fr-FR"/>
              <a:t>Arbitrage sur un contrat Nuances 3D (CNP assurances) avec de l’Emprunt BPCE </a:t>
            </a:r>
          </a:p>
          <a:p>
            <a:endParaRPr lang="fr-FR"/>
          </a:p>
        </p:txBody>
      </p:sp>
      <p:sp>
        <p:nvSpPr>
          <p:cNvPr id="5" name="ZoneTexte 4">
            <a:extLst>
              <a:ext uri="{FF2B5EF4-FFF2-40B4-BE49-F238E27FC236}">
                <a16:creationId xmlns:a16="http://schemas.microsoft.com/office/drawing/2014/main" id="{3EF360A1-ABDA-1AF6-E33A-65437461C9C0}"/>
              </a:ext>
            </a:extLst>
          </p:cNvPr>
          <p:cNvSpPr txBox="1"/>
          <p:nvPr/>
        </p:nvSpPr>
        <p:spPr>
          <a:xfrm>
            <a:off x="7667996" y="4731603"/>
            <a:ext cx="2283871" cy="215444"/>
          </a:xfrm>
          <a:prstGeom prst="rect">
            <a:avLst/>
          </a:prstGeom>
          <a:solidFill>
            <a:schemeClr val="bg1"/>
          </a:solidFill>
        </p:spPr>
        <p:txBody>
          <a:bodyPr wrap="square" rtlCol="0">
            <a:spAutoFit/>
          </a:bodyPr>
          <a:lstStyle/>
          <a:p>
            <a:r>
              <a:rPr lang="fr-FR" sz="800" b="1"/>
              <a:t>EMPRUNT BPCE ASV octobre 2029</a:t>
            </a:r>
          </a:p>
        </p:txBody>
      </p:sp>
    </p:spTree>
    <p:extLst>
      <p:ext uri="{BB962C8B-B14F-4D97-AF65-F5344CB8AC3E}">
        <p14:creationId xmlns:p14="http://schemas.microsoft.com/office/powerpoint/2010/main" val="28724060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60877A41-4364-43BD-B462-14C5E96CF010}"/>
              </a:ext>
            </a:extLst>
          </p:cNvPr>
          <p:cNvSpPr/>
          <p:nvPr/>
        </p:nvSpPr>
        <p:spPr>
          <a:xfrm>
            <a:off x="339605" y="3142833"/>
            <a:ext cx="3543036" cy="395999"/>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Synthèse des opérations après la proposition</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7" name="Rectangle 6">
            <a:extLst>
              <a:ext uri="{FF2B5EF4-FFF2-40B4-BE49-F238E27FC236}">
                <a16:creationId xmlns:a16="http://schemas.microsoft.com/office/drawing/2014/main" id="{EB597E20-3B48-4188-8062-73C4DB21AC76}"/>
              </a:ext>
            </a:extLst>
          </p:cNvPr>
          <p:cNvSpPr/>
          <p:nvPr/>
        </p:nvSpPr>
        <p:spPr>
          <a:xfrm>
            <a:off x="8584163" y="2706748"/>
            <a:ext cx="569168" cy="924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19D5D0B5-E4B4-AE73-631F-5D6C3798FC35}"/>
              </a:ext>
            </a:extLst>
          </p:cNvPr>
          <p:cNvSpPr/>
          <p:nvPr/>
        </p:nvSpPr>
        <p:spPr>
          <a:xfrm>
            <a:off x="3608329" y="6469289"/>
            <a:ext cx="4184159" cy="215444"/>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8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8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12" name="Rectangle 11">
            <a:extLst>
              <a:ext uri="{FF2B5EF4-FFF2-40B4-BE49-F238E27FC236}">
                <a16:creationId xmlns:a16="http://schemas.microsoft.com/office/drawing/2014/main" id="{B3838241-521D-42D9-B23D-916CB0A34E02}"/>
              </a:ext>
            </a:extLst>
          </p:cNvPr>
          <p:cNvSpPr/>
          <p:nvPr/>
        </p:nvSpPr>
        <p:spPr>
          <a:xfrm>
            <a:off x="9328728" y="2493818"/>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6163C585-C037-45CB-B36A-D30BB213BF16}"/>
              </a:ext>
            </a:extLst>
          </p:cNvPr>
          <p:cNvSpPr/>
          <p:nvPr/>
        </p:nvSpPr>
        <p:spPr>
          <a:xfrm>
            <a:off x="8530583" y="2764174"/>
            <a:ext cx="618836" cy="92363"/>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Forme libre 90">
            <a:extLst>
              <a:ext uri="{FF2B5EF4-FFF2-40B4-BE49-F238E27FC236}">
                <a16:creationId xmlns:a16="http://schemas.microsoft.com/office/drawing/2014/main" id="{305E788B-1F46-4723-BC3A-E678561E2139}"/>
              </a:ext>
            </a:extLst>
          </p:cNvPr>
          <p:cNvSpPr/>
          <p:nvPr/>
        </p:nvSpPr>
        <p:spPr bwMode="auto">
          <a:xfrm rot="16200000">
            <a:off x="3482120" y="3246408"/>
            <a:ext cx="2198254" cy="188847"/>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26" name="Image 25">
            <a:extLst>
              <a:ext uri="{FF2B5EF4-FFF2-40B4-BE49-F238E27FC236}">
                <a16:creationId xmlns:a16="http://schemas.microsoft.com/office/drawing/2014/main" id="{C1F7818C-9144-4647-A5F8-CF1F3F7641DC}"/>
              </a:ext>
            </a:extLst>
          </p:cNvPr>
          <p:cNvPicPr>
            <a:picLocks noChangeAspect="1"/>
          </p:cNvPicPr>
          <p:nvPr/>
        </p:nvPicPr>
        <p:blipFill>
          <a:blip r:embed="rId2"/>
          <a:stretch>
            <a:fillRect/>
          </a:stretch>
        </p:blipFill>
        <p:spPr>
          <a:xfrm>
            <a:off x="11907662" y="0"/>
            <a:ext cx="284338" cy="284338"/>
          </a:xfrm>
          <a:prstGeom prst="rect">
            <a:avLst/>
          </a:prstGeom>
        </p:spPr>
      </p:pic>
      <p:grpSp>
        <p:nvGrpSpPr>
          <p:cNvPr id="27" name="Groupe 26">
            <a:extLst>
              <a:ext uri="{FF2B5EF4-FFF2-40B4-BE49-F238E27FC236}">
                <a16:creationId xmlns:a16="http://schemas.microsoft.com/office/drawing/2014/main" id="{A774B654-0951-493B-8FE9-94B81F769009}"/>
              </a:ext>
            </a:extLst>
          </p:cNvPr>
          <p:cNvGrpSpPr/>
          <p:nvPr/>
        </p:nvGrpSpPr>
        <p:grpSpPr>
          <a:xfrm>
            <a:off x="581025" y="1034185"/>
            <a:ext cx="2204417" cy="322977"/>
            <a:chOff x="1642210" y="864000"/>
            <a:chExt cx="1653313" cy="242233"/>
          </a:xfrm>
        </p:grpSpPr>
        <p:sp>
          <p:nvSpPr>
            <p:cNvPr id="28" name="Rectangle 27">
              <a:extLst>
                <a:ext uri="{FF2B5EF4-FFF2-40B4-BE49-F238E27FC236}">
                  <a16:creationId xmlns:a16="http://schemas.microsoft.com/office/drawing/2014/main" id="{C343077B-F927-4B34-A4FB-C9FEB61E9003}"/>
                </a:ext>
              </a:extLst>
            </p:cNvPr>
            <p:cNvSpPr/>
            <p:nvPr/>
          </p:nvSpPr>
          <p:spPr>
            <a:xfrm>
              <a:off x="1642210" y="864000"/>
              <a:ext cx="1653313" cy="242233"/>
            </a:xfrm>
            <a:prstGeom prst="rect">
              <a:avLst/>
            </a:prstGeom>
            <a:noFill/>
            <a:ln w="25400"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29" name="Groupe 28">
              <a:extLst>
                <a:ext uri="{FF2B5EF4-FFF2-40B4-BE49-F238E27FC236}">
                  <a16:creationId xmlns:a16="http://schemas.microsoft.com/office/drawing/2014/main" id="{BB8DC6C9-E57C-4C84-B557-8E522D0E58BC}"/>
                </a:ext>
              </a:extLst>
            </p:cNvPr>
            <p:cNvGrpSpPr/>
            <p:nvPr/>
          </p:nvGrpSpPr>
          <p:grpSpPr>
            <a:xfrm>
              <a:off x="1976780" y="895093"/>
              <a:ext cx="984172" cy="175628"/>
              <a:chOff x="2027352" y="895093"/>
              <a:chExt cx="984172" cy="175628"/>
            </a:xfrm>
          </p:grpSpPr>
          <p:cxnSp>
            <p:nvCxnSpPr>
              <p:cNvPr id="31" name="Connecteur droit 30">
                <a:extLst>
                  <a:ext uri="{FF2B5EF4-FFF2-40B4-BE49-F238E27FC236}">
                    <a16:creationId xmlns:a16="http://schemas.microsoft.com/office/drawing/2014/main" id="{92CAD2F4-660A-4215-98B9-2728A61A2E5D}"/>
                  </a:ext>
                </a:extLst>
              </p:cNvPr>
              <p:cNvCxnSpPr>
                <a:cxnSpLocks/>
              </p:cNvCxnSpPr>
              <p:nvPr/>
            </p:nvCxnSpPr>
            <p:spPr>
              <a:xfrm>
                <a:off x="2027352" y="895093"/>
                <a:ext cx="984172" cy="0"/>
              </a:xfrm>
              <a:prstGeom prst="line">
                <a:avLst/>
              </a:prstGeom>
              <a:noFill/>
              <a:ln w="19050" cap="flat" cmpd="sng" algn="ctr">
                <a:solidFill>
                  <a:srgbClr val="9176B4">
                    <a:lumMod val="75000"/>
                  </a:srgbClr>
                </a:solidFill>
                <a:prstDash val="solid"/>
              </a:ln>
              <a:effectLst/>
            </p:spPr>
          </p:cxnSp>
          <p:cxnSp>
            <p:nvCxnSpPr>
              <p:cNvPr id="32" name="Connecteur droit 31">
                <a:extLst>
                  <a:ext uri="{FF2B5EF4-FFF2-40B4-BE49-F238E27FC236}">
                    <a16:creationId xmlns:a16="http://schemas.microsoft.com/office/drawing/2014/main" id="{CD991952-DCDC-465D-8D35-FE8FB8F207FA}"/>
                  </a:ext>
                </a:extLst>
              </p:cNvPr>
              <p:cNvCxnSpPr>
                <a:cxnSpLocks/>
              </p:cNvCxnSpPr>
              <p:nvPr/>
            </p:nvCxnSpPr>
            <p:spPr>
              <a:xfrm>
                <a:off x="2027352" y="1070721"/>
                <a:ext cx="984172" cy="0"/>
              </a:xfrm>
              <a:prstGeom prst="line">
                <a:avLst/>
              </a:prstGeom>
              <a:noFill/>
              <a:ln w="19050" cap="flat" cmpd="sng" algn="ctr">
                <a:solidFill>
                  <a:srgbClr val="9176B4">
                    <a:lumMod val="75000"/>
                  </a:srgbClr>
                </a:solidFill>
                <a:prstDash val="solid"/>
              </a:ln>
              <a:effectLst/>
            </p:spPr>
          </p:cxnSp>
        </p:grpSp>
        <p:pic>
          <p:nvPicPr>
            <p:cNvPr id="30" name="Picture 2" descr="Key Icon 4409723">
              <a:extLst>
                <a:ext uri="{FF2B5EF4-FFF2-40B4-BE49-F238E27FC236}">
                  <a16:creationId xmlns:a16="http://schemas.microsoft.com/office/drawing/2014/main" id="{1EE81CDE-3AF9-4627-85D5-5FF279E96A63}"/>
                </a:ext>
              </a:extLst>
            </p:cNvPr>
            <p:cNvPicPr>
              <a:picLocks noChangeAspect="1" noChangeArrowheads="1"/>
            </p:cNvPicPr>
            <p:nvPr/>
          </p:nvPicPr>
          <p:blipFill>
            <a:blip r:embed="rId3">
              <a:duotone>
                <a:srgbClr val="9176B4">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Rectangle 32">
            <a:extLst>
              <a:ext uri="{FF2B5EF4-FFF2-40B4-BE49-F238E27FC236}">
                <a16:creationId xmlns:a16="http://schemas.microsoft.com/office/drawing/2014/main" id="{E23552B4-2496-4DF8-B64C-C31D39D93AE7}"/>
              </a:ext>
            </a:extLst>
          </p:cNvPr>
          <p:cNvSpPr/>
          <p:nvPr/>
        </p:nvSpPr>
        <p:spPr>
          <a:xfrm>
            <a:off x="819439" y="1582793"/>
            <a:ext cx="2377704" cy="322977"/>
          </a:xfrm>
          <a:prstGeom prst="rect">
            <a:avLst/>
          </a:prstGeom>
          <a:solidFill>
            <a:srgbClr val="FFFFFF"/>
          </a:solidFill>
          <a:ln w="25400"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SYNTHESE DES OPERATIONS</a:t>
            </a:r>
          </a:p>
        </p:txBody>
      </p:sp>
      <p:cxnSp>
        <p:nvCxnSpPr>
          <p:cNvPr id="34" name="Connecteur droit 33">
            <a:extLst>
              <a:ext uri="{FF2B5EF4-FFF2-40B4-BE49-F238E27FC236}">
                <a16:creationId xmlns:a16="http://schemas.microsoft.com/office/drawing/2014/main" id="{A1642AD9-C70A-4594-8B59-BF4E209DA7F2}"/>
              </a:ext>
            </a:extLst>
          </p:cNvPr>
          <p:cNvCxnSpPr>
            <a:cxnSpLocks/>
          </p:cNvCxnSpPr>
          <p:nvPr/>
        </p:nvCxnSpPr>
        <p:spPr>
          <a:xfrm>
            <a:off x="968948" y="1596529"/>
            <a:ext cx="2088000" cy="0"/>
          </a:xfrm>
          <a:prstGeom prst="line">
            <a:avLst/>
          </a:prstGeom>
          <a:noFill/>
          <a:ln w="19050" cap="flat" cmpd="sng" algn="ctr">
            <a:solidFill>
              <a:srgbClr val="B34A8C"/>
            </a:solidFill>
            <a:prstDash val="solid"/>
          </a:ln>
          <a:effectLst/>
        </p:spPr>
      </p:cxnSp>
      <p:cxnSp>
        <p:nvCxnSpPr>
          <p:cNvPr id="35" name="Connecteur droit 34">
            <a:extLst>
              <a:ext uri="{FF2B5EF4-FFF2-40B4-BE49-F238E27FC236}">
                <a16:creationId xmlns:a16="http://schemas.microsoft.com/office/drawing/2014/main" id="{0BDA07EE-31D6-4EFB-B3CD-5F52F17AA5C6}"/>
              </a:ext>
            </a:extLst>
          </p:cNvPr>
          <p:cNvCxnSpPr>
            <a:cxnSpLocks/>
          </p:cNvCxnSpPr>
          <p:nvPr/>
        </p:nvCxnSpPr>
        <p:spPr>
          <a:xfrm>
            <a:off x="959634" y="1873513"/>
            <a:ext cx="2097314" cy="0"/>
          </a:xfrm>
          <a:prstGeom prst="line">
            <a:avLst/>
          </a:prstGeom>
          <a:noFill/>
          <a:ln w="19050" cap="flat" cmpd="sng" algn="ctr">
            <a:solidFill>
              <a:srgbClr val="B34A8C"/>
            </a:solidFill>
            <a:prstDash val="solid"/>
          </a:ln>
          <a:effectLst/>
        </p:spPr>
      </p:cxnSp>
      <p:sp>
        <p:nvSpPr>
          <p:cNvPr id="37" name="Titre 1">
            <a:extLst>
              <a:ext uri="{FF2B5EF4-FFF2-40B4-BE49-F238E27FC236}">
                <a16:creationId xmlns:a16="http://schemas.microsoft.com/office/drawing/2014/main" id="{C588D374-EC0C-4A73-AA05-632D97EF121E}"/>
              </a:ext>
            </a:extLst>
          </p:cNvPr>
          <p:cNvSpPr txBox="1">
            <a:spLocks/>
          </p:cNvSpPr>
          <p:nvPr/>
        </p:nvSpPr>
        <p:spPr>
          <a:xfrm>
            <a:off x="1091522" y="368666"/>
            <a:ext cx="10356735" cy="36894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nSpc>
                <a:spcPct val="90000"/>
              </a:lnSpc>
              <a:spcBef>
                <a:spcPts val="0"/>
              </a:spcBef>
              <a:spcAft>
                <a:spcPts val="0"/>
              </a:spcAft>
              <a:buNone/>
              <a:defRPr sz="1600" b="0" i="0" u="none" strike="noStrike" cap="none" baseline="0">
                <a:solidFill>
                  <a:srgbClr val="000000"/>
                </a:solidFill>
                <a:latin typeface="Montserrat ExtraBold"/>
                <a:ea typeface="Montserrat ExtraBold" panose="00000900000000000000" pitchFamily="50" charset="0"/>
                <a:cs typeface="Arial"/>
                <a:sym typeface="Arial"/>
              </a:defRPr>
            </a:lvl1pPr>
          </a:lstStyle>
          <a:p>
            <a:r>
              <a:rPr lang="fr-FR" sz="1600"/>
              <a:t>Parcours LEA : </a:t>
            </a:r>
            <a:r>
              <a:rPr lang="fr-FR"/>
              <a:t>Arbitrage sur un contrat Nuances 3D (CNP assurances) avec de l’Emprunt BPCE </a:t>
            </a:r>
          </a:p>
          <a:p>
            <a:endParaRPr lang="fr-FR"/>
          </a:p>
        </p:txBody>
      </p:sp>
      <p:sp>
        <p:nvSpPr>
          <p:cNvPr id="2" name="Rectangle 1">
            <a:extLst>
              <a:ext uri="{FF2B5EF4-FFF2-40B4-BE49-F238E27FC236}">
                <a16:creationId xmlns:a16="http://schemas.microsoft.com/office/drawing/2014/main" id="{0F01A04E-171B-4976-9BBE-D215B1EAF052}"/>
              </a:ext>
            </a:extLst>
          </p:cNvPr>
          <p:cNvSpPr/>
          <p:nvPr/>
        </p:nvSpPr>
        <p:spPr>
          <a:xfrm>
            <a:off x="8760823" y="2649394"/>
            <a:ext cx="669015" cy="149789"/>
          </a:xfrm>
          <a:prstGeom prst="rect">
            <a:avLst/>
          </a:prstGeom>
          <a:solidFill>
            <a:srgbClr val="F9F9FB"/>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A7CE8E91-1026-97A8-78F0-F5C96EC52EEB}"/>
              </a:ext>
            </a:extLst>
          </p:cNvPr>
          <p:cNvSpPr txBox="1"/>
          <p:nvPr/>
        </p:nvSpPr>
        <p:spPr>
          <a:xfrm>
            <a:off x="9283779" y="2439748"/>
            <a:ext cx="1174202" cy="215444"/>
          </a:xfrm>
          <a:prstGeom prst="rect">
            <a:avLst/>
          </a:prstGeom>
          <a:solidFill>
            <a:schemeClr val="bg1"/>
          </a:solidFill>
        </p:spPr>
        <p:txBody>
          <a:bodyPr wrap="square" rtlCol="0">
            <a:spAutoFit/>
          </a:bodyPr>
          <a:lstStyle/>
          <a:p>
            <a:r>
              <a:rPr lang="fr-FR" sz="800" b="1">
                <a:highlight>
                  <a:srgbClr val="FFFF00"/>
                </a:highlight>
              </a:rPr>
              <a:t>Juillet </a:t>
            </a:r>
            <a:r>
              <a:rPr lang="fr-FR" sz="800" b="1"/>
              <a:t>2028</a:t>
            </a:r>
          </a:p>
        </p:txBody>
      </p:sp>
      <p:sp>
        <p:nvSpPr>
          <p:cNvPr id="9" name="Rectangle 8">
            <a:extLst>
              <a:ext uri="{FF2B5EF4-FFF2-40B4-BE49-F238E27FC236}">
                <a16:creationId xmlns:a16="http://schemas.microsoft.com/office/drawing/2014/main" id="{575B3B08-B8F5-4559-FD85-DA5B37E68B9C}"/>
              </a:ext>
            </a:extLst>
          </p:cNvPr>
          <p:cNvSpPr/>
          <p:nvPr/>
        </p:nvSpPr>
        <p:spPr>
          <a:xfrm>
            <a:off x="8540799" y="2660902"/>
            <a:ext cx="853942" cy="184128"/>
          </a:xfrm>
          <a:prstGeom prst="rect">
            <a:avLst/>
          </a:prstGeom>
          <a:solidFill>
            <a:srgbClr val="F9F9FB"/>
          </a:solidFill>
          <a:ln>
            <a:solidFill>
              <a:srgbClr val="F9F9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dirty="0">
                <a:solidFill>
                  <a:schemeClr val="tx1"/>
                </a:solidFill>
              </a:rPr>
              <a:t>FR001400HRP6</a:t>
            </a:r>
          </a:p>
        </p:txBody>
      </p:sp>
      <p:sp>
        <p:nvSpPr>
          <p:cNvPr id="10" name="ZoneTexte 9">
            <a:extLst>
              <a:ext uri="{FF2B5EF4-FFF2-40B4-BE49-F238E27FC236}">
                <a16:creationId xmlns:a16="http://schemas.microsoft.com/office/drawing/2014/main" id="{FA018C3F-B865-2A14-4EAA-D1BF0D809E98}"/>
              </a:ext>
            </a:extLst>
          </p:cNvPr>
          <p:cNvSpPr txBox="1"/>
          <p:nvPr/>
        </p:nvSpPr>
        <p:spPr>
          <a:xfrm>
            <a:off x="9283779" y="2428407"/>
            <a:ext cx="1174202" cy="215444"/>
          </a:xfrm>
          <a:prstGeom prst="rect">
            <a:avLst/>
          </a:prstGeom>
          <a:solidFill>
            <a:schemeClr val="bg1"/>
          </a:solidFill>
        </p:spPr>
        <p:txBody>
          <a:bodyPr wrap="square" rtlCol="0">
            <a:spAutoFit/>
          </a:bodyPr>
          <a:lstStyle/>
          <a:p>
            <a:r>
              <a:rPr lang="fr-FR" sz="800" b="1" err="1"/>
              <a:t>Asv</a:t>
            </a:r>
            <a:r>
              <a:rPr lang="fr-FR" sz="800" b="1"/>
              <a:t> octobre 2029</a:t>
            </a:r>
          </a:p>
        </p:txBody>
      </p:sp>
      <p:pic>
        <p:nvPicPr>
          <p:cNvPr id="13" name="Image 12">
            <a:extLst>
              <a:ext uri="{FF2B5EF4-FFF2-40B4-BE49-F238E27FC236}">
                <a16:creationId xmlns:a16="http://schemas.microsoft.com/office/drawing/2014/main" id="{D591F7C1-6DE6-0900-E8ED-45882CE8AA1D}"/>
              </a:ext>
            </a:extLst>
          </p:cNvPr>
          <p:cNvPicPr>
            <a:picLocks noChangeAspect="1"/>
          </p:cNvPicPr>
          <p:nvPr/>
        </p:nvPicPr>
        <p:blipFill>
          <a:blip r:embed="rId4"/>
          <a:stretch>
            <a:fillRect/>
          </a:stretch>
        </p:blipFill>
        <p:spPr>
          <a:xfrm>
            <a:off x="4998809" y="1047750"/>
            <a:ext cx="5788253" cy="3852862"/>
          </a:xfrm>
          <a:prstGeom prst="rect">
            <a:avLst/>
          </a:prstGeom>
        </p:spPr>
      </p:pic>
      <p:sp>
        <p:nvSpPr>
          <p:cNvPr id="16" name="ZoneTexte 15">
            <a:extLst>
              <a:ext uri="{FF2B5EF4-FFF2-40B4-BE49-F238E27FC236}">
                <a16:creationId xmlns:a16="http://schemas.microsoft.com/office/drawing/2014/main" id="{D1826FFC-8DDB-DA48-72FD-52A69DC01CB7}"/>
              </a:ext>
            </a:extLst>
          </p:cNvPr>
          <p:cNvSpPr txBox="1"/>
          <p:nvPr/>
        </p:nvSpPr>
        <p:spPr>
          <a:xfrm>
            <a:off x="8439522" y="4474428"/>
            <a:ext cx="1476004" cy="461665"/>
          </a:xfrm>
          <a:prstGeom prst="rect">
            <a:avLst/>
          </a:prstGeom>
          <a:solidFill>
            <a:schemeClr val="bg1"/>
          </a:solidFill>
        </p:spPr>
        <p:txBody>
          <a:bodyPr wrap="square" rtlCol="0">
            <a:spAutoFit/>
          </a:bodyPr>
          <a:lstStyle/>
          <a:p>
            <a:r>
              <a:rPr lang="fr-FR" sz="800" b="1" dirty="0"/>
              <a:t>EMPRUNT BPCE ASV octobre 2029 FR001400KT58 </a:t>
            </a:r>
          </a:p>
        </p:txBody>
      </p:sp>
      <p:sp>
        <p:nvSpPr>
          <p:cNvPr id="18" name="Rectangle : coins arrondis 17">
            <a:extLst>
              <a:ext uri="{FF2B5EF4-FFF2-40B4-BE49-F238E27FC236}">
                <a16:creationId xmlns:a16="http://schemas.microsoft.com/office/drawing/2014/main" id="{30B76B3C-68BA-0EA4-21B4-815991E7518F}"/>
              </a:ext>
            </a:extLst>
          </p:cNvPr>
          <p:cNvSpPr/>
          <p:nvPr/>
        </p:nvSpPr>
        <p:spPr>
          <a:xfrm>
            <a:off x="7972425" y="4343400"/>
            <a:ext cx="2809875" cy="552450"/>
          </a:xfrm>
          <a:prstGeom prst="roundRect">
            <a:avLst/>
          </a:pr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2DABD9E4-4DFF-F698-4BF0-61FA47F19F26}"/>
              </a:ext>
            </a:extLst>
          </p:cNvPr>
          <p:cNvGrpSpPr/>
          <p:nvPr/>
        </p:nvGrpSpPr>
        <p:grpSpPr>
          <a:xfrm>
            <a:off x="10018207" y="5776921"/>
            <a:ext cx="2173793" cy="530362"/>
            <a:chOff x="10018207" y="5776921"/>
            <a:chExt cx="2173793" cy="530362"/>
          </a:xfrm>
        </p:grpSpPr>
        <p:sp>
          <p:nvSpPr>
            <p:cNvPr id="6" name="Ellipse 5">
              <a:extLst>
                <a:ext uri="{FF2B5EF4-FFF2-40B4-BE49-F238E27FC236}">
                  <a16:creationId xmlns:a16="http://schemas.microsoft.com/office/drawing/2014/main" id="{16A36BE2-87C5-991A-BA8A-2AA2D6C3194E}"/>
                </a:ext>
              </a:extLst>
            </p:cNvPr>
            <p:cNvSpPr/>
            <p:nvPr/>
          </p:nvSpPr>
          <p:spPr>
            <a:xfrm>
              <a:off x="10018207" y="5838093"/>
              <a:ext cx="422030" cy="422031"/>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Arrow: Right 23">
              <a:extLst>
                <a:ext uri="{FF2B5EF4-FFF2-40B4-BE49-F238E27FC236}">
                  <a16:creationId xmlns:a16="http://schemas.microsoft.com/office/drawing/2014/main" id="{7BFD2ABD-F73B-E64A-7407-35C404A114B9}"/>
                </a:ext>
              </a:extLst>
            </p:cNvPr>
            <p:cNvSpPr/>
            <p:nvPr/>
          </p:nvSpPr>
          <p:spPr>
            <a:xfrm>
              <a:off x="10531364" y="5776921"/>
              <a:ext cx="1660636" cy="530362"/>
            </a:xfrm>
            <a:prstGeom prst="rightArrow">
              <a:avLst>
                <a:gd name="adj1" fmla="val 100000"/>
                <a:gd name="adj2" fmla="val 42163"/>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FFFFFF"/>
                  </a:solidFill>
                  <a:effectLst/>
                  <a:uLnTx/>
                  <a:uFillTx/>
                  <a:latin typeface="Montserrat"/>
                  <a:ea typeface="+mn-ea"/>
                  <a:cs typeface="+mn-cs"/>
                </a:rPr>
                <a:t>Panier et chainage des opérations dans les outils producteurs </a:t>
              </a:r>
            </a:p>
          </p:txBody>
        </p:sp>
        <p:pic>
          <p:nvPicPr>
            <p:cNvPr id="17" name="Image 16">
              <a:extLst>
                <a:ext uri="{FF2B5EF4-FFF2-40B4-BE49-F238E27FC236}">
                  <a16:creationId xmlns:a16="http://schemas.microsoft.com/office/drawing/2014/main" id="{540A38DC-C498-6EF6-AA35-FB93FCA5E9F2}"/>
                </a:ext>
              </a:extLst>
            </p:cNvPr>
            <p:cNvPicPr>
              <a:picLocks noChangeAspect="1"/>
            </p:cNvPicPr>
            <p:nvPr/>
          </p:nvPicPr>
          <p:blipFill rotWithShape="1">
            <a:blip r:embed="rId5"/>
            <a:srcRect l="24714" t="41879" r="55136" b="51834"/>
            <a:stretch/>
          </p:blipFill>
          <p:spPr>
            <a:xfrm>
              <a:off x="10068449" y="5978768"/>
              <a:ext cx="341644" cy="180872"/>
            </a:xfrm>
            <a:prstGeom prst="rect">
              <a:avLst/>
            </a:prstGeom>
          </p:spPr>
        </p:pic>
      </p:grpSp>
    </p:spTree>
    <p:extLst>
      <p:ext uri="{BB962C8B-B14F-4D97-AF65-F5344CB8AC3E}">
        <p14:creationId xmlns:p14="http://schemas.microsoft.com/office/powerpoint/2010/main" val="7953191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5978160" y="2359364"/>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6" name="Titre 1">
            <a:extLst>
              <a:ext uri="{FF2B5EF4-FFF2-40B4-BE49-F238E27FC236}">
                <a16:creationId xmlns:a16="http://schemas.microsoft.com/office/drawing/2014/main" id="{38BFB51C-C51B-4585-AC11-E2623E9899BE}"/>
              </a:ext>
            </a:extLst>
          </p:cNvPr>
          <p:cNvSpPr txBox="1">
            <a:spLocks/>
          </p:cNvSpPr>
          <p:nvPr/>
        </p:nvSpPr>
        <p:spPr>
          <a:xfrm>
            <a:off x="3202393" y="2783748"/>
            <a:ext cx="7779932" cy="457200"/>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fr-FR" sz="1800" b="0" i="0" u="none" strike="noStrike" kern="0" cap="none" spc="0" normalizeH="0" baseline="0" noProof="0">
                <a:ln>
                  <a:noFill/>
                </a:ln>
                <a:solidFill>
                  <a:srgbClr val="000000"/>
                </a:solidFill>
                <a:effectLst/>
                <a:uLnTx/>
                <a:uFillTx/>
                <a:latin typeface="Montserrat ExtraBold"/>
                <a:cs typeface="Arial"/>
              </a:rPr>
              <a:t>Versement sur un contrat Nuances </a:t>
            </a:r>
            <a:r>
              <a:rPr lang="fr-FR"/>
              <a:t>3D</a:t>
            </a:r>
            <a:r>
              <a:rPr kumimoji="0" lang="fr-FR" sz="1800" b="0" i="0" u="none" strike="noStrike" kern="0" cap="none" spc="0" normalizeH="0" baseline="0" noProof="0">
                <a:ln>
                  <a:noFill/>
                </a:ln>
                <a:solidFill>
                  <a:srgbClr val="000000"/>
                </a:solidFill>
                <a:effectLst/>
                <a:uLnTx/>
                <a:uFillTx/>
                <a:latin typeface="Montserrat ExtraBold"/>
                <a:cs typeface="Arial"/>
              </a:rPr>
              <a:t> (CNP assurances)</a:t>
            </a:r>
          </a:p>
        </p:txBody>
      </p:sp>
      <p:sp>
        <p:nvSpPr>
          <p:cNvPr id="4" name="Rectangle 3">
            <a:extLst>
              <a:ext uri="{FF2B5EF4-FFF2-40B4-BE49-F238E27FC236}">
                <a16:creationId xmlns:a16="http://schemas.microsoft.com/office/drawing/2014/main" id="{9C44761C-3716-437A-48FA-95A0EF16C460}"/>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7" name="Image 6">
            <a:extLst>
              <a:ext uri="{FF2B5EF4-FFF2-40B4-BE49-F238E27FC236}">
                <a16:creationId xmlns:a16="http://schemas.microsoft.com/office/drawing/2014/main" id="{A5F2018A-3141-4334-B692-360963BF24FF}"/>
              </a:ext>
            </a:extLst>
          </p:cNvPr>
          <p:cNvPicPr>
            <a:picLocks noChangeAspect="1"/>
          </p:cNvPicPr>
          <p:nvPr/>
        </p:nvPicPr>
        <p:blipFill>
          <a:blip r:embed="rId2"/>
          <a:stretch>
            <a:fillRect/>
          </a:stretch>
        </p:blipFill>
        <p:spPr>
          <a:xfrm>
            <a:off x="11907662" y="0"/>
            <a:ext cx="284338" cy="284338"/>
          </a:xfrm>
          <a:prstGeom prst="rect">
            <a:avLst/>
          </a:prstGeom>
        </p:spPr>
      </p:pic>
      <p:pic>
        <p:nvPicPr>
          <p:cNvPr id="8" name="Image 7">
            <a:extLst>
              <a:ext uri="{FF2B5EF4-FFF2-40B4-BE49-F238E27FC236}">
                <a16:creationId xmlns:a16="http://schemas.microsoft.com/office/drawing/2014/main" id="{DAD43713-BB5F-4571-BA21-BBE2946D805C}"/>
              </a:ext>
            </a:extLst>
          </p:cNvPr>
          <p:cNvPicPr>
            <a:picLocks noChangeAspect="1"/>
          </p:cNvPicPr>
          <p:nvPr/>
        </p:nvPicPr>
        <p:blipFill>
          <a:blip r:embed="rId3"/>
          <a:stretch>
            <a:fillRect/>
          </a:stretch>
        </p:blipFill>
        <p:spPr>
          <a:xfrm>
            <a:off x="3719512" y="3477290"/>
            <a:ext cx="6216601" cy="666898"/>
          </a:xfrm>
          <a:prstGeom prst="rect">
            <a:avLst/>
          </a:prstGeom>
        </p:spPr>
      </p:pic>
      <p:sp>
        <p:nvSpPr>
          <p:cNvPr id="9" name="Étoile : 5 branches 8">
            <a:extLst>
              <a:ext uri="{FF2B5EF4-FFF2-40B4-BE49-F238E27FC236}">
                <a16:creationId xmlns:a16="http://schemas.microsoft.com/office/drawing/2014/main" id="{1800B88D-C208-4635-B0D1-40207DA8DB08}"/>
              </a:ext>
            </a:extLst>
          </p:cNvPr>
          <p:cNvSpPr/>
          <p:nvPr/>
        </p:nvSpPr>
        <p:spPr>
          <a:xfrm>
            <a:off x="5890856" y="4531800"/>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Étoile : 5 branches 9">
            <a:extLst>
              <a:ext uri="{FF2B5EF4-FFF2-40B4-BE49-F238E27FC236}">
                <a16:creationId xmlns:a16="http://schemas.microsoft.com/office/drawing/2014/main" id="{402CE79D-5BC1-4321-8B5B-7E1E3D738482}"/>
              </a:ext>
            </a:extLst>
          </p:cNvPr>
          <p:cNvSpPr/>
          <p:nvPr/>
        </p:nvSpPr>
        <p:spPr>
          <a:xfrm>
            <a:off x="6776760" y="4578703"/>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74E25A9B-4922-427E-AB4A-F9367F98E7EA}"/>
              </a:ext>
            </a:extLst>
          </p:cNvPr>
          <p:cNvSpPr txBox="1"/>
          <p:nvPr/>
        </p:nvSpPr>
        <p:spPr>
          <a:xfrm>
            <a:off x="5323593" y="4200100"/>
            <a:ext cx="1228436"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Horizon du projet : mini 7 ans</a:t>
            </a:r>
          </a:p>
        </p:txBody>
      </p:sp>
      <p:sp>
        <p:nvSpPr>
          <p:cNvPr id="12" name="ZoneTexte 11">
            <a:extLst>
              <a:ext uri="{FF2B5EF4-FFF2-40B4-BE49-F238E27FC236}">
                <a16:creationId xmlns:a16="http://schemas.microsoft.com/office/drawing/2014/main" id="{4CED1A33-AB17-4493-B06F-8DF1EDB5FF57}"/>
              </a:ext>
            </a:extLst>
          </p:cNvPr>
          <p:cNvSpPr txBox="1"/>
          <p:nvPr/>
        </p:nvSpPr>
        <p:spPr>
          <a:xfrm>
            <a:off x="6510464" y="4195483"/>
            <a:ext cx="1667162"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Remplacement de niveau 2 ou de niveau 3</a:t>
            </a:r>
          </a:p>
        </p:txBody>
      </p:sp>
      <p:sp>
        <p:nvSpPr>
          <p:cNvPr id="13" name="ZoneTexte 12">
            <a:extLst>
              <a:ext uri="{FF2B5EF4-FFF2-40B4-BE49-F238E27FC236}">
                <a16:creationId xmlns:a16="http://schemas.microsoft.com/office/drawing/2014/main" id="{32FC5E1A-068B-4D47-AB3A-EC0A2C942740}"/>
              </a:ext>
            </a:extLst>
          </p:cNvPr>
          <p:cNvSpPr txBox="1"/>
          <p:nvPr/>
        </p:nvSpPr>
        <p:spPr>
          <a:xfrm>
            <a:off x="2561917" y="3211811"/>
            <a:ext cx="8543637" cy="261610"/>
          </a:xfrm>
          <a:prstGeom prst="rect">
            <a:avLst/>
          </a:prstGeom>
          <a:noFill/>
        </p:spPr>
        <p:txBody>
          <a:bodyPr wrap="square" lIns="91440" tIns="45720" rIns="91440" bIns="45720" anchor="t">
            <a:spAutoFit/>
          </a:bodyPr>
          <a:lstStyle/>
          <a:p>
            <a:pPr algn="ctr"/>
            <a:r>
              <a:rPr kumimoji="0" lang="fr-FR" sz="1100" b="0" i="0" u="none" strike="noStrike" kern="0" cap="none" spc="0" normalizeH="0" baseline="0" noProof="0">
                <a:ln>
                  <a:noFill/>
                </a:ln>
                <a:solidFill>
                  <a:srgbClr val="000000"/>
                </a:solidFill>
                <a:effectLst/>
                <a:uLnTx/>
                <a:uFillTx/>
                <a:latin typeface="Montserrat"/>
                <a:cs typeface="Arial"/>
                <a:sym typeface="Arial"/>
              </a:rPr>
              <a:t>Les étapes du parcours LEA : </a:t>
            </a:r>
            <a:r>
              <a:rPr lang="fr-FR" sz="1100" kern="0">
                <a:solidFill>
                  <a:srgbClr val="000000"/>
                </a:solidFill>
                <a:latin typeface="Montserrat"/>
                <a:cs typeface="Arial"/>
                <a:sym typeface="Arial"/>
              </a:rPr>
              <a:t>à </a:t>
            </a:r>
            <a:r>
              <a:rPr kumimoji="0" lang="fr-FR" sz="1100" b="0" i="0" u="none" strike="noStrike" kern="0" cap="none" spc="0" normalizeH="0" baseline="0" noProof="0">
                <a:ln>
                  <a:noFill/>
                </a:ln>
                <a:solidFill>
                  <a:srgbClr val="000000"/>
                </a:solidFill>
                <a:effectLst/>
                <a:uLnTx/>
                <a:uFillTx/>
                <a:latin typeface="Montserrat"/>
                <a:cs typeface="Arial"/>
                <a:sym typeface="Arial"/>
              </a:rPr>
              <a:t>quelle étape </a:t>
            </a:r>
            <a:r>
              <a:rPr lang="fr-FR" sz="1100" kern="0">
                <a:solidFill>
                  <a:srgbClr val="000000"/>
                </a:solidFill>
                <a:latin typeface="Montserrat"/>
                <a:cs typeface="Arial"/>
                <a:sym typeface="Arial"/>
              </a:rPr>
              <a:t>doit-on </a:t>
            </a:r>
            <a:r>
              <a:rPr kumimoji="0" lang="fr-FR" sz="1100" b="0" i="0" u="none" strike="noStrike" kern="0" cap="none" spc="0" normalizeH="0" baseline="0" noProof="0">
                <a:ln>
                  <a:noFill/>
                </a:ln>
                <a:solidFill>
                  <a:srgbClr val="000000"/>
                </a:solidFill>
                <a:effectLst/>
                <a:uLnTx/>
                <a:uFillTx/>
                <a:latin typeface="Montserrat"/>
                <a:cs typeface="Arial"/>
                <a:sym typeface="Arial"/>
              </a:rPr>
              <a:t>faire une modification</a:t>
            </a:r>
            <a:r>
              <a:rPr lang="fr-FR" sz="1100" kern="0">
                <a:solidFill>
                  <a:srgbClr val="000000"/>
                </a:solidFill>
                <a:latin typeface="Montserrat"/>
                <a:cs typeface="Arial"/>
                <a:sym typeface="Arial"/>
              </a:rPr>
              <a:t> </a:t>
            </a:r>
            <a:endParaRPr lang="fr-FR" sz="1100">
              <a:latin typeface="Montserrat" panose="00000500000000000000" pitchFamily="2" charset="0"/>
            </a:endParaRPr>
          </a:p>
        </p:txBody>
      </p:sp>
      <p:sp>
        <p:nvSpPr>
          <p:cNvPr id="14" name="Étoile : 5 branches 13">
            <a:extLst>
              <a:ext uri="{FF2B5EF4-FFF2-40B4-BE49-F238E27FC236}">
                <a16:creationId xmlns:a16="http://schemas.microsoft.com/office/drawing/2014/main" id="{579D5B7E-BB51-48A7-BE33-2B0B24E43431}"/>
              </a:ext>
            </a:extLst>
          </p:cNvPr>
          <p:cNvSpPr/>
          <p:nvPr/>
        </p:nvSpPr>
        <p:spPr>
          <a:xfrm>
            <a:off x="7538760" y="4564848"/>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166039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3560CAD0-5720-44D3-A687-BE9376B314BB}"/>
              </a:ext>
            </a:extLst>
          </p:cNvPr>
          <p:cNvPicPr>
            <a:picLocks noChangeAspect="1"/>
          </p:cNvPicPr>
          <p:nvPr/>
        </p:nvPicPr>
        <p:blipFill>
          <a:blip r:embed="rId3"/>
          <a:stretch>
            <a:fillRect/>
          </a:stretch>
        </p:blipFill>
        <p:spPr>
          <a:xfrm>
            <a:off x="1282832" y="2991285"/>
            <a:ext cx="4467225" cy="3133725"/>
          </a:xfrm>
          <a:prstGeom prst="rect">
            <a:avLst/>
          </a:prstGeom>
        </p:spPr>
      </p:pic>
      <p:pic>
        <p:nvPicPr>
          <p:cNvPr id="38" name="Image 37">
            <a:extLst>
              <a:ext uri="{FF2B5EF4-FFF2-40B4-BE49-F238E27FC236}">
                <a16:creationId xmlns:a16="http://schemas.microsoft.com/office/drawing/2014/main" id="{250853E4-63F5-4CF5-A02A-1C3E1A9C64D4}"/>
              </a:ext>
            </a:extLst>
          </p:cNvPr>
          <p:cNvPicPr>
            <a:picLocks noChangeAspect="1"/>
          </p:cNvPicPr>
          <p:nvPr/>
        </p:nvPicPr>
        <p:blipFill rotWithShape="1">
          <a:blip r:embed="rId4"/>
          <a:srcRect l="28750" t="12529" r="30521" b="10000"/>
          <a:stretch/>
        </p:blipFill>
        <p:spPr>
          <a:xfrm>
            <a:off x="7885348" y="2889635"/>
            <a:ext cx="3486540" cy="3730335"/>
          </a:xfrm>
          <a:prstGeom prst="rect">
            <a:avLst/>
          </a:prstGeom>
        </p:spPr>
      </p:pic>
      <p:sp>
        <p:nvSpPr>
          <p:cNvPr id="57" name="Rectangle : coins arrondis 56">
            <a:extLst>
              <a:ext uri="{FF2B5EF4-FFF2-40B4-BE49-F238E27FC236}">
                <a16:creationId xmlns:a16="http://schemas.microsoft.com/office/drawing/2014/main" id="{DCF33027-24F3-464A-9614-3EFF8D8E4B71}"/>
              </a:ext>
            </a:extLst>
          </p:cNvPr>
          <p:cNvSpPr/>
          <p:nvPr/>
        </p:nvSpPr>
        <p:spPr>
          <a:xfrm>
            <a:off x="490111" y="1344870"/>
            <a:ext cx="11417551" cy="1431712"/>
          </a:xfrm>
          <a:prstGeom prst="roundRect">
            <a:avLst>
              <a:gd name="adj" fmla="val 13917"/>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120000" rIns="120000" rtlCol="0" anchor="t"/>
          <a:lstStyle/>
          <a:p>
            <a:pPr marL="239994"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Libérer des montants à allouer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Cliquer sur « Parcours Epargne Financière » dans Entretien Conseil puis ouvrir une nouvelle session dans LEA et accéder</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à la rubrique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Renseigner mon épargne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Cliquer donc sur « Suivant » pour passer les différentes pages de la rubrique « Renseigner mon épargne »</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Définir les projets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Accéder à la rubrique « Lister mes projets » et choisir le projet souhaité par le client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en cohérence avec son profil de risque</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Dans la rubrique « Votre objectif », sélectionner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Versement Complémentaire</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et indiquer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l’horizon</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de placement</a:t>
            </a:r>
          </a:p>
        </p:txBody>
      </p:sp>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a:xfrm>
            <a:off x="1058344" y="345123"/>
            <a:ext cx="10991487" cy="576000"/>
          </a:xfrm>
        </p:spPr>
        <p:txBody>
          <a:bodyPr vert="horz" lIns="0" tIns="45720" rIns="0" bIns="45720" rtlCol="0" anchor="t" anchorCtr="0">
            <a:noAutofit/>
          </a:bodyPr>
          <a:lstStyle/>
          <a:p>
            <a:r>
              <a:rPr lang="fr-FR" sz="1800">
                <a:latin typeface="Montserrat ExtraBold"/>
                <a:cs typeface="Arial"/>
              </a:rPr>
              <a:t>Parcours LEA : </a:t>
            </a:r>
            <a:r>
              <a:rPr lang="fr-FR" sz="1800">
                <a:solidFill>
                  <a:srgbClr val="000000"/>
                </a:solidFill>
                <a:latin typeface="Montserrat ExtraBold"/>
                <a:cs typeface="Arial"/>
              </a:rPr>
              <a:t>Versement complémentaire sur un contrat Nuances 3D  (CNP assurances)</a:t>
            </a:r>
          </a:p>
        </p:txBody>
      </p:sp>
      <p:grpSp>
        <p:nvGrpSpPr>
          <p:cNvPr id="114" name="Groupe 113">
            <a:extLst>
              <a:ext uri="{FF2B5EF4-FFF2-40B4-BE49-F238E27FC236}">
                <a16:creationId xmlns:a16="http://schemas.microsoft.com/office/drawing/2014/main" id="{6BC1ABA7-21E7-4EA2-B2EF-ECCDF772D963}"/>
              </a:ext>
            </a:extLst>
          </p:cNvPr>
          <p:cNvGrpSpPr/>
          <p:nvPr/>
        </p:nvGrpSpPr>
        <p:grpSpPr>
          <a:xfrm>
            <a:off x="490111" y="955315"/>
            <a:ext cx="2204417" cy="322977"/>
            <a:chOff x="1642208" y="866896"/>
            <a:chExt cx="1653313" cy="242233"/>
          </a:xfrm>
          <a:solidFill>
            <a:schemeClr val="bg1"/>
          </a:solidFill>
        </p:grpSpPr>
        <p:sp>
          <p:nvSpPr>
            <p:cNvPr id="115" name="Rectangle 114">
              <a:extLst>
                <a:ext uri="{FF2B5EF4-FFF2-40B4-BE49-F238E27FC236}">
                  <a16:creationId xmlns:a16="http://schemas.microsoft.com/office/drawing/2014/main" id="{8C28C311-8708-4C5F-A11C-ED8F2500BCCD}"/>
                </a:ext>
              </a:extLst>
            </p:cNvPr>
            <p:cNvSpPr/>
            <p:nvPr/>
          </p:nvSpPr>
          <p:spPr>
            <a:xfrm>
              <a:off x="1642208" y="866896"/>
              <a:ext cx="1653313" cy="2422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6" name="Groupe 115">
              <a:extLst>
                <a:ext uri="{FF2B5EF4-FFF2-40B4-BE49-F238E27FC236}">
                  <a16:creationId xmlns:a16="http://schemas.microsoft.com/office/drawing/2014/main" id="{12D248D3-FB8D-48B2-B32A-EA037AF3245F}"/>
                </a:ext>
              </a:extLst>
            </p:cNvPr>
            <p:cNvGrpSpPr/>
            <p:nvPr/>
          </p:nvGrpSpPr>
          <p:grpSpPr>
            <a:xfrm>
              <a:off x="1976780" y="895093"/>
              <a:ext cx="984172" cy="175628"/>
              <a:chOff x="2027352" y="895093"/>
              <a:chExt cx="984172" cy="175628"/>
            </a:xfrm>
            <a:grpFill/>
          </p:grpSpPr>
          <p:cxnSp>
            <p:nvCxnSpPr>
              <p:cNvPr id="118" name="Connecteur droit 117">
                <a:extLst>
                  <a:ext uri="{FF2B5EF4-FFF2-40B4-BE49-F238E27FC236}">
                    <a16:creationId xmlns:a16="http://schemas.microsoft.com/office/drawing/2014/main" id="{B11EA747-2436-4E0F-8433-1D6E6466695F}"/>
                  </a:ext>
                </a:extLst>
              </p:cNvPr>
              <p:cNvCxnSpPr>
                <a:cxnSpLocks/>
              </p:cNvCxnSpPr>
              <p:nvPr/>
            </p:nvCxnSpPr>
            <p:spPr>
              <a:xfrm>
                <a:off x="2027352" y="895093"/>
                <a:ext cx="984172" cy="0"/>
              </a:xfrm>
              <a:prstGeom prst="line">
                <a:avLst/>
              </a:prstGeom>
              <a:grpFill/>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Connecteur droit 118">
                <a:extLst>
                  <a:ext uri="{FF2B5EF4-FFF2-40B4-BE49-F238E27FC236}">
                    <a16:creationId xmlns:a16="http://schemas.microsoft.com/office/drawing/2014/main" id="{44641A62-4A95-47B9-881C-4485D6661751}"/>
                  </a:ext>
                </a:extLst>
              </p:cNvPr>
              <p:cNvCxnSpPr>
                <a:cxnSpLocks/>
              </p:cNvCxnSpPr>
              <p:nvPr/>
            </p:nvCxnSpPr>
            <p:spPr>
              <a:xfrm>
                <a:off x="2027352" y="1070721"/>
                <a:ext cx="984172" cy="0"/>
              </a:xfrm>
              <a:prstGeom prst="line">
                <a:avLst/>
              </a:prstGeom>
              <a:grpFill/>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17" name="Picture 2" descr="Key Icon 4409723">
              <a:extLst>
                <a:ext uri="{FF2B5EF4-FFF2-40B4-BE49-F238E27FC236}">
                  <a16:creationId xmlns:a16="http://schemas.microsoft.com/office/drawing/2014/main" id="{DC7FE11D-5A33-48B1-B9CB-DF2E9FA75E00}"/>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grpFill/>
          </p:spPr>
        </p:pic>
      </p:grpSp>
      <p:sp>
        <p:nvSpPr>
          <p:cNvPr id="78" name="Rectangle 77">
            <a:extLst>
              <a:ext uri="{FF2B5EF4-FFF2-40B4-BE49-F238E27FC236}">
                <a16:creationId xmlns:a16="http://schemas.microsoft.com/office/drawing/2014/main" id="{634D4D97-CEB1-417E-9206-3080706A8DDA}"/>
              </a:ext>
            </a:extLst>
          </p:cNvPr>
          <p:cNvSpPr/>
          <p:nvPr/>
        </p:nvSpPr>
        <p:spPr>
          <a:xfrm>
            <a:off x="7951553" y="5528976"/>
            <a:ext cx="3486540" cy="225083"/>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45" name="Flèche : bas 44">
            <a:extLst>
              <a:ext uri="{FF2B5EF4-FFF2-40B4-BE49-F238E27FC236}">
                <a16:creationId xmlns:a16="http://schemas.microsoft.com/office/drawing/2014/main" id="{053896D6-3295-4898-844E-A9AEC63B7EC6}"/>
              </a:ext>
            </a:extLst>
          </p:cNvPr>
          <p:cNvSpPr/>
          <p:nvPr/>
        </p:nvSpPr>
        <p:spPr>
          <a:xfrm>
            <a:off x="4165850" y="5353813"/>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5E412DB0-759A-45FD-BDA7-745CCB437286}"/>
              </a:ext>
            </a:extLst>
          </p:cNvPr>
          <p:cNvSpPr/>
          <p:nvPr/>
        </p:nvSpPr>
        <p:spPr>
          <a:xfrm>
            <a:off x="8031691" y="4520993"/>
            <a:ext cx="522018" cy="191648"/>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31" name="Rectangle 30">
            <a:extLst>
              <a:ext uri="{FF2B5EF4-FFF2-40B4-BE49-F238E27FC236}">
                <a16:creationId xmlns:a16="http://schemas.microsoft.com/office/drawing/2014/main" id="{3A90AA5E-9C52-4C7E-B52E-156149FB9FCC}"/>
              </a:ext>
            </a:extLst>
          </p:cNvPr>
          <p:cNvSpPr/>
          <p:nvPr/>
        </p:nvSpPr>
        <p:spPr>
          <a:xfrm>
            <a:off x="9687483" y="6077478"/>
            <a:ext cx="1343035" cy="173051"/>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35" name="Flèche : bas 34">
            <a:extLst>
              <a:ext uri="{FF2B5EF4-FFF2-40B4-BE49-F238E27FC236}">
                <a16:creationId xmlns:a16="http://schemas.microsoft.com/office/drawing/2014/main" id="{F5607F13-FB74-4EC9-9403-3CD6A93ABD32}"/>
              </a:ext>
            </a:extLst>
          </p:cNvPr>
          <p:cNvSpPr/>
          <p:nvPr/>
        </p:nvSpPr>
        <p:spPr>
          <a:xfrm>
            <a:off x="9241401" y="3996077"/>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lèche : bas 35">
            <a:extLst>
              <a:ext uri="{FF2B5EF4-FFF2-40B4-BE49-F238E27FC236}">
                <a16:creationId xmlns:a16="http://schemas.microsoft.com/office/drawing/2014/main" id="{D45FC17C-0096-491F-8F67-AB86ACE19ADE}"/>
              </a:ext>
            </a:extLst>
          </p:cNvPr>
          <p:cNvSpPr/>
          <p:nvPr/>
        </p:nvSpPr>
        <p:spPr>
          <a:xfrm>
            <a:off x="11163285" y="5277736"/>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Flèche : bas 36">
            <a:extLst>
              <a:ext uri="{FF2B5EF4-FFF2-40B4-BE49-F238E27FC236}">
                <a16:creationId xmlns:a16="http://schemas.microsoft.com/office/drawing/2014/main" id="{81AB9D88-E288-4A4C-BC32-7CB802D2FC6D}"/>
              </a:ext>
            </a:extLst>
          </p:cNvPr>
          <p:cNvSpPr/>
          <p:nvPr/>
        </p:nvSpPr>
        <p:spPr>
          <a:xfrm>
            <a:off x="10267950" y="5898417"/>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54E4A420-3FC6-53DC-74B7-96CA70BA9C92}"/>
              </a:ext>
            </a:extLst>
          </p:cNvPr>
          <p:cNvSpPr/>
          <p:nvPr/>
        </p:nvSpPr>
        <p:spPr>
          <a:xfrm>
            <a:off x="3730325" y="6587688"/>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23" name="Image 22">
            <a:extLst>
              <a:ext uri="{FF2B5EF4-FFF2-40B4-BE49-F238E27FC236}">
                <a16:creationId xmlns:a16="http://schemas.microsoft.com/office/drawing/2014/main" id="{8D85F1A8-9928-4575-8FDC-D364D6922C7B}"/>
              </a:ext>
            </a:extLst>
          </p:cNvPr>
          <p:cNvPicPr>
            <a:picLocks noChangeAspect="1"/>
          </p:cNvPicPr>
          <p:nvPr/>
        </p:nvPicPr>
        <p:blipFill>
          <a:blip r:embed="rId6"/>
          <a:stretch>
            <a:fillRect/>
          </a:stretch>
        </p:blipFill>
        <p:spPr>
          <a:xfrm>
            <a:off x="11907662" y="0"/>
            <a:ext cx="284338" cy="284338"/>
          </a:xfrm>
          <a:prstGeom prst="rect">
            <a:avLst/>
          </a:prstGeom>
        </p:spPr>
      </p:pic>
      <p:pic>
        <p:nvPicPr>
          <p:cNvPr id="3" name="Image 2">
            <a:extLst>
              <a:ext uri="{FF2B5EF4-FFF2-40B4-BE49-F238E27FC236}">
                <a16:creationId xmlns:a16="http://schemas.microsoft.com/office/drawing/2014/main" id="{E9719416-0739-E941-5555-8C85FB469B70}"/>
              </a:ext>
            </a:extLst>
          </p:cNvPr>
          <p:cNvPicPr>
            <a:picLocks noChangeAspect="1"/>
          </p:cNvPicPr>
          <p:nvPr/>
        </p:nvPicPr>
        <p:blipFill>
          <a:blip r:embed="rId7"/>
          <a:stretch>
            <a:fillRect/>
          </a:stretch>
        </p:blipFill>
        <p:spPr>
          <a:xfrm>
            <a:off x="6807863" y="2907322"/>
            <a:ext cx="1182307" cy="850761"/>
          </a:xfrm>
          <a:prstGeom prst="rect">
            <a:avLst/>
          </a:prstGeom>
        </p:spPr>
      </p:pic>
    </p:spTree>
    <p:extLst>
      <p:ext uri="{BB962C8B-B14F-4D97-AF65-F5344CB8AC3E}">
        <p14:creationId xmlns:p14="http://schemas.microsoft.com/office/powerpoint/2010/main" val="31639487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 coins arrondis 23">
            <a:extLst>
              <a:ext uri="{FF2B5EF4-FFF2-40B4-BE49-F238E27FC236}">
                <a16:creationId xmlns:a16="http://schemas.microsoft.com/office/drawing/2014/main" id="{988F30F9-5D4C-414F-A123-E6FEF9F799B3}"/>
              </a:ext>
            </a:extLst>
          </p:cNvPr>
          <p:cNvSpPr/>
          <p:nvPr/>
        </p:nvSpPr>
        <p:spPr>
          <a:xfrm>
            <a:off x="152065" y="1075164"/>
            <a:ext cx="4343735" cy="5397054"/>
          </a:xfrm>
          <a:prstGeom prst="roundRect">
            <a:avLst>
              <a:gd name="adj" fmla="val 5876"/>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 l’étape 2 de « Proposition et personnalisation », cliquer sur le petit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crayon à droite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de l’</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intitulé du contrat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pour accéder aux écrans de </a:t>
            </a:r>
            <a:r>
              <a:rPr kumimoji="0" lang="fr-FR" sz="1067" b="0" i="0" u="none" strike="noStrike" kern="0" cap="none" spc="0" normalizeH="0" baseline="0" noProof="0" err="1">
                <a:ln>
                  <a:noFill/>
                </a:ln>
                <a:solidFill>
                  <a:srgbClr val="000000"/>
                </a:solidFill>
                <a:effectLst/>
                <a:uLnTx/>
                <a:uFillTx/>
                <a:latin typeface="Montserrat" panose="00000500000000000000" pitchFamily="2" charset="0"/>
                <a:ea typeface="+mn-ea"/>
                <a:cs typeface="+mn-cs"/>
                <a:sym typeface="Arial"/>
              </a:rPr>
              <a:t>Switchs</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t>
            </a:r>
            <a:r>
              <a:rPr kumimoji="0" lang="fr-FR" sz="1067" b="0" i="0" u="none" strike="noStrike" kern="0" cap="none" spc="0" normalizeH="0" baseline="0" noProof="0" err="1">
                <a:ln>
                  <a:noFill/>
                </a:ln>
                <a:solidFill>
                  <a:srgbClr val="000000"/>
                </a:solidFill>
                <a:effectLst/>
                <a:uLnTx/>
                <a:uFillTx/>
                <a:latin typeface="Montserrat" panose="00000500000000000000" pitchFamily="2" charset="0"/>
                <a:ea typeface="+mn-ea"/>
                <a:cs typeface="+mn-cs"/>
                <a:sym typeface="Arial"/>
              </a:rPr>
              <a:t>Splits</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multiples</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 premier écran permet de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désinvestir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a:t>
            </a:r>
          </a:p>
          <a:p>
            <a:pPr marL="383990" marR="0" lvl="0" indent="0" algn="just" defTabSz="1219170" rtl="0" eaLnBrk="1" fontAlgn="auto" latinLnBrk="0" hangingPunct="1">
              <a:lnSpc>
                <a:spcPct val="100000"/>
              </a:lnSpc>
              <a:spcBef>
                <a:spcPts val="0"/>
              </a:spcBef>
              <a:spcAft>
                <a:spcPts val="0"/>
              </a:spcAft>
              <a:buClr>
                <a:srgbClr val="00A193">
                  <a:lumMod val="75000"/>
                </a:srgbClr>
              </a:buClr>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totalement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(via l’icône double flèche) </a:t>
            </a:r>
          </a:p>
          <a:p>
            <a:pPr marL="383990" marR="0" lvl="0" indent="0" algn="just" defTabSz="1219170" rtl="0" eaLnBrk="1" fontAlgn="auto" latinLnBrk="0" hangingPunct="1">
              <a:lnSpc>
                <a:spcPct val="100000"/>
              </a:lnSpc>
              <a:spcBef>
                <a:spcPts val="0"/>
              </a:spcBef>
              <a:spcAft>
                <a:spcPts val="0"/>
              </a:spcAft>
              <a:buClr>
                <a:srgbClr val="00A193">
                  <a:lumMod val="75000"/>
                </a:srgbClr>
              </a:buClr>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partiellement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en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montant ou pourcentage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(via les colonnes « Montant à désinvestir » et « Pourcentage à désinvestir »)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…les instruments financiers que le client souhaite arbitrer sur son contrat.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Une fois les montants saisis, la somme des montants désinvestis s’affiche alors en bas de l’écran. Cliquer sur « suivant » en bas à droite de l’écran pour poursuivre</a:t>
            </a:r>
          </a:p>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 second écran permettra de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sélectionner l’emprunt à ajouter sur le contrat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afin de réallouer la somme des montants désinvestis, il faudra indiquer «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Emprunt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dans la barre de recherche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puis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Cliquer alors sur le « + »  à droite.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Indiquer le montant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en € ou en % du montant à investir en Emprunt.</a:t>
            </a: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Enfin, cliquer sur « valider » en bas à droite de l’écran</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Finaliser le parcours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jusqu’à la signature de la synthèse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38399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243411"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25" name="Rectangle : coins arrondis 24">
            <a:extLst>
              <a:ext uri="{FF2B5EF4-FFF2-40B4-BE49-F238E27FC236}">
                <a16:creationId xmlns:a16="http://schemas.microsoft.com/office/drawing/2014/main" id="{CBB01E28-435C-4CA2-B19D-F6F6B217FEC6}"/>
              </a:ext>
            </a:extLst>
          </p:cNvPr>
          <p:cNvSpPr/>
          <p:nvPr/>
        </p:nvSpPr>
        <p:spPr>
          <a:xfrm>
            <a:off x="152065" y="962751"/>
            <a:ext cx="1834770" cy="235191"/>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multiple </a:t>
            </a:r>
          </a:p>
        </p:txBody>
      </p:sp>
      <p:pic>
        <p:nvPicPr>
          <p:cNvPr id="27" name="Image 26">
            <a:extLst>
              <a:ext uri="{FF2B5EF4-FFF2-40B4-BE49-F238E27FC236}">
                <a16:creationId xmlns:a16="http://schemas.microsoft.com/office/drawing/2014/main" id="{BD97800D-3A9C-403C-B422-1BBDF865EC29}"/>
              </a:ext>
            </a:extLst>
          </p:cNvPr>
          <p:cNvPicPr>
            <a:picLocks noChangeAspect="1"/>
          </p:cNvPicPr>
          <p:nvPr/>
        </p:nvPicPr>
        <p:blipFill rotWithShape="1">
          <a:blip r:embed="rId2"/>
          <a:srcRect b="50000"/>
          <a:stretch/>
        </p:blipFill>
        <p:spPr>
          <a:xfrm>
            <a:off x="5377655" y="922201"/>
            <a:ext cx="5364163" cy="882674"/>
          </a:xfrm>
          <a:prstGeom prst="rect">
            <a:avLst/>
          </a:prstGeom>
        </p:spPr>
      </p:pic>
      <p:sp>
        <p:nvSpPr>
          <p:cNvPr id="29" name="ZoneTexte 28">
            <a:extLst>
              <a:ext uri="{FF2B5EF4-FFF2-40B4-BE49-F238E27FC236}">
                <a16:creationId xmlns:a16="http://schemas.microsoft.com/office/drawing/2014/main" id="{E66CE146-67DB-4858-A30B-C9CC613441AC}"/>
              </a:ext>
            </a:extLst>
          </p:cNvPr>
          <p:cNvSpPr txBox="1"/>
          <p:nvPr/>
        </p:nvSpPr>
        <p:spPr>
          <a:xfrm>
            <a:off x="10653095" y="1435543"/>
            <a:ext cx="5334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31" name="Image 30">
            <a:extLst>
              <a:ext uri="{FF2B5EF4-FFF2-40B4-BE49-F238E27FC236}">
                <a16:creationId xmlns:a16="http://schemas.microsoft.com/office/drawing/2014/main" id="{E4CE77AD-9B59-4667-A5A3-4213E58F51E2}"/>
              </a:ext>
            </a:extLst>
          </p:cNvPr>
          <p:cNvPicPr>
            <a:picLocks noChangeAspect="1"/>
          </p:cNvPicPr>
          <p:nvPr/>
        </p:nvPicPr>
        <p:blipFill>
          <a:blip r:embed="rId3"/>
          <a:stretch>
            <a:fillRect/>
          </a:stretch>
        </p:blipFill>
        <p:spPr>
          <a:xfrm>
            <a:off x="4727574" y="1988223"/>
            <a:ext cx="2214563" cy="1795430"/>
          </a:xfrm>
          <a:prstGeom prst="rect">
            <a:avLst/>
          </a:prstGeom>
        </p:spPr>
      </p:pic>
      <p:sp>
        <p:nvSpPr>
          <p:cNvPr id="38" name="Rectangle 37">
            <a:extLst>
              <a:ext uri="{FF2B5EF4-FFF2-40B4-BE49-F238E27FC236}">
                <a16:creationId xmlns:a16="http://schemas.microsoft.com/office/drawing/2014/main" id="{28DEC33E-79A1-477E-92A3-07A2CA0B9A15}"/>
              </a:ext>
            </a:extLst>
          </p:cNvPr>
          <p:cNvSpPr/>
          <p:nvPr/>
        </p:nvSpPr>
        <p:spPr>
          <a:xfrm>
            <a:off x="6187440" y="2049845"/>
            <a:ext cx="754697" cy="1733808"/>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42" name="ZoneTexte 41">
            <a:extLst>
              <a:ext uri="{FF2B5EF4-FFF2-40B4-BE49-F238E27FC236}">
                <a16:creationId xmlns:a16="http://schemas.microsoft.com/office/drawing/2014/main" id="{0AF702AD-492F-44D4-8612-1C700E9BC0AB}"/>
              </a:ext>
            </a:extLst>
          </p:cNvPr>
          <p:cNvSpPr txBox="1"/>
          <p:nvPr/>
        </p:nvSpPr>
        <p:spPr>
          <a:xfrm>
            <a:off x="6919127" y="2740598"/>
            <a:ext cx="43688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5" name="ZoneTexte 44">
            <a:extLst>
              <a:ext uri="{FF2B5EF4-FFF2-40B4-BE49-F238E27FC236}">
                <a16:creationId xmlns:a16="http://schemas.microsoft.com/office/drawing/2014/main" id="{2FC7217C-D412-4413-9B2C-E153B31DB619}"/>
              </a:ext>
            </a:extLst>
          </p:cNvPr>
          <p:cNvSpPr txBox="1"/>
          <p:nvPr/>
        </p:nvSpPr>
        <p:spPr>
          <a:xfrm>
            <a:off x="8388865" y="2629081"/>
            <a:ext cx="74199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1" name="ZoneTexte 60">
            <a:extLst>
              <a:ext uri="{FF2B5EF4-FFF2-40B4-BE49-F238E27FC236}">
                <a16:creationId xmlns:a16="http://schemas.microsoft.com/office/drawing/2014/main" id="{37A7D221-561F-4CA7-A0AD-37CE582D0349}"/>
              </a:ext>
            </a:extLst>
          </p:cNvPr>
          <p:cNvSpPr txBox="1"/>
          <p:nvPr/>
        </p:nvSpPr>
        <p:spPr>
          <a:xfrm>
            <a:off x="11238548" y="5434433"/>
            <a:ext cx="80138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8" name="Image 7">
            <a:extLst>
              <a:ext uri="{FF2B5EF4-FFF2-40B4-BE49-F238E27FC236}">
                <a16:creationId xmlns:a16="http://schemas.microsoft.com/office/drawing/2014/main" id="{C195FF09-EB10-4A71-9CA1-585944639B7F}"/>
              </a:ext>
            </a:extLst>
          </p:cNvPr>
          <p:cNvPicPr>
            <a:picLocks noChangeAspect="1"/>
          </p:cNvPicPr>
          <p:nvPr/>
        </p:nvPicPr>
        <p:blipFill rotWithShape="1">
          <a:blip r:embed="rId4"/>
          <a:srcRect t="5120" r="75734"/>
          <a:stretch/>
        </p:blipFill>
        <p:spPr>
          <a:xfrm>
            <a:off x="8081491" y="3488525"/>
            <a:ext cx="836731" cy="151000"/>
          </a:xfrm>
          <a:prstGeom prst="rect">
            <a:avLst/>
          </a:prstGeom>
        </p:spPr>
      </p:pic>
      <p:sp>
        <p:nvSpPr>
          <p:cNvPr id="3" name="Rectangle 2">
            <a:extLst>
              <a:ext uri="{FF2B5EF4-FFF2-40B4-BE49-F238E27FC236}">
                <a16:creationId xmlns:a16="http://schemas.microsoft.com/office/drawing/2014/main" id="{348B44DE-FCFB-E588-EAC3-BD1915082764}"/>
              </a:ext>
            </a:extLst>
          </p:cNvPr>
          <p:cNvSpPr/>
          <p:nvPr/>
        </p:nvSpPr>
        <p:spPr>
          <a:xfrm>
            <a:off x="4184754" y="6472218"/>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34" name="Image 33">
            <a:extLst>
              <a:ext uri="{FF2B5EF4-FFF2-40B4-BE49-F238E27FC236}">
                <a16:creationId xmlns:a16="http://schemas.microsoft.com/office/drawing/2014/main" id="{BFFF5389-852C-4DC1-AFD5-3BAB863A557E}"/>
              </a:ext>
            </a:extLst>
          </p:cNvPr>
          <p:cNvPicPr>
            <a:picLocks noChangeAspect="1"/>
          </p:cNvPicPr>
          <p:nvPr/>
        </p:nvPicPr>
        <p:blipFill>
          <a:blip r:embed="rId5"/>
          <a:stretch>
            <a:fillRect/>
          </a:stretch>
        </p:blipFill>
        <p:spPr>
          <a:xfrm>
            <a:off x="11907662" y="0"/>
            <a:ext cx="284338" cy="284338"/>
          </a:xfrm>
          <a:prstGeom prst="rect">
            <a:avLst/>
          </a:prstGeom>
        </p:spPr>
      </p:pic>
      <p:pic>
        <p:nvPicPr>
          <p:cNvPr id="36" name="Image 35">
            <a:extLst>
              <a:ext uri="{FF2B5EF4-FFF2-40B4-BE49-F238E27FC236}">
                <a16:creationId xmlns:a16="http://schemas.microsoft.com/office/drawing/2014/main" id="{03E3D850-EC3D-4875-A9A4-8AB951DA396A}"/>
              </a:ext>
            </a:extLst>
          </p:cNvPr>
          <p:cNvPicPr>
            <a:picLocks noChangeAspect="1"/>
          </p:cNvPicPr>
          <p:nvPr/>
        </p:nvPicPr>
        <p:blipFill rotWithShape="1">
          <a:blip r:embed="rId2"/>
          <a:srcRect b="50000"/>
          <a:stretch/>
        </p:blipFill>
        <p:spPr>
          <a:xfrm>
            <a:off x="5348472" y="970839"/>
            <a:ext cx="5364163" cy="882674"/>
          </a:xfrm>
          <a:prstGeom prst="rect">
            <a:avLst/>
          </a:prstGeom>
        </p:spPr>
      </p:pic>
      <p:sp>
        <p:nvSpPr>
          <p:cNvPr id="37" name="Titre 1">
            <a:extLst>
              <a:ext uri="{FF2B5EF4-FFF2-40B4-BE49-F238E27FC236}">
                <a16:creationId xmlns:a16="http://schemas.microsoft.com/office/drawing/2014/main" id="{A1C98659-7F47-4148-8CD6-1B81B68BCFA5}"/>
              </a:ext>
            </a:extLst>
          </p:cNvPr>
          <p:cNvSpPr txBox="1">
            <a:spLocks/>
          </p:cNvSpPr>
          <p:nvPr/>
        </p:nvSpPr>
        <p:spPr>
          <a:xfrm>
            <a:off x="1033108" y="344412"/>
            <a:ext cx="10874554" cy="457200"/>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r>
              <a:rPr lang="fr-FR" sz="1800"/>
              <a:t>Parcours LEA : </a:t>
            </a:r>
            <a:r>
              <a:rPr lang="fr-FR" sz="1800" kern="0">
                <a:solidFill>
                  <a:srgbClr val="000000"/>
                </a:solidFill>
              </a:rPr>
              <a:t>Versement complémentaire sur un contrat Nuances 3D  (CNP assurances)</a:t>
            </a:r>
          </a:p>
        </p:txBody>
      </p:sp>
      <p:sp>
        <p:nvSpPr>
          <p:cNvPr id="7" name="ZoneTexte 6">
            <a:extLst>
              <a:ext uri="{FF2B5EF4-FFF2-40B4-BE49-F238E27FC236}">
                <a16:creationId xmlns:a16="http://schemas.microsoft.com/office/drawing/2014/main" id="{D64EE568-FB08-D4BE-78BD-E852343B1257}"/>
              </a:ext>
            </a:extLst>
          </p:cNvPr>
          <p:cNvSpPr txBox="1"/>
          <p:nvPr/>
        </p:nvSpPr>
        <p:spPr>
          <a:xfrm>
            <a:off x="10787162" y="2570454"/>
            <a:ext cx="333375" cy="369332"/>
          </a:xfrm>
          <a:prstGeom prst="rect">
            <a:avLst/>
          </a:prstGeom>
          <a:noFill/>
        </p:spPr>
        <p:txBody>
          <a:bodyPr wrap="square">
            <a:spAutoFit/>
          </a:bodyPr>
          <a:lstStyle/>
          <a:p>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endParaRPr lang="fr-FR"/>
          </a:p>
        </p:txBody>
      </p:sp>
      <p:grpSp>
        <p:nvGrpSpPr>
          <p:cNvPr id="15" name="Groupe 14">
            <a:extLst>
              <a:ext uri="{FF2B5EF4-FFF2-40B4-BE49-F238E27FC236}">
                <a16:creationId xmlns:a16="http://schemas.microsoft.com/office/drawing/2014/main" id="{FCC9C53C-0F80-70DD-B9E3-76F0BEFC1F42}"/>
              </a:ext>
            </a:extLst>
          </p:cNvPr>
          <p:cNvGrpSpPr/>
          <p:nvPr/>
        </p:nvGrpSpPr>
        <p:grpSpPr>
          <a:xfrm>
            <a:off x="8055293" y="1822474"/>
            <a:ext cx="3069907" cy="1882892"/>
            <a:chOff x="8055293" y="1822474"/>
            <a:chExt cx="3069907" cy="1882892"/>
          </a:xfrm>
        </p:grpSpPr>
        <p:grpSp>
          <p:nvGrpSpPr>
            <p:cNvPr id="6" name="Groupe 5">
              <a:extLst>
                <a:ext uri="{FF2B5EF4-FFF2-40B4-BE49-F238E27FC236}">
                  <a16:creationId xmlns:a16="http://schemas.microsoft.com/office/drawing/2014/main" id="{CCF7D51D-C35D-408C-981A-3276745D6610}"/>
                </a:ext>
              </a:extLst>
            </p:cNvPr>
            <p:cNvGrpSpPr/>
            <p:nvPr/>
          </p:nvGrpSpPr>
          <p:grpSpPr>
            <a:xfrm>
              <a:off x="8059737" y="1822474"/>
              <a:ext cx="3065463" cy="1882892"/>
              <a:chOff x="8059737" y="1822474"/>
              <a:chExt cx="3065463" cy="1882892"/>
            </a:xfrm>
          </p:grpSpPr>
          <p:grpSp>
            <p:nvGrpSpPr>
              <p:cNvPr id="49" name="Groupe 48">
                <a:extLst>
                  <a:ext uri="{FF2B5EF4-FFF2-40B4-BE49-F238E27FC236}">
                    <a16:creationId xmlns:a16="http://schemas.microsoft.com/office/drawing/2014/main" id="{1DBC417E-8602-46E9-93D3-CFA97DFE9BF8}"/>
                  </a:ext>
                </a:extLst>
              </p:cNvPr>
              <p:cNvGrpSpPr/>
              <p:nvPr/>
            </p:nvGrpSpPr>
            <p:grpSpPr>
              <a:xfrm>
                <a:off x="8059737" y="1822474"/>
                <a:ext cx="3065463" cy="1865293"/>
                <a:chOff x="8059737" y="1822474"/>
                <a:chExt cx="3065463" cy="1865293"/>
              </a:xfrm>
            </p:grpSpPr>
            <p:grpSp>
              <p:nvGrpSpPr>
                <p:cNvPr id="43" name="Groupe 42">
                  <a:extLst>
                    <a:ext uri="{FF2B5EF4-FFF2-40B4-BE49-F238E27FC236}">
                      <a16:creationId xmlns:a16="http://schemas.microsoft.com/office/drawing/2014/main" id="{75292049-161B-4AF7-BE02-FC655E9383FC}"/>
                    </a:ext>
                  </a:extLst>
                </p:cNvPr>
                <p:cNvGrpSpPr/>
                <p:nvPr/>
              </p:nvGrpSpPr>
              <p:grpSpPr>
                <a:xfrm>
                  <a:off x="8059737" y="1822474"/>
                  <a:ext cx="3065463" cy="1865293"/>
                  <a:chOff x="8059737" y="1822474"/>
                  <a:chExt cx="3065463" cy="1865293"/>
                </a:xfrm>
              </p:grpSpPr>
              <p:pic>
                <p:nvPicPr>
                  <p:cNvPr id="35" name="Image 34">
                    <a:extLst>
                      <a:ext uri="{FF2B5EF4-FFF2-40B4-BE49-F238E27FC236}">
                        <a16:creationId xmlns:a16="http://schemas.microsoft.com/office/drawing/2014/main" id="{D96CB944-C939-4099-B44D-CE85B23F48FE}"/>
                      </a:ext>
                    </a:extLst>
                  </p:cNvPr>
                  <p:cNvPicPr>
                    <a:picLocks noChangeAspect="1"/>
                  </p:cNvPicPr>
                  <p:nvPr/>
                </p:nvPicPr>
                <p:blipFill rotWithShape="1">
                  <a:blip r:embed="rId6"/>
                  <a:srcRect l="31667" t="16173" r="30729" b="43148"/>
                  <a:stretch/>
                </p:blipFill>
                <p:spPr>
                  <a:xfrm>
                    <a:off x="8059737" y="1822474"/>
                    <a:ext cx="3065463" cy="1865293"/>
                  </a:xfrm>
                  <a:prstGeom prst="rect">
                    <a:avLst/>
                  </a:prstGeom>
                </p:spPr>
              </p:pic>
              <p:pic>
                <p:nvPicPr>
                  <p:cNvPr id="33" name="Image 32">
                    <a:extLst>
                      <a:ext uri="{FF2B5EF4-FFF2-40B4-BE49-F238E27FC236}">
                        <a16:creationId xmlns:a16="http://schemas.microsoft.com/office/drawing/2014/main" id="{A268B03B-C101-446D-B963-53F4A17B201E}"/>
                      </a:ext>
                    </a:extLst>
                  </p:cNvPr>
                  <p:cNvPicPr>
                    <a:picLocks noChangeAspect="1"/>
                  </p:cNvPicPr>
                  <p:nvPr/>
                </p:nvPicPr>
                <p:blipFill rotWithShape="1">
                  <a:blip r:embed="rId7"/>
                  <a:srcRect r="51889" b="21478"/>
                  <a:stretch/>
                </p:blipFill>
                <p:spPr>
                  <a:xfrm>
                    <a:off x="8064817" y="2831346"/>
                    <a:ext cx="1390094" cy="242054"/>
                  </a:xfrm>
                  <a:prstGeom prst="rect">
                    <a:avLst/>
                  </a:prstGeom>
                </p:spPr>
              </p:pic>
            </p:grpSp>
            <p:sp>
              <p:nvSpPr>
                <p:cNvPr id="47" name="ZoneTexte 46">
                  <a:extLst>
                    <a:ext uri="{FF2B5EF4-FFF2-40B4-BE49-F238E27FC236}">
                      <a16:creationId xmlns:a16="http://schemas.microsoft.com/office/drawing/2014/main" id="{59D2C2AE-4A25-4922-9457-AD90E7D229CA}"/>
                    </a:ext>
                  </a:extLst>
                </p:cNvPr>
                <p:cNvSpPr txBox="1"/>
                <p:nvPr/>
              </p:nvSpPr>
              <p:spPr>
                <a:xfrm>
                  <a:off x="9837575" y="3497214"/>
                  <a:ext cx="1082220" cy="138499"/>
                </a:xfrm>
                <a:prstGeom prst="rect">
                  <a:avLst/>
                </a:prstGeom>
                <a:solidFill>
                  <a:schemeClr val="bg1">
                    <a:lumMod val="95000"/>
                  </a:schemeClr>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300" b="1" i="0" u="none" strike="noStrike" kern="1200" cap="none" spc="0" normalizeH="0" baseline="0" noProof="0">
                      <a:ln>
                        <a:noFill/>
                      </a:ln>
                      <a:solidFill>
                        <a:srgbClr val="000000">
                          <a:lumMod val="65000"/>
                          <a:lumOff val="35000"/>
                        </a:srgbClr>
                      </a:solidFill>
                      <a:effectLst/>
                      <a:uLnTx/>
                      <a:uFillTx/>
                      <a:latin typeface="Ubuntu" panose="020B0504030602030204" pitchFamily="34" charset="0"/>
                      <a:ea typeface="+mn-ea"/>
                      <a:cs typeface="+mn-cs"/>
                    </a:rPr>
                    <a:t>Obligations</a:t>
                  </a:r>
                  <a:endParaRPr kumimoji="0" lang="fr-FR" sz="200" b="1" i="0" u="none" strike="noStrike" kern="1200" cap="none" spc="0" normalizeH="0" baseline="0" noProof="0">
                    <a:ln>
                      <a:noFill/>
                    </a:ln>
                    <a:solidFill>
                      <a:srgbClr val="000000">
                        <a:lumMod val="65000"/>
                        <a:lumOff val="35000"/>
                      </a:srgbClr>
                    </a:solidFill>
                    <a:effectLst/>
                    <a:uLnTx/>
                    <a:uFillTx/>
                    <a:latin typeface="Ubuntu" panose="020B0504030602030204" pitchFamily="34" charset="0"/>
                    <a:ea typeface="+mn-ea"/>
                    <a:cs typeface="+mn-cs"/>
                  </a:endParaRPr>
                </a:p>
              </p:txBody>
            </p:sp>
            <p:pic>
              <p:nvPicPr>
                <p:cNvPr id="48" name="Image 47">
                  <a:extLst>
                    <a:ext uri="{FF2B5EF4-FFF2-40B4-BE49-F238E27FC236}">
                      <a16:creationId xmlns:a16="http://schemas.microsoft.com/office/drawing/2014/main" id="{FA52484D-BA6F-4B96-938E-2D5B5EBF4809}"/>
                    </a:ext>
                  </a:extLst>
                </p:cNvPr>
                <p:cNvPicPr>
                  <a:picLocks noChangeAspect="1"/>
                </p:cNvPicPr>
                <p:nvPr/>
              </p:nvPicPr>
              <p:blipFill>
                <a:blip r:embed="rId8"/>
                <a:stretch>
                  <a:fillRect/>
                </a:stretch>
              </p:blipFill>
              <p:spPr>
                <a:xfrm>
                  <a:off x="8109462" y="3497214"/>
                  <a:ext cx="851658" cy="133121"/>
                </a:xfrm>
                <a:prstGeom prst="rect">
                  <a:avLst/>
                </a:prstGeom>
              </p:spPr>
            </p:pic>
          </p:grpSp>
          <p:pic>
            <p:nvPicPr>
              <p:cNvPr id="5" name="Image 4">
                <a:extLst>
                  <a:ext uri="{FF2B5EF4-FFF2-40B4-BE49-F238E27FC236}">
                    <a16:creationId xmlns:a16="http://schemas.microsoft.com/office/drawing/2014/main" id="{F621BAFB-C559-45AF-87C5-A3FD3AB92DF6}"/>
                  </a:ext>
                </a:extLst>
              </p:cNvPr>
              <p:cNvPicPr>
                <a:picLocks noChangeAspect="1"/>
              </p:cNvPicPr>
              <p:nvPr/>
            </p:nvPicPr>
            <p:blipFill>
              <a:blip r:embed="rId9"/>
              <a:stretch>
                <a:fillRect/>
              </a:stretch>
            </p:blipFill>
            <p:spPr>
              <a:xfrm>
                <a:off x="8109462" y="3354747"/>
                <a:ext cx="2990061" cy="350619"/>
              </a:xfrm>
              <a:prstGeom prst="rect">
                <a:avLst/>
              </a:prstGeom>
            </p:spPr>
          </p:pic>
        </p:grpSp>
        <p:sp>
          <p:nvSpPr>
            <p:cNvPr id="4" name="ZoneTexte 3">
              <a:extLst>
                <a:ext uri="{FF2B5EF4-FFF2-40B4-BE49-F238E27FC236}">
                  <a16:creationId xmlns:a16="http://schemas.microsoft.com/office/drawing/2014/main" id="{F8FF7D79-DDC5-8C76-BC05-BF1DE0DB97C8}"/>
                </a:ext>
              </a:extLst>
            </p:cNvPr>
            <p:cNvSpPr txBox="1"/>
            <p:nvPr/>
          </p:nvSpPr>
          <p:spPr>
            <a:xfrm>
              <a:off x="8055293" y="3503008"/>
              <a:ext cx="1429365" cy="153888"/>
            </a:xfrm>
            <a:prstGeom prst="rect">
              <a:avLst/>
            </a:prstGeom>
            <a:solidFill>
              <a:srgbClr val="F5F5F5"/>
            </a:solidFill>
          </p:spPr>
          <p:txBody>
            <a:bodyPr wrap="square" rtlCol="0">
              <a:spAutoFit/>
            </a:bodyPr>
            <a:lstStyle/>
            <a:p>
              <a:r>
                <a:rPr lang="fr-FR" sz="400" b="1">
                  <a:solidFill>
                    <a:schemeClr val="accent3">
                      <a:lumMod val="75000"/>
                    </a:schemeClr>
                  </a:solidFill>
                </a:rPr>
                <a:t>EMPRUNT BPCE octobre 2029</a:t>
              </a:r>
            </a:p>
          </p:txBody>
        </p:sp>
      </p:grpSp>
      <p:sp>
        <p:nvSpPr>
          <p:cNvPr id="12" name="ZoneTexte 11">
            <a:extLst>
              <a:ext uri="{FF2B5EF4-FFF2-40B4-BE49-F238E27FC236}">
                <a16:creationId xmlns:a16="http://schemas.microsoft.com/office/drawing/2014/main" id="{554EB037-58D2-BFD8-F5A8-2914DB3788A1}"/>
              </a:ext>
            </a:extLst>
          </p:cNvPr>
          <p:cNvSpPr txBox="1"/>
          <p:nvPr/>
        </p:nvSpPr>
        <p:spPr>
          <a:xfrm>
            <a:off x="8835700" y="4589324"/>
            <a:ext cx="684000" cy="180000"/>
          </a:xfrm>
          <a:prstGeom prst="rect">
            <a:avLst/>
          </a:prstGeom>
          <a:solidFill>
            <a:schemeClr val="bg1"/>
          </a:solidFill>
        </p:spPr>
        <p:txBody>
          <a:bodyPr wrap="square" rtlCol="0">
            <a:spAutoFit/>
          </a:bodyPr>
          <a:lstStyle/>
          <a:p>
            <a:r>
              <a:rPr lang="fr-FR" sz="600" b="1">
                <a:solidFill>
                  <a:schemeClr val="accent3">
                    <a:lumMod val="75000"/>
                  </a:schemeClr>
                </a:solidFill>
              </a:rPr>
              <a:t>octobre 2029</a:t>
            </a:r>
          </a:p>
        </p:txBody>
      </p:sp>
      <p:grpSp>
        <p:nvGrpSpPr>
          <p:cNvPr id="18" name="Groupe 17">
            <a:extLst>
              <a:ext uri="{FF2B5EF4-FFF2-40B4-BE49-F238E27FC236}">
                <a16:creationId xmlns:a16="http://schemas.microsoft.com/office/drawing/2014/main" id="{628C343C-6CD9-15D3-BF25-F99FCF71F8B6}"/>
              </a:ext>
            </a:extLst>
          </p:cNvPr>
          <p:cNvGrpSpPr/>
          <p:nvPr/>
        </p:nvGrpSpPr>
        <p:grpSpPr>
          <a:xfrm>
            <a:off x="8195393" y="4210481"/>
            <a:ext cx="3066554" cy="1885478"/>
            <a:chOff x="8195393" y="4210481"/>
            <a:chExt cx="3066554" cy="1885478"/>
          </a:xfrm>
        </p:grpSpPr>
        <p:grpSp>
          <p:nvGrpSpPr>
            <p:cNvPr id="14" name="Groupe 13">
              <a:extLst>
                <a:ext uri="{FF2B5EF4-FFF2-40B4-BE49-F238E27FC236}">
                  <a16:creationId xmlns:a16="http://schemas.microsoft.com/office/drawing/2014/main" id="{B42F2C2C-D4B8-4591-A58D-46F07F595D8B}"/>
                </a:ext>
              </a:extLst>
            </p:cNvPr>
            <p:cNvGrpSpPr/>
            <p:nvPr/>
          </p:nvGrpSpPr>
          <p:grpSpPr>
            <a:xfrm>
              <a:off x="8195393" y="4210481"/>
              <a:ext cx="3066554" cy="1885478"/>
              <a:chOff x="8195393" y="4210481"/>
              <a:chExt cx="3066554" cy="1885478"/>
            </a:xfrm>
          </p:grpSpPr>
          <p:grpSp>
            <p:nvGrpSpPr>
              <p:cNvPr id="11" name="Groupe 10">
                <a:extLst>
                  <a:ext uri="{FF2B5EF4-FFF2-40B4-BE49-F238E27FC236}">
                    <a16:creationId xmlns:a16="http://schemas.microsoft.com/office/drawing/2014/main" id="{C3C190D7-1618-42BD-BB1E-2FB57CE8E491}"/>
                  </a:ext>
                </a:extLst>
              </p:cNvPr>
              <p:cNvGrpSpPr/>
              <p:nvPr/>
            </p:nvGrpSpPr>
            <p:grpSpPr>
              <a:xfrm>
                <a:off x="8195393" y="4210481"/>
                <a:ext cx="3066554" cy="1885478"/>
                <a:chOff x="8195393" y="4210481"/>
                <a:chExt cx="3066554" cy="1885478"/>
              </a:xfrm>
            </p:grpSpPr>
            <p:pic>
              <p:nvPicPr>
                <p:cNvPr id="10" name="Image 9">
                  <a:extLst>
                    <a:ext uri="{FF2B5EF4-FFF2-40B4-BE49-F238E27FC236}">
                      <a16:creationId xmlns:a16="http://schemas.microsoft.com/office/drawing/2014/main" id="{3CA0CB82-9350-4695-88A2-2502BC8E8B05}"/>
                    </a:ext>
                  </a:extLst>
                </p:cNvPr>
                <p:cNvPicPr>
                  <a:picLocks noChangeAspect="1"/>
                </p:cNvPicPr>
                <p:nvPr/>
              </p:nvPicPr>
              <p:blipFill>
                <a:blip r:embed="rId10"/>
                <a:stretch>
                  <a:fillRect/>
                </a:stretch>
              </p:blipFill>
              <p:spPr>
                <a:xfrm>
                  <a:off x="8305101" y="5885125"/>
                  <a:ext cx="2881394" cy="210834"/>
                </a:xfrm>
                <a:prstGeom prst="rect">
                  <a:avLst/>
                </a:prstGeom>
              </p:spPr>
            </p:pic>
            <p:grpSp>
              <p:nvGrpSpPr>
                <p:cNvPr id="9" name="Groupe 8">
                  <a:extLst>
                    <a:ext uri="{FF2B5EF4-FFF2-40B4-BE49-F238E27FC236}">
                      <a16:creationId xmlns:a16="http://schemas.microsoft.com/office/drawing/2014/main" id="{3810CE56-692B-4F74-AF5F-F868D20A63B2}"/>
                    </a:ext>
                  </a:extLst>
                </p:cNvPr>
                <p:cNvGrpSpPr/>
                <p:nvPr/>
              </p:nvGrpSpPr>
              <p:grpSpPr>
                <a:xfrm>
                  <a:off x="8195393" y="4210481"/>
                  <a:ext cx="3066554" cy="1468866"/>
                  <a:chOff x="8195393" y="4210481"/>
                  <a:chExt cx="3066554" cy="1468866"/>
                </a:xfrm>
              </p:grpSpPr>
              <p:pic>
                <p:nvPicPr>
                  <p:cNvPr id="59" name="Image 58">
                    <a:extLst>
                      <a:ext uri="{FF2B5EF4-FFF2-40B4-BE49-F238E27FC236}">
                        <a16:creationId xmlns:a16="http://schemas.microsoft.com/office/drawing/2014/main" id="{40178E11-39AD-4CEF-8E29-CE0985BE220A}"/>
                      </a:ext>
                    </a:extLst>
                  </p:cNvPr>
                  <p:cNvPicPr>
                    <a:picLocks noChangeAspect="1"/>
                  </p:cNvPicPr>
                  <p:nvPr/>
                </p:nvPicPr>
                <p:blipFill rotWithShape="1">
                  <a:blip r:embed="rId11"/>
                  <a:srcRect b="14864"/>
                  <a:stretch/>
                </p:blipFill>
                <p:spPr>
                  <a:xfrm>
                    <a:off x="8195393" y="4210481"/>
                    <a:ext cx="3066554" cy="1468866"/>
                  </a:xfrm>
                  <a:prstGeom prst="rect">
                    <a:avLst/>
                  </a:prstGeom>
                </p:spPr>
              </p:pic>
              <p:pic>
                <p:nvPicPr>
                  <p:cNvPr id="30" name="Image 29">
                    <a:extLst>
                      <a:ext uri="{FF2B5EF4-FFF2-40B4-BE49-F238E27FC236}">
                        <a16:creationId xmlns:a16="http://schemas.microsoft.com/office/drawing/2014/main" id="{D0E6C55D-65F9-401E-9011-2B8ABE0AF0A9}"/>
                      </a:ext>
                    </a:extLst>
                  </p:cNvPr>
                  <p:cNvPicPr>
                    <a:picLocks noChangeAspect="1"/>
                  </p:cNvPicPr>
                  <p:nvPr/>
                </p:nvPicPr>
                <p:blipFill rotWithShape="1">
                  <a:blip r:embed="rId4"/>
                  <a:srcRect t="5120" r="75734"/>
                  <a:stretch/>
                </p:blipFill>
                <p:spPr>
                  <a:xfrm>
                    <a:off x="8417336" y="4642814"/>
                    <a:ext cx="836731" cy="151000"/>
                  </a:xfrm>
                  <a:prstGeom prst="rect">
                    <a:avLst/>
                  </a:prstGeom>
                </p:spPr>
              </p:pic>
            </p:grpSp>
            <p:pic>
              <p:nvPicPr>
                <p:cNvPr id="32" name="Image 31">
                  <a:extLst>
                    <a:ext uri="{FF2B5EF4-FFF2-40B4-BE49-F238E27FC236}">
                      <a16:creationId xmlns:a16="http://schemas.microsoft.com/office/drawing/2014/main" id="{A179551C-0595-4567-AF8A-A68DF9902713}"/>
                    </a:ext>
                  </a:extLst>
                </p:cNvPr>
                <p:cNvPicPr>
                  <a:picLocks noChangeAspect="1"/>
                </p:cNvPicPr>
                <p:nvPr/>
              </p:nvPicPr>
              <p:blipFill rotWithShape="1">
                <a:blip r:embed="rId4"/>
                <a:srcRect t="5120" r="75734"/>
                <a:stretch/>
              </p:blipFill>
              <p:spPr>
                <a:xfrm>
                  <a:off x="8342149" y="5935799"/>
                  <a:ext cx="663561" cy="119748"/>
                </a:xfrm>
                <a:prstGeom prst="rect">
                  <a:avLst/>
                </a:prstGeom>
              </p:spPr>
            </p:pic>
          </p:grpSp>
          <p:pic>
            <p:nvPicPr>
              <p:cNvPr id="13" name="Image 12">
                <a:extLst>
                  <a:ext uri="{FF2B5EF4-FFF2-40B4-BE49-F238E27FC236}">
                    <a16:creationId xmlns:a16="http://schemas.microsoft.com/office/drawing/2014/main" id="{CCC3FD77-0798-4D6F-8BE8-876391A0F04B}"/>
                  </a:ext>
                </a:extLst>
              </p:cNvPr>
              <p:cNvPicPr>
                <a:picLocks noChangeAspect="1"/>
              </p:cNvPicPr>
              <p:nvPr/>
            </p:nvPicPr>
            <p:blipFill>
              <a:blip r:embed="rId12"/>
              <a:stretch>
                <a:fillRect/>
              </a:stretch>
            </p:blipFill>
            <p:spPr>
              <a:xfrm>
                <a:off x="9302885" y="4944914"/>
                <a:ext cx="885825" cy="133350"/>
              </a:xfrm>
              <a:prstGeom prst="rect">
                <a:avLst/>
              </a:prstGeom>
            </p:spPr>
          </p:pic>
        </p:grpSp>
        <p:sp>
          <p:nvSpPr>
            <p:cNvPr id="16" name="ZoneTexte 15">
              <a:extLst>
                <a:ext uri="{FF2B5EF4-FFF2-40B4-BE49-F238E27FC236}">
                  <a16:creationId xmlns:a16="http://schemas.microsoft.com/office/drawing/2014/main" id="{9C046D92-9E30-9BB8-4731-D6B20AB73D89}"/>
                </a:ext>
              </a:extLst>
            </p:cNvPr>
            <p:cNvSpPr txBox="1"/>
            <p:nvPr/>
          </p:nvSpPr>
          <p:spPr>
            <a:xfrm>
              <a:off x="8413882" y="4628078"/>
              <a:ext cx="1429365" cy="153888"/>
            </a:xfrm>
            <a:prstGeom prst="rect">
              <a:avLst/>
            </a:prstGeom>
            <a:solidFill>
              <a:srgbClr val="F5F5F5"/>
            </a:solidFill>
          </p:spPr>
          <p:txBody>
            <a:bodyPr wrap="square" rtlCol="0">
              <a:spAutoFit/>
            </a:bodyPr>
            <a:lstStyle/>
            <a:p>
              <a:r>
                <a:rPr lang="fr-FR" sz="400" b="1">
                  <a:solidFill>
                    <a:schemeClr val="accent3">
                      <a:lumMod val="75000"/>
                    </a:schemeClr>
                  </a:solidFill>
                </a:rPr>
                <a:t>EMPRUNT BPCE octobre 2029</a:t>
              </a:r>
            </a:p>
          </p:txBody>
        </p:sp>
        <p:sp>
          <p:nvSpPr>
            <p:cNvPr id="17" name="ZoneTexte 16">
              <a:extLst>
                <a:ext uri="{FF2B5EF4-FFF2-40B4-BE49-F238E27FC236}">
                  <a16:creationId xmlns:a16="http://schemas.microsoft.com/office/drawing/2014/main" id="{BD173A4C-50AD-B343-CAAC-FB99C2AA7FEB}"/>
                </a:ext>
              </a:extLst>
            </p:cNvPr>
            <p:cNvSpPr txBox="1"/>
            <p:nvPr/>
          </p:nvSpPr>
          <p:spPr>
            <a:xfrm>
              <a:off x="8306305" y="5914514"/>
              <a:ext cx="1429365" cy="153888"/>
            </a:xfrm>
            <a:prstGeom prst="rect">
              <a:avLst/>
            </a:prstGeom>
            <a:solidFill>
              <a:srgbClr val="F5F5F5"/>
            </a:solidFill>
          </p:spPr>
          <p:txBody>
            <a:bodyPr wrap="square" rtlCol="0">
              <a:spAutoFit/>
            </a:bodyPr>
            <a:lstStyle/>
            <a:p>
              <a:r>
                <a:rPr lang="fr-FR" sz="400" b="1">
                  <a:solidFill>
                    <a:schemeClr val="accent3">
                      <a:lumMod val="75000"/>
                    </a:schemeClr>
                  </a:solidFill>
                </a:rPr>
                <a:t>EMPRUNT BPCE octobre 2029</a:t>
              </a:r>
            </a:p>
          </p:txBody>
        </p:sp>
      </p:grpSp>
    </p:spTree>
    <p:extLst>
      <p:ext uri="{BB962C8B-B14F-4D97-AF65-F5344CB8AC3E}">
        <p14:creationId xmlns:p14="http://schemas.microsoft.com/office/powerpoint/2010/main" val="30680805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4867817" y="1616414"/>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7" name="Titre 1">
            <a:extLst>
              <a:ext uri="{FF2B5EF4-FFF2-40B4-BE49-F238E27FC236}">
                <a16:creationId xmlns:a16="http://schemas.microsoft.com/office/drawing/2014/main" id="{0C77EE08-1AE0-45E6-90FB-3FF332159E4B}"/>
              </a:ext>
            </a:extLst>
          </p:cNvPr>
          <p:cNvSpPr txBox="1">
            <a:spLocks/>
          </p:cNvSpPr>
          <p:nvPr/>
        </p:nvSpPr>
        <p:spPr>
          <a:xfrm>
            <a:off x="1687321" y="2575420"/>
            <a:ext cx="8496914" cy="1035946"/>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lang="fr-FR" sz="1800"/>
              <a:t>Gestion des Fonds Euro CNP Assurances dans LEA</a:t>
            </a:r>
          </a:p>
          <a:p>
            <a:pPr marL="0" indent="0">
              <a:buNone/>
              <a:defRPr/>
            </a:pPr>
            <a:r>
              <a:rPr lang="fr-FR" sz="1800"/>
              <a:t>Nuances 3D, Nuances Plus souscrits avant le 26.9.2022</a:t>
            </a:r>
          </a:p>
        </p:txBody>
      </p:sp>
      <p:sp>
        <p:nvSpPr>
          <p:cNvPr id="4" name="Rectangle 3">
            <a:extLst>
              <a:ext uri="{FF2B5EF4-FFF2-40B4-BE49-F238E27FC236}">
                <a16:creationId xmlns:a16="http://schemas.microsoft.com/office/drawing/2014/main" id="{5519B809-24EA-A09F-CD72-07FF1FCC5714}"/>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8" name="Image 7">
            <a:extLst>
              <a:ext uri="{FF2B5EF4-FFF2-40B4-BE49-F238E27FC236}">
                <a16:creationId xmlns:a16="http://schemas.microsoft.com/office/drawing/2014/main" id="{8B1CE758-3D5A-4088-84EE-E1E00E0425AA}"/>
              </a:ext>
            </a:extLst>
          </p:cNvPr>
          <p:cNvPicPr>
            <a:picLocks noChangeAspect="1"/>
          </p:cNvPicPr>
          <p:nvPr/>
        </p:nvPicPr>
        <p:blipFill>
          <a:blip r:embed="rId2"/>
          <a:stretch>
            <a:fillRect/>
          </a:stretch>
        </p:blipFill>
        <p:spPr>
          <a:xfrm>
            <a:off x="2814840" y="4090133"/>
            <a:ext cx="6216601" cy="666898"/>
          </a:xfrm>
          <a:prstGeom prst="rect">
            <a:avLst/>
          </a:prstGeom>
        </p:spPr>
      </p:pic>
      <p:sp>
        <p:nvSpPr>
          <p:cNvPr id="9" name="Étoile : 5 branches 8">
            <a:extLst>
              <a:ext uri="{FF2B5EF4-FFF2-40B4-BE49-F238E27FC236}">
                <a16:creationId xmlns:a16="http://schemas.microsoft.com/office/drawing/2014/main" id="{0ED2F027-005D-456C-B4D9-F1E8C314E05A}"/>
              </a:ext>
            </a:extLst>
          </p:cNvPr>
          <p:cNvSpPr/>
          <p:nvPr/>
        </p:nvSpPr>
        <p:spPr>
          <a:xfrm>
            <a:off x="4986184" y="5144643"/>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Étoile : 5 branches 9">
            <a:extLst>
              <a:ext uri="{FF2B5EF4-FFF2-40B4-BE49-F238E27FC236}">
                <a16:creationId xmlns:a16="http://schemas.microsoft.com/office/drawing/2014/main" id="{AE0507D6-145B-4D1B-8A83-DF739C4408F2}"/>
              </a:ext>
            </a:extLst>
          </p:cNvPr>
          <p:cNvSpPr/>
          <p:nvPr/>
        </p:nvSpPr>
        <p:spPr>
          <a:xfrm>
            <a:off x="5872088" y="5191546"/>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BAC66C4A-1107-4881-875B-103B52AAC8CD}"/>
              </a:ext>
            </a:extLst>
          </p:cNvPr>
          <p:cNvSpPr txBox="1"/>
          <p:nvPr/>
        </p:nvSpPr>
        <p:spPr>
          <a:xfrm>
            <a:off x="4418921" y="4812943"/>
            <a:ext cx="1287612"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Horizon du projet : mini 7 ans</a:t>
            </a:r>
          </a:p>
        </p:txBody>
      </p:sp>
      <p:sp>
        <p:nvSpPr>
          <p:cNvPr id="12" name="ZoneTexte 11">
            <a:extLst>
              <a:ext uri="{FF2B5EF4-FFF2-40B4-BE49-F238E27FC236}">
                <a16:creationId xmlns:a16="http://schemas.microsoft.com/office/drawing/2014/main" id="{0338ED25-77EF-475C-89BF-81C3C0BD2D4F}"/>
              </a:ext>
            </a:extLst>
          </p:cNvPr>
          <p:cNvSpPr txBox="1"/>
          <p:nvPr/>
        </p:nvSpPr>
        <p:spPr>
          <a:xfrm>
            <a:off x="5605792" y="4808326"/>
            <a:ext cx="1667162"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Remplacement de niveau 2 ou de niveau 3</a:t>
            </a:r>
          </a:p>
        </p:txBody>
      </p:sp>
      <p:sp>
        <p:nvSpPr>
          <p:cNvPr id="13" name="ZoneTexte 12">
            <a:extLst>
              <a:ext uri="{FF2B5EF4-FFF2-40B4-BE49-F238E27FC236}">
                <a16:creationId xmlns:a16="http://schemas.microsoft.com/office/drawing/2014/main" id="{25F81AE6-F371-4074-A9C7-BFFCE58BB686}"/>
              </a:ext>
            </a:extLst>
          </p:cNvPr>
          <p:cNvSpPr txBox="1"/>
          <p:nvPr/>
        </p:nvSpPr>
        <p:spPr>
          <a:xfrm>
            <a:off x="1657245" y="3824654"/>
            <a:ext cx="8543637" cy="261610"/>
          </a:xfrm>
          <a:prstGeom prst="rect">
            <a:avLst/>
          </a:prstGeom>
          <a:noFill/>
        </p:spPr>
        <p:txBody>
          <a:bodyPr wrap="square" lIns="91440" tIns="45720" rIns="91440" bIns="45720" anchor="t">
            <a:spAutoFit/>
          </a:bodyPr>
          <a:lstStyle/>
          <a:p>
            <a:pPr algn="ctr"/>
            <a:r>
              <a:rPr kumimoji="0" lang="fr-FR" sz="1100" b="0" i="0" u="none" strike="noStrike" kern="0" cap="none" spc="0" normalizeH="0" baseline="0" noProof="0">
                <a:ln>
                  <a:noFill/>
                </a:ln>
                <a:solidFill>
                  <a:srgbClr val="000000"/>
                </a:solidFill>
                <a:effectLst/>
                <a:uLnTx/>
                <a:uFillTx/>
                <a:latin typeface="Montserrat"/>
                <a:cs typeface="Arial"/>
                <a:sym typeface="Arial"/>
              </a:rPr>
              <a:t>Les étapes du parcours LEA : </a:t>
            </a:r>
            <a:r>
              <a:rPr lang="fr-FR" sz="1100" kern="0">
                <a:solidFill>
                  <a:srgbClr val="000000"/>
                </a:solidFill>
                <a:latin typeface="Montserrat"/>
                <a:cs typeface="Arial"/>
                <a:sym typeface="Arial"/>
              </a:rPr>
              <a:t>à </a:t>
            </a:r>
            <a:r>
              <a:rPr kumimoji="0" lang="fr-FR" sz="1100" b="0" i="0" u="none" strike="noStrike" kern="0" cap="none" spc="0" normalizeH="0" baseline="0" noProof="0">
                <a:ln>
                  <a:noFill/>
                </a:ln>
                <a:solidFill>
                  <a:srgbClr val="000000"/>
                </a:solidFill>
                <a:effectLst/>
                <a:uLnTx/>
                <a:uFillTx/>
                <a:latin typeface="Montserrat"/>
                <a:cs typeface="Arial"/>
                <a:sym typeface="Arial"/>
              </a:rPr>
              <a:t>quelle étape </a:t>
            </a:r>
            <a:r>
              <a:rPr lang="fr-FR" sz="1100" kern="0">
                <a:solidFill>
                  <a:srgbClr val="000000"/>
                </a:solidFill>
                <a:latin typeface="Montserrat"/>
                <a:cs typeface="Arial"/>
                <a:sym typeface="Arial"/>
              </a:rPr>
              <a:t>doit-on</a:t>
            </a:r>
            <a:r>
              <a:rPr kumimoji="0" lang="fr-FR" sz="1100" b="0" i="0" u="none" strike="noStrike" kern="0" cap="none" spc="0" normalizeH="0" baseline="0" noProof="0">
                <a:ln>
                  <a:noFill/>
                </a:ln>
                <a:solidFill>
                  <a:srgbClr val="000000"/>
                </a:solidFill>
                <a:effectLst/>
                <a:uLnTx/>
                <a:uFillTx/>
                <a:latin typeface="Montserrat"/>
                <a:cs typeface="Arial"/>
                <a:sym typeface="Arial"/>
              </a:rPr>
              <a:t> faire une modification</a:t>
            </a:r>
            <a:r>
              <a:rPr lang="fr-FR" sz="1100" kern="0">
                <a:solidFill>
                  <a:srgbClr val="000000"/>
                </a:solidFill>
                <a:latin typeface="Montserrat"/>
                <a:cs typeface="Arial"/>
                <a:sym typeface="Arial"/>
              </a:rPr>
              <a:t> </a:t>
            </a:r>
            <a:endParaRPr lang="fr-FR" sz="1100">
              <a:latin typeface="Montserrat" panose="00000500000000000000" pitchFamily="2" charset="0"/>
            </a:endParaRPr>
          </a:p>
        </p:txBody>
      </p:sp>
      <p:sp>
        <p:nvSpPr>
          <p:cNvPr id="14" name="Étoile : 5 branches 13">
            <a:extLst>
              <a:ext uri="{FF2B5EF4-FFF2-40B4-BE49-F238E27FC236}">
                <a16:creationId xmlns:a16="http://schemas.microsoft.com/office/drawing/2014/main" id="{2DB28BCE-2DB9-41BB-8F09-5C91F602435D}"/>
              </a:ext>
            </a:extLst>
          </p:cNvPr>
          <p:cNvSpPr/>
          <p:nvPr/>
        </p:nvSpPr>
        <p:spPr>
          <a:xfrm>
            <a:off x="6634088" y="5177691"/>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478589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7D51370-5AB1-AEC8-2DA1-BA15FA7CC0BD}"/>
              </a:ext>
            </a:extLst>
          </p:cNvPr>
          <p:cNvSpPr/>
          <p:nvPr/>
        </p:nvSpPr>
        <p:spPr>
          <a:xfrm>
            <a:off x="3265714" y="2408055"/>
            <a:ext cx="4087636" cy="280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FFFFFF"/>
                </a:solidFill>
                <a:effectLst/>
                <a:uLnTx/>
                <a:uFillTx/>
                <a:latin typeface="Montserrat"/>
                <a:ea typeface="+mn-ea"/>
                <a:cs typeface="+mn-cs"/>
              </a:rPr>
              <a:t>Contrats souscrits </a:t>
            </a:r>
            <a:r>
              <a:rPr kumimoji="0" lang="fr-FR" sz="1200" b="1" i="0" u="sng" strike="noStrike" kern="1200" cap="none" spc="0" normalizeH="0" baseline="0" noProof="0">
                <a:ln>
                  <a:noFill/>
                </a:ln>
                <a:solidFill>
                  <a:srgbClr val="FFFFFF"/>
                </a:solidFill>
                <a:effectLst/>
                <a:uLnTx/>
                <a:uFillTx/>
                <a:latin typeface="Montserrat"/>
                <a:ea typeface="+mn-ea"/>
                <a:cs typeface="+mn-cs"/>
              </a:rPr>
              <a:t>avant</a:t>
            </a:r>
            <a:r>
              <a:rPr kumimoji="0" lang="fr-FR" sz="1200" b="1" i="0" u="none" strike="noStrike" kern="1200" cap="none" spc="0" normalizeH="0" baseline="0" noProof="0">
                <a:ln>
                  <a:noFill/>
                </a:ln>
                <a:solidFill>
                  <a:srgbClr val="FFFFFF"/>
                </a:solidFill>
                <a:effectLst/>
                <a:uLnTx/>
                <a:uFillTx/>
                <a:latin typeface="Montserrat"/>
                <a:ea typeface="+mn-ea"/>
                <a:cs typeface="+mn-cs"/>
              </a:rPr>
              <a:t> le 26/9/22</a:t>
            </a:r>
          </a:p>
        </p:txBody>
      </p:sp>
      <p:sp>
        <p:nvSpPr>
          <p:cNvPr id="7" name="Rectangle 6">
            <a:extLst>
              <a:ext uri="{FF2B5EF4-FFF2-40B4-BE49-F238E27FC236}">
                <a16:creationId xmlns:a16="http://schemas.microsoft.com/office/drawing/2014/main" id="{13583E3B-089A-4C3D-C1E6-A425AFC4DDE2}"/>
              </a:ext>
            </a:extLst>
          </p:cNvPr>
          <p:cNvSpPr/>
          <p:nvPr/>
        </p:nvSpPr>
        <p:spPr>
          <a:xfrm>
            <a:off x="7383982" y="2401883"/>
            <a:ext cx="4087636" cy="28026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FFFFFF"/>
                </a:solidFill>
                <a:effectLst/>
                <a:uLnTx/>
                <a:uFillTx/>
                <a:latin typeface="Montserrat"/>
                <a:ea typeface="+mn-ea"/>
                <a:cs typeface="+mn-cs"/>
              </a:rPr>
              <a:t>Contrats souscrits </a:t>
            </a:r>
            <a:r>
              <a:rPr kumimoji="0" lang="fr-FR" sz="1200" b="1" i="0" u="sng" strike="noStrike" kern="1200" cap="none" spc="0" normalizeH="0" baseline="0" noProof="0">
                <a:ln>
                  <a:noFill/>
                </a:ln>
                <a:solidFill>
                  <a:srgbClr val="FFFFFF"/>
                </a:solidFill>
                <a:effectLst/>
                <a:uLnTx/>
                <a:uFillTx/>
                <a:latin typeface="Montserrat"/>
                <a:ea typeface="+mn-ea"/>
                <a:cs typeface="+mn-cs"/>
              </a:rPr>
              <a:t>après</a:t>
            </a:r>
            <a:r>
              <a:rPr kumimoji="0" lang="fr-FR" sz="1200" b="1" i="0" u="none" strike="noStrike" kern="1200" cap="none" spc="0" normalizeH="0" baseline="0" noProof="0">
                <a:ln>
                  <a:noFill/>
                </a:ln>
                <a:solidFill>
                  <a:srgbClr val="FFFFFF"/>
                </a:solidFill>
                <a:effectLst/>
                <a:uLnTx/>
                <a:uFillTx/>
                <a:latin typeface="Montserrat"/>
                <a:ea typeface="+mn-ea"/>
                <a:cs typeface="+mn-cs"/>
              </a:rPr>
              <a:t> le 26/9/22</a:t>
            </a:r>
          </a:p>
        </p:txBody>
      </p:sp>
      <p:sp>
        <p:nvSpPr>
          <p:cNvPr id="18" name="Rectangle 17">
            <a:extLst>
              <a:ext uri="{FF2B5EF4-FFF2-40B4-BE49-F238E27FC236}">
                <a16:creationId xmlns:a16="http://schemas.microsoft.com/office/drawing/2014/main" id="{D3CE3079-FF22-663F-0E28-C4BFFFBB3DF2}"/>
              </a:ext>
            </a:extLst>
          </p:cNvPr>
          <p:cNvSpPr/>
          <p:nvPr/>
        </p:nvSpPr>
        <p:spPr>
          <a:xfrm>
            <a:off x="3265714" y="2715435"/>
            <a:ext cx="4087636" cy="440563"/>
          </a:xfrm>
          <a:prstGeom prst="rect">
            <a:avLst/>
          </a:prstGeom>
          <a:solidFill>
            <a:schemeClr val="bg1">
              <a:lumMod val="95000"/>
            </a:scheme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4217988" algn="r"/>
              </a:tabLst>
              <a:defRPr/>
            </a:pPr>
            <a:r>
              <a:rPr kumimoji="0" lang="fr-FR" sz="1050" b="0" i="0" u="none" strike="noStrike" kern="1200" cap="none" spc="0" normalizeH="0" baseline="0" noProof="0">
                <a:ln>
                  <a:noFill/>
                </a:ln>
                <a:solidFill>
                  <a:srgbClr val="000000"/>
                </a:solidFill>
                <a:effectLst/>
                <a:uLnTx/>
                <a:uFillTx/>
                <a:latin typeface="Montserrat"/>
                <a:ea typeface="+mn-ea"/>
                <a:cs typeface="+mn-cs"/>
              </a:rPr>
              <a:t>Nuances 3D : </a:t>
            </a:r>
            <a:r>
              <a:rPr kumimoji="0" lang="fr-FR" sz="1050" b="1" i="0" u="none" strike="noStrike" kern="1200" cap="none" spc="0" normalizeH="0" baseline="0" noProof="0">
                <a:ln>
                  <a:noFill/>
                </a:ln>
                <a:solidFill>
                  <a:srgbClr val="000000"/>
                </a:solidFill>
                <a:effectLst/>
                <a:uLnTx/>
                <a:uFillTx/>
                <a:latin typeface="Montserrat"/>
                <a:ea typeface="+mn-ea"/>
                <a:cs typeface="+mn-cs"/>
              </a:rPr>
              <a:t>Nuances Sécurité </a:t>
            </a:r>
            <a:r>
              <a:rPr kumimoji="0" lang="fr-FR" sz="1050" b="0" i="0" u="none" strike="noStrike" kern="1200" cap="none" spc="0" normalizeH="0" baseline="0" noProof="0">
                <a:ln>
                  <a:noFill/>
                </a:ln>
                <a:solidFill>
                  <a:srgbClr val="000000"/>
                </a:solidFill>
                <a:effectLst/>
                <a:uLnTx/>
                <a:uFillTx/>
                <a:latin typeface="Montserrat"/>
                <a:ea typeface="+mn-ea"/>
                <a:cs typeface="+mn-cs"/>
              </a:rPr>
              <a:t>(NSEC1)</a:t>
            </a:r>
          </a:p>
          <a:p>
            <a:pPr marL="0" marR="0" lvl="0" indent="0" algn="l" defTabSz="914400" rtl="0" eaLnBrk="1" fontAlgn="auto" latinLnBrk="0" hangingPunct="1">
              <a:lnSpc>
                <a:spcPct val="100000"/>
              </a:lnSpc>
              <a:spcBef>
                <a:spcPts val="0"/>
              </a:spcBef>
              <a:spcAft>
                <a:spcPts val="0"/>
              </a:spcAft>
              <a:buClrTx/>
              <a:buSzTx/>
              <a:buFontTx/>
              <a:buNone/>
              <a:tabLst>
                <a:tab pos="4217988" algn="r"/>
              </a:tabLst>
              <a:defRPr/>
            </a:pPr>
            <a:r>
              <a:rPr kumimoji="0" lang="fr-FR" sz="1050" b="0" i="0" u="none" strike="noStrike" kern="1200" cap="none" spc="0" normalizeH="0" baseline="0" noProof="0">
                <a:ln>
                  <a:noFill/>
                </a:ln>
                <a:solidFill>
                  <a:srgbClr val="000000"/>
                </a:solidFill>
                <a:effectLst/>
                <a:uLnTx/>
                <a:uFillTx/>
                <a:latin typeface="Montserrat"/>
                <a:ea typeface="+mn-ea"/>
                <a:cs typeface="+mn-cs"/>
              </a:rPr>
              <a:t>Nuances Plus : </a:t>
            </a:r>
            <a:r>
              <a:rPr kumimoji="0" lang="fr-FR" sz="1050" b="1" i="0" u="none" strike="noStrike" kern="1200" cap="none" spc="0" normalizeH="0" baseline="0" noProof="0">
                <a:ln>
                  <a:noFill/>
                </a:ln>
                <a:solidFill>
                  <a:srgbClr val="000000"/>
                </a:solidFill>
                <a:effectLst/>
                <a:uLnTx/>
                <a:uFillTx/>
                <a:latin typeface="Montserrat"/>
                <a:ea typeface="+mn-ea"/>
                <a:cs typeface="+mn-cs"/>
              </a:rPr>
              <a:t>Assur Euro </a:t>
            </a:r>
            <a:r>
              <a:rPr kumimoji="0" lang="fr-FR" sz="1050" b="0" i="0" u="none" strike="noStrike" kern="1200" cap="none" spc="0" normalizeH="0" baseline="0" noProof="0">
                <a:ln>
                  <a:noFill/>
                </a:ln>
                <a:solidFill>
                  <a:srgbClr val="000000"/>
                </a:solidFill>
                <a:effectLst/>
                <a:uLnTx/>
                <a:uFillTx/>
                <a:latin typeface="Montserrat"/>
                <a:ea typeface="+mn-ea"/>
                <a:cs typeface="+mn-cs"/>
              </a:rPr>
              <a:t>(AEURO1)</a:t>
            </a:r>
            <a:endParaRPr kumimoji="0" lang="fr-FR" sz="1050" b="1" i="0" u="none" strike="noStrike" kern="1200" cap="none" spc="0" normalizeH="0" baseline="0" noProof="0">
              <a:ln>
                <a:noFill/>
              </a:ln>
              <a:solidFill>
                <a:srgbClr val="000000"/>
              </a:solidFill>
              <a:effectLst/>
              <a:uLnTx/>
              <a:uFillTx/>
              <a:latin typeface="Montserrat"/>
              <a:ea typeface="+mn-ea"/>
              <a:cs typeface="+mn-cs"/>
            </a:endParaRPr>
          </a:p>
        </p:txBody>
      </p:sp>
      <p:sp>
        <p:nvSpPr>
          <p:cNvPr id="10" name="Rectangle 9">
            <a:extLst>
              <a:ext uri="{FF2B5EF4-FFF2-40B4-BE49-F238E27FC236}">
                <a16:creationId xmlns:a16="http://schemas.microsoft.com/office/drawing/2014/main" id="{CF8886F8-E4E7-A7DD-DFA8-013BA1913033}"/>
              </a:ext>
            </a:extLst>
          </p:cNvPr>
          <p:cNvSpPr/>
          <p:nvPr/>
        </p:nvSpPr>
        <p:spPr>
          <a:xfrm>
            <a:off x="3265714" y="3265496"/>
            <a:ext cx="4087636" cy="332032"/>
          </a:xfrm>
          <a:prstGeom prst="rect">
            <a:avLst/>
          </a:prstGeom>
          <a:pattFill prst="ltUpDiag">
            <a:fgClr>
              <a:schemeClr val="bg1">
                <a:lumMod val="95000"/>
              </a:schemeClr>
            </a:fgClr>
            <a:bgClr>
              <a:schemeClr val="bg1"/>
            </a:bgClr>
          </a:patt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4217988" algn="r"/>
              </a:tabLst>
              <a:defRPr/>
            </a:pPr>
            <a:r>
              <a:rPr kumimoji="0" lang="fr-FR" sz="1000" b="0" i="0" u="none" strike="noStrike" kern="1200" cap="none" spc="0" normalizeH="0" baseline="0" noProof="0">
                <a:ln>
                  <a:noFill/>
                </a:ln>
                <a:solidFill>
                  <a:srgbClr val="000000"/>
                </a:solidFill>
                <a:effectLst/>
                <a:uLnTx/>
                <a:uFillTx/>
                <a:latin typeface="Montserrat"/>
                <a:ea typeface="+mn-ea"/>
                <a:cs typeface="+mn-cs"/>
              </a:rPr>
              <a:t>N/A</a:t>
            </a:r>
          </a:p>
        </p:txBody>
      </p:sp>
      <p:sp>
        <p:nvSpPr>
          <p:cNvPr id="11" name="Rectangle 10">
            <a:extLst>
              <a:ext uri="{FF2B5EF4-FFF2-40B4-BE49-F238E27FC236}">
                <a16:creationId xmlns:a16="http://schemas.microsoft.com/office/drawing/2014/main" id="{A74144D4-4AFD-7C05-85FD-F1F0610BF8FF}"/>
              </a:ext>
            </a:extLst>
          </p:cNvPr>
          <p:cNvSpPr/>
          <p:nvPr/>
        </p:nvSpPr>
        <p:spPr>
          <a:xfrm>
            <a:off x="7383982" y="3265496"/>
            <a:ext cx="4087636" cy="332032"/>
          </a:xfrm>
          <a:prstGeom prst="rect">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Ins="39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4217988" algn="r"/>
              </a:tabLst>
              <a:defRPr/>
            </a:pPr>
            <a:r>
              <a:rPr kumimoji="0" lang="fr-FR" sz="1000" b="0" i="0" u="none" strike="noStrike" kern="1200" cap="none" spc="0" normalizeH="0" baseline="0" noProof="0">
                <a:ln>
                  <a:noFill/>
                </a:ln>
                <a:solidFill>
                  <a:srgbClr val="000000"/>
                </a:solidFill>
                <a:effectLst/>
                <a:uLnTx/>
                <a:uFillTx/>
                <a:latin typeface="Montserrat"/>
                <a:ea typeface="+mn-ea"/>
                <a:cs typeface="+mn-cs"/>
              </a:rPr>
              <a:t>LEA propose le </a:t>
            </a:r>
            <a:r>
              <a:rPr kumimoji="0" lang="fr-FR" sz="1000" b="1" i="0" u="none" strike="noStrike" kern="1200" cap="none" spc="0" normalizeH="0" baseline="0" noProof="0">
                <a:ln>
                  <a:noFill/>
                </a:ln>
                <a:solidFill>
                  <a:srgbClr val="EAB818"/>
                </a:solidFill>
                <a:effectLst/>
                <a:uLnTx/>
                <a:uFillTx/>
                <a:latin typeface="Montserrat"/>
                <a:ea typeface="+mn-ea"/>
                <a:cs typeface="+mn-cs"/>
              </a:rPr>
              <a:t>nouveau fonds euro </a:t>
            </a:r>
            <a:r>
              <a:rPr kumimoji="0" lang="fr-FR" sz="1000" b="0" i="0" u="none" strike="noStrike" kern="1200" cap="none" spc="0" normalizeH="0" baseline="0" noProof="0">
                <a:ln>
                  <a:noFill/>
                </a:ln>
                <a:solidFill>
                  <a:srgbClr val="000000"/>
                </a:solidFill>
                <a:effectLst/>
                <a:uLnTx/>
                <a:uFillTx/>
                <a:latin typeface="Montserrat"/>
                <a:ea typeface="+mn-ea"/>
                <a:cs typeface="+mn-cs"/>
              </a:rPr>
              <a:t>du contrat</a:t>
            </a:r>
          </a:p>
        </p:txBody>
      </p:sp>
      <p:sp>
        <p:nvSpPr>
          <p:cNvPr id="29" name="Rectangle 28">
            <a:extLst>
              <a:ext uri="{FF2B5EF4-FFF2-40B4-BE49-F238E27FC236}">
                <a16:creationId xmlns:a16="http://schemas.microsoft.com/office/drawing/2014/main" id="{BE2ABFAF-0510-4F60-26B6-A072D6D74168}"/>
              </a:ext>
            </a:extLst>
          </p:cNvPr>
          <p:cNvSpPr/>
          <p:nvPr/>
        </p:nvSpPr>
        <p:spPr>
          <a:xfrm>
            <a:off x="7383982" y="3700239"/>
            <a:ext cx="4087636" cy="777929"/>
          </a:xfrm>
          <a:prstGeom prst="rect">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396000" bIns="45720" rtlCol="0" anchor="ctr">
            <a:noAutofit/>
          </a:bodyPr>
          <a:lstStyle/>
          <a:p>
            <a:pPr>
              <a:tabLst>
                <a:tab pos="4217988" algn="r"/>
              </a:tabLst>
              <a:defRPr/>
            </a:pPr>
            <a:r>
              <a:rPr kumimoji="0" lang="fr-FR" sz="1000" b="0" i="0" u="none" strike="noStrike" kern="1200" cap="none" spc="0" normalizeH="0" baseline="0" noProof="0">
                <a:ln>
                  <a:noFill/>
                </a:ln>
                <a:solidFill>
                  <a:srgbClr val="000000"/>
                </a:solidFill>
                <a:effectLst/>
                <a:uLnTx/>
                <a:uFillTx/>
                <a:latin typeface="Montserrat"/>
                <a:ea typeface="+mn-ea"/>
                <a:cs typeface="+mn-cs"/>
              </a:rPr>
              <a:t>LEA propose le</a:t>
            </a:r>
            <a:r>
              <a:rPr lang="fr-FR" sz="1000">
                <a:solidFill>
                  <a:srgbClr val="000000"/>
                </a:solidFill>
                <a:latin typeface="Montserrat"/>
              </a:rPr>
              <a:t> </a:t>
            </a:r>
            <a:r>
              <a:rPr lang="fr-FR" sz="1000">
                <a:solidFill>
                  <a:srgbClr val="000000"/>
                </a:solidFill>
                <a:ea typeface="+mn-lt"/>
                <a:cs typeface="+mn-lt"/>
              </a:rPr>
              <a:t> </a:t>
            </a:r>
            <a:r>
              <a:rPr lang="fr-FR" sz="1000" b="1">
                <a:solidFill>
                  <a:srgbClr val="EAB818"/>
                </a:solidFill>
                <a:latin typeface="Montserrat"/>
              </a:rPr>
              <a:t>nouveau fonds euros au sein</a:t>
            </a:r>
            <a:r>
              <a:rPr lang="fr-FR" sz="1000" b="1">
                <a:solidFill>
                  <a:srgbClr val="EAB818"/>
                </a:solidFill>
                <a:latin typeface="Arial"/>
                <a:cs typeface="Arial"/>
              </a:rPr>
              <a:t> </a:t>
            </a:r>
            <a:r>
              <a:rPr kumimoji="0" lang="fr-FR" sz="1000" b="0" i="0" u="none" strike="noStrike" kern="1200" cap="none" spc="0" normalizeH="0" baseline="0" noProof="0">
                <a:ln>
                  <a:noFill/>
                </a:ln>
                <a:solidFill>
                  <a:srgbClr val="000000"/>
                </a:solidFill>
                <a:effectLst/>
                <a:uLnTx/>
                <a:uFillTx/>
                <a:latin typeface="Montserrat"/>
                <a:ea typeface="+mn-ea"/>
                <a:cs typeface="+mn-cs"/>
              </a:rPr>
              <a:t> du contrat</a:t>
            </a:r>
            <a:r>
              <a:rPr lang="fr-FR" sz="1000">
                <a:solidFill>
                  <a:srgbClr val="000000"/>
                </a:solidFill>
                <a:latin typeface="Montserrat"/>
              </a:rPr>
              <a:t>.</a:t>
            </a:r>
            <a:endParaRPr lang="fr-FR" sz="1000" b="0" i="0" u="none" strike="noStrike" kern="1200" cap="none" spc="0" normalizeH="0" baseline="0" noProof="0">
              <a:ln>
                <a:noFill/>
              </a:ln>
              <a:solidFill>
                <a:srgbClr val="000000"/>
              </a:solidFill>
              <a:effectLst/>
              <a:uLnTx/>
              <a:uFillTx/>
              <a:latin typeface="Montserrat"/>
            </a:endParaRPr>
          </a:p>
        </p:txBody>
      </p:sp>
      <p:sp>
        <p:nvSpPr>
          <p:cNvPr id="58" name="Rectangle 57">
            <a:extLst>
              <a:ext uri="{FF2B5EF4-FFF2-40B4-BE49-F238E27FC236}">
                <a16:creationId xmlns:a16="http://schemas.microsoft.com/office/drawing/2014/main" id="{B2A82016-6614-8B0E-537A-BBB2406B42A5}"/>
              </a:ext>
            </a:extLst>
          </p:cNvPr>
          <p:cNvSpPr/>
          <p:nvPr/>
        </p:nvSpPr>
        <p:spPr>
          <a:xfrm>
            <a:off x="3280092" y="3657600"/>
            <a:ext cx="4055206" cy="1910665"/>
          </a:xfrm>
          <a:prstGeom prst="rect">
            <a:avLst/>
          </a:prstGeom>
          <a:solidFill>
            <a:schemeClr val="bg1"/>
          </a:solidFill>
          <a:ln w="190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396000" bIns="45720" rtlCol="0" anchor="ctr">
            <a:noAutofit/>
          </a:bodyPr>
          <a:lstStyle/>
          <a:p>
            <a:pPr algn="ctr">
              <a:tabLst>
                <a:tab pos="4217988" algn="r"/>
              </a:tabLst>
              <a:defRPr/>
            </a:pPr>
            <a:r>
              <a:rPr kumimoji="0" lang="fr-FR" sz="1000" b="0" i="0" u="none" strike="noStrike" kern="1200" cap="none" spc="0" normalizeH="0" baseline="0" noProof="0">
                <a:ln>
                  <a:noFill/>
                </a:ln>
                <a:solidFill>
                  <a:srgbClr val="000000"/>
                </a:solidFill>
                <a:effectLst/>
                <a:uLnTx/>
                <a:uFillTx/>
                <a:latin typeface="Montserrat"/>
                <a:ea typeface="+mn-ea"/>
                <a:cs typeface="+mn-cs"/>
              </a:rPr>
              <a:t>LEA propose le </a:t>
            </a:r>
            <a:r>
              <a:rPr kumimoji="0" lang="fr-FR" sz="1000" b="1" i="0" u="none" strike="noStrike" kern="1200" cap="none" spc="0" normalizeH="0" baseline="0" noProof="0">
                <a:ln>
                  <a:noFill/>
                </a:ln>
                <a:solidFill>
                  <a:srgbClr val="FFFFFF"/>
                </a:solidFill>
                <a:effectLst/>
                <a:highlight>
                  <a:srgbClr val="EAB818"/>
                </a:highlight>
                <a:uLnTx/>
                <a:uFillTx/>
                <a:latin typeface="Montserrat"/>
                <a:ea typeface="+mn-ea"/>
                <a:cs typeface="+mn-cs"/>
              </a:rPr>
              <a:t>nouveau fonds </a:t>
            </a:r>
            <a:r>
              <a:rPr lang="fr-FR" sz="1000" b="1">
                <a:solidFill>
                  <a:srgbClr val="FFFFFF"/>
                </a:solidFill>
                <a:highlight>
                  <a:srgbClr val="EAB818"/>
                </a:highlight>
                <a:latin typeface="Montserrat"/>
              </a:rPr>
              <a:t>euro</a:t>
            </a:r>
          </a:p>
          <a:p>
            <a:pPr algn="ctr">
              <a:tabLst>
                <a:tab pos="4217988" algn="r"/>
              </a:tabLst>
              <a:defRPr/>
            </a:pPr>
            <a:endParaRPr lang="fr-FR" sz="1000">
              <a:solidFill>
                <a:srgbClr val="000000"/>
              </a:solidFill>
              <a:latin typeface="Montserrat"/>
            </a:endParaRPr>
          </a:p>
          <a:p>
            <a:pPr>
              <a:tabLst>
                <a:tab pos="4217988" algn="r"/>
              </a:tabLst>
              <a:defRPr/>
            </a:pPr>
            <a:r>
              <a:rPr lang="fr-FR" sz="1000">
                <a:solidFill>
                  <a:srgbClr val="000000"/>
                </a:solidFill>
                <a:latin typeface="Montserrat"/>
              </a:rPr>
              <a:t>Ce dernier ne</a:t>
            </a:r>
            <a:r>
              <a:rPr kumimoji="0" lang="fr-FR" sz="1000" b="0" i="0" u="none" strike="noStrike" kern="1200" cap="none" spc="0" normalizeH="0" baseline="0" noProof="0">
                <a:ln>
                  <a:noFill/>
                </a:ln>
                <a:solidFill>
                  <a:srgbClr val="000000"/>
                </a:solidFill>
                <a:effectLst/>
                <a:uLnTx/>
                <a:uFillTx/>
                <a:latin typeface="Montserrat"/>
                <a:ea typeface="+mn-ea"/>
                <a:cs typeface="+mn-cs"/>
              </a:rPr>
              <a:t> pourra pas être sélectionné dans PUMA</a:t>
            </a:r>
          </a:p>
          <a:p>
            <a:pPr>
              <a:tabLst>
                <a:tab pos="4217988" algn="r"/>
              </a:tabLst>
              <a:defRPr/>
            </a:pPr>
            <a:endParaRPr kumimoji="0" lang="fr-FR" sz="1000" b="1" i="0" u="none" strike="noStrike" kern="1200" cap="none" spc="0" normalizeH="0" baseline="0" noProof="0">
              <a:ln>
                <a:noFill/>
              </a:ln>
              <a:solidFill>
                <a:srgbClr val="000000"/>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4217988" algn="r"/>
              </a:tabLst>
              <a:defRPr/>
            </a:pPr>
            <a:r>
              <a:rPr kumimoji="0" lang="fr-FR" sz="1000" b="1" i="0" u="none" strike="noStrike" kern="1200" cap="none" spc="0" normalizeH="0" baseline="0" noProof="0">
                <a:ln>
                  <a:noFill/>
                </a:ln>
                <a:solidFill>
                  <a:srgbClr val="DB4B4B"/>
                </a:solidFill>
                <a:effectLst/>
                <a:uLnTx/>
                <a:uFillTx/>
                <a:latin typeface="Montserrat"/>
                <a:ea typeface="+mn-ea"/>
                <a:cs typeface="+mn-cs"/>
                <a:sym typeface="Wingdings" panose="05000000000000000000" pitchFamily="2" charset="2"/>
              </a:rPr>
              <a:t> Attention : </a:t>
            </a:r>
            <a:r>
              <a:rPr kumimoji="0" lang="fr-FR" sz="1000" b="0" i="0" u="none" strike="noStrike" kern="1200" cap="none" spc="0" normalizeH="0" baseline="0" noProof="0">
                <a:ln>
                  <a:noFill/>
                </a:ln>
                <a:solidFill>
                  <a:srgbClr val="DB4B4B"/>
                </a:solidFill>
                <a:effectLst/>
                <a:uLnTx/>
                <a:uFillTx/>
                <a:latin typeface="Montserrat"/>
                <a:ea typeface="+mn-ea"/>
                <a:cs typeface="+mn-cs"/>
                <a:sym typeface="Wingdings" panose="05000000000000000000" pitchFamily="2" charset="2"/>
              </a:rPr>
              <a:t>Le conseiller doit faire un switch de niveau 2 pour remplacer le nouveau fonds euro par le fonds historique </a:t>
            </a:r>
            <a:r>
              <a:rPr kumimoji="0" lang="fr-FR" sz="1000" b="0" i="0" u="sng" strike="noStrike" kern="1200" cap="none" spc="0" normalizeH="0" baseline="0" noProof="0">
                <a:ln>
                  <a:noFill/>
                </a:ln>
                <a:solidFill>
                  <a:srgbClr val="DB4B4B"/>
                </a:solidFill>
                <a:effectLst/>
                <a:uLnTx/>
                <a:uFillTx/>
                <a:latin typeface="Montserrat"/>
                <a:ea typeface="+mn-ea"/>
                <a:cs typeface="+mn-cs"/>
                <a:sym typeface="Wingdings" panose="05000000000000000000" pitchFamily="2" charset="2"/>
              </a:rPr>
              <a:t>dans l’allocation</a:t>
            </a:r>
            <a:r>
              <a:rPr kumimoji="0" lang="fr-FR" sz="1000" b="0" i="0" u="none" strike="noStrike" kern="1200" cap="none" spc="0" normalizeH="0" baseline="0" noProof="0">
                <a:ln>
                  <a:noFill/>
                </a:ln>
                <a:solidFill>
                  <a:srgbClr val="DB4B4B"/>
                </a:solidFill>
                <a:effectLst/>
                <a:uLnTx/>
                <a:uFillTx/>
                <a:latin typeface="Montserrat"/>
                <a:ea typeface="+mn-ea"/>
                <a:cs typeface="+mn-cs"/>
                <a:sym typeface="Wingdings" panose="05000000000000000000" pitchFamily="2" charset="2"/>
              </a:rPr>
              <a:t> et </a:t>
            </a:r>
            <a:r>
              <a:rPr kumimoji="0" lang="fr-FR" sz="1000" b="0" i="0" u="sng" strike="noStrike" kern="1200" cap="none" spc="0" normalizeH="0" baseline="0" noProof="0">
                <a:ln>
                  <a:noFill/>
                </a:ln>
                <a:solidFill>
                  <a:srgbClr val="DB4B4B"/>
                </a:solidFill>
                <a:effectLst/>
                <a:uLnTx/>
                <a:uFillTx/>
                <a:latin typeface="Montserrat"/>
                <a:ea typeface="+mn-ea"/>
                <a:cs typeface="+mn-cs"/>
                <a:sym typeface="Wingdings" panose="05000000000000000000" pitchFamily="2" charset="2"/>
              </a:rPr>
              <a:t>dans les VP</a:t>
            </a:r>
            <a:endParaRPr kumimoji="0" lang="fr-FR" sz="1000" b="0" i="0" u="sng" strike="noStrike" kern="1200" cap="none" spc="0" normalizeH="0" baseline="0" noProof="0">
              <a:ln>
                <a:noFill/>
              </a:ln>
              <a:solidFill>
                <a:srgbClr val="DB4B4B"/>
              </a:solidFill>
              <a:effectLst/>
              <a:uLnTx/>
              <a:uFillTx/>
              <a:latin typeface="Montserrat"/>
              <a:ea typeface="+mn-ea"/>
              <a:cs typeface="+mn-cs"/>
            </a:endParaRPr>
          </a:p>
        </p:txBody>
      </p:sp>
      <p:sp>
        <p:nvSpPr>
          <p:cNvPr id="12" name="Rectangle 11">
            <a:extLst>
              <a:ext uri="{FF2B5EF4-FFF2-40B4-BE49-F238E27FC236}">
                <a16:creationId xmlns:a16="http://schemas.microsoft.com/office/drawing/2014/main" id="{000BF8F7-7036-F7BB-88A5-5CC3C10A82C3}"/>
              </a:ext>
            </a:extLst>
          </p:cNvPr>
          <p:cNvSpPr/>
          <p:nvPr/>
        </p:nvSpPr>
        <p:spPr>
          <a:xfrm>
            <a:off x="7383982" y="2715435"/>
            <a:ext cx="4087636" cy="440563"/>
          </a:xfrm>
          <a:prstGeom prst="rect">
            <a:avLst/>
          </a:prstGeom>
          <a:solidFill>
            <a:schemeClr val="bg1">
              <a:lumMod val="95000"/>
            </a:scheme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4217988" algn="r"/>
              </a:tabLst>
              <a:defRPr/>
            </a:pPr>
            <a:r>
              <a:rPr kumimoji="0" lang="fr-FR" sz="1050" b="0" i="0" u="none" strike="noStrike" kern="1200" cap="none" spc="0" normalizeH="0" baseline="0" noProof="0">
                <a:ln>
                  <a:noFill/>
                </a:ln>
                <a:solidFill>
                  <a:srgbClr val="000000"/>
                </a:solidFill>
                <a:effectLst/>
                <a:uLnTx/>
                <a:uFillTx/>
                <a:latin typeface="Montserrat"/>
                <a:ea typeface="+mn-ea"/>
                <a:cs typeface="+mn-cs"/>
              </a:rPr>
              <a:t>Nuances 3D : </a:t>
            </a:r>
            <a:r>
              <a:rPr kumimoji="0" lang="fr-FR" sz="1050" b="1" i="0" u="none" strike="noStrike" kern="1200" cap="none" spc="0" normalizeH="0" baseline="0" noProof="0">
                <a:ln>
                  <a:noFill/>
                </a:ln>
                <a:solidFill>
                  <a:srgbClr val="000000"/>
                </a:solidFill>
                <a:effectLst/>
                <a:uLnTx/>
                <a:uFillTx/>
                <a:latin typeface="Montserrat"/>
                <a:ea typeface="+mn-ea"/>
                <a:cs typeface="+mn-cs"/>
              </a:rPr>
              <a:t>Nuances 3D Euro </a:t>
            </a:r>
            <a:r>
              <a:rPr kumimoji="0" lang="fr-FR" sz="1050" b="0" i="0" u="none" strike="noStrike" kern="1200" cap="none" spc="0" normalizeH="0" baseline="0" noProof="0">
                <a:ln>
                  <a:noFill/>
                </a:ln>
                <a:solidFill>
                  <a:srgbClr val="000000"/>
                </a:solidFill>
                <a:effectLst/>
                <a:uLnTx/>
                <a:uFillTx/>
                <a:latin typeface="Montserrat"/>
                <a:ea typeface="+mn-ea"/>
                <a:cs typeface="+mn-cs"/>
                <a:sym typeface="Wingdings" panose="05000000000000000000" pitchFamily="2" charset="2"/>
              </a:rPr>
              <a:t>(</a:t>
            </a:r>
            <a:r>
              <a:rPr kumimoji="0" lang="fr-FR" sz="1050" b="0" i="0" u="none" strike="noStrike" kern="1200" cap="none" spc="0" normalizeH="0" baseline="0" noProof="0">
                <a:ln>
                  <a:noFill/>
                </a:ln>
                <a:solidFill>
                  <a:srgbClr val="000000"/>
                </a:solidFill>
                <a:effectLst/>
                <a:uLnTx/>
                <a:uFillTx/>
                <a:latin typeface="Montserrat"/>
                <a:ea typeface="+mn-ea"/>
                <a:cs typeface="+mn-cs"/>
              </a:rPr>
              <a:t>N3DEURO)	</a:t>
            </a:r>
          </a:p>
          <a:p>
            <a:pPr marL="0" marR="0" lvl="0" indent="0" algn="l" defTabSz="914400" rtl="0" eaLnBrk="1" fontAlgn="auto" latinLnBrk="0" hangingPunct="1">
              <a:lnSpc>
                <a:spcPct val="100000"/>
              </a:lnSpc>
              <a:spcBef>
                <a:spcPts val="0"/>
              </a:spcBef>
              <a:spcAft>
                <a:spcPts val="0"/>
              </a:spcAft>
              <a:buClrTx/>
              <a:buSzTx/>
              <a:buFontTx/>
              <a:buNone/>
              <a:tabLst>
                <a:tab pos="4217988" algn="r"/>
              </a:tabLst>
              <a:defRPr/>
            </a:pPr>
            <a:r>
              <a:rPr kumimoji="0" lang="fr-FR" sz="1050" b="0" i="0" u="none" strike="noStrike" kern="1200" cap="none" spc="0" normalizeH="0" baseline="0" noProof="0">
                <a:ln>
                  <a:noFill/>
                </a:ln>
                <a:solidFill>
                  <a:srgbClr val="000000"/>
                </a:solidFill>
                <a:effectLst/>
                <a:uLnTx/>
                <a:uFillTx/>
                <a:latin typeface="Montserrat"/>
                <a:ea typeface="+mn-ea"/>
                <a:cs typeface="+mn-cs"/>
              </a:rPr>
              <a:t>Nuances Plus : </a:t>
            </a:r>
            <a:r>
              <a:rPr kumimoji="0" lang="fr-FR" sz="1050" b="1" i="0" u="none" strike="noStrike" kern="1200" cap="none" spc="0" normalizeH="0" baseline="0" noProof="0">
                <a:ln>
                  <a:noFill/>
                </a:ln>
                <a:solidFill>
                  <a:srgbClr val="000000"/>
                </a:solidFill>
                <a:effectLst/>
                <a:uLnTx/>
                <a:uFillTx/>
                <a:latin typeface="Montserrat"/>
                <a:ea typeface="+mn-ea"/>
                <a:cs typeface="+mn-cs"/>
              </a:rPr>
              <a:t>Nuances Plus Euro </a:t>
            </a:r>
            <a:r>
              <a:rPr kumimoji="0" lang="fr-FR" sz="1050" b="0" i="0" u="none" strike="noStrike" kern="1200" cap="none" spc="0" normalizeH="0" baseline="0" noProof="0">
                <a:ln>
                  <a:noFill/>
                </a:ln>
                <a:solidFill>
                  <a:srgbClr val="000000"/>
                </a:solidFill>
                <a:effectLst/>
                <a:uLnTx/>
                <a:uFillTx/>
                <a:latin typeface="Montserrat"/>
                <a:ea typeface="+mn-ea"/>
                <a:cs typeface="+mn-cs"/>
              </a:rPr>
              <a:t>(NPLUSEURO)</a:t>
            </a:r>
          </a:p>
        </p:txBody>
      </p:sp>
      <p:sp>
        <p:nvSpPr>
          <p:cNvPr id="54" name="Rectangle 53">
            <a:extLst>
              <a:ext uri="{FF2B5EF4-FFF2-40B4-BE49-F238E27FC236}">
                <a16:creationId xmlns:a16="http://schemas.microsoft.com/office/drawing/2014/main" id="{613D7069-4BC6-A921-9BD5-6E67D1BB60C5}"/>
              </a:ext>
            </a:extLst>
          </p:cNvPr>
          <p:cNvSpPr/>
          <p:nvPr/>
        </p:nvSpPr>
        <p:spPr>
          <a:xfrm>
            <a:off x="7383982" y="4580878"/>
            <a:ext cx="4087636" cy="973010"/>
          </a:xfrm>
          <a:prstGeom prst="rect">
            <a:avLst/>
          </a:prstGeom>
          <a:solidFill>
            <a:schemeClr val="bg1"/>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Ins="39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4217988" algn="r"/>
              </a:tabLst>
              <a:defRPr/>
            </a:pPr>
            <a:r>
              <a:rPr kumimoji="0" lang="fr-FR" sz="1000" b="0" i="0" u="none" strike="noStrike" kern="1200" cap="none" spc="0" normalizeH="0" baseline="0" noProof="0">
                <a:ln>
                  <a:noFill/>
                </a:ln>
                <a:solidFill>
                  <a:srgbClr val="000000"/>
                </a:solidFill>
                <a:effectLst/>
                <a:uLnTx/>
                <a:uFillTx/>
                <a:latin typeface="Montserrat"/>
                <a:ea typeface="+mn-ea"/>
                <a:cs typeface="+mn-cs"/>
              </a:rPr>
              <a:t>LEA propose le </a:t>
            </a:r>
            <a:r>
              <a:rPr kumimoji="0" lang="fr-FR" sz="1000" b="1" i="0" u="none" strike="noStrike" kern="1200" cap="none" spc="0" normalizeH="0" baseline="0" noProof="0">
                <a:ln>
                  <a:noFill/>
                </a:ln>
                <a:solidFill>
                  <a:srgbClr val="EAB818"/>
                </a:solidFill>
                <a:effectLst/>
                <a:uLnTx/>
                <a:uFillTx/>
                <a:latin typeface="Montserrat"/>
                <a:ea typeface="+mn-ea"/>
                <a:cs typeface="+mn-cs"/>
              </a:rPr>
              <a:t>nouveau fonds euro</a:t>
            </a:r>
            <a:endParaRPr kumimoji="0" lang="fr-FR" sz="1000" b="0" i="0" u="none" strike="noStrike" kern="1200" cap="none" spc="0" normalizeH="0" baseline="0" noProof="0">
              <a:ln>
                <a:noFill/>
              </a:ln>
              <a:solidFill>
                <a:srgbClr val="000000"/>
              </a:solidFill>
              <a:effectLst/>
              <a:uLnTx/>
              <a:uFillTx/>
              <a:latin typeface="Montserrat"/>
              <a:ea typeface="+mn-ea"/>
              <a:cs typeface="+mn-cs"/>
            </a:endParaRPr>
          </a:p>
        </p:txBody>
      </p:sp>
      <p:sp>
        <p:nvSpPr>
          <p:cNvPr id="13" name="Rectangle 12">
            <a:extLst>
              <a:ext uri="{FF2B5EF4-FFF2-40B4-BE49-F238E27FC236}">
                <a16:creationId xmlns:a16="http://schemas.microsoft.com/office/drawing/2014/main" id="{8C837463-FFD3-DD44-AA05-31CD76A68C0D}"/>
              </a:ext>
            </a:extLst>
          </p:cNvPr>
          <p:cNvSpPr/>
          <p:nvPr/>
        </p:nvSpPr>
        <p:spPr>
          <a:xfrm>
            <a:off x="976726" y="2716925"/>
            <a:ext cx="2235541" cy="440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000000"/>
                </a:solidFill>
                <a:effectLst/>
                <a:uLnTx/>
                <a:uFillTx/>
                <a:latin typeface="Montserrat"/>
                <a:ea typeface="+mn-ea"/>
                <a:cs typeface="+mn-cs"/>
              </a:rPr>
              <a:t>Fonds en euro </a:t>
            </a:r>
            <a:br>
              <a:rPr kumimoji="0" lang="fr-FR" sz="1200" b="1" i="0" u="none" strike="noStrike" kern="1200" cap="none" spc="0" normalizeH="0" baseline="0" noProof="0">
                <a:ln>
                  <a:noFill/>
                </a:ln>
                <a:solidFill>
                  <a:srgbClr val="000000"/>
                </a:solidFill>
                <a:effectLst/>
                <a:uLnTx/>
                <a:uFillTx/>
                <a:latin typeface="Montserrat"/>
                <a:ea typeface="+mn-ea"/>
                <a:cs typeface="+mn-cs"/>
              </a:rPr>
            </a:br>
            <a:r>
              <a:rPr kumimoji="0" lang="fr-FR" sz="1200" b="1" i="0" u="none" strike="noStrike" kern="1200" cap="none" spc="0" normalizeH="0" baseline="0" noProof="0">
                <a:ln>
                  <a:noFill/>
                </a:ln>
                <a:solidFill>
                  <a:srgbClr val="000000"/>
                </a:solidFill>
                <a:effectLst/>
                <a:uLnTx/>
                <a:uFillTx/>
                <a:latin typeface="Montserrat"/>
                <a:ea typeface="+mn-ea"/>
                <a:cs typeface="+mn-cs"/>
              </a:rPr>
              <a:t>associés aux contrats</a:t>
            </a:r>
          </a:p>
        </p:txBody>
      </p:sp>
      <p:sp>
        <p:nvSpPr>
          <p:cNvPr id="3" name="Rectangle 2">
            <a:extLst>
              <a:ext uri="{FF2B5EF4-FFF2-40B4-BE49-F238E27FC236}">
                <a16:creationId xmlns:a16="http://schemas.microsoft.com/office/drawing/2014/main" id="{C555C3A6-6F95-1A8E-A5DD-4B7F610E7405}"/>
              </a:ext>
            </a:extLst>
          </p:cNvPr>
          <p:cNvSpPr/>
          <p:nvPr/>
        </p:nvSpPr>
        <p:spPr>
          <a:xfrm>
            <a:off x="1199424" y="3270243"/>
            <a:ext cx="2012843" cy="3648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A193"/>
                </a:solidFill>
                <a:effectLst/>
                <a:uLnTx/>
                <a:uFillTx/>
                <a:latin typeface="Montserrat"/>
                <a:ea typeface="+mn-ea"/>
                <a:cs typeface="+mn-cs"/>
              </a:rPr>
              <a:t>Souscription par transfert</a:t>
            </a:r>
          </a:p>
        </p:txBody>
      </p:sp>
      <p:sp>
        <p:nvSpPr>
          <p:cNvPr id="21" name="Rectangle 20">
            <a:extLst>
              <a:ext uri="{FF2B5EF4-FFF2-40B4-BE49-F238E27FC236}">
                <a16:creationId xmlns:a16="http://schemas.microsoft.com/office/drawing/2014/main" id="{A2C955B6-DC9C-FC5D-7605-CA408EDAB573}"/>
              </a:ext>
            </a:extLst>
          </p:cNvPr>
          <p:cNvSpPr/>
          <p:nvPr/>
        </p:nvSpPr>
        <p:spPr>
          <a:xfrm>
            <a:off x="1199424" y="3700239"/>
            <a:ext cx="2012843" cy="3648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FF0000"/>
                </a:solidFill>
                <a:effectLst/>
                <a:uLnTx/>
                <a:uFillTx/>
                <a:latin typeface="Montserrat"/>
                <a:ea typeface="+mn-ea"/>
                <a:cs typeface="+mn-cs"/>
              </a:rPr>
              <a:t>Arbitrage</a:t>
            </a:r>
            <a:endParaRPr lang="fr-FR" sz="1000" b="1" i="0" u="none" strike="noStrike" kern="1200" cap="none" spc="0" normalizeH="0" baseline="0" noProof="0">
              <a:ln>
                <a:noFill/>
              </a:ln>
              <a:solidFill>
                <a:srgbClr val="FF0000"/>
              </a:solidFill>
              <a:effectLst/>
              <a:uLnTx/>
              <a:uFillTx/>
              <a:latin typeface="Montserrat"/>
            </a:endParaRPr>
          </a:p>
        </p:txBody>
      </p:sp>
      <p:sp>
        <p:nvSpPr>
          <p:cNvPr id="27" name="Rectangle 26">
            <a:extLst>
              <a:ext uri="{FF2B5EF4-FFF2-40B4-BE49-F238E27FC236}">
                <a16:creationId xmlns:a16="http://schemas.microsoft.com/office/drawing/2014/main" id="{BDE2786E-28BE-150E-B108-C0EE71A064A9}"/>
              </a:ext>
            </a:extLst>
          </p:cNvPr>
          <p:cNvSpPr/>
          <p:nvPr/>
        </p:nvSpPr>
        <p:spPr>
          <a:xfrm>
            <a:off x="1199424" y="4130236"/>
            <a:ext cx="2012843" cy="3648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FF0000"/>
                </a:solidFill>
                <a:effectLst/>
                <a:uLnTx/>
                <a:uFillTx/>
                <a:latin typeface="Montserrat"/>
                <a:ea typeface="+mn-ea"/>
                <a:cs typeface="+mn-cs"/>
              </a:rPr>
              <a:t>Versement libre </a:t>
            </a:r>
            <a:r>
              <a:rPr kumimoji="0" lang="fr-FR" sz="1000" b="0" i="0" u="none" strike="noStrike" kern="1200" cap="none" spc="0" normalizeH="0" baseline="0" noProof="0">
                <a:ln>
                  <a:noFill/>
                </a:ln>
                <a:solidFill>
                  <a:srgbClr val="FF0000"/>
                </a:solidFill>
                <a:effectLst/>
                <a:uLnTx/>
                <a:uFillTx/>
                <a:latin typeface="Montserrat"/>
                <a:ea typeface="+mn-ea"/>
                <a:cs typeface="+mn-cs"/>
              </a:rPr>
              <a:t>(valoriser l’ensemble du contrat)</a:t>
            </a:r>
            <a:endParaRPr lang="fr-FR" sz="1000" b="0" i="0" u="none" strike="noStrike" kern="1200" cap="none" spc="0" normalizeH="0" baseline="0" noProof="0">
              <a:ln>
                <a:noFill/>
              </a:ln>
              <a:solidFill>
                <a:srgbClr val="FF0000"/>
              </a:solidFill>
              <a:effectLst/>
              <a:uLnTx/>
              <a:uFillTx/>
              <a:latin typeface="Montserrat"/>
            </a:endParaRPr>
          </a:p>
        </p:txBody>
      </p:sp>
      <p:sp>
        <p:nvSpPr>
          <p:cNvPr id="53" name="Rectangle 52">
            <a:extLst>
              <a:ext uri="{FF2B5EF4-FFF2-40B4-BE49-F238E27FC236}">
                <a16:creationId xmlns:a16="http://schemas.microsoft.com/office/drawing/2014/main" id="{21E1E902-D8EF-BA7B-14A7-965A8705062F}"/>
              </a:ext>
            </a:extLst>
          </p:cNvPr>
          <p:cNvSpPr/>
          <p:nvPr/>
        </p:nvSpPr>
        <p:spPr>
          <a:xfrm>
            <a:off x="1199424" y="4580879"/>
            <a:ext cx="2012843" cy="973009"/>
          </a:xfrm>
          <a:prstGeom prst="rect">
            <a:avLst/>
          </a:prstGeom>
          <a:solidFill>
            <a:schemeClr val="bg1">
              <a:lumMod val="9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FF0000"/>
                </a:solidFill>
                <a:effectLst/>
                <a:uLnTx/>
                <a:uFillTx/>
                <a:latin typeface="Montserrat"/>
                <a:ea typeface="+mn-ea"/>
                <a:cs typeface="+mn-cs"/>
              </a:rPr>
              <a:t>Versement libre </a:t>
            </a:r>
            <a:r>
              <a:rPr kumimoji="0" lang="fr-FR" sz="1000" b="0" i="0" u="none" strike="noStrike" kern="1200" cap="none" spc="0" normalizeH="0" baseline="0" noProof="0">
                <a:ln>
                  <a:noFill/>
                </a:ln>
                <a:solidFill>
                  <a:srgbClr val="FF0000"/>
                </a:solidFill>
                <a:effectLst/>
                <a:uLnTx/>
                <a:uFillTx/>
                <a:latin typeface="Montserrat"/>
                <a:ea typeface="+mn-ea"/>
                <a:cs typeface="+mn-cs"/>
              </a:rPr>
              <a:t>(valoriser uniquement les versements) et </a:t>
            </a:r>
            <a:r>
              <a:rPr kumimoji="0" lang="fr-FR" sz="1000" b="1" i="0" u="none" strike="noStrike" kern="1200" cap="none" spc="0" normalizeH="0" baseline="0" noProof="0">
                <a:ln>
                  <a:noFill/>
                </a:ln>
                <a:solidFill>
                  <a:srgbClr val="FF0000"/>
                </a:solidFill>
                <a:effectLst/>
                <a:uLnTx/>
                <a:uFillTx/>
                <a:latin typeface="Montserrat"/>
                <a:ea typeface="+mn-ea"/>
                <a:cs typeface="+mn-cs"/>
              </a:rPr>
              <a:t>création de Versement Programmés (VP)</a:t>
            </a:r>
          </a:p>
        </p:txBody>
      </p:sp>
      <p:sp>
        <p:nvSpPr>
          <p:cNvPr id="2" name="Title 1">
            <a:extLst>
              <a:ext uri="{FF2B5EF4-FFF2-40B4-BE49-F238E27FC236}">
                <a16:creationId xmlns:a16="http://schemas.microsoft.com/office/drawing/2014/main" id="{86944883-FC16-1C5F-4C84-E0724E7968D0}"/>
              </a:ext>
            </a:extLst>
          </p:cNvPr>
          <p:cNvSpPr>
            <a:spLocks noGrp="1"/>
          </p:cNvSpPr>
          <p:nvPr>
            <p:ph type="title"/>
          </p:nvPr>
        </p:nvSpPr>
        <p:spPr/>
        <p:txBody>
          <a:bodyPr/>
          <a:lstStyle/>
          <a:p>
            <a:r>
              <a:rPr lang="fr-FR" sz="1800"/>
              <a:t>Parcours LEA : Fonds Euros de Nuances 3D et Nuances Plus </a:t>
            </a:r>
          </a:p>
        </p:txBody>
      </p:sp>
      <p:sp>
        <p:nvSpPr>
          <p:cNvPr id="73" name="Text Placeholder 72">
            <a:extLst>
              <a:ext uri="{FF2B5EF4-FFF2-40B4-BE49-F238E27FC236}">
                <a16:creationId xmlns:a16="http://schemas.microsoft.com/office/drawing/2014/main" id="{F3A77378-4234-278F-F4A8-077279E2623B}"/>
              </a:ext>
            </a:extLst>
          </p:cNvPr>
          <p:cNvSpPr>
            <a:spLocks noGrp="1"/>
          </p:cNvSpPr>
          <p:nvPr>
            <p:ph type="body" sz="quarter" idx="12"/>
          </p:nvPr>
        </p:nvSpPr>
        <p:spPr>
          <a:xfrm>
            <a:off x="1200513" y="816000"/>
            <a:ext cx="10272131" cy="1102879"/>
          </a:xfrm>
        </p:spPr>
        <p:txBody>
          <a:bodyPr>
            <a:noAutofit/>
          </a:bodyPr>
          <a:lstStyle/>
          <a:p>
            <a:r>
              <a:rPr lang="fr-FR" sz="1600">
                <a:latin typeface="Montserrat" panose="00000500000000000000" pitchFamily="2" charset="0"/>
              </a:rPr>
              <a:t>Conformément au Flash Info Ecureuil Vie #18 , les contrats Nuances 3D et Nuances Plus souscrits par transfert PACTE depuis le 26/9/22 sont dotés de nouveaux fonds en euro en raison du passage à une garantie en capital minorée des frais de gestion.</a:t>
            </a:r>
          </a:p>
          <a:p>
            <a:r>
              <a:rPr lang="fr-FR" sz="1600" b="1">
                <a:latin typeface="Montserrat" panose="00000500000000000000" pitchFamily="2" charset="0"/>
              </a:rPr>
              <a:t>Avant l’alimentation automatique du parcours PUMA via le panier, des précautions doivent être prises dans le parcours LEA : </a:t>
            </a:r>
          </a:p>
        </p:txBody>
      </p:sp>
      <p:sp>
        <p:nvSpPr>
          <p:cNvPr id="35" name="Rectangle: Rounded Corners 34">
            <a:extLst>
              <a:ext uri="{FF2B5EF4-FFF2-40B4-BE49-F238E27FC236}">
                <a16:creationId xmlns:a16="http://schemas.microsoft.com/office/drawing/2014/main" id="{DC86662C-C609-5A14-0897-2D866582D640}"/>
              </a:ext>
            </a:extLst>
          </p:cNvPr>
          <p:cNvSpPr/>
          <p:nvPr/>
        </p:nvSpPr>
        <p:spPr>
          <a:xfrm>
            <a:off x="6571188" y="2461630"/>
            <a:ext cx="625061" cy="173117"/>
          </a:xfrm>
          <a:prstGeom prst="roundRect">
            <a:avLst>
              <a:gd name="adj" fmla="val 50000"/>
            </a:avLst>
          </a:prstGeom>
          <a:solidFill>
            <a:schemeClr val="accent1">
              <a:lumMod val="20000"/>
              <a:lumOff val="80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0" rIns="7200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581D74"/>
                </a:solidFill>
                <a:effectLst/>
                <a:uLnTx/>
                <a:uFillTx/>
                <a:latin typeface="Montserrat"/>
                <a:ea typeface="+mn-ea"/>
                <a:cs typeface="+mn-cs"/>
              </a:rPr>
              <a:t>Anciens</a:t>
            </a:r>
          </a:p>
        </p:txBody>
      </p:sp>
      <p:sp>
        <p:nvSpPr>
          <p:cNvPr id="36" name="Rectangle: Rounded Corners 35">
            <a:extLst>
              <a:ext uri="{FF2B5EF4-FFF2-40B4-BE49-F238E27FC236}">
                <a16:creationId xmlns:a16="http://schemas.microsoft.com/office/drawing/2014/main" id="{6148C2C5-D062-0289-446D-514E10A1F10C}"/>
              </a:ext>
            </a:extLst>
          </p:cNvPr>
          <p:cNvSpPr/>
          <p:nvPr/>
        </p:nvSpPr>
        <p:spPr>
          <a:xfrm>
            <a:off x="10604638" y="2461630"/>
            <a:ext cx="732034" cy="173117"/>
          </a:xfrm>
          <a:prstGeom prst="roundRect">
            <a:avLst>
              <a:gd name="adj" fmla="val 50000"/>
            </a:avLst>
          </a:prstGeom>
          <a:solidFill>
            <a:schemeClr val="accent6">
              <a:lumMod val="20000"/>
              <a:lumOff val="80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0" rIns="7200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EAB818"/>
                </a:solidFill>
                <a:effectLst/>
                <a:uLnTx/>
                <a:uFillTx/>
                <a:latin typeface="Montserrat"/>
                <a:ea typeface="+mn-ea"/>
                <a:cs typeface="+mn-cs"/>
              </a:rPr>
              <a:t>Nouveaux</a:t>
            </a:r>
          </a:p>
        </p:txBody>
      </p:sp>
      <p:sp>
        <p:nvSpPr>
          <p:cNvPr id="9" name="TextBox 8">
            <a:extLst>
              <a:ext uri="{FF2B5EF4-FFF2-40B4-BE49-F238E27FC236}">
                <a16:creationId xmlns:a16="http://schemas.microsoft.com/office/drawing/2014/main" id="{194DA725-BAF6-4D77-E8B5-E90312C7B5C3}"/>
              </a:ext>
            </a:extLst>
          </p:cNvPr>
          <p:cNvSpPr txBox="1"/>
          <p:nvPr/>
        </p:nvSpPr>
        <p:spPr>
          <a:xfrm rot="16200000">
            <a:off x="125004" y="4117218"/>
            <a:ext cx="1888111" cy="184666"/>
          </a:xfrm>
          <a:prstGeom prst="rect">
            <a:avLst/>
          </a:prstGeom>
          <a:noFill/>
        </p:spPr>
        <p:txBody>
          <a:bodyPr vert="horz" wrap="square" lIns="0" tIns="0" rIns="0" bIns="0" rtlCol="0">
            <a:spAutoFit/>
          </a:bodyPr>
          <a:lstStyle>
            <a:defPPr marR="0" lvl="0" algn="l" rtl="0">
              <a:lnSpc>
                <a:spcPct val="100000"/>
              </a:lnSpc>
              <a:spcBef>
                <a:spcPts val="0"/>
              </a:spcBef>
              <a:spcAft>
                <a:spcPts val="0"/>
              </a:spcAft>
            </a:defPPr>
            <a:lvl1pPr marR="0" lvl="0" indent="0">
              <a:lnSpc>
                <a:spcPct val="100000"/>
              </a:lnSpc>
              <a:spcBef>
                <a:spcPts val="0"/>
              </a:spcBef>
              <a:spcAft>
                <a:spcPts val="0"/>
              </a:spcAft>
              <a:buClr>
                <a:srgbClr val="B24388"/>
              </a:buClr>
              <a:buFont typeface="Cambria Math" panose="02040503050406030204" pitchFamily="18" charset="0"/>
              <a:buNone/>
              <a:defRPr sz="1200" b="0" i="0" u="none" strike="noStrike" cap="none">
                <a:solidFill>
                  <a:srgbClr val="000000"/>
                </a:solidFill>
                <a:ea typeface="Arial"/>
                <a:cs typeface="Arial"/>
                <a:sym typeface="Arial"/>
              </a:defRPr>
            </a:lvl1pPr>
            <a:lvl2pPr marL="721766" marR="0" lvl="1" indent="-273044">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ea typeface="Arial"/>
                <a:cs typeface="Arial"/>
                <a:sym typeface="Arial"/>
              </a:defRPr>
            </a:lvl2pPr>
            <a:lvl3pPr marL="1077357" marR="0" lvl="2" indent="-264577">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ea typeface="Arial"/>
                <a:cs typeface="Arial"/>
                <a:sym typeface="Arial"/>
              </a:defRPr>
            </a:lvl3pPr>
            <a:lvl4pPr marL="1553594" marR="0" lvl="3" indent="-262460">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ea typeface="Arial"/>
                <a:cs typeface="Arial"/>
                <a:sym typeface="Arial"/>
              </a:defRPr>
            </a:lvl4pPr>
            <a:lvl5pPr marR="0" lvl="4">
              <a:lnSpc>
                <a:spcPct val="100000"/>
              </a:lnSpc>
              <a:spcBef>
                <a:spcPts val="0"/>
              </a:spcBef>
              <a:spcAft>
                <a:spcPts val="0"/>
              </a:spcAft>
              <a:buNone/>
              <a:defRPr sz="1867" b="0" i="0" u="none" strike="noStrike" cap="none">
                <a:solidFill>
                  <a:srgbClr val="000000"/>
                </a:solidFill>
                <a:ea typeface="Arial"/>
                <a:cs typeface="Arial"/>
                <a:sym typeface="Arial"/>
              </a:defRPr>
            </a:lvl5pPr>
            <a:lvl6pPr marR="0" lvl="5">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1200" cap="none" spc="0" normalizeH="0" baseline="0" noProof="0">
                <a:ln>
                  <a:noFill/>
                </a:ln>
                <a:solidFill>
                  <a:srgbClr val="000000">
                    <a:lumMod val="85000"/>
                    <a:lumOff val="15000"/>
                  </a:srgbClr>
                </a:solidFill>
                <a:effectLst/>
                <a:uLnTx/>
                <a:uFillTx/>
                <a:latin typeface="Montserrat"/>
                <a:cs typeface="Arial"/>
                <a:sym typeface="Arial"/>
              </a:rPr>
              <a:t>Cas d’usage dans LEA </a:t>
            </a:r>
          </a:p>
        </p:txBody>
      </p:sp>
      <p:grpSp>
        <p:nvGrpSpPr>
          <p:cNvPr id="14" name="Group 92">
            <a:extLst>
              <a:ext uri="{FF2B5EF4-FFF2-40B4-BE49-F238E27FC236}">
                <a16:creationId xmlns:a16="http://schemas.microsoft.com/office/drawing/2014/main" id="{CCB742FD-D37D-CA2B-1723-B88928E039F3}"/>
              </a:ext>
            </a:extLst>
          </p:cNvPr>
          <p:cNvGrpSpPr>
            <a:grpSpLocks noChangeAspect="1"/>
          </p:cNvGrpSpPr>
          <p:nvPr/>
        </p:nvGrpSpPr>
        <p:grpSpPr bwMode="auto">
          <a:xfrm>
            <a:off x="11200279" y="3331651"/>
            <a:ext cx="199722" cy="199722"/>
            <a:chOff x="6546" y="1719"/>
            <a:chExt cx="426" cy="426"/>
          </a:xfrm>
          <a:solidFill>
            <a:schemeClr val="accent2"/>
          </a:solidFill>
        </p:grpSpPr>
        <p:sp>
          <p:nvSpPr>
            <p:cNvPr id="15" name="Freeform 93">
              <a:extLst>
                <a:ext uri="{FF2B5EF4-FFF2-40B4-BE49-F238E27FC236}">
                  <a16:creationId xmlns:a16="http://schemas.microsoft.com/office/drawing/2014/main" id="{D525A285-4FD9-54AF-F66E-F5FEAD5435F0}"/>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D6D2E3"/>
                </a:solidFill>
                <a:effectLst/>
                <a:uLnTx/>
                <a:uFillTx/>
                <a:latin typeface="Montserrat"/>
                <a:ea typeface="+mn-ea"/>
                <a:cs typeface="Arial" charset="0"/>
              </a:endParaRPr>
            </a:p>
          </p:txBody>
        </p:sp>
        <p:sp>
          <p:nvSpPr>
            <p:cNvPr id="20" name="Freeform 94">
              <a:extLst>
                <a:ext uri="{FF2B5EF4-FFF2-40B4-BE49-F238E27FC236}">
                  <a16:creationId xmlns:a16="http://schemas.microsoft.com/office/drawing/2014/main" id="{D2FAE961-44BE-1D41-5176-26BE266FC63C}"/>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D6D2E3"/>
                </a:solidFill>
                <a:effectLst/>
                <a:uLnTx/>
                <a:uFillTx/>
                <a:latin typeface="Montserrat"/>
                <a:ea typeface="+mn-ea"/>
                <a:cs typeface="Arial" charset="0"/>
              </a:endParaRPr>
            </a:p>
          </p:txBody>
        </p:sp>
      </p:grpSp>
      <p:grpSp>
        <p:nvGrpSpPr>
          <p:cNvPr id="30" name="Group 92">
            <a:extLst>
              <a:ext uri="{FF2B5EF4-FFF2-40B4-BE49-F238E27FC236}">
                <a16:creationId xmlns:a16="http://schemas.microsoft.com/office/drawing/2014/main" id="{4F377154-E9CD-D812-2C2A-1B80C0C8794B}"/>
              </a:ext>
            </a:extLst>
          </p:cNvPr>
          <p:cNvGrpSpPr>
            <a:grpSpLocks noChangeAspect="1"/>
          </p:cNvGrpSpPr>
          <p:nvPr/>
        </p:nvGrpSpPr>
        <p:grpSpPr bwMode="auto">
          <a:xfrm>
            <a:off x="11200279" y="3984172"/>
            <a:ext cx="199722" cy="199722"/>
            <a:chOff x="6546" y="1719"/>
            <a:chExt cx="426" cy="426"/>
          </a:xfrm>
          <a:solidFill>
            <a:schemeClr val="accent2"/>
          </a:solidFill>
        </p:grpSpPr>
        <p:sp>
          <p:nvSpPr>
            <p:cNvPr id="31" name="Freeform 93">
              <a:extLst>
                <a:ext uri="{FF2B5EF4-FFF2-40B4-BE49-F238E27FC236}">
                  <a16:creationId xmlns:a16="http://schemas.microsoft.com/office/drawing/2014/main" id="{ABEE976B-5176-1321-5025-72CC2B63EAF7}"/>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D6D2E3"/>
                </a:solidFill>
                <a:effectLst/>
                <a:uLnTx/>
                <a:uFillTx/>
                <a:latin typeface="Montserrat"/>
                <a:ea typeface="+mn-ea"/>
                <a:cs typeface="Arial" charset="0"/>
              </a:endParaRPr>
            </a:p>
          </p:txBody>
        </p:sp>
        <p:sp>
          <p:nvSpPr>
            <p:cNvPr id="43" name="Freeform 94">
              <a:extLst>
                <a:ext uri="{FF2B5EF4-FFF2-40B4-BE49-F238E27FC236}">
                  <a16:creationId xmlns:a16="http://schemas.microsoft.com/office/drawing/2014/main" id="{C82FCBE8-7ED0-20BB-9BAA-8EBFA1C59A94}"/>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D6D2E3"/>
                </a:solidFill>
                <a:effectLst/>
                <a:uLnTx/>
                <a:uFillTx/>
                <a:latin typeface="Montserrat"/>
                <a:ea typeface="+mn-ea"/>
                <a:cs typeface="Arial" charset="0"/>
              </a:endParaRPr>
            </a:p>
          </p:txBody>
        </p:sp>
      </p:grpSp>
      <p:grpSp>
        <p:nvGrpSpPr>
          <p:cNvPr id="67" name="Group 66">
            <a:extLst>
              <a:ext uri="{FF2B5EF4-FFF2-40B4-BE49-F238E27FC236}">
                <a16:creationId xmlns:a16="http://schemas.microsoft.com/office/drawing/2014/main" id="{B05D7DDF-473C-F44F-147E-D2D85427E8DB}"/>
              </a:ext>
            </a:extLst>
          </p:cNvPr>
          <p:cNvGrpSpPr/>
          <p:nvPr/>
        </p:nvGrpSpPr>
        <p:grpSpPr>
          <a:xfrm>
            <a:off x="6897445" y="5079888"/>
            <a:ext cx="364503" cy="364503"/>
            <a:chOff x="6637539" y="4023516"/>
            <a:chExt cx="364503" cy="364503"/>
          </a:xfrm>
        </p:grpSpPr>
        <p:sp>
          <p:nvSpPr>
            <p:cNvPr id="64" name="Octagon 63">
              <a:extLst>
                <a:ext uri="{FF2B5EF4-FFF2-40B4-BE49-F238E27FC236}">
                  <a16:creationId xmlns:a16="http://schemas.microsoft.com/office/drawing/2014/main" id="{92DCA496-2DBF-041E-760A-15223F9C84CC}"/>
                </a:ext>
              </a:extLst>
            </p:cNvPr>
            <p:cNvSpPr/>
            <p:nvPr/>
          </p:nvSpPr>
          <p:spPr>
            <a:xfrm>
              <a:off x="6637539" y="4023516"/>
              <a:ext cx="364503" cy="364503"/>
            </a:xfrm>
            <a:prstGeom prst="oct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FFFFFF"/>
                </a:solidFill>
                <a:effectLst/>
                <a:uLnTx/>
                <a:uFillTx/>
                <a:latin typeface="Montserrat"/>
                <a:ea typeface="+mn-ea"/>
                <a:cs typeface="+mn-cs"/>
              </a:endParaRPr>
            </a:p>
          </p:txBody>
        </p:sp>
        <p:grpSp>
          <p:nvGrpSpPr>
            <p:cNvPr id="61" name="Group 49">
              <a:extLst>
                <a:ext uri="{FF2B5EF4-FFF2-40B4-BE49-F238E27FC236}">
                  <a16:creationId xmlns:a16="http://schemas.microsoft.com/office/drawing/2014/main" id="{AC376435-7EED-1554-BE8C-2C7767CB7EA4}"/>
                </a:ext>
              </a:extLst>
            </p:cNvPr>
            <p:cNvGrpSpPr>
              <a:grpSpLocks noChangeAspect="1"/>
            </p:cNvGrpSpPr>
            <p:nvPr/>
          </p:nvGrpSpPr>
          <p:grpSpPr bwMode="auto">
            <a:xfrm>
              <a:off x="6672591" y="4058569"/>
              <a:ext cx="294398" cy="294396"/>
              <a:chOff x="4471" y="440"/>
              <a:chExt cx="427" cy="427"/>
            </a:xfrm>
            <a:solidFill>
              <a:schemeClr val="bg1"/>
            </a:solidFill>
          </p:grpSpPr>
          <p:sp>
            <p:nvSpPr>
              <p:cNvPr id="62" name="Freeform 50">
                <a:extLst>
                  <a:ext uri="{FF2B5EF4-FFF2-40B4-BE49-F238E27FC236}">
                    <a16:creationId xmlns:a16="http://schemas.microsoft.com/office/drawing/2014/main" id="{ADE89AC0-D1E9-FAB0-700E-1444998930D1}"/>
                  </a:ext>
                </a:extLst>
              </p:cNvPr>
              <p:cNvSpPr>
                <a:spLocks noEditPoints="1"/>
              </p:cNvSpPr>
              <p:nvPr/>
            </p:nvSpPr>
            <p:spPr bwMode="auto">
              <a:xfrm>
                <a:off x="4554" y="498"/>
                <a:ext cx="262" cy="298"/>
              </a:xfrm>
              <a:custGeom>
                <a:avLst/>
                <a:gdLst>
                  <a:gd name="T0" fmla="*/ 80 w 177"/>
                  <a:gd name="T1" fmla="*/ 201 h 201"/>
                  <a:gd name="T2" fmla="*/ 48 w 177"/>
                  <a:gd name="T3" fmla="*/ 187 h 201"/>
                  <a:gd name="T4" fmla="*/ 0 w 177"/>
                  <a:gd name="T5" fmla="*/ 118 h 201"/>
                  <a:gd name="T6" fmla="*/ 18 w 177"/>
                  <a:gd name="T7" fmla="*/ 99 h 201"/>
                  <a:gd name="T8" fmla="*/ 43 w 177"/>
                  <a:gd name="T9" fmla="*/ 114 h 201"/>
                  <a:gd name="T10" fmla="*/ 46 w 177"/>
                  <a:gd name="T11" fmla="*/ 17 h 201"/>
                  <a:gd name="T12" fmla="*/ 70 w 177"/>
                  <a:gd name="T13" fmla="*/ 40 h 201"/>
                  <a:gd name="T14" fmla="*/ 88 w 177"/>
                  <a:gd name="T15" fmla="*/ 0 h 201"/>
                  <a:gd name="T16" fmla="*/ 106 w 177"/>
                  <a:gd name="T17" fmla="*/ 43 h 201"/>
                  <a:gd name="T18" fmla="*/ 130 w 177"/>
                  <a:gd name="T19" fmla="*/ 20 h 201"/>
                  <a:gd name="T20" fmla="*/ 136 w 177"/>
                  <a:gd name="T21" fmla="*/ 84 h 201"/>
                  <a:gd name="T22" fmla="*/ 153 w 177"/>
                  <a:gd name="T23" fmla="*/ 66 h 201"/>
                  <a:gd name="T24" fmla="*/ 175 w 177"/>
                  <a:gd name="T25" fmla="*/ 80 h 201"/>
                  <a:gd name="T26" fmla="*/ 156 w 177"/>
                  <a:gd name="T27" fmla="*/ 126 h 201"/>
                  <a:gd name="T28" fmla="*/ 109 w 177"/>
                  <a:gd name="T29" fmla="*/ 201 h 201"/>
                  <a:gd name="T30" fmla="*/ 80 w 177"/>
                  <a:gd name="T31" fmla="*/ 189 h 201"/>
                  <a:gd name="T32" fmla="*/ 139 w 177"/>
                  <a:gd name="T33" fmla="*/ 144 h 201"/>
                  <a:gd name="T34" fmla="*/ 163 w 177"/>
                  <a:gd name="T35" fmla="*/ 88 h 201"/>
                  <a:gd name="T36" fmla="*/ 161 w 177"/>
                  <a:gd name="T37" fmla="*/ 79 h 201"/>
                  <a:gd name="T38" fmla="*/ 152 w 177"/>
                  <a:gd name="T39" fmla="*/ 81 h 201"/>
                  <a:gd name="T40" fmla="*/ 123 w 177"/>
                  <a:gd name="T41" fmla="*/ 118 h 201"/>
                  <a:gd name="T42" fmla="*/ 132 w 177"/>
                  <a:gd name="T43" fmla="*/ 39 h 201"/>
                  <a:gd name="T44" fmla="*/ 120 w 177"/>
                  <a:gd name="T45" fmla="*/ 37 h 201"/>
                  <a:gd name="T46" fmla="*/ 100 w 177"/>
                  <a:gd name="T47" fmla="*/ 102 h 201"/>
                  <a:gd name="T48" fmla="*/ 94 w 177"/>
                  <a:gd name="T49" fmla="*/ 18 h 201"/>
                  <a:gd name="T50" fmla="*/ 82 w 177"/>
                  <a:gd name="T51" fmla="*/ 18 h 201"/>
                  <a:gd name="T52" fmla="*/ 76 w 177"/>
                  <a:gd name="T53" fmla="*/ 102 h 201"/>
                  <a:gd name="T54" fmla="*/ 56 w 177"/>
                  <a:gd name="T55" fmla="*/ 34 h 201"/>
                  <a:gd name="T56" fmla="*/ 44 w 177"/>
                  <a:gd name="T57" fmla="*/ 36 h 201"/>
                  <a:gd name="T58" fmla="*/ 57 w 177"/>
                  <a:gd name="T59" fmla="*/ 128 h 201"/>
                  <a:gd name="T60" fmla="*/ 47 w 177"/>
                  <a:gd name="T61" fmla="*/ 134 h 201"/>
                  <a:gd name="T62" fmla="*/ 18 w 177"/>
                  <a:gd name="T63" fmla="*/ 111 h 201"/>
                  <a:gd name="T64" fmla="*/ 12 w 177"/>
                  <a:gd name="T65" fmla="*/ 117 h 201"/>
                  <a:gd name="T66" fmla="*/ 15 w 177"/>
                  <a:gd name="T67" fmla="*/ 12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7" h="201">
                    <a:moveTo>
                      <a:pt x="109" y="201"/>
                    </a:moveTo>
                    <a:cubicBezTo>
                      <a:pt x="80" y="201"/>
                      <a:pt x="80" y="201"/>
                      <a:pt x="80" y="201"/>
                    </a:cubicBezTo>
                    <a:cubicBezTo>
                      <a:pt x="68" y="201"/>
                      <a:pt x="57" y="196"/>
                      <a:pt x="49" y="187"/>
                    </a:cubicBezTo>
                    <a:cubicBezTo>
                      <a:pt x="49" y="187"/>
                      <a:pt x="48" y="187"/>
                      <a:pt x="48" y="187"/>
                    </a:cubicBezTo>
                    <a:cubicBezTo>
                      <a:pt x="6" y="130"/>
                      <a:pt x="6" y="130"/>
                      <a:pt x="6" y="130"/>
                    </a:cubicBezTo>
                    <a:cubicBezTo>
                      <a:pt x="2" y="127"/>
                      <a:pt x="0" y="122"/>
                      <a:pt x="0" y="118"/>
                    </a:cubicBezTo>
                    <a:cubicBezTo>
                      <a:pt x="0" y="113"/>
                      <a:pt x="2" y="108"/>
                      <a:pt x="5" y="104"/>
                    </a:cubicBezTo>
                    <a:cubicBezTo>
                      <a:pt x="8" y="101"/>
                      <a:pt x="13" y="99"/>
                      <a:pt x="18" y="99"/>
                    </a:cubicBezTo>
                    <a:cubicBezTo>
                      <a:pt x="22" y="98"/>
                      <a:pt x="27" y="100"/>
                      <a:pt x="31" y="103"/>
                    </a:cubicBezTo>
                    <a:cubicBezTo>
                      <a:pt x="43" y="114"/>
                      <a:pt x="43" y="114"/>
                      <a:pt x="43" y="114"/>
                    </a:cubicBezTo>
                    <a:cubicBezTo>
                      <a:pt x="32" y="39"/>
                      <a:pt x="32" y="39"/>
                      <a:pt x="32" y="39"/>
                    </a:cubicBezTo>
                    <a:cubicBezTo>
                      <a:pt x="30" y="29"/>
                      <a:pt x="36" y="19"/>
                      <a:pt x="46" y="17"/>
                    </a:cubicBezTo>
                    <a:cubicBezTo>
                      <a:pt x="56" y="15"/>
                      <a:pt x="66" y="21"/>
                      <a:pt x="68" y="31"/>
                    </a:cubicBezTo>
                    <a:cubicBezTo>
                      <a:pt x="70" y="40"/>
                      <a:pt x="70" y="40"/>
                      <a:pt x="70" y="40"/>
                    </a:cubicBezTo>
                    <a:cubicBezTo>
                      <a:pt x="70" y="18"/>
                      <a:pt x="70" y="18"/>
                      <a:pt x="70" y="18"/>
                    </a:cubicBezTo>
                    <a:cubicBezTo>
                      <a:pt x="70" y="8"/>
                      <a:pt x="78" y="0"/>
                      <a:pt x="88" y="0"/>
                    </a:cubicBezTo>
                    <a:cubicBezTo>
                      <a:pt x="98" y="0"/>
                      <a:pt x="106" y="8"/>
                      <a:pt x="106" y="18"/>
                    </a:cubicBezTo>
                    <a:cubicBezTo>
                      <a:pt x="106" y="43"/>
                      <a:pt x="106" y="43"/>
                      <a:pt x="106" y="43"/>
                    </a:cubicBezTo>
                    <a:cubicBezTo>
                      <a:pt x="108" y="34"/>
                      <a:pt x="108" y="34"/>
                      <a:pt x="108" y="34"/>
                    </a:cubicBezTo>
                    <a:cubicBezTo>
                      <a:pt x="110" y="24"/>
                      <a:pt x="120" y="18"/>
                      <a:pt x="130" y="20"/>
                    </a:cubicBezTo>
                    <a:cubicBezTo>
                      <a:pt x="140" y="22"/>
                      <a:pt x="146" y="32"/>
                      <a:pt x="144" y="42"/>
                    </a:cubicBezTo>
                    <a:cubicBezTo>
                      <a:pt x="136" y="84"/>
                      <a:pt x="136" y="84"/>
                      <a:pt x="136" y="84"/>
                    </a:cubicBezTo>
                    <a:cubicBezTo>
                      <a:pt x="142" y="74"/>
                      <a:pt x="142" y="74"/>
                      <a:pt x="142" y="74"/>
                    </a:cubicBezTo>
                    <a:cubicBezTo>
                      <a:pt x="145" y="70"/>
                      <a:pt x="149" y="67"/>
                      <a:pt x="153" y="66"/>
                    </a:cubicBezTo>
                    <a:cubicBezTo>
                      <a:pt x="158" y="65"/>
                      <a:pt x="163" y="66"/>
                      <a:pt x="167" y="68"/>
                    </a:cubicBezTo>
                    <a:cubicBezTo>
                      <a:pt x="171" y="71"/>
                      <a:pt x="174" y="75"/>
                      <a:pt x="175" y="80"/>
                    </a:cubicBezTo>
                    <a:cubicBezTo>
                      <a:pt x="177" y="85"/>
                      <a:pt x="176" y="89"/>
                      <a:pt x="173" y="94"/>
                    </a:cubicBezTo>
                    <a:cubicBezTo>
                      <a:pt x="156" y="126"/>
                      <a:pt x="156" y="126"/>
                      <a:pt x="156" y="126"/>
                    </a:cubicBezTo>
                    <a:cubicBezTo>
                      <a:pt x="153" y="132"/>
                      <a:pt x="151" y="138"/>
                      <a:pt x="151" y="144"/>
                    </a:cubicBezTo>
                    <a:cubicBezTo>
                      <a:pt x="151" y="182"/>
                      <a:pt x="137" y="201"/>
                      <a:pt x="109" y="201"/>
                    </a:cubicBezTo>
                    <a:close/>
                    <a:moveTo>
                      <a:pt x="58" y="179"/>
                    </a:moveTo>
                    <a:cubicBezTo>
                      <a:pt x="64" y="185"/>
                      <a:pt x="72" y="189"/>
                      <a:pt x="80" y="189"/>
                    </a:cubicBezTo>
                    <a:cubicBezTo>
                      <a:pt x="109" y="189"/>
                      <a:pt x="109" y="189"/>
                      <a:pt x="109" y="189"/>
                    </a:cubicBezTo>
                    <a:cubicBezTo>
                      <a:pt x="123" y="189"/>
                      <a:pt x="139" y="184"/>
                      <a:pt x="139" y="144"/>
                    </a:cubicBezTo>
                    <a:cubicBezTo>
                      <a:pt x="139" y="136"/>
                      <a:pt x="141" y="128"/>
                      <a:pt x="145" y="121"/>
                    </a:cubicBezTo>
                    <a:cubicBezTo>
                      <a:pt x="163" y="88"/>
                      <a:pt x="163" y="88"/>
                      <a:pt x="163" y="88"/>
                    </a:cubicBezTo>
                    <a:cubicBezTo>
                      <a:pt x="164" y="86"/>
                      <a:pt x="164" y="84"/>
                      <a:pt x="164" y="83"/>
                    </a:cubicBezTo>
                    <a:cubicBezTo>
                      <a:pt x="163" y="81"/>
                      <a:pt x="162" y="80"/>
                      <a:pt x="161" y="79"/>
                    </a:cubicBezTo>
                    <a:cubicBezTo>
                      <a:pt x="160" y="78"/>
                      <a:pt x="158" y="78"/>
                      <a:pt x="156" y="78"/>
                    </a:cubicBezTo>
                    <a:cubicBezTo>
                      <a:pt x="155" y="78"/>
                      <a:pt x="153" y="79"/>
                      <a:pt x="152" y="81"/>
                    </a:cubicBezTo>
                    <a:cubicBezTo>
                      <a:pt x="130" y="116"/>
                      <a:pt x="130" y="116"/>
                      <a:pt x="130" y="116"/>
                    </a:cubicBezTo>
                    <a:cubicBezTo>
                      <a:pt x="128" y="118"/>
                      <a:pt x="125" y="119"/>
                      <a:pt x="123" y="118"/>
                    </a:cubicBezTo>
                    <a:cubicBezTo>
                      <a:pt x="120" y="117"/>
                      <a:pt x="119" y="114"/>
                      <a:pt x="119" y="112"/>
                    </a:cubicBezTo>
                    <a:cubicBezTo>
                      <a:pt x="132" y="39"/>
                      <a:pt x="132" y="39"/>
                      <a:pt x="132" y="39"/>
                    </a:cubicBezTo>
                    <a:cubicBezTo>
                      <a:pt x="133" y="36"/>
                      <a:pt x="131" y="32"/>
                      <a:pt x="127" y="32"/>
                    </a:cubicBezTo>
                    <a:cubicBezTo>
                      <a:pt x="124" y="31"/>
                      <a:pt x="121" y="33"/>
                      <a:pt x="120" y="37"/>
                    </a:cubicBezTo>
                    <a:cubicBezTo>
                      <a:pt x="106" y="98"/>
                      <a:pt x="106" y="98"/>
                      <a:pt x="106" y="98"/>
                    </a:cubicBezTo>
                    <a:cubicBezTo>
                      <a:pt x="106" y="101"/>
                      <a:pt x="103" y="103"/>
                      <a:pt x="100" y="102"/>
                    </a:cubicBezTo>
                    <a:cubicBezTo>
                      <a:pt x="97" y="102"/>
                      <a:pt x="94" y="99"/>
                      <a:pt x="94" y="96"/>
                    </a:cubicBezTo>
                    <a:cubicBezTo>
                      <a:pt x="94" y="18"/>
                      <a:pt x="94" y="18"/>
                      <a:pt x="94" y="18"/>
                    </a:cubicBezTo>
                    <a:cubicBezTo>
                      <a:pt x="94" y="15"/>
                      <a:pt x="92" y="12"/>
                      <a:pt x="88" y="12"/>
                    </a:cubicBezTo>
                    <a:cubicBezTo>
                      <a:pt x="85" y="12"/>
                      <a:pt x="82" y="15"/>
                      <a:pt x="82" y="18"/>
                    </a:cubicBezTo>
                    <a:cubicBezTo>
                      <a:pt x="82" y="96"/>
                      <a:pt x="82" y="96"/>
                      <a:pt x="82" y="96"/>
                    </a:cubicBezTo>
                    <a:cubicBezTo>
                      <a:pt x="82" y="99"/>
                      <a:pt x="79" y="102"/>
                      <a:pt x="76" y="102"/>
                    </a:cubicBezTo>
                    <a:cubicBezTo>
                      <a:pt x="73" y="103"/>
                      <a:pt x="71" y="101"/>
                      <a:pt x="70" y="98"/>
                    </a:cubicBezTo>
                    <a:cubicBezTo>
                      <a:pt x="56" y="34"/>
                      <a:pt x="56" y="34"/>
                      <a:pt x="56" y="34"/>
                    </a:cubicBezTo>
                    <a:cubicBezTo>
                      <a:pt x="55" y="30"/>
                      <a:pt x="52" y="28"/>
                      <a:pt x="49" y="29"/>
                    </a:cubicBezTo>
                    <a:cubicBezTo>
                      <a:pt x="45" y="29"/>
                      <a:pt x="43" y="33"/>
                      <a:pt x="44" y="36"/>
                    </a:cubicBezTo>
                    <a:cubicBezTo>
                      <a:pt x="44" y="36"/>
                      <a:pt x="44" y="36"/>
                      <a:pt x="44" y="37"/>
                    </a:cubicBezTo>
                    <a:cubicBezTo>
                      <a:pt x="57" y="128"/>
                      <a:pt x="57" y="128"/>
                      <a:pt x="57" y="128"/>
                    </a:cubicBezTo>
                    <a:cubicBezTo>
                      <a:pt x="57" y="131"/>
                      <a:pt x="56" y="133"/>
                      <a:pt x="54" y="134"/>
                    </a:cubicBezTo>
                    <a:cubicBezTo>
                      <a:pt x="52" y="136"/>
                      <a:pt x="49" y="135"/>
                      <a:pt x="47" y="134"/>
                    </a:cubicBezTo>
                    <a:cubicBezTo>
                      <a:pt x="23" y="112"/>
                      <a:pt x="23" y="112"/>
                      <a:pt x="23" y="112"/>
                    </a:cubicBezTo>
                    <a:cubicBezTo>
                      <a:pt x="21" y="111"/>
                      <a:pt x="20" y="111"/>
                      <a:pt x="18" y="111"/>
                    </a:cubicBezTo>
                    <a:cubicBezTo>
                      <a:pt x="16" y="111"/>
                      <a:pt x="15" y="111"/>
                      <a:pt x="14" y="113"/>
                    </a:cubicBezTo>
                    <a:cubicBezTo>
                      <a:pt x="13" y="114"/>
                      <a:pt x="12" y="115"/>
                      <a:pt x="12" y="117"/>
                    </a:cubicBezTo>
                    <a:cubicBezTo>
                      <a:pt x="12" y="119"/>
                      <a:pt x="13" y="120"/>
                      <a:pt x="14" y="121"/>
                    </a:cubicBezTo>
                    <a:cubicBezTo>
                      <a:pt x="14" y="122"/>
                      <a:pt x="15" y="122"/>
                      <a:pt x="15" y="122"/>
                    </a:cubicBezTo>
                    <a:lnTo>
                      <a:pt x="58" y="17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D6D2E3"/>
                  </a:solidFill>
                  <a:effectLst/>
                  <a:uLnTx/>
                  <a:uFillTx/>
                  <a:latin typeface="Arial" charset="0"/>
                  <a:ea typeface="+mn-ea"/>
                  <a:cs typeface="Arial" charset="0"/>
                </a:endParaRPr>
              </a:p>
            </p:txBody>
          </p:sp>
          <p:sp>
            <p:nvSpPr>
              <p:cNvPr id="63" name="Freeform 51">
                <a:extLst>
                  <a:ext uri="{FF2B5EF4-FFF2-40B4-BE49-F238E27FC236}">
                    <a16:creationId xmlns:a16="http://schemas.microsoft.com/office/drawing/2014/main" id="{45258F08-5F78-2903-C45C-80168C98A6BE}"/>
                  </a:ext>
                </a:extLst>
              </p:cNvPr>
              <p:cNvSpPr>
                <a:spLocks noEditPoints="1"/>
              </p:cNvSpPr>
              <p:nvPr/>
            </p:nvSpPr>
            <p:spPr bwMode="auto">
              <a:xfrm>
                <a:off x="4471" y="440"/>
                <a:ext cx="427" cy="427"/>
              </a:xfrm>
              <a:custGeom>
                <a:avLst/>
                <a:gdLst>
                  <a:gd name="T0" fmla="*/ 200 w 288"/>
                  <a:gd name="T1" fmla="*/ 288 h 288"/>
                  <a:gd name="T2" fmla="*/ 87 w 288"/>
                  <a:gd name="T3" fmla="*/ 288 h 288"/>
                  <a:gd name="T4" fmla="*/ 83 w 288"/>
                  <a:gd name="T5" fmla="*/ 286 h 288"/>
                  <a:gd name="T6" fmla="*/ 2 w 288"/>
                  <a:gd name="T7" fmla="*/ 206 h 288"/>
                  <a:gd name="T8" fmla="*/ 0 w 288"/>
                  <a:gd name="T9" fmla="*/ 201 h 288"/>
                  <a:gd name="T10" fmla="*/ 0 w 288"/>
                  <a:gd name="T11" fmla="*/ 88 h 288"/>
                  <a:gd name="T12" fmla="*/ 2 w 288"/>
                  <a:gd name="T13" fmla="*/ 84 h 288"/>
                  <a:gd name="T14" fmla="*/ 83 w 288"/>
                  <a:gd name="T15" fmla="*/ 2 h 288"/>
                  <a:gd name="T16" fmla="*/ 87 w 288"/>
                  <a:gd name="T17" fmla="*/ 0 h 288"/>
                  <a:gd name="T18" fmla="*/ 200 w 288"/>
                  <a:gd name="T19" fmla="*/ 0 h 288"/>
                  <a:gd name="T20" fmla="*/ 205 w 288"/>
                  <a:gd name="T21" fmla="*/ 2 h 288"/>
                  <a:gd name="T22" fmla="*/ 286 w 288"/>
                  <a:gd name="T23" fmla="*/ 84 h 288"/>
                  <a:gd name="T24" fmla="*/ 288 w 288"/>
                  <a:gd name="T25" fmla="*/ 88 h 288"/>
                  <a:gd name="T26" fmla="*/ 288 w 288"/>
                  <a:gd name="T27" fmla="*/ 201 h 288"/>
                  <a:gd name="T28" fmla="*/ 286 w 288"/>
                  <a:gd name="T29" fmla="*/ 206 h 288"/>
                  <a:gd name="T30" fmla="*/ 205 w 288"/>
                  <a:gd name="T31" fmla="*/ 286 h 288"/>
                  <a:gd name="T32" fmla="*/ 200 w 288"/>
                  <a:gd name="T33" fmla="*/ 288 h 288"/>
                  <a:gd name="T34" fmla="*/ 89 w 288"/>
                  <a:gd name="T35" fmla="*/ 276 h 288"/>
                  <a:gd name="T36" fmla="*/ 198 w 288"/>
                  <a:gd name="T37" fmla="*/ 276 h 288"/>
                  <a:gd name="T38" fmla="*/ 276 w 288"/>
                  <a:gd name="T39" fmla="*/ 199 h 288"/>
                  <a:gd name="T40" fmla="*/ 276 w 288"/>
                  <a:gd name="T41" fmla="*/ 90 h 288"/>
                  <a:gd name="T42" fmla="*/ 198 w 288"/>
                  <a:gd name="T43" fmla="*/ 12 h 288"/>
                  <a:gd name="T44" fmla="*/ 89 w 288"/>
                  <a:gd name="T45" fmla="*/ 12 h 288"/>
                  <a:gd name="T46" fmla="*/ 12 w 288"/>
                  <a:gd name="T47" fmla="*/ 90 h 288"/>
                  <a:gd name="T48" fmla="*/ 12 w 288"/>
                  <a:gd name="T49" fmla="*/ 199 h 288"/>
                  <a:gd name="T50" fmla="*/ 89 w 288"/>
                  <a:gd name="T51" fmla="*/ 27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8" h="288">
                    <a:moveTo>
                      <a:pt x="200" y="288"/>
                    </a:moveTo>
                    <a:cubicBezTo>
                      <a:pt x="87" y="288"/>
                      <a:pt x="87" y="288"/>
                      <a:pt x="87" y="288"/>
                    </a:cubicBezTo>
                    <a:cubicBezTo>
                      <a:pt x="85" y="288"/>
                      <a:pt x="84" y="287"/>
                      <a:pt x="83" y="286"/>
                    </a:cubicBezTo>
                    <a:cubicBezTo>
                      <a:pt x="2" y="206"/>
                      <a:pt x="2" y="206"/>
                      <a:pt x="2" y="206"/>
                    </a:cubicBezTo>
                    <a:cubicBezTo>
                      <a:pt x="1" y="204"/>
                      <a:pt x="0" y="203"/>
                      <a:pt x="0" y="201"/>
                    </a:cubicBezTo>
                    <a:cubicBezTo>
                      <a:pt x="0" y="88"/>
                      <a:pt x="0" y="88"/>
                      <a:pt x="0" y="88"/>
                    </a:cubicBezTo>
                    <a:cubicBezTo>
                      <a:pt x="0" y="86"/>
                      <a:pt x="1" y="85"/>
                      <a:pt x="2" y="84"/>
                    </a:cubicBezTo>
                    <a:cubicBezTo>
                      <a:pt x="83" y="2"/>
                      <a:pt x="83" y="2"/>
                      <a:pt x="83" y="2"/>
                    </a:cubicBezTo>
                    <a:cubicBezTo>
                      <a:pt x="84" y="0"/>
                      <a:pt x="85" y="0"/>
                      <a:pt x="87" y="0"/>
                    </a:cubicBezTo>
                    <a:cubicBezTo>
                      <a:pt x="200" y="0"/>
                      <a:pt x="200" y="0"/>
                      <a:pt x="200" y="0"/>
                    </a:cubicBezTo>
                    <a:cubicBezTo>
                      <a:pt x="202" y="0"/>
                      <a:pt x="204" y="0"/>
                      <a:pt x="205" y="2"/>
                    </a:cubicBezTo>
                    <a:cubicBezTo>
                      <a:pt x="286" y="84"/>
                      <a:pt x="286" y="84"/>
                      <a:pt x="286" y="84"/>
                    </a:cubicBezTo>
                    <a:cubicBezTo>
                      <a:pt x="287" y="85"/>
                      <a:pt x="288" y="86"/>
                      <a:pt x="288" y="88"/>
                    </a:cubicBezTo>
                    <a:cubicBezTo>
                      <a:pt x="288" y="201"/>
                      <a:pt x="288" y="201"/>
                      <a:pt x="288" y="201"/>
                    </a:cubicBezTo>
                    <a:cubicBezTo>
                      <a:pt x="288" y="203"/>
                      <a:pt x="287" y="204"/>
                      <a:pt x="286" y="206"/>
                    </a:cubicBezTo>
                    <a:cubicBezTo>
                      <a:pt x="205" y="286"/>
                      <a:pt x="205" y="286"/>
                      <a:pt x="205" y="286"/>
                    </a:cubicBezTo>
                    <a:cubicBezTo>
                      <a:pt x="203" y="287"/>
                      <a:pt x="202" y="288"/>
                      <a:pt x="200" y="288"/>
                    </a:cubicBezTo>
                    <a:close/>
                    <a:moveTo>
                      <a:pt x="89" y="276"/>
                    </a:moveTo>
                    <a:cubicBezTo>
                      <a:pt x="198" y="276"/>
                      <a:pt x="198" y="276"/>
                      <a:pt x="198" y="276"/>
                    </a:cubicBezTo>
                    <a:cubicBezTo>
                      <a:pt x="276" y="199"/>
                      <a:pt x="276" y="199"/>
                      <a:pt x="276" y="199"/>
                    </a:cubicBezTo>
                    <a:cubicBezTo>
                      <a:pt x="276" y="90"/>
                      <a:pt x="276" y="90"/>
                      <a:pt x="276" y="90"/>
                    </a:cubicBezTo>
                    <a:cubicBezTo>
                      <a:pt x="198" y="12"/>
                      <a:pt x="198" y="12"/>
                      <a:pt x="198" y="12"/>
                    </a:cubicBezTo>
                    <a:cubicBezTo>
                      <a:pt x="89" y="12"/>
                      <a:pt x="89" y="12"/>
                      <a:pt x="89" y="12"/>
                    </a:cubicBezTo>
                    <a:cubicBezTo>
                      <a:pt x="12" y="90"/>
                      <a:pt x="12" y="90"/>
                      <a:pt x="12" y="90"/>
                    </a:cubicBezTo>
                    <a:cubicBezTo>
                      <a:pt x="12" y="199"/>
                      <a:pt x="12" y="199"/>
                      <a:pt x="12" y="199"/>
                    </a:cubicBezTo>
                    <a:lnTo>
                      <a:pt x="89" y="2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D6D2E3"/>
                  </a:solidFill>
                  <a:effectLst/>
                  <a:uLnTx/>
                  <a:uFillTx/>
                  <a:latin typeface="Arial" charset="0"/>
                  <a:ea typeface="+mn-ea"/>
                  <a:cs typeface="Arial" charset="0"/>
                </a:endParaRPr>
              </a:p>
            </p:txBody>
          </p:sp>
        </p:grpSp>
      </p:grpSp>
      <p:sp>
        <p:nvSpPr>
          <p:cNvPr id="69" name="Rectangle 68">
            <a:extLst>
              <a:ext uri="{FF2B5EF4-FFF2-40B4-BE49-F238E27FC236}">
                <a16:creationId xmlns:a16="http://schemas.microsoft.com/office/drawing/2014/main" id="{2242D38F-CDA4-5FC5-6BFD-2EAF7315BD7D}"/>
              </a:ext>
            </a:extLst>
          </p:cNvPr>
          <p:cNvSpPr/>
          <p:nvPr/>
        </p:nvSpPr>
        <p:spPr>
          <a:xfrm flipH="1">
            <a:off x="3265714" y="4580878"/>
            <a:ext cx="36000" cy="976622"/>
          </a:xfrm>
          <a:prstGeom prst="rect">
            <a:avLst/>
          </a:prstGeom>
          <a:solidFill>
            <a:schemeClr val="accent3"/>
          </a:solidFill>
          <a:ln w="190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Ins="39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4217988" algn="r"/>
              </a:tabLst>
              <a:defRPr/>
            </a:pPr>
            <a:endParaRPr kumimoji="0" lang="fr-FR" sz="1000" b="0" i="0" u="none" strike="noStrike" kern="1200" cap="none" spc="0" normalizeH="0" baseline="0" noProof="0">
              <a:ln>
                <a:noFill/>
              </a:ln>
              <a:solidFill>
                <a:srgbClr val="000000"/>
              </a:solidFill>
              <a:effectLst/>
              <a:uLnTx/>
              <a:uFillTx/>
              <a:latin typeface="Montserrat"/>
              <a:ea typeface="+mn-ea"/>
              <a:cs typeface="+mn-cs"/>
            </a:endParaRPr>
          </a:p>
        </p:txBody>
      </p:sp>
      <p:grpSp>
        <p:nvGrpSpPr>
          <p:cNvPr id="55" name="Group 92">
            <a:extLst>
              <a:ext uri="{FF2B5EF4-FFF2-40B4-BE49-F238E27FC236}">
                <a16:creationId xmlns:a16="http://schemas.microsoft.com/office/drawing/2014/main" id="{B5EF807F-AC99-94CA-5CB3-01C97F8077AE}"/>
              </a:ext>
            </a:extLst>
          </p:cNvPr>
          <p:cNvGrpSpPr>
            <a:grpSpLocks noChangeAspect="1"/>
          </p:cNvGrpSpPr>
          <p:nvPr/>
        </p:nvGrpSpPr>
        <p:grpSpPr bwMode="auto">
          <a:xfrm>
            <a:off x="11200279" y="4967522"/>
            <a:ext cx="199722" cy="199722"/>
            <a:chOff x="6546" y="1719"/>
            <a:chExt cx="426" cy="426"/>
          </a:xfrm>
          <a:solidFill>
            <a:schemeClr val="accent2"/>
          </a:solidFill>
        </p:grpSpPr>
        <p:sp>
          <p:nvSpPr>
            <p:cNvPr id="56" name="Freeform 93">
              <a:extLst>
                <a:ext uri="{FF2B5EF4-FFF2-40B4-BE49-F238E27FC236}">
                  <a16:creationId xmlns:a16="http://schemas.microsoft.com/office/drawing/2014/main" id="{1E9F34B9-6F8F-836C-C1F2-DFEA848AA8AF}"/>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D6D2E3"/>
                </a:solidFill>
                <a:effectLst/>
                <a:uLnTx/>
                <a:uFillTx/>
                <a:latin typeface="Montserrat"/>
                <a:ea typeface="+mn-ea"/>
                <a:cs typeface="Arial" charset="0"/>
              </a:endParaRPr>
            </a:p>
          </p:txBody>
        </p:sp>
        <p:sp>
          <p:nvSpPr>
            <p:cNvPr id="57" name="Freeform 94">
              <a:extLst>
                <a:ext uri="{FF2B5EF4-FFF2-40B4-BE49-F238E27FC236}">
                  <a16:creationId xmlns:a16="http://schemas.microsoft.com/office/drawing/2014/main" id="{187365A8-7417-C4BD-EC8E-63D9AB9B8D99}"/>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D6D2E3"/>
                </a:solidFill>
                <a:effectLst/>
                <a:uLnTx/>
                <a:uFillTx/>
                <a:latin typeface="Montserrat"/>
                <a:ea typeface="+mn-ea"/>
                <a:cs typeface="Arial" charset="0"/>
              </a:endParaRPr>
            </a:p>
          </p:txBody>
        </p:sp>
      </p:grpSp>
      <p:pic>
        <p:nvPicPr>
          <p:cNvPr id="5" name="Image 4">
            <a:extLst>
              <a:ext uri="{FF2B5EF4-FFF2-40B4-BE49-F238E27FC236}">
                <a16:creationId xmlns:a16="http://schemas.microsoft.com/office/drawing/2014/main" id="{AFD136A0-7BD8-7E3B-3C6B-FCB36B844185}"/>
              </a:ext>
            </a:extLst>
          </p:cNvPr>
          <p:cNvPicPr>
            <a:picLocks noChangeAspect="1"/>
          </p:cNvPicPr>
          <p:nvPr/>
        </p:nvPicPr>
        <p:blipFill>
          <a:blip r:embed="rId3"/>
          <a:stretch>
            <a:fillRect/>
          </a:stretch>
        </p:blipFill>
        <p:spPr>
          <a:xfrm>
            <a:off x="11907662" y="0"/>
            <a:ext cx="284338" cy="284338"/>
          </a:xfrm>
          <a:prstGeom prst="rect">
            <a:avLst/>
          </a:prstGeom>
        </p:spPr>
      </p:pic>
      <p:sp>
        <p:nvSpPr>
          <p:cNvPr id="8" name="Rectangle 7">
            <a:extLst>
              <a:ext uri="{FF2B5EF4-FFF2-40B4-BE49-F238E27FC236}">
                <a16:creationId xmlns:a16="http://schemas.microsoft.com/office/drawing/2014/main" id="{665D54CF-7445-E447-8892-173316F1984E}"/>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28532513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F4366-332D-5D48-3FEF-6B6759DE65ED}"/>
              </a:ext>
            </a:extLst>
          </p:cNvPr>
          <p:cNvSpPr>
            <a:spLocks noGrp="1"/>
          </p:cNvSpPr>
          <p:nvPr>
            <p:ph type="title"/>
          </p:nvPr>
        </p:nvSpPr>
        <p:spPr/>
        <p:txBody>
          <a:bodyPr/>
          <a:lstStyle/>
          <a:p>
            <a:r>
              <a:rPr lang="fr-FR" sz="1800"/>
              <a:t>Trucs et astuces dans LEA</a:t>
            </a:r>
          </a:p>
        </p:txBody>
      </p:sp>
      <p:sp>
        <p:nvSpPr>
          <p:cNvPr id="6" name="Rectangle: Rounded Corners 5">
            <a:extLst>
              <a:ext uri="{FF2B5EF4-FFF2-40B4-BE49-F238E27FC236}">
                <a16:creationId xmlns:a16="http://schemas.microsoft.com/office/drawing/2014/main" id="{FA223B2E-A3FE-C5D7-439D-ECC3B7D6C3CD}"/>
              </a:ext>
            </a:extLst>
          </p:cNvPr>
          <p:cNvSpPr/>
          <p:nvPr/>
        </p:nvSpPr>
        <p:spPr>
          <a:xfrm>
            <a:off x="1200466" y="1493343"/>
            <a:ext cx="6917167" cy="4451094"/>
          </a:xfrm>
          <a:prstGeom prst="roundRect">
            <a:avLst>
              <a:gd name="adj" fmla="val 5849"/>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36000" rtlCol="0" anchor="t">
            <a:spAutoFit/>
          </a:bodyPr>
          <a:lstStyle/>
          <a:p>
            <a:pPr marL="0" marR="0" lvl="0" indent="0" algn="l" defTabSz="914400" rtl="0" eaLnBrk="1" fontAlgn="auto" latinLnBrk="0" hangingPunct="1">
              <a:lnSpc>
                <a:spcPct val="100000"/>
              </a:lnSpc>
              <a:spcBef>
                <a:spcPts val="600"/>
              </a:spcBef>
              <a:spcAft>
                <a:spcPts val="0"/>
              </a:spcAft>
              <a:buClr>
                <a:srgbClr val="9176B4"/>
              </a:buClr>
              <a:buSzTx/>
              <a:buFontTx/>
              <a:buNone/>
              <a:tabLst/>
              <a:defRPr/>
            </a:pPr>
            <a:r>
              <a:rPr kumimoji="0" lang="fr-FR" sz="1600" b="1" i="0" u="none" strike="noStrike" kern="1200" cap="none" spc="0" normalizeH="0" baseline="0" noProof="0">
                <a:ln>
                  <a:noFill/>
                </a:ln>
                <a:solidFill>
                  <a:srgbClr val="9176B4"/>
                </a:solidFill>
                <a:effectLst/>
                <a:uLnTx/>
                <a:uFillTx/>
                <a:latin typeface="Montserrat"/>
                <a:ea typeface="+mn-ea"/>
                <a:cs typeface="+mn-cs"/>
              </a:rPr>
              <a:t>Rappel des principes : </a:t>
            </a:r>
          </a:p>
          <a:p>
            <a:pPr marL="0" marR="0" lvl="0" indent="0" algn="l" defTabSz="914400" rtl="0" eaLnBrk="1" fontAlgn="auto" latinLnBrk="0" hangingPunct="1">
              <a:lnSpc>
                <a:spcPct val="100000"/>
              </a:lnSpc>
              <a:spcBef>
                <a:spcPts val="600"/>
              </a:spcBef>
              <a:spcAft>
                <a:spcPts val="0"/>
              </a:spcAft>
              <a:buClr>
                <a:srgbClr val="9176B4"/>
              </a:buClr>
              <a:buSzTx/>
              <a:buFontTx/>
              <a:buNone/>
              <a:tabLst/>
              <a:defRPr/>
            </a:pPr>
            <a:endParaRPr kumimoji="0" lang="fr-FR" sz="1600" b="1" i="0" u="none" strike="noStrike" kern="1200" cap="none" spc="0" normalizeH="0" baseline="0" noProof="0">
              <a:ln>
                <a:noFill/>
              </a:ln>
              <a:solidFill>
                <a:srgbClr val="9176B4"/>
              </a:solidFill>
              <a:effectLst/>
              <a:uLnTx/>
              <a:uFillTx/>
              <a:latin typeface="Montserrat"/>
              <a:ea typeface="+mn-ea"/>
              <a:cs typeface="+mn-cs"/>
            </a:endParaRPr>
          </a:p>
          <a:p>
            <a:pPr marL="269875" marR="0" lvl="0" indent="-269875" algn="l" defTabSz="914400" rtl="0" eaLnBrk="1" fontAlgn="auto" latinLnBrk="0" hangingPunct="1">
              <a:lnSpc>
                <a:spcPct val="100000"/>
              </a:lnSpc>
              <a:spcBef>
                <a:spcPts val="0"/>
              </a:spcBef>
              <a:spcAft>
                <a:spcPts val="0"/>
              </a:spcAft>
              <a:buClr>
                <a:srgbClr val="9176B4"/>
              </a:buClr>
              <a:buSzTx/>
              <a:buFont typeface="+mj-lt"/>
              <a:buAutoNum type="arabicPeriod"/>
              <a:tabLst/>
              <a:defRPr/>
            </a:pPr>
            <a:r>
              <a:rPr kumimoji="0" lang="fr-FR" sz="1200" b="1" i="0" u="none" strike="noStrike" kern="1200" cap="none" spc="0" normalizeH="0" baseline="0" noProof="0">
                <a:ln>
                  <a:noFill/>
                </a:ln>
                <a:solidFill>
                  <a:srgbClr val="000000"/>
                </a:solidFill>
                <a:effectLst/>
                <a:uLnTx/>
                <a:uFillTx/>
                <a:latin typeface="Montserrat"/>
                <a:ea typeface="+mn-ea"/>
                <a:cs typeface="+mn-cs"/>
              </a:rPr>
              <a:t>Il ne peut y avoir </a:t>
            </a:r>
            <a:r>
              <a:rPr kumimoji="0" lang="fr-FR" sz="1200" b="1" i="0" u="sng" strike="noStrike" kern="1200" cap="none" spc="0" normalizeH="0" baseline="0" noProof="0">
                <a:ln>
                  <a:noFill/>
                </a:ln>
                <a:solidFill>
                  <a:srgbClr val="000000"/>
                </a:solidFill>
                <a:effectLst/>
                <a:uLnTx/>
                <a:uFillTx/>
                <a:latin typeface="Montserrat"/>
                <a:ea typeface="+mn-ea"/>
                <a:cs typeface="+mn-cs"/>
              </a:rPr>
              <a:t>qu’un seul </a:t>
            </a:r>
            <a:r>
              <a:rPr kumimoji="0" lang="fr-FR" sz="1200" b="1" i="0" u="none" strike="noStrike" kern="1200" cap="none" spc="0" normalizeH="0" baseline="0" noProof="0">
                <a:ln>
                  <a:noFill/>
                </a:ln>
                <a:solidFill>
                  <a:srgbClr val="000000"/>
                </a:solidFill>
                <a:effectLst/>
                <a:uLnTx/>
                <a:uFillTx/>
                <a:latin typeface="Montserrat"/>
                <a:ea typeface="+mn-ea"/>
                <a:cs typeface="+mn-cs"/>
              </a:rPr>
              <a:t>fonds euro par contrat, </a:t>
            </a:r>
          </a:p>
          <a:p>
            <a:pPr marL="269875" marR="0" lvl="0" indent="-269875" algn="l" defTabSz="914400" rtl="0" eaLnBrk="1" fontAlgn="auto" latinLnBrk="0" hangingPunct="1">
              <a:lnSpc>
                <a:spcPct val="100000"/>
              </a:lnSpc>
              <a:spcBef>
                <a:spcPts val="0"/>
              </a:spcBef>
              <a:spcAft>
                <a:spcPts val="0"/>
              </a:spcAft>
              <a:buClr>
                <a:srgbClr val="9176B4"/>
              </a:buClr>
              <a:buSzTx/>
              <a:buFont typeface="+mj-lt"/>
              <a:buAutoNum type="arabicPeriod"/>
              <a:tabLst/>
              <a:defRPr/>
            </a:pPr>
            <a:r>
              <a:rPr kumimoji="0" lang="fr-FR" sz="1200" b="1" i="0" u="none" strike="noStrike" kern="1200" cap="none" spc="0" normalizeH="0" baseline="0" noProof="0">
                <a:ln>
                  <a:noFill/>
                </a:ln>
                <a:solidFill>
                  <a:srgbClr val="000000"/>
                </a:solidFill>
                <a:effectLst/>
                <a:uLnTx/>
                <a:uFillTx/>
                <a:latin typeface="Montserrat"/>
                <a:ea typeface="+mn-ea"/>
                <a:cs typeface="+mn-cs"/>
              </a:rPr>
              <a:t>PUMA ne permet d’abonder </a:t>
            </a:r>
            <a:r>
              <a:rPr kumimoji="0" lang="fr-FR" sz="1200" b="1" i="0" u="sng" strike="noStrike" kern="1200" cap="none" spc="0" normalizeH="0" baseline="0" noProof="0">
                <a:ln>
                  <a:noFill/>
                </a:ln>
                <a:solidFill>
                  <a:srgbClr val="000000"/>
                </a:solidFill>
                <a:effectLst/>
                <a:uLnTx/>
                <a:uFillTx/>
                <a:latin typeface="Montserrat"/>
                <a:ea typeface="+mn-ea"/>
                <a:cs typeface="+mn-cs"/>
              </a:rPr>
              <a:t>que le fonds euro associé au contrat à la souscription </a:t>
            </a:r>
            <a:r>
              <a:rPr kumimoji="0" lang="fr-FR" sz="1200" b="1" i="0" u="none" strike="noStrike" kern="1200" cap="none" spc="0" normalizeH="0" baseline="0" noProof="0">
                <a:ln>
                  <a:noFill/>
                </a:ln>
                <a:solidFill>
                  <a:srgbClr val="000000"/>
                </a:solidFill>
                <a:effectLst/>
                <a:uLnTx/>
                <a:uFillTx/>
                <a:latin typeface="Montserrat"/>
                <a:ea typeface="+mn-ea"/>
                <a:cs typeface="+mn-cs"/>
              </a:rPr>
              <a:t>par transfert</a:t>
            </a:r>
          </a:p>
          <a:p>
            <a:pPr marL="269875" marR="0" lvl="0" indent="-269875" algn="l" defTabSz="914400" rtl="0" eaLnBrk="1" fontAlgn="auto" latinLnBrk="0" hangingPunct="1">
              <a:lnSpc>
                <a:spcPct val="100000"/>
              </a:lnSpc>
              <a:spcBef>
                <a:spcPts val="0"/>
              </a:spcBef>
              <a:spcAft>
                <a:spcPts val="0"/>
              </a:spcAft>
              <a:buClr>
                <a:srgbClr val="9176B4"/>
              </a:buClr>
              <a:buSzTx/>
              <a:buFont typeface="+mj-lt"/>
              <a:buAutoNum type="arabicPeriod"/>
              <a:tabLst/>
              <a:defRPr/>
            </a:pPr>
            <a:endParaRPr kumimoji="0" lang="fr-FR" sz="1600" b="1" i="0" u="none" strike="noStrike" kern="1200" cap="none" spc="0" normalizeH="0" baseline="0" noProof="0">
              <a:ln>
                <a:noFill/>
              </a:ln>
              <a:solidFill>
                <a:srgbClr val="9176B4"/>
              </a:solidFill>
              <a:effectLst/>
              <a:uLnTx/>
              <a:uFillTx/>
              <a:latin typeface="Montserrat"/>
              <a:ea typeface="+mn-ea"/>
              <a:cs typeface="+mn-cs"/>
            </a:endParaRPr>
          </a:p>
          <a:p>
            <a:pPr marL="0" marR="0" lvl="0" indent="0" algn="l" defTabSz="914400" rtl="0" eaLnBrk="1" fontAlgn="auto" latinLnBrk="0" hangingPunct="1">
              <a:lnSpc>
                <a:spcPct val="100000"/>
              </a:lnSpc>
              <a:spcBef>
                <a:spcPts val="600"/>
              </a:spcBef>
              <a:spcAft>
                <a:spcPts val="0"/>
              </a:spcAft>
              <a:buClr>
                <a:srgbClr val="9176B4"/>
              </a:buClr>
              <a:buSzTx/>
              <a:buFontTx/>
              <a:buNone/>
              <a:tabLst/>
              <a:defRPr/>
            </a:pPr>
            <a:r>
              <a:rPr kumimoji="0" lang="fr-FR" sz="1600" b="1" i="0" u="none" strike="noStrike" kern="1200" cap="none" spc="0" normalizeH="0" baseline="0" noProof="0">
                <a:ln>
                  <a:noFill/>
                </a:ln>
                <a:solidFill>
                  <a:srgbClr val="9176B4"/>
                </a:solidFill>
                <a:effectLst/>
                <a:uLnTx/>
                <a:uFillTx/>
                <a:latin typeface="Montserrat"/>
                <a:ea typeface="+mn-ea"/>
                <a:cs typeface="+mn-cs"/>
              </a:rPr>
              <a:t>Conseils pour éviter les erreurs et blocage dans PUMA :</a:t>
            </a:r>
          </a:p>
          <a:p>
            <a:pPr marL="269875" marR="0" lvl="0" indent="-269875" algn="l" defTabSz="914400" rtl="0" eaLnBrk="1" fontAlgn="auto" latinLnBrk="0" hangingPunct="1">
              <a:lnSpc>
                <a:spcPct val="100000"/>
              </a:lnSpc>
              <a:spcBef>
                <a:spcPts val="600"/>
              </a:spcBef>
              <a:spcAft>
                <a:spcPts val="0"/>
              </a:spcAft>
              <a:buClr>
                <a:srgbClr val="9176B4"/>
              </a:buClr>
              <a:buSzTx/>
              <a:buFont typeface="Wingdings 3" panose="05040102010807070707" pitchFamily="18" charset="2"/>
              <a:buChar char="Ú"/>
              <a:tabLst/>
              <a:defRPr/>
            </a:pPr>
            <a:r>
              <a:rPr kumimoji="0" lang="fr-FR" sz="1200" b="0" i="0" u="none" strike="noStrike" kern="1200" cap="none" spc="0" normalizeH="0" baseline="0" noProof="0">
                <a:ln>
                  <a:noFill/>
                </a:ln>
                <a:solidFill>
                  <a:srgbClr val="000000"/>
                </a:solidFill>
                <a:effectLst/>
                <a:uLnTx/>
                <a:uFillTx/>
                <a:latin typeface="Montserrat"/>
                <a:ea typeface="+mn-ea"/>
                <a:cs typeface="+mn-cs"/>
              </a:rPr>
              <a:t>A l’entrée dans LEA, être vigilent à la </a:t>
            </a:r>
            <a:r>
              <a:rPr kumimoji="0" lang="fr-FR" sz="1200" b="1" i="0" u="none" strike="noStrike" kern="1200" cap="none" spc="0" normalizeH="0" baseline="0" noProof="0">
                <a:ln>
                  <a:noFill/>
                </a:ln>
                <a:solidFill>
                  <a:srgbClr val="000000"/>
                </a:solidFill>
                <a:effectLst/>
                <a:uLnTx/>
                <a:uFillTx/>
                <a:latin typeface="Montserrat"/>
                <a:ea typeface="+mn-ea"/>
                <a:cs typeface="+mn-cs"/>
              </a:rPr>
              <a:t>date de souscription </a:t>
            </a:r>
            <a:r>
              <a:rPr kumimoji="0" lang="fr-FR" sz="1200" b="0" i="0" u="none" strike="noStrike" kern="1200" cap="none" spc="0" normalizeH="0" baseline="0" noProof="0">
                <a:ln>
                  <a:noFill/>
                </a:ln>
                <a:solidFill>
                  <a:srgbClr val="000000"/>
                </a:solidFill>
                <a:effectLst/>
                <a:uLnTx/>
                <a:uFillTx/>
                <a:latin typeface="Montserrat"/>
                <a:ea typeface="+mn-ea"/>
                <a:cs typeface="+mn-cs"/>
              </a:rPr>
              <a:t>des contrats Nuances 3D et Nuances Plus et identifier le </a:t>
            </a:r>
            <a:r>
              <a:rPr kumimoji="0" lang="fr-FR" sz="1200" b="1" i="0" u="none" strike="noStrike" kern="1200" cap="none" spc="0" normalizeH="0" baseline="0" noProof="0">
                <a:ln>
                  <a:noFill/>
                </a:ln>
                <a:solidFill>
                  <a:srgbClr val="000000"/>
                </a:solidFill>
                <a:effectLst/>
                <a:uLnTx/>
                <a:uFillTx/>
                <a:latin typeface="Montserrat"/>
                <a:ea typeface="+mn-ea"/>
                <a:cs typeface="+mn-cs"/>
              </a:rPr>
              <a:t>fond euro déjà détenu </a:t>
            </a:r>
          </a:p>
          <a:p>
            <a:pPr marL="269875" marR="0" lvl="0" indent="-269875" algn="l" defTabSz="914400" rtl="0" eaLnBrk="1" fontAlgn="auto" latinLnBrk="0" hangingPunct="1">
              <a:lnSpc>
                <a:spcPct val="100000"/>
              </a:lnSpc>
              <a:spcBef>
                <a:spcPts val="600"/>
              </a:spcBef>
              <a:spcAft>
                <a:spcPts val="0"/>
              </a:spcAft>
              <a:buClr>
                <a:srgbClr val="9176B4"/>
              </a:buClr>
              <a:buSzTx/>
              <a:buFont typeface="Wingdings 3" panose="05040102010807070707" pitchFamily="18" charset="2"/>
              <a:buChar char="Ú"/>
              <a:tabLst/>
              <a:defRPr/>
            </a:pPr>
            <a:r>
              <a:rPr kumimoji="0" lang="fr-FR" sz="1200" b="1" i="0" u="sng" strike="noStrike" kern="1200" cap="none" spc="0" normalizeH="0" baseline="0" noProof="0">
                <a:ln>
                  <a:noFill/>
                </a:ln>
                <a:solidFill>
                  <a:srgbClr val="000000"/>
                </a:solidFill>
                <a:effectLst/>
                <a:uLnTx/>
                <a:uFillTx/>
                <a:latin typeface="Montserrat"/>
                <a:ea typeface="+mn-ea"/>
                <a:cs typeface="+mn-cs"/>
              </a:rPr>
              <a:t>Pour les projets « versement complémentaire »</a:t>
            </a:r>
            <a:r>
              <a:rPr kumimoji="0" lang="fr-FR" sz="1200" b="1" i="0" u="none" strike="noStrike" kern="1200" cap="none" spc="0" normalizeH="0" baseline="0" noProof="0">
                <a:ln>
                  <a:noFill/>
                </a:ln>
                <a:solidFill>
                  <a:srgbClr val="000000"/>
                </a:solidFill>
                <a:effectLst/>
                <a:uLnTx/>
                <a:uFillTx/>
                <a:latin typeface="Montserrat"/>
                <a:ea typeface="+mn-ea"/>
                <a:cs typeface="+mn-cs"/>
              </a:rPr>
              <a:t> : Favoriser « Valoriser l’ensemble du contrat » plutôt que « valoriser uniquement les versements »</a:t>
            </a:r>
          </a:p>
          <a:p>
            <a:pPr marL="269875" marR="0" lvl="0" indent="-269875" algn="l" defTabSz="914400" rtl="0" eaLnBrk="1" fontAlgn="auto" latinLnBrk="0" hangingPunct="1">
              <a:lnSpc>
                <a:spcPct val="100000"/>
              </a:lnSpc>
              <a:spcBef>
                <a:spcPts val="600"/>
              </a:spcBef>
              <a:spcAft>
                <a:spcPts val="0"/>
              </a:spcAft>
              <a:buClr>
                <a:srgbClr val="9176B4"/>
              </a:buClr>
              <a:buSzTx/>
              <a:buFont typeface="Wingdings 3" panose="05040102010807070707" pitchFamily="18" charset="2"/>
              <a:buChar char="Ú"/>
              <a:tabLst/>
              <a:defRPr/>
            </a:pPr>
            <a:r>
              <a:rPr kumimoji="0" lang="fr-FR" sz="1200" b="0" i="0" u="none" strike="noStrike" kern="1200" cap="none" spc="0" normalizeH="0" baseline="0" noProof="0">
                <a:ln>
                  <a:noFill/>
                </a:ln>
                <a:solidFill>
                  <a:srgbClr val="000000"/>
                </a:solidFill>
                <a:effectLst/>
                <a:uLnTx/>
                <a:uFillTx/>
                <a:latin typeface="Montserrat"/>
                <a:ea typeface="+mn-ea"/>
                <a:cs typeface="+mn-cs"/>
              </a:rPr>
              <a:t>En étape de synthèse, s’il y a plusieurs fonds euros dans l’allocation ou si le fonds euro des VP est différent de celui des encours </a:t>
            </a:r>
            <a:r>
              <a:rPr kumimoji="0" lang="fr-FR" sz="1200" b="1" i="0" u="none" strike="noStrike" kern="1200" cap="none" spc="0" normalizeH="0" baseline="0" noProof="0">
                <a:ln>
                  <a:noFill/>
                </a:ln>
                <a:solidFill>
                  <a:srgbClr val="000000"/>
                </a:solidFill>
                <a:effectLst/>
                <a:uLnTx/>
                <a:uFillTx/>
                <a:latin typeface="Montserrat"/>
                <a:ea typeface="+mn-ea"/>
                <a:cs typeface="+mn-cs"/>
              </a:rPr>
              <a:t>revenir à l’étape de personnalisation du projet et remplacer le nouveau fonds euro par le fonds historique.</a:t>
            </a:r>
          </a:p>
          <a:p>
            <a:pPr marL="0" marR="0" lvl="0" indent="0" algn="l" defTabSz="914400" rtl="0" eaLnBrk="1" fontAlgn="auto" latinLnBrk="0" hangingPunct="1">
              <a:lnSpc>
                <a:spcPct val="100000"/>
              </a:lnSpc>
              <a:spcBef>
                <a:spcPts val="600"/>
              </a:spcBef>
              <a:spcAft>
                <a:spcPts val="0"/>
              </a:spcAft>
              <a:buClr>
                <a:srgbClr val="9176B4"/>
              </a:buClr>
              <a:buSzTx/>
              <a:buFontTx/>
              <a:buNone/>
              <a:tabLst/>
              <a:defRPr/>
            </a:pPr>
            <a:r>
              <a:rPr kumimoji="0" lang="fr-FR" sz="1200" b="1" i="0" u="none" strike="noStrike" kern="1200" cap="none" spc="0" normalizeH="0" baseline="0" noProof="0">
                <a:ln>
                  <a:noFill/>
                </a:ln>
                <a:solidFill>
                  <a:srgbClr val="DB4B4B"/>
                </a:solidFill>
                <a:effectLst/>
                <a:uLnTx/>
                <a:uFillTx/>
                <a:latin typeface="Montserrat"/>
                <a:ea typeface="+mn-ea"/>
                <a:cs typeface="+mn-cs"/>
              </a:rPr>
              <a:t>Attention : </a:t>
            </a:r>
            <a:r>
              <a:rPr kumimoji="0" lang="fr-FR" sz="1200" b="0" i="0" u="none" strike="noStrike" kern="1200" cap="none" spc="0" normalizeH="0" baseline="0" noProof="0">
                <a:ln>
                  <a:noFill/>
                </a:ln>
                <a:solidFill>
                  <a:srgbClr val="000000"/>
                </a:solidFill>
                <a:effectLst/>
                <a:uLnTx/>
                <a:uFillTx/>
                <a:latin typeface="Montserrat"/>
                <a:ea typeface="+mn-ea"/>
                <a:cs typeface="+mn-cs"/>
              </a:rPr>
              <a:t>LEA ne gère qu’un seul jeu de supports par enveloppe, en cas de modification manuelle (crayon), les deux Fonds Euros sont disponibles, le conseiller ne doit </a:t>
            </a:r>
            <a:r>
              <a:rPr kumimoji="0" lang="fr-FR" sz="1200" b="0" i="0" u="sng" strike="noStrike" kern="1200" cap="none" spc="0" normalizeH="0" baseline="0" noProof="0">
                <a:ln>
                  <a:noFill/>
                </a:ln>
                <a:solidFill>
                  <a:srgbClr val="000000"/>
                </a:solidFill>
                <a:effectLst/>
                <a:uLnTx/>
                <a:uFillTx/>
                <a:latin typeface="Montserrat"/>
                <a:ea typeface="+mn-ea"/>
                <a:cs typeface="+mn-cs"/>
              </a:rPr>
              <a:t>jamais</a:t>
            </a:r>
            <a:r>
              <a:rPr kumimoji="0" lang="fr-FR" sz="1200" b="0" i="0" u="none" strike="noStrike" kern="1200" cap="none" spc="0" normalizeH="0" baseline="0" noProof="0">
                <a:ln>
                  <a:noFill/>
                </a:ln>
                <a:solidFill>
                  <a:srgbClr val="000000"/>
                </a:solidFill>
                <a:effectLst/>
                <a:uLnTx/>
                <a:uFillTx/>
                <a:latin typeface="Montserrat"/>
                <a:ea typeface="+mn-ea"/>
                <a:cs typeface="+mn-cs"/>
              </a:rPr>
              <a:t> sélectionner celui qui n’est pas éligible au contrat du client, que ce soit en switch de niveau 1, 2 ou 3.</a:t>
            </a:r>
          </a:p>
        </p:txBody>
      </p:sp>
      <p:sp>
        <p:nvSpPr>
          <p:cNvPr id="7" name="Rectangle: Rounded Corners 6">
            <a:extLst>
              <a:ext uri="{FF2B5EF4-FFF2-40B4-BE49-F238E27FC236}">
                <a16:creationId xmlns:a16="http://schemas.microsoft.com/office/drawing/2014/main" id="{E684DC96-C069-7DE2-EA3C-94D8A3363351}"/>
              </a:ext>
            </a:extLst>
          </p:cNvPr>
          <p:cNvSpPr/>
          <p:nvPr/>
        </p:nvSpPr>
        <p:spPr>
          <a:xfrm>
            <a:off x="1819591" y="971342"/>
            <a:ext cx="1220568" cy="259675"/>
          </a:xfrm>
          <a:prstGeom prst="roundRect">
            <a:avLst>
              <a:gd name="adj" fmla="val 5000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FFFFFF"/>
                </a:solidFill>
                <a:effectLst/>
                <a:uLnTx/>
                <a:uFillTx/>
                <a:latin typeface="Montserrat"/>
                <a:ea typeface="+mn-ea"/>
                <a:cs typeface="+mn-cs"/>
              </a:rPr>
              <a:t>À retenir ! </a:t>
            </a:r>
            <a:endParaRPr kumimoji="0" lang="fr-FR" sz="1200" b="0" i="0" u="none" strike="noStrike" kern="1200" cap="none" spc="0" normalizeH="0" baseline="0" noProof="0">
              <a:ln>
                <a:noFill/>
              </a:ln>
              <a:solidFill>
                <a:srgbClr val="FFFFFF"/>
              </a:solidFill>
              <a:effectLst/>
              <a:uLnTx/>
              <a:uFillTx/>
              <a:latin typeface="Montserrat"/>
              <a:ea typeface="+mn-ea"/>
              <a:cs typeface="+mn-cs"/>
            </a:endParaRPr>
          </a:p>
        </p:txBody>
      </p:sp>
      <p:pic>
        <p:nvPicPr>
          <p:cNvPr id="8" name="Picture 2" descr="Light bulb free icon">
            <a:extLst>
              <a:ext uri="{FF2B5EF4-FFF2-40B4-BE49-F238E27FC236}">
                <a16:creationId xmlns:a16="http://schemas.microsoft.com/office/drawing/2014/main" id="{AF061EF8-50AE-A033-ED5F-64FF2A203F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4830" y="1112866"/>
            <a:ext cx="543580" cy="54358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FE2C021-F990-6072-C8A1-4CC9504D7723}"/>
              </a:ext>
            </a:extLst>
          </p:cNvPr>
          <p:cNvSpPr txBox="1"/>
          <p:nvPr/>
        </p:nvSpPr>
        <p:spPr>
          <a:xfrm>
            <a:off x="1199456" y="5976098"/>
            <a:ext cx="10272131" cy="5232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1" u="none" strike="noStrike" kern="1200" cap="none" spc="0" normalizeH="0" baseline="0" noProof="0">
                <a:ln>
                  <a:noFill/>
                </a:ln>
                <a:solidFill>
                  <a:srgbClr val="000000"/>
                </a:solidFill>
                <a:effectLst/>
                <a:uLnTx/>
                <a:uFillTx/>
                <a:latin typeface="Montserrat"/>
                <a:ea typeface="+mn-ea"/>
                <a:cs typeface="+mn-cs"/>
              </a:rPr>
              <a:t>NB : </a:t>
            </a:r>
            <a:r>
              <a:rPr kumimoji="0" lang="fr-FR" sz="1400" b="0" i="1" u="none" strike="noStrike" kern="1200" cap="none" spc="0" normalizeH="0" baseline="0" noProof="0">
                <a:ln>
                  <a:noFill/>
                </a:ln>
                <a:solidFill>
                  <a:srgbClr val="000000"/>
                </a:solidFill>
                <a:effectLst/>
                <a:uLnTx/>
                <a:uFillTx/>
                <a:latin typeface="Montserrat"/>
                <a:ea typeface="+mn-ea"/>
                <a:cs typeface="+mn-cs"/>
              </a:rPr>
              <a:t>l’équipe LEA travaille à la mise-à-jour de l’outil pour proposer systématiquement et le bon </a:t>
            </a:r>
            <a:r>
              <a:rPr lang="fr-FR" sz="1400" i="1">
                <a:solidFill>
                  <a:srgbClr val="000000"/>
                </a:solidFill>
                <a:latin typeface="Montserrat"/>
              </a:rPr>
              <a:t>fonds</a:t>
            </a:r>
            <a:r>
              <a:rPr kumimoji="0" lang="fr-FR" sz="1400" b="0" i="1" u="none" strike="noStrike" kern="1200" cap="none" spc="0" normalizeH="0" baseline="0" noProof="0">
                <a:ln>
                  <a:noFill/>
                </a:ln>
                <a:solidFill>
                  <a:srgbClr val="000000"/>
                </a:solidFill>
                <a:effectLst/>
                <a:uLnTx/>
                <a:uFillTx/>
                <a:latin typeface="Montserrat"/>
                <a:ea typeface="+mn-ea"/>
                <a:cs typeface="+mn-cs"/>
              </a:rPr>
              <a:t> euro pour chaque contrat CNP Assurances de la gamme Nuances 3D et Nuances Plus</a:t>
            </a:r>
          </a:p>
        </p:txBody>
      </p:sp>
      <p:sp>
        <p:nvSpPr>
          <p:cNvPr id="3" name="Rectangle: Rounded Corners 2">
            <a:extLst>
              <a:ext uri="{FF2B5EF4-FFF2-40B4-BE49-F238E27FC236}">
                <a16:creationId xmlns:a16="http://schemas.microsoft.com/office/drawing/2014/main" id="{ACD4F8CE-D833-3C1D-36A1-15344AD8D218}"/>
              </a:ext>
            </a:extLst>
          </p:cNvPr>
          <p:cNvSpPr/>
          <p:nvPr/>
        </p:nvSpPr>
        <p:spPr>
          <a:xfrm>
            <a:off x="8254264" y="1493343"/>
            <a:ext cx="3218333" cy="4451094"/>
          </a:xfrm>
          <a:prstGeom prst="roundRect">
            <a:avLst>
              <a:gd name="adj" fmla="val 6719"/>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36000" rtlCol="0" anchor="t">
            <a:noAutofit/>
          </a:bodyPr>
          <a:lstStyle/>
          <a:p>
            <a:pPr marL="0" marR="0" lvl="0" indent="0" algn="l" defTabSz="914400" rtl="0" eaLnBrk="1" fontAlgn="auto" latinLnBrk="0" hangingPunct="1">
              <a:lnSpc>
                <a:spcPct val="100000"/>
              </a:lnSpc>
              <a:spcBef>
                <a:spcPts val="600"/>
              </a:spcBef>
              <a:spcAft>
                <a:spcPts val="0"/>
              </a:spcAft>
              <a:buClr>
                <a:srgbClr val="9176B4"/>
              </a:buClr>
              <a:buSzTx/>
              <a:buFontTx/>
              <a:buNone/>
              <a:tabLst/>
              <a:defRPr/>
            </a:pPr>
            <a:r>
              <a:rPr kumimoji="0" lang="fr-FR" sz="1400" b="1" i="0" u="none" strike="noStrike" kern="1200" cap="none" spc="0" normalizeH="0" baseline="0" noProof="0">
                <a:ln>
                  <a:noFill/>
                </a:ln>
                <a:solidFill>
                  <a:srgbClr val="EAB818"/>
                </a:solidFill>
                <a:effectLst/>
                <a:uLnTx/>
                <a:uFillTx/>
                <a:latin typeface="Montserrat"/>
                <a:ea typeface="+mn-ea"/>
                <a:cs typeface="+mn-cs"/>
              </a:rPr>
              <a:t>Message d’erreur </a:t>
            </a:r>
            <a:r>
              <a:rPr kumimoji="0" lang="fr-FR" sz="1400" b="0" i="0" u="none" strike="noStrike" kern="1200" cap="none" spc="0" normalizeH="0" baseline="0" noProof="0">
                <a:ln>
                  <a:noFill/>
                </a:ln>
                <a:solidFill>
                  <a:srgbClr val="000000"/>
                </a:solidFill>
                <a:effectLst/>
                <a:uLnTx/>
                <a:uFillTx/>
                <a:latin typeface="Montserrat"/>
                <a:ea typeface="+mn-ea"/>
                <a:cs typeface="+mn-cs"/>
              </a:rPr>
              <a:t>dans PUMA si la proposition LEA contient plusieurs Fonds Euro ou le mauvais fonds en Euros, dans le cadre d’une opération chainée :</a:t>
            </a:r>
          </a:p>
          <a:p>
            <a:pPr marL="0" marR="0" lvl="0" indent="0" algn="l" defTabSz="914400" rtl="0" eaLnBrk="1" fontAlgn="auto" latinLnBrk="0" hangingPunct="1">
              <a:lnSpc>
                <a:spcPct val="100000"/>
              </a:lnSpc>
              <a:spcBef>
                <a:spcPts val="600"/>
              </a:spcBef>
              <a:spcAft>
                <a:spcPts val="0"/>
              </a:spcAft>
              <a:buClr>
                <a:srgbClr val="9176B4"/>
              </a:buClr>
              <a:buSzTx/>
              <a:buFontTx/>
              <a:buNone/>
              <a:tabLst/>
              <a:defRPr/>
            </a:pPr>
            <a:endParaRPr kumimoji="0" lang="fr-FR" sz="1400" b="0" i="0" u="none" strike="noStrike" kern="1200" cap="none" spc="0" normalizeH="0" baseline="0" noProof="0">
              <a:ln>
                <a:noFill/>
              </a:ln>
              <a:solidFill>
                <a:srgbClr val="000000"/>
              </a:solidFill>
              <a:effectLst/>
              <a:uLnTx/>
              <a:uFillTx/>
              <a:latin typeface="Montserrat"/>
              <a:ea typeface="+mn-ea"/>
              <a:cs typeface="+mn-cs"/>
            </a:endParaRPr>
          </a:p>
          <a:p>
            <a:pPr marL="0" marR="0" lvl="0" indent="0" algn="l" defTabSz="914400" rtl="0" eaLnBrk="1" fontAlgn="auto" latinLnBrk="0" hangingPunct="1">
              <a:lnSpc>
                <a:spcPct val="100000"/>
              </a:lnSpc>
              <a:spcBef>
                <a:spcPts val="600"/>
              </a:spcBef>
              <a:spcAft>
                <a:spcPts val="0"/>
              </a:spcAft>
              <a:buClr>
                <a:srgbClr val="9176B4"/>
              </a:buClr>
              <a:buSzTx/>
              <a:buFontTx/>
              <a:buNone/>
              <a:tabLst/>
              <a:defRPr/>
            </a:pPr>
            <a:endParaRPr kumimoji="0" lang="fr-FR" sz="1400" b="0" i="0" u="none" strike="noStrike" kern="1200" cap="none" spc="0" normalizeH="0" baseline="0" noProof="0">
              <a:ln>
                <a:noFill/>
              </a:ln>
              <a:solidFill>
                <a:srgbClr val="000000"/>
              </a:solidFill>
              <a:effectLst/>
              <a:uLnTx/>
              <a:uFillTx/>
              <a:latin typeface="Montserrat"/>
              <a:ea typeface="+mn-ea"/>
              <a:cs typeface="+mn-cs"/>
            </a:endParaRPr>
          </a:p>
          <a:p>
            <a:pPr marL="0" marR="0" lvl="0" indent="0" algn="l" defTabSz="914400" rtl="0" eaLnBrk="1" fontAlgn="auto" latinLnBrk="0" hangingPunct="1">
              <a:lnSpc>
                <a:spcPct val="100000"/>
              </a:lnSpc>
              <a:spcBef>
                <a:spcPts val="600"/>
              </a:spcBef>
              <a:spcAft>
                <a:spcPts val="0"/>
              </a:spcAft>
              <a:buClr>
                <a:srgbClr val="9176B4"/>
              </a:buClr>
              <a:buSzTx/>
              <a:buFontTx/>
              <a:buNone/>
              <a:tabLst/>
              <a:defRPr/>
            </a:pPr>
            <a:endParaRPr kumimoji="0" lang="fr-FR" sz="1400" b="0" i="0" u="none" strike="noStrike" kern="1200" cap="none" spc="0" normalizeH="0" baseline="0" noProof="0">
              <a:ln>
                <a:noFill/>
              </a:ln>
              <a:solidFill>
                <a:srgbClr val="000000"/>
              </a:solidFill>
              <a:effectLst/>
              <a:uLnTx/>
              <a:uFillTx/>
              <a:latin typeface="Montserrat"/>
              <a:ea typeface="+mn-ea"/>
              <a:cs typeface="+mn-cs"/>
            </a:endParaRPr>
          </a:p>
          <a:p>
            <a:pPr marL="0" marR="0" lvl="0" indent="0" algn="l" defTabSz="914400" rtl="0" eaLnBrk="1" fontAlgn="auto" latinLnBrk="0" hangingPunct="1">
              <a:lnSpc>
                <a:spcPct val="100000"/>
              </a:lnSpc>
              <a:spcBef>
                <a:spcPts val="600"/>
              </a:spcBef>
              <a:spcAft>
                <a:spcPts val="0"/>
              </a:spcAft>
              <a:buClr>
                <a:srgbClr val="9176B4"/>
              </a:buClr>
              <a:buSzTx/>
              <a:buFontTx/>
              <a:buNone/>
              <a:tabLst/>
              <a:defRPr/>
            </a:pPr>
            <a:endParaRPr kumimoji="0" lang="fr-FR" sz="1400" b="0" i="0" u="none" strike="noStrike" kern="1200" cap="none" spc="0" normalizeH="0" baseline="0" noProof="0">
              <a:ln>
                <a:noFill/>
              </a:ln>
              <a:solidFill>
                <a:srgbClr val="000000"/>
              </a:solidFill>
              <a:effectLst/>
              <a:uLnTx/>
              <a:uFillTx/>
              <a:latin typeface="Montserrat"/>
              <a:ea typeface="+mn-ea"/>
              <a:cs typeface="+mn-cs"/>
            </a:endParaRPr>
          </a:p>
          <a:p>
            <a:pPr marL="0" marR="0" lvl="0" indent="0" algn="l" defTabSz="914400" rtl="0" eaLnBrk="1" fontAlgn="auto" latinLnBrk="0" hangingPunct="1">
              <a:lnSpc>
                <a:spcPct val="100000"/>
              </a:lnSpc>
              <a:spcBef>
                <a:spcPts val="600"/>
              </a:spcBef>
              <a:spcAft>
                <a:spcPts val="0"/>
              </a:spcAft>
              <a:buClr>
                <a:srgbClr val="9176B4"/>
              </a:buClr>
              <a:buSzTx/>
              <a:buFontTx/>
              <a:buNone/>
              <a:tabLst/>
              <a:defRPr/>
            </a:pPr>
            <a:endParaRPr kumimoji="0" lang="fr-FR" sz="1400" b="0" i="0" u="none" strike="noStrike" kern="1200" cap="none" spc="0" normalizeH="0" baseline="0" noProof="0">
              <a:ln>
                <a:noFill/>
              </a:ln>
              <a:solidFill>
                <a:srgbClr val="000000"/>
              </a:solidFill>
              <a:effectLst/>
              <a:uLnTx/>
              <a:uFillTx/>
              <a:latin typeface="Montserrat"/>
              <a:ea typeface="+mn-ea"/>
              <a:cs typeface="+mn-cs"/>
            </a:endParaRPr>
          </a:p>
          <a:p>
            <a:pPr marL="0" marR="0" lvl="0" indent="0" algn="l" defTabSz="914400" rtl="0" eaLnBrk="1" fontAlgn="auto" latinLnBrk="0" hangingPunct="1">
              <a:lnSpc>
                <a:spcPct val="100000"/>
              </a:lnSpc>
              <a:spcBef>
                <a:spcPts val="600"/>
              </a:spcBef>
              <a:spcAft>
                <a:spcPts val="0"/>
              </a:spcAft>
              <a:buClr>
                <a:srgbClr val="9176B4"/>
              </a:buClr>
              <a:buSzTx/>
              <a:buFontTx/>
              <a:buNone/>
              <a:tabLst/>
              <a:defRPr/>
            </a:pPr>
            <a:endParaRPr kumimoji="0" lang="fr-FR" sz="1400" b="0" i="0" u="none" strike="noStrike" kern="1200" cap="none" spc="0" normalizeH="0" baseline="0" noProof="0">
              <a:ln>
                <a:noFill/>
              </a:ln>
              <a:solidFill>
                <a:srgbClr val="000000"/>
              </a:solidFill>
              <a:effectLst/>
              <a:uLnTx/>
              <a:uFillTx/>
              <a:latin typeface="Montserrat"/>
              <a:ea typeface="+mn-ea"/>
              <a:cs typeface="+mn-cs"/>
            </a:endParaRPr>
          </a:p>
          <a:p>
            <a:pPr marL="0" marR="0" lvl="0" indent="0" algn="l" defTabSz="914400" rtl="0" eaLnBrk="1" fontAlgn="auto" latinLnBrk="0" hangingPunct="1">
              <a:lnSpc>
                <a:spcPct val="100000"/>
              </a:lnSpc>
              <a:spcBef>
                <a:spcPts val="600"/>
              </a:spcBef>
              <a:spcAft>
                <a:spcPts val="0"/>
              </a:spcAft>
              <a:buClr>
                <a:srgbClr val="9176B4"/>
              </a:buClr>
              <a:buSzTx/>
              <a:buFontTx/>
              <a:buNone/>
              <a:tabLst/>
              <a:defRPr/>
            </a:pPr>
            <a:endParaRPr kumimoji="0" lang="fr-FR" sz="1400" b="0" i="0" u="none" strike="noStrike" kern="1200" cap="none" spc="0" normalizeH="0" baseline="0" noProof="0">
              <a:ln>
                <a:noFill/>
              </a:ln>
              <a:solidFill>
                <a:srgbClr val="000000"/>
              </a:solidFill>
              <a:effectLst/>
              <a:uLnTx/>
              <a:uFillTx/>
              <a:latin typeface="Montserrat"/>
              <a:ea typeface="+mn-ea"/>
              <a:cs typeface="+mn-cs"/>
            </a:endParaRPr>
          </a:p>
          <a:p>
            <a:pPr marL="0" marR="0" lvl="0" indent="0" algn="l" defTabSz="914400" rtl="0" eaLnBrk="1" fontAlgn="auto" latinLnBrk="0" hangingPunct="1">
              <a:lnSpc>
                <a:spcPct val="100000"/>
              </a:lnSpc>
              <a:spcBef>
                <a:spcPts val="600"/>
              </a:spcBef>
              <a:spcAft>
                <a:spcPts val="0"/>
              </a:spcAft>
              <a:buClr>
                <a:srgbClr val="9176B4"/>
              </a:buClr>
              <a:buSzTx/>
              <a:buFontTx/>
              <a:buNone/>
              <a:tabLst/>
              <a:defRPr/>
            </a:pPr>
            <a:endParaRPr kumimoji="0" lang="fr-FR" sz="1400" b="0" i="0" u="none" strike="noStrike" kern="1200" cap="none" spc="0" normalizeH="0" baseline="0" noProof="0">
              <a:ln>
                <a:noFill/>
              </a:ln>
              <a:solidFill>
                <a:srgbClr val="000000"/>
              </a:solidFill>
              <a:effectLst/>
              <a:uLnTx/>
              <a:uFillTx/>
              <a:latin typeface="Montserrat"/>
              <a:ea typeface="+mn-ea"/>
              <a:cs typeface="+mn-cs"/>
            </a:endParaRPr>
          </a:p>
          <a:p>
            <a:pPr marL="0" marR="0" lvl="0" indent="0" algn="l" defTabSz="914400" rtl="0" eaLnBrk="1" fontAlgn="auto" latinLnBrk="0" hangingPunct="1">
              <a:lnSpc>
                <a:spcPct val="100000"/>
              </a:lnSpc>
              <a:spcBef>
                <a:spcPts val="600"/>
              </a:spcBef>
              <a:spcAft>
                <a:spcPts val="0"/>
              </a:spcAft>
              <a:buClr>
                <a:srgbClr val="9176B4"/>
              </a:buClr>
              <a:buSzTx/>
              <a:buFontTx/>
              <a:buNone/>
              <a:tabLst/>
              <a:defRPr/>
            </a:pPr>
            <a:r>
              <a:rPr kumimoji="0" lang="fr-FR" sz="1400" b="0" i="0" u="none" strike="noStrike" kern="1200" cap="none" spc="0" normalizeH="0" baseline="0" noProof="0">
                <a:ln>
                  <a:noFill/>
                </a:ln>
                <a:solidFill>
                  <a:srgbClr val="000000"/>
                </a:solidFill>
                <a:effectLst/>
                <a:uLnTx/>
                <a:uFillTx/>
                <a:latin typeface="Montserrat"/>
                <a:ea typeface="+mn-ea"/>
                <a:cs typeface="+mn-cs"/>
              </a:rPr>
              <a:t>Un nouveau parcours LEA est nécessaire.</a:t>
            </a:r>
            <a:endParaRPr kumimoji="0" lang="fr-FR" sz="1100" b="0" i="0" u="none" strike="noStrike" kern="1200" cap="none" spc="0" normalizeH="0" baseline="0" noProof="0">
              <a:ln>
                <a:noFill/>
              </a:ln>
              <a:solidFill>
                <a:srgbClr val="000000"/>
              </a:solidFill>
              <a:effectLst/>
              <a:uLnTx/>
              <a:uFillTx/>
              <a:latin typeface="Montserrat"/>
              <a:ea typeface="+mn-ea"/>
              <a:cs typeface="+mn-cs"/>
            </a:endParaRPr>
          </a:p>
        </p:txBody>
      </p:sp>
      <p:sp>
        <p:nvSpPr>
          <p:cNvPr id="10" name="Rectangle: Rounded Corners 9">
            <a:extLst>
              <a:ext uri="{FF2B5EF4-FFF2-40B4-BE49-F238E27FC236}">
                <a16:creationId xmlns:a16="http://schemas.microsoft.com/office/drawing/2014/main" id="{0A2C2E80-8BB9-74AE-BFAC-710152135BDE}"/>
              </a:ext>
            </a:extLst>
          </p:cNvPr>
          <p:cNvSpPr/>
          <p:nvPr/>
        </p:nvSpPr>
        <p:spPr>
          <a:xfrm>
            <a:off x="8254264" y="971341"/>
            <a:ext cx="1220568" cy="259675"/>
          </a:xfrm>
          <a:prstGeom prst="roundRect">
            <a:avLst>
              <a:gd name="adj" fmla="val 50000"/>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FFFFFF"/>
                </a:solidFill>
                <a:effectLst/>
                <a:uLnTx/>
                <a:uFillTx/>
                <a:latin typeface="Montserrat"/>
                <a:ea typeface="+mn-ea"/>
                <a:cs typeface="+mn-cs"/>
              </a:rPr>
              <a:t>Attention ! </a:t>
            </a:r>
            <a:endParaRPr kumimoji="0" lang="fr-FR" sz="1200" b="0" i="0" u="none" strike="noStrike" kern="1200" cap="none" spc="0" normalizeH="0" baseline="0" noProof="0">
              <a:ln>
                <a:noFill/>
              </a:ln>
              <a:solidFill>
                <a:srgbClr val="FFFFFF"/>
              </a:solidFill>
              <a:effectLst/>
              <a:uLnTx/>
              <a:uFillTx/>
              <a:latin typeface="Montserrat"/>
              <a:ea typeface="+mn-ea"/>
              <a:cs typeface="+mn-cs"/>
            </a:endParaRPr>
          </a:p>
        </p:txBody>
      </p:sp>
      <p:pic>
        <p:nvPicPr>
          <p:cNvPr id="1026" name="Image 7">
            <a:extLst>
              <a:ext uri="{FF2B5EF4-FFF2-40B4-BE49-F238E27FC236}">
                <a16:creationId xmlns:a16="http://schemas.microsoft.com/office/drawing/2014/main" id="{BEA1A4CA-40E4-A943-153F-A04038DE8E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301" t="24741" r="16791" b="9490"/>
          <a:stretch/>
        </p:blipFill>
        <p:spPr bwMode="auto">
          <a:xfrm>
            <a:off x="8482499" y="2985736"/>
            <a:ext cx="2761861" cy="1897705"/>
          </a:xfrm>
          <a:prstGeom prst="rect">
            <a:avLst/>
          </a:prstGeom>
          <a:noFill/>
          <a:ln w="9525">
            <a:solidFill>
              <a:schemeClr val="accent6"/>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ED59ECA-72AF-DD8E-6A9B-29AA40E4130E}"/>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21774738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4D4A8F0-4CEF-AEF3-1CA2-3980AE3A2106}"/>
              </a:ext>
            </a:extLst>
          </p:cNvPr>
          <p:cNvSpPr>
            <a:spLocks noGrp="1"/>
          </p:cNvSpPr>
          <p:nvPr>
            <p:ph type="body" sz="quarter" idx="12"/>
          </p:nvPr>
        </p:nvSpPr>
        <p:spPr>
          <a:xfrm>
            <a:off x="1200513" y="1043276"/>
            <a:ext cx="10272131" cy="384043"/>
          </a:xfrm>
        </p:spPr>
        <p:txBody>
          <a:bodyPr>
            <a:normAutofit/>
          </a:bodyPr>
          <a:lstStyle/>
          <a:p>
            <a:r>
              <a:rPr lang="fr-FR" sz="1600"/>
              <a:t>Cas pratique pas à pas (1/6)</a:t>
            </a:r>
          </a:p>
        </p:txBody>
      </p:sp>
      <p:sp>
        <p:nvSpPr>
          <p:cNvPr id="2" name="Title 1">
            <a:extLst>
              <a:ext uri="{FF2B5EF4-FFF2-40B4-BE49-F238E27FC236}">
                <a16:creationId xmlns:a16="http://schemas.microsoft.com/office/drawing/2014/main" id="{19C9A380-7303-65AF-FD4F-C639BBD80C4D}"/>
              </a:ext>
            </a:extLst>
          </p:cNvPr>
          <p:cNvSpPr>
            <a:spLocks noGrp="1"/>
          </p:cNvSpPr>
          <p:nvPr>
            <p:ph type="title"/>
          </p:nvPr>
        </p:nvSpPr>
        <p:spPr/>
        <p:txBody>
          <a:bodyPr/>
          <a:lstStyle/>
          <a:p>
            <a:r>
              <a:rPr lang="fr-FR" sz="1800"/>
              <a:t>Parcours LEA : </a:t>
            </a:r>
            <a:r>
              <a:rPr lang="fr-FR" sz="1800" kern="0">
                <a:solidFill>
                  <a:srgbClr val="000000"/>
                </a:solidFill>
                <a:latin typeface="Montserrat ExtraBold"/>
                <a:cs typeface="Arial"/>
              </a:rPr>
              <a:t>Versement libre avec EMPRUNT BPCE sur un contrat Nuances 3D antérieur à septembre 2022</a:t>
            </a:r>
          </a:p>
        </p:txBody>
      </p:sp>
      <p:sp>
        <p:nvSpPr>
          <p:cNvPr id="4" name="Content Placeholder 3">
            <a:extLst>
              <a:ext uri="{FF2B5EF4-FFF2-40B4-BE49-F238E27FC236}">
                <a16:creationId xmlns:a16="http://schemas.microsoft.com/office/drawing/2014/main" id="{553ABFCB-418A-0530-7CBA-45BB259F519C}"/>
              </a:ext>
            </a:extLst>
          </p:cNvPr>
          <p:cNvSpPr>
            <a:spLocks noGrp="1"/>
          </p:cNvSpPr>
          <p:nvPr>
            <p:ph sz="quarter" idx="4294967295"/>
          </p:nvPr>
        </p:nvSpPr>
        <p:spPr>
          <a:xfrm>
            <a:off x="1144183" y="1517456"/>
            <a:ext cx="4173538" cy="4789488"/>
          </a:xfrm>
          <a:solidFill>
            <a:schemeClr val="bg1">
              <a:lumMod val="95000"/>
            </a:schemeClr>
          </a:solidFill>
          <a:ln w="19050">
            <a:solidFill>
              <a:schemeClr val="bg1">
                <a:lumMod val="50000"/>
              </a:schemeClr>
            </a:solidFill>
          </a:ln>
        </p:spPr>
        <p:txBody>
          <a:bodyPr vert="horz" lIns="91440" tIns="45720" rIns="91440" bIns="45720" rtlCol="0" anchor="t">
            <a:normAutofit/>
          </a:bodyPr>
          <a:lstStyle/>
          <a:p>
            <a:pPr marL="0" indent="0">
              <a:buNone/>
            </a:pPr>
            <a:r>
              <a:rPr lang="fr-FR" sz="1600" b="1">
                <a:solidFill>
                  <a:schemeClr val="bg1"/>
                </a:solidFill>
                <a:highlight>
                  <a:srgbClr val="808080"/>
                </a:highlight>
                <a:latin typeface="Arial"/>
                <a:cs typeface="Arial"/>
              </a:rPr>
              <a:t>Description du cas : </a:t>
            </a:r>
            <a:endParaRPr lang="fr-FR" sz="1600" b="1">
              <a:solidFill>
                <a:schemeClr val="bg1"/>
              </a:solidFill>
              <a:highlight>
                <a:srgbClr val="808080"/>
              </a:highlight>
            </a:endParaRPr>
          </a:p>
          <a:p>
            <a:pPr marL="354965" indent="-354965">
              <a:buFont typeface="Arial" panose="020B0604020202020204" pitchFamily="34" charset="0"/>
              <a:buChar char="•"/>
            </a:pPr>
            <a:endParaRPr lang="fr-FR" sz="1600"/>
          </a:p>
          <a:p>
            <a:pPr marL="354965" indent="-354965">
              <a:buFont typeface="Arial" panose="020B0604020202020204" pitchFamily="34" charset="0"/>
              <a:buChar char="•"/>
            </a:pPr>
            <a:r>
              <a:rPr lang="fr-FR" sz="1600">
                <a:latin typeface="Arial"/>
                <a:cs typeface="Arial"/>
              </a:rPr>
              <a:t>Le client détient un contrat Nuances 3D contenant le fonds euro en garantie brute (Nuances Sécurité – NSEC1)</a:t>
            </a:r>
          </a:p>
          <a:p>
            <a:pPr marL="354965" indent="-354965">
              <a:buFont typeface="Arial" panose="020B0604020202020204" pitchFamily="34" charset="0"/>
              <a:buChar char="•"/>
            </a:pPr>
            <a:endParaRPr lang="fr-FR" sz="1600"/>
          </a:p>
          <a:p>
            <a:pPr marL="354965" indent="-354965">
              <a:buFont typeface="Arial" panose="020B0604020202020204" pitchFamily="34" charset="0"/>
              <a:buChar char="•"/>
            </a:pPr>
            <a:endParaRPr lang="fr-FR" sz="1600"/>
          </a:p>
          <a:p>
            <a:pPr marL="354965" indent="-354965">
              <a:buFont typeface="Arial" panose="020B0604020202020204" pitchFamily="34" charset="0"/>
              <a:buChar char="•"/>
            </a:pPr>
            <a:endParaRPr lang="fr-FR" sz="1600"/>
          </a:p>
          <a:p>
            <a:pPr marL="354965" indent="-354965">
              <a:buFont typeface="Arial" panose="020B0604020202020204" pitchFamily="34" charset="0"/>
              <a:buChar char="•"/>
            </a:pPr>
            <a:endParaRPr lang="fr-FR" sz="1600"/>
          </a:p>
          <a:p>
            <a:pPr marL="354965" indent="-354965">
              <a:buFont typeface="Arial" panose="020B0604020202020204" pitchFamily="34" charset="0"/>
              <a:buChar char="•"/>
            </a:pPr>
            <a:r>
              <a:rPr lang="fr-FR" sz="1600">
                <a:latin typeface="Arial"/>
                <a:cs typeface="Arial"/>
              </a:rPr>
              <a:t>Il souhaite faire un </a:t>
            </a:r>
            <a:r>
              <a:rPr lang="fr-FR" sz="1600" b="1">
                <a:latin typeface="Arial"/>
                <a:cs typeface="Arial"/>
              </a:rPr>
              <a:t>versement complémentaire de 10 000€ </a:t>
            </a:r>
            <a:r>
              <a:rPr lang="fr-FR" sz="1600">
                <a:latin typeface="Arial"/>
                <a:cs typeface="Arial"/>
              </a:rPr>
              <a:t>sur ce contrat en ne valorisant que son versement et investir une partie du versement sur </a:t>
            </a:r>
            <a:r>
              <a:rPr lang="fr-FR" sz="1600" b="1">
                <a:latin typeface="Arial"/>
                <a:cs typeface="Arial"/>
              </a:rPr>
              <a:t>l’Emprunt Groupe du moment</a:t>
            </a:r>
          </a:p>
        </p:txBody>
      </p:sp>
      <p:pic>
        <p:nvPicPr>
          <p:cNvPr id="5" name="Picture 4" descr="A screenshot of a computer&#10;&#10;Description automatically generated with medium confidence">
            <a:extLst>
              <a:ext uri="{FF2B5EF4-FFF2-40B4-BE49-F238E27FC236}">
                <a16:creationId xmlns:a16="http://schemas.microsoft.com/office/drawing/2014/main" id="{83651321-279F-2A4D-5570-FCF0E7AE6B56}"/>
              </a:ext>
            </a:extLst>
          </p:cNvPr>
          <p:cNvPicPr>
            <a:picLocks noChangeAspect="1"/>
          </p:cNvPicPr>
          <p:nvPr/>
        </p:nvPicPr>
        <p:blipFill rotWithShape="1">
          <a:blip r:embed="rId2"/>
          <a:srcRect l="8321" t="50492" r="6159" b="34967"/>
          <a:stretch/>
        </p:blipFill>
        <p:spPr>
          <a:xfrm>
            <a:off x="1305876" y="3429000"/>
            <a:ext cx="3850152" cy="663566"/>
          </a:xfrm>
          <a:prstGeom prst="rect">
            <a:avLst/>
          </a:prstGeom>
          <a:ln>
            <a:solidFill>
              <a:schemeClr val="accent3"/>
            </a:solidFill>
          </a:ln>
        </p:spPr>
      </p:pic>
      <p:sp>
        <p:nvSpPr>
          <p:cNvPr id="6" name="TextBox 5">
            <a:extLst>
              <a:ext uri="{FF2B5EF4-FFF2-40B4-BE49-F238E27FC236}">
                <a16:creationId xmlns:a16="http://schemas.microsoft.com/office/drawing/2014/main" id="{52B11EF3-9C39-70B5-1E4D-6D2155559312}"/>
              </a:ext>
            </a:extLst>
          </p:cNvPr>
          <p:cNvSpPr txBox="1"/>
          <p:nvPr/>
        </p:nvSpPr>
        <p:spPr>
          <a:xfrm>
            <a:off x="5579706" y="1520890"/>
            <a:ext cx="5891881" cy="369332"/>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FFFFFF"/>
                </a:solidFill>
                <a:effectLst/>
                <a:uLnTx/>
                <a:uFillTx/>
                <a:latin typeface="Montserrat"/>
                <a:ea typeface="+mn-ea"/>
                <a:cs typeface="+mn-cs"/>
              </a:rPr>
              <a:t>1. Libérer les liquidités</a:t>
            </a:r>
          </a:p>
        </p:txBody>
      </p:sp>
      <p:pic>
        <p:nvPicPr>
          <p:cNvPr id="9" name="Picture 8" descr="A screenshot of a computer&#10;&#10;Description automatically generated with low confidence">
            <a:extLst>
              <a:ext uri="{FF2B5EF4-FFF2-40B4-BE49-F238E27FC236}">
                <a16:creationId xmlns:a16="http://schemas.microsoft.com/office/drawing/2014/main" id="{8A22932E-3CF4-EE55-9344-18D7D7C34F7B}"/>
              </a:ext>
            </a:extLst>
          </p:cNvPr>
          <p:cNvPicPr>
            <a:picLocks noChangeAspect="1"/>
          </p:cNvPicPr>
          <p:nvPr/>
        </p:nvPicPr>
        <p:blipFill rotWithShape="1">
          <a:blip r:embed="rId3"/>
          <a:srcRect t="1591"/>
          <a:stretch/>
        </p:blipFill>
        <p:spPr>
          <a:xfrm>
            <a:off x="5579706" y="2085938"/>
            <a:ext cx="5907736" cy="3349690"/>
          </a:xfrm>
          <a:prstGeom prst="rect">
            <a:avLst/>
          </a:prstGeom>
          <a:ln>
            <a:solidFill>
              <a:schemeClr val="accent3"/>
            </a:solidFill>
          </a:ln>
        </p:spPr>
      </p:pic>
      <p:sp>
        <p:nvSpPr>
          <p:cNvPr id="10" name="Rectangle: Rounded Corners 9">
            <a:extLst>
              <a:ext uri="{FF2B5EF4-FFF2-40B4-BE49-F238E27FC236}">
                <a16:creationId xmlns:a16="http://schemas.microsoft.com/office/drawing/2014/main" id="{68348412-3AAF-460A-0C13-0C947B3EEBA7}"/>
              </a:ext>
            </a:extLst>
          </p:cNvPr>
          <p:cNvSpPr/>
          <p:nvPr/>
        </p:nvSpPr>
        <p:spPr>
          <a:xfrm>
            <a:off x="9703837" y="3912200"/>
            <a:ext cx="961053" cy="298580"/>
          </a:xfrm>
          <a:prstGeom prst="roundRect">
            <a:avLst>
              <a:gd name="adj" fmla="val 50000"/>
            </a:avLst>
          </a:prstGeom>
          <a:noFill/>
          <a:ln>
            <a:solidFill>
              <a:schemeClr val="accent2"/>
            </a:solidFill>
          </a:ln>
          <a:effectLst>
            <a:outerShdw blurRad="63500" algn="ctr" rotWithShape="0">
              <a:schemeClr val="accent2">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7" name="Image 6">
            <a:extLst>
              <a:ext uri="{FF2B5EF4-FFF2-40B4-BE49-F238E27FC236}">
                <a16:creationId xmlns:a16="http://schemas.microsoft.com/office/drawing/2014/main" id="{D0B1AB3A-072E-0AF9-4FAC-0FF81435EC8C}"/>
              </a:ext>
            </a:extLst>
          </p:cNvPr>
          <p:cNvPicPr>
            <a:picLocks noChangeAspect="1"/>
          </p:cNvPicPr>
          <p:nvPr/>
        </p:nvPicPr>
        <p:blipFill>
          <a:blip r:embed="rId4"/>
          <a:stretch>
            <a:fillRect/>
          </a:stretch>
        </p:blipFill>
        <p:spPr>
          <a:xfrm>
            <a:off x="11907662" y="0"/>
            <a:ext cx="284338" cy="284338"/>
          </a:xfrm>
          <a:prstGeom prst="rect">
            <a:avLst/>
          </a:prstGeom>
        </p:spPr>
      </p:pic>
      <p:sp>
        <p:nvSpPr>
          <p:cNvPr id="8" name="Rectangle 7">
            <a:extLst>
              <a:ext uri="{FF2B5EF4-FFF2-40B4-BE49-F238E27FC236}">
                <a16:creationId xmlns:a16="http://schemas.microsoft.com/office/drawing/2014/main" id="{762DE281-1659-F58E-C132-4B439E554182}"/>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30661976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4D4A8F0-4CEF-AEF3-1CA2-3980AE3A2106}"/>
              </a:ext>
            </a:extLst>
          </p:cNvPr>
          <p:cNvSpPr>
            <a:spLocks noGrp="1"/>
          </p:cNvSpPr>
          <p:nvPr>
            <p:ph type="body" sz="quarter" idx="12"/>
          </p:nvPr>
        </p:nvSpPr>
        <p:spPr>
          <a:xfrm>
            <a:off x="1200512" y="1074542"/>
            <a:ext cx="10272131" cy="384043"/>
          </a:xfrm>
        </p:spPr>
        <p:txBody>
          <a:bodyPr>
            <a:normAutofit/>
          </a:bodyPr>
          <a:lstStyle/>
          <a:p>
            <a:r>
              <a:rPr lang="fr-FR" sz="1600">
                <a:cs typeface="Arial"/>
                <a:sym typeface="Arial"/>
              </a:rPr>
              <a:t>Cas pratique pas à pas (2/6)</a:t>
            </a:r>
          </a:p>
        </p:txBody>
      </p:sp>
      <p:sp>
        <p:nvSpPr>
          <p:cNvPr id="2" name="Title 1">
            <a:extLst>
              <a:ext uri="{FF2B5EF4-FFF2-40B4-BE49-F238E27FC236}">
                <a16:creationId xmlns:a16="http://schemas.microsoft.com/office/drawing/2014/main" id="{19C9A380-7303-65AF-FD4F-C639BBD80C4D}"/>
              </a:ext>
            </a:extLst>
          </p:cNvPr>
          <p:cNvSpPr>
            <a:spLocks noGrp="1"/>
          </p:cNvSpPr>
          <p:nvPr>
            <p:ph type="title"/>
          </p:nvPr>
        </p:nvSpPr>
        <p:spPr/>
        <p:txBody>
          <a:bodyPr/>
          <a:lstStyle/>
          <a:p>
            <a:r>
              <a:rPr lang="fr-FR" sz="1800"/>
              <a:t>Parcours LEA : </a:t>
            </a:r>
            <a:r>
              <a:rPr lang="fr-FR" sz="1800" kern="0">
                <a:solidFill>
                  <a:srgbClr val="000000"/>
                </a:solidFill>
                <a:latin typeface="Montserrat ExtraBold"/>
                <a:cs typeface="Arial"/>
              </a:rPr>
              <a:t>Versement libre avec EMPRUNT BPCE sur un contrat Nuances 3D antérieur à septembre 2022</a:t>
            </a:r>
          </a:p>
        </p:txBody>
      </p:sp>
      <p:sp>
        <p:nvSpPr>
          <p:cNvPr id="6" name="TextBox 5">
            <a:extLst>
              <a:ext uri="{FF2B5EF4-FFF2-40B4-BE49-F238E27FC236}">
                <a16:creationId xmlns:a16="http://schemas.microsoft.com/office/drawing/2014/main" id="{52B11EF3-9C39-70B5-1E4D-6D2155559312}"/>
              </a:ext>
            </a:extLst>
          </p:cNvPr>
          <p:cNvSpPr txBox="1"/>
          <p:nvPr/>
        </p:nvSpPr>
        <p:spPr>
          <a:xfrm>
            <a:off x="5931450" y="1520890"/>
            <a:ext cx="5540138" cy="615553"/>
          </a:xfrm>
          <a:prstGeom prst="rect">
            <a:avLst/>
          </a:prstGeom>
          <a:solidFill>
            <a:schemeClr val="tx2"/>
          </a:solidFill>
        </p:spPr>
        <p:txBody>
          <a:bodyPr wrap="square" rtlCol="0">
            <a:spAutoFit/>
          </a:bodyPr>
          <a:lstStyle>
            <a:defPPr>
              <a:defRPr lang="en-US"/>
            </a:defPPr>
            <a:lvl1pPr>
              <a:defRPr b="1">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FFFFFF"/>
                </a:solidFill>
                <a:effectLst/>
                <a:uLnTx/>
                <a:uFillTx/>
                <a:latin typeface="Montserrat"/>
                <a:ea typeface="+mn-ea"/>
                <a:cs typeface="+mn-cs"/>
              </a:rPr>
              <a:t>3. Consulter la proposition initiale de LEA </a:t>
            </a:r>
            <a:r>
              <a:rPr kumimoji="0" lang="fr-FR" sz="1600" b="0" i="0" u="none" strike="noStrike" kern="1200" cap="none" spc="0" normalizeH="0" baseline="0" noProof="0">
                <a:ln>
                  <a:noFill/>
                </a:ln>
                <a:solidFill>
                  <a:srgbClr val="FFFFFF"/>
                </a:solidFill>
                <a:effectLst/>
                <a:uLnTx/>
                <a:uFillTx/>
                <a:latin typeface="Montserrat"/>
                <a:ea typeface="+mn-ea"/>
                <a:cs typeface="+mn-cs"/>
              </a:rPr>
              <a:t>(modifier le niveau de risque si besoin)</a:t>
            </a: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7" name="TextBox 6">
            <a:extLst>
              <a:ext uri="{FF2B5EF4-FFF2-40B4-BE49-F238E27FC236}">
                <a16:creationId xmlns:a16="http://schemas.microsoft.com/office/drawing/2014/main" id="{C5CACF84-F75E-13B2-2ADA-81A668180C72}"/>
              </a:ext>
            </a:extLst>
          </p:cNvPr>
          <p:cNvSpPr txBox="1"/>
          <p:nvPr/>
        </p:nvSpPr>
        <p:spPr>
          <a:xfrm>
            <a:off x="1199458" y="1508786"/>
            <a:ext cx="4153208" cy="646331"/>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FFFFFF"/>
                </a:solidFill>
                <a:effectLst/>
                <a:uLnTx/>
                <a:uFillTx/>
                <a:latin typeface="Montserrat"/>
                <a:ea typeface="+mn-ea"/>
                <a:cs typeface="+mn-cs"/>
              </a:rPr>
              <a:t>2. Déclarer le projet de Versement complémentaire</a:t>
            </a:r>
          </a:p>
        </p:txBody>
      </p:sp>
      <p:cxnSp>
        <p:nvCxnSpPr>
          <p:cNvPr id="11" name="Straight Connector 10">
            <a:extLst>
              <a:ext uri="{FF2B5EF4-FFF2-40B4-BE49-F238E27FC236}">
                <a16:creationId xmlns:a16="http://schemas.microsoft.com/office/drawing/2014/main" id="{BE1BB1CD-280A-2141-19B8-27E892882464}"/>
              </a:ext>
            </a:extLst>
          </p:cNvPr>
          <p:cNvCxnSpPr>
            <a:cxnSpLocks/>
          </p:cNvCxnSpPr>
          <p:nvPr/>
        </p:nvCxnSpPr>
        <p:spPr>
          <a:xfrm>
            <a:off x="5635729" y="1520890"/>
            <a:ext cx="0" cy="4777273"/>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A screenshot of a computer&#10;&#10;Description automatically generated with medium confidence">
            <a:extLst>
              <a:ext uri="{FF2B5EF4-FFF2-40B4-BE49-F238E27FC236}">
                <a16:creationId xmlns:a16="http://schemas.microsoft.com/office/drawing/2014/main" id="{D44E06E7-128A-40FB-EB27-F349745C0B8E}"/>
              </a:ext>
            </a:extLst>
          </p:cNvPr>
          <p:cNvPicPr>
            <a:picLocks noChangeAspect="1"/>
          </p:cNvPicPr>
          <p:nvPr/>
        </p:nvPicPr>
        <p:blipFill rotWithShape="1">
          <a:blip r:embed="rId2"/>
          <a:srcRect l="6923" t="13609" r="8256" b="10353"/>
          <a:stretch/>
        </p:blipFill>
        <p:spPr>
          <a:xfrm>
            <a:off x="1199457" y="2408786"/>
            <a:ext cx="4153210" cy="3405673"/>
          </a:xfrm>
          <a:prstGeom prst="rect">
            <a:avLst/>
          </a:prstGeom>
          <a:ln>
            <a:solidFill>
              <a:schemeClr val="accent3"/>
            </a:solidFill>
          </a:ln>
        </p:spPr>
      </p:pic>
      <p:sp>
        <p:nvSpPr>
          <p:cNvPr id="13" name="Rectangle: Rounded Corners 12">
            <a:extLst>
              <a:ext uri="{FF2B5EF4-FFF2-40B4-BE49-F238E27FC236}">
                <a16:creationId xmlns:a16="http://schemas.microsoft.com/office/drawing/2014/main" id="{075D7D32-12C4-1EA9-A253-70F6792DB611}"/>
              </a:ext>
            </a:extLst>
          </p:cNvPr>
          <p:cNvSpPr/>
          <p:nvPr/>
        </p:nvSpPr>
        <p:spPr>
          <a:xfrm>
            <a:off x="2259568" y="2727213"/>
            <a:ext cx="1399591" cy="298580"/>
          </a:xfrm>
          <a:prstGeom prst="roundRect">
            <a:avLst>
              <a:gd name="adj" fmla="val 50000"/>
            </a:avLst>
          </a:prstGeom>
          <a:noFill/>
          <a:ln>
            <a:solidFill>
              <a:schemeClr val="accent2"/>
            </a:solidFill>
          </a:ln>
          <a:effectLst>
            <a:outerShdw blurRad="63500" algn="ctr" rotWithShape="0">
              <a:schemeClr val="accent2">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4" name="Rectangle: Rounded Corners 13">
            <a:extLst>
              <a:ext uri="{FF2B5EF4-FFF2-40B4-BE49-F238E27FC236}">
                <a16:creationId xmlns:a16="http://schemas.microsoft.com/office/drawing/2014/main" id="{67EA28D2-3C66-E9C9-B91B-86E1DEBEEA39}"/>
              </a:ext>
            </a:extLst>
          </p:cNvPr>
          <p:cNvSpPr/>
          <p:nvPr/>
        </p:nvSpPr>
        <p:spPr>
          <a:xfrm>
            <a:off x="1320287" y="3075994"/>
            <a:ext cx="1060578" cy="298580"/>
          </a:xfrm>
          <a:prstGeom prst="roundRect">
            <a:avLst>
              <a:gd name="adj" fmla="val 50000"/>
            </a:avLst>
          </a:prstGeom>
          <a:noFill/>
          <a:ln>
            <a:solidFill>
              <a:schemeClr val="accent2"/>
            </a:solidFill>
          </a:ln>
          <a:effectLst>
            <a:outerShdw blurRad="63500" algn="ctr" rotWithShape="0">
              <a:schemeClr val="accent2">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5" name="Rectangle: Rounded Corners 14">
            <a:extLst>
              <a:ext uri="{FF2B5EF4-FFF2-40B4-BE49-F238E27FC236}">
                <a16:creationId xmlns:a16="http://schemas.microsoft.com/office/drawing/2014/main" id="{25941880-69C1-0FBC-4B17-BD99FA997B63}"/>
              </a:ext>
            </a:extLst>
          </p:cNvPr>
          <p:cNvSpPr/>
          <p:nvPr/>
        </p:nvSpPr>
        <p:spPr>
          <a:xfrm>
            <a:off x="4900129" y="4702884"/>
            <a:ext cx="279920" cy="279663"/>
          </a:xfrm>
          <a:prstGeom prst="roundRect">
            <a:avLst>
              <a:gd name="adj" fmla="val 50000"/>
            </a:avLst>
          </a:prstGeom>
          <a:noFill/>
          <a:ln>
            <a:solidFill>
              <a:schemeClr val="accent2"/>
            </a:solidFill>
          </a:ln>
          <a:effectLst>
            <a:outerShdw blurRad="63500" algn="ctr" rotWithShape="0">
              <a:schemeClr val="accent2">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6" name="Rectangle: Rounded Corners 15">
            <a:extLst>
              <a:ext uri="{FF2B5EF4-FFF2-40B4-BE49-F238E27FC236}">
                <a16:creationId xmlns:a16="http://schemas.microsoft.com/office/drawing/2014/main" id="{548A789A-139C-AE89-92F1-8F0A579E6159}"/>
              </a:ext>
            </a:extLst>
          </p:cNvPr>
          <p:cNvSpPr/>
          <p:nvPr/>
        </p:nvSpPr>
        <p:spPr>
          <a:xfrm>
            <a:off x="1320286" y="5600114"/>
            <a:ext cx="1499115" cy="139702"/>
          </a:xfrm>
          <a:prstGeom prst="roundRect">
            <a:avLst>
              <a:gd name="adj" fmla="val 50000"/>
            </a:avLst>
          </a:prstGeom>
          <a:noFill/>
          <a:ln>
            <a:solidFill>
              <a:schemeClr val="accent2"/>
            </a:solidFill>
          </a:ln>
          <a:effectLst>
            <a:outerShdw blurRad="63500" algn="ctr" rotWithShape="0">
              <a:schemeClr val="accent2">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7" name="Picture 16" descr="A screenshot of a computer&#10;&#10;Description automatically generated with medium confidence">
            <a:extLst>
              <a:ext uri="{FF2B5EF4-FFF2-40B4-BE49-F238E27FC236}">
                <a16:creationId xmlns:a16="http://schemas.microsoft.com/office/drawing/2014/main" id="{23C199BD-8D85-A7C6-59EB-B541B389F283}"/>
              </a:ext>
            </a:extLst>
          </p:cNvPr>
          <p:cNvPicPr>
            <a:picLocks noChangeAspect="1"/>
          </p:cNvPicPr>
          <p:nvPr/>
        </p:nvPicPr>
        <p:blipFill rotWithShape="1">
          <a:blip r:embed="rId3"/>
          <a:srcRect t="19329" b="14018"/>
          <a:stretch/>
        </p:blipFill>
        <p:spPr>
          <a:xfrm>
            <a:off x="5931450" y="2408785"/>
            <a:ext cx="5540137" cy="3405673"/>
          </a:xfrm>
          <a:prstGeom prst="rect">
            <a:avLst/>
          </a:prstGeom>
          <a:ln>
            <a:solidFill>
              <a:schemeClr val="accent3"/>
            </a:solidFill>
          </a:ln>
        </p:spPr>
      </p:pic>
      <p:sp>
        <p:nvSpPr>
          <p:cNvPr id="18" name="Rectangle: Rounded Corners 17">
            <a:extLst>
              <a:ext uri="{FF2B5EF4-FFF2-40B4-BE49-F238E27FC236}">
                <a16:creationId xmlns:a16="http://schemas.microsoft.com/office/drawing/2014/main" id="{4C8CBD78-FBDD-7697-D926-8C1BE01B92B5}"/>
              </a:ext>
            </a:extLst>
          </p:cNvPr>
          <p:cNvSpPr/>
          <p:nvPr/>
        </p:nvSpPr>
        <p:spPr>
          <a:xfrm>
            <a:off x="6008948" y="4366982"/>
            <a:ext cx="1744791" cy="354564"/>
          </a:xfrm>
          <a:prstGeom prst="roundRect">
            <a:avLst>
              <a:gd name="adj" fmla="val 50000"/>
            </a:avLst>
          </a:prstGeom>
          <a:noFill/>
          <a:ln>
            <a:solidFill>
              <a:schemeClr val="accent2"/>
            </a:solidFill>
          </a:ln>
          <a:effectLst>
            <a:outerShdw blurRad="63500" algn="ctr" rotWithShape="0">
              <a:schemeClr val="accent2">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9" name="Rectangle 18">
            <a:extLst>
              <a:ext uri="{FF2B5EF4-FFF2-40B4-BE49-F238E27FC236}">
                <a16:creationId xmlns:a16="http://schemas.microsoft.com/office/drawing/2014/main" id="{E2997696-E62D-EEE9-C2DB-2A83FA447AF9}"/>
              </a:ext>
            </a:extLst>
          </p:cNvPr>
          <p:cNvSpPr/>
          <p:nvPr/>
        </p:nvSpPr>
        <p:spPr>
          <a:xfrm>
            <a:off x="5931449" y="5952931"/>
            <a:ext cx="5540137" cy="345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i="1">
                <a:solidFill>
                  <a:srgbClr val="000000"/>
                </a:solidFill>
                <a:latin typeface="Montserrat"/>
              </a:rPr>
              <a:t>Ici : proposition initiale de 70% d’Unités de Compte, 30% de Fonds Général pour un client Dynamique (QR : R2b)</a:t>
            </a:r>
          </a:p>
        </p:txBody>
      </p:sp>
      <p:pic>
        <p:nvPicPr>
          <p:cNvPr id="4" name="Image 3">
            <a:extLst>
              <a:ext uri="{FF2B5EF4-FFF2-40B4-BE49-F238E27FC236}">
                <a16:creationId xmlns:a16="http://schemas.microsoft.com/office/drawing/2014/main" id="{37BEF633-AFE8-43B9-DB9E-B71C4C9BE793}"/>
              </a:ext>
            </a:extLst>
          </p:cNvPr>
          <p:cNvPicPr>
            <a:picLocks noChangeAspect="1"/>
          </p:cNvPicPr>
          <p:nvPr/>
        </p:nvPicPr>
        <p:blipFill>
          <a:blip r:embed="rId4"/>
          <a:stretch>
            <a:fillRect/>
          </a:stretch>
        </p:blipFill>
        <p:spPr>
          <a:xfrm>
            <a:off x="11907662" y="0"/>
            <a:ext cx="284338" cy="284338"/>
          </a:xfrm>
          <a:prstGeom prst="rect">
            <a:avLst/>
          </a:prstGeom>
        </p:spPr>
      </p:pic>
      <p:pic>
        <p:nvPicPr>
          <p:cNvPr id="5" name="Image 4">
            <a:extLst>
              <a:ext uri="{FF2B5EF4-FFF2-40B4-BE49-F238E27FC236}">
                <a16:creationId xmlns:a16="http://schemas.microsoft.com/office/drawing/2014/main" id="{1E62427D-C43C-5AAC-3749-747D0E162E6C}"/>
              </a:ext>
            </a:extLst>
          </p:cNvPr>
          <p:cNvPicPr>
            <a:picLocks noChangeAspect="1"/>
          </p:cNvPicPr>
          <p:nvPr/>
        </p:nvPicPr>
        <p:blipFill>
          <a:blip r:embed="rId5"/>
          <a:stretch>
            <a:fillRect/>
          </a:stretch>
        </p:blipFill>
        <p:spPr>
          <a:xfrm>
            <a:off x="206095" y="2123552"/>
            <a:ext cx="1100191" cy="791672"/>
          </a:xfrm>
          <a:prstGeom prst="rect">
            <a:avLst/>
          </a:prstGeom>
        </p:spPr>
      </p:pic>
      <p:sp>
        <p:nvSpPr>
          <p:cNvPr id="8" name="Rectangle 7">
            <a:extLst>
              <a:ext uri="{FF2B5EF4-FFF2-40B4-BE49-F238E27FC236}">
                <a16:creationId xmlns:a16="http://schemas.microsoft.com/office/drawing/2014/main" id="{67EE8FC0-86AB-D7C0-AF22-389AA7058F5D}"/>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21523722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54041FC9-56F7-1426-4565-EEC93ACD707A}"/>
              </a:ext>
            </a:extLst>
          </p:cNvPr>
          <p:cNvPicPr>
            <a:picLocks noChangeAspect="1"/>
          </p:cNvPicPr>
          <p:nvPr/>
        </p:nvPicPr>
        <p:blipFill rotWithShape="1">
          <a:blip r:embed="rId2"/>
          <a:srcRect b="1972"/>
          <a:stretch/>
        </p:blipFill>
        <p:spPr>
          <a:xfrm>
            <a:off x="1199457" y="2044784"/>
            <a:ext cx="4896543" cy="3372297"/>
          </a:xfrm>
          <a:prstGeom prst="rect">
            <a:avLst/>
          </a:prstGeom>
          <a:ln>
            <a:solidFill>
              <a:schemeClr val="accent3"/>
            </a:solidFill>
          </a:ln>
        </p:spPr>
      </p:pic>
      <p:sp>
        <p:nvSpPr>
          <p:cNvPr id="3" name="Text Placeholder 2">
            <a:extLst>
              <a:ext uri="{FF2B5EF4-FFF2-40B4-BE49-F238E27FC236}">
                <a16:creationId xmlns:a16="http://schemas.microsoft.com/office/drawing/2014/main" id="{D4D4A8F0-4CEF-AEF3-1CA2-3980AE3A2106}"/>
              </a:ext>
            </a:extLst>
          </p:cNvPr>
          <p:cNvSpPr>
            <a:spLocks noGrp="1"/>
          </p:cNvSpPr>
          <p:nvPr>
            <p:ph type="body" sz="quarter" idx="12"/>
          </p:nvPr>
        </p:nvSpPr>
        <p:spPr>
          <a:xfrm>
            <a:off x="1199457" y="1071108"/>
            <a:ext cx="10272131" cy="384043"/>
          </a:xfrm>
        </p:spPr>
        <p:txBody>
          <a:bodyPr>
            <a:normAutofit/>
          </a:bodyPr>
          <a:lstStyle/>
          <a:p>
            <a:r>
              <a:rPr lang="fr-FR" sz="1600"/>
              <a:t>Cas pratique pas à pas (3/6)</a:t>
            </a:r>
          </a:p>
        </p:txBody>
      </p:sp>
      <p:sp>
        <p:nvSpPr>
          <p:cNvPr id="2" name="Title 1">
            <a:extLst>
              <a:ext uri="{FF2B5EF4-FFF2-40B4-BE49-F238E27FC236}">
                <a16:creationId xmlns:a16="http://schemas.microsoft.com/office/drawing/2014/main" id="{19C9A380-7303-65AF-FD4F-C639BBD80C4D}"/>
              </a:ext>
            </a:extLst>
          </p:cNvPr>
          <p:cNvSpPr>
            <a:spLocks noGrp="1"/>
          </p:cNvSpPr>
          <p:nvPr>
            <p:ph type="title"/>
          </p:nvPr>
        </p:nvSpPr>
        <p:spPr>
          <a:xfrm>
            <a:off x="1199457" y="240000"/>
            <a:ext cx="10272131" cy="576000"/>
          </a:xfrm>
        </p:spPr>
        <p:txBody>
          <a:bodyPr/>
          <a:lstStyle/>
          <a:p>
            <a:r>
              <a:rPr lang="fr-FR" sz="1800"/>
              <a:t>Parcours LEA : </a:t>
            </a:r>
            <a:r>
              <a:rPr lang="fr-FR" sz="1800" kern="0">
                <a:solidFill>
                  <a:srgbClr val="000000"/>
                </a:solidFill>
                <a:latin typeface="Montserrat ExtraBold"/>
                <a:cs typeface="Arial"/>
              </a:rPr>
              <a:t>Versement libre avec EMPRUNT BPCE sur un contrat Nuances 3D antérieur à septembre 2022</a:t>
            </a:r>
          </a:p>
        </p:txBody>
      </p:sp>
      <p:sp>
        <p:nvSpPr>
          <p:cNvPr id="7" name="TextBox 6">
            <a:extLst>
              <a:ext uri="{FF2B5EF4-FFF2-40B4-BE49-F238E27FC236}">
                <a16:creationId xmlns:a16="http://schemas.microsoft.com/office/drawing/2014/main" id="{C5CACF84-F75E-13B2-2ADA-81A668180C72}"/>
              </a:ext>
            </a:extLst>
          </p:cNvPr>
          <p:cNvSpPr txBox="1"/>
          <p:nvPr/>
        </p:nvSpPr>
        <p:spPr>
          <a:xfrm>
            <a:off x="1199458" y="1508786"/>
            <a:ext cx="10272130" cy="369332"/>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FFFFFF"/>
                </a:solidFill>
                <a:effectLst/>
                <a:uLnTx/>
                <a:uFillTx/>
                <a:latin typeface="Montserrat"/>
                <a:ea typeface="+mn-ea"/>
                <a:cs typeface="+mn-cs"/>
              </a:rPr>
              <a:t>4. Remplacer le fonds euro proposé par le fonds euro en garantie brute</a:t>
            </a:r>
          </a:p>
        </p:txBody>
      </p:sp>
      <p:sp>
        <p:nvSpPr>
          <p:cNvPr id="8" name="Rectangle: Rounded Corners 7">
            <a:extLst>
              <a:ext uri="{FF2B5EF4-FFF2-40B4-BE49-F238E27FC236}">
                <a16:creationId xmlns:a16="http://schemas.microsoft.com/office/drawing/2014/main" id="{EF4CFDCE-9D27-18B9-0C57-2CB76D5826D1}"/>
              </a:ext>
            </a:extLst>
          </p:cNvPr>
          <p:cNvSpPr/>
          <p:nvPr/>
        </p:nvSpPr>
        <p:spPr>
          <a:xfrm>
            <a:off x="5768340" y="3726882"/>
            <a:ext cx="209550" cy="215515"/>
          </a:xfrm>
          <a:prstGeom prst="roundRect">
            <a:avLst>
              <a:gd name="adj" fmla="val 50000"/>
            </a:avLst>
          </a:prstGeom>
          <a:noFill/>
          <a:ln>
            <a:solidFill>
              <a:schemeClr val="accent2"/>
            </a:solidFill>
          </a:ln>
          <a:effectLst>
            <a:outerShdw blurRad="63500" algn="ctr" rotWithShape="0">
              <a:schemeClr val="accent2">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9" name="Rectangle: Rounded Corners 8">
            <a:extLst>
              <a:ext uri="{FF2B5EF4-FFF2-40B4-BE49-F238E27FC236}">
                <a16:creationId xmlns:a16="http://schemas.microsoft.com/office/drawing/2014/main" id="{456C5A01-B35E-2360-44B0-4369FA064031}"/>
              </a:ext>
            </a:extLst>
          </p:cNvPr>
          <p:cNvSpPr/>
          <p:nvPr/>
        </p:nvSpPr>
        <p:spPr>
          <a:xfrm>
            <a:off x="3800474" y="3726882"/>
            <a:ext cx="1503046" cy="215515"/>
          </a:xfrm>
          <a:prstGeom prst="roundRect">
            <a:avLst>
              <a:gd name="adj" fmla="val 50000"/>
            </a:avLst>
          </a:prstGeom>
          <a:noFill/>
          <a:ln>
            <a:solidFill>
              <a:schemeClr val="accent6"/>
            </a:solidFill>
          </a:ln>
          <a:effectLst>
            <a:outerShdw blurRad="63500" algn="ctr" rotWithShape="0">
              <a:schemeClr val="accent6">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0" name="Isosceles Triangle 9">
            <a:extLst>
              <a:ext uri="{FF2B5EF4-FFF2-40B4-BE49-F238E27FC236}">
                <a16:creationId xmlns:a16="http://schemas.microsoft.com/office/drawing/2014/main" id="{6EA15133-F4E9-5A42-E72A-BA70BF83ECA1}"/>
              </a:ext>
            </a:extLst>
          </p:cNvPr>
          <p:cNvSpPr/>
          <p:nvPr/>
        </p:nvSpPr>
        <p:spPr>
          <a:xfrm>
            <a:off x="3451478" y="3696527"/>
            <a:ext cx="320421" cy="276225"/>
          </a:xfrm>
          <a:prstGeom prst="triangle">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bIns="1800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EAB818"/>
                </a:solidFill>
                <a:effectLst/>
                <a:uLnTx/>
                <a:uFillTx/>
                <a:latin typeface="Montserrat"/>
                <a:ea typeface="+mn-ea"/>
                <a:cs typeface="+mn-cs"/>
              </a:rPr>
              <a:t>!</a:t>
            </a:r>
          </a:p>
        </p:txBody>
      </p:sp>
      <p:sp>
        <p:nvSpPr>
          <p:cNvPr id="12" name="Rectangle 11">
            <a:extLst>
              <a:ext uri="{FF2B5EF4-FFF2-40B4-BE49-F238E27FC236}">
                <a16:creationId xmlns:a16="http://schemas.microsoft.com/office/drawing/2014/main" id="{AB81FB25-1D4C-DF81-6435-7005EF7DD9F6}"/>
              </a:ext>
            </a:extLst>
          </p:cNvPr>
          <p:cNvSpPr/>
          <p:nvPr/>
        </p:nvSpPr>
        <p:spPr>
          <a:xfrm>
            <a:off x="1199457" y="5548536"/>
            <a:ext cx="4896543" cy="600803"/>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kumimoji="0" lang="fr-FR" sz="1100" b="1" i="1" u="none" strike="noStrike" kern="1200" cap="none" spc="0" normalizeH="0" baseline="0" noProof="0">
                <a:ln>
                  <a:noFill/>
                </a:ln>
                <a:solidFill>
                  <a:srgbClr val="EAB818"/>
                </a:solidFill>
                <a:effectLst/>
                <a:uLnTx/>
                <a:uFillTx/>
                <a:latin typeface="Montserrat"/>
                <a:ea typeface="+mn-ea"/>
                <a:cs typeface="+mn-cs"/>
              </a:rPr>
              <a:t>ATTENTION ! </a:t>
            </a:r>
            <a:r>
              <a:rPr kumimoji="0" lang="fr-FR" sz="1100" b="0" i="1" u="none" strike="noStrike" kern="1200" cap="none" spc="0" normalizeH="0" baseline="0" noProof="0">
                <a:ln>
                  <a:noFill/>
                </a:ln>
                <a:solidFill>
                  <a:schemeClr val="tx1"/>
                </a:solidFill>
                <a:effectLst/>
                <a:uLnTx/>
                <a:uFillTx/>
                <a:latin typeface="Montserrat"/>
                <a:ea typeface="+mn-ea"/>
                <a:cs typeface="+mn-cs"/>
              </a:rPr>
              <a:t>LEA propose d’investir 30% sur le fonds euro en </a:t>
            </a:r>
            <a:r>
              <a:rPr lang="fr-FR" sz="1100" i="1">
                <a:solidFill>
                  <a:schemeClr val="tx1"/>
                </a:solidFill>
                <a:latin typeface="Montserrat"/>
              </a:rPr>
              <a:t>garantie</a:t>
            </a:r>
            <a:r>
              <a:rPr kumimoji="0" lang="fr-FR" sz="1100" b="0" i="1" u="none" strike="noStrike" kern="1200" cap="none" spc="0" normalizeH="0" baseline="0" noProof="0">
                <a:ln>
                  <a:noFill/>
                </a:ln>
                <a:solidFill>
                  <a:schemeClr val="tx1"/>
                </a:solidFill>
                <a:effectLst/>
                <a:uLnTx/>
                <a:uFillTx/>
                <a:latin typeface="Montserrat"/>
                <a:ea typeface="+mn-ea"/>
                <a:cs typeface="+mn-cs"/>
              </a:rPr>
              <a:t> </a:t>
            </a:r>
            <a:r>
              <a:rPr lang="fr-FR" sz="1100" i="1">
                <a:solidFill>
                  <a:schemeClr val="tx1"/>
                </a:solidFill>
                <a:latin typeface="Montserrat"/>
              </a:rPr>
              <a:t>brute, </a:t>
            </a:r>
            <a:r>
              <a:rPr kumimoji="0" lang="fr-FR" sz="1100" b="0" i="1" u="none" strike="noStrike" kern="1200" cap="none" spc="0" normalizeH="0" baseline="0" noProof="0">
                <a:ln>
                  <a:noFill/>
                </a:ln>
                <a:solidFill>
                  <a:schemeClr val="tx1"/>
                </a:solidFill>
                <a:effectLst/>
                <a:uLnTx/>
                <a:uFillTx/>
                <a:latin typeface="Montserrat"/>
                <a:ea typeface="+mn-ea"/>
                <a:cs typeface="+mn-cs"/>
              </a:rPr>
              <a:t> pour les contrats souscrits avant le 26/9/22 </a:t>
            </a:r>
            <a:r>
              <a:rPr kumimoji="0" lang="fr-FR" sz="1100" b="0" i="1" u="sng" strike="noStrike" kern="1200" cap="none" spc="0" normalizeH="0" baseline="0" noProof="0">
                <a:ln>
                  <a:noFill/>
                </a:ln>
                <a:solidFill>
                  <a:schemeClr val="tx1"/>
                </a:solidFill>
                <a:effectLst/>
                <a:uLnTx/>
                <a:uFillTx/>
                <a:latin typeface="Montserrat"/>
                <a:ea typeface="+mn-ea"/>
                <a:cs typeface="+mn-cs"/>
              </a:rPr>
              <a:t>il doit être remplacé manuellement</a:t>
            </a:r>
            <a:r>
              <a:rPr kumimoji="0" lang="fr-FR" sz="1100" b="0" i="1" u="none" strike="noStrike" kern="1200" cap="none" spc="0" normalizeH="0" baseline="0" noProof="0">
                <a:ln>
                  <a:noFill/>
                </a:ln>
                <a:solidFill>
                  <a:schemeClr val="tx1"/>
                </a:solidFill>
                <a:effectLst/>
                <a:uLnTx/>
                <a:uFillTx/>
                <a:latin typeface="Montserrat"/>
                <a:ea typeface="+mn-ea"/>
                <a:cs typeface="+mn-cs"/>
              </a:rPr>
              <a:t> par le fonds euro en garantie nette</a:t>
            </a:r>
          </a:p>
        </p:txBody>
      </p:sp>
      <p:pic>
        <p:nvPicPr>
          <p:cNvPr id="13" name="Picture 12" descr="A screenshot of a computer&#10;&#10;Description automatically generated with medium confidence">
            <a:extLst>
              <a:ext uri="{FF2B5EF4-FFF2-40B4-BE49-F238E27FC236}">
                <a16:creationId xmlns:a16="http://schemas.microsoft.com/office/drawing/2014/main" id="{11890030-2BEB-C6CB-6153-013C5B0EE3AA}"/>
              </a:ext>
            </a:extLst>
          </p:cNvPr>
          <p:cNvPicPr>
            <a:picLocks noChangeAspect="1"/>
          </p:cNvPicPr>
          <p:nvPr/>
        </p:nvPicPr>
        <p:blipFill rotWithShape="1">
          <a:blip r:embed="rId3"/>
          <a:srcRect t="7956"/>
          <a:stretch/>
        </p:blipFill>
        <p:spPr>
          <a:xfrm>
            <a:off x="7022925" y="2009572"/>
            <a:ext cx="4448663" cy="3407509"/>
          </a:xfrm>
          <a:prstGeom prst="rect">
            <a:avLst/>
          </a:prstGeom>
          <a:ln>
            <a:solidFill>
              <a:schemeClr val="accent3"/>
            </a:solidFill>
          </a:ln>
        </p:spPr>
      </p:pic>
      <p:sp>
        <p:nvSpPr>
          <p:cNvPr id="14" name="Rectangle: Rounded Corners 13">
            <a:extLst>
              <a:ext uri="{FF2B5EF4-FFF2-40B4-BE49-F238E27FC236}">
                <a16:creationId xmlns:a16="http://schemas.microsoft.com/office/drawing/2014/main" id="{5BCDCD3C-C6B6-01A4-CFDE-5678D9F1EB93}"/>
              </a:ext>
            </a:extLst>
          </p:cNvPr>
          <p:cNvSpPr/>
          <p:nvPr/>
        </p:nvSpPr>
        <p:spPr>
          <a:xfrm>
            <a:off x="10821093" y="4551748"/>
            <a:ext cx="209550" cy="215515"/>
          </a:xfrm>
          <a:prstGeom prst="roundRect">
            <a:avLst>
              <a:gd name="adj" fmla="val 50000"/>
            </a:avLst>
          </a:prstGeom>
          <a:noFill/>
          <a:ln>
            <a:solidFill>
              <a:schemeClr val="accent2"/>
            </a:solidFill>
          </a:ln>
          <a:effectLst>
            <a:outerShdw blurRad="63500" algn="ctr" rotWithShape="0">
              <a:schemeClr val="accent2">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5" name="Rectangle: Rounded Corners 14">
            <a:extLst>
              <a:ext uri="{FF2B5EF4-FFF2-40B4-BE49-F238E27FC236}">
                <a16:creationId xmlns:a16="http://schemas.microsoft.com/office/drawing/2014/main" id="{E24E9051-DEFA-1EBA-CE6E-3332A8B2E12F}"/>
              </a:ext>
            </a:extLst>
          </p:cNvPr>
          <p:cNvSpPr/>
          <p:nvPr/>
        </p:nvSpPr>
        <p:spPr>
          <a:xfrm>
            <a:off x="7401618" y="4551748"/>
            <a:ext cx="942282" cy="215515"/>
          </a:xfrm>
          <a:prstGeom prst="roundRect">
            <a:avLst>
              <a:gd name="adj" fmla="val 50000"/>
            </a:avLst>
          </a:prstGeom>
          <a:noFill/>
          <a:ln>
            <a:solidFill>
              <a:schemeClr val="accent2"/>
            </a:solidFill>
          </a:ln>
          <a:effectLst>
            <a:outerShdw blurRad="63500" algn="ctr" rotWithShape="0">
              <a:schemeClr val="accent2">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6" name="Rectangle 15">
            <a:extLst>
              <a:ext uri="{FF2B5EF4-FFF2-40B4-BE49-F238E27FC236}">
                <a16:creationId xmlns:a16="http://schemas.microsoft.com/office/drawing/2014/main" id="{70044240-438D-3790-2DE9-AD7CDD21D09A}"/>
              </a:ext>
            </a:extLst>
          </p:cNvPr>
          <p:cNvSpPr/>
          <p:nvPr/>
        </p:nvSpPr>
        <p:spPr>
          <a:xfrm>
            <a:off x="7022925" y="5548534"/>
            <a:ext cx="4448663" cy="6008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1" u="none" strike="noStrike" kern="1200" cap="none" spc="0" normalizeH="0" baseline="0" noProof="0">
                <a:ln>
                  <a:noFill/>
                </a:ln>
                <a:solidFill>
                  <a:schemeClr val="tx1"/>
                </a:solidFill>
                <a:effectLst/>
                <a:uLnTx/>
                <a:uFillTx/>
                <a:latin typeface="Montserrat"/>
                <a:ea typeface="+mn-ea"/>
                <a:cs typeface="+mn-cs"/>
              </a:rPr>
              <a:t>Dans les supports recommandés, les deux fonds euros sont proposés, choisir le fonds en garantie brute (NSEC1) et valider le remplacement</a:t>
            </a:r>
          </a:p>
        </p:txBody>
      </p:sp>
      <p:pic>
        <p:nvPicPr>
          <p:cNvPr id="4" name="Image 3">
            <a:extLst>
              <a:ext uri="{FF2B5EF4-FFF2-40B4-BE49-F238E27FC236}">
                <a16:creationId xmlns:a16="http://schemas.microsoft.com/office/drawing/2014/main" id="{11C59198-6AB9-E20F-54C6-68B6A95E2EB7}"/>
              </a:ext>
            </a:extLst>
          </p:cNvPr>
          <p:cNvPicPr>
            <a:picLocks noChangeAspect="1"/>
          </p:cNvPicPr>
          <p:nvPr/>
        </p:nvPicPr>
        <p:blipFill>
          <a:blip r:embed="rId4"/>
          <a:stretch>
            <a:fillRect/>
          </a:stretch>
        </p:blipFill>
        <p:spPr>
          <a:xfrm>
            <a:off x="11907662" y="0"/>
            <a:ext cx="284338" cy="284338"/>
          </a:xfrm>
          <a:prstGeom prst="rect">
            <a:avLst/>
          </a:prstGeom>
        </p:spPr>
      </p:pic>
      <p:sp>
        <p:nvSpPr>
          <p:cNvPr id="5" name="Rectangle 4">
            <a:extLst>
              <a:ext uri="{FF2B5EF4-FFF2-40B4-BE49-F238E27FC236}">
                <a16:creationId xmlns:a16="http://schemas.microsoft.com/office/drawing/2014/main" id="{F154C8C5-4B77-4385-55E4-B3194E7531E8}"/>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18172239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533A53EF-ABE9-0364-936E-0E843959641C}"/>
              </a:ext>
            </a:extLst>
          </p:cNvPr>
          <p:cNvGrpSpPr/>
          <p:nvPr/>
        </p:nvGrpSpPr>
        <p:grpSpPr>
          <a:xfrm>
            <a:off x="7362579" y="2044784"/>
            <a:ext cx="4074024" cy="3372297"/>
            <a:chOff x="7362579" y="2044784"/>
            <a:chExt cx="4074024" cy="3372297"/>
          </a:xfrm>
        </p:grpSpPr>
        <p:grpSp>
          <p:nvGrpSpPr>
            <p:cNvPr id="20" name="Group 19">
              <a:extLst>
                <a:ext uri="{FF2B5EF4-FFF2-40B4-BE49-F238E27FC236}">
                  <a16:creationId xmlns:a16="http://schemas.microsoft.com/office/drawing/2014/main" id="{1B49DDAF-28A3-BD9B-F51E-3C09B865100C}"/>
                </a:ext>
              </a:extLst>
            </p:cNvPr>
            <p:cNvGrpSpPr/>
            <p:nvPr/>
          </p:nvGrpSpPr>
          <p:grpSpPr>
            <a:xfrm>
              <a:off x="7362579" y="2044784"/>
              <a:ext cx="4074024" cy="3372297"/>
              <a:chOff x="7362579" y="2044784"/>
              <a:chExt cx="4074024" cy="3372297"/>
            </a:xfrm>
          </p:grpSpPr>
          <p:pic>
            <p:nvPicPr>
              <p:cNvPr id="17" name="Picture 16">
                <a:extLst>
                  <a:ext uri="{FF2B5EF4-FFF2-40B4-BE49-F238E27FC236}">
                    <a16:creationId xmlns:a16="http://schemas.microsoft.com/office/drawing/2014/main" id="{6F6B1E7C-DEA3-2558-E426-519E319EB41C}"/>
                  </a:ext>
                </a:extLst>
              </p:cNvPr>
              <p:cNvPicPr>
                <a:picLocks noChangeAspect="1"/>
              </p:cNvPicPr>
              <p:nvPr/>
            </p:nvPicPr>
            <p:blipFill rotWithShape="1">
              <a:blip r:embed="rId2"/>
              <a:srcRect l="5551" t="2464" r="5551" b="8637"/>
              <a:stretch/>
            </p:blipFill>
            <p:spPr>
              <a:xfrm>
                <a:off x="7362579" y="2044784"/>
                <a:ext cx="4074024" cy="3372297"/>
              </a:xfrm>
              <a:prstGeom prst="rect">
                <a:avLst/>
              </a:prstGeom>
              <a:ln>
                <a:solidFill>
                  <a:schemeClr val="accent3"/>
                </a:solidFill>
              </a:ln>
            </p:spPr>
          </p:pic>
          <p:sp>
            <p:nvSpPr>
              <p:cNvPr id="18" name="TextBox 17">
                <a:extLst>
                  <a:ext uri="{FF2B5EF4-FFF2-40B4-BE49-F238E27FC236}">
                    <a16:creationId xmlns:a16="http://schemas.microsoft.com/office/drawing/2014/main" id="{86750236-A6B4-5577-6F14-246AB5CCBD68}"/>
                  </a:ext>
                </a:extLst>
              </p:cNvPr>
              <p:cNvSpPr txBox="1"/>
              <p:nvPr/>
            </p:nvSpPr>
            <p:spPr>
              <a:xfrm>
                <a:off x="7956550" y="3597275"/>
                <a:ext cx="1492250" cy="76944"/>
              </a:xfrm>
              <a:prstGeom prst="rect">
                <a:avLst/>
              </a:prstGeom>
              <a:solidFill>
                <a:schemeClr val="bg1"/>
              </a:solidFill>
            </p:spPr>
            <p:txBody>
              <a:bodyPr wrap="square" lIns="3600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00" b="0" i="0" u="none" strike="noStrike" kern="1200" cap="none" spc="0" normalizeH="0" baseline="0" noProof="0">
                    <a:ln>
                      <a:noFill/>
                    </a:ln>
                    <a:solidFill>
                      <a:srgbClr val="FFFFFF">
                        <a:lumMod val="50000"/>
                      </a:srgbClr>
                    </a:solidFill>
                    <a:effectLst/>
                    <a:uLnTx/>
                    <a:uFillTx/>
                    <a:latin typeface="Montserrat"/>
                    <a:ea typeface="+mn-ea"/>
                    <a:cs typeface="+mn-cs"/>
                  </a:rPr>
                  <a:t>Emprunt</a:t>
                </a:r>
              </a:p>
            </p:txBody>
          </p:sp>
          <p:sp>
            <p:nvSpPr>
              <p:cNvPr id="23" name="TextBox 22">
                <a:extLst>
                  <a:ext uri="{FF2B5EF4-FFF2-40B4-BE49-F238E27FC236}">
                    <a16:creationId xmlns:a16="http://schemas.microsoft.com/office/drawing/2014/main" id="{73AA3BFE-FC53-DDA9-C290-D32D4C7CDCDE}"/>
                  </a:ext>
                </a:extLst>
              </p:cNvPr>
              <p:cNvSpPr txBox="1"/>
              <p:nvPr/>
            </p:nvSpPr>
            <p:spPr>
              <a:xfrm>
                <a:off x="7899394" y="4459995"/>
                <a:ext cx="1492250" cy="138499"/>
              </a:xfrm>
              <a:prstGeom prst="rect">
                <a:avLst/>
              </a:prstGeom>
              <a:solidFill>
                <a:srgbClr val="F9F9FB"/>
              </a:solidFill>
            </p:spPr>
            <p:txBody>
              <a:bodyPr wrap="square" lIns="3600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00" b="1" i="0" u="none" strike="noStrike" kern="1200" cap="none" spc="0" normalizeH="0" baseline="0" noProof="0" dirty="0">
                    <a:ln>
                      <a:noFill/>
                    </a:ln>
                    <a:solidFill>
                      <a:srgbClr val="000000"/>
                    </a:solidFill>
                    <a:effectLst/>
                    <a:uLnTx/>
                    <a:uFillTx/>
                    <a:latin typeface="Montserrat"/>
                    <a:ea typeface="+mn-ea"/>
                    <a:cs typeface="+mn-cs"/>
                  </a:rPr>
                  <a:t>EMPRUNT BPCE octobre 2029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 b="1" i="0" u="none" strike="noStrike" kern="1200" cap="none" spc="0" normalizeH="0" baseline="0" noProof="0" dirty="0">
                    <a:ln>
                      <a:noFill/>
                    </a:ln>
                    <a:solidFill>
                      <a:srgbClr val="FFFFFF">
                        <a:lumMod val="50000"/>
                      </a:srgbClr>
                    </a:solidFill>
                    <a:effectLst/>
                    <a:uLnTx/>
                    <a:uFillTx/>
                    <a:latin typeface="Arial Narrow" panose="020B0606020202030204" pitchFamily="34" charset="0"/>
                    <a:ea typeface="+mn-ea"/>
                    <a:cs typeface="+mn-cs"/>
                  </a:rPr>
                  <a:t>FRXXXXXXXXXX</a:t>
                </a:r>
              </a:p>
            </p:txBody>
          </p:sp>
        </p:grpSp>
        <p:sp>
          <p:nvSpPr>
            <p:cNvPr id="21" name="Rectangle 20">
              <a:extLst>
                <a:ext uri="{FF2B5EF4-FFF2-40B4-BE49-F238E27FC236}">
                  <a16:creationId xmlns:a16="http://schemas.microsoft.com/office/drawing/2014/main" id="{0BEB0423-E740-21B6-E0F4-5429DB053258}"/>
                </a:ext>
              </a:extLst>
            </p:cNvPr>
            <p:cNvSpPr/>
            <p:nvPr/>
          </p:nvSpPr>
          <p:spPr>
            <a:xfrm>
              <a:off x="7613650" y="4635500"/>
              <a:ext cx="3600450" cy="781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grpSp>
      <p:sp>
        <p:nvSpPr>
          <p:cNvPr id="3" name="Text Placeholder 2">
            <a:extLst>
              <a:ext uri="{FF2B5EF4-FFF2-40B4-BE49-F238E27FC236}">
                <a16:creationId xmlns:a16="http://schemas.microsoft.com/office/drawing/2014/main" id="{D4D4A8F0-4CEF-AEF3-1CA2-3980AE3A2106}"/>
              </a:ext>
            </a:extLst>
          </p:cNvPr>
          <p:cNvSpPr>
            <a:spLocks noGrp="1"/>
          </p:cNvSpPr>
          <p:nvPr>
            <p:ph type="body" sz="quarter" idx="12"/>
          </p:nvPr>
        </p:nvSpPr>
        <p:spPr>
          <a:xfrm>
            <a:off x="1305288" y="1001080"/>
            <a:ext cx="10272131" cy="384043"/>
          </a:xfrm>
        </p:spPr>
        <p:txBody>
          <a:bodyPr>
            <a:normAutofit/>
          </a:bodyPr>
          <a:lstStyle/>
          <a:p>
            <a:r>
              <a:rPr lang="fr-FR" sz="1600"/>
              <a:t>Cas pratique pas à pas (4/6)</a:t>
            </a:r>
          </a:p>
        </p:txBody>
      </p:sp>
      <p:sp>
        <p:nvSpPr>
          <p:cNvPr id="2" name="Title 1">
            <a:extLst>
              <a:ext uri="{FF2B5EF4-FFF2-40B4-BE49-F238E27FC236}">
                <a16:creationId xmlns:a16="http://schemas.microsoft.com/office/drawing/2014/main" id="{19C9A380-7303-65AF-FD4F-C639BBD80C4D}"/>
              </a:ext>
            </a:extLst>
          </p:cNvPr>
          <p:cNvSpPr>
            <a:spLocks noGrp="1"/>
          </p:cNvSpPr>
          <p:nvPr>
            <p:ph type="title"/>
          </p:nvPr>
        </p:nvSpPr>
        <p:spPr/>
        <p:txBody>
          <a:bodyPr/>
          <a:lstStyle/>
          <a:p>
            <a:r>
              <a:rPr lang="fr-FR" sz="1800"/>
              <a:t>Parcours LEA : </a:t>
            </a:r>
            <a:r>
              <a:rPr lang="fr-FR" sz="1800" kern="0">
                <a:solidFill>
                  <a:srgbClr val="000000"/>
                </a:solidFill>
                <a:latin typeface="Montserrat ExtraBold"/>
                <a:cs typeface="Arial"/>
              </a:rPr>
              <a:t>Versement libre avec EMPRUNT BPCE sur un contrat Nuances 3D antérieur à septembre 2022</a:t>
            </a:r>
          </a:p>
        </p:txBody>
      </p:sp>
      <p:sp>
        <p:nvSpPr>
          <p:cNvPr id="7" name="TextBox 6">
            <a:extLst>
              <a:ext uri="{FF2B5EF4-FFF2-40B4-BE49-F238E27FC236}">
                <a16:creationId xmlns:a16="http://schemas.microsoft.com/office/drawing/2014/main" id="{C5CACF84-F75E-13B2-2ADA-81A668180C72}"/>
              </a:ext>
            </a:extLst>
          </p:cNvPr>
          <p:cNvSpPr txBox="1"/>
          <p:nvPr/>
        </p:nvSpPr>
        <p:spPr>
          <a:xfrm>
            <a:off x="1199458" y="1508786"/>
            <a:ext cx="10272130" cy="369332"/>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FFFFFF"/>
                </a:solidFill>
                <a:effectLst/>
                <a:uLnTx/>
                <a:uFillTx/>
                <a:latin typeface="Montserrat"/>
                <a:ea typeface="+mn-ea"/>
                <a:cs typeface="+mn-cs"/>
              </a:rPr>
              <a:t>5. Remplacer une ou plusieurs UC par l’emprunt groupe</a:t>
            </a:r>
          </a:p>
        </p:txBody>
      </p:sp>
      <p:pic>
        <p:nvPicPr>
          <p:cNvPr id="5" name="Picture 4">
            <a:extLst>
              <a:ext uri="{FF2B5EF4-FFF2-40B4-BE49-F238E27FC236}">
                <a16:creationId xmlns:a16="http://schemas.microsoft.com/office/drawing/2014/main" id="{85196D8A-1102-ACDC-94BA-943BAECD3689}"/>
              </a:ext>
            </a:extLst>
          </p:cNvPr>
          <p:cNvPicPr>
            <a:picLocks noChangeAspect="1"/>
          </p:cNvPicPr>
          <p:nvPr/>
        </p:nvPicPr>
        <p:blipFill rotWithShape="1">
          <a:blip r:embed="rId3"/>
          <a:srcRect b="8734"/>
          <a:stretch/>
        </p:blipFill>
        <p:spPr>
          <a:xfrm>
            <a:off x="1199457" y="2044784"/>
            <a:ext cx="4896543" cy="3372297"/>
          </a:xfrm>
          <a:prstGeom prst="rect">
            <a:avLst/>
          </a:prstGeom>
          <a:ln>
            <a:solidFill>
              <a:schemeClr val="accent3"/>
            </a:solidFill>
          </a:ln>
        </p:spPr>
      </p:pic>
      <p:sp>
        <p:nvSpPr>
          <p:cNvPr id="9" name="Rectangle 8">
            <a:extLst>
              <a:ext uri="{FF2B5EF4-FFF2-40B4-BE49-F238E27FC236}">
                <a16:creationId xmlns:a16="http://schemas.microsoft.com/office/drawing/2014/main" id="{65A144F2-04E5-64C1-EB73-C83ADF68A0ED}"/>
              </a:ext>
            </a:extLst>
          </p:cNvPr>
          <p:cNvSpPr/>
          <p:nvPr/>
        </p:nvSpPr>
        <p:spPr>
          <a:xfrm>
            <a:off x="1199457" y="5583747"/>
            <a:ext cx="4896543" cy="6008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1" u="none" strike="noStrike" kern="1200" cap="none" spc="0" normalizeH="0" baseline="0" noProof="0">
                <a:ln>
                  <a:noFill/>
                </a:ln>
                <a:solidFill>
                  <a:schemeClr val="tx1"/>
                </a:solidFill>
                <a:effectLst/>
                <a:uLnTx/>
                <a:uFillTx/>
                <a:latin typeface="Montserrat"/>
                <a:ea typeface="+mn-ea"/>
                <a:cs typeface="+mn-cs"/>
              </a:rPr>
              <a:t>NB : Il est également possible de faire un remplacement multiple (crayon au niveau du contrat) pour désinvestir plusieurs fonds et investir dans l’emprunt groupe du moment</a:t>
            </a:r>
          </a:p>
        </p:txBody>
      </p:sp>
      <p:sp>
        <p:nvSpPr>
          <p:cNvPr id="10" name="Rectangle: Rounded Corners 9">
            <a:extLst>
              <a:ext uri="{FF2B5EF4-FFF2-40B4-BE49-F238E27FC236}">
                <a16:creationId xmlns:a16="http://schemas.microsoft.com/office/drawing/2014/main" id="{12B3C20B-030B-3FB2-D579-2E59C5E35716}"/>
              </a:ext>
            </a:extLst>
          </p:cNvPr>
          <p:cNvSpPr/>
          <p:nvPr/>
        </p:nvSpPr>
        <p:spPr>
          <a:xfrm>
            <a:off x="5749679" y="3740263"/>
            <a:ext cx="209550" cy="215515"/>
          </a:xfrm>
          <a:prstGeom prst="roundRect">
            <a:avLst>
              <a:gd name="adj" fmla="val 50000"/>
            </a:avLst>
          </a:prstGeom>
          <a:noFill/>
          <a:ln>
            <a:solidFill>
              <a:schemeClr val="accent2"/>
            </a:solidFill>
          </a:ln>
          <a:effectLst>
            <a:outerShdw blurRad="63500" algn="ctr" rotWithShape="0">
              <a:schemeClr val="accent2">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4" name="Rectangle: Rounded Corners 13">
            <a:extLst>
              <a:ext uri="{FF2B5EF4-FFF2-40B4-BE49-F238E27FC236}">
                <a16:creationId xmlns:a16="http://schemas.microsoft.com/office/drawing/2014/main" id="{EB968B78-5774-1938-A726-5A08E6F36A6A}"/>
              </a:ext>
            </a:extLst>
          </p:cNvPr>
          <p:cNvSpPr/>
          <p:nvPr/>
        </p:nvSpPr>
        <p:spPr>
          <a:xfrm>
            <a:off x="10992543" y="4401482"/>
            <a:ext cx="209550" cy="215515"/>
          </a:xfrm>
          <a:prstGeom prst="roundRect">
            <a:avLst>
              <a:gd name="adj" fmla="val 50000"/>
            </a:avLst>
          </a:prstGeom>
          <a:noFill/>
          <a:ln>
            <a:solidFill>
              <a:schemeClr val="accent2"/>
            </a:solidFill>
          </a:ln>
          <a:effectLst>
            <a:outerShdw blurRad="63500" algn="ctr" rotWithShape="0">
              <a:schemeClr val="accent2">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5" name="Rectangle: Rounded Corners 14">
            <a:extLst>
              <a:ext uri="{FF2B5EF4-FFF2-40B4-BE49-F238E27FC236}">
                <a16:creationId xmlns:a16="http://schemas.microsoft.com/office/drawing/2014/main" id="{2C3D9A24-7F9E-41A7-D5A6-8C5A064EE34E}"/>
              </a:ext>
            </a:extLst>
          </p:cNvPr>
          <p:cNvSpPr/>
          <p:nvPr/>
        </p:nvSpPr>
        <p:spPr>
          <a:xfrm>
            <a:off x="8436999" y="3696005"/>
            <a:ext cx="678426" cy="215515"/>
          </a:xfrm>
          <a:prstGeom prst="roundRect">
            <a:avLst>
              <a:gd name="adj" fmla="val 50000"/>
            </a:avLst>
          </a:prstGeom>
          <a:noFill/>
          <a:ln>
            <a:solidFill>
              <a:schemeClr val="accent2"/>
            </a:solidFill>
          </a:ln>
          <a:effectLst>
            <a:outerShdw blurRad="63500" algn="ctr" rotWithShape="0">
              <a:schemeClr val="accent2">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9" name="Rectangle: Rounded Corners 18">
            <a:extLst>
              <a:ext uri="{FF2B5EF4-FFF2-40B4-BE49-F238E27FC236}">
                <a16:creationId xmlns:a16="http://schemas.microsoft.com/office/drawing/2014/main" id="{A5096842-D2E8-4D05-E96C-3FEEC5E32017}"/>
              </a:ext>
            </a:extLst>
          </p:cNvPr>
          <p:cNvSpPr/>
          <p:nvPr/>
        </p:nvSpPr>
        <p:spPr>
          <a:xfrm>
            <a:off x="7800801" y="3552826"/>
            <a:ext cx="678425" cy="153620"/>
          </a:xfrm>
          <a:prstGeom prst="roundRect">
            <a:avLst>
              <a:gd name="adj" fmla="val 50000"/>
            </a:avLst>
          </a:prstGeom>
          <a:noFill/>
          <a:ln>
            <a:solidFill>
              <a:schemeClr val="accent2"/>
            </a:solidFill>
          </a:ln>
          <a:effectLst>
            <a:outerShdw blurRad="63500" algn="ctr" rotWithShape="0">
              <a:schemeClr val="accent2">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5" name="Rectangle 24">
            <a:extLst>
              <a:ext uri="{FF2B5EF4-FFF2-40B4-BE49-F238E27FC236}">
                <a16:creationId xmlns:a16="http://schemas.microsoft.com/office/drawing/2014/main" id="{8ABA746F-0532-0CEB-FA12-F03AC42E771E}"/>
              </a:ext>
            </a:extLst>
          </p:cNvPr>
          <p:cNvSpPr/>
          <p:nvPr/>
        </p:nvSpPr>
        <p:spPr>
          <a:xfrm>
            <a:off x="7362580" y="5583747"/>
            <a:ext cx="4074024" cy="6008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sng" strike="noStrike" kern="1200" cap="none" spc="0" normalizeH="0" baseline="0" noProof="0">
                <a:ln>
                  <a:noFill/>
                </a:ln>
                <a:solidFill>
                  <a:srgbClr val="EAB818"/>
                </a:solidFill>
                <a:effectLst/>
                <a:uLnTx/>
                <a:uFillTx/>
                <a:latin typeface="Montserrat"/>
                <a:ea typeface="+mn-ea"/>
                <a:cs typeface="+mn-cs"/>
              </a:rPr>
              <a:t>Important</a:t>
            </a:r>
            <a:r>
              <a:rPr kumimoji="0" lang="fr-FR" sz="1100" b="0" i="1" u="none" strike="noStrike" kern="1200" cap="none" spc="0" normalizeH="0" baseline="0" noProof="0">
                <a:ln>
                  <a:noFill/>
                </a:ln>
                <a:solidFill>
                  <a:srgbClr val="FFFFFF">
                    <a:lumMod val="50000"/>
                  </a:srgbClr>
                </a:solidFill>
                <a:effectLst/>
                <a:uLnTx/>
                <a:uFillTx/>
                <a:latin typeface="Montserrat"/>
                <a:ea typeface="+mn-ea"/>
                <a:cs typeface="+mn-cs"/>
              </a:rPr>
              <a:t> : </a:t>
            </a:r>
            <a:r>
              <a:rPr kumimoji="0" lang="fr-FR" sz="1100" b="0" i="1" u="none" strike="noStrike" kern="1200" cap="none" spc="0" normalizeH="0" baseline="0" noProof="0">
                <a:ln>
                  <a:noFill/>
                </a:ln>
                <a:solidFill>
                  <a:schemeClr val="tx1"/>
                </a:solidFill>
                <a:effectLst/>
                <a:uLnTx/>
                <a:uFillTx/>
                <a:latin typeface="Montserrat"/>
                <a:ea typeface="+mn-ea"/>
                <a:cs typeface="+mn-cs"/>
              </a:rPr>
              <a:t>penser à cliquer sur « autres supports » pour trouver l’emprunt en cours.</a:t>
            </a:r>
          </a:p>
        </p:txBody>
      </p:sp>
      <p:pic>
        <p:nvPicPr>
          <p:cNvPr id="4" name="Image 3">
            <a:extLst>
              <a:ext uri="{FF2B5EF4-FFF2-40B4-BE49-F238E27FC236}">
                <a16:creationId xmlns:a16="http://schemas.microsoft.com/office/drawing/2014/main" id="{601595D2-8421-EFB1-F5E3-E5AEB422EB51}"/>
              </a:ext>
            </a:extLst>
          </p:cNvPr>
          <p:cNvPicPr>
            <a:picLocks noChangeAspect="1"/>
          </p:cNvPicPr>
          <p:nvPr/>
        </p:nvPicPr>
        <p:blipFill>
          <a:blip r:embed="rId4"/>
          <a:stretch>
            <a:fillRect/>
          </a:stretch>
        </p:blipFill>
        <p:spPr>
          <a:xfrm>
            <a:off x="11907662" y="0"/>
            <a:ext cx="284338" cy="284338"/>
          </a:xfrm>
          <a:prstGeom prst="rect">
            <a:avLst/>
          </a:prstGeom>
        </p:spPr>
      </p:pic>
      <p:sp>
        <p:nvSpPr>
          <p:cNvPr id="6" name="Rectangle 5">
            <a:extLst>
              <a:ext uri="{FF2B5EF4-FFF2-40B4-BE49-F238E27FC236}">
                <a16:creationId xmlns:a16="http://schemas.microsoft.com/office/drawing/2014/main" id="{F2C03E5E-E720-DCD8-BD2E-C355229B3B63}"/>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16740479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rrow: Right 25">
            <a:extLst>
              <a:ext uri="{FF2B5EF4-FFF2-40B4-BE49-F238E27FC236}">
                <a16:creationId xmlns:a16="http://schemas.microsoft.com/office/drawing/2014/main" id="{B76135D1-4020-ADBA-9286-A5A7D192E50F}"/>
              </a:ext>
            </a:extLst>
          </p:cNvPr>
          <p:cNvSpPr/>
          <p:nvPr/>
        </p:nvSpPr>
        <p:spPr>
          <a:xfrm>
            <a:off x="9862458" y="3844211"/>
            <a:ext cx="1838129" cy="835676"/>
          </a:xfrm>
          <a:prstGeom prst="rightArrow">
            <a:avLst>
              <a:gd name="adj1" fmla="val 100000"/>
              <a:gd name="adj2" fmla="val 50000"/>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FFFFFF"/>
                </a:solidFill>
                <a:effectLst/>
                <a:uLnTx/>
                <a:uFillTx/>
                <a:latin typeface="Montserrat"/>
                <a:ea typeface="+mn-ea"/>
                <a:cs typeface="+mn-cs"/>
              </a:rPr>
              <a:t>PUMA  </a:t>
            </a:r>
            <a:r>
              <a:rPr kumimoji="0" lang="fr-FR" sz="1600" b="1" i="0" u="sng" strike="noStrike" kern="1200" cap="none" spc="0" normalizeH="0" baseline="0" noProof="0">
                <a:ln>
                  <a:noFill/>
                </a:ln>
                <a:solidFill>
                  <a:srgbClr val="FFFFFF"/>
                </a:solidFill>
                <a:effectLst/>
                <a:uLnTx/>
                <a:uFillTx/>
                <a:latin typeface="Montserrat"/>
                <a:ea typeface="+mn-ea"/>
                <a:cs typeface="+mn-cs"/>
                <a:sym typeface="Wingdings" panose="05000000000000000000" pitchFamily="2" charset="2"/>
              </a:rPr>
              <a:t></a:t>
            </a:r>
            <a:endParaRPr kumimoji="0" lang="fr-FR" sz="1600" b="1" i="0" u="sng" strike="noStrike" kern="1200" cap="none" spc="0" normalizeH="0" baseline="0" noProof="0">
              <a:ln>
                <a:noFill/>
              </a:ln>
              <a:solidFill>
                <a:srgbClr val="FFFFFF"/>
              </a:solidFill>
              <a:effectLst/>
              <a:uLnTx/>
              <a:uFillTx/>
              <a:latin typeface="Montserrat"/>
              <a:ea typeface="+mn-ea"/>
              <a:cs typeface="+mn-cs"/>
            </a:endParaRPr>
          </a:p>
        </p:txBody>
      </p:sp>
      <p:sp>
        <p:nvSpPr>
          <p:cNvPr id="24" name="Arrow: Right 23">
            <a:extLst>
              <a:ext uri="{FF2B5EF4-FFF2-40B4-BE49-F238E27FC236}">
                <a16:creationId xmlns:a16="http://schemas.microsoft.com/office/drawing/2014/main" id="{81ABBF62-BB1B-5688-BB0C-7163925CC3AA}"/>
              </a:ext>
            </a:extLst>
          </p:cNvPr>
          <p:cNvSpPr/>
          <p:nvPr/>
        </p:nvSpPr>
        <p:spPr>
          <a:xfrm>
            <a:off x="8145625" y="3844211"/>
            <a:ext cx="1838129" cy="835676"/>
          </a:xfrm>
          <a:prstGeom prst="rightArrow">
            <a:avLst>
              <a:gd name="adj1" fmla="val 100000"/>
              <a:gd name="adj2" fmla="val 50000"/>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FFFFFF"/>
                </a:solidFill>
                <a:effectLst/>
                <a:uLnTx/>
                <a:uFillTx/>
                <a:latin typeface="Montserrat"/>
                <a:ea typeface="+mn-ea"/>
                <a:cs typeface="+mn-cs"/>
              </a:rPr>
              <a:t>Panier </a:t>
            </a:r>
            <a:br>
              <a:rPr kumimoji="0" lang="fr-FR" sz="1600" b="1" i="0" u="none" strike="noStrike" kern="1200" cap="none" spc="0" normalizeH="0" baseline="0" noProof="0">
                <a:ln>
                  <a:noFill/>
                </a:ln>
                <a:solidFill>
                  <a:srgbClr val="FFFFFF"/>
                </a:solidFill>
                <a:effectLst/>
                <a:uLnTx/>
                <a:uFillTx/>
                <a:latin typeface="Montserrat"/>
                <a:ea typeface="+mn-ea"/>
                <a:cs typeface="+mn-cs"/>
              </a:rPr>
            </a:br>
            <a:r>
              <a:rPr kumimoji="0" lang="fr-FR" sz="1600" b="1" i="0" u="none" strike="noStrike" kern="1200" cap="none" spc="0" normalizeH="0" baseline="0" noProof="0">
                <a:ln>
                  <a:noFill/>
                </a:ln>
                <a:solidFill>
                  <a:srgbClr val="FFFFFF"/>
                </a:solidFill>
                <a:effectLst/>
                <a:uLnTx/>
                <a:uFillTx/>
                <a:latin typeface="Montserrat"/>
                <a:ea typeface="+mn-ea"/>
                <a:cs typeface="+mn-cs"/>
              </a:rPr>
              <a:t>LEA</a:t>
            </a:r>
          </a:p>
        </p:txBody>
      </p:sp>
      <p:sp>
        <p:nvSpPr>
          <p:cNvPr id="16" name="Arrow: Right 15">
            <a:extLst>
              <a:ext uri="{FF2B5EF4-FFF2-40B4-BE49-F238E27FC236}">
                <a16:creationId xmlns:a16="http://schemas.microsoft.com/office/drawing/2014/main" id="{63F6893A-391A-4B5B-B7DF-8CD12CB8D40F}"/>
              </a:ext>
            </a:extLst>
          </p:cNvPr>
          <p:cNvSpPr/>
          <p:nvPr/>
        </p:nvSpPr>
        <p:spPr>
          <a:xfrm>
            <a:off x="6428792" y="3844211"/>
            <a:ext cx="1838129" cy="835676"/>
          </a:xfrm>
          <a:prstGeom prst="rightArrow">
            <a:avLst>
              <a:gd name="adj1" fmla="val 100000"/>
              <a:gd name="adj2" fmla="val 50000"/>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FFFFFF"/>
                </a:solidFill>
                <a:effectLst/>
                <a:uLnTx/>
                <a:uFillTx/>
                <a:latin typeface="Montserrat"/>
                <a:ea typeface="+mn-ea"/>
                <a:cs typeface="+mn-cs"/>
              </a:rPr>
              <a:t>Signature synthèse</a:t>
            </a:r>
          </a:p>
        </p:txBody>
      </p:sp>
      <p:sp>
        <p:nvSpPr>
          <p:cNvPr id="27" name="Arrow: Right 26">
            <a:extLst>
              <a:ext uri="{FF2B5EF4-FFF2-40B4-BE49-F238E27FC236}">
                <a16:creationId xmlns:a16="http://schemas.microsoft.com/office/drawing/2014/main" id="{1789CEDD-B177-0366-54A1-F0182F27340A}"/>
              </a:ext>
            </a:extLst>
          </p:cNvPr>
          <p:cNvSpPr/>
          <p:nvPr/>
        </p:nvSpPr>
        <p:spPr>
          <a:xfrm>
            <a:off x="4711959" y="3844211"/>
            <a:ext cx="1838129" cy="835676"/>
          </a:xfrm>
          <a:prstGeom prst="rightArrow">
            <a:avLst>
              <a:gd name="adj1" fmla="val 100000"/>
              <a:gd name="adj2" fmla="val 50000"/>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FFFFFF"/>
                </a:solidFill>
                <a:effectLst/>
                <a:uLnTx/>
                <a:uFillTx/>
                <a:latin typeface="Montserrat"/>
                <a:ea typeface="+mn-ea"/>
                <a:cs typeface="+mn-cs"/>
              </a:rPr>
              <a:t>Signature synthèse</a:t>
            </a:r>
          </a:p>
        </p:txBody>
      </p:sp>
      <p:grpSp>
        <p:nvGrpSpPr>
          <p:cNvPr id="13" name="Group 12">
            <a:extLst>
              <a:ext uri="{FF2B5EF4-FFF2-40B4-BE49-F238E27FC236}">
                <a16:creationId xmlns:a16="http://schemas.microsoft.com/office/drawing/2014/main" id="{E730BC51-6B01-3DF0-749C-686D83B875B0}"/>
              </a:ext>
            </a:extLst>
          </p:cNvPr>
          <p:cNvGrpSpPr/>
          <p:nvPr/>
        </p:nvGrpSpPr>
        <p:grpSpPr>
          <a:xfrm>
            <a:off x="1199457" y="2044784"/>
            <a:ext cx="4890921" cy="4271438"/>
            <a:chOff x="1199457" y="2044784"/>
            <a:chExt cx="4890921" cy="4271438"/>
          </a:xfrm>
        </p:grpSpPr>
        <p:pic>
          <p:nvPicPr>
            <p:cNvPr id="6" name="Picture 5">
              <a:extLst>
                <a:ext uri="{FF2B5EF4-FFF2-40B4-BE49-F238E27FC236}">
                  <a16:creationId xmlns:a16="http://schemas.microsoft.com/office/drawing/2014/main" id="{7A4BB3F0-02D8-7281-67BE-8C106284794D}"/>
                </a:ext>
              </a:extLst>
            </p:cNvPr>
            <p:cNvPicPr>
              <a:picLocks noChangeAspect="1"/>
            </p:cNvPicPr>
            <p:nvPr/>
          </p:nvPicPr>
          <p:blipFill>
            <a:blip r:embed="rId2"/>
            <a:stretch>
              <a:fillRect/>
            </a:stretch>
          </p:blipFill>
          <p:spPr>
            <a:xfrm>
              <a:off x="1199457" y="2044784"/>
              <a:ext cx="4890921" cy="4271438"/>
            </a:xfrm>
            <a:prstGeom prst="rect">
              <a:avLst/>
            </a:prstGeom>
            <a:ln>
              <a:solidFill>
                <a:schemeClr val="accent3"/>
              </a:solidFill>
            </a:ln>
          </p:spPr>
        </p:pic>
        <p:sp>
          <p:nvSpPr>
            <p:cNvPr id="12" name="TextBox 11">
              <a:extLst>
                <a:ext uri="{FF2B5EF4-FFF2-40B4-BE49-F238E27FC236}">
                  <a16:creationId xmlns:a16="http://schemas.microsoft.com/office/drawing/2014/main" id="{888105CB-8717-2361-39C0-CD317A67D5B5}"/>
                </a:ext>
              </a:extLst>
            </p:cNvPr>
            <p:cNvSpPr txBox="1"/>
            <p:nvPr/>
          </p:nvSpPr>
          <p:spPr>
            <a:xfrm>
              <a:off x="4083918" y="5205413"/>
              <a:ext cx="1183407" cy="236800"/>
            </a:xfrm>
            <a:prstGeom prst="rect">
              <a:avLst/>
            </a:prstGeom>
            <a:solidFill>
              <a:srgbClr val="F9F9FB"/>
            </a:solidFill>
          </p:spPr>
          <p:txBody>
            <a:bodyPr wrap="square" lIns="36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00" b="1" i="0" u="none" strike="noStrike" kern="1200" cap="none" spc="0" normalizeH="0" baseline="0" noProof="0">
                  <a:ln>
                    <a:noFill/>
                  </a:ln>
                  <a:solidFill>
                    <a:srgbClr val="000000"/>
                  </a:solidFill>
                  <a:effectLst/>
                  <a:uLnTx/>
                  <a:uFillTx/>
                  <a:latin typeface="Montserrat"/>
                  <a:ea typeface="+mn-ea"/>
                  <a:cs typeface="+mn-cs"/>
                </a:rPr>
                <a:t>EMPRUNT BPCE octobre 2029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400" b="1" i="0" u="none" strike="noStrike" kern="1200" cap="none" spc="0" normalizeH="0" baseline="0" noProof="0">
                <a:ln>
                  <a:noFill/>
                </a:ln>
                <a:solidFill>
                  <a:srgbClr val="FFFFFF">
                    <a:lumMod val="50000"/>
                  </a:srgbClr>
                </a:solidFill>
                <a:effectLst/>
                <a:uLnTx/>
                <a:uFillTx/>
                <a:latin typeface="Arial Narrow" panose="020B0606020202030204" pitchFamily="34" charset="0"/>
                <a:ea typeface="+mn-ea"/>
                <a:cs typeface="+mn-cs"/>
              </a:endParaRPr>
            </a:p>
          </p:txBody>
        </p:sp>
      </p:grpSp>
      <p:sp>
        <p:nvSpPr>
          <p:cNvPr id="3" name="Text Placeholder 2">
            <a:extLst>
              <a:ext uri="{FF2B5EF4-FFF2-40B4-BE49-F238E27FC236}">
                <a16:creationId xmlns:a16="http://schemas.microsoft.com/office/drawing/2014/main" id="{D4D4A8F0-4CEF-AEF3-1CA2-3980AE3A2106}"/>
              </a:ext>
            </a:extLst>
          </p:cNvPr>
          <p:cNvSpPr>
            <a:spLocks noGrp="1"/>
          </p:cNvSpPr>
          <p:nvPr>
            <p:ph type="body" sz="quarter" idx="12"/>
          </p:nvPr>
        </p:nvSpPr>
        <p:spPr>
          <a:xfrm>
            <a:off x="1199457" y="931926"/>
            <a:ext cx="10272131" cy="384043"/>
          </a:xfrm>
        </p:spPr>
        <p:txBody>
          <a:bodyPr>
            <a:normAutofit/>
          </a:bodyPr>
          <a:lstStyle/>
          <a:p>
            <a:r>
              <a:rPr lang="fr-FR" sz="1600"/>
              <a:t>Cas pratique pas à pas (5/6)</a:t>
            </a:r>
          </a:p>
        </p:txBody>
      </p:sp>
      <p:sp>
        <p:nvSpPr>
          <p:cNvPr id="2" name="Title 1">
            <a:extLst>
              <a:ext uri="{FF2B5EF4-FFF2-40B4-BE49-F238E27FC236}">
                <a16:creationId xmlns:a16="http://schemas.microsoft.com/office/drawing/2014/main" id="{19C9A380-7303-65AF-FD4F-C639BBD80C4D}"/>
              </a:ext>
            </a:extLst>
          </p:cNvPr>
          <p:cNvSpPr>
            <a:spLocks noGrp="1"/>
          </p:cNvSpPr>
          <p:nvPr>
            <p:ph type="title"/>
          </p:nvPr>
        </p:nvSpPr>
        <p:spPr/>
        <p:txBody>
          <a:bodyPr/>
          <a:lstStyle/>
          <a:p>
            <a:r>
              <a:rPr lang="fr-FR" sz="1800"/>
              <a:t>Parcours LEA : </a:t>
            </a:r>
            <a:r>
              <a:rPr lang="fr-FR" sz="1800" kern="0">
                <a:solidFill>
                  <a:srgbClr val="000000"/>
                </a:solidFill>
                <a:latin typeface="Montserrat ExtraBold"/>
                <a:cs typeface="Arial"/>
                <a:sym typeface="Arial"/>
              </a:rPr>
              <a:t>Versement libre avec EMPRUNT BPCE sur un contrat Nuances 3D antérieur à septembre 2022</a:t>
            </a:r>
          </a:p>
        </p:txBody>
      </p:sp>
      <p:sp>
        <p:nvSpPr>
          <p:cNvPr id="7" name="TextBox 6">
            <a:extLst>
              <a:ext uri="{FF2B5EF4-FFF2-40B4-BE49-F238E27FC236}">
                <a16:creationId xmlns:a16="http://schemas.microsoft.com/office/drawing/2014/main" id="{C5CACF84-F75E-13B2-2ADA-81A668180C72}"/>
              </a:ext>
            </a:extLst>
          </p:cNvPr>
          <p:cNvSpPr txBox="1"/>
          <p:nvPr/>
        </p:nvSpPr>
        <p:spPr>
          <a:xfrm>
            <a:off x="1199458" y="1508786"/>
            <a:ext cx="10272130" cy="369332"/>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FFFFFF"/>
                </a:solidFill>
                <a:effectLst/>
                <a:uLnTx/>
                <a:uFillTx/>
                <a:latin typeface="Montserrat"/>
                <a:ea typeface="+mn-ea"/>
                <a:cs typeface="+mn-cs"/>
              </a:rPr>
              <a:t>6. En synthèse, le contrat Nuances 3D ne contient qu’un seul fonds euros</a:t>
            </a:r>
          </a:p>
        </p:txBody>
      </p:sp>
      <p:sp>
        <p:nvSpPr>
          <p:cNvPr id="9" name="Rectangle 8">
            <a:extLst>
              <a:ext uri="{FF2B5EF4-FFF2-40B4-BE49-F238E27FC236}">
                <a16:creationId xmlns:a16="http://schemas.microsoft.com/office/drawing/2014/main" id="{65A144F2-04E5-64C1-EB73-C83ADF68A0ED}"/>
              </a:ext>
            </a:extLst>
          </p:cNvPr>
          <p:cNvSpPr/>
          <p:nvPr/>
        </p:nvSpPr>
        <p:spPr>
          <a:xfrm>
            <a:off x="6101624" y="2993192"/>
            <a:ext cx="4896543" cy="6008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1" u="none" strike="noStrike" kern="1200" cap="none" spc="0" normalizeH="0" baseline="0" noProof="0">
                <a:ln>
                  <a:noFill/>
                </a:ln>
                <a:solidFill>
                  <a:srgbClr val="EAB818"/>
                </a:solidFill>
                <a:effectLst/>
                <a:uLnTx/>
                <a:uFillTx/>
                <a:latin typeface="Montserrat"/>
                <a:ea typeface="+mn-ea"/>
                <a:cs typeface="+mn-cs"/>
              </a:rPr>
              <a:t>Un seul fonds en euros !</a:t>
            </a:r>
          </a:p>
        </p:txBody>
      </p:sp>
      <p:sp>
        <p:nvSpPr>
          <p:cNvPr id="10" name="Rectangle: Rounded Corners 9">
            <a:extLst>
              <a:ext uri="{FF2B5EF4-FFF2-40B4-BE49-F238E27FC236}">
                <a16:creationId xmlns:a16="http://schemas.microsoft.com/office/drawing/2014/main" id="{12B3C20B-030B-3FB2-D579-2E59C5E35716}"/>
              </a:ext>
            </a:extLst>
          </p:cNvPr>
          <p:cNvSpPr/>
          <p:nvPr/>
        </p:nvSpPr>
        <p:spPr>
          <a:xfrm>
            <a:off x="3790250" y="3158189"/>
            <a:ext cx="2311374" cy="270811"/>
          </a:xfrm>
          <a:prstGeom prst="roundRect">
            <a:avLst>
              <a:gd name="adj" fmla="val 50000"/>
            </a:avLst>
          </a:prstGeom>
          <a:noFill/>
          <a:ln>
            <a:solidFill>
              <a:schemeClr val="accent6"/>
            </a:solidFill>
          </a:ln>
          <a:effectLst>
            <a:outerShdw blurRad="635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EAB818"/>
              </a:solidFill>
              <a:effectLst/>
              <a:uLnTx/>
              <a:uFillTx/>
              <a:latin typeface="Montserrat"/>
              <a:ea typeface="+mn-ea"/>
              <a:cs typeface="+mn-cs"/>
            </a:endParaRPr>
          </a:p>
        </p:txBody>
      </p:sp>
      <p:sp>
        <p:nvSpPr>
          <p:cNvPr id="8" name="Rectangle 7">
            <a:extLst>
              <a:ext uri="{FF2B5EF4-FFF2-40B4-BE49-F238E27FC236}">
                <a16:creationId xmlns:a16="http://schemas.microsoft.com/office/drawing/2014/main" id="{F6008722-AA67-453D-4125-CDCF3E523AE6}"/>
              </a:ext>
            </a:extLst>
          </p:cNvPr>
          <p:cNvSpPr/>
          <p:nvPr/>
        </p:nvSpPr>
        <p:spPr>
          <a:xfrm>
            <a:off x="6101624" y="5023412"/>
            <a:ext cx="4896543" cy="6008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1" u="none" strike="noStrike" kern="1200" cap="none" spc="0" normalizeH="0" baseline="0" noProof="0">
                <a:ln>
                  <a:noFill/>
                </a:ln>
                <a:solidFill>
                  <a:srgbClr val="EAB818"/>
                </a:solidFill>
                <a:effectLst/>
                <a:uLnTx/>
                <a:uFillTx/>
                <a:latin typeface="Montserrat"/>
                <a:ea typeface="+mn-ea"/>
                <a:cs typeface="+mn-cs"/>
              </a:rPr>
              <a:t>L’emprunt BPCE !</a:t>
            </a:r>
          </a:p>
        </p:txBody>
      </p:sp>
      <p:sp>
        <p:nvSpPr>
          <p:cNvPr id="11" name="Rectangle: Rounded Corners 10">
            <a:extLst>
              <a:ext uri="{FF2B5EF4-FFF2-40B4-BE49-F238E27FC236}">
                <a16:creationId xmlns:a16="http://schemas.microsoft.com/office/drawing/2014/main" id="{A4F6B95F-3F6E-747B-5E2E-D19B77263686}"/>
              </a:ext>
            </a:extLst>
          </p:cNvPr>
          <p:cNvSpPr/>
          <p:nvPr/>
        </p:nvSpPr>
        <p:spPr>
          <a:xfrm>
            <a:off x="3790250" y="5188409"/>
            <a:ext cx="2311374" cy="270811"/>
          </a:xfrm>
          <a:prstGeom prst="roundRect">
            <a:avLst>
              <a:gd name="adj" fmla="val 50000"/>
            </a:avLst>
          </a:prstGeom>
          <a:noFill/>
          <a:ln>
            <a:solidFill>
              <a:schemeClr val="accent6"/>
            </a:solidFill>
          </a:ln>
          <a:effectLst>
            <a:outerShdw blurRad="635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EAB818"/>
              </a:solidFill>
              <a:effectLst/>
              <a:uLnTx/>
              <a:uFillTx/>
              <a:latin typeface="Montserrat"/>
              <a:ea typeface="+mn-ea"/>
              <a:cs typeface="+mn-cs"/>
            </a:endParaRPr>
          </a:p>
        </p:txBody>
      </p:sp>
      <p:pic>
        <p:nvPicPr>
          <p:cNvPr id="4" name="Image 3">
            <a:extLst>
              <a:ext uri="{FF2B5EF4-FFF2-40B4-BE49-F238E27FC236}">
                <a16:creationId xmlns:a16="http://schemas.microsoft.com/office/drawing/2014/main" id="{FADD77DC-3FEA-738E-85FA-2198E1179F9C}"/>
              </a:ext>
            </a:extLst>
          </p:cNvPr>
          <p:cNvPicPr>
            <a:picLocks noChangeAspect="1"/>
          </p:cNvPicPr>
          <p:nvPr/>
        </p:nvPicPr>
        <p:blipFill>
          <a:blip r:embed="rId3"/>
          <a:stretch>
            <a:fillRect/>
          </a:stretch>
        </p:blipFill>
        <p:spPr>
          <a:xfrm>
            <a:off x="11907662" y="0"/>
            <a:ext cx="284338" cy="284338"/>
          </a:xfrm>
          <a:prstGeom prst="rect">
            <a:avLst/>
          </a:prstGeom>
        </p:spPr>
      </p:pic>
      <p:sp>
        <p:nvSpPr>
          <p:cNvPr id="5" name="Rectangle 4">
            <a:extLst>
              <a:ext uri="{FF2B5EF4-FFF2-40B4-BE49-F238E27FC236}">
                <a16:creationId xmlns:a16="http://schemas.microsoft.com/office/drawing/2014/main" id="{EB301FFC-B609-A3B5-6367-BAFA8C914778}"/>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28133373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4D4A8F0-4CEF-AEF3-1CA2-3980AE3A2106}"/>
              </a:ext>
            </a:extLst>
          </p:cNvPr>
          <p:cNvSpPr>
            <a:spLocks noGrp="1"/>
          </p:cNvSpPr>
          <p:nvPr>
            <p:ph type="body" sz="quarter" idx="12"/>
          </p:nvPr>
        </p:nvSpPr>
        <p:spPr>
          <a:xfrm>
            <a:off x="1200513" y="1124743"/>
            <a:ext cx="10272131" cy="384043"/>
          </a:xfrm>
        </p:spPr>
        <p:txBody>
          <a:bodyPr>
            <a:normAutofit/>
          </a:bodyPr>
          <a:lstStyle/>
          <a:p>
            <a:r>
              <a:rPr lang="fr-FR" sz="1600"/>
              <a:t>Cas pratique pas à pas (6/6)</a:t>
            </a:r>
          </a:p>
        </p:txBody>
      </p:sp>
      <p:sp>
        <p:nvSpPr>
          <p:cNvPr id="2" name="Title 1">
            <a:extLst>
              <a:ext uri="{FF2B5EF4-FFF2-40B4-BE49-F238E27FC236}">
                <a16:creationId xmlns:a16="http://schemas.microsoft.com/office/drawing/2014/main" id="{19C9A380-7303-65AF-FD4F-C639BBD80C4D}"/>
              </a:ext>
            </a:extLst>
          </p:cNvPr>
          <p:cNvSpPr>
            <a:spLocks noGrp="1"/>
          </p:cNvSpPr>
          <p:nvPr>
            <p:ph type="title"/>
          </p:nvPr>
        </p:nvSpPr>
        <p:spPr/>
        <p:txBody>
          <a:bodyPr/>
          <a:lstStyle/>
          <a:p>
            <a:r>
              <a:rPr lang="fr-FR" sz="1800"/>
              <a:t>Parcours LEA : Versement libre avec EMPRUNT BPCE sur un contrat Nuances 3D antérieur à septembre 2022</a:t>
            </a:r>
          </a:p>
        </p:txBody>
      </p:sp>
      <p:sp>
        <p:nvSpPr>
          <p:cNvPr id="7" name="TextBox 6">
            <a:extLst>
              <a:ext uri="{FF2B5EF4-FFF2-40B4-BE49-F238E27FC236}">
                <a16:creationId xmlns:a16="http://schemas.microsoft.com/office/drawing/2014/main" id="{C5CACF84-F75E-13B2-2ADA-81A668180C72}"/>
              </a:ext>
            </a:extLst>
          </p:cNvPr>
          <p:cNvSpPr txBox="1"/>
          <p:nvPr/>
        </p:nvSpPr>
        <p:spPr>
          <a:xfrm>
            <a:off x="3004531" y="1508786"/>
            <a:ext cx="6661984" cy="369332"/>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FFFFFF"/>
                </a:solidFill>
                <a:effectLst/>
                <a:uLnTx/>
                <a:uFillTx/>
                <a:latin typeface="Montserrat"/>
                <a:ea typeface="+mn-ea"/>
                <a:cs typeface="+mn-cs"/>
              </a:rPr>
              <a:t>Solution alternative : </a:t>
            </a:r>
            <a:r>
              <a:rPr kumimoji="0" lang="fr-FR" sz="1800" b="1" i="0" u="sng" strike="noStrike" kern="1200" cap="none" spc="0" normalizeH="0" baseline="0" noProof="0">
                <a:ln>
                  <a:noFill/>
                </a:ln>
                <a:solidFill>
                  <a:srgbClr val="FFFFFF"/>
                </a:solidFill>
                <a:effectLst/>
                <a:uLnTx/>
                <a:uFillTx/>
                <a:latin typeface="Montserrat"/>
                <a:ea typeface="+mn-ea"/>
                <a:cs typeface="+mn-cs"/>
              </a:rPr>
              <a:t>valoriser l’ensemble du contrat</a:t>
            </a:r>
          </a:p>
        </p:txBody>
      </p:sp>
      <p:sp>
        <p:nvSpPr>
          <p:cNvPr id="4" name="Rectangle 3">
            <a:extLst>
              <a:ext uri="{FF2B5EF4-FFF2-40B4-BE49-F238E27FC236}">
                <a16:creationId xmlns:a16="http://schemas.microsoft.com/office/drawing/2014/main" id="{0D6B8F4A-7B28-8AF3-52D7-01D8E8034EBE}"/>
              </a:ext>
            </a:extLst>
          </p:cNvPr>
          <p:cNvSpPr/>
          <p:nvPr/>
        </p:nvSpPr>
        <p:spPr>
          <a:xfrm>
            <a:off x="3004530" y="2040226"/>
            <a:ext cx="6661984" cy="414597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28600" marR="0" lvl="0" indent="-228600" algn="l" defTabSz="914400" rtl="0" eaLnBrk="1" fontAlgn="auto" latinLnBrk="0" hangingPunct="1">
              <a:lnSpc>
                <a:spcPct val="100000"/>
              </a:lnSpc>
              <a:spcBef>
                <a:spcPts val="0"/>
              </a:spcBef>
              <a:spcAft>
                <a:spcPts val="0"/>
              </a:spcAft>
              <a:buClr>
                <a:srgbClr val="9176B4"/>
              </a:buClr>
              <a:buSzTx/>
              <a:buFontTx/>
              <a:buAutoNum type="arabicPeriod"/>
              <a:tabLst/>
              <a:defRPr/>
            </a:pPr>
            <a:r>
              <a:rPr kumimoji="0" lang="fr-FR" sz="1400" b="0" i="0" u="none" strike="noStrike" kern="1200" cap="none" spc="0" normalizeH="0" baseline="0" noProof="0">
                <a:ln>
                  <a:noFill/>
                </a:ln>
                <a:solidFill>
                  <a:srgbClr val="000000"/>
                </a:solidFill>
                <a:effectLst/>
                <a:uLnTx/>
                <a:uFillTx/>
                <a:latin typeface="Montserrat"/>
                <a:ea typeface="+mn-ea"/>
                <a:cs typeface="+mn-cs"/>
              </a:rPr>
              <a:t>Lors de la déclaration du projet </a:t>
            </a:r>
            <a:r>
              <a:rPr kumimoji="0" lang="fr-FR" sz="1400" b="1" i="0" u="none" strike="noStrike" kern="1200" cap="none" spc="0" normalizeH="0" baseline="0" noProof="0">
                <a:ln>
                  <a:noFill/>
                </a:ln>
                <a:solidFill>
                  <a:srgbClr val="9176B4"/>
                </a:solidFill>
                <a:effectLst/>
                <a:uLnTx/>
                <a:uFillTx/>
                <a:latin typeface="Montserrat"/>
                <a:ea typeface="+mn-ea"/>
                <a:cs typeface="+mn-cs"/>
              </a:rPr>
              <a:t>choisir « valoriser l’ensemble de mon contrat »</a:t>
            </a:r>
          </a:p>
          <a:p>
            <a:pPr marL="228600" marR="0" lvl="0" indent="-228600" algn="l" defTabSz="914400" rtl="0" eaLnBrk="1" fontAlgn="auto" latinLnBrk="0" hangingPunct="1">
              <a:lnSpc>
                <a:spcPct val="100000"/>
              </a:lnSpc>
              <a:spcBef>
                <a:spcPts val="0"/>
              </a:spcBef>
              <a:spcAft>
                <a:spcPts val="0"/>
              </a:spcAft>
              <a:buClr>
                <a:srgbClr val="9176B4"/>
              </a:buClr>
              <a:buSzTx/>
              <a:buFontTx/>
              <a:buAutoNum type="arabicPeriod"/>
              <a:tabLst/>
              <a:defRPr/>
            </a:pPr>
            <a:endParaRPr kumimoji="0" lang="fr-FR" sz="1400" b="1" i="0" u="none" strike="noStrike" kern="1200" cap="none" spc="0" normalizeH="0" baseline="0" noProof="0">
              <a:ln>
                <a:noFill/>
              </a:ln>
              <a:solidFill>
                <a:srgbClr val="9176B4"/>
              </a:solidFill>
              <a:effectLst/>
              <a:uLnTx/>
              <a:uFillTx/>
              <a:latin typeface="Montserrat"/>
              <a:ea typeface="+mn-ea"/>
              <a:cs typeface="+mn-cs"/>
            </a:endParaRPr>
          </a:p>
          <a:p>
            <a:pPr marL="228600" indent="-228600">
              <a:buClr>
                <a:srgbClr val="9176B4"/>
              </a:buClr>
              <a:buFontTx/>
              <a:buAutoNum type="arabicPeriod"/>
              <a:defRPr/>
            </a:pPr>
            <a:r>
              <a:rPr lang="fr-FR" sz="1400">
                <a:solidFill>
                  <a:srgbClr val="000000"/>
                </a:solidFill>
                <a:latin typeface="Montserrat"/>
              </a:rPr>
              <a:t>LEA</a:t>
            </a:r>
            <a:r>
              <a:rPr kumimoji="0" lang="fr-FR" sz="1400" b="0" i="0" u="none" strike="noStrike" kern="1200" cap="none" spc="0" normalizeH="0" baseline="0" noProof="0">
                <a:ln>
                  <a:noFill/>
                </a:ln>
                <a:solidFill>
                  <a:srgbClr val="000000"/>
                </a:solidFill>
                <a:effectLst/>
                <a:uLnTx/>
                <a:uFillTx/>
                <a:latin typeface="Montserrat"/>
                <a:ea typeface="+mn-ea"/>
                <a:cs typeface="+mn-cs"/>
              </a:rPr>
              <a:t> diversifie le versement et </a:t>
            </a:r>
            <a:r>
              <a:rPr lang="fr-FR" sz="1400">
                <a:solidFill>
                  <a:srgbClr val="000000"/>
                </a:solidFill>
                <a:latin typeface="Montserrat"/>
              </a:rPr>
              <a:t>propose pour les nouveaux achats systématiquement le nouveau le</a:t>
            </a:r>
            <a:r>
              <a:rPr kumimoji="0" lang="fr-FR" sz="1400" b="0" i="0" u="none" strike="noStrike" kern="1200" cap="none" spc="0" normalizeH="0" baseline="0" noProof="0">
                <a:ln>
                  <a:noFill/>
                </a:ln>
                <a:solidFill>
                  <a:srgbClr val="000000"/>
                </a:solidFill>
                <a:effectLst/>
                <a:uLnTx/>
                <a:uFillTx/>
                <a:latin typeface="Montserrat"/>
                <a:ea typeface="+mn-ea"/>
                <a:cs typeface="+mn-cs"/>
              </a:rPr>
              <a:t> </a:t>
            </a:r>
            <a:r>
              <a:rPr lang="fr-FR" sz="1400">
                <a:solidFill>
                  <a:srgbClr val="000000"/>
                </a:solidFill>
                <a:latin typeface="Montserrat"/>
              </a:rPr>
              <a:t>fonds</a:t>
            </a:r>
            <a:r>
              <a:rPr kumimoji="0" lang="fr-FR" sz="1400" b="0" i="0" u="none" strike="noStrike" kern="1200" cap="none" spc="0" normalizeH="0" baseline="0" noProof="0">
                <a:ln>
                  <a:noFill/>
                </a:ln>
                <a:solidFill>
                  <a:srgbClr val="000000"/>
                </a:solidFill>
                <a:effectLst/>
                <a:uLnTx/>
                <a:uFillTx/>
                <a:latin typeface="Montserrat"/>
                <a:ea typeface="+mn-ea"/>
                <a:cs typeface="+mn-cs"/>
              </a:rPr>
              <a:t> euros </a:t>
            </a:r>
            <a:r>
              <a:rPr lang="fr-FR" sz="1400">
                <a:solidFill>
                  <a:srgbClr val="000000"/>
                </a:solidFill>
                <a:latin typeface="Montserrat"/>
              </a:rPr>
              <a:t>( garantie nette ). </a:t>
            </a:r>
            <a:endParaRPr lang="fr-FR" sz="1400" b="0" i="0" u="none" strike="noStrike" kern="1200" cap="none" spc="0" normalizeH="0" baseline="0" noProof="0">
              <a:ln>
                <a:noFill/>
              </a:ln>
              <a:solidFill>
                <a:srgbClr val="000000"/>
              </a:solidFill>
              <a:effectLst/>
              <a:uLnTx/>
              <a:uFillTx/>
              <a:latin typeface="Montserrat"/>
            </a:endParaRPr>
          </a:p>
          <a:p>
            <a:pPr marL="228600" marR="0" lvl="0" indent="-228600" algn="l" defTabSz="914400">
              <a:lnSpc>
                <a:spcPct val="100000"/>
              </a:lnSpc>
              <a:spcBef>
                <a:spcPts val="0"/>
              </a:spcBef>
              <a:spcAft>
                <a:spcPts val="0"/>
              </a:spcAft>
              <a:buClr>
                <a:srgbClr val="9176B4"/>
              </a:buClr>
              <a:buSzTx/>
              <a:buFontTx/>
              <a:buAutoNum type="arabicPeriod"/>
              <a:tabLst/>
              <a:defRPr/>
            </a:pPr>
            <a:endParaRPr lang="fr-FR" sz="1400" b="0" i="0" u="none" strike="noStrike" kern="1200" cap="none" spc="0" normalizeH="0" baseline="0" noProof="0">
              <a:ln>
                <a:noFill/>
              </a:ln>
              <a:solidFill>
                <a:srgbClr val="000000"/>
              </a:solidFill>
              <a:effectLst/>
              <a:uLnTx/>
              <a:uFillTx/>
              <a:latin typeface="Montserrat"/>
            </a:endParaRPr>
          </a:p>
          <a:p>
            <a:pPr marL="228600" indent="-228600">
              <a:buClr>
                <a:srgbClr val="9176B4"/>
              </a:buClr>
              <a:buFontTx/>
              <a:buAutoNum type="arabicPeriod"/>
              <a:defRPr/>
            </a:pPr>
            <a:endParaRPr lang="fr-FR" sz="1400">
              <a:solidFill>
                <a:srgbClr val="000000"/>
              </a:solidFill>
              <a:latin typeface="Montserrat"/>
            </a:endParaRPr>
          </a:p>
          <a:p>
            <a:pPr marL="228600" indent="-228600">
              <a:buClr>
                <a:srgbClr val="9176B4"/>
              </a:buClr>
              <a:buFontTx/>
              <a:buAutoNum type="arabicPeriod"/>
              <a:defRPr/>
            </a:pPr>
            <a:r>
              <a:rPr lang="fr-FR" sz="1400">
                <a:solidFill>
                  <a:srgbClr val="000000"/>
                </a:solidFill>
                <a:latin typeface="Montserrat"/>
              </a:rPr>
              <a:t>Il sera plus aisé pour le conseiller d'identifier la modification à effectuer entre les 2 fonds euros via les </a:t>
            </a:r>
            <a:r>
              <a:rPr lang="fr-FR" sz="1400" err="1">
                <a:solidFill>
                  <a:srgbClr val="000000"/>
                </a:solidFill>
                <a:latin typeface="Montserrat"/>
              </a:rPr>
              <a:t>switchs</a:t>
            </a:r>
            <a:r>
              <a:rPr lang="fr-FR" sz="1400">
                <a:solidFill>
                  <a:srgbClr val="000000"/>
                </a:solidFill>
                <a:latin typeface="Montserrat"/>
              </a:rPr>
              <a:t> car l'ancien fonds euros sera toujours visible. </a:t>
            </a:r>
          </a:p>
          <a:p>
            <a:pPr marL="228600" indent="-228600">
              <a:buClr>
                <a:srgbClr val="9176B4"/>
              </a:buClr>
              <a:buFontTx/>
              <a:buAutoNum type="arabicPeriod"/>
              <a:defRPr/>
            </a:pPr>
            <a:endParaRPr lang="fr-FR" sz="1400">
              <a:solidFill>
                <a:srgbClr val="000000"/>
              </a:solidFill>
              <a:latin typeface="Montserrat"/>
            </a:endParaRPr>
          </a:p>
          <a:p>
            <a:pPr marL="228600" marR="0" lvl="0" indent="-228600" algn="l" defTabSz="914400">
              <a:lnSpc>
                <a:spcPct val="100000"/>
              </a:lnSpc>
              <a:spcBef>
                <a:spcPts val="0"/>
              </a:spcBef>
              <a:spcAft>
                <a:spcPts val="0"/>
              </a:spcAft>
              <a:buClr>
                <a:srgbClr val="9176B4"/>
              </a:buClr>
              <a:buSzTx/>
              <a:buAutoNum type="arabicPeriod"/>
              <a:tabLst/>
              <a:defRPr/>
            </a:pPr>
            <a:endParaRPr lang="fr-FR" sz="1400" b="0" i="0" u="none" strike="noStrike" kern="1200" cap="none" spc="0" normalizeH="0" baseline="0" noProof="0">
              <a:ln>
                <a:noFill/>
              </a:ln>
              <a:solidFill>
                <a:srgbClr val="000000"/>
              </a:solidFill>
              <a:effectLst/>
              <a:uLnTx/>
              <a:uFillTx/>
              <a:latin typeface="Montserrat"/>
            </a:endParaRPr>
          </a:p>
          <a:p>
            <a:pPr marL="228600" indent="-228600">
              <a:buClr>
                <a:srgbClr val="9176B4"/>
              </a:buClr>
              <a:buFontTx/>
              <a:buAutoNum type="arabicPeriod"/>
              <a:defRPr/>
            </a:pPr>
            <a:r>
              <a:rPr kumimoji="0" lang="fr-FR" sz="1400" b="0" i="0" u="none" strike="noStrike" kern="1200" cap="none" spc="0" normalizeH="0" baseline="0" noProof="0">
                <a:ln>
                  <a:noFill/>
                </a:ln>
                <a:solidFill>
                  <a:schemeClr val="accent6"/>
                </a:solidFill>
                <a:effectLst/>
                <a:uLnTx/>
                <a:uFillTx/>
                <a:latin typeface="Montserrat"/>
                <a:ea typeface="+mn-ea"/>
                <a:cs typeface="+mn-cs"/>
              </a:rPr>
              <a:t>À l’étape de « détail de la proposition », </a:t>
            </a:r>
            <a:r>
              <a:rPr kumimoji="0" lang="fr-FR" sz="1400" b="1" i="0" u="none" strike="noStrike" kern="1200" cap="none" spc="0" normalizeH="0" baseline="0" noProof="0">
                <a:ln>
                  <a:noFill/>
                </a:ln>
                <a:solidFill>
                  <a:schemeClr val="accent6"/>
                </a:solidFill>
                <a:effectLst/>
                <a:uLnTx/>
                <a:uFillTx/>
                <a:latin typeface="Montserrat"/>
                <a:ea typeface="+mn-ea"/>
                <a:cs typeface="+mn-cs"/>
              </a:rPr>
              <a:t>ventiler manuellement le ou </a:t>
            </a:r>
            <a:r>
              <a:rPr lang="fr-FR" sz="1400" b="1">
                <a:solidFill>
                  <a:schemeClr val="accent6"/>
                </a:solidFill>
                <a:latin typeface="Montserrat"/>
              </a:rPr>
              <a:t>les UC souhaités</a:t>
            </a:r>
            <a:r>
              <a:rPr kumimoji="0" lang="fr-FR" sz="1400" b="1" i="0" u="none" strike="noStrike" kern="1200" cap="none" spc="0" normalizeH="0" baseline="0" noProof="0">
                <a:ln>
                  <a:noFill/>
                </a:ln>
                <a:solidFill>
                  <a:schemeClr val="accent6"/>
                </a:solidFill>
                <a:effectLst/>
                <a:uLnTx/>
                <a:uFillTx/>
                <a:latin typeface="Montserrat"/>
                <a:ea typeface="+mn-ea"/>
                <a:cs typeface="+mn-cs"/>
              </a:rPr>
              <a:t> vers l’emprunt groupe du moment</a:t>
            </a:r>
            <a:r>
              <a:rPr kumimoji="0" lang="fr-FR" sz="1400" b="0" i="0" u="none" strike="noStrike" kern="1200" cap="none" spc="0" normalizeH="0" baseline="0" noProof="0">
                <a:ln>
                  <a:noFill/>
                </a:ln>
                <a:solidFill>
                  <a:schemeClr val="accent6"/>
                </a:solidFill>
                <a:effectLst/>
                <a:uLnTx/>
                <a:uFillTx/>
                <a:latin typeface="Montserrat"/>
                <a:ea typeface="+mn-ea"/>
                <a:cs typeface="+mn-cs"/>
              </a:rPr>
              <a:t>, </a:t>
            </a:r>
            <a:endParaRPr lang="fr-FR" sz="1400" b="0" i="0" u="none" strike="noStrike" kern="1200" cap="none" spc="0" normalizeH="0" baseline="0" noProof="0">
              <a:ln>
                <a:noFill/>
              </a:ln>
              <a:solidFill>
                <a:schemeClr val="accent6"/>
              </a:solidFill>
              <a:effectLst/>
              <a:uLnTx/>
              <a:uFillTx/>
              <a:latin typeface="Montserrat"/>
            </a:endParaRPr>
          </a:p>
          <a:p>
            <a:pPr marL="228600" marR="0" lvl="0" indent="-228600" algn="l" defTabSz="914400" rtl="0" eaLnBrk="1" fontAlgn="auto" latinLnBrk="0" hangingPunct="1">
              <a:lnSpc>
                <a:spcPct val="100000"/>
              </a:lnSpc>
              <a:spcBef>
                <a:spcPts val="0"/>
              </a:spcBef>
              <a:spcAft>
                <a:spcPts val="0"/>
              </a:spcAft>
              <a:buClr>
                <a:srgbClr val="9176B4"/>
              </a:buClr>
              <a:buSzTx/>
              <a:buFontTx/>
              <a:buAutoNum type="arabicPeriod"/>
              <a:tabLst/>
              <a:defRPr/>
            </a:pPr>
            <a:endParaRPr kumimoji="0" lang="fr-FR" sz="1400" b="0" i="0" u="none" strike="noStrike" kern="1200" cap="none" spc="0" normalizeH="0" baseline="0" noProof="0">
              <a:ln>
                <a:noFill/>
              </a:ln>
              <a:solidFill>
                <a:srgbClr val="000000"/>
              </a:solidFill>
              <a:effectLst/>
              <a:uLnTx/>
              <a:uFillTx/>
              <a:latin typeface="Montserrat"/>
              <a:ea typeface="+mn-ea"/>
              <a:cs typeface="+mn-cs"/>
            </a:endParaRPr>
          </a:p>
        </p:txBody>
      </p:sp>
      <p:pic>
        <p:nvPicPr>
          <p:cNvPr id="5" name="Image 4">
            <a:extLst>
              <a:ext uri="{FF2B5EF4-FFF2-40B4-BE49-F238E27FC236}">
                <a16:creationId xmlns:a16="http://schemas.microsoft.com/office/drawing/2014/main" id="{79A57DE3-5996-FA36-79D1-E62189E582F6}"/>
              </a:ext>
            </a:extLst>
          </p:cNvPr>
          <p:cNvPicPr>
            <a:picLocks noChangeAspect="1"/>
          </p:cNvPicPr>
          <p:nvPr/>
        </p:nvPicPr>
        <p:blipFill>
          <a:blip r:embed="rId2"/>
          <a:stretch>
            <a:fillRect/>
          </a:stretch>
        </p:blipFill>
        <p:spPr>
          <a:xfrm>
            <a:off x="11907662" y="0"/>
            <a:ext cx="284338" cy="284338"/>
          </a:xfrm>
          <a:prstGeom prst="rect">
            <a:avLst/>
          </a:prstGeom>
        </p:spPr>
      </p:pic>
      <p:sp>
        <p:nvSpPr>
          <p:cNvPr id="6" name="Rectangle 5">
            <a:extLst>
              <a:ext uri="{FF2B5EF4-FFF2-40B4-BE49-F238E27FC236}">
                <a16:creationId xmlns:a16="http://schemas.microsoft.com/office/drawing/2014/main" id="{72FD479F-57F3-E3C9-4E40-664D6381E015}"/>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17827033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4867817" y="1616414"/>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7" name="Titre 1">
            <a:extLst>
              <a:ext uri="{FF2B5EF4-FFF2-40B4-BE49-F238E27FC236}">
                <a16:creationId xmlns:a16="http://schemas.microsoft.com/office/drawing/2014/main" id="{0C77EE08-1AE0-45E6-90FB-3FF332159E4B}"/>
              </a:ext>
            </a:extLst>
          </p:cNvPr>
          <p:cNvSpPr txBox="1">
            <a:spLocks/>
          </p:cNvSpPr>
          <p:nvPr/>
        </p:nvSpPr>
        <p:spPr>
          <a:xfrm>
            <a:off x="1687321" y="2575420"/>
            <a:ext cx="8496914" cy="1035946"/>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Souscription </a:t>
            </a:r>
            <a:r>
              <a:rPr kumimoji="0" lang="fr-FR" sz="1800" b="0" i="0" u="none" strike="noStrike" kern="0" cap="none" spc="0" normalizeH="0" baseline="0" noProof="0" dirty="0">
                <a:ln>
                  <a:noFill/>
                </a:ln>
                <a:solidFill>
                  <a:srgbClr val="000000"/>
                </a:solidFill>
                <a:effectLst/>
                <a:uLnTx/>
                <a:uFillTx/>
                <a:latin typeface="Montserrat ExtraBold"/>
                <a:cs typeface="Arial"/>
              </a:rPr>
              <a:t>d’un contrat d’</a:t>
            </a: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assurance vie </a:t>
            </a:r>
            <a:r>
              <a:rPr kumimoji="0" lang="fr-FR" sz="1800" b="0" i="0" u="none" strike="noStrike" kern="0" cap="none" spc="0" normalizeH="0" baseline="0" noProof="0" dirty="0" err="1">
                <a:ln>
                  <a:noFill/>
                </a:ln>
                <a:solidFill>
                  <a:srgbClr val="000000"/>
                </a:solidFill>
                <a:effectLst/>
                <a:uLnTx/>
                <a:uFillTx/>
                <a:latin typeface="Montserrat ExtraBold"/>
                <a:cs typeface="Arial"/>
                <a:sym typeface="Arial"/>
              </a:rPr>
              <a:t>Millevie</a:t>
            </a: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 Premium 2 avec mise en place d’une Orientation de Gestion et </a:t>
            </a:r>
            <a:r>
              <a:rPr kumimoji="0" lang="fr-FR" sz="1800" b="0" i="0" u="none" strike="noStrike" kern="0" cap="none" spc="0" normalizeH="0" baseline="0" noProof="0" dirty="0">
                <a:ln>
                  <a:noFill/>
                </a:ln>
                <a:solidFill>
                  <a:srgbClr val="000000"/>
                </a:solidFill>
                <a:effectLst/>
                <a:uLnTx/>
                <a:uFillTx/>
                <a:latin typeface="Montserrat ExtraBold"/>
                <a:cs typeface="Arial"/>
              </a:rPr>
              <a:t>une</a:t>
            </a: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 cohabitation </a:t>
            </a:r>
          </a:p>
          <a:p>
            <a:pPr marL="0" marR="0" lvl="0" indent="0" algn="ctr" defTabSz="914400" rtl="0" eaLnBrk="1" fontAlgn="auto" latinLnBrk="0" hangingPunct="1">
              <a:lnSpc>
                <a:spcPct val="90000"/>
              </a:lnSpc>
              <a:spcBef>
                <a:spcPts val="0"/>
              </a:spcBef>
              <a:spcAft>
                <a:spcPts val="0"/>
              </a:spcAft>
              <a:buClrTx/>
              <a:buSzTx/>
              <a:buFont typeface="Wingdings" panose="05000000000000000000" pitchFamily="2" charset="2"/>
              <a:buNone/>
              <a:tabLst/>
              <a:defRPr/>
            </a:pP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sur l’Emprunt BPCE ASV octobre 2029</a:t>
            </a:r>
            <a:r>
              <a:rPr kumimoji="0" lang="fr-FR" sz="1800" b="0" i="0" u="none" strike="noStrike" kern="0" cap="none" spc="0" normalizeH="0" baseline="0" noProof="0" dirty="0">
                <a:ln>
                  <a:noFill/>
                </a:ln>
                <a:solidFill>
                  <a:srgbClr val="000000"/>
                </a:solidFill>
                <a:effectLst/>
                <a:uLnTx/>
                <a:uFillTx/>
                <a:latin typeface="Montserrat ExtraBold"/>
                <a:cs typeface="Arial"/>
              </a:rPr>
              <a:t> </a:t>
            </a:r>
            <a:endParaRPr kumimoji="0" lang="fr-FR" sz="1800" b="0" i="0" u="none" strike="noStrike" kern="0" cap="none" spc="0" normalizeH="0" baseline="0" noProof="0" dirty="0">
              <a:ln>
                <a:noFill/>
              </a:ln>
              <a:solidFill>
                <a:srgbClr val="000000"/>
              </a:solidFill>
              <a:effectLst/>
              <a:uLnTx/>
              <a:uFillTx/>
              <a:latin typeface="Montserrat ExtraBold"/>
              <a:cs typeface="Arial"/>
              <a:sym typeface="Arial"/>
            </a:endParaRPr>
          </a:p>
        </p:txBody>
      </p:sp>
      <p:sp>
        <p:nvSpPr>
          <p:cNvPr id="4" name="Rectangle 3">
            <a:extLst>
              <a:ext uri="{FF2B5EF4-FFF2-40B4-BE49-F238E27FC236}">
                <a16:creationId xmlns:a16="http://schemas.microsoft.com/office/drawing/2014/main" id="{5519B809-24EA-A09F-CD72-07FF1FCC5714}"/>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8" name="Image 7">
            <a:extLst>
              <a:ext uri="{FF2B5EF4-FFF2-40B4-BE49-F238E27FC236}">
                <a16:creationId xmlns:a16="http://schemas.microsoft.com/office/drawing/2014/main" id="{8B1CE758-3D5A-4088-84EE-E1E00E0425AA}"/>
              </a:ext>
            </a:extLst>
          </p:cNvPr>
          <p:cNvPicPr>
            <a:picLocks noChangeAspect="1"/>
          </p:cNvPicPr>
          <p:nvPr/>
        </p:nvPicPr>
        <p:blipFill>
          <a:blip r:embed="rId2"/>
          <a:stretch>
            <a:fillRect/>
          </a:stretch>
        </p:blipFill>
        <p:spPr>
          <a:xfrm>
            <a:off x="2814840" y="4090133"/>
            <a:ext cx="6216601" cy="666898"/>
          </a:xfrm>
          <a:prstGeom prst="rect">
            <a:avLst/>
          </a:prstGeom>
        </p:spPr>
      </p:pic>
      <p:sp>
        <p:nvSpPr>
          <p:cNvPr id="9" name="Étoile : 5 branches 8">
            <a:extLst>
              <a:ext uri="{FF2B5EF4-FFF2-40B4-BE49-F238E27FC236}">
                <a16:creationId xmlns:a16="http://schemas.microsoft.com/office/drawing/2014/main" id="{0ED2F027-005D-456C-B4D9-F1E8C314E05A}"/>
              </a:ext>
            </a:extLst>
          </p:cNvPr>
          <p:cNvSpPr/>
          <p:nvPr/>
        </p:nvSpPr>
        <p:spPr>
          <a:xfrm>
            <a:off x="4986184" y="5144643"/>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Étoile : 5 branches 9">
            <a:extLst>
              <a:ext uri="{FF2B5EF4-FFF2-40B4-BE49-F238E27FC236}">
                <a16:creationId xmlns:a16="http://schemas.microsoft.com/office/drawing/2014/main" id="{AE0507D6-145B-4D1B-8A83-DF739C4408F2}"/>
              </a:ext>
            </a:extLst>
          </p:cNvPr>
          <p:cNvSpPr/>
          <p:nvPr/>
        </p:nvSpPr>
        <p:spPr>
          <a:xfrm>
            <a:off x="5872088" y="5191546"/>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BAC66C4A-1107-4881-875B-103B52AAC8CD}"/>
              </a:ext>
            </a:extLst>
          </p:cNvPr>
          <p:cNvSpPr txBox="1"/>
          <p:nvPr/>
        </p:nvSpPr>
        <p:spPr>
          <a:xfrm>
            <a:off x="4418921" y="4812943"/>
            <a:ext cx="1228436"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Horizon du projet : mini </a:t>
            </a:r>
            <a:r>
              <a:rPr lang="en-US" sz="900" kern="0" noProof="1">
                <a:latin typeface="Montserrat" panose="00000500000000000000" pitchFamily="2" charset="0"/>
                <a:cs typeface="Arial"/>
                <a:sym typeface="Arial"/>
              </a:rPr>
              <a:t>7</a:t>
            </a: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 ans</a:t>
            </a:r>
          </a:p>
        </p:txBody>
      </p:sp>
      <p:sp>
        <p:nvSpPr>
          <p:cNvPr id="12" name="ZoneTexte 11">
            <a:extLst>
              <a:ext uri="{FF2B5EF4-FFF2-40B4-BE49-F238E27FC236}">
                <a16:creationId xmlns:a16="http://schemas.microsoft.com/office/drawing/2014/main" id="{0338ED25-77EF-475C-89BF-81C3C0BD2D4F}"/>
              </a:ext>
            </a:extLst>
          </p:cNvPr>
          <p:cNvSpPr txBox="1"/>
          <p:nvPr/>
        </p:nvSpPr>
        <p:spPr>
          <a:xfrm>
            <a:off x="5605792" y="4808326"/>
            <a:ext cx="1667162"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Remplacement de niveau 2 ou de niveau 3</a:t>
            </a:r>
          </a:p>
        </p:txBody>
      </p:sp>
      <p:sp>
        <p:nvSpPr>
          <p:cNvPr id="13" name="ZoneTexte 12">
            <a:extLst>
              <a:ext uri="{FF2B5EF4-FFF2-40B4-BE49-F238E27FC236}">
                <a16:creationId xmlns:a16="http://schemas.microsoft.com/office/drawing/2014/main" id="{25F81AE6-F371-4074-A9C7-BFFCE58BB686}"/>
              </a:ext>
            </a:extLst>
          </p:cNvPr>
          <p:cNvSpPr txBox="1"/>
          <p:nvPr/>
        </p:nvSpPr>
        <p:spPr>
          <a:xfrm>
            <a:off x="1657245" y="3824654"/>
            <a:ext cx="8543637" cy="261610"/>
          </a:xfrm>
          <a:prstGeom prst="rect">
            <a:avLst/>
          </a:prstGeom>
          <a:noFill/>
        </p:spPr>
        <p:txBody>
          <a:bodyPr wrap="square" lIns="91440" tIns="45720" rIns="91440" bIns="45720" anchor="t">
            <a:spAutoFit/>
          </a:bodyPr>
          <a:lstStyle/>
          <a:p>
            <a:pPr algn="ctr"/>
            <a:r>
              <a:rPr kumimoji="0" lang="fr-FR" sz="1100" b="0" i="0" u="none" strike="noStrike" kern="0" cap="none" spc="0" normalizeH="0" baseline="0" noProof="0">
                <a:ln>
                  <a:noFill/>
                </a:ln>
                <a:solidFill>
                  <a:srgbClr val="000000"/>
                </a:solidFill>
                <a:effectLst/>
                <a:uLnTx/>
                <a:uFillTx/>
                <a:latin typeface="Montserrat"/>
                <a:cs typeface="Arial"/>
                <a:sym typeface="Arial"/>
              </a:rPr>
              <a:t>Les étapes du parcours LEA : </a:t>
            </a:r>
            <a:r>
              <a:rPr lang="fr-FR" sz="1100" kern="0">
                <a:solidFill>
                  <a:srgbClr val="000000"/>
                </a:solidFill>
                <a:latin typeface="Montserrat"/>
                <a:cs typeface="Arial"/>
                <a:sym typeface="Arial"/>
              </a:rPr>
              <a:t> </a:t>
            </a:r>
            <a:r>
              <a:rPr kumimoji="0" lang="fr-FR" sz="1100" b="0" i="0" u="none" strike="noStrike" kern="0" cap="none" spc="0" normalizeH="0" baseline="0" noProof="0">
                <a:ln>
                  <a:noFill/>
                </a:ln>
                <a:solidFill>
                  <a:srgbClr val="000000"/>
                </a:solidFill>
                <a:effectLst/>
                <a:uLnTx/>
                <a:uFillTx/>
                <a:latin typeface="Montserrat"/>
                <a:cs typeface="Arial"/>
                <a:sym typeface="Arial"/>
              </a:rPr>
              <a:t>quelle étape </a:t>
            </a:r>
            <a:r>
              <a:rPr lang="fr-FR" sz="1100" kern="0">
                <a:solidFill>
                  <a:srgbClr val="000000"/>
                </a:solidFill>
                <a:latin typeface="Montserrat"/>
                <a:cs typeface="Arial"/>
                <a:sym typeface="Arial"/>
              </a:rPr>
              <a:t>doit-on</a:t>
            </a:r>
            <a:r>
              <a:rPr kumimoji="0" lang="fr-FR" sz="1100" b="0" i="0" u="none" strike="noStrike" kern="0" cap="none" spc="0" normalizeH="0" baseline="0" noProof="0">
                <a:ln>
                  <a:noFill/>
                </a:ln>
                <a:solidFill>
                  <a:srgbClr val="000000"/>
                </a:solidFill>
                <a:effectLst/>
                <a:uLnTx/>
                <a:uFillTx/>
                <a:latin typeface="Montserrat"/>
                <a:cs typeface="Arial"/>
                <a:sym typeface="Arial"/>
              </a:rPr>
              <a:t> faire une modification</a:t>
            </a:r>
            <a:r>
              <a:rPr lang="fr-FR" sz="1100" kern="0">
                <a:solidFill>
                  <a:srgbClr val="000000"/>
                </a:solidFill>
                <a:latin typeface="Montserrat"/>
                <a:cs typeface="Arial"/>
                <a:sym typeface="Arial"/>
              </a:rPr>
              <a:t> </a:t>
            </a:r>
            <a:endParaRPr lang="fr-FR" sz="1100">
              <a:latin typeface="Montserrat" panose="00000500000000000000" pitchFamily="2" charset="0"/>
            </a:endParaRPr>
          </a:p>
        </p:txBody>
      </p:sp>
      <p:sp>
        <p:nvSpPr>
          <p:cNvPr id="14" name="Étoile : 5 branches 13">
            <a:extLst>
              <a:ext uri="{FF2B5EF4-FFF2-40B4-BE49-F238E27FC236}">
                <a16:creationId xmlns:a16="http://schemas.microsoft.com/office/drawing/2014/main" id="{2DB28BCE-2DB9-41BB-8F09-5C91F602435D}"/>
              </a:ext>
            </a:extLst>
          </p:cNvPr>
          <p:cNvSpPr/>
          <p:nvPr/>
        </p:nvSpPr>
        <p:spPr>
          <a:xfrm>
            <a:off x="6634088" y="5177691"/>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6ABA8CA4-E7FE-B5BF-1A10-9AB1A6374525}"/>
              </a:ext>
            </a:extLst>
          </p:cNvPr>
          <p:cNvPicPr>
            <a:picLocks noChangeAspect="1"/>
          </p:cNvPicPr>
          <p:nvPr/>
        </p:nvPicPr>
        <p:blipFill>
          <a:blip r:embed="rId3"/>
          <a:stretch>
            <a:fillRect/>
          </a:stretch>
        </p:blipFill>
        <p:spPr>
          <a:xfrm>
            <a:off x="11907662" y="0"/>
            <a:ext cx="284338" cy="284338"/>
          </a:xfrm>
          <a:prstGeom prst="rect">
            <a:avLst/>
          </a:prstGeom>
        </p:spPr>
      </p:pic>
    </p:spTree>
    <p:extLst>
      <p:ext uri="{BB962C8B-B14F-4D97-AF65-F5344CB8AC3E}">
        <p14:creationId xmlns:p14="http://schemas.microsoft.com/office/powerpoint/2010/main" val="167425312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8EECE8AE-5377-4894-8BE9-801BC02B4591}"/>
              </a:ext>
            </a:extLst>
          </p:cNvPr>
          <p:cNvPicPr>
            <a:picLocks noChangeAspect="1"/>
          </p:cNvPicPr>
          <p:nvPr/>
        </p:nvPicPr>
        <p:blipFill>
          <a:blip r:embed="rId3"/>
          <a:stretch>
            <a:fillRect/>
          </a:stretch>
        </p:blipFill>
        <p:spPr>
          <a:xfrm>
            <a:off x="5249656" y="3633003"/>
            <a:ext cx="3400515" cy="2757948"/>
          </a:xfrm>
          <a:prstGeom prst="rect">
            <a:avLst/>
          </a:prstGeom>
        </p:spPr>
      </p:pic>
      <p:pic>
        <p:nvPicPr>
          <p:cNvPr id="27" name="Image 26">
            <a:extLst>
              <a:ext uri="{FF2B5EF4-FFF2-40B4-BE49-F238E27FC236}">
                <a16:creationId xmlns:a16="http://schemas.microsoft.com/office/drawing/2014/main" id="{C4AF3E11-35EA-400B-9160-E88118712CDC}"/>
              </a:ext>
            </a:extLst>
          </p:cNvPr>
          <p:cNvPicPr>
            <a:picLocks noChangeAspect="1"/>
          </p:cNvPicPr>
          <p:nvPr/>
        </p:nvPicPr>
        <p:blipFill>
          <a:blip r:embed="rId4"/>
          <a:stretch>
            <a:fillRect/>
          </a:stretch>
        </p:blipFill>
        <p:spPr>
          <a:xfrm>
            <a:off x="8852766" y="3585794"/>
            <a:ext cx="3339234" cy="2757949"/>
          </a:xfrm>
          <a:prstGeom prst="rect">
            <a:avLst/>
          </a:prstGeom>
        </p:spPr>
      </p:pic>
      <p:sp>
        <p:nvSpPr>
          <p:cNvPr id="57" name="Rectangle : coins arrondis 56">
            <a:extLst>
              <a:ext uri="{FF2B5EF4-FFF2-40B4-BE49-F238E27FC236}">
                <a16:creationId xmlns:a16="http://schemas.microsoft.com/office/drawing/2014/main" id="{DCF33027-24F3-464A-9614-3EFF8D8E4B71}"/>
              </a:ext>
            </a:extLst>
          </p:cNvPr>
          <p:cNvSpPr/>
          <p:nvPr/>
        </p:nvSpPr>
        <p:spPr>
          <a:xfrm>
            <a:off x="208710" y="1542473"/>
            <a:ext cx="4791730" cy="4488537"/>
          </a:xfrm>
          <a:prstGeom prst="roundRect">
            <a:avLst>
              <a:gd name="adj" fmla="val 5951"/>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9994" marR="0" lvl="0" indent="0" algn="l" defTabSz="1219170" rtl="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Libérer des montants à allouer :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Ouvrir une nouvelle session</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LEA et accéder en premier à la rubrique «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Renseigner mon Epargne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pour investir des liquidités en épargne financière. Le client peut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Investir des liquidités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à partir d’un compte à vue depuis la page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Votre épargne de précaution</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a:p>
            <a:pPr marL="354013" marR="0" lvl="0" indent="-171450" algn="l"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Déclarer</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des avoirs externes et indiquer la part à investir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dans le projet à la page «</a:t>
            </a:r>
            <a:r>
              <a:rPr kumimoji="0" lang="fr-FR" sz="1000" b="0"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Souhaitez-vous déclarer des avoirs dans d’autres établissements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Mettre en place des versements programmés :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Indiquer le montant additionnel à investir mensuellement en renseignant la ligne «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Epargne restant programmée à affecter aux projets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à la page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Votre capacité d’épargne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Définir les projets :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Accéder à la rubrique « </a:t>
            </a:r>
            <a:r>
              <a:rPr kumimoji="0" lang="fr-FR" sz="1000" b="0"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Lister mes projets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&gt; choisir le projet souhaité par le client.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&gt; Sélectionner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Versement initial</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 et indiquer le montant apporté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&gt;  Indiquer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les mensualités apportées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le cas échéant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&gt; l’horizon de placement par défaut de 10 ans ne devra pas être modifié si une cohabitation des Fonds Temporaires est envisagée.</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Pour rappel l’horizon de placement minimum de l’emprunt est de 6 ans</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Sélectionner le contrat d’assurance Vie puis cliquer sur Ajouter ce projet.</a:t>
            </a:r>
          </a:p>
          <a:p>
            <a:pPr marL="0" marR="0" lvl="0" indent="0" algn="just" defTabSz="354013"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Consulter le projet </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Consulter la composition de la proposition</a:t>
            </a:r>
            <a:endPar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endParaRPr>
          </a:p>
          <a:p>
            <a:pPr marL="0" marR="0" lvl="0" indent="0" algn="just" defTabSz="354013"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354013"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endParaRPr>
          </a:p>
          <a:p>
            <a:pPr marL="0" marR="0" lvl="0" indent="-237061" algn="l"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05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335992" marR="0" lvl="0" indent="0" algn="l" defTabSz="121917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239178" marR="0" lvl="0" indent="0" algn="l" defTabSz="121917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grpSp>
        <p:nvGrpSpPr>
          <p:cNvPr id="114" name="Groupe 113">
            <a:extLst>
              <a:ext uri="{FF2B5EF4-FFF2-40B4-BE49-F238E27FC236}">
                <a16:creationId xmlns:a16="http://schemas.microsoft.com/office/drawing/2014/main" id="{6BC1ABA7-21E7-4EA2-B2EF-ECCDF772D963}"/>
              </a:ext>
            </a:extLst>
          </p:cNvPr>
          <p:cNvGrpSpPr/>
          <p:nvPr/>
        </p:nvGrpSpPr>
        <p:grpSpPr>
          <a:xfrm>
            <a:off x="190212" y="1092088"/>
            <a:ext cx="2204417" cy="322977"/>
            <a:chOff x="1642210" y="864000"/>
            <a:chExt cx="1653313" cy="242233"/>
          </a:xfrm>
        </p:grpSpPr>
        <p:sp>
          <p:nvSpPr>
            <p:cNvPr id="115" name="Rectangle 114">
              <a:extLst>
                <a:ext uri="{FF2B5EF4-FFF2-40B4-BE49-F238E27FC236}">
                  <a16:creationId xmlns:a16="http://schemas.microsoft.com/office/drawing/2014/main" id="{8C28C311-8708-4C5F-A11C-ED8F2500BCCD}"/>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6" name="Groupe 115">
              <a:extLst>
                <a:ext uri="{FF2B5EF4-FFF2-40B4-BE49-F238E27FC236}">
                  <a16:creationId xmlns:a16="http://schemas.microsoft.com/office/drawing/2014/main" id="{12D248D3-FB8D-48B2-B32A-EA037AF3245F}"/>
                </a:ext>
              </a:extLst>
            </p:cNvPr>
            <p:cNvGrpSpPr/>
            <p:nvPr/>
          </p:nvGrpSpPr>
          <p:grpSpPr>
            <a:xfrm>
              <a:off x="1976780" y="895093"/>
              <a:ext cx="984172" cy="175628"/>
              <a:chOff x="2027352" y="895093"/>
              <a:chExt cx="984172" cy="175628"/>
            </a:xfrm>
          </p:grpSpPr>
          <p:cxnSp>
            <p:nvCxnSpPr>
              <p:cNvPr id="118" name="Connecteur droit 117">
                <a:extLst>
                  <a:ext uri="{FF2B5EF4-FFF2-40B4-BE49-F238E27FC236}">
                    <a16:creationId xmlns:a16="http://schemas.microsoft.com/office/drawing/2014/main" id="{B11EA747-2436-4E0F-8433-1D6E6466695F}"/>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Connecteur droit 118">
                <a:extLst>
                  <a:ext uri="{FF2B5EF4-FFF2-40B4-BE49-F238E27FC236}">
                    <a16:creationId xmlns:a16="http://schemas.microsoft.com/office/drawing/2014/main" id="{44641A62-4A95-47B9-881C-4485D6661751}"/>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17" name="Picture 2" descr="Key Icon 4409723">
              <a:extLst>
                <a:ext uri="{FF2B5EF4-FFF2-40B4-BE49-F238E27FC236}">
                  <a16:creationId xmlns:a16="http://schemas.microsoft.com/office/drawing/2014/main" id="{DC7FE11D-5A33-48B1-B9CB-DF2E9FA75E00}"/>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64" name="Ellipse 63">
            <a:extLst>
              <a:ext uri="{FF2B5EF4-FFF2-40B4-BE49-F238E27FC236}">
                <a16:creationId xmlns:a16="http://schemas.microsoft.com/office/drawing/2014/main" id="{8E2DF82C-BB1C-493C-94F8-C859469D3D97}"/>
              </a:ext>
            </a:extLst>
          </p:cNvPr>
          <p:cNvSpPr/>
          <p:nvPr/>
        </p:nvSpPr>
        <p:spPr>
          <a:xfrm>
            <a:off x="6395378" y="2561525"/>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1</a:t>
            </a:r>
          </a:p>
        </p:txBody>
      </p:sp>
      <p:pic>
        <p:nvPicPr>
          <p:cNvPr id="53" name="Image 52">
            <a:extLst>
              <a:ext uri="{FF2B5EF4-FFF2-40B4-BE49-F238E27FC236}">
                <a16:creationId xmlns:a16="http://schemas.microsoft.com/office/drawing/2014/main" id="{6AB55A45-7D1F-4909-8251-562CA28DAD04}"/>
              </a:ext>
            </a:extLst>
          </p:cNvPr>
          <p:cNvPicPr>
            <a:picLocks noChangeAspect="1"/>
          </p:cNvPicPr>
          <p:nvPr/>
        </p:nvPicPr>
        <p:blipFill rotWithShape="1">
          <a:blip r:embed="rId6"/>
          <a:srcRect l="26290" t="27097" r="28710" b="42652"/>
          <a:stretch/>
        </p:blipFill>
        <p:spPr>
          <a:xfrm>
            <a:off x="7000006" y="1522807"/>
            <a:ext cx="3690936" cy="1368200"/>
          </a:xfrm>
          <a:prstGeom prst="rect">
            <a:avLst/>
          </a:prstGeom>
        </p:spPr>
      </p:pic>
      <p:sp>
        <p:nvSpPr>
          <p:cNvPr id="54" name="Ellipse 53">
            <a:extLst>
              <a:ext uri="{FF2B5EF4-FFF2-40B4-BE49-F238E27FC236}">
                <a16:creationId xmlns:a16="http://schemas.microsoft.com/office/drawing/2014/main" id="{12509188-549B-4E60-BD75-D6EC37B087B0}"/>
              </a:ext>
            </a:extLst>
          </p:cNvPr>
          <p:cNvSpPr/>
          <p:nvPr/>
        </p:nvSpPr>
        <p:spPr>
          <a:xfrm>
            <a:off x="8379626" y="3854581"/>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2</a:t>
            </a:r>
          </a:p>
        </p:txBody>
      </p:sp>
      <p:sp>
        <p:nvSpPr>
          <p:cNvPr id="55" name="Rectangle 54">
            <a:extLst>
              <a:ext uri="{FF2B5EF4-FFF2-40B4-BE49-F238E27FC236}">
                <a16:creationId xmlns:a16="http://schemas.microsoft.com/office/drawing/2014/main" id="{7397C947-C7CE-4DC2-8E27-5302F5358569}"/>
              </a:ext>
            </a:extLst>
          </p:cNvPr>
          <p:cNvSpPr/>
          <p:nvPr/>
        </p:nvSpPr>
        <p:spPr>
          <a:xfrm>
            <a:off x="6700776" y="2591381"/>
            <a:ext cx="4254712" cy="23043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58" name="Ellipse 57">
            <a:extLst>
              <a:ext uri="{FF2B5EF4-FFF2-40B4-BE49-F238E27FC236}">
                <a16:creationId xmlns:a16="http://schemas.microsoft.com/office/drawing/2014/main" id="{3534130A-B3FB-4BC5-AF69-23B9109FDF67}"/>
              </a:ext>
            </a:extLst>
          </p:cNvPr>
          <p:cNvSpPr/>
          <p:nvPr/>
        </p:nvSpPr>
        <p:spPr>
          <a:xfrm>
            <a:off x="46212" y="3933283"/>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1</a:t>
            </a:r>
          </a:p>
        </p:txBody>
      </p:sp>
      <p:sp>
        <p:nvSpPr>
          <p:cNvPr id="59" name="Ellipse 58">
            <a:extLst>
              <a:ext uri="{FF2B5EF4-FFF2-40B4-BE49-F238E27FC236}">
                <a16:creationId xmlns:a16="http://schemas.microsoft.com/office/drawing/2014/main" id="{B1115D5F-02CD-4501-9A6D-C5C5FF2D61DB}"/>
              </a:ext>
            </a:extLst>
          </p:cNvPr>
          <p:cNvSpPr/>
          <p:nvPr/>
        </p:nvSpPr>
        <p:spPr>
          <a:xfrm>
            <a:off x="60695" y="5071048"/>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2</a:t>
            </a:r>
          </a:p>
        </p:txBody>
      </p:sp>
      <p:sp>
        <p:nvSpPr>
          <p:cNvPr id="67" name="Ellipse 66">
            <a:extLst>
              <a:ext uri="{FF2B5EF4-FFF2-40B4-BE49-F238E27FC236}">
                <a16:creationId xmlns:a16="http://schemas.microsoft.com/office/drawing/2014/main" id="{A9946A2D-EDC4-4C8C-BE4E-15753DCC626D}"/>
              </a:ext>
            </a:extLst>
          </p:cNvPr>
          <p:cNvSpPr/>
          <p:nvPr/>
        </p:nvSpPr>
        <p:spPr>
          <a:xfrm>
            <a:off x="60695" y="5407029"/>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3</a:t>
            </a:r>
          </a:p>
        </p:txBody>
      </p:sp>
      <p:sp>
        <p:nvSpPr>
          <p:cNvPr id="71" name="Ellipse 70">
            <a:extLst>
              <a:ext uri="{FF2B5EF4-FFF2-40B4-BE49-F238E27FC236}">
                <a16:creationId xmlns:a16="http://schemas.microsoft.com/office/drawing/2014/main" id="{53D2E9E7-8E81-4D5B-996F-9B873EC5B8DB}"/>
              </a:ext>
            </a:extLst>
          </p:cNvPr>
          <p:cNvSpPr/>
          <p:nvPr/>
        </p:nvSpPr>
        <p:spPr>
          <a:xfrm>
            <a:off x="11694397" y="5850084"/>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3</a:t>
            </a:r>
          </a:p>
        </p:txBody>
      </p:sp>
      <p:sp>
        <p:nvSpPr>
          <p:cNvPr id="3" name="Rectangle 2">
            <a:extLst>
              <a:ext uri="{FF2B5EF4-FFF2-40B4-BE49-F238E27FC236}">
                <a16:creationId xmlns:a16="http://schemas.microsoft.com/office/drawing/2014/main" id="{7BFCA4EE-E607-B2B3-6962-1259A0417BB3}"/>
              </a:ext>
            </a:extLst>
          </p:cNvPr>
          <p:cNvSpPr/>
          <p:nvPr/>
        </p:nvSpPr>
        <p:spPr>
          <a:xfrm>
            <a:off x="3782558" y="6528255"/>
            <a:ext cx="5513640" cy="246221"/>
          </a:xfrm>
          <a:prstGeom prst="rect">
            <a:avLst/>
          </a:prstGeom>
        </p:spPr>
        <p:txBody>
          <a:bodyPr wrap="squar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22" name="Image 21">
            <a:extLst>
              <a:ext uri="{FF2B5EF4-FFF2-40B4-BE49-F238E27FC236}">
                <a16:creationId xmlns:a16="http://schemas.microsoft.com/office/drawing/2014/main" id="{E648AC38-F5B6-4F7C-B3AC-6276FD5DA136}"/>
              </a:ext>
            </a:extLst>
          </p:cNvPr>
          <p:cNvPicPr>
            <a:picLocks noChangeAspect="1"/>
          </p:cNvPicPr>
          <p:nvPr/>
        </p:nvPicPr>
        <p:blipFill>
          <a:blip r:embed="rId7"/>
          <a:stretch>
            <a:fillRect/>
          </a:stretch>
        </p:blipFill>
        <p:spPr>
          <a:xfrm>
            <a:off x="11907662" y="0"/>
            <a:ext cx="284338" cy="284338"/>
          </a:xfrm>
          <a:prstGeom prst="rect">
            <a:avLst/>
          </a:prstGeom>
        </p:spPr>
      </p:pic>
      <p:sp>
        <p:nvSpPr>
          <p:cNvPr id="4" name="Titre 1">
            <a:extLst>
              <a:ext uri="{FF2B5EF4-FFF2-40B4-BE49-F238E27FC236}">
                <a16:creationId xmlns:a16="http://schemas.microsoft.com/office/drawing/2014/main" id="{44C1AF8A-358D-9C36-B3E3-0053AE618932}"/>
              </a:ext>
            </a:extLst>
          </p:cNvPr>
          <p:cNvSpPr txBox="1">
            <a:spLocks/>
          </p:cNvSpPr>
          <p:nvPr/>
        </p:nvSpPr>
        <p:spPr>
          <a:xfrm>
            <a:off x="1048288" y="268781"/>
            <a:ext cx="10309252" cy="57600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a:t>
            </a:r>
            <a:r>
              <a:rPr lang="fr-FR" sz="1800"/>
              <a:t> Parcours LEA : </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souscription d’une assurance vie Millevie Premium 2 </a:t>
            </a:r>
            <a:r>
              <a:rPr lang="fr-FR" sz="1800" kern="0">
                <a:solidFill>
                  <a:srgbClr val="000000"/>
                </a:solidFill>
                <a:latin typeface="Montserrat ExtraBold"/>
              </a:rPr>
              <a:t>mise en place  d’une Gestion déléguée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et une cohabitation avec de l’Emprunt BPCE </a:t>
            </a:r>
          </a:p>
        </p:txBody>
      </p:sp>
    </p:spTree>
    <p:extLst>
      <p:ext uri="{BB962C8B-B14F-4D97-AF65-F5344CB8AC3E}">
        <p14:creationId xmlns:p14="http://schemas.microsoft.com/office/powerpoint/2010/main" val="33450854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Ellipse 63">
            <a:extLst>
              <a:ext uri="{FF2B5EF4-FFF2-40B4-BE49-F238E27FC236}">
                <a16:creationId xmlns:a16="http://schemas.microsoft.com/office/drawing/2014/main" id="{8E2DF82C-BB1C-493C-94F8-C859469D3D97}"/>
              </a:ext>
            </a:extLst>
          </p:cNvPr>
          <p:cNvSpPr/>
          <p:nvPr/>
        </p:nvSpPr>
        <p:spPr>
          <a:xfrm>
            <a:off x="4332087" y="5093862"/>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5</a:t>
            </a:r>
          </a:p>
        </p:txBody>
      </p:sp>
      <p:grpSp>
        <p:nvGrpSpPr>
          <p:cNvPr id="15" name="Groupe 14">
            <a:extLst>
              <a:ext uri="{FF2B5EF4-FFF2-40B4-BE49-F238E27FC236}">
                <a16:creationId xmlns:a16="http://schemas.microsoft.com/office/drawing/2014/main" id="{71E1AFDD-0C55-4B71-9AA6-116B8A752C9C}"/>
              </a:ext>
            </a:extLst>
          </p:cNvPr>
          <p:cNvGrpSpPr/>
          <p:nvPr/>
        </p:nvGrpSpPr>
        <p:grpSpPr>
          <a:xfrm>
            <a:off x="4620087" y="3646392"/>
            <a:ext cx="3276469" cy="2987650"/>
            <a:chOff x="4620087" y="3646392"/>
            <a:chExt cx="3276469" cy="2987650"/>
          </a:xfrm>
        </p:grpSpPr>
        <p:grpSp>
          <p:nvGrpSpPr>
            <p:cNvPr id="8" name="Groupe 7">
              <a:extLst>
                <a:ext uri="{FF2B5EF4-FFF2-40B4-BE49-F238E27FC236}">
                  <a16:creationId xmlns:a16="http://schemas.microsoft.com/office/drawing/2014/main" id="{EC8D9BA5-0726-4C21-9F88-E911566A2C50}"/>
                </a:ext>
              </a:extLst>
            </p:cNvPr>
            <p:cNvGrpSpPr/>
            <p:nvPr/>
          </p:nvGrpSpPr>
          <p:grpSpPr>
            <a:xfrm>
              <a:off x="4620087" y="3646392"/>
              <a:ext cx="3276469" cy="2987650"/>
              <a:chOff x="4620087" y="3646392"/>
              <a:chExt cx="3276469" cy="2987650"/>
            </a:xfrm>
          </p:grpSpPr>
          <p:pic>
            <p:nvPicPr>
              <p:cNvPr id="4" name="Image 3">
                <a:extLst>
                  <a:ext uri="{FF2B5EF4-FFF2-40B4-BE49-F238E27FC236}">
                    <a16:creationId xmlns:a16="http://schemas.microsoft.com/office/drawing/2014/main" id="{5815E8AE-0629-4330-8A7E-407EE9EC5839}"/>
                  </a:ext>
                </a:extLst>
              </p:cNvPr>
              <p:cNvPicPr>
                <a:picLocks noChangeAspect="1"/>
              </p:cNvPicPr>
              <p:nvPr/>
            </p:nvPicPr>
            <p:blipFill>
              <a:blip r:embed="rId3"/>
              <a:stretch>
                <a:fillRect/>
              </a:stretch>
            </p:blipFill>
            <p:spPr>
              <a:xfrm>
                <a:off x="4620087" y="3646392"/>
                <a:ext cx="3276469" cy="2987650"/>
              </a:xfrm>
              <a:prstGeom prst="rect">
                <a:avLst/>
              </a:prstGeom>
            </p:spPr>
          </p:pic>
          <p:pic>
            <p:nvPicPr>
              <p:cNvPr id="7" name="Image 6">
                <a:extLst>
                  <a:ext uri="{FF2B5EF4-FFF2-40B4-BE49-F238E27FC236}">
                    <a16:creationId xmlns:a16="http://schemas.microsoft.com/office/drawing/2014/main" id="{F209CC7F-E582-4DAE-94C9-D57EDED168C4}"/>
                  </a:ext>
                </a:extLst>
              </p:cNvPr>
              <p:cNvPicPr>
                <a:picLocks noChangeAspect="1"/>
              </p:cNvPicPr>
              <p:nvPr/>
            </p:nvPicPr>
            <p:blipFill>
              <a:blip r:embed="rId4"/>
              <a:stretch>
                <a:fillRect/>
              </a:stretch>
            </p:blipFill>
            <p:spPr>
              <a:xfrm>
                <a:off x="4734651" y="5201017"/>
                <a:ext cx="1115634" cy="180845"/>
              </a:xfrm>
              <a:prstGeom prst="rect">
                <a:avLst/>
              </a:prstGeom>
            </p:spPr>
          </p:pic>
        </p:grpSp>
        <p:pic>
          <p:nvPicPr>
            <p:cNvPr id="14" name="Image 13">
              <a:extLst>
                <a:ext uri="{FF2B5EF4-FFF2-40B4-BE49-F238E27FC236}">
                  <a16:creationId xmlns:a16="http://schemas.microsoft.com/office/drawing/2014/main" id="{CE5B0CCD-A243-40C7-8945-4EC3E453CA6D}"/>
                </a:ext>
              </a:extLst>
            </p:cNvPr>
            <p:cNvPicPr>
              <a:picLocks noChangeAspect="1"/>
            </p:cNvPicPr>
            <p:nvPr/>
          </p:nvPicPr>
          <p:blipFill>
            <a:blip r:embed="rId5"/>
            <a:stretch>
              <a:fillRect/>
            </a:stretch>
          </p:blipFill>
          <p:spPr>
            <a:xfrm>
              <a:off x="4734650" y="5201017"/>
              <a:ext cx="881427" cy="218594"/>
            </a:xfrm>
            <a:prstGeom prst="rect">
              <a:avLst/>
            </a:prstGeom>
          </p:spPr>
        </p:pic>
      </p:grpSp>
      <p:sp>
        <p:nvSpPr>
          <p:cNvPr id="28" name="Rectangle : coins arrondis 27">
            <a:extLst>
              <a:ext uri="{FF2B5EF4-FFF2-40B4-BE49-F238E27FC236}">
                <a16:creationId xmlns:a16="http://schemas.microsoft.com/office/drawing/2014/main" id="{D10209F6-D32A-4AED-8842-C2BAE52140AE}"/>
              </a:ext>
            </a:extLst>
          </p:cNvPr>
          <p:cNvSpPr/>
          <p:nvPr/>
        </p:nvSpPr>
        <p:spPr>
          <a:xfrm>
            <a:off x="4945817" y="1384065"/>
            <a:ext cx="7072011" cy="2153991"/>
          </a:xfrm>
          <a:prstGeom prst="roundRect">
            <a:avLst>
              <a:gd name="adj" fmla="val 4921"/>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r>
              <a:rPr kumimoji="0" lang="fr-FR" sz="105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panose="05000000000000000000" pitchFamily="2" charset="2"/>
              </a:rPr>
              <a:t> </a:t>
            </a: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Sélectionner le cas échéant les instruments à conserver </a:t>
            </a:r>
            <a:r>
              <a:rPr kumimoji="0" lang="fr-FR" sz="1050" b="1" i="0" u="none" strike="noStrike" kern="0" cap="none" spc="0" normalizeH="0" baseline="0" noProof="0">
                <a:ln>
                  <a:noFill/>
                </a:ln>
                <a:solidFill>
                  <a:schemeClr val="tx1"/>
                </a:solidFill>
                <a:effectLst/>
                <a:uLnTx/>
                <a:uFillTx/>
                <a:latin typeface="Montserrat"/>
                <a:ea typeface="+mn-ea"/>
                <a:cs typeface="+mn-cs"/>
                <a:sym typeface="Arial"/>
              </a:rPr>
              <a:t>en cohabitation</a:t>
            </a: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 Les supports </a:t>
            </a:r>
            <a:r>
              <a:rPr kumimoji="0" lang="fr-FR" sz="1050" b="1" i="0" u="none" strike="noStrike" kern="0" cap="none" spc="0" normalizeH="0" baseline="0" noProof="0">
                <a:ln>
                  <a:noFill/>
                </a:ln>
                <a:solidFill>
                  <a:schemeClr val="tx1"/>
                </a:solidFill>
                <a:effectLst/>
                <a:uLnTx/>
                <a:uFillTx/>
                <a:latin typeface="Montserrat"/>
                <a:ea typeface="+mn-ea"/>
                <a:cs typeface="+mn-cs"/>
                <a:sym typeface="Arial"/>
              </a:rPr>
              <a:t>cohabitables</a:t>
            </a: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 (</a:t>
            </a:r>
            <a:r>
              <a:rPr kumimoji="0" lang="fr-FR" sz="900" b="0" i="0" u="none" strike="noStrike" kern="0" cap="none" spc="0" normalizeH="0" baseline="0" noProof="0">
                <a:ln>
                  <a:noFill/>
                </a:ln>
                <a:solidFill>
                  <a:schemeClr val="tx1"/>
                </a:solidFill>
                <a:effectLst/>
                <a:uLnTx/>
                <a:uFillTx/>
                <a:latin typeface="Montserrat"/>
                <a:ea typeface="+mn-ea"/>
                <a:cs typeface="+mn-cs"/>
                <a:sym typeface="Arial"/>
              </a:rPr>
              <a:t>produits structurés, emprunt et supports immobiliers</a:t>
            </a: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 proposés dans l’allocation s’afficheront systématiquement dans la rubrique «Vos choix d’allocations» et seront par défaut placés en cohabitation dans leur intégralité.</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panose="05000000000000000000" pitchFamily="2" charset="2"/>
              </a:rPr>
              <a:t> </a:t>
            </a:r>
            <a:r>
              <a:rPr kumimoji="0" lang="fr-FR" sz="1050" b="1" i="0" u="none" strike="noStrike" kern="0" cap="none" spc="0" normalizeH="0" baseline="0" noProof="0">
                <a:ln>
                  <a:noFill/>
                </a:ln>
                <a:solidFill>
                  <a:srgbClr val="B34A8C"/>
                </a:solidFill>
                <a:effectLst/>
                <a:uLnTx/>
                <a:uFillTx/>
                <a:latin typeface="Montserrat"/>
                <a:ea typeface="+mn-ea"/>
                <a:cs typeface="+mn-cs"/>
                <a:sym typeface="Arial"/>
              </a:rPr>
              <a:t>Choisir le profil de gestion : </a:t>
            </a: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Cliquer ensuite sur « </a:t>
            </a:r>
            <a:r>
              <a:rPr kumimoji="0" lang="fr-FR" sz="1050" b="1" i="0" u="none" strike="noStrike" kern="0" cap="none" spc="0" normalizeH="0" baseline="0" noProof="0">
                <a:ln>
                  <a:noFill/>
                </a:ln>
                <a:solidFill>
                  <a:schemeClr val="tx1"/>
                </a:solidFill>
                <a:effectLst/>
                <a:uLnTx/>
                <a:uFillTx/>
                <a:latin typeface="Montserrat"/>
                <a:ea typeface="+mn-ea"/>
                <a:cs typeface="+mn-cs"/>
                <a:sym typeface="Arial"/>
              </a:rPr>
              <a:t>Rechercher les profils éligibles </a:t>
            </a: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 A cette étape, </a:t>
            </a:r>
            <a:r>
              <a:rPr kumimoji="0" lang="fr-FR" sz="1050" b="1" i="0" u="none" strike="noStrike" kern="0" cap="none" spc="0" normalizeH="0" baseline="0" noProof="0">
                <a:ln>
                  <a:noFill/>
                </a:ln>
                <a:solidFill>
                  <a:schemeClr val="tx1"/>
                </a:solidFill>
                <a:effectLst/>
                <a:uLnTx/>
                <a:uFillTx/>
                <a:latin typeface="Montserrat"/>
                <a:ea typeface="+mn-ea"/>
                <a:cs typeface="+mn-cs"/>
                <a:sym typeface="Arial"/>
              </a:rPr>
              <a:t>l’outil vérifie que l’allocation respecte le risque global ainsi que la volatilité globale </a:t>
            </a: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du client et permet la mise en place d’une gestion déléguée sur son contrat.  Si tel est bien le cas alors les profils de gestion déléguée auxquels le client est éligible sur ce projet s’affichent.  </a:t>
            </a:r>
            <a:endParaRPr kumimoji="0" lang="fr-FR" sz="1050" b="0" i="0" u="none" strike="noStrike" kern="0" cap="none" spc="0" normalizeH="0" baseline="0" noProof="0">
              <a:ln>
                <a:noFill/>
              </a:ln>
              <a:solidFill>
                <a:schemeClr val="tx1"/>
              </a:solidFill>
              <a:effectLst/>
              <a:uLnTx/>
              <a:uFillTx/>
              <a:latin typeface="Montserrat" panose="00000500000000000000" pitchFamily="2" charset="0"/>
              <a:ea typeface="+mn-ea"/>
              <a:cs typeface="+mn-cs"/>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Choisir le profil de gestion souhaité par le client puis finaliser le parcours jusqu’à la signature de la synthèse</a:t>
            </a:r>
            <a:endParaRPr kumimoji="0" lang="fr-FR" sz="1050" b="0" i="0" u="none" strike="noStrike" kern="0" cap="none" spc="0" normalizeH="0" baseline="0" noProof="0">
              <a:ln>
                <a:noFill/>
              </a:ln>
              <a:solidFill>
                <a:schemeClr val="tx1"/>
              </a:solidFill>
              <a:effectLst/>
              <a:uLnTx/>
              <a:uFillTx/>
              <a:latin typeface="Montserrat"/>
              <a:ea typeface="+mn-ea"/>
              <a:cs typeface="+mn-cs"/>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rgbClr val="B34A8C"/>
                </a:solidFill>
                <a:effectLst/>
                <a:uLnTx/>
                <a:uFillTx/>
                <a:latin typeface="Montserrat"/>
                <a:ea typeface="+mn-ea"/>
                <a:cs typeface="+mn-cs"/>
                <a:sym typeface="Arial"/>
              </a:rPr>
              <a:t>Valider le projet</a:t>
            </a:r>
            <a:endParaRPr kumimoji="0" lang="fr-FR" sz="1050" b="1" i="0" u="none" strike="noStrike" kern="0" cap="none" spc="0" normalizeH="0" baseline="0" noProof="0">
              <a:ln>
                <a:noFill/>
              </a:ln>
              <a:solidFill>
                <a:srgbClr val="B34A8C"/>
              </a:solidFill>
              <a:effectLst/>
              <a:uLnTx/>
              <a:uFillTx/>
              <a:latin typeface="Montserrat"/>
              <a:ea typeface="+mn-ea"/>
              <a:cs typeface="+mn-cs"/>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238760"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endParaRPr>
          </a:p>
        </p:txBody>
      </p:sp>
      <p:grpSp>
        <p:nvGrpSpPr>
          <p:cNvPr id="114" name="Groupe 113">
            <a:extLst>
              <a:ext uri="{FF2B5EF4-FFF2-40B4-BE49-F238E27FC236}">
                <a16:creationId xmlns:a16="http://schemas.microsoft.com/office/drawing/2014/main" id="{6BC1ABA7-21E7-4EA2-B2EF-ECCDF772D963}"/>
              </a:ext>
            </a:extLst>
          </p:cNvPr>
          <p:cNvGrpSpPr/>
          <p:nvPr/>
        </p:nvGrpSpPr>
        <p:grpSpPr>
          <a:xfrm>
            <a:off x="-270651" y="966857"/>
            <a:ext cx="2204417" cy="322977"/>
            <a:chOff x="1642210" y="864000"/>
            <a:chExt cx="1653313" cy="242233"/>
          </a:xfrm>
        </p:grpSpPr>
        <p:sp>
          <p:nvSpPr>
            <p:cNvPr id="115" name="Rectangle 114">
              <a:extLst>
                <a:ext uri="{FF2B5EF4-FFF2-40B4-BE49-F238E27FC236}">
                  <a16:creationId xmlns:a16="http://schemas.microsoft.com/office/drawing/2014/main" id="{8C28C311-8708-4C5F-A11C-ED8F2500BCCD}"/>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6" name="Groupe 115">
              <a:extLst>
                <a:ext uri="{FF2B5EF4-FFF2-40B4-BE49-F238E27FC236}">
                  <a16:creationId xmlns:a16="http://schemas.microsoft.com/office/drawing/2014/main" id="{12D248D3-FB8D-48B2-B32A-EA037AF3245F}"/>
                </a:ext>
              </a:extLst>
            </p:cNvPr>
            <p:cNvGrpSpPr/>
            <p:nvPr/>
          </p:nvGrpSpPr>
          <p:grpSpPr>
            <a:xfrm>
              <a:off x="1976780" y="895093"/>
              <a:ext cx="984172" cy="175628"/>
              <a:chOff x="2027352" y="895093"/>
              <a:chExt cx="984172" cy="175628"/>
            </a:xfrm>
          </p:grpSpPr>
          <p:cxnSp>
            <p:nvCxnSpPr>
              <p:cNvPr id="118" name="Connecteur droit 117">
                <a:extLst>
                  <a:ext uri="{FF2B5EF4-FFF2-40B4-BE49-F238E27FC236}">
                    <a16:creationId xmlns:a16="http://schemas.microsoft.com/office/drawing/2014/main" id="{B11EA747-2436-4E0F-8433-1D6E6466695F}"/>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Connecteur droit 118">
                <a:extLst>
                  <a:ext uri="{FF2B5EF4-FFF2-40B4-BE49-F238E27FC236}">
                    <a16:creationId xmlns:a16="http://schemas.microsoft.com/office/drawing/2014/main" id="{44641A62-4A95-47B9-881C-4485D6661751}"/>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17" name="Picture 2" descr="Key Icon 4409723">
              <a:extLst>
                <a:ext uri="{FF2B5EF4-FFF2-40B4-BE49-F238E27FC236}">
                  <a16:creationId xmlns:a16="http://schemas.microsoft.com/office/drawing/2014/main" id="{DC7FE11D-5A33-48B1-B9CB-DF2E9FA75E00}"/>
                </a:ext>
              </a:extLst>
            </p:cNvPr>
            <p:cNvPicPr>
              <a:picLocks noChangeAspect="1" noChangeArrowheads="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59" name="Ellipse 58">
            <a:extLst>
              <a:ext uri="{FF2B5EF4-FFF2-40B4-BE49-F238E27FC236}">
                <a16:creationId xmlns:a16="http://schemas.microsoft.com/office/drawing/2014/main" id="{B1115D5F-02CD-4501-9A6D-C5C5FF2D61DB}"/>
              </a:ext>
            </a:extLst>
          </p:cNvPr>
          <p:cNvSpPr/>
          <p:nvPr/>
        </p:nvSpPr>
        <p:spPr>
          <a:xfrm>
            <a:off x="60695" y="5093862"/>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4</a:t>
            </a:r>
          </a:p>
        </p:txBody>
      </p:sp>
      <p:sp>
        <p:nvSpPr>
          <p:cNvPr id="67" name="Ellipse 66">
            <a:extLst>
              <a:ext uri="{FF2B5EF4-FFF2-40B4-BE49-F238E27FC236}">
                <a16:creationId xmlns:a16="http://schemas.microsoft.com/office/drawing/2014/main" id="{A9946A2D-EDC4-4C8C-BE4E-15753DCC626D}"/>
              </a:ext>
            </a:extLst>
          </p:cNvPr>
          <p:cNvSpPr/>
          <p:nvPr/>
        </p:nvSpPr>
        <p:spPr>
          <a:xfrm>
            <a:off x="8118867" y="5093862"/>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6</a:t>
            </a:r>
          </a:p>
        </p:txBody>
      </p:sp>
      <p:sp>
        <p:nvSpPr>
          <p:cNvPr id="20" name="Rectangle : coins arrondis 19">
            <a:extLst>
              <a:ext uri="{FF2B5EF4-FFF2-40B4-BE49-F238E27FC236}">
                <a16:creationId xmlns:a16="http://schemas.microsoft.com/office/drawing/2014/main" id="{62DDB6DC-7431-4BF7-AE0F-1C24CE17C3F0}"/>
              </a:ext>
            </a:extLst>
          </p:cNvPr>
          <p:cNvSpPr/>
          <p:nvPr/>
        </p:nvSpPr>
        <p:spPr>
          <a:xfrm>
            <a:off x="85350" y="1384065"/>
            <a:ext cx="4657322" cy="2153991"/>
          </a:xfrm>
          <a:prstGeom prst="roundRect">
            <a:avLst>
              <a:gd name="adj" fmla="val 5829"/>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 </a:t>
            </a:r>
            <a:r>
              <a:rPr kumimoji="0" lang="fr-FR" sz="20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r>
              <a:rPr kumimoji="0" lang="fr-FR" sz="10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Modifier l’allocation : </a:t>
            </a:r>
            <a:r>
              <a:rPr kumimoji="0" lang="fr-FR" sz="1000"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Le portefeuille modèle poussera une allocation issue du portefeuille modèle de NIM qui ne comportera pas l’emprunt. </a:t>
            </a:r>
            <a:r>
              <a:rPr kumimoji="0" lang="fr-FR" sz="1000"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Il sera possible de modifier la proposition réalisée par LEA à l’étape 2 «</a:t>
            </a:r>
            <a:r>
              <a:rPr kumimoji="0" lang="fr-FR" sz="1000"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Proposition et personnalisation</a:t>
            </a:r>
            <a:r>
              <a:rPr kumimoji="0" lang="fr-FR" sz="1000"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 via le switch de niveau 2</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Sélectionner la ligne à modifier avec le crayon puis cliquer sur autres supports dans la ligne support indiquer « Emprunt »</a:t>
            </a:r>
          </a:p>
        </p:txBody>
      </p:sp>
      <p:sp>
        <p:nvSpPr>
          <p:cNvPr id="26" name="Flèche : bas 25">
            <a:extLst>
              <a:ext uri="{FF2B5EF4-FFF2-40B4-BE49-F238E27FC236}">
                <a16:creationId xmlns:a16="http://schemas.microsoft.com/office/drawing/2014/main" id="{309D6E00-5346-4E46-B5E9-F6E86004B1A0}"/>
              </a:ext>
            </a:extLst>
          </p:cNvPr>
          <p:cNvSpPr/>
          <p:nvPr/>
        </p:nvSpPr>
        <p:spPr>
          <a:xfrm>
            <a:off x="925385" y="4876786"/>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lèche : bas 35">
            <a:extLst>
              <a:ext uri="{FF2B5EF4-FFF2-40B4-BE49-F238E27FC236}">
                <a16:creationId xmlns:a16="http://schemas.microsoft.com/office/drawing/2014/main" id="{F10EE7B8-E897-49FB-B5AD-D99C96EA89C5}"/>
              </a:ext>
            </a:extLst>
          </p:cNvPr>
          <p:cNvSpPr/>
          <p:nvPr/>
        </p:nvSpPr>
        <p:spPr>
          <a:xfrm>
            <a:off x="6976168" y="5841356"/>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Titre 1">
            <a:extLst>
              <a:ext uri="{FF2B5EF4-FFF2-40B4-BE49-F238E27FC236}">
                <a16:creationId xmlns:a16="http://schemas.microsoft.com/office/drawing/2014/main" id="{98447699-34DB-4F50-894F-C06845475E05}"/>
              </a:ext>
            </a:extLst>
          </p:cNvPr>
          <p:cNvSpPr txBox="1">
            <a:spLocks/>
          </p:cNvSpPr>
          <p:nvPr/>
        </p:nvSpPr>
        <p:spPr>
          <a:xfrm>
            <a:off x="1048288" y="268781"/>
            <a:ext cx="10309252" cy="57600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a:t>
            </a:r>
            <a:r>
              <a:rPr lang="fr-FR" sz="1800"/>
              <a:t> Parcours LEA : </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souscription d’une assurance vie Millevie Premium 2 </a:t>
            </a:r>
            <a:r>
              <a:rPr lang="fr-FR" sz="1800" kern="0">
                <a:solidFill>
                  <a:srgbClr val="000000"/>
                </a:solidFill>
                <a:latin typeface="Montserrat ExtraBold"/>
              </a:rPr>
              <a:t>mise en place  d’une Gestion déléguée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et une cohabitation avec de l’Emprunt BPCE </a:t>
            </a:r>
          </a:p>
        </p:txBody>
      </p:sp>
      <p:grpSp>
        <p:nvGrpSpPr>
          <p:cNvPr id="9" name="Groupe 8">
            <a:extLst>
              <a:ext uri="{FF2B5EF4-FFF2-40B4-BE49-F238E27FC236}">
                <a16:creationId xmlns:a16="http://schemas.microsoft.com/office/drawing/2014/main" id="{968192BC-551B-4823-81A6-6E8867A5AC10}"/>
              </a:ext>
            </a:extLst>
          </p:cNvPr>
          <p:cNvGrpSpPr/>
          <p:nvPr/>
        </p:nvGrpSpPr>
        <p:grpSpPr>
          <a:xfrm>
            <a:off x="444137" y="3668123"/>
            <a:ext cx="3626825" cy="2035295"/>
            <a:chOff x="444137" y="3668123"/>
            <a:chExt cx="3626825" cy="2035295"/>
          </a:xfrm>
        </p:grpSpPr>
        <p:pic>
          <p:nvPicPr>
            <p:cNvPr id="24" name="Image 23">
              <a:extLst>
                <a:ext uri="{FF2B5EF4-FFF2-40B4-BE49-F238E27FC236}">
                  <a16:creationId xmlns:a16="http://schemas.microsoft.com/office/drawing/2014/main" id="{B9EA5A62-A384-4C02-83C2-835BF0C4119F}"/>
                </a:ext>
              </a:extLst>
            </p:cNvPr>
            <p:cNvPicPr>
              <a:picLocks noChangeAspect="1"/>
            </p:cNvPicPr>
            <p:nvPr/>
          </p:nvPicPr>
          <p:blipFill>
            <a:blip r:embed="rId7"/>
            <a:stretch>
              <a:fillRect/>
            </a:stretch>
          </p:blipFill>
          <p:spPr>
            <a:xfrm>
              <a:off x="444137" y="3668123"/>
              <a:ext cx="3626825" cy="2026906"/>
            </a:xfrm>
            <a:prstGeom prst="rect">
              <a:avLst/>
            </a:prstGeom>
          </p:spPr>
        </p:pic>
        <p:pic>
          <p:nvPicPr>
            <p:cNvPr id="5" name="Image 4">
              <a:extLst>
                <a:ext uri="{FF2B5EF4-FFF2-40B4-BE49-F238E27FC236}">
                  <a16:creationId xmlns:a16="http://schemas.microsoft.com/office/drawing/2014/main" id="{C64FFA31-0D46-4CE3-9F51-172E8ED82B14}"/>
                </a:ext>
              </a:extLst>
            </p:cNvPr>
            <p:cNvPicPr>
              <a:picLocks noChangeAspect="1"/>
            </p:cNvPicPr>
            <p:nvPr/>
          </p:nvPicPr>
          <p:blipFill>
            <a:blip r:embed="rId8"/>
            <a:stretch>
              <a:fillRect/>
            </a:stretch>
          </p:blipFill>
          <p:spPr>
            <a:xfrm>
              <a:off x="578361" y="5463114"/>
              <a:ext cx="1201520" cy="240304"/>
            </a:xfrm>
            <a:prstGeom prst="rect">
              <a:avLst/>
            </a:prstGeom>
          </p:spPr>
        </p:pic>
      </p:grpSp>
      <p:grpSp>
        <p:nvGrpSpPr>
          <p:cNvPr id="18" name="Groupe 17">
            <a:extLst>
              <a:ext uri="{FF2B5EF4-FFF2-40B4-BE49-F238E27FC236}">
                <a16:creationId xmlns:a16="http://schemas.microsoft.com/office/drawing/2014/main" id="{099F8117-FBF4-4FDB-8D3E-FA82F6BA902F}"/>
              </a:ext>
            </a:extLst>
          </p:cNvPr>
          <p:cNvGrpSpPr/>
          <p:nvPr/>
        </p:nvGrpSpPr>
        <p:grpSpPr>
          <a:xfrm>
            <a:off x="8406867" y="3678006"/>
            <a:ext cx="3319525" cy="2924421"/>
            <a:chOff x="8406867" y="3678006"/>
            <a:chExt cx="3319525" cy="2924421"/>
          </a:xfrm>
        </p:grpSpPr>
        <p:pic>
          <p:nvPicPr>
            <p:cNvPr id="6" name="Image 5">
              <a:extLst>
                <a:ext uri="{FF2B5EF4-FFF2-40B4-BE49-F238E27FC236}">
                  <a16:creationId xmlns:a16="http://schemas.microsoft.com/office/drawing/2014/main" id="{483746D0-C84F-41A5-B0EA-45A54C078147}"/>
                </a:ext>
              </a:extLst>
            </p:cNvPr>
            <p:cNvPicPr>
              <a:picLocks noChangeAspect="1"/>
            </p:cNvPicPr>
            <p:nvPr/>
          </p:nvPicPr>
          <p:blipFill>
            <a:blip r:embed="rId9"/>
            <a:stretch>
              <a:fillRect/>
            </a:stretch>
          </p:blipFill>
          <p:spPr>
            <a:xfrm>
              <a:off x="8406867" y="3678006"/>
              <a:ext cx="3319525" cy="2924421"/>
            </a:xfrm>
            <a:prstGeom prst="rect">
              <a:avLst/>
            </a:prstGeom>
          </p:spPr>
        </p:pic>
        <p:pic>
          <p:nvPicPr>
            <p:cNvPr id="17" name="Image 16">
              <a:extLst>
                <a:ext uri="{FF2B5EF4-FFF2-40B4-BE49-F238E27FC236}">
                  <a16:creationId xmlns:a16="http://schemas.microsoft.com/office/drawing/2014/main" id="{78E1C5BE-7001-4709-9C24-30C2B9162246}"/>
                </a:ext>
              </a:extLst>
            </p:cNvPr>
            <p:cNvPicPr>
              <a:picLocks noChangeAspect="1"/>
            </p:cNvPicPr>
            <p:nvPr/>
          </p:nvPicPr>
          <p:blipFill>
            <a:blip r:embed="rId10"/>
            <a:stretch>
              <a:fillRect/>
            </a:stretch>
          </p:blipFill>
          <p:spPr>
            <a:xfrm>
              <a:off x="10152153" y="5736167"/>
              <a:ext cx="709448" cy="201128"/>
            </a:xfrm>
            <a:prstGeom prst="rect">
              <a:avLst/>
            </a:prstGeom>
          </p:spPr>
        </p:pic>
      </p:grpSp>
      <p:sp>
        <p:nvSpPr>
          <p:cNvPr id="3" name="Rectangle 2">
            <a:extLst>
              <a:ext uri="{FF2B5EF4-FFF2-40B4-BE49-F238E27FC236}">
                <a16:creationId xmlns:a16="http://schemas.microsoft.com/office/drawing/2014/main" id="{33A4A6EE-283D-F18F-07A9-E3A9484E2866}"/>
              </a:ext>
            </a:extLst>
          </p:cNvPr>
          <p:cNvSpPr/>
          <p:nvPr/>
        </p:nvSpPr>
        <p:spPr>
          <a:xfrm>
            <a:off x="3237134" y="6618909"/>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33" name="Image 32">
            <a:extLst>
              <a:ext uri="{FF2B5EF4-FFF2-40B4-BE49-F238E27FC236}">
                <a16:creationId xmlns:a16="http://schemas.microsoft.com/office/drawing/2014/main" id="{A22D0D75-678B-4141-98DD-99C3D311461A}"/>
              </a:ext>
            </a:extLst>
          </p:cNvPr>
          <p:cNvPicPr>
            <a:picLocks noChangeAspect="1"/>
          </p:cNvPicPr>
          <p:nvPr/>
        </p:nvPicPr>
        <p:blipFill>
          <a:blip r:embed="rId11"/>
          <a:stretch>
            <a:fillRect/>
          </a:stretch>
        </p:blipFill>
        <p:spPr>
          <a:xfrm>
            <a:off x="11907662" y="0"/>
            <a:ext cx="284338" cy="284338"/>
          </a:xfrm>
          <a:prstGeom prst="rect">
            <a:avLst/>
          </a:prstGeom>
        </p:spPr>
      </p:pic>
      <p:sp>
        <p:nvSpPr>
          <p:cNvPr id="34" name="Rectangle 33">
            <a:extLst>
              <a:ext uri="{FF2B5EF4-FFF2-40B4-BE49-F238E27FC236}">
                <a16:creationId xmlns:a16="http://schemas.microsoft.com/office/drawing/2014/main" id="{007F48B1-32FA-44AD-90A4-BF5F375B2395}"/>
              </a:ext>
            </a:extLst>
          </p:cNvPr>
          <p:cNvSpPr/>
          <p:nvPr/>
        </p:nvSpPr>
        <p:spPr>
          <a:xfrm>
            <a:off x="2406732" y="939016"/>
            <a:ext cx="2377704" cy="322977"/>
          </a:xfrm>
          <a:prstGeom prst="rect">
            <a:avLst/>
          </a:prstGeom>
          <a:solidFill>
            <a:srgbClr val="FFFFFF"/>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SWITCH SIMPLE</a:t>
            </a:r>
          </a:p>
        </p:txBody>
      </p:sp>
      <p:cxnSp>
        <p:nvCxnSpPr>
          <p:cNvPr id="35" name="Connecteur droit 34">
            <a:extLst>
              <a:ext uri="{FF2B5EF4-FFF2-40B4-BE49-F238E27FC236}">
                <a16:creationId xmlns:a16="http://schemas.microsoft.com/office/drawing/2014/main" id="{690BDEB9-2A8E-4E20-82E3-919574FF5B3B}"/>
              </a:ext>
            </a:extLst>
          </p:cNvPr>
          <p:cNvCxnSpPr>
            <a:cxnSpLocks/>
          </p:cNvCxnSpPr>
          <p:nvPr/>
        </p:nvCxnSpPr>
        <p:spPr>
          <a:xfrm>
            <a:off x="2580904" y="980473"/>
            <a:ext cx="2018805" cy="0"/>
          </a:xfrm>
          <a:prstGeom prst="line">
            <a:avLst/>
          </a:prstGeom>
          <a:noFill/>
          <a:ln w="19050" cap="flat" cmpd="sng" algn="ctr">
            <a:solidFill>
              <a:srgbClr val="B34A8C"/>
            </a:solidFill>
            <a:prstDash val="solid"/>
          </a:ln>
          <a:effectLst/>
        </p:spPr>
      </p:cxnSp>
      <p:cxnSp>
        <p:nvCxnSpPr>
          <p:cNvPr id="37" name="Connecteur droit 36">
            <a:extLst>
              <a:ext uri="{FF2B5EF4-FFF2-40B4-BE49-F238E27FC236}">
                <a16:creationId xmlns:a16="http://schemas.microsoft.com/office/drawing/2014/main" id="{98BB24A6-77D6-425B-B509-902CF2618FB8}"/>
              </a:ext>
            </a:extLst>
          </p:cNvPr>
          <p:cNvCxnSpPr>
            <a:cxnSpLocks/>
          </p:cNvCxnSpPr>
          <p:nvPr/>
        </p:nvCxnSpPr>
        <p:spPr>
          <a:xfrm>
            <a:off x="2548577" y="1216000"/>
            <a:ext cx="2097314" cy="0"/>
          </a:xfrm>
          <a:prstGeom prst="line">
            <a:avLst/>
          </a:prstGeom>
          <a:noFill/>
          <a:ln w="19050" cap="flat" cmpd="sng" algn="ctr">
            <a:solidFill>
              <a:srgbClr val="B34A8C"/>
            </a:solidFill>
            <a:prstDash val="solid"/>
          </a:ln>
          <a:effectLst/>
        </p:spPr>
      </p:cxnSp>
      <p:sp>
        <p:nvSpPr>
          <p:cNvPr id="38" name="Rectangle 37">
            <a:extLst>
              <a:ext uri="{FF2B5EF4-FFF2-40B4-BE49-F238E27FC236}">
                <a16:creationId xmlns:a16="http://schemas.microsoft.com/office/drawing/2014/main" id="{793AD932-52D5-41A9-A4AD-C37BC7F61DAB}"/>
              </a:ext>
            </a:extLst>
          </p:cNvPr>
          <p:cNvSpPr/>
          <p:nvPr/>
        </p:nvSpPr>
        <p:spPr>
          <a:xfrm>
            <a:off x="8543636" y="1022143"/>
            <a:ext cx="3454400" cy="322977"/>
          </a:xfrm>
          <a:prstGeom prst="rect">
            <a:avLst/>
          </a:prstGeom>
          <a:solidFill>
            <a:srgbClr val="FFFFFF"/>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MISE EN PLACE D’UNE GESTION DELEGUEE</a:t>
            </a:r>
          </a:p>
        </p:txBody>
      </p:sp>
      <p:cxnSp>
        <p:nvCxnSpPr>
          <p:cNvPr id="39" name="Connecteur droit 38">
            <a:extLst>
              <a:ext uri="{FF2B5EF4-FFF2-40B4-BE49-F238E27FC236}">
                <a16:creationId xmlns:a16="http://schemas.microsoft.com/office/drawing/2014/main" id="{B6E7C5F0-2A99-4A01-B2FF-DCF9D2FF4A04}"/>
              </a:ext>
            </a:extLst>
          </p:cNvPr>
          <p:cNvCxnSpPr>
            <a:cxnSpLocks/>
          </p:cNvCxnSpPr>
          <p:nvPr/>
        </p:nvCxnSpPr>
        <p:spPr>
          <a:xfrm>
            <a:off x="8682182" y="1063600"/>
            <a:ext cx="3131127" cy="0"/>
          </a:xfrm>
          <a:prstGeom prst="line">
            <a:avLst/>
          </a:prstGeom>
          <a:noFill/>
          <a:ln w="19050" cap="flat" cmpd="sng" algn="ctr">
            <a:solidFill>
              <a:srgbClr val="B34A8C"/>
            </a:solidFill>
            <a:prstDash val="solid"/>
          </a:ln>
          <a:effectLst/>
        </p:spPr>
      </p:cxnSp>
      <p:cxnSp>
        <p:nvCxnSpPr>
          <p:cNvPr id="40" name="Connecteur droit 39">
            <a:extLst>
              <a:ext uri="{FF2B5EF4-FFF2-40B4-BE49-F238E27FC236}">
                <a16:creationId xmlns:a16="http://schemas.microsoft.com/office/drawing/2014/main" id="{4FC0C342-11C5-4D7B-9335-30C7B54DDED9}"/>
              </a:ext>
            </a:extLst>
          </p:cNvPr>
          <p:cNvCxnSpPr>
            <a:cxnSpLocks/>
          </p:cNvCxnSpPr>
          <p:nvPr/>
        </p:nvCxnSpPr>
        <p:spPr>
          <a:xfrm>
            <a:off x="8719127" y="1299127"/>
            <a:ext cx="3140364" cy="0"/>
          </a:xfrm>
          <a:prstGeom prst="line">
            <a:avLst/>
          </a:prstGeom>
          <a:noFill/>
          <a:ln w="19050" cap="flat" cmpd="sng" algn="ctr">
            <a:solidFill>
              <a:srgbClr val="B34A8C"/>
            </a:solidFill>
            <a:prstDash val="solid"/>
          </a:ln>
          <a:effectLst/>
        </p:spPr>
      </p:cxnSp>
      <p:sp>
        <p:nvSpPr>
          <p:cNvPr id="2" name="ZoneTexte 1">
            <a:extLst>
              <a:ext uri="{FF2B5EF4-FFF2-40B4-BE49-F238E27FC236}">
                <a16:creationId xmlns:a16="http://schemas.microsoft.com/office/drawing/2014/main" id="{0854586C-D7AF-D34C-20D8-904C670CA3C1}"/>
              </a:ext>
            </a:extLst>
          </p:cNvPr>
          <p:cNvSpPr txBox="1"/>
          <p:nvPr/>
        </p:nvSpPr>
        <p:spPr>
          <a:xfrm>
            <a:off x="4698124" y="5234803"/>
            <a:ext cx="1068901" cy="153888"/>
          </a:xfrm>
          <a:prstGeom prst="rect">
            <a:avLst/>
          </a:prstGeom>
          <a:solidFill>
            <a:srgbClr val="F9F9FB"/>
          </a:solidFill>
        </p:spPr>
        <p:txBody>
          <a:bodyPr wrap="square" rtlCol="0">
            <a:spAutoFit/>
          </a:bodyPr>
          <a:lstStyle/>
          <a:p>
            <a:r>
              <a:rPr lang="fr-FR" sz="400" b="1"/>
              <a:t>EMPRUNT BPCE </a:t>
            </a:r>
            <a:r>
              <a:rPr lang="fr-FR" sz="400" b="1" err="1"/>
              <a:t>Asv</a:t>
            </a:r>
            <a:r>
              <a:rPr lang="fr-FR" sz="400" b="1"/>
              <a:t> octobre 2029</a:t>
            </a:r>
          </a:p>
        </p:txBody>
      </p:sp>
      <p:sp>
        <p:nvSpPr>
          <p:cNvPr id="10" name="ZoneTexte 9">
            <a:extLst>
              <a:ext uri="{FF2B5EF4-FFF2-40B4-BE49-F238E27FC236}">
                <a16:creationId xmlns:a16="http://schemas.microsoft.com/office/drawing/2014/main" id="{6053E92B-DF66-B1C0-FDE1-B1D78865FC58}"/>
              </a:ext>
            </a:extLst>
          </p:cNvPr>
          <p:cNvSpPr txBox="1"/>
          <p:nvPr/>
        </p:nvSpPr>
        <p:spPr>
          <a:xfrm>
            <a:off x="10191913" y="5766982"/>
            <a:ext cx="802958" cy="138499"/>
          </a:xfrm>
          <a:prstGeom prst="rect">
            <a:avLst/>
          </a:prstGeom>
          <a:solidFill>
            <a:srgbClr val="F9F9FB"/>
          </a:solidFill>
        </p:spPr>
        <p:txBody>
          <a:bodyPr wrap="square" rtlCol="0">
            <a:spAutoFit/>
          </a:bodyPr>
          <a:lstStyle/>
          <a:p>
            <a:r>
              <a:rPr lang="fr-FR" sz="300" b="1">
                <a:latin typeface="Ubuntu" panose="020B0504030602030204" pitchFamily="34" charset="0"/>
              </a:rPr>
              <a:t>EMPRUNT BPCE OCTOBRE 2029</a:t>
            </a:r>
            <a:endParaRPr lang="fr-FR" sz="300" b="1">
              <a:highlight>
                <a:srgbClr val="FFFF00"/>
              </a:highlight>
              <a:latin typeface="Ubuntu" panose="020B0504030602030204" pitchFamily="34" charset="0"/>
            </a:endParaRPr>
          </a:p>
        </p:txBody>
      </p:sp>
      <p:grpSp>
        <p:nvGrpSpPr>
          <p:cNvPr id="11" name="Groupe 10">
            <a:extLst>
              <a:ext uri="{FF2B5EF4-FFF2-40B4-BE49-F238E27FC236}">
                <a16:creationId xmlns:a16="http://schemas.microsoft.com/office/drawing/2014/main" id="{35DD408E-9B6D-BACA-FA0A-957550D57CC7}"/>
              </a:ext>
            </a:extLst>
          </p:cNvPr>
          <p:cNvGrpSpPr/>
          <p:nvPr/>
        </p:nvGrpSpPr>
        <p:grpSpPr>
          <a:xfrm>
            <a:off x="11769970" y="6159640"/>
            <a:ext cx="422030" cy="422031"/>
            <a:chOff x="10018207" y="5838093"/>
            <a:chExt cx="422030" cy="422031"/>
          </a:xfrm>
        </p:grpSpPr>
        <p:sp>
          <p:nvSpPr>
            <p:cNvPr id="12" name="Ellipse 11">
              <a:extLst>
                <a:ext uri="{FF2B5EF4-FFF2-40B4-BE49-F238E27FC236}">
                  <a16:creationId xmlns:a16="http://schemas.microsoft.com/office/drawing/2014/main" id="{8A314B11-6D95-446B-17DD-E93FB0F20EFD}"/>
                </a:ext>
              </a:extLst>
            </p:cNvPr>
            <p:cNvSpPr/>
            <p:nvPr/>
          </p:nvSpPr>
          <p:spPr>
            <a:xfrm>
              <a:off x="10018207" y="5838093"/>
              <a:ext cx="422030" cy="422031"/>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9D55877C-EF56-28A8-E5C2-FCA9263753DD}"/>
                </a:ext>
              </a:extLst>
            </p:cNvPr>
            <p:cNvPicPr>
              <a:picLocks noChangeAspect="1"/>
            </p:cNvPicPr>
            <p:nvPr/>
          </p:nvPicPr>
          <p:blipFill rotWithShape="1">
            <a:blip r:embed="rId12"/>
            <a:srcRect l="24714" t="41879" r="55136" b="51834"/>
            <a:stretch/>
          </p:blipFill>
          <p:spPr>
            <a:xfrm>
              <a:off x="10068449" y="5978768"/>
              <a:ext cx="341644" cy="180872"/>
            </a:xfrm>
            <a:prstGeom prst="rect">
              <a:avLst/>
            </a:prstGeom>
          </p:spPr>
        </p:pic>
      </p:grpSp>
    </p:spTree>
    <p:extLst>
      <p:ext uri="{BB962C8B-B14F-4D97-AF65-F5344CB8AC3E}">
        <p14:creationId xmlns:p14="http://schemas.microsoft.com/office/powerpoint/2010/main" val="1028183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0" y="3091311"/>
            <a:ext cx="2853487" cy="1113709"/>
          </a:xfrm>
        </p:spPr>
        <p:txBody>
          <a:bodyPr/>
          <a:lstStyle/>
          <a:p>
            <a:r>
              <a:rPr lang="fr-FR" sz="6000">
                <a:solidFill>
                  <a:srgbClr val="0070C0"/>
                </a:solidFill>
              </a:rPr>
              <a:t>04.4</a:t>
            </a:r>
          </a:p>
        </p:txBody>
      </p:sp>
      <p:sp>
        <p:nvSpPr>
          <p:cNvPr id="3" name="Espace réservé du texte 2"/>
          <p:cNvSpPr>
            <a:spLocks noGrp="1"/>
          </p:cNvSpPr>
          <p:nvPr>
            <p:ph type="body" sz="quarter" idx="13"/>
          </p:nvPr>
        </p:nvSpPr>
        <p:spPr>
          <a:xfrm>
            <a:off x="3153576" y="3429000"/>
            <a:ext cx="8627757" cy="1552041"/>
          </a:xfrm>
        </p:spPr>
        <p:txBody>
          <a:bodyPr/>
          <a:lstStyle/>
          <a:p>
            <a:r>
              <a:rPr lang="fr-FR"/>
              <a:t>Parcours de souscription :</a:t>
            </a:r>
          </a:p>
          <a:p>
            <a:pPr marL="717550" indent="-446088">
              <a:buClr>
                <a:srgbClr val="0070C0"/>
              </a:buClr>
              <a:buSzPct val="91000"/>
              <a:buFont typeface="Wingdings" panose="05000000000000000000" pitchFamily="2" charset="2"/>
              <a:buChar char="q"/>
            </a:pPr>
            <a:r>
              <a:rPr lang="fr-FR" sz="2400"/>
              <a:t>Saisie d’une demande d’arbitrage dans </a:t>
            </a:r>
            <a:r>
              <a:rPr lang="fr-FR" sz="2400" err="1"/>
              <a:t>WebAssur</a:t>
            </a:r>
            <a:endParaRPr lang="fr-FR" sz="2400"/>
          </a:p>
        </p:txBody>
      </p:sp>
      <p:sp>
        <p:nvSpPr>
          <p:cNvPr id="4" name="Rectangle 3">
            <a:extLst>
              <a:ext uri="{FF2B5EF4-FFF2-40B4-BE49-F238E27FC236}">
                <a16:creationId xmlns:a16="http://schemas.microsoft.com/office/drawing/2014/main" id="{D32BE5D7-C1E6-42BB-B9B5-00BE75A8EDC8}"/>
              </a:ext>
            </a:extLst>
          </p:cNvPr>
          <p:cNvSpPr/>
          <p:nvPr/>
        </p:nvSpPr>
        <p:spPr>
          <a:xfrm>
            <a:off x="3119669" y="6426138"/>
            <a:ext cx="6342506" cy="276999"/>
          </a:xfrm>
          <a:prstGeom prst="rect">
            <a:avLst/>
          </a:prstGeom>
        </p:spPr>
        <p:txBody>
          <a:bodyPr wrap="none" lIns="91440" tIns="45720" rIns="91440" bIns="45720" anchor="t">
            <a:spAutoFit/>
          </a:bodyPr>
          <a:lstStyle/>
          <a:p>
            <a:pPr defTabSz="1219170">
              <a:defRPr/>
            </a:pPr>
            <a:r>
              <a:rPr kumimoji="0" lang="fr" sz="1200" b="1" i="1" u="none" strike="noStrike" kern="1200" cap="none" spc="0" normalizeH="0" baseline="0" noProof="0">
                <a:ln>
                  <a:noFill/>
                </a:ln>
                <a:solidFill>
                  <a:srgbClr val="000000"/>
                </a:solidFill>
                <a:effectLst/>
                <a:uLnTx/>
                <a:uFillTx/>
                <a:latin typeface="Arial"/>
                <a:cs typeface="Arial"/>
                <a:sym typeface="Arial"/>
              </a:rPr>
              <a:t>DOCUMENT STRICTEMENT INTERNE, DESTINE AUX CONSEILLERS DU RESEAU</a:t>
            </a:r>
            <a:r>
              <a:rPr lang="fr" sz="1200" b="1" i="1">
                <a:solidFill>
                  <a:srgbClr val="000000"/>
                </a:solidFill>
                <a:latin typeface="Arial"/>
                <a:cs typeface="Arial"/>
                <a:sym typeface="Arial"/>
              </a:rPr>
              <a:t> </a:t>
            </a:r>
            <a:endParaRPr lang="fr" sz="1200" b="1" i="1" u="none" strike="noStrike" kern="1200" cap="none" spc="0" normalizeH="0" baseline="0" noProof="0">
              <a:ln>
                <a:noFill/>
              </a:ln>
              <a:solidFill>
                <a:srgbClr val="000000"/>
              </a:solidFill>
              <a:effectLst/>
              <a:highlight>
                <a:srgbClr val="00FF00"/>
              </a:highlight>
              <a:uLnTx/>
              <a:uFillTx/>
              <a:latin typeface="Arial"/>
              <a:cs typeface="Arial"/>
            </a:endParaRPr>
          </a:p>
        </p:txBody>
      </p:sp>
      <p:sp>
        <p:nvSpPr>
          <p:cNvPr id="5" name="Rectangle : coins arrondis 4">
            <a:extLst>
              <a:ext uri="{FF2B5EF4-FFF2-40B4-BE49-F238E27FC236}">
                <a16:creationId xmlns:a16="http://schemas.microsoft.com/office/drawing/2014/main" id="{56A8723E-024E-6A28-003E-97C7E7A716CD}"/>
              </a:ext>
            </a:extLst>
          </p:cNvPr>
          <p:cNvSpPr/>
          <p:nvPr/>
        </p:nvSpPr>
        <p:spPr>
          <a:xfrm>
            <a:off x="9115389" y="1183664"/>
            <a:ext cx="1476000" cy="97200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a:t>ASV</a:t>
            </a:r>
          </a:p>
        </p:txBody>
      </p:sp>
    </p:spTree>
    <p:extLst>
      <p:ext uri="{BB962C8B-B14F-4D97-AF65-F5344CB8AC3E}">
        <p14:creationId xmlns:p14="http://schemas.microsoft.com/office/powerpoint/2010/main" val="4385143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51F8098-CA85-DDE9-203E-58D86E2654BF}"/>
              </a:ext>
            </a:extLst>
          </p:cNvPr>
          <p:cNvPicPr>
            <a:picLocks noChangeAspect="1"/>
          </p:cNvPicPr>
          <p:nvPr/>
        </p:nvPicPr>
        <p:blipFill>
          <a:blip r:embed="rId2"/>
          <a:stretch>
            <a:fillRect/>
          </a:stretch>
        </p:blipFill>
        <p:spPr>
          <a:xfrm>
            <a:off x="5986383" y="1026878"/>
            <a:ext cx="5574915" cy="5226482"/>
          </a:xfrm>
          <a:prstGeom prst="rect">
            <a:avLst/>
          </a:prstGeom>
          <a:ln>
            <a:solidFill>
              <a:schemeClr val="accent1"/>
            </a:solidFill>
          </a:ln>
        </p:spPr>
      </p:pic>
      <p:pic>
        <p:nvPicPr>
          <p:cNvPr id="5" name="Image 4">
            <a:extLst>
              <a:ext uri="{FF2B5EF4-FFF2-40B4-BE49-F238E27FC236}">
                <a16:creationId xmlns:a16="http://schemas.microsoft.com/office/drawing/2014/main" id="{3A9C3000-A28F-E3ED-424B-55046526D8F7}"/>
              </a:ext>
            </a:extLst>
          </p:cNvPr>
          <p:cNvPicPr>
            <a:picLocks noChangeAspect="1"/>
          </p:cNvPicPr>
          <p:nvPr/>
        </p:nvPicPr>
        <p:blipFill>
          <a:blip r:embed="rId3"/>
          <a:stretch>
            <a:fillRect/>
          </a:stretch>
        </p:blipFill>
        <p:spPr>
          <a:xfrm>
            <a:off x="838747" y="2909582"/>
            <a:ext cx="4569119" cy="3115886"/>
          </a:xfrm>
          <a:prstGeom prst="rect">
            <a:avLst/>
          </a:prstGeom>
          <a:ln>
            <a:solidFill>
              <a:schemeClr val="accent1"/>
            </a:solidFill>
          </a:ln>
        </p:spPr>
      </p:pic>
      <p:sp>
        <p:nvSpPr>
          <p:cNvPr id="2" name="Titre 1">
            <a:extLst>
              <a:ext uri="{FF2B5EF4-FFF2-40B4-BE49-F238E27FC236}">
                <a16:creationId xmlns:a16="http://schemas.microsoft.com/office/drawing/2014/main" id="{779C7C17-428A-4981-B86A-A2E17A9EBDAB}"/>
              </a:ext>
            </a:extLst>
          </p:cNvPr>
          <p:cNvSpPr>
            <a:spLocks noGrp="1"/>
          </p:cNvSpPr>
          <p:nvPr>
            <p:ph type="title"/>
          </p:nvPr>
        </p:nvSpPr>
        <p:spPr/>
        <p:txBody>
          <a:bodyPr/>
          <a:lstStyle/>
          <a:p>
            <a:r>
              <a:rPr lang="fr-FR"/>
              <a:t>Souscription de l’Emprunt BPCE en ASV</a:t>
            </a:r>
          </a:p>
        </p:txBody>
      </p:sp>
      <p:sp>
        <p:nvSpPr>
          <p:cNvPr id="3" name="Espace réservé du texte 2">
            <a:extLst>
              <a:ext uri="{FF2B5EF4-FFF2-40B4-BE49-F238E27FC236}">
                <a16:creationId xmlns:a16="http://schemas.microsoft.com/office/drawing/2014/main" id="{A691AA0A-30A5-4DAA-9289-0940167494FC}"/>
              </a:ext>
            </a:extLst>
          </p:cNvPr>
          <p:cNvSpPr>
            <a:spLocks noGrp="1"/>
          </p:cNvSpPr>
          <p:nvPr>
            <p:ph type="body" sz="quarter" idx="12"/>
          </p:nvPr>
        </p:nvSpPr>
        <p:spPr>
          <a:xfrm>
            <a:off x="1200466" y="773378"/>
            <a:ext cx="10272131" cy="384043"/>
          </a:xfrm>
        </p:spPr>
        <p:txBody>
          <a:bodyPr>
            <a:normAutofit/>
          </a:bodyPr>
          <a:lstStyle/>
          <a:p>
            <a:r>
              <a:rPr lang="fr-FR" sz="2400" b="1"/>
              <a:t>Exemple pour un arbitrage</a:t>
            </a:r>
          </a:p>
        </p:txBody>
      </p:sp>
      <p:sp>
        <p:nvSpPr>
          <p:cNvPr id="19" name="Rectangle 18">
            <a:extLst>
              <a:ext uri="{FF2B5EF4-FFF2-40B4-BE49-F238E27FC236}">
                <a16:creationId xmlns:a16="http://schemas.microsoft.com/office/drawing/2014/main" id="{0E851614-A1EC-4F0B-AB1F-CE4BC34D3DBB}"/>
              </a:ext>
            </a:extLst>
          </p:cNvPr>
          <p:cNvSpPr/>
          <p:nvPr/>
        </p:nvSpPr>
        <p:spPr>
          <a:xfrm>
            <a:off x="7075861" y="4404374"/>
            <a:ext cx="1696664" cy="209022"/>
          </a:xfrm>
          <a:prstGeom prst="rect">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a:solidFill>
                  <a:schemeClr val="tx1"/>
                </a:solidFill>
              </a:rPr>
              <a:t>Emprunt BPCE ASV octobre 2029</a:t>
            </a:r>
          </a:p>
        </p:txBody>
      </p:sp>
      <p:sp>
        <p:nvSpPr>
          <p:cNvPr id="20" name="Rectangle 19">
            <a:extLst>
              <a:ext uri="{FF2B5EF4-FFF2-40B4-BE49-F238E27FC236}">
                <a16:creationId xmlns:a16="http://schemas.microsoft.com/office/drawing/2014/main" id="{9FABE9FF-1FEC-4F57-8E30-11D66C00BC5D}"/>
              </a:ext>
            </a:extLst>
          </p:cNvPr>
          <p:cNvSpPr/>
          <p:nvPr/>
        </p:nvSpPr>
        <p:spPr>
          <a:xfrm>
            <a:off x="6200767" y="4408198"/>
            <a:ext cx="735752" cy="226023"/>
          </a:xfrm>
          <a:prstGeom prst="rect">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600" b="1" dirty="0">
                <a:solidFill>
                  <a:schemeClr val="tx1"/>
                </a:solidFill>
              </a:rPr>
              <a:t>FR001400KT41</a:t>
            </a:r>
          </a:p>
        </p:txBody>
      </p:sp>
      <p:sp>
        <p:nvSpPr>
          <p:cNvPr id="24" name="Rectangle : coins arrondis 23">
            <a:extLst>
              <a:ext uri="{FF2B5EF4-FFF2-40B4-BE49-F238E27FC236}">
                <a16:creationId xmlns:a16="http://schemas.microsoft.com/office/drawing/2014/main" id="{416C4D99-89E0-4966-A1C1-94CC6FF2C7EE}"/>
              </a:ext>
            </a:extLst>
          </p:cNvPr>
          <p:cNvSpPr/>
          <p:nvPr/>
        </p:nvSpPr>
        <p:spPr>
          <a:xfrm>
            <a:off x="52185" y="1590620"/>
            <a:ext cx="4079031" cy="8084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Saisie de la demande d’arbitrage dans l’outil </a:t>
            </a:r>
            <a:r>
              <a:rPr lang="fr-FR" err="1"/>
              <a:t>WebAssur</a:t>
            </a:r>
            <a:endParaRPr lang="fr-FR"/>
          </a:p>
        </p:txBody>
      </p:sp>
      <p:sp>
        <p:nvSpPr>
          <p:cNvPr id="25" name="Rectangle : coins arrondis 24">
            <a:extLst>
              <a:ext uri="{FF2B5EF4-FFF2-40B4-BE49-F238E27FC236}">
                <a16:creationId xmlns:a16="http://schemas.microsoft.com/office/drawing/2014/main" id="{24273930-6148-46E3-9B42-0063B7B0E1FB}"/>
              </a:ext>
            </a:extLst>
          </p:cNvPr>
          <p:cNvSpPr/>
          <p:nvPr/>
        </p:nvSpPr>
        <p:spPr>
          <a:xfrm>
            <a:off x="7023677" y="1439396"/>
            <a:ext cx="5116138" cy="19193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sz="1400" dirty="0"/>
              <a:t>Indication des supports à désinvestir et des supports à investir (dans l’exemple «</a:t>
            </a:r>
            <a:r>
              <a:rPr lang="fr-FR" sz="1400" dirty="0">
                <a:solidFill>
                  <a:schemeClr val="bg1"/>
                </a:solidFill>
              </a:rPr>
              <a:t> Emprunt BPCE ASV octobre 2029»)</a:t>
            </a:r>
          </a:p>
          <a:p>
            <a:pPr marL="285750" indent="-285750">
              <a:buFont typeface="Arial" panose="020B0604020202020204" pitchFamily="34" charset="0"/>
              <a:buChar char="•"/>
            </a:pPr>
            <a:endParaRPr lang="fr-FR" sz="1400" dirty="0"/>
          </a:p>
          <a:p>
            <a:pPr marL="285750" indent="-285750">
              <a:buFont typeface="Arial" panose="020B0604020202020204" pitchFamily="34" charset="0"/>
              <a:buChar char="•"/>
            </a:pPr>
            <a:r>
              <a:rPr lang="fr-FR" sz="1400" dirty="0"/>
              <a:t>Indication des supports temporaires nécessitant la remise d’une Fiche d’Information spécifique au support (FIS) (dans l’exemple « </a:t>
            </a:r>
            <a:r>
              <a:rPr lang="fr-FR" sz="1400" dirty="0">
                <a:solidFill>
                  <a:schemeClr val="bg1"/>
                </a:solidFill>
              </a:rPr>
              <a:t>Emprunt BPCE ASV octobre 2029») </a:t>
            </a:r>
          </a:p>
        </p:txBody>
      </p:sp>
      <p:sp>
        <p:nvSpPr>
          <p:cNvPr id="26" name="Flèche : droite 25">
            <a:extLst>
              <a:ext uri="{FF2B5EF4-FFF2-40B4-BE49-F238E27FC236}">
                <a16:creationId xmlns:a16="http://schemas.microsoft.com/office/drawing/2014/main" id="{2D7C1289-D026-4B2F-94EB-7C45D5751FD3}"/>
              </a:ext>
            </a:extLst>
          </p:cNvPr>
          <p:cNvSpPr/>
          <p:nvPr/>
        </p:nvSpPr>
        <p:spPr>
          <a:xfrm>
            <a:off x="5004074" y="4073175"/>
            <a:ext cx="925906" cy="5572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 coins arrondis 30">
            <a:extLst>
              <a:ext uri="{FF2B5EF4-FFF2-40B4-BE49-F238E27FC236}">
                <a16:creationId xmlns:a16="http://schemas.microsoft.com/office/drawing/2014/main" id="{2ED16D18-8702-447A-82E4-F947ACD86283}"/>
              </a:ext>
            </a:extLst>
          </p:cNvPr>
          <p:cNvSpPr/>
          <p:nvPr/>
        </p:nvSpPr>
        <p:spPr>
          <a:xfrm>
            <a:off x="5907229" y="4284957"/>
            <a:ext cx="5697448" cy="45976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B4240989-997E-E19C-BD92-2E7015FFD7BA}"/>
              </a:ext>
            </a:extLst>
          </p:cNvPr>
          <p:cNvSpPr txBox="1"/>
          <p:nvPr/>
        </p:nvSpPr>
        <p:spPr>
          <a:xfrm>
            <a:off x="10810240" y="4351785"/>
            <a:ext cx="243840" cy="261610"/>
          </a:xfrm>
          <a:prstGeom prst="rect">
            <a:avLst/>
          </a:prstGeom>
          <a:noFill/>
        </p:spPr>
        <p:txBody>
          <a:bodyPr wrap="square" rtlCol="0">
            <a:spAutoFit/>
          </a:bodyPr>
          <a:lstStyle/>
          <a:p>
            <a:r>
              <a:rPr lang="fr-FR" sz="1050" b="1"/>
              <a:t>x</a:t>
            </a:r>
          </a:p>
        </p:txBody>
      </p:sp>
      <p:pic>
        <p:nvPicPr>
          <p:cNvPr id="4" name="Image 3">
            <a:extLst>
              <a:ext uri="{FF2B5EF4-FFF2-40B4-BE49-F238E27FC236}">
                <a16:creationId xmlns:a16="http://schemas.microsoft.com/office/drawing/2014/main" id="{D00FAC07-E26B-106F-7A60-667AEEAABEB3}"/>
              </a:ext>
            </a:extLst>
          </p:cNvPr>
          <p:cNvPicPr>
            <a:picLocks noChangeAspect="1"/>
          </p:cNvPicPr>
          <p:nvPr/>
        </p:nvPicPr>
        <p:blipFill>
          <a:blip r:embed="rId4"/>
          <a:stretch>
            <a:fillRect/>
          </a:stretch>
        </p:blipFill>
        <p:spPr>
          <a:xfrm>
            <a:off x="11202992" y="154642"/>
            <a:ext cx="721028" cy="721028"/>
          </a:xfrm>
          <a:prstGeom prst="rect">
            <a:avLst/>
          </a:prstGeom>
        </p:spPr>
      </p:pic>
      <p:sp>
        <p:nvSpPr>
          <p:cNvPr id="6" name="Rectangle 5">
            <a:extLst>
              <a:ext uri="{FF2B5EF4-FFF2-40B4-BE49-F238E27FC236}">
                <a16:creationId xmlns:a16="http://schemas.microsoft.com/office/drawing/2014/main" id="{90933E77-CF50-BF24-635A-435788A93016}"/>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1732590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AD6507EA-7639-7D28-AAA5-B8CEABCFAB47}"/>
              </a:ext>
            </a:extLst>
          </p:cNvPr>
          <p:cNvPicPr>
            <a:picLocks noChangeAspect="1"/>
          </p:cNvPicPr>
          <p:nvPr/>
        </p:nvPicPr>
        <p:blipFill>
          <a:blip r:embed="rId2"/>
          <a:stretch>
            <a:fillRect/>
          </a:stretch>
        </p:blipFill>
        <p:spPr>
          <a:xfrm>
            <a:off x="6220242" y="681854"/>
            <a:ext cx="4006040" cy="4794463"/>
          </a:xfrm>
          <a:prstGeom prst="rect">
            <a:avLst/>
          </a:prstGeom>
          <a:ln>
            <a:solidFill>
              <a:schemeClr val="accent1"/>
            </a:solidFill>
          </a:ln>
        </p:spPr>
      </p:pic>
      <p:pic>
        <p:nvPicPr>
          <p:cNvPr id="5" name="Image 4">
            <a:extLst>
              <a:ext uri="{FF2B5EF4-FFF2-40B4-BE49-F238E27FC236}">
                <a16:creationId xmlns:a16="http://schemas.microsoft.com/office/drawing/2014/main" id="{931B0155-D1E8-797A-E047-B621ED266D28}"/>
              </a:ext>
            </a:extLst>
          </p:cNvPr>
          <p:cNvPicPr>
            <a:picLocks noChangeAspect="1"/>
          </p:cNvPicPr>
          <p:nvPr/>
        </p:nvPicPr>
        <p:blipFill>
          <a:blip r:embed="rId3"/>
          <a:stretch>
            <a:fillRect/>
          </a:stretch>
        </p:blipFill>
        <p:spPr>
          <a:xfrm>
            <a:off x="6494562" y="3048000"/>
            <a:ext cx="5545165" cy="3264553"/>
          </a:xfrm>
          <a:prstGeom prst="rect">
            <a:avLst/>
          </a:prstGeom>
        </p:spPr>
      </p:pic>
      <p:sp>
        <p:nvSpPr>
          <p:cNvPr id="23" name="Rectangle 22">
            <a:extLst>
              <a:ext uri="{FF2B5EF4-FFF2-40B4-BE49-F238E27FC236}">
                <a16:creationId xmlns:a16="http://schemas.microsoft.com/office/drawing/2014/main" id="{85BFA52F-1D77-42BD-876B-999B5785F925}"/>
              </a:ext>
            </a:extLst>
          </p:cNvPr>
          <p:cNvSpPr/>
          <p:nvPr/>
        </p:nvSpPr>
        <p:spPr>
          <a:xfrm>
            <a:off x="6573602" y="5208672"/>
            <a:ext cx="1977288" cy="134224"/>
          </a:xfrm>
          <a:prstGeom prst="rect">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dirty="0">
                <a:solidFill>
                  <a:schemeClr val="tx1"/>
                </a:solidFill>
              </a:rPr>
              <a:t>Emprunt BPCE ASV octobre 2029 </a:t>
            </a:r>
          </a:p>
        </p:txBody>
      </p:sp>
      <p:sp>
        <p:nvSpPr>
          <p:cNvPr id="24" name="Rectangle 23">
            <a:extLst>
              <a:ext uri="{FF2B5EF4-FFF2-40B4-BE49-F238E27FC236}">
                <a16:creationId xmlns:a16="http://schemas.microsoft.com/office/drawing/2014/main" id="{E4A1ADD5-CC73-497E-A83E-C50877331E45}"/>
              </a:ext>
            </a:extLst>
          </p:cNvPr>
          <p:cNvSpPr/>
          <p:nvPr/>
        </p:nvSpPr>
        <p:spPr>
          <a:xfrm>
            <a:off x="8629929" y="5208672"/>
            <a:ext cx="780222" cy="137487"/>
          </a:xfrm>
          <a:prstGeom prst="rect">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700" b="1" dirty="0">
                <a:solidFill>
                  <a:schemeClr val="tx1"/>
                </a:solidFill>
              </a:rPr>
              <a:t>FR001400KT41</a:t>
            </a:r>
          </a:p>
        </p:txBody>
      </p:sp>
      <p:pic>
        <p:nvPicPr>
          <p:cNvPr id="3" name="Image 2">
            <a:extLst>
              <a:ext uri="{FF2B5EF4-FFF2-40B4-BE49-F238E27FC236}">
                <a16:creationId xmlns:a16="http://schemas.microsoft.com/office/drawing/2014/main" id="{F02C9B9E-AF14-01A8-1505-E70D8CF2632F}"/>
              </a:ext>
            </a:extLst>
          </p:cNvPr>
          <p:cNvPicPr>
            <a:picLocks noChangeAspect="1"/>
          </p:cNvPicPr>
          <p:nvPr/>
        </p:nvPicPr>
        <p:blipFill>
          <a:blip r:embed="rId4"/>
          <a:stretch>
            <a:fillRect/>
          </a:stretch>
        </p:blipFill>
        <p:spPr>
          <a:xfrm>
            <a:off x="527077" y="1220324"/>
            <a:ext cx="5067564" cy="4621675"/>
          </a:xfrm>
          <a:prstGeom prst="rect">
            <a:avLst/>
          </a:prstGeom>
        </p:spPr>
      </p:pic>
      <p:sp>
        <p:nvSpPr>
          <p:cNvPr id="16" name="Titre 1">
            <a:extLst>
              <a:ext uri="{FF2B5EF4-FFF2-40B4-BE49-F238E27FC236}">
                <a16:creationId xmlns:a16="http://schemas.microsoft.com/office/drawing/2014/main" id="{00AB6842-646D-48C5-8587-1F5BD000C2A2}"/>
              </a:ext>
            </a:extLst>
          </p:cNvPr>
          <p:cNvSpPr txBox="1">
            <a:spLocks/>
          </p:cNvSpPr>
          <p:nvPr/>
        </p:nvSpPr>
        <p:spPr>
          <a:xfrm>
            <a:off x="1219334" y="122873"/>
            <a:ext cx="10273141" cy="449816"/>
          </a:xfrm>
          <a:prstGeom prst="rect">
            <a:avLst/>
          </a:prstGeom>
        </p:spPr>
        <p:txBody>
          <a:bodyPr vert="horz" lIns="0" tIns="45720" rIns="0" bIns="45720" rtlCol="0" anchor="t" anchorCtr="0">
            <a:noAutofit/>
          </a:bodyPr>
          <a:lst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a:lstStyle>
          <a:p>
            <a:r>
              <a:rPr lang="fr-FR"/>
              <a:t>Souscription de l’Emprunt BPCE en ASV</a:t>
            </a:r>
          </a:p>
        </p:txBody>
      </p:sp>
      <p:sp>
        <p:nvSpPr>
          <p:cNvPr id="17" name="Espace réservé du texte 2">
            <a:extLst>
              <a:ext uri="{FF2B5EF4-FFF2-40B4-BE49-F238E27FC236}">
                <a16:creationId xmlns:a16="http://schemas.microsoft.com/office/drawing/2014/main" id="{4753F5C6-603D-4869-A93A-634FCA73E9CA}"/>
              </a:ext>
            </a:extLst>
          </p:cNvPr>
          <p:cNvSpPr txBox="1">
            <a:spLocks/>
          </p:cNvSpPr>
          <p:nvPr/>
        </p:nvSpPr>
        <p:spPr>
          <a:xfrm>
            <a:off x="1219334" y="666766"/>
            <a:ext cx="6006075" cy="384043"/>
          </a:xfrm>
          <a:prstGeom prst="rect">
            <a:avLst/>
          </a:prstGeom>
        </p:spPr>
        <p:txBody>
          <a:bodyPr vert="horz" lIns="0" tIns="0" rIns="0" bIns="0" rtlCol="0">
            <a:normAutofit/>
          </a:bodyPr>
          <a:lstStyle>
            <a:lvl1pPr marL="0" indent="0" algn="l" defTabSz="1219170" rtl="0" eaLnBrk="1" latinLnBrk="0" hangingPunct="1">
              <a:lnSpc>
                <a:spcPct val="90000"/>
              </a:lnSpc>
              <a:spcBef>
                <a:spcPts val="1333"/>
              </a:spcBef>
              <a:buClr>
                <a:schemeClr val="tx2"/>
              </a:buClr>
              <a:buFont typeface="Cambria Math" panose="02040503050406030204" pitchFamily="18" charset="0"/>
              <a:buNone/>
              <a:defRPr sz="2133" b="0" i="0" kern="1200" baseline="0">
                <a:solidFill>
                  <a:srgbClr val="B24388"/>
                </a:solidFill>
                <a:latin typeface="Montserrat SemiBold" panose="00000700000000000000" pitchFamily="50"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2400" b="1"/>
              <a:t>Exemple pour un arbitrage</a:t>
            </a:r>
          </a:p>
        </p:txBody>
      </p:sp>
      <p:sp>
        <p:nvSpPr>
          <p:cNvPr id="18" name="Rectangle : coins arrondis 17">
            <a:extLst>
              <a:ext uri="{FF2B5EF4-FFF2-40B4-BE49-F238E27FC236}">
                <a16:creationId xmlns:a16="http://schemas.microsoft.com/office/drawing/2014/main" id="{8B225C8F-3C53-456A-B7A2-B94B4FF72D11}"/>
              </a:ext>
            </a:extLst>
          </p:cNvPr>
          <p:cNvSpPr/>
          <p:nvPr/>
        </p:nvSpPr>
        <p:spPr>
          <a:xfrm>
            <a:off x="2607813" y="1185381"/>
            <a:ext cx="3597968" cy="9626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sz="1600" dirty="0"/>
              <a:t>Rappel de l’ensemble des pièces justificatives à fournir le cas échéant</a:t>
            </a:r>
          </a:p>
        </p:txBody>
      </p:sp>
      <p:sp>
        <p:nvSpPr>
          <p:cNvPr id="22" name="Rectangle : coins arrondis 21">
            <a:extLst>
              <a:ext uri="{FF2B5EF4-FFF2-40B4-BE49-F238E27FC236}">
                <a16:creationId xmlns:a16="http://schemas.microsoft.com/office/drawing/2014/main" id="{A95EF821-2CCC-4641-8529-3ECF10EB70AB}"/>
              </a:ext>
            </a:extLst>
          </p:cNvPr>
          <p:cNvSpPr/>
          <p:nvPr/>
        </p:nvSpPr>
        <p:spPr>
          <a:xfrm>
            <a:off x="8167439" y="1163275"/>
            <a:ext cx="3597968" cy="12391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a:t>Edition de la demande d’arbitrage (un exemplaire à remettre au client)</a:t>
            </a:r>
          </a:p>
        </p:txBody>
      </p:sp>
      <p:pic>
        <p:nvPicPr>
          <p:cNvPr id="2" name="Image 1">
            <a:extLst>
              <a:ext uri="{FF2B5EF4-FFF2-40B4-BE49-F238E27FC236}">
                <a16:creationId xmlns:a16="http://schemas.microsoft.com/office/drawing/2014/main" id="{DFA16290-7670-0E91-EAE2-8306DB4E2C97}"/>
              </a:ext>
            </a:extLst>
          </p:cNvPr>
          <p:cNvPicPr>
            <a:picLocks noChangeAspect="1"/>
          </p:cNvPicPr>
          <p:nvPr/>
        </p:nvPicPr>
        <p:blipFill>
          <a:blip r:embed="rId5"/>
          <a:stretch>
            <a:fillRect/>
          </a:stretch>
        </p:blipFill>
        <p:spPr>
          <a:xfrm>
            <a:off x="11202992" y="154642"/>
            <a:ext cx="721028" cy="721028"/>
          </a:xfrm>
          <a:prstGeom prst="rect">
            <a:avLst/>
          </a:prstGeom>
        </p:spPr>
      </p:pic>
      <p:sp>
        <p:nvSpPr>
          <p:cNvPr id="4" name="Rectangle 3">
            <a:extLst>
              <a:ext uri="{FF2B5EF4-FFF2-40B4-BE49-F238E27FC236}">
                <a16:creationId xmlns:a16="http://schemas.microsoft.com/office/drawing/2014/main" id="{5EF8A153-37A1-0055-3707-1AB1839B38FB}"/>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0803869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80D03B0F-FAC6-47AE-9890-0F0811958632}"/>
              </a:ext>
            </a:extLst>
          </p:cNvPr>
          <p:cNvSpPr>
            <a:spLocks noGrp="1"/>
          </p:cNvSpPr>
          <p:nvPr>
            <p:ph type="title"/>
          </p:nvPr>
        </p:nvSpPr>
        <p:spPr>
          <a:xfrm>
            <a:off x="1199456" y="259200"/>
            <a:ext cx="10273141" cy="449816"/>
          </a:xfrm>
        </p:spPr>
        <p:txBody>
          <a:bodyPr/>
          <a:lstStyle/>
          <a:p>
            <a:r>
              <a:rPr lang="fr-FR"/>
              <a:t>Souscription de l’Emprunt BPCE en ASV</a:t>
            </a:r>
          </a:p>
        </p:txBody>
      </p:sp>
      <p:sp>
        <p:nvSpPr>
          <p:cNvPr id="6" name="Espace réservé du texte 2">
            <a:extLst>
              <a:ext uri="{FF2B5EF4-FFF2-40B4-BE49-F238E27FC236}">
                <a16:creationId xmlns:a16="http://schemas.microsoft.com/office/drawing/2014/main" id="{BC237FA0-DBE1-4B29-B591-90E32FD55AA3}"/>
              </a:ext>
            </a:extLst>
          </p:cNvPr>
          <p:cNvSpPr>
            <a:spLocks noGrp="1"/>
          </p:cNvSpPr>
          <p:nvPr>
            <p:ph type="body" sz="quarter" idx="12"/>
          </p:nvPr>
        </p:nvSpPr>
        <p:spPr>
          <a:xfrm>
            <a:off x="1199456" y="772739"/>
            <a:ext cx="6264493" cy="384043"/>
          </a:xfrm>
        </p:spPr>
        <p:txBody>
          <a:bodyPr>
            <a:normAutofit/>
          </a:bodyPr>
          <a:lstStyle/>
          <a:p>
            <a:r>
              <a:rPr lang="fr-FR" sz="2400" b="1"/>
              <a:t>Exemple pour un arbitrage</a:t>
            </a:r>
          </a:p>
        </p:txBody>
      </p:sp>
      <p:sp>
        <p:nvSpPr>
          <p:cNvPr id="13" name="Rectangle : coins arrondis 12">
            <a:extLst>
              <a:ext uri="{FF2B5EF4-FFF2-40B4-BE49-F238E27FC236}">
                <a16:creationId xmlns:a16="http://schemas.microsoft.com/office/drawing/2014/main" id="{D553CADF-216D-4464-9B8E-6801A5E8CCDD}"/>
              </a:ext>
            </a:extLst>
          </p:cNvPr>
          <p:cNvSpPr/>
          <p:nvPr/>
        </p:nvSpPr>
        <p:spPr>
          <a:xfrm>
            <a:off x="5900088" y="1464744"/>
            <a:ext cx="5880786" cy="22268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Aft>
                <a:spcPts val="1800"/>
              </a:spcAft>
              <a:buFont typeface="Arial" panose="020B0604020202020204" pitchFamily="34" charset="0"/>
              <a:buChar char="•"/>
            </a:pPr>
            <a:r>
              <a:rPr lang="fr-FR" dirty="0"/>
              <a:t>Déclarations de l’assuré sur la remise des Documents </a:t>
            </a:r>
            <a:r>
              <a:rPr lang="fr-FR" dirty="0" err="1"/>
              <a:t>pré-contractuels</a:t>
            </a:r>
            <a:endParaRPr lang="fr-FR" dirty="0"/>
          </a:p>
          <a:p>
            <a:pPr marL="285750" indent="-285750">
              <a:spcAft>
                <a:spcPts val="1800"/>
              </a:spcAft>
              <a:buFont typeface="Arial" panose="020B0604020202020204" pitchFamily="34" charset="0"/>
              <a:buChar char="•"/>
            </a:pPr>
            <a:r>
              <a:rPr lang="fr-FR" dirty="0"/>
              <a:t>Signature de la demande d’arbitrage par le client</a:t>
            </a:r>
          </a:p>
        </p:txBody>
      </p:sp>
      <p:pic>
        <p:nvPicPr>
          <p:cNvPr id="3" name="Image 2">
            <a:extLst>
              <a:ext uri="{FF2B5EF4-FFF2-40B4-BE49-F238E27FC236}">
                <a16:creationId xmlns:a16="http://schemas.microsoft.com/office/drawing/2014/main" id="{3391AA45-D61A-A37A-79DF-AF8F45A672A2}"/>
              </a:ext>
            </a:extLst>
          </p:cNvPr>
          <p:cNvPicPr>
            <a:picLocks noChangeAspect="1"/>
          </p:cNvPicPr>
          <p:nvPr/>
        </p:nvPicPr>
        <p:blipFill>
          <a:blip r:embed="rId2"/>
          <a:stretch>
            <a:fillRect/>
          </a:stretch>
        </p:blipFill>
        <p:spPr>
          <a:xfrm>
            <a:off x="1030531" y="1156782"/>
            <a:ext cx="4296842" cy="5207833"/>
          </a:xfrm>
          <a:prstGeom prst="rect">
            <a:avLst/>
          </a:prstGeom>
          <a:ln>
            <a:solidFill>
              <a:schemeClr val="accent1"/>
            </a:solidFill>
          </a:ln>
        </p:spPr>
      </p:pic>
      <p:pic>
        <p:nvPicPr>
          <p:cNvPr id="12" name="Image 11">
            <a:extLst>
              <a:ext uri="{FF2B5EF4-FFF2-40B4-BE49-F238E27FC236}">
                <a16:creationId xmlns:a16="http://schemas.microsoft.com/office/drawing/2014/main" id="{9818D297-70AA-9C99-52C7-F7F1681AF2D7}"/>
              </a:ext>
            </a:extLst>
          </p:cNvPr>
          <p:cNvPicPr>
            <a:picLocks noChangeAspect="1"/>
          </p:cNvPicPr>
          <p:nvPr/>
        </p:nvPicPr>
        <p:blipFill>
          <a:blip r:embed="rId3"/>
          <a:stretch>
            <a:fillRect/>
          </a:stretch>
        </p:blipFill>
        <p:spPr>
          <a:xfrm>
            <a:off x="6102625" y="3798552"/>
            <a:ext cx="5415821" cy="2378273"/>
          </a:xfrm>
          <a:prstGeom prst="rect">
            <a:avLst/>
          </a:prstGeom>
          <a:ln>
            <a:solidFill>
              <a:schemeClr val="accent1"/>
            </a:solidFill>
          </a:ln>
        </p:spPr>
      </p:pic>
      <p:pic>
        <p:nvPicPr>
          <p:cNvPr id="2" name="Image 1">
            <a:extLst>
              <a:ext uri="{FF2B5EF4-FFF2-40B4-BE49-F238E27FC236}">
                <a16:creationId xmlns:a16="http://schemas.microsoft.com/office/drawing/2014/main" id="{7C1C4947-B95E-E4BC-A2D2-77B8FDD2E585}"/>
              </a:ext>
            </a:extLst>
          </p:cNvPr>
          <p:cNvPicPr>
            <a:picLocks noChangeAspect="1"/>
          </p:cNvPicPr>
          <p:nvPr/>
        </p:nvPicPr>
        <p:blipFill>
          <a:blip r:embed="rId4"/>
          <a:stretch>
            <a:fillRect/>
          </a:stretch>
        </p:blipFill>
        <p:spPr>
          <a:xfrm>
            <a:off x="11202992" y="154642"/>
            <a:ext cx="721028" cy="721028"/>
          </a:xfrm>
          <a:prstGeom prst="rect">
            <a:avLst/>
          </a:prstGeom>
        </p:spPr>
      </p:pic>
      <p:sp>
        <p:nvSpPr>
          <p:cNvPr id="4" name="Rectangle 3">
            <a:extLst>
              <a:ext uri="{FF2B5EF4-FFF2-40B4-BE49-F238E27FC236}">
                <a16:creationId xmlns:a16="http://schemas.microsoft.com/office/drawing/2014/main" id="{58EB17CF-D18D-AEF6-2FAA-52F24FAE22E0}"/>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6020369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E5A7B6E-51C4-4B25-883B-6662FBA100C7}"/>
              </a:ext>
            </a:extLst>
          </p:cNvPr>
          <p:cNvPicPr>
            <a:picLocks noChangeAspect="1"/>
          </p:cNvPicPr>
          <p:nvPr/>
        </p:nvPicPr>
        <p:blipFill>
          <a:blip r:embed="rId2"/>
          <a:stretch>
            <a:fillRect/>
          </a:stretch>
        </p:blipFill>
        <p:spPr>
          <a:xfrm>
            <a:off x="1115457" y="1267194"/>
            <a:ext cx="3578911" cy="5053012"/>
          </a:xfrm>
          <a:prstGeom prst="rect">
            <a:avLst/>
          </a:prstGeom>
          <a:ln>
            <a:solidFill>
              <a:schemeClr val="tx1"/>
            </a:solidFill>
          </a:ln>
        </p:spPr>
      </p:pic>
      <p:sp>
        <p:nvSpPr>
          <p:cNvPr id="10" name="Titre 1">
            <a:extLst>
              <a:ext uri="{FF2B5EF4-FFF2-40B4-BE49-F238E27FC236}">
                <a16:creationId xmlns:a16="http://schemas.microsoft.com/office/drawing/2014/main" id="{7D83A6D8-62B5-400E-801B-EBE393EAD6B0}"/>
              </a:ext>
            </a:extLst>
          </p:cNvPr>
          <p:cNvSpPr>
            <a:spLocks noGrp="1"/>
          </p:cNvSpPr>
          <p:nvPr>
            <p:ph type="title"/>
          </p:nvPr>
        </p:nvSpPr>
        <p:spPr>
          <a:xfrm>
            <a:off x="1199456" y="259200"/>
            <a:ext cx="10273141" cy="449816"/>
          </a:xfrm>
        </p:spPr>
        <p:txBody>
          <a:bodyPr/>
          <a:lstStyle/>
          <a:p>
            <a:r>
              <a:rPr lang="fr-FR"/>
              <a:t>Souscription de l’Emprunt BPCE en ASV</a:t>
            </a:r>
          </a:p>
        </p:txBody>
      </p:sp>
      <p:sp>
        <p:nvSpPr>
          <p:cNvPr id="11" name="Espace réservé du texte 2">
            <a:extLst>
              <a:ext uri="{FF2B5EF4-FFF2-40B4-BE49-F238E27FC236}">
                <a16:creationId xmlns:a16="http://schemas.microsoft.com/office/drawing/2014/main" id="{D1545C4B-57A5-4539-8801-482560BEFF46}"/>
              </a:ext>
            </a:extLst>
          </p:cNvPr>
          <p:cNvSpPr>
            <a:spLocks noGrp="1"/>
          </p:cNvSpPr>
          <p:nvPr>
            <p:ph type="body" sz="quarter" idx="12"/>
          </p:nvPr>
        </p:nvSpPr>
        <p:spPr>
          <a:xfrm>
            <a:off x="1199456" y="757165"/>
            <a:ext cx="6045832" cy="384043"/>
          </a:xfrm>
        </p:spPr>
        <p:txBody>
          <a:bodyPr>
            <a:normAutofit/>
          </a:bodyPr>
          <a:lstStyle/>
          <a:p>
            <a:r>
              <a:rPr lang="fr-FR" sz="2400" b="1"/>
              <a:t>Exemple pour un arbitrage</a:t>
            </a:r>
          </a:p>
        </p:txBody>
      </p:sp>
      <p:pic>
        <p:nvPicPr>
          <p:cNvPr id="8" name="Image 7">
            <a:extLst>
              <a:ext uri="{FF2B5EF4-FFF2-40B4-BE49-F238E27FC236}">
                <a16:creationId xmlns:a16="http://schemas.microsoft.com/office/drawing/2014/main" id="{B2783E62-DFB9-4B16-BE48-112C7DF20B8C}"/>
              </a:ext>
            </a:extLst>
          </p:cNvPr>
          <p:cNvPicPr>
            <a:picLocks noChangeAspect="1"/>
          </p:cNvPicPr>
          <p:nvPr/>
        </p:nvPicPr>
        <p:blipFill>
          <a:blip r:embed="rId3"/>
          <a:stretch>
            <a:fillRect/>
          </a:stretch>
        </p:blipFill>
        <p:spPr>
          <a:xfrm>
            <a:off x="3700385" y="1871369"/>
            <a:ext cx="3703266" cy="4576745"/>
          </a:xfrm>
          <a:prstGeom prst="rect">
            <a:avLst/>
          </a:prstGeom>
          <a:ln>
            <a:solidFill>
              <a:schemeClr val="accent1"/>
            </a:solidFill>
          </a:ln>
        </p:spPr>
      </p:pic>
      <p:pic>
        <p:nvPicPr>
          <p:cNvPr id="13" name="Image 12">
            <a:extLst>
              <a:ext uri="{FF2B5EF4-FFF2-40B4-BE49-F238E27FC236}">
                <a16:creationId xmlns:a16="http://schemas.microsoft.com/office/drawing/2014/main" id="{92B06701-9609-4420-96C3-8358090D1E44}"/>
              </a:ext>
            </a:extLst>
          </p:cNvPr>
          <p:cNvPicPr>
            <a:picLocks noChangeAspect="1"/>
          </p:cNvPicPr>
          <p:nvPr/>
        </p:nvPicPr>
        <p:blipFill>
          <a:blip r:embed="rId4"/>
          <a:stretch>
            <a:fillRect/>
          </a:stretch>
        </p:blipFill>
        <p:spPr>
          <a:xfrm>
            <a:off x="6003445" y="1377930"/>
            <a:ext cx="3698910" cy="4576745"/>
          </a:xfrm>
          <a:prstGeom prst="rect">
            <a:avLst/>
          </a:prstGeom>
          <a:ln>
            <a:solidFill>
              <a:schemeClr val="accent1"/>
            </a:solidFill>
          </a:ln>
        </p:spPr>
      </p:pic>
      <p:sp>
        <p:nvSpPr>
          <p:cNvPr id="12" name="Rectangle : coins arrondis 11">
            <a:extLst>
              <a:ext uri="{FF2B5EF4-FFF2-40B4-BE49-F238E27FC236}">
                <a16:creationId xmlns:a16="http://schemas.microsoft.com/office/drawing/2014/main" id="{0142DAAE-A1FA-431B-9B47-E8813C96F61F}"/>
              </a:ext>
            </a:extLst>
          </p:cNvPr>
          <p:cNvSpPr/>
          <p:nvPr/>
        </p:nvSpPr>
        <p:spPr>
          <a:xfrm>
            <a:off x="6651905" y="993887"/>
            <a:ext cx="5349155" cy="11389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Aft>
                <a:spcPts val="600"/>
              </a:spcAft>
              <a:buFont typeface="Arial" panose="020B0604020202020204" pitchFamily="34" charset="0"/>
              <a:buChar char="•"/>
            </a:pPr>
            <a:r>
              <a:rPr lang="fr-FR"/>
              <a:t>Edition avec la demande d’arbitrage de la FIS spécifique à l’Emprunt à remettre au client</a:t>
            </a:r>
          </a:p>
        </p:txBody>
      </p:sp>
      <p:pic>
        <p:nvPicPr>
          <p:cNvPr id="18" name="Image 17">
            <a:extLst>
              <a:ext uri="{FF2B5EF4-FFF2-40B4-BE49-F238E27FC236}">
                <a16:creationId xmlns:a16="http://schemas.microsoft.com/office/drawing/2014/main" id="{A3F922BA-618D-4CAE-91AC-2281B347236F}"/>
              </a:ext>
            </a:extLst>
          </p:cNvPr>
          <p:cNvPicPr>
            <a:picLocks noChangeAspect="1"/>
          </p:cNvPicPr>
          <p:nvPr/>
        </p:nvPicPr>
        <p:blipFill>
          <a:blip r:embed="rId5"/>
          <a:stretch>
            <a:fillRect/>
          </a:stretch>
        </p:blipFill>
        <p:spPr>
          <a:xfrm>
            <a:off x="8299004" y="2217526"/>
            <a:ext cx="3672720" cy="4070169"/>
          </a:xfrm>
          <a:prstGeom prst="rect">
            <a:avLst/>
          </a:prstGeom>
          <a:ln>
            <a:solidFill>
              <a:schemeClr val="accent1">
                <a:shade val="50000"/>
              </a:schemeClr>
            </a:solidFill>
          </a:ln>
        </p:spPr>
      </p:pic>
      <p:pic>
        <p:nvPicPr>
          <p:cNvPr id="2" name="Image 1">
            <a:extLst>
              <a:ext uri="{FF2B5EF4-FFF2-40B4-BE49-F238E27FC236}">
                <a16:creationId xmlns:a16="http://schemas.microsoft.com/office/drawing/2014/main" id="{90CDFEAD-9248-87DE-F822-77220448E4E3}"/>
              </a:ext>
            </a:extLst>
          </p:cNvPr>
          <p:cNvPicPr>
            <a:picLocks noChangeAspect="1"/>
          </p:cNvPicPr>
          <p:nvPr/>
        </p:nvPicPr>
        <p:blipFill>
          <a:blip r:embed="rId6"/>
          <a:stretch>
            <a:fillRect/>
          </a:stretch>
        </p:blipFill>
        <p:spPr>
          <a:xfrm>
            <a:off x="11202992" y="154642"/>
            <a:ext cx="721028" cy="721028"/>
          </a:xfrm>
          <a:prstGeom prst="rect">
            <a:avLst/>
          </a:prstGeom>
        </p:spPr>
      </p:pic>
      <p:sp>
        <p:nvSpPr>
          <p:cNvPr id="3" name="Rectangle 2">
            <a:extLst>
              <a:ext uri="{FF2B5EF4-FFF2-40B4-BE49-F238E27FC236}">
                <a16:creationId xmlns:a16="http://schemas.microsoft.com/office/drawing/2014/main" id="{AB13FC09-043A-9426-CAE0-A4E652AB2323}"/>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5" name="ZoneTexte 4">
            <a:extLst>
              <a:ext uri="{FF2B5EF4-FFF2-40B4-BE49-F238E27FC236}">
                <a16:creationId xmlns:a16="http://schemas.microsoft.com/office/drawing/2014/main" id="{8470FD3A-CFA0-1A1C-1C34-6B8F15C25C52}"/>
              </a:ext>
            </a:extLst>
          </p:cNvPr>
          <p:cNvSpPr txBox="1"/>
          <p:nvPr/>
        </p:nvSpPr>
        <p:spPr>
          <a:xfrm>
            <a:off x="3526069" y="1406261"/>
            <a:ext cx="1084031" cy="200055"/>
          </a:xfrm>
          <a:prstGeom prst="rect">
            <a:avLst/>
          </a:prstGeom>
          <a:solidFill>
            <a:srgbClr val="FF0000"/>
          </a:solidFill>
        </p:spPr>
        <p:txBody>
          <a:bodyPr wrap="square" rtlCol="0">
            <a:spAutoFit/>
          </a:bodyPr>
          <a:lstStyle/>
          <a:p>
            <a:r>
              <a:rPr lang="fr-FR" sz="700" dirty="0">
                <a:solidFill>
                  <a:schemeClr val="bg1"/>
                </a:solidFill>
              </a:rPr>
              <a:t>FR001400KT41</a:t>
            </a:r>
          </a:p>
        </p:txBody>
      </p:sp>
    </p:spTree>
    <p:extLst>
      <p:ext uri="{BB962C8B-B14F-4D97-AF65-F5344CB8AC3E}">
        <p14:creationId xmlns:p14="http://schemas.microsoft.com/office/powerpoint/2010/main" val="162651487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32B250AD-DB78-4F12-950B-B73C944840EA}"/>
              </a:ext>
            </a:extLst>
          </p:cNvPr>
          <p:cNvSpPr>
            <a:spLocks noGrp="1"/>
          </p:cNvSpPr>
          <p:nvPr>
            <p:ph type="title"/>
          </p:nvPr>
        </p:nvSpPr>
        <p:spPr>
          <a:xfrm>
            <a:off x="1199456" y="259200"/>
            <a:ext cx="10273141" cy="449816"/>
          </a:xfrm>
        </p:spPr>
        <p:txBody>
          <a:bodyPr/>
          <a:lstStyle/>
          <a:p>
            <a:r>
              <a:rPr lang="fr-FR"/>
              <a:t>Souscription de l’Emprunt BPCE en ASV</a:t>
            </a:r>
          </a:p>
        </p:txBody>
      </p:sp>
      <p:sp>
        <p:nvSpPr>
          <p:cNvPr id="17" name="Espace réservé du texte 2">
            <a:extLst>
              <a:ext uri="{FF2B5EF4-FFF2-40B4-BE49-F238E27FC236}">
                <a16:creationId xmlns:a16="http://schemas.microsoft.com/office/drawing/2014/main" id="{43EE3C38-815C-4F1C-98EB-09306C64A85E}"/>
              </a:ext>
            </a:extLst>
          </p:cNvPr>
          <p:cNvSpPr>
            <a:spLocks noGrp="1"/>
          </p:cNvSpPr>
          <p:nvPr>
            <p:ph type="body" sz="quarter" idx="12"/>
          </p:nvPr>
        </p:nvSpPr>
        <p:spPr>
          <a:xfrm>
            <a:off x="1200466" y="813693"/>
            <a:ext cx="10272131" cy="384043"/>
          </a:xfrm>
        </p:spPr>
        <p:txBody>
          <a:bodyPr>
            <a:normAutofit/>
          </a:bodyPr>
          <a:lstStyle/>
          <a:p>
            <a:r>
              <a:rPr lang="fr-FR" sz="2400" b="1"/>
              <a:t>Exemple pour un arbitrage</a:t>
            </a:r>
          </a:p>
        </p:txBody>
      </p:sp>
      <p:pic>
        <p:nvPicPr>
          <p:cNvPr id="3" name="Image 2">
            <a:extLst>
              <a:ext uri="{FF2B5EF4-FFF2-40B4-BE49-F238E27FC236}">
                <a16:creationId xmlns:a16="http://schemas.microsoft.com/office/drawing/2014/main" id="{16C7E561-8D14-402B-AC7C-B532031C0121}"/>
              </a:ext>
            </a:extLst>
          </p:cNvPr>
          <p:cNvPicPr>
            <a:picLocks noChangeAspect="1"/>
          </p:cNvPicPr>
          <p:nvPr/>
        </p:nvPicPr>
        <p:blipFill>
          <a:blip r:embed="rId2"/>
          <a:stretch>
            <a:fillRect/>
          </a:stretch>
        </p:blipFill>
        <p:spPr>
          <a:xfrm>
            <a:off x="665214" y="1535855"/>
            <a:ext cx="3065701" cy="4098029"/>
          </a:xfrm>
          <a:prstGeom prst="rect">
            <a:avLst/>
          </a:prstGeom>
          <a:ln>
            <a:solidFill>
              <a:schemeClr val="accent1"/>
            </a:solidFill>
          </a:ln>
        </p:spPr>
      </p:pic>
      <p:pic>
        <p:nvPicPr>
          <p:cNvPr id="6" name="Image 5">
            <a:extLst>
              <a:ext uri="{FF2B5EF4-FFF2-40B4-BE49-F238E27FC236}">
                <a16:creationId xmlns:a16="http://schemas.microsoft.com/office/drawing/2014/main" id="{43468748-D64B-454C-A49A-AC6BB580AD73}"/>
              </a:ext>
            </a:extLst>
          </p:cNvPr>
          <p:cNvPicPr>
            <a:picLocks noChangeAspect="1"/>
          </p:cNvPicPr>
          <p:nvPr/>
        </p:nvPicPr>
        <p:blipFill>
          <a:blip r:embed="rId3"/>
          <a:stretch>
            <a:fillRect/>
          </a:stretch>
        </p:blipFill>
        <p:spPr>
          <a:xfrm>
            <a:off x="1717835" y="2086356"/>
            <a:ext cx="2972832" cy="4089212"/>
          </a:xfrm>
          <a:prstGeom prst="rect">
            <a:avLst/>
          </a:prstGeom>
          <a:ln>
            <a:solidFill>
              <a:schemeClr val="accent1"/>
            </a:solidFill>
          </a:ln>
        </p:spPr>
      </p:pic>
      <p:pic>
        <p:nvPicPr>
          <p:cNvPr id="10" name="Image 9">
            <a:extLst>
              <a:ext uri="{FF2B5EF4-FFF2-40B4-BE49-F238E27FC236}">
                <a16:creationId xmlns:a16="http://schemas.microsoft.com/office/drawing/2014/main" id="{D79B3780-E5C7-48D2-B1DF-A4F2CE7C8378}"/>
              </a:ext>
            </a:extLst>
          </p:cNvPr>
          <p:cNvPicPr>
            <a:picLocks noChangeAspect="1"/>
          </p:cNvPicPr>
          <p:nvPr/>
        </p:nvPicPr>
        <p:blipFill>
          <a:blip r:embed="rId4"/>
          <a:stretch>
            <a:fillRect/>
          </a:stretch>
        </p:blipFill>
        <p:spPr>
          <a:xfrm>
            <a:off x="3445449" y="1749248"/>
            <a:ext cx="2890577" cy="3997607"/>
          </a:xfrm>
          <a:prstGeom prst="rect">
            <a:avLst/>
          </a:prstGeom>
          <a:ln>
            <a:solidFill>
              <a:schemeClr val="accent1"/>
            </a:solidFill>
          </a:ln>
        </p:spPr>
      </p:pic>
      <p:pic>
        <p:nvPicPr>
          <p:cNvPr id="14" name="Image 13">
            <a:extLst>
              <a:ext uri="{FF2B5EF4-FFF2-40B4-BE49-F238E27FC236}">
                <a16:creationId xmlns:a16="http://schemas.microsoft.com/office/drawing/2014/main" id="{76B51B89-72AE-42C3-88D1-5052CA559D13}"/>
              </a:ext>
            </a:extLst>
          </p:cNvPr>
          <p:cNvPicPr>
            <a:picLocks noChangeAspect="1"/>
          </p:cNvPicPr>
          <p:nvPr/>
        </p:nvPicPr>
        <p:blipFill>
          <a:blip r:embed="rId5"/>
          <a:stretch>
            <a:fillRect/>
          </a:stretch>
        </p:blipFill>
        <p:spPr>
          <a:xfrm>
            <a:off x="4897170" y="2456109"/>
            <a:ext cx="3076359" cy="3842258"/>
          </a:xfrm>
          <a:prstGeom prst="rect">
            <a:avLst/>
          </a:prstGeom>
          <a:ln>
            <a:solidFill>
              <a:schemeClr val="accent1"/>
            </a:solidFill>
          </a:ln>
        </p:spPr>
      </p:pic>
      <p:pic>
        <p:nvPicPr>
          <p:cNvPr id="20" name="Image 19">
            <a:extLst>
              <a:ext uri="{FF2B5EF4-FFF2-40B4-BE49-F238E27FC236}">
                <a16:creationId xmlns:a16="http://schemas.microsoft.com/office/drawing/2014/main" id="{CDF33561-369A-4D41-B6DA-FA1A7EC587B0}"/>
              </a:ext>
            </a:extLst>
          </p:cNvPr>
          <p:cNvPicPr>
            <a:picLocks noChangeAspect="1"/>
          </p:cNvPicPr>
          <p:nvPr/>
        </p:nvPicPr>
        <p:blipFill>
          <a:blip r:embed="rId6"/>
          <a:stretch>
            <a:fillRect/>
          </a:stretch>
        </p:blipFill>
        <p:spPr>
          <a:xfrm>
            <a:off x="6652831" y="1824951"/>
            <a:ext cx="3024163" cy="3997607"/>
          </a:xfrm>
          <a:prstGeom prst="rect">
            <a:avLst/>
          </a:prstGeom>
          <a:ln>
            <a:solidFill>
              <a:schemeClr val="accent1"/>
            </a:solidFill>
          </a:ln>
        </p:spPr>
      </p:pic>
      <p:pic>
        <p:nvPicPr>
          <p:cNvPr id="22" name="Image 21">
            <a:extLst>
              <a:ext uri="{FF2B5EF4-FFF2-40B4-BE49-F238E27FC236}">
                <a16:creationId xmlns:a16="http://schemas.microsoft.com/office/drawing/2014/main" id="{B3A7FED9-20B9-498F-8FE7-50209164688F}"/>
              </a:ext>
            </a:extLst>
          </p:cNvPr>
          <p:cNvPicPr>
            <a:picLocks noChangeAspect="1"/>
          </p:cNvPicPr>
          <p:nvPr/>
        </p:nvPicPr>
        <p:blipFill>
          <a:blip r:embed="rId7"/>
          <a:stretch>
            <a:fillRect/>
          </a:stretch>
        </p:blipFill>
        <p:spPr>
          <a:xfrm>
            <a:off x="8298498" y="2381592"/>
            <a:ext cx="2890577" cy="3990586"/>
          </a:xfrm>
          <a:prstGeom prst="rect">
            <a:avLst/>
          </a:prstGeom>
          <a:ln>
            <a:solidFill>
              <a:schemeClr val="accent1"/>
            </a:solidFill>
          </a:ln>
        </p:spPr>
      </p:pic>
      <p:sp>
        <p:nvSpPr>
          <p:cNvPr id="18" name="Rectangle : coins arrondis 17">
            <a:extLst>
              <a:ext uri="{FF2B5EF4-FFF2-40B4-BE49-F238E27FC236}">
                <a16:creationId xmlns:a16="http://schemas.microsoft.com/office/drawing/2014/main" id="{ED1A2A62-12A8-4209-8DF7-0E1A107B4D33}"/>
              </a:ext>
            </a:extLst>
          </p:cNvPr>
          <p:cNvSpPr/>
          <p:nvPr/>
        </p:nvSpPr>
        <p:spPr>
          <a:xfrm>
            <a:off x="6336026" y="1229226"/>
            <a:ext cx="5349155" cy="9754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Aft>
                <a:spcPts val="600"/>
              </a:spcAft>
              <a:buFont typeface="Arial" panose="020B0604020202020204" pitchFamily="34" charset="0"/>
              <a:buChar char="•"/>
            </a:pPr>
            <a:r>
              <a:rPr lang="fr-FR"/>
              <a:t>Edition à la suite de la FIS, du résumé du prospectus de l’Emprunt à remettre au client</a:t>
            </a:r>
          </a:p>
        </p:txBody>
      </p:sp>
      <p:pic>
        <p:nvPicPr>
          <p:cNvPr id="24" name="Image 23">
            <a:extLst>
              <a:ext uri="{FF2B5EF4-FFF2-40B4-BE49-F238E27FC236}">
                <a16:creationId xmlns:a16="http://schemas.microsoft.com/office/drawing/2014/main" id="{082AD775-F25F-4D35-BB73-7E6F6C8DDFBF}"/>
              </a:ext>
            </a:extLst>
          </p:cNvPr>
          <p:cNvPicPr>
            <a:picLocks noChangeAspect="1"/>
          </p:cNvPicPr>
          <p:nvPr/>
        </p:nvPicPr>
        <p:blipFill>
          <a:blip r:embed="rId8"/>
          <a:stretch>
            <a:fillRect/>
          </a:stretch>
        </p:blipFill>
        <p:spPr>
          <a:xfrm>
            <a:off x="9114655" y="4049941"/>
            <a:ext cx="2838284" cy="1578833"/>
          </a:xfrm>
          <a:prstGeom prst="rect">
            <a:avLst/>
          </a:prstGeom>
          <a:ln>
            <a:solidFill>
              <a:schemeClr val="accent1">
                <a:shade val="50000"/>
              </a:schemeClr>
            </a:solidFill>
          </a:ln>
        </p:spPr>
      </p:pic>
      <p:pic>
        <p:nvPicPr>
          <p:cNvPr id="2" name="Image 1">
            <a:extLst>
              <a:ext uri="{FF2B5EF4-FFF2-40B4-BE49-F238E27FC236}">
                <a16:creationId xmlns:a16="http://schemas.microsoft.com/office/drawing/2014/main" id="{8B01C4E5-1C66-A405-CDC9-DB0BCE8BAC48}"/>
              </a:ext>
            </a:extLst>
          </p:cNvPr>
          <p:cNvPicPr>
            <a:picLocks noChangeAspect="1"/>
          </p:cNvPicPr>
          <p:nvPr/>
        </p:nvPicPr>
        <p:blipFill>
          <a:blip r:embed="rId9"/>
          <a:stretch>
            <a:fillRect/>
          </a:stretch>
        </p:blipFill>
        <p:spPr>
          <a:xfrm>
            <a:off x="11202992" y="154642"/>
            <a:ext cx="721028" cy="721028"/>
          </a:xfrm>
          <a:prstGeom prst="rect">
            <a:avLst/>
          </a:prstGeom>
        </p:spPr>
      </p:pic>
      <p:sp>
        <p:nvSpPr>
          <p:cNvPr id="4" name="Rectangle 3">
            <a:extLst>
              <a:ext uri="{FF2B5EF4-FFF2-40B4-BE49-F238E27FC236}">
                <a16:creationId xmlns:a16="http://schemas.microsoft.com/office/drawing/2014/main" id="{6E3365E1-1294-F717-92C4-5F19B83CAD38}"/>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48526317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FCDC30D4-4E59-4F44-9670-49BB644AE77C}"/>
              </a:ext>
            </a:extLst>
          </p:cNvPr>
          <p:cNvSpPr>
            <a:spLocks noGrp="1"/>
          </p:cNvSpPr>
          <p:nvPr>
            <p:ph type="title"/>
          </p:nvPr>
        </p:nvSpPr>
        <p:spPr>
          <a:xfrm>
            <a:off x="1199456" y="259200"/>
            <a:ext cx="10273141" cy="449816"/>
          </a:xfrm>
        </p:spPr>
        <p:txBody>
          <a:bodyPr/>
          <a:lstStyle/>
          <a:p>
            <a:r>
              <a:rPr lang="fr-FR"/>
              <a:t>Souscription de l’Emprunt BPCE en ASV</a:t>
            </a:r>
          </a:p>
        </p:txBody>
      </p:sp>
      <p:sp>
        <p:nvSpPr>
          <p:cNvPr id="9" name="Espace réservé du texte 2">
            <a:extLst>
              <a:ext uri="{FF2B5EF4-FFF2-40B4-BE49-F238E27FC236}">
                <a16:creationId xmlns:a16="http://schemas.microsoft.com/office/drawing/2014/main" id="{7BFEB466-C499-4B0D-B7BB-E776F74EE1AF}"/>
              </a:ext>
            </a:extLst>
          </p:cNvPr>
          <p:cNvSpPr>
            <a:spLocks noGrp="1"/>
          </p:cNvSpPr>
          <p:nvPr>
            <p:ph type="body" sz="quarter" idx="12"/>
          </p:nvPr>
        </p:nvSpPr>
        <p:spPr>
          <a:xfrm>
            <a:off x="1199456" y="805160"/>
            <a:ext cx="6045832" cy="384043"/>
          </a:xfrm>
        </p:spPr>
        <p:txBody>
          <a:bodyPr>
            <a:normAutofit/>
          </a:bodyPr>
          <a:lstStyle/>
          <a:p>
            <a:r>
              <a:rPr lang="fr-FR" sz="2400" b="1"/>
              <a:t>Exemple pour un arbitrage</a:t>
            </a:r>
          </a:p>
        </p:txBody>
      </p:sp>
      <p:pic>
        <p:nvPicPr>
          <p:cNvPr id="3" name="Image 2">
            <a:extLst>
              <a:ext uri="{FF2B5EF4-FFF2-40B4-BE49-F238E27FC236}">
                <a16:creationId xmlns:a16="http://schemas.microsoft.com/office/drawing/2014/main" id="{0A1CEAFD-211A-4F82-8A72-1E01A890C99B}"/>
              </a:ext>
            </a:extLst>
          </p:cNvPr>
          <p:cNvPicPr>
            <a:picLocks noChangeAspect="1"/>
          </p:cNvPicPr>
          <p:nvPr/>
        </p:nvPicPr>
        <p:blipFill>
          <a:blip r:embed="rId2"/>
          <a:stretch>
            <a:fillRect/>
          </a:stretch>
        </p:blipFill>
        <p:spPr>
          <a:xfrm>
            <a:off x="1472071" y="1447340"/>
            <a:ext cx="3298625" cy="4383450"/>
          </a:xfrm>
          <a:prstGeom prst="rect">
            <a:avLst/>
          </a:prstGeom>
          <a:ln>
            <a:solidFill>
              <a:schemeClr val="accent1"/>
            </a:solidFill>
          </a:ln>
        </p:spPr>
      </p:pic>
      <p:pic>
        <p:nvPicPr>
          <p:cNvPr id="5" name="Image 4">
            <a:extLst>
              <a:ext uri="{FF2B5EF4-FFF2-40B4-BE49-F238E27FC236}">
                <a16:creationId xmlns:a16="http://schemas.microsoft.com/office/drawing/2014/main" id="{C7D617C3-1E13-4F32-ACE3-D72EDC6DACCB}"/>
              </a:ext>
            </a:extLst>
          </p:cNvPr>
          <p:cNvPicPr>
            <a:picLocks noChangeAspect="1"/>
          </p:cNvPicPr>
          <p:nvPr/>
        </p:nvPicPr>
        <p:blipFill>
          <a:blip r:embed="rId3"/>
          <a:stretch>
            <a:fillRect/>
          </a:stretch>
        </p:blipFill>
        <p:spPr>
          <a:xfrm>
            <a:off x="4332185" y="1976094"/>
            <a:ext cx="3089121" cy="4428652"/>
          </a:xfrm>
          <a:prstGeom prst="rect">
            <a:avLst/>
          </a:prstGeom>
        </p:spPr>
      </p:pic>
      <p:pic>
        <p:nvPicPr>
          <p:cNvPr id="7" name="Image 6">
            <a:extLst>
              <a:ext uri="{FF2B5EF4-FFF2-40B4-BE49-F238E27FC236}">
                <a16:creationId xmlns:a16="http://schemas.microsoft.com/office/drawing/2014/main" id="{C788DDF8-E2C3-47D2-92DA-EE831262E997}"/>
              </a:ext>
            </a:extLst>
          </p:cNvPr>
          <p:cNvPicPr>
            <a:picLocks noChangeAspect="1"/>
          </p:cNvPicPr>
          <p:nvPr/>
        </p:nvPicPr>
        <p:blipFill>
          <a:blip r:embed="rId4"/>
          <a:stretch>
            <a:fillRect/>
          </a:stretch>
        </p:blipFill>
        <p:spPr>
          <a:xfrm>
            <a:off x="7072225" y="1447339"/>
            <a:ext cx="3209195" cy="4601731"/>
          </a:xfrm>
          <a:prstGeom prst="rect">
            <a:avLst/>
          </a:prstGeom>
        </p:spPr>
      </p:pic>
      <p:sp>
        <p:nvSpPr>
          <p:cNvPr id="16" name="Rectangle : coins arrondis 15">
            <a:extLst>
              <a:ext uri="{FF2B5EF4-FFF2-40B4-BE49-F238E27FC236}">
                <a16:creationId xmlns:a16="http://schemas.microsoft.com/office/drawing/2014/main" id="{798A7356-2C13-4845-9610-0623CEDD25F2}"/>
              </a:ext>
            </a:extLst>
          </p:cNvPr>
          <p:cNvSpPr/>
          <p:nvPr/>
        </p:nvSpPr>
        <p:spPr>
          <a:xfrm>
            <a:off x="6931744" y="1237769"/>
            <a:ext cx="4858275" cy="9754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Aft>
                <a:spcPts val="600"/>
              </a:spcAft>
              <a:buFont typeface="Arial" panose="020B0604020202020204" pitchFamily="34" charset="0"/>
              <a:buChar char="•"/>
            </a:pPr>
            <a:r>
              <a:rPr lang="fr-FR"/>
              <a:t>DIS du support Emprunt disponible sur le site PRIIPS de BPCE Vie</a:t>
            </a:r>
          </a:p>
        </p:txBody>
      </p:sp>
      <p:pic>
        <p:nvPicPr>
          <p:cNvPr id="2" name="Image 1">
            <a:extLst>
              <a:ext uri="{FF2B5EF4-FFF2-40B4-BE49-F238E27FC236}">
                <a16:creationId xmlns:a16="http://schemas.microsoft.com/office/drawing/2014/main" id="{150BB190-26A3-79C7-1727-019B213DB891}"/>
              </a:ext>
            </a:extLst>
          </p:cNvPr>
          <p:cNvPicPr>
            <a:picLocks noChangeAspect="1"/>
          </p:cNvPicPr>
          <p:nvPr/>
        </p:nvPicPr>
        <p:blipFill>
          <a:blip r:embed="rId5"/>
          <a:stretch>
            <a:fillRect/>
          </a:stretch>
        </p:blipFill>
        <p:spPr>
          <a:xfrm>
            <a:off x="11202992" y="154642"/>
            <a:ext cx="721028" cy="721028"/>
          </a:xfrm>
          <a:prstGeom prst="rect">
            <a:avLst/>
          </a:prstGeom>
        </p:spPr>
      </p:pic>
      <p:sp>
        <p:nvSpPr>
          <p:cNvPr id="4" name="Rectangle 3">
            <a:extLst>
              <a:ext uri="{FF2B5EF4-FFF2-40B4-BE49-F238E27FC236}">
                <a16:creationId xmlns:a16="http://schemas.microsoft.com/office/drawing/2014/main" id="{537C70D5-E9C4-7791-A6A9-22684F4F60A0}"/>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4421457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301748" y="3396798"/>
            <a:ext cx="10958111" cy="808222"/>
          </a:xfrm>
        </p:spPr>
        <p:txBody>
          <a:bodyPr/>
          <a:lstStyle/>
          <a:p>
            <a:r>
              <a:rPr lang="fr-FR"/>
              <a:t>Fiscalité</a:t>
            </a:r>
            <a:r>
              <a:rPr lang="fr-FR" sz="4250">
                <a:latin typeface="Montserrat SemiBold"/>
                <a:cs typeface="Arial"/>
              </a:rPr>
              <a:t> </a:t>
            </a:r>
          </a:p>
          <a:p>
            <a:pPr marL="714375" indent="-352425">
              <a:buClr>
                <a:srgbClr val="0070C0"/>
              </a:buClr>
              <a:buFont typeface="Wingdings" panose="05000000000000000000" pitchFamily="2" charset="2"/>
              <a:buChar char="q"/>
            </a:pPr>
            <a:r>
              <a:rPr lang="fr-FR" sz="2400">
                <a:latin typeface="Montserrat SemiBold"/>
                <a:cs typeface="Arial"/>
              </a:rPr>
              <a:t>du Compte-Titres Ordinaire</a:t>
            </a:r>
          </a:p>
          <a:p>
            <a:pPr marL="714375" indent="-352425">
              <a:buClr>
                <a:srgbClr val="0070C0"/>
              </a:buClr>
              <a:buFont typeface="Wingdings" panose="05000000000000000000" pitchFamily="2" charset="2"/>
              <a:buChar char="q"/>
            </a:pPr>
            <a:r>
              <a:rPr lang="fr-FR" sz="2400">
                <a:latin typeface="Montserrat SemiBold"/>
                <a:cs typeface="Arial"/>
              </a:rPr>
              <a:t>de l’Assurance Vie</a:t>
            </a:r>
            <a:endParaRPr lang="fr-FR" sz="2400"/>
          </a:p>
        </p:txBody>
      </p:sp>
      <p:sp>
        <p:nvSpPr>
          <p:cNvPr id="4" name="Rectangle 3">
            <a:extLst>
              <a:ext uri="{FF2B5EF4-FFF2-40B4-BE49-F238E27FC236}">
                <a16:creationId xmlns:a16="http://schemas.microsoft.com/office/drawing/2014/main" id="{D32BE5D7-C1E6-42BB-B9B5-00BE75A8EDC8}"/>
              </a:ext>
            </a:extLst>
          </p:cNvPr>
          <p:cNvSpPr/>
          <p:nvPr/>
        </p:nvSpPr>
        <p:spPr>
          <a:xfrm>
            <a:off x="3119669" y="6426138"/>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0" i="1" u="none" strike="noStrike" kern="1200" cap="none" spc="0" normalizeH="0" baseline="0" noProof="0">
              <a:ln>
                <a:noFill/>
              </a:ln>
              <a:solidFill>
                <a:srgbClr val="000000"/>
              </a:solidFill>
              <a:effectLst/>
              <a:uLnTx/>
              <a:uFillTx/>
              <a:latin typeface="Arial"/>
              <a:ea typeface="+mn-ea"/>
              <a:cs typeface="Arial"/>
              <a:sym typeface="Arial"/>
            </a:endParaRPr>
          </a:p>
        </p:txBody>
      </p:sp>
      <p:sp>
        <p:nvSpPr>
          <p:cNvPr id="2" name="Espace réservé du texte 1">
            <a:extLst>
              <a:ext uri="{FF2B5EF4-FFF2-40B4-BE49-F238E27FC236}">
                <a16:creationId xmlns:a16="http://schemas.microsoft.com/office/drawing/2014/main" id="{9970C9F1-01AD-53ED-CE6B-E3BDE4B7D55B}"/>
              </a:ext>
            </a:extLst>
          </p:cNvPr>
          <p:cNvSpPr>
            <a:spLocks noGrp="1"/>
          </p:cNvSpPr>
          <p:nvPr>
            <p:ph type="body" sz="quarter" idx="12"/>
          </p:nvPr>
        </p:nvSpPr>
        <p:spPr>
          <a:xfrm>
            <a:off x="378656" y="3091311"/>
            <a:ext cx="2703431" cy="1113709"/>
          </a:xfrm>
        </p:spPr>
        <p:txBody>
          <a:bodyPr/>
          <a:lstStyle/>
          <a:p>
            <a:r>
              <a:rPr lang="fr-FR" sz="6000">
                <a:solidFill>
                  <a:srgbClr val="0070C0"/>
                </a:solidFill>
              </a:rPr>
              <a:t>04.5</a:t>
            </a:r>
          </a:p>
        </p:txBody>
      </p:sp>
    </p:spTree>
    <p:extLst>
      <p:ext uri="{BB962C8B-B14F-4D97-AF65-F5344CB8AC3E}">
        <p14:creationId xmlns:p14="http://schemas.microsoft.com/office/powerpoint/2010/main" val="31124463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Le Compte-Titres Ordinaire (CTO)</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398505" y="1002751"/>
            <a:ext cx="11394989" cy="423068"/>
          </a:xfrm>
        </p:spPr>
        <p:txBody>
          <a:bodyPr>
            <a:normAutofit fontScale="92500"/>
          </a:bodyPr>
          <a:lstStyle/>
          <a:p>
            <a:r>
              <a:rPr lang="fr-FR"/>
              <a:t>Une solution pour diversifier votre patrimoine et gérer votre épargne en toute liberté </a:t>
            </a:r>
          </a:p>
        </p:txBody>
      </p:sp>
      <p:sp>
        <p:nvSpPr>
          <p:cNvPr id="9" name="ZoneTexte 8">
            <a:extLst>
              <a:ext uri="{FF2B5EF4-FFF2-40B4-BE49-F238E27FC236}">
                <a16:creationId xmlns:a16="http://schemas.microsoft.com/office/drawing/2014/main" id="{E115AB67-DC88-4F0B-8CA2-EE2E20A53808}"/>
              </a:ext>
            </a:extLst>
          </p:cNvPr>
          <p:cNvSpPr txBox="1"/>
          <p:nvPr/>
        </p:nvSpPr>
        <p:spPr>
          <a:xfrm>
            <a:off x="398505" y="1230109"/>
            <a:ext cx="11532238" cy="1646605"/>
          </a:xfrm>
          <a:prstGeom prst="rect">
            <a:avLst/>
          </a:prstGeom>
          <a:noFill/>
        </p:spPr>
        <p:txBody>
          <a:bodyPr wrap="square" rtlCol="0">
            <a:spAutoFit/>
          </a:bodyPr>
          <a:lstStyle/>
          <a:p>
            <a:pPr marL="171450" marR="0" lvl="0" indent="-1714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ü"/>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Avec le CTO vous prenez part à l’économie et à la vie des entreprises.</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ü"/>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Ce compte accueille tous les types d’instruments financiers : obligations, certificats, actions, OPC (Sicav, FCP), warrants, parts sociales, en France, en Europe et à l’international. Vous choisissez en fonction de vos objectifs et de vos convictions (ex : investissement écoresponsable). Le marché mondial vous est accessible !</a:t>
            </a:r>
            <a:endParaRPr kumimoji="0" lang="fr-FR" sz="12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578680" y="2927713"/>
            <a:ext cx="3142034" cy="3001733"/>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Accessible à tous </a:t>
            </a:r>
            <a:r>
              <a:rPr kumimoji="0" lang="fr-FR" sz="1400" b="0" i="0" u="none" strike="noStrike" kern="1200" cap="none" spc="0" normalizeH="0" baseline="0" noProof="0">
                <a:ln>
                  <a:noFill/>
                </a:ln>
                <a:solidFill>
                  <a:srgbClr val="000000"/>
                </a:solidFill>
                <a:effectLst/>
                <a:uLnTx/>
                <a:uFillTx/>
                <a:latin typeface="Arial"/>
                <a:ea typeface="+mn-ea"/>
                <a:cs typeface="+mn-cs"/>
              </a:rPr>
              <a:t>les titulaires d’un compte de dépôts ouvert dans les livres de l’établissement. Les mineurs peuvent en avoir un, ouvert et géré par leur représentant légal. Accessible aux personnes morales.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 saviez-vous? Le CTO est ouvert en mode simple, joint (entre époux, …), ou en démembrement de propriété (succession, …)</a:t>
            </a:r>
          </a:p>
        </p:txBody>
      </p:sp>
      <p:sp>
        <p:nvSpPr>
          <p:cNvPr id="4" name="ZoneTexte 3">
            <a:extLst>
              <a:ext uri="{FF2B5EF4-FFF2-40B4-BE49-F238E27FC236}">
                <a16:creationId xmlns:a16="http://schemas.microsoft.com/office/drawing/2014/main" id="{0928DC02-AB3F-4B66-A3DB-99899F71CCAC}"/>
              </a:ext>
            </a:extLst>
          </p:cNvPr>
          <p:cNvSpPr txBox="1"/>
          <p:nvPr/>
        </p:nvSpPr>
        <p:spPr>
          <a:xfrm>
            <a:off x="1123598" y="2742809"/>
            <a:ext cx="2135168"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Pour qui ?</a:t>
            </a:r>
          </a:p>
        </p:txBody>
      </p:sp>
      <p:sp>
        <p:nvSpPr>
          <p:cNvPr id="13" name="Rectangle : coins arrondis 12">
            <a:extLst>
              <a:ext uri="{FF2B5EF4-FFF2-40B4-BE49-F238E27FC236}">
                <a16:creationId xmlns:a16="http://schemas.microsoft.com/office/drawing/2014/main" id="{8264664A-3A39-4D35-A8B6-224D8009500E}"/>
              </a:ext>
            </a:extLst>
          </p:cNvPr>
          <p:cNvSpPr/>
          <p:nvPr/>
        </p:nvSpPr>
        <p:spPr>
          <a:xfrm>
            <a:off x="4612696" y="2927712"/>
            <a:ext cx="3142034" cy="3001733"/>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Votre épargne reste </a:t>
            </a:r>
            <a:r>
              <a:rPr kumimoji="0" lang="fr-FR" sz="1400" b="1" i="0" u="none" strike="noStrike" kern="1200" cap="none" spc="0" normalizeH="0" baseline="0" noProof="0">
                <a:ln>
                  <a:noFill/>
                </a:ln>
                <a:solidFill>
                  <a:srgbClr val="B34A8C"/>
                </a:solidFill>
                <a:effectLst/>
                <a:uLnTx/>
                <a:uFillTx/>
                <a:latin typeface="Arial"/>
                <a:ea typeface="+mn-ea"/>
                <a:cs typeface="+mn-cs"/>
              </a:rPr>
              <a:t>entièrement disponible</a:t>
            </a:r>
            <a:r>
              <a:rPr kumimoji="0" lang="fr-FR" sz="1400" b="0" i="0" u="none" strike="noStrike" kern="1200" cap="none" spc="0" normalizeH="0" baseline="0" noProof="0">
                <a:ln>
                  <a:noFill/>
                </a:ln>
                <a:solidFill>
                  <a:srgbClr val="000000"/>
                </a:solidFill>
                <a:effectLst/>
                <a:uLnTx/>
                <a:uFillTx/>
                <a:latin typeface="Arial"/>
                <a:ea typeface="+mn-ea"/>
                <a:cs typeface="+mn-cs"/>
              </a:rPr>
              <a:t>. Vos titres peuvent être vendus quand vous le souhaitez. Aucune durée de détention imposée ni de restriction de résidence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Dans le cadre de l’emprunt BPCE, le client bénéficie de la garantie en capital uniquement à l’échéance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p:txBody>
      </p:sp>
      <p:sp>
        <p:nvSpPr>
          <p:cNvPr id="14" name="ZoneTexte 13">
            <a:extLst>
              <a:ext uri="{FF2B5EF4-FFF2-40B4-BE49-F238E27FC236}">
                <a16:creationId xmlns:a16="http://schemas.microsoft.com/office/drawing/2014/main" id="{B0533C84-C838-469E-B8D6-27815EDF31B4}"/>
              </a:ext>
            </a:extLst>
          </p:cNvPr>
          <p:cNvSpPr txBox="1"/>
          <p:nvPr/>
        </p:nvSpPr>
        <p:spPr>
          <a:xfrm>
            <a:off x="5074644" y="2742808"/>
            <a:ext cx="2135168"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Disponibilités ?</a:t>
            </a:r>
          </a:p>
        </p:txBody>
      </p:sp>
      <p:sp>
        <p:nvSpPr>
          <p:cNvPr id="15" name="Rectangle : coins arrondis 14">
            <a:extLst>
              <a:ext uri="{FF2B5EF4-FFF2-40B4-BE49-F238E27FC236}">
                <a16:creationId xmlns:a16="http://schemas.microsoft.com/office/drawing/2014/main" id="{DD7B7CBA-E9FA-483A-89AD-DFDE1A6F0270}"/>
              </a:ext>
            </a:extLst>
          </p:cNvPr>
          <p:cNvSpPr/>
          <p:nvPr/>
        </p:nvSpPr>
        <p:spPr>
          <a:xfrm>
            <a:off x="8561019" y="2896695"/>
            <a:ext cx="3142034" cy="303274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Des investissements à votre rythme et </a:t>
            </a:r>
            <a:r>
              <a:rPr kumimoji="0" lang="fr-FR" sz="1400" b="1" i="0" u="none" strike="noStrike" kern="1200" cap="none" spc="0" normalizeH="0" baseline="0" noProof="0">
                <a:ln>
                  <a:noFill/>
                </a:ln>
                <a:solidFill>
                  <a:srgbClr val="B34A8C"/>
                </a:solidFill>
                <a:effectLst/>
                <a:uLnTx/>
                <a:uFillTx/>
                <a:latin typeface="Arial"/>
                <a:ea typeface="+mn-ea"/>
                <a:cs typeface="+mn-cs"/>
              </a:rPr>
              <a:t>sans plafond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p:txBody>
      </p:sp>
      <p:sp>
        <p:nvSpPr>
          <p:cNvPr id="16" name="ZoneTexte 15">
            <a:extLst>
              <a:ext uri="{FF2B5EF4-FFF2-40B4-BE49-F238E27FC236}">
                <a16:creationId xmlns:a16="http://schemas.microsoft.com/office/drawing/2014/main" id="{C55C4344-3CD2-4E2C-A5F4-296EB061B2E8}"/>
              </a:ext>
            </a:extLst>
          </p:cNvPr>
          <p:cNvSpPr txBox="1"/>
          <p:nvPr/>
        </p:nvSpPr>
        <p:spPr>
          <a:xfrm>
            <a:off x="9108660" y="2773823"/>
            <a:ext cx="2135168"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Quel plafond ?</a:t>
            </a:r>
          </a:p>
        </p:txBody>
      </p:sp>
      <p:sp>
        <p:nvSpPr>
          <p:cNvPr id="18" name="ZoneTexte 17">
            <a:extLst>
              <a:ext uri="{FF2B5EF4-FFF2-40B4-BE49-F238E27FC236}">
                <a16:creationId xmlns:a16="http://schemas.microsoft.com/office/drawing/2014/main" id="{04008275-B42E-40B9-B309-6623295071F2}"/>
              </a:ext>
            </a:extLst>
          </p:cNvPr>
          <p:cNvSpPr txBox="1"/>
          <p:nvPr/>
        </p:nvSpPr>
        <p:spPr>
          <a:xfrm>
            <a:off x="2661407" y="6152427"/>
            <a:ext cx="39025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FF0000"/>
                </a:solidFill>
                <a:effectLst/>
                <a:uLnTx/>
                <a:uFillTx/>
                <a:latin typeface="Arial"/>
                <a:ea typeface="+mn-ea"/>
                <a:cs typeface="+mn-cs"/>
                <a:hlinkClick r:id="rId3">
                  <a:extLst>
                    <a:ext uri="{A12FA001-AC4F-418D-AE19-62706E023703}">
                      <ahyp:hlinkClr xmlns:ahyp="http://schemas.microsoft.com/office/drawing/2018/hyperlinkcolor" val="tx"/>
                    </a:ext>
                  </a:extLst>
                </a:hlinkClick>
              </a:rPr>
              <a:t>Retrouvez l’essentiel du CTO pour vos clients</a:t>
            </a:r>
            <a:endParaRPr kumimoji="0" lang="fr-FR" sz="1400" b="0" i="0" u="none" strike="noStrike" kern="1200" cap="none" spc="0" normalizeH="0" baseline="0" noProof="0">
              <a:ln>
                <a:noFill/>
              </a:ln>
              <a:solidFill>
                <a:srgbClr val="FF0000"/>
              </a:solidFill>
              <a:effectLst/>
              <a:uLnTx/>
              <a:uFillTx/>
              <a:latin typeface="Arial"/>
              <a:ea typeface="+mn-ea"/>
              <a:cs typeface="+mn-cs"/>
            </a:endParaRPr>
          </a:p>
        </p:txBody>
      </p:sp>
      <p:pic>
        <p:nvPicPr>
          <p:cNvPr id="20" name="Graphique 19" descr="Curseur avec un remplissage uni">
            <a:extLst>
              <a:ext uri="{FF2B5EF4-FFF2-40B4-BE49-F238E27FC236}">
                <a16:creationId xmlns:a16="http://schemas.microsoft.com/office/drawing/2014/main" id="{C2367FBC-1A37-4CAD-8A72-3B67B4A50EF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13229" y="6352107"/>
            <a:ext cx="500017" cy="500017"/>
          </a:xfrm>
          <a:prstGeom prst="rect">
            <a:avLst/>
          </a:prstGeom>
        </p:spPr>
      </p:pic>
      <p:pic>
        <p:nvPicPr>
          <p:cNvPr id="21" name="Graphique 20" descr="Mégaphone1 avec un remplissage uni">
            <a:extLst>
              <a:ext uri="{FF2B5EF4-FFF2-40B4-BE49-F238E27FC236}">
                <a16:creationId xmlns:a16="http://schemas.microsoft.com/office/drawing/2014/main" id="{B1B76713-4AE4-45BE-B230-B5CFC3BD507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75617" y="4942219"/>
            <a:ext cx="606126" cy="606126"/>
          </a:xfrm>
          <a:prstGeom prst="rect">
            <a:avLst/>
          </a:prstGeom>
        </p:spPr>
      </p:pic>
      <p:pic>
        <p:nvPicPr>
          <p:cNvPr id="22" name="Graphique 21" descr="Avertissement avec un remplissage uni">
            <a:extLst>
              <a:ext uri="{FF2B5EF4-FFF2-40B4-BE49-F238E27FC236}">
                <a16:creationId xmlns:a16="http://schemas.microsoft.com/office/drawing/2014/main" id="{6EDF9F74-AB94-45A5-9579-1BB2F041C78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379577" y="4942219"/>
            <a:ext cx="466238" cy="466238"/>
          </a:xfrm>
          <a:prstGeom prst="rect">
            <a:avLst/>
          </a:prstGeom>
        </p:spPr>
      </p:pic>
      <p:sp>
        <p:nvSpPr>
          <p:cNvPr id="6" name="Rectangle 5">
            <a:extLst>
              <a:ext uri="{FF2B5EF4-FFF2-40B4-BE49-F238E27FC236}">
                <a16:creationId xmlns:a16="http://schemas.microsoft.com/office/drawing/2014/main" id="{643701BF-22AC-1D24-707B-FFD5E360C597}"/>
              </a:ext>
            </a:extLst>
          </p:cNvPr>
          <p:cNvSpPr/>
          <p:nvPr/>
        </p:nvSpPr>
        <p:spPr>
          <a:xfrm>
            <a:off x="3139495" y="6575089"/>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5" name="ZoneTexte 4">
            <a:extLst>
              <a:ext uri="{FF2B5EF4-FFF2-40B4-BE49-F238E27FC236}">
                <a16:creationId xmlns:a16="http://schemas.microsoft.com/office/drawing/2014/main" id="{69243E95-731D-82B3-1982-8F1D7C5F31E6}"/>
              </a:ext>
            </a:extLst>
          </p:cNvPr>
          <p:cNvSpPr txBox="1"/>
          <p:nvPr/>
        </p:nvSpPr>
        <p:spPr>
          <a:xfrm>
            <a:off x="6909557" y="6066271"/>
            <a:ext cx="39025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70C0"/>
                </a:solidFill>
                <a:effectLst/>
                <a:uLnTx/>
                <a:uFillTx/>
                <a:latin typeface="Arial"/>
                <a:ea typeface="+mn-ea"/>
                <a:cs typeface="+mn-cs"/>
                <a:hlinkClick r:id="rId10">
                  <a:extLst>
                    <a:ext uri="{A12FA001-AC4F-418D-AE19-62706E023703}">
                      <ahyp:hlinkClr xmlns:ahyp="http://schemas.microsoft.com/office/drawing/2018/hyperlinkcolor" val="tx"/>
                    </a:ext>
                  </a:extLst>
                </a:hlinkClick>
              </a:rPr>
              <a:t>Retrouvez l’essentiel du CTO pour vos clients</a:t>
            </a:r>
            <a:endParaRPr kumimoji="0" lang="fr-FR" sz="1400" b="0" i="0" u="none" strike="noStrike" kern="1200" cap="none" spc="0" normalizeH="0" baseline="0" noProof="0">
              <a:ln>
                <a:noFill/>
              </a:ln>
              <a:solidFill>
                <a:srgbClr val="0070C0"/>
              </a:solidFill>
              <a:effectLst/>
              <a:uLnTx/>
              <a:uFillTx/>
              <a:latin typeface="Arial"/>
              <a:ea typeface="+mn-ea"/>
              <a:cs typeface="+mn-cs"/>
            </a:endParaRPr>
          </a:p>
        </p:txBody>
      </p:sp>
      <p:pic>
        <p:nvPicPr>
          <p:cNvPr id="7" name="Image 6">
            <a:extLst>
              <a:ext uri="{FF2B5EF4-FFF2-40B4-BE49-F238E27FC236}">
                <a16:creationId xmlns:a16="http://schemas.microsoft.com/office/drawing/2014/main" id="{CAFA8894-CDFA-F413-F12E-8BFA50AF93C8}"/>
              </a:ext>
            </a:extLst>
          </p:cNvPr>
          <p:cNvPicPr>
            <a:picLocks noChangeAspect="1"/>
          </p:cNvPicPr>
          <p:nvPr/>
        </p:nvPicPr>
        <p:blipFill>
          <a:blip r:embed="rId11"/>
          <a:stretch>
            <a:fillRect/>
          </a:stretch>
        </p:blipFill>
        <p:spPr>
          <a:xfrm>
            <a:off x="11343358" y="37345"/>
            <a:ext cx="719390" cy="719390"/>
          </a:xfrm>
          <a:prstGeom prst="rect">
            <a:avLst/>
          </a:prstGeom>
        </p:spPr>
      </p:pic>
    </p:spTree>
    <p:extLst>
      <p:ext uri="{BB962C8B-B14F-4D97-AF65-F5344CB8AC3E}">
        <p14:creationId xmlns:p14="http://schemas.microsoft.com/office/powerpoint/2010/main" val="3476018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4B9F4FF0-65D1-45B4-B519-FD09E56A7EF9}"/>
              </a:ext>
            </a:extLst>
          </p:cNvPr>
          <p:cNvSpPr txBox="1"/>
          <p:nvPr/>
        </p:nvSpPr>
        <p:spPr>
          <a:xfrm>
            <a:off x="327368" y="1091565"/>
            <a:ext cx="5925787" cy="5721246"/>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dirty="0">
                <a:ln>
                  <a:noFill/>
                </a:ln>
                <a:solidFill>
                  <a:srgbClr val="B34A8C"/>
                </a:solidFill>
                <a:effectLst/>
                <a:uLnTx/>
                <a:uFillTx/>
                <a:latin typeface="Arial"/>
                <a:ea typeface="+mn-ea"/>
                <a:cs typeface="Arial" charset="0"/>
              </a:rPr>
              <a:t>Pour les personnes physiques</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Les revenus d’obligations (coupons) perçus et , le cas échéant la prime de remboursement sont imposés au </a:t>
            </a:r>
            <a:r>
              <a:rPr kumimoji="0" lang="fr-FR" sz="1400" b="1" i="0" u="none" strike="noStrike" kern="1200" cap="none" spc="0" normalizeH="0" baseline="0" noProof="0" dirty="0">
                <a:ln>
                  <a:noFill/>
                </a:ln>
                <a:solidFill>
                  <a:srgbClr val="000000"/>
                </a:solidFill>
                <a:effectLst/>
                <a:uLnTx/>
                <a:uFillTx/>
                <a:latin typeface="Arial"/>
                <a:ea typeface="+mn-ea"/>
                <a:cs typeface="+mn-cs"/>
              </a:rPr>
              <a:t>prélèvement forfaire unique (PFU) de 30%</a:t>
            </a:r>
            <a:r>
              <a:rPr kumimoji="0" lang="fr-FR" sz="1400" b="0" i="0" u="none" strike="noStrike" kern="1200" cap="none" spc="0" normalizeH="0" baseline="0" noProof="0" dirty="0">
                <a:ln>
                  <a:noFill/>
                </a:ln>
                <a:solidFill>
                  <a:srgbClr val="000000"/>
                </a:solidFill>
                <a:effectLst/>
                <a:uLnTx/>
                <a:uFillTx/>
                <a:latin typeface="Arial"/>
                <a:ea typeface="+mn-ea"/>
                <a:cs typeface="+mn-cs"/>
              </a:rPr>
              <a:t> (17,2 % de prélèvements sociaux + 12,8 % d’impôt sur le revenu).</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400" b="1" i="0" u="none" strike="noStrike" kern="1200" cap="none" spc="0" normalizeH="0" baseline="0" noProof="0" dirty="0">
              <a:ln>
                <a:noFill/>
              </a:ln>
              <a:solidFill>
                <a:srgbClr val="B34A8C"/>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1" i="0" u="none" strike="noStrike" kern="1200" cap="none" spc="0" normalizeH="0" baseline="0" noProof="0" dirty="0">
                <a:ln>
                  <a:noFill/>
                </a:ln>
                <a:solidFill>
                  <a:srgbClr val="B34A8C"/>
                </a:solidFill>
                <a:effectLst/>
                <a:uLnTx/>
                <a:uFillTx/>
                <a:latin typeface="Arial"/>
                <a:ea typeface="+mn-ea"/>
                <a:cs typeface="+mn-cs"/>
              </a:rPr>
              <a:t>À savoir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Possibilité pour le contribuable d’opter pour l’imposition au barème progressif de l’impôt sur le revenu. Les revenus sont également soumis aux prélèvements sociaux au taux de 17,2%.</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Cette option est globale ; elle concerne l’ensemble des revenus perçus et gains réalisés par tous les membres du foyer fiscal entrant dans le champ d’application du PFU, au titre d’une même année.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Elle permet notamment au contribuable de bénéficier d’une déduction de la CSG à hauteur de 6,8%.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10" name="ZoneTexte 9">
            <a:extLst>
              <a:ext uri="{FF2B5EF4-FFF2-40B4-BE49-F238E27FC236}">
                <a16:creationId xmlns:a16="http://schemas.microsoft.com/office/drawing/2014/main" id="{00570624-07B0-46E1-9DE3-5B7B6F8D3D38}"/>
              </a:ext>
            </a:extLst>
          </p:cNvPr>
          <p:cNvSpPr txBox="1"/>
          <p:nvPr/>
        </p:nvSpPr>
        <p:spPr>
          <a:xfrm>
            <a:off x="6618050" y="1138474"/>
            <a:ext cx="5573950" cy="4951805"/>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dirty="0">
                <a:ln>
                  <a:noFill/>
                </a:ln>
                <a:solidFill>
                  <a:srgbClr val="B34A8C"/>
                </a:solidFill>
                <a:effectLst/>
                <a:uLnTx/>
                <a:uFillTx/>
                <a:latin typeface="Arial"/>
                <a:ea typeface="+mn-ea"/>
                <a:cs typeface="Arial" charset="0"/>
              </a:rPr>
              <a:t>Pour les entreprises individuelles (BIC)</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altLang="fr-FR" sz="1400" b="0" i="0" u="none" strike="noStrike" kern="1200" cap="none" spc="0" normalizeH="0" baseline="0" noProof="0" dirty="0">
                <a:ln>
                  <a:noFill/>
                </a:ln>
                <a:solidFill>
                  <a:srgbClr val="000000"/>
                </a:solidFill>
                <a:effectLst/>
                <a:uLnTx/>
                <a:uFillTx/>
                <a:latin typeface="Arial"/>
                <a:ea typeface="+mn-ea"/>
                <a:cs typeface="+mn-cs"/>
              </a:rPr>
              <a:t>Les coupons et, le cas échéant la prime de remboursement, sont déduits des résultats imposables de l’entreprise pour être pris en compte dans les revenus de capitaux mobiliers de l’exploitant (Régime des personnes physiques).</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400" b="1" i="0" u="none" strike="noStrike" kern="1200" cap="none" spc="0" normalizeH="0" baseline="0" noProof="0" dirty="0">
              <a:ln>
                <a:noFill/>
              </a:ln>
              <a:solidFill>
                <a:srgbClr val="B34A8C"/>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1" i="0" u="none" strike="noStrike" kern="1200" cap="none" spc="0" normalizeH="0" baseline="0" noProof="0" dirty="0">
                <a:ln>
                  <a:noFill/>
                </a:ln>
                <a:solidFill>
                  <a:srgbClr val="B34A8C"/>
                </a:solidFill>
                <a:effectLst/>
                <a:uLnTx/>
                <a:uFillTx/>
                <a:latin typeface="Arial"/>
                <a:ea typeface="+mn-ea"/>
                <a:cs typeface="+mn-cs"/>
              </a:rPr>
              <a:t>À savoir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altLang="fr-FR" sz="1400" b="0" i="0" u="none" strike="noStrike" kern="1200" cap="none" spc="0" normalizeH="0" baseline="0" noProof="0" dirty="0">
                <a:ln>
                  <a:noFill/>
                </a:ln>
                <a:solidFill>
                  <a:srgbClr val="000000"/>
                </a:solidFill>
                <a:effectLst/>
                <a:uLnTx/>
                <a:uFillTx/>
                <a:latin typeface="Arial"/>
                <a:ea typeface="+mn-ea"/>
                <a:cs typeface="+mn-cs"/>
              </a:rPr>
              <a:t>Option possible pour le maintien des coupons dans les produits pris en compte pour la détermination du résultat imposable de l’entreprise si le montant des revenus de capitaux mobiliers est considéré comme marginal (moins de 5% des produits de l’exercice) – à apprécier globalement</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pic>
        <p:nvPicPr>
          <p:cNvPr id="7" name="Image 6">
            <a:extLst>
              <a:ext uri="{FF2B5EF4-FFF2-40B4-BE49-F238E27FC236}">
                <a16:creationId xmlns:a16="http://schemas.microsoft.com/office/drawing/2014/main" id="{4473B2A5-38EF-4212-85B6-089401E24031}"/>
              </a:ext>
            </a:extLst>
          </p:cNvPr>
          <p:cNvPicPr>
            <a:picLocks noChangeAspect="1"/>
          </p:cNvPicPr>
          <p:nvPr/>
        </p:nvPicPr>
        <p:blipFill>
          <a:blip r:embed="rId3"/>
          <a:stretch>
            <a:fillRect/>
          </a:stretch>
        </p:blipFill>
        <p:spPr>
          <a:xfrm>
            <a:off x="11410851" y="65927"/>
            <a:ext cx="721028" cy="721028"/>
          </a:xfrm>
          <a:prstGeom prst="rect">
            <a:avLst/>
          </a:prstGeom>
        </p:spPr>
      </p:pic>
      <p:sp>
        <p:nvSpPr>
          <p:cNvPr id="11" name="ZoneTexte 10">
            <a:extLst>
              <a:ext uri="{FF2B5EF4-FFF2-40B4-BE49-F238E27FC236}">
                <a16:creationId xmlns:a16="http://schemas.microsoft.com/office/drawing/2014/main" id="{588A17BA-E664-4A1C-956B-8BB3F4589E3D}"/>
              </a:ext>
            </a:extLst>
          </p:cNvPr>
          <p:cNvSpPr txBox="1"/>
          <p:nvPr/>
        </p:nvSpPr>
        <p:spPr>
          <a:xfrm>
            <a:off x="1106603" y="112836"/>
            <a:ext cx="10655796" cy="978729"/>
          </a:xfrm>
          <a:prstGeom prst="rect">
            <a:avLst/>
          </a:prstGeom>
          <a:noFill/>
        </p:spPr>
        <p:txBody>
          <a:bodyPr wrap="square" lIns="91440" tIns="45720" rIns="91440" bIns="45720" rtlCol="0" anchor="t">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a:ea typeface="Arial Narrow" panose="020B0606020202030204" pitchFamily="34" charset="0"/>
                <a:cs typeface="Arial"/>
                <a:sym typeface="Arial"/>
              </a:rPr>
              <a:t>Fiscalité des revenus d’obligations </a:t>
            </a:r>
          </a:p>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a:ea typeface="Arial Narrow" panose="020B0606020202030204" pitchFamily="34" charset="0"/>
                <a:cs typeface="Arial"/>
                <a:sym typeface="Arial"/>
              </a:rPr>
              <a:t>détenues dans un compte-titres ordinaire</a:t>
            </a:r>
            <a:endParaRPr kumimoji="0" lang="fr-FR" sz="3200" b="1" i="0" u="none" strike="noStrike" kern="0" cap="all" spc="0" normalizeH="0" baseline="0" noProof="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pic>
        <p:nvPicPr>
          <p:cNvPr id="4" name="Graphique 3" descr="Homme et femme contour">
            <a:extLst>
              <a:ext uri="{FF2B5EF4-FFF2-40B4-BE49-F238E27FC236}">
                <a16:creationId xmlns:a16="http://schemas.microsoft.com/office/drawing/2014/main" id="{C57E7C75-C3E3-460E-85D3-718C4D8FD70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68927" y="1004300"/>
            <a:ext cx="647487" cy="647487"/>
          </a:xfrm>
          <a:prstGeom prst="rect">
            <a:avLst/>
          </a:prstGeom>
        </p:spPr>
      </p:pic>
      <p:pic>
        <p:nvPicPr>
          <p:cNvPr id="13" name="Graphique 12" descr="Ville contour">
            <a:extLst>
              <a:ext uri="{FF2B5EF4-FFF2-40B4-BE49-F238E27FC236}">
                <a16:creationId xmlns:a16="http://schemas.microsoft.com/office/drawing/2014/main" id="{E6326145-7897-49DE-8664-47DFA080EC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55177" y="895628"/>
            <a:ext cx="798974" cy="798974"/>
          </a:xfrm>
          <a:prstGeom prst="rect">
            <a:avLst/>
          </a:prstGeom>
        </p:spPr>
      </p:pic>
      <p:sp>
        <p:nvSpPr>
          <p:cNvPr id="5" name="Rectangle 4">
            <a:extLst>
              <a:ext uri="{FF2B5EF4-FFF2-40B4-BE49-F238E27FC236}">
                <a16:creationId xmlns:a16="http://schemas.microsoft.com/office/drawing/2014/main" id="{9DC26DE1-4EDA-0507-555F-5B02D0FB804E}"/>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148282427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074961" y="286699"/>
            <a:ext cx="10655796" cy="978729"/>
          </a:xfrm>
          <a:prstGeom prst="rect">
            <a:avLst/>
          </a:prstGeom>
          <a:noFill/>
        </p:spPr>
        <p:txBody>
          <a:bodyPr wrap="square" lIns="91440" tIns="45720" rIns="91440" bIns="45720" rtlCol="0" anchor="t">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a:ea typeface="Arial Narrow" panose="020B0606020202030204" pitchFamily="34" charset="0"/>
                <a:cs typeface="Arial"/>
                <a:sym typeface="Arial"/>
              </a:rPr>
              <a:t>Fiscalité des revenus d’obligations </a:t>
            </a:r>
          </a:p>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a:ea typeface="Arial Narrow" panose="020B0606020202030204" pitchFamily="34" charset="0"/>
                <a:cs typeface="Arial"/>
                <a:sym typeface="Arial"/>
              </a:rPr>
              <a:t>détenues dans un compte-titres ordinaire</a:t>
            </a:r>
            <a:endParaRPr kumimoji="0" lang="fr-FR" sz="3200" b="1" i="0" u="none" strike="noStrike" kern="0" cap="all" spc="0" normalizeH="0" baseline="0" noProof="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sp>
        <p:nvSpPr>
          <p:cNvPr id="8" name="ZoneTexte 7">
            <a:extLst>
              <a:ext uri="{FF2B5EF4-FFF2-40B4-BE49-F238E27FC236}">
                <a16:creationId xmlns:a16="http://schemas.microsoft.com/office/drawing/2014/main" id="{14C7198D-F665-4BE4-8883-48A52F662598}"/>
              </a:ext>
            </a:extLst>
          </p:cNvPr>
          <p:cNvSpPr txBox="1"/>
          <p:nvPr/>
        </p:nvSpPr>
        <p:spPr>
          <a:xfrm>
            <a:off x="359392" y="1507095"/>
            <a:ext cx="5573950" cy="4782528"/>
          </a:xfrm>
          <a:prstGeom prst="rect">
            <a:avLst/>
          </a:prstGeom>
          <a:noFill/>
        </p:spPr>
        <p:txBody>
          <a:bodyPr wrap="square" lIns="91440" tIns="45720" rIns="91440" bIns="45720" anchor="t">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a:ln>
                  <a:noFill/>
                </a:ln>
                <a:solidFill>
                  <a:srgbClr val="B34A8C"/>
                </a:solidFill>
                <a:effectLst/>
                <a:uLnTx/>
                <a:uFillTx/>
                <a:latin typeface="Arial"/>
                <a:ea typeface="+mn-ea"/>
                <a:cs typeface="Arial"/>
              </a:rPr>
              <a:t>Pour les personnes morales soumises à l’IS</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Les coupons perçus sont rattachés aux résultats de l’exercice au cours duquel ils sont courus.</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La prime de remboursement fait l’objet d’une imposition étalée lorsque qu’au titre de l’exercice au cours de laquelle elle est versée :</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Char char="-"/>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 Elle est supérieure à 10% du prix d’acquisition</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Char char="-"/>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 Elle est attachée à un titre dont le prix moyen à l’émission n’excède pas 90% de la valeur de remboursement.</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Si ces conditions ne sont pas remplies, elle est prise en compte dans les résultats de l’exercice au cours duquel elle est perçue.</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p:txBody>
      </p:sp>
      <p:sp>
        <p:nvSpPr>
          <p:cNvPr id="12" name="ZoneTexte 11">
            <a:extLst>
              <a:ext uri="{FF2B5EF4-FFF2-40B4-BE49-F238E27FC236}">
                <a16:creationId xmlns:a16="http://schemas.microsoft.com/office/drawing/2014/main" id="{32E9FA7D-7DF1-4A80-9AC8-8C0B50912D91}"/>
              </a:ext>
            </a:extLst>
          </p:cNvPr>
          <p:cNvSpPr txBox="1"/>
          <p:nvPr/>
        </p:nvSpPr>
        <p:spPr>
          <a:xfrm>
            <a:off x="6371226" y="1507095"/>
            <a:ext cx="5573950" cy="2135649"/>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a:ln>
                  <a:noFill/>
                </a:ln>
                <a:solidFill>
                  <a:srgbClr val="B34A8C"/>
                </a:solidFill>
                <a:effectLst/>
                <a:uLnTx/>
                <a:uFillTx/>
                <a:latin typeface="Arial"/>
                <a:ea typeface="+mn-ea"/>
                <a:cs typeface="Arial" charset="0"/>
              </a:rPr>
              <a:t>Pour les personnes morales NON soumises à l’IS</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Les coupons perçus et, le cas échéant la prime de remboursement sont imposables au niveau de l’associé, selon le régime fiscal qui lui est applicable (IR ou IS).</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p:txBody>
      </p:sp>
      <p:sp>
        <p:nvSpPr>
          <p:cNvPr id="13" name="ZoneTexte 12">
            <a:extLst>
              <a:ext uri="{FF2B5EF4-FFF2-40B4-BE49-F238E27FC236}">
                <a16:creationId xmlns:a16="http://schemas.microsoft.com/office/drawing/2014/main" id="{9F9EA067-D65B-4FF4-BAB1-049164EF34F0}"/>
              </a:ext>
            </a:extLst>
          </p:cNvPr>
          <p:cNvSpPr txBox="1"/>
          <p:nvPr/>
        </p:nvSpPr>
        <p:spPr>
          <a:xfrm>
            <a:off x="6402859" y="3753864"/>
            <a:ext cx="5573950" cy="2858924"/>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dirty="0">
                <a:ln>
                  <a:noFill/>
                </a:ln>
                <a:solidFill>
                  <a:srgbClr val="B34A8C"/>
                </a:solidFill>
                <a:effectLst/>
                <a:uLnTx/>
                <a:uFillTx/>
                <a:latin typeface="Arial"/>
                <a:ea typeface="+mn-ea"/>
                <a:cs typeface="Arial" charset="0"/>
              </a:rPr>
              <a:t>Pour les OSBL  </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Les coupons et, le cas échéant la prime de remboursement sont soumis à l’impôt sur les sociétés au taux réduit de 10%.</a:t>
            </a:r>
          </a:p>
          <a:p>
            <a:pPr marL="628650" marR="0" lvl="1" indent="-171450" algn="l" defTabSz="9144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Les fondations reconnues d’utilité publique et les fonds de dotation ne supportent en revanche aucune imposition sur leur revenus patrimoniaux.</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pic>
        <p:nvPicPr>
          <p:cNvPr id="9" name="Image 8">
            <a:extLst>
              <a:ext uri="{FF2B5EF4-FFF2-40B4-BE49-F238E27FC236}">
                <a16:creationId xmlns:a16="http://schemas.microsoft.com/office/drawing/2014/main" id="{5D6550E6-283C-4D61-9E56-53DCCB7CCB2A}"/>
              </a:ext>
            </a:extLst>
          </p:cNvPr>
          <p:cNvPicPr>
            <a:picLocks noChangeAspect="1"/>
          </p:cNvPicPr>
          <p:nvPr/>
        </p:nvPicPr>
        <p:blipFill>
          <a:blip r:embed="rId3"/>
          <a:stretch>
            <a:fillRect/>
          </a:stretch>
        </p:blipFill>
        <p:spPr>
          <a:xfrm>
            <a:off x="11406910" y="104443"/>
            <a:ext cx="721028" cy="721028"/>
          </a:xfrm>
          <a:prstGeom prst="rect">
            <a:avLst/>
          </a:prstGeom>
        </p:spPr>
      </p:pic>
      <p:pic>
        <p:nvPicPr>
          <p:cNvPr id="5" name="Graphique 4" descr="Ville avec un remplissage uni">
            <a:extLst>
              <a:ext uri="{FF2B5EF4-FFF2-40B4-BE49-F238E27FC236}">
                <a16:creationId xmlns:a16="http://schemas.microsoft.com/office/drawing/2014/main" id="{2C3E8175-741A-416B-96FF-8207636DD22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87747" y="1169553"/>
            <a:ext cx="893180" cy="893180"/>
          </a:xfrm>
          <a:prstGeom prst="rect">
            <a:avLst/>
          </a:prstGeom>
        </p:spPr>
      </p:pic>
      <p:pic>
        <p:nvPicPr>
          <p:cNvPr id="10" name="Graphique 9" descr="Ville contour">
            <a:extLst>
              <a:ext uri="{FF2B5EF4-FFF2-40B4-BE49-F238E27FC236}">
                <a16:creationId xmlns:a16="http://schemas.microsoft.com/office/drawing/2014/main" id="{8C6B6E20-257A-4002-893C-EF4F2AC78BB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049543" y="1118068"/>
            <a:ext cx="914400" cy="914400"/>
          </a:xfrm>
          <a:prstGeom prst="rect">
            <a:avLst/>
          </a:prstGeom>
        </p:spPr>
      </p:pic>
      <p:pic>
        <p:nvPicPr>
          <p:cNvPr id="14" name="Graphique 13" descr="Bâtiment contour">
            <a:extLst>
              <a:ext uri="{FF2B5EF4-FFF2-40B4-BE49-F238E27FC236}">
                <a16:creationId xmlns:a16="http://schemas.microsoft.com/office/drawing/2014/main" id="{A831A3CC-5751-4D0C-914E-9F0C7AABCA5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138802" y="3334728"/>
            <a:ext cx="764058" cy="764058"/>
          </a:xfrm>
          <a:prstGeom prst="rect">
            <a:avLst/>
          </a:prstGeom>
        </p:spPr>
      </p:pic>
      <p:sp>
        <p:nvSpPr>
          <p:cNvPr id="4" name="Rectangle 3">
            <a:extLst>
              <a:ext uri="{FF2B5EF4-FFF2-40B4-BE49-F238E27FC236}">
                <a16:creationId xmlns:a16="http://schemas.microsoft.com/office/drawing/2014/main" id="{E830ACCA-8F1D-1F79-D8B4-D397B2678569}"/>
              </a:ext>
            </a:extLst>
          </p:cNvPr>
          <p:cNvSpPr/>
          <p:nvPr/>
        </p:nvSpPr>
        <p:spPr>
          <a:xfrm>
            <a:off x="3165325" y="6458852"/>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6322939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074961" y="286699"/>
            <a:ext cx="10655796" cy="1421928"/>
          </a:xfrm>
          <a:prstGeom prst="rect">
            <a:avLst/>
          </a:prstGeom>
          <a:noFill/>
        </p:spPr>
        <p:txBody>
          <a:bodyPr wrap="square" lIns="91440" tIns="45720" rIns="91440" bIns="45720" rtlCol="0" anchor="t">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a:ea typeface="Arial Narrow" panose="020B0606020202030204" pitchFamily="34" charset="0"/>
                <a:cs typeface="Arial"/>
                <a:sym typeface="Arial"/>
              </a:rPr>
              <a:t>Fiscalité des plus et moins-values sur </a:t>
            </a:r>
          </a:p>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a:ea typeface="Arial Narrow" panose="020B0606020202030204" pitchFamily="34" charset="0"/>
                <a:cs typeface="Arial"/>
                <a:sym typeface="Arial"/>
              </a:rPr>
              <a:t>cessions avant l’échéance d’obligations détenues dans un compte-titres ordinaire</a:t>
            </a:r>
            <a:endParaRPr kumimoji="0" lang="fr-FR" sz="3200" b="1" i="0" u="none" strike="noStrike" kern="0" cap="all" spc="0" normalizeH="0" baseline="0" noProof="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sp>
        <p:nvSpPr>
          <p:cNvPr id="9" name="ZoneTexte 8">
            <a:extLst>
              <a:ext uri="{FF2B5EF4-FFF2-40B4-BE49-F238E27FC236}">
                <a16:creationId xmlns:a16="http://schemas.microsoft.com/office/drawing/2014/main" id="{4B9F4FF0-65D1-45B4-B519-FD09E56A7EF9}"/>
              </a:ext>
            </a:extLst>
          </p:cNvPr>
          <p:cNvSpPr txBox="1"/>
          <p:nvPr/>
        </p:nvSpPr>
        <p:spPr>
          <a:xfrm>
            <a:off x="233173" y="1799647"/>
            <a:ext cx="6169686" cy="4921027"/>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dirty="0">
                <a:ln>
                  <a:noFill/>
                </a:ln>
                <a:solidFill>
                  <a:srgbClr val="B34A8C"/>
                </a:solidFill>
                <a:effectLst/>
                <a:uLnTx/>
                <a:uFillTx/>
                <a:latin typeface="Arial"/>
                <a:ea typeface="+mn-ea"/>
                <a:cs typeface="Arial" charset="0"/>
              </a:rPr>
              <a:t>Pour les personnes physiques</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Les plus-values nettes réalisées par les particuliers (après imputation des moins-values de même nature réalisées au cours de la même année ou des 10 années suivantes) sont soumises de plein droit à un prélèvement forfaitaire unique (PFU) au taux global de 30% (12,8% au titre de l’impôt sur le revenu et de 17,2% au titre des prélèvements sociaux).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Possibilité pour le contribuable d’opter pour l’imposition au barème progressif de l’impôt sur le revenu (option globale et annuelle). Les plus-values sont également soumises aux prélèvements sociaux au taux de 17,2%.</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Elle permet notamment au contribuable de bénéficier de certains abattements et d’une déduction de la CSG à hauteur de 6,8%.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10" name="ZoneTexte 9">
            <a:extLst>
              <a:ext uri="{FF2B5EF4-FFF2-40B4-BE49-F238E27FC236}">
                <a16:creationId xmlns:a16="http://schemas.microsoft.com/office/drawing/2014/main" id="{00570624-07B0-46E1-9DE3-5B7B6F8D3D38}"/>
              </a:ext>
            </a:extLst>
          </p:cNvPr>
          <p:cNvSpPr txBox="1"/>
          <p:nvPr/>
        </p:nvSpPr>
        <p:spPr>
          <a:xfrm>
            <a:off x="7194427" y="1837747"/>
            <a:ext cx="4628845" cy="2068323"/>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a:ln>
                  <a:noFill/>
                </a:ln>
                <a:solidFill>
                  <a:srgbClr val="B34A8C"/>
                </a:solidFill>
                <a:effectLst/>
                <a:uLnTx/>
                <a:uFillTx/>
                <a:latin typeface="Arial"/>
                <a:ea typeface="+mn-ea"/>
                <a:cs typeface="Arial" charset="0"/>
              </a:rPr>
              <a:t>Pour les entreprises individuelles (BIC)</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La cession de titres figurant à l'actif de l'entreprise mais non affectés aux besoins de l’activité professionnelle(ce qui est le cas des obligations BPCE) entraîne la constatation d'une plus ou moins-value relevant du régime des plus-values privées. </a:t>
            </a:r>
          </a:p>
        </p:txBody>
      </p:sp>
      <p:pic>
        <p:nvPicPr>
          <p:cNvPr id="8" name="Image 7" descr="Une image contenant texte, clipart&#10;&#10;Description générée automatiquement">
            <a:extLst>
              <a:ext uri="{FF2B5EF4-FFF2-40B4-BE49-F238E27FC236}">
                <a16:creationId xmlns:a16="http://schemas.microsoft.com/office/drawing/2014/main" id="{BABDA061-BFB9-3A96-1B48-85D03F11CFB0}"/>
              </a:ext>
            </a:extLst>
          </p:cNvPr>
          <p:cNvPicPr>
            <a:picLocks noChangeAspect="1"/>
          </p:cNvPicPr>
          <p:nvPr/>
        </p:nvPicPr>
        <p:blipFill>
          <a:blip r:embed="rId3"/>
          <a:stretch>
            <a:fillRect/>
          </a:stretch>
        </p:blipFill>
        <p:spPr>
          <a:xfrm>
            <a:off x="11323308" y="154642"/>
            <a:ext cx="721028" cy="721028"/>
          </a:xfrm>
          <a:prstGeom prst="rect">
            <a:avLst/>
          </a:prstGeom>
        </p:spPr>
      </p:pic>
      <p:pic>
        <p:nvPicPr>
          <p:cNvPr id="11" name="Graphique 10" descr="Homme et femme contour">
            <a:extLst>
              <a:ext uri="{FF2B5EF4-FFF2-40B4-BE49-F238E27FC236}">
                <a16:creationId xmlns:a16="http://schemas.microsoft.com/office/drawing/2014/main" id="{94984E15-87F8-4B28-A20A-8541B9EDDE6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18016" y="1671582"/>
            <a:ext cx="647487" cy="647487"/>
          </a:xfrm>
          <a:prstGeom prst="rect">
            <a:avLst/>
          </a:prstGeom>
        </p:spPr>
      </p:pic>
      <p:pic>
        <p:nvPicPr>
          <p:cNvPr id="12" name="Graphique 11" descr="Ville contour">
            <a:extLst>
              <a:ext uri="{FF2B5EF4-FFF2-40B4-BE49-F238E27FC236}">
                <a16:creationId xmlns:a16="http://schemas.microsoft.com/office/drawing/2014/main" id="{43D13DE3-B81E-4A82-A4BC-203E79CAC5C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088573" y="1592903"/>
            <a:ext cx="798974" cy="798974"/>
          </a:xfrm>
          <a:prstGeom prst="rect">
            <a:avLst/>
          </a:prstGeom>
        </p:spPr>
      </p:pic>
      <p:sp>
        <p:nvSpPr>
          <p:cNvPr id="3" name="Rectangle 2">
            <a:extLst>
              <a:ext uri="{FF2B5EF4-FFF2-40B4-BE49-F238E27FC236}">
                <a16:creationId xmlns:a16="http://schemas.microsoft.com/office/drawing/2014/main" id="{6300520A-9490-1935-BD65-880F9378F06C}"/>
              </a:ext>
            </a:extLst>
          </p:cNvPr>
          <p:cNvSpPr/>
          <p:nvPr/>
        </p:nvSpPr>
        <p:spPr>
          <a:xfrm>
            <a:off x="3536860" y="6483621"/>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21885071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074961" y="286699"/>
            <a:ext cx="10655796" cy="1421928"/>
          </a:xfrm>
          <a:prstGeom prst="rect">
            <a:avLst/>
          </a:prstGeom>
          <a:noFill/>
        </p:spPr>
        <p:txBody>
          <a:bodyPr wrap="square" lIns="91440" tIns="45720" rIns="91440" bIns="45720" rtlCol="0" anchor="t">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a:ea typeface="Arial Narrow" panose="020B0606020202030204" pitchFamily="34" charset="0"/>
                <a:cs typeface="Arial"/>
                <a:sym typeface="Arial"/>
              </a:rPr>
              <a:t>Fiscalité des plus et moins-values sur </a:t>
            </a:r>
          </a:p>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a:ea typeface="Arial Narrow" panose="020B0606020202030204" pitchFamily="34" charset="0"/>
                <a:cs typeface="Arial"/>
                <a:sym typeface="Arial"/>
              </a:rPr>
              <a:t>cessions avant l’échéance d’obligations détenues dans un compte-titres ordinaire</a:t>
            </a:r>
            <a:endParaRPr kumimoji="0" lang="fr-FR" sz="3200" b="1" i="0" u="none" strike="noStrike" kern="0" cap="all" spc="0" normalizeH="0" baseline="0" noProof="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sp>
        <p:nvSpPr>
          <p:cNvPr id="9" name="ZoneTexte 8">
            <a:extLst>
              <a:ext uri="{FF2B5EF4-FFF2-40B4-BE49-F238E27FC236}">
                <a16:creationId xmlns:a16="http://schemas.microsoft.com/office/drawing/2014/main" id="{4B9F4FF0-65D1-45B4-B519-FD09E56A7EF9}"/>
              </a:ext>
            </a:extLst>
          </p:cNvPr>
          <p:cNvSpPr txBox="1"/>
          <p:nvPr/>
        </p:nvSpPr>
        <p:spPr>
          <a:xfrm>
            <a:off x="179698" y="1906362"/>
            <a:ext cx="6169686" cy="2468433"/>
          </a:xfrm>
          <a:prstGeom prst="rect">
            <a:avLst/>
          </a:prstGeom>
          <a:noFill/>
        </p:spPr>
        <p:txBody>
          <a:bodyPr wrap="square">
            <a:spAutoFit/>
          </a:bodyPr>
          <a:lstStyle/>
          <a:p>
            <a:pPr marL="285750" marR="0" lvl="1" indent="-2857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v"/>
              <a:tabLst/>
              <a:defRPr/>
            </a:pPr>
            <a:r>
              <a:rPr kumimoji="0" lang="fr-FR" altLang="fr-FR" sz="1400" b="1" i="0" u="none" strike="noStrike" kern="1200" cap="none" spc="0" normalizeH="0" baseline="0" noProof="0" dirty="0">
                <a:ln>
                  <a:noFill/>
                </a:ln>
                <a:solidFill>
                  <a:srgbClr val="B34A8C"/>
                </a:solidFill>
                <a:effectLst/>
                <a:uLnTx/>
                <a:uFillTx/>
                <a:latin typeface="Arial"/>
                <a:ea typeface="+mn-ea"/>
                <a:cs typeface="Arial"/>
              </a:rPr>
              <a:t>Pour les personnes morales soumises à l’IS</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Les plus-values sont comprises dans le résultat ordinaire de l'exercice en cours lors de leurs réalisations, qui est soumis au taux de droit commun ou, dans les PME, au taux réduit d'imposition de 15 % dans une limite de bénéfice de 38 120 €.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Les moins-values s'imputent sur le bénéfice d'exploitation ou contribuent à la formation d'un déficit reportable dans les conditions de droit commun.</a:t>
            </a:r>
          </a:p>
        </p:txBody>
      </p:sp>
      <p:sp>
        <p:nvSpPr>
          <p:cNvPr id="10" name="ZoneTexte 9">
            <a:extLst>
              <a:ext uri="{FF2B5EF4-FFF2-40B4-BE49-F238E27FC236}">
                <a16:creationId xmlns:a16="http://schemas.microsoft.com/office/drawing/2014/main" id="{00570624-07B0-46E1-9DE3-5B7B6F8D3D38}"/>
              </a:ext>
            </a:extLst>
          </p:cNvPr>
          <p:cNvSpPr txBox="1"/>
          <p:nvPr/>
        </p:nvSpPr>
        <p:spPr>
          <a:xfrm>
            <a:off x="6958292" y="1838489"/>
            <a:ext cx="4664503" cy="1458541"/>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a:ln>
                  <a:noFill/>
                </a:ln>
                <a:solidFill>
                  <a:srgbClr val="B34A8C"/>
                </a:solidFill>
                <a:effectLst/>
                <a:uLnTx/>
                <a:uFillTx/>
                <a:latin typeface="Arial"/>
                <a:ea typeface="+mn-ea"/>
                <a:cs typeface="Arial" charset="0"/>
              </a:rPr>
              <a:t>Pour les OSBL</a:t>
            </a: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Les plus-values de cession de titres réalisées par des OSBL ne supportent aucune imposition.</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p:txBody>
      </p:sp>
      <p:sp>
        <p:nvSpPr>
          <p:cNvPr id="8" name="ZoneTexte 7">
            <a:extLst>
              <a:ext uri="{FF2B5EF4-FFF2-40B4-BE49-F238E27FC236}">
                <a16:creationId xmlns:a16="http://schemas.microsoft.com/office/drawing/2014/main" id="{B0ADCB6F-1CAA-4F99-AD06-CB81D464DAEC}"/>
              </a:ext>
            </a:extLst>
          </p:cNvPr>
          <p:cNvSpPr txBox="1"/>
          <p:nvPr/>
        </p:nvSpPr>
        <p:spPr>
          <a:xfrm>
            <a:off x="91416" y="4446290"/>
            <a:ext cx="11832604" cy="2581925"/>
          </a:xfrm>
          <a:prstGeom prst="rect">
            <a:avLst/>
          </a:prstGeom>
          <a:noFill/>
        </p:spPr>
        <p:txBody>
          <a:bodyPr wrap="square">
            <a:spAutoFit/>
          </a:bodyPr>
          <a:lstStyle/>
          <a:p>
            <a:pPr marL="285750" marR="0" lvl="1" indent="-2857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v"/>
              <a:tabLst/>
              <a:defRPr/>
            </a:pPr>
            <a:r>
              <a:rPr kumimoji="0" lang="fr-FR" altLang="fr-FR" sz="1400" b="1" i="0" u="none" strike="noStrike" kern="1200" cap="none" spc="0" normalizeH="0" baseline="0" noProof="0" dirty="0">
                <a:ln>
                  <a:noFill/>
                </a:ln>
                <a:solidFill>
                  <a:srgbClr val="B34A8C"/>
                </a:solidFill>
                <a:effectLst/>
                <a:uLnTx/>
                <a:uFillTx/>
                <a:latin typeface="Arial"/>
                <a:ea typeface="+mn-ea"/>
                <a:cs typeface="Arial"/>
              </a:rPr>
              <a:t>Pour les personnes morales non soumises à l’IS</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La cession de titres figurant à l'actif de l'entreprise mais non affectés aux besoins de l’activité professionnelle (Ce qui est le cas des obligations BPCE) entraîne la constatation d'une plus ou moins-value relevant du régime de l’associé. La plus-value est comprise dans la quote-part de l’associé ; au titre des plus-values privées pour les personnes physiques et comprises dans le résultat ordinaire de l’exercice pour les personnes morales soumises à l’IS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pic>
        <p:nvPicPr>
          <p:cNvPr id="11" name="Image 10" descr="Une image contenant texte, clipart&#10;&#10;Description générée automatiquement">
            <a:extLst>
              <a:ext uri="{FF2B5EF4-FFF2-40B4-BE49-F238E27FC236}">
                <a16:creationId xmlns:a16="http://schemas.microsoft.com/office/drawing/2014/main" id="{8786BB1F-26F2-9A14-E367-DA42497E7A1A}"/>
              </a:ext>
            </a:extLst>
          </p:cNvPr>
          <p:cNvPicPr>
            <a:picLocks noChangeAspect="1"/>
          </p:cNvPicPr>
          <p:nvPr/>
        </p:nvPicPr>
        <p:blipFill>
          <a:blip r:embed="rId3"/>
          <a:stretch>
            <a:fillRect/>
          </a:stretch>
        </p:blipFill>
        <p:spPr>
          <a:xfrm>
            <a:off x="11202992" y="154642"/>
            <a:ext cx="721028" cy="721028"/>
          </a:xfrm>
          <a:prstGeom prst="rect">
            <a:avLst/>
          </a:prstGeom>
        </p:spPr>
      </p:pic>
      <p:sp>
        <p:nvSpPr>
          <p:cNvPr id="5" name="Forme libre : forme 4">
            <a:extLst>
              <a:ext uri="{FF2B5EF4-FFF2-40B4-BE49-F238E27FC236}">
                <a16:creationId xmlns:a16="http://schemas.microsoft.com/office/drawing/2014/main" id="{517B1FD5-CD15-4C6B-BC28-17A291993CBD}"/>
              </a:ext>
            </a:extLst>
          </p:cNvPr>
          <p:cNvSpPr/>
          <p:nvPr/>
        </p:nvSpPr>
        <p:spPr>
          <a:xfrm>
            <a:off x="4449694" y="1917127"/>
            <a:ext cx="223295" cy="334942"/>
          </a:xfrm>
          <a:custGeom>
            <a:avLst/>
            <a:gdLst>
              <a:gd name="connsiteX0" fmla="*/ 55824 w 223295"/>
              <a:gd name="connsiteY0" fmla="*/ 204687 h 334942"/>
              <a:gd name="connsiteX1" fmla="*/ 93040 w 223295"/>
              <a:gd name="connsiteY1" fmla="*/ 204687 h 334942"/>
              <a:gd name="connsiteX2" fmla="*/ 93040 w 223295"/>
              <a:gd name="connsiteY2" fmla="*/ 241903 h 334942"/>
              <a:gd name="connsiteX3" fmla="*/ 55824 w 223295"/>
              <a:gd name="connsiteY3" fmla="*/ 241903 h 334942"/>
              <a:gd name="connsiteX4" fmla="*/ 55824 w 223295"/>
              <a:gd name="connsiteY4" fmla="*/ 204687 h 334942"/>
              <a:gd name="connsiteX5" fmla="*/ 55824 w 223295"/>
              <a:gd name="connsiteY5" fmla="*/ 130255 h 334942"/>
              <a:gd name="connsiteX6" fmla="*/ 93040 w 223295"/>
              <a:gd name="connsiteY6" fmla="*/ 130255 h 334942"/>
              <a:gd name="connsiteX7" fmla="*/ 93040 w 223295"/>
              <a:gd name="connsiteY7" fmla="*/ 167471 h 334942"/>
              <a:gd name="connsiteX8" fmla="*/ 55824 w 223295"/>
              <a:gd name="connsiteY8" fmla="*/ 167471 h 334942"/>
              <a:gd name="connsiteX9" fmla="*/ 55824 w 223295"/>
              <a:gd name="connsiteY9" fmla="*/ 130255 h 334942"/>
              <a:gd name="connsiteX10" fmla="*/ 55824 w 223295"/>
              <a:gd name="connsiteY10" fmla="*/ 55824 h 334942"/>
              <a:gd name="connsiteX11" fmla="*/ 93040 w 223295"/>
              <a:gd name="connsiteY11" fmla="*/ 55824 h 334942"/>
              <a:gd name="connsiteX12" fmla="*/ 93040 w 223295"/>
              <a:gd name="connsiteY12" fmla="*/ 93040 h 334942"/>
              <a:gd name="connsiteX13" fmla="*/ 55824 w 223295"/>
              <a:gd name="connsiteY13" fmla="*/ 93040 h 334942"/>
              <a:gd name="connsiteX14" fmla="*/ 55824 w 223295"/>
              <a:gd name="connsiteY14" fmla="*/ 55824 h 334942"/>
              <a:gd name="connsiteX15" fmla="*/ 130255 w 223295"/>
              <a:gd name="connsiteY15" fmla="*/ 204687 h 334942"/>
              <a:gd name="connsiteX16" fmla="*/ 167471 w 223295"/>
              <a:gd name="connsiteY16" fmla="*/ 204687 h 334942"/>
              <a:gd name="connsiteX17" fmla="*/ 167471 w 223295"/>
              <a:gd name="connsiteY17" fmla="*/ 241903 h 334942"/>
              <a:gd name="connsiteX18" fmla="*/ 130255 w 223295"/>
              <a:gd name="connsiteY18" fmla="*/ 241903 h 334942"/>
              <a:gd name="connsiteX19" fmla="*/ 130255 w 223295"/>
              <a:gd name="connsiteY19" fmla="*/ 204687 h 334942"/>
              <a:gd name="connsiteX20" fmla="*/ 130255 w 223295"/>
              <a:gd name="connsiteY20" fmla="*/ 130255 h 334942"/>
              <a:gd name="connsiteX21" fmla="*/ 167471 w 223295"/>
              <a:gd name="connsiteY21" fmla="*/ 130255 h 334942"/>
              <a:gd name="connsiteX22" fmla="*/ 167471 w 223295"/>
              <a:gd name="connsiteY22" fmla="*/ 167471 h 334942"/>
              <a:gd name="connsiteX23" fmla="*/ 130255 w 223295"/>
              <a:gd name="connsiteY23" fmla="*/ 167471 h 334942"/>
              <a:gd name="connsiteX24" fmla="*/ 130255 w 223295"/>
              <a:gd name="connsiteY24" fmla="*/ 130255 h 334942"/>
              <a:gd name="connsiteX25" fmla="*/ 130255 w 223295"/>
              <a:gd name="connsiteY25" fmla="*/ 55824 h 334942"/>
              <a:gd name="connsiteX26" fmla="*/ 167471 w 223295"/>
              <a:gd name="connsiteY26" fmla="*/ 55824 h 334942"/>
              <a:gd name="connsiteX27" fmla="*/ 167471 w 223295"/>
              <a:gd name="connsiteY27" fmla="*/ 93040 h 334942"/>
              <a:gd name="connsiteX28" fmla="*/ 130255 w 223295"/>
              <a:gd name="connsiteY28" fmla="*/ 93040 h 334942"/>
              <a:gd name="connsiteX29" fmla="*/ 130255 w 223295"/>
              <a:gd name="connsiteY29" fmla="*/ 55824 h 334942"/>
              <a:gd name="connsiteX30" fmla="*/ 0 w 223295"/>
              <a:gd name="connsiteY30" fmla="*/ 334943 h 334942"/>
              <a:gd name="connsiteX31" fmla="*/ 93040 w 223295"/>
              <a:gd name="connsiteY31" fmla="*/ 334943 h 334942"/>
              <a:gd name="connsiteX32" fmla="*/ 93040 w 223295"/>
              <a:gd name="connsiteY32" fmla="*/ 279119 h 334942"/>
              <a:gd name="connsiteX33" fmla="*/ 130255 w 223295"/>
              <a:gd name="connsiteY33" fmla="*/ 279119 h 334942"/>
              <a:gd name="connsiteX34" fmla="*/ 130255 w 223295"/>
              <a:gd name="connsiteY34" fmla="*/ 334943 h 334942"/>
              <a:gd name="connsiteX35" fmla="*/ 223295 w 223295"/>
              <a:gd name="connsiteY35" fmla="*/ 334943 h 334942"/>
              <a:gd name="connsiteX36" fmla="*/ 223295 w 223295"/>
              <a:gd name="connsiteY36" fmla="*/ 0 h 334942"/>
              <a:gd name="connsiteX37" fmla="*/ 0 w 223295"/>
              <a:gd name="connsiteY37" fmla="*/ 0 h 334942"/>
              <a:gd name="connsiteX38" fmla="*/ 0 w 223295"/>
              <a:gd name="connsiteY38" fmla="*/ 334943 h 33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23295" h="334942">
                <a:moveTo>
                  <a:pt x="55824" y="204687"/>
                </a:moveTo>
                <a:lnTo>
                  <a:pt x="93040" y="204687"/>
                </a:lnTo>
                <a:lnTo>
                  <a:pt x="93040" y="241903"/>
                </a:lnTo>
                <a:lnTo>
                  <a:pt x="55824" y="241903"/>
                </a:lnTo>
                <a:lnTo>
                  <a:pt x="55824" y="204687"/>
                </a:lnTo>
                <a:close/>
                <a:moveTo>
                  <a:pt x="55824" y="130255"/>
                </a:moveTo>
                <a:lnTo>
                  <a:pt x="93040" y="130255"/>
                </a:lnTo>
                <a:lnTo>
                  <a:pt x="93040" y="167471"/>
                </a:lnTo>
                <a:lnTo>
                  <a:pt x="55824" y="167471"/>
                </a:lnTo>
                <a:lnTo>
                  <a:pt x="55824" y="130255"/>
                </a:lnTo>
                <a:close/>
                <a:moveTo>
                  <a:pt x="55824" y="55824"/>
                </a:moveTo>
                <a:lnTo>
                  <a:pt x="93040" y="55824"/>
                </a:lnTo>
                <a:lnTo>
                  <a:pt x="93040" y="93040"/>
                </a:lnTo>
                <a:lnTo>
                  <a:pt x="55824" y="93040"/>
                </a:lnTo>
                <a:lnTo>
                  <a:pt x="55824" y="55824"/>
                </a:lnTo>
                <a:close/>
                <a:moveTo>
                  <a:pt x="130255" y="204687"/>
                </a:moveTo>
                <a:lnTo>
                  <a:pt x="167471" y="204687"/>
                </a:lnTo>
                <a:lnTo>
                  <a:pt x="167471" y="241903"/>
                </a:lnTo>
                <a:lnTo>
                  <a:pt x="130255" y="241903"/>
                </a:lnTo>
                <a:lnTo>
                  <a:pt x="130255" y="204687"/>
                </a:lnTo>
                <a:close/>
                <a:moveTo>
                  <a:pt x="130255" y="130255"/>
                </a:moveTo>
                <a:lnTo>
                  <a:pt x="167471" y="130255"/>
                </a:lnTo>
                <a:lnTo>
                  <a:pt x="167471" y="167471"/>
                </a:lnTo>
                <a:lnTo>
                  <a:pt x="130255" y="167471"/>
                </a:lnTo>
                <a:lnTo>
                  <a:pt x="130255" y="130255"/>
                </a:lnTo>
                <a:close/>
                <a:moveTo>
                  <a:pt x="130255" y="55824"/>
                </a:moveTo>
                <a:lnTo>
                  <a:pt x="167471" y="55824"/>
                </a:lnTo>
                <a:lnTo>
                  <a:pt x="167471" y="93040"/>
                </a:lnTo>
                <a:lnTo>
                  <a:pt x="130255" y="93040"/>
                </a:lnTo>
                <a:lnTo>
                  <a:pt x="130255" y="55824"/>
                </a:lnTo>
                <a:close/>
                <a:moveTo>
                  <a:pt x="0" y="334943"/>
                </a:moveTo>
                <a:lnTo>
                  <a:pt x="93040" y="334943"/>
                </a:lnTo>
                <a:lnTo>
                  <a:pt x="93040" y="279119"/>
                </a:lnTo>
                <a:lnTo>
                  <a:pt x="130255" y="279119"/>
                </a:lnTo>
                <a:lnTo>
                  <a:pt x="130255" y="334943"/>
                </a:lnTo>
                <a:lnTo>
                  <a:pt x="223295" y="334943"/>
                </a:lnTo>
                <a:lnTo>
                  <a:pt x="223295" y="0"/>
                </a:lnTo>
                <a:lnTo>
                  <a:pt x="0" y="0"/>
                </a:lnTo>
                <a:lnTo>
                  <a:pt x="0" y="334943"/>
                </a:lnTo>
                <a:close/>
              </a:path>
            </a:pathLst>
          </a:custGeom>
          <a:solidFill>
            <a:srgbClr val="000000"/>
          </a:solidFill>
          <a:ln w="922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6" name="Forme libre : forme 5">
            <a:extLst>
              <a:ext uri="{FF2B5EF4-FFF2-40B4-BE49-F238E27FC236}">
                <a16:creationId xmlns:a16="http://schemas.microsoft.com/office/drawing/2014/main" id="{22719999-D8BC-45DD-B647-7B213363A70C}"/>
              </a:ext>
            </a:extLst>
          </p:cNvPr>
          <p:cNvSpPr/>
          <p:nvPr/>
        </p:nvSpPr>
        <p:spPr>
          <a:xfrm>
            <a:off x="4710205" y="1991558"/>
            <a:ext cx="223295" cy="260510"/>
          </a:xfrm>
          <a:custGeom>
            <a:avLst/>
            <a:gdLst>
              <a:gd name="connsiteX0" fmla="*/ 55824 w 223295"/>
              <a:gd name="connsiteY0" fmla="*/ 130255 h 260510"/>
              <a:gd name="connsiteX1" fmla="*/ 93040 w 223295"/>
              <a:gd name="connsiteY1" fmla="*/ 130255 h 260510"/>
              <a:gd name="connsiteX2" fmla="*/ 93040 w 223295"/>
              <a:gd name="connsiteY2" fmla="*/ 167471 h 260510"/>
              <a:gd name="connsiteX3" fmla="*/ 55824 w 223295"/>
              <a:gd name="connsiteY3" fmla="*/ 167471 h 260510"/>
              <a:gd name="connsiteX4" fmla="*/ 55824 w 223295"/>
              <a:gd name="connsiteY4" fmla="*/ 130255 h 260510"/>
              <a:gd name="connsiteX5" fmla="*/ 55824 w 223295"/>
              <a:gd name="connsiteY5" fmla="*/ 55824 h 260510"/>
              <a:gd name="connsiteX6" fmla="*/ 93040 w 223295"/>
              <a:gd name="connsiteY6" fmla="*/ 55824 h 260510"/>
              <a:gd name="connsiteX7" fmla="*/ 93040 w 223295"/>
              <a:gd name="connsiteY7" fmla="*/ 93040 h 260510"/>
              <a:gd name="connsiteX8" fmla="*/ 55824 w 223295"/>
              <a:gd name="connsiteY8" fmla="*/ 93040 h 260510"/>
              <a:gd name="connsiteX9" fmla="*/ 55824 w 223295"/>
              <a:gd name="connsiteY9" fmla="*/ 55824 h 260510"/>
              <a:gd name="connsiteX10" fmla="*/ 130255 w 223295"/>
              <a:gd name="connsiteY10" fmla="*/ 130255 h 260510"/>
              <a:gd name="connsiteX11" fmla="*/ 167471 w 223295"/>
              <a:gd name="connsiteY11" fmla="*/ 130255 h 260510"/>
              <a:gd name="connsiteX12" fmla="*/ 167471 w 223295"/>
              <a:gd name="connsiteY12" fmla="*/ 167471 h 260510"/>
              <a:gd name="connsiteX13" fmla="*/ 130255 w 223295"/>
              <a:gd name="connsiteY13" fmla="*/ 167471 h 260510"/>
              <a:gd name="connsiteX14" fmla="*/ 130255 w 223295"/>
              <a:gd name="connsiteY14" fmla="*/ 130255 h 260510"/>
              <a:gd name="connsiteX15" fmla="*/ 130255 w 223295"/>
              <a:gd name="connsiteY15" fmla="*/ 55824 h 260510"/>
              <a:gd name="connsiteX16" fmla="*/ 167471 w 223295"/>
              <a:gd name="connsiteY16" fmla="*/ 55824 h 260510"/>
              <a:gd name="connsiteX17" fmla="*/ 167471 w 223295"/>
              <a:gd name="connsiteY17" fmla="*/ 93040 h 260510"/>
              <a:gd name="connsiteX18" fmla="*/ 130255 w 223295"/>
              <a:gd name="connsiteY18" fmla="*/ 93040 h 260510"/>
              <a:gd name="connsiteX19" fmla="*/ 130255 w 223295"/>
              <a:gd name="connsiteY19" fmla="*/ 55824 h 260510"/>
              <a:gd name="connsiteX20" fmla="*/ 0 w 223295"/>
              <a:gd name="connsiteY20" fmla="*/ 260511 h 260510"/>
              <a:gd name="connsiteX21" fmla="*/ 93040 w 223295"/>
              <a:gd name="connsiteY21" fmla="*/ 260511 h 260510"/>
              <a:gd name="connsiteX22" fmla="*/ 93040 w 223295"/>
              <a:gd name="connsiteY22" fmla="*/ 204687 h 260510"/>
              <a:gd name="connsiteX23" fmla="*/ 130255 w 223295"/>
              <a:gd name="connsiteY23" fmla="*/ 204687 h 260510"/>
              <a:gd name="connsiteX24" fmla="*/ 130255 w 223295"/>
              <a:gd name="connsiteY24" fmla="*/ 260511 h 260510"/>
              <a:gd name="connsiteX25" fmla="*/ 223295 w 223295"/>
              <a:gd name="connsiteY25" fmla="*/ 260511 h 260510"/>
              <a:gd name="connsiteX26" fmla="*/ 223295 w 223295"/>
              <a:gd name="connsiteY26" fmla="*/ 0 h 260510"/>
              <a:gd name="connsiteX27" fmla="*/ 0 w 223295"/>
              <a:gd name="connsiteY27" fmla="*/ 0 h 260510"/>
              <a:gd name="connsiteX28" fmla="*/ 0 w 223295"/>
              <a:gd name="connsiteY28" fmla="*/ 260511 h 26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3295" h="260510">
                <a:moveTo>
                  <a:pt x="55824" y="130255"/>
                </a:moveTo>
                <a:lnTo>
                  <a:pt x="93040" y="130255"/>
                </a:lnTo>
                <a:lnTo>
                  <a:pt x="93040" y="167471"/>
                </a:lnTo>
                <a:lnTo>
                  <a:pt x="55824" y="167471"/>
                </a:lnTo>
                <a:lnTo>
                  <a:pt x="55824" y="130255"/>
                </a:lnTo>
                <a:close/>
                <a:moveTo>
                  <a:pt x="55824" y="55824"/>
                </a:moveTo>
                <a:lnTo>
                  <a:pt x="93040" y="55824"/>
                </a:lnTo>
                <a:lnTo>
                  <a:pt x="93040" y="93040"/>
                </a:lnTo>
                <a:lnTo>
                  <a:pt x="55824" y="93040"/>
                </a:lnTo>
                <a:lnTo>
                  <a:pt x="55824" y="55824"/>
                </a:lnTo>
                <a:close/>
                <a:moveTo>
                  <a:pt x="130255" y="130255"/>
                </a:moveTo>
                <a:lnTo>
                  <a:pt x="167471" y="130255"/>
                </a:lnTo>
                <a:lnTo>
                  <a:pt x="167471" y="167471"/>
                </a:lnTo>
                <a:lnTo>
                  <a:pt x="130255" y="167471"/>
                </a:lnTo>
                <a:lnTo>
                  <a:pt x="130255" y="130255"/>
                </a:lnTo>
                <a:close/>
                <a:moveTo>
                  <a:pt x="130255" y="55824"/>
                </a:moveTo>
                <a:lnTo>
                  <a:pt x="167471" y="55824"/>
                </a:lnTo>
                <a:lnTo>
                  <a:pt x="167471" y="93040"/>
                </a:lnTo>
                <a:lnTo>
                  <a:pt x="130255" y="93040"/>
                </a:lnTo>
                <a:lnTo>
                  <a:pt x="130255" y="55824"/>
                </a:lnTo>
                <a:close/>
                <a:moveTo>
                  <a:pt x="0" y="260511"/>
                </a:moveTo>
                <a:lnTo>
                  <a:pt x="93040" y="260511"/>
                </a:lnTo>
                <a:lnTo>
                  <a:pt x="93040" y="204687"/>
                </a:lnTo>
                <a:lnTo>
                  <a:pt x="130255" y="204687"/>
                </a:lnTo>
                <a:lnTo>
                  <a:pt x="130255" y="260511"/>
                </a:lnTo>
                <a:lnTo>
                  <a:pt x="223295" y="260511"/>
                </a:lnTo>
                <a:lnTo>
                  <a:pt x="223295" y="0"/>
                </a:lnTo>
                <a:lnTo>
                  <a:pt x="0" y="0"/>
                </a:lnTo>
                <a:lnTo>
                  <a:pt x="0" y="260511"/>
                </a:lnTo>
                <a:close/>
              </a:path>
            </a:pathLst>
          </a:custGeom>
          <a:solidFill>
            <a:srgbClr val="000000"/>
          </a:solidFill>
          <a:ln w="922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 name="Forme libre : forme 6">
            <a:extLst>
              <a:ext uri="{FF2B5EF4-FFF2-40B4-BE49-F238E27FC236}">
                <a16:creationId xmlns:a16="http://schemas.microsoft.com/office/drawing/2014/main" id="{D74F92D7-E0AF-4256-8330-FFBA8EE44B87}"/>
              </a:ext>
            </a:extLst>
          </p:cNvPr>
          <p:cNvSpPr/>
          <p:nvPr/>
        </p:nvSpPr>
        <p:spPr>
          <a:xfrm>
            <a:off x="4970716" y="1693832"/>
            <a:ext cx="223295" cy="558237"/>
          </a:xfrm>
          <a:custGeom>
            <a:avLst/>
            <a:gdLst>
              <a:gd name="connsiteX0" fmla="*/ 167471 w 223295"/>
              <a:gd name="connsiteY0" fmla="*/ 102344 h 558237"/>
              <a:gd name="connsiteX1" fmla="*/ 130255 w 223295"/>
              <a:gd name="connsiteY1" fmla="*/ 102344 h 558237"/>
              <a:gd name="connsiteX2" fmla="*/ 130255 w 223295"/>
              <a:gd name="connsiteY2" fmla="*/ 65128 h 558237"/>
              <a:gd name="connsiteX3" fmla="*/ 167471 w 223295"/>
              <a:gd name="connsiteY3" fmla="*/ 65128 h 558237"/>
              <a:gd name="connsiteX4" fmla="*/ 167471 w 223295"/>
              <a:gd name="connsiteY4" fmla="*/ 102344 h 558237"/>
              <a:gd name="connsiteX5" fmla="*/ 167471 w 223295"/>
              <a:gd name="connsiteY5" fmla="*/ 167471 h 558237"/>
              <a:gd name="connsiteX6" fmla="*/ 130255 w 223295"/>
              <a:gd name="connsiteY6" fmla="*/ 167471 h 558237"/>
              <a:gd name="connsiteX7" fmla="*/ 130255 w 223295"/>
              <a:gd name="connsiteY7" fmla="*/ 130255 h 558237"/>
              <a:gd name="connsiteX8" fmla="*/ 167471 w 223295"/>
              <a:gd name="connsiteY8" fmla="*/ 130255 h 558237"/>
              <a:gd name="connsiteX9" fmla="*/ 167471 w 223295"/>
              <a:gd name="connsiteY9" fmla="*/ 167471 h 558237"/>
              <a:gd name="connsiteX10" fmla="*/ 167471 w 223295"/>
              <a:gd name="connsiteY10" fmla="*/ 241903 h 558237"/>
              <a:gd name="connsiteX11" fmla="*/ 130255 w 223295"/>
              <a:gd name="connsiteY11" fmla="*/ 241903 h 558237"/>
              <a:gd name="connsiteX12" fmla="*/ 130255 w 223295"/>
              <a:gd name="connsiteY12" fmla="*/ 204687 h 558237"/>
              <a:gd name="connsiteX13" fmla="*/ 167471 w 223295"/>
              <a:gd name="connsiteY13" fmla="*/ 204687 h 558237"/>
              <a:gd name="connsiteX14" fmla="*/ 167471 w 223295"/>
              <a:gd name="connsiteY14" fmla="*/ 241903 h 558237"/>
              <a:gd name="connsiteX15" fmla="*/ 167471 w 223295"/>
              <a:gd name="connsiteY15" fmla="*/ 316335 h 558237"/>
              <a:gd name="connsiteX16" fmla="*/ 130255 w 223295"/>
              <a:gd name="connsiteY16" fmla="*/ 316335 h 558237"/>
              <a:gd name="connsiteX17" fmla="*/ 130255 w 223295"/>
              <a:gd name="connsiteY17" fmla="*/ 279119 h 558237"/>
              <a:gd name="connsiteX18" fmla="*/ 167471 w 223295"/>
              <a:gd name="connsiteY18" fmla="*/ 279119 h 558237"/>
              <a:gd name="connsiteX19" fmla="*/ 167471 w 223295"/>
              <a:gd name="connsiteY19" fmla="*/ 316335 h 558237"/>
              <a:gd name="connsiteX20" fmla="*/ 167471 w 223295"/>
              <a:gd name="connsiteY20" fmla="*/ 390766 h 558237"/>
              <a:gd name="connsiteX21" fmla="*/ 130255 w 223295"/>
              <a:gd name="connsiteY21" fmla="*/ 390766 h 558237"/>
              <a:gd name="connsiteX22" fmla="*/ 130255 w 223295"/>
              <a:gd name="connsiteY22" fmla="*/ 353550 h 558237"/>
              <a:gd name="connsiteX23" fmla="*/ 167471 w 223295"/>
              <a:gd name="connsiteY23" fmla="*/ 353550 h 558237"/>
              <a:gd name="connsiteX24" fmla="*/ 167471 w 223295"/>
              <a:gd name="connsiteY24" fmla="*/ 390766 h 558237"/>
              <a:gd name="connsiteX25" fmla="*/ 167471 w 223295"/>
              <a:gd name="connsiteY25" fmla="*/ 465198 h 558237"/>
              <a:gd name="connsiteX26" fmla="*/ 130255 w 223295"/>
              <a:gd name="connsiteY26" fmla="*/ 465198 h 558237"/>
              <a:gd name="connsiteX27" fmla="*/ 130255 w 223295"/>
              <a:gd name="connsiteY27" fmla="*/ 427982 h 558237"/>
              <a:gd name="connsiteX28" fmla="*/ 167471 w 223295"/>
              <a:gd name="connsiteY28" fmla="*/ 427982 h 558237"/>
              <a:gd name="connsiteX29" fmla="*/ 167471 w 223295"/>
              <a:gd name="connsiteY29" fmla="*/ 465198 h 558237"/>
              <a:gd name="connsiteX30" fmla="*/ 93040 w 223295"/>
              <a:gd name="connsiteY30" fmla="*/ 102344 h 558237"/>
              <a:gd name="connsiteX31" fmla="*/ 55824 w 223295"/>
              <a:gd name="connsiteY31" fmla="*/ 102344 h 558237"/>
              <a:gd name="connsiteX32" fmla="*/ 55824 w 223295"/>
              <a:gd name="connsiteY32" fmla="*/ 65128 h 558237"/>
              <a:gd name="connsiteX33" fmla="*/ 93040 w 223295"/>
              <a:gd name="connsiteY33" fmla="*/ 65128 h 558237"/>
              <a:gd name="connsiteX34" fmla="*/ 93040 w 223295"/>
              <a:gd name="connsiteY34" fmla="*/ 102344 h 558237"/>
              <a:gd name="connsiteX35" fmla="*/ 93040 w 223295"/>
              <a:gd name="connsiteY35" fmla="*/ 167471 h 558237"/>
              <a:gd name="connsiteX36" fmla="*/ 55824 w 223295"/>
              <a:gd name="connsiteY36" fmla="*/ 167471 h 558237"/>
              <a:gd name="connsiteX37" fmla="*/ 55824 w 223295"/>
              <a:gd name="connsiteY37" fmla="*/ 130255 h 558237"/>
              <a:gd name="connsiteX38" fmla="*/ 93040 w 223295"/>
              <a:gd name="connsiteY38" fmla="*/ 130255 h 558237"/>
              <a:gd name="connsiteX39" fmla="*/ 93040 w 223295"/>
              <a:gd name="connsiteY39" fmla="*/ 167471 h 558237"/>
              <a:gd name="connsiteX40" fmla="*/ 93040 w 223295"/>
              <a:gd name="connsiteY40" fmla="*/ 241903 h 558237"/>
              <a:gd name="connsiteX41" fmla="*/ 55824 w 223295"/>
              <a:gd name="connsiteY41" fmla="*/ 241903 h 558237"/>
              <a:gd name="connsiteX42" fmla="*/ 55824 w 223295"/>
              <a:gd name="connsiteY42" fmla="*/ 204687 h 558237"/>
              <a:gd name="connsiteX43" fmla="*/ 93040 w 223295"/>
              <a:gd name="connsiteY43" fmla="*/ 204687 h 558237"/>
              <a:gd name="connsiteX44" fmla="*/ 93040 w 223295"/>
              <a:gd name="connsiteY44" fmla="*/ 241903 h 558237"/>
              <a:gd name="connsiteX45" fmla="*/ 93040 w 223295"/>
              <a:gd name="connsiteY45" fmla="*/ 316335 h 558237"/>
              <a:gd name="connsiteX46" fmla="*/ 55824 w 223295"/>
              <a:gd name="connsiteY46" fmla="*/ 316335 h 558237"/>
              <a:gd name="connsiteX47" fmla="*/ 55824 w 223295"/>
              <a:gd name="connsiteY47" fmla="*/ 279119 h 558237"/>
              <a:gd name="connsiteX48" fmla="*/ 93040 w 223295"/>
              <a:gd name="connsiteY48" fmla="*/ 279119 h 558237"/>
              <a:gd name="connsiteX49" fmla="*/ 93040 w 223295"/>
              <a:gd name="connsiteY49" fmla="*/ 316335 h 558237"/>
              <a:gd name="connsiteX50" fmla="*/ 93040 w 223295"/>
              <a:gd name="connsiteY50" fmla="*/ 390766 h 558237"/>
              <a:gd name="connsiteX51" fmla="*/ 55824 w 223295"/>
              <a:gd name="connsiteY51" fmla="*/ 390766 h 558237"/>
              <a:gd name="connsiteX52" fmla="*/ 55824 w 223295"/>
              <a:gd name="connsiteY52" fmla="*/ 353550 h 558237"/>
              <a:gd name="connsiteX53" fmla="*/ 93040 w 223295"/>
              <a:gd name="connsiteY53" fmla="*/ 353550 h 558237"/>
              <a:gd name="connsiteX54" fmla="*/ 93040 w 223295"/>
              <a:gd name="connsiteY54" fmla="*/ 390766 h 558237"/>
              <a:gd name="connsiteX55" fmla="*/ 93040 w 223295"/>
              <a:gd name="connsiteY55" fmla="*/ 465198 h 558237"/>
              <a:gd name="connsiteX56" fmla="*/ 55824 w 223295"/>
              <a:gd name="connsiteY56" fmla="*/ 465198 h 558237"/>
              <a:gd name="connsiteX57" fmla="*/ 55824 w 223295"/>
              <a:gd name="connsiteY57" fmla="*/ 427982 h 558237"/>
              <a:gd name="connsiteX58" fmla="*/ 93040 w 223295"/>
              <a:gd name="connsiteY58" fmla="*/ 427982 h 558237"/>
              <a:gd name="connsiteX59" fmla="*/ 93040 w 223295"/>
              <a:gd name="connsiteY59" fmla="*/ 465198 h 558237"/>
              <a:gd name="connsiteX60" fmla="*/ 0 w 223295"/>
              <a:gd name="connsiteY60" fmla="*/ 0 h 558237"/>
              <a:gd name="connsiteX61" fmla="*/ 0 w 223295"/>
              <a:gd name="connsiteY61" fmla="*/ 558238 h 558237"/>
              <a:gd name="connsiteX62" fmla="*/ 93040 w 223295"/>
              <a:gd name="connsiteY62" fmla="*/ 558238 h 558237"/>
              <a:gd name="connsiteX63" fmla="*/ 93040 w 223295"/>
              <a:gd name="connsiteY63" fmla="*/ 502414 h 558237"/>
              <a:gd name="connsiteX64" fmla="*/ 130255 w 223295"/>
              <a:gd name="connsiteY64" fmla="*/ 502414 h 558237"/>
              <a:gd name="connsiteX65" fmla="*/ 130255 w 223295"/>
              <a:gd name="connsiteY65" fmla="*/ 558238 h 558237"/>
              <a:gd name="connsiteX66" fmla="*/ 223295 w 223295"/>
              <a:gd name="connsiteY66" fmla="*/ 558238 h 558237"/>
              <a:gd name="connsiteX67" fmla="*/ 223295 w 223295"/>
              <a:gd name="connsiteY67" fmla="*/ 27912 h 558237"/>
              <a:gd name="connsiteX68" fmla="*/ 0 w 223295"/>
              <a:gd name="connsiteY68" fmla="*/ 0 h 558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3295" h="558237">
                <a:moveTo>
                  <a:pt x="167471" y="102344"/>
                </a:moveTo>
                <a:lnTo>
                  <a:pt x="130255" y="102344"/>
                </a:lnTo>
                <a:lnTo>
                  <a:pt x="130255" y="65128"/>
                </a:lnTo>
                <a:lnTo>
                  <a:pt x="167471" y="65128"/>
                </a:lnTo>
                <a:lnTo>
                  <a:pt x="167471" y="102344"/>
                </a:lnTo>
                <a:close/>
                <a:moveTo>
                  <a:pt x="167471" y="167471"/>
                </a:moveTo>
                <a:lnTo>
                  <a:pt x="130255" y="167471"/>
                </a:lnTo>
                <a:lnTo>
                  <a:pt x="130255" y="130255"/>
                </a:lnTo>
                <a:lnTo>
                  <a:pt x="167471" y="130255"/>
                </a:lnTo>
                <a:lnTo>
                  <a:pt x="167471" y="167471"/>
                </a:lnTo>
                <a:close/>
                <a:moveTo>
                  <a:pt x="167471" y="241903"/>
                </a:moveTo>
                <a:lnTo>
                  <a:pt x="130255" y="241903"/>
                </a:lnTo>
                <a:lnTo>
                  <a:pt x="130255" y="204687"/>
                </a:lnTo>
                <a:lnTo>
                  <a:pt x="167471" y="204687"/>
                </a:lnTo>
                <a:lnTo>
                  <a:pt x="167471" y="241903"/>
                </a:lnTo>
                <a:close/>
                <a:moveTo>
                  <a:pt x="167471" y="316335"/>
                </a:moveTo>
                <a:lnTo>
                  <a:pt x="130255" y="316335"/>
                </a:lnTo>
                <a:lnTo>
                  <a:pt x="130255" y="279119"/>
                </a:lnTo>
                <a:lnTo>
                  <a:pt x="167471" y="279119"/>
                </a:lnTo>
                <a:lnTo>
                  <a:pt x="167471" y="316335"/>
                </a:lnTo>
                <a:close/>
                <a:moveTo>
                  <a:pt x="167471" y="390766"/>
                </a:moveTo>
                <a:lnTo>
                  <a:pt x="130255" y="390766"/>
                </a:lnTo>
                <a:lnTo>
                  <a:pt x="130255" y="353550"/>
                </a:lnTo>
                <a:lnTo>
                  <a:pt x="167471" y="353550"/>
                </a:lnTo>
                <a:lnTo>
                  <a:pt x="167471" y="390766"/>
                </a:lnTo>
                <a:close/>
                <a:moveTo>
                  <a:pt x="167471" y="465198"/>
                </a:moveTo>
                <a:lnTo>
                  <a:pt x="130255" y="465198"/>
                </a:lnTo>
                <a:lnTo>
                  <a:pt x="130255" y="427982"/>
                </a:lnTo>
                <a:lnTo>
                  <a:pt x="167471" y="427982"/>
                </a:lnTo>
                <a:lnTo>
                  <a:pt x="167471" y="465198"/>
                </a:lnTo>
                <a:close/>
                <a:moveTo>
                  <a:pt x="93040" y="102344"/>
                </a:moveTo>
                <a:lnTo>
                  <a:pt x="55824" y="102344"/>
                </a:lnTo>
                <a:lnTo>
                  <a:pt x="55824" y="65128"/>
                </a:lnTo>
                <a:lnTo>
                  <a:pt x="93040" y="65128"/>
                </a:lnTo>
                <a:lnTo>
                  <a:pt x="93040" y="102344"/>
                </a:lnTo>
                <a:close/>
                <a:moveTo>
                  <a:pt x="93040" y="167471"/>
                </a:moveTo>
                <a:lnTo>
                  <a:pt x="55824" y="167471"/>
                </a:lnTo>
                <a:lnTo>
                  <a:pt x="55824" y="130255"/>
                </a:lnTo>
                <a:lnTo>
                  <a:pt x="93040" y="130255"/>
                </a:lnTo>
                <a:lnTo>
                  <a:pt x="93040" y="167471"/>
                </a:lnTo>
                <a:close/>
                <a:moveTo>
                  <a:pt x="93040" y="241903"/>
                </a:moveTo>
                <a:lnTo>
                  <a:pt x="55824" y="241903"/>
                </a:lnTo>
                <a:lnTo>
                  <a:pt x="55824" y="204687"/>
                </a:lnTo>
                <a:lnTo>
                  <a:pt x="93040" y="204687"/>
                </a:lnTo>
                <a:lnTo>
                  <a:pt x="93040" y="241903"/>
                </a:lnTo>
                <a:close/>
                <a:moveTo>
                  <a:pt x="93040" y="316335"/>
                </a:moveTo>
                <a:lnTo>
                  <a:pt x="55824" y="316335"/>
                </a:lnTo>
                <a:lnTo>
                  <a:pt x="55824" y="279119"/>
                </a:lnTo>
                <a:lnTo>
                  <a:pt x="93040" y="279119"/>
                </a:lnTo>
                <a:lnTo>
                  <a:pt x="93040" y="316335"/>
                </a:lnTo>
                <a:close/>
                <a:moveTo>
                  <a:pt x="93040" y="390766"/>
                </a:moveTo>
                <a:lnTo>
                  <a:pt x="55824" y="390766"/>
                </a:lnTo>
                <a:lnTo>
                  <a:pt x="55824" y="353550"/>
                </a:lnTo>
                <a:lnTo>
                  <a:pt x="93040" y="353550"/>
                </a:lnTo>
                <a:lnTo>
                  <a:pt x="93040" y="390766"/>
                </a:lnTo>
                <a:close/>
                <a:moveTo>
                  <a:pt x="93040" y="465198"/>
                </a:moveTo>
                <a:lnTo>
                  <a:pt x="55824" y="465198"/>
                </a:lnTo>
                <a:lnTo>
                  <a:pt x="55824" y="427982"/>
                </a:lnTo>
                <a:lnTo>
                  <a:pt x="93040" y="427982"/>
                </a:lnTo>
                <a:lnTo>
                  <a:pt x="93040" y="465198"/>
                </a:lnTo>
                <a:close/>
                <a:moveTo>
                  <a:pt x="0" y="0"/>
                </a:moveTo>
                <a:lnTo>
                  <a:pt x="0" y="558238"/>
                </a:lnTo>
                <a:lnTo>
                  <a:pt x="93040" y="558238"/>
                </a:lnTo>
                <a:lnTo>
                  <a:pt x="93040" y="502414"/>
                </a:lnTo>
                <a:lnTo>
                  <a:pt x="130255" y="502414"/>
                </a:lnTo>
                <a:lnTo>
                  <a:pt x="130255" y="558238"/>
                </a:lnTo>
                <a:lnTo>
                  <a:pt x="223295" y="558238"/>
                </a:lnTo>
                <a:lnTo>
                  <a:pt x="223295" y="27912"/>
                </a:lnTo>
                <a:lnTo>
                  <a:pt x="0" y="0"/>
                </a:lnTo>
                <a:close/>
              </a:path>
            </a:pathLst>
          </a:custGeom>
          <a:solidFill>
            <a:srgbClr val="000000"/>
          </a:solidFill>
          <a:ln w="922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15" name="Forme libre : forme 14">
            <a:extLst>
              <a:ext uri="{FF2B5EF4-FFF2-40B4-BE49-F238E27FC236}">
                <a16:creationId xmlns:a16="http://schemas.microsoft.com/office/drawing/2014/main" id="{03E78EF1-592E-427C-98B1-A39D930EA6D2}"/>
              </a:ext>
            </a:extLst>
          </p:cNvPr>
          <p:cNvSpPr/>
          <p:nvPr/>
        </p:nvSpPr>
        <p:spPr>
          <a:xfrm>
            <a:off x="4579950" y="1675224"/>
            <a:ext cx="223295" cy="279118"/>
          </a:xfrm>
          <a:custGeom>
            <a:avLst/>
            <a:gdLst>
              <a:gd name="connsiteX0" fmla="*/ 130255 w 223295"/>
              <a:gd name="connsiteY0" fmla="*/ 130255 h 279118"/>
              <a:gd name="connsiteX1" fmla="*/ 167471 w 223295"/>
              <a:gd name="connsiteY1" fmla="*/ 130255 h 279118"/>
              <a:gd name="connsiteX2" fmla="*/ 167471 w 223295"/>
              <a:gd name="connsiteY2" fmla="*/ 167471 h 279118"/>
              <a:gd name="connsiteX3" fmla="*/ 130255 w 223295"/>
              <a:gd name="connsiteY3" fmla="*/ 167471 h 279118"/>
              <a:gd name="connsiteX4" fmla="*/ 130255 w 223295"/>
              <a:gd name="connsiteY4" fmla="*/ 130255 h 279118"/>
              <a:gd name="connsiteX5" fmla="*/ 130255 w 223295"/>
              <a:gd name="connsiteY5" fmla="*/ 55824 h 279118"/>
              <a:gd name="connsiteX6" fmla="*/ 167471 w 223295"/>
              <a:gd name="connsiteY6" fmla="*/ 55824 h 279118"/>
              <a:gd name="connsiteX7" fmla="*/ 167471 w 223295"/>
              <a:gd name="connsiteY7" fmla="*/ 93040 h 279118"/>
              <a:gd name="connsiteX8" fmla="*/ 130255 w 223295"/>
              <a:gd name="connsiteY8" fmla="*/ 93040 h 279118"/>
              <a:gd name="connsiteX9" fmla="*/ 130255 w 223295"/>
              <a:gd name="connsiteY9" fmla="*/ 55824 h 279118"/>
              <a:gd name="connsiteX10" fmla="*/ 93040 w 223295"/>
              <a:gd name="connsiteY10" fmla="*/ 93040 h 279118"/>
              <a:gd name="connsiteX11" fmla="*/ 55824 w 223295"/>
              <a:gd name="connsiteY11" fmla="*/ 93040 h 279118"/>
              <a:gd name="connsiteX12" fmla="*/ 55824 w 223295"/>
              <a:gd name="connsiteY12" fmla="*/ 55824 h 279118"/>
              <a:gd name="connsiteX13" fmla="*/ 93040 w 223295"/>
              <a:gd name="connsiteY13" fmla="*/ 55824 h 279118"/>
              <a:gd name="connsiteX14" fmla="*/ 93040 w 223295"/>
              <a:gd name="connsiteY14" fmla="*/ 93040 h 279118"/>
              <a:gd name="connsiteX15" fmla="*/ 93040 w 223295"/>
              <a:gd name="connsiteY15" fmla="*/ 167471 h 279118"/>
              <a:gd name="connsiteX16" fmla="*/ 55824 w 223295"/>
              <a:gd name="connsiteY16" fmla="*/ 167471 h 279118"/>
              <a:gd name="connsiteX17" fmla="*/ 55824 w 223295"/>
              <a:gd name="connsiteY17" fmla="*/ 130255 h 279118"/>
              <a:gd name="connsiteX18" fmla="*/ 93040 w 223295"/>
              <a:gd name="connsiteY18" fmla="*/ 130255 h 279118"/>
              <a:gd name="connsiteX19" fmla="*/ 93040 w 223295"/>
              <a:gd name="connsiteY19" fmla="*/ 167471 h 279118"/>
              <a:gd name="connsiteX20" fmla="*/ 130255 w 223295"/>
              <a:gd name="connsiteY20" fmla="*/ 279119 h 279118"/>
              <a:gd name="connsiteX21" fmla="*/ 223295 w 223295"/>
              <a:gd name="connsiteY21" fmla="*/ 279119 h 279118"/>
              <a:gd name="connsiteX22" fmla="*/ 223295 w 223295"/>
              <a:gd name="connsiteY22" fmla="*/ 0 h 279118"/>
              <a:gd name="connsiteX23" fmla="*/ 0 w 223295"/>
              <a:gd name="connsiteY23" fmla="*/ 0 h 279118"/>
              <a:gd name="connsiteX24" fmla="*/ 0 w 223295"/>
              <a:gd name="connsiteY24" fmla="*/ 204687 h 279118"/>
              <a:gd name="connsiteX25" fmla="*/ 130255 w 223295"/>
              <a:gd name="connsiteY25" fmla="*/ 204687 h 279118"/>
              <a:gd name="connsiteX26" fmla="*/ 130255 w 223295"/>
              <a:gd name="connsiteY26" fmla="*/ 279119 h 27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3295" h="279118">
                <a:moveTo>
                  <a:pt x="130255" y="130255"/>
                </a:moveTo>
                <a:lnTo>
                  <a:pt x="167471" y="130255"/>
                </a:lnTo>
                <a:lnTo>
                  <a:pt x="167471" y="167471"/>
                </a:lnTo>
                <a:lnTo>
                  <a:pt x="130255" y="167471"/>
                </a:lnTo>
                <a:lnTo>
                  <a:pt x="130255" y="130255"/>
                </a:lnTo>
                <a:close/>
                <a:moveTo>
                  <a:pt x="130255" y="55824"/>
                </a:moveTo>
                <a:lnTo>
                  <a:pt x="167471" y="55824"/>
                </a:lnTo>
                <a:lnTo>
                  <a:pt x="167471" y="93040"/>
                </a:lnTo>
                <a:lnTo>
                  <a:pt x="130255" y="93040"/>
                </a:lnTo>
                <a:lnTo>
                  <a:pt x="130255" y="55824"/>
                </a:lnTo>
                <a:close/>
                <a:moveTo>
                  <a:pt x="93040" y="93040"/>
                </a:moveTo>
                <a:lnTo>
                  <a:pt x="55824" y="93040"/>
                </a:lnTo>
                <a:lnTo>
                  <a:pt x="55824" y="55824"/>
                </a:lnTo>
                <a:lnTo>
                  <a:pt x="93040" y="55824"/>
                </a:lnTo>
                <a:lnTo>
                  <a:pt x="93040" y="93040"/>
                </a:lnTo>
                <a:close/>
                <a:moveTo>
                  <a:pt x="93040" y="167471"/>
                </a:moveTo>
                <a:lnTo>
                  <a:pt x="55824" y="167471"/>
                </a:lnTo>
                <a:lnTo>
                  <a:pt x="55824" y="130255"/>
                </a:lnTo>
                <a:lnTo>
                  <a:pt x="93040" y="130255"/>
                </a:lnTo>
                <a:lnTo>
                  <a:pt x="93040" y="167471"/>
                </a:lnTo>
                <a:close/>
                <a:moveTo>
                  <a:pt x="130255" y="279119"/>
                </a:moveTo>
                <a:lnTo>
                  <a:pt x="223295" y="279119"/>
                </a:lnTo>
                <a:lnTo>
                  <a:pt x="223295" y="0"/>
                </a:lnTo>
                <a:lnTo>
                  <a:pt x="0" y="0"/>
                </a:lnTo>
                <a:lnTo>
                  <a:pt x="0" y="204687"/>
                </a:lnTo>
                <a:lnTo>
                  <a:pt x="130255" y="204687"/>
                </a:lnTo>
                <a:lnTo>
                  <a:pt x="130255" y="279119"/>
                </a:lnTo>
                <a:close/>
              </a:path>
            </a:pathLst>
          </a:custGeom>
          <a:solidFill>
            <a:srgbClr val="000000"/>
          </a:solidFill>
          <a:ln w="922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16" name="Graphique 12" descr="Ville contour">
            <a:extLst>
              <a:ext uri="{FF2B5EF4-FFF2-40B4-BE49-F238E27FC236}">
                <a16:creationId xmlns:a16="http://schemas.microsoft.com/office/drawing/2014/main" id="{F8F78C66-83F4-4634-9744-0E73EA96FF02}"/>
              </a:ext>
            </a:extLst>
          </p:cNvPr>
          <p:cNvGrpSpPr/>
          <p:nvPr/>
        </p:nvGrpSpPr>
        <p:grpSpPr>
          <a:xfrm>
            <a:off x="10841834" y="1627497"/>
            <a:ext cx="704850" cy="590550"/>
            <a:chOff x="10841834" y="1627497"/>
            <a:chExt cx="704850" cy="590550"/>
          </a:xfrm>
          <a:solidFill>
            <a:srgbClr val="000000"/>
          </a:solidFill>
        </p:grpSpPr>
        <p:sp>
          <p:nvSpPr>
            <p:cNvPr id="17" name="Forme libre : forme 16">
              <a:extLst>
                <a:ext uri="{FF2B5EF4-FFF2-40B4-BE49-F238E27FC236}">
                  <a16:creationId xmlns:a16="http://schemas.microsoft.com/office/drawing/2014/main" id="{C63C4FB2-E9AA-4BCA-9CC3-90A15FDBD813}"/>
                </a:ext>
              </a:extLst>
            </p:cNvPr>
            <p:cNvSpPr/>
            <p:nvPr/>
          </p:nvSpPr>
          <p:spPr>
            <a:xfrm>
              <a:off x="10841834" y="1627497"/>
              <a:ext cx="704850" cy="590550"/>
            </a:xfrm>
            <a:custGeom>
              <a:avLst/>
              <a:gdLst>
                <a:gd name="connsiteX0" fmla="*/ 457200 w 704850"/>
                <a:gd name="connsiteY0" fmla="*/ 46358 h 590550"/>
                <a:gd name="connsiteX1" fmla="*/ 457200 w 704850"/>
                <a:gd name="connsiteY1" fmla="*/ 295275 h 590550"/>
                <a:gd name="connsiteX2" fmla="*/ 352425 w 704850"/>
                <a:gd name="connsiteY2" fmla="*/ 295275 h 590550"/>
                <a:gd name="connsiteX3" fmla="*/ 352425 w 704850"/>
                <a:gd name="connsiteY3" fmla="*/ 0 h 590550"/>
                <a:gd name="connsiteX4" fmla="*/ 104775 w 704850"/>
                <a:gd name="connsiteY4" fmla="*/ 0 h 590550"/>
                <a:gd name="connsiteX5" fmla="*/ 104775 w 704850"/>
                <a:gd name="connsiteY5" fmla="*/ 219075 h 590550"/>
                <a:gd name="connsiteX6" fmla="*/ 0 w 704850"/>
                <a:gd name="connsiteY6" fmla="*/ 219075 h 590550"/>
                <a:gd name="connsiteX7" fmla="*/ 0 w 704850"/>
                <a:gd name="connsiteY7" fmla="*/ 590550 h 590550"/>
                <a:gd name="connsiteX8" fmla="*/ 704850 w 704850"/>
                <a:gd name="connsiteY8" fmla="*/ 590550 h 590550"/>
                <a:gd name="connsiteX9" fmla="*/ 704850 w 704850"/>
                <a:gd name="connsiteY9" fmla="*/ 77314 h 590550"/>
                <a:gd name="connsiteX10" fmla="*/ 123825 w 704850"/>
                <a:gd name="connsiteY10" fmla="*/ 19050 h 590550"/>
                <a:gd name="connsiteX11" fmla="*/ 333375 w 704850"/>
                <a:gd name="connsiteY11" fmla="*/ 19050 h 590550"/>
                <a:gd name="connsiteX12" fmla="*/ 333375 w 704850"/>
                <a:gd name="connsiteY12" fmla="*/ 295275 h 590550"/>
                <a:gd name="connsiteX13" fmla="*/ 247650 w 704850"/>
                <a:gd name="connsiteY13" fmla="*/ 295275 h 590550"/>
                <a:gd name="connsiteX14" fmla="*/ 247650 w 704850"/>
                <a:gd name="connsiteY14" fmla="*/ 219075 h 590550"/>
                <a:gd name="connsiteX15" fmla="*/ 123825 w 704850"/>
                <a:gd name="connsiteY15" fmla="*/ 219075 h 590550"/>
                <a:gd name="connsiteX16" fmla="*/ 228600 w 704850"/>
                <a:gd name="connsiteY16" fmla="*/ 571500 h 590550"/>
                <a:gd name="connsiteX17" fmla="*/ 142875 w 704850"/>
                <a:gd name="connsiteY17" fmla="*/ 571500 h 590550"/>
                <a:gd name="connsiteX18" fmla="*/ 142875 w 704850"/>
                <a:gd name="connsiteY18" fmla="*/ 514350 h 590550"/>
                <a:gd name="connsiteX19" fmla="*/ 104775 w 704850"/>
                <a:gd name="connsiteY19" fmla="*/ 514350 h 590550"/>
                <a:gd name="connsiteX20" fmla="*/ 104775 w 704850"/>
                <a:gd name="connsiteY20" fmla="*/ 571500 h 590550"/>
                <a:gd name="connsiteX21" fmla="*/ 19050 w 704850"/>
                <a:gd name="connsiteY21" fmla="*/ 571500 h 590550"/>
                <a:gd name="connsiteX22" fmla="*/ 19050 w 704850"/>
                <a:gd name="connsiteY22" fmla="*/ 238125 h 590550"/>
                <a:gd name="connsiteX23" fmla="*/ 228600 w 704850"/>
                <a:gd name="connsiteY23" fmla="*/ 238125 h 590550"/>
                <a:gd name="connsiteX24" fmla="*/ 228600 w 704850"/>
                <a:gd name="connsiteY24" fmla="*/ 571500 h 590550"/>
                <a:gd name="connsiteX25" fmla="*/ 457200 w 704850"/>
                <a:gd name="connsiteY25" fmla="*/ 571500 h 590550"/>
                <a:gd name="connsiteX26" fmla="*/ 371475 w 704850"/>
                <a:gd name="connsiteY26" fmla="*/ 571500 h 590550"/>
                <a:gd name="connsiteX27" fmla="*/ 371475 w 704850"/>
                <a:gd name="connsiteY27" fmla="*/ 514350 h 590550"/>
                <a:gd name="connsiteX28" fmla="*/ 333375 w 704850"/>
                <a:gd name="connsiteY28" fmla="*/ 514350 h 590550"/>
                <a:gd name="connsiteX29" fmla="*/ 333375 w 704850"/>
                <a:gd name="connsiteY29" fmla="*/ 571500 h 590550"/>
                <a:gd name="connsiteX30" fmla="*/ 247650 w 704850"/>
                <a:gd name="connsiteY30" fmla="*/ 571500 h 590550"/>
                <a:gd name="connsiteX31" fmla="*/ 247650 w 704850"/>
                <a:gd name="connsiteY31" fmla="*/ 314325 h 590550"/>
                <a:gd name="connsiteX32" fmla="*/ 457200 w 704850"/>
                <a:gd name="connsiteY32" fmla="*/ 314325 h 590550"/>
                <a:gd name="connsiteX33" fmla="*/ 685800 w 704850"/>
                <a:gd name="connsiteY33" fmla="*/ 571500 h 590550"/>
                <a:gd name="connsiteX34" fmla="*/ 600075 w 704850"/>
                <a:gd name="connsiteY34" fmla="*/ 571500 h 590550"/>
                <a:gd name="connsiteX35" fmla="*/ 600075 w 704850"/>
                <a:gd name="connsiteY35" fmla="*/ 514350 h 590550"/>
                <a:gd name="connsiteX36" fmla="*/ 561975 w 704850"/>
                <a:gd name="connsiteY36" fmla="*/ 514350 h 590550"/>
                <a:gd name="connsiteX37" fmla="*/ 561975 w 704850"/>
                <a:gd name="connsiteY37" fmla="*/ 571500 h 590550"/>
                <a:gd name="connsiteX38" fmla="*/ 476250 w 704850"/>
                <a:gd name="connsiteY38" fmla="*/ 571500 h 590550"/>
                <a:gd name="connsiteX39" fmla="*/ 476250 w 704850"/>
                <a:gd name="connsiteY39" fmla="*/ 67942 h 590550"/>
                <a:gd name="connsiteX40" fmla="*/ 685800 w 704850"/>
                <a:gd name="connsiteY40" fmla="*/ 94136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04850" h="590550">
                  <a:moveTo>
                    <a:pt x="457200" y="46358"/>
                  </a:moveTo>
                  <a:lnTo>
                    <a:pt x="457200" y="295275"/>
                  </a:lnTo>
                  <a:lnTo>
                    <a:pt x="352425" y="295275"/>
                  </a:lnTo>
                  <a:lnTo>
                    <a:pt x="352425" y="0"/>
                  </a:lnTo>
                  <a:lnTo>
                    <a:pt x="104775" y="0"/>
                  </a:lnTo>
                  <a:lnTo>
                    <a:pt x="104775" y="219075"/>
                  </a:lnTo>
                  <a:lnTo>
                    <a:pt x="0" y="219075"/>
                  </a:lnTo>
                  <a:lnTo>
                    <a:pt x="0" y="590550"/>
                  </a:lnTo>
                  <a:lnTo>
                    <a:pt x="704850" y="590550"/>
                  </a:lnTo>
                  <a:lnTo>
                    <a:pt x="704850" y="77314"/>
                  </a:lnTo>
                  <a:close/>
                  <a:moveTo>
                    <a:pt x="123825" y="19050"/>
                  </a:moveTo>
                  <a:lnTo>
                    <a:pt x="333375" y="19050"/>
                  </a:lnTo>
                  <a:lnTo>
                    <a:pt x="333375" y="295275"/>
                  </a:lnTo>
                  <a:lnTo>
                    <a:pt x="247650" y="295275"/>
                  </a:lnTo>
                  <a:lnTo>
                    <a:pt x="247650" y="219075"/>
                  </a:lnTo>
                  <a:lnTo>
                    <a:pt x="123825" y="219075"/>
                  </a:lnTo>
                  <a:close/>
                  <a:moveTo>
                    <a:pt x="228600" y="571500"/>
                  </a:moveTo>
                  <a:lnTo>
                    <a:pt x="142875" y="571500"/>
                  </a:lnTo>
                  <a:lnTo>
                    <a:pt x="142875" y="514350"/>
                  </a:lnTo>
                  <a:lnTo>
                    <a:pt x="104775" y="514350"/>
                  </a:lnTo>
                  <a:lnTo>
                    <a:pt x="104775" y="571500"/>
                  </a:lnTo>
                  <a:lnTo>
                    <a:pt x="19050" y="571500"/>
                  </a:lnTo>
                  <a:lnTo>
                    <a:pt x="19050" y="238125"/>
                  </a:lnTo>
                  <a:lnTo>
                    <a:pt x="228600" y="238125"/>
                  </a:lnTo>
                  <a:lnTo>
                    <a:pt x="228600" y="571500"/>
                  </a:lnTo>
                  <a:close/>
                  <a:moveTo>
                    <a:pt x="457200" y="571500"/>
                  </a:moveTo>
                  <a:lnTo>
                    <a:pt x="371475" y="571500"/>
                  </a:lnTo>
                  <a:lnTo>
                    <a:pt x="371475" y="514350"/>
                  </a:lnTo>
                  <a:lnTo>
                    <a:pt x="333375" y="514350"/>
                  </a:lnTo>
                  <a:lnTo>
                    <a:pt x="333375" y="571500"/>
                  </a:lnTo>
                  <a:lnTo>
                    <a:pt x="247650" y="571500"/>
                  </a:lnTo>
                  <a:lnTo>
                    <a:pt x="247650" y="314325"/>
                  </a:lnTo>
                  <a:lnTo>
                    <a:pt x="457200" y="314325"/>
                  </a:lnTo>
                  <a:close/>
                  <a:moveTo>
                    <a:pt x="685800" y="571500"/>
                  </a:moveTo>
                  <a:lnTo>
                    <a:pt x="600075" y="571500"/>
                  </a:lnTo>
                  <a:lnTo>
                    <a:pt x="600075" y="514350"/>
                  </a:lnTo>
                  <a:lnTo>
                    <a:pt x="561975" y="514350"/>
                  </a:lnTo>
                  <a:lnTo>
                    <a:pt x="561975" y="571500"/>
                  </a:lnTo>
                  <a:lnTo>
                    <a:pt x="476250" y="571500"/>
                  </a:lnTo>
                  <a:lnTo>
                    <a:pt x="476250" y="67942"/>
                  </a:lnTo>
                  <a:lnTo>
                    <a:pt x="685800" y="94136"/>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18" name="Forme libre : forme 17">
              <a:extLst>
                <a:ext uri="{FF2B5EF4-FFF2-40B4-BE49-F238E27FC236}">
                  <a16:creationId xmlns:a16="http://schemas.microsoft.com/office/drawing/2014/main" id="{327568AD-2E03-43BA-8B02-62C7729176A8}"/>
                </a:ext>
              </a:extLst>
            </p:cNvPr>
            <p:cNvSpPr/>
            <p:nvPr/>
          </p:nvSpPr>
          <p:spPr>
            <a:xfrm>
              <a:off x="11137109"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19" name="Forme libre : forme 18">
              <a:extLst>
                <a:ext uri="{FF2B5EF4-FFF2-40B4-BE49-F238E27FC236}">
                  <a16:creationId xmlns:a16="http://schemas.microsoft.com/office/drawing/2014/main" id="{0E9899B9-81F6-475E-B418-64BD30C429E5}"/>
                </a:ext>
              </a:extLst>
            </p:cNvPr>
            <p:cNvSpPr/>
            <p:nvPr/>
          </p:nvSpPr>
          <p:spPr>
            <a:xfrm>
              <a:off x="11213309"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A42D820C-9131-4BE9-AE2D-644EC5261612}"/>
                </a:ext>
              </a:extLst>
            </p:cNvPr>
            <p:cNvSpPr/>
            <p:nvPr/>
          </p:nvSpPr>
          <p:spPr>
            <a:xfrm>
              <a:off x="11137109"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1" name="Forme libre : forme 20">
              <a:extLst>
                <a:ext uri="{FF2B5EF4-FFF2-40B4-BE49-F238E27FC236}">
                  <a16:creationId xmlns:a16="http://schemas.microsoft.com/office/drawing/2014/main" id="{0685C398-59E0-482F-BBB4-03502C7C63FF}"/>
                </a:ext>
              </a:extLst>
            </p:cNvPr>
            <p:cNvSpPr/>
            <p:nvPr/>
          </p:nvSpPr>
          <p:spPr>
            <a:xfrm>
              <a:off x="11213309"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2" name="Forme libre : forme 21">
              <a:extLst>
                <a:ext uri="{FF2B5EF4-FFF2-40B4-BE49-F238E27FC236}">
                  <a16:creationId xmlns:a16="http://schemas.microsoft.com/office/drawing/2014/main" id="{375A9A29-915C-439D-8C54-DE9E3B5D2B94}"/>
                </a:ext>
              </a:extLst>
            </p:cNvPr>
            <p:cNvSpPr/>
            <p:nvPr/>
          </p:nvSpPr>
          <p:spPr>
            <a:xfrm>
              <a:off x="11013284" y="1770543"/>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3" name="Forme libre : forme 22">
              <a:extLst>
                <a:ext uri="{FF2B5EF4-FFF2-40B4-BE49-F238E27FC236}">
                  <a16:creationId xmlns:a16="http://schemas.microsoft.com/office/drawing/2014/main" id="{BFEEECB7-520F-47A8-B003-CCBF7546D5E3}"/>
                </a:ext>
              </a:extLst>
            </p:cNvPr>
            <p:cNvSpPr/>
            <p:nvPr/>
          </p:nvSpPr>
          <p:spPr>
            <a:xfrm>
              <a:off x="11089484" y="1770543"/>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4" name="Forme libre : forme 23">
              <a:extLst>
                <a:ext uri="{FF2B5EF4-FFF2-40B4-BE49-F238E27FC236}">
                  <a16:creationId xmlns:a16="http://schemas.microsoft.com/office/drawing/2014/main" id="{5341363B-AC83-4913-9016-76584D9B3683}"/>
                </a:ext>
              </a:extLst>
            </p:cNvPr>
            <p:cNvSpPr/>
            <p:nvPr/>
          </p:nvSpPr>
          <p:spPr>
            <a:xfrm>
              <a:off x="11013284" y="1694172"/>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5" name="Forme libre : forme 24">
              <a:extLst>
                <a:ext uri="{FF2B5EF4-FFF2-40B4-BE49-F238E27FC236}">
                  <a16:creationId xmlns:a16="http://schemas.microsoft.com/office/drawing/2014/main" id="{1EA604A4-DC60-41A4-92EE-F6714A1B58F5}"/>
                </a:ext>
              </a:extLst>
            </p:cNvPr>
            <p:cNvSpPr/>
            <p:nvPr/>
          </p:nvSpPr>
          <p:spPr>
            <a:xfrm>
              <a:off x="11089484" y="1694172"/>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6" name="Forme libre : forme 25">
              <a:extLst>
                <a:ext uri="{FF2B5EF4-FFF2-40B4-BE49-F238E27FC236}">
                  <a16:creationId xmlns:a16="http://schemas.microsoft.com/office/drawing/2014/main" id="{BC9D6EDE-39D3-4AF9-850F-440326D25B02}"/>
                </a:ext>
              </a:extLst>
            </p:cNvPr>
            <p:cNvSpPr/>
            <p:nvPr/>
          </p:nvSpPr>
          <p:spPr>
            <a:xfrm>
              <a:off x="10908518"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7" name="Forme libre : forme 26">
              <a:extLst>
                <a:ext uri="{FF2B5EF4-FFF2-40B4-BE49-F238E27FC236}">
                  <a16:creationId xmlns:a16="http://schemas.microsoft.com/office/drawing/2014/main" id="{C4D61F52-5042-432B-AE14-B8F730DBFBDD}"/>
                </a:ext>
              </a:extLst>
            </p:cNvPr>
            <p:cNvSpPr/>
            <p:nvPr/>
          </p:nvSpPr>
          <p:spPr>
            <a:xfrm>
              <a:off x="10984718"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8" name="Forme libre : forme 27">
              <a:extLst>
                <a:ext uri="{FF2B5EF4-FFF2-40B4-BE49-F238E27FC236}">
                  <a16:creationId xmlns:a16="http://schemas.microsoft.com/office/drawing/2014/main" id="{122CF19F-C01C-4934-82FD-80211DBB4591}"/>
                </a:ext>
              </a:extLst>
            </p:cNvPr>
            <p:cNvSpPr/>
            <p:nvPr/>
          </p:nvSpPr>
          <p:spPr>
            <a:xfrm>
              <a:off x="10908518"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9" name="Forme libre : forme 28">
              <a:extLst>
                <a:ext uri="{FF2B5EF4-FFF2-40B4-BE49-F238E27FC236}">
                  <a16:creationId xmlns:a16="http://schemas.microsoft.com/office/drawing/2014/main" id="{6A157B6B-066F-426C-8C2D-A244769318DC}"/>
                </a:ext>
              </a:extLst>
            </p:cNvPr>
            <p:cNvSpPr/>
            <p:nvPr/>
          </p:nvSpPr>
          <p:spPr>
            <a:xfrm>
              <a:off x="10984718"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1A1FD836-AEE4-4495-BEEF-8119CFDE73E1}"/>
                </a:ext>
              </a:extLst>
            </p:cNvPr>
            <p:cNvSpPr/>
            <p:nvPr/>
          </p:nvSpPr>
          <p:spPr>
            <a:xfrm>
              <a:off x="10908518" y="19132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28CECEF9-227E-4CEA-9438-D15DBF610CA8}"/>
                </a:ext>
              </a:extLst>
            </p:cNvPr>
            <p:cNvSpPr/>
            <p:nvPr/>
          </p:nvSpPr>
          <p:spPr>
            <a:xfrm>
              <a:off x="10984718" y="19132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64" name="Forme libre : forme 63">
              <a:extLst>
                <a:ext uri="{FF2B5EF4-FFF2-40B4-BE49-F238E27FC236}">
                  <a16:creationId xmlns:a16="http://schemas.microsoft.com/office/drawing/2014/main" id="{1128CA34-222F-4CF0-8AB2-285B811624D5}"/>
                </a:ext>
              </a:extLst>
            </p:cNvPr>
            <p:cNvSpPr/>
            <p:nvPr/>
          </p:nvSpPr>
          <p:spPr>
            <a:xfrm>
              <a:off x="11365709"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65" name="Forme libre : forme 64">
              <a:extLst>
                <a:ext uri="{FF2B5EF4-FFF2-40B4-BE49-F238E27FC236}">
                  <a16:creationId xmlns:a16="http://schemas.microsoft.com/office/drawing/2014/main" id="{897308AF-5316-44AF-9BCA-F734D27924AD}"/>
                </a:ext>
              </a:extLst>
            </p:cNvPr>
            <p:cNvSpPr/>
            <p:nvPr/>
          </p:nvSpPr>
          <p:spPr>
            <a:xfrm>
              <a:off x="11441909"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66" name="Forme libre : forme 65">
              <a:extLst>
                <a:ext uri="{FF2B5EF4-FFF2-40B4-BE49-F238E27FC236}">
                  <a16:creationId xmlns:a16="http://schemas.microsoft.com/office/drawing/2014/main" id="{A418C174-AA94-4A19-ACCC-B366B6E67C97}"/>
                </a:ext>
              </a:extLst>
            </p:cNvPr>
            <p:cNvSpPr/>
            <p:nvPr/>
          </p:nvSpPr>
          <p:spPr>
            <a:xfrm>
              <a:off x="11365709"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67" name="Forme libre : forme 66">
              <a:extLst>
                <a:ext uri="{FF2B5EF4-FFF2-40B4-BE49-F238E27FC236}">
                  <a16:creationId xmlns:a16="http://schemas.microsoft.com/office/drawing/2014/main" id="{DF29DD94-36BA-4CF4-BCC8-F03750E25D56}"/>
                </a:ext>
              </a:extLst>
            </p:cNvPr>
            <p:cNvSpPr/>
            <p:nvPr/>
          </p:nvSpPr>
          <p:spPr>
            <a:xfrm>
              <a:off x="11441909"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68" name="Forme libre : forme 67">
              <a:extLst>
                <a:ext uri="{FF2B5EF4-FFF2-40B4-BE49-F238E27FC236}">
                  <a16:creationId xmlns:a16="http://schemas.microsoft.com/office/drawing/2014/main" id="{DD1DFE7F-A976-4237-8D78-9F9E53CD9675}"/>
                </a:ext>
              </a:extLst>
            </p:cNvPr>
            <p:cNvSpPr/>
            <p:nvPr/>
          </p:nvSpPr>
          <p:spPr>
            <a:xfrm>
              <a:off x="11365709" y="19132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69" name="Forme libre : forme 68">
              <a:extLst>
                <a:ext uri="{FF2B5EF4-FFF2-40B4-BE49-F238E27FC236}">
                  <a16:creationId xmlns:a16="http://schemas.microsoft.com/office/drawing/2014/main" id="{FCEC1E44-5366-49EF-9A63-A17734EDBB26}"/>
                </a:ext>
              </a:extLst>
            </p:cNvPr>
            <p:cNvSpPr/>
            <p:nvPr/>
          </p:nvSpPr>
          <p:spPr>
            <a:xfrm>
              <a:off x="11441909" y="19132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0" name="Forme libre : forme 69">
              <a:extLst>
                <a:ext uri="{FF2B5EF4-FFF2-40B4-BE49-F238E27FC236}">
                  <a16:creationId xmlns:a16="http://schemas.microsoft.com/office/drawing/2014/main" id="{CB90AF27-9702-4698-8F22-F42F4E5B648A}"/>
                </a:ext>
              </a:extLst>
            </p:cNvPr>
            <p:cNvSpPr/>
            <p:nvPr/>
          </p:nvSpPr>
          <p:spPr>
            <a:xfrm>
              <a:off x="11365709" y="18372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1" name="Forme libre : forme 70">
              <a:extLst>
                <a:ext uri="{FF2B5EF4-FFF2-40B4-BE49-F238E27FC236}">
                  <a16:creationId xmlns:a16="http://schemas.microsoft.com/office/drawing/2014/main" id="{A447B8E4-EB20-46C9-BCEE-EF8BDBA08316}"/>
                </a:ext>
              </a:extLst>
            </p:cNvPr>
            <p:cNvSpPr/>
            <p:nvPr/>
          </p:nvSpPr>
          <p:spPr>
            <a:xfrm>
              <a:off x="11441909" y="18372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2" name="Forme libre : forme 71">
              <a:extLst>
                <a:ext uri="{FF2B5EF4-FFF2-40B4-BE49-F238E27FC236}">
                  <a16:creationId xmlns:a16="http://schemas.microsoft.com/office/drawing/2014/main" id="{A39934DD-DA45-476C-97EE-4F4BF40B5606}"/>
                </a:ext>
              </a:extLst>
            </p:cNvPr>
            <p:cNvSpPr/>
            <p:nvPr/>
          </p:nvSpPr>
          <p:spPr>
            <a:xfrm>
              <a:off x="11365709" y="17608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3" name="Forme libre : forme 72">
              <a:extLst>
                <a:ext uri="{FF2B5EF4-FFF2-40B4-BE49-F238E27FC236}">
                  <a16:creationId xmlns:a16="http://schemas.microsoft.com/office/drawing/2014/main" id="{DAC4E757-332F-47ED-A507-6B9BE2F281B9}"/>
                </a:ext>
              </a:extLst>
            </p:cNvPr>
            <p:cNvSpPr/>
            <p:nvPr/>
          </p:nvSpPr>
          <p:spPr>
            <a:xfrm>
              <a:off x="11441909" y="17608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74" name="Graphique 13" descr="Bâtiment contour">
            <a:extLst>
              <a:ext uri="{FF2B5EF4-FFF2-40B4-BE49-F238E27FC236}">
                <a16:creationId xmlns:a16="http://schemas.microsoft.com/office/drawing/2014/main" id="{690749D3-EC24-41D7-837F-7164389830EA}"/>
              </a:ext>
            </a:extLst>
          </p:cNvPr>
          <p:cNvGrpSpPr/>
          <p:nvPr/>
        </p:nvGrpSpPr>
        <p:grpSpPr>
          <a:xfrm>
            <a:off x="4714956" y="4326813"/>
            <a:ext cx="367407" cy="558237"/>
            <a:chOff x="7985496" y="3761821"/>
            <a:chExt cx="445700" cy="620614"/>
          </a:xfrm>
          <a:solidFill>
            <a:srgbClr val="000000"/>
          </a:solidFill>
        </p:grpSpPr>
        <p:sp>
          <p:nvSpPr>
            <p:cNvPr id="75" name="Forme libre : forme 74">
              <a:extLst>
                <a:ext uri="{FF2B5EF4-FFF2-40B4-BE49-F238E27FC236}">
                  <a16:creationId xmlns:a16="http://schemas.microsoft.com/office/drawing/2014/main" id="{E2A99BD5-DEF6-48F3-8010-1DFC17EB9857}"/>
                </a:ext>
              </a:extLst>
            </p:cNvPr>
            <p:cNvSpPr/>
            <p:nvPr/>
          </p:nvSpPr>
          <p:spPr>
            <a:xfrm>
              <a:off x="7985496" y="3761821"/>
              <a:ext cx="445700" cy="620614"/>
            </a:xfrm>
            <a:custGeom>
              <a:avLst/>
              <a:gdLst>
                <a:gd name="connsiteX0" fmla="*/ 389988 w 445700"/>
                <a:gd name="connsiteY0" fmla="*/ 604696 h 620614"/>
                <a:gd name="connsiteX1" fmla="*/ 389988 w 445700"/>
                <a:gd name="connsiteY1" fmla="*/ 47754 h 620614"/>
                <a:gd name="connsiteX2" fmla="*/ 350193 w 445700"/>
                <a:gd name="connsiteY2" fmla="*/ 47754 h 620614"/>
                <a:gd name="connsiteX3" fmla="*/ 350193 w 445700"/>
                <a:gd name="connsiteY3" fmla="*/ 0 h 620614"/>
                <a:gd name="connsiteX4" fmla="*/ 95507 w 445700"/>
                <a:gd name="connsiteY4" fmla="*/ 0 h 620614"/>
                <a:gd name="connsiteX5" fmla="*/ 95507 w 445700"/>
                <a:gd name="connsiteY5" fmla="*/ 47754 h 620614"/>
                <a:gd name="connsiteX6" fmla="*/ 55713 w 445700"/>
                <a:gd name="connsiteY6" fmla="*/ 47754 h 620614"/>
                <a:gd name="connsiteX7" fmla="*/ 55713 w 445700"/>
                <a:gd name="connsiteY7" fmla="*/ 604696 h 620614"/>
                <a:gd name="connsiteX8" fmla="*/ 0 w 445700"/>
                <a:gd name="connsiteY8" fmla="*/ 604696 h 620614"/>
                <a:gd name="connsiteX9" fmla="*/ 0 w 445700"/>
                <a:gd name="connsiteY9" fmla="*/ 620614 h 620614"/>
                <a:gd name="connsiteX10" fmla="*/ 445701 w 445700"/>
                <a:gd name="connsiteY10" fmla="*/ 620614 h 620614"/>
                <a:gd name="connsiteX11" fmla="*/ 445701 w 445700"/>
                <a:gd name="connsiteY11" fmla="*/ 604696 h 620614"/>
                <a:gd name="connsiteX12" fmla="*/ 111425 w 445700"/>
                <a:gd name="connsiteY12" fmla="*/ 15918 h 620614"/>
                <a:gd name="connsiteX13" fmla="*/ 334275 w 445700"/>
                <a:gd name="connsiteY13" fmla="*/ 15918 h 620614"/>
                <a:gd name="connsiteX14" fmla="*/ 334275 w 445700"/>
                <a:gd name="connsiteY14" fmla="*/ 47754 h 620614"/>
                <a:gd name="connsiteX15" fmla="*/ 111425 w 445700"/>
                <a:gd name="connsiteY15" fmla="*/ 47754 h 620614"/>
                <a:gd name="connsiteX16" fmla="*/ 71630 w 445700"/>
                <a:gd name="connsiteY16" fmla="*/ 63672 h 620614"/>
                <a:gd name="connsiteX17" fmla="*/ 374070 w 445700"/>
                <a:gd name="connsiteY17" fmla="*/ 63672 h 620614"/>
                <a:gd name="connsiteX18" fmla="*/ 374070 w 445700"/>
                <a:gd name="connsiteY18" fmla="*/ 604696 h 620614"/>
                <a:gd name="connsiteX19" fmla="*/ 238768 w 445700"/>
                <a:gd name="connsiteY19" fmla="*/ 604696 h 620614"/>
                <a:gd name="connsiteX20" fmla="*/ 238768 w 445700"/>
                <a:gd name="connsiteY20" fmla="*/ 517331 h 620614"/>
                <a:gd name="connsiteX21" fmla="*/ 206932 w 445700"/>
                <a:gd name="connsiteY21" fmla="*/ 517331 h 620614"/>
                <a:gd name="connsiteX22" fmla="*/ 206932 w 445700"/>
                <a:gd name="connsiteY22" fmla="*/ 604696 h 620614"/>
                <a:gd name="connsiteX23" fmla="*/ 71630 w 445700"/>
                <a:gd name="connsiteY23" fmla="*/ 604696 h 620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5700" h="620614">
                  <a:moveTo>
                    <a:pt x="389988" y="604696"/>
                  </a:moveTo>
                  <a:lnTo>
                    <a:pt x="389988" y="47754"/>
                  </a:lnTo>
                  <a:lnTo>
                    <a:pt x="350193" y="47754"/>
                  </a:lnTo>
                  <a:lnTo>
                    <a:pt x="350193" y="0"/>
                  </a:lnTo>
                  <a:lnTo>
                    <a:pt x="95507" y="0"/>
                  </a:lnTo>
                  <a:lnTo>
                    <a:pt x="95507" y="47754"/>
                  </a:lnTo>
                  <a:lnTo>
                    <a:pt x="55713" y="47754"/>
                  </a:lnTo>
                  <a:lnTo>
                    <a:pt x="55713" y="604696"/>
                  </a:lnTo>
                  <a:lnTo>
                    <a:pt x="0" y="604696"/>
                  </a:lnTo>
                  <a:lnTo>
                    <a:pt x="0" y="620614"/>
                  </a:lnTo>
                  <a:lnTo>
                    <a:pt x="445701" y="620614"/>
                  </a:lnTo>
                  <a:lnTo>
                    <a:pt x="445701" y="604696"/>
                  </a:lnTo>
                  <a:close/>
                  <a:moveTo>
                    <a:pt x="111425" y="15918"/>
                  </a:moveTo>
                  <a:lnTo>
                    <a:pt x="334275" y="15918"/>
                  </a:lnTo>
                  <a:lnTo>
                    <a:pt x="334275" y="47754"/>
                  </a:lnTo>
                  <a:lnTo>
                    <a:pt x="111425" y="47754"/>
                  </a:lnTo>
                  <a:close/>
                  <a:moveTo>
                    <a:pt x="71630" y="63672"/>
                  </a:moveTo>
                  <a:lnTo>
                    <a:pt x="374070" y="63672"/>
                  </a:lnTo>
                  <a:lnTo>
                    <a:pt x="374070" y="604696"/>
                  </a:lnTo>
                  <a:lnTo>
                    <a:pt x="238768" y="604696"/>
                  </a:lnTo>
                  <a:lnTo>
                    <a:pt x="238768" y="517331"/>
                  </a:lnTo>
                  <a:lnTo>
                    <a:pt x="206932" y="517331"/>
                  </a:lnTo>
                  <a:lnTo>
                    <a:pt x="206932" y="604696"/>
                  </a:lnTo>
                  <a:lnTo>
                    <a:pt x="71630" y="604696"/>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6" name="Forme libre : forme 75">
              <a:extLst>
                <a:ext uri="{FF2B5EF4-FFF2-40B4-BE49-F238E27FC236}">
                  <a16:creationId xmlns:a16="http://schemas.microsoft.com/office/drawing/2014/main" id="{A9533293-2CB7-4BC1-B838-6E136C726172}"/>
                </a:ext>
              </a:extLst>
            </p:cNvPr>
            <p:cNvSpPr/>
            <p:nvPr/>
          </p:nvSpPr>
          <p:spPr>
            <a:xfrm>
              <a:off x="8112839" y="404038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7" name="Forme libre : forme 76">
              <a:extLst>
                <a:ext uri="{FF2B5EF4-FFF2-40B4-BE49-F238E27FC236}">
                  <a16:creationId xmlns:a16="http://schemas.microsoft.com/office/drawing/2014/main" id="{DAFB5733-5490-43D7-8BFB-EAE0F1F0E66B}"/>
                </a:ext>
              </a:extLst>
            </p:cNvPr>
            <p:cNvSpPr/>
            <p:nvPr/>
          </p:nvSpPr>
          <p:spPr>
            <a:xfrm>
              <a:off x="8112839" y="396079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8" name="Forme libre : forme 77">
              <a:extLst>
                <a:ext uri="{FF2B5EF4-FFF2-40B4-BE49-F238E27FC236}">
                  <a16:creationId xmlns:a16="http://schemas.microsoft.com/office/drawing/2014/main" id="{E31E4726-520E-418F-8C2E-195AABB19FEE}"/>
                </a:ext>
              </a:extLst>
            </p:cNvPr>
            <p:cNvSpPr/>
            <p:nvPr/>
          </p:nvSpPr>
          <p:spPr>
            <a:xfrm>
              <a:off x="8112839" y="4119973"/>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9" name="Forme libre : forme 78">
              <a:extLst>
                <a:ext uri="{FF2B5EF4-FFF2-40B4-BE49-F238E27FC236}">
                  <a16:creationId xmlns:a16="http://schemas.microsoft.com/office/drawing/2014/main" id="{3CC3CEE5-FE57-4315-B55D-61DA467F0B65}"/>
                </a:ext>
              </a:extLst>
            </p:cNvPr>
            <p:cNvSpPr/>
            <p:nvPr/>
          </p:nvSpPr>
          <p:spPr>
            <a:xfrm>
              <a:off x="8112839" y="419956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0" name="Forme libre : forme 79">
              <a:extLst>
                <a:ext uri="{FF2B5EF4-FFF2-40B4-BE49-F238E27FC236}">
                  <a16:creationId xmlns:a16="http://schemas.microsoft.com/office/drawing/2014/main" id="{3DDE1AEF-CBF4-49FA-947C-2A51CD7B6501}"/>
                </a:ext>
              </a:extLst>
            </p:cNvPr>
            <p:cNvSpPr/>
            <p:nvPr/>
          </p:nvSpPr>
          <p:spPr>
            <a:xfrm>
              <a:off x="8192429" y="404038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1" name="Forme libre : forme 80">
              <a:extLst>
                <a:ext uri="{FF2B5EF4-FFF2-40B4-BE49-F238E27FC236}">
                  <a16:creationId xmlns:a16="http://schemas.microsoft.com/office/drawing/2014/main" id="{AD28C96A-FB60-44AC-AC11-71BFDF3D3E8D}"/>
                </a:ext>
              </a:extLst>
            </p:cNvPr>
            <p:cNvSpPr/>
            <p:nvPr/>
          </p:nvSpPr>
          <p:spPr>
            <a:xfrm>
              <a:off x="8192429" y="419956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2" name="Forme libre : forme 81">
              <a:extLst>
                <a:ext uri="{FF2B5EF4-FFF2-40B4-BE49-F238E27FC236}">
                  <a16:creationId xmlns:a16="http://schemas.microsoft.com/office/drawing/2014/main" id="{E66B885F-48D3-4876-97ED-DF1C1B354985}"/>
                </a:ext>
              </a:extLst>
            </p:cNvPr>
            <p:cNvSpPr/>
            <p:nvPr/>
          </p:nvSpPr>
          <p:spPr>
            <a:xfrm>
              <a:off x="8272018" y="427915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3" name="Forme libre : forme 82">
              <a:extLst>
                <a:ext uri="{FF2B5EF4-FFF2-40B4-BE49-F238E27FC236}">
                  <a16:creationId xmlns:a16="http://schemas.microsoft.com/office/drawing/2014/main" id="{D11E17EB-80D9-492F-A20D-6893E1EA4E96}"/>
                </a:ext>
              </a:extLst>
            </p:cNvPr>
            <p:cNvSpPr/>
            <p:nvPr/>
          </p:nvSpPr>
          <p:spPr>
            <a:xfrm>
              <a:off x="8272018" y="3881205"/>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4" name="Forme libre : forme 83">
              <a:extLst>
                <a:ext uri="{FF2B5EF4-FFF2-40B4-BE49-F238E27FC236}">
                  <a16:creationId xmlns:a16="http://schemas.microsoft.com/office/drawing/2014/main" id="{62D438D8-E946-42A4-AC52-9028720D528E}"/>
                </a:ext>
              </a:extLst>
            </p:cNvPr>
            <p:cNvSpPr/>
            <p:nvPr/>
          </p:nvSpPr>
          <p:spPr>
            <a:xfrm>
              <a:off x="8192429" y="4119973"/>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5" name="Forme libre : forme 84">
              <a:extLst>
                <a:ext uri="{FF2B5EF4-FFF2-40B4-BE49-F238E27FC236}">
                  <a16:creationId xmlns:a16="http://schemas.microsoft.com/office/drawing/2014/main" id="{CF08505D-EA30-4464-85B6-F6A7F621E2BD}"/>
                </a:ext>
              </a:extLst>
            </p:cNvPr>
            <p:cNvSpPr/>
            <p:nvPr/>
          </p:nvSpPr>
          <p:spPr>
            <a:xfrm>
              <a:off x="8192429" y="396079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6" name="Forme libre : forme 85">
              <a:extLst>
                <a:ext uri="{FF2B5EF4-FFF2-40B4-BE49-F238E27FC236}">
                  <a16:creationId xmlns:a16="http://schemas.microsoft.com/office/drawing/2014/main" id="{B9620142-0E95-4A5F-BA5E-C9254BDAFECD}"/>
                </a:ext>
              </a:extLst>
            </p:cNvPr>
            <p:cNvSpPr/>
            <p:nvPr/>
          </p:nvSpPr>
          <p:spPr>
            <a:xfrm>
              <a:off x="8192429" y="3881205"/>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8" name="Forme libre : forme 87">
              <a:extLst>
                <a:ext uri="{FF2B5EF4-FFF2-40B4-BE49-F238E27FC236}">
                  <a16:creationId xmlns:a16="http://schemas.microsoft.com/office/drawing/2014/main" id="{1D64F63F-6094-405E-A9C4-5D963F09B195}"/>
                </a:ext>
              </a:extLst>
            </p:cNvPr>
            <p:cNvSpPr/>
            <p:nvPr/>
          </p:nvSpPr>
          <p:spPr>
            <a:xfrm>
              <a:off x="8112839" y="3881205"/>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9" name="Forme libre : forme 88">
              <a:extLst>
                <a:ext uri="{FF2B5EF4-FFF2-40B4-BE49-F238E27FC236}">
                  <a16:creationId xmlns:a16="http://schemas.microsoft.com/office/drawing/2014/main" id="{6E891ABD-ECCF-4D2A-890C-AD8D8A7070C2}"/>
                </a:ext>
              </a:extLst>
            </p:cNvPr>
            <p:cNvSpPr/>
            <p:nvPr/>
          </p:nvSpPr>
          <p:spPr>
            <a:xfrm>
              <a:off x="8112839" y="427915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90" name="Forme libre : forme 89">
              <a:extLst>
                <a:ext uri="{FF2B5EF4-FFF2-40B4-BE49-F238E27FC236}">
                  <a16:creationId xmlns:a16="http://schemas.microsoft.com/office/drawing/2014/main" id="{25EFE7FE-10CB-4450-883C-5E4539746786}"/>
                </a:ext>
              </a:extLst>
            </p:cNvPr>
            <p:cNvSpPr/>
            <p:nvPr/>
          </p:nvSpPr>
          <p:spPr>
            <a:xfrm>
              <a:off x="8272018" y="404038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91" name="Forme libre : forme 90">
              <a:extLst>
                <a:ext uri="{FF2B5EF4-FFF2-40B4-BE49-F238E27FC236}">
                  <a16:creationId xmlns:a16="http://schemas.microsoft.com/office/drawing/2014/main" id="{2CB04AFF-E568-4E5F-B6D8-61BDCC2571F4}"/>
                </a:ext>
              </a:extLst>
            </p:cNvPr>
            <p:cNvSpPr/>
            <p:nvPr/>
          </p:nvSpPr>
          <p:spPr>
            <a:xfrm>
              <a:off x="8272018" y="4119973"/>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92" name="Forme libre : forme 91">
              <a:extLst>
                <a:ext uri="{FF2B5EF4-FFF2-40B4-BE49-F238E27FC236}">
                  <a16:creationId xmlns:a16="http://schemas.microsoft.com/office/drawing/2014/main" id="{9E5C4D4B-6309-4D92-9795-6FADB6052096}"/>
                </a:ext>
              </a:extLst>
            </p:cNvPr>
            <p:cNvSpPr/>
            <p:nvPr/>
          </p:nvSpPr>
          <p:spPr>
            <a:xfrm>
              <a:off x="8272018" y="419956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93" name="Forme libre : forme 92">
              <a:extLst>
                <a:ext uri="{FF2B5EF4-FFF2-40B4-BE49-F238E27FC236}">
                  <a16:creationId xmlns:a16="http://schemas.microsoft.com/office/drawing/2014/main" id="{2D070475-F299-4339-8B73-9B88F3DB5C43}"/>
                </a:ext>
              </a:extLst>
            </p:cNvPr>
            <p:cNvSpPr/>
            <p:nvPr/>
          </p:nvSpPr>
          <p:spPr>
            <a:xfrm>
              <a:off x="8272018" y="396079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12" name="Rectangle 11">
            <a:extLst>
              <a:ext uri="{FF2B5EF4-FFF2-40B4-BE49-F238E27FC236}">
                <a16:creationId xmlns:a16="http://schemas.microsoft.com/office/drawing/2014/main" id="{720BC8A7-D8C2-2610-0826-E306C1B55FB7}"/>
              </a:ext>
            </a:extLst>
          </p:cNvPr>
          <p:cNvSpPr/>
          <p:nvPr/>
        </p:nvSpPr>
        <p:spPr>
          <a:xfrm>
            <a:off x="3474229" y="6462745"/>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127036226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normAutofit/>
          </a:bodyPr>
          <a:lstStyle/>
          <a:p>
            <a:r>
              <a:rPr lang="fr-FR" sz="6000">
                <a:solidFill>
                  <a:srgbClr val="0070C0"/>
                </a:solidFill>
              </a:rPr>
              <a:t>04.5</a:t>
            </a:r>
          </a:p>
        </p:txBody>
      </p:sp>
      <p:sp>
        <p:nvSpPr>
          <p:cNvPr id="3" name="Espace réservé du texte 2"/>
          <p:cNvSpPr>
            <a:spLocks noGrp="1"/>
          </p:cNvSpPr>
          <p:nvPr>
            <p:ph type="body" sz="quarter" idx="13"/>
          </p:nvPr>
        </p:nvSpPr>
        <p:spPr>
          <a:xfrm>
            <a:off x="3217331" y="3597518"/>
            <a:ext cx="8627757" cy="1442781"/>
          </a:xfrm>
        </p:spPr>
        <p:txBody>
          <a:bodyPr/>
          <a:lstStyle/>
          <a:p>
            <a:r>
              <a:rPr lang="fr-FR" sz="3000">
                <a:latin typeface="Montserrat SemiBold"/>
                <a:cs typeface="Arial"/>
              </a:rPr>
              <a:t>ASSURANCE VIE ET FISCALITÉ</a:t>
            </a:r>
            <a:endParaRPr lang="fr-FR" sz="3000"/>
          </a:p>
          <a:p>
            <a:r>
              <a:rPr lang="fr-FR" sz="1400">
                <a:latin typeface="Montserrat SemiBold"/>
                <a:cs typeface="Arial"/>
                <a:hlinkClick r:id="rId2"/>
              </a:rPr>
              <a:t>L'assurance vie permet de bénéficier d'une enveloppe fiscale avantageuse</a:t>
            </a:r>
            <a:endParaRPr lang="fr-FR" sz="1400">
              <a:latin typeface="Montserrat SemiBold"/>
              <a:cs typeface="Arial"/>
            </a:endParaRPr>
          </a:p>
          <a:p>
            <a:endParaRPr lang="fr-FR" sz="1400"/>
          </a:p>
        </p:txBody>
      </p:sp>
      <p:sp>
        <p:nvSpPr>
          <p:cNvPr id="5" name="Rectangle 4">
            <a:extLst>
              <a:ext uri="{FF2B5EF4-FFF2-40B4-BE49-F238E27FC236}">
                <a16:creationId xmlns:a16="http://schemas.microsoft.com/office/drawing/2014/main" id="{FC479E9E-66BE-4A06-AB6D-9ECC51AC4B66}"/>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 </a:t>
            </a:r>
          </a:p>
        </p:txBody>
      </p:sp>
      <p:pic>
        <p:nvPicPr>
          <p:cNvPr id="6" name="Graphique 5" descr="Curseur avec un remplissage uni">
            <a:extLst>
              <a:ext uri="{FF2B5EF4-FFF2-40B4-BE49-F238E27FC236}">
                <a16:creationId xmlns:a16="http://schemas.microsoft.com/office/drawing/2014/main" id="{E56E3BCA-6C2F-4868-AAA0-F42AEAD03A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79338" y="4120583"/>
            <a:ext cx="914400" cy="914400"/>
          </a:xfrm>
          <a:prstGeom prst="rect">
            <a:avLst/>
          </a:prstGeom>
        </p:spPr>
      </p:pic>
      <p:pic>
        <p:nvPicPr>
          <p:cNvPr id="7" name="Image 6" descr="Une image contenant texte, clipart&#10;&#10;Description générée automatiquement">
            <a:extLst>
              <a:ext uri="{FF2B5EF4-FFF2-40B4-BE49-F238E27FC236}">
                <a16:creationId xmlns:a16="http://schemas.microsoft.com/office/drawing/2014/main" id="{E34FFF52-4E49-9ED6-0345-054D3F89258D}"/>
              </a:ext>
            </a:extLst>
          </p:cNvPr>
          <p:cNvPicPr>
            <a:picLocks noChangeAspect="1"/>
          </p:cNvPicPr>
          <p:nvPr/>
        </p:nvPicPr>
        <p:blipFill>
          <a:blip r:embed="rId5"/>
          <a:stretch>
            <a:fillRect/>
          </a:stretch>
        </p:blipFill>
        <p:spPr>
          <a:xfrm>
            <a:off x="11151471" y="260989"/>
            <a:ext cx="693617" cy="683707"/>
          </a:xfrm>
          <a:prstGeom prst="rect">
            <a:avLst/>
          </a:prstGeom>
        </p:spPr>
      </p:pic>
    </p:spTree>
    <p:extLst>
      <p:ext uri="{BB962C8B-B14F-4D97-AF65-F5344CB8AC3E}">
        <p14:creationId xmlns:p14="http://schemas.microsoft.com/office/powerpoint/2010/main" val="111817723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371161" y="3295160"/>
            <a:ext cx="10958111" cy="808222"/>
          </a:xfrm>
        </p:spPr>
        <p:txBody>
          <a:bodyPr/>
          <a:lstStyle/>
          <a:p>
            <a:r>
              <a:rPr lang="fr-FR" sz="4270" dirty="0">
                <a:latin typeface="Montserrat SemiBold"/>
                <a:cs typeface="Arial"/>
              </a:rPr>
              <a:t>AUTRES</a:t>
            </a:r>
            <a:endParaRPr lang="fr-FR" sz="4270" dirty="0"/>
          </a:p>
        </p:txBody>
      </p:sp>
      <p:sp>
        <p:nvSpPr>
          <p:cNvPr id="4" name="Rectangle 3">
            <a:extLst>
              <a:ext uri="{FF2B5EF4-FFF2-40B4-BE49-F238E27FC236}">
                <a16:creationId xmlns:a16="http://schemas.microsoft.com/office/drawing/2014/main" id="{D32BE5D7-C1E6-42BB-B9B5-00BE75A8EDC8}"/>
              </a:ext>
            </a:extLst>
          </p:cNvPr>
          <p:cNvSpPr/>
          <p:nvPr/>
        </p:nvSpPr>
        <p:spPr>
          <a:xfrm>
            <a:off x="3119669" y="6426138"/>
            <a:ext cx="5174815"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000" b="0" i="1" u="none" strike="noStrike" kern="120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1125269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p:txBody>
          <a:bodyPr/>
          <a:lstStyle/>
          <a:p>
            <a:r>
              <a:rPr lang="fr-FR" dirty="0">
                <a:latin typeface="Montserrat ExtraBold"/>
                <a:cs typeface="Arial"/>
              </a:rPr>
              <a:t>Définition </a:t>
            </a:r>
            <a:r>
              <a:rPr lang="fr-FR" u="sng" dirty="0">
                <a:latin typeface="Montserrat ExtraBold"/>
                <a:cs typeface="Arial"/>
              </a:rPr>
              <a:t>générale</a:t>
            </a:r>
            <a:r>
              <a:rPr lang="fr-FR" dirty="0">
                <a:latin typeface="Montserrat ExtraBold"/>
                <a:cs typeface="Arial"/>
              </a:rPr>
              <a:t> d’un emprunt</a:t>
            </a:r>
            <a:br>
              <a:rPr lang="fr-FR" dirty="0">
                <a:latin typeface="Montserrat ExtraBold"/>
                <a:cs typeface="Arial"/>
              </a:rPr>
            </a:br>
            <a:r>
              <a:rPr lang="fr-FR" dirty="0">
                <a:latin typeface="Montserrat ExtraBold"/>
                <a:cs typeface="Arial"/>
              </a:rPr>
              <a:t>obligataire</a:t>
            </a:r>
            <a:endParaRPr lang="fr-FR" dirty="0"/>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0792945" y="143932"/>
            <a:ext cx="747122" cy="747122"/>
          </a:xfrm>
          <a:prstGeom prst="rect">
            <a:avLst/>
          </a:prstGeom>
        </p:spPr>
      </p:pic>
      <p:sp>
        <p:nvSpPr>
          <p:cNvPr id="4" name="ZoneTexte 3">
            <a:extLst>
              <a:ext uri="{FF2B5EF4-FFF2-40B4-BE49-F238E27FC236}">
                <a16:creationId xmlns:a16="http://schemas.microsoft.com/office/drawing/2014/main" id="{9EDCCA51-36A7-AED4-2E7A-847F6B9C9D71}"/>
              </a:ext>
            </a:extLst>
          </p:cNvPr>
          <p:cNvSpPr txBox="1"/>
          <p:nvPr/>
        </p:nvSpPr>
        <p:spPr>
          <a:xfrm>
            <a:off x="1340137" y="1763299"/>
            <a:ext cx="10132460"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B34A8C"/>
                </a:solidFill>
                <a:effectLst/>
                <a:uLnTx/>
                <a:uFillTx/>
                <a:latin typeface="Arial"/>
                <a:ea typeface="+mn-ea"/>
                <a:cs typeface="Arial"/>
              </a:rPr>
              <a:t>&gt; </a:t>
            </a:r>
            <a:r>
              <a:rPr kumimoji="0" lang="fr-FR" sz="1400" b="0" i="0" u="none" strike="noStrike" kern="1200" cap="none" spc="0" normalizeH="0" baseline="0" noProof="0" dirty="0">
                <a:ln>
                  <a:noFill/>
                </a:ln>
                <a:solidFill>
                  <a:srgbClr val="000000"/>
                </a:solidFill>
                <a:effectLst/>
                <a:uLnTx/>
                <a:uFillTx/>
                <a:latin typeface="Arial"/>
                <a:ea typeface="+mn-ea"/>
                <a:cs typeface="Arial"/>
              </a:rPr>
              <a:t>Un emprunt obligataire est constitué d'obligations qui sont des </a:t>
            </a:r>
            <a:r>
              <a:rPr kumimoji="0" lang="fr-FR" sz="1400" b="1" i="0" u="none" strike="noStrike" kern="1200" cap="none" spc="0" normalizeH="0" baseline="0" noProof="0" dirty="0">
                <a:ln>
                  <a:noFill/>
                </a:ln>
                <a:solidFill>
                  <a:srgbClr val="B34A8C"/>
                </a:solidFill>
                <a:effectLst/>
                <a:uLnTx/>
                <a:uFillTx/>
                <a:latin typeface="Arial"/>
                <a:ea typeface="+mn-ea"/>
                <a:cs typeface="Arial"/>
              </a:rPr>
              <a:t>titres de créances émis </a:t>
            </a:r>
            <a:r>
              <a:rPr kumimoji="0" lang="fr-FR" sz="1400" b="0" i="0" u="none" strike="noStrike" kern="1200" cap="none" spc="0" normalizeH="0" baseline="0" noProof="0" dirty="0">
                <a:ln>
                  <a:noFill/>
                </a:ln>
                <a:solidFill>
                  <a:srgbClr val="000000"/>
                </a:solidFill>
                <a:effectLst/>
                <a:uLnTx/>
                <a:uFillTx/>
                <a:latin typeface="Arial"/>
                <a:ea typeface="+mn-ea"/>
                <a:cs typeface="Arial"/>
              </a:rPr>
              <a:t>par un Etat, une collectivité locale ou </a:t>
            </a:r>
            <a:r>
              <a:rPr kumimoji="0" lang="fr-FR" sz="1400" b="1" i="0" u="none" strike="noStrike" kern="1200" cap="none" spc="0" normalizeH="0" baseline="0" noProof="0" dirty="0">
                <a:ln>
                  <a:noFill/>
                </a:ln>
                <a:solidFill>
                  <a:srgbClr val="B34A8C"/>
                </a:solidFill>
                <a:effectLst/>
                <a:uLnTx/>
                <a:uFillTx/>
                <a:latin typeface="Arial"/>
                <a:ea typeface="+mn-ea"/>
                <a:cs typeface="Arial"/>
              </a:rPr>
              <a:t>une entreprise</a:t>
            </a:r>
            <a:r>
              <a:rPr kumimoji="0" lang="fr-FR" sz="1400" b="0" i="0" u="none" strike="noStrike" kern="1200" cap="none" spc="0" normalizeH="0" baseline="0" noProof="0" dirty="0">
                <a:ln>
                  <a:noFill/>
                </a:ln>
                <a:solidFill>
                  <a:srgbClr val="000000"/>
                </a:solidFill>
                <a:effectLst/>
                <a:uLnTx/>
                <a:uFillTx/>
                <a:latin typeface="Arial"/>
                <a:ea typeface="+mn-ea"/>
                <a:cs typeface="Arial"/>
              </a:rPr>
              <a:t>, sur les marchés financiers pour une durée déterminée à l'avance par l'émetteur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B34A8C"/>
                </a:solidFill>
                <a:effectLst/>
                <a:uLnTx/>
                <a:uFillTx/>
                <a:latin typeface="Arial"/>
                <a:ea typeface="+mn-ea"/>
                <a:cs typeface="Arial"/>
              </a:rPr>
              <a:t>&gt;</a:t>
            </a:r>
            <a:r>
              <a:rPr kumimoji="0" lang="fr-FR" sz="1400" b="0" i="0" u="none" strike="noStrike" kern="1200" cap="none" spc="0" normalizeH="0" baseline="0" noProof="0" dirty="0">
                <a:ln>
                  <a:noFill/>
                </a:ln>
                <a:solidFill>
                  <a:srgbClr val="000000"/>
                </a:solidFill>
                <a:effectLst/>
                <a:uLnTx/>
                <a:uFillTx/>
                <a:latin typeface="Arial"/>
                <a:ea typeface="+mn-ea"/>
                <a:cs typeface="Arial"/>
              </a:rPr>
              <a:t> Un Emprunt obligataire n’est pas soumis à la réglementation SFDR en conséquence, aucune information n’est à fournir au client en matière de développement durable ;</a:t>
            </a:r>
            <a:endParaRPr lang="fr-FR" sz="1400" b="0" i="0" u="none" strike="noStrike" kern="1200" cap="none" spc="0" normalizeH="0" baseline="0" noProof="0" dirty="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Arial"/>
              </a:rPr>
              <a:t> ​</a:t>
            </a:r>
            <a:endParaRPr kumimoji="0" lang="fr-FR" sz="14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B34A8C"/>
                </a:solidFill>
                <a:effectLst/>
                <a:uLnTx/>
                <a:uFillTx/>
                <a:latin typeface="Arial"/>
                <a:ea typeface="+mn-ea"/>
                <a:cs typeface="Arial"/>
              </a:rPr>
              <a:t>&gt; </a:t>
            </a:r>
            <a:r>
              <a:rPr kumimoji="0" lang="fr-FR" sz="1400" b="0" i="0" u="none" strike="noStrike" kern="1200" cap="none" spc="0" normalizeH="0" baseline="0" noProof="0" dirty="0">
                <a:ln>
                  <a:noFill/>
                </a:ln>
                <a:solidFill>
                  <a:srgbClr val="000000"/>
                </a:solidFill>
                <a:effectLst/>
                <a:uLnTx/>
                <a:uFillTx/>
                <a:latin typeface="Arial"/>
                <a:ea typeface="+mn-ea"/>
                <a:cs typeface="Arial"/>
              </a:rPr>
              <a:t>La souscription à l'emprunt donne aux clients </a:t>
            </a:r>
            <a:r>
              <a:rPr kumimoji="0" lang="fr-FR" sz="1400" b="1" i="0" u="none" strike="noStrike" kern="1200" cap="none" spc="0" normalizeH="0" baseline="0" noProof="0" dirty="0">
                <a:ln>
                  <a:noFill/>
                </a:ln>
                <a:solidFill>
                  <a:srgbClr val="B34A8C"/>
                </a:solidFill>
                <a:effectLst/>
                <a:uLnTx/>
                <a:uFillTx/>
                <a:latin typeface="Arial"/>
                <a:ea typeface="+mn-ea"/>
                <a:cs typeface="Arial"/>
              </a:rPr>
              <a:t>le droit à perception d'intérêts (coupon) payable par l'émetteur périodiquement ou à l'échéance ;</a:t>
            </a:r>
            <a:endParaRPr kumimoji="0" lang="fr-FR" sz="1400" b="0" i="0" u="none" strike="noStrike" kern="1200" cap="none" spc="0" normalizeH="0" baseline="0" noProof="0" dirty="0">
              <a:ln>
                <a:noFill/>
              </a:ln>
              <a:solidFill>
                <a:srgbClr val="B34A8C"/>
              </a:solidFill>
              <a:effectLst/>
              <a:highlight>
                <a:srgbClr val="00FF00"/>
              </a:highligh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 typeface="Arial"/>
              <a:buChar char="•"/>
              <a:tabLst/>
              <a:defRPr/>
            </a:pPr>
            <a:endParaRPr kumimoji="0" lang="fr-FR" sz="1400" b="0" i="0" u="none" strike="noStrike" kern="1200" cap="none" spc="0" normalizeH="0" baseline="0" noProof="0" dirty="0">
              <a:ln>
                <a:noFill/>
              </a:ln>
              <a:solidFill>
                <a:srgbClr val="000000"/>
              </a:solidFill>
              <a:effectLst/>
              <a:highlight>
                <a:srgbClr val="00FF00"/>
              </a:highligh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Arial"/>
              </a:rPr>
              <a:t>​</a:t>
            </a:r>
            <a:endParaRPr lang="fr-FR" sz="1400" b="0" i="0" u="none" strike="noStrike" kern="1200" cap="none" spc="0" normalizeH="0" baseline="0" noProof="0" dirty="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B34A8C"/>
                </a:solidFill>
                <a:effectLst/>
                <a:uLnTx/>
                <a:uFillTx/>
                <a:latin typeface="Arial"/>
                <a:ea typeface="+mn-ea"/>
                <a:cs typeface="Arial"/>
              </a:rPr>
              <a:t>&gt; </a:t>
            </a:r>
            <a:r>
              <a:rPr kumimoji="0" lang="fr-FR" sz="1400" b="1" i="0" u="none" strike="noStrike" kern="1200" cap="none" spc="0" normalizeH="0" baseline="0" noProof="0" dirty="0">
                <a:ln>
                  <a:noFill/>
                </a:ln>
                <a:solidFill>
                  <a:srgbClr val="B34A8C"/>
                </a:solidFill>
                <a:effectLst/>
                <a:uLnTx/>
                <a:uFillTx/>
                <a:latin typeface="Arial"/>
                <a:ea typeface="+mn-ea"/>
                <a:cs typeface="Arial"/>
              </a:rPr>
              <a:t>Le taux d'intérêt peut être fixe ou variable</a:t>
            </a:r>
            <a:r>
              <a:rPr kumimoji="0" lang="fr-FR" sz="1400" b="1" i="0" u="none" strike="noStrike" kern="1200" cap="none" spc="0" normalizeH="0" baseline="0" noProof="0" dirty="0">
                <a:ln>
                  <a:noFill/>
                </a:ln>
                <a:solidFill>
                  <a:srgbClr val="000000"/>
                </a:solidFill>
                <a:effectLst/>
                <a:uLnTx/>
                <a:uFillTx/>
                <a:latin typeface="Arial"/>
                <a:ea typeface="+mn-ea"/>
                <a:cs typeface="Arial"/>
              </a:rPr>
              <a:t> </a:t>
            </a:r>
            <a:r>
              <a:rPr kumimoji="0" lang="fr-FR" sz="1400" b="0" i="0" u="none" strike="noStrike" kern="1200" cap="none" spc="0" normalizeH="0" baseline="0" noProof="0" dirty="0">
                <a:ln>
                  <a:noFill/>
                </a:ln>
                <a:solidFill>
                  <a:srgbClr val="000000"/>
                </a:solidFill>
                <a:effectLst/>
                <a:uLnTx/>
                <a:uFillTx/>
                <a:latin typeface="Arial"/>
                <a:ea typeface="+mn-ea"/>
                <a:cs typeface="Arial"/>
              </a:rPr>
              <a:t>; ​</a:t>
            </a:r>
            <a:endParaRPr lang="fr-FR" sz="1400" b="0" i="0" u="none" strike="noStrike" kern="1200" cap="none" spc="0" normalizeH="0" baseline="0" noProof="0" dirty="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B34A8C"/>
                </a:solidFill>
                <a:effectLst/>
                <a:uLnTx/>
                <a:uFillTx/>
                <a:latin typeface="Arial"/>
                <a:ea typeface="+mn-ea"/>
                <a:cs typeface="Arial"/>
              </a:rPr>
              <a:t>&gt; </a:t>
            </a:r>
            <a:r>
              <a:rPr kumimoji="0" lang="fr-FR" sz="1400" b="1" i="0" u="none" strike="noStrike" kern="1200" cap="none" spc="0" normalizeH="0" baseline="0" noProof="0" dirty="0">
                <a:ln>
                  <a:noFill/>
                </a:ln>
                <a:solidFill>
                  <a:srgbClr val="B34A8C"/>
                </a:solidFill>
                <a:effectLst/>
                <a:uLnTx/>
                <a:uFillTx/>
                <a:latin typeface="Arial"/>
                <a:ea typeface="+mn-ea"/>
                <a:cs typeface="Arial"/>
              </a:rPr>
              <a:t>L'obligation est remboursée à l'échéance</a:t>
            </a:r>
            <a:r>
              <a:rPr kumimoji="0" lang="fr-FR" sz="1400" b="0" i="0" u="none" strike="noStrike" kern="1200" cap="none" spc="0" normalizeH="0" baseline="0" noProof="0" dirty="0">
                <a:ln>
                  <a:noFill/>
                </a:ln>
                <a:solidFill>
                  <a:srgbClr val="000000"/>
                </a:solidFill>
                <a:effectLst/>
                <a:uLnTx/>
                <a:uFillTx/>
                <a:latin typeface="Arial"/>
                <a:ea typeface="+mn-ea"/>
                <a:cs typeface="Arial"/>
              </a:rPr>
              <a:t>, soit au capital de départ (nominal), soit à un prix défini par l’émetteur (par exemple nominal de l'obligation majoré d’une prime de remboursement).​</a:t>
            </a:r>
            <a:endParaRPr lang="fr-FR" sz="1400" b="0" i="0" u="none" strike="noStrike" kern="1200" cap="none" spc="0" normalizeH="0" baseline="0" noProof="0" dirty="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9" name="Rectangle 8">
            <a:extLst>
              <a:ext uri="{FF2B5EF4-FFF2-40B4-BE49-F238E27FC236}">
                <a16:creationId xmlns:a16="http://schemas.microsoft.com/office/drawing/2014/main" id="{E4F8933E-8E23-4412-AD0A-DC3795B4BFCE}"/>
              </a:ext>
            </a:extLst>
          </p:cNvPr>
          <p:cNvSpPr/>
          <p:nvPr/>
        </p:nvSpPr>
        <p:spPr>
          <a:xfrm>
            <a:off x="3526069" y="6457888"/>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93403329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p:txBody>
          <a:bodyPr/>
          <a:lstStyle/>
          <a:p>
            <a:r>
              <a:rPr lang="fr-FR"/>
              <a:t>Glossaire</a:t>
            </a:r>
          </a:p>
        </p:txBody>
      </p:sp>
      <p:pic>
        <p:nvPicPr>
          <p:cNvPr id="6" name="Image 5">
            <a:extLst>
              <a:ext uri="{FF2B5EF4-FFF2-40B4-BE49-F238E27FC236}">
                <a16:creationId xmlns:a16="http://schemas.microsoft.com/office/drawing/2014/main" id="{05535328-6F24-4B9F-9A1D-102F5CB8DC94}"/>
              </a:ext>
            </a:extLst>
          </p:cNvPr>
          <p:cNvPicPr>
            <a:picLocks noChangeAspect="1"/>
          </p:cNvPicPr>
          <p:nvPr/>
        </p:nvPicPr>
        <p:blipFill>
          <a:blip r:embed="rId2"/>
          <a:stretch>
            <a:fillRect/>
          </a:stretch>
        </p:blipFill>
        <p:spPr>
          <a:xfrm>
            <a:off x="11201219" y="243825"/>
            <a:ext cx="689067" cy="689067"/>
          </a:xfrm>
          <a:prstGeom prst="rect">
            <a:avLst/>
          </a:prstGeom>
        </p:spPr>
      </p:pic>
      <p:sp>
        <p:nvSpPr>
          <p:cNvPr id="7" name="Rectangle 6">
            <a:extLst>
              <a:ext uri="{FF2B5EF4-FFF2-40B4-BE49-F238E27FC236}">
                <a16:creationId xmlns:a16="http://schemas.microsoft.com/office/drawing/2014/main" id="{E0726E91-6C2A-4D19-BA9C-0E405D8B3CCA}"/>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8" name="ZoneTexte 7">
            <a:extLst>
              <a:ext uri="{FF2B5EF4-FFF2-40B4-BE49-F238E27FC236}">
                <a16:creationId xmlns:a16="http://schemas.microsoft.com/office/drawing/2014/main" id="{96B1E598-14EC-4670-9259-4E26A282F1D9}"/>
              </a:ext>
            </a:extLst>
          </p:cNvPr>
          <p:cNvSpPr txBox="1"/>
          <p:nvPr/>
        </p:nvSpPr>
        <p:spPr>
          <a:xfrm>
            <a:off x="962439" y="990250"/>
            <a:ext cx="10927847" cy="5555367"/>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700" i="0" u="none" strike="noStrike" kern="0" cap="none" spc="0" normalizeH="0" baseline="0" noProof="0" dirty="0">
                <a:ln>
                  <a:noFill/>
                </a:ln>
                <a:solidFill>
                  <a:schemeClr val="tx2"/>
                </a:solidFill>
                <a:effectLst/>
                <a:uLnTx/>
                <a:uFillTx/>
                <a:latin typeface="+mj-lt"/>
              </a:rPr>
              <a:t>&gt;</a:t>
            </a:r>
            <a:r>
              <a:rPr kumimoji="0" lang="fr-FR" sz="1700" b="1" i="0" u="none" strike="noStrike" kern="0" cap="none" spc="0" normalizeH="0" baseline="0" noProof="0" dirty="0">
                <a:ln>
                  <a:noFill/>
                </a:ln>
                <a:effectLst/>
                <a:uLnTx/>
                <a:uFillTx/>
                <a:latin typeface="+mj-lt"/>
              </a:rPr>
              <a:t> </a:t>
            </a:r>
            <a:r>
              <a:rPr lang="fr-FR" sz="1400" b="1" kern="0" dirty="0">
                <a:solidFill>
                  <a:schemeClr val="tx2"/>
                </a:solidFill>
                <a:cs typeface="Arial"/>
              </a:rPr>
              <a:t>Le prix d’émission</a:t>
            </a:r>
            <a:r>
              <a:rPr kumimoji="0" lang="fr-FR" sz="1400" b="1" i="0" u="none" strike="noStrike" kern="0" cap="none" spc="0" normalizeH="0" baseline="0" noProof="0" dirty="0">
                <a:ln>
                  <a:noFill/>
                </a:ln>
                <a:effectLst/>
                <a:uLnTx/>
                <a:uFillTx/>
                <a:latin typeface="+mj-lt"/>
              </a:rPr>
              <a:t> </a:t>
            </a:r>
            <a:r>
              <a:rPr kumimoji="0" lang="fr-FR" sz="1400" b="0" i="0" u="none" strike="noStrike" kern="0" cap="none" spc="0" normalizeH="0" baseline="0" noProof="0" dirty="0">
                <a:ln>
                  <a:noFill/>
                </a:ln>
                <a:effectLst/>
                <a:uLnTx/>
                <a:uFillTx/>
                <a:latin typeface="+mj-lt"/>
              </a:rPr>
              <a:t>correspond au prix de l’obligation au moment de son émission.</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chemeClr val="tx2"/>
                </a:solidFill>
                <a:effectLst/>
                <a:uLnTx/>
                <a:uFillTx/>
                <a:latin typeface="+mj-lt"/>
              </a:rPr>
              <a:t>&gt;</a:t>
            </a:r>
            <a:r>
              <a:rPr kumimoji="0" lang="fr-FR" sz="1400" b="0" i="0" u="none" strike="noStrike" kern="0" cap="none" spc="0" normalizeH="0" baseline="0" noProof="0" dirty="0">
                <a:ln>
                  <a:noFill/>
                </a:ln>
                <a:effectLst/>
                <a:uLnTx/>
                <a:uFillTx/>
                <a:latin typeface="+mj-lt"/>
              </a:rPr>
              <a:t> Le capital de départ est appelé « </a:t>
            </a:r>
            <a:r>
              <a:rPr lang="fr-FR" sz="1400" b="1" kern="0" dirty="0">
                <a:solidFill>
                  <a:schemeClr val="tx2"/>
                </a:solidFill>
                <a:cs typeface="Arial"/>
              </a:rPr>
              <a:t>valeur nominale</a:t>
            </a:r>
            <a:r>
              <a:rPr kumimoji="0" lang="fr-FR" sz="1400" b="1" i="0" u="none" strike="noStrike" kern="0" cap="none" spc="0" normalizeH="0" baseline="0" noProof="0" dirty="0">
                <a:ln>
                  <a:noFill/>
                </a:ln>
                <a:effectLst/>
                <a:uLnTx/>
                <a:uFillTx/>
                <a:latin typeface="+mj-lt"/>
              </a:rPr>
              <a:t> </a:t>
            </a:r>
            <a:r>
              <a:rPr kumimoji="0" lang="fr-FR" sz="1400" b="0" i="0" u="none" strike="noStrike" kern="0" cap="none" spc="0" normalizeH="0" baseline="0" noProof="0" dirty="0">
                <a:ln>
                  <a:noFill/>
                </a:ln>
                <a:effectLst/>
                <a:uLnTx/>
                <a:uFillTx/>
                <a:latin typeface="+mj-lt"/>
              </a:rPr>
              <a:t>».</a:t>
            </a:r>
            <a:endParaRPr lang="fr-FR" sz="1400" b="0" i="0" u="none" strike="noStrike" kern="0" cap="none" spc="0" normalizeH="0" baseline="0" noProof="0" dirty="0">
              <a:ln>
                <a:noFill/>
              </a:ln>
              <a:effectLst/>
              <a:uLnTx/>
              <a:uFillTx/>
              <a:latin typeface="+mj-lt"/>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a:defRPr/>
            </a:pPr>
            <a:r>
              <a:rPr kumimoji="0" lang="fr-FR" sz="1400" i="0" u="none" strike="noStrike" kern="0" cap="none" spc="0" normalizeH="0" baseline="0" noProof="0" dirty="0">
                <a:ln>
                  <a:noFill/>
                </a:ln>
                <a:solidFill>
                  <a:schemeClr val="tx2"/>
                </a:solidFill>
                <a:effectLst/>
                <a:uLnTx/>
                <a:uFillTx/>
                <a:latin typeface="+mj-lt"/>
              </a:rPr>
              <a:t>&gt; </a:t>
            </a:r>
            <a:r>
              <a:rPr lang="fr-FR" sz="1400" b="1" kern="0" dirty="0">
                <a:solidFill>
                  <a:schemeClr val="tx2"/>
                </a:solidFill>
                <a:cs typeface="Arial"/>
              </a:rPr>
              <a:t>Le cours de l’obligation </a:t>
            </a:r>
            <a:r>
              <a:rPr kumimoji="0" lang="fr-FR" sz="1400" b="0" i="0" u="none" strike="noStrike" kern="0" cap="none" spc="0" normalizeH="0" baseline="0" noProof="0" dirty="0">
                <a:ln>
                  <a:noFill/>
                </a:ln>
                <a:effectLst/>
                <a:uLnTx/>
                <a:uFillTx/>
                <a:latin typeface="+mj-lt"/>
              </a:rPr>
              <a:t>correspond au prix auquel s’échange l’obligation</a:t>
            </a:r>
            <a:r>
              <a:rPr lang="fr-FR" sz="1400" kern="0" dirty="0">
                <a:latin typeface="+mj-lt"/>
              </a:rPr>
              <a:t> sur le marché</a:t>
            </a:r>
            <a:r>
              <a:rPr kumimoji="0" lang="fr-FR" sz="1400" b="0" i="0" u="none" strike="noStrike" kern="0" cap="none" spc="0" normalizeH="0" baseline="0" noProof="0" dirty="0">
                <a:ln>
                  <a:noFill/>
                </a:ln>
                <a:effectLst/>
                <a:uLnTx/>
                <a:uFillTx/>
                <a:latin typeface="+mj-lt"/>
              </a:rPr>
              <a:t>.</a:t>
            </a:r>
            <a:endParaRPr lang="fr-FR" sz="1400" b="0" i="0" u="none" strike="noStrike" kern="0" cap="none" spc="0" normalizeH="0" baseline="0" noProof="0" dirty="0">
              <a:ln>
                <a:noFill/>
              </a:ln>
              <a:effectLst/>
              <a:uLnTx/>
              <a:uFillTx/>
              <a:latin typeface="+mj-lt"/>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chemeClr val="tx2"/>
                </a:solidFill>
                <a:effectLst/>
                <a:uLnTx/>
                <a:uFillTx/>
                <a:latin typeface="+mj-lt"/>
              </a:rPr>
              <a:t>&gt; </a:t>
            </a:r>
            <a:r>
              <a:rPr kumimoji="0" lang="fr-FR" sz="1400" b="0" i="0" u="none" strike="noStrike" kern="0" cap="none" spc="0" normalizeH="0" baseline="0" noProof="0" dirty="0">
                <a:ln>
                  <a:noFill/>
                </a:ln>
                <a:effectLst/>
                <a:uLnTx/>
                <a:uFillTx/>
                <a:latin typeface="+mj-lt"/>
              </a:rPr>
              <a:t>La durée de la vie d'une obligation correspond à </a:t>
            </a:r>
            <a:r>
              <a:rPr lang="fr-FR" sz="1400" b="1" kern="0" dirty="0">
                <a:solidFill>
                  <a:schemeClr val="tx2"/>
                </a:solidFill>
                <a:cs typeface="Arial"/>
              </a:rPr>
              <a:t>sa maturité</a:t>
            </a:r>
            <a:r>
              <a:rPr kumimoji="0" lang="fr-FR" sz="1400" b="1" i="0" u="none" strike="noStrike" kern="0" cap="none" spc="0" normalizeH="0" baseline="0" noProof="0" dirty="0">
                <a:ln>
                  <a:noFill/>
                </a:ln>
                <a:effectLst/>
                <a:uLnTx/>
                <a:uFillTx/>
                <a:latin typeface="+mj-lt"/>
              </a:rPr>
              <a:t>.</a:t>
            </a:r>
            <a:endParaRPr lang="fr-FR" sz="1400" b="1" i="0" u="none" strike="noStrike" kern="0" cap="none" spc="0" normalizeH="0" baseline="0" noProof="0" dirty="0">
              <a:ln>
                <a:noFill/>
              </a:ln>
              <a:effectLst/>
              <a:uLnTx/>
              <a:uFillTx/>
              <a:latin typeface="+mj-lt"/>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a:defRPr/>
            </a:pPr>
            <a:r>
              <a:rPr kumimoji="0" lang="fr-FR" sz="1400" b="0" i="0" u="none" strike="noStrike" kern="0" cap="none" spc="0" normalizeH="0" baseline="0" noProof="0" dirty="0">
                <a:ln>
                  <a:noFill/>
                </a:ln>
                <a:solidFill>
                  <a:schemeClr val="tx2"/>
                </a:solidFill>
                <a:effectLst/>
                <a:uLnTx/>
                <a:uFillTx/>
                <a:latin typeface="+mj-lt"/>
              </a:rPr>
              <a:t>&gt; </a:t>
            </a:r>
            <a:r>
              <a:rPr kumimoji="0" lang="fr-FR" sz="1400" b="0" i="0" u="none" strike="noStrike" kern="0" cap="none" spc="0" normalizeH="0" baseline="0" noProof="0" dirty="0">
                <a:ln>
                  <a:noFill/>
                </a:ln>
                <a:effectLst/>
                <a:uLnTx/>
                <a:uFillTx/>
                <a:latin typeface="+mj-lt"/>
              </a:rPr>
              <a:t>Le taux d’intérêt qui vous rémunère est appelé </a:t>
            </a:r>
            <a:r>
              <a:rPr lang="fr-FR" sz="1400" b="1" kern="0" dirty="0">
                <a:solidFill>
                  <a:schemeClr val="tx2"/>
                </a:solidFill>
                <a:cs typeface="Arial"/>
              </a:rPr>
              <a:t>un coupon lorsqu'il est versé périodiquement </a:t>
            </a:r>
          </a:p>
          <a:p>
            <a:pPr>
              <a:defRPr/>
            </a:pPr>
            <a:r>
              <a:rPr lang="fr-FR" sz="1400" b="1" kern="0" dirty="0">
                <a:solidFill>
                  <a:schemeClr val="tx2"/>
                </a:solidFill>
                <a:cs typeface="Arial"/>
              </a:rPr>
              <a:t>   aux clients.</a:t>
            </a:r>
            <a:endParaRPr lang="fr-FR" dirty="0">
              <a:solidFill>
                <a:schemeClr val="tx2"/>
              </a:solidFill>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i="0" u="none" strike="noStrike" kern="0" cap="none" spc="0" normalizeH="0" baseline="0" noProof="0" dirty="0">
              <a:ln>
                <a:noFill/>
              </a:ln>
              <a:solidFill>
                <a:schemeClr val="tx2"/>
              </a:solidFill>
              <a:effectLst/>
              <a:uLnTx/>
              <a:uFillTx/>
              <a:latin typeface="+mj-lt"/>
            </a:endParaRPr>
          </a:p>
          <a:p>
            <a:pPr marR="0" lvl="0" defTabSz="914400" eaLnBrk="1" fontAlgn="auto" latinLnBrk="0" hangingPunct="1">
              <a:lnSpc>
                <a:spcPct val="100000"/>
              </a:lnSpc>
              <a:spcBef>
                <a:spcPts val="0"/>
              </a:spcBef>
              <a:spcAft>
                <a:spcPts val="0"/>
              </a:spcAft>
              <a:buClrTx/>
              <a:buSzTx/>
              <a:tabLst/>
              <a:defRPr/>
            </a:pPr>
            <a:r>
              <a:rPr kumimoji="0" lang="fr-FR" sz="1400" i="0" u="none" strike="noStrike" kern="0" cap="none" spc="0" normalizeH="0" baseline="0" noProof="0" dirty="0">
                <a:ln>
                  <a:noFill/>
                </a:ln>
                <a:solidFill>
                  <a:schemeClr val="tx2"/>
                </a:solidFill>
                <a:effectLst/>
                <a:uLnTx/>
                <a:uFillTx/>
                <a:latin typeface="+mj-lt"/>
              </a:rPr>
              <a:t>&gt; </a:t>
            </a:r>
            <a:r>
              <a:rPr lang="fr-FR" sz="1400" b="1" kern="0" dirty="0">
                <a:solidFill>
                  <a:schemeClr val="tx2"/>
                </a:solidFill>
                <a:cs typeface="Arial"/>
              </a:rPr>
              <a:t>Le remboursement au pair</a:t>
            </a:r>
            <a:r>
              <a:rPr kumimoji="0" lang="fr-FR" sz="1400" b="1" i="0" u="none" strike="noStrike" kern="0" cap="none" spc="0" normalizeH="0" baseline="0" noProof="0" dirty="0">
                <a:ln>
                  <a:noFill/>
                </a:ln>
                <a:effectLst/>
                <a:uLnTx/>
                <a:uFillTx/>
                <a:latin typeface="+mj-lt"/>
              </a:rPr>
              <a:t> </a:t>
            </a:r>
            <a:r>
              <a:rPr kumimoji="0" lang="fr-FR" sz="1400" b="0" i="0" u="none" strike="noStrike" kern="0" cap="none" spc="0" normalizeH="0" baseline="0" noProof="0" dirty="0">
                <a:ln>
                  <a:noFill/>
                </a:ln>
                <a:effectLst/>
                <a:uLnTx/>
                <a:uFillTx/>
                <a:latin typeface="+mj-lt"/>
              </a:rPr>
              <a:t>correspond au remboursement à 100 % du nominal.</a:t>
            </a:r>
            <a:endParaRPr lang="fr-FR" sz="1400" b="0" i="0" u="none" strike="noStrike" kern="0" cap="none" spc="0" normalizeH="0" baseline="0" noProof="0" dirty="0">
              <a:ln>
                <a:noFill/>
              </a:ln>
              <a:effectLst/>
              <a:uLnTx/>
              <a:uFillTx/>
              <a:latin typeface="+mj-lt"/>
              <a:cs typeface="Arial"/>
            </a:endParaRPr>
          </a:p>
          <a:p>
            <a:pPr marR="0" lvl="0" defTabSz="914400" eaLnBrk="1" fontAlgn="auto" latinLnBrk="0" hangingPunct="1">
              <a:lnSpc>
                <a:spcPct val="100000"/>
              </a:lnSpc>
              <a:spcBef>
                <a:spcPts val="0"/>
              </a:spcBef>
              <a:spcAft>
                <a:spcPts val="0"/>
              </a:spcAft>
              <a:buClrTx/>
              <a:buSzTx/>
              <a:tabLst/>
              <a:defRPr/>
            </a:pPr>
            <a:endParaRPr kumimoji="0" lang="fr-FR" sz="1400" b="0" i="0" u="none" strike="noStrike" kern="0" cap="none" spc="0" normalizeH="0" baseline="0" noProof="0" dirty="0">
              <a:ln>
                <a:noFill/>
              </a:ln>
              <a:effectLst/>
              <a:uLnTx/>
              <a:uFillTx/>
              <a:latin typeface="+mj-lt"/>
            </a:endParaRPr>
          </a:p>
          <a:p>
            <a:pPr marR="0" lvl="0" defTabSz="914400" eaLnBrk="1" fontAlgn="auto" latinLnBrk="0" hangingPunct="1">
              <a:lnSpc>
                <a:spcPct val="100000"/>
              </a:lnSpc>
              <a:spcBef>
                <a:spcPts val="0"/>
              </a:spcBef>
              <a:spcAft>
                <a:spcPts val="0"/>
              </a:spcAft>
              <a:buClrTx/>
              <a:buSzTx/>
              <a:tabLst/>
              <a:defRPr/>
            </a:pPr>
            <a:endParaRPr kumimoji="0" lang="fr-FR" sz="1400" b="0" i="0" u="none" strike="noStrike" kern="0" cap="none" spc="0" normalizeH="0" baseline="0" noProof="0" dirty="0">
              <a:ln>
                <a:noFill/>
              </a:ln>
              <a:effectLst/>
              <a:uLnTx/>
              <a:uFillTx/>
              <a:latin typeface="+mj-lt"/>
            </a:endParaRPr>
          </a:p>
          <a:p>
            <a:pPr marR="0" lvl="0" defTabSz="914400" eaLnBrk="1" fontAlgn="auto" latinLnBrk="0" hangingPunct="1">
              <a:lnSpc>
                <a:spcPct val="100000"/>
              </a:lnSpc>
              <a:spcBef>
                <a:spcPts val="0"/>
              </a:spcBef>
              <a:spcAft>
                <a:spcPts val="0"/>
              </a:spcAft>
              <a:buClrTx/>
              <a:buSzTx/>
              <a:tabLst/>
              <a:defRPr/>
            </a:pPr>
            <a:r>
              <a:rPr lang="fr-FR" sz="1400" kern="0" dirty="0">
                <a:solidFill>
                  <a:schemeClr val="tx2"/>
                </a:solidFill>
                <a:latin typeface="+mj-lt"/>
              </a:rPr>
              <a:t>&gt; </a:t>
            </a:r>
            <a:r>
              <a:rPr lang="fr-FR" sz="1400" kern="0" dirty="0">
                <a:latin typeface="+mj-lt"/>
              </a:rPr>
              <a:t>Le prix de remboursement correspond au remboursement de l’obligation à son échéance</a:t>
            </a:r>
            <a:r>
              <a:rPr lang="fr-FR" kern="0" dirty="0">
                <a:latin typeface="+mj-lt"/>
              </a:rPr>
              <a:t>.</a:t>
            </a:r>
            <a:endParaRPr lang="fr-FR" kern="0" dirty="0">
              <a:latin typeface="+mj-lt"/>
              <a:cs typeface="Arial"/>
            </a:endParaRPr>
          </a:p>
          <a:p>
            <a:pPr marR="0" lvl="0" defTabSz="914400" eaLnBrk="1" fontAlgn="auto" latinLnBrk="0" hangingPunct="1">
              <a:lnSpc>
                <a:spcPct val="100000"/>
              </a:lnSpc>
              <a:spcBef>
                <a:spcPts val="0"/>
              </a:spcBef>
              <a:spcAft>
                <a:spcPts val="0"/>
              </a:spcAft>
              <a:buClrTx/>
              <a:buSzTx/>
              <a:tabLst/>
              <a:defRPr/>
            </a:pPr>
            <a:endParaRPr lang="fr-FR" b="0" i="0" u="none" strike="noStrike" kern="0" cap="none" spc="0" normalizeH="0" baseline="0" noProof="0" dirty="0">
              <a:ln>
                <a:noFill/>
              </a:ln>
              <a:effectLst/>
              <a:uLnTx/>
              <a:uFillTx/>
              <a:latin typeface="+mj-lt"/>
              <a:cs typeface="Arial"/>
            </a:endParaRPr>
          </a:p>
          <a:p>
            <a:pPr>
              <a:defRPr/>
            </a:pPr>
            <a:r>
              <a:rPr lang="fr-FR" sz="1400" kern="0" dirty="0">
                <a:solidFill>
                  <a:schemeClr val="tx2"/>
                </a:solidFill>
                <a:latin typeface="+mj-lt"/>
              </a:rPr>
              <a:t>&gt;</a:t>
            </a:r>
            <a:r>
              <a:rPr lang="fr-FR" sz="1800" dirty="0">
                <a:cs typeface="Arial"/>
              </a:rPr>
              <a:t> </a:t>
            </a:r>
            <a:r>
              <a:rPr lang="fr-FR" sz="1400" b="1" kern="0" dirty="0">
                <a:solidFill>
                  <a:schemeClr val="tx2"/>
                </a:solidFill>
                <a:cs typeface="Arial"/>
              </a:rPr>
              <a:t>SFDR</a:t>
            </a:r>
            <a:r>
              <a:rPr lang="fr-FR" sz="1400" kern="0" dirty="0">
                <a:latin typeface="+mj-lt"/>
              </a:rPr>
              <a:t>: Règlement du Parlement européen et du Conseil du 27 novembre 2019 concernant les informations à fournir en matière de développement durable dans le secteur des services financiers </a:t>
            </a:r>
            <a:endParaRPr lang="fr-FR" sz="1400" kern="0" dirty="0">
              <a:latin typeface="+mj-lt"/>
              <a:cs typeface="Arial"/>
            </a:endParaRPr>
          </a:p>
          <a:p>
            <a:pPr marR="0" lvl="0" defTabSz="914400" eaLnBrk="1" fontAlgn="auto" latinLnBrk="0" hangingPunct="1">
              <a:lnSpc>
                <a:spcPct val="100000"/>
              </a:lnSpc>
              <a:spcBef>
                <a:spcPts val="0"/>
              </a:spcBef>
              <a:spcAft>
                <a:spcPts val="0"/>
              </a:spcAft>
              <a:buClrTx/>
              <a:buSzTx/>
              <a:tabLst/>
              <a:defRPr/>
            </a:pPr>
            <a:endParaRPr lang="fr-FR" b="0" i="0" u="none" strike="noStrike" kern="0" cap="none" spc="0" normalizeH="0" baseline="0" noProof="0" dirty="0">
              <a:ln>
                <a:noFill/>
              </a:ln>
              <a:effectLst/>
              <a:uLnTx/>
              <a:uFillTx/>
              <a:latin typeface="+mj-lt"/>
              <a:cs typeface="Arial"/>
            </a:endParaRPr>
          </a:p>
        </p:txBody>
      </p:sp>
      <p:graphicFrame>
        <p:nvGraphicFramePr>
          <p:cNvPr id="3" name="Objet 2">
            <a:extLst>
              <a:ext uri="{FF2B5EF4-FFF2-40B4-BE49-F238E27FC236}">
                <a16:creationId xmlns:a16="http://schemas.microsoft.com/office/drawing/2014/main" id="{3EE81DA0-DC94-4783-B2D3-471A75A7F597}"/>
              </a:ext>
            </a:extLst>
          </p:cNvPr>
          <p:cNvGraphicFramePr>
            <a:graphicFrameLocks noChangeAspect="1"/>
          </p:cNvGraphicFramePr>
          <p:nvPr/>
        </p:nvGraphicFramePr>
        <p:xfrm>
          <a:off x="8521700" y="3397250"/>
          <a:ext cx="1743075" cy="1533525"/>
        </p:xfrm>
        <a:graphic>
          <a:graphicData uri="http://schemas.openxmlformats.org/presentationml/2006/ole">
            <mc:AlternateContent xmlns:mc="http://schemas.openxmlformats.org/markup-compatibility/2006">
              <mc:Choice xmlns:v="urn:schemas-microsoft-com:vml" Requires="v">
                <p:oleObj name="Acrobat Document" showAsIcon="1" r:id="rId3" imgW="793800" imgH="698400" progId="AcroExch.Document.DC">
                  <p:embed/>
                </p:oleObj>
              </mc:Choice>
              <mc:Fallback>
                <p:oleObj name="Acrobat Document" showAsIcon="1" r:id="rId3" imgW="793800" imgH="698400" progId="AcroExch.Document.DC">
                  <p:embed/>
                  <p:pic>
                    <p:nvPicPr>
                      <p:cNvPr id="3" name="Objet 2">
                        <a:extLst>
                          <a:ext uri="{FF2B5EF4-FFF2-40B4-BE49-F238E27FC236}">
                            <a16:creationId xmlns:a16="http://schemas.microsoft.com/office/drawing/2014/main" id="{3EE81DA0-DC94-4783-B2D3-471A75A7F597}"/>
                          </a:ext>
                        </a:extLst>
                      </p:cNvPr>
                      <p:cNvPicPr/>
                      <p:nvPr/>
                    </p:nvPicPr>
                    <p:blipFill>
                      <a:blip r:embed="rId4"/>
                      <a:stretch>
                        <a:fillRect/>
                      </a:stretch>
                    </p:blipFill>
                    <p:spPr>
                      <a:xfrm>
                        <a:off x="8521700" y="3397250"/>
                        <a:ext cx="1743075" cy="1533525"/>
                      </a:xfrm>
                      <a:prstGeom prst="rect">
                        <a:avLst/>
                      </a:prstGeom>
                    </p:spPr>
                  </p:pic>
                </p:oleObj>
              </mc:Fallback>
            </mc:AlternateContent>
          </a:graphicData>
        </a:graphic>
      </p:graphicFrame>
      <p:pic>
        <p:nvPicPr>
          <p:cNvPr id="9" name="Graphique 8" descr="Curseur avec un remplissage uni">
            <a:extLst>
              <a:ext uri="{FF2B5EF4-FFF2-40B4-BE49-F238E27FC236}">
                <a16:creationId xmlns:a16="http://schemas.microsoft.com/office/drawing/2014/main" id="{C6B74467-CF81-42A4-BA91-529125F6E8C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20780" y="3874678"/>
            <a:ext cx="914400" cy="914400"/>
          </a:xfrm>
          <a:prstGeom prst="rect">
            <a:avLst/>
          </a:prstGeom>
        </p:spPr>
      </p:pic>
      <p:sp>
        <p:nvSpPr>
          <p:cNvPr id="5" name="ZoneTexte 4">
            <a:extLst>
              <a:ext uri="{FF2B5EF4-FFF2-40B4-BE49-F238E27FC236}">
                <a16:creationId xmlns:a16="http://schemas.microsoft.com/office/drawing/2014/main" id="{D2E4D750-BF7A-4802-956A-97BBBB9848BB}"/>
              </a:ext>
            </a:extLst>
          </p:cNvPr>
          <p:cNvSpPr txBox="1"/>
          <p:nvPr/>
        </p:nvSpPr>
        <p:spPr>
          <a:xfrm>
            <a:off x="8486123" y="2896581"/>
            <a:ext cx="2715096" cy="307777"/>
          </a:xfrm>
          <a:prstGeom prst="rect">
            <a:avLst/>
          </a:prstGeom>
          <a:noFill/>
        </p:spPr>
        <p:txBody>
          <a:bodyPr wrap="square" rtlCol="0">
            <a:spAutoFit/>
          </a:bodyPr>
          <a:lstStyle/>
          <a:p>
            <a:r>
              <a:rPr lang="fr-FR" sz="1400" b="1" kern="0">
                <a:solidFill>
                  <a:schemeClr val="tx2"/>
                </a:solidFill>
                <a:cs typeface="Arial"/>
              </a:rPr>
              <a:t>Pour aller plus loin:</a:t>
            </a:r>
          </a:p>
        </p:txBody>
      </p:sp>
    </p:spTree>
    <p:extLst>
      <p:ext uri="{BB962C8B-B14F-4D97-AF65-F5344CB8AC3E}">
        <p14:creationId xmlns:p14="http://schemas.microsoft.com/office/powerpoint/2010/main" val="398386993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a:xfrm>
            <a:off x="1200513" y="232073"/>
            <a:ext cx="10272131" cy="576000"/>
          </a:xfrm>
        </p:spPr>
        <p:txBody>
          <a:bodyPr/>
          <a:lstStyle/>
          <a:p>
            <a:r>
              <a:rPr lang="fr-FR">
                <a:latin typeface="Montserrat ExtraBold"/>
                <a:cs typeface="Arial"/>
              </a:rPr>
              <a:t>Risques identifiés sur émission BPCE</a:t>
            </a:r>
            <a:endParaRPr lang="fr-FR"/>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1202992" y="154642"/>
            <a:ext cx="721028" cy="721028"/>
          </a:xfrm>
          <a:prstGeom prst="rect">
            <a:avLst/>
          </a:prstGeom>
        </p:spPr>
      </p:pic>
      <p:sp>
        <p:nvSpPr>
          <p:cNvPr id="8" name="ZoneTexte 7">
            <a:extLst>
              <a:ext uri="{FF2B5EF4-FFF2-40B4-BE49-F238E27FC236}">
                <a16:creationId xmlns:a16="http://schemas.microsoft.com/office/drawing/2014/main" id="{DCBD958C-C7C1-43A8-A814-CD7CBD1B6F65}"/>
              </a:ext>
            </a:extLst>
          </p:cNvPr>
          <p:cNvSpPr txBox="1"/>
          <p:nvPr/>
        </p:nvSpPr>
        <p:spPr>
          <a:xfrm>
            <a:off x="461034" y="1761725"/>
            <a:ext cx="11380445" cy="4904869"/>
          </a:xfrm>
          <a:prstGeom prst="rect">
            <a:avLst/>
          </a:prstGeom>
          <a:noFill/>
        </p:spPr>
        <p:txBody>
          <a:bodyPr wrap="square" lIns="91440" tIns="45720" rIns="91440" bIns="45720" numCol="2" anchor="t">
            <a:spAutoFit/>
          </a:bodyPr>
          <a:lstStyle/>
          <a:p>
            <a:pPr marL="269875" algn="just">
              <a:lnSpc>
                <a:spcPct val="120000"/>
              </a:lnSpc>
              <a:spcAft>
                <a:spcPts val="700"/>
              </a:spcAft>
            </a:pPr>
            <a:r>
              <a:rPr lang="fr-FR" sz="1100" b="1" kern="1000" dirty="0">
                <a:effectLst/>
                <a:latin typeface="Arial" panose="020B0604020202020204" pitchFamily="34" charset="0"/>
                <a:ea typeface="Times New Roman" panose="02020603050405020304" pitchFamily="18" charset="0"/>
              </a:rPr>
              <a:t>Risques stratégiques, d’activité et d’écosystème</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 Groupe BPCE pourrait être vulnérable aux environnements politiques,        macroéconomiques et financiers ou aux situations particulières des pays où il conduit ses activités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 risque de pandémie (exemple de coronavirus – Covid-19) et ses conséquences économiques pourraient continuer à affecter négativement les activités, les résultats et la situation financière du Groupe ;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 Groupe BPCE pourrait ne pas atteindre les objectifs de son plan stratégique BPCE 2024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Les risques climatiques dans leur composante physique et de transition et leurs conséquences sur les acteurs économiques pourraient affecter négativement les    activités, les résultats et la situation financière du Groupe BPCE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 Groupe BPCE pourrait rencontrer des difficultés pour adapter, mettre en œuvre et intégrer sa politique dans le cadre d’acquisitions ou de joint-ventures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La concurrence intense, tant en France, son principal marché, qu’à l’international, est susceptible de peser sur les revenus nets et la rentabilité du Groupe BPCE ;</a:t>
            </a:r>
          </a:p>
          <a:p>
            <a:pPr marL="180340" indent="-180340" algn="just">
              <a:lnSpc>
                <a:spcPct val="120000"/>
              </a:lnSpc>
              <a:spcAft>
                <a:spcPts val="700"/>
              </a:spcAft>
              <a:buFontTx/>
              <a:buChar char="-"/>
            </a:pPr>
            <a:r>
              <a:rPr lang="fr-FR" sz="1100" kern="1000" dirty="0">
                <a:effectLst/>
                <a:latin typeface="Arial" panose="020B0604020202020204" pitchFamily="34" charset="0"/>
                <a:ea typeface="Times New Roman" panose="02020603050405020304" pitchFamily="18" charset="0"/>
              </a:rPr>
              <a:t>La capacité du Groupe BPCE à attirer et retenir des salariés qualifiés est cruciale pour le succès de son activité et tout échec à ce titre pourrait affecter sa performance.</a:t>
            </a:r>
          </a:p>
          <a:p>
            <a:pPr algn="just">
              <a:lnSpc>
                <a:spcPct val="120000"/>
              </a:lnSpc>
              <a:spcAft>
                <a:spcPts val="700"/>
              </a:spcAft>
            </a:pPr>
            <a:endParaRPr lang="fr-FR" sz="1100" kern="1000" dirty="0">
              <a:latin typeface="Arial" panose="020B0604020202020204" pitchFamily="34" charset="0"/>
              <a:ea typeface="Times New Roman" panose="02020603050405020304" pitchFamily="18" charset="0"/>
            </a:endParaRPr>
          </a:p>
          <a:p>
            <a:pPr algn="just">
              <a:lnSpc>
                <a:spcPct val="120000"/>
              </a:lnSpc>
              <a:spcAft>
                <a:spcPts val="700"/>
              </a:spcAft>
            </a:pPr>
            <a:endParaRPr lang="fr-FR" sz="1100" kern="1000" dirty="0">
              <a:latin typeface="Arial" panose="020B0604020202020204" pitchFamily="34" charset="0"/>
              <a:ea typeface="Times New Roman" panose="02020603050405020304" pitchFamily="18" charset="0"/>
            </a:endParaRPr>
          </a:p>
          <a:p>
            <a:pPr marL="269875" algn="just">
              <a:lnSpc>
                <a:spcPct val="120000"/>
              </a:lnSpc>
              <a:spcAft>
                <a:spcPts val="700"/>
              </a:spcAft>
            </a:pPr>
            <a:r>
              <a:rPr lang="fr-FR" sz="1100" b="1" kern="1000" dirty="0">
                <a:effectLst/>
                <a:latin typeface="Arial" panose="020B0604020202020204" pitchFamily="34" charset="0"/>
                <a:ea typeface="Times New Roman" panose="02020603050405020304" pitchFamily="18" charset="0"/>
              </a:rPr>
              <a:t>Risques financiers</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D’importantes variations de taux d’intérêt pourraient avoir un effet défavorable significatif sur le produit net bancaire et nuire à la rentabilité du Groupe BPCE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 Groupe BPCE est dépendant de son accès au financement et à d’autres sources de liquidité, lesquels peuvent être limités pour des raisons indépendantes de sa volonté, ce qui pourrait avoir un effet défavorable significatif sur ses résultats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Les variations de la juste valeur des portefeuilles de titres et de produits dérivés du Groupe BPCE et de sa dette propre sont susceptibles d’avoir une incidence négative sur la valeur nette comptable de ces actifs et passifs et par conséquent sur le résultat net et sur les capitaux propres du Groupe BPCE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Les revenus tirés par le Groupe BPCE du courtage et autres activités liées à des commissions pourraient diminuer en cas de repli des marchés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	L’évolution à la baisse des notations de crédit pourrait avoir un impact négatif sur le coût de refinancement, la rentabilité et la poursuite des activités de BPCE.  </a:t>
            </a:r>
          </a:p>
        </p:txBody>
      </p:sp>
      <p:sp>
        <p:nvSpPr>
          <p:cNvPr id="10" name="Rectangle 9">
            <a:extLst>
              <a:ext uri="{FF2B5EF4-FFF2-40B4-BE49-F238E27FC236}">
                <a16:creationId xmlns:a16="http://schemas.microsoft.com/office/drawing/2014/main" id="{B8546274-7169-4D35-B7FF-6A40A1D7E8D5}"/>
              </a:ext>
            </a:extLst>
          </p:cNvPr>
          <p:cNvSpPr/>
          <p:nvPr/>
        </p:nvSpPr>
        <p:spPr>
          <a:xfrm>
            <a:off x="3526069" y="6457888"/>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3" name="ZoneTexte 2">
            <a:extLst>
              <a:ext uri="{FF2B5EF4-FFF2-40B4-BE49-F238E27FC236}">
                <a16:creationId xmlns:a16="http://schemas.microsoft.com/office/drawing/2014/main" id="{4482F44A-CF07-DF14-0DBE-B5B614101BF9}"/>
              </a:ext>
            </a:extLst>
          </p:cNvPr>
          <p:cNvSpPr txBox="1"/>
          <p:nvPr/>
        </p:nvSpPr>
        <p:spPr>
          <a:xfrm>
            <a:off x="729014" y="1061731"/>
            <a:ext cx="11462986" cy="707886"/>
          </a:xfrm>
          <a:prstGeom prst="rect">
            <a:avLst/>
          </a:prstGeom>
          <a:noFill/>
        </p:spPr>
        <p:txBody>
          <a:bodyPr wrap="square" rtlCol="0">
            <a:spAutoFit/>
          </a:bodyPr>
          <a:lstStyle/>
          <a:p>
            <a:r>
              <a:rPr lang="fr-FR" sz="1100"/>
              <a:t>Les risques présentés ci-dessous, issus du document public de référence (URD BPCE 2022), sont ceux identifiés au jour de publication comme pouvant avoir une incidence défavorable sur les activités du groupe BPCE SA et de BPCE SA. </a:t>
            </a:r>
          </a:p>
          <a:p>
            <a:r>
              <a:rPr lang="fr-FR" sz="1100"/>
              <a:t>Le document public de l’URD BPCE 2022 permet d’avoir une liste plus détaillée de ces facteurs de risques</a:t>
            </a:r>
            <a:r>
              <a:rPr lang="fr-FR"/>
              <a:t>.</a:t>
            </a:r>
          </a:p>
        </p:txBody>
      </p:sp>
    </p:spTree>
    <p:extLst>
      <p:ext uri="{BB962C8B-B14F-4D97-AF65-F5344CB8AC3E}">
        <p14:creationId xmlns:p14="http://schemas.microsoft.com/office/powerpoint/2010/main" val="402310346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a:xfrm>
            <a:off x="1199456" y="222486"/>
            <a:ext cx="10272131" cy="576000"/>
          </a:xfrm>
        </p:spPr>
        <p:txBody>
          <a:bodyPr/>
          <a:lstStyle/>
          <a:p>
            <a:r>
              <a:rPr lang="fr-FR" sz="2800">
                <a:latin typeface="Montserrat ExtraBold"/>
                <a:cs typeface="Arial"/>
              </a:rPr>
              <a:t>Risques identifiés sur émission BPCE (suite)</a:t>
            </a:r>
            <a:endParaRPr lang="fr-FR" sz="2800"/>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1202992" y="154642"/>
            <a:ext cx="721028" cy="721028"/>
          </a:xfrm>
          <a:prstGeom prst="rect">
            <a:avLst/>
          </a:prstGeom>
        </p:spPr>
      </p:pic>
      <p:sp>
        <p:nvSpPr>
          <p:cNvPr id="8" name="ZoneTexte 7">
            <a:extLst>
              <a:ext uri="{FF2B5EF4-FFF2-40B4-BE49-F238E27FC236}">
                <a16:creationId xmlns:a16="http://schemas.microsoft.com/office/drawing/2014/main" id="{DCBD958C-C7C1-43A8-A814-CD7CBD1B6F65}"/>
              </a:ext>
            </a:extLst>
          </p:cNvPr>
          <p:cNvSpPr txBox="1"/>
          <p:nvPr/>
        </p:nvSpPr>
        <p:spPr>
          <a:xfrm>
            <a:off x="127221" y="1030497"/>
            <a:ext cx="12064779" cy="6863097"/>
          </a:xfrm>
          <a:prstGeom prst="rect">
            <a:avLst/>
          </a:prstGeom>
          <a:noFill/>
        </p:spPr>
        <p:txBody>
          <a:bodyPr wrap="square" lIns="91440" tIns="45720" rIns="91440" bIns="45720" numCol="2" anchor="t">
            <a:spAutoFit/>
          </a:bodyPr>
          <a:lstStyle/>
          <a:p>
            <a:pPr marL="269875" algn="just">
              <a:lnSpc>
                <a:spcPct val="120000"/>
              </a:lnSpc>
              <a:spcAft>
                <a:spcPts val="700"/>
              </a:spcAft>
            </a:pPr>
            <a:r>
              <a:rPr lang="fr-FR" sz="1100" b="1" kern="1000" dirty="0">
                <a:effectLst/>
                <a:latin typeface="Arial" panose="020B0604020202020204" pitchFamily="34" charset="0"/>
                <a:ea typeface="Times New Roman" panose="02020603050405020304" pitchFamily="18" charset="0"/>
              </a:rPr>
              <a:t>Risques de crédit et de contrepartie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 Groupe BPCE est exposé à des risques de crédit et de contrepartie susceptibles d’avoir un effet défavorable significatif sur l’activité du Groupe, sa situation financière et ses résultats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Une augmentation substantielle des dépréciations ou des provisions pour pertes de crédit attendues comptabilisées au titre du portefeuille de prêts et de créances du Groupe BPCE pourrait avoir un effet défavorable significatif sur ses résultats et sa situation financière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Une dégradation de la solidité financière et de la performance d’autres institutions financières et acteurs du marché pourrait avoir un effet défavorable sur le Groupe BPCE.</a:t>
            </a:r>
          </a:p>
          <a:p>
            <a:pPr marL="269875" algn="just">
              <a:lnSpc>
                <a:spcPct val="120000"/>
              </a:lnSpc>
              <a:spcAft>
                <a:spcPts val="700"/>
              </a:spcAft>
            </a:pPr>
            <a:r>
              <a:rPr lang="fr-FR" sz="1100" b="1" kern="1000" dirty="0">
                <a:effectLst/>
                <a:latin typeface="Arial" panose="020B0604020202020204" pitchFamily="34" charset="0"/>
                <a:ea typeface="Times New Roman" panose="02020603050405020304" pitchFamily="18" charset="0"/>
              </a:rPr>
              <a:t>Risques non financiers</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En cas de non-conformité avec les lois et règlements applicables, le Groupe BPCE pourrait être exposé à des amendes significatives et d’autres sanctions administratives et pénales susceptibles d’avoir un impact significatif défavorable sur sa situation financière, ses activités et sa réputation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Toute interruption ou défaillance des systèmes informatiques du Groupe BPCE ou de tiers pourrait entraîner des pertes, notamment commerciales et pourrait avoir un effet défavorable significatif sur les résultats du Groupe BPCE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Les risques de réputation et juridique pourraient avoir un effet défavorable sur la rentabilité et les perspectives d’activité du Groupe BPCE ;</a:t>
            </a:r>
          </a:p>
          <a:p>
            <a:pPr marL="180340" indent="-180340" algn="just">
              <a:lnSpc>
                <a:spcPct val="120000"/>
              </a:lnSpc>
              <a:spcAft>
                <a:spcPts val="700"/>
              </a:spcAft>
              <a:buFontTx/>
              <a:buChar char="-"/>
            </a:pPr>
            <a:r>
              <a:rPr lang="fr-FR" sz="1100" kern="1000" dirty="0">
                <a:effectLst/>
                <a:latin typeface="Arial" panose="020B0604020202020204" pitchFamily="34" charset="0"/>
                <a:ea typeface="Times New Roman" panose="02020603050405020304" pitchFamily="18" charset="0"/>
              </a:rPr>
              <a:t>Des événements imprévus pourraient provoquer une interruption des activités du Groupe BPCE et entraîner des pertes ainsi que des coûts supplémentaires ;</a:t>
            </a:r>
          </a:p>
          <a:p>
            <a:pPr marL="180340" indent="-180340" algn="just">
              <a:lnSpc>
                <a:spcPct val="120000"/>
              </a:lnSpc>
              <a:spcAft>
                <a:spcPts val="700"/>
              </a:spcAft>
              <a:buFontTx/>
              <a:buChar char="-"/>
            </a:pPr>
            <a:r>
              <a:rPr lang="fr-FR" sz="1100" kern="1000" dirty="0">
                <a:effectLst/>
                <a:latin typeface="Arial" panose="020B0604020202020204" pitchFamily="34" charset="0"/>
                <a:ea typeface="Times New Roman" panose="02020603050405020304" pitchFamily="18" charset="0"/>
              </a:rPr>
              <a:t>L’échec ou l’inadéquation des politiques, procédures et stratégies de gestion et</a:t>
            </a:r>
          </a:p>
          <a:p>
            <a:pPr marL="180340" indent="-180340" algn="just">
              <a:lnSpc>
                <a:spcPct val="120000"/>
              </a:lnSpc>
              <a:spcAft>
                <a:spcPts val="700"/>
              </a:spcAft>
              <a:buFontTx/>
              <a:buChar char="-"/>
            </a:pPr>
            <a:endParaRPr lang="fr-FR" sz="1100" kern="1000" dirty="0">
              <a:latin typeface="Arial" panose="020B0604020202020204" pitchFamily="34" charset="0"/>
              <a:ea typeface="Times New Roman" panose="02020603050405020304" pitchFamily="18" charset="0"/>
            </a:endParaRPr>
          </a:p>
          <a:p>
            <a:pPr marL="180340" indent="-180340" algn="just">
              <a:lnSpc>
                <a:spcPct val="120000"/>
              </a:lnSpc>
              <a:spcAft>
                <a:spcPts val="700"/>
              </a:spcAft>
              <a:buFontTx/>
              <a:buChar char="-"/>
            </a:pPr>
            <a:endParaRPr lang="fr-FR" sz="1100" kern="1000" dirty="0">
              <a:effectLst/>
              <a:latin typeface="Arial" panose="020B0604020202020204" pitchFamily="34" charset="0"/>
              <a:ea typeface="Times New Roman" panose="02020603050405020304" pitchFamily="18" charset="0"/>
            </a:endParaRPr>
          </a:p>
          <a:p>
            <a:pPr marL="180340" indent="-180340" algn="just">
              <a:lnSpc>
                <a:spcPct val="120000"/>
              </a:lnSpc>
              <a:spcAft>
                <a:spcPts val="700"/>
              </a:spcAft>
              <a:buFontTx/>
              <a:buChar char="-"/>
            </a:pPr>
            <a:endParaRPr lang="fr-FR" sz="1100" kern="1000" dirty="0">
              <a:latin typeface="Arial" panose="020B0604020202020204" pitchFamily="34" charset="0"/>
              <a:ea typeface="Times New Roman" panose="02020603050405020304" pitchFamily="18" charset="0"/>
            </a:endParaRPr>
          </a:p>
          <a:p>
            <a:pPr marL="180340" indent="-180340" algn="just">
              <a:lnSpc>
                <a:spcPct val="120000"/>
              </a:lnSpc>
              <a:spcAft>
                <a:spcPts val="700"/>
              </a:spcAft>
              <a:buFontTx/>
              <a:buChar char="-"/>
            </a:pPr>
            <a:endParaRPr lang="fr-FR" sz="1100" kern="1000" dirty="0">
              <a:effectLst/>
              <a:latin typeface="Arial" panose="020B0604020202020204" pitchFamily="34" charset="0"/>
              <a:ea typeface="Times New Roman" panose="02020603050405020304" pitchFamily="18" charset="0"/>
            </a:endParaRPr>
          </a:p>
          <a:p>
            <a:pPr marL="180340" indent="-180340" algn="just">
              <a:lnSpc>
                <a:spcPct val="120000"/>
              </a:lnSpc>
              <a:spcAft>
                <a:spcPts val="700"/>
              </a:spcAft>
              <a:buFontTx/>
              <a:buChar char="-"/>
            </a:pPr>
            <a:endParaRPr lang="fr-FR" sz="1100" kern="1000" dirty="0">
              <a:latin typeface="Arial" panose="020B0604020202020204" pitchFamily="34" charset="0"/>
              <a:ea typeface="Times New Roman" panose="02020603050405020304" pitchFamily="18" charset="0"/>
            </a:endParaRPr>
          </a:p>
          <a:p>
            <a:pPr marL="87313" lvl="1"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de couverture des risques du Groupe BPCE est susceptible d’exposer ce dernier à des risques non identifiés ou non anticipés et d’entraîner des pertes imprévues ;</a:t>
            </a:r>
          </a:p>
          <a:p>
            <a:pPr marL="180340" indent="-180340" algn="just">
              <a:lnSpc>
                <a:spcPct val="120000"/>
              </a:lnSpc>
              <a:spcAft>
                <a:spcPts val="700"/>
              </a:spcAft>
              <a:buFontTx/>
              <a:buChar char="-"/>
            </a:pPr>
            <a:r>
              <a:rPr lang="fr-FR" sz="1100" kern="1000" dirty="0">
                <a:effectLst/>
                <a:latin typeface="Arial" panose="020B0604020202020204" pitchFamily="34" charset="0"/>
                <a:ea typeface="Times New Roman" panose="02020603050405020304" pitchFamily="18" charset="0"/>
              </a:rPr>
              <a:t>Les valeurs finalement constatées pourraient être différentes des estimations comptables retenues pour établir les états financiers du Groupe BPCE, ce qui pourrait l’exposer à des pertes non anticipées.</a:t>
            </a:r>
          </a:p>
          <a:p>
            <a:pPr marL="269875" algn="just">
              <a:lnSpc>
                <a:spcPct val="120000"/>
              </a:lnSpc>
              <a:spcAft>
                <a:spcPts val="700"/>
              </a:spcAft>
            </a:pPr>
            <a:r>
              <a:rPr lang="fr-FR" sz="1100" b="1" kern="1000" dirty="0">
                <a:effectLst/>
                <a:latin typeface="Arial" panose="020B0604020202020204" pitchFamily="34" charset="0"/>
                <a:ea typeface="Times New Roman" panose="02020603050405020304" pitchFamily="18" charset="0"/>
              </a:rPr>
              <a:t>Risques assurance</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Une détérioration de la situation de marché, et notamment une fluctuation trop importante, à la hausse comme à la baisse, des taux d’intérêt, pourraient avoir un impact défavorable significatif sur l’activité d’Assurances de personnes du groupe et son résultat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Une inadéquation entre la sinistralité anticipée par l’assureur et les sommes réellement versées par le groupe aux assurés pourrait avoir un impact significatif défavorable sur son activité d’assurance dommages et sur la partie prévoyance de son activité d’Assurances de personnes, ses résultats et sa situation financière.</a:t>
            </a:r>
          </a:p>
          <a:p>
            <a:pPr marL="180340" indent="-180340" algn="just">
              <a:lnSpc>
                <a:spcPct val="120000"/>
              </a:lnSpc>
              <a:spcAft>
                <a:spcPts val="700"/>
              </a:spcAft>
            </a:pPr>
            <a:r>
              <a:rPr lang="fr-FR" sz="1100" b="1" kern="1000" dirty="0">
                <a:effectLst/>
                <a:latin typeface="Arial" panose="020B0604020202020204" pitchFamily="34" charset="0"/>
                <a:ea typeface="Times New Roman" panose="02020603050405020304" pitchFamily="18" charset="0"/>
              </a:rPr>
              <a:t>       Risques liés à la réglementation</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 Groupe BPCE est soumis à une importante réglementation en France et dans plusieurs autres pays où il opère ; les mesures réglementaires et leur évolution sont susceptibles d’avoir un effet défavorable significatif sur l’activité et sur les résultats du Groupe BPCE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BPCE est susceptible de devoir aider les entités qui font partie du mécanisme de solidarité financière si elles rencontrent des difficultés financières, y compris celles dans lesquelles BPCE ne détient aucun intérêt économique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La législation fiscale et son application en France et dans les pays où le Groupe BPCE poursuit ses activités sont susceptibles d’avoir un impact défavorable sur les résultats du Groupe BPCE.</a:t>
            </a:r>
            <a:endParaRPr kumimoji="0" lang="fr-FR" sz="1200" b="0" i="0" u="none" strike="noStrike" kern="10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endParaRPr>
          </a:p>
        </p:txBody>
      </p:sp>
      <p:sp>
        <p:nvSpPr>
          <p:cNvPr id="10" name="Rectangle 9">
            <a:extLst>
              <a:ext uri="{FF2B5EF4-FFF2-40B4-BE49-F238E27FC236}">
                <a16:creationId xmlns:a16="http://schemas.microsoft.com/office/drawing/2014/main" id="{B8546274-7169-4D35-B7FF-6A40A1D7E8D5}"/>
              </a:ext>
            </a:extLst>
          </p:cNvPr>
          <p:cNvSpPr/>
          <p:nvPr/>
        </p:nvSpPr>
        <p:spPr>
          <a:xfrm>
            <a:off x="3526069" y="6457888"/>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7583287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2.xml><?xml version="1.0" encoding="utf-8"?>
<a:theme xmlns:a="http://schemas.openxmlformats.org/drawingml/2006/main" name="1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3.xml><?xml version="1.0" encoding="utf-8"?>
<a:theme xmlns:a="http://schemas.openxmlformats.org/drawingml/2006/main" name="1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4.xml><?xml version="1.0" encoding="utf-8"?>
<a:theme xmlns:a="http://schemas.openxmlformats.org/drawingml/2006/main" name="1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5.xml><?xml version="1.0" encoding="utf-8"?>
<a:theme xmlns:a="http://schemas.openxmlformats.org/drawingml/2006/main" name="Communauté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Custom 1">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mmunauté BPCE" id="{20EF33CF-83C6-4830-9C7A-BD034EFF2C07}" vid="{1EEB06DC-3E3D-4492-B6D6-4600D08E35FB}"/>
    </a:ext>
  </a:extLst>
</a:theme>
</file>

<file path=ppt/theme/theme6.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2-Communaute.potx" id="{1FE3160E-238D-4CE2-A57F-9738528E2CC3}" vid="{39D068A1-10D8-45A9-B855-7FD32DB05787}"/>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2BA07C29F0DC74EA2E26680E20CBADD" ma:contentTypeVersion="17" ma:contentTypeDescription="Crée un document." ma:contentTypeScope="" ma:versionID="01ceff7bdd2716cc3a948035e3c998b9">
  <xsd:schema xmlns:xsd="http://www.w3.org/2001/XMLSchema" xmlns:xs="http://www.w3.org/2001/XMLSchema" xmlns:p="http://schemas.microsoft.com/office/2006/metadata/properties" xmlns:ns2="5494620f-8162-49cc-a181-d2d69a6fbaa8" xmlns:ns3="1ed61e74-c06d-4224-bb6c-0fd69f7413c1" targetNamespace="http://schemas.microsoft.com/office/2006/metadata/properties" ma:root="true" ma:fieldsID="e170faad34278cc9167ea7ab9b655826" ns2:_="" ns3:_="">
    <xsd:import namespace="5494620f-8162-49cc-a181-d2d69a6fbaa8"/>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4620f-8162-49cc-a181-d2d69a6fb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SharedWithUsers xmlns="1ed61e74-c06d-4224-bb6c-0fd69f7413c1">
      <UserInfo>
        <DisplayName>PICAULT Vincent</DisplayName>
        <AccountId>67</AccountId>
        <AccountType/>
      </UserInfo>
      <UserInfo>
        <DisplayName>TOUZELLIER Tristan</DisplayName>
        <AccountId>68</AccountId>
        <AccountType/>
      </UserInfo>
    </SharedWithUsers>
    <TaxCatchAll xmlns="1ed61e74-c06d-4224-bb6c-0fd69f7413c1" xsi:nil="true"/>
    <lcf76f155ced4ddcb4097134ff3c332f xmlns="5494620f-8162-49cc-a181-d2d69a6fbaa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4A02A4D-4758-40FC-8641-6B2AF5E2D7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4620f-8162-49cc-a181-d2d69a6fbaa8"/>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574E9B-A453-4B5B-AF16-B0BDAA0729FF}">
  <ds:schemaRefs>
    <ds:schemaRef ds:uri="http://schemas.microsoft.com/sharepoint/v3/contenttype/forms"/>
  </ds:schemaRefs>
</ds:datastoreItem>
</file>

<file path=customXml/itemProps3.xml><?xml version="1.0" encoding="utf-8"?>
<ds:datastoreItem xmlns:ds="http://schemas.openxmlformats.org/officeDocument/2006/customXml" ds:itemID="{4C471420-B883-43A1-992C-6A4153BF8EC4}">
  <ds:schemaRefs>
    <ds:schemaRef ds:uri="Microsoft.SharePoint.Taxonomy.ContentTypeSync"/>
  </ds:schemaRefs>
</ds:datastoreItem>
</file>

<file path=customXml/itemProps4.xml><?xml version="1.0" encoding="utf-8"?>
<ds:datastoreItem xmlns:ds="http://schemas.openxmlformats.org/officeDocument/2006/customXml" ds:itemID="{3F7D86EE-2320-4064-B496-4B5D40D26610}">
  <ds:schemaRefs>
    <ds:schemaRef ds:uri="9a7f554b-cbb6-456d-933d-de15d4d7be7c"/>
    <ds:schemaRef ds:uri="a425c614-9041-469b-9b10-44b9423a1a8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1ed61e74-c06d-4224-bb6c-0fd69f7413c1"/>
    <ds:schemaRef ds:uri="5494620f-8162-49cc-a181-d2d69a6fbaa8"/>
  </ds:schemaRefs>
</ds:datastoreItem>
</file>

<file path=docProps/app.xml><?xml version="1.0" encoding="utf-8"?>
<Properties xmlns="http://schemas.openxmlformats.org/officeDocument/2006/extended-properties" xmlns:vt="http://schemas.openxmlformats.org/officeDocument/2006/docPropsVTypes">
  <Template/>
  <TotalTime>747</TotalTime>
  <Words>17396</Words>
  <Application>Microsoft Office PowerPoint</Application>
  <PresentationFormat>Grand écran</PresentationFormat>
  <Paragraphs>1798</Paragraphs>
  <Slides>110</Slides>
  <Notes>42</Notes>
  <HiddenSlides>0</HiddenSlides>
  <MMClips>0</MMClips>
  <ScaleCrop>false</ScaleCrop>
  <HeadingPairs>
    <vt:vector size="10" baseType="variant">
      <vt:variant>
        <vt:lpstr>Polices utilisées</vt:lpstr>
      </vt:variant>
      <vt:variant>
        <vt:i4>21</vt:i4>
      </vt:variant>
      <vt:variant>
        <vt:lpstr>Thème</vt:lpstr>
      </vt:variant>
      <vt:variant>
        <vt:i4>6</vt:i4>
      </vt:variant>
      <vt:variant>
        <vt:lpstr>Liens</vt:lpstr>
      </vt:variant>
      <vt:variant>
        <vt:i4>1</vt:i4>
      </vt:variant>
      <vt:variant>
        <vt:lpstr>Serveurs OLE incorporés</vt:lpstr>
      </vt:variant>
      <vt:variant>
        <vt:i4>2</vt:i4>
      </vt:variant>
      <vt:variant>
        <vt:lpstr>Titres des diapositives</vt:lpstr>
      </vt:variant>
      <vt:variant>
        <vt:i4>110</vt:i4>
      </vt:variant>
    </vt:vector>
  </HeadingPairs>
  <TitlesOfParts>
    <vt:vector size="140" baseType="lpstr">
      <vt:lpstr>Arial</vt:lpstr>
      <vt:lpstr>Arial Black</vt:lpstr>
      <vt:lpstr>Arial Narrow</vt:lpstr>
      <vt:lpstr>Arial Nova</vt:lpstr>
      <vt:lpstr>Arial,Sans-Serif</vt:lpstr>
      <vt:lpstr>Cabin Condensed</vt:lpstr>
      <vt:lpstr>Calibri</vt:lpstr>
      <vt:lpstr>Cambria Math</vt:lpstr>
      <vt:lpstr>Courier New</vt:lpstr>
      <vt:lpstr>Montserrat</vt:lpstr>
      <vt:lpstr>Montserrat </vt:lpstr>
      <vt:lpstr>Montserrat ExtraBold</vt:lpstr>
      <vt:lpstr>Montserrat SemiBold</vt:lpstr>
      <vt:lpstr>Segoe UI</vt:lpstr>
      <vt:lpstr>Symbol</vt:lpstr>
      <vt:lpstr>Ubuntu</vt:lpstr>
      <vt:lpstr>Verdana</vt:lpstr>
      <vt:lpstr>Wingdings</vt:lpstr>
      <vt:lpstr>Wingdings 2</vt:lpstr>
      <vt:lpstr>'Wingdings 2',Sans-Serif</vt:lpstr>
      <vt:lpstr>Wingdings 3</vt:lpstr>
      <vt:lpstr>Conception personnalisée</vt:lpstr>
      <vt:lpstr>1_Conception personnalisée</vt:lpstr>
      <vt:lpstr>1_Groupe BPCE</vt:lpstr>
      <vt:lpstr>1_Conception personnalisée</vt:lpstr>
      <vt:lpstr>Communauté BPCE</vt:lpstr>
      <vt:lpstr>Conception personnalisée</vt:lpstr>
      <vt:lpstr>\\si.bpce-res.fr\data\DBCA2\STRATEGIE_METIERS_&amp;_OFFRES_B2C\03 - Epargne &amp; Services\21 - EMISSIONS BPCE\3-EMISSION en CTO et ASV\EMISSION pour lancement septembre 2023\BULLETIN DE SOUSCRIPTION\Bulletin de Soucription_Emprunt BPCE EXEMPLE_Emprunt oct 2029.docx</vt:lpstr>
      <vt:lpstr>Diapositive think-cell</vt:lpstr>
      <vt:lpstr>Acrobat Document</vt:lpstr>
      <vt:lpstr> EMPRUNTS BPCE octobre 2029    Éligibles aux Comptes Titres Ordinaires (CTO), Contrats d’Assurance Vie, et Contrats de Capitalisation</vt:lpstr>
      <vt:lpstr>Présentation PowerPoint</vt:lpstr>
      <vt:lpstr>Présentation PowerPoint</vt:lpstr>
      <vt:lpstr>A RETENIR </vt:lpstr>
      <vt:lpstr>A RETENIR </vt:lpstr>
      <vt:lpstr>Pourquoi un emprunt BPCE ?</vt:lpstr>
      <vt:lpstr>Calendrier retenu  </vt:lpstr>
      <vt:lpstr>Caractéristiques CTO </vt:lpstr>
      <vt:lpstr>Caractéristiques ASV </vt:lpstr>
      <vt:lpstr>Supports de communication</vt:lpstr>
      <vt:lpstr>Présentation PowerPoint</vt:lpstr>
      <vt:lpstr>Présentation PowerPoint</vt:lpstr>
      <vt:lpstr>PARTICULARITES DU CTO :  RAPPEL DES REGLES RELATIVES AU DEMARCHAGE  Personnes physiques &amp; personnes morales éligibles </vt:lpstr>
      <vt:lpstr>Présentation PowerPoint</vt:lpstr>
      <vt:lpstr>Présentation PowerPoint</vt:lpstr>
      <vt:lpstr>Modalités spécifiques assurance vie</vt:lpstr>
      <vt:lpstr>Présentation PowerPoint</vt:lpstr>
      <vt:lpstr>Conflits d’intérêts potentiels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Etapes clés du parcours conseil et souscription</vt:lpstr>
      <vt:lpstr>#Parcours LEA : Comparaison comportement ASV / CTO</vt:lpstr>
      <vt:lpstr>Présentation PowerPoint</vt:lpstr>
      <vt:lpstr>Zoom sur l’ensemble des étapes du parcours</vt:lpstr>
      <vt:lpstr>Présentation PowerPoint</vt:lpstr>
      <vt:lpstr> Parcours LEA : Souscription de l'Emprunt BPCE dans un CTO</vt:lpstr>
      <vt:lpstr>  Parcours LEA : Souscription de l'Emprunt BPCE dans un CTO</vt:lpstr>
      <vt:lpstr>Présentation PowerPoint</vt:lpstr>
      <vt:lpstr>Présentation PowerPoint</vt:lpstr>
      <vt:lpstr>Parcours LEA : Souscription de l'Emprunt BPCE dans un CTO</vt:lpstr>
      <vt:lpstr>Présentation PowerPoint</vt:lpstr>
      <vt:lpstr>Parcours 0199PM  Caisse d’Epargne</vt:lpstr>
      <vt:lpstr>Parcours 0199PM Caisse d’Epargne</vt:lpstr>
      <vt:lpstr>Parcours LEA – cas particuliers</vt:lpstr>
      <vt:lpstr>Parcours de l’émission dans O2S PP ou PM en Banque Privée</vt:lpstr>
      <vt:lpstr>Présentation PowerPoint</vt:lpstr>
      <vt:lpstr>Modèle de Bulletin de souscription rempli</vt:lpstr>
      <vt:lpstr>Prestations « TOPAZE CONSEILLER » retenues</vt:lpstr>
      <vt:lpstr>CAS 1 : parcours de souscription Personnes Physiques pour les établissements en prestation Topaze Conseiller « saisie/contrôles » </vt:lpstr>
      <vt:lpstr>Prestation Topaze : nouvel acte de  gestion dans le Workflow Platine</vt:lpstr>
      <vt:lpstr>Prestation Topaze : nouvel acte de  gestion dans le Workflow Platine</vt:lpstr>
      <vt:lpstr>CAS 2 : Parcours de souscription pour tous les autres cas</vt:lpstr>
      <vt:lpstr>Présentation Emission</vt:lpstr>
      <vt:lpstr>Présentation Emission</vt:lpstr>
      <vt:lpstr>Présentation Emission</vt:lpstr>
      <vt:lpstr>Présentation Emission</vt:lpstr>
      <vt:lpstr>Présentation Emission</vt:lpstr>
      <vt:lpstr>Présentation Emission</vt:lpstr>
      <vt:lpstr>Présentation PowerPoint</vt:lpstr>
      <vt:lpstr>Zoom sur l’ensemble des étapes du parcours</vt:lpstr>
      <vt:lpstr>Parcours LEA</vt:lpstr>
      <vt:lpstr>Présentation PowerPoint</vt:lpstr>
      <vt:lpstr>Présentation PowerPoint</vt:lpstr>
      <vt:lpstr>Présentation PowerPoint</vt:lpstr>
      <vt:lpstr>Présentation PowerPoint</vt:lpstr>
      <vt:lpstr>Présentation PowerPoint</vt:lpstr>
      <vt:lpstr>Parcours LEA</vt:lpstr>
      <vt:lpstr>Présentation PowerPoint</vt:lpstr>
      <vt:lpstr>Présentation PowerPoint</vt:lpstr>
      <vt:lpstr>Présentation PowerPoint</vt:lpstr>
      <vt:lpstr>Présentation PowerPoint</vt:lpstr>
      <vt:lpstr>Présentation PowerPoint</vt:lpstr>
      <vt:lpstr>Parcours LEA</vt:lpstr>
      <vt:lpstr>Présentation PowerPoint</vt:lpstr>
      <vt:lpstr>Présentation PowerPoint</vt:lpstr>
      <vt:lpstr>Présentation PowerPoint</vt:lpstr>
      <vt:lpstr>Présentation PowerPoint</vt:lpstr>
      <vt:lpstr>Parcours LEA</vt:lpstr>
      <vt:lpstr>Parcours LEA : Versement complémentaire sur un contrat Nuances 3D  (CNP assurances)</vt:lpstr>
      <vt:lpstr>Présentation PowerPoint</vt:lpstr>
      <vt:lpstr>Parcours LEA</vt:lpstr>
      <vt:lpstr>Parcours LEA : Fonds Euros de Nuances 3D et Nuances Plus </vt:lpstr>
      <vt:lpstr>Trucs et astuces dans LEA</vt:lpstr>
      <vt:lpstr>Parcours LEA : Versement libre avec EMPRUNT BPCE sur un contrat Nuances 3D antérieur à septembre 2022</vt:lpstr>
      <vt:lpstr>Parcours LEA : Versement libre avec EMPRUNT BPCE sur un contrat Nuances 3D antérieur à septembre 2022</vt:lpstr>
      <vt:lpstr>Parcours LEA : Versement libre avec EMPRUNT BPCE sur un contrat Nuances 3D antérieur à septembre 2022</vt:lpstr>
      <vt:lpstr>Parcours LEA : Versement libre avec EMPRUNT BPCE sur un contrat Nuances 3D antérieur à septembre 2022</vt:lpstr>
      <vt:lpstr>Parcours LEA : Versement libre avec EMPRUNT BPCE sur un contrat Nuances 3D antérieur à septembre 2022</vt:lpstr>
      <vt:lpstr>Parcours LEA : Versement libre avec EMPRUNT BPCE sur un contrat Nuances 3D antérieur à septembre 2022</vt:lpstr>
      <vt:lpstr>Parcours LEA</vt:lpstr>
      <vt:lpstr>Présentation PowerPoint</vt:lpstr>
      <vt:lpstr>Présentation PowerPoint</vt:lpstr>
      <vt:lpstr>Présentation PowerPoint</vt:lpstr>
      <vt:lpstr>Souscription de l’Emprunt BPCE en ASV</vt:lpstr>
      <vt:lpstr>Présentation PowerPoint</vt:lpstr>
      <vt:lpstr>Souscription de l’Emprunt BPCE en ASV</vt:lpstr>
      <vt:lpstr>Souscription de l’Emprunt BPCE en ASV</vt:lpstr>
      <vt:lpstr>Souscription de l’Emprunt BPCE en ASV</vt:lpstr>
      <vt:lpstr>Souscription de l’Emprunt BPCE en ASV</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Définition générale d’un emprunt obligataire</vt:lpstr>
      <vt:lpstr>Glossaire</vt:lpstr>
      <vt:lpstr>Risques identifiés sur émission BPCE</vt:lpstr>
      <vt:lpstr>Risques identifiés sur émission BPCE (suite)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Emprunt BPCE juillet 2028 éligible ASV</dc:title>
  <dc:creator>AUDREY.ADNOT@bpce.fr</dc:creator>
  <cp:lastModifiedBy>LOSSER Fabien [CEGEE]</cp:lastModifiedBy>
  <cp:revision>28</cp:revision>
  <cp:lastPrinted>2023-08-08T14:51:37Z</cp:lastPrinted>
  <dcterms:created xsi:type="dcterms:W3CDTF">2020-11-17T15:30:59Z</dcterms:created>
  <dcterms:modified xsi:type="dcterms:W3CDTF">2023-09-28T22:31:56Z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0x01010092BA07C29F0DC74EA2E26680E20CBADD</vt:lpwstr>
  </property>
  <property fmtid="{D5CDD505-2E9C-101B-9397-08002B2CF9AE}" pid="3" name="MediaServiceImageTags">
    <vt:lpwstr/>
  </property>
  <property fmtid="{D5CDD505-2E9C-101B-9397-08002B2CF9AE}" pid="4" name="MSIP_Label_48a19f0c-bea1-442e-a475-ed109d9ec508_Enabled">
    <vt:lpwstr>true</vt:lpwstr>
  </property>
  <property fmtid="{D5CDD505-2E9C-101B-9397-08002B2CF9AE}" pid="5" name="MSIP_Label_48a19f0c-bea1-442e-a475-ed109d9ec508_SetDate">
    <vt:lpwstr>2023-01-25T16:32:17Z</vt:lpwstr>
  </property>
  <property fmtid="{D5CDD505-2E9C-101B-9397-08002B2CF9AE}" pid="6" name="MSIP_Label_48a19f0c-bea1-442e-a475-ed109d9ec508_Method">
    <vt:lpwstr>Standard</vt:lpwstr>
  </property>
  <property fmtid="{D5CDD505-2E9C-101B-9397-08002B2CF9AE}" pid="7" name="MSIP_Label_48a19f0c-bea1-442e-a475-ed109d9ec508_Name">
    <vt:lpwstr>48a19f0c-bea1-442e-a475-ed109d9ec508</vt:lpwstr>
  </property>
  <property fmtid="{D5CDD505-2E9C-101B-9397-08002B2CF9AE}" pid="8" name="MSIP_Label_48a19f0c-bea1-442e-a475-ed109d9ec508_SiteId">
    <vt:lpwstr>d5bb6d35-8a82-4329-b49a-5030bd6497ab</vt:lpwstr>
  </property>
  <property fmtid="{D5CDD505-2E9C-101B-9397-08002B2CF9AE}" pid="9" name="MSIP_Label_48a19f0c-bea1-442e-a475-ed109d9ec508_ContentBits">
    <vt:lpwstr>0</vt:lpwstr>
  </property>
  <property fmtid="{D5CDD505-2E9C-101B-9397-08002B2CF9AE}" pid="10" name="CevanopMarkets">
    <vt:lpwstr/>
  </property>
  <property fmtid="{D5CDD505-2E9C-101B-9397-08002B2CF9AE}" pid="11" name="CevanopProductsSubFamilies">
    <vt:lpwstr/>
  </property>
</Properties>
</file>