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0" r:id="rId5"/>
  </p:sldMasterIdLst>
  <p:notesMasterIdLst>
    <p:notesMasterId r:id="rId10"/>
  </p:notesMasterIdLst>
  <p:handoutMasterIdLst>
    <p:handoutMasterId r:id="rId11"/>
  </p:handoutMasterIdLst>
  <p:sldIdLst>
    <p:sldId id="308" r:id="rId6"/>
    <p:sldId id="265" r:id="rId7"/>
    <p:sldId id="331" r:id="rId8"/>
    <p:sldId id="335" r:id="rId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NELLWOLF Clementine [CEGEE]" initials="KC[" lastIdx="1" clrIdx="0">
    <p:extLst>
      <p:ext uri="{19B8F6BF-5375-455C-9EA6-DF929625EA0E}">
        <p15:presenceInfo xmlns:p15="http://schemas.microsoft.com/office/powerpoint/2012/main" userId="S::clementine.knellwolf@cegee.caisse-epargne.fr::bbf85f9c-e266-484e-b984-edbcb8f60a53" providerId="AD"/>
      </p:ext>
    </p:extLst>
  </p:cmAuthor>
  <p:cmAuthor id="2" name="SCHUMACHER Christine [CEGEE]" initials="SC[" lastIdx="1" clrIdx="1">
    <p:extLst>
      <p:ext uri="{19B8F6BF-5375-455C-9EA6-DF929625EA0E}">
        <p15:presenceInfo xmlns:p15="http://schemas.microsoft.com/office/powerpoint/2012/main" userId="S::christine.schumacher@cegee.caisse-epargne.fr::58fefca6-a450-4432-a402-b0654e6a72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66CAE2-D608-4BD6-839E-92B6E19EA58A}" v="18" dt="2023-03-13T10:41:40.53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snapToGrid="0">
      <p:cViewPr varScale="1">
        <p:scale>
          <a:sx n="67" d="100"/>
          <a:sy n="67" d="100"/>
        </p:scale>
        <p:origin x="114" y="48"/>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B8CD560-A4A9-4D0B-B9D8-DF20B63F37C0}" type="datetimeFigureOut">
              <a:rPr lang="fr-FR" smtClean="0"/>
              <a:t>20/10/2023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FF5C28A-2736-41DB-8B77-BB77B84DCA72}" type="datetimeFigureOut">
              <a:rPr lang="fr-FR" smtClean="0"/>
              <a:t>20/10/2023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1747515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23046008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994A3C02-FBE3-47A0-A57F-02BBEA70C331}" type="datetime4">
              <a:rPr lang="fr-FR" smtClean="0"/>
              <a:t>20 octobre 2023</a:t>
            </a:fld>
            <a:endParaRPr lang="fr-FR"/>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r>
              <a:rPr lang="fr-FR" dirty="0"/>
              <a:t> jj/mm/</a:t>
            </a:r>
            <a:r>
              <a:rPr lang="fr-FR" dirty="0" err="1"/>
              <a:t>ssaaa</a:t>
            </a:r>
            <a:endParaRPr lang="fr-FR" dirty="0"/>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Lancement Projet XXXXXXX - jj/mm/ssaaa</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r>
              <a:rPr lang="fr-FR" dirty="0"/>
              <a:t>- jj/mm/</a:t>
            </a:r>
            <a:r>
              <a:rPr lang="fr-FR" dirty="0" err="1"/>
              <a:t>ssaaa</a:t>
            </a:r>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Lancement Projet XXXXXXX - jj/mm/ssaaa</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dirty="0"/>
              <a:t> jj/mm/</a:t>
            </a:r>
            <a:r>
              <a:rPr lang="fr-FR" dirty="0" err="1"/>
              <a:t>ssaaa</a:t>
            </a:r>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Lancement Projet XXXXXXX</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dirty="0"/>
              <a:t> jj/mm/</a:t>
            </a:r>
            <a:r>
              <a:rPr lang="fr-FR" dirty="0" err="1"/>
              <a:t>ssaaa</a:t>
            </a:r>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Lancement Projet XXXXXXX - jj/mm/ssaaa</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dirty="0"/>
              <a:t> jj/mm/</a:t>
            </a:r>
            <a:r>
              <a:rPr lang="fr-FR" dirty="0" err="1"/>
              <a:t>ssaaa</a:t>
            </a:r>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Lancement Projet XXXXXXX - jj/mm/ssaaa</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6A5D24B7-5ED5-46A2-B59F-3C9715CE71DA}" type="datetime4">
              <a:rPr lang="fr-FR" smtClean="0"/>
              <a:t>20 octobre 2023</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Lancement Projet XXXXXXX - jj/mm/ssaaa</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8" r:id="rId1"/>
    <p:sldLayoutId id="2147483740" r:id="rId2"/>
    <p:sldLayoutId id="2147483696" r:id="rId3"/>
    <p:sldLayoutId id="2147483698" r:id="rId4"/>
    <p:sldLayoutId id="2147483705" r:id="rId5"/>
    <p:sldLayoutId id="2147483708" r:id="rId6"/>
  </p:sldLayoutIdLst>
  <p:hf sldNum="0"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hyperlink" Target="http://service-cegee-bdrnet.sigce.caisse-epargne.fr/download/2207/ppge-pret-participatif-grand-est/15436/fiche-eligibilite-ppge-novembre-2022.xlsx" TargetMode="External"/><Relationship Id="rId3" Type="http://schemas.openxmlformats.org/officeDocument/2006/relationships/image" Target="../media/image6.png"/><Relationship Id="rId7" Type="http://schemas.openxmlformats.org/officeDocument/2006/relationships/image" Target="../media/image80.png"/><Relationship Id="rId2" Type="http://schemas.openxmlformats.org/officeDocument/2006/relationships/notesSlide" Target="../notesSlides/notesSlide4.xml"/><Relationship Id="rId1" Type="http://schemas.openxmlformats.org/officeDocument/2006/relationships/slideLayout" Target="../slideLayouts/slideLayout4.xml"/><Relationship Id="rId10" Type="http://schemas.openxmlformats.org/officeDocument/2006/relationships/hyperlink" Target="https://groupebpce-my.sharepoint.com/personal/christine_schumacher_cegee_caisse-epargne_fr/Documents/DIRDEVT%20TRANSFO/AMI%20FEI/liste_des_dispositifs_nationaux_en_2021_soumis_a_lapplication_de_la_reglementation_europeenne_de_minimis.pdf" TargetMode="External"/><Relationship Id="rId9" Type="http://schemas.openxmlformats.org/officeDocument/2006/relationships/hyperlink" Target="https://groupebpce-my.sharepoint.com/personal/christine_schumacher_cegee_caisse-epargne_fr/Documents/DIRDEVT%20TRANSFO/AMI%20FEI/Pr&#234;t%20rebond%20BPI.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881604" y="1057275"/>
            <a:ext cx="10080000" cy="2804153"/>
          </a:xfrm>
        </p:spPr>
        <p:txBody>
          <a:bodyPr/>
          <a:lstStyle/>
          <a:p>
            <a:r>
              <a:rPr lang="fr-FR" dirty="0"/>
              <a:t>Prêt Participatif Grand Est </a:t>
            </a:r>
            <a:br>
              <a:rPr lang="fr-FR" dirty="0"/>
            </a:br>
            <a:br>
              <a:rPr lang="fr-FR" dirty="0"/>
            </a:br>
            <a:r>
              <a:rPr lang="fr-FR" sz="4000" dirty="0">
                <a:solidFill>
                  <a:srgbClr val="3E454A"/>
                </a:solidFill>
              </a:rPr>
              <a:t>Présentation Marché des Professionnels</a:t>
            </a:r>
            <a:br>
              <a:rPr lang="fr-FR" sz="4000" dirty="0">
                <a:solidFill>
                  <a:srgbClr val="3E454A"/>
                </a:solidFill>
              </a:rPr>
            </a:br>
            <a:br>
              <a:rPr lang="fr-FR" sz="4000" dirty="0">
                <a:solidFill>
                  <a:srgbClr val="3E454A"/>
                </a:solidFill>
              </a:rPr>
            </a:br>
            <a:r>
              <a:rPr lang="fr-FR" sz="3600" dirty="0">
                <a:solidFill>
                  <a:srgbClr val="3E454A"/>
                </a:solidFill>
              </a:rPr>
              <a:t>13 mars 2023 </a:t>
            </a:r>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Caractéristiques du PPGE</a:t>
            </a:r>
          </a:p>
        </p:txBody>
      </p:sp>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B8673BB0-E84B-467B-B60D-FA89980C410E}"/>
                  </a:ext>
                </a:extLst>
              </p:cNvPr>
              <p:cNvGraphicFramePr>
                <a:graphicFrameLocks noChangeAspect="1"/>
              </p:cNvGraphicFramePr>
              <p:nvPr>
                <p:extLst>
                  <p:ext uri="{D42A27DB-BD31-4B8C-83A1-F6EECF244321}">
                    <p14:modId xmlns:p14="http://schemas.microsoft.com/office/powerpoint/2010/main" val="548091310"/>
                  </p:ext>
                </p:extLst>
              </p:nvPr>
            </p:nvGraphicFramePr>
            <p:xfrm>
              <a:off x="5940968" y="6874042"/>
              <a:ext cx="3048000" cy="1714500"/>
            </p:xfrm>
            <a:graphic>
              <a:graphicData uri="http://schemas.microsoft.com/office/powerpoint/2016/slidezoom">
                <pslz:sldZm>
                  <pslz:sldZmObj sldId="265" cId="3847852410">
                    <pslz:zmPr id="{2C4B50F4-B0FE-43AF-BFE5-A809EDD68751}"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B8673BB0-E84B-467B-B60D-FA89980C410E}"/>
                  </a:ext>
                </a:extLst>
              </p:cNvPr>
              <p:cNvPicPr>
                <a:picLocks noGrp="1" noRot="1" noChangeAspect="1" noMove="1" noResize="1" noEditPoints="1" noAdjustHandles="1" noChangeArrowheads="1" noChangeShapeType="1"/>
              </p:cNvPicPr>
              <p:nvPr/>
            </p:nvPicPr>
            <p:blipFill>
              <a:blip r:embed="rId7"/>
              <a:stretch>
                <a:fillRect/>
              </a:stretch>
            </p:blipFill>
            <p:spPr>
              <a:xfrm>
                <a:off x="5940968" y="6874042"/>
                <a:ext cx="3048000" cy="1714500"/>
              </a:xfrm>
              <a:prstGeom prst="rect">
                <a:avLst/>
              </a:prstGeom>
              <a:ln w="3175">
                <a:solidFill>
                  <a:prstClr val="ltGray"/>
                </a:solidFill>
              </a:ln>
            </p:spPr>
          </p:pic>
        </mc:Fallback>
      </mc:AlternateContent>
      <p:sp>
        <p:nvSpPr>
          <p:cNvPr id="2" name="Rectangle 1">
            <a:extLst>
              <a:ext uri="{FF2B5EF4-FFF2-40B4-BE49-F238E27FC236}">
                <a16:creationId xmlns:a16="http://schemas.microsoft.com/office/drawing/2014/main" id="{FB7303C5-ADE5-4414-8D4F-C3A6A45076DA}"/>
              </a:ext>
            </a:extLst>
          </p:cNvPr>
          <p:cNvSpPr/>
          <p:nvPr/>
        </p:nvSpPr>
        <p:spPr>
          <a:xfrm>
            <a:off x="314325" y="991434"/>
            <a:ext cx="11715750" cy="5170646"/>
          </a:xfrm>
          <a:prstGeom prst="rect">
            <a:avLst/>
          </a:prstGeom>
        </p:spPr>
        <p:txBody>
          <a:bodyPr wrap="square">
            <a:spAutoFit/>
          </a:bodyPr>
          <a:lstStyle/>
          <a:p>
            <a:pPr marL="85725" fontAlgn="b"/>
            <a:r>
              <a:rPr lang="fr-FR" sz="1500" dirty="0">
                <a:solidFill>
                  <a:srgbClr val="000000"/>
                </a:solidFill>
                <a:latin typeface="Calibri" panose="020F0502020204030204" pitchFamily="34" charset="0"/>
              </a:rPr>
              <a:t>Le Prêt Participatif Grand Est </a:t>
            </a:r>
            <a:r>
              <a:rPr lang="fr-FR" sz="1500" dirty="0" err="1">
                <a:solidFill>
                  <a:srgbClr val="000000"/>
                </a:solidFill>
                <a:latin typeface="Calibri" panose="020F0502020204030204" pitchFamily="34" charset="0"/>
              </a:rPr>
              <a:t>est</a:t>
            </a:r>
            <a:r>
              <a:rPr lang="fr-FR" sz="1500" dirty="0">
                <a:solidFill>
                  <a:srgbClr val="000000"/>
                </a:solidFill>
                <a:latin typeface="Calibri" panose="020F0502020204030204" pitchFamily="34" charset="0"/>
              </a:rPr>
              <a:t> un nouvel instrument financier lancé grâce à l’étroite collaboration entre la Région Grand Est et le FEI.</a:t>
            </a:r>
          </a:p>
          <a:p>
            <a:pPr marL="85725" fontAlgn="b"/>
            <a:r>
              <a:rPr lang="fr-FR" sz="1500" dirty="0">
                <a:solidFill>
                  <a:srgbClr val="000000"/>
                </a:solidFill>
                <a:latin typeface="Calibri" panose="020F0502020204030204" pitchFamily="34" charset="0"/>
              </a:rPr>
              <a:t>Il s’agit d’une composante importante du programme de relance de la Région Grand Est connu sous le nom de « Business </a:t>
            </a:r>
            <a:r>
              <a:rPr lang="fr-FR" sz="1500" dirty="0" err="1">
                <a:solidFill>
                  <a:srgbClr val="000000"/>
                </a:solidFill>
                <a:latin typeface="Calibri" panose="020F0502020204030204" pitchFamily="34" charset="0"/>
              </a:rPr>
              <a:t>Act</a:t>
            </a:r>
            <a:r>
              <a:rPr lang="fr-FR" sz="1500" dirty="0">
                <a:solidFill>
                  <a:srgbClr val="000000"/>
                </a:solidFill>
                <a:latin typeface="Calibri" panose="020F0502020204030204" pitchFamily="34" charset="0"/>
              </a:rPr>
              <a:t> Région Grand-Est » qui vise à mobiliser 200 millions d’euros de prêts participatifs pour les entrepreneurs locaux. </a:t>
            </a:r>
          </a:p>
          <a:p>
            <a:pPr marL="85725" fontAlgn="b"/>
            <a:r>
              <a:rPr lang="fr-FR" sz="1500" dirty="0">
                <a:solidFill>
                  <a:srgbClr val="000000"/>
                </a:solidFill>
                <a:latin typeface="Calibri" panose="020F0502020204030204" pitchFamily="34" charset="0"/>
              </a:rPr>
              <a:t>Il est l’équivalent, à l’échelon local, des Prêts Participatifs Relance lancés en mai 2021 à destination des PME et ETI. Il est financé par les ressources propres de la Région Grand Est et s’appuie sur le modèle standard de garantie de portefeuille de première perte (FLPG) du FEI déployé par l’intermédiaire d’établissements financiers.</a:t>
            </a:r>
          </a:p>
          <a:p>
            <a:pPr marL="85725" fontAlgn="b"/>
            <a:endParaRPr lang="fr-FR" sz="1500" dirty="0">
              <a:solidFill>
                <a:srgbClr val="000000"/>
              </a:solidFill>
              <a:latin typeface="Calibri" panose="020F0502020204030204" pitchFamily="34" charset="0"/>
            </a:endParaRPr>
          </a:p>
          <a:p>
            <a:pPr marL="85725" fontAlgn="b"/>
            <a:r>
              <a:rPr lang="fr-FR" sz="1500" dirty="0">
                <a:solidFill>
                  <a:srgbClr val="000000"/>
                </a:solidFill>
                <a:latin typeface="Calibri" panose="020F0502020204030204" pitchFamily="34" charset="0"/>
              </a:rPr>
              <a:t>La signature officielle de lancement du programme a eu lieu le 4 octobre 2022 en présence de Jean ROTTNER, du FEI et des 3 établissements distributeurs des PPGE : </a:t>
            </a:r>
          </a:p>
          <a:p>
            <a:pPr marL="828675" lvl="1" indent="-285750" fontAlgn="b">
              <a:buFont typeface="Arial" panose="020B0604020202020204" pitchFamily="34" charset="0"/>
              <a:buChar char="•"/>
            </a:pPr>
            <a:r>
              <a:rPr lang="fr-FR" sz="1500" dirty="0">
                <a:solidFill>
                  <a:srgbClr val="000000"/>
                </a:solidFill>
                <a:latin typeface="Calibri" panose="020F0502020204030204" pitchFamily="34" charset="0"/>
              </a:rPr>
              <a:t>CEGEE et BPALC : enveloppe de 35 M€ pouvant aller jusqu’à 50 M€</a:t>
            </a:r>
          </a:p>
          <a:p>
            <a:pPr marL="828675" lvl="1" indent="-285750" fontAlgn="b">
              <a:buFont typeface="Arial" panose="020B0604020202020204" pitchFamily="34" charset="0"/>
              <a:buChar char="•"/>
            </a:pPr>
            <a:r>
              <a:rPr lang="fr-FR" sz="1500" dirty="0">
                <a:solidFill>
                  <a:srgbClr val="000000"/>
                </a:solidFill>
                <a:latin typeface="Calibri" panose="020F0502020204030204" pitchFamily="34" charset="0"/>
              </a:rPr>
              <a:t>Crédit Agricole : enveloppe de 100 M€</a:t>
            </a:r>
          </a:p>
          <a:p>
            <a:pPr marL="85725" fontAlgn="b"/>
            <a:endParaRPr lang="fr-FR" sz="1500" dirty="0">
              <a:solidFill>
                <a:srgbClr val="000000"/>
              </a:solidFill>
              <a:latin typeface="Calibri" panose="020F0502020204030204" pitchFamily="34" charset="0"/>
            </a:endParaRPr>
          </a:p>
          <a:p>
            <a:pPr marL="85725" fontAlgn="b"/>
            <a:r>
              <a:rPr lang="fr-FR" sz="1500" dirty="0">
                <a:solidFill>
                  <a:srgbClr val="000000"/>
                </a:solidFill>
                <a:latin typeface="Calibri" panose="020F0502020204030204" pitchFamily="34" charset="0"/>
              </a:rPr>
              <a:t>Le PPGE s’adresse aux TPE/PME dont le siège est situé en région Grand Est ou en cas d’investissement localisé en Région Grand Est (un établissement actif dans la région). La TPE/PME bénéficiaire doit avoir un projet de croissance ou de développement post crise du COVID (investissement et/ou liés aux besoins en fonds de roulement (« BFR ») </a:t>
            </a:r>
          </a:p>
          <a:p>
            <a:pPr marL="85725" fontAlgn="b"/>
            <a:endParaRPr lang="fr-FR" sz="1500" dirty="0">
              <a:solidFill>
                <a:srgbClr val="000000"/>
              </a:solidFill>
              <a:latin typeface="Calibri" panose="020F0502020204030204" pitchFamily="34" charset="0"/>
            </a:endParaRPr>
          </a:p>
          <a:p>
            <a:pPr marL="895350" indent="-809625" fontAlgn="b"/>
            <a:r>
              <a:rPr lang="fr-FR" sz="1500" b="1" dirty="0">
                <a:solidFill>
                  <a:srgbClr val="000000"/>
                </a:solidFill>
                <a:latin typeface="Calibri" panose="020F0502020204030204" pitchFamily="34" charset="0"/>
              </a:rPr>
              <a:t>Seront cependant exclus de ces demandes de financement </a:t>
            </a:r>
            <a:r>
              <a:rPr lang="fr-FR" sz="1500" dirty="0">
                <a:solidFill>
                  <a:srgbClr val="000000"/>
                </a:solidFill>
                <a:latin typeface="Calibri" panose="020F0502020204030204" pitchFamily="34" charset="0"/>
              </a:rPr>
              <a:t>: </a:t>
            </a:r>
          </a:p>
          <a:p>
            <a:pPr marL="1181100" indent="-285750" fontAlgn="b">
              <a:buFont typeface="Arial" panose="020B0604020202020204" pitchFamily="34" charset="0"/>
              <a:buChar char="•"/>
            </a:pPr>
            <a:r>
              <a:rPr lang="fr-FR" sz="1500" dirty="0">
                <a:solidFill>
                  <a:srgbClr val="000000"/>
                </a:solidFill>
                <a:latin typeface="Calibri" panose="020F0502020204030204" pitchFamily="34" charset="0"/>
              </a:rPr>
              <a:t>les opération purement financières : cash out finançant le rachat/la sortie d'actions (y compris le Compte Courant Associé), versement des dividendes pour les actionnaires, acquisition d'actions de sociétés externes ou au sein d’un même groupe</a:t>
            </a:r>
          </a:p>
          <a:p>
            <a:pPr marL="1181100" indent="-285750" fontAlgn="b">
              <a:buFont typeface="Arial" panose="020B0604020202020204" pitchFamily="34" charset="0"/>
              <a:buChar char="•"/>
            </a:pPr>
            <a:r>
              <a:rPr lang="fr-FR" sz="1500" dirty="0">
                <a:solidFill>
                  <a:srgbClr val="000000"/>
                </a:solidFill>
                <a:latin typeface="Calibri" panose="020F0502020204030204" pitchFamily="34" charset="0"/>
              </a:rPr>
              <a:t>les amendes, pénalités financières, frais de justice et de contentieux, les exonérations de charges, les autres charges financières </a:t>
            </a:r>
          </a:p>
          <a:p>
            <a:pPr marL="1181100" indent="-285750" fontAlgn="b">
              <a:buFont typeface="Arial" panose="020B0604020202020204" pitchFamily="34" charset="0"/>
              <a:buChar char="•"/>
            </a:pPr>
            <a:r>
              <a:rPr lang="fr-FR" sz="1500" dirty="0">
                <a:solidFill>
                  <a:srgbClr val="000000"/>
                </a:solidFill>
                <a:latin typeface="Calibri" panose="020F0502020204030204" pitchFamily="34" charset="0"/>
              </a:rPr>
              <a:t>Les activités purement financières (promotion immobilière, assurances, activités immobilières …) </a:t>
            </a:r>
          </a:p>
          <a:p>
            <a:pPr marL="1181100" indent="-285750" fontAlgn="b">
              <a:buFont typeface="Arial" panose="020B0604020202020204" pitchFamily="34" charset="0"/>
              <a:buChar char="•"/>
            </a:pPr>
            <a:r>
              <a:rPr lang="fr-FR" sz="1500" dirty="0">
                <a:solidFill>
                  <a:srgbClr val="000000"/>
                </a:solidFill>
                <a:latin typeface="Calibri" panose="020F0502020204030204" pitchFamily="34" charset="0"/>
              </a:rPr>
              <a:t>Les projets portés par des agriculteurs/aquaculteurs/pêcheurs  ....</a:t>
            </a:r>
          </a:p>
        </p:txBody>
      </p:sp>
    </p:spTree>
    <p:extLst>
      <p:ext uri="{BB962C8B-B14F-4D97-AF65-F5344CB8AC3E}">
        <p14:creationId xmlns:p14="http://schemas.microsoft.com/office/powerpoint/2010/main" val="384785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Critères d’éligibilité du PPGE</a:t>
            </a:r>
          </a:p>
        </p:txBody>
      </p:sp>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B8673BB0-E84B-467B-B60D-FA89980C410E}"/>
                  </a:ext>
                </a:extLst>
              </p:cNvPr>
              <p:cNvGraphicFramePr>
                <a:graphicFrameLocks noChangeAspect="1"/>
              </p:cNvGraphicFramePr>
              <p:nvPr/>
            </p:nvGraphicFramePr>
            <p:xfrm>
              <a:off x="5940968" y="6874042"/>
              <a:ext cx="3048000" cy="1714500"/>
            </p:xfrm>
            <a:graphic>
              <a:graphicData uri="http://schemas.microsoft.com/office/powerpoint/2016/slidezoom">
                <pslz:sldZm>
                  <pslz:sldZmObj sldId="265" cId="3847852410">
                    <pslz:zmPr id="{2C4B50F4-B0FE-43AF-BFE5-A809EDD68751}"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B8673BB0-E84B-467B-B60D-FA89980C410E}"/>
                  </a:ext>
                </a:extLst>
              </p:cNvPr>
              <p:cNvPicPr>
                <a:picLocks noGrp="1" noRot="1" noChangeAspect="1" noMove="1" noResize="1" noEditPoints="1" noAdjustHandles="1" noChangeArrowheads="1" noChangeShapeType="1"/>
              </p:cNvPicPr>
              <p:nvPr/>
            </p:nvPicPr>
            <p:blipFill>
              <a:blip r:embed="rId7"/>
              <a:stretch>
                <a:fillRect/>
              </a:stretch>
            </p:blipFill>
            <p:spPr>
              <a:xfrm>
                <a:off x="5940968" y="6874042"/>
                <a:ext cx="3048000" cy="1714500"/>
              </a:xfrm>
              <a:prstGeom prst="rect">
                <a:avLst/>
              </a:prstGeom>
              <a:ln w="3175">
                <a:solidFill>
                  <a:prstClr val="ltGray"/>
                </a:solidFill>
              </a:ln>
            </p:spPr>
          </p:pic>
        </mc:Fallback>
      </mc:AlternateContent>
      <p:sp>
        <p:nvSpPr>
          <p:cNvPr id="3" name="Rectangle 2">
            <a:extLst>
              <a:ext uri="{FF2B5EF4-FFF2-40B4-BE49-F238E27FC236}">
                <a16:creationId xmlns:a16="http://schemas.microsoft.com/office/drawing/2014/main" id="{B61D630E-041A-4C8D-8ED1-C945A8CA2E90}"/>
              </a:ext>
            </a:extLst>
          </p:cNvPr>
          <p:cNvSpPr/>
          <p:nvPr/>
        </p:nvSpPr>
        <p:spPr>
          <a:xfrm>
            <a:off x="632384" y="1017239"/>
            <a:ext cx="11026216" cy="5170646"/>
          </a:xfrm>
          <a:prstGeom prst="rect">
            <a:avLst/>
          </a:prstGeom>
        </p:spPr>
        <p:txBody>
          <a:bodyPr wrap="square">
            <a:spAutoFit/>
          </a:bodyPr>
          <a:lstStyle/>
          <a:p>
            <a:pPr marL="85725" lvl="0" fontAlgn="ctr">
              <a:defRPr/>
            </a:pPr>
            <a:r>
              <a:rPr lang="fr-FR" sz="1500" dirty="0">
                <a:solidFill>
                  <a:srgbClr val="000000"/>
                </a:solidFill>
                <a:latin typeface="Calibri" panose="020F0502020204030204" pitchFamily="34" charset="0"/>
              </a:rPr>
              <a:t>Le PPGE est un </a:t>
            </a:r>
            <a:r>
              <a:rPr lang="fr-FR" sz="1500" b="1" dirty="0">
                <a:solidFill>
                  <a:srgbClr val="000000"/>
                </a:solidFill>
                <a:latin typeface="Calibri" panose="020F0502020204030204" pitchFamily="34" charset="0"/>
              </a:rPr>
              <a:t>emprunt de haut de bilan</a:t>
            </a:r>
            <a:r>
              <a:rPr lang="fr-FR" sz="1500" dirty="0">
                <a:solidFill>
                  <a:srgbClr val="000000"/>
                </a:solidFill>
                <a:latin typeface="Calibri" panose="020F0502020204030204" pitchFamily="34" charset="0"/>
              </a:rPr>
              <a:t>, </a:t>
            </a:r>
            <a:r>
              <a:rPr lang="fr-FR" sz="1500" b="1" dirty="0">
                <a:solidFill>
                  <a:srgbClr val="000000"/>
                </a:solidFill>
                <a:latin typeface="Calibri" panose="020F0502020204030204" pitchFamily="34" charset="0"/>
              </a:rPr>
              <a:t>assimilé à des quasi-fonds propres </a:t>
            </a:r>
            <a:r>
              <a:rPr lang="fr-FR" sz="1500" dirty="0">
                <a:solidFill>
                  <a:srgbClr val="000000"/>
                </a:solidFill>
                <a:latin typeface="Calibri" panose="020F0502020204030204" pitchFamily="34" charset="0"/>
              </a:rPr>
              <a:t>et non à un endettement = &gt; </a:t>
            </a:r>
            <a:r>
              <a:rPr lang="fr-FR" sz="1500" b="1" dirty="0">
                <a:solidFill>
                  <a:srgbClr val="000000"/>
                </a:solidFill>
                <a:latin typeface="Calibri" panose="020F0502020204030204" pitchFamily="34" charset="0"/>
              </a:rPr>
              <a:t>d’où délégation risque DCE</a:t>
            </a:r>
          </a:p>
          <a:p>
            <a:pPr marL="85725" fontAlgn="ctr">
              <a:defRPr/>
            </a:pPr>
            <a:endParaRPr lang="fr-FR" sz="1500" dirty="0">
              <a:solidFill>
                <a:srgbClr val="000000"/>
              </a:solidFill>
              <a:latin typeface="Calibri" panose="020F0502020204030204" pitchFamily="34" charset="0"/>
            </a:endParaRPr>
          </a:p>
          <a:p>
            <a:pPr marL="85725" fontAlgn="ctr">
              <a:defRPr/>
            </a:pPr>
            <a:r>
              <a:rPr lang="fr-FR" sz="1500" dirty="0">
                <a:solidFill>
                  <a:srgbClr val="000000"/>
                </a:solidFill>
                <a:latin typeface="Calibri" panose="020F0502020204030204" pitchFamily="34" charset="0"/>
              </a:rPr>
              <a:t>Les bénéficiaires de ce crédit sont : </a:t>
            </a:r>
          </a:p>
          <a:p>
            <a:pPr marL="895350" indent="-285750" fontAlgn="ctr">
              <a:buFont typeface="Arial" panose="020B0604020202020204" pitchFamily="34" charset="0"/>
              <a:buChar char="•"/>
              <a:defRPr/>
            </a:pPr>
            <a:r>
              <a:rPr lang="fr-FR" sz="1500" dirty="0">
                <a:solidFill>
                  <a:srgbClr val="000000"/>
                </a:solidFill>
                <a:latin typeface="Calibri" panose="020F0502020204030204" pitchFamily="34" charset="0"/>
              </a:rPr>
              <a:t>	les microentreprises (y compris les entrepreneurs individuels et les autoentrepreneurs), les petites  et  moyennes  entreprises  (PMEs)  qui  satisfont tous  les  Critères d'Eligibilité pertinents et telles que définies dans la recommandation de la Commission du 6 mai 2003</a:t>
            </a:r>
          </a:p>
          <a:p>
            <a:pPr marL="895350" indent="-285750" fontAlgn="ctr">
              <a:buFont typeface="Arial" panose="020B0604020202020204" pitchFamily="34" charset="0"/>
              <a:buChar char="•"/>
              <a:defRPr/>
            </a:pPr>
            <a:r>
              <a:rPr lang="fr-FR" sz="1500" dirty="0">
                <a:solidFill>
                  <a:srgbClr val="000000"/>
                </a:solidFill>
                <a:latin typeface="Calibri" panose="020F0502020204030204" pitchFamily="34" charset="0"/>
              </a:rPr>
              <a:t>Les TPE/PME avec un projet de croissance ou de développement post crise COVID et avec une nouvelle note </a:t>
            </a:r>
            <a:r>
              <a:rPr lang="fr-FR" sz="1500" b="1" dirty="0">
                <a:solidFill>
                  <a:srgbClr val="000000"/>
                </a:solidFill>
                <a:latin typeface="Calibri" panose="020F0502020204030204" pitchFamily="34" charset="0"/>
              </a:rPr>
              <a:t>BDF &lt; = 6+ </a:t>
            </a:r>
            <a:r>
              <a:rPr lang="fr-FR" sz="1500" dirty="0">
                <a:solidFill>
                  <a:srgbClr val="000000"/>
                </a:solidFill>
                <a:latin typeface="Calibri" panose="020F0502020204030204" pitchFamily="34" charset="0"/>
              </a:rPr>
              <a:t>(</a:t>
            </a:r>
            <a:r>
              <a:rPr lang="fr-FR" sz="1500" b="1" dirty="0">
                <a:solidFill>
                  <a:srgbClr val="000000"/>
                </a:solidFill>
                <a:latin typeface="Calibri" panose="020F0502020204030204" pitchFamily="34" charset="0"/>
              </a:rPr>
              <a:t>entreprise en plan de redressement exclues</a:t>
            </a:r>
            <a:r>
              <a:rPr lang="fr-FR" sz="1500" dirty="0">
                <a:solidFill>
                  <a:srgbClr val="000000"/>
                </a:solidFill>
                <a:latin typeface="Calibri" panose="020F0502020204030204" pitchFamily="34" charset="0"/>
              </a:rPr>
              <a:t>). En cas de notation BDF = 0, le système de notation interne est privilégié =&gt; Ce qui signifie que les NIO &gt;= 7 et les NIE &gt;= 14 sont de facto exclues.  Seuls les clients avec une notation CEGEE de maximum « 6 » </a:t>
            </a:r>
            <a:r>
              <a:rPr lang="fr-FR" sz="1500" dirty="0" err="1">
                <a:solidFill>
                  <a:srgbClr val="000000"/>
                </a:solidFill>
                <a:latin typeface="Calibri" panose="020F0502020204030204" pitchFamily="34" charset="0"/>
              </a:rPr>
              <a:t>Retail</a:t>
            </a:r>
            <a:r>
              <a:rPr lang="fr-FR" sz="1500" dirty="0">
                <a:solidFill>
                  <a:srgbClr val="000000"/>
                </a:solidFill>
                <a:latin typeface="Calibri" panose="020F0502020204030204" pitchFamily="34" charset="0"/>
              </a:rPr>
              <a:t> / « 13 » </a:t>
            </a:r>
            <a:r>
              <a:rPr lang="fr-FR" sz="1500" dirty="0" err="1">
                <a:solidFill>
                  <a:srgbClr val="000000"/>
                </a:solidFill>
                <a:latin typeface="Calibri" panose="020F0502020204030204" pitchFamily="34" charset="0"/>
              </a:rPr>
              <a:t>Corporate</a:t>
            </a:r>
            <a:r>
              <a:rPr lang="fr-FR" sz="1500" dirty="0">
                <a:solidFill>
                  <a:srgbClr val="000000"/>
                </a:solidFill>
                <a:latin typeface="Calibri" panose="020F0502020204030204" pitchFamily="34" charset="0"/>
              </a:rPr>
              <a:t> sont éligibles dans ces cas.</a:t>
            </a:r>
          </a:p>
          <a:p>
            <a:pPr marL="85725" fontAlgn="b"/>
            <a:endParaRPr lang="fr-FR" sz="1500" dirty="0">
              <a:solidFill>
                <a:srgbClr val="000000"/>
              </a:solidFill>
              <a:latin typeface="Calibri" panose="020F0502020204030204" pitchFamily="34" charset="0"/>
            </a:endParaRPr>
          </a:p>
          <a:p>
            <a:pPr marL="85725" fontAlgn="b"/>
            <a:r>
              <a:rPr lang="fr-FR" sz="1500" dirty="0">
                <a:solidFill>
                  <a:srgbClr val="000000"/>
                </a:solidFill>
                <a:latin typeface="Calibri" panose="020F0502020204030204" pitchFamily="34" charset="0"/>
              </a:rPr>
              <a:t>Les PPGE sont des prêts participatifs selon la législation française avec </a:t>
            </a:r>
            <a:r>
              <a:rPr lang="fr-FR" sz="1500" b="1" dirty="0">
                <a:solidFill>
                  <a:srgbClr val="000000"/>
                </a:solidFill>
                <a:latin typeface="Calibri" panose="020F0502020204030204" pitchFamily="34" charset="0"/>
              </a:rPr>
              <a:t>une participation = 0 </a:t>
            </a:r>
          </a:p>
          <a:p>
            <a:pPr marL="85725" fontAlgn="b"/>
            <a:r>
              <a:rPr lang="fr-FR" sz="1500" dirty="0">
                <a:solidFill>
                  <a:srgbClr val="000000"/>
                </a:solidFill>
                <a:latin typeface="Calibri" panose="020F0502020204030204" pitchFamily="34" charset="0"/>
              </a:rPr>
              <a:t>Leur montant maximal est de 500 K€. Il est possible de faire plusieurs PPGE auprès de différents établissements dans le respect de cette enveloppe globale =&gt; point à préciser/vérifier avec le client en entretien</a:t>
            </a:r>
          </a:p>
          <a:p>
            <a:pPr marL="85725" fontAlgn="b"/>
            <a:endParaRPr lang="fr-FR" sz="1500" dirty="0">
              <a:solidFill>
                <a:srgbClr val="000000"/>
              </a:solidFill>
              <a:latin typeface="Calibri" panose="020F0502020204030204" pitchFamily="34" charset="0"/>
            </a:endParaRPr>
          </a:p>
          <a:p>
            <a:pPr marL="85725" fontAlgn="b"/>
            <a:r>
              <a:rPr lang="fr-FR" sz="1500" dirty="0">
                <a:solidFill>
                  <a:srgbClr val="000000"/>
                </a:solidFill>
                <a:latin typeface="Calibri" panose="020F0502020204030204" pitchFamily="34" charset="0"/>
              </a:rPr>
              <a:t>Les offres seront exclusivement proposées en taux fixe selon des conditions tarifaires déterminées mensuellement en Comité des Prix. Le taux fixe maximal proposé ne pourra excéder son équivalent calculé sur la base de l’Euribor 1 mois + 4%  (soit 6,63% le 10/03/2023). Les taux proposés tiendront compte de la notation de l’entreprise et du profil d’amortissement retenu.</a:t>
            </a:r>
          </a:p>
          <a:p>
            <a:pPr marL="85725" fontAlgn="b"/>
            <a:endParaRPr lang="fr-FR" sz="1500" b="1" dirty="0">
              <a:solidFill>
                <a:srgbClr val="000000"/>
              </a:solidFill>
              <a:latin typeface="Calibri" panose="020F0502020204030204" pitchFamily="34" charset="0"/>
            </a:endParaRPr>
          </a:p>
          <a:p>
            <a:pPr marL="85725" lvl="0" fontAlgn="ctr">
              <a:defRPr/>
            </a:pPr>
            <a:r>
              <a:rPr lang="fr-FR" sz="1500" dirty="0">
                <a:solidFill>
                  <a:srgbClr val="000000"/>
                </a:solidFill>
                <a:latin typeface="Calibri" panose="020F0502020204030204" pitchFamily="34" charset="0"/>
              </a:rPr>
              <a:t>Il est possible de proposer des différé d’amortissement de 2 à 5 ans avec amortissement du capital sur 5 ans minimum.</a:t>
            </a:r>
          </a:p>
          <a:p>
            <a:pPr marL="85725" lvl="0" fontAlgn="ctr">
              <a:defRPr/>
            </a:pPr>
            <a:r>
              <a:rPr lang="fr-FR" sz="1500" dirty="0">
                <a:solidFill>
                  <a:srgbClr val="000000"/>
                </a:solidFill>
                <a:latin typeface="Calibri" panose="020F0502020204030204" pitchFamily="34" charset="0"/>
              </a:rPr>
              <a:t>La durée du financement ne devra pas excéder 10 ans (durée de la garantie octroyée par la région par l’intermédiaire du FEI).</a:t>
            </a:r>
          </a:p>
          <a:p>
            <a:pPr marL="85725" fontAlgn="b"/>
            <a:endParaRPr lang="fr-FR" sz="1500" b="1" dirty="0">
              <a:solidFill>
                <a:srgbClr val="FFFFFF"/>
              </a:solidFill>
              <a:latin typeface="Arial" panose="020B0604020202020204" pitchFamily="34" charset="0"/>
            </a:endParaRPr>
          </a:p>
        </p:txBody>
      </p:sp>
    </p:spTree>
    <p:extLst>
      <p:ext uri="{BB962C8B-B14F-4D97-AF65-F5344CB8AC3E}">
        <p14:creationId xmlns:p14="http://schemas.microsoft.com/office/powerpoint/2010/main" val="263768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Critères d’éligibilité du PPGE</a:t>
            </a:r>
          </a:p>
        </p:txBody>
      </p:sp>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B8673BB0-E84B-467B-B60D-FA89980C410E}"/>
                  </a:ext>
                </a:extLst>
              </p:cNvPr>
              <p:cNvGraphicFramePr>
                <a:graphicFrameLocks noChangeAspect="1"/>
              </p:cNvGraphicFramePr>
              <p:nvPr/>
            </p:nvGraphicFramePr>
            <p:xfrm>
              <a:off x="5940968" y="6874042"/>
              <a:ext cx="3048000" cy="1714500"/>
            </p:xfrm>
            <a:graphic>
              <a:graphicData uri="http://schemas.microsoft.com/office/powerpoint/2016/slidezoom">
                <pslz:sldZm>
                  <pslz:sldZmObj sldId="265" cId="3847852410">
                    <pslz:zmPr id="{2C4B50F4-B0FE-43AF-BFE5-A809EDD68751}"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B8673BB0-E84B-467B-B60D-FA89980C410E}"/>
                  </a:ext>
                </a:extLst>
              </p:cNvPr>
              <p:cNvPicPr>
                <a:picLocks noGrp="1" noRot="1" noChangeAspect="1" noMove="1" noResize="1" noEditPoints="1" noAdjustHandles="1" noChangeArrowheads="1" noChangeShapeType="1"/>
              </p:cNvPicPr>
              <p:nvPr/>
            </p:nvPicPr>
            <p:blipFill>
              <a:blip r:embed="rId7"/>
              <a:stretch>
                <a:fillRect/>
              </a:stretch>
            </p:blipFill>
            <p:spPr>
              <a:xfrm>
                <a:off x="5940968" y="6874042"/>
                <a:ext cx="3048000" cy="1714500"/>
              </a:xfrm>
              <a:prstGeom prst="rect">
                <a:avLst/>
              </a:prstGeom>
              <a:ln w="3175">
                <a:solidFill>
                  <a:prstClr val="ltGray"/>
                </a:solidFill>
              </a:ln>
            </p:spPr>
          </p:pic>
        </mc:Fallback>
      </mc:AlternateContent>
      <p:sp>
        <p:nvSpPr>
          <p:cNvPr id="3" name="Rectangle 2">
            <a:extLst>
              <a:ext uri="{FF2B5EF4-FFF2-40B4-BE49-F238E27FC236}">
                <a16:creationId xmlns:a16="http://schemas.microsoft.com/office/drawing/2014/main" id="{B61D630E-041A-4C8D-8ED1-C945A8CA2E90}"/>
              </a:ext>
            </a:extLst>
          </p:cNvPr>
          <p:cNvSpPr/>
          <p:nvPr/>
        </p:nvSpPr>
        <p:spPr>
          <a:xfrm>
            <a:off x="632384" y="1017239"/>
            <a:ext cx="11369116" cy="5170646"/>
          </a:xfrm>
          <a:prstGeom prst="rect">
            <a:avLst/>
          </a:prstGeom>
        </p:spPr>
        <p:txBody>
          <a:bodyPr wrap="square">
            <a:spAutoFit/>
          </a:bodyPr>
          <a:lstStyle/>
          <a:p>
            <a:pPr marL="85725" fontAlgn="ctr">
              <a:defRPr/>
            </a:pPr>
            <a:r>
              <a:rPr lang="fr-FR" sz="1500" dirty="0">
                <a:solidFill>
                  <a:srgbClr val="000000"/>
                </a:solidFill>
                <a:latin typeface="Calibri" panose="020F0502020204030204" pitchFamily="34" charset="0"/>
              </a:rPr>
              <a:t>La garantie s’élèvera à 80% (dans la limite d’un taux plafond au niveau du portefeuille de transaction garanti de 20% maximum) et sera </a:t>
            </a:r>
            <a:r>
              <a:rPr lang="fr-FR" sz="1500" b="1" dirty="0">
                <a:solidFill>
                  <a:srgbClr val="000000"/>
                </a:solidFill>
                <a:latin typeface="Calibri" panose="020F0502020204030204" pitchFamily="34" charset="0"/>
              </a:rPr>
              <a:t>gratuite. </a:t>
            </a:r>
            <a:r>
              <a:rPr lang="fr-FR" sz="1500" dirty="0">
                <a:solidFill>
                  <a:srgbClr val="000000"/>
                </a:solidFill>
                <a:latin typeface="Calibri" panose="020F0502020204030204" pitchFamily="34" charset="0"/>
              </a:rPr>
              <a:t>Aucune garantie complémentaire ne sera demandée</a:t>
            </a:r>
            <a:r>
              <a:rPr lang="fr-FR" sz="1500" b="1" dirty="0">
                <a:solidFill>
                  <a:srgbClr val="000000"/>
                </a:solidFill>
                <a:latin typeface="Calibri" panose="020F0502020204030204" pitchFamily="34" charset="0"/>
              </a:rPr>
              <a:t>.</a:t>
            </a:r>
            <a:endParaRPr lang="fr-FR" sz="1500" dirty="0">
              <a:solidFill>
                <a:srgbClr val="000000"/>
              </a:solidFill>
              <a:latin typeface="Calibri" panose="020F0502020204030204" pitchFamily="34" charset="0"/>
            </a:endParaRPr>
          </a:p>
          <a:p>
            <a:pPr marL="85725" lvl="0" fontAlgn="ctr">
              <a:defRPr/>
            </a:pPr>
            <a:endParaRPr lang="fr-FR" sz="1500" dirty="0">
              <a:solidFill>
                <a:srgbClr val="000000"/>
              </a:solidFill>
              <a:latin typeface="Calibri" panose="020F0502020204030204" pitchFamily="34" charset="0"/>
            </a:endParaRPr>
          </a:p>
          <a:p>
            <a:pPr marL="85725" lvl="0" fontAlgn="ctr">
              <a:defRPr/>
            </a:pPr>
            <a:r>
              <a:rPr lang="fr-FR" sz="1500" dirty="0">
                <a:solidFill>
                  <a:srgbClr val="000000"/>
                </a:solidFill>
                <a:latin typeface="Calibri" panose="020F0502020204030204" pitchFamily="34" charset="0"/>
              </a:rPr>
              <a:t>Le PPGE pourra financer les investissements (actifs corporels ou incorporels (par exemple : prestations de conseil, formations, prestation de maîtrise d’œuvre...) y compris la TVA relative aux investissements / acquisitions financés) et/ou le BFR.</a:t>
            </a:r>
            <a:br>
              <a:rPr lang="fr-FR" sz="1500" dirty="0">
                <a:solidFill>
                  <a:srgbClr val="000000"/>
                </a:solidFill>
                <a:latin typeface="Calibri" panose="020F0502020204030204" pitchFamily="34" charset="0"/>
              </a:rPr>
            </a:br>
            <a:endParaRPr lang="fr-FR" sz="1500" b="1" dirty="0">
              <a:solidFill>
                <a:srgbClr val="000000"/>
              </a:solidFill>
              <a:latin typeface="Calibri" panose="020F0502020204030204" pitchFamily="34" charset="0"/>
            </a:endParaRPr>
          </a:p>
          <a:p>
            <a:pPr marL="85725" fontAlgn="b"/>
            <a:r>
              <a:rPr lang="fr-FR" sz="1500" dirty="0">
                <a:solidFill>
                  <a:srgbClr val="000000"/>
                </a:solidFill>
                <a:latin typeface="Calibri" panose="020F0502020204030204" pitchFamily="34" charset="0"/>
              </a:rPr>
              <a:t>En cas de demande de remboursement anticipé, les indemnités s’élèveront à 4% du CRD  selon les clauses contractuelles CEGEE habituelles.</a:t>
            </a:r>
          </a:p>
          <a:p>
            <a:pPr marL="85725" fontAlgn="b"/>
            <a:endParaRPr lang="fr-FR" sz="1500" dirty="0">
              <a:solidFill>
                <a:srgbClr val="000000"/>
              </a:solidFill>
              <a:latin typeface="Calibri" panose="020F0502020204030204" pitchFamily="34" charset="0"/>
            </a:endParaRPr>
          </a:p>
          <a:p>
            <a:pPr marL="85725" fontAlgn="ctr">
              <a:defRPr/>
            </a:pPr>
            <a:r>
              <a:rPr lang="fr-FR" sz="1500" dirty="0">
                <a:solidFill>
                  <a:srgbClr val="000000"/>
                </a:solidFill>
                <a:latin typeface="Calibri" panose="020F0502020204030204" pitchFamily="34" charset="0"/>
              </a:rPr>
              <a:t>Compte tenu des engagements du Groupe BEI vis-à-vis de l'alignement avec l’accord de Paris sur le climat, les opérations seront soumises aux secteurs et activités restreints pertinents =&gt; </a:t>
            </a:r>
            <a:r>
              <a:rPr lang="fr-FR" sz="1500" dirty="0" err="1">
                <a:solidFill>
                  <a:srgbClr val="000000"/>
                </a:solidFill>
                <a:latin typeface="Calibri" panose="020F0502020204030204" pitchFamily="34" charset="0"/>
              </a:rPr>
              <a:t>cf</a:t>
            </a:r>
            <a:r>
              <a:rPr lang="fr-FR" sz="1500" dirty="0">
                <a:solidFill>
                  <a:srgbClr val="000000"/>
                </a:solidFill>
                <a:latin typeface="Calibri" panose="020F0502020204030204" pitchFamily="34" charset="0"/>
              </a:rPr>
              <a:t> </a:t>
            </a:r>
            <a:r>
              <a:rPr lang="fr-FR" sz="1500" dirty="0">
                <a:solidFill>
                  <a:schemeClr val="accent3">
                    <a:lumMod val="75000"/>
                  </a:schemeClr>
                </a:solidFill>
                <a:latin typeface="Calibri" panose="020F0502020204030204" pitchFamily="34" charset="0"/>
                <a:hlinkClick r:id="rId8">
                  <a:extLst>
                    <a:ext uri="{A12FA001-AC4F-418D-AE19-62706E023703}">
                      <ahyp:hlinkClr xmlns:ahyp="http://schemas.microsoft.com/office/drawing/2018/hyperlinkcolor" val="tx"/>
                    </a:ext>
                  </a:extLst>
                </a:hlinkClick>
              </a:rPr>
              <a:t>grille d'éligibilité</a:t>
            </a:r>
            <a:endParaRPr lang="fr-FR" sz="1500" dirty="0">
              <a:solidFill>
                <a:schemeClr val="accent3">
                  <a:lumMod val="75000"/>
                </a:schemeClr>
              </a:solidFill>
              <a:latin typeface="Calibri" panose="020F0502020204030204" pitchFamily="34" charset="0"/>
            </a:endParaRPr>
          </a:p>
          <a:p>
            <a:pPr marL="85725" fontAlgn="ctr">
              <a:defRPr/>
            </a:pPr>
            <a:br>
              <a:rPr lang="fr-FR" sz="1500" dirty="0">
                <a:solidFill>
                  <a:srgbClr val="000000"/>
                </a:solidFill>
                <a:latin typeface="Calibri" panose="020F0502020204030204" pitchFamily="34" charset="0"/>
              </a:rPr>
            </a:br>
            <a:r>
              <a:rPr lang="fr-FR" sz="1500" b="1" dirty="0">
                <a:solidFill>
                  <a:srgbClr val="000000"/>
                </a:solidFill>
                <a:latin typeface="Calibri" panose="020F0502020204030204" pitchFamily="34" charset="0"/>
              </a:rPr>
              <a:t>Dans le respect des règles de minimis</a:t>
            </a:r>
            <a:r>
              <a:rPr lang="fr-FR" sz="1500" dirty="0">
                <a:solidFill>
                  <a:srgbClr val="000000"/>
                </a:solidFill>
                <a:latin typeface="Calibri" panose="020F0502020204030204" pitchFamily="34" charset="0"/>
              </a:rPr>
              <a:t> : pour chaque financement, la CEGEE doit s’assurer que les règles applicables en matière d’aides d’Etat, selon les dispositions du Règlement de minimis, sont bien respectées. Si des aides sont reçues par ailleurs, le montant du financement PPGE octroyé sera de facto diminué du montant des aides reçues par ailleurs =&gt; </a:t>
            </a:r>
            <a:r>
              <a:rPr lang="fr-FR" sz="1500" b="1" dirty="0">
                <a:solidFill>
                  <a:srgbClr val="000000"/>
                </a:solidFill>
                <a:latin typeface="Calibri" panose="020F0502020204030204" pitchFamily="34" charset="0"/>
              </a:rPr>
              <a:t>se rapprocher du comptable de l’entreprise </a:t>
            </a:r>
            <a:r>
              <a:rPr lang="fr-FR" sz="1500" dirty="0">
                <a:solidFill>
                  <a:srgbClr val="000000"/>
                </a:solidFill>
                <a:latin typeface="Calibri" panose="020F0502020204030204" pitchFamily="34" charset="0"/>
              </a:rPr>
              <a:t>pour obtenir ces éléments d’information - Exemple prêt rebond </a:t>
            </a:r>
            <a:r>
              <a:rPr lang="fr-FR" sz="1500" dirty="0">
                <a:solidFill>
                  <a:srgbClr val="000000"/>
                </a:solidFill>
                <a:latin typeface="Calibri" panose="020F0502020204030204" pitchFamily="34" charset="0"/>
                <a:hlinkClick r:id="rId9"/>
              </a:rPr>
              <a:t>Courrier BPI</a:t>
            </a:r>
            <a:r>
              <a:rPr lang="fr-FR" sz="1500" dirty="0">
                <a:solidFill>
                  <a:srgbClr val="000000"/>
                </a:solidFill>
                <a:latin typeface="Calibri" panose="020F0502020204030204" pitchFamily="34" charset="0"/>
              </a:rPr>
              <a:t> / </a:t>
            </a:r>
            <a:r>
              <a:rPr lang="fr-FR" sz="1500" dirty="0">
                <a:solidFill>
                  <a:srgbClr val="000000"/>
                </a:solidFill>
                <a:latin typeface="Calibri" panose="020F0502020204030204" pitchFamily="34" charset="0"/>
                <a:hlinkClick r:id="rId10"/>
              </a:rPr>
              <a:t>Liste des aides minimis</a:t>
            </a:r>
            <a:r>
              <a:rPr lang="fr-FR" sz="1500" dirty="0">
                <a:solidFill>
                  <a:srgbClr val="000000"/>
                </a:solidFill>
                <a:latin typeface="Calibri" panose="020F0502020204030204" pitchFamily="34" charset="0"/>
              </a:rPr>
              <a:t> sur les 3 derniers exercices fiscaux (celui en cours + les 2 précédents). </a:t>
            </a:r>
          </a:p>
          <a:p>
            <a:pPr marL="85725" fontAlgn="ctr">
              <a:defRPr/>
            </a:pPr>
            <a:r>
              <a:rPr lang="fr-FR" sz="1500" dirty="0">
                <a:solidFill>
                  <a:srgbClr val="000000"/>
                </a:solidFill>
                <a:latin typeface="Calibri" panose="020F0502020204030204" pitchFamily="34" charset="0"/>
              </a:rPr>
              <a:t>Exemple : si signature du contrat PPGE le 25 mai 2023 et date de clôture de l’exercice au 31/12, les aides (ESB ou équivalent Subvention Brute) reçues en 2021, 2022 et entre le 01/01/2023 et le 25/05/2023 (dont le prêt PPGE) rentrent en compte pour le respect du plafond des 200 K€. </a:t>
            </a:r>
          </a:p>
          <a:p>
            <a:pPr marL="85725" fontAlgn="ctr">
              <a:defRPr/>
            </a:pPr>
            <a:endParaRPr lang="fr-FR" sz="1500" dirty="0">
              <a:solidFill>
                <a:srgbClr val="000000"/>
              </a:solidFill>
              <a:latin typeface="Calibri" panose="020F0502020204030204" pitchFamily="34" charset="0"/>
            </a:endParaRPr>
          </a:p>
          <a:p>
            <a:pPr marL="85725" fontAlgn="ctr">
              <a:defRPr/>
            </a:pPr>
            <a:r>
              <a:rPr lang="fr-FR" sz="1500" dirty="0">
                <a:solidFill>
                  <a:srgbClr val="000000"/>
                </a:solidFill>
                <a:latin typeface="Calibri" panose="020F0502020204030204" pitchFamily="34" charset="0"/>
              </a:rPr>
              <a:t>Au regard des spécificités de ce produit et pour fiabiliser le process de décision et d’octroi des premiers crédits, les CC Pro sollicités se rapprocheront de leur promoteurs de l’excellence en région et du Département Maitrise des Risques Pro (Daniel ROHDE / Pascale ARNOLD).</a:t>
            </a:r>
          </a:p>
          <a:p>
            <a:pPr marL="85725" lvl="0" fontAlgn="ctr">
              <a:defRPr/>
            </a:pPr>
            <a:endParaRPr lang="fr-FR" sz="1500" b="1" dirty="0">
              <a:solidFill>
                <a:srgbClr val="FFFFFF"/>
              </a:solidFill>
              <a:latin typeface="Arial" panose="020B0604020202020204" pitchFamily="34" charset="0"/>
            </a:endParaRPr>
          </a:p>
        </p:txBody>
      </p:sp>
    </p:spTree>
    <p:extLst>
      <p:ext uri="{BB962C8B-B14F-4D97-AF65-F5344CB8AC3E}">
        <p14:creationId xmlns:p14="http://schemas.microsoft.com/office/powerpoint/2010/main" val="313887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E8B239D403E840800C696E7985674A" ma:contentTypeVersion="6" ma:contentTypeDescription="Create a new document." ma:contentTypeScope="" ma:versionID="fe760dd432802fdcc195d9923cdd1cd9">
  <xsd:schema xmlns:xsd="http://www.w3.org/2001/XMLSchema" xmlns:xs="http://www.w3.org/2001/XMLSchema" xmlns:p="http://schemas.microsoft.com/office/2006/metadata/properties" xmlns:ns2="1a40a84c-33b5-49a6-931e-703b1ed202b2" xmlns:ns3="3b0a69a2-9d22-4874-9f05-8a348c9f3672" targetNamespace="http://schemas.microsoft.com/office/2006/metadata/properties" ma:root="true" ma:fieldsID="b134ff39f69ae7b8b70700412b2620c3" ns2:_="" ns3:_="">
    <xsd:import namespace="1a40a84c-33b5-49a6-931e-703b1ed202b2"/>
    <xsd:import namespace="3b0a69a2-9d22-4874-9f05-8a348c9f367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40a84c-33b5-49a6-931e-703b1ed202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0a69a2-9d22-4874-9f05-8a348c9f367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9DDF655-7918-4AA3-A77C-3EAF9CF8A8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40a84c-33b5-49a6-931e-703b1ed202b2"/>
    <ds:schemaRef ds:uri="3b0a69a2-9d22-4874-9f05-8a348c9f36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055912-017D-4CCD-BA1F-B4929ECA12B7}">
  <ds:schemaRefs>
    <ds:schemaRef ds:uri="Microsoft.SharePoint.Taxonomy.ContentTypeSync"/>
  </ds:schemaRefs>
</ds:datastoreItem>
</file>

<file path=customXml/itemProps3.xml><?xml version="1.0" encoding="utf-8"?>
<ds:datastoreItem xmlns:ds="http://schemas.openxmlformats.org/officeDocument/2006/customXml" ds:itemID="{DA155B13-EC3D-4862-9177-B9191B6FC4CE}">
  <ds:schemaRefs>
    <ds:schemaRef ds:uri="http://schemas.microsoft.com/sharepoint/v3/contenttype/forms"/>
  </ds:schemaRefs>
</ds:datastoreItem>
</file>

<file path=customXml/itemProps4.xml><?xml version="1.0" encoding="utf-8"?>
<ds:datastoreItem xmlns:ds="http://schemas.openxmlformats.org/officeDocument/2006/customXml" ds:itemID="{EB8F6F9B-7EE9-4455-AB8D-50A50A67489A}">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1a40a84c-33b5-49a6-931e-703b1ed202b2"/>
    <ds:schemaRef ds:uri="3b0a69a2-9d22-4874-9f05-8a348c9f367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7294</TotalTime>
  <Words>1038</Words>
  <Application>Microsoft Office PowerPoint</Application>
  <PresentationFormat>Grand écran</PresentationFormat>
  <Paragraphs>46</Paragraphs>
  <Slides>4</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vt:i4>
      </vt:variant>
    </vt:vector>
  </HeadingPairs>
  <TitlesOfParts>
    <vt:vector size="10" baseType="lpstr">
      <vt:lpstr>Arial</vt:lpstr>
      <vt:lpstr>Arial Black</vt:lpstr>
      <vt:lpstr>Calibri</vt:lpstr>
      <vt:lpstr>Wingdings</vt:lpstr>
      <vt:lpstr>Wingdings 2</vt:lpstr>
      <vt:lpstr>Caisse d'Epargne</vt:lpstr>
      <vt:lpstr>Prêt Participatif Grand Est   Présentation Marché des Professionnels  13 mars 2023 </vt:lpstr>
      <vt:lpstr>Caractéristiques du PPGE</vt:lpstr>
      <vt:lpstr>Critères d’éligibilité du PPGE</vt:lpstr>
      <vt:lpstr>Critères d’éligibilité du PPGE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HONNERT Gregoire [CEGEE]</dc:creator>
  <cp:lastModifiedBy>REFFORT Didier [CEGEE]</cp:lastModifiedBy>
  <cp:revision>15</cp:revision>
  <cp:lastPrinted>2023-03-13T08:00:01Z</cp:lastPrinted>
  <dcterms:created xsi:type="dcterms:W3CDTF">2021-07-28T12:57:33Z</dcterms:created>
  <dcterms:modified xsi:type="dcterms:W3CDTF">2023-10-20T15:14:06Z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0x01010057E8B239D403E840800C696E7985674A</vt:lpwstr>
  </property>
  <property fmtid="{D5CDD505-2E9C-101B-9397-08002B2CF9AE}" pid="3" name="MSIP_Label_48a19f0c-bea1-442e-a475-ed109d9ec508_Enabled">
    <vt:lpwstr>true</vt:lpwstr>
  </property>
  <property fmtid="{D5CDD505-2E9C-101B-9397-08002B2CF9AE}" pid="4" name="MSIP_Label_48a19f0c-bea1-442e-a475-ed109d9ec508_SetDate">
    <vt:lpwstr>2023-03-13T10:51:52Z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