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90" r:id="rId5"/>
  </p:sldMasterIdLst>
  <p:notesMasterIdLst>
    <p:notesMasterId r:id="rId12"/>
  </p:notesMasterIdLst>
  <p:handoutMasterIdLst>
    <p:handoutMasterId r:id="rId13"/>
  </p:handoutMasterIdLst>
  <p:sldIdLst>
    <p:sldId id="308" r:id="rId6"/>
    <p:sldId id="316" r:id="rId7"/>
    <p:sldId id="336" r:id="rId8"/>
    <p:sldId id="11343" r:id="rId9"/>
    <p:sldId id="11342" r:id="rId10"/>
    <p:sldId id="11341" r:id="rId11"/>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NELLWOLF Clementine [CEGEE]" initials="KC[" lastIdx="1" clrIdx="0">
    <p:extLst>
      <p:ext uri="{19B8F6BF-5375-455C-9EA6-DF929625EA0E}">
        <p15:presenceInfo xmlns:p15="http://schemas.microsoft.com/office/powerpoint/2012/main" userId="S::clementine.knellwolf@cegee.caisse-epargne.fr::bbf85f9c-e266-484e-b984-edbcb8f60a53" providerId="AD"/>
      </p:ext>
    </p:extLst>
  </p:cmAuthor>
  <p:cmAuthor id="2" name="SCHUMACHER Christine [CEGEE]" initials="SC[" lastIdx="1" clrIdx="1">
    <p:extLst>
      <p:ext uri="{19B8F6BF-5375-455C-9EA6-DF929625EA0E}">
        <p15:presenceInfo xmlns:p15="http://schemas.microsoft.com/office/powerpoint/2012/main" userId="S::christine.schumacher@cegee.caisse-epargne.fr::58fefca6-a450-4432-a402-b0654e6a72b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984095-2D3A-4FF3-8FB0-1428B21317C5}" v="8" dt="2023-11-20T17:03:58.56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660"/>
  </p:normalViewPr>
  <p:slideViewPr>
    <p:cSldViewPr snapToGrid="0">
      <p:cViewPr varScale="1">
        <p:scale>
          <a:sx n="104" d="100"/>
          <a:sy n="104" d="100"/>
        </p:scale>
        <p:origin x="852" y="132"/>
      </p:cViewPr>
      <p:guideLst>
        <p:guide pos="3840"/>
        <p:guide orient="horz" pos="216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UMACHER Christine [CEGEE]" userId="58fefca6-a450-4432-a402-b0654e6a72b6" providerId="ADAL" clId="{E4984095-2D3A-4FF3-8FB0-1428B21317C5}"/>
    <pc:docChg chg="custSel addSld delSld modSld sldOrd">
      <pc:chgData name="SCHUMACHER Christine [CEGEE]" userId="58fefca6-a450-4432-a402-b0654e6a72b6" providerId="ADAL" clId="{E4984095-2D3A-4FF3-8FB0-1428B21317C5}" dt="2023-11-20T17:04:20.132" v="395" actId="20577"/>
      <pc:docMkLst>
        <pc:docMk/>
      </pc:docMkLst>
      <pc:sldChg chg="delSp modSp del mod">
        <pc:chgData name="SCHUMACHER Christine [CEGEE]" userId="58fefca6-a450-4432-a402-b0654e6a72b6" providerId="ADAL" clId="{E4984095-2D3A-4FF3-8FB0-1428B21317C5}" dt="2023-11-20T16:44:15.585" v="48" actId="2696"/>
        <pc:sldMkLst>
          <pc:docMk/>
          <pc:sldMk cId="3847852410" sldId="265"/>
        </pc:sldMkLst>
        <pc:spChg chg="del mod">
          <ac:chgData name="SCHUMACHER Christine [CEGEE]" userId="58fefca6-a450-4432-a402-b0654e6a72b6" providerId="ADAL" clId="{E4984095-2D3A-4FF3-8FB0-1428B21317C5}" dt="2023-11-20T16:44:11.931" v="47" actId="478"/>
          <ac:spMkLst>
            <pc:docMk/>
            <pc:sldMk cId="3847852410" sldId="265"/>
            <ac:spMk id="2" creationId="{FB7303C5-ADE5-4414-8D4F-C3A6A45076DA}"/>
          </ac:spMkLst>
        </pc:spChg>
      </pc:sldChg>
      <pc:sldChg chg="modSp mod">
        <pc:chgData name="SCHUMACHER Christine [CEGEE]" userId="58fefca6-a450-4432-a402-b0654e6a72b6" providerId="ADAL" clId="{E4984095-2D3A-4FF3-8FB0-1428B21317C5}" dt="2023-11-20T16:43:33.690" v="44" actId="20577"/>
        <pc:sldMkLst>
          <pc:docMk/>
          <pc:sldMk cId="453845878" sldId="308"/>
        </pc:sldMkLst>
        <pc:spChg chg="mod">
          <ac:chgData name="SCHUMACHER Christine [CEGEE]" userId="58fefca6-a450-4432-a402-b0654e6a72b6" providerId="ADAL" clId="{E4984095-2D3A-4FF3-8FB0-1428B21317C5}" dt="2023-11-20T16:43:33.690" v="44" actId="20577"/>
          <ac:spMkLst>
            <pc:docMk/>
            <pc:sldMk cId="453845878" sldId="308"/>
            <ac:spMk id="3" creationId="{AC9E5945-562A-4F86-8939-9137C0B5A1D2}"/>
          </ac:spMkLst>
        </pc:spChg>
      </pc:sldChg>
      <pc:sldChg chg="modSp mod">
        <pc:chgData name="SCHUMACHER Christine [CEGEE]" userId="58fefca6-a450-4432-a402-b0654e6a72b6" providerId="ADAL" clId="{E4984095-2D3A-4FF3-8FB0-1428B21317C5}" dt="2023-11-20T17:04:01.099" v="394" actId="1076"/>
        <pc:sldMkLst>
          <pc:docMk/>
          <pc:sldMk cId="1846735178" sldId="316"/>
        </pc:sldMkLst>
        <pc:spChg chg="mod">
          <ac:chgData name="SCHUMACHER Christine [CEGEE]" userId="58fefca6-a450-4432-a402-b0654e6a72b6" providerId="ADAL" clId="{E4984095-2D3A-4FF3-8FB0-1428B21317C5}" dt="2023-11-20T17:03:53.885" v="391" actId="1076"/>
          <ac:spMkLst>
            <pc:docMk/>
            <pc:sldMk cId="1846735178" sldId="316"/>
            <ac:spMk id="2" creationId="{AECED6B9-DA6A-4C8C-92A6-93DDB31AEE4B}"/>
          </ac:spMkLst>
        </pc:spChg>
        <pc:spChg chg="mod">
          <ac:chgData name="SCHUMACHER Christine [CEGEE]" userId="58fefca6-a450-4432-a402-b0654e6a72b6" providerId="ADAL" clId="{E4984095-2D3A-4FF3-8FB0-1428B21317C5}" dt="2023-11-20T17:03:49.005" v="390" actId="1076"/>
          <ac:spMkLst>
            <pc:docMk/>
            <pc:sldMk cId="1846735178" sldId="316"/>
            <ac:spMk id="4" creationId="{C4E9AF8A-F738-4168-AC31-BF48C1164F36}"/>
          </ac:spMkLst>
        </pc:spChg>
        <pc:spChg chg="mod">
          <ac:chgData name="SCHUMACHER Christine [CEGEE]" userId="58fefca6-a450-4432-a402-b0654e6a72b6" providerId="ADAL" clId="{E4984095-2D3A-4FF3-8FB0-1428B21317C5}" dt="2023-11-20T17:04:01.099" v="394" actId="1076"/>
          <ac:spMkLst>
            <pc:docMk/>
            <pc:sldMk cId="1846735178" sldId="316"/>
            <ac:spMk id="6" creationId="{DE74ECC2-CA45-45C1-B665-C6EB23B21E84}"/>
          </ac:spMkLst>
        </pc:spChg>
        <pc:picChg chg="mod">
          <ac:chgData name="SCHUMACHER Christine [CEGEE]" userId="58fefca6-a450-4432-a402-b0654e6a72b6" providerId="ADAL" clId="{E4984095-2D3A-4FF3-8FB0-1428B21317C5}" dt="2023-11-20T17:03:56.834" v="392" actId="1076"/>
          <ac:picMkLst>
            <pc:docMk/>
            <pc:sldMk cId="1846735178" sldId="316"/>
            <ac:picMk id="8" creationId="{54309443-35DB-4800-A6DC-DCB6E5570F81}"/>
          </ac:picMkLst>
        </pc:picChg>
        <pc:picChg chg="mod">
          <ac:chgData name="SCHUMACHER Christine [CEGEE]" userId="58fefca6-a450-4432-a402-b0654e6a72b6" providerId="ADAL" clId="{E4984095-2D3A-4FF3-8FB0-1428B21317C5}" dt="2023-11-20T17:03:58.562" v="393" actId="1076"/>
          <ac:picMkLst>
            <pc:docMk/>
            <pc:sldMk cId="1846735178" sldId="316"/>
            <ac:picMk id="1028" creationId="{DB61E949-878D-468F-88B4-5C443ED533ED}"/>
          </ac:picMkLst>
        </pc:picChg>
      </pc:sldChg>
      <pc:sldChg chg="modSp del mod ord">
        <pc:chgData name="SCHUMACHER Christine [CEGEE]" userId="58fefca6-a450-4432-a402-b0654e6a72b6" providerId="ADAL" clId="{E4984095-2D3A-4FF3-8FB0-1428B21317C5}" dt="2023-11-20T16:54:38.337" v="132" actId="47"/>
        <pc:sldMkLst>
          <pc:docMk/>
          <pc:sldMk cId="2637682224" sldId="331"/>
        </pc:sldMkLst>
        <pc:spChg chg="mod">
          <ac:chgData name="SCHUMACHER Christine [CEGEE]" userId="58fefca6-a450-4432-a402-b0654e6a72b6" providerId="ADAL" clId="{E4984095-2D3A-4FF3-8FB0-1428B21317C5}" dt="2023-11-20T16:52:54.790" v="104" actId="20577"/>
          <ac:spMkLst>
            <pc:docMk/>
            <pc:sldMk cId="2637682224" sldId="331"/>
            <ac:spMk id="3" creationId="{B61D630E-041A-4C8D-8ED1-C945A8CA2E90}"/>
          </ac:spMkLst>
        </pc:spChg>
      </pc:sldChg>
      <pc:sldChg chg="del ord">
        <pc:chgData name="SCHUMACHER Christine [CEGEE]" userId="58fefca6-a450-4432-a402-b0654e6a72b6" providerId="ADAL" clId="{E4984095-2D3A-4FF3-8FB0-1428B21317C5}" dt="2023-11-20T16:57:01.847" v="210" actId="47"/>
        <pc:sldMkLst>
          <pc:docMk/>
          <pc:sldMk cId="3138870018" sldId="335"/>
        </pc:sldMkLst>
      </pc:sldChg>
      <pc:sldChg chg="delSp modSp mod">
        <pc:chgData name="SCHUMACHER Christine [CEGEE]" userId="58fefca6-a450-4432-a402-b0654e6a72b6" providerId="ADAL" clId="{E4984095-2D3A-4FF3-8FB0-1428B21317C5}" dt="2023-11-20T17:00:00.808" v="295" actId="1076"/>
        <pc:sldMkLst>
          <pc:docMk/>
          <pc:sldMk cId="809822572" sldId="336"/>
        </pc:sldMkLst>
        <pc:spChg chg="mod">
          <ac:chgData name="SCHUMACHER Christine [CEGEE]" userId="58fefca6-a450-4432-a402-b0654e6a72b6" providerId="ADAL" clId="{E4984095-2D3A-4FF3-8FB0-1428B21317C5}" dt="2023-11-20T17:00:00.808" v="295" actId="1076"/>
          <ac:spMkLst>
            <pc:docMk/>
            <pc:sldMk cId="809822572" sldId="336"/>
            <ac:spMk id="2" creationId="{FB7303C5-ADE5-4414-8D4F-C3A6A45076DA}"/>
          </ac:spMkLst>
        </pc:spChg>
        <pc:spChg chg="mod">
          <ac:chgData name="SCHUMACHER Christine [CEGEE]" userId="58fefca6-a450-4432-a402-b0654e6a72b6" providerId="ADAL" clId="{E4984095-2D3A-4FF3-8FB0-1428B21317C5}" dt="2023-11-20T16:59:50.544" v="291" actId="1076"/>
          <ac:spMkLst>
            <pc:docMk/>
            <pc:sldMk cId="809822572" sldId="336"/>
            <ac:spMk id="7" creationId="{B3CCCDF0-B1A4-1349-F4D9-5A4F0CD1AC17}"/>
          </ac:spMkLst>
        </pc:spChg>
        <pc:spChg chg="del mod">
          <ac:chgData name="SCHUMACHER Christine [CEGEE]" userId="58fefca6-a450-4432-a402-b0654e6a72b6" providerId="ADAL" clId="{E4984095-2D3A-4FF3-8FB0-1428B21317C5}" dt="2023-11-20T16:52:10.682" v="101" actId="478"/>
          <ac:spMkLst>
            <pc:docMk/>
            <pc:sldMk cId="809822572" sldId="336"/>
            <ac:spMk id="16" creationId="{BEE09D7A-C15A-D9AD-CBC6-D7576E8383AF}"/>
          </ac:spMkLst>
        </pc:spChg>
        <pc:picChg chg="mod">
          <ac:chgData name="SCHUMACHER Christine [CEGEE]" userId="58fefca6-a450-4432-a402-b0654e6a72b6" providerId="ADAL" clId="{E4984095-2D3A-4FF3-8FB0-1428B21317C5}" dt="2023-11-20T16:59:56.029" v="293" actId="1076"/>
          <ac:picMkLst>
            <pc:docMk/>
            <pc:sldMk cId="809822572" sldId="336"/>
            <ac:picMk id="3" creationId="{CF66073F-F60A-FC0C-1567-185F77CD20E2}"/>
          </ac:picMkLst>
        </pc:picChg>
        <pc:picChg chg="mod">
          <ac:chgData name="SCHUMACHER Christine [CEGEE]" userId="58fefca6-a450-4432-a402-b0654e6a72b6" providerId="ADAL" clId="{E4984095-2D3A-4FF3-8FB0-1428B21317C5}" dt="2023-11-20T16:59:52.929" v="292" actId="1076"/>
          <ac:picMkLst>
            <pc:docMk/>
            <pc:sldMk cId="809822572" sldId="336"/>
            <ac:picMk id="5" creationId="{8535ED06-740C-C820-D8EF-AC5A61122411}"/>
          </ac:picMkLst>
        </pc:picChg>
        <pc:picChg chg="del">
          <ac:chgData name="SCHUMACHER Christine [CEGEE]" userId="58fefca6-a450-4432-a402-b0654e6a72b6" providerId="ADAL" clId="{E4984095-2D3A-4FF3-8FB0-1428B21317C5}" dt="2023-11-20T16:52:12.614" v="102" actId="478"/>
          <ac:picMkLst>
            <pc:docMk/>
            <pc:sldMk cId="809822572" sldId="336"/>
            <ac:picMk id="18" creationId="{3D898D2D-143A-B154-C41E-0068C5BEBD03}"/>
          </ac:picMkLst>
        </pc:picChg>
      </pc:sldChg>
      <pc:sldChg chg="delSp modSp mod">
        <pc:chgData name="SCHUMACHER Christine [CEGEE]" userId="58fefca6-a450-4432-a402-b0654e6a72b6" providerId="ADAL" clId="{E4984095-2D3A-4FF3-8FB0-1428B21317C5}" dt="2023-11-20T17:04:20.132" v="395" actId="20577"/>
        <pc:sldMkLst>
          <pc:docMk/>
          <pc:sldMk cId="1203058050" sldId="11341"/>
        </pc:sldMkLst>
        <pc:spChg chg="del">
          <ac:chgData name="SCHUMACHER Christine [CEGEE]" userId="58fefca6-a450-4432-a402-b0654e6a72b6" providerId="ADAL" clId="{E4984095-2D3A-4FF3-8FB0-1428B21317C5}" dt="2023-11-20T16:44:54.719" v="54" actId="478"/>
          <ac:spMkLst>
            <pc:docMk/>
            <pc:sldMk cId="1203058050" sldId="11341"/>
            <ac:spMk id="3" creationId="{44853559-B216-A6A9-9A40-9F675F32D1EE}"/>
          </ac:spMkLst>
        </pc:spChg>
        <pc:spChg chg="del">
          <ac:chgData name="SCHUMACHER Christine [CEGEE]" userId="58fefca6-a450-4432-a402-b0654e6a72b6" providerId="ADAL" clId="{E4984095-2D3A-4FF3-8FB0-1428B21317C5}" dt="2023-11-20T16:44:52.791" v="53" actId="478"/>
          <ac:spMkLst>
            <pc:docMk/>
            <pc:sldMk cId="1203058050" sldId="11341"/>
            <ac:spMk id="4" creationId="{DFE5C198-D767-6B10-3D75-D2CBD7260E03}"/>
          </ac:spMkLst>
        </pc:spChg>
        <pc:spChg chg="mod">
          <ac:chgData name="SCHUMACHER Christine [CEGEE]" userId="58fefca6-a450-4432-a402-b0654e6a72b6" providerId="ADAL" clId="{E4984095-2D3A-4FF3-8FB0-1428B21317C5}" dt="2023-11-20T17:04:20.132" v="395" actId="20577"/>
          <ac:spMkLst>
            <pc:docMk/>
            <pc:sldMk cId="1203058050" sldId="11341"/>
            <ac:spMk id="6" creationId="{82EB80E4-B400-A869-2913-790BB608371D}"/>
          </ac:spMkLst>
        </pc:spChg>
        <pc:picChg chg="mod">
          <ac:chgData name="SCHUMACHER Christine [CEGEE]" userId="58fefca6-a450-4432-a402-b0654e6a72b6" providerId="ADAL" clId="{E4984095-2D3A-4FF3-8FB0-1428B21317C5}" dt="2023-11-20T16:44:59.632" v="56" actId="1076"/>
          <ac:picMkLst>
            <pc:docMk/>
            <pc:sldMk cId="1203058050" sldId="11341"/>
            <ac:picMk id="14" creationId="{7176D4BC-7417-6229-F0D1-313BD043DB39}"/>
          </ac:picMkLst>
        </pc:picChg>
      </pc:sldChg>
      <pc:sldChg chg="addSp delSp modSp add mod">
        <pc:chgData name="SCHUMACHER Christine [CEGEE]" userId="58fefca6-a450-4432-a402-b0654e6a72b6" providerId="ADAL" clId="{E4984095-2D3A-4FF3-8FB0-1428B21317C5}" dt="2023-11-20T16:59:28.398" v="290" actId="1076"/>
        <pc:sldMkLst>
          <pc:docMk/>
          <pc:sldMk cId="903378458" sldId="11342"/>
        </pc:sldMkLst>
        <pc:spChg chg="del">
          <ac:chgData name="SCHUMACHER Christine [CEGEE]" userId="58fefca6-a450-4432-a402-b0654e6a72b6" providerId="ADAL" clId="{E4984095-2D3A-4FF3-8FB0-1428B21317C5}" dt="2023-11-20T16:49:50.288" v="96" actId="478"/>
          <ac:spMkLst>
            <pc:docMk/>
            <pc:sldMk cId="903378458" sldId="11342"/>
            <ac:spMk id="2" creationId="{FB7303C5-ADE5-4414-8D4F-C3A6A45076DA}"/>
          </ac:spMkLst>
        </pc:spChg>
        <pc:spChg chg="del">
          <ac:chgData name="SCHUMACHER Christine [CEGEE]" userId="58fefca6-a450-4432-a402-b0654e6a72b6" providerId="ADAL" clId="{E4984095-2D3A-4FF3-8FB0-1428B21317C5}" dt="2023-11-20T16:49:53.222" v="98" actId="478"/>
          <ac:spMkLst>
            <pc:docMk/>
            <pc:sldMk cId="903378458" sldId="11342"/>
            <ac:spMk id="7" creationId="{B3CCCDF0-B1A4-1349-F4D9-5A4F0CD1AC17}"/>
          </ac:spMkLst>
        </pc:spChg>
        <pc:spChg chg="add mod">
          <ac:chgData name="SCHUMACHER Christine [CEGEE]" userId="58fefca6-a450-4432-a402-b0654e6a72b6" providerId="ADAL" clId="{E4984095-2D3A-4FF3-8FB0-1428B21317C5}" dt="2023-11-20T16:59:24.037" v="289" actId="1076"/>
          <ac:spMkLst>
            <pc:docMk/>
            <pc:sldMk cId="903378458" sldId="11342"/>
            <ac:spMk id="8" creationId="{2178FE5B-8F08-7B05-C487-63971FA8BCEA}"/>
          </ac:spMkLst>
        </pc:spChg>
        <pc:spChg chg="mod">
          <ac:chgData name="SCHUMACHER Christine [CEGEE]" userId="58fefca6-a450-4432-a402-b0654e6a72b6" providerId="ADAL" clId="{E4984095-2D3A-4FF3-8FB0-1428B21317C5}" dt="2023-11-20T16:57:13.112" v="212" actId="1076"/>
          <ac:spMkLst>
            <pc:docMk/>
            <pc:sldMk cId="903378458" sldId="11342"/>
            <ac:spMk id="16" creationId="{BEE09D7A-C15A-D9AD-CBC6-D7576E8383AF}"/>
          </ac:spMkLst>
        </pc:spChg>
        <pc:picChg chg="del">
          <ac:chgData name="SCHUMACHER Christine [CEGEE]" userId="58fefca6-a450-4432-a402-b0654e6a72b6" providerId="ADAL" clId="{E4984095-2D3A-4FF3-8FB0-1428B21317C5}" dt="2023-11-20T16:49:47.663" v="95" actId="478"/>
          <ac:picMkLst>
            <pc:docMk/>
            <pc:sldMk cId="903378458" sldId="11342"/>
            <ac:picMk id="3" creationId="{CF66073F-F60A-FC0C-1567-185F77CD20E2}"/>
          </ac:picMkLst>
        </pc:picChg>
        <pc:picChg chg="del">
          <ac:chgData name="SCHUMACHER Christine [CEGEE]" userId="58fefca6-a450-4432-a402-b0654e6a72b6" providerId="ADAL" clId="{E4984095-2D3A-4FF3-8FB0-1428B21317C5}" dt="2023-11-20T16:49:51.359" v="97" actId="478"/>
          <ac:picMkLst>
            <pc:docMk/>
            <pc:sldMk cId="903378458" sldId="11342"/>
            <ac:picMk id="5" creationId="{8535ED06-740C-C820-D8EF-AC5A61122411}"/>
          </ac:picMkLst>
        </pc:picChg>
        <pc:picChg chg="add mod">
          <ac:chgData name="SCHUMACHER Christine [CEGEE]" userId="58fefca6-a450-4432-a402-b0654e6a72b6" providerId="ADAL" clId="{E4984095-2D3A-4FF3-8FB0-1428B21317C5}" dt="2023-11-20T16:57:38.182" v="214" actId="1076"/>
          <ac:picMkLst>
            <pc:docMk/>
            <pc:sldMk cId="903378458" sldId="11342"/>
            <ac:picMk id="6" creationId="{4A6ED1E7-2140-D975-A309-2583DECC4F59}"/>
          </ac:picMkLst>
        </pc:picChg>
        <pc:picChg chg="add mod">
          <ac:chgData name="SCHUMACHER Christine [CEGEE]" userId="58fefca6-a450-4432-a402-b0654e6a72b6" providerId="ADAL" clId="{E4984095-2D3A-4FF3-8FB0-1428B21317C5}" dt="2023-11-20T16:59:28.398" v="290" actId="1076"/>
          <ac:picMkLst>
            <pc:docMk/>
            <pc:sldMk cId="903378458" sldId="11342"/>
            <ac:picMk id="10" creationId="{FDEF297D-DDCD-FC2A-E61E-70D5BD06C6DD}"/>
          </ac:picMkLst>
        </pc:picChg>
        <pc:picChg chg="mod">
          <ac:chgData name="SCHUMACHER Christine [CEGEE]" userId="58fefca6-a450-4432-a402-b0654e6a72b6" providerId="ADAL" clId="{E4984095-2D3A-4FF3-8FB0-1428B21317C5}" dt="2023-11-20T16:57:09.132" v="211" actId="1076"/>
          <ac:picMkLst>
            <pc:docMk/>
            <pc:sldMk cId="903378458" sldId="11342"/>
            <ac:picMk id="18" creationId="{3D898D2D-143A-B154-C41E-0068C5BEBD03}"/>
          </ac:picMkLst>
        </pc:picChg>
      </pc:sldChg>
      <pc:sldChg chg="addSp delSp modSp add mod">
        <pc:chgData name="SCHUMACHER Christine [CEGEE]" userId="58fefca6-a450-4432-a402-b0654e6a72b6" providerId="ADAL" clId="{E4984095-2D3A-4FF3-8FB0-1428B21317C5}" dt="2023-11-20T17:02:08.992" v="371" actId="20577"/>
        <pc:sldMkLst>
          <pc:docMk/>
          <pc:sldMk cId="1465193515" sldId="11343"/>
        </pc:sldMkLst>
        <pc:spChg chg="del">
          <ac:chgData name="SCHUMACHER Christine [CEGEE]" userId="58fefca6-a450-4432-a402-b0654e6a72b6" providerId="ADAL" clId="{E4984095-2D3A-4FF3-8FB0-1428B21317C5}" dt="2023-11-20T17:00:09.322" v="298" actId="478"/>
          <ac:spMkLst>
            <pc:docMk/>
            <pc:sldMk cId="1465193515" sldId="11343"/>
            <ac:spMk id="2" creationId="{FB7303C5-ADE5-4414-8D4F-C3A6A45076DA}"/>
          </ac:spMkLst>
        </pc:spChg>
        <pc:spChg chg="del">
          <ac:chgData name="SCHUMACHER Christine [CEGEE]" userId="58fefca6-a450-4432-a402-b0654e6a72b6" providerId="ADAL" clId="{E4984095-2D3A-4FF3-8FB0-1428B21317C5}" dt="2023-11-20T17:00:11.738" v="300" actId="478"/>
          <ac:spMkLst>
            <pc:docMk/>
            <pc:sldMk cId="1465193515" sldId="11343"/>
            <ac:spMk id="7" creationId="{B3CCCDF0-B1A4-1349-F4D9-5A4F0CD1AC17}"/>
          </ac:spMkLst>
        </pc:spChg>
        <pc:spChg chg="add mod">
          <ac:chgData name="SCHUMACHER Christine [CEGEE]" userId="58fefca6-a450-4432-a402-b0654e6a72b6" providerId="ADAL" clId="{E4984095-2D3A-4FF3-8FB0-1428B21317C5}" dt="2023-11-20T17:02:08.992" v="371" actId="20577"/>
          <ac:spMkLst>
            <pc:docMk/>
            <pc:sldMk cId="1465193515" sldId="11343"/>
            <ac:spMk id="8" creationId="{A63E30C0-ABEF-9736-A0DB-347D2D7B22AA}"/>
          </ac:spMkLst>
        </pc:spChg>
        <pc:picChg chg="del">
          <ac:chgData name="SCHUMACHER Christine [CEGEE]" userId="58fefca6-a450-4432-a402-b0654e6a72b6" providerId="ADAL" clId="{E4984095-2D3A-4FF3-8FB0-1428B21317C5}" dt="2023-11-20T17:00:07.273" v="297" actId="478"/>
          <ac:picMkLst>
            <pc:docMk/>
            <pc:sldMk cId="1465193515" sldId="11343"/>
            <ac:picMk id="3" creationId="{CF66073F-F60A-FC0C-1567-185F77CD20E2}"/>
          </ac:picMkLst>
        </pc:picChg>
        <pc:picChg chg="del">
          <ac:chgData name="SCHUMACHER Christine [CEGEE]" userId="58fefca6-a450-4432-a402-b0654e6a72b6" providerId="ADAL" clId="{E4984095-2D3A-4FF3-8FB0-1428B21317C5}" dt="2023-11-20T17:00:10.233" v="299" actId="478"/>
          <ac:picMkLst>
            <pc:docMk/>
            <pc:sldMk cId="1465193515" sldId="11343"/>
            <ac:picMk id="5" creationId="{8535ED06-740C-C820-D8EF-AC5A61122411}"/>
          </ac:picMkLst>
        </pc:picChg>
        <pc:picChg chg="add mod">
          <ac:chgData name="SCHUMACHER Christine [CEGEE]" userId="58fefca6-a450-4432-a402-b0654e6a72b6" providerId="ADAL" clId="{E4984095-2D3A-4FF3-8FB0-1428B21317C5}" dt="2023-11-20T17:01:01.567" v="327" actId="1076"/>
          <ac:picMkLst>
            <pc:docMk/>
            <pc:sldMk cId="1465193515" sldId="11343"/>
            <ac:picMk id="6" creationId="{015BE4F3-F71C-0098-A89E-C92CBD3BA15A}"/>
          </ac:picMkLst>
        </pc:picChg>
        <pc:picChg chg="add mod">
          <ac:chgData name="SCHUMACHER Christine [CEGEE]" userId="58fefca6-a450-4432-a402-b0654e6a72b6" providerId="ADAL" clId="{E4984095-2D3A-4FF3-8FB0-1428B21317C5}" dt="2023-11-20T17:01:55.192" v="331" actId="1076"/>
          <ac:picMkLst>
            <pc:docMk/>
            <pc:sldMk cId="1465193515" sldId="11343"/>
            <ac:picMk id="10" creationId="{14721F1E-F4AE-83FF-901E-62143B51617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7B8CD560-A4A9-4D0B-B9D8-DF20B63F37C0}" type="datetimeFigureOut">
              <a:rPr lang="fr-FR" smtClean="0"/>
              <a:t>20/11/2023</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FF5C28A-2736-41DB-8B77-BB77B84DCA72}" type="datetimeFigureOut">
              <a:rPr lang="fr-FR" smtClean="0"/>
              <a:t>20/11/2023</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a:t>
            </a:fld>
            <a:endParaRPr lang="fr-FR"/>
          </a:p>
        </p:txBody>
      </p:sp>
    </p:spTree>
    <p:extLst>
      <p:ext uri="{BB962C8B-B14F-4D97-AF65-F5344CB8AC3E}">
        <p14:creationId xmlns:p14="http://schemas.microsoft.com/office/powerpoint/2010/main" val="3000781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a:t>
            </a:fld>
            <a:endParaRPr lang="fr-FR"/>
          </a:p>
        </p:txBody>
      </p:sp>
    </p:spTree>
    <p:extLst>
      <p:ext uri="{BB962C8B-B14F-4D97-AF65-F5344CB8AC3E}">
        <p14:creationId xmlns:p14="http://schemas.microsoft.com/office/powerpoint/2010/main" val="2472719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4</a:t>
            </a:fld>
            <a:endParaRPr lang="fr-FR"/>
          </a:p>
        </p:txBody>
      </p:sp>
    </p:spTree>
    <p:extLst>
      <p:ext uri="{BB962C8B-B14F-4D97-AF65-F5344CB8AC3E}">
        <p14:creationId xmlns:p14="http://schemas.microsoft.com/office/powerpoint/2010/main" val="888410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5</a:t>
            </a:fld>
            <a:endParaRPr lang="fr-FR"/>
          </a:p>
        </p:txBody>
      </p:sp>
    </p:spTree>
    <p:extLst>
      <p:ext uri="{BB962C8B-B14F-4D97-AF65-F5344CB8AC3E}">
        <p14:creationId xmlns:p14="http://schemas.microsoft.com/office/powerpoint/2010/main" val="346923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994A3C02-FBE3-47A0-A57F-02BBEA70C331}" type="datetime4">
              <a:rPr lang="fr-FR" smtClean="0"/>
              <a:t>20 novembre 2023</a:t>
            </a:fld>
            <a:endParaRPr lang="fr-FR"/>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2784503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r>
              <a:rPr lang="fr-FR" dirty="0"/>
              <a:t> jj/mm/</a:t>
            </a:r>
            <a:r>
              <a:rPr lang="fr-FR" dirty="0" err="1"/>
              <a:t>ssaaa</a:t>
            </a:r>
            <a:endParaRPr lang="fr-FR" dirty="0"/>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Lancement Projet XXXXXXX - jj/mm/ssaaa</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24526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r>
              <a:rPr lang="fr-FR" dirty="0"/>
              <a:t>- jj/mm/</a:t>
            </a:r>
            <a:r>
              <a:rPr lang="fr-FR" dirty="0" err="1"/>
              <a:t>ssaaa</a:t>
            </a:r>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Lancement Projet XXXXXXX - jj/mm/ssaaa</a:t>
            </a: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dirty="0"/>
              <a:t> jj/mm/</a:t>
            </a:r>
            <a:r>
              <a:rPr lang="fr-FR" dirty="0" err="1"/>
              <a:t>ssaaa</a:t>
            </a:r>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Lancement Projet XXXXXXX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67283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dirty="0"/>
              <a:t> jj/mm/</a:t>
            </a:r>
            <a:r>
              <a:rPr lang="fr-FR" dirty="0" err="1"/>
              <a:t>ssaaa</a:t>
            </a:r>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Lancement Projet XXXXXXX - jj/mm/ssaaa</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145090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dirty="0"/>
              <a:t> jj/mm/</a:t>
            </a:r>
            <a:r>
              <a:rPr lang="fr-FR" dirty="0" err="1"/>
              <a:t>ssaaa</a:t>
            </a:r>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Lancement Projet XXXXXXX - jj/mm/ssaaa</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2245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6A5D24B7-5ED5-46A2-B59F-3C9715CE71DA}" type="datetime4">
              <a:rPr lang="fr-FR" smtClean="0"/>
              <a:t>20 novembre 2023</a:t>
            </a:fld>
            <a:endParaRPr lang="fr-F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Lancement Projet XXXXXXX - jj/mm/ssaaa</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8" r:id="rId1"/>
    <p:sldLayoutId id="2147483740" r:id="rId2"/>
    <p:sldLayoutId id="2147483696" r:id="rId3"/>
    <p:sldLayoutId id="2147483698" r:id="rId4"/>
    <p:sldLayoutId id="2147483705" r:id="rId5"/>
    <p:sldLayoutId id="2147483708" r:id="rId6"/>
  </p:sldLayoutIdLst>
  <p:hf sldNum="0"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881604" y="1057275"/>
            <a:ext cx="10080000" cy="2804153"/>
          </a:xfrm>
        </p:spPr>
        <p:txBody>
          <a:bodyPr/>
          <a:lstStyle/>
          <a:p>
            <a:r>
              <a:rPr lang="fr-FR" dirty="0"/>
              <a:t>Prêt Participatif Grand Est </a:t>
            </a:r>
            <a:br>
              <a:rPr lang="fr-FR" dirty="0"/>
            </a:br>
            <a:br>
              <a:rPr lang="fr-FR" dirty="0"/>
            </a:br>
            <a:r>
              <a:rPr lang="fr-FR" sz="4000" dirty="0">
                <a:solidFill>
                  <a:srgbClr val="3E454A"/>
                </a:solidFill>
              </a:rPr>
              <a:t>Présentation Marché des Professionnels </a:t>
            </a:r>
            <a:br>
              <a:rPr lang="fr-FR" sz="4000" dirty="0">
                <a:solidFill>
                  <a:srgbClr val="3E454A"/>
                </a:solidFill>
              </a:rPr>
            </a:br>
            <a:br>
              <a:rPr lang="fr-FR" sz="4000" dirty="0">
                <a:solidFill>
                  <a:srgbClr val="3E454A"/>
                </a:solidFill>
              </a:rPr>
            </a:br>
            <a:r>
              <a:rPr lang="fr-FR" sz="3600" dirty="0">
                <a:solidFill>
                  <a:srgbClr val="3E454A"/>
                </a:solidFill>
              </a:rPr>
              <a:t>29 novembre 2023 </a:t>
            </a:r>
            <a:endParaRPr lang="fr-FR" dirty="0"/>
          </a:p>
        </p:txBody>
      </p:sp>
    </p:spTree>
    <p:extLst>
      <p:ext uri="{BB962C8B-B14F-4D97-AF65-F5344CB8AC3E}">
        <p14:creationId xmlns:p14="http://schemas.microsoft.com/office/powerpoint/2010/main" val="45384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679CECB5-1D6D-456B-9824-100E79A47DE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AF3030-210E-4F95-B01F-6A5FA5AEE3F1}" type="datetime4">
              <a:rPr kumimoji="0" lang="fr-FR" sz="95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 novembre 2023</a:t>
            </a:fld>
            <a:endParaRPr kumimoji="0" lang="fr-FR" sz="95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5" name="Espace réservé du numéro de diapositive 4">
            <a:extLst>
              <a:ext uri="{FF2B5EF4-FFF2-40B4-BE49-F238E27FC236}">
                <a16:creationId xmlns:a16="http://schemas.microsoft.com/office/drawing/2014/main" id="{D8D67381-2893-43BD-A824-181181E19BB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300" b="1" i="0" u="none" strike="noStrike" kern="1200" cap="none" spc="0" normalizeH="0" baseline="0" noProof="0" smtClean="0">
                <a:ln>
                  <a:noFill/>
                </a:ln>
                <a:solidFill>
                  <a:srgbClr val="D7000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fr-FR" sz="1300" b="1" i="0" u="none" strike="noStrike" kern="1200" cap="none" spc="0" normalizeH="0" baseline="0" noProof="0">
              <a:ln>
                <a:noFill/>
              </a:ln>
              <a:solidFill>
                <a:srgbClr val="D7000F"/>
              </a:solidFill>
              <a:effectLst/>
              <a:uLnTx/>
              <a:uFillTx/>
              <a:latin typeface="Arial" panose="020B0604020202020204"/>
              <a:ea typeface="+mn-ea"/>
              <a:cs typeface="+mn-cs"/>
            </a:endParaRPr>
          </a:p>
        </p:txBody>
      </p:sp>
      <p:sp>
        <p:nvSpPr>
          <p:cNvPr id="7" name="Titre 6">
            <a:extLst>
              <a:ext uri="{FF2B5EF4-FFF2-40B4-BE49-F238E27FC236}">
                <a16:creationId xmlns:a16="http://schemas.microsoft.com/office/drawing/2014/main" id="{F15E404A-D88B-4206-BB58-2BD43979FBAB}"/>
              </a:ext>
            </a:extLst>
          </p:cNvPr>
          <p:cNvSpPr>
            <a:spLocks noGrp="1"/>
          </p:cNvSpPr>
          <p:nvPr>
            <p:ph type="title"/>
          </p:nvPr>
        </p:nvSpPr>
        <p:spPr/>
        <p:txBody>
          <a:bodyPr/>
          <a:lstStyle/>
          <a:p>
            <a:r>
              <a:rPr lang="fr-FR" dirty="0"/>
              <a:t>Prêt participatif grand est (</a:t>
            </a:r>
            <a:r>
              <a:rPr lang="fr-FR" dirty="0" err="1"/>
              <a:t>ppge</a:t>
            </a:r>
            <a:r>
              <a:rPr lang="fr-FR" dirty="0"/>
              <a:t>) </a:t>
            </a:r>
          </a:p>
        </p:txBody>
      </p:sp>
      <p:sp>
        <p:nvSpPr>
          <p:cNvPr id="6" name="Rectangle 5">
            <a:extLst>
              <a:ext uri="{FF2B5EF4-FFF2-40B4-BE49-F238E27FC236}">
                <a16:creationId xmlns:a16="http://schemas.microsoft.com/office/drawing/2014/main" id="{DE74ECC2-CA45-45C1-B665-C6EB23B21E84}"/>
              </a:ext>
            </a:extLst>
          </p:cNvPr>
          <p:cNvSpPr/>
          <p:nvPr/>
        </p:nvSpPr>
        <p:spPr>
          <a:xfrm>
            <a:off x="662002" y="1158664"/>
            <a:ext cx="10849804" cy="671915"/>
          </a:xfrm>
          <a:prstGeom prst="rect">
            <a:avLst/>
          </a:prstGeom>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fr-FR" b="1" i="0" u="none" strike="noStrike" kern="1200" cap="none" spc="0" normalizeH="0" baseline="0" noProof="0" dirty="0">
                <a:ln>
                  <a:noFill/>
                </a:ln>
                <a:solidFill>
                  <a:srgbClr val="373737"/>
                </a:solidFill>
                <a:effectLst/>
                <a:uLnTx/>
                <a:uFillTx/>
                <a:latin typeface="Calibri" panose="020F0502020204030204" pitchFamily="34" charset="0"/>
                <a:ea typeface="Calibri" panose="020F0502020204030204" pitchFamily="34" charset="0"/>
                <a:cs typeface="Calibri" panose="020F0502020204030204" pitchFamily="34" charset="0"/>
              </a:rPr>
              <a:t>Solution de financement concrète permettant aux entreprises d’accéder à une ressource financière de long terme pour réaliser leurs projets de développement et entrevoir un avenir plus durable. </a:t>
            </a:r>
            <a:endParaRPr kumimoji="0" lang="fr-FR"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ZoneTexte 1">
            <a:extLst>
              <a:ext uri="{FF2B5EF4-FFF2-40B4-BE49-F238E27FC236}">
                <a16:creationId xmlns:a16="http://schemas.microsoft.com/office/drawing/2014/main" id="{AECED6B9-DA6A-4C8C-92A6-93DDB31AEE4B}"/>
              </a:ext>
            </a:extLst>
          </p:cNvPr>
          <p:cNvSpPr txBox="1"/>
          <p:nvPr/>
        </p:nvSpPr>
        <p:spPr>
          <a:xfrm>
            <a:off x="710128" y="2336682"/>
            <a:ext cx="7824272" cy="1561005"/>
          </a:xfrm>
          <a:prstGeom prst="rect">
            <a:avLst/>
          </a:prstGeom>
          <a:noFill/>
        </p:spPr>
        <p:txBody>
          <a:bodyPr wrap="square" rtlCol="0">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fr-FR" b="0" i="0" u="none" strike="noStrike" kern="1200" cap="none" spc="0" normalizeH="0" baseline="0" noProof="0" dirty="0">
                <a:ln>
                  <a:noFill/>
                </a:ln>
                <a:solidFill>
                  <a:srgbClr val="C30F0F"/>
                </a:solidFill>
                <a:effectLst/>
                <a:uLnTx/>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kumimoji="0" lang="fr-FR"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kumimoji="0" lang="fr-FR" b="0" i="0" u="none" strike="noStrike" kern="1200" cap="none" spc="0" normalizeH="0" baseline="0" noProof="0" dirty="0">
                <a:ln>
                  <a:noFill/>
                </a:ln>
                <a:solidFill>
                  <a:srgbClr val="373737"/>
                </a:solidFill>
                <a:effectLst/>
                <a:uLnTx/>
                <a:uFillTx/>
                <a:latin typeface="Calibri" panose="020F0502020204030204" pitchFamily="34" charset="0"/>
                <a:ea typeface="Calibri" panose="020F0502020204030204" pitchFamily="34" charset="0"/>
                <a:cs typeface="Calibri" panose="020F0502020204030204" pitchFamily="34" charset="0"/>
              </a:rPr>
              <a:t>Ce dispositif, lancé à l’automne 2022,  permet aux banques participantes [CEGEE et BPALC (35 à 50 M€) et CA(100 M€)], de déployer des prêts participatifs de long terme en faveur des TPE et PME du territoire, tout en bénéficiant de la garantie gratuite apportée par la Région via le Fonds Européen d’Investissement (FEI).</a:t>
            </a:r>
            <a:endParaRPr kumimoji="0" lang="fr-FR"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C4E9AF8A-F738-4168-AC31-BF48C1164F36}"/>
              </a:ext>
            </a:extLst>
          </p:cNvPr>
          <p:cNvSpPr txBox="1"/>
          <p:nvPr/>
        </p:nvSpPr>
        <p:spPr>
          <a:xfrm>
            <a:off x="710128" y="4488386"/>
            <a:ext cx="10801678" cy="1469826"/>
          </a:xfrm>
          <a:prstGeom prst="rect">
            <a:avLst/>
          </a:prstGeom>
          <a:noFill/>
        </p:spPr>
        <p:txBody>
          <a:bodyPr wrap="square" rtlCol="0">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fr-FR" sz="1800" b="1" i="0" u="none" strike="noStrike" kern="1200" cap="none" spc="0" normalizeH="0" baseline="0" noProof="0" dirty="0">
                <a:ln>
                  <a:noFill/>
                </a:ln>
                <a:solidFill>
                  <a:srgbClr val="373737"/>
                </a:solidFill>
                <a:effectLst/>
                <a:uLnTx/>
                <a:uFillTx/>
                <a:latin typeface="Calibri" panose="020F0502020204030204" pitchFamily="34" charset="0"/>
                <a:ea typeface="Calibri" panose="020F0502020204030204" pitchFamily="34" charset="0"/>
                <a:cs typeface="Calibri" panose="020F0502020204030204" pitchFamily="34" charset="0"/>
              </a:rPr>
              <a:t>Les prêts ont ainsi vocation à financer un projet de croissance ou de développement post-crise Covid - 19. </a:t>
            </a: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fr-FR" sz="1800" b="1" i="0" u="none" strike="noStrike" kern="1200" cap="none" spc="0" normalizeH="0" baseline="0" noProof="0" dirty="0">
                <a:ln>
                  <a:noFill/>
                </a:ln>
                <a:solidFill>
                  <a:srgbClr val="373737"/>
                </a:solidFill>
                <a:effectLst/>
                <a:uLnTx/>
                <a:uFillTx/>
                <a:latin typeface="Calibri" panose="020F0502020204030204" pitchFamily="34" charset="0"/>
                <a:ea typeface="Calibri" panose="020F0502020204030204" pitchFamily="34" charset="0"/>
                <a:cs typeface="Calibri" panose="020F0502020204030204" pitchFamily="34" charset="0"/>
              </a:rPr>
              <a:t>Ils offrent un différé d'amortissement de deux ans minimum et une maturité minimale de sept ans. </a:t>
            </a:r>
            <a:endParaRPr kumimoji="0" lang="fr-FR" sz="18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fr-FR" sz="1800" b="1" i="0" u="none" strike="noStrike" kern="1200" cap="none" spc="0" normalizeH="0" baseline="0" noProof="0" dirty="0">
                <a:ln>
                  <a:noFill/>
                </a:ln>
                <a:solidFill>
                  <a:srgbClr val="373737"/>
                </a:solidFill>
                <a:effectLst/>
                <a:uLnTx/>
                <a:uFillTx/>
                <a:latin typeface="Calibri" panose="020F0502020204030204" pitchFamily="34" charset="0"/>
                <a:ea typeface="Calibri" panose="020F0502020204030204" pitchFamily="34" charset="0"/>
                <a:cs typeface="Calibri" panose="020F0502020204030204" pitchFamily="34" charset="0"/>
              </a:rPr>
              <a:t>Le montant du financement est limité à 500 000 euros et le taux d’intérêt ne dépasse pas </a:t>
            </a:r>
            <a:r>
              <a:rPr kumimoji="0" lang="fr-FR" sz="1800" b="1" i="0" u="none" strike="noStrike" kern="1200" cap="none" spc="0" normalizeH="0" baseline="0" noProof="0" dirty="0">
                <a:ln>
                  <a:noFill/>
                </a:ln>
                <a:solidFill>
                  <a:srgbClr val="3E454A"/>
                </a:solidFill>
                <a:effectLst/>
                <a:uLnTx/>
                <a:uFillTx/>
                <a:latin typeface="Calibri" panose="020F0502020204030204" pitchFamily="34" charset="0"/>
                <a:cs typeface="Calibri" panose="020F0502020204030204" pitchFamily="34" charset="0"/>
              </a:rPr>
              <a:t>Euribor 1M + 4% (7,819% le 20/11/2023).</a:t>
            </a:r>
            <a:endParaRPr kumimoji="0" lang="fr-FR" sz="1800" b="1"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028" name="Picture 4" descr="Fonds européen d'investissement — Wikipédia">
            <a:extLst>
              <a:ext uri="{FF2B5EF4-FFF2-40B4-BE49-F238E27FC236}">
                <a16:creationId xmlns:a16="http://schemas.microsoft.com/office/drawing/2014/main" id="{DB61E949-878D-468F-88B4-5C443ED533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69770" y="2931375"/>
            <a:ext cx="1821699" cy="1046246"/>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1" descr="image">
            <a:extLst>
              <a:ext uri="{FF2B5EF4-FFF2-40B4-BE49-F238E27FC236}">
                <a16:creationId xmlns:a16="http://schemas.microsoft.com/office/drawing/2014/main" id="{54309443-35DB-4800-A6DC-DCB6E5570F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7544" y="2110708"/>
            <a:ext cx="2098908" cy="702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6735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Caractéristiques du PPGE</a:t>
            </a:r>
          </a:p>
        </p:txBody>
      </p:sp>
      <p:sp>
        <p:nvSpPr>
          <p:cNvPr id="2" name="Rectangle 1">
            <a:extLst>
              <a:ext uri="{FF2B5EF4-FFF2-40B4-BE49-F238E27FC236}">
                <a16:creationId xmlns:a16="http://schemas.microsoft.com/office/drawing/2014/main" id="{FB7303C5-ADE5-4414-8D4F-C3A6A45076DA}"/>
              </a:ext>
            </a:extLst>
          </p:cNvPr>
          <p:cNvSpPr/>
          <p:nvPr/>
        </p:nvSpPr>
        <p:spPr>
          <a:xfrm>
            <a:off x="1710833" y="1773075"/>
            <a:ext cx="9908384" cy="1477328"/>
          </a:xfrm>
          <a:prstGeom prst="rect">
            <a:avLst/>
          </a:prstGeom>
        </p:spPr>
        <p:txBody>
          <a:bodyPr wrap="square">
            <a:spAutoFit/>
          </a:bodyPr>
          <a:lstStyle/>
          <a:p>
            <a:pPr marL="85725" fontAlgn="b"/>
            <a:r>
              <a:rPr lang="fr-FR" sz="1500" b="1" dirty="0">
                <a:solidFill>
                  <a:srgbClr val="000000"/>
                </a:solidFill>
                <a:latin typeface="Calibri" panose="020F0502020204030204" pitchFamily="34" charset="0"/>
              </a:rPr>
              <a:t>Emprunt de haut de bilan</a:t>
            </a:r>
            <a:r>
              <a:rPr lang="fr-FR" sz="1500" dirty="0">
                <a:solidFill>
                  <a:srgbClr val="000000"/>
                </a:solidFill>
                <a:latin typeface="Calibri" panose="020F0502020204030204" pitchFamily="34" charset="0"/>
              </a:rPr>
              <a:t>, </a:t>
            </a:r>
            <a:r>
              <a:rPr lang="fr-FR" sz="1500" b="1" dirty="0">
                <a:solidFill>
                  <a:srgbClr val="000000"/>
                </a:solidFill>
                <a:latin typeface="Calibri" panose="020F0502020204030204" pitchFamily="34" charset="0"/>
              </a:rPr>
              <a:t>assimilé à des quasi-fonds propres </a:t>
            </a:r>
            <a:r>
              <a:rPr lang="fr-FR" sz="1500" dirty="0">
                <a:solidFill>
                  <a:srgbClr val="000000"/>
                </a:solidFill>
                <a:latin typeface="Calibri" panose="020F0502020204030204" pitchFamily="34" charset="0"/>
              </a:rPr>
              <a:t>et non à un endettement =&gt; délégation risque DCE. </a:t>
            </a:r>
          </a:p>
          <a:p>
            <a:pPr marL="85725" fontAlgn="b"/>
            <a:r>
              <a:rPr lang="fr-FR" sz="1500" dirty="0">
                <a:solidFill>
                  <a:srgbClr val="000000"/>
                </a:solidFill>
                <a:latin typeface="Calibri" panose="020F0502020204030204" pitchFamily="34" charset="0"/>
              </a:rPr>
              <a:t>D’un montant </a:t>
            </a:r>
            <a:r>
              <a:rPr lang="fr-FR" sz="1500" b="1" dirty="0">
                <a:solidFill>
                  <a:srgbClr val="000000"/>
                </a:solidFill>
                <a:latin typeface="Calibri" panose="020F0502020204030204" pitchFamily="34" charset="0"/>
              </a:rPr>
              <a:t>maximal</a:t>
            </a:r>
            <a:r>
              <a:rPr lang="fr-FR" sz="1500" dirty="0">
                <a:solidFill>
                  <a:srgbClr val="000000"/>
                </a:solidFill>
                <a:latin typeface="Calibri" panose="020F0502020204030204" pitchFamily="34" charset="0"/>
              </a:rPr>
              <a:t> (auprès d’un ou de plusieurs établissements de crédit) de 500 K€. </a:t>
            </a:r>
            <a:endParaRPr lang="fr-FR" sz="1500" b="1" dirty="0">
              <a:solidFill>
                <a:srgbClr val="000000"/>
              </a:solidFill>
              <a:latin typeface="Calibri" panose="020F0502020204030204" pitchFamily="34" charset="0"/>
            </a:endParaRPr>
          </a:p>
          <a:p>
            <a:pPr marL="85725" fontAlgn="b"/>
            <a:r>
              <a:rPr lang="fr-FR" sz="1500" dirty="0">
                <a:solidFill>
                  <a:srgbClr val="000000"/>
                </a:solidFill>
                <a:latin typeface="Calibri" panose="020F0502020204030204" pitchFamily="34" charset="0"/>
              </a:rPr>
              <a:t>Avec la garantie gratuite de la Région à hauteur de 80%</a:t>
            </a:r>
          </a:p>
          <a:p>
            <a:pPr marL="85725" lvl="0" fontAlgn="ctr">
              <a:defRPr/>
            </a:pPr>
            <a:r>
              <a:rPr lang="fr-FR" sz="1500" dirty="0">
                <a:solidFill>
                  <a:srgbClr val="000000"/>
                </a:solidFill>
                <a:latin typeface="Calibri" panose="020F0502020204030204" pitchFamily="34" charset="0"/>
              </a:rPr>
              <a:t>D’une durée maximale de 10 ans avec des différés d’amortissement de 2 à 5 ans et un  amortissement du capital sur 5 ans minimum.</a:t>
            </a:r>
          </a:p>
          <a:p>
            <a:pPr marL="85725" lvl="0" fontAlgn="ctr">
              <a:defRPr/>
            </a:pPr>
            <a:r>
              <a:rPr lang="fr-FR" sz="1500" b="1" dirty="0">
                <a:solidFill>
                  <a:srgbClr val="000000"/>
                </a:solidFill>
                <a:latin typeface="Calibri" panose="020F0502020204030204" pitchFamily="34" charset="0"/>
              </a:rPr>
              <a:t>Dans le respect des règles de minimis </a:t>
            </a:r>
            <a:r>
              <a:rPr lang="fr-FR" sz="1500" dirty="0">
                <a:solidFill>
                  <a:srgbClr val="000000"/>
                </a:solidFill>
                <a:latin typeface="Calibri" panose="020F0502020204030204" pitchFamily="34" charset="0"/>
              </a:rPr>
              <a:t>(se rapprocher du comptable de l’entreprise pour valider celles-ci)</a:t>
            </a:r>
          </a:p>
        </p:txBody>
      </p:sp>
      <p:pic>
        <p:nvPicPr>
          <p:cNvPr id="3" name="Graphique 2" descr="Présentation avec graphique à barres contour">
            <a:extLst>
              <a:ext uri="{FF2B5EF4-FFF2-40B4-BE49-F238E27FC236}">
                <a16:creationId xmlns:a16="http://schemas.microsoft.com/office/drawing/2014/main" id="{CF66073F-F60A-FC0C-1567-185F77CD20E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9194" y="1934467"/>
            <a:ext cx="914400" cy="914400"/>
          </a:xfrm>
          <a:prstGeom prst="rect">
            <a:avLst/>
          </a:prstGeom>
        </p:spPr>
      </p:pic>
      <p:pic>
        <p:nvPicPr>
          <p:cNvPr id="5" name="Graphique 4" descr="Salle de conseil avec un remplissage uni">
            <a:extLst>
              <a:ext uri="{FF2B5EF4-FFF2-40B4-BE49-F238E27FC236}">
                <a16:creationId xmlns:a16="http://schemas.microsoft.com/office/drawing/2014/main" id="{8535ED06-740C-C820-D8EF-AC5A6112241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5765" y="4286048"/>
            <a:ext cx="784831" cy="784831"/>
          </a:xfrm>
          <a:prstGeom prst="rect">
            <a:avLst/>
          </a:prstGeom>
        </p:spPr>
      </p:pic>
      <p:sp>
        <p:nvSpPr>
          <p:cNvPr id="7" name="ZoneTexte 6">
            <a:extLst>
              <a:ext uri="{FF2B5EF4-FFF2-40B4-BE49-F238E27FC236}">
                <a16:creationId xmlns:a16="http://schemas.microsoft.com/office/drawing/2014/main" id="{B3CCCDF0-B1A4-1349-F4D9-5A4F0CD1AC17}"/>
              </a:ext>
            </a:extLst>
          </p:cNvPr>
          <p:cNvSpPr txBox="1"/>
          <p:nvPr/>
        </p:nvSpPr>
        <p:spPr>
          <a:xfrm>
            <a:off x="1710833" y="3708968"/>
            <a:ext cx="9908384" cy="1938992"/>
          </a:xfrm>
          <a:prstGeom prst="rect">
            <a:avLst/>
          </a:prstGeom>
          <a:noFill/>
        </p:spPr>
        <p:txBody>
          <a:bodyPr wrap="square" lIns="0" rIns="36000">
            <a:spAutoFit/>
          </a:bodyPr>
          <a:lstStyle/>
          <a:p>
            <a:pPr marL="86400" marR="0" lvl="0" algn="l" defTabSz="914400" rtl="0" eaLnBrk="1" fontAlgn="ctr" latinLnBrk="0" hangingPunct="1">
              <a:lnSpc>
                <a:spcPct val="100000"/>
              </a:lnSpc>
              <a:spcBef>
                <a:spcPts val="0"/>
              </a:spcBef>
              <a:spcAft>
                <a:spcPts val="0"/>
              </a:spcAft>
              <a:buClrTx/>
              <a:buSzTx/>
              <a:tabLst/>
              <a:defRPr/>
            </a:pPr>
            <a:r>
              <a:rPr kumimoji="0" lang="fr-FR"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Pour les microentreprises (y compris les entrepreneurs individuels et les autoentrepreneurs), petites  et  moyennes  entreprises  (PMEs)</a:t>
            </a:r>
          </a:p>
          <a:p>
            <a:pPr marL="86400" fontAlgn="ctr">
              <a:defRPr/>
            </a:pPr>
            <a:r>
              <a:rPr lang="fr-FR" sz="1500" dirty="0">
                <a:solidFill>
                  <a:srgbClr val="000000"/>
                </a:solidFill>
                <a:latin typeface="Calibri" panose="020F0502020204030204" pitchFamily="34" charset="0"/>
              </a:rPr>
              <a:t>dont le siège est situé en région Grand Est ou en cas d’investissement localisé en Région Grand Est (un établissement actif dans la région).</a:t>
            </a:r>
          </a:p>
          <a:p>
            <a:pPr marL="86400" fontAlgn="ctr">
              <a:defRPr/>
            </a:pPr>
            <a:r>
              <a:rPr kumimoji="0" lang="fr-FR"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Avec une note BDF 6+ ou plus favorable. En cas de notation BDF = 0, le système de notation interne est privilégié =&gt; Ce qui signifie que les NIO &gt;= 7 et les NIE &gt;= 14 sont de facto exclues.  Seuls les clients avec une notation CEGEE de maximum « 6 » </a:t>
            </a:r>
            <a:r>
              <a:rPr kumimoji="0" lang="fr-FR" sz="15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Retail</a:t>
            </a:r>
            <a:r>
              <a:rPr kumimoji="0" lang="fr-FR"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 « 13 » </a:t>
            </a:r>
            <a:r>
              <a:rPr kumimoji="0" lang="fr-FR" sz="15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Corporate</a:t>
            </a:r>
            <a:r>
              <a:rPr kumimoji="0" lang="fr-FR"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sont éligibles dans ces cas.</a:t>
            </a:r>
          </a:p>
          <a:p>
            <a:pPr marL="86400" fontAlgn="ctr">
              <a:defRPr/>
            </a:pPr>
            <a:r>
              <a:rPr lang="fr-FR" sz="1500" dirty="0">
                <a:solidFill>
                  <a:srgbClr val="000000"/>
                </a:solidFill>
                <a:latin typeface="Calibri" panose="020F0502020204030204" pitchFamily="34" charset="0"/>
              </a:rPr>
              <a:t>Pour financer un projet de croissance ou de développement : investissements (actifs corporels ou incorporels) et/ou le BFR.</a:t>
            </a:r>
          </a:p>
        </p:txBody>
      </p:sp>
    </p:spTree>
    <p:extLst>
      <p:ext uri="{BB962C8B-B14F-4D97-AF65-F5344CB8AC3E}">
        <p14:creationId xmlns:p14="http://schemas.microsoft.com/office/powerpoint/2010/main" val="809822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Caractéristiques du PPGE</a:t>
            </a:r>
          </a:p>
        </p:txBody>
      </p:sp>
      <p:pic>
        <p:nvPicPr>
          <p:cNvPr id="6" name="Graphique 5" descr="Marquage avec un remplissage uni">
            <a:extLst>
              <a:ext uri="{FF2B5EF4-FFF2-40B4-BE49-F238E27FC236}">
                <a16:creationId xmlns:a16="http://schemas.microsoft.com/office/drawing/2014/main" id="{015BE4F3-F71C-0098-A89E-C92CBD3BA1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2783" y="1181840"/>
            <a:ext cx="914400" cy="914400"/>
          </a:xfrm>
          <a:prstGeom prst="rect">
            <a:avLst/>
          </a:prstGeom>
        </p:spPr>
      </p:pic>
      <p:sp>
        <p:nvSpPr>
          <p:cNvPr id="8" name="Rectangle 7">
            <a:extLst>
              <a:ext uri="{FF2B5EF4-FFF2-40B4-BE49-F238E27FC236}">
                <a16:creationId xmlns:a16="http://schemas.microsoft.com/office/drawing/2014/main" id="{A63E30C0-ABEF-9736-A0DB-347D2D7B22AA}"/>
              </a:ext>
            </a:extLst>
          </p:cNvPr>
          <p:cNvSpPr/>
          <p:nvPr/>
        </p:nvSpPr>
        <p:spPr>
          <a:xfrm>
            <a:off x="1710833" y="1181840"/>
            <a:ext cx="9908384" cy="323165"/>
          </a:xfrm>
          <a:prstGeom prst="rect">
            <a:avLst/>
          </a:prstGeom>
        </p:spPr>
        <p:txBody>
          <a:bodyPr wrap="square">
            <a:spAutoFit/>
          </a:bodyPr>
          <a:lstStyle/>
          <a:p>
            <a:pPr marL="85725" fontAlgn="b"/>
            <a:r>
              <a:rPr lang="fr-FR" sz="1500" b="1" dirty="0">
                <a:solidFill>
                  <a:srgbClr val="000000"/>
                </a:solidFill>
                <a:latin typeface="Calibri" panose="020F0502020204030204" pitchFamily="34" charset="0"/>
              </a:rPr>
              <a:t>Conditions tarifaires (revues tous les mois – novembre 2023)</a:t>
            </a:r>
          </a:p>
        </p:txBody>
      </p:sp>
      <p:pic>
        <p:nvPicPr>
          <p:cNvPr id="10" name="Image 9">
            <a:extLst>
              <a:ext uri="{FF2B5EF4-FFF2-40B4-BE49-F238E27FC236}">
                <a16:creationId xmlns:a16="http://schemas.microsoft.com/office/drawing/2014/main" id="{14721F1E-F4AE-83FF-901E-62143B51617E}"/>
              </a:ext>
            </a:extLst>
          </p:cNvPr>
          <p:cNvPicPr>
            <a:picLocks noChangeAspect="1"/>
          </p:cNvPicPr>
          <p:nvPr/>
        </p:nvPicPr>
        <p:blipFill>
          <a:blip r:embed="rId5"/>
          <a:stretch>
            <a:fillRect/>
          </a:stretch>
        </p:blipFill>
        <p:spPr>
          <a:xfrm>
            <a:off x="1791855" y="1686573"/>
            <a:ext cx="7340152" cy="4697973"/>
          </a:xfrm>
          <a:prstGeom prst="rect">
            <a:avLst/>
          </a:prstGeom>
        </p:spPr>
      </p:pic>
    </p:spTree>
    <p:extLst>
      <p:ext uri="{BB962C8B-B14F-4D97-AF65-F5344CB8AC3E}">
        <p14:creationId xmlns:p14="http://schemas.microsoft.com/office/powerpoint/2010/main" val="14651935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Caractéristiques du PPGE</a:t>
            </a:r>
          </a:p>
        </p:txBody>
      </p:sp>
      <p:sp>
        <p:nvSpPr>
          <p:cNvPr id="16" name="ZoneTexte 15">
            <a:extLst>
              <a:ext uri="{FF2B5EF4-FFF2-40B4-BE49-F238E27FC236}">
                <a16:creationId xmlns:a16="http://schemas.microsoft.com/office/drawing/2014/main" id="{BEE09D7A-C15A-D9AD-CBC6-D7576E8383AF}"/>
              </a:ext>
            </a:extLst>
          </p:cNvPr>
          <p:cNvSpPr txBox="1"/>
          <p:nvPr/>
        </p:nvSpPr>
        <p:spPr>
          <a:xfrm>
            <a:off x="1851888" y="4187247"/>
            <a:ext cx="8993983" cy="1831271"/>
          </a:xfrm>
          <a:prstGeom prst="rect">
            <a:avLst/>
          </a:prstGeom>
          <a:noFill/>
        </p:spPr>
        <p:txBody>
          <a:bodyPr wrap="square">
            <a:spAutoFit/>
          </a:bodyPr>
          <a:lstStyle/>
          <a:p>
            <a:pPr marL="895350" indent="-809625" fontAlgn="b"/>
            <a:r>
              <a:rPr lang="fr-FR" sz="1500" b="1" dirty="0">
                <a:solidFill>
                  <a:srgbClr val="000000"/>
                </a:solidFill>
                <a:latin typeface="Calibri" panose="020F0502020204030204" pitchFamily="34" charset="0"/>
              </a:rPr>
              <a:t>Exclusions </a:t>
            </a:r>
            <a:r>
              <a:rPr lang="fr-FR" sz="1500" dirty="0">
                <a:solidFill>
                  <a:srgbClr val="000000"/>
                </a:solidFill>
                <a:latin typeface="Calibri" panose="020F0502020204030204" pitchFamily="34" charset="0"/>
              </a:rPr>
              <a:t>: </a:t>
            </a:r>
          </a:p>
          <a:p>
            <a:pPr marL="720000" indent="-252000" fontAlgn="b">
              <a:buFont typeface="Arial" panose="020B0604020202020204" pitchFamily="34" charset="0"/>
              <a:buChar char="•"/>
            </a:pPr>
            <a:r>
              <a:rPr lang="fr-FR" sz="1400" dirty="0">
                <a:solidFill>
                  <a:srgbClr val="000000"/>
                </a:solidFill>
                <a:latin typeface="Calibri" panose="020F0502020204030204" pitchFamily="34" charset="0"/>
              </a:rPr>
              <a:t>les opérations purement financières : cash out finançant le rachat/la sortie d'actions (y compris le Compte Courant Associé), versement des dividendes pour les actionnaires, acquisition d'actions de sociétés externes ou au sein d’un même groupe</a:t>
            </a:r>
          </a:p>
          <a:p>
            <a:pPr marL="720000" indent="-252000" fontAlgn="b">
              <a:buFont typeface="Arial" panose="020B0604020202020204" pitchFamily="34" charset="0"/>
              <a:buChar char="•"/>
            </a:pPr>
            <a:r>
              <a:rPr lang="fr-FR" sz="1400" dirty="0">
                <a:solidFill>
                  <a:srgbClr val="000000"/>
                </a:solidFill>
                <a:latin typeface="Calibri" panose="020F0502020204030204" pitchFamily="34" charset="0"/>
              </a:rPr>
              <a:t>les amendes, pénalités financières, frais de justice et de contentieux, les exonérations de charges, les autres charges financières </a:t>
            </a:r>
          </a:p>
          <a:p>
            <a:pPr marL="720000" indent="-252000" fontAlgn="b">
              <a:buFont typeface="Arial" panose="020B0604020202020204" pitchFamily="34" charset="0"/>
              <a:buChar char="•"/>
            </a:pPr>
            <a:r>
              <a:rPr lang="fr-FR" sz="1400" dirty="0">
                <a:solidFill>
                  <a:srgbClr val="000000"/>
                </a:solidFill>
                <a:latin typeface="Calibri" panose="020F0502020204030204" pitchFamily="34" charset="0"/>
              </a:rPr>
              <a:t>Les activités purement financières (promotion immobilière, assurances, activités immobilières …) </a:t>
            </a:r>
          </a:p>
          <a:p>
            <a:pPr marL="720000" indent="-252000" fontAlgn="b">
              <a:buFont typeface="Arial" panose="020B0604020202020204" pitchFamily="34" charset="0"/>
              <a:buChar char="•"/>
            </a:pPr>
            <a:r>
              <a:rPr lang="fr-FR" sz="1400" dirty="0">
                <a:solidFill>
                  <a:srgbClr val="000000"/>
                </a:solidFill>
                <a:latin typeface="Calibri" panose="020F0502020204030204" pitchFamily="34" charset="0"/>
              </a:rPr>
              <a:t>Les projets portés par des agriculteurs/aquaculteurs/pêcheurs  ....</a:t>
            </a:r>
          </a:p>
        </p:txBody>
      </p:sp>
      <p:pic>
        <p:nvPicPr>
          <p:cNvPr id="18" name="Graphique 17" descr="Panneau d’interdiction avec un remplissage uni">
            <a:extLst>
              <a:ext uri="{FF2B5EF4-FFF2-40B4-BE49-F238E27FC236}">
                <a16:creationId xmlns:a16="http://schemas.microsoft.com/office/drawing/2014/main" id="{3D898D2D-143A-B154-C41E-0068C5BEBD0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2384" y="4645683"/>
            <a:ext cx="914400" cy="914400"/>
          </a:xfrm>
          <a:prstGeom prst="rect">
            <a:avLst/>
          </a:prstGeom>
        </p:spPr>
      </p:pic>
      <p:pic>
        <p:nvPicPr>
          <p:cNvPr id="6" name="Graphique 5" descr="Outils avec un remplissage uni">
            <a:extLst>
              <a:ext uri="{FF2B5EF4-FFF2-40B4-BE49-F238E27FC236}">
                <a16:creationId xmlns:a16="http://schemas.microsoft.com/office/drawing/2014/main" id="{4A6ED1E7-2140-D975-A309-2583DECC4F5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8727" y="1637897"/>
            <a:ext cx="914400" cy="914400"/>
          </a:xfrm>
          <a:prstGeom prst="rect">
            <a:avLst/>
          </a:prstGeom>
        </p:spPr>
      </p:pic>
      <p:sp>
        <p:nvSpPr>
          <p:cNvPr id="8" name="ZoneTexte 7">
            <a:extLst>
              <a:ext uri="{FF2B5EF4-FFF2-40B4-BE49-F238E27FC236}">
                <a16:creationId xmlns:a16="http://schemas.microsoft.com/office/drawing/2014/main" id="{2178FE5B-8F08-7B05-C487-63971FA8BCEA}"/>
              </a:ext>
            </a:extLst>
          </p:cNvPr>
          <p:cNvSpPr txBox="1"/>
          <p:nvPr/>
        </p:nvSpPr>
        <p:spPr>
          <a:xfrm>
            <a:off x="1546784" y="1136334"/>
            <a:ext cx="8993983" cy="323165"/>
          </a:xfrm>
          <a:prstGeom prst="rect">
            <a:avLst/>
          </a:prstGeom>
          <a:noFill/>
        </p:spPr>
        <p:txBody>
          <a:bodyPr wrap="square">
            <a:spAutoFit/>
          </a:bodyPr>
          <a:lstStyle/>
          <a:p>
            <a:pPr marL="895350" indent="-809625" fontAlgn="b"/>
            <a:r>
              <a:rPr lang="fr-FR" sz="1500" b="1" dirty="0">
                <a:solidFill>
                  <a:srgbClr val="000000"/>
                </a:solidFill>
                <a:latin typeface="Calibri" panose="020F0502020204030204" pitchFamily="34" charset="0"/>
              </a:rPr>
              <a:t>Les outils à votre disposition dans la rubrique des commerciaux </a:t>
            </a:r>
            <a:r>
              <a:rPr lang="fr-FR" sz="1500" dirty="0">
                <a:solidFill>
                  <a:srgbClr val="000000"/>
                </a:solidFill>
                <a:latin typeface="Calibri" panose="020F0502020204030204" pitchFamily="34" charset="0"/>
              </a:rPr>
              <a:t>: </a:t>
            </a:r>
          </a:p>
        </p:txBody>
      </p:sp>
      <p:pic>
        <p:nvPicPr>
          <p:cNvPr id="10" name="Image 9">
            <a:extLst>
              <a:ext uri="{FF2B5EF4-FFF2-40B4-BE49-F238E27FC236}">
                <a16:creationId xmlns:a16="http://schemas.microsoft.com/office/drawing/2014/main" id="{FDEF297D-DDCD-FC2A-E61E-70D5BD06C6DD}"/>
              </a:ext>
            </a:extLst>
          </p:cNvPr>
          <p:cNvPicPr>
            <a:picLocks noChangeAspect="1"/>
          </p:cNvPicPr>
          <p:nvPr/>
        </p:nvPicPr>
        <p:blipFill>
          <a:blip r:embed="rId7"/>
          <a:stretch>
            <a:fillRect/>
          </a:stretch>
        </p:blipFill>
        <p:spPr>
          <a:xfrm>
            <a:off x="1958108" y="1558914"/>
            <a:ext cx="3459055" cy="2223678"/>
          </a:xfrm>
          <a:prstGeom prst="rect">
            <a:avLst/>
          </a:prstGeom>
        </p:spPr>
      </p:pic>
    </p:spTree>
    <p:extLst>
      <p:ext uri="{BB962C8B-B14F-4D97-AF65-F5344CB8AC3E}">
        <p14:creationId xmlns:p14="http://schemas.microsoft.com/office/powerpoint/2010/main" val="9033784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82EB80E4-B400-A869-2913-790BB608371D}"/>
              </a:ext>
            </a:extLst>
          </p:cNvPr>
          <p:cNvSpPr>
            <a:spLocks noGrp="1"/>
          </p:cNvSpPr>
          <p:nvPr>
            <p:ph type="title"/>
          </p:nvPr>
        </p:nvSpPr>
        <p:spPr/>
        <p:txBody>
          <a:bodyPr/>
          <a:lstStyle/>
          <a:p>
            <a:r>
              <a:rPr lang="fr-FR"/>
              <a:t>Exemples </a:t>
            </a:r>
            <a:r>
              <a:rPr lang="fr-FR" dirty="0"/>
              <a:t>de PPGE réalisés dans le GRAND EST EUROPE</a:t>
            </a:r>
          </a:p>
        </p:txBody>
      </p:sp>
      <p:pic>
        <p:nvPicPr>
          <p:cNvPr id="5" name="Image 4">
            <a:extLst>
              <a:ext uri="{FF2B5EF4-FFF2-40B4-BE49-F238E27FC236}">
                <a16:creationId xmlns:a16="http://schemas.microsoft.com/office/drawing/2014/main" id="{607665CD-827F-8AB3-AAEB-5E84FE0555C8}"/>
              </a:ext>
            </a:extLst>
          </p:cNvPr>
          <p:cNvPicPr>
            <a:picLocks noChangeAspect="1"/>
          </p:cNvPicPr>
          <p:nvPr/>
        </p:nvPicPr>
        <p:blipFill>
          <a:blip r:embed="rId2"/>
          <a:stretch>
            <a:fillRect/>
          </a:stretch>
        </p:blipFill>
        <p:spPr>
          <a:xfrm>
            <a:off x="757499" y="1413164"/>
            <a:ext cx="3203746" cy="2135831"/>
          </a:xfrm>
          <a:prstGeom prst="rect">
            <a:avLst/>
          </a:prstGeom>
        </p:spPr>
      </p:pic>
      <p:pic>
        <p:nvPicPr>
          <p:cNvPr id="8" name="Image 7">
            <a:extLst>
              <a:ext uri="{FF2B5EF4-FFF2-40B4-BE49-F238E27FC236}">
                <a16:creationId xmlns:a16="http://schemas.microsoft.com/office/drawing/2014/main" id="{2EEB7707-145A-EA79-0FF1-9BFCB3BE52A7}"/>
              </a:ext>
            </a:extLst>
          </p:cNvPr>
          <p:cNvPicPr>
            <a:picLocks noChangeAspect="1"/>
          </p:cNvPicPr>
          <p:nvPr/>
        </p:nvPicPr>
        <p:blipFill rotWithShape="1">
          <a:blip r:embed="rId3"/>
          <a:srcRect t="15293" r="14972" b="8858"/>
          <a:stretch/>
        </p:blipFill>
        <p:spPr>
          <a:xfrm>
            <a:off x="1849164" y="3885597"/>
            <a:ext cx="3775782" cy="2246778"/>
          </a:xfrm>
          <a:prstGeom prst="rect">
            <a:avLst/>
          </a:prstGeom>
        </p:spPr>
      </p:pic>
      <p:pic>
        <p:nvPicPr>
          <p:cNvPr id="10" name="Image 9">
            <a:extLst>
              <a:ext uri="{FF2B5EF4-FFF2-40B4-BE49-F238E27FC236}">
                <a16:creationId xmlns:a16="http://schemas.microsoft.com/office/drawing/2014/main" id="{AFEA0D48-C1E4-41FF-468C-C7FD85F99398}"/>
              </a:ext>
            </a:extLst>
          </p:cNvPr>
          <p:cNvPicPr>
            <a:picLocks noChangeAspect="1"/>
          </p:cNvPicPr>
          <p:nvPr/>
        </p:nvPicPr>
        <p:blipFill rotWithShape="1">
          <a:blip r:embed="rId4"/>
          <a:srcRect r="532"/>
          <a:stretch/>
        </p:blipFill>
        <p:spPr>
          <a:xfrm>
            <a:off x="4409340" y="1578822"/>
            <a:ext cx="3515195" cy="2246778"/>
          </a:xfrm>
          <a:prstGeom prst="rect">
            <a:avLst/>
          </a:prstGeom>
        </p:spPr>
      </p:pic>
      <p:pic>
        <p:nvPicPr>
          <p:cNvPr id="12" name="Image 11">
            <a:extLst>
              <a:ext uri="{FF2B5EF4-FFF2-40B4-BE49-F238E27FC236}">
                <a16:creationId xmlns:a16="http://schemas.microsoft.com/office/drawing/2014/main" id="{D1468F4E-3801-7D1D-9AB4-76C62D181E6D}"/>
              </a:ext>
            </a:extLst>
          </p:cNvPr>
          <p:cNvPicPr>
            <a:picLocks noChangeAspect="1"/>
          </p:cNvPicPr>
          <p:nvPr/>
        </p:nvPicPr>
        <p:blipFill rotWithShape="1">
          <a:blip r:embed="rId5"/>
          <a:srcRect r="3101"/>
          <a:stretch/>
        </p:blipFill>
        <p:spPr>
          <a:xfrm>
            <a:off x="8138232" y="1170001"/>
            <a:ext cx="3294152" cy="2258999"/>
          </a:xfrm>
          <a:prstGeom prst="rect">
            <a:avLst/>
          </a:prstGeom>
        </p:spPr>
      </p:pic>
      <p:pic>
        <p:nvPicPr>
          <p:cNvPr id="14" name="Image 13">
            <a:extLst>
              <a:ext uri="{FF2B5EF4-FFF2-40B4-BE49-F238E27FC236}">
                <a16:creationId xmlns:a16="http://schemas.microsoft.com/office/drawing/2014/main" id="{7176D4BC-7417-6229-F0D1-313BD043DB39}"/>
              </a:ext>
            </a:extLst>
          </p:cNvPr>
          <p:cNvPicPr>
            <a:picLocks noChangeAspect="1"/>
          </p:cNvPicPr>
          <p:nvPr/>
        </p:nvPicPr>
        <p:blipFill>
          <a:blip r:embed="rId6"/>
          <a:stretch>
            <a:fillRect/>
          </a:stretch>
        </p:blipFill>
        <p:spPr>
          <a:xfrm>
            <a:off x="6567056" y="3946066"/>
            <a:ext cx="3633754" cy="2186309"/>
          </a:xfrm>
          <a:prstGeom prst="rect">
            <a:avLst/>
          </a:prstGeom>
        </p:spPr>
      </p:pic>
    </p:spTree>
    <p:extLst>
      <p:ext uri="{BB962C8B-B14F-4D97-AF65-F5344CB8AC3E}">
        <p14:creationId xmlns:p14="http://schemas.microsoft.com/office/powerpoint/2010/main" val="1203058050"/>
      </p:ext>
    </p:extLst>
  </p:cSld>
  <p:clrMapOvr>
    <a:masterClrMapping/>
  </p:clrMapOvr>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2.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57E8B239D403E840800C696E7985674A" ma:contentTypeVersion="6" ma:contentTypeDescription="Create a new document." ma:contentTypeScope="" ma:versionID="fe760dd432802fdcc195d9923cdd1cd9">
  <xsd:schema xmlns:xsd="http://www.w3.org/2001/XMLSchema" xmlns:xs="http://www.w3.org/2001/XMLSchema" xmlns:p="http://schemas.microsoft.com/office/2006/metadata/properties" xmlns:ns2="1a40a84c-33b5-49a6-931e-703b1ed202b2" xmlns:ns3="3b0a69a2-9d22-4874-9f05-8a348c9f3672" targetNamespace="http://schemas.microsoft.com/office/2006/metadata/properties" ma:root="true" ma:fieldsID="b134ff39f69ae7b8b70700412b2620c3" ns2:_="" ns3:_="">
    <xsd:import namespace="1a40a84c-33b5-49a6-931e-703b1ed202b2"/>
    <xsd:import namespace="3b0a69a2-9d22-4874-9f05-8a348c9f367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40a84c-33b5-49a6-931e-703b1ed202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b0a69a2-9d22-4874-9f05-8a348c9f367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B8F6F9B-7EE9-4455-AB8D-50A50A67489A}">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1a40a84c-33b5-49a6-931e-703b1ed202b2"/>
    <ds:schemaRef ds:uri="3b0a69a2-9d22-4874-9f05-8a348c9f3672"/>
    <ds:schemaRef ds:uri="http://www.w3.org/XML/1998/namespace"/>
    <ds:schemaRef ds:uri="http://purl.org/dc/dcmitype/"/>
  </ds:schemaRefs>
</ds:datastoreItem>
</file>

<file path=customXml/itemProps2.xml><?xml version="1.0" encoding="utf-8"?>
<ds:datastoreItem xmlns:ds="http://schemas.openxmlformats.org/officeDocument/2006/customXml" ds:itemID="{DA155B13-EC3D-4862-9177-B9191B6FC4CE}">
  <ds:schemaRefs>
    <ds:schemaRef ds:uri="http://schemas.microsoft.com/sharepoint/v3/contenttype/forms"/>
  </ds:schemaRefs>
</ds:datastoreItem>
</file>

<file path=customXml/itemProps3.xml><?xml version="1.0" encoding="utf-8"?>
<ds:datastoreItem xmlns:ds="http://schemas.openxmlformats.org/officeDocument/2006/customXml" ds:itemID="{40055912-017D-4CCD-BA1F-B4929ECA12B7}">
  <ds:schemaRefs>
    <ds:schemaRef ds:uri="Microsoft.SharePoint.Taxonomy.ContentTypeSync"/>
  </ds:schemaRefs>
</ds:datastoreItem>
</file>

<file path=customXml/itemProps4.xml><?xml version="1.0" encoding="utf-8"?>
<ds:datastoreItem xmlns:ds="http://schemas.openxmlformats.org/officeDocument/2006/customXml" ds:itemID="{19DDF655-7918-4AA3-A77C-3EAF9CF8A8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40a84c-33b5-49a6-931e-703b1ed202b2"/>
    <ds:schemaRef ds:uri="3b0a69a2-9d22-4874-9f05-8a348c9f36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CAISSE DEPARGNE Template PowerPoint v5</Template>
  <TotalTime>7317</TotalTime>
  <Words>546</Words>
  <Application>Microsoft Office PowerPoint</Application>
  <PresentationFormat>Grand écran</PresentationFormat>
  <Paragraphs>33</Paragraphs>
  <Slides>6</Slides>
  <Notes>4</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6</vt:i4>
      </vt:variant>
    </vt:vector>
  </HeadingPairs>
  <TitlesOfParts>
    <vt:vector size="12" baseType="lpstr">
      <vt:lpstr>Arial</vt:lpstr>
      <vt:lpstr>Arial Black</vt:lpstr>
      <vt:lpstr>Calibri</vt:lpstr>
      <vt:lpstr>Wingdings</vt:lpstr>
      <vt:lpstr>Wingdings 2</vt:lpstr>
      <vt:lpstr>Caisse d'Epargne</vt:lpstr>
      <vt:lpstr>Prêt Participatif Grand Est   Présentation Marché des Professionnels   29 novembre 2023 </vt:lpstr>
      <vt:lpstr>Prêt participatif grand est (ppge) </vt:lpstr>
      <vt:lpstr>Caractéristiques du PPGE</vt:lpstr>
      <vt:lpstr>Caractéristiques du PPGE</vt:lpstr>
      <vt:lpstr>Caractéristiques du PPGE</vt:lpstr>
      <vt:lpstr>Exemples de PPGE réalisés dans le GRAND EST EUROPE</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[Arial bold 47 pt]</dc:title>
  <dc:creator>HONNERT Gregoire [CEGEE]</dc:creator>
  <cp:lastModifiedBy>SCHUMACHER Christine [CEGEE]</cp:lastModifiedBy>
  <cp:revision>16</cp:revision>
  <cp:lastPrinted>2023-03-13T08:00:01Z</cp:lastPrinted>
  <dcterms:created xsi:type="dcterms:W3CDTF">2021-07-28T12:57:33Z</dcterms:created>
  <dcterms:modified xsi:type="dcterms:W3CDTF">2023-11-20T17:04:23Z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0x01010057E8B239D403E840800C696E7985674A</vt:lpwstr>
  </property>
  <property fmtid="{D5CDD505-2E9C-101B-9397-08002B2CF9AE}" pid="3" name="MSIP_Label_48a19f0c-bea1-442e-a475-ed109d9ec508_Enabled">
    <vt:lpwstr>true</vt:lpwstr>
  </property>
  <property fmtid="{D5CDD505-2E9C-101B-9397-08002B2CF9AE}" pid="4" name="MSIP_Label_48a19f0c-bea1-442e-a475-ed109d9ec508_SetDate">
    <vt:lpwstr>2023-03-13T10:51:52Z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