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2"/>
  </p:notesMasterIdLst>
  <p:sldIdLst>
    <p:sldId id="549" r:id="rId6"/>
    <p:sldId id="538" r:id="rId7"/>
    <p:sldId id="534" r:id="rId8"/>
    <p:sldId id="535" r:id="rId9"/>
    <p:sldId id="536" r:id="rId10"/>
    <p:sldId id="537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AB36"/>
    <a:srgbClr val="558C0E"/>
    <a:srgbClr val="2010D3"/>
    <a:srgbClr val="1D9DD9"/>
    <a:srgbClr val="FFD817"/>
    <a:srgbClr val="E60B15"/>
    <a:srgbClr val="1EA3E2"/>
    <a:srgbClr val="77BF32"/>
    <a:srgbClr val="3F6D03"/>
    <a:srgbClr val="F9C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2EC952-9053-4251-85E7-819627A7ABD3}" v="2" dt="2024-01-18T12:52:27.5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22" d="100"/>
          <a:sy n="122" d="100"/>
        </p:scale>
        <p:origin x="4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FFORT Didier [CEGEE]" userId="1ee2bfa2-614f-445e-af1b-d096af47a93d" providerId="ADAL" clId="{F6BE288A-4595-4AB4-B725-8A171422DB82}"/>
    <pc:docChg chg="custSel delSld modSld">
      <pc:chgData name="REFFORT Didier [CEGEE]" userId="1ee2bfa2-614f-445e-af1b-d096af47a93d" providerId="ADAL" clId="{F6BE288A-4595-4AB4-B725-8A171422DB82}" dt="2023-10-20T15:22:06.945" v="133" actId="1076"/>
      <pc:docMkLst>
        <pc:docMk/>
      </pc:docMkLst>
      <pc:sldChg chg="del">
        <pc:chgData name="REFFORT Didier [CEGEE]" userId="1ee2bfa2-614f-445e-af1b-d096af47a93d" providerId="ADAL" clId="{F6BE288A-4595-4AB4-B725-8A171422DB82}" dt="2023-10-20T14:45:39.549" v="0" actId="47"/>
        <pc:sldMkLst>
          <pc:docMk/>
          <pc:sldMk cId="4018691443" sldId="268"/>
        </pc:sldMkLst>
      </pc:sldChg>
      <pc:sldChg chg="del">
        <pc:chgData name="REFFORT Didier [CEGEE]" userId="1ee2bfa2-614f-445e-af1b-d096af47a93d" providerId="ADAL" clId="{F6BE288A-4595-4AB4-B725-8A171422DB82}" dt="2023-10-20T14:45:39.799" v="1" actId="47"/>
        <pc:sldMkLst>
          <pc:docMk/>
          <pc:sldMk cId="2111532554" sldId="269"/>
        </pc:sldMkLst>
      </pc:sldChg>
      <pc:sldChg chg="del">
        <pc:chgData name="REFFORT Didier [CEGEE]" userId="1ee2bfa2-614f-445e-af1b-d096af47a93d" providerId="ADAL" clId="{F6BE288A-4595-4AB4-B725-8A171422DB82}" dt="2023-10-20T14:45:40.065" v="2" actId="47"/>
        <pc:sldMkLst>
          <pc:docMk/>
          <pc:sldMk cId="2654970028" sldId="271"/>
        </pc:sldMkLst>
      </pc:sldChg>
      <pc:sldChg chg="modSp mod">
        <pc:chgData name="REFFORT Didier [CEGEE]" userId="1ee2bfa2-614f-445e-af1b-d096af47a93d" providerId="ADAL" clId="{F6BE288A-4595-4AB4-B725-8A171422DB82}" dt="2023-10-20T15:22:06.945" v="133" actId="1076"/>
        <pc:sldMkLst>
          <pc:docMk/>
          <pc:sldMk cId="1328677269" sldId="536"/>
        </pc:sldMkLst>
        <pc:spChg chg="mod">
          <ac:chgData name="REFFORT Didier [CEGEE]" userId="1ee2bfa2-614f-445e-af1b-d096af47a93d" providerId="ADAL" clId="{F6BE288A-4595-4AB4-B725-8A171422DB82}" dt="2023-10-20T15:22:06.945" v="133" actId="1076"/>
          <ac:spMkLst>
            <pc:docMk/>
            <pc:sldMk cId="1328677269" sldId="536"/>
            <ac:spMk id="5" creationId="{C04B74A1-B259-41C6-BACF-1DF10A8980E4}"/>
          </ac:spMkLst>
        </pc:spChg>
        <pc:graphicFrameChg chg="mod">
          <ac:chgData name="REFFORT Didier [CEGEE]" userId="1ee2bfa2-614f-445e-af1b-d096af47a93d" providerId="ADAL" clId="{F6BE288A-4595-4AB4-B725-8A171422DB82}" dt="2023-10-20T15:22:01.376" v="132" actId="14100"/>
          <ac:graphicFrameMkLst>
            <pc:docMk/>
            <pc:sldMk cId="1328677269" sldId="536"/>
            <ac:graphicFrameMk id="3" creationId="{5E279EB3-F989-4C44-90EC-FA48368CDA5B}"/>
          </ac:graphicFrameMkLst>
        </pc:graphicFrameChg>
      </pc:sldChg>
      <pc:sldChg chg="addSp modSp mod">
        <pc:chgData name="REFFORT Didier [CEGEE]" userId="1ee2bfa2-614f-445e-af1b-d096af47a93d" providerId="ADAL" clId="{F6BE288A-4595-4AB4-B725-8A171422DB82}" dt="2023-10-20T15:20:50.199" v="128" actId="20577"/>
        <pc:sldMkLst>
          <pc:docMk/>
          <pc:sldMk cId="3611080476" sldId="537"/>
        </pc:sldMkLst>
        <pc:spChg chg="add mod">
          <ac:chgData name="REFFORT Didier [CEGEE]" userId="1ee2bfa2-614f-445e-af1b-d096af47a93d" providerId="ADAL" clId="{F6BE288A-4595-4AB4-B725-8A171422DB82}" dt="2023-10-20T15:20:50.199" v="128" actId="20577"/>
          <ac:spMkLst>
            <pc:docMk/>
            <pc:sldMk cId="3611080476" sldId="537"/>
            <ac:spMk id="9" creationId="{E5D0DA62-906C-8F1C-FB75-21A3F5CA61AC}"/>
          </ac:spMkLst>
        </pc:spChg>
        <pc:picChg chg="add mod">
          <ac:chgData name="REFFORT Didier [CEGEE]" userId="1ee2bfa2-614f-445e-af1b-d096af47a93d" providerId="ADAL" clId="{F6BE288A-4595-4AB4-B725-8A171422DB82}" dt="2023-10-20T15:16:43.615" v="15" actId="1076"/>
          <ac:picMkLst>
            <pc:docMk/>
            <pc:sldMk cId="3611080476" sldId="537"/>
            <ac:picMk id="8" creationId="{47056B20-BF44-EAF1-F3D7-17817EBAB7D7}"/>
          </ac:picMkLst>
        </pc:picChg>
      </pc:sldChg>
      <pc:sldChg chg="del">
        <pc:chgData name="REFFORT Didier [CEGEE]" userId="1ee2bfa2-614f-445e-af1b-d096af47a93d" providerId="ADAL" clId="{F6BE288A-4595-4AB4-B725-8A171422DB82}" dt="2023-10-20T14:45:40.344" v="3" actId="47"/>
        <pc:sldMkLst>
          <pc:docMk/>
          <pc:sldMk cId="1791566010" sldId="539"/>
        </pc:sldMkLst>
      </pc:sldChg>
      <pc:sldChg chg="del">
        <pc:chgData name="REFFORT Didier [CEGEE]" userId="1ee2bfa2-614f-445e-af1b-d096af47a93d" providerId="ADAL" clId="{F6BE288A-4595-4AB4-B725-8A171422DB82}" dt="2023-10-20T14:45:40.867" v="4" actId="47"/>
        <pc:sldMkLst>
          <pc:docMk/>
          <pc:sldMk cId="2335769613" sldId="540"/>
        </pc:sldMkLst>
      </pc:sldChg>
      <pc:sldChg chg="del">
        <pc:chgData name="REFFORT Didier [CEGEE]" userId="1ee2bfa2-614f-445e-af1b-d096af47a93d" providerId="ADAL" clId="{F6BE288A-4595-4AB4-B725-8A171422DB82}" dt="2023-10-20T14:45:41.768" v="5" actId="47"/>
        <pc:sldMkLst>
          <pc:docMk/>
          <pc:sldMk cId="3310146526" sldId="541"/>
        </pc:sldMkLst>
      </pc:sldChg>
      <pc:sldChg chg="del">
        <pc:chgData name="REFFORT Didier [CEGEE]" userId="1ee2bfa2-614f-445e-af1b-d096af47a93d" providerId="ADAL" clId="{F6BE288A-4595-4AB4-B725-8A171422DB82}" dt="2023-10-20T14:45:42.585" v="6" actId="47"/>
        <pc:sldMkLst>
          <pc:docMk/>
          <pc:sldMk cId="3105099743" sldId="542"/>
        </pc:sldMkLst>
      </pc:sldChg>
      <pc:sldChg chg="del">
        <pc:chgData name="REFFORT Didier [CEGEE]" userId="1ee2bfa2-614f-445e-af1b-d096af47a93d" providerId="ADAL" clId="{F6BE288A-4595-4AB4-B725-8A171422DB82}" dt="2023-10-20T14:45:43.269" v="7" actId="47"/>
        <pc:sldMkLst>
          <pc:docMk/>
          <pc:sldMk cId="855129790" sldId="543"/>
        </pc:sldMkLst>
      </pc:sldChg>
      <pc:sldChg chg="del">
        <pc:chgData name="REFFORT Didier [CEGEE]" userId="1ee2bfa2-614f-445e-af1b-d096af47a93d" providerId="ADAL" clId="{F6BE288A-4595-4AB4-B725-8A171422DB82}" dt="2023-10-20T14:45:48.114" v="8" actId="47"/>
        <pc:sldMkLst>
          <pc:docMk/>
          <pc:sldMk cId="2290892143" sldId="544"/>
        </pc:sldMkLst>
      </pc:sldChg>
      <pc:sldChg chg="del">
        <pc:chgData name="REFFORT Didier [CEGEE]" userId="1ee2bfa2-614f-445e-af1b-d096af47a93d" providerId="ADAL" clId="{F6BE288A-4595-4AB4-B725-8A171422DB82}" dt="2023-10-20T14:45:48.691" v="9" actId="47"/>
        <pc:sldMkLst>
          <pc:docMk/>
          <pc:sldMk cId="149531311" sldId="545"/>
        </pc:sldMkLst>
      </pc:sldChg>
      <pc:sldChg chg="del">
        <pc:chgData name="REFFORT Didier [CEGEE]" userId="1ee2bfa2-614f-445e-af1b-d096af47a93d" providerId="ADAL" clId="{F6BE288A-4595-4AB4-B725-8A171422DB82}" dt="2023-10-20T14:45:51.361" v="11" actId="47"/>
        <pc:sldMkLst>
          <pc:docMk/>
          <pc:sldMk cId="1987216962" sldId="546"/>
        </pc:sldMkLst>
      </pc:sldChg>
      <pc:sldChg chg="del">
        <pc:chgData name="REFFORT Didier [CEGEE]" userId="1ee2bfa2-614f-445e-af1b-d096af47a93d" providerId="ADAL" clId="{F6BE288A-4595-4AB4-B725-8A171422DB82}" dt="2023-10-20T14:45:49.441" v="10" actId="47"/>
        <pc:sldMkLst>
          <pc:docMk/>
          <pc:sldMk cId="12026357" sldId="548"/>
        </pc:sldMkLst>
      </pc:sldChg>
      <pc:sldChg chg="delSp mod">
        <pc:chgData name="REFFORT Didier [CEGEE]" userId="1ee2bfa2-614f-445e-af1b-d096af47a93d" providerId="ADAL" clId="{F6BE288A-4595-4AB4-B725-8A171422DB82}" dt="2023-10-20T14:46:07.287" v="12" actId="478"/>
        <pc:sldMkLst>
          <pc:docMk/>
          <pc:sldMk cId="3873093068" sldId="549"/>
        </pc:sldMkLst>
        <pc:spChg chg="del">
          <ac:chgData name="REFFORT Didier [CEGEE]" userId="1ee2bfa2-614f-445e-af1b-d096af47a93d" providerId="ADAL" clId="{F6BE288A-4595-4AB4-B725-8A171422DB82}" dt="2023-10-20T14:46:07.287" v="12" actId="478"/>
          <ac:spMkLst>
            <pc:docMk/>
            <pc:sldMk cId="3873093068" sldId="549"/>
            <ac:spMk id="15" creationId="{F492DFAC-1091-4A05-B9EB-8A2EE60B2EF4}"/>
          </ac:spMkLst>
        </pc:spChg>
      </pc:sldChg>
    </pc:docChg>
  </pc:docChgLst>
  <pc:docChgLst>
    <pc:chgData name="REFFORT Didier [CEGEE]" userId="1ee2bfa2-614f-445e-af1b-d096af47a93d" providerId="ADAL" clId="{022EC952-9053-4251-85E7-819627A7ABD3}"/>
    <pc:docChg chg="custSel modSld">
      <pc:chgData name="REFFORT Didier [CEGEE]" userId="1ee2bfa2-614f-445e-af1b-d096af47a93d" providerId="ADAL" clId="{022EC952-9053-4251-85E7-819627A7ABD3}" dt="2024-01-18T12:52:27.544" v="32"/>
      <pc:docMkLst>
        <pc:docMk/>
      </pc:docMkLst>
      <pc:sldChg chg="addSp delSp modSp mod">
        <pc:chgData name="REFFORT Didier [CEGEE]" userId="1ee2bfa2-614f-445e-af1b-d096af47a93d" providerId="ADAL" clId="{022EC952-9053-4251-85E7-819627A7ABD3}" dt="2024-01-18T12:52:27.544" v="32"/>
        <pc:sldMkLst>
          <pc:docMk/>
          <pc:sldMk cId="1328677269" sldId="536"/>
        </pc:sldMkLst>
        <pc:spChg chg="mod">
          <ac:chgData name="REFFORT Didier [CEGEE]" userId="1ee2bfa2-614f-445e-af1b-d096af47a93d" providerId="ADAL" clId="{022EC952-9053-4251-85E7-819627A7ABD3}" dt="2024-01-18T12:52:21.354" v="30" actId="20577"/>
          <ac:spMkLst>
            <pc:docMk/>
            <pc:sldMk cId="1328677269" sldId="536"/>
            <ac:spMk id="4" creationId="{B4928EE9-E37A-458A-97D7-57CE06794373}"/>
          </ac:spMkLst>
        </pc:spChg>
        <pc:graphicFrameChg chg="del">
          <ac:chgData name="REFFORT Didier [CEGEE]" userId="1ee2bfa2-614f-445e-af1b-d096af47a93d" providerId="ADAL" clId="{022EC952-9053-4251-85E7-819627A7ABD3}" dt="2024-01-18T12:52:04.022" v="2" actId="478"/>
          <ac:graphicFrameMkLst>
            <pc:docMk/>
            <pc:sldMk cId="1328677269" sldId="536"/>
            <ac:graphicFrameMk id="3" creationId="{5E279EB3-F989-4C44-90EC-FA48368CDA5B}"/>
          </ac:graphicFrameMkLst>
        </pc:graphicFrameChg>
        <pc:graphicFrameChg chg="add mod">
          <ac:chgData name="REFFORT Didier [CEGEE]" userId="1ee2bfa2-614f-445e-af1b-d096af47a93d" providerId="ADAL" clId="{022EC952-9053-4251-85E7-819627A7ABD3}" dt="2024-01-18T12:52:27.544" v="32"/>
          <ac:graphicFrameMkLst>
            <pc:docMk/>
            <pc:sldMk cId="1328677269" sldId="536"/>
            <ac:graphicFrameMk id="7" creationId="{35790A97-3F20-0762-51A2-02378DB5AC59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18/01/2024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D93B1D-DC01-4893-A595-B9340BCAA29B}"/>
              </a:ext>
            </a:extLst>
          </p:cNvPr>
          <p:cNvSpPr txBox="1"/>
          <p:nvPr userDrawn="1"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S4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42529F8-7B06-42FD-85A7-3840B4DE0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94" y="1704447"/>
            <a:ext cx="4929052" cy="386141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B853A09-D0D0-44A7-9703-E44A3019057A}"/>
              </a:ext>
            </a:extLst>
          </p:cNvPr>
          <p:cNvSpPr/>
          <p:nvPr/>
        </p:nvSpPr>
        <p:spPr>
          <a:xfrm>
            <a:off x="6261243" y="2578986"/>
            <a:ext cx="541695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FR" sz="36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Le Prêt Participatif Grand Est  (PPGE)</a:t>
            </a:r>
          </a:p>
          <a:p>
            <a:pPr lvl="1">
              <a:defRPr/>
            </a:pPr>
            <a:r>
              <a:rPr lang="fr-FR" sz="2800" b="1" dirty="0">
                <a:ln>
                  <a:solidFill>
                    <a:prstClr val="white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2800" dirty="0">
              <a:ln w="0"/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38FA3-8CBD-485F-81A6-4814B8DC34B1}"/>
              </a:ext>
            </a:extLst>
          </p:cNvPr>
          <p:cNvSpPr/>
          <p:nvPr/>
        </p:nvSpPr>
        <p:spPr>
          <a:xfrm>
            <a:off x="6209211" y="1680753"/>
            <a:ext cx="5592913" cy="3871293"/>
          </a:xfrm>
          <a:prstGeom prst="rect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5BDD82-9303-4B06-AD40-4145BEE2062A}"/>
              </a:ext>
            </a:extLst>
          </p:cNvPr>
          <p:cNvSpPr/>
          <p:nvPr/>
        </p:nvSpPr>
        <p:spPr>
          <a:xfrm>
            <a:off x="153576" y="4284707"/>
            <a:ext cx="59918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  <a:cs typeface="Aharoni" panose="02010803020104030203" pitchFamily="2" charset="-79"/>
              </a:rPr>
              <a:t>Le Prêt Participatif Grand Est (PPGE)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CB6C47-CF17-47D3-B7F7-D22C3B5FCD16}"/>
              </a:ext>
            </a:extLst>
          </p:cNvPr>
          <p:cNvSpPr/>
          <p:nvPr/>
        </p:nvSpPr>
        <p:spPr>
          <a:xfrm>
            <a:off x="6208992" y="1429454"/>
            <a:ext cx="525148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endParaRPr lang="fr-FR" sz="2800" b="1" dirty="0">
              <a:ln>
                <a:solidFill>
                  <a:prstClr val="white"/>
                </a:solidFill>
              </a:ln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1">
              <a:defRPr/>
            </a:pPr>
            <a:r>
              <a:rPr lang="fr-FR" sz="2800" b="1" dirty="0">
                <a:ln>
                  <a:solidFill>
                    <a:prstClr val="white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2800" dirty="0">
              <a:ln w="0"/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73093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Prêt Participatif Grand Est</a:t>
            </a:r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EB04B3FC-F68C-403C-8CBB-C670307D08E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61840" y="60129"/>
            <a:ext cx="2503212" cy="231775"/>
          </a:xfrm>
          <a:prstGeom prst="rect">
            <a:avLst/>
          </a:prstGeom>
        </p:spPr>
        <p:txBody>
          <a:bodyPr/>
          <a:lstStyle/>
          <a:p>
            <a:r>
              <a:rPr lang="fr-FR" sz="2000" dirty="0">
                <a:solidFill>
                  <a:schemeClr val="tx1"/>
                </a:solidFill>
                <a:latin typeface="Montserrat Black" panose="00000A00000000000000" pitchFamily="2" charset="0"/>
              </a:rPr>
              <a:t>PPGE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41A7BC-20BA-480E-B1A4-E1297CF41DB2}"/>
              </a:ext>
            </a:extLst>
          </p:cNvPr>
          <p:cNvSpPr/>
          <p:nvPr/>
        </p:nvSpPr>
        <p:spPr>
          <a:xfrm>
            <a:off x="1027611" y="1948433"/>
            <a:ext cx="103457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La CEGEE, La Région Grand Est, le FEI, BPALC et le Crédit Agricole Alsace Vosges ont signé un accord pour le lancement des 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</a:rPr>
              <a:t>Prêts Participatifs Grand Est (PPGE). </a:t>
            </a: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A1693D-9F51-4C94-BB96-9D9DBC44328F}"/>
              </a:ext>
            </a:extLst>
          </p:cNvPr>
          <p:cNvSpPr/>
          <p:nvPr/>
        </p:nvSpPr>
        <p:spPr>
          <a:xfrm>
            <a:off x="1027611" y="2814770"/>
            <a:ext cx="106505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 PPGE constitue l’une des briques importantes du programme de la Région Grand Est « Business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Act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Région Grand-Est » qui vise à mobiliser 250M€ de prêts participatifs à destination des entreprises de notre territoire. </a:t>
            </a:r>
          </a:p>
          <a:p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 PPGE est l’équivalent du Prêt Participe Relance (PPR)  mais s’adresse aux TPE/PME de la région et est financé sur les ressources propres de la Région Grand Est.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9EF00C-B29D-4312-BB75-CC009E9D635A}"/>
              </a:ext>
            </a:extLst>
          </p:cNvPr>
          <p:cNvSpPr/>
          <p:nvPr/>
        </p:nvSpPr>
        <p:spPr>
          <a:xfrm>
            <a:off x="1077285" y="431466"/>
            <a:ext cx="1750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Présentation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094086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Prêt Participatif Grand Est</a:t>
            </a:r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EB04B3FC-F68C-403C-8CBB-C670307D08E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61840" y="60129"/>
            <a:ext cx="2503212" cy="231775"/>
          </a:xfrm>
          <a:prstGeom prst="rect">
            <a:avLst/>
          </a:prstGeom>
        </p:spPr>
        <p:txBody>
          <a:bodyPr/>
          <a:lstStyle/>
          <a:p>
            <a:r>
              <a:rPr lang="fr-FR" sz="2000" dirty="0">
                <a:solidFill>
                  <a:schemeClr val="tx1"/>
                </a:solidFill>
                <a:latin typeface="Montserrat Black" panose="00000A00000000000000" pitchFamily="2" charset="0"/>
              </a:rPr>
              <a:t>PPGE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EB4F55-4421-4756-A968-433EEEEE1906}"/>
              </a:ext>
            </a:extLst>
          </p:cNvPr>
          <p:cNvSpPr/>
          <p:nvPr/>
        </p:nvSpPr>
        <p:spPr>
          <a:xfrm>
            <a:off x="1097279" y="458429"/>
            <a:ext cx="815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Les marchés concernés et éligibilité</a:t>
            </a:r>
            <a:endParaRPr lang="fr-FR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732BF5-40DA-4EED-B192-77F26A062852}"/>
              </a:ext>
            </a:extLst>
          </p:cNvPr>
          <p:cNvSpPr/>
          <p:nvPr/>
        </p:nvSpPr>
        <p:spPr>
          <a:xfrm>
            <a:off x="1619794" y="1498938"/>
            <a:ext cx="91614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q"/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Les marchés Pros et BDR sont concernés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TPE/PME dont le siège est situé en Région Grand Est ou en cas d’investissement localisé en Région Grand Est (un établissement actif dans la région).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La TPE/PME bénéficiaire </a:t>
            </a:r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doit avoir un projet de croissance ou de développement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post crise COVID (investissement et/ou liés aux besoins en fonds de roulement (« BFR »)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Note BDF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≤ 6+ (nouvelle cotation) 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82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Prêt Participatif Grand Est</a:t>
            </a:r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EB04B3FC-F68C-403C-8CBB-C670307D08E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61840" y="60129"/>
            <a:ext cx="2503212" cy="231775"/>
          </a:xfrm>
          <a:prstGeom prst="rect">
            <a:avLst/>
          </a:prstGeom>
        </p:spPr>
        <p:txBody>
          <a:bodyPr/>
          <a:lstStyle/>
          <a:p>
            <a:r>
              <a:rPr lang="fr-FR" sz="2000" dirty="0">
                <a:solidFill>
                  <a:schemeClr val="tx1"/>
                </a:solidFill>
                <a:latin typeface="Montserrat Black" panose="00000A00000000000000" pitchFamily="2" charset="0"/>
              </a:rPr>
              <a:t>PPGE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EB4F55-4421-4756-A968-433EEEEE1906}"/>
              </a:ext>
            </a:extLst>
          </p:cNvPr>
          <p:cNvSpPr/>
          <p:nvPr/>
        </p:nvSpPr>
        <p:spPr>
          <a:xfrm>
            <a:off x="1097279" y="458429"/>
            <a:ext cx="815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Les caractéristiques</a:t>
            </a:r>
            <a:endParaRPr lang="fr-FR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8B707A-28B7-4FF9-AE29-24CAF47CEA69}"/>
              </a:ext>
            </a:extLst>
          </p:cNvPr>
          <p:cNvSpPr/>
          <p:nvPr/>
        </p:nvSpPr>
        <p:spPr>
          <a:xfrm>
            <a:off x="1497874" y="1538797"/>
            <a:ext cx="893499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le PPGE est un emprunt de haut de bilan, assimilé à des quasi-fonds propres : </a:t>
            </a:r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Financement LT s’insérant, dans le bilan l’entreprise financée, entre les fonds propres et la dette classique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Garantie :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GAPD* du FEI à hauteur de 80% + Gratuité de la garantie. Ce financement est octroyé sans garantie supplémentaire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Montant maximum de 500 K€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Amortissement :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Différé de 2 à 5 ans + amortissement du capital sur 5 ans minimum (durée maximum : 10 ans avec ou sans différé)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Une grille d’éligibilité pour vous accompagner dans votre analyse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Dossiers du ressort systématique du comité des engagements </a:t>
            </a:r>
            <a:endParaRPr lang="fr-FR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1C18BF-DE31-4BD0-BF1B-113CD4E537C6}"/>
              </a:ext>
            </a:extLst>
          </p:cNvPr>
          <p:cNvSpPr txBox="1"/>
          <p:nvPr/>
        </p:nvSpPr>
        <p:spPr>
          <a:xfrm>
            <a:off x="8191500" y="5989320"/>
            <a:ext cx="48615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 dirty="0"/>
              <a:t>* Garantie A Première Demande</a:t>
            </a:r>
          </a:p>
        </p:txBody>
      </p:sp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C53A7C6E-B382-4FCC-97E2-845F29A124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0190704"/>
              </p:ext>
            </p:extLst>
          </p:nvPr>
        </p:nvGraphicFramePr>
        <p:xfrm>
          <a:off x="10180319" y="5304790"/>
          <a:ext cx="1217695" cy="1027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2" imgW="914400" imgH="771525" progId="Excel.Sheet.12">
                  <p:embed/>
                </p:oleObj>
              </mc:Choice>
              <mc:Fallback>
                <p:oleObj name="Worksheet" showAsIcon="1" r:id="rId2" imgW="914400" imgH="771525" progId="Excel.Sheet.12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C53A7C6E-B382-4FCC-97E2-845F29A124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180319" y="5304790"/>
                        <a:ext cx="1217695" cy="1027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79FCB396-EF46-4AB0-B77A-31DABB182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4979415"/>
            <a:ext cx="3465693" cy="115523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CC0667AB-825A-4B1D-B5BB-52962DEFF6DD}"/>
              </a:ext>
            </a:extLst>
          </p:cNvPr>
          <p:cNvCxnSpPr>
            <a:cxnSpLocks/>
          </p:cNvCxnSpPr>
          <p:nvPr/>
        </p:nvCxnSpPr>
        <p:spPr>
          <a:xfrm>
            <a:off x="8016240" y="5029200"/>
            <a:ext cx="5334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266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Prêt Participatif Grand Est</a:t>
            </a:r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EB04B3FC-F68C-403C-8CBB-C670307D08E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61840" y="60129"/>
            <a:ext cx="2503212" cy="231775"/>
          </a:xfrm>
          <a:prstGeom prst="rect">
            <a:avLst/>
          </a:prstGeom>
        </p:spPr>
        <p:txBody>
          <a:bodyPr/>
          <a:lstStyle/>
          <a:p>
            <a:r>
              <a:rPr lang="fr-FR" sz="2000" dirty="0">
                <a:solidFill>
                  <a:schemeClr val="tx1"/>
                </a:solidFill>
                <a:latin typeface="Montserrat Black" panose="00000A00000000000000" pitchFamily="2" charset="0"/>
              </a:rPr>
              <a:t>PPGE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EB4F55-4421-4756-A968-433EEEEE1906}"/>
              </a:ext>
            </a:extLst>
          </p:cNvPr>
          <p:cNvSpPr/>
          <p:nvPr/>
        </p:nvSpPr>
        <p:spPr>
          <a:xfrm>
            <a:off x="1097279" y="458429"/>
            <a:ext cx="815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Les exclusions</a:t>
            </a:r>
            <a:endParaRPr lang="fr-FR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928EE9-E37A-458A-97D7-57CE06794373}"/>
              </a:ext>
            </a:extLst>
          </p:cNvPr>
          <p:cNvSpPr/>
          <p:nvPr/>
        </p:nvSpPr>
        <p:spPr>
          <a:xfrm>
            <a:off x="1741714" y="2084087"/>
            <a:ext cx="91614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Opérations de cash out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Objet de financement exclus : amendes, pénalités financières, frais de justice et de contentieux, exonérations de charges, autres charges financières + activités purement financières (promotion immobilière, assurances, activités immobilières …) / Projets portés par des agriculteurs/aquaculteurs/pêcheurs + codes NACE* éligibles)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Règles de minimis respectées : aides publiques doivent être ≤ 200K€ 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4B74A1-B259-41C6-BACF-1DF10A8980E4}"/>
              </a:ext>
            </a:extLst>
          </p:cNvPr>
          <p:cNvSpPr/>
          <p:nvPr/>
        </p:nvSpPr>
        <p:spPr>
          <a:xfrm>
            <a:off x="10603049" y="4392411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*</a:t>
            </a:r>
            <a:endParaRPr lang="fr-FR" dirty="0"/>
          </a:p>
        </p:txBody>
      </p:sp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35790A97-3F20-0762-51A2-02378DB5AC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9459408"/>
              </p:ext>
            </p:extLst>
          </p:nvPr>
        </p:nvGraphicFramePr>
        <p:xfrm>
          <a:off x="10556246" y="446747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2" imgW="914400" imgH="771525" progId="Excel.Sheet.12">
                  <p:embed/>
                </p:oleObj>
              </mc:Choice>
              <mc:Fallback>
                <p:oleObj name="Worksheet" showAsIcon="1" r:id="rId2" imgW="914400" imgH="771525" progId="Excel.Sheet.12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35790A97-3F20-0762-51A2-02378DB5AC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556246" y="446747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8677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Prêt Participatif Grand Est</a:t>
            </a:r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EB04B3FC-F68C-403C-8CBB-C670307D08E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61840" y="60129"/>
            <a:ext cx="2503212" cy="231775"/>
          </a:xfrm>
          <a:prstGeom prst="rect">
            <a:avLst/>
          </a:prstGeom>
        </p:spPr>
        <p:txBody>
          <a:bodyPr/>
          <a:lstStyle/>
          <a:p>
            <a:r>
              <a:rPr lang="fr-FR" sz="2000" dirty="0">
                <a:solidFill>
                  <a:schemeClr val="tx1"/>
                </a:solidFill>
                <a:latin typeface="Montserrat Black" panose="00000A00000000000000" pitchFamily="2" charset="0"/>
              </a:rPr>
              <a:t>PPGE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EB4F55-4421-4756-A968-433EEEEE1906}"/>
              </a:ext>
            </a:extLst>
          </p:cNvPr>
          <p:cNvSpPr/>
          <p:nvPr/>
        </p:nvSpPr>
        <p:spPr>
          <a:xfrm>
            <a:off x="1097279" y="458429"/>
            <a:ext cx="815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La tarification</a:t>
            </a:r>
            <a:endParaRPr lang="fr-FR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2DBA16-8AFE-490C-BC3D-84DD3D257296}"/>
              </a:ext>
            </a:extLst>
          </p:cNvPr>
          <p:cNvSpPr/>
          <p:nvPr/>
        </p:nvSpPr>
        <p:spPr>
          <a:xfrm>
            <a:off x="1541416" y="1372961"/>
            <a:ext cx="92049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</a:rPr>
              <a:t>Les taux proposés ci-dessous sont </a:t>
            </a: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</a:rPr>
              <a:t>indicatifs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fr-FR" b="1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</a:rPr>
              <a:t>Validité des taux 2 semaines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</a:rPr>
              <a:t>Ces taux seront revus à chaque revue de barème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</a:rPr>
              <a:t>Le taux client ne doit jamais excéder l’équivalent de E1M + 4%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fr-FR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</a:rPr>
              <a:t>Le taux client sera validé définitivement en Comité des Engagements, au cas par cas. 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EB74D1-5A7D-48C4-A71D-EE04A222B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762" y="3823063"/>
            <a:ext cx="3312924" cy="237576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1882E55-EB0D-4D88-B93A-1B3CB2F40AA6}"/>
              </a:ext>
            </a:extLst>
          </p:cNvPr>
          <p:cNvSpPr/>
          <p:nvPr/>
        </p:nvSpPr>
        <p:spPr>
          <a:xfrm>
            <a:off x="3414564" y="4681249"/>
            <a:ext cx="12966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Grille indicative</a:t>
            </a: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: 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7056B20-BF44-EAF1-F3D7-17817EBAB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3634" y="667375"/>
            <a:ext cx="3306688" cy="171135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5D0DA62-906C-8F1C-FB75-21A3F5CA61AC}"/>
              </a:ext>
            </a:extLst>
          </p:cNvPr>
          <p:cNvSpPr txBox="1"/>
          <p:nvPr/>
        </p:nvSpPr>
        <p:spPr>
          <a:xfrm>
            <a:off x="8959475" y="1035160"/>
            <a:ext cx="24019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Pour toute demande se rapprocher du département Maitrise des risques PRO (D. Rohde/ </a:t>
            </a:r>
            <a:r>
              <a:rPr lang="fr-FR" sz="1400" dirty="0" err="1"/>
              <a:t>P,Arnold</a:t>
            </a:r>
            <a:r>
              <a:rPr lang="fr-FR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110804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6942</TotalTime>
  <Words>490</Words>
  <Application>Microsoft Office PowerPoint</Application>
  <PresentationFormat>Grand écran</PresentationFormat>
  <Paragraphs>62</Paragraphs>
  <Slides>6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7" baseType="lpstr">
      <vt:lpstr>Arial</vt:lpstr>
      <vt:lpstr>Arial Black</vt:lpstr>
      <vt:lpstr>Arial Narrow</vt:lpstr>
      <vt:lpstr>Calibri</vt:lpstr>
      <vt:lpstr>Mistral</vt:lpstr>
      <vt:lpstr>Montserrat</vt:lpstr>
      <vt:lpstr>Montserrat Black</vt:lpstr>
      <vt:lpstr>Wingdings</vt:lpstr>
      <vt:lpstr>Thème Office</vt:lpstr>
      <vt:lpstr>Worksheet</vt:lpstr>
      <vt:lpstr>Feuille de calcul Microsoft Excel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REFFORT Didier [CEGEE]</cp:lastModifiedBy>
  <cp:revision>355</cp:revision>
  <dcterms:created xsi:type="dcterms:W3CDTF">2020-06-24T09:20:11Z</dcterms:created>
  <dcterms:modified xsi:type="dcterms:W3CDTF">2024-01-18T12:52:36Z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