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Lst>
  <p:notesMasterIdLst>
    <p:notesMasterId r:id="rId19"/>
  </p:notesMasterIdLst>
  <p:handoutMasterIdLst>
    <p:handoutMasterId r:id="rId20"/>
  </p:handoutMasterIdLst>
  <p:sldIdLst>
    <p:sldId id="258" r:id="rId5"/>
    <p:sldId id="2147378021" r:id="rId6"/>
    <p:sldId id="463" r:id="rId7"/>
    <p:sldId id="458" r:id="rId8"/>
    <p:sldId id="2147378019" r:id="rId9"/>
    <p:sldId id="2147378020" r:id="rId10"/>
    <p:sldId id="2147378026" r:id="rId11"/>
    <p:sldId id="2147378022" r:id="rId12"/>
    <p:sldId id="2147378023" r:id="rId13"/>
    <p:sldId id="425" r:id="rId14"/>
    <p:sldId id="2147378018" r:id="rId15"/>
    <p:sldId id="2147378025" r:id="rId16"/>
    <p:sldId id="2147378024" r:id="rId17"/>
    <p:sldId id="256" r:id="rId18"/>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62A16A-5BE2-FA47-E443-E96C94175A42}" name="ALZAR LEA" initials="AL" userId="S::Lea.ALZAR@bpce.fr::473c8511-eab9-4a57-9ac7-5fdc1c5de09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ORGET CECILE" initials="FC" lastIdx="1" clrIdx="0">
    <p:extLst>
      <p:ext uri="{19B8F6BF-5375-455C-9EA6-DF929625EA0E}">
        <p15:presenceInfo xmlns:p15="http://schemas.microsoft.com/office/powerpoint/2012/main" userId="S::Cecile.FORGET@bpce.fr::0b9bf3cc-e142-4f06-aa77-b9a07e61e8ff" providerId="AD"/>
      </p:ext>
    </p:extLst>
  </p:cmAuthor>
  <p:cmAuthor id="2" name="ONAR DIANE" initials="OD" lastIdx="1" clrIdx="1">
    <p:extLst>
      <p:ext uri="{19B8F6BF-5375-455C-9EA6-DF929625EA0E}">
        <p15:presenceInfo xmlns:p15="http://schemas.microsoft.com/office/powerpoint/2012/main" userId="S::Diane.ONAR@bpce.fr::9ae71bfb-25f8-414f-b959-14d1af58a3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6694CE"/>
    <a:srgbClr val="BABADA"/>
    <a:srgbClr val="DCE288"/>
    <a:srgbClr val="705889"/>
    <a:srgbClr val="BF76AA"/>
    <a:srgbClr val="8A5599"/>
    <a:srgbClr val="66327A"/>
    <a:srgbClr val="8AB973"/>
    <a:srgbClr val="0074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6086" autoAdjust="0"/>
  </p:normalViewPr>
  <p:slideViewPr>
    <p:cSldViewPr showGuides="1">
      <p:cViewPr varScale="1">
        <p:scale>
          <a:sx n="83" d="100"/>
          <a:sy n="83" d="100"/>
        </p:scale>
        <p:origin x="820" y="52"/>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2" d="100"/>
          <a:sy n="62" d="100"/>
        </p:scale>
        <p:origin x="3354"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19/10/2023</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00681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559016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811518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72095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71922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688667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86706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411015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KIT RESEAU SCPI EN DIRECT AVRIL 2022</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grpSp>
        <p:nvGrpSpPr>
          <p:cNvPr id="11" name="Groupe 10"/>
          <p:cNvGrpSpPr/>
          <p:nvPr userDrawn="1"/>
        </p:nvGrpSpPr>
        <p:grpSpPr>
          <a:xfrm>
            <a:off x="288927" y="438151"/>
            <a:ext cx="3420000" cy="369633"/>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grpSp>
        <p:nvGrpSpPr>
          <p:cNvPr id="11" name="Groupe 10"/>
          <p:cNvGrpSpPr/>
          <p:nvPr userDrawn="1"/>
        </p:nvGrpSpPr>
        <p:grpSpPr>
          <a:xfrm>
            <a:off x="5702795" y="4587974"/>
            <a:ext cx="3240360" cy="332149"/>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pic>
        <p:nvPicPr>
          <p:cNvPr id="2" name="Image 1">
            <a:extLst>
              <a:ext uri="{FF2B5EF4-FFF2-40B4-BE49-F238E27FC236}">
                <a16:creationId xmlns:a16="http://schemas.microsoft.com/office/drawing/2014/main" id="{EC6E8987-2397-4236-9678-3A9F009CD5C1}"/>
              </a:ext>
            </a:extLst>
          </p:cNvPr>
          <p:cNvPicPr>
            <a:picLocks noChangeAspect="1"/>
          </p:cNvPicPr>
          <p:nvPr userDrawn="1"/>
        </p:nvPicPr>
        <p:blipFill>
          <a:blip r:embed="rId2"/>
          <a:stretch>
            <a:fillRect/>
          </a:stretch>
        </p:blipFill>
        <p:spPr>
          <a:xfrm>
            <a:off x="6548021" y="4839573"/>
            <a:ext cx="1066423" cy="219054"/>
          </a:xfrm>
          <a:prstGeom prst="rect">
            <a:avLst/>
          </a:prstGeom>
        </p:spPr>
      </p:pic>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ight - Head and Subhead - No 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8CDCD9-F9A0-43A4-B92F-4F7977F7A4B5}"/>
              </a:ext>
            </a:extLst>
          </p:cNvPr>
          <p:cNvSpPr>
            <a:spLocks noGrp="1"/>
          </p:cNvSpPr>
          <p:nvPr>
            <p:ph type="ctrTitle" hasCustomPrompt="1"/>
          </p:nvPr>
        </p:nvSpPr>
        <p:spPr>
          <a:xfrm>
            <a:off x="425584" y="410201"/>
            <a:ext cx="3766130" cy="303451"/>
          </a:xfrm>
          <a:prstGeom prst="rect">
            <a:avLst/>
          </a:prstGeom>
        </p:spPr>
        <p:txBody>
          <a:bodyPr anchor="b">
            <a:normAutofit/>
          </a:bodyPr>
          <a:lstStyle>
            <a:lvl1pPr algn="l">
              <a:defRPr sz="1200" b="1" cap="all" baseline="0">
                <a:solidFill>
                  <a:schemeClr val="bg2"/>
                </a:solidFill>
                <a:latin typeface="Interstate Cond Bold" panose="020B0706020203020204" pitchFamily="34" charset="0"/>
              </a:defRPr>
            </a:lvl1pPr>
          </a:lstStyle>
          <a:p>
            <a:r>
              <a:rPr lang="en-US" dirty="0"/>
              <a:t>CLICK TO EDIT MASTER TITLE STYLE</a:t>
            </a:r>
          </a:p>
        </p:txBody>
      </p:sp>
      <p:sp>
        <p:nvSpPr>
          <p:cNvPr id="5" name="Subtitle 2">
            <a:extLst>
              <a:ext uri="{FF2B5EF4-FFF2-40B4-BE49-F238E27FC236}">
                <a16:creationId xmlns:a16="http://schemas.microsoft.com/office/drawing/2014/main" id="{BD2DE3A1-69AA-4DBB-8BF4-DDF7C0DB3C27}"/>
              </a:ext>
            </a:extLst>
          </p:cNvPr>
          <p:cNvSpPr>
            <a:spLocks noGrp="1"/>
          </p:cNvSpPr>
          <p:nvPr>
            <p:ph type="subTitle" idx="1"/>
          </p:nvPr>
        </p:nvSpPr>
        <p:spPr>
          <a:xfrm>
            <a:off x="419112" y="722817"/>
            <a:ext cx="6523426" cy="354186"/>
          </a:xfrm>
          <a:prstGeom prst="rect">
            <a:avLst/>
          </a:prstGeom>
        </p:spPr>
        <p:txBody>
          <a:bodyPr>
            <a:normAutofit/>
          </a:bodyPr>
          <a:lstStyle>
            <a:lvl1pPr marL="0" indent="0" algn="l">
              <a:buNone/>
              <a:defRPr sz="2400" b="0" i="0">
                <a:solidFill>
                  <a:srgbClr val="1A2550"/>
                </a:solidFill>
                <a:latin typeface="Aileron Thin" panose="00000300000000000000" pitchFamily="50"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
        <p:nvSpPr>
          <p:cNvPr id="6" name="Text Placeholder 2">
            <a:extLst>
              <a:ext uri="{FF2B5EF4-FFF2-40B4-BE49-F238E27FC236}">
                <a16:creationId xmlns:a16="http://schemas.microsoft.com/office/drawing/2014/main" id="{76F39D95-280B-4ED3-9961-1DAAC2561D63}"/>
              </a:ext>
            </a:extLst>
          </p:cNvPr>
          <p:cNvSpPr>
            <a:spLocks noGrp="1"/>
          </p:cNvSpPr>
          <p:nvPr>
            <p:ph type="body" sz="quarter" idx="12" hasCustomPrompt="1"/>
          </p:nvPr>
        </p:nvSpPr>
        <p:spPr>
          <a:xfrm>
            <a:off x="1353743" y="4810837"/>
            <a:ext cx="7275035" cy="200780"/>
          </a:xfrm>
          <a:prstGeom prst="rect">
            <a:avLst/>
          </a:prstGeom>
        </p:spPr>
        <p:txBody>
          <a:bodyPr/>
          <a:lstStyle>
            <a:lvl1pPr marL="0" indent="0" algn="r">
              <a:buNone/>
              <a:defRPr sz="450" baseline="0">
                <a:latin typeface="Interstate Cond" panose="020B0606020203020204" pitchFamily="34" charset="0"/>
              </a:defRPr>
            </a:lvl1pPr>
            <a:lvl2pPr marL="342884" indent="0">
              <a:buNone/>
              <a:defRPr sz="450" baseline="0">
                <a:latin typeface="Interstate Bold" panose="020B0604020203020204" pitchFamily="34" charset="0"/>
              </a:defRPr>
            </a:lvl2pPr>
            <a:lvl3pPr marL="685766" indent="0">
              <a:buNone/>
              <a:defRPr sz="450" baseline="0">
                <a:latin typeface="Interstate Bold" panose="020B0604020203020204" pitchFamily="34" charset="0"/>
              </a:defRPr>
            </a:lvl3pPr>
            <a:lvl4pPr marL="1028649" indent="0">
              <a:buNone/>
              <a:defRPr sz="450" baseline="0">
                <a:latin typeface="Interstate Bold" panose="020B0604020203020204" pitchFamily="34" charset="0"/>
              </a:defRPr>
            </a:lvl4pPr>
            <a:lvl5pPr marL="1371532" indent="0">
              <a:buNone/>
              <a:defRPr sz="450" baseline="0">
                <a:latin typeface="Interstate Bold" panose="020B0604020203020204" pitchFamily="34" charset="0"/>
              </a:defRPr>
            </a:lvl5pPr>
          </a:lstStyle>
          <a:p>
            <a:pPr lvl="0"/>
            <a:r>
              <a:rPr lang="en-US" dirty="0"/>
              <a:t>Click to edit disclaimer.</a:t>
            </a:r>
          </a:p>
        </p:txBody>
      </p:sp>
    </p:spTree>
    <p:extLst>
      <p:ext uri="{BB962C8B-B14F-4D97-AF65-F5344CB8AC3E}">
        <p14:creationId xmlns:p14="http://schemas.microsoft.com/office/powerpoint/2010/main" val="229992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2120773"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KIT RESEAU SCPI </a:t>
            </a:r>
            <a:r>
              <a:rPr lang="fr-FR" sz="900" b="0" i="0" u="none" strike="noStrike" cap="all" baseline="0" dirty="0">
                <a:solidFill>
                  <a:schemeClr val="bg1">
                    <a:lumMod val="50000"/>
                  </a:schemeClr>
                </a:solidFill>
                <a:latin typeface="Arial Narrow" panose="020B0606020202030204" pitchFamily="34" charset="0"/>
                <a:ea typeface="Verdana" panose="020B0604030504040204" pitchFamily="34" charset="0"/>
                <a:cs typeface="Arial"/>
                <a:sym typeface="Arial"/>
              </a:rPr>
              <a:t>AEW COMMERCES EUROPE</a:t>
            </a:r>
            <a:endParaRPr lang="fr-FR" sz="900" b="0" i="0" u="none" strike="noStrike"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 id="2147483770" r:id="rId12"/>
  </p:sldLayoutIdLst>
  <p:hf sldNum="0" hdr="0" dt="0"/>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ollab.intranet-groupebpce.fr/sites/MarchePremium/March%20Premium/Forms/AllItems.aspx?RootFolder=%2Fsites%2FMarchePremium%2FMarch%20Premium%2FImmobilier%20Patrimonial%2F1%5F%20Nos%20offres%20immobili%C3%A8res%2FSCPI%20en%20direct%2FAEW%20PATRIMOINE%2FMEM%5F%20Parcours%20souscription%20digitalis%C3%A9%20MYSYS&amp;FolderCTID=0x012000E0496C24AF30414C89E46DD3CE9ACAB3&amp;View=%7B034C12DE%2D71F3%2D4E7B%2D890B%2DD25FBA482B7F%7D" TargetMode="Externa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pPr defTabSz="685800">
              <a:defRPr/>
            </a:pPr>
            <a:r>
              <a:rPr lang="fr-FR" sz="1100" dirty="0">
                <a:solidFill>
                  <a:srgbClr val="000000">
                    <a:lumMod val="50000"/>
                    <a:lumOff val="50000"/>
                  </a:srgbClr>
                </a:solidFill>
              </a:rPr>
              <a:t>Octobre 2023</a:t>
            </a:r>
          </a:p>
        </p:txBody>
      </p:sp>
      <p:sp>
        <p:nvSpPr>
          <p:cNvPr id="3" name="Titre 2"/>
          <p:cNvSpPr>
            <a:spLocks noGrp="1"/>
          </p:cNvSpPr>
          <p:nvPr>
            <p:ph type="ctrTitle"/>
          </p:nvPr>
        </p:nvSpPr>
        <p:spPr>
          <a:xfrm>
            <a:off x="940499" y="2050423"/>
            <a:ext cx="7527352" cy="1159799"/>
          </a:xfrm>
        </p:spPr>
        <p:txBody>
          <a:bodyPr/>
          <a:lstStyle/>
          <a:p>
            <a:r>
              <a:rPr lang="fr-FR" sz="2000" dirty="0"/>
              <a:t>Mise en marché SCPI </a:t>
            </a:r>
            <a:r>
              <a:rPr lang="fr-FR" sz="2000" b="1" dirty="0"/>
              <a:t>AEW COMMERCES EUROPE</a:t>
            </a:r>
            <a:endParaRPr lang="fr-FR" sz="2000" dirty="0"/>
          </a:p>
        </p:txBody>
      </p:sp>
      <p:sp>
        <p:nvSpPr>
          <p:cNvPr id="5" name="ZoneTexte 4">
            <a:extLst>
              <a:ext uri="{FF2B5EF4-FFF2-40B4-BE49-F238E27FC236}">
                <a16:creationId xmlns:a16="http://schemas.microsoft.com/office/drawing/2014/main" id="{B9D4A5ED-F00A-4B1E-8820-793583FD0D1C}"/>
              </a:ext>
            </a:extLst>
          </p:cNvPr>
          <p:cNvSpPr txBox="1"/>
          <p:nvPr/>
        </p:nvSpPr>
        <p:spPr>
          <a:xfrm>
            <a:off x="827584" y="4072822"/>
            <a:ext cx="6420395" cy="357790"/>
          </a:xfrm>
          <a:prstGeom prst="rect">
            <a:avLst/>
          </a:prstGeom>
          <a:noFill/>
        </p:spPr>
        <p:txBody>
          <a:bodyPr wrap="square">
            <a:spAutoFit/>
          </a:bodyPr>
          <a:lstStyle/>
          <a:p>
            <a:r>
              <a:rPr lang="fr-FR" sz="825" b="1" dirty="0">
                <a:solidFill>
                  <a:schemeClr val="tx1"/>
                </a:solidFill>
                <a:latin typeface="Montserrat SemiBold" panose="00000700000000000000" pitchFamily="50" charset="0"/>
                <a:sym typeface="Webdings" panose="05030102010509060703" pitchFamily="18" charset="2"/>
              </a:rPr>
              <a:t> </a:t>
            </a:r>
            <a:r>
              <a:rPr lang="fr-FR" sz="825" b="1" dirty="0">
                <a:solidFill>
                  <a:schemeClr val="tx1"/>
                </a:solidFill>
                <a:latin typeface="Montserrat SemiBold" panose="00000700000000000000" pitchFamily="50" charset="0"/>
              </a:rPr>
              <a:t>DOCUMENT </a:t>
            </a:r>
            <a:r>
              <a:rPr lang="fr-FR" sz="900" b="1" dirty="0">
                <a:solidFill>
                  <a:schemeClr val="tx1"/>
                </a:solidFill>
                <a:latin typeface="Montserrat SemiBold" panose="00000700000000000000" pitchFamily="50" charset="0"/>
              </a:rPr>
              <a:t>STRICTEMENT INTERNE, DESTINE AUX CONSEILLERS </a:t>
            </a:r>
          </a:p>
          <a:p>
            <a:endParaRPr lang="fr-FR" sz="825" b="1" dirty="0">
              <a:solidFill>
                <a:schemeClr val="tx1"/>
              </a:solidFill>
              <a:latin typeface="Montserrat SemiBold" panose="00000700000000000000" pitchFamily="50" charset="0"/>
            </a:endParaRPr>
          </a:p>
        </p:txBody>
      </p:sp>
      <p:pic>
        <p:nvPicPr>
          <p:cNvPr id="3074" name="Picture 2" descr="http://myportal.aeweurope.com/fr/communication/Documents/AEW%20Patrimoine_logo_couleur.png">
            <a:extLst>
              <a:ext uri="{FF2B5EF4-FFF2-40B4-BE49-F238E27FC236}">
                <a16:creationId xmlns:a16="http://schemas.microsoft.com/office/drawing/2014/main" id="{85C8FADC-6CA9-472B-AD2C-384924992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650" y="2542798"/>
            <a:ext cx="2890254" cy="1238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599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Préambule</a:t>
            </a:r>
            <a:br>
              <a:rPr lang="fr-FR" sz="2000" dirty="0"/>
            </a:br>
            <a:r>
              <a:rPr lang="fr-FR" sz="2000" dirty="0"/>
              <a:t>SCPI AEW COMMERCES EUROPE</a:t>
            </a:r>
          </a:p>
        </p:txBody>
      </p:sp>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408D255B-DDF6-430F-A120-9C9C5BDA7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6537914-1394-43F7-8498-525DB08E6EEE}"/>
              </a:ext>
            </a:extLst>
          </p:cNvPr>
          <p:cNvSpPr/>
          <p:nvPr/>
        </p:nvSpPr>
        <p:spPr>
          <a:xfrm>
            <a:off x="672469" y="1110099"/>
            <a:ext cx="8075995" cy="3477875"/>
          </a:xfrm>
          <a:prstGeom prst="rect">
            <a:avLst/>
          </a:prstGeom>
        </p:spPr>
        <p:txBody>
          <a:bodyPr wrap="square">
            <a:spAutoFit/>
          </a:bodyPr>
          <a:lstStyle/>
          <a:p>
            <a:r>
              <a:rPr lang="fr-FR" sz="1100" i="1" dirty="0">
                <a:solidFill>
                  <a:srgbClr val="002060"/>
                </a:solidFill>
                <a:latin typeface="Foco-Regular"/>
              </a:rPr>
              <a:t>La SCPI </a:t>
            </a:r>
            <a:r>
              <a:rPr lang="fr-FR" sz="1100" b="1" i="1" dirty="0">
                <a:solidFill>
                  <a:srgbClr val="002060"/>
                </a:solidFill>
                <a:latin typeface="Foco-Regular"/>
              </a:rPr>
              <a:t>AEW COMMERCES EUROPE </a:t>
            </a:r>
            <a:r>
              <a:rPr lang="fr-FR" sz="1100" i="1" dirty="0">
                <a:solidFill>
                  <a:srgbClr val="002060"/>
                </a:solidFill>
                <a:latin typeface="Foco-Regular"/>
              </a:rPr>
              <a:t>est née de la fusion des SCPI </a:t>
            </a:r>
            <a:r>
              <a:rPr lang="fr-FR" sz="1100" b="1" i="1" dirty="0">
                <a:solidFill>
                  <a:srgbClr val="002060"/>
                </a:solidFill>
                <a:latin typeface="Foco-Regular"/>
              </a:rPr>
              <a:t>ACTIPIERRE EUROPE </a:t>
            </a:r>
            <a:r>
              <a:rPr lang="fr-FR" sz="1100" i="1" dirty="0">
                <a:solidFill>
                  <a:srgbClr val="002060"/>
                </a:solidFill>
                <a:latin typeface="Foco-Regular"/>
              </a:rPr>
              <a:t>et </a:t>
            </a:r>
            <a:r>
              <a:rPr lang="fr-FR" sz="1100" b="1" i="1" dirty="0">
                <a:solidFill>
                  <a:srgbClr val="002060"/>
                </a:solidFill>
                <a:latin typeface="Foco-Regular"/>
              </a:rPr>
              <a:t>PIERRE PLUS.</a:t>
            </a:r>
          </a:p>
          <a:p>
            <a:endParaRPr lang="fr-FR" sz="1100" i="1" dirty="0">
              <a:solidFill>
                <a:srgbClr val="002060"/>
              </a:solidFill>
              <a:latin typeface="Foco-Regular"/>
            </a:endParaRPr>
          </a:p>
          <a:p>
            <a:r>
              <a:rPr lang="fr-FR" sz="1100" i="1" dirty="0">
                <a:solidFill>
                  <a:srgbClr val="002060"/>
                </a:solidFill>
                <a:latin typeface="Foco-Regular"/>
              </a:rPr>
              <a:t>Les Associés des deux fonds ont voté cette évolution lors des Assemblées Générales de Juin 2023.</a:t>
            </a:r>
          </a:p>
          <a:p>
            <a:endParaRPr lang="fr-FR" sz="1100" i="1" dirty="0">
              <a:solidFill>
                <a:srgbClr val="002060"/>
              </a:solidFill>
              <a:latin typeface="Foco-Regular"/>
            </a:endParaRPr>
          </a:p>
          <a:p>
            <a:r>
              <a:rPr lang="fr-FR" sz="1100" i="1" dirty="0">
                <a:solidFill>
                  <a:srgbClr val="002060"/>
                </a:solidFill>
                <a:latin typeface="Foco-Regular"/>
              </a:rPr>
              <a:t>Les deux SCPI PIERRE PLUS et ACTIPIERRE EUROPE présentaient alors des stratégies d’investissement et des patrimoines très proches dans leur localisation et leur composition, et sont commercialisées au sein du réseau BPCE depuis plusieurs années.</a:t>
            </a:r>
            <a:endParaRPr lang="fr-FR" sz="1100" i="1" dirty="0">
              <a:solidFill>
                <a:srgbClr val="FF0000"/>
              </a:solidFill>
              <a:latin typeface="Foco-Regular"/>
            </a:endParaRPr>
          </a:p>
          <a:p>
            <a:endParaRPr lang="fr-FR" sz="1100" i="1" dirty="0">
              <a:solidFill>
                <a:srgbClr val="002060"/>
              </a:solidFill>
              <a:latin typeface="Foco-Regular"/>
            </a:endParaRPr>
          </a:p>
          <a:p>
            <a:r>
              <a:rPr lang="fr-FR" sz="1100" i="1" dirty="0">
                <a:solidFill>
                  <a:srgbClr val="002060"/>
                </a:solidFill>
                <a:latin typeface="Foco-Regular"/>
              </a:rPr>
              <a:t>De ces constats à découlé le projet de fusion des deux SCPI qui vise à permettre :</a:t>
            </a:r>
          </a:p>
          <a:p>
            <a:endParaRPr lang="fr-FR" sz="1100" i="1" dirty="0">
              <a:solidFill>
                <a:srgbClr val="002060"/>
              </a:solidFill>
              <a:latin typeface="Foco-Regular"/>
            </a:endParaRPr>
          </a:p>
          <a:p>
            <a:pPr marL="171450" indent="-171450">
              <a:buFont typeface="Wingdings" panose="05000000000000000000" pitchFamily="2" charset="2"/>
              <a:buChar char="§"/>
            </a:pPr>
            <a:r>
              <a:rPr lang="fr-FR" sz="1100" i="1" u="sng" dirty="0">
                <a:solidFill>
                  <a:srgbClr val="002060"/>
                </a:solidFill>
                <a:latin typeface="Foco-Regular"/>
              </a:rPr>
              <a:t>une meilleure mutualisation des risques locatifs et des risques liés à la valorisation des actifs immobiliers :</a:t>
            </a:r>
          </a:p>
          <a:p>
            <a:r>
              <a:rPr lang="fr-FR" sz="1100" i="1" dirty="0">
                <a:solidFill>
                  <a:srgbClr val="002060"/>
                </a:solidFill>
                <a:latin typeface="Foco-Regular"/>
              </a:rPr>
              <a:t>En effet, en réunissant les patrimoines et les revenus locatifs des deux SCPI, la nouvelle entité pourra plus facilement faire face à une difficulté affectant un ou plusieurs actifs ;</a:t>
            </a:r>
          </a:p>
          <a:p>
            <a:endParaRPr lang="fr-FR" sz="1100" i="1" dirty="0">
              <a:solidFill>
                <a:srgbClr val="002060"/>
              </a:solidFill>
              <a:latin typeface="Foco-Regular"/>
            </a:endParaRPr>
          </a:p>
          <a:p>
            <a:pPr marL="171450" indent="-171450">
              <a:buFont typeface="Arial" panose="020B0604020202020204" pitchFamily="34" charset="0"/>
              <a:buChar char="•"/>
            </a:pPr>
            <a:r>
              <a:rPr lang="fr-FR" sz="1100" i="1" u="sng" dirty="0">
                <a:solidFill>
                  <a:srgbClr val="002060"/>
                </a:solidFill>
                <a:latin typeface="Foco-Regular"/>
              </a:rPr>
              <a:t>une meilleure liquidité : </a:t>
            </a:r>
          </a:p>
          <a:p>
            <a:r>
              <a:rPr lang="fr-FR" sz="1100" i="1" dirty="0">
                <a:solidFill>
                  <a:srgbClr val="002060"/>
                </a:solidFill>
                <a:latin typeface="Foco-Regular"/>
              </a:rPr>
              <a:t>Le marché des souscriptions et des retraits lié à la nouvelle entité fusionnée devant offrir de plus gros volumes d’échanges que ceux des deux entités avant fusion.</a:t>
            </a:r>
          </a:p>
          <a:p>
            <a:endParaRPr lang="fr-FR" sz="1100" i="1" dirty="0">
              <a:solidFill>
                <a:srgbClr val="002060"/>
              </a:solidFill>
              <a:latin typeface="Foco-Regular"/>
            </a:endParaRPr>
          </a:p>
          <a:p>
            <a:r>
              <a:rPr lang="fr-FR" sz="1100" i="1" dirty="0">
                <a:solidFill>
                  <a:srgbClr val="002060"/>
                </a:solidFill>
                <a:latin typeface="Foco-Regular"/>
              </a:rPr>
              <a:t>La SCPI ACTIPIERRE EUROPE est retenue comme étant la société absorbante et la SCPI PIERRE PLUS la société absorbée.</a:t>
            </a:r>
          </a:p>
          <a:p>
            <a:endParaRPr lang="fr-FR" sz="1100" i="1" dirty="0">
              <a:solidFill>
                <a:srgbClr val="002060"/>
              </a:solidFill>
              <a:latin typeface="Foco-Regular"/>
            </a:endParaRPr>
          </a:p>
          <a:p>
            <a:endParaRPr lang="fr-FR" sz="1100" i="1" dirty="0">
              <a:solidFill>
                <a:srgbClr val="002060"/>
              </a:solidFill>
              <a:latin typeface="Foco-Regular"/>
            </a:endParaRPr>
          </a:p>
        </p:txBody>
      </p:sp>
    </p:spTree>
    <p:extLst>
      <p:ext uri="{BB962C8B-B14F-4D97-AF65-F5344CB8AC3E}">
        <p14:creationId xmlns:p14="http://schemas.microsoft.com/office/powerpoint/2010/main" val="1738889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229856"/>
            <a:ext cx="8710131" cy="353576"/>
          </a:xfrm>
        </p:spPr>
        <p:txBody>
          <a:bodyPr/>
          <a:lstStyle/>
          <a:p>
            <a:r>
              <a:rPr lang="fr-FR" cap="none" dirty="0"/>
              <a:t>Pourquoi investir dans</a:t>
            </a:r>
            <a:r>
              <a:rPr lang="fr-FR" cap="none" dirty="0">
                <a:solidFill>
                  <a:srgbClr val="00B050"/>
                </a:solidFill>
              </a:rPr>
              <a:t> </a:t>
            </a:r>
            <a:r>
              <a:rPr lang="fr-FR" cap="none" dirty="0"/>
              <a:t>une SCPI en direct ?</a:t>
            </a:r>
          </a:p>
        </p:txBody>
      </p:sp>
      <p:sp>
        <p:nvSpPr>
          <p:cNvPr id="28" name="Espace réservé du texte 2">
            <a:extLst>
              <a:ext uri="{FF2B5EF4-FFF2-40B4-BE49-F238E27FC236}">
                <a16:creationId xmlns:a16="http://schemas.microsoft.com/office/drawing/2014/main" id="{20BB5E6C-209D-46B4-B1D5-FAE23FF8EEDA}"/>
              </a:ext>
            </a:extLst>
          </p:cNvPr>
          <p:cNvSpPr>
            <a:spLocks noGrp="1"/>
          </p:cNvSpPr>
          <p:nvPr>
            <p:ph type="body" sz="quarter" idx="12"/>
          </p:nvPr>
        </p:nvSpPr>
        <p:spPr>
          <a:xfrm>
            <a:off x="714721" y="529426"/>
            <a:ext cx="5778074" cy="216024"/>
          </a:xfrm>
        </p:spPr>
        <p:txBody>
          <a:bodyPr>
            <a:normAutofit lnSpcReduction="10000"/>
          </a:bodyPr>
          <a:lstStyle/>
          <a:p>
            <a:r>
              <a:rPr lang="fr-FR" dirty="0"/>
              <a:t> </a:t>
            </a:r>
          </a:p>
        </p:txBody>
      </p:sp>
      <p:graphicFrame>
        <p:nvGraphicFramePr>
          <p:cNvPr id="5" name="Tableau 7">
            <a:extLst>
              <a:ext uri="{FF2B5EF4-FFF2-40B4-BE49-F238E27FC236}">
                <a16:creationId xmlns:a16="http://schemas.microsoft.com/office/drawing/2014/main" id="{E8486107-EA1B-4E0D-BE27-A0A33BF6199E}"/>
              </a:ext>
            </a:extLst>
          </p:cNvPr>
          <p:cNvGraphicFramePr>
            <a:graphicFrameLocks noGrp="1"/>
          </p:cNvGraphicFramePr>
          <p:nvPr>
            <p:extLst>
              <p:ext uri="{D42A27DB-BD31-4B8C-83A1-F6EECF244321}">
                <p14:modId xmlns:p14="http://schemas.microsoft.com/office/powerpoint/2010/main" val="2589905747"/>
              </p:ext>
            </p:extLst>
          </p:nvPr>
        </p:nvGraphicFramePr>
        <p:xfrm>
          <a:off x="714721" y="741334"/>
          <a:ext cx="7968496" cy="4038742"/>
        </p:xfrm>
        <a:graphic>
          <a:graphicData uri="http://schemas.openxmlformats.org/drawingml/2006/table">
            <a:tbl>
              <a:tblPr firstRow="1" bandRow="1"/>
              <a:tblGrid>
                <a:gridCol w="3984248">
                  <a:extLst>
                    <a:ext uri="{9D8B030D-6E8A-4147-A177-3AD203B41FA5}">
                      <a16:colId xmlns:a16="http://schemas.microsoft.com/office/drawing/2014/main" val="62681059"/>
                    </a:ext>
                  </a:extLst>
                </a:gridCol>
                <a:gridCol w="3984248">
                  <a:extLst>
                    <a:ext uri="{9D8B030D-6E8A-4147-A177-3AD203B41FA5}">
                      <a16:colId xmlns:a16="http://schemas.microsoft.com/office/drawing/2014/main" val="2037743247"/>
                    </a:ext>
                  </a:extLst>
                </a:gridCol>
              </a:tblGrid>
              <a:tr h="312562">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400" dirty="0"/>
                        <a:t>Avantages</a:t>
                      </a:r>
                    </a:p>
                  </a:txBody>
                  <a:tcPr marL="68580" marR="68580" marT="34290" marB="3429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176B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400" dirty="0"/>
                        <a:t>Inconvénients</a:t>
                      </a:r>
                    </a:p>
                  </a:txBody>
                  <a:tcPr marL="68580" marR="68580" marT="34290" marB="3429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176B4"/>
                    </a:solidFill>
                  </a:tcPr>
                </a:tc>
                <a:extLst>
                  <a:ext uri="{0D108BD9-81ED-4DB2-BD59-A6C34878D82A}">
                    <a16:rowId xmlns:a16="http://schemas.microsoft.com/office/drawing/2014/main" val="3744372053"/>
                  </a:ext>
                </a:extLst>
              </a:tr>
              <a:tr h="366903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buFont typeface="Courier New" panose="02070309020205020404" pitchFamily="49" charset="0"/>
                        <a:buChar char="o"/>
                      </a:pPr>
                      <a:r>
                        <a:rPr lang="fr-FR" sz="800" b="0" dirty="0">
                          <a:solidFill>
                            <a:schemeClr val="tx1"/>
                          </a:solidFill>
                          <a:latin typeface="+mj-lt"/>
                        </a:rPr>
                        <a:t>Investir dans de l’immobilier professionnel (bureaux, commerces, logistiques..) ou résidentiel avec </a:t>
                      </a:r>
                      <a:r>
                        <a:rPr lang="fr-FR" sz="800" b="1" dirty="0">
                          <a:solidFill>
                            <a:schemeClr val="tx1"/>
                          </a:solidFill>
                          <a:latin typeface="+mj-lt"/>
                        </a:rPr>
                        <a:t>un seuil d’accès abordable</a:t>
                      </a:r>
                      <a:r>
                        <a:rPr lang="fr-FR" sz="800" b="0" dirty="0">
                          <a:solidFill>
                            <a:schemeClr val="tx1"/>
                          </a:solidFill>
                          <a:latin typeface="+mj-lt"/>
                        </a:rPr>
                        <a:t>,</a:t>
                      </a:r>
                    </a:p>
                    <a:p>
                      <a:pPr marL="0" indent="0">
                        <a:buFont typeface="Courier New" panose="02070309020205020404" pitchFamily="49" charset="0"/>
                        <a:buNone/>
                      </a:pPr>
                      <a:endParaRPr lang="fr-FR" sz="800" b="0" dirty="0">
                        <a:solidFill>
                          <a:schemeClr val="tx1"/>
                        </a:solidFill>
                        <a:latin typeface="+mj-lt"/>
                      </a:endParaRPr>
                    </a:p>
                    <a:p>
                      <a:pPr marL="171450" indent="-171450">
                        <a:buFont typeface="Courier New" panose="02070309020205020404" pitchFamily="49" charset="0"/>
                        <a:buChar char="o"/>
                      </a:pPr>
                      <a:r>
                        <a:rPr lang="fr-FR" sz="800" b="1" dirty="0">
                          <a:solidFill>
                            <a:schemeClr val="tx1"/>
                          </a:solidFill>
                          <a:latin typeface="+mj-lt"/>
                        </a:rPr>
                        <a:t>Confier la gestion de son patrimoine immobilier </a:t>
                      </a:r>
                      <a:r>
                        <a:rPr lang="fr-FR" sz="800" b="0" dirty="0">
                          <a:solidFill>
                            <a:schemeClr val="tx1"/>
                          </a:solidFill>
                          <a:latin typeface="+mj-lt"/>
                        </a:rPr>
                        <a:t>à des Sociétés de Gestion spécialisées et agrées par l’Autorité des Marches Financiers,</a:t>
                      </a:r>
                    </a:p>
                    <a:p>
                      <a:pPr marL="171450" indent="-171450">
                        <a:buFont typeface="Courier New" panose="02070309020205020404" pitchFamily="49" charset="0"/>
                        <a:buChar char="o"/>
                      </a:pPr>
                      <a:endParaRPr lang="fr-FR" sz="800" b="0" dirty="0">
                        <a:solidFill>
                          <a:schemeClr val="tx1"/>
                        </a:solidFill>
                        <a:latin typeface="+mj-lt"/>
                      </a:endParaRPr>
                    </a:p>
                    <a:p>
                      <a:pPr marL="171450" indent="-171450">
                        <a:buFont typeface="Courier New" panose="02070309020205020404" pitchFamily="49" charset="0"/>
                        <a:buChar char="o"/>
                      </a:pPr>
                      <a:r>
                        <a:rPr lang="fr-FR" sz="800" b="1" i="0" dirty="0">
                          <a:solidFill>
                            <a:schemeClr val="tx1"/>
                          </a:solidFill>
                          <a:latin typeface="+mj-lt"/>
                        </a:rPr>
                        <a:t>Diversifier</a:t>
                      </a:r>
                      <a:r>
                        <a:rPr lang="fr-FR" sz="800" b="0" i="0" dirty="0">
                          <a:solidFill>
                            <a:schemeClr val="tx1"/>
                          </a:solidFill>
                          <a:latin typeface="+mj-lt"/>
                        </a:rPr>
                        <a:t> ses actifs immobiliers (géographique, type de biens….) et </a:t>
                      </a:r>
                      <a:r>
                        <a:rPr lang="fr-FR" sz="800" b="1" i="0" dirty="0">
                          <a:solidFill>
                            <a:schemeClr val="tx1"/>
                          </a:solidFill>
                          <a:latin typeface="+mj-lt"/>
                        </a:rPr>
                        <a:t>mutualiser</a:t>
                      </a:r>
                      <a:r>
                        <a:rPr lang="fr-FR" sz="800" b="0" i="0" dirty="0">
                          <a:solidFill>
                            <a:schemeClr val="tx1"/>
                          </a:solidFill>
                          <a:latin typeface="+mj-lt"/>
                        </a:rPr>
                        <a:t> les risques (diversité des biens, locataires, secteurs d’activité…)</a:t>
                      </a:r>
                    </a:p>
                    <a:p>
                      <a:pPr marL="0" indent="0">
                        <a:buFont typeface="Courier New" panose="02070309020205020404" pitchFamily="49" charset="0"/>
                        <a:buNone/>
                      </a:pPr>
                      <a:endParaRPr lang="fr-FR" sz="800" b="0" i="1" dirty="0">
                        <a:solidFill>
                          <a:schemeClr val="tx1"/>
                        </a:solidFill>
                        <a:latin typeface="+mj-lt"/>
                      </a:endParaRPr>
                    </a:p>
                    <a:p>
                      <a:pPr marL="171450" indent="-171450">
                        <a:buFont typeface="Courier New" panose="02070309020205020404" pitchFamily="49" charset="0"/>
                        <a:buChar char="o"/>
                      </a:pPr>
                      <a:r>
                        <a:rPr lang="fr-FR" sz="800" b="0" i="0" dirty="0">
                          <a:solidFill>
                            <a:schemeClr val="tx1"/>
                          </a:solidFill>
                          <a:latin typeface="+mj-lt"/>
                        </a:rPr>
                        <a:t>Bénéficier de </a:t>
                      </a:r>
                      <a:r>
                        <a:rPr lang="fr-FR" sz="800" b="1" i="0" dirty="0">
                          <a:solidFill>
                            <a:schemeClr val="tx1"/>
                          </a:solidFill>
                          <a:latin typeface="+mj-lt"/>
                        </a:rPr>
                        <a:t>revenus complémentaires </a:t>
                      </a:r>
                      <a:r>
                        <a:rPr lang="fr-FR" sz="800" b="0" i="0" dirty="0">
                          <a:solidFill>
                            <a:schemeClr val="tx1"/>
                          </a:solidFill>
                          <a:latin typeface="+mj-lt"/>
                        </a:rPr>
                        <a:t>(avec un achat à comptant),</a:t>
                      </a:r>
                    </a:p>
                    <a:p>
                      <a:pPr marL="171450" indent="-171450">
                        <a:buFont typeface="Courier New" panose="02070309020205020404" pitchFamily="49" charset="0"/>
                        <a:buChar char="o"/>
                      </a:pPr>
                      <a:endParaRPr lang="fr-FR" sz="800" b="0" i="1" dirty="0">
                        <a:solidFill>
                          <a:schemeClr val="tx1"/>
                        </a:solidFill>
                        <a:latin typeface="+mj-lt"/>
                      </a:endParaRPr>
                    </a:p>
                    <a:p>
                      <a:pPr marL="171450" indent="-171450">
                        <a:buFont typeface="Courier New" panose="02070309020205020404" pitchFamily="49" charset="0"/>
                        <a:buChar char="o"/>
                      </a:pPr>
                      <a:r>
                        <a:rPr lang="fr-FR" sz="800" b="0" i="0" dirty="0">
                          <a:solidFill>
                            <a:schemeClr val="tx1"/>
                          </a:solidFill>
                          <a:latin typeface="+mj-lt"/>
                        </a:rPr>
                        <a:t>Se constituer / diversifier son patrimoine immobilier grâce à </a:t>
                      </a:r>
                      <a:r>
                        <a:rPr lang="fr-FR" sz="800" b="1" i="0" dirty="0">
                          <a:solidFill>
                            <a:schemeClr val="tx1"/>
                          </a:solidFill>
                          <a:latin typeface="+mj-lt"/>
                        </a:rPr>
                        <a:t>sa capacité d’endettement et la déductibilité des intérêts </a:t>
                      </a:r>
                      <a:r>
                        <a:rPr lang="fr-FR" sz="800" b="1" i="0" kern="1200" dirty="0">
                          <a:solidFill>
                            <a:schemeClr val="tx1"/>
                          </a:solidFill>
                          <a:latin typeface="+mj-lt"/>
                          <a:ea typeface="+mn-ea"/>
                          <a:cs typeface="+mn-cs"/>
                        </a:rPr>
                        <a:t>d’emprunt *</a:t>
                      </a:r>
                    </a:p>
                    <a:p>
                      <a:pPr marL="171450" indent="-171450">
                        <a:buFont typeface="Courier New" panose="02070309020205020404" pitchFamily="49" charset="0"/>
                        <a:buChar char="o"/>
                      </a:pPr>
                      <a:endParaRPr lang="fr-FR" sz="800" b="0" i="1" dirty="0">
                        <a:solidFill>
                          <a:schemeClr val="tx1"/>
                        </a:solidFill>
                        <a:latin typeface="+mj-lt"/>
                      </a:endParaRPr>
                    </a:p>
                    <a:p>
                      <a:pPr marL="171450" indent="-171450">
                        <a:buFont typeface="Courier New" panose="02070309020205020404" pitchFamily="49" charset="0"/>
                        <a:buChar char="o"/>
                      </a:pPr>
                      <a:r>
                        <a:rPr lang="fr-FR" sz="800" b="0" i="0" dirty="0">
                          <a:solidFill>
                            <a:schemeClr val="tx1"/>
                          </a:solidFill>
                          <a:latin typeface="+mj-lt"/>
                        </a:rPr>
                        <a:t>Faciliter la </a:t>
                      </a:r>
                      <a:r>
                        <a:rPr lang="fr-FR" sz="800" b="1" i="0" dirty="0">
                          <a:solidFill>
                            <a:schemeClr val="tx1"/>
                          </a:solidFill>
                          <a:latin typeface="+mj-lt"/>
                        </a:rPr>
                        <a:t>transmission</a:t>
                      </a:r>
                      <a:r>
                        <a:rPr lang="fr-FR" sz="800" b="0" i="0" dirty="0">
                          <a:solidFill>
                            <a:schemeClr val="tx1"/>
                          </a:solidFill>
                          <a:latin typeface="+mj-lt"/>
                        </a:rPr>
                        <a:t> des parts de SCPI </a:t>
                      </a:r>
                      <a:r>
                        <a:rPr lang="fr-FR" sz="800" b="0" i="0" strike="noStrike" dirty="0">
                          <a:solidFill>
                            <a:schemeClr val="tx1"/>
                          </a:solidFill>
                          <a:latin typeface="+mj-lt"/>
                        </a:rPr>
                        <a:t>en évitant </a:t>
                      </a:r>
                      <a:r>
                        <a:rPr lang="fr-FR" sz="800" b="0" i="0" dirty="0">
                          <a:solidFill>
                            <a:schemeClr val="tx1"/>
                          </a:solidFill>
                          <a:latin typeface="+mj-lt"/>
                        </a:rPr>
                        <a:t>l’indivision (donation ou testament)</a:t>
                      </a:r>
                    </a:p>
                    <a:p>
                      <a:pPr marL="171450" indent="-171450">
                        <a:buFont typeface="Courier New" panose="02070309020205020404" pitchFamily="49" charset="0"/>
                        <a:buChar char="o"/>
                      </a:pPr>
                      <a:endParaRPr lang="fr-FR" sz="800" b="0" i="0" dirty="0">
                        <a:solidFill>
                          <a:schemeClr val="tx1"/>
                        </a:solidFill>
                        <a:latin typeface="+mj-lt"/>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800" b="1" u="none" dirty="0">
                          <a:solidFill>
                            <a:schemeClr val="tx1"/>
                          </a:solidFill>
                          <a:latin typeface="+mj-lt"/>
                        </a:rPr>
                        <a:t>Une liquidité de la SCPI </a:t>
                      </a:r>
                      <a:r>
                        <a:rPr lang="fr-FR" sz="800" u="none" dirty="0">
                          <a:solidFill>
                            <a:schemeClr val="tx1"/>
                          </a:solidFill>
                          <a:latin typeface="+mj-lt"/>
                        </a:rPr>
                        <a:t>relativement plus importante par rapport à de l’immobilier en direct : </a:t>
                      </a:r>
                      <a:r>
                        <a:rPr lang="fr-FR" sz="800" b="0" u="none" dirty="0">
                          <a:solidFill>
                            <a:schemeClr val="tx1"/>
                          </a:solidFill>
                          <a:latin typeface="+mj-lt"/>
                        </a:rPr>
                        <a:t>en cas de besoin de trésorerie urgent, le client peut revendre </a:t>
                      </a:r>
                      <a:r>
                        <a:rPr lang="fr-FR" sz="800" u="none" kern="1200" dirty="0">
                          <a:solidFill>
                            <a:schemeClr val="tx1"/>
                          </a:solidFill>
                          <a:latin typeface="+mj-lt"/>
                          <a:ea typeface="+mn-ea"/>
                          <a:cs typeface="+mn-cs"/>
                        </a:rPr>
                        <a:t>certaines de ses </a:t>
                      </a:r>
                      <a:r>
                        <a:rPr lang="fr-FR" sz="800" b="0" u="none" dirty="0">
                          <a:solidFill>
                            <a:schemeClr val="tx1"/>
                          </a:solidFill>
                          <a:latin typeface="+mj-lt"/>
                        </a:rPr>
                        <a:t>parts,</a:t>
                      </a:r>
                      <a:endParaRPr lang="fr-FR" sz="800" b="0" i="0" dirty="0">
                        <a:solidFill>
                          <a:schemeClr val="tx1"/>
                        </a:solidFill>
                        <a:latin typeface="+mj-lt"/>
                      </a:endParaRPr>
                    </a:p>
                    <a:p>
                      <a:pPr marL="0" indent="0">
                        <a:buFont typeface="Courier New" panose="02070309020205020404" pitchFamily="49" charset="0"/>
                        <a:buNone/>
                      </a:pPr>
                      <a:endParaRPr lang="fr-FR" sz="800" b="0" i="0" u="sng" dirty="0">
                        <a:solidFill>
                          <a:schemeClr val="tx1"/>
                        </a:solidFill>
                        <a:latin typeface="+mj-lt"/>
                      </a:endParaRPr>
                    </a:p>
                    <a:p>
                      <a:pPr marL="0" indent="0">
                        <a:buFont typeface="Arial" panose="020B0604020202020204" pitchFamily="34" charset="0"/>
                        <a:buNone/>
                      </a:pPr>
                      <a:r>
                        <a:rPr lang="fr-FR" sz="800" b="0" i="0" u="sng" dirty="0">
                          <a:solidFill>
                            <a:schemeClr val="tx1"/>
                          </a:solidFill>
                          <a:latin typeface="+mj-lt"/>
                        </a:rPr>
                        <a:t>* A retenir sur l’investissement à crédit </a:t>
                      </a:r>
                      <a:endParaRPr lang="fr-FR" sz="800" b="0" i="0" dirty="0">
                        <a:solidFill>
                          <a:schemeClr val="tx1"/>
                        </a:solidFill>
                        <a:latin typeface="+mj-lt"/>
                      </a:endParaRPr>
                    </a:p>
                    <a:p>
                      <a:pPr marL="171450" indent="-171450">
                        <a:buFont typeface="Arial" panose="020B0604020202020204" pitchFamily="34" charset="0"/>
                        <a:buChar char="•"/>
                      </a:pPr>
                      <a:r>
                        <a:rPr lang="fr-FR" sz="800" b="0" i="0" dirty="0">
                          <a:solidFill>
                            <a:schemeClr val="tx1"/>
                          </a:solidFill>
                          <a:latin typeface="+mj-lt"/>
                        </a:rPr>
                        <a:t>Fiscalité des revenus fonciers (revenus et plus value)</a:t>
                      </a:r>
                    </a:p>
                    <a:p>
                      <a:pPr marL="171450" indent="-171450">
                        <a:buFont typeface="Arial" panose="020B0604020202020204" pitchFamily="34" charset="0"/>
                        <a:buChar char="•"/>
                      </a:pPr>
                      <a:r>
                        <a:rPr lang="fr-FR" sz="800" b="0" i="0" dirty="0">
                          <a:solidFill>
                            <a:schemeClr val="tx1"/>
                          </a:solidFill>
                          <a:latin typeface="+mj-lt"/>
                        </a:rPr>
                        <a:t>Application d’un délai de jouissance avant la première perception des revenus </a:t>
                      </a:r>
                    </a:p>
                    <a:p>
                      <a:pPr marL="171450" indent="-171450">
                        <a:buFont typeface="Arial" panose="020B0604020202020204" pitchFamily="34" charset="0"/>
                        <a:buChar char="•"/>
                      </a:pPr>
                      <a:r>
                        <a:rPr lang="fr-FR" sz="800" b="0" i="0" dirty="0">
                          <a:solidFill>
                            <a:schemeClr val="tx1"/>
                          </a:solidFill>
                          <a:latin typeface="+mj-lt"/>
                        </a:rPr>
                        <a:t>L’attention de l’investisseur doit être attirée sur le fait que l’absence de garantie de revenus et de capital sur la SCPI ne remet pas en cause les obligations de remboursement inhérentes à la souscription du crédit. En cas de défaut du remboursement, l’associé peut être contraint à vendre ses parts et être amené à supporter un risque en capital. La revente des parts pouvant éventuellement ne pas couvrir le remboursement total du crédit</a:t>
                      </a:r>
                      <a:endParaRPr lang="fr-FR" sz="800" dirty="0">
                        <a:solidFill>
                          <a:schemeClr val="tx1"/>
                        </a:solidFill>
                        <a:latin typeface="+mj-lt"/>
                      </a:endParaRPr>
                    </a:p>
                  </a:txBody>
                  <a:tcPr marL="68580" marR="68580" marT="34290" marB="3429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176B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buFont typeface="Courier New" panose="02070309020205020404" pitchFamily="49" charset="0"/>
                        <a:buChar char="o"/>
                      </a:pPr>
                      <a:r>
                        <a:rPr lang="fr-FR" sz="800" b="1" u="none" strike="noStrike" cap="none" baseline="0" dirty="0">
                          <a:solidFill>
                            <a:schemeClr val="tx1"/>
                          </a:solidFill>
                          <a:latin typeface="+mj-lt"/>
                          <a:sym typeface="Arial"/>
                        </a:rPr>
                        <a:t>Le risque de perte en capital</a:t>
                      </a:r>
                      <a:r>
                        <a:rPr lang="fr-FR" sz="800" u="none" strike="noStrike" cap="none" baseline="0" dirty="0">
                          <a:solidFill>
                            <a:schemeClr val="tx1"/>
                          </a:solidFill>
                          <a:latin typeface="+mj-lt"/>
                          <a:sym typeface="Arial"/>
                        </a:rPr>
                        <a:t>, lié à l’absence de garantie de remboursement du capital initialement investi, </a:t>
                      </a:r>
                    </a:p>
                    <a:p>
                      <a:pPr marL="171450" indent="-171450">
                        <a:buFont typeface="Courier New" panose="02070309020205020404" pitchFamily="49" charset="0"/>
                        <a:buChar char="o"/>
                      </a:pPr>
                      <a:endParaRPr lang="fr-FR" sz="800" u="none" strike="noStrike" cap="none" baseline="0" dirty="0">
                        <a:solidFill>
                          <a:schemeClr val="tx1"/>
                        </a:solidFill>
                        <a:latin typeface="+mj-lt"/>
                        <a:sym typeface="Arial"/>
                      </a:endParaRPr>
                    </a:p>
                    <a:p>
                      <a:pPr marL="171450" indent="-171450">
                        <a:buFont typeface="Courier New" panose="02070309020205020404" pitchFamily="49" charset="0"/>
                        <a:buChar char="o"/>
                      </a:pPr>
                      <a:r>
                        <a:rPr lang="fr-FR" sz="800" b="1" u="none" strike="noStrike" cap="none" baseline="0" dirty="0">
                          <a:solidFill>
                            <a:schemeClr val="tx1"/>
                          </a:solidFill>
                          <a:latin typeface="+mj-lt"/>
                          <a:sym typeface="Arial"/>
                        </a:rPr>
                        <a:t>Le risque immobilier</a:t>
                      </a:r>
                      <a:r>
                        <a:rPr lang="fr-FR" sz="800" u="none" strike="noStrike" cap="none" baseline="0" dirty="0">
                          <a:solidFill>
                            <a:schemeClr val="tx1"/>
                          </a:solidFill>
                          <a:latin typeface="+mj-lt"/>
                          <a:sym typeface="Arial"/>
                        </a:rPr>
                        <a:t>, susceptible d’entraîner une baisse de la valeur des actifs, </a:t>
                      </a:r>
                    </a:p>
                    <a:p>
                      <a:pPr marL="171450" indent="-171450">
                        <a:buFont typeface="Courier New" panose="02070309020205020404" pitchFamily="49" charset="0"/>
                        <a:buChar char="o"/>
                      </a:pPr>
                      <a:endParaRPr lang="fr-FR" sz="800" u="none" strike="noStrike" cap="none" baseline="0" dirty="0">
                        <a:solidFill>
                          <a:schemeClr val="tx1"/>
                        </a:solidFill>
                        <a:latin typeface="+mj-lt"/>
                        <a:sym typeface="Arial"/>
                      </a:endParaRPr>
                    </a:p>
                    <a:p>
                      <a:pPr marL="171450" indent="-171450">
                        <a:buFont typeface="Courier New" panose="02070309020205020404" pitchFamily="49" charset="0"/>
                        <a:buChar char="o"/>
                      </a:pPr>
                      <a:r>
                        <a:rPr lang="fr-FR" sz="800" b="1" u="none" strike="noStrike" cap="none" baseline="0" dirty="0">
                          <a:solidFill>
                            <a:schemeClr val="tx1"/>
                          </a:solidFill>
                          <a:latin typeface="+mj-lt"/>
                          <a:sym typeface="Arial"/>
                        </a:rPr>
                        <a:t>Le risque économique</a:t>
                      </a:r>
                      <a:r>
                        <a:rPr lang="fr-FR" sz="800" u="none" strike="noStrike" cap="none" baseline="0" dirty="0">
                          <a:solidFill>
                            <a:schemeClr val="tx1"/>
                          </a:solidFill>
                          <a:latin typeface="+mj-lt"/>
                          <a:sym typeface="Arial"/>
                        </a:rPr>
                        <a:t>, susceptible d’engendrer une diminution ou une perte de loyers mais aussi un taux de vacance sur un ou plusieurs actifs, </a:t>
                      </a:r>
                    </a:p>
                    <a:p>
                      <a:pPr marL="0" indent="0">
                        <a:buFont typeface="Courier New" panose="02070309020205020404" pitchFamily="49" charset="0"/>
                        <a:buNone/>
                      </a:pPr>
                      <a:endParaRPr lang="fr-FR" sz="800" u="none" strike="noStrike" cap="none" baseline="0" dirty="0">
                        <a:solidFill>
                          <a:schemeClr val="tx1"/>
                        </a:solidFill>
                        <a:latin typeface="+mj-lt"/>
                        <a:sym typeface="Arial"/>
                      </a:endParaRPr>
                    </a:p>
                    <a:p>
                      <a:pPr marL="171450" indent="-171450">
                        <a:buFont typeface="Courier New" panose="02070309020205020404" pitchFamily="49" charset="0"/>
                        <a:buChar char="o"/>
                      </a:pPr>
                      <a:r>
                        <a:rPr lang="fr-FR" sz="800" b="1" u="none" strike="noStrike" cap="none" baseline="0" dirty="0">
                          <a:solidFill>
                            <a:schemeClr val="tx1"/>
                          </a:solidFill>
                          <a:latin typeface="+mj-lt"/>
                          <a:sym typeface="Arial"/>
                        </a:rPr>
                        <a:t>Le risque lié à la gestion discrétionnaire</a:t>
                      </a:r>
                      <a:r>
                        <a:rPr lang="fr-FR" sz="800" u="none" strike="noStrike" cap="none" baseline="0" dirty="0">
                          <a:solidFill>
                            <a:schemeClr val="tx1"/>
                          </a:solidFill>
                          <a:latin typeface="+mj-lt"/>
                          <a:sym typeface="Arial"/>
                        </a:rPr>
                        <a:t>, résultant de la sélection par les gérants d’investissements qui peuvent se révéler moins performant,</a:t>
                      </a:r>
                    </a:p>
                    <a:p>
                      <a:pPr marL="171450" indent="-171450">
                        <a:buFont typeface="Courier New" panose="02070309020205020404" pitchFamily="49" charset="0"/>
                        <a:buChar char="o"/>
                      </a:pPr>
                      <a:endParaRPr lang="fr-FR" sz="800" u="none" strike="noStrike" cap="none" baseline="0" dirty="0">
                        <a:solidFill>
                          <a:schemeClr val="tx1"/>
                        </a:solidFill>
                        <a:latin typeface="+mj-lt"/>
                        <a:sym typeface="Arial"/>
                      </a:endParaRPr>
                    </a:p>
                    <a:p>
                      <a:pPr marL="171450" indent="-171450">
                        <a:buFont typeface="Courier New" panose="02070309020205020404" pitchFamily="49" charset="0"/>
                        <a:buChar char="o"/>
                      </a:pPr>
                      <a:r>
                        <a:rPr lang="fr-FR" sz="800" b="1" u="none" strike="noStrike" cap="none" baseline="0" dirty="0">
                          <a:solidFill>
                            <a:schemeClr val="tx1"/>
                          </a:solidFill>
                          <a:latin typeface="+mj-lt"/>
                          <a:sym typeface="Arial"/>
                        </a:rPr>
                        <a:t>Le risque de durabilité </a:t>
                      </a:r>
                      <a:r>
                        <a:rPr lang="fr-FR" sz="800" u="none" strike="noStrike" cap="none" baseline="0" dirty="0">
                          <a:solidFill>
                            <a:schemeClr val="tx1"/>
                          </a:solidFill>
                          <a:latin typeface="+mj-lt"/>
                          <a:sym typeface="Arial"/>
                        </a:rPr>
                        <a:t>résultant d’un événement ou une situation dans le domaine environnemental, social ou de la gouvernance, </a:t>
                      </a:r>
                    </a:p>
                    <a:p>
                      <a:pPr marL="171450" indent="-171450">
                        <a:buFont typeface="Courier New" panose="02070309020205020404" pitchFamily="49" charset="0"/>
                        <a:buChar char="o"/>
                      </a:pPr>
                      <a:endParaRPr lang="fr-FR" sz="800" u="none" strike="noStrike" cap="none" baseline="0" dirty="0">
                        <a:solidFill>
                          <a:schemeClr val="tx1"/>
                        </a:solidFill>
                        <a:latin typeface="+mj-lt"/>
                        <a:sym typeface="Arial"/>
                      </a:endParaRPr>
                    </a:p>
                    <a:p>
                      <a:pPr marL="171450" indent="-171450">
                        <a:buFont typeface="Courier New" panose="02070309020205020404" pitchFamily="49" charset="0"/>
                        <a:buChar char="o"/>
                      </a:pPr>
                      <a:r>
                        <a:rPr lang="fr-FR" sz="800" b="1" u="none" strike="noStrike" kern="1200" cap="none" baseline="0" dirty="0">
                          <a:solidFill>
                            <a:schemeClr val="tx1"/>
                          </a:solidFill>
                          <a:latin typeface="+mj-lt"/>
                          <a:ea typeface="+mn-ea"/>
                          <a:cs typeface="+mn-cs"/>
                          <a:sym typeface="Arial"/>
                        </a:rPr>
                        <a:t>La fiscalité </a:t>
                      </a:r>
                      <a:r>
                        <a:rPr lang="fr-FR" sz="800" u="none" strike="noStrike" kern="1200" cap="none" baseline="0" dirty="0">
                          <a:solidFill>
                            <a:schemeClr val="tx1"/>
                          </a:solidFill>
                          <a:latin typeface="+mj-lt"/>
                          <a:ea typeface="+mn-ea"/>
                          <a:cs typeface="+mn-cs"/>
                          <a:sym typeface="Arial"/>
                        </a:rPr>
                        <a:t>: Le rendement de la SCPI pourra être impacté  par la fiscalité </a:t>
                      </a:r>
                      <a:r>
                        <a:rPr lang="fr-FR" sz="800" u="none" strike="noStrike" cap="none" baseline="0" dirty="0">
                          <a:solidFill>
                            <a:schemeClr val="tx1"/>
                          </a:solidFill>
                          <a:latin typeface="+mj-lt"/>
                          <a:sym typeface="Arial"/>
                        </a:rPr>
                        <a:t>appliquée dans les pays dans lesquels elle détiendra des actifs et/ou l’existence de conventions fiscales que la France aurait pu conclure avec eux. </a:t>
                      </a:r>
                      <a:endParaRPr lang="fr-FR" sz="800" u="none" strike="noStrike" cap="none" baseline="0" dirty="0">
                        <a:solidFill>
                          <a:srgbClr val="00B050"/>
                        </a:solidFill>
                        <a:latin typeface="+mj-lt"/>
                        <a:sym typeface="Arial"/>
                      </a:endParaRPr>
                    </a:p>
                    <a:p>
                      <a:endParaRPr lang="fr-FR" sz="800" dirty="0">
                        <a:solidFill>
                          <a:schemeClr val="tx1"/>
                        </a:solidFill>
                        <a:latin typeface="+mj-lt"/>
                      </a:endParaRPr>
                    </a:p>
                  </a:txBody>
                  <a:tcPr marL="68580" marR="68580" marT="34290" marB="3429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176B4">
                        <a:tint val="40000"/>
                      </a:srgbClr>
                    </a:solidFill>
                  </a:tcPr>
                </a:tc>
                <a:extLst>
                  <a:ext uri="{0D108BD9-81ED-4DB2-BD59-A6C34878D82A}">
                    <a16:rowId xmlns:a16="http://schemas.microsoft.com/office/drawing/2014/main" val="1560602601"/>
                  </a:ext>
                </a:extLst>
              </a:tr>
            </a:tbl>
          </a:graphicData>
        </a:graphic>
      </p:graphicFrame>
      <p:sp>
        <p:nvSpPr>
          <p:cNvPr id="7" name="ZoneTexte 6">
            <a:extLst>
              <a:ext uri="{FF2B5EF4-FFF2-40B4-BE49-F238E27FC236}">
                <a16:creationId xmlns:a16="http://schemas.microsoft.com/office/drawing/2014/main" id="{EA955287-5734-4F92-B6FC-EC9F306EE522}"/>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8" name="Picture 2" descr="http://myportal.aeweurope.com/fr/communication/Documents/AEW%20Patrimoine_logo_couleur.png">
            <a:extLst>
              <a:ext uri="{FF2B5EF4-FFF2-40B4-BE49-F238E27FC236}">
                <a16:creationId xmlns:a16="http://schemas.microsoft.com/office/drawing/2014/main" id="{B441CE07-8FBB-4425-9F45-A4B887C6FB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306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Avantages / inconvénients</a:t>
            </a:r>
            <a:br>
              <a:rPr lang="fr-FR" sz="2000" dirty="0"/>
            </a:br>
            <a:r>
              <a:rPr lang="fr-FR" sz="2000" dirty="0"/>
              <a:t>SCPI AEW COMMERCES EUROPE</a:t>
            </a:r>
          </a:p>
        </p:txBody>
      </p:sp>
      <p:sp>
        <p:nvSpPr>
          <p:cNvPr id="28" name="Espace réservé du texte 2">
            <a:extLst>
              <a:ext uri="{FF2B5EF4-FFF2-40B4-BE49-F238E27FC236}">
                <a16:creationId xmlns:a16="http://schemas.microsoft.com/office/drawing/2014/main" id="{20BB5E6C-209D-46B4-B1D5-FAE23FF8EEDA}"/>
              </a:ext>
            </a:extLst>
          </p:cNvPr>
          <p:cNvSpPr>
            <a:spLocks noGrp="1"/>
          </p:cNvSpPr>
          <p:nvPr>
            <p:ph type="body" sz="quarter" idx="12"/>
          </p:nvPr>
        </p:nvSpPr>
        <p:spPr>
          <a:xfrm>
            <a:off x="680431" y="814633"/>
            <a:ext cx="5778074" cy="216024"/>
          </a:xfrm>
        </p:spPr>
        <p:txBody>
          <a:bodyPr>
            <a:normAutofit lnSpcReduction="10000"/>
          </a:bodyPr>
          <a:lstStyle/>
          <a:p>
            <a:r>
              <a:rPr lang="fr-FR" dirty="0"/>
              <a:t> </a:t>
            </a:r>
          </a:p>
        </p:txBody>
      </p:sp>
      <p:graphicFrame>
        <p:nvGraphicFramePr>
          <p:cNvPr id="8" name="Tableau 4">
            <a:extLst>
              <a:ext uri="{FF2B5EF4-FFF2-40B4-BE49-F238E27FC236}">
                <a16:creationId xmlns:a16="http://schemas.microsoft.com/office/drawing/2014/main" id="{32455C71-4FEB-4BCA-AAA3-A992959DAB89}"/>
              </a:ext>
            </a:extLst>
          </p:cNvPr>
          <p:cNvGraphicFramePr>
            <a:graphicFrameLocks noGrp="1"/>
          </p:cNvGraphicFramePr>
          <p:nvPr>
            <p:extLst>
              <p:ext uri="{D42A27DB-BD31-4B8C-83A1-F6EECF244321}">
                <p14:modId xmlns:p14="http://schemas.microsoft.com/office/powerpoint/2010/main" val="2429512058"/>
              </p:ext>
            </p:extLst>
          </p:nvPr>
        </p:nvGraphicFramePr>
        <p:xfrm>
          <a:off x="755575" y="798889"/>
          <a:ext cx="8167809" cy="4046876"/>
        </p:xfrm>
        <a:graphic>
          <a:graphicData uri="http://schemas.openxmlformats.org/drawingml/2006/table">
            <a:tbl>
              <a:tblPr firstRow="1" bandRow="1"/>
              <a:tblGrid>
                <a:gridCol w="4003068">
                  <a:extLst>
                    <a:ext uri="{9D8B030D-6E8A-4147-A177-3AD203B41FA5}">
                      <a16:colId xmlns:a16="http://schemas.microsoft.com/office/drawing/2014/main" val="2123555743"/>
                    </a:ext>
                  </a:extLst>
                </a:gridCol>
                <a:gridCol w="4164741">
                  <a:extLst>
                    <a:ext uri="{9D8B030D-6E8A-4147-A177-3AD203B41FA5}">
                      <a16:colId xmlns:a16="http://schemas.microsoft.com/office/drawing/2014/main" val="1629781429"/>
                    </a:ext>
                  </a:extLst>
                </a:gridCol>
              </a:tblGrid>
              <a:tr h="26737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400" dirty="0"/>
                        <a:t>Avantages</a:t>
                      </a:r>
                      <a:endParaRPr lang="fr-FR" sz="1400" dirty="0">
                        <a:solidFill>
                          <a:schemeClr val="bg1"/>
                        </a:solidFill>
                      </a:endParaRPr>
                    </a:p>
                  </a:txBody>
                  <a:tcPr marL="68580" marR="68580" marT="34290" marB="3429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400" dirty="0"/>
                        <a:t>Inconvénients</a:t>
                      </a:r>
                      <a:endParaRPr lang="fr-FR" sz="1400" dirty="0">
                        <a:solidFill>
                          <a:schemeClr val="bg1"/>
                        </a:solidFill>
                      </a:endParaRPr>
                    </a:p>
                  </a:txBody>
                  <a:tcPr marL="68580" marR="68580" marT="34290" marB="3429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A193"/>
                    </a:solidFill>
                  </a:tcPr>
                </a:tc>
                <a:extLst>
                  <a:ext uri="{0D108BD9-81ED-4DB2-BD59-A6C34878D82A}">
                    <a16:rowId xmlns:a16="http://schemas.microsoft.com/office/drawing/2014/main" val="3280168548"/>
                  </a:ext>
                </a:extLst>
              </a:tr>
              <a:tr h="376493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buFont typeface="Courier New" panose="02070309020205020404" pitchFamily="49" charset="0"/>
                        <a:buChar char="o"/>
                      </a:pPr>
                      <a:endParaRPr lang="fr-FR" sz="800" dirty="0">
                        <a:effectLst/>
                        <a:latin typeface="+mn-lt"/>
                        <a:ea typeface="Calibri" panose="020F0502020204030204" pitchFamily="34" charset="0"/>
                      </a:endParaRPr>
                    </a:p>
                    <a:p>
                      <a:pPr marL="171450" indent="-171450">
                        <a:buFont typeface="Courier New" panose="02070309020205020404" pitchFamily="49" charset="0"/>
                        <a:buChar char="o"/>
                      </a:pPr>
                      <a:r>
                        <a:rPr lang="fr-FR" sz="800" dirty="0">
                          <a:effectLst/>
                          <a:latin typeface="+mn-lt"/>
                          <a:ea typeface="Calibri" panose="020F0502020204030204" pitchFamily="34" charset="0"/>
                        </a:rPr>
                        <a:t>Une SCPI à </a:t>
                      </a:r>
                      <a:r>
                        <a:rPr lang="fr-FR" sz="800" b="1" dirty="0">
                          <a:effectLst/>
                          <a:latin typeface="+mn-lt"/>
                          <a:ea typeface="Calibri" panose="020F0502020204030204" pitchFamily="34" charset="0"/>
                        </a:rPr>
                        <a:t>prépondérance commerces</a:t>
                      </a:r>
                      <a:r>
                        <a:rPr lang="fr-FR" sz="800" dirty="0">
                          <a:effectLst/>
                          <a:latin typeface="+mn-lt"/>
                          <a:ea typeface="Calibri" panose="020F0502020204030204" pitchFamily="34" charset="0"/>
                        </a:rPr>
                        <a:t> (72%), en France et en zone €uro (27%) avec plus de </a:t>
                      </a:r>
                      <a:r>
                        <a:rPr lang="fr-FR" sz="800" b="1" dirty="0">
                          <a:solidFill>
                            <a:schemeClr val="tx1"/>
                          </a:solidFill>
                          <a:effectLst/>
                          <a:latin typeface="+mn-lt"/>
                          <a:ea typeface="Calibri" panose="020F0502020204030204" pitchFamily="34" charset="0"/>
                        </a:rPr>
                        <a:t>80% d</a:t>
                      </a:r>
                      <a:r>
                        <a:rPr lang="fr-FR" sz="800" b="1" dirty="0">
                          <a:effectLst/>
                          <a:latin typeface="+mn-lt"/>
                          <a:ea typeface="Calibri" panose="020F0502020204030204" pitchFamily="34" charset="0"/>
                        </a:rPr>
                        <a:t>’enseignes nationales et internationales</a:t>
                      </a:r>
                    </a:p>
                    <a:p>
                      <a:pPr marL="171450" indent="-171450">
                        <a:buFont typeface="Courier New" panose="02070309020205020404" pitchFamily="49" charset="0"/>
                        <a:buChar char="o"/>
                      </a:pPr>
                      <a:endParaRPr lang="fr-FR" sz="800" b="1" kern="1200" dirty="0">
                        <a:solidFill>
                          <a:schemeClr val="dk1"/>
                        </a:solidFill>
                        <a:effectLst/>
                        <a:latin typeface="+mn-lt"/>
                        <a:ea typeface="+mn-ea"/>
                        <a:cs typeface="+mn-cs"/>
                      </a:endParaRPr>
                    </a:p>
                    <a:p>
                      <a:pPr marL="171450" indent="-171450">
                        <a:buFont typeface="Courier New" panose="02070309020205020404" pitchFamily="49" charset="0"/>
                        <a:buChar char="o"/>
                      </a:pPr>
                      <a:r>
                        <a:rPr lang="fr-FR" sz="800" b="1" kern="1200" dirty="0">
                          <a:solidFill>
                            <a:schemeClr val="dk1"/>
                          </a:solidFill>
                          <a:effectLst/>
                          <a:latin typeface="+mn-lt"/>
                          <a:ea typeface="+mn-ea"/>
                          <a:cs typeface="+mn-cs"/>
                        </a:rPr>
                        <a:t>AEW Commerces Europe </a:t>
                      </a:r>
                      <a:r>
                        <a:rPr lang="fr-FR" sz="800" kern="1200" dirty="0">
                          <a:solidFill>
                            <a:schemeClr val="dk1"/>
                          </a:solidFill>
                          <a:effectLst/>
                          <a:latin typeface="+mn-lt"/>
                          <a:ea typeface="+mn-ea"/>
                          <a:cs typeface="+mn-cs"/>
                        </a:rPr>
                        <a:t>investit principalement en immobilier de commerce (exemple : pieds d’immeubles, galeries commerciales, </a:t>
                      </a:r>
                      <a:r>
                        <a:rPr lang="fr-FR" sz="800" kern="1200" dirty="0" err="1">
                          <a:solidFill>
                            <a:schemeClr val="dk1"/>
                          </a:solidFill>
                          <a:effectLst/>
                          <a:latin typeface="+mn-lt"/>
                          <a:ea typeface="+mn-ea"/>
                          <a:cs typeface="+mn-cs"/>
                        </a:rPr>
                        <a:t>retail</a:t>
                      </a:r>
                      <a:r>
                        <a:rPr lang="fr-FR" sz="800" kern="1200" dirty="0">
                          <a:solidFill>
                            <a:schemeClr val="dk1"/>
                          </a:solidFill>
                          <a:effectLst/>
                          <a:latin typeface="+mn-lt"/>
                          <a:ea typeface="+mn-ea"/>
                          <a:cs typeface="+mn-cs"/>
                        </a:rPr>
                        <a:t> </a:t>
                      </a:r>
                      <a:r>
                        <a:rPr lang="fr-FR" sz="800" kern="1200" dirty="0" err="1">
                          <a:solidFill>
                            <a:schemeClr val="dk1"/>
                          </a:solidFill>
                          <a:effectLst/>
                          <a:latin typeface="+mn-lt"/>
                          <a:ea typeface="+mn-ea"/>
                          <a:cs typeface="+mn-cs"/>
                        </a:rPr>
                        <a:t>parks</a:t>
                      </a:r>
                      <a:r>
                        <a:rPr lang="fr-FR" sz="800" kern="1200" dirty="0">
                          <a:solidFill>
                            <a:schemeClr val="dk1"/>
                          </a:solidFill>
                          <a:effectLst/>
                          <a:latin typeface="+mn-lt"/>
                          <a:ea typeface="+mn-ea"/>
                          <a:cs typeface="+mn-cs"/>
                        </a:rPr>
                        <a:t>, centres commerciaux, etc.) en France et dans la zone euro.</a:t>
                      </a:r>
                    </a:p>
                    <a:p>
                      <a:endParaRPr lang="fr-FR" sz="800" kern="1200" dirty="0">
                        <a:solidFill>
                          <a:schemeClr val="dk1"/>
                        </a:solidFill>
                        <a:effectLst/>
                        <a:latin typeface="+mn-lt"/>
                        <a:ea typeface="Calibri" panose="020F05020202040302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800" b="1" kern="1200" dirty="0">
                          <a:solidFill>
                            <a:schemeClr val="dk1"/>
                          </a:solidFill>
                          <a:effectLst/>
                          <a:latin typeface="Arial" panose="020B0604020202020204"/>
                          <a:ea typeface="Calibri" panose="020F0502020204030204" pitchFamily="34" charset="0"/>
                          <a:cs typeface="+mn-cs"/>
                        </a:rPr>
                        <a:t>1</a:t>
                      </a:r>
                      <a:r>
                        <a:rPr lang="fr-FR" sz="800" b="1" kern="1200" baseline="30000" dirty="0">
                          <a:solidFill>
                            <a:schemeClr val="dk1"/>
                          </a:solidFill>
                          <a:effectLst/>
                          <a:latin typeface="Arial" panose="020B0604020202020204"/>
                          <a:ea typeface="Calibri" panose="020F0502020204030204" pitchFamily="34" charset="0"/>
                          <a:cs typeface="+mn-cs"/>
                        </a:rPr>
                        <a:t>ère</a:t>
                      </a:r>
                      <a:r>
                        <a:rPr lang="fr-FR" sz="800" b="1" kern="1200" dirty="0">
                          <a:solidFill>
                            <a:schemeClr val="dk1"/>
                          </a:solidFill>
                          <a:effectLst/>
                          <a:latin typeface="Arial" panose="020B0604020202020204"/>
                          <a:ea typeface="Calibri" panose="020F0502020204030204" pitchFamily="34" charset="0"/>
                          <a:cs typeface="+mn-cs"/>
                        </a:rPr>
                        <a:t> capitalisation </a:t>
                      </a:r>
                      <a:r>
                        <a:rPr lang="fr-FR" sz="800" b="1" kern="1200" baseline="30000" dirty="0">
                          <a:solidFill>
                            <a:schemeClr val="dk1"/>
                          </a:solidFill>
                          <a:effectLst/>
                          <a:latin typeface="Arial" panose="020B0604020202020204"/>
                          <a:ea typeface="Calibri" panose="020F0502020204030204" pitchFamily="34" charset="0"/>
                          <a:cs typeface="+mn-cs"/>
                        </a:rPr>
                        <a:t>(1)  </a:t>
                      </a:r>
                      <a:r>
                        <a:rPr lang="fr-FR" sz="800" b="1" kern="1200" dirty="0">
                          <a:solidFill>
                            <a:schemeClr val="dk1"/>
                          </a:solidFill>
                          <a:effectLst/>
                          <a:latin typeface="Arial" panose="020B0604020202020204"/>
                          <a:ea typeface="Calibri" panose="020F0502020204030204" pitchFamily="34" charset="0"/>
                          <a:cs typeface="+mn-cs"/>
                        </a:rPr>
                        <a:t>des SCPI de commerces de la place avec un patrimoine de 1,5 milliards d’€ réparti sur plus de 280 sites pour une surface de 504 000 m².</a:t>
                      </a:r>
                      <a:endParaRPr lang="fr-FR" sz="800" b="0" kern="1200" dirty="0">
                        <a:solidFill>
                          <a:srgbClr val="FF0000"/>
                        </a:solidFill>
                        <a:effectLst/>
                        <a:latin typeface="Arial" panose="020B0604020202020204"/>
                        <a:ea typeface="Calibri" panose="020F0502020204030204" pitchFamily="34" charset="0"/>
                        <a:cs typeface="+mn-cs"/>
                      </a:endParaRPr>
                    </a:p>
                    <a:p>
                      <a:pPr marL="0" indent="0">
                        <a:buFont typeface="Courier New" panose="02070309020205020404" pitchFamily="49" charset="0"/>
                        <a:buNone/>
                      </a:pPr>
                      <a:endParaRPr lang="fr-FR" sz="800" b="0" dirty="0">
                        <a:solidFill>
                          <a:schemeClr val="tx1">
                            <a:lumMod val="95000"/>
                            <a:lumOff val="5000"/>
                          </a:schemeClr>
                        </a:solidFill>
                        <a:effectLst/>
                        <a:latin typeface="+mn-lt"/>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800" dirty="0">
                          <a:effectLst/>
                          <a:latin typeface="+mn-lt"/>
                          <a:ea typeface="Calibri" panose="020F0502020204030204" pitchFamily="34" charset="0"/>
                        </a:rPr>
                        <a:t>AEW, filiale 100% du Groupe BPCE, acteur majeur en immobilier depuis </a:t>
                      </a:r>
                      <a:r>
                        <a:rPr lang="fr-FR" sz="800" b="1" dirty="0">
                          <a:effectLst/>
                          <a:latin typeface="+mn-lt"/>
                          <a:ea typeface="Calibri" panose="020F0502020204030204" pitchFamily="34" charset="0"/>
                        </a:rPr>
                        <a:t>plus de 40 ans. Parmi les 5 premiers acteurs du marché des SCPI et OPCI avec 38,5 milliards d’€ d’actifs gérés en Europe dont 8,4 milliards d’€ pour AEW Patrimoine</a:t>
                      </a:r>
                      <a:r>
                        <a:rPr lang="fr-FR" sz="800" dirty="0">
                          <a:effectLst/>
                          <a:latin typeface="+mn-lt"/>
                          <a:ea typeface="Calibri" panose="020F0502020204030204" pitchFamily="34" charset="0"/>
                        </a:rPr>
                        <a:t> (24 SCPI et 2 OPCI)*.</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fr-FR" sz="800" dirty="0">
                        <a:effectLst/>
                        <a:latin typeface="+mn-lt"/>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800" b="1" kern="1200" dirty="0">
                          <a:solidFill>
                            <a:schemeClr val="dk1"/>
                          </a:solidFill>
                          <a:effectLst/>
                          <a:latin typeface="Arial" panose="020B0604020202020204"/>
                          <a:ea typeface="+mn-ea"/>
                          <a:cs typeface="+mn-cs"/>
                        </a:rPr>
                        <a:t>AEW Commerces Europe détient un f</a:t>
                      </a:r>
                      <a:r>
                        <a:rPr lang="fr-FR" sz="800" dirty="0">
                          <a:effectLst/>
                          <a:latin typeface="+mn-lt"/>
                          <a:ea typeface="Calibri" panose="020F0502020204030204" pitchFamily="34" charset="0"/>
                        </a:rPr>
                        <a:t>aible taux d’endettement*, et aucune part en attente de cession*.</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fr-FR" sz="800" dirty="0">
                        <a:effectLst/>
                        <a:latin typeface="+mn-lt"/>
                        <a:ea typeface="Calibri" panose="020F0502020204030204" pitchFamily="34" charset="0"/>
                      </a:endParaRPr>
                    </a:p>
                    <a:p>
                      <a:r>
                        <a:rPr lang="fr-FR" sz="800" b="1" dirty="0">
                          <a:effectLst/>
                          <a:latin typeface="+mn-lt"/>
                          <a:ea typeface="Calibri" panose="020F0502020204030204" pitchFamily="34" charset="0"/>
                        </a:rPr>
                        <a:t> </a:t>
                      </a:r>
                      <a:r>
                        <a:rPr lang="fr-FR" sz="800" dirty="0">
                          <a:effectLst/>
                          <a:latin typeface="+mn-lt"/>
                          <a:ea typeface="Calibri" panose="020F0502020204030204" pitchFamily="34" charset="0"/>
                        </a:rPr>
                        <a:t>  </a:t>
                      </a:r>
                    </a:p>
                    <a:p>
                      <a:endParaRPr lang="fr-FR" sz="800" dirty="0">
                        <a:effectLst/>
                        <a:latin typeface="+mn-lt"/>
                        <a:ea typeface="Calibri" panose="020F0502020204030204" pitchFamily="34" charset="0"/>
                      </a:endParaRPr>
                    </a:p>
                    <a:p>
                      <a:endParaRPr lang="fr-FR" sz="800" dirty="0">
                        <a:effectLst/>
                        <a:latin typeface="+mn-lt"/>
                        <a:ea typeface="Calibri" panose="020F0502020204030204" pitchFamily="34" charset="0"/>
                      </a:endParaRPr>
                    </a:p>
                    <a:p>
                      <a:endParaRPr lang="fr-FR" sz="800" dirty="0">
                        <a:effectLst/>
                        <a:latin typeface="+mn-lt"/>
                        <a:ea typeface="Calibri" panose="020F0502020204030204" pitchFamily="34" charset="0"/>
                      </a:endParaRPr>
                    </a:p>
                    <a:p>
                      <a:endParaRPr lang="fr-FR" sz="800" dirty="0">
                        <a:effectLst/>
                        <a:latin typeface="+mn-lt"/>
                        <a:ea typeface="Calibri" panose="020F0502020204030204" pitchFamily="34" charset="0"/>
                      </a:endParaRPr>
                    </a:p>
                    <a:p>
                      <a:endParaRPr lang="fr-FR" sz="800" dirty="0">
                        <a:effectLst/>
                        <a:latin typeface="+mn-lt"/>
                        <a:ea typeface="Calibri" panose="020F0502020204030204" pitchFamily="34" charset="0"/>
                      </a:endParaRPr>
                    </a:p>
                    <a:p>
                      <a:endParaRPr lang="fr-FR" sz="800" b="1" dirty="0">
                        <a:solidFill>
                          <a:srgbClr val="FF0000"/>
                        </a:solidFill>
                        <a:effectLst/>
                        <a:highlight>
                          <a:srgbClr val="FFFF00"/>
                        </a:highlight>
                        <a:latin typeface="+mn-lt"/>
                        <a:ea typeface="Calibri" panose="020F0502020204030204" pitchFamily="34" charset="0"/>
                      </a:endParaRPr>
                    </a:p>
                    <a:p>
                      <a:endParaRPr lang="fr-FR" sz="800" dirty="0">
                        <a:effectLst/>
                        <a:latin typeface="+mn-lt"/>
                        <a:ea typeface="Calibri" panose="020F0502020204030204" pitchFamily="34" charset="0"/>
                      </a:endParaRPr>
                    </a:p>
                    <a:p>
                      <a:r>
                        <a:rPr lang="fr-FR" sz="800" baseline="30000" dirty="0">
                          <a:effectLst/>
                          <a:latin typeface="+mn-lt"/>
                          <a:ea typeface="Calibri" panose="020F0502020204030204" pitchFamily="34" charset="0"/>
                        </a:rPr>
                        <a:t>(1) </a:t>
                      </a:r>
                      <a:r>
                        <a:rPr lang="fr-FR" sz="800" dirty="0">
                          <a:effectLst/>
                          <a:latin typeface="+mn-lt"/>
                          <a:ea typeface="Calibri" panose="020F0502020204030204" pitchFamily="34" charset="0"/>
                        </a:rPr>
                        <a:t>Source ASPIM</a:t>
                      </a:r>
                    </a:p>
                    <a:p>
                      <a:r>
                        <a:rPr lang="fr-FR" sz="800" i="1" dirty="0">
                          <a:latin typeface="+mn-lt"/>
                        </a:rPr>
                        <a:t>* Au 31/12/2022</a:t>
                      </a:r>
                    </a:p>
                  </a:txBody>
                  <a:tcPr marL="68580" marR="68580" marT="34290" marB="3429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A193">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285750" indent="-285750">
                        <a:buFont typeface="Courier New" panose="02070309020205020404" pitchFamily="49" charset="0"/>
                        <a:buChar char="o"/>
                      </a:pPr>
                      <a:endParaRPr lang="fr-FR" sz="800" b="1" i="0" u="none" strike="noStrike" cap="none" dirty="0">
                        <a:solidFill>
                          <a:schemeClr val="dk1"/>
                        </a:solidFill>
                        <a:effectLst/>
                        <a:latin typeface="+mn-lt"/>
                        <a:ea typeface="+mn-ea"/>
                        <a:cs typeface="+mn-cs"/>
                        <a:sym typeface="Arial"/>
                      </a:endParaRPr>
                    </a:p>
                    <a:p>
                      <a:pPr marL="285750" indent="-285750">
                        <a:buFont typeface="Courier New" panose="02070309020205020404" pitchFamily="49" charset="0"/>
                        <a:buChar char="o"/>
                      </a:pPr>
                      <a:r>
                        <a:rPr lang="fr-FR" sz="800" b="1" i="0" u="none" strike="noStrike" cap="none" dirty="0">
                          <a:solidFill>
                            <a:schemeClr val="dk1"/>
                          </a:solidFill>
                          <a:effectLst/>
                          <a:latin typeface="+mn-lt"/>
                          <a:ea typeface="+mn-ea"/>
                          <a:cs typeface="+mn-cs"/>
                          <a:sym typeface="Arial"/>
                        </a:rPr>
                        <a:t>Risque de perte en capital : </a:t>
                      </a:r>
                      <a:r>
                        <a:rPr lang="fr-FR" sz="800" b="0" i="0" u="none" strike="noStrike" cap="none" dirty="0">
                          <a:solidFill>
                            <a:schemeClr val="dk1"/>
                          </a:solidFill>
                          <a:effectLst/>
                          <a:latin typeface="+mn-lt"/>
                          <a:ea typeface="+mn-ea"/>
                          <a:cs typeface="+mn-cs"/>
                          <a:sym typeface="Arial"/>
                        </a:rPr>
                        <a:t>notamment en cas de cession de parts ou de retrait</a:t>
                      </a:r>
                    </a:p>
                    <a:p>
                      <a:pPr marL="285750" indent="-285750">
                        <a:buFont typeface="Courier New" panose="02070309020205020404" pitchFamily="49" charset="0"/>
                        <a:buChar char="o"/>
                      </a:pPr>
                      <a:endParaRPr lang="fr-FR" sz="800" b="0" i="0" u="none" strike="noStrike" cap="none" dirty="0">
                        <a:solidFill>
                          <a:schemeClr val="dk1"/>
                        </a:solidFill>
                        <a:effectLst/>
                        <a:latin typeface="+mn-lt"/>
                        <a:ea typeface="+mn-ea"/>
                        <a:cs typeface="+mn-cs"/>
                        <a:sym typeface="Arial"/>
                      </a:endParaRPr>
                    </a:p>
                    <a:p>
                      <a:pPr marL="285750" indent="-285750">
                        <a:buFont typeface="Courier New" panose="02070309020205020404" pitchFamily="49" charset="0"/>
                        <a:buChar char="o"/>
                      </a:pPr>
                      <a:r>
                        <a:rPr lang="fr-FR" sz="800" b="1" i="0" u="none" strike="noStrike" cap="none" dirty="0">
                          <a:solidFill>
                            <a:schemeClr val="dk1"/>
                          </a:solidFill>
                          <a:effectLst/>
                          <a:latin typeface="+mn-lt"/>
                          <a:ea typeface="+mn-ea"/>
                          <a:cs typeface="+mn-cs"/>
                          <a:sym typeface="Arial"/>
                        </a:rPr>
                        <a:t>Risque de gestion discrétionnaire </a:t>
                      </a:r>
                      <a:r>
                        <a:rPr lang="fr-FR" sz="800" b="0" i="0" u="none" strike="noStrike" cap="none" dirty="0">
                          <a:solidFill>
                            <a:schemeClr val="dk1"/>
                          </a:solidFill>
                          <a:effectLst/>
                          <a:latin typeface="+mn-lt"/>
                          <a:ea typeface="+mn-ea"/>
                          <a:cs typeface="+mn-cs"/>
                          <a:sym typeface="Arial"/>
                        </a:rPr>
                        <a:t>: lié au fait que la SCPI peut ne pas être investie en permanence sur les marchés ou immeubles les plus performants.</a:t>
                      </a:r>
                    </a:p>
                    <a:p>
                      <a:pPr marL="0" indent="0">
                        <a:buFont typeface="Courier New" panose="02070309020205020404" pitchFamily="49" charset="0"/>
                        <a:buNone/>
                      </a:pPr>
                      <a:endParaRPr lang="fr-FR" sz="800" b="0" i="0" u="none" strike="noStrike" cap="none" dirty="0">
                        <a:solidFill>
                          <a:schemeClr val="dk1"/>
                        </a:solidFill>
                        <a:effectLst/>
                        <a:latin typeface="+mn-lt"/>
                        <a:ea typeface="+mn-ea"/>
                        <a:cs typeface="+mn-cs"/>
                        <a:sym typeface="Arial"/>
                      </a:endParaRPr>
                    </a:p>
                    <a:p>
                      <a:pPr marL="285750" indent="-285750">
                        <a:buFont typeface="Courier New" panose="02070309020205020404" pitchFamily="49" charset="0"/>
                        <a:buChar char="o"/>
                      </a:pPr>
                      <a:r>
                        <a:rPr lang="fr-FR" sz="800" b="1" i="0" u="none" strike="noStrike" cap="none" dirty="0">
                          <a:solidFill>
                            <a:schemeClr val="dk1"/>
                          </a:solidFill>
                          <a:effectLst/>
                          <a:latin typeface="+mn-lt"/>
                          <a:ea typeface="+mn-ea"/>
                          <a:cs typeface="+mn-cs"/>
                          <a:sym typeface="Arial"/>
                        </a:rPr>
                        <a:t>Risque de marché (risque immobilier) : </a:t>
                      </a:r>
                      <a:r>
                        <a:rPr lang="fr-FR" sz="800" b="0" i="0" u="none" strike="noStrike" cap="none" dirty="0">
                          <a:solidFill>
                            <a:schemeClr val="dk1"/>
                          </a:solidFill>
                          <a:effectLst/>
                          <a:latin typeface="+mn-lt"/>
                          <a:ea typeface="+mn-ea"/>
                          <a:cs typeface="+mn-cs"/>
                          <a:sym typeface="Arial"/>
                        </a:rPr>
                        <a:t>des actifs immobiliers marqués par des cycles conjoncturels liés à l’économie générale et à l’évolution des taux longs.</a:t>
                      </a:r>
                    </a:p>
                    <a:p>
                      <a:pPr marL="0" indent="0">
                        <a:buFont typeface="Courier New" panose="02070309020205020404" pitchFamily="49" charset="0"/>
                        <a:buNone/>
                      </a:pPr>
                      <a:endParaRPr lang="fr-FR" sz="800" b="0" i="0" u="none" strike="noStrike" cap="none" dirty="0">
                        <a:solidFill>
                          <a:schemeClr val="dk1"/>
                        </a:solidFill>
                        <a:effectLst/>
                        <a:latin typeface="+mn-lt"/>
                        <a:ea typeface="+mn-ea"/>
                        <a:cs typeface="+mn-cs"/>
                        <a:sym typeface="Arial"/>
                      </a:endParaRPr>
                    </a:p>
                    <a:p>
                      <a:pPr marL="285750" indent="-285750">
                        <a:buFont typeface="Courier New" panose="02070309020205020404" pitchFamily="49" charset="0"/>
                        <a:buChar char="o"/>
                      </a:pPr>
                      <a:r>
                        <a:rPr lang="fr-FR" sz="800" b="1" i="0" u="none" strike="noStrike" cap="none" dirty="0">
                          <a:solidFill>
                            <a:schemeClr val="dk1"/>
                          </a:solidFill>
                          <a:effectLst/>
                          <a:latin typeface="+mn-lt"/>
                          <a:ea typeface="+mn-ea"/>
                          <a:cs typeface="+mn-cs"/>
                          <a:sym typeface="Arial"/>
                        </a:rPr>
                        <a:t>Risque lié à la liquidité : </a:t>
                      </a:r>
                      <a:r>
                        <a:rPr lang="fr-FR" sz="800" b="0" i="0" u="none" strike="noStrike" cap="none" dirty="0">
                          <a:solidFill>
                            <a:schemeClr val="dk1"/>
                          </a:solidFill>
                          <a:effectLst/>
                          <a:latin typeface="+mn-lt"/>
                          <a:ea typeface="+mn-ea"/>
                          <a:cs typeface="+mn-cs"/>
                          <a:sym typeface="Arial"/>
                        </a:rPr>
                        <a:t>difficulté que pourrait avoir un épargnant à céder ses parts. La revente n’est pas garantie. D’une façon générale, il est rappelé que l</a:t>
                      </a:r>
                      <a:r>
                        <a:rPr lang="fr-FR" sz="800" b="1" i="0" u="none" strike="noStrike" cap="none" dirty="0">
                          <a:solidFill>
                            <a:schemeClr val="dk1"/>
                          </a:solidFill>
                          <a:effectLst/>
                          <a:latin typeface="+mn-lt"/>
                          <a:ea typeface="+mn-ea"/>
                          <a:cs typeface="+mn-cs"/>
                          <a:sym typeface="Arial"/>
                        </a:rPr>
                        <a:t>a durée de placement recommandée est fixée à au moins dix ans.</a:t>
                      </a:r>
                      <a:endParaRPr lang="fr-FR" sz="800" b="0" i="0" u="none" strike="noStrike" cap="none" dirty="0">
                        <a:solidFill>
                          <a:schemeClr val="dk1"/>
                        </a:solidFill>
                        <a:effectLst/>
                        <a:latin typeface="+mn-lt"/>
                        <a:ea typeface="+mn-ea"/>
                        <a:cs typeface="+mn-cs"/>
                        <a:sym typeface="Arial"/>
                      </a:endParaRPr>
                    </a:p>
                    <a:p>
                      <a:pPr marL="0" indent="0">
                        <a:buFont typeface="Courier New" panose="02070309020205020404" pitchFamily="49" charset="0"/>
                        <a:buNone/>
                      </a:pPr>
                      <a:endParaRPr lang="fr-FR" sz="800" b="0" i="0" u="none" strike="noStrike" cap="none" dirty="0">
                        <a:solidFill>
                          <a:schemeClr val="dk1"/>
                        </a:solidFill>
                        <a:effectLst/>
                        <a:latin typeface="+mn-lt"/>
                        <a:ea typeface="+mn-ea"/>
                        <a:cs typeface="+mn-cs"/>
                        <a:sym typeface="Arial"/>
                      </a:endParaRPr>
                    </a:p>
                    <a:p>
                      <a:pPr marL="285750" indent="-285750">
                        <a:buFont typeface="Courier New" panose="02070309020205020404" pitchFamily="49" charset="0"/>
                        <a:buChar char="o"/>
                      </a:pPr>
                      <a:r>
                        <a:rPr lang="fr-FR" sz="800" b="1" i="0" u="none" strike="noStrike" cap="none" dirty="0">
                          <a:solidFill>
                            <a:schemeClr val="dk1"/>
                          </a:solidFill>
                          <a:effectLst/>
                          <a:latin typeface="+mn-lt"/>
                          <a:ea typeface="+mn-ea"/>
                          <a:cs typeface="+mn-cs"/>
                          <a:sym typeface="Arial"/>
                        </a:rPr>
                        <a:t>Risque lié au crédit : </a:t>
                      </a:r>
                      <a:r>
                        <a:rPr lang="fr-FR" sz="800" b="0" i="0" u="none" strike="noStrike" cap="none" dirty="0">
                          <a:solidFill>
                            <a:schemeClr val="dk1"/>
                          </a:solidFill>
                          <a:effectLst/>
                          <a:latin typeface="+mn-lt"/>
                          <a:ea typeface="+mn-ea"/>
                          <a:cs typeface="+mn-cs"/>
                          <a:sym typeface="Arial"/>
                        </a:rPr>
                        <a:t>engagements contractuels de financement bancaire souscrits par la SCPI dont le non-respect rendrait la dette exigible</a:t>
                      </a:r>
                    </a:p>
                    <a:p>
                      <a:pPr marL="0" indent="0">
                        <a:buFont typeface="Courier New" panose="02070309020205020404" pitchFamily="49" charset="0"/>
                        <a:buNone/>
                      </a:pPr>
                      <a:endParaRPr lang="fr-FR" sz="800" b="0" i="0" u="none" strike="noStrike" cap="none" dirty="0">
                        <a:solidFill>
                          <a:schemeClr val="dk1"/>
                        </a:solidFill>
                        <a:effectLst/>
                        <a:latin typeface="+mn-lt"/>
                        <a:ea typeface="+mn-ea"/>
                        <a:cs typeface="+mn-cs"/>
                        <a:sym typeface="Arial"/>
                      </a:endParaRPr>
                    </a:p>
                    <a:p>
                      <a:pPr marL="285750" indent="-285750">
                        <a:buFont typeface="Courier New" panose="02070309020205020404" pitchFamily="49" charset="0"/>
                        <a:buChar char="o"/>
                      </a:pPr>
                      <a:r>
                        <a:rPr lang="fr-FR" sz="800" b="1" i="0" u="none" strike="noStrike" cap="none" dirty="0">
                          <a:solidFill>
                            <a:schemeClr val="dk1"/>
                          </a:solidFill>
                          <a:effectLst/>
                          <a:latin typeface="+mn-lt"/>
                          <a:ea typeface="+mn-ea"/>
                          <a:cs typeface="+mn-cs"/>
                          <a:sym typeface="Arial"/>
                        </a:rPr>
                        <a:t>Risque de durabilité : </a:t>
                      </a:r>
                      <a:r>
                        <a:rPr lang="fr-FR" sz="800" b="0" i="0" u="none" strike="noStrike" cap="none" dirty="0">
                          <a:solidFill>
                            <a:schemeClr val="dk1"/>
                          </a:solidFill>
                          <a:effectLst/>
                          <a:latin typeface="+mn-lt"/>
                          <a:ea typeface="+mn-ea"/>
                          <a:cs typeface="+mn-cs"/>
                          <a:sym typeface="Arial"/>
                        </a:rPr>
                        <a:t>par un événement ou une situation dans le domaine environnemental, social ou de la gouvernance qui, s’il survient, pourrait avoir une incidence négative importante, réelle ou potentielle, sur la valeur de l’investissement.</a:t>
                      </a:r>
                    </a:p>
                    <a:p>
                      <a:pPr marL="285750" indent="-285750">
                        <a:buFont typeface="Courier New" panose="02070309020205020404" pitchFamily="49" charset="0"/>
                        <a:buChar char="o"/>
                      </a:pPr>
                      <a:endParaRPr lang="fr-FR" sz="800" b="0" i="0" u="none" strike="noStrike" cap="none" dirty="0">
                        <a:solidFill>
                          <a:schemeClr val="dk1"/>
                        </a:solidFill>
                        <a:effectLst/>
                        <a:latin typeface="+mn-lt"/>
                        <a:ea typeface="+mn-ea"/>
                        <a:cs typeface="+mn-cs"/>
                        <a:sym typeface="Arial"/>
                      </a:endParaRPr>
                    </a:p>
                    <a:p>
                      <a:pPr marL="285750" indent="-285750" algn="l" defTabSz="914400" rtl="0" eaLnBrk="1" latinLnBrk="0" hangingPunct="1">
                        <a:buFont typeface="Courier New" panose="02070309020205020404" pitchFamily="49" charset="0"/>
                        <a:buChar char="o"/>
                      </a:pPr>
                      <a:r>
                        <a:rPr lang="fr-FR" sz="800" b="1" i="0" u="none" strike="noStrike" kern="1200" cap="none" dirty="0">
                          <a:solidFill>
                            <a:schemeClr val="dk1"/>
                          </a:solidFill>
                          <a:effectLst/>
                          <a:latin typeface="+mn-lt"/>
                          <a:ea typeface="+mn-ea"/>
                          <a:cs typeface="+mn-cs"/>
                          <a:sym typeface="Arial"/>
                        </a:rPr>
                        <a:t>Risque sur le conflit d’intérêts : </a:t>
                      </a:r>
                      <a:r>
                        <a:rPr lang="fr-FR" sz="800" b="0" i="0" u="none" strike="noStrike" kern="1200" cap="none" dirty="0">
                          <a:solidFill>
                            <a:schemeClr val="dk1"/>
                          </a:solidFill>
                          <a:effectLst/>
                          <a:latin typeface="+mn-lt"/>
                          <a:ea typeface="+mn-ea"/>
                          <a:cs typeface="+mn-cs"/>
                          <a:sym typeface="Arial"/>
                        </a:rPr>
                        <a:t>AEW PATRIMOINE</a:t>
                      </a:r>
                      <a:r>
                        <a:rPr lang="fr-FR" sz="800" b="0" i="0" u="none" strike="noStrike" kern="1200" cap="none" dirty="0">
                          <a:solidFill>
                            <a:schemeClr val="dk1"/>
                          </a:solidFill>
                          <a:effectLst/>
                          <a:latin typeface="+mn-lt"/>
                          <a:ea typeface="+mn-ea"/>
                          <a:cs typeface="+mn-cs"/>
                        </a:rPr>
                        <a:t> appartient au Groupe BPCE. Conformément à la réglementation, AEW PATRIMOINE prend toutes les mesures appropriées pour détecter et traiter les situations de conflits d'intérêts. Une politique interne de prévention et de gestion des conflits d'intérêts veille au respect de la primauté des intérêts des clients. En relation avec ce contrat, L'établissement travaille sur la base d'une rémunération, constituée d’une commission et de tout avantage économique, proposé ou offert en rapport avec les produits / services. Des avantages non financiers peuvent également être attribués dans le cadre de cette opération</a:t>
                      </a:r>
                      <a:endParaRPr lang="fr-FR" sz="800" b="0" i="0" u="none" strike="noStrike" kern="1200" cap="none" dirty="0">
                        <a:solidFill>
                          <a:schemeClr val="dk1"/>
                        </a:solidFill>
                        <a:effectLst/>
                        <a:latin typeface="+mn-lt"/>
                        <a:ea typeface="+mn-ea"/>
                        <a:cs typeface="+mn-cs"/>
                        <a:sym typeface="Arial"/>
                      </a:endParaRPr>
                    </a:p>
                  </a:txBody>
                  <a:tcPr marL="68580" marR="68580" marT="34290" marB="3429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A193">
                        <a:tint val="40000"/>
                      </a:srgbClr>
                    </a:solidFill>
                  </a:tcPr>
                </a:tc>
                <a:extLst>
                  <a:ext uri="{0D108BD9-81ED-4DB2-BD59-A6C34878D82A}">
                    <a16:rowId xmlns:a16="http://schemas.microsoft.com/office/drawing/2014/main" val="54388312"/>
                  </a:ext>
                </a:extLst>
              </a:tr>
            </a:tbl>
          </a:graphicData>
        </a:graphic>
      </p:graphicFrame>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93D5C928-5FE6-4BA3-AE5C-CF3D5E049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495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Caractéristiques</a:t>
            </a:r>
            <a:br>
              <a:rPr lang="fr-FR" sz="2000" dirty="0"/>
            </a:br>
            <a:r>
              <a:rPr lang="fr-FR" sz="2000" dirty="0"/>
              <a:t>SCPI AEW COMMERCES EUROPE</a:t>
            </a:r>
          </a:p>
        </p:txBody>
      </p:sp>
      <p:sp>
        <p:nvSpPr>
          <p:cNvPr id="28" name="Espace réservé du texte 2">
            <a:extLst>
              <a:ext uri="{FF2B5EF4-FFF2-40B4-BE49-F238E27FC236}">
                <a16:creationId xmlns:a16="http://schemas.microsoft.com/office/drawing/2014/main" id="{20BB5E6C-209D-46B4-B1D5-FAE23FF8EEDA}"/>
              </a:ext>
            </a:extLst>
          </p:cNvPr>
          <p:cNvSpPr>
            <a:spLocks noGrp="1"/>
          </p:cNvSpPr>
          <p:nvPr>
            <p:ph type="body" sz="quarter" idx="12"/>
          </p:nvPr>
        </p:nvSpPr>
        <p:spPr>
          <a:xfrm>
            <a:off x="680431" y="814633"/>
            <a:ext cx="5778074" cy="216024"/>
          </a:xfrm>
        </p:spPr>
        <p:txBody>
          <a:bodyPr>
            <a:normAutofit lnSpcReduction="10000"/>
          </a:bodyPr>
          <a:lstStyle/>
          <a:p>
            <a:r>
              <a:rPr lang="fr-FR" dirty="0"/>
              <a:t> </a:t>
            </a:r>
          </a:p>
        </p:txBody>
      </p:sp>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408D255B-DDF6-430F-A120-9C9C5BDA7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F164920-12BA-4DDC-B604-F186FCBE8EC8}"/>
              </a:ext>
            </a:extLst>
          </p:cNvPr>
          <p:cNvPicPr>
            <a:picLocks noChangeAspect="1"/>
          </p:cNvPicPr>
          <p:nvPr/>
        </p:nvPicPr>
        <p:blipFill>
          <a:blip r:embed="rId4"/>
          <a:stretch>
            <a:fillRect/>
          </a:stretch>
        </p:blipFill>
        <p:spPr>
          <a:xfrm>
            <a:off x="1902532" y="960197"/>
            <a:ext cx="5433377" cy="2672360"/>
          </a:xfrm>
          <a:prstGeom prst="rect">
            <a:avLst/>
          </a:prstGeom>
          <a:ln>
            <a:solidFill>
              <a:schemeClr val="accent1"/>
            </a:solidFill>
          </a:ln>
        </p:spPr>
      </p:pic>
      <p:sp>
        <p:nvSpPr>
          <p:cNvPr id="7" name="Rectangle 6">
            <a:extLst>
              <a:ext uri="{FF2B5EF4-FFF2-40B4-BE49-F238E27FC236}">
                <a16:creationId xmlns:a16="http://schemas.microsoft.com/office/drawing/2014/main" id="{16537914-1394-43F7-8498-525DB08E6EEE}"/>
              </a:ext>
            </a:extLst>
          </p:cNvPr>
          <p:cNvSpPr/>
          <p:nvPr/>
        </p:nvSpPr>
        <p:spPr>
          <a:xfrm>
            <a:off x="25479" y="3719265"/>
            <a:ext cx="9118521" cy="1077218"/>
          </a:xfrm>
          <a:prstGeom prst="rect">
            <a:avLst/>
          </a:prstGeom>
        </p:spPr>
        <p:txBody>
          <a:bodyPr wrap="square">
            <a:spAutoFit/>
          </a:bodyPr>
          <a:lstStyle/>
          <a:p>
            <a:r>
              <a:rPr lang="fr-FR" sz="800" i="1" dirty="0"/>
              <a:t>L’indicateur de risque part de l’hypothèse que le produit est conservé pendant 10 années. Le risque réel peut être très différent si une sortie est effectuée avant échéance. Il y a risque de ne pas pouvoir vendre facilement le produit, ou de devoir le vendre à un prix qui influera sensiblement sur le montant perçu en retour. Ce produit ne prévoyant pas de protection contre les aléas de marché, le client pourrait perdre tout ou partie de son investissement. </a:t>
            </a:r>
          </a:p>
          <a:p>
            <a:endParaRPr lang="fr-FR" sz="800" i="1" dirty="0"/>
          </a:p>
          <a:p>
            <a:r>
              <a:rPr lang="fr-FR" sz="800" i="1" dirty="0"/>
              <a:t>L’indicateur synthétique de risque permet d’apprécier le niveau de risque de ce produit par rapport à d’autres. Il indique la probabilité que ce produit enregistre des pertes en cas de mouvements sur les marchés ou d’une impossibilité de notre part de payer. Nous avons classé ce produit dans la classe de risque 3 sur 7, qui est une classe de risque entre basse et moyenne. Autrement dit, les pertes potentielles liées aux futurs résultats du produit se situent à un niveau entre faible et moyen et, si la situation venait à se détériorer sur les marchés, il est peu probable que notre capacité à payer en soit affectée. </a:t>
            </a:r>
          </a:p>
        </p:txBody>
      </p:sp>
    </p:spTree>
    <p:extLst>
      <p:ext uri="{BB962C8B-B14F-4D97-AF65-F5344CB8AC3E}">
        <p14:creationId xmlns:p14="http://schemas.microsoft.com/office/powerpoint/2010/main" val="65494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Modalités de souscription au 02/10/2023</a:t>
            </a:r>
            <a:br>
              <a:rPr lang="fr-FR" sz="2000" dirty="0"/>
            </a:br>
            <a:r>
              <a:rPr lang="fr-FR" sz="2000" dirty="0"/>
              <a:t>SCPI AEW COMMERCES EUROPE</a:t>
            </a:r>
          </a:p>
        </p:txBody>
      </p:sp>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408D255B-DDF6-430F-A120-9C9C5BDA7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F3F4812-C391-4F15-A565-E48BF6D79D75}"/>
              </a:ext>
            </a:extLst>
          </p:cNvPr>
          <p:cNvSpPr/>
          <p:nvPr/>
        </p:nvSpPr>
        <p:spPr>
          <a:xfrm>
            <a:off x="107504" y="1241631"/>
            <a:ext cx="3438762" cy="307777"/>
          </a:xfrm>
          <a:prstGeom prst="rect">
            <a:avLst/>
          </a:prstGeom>
        </p:spPr>
        <p:txBody>
          <a:bodyPr wrap="none">
            <a:spAutoFit/>
          </a:bodyPr>
          <a:lstStyle/>
          <a:p>
            <a:pPr algn="ctr"/>
            <a:r>
              <a:rPr lang="fr-FR" b="1" dirty="0">
                <a:solidFill>
                  <a:srgbClr val="C00000"/>
                </a:solidFill>
              </a:rPr>
              <a:t>FRAIS SUPPORTÉS PAR L’ASSOCIE</a:t>
            </a:r>
            <a:endParaRPr lang="fr-FR" sz="1800" i="1" dirty="0">
              <a:solidFill>
                <a:srgbClr val="C00000"/>
              </a:solidFill>
            </a:endParaRPr>
          </a:p>
        </p:txBody>
      </p:sp>
      <p:graphicFrame>
        <p:nvGraphicFramePr>
          <p:cNvPr id="5" name="Tableau 4">
            <a:extLst>
              <a:ext uri="{FF2B5EF4-FFF2-40B4-BE49-F238E27FC236}">
                <a16:creationId xmlns:a16="http://schemas.microsoft.com/office/drawing/2014/main" id="{D1032433-1000-43B3-830B-4C8DB3137293}"/>
              </a:ext>
            </a:extLst>
          </p:cNvPr>
          <p:cNvGraphicFramePr>
            <a:graphicFrameLocks noGrp="1"/>
          </p:cNvGraphicFramePr>
          <p:nvPr>
            <p:extLst>
              <p:ext uri="{D42A27DB-BD31-4B8C-83A1-F6EECF244321}">
                <p14:modId xmlns:p14="http://schemas.microsoft.com/office/powerpoint/2010/main" val="762774533"/>
              </p:ext>
            </p:extLst>
          </p:nvPr>
        </p:nvGraphicFramePr>
        <p:xfrm>
          <a:off x="269997" y="1936153"/>
          <a:ext cx="8605739" cy="2021840"/>
        </p:xfrm>
        <a:graphic>
          <a:graphicData uri="http://schemas.openxmlformats.org/drawingml/2006/table">
            <a:tbl>
              <a:tblPr firstRow="1" bandRow="1">
                <a:tableStyleId>{F66A9B51-AE3E-4324-8CB2-79743BB350C3}</a:tableStyleId>
              </a:tblPr>
              <a:tblGrid>
                <a:gridCol w="2244224">
                  <a:extLst>
                    <a:ext uri="{9D8B030D-6E8A-4147-A177-3AD203B41FA5}">
                      <a16:colId xmlns:a16="http://schemas.microsoft.com/office/drawing/2014/main" val="2236389233"/>
                    </a:ext>
                  </a:extLst>
                </a:gridCol>
                <a:gridCol w="6361515">
                  <a:extLst>
                    <a:ext uri="{9D8B030D-6E8A-4147-A177-3AD203B41FA5}">
                      <a16:colId xmlns:a16="http://schemas.microsoft.com/office/drawing/2014/main" val="2283809695"/>
                    </a:ext>
                  </a:extLst>
                </a:gridCol>
              </a:tblGrid>
              <a:tr h="370840">
                <a:tc>
                  <a:txBody>
                    <a:bodyPr/>
                    <a:lstStyle/>
                    <a:p>
                      <a:r>
                        <a:rPr lang="fr-FR" sz="1200" b="1" i="1" u="none" strike="noStrike" cap="none" dirty="0">
                          <a:solidFill>
                            <a:srgbClr val="000040"/>
                          </a:solidFill>
                          <a:latin typeface="Foco-Regular"/>
                          <a:cs typeface="Arial"/>
                          <a:sym typeface="Arial"/>
                        </a:rPr>
                        <a:t>Prix de souscription</a:t>
                      </a:r>
                    </a:p>
                  </a:txBody>
                  <a:tcPr anchor="ctr"/>
                </a:tc>
                <a:tc>
                  <a:txBody>
                    <a:bodyPr/>
                    <a:lstStyle/>
                    <a:p>
                      <a:r>
                        <a:rPr lang="fr-FR" sz="1200" b="0" i="0" u="none" strike="noStrike" kern="1200" cap="none" dirty="0">
                          <a:solidFill>
                            <a:srgbClr val="000040"/>
                          </a:solidFill>
                          <a:latin typeface="Foco-Regular"/>
                          <a:ea typeface="+mn-ea"/>
                          <a:cs typeface="Arial"/>
                        </a:rPr>
                        <a:t>190 €</a:t>
                      </a:r>
                    </a:p>
                  </a:txBody>
                  <a:tcPr anchor="ctr"/>
                </a:tc>
                <a:extLst>
                  <a:ext uri="{0D108BD9-81ED-4DB2-BD59-A6C34878D82A}">
                    <a16:rowId xmlns:a16="http://schemas.microsoft.com/office/drawing/2014/main" val="4176786847"/>
                  </a:ext>
                </a:extLst>
              </a:tr>
              <a:tr h="370840">
                <a:tc>
                  <a:txBody>
                    <a:bodyPr/>
                    <a:lstStyle/>
                    <a:p>
                      <a:r>
                        <a:rPr lang="fr-FR" sz="1200" b="1" i="1" u="none" strike="noStrike" cap="none" dirty="0">
                          <a:solidFill>
                            <a:srgbClr val="000040"/>
                          </a:solidFill>
                          <a:latin typeface="Foco-Regular"/>
                          <a:cs typeface="Arial"/>
                          <a:sym typeface="Arial"/>
                        </a:rPr>
                        <a:t>Minimum de souscription</a:t>
                      </a:r>
                    </a:p>
                  </a:txBody>
                  <a:tcPr anchor="ctr"/>
                </a:tc>
                <a:tc>
                  <a:txBody>
                    <a:bodyPr/>
                    <a:lstStyle/>
                    <a:p>
                      <a:r>
                        <a:rPr lang="fr-FR" sz="1200" b="0" i="0" u="none" strike="noStrike" kern="1200" cap="none" dirty="0">
                          <a:solidFill>
                            <a:srgbClr val="000040"/>
                          </a:solidFill>
                          <a:latin typeface="Foco-Regular"/>
                          <a:ea typeface="+mn-ea"/>
                          <a:cs typeface="Arial"/>
                        </a:rPr>
                        <a:t>10 parts, soit 1 900 €</a:t>
                      </a:r>
                    </a:p>
                  </a:txBody>
                  <a:tcPr anchor="ctr"/>
                </a:tc>
                <a:extLst>
                  <a:ext uri="{0D108BD9-81ED-4DB2-BD59-A6C34878D82A}">
                    <a16:rowId xmlns:a16="http://schemas.microsoft.com/office/drawing/2014/main" val="3509042329"/>
                  </a:ext>
                </a:extLst>
              </a:tr>
              <a:tr h="370840">
                <a:tc>
                  <a:txBody>
                    <a:bodyPr/>
                    <a:lstStyle/>
                    <a:p>
                      <a:r>
                        <a:rPr lang="fr-FR" sz="1200" b="1" i="1" u="none" strike="noStrike" cap="none" dirty="0">
                          <a:solidFill>
                            <a:srgbClr val="000040"/>
                          </a:solidFill>
                          <a:latin typeface="Foco-Regular"/>
                          <a:cs typeface="Arial"/>
                          <a:sym typeface="Arial"/>
                        </a:rPr>
                        <a:t>Commission de souscription (incluse) payée par le souscripteur</a:t>
                      </a:r>
                    </a:p>
                  </a:txBody>
                  <a:tcPr anchor="ctr"/>
                </a:tc>
                <a:tc>
                  <a:txBody>
                    <a:bodyPr/>
                    <a:lstStyle/>
                    <a:p>
                      <a:r>
                        <a:rPr lang="fr-FR" sz="1200" b="0" i="0" u="none" strike="noStrike" kern="1200" cap="none" dirty="0">
                          <a:solidFill>
                            <a:srgbClr val="000040"/>
                          </a:solidFill>
                          <a:latin typeface="Foco-Regular"/>
                          <a:ea typeface="+mn-ea"/>
                          <a:cs typeface="Arial"/>
                        </a:rPr>
                        <a:t>9% HT (soit 10,80% TTC au taux de TVA en vigueur), du produit de chaque souscription (prime d’émission incluse), dont 6% rétrocédée au distributeur </a:t>
                      </a:r>
                    </a:p>
                  </a:txBody>
                  <a:tcPr anchor="ctr"/>
                </a:tc>
                <a:extLst>
                  <a:ext uri="{0D108BD9-81ED-4DB2-BD59-A6C34878D82A}">
                    <a16:rowId xmlns:a16="http://schemas.microsoft.com/office/drawing/2014/main" val="828896913"/>
                  </a:ext>
                </a:extLst>
              </a:tr>
              <a:tr h="370840">
                <a:tc>
                  <a:txBody>
                    <a:bodyPr/>
                    <a:lstStyle/>
                    <a:p>
                      <a:r>
                        <a:rPr lang="fr-FR" sz="1200" b="1" i="1" u="none" strike="noStrike" cap="none" dirty="0">
                          <a:solidFill>
                            <a:srgbClr val="000040"/>
                          </a:solidFill>
                          <a:latin typeface="Foco-Regular"/>
                          <a:cs typeface="Arial"/>
                          <a:sym typeface="Arial"/>
                        </a:rPr>
                        <a:t>Jouissance des parts</a:t>
                      </a:r>
                    </a:p>
                  </a:txBody>
                  <a:tcPr anchor="ctr"/>
                </a:tc>
                <a:tc>
                  <a:txBody>
                    <a:bodyPr/>
                    <a:lstStyle/>
                    <a:p>
                      <a:r>
                        <a:rPr lang="fr-FR" sz="1200" b="0" i="0" u="none" strike="noStrike" kern="1200" cap="none" dirty="0">
                          <a:solidFill>
                            <a:srgbClr val="000040"/>
                          </a:solidFill>
                          <a:latin typeface="Foco-Regular"/>
                          <a:ea typeface="+mn-ea"/>
                          <a:cs typeface="Arial"/>
                        </a:rPr>
                        <a:t>Les parts souscrites portent jouissance au 1</a:t>
                      </a:r>
                      <a:r>
                        <a:rPr lang="fr-FR" sz="1200" b="0" i="0" u="none" strike="noStrike" kern="1200" cap="none" baseline="30000" dirty="0">
                          <a:solidFill>
                            <a:srgbClr val="000040"/>
                          </a:solidFill>
                          <a:latin typeface="Foco-Regular"/>
                          <a:ea typeface="+mn-ea"/>
                          <a:cs typeface="Arial"/>
                        </a:rPr>
                        <a:t>er</a:t>
                      </a:r>
                      <a:r>
                        <a:rPr lang="fr-FR" sz="1200" b="0" i="0" u="none" strike="noStrike" kern="1200" cap="none" dirty="0">
                          <a:solidFill>
                            <a:srgbClr val="000040"/>
                          </a:solidFill>
                          <a:latin typeface="Foco-Regular"/>
                          <a:ea typeface="+mn-ea"/>
                          <a:cs typeface="Arial"/>
                        </a:rPr>
                        <a:t> jour du deuxième mois suivant celui au cours duquel la souscription est réalisée (pour une souscription en octobre 2023, jouissance à compter du 1er décembre 2023).</a:t>
                      </a:r>
                    </a:p>
                  </a:txBody>
                  <a:tcPr anchor="ctr"/>
                </a:tc>
                <a:extLst>
                  <a:ext uri="{0D108BD9-81ED-4DB2-BD59-A6C34878D82A}">
                    <a16:rowId xmlns:a16="http://schemas.microsoft.com/office/drawing/2014/main" val="3210741492"/>
                  </a:ext>
                </a:extLst>
              </a:tr>
            </a:tbl>
          </a:graphicData>
        </a:graphic>
      </p:graphicFrame>
    </p:spTree>
    <p:extLst>
      <p:ext uri="{BB962C8B-B14F-4D97-AF65-F5344CB8AC3E}">
        <p14:creationId xmlns:p14="http://schemas.microsoft.com/office/powerpoint/2010/main" val="4002034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Modalités de souscription au 02/10/2023</a:t>
            </a:r>
            <a:br>
              <a:rPr lang="fr-FR" sz="2000" dirty="0"/>
            </a:br>
            <a:r>
              <a:rPr lang="fr-FR" sz="2000" dirty="0"/>
              <a:t>SCPI AEW COMMERCES EUROPE</a:t>
            </a:r>
          </a:p>
        </p:txBody>
      </p:sp>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408D255B-DDF6-430F-A120-9C9C5BDA7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Tableau 13">
            <a:extLst>
              <a:ext uri="{FF2B5EF4-FFF2-40B4-BE49-F238E27FC236}">
                <a16:creationId xmlns:a16="http://schemas.microsoft.com/office/drawing/2014/main" id="{6AD8ADE0-0E32-4DD8-83AF-AE18795A976F}"/>
              </a:ext>
            </a:extLst>
          </p:cNvPr>
          <p:cNvGraphicFramePr>
            <a:graphicFrameLocks noGrp="1"/>
          </p:cNvGraphicFramePr>
          <p:nvPr>
            <p:extLst>
              <p:ext uri="{D42A27DB-BD31-4B8C-83A1-F6EECF244321}">
                <p14:modId xmlns:p14="http://schemas.microsoft.com/office/powerpoint/2010/main" val="545893529"/>
              </p:ext>
            </p:extLst>
          </p:nvPr>
        </p:nvGraphicFramePr>
        <p:xfrm>
          <a:off x="269997" y="1936153"/>
          <a:ext cx="8605739" cy="1920240"/>
        </p:xfrm>
        <a:graphic>
          <a:graphicData uri="http://schemas.openxmlformats.org/drawingml/2006/table">
            <a:tbl>
              <a:tblPr firstRow="1" bandRow="1">
                <a:tableStyleId>{F66A9B51-AE3E-4324-8CB2-79743BB350C3}</a:tableStyleId>
              </a:tblPr>
              <a:tblGrid>
                <a:gridCol w="2244224">
                  <a:extLst>
                    <a:ext uri="{9D8B030D-6E8A-4147-A177-3AD203B41FA5}">
                      <a16:colId xmlns:a16="http://schemas.microsoft.com/office/drawing/2014/main" val="2236389233"/>
                    </a:ext>
                  </a:extLst>
                </a:gridCol>
                <a:gridCol w="6361515">
                  <a:extLst>
                    <a:ext uri="{9D8B030D-6E8A-4147-A177-3AD203B41FA5}">
                      <a16:colId xmlns:a16="http://schemas.microsoft.com/office/drawing/2014/main" val="2283809695"/>
                    </a:ext>
                  </a:extLst>
                </a:gridCol>
              </a:tblGrid>
              <a:tr h="370840">
                <a:tc>
                  <a:txBody>
                    <a:bodyPr/>
                    <a:lstStyle/>
                    <a:p>
                      <a:r>
                        <a:rPr lang="fr-FR" sz="1200" b="1" i="1" u="none" strike="noStrike" cap="none" dirty="0">
                          <a:solidFill>
                            <a:srgbClr val="000040"/>
                          </a:solidFill>
                          <a:latin typeface="Foco-Regular"/>
                          <a:cs typeface="Arial"/>
                          <a:sym typeface="Arial"/>
                        </a:rPr>
                        <a:t>Commission de gestion annuelle</a:t>
                      </a:r>
                    </a:p>
                  </a:txBody>
                  <a:tcPr anchor="ctr"/>
                </a:tc>
                <a:tc>
                  <a:txBody>
                    <a:bodyPr/>
                    <a:lstStyle/>
                    <a:p>
                      <a:r>
                        <a:rPr lang="fr-FR" sz="1200" b="0" i="0" u="none" strike="noStrike" kern="1200" cap="none" dirty="0">
                          <a:solidFill>
                            <a:srgbClr val="000040"/>
                          </a:solidFill>
                          <a:latin typeface="Foco-Regular"/>
                          <a:ea typeface="+mn-ea"/>
                          <a:cs typeface="Arial"/>
                        </a:rPr>
                        <a:t>Jusqu’au 31/12/2024: 8,20% HT (soit 9,84% TTC) du montant des produits locatifs hors taxes encaissés, pour les actifs détenus de manière directe et indirecte.</a:t>
                      </a:r>
                    </a:p>
                    <a:p>
                      <a:r>
                        <a:rPr lang="fr-FR" sz="1200" b="0" i="0" u="none" strike="noStrike" kern="1200" cap="none" dirty="0">
                          <a:solidFill>
                            <a:srgbClr val="000040"/>
                          </a:solidFill>
                          <a:latin typeface="Foco-Regular"/>
                          <a:ea typeface="+mn-ea"/>
                          <a:cs typeface="Arial"/>
                        </a:rPr>
                        <a:t>A compter du 01/01/2025: 8,50% HT (soit 10,20% TTC) du montant des produits locatifs hors taxes encaissés, pour les actifs détenus de manière directe et indirecte.</a:t>
                      </a:r>
                    </a:p>
                  </a:txBody>
                  <a:tcPr anchor="ctr"/>
                </a:tc>
                <a:extLst>
                  <a:ext uri="{0D108BD9-81ED-4DB2-BD59-A6C34878D82A}">
                    <a16:rowId xmlns:a16="http://schemas.microsoft.com/office/drawing/2014/main" val="4176786847"/>
                  </a:ext>
                </a:extLst>
              </a:tr>
              <a:tr h="370840">
                <a:tc>
                  <a:txBody>
                    <a:bodyPr/>
                    <a:lstStyle/>
                    <a:p>
                      <a:r>
                        <a:rPr lang="fr-FR" sz="1200" b="1" i="1" u="none" strike="noStrike" cap="none" dirty="0">
                          <a:solidFill>
                            <a:srgbClr val="000040"/>
                          </a:solidFill>
                          <a:latin typeface="Foco-Regular"/>
                          <a:cs typeface="Arial"/>
                          <a:sym typeface="Arial"/>
                        </a:rPr>
                        <a:t>Commission de cession sur les actifs immobiliers</a:t>
                      </a:r>
                    </a:p>
                  </a:txBody>
                  <a:tcPr anchor="ctr"/>
                </a:tc>
                <a:tc>
                  <a:txBody>
                    <a:bodyPr/>
                    <a:lstStyle/>
                    <a:p>
                      <a:r>
                        <a:rPr lang="fr-FR" sz="1200" b="0" i="0" u="none" strike="noStrike" kern="1200" cap="none" dirty="0">
                          <a:solidFill>
                            <a:srgbClr val="000040"/>
                          </a:solidFill>
                          <a:latin typeface="Foco-Regular"/>
                          <a:ea typeface="+mn-ea"/>
                          <a:cs typeface="Arial"/>
                        </a:rPr>
                        <a:t>2,5% HT du prix de cession net vendeur des actifs immobiliers détenus directement ou indirectement</a:t>
                      </a:r>
                    </a:p>
                  </a:txBody>
                  <a:tcPr anchor="ctr"/>
                </a:tc>
                <a:extLst>
                  <a:ext uri="{0D108BD9-81ED-4DB2-BD59-A6C34878D82A}">
                    <a16:rowId xmlns:a16="http://schemas.microsoft.com/office/drawing/2014/main" val="3509042329"/>
                  </a:ext>
                </a:extLst>
              </a:tr>
              <a:tr h="370840">
                <a:tc>
                  <a:txBody>
                    <a:bodyPr/>
                    <a:lstStyle/>
                    <a:p>
                      <a:r>
                        <a:rPr lang="fr-FR" sz="1200" b="1" i="1" u="none" strike="noStrike" cap="none" dirty="0">
                          <a:solidFill>
                            <a:srgbClr val="000040"/>
                          </a:solidFill>
                          <a:latin typeface="Foco-Regular"/>
                          <a:cs typeface="Arial"/>
                          <a:sym typeface="Arial"/>
                        </a:rPr>
                        <a:t>Commission relative aux travaux de restructuration d’immeubles</a:t>
                      </a:r>
                    </a:p>
                  </a:txBody>
                  <a:tcPr anchor="ctr"/>
                </a:tc>
                <a:tc>
                  <a:txBody>
                    <a:bodyPr/>
                    <a:lstStyle/>
                    <a:p>
                      <a:r>
                        <a:rPr lang="fr-FR" sz="1200" b="0" i="0" u="none" strike="noStrike" kern="1200" cap="none" dirty="0">
                          <a:solidFill>
                            <a:srgbClr val="000040"/>
                          </a:solidFill>
                          <a:latin typeface="Foco-Regular"/>
                          <a:ea typeface="+mn-ea"/>
                          <a:cs typeface="Arial"/>
                        </a:rPr>
                        <a:t>Les conditions de cette rémunération (taux, assiette, modalités de facturation, …) seront soumises à l’approbation préalable de l’Assemblée générale des associés. </a:t>
                      </a:r>
                    </a:p>
                  </a:txBody>
                  <a:tcPr anchor="ctr"/>
                </a:tc>
                <a:extLst>
                  <a:ext uri="{0D108BD9-81ED-4DB2-BD59-A6C34878D82A}">
                    <a16:rowId xmlns:a16="http://schemas.microsoft.com/office/drawing/2014/main" val="828896913"/>
                  </a:ext>
                </a:extLst>
              </a:tr>
            </a:tbl>
          </a:graphicData>
        </a:graphic>
      </p:graphicFrame>
      <p:sp>
        <p:nvSpPr>
          <p:cNvPr id="15" name="Rectangle 14">
            <a:extLst>
              <a:ext uri="{FF2B5EF4-FFF2-40B4-BE49-F238E27FC236}">
                <a16:creationId xmlns:a16="http://schemas.microsoft.com/office/drawing/2014/main" id="{3FACCC0A-AB24-4AE3-84A6-7207F22A185B}"/>
              </a:ext>
            </a:extLst>
          </p:cNvPr>
          <p:cNvSpPr/>
          <p:nvPr/>
        </p:nvSpPr>
        <p:spPr>
          <a:xfrm>
            <a:off x="291849" y="1241631"/>
            <a:ext cx="3070071" cy="307777"/>
          </a:xfrm>
          <a:prstGeom prst="rect">
            <a:avLst/>
          </a:prstGeom>
        </p:spPr>
        <p:txBody>
          <a:bodyPr wrap="none">
            <a:spAutoFit/>
          </a:bodyPr>
          <a:lstStyle/>
          <a:p>
            <a:pPr algn="ctr"/>
            <a:r>
              <a:rPr lang="fr-FR" b="1" dirty="0">
                <a:solidFill>
                  <a:srgbClr val="C00000"/>
                </a:solidFill>
              </a:rPr>
              <a:t>FRAIS SUPPORTÉS PAR LA SCPI</a:t>
            </a:r>
            <a:endParaRPr lang="fr-FR" sz="1800" i="1" dirty="0">
              <a:solidFill>
                <a:srgbClr val="C00000"/>
              </a:solidFill>
            </a:endParaRPr>
          </a:p>
        </p:txBody>
      </p:sp>
    </p:spTree>
    <p:extLst>
      <p:ext uri="{BB962C8B-B14F-4D97-AF65-F5344CB8AC3E}">
        <p14:creationId xmlns:p14="http://schemas.microsoft.com/office/powerpoint/2010/main" val="3323911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Modalités de cession au 02/10/2023</a:t>
            </a:r>
            <a:br>
              <a:rPr lang="fr-FR" sz="2000" dirty="0"/>
            </a:br>
            <a:r>
              <a:rPr lang="fr-FR" sz="2000" dirty="0"/>
              <a:t>SCPI AEW COMMERCES EUROPE</a:t>
            </a:r>
          </a:p>
        </p:txBody>
      </p:sp>
      <p:sp>
        <p:nvSpPr>
          <p:cNvPr id="28" name="Espace réservé du texte 2">
            <a:extLst>
              <a:ext uri="{FF2B5EF4-FFF2-40B4-BE49-F238E27FC236}">
                <a16:creationId xmlns:a16="http://schemas.microsoft.com/office/drawing/2014/main" id="{20BB5E6C-209D-46B4-B1D5-FAE23FF8EEDA}"/>
              </a:ext>
            </a:extLst>
          </p:cNvPr>
          <p:cNvSpPr>
            <a:spLocks noGrp="1"/>
          </p:cNvSpPr>
          <p:nvPr>
            <p:ph type="body" sz="quarter" idx="12"/>
          </p:nvPr>
        </p:nvSpPr>
        <p:spPr>
          <a:xfrm>
            <a:off x="680431" y="814633"/>
            <a:ext cx="5778074" cy="216024"/>
          </a:xfrm>
        </p:spPr>
        <p:txBody>
          <a:bodyPr>
            <a:normAutofit lnSpcReduction="10000"/>
          </a:bodyPr>
          <a:lstStyle/>
          <a:p>
            <a:r>
              <a:rPr lang="fr-FR" dirty="0"/>
              <a:t> </a:t>
            </a:r>
          </a:p>
        </p:txBody>
      </p:sp>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408D255B-DDF6-430F-A120-9C9C5BDA7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au 6">
            <a:extLst>
              <a:ext uri="{FF2B5EF4-FFF2-40B4-BE49-F238E27FC236}">
                <a16:creationId xmlns:a16="http://schemas.microsoft.com/office/drawing/2014/main" id="{A006A409-2A1A-4569-8F72-D65FD48C1257}"/>
              </a:ext>
            </a:extLst>
          </p:cNvPr>
          <p:cNvGraphicFramePr>
            <a:graphicFrameLocks noGrp="1"/>
          </p:cNvGraphicFramePr>
          <p:nvPr>
            <p:extLst>
              <p:ext uri="{D42A27DB-BD31-4B8C-83A1-F6EECF244321}">
                <p14:modId xmlns:p14="http://schemas.microsoft.com/office/powerpoint/2010/main" val="335908314"/>
              </p:ext>
            </p:extLst>
          </p:nvPr>
        </p:nvGraphicFramePr>
        <p:xfrm>
          <a:off x="269997" y="1936153"/>
          <a:ext cx="8605739" cy="1747520"/>
        </p:xfrm>
        <a:graphic>
          <a:graphicData uri="http://schemas.openxmlformats.org/drawingml/2006/table">
            <a:tbl>
              <a:tblPr firstRow="1" bandRow="1">
                <a:tableStyleId>{F66A9B51-AE3E-4324-8CB2-79743BB350C3}</a:tableStyleId>
              </a:tblPr>
              <a:tblGrid>
                <a:gridCol w="2244224">
                  <a:extLst>
                    <a:ext uri="{9D8B030D-6E8A-4147-A177-3AD203B41FA5}">
                      <a16:colId xmlns:a16="http://schemas.microsoft.com/office/drawing/2014/main" val="2236389233"/>
                    </a:ext>
                  </a:extLst>
                </a:gridCol>
                <a:gridCol w="6361515">
                  <a:extLst>
                    <a:ext uri="{9D8B030D-6E8A-4147-A177-3AD203B41FA5}">
                      <a16:colId xmlns:a16="http://schemas.microsoft.com/office/drawing/2014/main" val="2283809695"/>
                    </a:ext>
                  </a:extLst>
                </a:gridCol>
              </a:tblGrid>
              <a:tr h="370840">
                <a:tc>
                  <a:txBody>
                    <a:bodyPr/>
                    <a:lstStyle/>
                    <a:p>
                      <a:r>
                        <a:rPr lang="fr-FR" sz="1200" b="1" i="1" u="none" strike="noStrike" cap="none" dirty="0">
                          <a:solidFill>
                            <a:srgbClr val="000040"/>
                          </a:solidFill>
                          <a:latin typeface="Foco-Regular"/>
                          <a:cs typeface="Arial"/>
                          <a:sym typeface="Arial"/>
                        </a:rPr>
                        <a:t>Valeur de retrait</a:t>
                      </a:r>
                    </a:p>
                  </a:txBody>
                  <a:tcPr anchor="ctr"/>
                </a:tc>
                <a:tc>
                  <a:txBody>
                    <a:bodyPr/>
                    <a:lstStyle/>
                    <a:p>
                      <a:r>
                        <a:rPr lang="fr-FR" sz="1200" b="0" i="0" u="none" strike="noStrike" kern="1200" cap="none" dirty="0">
                          <a:solidFill>
                            <a:srgbClr val="000040"/>
                          </a:solidFill>
                          <a:latin typeface="Foco-Regular"/>
                          <a:ea typeface="+mn-ea"/>
                          <a:cs typeface="Arial"/>
                        </a:rPr>
                        <a:t>172,90 €</a:t>
                      </a:r>
                    </a:p>
                  </a:txBody>
                  <a:tcPr anchor="ctr"/>
                </a:tc>
                <a:extLst>
                  <a:ext uri="{0D108BD9-81ED-4DB2-BD59-A6C34878D82A}">
                    <a16:rowId xmlns:a16="http://schemas.microsoft.com/office/drawing/2014/main" val="4176786847"/>
                  </a:ext>
                </a:extLst>
              </a:tr>
              <a:tr h="370840">
                <a:tc>
                  <a:txBody>
                    <a:bodyPr/>
                    <a:lstStyle/>
                    <a:p>
                      <a:r>
                        <a:rPr lang="fr-FR" sz="1200" b="1" i="1" u="none" strike="noStrike" cap="none" dirty="0">
                          <a:solidFill>
                            <a:srgbClr val="000040"/>
                          </a:solidFill>
                          <a:latin typeface="Foco-Regular"/>
                          <a:cs typeface="Arial"/>
                          <a:sym typeface="Arial"/>
                        </a:rPr>
                        <a:t>Frais de sortie</a:t>
                      </a:r>
                    </a:p>
                  </a:txBody>
                  <a:tcPr anchor="ctr"/>
                </a:tc>
                <a:tc>
                  <a:txBody>
                    <a:bodyPr/>
                    <a:lstStyle/>
                    <a:p>
                      <a:r>
                        <a:rPr lang="fr-FR" sz="1200" b="0" i="0" u="none" strike="noStrike" kern="1200" cap="none" dirty="0">
                          <a:solidFill>
                            <a:srgbClr val="000040"/>
                          </a:solidFill>
                          <a:latin typeface="Foco-Regular"/>
                          <a:ea typeface="+mn-ea"/>
                          <a:cs typeface="Arial"/>
                        </a:rPr>
                        <a:t>Néant</a:t>
                      </a:r>
                    </a:p>
                  </a:txBody>
                  <a:tcPr anchor="ctr"/>
                </a:tc>
                <a:extLst>
                  <a:ext uri="{0D108BD9-81ED-4DB2-BD59-A6C34878D82A}">
                    <a16:rowId xmlns:a16="http://schemas.microsoft.com/office/drawing/2014/main" val="3509042329"/>
                  </a:ext>
                </a:extLst>
              </a:tr>
              <a:tr h="370840">
                <a:tc>
                  <a:txBody>
                    <a:bodyPr/>
                    <a:lstStyle/>
                    <a:p>
                      <a:r>
                        <a:rPr lang="fr-FR" sz="1200" b="1" i="1" u="none" strike="noStrike" cap="none" dirty="0">
                          <a:solidFill>
                            <a:srgbClr val="000040"/>
                          </a:solidFill>
                          <a:latin typeface="Foco-Regular"/>
                          <a:cs typeface="Arial"/>
                          <a:sym typeface="Arial"/>
                        </a:rPr>
                        <a:t>Commission de cession sur les parts</a:t>
                      </a:r>
                    </a:p>
                    <a:p>
                      <a:r>
                        <a:rPr lang="fr-FR" sz="1200" b="0" i="1" u="none" strike="noStrike" kern="1200" cap="none" dirty="0">
                          <a:solidFill>
                            <a:srgbClr val="000040"/>
                          </a:solidFill>
                          <a:latin typeface="Foco-Regular"/>
                          <a:ea typeface="+mn-ea"/>
                          <a:cs typeface="Arial"/>
                        </a:rPr>
                        <a:t>Redevable : acquéreur de parts</a:t>
                      </a:r>
                      <a:endParaRPr lang="fr-FR" sz="1200" b="0" i="1" u="none" strike="noStrike" kern="1200" cap="none" dirty="0">
                        <a:solidFill>
                          <a:srgbClr val="000040"/>
                        </a:solidFill>
                        <a:latin typeface="Foco-Regular"/>
                        <a:ea typeface="+mn-ea"/>
                        <a:cs typeface="Arial"/>
                        <a:sym typeface="Arial"/>
                      </a:endParaRPr>
                    </a:p>
                  </a:txBody>
                  <a:tcPr anchor="ctr"/>
                </a:tc>
                <a:tc>
                  <a:txBody>
                    <a:bodyPr/>
                    <a:lstStyle/>
                    <a:p>
                      <a:r>
                        <a:rPr lang="fr-FR" sz="1200" b="0" i="0" u="none" strike="noStrike" kern="1200" cap="none" dirty="0">
                          <a:solidFill>
                            <a:srgbClr val="000040"/>
                          </a:solidFill>
                          <a:latin typeface="Foco-Regular"/>
                          <a:ea typeface="+mn-ea"/>
                          <a:cs typeface="Arial"/>
                        </a:rPr>
                        <a:t>Avec intervention de la société de gestion (en cas de suspension de la variabilité du capital et de retour au marché des parts) : 4,5% TTC de la somme revenant au cédant. Dont une fraction est rétrocédée aux distributeurs le cas échéant. Auxquels s'ajoutent 5% de droits d'enregistrement.</a:t>
                      </a:r>
                      <a:br>
                        <a:rPr lang="fr-FR" sz="1200" b="0" i="0" u="none" strike="noStrike" kern="1200" cap="none" dirty="0">
                          <a:solidFill>
                            <a:srgbClr val="000040"/>
                          </a:solidFill>
                          <a:latin typeface="Foco-Regular"/>
                          <a:ea typeface="+mn-ea"/>
                          <a:cs typeface="Arial"/>
                        </a:rPr>
                      </a:br>
                      <a:r>
                        <a:rPr lang="fr-FR" sz="1200" b="0" i="0" u="none" strike="noStrike" kern="1200" cap="none" dirty="0">
                          <a:solidFill>
                            <a:srgbClr val="000040"/>
                          </a:solidFill>
                          <a:latin typeface="Foco-Regular"/>
                          <a:ea typeface="+mn-ea"/>
                          <a:cs typeface="Arial"/>
                        </a:rPr>
                        <a:t>Sans intervention de la société de gestion, ou intervenant par voie de succession ou donation : somme forfaitaire de 94 € TTC. Auxquels s’ajoutent 5% de droits d’enregistrement le cas échéant.</a:t>
                      </a:r>
                    </a:p>
                  </a:txBody>
                  <a:tcPr anchor="ctr"/>
                </a:tc>
                <a:extLst>
                  <a:ext uri="{0D108BD9-81ED-4DB2-BD59-A6C34878D82A}">
                    <a16:rowId xmlns:a16="http://schemas.microsoft.com/office/drawing/2014/main" val="828896913"/>
                  </a:ext>
                </a:extLst>
              </a:tr>
            </a:tbl>
          </a:graphicData>
        </a:graphic>
      </p:graphicFrame>
    </p:spTree>
    <p:extLst>
      <p:ext uri="{BB962C8B-B14F-4D97-AF65-F5344CB8AC3E}">
        <p14:creationId xmlns:p14="http://schemas.microsoft.com/office/powerpoint/2010/main" val="396777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336" y="153398"/>
            <a:ext cx="8032537" cy="353576"/>
          </a:xfrm>
        </p:spPr>
        <p:txBody>
          <a:bodyPr/>
          <a:lstStyle/>
          <a:p>
            <a:r>
              <a:rPr lang="fr-FR" sz="2000" dirty="0"/>
              <a:t>Historique de distribution et performance au 31/12/2022</a:t>
            </a:r>
            <a:br>
              <a:rPr lang="fr-FR" sz="2000" dirty="0"/>
            </a:br>
            <a:r>
              <a:rPr lang="fr-FR" sz="2000" dirty="0"/>
              <a:t>SCPI AEW COMMERCES EUROPE</a:t>
            </a:r>
          </a:p>
        </p:txBody>
      </p:sp>
      <p:sp>
        <p:nvSpPr>
          <p:cNvPr id="28" name="Espace réservé du texte 2">
            <a:extLst>
              <a:ext uri="{FF2B5EF4-FFF2-40B4-BE49-F238E27FC236}">
                <a16:creationId xmlns:a16="http://schemas.microsoft.com/office/drawing/2014/main" id="{20BB5E6C-209D-46B4-B1D5-FAE23FF8EEDA}"/>
              </a:ext>
            </a:extLst>
          </p:cNvPr>
          <p:cNvSpPr>
            <a:spLocks noGrp="1"/>
          </p:cNvSpPr>
          <p:nvPr>
            <p:ph type="body" sz="quarter" idx="12"/>
          </p:nvPr>
        </p:nvSpPr>
        <p:spPr>
          <a:xfrm>
            <a:off x="680431" y="814633"/>
            <a:ext cx="5778074" cy="216024"/>
          </a:xfrm>
        </p:spPr>
        <p:txBody>
          <a:bodyPr>
            <a:normAutofit lnSpcReduction="10000"/>
          </a:bodyPr>
          <a:lstStyle/>
          <a:p>
            <a:r>
              <a:rPr lang="fr-FR" dirty="0"/>
              <a:t> </a:t>
            </a:r>
          </a:p>
        </p:txBody>
      </p:sp>
      <p:sp>
        <p:nvSpPr>
          <p:cNvPr id="10" name="ZoneTexte 9">
            <a:extLst>
              <a:ext uri="{FF2B5EF4-FFF2-40B4-BE49-F238E27FC236}">
                <a16:creationId xmlns:a16="http://schemas.microsoft.com/office/drawing/2014/main" id="{D3715C59-5AD3-43AC-AB01-7F762EDDA268}"/>
              </a:ext>
            </a:extLst>
          </p:cNvPr>
          <p:cNvSpPr txBox="1"/>
          <p:nvPr/>
        </p:nvSpPr>
        <p:spPr>
          <a:xfrm>
            <a:off x="1871700" y="4904873"/>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408D255B-DDF6-430F-A120-9C9C5BDA7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C68FF8E1-0230-4DE6-B506-54DA7C7F589F}"/>
              </a:ext>
            </a:extLst>
          </p:cNvPr>
          <p:cNvPicPr>
            <a:picLocks noChangeAspect="1"/>
          </p:cNvPicPr>
          <p:nvPr/>
        </p:nvPicPr>
        <p:blipFill>
          <a:blip r:embed="rId4"/>
          <a:stretch>
            <a:fillRect/>
          </a:stretch>
        </p:blipFill>
        <p:spPr>
          <a:xfrm>
            <a:off x="179511" y="3004191"/>
            <a:ext cx="4008004" cy="1098084"/>
          </a:xfrm>
          <a:prstGeom prst="rect">
            <a:avLst/>
          </a:prstGeom>
          <a:ln>
            <a:solidFill>
              <a:schemeClr val="accent1"/>
            </a:solidFill>
          </a:ln>
        </p:spPr>
      </p:pic>
      <p:sp>
        <p:nvSpPr>
          <p:cNvPr id="6" name="Rectangle 5">
            <a:extLst>
              <a:ext uri="{FF2B5EF4-FFF2-40B4-BE49-F238E27FC236}">
                <a16:creationId xmlns:a16="http://schemas.microsoft.com/office/drawing/2014/main" id="{EA6E12D5-F269-4DC3-990E-91B5FC709F4D}"/>
              </a:ext>
            </a:extLst>
          </p:cNvPr>
          <p:cNvSpPr/>
          <p:nvPr/>
        </p:nvSpPr>
        <p:spPr>
          <a:xfrm>
            <a:off x="5940707" y="1162465"/>
            <a:ext cx="3096344" cy="430887"/>
          </a:xfrm>
          <a:prstGeom prst="rect">
            <a:avLst/>
          </a:prstGeom>
        </p:spPr>
        <p:txBody>
          <a:bodyPr wrap="square">
            <a:spAutoFit/>
          </a:bodyPr>
          <a:lstStyle/>
          <a:p>
            <a:r>
              <a:rPr lang="fr-FR" sz="1100" i="1" dirty="0">
                <a:solidFill>
                  <a:srgbClr val="002060"/>
                </a:solidFill>
                <a:latin typeface="Foco-Regular"/>
              </a:rPr>
              <a:t>Les performances passées ne sont pas un indicateur fiable des performances futures</a:t>
            </a:r>
          </a:p>
        </p:txBody>
      </p:sp>
      <p:sp>
        <p:nvSpPr>
          <p:cNvPr id="7" name="Rectangle 6">
            <a:extLst>
              <a:ext uri="{FF2B5EF4-FFF2-40B4-BE49-F238E27FC236}">
                <a16:creationId xmlns:a16="http://schemas.microsoft.com/office/drawing/2014/main" id="{89034B18-446E-4A8B-BACA-C29E318F7AD8}"/>
              </a:ext>
            </a:extLst>
          </p:cNvPr>
          <p:cNvSpPr/>
          <p:nvPr/>
        </p:nvSpPr>
        <p:spPr>
          <a:xfrm>
            <a:off x="4315369" y="3252345"/>
            <a:ext cx="4828631" cy="938719"/>
          </a:xfrm>
          <a:prstGeom prst="rect">
            <a:avLst/>
          </a:prstGeom>
        </p:spPr>
        <p:txBody>
          <a:bodyPr wrap="square">
            <a:spAutoFit/>
          </a:bodyPr>
          <a:lstStyle/>
          <a:p>
            <a:r>
              <a:rPr lang="fr-FR" sz="1100" i="1" dirty="0">
                <a:solidFill>
                  <a:srgbClr val="002060"/>
                </a:solidFill>
                <a:latin typeface="Foco-Regular"/>
              </a:rPr>
              <a:t>Il est rappelé que l’acquisition de parts de SCPI doit nécessairement se concevoir sur le long terme, 10 ans au minimum. L’évolution du revenu, à la hausse comme à la baisse, est liée à l’évolution des loyers encaissés par la SCPI. Ces derniers évoluent en fonction de la conjoncture générale du marché locatif, de la politique de gestion et des caractéristiques du patrimoine.</a:t>
            </a:r>
          </a:p>
        </p:txBody>
      </p:sp>
      <p:sp>
        <p:nvSpPr>
          <p:cNvPr id="8" name="Rectangle 7">
            <a:extLst>
              <a:ext uri="{FF2B5EF4-FFF2-40B4-BE49-F238E27FC236}">
                <a16:creationId xmlns:a16="http://schemas.microsoft.com/office/drawing/2014/main" id="{DEF9E37A-72FD-4166-8226-9DD4F835CC1B}"/>
              </a:ext>
            </a:extLst>
          </p:cNvPr>
          <p:cNvSpPr/>
          <p:nvPr/>
        </p:nvSpPr>
        <p:spPr>
          <a:xfrm>
            <a:off x="107504" y="4299942"/>
            <a:ext cx="8928992" cy="430887"/>
          </a:xfrm>
          <a:prstGeom prst="rect">
            <a:avLst/>
          </a:prstGeom>
        </p:spPr>
        <p:txBody>
          <a:bodyPr wrap="square">
            <a:spAutoFit/>
          </a:bodyPr>
          <a:lstStyle/>
          <a:p>
            <a:r>
              <a:rPr lang="fr-FR" sz="1100" b="1" dirty="0">
                <a:latin typeface="Foco-Bold"/>
              </a:rPr>
              <a:t>La SCPI AEW Commerces Europe est fruit de la fusion des SCPI </a:t>
            </a:r>
            <a:r>
              <a:rPr lang="fr-FR" sz="1100" b="1" dirty="0" err="1">
                <a:latin typeface="Foco-Bold"/>
              </a:rPr>
              <a:t>Actipierre</a:t>
            </a:r>
            <a:r>
              <a:rPr lang="fr-FR" sz="1100" b="1" dirty="0">
                <a:latin typeface="Foco-Bold"/>
              </a:rPr>
              <a:t> Europe et Pierre Plus en 2023. </a:t>
            </a:r>
          </a:p>
          <a:p>
            <a:r>
              <a:rPr lang="fr-FR" sz="1100" b="1" dirty="0">
                <a:latin typeface="Foco-Bold"/>
              </a:rPr>
              <a:t>Les distributions et performances indiquées ci-dessous concernent ces 2 SCPI, les données pour la SCPI fusionnée n'étant pas encore disponibles.</a:t>
            </a:r>
            <a:endParaRPr lang="fr-FR" sz="1100" dirty="0"/>
          </a:p>
        </p:txBody>
      </p:sp>
      <p:sp>
        <p:nvSpPr>
          <p:cNvPr id="9" name="Rectangle 8">
            <a:extLst>
              <a:ext uri="{FF2B5EF4-FFF2-40B4-BE49-F238E27FC236}">
                <a16:creationId xmlns:a16="http://schemas.microsoft.com/office/drawing/2014/main" id="{1768ADCC-8BFC-40CA-AF5C-38C731DC33E2}"/>
              </a:ext>
            </a:extLst>
          </p:cNvPr>
          <p:cNvSpPr/>
          <p:nvPr/>
        </p:nvSpPr>
        <p:spPr>
          <a:xfrm>
            <a:off x="5926782" y="1764832"/>
            <a:ext cx="3096344" cy="954107"/>
          </a:xfrm>
          <a:prstGeom prst="rect">
            <a:avLst/>
          </a:prstGeom>
        </p:spPr>
        <p:txBody>
          <a:bodyPr wrap="square">
            <a:spAutoFit/>
          </a:bodyPr>
          <a:lstStyle/>
          <a:p>
            <a:r>
              <a:rPr lang="fr-FR" sz="800" i="1" dirty="0">
                <a:latin typeface="Foco-Regular"/>
              </a:rPr>
              <a:t>(1) Le taux de distribution pour une année « n » se détermine par la division entre, d’une part la distribution brute versée au titre de l’année « n » (y compris les acomptes exceptionnels et quote-part de plus-values distribuées), avant prélèvements libératoires et autres impôts payés en France et à l’étranger par la SCPI pour le compte de l’associé, et d’autre part le prix de souscription au 1er janvier de l’année « n ».</a:t>
            </a:r>
            <a:endParaRPr lang="fr-FR" i="1" dirty="0"/>
          </a:p>
        </p:txBody>
      </p:sp>
      <p:pic>
        <p:nvPicPr>
          <p:cNvPr id="12" name="Image 11">
            <a:extLst>
              <a:ext uri="{FF2B5EF4-FFF2-40B4-BE49-F238E27FC236}">
                <a16:creationId xmlns:a16="http://schemas.microsoft.com/office/drawing/2014/main" id="{75740799-CBE2-40DC-AC40-CDCCA0776976}"/>
              </a:ext>
            </a:extLst>
          </p:cNvPr>
          <p:cNvPicPr>
            <a:picLocks noChangeAspect="1"/>
          </p:cNvPicPr>
          <p:nvPr/>
        </p:nvPicPr>
        <p:blipFill>
          <a:blip r:embed="rId5"/>
          <a:stretch>
            <a:fillRect/>
          </a:stretch>
        </p:blipFill>
        <p:spPr>
          <a:xfrm>
            <a:off x="179510" y="1005870"/>
            <a:ext cx="5760641" cy="1813330"/>
          </a:xfrm>
          <a:prstGeom prst="rect">
            <a:avLst/>
          </a:prstGeom>
          <a:ln>
            <a:solidFill>
              <a:schemeClr val="accent1"/>
            </a:solidFill>
          </a:ln>
        </p:spPr>
      </p:pic>
    </p:spTree>
    <p:extLst>
      <p:ext uri="{BB962C8B-B14F-4D97-AF65-F5344CB8AC3E}">
        <p14:creationId xmlns:p14="http://schemas.microsoft.com/office/powerpoint/2010/main" val="988932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CAEDE2-6A7D-4E01-B173-36C68EF1ECDE}"/>
              </a:ext>
            </a:extLst>
          </p:cNvPr>
          <p:cNvSpPr>
            <a:spLocks noGrp="1"/>
          </p:cNvSpPr>
          <p:nvPr>
            <p:ph type="title"/>
          </p:nvPr>
        </p:nvSpPr>
        <p:spPr>
          <a:xfrm>
            <a:off x="896181" y="229805"/>
            <a:ext cx="8100000" cy="539420"/>
          </a:xfrm>
        </p:spPr>
        <p:txBody>
          <a:bodyPr/>
          <a:lstStyle/>
          <a:p>
            <a:r>
              <a:rPr lang="fr-FR" dirty="0"/>
              <a:t>Souscription SCPI en direct AEW PATRIMOINE</a:t>
            </a:r>
          </a:p>
        </p:txBody>
      </p:sp>
      <p:sp>
        <p:nvSpPr>
          <p:cNvPr id="3" name="Espace réservé du texte 2">
            <a:extLst>
              <a:ext uri="{FF2B5EF4-FFF2-40B4-BE49-F238E27FC236}">
                <a16:creationId xmlns:a16="http://schemas.microsoft.com/office/drawing/2014/main" id="{57D40421-38F4-49AC-918A-392A18C12FF1}"/>
              </a:ext>
            </a:extLst>
          </p:cNvPr>
          <p:cNvSpPr>
            <a:spLocks noGrp="1"/>
          </p:cNvSpPr>
          <p:nvPr>
            <p:ph type="body" sz="quarter" idx="12"/>
          </p:nvPr>
        </p:nvSpPr>
        <p:spPr>
          <a:xfrm>
            <a:off x="896181" y="736341"/>
            <a:ext cx="3749605" cy="288032"/>
          </a:xfrm>
        </p:spPr>
        <p:txBody>
          <a:bodyPr>
            <a:normAutofit/>
          </a:bodyPr>
          <a:lstStyle/>
          <a:p>
            <a:r>
              <a:rPr lang="fr-FR" dirty="0">
                <a:latin typeface="Montserrat SemiBold" panose="00000700000000000000" pitchFamily="50" charset="0"/>
                <a:cs typeface="Arial"/>
                <a:hlinkClick r:id="rId2"/>
              </a:rPr>
              <a:t>Nouveau parcours digital MYSYS</a:t>
            </a:r>
            <a:endParaRPr lang="fr-FR" dirty="0">
              <a:latin typeface="Montserrat SemiBold" panose="00000700000000000000" pitchFamily="50" charset="0"/>
              <a:cs typeface="Arial"/>
            </a:endParaRPr>
          </a:p>
        </p:txBody>
      </p:sp>
      <p:sp>
        <p:nvSpPr>
          <p:cNvPr id="30" name="ZoneTexte 29">
            <a:extLst>
              <a:ext uri="{FF2B5EF4-FFF2-40B4-BE49-F238E27FC236}">
                <a16:creationId xmlns:a16="http://schemas.microsoft.com/office/drawing/2014/main" id="{A550C5BF-1123-4D0D-89B4-40D4A151BDF8}"/>
              </a:ext>
            </a:extLst>
          </p:cNvPr>
          <p:cNvSpPr txBox="1"/>
          <p:nvPr/>
        </p:nvSpPr>
        <p:spPr>
          <a:xfrm>
            <a:off x="1871700" y="4928056"/>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38" name="Image 37">
            <a:extLst>
              <a:ext uri="{FF2B5EF4-FFF2-40B4-BE49-F238E27FC236}">
                <a16:creationId xmlns:a16="http://schemas.microsoft.com/office/drawing/2014/main" id="{1CAD6588-C9FC-13BB-2D3C-24D0C0BBA262}"/>
              </a:ext>
            </a:extLst>
          </p:cNvPr>
          <p:cNvPicPr>
            <a:picLocks noChangeAspect="1"/>
          </p:cNvPicPr>
          <p:nvPr/>
        </p:nvPicPr>
        <p:blipFill>
          <a:blip r:embed="rId3"/>
          <a:stretch>
            <a:fillRect/>
          </a:stretch>
        </p:blipFill>
        <p:spPr>
          <a:xfrm>
            <a:off x="1277611" y="1131590"/>
            <a:ext cx="6588778" cy="3580689"/>
          </a:xfrm>
          <a:prstGeom prst="rect">
            <a:avLst/>
          </a:prstGeom>
          <a:ln>
            <a:solidFill>
              <a:schemeClr val="accent1"/>
            </a:solidFill>
          </a:ln>
        </p:spPr>
      </p:pic>
      <p:pic>
        <p:nvPicPr>
          <p:cNvPr id="39" name="Image 7">
            <a:extLst>
              <a:ext uri="{FF2B5EF4-FFF2-40B4-BE49-F238E27FC236}">
                <a16:creationId xmlns:a16="http://schemas.microsoft.com/office/drawing/2014/main" id="{0447140D-0E22-CF44-578D-A0AC068BB3A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634" y="913000"/>
            <a:ext cx="284821" cy="4199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myportal.aeweurope.com/fr/communication/Documents/AEW%20Patrimoine_logo_couleur.png">
            <a:extLst>
              <a:ext uri="{FF2B5EF4-FFF2-40B4-BE49-F238E27FC236}">
                <a16:creationId xmlns:a16="http://schemas.microsoft.com/office/drawing/2014/main" id="{2A3FE9F7-FD11-43A0-8EC8-3506510421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198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69BEF48D-4216-CB6E-E0F3-D95C74FD6FEB}"/>
              </a:ext>
            </a:extLst>
          </p:cNvPr>
          <p:cNvSpPr txBox="1">
            <a:spLocks/>
          </p:cNvSpPr>
          <p:nvPr/>
        </p:nvSpPr>
        <p:spPr>
          <a:xfrm>
            <a:off x="719572" y="223293"/>
            <a:ext cx="7704856" cy="337362"/>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dirty="0"/>
              <a:t>Contacter AEW PATRIMOINE</a:t>
            </a:r>
          </a:p>
        </p:txBody>
      </p:sp>
      <p:pic>
        <p:nvPicPr>
          <p:cNvPr id="13" name="Picture 2" descr="http://myportal.aeweurope.com/fr/communication/Documents/AEW%20Patrimoine_logo_couleur.png">
            <a:extLst>
              <a:ext uri="{FF2B5EF4-FFF2-40B4-BE49-F238E27FC236}">
                <a16:creationId xmlns:a16="http://schemas.microsoft.com/office/drawing/2014/main" id="{5FC8F2BE-6A04-48D9-BC76-A8AE1578E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2B99B3AF-253B-4E7C-8F1B-D2B17A7EF00A}"/>
              </a:ext>
            </a:extLst>
          </p:cNvPr>
          <p:cNvPicPr>
            <a:picLocks noChangeAspect="1"/>
          </p:cNvPicPr>
          <p:nvPr/>
        </p:nvPicPr>
        <p:blipFill>
          <a:blip r:embed="rId3"/>
          <a:stretch>
            <a:fillRect/>
          </a:stretch>
        </p:blipFill>
        <p:spPr>
          <a:xfrm>
            <a:off x="1547664" y="646216"/>
            <a:ext cx="2900831" cy="4035749"/>
          </a:xfrm>
          <a:prstGeom prst="rect">
            <a:avLst/>
          </a:prstGeom>
          <a:ln>
            <a:solidFill>
              <a:schemeClr val="accent1"/>
            </a:solidFill>
          </a:ln>
        </p:spPr>
      </p:pic>
      <p:grpSp>
        <p:nvGrpSpPr>
          <p:cNvPr id="7" name="Groupe 6">
            <a:extLst>
              <a:ext uri="{FF2B5EF4-FFF2-40B4-BE49-F238E27FC236}">
                <a16:creationId xmlns:a16="http://schemas.microsoft.com/office/drawing/2014/main" id="{799E888D-052F-4C4A-AFDC-1405B9C59066}"/>
              </a:ext>
            </a:extLst>
          </p:cNvPr>
          <p:cNvGrpSpPr/>
          <p:nvPr/>
        </p:nvGrpSpPr>
        <p:grpSpPr>
          <a:xfrm>
            <a:off x="5220072" y="646216"/>
            <a:ext cx="2338875" cy="4014642"/>
            <a:chOff x="5220072" y="646216"/>
            <a:chExt cx="2338875" cy="4014642"/>
          </a:xfrm>
        </p:grpSpPr>
        <p:pic>
          <p:nvPicPr>
            <p:cNvPr id="3" name="Image 2">
              <a:extLst>
                <a:ext uri="{FF2B5EF4-FFF2-40B4-BE49-F238E27FC236}">
                  <a16:creationId xmlns:a16="http://schemas.microsoft.com/office/drawing/2014/main" id="{BF60A8A7-428D-4820-B333-8EBF7FA35E10}"/>
                </a:ext>
              </a:extLst>
            </p:cNvPr>
            <p:cNvPicPr>
              <a:picLocks noChangeAspect="1"/>
            </p:cNvPicPr>
            <p:nvPr/>
          </p:nvPicPr>
          <p:blipFill>
            <a:blip r:embed="rId4"/>
            <a:stretch>
              <a:fillRect/>
            </a:stretch>
          </p:blipFill>
          <p:spPr>
            <a:xfrm>
              <a:off x="5220072" y="3931238"/>
              <a:ext cx="2338875" cy="729620"/>
            </a:xfrm>
            <a:prstGeom prst="rect">
              <a:avLst/>
            </a:prstGeom>
            <a:ln>
              <a:solidFill>
                <a:schemeClr val="accent1"/>
              </a:solidFill>
            </a:ln>
          </p:spPr>
        </p:pic>
        <p:pic>
          <p:nvPicPr>
            <p:cNvPr id="4" name="Image 3">
              <a:extLst>
                <a:ext uri="{FF2B5EF4-FFF2-40B4-BE49-F238E27FC236}">
                  <a16:creationId xmlns:a16="http://schemas.microsoft.com/office/drawing/2014/main" id="{D8EDE19B-C842-4107-A12F-599185406B7A}"/>
                </a:ext>
              </a:extLst>
            </p:cNvPr>
            <p:cNvPicPr>
              <a:picLocks noChangeAspect="1"/>
            </p:cNvPicPr>
            <p:nvPr/>
          </p:nvPicPr>
          <p:blipFill>
            <a:blip r:embed="rId5"/>
            <a:stretch>
              <a:fillRect/>
            </a:stretch>
          </p:blipFill>
          <p:spPr>
            <a:xfrm>
              <a:off x="5220072" y="646216"/>
              <a:ext cx="2338875" cy="3231181"/>
            </a:xfrm>
            <a:prstGeom prst="rect">
              <a:avLst/>
            </a:prstGeom>
            <a:ln>
              <a:solidFill>
                <a:schemeClr val="accent1"/>
              </a:solidFill>
            </a:ln>
          </p:spPr>
        </p:pic>
      </p:grpSp>
    </p:spTree>
    <p:extLst>
      <p:ext uri="{BB962C8B-B14F-4D97-AF65-F5344CB8AC3E}">
        <p14:creationId xmlns:p14="http://schemas.microsoft.com/office/powerpoint/2010/main" val="299822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69BEF48D-4216-CB6E-E0F3-D95C74FD6FEB}"/>
              </a:ext>
            </a:extLst>
          </p:cNvPr>
          <p:cNvSpPr txBox="1">
            <a:spLocks/>
          </p:cNvSpPr>
          <p:nvPr/>
        </p:nvSpPr>
        <p:spPr>
          <a:xfrm>
            <a:off x="719572" y="223293"/>
            <a:ext cx="7704856" cy="337362"/>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dirty="0"/>
              <a:t>Adéquation produit et parcours client</a:t>
            </a:r>
          </a:p>
        </p:txBody>
      </p:sp>
      <p:pic>
        <p:nvPicPr>
          <p:cNvPr id="13" name="Picture 2" descr="http://myportal.aeweurope.com/fr/communication/Documents/AEW%20Patrimoine_logo_couleur.png">
            <a:extLst>
              <a:ext uri="{FF2B5EF4-FFF2-40B4-BE49-F238E27FC236}">
                <a16:creationId xmlns:a16="http://schemas.microsoft.com/office/drawing/2014/main" id="{5FC8F2BE-6A04-48D9-BC76-A8AE1578E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Tableau 7">
            <a:extLst>
              <a:ext uri="{FF2B5EF4-FFF2-40B4-BE49-F238E27FC236}">
                <a16:creationId xmlns:a16="http://schemas.microsoft.com/office/drawing/2014/main" id="{4D7B6D23-B80F-4F47-BC11-93E971D12F13}"/>
              </a:ext>
            </a:extLst>
          </p:cNvPr>
          <p:cNvGraphicFramePr>
            <a:graphicFrameLocks noGrp="1"/>
          </p:cNvGraphicFramePr>
          <p:nvPr>
            <p:extLst>
              <p:ext uri="{D42A27DB-BD31-4B8C-83A1-F6EECF244321}">
                <p14:modId xmlns:p14="http://schemas.microsoft.com/office/powerpoint/2010/main" val="4186949191"/>
              </p:ext>
            </p:extLst>
          </p:nvPr>
        </p:nvGraphicFramePr>
        <p:xfrm>
          <a:off x="719572" y="699543"/>
          <a:ext cx="7968496" cy="3982422"/>
        </p:xfrm>
        <a:graphic>
          <a:graphicData uri="http://schemas.openxmlformats.org/drawingml/2006/table">
            <a:tbl>
              <a:tblPr firstRow="1" bandRow="1"/>
              <a:tblGrid>
                <a:gridCol w="1548172">
                  <a:extLst>
                    <a:ext uri="{9D8B030D-6E8A-4147-A177-3AD203B41FA5}">
                      <a16:colId xmlns:a16="http://schemas.microsoft.com/office/drawing/2014/main" val="62681059"/>
                    </a:ext>
                  </a:extLst>
                </a:gridCol>
                <a:gridCol w="6420324">
                  <a:extLst>
                    <a:ext uri="{9D8B030D-6E8A-4147-A177-3AD203B41FA5}">
                      <a16:colId xmlns:a16="http://schemas.microsoft.com/office/drawing/2014/main" val="2037743247"/>
                    </a:ext>
                  </a:extLst>
                </a:gridCol>
              </a:tblGrid>
              <a:tr h="32180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l"/>
                      <a:r>
                        <a:rPr lang="fr-FR" sz="1400" dirty="0"/>
                        <a:t>Classification</a:t>
                      </a:r>
                    </a:p>
                  </a:txBody>
                  <a:tcPr marL="68580" marR="68580" marT="34290" marB="3429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176B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l"/>
                      <a:r>
                        <a:rPr lang="fr-FR" sz="1400" dirty="0"/>
                        <a:t>SCPI à capital variable</a:t>
                      </a:r>
                    </a:p>
                  </a:txBody>
                  <a:tcPr marL="68580" marR="68580" marT="34290" marB="3429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176B4"/>
                    </a:solidFill>
                  </a:tcPr>
                </a:tc>
                <a:extLst>
                  <a:ext uri="{0D108BD9-81ED-4DB2-BD59-A6C34878D82A}">
                    <a16:rowId xmlns:a16="http://schemas.microsoft.com/office/drawing/2014/main" val="3744372053"/>
                  </a:ext>
                </a:extLst>
              </a:tr>
              <a:tr h="32946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indent="0">
                        <a:buFontTx/>
                        <a:buNone/>
                      </a:pPr>
                      <a:r>
                        <a:rPr lang="fr-FR" sz="800" b="1" dirty="0">
                          <a:solidFill>
                            <a:schemeClr val="tx1"/>
                          </a:solidFill>
                          <a:latin typeface="+mj-lt"/>
                        </a:rPr>
                        <a:t>Marché</a:t>
                      </a:r>
                    </a:p>
                  </a:txBody>
                  <a:tcPr marL="68580" marR="68580" marT="34290" marB="34290" anchor="ctr">
                    <a:lnL w="12700" cmpd="sng">
                      <a:solidFill>
                        <a:srgbClr val="FFFFFF"/>
                      </a:solidFill>
                    </a:lnL>
                    <a:lnR w="12700" cmpd="sng">
                      <a:solidFill>
                        <a:srgbClr val="FFFFFF"/>
                      </a:solidFill>
                    </a:lnR>
                    <a:lnT w="381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176B4">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b="0" i="1" kern="1200" dirty="0">
                          <a:solidFill>
                            <a:schemeClr val="tx1"/>
                          </a:solidFill>
                          <a:latin typeface="Arial (En-têtes)"/>
                          <a:ea typeface="+mn-ea"/>
                          <a:cs typeface="+mn-cs"/>
                        </a:rPr>
                        <a:t>SCPI à capital variable</a:t>
                      </a:r>
                    </a:p>
                  </a:txBody>
                  <a:tcPr marL="68580" marR="68580" marT="34290" marB="34290" anchor="ctr">
                    <a:lnL w="12700" cmpd="sng">
                      <a:solidFill>
                        <a:srgbClr val="FFFFFF"/>
                      </a:solidFill>
                    </a:lnL>
                    <a:lnR w="12700" cmpd="sng">
                      <a:solidFill>
                        <a:srgbClr val="FFFFFF"/>
                      </a:solidFill>
                    </a:lnR>
                    <a:lnT w="381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176B4">
                        <a:tint val="40000"/>
                      </a:srgbClr>
                    </a:solidFill>
                  </a:tcPr>
                </a:tc>
                <a:extLst>
                  <a:ext uri="{0D108BD9-81ED-4DB2-BD59-A6C34878D82A}">
                    <a16:rowId xmlns:a16="http://schemas.microsoft.com/office/drawing/2014/main" val="1560602601"/>
                  </a:ext>
                </a:extLst>
              </a:tr>
              <a:tr h="1665576">
                <a:tc>
                  <a:txBody>
                    <a:bodyPr/>
                    <a:lstStyle/>
                    <a:p>
                      <a:pPr marL="0" indent="0">
                        <a:buFontTx/>
                        <a:buNone/>
                      </a:pPr>
                      <a:r>
                        <a:rPr lang="fr-FR" sz="800" b="1" dirty="0">
                          <a:solidFill>
                            <a:schemeClr val="tx1"/>
                          </a:solidFill>
                          <a:latin typeface="+mj-lt"/>
                        </a:rPr>
                        <a:t>Cible de Clientèle</a:t>
                      </a:r>
                    </a:p>
                  </a:txBody>
                  <a:tcPr marL="68580" marR="68580" marT="34290" marB="34290" anchor="ct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176B4">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b="0" i="1" kern="1200" dirty="0">
                          <a:solidFill>
                            <a:schemeClr val="tx1"/>
                          </a:solidFill>
                          <a:latin typeface="Arial (En-têtes)"/>
                          <a:ea typeface="+mn-ea"/>
                          <a:cs typeface="+mn-cs"/>
                        </a:rPr>
                        <a:t>Clients C1/R2 minimum / clientèle Gestion Privée (c’est-à-dire patrimoniaux et fortunés, y compris clientèle patrimoniale de type SC), et aux clients à potentiel Gestion Privée (qui appartiennent au segment Grand Public) + Personnes Morales (professionnels, entreprises, ESI, institutionnels) en Gestion Privée et Banque Privée.</a:t>
                      </a:r>
                    </a:p>
                  </a:txBody>
                  <a:tcPr marL="68580" marR="68580" marT="34290" marB="34290" anchor="ctr">
                    <a:lnL w="12700" cap="flat" cmpd="sng" algn="ctr">
                      <a:solidFill>
                        <a:srgbClr val="FFFFFF"/>
                      </a:solidFill>
                      <a:prstDash val="solid"/>
                      <a:round/>
                      <a:headEnd type="none" w="med" len="med"/>
                      <a:tailEnd type="none" w="med" len="med"/>
                    </a:lnL>
                    <a:lnR w="12700" cmpd="sng">
                      <a:solidFill>
                        <a:srgbClr val="FFFFFF"/>
                      </a:solidFill>
                    </a:lnR>
                    <a:lnT w="381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176B4">
                        <a:tint val="40000"/>
                      </a:srgbClr>
                    </a:solidFill>
                  </a:tcPr>
                </a:tc>
                <a:extLst>
                  <a:ext uri="{0D108BD9-81ED-4DB2-BD59-A6C34878D82A}">
                    <a16:rowId xmlns:a16="http://schemas.microsoft.com/office/drawing/2014/main" val="3469498679"/>
                  </a:ext>
                </a:extLst>
              </a:tr>
              <a:tr h="1665576">
                <a:tc>
                  <a:txBody>
                    <a:bodyPr/>
                    <a:lstStyle/>
                    <a:p>
                      <a:pPr marL="0" indent="0">
                        <a:buFontTx/>
                        <a:buNone/>
                      </a:pPr>
                      <a:r>
                        <a:rPr lang="fr-FR" sz="800" b="1" dirty="0">
                          <a:solidFill>
                            <a:schemeClr val="tx1"/>
                          </a:solidFill>
                          <a:latin typeface="+mj-lt"/>
                        </a:rPr>
                        <a:t>Devoir de Conseil</a:t>
                      </a:r>
                    </a:p>
                  </a:txBody>
                  <a:tcPr marL="68580" marR="68580" marT="34290" marB="34290" anchor="ct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176B4">
                        <a:tint val="40000"/>
                      </a:srgbClr>
                    </a:solidFill>
                  </a:tcPr>
                </a:tc>
                <a:tc>
                  <a:txBody>
                    <a:bodyPr/>
                    <a:lstStyle/>
                    <a:p>
                      <a:r>
                        <a:rPr lang="fr-FR" sz="800" b="0" i="1" kern="1200" dirty="0">
                          <a:solidFill>
                            <a:schemeClr val="tx1"/>
                          </a:solidFill>
                          <a:latin typeface="Arial (En-têtes)"/>
                          <a:ea typeface="+mn-ea"/>
                          <a:cs typeface="+mn-cs"/>
                        </a:rPr>
                        <a:t>L’établissement distributeur doit s’assurer du respect des procédures dans son établissement, relatives aux Devoir de Conseils, au Questionnaire Risque (QR), au Questionnaire de Compétences Financières (QCF), et à la Synthèse Epargne : cette dernière doit être complétée avec le client, qui devra le signer. La Synthèse Epargne devra comprendre le test d’adéquation, les instruments financiers proposés au client, ainsi que l’acceptation (ou non) du client (avec mise en garde si le choix du client n’est pas adapté).</a:t>
                      </a:r>
                    </a:p>
                    <a:p>
                      <a:r>
                        <a:rPr lang="fr-FR" sz="800" b="0" i="1" kern="1200" dirty="0">
                          <a:solidFill>
                            <a:schemeClr val="tx1"/>
                          </a:solidFill>
                          <a:latin typeface="Arial (En-têtes)"/>
                          <a:ea typeface="+mn-ea"/>
                          <a:cs typeface="+mn-cs"/>
                        </a:rPr>
                        <a:t>Avant de proposer le produit financier au client, le Conseiller devra s’enquérir de la capacité du client à subir des pertes, de la connaissance et de l’expérience financière de son client, de ses objectifs et de ses besoins, de son appétence aux risques, de son horizon de placement et de sa situation patrimoniale.</a:t>
                      </a:r>
                    </a:p>
                    <a:p>
                      <a:r>
                        <a:rPr lang="fr-FR" sz="800" b="0" i="1" kern="1200" dirty="0">
                          <a:solidFill>
                            <a:schemeClr val="tx1"/>
                          </a:solidFill>
                          <a:latin typeface="Arial (En-têtes)"/>
                          <a:ea typeface="+mn-ea"/>
                          <a:cs typeface="+mn-cs"/>
                        </a:rPr>
                        <a:t>Il devra également informer son client des risques associés au produit, en particulier du risque de perte en capital et du risque de liquidité. Le Conseiller devra fournir au client les informations précontractuelles sur les caractéristiques du produit à souscrire ainsi que sur les coûts et charges associés (document KID/DIC).</a:t>
                      </a:r>
                    </a:p>
                    <a:p>
                      <a:r>
                        <a:rPr lang="fr-FR" sz="800" b="0" i="1" kern="1200" dirty="0">
                          <a:solidFill>
                            <a:schemeClr val="tx1"/>
                          </a:solidFill>
                          <a:latin typeface="Arial (En-têtes)"/>
                          <a:ea typeface="+mn-ea"/>
                          <a:cs typeface="+mn-cs"/>
                        </a:rPr>
                        <a:t>La SCPI étant à placement avec une durée de conservation recommandé de 10 ans, il n’est pas recommandé de proposer ce produit à des clients âgés de 80 ans et plus. Par ailleurs, la SCPI ne peut être détenue par des US PERSONS.</a:t>
                      </a:r>
                    </a:p>
                  </a:txBody>
                  <a:tcPr marL="68580" marR="68580" marT="34290" marB="34290" anchor="ctr">
                    <a:lnL w="12700" cap="flat" cmpd="sng" algn="ctr">
                      <a:solidFill>
                        <a:srgbClr val="FFFFFF"/>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176B4">
                        <a:tint val="40000"/>
                      </a:srgbClr>
                    </a:solidFill>
                  </a:tcPr>
                </a:tc>
                <a:extLst>
                  <a:ext uri="{0D108BD9-81ED-4DB2-BD59-A6C34878D82A}">
                    <a16:rowId xmlns:a16="http://schemas.microsoft.com/office/drawing/2014/main" val="3589075837"/>
                  </a:ext>
                </a:extLst>
              </a:tr>
            </a:tbl>
          </a:graphicData>
        </a:graphic>
      </p:graphicFrame>
    </p:spTree>
    <p:extLst>
      <p:ext uri="{BB962C8B-B14F-4D97-AF65-F5344CB8AC3E}">
        <p14:creationId xmlns:p14="http://schemas.microsoft.com/office/powerpoint/2010/main" val="2008197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CAEDE2-6A7D-4E01-B173-36C68EF1ECDE}"/>
              </a:ext>
            </a:extLst>
          </p:cNvPr>
          <p:cNvSpPr>
            <a:spLocks noGrp="1"/>
          </p:cNvSpPr>
          <p:nvPr>
            <p:ph type="title"/>
          </p:nvPr>
        </p:nvSpPr>
        <p:spPr>
          <a:xfrm>
            <a:off x="896181" y="229805"/>
            <a:ext cx="8100000" cy="539420"/>
          </a:xfrm>
        </p:spPr>
        <p:txBody>
          <a:bodyPr/>
          <a:lstStyle/>
          <a:p>
            <a:r>
              <a:rPr lang="fr-FR" dirty="0"/>
              <a:t>SCPI AEW COMMERCES EUROPE</a:t>
            </a:r>
          </a:p>
        </p:txBody>
      </p:sp>
      <p:sp>
        <p:nvSpPr>
          <p:cNvPr id="30" name="ZoneTexte 29">
            <a:extLst>
              <a:ext uri="{FF2B5EF4-FFF2-40B4-BE49-F238E27FC236}">
                <a16:creationId xmlns:a16="http://schemas.microsoft.com/office/drawing/2014/main" id="{A550C5BF-1123-4D0D-89B4-40D4A151BDF8}"/>
              </a:ext>
            </a:extLst>
          </p:cNvPr>
          <p:cNvSpPr txBox="1"/>
          <p:nvPr/>
        </p:nvSpPr>
        <p:spPr>
          <a:xfrm>
            <a:off x="1871700" y="4928056"/>
            <a:ext cx="5400600" cy="215444"/>
          </a:xfrm>
          <a:prstGeom prst="rect">
            <a:avLst/>
          </a:prstGeom>
          <a:noFill/>
        </p:spPr>
        <p:txBody>
          <a:bodyPr wrap="square" rtlCol="0">
            <a:spAutoFit/>
          </a:bodyPr>
          <a:lstStyle/>
          <a:p>
            <a:pPr algn="ctr"/>
            <a:r>
              <a:rPr lang="fr-FR" sz="800" b="1" dirty="0">
                <a:solidFill>
                  <a:schemeClr val="tx1"/>
                </a:solidFill>
                <a:latin typeface="Montserrat SemiBold" panose="00000700000000000000" pitchFamily="50" charset="0"/>
              </a:rPr>
              <a:t>DOCUMENT STRICTEMENT INTERNE, DESTINE AUX CONSEILLERS </a:t>
            </a:r>
          </a:p>
        </p:txBody>
      </p:sp>
      <p:pic>
        <p:nvPicPr>
          <p:cNvPr id="11" name="Picture 2" descr="http://myportal.aeweurope.com/fr/communication/Documents/AEW%20Patrimoine_logo_couleur.png">
            <a:extLst>
              <a:ext uri="{FF2B5EF4-FFF2-40B4-BE49-F238E27FC236}">
                <a16:creationId xmlns:a16="http://schemas.microsoft.com/office/drawing/2014/main" id="{2A3FE9F7-FD11-43A0-8EC8-3506510421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681965"/>
            <a:ext cx="1194518" cy="512025"/>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a:extLst>
              <a:ext uri="{FF2B5EF4-FFF2-40B4-BE49-F238E27FC236}">
                <a16:creationId xmlns:a16="http://schemas.microsoft.com/office/drawing/2014/main" id="{C7506C2C-58C8-4750-A442-BACFA5FC18A3}"/>
              </a:ext>
            </a:extLst>
          </p:cNvPr>
          <p:cNvSpPr>
            <a:spLocks noGrp="1"/>
          </p:cNvSpPr>
          <p:nvPr>
            <p:ph type="body" sz="quarter" idx="12"/>
          </p:nvPr>
        </p:nvSpPr>
        <p:spPr/>
        <p:txBody>
          <a:bodyPr/>
          <a:lstStyle/>
          <a:p>
            <a:r>
              <a:rPr lang="fr-FR" dirty="0"/>
              <a:t>Mentions légales</a:t>
            </a:r>
          </a:p>
        </p:txBody>
      </p:sp>
      <p:sp>
        <p:nvSpPr>
          <p:cNvPr id="6" name="Rectangle 5">
            <a:extLst>
              <a:ext uri="{FF2B5EF4-FFF2-40B4-BE49-F238E27FC236}">
                <a16:creationId xmlns:a16="http://schemas.microsoft.com/office/drawing/2014/main" id="{ED16E1B4-ABCC-4EA6-A7EE-3EA5CADBE050}"/>
              </a:ext>
            </a:extLst>
          </p:cNvPr>
          <p:cNvSpPr/>
          <p:nvPr/>
        </p:nvSpPr>
        <p:spPr>
          <a:xfrm>
            <a:off x="251520" y="1282227"/>
            <a:ext cx="8744661" cy="2862322"/>
          </a:xfrm>
          <a:prstGeom prst="rect">
            <a:avLst/>
          </a:prstGeom>
        </p:spPr>
        <p:txBody>
          <a:bodyPr wrap="square">
            <a:spAutoFit/>
          </a:bodyPr>
          <a:lstStyle/>
          <a:p>
            <a:r>
              <a:rPr lang="fr-FR" sz="1800" b="1" dirty="0">
                <a:solidFill>
                  <a:srgbClr val="000040"/>
                </a:solidFill>
                <a:latin typeface="Foco-Bold"/>
              </a:rPr>
              <a:t>SCPI AEW Commerces Europe</a:t>
            </a:r>
          </a:p>
          <a:p>
            <a:r>
              <a:rPr lang="fr-FR" sz="1200" dirty="0">
                <a:solidFill>
                  <a:srgbClr val="000040"/>
                </a:solidFill>
                <a:latin typeface="Foco-Regular"/>
              </a:rPr>
              <a:t>Société Civile de Placement Immobilier à capital variable // 500 156 229 RCS PARIS</a:t>
            </a:r>
          </a:p>
          <a:p>
            <a:r>
              <a:rPr lang="fr-FR" sz="1200" dirty="0">
                <a:solidFill>
                  <a:srgbClr val="000040"/>
                </a:solidFill>
                <a:latin typeface="Foco-Regular"/>
              </a:rPr>
              <a:t>Siège social : 43, Avenue Pierre Mendès-France 75013 Paris</a:t>
            </a:r>
          </a:p>
          <a:p>
            <a:r>
              <a:rPr lang="fr-FR" sz="1200" dirty="0">
                <a:solidFill>
                  <a:srgbClr val="000040"/>
                </a:solidFill>
                <a:latin typeface="Foco-Regular"/>
              </a:rPr>
              <a:t>La note d’information prévue aux articles L.412-1 et L.621-8 du Code monétaire et financier a obtenu de l’Autorité des marchés financiers le visa SCPI n°23-08 en date du 25/08/2023. </a:t>
            </a:r>
          </a:p>
          <a:p>
            <a:endParaRPr lang="fr-FR" sz="1200" dirty="0">
              <a:solidFill>
                <a:srgbClr val="000040"/>
              </a:solidFill>
              <a:latin typeface="Foco-Regular"/>
            </a:endParaRPr>
          </a:p>
          <a:p>
            <a:endParaRPr lang="fr-FR" sz="1200" dirty="0">
              <a:solidFill>
                <a:srgbClr val="000040"/>
              </a:solidFill>
              <a:latin typeface="Foco-Regular"/>
            </a:endParaRPr>
          </a:p>
          <a:p>
            <a:r>
              <a:rPr lang="fr-FR" sz="1800" b="1" dirty="0">
                <a:solidFill>
                  <a:srgbClr val="000040"/>
                </a:solidFill>
                <a:latin typeface="Foco-Bold"/>
              </a:rPr>
              <a:t>Société de Gestion : AEW</a:t>
            </a:r>
          </a:p>
          <a:p>
            <a:r>
              <a:rPr lang="fr-FR" sz="1200" dirty="0">
                <a:solidFill>
                  <a:srgbClr val="000040"/>
                </a:solidFill>
                <a:latin typeface="Foco-Regular"/>
              </a:rPr>
              <a:t>Société par actions simplifiée au capital de 828 510 €</a:t>
            </a:r>
          </a:p>
          <a:p>
            <a:r>
              <a:rPr lang="fr-FR" sz="1200" dirty="0">
                <a:solidFill>
                  <a:srgbClr val="000040"/>
                </a:solidFill>
                <a:latin typeface="Foco-Regular"/>
              </a:rPr>
              <a:t>Siège social : 43, avenue Pierre Mendès-France - 75013 Paris // 329 255 046 RCS PARIS</a:t>
            </a:r>
          </a:p>
          <a:p>
            <a:r>
              <a:rPr lang="fr-FR" sz="1200" dirty="0">
                <a:solidFill>
                  <a:srgbClr val="000040"/>
                </a:solidFill>
                <a:latin typeface="Foco-Regular"/>
              </a:rPr>
              <a:t>Agréée par l’Autorité des Marchés Financiers en qualité de Société de Gestion de Portefeuille sous le numéro GP-07 000043 du 10/07/2007</a:t>
            </a:r>
          </a:p>
          <a:p>
            <a:r>
              <a:rPr lang="fr-FR" sz="1200" dirty="0">
                <a:solidFill>
                  <a:srgbClr val="000040"/>
                </a:solidFill>
                <a:latin typeface="Foco-Regular"/>
              </a:rPr>
              <a:t>Agrément AIFM du 24/06/2014 au titre de la directive 2011/61/UE</a:t>
            </a:r>
          </a:p>
          <a:p>
            <a:r>
              <a:rPr lang="fr-FR" sz="1200" dirty="0">
                <a:solidFill>
                  <a:srgbClr val="000040"/>
                </a:solidFill>
                <a:latin typeface="Foco-Regular"/>
              </a:rPr>
              <a:t>Téléphone : 01 78 40 33 03 - www.aewpatrimoine.com - relation.commerciale@eu.aew.com</a:t>
            </a:r>
            <a:endParaRPr lang="fr-FR" sz="1200" dirty="0"/>
          </a:p>
        </p:txBody>
      </p:sp>
    </p:spTree>
    <p:extLst>
      <p:ext uri="{BB962C8B-B14F-4D97-AF65-F5344CB8AC3E}">
        <p14:creationId xmlns:p14="http://schemas.microsoft.com/office/powerpoint/2010/main" val="1263727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1FE3160E-238D-4CE2-A57F-9738528E2CC3}" vid="{39D068A1-10D8-45A9-B855-7FD32DB05787}"/>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A298064C-CE38-42A5-8E30-1DF30F7FBC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4604AC50-A577-46D0-8B9F-6D3C9D53AFF5}">
  <ds:schemaRef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02-Communaute</Template>
  <TotalTime>10616</TotalTime>
  <Words>2453</Words>
  <Application>Microsoft Office PowerPoint</Application>
  <PresentationFormat>Affichage à l'écran (16:9)</PresentationFormat>
  <Paragraphs>170</Paragraphs>
  <Slides>14</Slides>
  <Notes>8</Notes>
  <HiddenSlides>1</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14</vt:i4>
      </vt:variant>
    </vt:vector>
  </HeadingPairs>
  <TitlesOfParts>
    <vt:vector size="31" baseType="lpstr">
      <vt:lpstr>Aileron Thin</vt:lpstr>
      <vt:lpstr>Arial</vt:lpstr>
      <vt:lpstr>Arial (En-têtes)</vt:lpstr>
      <vt:lpstr>Arial Black</vt:lpstr>
      <vt:lpstr>Arial Narrow</vt:lpstr>
      <vt:lpstr>Cabin Condensed</vt:lpstr>
      <vt:lpstr>Cambria Math</vt:lpstr>
      <vt:lpstr>Courier New</vt:lpstr>
      <vt:lpstr>Foco-Bold</vt:lpstr>
      <vt:lpstr>Foco-Regular</vt:lpstr>
      <vt:lpstr>Interstate Bold</vt:lpstr>
      <vt:lpstr>Interstate Cond</vt:lpstr>
      <vt:lpstr>Interstate Cond Bold</vt:lpstr>
      <vt:lpstr>Montserrat SemiBold</vt:lpstr>
      <vt:lpstr>Symbol</vt:lpstr>
      <vt:lpstr>Wingdings</vt:lpstr>
      <vt:lpstr>Conception personnalisée</vt:lpstr>
      <vt:lpstr>Mise en marché SCPI AEW COMMERCES EUROPE</vt:lpstr>
      <vt:lpstr>Préambule SCPI AEW COMMERCES EUROPE</vt:lpstr>
      <vt:lpstr>Pourquoi investir dans une SCPI en direct ?</vt:lpstr>
      <vt:lpstr>Avantages / inconvénients SCPI AEW COMMERCES EUROPE</vt:lpstr>
      <vt:lpstr>Caractéristiques SCPI AEW COMMERCES EUROPE</vt:lpstr>
      <vt:lpstr>Modalités de souscription au 02/10/2023 SCPI AEW COMMERCES EUROPE</vt:lpstr>
      <vt:lpstr>Modalités de souscription au 02/10/2023 SCPI AEW COMMERCES EUROPE</vt:lpstr>
      <vt:lpstr>Modalités de cession au 02/10/2023 SCPI AEW COMMERCES EUROPE</vt:lpstr>
      <vt:lpstr>Historique de distribution et performance au 31/12/2022 SCPI AEW COMMERCES EUROPE</vt:lpstr>
      <vt:lpstr>Souscription SCPI en direct AEW PATRIMOINE</vt:lpstr>
      <vt:lpstr>Présentation PowerPoint</vt:lpstr>
      <vt:lpstr>Présentation PowerPoint</vt:lpstr>
      <vt:lpstr>SCPI AEW COMMERCES EUROPE</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GUEHO FREDERIC</dc:creator>
  <cp:lastModifiedBy>CASSAN Nathalie [CEGEE]</cp:lastModifiedBy>
  <cp:revision>126</cp:revision>
  <cp:lastPrinted>2020-09-02T14:43:00Z</cp:lastPrinted>
  <dcterms:created xsi:type="dcterms:W3CDTF">2022-04-01T08:11:33Z</dcterms:created>
  <dcterms:modified xsi:type="dcterms:W3CDTF">2023-10-19T14:45:37Z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etDate">
    <vt:lpwstr>2023-02-15T18:20:42Z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