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  <p:sldMasterId id="2147483751" r:id="rId6"/>
    <p:sldMasterId id="2147483762" r:id="rId7"/>
  </p:sldMasterIdLst>
  <p:notesMasterIdLst>
    <p:notesMasterId r:id="rId21"/>
  </p:notesMasterIdLst>
  <p:handoutMasterIdLst>
    <p:handoutMasterId r:id="rId22"/>
  </p:handoutMasterIdLst>
  <p:sldIdLst>
    <p:sldId id="257" r:id="rId8"/>
    <p:sldId id="11874" r:id="rId9"/>
    <p:sldId id="11875" r:id="rId10"/>
    <p:sldId id="11876" r:id="rId11"/>
    <p:sldId id="11877" r:id="rId12"/>
    <p:sldId id="11878" r:id="rId13"/>
    <p:sldId id="11860" r:id="rId14"/>
    <p:sldId id="11880" r:id="rId15"/>
    <p:sldId id="11881" r:id="rId16"/>
    <p:sldId id="11882" r:id="rId17"/>
    <p:sldId id="11883" r:id="rId18"/>
    <p:sldId id="11884" r:id="rId19"/>
    <p:sldId id="11870" r:id="rId20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tion par défaut" id="{BD37CC2F-1B3F-431A-9F10-263F9D535961}">
          <p14:sldIdLst>
            <p14:sldId id="257"/>
            <p14:sldId id="11874"/>
            <p14:sldId id="11875"/>
            <p14:sldId id="11876"/>
            <p14:sldId id="11877"/>
            <p14:sldId id="11878"/>
            <p14:sldId id="11860"/>
            <p14:sldId id="11880"/>
            <p14:sldId id="11881"/>
            <p14:sldId id="11882"/>
            <p14:sldId id="11883"/>
            <p14:sldId id="11884"/>
            <p14:sldId id="11870"/>
          </p14:sldIdLst>
        </p14:section>
        <p14:section name="Annexe" id="{4E8595F6-BBFD-4EA6-815A-EA99F950838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UDOUR Lydia (Prestataire) [IT-CE]" initials="KL([" lastIdx="1" clrIdx="0">
    <p:extLst>
      <p:ext uri="{19B8F6BF-5375-455C-9EA6-DF929625EA0E}">
        <p15:presenceInfo xmlns:p15="http://schemas.microsoft.com/office/powerpoint/2012/main" userId="S::lydia.koudour.prestataire@it-ce.fr::4bbec971-5fdd-45b7-9d25-5df423c05c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FFFFFF"/>
    <a:srgbClr val="9A7142"/>
    <a:srgbClr val="2E2D3D"/>
    <a:srgbClr val="EEEEEE"/>
    <a:srgbClr val="DB0029"/>
    <a:srgbClr val="398538"/>
    <a:srgbClr val="FA5600"/>
    <a:srgbClr val="2F7F2E"/>
    <a:srgbClr val="FA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80" y="6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6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24E47803-E23B-4F92-901A-B24B8288AB53}"/>
    <pc:docChg chg="modSld">
      <pc:chgData name="BOHN Stephane [CEGEE]" userId="70069e50-c76b-40ea-827e-0da7eed2485a" providerId="ADAL" clId="{24E47803-E23B-4F92-901A-B24B8288AB53}" dt="2023-11-02T12:50:26.807" v="0" actId="13926"/>
      <pc:docMkLst>
        <pc:docMk/>
      </pc:docMkLst>
      <pc:sldChg chg="modSp mod">
        <pc:chgData name="BOHN Stephane [CEGEE]" userId="70069e50-c76b-40ea-827e-0da7eed2485a" providerId="ADAL" clId="{24E47803-E23B-4F92-901A-B24B8288AB53}" dt="2023-11-02T12:50:26.807" v="0" actId="13926"/>
        <pc:sldMkLst>
          <pc:docMk/>
          <pc:sldMk cId="4205949061" sldId="257"/>
        </pc:sldMkLst>
        <pc:spChg chg="mod">
          <ac:chgData name="BOHN Stephane [CEGEE]" userId="70069e50-c76b-40ea-827e-0da7eed2485a" providerId="ADAL" clId="{24E47803-E23B-4F92-901A-B24B8288AB53}" dt="2023-11-02T12:50:26.807" v="0" actId="13926"/>
          <ac:spMkLst>
            <pc:docMk/>
            <pc:sldMk cId="4205949061" sldId="25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6413"/>
          </a:xfrm>
          <a:prstGeom prst="rect">
            <a:avLst/>
          </a:prstGeom>
        </p:spPr>
        <p:txBody>
          <a:bodyPr vert="horz" lIns="91722" tIns="45861" rIns="91722" bIns="4586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413"/>
          </a:xfrm>
          <a:prstGeom prst="rect">
            <a:avLst/>
          </a:prstGeom>
        </p:spPr>
        <p:txBody>
          <a:bodyPr vert="horz" lIns="91722" tIns="45861" rIns="91722" bIns="45861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630"/>
            <a:ext cx="2946400" cy="496412"/>
          </a:xfrm>
          <a:prstGeom prst="rect">
            <a:avLst/>
          </a:prstGeom>
        </p:spPr>
        <p:txBody>
          <a:bodyPr vert="horz" lIns="91722" tIns="45861" rIns="91722" bIns="4586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2"/>
          </a:xfrm>
          <a:prstGeom prst="rect">
            <a:avLst/>
          </a:prstGeom>
        </p:spPr>
        <p:txBody>
          <a:bodyPr vert="horz" lIns="91722" tIns="45861" rIns="91722" bIns="45861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41363"/>
            <a:ext cx="6629400" cy="3730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1" y="4715155"/>
            <a:ext cx="5438139" cy="4466986"/>
          </a:xfrm>
          <a:prstGeom prst="rect">
            <a:avLst/>
          </a:prstGeom>
          <a:noFill/>
          <a:ln>
            <a:noFill/>
          </a:ln>
        </p:spPr>
        <p:txBody>
          <a:bodyPr lIns="91707" tIns="91707" rIns="91707" bIns="91707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37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237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0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190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865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395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280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979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96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395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710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129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49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5890" y="375322"/>
            <a:ext cx="3765600" cy="77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2414"/>
            <a:ext cx="3312000" cy="68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0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4"/>
            <a:ext cx="4752528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328" y="4810795"/>
            <a:ext cx="1440160" cy="24021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2280" y="195486"/>
            <a:ext cx="1943177" cy="48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3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288916" y="1485925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53" y="4840311"/>
            <a:ext cx="1333804" cy="222479"/>
          </a:xfrm>
          <a:prstGeom prst="rect">
            <a:avLst/>
          </a:prstGeom>
        </p:spPr>
      </p:pic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179512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8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3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650778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047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38794" y="1131589"/>
            <a:ext cx="8425694" cy="3600401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36659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538996" y="1131589"/>
            <a:ext cx="4104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824488" y="1131589"/>
            <a:ext cx="4140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75925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27404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1" y="195486"/>
            <a:ext cx="8495205" cy="432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27852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F38A6B-799E-A44E-923C-070112349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756" y="2205416"/>
            <a:ext cx="4392488" cy="73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24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313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8C38EF-8018-4FF2-B70D-EA16F4D314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18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7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5890" y="375322"/>
            <a:ext cx="3765600" cy="77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97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5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2415"/>
            <a:ext cx="3312000" cy="68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48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123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8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7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6" y="2499743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692267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21582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9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4" y="1131889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112868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795456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2032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8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578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9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51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3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493999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Entrée en relation digitale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540000" y="195486"/>
            <a:ext cx="8496000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540000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 userDrawn="1"/>
        </p:nvSpPr>
        <p:spPr>
          <a:xfrm>
            <a:off x="251520" y="195486"/>
            <a:ext cx="72000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53" y="4840311"/>
            <a:ext cx="1333804" cy="222479"/>
          </a:xfrm>
          <a:prstGeom prst="rect">
            <a:avLst/>
          </a:prstGeom>
        </p:spPr>
      </p:pic>
      <p:sp>
        <p:nvSpPr>
          <p:cNvPr id="9" name="Espace réservé de la date 3"/>
          <p:cNvSpPr txBox="1">
            <a:spLocks noGrp="1"/>
          </p:cNvSpPr>
          <p:nvPr userDrawn="1"/>
        </p:nvSpPr>
        <p:spPr bwMode="auto">
          <a:xfrm>
            <a:off x="649220" y="4876006"/>
            <a:ext cx="1420261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="1" cap="none" baseline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SI </a:t>
            </a:r>
            <a:r>
              <a:rPr lang="fr-FR" sz="900" cap="none" baseline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900" cap="none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66628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1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60" y="195487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19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3" y="4909252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9" y="4876007"/>
            <a:ext cx="1493999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Entrée en relation digitale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3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</p:spTree>
    <p:extLst>
      <p:ext uri="{BB962C8B-B14F-4D97-AF65-F5344CB8AC3E}">
        <p14:creationId xmlns:p14="http://schemas.microsoft.com/office/powerpoint/2010/main" val="36385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693" indent="-266693" algn="l" defTabSz="914378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21112" y="1779662"/>
            <a:ext cx="7922888" cy="1159799"/>
          </a:xfrm>
        </p:spPr>
        <p:txBody>
          <a:bodyPr/>
          <a:lstStyle/>
          <a:p>
            <a:r>
              <a:rPr lang="fr-FR" sz="3600" kern="0">
                <a:solidFill>
                  <a:srgbClr val="000000"/>
                </a:solidFill>
                <a:latin typeface="Montserrat ExtraBold" panose="00000900000000000000" pitchFamily="50" charset="0"/>
              </a:rPr>
              <a:t>Entrée en Relation </a:t>
            </a:r>
            <a:br>
              <a:rPr lang="fr-FR" sz="3600" kern="0">
                <a:solidFill>
                  <a:srgbClr val="000000"/>
                </a:solidFill>
                <a:latin typeface="Montserrat ExtraBold" panose="00000900000000000000" pitchFamily="50" charset="0"/>
              </a:rPr>
            </a:br>
            <a:r>
              <a:rPr lang="fr-FR" sz="3600" kern="0">
                <a:solidFill>
                  <a:srgbClr val="000000"/>
                </a:solidFill>
                <a:latin typeface="Montserrat ExtraBold" panose="00000900000000000000" pitchFamily="50" charset="0"/>
              </a:rPr>
              <a:t>Omnicanale EI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21112" y="2923154"/>
            <a:ext cx="7527352" cy="249299"/>
          </a:xfrm>
        </p:spPr>
        <p:txBody>
          <a:bodyPr/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Arial"/>
                <a:cs typeface="Arial"/>
              </a:rPr>
              <a:t>Guide parcours collaborateur – Parcours déjà client PART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defRPr/>
            </a:pPr>
            <a:r>
              <a:rPr lang="fr-FR" ker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cs typeface="Arial"/>
                <a:sym typeface="Arial"/>
              </a:rPr>
              <a:t>Mai 2023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48264" y="779710"/>
            <a:ext cx="2016224" cy="324036"/>
          </a:xfrm>
        </p:spPr>
        <p:txBody>
          <a:bodyPr>
            <a:normAutofit/>
          </a:bodyPr>
          <a:lstStyle/>
          <a:p>
            <a:r>
              <a:rPr lang="fr-FR" sz="1000" b="1"/>
              <a:t>INNOVATION, DATA ET DIGITAL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7A92B310-AD10-476C-BDC7-128DC58D5B48}"/>
              </a:ext>
            </a:extLst>
          </p:cNvPr>
          <p:cNvSpPr txBox="1">
            <a:spLocks/>
          </p:cNvSpPr>
          <p:nvPr/>
        </p:nvSpPr>
        <p:spPr>
          <a:xfrm>
            <a:off x="6948264" y="37257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2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BPA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652514-43FC-B4CF-FE82-776CFAED1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876" y="3415570"/>
            <a:ext cx="389272" cy="38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angle droit 4">
            <a:extLst>
              <a:ext uri="{FF2B5EF4-FFF2-40B4-BE49-F238E27FC236}">
                <a16:creationId xmlns:a16="http://schemas.microsoft.com/office/drawing/2014/main" id="{104C4256-AD9C-CC65-465D-867F86D74B38}"/>
              </a:ext>
            </a:extLst>
          </p:cNvPr>
          <p:cNvSpPr/>
          <p:nvPr/>
        </p:nvSpPr>
        <p:spPr>
          <a:xfrm rot="5400000">
            <a:off x="5087506" y="4245950"/>
            <a:ext cx="380573" cy="38917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ACD35076-3D90-4465-BF49-A39CC6F6D67C}"/>
              </a:ext>
            </a:extLst>
          </p:cNvPr>
          <p:cNvSpPr txBox="1"/>
          <p:nvPr/>
        </p:nvSpPr>
        <p:spPr>
          <a:xfrm>
            <a:off x="148591" y="1460022"/>
            <a:ext cx="228809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12706458-7311-4D69-846E-040EBA06825A}"/>
              </a:ext>
            </a:extLst>
          </p:cNvPr>
          <p:cNvSpPr txBox="1"/>
          <p:nvPr/>
        </p:nvSpPr>
        <p:spPr>
          <a:xfrm>
            <a:off x="148591" y="1460022"/>
            <a:ext cx="2288090" cy="277415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déjà client PART termine le parcours EERO EI en fermant l’écran qui lui confirme la fin de sa saisie.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Une tache MyFlow est créée automatiquement et transmise à un périmètre dédié, pour action,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selon l’organisation retenue par l’Etablissement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85842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Fin du parcours Déjà client PART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Une fois le parcours finalisé par le </a:t>
            </a:r>
            <a:r>
              <a:rPr lang="fr-FR" sz="1000" b="1" dirty="0">
                <a:solidFill>
                  <a:srgbClr val="FFFFFF">
                    <a:lumMod val="65000"/>
                  </a:srgbClr>
                </a:solidFill>
                <a:latin typeface="Ubuntu" panose="020B0504030602030204" pitchFamily="34" charset="0"/>
              </a:rPr>
              <a:t>client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, le collaborateur peut débuter la prise en charge de la demande MyFlow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1C96EA7-C297-1A94-4AB8-2D9166A5AD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23"/>
          <a:stretch/>
        </p:blipFill>
        <p:spPr bwMode="auto">
          <a:xfrm>
            <a:off x="3449800" y="1684753"/>
            <a:ext cx="1957860" cy="2710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FA4CEA-CFD1-DC53-3A18-B1067FE78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7"/>
          <a:stretch/>
        </p:blipFill>
        <p:spPr bwMode="auto">
          <a:xfrm>
            <a:off x="5926279" y="1684753"/>
            <a:ext cx="1957859" cy="2949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0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686685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Notification MyFlow depuis « Ma journée »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Une fois le parcours réalisé par le prospect, une notification arrive dans le compteur MyFlow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3085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de la cellule centralisée reçoit une alerte de l’arrivée d’une demande d’entrée en relation sur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« Ma Journée »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via les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notifications MyFlow en cours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Un e-mail est également envoyé dans la boite générique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de la cellule indiquant l’arrivée d’une demande.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Le collaborateur clique sur la notification Myflow en cours.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modèle de gestion des leads est à la main des établissements (paramétrage MyFlow).</a:t>
            </a:r>
          </a:p>
        </p:txBody>
      </p:sp>
      <p:sp>
        <p:nvSpPr>
          <p:cNvPr id="18" name="Oval 25">
            <a:extLst>
              <a:ext uri="{FF2B5EF4-FFF2-40B4-BE49-F238E27FC236}">
                <a16:creationId xmlns:a16="http://schemas.microsoft.com/office/drawing/2014/main" id="{3DB812D6-1D47-4366-A6A1-E54785017215}"/>
              </a:ext>
            </a:extLst>
          </p:cNvPr>
          <p:cNvSpPr/>
          <p:nvPr/>
        </p:nvSpPr>
        <p:spPr>
          <a:xfrm>
            <a:off x="251520" y="3669114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DF3764-E9C9-431B-A8FC-9623D23FDF2C}"/>
              </a:ext>
            </a:extLst>
          </p:cNvPr>
          <p:cNvGrpSpPr/>
          <p:nvPr/>
        </p:nvGrpSpPr>
        <p:grpSpPr>
          <a:xfrm>
            <a:off x="3402778" y="1570334"/>
            <a:ext cx="5040000" cy="3127730"/>
            <a:chOff x="3402778" y="1570334"/>
            <a:chExt cx="5040000" cy="312773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6125E87-7707-4637-9FC2-908FAC643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2778" y="1570334"/>
              <a:ext cx="5040000" cy="31277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FBCA9D-5F93-496E-80FE-EED433A8A9FF}"/>
                </a:ext>
              </a:extLst>
            </p:cNvPr>
            <p:cNvSpPr/>
            <p:nvPr/>
          </p:nvSpPr>
          <p:spPr>
            <a:xfrm>
              <a:off x="4874678" y="2238338"/>
              <a:ext cx="660213" cy="353290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436CB99D-3C77-4B71-B572-91C7D7B948CA}"/>
                </a:ext>
              </a:extLst>
            </p:cNvPr>
            <p:cNvSpPr/>
            <p:nvPr/>
          </p:nvSpPr>
          <p:spPr>
            <a:xfrm>
              <a:off x="5440391" y="2445601"/>
              <a:ext cx="189000" cy="189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2CB8504-921A-4413-ABEF-A5F44FFAA8B6}"/>
              </a:ext>
            </a:extLst>
          </p:cNvPr>
          <p:cNvSpPr/>
          <p:nvPr/>
        </p:nvSpPr>
        <p:spPr>
          <a:xfrm>
            <a:off x="7482816" y="452512"/>
            <a:ext cx="144117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Version Portail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MySys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3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3C18C58-CB1D-4D7B-9455-6D76FE18C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432" y="1846554"/>
            <a:ext cx="6050844" cy="2627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686685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Sélection de la demande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3085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A l’ouverture de MyFlow, le collaborateur consulte la liste des tâches à traiter.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demandes EERD EI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sont identifiables par le motif « 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EERDEI – Entrée en Relation Entrepreneur Individuel 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clique sur le lien de la tâche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pour la consulter.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01C5A0-B280-4804-B275-7DE9A8163552}"/>
              </a:ext>
            </a:extLst>
          </p:cNvPr>
          <p:cNvSpPr/>
          <p:nvPr/>
        </p:nvSpPr>
        <p:spPr>
          <a:xfrm>
            <a:off x="4338079" y="3223259"/>
            <a:ext cx="957821" cy="185985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B770671F-2AE7-43F9-BFD8-2D2482F08EB1}"/>
              </a:ext>
            </a:extLst>
          </p:cNvPr>
          <p:cNvSpPr/>
          <p:nvPr/>
        </p:nvSpPr>
        <p:spPr>
          <a:xfrm>
            <a:off x="2844432" y="3114321"/>
            <a:ext cx="467038" cy="600834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66AB72-5A52-42BA-6404-EEC6FC6A2008}"/>
              </a:ext>
            </a:extLst>
          </p:cNvPr>
          <p:cNvSpPr/>
          <p:nvPr/>
        </p:nvSpPr>
        <p:spPr>
          <a:xfrm>
            <a:off x="6811574" y="735283"/>
            <a:ext cx="1842439" cy="28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Initiative Web</a:t>
            </a:r>
          </a:p>
        </p:txBody>
      </p:sp>
    </p:spTree>
    <p:extLst>
      <p:ext uri="{BB962C8B-B14F-4D97-AF65-F5344CB8AC3E}">
        <p14:creationId xmlns:p14="http://schemas.microsoft.com/office/powerpoint/2010/main" val="204077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686685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Détail de la demande Myflow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3085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clique sur l’onglet « 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Général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» et peut consulter le «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Détail de la demande 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». Il peut retrouver l’offre sélectionnée par le prospect.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4A74D0-A318-86B6-7446-9FACC57FFA19}"/>
              </a:ext>
            </a:extLst>
          </p:cNvPr>
          <p:cNvSpPr/>
          <p:nvPr/>
        </p:nvSpPr>
        <p:spPr>
          <a:xfrm>
            <a:off x="4129137" y="2801578"/>
            <a:ext cx="1854490" cy="12575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B3CA84-8C89-E24D-CB53-A0630B1007E9}"/>
              </a:ext>
            </a:extLst>
          </p:cNvPr>
          <p:cNvGrpSpPr/>
          <p:nvPr/>
        </p:nvGrpSpPr>
        <p:grpSpPr>
          <a:xfrm>
            <a:off x="3677039" y="1568025"/>
            <a:ext cx="3950161" cy="3085800"/>
            <a:chOff x="3677039" y="1568025"/>
            <a:chExt cx="3950161" cy="308580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47ED922-1397-B6D7-7AC5-EC21A61D31D1}"/>
                </a:ext>
              </a:extLst>
            </p:cNvPr>
            <p:cNvGrpSpPr/>
            <p:nvPr/>
          </p:nvGrpSpPr>
          <p:grpSpPr>
            <a:xfrm>
              <a:off x="3677039" y="1568025"/>
              <a:ext cx="3950161" cy="3085800"/>
              <a:chOff x="3677039" y="1568025"/>
              <a:chExt cx="3950161" cy="3085800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DA32F38C-0AEC-AE47-3210-8879282FCE7F}"/>
                  </a:ext>
                </a:extLst>
              </p:cNvPr>
              <p:cNvGrpSpPr/>
              <p:nvPr/>
            </p:nvGrpSpPr>
            <p:grpSpPr>
              <a:xfrm>
                <a:off x="3677039" y="1568025"/>
                <a:ext cx="3950161" cy="3085800"/>
                <a:chOff x="3677039" y="1568025"/>
                <a:chExt cx="3950161" cy="3085800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B86B51DE-3B45-1A25-142B-D88E7867E3D9}"/>
                    </a:ext>
                  </a:extLst>
                </p:cNvPr>
                <p:cNvGrpSpPr/>
                <p:nvPr/>
              </p:nvGrpSpPr>
              <p:grpSpPr>
                <a:xfrm>
                  <a:off x="3677039" y="1568025"/>
                  <a:ext cx="3950161" cy="3085800"/>
                  <a:chOff x="3667514" y="1442964"/>
                  <a:chExt cx="3950161" cy="3085800"/>
                </a:xfrm>
              </p:grpSpPr>
              <p:pic>
                <p:nvPicPr>
                  <p:cNvPr id="1026" name="Picture 2">
                    <a:extLst>
                      <a:ext uri="{FF2B5EF4-FFF2-40B4-BE49-F238E27FC236}">
                        <a16:creationId xmlns:a16="http://schemas.microsoft.com/office/drawing/2014/main" id="{B7707420-2652-041C-49AB-10706746AFC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67514" y="1442964"/>
                    <a:ext cx="3945398" cy="17603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28" name="Picture 4">
                    <a:extLst>
                      <a:ext uri="{FF2B5EF4-FFF2-40B4-BE49-F238E27FC236}">
                        <a16:creationId xmlns:a16="http://schemas.microsoft.com/office/drawing/2014/main" id="{3EC19E5A-9E99-0F40-4EC8-20AB310831F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72277" y="3198561"/>
                    <a:ext cx="3945398" cy="133020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96B8FDED-94D1-2B14-2CC8-2965DE9002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29150" y="2685497"/>
                  <a:ext cx="1088047" cy="111677"/>
                </a:xfrm>
                <a:prstGeom prst="rect">
                  <a:avLst/>
                </a:prstGeom>
              </p:spPr>
            </p:pic>
          </p:grpSp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C8890F9-FE8D-D8BF-70FD-C1D55AE6E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19488" y="2557890"/>
                <a:ext cx="1764139" cy="518117"/>
              </a:xfrm>
              <a:prstGeom prst="rect">
                <a:avLst/>
              </a:prstGeom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BF6245-5C6E-0B7A-8A0A-22A28753BB45}"/>
                </a:ext>
              </a:extLst>
            </p:cNvPr>
            <p:cNvSpPr/>
            <p:nvPr/>
          </p:nvSpPr>
          <p:spPr>
            <a:xfrm>
              <a:off x="4225392" y="2460978"/>
              <a:ext cx="1648694" cy="191924"/>
            </a:xfrm>
            <a:prstGeom prst="rect">
              <a:avLst/>
            </a:prstGeom>
            <a:solidFill>
              <a:srgbClr val="DADADA"/>
            </a:solidFill>
            <a:ln>
              <a:solidFill>
                <a:srgbClr val="DAD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F159430-BCF9-BF51-97A1-9E11DB4BBF15}"/>
              </a:ext>
            </a:extLst>
          </p:cNvPr>
          <p:cNvSpPr/>
          <p:nvPr/>
        </p:nvSpPr>
        <p:spPr>
          <a:xfrm>
            <a:off x="4389526" y="2795698"/>
            <a:ext cx="1484560" cy="155124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7847A7-D77D-0DFF-C539-BD755DC03565}"/>
              </a:ext>
            </a:extLst>
          </p:cNvPr>
          <p:cNvSpPr/>
          <p:nvPr/>
        </p:nvSpPr>
        <p:spPr>
          <a:xfrm>
            <a:off x="6811574" y="735283"/>
            <a:ext cx="1842439" cy="28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Initiative Web</a:t>
            </a:r>
          </a:p>
        </p:txBody>
      </p:sp>
    </p:spTree>
    <p:extLst>
      <p:ext uri="{BB962C8B-B14F-4D97-AF65-F5344CB8AC3E}">
        <p14:creationId xmlns:p14="http://schemas.microsoft.com/office/powerpoint/2010/main" val="1699444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686685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Traitement de la demande (1/2)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3393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revient sur l’onglet « 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Tâches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» et prend connaissance de l’action à réaliser sur la demande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(exemple :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1/2 – Traiter la demande d’entrée en relation digitale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sng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   Le collaborateur clique sur «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Gérer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», pour s’affecter la tâche.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  Il clique ensuite sur « 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Contrôler les justificatifs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» pour débrancher vers la Fiche récapitulative.</a:t>
            </a:r>
            <a:endParaRPr kumimoji="0" lang="fr-FR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234E29-8CA6-427C-808C-CB7846D19C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98" y="4860221"/>
            <a:ext cx="195028" cy="32602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6487B25-77CF-43BD-89E5-1754643EE703}"/>
              </a:ext>
            </a:extLst>
          </p:cNvPr>
          <p:cNvGrpSpPr/>
          <p:nvPr/>
        </p:nvGrpSpPr>
        <p:grpSpPr>
          <a:xfrm>
            <a:off x="3282754" y="1668851"/>
            <a:ext cx="4987066" cy="2922656"/>
            <a:chOff x="2852366" y="1345722"/>
            <a:chExt cx="5763725" cy="361528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0F0087B-50B7-4648-903B-EBFBA2152D65}"/>
                </a:ext>
              </a:extLst>
            </p:cNvPr>
            <p:cNvGrpSpPr/>
            <p:nvPr/>
          </p:nvGrpSpPr>
          <p:grpSpPr>
            <a:xfrm>
              <a:off x="2852366" y="1345722"/>
              <a:ext cx="5763725" cy="3615284"/>
              <a:chOff x="2852366" y="1345722"/>
              <a:chExt cx="5763725" cy="3615284"/>
            </a:xfrm>
          </p:grpSpPr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E83DA317-9F69-4C5F-970D-5DD4E32FB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9986" y="1345722"/>
                <a:ext cx="5744497" cy="24733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4">
                <a:extLst>
                  <a:ext uri="{FF2B5EF4-FFF2-40B4-BE49-F238E27FC236}">
                    <a16:creationId xmlns:a16="http://schemas.microsoft.com/office/drawing/2014/main" id="{CC1D3ABF-7924-4D75-BA47-E044213814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2366" y="3803257"/>
                <a:ext cx="5763725" cy="11577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572B180-770E-4930-8E3F-79187E7B8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79008" y="2996128"/>
              <a:ext cx="161925" cy="1419225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963A557-E775-4F80-9E0A-439F67021802}"/>
              </a:ext>
            </a:extLst>
          </p:cNvPr>
          <p:cNvSpPr/>
          <p:nvPr/>
        </p:nvSpPr>
        <p:spPr>
          <a:xfrm>
            <a:off x="4303329" y="4079974"/>
            <a:ext cx="314391" cy="24085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79E60A-6E9C-4649-B95A-076FA36693DB}"/>
              </a:ext>
            </a:extLst>
          </p:cNvPr>
          <p:cNvSpPr/>
          <p:nvPr/>
        </p:nvSpPr>
        <p:spPr>
          <a:xfrm>
            <a:off x="7515398" y="4200399"/>
            <a:ext cx="689392" cy="24085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4" name="Oval 25">
            <a:extLst>
              <a:ext uri="{FF2B5EF4-FFF2-40B4-BE49-F238E27FC236}">
                <a16:creationId xmlns:a16="http://schemas.microsoft.com/office/drawing/2014/main" id="{D66825BC-6C59-4076-8D91-ADCCC7E0D942}"/>
              </a:ext>
            </a:extLst>
          </p:cNvPr>
          <p:cNvSpPr/>
          <p:nvPr/>
        </p:nvSpPr>
        <p:spPr>
          <a:xfrm>
            <a:off x="285386" y="2955593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C27AE214-A6D7-4DAA-B239-843F94709983}"/>
              </a:ext>
            </a:extLst>
          </p:cNvPr>
          <p:cNvSpPr/>
          <p:nvPr/>
        </p:nvSpPr>
        <p:spPr>
          <a:xfrm>
            <a:off x="285386" y="3441522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132DA9F-672C-47C7-A49B-889B4C0D0B84}"/>
              </a:ext>
            </a:extLst>
          </p:cNvPr>
          <p:cNvSpPr/>
          <p:nvPr/>
        </p:nvSpPr>
        <p:spPr>
          <a:xfrm>
            <a:off x="4216939" y="3985474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27" name="Oval 25">
            <a:extLst>
              <a:ext uri="{FF2B5EF4-FFF2-40B4-BE49-F238E27FC236}">
                <a16:creationId xmlns:a16="http://schemas.microsoft.com/office/drawing/2014/main" id="{DCF70383-2B35-4241-8A4B-255FB9022E77}"/>
              </a:ext>
            </a:extLst>
          </p:cNvPr>
          <p:cNvSpPr/>
          <p:nvPr/>
        </p:nvSpPr>
        <p:spPr>
          <a:xfrm>
            <a:off x="7431996" y="4129196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1399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">
            <a:extLst>
              <a:ext uri="{FF2B5EF4-FFF2-40B4-BE49-F238E27FC236}">
                <a16:creationId xmlns:a16="http://schemas.microsoft.com/office/drawing/2014/main" id="{BE76FA20-B3E0-5EB1-2F9D-35AC191146AC}"/>
              </a:ext>
            </a:extLst>
          </p:cNvPr>
          <p:cNvSpPr txBox="1"/>
          <p:nvPr/>
        </p:nvSpPr>
        <p:spPr>
          <a:xfrm>
            <a:off x="2526030" y="1460023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  <a:p>
            <a:pPr defTabSz="914378">
              <a:buClr>
                <a:srgbClr val="D6D2E3"/>
              </a:buClr>
              <a:defRPr/>
            </a:pPr>
            <a:endParaRPr lang="fr-FR" sz="1050" dirty="0">
              <a:latin typeface="BMW Group Condensed" panose="020B0606020202020204" pitchFamily="34" charset="0"/>
              <a:ea typeface="+mn-e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72BA501-879B-5A2B-C48D-363677C81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291" y="1768319"/>
            <a:ext cx="6080316" cy="2761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4378">
              <a:defRPr/>
            </a:pPr>
            <a:endParaRPr lang="fr-FR" sz="1600" b="1">
              <a:solidFill>
                <a:srgbClr val="581D74"/>
              </a:solidFill>
              <a:latin typeface="Ubuntu" panose="020B0504030602030204" pitchFamily="34" charset="0"/>
              <a:ea typeface="+mn-ea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8249347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914378">
              <a:defRPr/>
            </a:pPr>
            <a:r>
              <a:rPr lang="fr-FR" sz="1600" b="1">
                <a:solidFill>
                  <a:srgbClr val="FFFFFF">
                    <a:lumMod val="50000"/>
                  </a:srgbClr>
                </a:solidFill>
                <a:latin typeface="Ubuntu"/>
                <a:ea typeface="+mn-ea"/>
              </a:rPr>
              <a:t>Consultation du détail de la demande : Fiche récapitulative</a:t>
            </a:r>
            <a:endParaRPr lang="fr-FR" sz="1600" b="1">
              <a:solidFill>
                <a:srgbClr val="FFFFFF">
                  <a:lumMod val="50000"/>
                </a:srgbClr>
              </a:solidFill>
              <a:latin typeface="Ubuntu" panose="020B0504030602030204" pitchFamily="34" charset="0"/>
              <a:ea typeface="+mn-ea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856" y="120266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3"/>
            <a:ext cx="2288090" cy="333116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algn="just" defTabSz="914378">
              <a:buClr>
                <a:srgbClr val="D6D2E3"/>
              </a:buClr>
              <a:defRPr/>
            </a:pPr>
            <a:r>
              <a:rPr lang="fr-FR" sz="1100" dirty="0">
                <a:solidFill>
                  <a:srgbClr val="000000"/>
                </a:solidFill>
                <a:latin typeface="Ubuntu" panose="020B0504030602030204" pitchFamily="34" charset="0"/>
              </a:rPr>
              <a:t> </a:t>
            </a:r>
          </a:p>
          <a:p>
            <a:pPr algn="just" defTabSz="914378">
              <a:lnSpc>
                <a:spcPct val="107000"/>
              </a:lnSpc>
              <a:spcAft>
                <a:spcPts val="800"/>
              </a:spcAft>
              <a:defRPr/>
            </a:pP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Les données présentes à l’écran et les justificatifs disponibles ont été alimentés par le « déjà client PART » dans son parcours digital.</a:t>
            </a:r>
          </a:p>
          <a:p>
            <a:pPr algn="just" defTabSz="914378">
              <a:buClr>
                <a:srgbClr val="D6D2E3"/>
              </a:buClr>
              <a:defRPr/>
            </a:pP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Les contrôles </a:t>
            </a:r>
            <a:r>
              <a:rPr lang="fr-FR" sz="1000" b="1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FICP et FCC </a:t>
            </a: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sont automatiquement réalisés et apparaissent en haut de l’écran, au </a:t>
            </a:r>
            <a:r>
              <a:rPr lang="fr-FR" sz="1000" b="1" dirty="0">
                <a:solidFill>
                  <a:srgbClr val="2F7F2E"/>
                </a:solidFill>
                <a:latin typeface="Ubuntu"/>
                <a:ea typeface="+mn-lt"/>
                <a:cs typeface="Arial"/>
              </a:rPr>
              <a:t>statut « Vert », </a:t>
            </a: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indiquant que le contrôle est OK. </a:t>
            </a:r>
          </a:p>
          <a:p>
            <a:pPr algn="just" defTabSz="914378">
              <a:buClr>
                <a:srgbClr val="D6D2E3"/>
              </a:buClr>
              <a:defRPr/>
            </a:pPr>
            <a:endParaRPr lang="fr-FR" sz="1000" dirty="0">
              <a:solidFill>
                <a:srgbClr val="000000"/>
              </a:solidFill>
              <a:latin typeface="Ubuntu"/>
              <a:ea typeface="+mn-lt"/>
              <a:cs typeface="Arial"/>
            </a:endParaRPr>
          </a:p>
          <a:p>
            <a:pPr algn="just" defTabSz="914378">
              <a:buClr>
                <a:srgbClr val="D6D2E3"/>
              </a:buClr>
              <a:defRPr/>
            </a:pP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Le pictogramme          permet de </a:t>
            </a:r>
            <a:r>
              <a:rPr lang="fr-FR" sz="1000" b="1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débrancher vers la Connaissance client PRO si nécessaire.</a:t>
            </a:r>
          </a:p>
          <a:p>
            <a:pPr algn="just" defTabSz="914378">
              <a:buClr>
                <a:srgbClr val="D6D2E3"/>
              </a:buClr>
              <a:defRPr/>
            </a:pPr>
            <a:endParaRPr lang="fr-FR" sz="1000" b="1" dirty="0">
              <a:solidFill>
                <a:srgbClr val="000000"/>
              </a:solidFill>
              <a:latin typeface="Ubuntu"/>
              <a:ea typeface="+mn-lt"/>
              <a:cs typeface="Arial"/>
            </a:endParaRPr>
          </a:p>
          <a:p>
            <a:pPr algn="just" defTabSz="914378">
              <a:buClr>
                <a:srgbClr val="D6D2E3"/>
              </a:buClr>
              <a:defRPr/>
            </a:pPr>
            <a:r>
              <a:rPr lang="fr-FR" sz="1000" dirty="0">
                <a:solidFill>
                  <a:srgbClr val="000000"/>
                </a:solidFill>
                <a:latin typeface="Ubuntu"/>
                <a:ea typeface="+mn-lt"/>
                <a:cs typeface="Arial"/>
              </a:rPr>
              <a:t>Un lien permet également d’accéder à la synthèse de la personne physique</a:t>
            </a:r>
          </a:p>
          <a:p>
            <a:pPr algn="just" defTabSz="914378">
              <a:buClr>
                <a:srgbClr val="D6D2E3"/>
              </a:buClr>
              <a:defRPr/>
            </a:pPr>
            <a:endParaRPr lang="fr-FR" sz="1000" b="1" dirty="0">
              <a:solidFill>
                <a:srgbClr val="000000"/>
              </a:solidFill>
              <a:latin typeface="Ubuntu"/>
              <a:ea typeface="+mn-lt"/>
              <a:cs typeface="Arial"/>
            </a:endParaRPr>
          </a:p>
          <a:p>
            <a:pPr algn="just" defTabSz="914378">
              <a:buClr>
                <a:srgbClr val="D6D2E3"/>
              </a:buClr>
              <a:defRPr/>
            </a:pPr>
            <a:endParaRPr lang="fr-FR" sz="1000" dirty="0">
              <a:solidFill>
                <a:srgbClr val="000000"/>
              </a:solidFill>
              <a:latin typeface="Ubuntu"/>
              <a:ea typeface="+mn-lt"/>
              <a:cs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BD935B0-332A-45A9-9D48-7E8DB27ED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761" y="3202248"/>
            <a:ext cx="285340" cy="3029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9DC34A8-069A-439F-B0F2-2A971F13BA46}"/>
              </a:ext>
            </a:extLst>
          </p:cNvPr>
          <p:cNvSpPr/>
          <p:nvPr/>
        </p:nvSpPr>
        <p:spPr>
          <a:xfrm>
            <a:off x="7863716" y="4307950"/>
            <a:ext cx="898604" cy="22184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083A59DA-AA03-4D37-A009-E2D5333AEA41}"/>
              </a:ext>
            </a:extLst>
          </p:cNvPr>
          <p:cNvSpPr/>
          <p:nvPr/>
        </p:nvSpPr>
        <p:spPr>
          <a:xfrm>
            <a:off x="8437305" y="2517082"/>
            <a:ext cx="298133" cy="294763"/>
          </a:xfrm>
          <a:prstGeom prst="flowChartConnector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52" name="Picture 4" descr="Analytics free icon">
            <a:extLst>
              <a:ext uri="{FF2B5EF4-FFF2-40B4-BE49-F238E27FC236}">
                <a16:creationId xmlns:a16="http://schemas.microsoft.com/office/drawing/2014/main" id="{BF49308C-B25A-17B3-DE91-1E5A3DD61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58997">
            <a:off x="6199729" y="2253945"/>
            <a:ext cx="200055" cy="20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6D191F5-BE5D-0D89-945C-EE9112BFEF4B}"/>
              </a:ext>
            </a:extLst>
          </p:cNvPr>
          <p:cNvSpPr txBox="1"/>
          <p:nvPr/>
        </p:nvSpPr>
        <p:spPr>
          <a:xfrm>
            <a:off x="6315509" y="2256345"/>
            <a:ext cx="136127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8">
              <a:defRPr/>
            </a:pPr>
            <a:r>
              <a:rPr lang="fr-FR" sz="500" b="1" dirty="0">
                <a:solidFill>
                  <a:srgbClr val="00A193"/>
                </a:solidFill>
                <a:latin typeface="Montserrat" panose="00000500000000000000" pitchFamily="2" charset="0"/>
                <a:ea typeface="+mn-ea"/>
              </a:rPr>
              <a:t>La pastille Particulier est déjà verte</a:t>
            </a:r>
          </a:p>
        </p:txBody>
      </p:sp>
      <p:pic>
        <p:nvPicPr>
          <p:cNvPr id="13" name="Picture 4" descr="Analytics free icon">
            <a:extLst>
              <a:ext uri="{FF2B5EF4-FFF2-40B4-BE49-F238E27FC236}">
                <a16:creationId xmlns:a16="http://schemas.microsoft.com/office/drawing/2014/main" id="{534F0AF3-661E-B0B8-984E-F997B2A65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542">
            <a:off x="3391302" y="2241167"/>
            <a:ext cx="228575" cy="2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D64796A-23E2-4B01-F493-EB93F70EB311}"/>
              </a:ext>
            </a:extLst>
          </p:cNvPr>
          <p:cNvSpPr txBox="1"/>
          <p:nvPr/>
        </p:nvSpPr>
        <p:spPr>
          <a:xfrm>
            <a:off x="3534928" y="2273609"/>
            <a:ext cx="2214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8">
              <a:defRPr/>
            </a:pPr>
            <a:r>
              <a:rPr lang="fr-FR" sz="500" b="1" dirty="0">
                <a:solidFill>
                  <a:srgbClr val="00A193"/>
                </a:solidFill>
                <a:latin typeface="Montserrat" panose="00000500000000000000" pitchFamily="2" charset="0"/>
                <a:ea typeface="+mn-ea"/>
              </a:rPr>
              <a:t>Etiquette indiquant que la demande concerne un déjà client</a:t>
            </a:r>
          </a:p>
        </p:txBody>
      </p:sp>
      <p:pic>
        <p:nvPicPr>
          <p:cNvPr id="16" name="Picture 4" descr="Analytics free icon">
            <a:extLst>
              <a:ext uri="{FF2B5EF4-FFF2-40B4-BE49-F238E27FC236}">
                <a16:creationId xmlns:a16="http://schemas.microsoft.com/office/drawing/2014/main" id="{5478E1FD-F023-85F2-0B3E-C8E5B8F05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542">
            <a:off x="4161248" y="2454460"/>
            <a:ext cx="228575" cy="2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35CEFC9-6168-AD7F-69C1-97809004B8D0}"/>
              </a:ext>
            </a:extLst>
          </p:cNvPr>
          <p:cNvSpPr txBox="1"/>
          <p:nvPr/>
        </p:nvSpPr>
        <p:spPr>
          <a:xfrm>
            <a:off x="4314887" y="2476657"/>
            <a:ext cx="251422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fr-FR" sz="500" b="1" dirty="0">
                <a:solidFill>
                  <a:srgbClr val="00A193"/>
                </a:solidFill>
                <a:latin typeface="Montserrat" panose="00000500000000000000" pitchFamily="2" charset="0"/>
                <a:ea typeface="+mn-ea"/>
              </a:rPr>
              <a:t> Lien permet d’accéder à la synthèse de la personne physique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7574C2-39F2-4416-476D-2D3EDDB946E6}"/>
              </a:ext>
            </a:extLst>
          </p:cNvPr>
          <p:cNvSpPr txBox="1"/>
          <p:nvPr/>
        </p:nvSpPr>
        <p:spPr>
          <a:xfrm>
            <a:off x="3781822" y="2707720"/>
            <a:ext cx="532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fr-FR" sz="500" b="1" dirty="0">
                <a:solidFill>
                  <a:srgbClr val="00A193"/>
                </a:solidFill>
                <a:latin typeface="Montserrat" panose="00000500000000000000" pitchFamily="2" charset="0"/>
                <a:ea typeface="+mn-ea"/>
              </a:rPr>
              <a:t>Etiquette indiquant que l’adresse personnelle </a:t>
            </a:r>
          </a:p>
          <a:p>
            <a:pPr defTabSz="914378">
              <a:defRPr/>
            </a:pPr>
            <a:r>
              <a:rPr lang="fr-FR" sz="500" b="1" dirty="0">
                <a:solidFill>
                  <a:srgbClr val="00A193"/>
                </a:solidFill>
                <a:latin typeface="Montserrat" panose="00000500000000000000" pitchFamily="2" charset="0"/>
                <a:ea typeface="+mn-ea"/>
              </a:rPr>
              <a:t>du client est valide</a:t>
            </a:r>
          </a:p>
        </p:txBody>
      </p:sp>
      <p:pic>
        <p:nvPicPr>
          <p:cNvPr id="20" name="Picture 4" descr="Analytics free icon">
            <a:extLst>
              <a:ext uri="{FF2B5EF4-FFF2-40B4-BE49-F238E27FC236}">
                <a16:creationId xmlns:a16="http://schemas.microsoft.com/office/drawing/2014/main" id="{14F88EDA-D62A-92C9-E53E-66D2F14EB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542">
            <a:off x="3591236" y="2666554"/>
            <a:ext cx="228575" cy="2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03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31FF02A7-9BEE-B5A9-3FBA-19954D813BB6}"/>
              </a:ext>
            </a:extLst>
          </p:cNvPr>
          <p:cNvGrpSpPr/>
          <p:nvPr/>
        </p:nvGrpSpPr>
        <p:grpSpPr>
          <a:xfrm>
            <a:off x="3255562" y="1910579"/>
            <a:ext cx="5078564" cy="2043524"/>
            <a:chOff x="3255562" y="1910579"/>
            <a:chExt cx="5078564" cy="204352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93EF497-3D66-1A3A-6E5E-85FBD6C29EE9}"/>
                </a:ext>
              </a:extLst>
            </p:cNvPr>
            <p:cNvGrpSpPr/>
            <p:nvPr/>
          </p:nvGrpSpPr>
          <p:grpSpPr>
            <a:xfrm>
              <a:off x="3255562" y="1910579"/>
              <a:ext cx="5078564" cy="2043524"/>
              <a:chOff x="3255562" y="1842845"/>
              <a:chExt cx="5078564" cy="2043524"/>
            </a:xfrm>
          </p:grpSpPr>
          <p:pic>
            <p:nvPicPr>
              <p:cNvPr id="1026" name="Image 2">
                <a:extLst>
                  <a:ext uri="{FF2B5EF4-FFF2-40B4-BE49-F238E27FC236}">
                    <a16:creationId xmlns:a16="http://schemas.microsoft.com/office/drawing/2014/main" id="{CEBD4C81-C877-3487-D933-1202F7DFC1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5562" y="1842845"/>
                <a:ext cx="5078564" cy="1226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Image 3">
                <a:extLst>
                  <a:ext uri="{FF2B5EF4-FFF2-40B4-BE49-F238E27FC236}">
                    <a16:creationId xmlns:a16="http://schemas.microsoft.com/office/drawing/2014/main" id="{3AD33872-7A79-BB34-ACD6-59FDDA4B00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5562" y="3050656"/>
                <a:ext cx="5078564" cy="835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75E9AC-8D43-009A-31B9-01B732B4970D}"/>
                </a:ext>
              </a:extLst>
            </p:cNvPr>
            <p:cNvSpPr/>
            <p:nvPr/>
          </p:nvSpPr>
          <p:spPr>
            <a:xfrm flipH="1">
              <a:off x="4294980" y="2195691"/>
              <a:ext cx="67471" cy="137934"/>
            </a:xfrm>
            <a:prstGeom prst="rect">
              <a:avLst/>
            </a:prstGeom>
            <a:solidFill>
              <a:srgbClr val="EEEEEE"/>
            </a:solidFill>
            <a:ln>
              <a:solidFill>
                <a:srgbClr val="EEEE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</a:t>
              </a:r>
            </a:p>
          </p:txBody>
        </p:sp>
      </p:grpSp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35556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51211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Consultation de la liste des justificatifs : Espace de partage Pro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27782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clique sur le bouton « </a:t>
            </a: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Contrôler</a:t>
            </a: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» pour visualiser le justificatif et « </a:t>
            </a: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Valider le document 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C0B0D4-999C-46F9-9371-D09A591AE2F2}"/>
              </a:ext>
            </a:extLst>
          </p:cNvPr>
          <p:cNvSpPr txBox="1"/>
          <p:nvPr/>
        </p:nvSpPr>
        <p:spPr>
          <a:xfrm>
            <a:off x="7583218" y="14591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Connaissance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70AE1F-4D92-43AD-AEFB-0F7E3E71E43A}"/>
              </a:ext>
            </a:extLst>
          </p:cNvPr>
          <p:cNvSpPr/>
          <p:nvPr/>
        </p:nvSpPr>
        <p:spPr>
          <a:xfrm>
            <a:off x="7418071" y="113920"/>
            <a:ext cx="1623060" cy="48223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785B8-1367-EE0F-EE41-C59843C02209}"/>
              </a:ext>
            </a:extLst>
          </p:cNvPr>
          <p:cNvSpPr/>
          <p:nvPr/>
        </p:nvSpPr>
        <p:spPr>
          <a:xfrm>
            <a:off x="6716889" y="2631257"/>
            <a:ext cx="776017" cy="24376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087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51211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Vérification des justificatifs : Espace de partage Pro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4470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Le collaborateur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consulte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 le détail de chaque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pièce justificative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et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vérifie qu’elle est recevable.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La date d’émission est facultative.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C0B0D4-999C-46F9-9371-D09A591AE2F2}"/>
              </a:ext>
            </a:extLst>
          </p:cNvPr>
          <p:cNvSpPr txBox="1"/>
          <p:nvPr/>
        </p:nvSpPr>
        <p:spPr>
          <a:xfrm>
            <a:off x="7583218" y="14591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Connaissance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70AE1F-4D92-43AD-AEFB-0F7E3E71E43A}"/>
              </a:ext>
            </a:extLst>
          </p:cNvPr>
          <p:cNvSpPr/>
          <p:nvPr/>
        </p:nvSpPr>
        <p:spPr>
          <a:xfrm>
            <a:off x="7418071" y="113920"/>
            <a:ext cx="1623060" cy="48223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F607731-851F-435E-B386-2BD3D0BFC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564" y="1555878"/>
            <a:ext cx="4242032" cy="3102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396792B-03D1-4228-97E3-4B68350C585D}"/>
              </a:ext>
            </a:extLst>
          </p:cNvPr>
          <p:cNvSpPr/>
          <p:nvPr/>
        </p:nvSpPr>
        <p:spPr>
          <a:xfrm>
            <a:off x="7084034" y="4394200"/>
            <a:ext cx="807862" cy="23671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357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E55FDF0E-2D46-69E5-1800-E02FCF45A879}"/>
              </a:ext>
            </a:extLst>
          </p:cNvPr>
          <p:cNvGrpSpPr/>
          <p:nvPr/>
        </p:nvGrpSpPr>
        <p:grpSpPr>
          <a:xfrm>
            <a:off x="3255562" y="1910579"/>
            <a:ext cx="5078564" cy="2043524"/>
            <a:chOff x="3255562" y="1910579"/>
            <a:chExt cx="5078564" cy="204352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C1763917-41E4-10E0-0BF2-6A98093F5F24}"/>
                </a:ext>
              </a:extLst>
            </p:cNvPr>
            <p:cNvGrpSpPr/>
            <p:nvPr/>
          </p:nvGrpSpPr>
          <p:grpSpPr>
            <a:xfrm>
              <a:off x="3255562" y="1910579"/>
              <a:ext cx="5078564" cy="2043524"/>
              <a:chOff x="3255562" y="1910579"/>
              <a:chExt cx="5078564" cy="2043524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F5BF34E-55D0-06E5-96B0-324C39366BFE}"/>
                  </a:ext>
                </a:extLst>
              </p:cNvPr>
              <p:cNvGrpSpPr/>
              <p:nvPr/>
            </p:nvGrpSpPr>
            <p:grpSpPr>
              <a:xfrm>
                <a:off x="3255562" y="1910579"/>
                <a:ext cx="5078564" cy="2043524"/>
                <a:chOff x="3255562" y="1842845"/>
                <a:chExt cx="5078564" cy="2043524"/>
              </a:xfrm>
            </p:grpSpPr>
            <p:pic>
              <p:nvPicPr>
                <p:cNvPr id="23" name="Image 2">
                  <a:extLst>
                    <a:ext uri="{FF2B5EF4-FFF2-40B4-BE49-F238E27FC236}">
                      <a16:creationId xmlns:a16="http://schemas.microsoft.com/office/drawing/2014/main" id="{EEE61EF2-E7C0-C464-673A-4F07E6689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5562" y="1842845"/>
                  <a:ext cx="5078564" cy="1226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Image 3">
                  <a:extLst>
                    <a:ext uri="{FF2B5EF4-FFF2-40B4-BE49-F238E27FC236}">
                      <a16:creationId xmlns:a16="http://schemas.microsoft.com/office/drawing/2014/main" id="{7FD18C09-BF0D-18FD-9439-7B8EB70F8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5562" y="3050656"/>
                  <a:ext cx="5078564" cy="835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E40BA195-80BD-0BA2-CF40-E1F1886F20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5250" y="2679506"/>
                <a:ext cx="1992758" cy="132449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3100588-005C-AD92-A0B6-3F5702153CFA}"/>
                  </a:ext>
                </a:extLst>
              </p:cNvPr>
              <p:cNvSpPr/>
              <p:nvPr/>
            </p:nvSpPr>
            <p:spPr>
              <a:xfrm>
                <a:off x="6547696" y="2679506"/>
                <a:ext cx="1643804" cy="1757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799532C9-C841-0558-45A1-CC9861CEB7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27929"/>
              <a:stretch/>
            </p:blipFill>
            <p:spPr>
              <a:xfrm>
                <a:off x="6767468" y="2900066"/>
                <a:ext cx="1376407" cy="126936"/>
              </a:xfrm>
              <a:prstGeom prst="rect">
                <a:avLst/>
              </a:prstGeom>
            </p:spPr>
          </p:pic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44E98F9-F362-F595-D387-E4B39828D0F2}"/>
                </a:ext>
              </a:extLst>
            </p:cNvPr>
            <p:cNvSpPr/>
            <p:nvPr/>
          </p:nvSpPr>
          <p:spPr>
            <a:xfrm flipH="1">
              <a:off x="4310061" y="2202091"/>
              <a:ext cx="57152" cy="111137"/>
            </a:xfrm>
            <a:prstGeom prst="rect">
              <a:avLst/>
            </a:prstGeom>
            <a:solidFill>
              <a:srgbClr val="EEEEEE"/>
            </a:solidFill>
            <a:ln>
              <a:solidFill>
                <a:srgbClr val="EEEE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2</a:t>
              </a:r>
            </a:p>
          </p:txBody>
        </p:sp>
      </p:grpSp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51211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Consultation de la liste des justificatifs : Espace de partage Pro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27782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clique sur le bouton « </a:t>
            </a: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Contrôler</a:t>
            </a: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 » pour visualiser le justificatif et « </a:t>
            </a: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Valider le document 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C0B0D4-999C-46F9-9371-D09A591AE2F2}"/>
              </a:ext>
            </a:extLst>
          </p:cNvPr>
          <p:cNvSpPr txBox="1"/>
          <p:nvPr/>
        </p:nvSpPr>
        <p:spPr>
          <a:xfrm>
            <a:off x="7583218" y="14591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Connaissance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70AE1F-4D92-43AD-AEFB-0F7E3E71E43A}"/>
              </a:ext>
            </a:extLst>
          </p:cNvPr>
          <p:cNvSpPr/>
          <p:nvPr/>
        </p:nvSpPr>
        <p:spPr>
          <a:xfrm>
            <a:off x="7418071" y="113920"/>
            <a:ext cx="1623060" cy="48223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404174-0F77-7531-F8AE-D46830A9658D}"/>
              </a:ext>
            </a:extLst>
          </p:cNvPr>
          <p:cNvSpPr/>
          <p:nvPr/>
        </p:nvSpPr>
        <p:spPr>
          <a:xfrm>
            <a:off x="6682286" y="3478648"/>
            <a:ext cx="837432" cy="216346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7756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51211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Vérification des justificatifs : Espace de partage Pro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95492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Le collaborateur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consulte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 le détail de la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pièce justificative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et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vérifie qu’elle est recevable.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Les deux justificatifs sont au statut « Validé ».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A l’issue du dernier contrôle, la validation du bouton «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Quitter le dossier de partage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» ramène le Collaborateur sur la Fiche récapitulative.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C0B0D4-999C-46F9-9371-D09A591AE2F2}"/>
              </a:ext>
            </a:extLst>
          </p:cNvPr>
          <p:cNvSpPr txBox="1"/>
          <p:nvPr/>
        </p:nvSpPr>
        <p:spPr>
          <a:xfrm>
            <a:off x="7583218" y="14591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Connaissance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70AE1F-4D92-43AD-AEFB-0F7E3E71E43A}"/>
              </a:ext>
            </a:extLst>
          </p:cNvPr>
          <p:cNvSpPr/>
          <p:nvPr/>
        </p:nvSpPr>
        <p:spPr>
          <a:xfrm>
            <a:off x="7418071" y="113920"/>
            <a:ext cx="1623060" cy="48223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87E77B-1989-4737-A3D1-C9F27806B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937" y="1491356"/>
            <a:ext cx="4358763" cy="317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C47621F-D579-48B5-B0CE-58C3F77470DC}"/>
              </a:ext>
            </a:extLst>
          </p:cNvPr>
          <p:cNvSpPr/>
          <p:nvPr/>
        </p:nvSpPr>
        <p:spPr>
          <a:xfrm>
            <a:off x="7043274" y="4408870"/>
            <a:ext cx="843426" cy="24376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7139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DF8C282-3E8D-8AF8-C93D-154802625CAB}"/>
              </a:ext>
            </a:extLst>
          </p:cNvPr>
          <p:cNvSpPr/>
          <p:nvPr/>
        </p:nvSpPr>
        <p:spPr>
          <a:xfrm>
            <a:off x="8445817" y="2352675"/>
            <a:ext cx="298133" cy="294763"/>
          </a:xfrm>
          <a:prstGeom prst="flowChartConnector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4" descr="Analytics free icon">
            <a:extLst>
              <a:ext uri="{FF2B5EF4-FFF2-40B4-BE49-F238E27FC236}">
                <a16:creationId xmlns:a16="http://schemas.microsoft.com/office/drawing/2014/main" id="{7505957E-1476-E142-C197-C8B5866D6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58997">
            <a:off x="5990979" y="1906483"/>
            <a:ext cx="200055" cy="20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E6B4F5C-278A-F962-AD2D-70B4080D9547}"/>
              </a:ext>
            </a:extLst>
          </p:cNvPr>
          <p:cNvSpPr txBox="1"/>
          <p:nvPr/>
        </p:nvSpPr>
        <p:spPr>
          <a:xfrm>
            <a:off x="6106760" y="1908883"/>
            <a:ext cx="136127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La pastille Particulier est déjà verte</a:t>
            </a:r>
          </a:p>
        </p:txBody>
      </p:sp>
      <p:pic>
        <p:nvPicPr>
          <p:cNvPr id="7" name="Picture 4" descr="Analytics free icon">
            <a:extLst>
              <a:ext uri="{FF2B5EF4-FFF2-40B4-BE49-F238E27FC236}">
                <a16:creationId xmlns:a16="http://schemas.microsoft.com/office/drawing/2014/main" id="{128F60F4-9991-18E5-1AA2-4556CA292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542">
            <a:off x="3254141" y="2133612"/>
            <a:ext cx="228575" cy="2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563776-9993-F373-A120-3404BD8574EC}"/>
              </a:ext>
            </a:extLst>
          </p:cNvPr>
          <p:cNvSpPr txBox="1"/>
          <p:nvPr/>
        </p:nvSpPr>
        <p:spPr>
          <a:xfrm>
            <a:off x="3397768" y="2166055"/>
            <a:ext cx="2214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Etiquette indiquant que la demande concerne un déjà client</a:t>
            </a:r>
          </a:p>
        </p:txBody>
      </p:sp>
      <p:pic>
        <p:nvPicPr>
          <p:cNvPr id="10" name="Picture 4" descr="Analytics free icon">
            <a:extLst>
              <a:ext uri="{FF2B5EF4-FFF2-40B4-BE49-F238E27FC236}">
                <a16:creationId xmlns:a16="http://schemas.microsoft.com/office/drawing/2014/main" id="{E8DE1967-33B2-FCDB-7793-9AA2EC317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542">
            <a:off x="3885335" y="2305361"/>
            <a:ext cx="228575" cy="2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F868D55-FC56-0616-9D3A-C661A8C20C52}"/>
              </a:ext>
            </a:extLst>
          </p:cNvPr>
          <p:cNvSpPr txBox="1"/>
          <p:nvPr/>
        </p:nvSpPr>
        <p:spPr>
          <a:xfrm>
            <a:off x="4038974" y="2327558"/>
            <a:ext cx="251422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Un lien permet d’accéder à la synthèse de la personne physique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2B78B58-407C-F33B-B38E-46DC6D434181}"/>
              </a:ext>
            </a:extLst>
          </p:cNvPr>
          <p:cNvGrpSpPr/>
          <p:nvPr/>
        </p:nvGrpSpPr>
        <p:grpSpPr>
          <a:xfrm>
            <a:off x="2690269" y="1747972"/>
            <a:ext cx="6047454" cy="2769650"/>
            <a:chOff x="2690269" y="1747972"/>
            <a:chExt cx="6047454" cy="2769650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E412B0F7-2C40-8F58-0F02-39566EFEC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0269" y="1747972"/>
              <a:ext cx="6047454" cy="27696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D86720E-88ED-0AD2-7656-91E65CDF9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74182" y="2073009"/>
              <a:ext cx="86537" cy="748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B42F3EA-4FB3-EAE3-EE9C-AE45FF685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7296" y="2076609"/>
              <a:ext cx="86537" cy="748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1" y="986657"/>
            <a:ext cx="751211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Validation de la demande sur la Fiche Prospect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27782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La gélule « Entrepreneur individuel » est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39853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désormais verte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Tous les éléments de contrôle sont validés.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Le bouton «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Transformer en client EI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» devient disponible.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Le collaborateur clique et la Fiche récapitulative se ferme.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Il arrive dans MyFlow,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avec mise à jour automatique de la tâche, si le prospect est transformé en client ou, la demande est refusée.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Il pourra traiter la tâche suivante de souscription à l’offre « 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Freelance Initiale 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ea typeface="+mn-ea"/>
                <a:cs typeface="+mn-cs"/>
                <a:sym typeface="Arial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C0B0D4-999C-46F9-9371-D09A591AE2F2}"/>
              </a:ext>
            </a:extLst>
          </p:cNvPr>
          <p:cNvSpPr txBox="1"/>
          <p:nvPr/>
        </p:nvSpPr>
        <p:spPr>
          <a:xfrm>
            <a:off x="7583218" y="145917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Connaissance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D6D2E3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Client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770AE1F-4D92-43AD-AEFB-0F7E3E71E43A}"/>
              </a:ext>
            </a:extLst>
          </p:cNvPr>
          <p:cNvSpPr/>
          <p:nvPr/>
        </p:nvSpPr>
        <p:spPr>
          <a:xfrm>
            <a:off x="7418071" y="113920"/>
            <a:ext cx="1623060" cy="48223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DC38A5E-6640-4084-BE9D-2864AB213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1" t="92129"/>
          <a:stretch/>
        </p:blipFill>
        <p:spPr bwMode="auto">
          <a:xfrm>
            <a:off x="8004245" y="4296875"/>
            <a:ext cx="721121" cy="20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E5B7F50-2533-4122-B8A7-4DB284EE4275}"/>
              </a:ext>
            </a:extLst>
          </p:cNvPr>
          <p:cNvSpPr/>
          <p:nvPr/>
        </p:nvSpPr>
        <p:spPr>
          <a:xfrm>
            <a:off x="6086784" y="3065341"/>
            <a:ext cx="1648728" cy="86582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        Si vous souhaitez créer un Compte rendu d’entretien, il est nécessaire de le faire avant de clôturer de la tâche 1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AFAF6DD3-DBAB-4239-A149-458E6989C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612" y="2822248"/>
            <a:ext cx="544034" cy="54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1D45F4B-855B-47A2-BB25-F55374B6ED04}"/>
              </a:ext>
            </a:extLst>
          </p:cNvPr>
          <p:cNvCxnSpPr>
            <a:cxnSpLocks/>
          </p:cNvCxnSpPr>
          <p:nvPr/>
        </p:nvCxnSpPr>
        <p:spPr>
          <a:xfrm>
            <a:off x="6920089" y="3931169"/>
            <a:ext cx="639157" cy="265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95E609E1-7C46-5BF0-E238-FF1939AFB0CF}"/>
              </a:ext>
            </a:extLst>
          </p:cNvPr>
          <p:cNvSpPr/>
          <p:nvPr/>
        </p:nvSpPr>
        <p:spPr>
          <a:xfrm>
            <a:off x="7983915" y="4287671"/>
            <a:ext cx="821759" cy="26446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EAF944-B348-FAF7-FD96-FEDE8BED438D}"/>
              </a:ext>
            </a:extLst>
          </p:cNvPr>
          <p:cNvSpPr/>
          <p:nvPr/>
        </p:nvSpPr>
        <p:spPr>
          <a:xfrm>
            <a:off x="6986293" y="4282717"/>
            <a:ext cx="997622" cy="2644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3268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2AA15BD6-27AA-9A5B-E2CC-6EDCD0DB2D62}"/>
              </a:ext>
            </a:extLst>
          </p:cNvPr>
          <p:cNvGrpSpPr/>
          <p:nvPr/>
        </p:nvGrpSpPr>
        <p:grpSpPr>
          <a:xfrm>
            <a:off x="2844432" y="1846554"/>
            <a:ext cx="6050844" cy="2627285"/>
            <a:chOff x="2844432" y="1846554"/>
            <a:chExt cx="6050844" cy="2627285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93C18C58-CB1D-4D7B-9455-6D76FE18C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4432" y="1846554"/>
              <a:ext cx="6050844" cy="26272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261C970-1C75-8CBD-B1F8-A1BBE1F1B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8132" y="3253739"/>
              <a:ext cx="669075" cy="117640"/>
            </a:xfrm>
            <a:prstGeom prst="rect">
              <a:avLst/>
            </a:prstGeom>
          </p:spPr>
        </p:pic>
      </p:grpSp>
      <p:sp>
        <p:nvSpPr>
          <p:cNvPr id="54" name="TextBox 8">
            <a:extLst>
              <a:ext uri="{FF2B5EF4-FFF2-40B4-BE49-F238E27FC236}">
                <a16:creationId xmlns:a16="http://schemas.microsoft.com/office/drawing/2014/main" id="{4C282BBB-6481-401C-A8DE-4DAEAAC9BE2F}"/>
              </a:ext>
            </a:extLst>
          </p:cNvPr>
          <p:cNvSpPr txBox="1"/>
          <p:nvPr/>
        </p:nvSpPr>
        <p:spPr>
          <a:xfrm>
            <a:off x="2526030" y="1460022"/>
            <a:ext cx="6515100" cy="33239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 sz="1050">
              <a:latin typeface="BMW Group Condensed" panose="020B060602020202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087BF4-FE8E-4A95-A6B2-D8D186C2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/>
              <a:t>Parcours Collaborateurs CE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5BF70E7-0BC3-4EF0-8FF8-ABC7CE73F579}"/>
              </a:ext>
            </a:extLst>
          </p:cNvPr>
          <p:cNvSpPr txBox="1"/>
          <p:nvPr/>
        </p:nvSpPr>
        <p:spPr>
          <a:xfrm>
            <a:off x="747170" y="748668"/>
            <a:ext cx="400526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endParaRPr lang="fr-FR" sz="1600" b="1">
              <a:solidFill>
                <a:schemeClr val="accent1"/>
              </a:solidFill>
              <a:latin typeface="Ubuntu" panose="020B0504030602030204" pitchFamily="34" charset="0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56C1F365-46FE-4F01-9035-AC35EC6AB0EB}"/>
              </a:ext>
            </a:extLst>
          </p:cNvPr>
          <p:cNvSpPr txBox="1"/>
          <p:nvPr/>
        </p:nvSpPr>
        <p:spPr>
          <a:xfrm>
            <a:off x="746062" y="986657"/>
            <a:ext cx="686685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Sélection de la demande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D954B-E0C6-47BE-AB0F-BB9005FC6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855" y="120265"/>
            <a:ext cx="1057275" cy="371475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EBF159F-F990-40FA-97BF-00B72A2A1E18}"/>
              </a:ext>
            </a:extLst>
          </p:cNvPr>
          <p:cNvSpPr txBox="1"/>
          <p:nvPr/>
        </p:nvSpPr>
        <p:spPr>
          <a:xfrm>
            <a:off x="148591" y="1460022"/>
            <a:ext cx="2288090" cy="33085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A l’ouverture de MyFlow, le collaborateur consulte la liste des tâches à traiter.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demandes EERD EI </a:t>
            </a: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sont identifiables par le motif « 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EERDEI – Entrée en Relation Entrepreneur Individuel </a:t>
            </a: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clique sur le lien de la tâche qui lui est affectée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pour la consulter.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lang="fr-FR" sz="1100" dirty="0">
              <a:solidFill>
                <a:srgbClr val="000000"/>
              </a:solidFill>
              <a:latin typeface="Ubuntu" panose="020B0504030602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lang="fr-FR" sz="1100" dirty="0">
              <a:solidFill>
                <a:srgbClr val="000000"/>
              </a:solidFill>
              <a:latin typeface="Ubuntu" panose="020B0504030602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lang="fr-FR" sz="1100" dirty="0">
              <a:solidFill>
                <a:srgbClr val="000000"/>
              </a:solidFill>
              <a:latin typeface="Ubuntu" panose="020B0504030602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01C5A0-B280-4804-B275-7DE9A8163552}"/>
              </a:ext>
            </a:extLst>
          </p:cNvPr>
          <p:cNvSpPr/>
          <p:nvPr/>
        </p:nvSpPr>
        <p:spPr>
          <a:xfrm>
            <a:off x="4338079" y="3208019"/>
            <a:ext cx="957821" cy="21336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B770671F-2AE7-43F9-BFD8-2D2482F08EB1}"/>
              </a:ext>
            </a:extLst>
          </p:cNvPr>
          <p:cNvSpPr/>
          <p:nvPr/>
        </p:nvSpPr>
        <p:spPr>
          <a:xfrm>
            <a:off x="2844432" y="3114321"/>
            <a:ext cx="467038" cy="600834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D5F512-3A53-B886-2DEB-ECD5EC1C8F31}"/>
              </a:ext>
            </a:extLst>
          </p:cNvPr>
          <p:cNvSpPr/>
          <p:nvPr/>
        </p:nvSpPr>
        <p:spPr>
          <a:xfrm>
            <a:off x="6811574" y="735283"/>
            <a:ext cx="1842439" cy="28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Initiative conseiller</a:t>
            </a:r>
          </a:p>
        </p:txBody>
      </p:sp>
    </p:spTree>
    <p:extLst>
      <p:ext uri="{BB962C8B-B14F-4D97-AF65-F5344CB8AC3E}">
        <p14:creationId xmlns:p14="http://schemas.microsoft.com/office/powerpoint/2010/main" val="4076442250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ppt/theme/theme2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5033F58A-E098-4160-AFBB-DA9DFD60B434}" vid="{6DC70DA2-052D-4B40-AA66-A8EA4344B430}"/>
    </a:ext>
  </a:extLst>
</a:theme>
</file>

<file path=ppt/theme/theme3.xml><?xml version="1.0" encoding="utf-8"?>
<a:theme xmlns:a="http://schemas.openxmlformats.org/drawingml/2006/main" name="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85a251b-a9eb-4960-a579-a2f6573062c1">
      <UserInfo>
        <DisplayName>THEME Eric [CCO]</DisplayName>
        <AccountId>99</AccountId>
        <AccountType/>
      </UserInfo>
      <UserInfo>
        <DisplayName>CREGUT Michel [CEPAC]</DisplayName>
        <AccountId>38</AccountId>
        <AccountType/>
      </UserInfo>
      <UserInfo>
        <DisplayName>PARISSE Agnes [CEPAC]</DisplayName>
        <AccountId>55</AccountId>
        <AccountType/>
      </UserInfo>
      <UserInfo>
        <DisplayName>BONNAFFOUX STROPPIANA Claude [CEPAC]</DisplayName>
        <AccountId>65</AccountId>
        <AccountType/>
      </UserInfo>
      <UserInfo>
        <DisplayName>RICO Patrice [CEPAC]</DisplayName>
        <AccountId>121</AccountId>
        <AccountType/>
      </UserInfo>
      <UserInfo>
        <DisplayName>ANGELINI Bruno [CEBFC]</DisplayName>
        <AccountId>45</AccountId>
        <AccountType/>
      </UserInfo>
      <UserInfo>
        <DisplayName>LEVANT David [CEBPL]</DisplayName>
        <AccountId>78</AccountId>
        <AccountType/>
      </UserInfo>
      <UserInfo>
        <DisplayName>COMBE OLIVIER</DisplayName>
        <AccountId>19</AccountId>
        <AccountType/>
      </UserInfo>
      <UserInfo>
        <DisplayName>CHERY FRANÇOIS-XAVIER (EXT)</DisplayName>
        <AccountId>17</AccountId>
        <AccountType/>
      </UserInfo>
      <UserInfo>
        <DisplayName>MANGOT GREGORY</DisplayName>
        <AccountId>16</AccountId>
        <AccountType/>
      </UserInfo>
      <UserInfo>
        <DisplayName>BERGAMINI Michael [CEPAC]</DisplayName>
        <AccountId>122</AccountId>
        <AccountType/>
      </UserInfo>
      <UserInfo>
        <DisplayName>MORIN Philippe [CEPAC]</DisplayName>
        <AccountId>123</AccountId>
        <AccountType/>
      </UserInfo>
      <UserInfo>
        <DisplayName>ADAM Karine [CEPAC]</DisplayName>
        <AccountId>124</AccountId>
        <AccountType/>
      </UserInfo>
      <UserInfo>
        <DisplayName>BALME Frederic [CEPAC]</DisplayName>
        <AccountId>125</AccountId>
        <AccountType/>
      </UserInfo>
      <UserInfo>
        <DisplayName>TALON-VILLEDIEU Muriel [CEPAC]</DisplayName>
        <AccountId>126</AccountId>
        <AccountType/>
      </UserInfo>
      <UserInfo>
        <DisplayName>QUERILLACQ Serge [CEPAC]</DisplayName>
        <AccountId>127</AccountId>
        <AccountType/>
      </UserInfo>
      <UserInfo>
        <DisplayName>PAVY Laurent [CEPAC]</DisplayName>
        <AccountId>128</AccountId>
        <AccountType/>
      </UserInfo>
      <UserInfo>
        <DisplayName>ROBION Sophie [CEPAC]</DisplayName>
        <AccountId>129</AccountId>
        <AccountType/>
      </UserInfo>
      <UserInfo>
        <DisplayName>KOUDOUR Lydia (Prestataire) [IT-CE]</DisplayName>
        <AccountId>10</AccountId>
        <AccountType/>
      </UserInfo>
    </SharedWithUsers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0332aa4-d994-40b9-88e9-6cd049affebd"/>
    <ds:schemaRef ds:uri="http://purl.org/dc/terms/"/>
    <ds:schemaRef ds:uri="http://schemas.openxmlformats.org/package/2006/metadata/core-properties"/>
    <ds:schemaRef ds:uri="44a09d1c-1af9-4670-8077-dd84ecc8a3ae"/>
    <ds:schemaRef ds:uri="http://www.w3.org/XML/1998/namespace"/>
    <ds:schemaRef ds:uri="http://purl.org/dc/dcmitype/"/>
    <ds:schemaRef ds:uri="e85a251b-a9eb-4960-a579-a2f6573062c1"/>
    <ds:schemaRef ds:uri="9c2a82c5-7382-469d-9a70-51880d8bc67c"/>
  </ds:schemaRefs>
</ds:datastoreItem>
</file>

<file path=customXml/itemProps2.xml><?xml version="1.0" encoding="utf-8"?>
<ds:datastoreItem xmlns:ds="http://schemas.openxmlformats.org/officeDocument/2006/customXml" ds:itemID="{E4772A48-ACF5-48F5-869E-23F7AA69A34C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1A8929E-A998-41BF-9B5C-668DFE822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05-IDD-communaute</Template>
  <TotalTime>301</TotalTime>
  <Words>868</Words>
  <Application>Microsoft Office PowerPoint</Application>
  <PresentationFormat>Affichage à l'écran (16:9)</PresentationFormat>
  <Paragraphs>434</Paragraphs>
  <Slides>13</Slides>
  <Notes>13</Notes>
  <HiddenSlides>1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7" baseType="lpstr">
      <vt:lpstr>Arial</vt:lpstr>
      <vt:lpstr>Arial Black</vt:lpstr>
      <vt:lpstr>Arial Narrow</vt:lpstr>
      <vt:lpstr>BMW Group Condensed</vt:lpstr>
      <vt:lpstr>Cabin Condensed</vt:lpstr>
      <vt:lpstr>Cambria Math</vt:lpstr>
      <vt:lpstr>Courier New</vt:lpstr>
      <vt:lpstr>Montserrat</vt:lpstr>
      <vt:lpstr>Montserrat ExtraBold</vt:lpstr>
      <vt:lpstr>Symbol</vt:lpstr>
      <vt:lpstr>Ubuntu</vt:lpstr>
      <vt:lpstr>Conception personnalisée</vt:lpstr>
      <vt:lpstr>1_Conception personnalisée</vt:lpstr>
      <vt:lpstr>2_Conception personnalisée</vt:lpstr>
      <vt:lpstr>Entrée en Relation  Omnicanale EI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  <vt:lpstr>Parcours Collaborateurs CE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Entrée en Relation Digitale</dc:title>
  <dc:creator>MANGOT GREGORY</dc:creator>
  <cp:lastModifiedBy>BOHN Stephane [CEGEE]</cp:lastModifiedBy>
  <cp:revision>6</cp:revision>
  <cp:lastPrinted>2023-10-16T14:44:54Z</cp:lastPrinted>
  <dcterms:created xsi:type="dcterms:W3CDTF">2021-01-12T20:41:52Z</dcterms:created>
  <dcterms:modified xsi:type="dcterms:W3CDTF">2023-11-02T12:50:27Z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2023-05-12T16:35:24Z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Order">
    <vt:r8>13400</vt:r8>
  </property>
  <property fmtid="{D5CDD505-2E9C-101B-9397-08002B2CF9AE}" pid="10" name="xd_Signature">
    <vt:bool>false</vt:bool>
  </property>
  <property fmtid="{D5CDD505-2E9C-101B-9397-08002B2CF9AE}" pid="11" name="SharedWithUsers">
    <vt:lpwstr>99;#THEME Eric [CCO];#38;#CREGUT Michel [CEPAC];#55;#PARISSE Agnes [CEPAC];#65;#BONNAFFOUX STROPPIANA Claude [CEPAC];#121;#RICO Patrice [CEPAC];#45;#ANGELINI Bruno [CEBFC];#78;#LEVANT David [CEBPL];#19;#COMBE OLIVIER;#17;#CHERY FRANÇOIS-XAVIER (EXT);#16;#MANGOT GREGORY;#122;#BERGAMINI Michael [CEPAC];#123;#MORIN Philippe [CEPAC];#124;#ADAM Karine [CEPAC];#125;#BALME Frederic [CEPAC];#126;#TALON-VILLEDIEU Muriel [CEPAC];#127;#QUERILLACQ Serge [CEPAC];#128;#PAVY Laurent [CEPAC];#129;#ROBION Sophie [CEPAC];#10;#KOUDOUR Lydia (Prestataire) [IT-CE]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MediaServiceImageTags">
    <vt:lpwstr/>
  </property>
</Properties>
</file>