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1" r:id="rId5"/>
    <p:sldMasterId id="2147483741" r:id="rId6"/>
    <p:sldMasterId id="2147483751" r:id="rId7"/>
    <p:sldMasterId id="2147483770" r:id="rId8"/>
    <p:sldMasterId id="2147483782" r:id="rId9"/>
  </p:sldMasterIdLst>
  <p:notesMasterIdLst>
    <p:notesMasterId r:id="rId31"/>
  </p:notesMasterIdLst>
  <p:handoutMasterIdLst>
    <p:handoutMasterId r:id="rId32"/>
  </p:handoutMasterIdLst>
  <p:sldIdLst>
    <p:sldId id="258" r:id="rId10"/>
    <p:sldId id="2147376431" r:id="rId11"/>
    <p:sldId id="2147375625" r:id="rId12"/>
    <p:sldId id="2147375627" r:id="rId13"/>
    <p:sldId id="2147375626" r:id="rId14"/>
    <p:sldId id="2147375629" r:id="rId15"/>
    <p:sldId id="2147375631" r:id="rId16"/>
    <p:sldId id="2147375636" r:id="rId17"/>
    <p:sldId id="2147375632" r:id="rId18"/>
    <p:sldId id="2147375637" r:id="rId19"/>
    <p:sldId id="2147375638" r:id="rId20"/>
    <p:sldId id="2147375640" r:id="rId21"/>
    <p:sldId id="2147375642" r:id="rId22"/>
    <p:sldId id="2147375643" r:id="rId23"/>
    <p:sldId id="2147375658" r:id="rId24"/>
    <p:sldId id="2147375659" r:id="rId25"/>
    <p:sldId id="2147375660" r:id="rId26"/>
    <p:sldId id="2147375661" r:id="rId27"/>
    <p:sldId id="2147375663" r:id="rId28"/>
    <p:sldId id="2147375662" r:id="rId29"/>
    <p:sldId id="2147375664" r:id="rId30"/>
  </p:sldIdLst>
  <p:sldSz cx="9144000" cy="5143500" type="screen16x9"/>
  <p:notesSz cx="6797675" cy="9926638"/>
  <p:embeddedFontLst>
    <p:embeddedFont>
      <p:font typeface="Arial Black" panose="020B0A04020102020204" pitchFamily="34" charset="0"/>
      <p:bold r:id="rId33"/>
    </p:embeddedFont>
    <p:embeddedFont>
      <p:font typeface="Arial Narrow" panose="020B0606020202030204" pitchFamily="34" charset="0"/>
      <p:regular r:id="rId34"/>
      <p:bold r:id="rId35"/>
      <p:italic r:id="rId36"/>
      <p:boldItalic r:id="rId37"/>
    </p:embeddedFont>
    <p:embeddedFont>
      <p:font typeface="Cabin Condensed" panose="020B0604020202020204" charset="0"/>
      <p:regular r:id="rId38"/>
      <p:bold r:id="rId39"/>
      <p:italic r:id="rId40"/>
      <p:boldItalic r:id="rId41"/>
    </p:embeddedFont>
    <p:embeddedFont>
      <p:font typeface="Cambria Math" panose="02040503050406030204" pitchFamily="18" charset="0"/>
      <p:regular r:id="rId42"/>
    </p:embeddedFont>
    <p:embeddedFont>
      <p:font typeface="Montserrat ExtraBold" panose="00000900000000000000" pitchFamily="2" charset="0"/>
      <p:bold r:id="rId43"/>
      <p:boldItalic r:id="rId44"/>
    </p:embeddedFont>
    <p:embeddedFont>
      <p:font typeface="Montserrat SemiBold" panose="00000700000000000000" pitchFamily="2" charset="0"/>
      <p:bold r:id="rId45"/>
      <p:boldItalic r:id="rId46"/>
    </p:embeddedFont>
    <p:embeddedFont>
      <p:font typeface="Raleway" panose="020B0503030101060003" pitchFamily="34" charset="0"/>
      <p:regular r:id="rId47"/>
      <p:bold r:id="rId48"/>
      <p:italic r:id="rId49"/>
      <p:boldItalic r:id="rId50"/>
    </p:embeddedFont>
    <p:embeddedFont>
      <p:font typeface="Raleway Medium" panose="020B0603030101060003" pitchFamily="34" charset="0"/>
      <p:regular r:id="rId51"/>
      <p:italic r:id="rId52"/>
    </p:embeddedFont>
    <p:embeddedFont>
      <p:font typeface="Ubuntu" panose="020B0504030602030204" pitchFamily="34" charset="0"/>
      <p:regular r:id="rId53"/>
      <p:bold r:id="rId54"/>
      <p:italic r:id="rId55"/>
      <p:boldItalic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ction par défaut" id="{13026E57-908F-462E-B111-392FC81BDE54}">
          <p14:sldIdLst>
            <p14:sldId id="258"/>
            <p14:sldId id="2147376431"/>
            <p14:sldId id="2147375625"/>
            <p14:sldId id="2147375627"/>
            <p14:sldId id="2147375626"/>
            <p14:sldId id="2147375629"/>
            <p14:sldId id="2147375631"/>
            <p14:sldId id="2147375636"/>
            <p14:sldId id="2147375632"/>
            <p14:sldId id="2147375637"/>
            <p14:sldId id="2147375638"/>
            <p14:sldId id="2147375640"/>
            <p14:sldId id="2147375642"/>
            <p14:sldId id="2147375643"/>
            <p14:sldId id="2147375658"/>
            <p14:sldId id="2147375659"/>
            <p14:sldId id="2147375660"/>
            <p14:sldId id="2147375661"/>
            <p14:sldId id="2147375663"/>
            <p14:sldId id="2147375662"/>
            <p14:sldId id="21473756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5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1D74"/>
    <a:srgbClr val="F5F5F5"/>
    <a:srgbClr val="F8F8FB"/>
    <a:srgbClr val="FFF4E9"/>
    <a:srgbClr val="55579E"/>
    <a:srgbClr val="EE0018"/>
    <a:srgbClr val="FBEBEB"/>
    <a:srgbClr val="D3C8E1"/>
    <a:srgbClr val="0A2D82"/>
    <a:srgbClr val="00F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980" y="60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25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font" Target="fonts/font7.fntdata"/><Relationship Id="rId21" Type="http://schemas.openxmlformats.org/officeDocument/2006/relationships/slide" Target="slides/slide12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font" Target="fonts/font23.fntdata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font" Target="fonts/font9.fntdata"/><Relationship Id="rId54" Type="http://schemas.openxmlformats.org/officeDocument/2006/relationships/font" Target="fonts/font2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font" Target="fonts/font21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presProps" Target="presProps.xml"/><Relationship Id="rId61" Type="http://schemas.microsoft.com/office/2016/11/relationships/changesInfo" Target="changesInfos/changesInfo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6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font" Target="fonts/font24.fntdata"/><Relationship Id="rId8" Type="http://schemas.openxmlformats.org/officeDocument/2006/relationships/slideMaster" Target="slideMasters/slideMaster4.xml"/><Relationship Id="rId51" Type="http://schemas.openxmlformats.org/officeDocument/2006/relationships/font" Target="fonts/font19.fntdata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5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HN Stephane [CEGEE]" userId="70069e50-c76b-40ea-827e-0da7eed2485a" providerId="ADAL" clId="{A04C5D51-47EB-4278-8132-FD2459797C8D}"/>
    <pc:docChg chg="modSld">
      <pc:chgData name="BOHN Stephane [CEGEE]" userId="70069e50-c76b-40ea-827e-0da7eed2485a" providerId="ADAL" clId="{A04C5D51-47EB-4278-8132-FD2459797C8D}" dt="2023-11-02T12:48:23.188" v="0" actId="13926"/>
      <pc:docMkLst>
        <pc:docMk/>
      </pc:docMkLst>
      <pc:sldChg chg="modSp mod">
        <pc:chgData name="BOHN Stephane [CEGEE]" userId="70069e50-c76b-40ea-827e-0da7eed2485a" providerId="ADAL" clId="{A04C5D51-47EB-4278-8132-FD2459797C8D}" dt="2023-11-02T12:48:23.188" v="0" actId="13926"/>
        <pc:sldMkLst>
          <pc:docMk/>
          <pc:sldMk cId="2643599997" sldId="258"/>
        </pc:sldMkLst>
        <pc:spChg chg="mod">
          <ac:chgData name="BOHN Stephane [CEGEE]" userId="70069e50-c76b-40ea-827e-0da7eed2485a" providerId="ADAL" clId="{A04C5D51-47EB-4278-8132-FD2459797C8D}" dt="2023-11-02T12:48:23.188" v="0" actId="13926"/>
          <ac:spMkLst>
            <pc:docMk/>
            <pc:sldMk cId="2643599997" sldId="258"/>
            <ac:spMk id="4" creationId="{00000000-0000-0000-0000-000000000000}"/>
          </ac:spMkLst>
        </pc:spChg>
      </pc:sldChg>
    </pc:docChg>
  </pc:docChgLst>
  <pc:docChgLst>
    <pc:chgData name="BOHN Stephane [CEGEE]" userId="70069e50-c76b-40ea-827e-0da7eed2485a" providerId="ADAL" clId="{A7C8570D-D57B-44A8-B481-21992EF056CE}"/>
    <pc:docChg chg="modSld">
      <pc:chgData name="BOHN Stephane [CEGEE]" userId="70069e50-c76b-40ea-827e-0da7eed2485a" providerId="ADAL" clId="{A7C8570D-D57B-44A8-B481-21992EF056CE}" dt="2023-11-02T11:57:02.208" v="20" actId="20577"/>
      <pc:docMkLst>
        <pc:docMk/>
      </pc:docMkLst>
      <pc:sldChg chg="modSp mod">
        <pc:chgData name="BOHN Stephane [CEGEE]" userId="70069e50-c76b-40ea-827e-0da7eed2485a" providerId="ADAL" clId="{A7C8570D-D57B-44A8-B481-21992EF056CE}" dt="2023-11-02T11:57:02.208" v="20" actId="20577"/>
        <pc:sldMkLst>
          <pc:docMk/>
          <pc:sldMk cId="3422139823" sldId="2147375625"/>
        </pc:sldMkLst>
        <pc:graphicFrameChg chg="modGraphic">
          <ac:chgData name="BOHN Stephane [CEGEE]" userId="70069e50-c76b-40ea-827e-0da7eed2485a" providerId="ADAL" clId="{A7C8570D-D57B-44A8-B481-21992EF056CE}" dt="2023-11-02T11:57:02.208" v="20" actId="20577"/>
          <ac:graphicFrameMkLst>
            <pc:docMk/>
            <pc:sldMk cId="3422139823" sldId="2147375625"/>
            <ac:graphicFrameMk id="9" creationId="{9E74BBA8-CECB-404D-94C2-D7AA02D713BE}"/>
          </ac:graphicFrameMkLst>
        </pc:graphicFrameChg>
      </pc:sldChg>
      <pc:sldChg chg="modSp mod">
        <pc:chgData name="BOHN Stephane [CEGEE]" userId="70069e50-c76b-40ea-827e-0da7eed2485a" providerId="ADAL" clId="{A7C8570D-D57B-44A8-B481-21992EF056CE}" dt="2023-10-31T10:01:20.465" v="10" actId="20577"/>
        <pc:sldMkLst>
          <pc:docMk/>
          <pc:sldMk cId="1017958598" sldId="2147375637"/>
        </pc:sldMkLst>
        <pc:spChg chg="mod">
          <ac:chgData name="BOHN Stephane [CEGEE]" userId="70069e50-c76b-40ea-827e-0da7eed2485a" providerId="ADAL" clId="{A7C8570D-D57B-44A8-B481-21992EF056CE}" dt="2023-10-31T10:01:20.465" v="10" actId="20577"/>
          <ac:spMkLst>
            <pc:docMk/>
            <pc:sldMk cId="1017958598" sldId="2147375637"/>
            <ac:spMk id="23" creationId="{0728EA30-88F5-435C-BECC-F6161982515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6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6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02/11/2023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42863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63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41363"/>
            <a:ext cx="6629400" cy="37290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80" y="4715154"/>
            <a:ext cx="5438139" cy="44669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01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981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02/11/2023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78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02/11/2023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64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02/11/2023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23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02/11/2023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5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02/11/2023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06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02/11/2023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755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02/11/2023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0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02/11/2023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990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02/11/2023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18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0"/>
            <a:ext cx="3744000" cy="77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464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34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425986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94517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540513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311719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13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831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4770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sp>
        <p:nvSpPr>
          <p:cNvPr id="14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890" y="375322"/>
            <a:ext cx="3765600" cy="77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369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366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378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78722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6177313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1945503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5311713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168143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166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6418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23888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U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646434" y="169579"/>
            <a:ext cx="8236892" cy="162023"/>
          </a:xfrm>
        </p:spPr>
        <p:txBody>
          <a:bodyPr/>
          <a:lstStyle>
            <a:lvl1pPr marL="0" indent="0" algn="l">
              <a:buNone/>
              <a:defRPr sz="817" b="1" cap="all" baseline="0">
                <a:solidFill>
                  <a:schemeClr val="tx2"/>
                </a:solidFill>
              </a:defRPr>
            </a:lvl1pPr>
            <a:lvl2pPr marL="311079" indent="0" algn="ctr">
              <a:buNone/>
              <a:defRPr sz="1361"/>
            </a:lvl2pPr>
            <a:lvl3pPr marL="622158" indent="0" algn="ctr">
              <a:buNone/>
              <a:defRPr sz="1225"/>
            </a:lvl3pPr>
            <a:lvl4pPr marL="933237" indent="0" algn="ctr">
              <a:buNone/>
              <a:defRPr sz="1089"/>
            </a:lvl4pPr>
            <a:lvl5pPr marL="1244315" indent="0" algn="ctr">
              <a:buNone/>
              <a:defRPr sz="1089"/>
            </a:lvl5pPr>
            <a:lvl6pPr marL="1555394" indent="0" algn="ctr">
              <a:buNone/>
              <a:defRPr sz="1089"/>
            </a:lvl6pPr>
            <a:lvl7pPr marL="1866473" indent="0" algn="ctr">
              <a:buNone/>
              <a:defRPr sz="1089"/>
            </a:lvl7pPr>
            <a:lvl8pPr marL="2177552" indent="0" algn="ctr">
              <a:buNone/>
              <a:defRPr sz="1089"/>
            </a:lvl8pPr>
            <a:lvl9pPr marL="2488631" indent="0" algn="ctr">
              <a:buNone/>
              <a:defRPr sz="1089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0" name="Espace réservé du contenu 3"/>
          <p:cNvSpPr>
            <a:spLocks noGrp="1"/>
          </p:cNvSpPr>
          <p:nvPr>
            <p:ph sz="quarter" idx="18"/>
          </p:nvPr>
        </p:nvSpPr>
        <p:spPr>
          <a:xfrm>
            <a:off x="399160" y="1101715"/>
            <a:ext cx="4172162" cy="355249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contenu 3"/>
          <p:cNvSpPr>
            <a:spLocks noGrp="1"/>
          </p:cNvSpPr>
          <p:nvPr>
            <p:ph sz="quarter" idx="19"/>
          </p:nvPr>
        </p:nvSpPr>
        <p:spPr>
          <a:xfrm>
            <a:off x="4704506" y="1101715"/>
            <a:ext cx="4172162" cy="355249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64D2A8F6-E80D-4D7B-8CCA-1D3A8949C18D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DA286-19EA-4DFD-B93C-80E65A8F5B1D}" type="datetime1">
              <a:rPr lang="fr-FR"/>
              <a:pPr>
                <a:defRPr/>
              </a:pPr>
              <a:t>02/11/2023</a:t>
            </a:fld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12492FE2-4808-47AF-9FD3-242EE4E8FA4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FC92408E-4DE2-4327-9442-B2879BFAC8E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fld id="{9D7E859A-85CE-4BC7-AE5C-627A41B3200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16543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Raleway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71487" y="1198562"/>
            <a:ext cx="3923125" cy="3502821"/>
          </a:xfrm>
        </p:spPr>
        <p:txBody>
          <a:bodyPr/>
          <a:lstStyle>
            <a:lvl1pPr>
              <a:defRPr sz="1400">
                <a:latin typeface="Raleway Medium"/>
              </a:defRPr>
            </a:lvl1pPr>
            <a:lvl2pPr>
              <a:defRPr sz="1200">
                <a:latin typeface="Raleway Medium"/>
              </a:defRPr>
            </a:lvl2pPr>
            <a:lvl3pPr>
              <a:defRPr sz="1100">
                <a:latin typeface="Raleway Medium"/>
              </a:defRPr>
            </a:lvl3pPr>
            <a:lvl4pPr>
              <a:defRPr sz="1050">
                <a:latin typeface="Raleway Medium"/>
              </a:defRPr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70425" y="1198562"/>
            <a:ext cx="3924000" cy="3502821"/>
          </a:xfrm>
        </p:spPr>
        <p:txBody>
          <a:bodyPr/>
          <a:lstStyle>
            <a:lvl1pPr>
              <a:defRPr sz="1400">
                <a:latin typeface="Raleway Medium"/>
              </a:defRPr>
            </a:lvl1pPr>
            <a:lvl2pPr>
              <a:defRPr sz="1200">
                <a:latin typeface="Raleway Medium"/>
              </a:defRPr>
            </a:lvl2pPr>
            <a:lvl3pPr>
              <a:defRPr sz="1100">
                <a:latin typeface="Raleway Medium"/>
              </a:defRPr>
            </a:lvl3pPr>
            <a:lvl4pPr>
              <a:defRPr sz="1050">
                <a:latin typeface="Raleway Medium"/>
              </a:defRPr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7630794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509B1D8-120E-6F44-8E11-034AB2CA5E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0744" y="378301"/>
            <a:ext cx="3755892" cy="76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933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CEB550-AD9F-C049-85E5-BAA19092C75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64269" y="4325034"/>
            <a:ext cx="3303462" cy="67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253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3647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499742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5838300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5080653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5044776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2889317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9095246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283718"/>
            <a:ext cx="5180423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5505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08535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8840" y="4777307"/>
            <a:ext cx="3659294" cy="2126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87C1ACF-C013-401D-9223-1799C1AD0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83" y="261815"/>
            <a:ext cx="8083833" cy="30375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61C3D-048B-4716-8158-10823E789A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4484" y="1142984"/>
            <a:ext cx="8083832" cy="3341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181"/>
            </a:lvl2pPr>
            <a:lvl3pPr>
              <a:spcBef>
                <a:spcPts val="1266"/>
              </a:spcBef>
              <a:buClr>
                <a:schemeClr val="tx2"/>
              </a:buClr>
              <a:defRPr/>
            </a:lvl3pPr>
            <a:lvl4pPr>
              <a:spcBef>
                <a:spcPts val="1097"/>
              </a:spcBef>
              <a:defRPr/>
            </a:lvl4pPr>
            <a:lvl5pPr>
              <a:spcBef>
                <a:spcPts val="1097"/>
              </a:spcBef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165066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509B1D8-120E-6F44-8E11-034AB2CA5E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0744" y="378301"/>
            <a:ext cx="3755892" cy="76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3202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CEB550-AD9F-C049-85E5-BAA19092C75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64269" y="4325034"/>
            <a:ext cx="3303462" cy="67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051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60500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499742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13589428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6442101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2776692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93148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42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283718"/>
            <a:ext cx="5180423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350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3532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233218-3909-4A10-978D-EFD2BF1D4BE0}" type="datetimeFigureOut">
              <a:rPr lang="fr-FR" smtClean="0"/>
              <a:pPr/>
              <a:t>02/11/2023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A14DBE-799B-42A0-8A22-38FD731CB1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34" r:id="rId3"/>
    <p:sldLayoutId id="2147483735" r:id="rId4"/>
    <p:sldLayoutId id="2147483736" r:id="rId5"/>
    <p:sldLayoutId id="2147483737" r:id="rId6"/>
    <p:sldLayoutId id="2147483739" r:id="rId7"/>
    <p:sldLayoutId id="2147483740" r:id="rId8"/>
    <p:sldLayoutId id="214748373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858077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1493999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Entrée EN RELATION DIGITALE</a:t>
            </a:r>
            <a:endParaRPr lang="fr-FR" sz="9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2656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4" r:id="rId12"/>
    <p:sldLayoutId id="214748376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Montserrat ExtraBold" panose="00000900000000000000" pitchFamily="50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1226298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 CVPC – EERD EI</a:t>
            </a:r>
            <a:endParaRPr lang="fr-FR" sz="9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87467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1330492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  <a:endParaRPr lang="fr-FR" sz="9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66431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image" Target="../media/image12.png"/><Relationship Id="rId16" Type="http://schemas.microsoft.com/office/2007/relationships/hdphoto" Target="../media/hdphoto2.wdp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sv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6.png"/><Relationship Id="rId7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1.png"/><Relationship Id="rId5" Type="http://schemas.openxmlformats.org/officeDocument/2006/relationships/image" Target="../media/image29.png"/><Relationship Id="rId4" Type="http://schemas.openxmlformats.org/officeDocument/2006/relationships/image" Target="../media/image32.png"/><Relationship Id="rId9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9.png"/><Relationship Id="rId11" Type="http://schemas.openxmlformats.org/officeDocument/2006/relationships/image" Target="../media/image51.png"/><Relationship Id="rId5" Type="http://schemas.openxmlformats.org/officeDocument/2006/relationships/image" Target="../media/image26.png"/><Relationship Id="rId10" Type="http://schemas.openxmlformats.org/officeDocument/2006/relationships/image" Target="../media/image50.png"/><Relationship Id="rId4" Type="http://schemas.openxmlformats.org/officeDocument/2006/relationships/image" Target="../media/image46.png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57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6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2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29.png"/><Relationship Id="rId9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1.png"/><Relationship Id="rId7" Type="http://schemas.openxmlformats.org/officeDocument/2006/relationships/image" Target="../media/image7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66.png"/><Relationship Id="rId7" Type="http://schemas.openxmlformats.org/officeDocument/2006/relationships/image" Target="../media/image68.png"/><Relationship Id="rId12" Type="http://schemas.openxmlformats.org/officeDocument/2006/relationships/image" Target="../media/image8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78.png"/><Relationship Id="rId11" Type="http://schemas.openxmlformats.org/officeDocument/2006/relationships/image" Target="../media/image81.png"/><Relationship Id="rId5" Type="http://schemas.openxmlformats.org/officeDocument/2006/relationships/image" Target="../media/image67.png"/><Relationship Id="rId10" Type="http://schemas.openxmlformats.org/officeDocument/2006/relationships/image" Target="../media/image69.png"/><Relationship Id="rId4" Type="http://schemas.openxmlformats.org/officeDocument/2006/relationships/image" Target="../media/image29.png"/><Relationship Id="rId9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86.png"/><Relationship Id="rId5" Type="http://schemas.openxmlformats.org/officeDocument/2006/relationships/image" Target="../media/image85.svg"/><Relationship Id="rId4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66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78.png"/><Relationship Id="rId11" Type="http://schemas.openxmlformats.org/officeDocument/2006/relationships/image" Target="../media/image92.png"/><Relationship Id="rId5" Type="http://schemas.openxmlformats.org/officeDocument/2006/relationships/image" Target="../media/image67.png"/><Relationship Id="rId10" Type="http://schemas.openxmlformats.org/officeDocument/2006/relationships/image" Target="../media/image91.png"/><Relationship Id="rId4" Type="http://schemas.openxmlformats.org/officeDocument/2006/relationships/image" Target="../media/image29.png"/><Relationship Id="rId9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/>
              <a:t>Mai 2023</a:t>
            </a:r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600"/>
              <a:t>Entrée en Relation Digitale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940499" y="3147814"/>
            <a:ext cx="7527352" cy="369332"/>
          </a:xfrm>
        </p:spPr>
        <p:txBody>
          <a:bodyPr/>
          <a:lstStyle/>
          <a:p>
            <a:r>
              <a:rPr lang="fr-FR" dirty="0"/>
              <a:t>Présentation </a:t>
            </a:r>
            <a:r>
              <a:rPr lang="fr-FR" dirty="0">
                <a:highlight>
                  <a:srgbClr val="FFFF00"/>
                </a:highlight>
              </a:rPr>
              <a:t>Parcours Déjà Clients PART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224392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r>
              <a:rPr lang="fr-FR" b="1"/>
              <a:t>DIGITAL, DATA &amp; INNOVATION</a:t>
            </a:r>
          </a:p>
        </p:txBody>
      </p:sp>
      <p:sp>
        <p:nvSpPr>
          <p:cNvPr id="6" name="Espace réservé du texte 52">
            <a:extLst>
              <a:ext uri="{FF2B5EF4-FFF2-40B4-BE49-F238E27FC236}">
                <a16:creationId xmlns:a16="http://schemas.microsoft.com/office/drawing/2014/main" id="{8D671FBD-9256-4F87-9DB5-88DC8415CB28}"/>
              </a:ext>
            </a:extLst>
          </p:cNvPr>
          <p:cNvSpPr txBox="1">
            <a:spLocks/>
          </p:cNvSpPr>
          <p:nvPr/>
        </p:nvSpPr>
        <p:spPr>
          <a:xfrm>
            <a:off x="6948264" y="62753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2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4572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defRPr sz="12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/>
              <a:t>BPA</a:t>
            </a:r>
          </a:p>
        </p:txBody>
      </p:sp>
    </p:spTree>
    <p:extLst>
      <p:ext uri="{BB962C8B-B14F-4D97-AF65-F5344CB8AC3E}">
        <p14:creationId xmlns:p14="http://schemas.microsoft.com/office/powerpoint/2010/main" val="2643599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A2A81F-2609-4E1F-AE8F-0F300CC6D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/>
              <a:t>Elargissement aux clients particuliers souhaitant devenir EI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95AD0F-B393-4829-B85F-84B8FFCBCE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530357"/>
            <a:ext cx="7704098" cy="288032"/>
          </a:xfrm>
        </p:spPr>
        <p:txBody>
          <a:bodyPr vert="horz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/>
                <a:cs typeface="Arial"/>
                <a:sym typeface="Arial"/>
              </a:rPr>
              <a:t>Principe général du parcours </a:t>
            </a:r>
          </a:p>
        </p:txBody>
      </p:sp>
      <p:grpSp>
        <p:nvGrpSpPr>
          <p:cNvPr id="112" name="Groupe 111">
            <a:extLst>
              <a:ext uri="{FF2B5EF4-FFF2-40B4-BE49-F238E27FC236}">
                <a16:creationId xmlns:a16="http://schemas.microsoft.com/office/drawing/2014/main" id="{6A47AACF-4A57-45A9-B8FB-82DDC3B15238}"/>
              </a:ext>
            </a:extLst>
          </p:cNvPr>
          <p:cNvGrpSpPr/>
          <p:nvPr/>
        </p:nvGrpSpPr>
        <p:grpSpPr>
          <a:xfrm>
            <a:off x="612081" y="3213828"/>
            <a:ext cx="1078079" cy="899056"/>
            <a:chOff x="816107" y="5112054"/>
            <a:chExt cx="1669871" cy="1392576"/>
          </a:xfrm>
        </p:grpSpPr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48069562-EDC4-4995-9458-8950C29DDA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07" y="5112054"/>
              <a:ext cx="1247380" cy="10832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EE856350-8082-497E-9EDA-C30B50C255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311" y="5418081"/>
              <a:ext cx="1238667" cy="1086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Graphique 8" descr="@ avec un remplissage uni">
            <a:extLst>
              <a:ext uri="{FF2B5EF4-FFF2-40B4-BE49-F238E27FC236}">
                <a16:creationId xmlns:a16="http://schemas.microsoft.com/office/drawing/2014/main" id="{04D5FEE9-2044-41ED-B980-486CAE975B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1070" y="3051210"/>
            <a:ext cx="407201" cy="407199"/>
          </a:xfrm>
          <a:prstGeom prst="rect">
            <a:avLst/>
          </a:prstGeom>
        </p:spPr>
      </p:pic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546108E5-CD5A-45EC-B29C-C8DE8A96DD36}"/>
              </a:ext>
            </a:extLst>
          </p:cNvPr>
          <p:cNvGrpSpPr/>
          <p:nvPr/>
        </p:nvGrpSpPr>
        <p:grpSpPr>
          <a:xfrm>
            <a:off x="587805" y="1351006"/>
            <a:ext cx="931299" cy="1396952"/>
            <a:chOff x="612971" y="2304811"/>
            <a:chExt cx="1412501" cy="211875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15882DC-2DBF-434E-B83D-8EE319DAE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1516" y="2442499"/>
              <a:ext cx="913827" cy="1701797"/>
            </a:xfrm>
            <a:prstGeom prst="rect">
              <a:avLst/>
            </a:prstGeom>
          </p:spPr>
        </p:pic>
        <p:pic>
          <p:nvPicPr>
            <p:cNvPr id="6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E768BE5C-782F-43E2-A946-36D1B10A110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612971" y="2304811"/>
              <a:ext cx="1124776" cy="1926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Frameless no frame realistic imagined smartphone Vector Image">
              <a:extLst>
                <a:ext uri="{FF2B5EF4-FFF2-40B4-BE49-F238E27FC236}">
                  <a16:creationId xmlns:a16="http://schemas.microsoft.com/office/drawing/2014/main" id="{554AECA7-7566-4E89-86FB-F5AAAC8AB7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796" b="83796" l="10000" r="90000">
                          <a14:foregroundMark x1="32700" y1="82593" x2="35000" y2="83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53" t="6988" r="28453" b="12652"/>
            <a:stretch/>
          </p:blipFill>
          <p:spPr bwMode="auto">
            <a:xfrm>
              <a:off x="900696" y="2497005"/>
              <a:ext cx="1124776" cy="1926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F08BEF4-1B37-4D91-9399-E2EE95BA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13685" y="2599822"/>
              <a:ext cx="857760" cy="1701797"/>
            </a:xfrm>
            <a:prstGeom prst="rect">
              <a:avLst/>
            </a:prstGeom>
          </p:spPr>
        </p:pic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FFF3AB57-1E23-4A85-8DBA-294B4C294E04}"/>
              </a:ext>
            </a:extLst>
          </p:cNvPr>
          <p:cNvSpPr txBox="1"/>
          <p:nvPr/>
        </p:nvSpPr>
        <p:spPr>
          <a:xfrm>
            <a:off x="592713" y="1051348"/>
            <a:ext cx="81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  <a:t>Depuis le portail commercial</a:t>
            </a:r>
            <a:endParaRPr kumimoji="0" lang="fr-FR" sz="600" b="1" i="0" u="none" strike="noStrike" kern="0" cap="none" spc="0" normalizeH="0" baseline="0" noProof="0">
              <a:ln>
                <a:noFill/>
              </a:ln>
              <a:solidFill>
                <a:srgbClr val="B34A8C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Arial"/>
              <a:sym typeface="Arial"/>
            </a:endParaRPr>
          </a:p>
        </p:txBody>
      </p:sp>
      <p:sp>
        <p:nvSpPr>
          <p:cNvPr id="33" name="Organigramme : Connecteur 32">
            <a:extLst>
              <a:ext uri="{FF2B5EF4-FFF2-40B4-BE49-F238E27FC236}">
                <a16:creationId xmlns:a16="http://schemas.microsoft.com/office/drawing/2014/main" id="{0A2E7161-BB6D-46FD-B659-1921057944DB}"/>
              </a:ext>
            </a:extLst>
          </p:cNvPr>
          <p:cNvSpPr/>
          <p:nvPr/>
        </p:nvSpPr>
        <p:spPr>
          <a:xfrm>
            <a:off x="380895" y="1023365"/>
            <a:ext cx="272689" cy="276999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1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5683137-23DD-4303-8C53-AAF07789E339}"/>
              </a:ext>
            </a:extLst>
          </p:cNvPr>
          <p:cNvSpPr txBox="1"/>
          <p:nvPr/>
        </p:nvSpPr>
        <p:spPr>
          <a:xfrm>
            <a:off x="593012" y="2926456"/>
            <a:ext cx="81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0" cap="none" spc="0" normalizeH="0" baseline="0" noProof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  <a:t>Depuis l’email conseiller</a:t>
            </a:r>
          </a:p>
        </p:txBody>
      </p:sp>
      <p:sp>
        <p:nvSpPr>
          <p:cNvPr id="45" name="Organigramme : Connecteur 44">
            <a:extLst>
              <a:ext uri="{FF2B5EF4-FFF2-40B4-BE49-F238E27FC236}">
                <a16:creationId xmlns:a16="http://schemas.microsoft.com/office/drawing/2014/main" id="{BEEECA3E-FFA3-420A-A50D-2DC591CF4C09}"/>
              </a:ext>
            </a:extLst>
          </p:cNvPr>
          <p:cNvSpPr/>
          <p:nvPr/>
        </p:nvSpPr>
        <p:spPr>
          <a:xfrm>
            <a:off x="381195" y="2898473"/>
            <a:ext cx="272689" cy="276999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2</a:t>
            </a:r>
          </a:p>
        </p:txBody>
      </p:sp>
      <p:pic>
        <p:nvPicPr>
          <p:cNvPr id="4" name="Picture 2" descr="Frameless no frame realistic imagined smartphone Vector Image">
            <a:extLst>
              <a:ext uri="{FF2B5EF4-FFF2-40B4-BE49-F238E27FC236}">
                <a16:creationId xmlns:a16="http://schemas.microsoft.com/office/drawing/2014/main" id="{754A4B4A-55DB-4261-BFA3-6A610B94E2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796" b="83796" l="10000" r="90000">
                        <a14:foregroundMark x1="32700" y1="82593" x2="35000" y2="8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6988" r="28453" b="12652"/>
          <a:stretch/>
        </p:blipFill>
        <p:spPr bwMode="auto">
          <a:xfrm>
            <a:off x="2178403" y="1313990"/>
            <a:ext cx="1181714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8CACB0E-06FE-4023-8A65-13F190B761D9}"/>
              </a:ext>
            </a:extLst>
          </p:cNvPr>
          <p:cNvSpPr txBox="1"/>
          <p:nvPr/>
        </p:nvSpPr>
        <p:spPr>
          <a:xfrm>
            <a:off x="3586355" y="988407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2191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  <a:t>Interrogation</a:t>
            </a:r>
            <a:br>
              <a:rPr kumimoji="0" lang="fr-FR" sz="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</a:br>
            <a:r>
              <a:rPr kumimoji="0" lang="fr-FR" sz="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  <a:t>vérification EI</a:t>
            </a:r>
          </a:p>
        </p:txBody>
      </p:sp>
      <p:pic>
        <p:nvPicPr>
          <p:cNvPr id="11" name="Picture 2" descr="Frameless no frame realistic imagined smartphone Vector Image">
            <a:extLst>
              <a:ext uri="{FF2B5EF4-FFF2-40B4-BE49-F238E27FC236}">
                <a16:creationId xmlns:a16="http://schemas.microsoft.com/office/drawing/2014/main" id="{11C8FA6F-7C5C-489C-8DB8-2A42E7D402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796" b="83796" l="10000" r="90000">
                        <a14:foregroundMark x1="32700" y1="82593" x2="35000" y2="8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6988" r="28453" b="12652"/>
          <a:stretch/>
        </p:blipFill>
        <p:spPr bwMode="auto">
          <a:xfrm>
            <a:off x="3392616" y="1309262"/>
            <a:ext cx="1181714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4F36C5-5A34-449C-B785-20EBB121CA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8956" y="1307964"/>
            <a:ext cx="1007867" cy="19209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663FDD1-6B3D-48E3-B7E1-1C153C6973A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60993"/>
          <a:stretch/>
        </p:blipFill>
        <p:spPr>
          <a:xfrm>
            <a:off x="3409365" y="2526096"/>
            <a:ext cx="1007867" cy="749317"/>
          </a:xfrm>
          <a:prstGeom prst="rect">
            <a:avLst/>
          </a:prstGeom>
        </p:spPr>
      </p:pic>
      <p:pic>
        <p:nvPicPr>
          <p:cNvPr id="14" name="Picture 2" descr="Frameless no frame realistic imagined smartphone Vector Image">
            <a:extLst>
              <a:ext uri="{FF2B5EF4-FFF2-40B4-BE49-F238E27FC236}">
                <a16:creationId xmlns:a16="http://schemas.microsoft.com/office/drawing/2014/main" id="{783F9158-7D3D-4C72-B838-EFF4EC5980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796" b="83796" l="10000" r="90000">
                        <a14:foregroundMark x1="32700" y1="82593" x2="35000" y2="8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6988" r="28453" b="12652"/>
          <a:stretch/>
        </p:blipFill>
        <p:spPr bwMode="auto">
          <a:xfrm>
            <a:off x="3321934" y="1241742"/>
            <a:ext cx="1176839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Frameless no frame realistic imagined smartphone Vector Image">
            <a:extLst>
              <a:ext uri="{FF2B5EF4-FFF2-40B4-BE49-F238E27FC236}">
                <a16:creationId xmlns:a16="http://schemas.microsoft.com/office/drawing/2014/main" id="{23138711-143C-45EA-882D-23BE5F523B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796" b="83796" l="10000" r="90000">
                        <a14:foregroundMark x1="32700" y1="82593" x2="35000" y2="8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6988" r="28453" b="12652"/>
          <a:stretch/>
        </p:blipFill>
        <p:spPr bwMode="auto">
          <a:xfrm>
            <a:off x="313465" y="1625145"/>
            <a:ext cx="1181714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E6489D-4553-499A-8A27-8BF3A105BA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43673" y="1319427"/>
            <a:ext cx="1007867" cy="192096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01CB87-4FF1-40E7-B388-D773010F117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76079"/>
          <a:stretch/>
        </p:blipFill>
        <p:spPr>
          <a:xfrm>
            <a:off x="4647693" y="2820917"/>
            <a:ext cx="1007867" cy="459519"/>
          </a:xfrm>
          <a:prstGeom prst="rect">
            <a:avLst/>
          </a:prstGeom>
        </p:spPr>
      </p:pic>
      <p:pic>
        <p:nvPicPr>
          <p:cNvPr id="18" name="Picture 2" descr="Frameless no frame realistic imagined smartphone Vector Image">
            <a:extLst>
              <a:ext uri="{FF2B5EF4-FFF2-40B4-BE49-F238E27FC236}">
                <a16:creationId xmlns:a16="http://schemas.microsoft.com/office/drawing/2014/main" id="{0180B17D-447C-4D04-BE21-BCE68F7206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796" b="83796" l="10000" r="90000">
                        <a14:foregroundMark x1="32700" y1="82593" x2="35000" y2="8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6988" r="28453" b="12652"/>
          <a:stretch/>
        </p:blipFill>
        <p:spPr bwMode="auto">
          <a:xfrm>
            <a:off x="4548776" y="1241742"/>
            <a:ext cx="1176839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0A56934-E3B4-41D3-A29E-875447376398}"/>
              </a:ext>
            </a:extLst>
          </p:cNvPr>
          <p:cNvSpPr txBox="1"/>
          <p:nvPr/>
        </p:nvSpPr>
        <p:spPr>
          <a:xfrm>
            <a:off x="4760824" y="988407"/>
            <a:ext cx="7906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2191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  <a:t>Données PRO</a:t>
            </a:r>
            <a:br>
              <a:rPr kumimoji="0" lang="fr-FR" sz="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</a:br>
            <a:r>
              <a:rPr kumimoji="0" lang="fr-FR" sz="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  <a:t>complémentaires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4F18C5F-65A0-48E3-ADD6-4248BB661D2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7661"/>
          <a:stretch/>
        </p:blipFill>
        <p:spPr>
          <a:xfrm>
            <a:off x="5862445" y="1310140"/>
            <a:ext cx="1007867" cy="1965273"/>
          </a:xfrm>
          <a:prstGeom prst="rect">
            <a:avLst/>
          </a:prstGeom>
        </p:spPr>
      </p:pic>
      <p:pic>
        <p:nvPicPr>
          <p:cNvPr id="21" name="Picture 2" descr="Frameless no frame realistic imagined smartphone Vector Image">
            <a:extLst>
              <a:ext uri="{FF2B5EF4-FFF2-40B4-BE49-F238E27FC236}">
                <a16:creationId xmlns:a16="http://schemas.microsoft.com/office/drawing/2014/main" id="{9DC75C00-0690-424D-B84F-DC0D905118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796" b="83796" l="10000" r="90000">
                        <a14:foregroundMark x1="32700" y1="82593" x2="35000" y2="8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6988" r="28453" b="12652"/>
          <a:stretch/>
        </p:blipFill>
        <p:spPr bwMode="auto">
          <a:xfrm>
            <a:off x="5773914" y="1241742"/>
            <a:ext cx="1176837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DC4ECE5-A6F9-41B2-B03F-6FE5BCF0380F}"/>
              </a:ext>
            </a:extLst>
          </p:cNvPr>
          <p:cNvSpPr txBox="1"/>
          <p:nvPr/>
        </p:nvSpPr>
        <p:spPr>
          <a:xfrm>
            <a:off x="5849417" y="1007457"/>
            <a:ext cx="10326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2191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  <a:t>Collecte des justificatifs </a:t>
            </a:r>
            <a:br>
              <a:rPr kumimoji="0" lang="fr-FR" sz="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</a:br>
            <a:r>
              <a:rPr kumimoji="0" lang="fr-FR" sz="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  <a:t>PRO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2DF62AB-B406-43B1-A885-A86763C9341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47180"/>
          <a:stretch/>
        </p:blipFill>
        <p:spPr>
          <a:xfrm>
            <a:off x="7027963" y="1313050"/>
            <a:ext cx="1007867" cy="1962362"/>
          </a:xfrm>
          <a:prstGeom prst="rect">
            <a:avLst/>
          </a:prstGeom>
        </p:spPr>
      </p:pic>
      <p:pic>
        <p:nvPicPr>
          <p:cNvPr id="24" name="Picture 2" descr="Frameless no frame realistic imagined smartphone Vector Image">
            <a:extLst>
              <a:ext uri="{FF2B5EF4-FFF2-40B4-BE49-F238E27FC236}">
                <a16:creationId xmlns:a16="http://schemas.microsoft.com/office/drawing/2014/main" id="{BA91D70E-7F17-4D52-B42D-4B3E88A85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796" b="83796" l="10000" r="90000">
                        <a14:foregroundMark x1="32700" y1="82593" x2="35000" y2="8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6988" r="28453" b="12652"/>
          <a:stretch/>
        </p:blipFill>
        <p:spPr bwMode="auto">
          <a:xfrm>
            <a:off x="6940516" y="1241742"/>
            <a:ext cx="1176837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B63968E2-5FF2-461F-AA12-03733630FAB7}"/>
              </a:ext>
            </a:extLst>
          </p:cNvPr>
          <p:cNvSpPr txBox="1"/>
          <p:nvPr/>
        </p:nvSpPr>
        <p:spPr>
          <a:xfrm>
            <a:off x="7024838" y="1000397"/>
            <a:ext cx="1007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  <a:t>Confirmation de prise en compte de la demande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5416542-52CF-47F6-B888-C807D9118394}"/>
              </a:ext>
            </a:extLst>
          </p:cNvPr>
          <p:cNvSpPr txBox="1"/>
          <p:nvPr/>
        </p:nvSpPr>
        <p:spPr>
          <a:xfrm>
            <a:off x="2307121" y="985009"/>
            <a:ext cx="7745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2191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  <a:t>Authentification </a:t>
            </a:r>
            <a:br>
              <a:rPr kumimoji="0" lang="fr-FR" sz="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</a:br>
            <a:r>
              <a:rPr kumimoji="0" lang="fr-FR" sz="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/>
                <a:sym typeface="Arial"/>
              </a:rPr>
              <a:t>du client</a:t>
            </a:r>
          </a:p>
        </p:txBody>
      </p:sp>
      <p:sp>
        <p:nvSpPr>
          <p:cNvPr id="31" name="Légende : encadrée à une bordure 30">
            <a:extLst>
              <a:ext uri="{FF2B5EF4-FFF2-40B4-BE49-F238E27FC236}">
                <a16:creationId xmlns:a16="http://schemas.microsoft.com/office/drawing/2014/main" id="{FC334320-3EF4-4812-AA3A-63FEBBA6108A}"/>
              </a:ext>
            </a:extLst>
          </p:cNvPr>
          <p:cNvSpPr/>
          <p:nvPr/>
        </p:nvSpPr>
        <p:spPr>
          <a:xfrm>
            <a:off x="6335786" y="3489646"/>
            <a:ext cx="2429735" cy="579719"/>
          </a:xfrm>
          <a:prstGeom prst="accentCallout1">
            <a:avLst>
              <a:gd name="adj1" fmla="val 33519"/>
              <a:gd name="adj2" fmla="val 96645"/>
              <a:gd name="adj3" fmla="val -32310"/>
              <a:gd name="adj4" fmla="val 102127"/>
            </a:avLst>
          </a:prstGeom>
          <a:noFill/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Comme pour le parcours prospect, un collaborateur est notifié de la demande du client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lead présente le matricule client et les outils de traitement restent identiques au parcours prospect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Le collaborateur est informé si l’EER PART date de moins de 3 mois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6121200-D6EC-4A2D-8166-F4B648E4B219}"/>
              </a:ext>
            </a:extLst>
          </p:cNvPr>
          <p:cNvSpPr txBox="1"/>
          <p:nvPr/>
        </p:nvSpPr>
        <p:spPr>
          <a:xfrm>
            <a:off x="8538744" y="1283379"/>
            <a:ext cx="338554" cy="1985205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vert"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Notification conseiller</a:t>
            </a: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 (lead)</a:t>
            </a:r>
          </a:p>
        </p:txBody>
      </p:sp>
      <p:pic>
        <p:nvPicPr>
          <p:cNvPr id="46" name="Picture 2" descr="Image">
            <a:extLst>
              <a:ext uri="{FF2B5EF4-FFF2-40B4-BE49-F238E27FC236}">
                <a16:creationId xmlns:a16="http://schemas.microsoft.com/office/drawing/2014/main" id="{5AFB3476-7EF6-45F3-B6CC-00AFB03AD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4" b="6764"/>
          <a:stretch/>
        </p:blipFill>
        <p:spPr bwMode="auto">
          <a:xfrm>
            <a:off x="2206296" y="1325054"/>
            <a:ext cx="1007867" cy="157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Image">
            <a:extLst>
              <a:ext uri="{FF2B5EF4-FFF2-40B4-BE49-F238E27FC236}">
                <a16:creationId xmlns:a16="http://schemas.microsoft.com/office/drawing/2014/main" id="{064F8BBD-6F25-471A-B912-CBF3F28AD4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98" b="17348"/>
          <a:stretch/>
        </p:blipFill>
        <p:spPr bwMode="auto">
          <a:xfrm>
            <a:off x="2204453" y="2196790"/>
            <a:ext cx="1009710" cy="52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Image">
            <a:extLst>
              <a:ext uri="{FF2B5EF4-FFF2-40B4-BE49-F238E27FC236}">
                <a16:creationId xmlns:a16="http://schemas.microsoft.com/office/drawing/2014/main" id="{C2C98398-FB47-43D2-B48F-7A1164E423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04"/>
          <a:stretch/>
        </p:blipFill>
        <p:spPr bwMode="auto">
          <a:xfrm>
            <a:off x="2204453" y="3154208"/>
            <a:ext cx="1009710" cy="123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AA387179-05D9-449F-A337-DC562E5F1ED4}"/>
              </a:ext>
            </a:extLst>
          </p:cNvPr>
          <p:cNvSpPr/>
          <p:nvPr/>
        </p:nvSpPr>
        <p:spPr>
          <a:xfrm>
            <a:off x="2202277" y="2719499"/>
            <a:ext cx="1007867" cy="432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50" name="Picture 2" descr="Frameless no frame realistic imagined smartphone Vector Image">
            <a:extLst>
              <a:ext uri="{FF2B5EF4-FFF2-40B4-BE49-F238E27FC236}">
                <a16:creationId xmlns:a16="http://schemas.microsoft.com/office/drawing/2014/main" id="{8AD42C02-2F84-4BB1-8E3C-839A9EECF2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796" b="83796" l="10000" r="90000">
                        <a14:foregroundMark x1="32700" y1="82593" x2="35000" y2="83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6988" r="28453" b="12652"/>
          <a:stretch/>
        </p:blipFill>
        <p:spPr bwMode="auto">
          <a:xfrm>
            <a:off x="2120209" y="1241742"/>
            <a:ext cx="1176837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Légende : encadrée à une bordure 101">
            <a:extLst>
              <a:ext uri="{FF2B5EF4-FFF2-40B4-BE49-F238E27FC236}">
                <a16:creationId xmlns:a16="http://schemas.microsoft.com/office/drawing/2014/main" id="{CBF8535E-993E-4C5E-8AC4-149BAA3E76A4}"/>
              </a:ext>
            </a:extLst>
          </p:cNvPr>
          <p:cNvSpPr/>
          <p:nvPr/>
        </p:nvSpPr>
        <p:spPr>
          <a:xfrm>
            <a:off x="2531179" y="3526054"/>
            <a:ext cx="2450504" cy="579719"/>
          </a:xfrm>
          <a:prstGeom prst="accentCallout1">
            <a:avLst>
              <a:gd name="adj1" fmla="val 37223"/>
              <a:gd name="adj2" fmla="val 1267"/>
              <a:gd name="adj3" fmla="val -84571"/>
              <a:gd name="adj4" fmla="val -9827"/>
            </a:avLst>
          </a:prstGeom>
          <a:noFill/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marL="135731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Contrôle automatique d’éligibilité au parcours</a:t>
            </a:r>
          </a:p>
          <a:p>
            <a:pPr marL="264319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7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Client avec TOP CC Vert</a:t>
            </a:r>
            <a:endParaRPr kumimoji="0" lang="fr-FR" sz="6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264319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7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Majeur capable, risque client, etc. (à définir par le métier)</a:t>
            </a:r>
          </a:p>
          <a:p>
            <a:pPr marL="135731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7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  <a:sym typeface="Arial"/>
            </a:endParaRPr>
          </a:p>
          <a:p>
            <a:pPr marL="135731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Si client non éligible </a:t>
            </a:r>
            <a:r>
              <a:rPr kumimoji="0" lang="fr-FR" sz="7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: génération d’un lead systématique en précisant l’inéligibilité</a:t>
            </a:r>
          </a:p>
        </p:txBody>
      </p:sp>
      <p:sp>
        <p:nvSpPr>
          <p:cNvPr id="115" name="Triangle isocèle 114">
            <a:extLst>
              <a:ext uri="{FF2B5EF4-FFF2-40B4-BE49-F238E27FC236}">
                <a16:creationId xmlns:a16="http://schemas.microsoft.com/office/drawing/2014/main" id="{8F554DEA-FE9E-4EDA-BA1C-B3AC216B42B2}"/>
              </a:ext>
            </a:extLst>
          </p:cNvPr>
          <p:cNvSpPr/>
          <p:nvPr/>
        </p:nvSpPr>
        <p:spPr>
          <a:xfrm rot="5400000">
            <a:off x="8095114" y="2207279"/>
            <a:ext cx="575690" cy="137406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grpSp>
        <p:nvGrpSpPr>
          <p:cNvPr id="116" name="Groupe 115">
            <a:extLst>
              <a:ext uri="{FF2B5EF4-FFF2-40B4-BE49-F238E27FC236}">
                <a16:creationId xmlns:a16="http://schemas.microsoft.com/office/drawing/2014/main" id="{2951F216-6C86-420E-9941-D94F66C85538}"/>
              </a:ext>
            </a:extLst>
          </p:cNvPr>
          <p:cNvGrpSpPr/>
          <p:nvPr/>
        </p:nvGrpSpPr>
        <p:grpSpPr>
          <a:xfrm>
            <a:off x="434130" y="4305159"/>
            <a:ext cx="8443168" cy="449670"/>
            <a:chOff x="2198160" y="1334272"/>
            <a:chExt cx="9558510" cy="59956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B171EDBD-C022-4995-AD41-AB9B815D3775}"/>
                </a:ext>
              </a:extLst>
            </p:cNvPr>
            <p:cNvSpPr/>
            <p:nvPr/>
          </p:nvSpPr>
          <p:spPr>
            <a:xfrm>
              <a:off x="2198160" y="1334272"/>
              <a:ext cx="9558510" cy="599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490365FC-F04F-48F4-8E30-022CCE747B7D}"/>
                </a:ext>
              </a:extLst>
            </p:cNvPr>
            <p:cNvSpPr txBox="1"/>
            <p:nvPr/>
          </p:nvSpPr>
          <p:spPr>
            <a:xfrm>
              <a:off x="4966507" y="1364749"/>
              <a:ext cx="3009458" cy="538609"/>
            </a:xfrm>
            <a:prstGeom prst="rect">
              <a:avLst/>
            </a:prstGeom>
            <a:noFill/>
            <a:ln>
              <a:noFill/>
              <a:prstDash val="sysDot"/>
            </a:ln>
          </p:spPr>
          <p:txBody>
            <a:bodyPr wrap="square" rtlCol="0" anchor="ctr">
              <a:spAutoFit/>
            </a:bodyPr>
            <a:lstStyle/>
            <a:p>
              <a:pPr marL="180971" marR="0" lvl="0" indent="-180971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fr-FR" sz="675" b="0" i="0" u="none" strike="noStrike" kern="1200" cap="none" spc="0" normalizeH="0" baseline="0" noProof="0">
                  <a:ln>
                    <a:noFill/>
                  </a:ln>
                  <a:solidFill>
                    <a:srgbClr val="55579E">
                      <a:lumMod val="75000"/>
                    </a:srgbClr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Arial"/>
                  <a:sym typeface="Arial"/>
                </a:rPr>
                <a:t>Parcours simplifié en – de 5mn</a:t>
              </a:r>
            </a:p>
            <a:p>
              <a:pPr marL="180971" marR="0" lvl="0" indent="-180971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fr-FR" sz="675" b="0" i="0" u="none" strike="noStrike" kern="1200" cap="none" spc="0" normalizeH="0" baseline="0" noProof="0">
                  <a:ln>
                    <a:noFill/>
                  </a:ln>
                  <a:solidFill>
                    <a:srgbClr val="55579E">
                      <a:lumMod val="75000"/>
                    </a:srgbClr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Arial"/>
                  <a:sym typeface="Arial"/>
                </a:rPr>
                <a:t>Aucune ressaisie d’informations déjà connues</a:t>
              </a:r>
            </a:p>
            <a:p>
              <a:pPr marL="180971" marR="0" lvl="0" indent="-180971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fr-FR" sz="675" b="0" i="0" u="none" strike="noStrike" kern="1200" cap="none" spc="0" normalizeH="0" baseline="0" noProof="0">
                  <a:ln>
                    <a:noFill/>
                  </a:ln>
                  <a:solidFill>
                    <a:srgbClr val="55579E">
                      <a:lumMod val="75000"/>
                    </a:srgbClr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Arial"/>
                  <a:sym typeface="Arial"/>
                </a:rPr>
                <a:t>Contrôle d’éligibilité automatique</a:t>
              </a:r>
            </a:p>
          </p:txBody>
        </p:sp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77CE182D-2449-40A4-975F-EBB1DE88DDF5}"/>
                </a:ext>
              </a:extLst>
            </p:cNvPr>
            <p:cNvSpPr txBox="1"/>
            <p:nvPr/>
          </p:nvSpPr>
          <p:spPr>
            <a:xfrm>
              <a:off x="8662086" y="1364749"/>
              <a:ext cx="3094584" cy="538609"/>
            </a:xfrm>
            <a:prstGeom prst="rect">
              <a:avLst/>
            </a:prstGeom>
            <a:noFill/>
            <a:ln>
              <a:noFill/>
              <a:prstDash val="sysDot"/>
            </a:ln>
          </p:spPr>
          <p:txBody>
            <a:bodyPr wrap="square" rtlCol="0" anchor="ctr">
              <a:spAutoFit/>
            </a:bodyPr>
            <a:lstStyle/>
            <a:p>
              <a:pPr marL="180971" marR="0" lvl="0" indent="-180971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fr-FR" sz="675" b="0" i="0" u="none" strike="noStrike" kern="1200" cap="none" spc="0" normalizeH="0" baseline="0" noProof="0">
                  <a:ln>
                    <a:noFill/>
                  </a:ln>
                  <a:solidFill>
                    <a:srgbClr val="55579E">
                      <a:lumMod val="75000"/>
                    </a:srgbClr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Arial"/>
                  <a:sym typeface="Arial"/>
                </a:rPr>
                <a:t>Pas de pré contrôle d’identité</a:t>
              </a:r>
            </a:p>
            <a:p>
              <a:pPr marL="180971" marR="0" lvl="0" indent="-180971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fr-FR" sz="675" b="0" i="0" u="none" strike="noStrike" kern="1200" cap="none" spc="0" normalizeH="0" baseline="0" noProof="0">
                  <a:ln>
                    <a:noFill/>
                  </a:ln>
                  <a:solidFill>
                    <a:srgbClr val="55579E">
                      <a:lumMod val="75000"/>
                    </a:srgbClr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Arial"/>
                  <a:sym typeface="Arial"/>
                </a:rPr>
                <a:t>Pas de contrôle de vigilance renforcée (IBAN)</a:t>
              </a:r>
            </a:p>
            <a:p>
              <a:pPr marL="180971" marR="0" lvl="0" indent="-180971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4A8C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fr-FR" sz="675" b="0" i="0" u="none" strike="noStrike" kern="1200" cap="none" spc="0" normalizeH="0" baseline="0" noProof="0">
                  <a:ln>
                    <a:noFill/>
                  </a:ln>
                  <a:solidFill>
                    <a:srgbClr val="55579E">
                      <a:lumMod val="75000"/>
                    </a:srgbClr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Arial"/>
                  <a:sym typeface="Arial"/>
                </a:rPr>
                <a:t>Pas de ressaisie d’OTP SMS</a:t>
              </a:r>
            </a:p>
          </p:txBody>
        </p:sp>
        <p:sp>
          <p:nvSpPr>
            <p:cNvPr id="120" name="ZoneTexte 119">
              <a:extLst>
                <a:ext uri="{FF2B5EF4-FFF2-40B4-BE49-F238E27FC236}">
                  <a16:creationId xmlns:a16="http://schemas.microsoft.com/office/drawing/2014/main" id="{A145ADA1-529B-46C2-BC9A-FEA4697BBD74}"/>
                </a:ext>
              </a:extLst>
            </p:cNvPr>
            <p:cNvSpPr txBox="1"/>
            <p:nvPr/>
          </p:nvSpPr>
          <p:spPr>
            <a:xfrm>
              <a:off x="2319065" y="1410829"/>
              <a:ext cx="1782728" cy="446447"/>
            </a:xfrm>
            <a:prstGeom prst="rect">
              <a:avLst/>
            </a:prstGeom>
            <a:noFill/>
            <a:ln>
              <a:noFill/>
              <a:prstDash val="sysDot"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788" b="1" i="0" u="none" strike="noStrike" kern="1200" cap="none" spc="0" normalizeH="0" baseline="0" noProof="0">
                  <a:ln>
                    <a:noFill/>
                  </a:ln>
                  <a:solidFill>
                    <a:srgbClr val="55579E">
                      <a:lumMod val="75000"/>
                    </a:srgbClr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Arial"/>
                  <a:sym typeface="Arial"/>
                </a:rPr>
                <a:t>Apport du parcours client VS prospect</a:t>
              </a:r>
            </a:p>
          </p:txBody>
        </p:sp>
      </p:grpSp>
      <p:sp>
        <p:nvSpPr>
          <p:cNvPr id="121" name="Triangle isocèle 120">
            <a:extLst>
              <a:ext uri="{FF2B5EF4-FFF2-40B4-BE49-F238E27FC236}">
                <a16:creationId xmlns:a16="http://schemas.microsoft.com/office/drawing/2014/main" id="{E6DA089F-95E9-490D-86C5-408F4C5F28BD}"/>
              </a:ext>
            </a:extLst>
          </p:cNvPr>
          <p:cNvSpPr/>
          <p:nvPr/>
        </p:nvSpPr>
        <p:spPr>
          <a:xfrm rot="5400000">
            <a:off x="2428939" y="4468087"/>
            <a:ext cx="204479" cy="116975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122" name="Picture 2" descr="Flèche incurvée gauche">
            <a:extLst>
              <a:ext uri="{FF2B5EF4-FFF2-40B4-BE49-F238E27FC236}">
                <a16:creationId xmlns:a16="http://schemas.microsoft.com/office/drawing/2014/main" id="{F74BDD75-F8C4-4D14-BC21-4CF6F03A4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7932" flipH="1" flipV="1">
            <a:off x="4804426" y="3343096"/>
            <a:ext cx="477011" cy="57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3" name="Groupe 122">
            <a:extLst>
              <a:ext uri="{FF2B5EF4-FFF2-40B4-BE49-F238E27FC236}">
                <a16:creationId xmlns:a16="http://schemas.microsoft.com/office/drawing/2014/main" id="{4EDD710B-8D67-40D2-9D01-51021BDA5FD9}"/>
              </a:ext>
            </a:extLst>
          </p:cNvPr>
          <p:cNvGrpSpPr/>
          <p:nvPr/>
        </p:nvGrpSpPr>
        <p:grpSpPr>
          <a:xfrm>
            <a:off x="5233600" y="3430775"/>
            <a:ext cx="792683" cy="775404"/>
            <a:chOff x="7117851" y="5727285"/>
            <a:chExt cx="1132552" cy="1033872"/>
          </a:xfrm>
        </p:grpSpPr>
        <p:sp>
          <p:nvSpPr>
            <p:cNvPr id="124" name="Rectangle : coins arrondis 123">
              <a:extLst>
                <a:ext uri="{FF2B5EF4-FFF2-40B4-BE49-F238E27FC236}">
                  <a16:creationId xmlns:a16="http://schemas.microsoft.com/office/drawing/2014/main" id="{A78EC6FC-5669-4A16-B548-31CCA3BC06B6}"/>
                </a:ext>
              </a:extLst>
            </p:cNvPr>
            <p:cNvSpPr/>
            <p:nvPr/>
          </p:nvSpPr>
          <p:spPr>
            <a:xfrm>
              <a:off x="7194504" y="5727285"/>
              <a:ext cx="979246" cy="987840"/>
            </a:xfrm>
            <a:prstGeom prst="roundRect">
              <a:avLst>
                <a:gd name="adj" fmla="val 3183"/>
              </a:avLst>
            </a:prstGeom>
            <a:solidFill>
              <a:schemeClr val="bg1"/>
            </a:solidFill>
            <a:ln w="12700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25" name="ZoneTexte 124">
              <a:extLst>
                <a:ext uri="{FF2B5EF4-FFF2-40B4-BE49-F238E27FC236}">
                  <a16:creationId xmlns:a16="http://schemas.microsoft.com/office/drawing/2014/main" id="{DBB7C7CB-0314-405B-B3FF-FD82FE6D11CC}"/>
                </a:ext>
              </a:extLst>
            </p:cNvPr>
            <p:cNvSpPr txBox="1"/>
            <p:nvPr/>
          </p:nvSpPr>
          <p:spPr>
            <a:xfrm>
              <a:off x="7117851" y="6361048"/>
              <a:ext cx="1132552" cy="4001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675" b="1" i="0" u="none" strike="noStrike" kern="1200" cap="none" spc="0" normalizeH="0" baseline="0" noProof="0">
                  <a:ln>
                    <a:noFill/>
                  </a:ln>
                  <a:solidFill>
                    <a:srgbClr val="B34A8C">
                      <a:lumMod val="75000"/>
                    </a:srgbClr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Arial"/>
                  <a:sym typeface="Arial"/>
                </a:rPr>
                <a:t>Taux de</a:t>
              </a:r>
              <a:br>
                <a:rPr kumimoji="0" lang="fr-FR" sz="675" b="1" i="0" u="none" strike="noStrike" kern="1200" cap="none" spc="0" normalizeH="0" baseline="0" noProof="0">
                  <a:ln>
                    <a:noFill/>
                  </a:ln>
                  <a:solidFill>
                    <a:srgbClr val="B34A8C">
                      <a:lumMod val="75000"/>
                    </a:srgbClr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Arial"/>
                  <a:sym typeface="Arial"/>
                </a:rPr>
              </a:br>
              <a:r>
                <a:rPr kumimoji="0" lang="fr-FR" sz="675" b="1" i="0" u="none" strike="noStrike" kern="1200" cap="none" spc="0" normalizeH="0" baseline="0" noProof="0">
                  <a:ln>
                    <a:noFill/>
                  </a:ln>
                  <a:solidFill>
                    <a:srgbClr val="B34A8C">
                      <a:lumMod val="75000"/>
                    </a:srgbClr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Arial"/>
                  <a:sym typeface="Arial"/>
                </a:rPr>
                <a:t>TOP CC  vert</a:t>
              </a:r>
              <a:endParaRPr kumimoji="0" lang="fr-FR" sz="675" b="1" i="0" u="none" strike="noStrike" kern="1200" cap="none" spc="0" normalizeH="0" baseline="0" noProof="0">
                <a:ln>
                  <a:noFill/>
                </a:ln>
                <a:solidFill>
                  <a:srgbClr val="B34A8C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126" name="Groupe 125">
              <a:extLst>
                <a:ext uri="{FF2B5EF4-FFF2-40B4-BE49-F238E27FC236}">
                  <a16:creationId xmlns:a16="http://schemas.microsoft.com/office/drawing/2014/main" id="{E2D03A25-4A96-419D-ACBE-A10F137C7A22}"/>
                </a:ext>
              </a:extLst>
            </p:cNvPr>
            <p:cNvGrpSpPr/>
            <p:nvPr/>
          </p:nvGrpSpPr>
          <p:grpSpPr>
            <a:xfrm>
              <a:off x="7386159" y="5844905"/>
              <a:ext cx="595937" cy="498186"/>
              <a:chOff x="7519510" y="5931189"/>
              <a:chExt cx="595937" cy="498186"/>
            </a:xfrm>
          </p:grpSpPr>
          <p:sp>
            <p:nvSpPr>
              <p:cNvPr id="127" name="Arc 126">
                <a:extLst>
                  <a:ext uri="{FF2B5EF4-FFF2-40B4-BE49-F238E27FC236}">
                    <a16:creationId xmlns:a16="http://schemas.microsoft.com/office/drawing/2014/main" id="{923E16CC-7E40-4037-962C-E535EDEE28E3}"/>
                  </a:ext>
                </a:extLst>
              </p:cNvPr>
              <p:cNvSpPr/>
              <p:nvPr/>
            </p:nvSpPr>
            <p:spPr>
              <a:xfrm>
                <a:off x="7567299" y="5931189"/>
                <a:ext cx="498186" cy="498186"/>
              </a:xfrm>
              <a:prstGeom prst="arc">
                <a:avLst>
                  <a:gd name="adj1" fmla="val 16200000"/>
                  <a:gd name="adj2" fmla="val 12418981"/>
                </a:avLst>
              </a:prstGeom>
              <a:ln w="762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25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28" name="ZoneTexte 127">
                <a:extLst>
                  <a:ext uri="{FF2B5EF4-FFF2-40B4-BE49-F238E27FC236}">
                    <a16:creationId xmlns:a16="http://schemas.microsoft.com/office/drawing/2014/main" id="{A3A64E5F-1802-4D15-B8DA-F43C00ECF925}"/>
                  </a:ext>
                </a:extLst>
              </p:cNvPr>
              <p:cNvSpPr txBox="1"/>
              <p:nvPr/>
            </p:nvSpPr>
            <p:spPr>
              <a:xfrm>
                <a:off x="7519510" y="6016868"/>
                <a:ext cx="595937" cy="30777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B34A8C">
                        <a:lumMod val="75000"/>
                      </a:srgbClr>
                    </a:solidFill>
                    <a:effectLst/>
                    <a:uLnTx/>
                    <a:uFillTx/>
                    <a:latin typeface="Ubuntu" panose="020B0504030602030204" pitchFamily="34" charset="0"/>
                    <a:ea typeface="+mn-ea"/>
                    <a:cs typeface="Arial"/>
                    <a:sym typeface="Arial"/>
                  </a:rPr>
                  <a:t>+</a:t>
                </a:r>
                <a:r>
                  <a:rPr kumimoji="0" lang="fr-FR" sz="900" b="1" i="0" u="none" strike="noStrike" kern="1200" cap="none" spc="0" normalizeH="0" baseline="0" noProof="0">
                    <a:ln>
                      <a:noFill/>
                    </a:ln>
                    <a:solidFill>
                      <a:srgbClr val="B34A8C">
                        <a:lumMod val="75000"/>
                      </a:srgbClr>
                    </a:solidFill>
                    <a:effectLst/>
                    <a:uLnTx/>
                    <a:uFillTx/>
                    <a:latin typeface="Ubuntu" panose="020B0504030602030204" pitchFamily="34" charset="0"/>
                    <a:ea typeface="+mn-ea"/>
                    <a:cs typeface="Arial"/>
                    <a:sym typeface="Arial"/>
                  </a:rPr>
                  <a:t>80</a:t>
                </a:r>
                <a:r>
                  <a:rPr kumimoji="0" lang="fr-FR" sz="525" b="0" i="0" u="none" strike="noStrike" kern="1200" cap="none" spc="0" normalizeH="0" baseline="0" noProof="0">
                    <a:ln>
                      <a:noFill/>
                    </a:ln>
                    <a:solidFill>
                      <a:srgbClr val="B34A8C">
                        <a:lumMod val="75000"/>
                      </a:srgbClr>
                    </a:solidFill>
                    <a:effectLst/>
                    <a:uLnTx/>
                    <a:uFillTx/>
                    <a:latin typeface="Ubuntu" panose="020B0504030602030204" pitchFamily="34" charset="0"/>
                    <a:ea typeface="+mn-ea"/>
                    <a:cs typeface="Arial"/>
                    <a:sym typeface="Arial"/>
                  </a:rPr>
                  <a:t>%</a:t>
                </a:r>
                <a:endParaRPr kumimoji="0" lang="fr-FR" sz="900" b="0" i="0" u="none" strike="noStrike" kern="1200" cap="none" spc="0" normalizeH="0" baseline="0" noProof="0">
                  <a:ln>
                    <a:noFill/>
                  </a:ln>
                  <a:solidFill>
                    <a:srgbClr val="B34A8C">
                      <a:lumMod val="75000"/>
                    </a:srgbClr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9" name="Arc 128">
                <a:extLst>
                  <a:ext uri="{FF2B5EF4-FFF2-40B4-BE49-F238E27FC236}">
                    <a16:creationId xmlns:a16="http://schemas.microsoft.com/office/drawing/2014/main" id="{CF22CFFE-90A8-404C-93EB-D93EA608CFFD}"/>
                  </a:ext>
                </a:extLst>
              </p:cNvPr>
              <p:cNvSpPr/>
              <p:nvPr/>
            </p:nvSpPr>
            <p:spPr>
              <a:xfrm>
                <a:off x="7567299" y="5931189"/>
                <a:ext cx="498186" cy="498186"/>
              </a:xfrm>
              <a:prstGeom prst="arc">
                <a:avLst>
                  <a:gd name="adj1" fmla="val 12375892"/>
                  <a:gd name="adj2" fmla="val 16182928"/>
                </a:avLst>
              </a:prstGeom>
              <a:ln w="762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25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</p:grp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3368B0CE-FC3A-461C-AFCF-D7C9CF92D6C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936" t="34815" r="936" b="33854"/>
          <a:stretch/>
        </p:blipFill>
        <p:spPr>
          <a:xfrm>
            <a:off x="1415545" y="2213778"/>
            <a:ext cx="972000" cy="60421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5" name="Picture 2" descr="Flèche incurvée gauche">
            <a:extLst>
              <a:ext uri="{FF2B5EF4-FFF2-40B4-BE49-F238E27FC236}">
                <a16:creationId xmlns:a16="http://schemas.microsoft.com/office/drawing/2014/main" id="{B03C8F10-082B-4AC4-A337-457BCBB21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4407" flipH="1">
            <a:off x="1326640" y="1493824"/>
            <a:ext cx="983045" cy="126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2" descr="Flèche incurvée gauche">
            <a:extLst>
              <a:ext uri="{FF2B5EF4-FFF2-40B4-BE49-F238E27FC236}">
                <a16:creationId xmlns:a16="http://schemas.microsoft.com/office/drawing/2014/main" id="{29B9A331-617C-44E1-8F91-826A90691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96701" flipH="1" flipV="1">
            <a:off x="1306269" y="2386785"/>
            <a:ext cx="983045" cy="111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976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9C4CCF-BE92-41E7-8847-F181684A2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latin typeface="Arial Black"/>
                <a:cs typeface="Arial"/>
              </a:rPr>
              <a:t>Données et justificatifs collectés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EC20C9-7532-4F8B-8014-CA4A4F2009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8507" y="881675"/>
            <a:ext cx="4133604" cy="216000"/>
          </a:xfrm>
        </p:spPr>
        <p:txBody>
          <a:bodyPr vert="horz" lIns="0" tIns="0" rIns="0" bIns="0" rtlCol="0" anchor="ctr">
            <a:normAutofit/>
          </a:bodyPr>
          <a:lstStyle/>
          <a:p>
            <a:r>
              <a:rPr lang="fr-FR" sz="1200" b="1">
                <a:latin typeface="Ubuntu" panose="020B0504030602030204" pitchFamily="34" charset="0"/>
              </a:rPr>
              <a:t>Données recueillies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AC3460AF-63E6-457E-BA80-31AFE06ED1DC}"/>
              </a:ext>
            </a:extLst>
          </p:cNvPr>
          <p:cNvSpPr txBox="1">
            <a:spLocks/>
          </p:cNvSpPr>
          <p:nvPr/>
        </p:nvSpPr>
        <p:spPr>
          <a:xfrm>
            <a:off x="4748672" y="2864333"/>
            <a:ext cx="2977615" cy="216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6D2E3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  <a:sym typeface="Arial"/>
              </a:rPr>
              <a:t>Données non recueillies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89CE4E5-9080-4B67-AF42-86E95A1D0F76}"/>
              </a:ext>
            </a:extLst>
          </p:cNvPr>
          <p:cNvGraphicFramePr>
            <a:graphicFrameLocks noGrp="1"/>
          </p:cNvGraphicFramePr>
          <p:nvPr/>
        </p:nvGraphicFramePr>
        <p:xfrm>
          <a:off x="4753077" y="3080333"/>
          <a:ext cx="4157412" cy="403200"/>
        </p:xfrm>
        <a:graphic>
          <a:graphicData uri="http://schemas.openxmlformats.org/drawingml/2006/table">
            <a:tbl>
              <a:tblPr/>
              <a:tblGrid>
                <a:gridCol w="1219956">
                  <a:extLst>
                    <a:ext uri="{9D8B030D-6E8A-4147-A177-3AD203B41FA5}">
                      <a16:colId xmlns:a16="http://schemas.microsoft.com/office/drawing/2014/main" val="4160265557"/>
                    </a:ext>
                  </a:extLst>
                </a:gridCol>
                <a:gridCol w="2937456">
                  <a:extLst>
                    <a:ext uri="{9D8B030D-6E8A-4147-A177-3AD203B41FA5}">
                      <a16:colId xmlns:a16="http://schemas.microsoft.com/office/drawing/2014/main" val="215693744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Catégorie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Informations du parcours EERD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883683"/>
                  </a:ext>
                </a:extLst>
              </a:tr>
              <a:tr h="1296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1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 Données initialisées ou déduite par défaut 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1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Motif d’EER : </a:t>
                      </a: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EERD Entrepreneur Individuel</a:t>
                      </a:r>
                    </a:p>
                  </a:txBody>
                  <a:tcPr marL="7599" marR="7599" marT="7599" marB="0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2357234"/>
                  </a:ext>
                </a:extLst>
              </a:tr>
              <a:tr h="1296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7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Contexte commercial : </a:t>
                      </a: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offre, matricule du cc, …</a:t>
                      </a:r>
                    </a:p>
                  </a:txBody>
                  <a:tcPr marL="7599" marR="7599" marT="7599" marB="0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2725316"/>
                  </a:ext>
                </a:extLst>
              </a:tr>
            </a:tbl>
          </a:graphicData>
        </a:graphic>
      </p:graphicFrame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F3B9AB99-B086-469E-8D50-AAFA49C49706}"/>
              </a:ext>
            </a:extLst>
          </p:cNvPr>
          <p:cNvSpPr txBox="1">
            <a:spLocks/>
          </p:cNvSpPr>
          <p:nvPr/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6D2E3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916E535C-D9E4-4C71-B1AF-2AC2D754EAD8}"/>
              </a:ext>
            </a:extLst>
          </p:cNvPr>
          <p:cNvGraphicFramePr>
            <a:graphicFrameLocks noGrp="1"/>
          </p:cNvGraphicFramePr>
          <p:nvPr/>
        </p:nvGraphicFramePr>
        <p:xfrm>
          <a:off x="395538" y="1097675"/>
          <a:ext cx="4157412" cy="1919229"/>
        </p:xfrm>
        <a:graphic>
          <a:graphicData uri="http://schemas.openxmlformats.org/drawingml/2006/table">
            <a:tbl>
              <a:tblPr/>
              <a:tblGrid>
                <a:gridCol w="1186623">
                  <a:extLst>
                    <a:ext uri="{9D8B030D-6E8A-4147-A177-3AD203B41FA5}">
                      <a16:colId xmlns:a16="http://schemas.microsoft.com/office/drawing/2014/main" val="4160265557"/>
                    </a:ext>
                  </a:extLst>
                </a:gridCol>
                <a:gridCol w="2970789">
                  <a:extLst>
                    <a:ext uri="{9D8B030D-6E8A-4147-A177-3AD203B41FA5}">
                      <a16:colId xmlns:a16="http://schemas.microsoft.com/office/drawing/2014/main" val="215693744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Catégorie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Informations du parcours EERD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883683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700" b="1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Entreprise individuelle</a:t>
                      </a:r>
                      <a:endParaRPr lang="fr-FR" sz="7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N° SIREN</a:t>
                      </a:r>
                      <a:endParaRPr lang="fr-FR" sz="7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32472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Nom commercial</a:t>
                      </a:r>
                      <a:endParaRPr lang="fr-FR" sz="7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41478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Code NAF/APE</a:t>
                      </a:r>
                      <a:endParaRPr lang="fr-FR" sz="7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8913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Date d’immatriculation</a:t>
                      </a:r>
                      <a:endParaRPr lang="fr-FR" sz="7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47028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Catégorie juridique</a:t>
                      </a:r>
                      <a:endParaRPr lang="fr-FR" sz="7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94797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Adresse légale</a:t>
                      </a:r>
                      <a:endParaRPr lang="fr-FR" sz="7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408899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700" b="1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Coordonnées PRO</a:t>
                      </a:r>
                      <a:endParaRPr lang="fr-FR" sz="7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e-mail</a:t>
                      </a:r>
                      <a:endParaRPr lang="fr-FR" sz="7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538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n° de téléphone mobile</a:t>
                      </a:r>
                      <a:endParaRPr lang="fr-FR" sz="7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3253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700" b="1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Connaissance client PRO</a:t>
                      </a:r>
                      <a:endParaRPr lang="fr-FR" sz="7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Auto-entrepreneur (O/N)</a:t>
                      </a:r>
                    </a:p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Détail de l’activité (Saisie libre)</a:t>
                      </a:r>
                      <a:endParaRPr lang="fr-FR" sz="7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871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Usage du compte (Principal/Secondaire)</a:t>
                      </a:r>
                      <a:endParaRPr lang="fr-FR" sz="700" b="0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  <a:p>
                      <a:pPr marL="0" lvl="1" algn="l" defTabSz="914400" rtl="0" eaLnBrk="1" fontAlgn="b" latinLnBrk="0" hangingPunct="1"/>
                      <a:r>
                        <a:rPr lang="fr-FR" sz="700" b="0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Activité PRO principale (O/N)</a:t>
                      </a:r>
                      <a:endParaRPr lang="fr-FR" sz="700" b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43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700" b="1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Chiffres d’affaires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Si activité récente (&lt; 2 ans), collecte des CA N et N+1 pour génération d’un prévisionnel alimentant le DRC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7684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700" b="1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Autre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CSP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837172"/>
                  </a:ext>
                </a:extLst>
              </a:tr>
            </a:tbl>
          </a:graphicData>
        </a:graphic>
      </p:graphicFrame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1DA9286B-4E9A-41E6-B269-213C27704D24}"/>
              </a:ext>
            </a:extLst>
          </p:cNvPr>
          <p:cNvSpPr txBox="1">
            <a:spLocks/>
          </p:cNvSpPr>
          <p:nvPr/>
        </p:nvSpPr>
        <p:spPr>
          <a:xfrm>
            <a:off x="4745703" y="881675"/>
            <a:ext cx="4043820" cy="216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buClr>
                <a:srgbClr val="D6D2E3"/>
              </a:buClr>
              <a:buSzTx/>
              <a:buFont typeface="Cambria Math" panose="02040503050406030204" pitchFamily="18" charset="0"/>
              <a:tabLst/>
              <a:defRPr kumimoji="0" sz="1200" b="1" kern="1200" spc="0" normalizeH="0" baseline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1pPr>
            <a:lvl2pPr marL="4572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defTabSz="91440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defRPr sz="12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6D2E3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  <a:sym typeface="Arial"/>
              </a:rPr>
              <a:t>Justificatifs recueillis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E74BBA8-CECB-404D-94C2-D7AA02D713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230632"/>
              </p:ext>
            </p:extLst>
          </p:nvPr>
        </p:nvGraphicFramePr>
        <p:xfrm>
          <a:off x="4745703" y="1097675"/>
          <a:ext cx="4157412" cy="1286057"/>
        </p:xfrm>
        <a:graphic>
          <a:graphicData uri="http://schemas.openxmlformats.org/drawingml/2006/table">
            <a:tbl>
              <a:tblPr/>
              <a:tblGrid>
                <a:gridCol w="1893742">
                  <a:extLst>
                    <a:ext uri="{9D8B030D-6E8A-4147-A177-3AD203B41FA5}">
                      <a16:colId xmlns:a16="http://schemas.microsoft.com/office/drawing/2014/main" val="4160265557"/>
                    </a:ext>
                  </a:extLst>
                </a:gridCol>
                <a:gridCol w="2263670">
                  <a:extLst>
                    <a:ext uri="{9D8B030D-6E8A-4147-A177-3AD203B41FA5}">
                      <a16:colId xmlns:a16="http://schemas.microsoft.com/office/drawing/2014/main" val="215693744"/>
                    </a:ext>
                  </a:extLst>
                </a:gridCol>
              </a:tblGrid>
              <a:tr h="1430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Catégorie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Justificatif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883683"/>
                  </a:ext>
                </a:extLst>
              </a:tr>
              <a:tr h="129600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700" b="1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Justificatif de création d’entreprise</a:t>
                      </a:r>
                      <a:endParaRPr lang="fr-FR" sz="7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Extrait K de - 3 mois</a:t>
                      </a:r>
                    </a:p>
                    <a:p>
                      <a:pPr marL="0" lvl="1" algn="l" defTabSz="914400" rtl="0" eaLnBrk="1" fontAlgn="b" latinLnBrk="0" hangingPunct="1"/>
                      <a:r>
                        <a:rPr lang="fr-F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OU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53812"/>
                  </a:ext>
                </a:extLst>
              </a:tr>
              <a:tr h="12960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Extrait D1 de - 3 mois</a:t>
                      </a:r>
                    </a:p>
                    <a:p>
                      <a:pPr marL="0" lvl="1" algn="l" defTabSz="914400" rtl="0" eaLnBrk="1" fontAlgn="b" latinLnBrk="0" hangingPunct="1"/>
                      <a:r>
                        <a:rPr lang="fr-FR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OU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32531"/>
                  </a:ext>
                </a:extLst>
              </a:tr>
              <a:tr h="12960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Avis de situation SIREN (Avis INSEE) de –  </a:t>
                      </a:r>
                      <a:r>
                        <a:rPr lang="fr-FR" sz="700" b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1 semaine</a:t>
                      </a:r>
                      <a:endParaRPr lang="fr-FR" sz="700" b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655351"/>
                  </a:ext>
                </a:extLst>
              </a:tr>
              <a:tr h="129600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700" b="1" i="0" u="none" strike="noStrike" kern="120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Justificatif d’activité économique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Liasse fiscale de - de 3 ans</a:t>
                      </a:r>
                    </a:p>
                    <a:p>
                      <a:pPr marL="0" lvl="1" algn="l" defTabSz="914400" rtl="0" eaLnBrk="1" fontAlgn="b" latinLnBrk="0" hangingPunct="1"/>
                      <a:endParaRPr lang="fr-F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0387159"/>
                  </a:ext>
                </a:extLst>
              </a:tr>
              <a:tr h="12960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Avis d’imposition de - de 2 ans</a:t>
                      </a:r>
                    </a:p>
                    <a:p>
                      <a:pPr marL="0" lvl="1" algn="l" defTabSz="914400" rtl="0" eaLnBrk="1" fontAlgn="b" latinLnBrk="0" hangingPunct="1"/>
                      <a:endParaRPr lang="fr-FR" sz="700" b="0" u="none" strike="noStrike" kern="1200" dirty="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643908"/>
                  </a:ext>
                </a:extLst>
              </a:tr>
              <a:tr h="12960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800" b="1" i="0" u="none" strike="noStrike" kern="1200">
                        <a:solidFill>
                          <a:srgbClr val="000000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fontAlgn="b" latinLnBrk="0" hangingPunct="1"/>
                      <a:r>
                        <a:rPr lang="fr-FR" sz="7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Ubuntu" panose="020B0504030602030204" pitchFamily="34" charset="0"/>
                        </a:rPr>
                        <a:t>Prévisionnel (auto-certifié dans le parcours)</a:t>
                      </a:r>
                    </a:p>
                  </a:txBody>
                  <a:tcPr marL="7599" marR="7599" marT="7599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047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139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5256308" cy="337362"/>
          </a:xfrm>
        </p:spPr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00385" y="612000"/>
            <a:ext cx="5255791" cy="288032"/>
          </a:xfrm>
        </p:spPr>
        <p:txBody>
          <a:bodyPr>
            <a:normAutofit fontScale="92500"/>
          </a:bodyPr>
          <a:lstStyle/>
          <a:p>
            <a:r>
              <a:rPr lang="fr-FR"/>
              <a:t>Aiguillage permettant de proposer le parcours adéquat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D11D502-595D-4F5F-963A-3B4F37843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7412" y="1059582"/>
            <a:ext cx="1800200" cy="363343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BA7193-A6AC-441A-A059-411DB1993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88" y="1059582"/>
            <a:ext cx="1800200" cy="36334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DA4429-4EBA-433E-9518-E46E8E16B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571" y="4024610"/>
            <a:ext cx="1466908" cy="3441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03C6D62-EF7A-4AFA-9D65-A6F92B5827CD}"/>
              </a:ext>
            </a:extLst>
          </p:cNvPr>
          <p:cNvSpPr/>
          <p:nvPr/>
        </p:nvSpPr>
        <p:spPr>
          <a:xfrm>
            <a:off x="2339752" y="1116106"/>
            <a:ext cx="3030321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Cet écran est affiché si le client n’est pas déjà authentifié *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Si l’utilisateur se déclare client, il est invité à s’authentifier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Si l’utilisateur ne se déclare pas client, il est redirigé vers le parcours Prospect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* ce serait le cas d’un client sur son application mobile qui souhaiterait bénéficier de l’offre EI depuis l’espace de souscription par exemple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0C07711-7096-4F5A-8C57-7A8BFC842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918" y="1380260"/>
            <a:ext cx="1461600" cy="29387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78F456-BA25-4420-B652-471BF6E24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248" y="1358174"/>
            <a:ext cx="1461600" cy="28998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C12D915-98B1-540C-90FD-86B674C9A16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08" b="89914"/>
          <a:stretch/>
        </p:blipFill>
        <p:spPr>
          <a:xfrm>
            <a:off x="7310311" y="1341928"/>
            <a:ext cx="1471802" cy="22977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6194C7-2860-ACA9-5E35-A48A4CE9B2BD}"/>
              </a:ext>
            </a:extLst>
          </p:cNvPr>
          <p:cNvSpPr txBox="1"/>
          <p:nvPr/>
        </p:nvSpPr>
        <p:spPr>
          <a:xfrm>
            <a:off x="7667700" y="1361841"/>
            <a:ext cx="764953" cy="17697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5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Entrée en relation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3442CD-DC55-28BF-E23A-AC3A556ADD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9713" y="1329228"/>
            <a:ext cx="1472400" cy="292124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65F147-74CA-EF43-85DD-6D3D8256A87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8088"/>
          <a:stretch/>
        </p:blipFill>
        <p:spPr>
          <a:xfrm>
            <a:off x="7309713" y="3754808"/>
            <a:ext cx="1472400" cy="64009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A4158C1-FD1F-37E7-7B92-C9C4E3AE9EF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6640" b="1"/>
          <a:stretch/>
        </p:blipFill>
        <p:spPr>
          <a:xfrm>
            <a:off x="7312094" y="3682148"/>
            <a:ext cx="1472400" cy="12195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8B71E7F-29F4-F80A-43FB-844D3CC1CF3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7046"/>
          <a:stretch/>
        </p:blipFill>
        <p:spPr>
          <a:xfrm>
            <a:off x="5588831" y="1342516"/>
            <a:ext cx="1461600" cy="302628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84E44AD-3F20-684E-BB87-578DA862F62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83971"/>
          <a:stretch/>
        </p:blipFill>
        <p:spPr>
          <a:xfrm>
            <a:off x="5602270" y="4371622"/>
            <a:ext cx="1461600" cy="584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9546A67-76F6-0EFA-05AA-1D4B54AE4FEB}"/>
              </a:ext>
            </a:extLst>
          </p:cNvPr>
          <p:cNvCxnSpPr>
            <a:cxnSpLocks/>
          </p:cNvCxnSpPr>
          <p:nvPr/>
        </p:nvCxnSpPr>
        <p:spPr>
          <a:xfrm>
            <a:off x="1784887" y="2621214"/>
            <a:ext cx="3977640" cy="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5F8302D2-226A-0D75-7C03-F1847BD4CB82}"/>
              </a:ext>
            </a:extLst>
          </p:cNvPr>
          <p:cNvCxnSpPr>
            <a:cxnSpLocks/>
          </p:cNvCxnSpPr>
          <p:nvPr/>
        </p:nvCxnSpPr>
        <p:spPr>
          <a:xfrm>
            <a:off x="2038983" y="2995228"/>
            <a:ext cx="5381550" cy="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844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</p:spPr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00385" y="612000"/>
            <a:ext cx="7704098" cy="288032"/>
          </a:xfrm>
        </p:spPr>
        <p:txBody>
          <a:bodyPr/>
          <a:lstStyle/>
          <a:p>
            <a:r>
              <a:rPr lang="fr-FR"/>
              <a:t>Authentification : client hors de son établissement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33897"/>
            <a:ext cx="1800200" cy="36334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10197" y="1116106"/>
            <a:ext cx="4194053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Si le client est arrivé via le portail d’un autre établissement que le sien, il est redirigé sur son établissement vers la page des offres pour qu’il en prenne connaissance.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980E1E1-9171-4C00-972A-13A84B52F4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08" b="89914"/>
          <a:stretch/>
        </p:blipFill>
        <p:spPr>
          <a:xfrm>
            <a:off x="685409" y="1336431"/>
            <a:ext cx="1471802" cy="22977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6A4836E-9C51-4542-B083-3BDC00F31540}"/>
              </a:ext>
            </a:extLst>
          </p:cNvPr>
          <p:cNvSpPr txBox="1"/>
          <p:nvPr/>
        </p:nvSpPr>
        <p:spPr>
          <a:xfrm>
            <a:off x="1042798" y="1356344"/>
            <a:ext cx="764953" cy="17697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5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Entrée en relation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1D4608-2634-4CCB-8EC1-FAB944FBD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811" y="1323731"/>
            <a:ext cx="1472400" cy="29212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CEDE98-530D-4D17-A345-55B7DBEC73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640" b="1"/>
          <a:stretch/>
        </p:blipFill>
        <p:spPr>
          <a:xfrm>
            <a:off x="687192" y="3676651"/>
            <a:ext cx="1472400" cy="12195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697F000-393B-49A7-B254-7899762C32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859" t="87907" b="986"/>
          <a:stretch/>
        </p:blipFill>
        <p:spPr>
          <a:xfrm>
            <a:off x="2797589" y="4157729"/>
            <a:ext cx="355450" cy="324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333377C-03FA-4384-AA95-A323D1646690}"/>
              </a:ext>
            </a:extLst>
          </p:cNvPr>
          <p:cNvSpPr txBox="1"/>
          <p:nvPr/>
        </p:nvSpPr>
        <p:spPr>
          <a:xfrm>
            <a:off x="3153040" y="4150179"/>
            <a:ext cx="341277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/!\ Le bouton d’aide/assistance présent dans les maquettes proposées n’est actuellement pas disponible dans les parcours digitaux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65708E-6A08-3F5D-7857-9F35098E9A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857" y="1323731"/>
            <a:ext cx="1461600" cy="25996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E54321-7CEA-70FB-B9D4-E645004E5D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956" y="3297822"/>
            <a:ext cx="1461601" cy="55895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BA7ADC-E288-6AC0-0BF0-932A66957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88" y="1059582"/>
            <a:ext cx="1800200" cy="363343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8719C1B-D274-43F7-74A5-BCB4B70071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2601" y="1345645"/>
            <a:ext cx="1427084" cy="302366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4C410EA-4415-4605-AB17-65DFC6F7CF5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1180" b="5035"/>
          <a:stretch/>
        </p:blipFill>
        <p:spPr>
          <a:xfrm>
            <a:off x="7315343" y="1338558"/>
            <a:ext cx="1444342" cy="258487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9E486C7-4C9A-69E4-6D91-9693858C60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4063" y="2438119"/>
            <a:ext cx="1461600" cy="170773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135F295-2AFE-2C8B-9964-E85A6D4A5CD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37" t="12821" r="1007" b="19225"/>
          <a:stretch/>
        </p:blipFill>
        <p:spPr>
          <a:xfrm>
            <a:off x="7321693" y="2933700"/>
            <a:ext cx="1461600" cy="143561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E2DCD1C-4AC7-3957-5491-E664DB85C37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7681"/>
          <a:stretch/>
        </p:blipFill>
        <p:spPr>
          <a:xfrm>
            <a:off x="693218" y="3767177"/>
            <a:ext cx="1461600" cy="580235"/>
          </a:xfrm>
          <a:prstGeom prst="rect">
            <a:avLst/>
          </a:prstGeom>
        </p:spPr>
      </p:pic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21EE42B2-3FC1-5DFE-BD69-FB5F6014CEC9}"/>
              </a:ext>
            </a:extLst>
          </p:cNvPr>
          <p:cNvCxnSpPr>
            <a:cxnSpLocks/>
          </p:cNvCxnSpPr>
          <p:nvPr/>
        </p:nvCxnSpPr>
        <p:spPr>
          <a:xfrm>
            <a:off x="2152107" y="3891712"/>
            <a:ext cx="5381550" cy="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243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</p:spPr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00385" y="612000"/>
            <a:ext cx="7704098" cy="288032"/>
          </a:xfrm>
        </p:spPr>
        <p:txBody>
          <a:bodyPr/>
          <a:lstStyle/>
          <a:p>
            <a:r>
              <a:rPr lang="fr-FR"/>
              <a:t>Eligibilité du client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3" y="1116106"/>
            <a:ext cx="3030320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Une fois le client authentifié, un calcul d’éligibilité est réalisé pour lui permettre de continuer sa demande en ligne. En cas d’inéligibilité 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Le client est invité à contacter son conseiller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Un lead est généré automatiquement informant le collaborateur de l’inéligibilité du client en mentionnant les raisons de cette inéligibilité.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Pour être éligible, le client doit 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Avoir son Top CC Vert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Être majeur et capable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Résider en France ou dans les DOM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Être résident fiscal français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Ne pas être client fragile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Ne pas être déjà EI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Ne pas être décédé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Ne pas être âgé de 100 ans ou plus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Avoir une note Bâle II comprise entre 1 et 8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B6824F-11D8-1A3B-29FE-6666BA85C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78" y="1040728"/>
            <a:ext cx="1800200" cy="363343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F2562BC-AF19-6813-3FF7-201D6DD5F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637" y="4005756"/>
            <a:ext cx="1466908" cy="3441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37C4742-4D84-5647-6C9F-13482508F1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7046"/>
          <a:stretch/>
        </p:blipFill>
        <p:spPr>
          <a:xfrm>
            <a:off x="686897" y="1323662"/>
            <a:ext cx="1461600" cy="30262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5994D2-1A79-C1B4-DF9D-0F6AB23A8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88" y="1059582"/>
            <a:ext cx="1800200" cy="363343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93DA148-A439-4839-604F-5708F030D3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08" b="89914"/>
          <a:stretch/>
        </p:blipFill>
        <p:spPr>
          <a:xfrm>
            <a:off x="7310311" y="1341928"/>
            <a:ext cx="1471802" cy="22977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59AF11-E498-C98D-4C61-9889F906C2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640" b="1"/>
          <a:stretch/>
        </p:blipFill>
        <p:spPr>
          <a:xfrm>
            <a:off x="7312094" y="3682148"/>
            <a:ext cx="1472400" cy="12195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39E91A1-FC9F-03C3-4092-8459AE711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8138" y="1046882"/>
            <a:ext cx="1800200" cy="363343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A4D605A-E0E0-C835-0729-5F9F76E33D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8388" y="1336362"/>
            <a:ext cx="1461600" cy="259969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60A7694-99BC-4F08-1B9F-27777F26650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8058"/>
          <a:stretch/>
        </p:blipFill>
        <p:spPr>
          <a:xfrm>
            <a:off x="5588388" y="3766820"/>
            <a:ext cx="1461600" cy="57042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7E755CF-E211-8BAE-65DE-76F0201D7E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0010" y="3294667"/>
            <a:ext cx="1386393" cy="31832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4DB050E-C1FD-E656-5576-192E24D47F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4929" y="1341928"/>
            <a:ext cx="1461600" cy="2599699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C53C4C7-E061-DE55-AFE0-05CB0583F08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70731"/>
          <a:stretch/>
        </p:blipFill>
        <p:spPr>
          <a:xfrm>
            <a:off x="7321279" y="3599481"/>
            <a:ext cx="1461600" cy="760906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75C36AD9-F8FA-9471-3996-448C315B83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8882" y="3143625"/>
            <a:ext cx="1386393" cy="46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80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B9E7FC-840D-439E-A506-27BAFE21D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DEF218-3098-456E-B11B-15C6877BD1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Régime de la micro entreprise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AB637A-E78D-4E9B-8117-69E935366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E59064-DD31-4958-9409-1C30473B790E}"/>
              </a:ext>
            </a:extLst>
          </p:cNvPr>
          <p:cNvSpPr/>
          <p:nvPr/>
        </p:nvSpPr>
        <p:spPr>
          <a:xfrm>
            <a:off x="2610197" y="1116106"/>
            <a:ext cx="5832648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Recueil systématique du statut auto-entrepreneur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54D21F2-BAB3-4EC3-83D5-4665DFC15A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816"/>
          <a:stretch/>
        </p:blipFill>
        <p:spPr>
          <a:xfrm>
            <a:off x="688455" y="3639250"/>
            <a:ext cx="1461600" cy="732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7A3E27-6028-455D-9B30-CBFEB6B1A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615" y="3327939"/>
            <a:ext cx="1465262" cy="7154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2260B94-3ED5-4A2A-9719-1D91AD3907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3903"/>
          <a:stretch/>
        </p:blipFill>
        <p:spPr>
          <a:xfrm>
            <a:off x="688687" y="1343988"/>
            <a:ext cx="1465200" cy="22437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81D8DE-670A-A868-F568-4401AD0B520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93096"/>
          <a:stretch/>
        </p:blipFill>
        <p:spPr>
          <a:xfrm>
            <a:off x="692896" y="1343988"/>
            <a:ext cx="1461600" cy="17949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ADA72F9-15A2-E48B-B9D4-4766507236B7}"/>
              </a:ext>
            </a:extLst>
          </p:cNvPr>
          <p:cNvSpPr txBox="1"/>
          <p:nvPr/>
        </p:nvSpPr>
        <p:spPr>
          <a:xfrm rot="540192">
            <a:off x="7686477" y="462193"/>
            <a:ext cx="1242648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>
                    <a:lumMod val="20000"/>
                    <a:lumOff val="8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Iso prospect</a:t>
            </a:r>
          </a:p>
        </p:txBody>
      </p:sp>
    </p:spTree>
    <p:extLst>
      <p:ext uri="{BB962C8B-B14F-4D97-AF65-F5344CB8AC3E}">
        <p14:creationId xmlns:p14="http://schemas.microsoft.com/office/powerpoint/2010/main" val="1442060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B9E7FC-840D-439E-A506-27BAFE21D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DEF218-3098-456E-B11B-15C6877BD1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Activité principale / secondaire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AB637A-E78D-4E9B-8117-69E935366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E59064-DD31-4958-9409-1C30473B790E}"/>
              </a:ext>
            </a:extLst>
          </p:cNvPr>
          <p:cNvSpPr/>
          <p:nvPr/>
        </p:nvSpPr>
        <p:spPr>
          <a:xfrm>
            <a:off x="2610197" y="1116106"/>
            <a:ext cx="5832648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Recueil de l’importance de son activité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54D21F2-BAB3-4EC3-83D5-4665DFC15A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816"/>
          <a:stretch/>
        </p:blipFill>
        <p:spPr>
          <a:xfrm>
            <a:off x="688455" y="3639250"/>
            <a:ext cx="1461600" cy="732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7A3E27-6028-455D-9B30-CBFEB6B1A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615" y="3327939"/>
            <a:ext cx="1465262" cy="7154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18E95D-FE85-A6F9-A05A-0DF3128917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9788"/>
          <a:stretch/>
        </p:blipFill>
        <p:spPr>
          <a:xfrm>
            <a:off x="694805" y="1347417"/>
            <a:ext cx="1461600" cy="20852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2761801-7F08-61D3-1AB4-9DF05BB68129}"/>
              </a:ext>
            </a:extLst>
          </p:cNvPr>
          <p:cNvSpPr txBox="1"/>
          <p:nvPr/>
        </p:nvSpPr>
        <p:spPr>
          <a:xfrm rot="540192">
            <a:off x="7686477" y="462193"/>
            <a:ext cx="1242648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>
                    <a:lumMod val="20000"/>
                    <a:lumOff val="8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Iso prospect</a:t>
            </a:r>
          </a:p>
        </p:txBody>
      </p:sp>
    </p:spTree>
    <p:extLst>
      <p:ext uri="{BB962C8B-B14F-4D97-AF65-F5344CB8AC3E}">
        <p14:creationId xmlns:p14="http://schemas.microsoft.com/office/powerpoint/2010/main" val="1798421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03C6D62-EF7A-4AFA-9D65-A6F92B5827CD}"/>
              </a:ext>
            </a:extLst>
          </p:cNvPr>
          <p:cNvSpPr/>
          <p:nvPr/>
        </p:nvSpPr>
        <p:spPr>
          <a:xfrm>
            <a:off x="2327784" y="1116106"/>
            <a:ext cx="1353984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Saisie du n° SIREN et ainsi récupérer automatiquement les informations légales de l’entreprise pour :</a:t>
            </a:r>
            <a:b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</a:b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Vérifier </a:t>
            </a: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l’existence</a:t>
            </a: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du SIREN</a:t>
            </a:r>
            <a:b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</a:b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Vérifier la </a:t>
            </a: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diffusibilité</a:t>
            </a: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de ses informations</a:t>
            </a:r>
            <a:b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</a:b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Vérifier la </a:t>
            </a: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catégorie juridique </a:t>
            </a: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de l’entreprise (Entrepreneur Individuel)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5256308" cy="337362"/>
          </a:xfrm>
        </p:spPr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00385" y="612000"/>
            <a:ext cx="5255791" cy="288032"/>
          </a:xfrm>
        </p:spPr>
        <p:txBody>
          <a:bodyPr/>
          <a:lstStyle/>
          <a:p>
            <a:r>
              <a:rPr lang="fr-FR"/>
              <a:t>Interrogation SIREN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D11D502-595D-4F5F-963A-3B4F37843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412" y="1059582"/>
            <a:ext cx="1800200" cy="363343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BA7193-A6AC-441A-A059-411DB1993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288" y="1059582"/>
            <a:ext cx="1800200" cy="3633432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9FCF027-D9DF-4544-8CD7-217265FF00E5}"/>
              </a:ext>
            </a:extLst>
          </p:cNvPr>
          <p:cNvSpPr/>
          <p:nvPr/>
        </p:nvSpPr>
        <p:spPr>
          <a:xfrm>
            <a:off x="3707904" y="926167"/>
            <a:ext cx="5129021" cy="1470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Fenêtre modale d’information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6698AC-2694-4140-9FA1-C0296820E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918" y="1380260"/>
            <a:ext cx="1461572" cy="2938732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FAE2167A-6C9E-4580-983F-EE85FFD3A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1059582"/>
            <a:ext cx="1800200" cy="36334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DA4429-4EBA-433E-9518-E46E8E16B1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8571" y="4024610"/>
            <a:ext cx="1466908" cy="3441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8A5DBA-E343-4DAB-8E69-A766310B159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9020"/>
          <a:stretch/>
        </p:blipFill>
        <p:spPr>
          <a:xfrm>
            <a:off x="692554" y="3264789"/>
            <a:ext cx="1457269" cy="106219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3EC4AD-D0E8-4F44-B042-5C0A7D017A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8734" y="1341892"/>
            <a:ext cx="1461600" cy="281406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9FCDF75-3013-4BB3-B038-F2F6439BF0F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73592"/>
          <a:stretch/>
        </p:blipFill>
        <p:spPr>
          <a:xfrm>
            <a:off x="3858061" y="3646246"/>
            <a:ext cx="1461600" cy="722554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572FF3F-D55E-4F34-BB51-341DB979571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73592" b="19141"/>
          <a:stretch/>
        </p:blipFill>
        <p:spPr>
          <a:xfrm>
            <a:off x="3867578" y="3525043"/>
            <a:ext cx="1461600" cy="19883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3727708-1B7F-46FD-BCE5-D65C6BE2551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8229"/>
          <a:stretch/>
        </p:blipFill>
        <p:spPr>
          <a:xfrm>
            <a:off x="7317077" y="3755896"/>
            <a:ext cx="1461600" cy="612660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9217E71B-0C3A-46C8-B8C3-31E7AFF43C1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73592" b="19141"/>
          <a:stretch/>
        </p:blipFill>
        <p:spPr>
          <a:xfrm>
            <a:off x="5587569" y="3600978"/>
            <a:ext cx="1461600" cy="19883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8391698-395E-44FA-A26E-A668A3A58B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077" y="1341892"/>
            <a:ext cx="1461600" cy="2642573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6A766BF7-8D13-4008-BDC5-3CA9A6B2924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73472"/>
          <a:stretch/>
        </p:blipFill>
        <p:spPr>
          <a:xfrm>
            <a:off x="7317077" y="3667537"/>
            <a:ext cx="1461600" cy="701019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F7DF0D3E-2580-4EDE-9D8E-06534C3B7DD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73592" b="19141"/>
          <a:stretch/>
        </p:blipFill>
        <p:spPr>
          <a:xfrm>
            <a:off x="7317077" y="3431438"/>
            <a:ext cx="1461600" cy="198835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B2765DA1-CF6D-4B71-9352-E507D45D2FC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2794"/>
          <a:stretch/>
        </p:blipFill>
        <p:spPr>
          <a:xfrm>
            <a:off x="3858061" y="1341893"/>
            <a:ext cx="1461600" cy="2007118"/>
          </a:xfrm>
          <a:prstGeom prst="rect">
            <a:avLst/>
          </a:prstGeom>
        </p:spPr>
      </p:pic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D180A5B1-899A-4C90-8875-8027FF594335}"/>
              </a:ext>
            </a:extLst>
          </p:cNvPr>
          <p:cNvCxnSpPr>
            <a:cxnSpLocks/>
          </p:cNvCxnSpPr>
          <p:nvPr/>
        </p:nvCxnSpPr>
        <p:spPr>
          <a:xfrm>
            <a:off x="3124200" y="2596133"/>
            <a:ext cx="817454" cy="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9D72FDA8-3BF7-4A27-AC3B-4315DDE549E9}"/>
              </a:ext>
            </a:extLst>
          </p:cNvPr>
          <p:cNvCxnSpPr>
            <a:cxnSpLocks/>
          </p:cNvCxnSpPr>
          <p:nvPr/>
        </p:nvCxnSpPr>
        <p:spPr>
          <a:xfrm>
            <a:off x="3628635" y="3355082"/>
            <a:ext cx="2133990" cy="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595084D3-3CB9-4BE6-B854-140DEF073AD2}"/>
              </a:ext>
            </a:extLst>
          </p:cNvPr>
          <p:cNvCxnSpPr>
            <a:cxnSpLocks/>
          </p:cNvCxnSpPr>
          <p:nvPr/>
        </p:nvCxnSpPr>
        <p:spPr>
          <a:xfrm>
            <a:off x="3628635" y="3703687"/>
            <a:ext cx="4183197" cy="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4BCA6D27-35DC-484F-A8D2-0D00BC7A272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25997"/>
          <a:stretch/>
        </p:blipFill>
        <p:spPr>
          <a:xfrm>
            <a:off x="693990" y="1345688"/>
            <a:ext cx="1458000" cy="1919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65FCCB-6F70-0027-7D30-E7327A2F53D2}"/>
              </a:ext>
            </a:extLst>
          </p:cNvPr>
          <p:cNvSpPr txBox="1"/>
          <p:nvPr/>
        </p:nvSpPr>
        <p:spPr>
          <a:xfrm rot="540192">
            <a:off x="7686477" y="462193"/>
            <a:ext cx="1242648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>
                    <a:lumMod val="20000"/>
                    <a:lumOff val="8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Iso prospect</a:t>
            </a:r>
          </a:p>
        </p:txBody>
      </p:sp>
    </p:spTree>
    <p:extLst>
      <p:ext uri="{BB962C8B-B14F-4D97-AF65-F5344CB8AC3E}">
        <p14:creationId xmlns:p14="http://schemas.microsoft.com/office/powerpoint/2010/main" val="3545709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5256308" cy="337362"/>
          </a:xfrm>
        </p:spPr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00385" y="612000"/>
            <a:ext cx="5255791" cy="288032"/>
          </a:xfrm>
        </p:spPr>
        <p:txBody>
          <a:bodyPr/>
          <a:lstStyle/>
          <a:p>
            <a:r>
              <a:rPr lang="fr-FR"/>
              <a:t>Validation des informations du SIREN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DDB5EB9-BB48-4071-B29C-7C30D8021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3D96FF-B33F-48DC-96EE-F26C908C3A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824"/>
          <a:stretch/>
        </p:blipFill>
        <p:spPr>
          <a:xfrm>
            <a:off x="694013" y="3580861"/>
            <a:ext cx="1461600" cy="80171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26D06A-A691-4C84-B994-56726E18B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88" y="1059582"/>
            <a:ext cx="1800200" cy="363343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6071575-DBAC-4020-B3E0-3554404698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8229"/>
          <a:stretch/>
        </p:blipFill>
        <p:spPr>
          <a:xfrm>
            <a:off x="7317077" y="3755896"/>
            <a:ext cx="1461600" cy="6126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07A391-71CD-4316-A77D-3637643889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127"/>
          <a:stretch/>
        </p:blipFill>
        <p:spPr>
          <a:xfrm>
            <a:off x="7317077" y="1347173"/>
            <a:ext cx="1461600" cy="208426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9444B3-D916-4F5D-9FC2-07710E71277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2955"/>
          <a:stretch/>
        </p:blipFill>
        <p:spPr>
          <a:xfrm>
            <a:off x="692208" y="3603993"/>
            <a:ext cx="1461600" cy="77264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728EA30-88F5-435C-BECC-F61619825153}"/>
              </a:ext>
            </a:extLst>
          </p:cNvPr>
          <p:cNvSpPr/>
          <p:nvPr/>
        </p:nvSpPr>
        <p:spPr>
          <a:xfrm>
            <a:off x="2610197" y="1116106"/>
            <a:ext cx="4081309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Les informations collectées automatiquement à partir du n° de SIREN saisie sont restituées pour validation par le déjà client de 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son nom, prénom et nom commercial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l’activité déclarée auprès de son centre de formalité (Son NAF/APE)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sa date d’immatriculation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son adresse légale déclarée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b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</a:b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On invite le prospect à contacter son Centre de Formalité des Entreprises pour faire modifier ses informations si elles ne sont pas conformes.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31D28BE-B823-40AE-986C-D7ADFFECA14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7046"/>
          <a:stretch/>
        </p:blipFill>
        <p:spPr>
          <a:xfrm>
            <a:off x="694013" y="1347173"/>
            <a:ext cx="1461600" cy="2084265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1F67FE80-FB64-0C8D-9C38-865F7DBB2EBD}"/>
              </a:ext>
            </a:extLst>
          </p:cNvPr>
          <p:cNvCxnSpPr>
            <a:cxnSpLocks/>
          </p:cNvCxnSpPr>
          <p:nvPr/>
        </p:nvCxnSpPr>
        <p:spPr>
          <a:xfrm>
            <a:off x="2024760" y="3927202"/>
            <a:ext cx="4985640" cy="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587C1F28-DF04-4F63-1B13-A08D90F68940}"/>
              </a:ext>
            </a:extLst>
          </p:cNvPr>
          <p:cNvSpPr txBox="1"/>
          <p:nvPr/>
        </p:nvSpPr>
        <p:spPr>
          <a:xfrm rot="540192">
            <a:off x="7686477" y="462193"/>
            <a:ext cx="1242648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>
                    <a:lumMod val="20000"/>
                    <a:lumOff val="8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Iso prospect</a:t>
            </a:r>
          </a:p>
        </p:txBody>
      </p:sp>
    </p:spTree>
    <p:extLst>
      <p:ext uri="{BB962C8B-B14F-4D97-AF65-F5344CB8AC3E}">
        <p14:creationId xmlns:p14="http://schemas.microsoft.com/office/powerpoint/2010/main" val="1017958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B9E7FC-840D-439E-A506-27BAFE21D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DEF218-3098-456E-B11B-15C6877BD1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Validation de l’adresse de domicile personnelle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AB637A-E78D-4E9B-8117-69E935366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E59064-DD31-4958-9409-1C30473B790E}"/>
              </a:ext>
            </a:extLst>
          </p:cNvPr>
          <p:cNvSpPr/>
          <p:nvPr/>
        </p:nvSpPr>
        <p:spPr>
          <a:xfrm>
            <a:off x="2610197" y="1116106"/>
            <a:ext cx="5832648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Si l’adresse légale professionnelle est différente de son adresse légale personnelle connue du SI à titre particulier, le client indique si cette adresse personnelle est toujours d’actualité.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Si ce n’est pas le cas, le collaborateur qui traite le lead aura à sa charge l’actualisation de cette adresse personnelle (via le processus de mise à jour de la connaissance client)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00FE9B2-9718-E3F8-65D7-C553A3A27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05" y="1347417"/>
            <a:ext cx="1461600" cy="259969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D09D71-CC2B-6F50-8B79-3537CE989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615" y="3366039"/>
            <a:ext cx="1465262" cy="71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66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5256308" cy="337362"/>
          </a:xfrm>
        </p:spPr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00385" y="612000"/>
            <a:ext cx="5255791" cy="288032"/>
          </a:xfrm>
        </p:spPr>
        <p:txBody>
          <a:bodyPr/>
          <a:lstStyle/>
          <a:p>
            <a:r>
              <a:rPr lang="fr-FR"/>
              <a:t>Coordonnées professionnelles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91703" y="1116106"/>
            <a:ext cx="4051142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Les coordonnées téléphone sécurisé et email du client à titre particulier sont par défaut celles de l’activité professionnelle.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Le client peut communiquer des coordonnées spécifiques dans le cadre de son activité professionnelle (les coordonnées à tire particulier ne sont pas « écrasées »</a:t>
            </a:r>
          </a:p>
          <a:p>
            <a:pPr marL="1841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3011F95-97AB-4E7C-A98C-0FDFEE243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934" y="1059582"/>
            <a:ext cx="1800200" cy="363343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7860610-2AE3-4DF0-B39C-7E49A0059D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08" b="89914"/>
          <a:stretch/>
        </p:blipFill>
        <p:spPr>
          <a:xfrm>
            <a:off x="2565791" y="1336431"/>
            <a:ext cx="1471802" cy="229772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4E724626-45E3-40FB-8281-BD27DD7D8B81}"/>
              </a:ext>
            </a:extLst>
          </p:cNvPr>
          <p:cNvSpPr txBox="1"/>
          <p:nvPr/>
        </p:nvSpPr>
        <p:spPr>
          <a:xfrm>
            <a:off x="2923180" y="1356344"/>
            <a:ext cx="764953" cy="17697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5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Entrée en relation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22574ED-E5CC-1602-A476-A81609C57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23" y="1358819"/>
            <a:ext cx="1461600" cy="25996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E8E9AB-F1F4-DED1-1A3D-16493B938D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0669"/>
          <a:stretch/>
        </p:blipFill>
        <p:spPr>
          <a:xfrm>
            <a:off x="695023" y="3596054"/>
            <a:ext cx="1461600" cy="77052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CAD979-0757-7D92-508E-2E8970B15A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9070" y="1336675"/>
            <a:ext cx="1461600" cy="25996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C5C734B-C875-F200-B384-5230DC5E5D1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2415"/>
          <a:stretch/>
        </p:blipFill>
        <p:spPr>
          <a:xfrm>
            <a:off x="2569070" y="3676651"/>
            <a:ext cx="1461600" cy="717128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E7AF018A-706E-96A2-FF86-A9C1A2CC55F2}"/>
              </a:ext>
            </a:extLst>
          </p:cNvPr>
          <p:cNvCxnSpPr>
            <a:cxnSpLocks/>
          </p:cNvCxnSpPr>
          <p:nvPr/>
        </p:nvCxnSpPr>
        <p:spPr>
          <a:xfrm>
            <a:off x="1763688" y="3219822"/>
            <a:ext cx="2520280" cy="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10A3CDDB-F743-7BCD-4815-C98C73C9939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0702"/>
          <a:stretch/>
        </p:blipFill>
        <p:spPr>
          <a:xfrm>
            <a:off x="2565408" y="3327935"/>
            <a:ext cx="1465262" cy="35269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83F90A-DCDE-6155-72B6-AF852E8302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7314"/>
          <a:stretch/>
        </p:blipFill>
        <p:spPr>
          <a:xfrm>
            <a:off x="2569070" y="4033317"/>
            <a:ext cx="1461600" cy="33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28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B9E7FC-840D-439E-A506-27BAFE21D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DEF218-3098-456E-B11B-15C6877BD1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Collecte de la CSP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AB637A-E78D-4E9B-8117-69E935366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E59064-DD31-4958-9409-1C30473B790E}"/>
              </a:ext>
            </a:extLst>
          </p:cNvPr>
          <p:cNvSpPr/>
          <p:nvPr/>
        </p:nvSpPr>
        <p:spPr>
          <a:xfrm>
            <a:off x="2610197" y="1116106"/>
            <a:ext cx="5832648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Une liste de CSP contextualisée à son code APE capté lors de l’interrogation SIRENE est proposée à l’entrepreneur individuel.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35718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Si aucune liste n’est à restituer ou que le client ne trouve pas de correspondance dans la liste, c’est le conseiller en charge du lead qui collectera l’information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5A7A6BB-F863-3583-792D-BD0AC86C5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05" y="1347417"/>
            <a:ext cx="1461600" cy="259969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599DC9-43C3-558D-99E1-5A24C4E107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612"/>
          <a:stretch/>
        </p:blipFill>
        <p:spPr>
          <a:xfrm>
            <a:off x="700911" y="3680626"/>
            <a:ext cx="1461600" cy="42604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89AC7E4-1FBE-BC0C-1287-508CE8A5B9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0702"/>
          <a:stretch/>
        </p:blipFill>
        <p:spPr>
          <a:xfrm>
            <a:off x="689646" y="3327935"/>
            <a:ext cx="1465262" cy="352691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5908946-F591-FA43-E88C-46440F8E9114}"/>
              </a:ext>
            </a:extLst>
          </p:cNvPr>
          <p:cNvCxnSpPr>
            <a:cxnSpLocks/>
          </p:cNvCxnSpPr>
          <p:nvPr/>
        </p:nvCxnSpPr>
        <p:spPr>
          <a:xfrm>
            <a:off x="2045387" y="3956703"/>
            <a:ext cx="900000" cy="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>
            <a:extLst>
              <a:ext uri="{FF2B5EF4-FFF2-40B4-BE49-F238E27FC236}">
                <a16:creationId xmlns:a16="http://schemas.microsoft.com/office/drawing/2014/main" id="{542BD59D-D4C6-B276-C86E-ED929259CF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7314"/>
          <a:stretch/>
        </p:blipFill>
        <p:spPr>
          <a:xfrm>
            <a:off x="695023" y="4033316"/>
            <a:ext cx="1461600" cy="33326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A4F882-5A18-E896-FA17-EE33D943A2DA}"/>
              </a:ext>
            </a:extLst>
          </p:cNvPr>
          <p:cNvSpPr txBox="1"/>
          <p:nvPr/>
        </p:nvSpPr>
        <p:spPr>
          <a:xfrm rot="540192">
            <a:off x="7686477" y="462193"/>
            <a:ext cx="1242648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>
                    <a:lumMod val="20000"/>
                    <a:lumOff val="8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Iso prospect</a:t>
            </a:r>
          </a:p>
        </p:txBody>
      </p:sp>
    </p:spTree>
    <p:extLst>
      <p:ext uri="{BB962C8B-B14F-4D97-AF65-F5344CB8AC3E}">
        <p14:creationId xmlns:p14="http://schemas.microsoft.com/office/powerpoint/2010/main" val="123985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5256308" cy="337362"/>
          </a:xfrm>
        </p:spPr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00385" y="612000"/>
            <a:ext cx="5255791" cy="288032"/>
          </a:xfrm>
        </p:spPr>
        <p:txBody>
          <a:bodyPr/>
          <a:lstStyle/>
          <a:p>
            <a:r>
              <a:rPr lang="fr-FR"/>
              <a:t>Collecte du détail de l’activité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91703" y="1116106"/>
            <a:ext cx="4051142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Une liste contextualisée de spécialités liées au code APE de l’entrepreneur individuel lui est proposée.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35718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Si aucune liste n’est à restituer ou que le client ne trouve pas de correspondance dans la liste, il est invité à renseigner manuellement sa spécialité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1841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3011F95-97AB-4E7C-A98C-0FDFEE243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934" y="1059582"/>
            <a:ext cx="1800200" cy="363343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7860610-2AE3-4DF0-B39C-7E49A0059D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08" b="89914"/>
          <a:stretch/>
        </p:blipFill>
        <p:spPr>
          <a:xfrm>
            <a:off x="2565791" y="1336431"/>
            <a:ext cx="1471802" cy="229772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4E724626-45E3-40FB-8281-BD27DD7D8B81}"/>
              </a:ext>
            </a:extLst>
          </p:cNvPr>
          <p:cNvSpPr txBox="1"/>
          <p:nvPr/>
        </p:nvSpPr>
        <p:spPr>
          <a:xfrm>
            <a:off x="2923180" y="1356344"/>
            <a:ext cx="764953" cy="17697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5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Entrée en relation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E8E9AB-F1F4-DED1-1A3D-16493B938D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0669"/>
          <a:stretch/>
        </p:blipFill>
        <p:spPr>
          <a:xfrm>
            <a:off x="695023" y="3596054"/>
            <a:ext cx="1461600" cy="77052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26BF43-CE63-630B-0C4B-C0C62040DF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023" y="1358819"/>
            <a:ext cx="1461600" cy="259969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A9AE2F-6E2B-40AC-A7B9-206B8F6EA3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0702"/>
          <a:stretch/>
        </p:blipFill>
        <p:spPr>
          <a:xfrm>
            <a:off x="691361" y="3230663"/>
            <a:ext cx="1465262" cy="69301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9F3CDA-F4FA-2281-3926-60928116CA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3257"/>
          <a:stretch/>
        </p:blipFill>
        <p:spPr>
          <a:xfrm>
            <a:off x="684011" y="3697919"/>
            <a:ext cx="1461600" cy="4352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064A4C-F314-1972-E4CA-C80618C807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7314"/>
          <a:stretch/>
        </p:blipFill>
        <p:spPr>
          <a:xfrm>
            <a:off x="695023" y="4033316"/>
            <a:ext cx="1461600" cy="33326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0CEAA09-252B-8519-8ED0-CCDF152BE4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9070" y="1336675"/>
            <a:ext cx="1461600" cy="259969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0766B34-0CD8-5707-B67F-421601AF2F3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4573" b="-1"/>
          <a:stretch/>
        </p:blipFill>
        <p:spPr>
          <a:xfrm>
            <a:off x="2562147" y="3445550"/>
            <a:ext cx="1461600" cy="92102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61641A8-0D1F-06A2-8DB3-DAEF34F47E2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0702"/>
          <a:stretch/>
        </p:blipFill>
        <p:spPr>
          <a:xfrm>
            <a:off x="2569070" y="3119114"/>
            <a:ext cx="1465262" cy="52307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73CE234-478B-4117-FDE8-6ACA1A562F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7314"/>
          <a:stretch/>
        </p:blipFill>
        <p:spPr>
          <a:xfrm>
            <a:off x="2569070" y="4033316"/>
            <a:ext cx="1461600" cy="333261"/>
          </a:xfrm>
          <a:prstGeom prst="rect">
            <a:avLst/>
          </a:prstGeom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1C10698C-4B39-53C4-36F9-A18E0DEB7F2D}"/>
              </a:ext>
            </a:extLst>
          </p:cNvPr>
          <p:cNvCxnSpPr>
            <a:cxnSpLocks/>
          </p:cNvCxnSpPr>
          <p:nvPr/>
        </p:nvCxnSpPr>
        <p:spPr>
          <a:xfrm>
            <a:off x="1959423" y="3994631"/>
            <a:ext cx="2643243" cy="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0710EE12-3C24-C7F4-45EF-D3FF52A17729}"/>
              </a:ext>
            </a:extLst>
          </p:cNvPr>
          <p:cNvSpPr txBox="1"/>
          <p:nvPr/>
        </p:nvSpPr>
        <p:spPr>
          <a:xfrm rot="540192">
            <a:off x="7686477" y="462193"/>
            <a:ext cx="1242648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>
                    <a:lumMod val="20000"/>
                    <a:lumOff val="8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Iso prospect</a:t>
            </a:r>
          </a:p>
        </p:txBody>
      </p:sp>
    </p:spTree>
    <p:extLst>
      <p:ext uri="{BB962C8B-B14F-4D97-AF65-F5344CB8AC3E}">
        <p14:creationId xmlns:p14="http://schemas.microsoft.com/office/powerpoint/2010/main" val="610621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5256308" cy="337362"/>
          </a:xfrm>
        </p:spPr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00385" y="612000"/>
            <a:ext cx="5255791" cy="288032"/>
          </a:xfrm>
        </p:spPr>
        <p:txBody>
          <a:bodyPr/>
          <a:lstStyle/>
          <a:p>
            <a:r>
              <a:rPr lang="fr-FR"/>
              <a:t>Chiffres d’affaires prévisionnels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10197" y="1116106"/>
            <a:ext cx="5832648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Si l’immatriculation de l’EI est récente c’est-à-dire  deux ans au plus, affichage de la page permettant à l’utilisateur de renseigner le chiffre d’affaires prévisionnel de l’année en cours et celui de l’année à venir.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Le document « prévisionnel » permettant de justifier l’activité économique professionnelle du Dossier Règlementaire Client est généré automatiquement et est auto-certifié.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3637D6A-347D-3D02-26B4-0329AA4238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20776"/>
          <a:stretch/>
        </p:blipFill>
        <p:spPr>
          <a:xfrm>
            <a:off x="689823" y="1357765"/>
            <a:ext cx="1461600" cy="215219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EC9072-0239-8D40-1650-6081D0DFAE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5534"/>
          <a:stretch/>
        </p:blipFill>
        <p:spPr>
          <a:xfrm>
            <a:off x="692825" y="3475933"/>
            <a:ext cx="1461600" cy="89601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C5CDE68-0C3F-1761-E029-290958E5F2A6}"/>
              </a:ext>
            </a:extLst>
          </p:cNvPr>
          <p:cNvSpPr txBox="1"/>
          <p:nvPr/>
        </p:nvSpPr>
        <p:spPr>
          <a:xfrm rot="540192">
            <a:off x="7686477" y="462193"/>
            <a:ext cx="1242648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>
                    <a:lumMod val="20000"/>
                    <a:lumOff val="8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Iso prospect</a:t>
            </a:r>
          </a:p>
        </p:txBody>
      </p:sp>
    </p:spTree>
    <p:extLst>
      <p:ext uri="{BB962C8B-B14F-4D97-AF65-F5344CB8AC3E}">
        <p14:creationId xmlns:p14="http://schemas.microsoft.com/office/powerpoint/2010/main" val="3021302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5256308" cy="337362"/>
          </a:xfrm>
        </p:spPr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00385" y="612000"/>
            <a:ext cx="5255791" cy="288032"/>
          </a:xfrm>
        </p:spPr>
        <p:txBody>
          <a:bodyPr/>
          <a:lstStyle/>
          <a:p>
            <a:r>
              <a:rPr lang="fr-FR"/>
              <a:t>Usage du compte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10197" y="1116106"/>
            <a:ext cx="5832648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Choix de l’usage du compte 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L’usage est considéré comme principal si le prospect répond Oui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L’usage est considéré comme secondaire si le prospect répond Non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2F3E14-6DFA-1771-F917-C0EC29D07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629" y="1371867"/>
            <a:ext cx="1461600" cy="25996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45A7CD-5AC2-F2EA-5E7D-2C1C12EB9D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6151"/>
          <a:stretch/>
        </p:blipFill>
        <p:spPr>
          <a:xfrm>
            <a:off x="696000" y="4011910"/>
            <a:ext cx="1461600" cy="36004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5A766A-D565-1229-65BE-152C74D675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2028" b="21353"/>
          <a:stretch/>
        </p:blipFill>
        <p:spPr>
          <a:xfrm>
            <a:off x="696000" y="3579862"/>
            <a:ext cx="1461600" cy="4320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D238082-6661-8CE1-D754-0DFD43A79C00}"/>
              </a:ext>
            </a:extLst>
          </p:cNvPr>
          <p:cNvSpPr txBox="1"/>
          <p:nvPr/>
        </p:nvSpPr>
        <p:spPr>
          <a:xfrm rot="540192">
            <a:off x="7686477" y="462193"/>
            <a:ext cx="1242648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>
                    <a:lumMod val="20000"/>
                    <a:lumOff val="8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Iso prospect</a:t>
            </a:r>
          </a:p>
        </p:txBody>
      </p:sp>
    </p:spTree>
    <p:extLst>
      <p:ext uri="{BB962C8B-B14F-4D97-AF65-F5344CB8AC3E}">
        <p14:creationId xmlns:p14="http://schemas.microsoft.com/office/powerpoint/2010/main" val="803145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5256308" cy="337362"/>
          </a:xfrm>
        </p:spPr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00385" y="612000"/>
            <a:ext cx="5255791" cy="288032"/>
          </a:xfrm>
        </p:spPr>
        <p:txBody>
          <a:bodyPr/>
          <a:lstStyle/>
          <a:p>
            <a:r>
              <a:rPr lang="fr-FR"/>
              <a:t>Introduction à la collecte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03741" y="3795886"/>
            <a:ext cx="143792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741" y="3795886"/>
            <a:ext cx="1437922" cy="30289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61DC63-AB44-4677-9197-1718C21BDC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1519"/>
          <a:stretch/>
        </p:blipFill>
        <p:spPr>
          <a:xfrm>
            <a:off x="685409" y="4157662"/>
            <a:ext cx="1471802" cy="22202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534ACB-217C-4C0D-A211-20ED7480AD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553" t="91519" r="22414"/>
          <a:stretch/>
        </p:blipFill>
        <p:spPr>
          <a:xfrm>
            <a:off x="1475656" y="4152354"/>
            <a:ext cx="648072" cy="22202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980E1E1-9171-4C00-972A-13A84B52F4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8" b="89914"/>
          <a:stretch/>
        </p:blipFill>
        <p:spPr>
          <a:xfrm>
            <a:off x="685409" y="1336431"/>
            <a:ext cx="1471802" cy="22977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6A4836E-9C51-4542-B083-3BDC00F31540}"/>
              </a:ext>
            </a:extLst>
          </p:cNvPr>
          <p:cNvSpPr txBox="1"/>
          <p:nvPr/>
        </p:nvSpPr>
        <p:spPr>
          <a:xfrm>
            <a:off x="1042798" y="1356344"/>
            <a:ext cx="764953" cy="17697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5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Entrée en relation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80E3D1-FDC8-42A8-B947-391CB05CBEEE}"/>
              </a:ext>
            </a:extLst>
          </p:cNvPr>
          <p:cNvSpPr/>
          <p:nvPr/>
        </p:nvSpPr>
        <p:spPr>
          <a:xfrm>
            <a:off x="688180" y="1559718"/>
            <a:ext cx="1469233" cy="2586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5E21B00-48EE-4A9F-B45F-2633A95A40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2030"/>
          <a:stretch/>
        </p:blipFill>
        <p:spPr>
          <a:xfrm>
            <a:off x="701155" y="3839031"/>
            <a:ext cx="1437922" cy="320551"/>
          </a:xfrm>
          <a:prstGeom prst="rect">
            <a:avLst/>
          </a:prstGeom>
        </p:spPr>
      </p:pic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FFC2A1-96B4-42AB-B83B-2B38043590F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3560"/>
          <a:stretch/>
        </p:blipFill>
        <p:spPr>
          <a:xfrm>
            <a:off x="688180" y="1336432"/>
            <a:ext cx="1469031" cy="199731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A2CB3F5-19B2-45EB-85BA-35FF7F78C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2293" y="1059582"/>
            <a:ext cx="1800200" cy="3633432"/>
          </a:xfrm>
          <a:prstGeom prst="rect">
            <a:avLst/>
          </a:prstGeom>
        </p:spPr>
      </p:pic>
      <p:pic>
        <p:nvPicPr>
          <p:cNvPr id="28" name="Image 27" descr="Une image contenant texte&#10;&#10;Description générée automatiquement">
            <a:extLst>
              <a:ext uri="{FF2B5EF4-FFF2-40B4-BE49-F238E27FC236}">
                <a16:creationId xmlns:a16="http://schemas.microsoft.com/office/drawing/2014/main" id="{8DE7C012-794F-4FA8-A62B-4D53B6046C6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42110"/>
          <a:stretch/>
        </p:blipFill>
        <p:spPr>
          <a:xfrm>
            <a:off x="7188200" y="1343585"/>
            <a:ext cx="1466388" cy="303791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0" name="Image 29" descr="Une image contenant texte&#10;&#10;Description générée automatiquement">
            <a:extLst>
              <a:ext uri="{FF2B5EF4-FFF2-40B4-BE49-F238E27FC236}">
                <a16:creationId xmlns:a16="http://schemas.microsoft.com/office/drawing/2014/main" id="{AE07C595-6643-4898-8458-CBBA2E5BFDC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-17019"/>
          <a:stretch/>
        </p:blipFill>
        <p:spPr>
          <a:xfrm>
            <a:off x="7187073" y="1342816"/>
            <a:ext cx="1459927" cy="303868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D3624CA-13D7-4B0A-B755-C301D0DE639C}"/>
              </a:ext>
            </a:extLst>
          </p:cNvPr>
          <p:cNvSpPr/>
          <p:nvPr/>
        </p:nvSpPr>
        <p:spPr>
          <a:xfrm>
            <a:off x="7184239" y="952890"/>
            <a:ext cx="1135380" cy="999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Fenêtre modale d’information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3842" y="1116083"/>
            <a:ext cx="3957938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Ecran affiché systématiquement visant à prévenir l’internaute de la collecte des pièces justificatives à venir</a:t>
            </a:r>
            <a:endParaRPr kumimoji="0" lang="fr-FR" sz="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BB3CA45-ADFC-2BEB-5F1A-4652E5DF3B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611" y="1347632"/>
            <a:ext cx="1461600" cy="25996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ECBF02B-5E35-4E18-7CF6-2130510F5CF2}"/>
              </a:ext>
            </a:extLst>
          </p:cNvPr>
          <p:cNvSpPr/>
          <p:nvPr/>
        </p:nvSpPr>
        <p:spPr>
          <a:xfrm>
            <a:off x="726521" y="3374982"/>
            <a:ext cx="1419987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417B87-E4F6-D59F-896B-64C507C773A7}"/>
              </a:ext>
            </a:extLst>
          </p:cNvPr>
          <p:cNvSpPr/>
          <p:nvPr/>
        </p:nvSpPr>
        <p:spPr>
          <a:xfrm>
            <a:off x="726521" y="3374982"/>
            <a:ext cx="1419987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D8A8864-F08D-7AD7-992C-49FBB4D3C9C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77059"/>
          <a:stretch/>
        </p:blipFill>
        <p:spPr>
          <a:xfrm>
            <a:off x="705031" y="3781028"/>
            <a:ext cx="1461600" cy="596390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51809910-6FFF-5262-682B-85E743DAEAA1}"/>
              </a:ext>
            </a:extLst>
          </p:cNvPr>
          <p:cNvCxnSpPr>
            <a:cxnSpLocks/>
          </p:cNvCxnSpPr>
          <p:nvPr/>
        </p:nvCxnSpPr>
        <p:spPr>
          <a:xfrm>
            <a:off x="2110033" y="3204458"/>
            <a:ext cx="4923933" cy="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84532F83-C9F5-CFE9-6B5E-F2790DD07EAF}"/>
              </a:ext>
            </a:extLst>
          </p:cNvPr>
          <p:cNvSpPr txBox="1"/>
          <p:nvPr/>
        </p:nvSpPr>
        <p:spPr>
          <a:xfrm rot="540192">
            <a:off x="7686477" y="462193"/>
            <a:ext cx="1242648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>
                    <a:lumMod val="20000"/>
                    <a:lumOff val="8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Iso prospect</a:t>
            </a:r>
          </a:p>
        </p:txBody>
      </p:sp>
    </p:spTree>
    <p:extLst>
      <p:ext uri="{BB962C8B-B14F-4D97-AF65-F5344CB8AC3E}">
        <p14:creationId xmlns:p14="http://schemas.microsoft.com/office/powerpoint/2010/main" val="1069956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5256308" cy="337362"/>
          </a:xfrm>
        </p:spPr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00385" y="612000"/>
            <a:ext cx="5255791" cy="288032"/>
          </a:xfrm>
        </p:spPr>
        <p:txBody>
          <a:bodyPr/>
          <a:lstStyle/>
          <a:p>
            <a:r>
              <a:rPr lang="fr-FR"/>
              <a:t>Collecte du DRC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703741" y="3128846"/>
            <a:ext cx="1419987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7615" y="1116106"/>
            <a:ext cx="4152644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Seuls les documents PRO sont à collecter pour un client particulier existant ayant déjà son DRC PART validé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Affichage de la liste des pièces restant à collecter : </a:t>
            </a:r>
          </a:p>
          <a:p>
            <a:pPr marL="35560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Justificatif d’activité économique, au choix : </a:t>
            </a:r>
          </a:p>
          <a:p>
            <a:pPr marL="806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Avis d’imposition / non imposition </a:t>
            </a:r>
          </a:p>
          <a:p>
            <a:pPr marL="806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ASDIR</a:t>
            </a:r>
          </a:p>
          <a:p>
            <a:pPr marL="806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Liasse fiscale (2035, 2031 ou 2139) </a:t>
            </a:r>
          </a:p>
          <a:p>
            <a:pPr marL="35560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35560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Justificatif de création d’entreprise, au choix : </a:t>
            </a:r>
          </a:p>
          <a:p>
            <a:pPr marL="806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Extrait K de moins de 3 mois</a:t>
            </a:r>
          </a:p>
          <a:p>
            <a:pPr marL="806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Extrait D1 de moins de 3 mois</a:t>
            </a:r>
          </a:p>
          <a:p>
            <a:pPr marL="806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FFFFFF">
                  <a:lumMod val="6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Avis de situation INSEE de moins d’une semaine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C49802E-E282-4680-B1FE-10D4A5287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060" y="1059582"/>
            <a:ext cx="1800200" cy="3633432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1984D327-2E11-4306-882E-35B0163F1F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418"/>
          <a:stretch/>
        </p:blipFill>
        <p:spPr>
          <a:xfrm>
            <a:off x="2509168" y="3633732"/>
            <a:ext cx="1461600" cy="736843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99E2767B-0499-4AB7-9598-BB3E0BE94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9848" y="2139702"/>
            <a:ext cx="684000" cy="104866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A6A0B1AF-BE0E-4D82-8C3E-1CE6212B2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9848" y="2512366"/>
            <a:ext cx="684000" cy="104866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4F2E1E9A-A8F0-4892-A34D-0A08554303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9848" y="2878854"/>
            <a:ext cx="684000" cy="104866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5CF05CC7-4431-4B9D-A9E6-4832AE9A2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5033" y="3258860"/>
            <a:ext cx="684000" cy="10486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B974DB2-011B-4FCA-AF0A-07F6DA8F5C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1372"/>
          <a:stretch/>
        </p:blipFill>
        <p:spPr>
          <a:xfrm>
            <a:off x="2509168" y="1337965"/>
            <a:ext cx="1461600" cy="11125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8F6BB3-42D9-CE62-9EC7-A1F3C2A025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934" y="1337965"/>
            <a:ext cx="1461600" cy="25996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9B2B20-570E-8E90-BA78-DED6AF3E3B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7237"/>
          <a:stretch/>
        </p:blipFill>
        <p:spPr>
          <a:xfrm>
            <a:off x="681581" y="3258860"/>
            <a:ext cx="1461600" cy="111171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AFB6A9-5E1A-6CCB-1D1F-56A8A2B62C6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0655"/>
          <a:stretch/>
        </p:blipFill>
        <p:spPr>
          <a:xfrm>
            <a:off x="2510310" y="1337964"/>
            <a:ext cx="1461600" cy="206273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859A6E-0D44-D6F3-EDCA-161454A9F1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7226" y="2195693"/>
            <a:ext cx="316249" cy="977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23312F-944B-8691-C60D-69D638B374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5033" y="2586711"/>
            <a:ext cx="316249" cy="977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BB648B7-9E7C-AB25-2A87-D15C79FF77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3617" y="2189927"/>
            <a:ext cx="350802" cy="9318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DAC24C-E5EB-6322-0867-D5CF714BA0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9626" y="2585853"/>
            <a:ext cx="350802" cy="9318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0AD74A-2455-E959-C54E-D2ACC46858C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5953" b="-2"/>
          <a:stretch/>
        </p:blipFill>
        <p:spPr>
          <a:xfrm>
            <a:off x="2511093" y="4005354"/>
            <a:ext cx="1461600" cy="365221"/>
          </a:xfrm>
          <a:prstGeom prst="rect">
            <a:avLst/>
          </a:prstGeom>
        </p:spPr>
      </p:pic>
      <p:pic>
        <p:nvPicPr>
          <p:cNvPr id="20" name="Image 19" descr="Une image contenant texte&#10;&#10;Description générée automatiquement">
            <a:extLst>
              <a:ext uri="{FF2B5EF4-FFF2-40B4-BE49-F238E27FC236}">
                <a16:creationId xmlns:a16="http://schemas.microsoft.com/office/drawing/2014/main" id="{CFE70EE6-AF8D-D967-88C0-337C882DFB7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68039" b="21333"/>
          <a:stretch/>
        </p:blipFill>
        <p:spPr>
          <a:xfrm>
            <a:off x="2515056" y="3735348"/>
            <a:ext cx="1452607" cy="27460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10210D-619B-00D3-3035-587BDC34D43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6202" b="8511"/>
          <a:stretch/>
        </p:blipFill>
        <p:spPr>
          <a:xfrm>
            <a:off x="2515056" y="3650947"/>
            <a:ext cx="1461600" cy="13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68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3F2767-E783-4272-B9F7-DFB2CB774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0195F68-0CF1-439B-BEEE-D3DE51B5B4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Informations légales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5B8DD8-0E14-4AA8-BC3E-F6528E917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0C7B09E-2DF8-457C-8FFC-58B22898A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298" y="1059582"/>
            <a:ext cx="1800200" cy="363343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C5C48A2-76E3-4E2B-B7B0-C56A4B4B3B01}"/>
              </a:ext>
            </a:extLst>
          </p:cNvPr>
          <p:cNvSpPr/>
          <p:nvPr/>
        </p:nvSpPr>
        <p:spPr>
          <a:xfrm>
            <a:off x="2612487" y="3795886"/>
            <a:ext cx="143792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E4B3F46-9501-45B2-9379-7BE522A544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2487" y="3795886"/>
            <a:ext cx="1437922" cy="3028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2E5A2A6-7112-4B95-8702-12319B840CF6}"/>
              </a:ext>
            </a:extLst>
          </p:cNvPr>
          <p:cNvSpPr/>
          <p:nvPr/>
        </p:nvSpPr>
        <p:spPr>
          <a:xfrm>
            <a:off x="2612487" y="3128846"/>
            <a:ext cx="1419987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3E517FC-0D7D-4068-A3A2-5BBB2AC77E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1519"/>
          <a:stretch/>
        </p:blipFill>
        <p:spPr>
          <a:xfrm>
            <a:off x="2594155" y="4157662"/>
            <a:ext cx="1471802" cy="22202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500F53F-DCD9-4145-B5EB-D1320AA04F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553" t="91519" r="22414"/>
          <a:stretch/>
        </p:blipFill>
        <p:spPr>
          <a:xfrm>
            <a:off x="3384402" y="4152354"/>
            <a:ext cx="648072" cy="22202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A6E8ADC-EAD5-44F4-8DDA-5FDA230390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8" b="89914"/>
          <a:stretch/>
        </p:blipFill>
        <p:spPr>
          <a:xfrm>
            <a:off x="2594155" y="1336431"/>
            <a:ext cx="1471802" cy="229772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520770D0-FBAF-4998-92B5-D39FC29D9A78}"/>
              </a:ext>
            </a:extLst>
          </p:cNvPr>
          <p:cNvSpPr txBox="1"/>
          <p:nvPr/>
        </p:nvSpPr>
        <p:spPr>
          <a:xfrm>
            <a:off x="2951544" y="1356344"/>
            <a:ext cx="764953" cy="17697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5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Entrée en relation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89DC5B-BD61-4017-947D-244BF934E73F}"/>
              </a:ext>
            </a:extLst>
          </p:cNvPr>
          <p:cNvSpPr/>
          <p:nvPr/>
        </p:nvSpPr>
        <p:spPr>
          <a:xfrm>
            <a:off x="2596926" y="1559718"/>
            <a:ext cx="1469233" cy="2586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B4B275BA-8387-4407-A4EA-30348C7D48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2030"/>
          <a:stretch/>
        </p:blipFill>
        <p:spPr>
          <a:xfrm>
            <a:off x="2609901" y="3839031"/>
            <a:ext cx="1437922" cy="320551"/>
          </a:xfrm>
          <a:prstGeom prst="rect">
            <a:avLst/>
          </a:prstGeom>
        </p:spPr>
      </p:pic>
      <p:pic>
        <p:nvPicPr>
          <p:cNvPr id="31" name="Image 30" descr="Une image contenant texte&#10;&#10;Description générée automatiquement">
            <a:extLst>
              <a:ext uri="{FF2B5EF4-FFF2-40B4-BE49-F238E27FC236}">
                <a16:creationId xmlns:a16="http://schemas.microsoft.com/office/drawing/2014/main" id="{70FCC759-6ABD-4E25-9873-124D53BFD1E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5329"/>
          <a:stretch/>
        </p:blipFill>
        <p:spPr>
          <a:xfrm>
            <a:off x="2594155" y="3734797"/>
            <a:ext cx="1476863" cy="648072"/>
          </a:xfrm>
          <a:prstGeom prst="rect">
            <a:avLst/>
          </a:prstGeom>
        </p:spPr>
      </p:pic>
      <p:pic>
        <p:nvPicPr>
          <p:cNvPr id="32" name="Image 31" descr="Une image contenant texte&#10;&#10;Description générée automatiquement">
            <a:extLst>
              <a:ext uri="{FF2B5EF4-FFF2-40B4-BE49-F238E27FC236}">
                <a16:creationId xmlns:a16="http://schemas.microsoft.com/office/drawing/2014/main" id="{142A25C3-374A-4D40-984F-5AD3DF8A517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3560"/>
          <a:stretch/>
        </p:blipFill>
        <p:spPr>
          <a:xfrm>
            <a:off x="2596926" y="1336432"/>
            <a:ext cx="1469031" cy="199731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7AC6729-07D7-4E2D-8296-DF3F9E3ABE8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6953"/>
          <a:stretch/>
        </p:blipFill>
        <p:spPr>
          <a:xfrm>
            <a:off x="2592374" y="1339973"/>
            <a:ext cx="1469022" cy="1908655"/>
          </a:xfrm>
          <a:prstGeom prst="rect">
            <a:avLst/>
          </a:prstGeom>
        </p:spPr>
      </p:pic>
      <p:pic>
        <p:nvPicPr>
          <p:cNvPr id="34" name="Image 33" descr="Une image contenant texte&#10;&#10;Description générée automatiquement">
            <a:extLst>
              <a:ext uri="{FF2B5EF4-FFF2-40B4-BE49-F238E27FC236}">
                <a16:creationId xmlns:a16="http://schemas.microsoft.com/office/drawing/2014/main" id="{AF8C4647-9649-44F0-B2E7-66C263462A0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1" b="-16638"/>
          <a:stretch/>
        </p:blipFill>
        <p:spPr>
          <a:xfrm>
            <a:off x="2594661" y="1338832"/>
            <a:ext cx="1477645" cy="30516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C5DE089-EAF0-4523-A0EA-7561766B1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7092" y="1059582"/>
            <a:ext cx="1800200" cy="3633432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A1EA4F4-03E1-4A31-B0B7-493C0CE49796}"/>
              </a:ext>
            </a:extLst>
          </p:cNvPr>
          <p:cNvSpPr/>
          <p:nvPr/>
        </p:nvSpPr>
        <p:spPr>
          <a:xfrm>
            <a:off x="4551281" y="3795886"/>
            <a:ext cx="143792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45115AB2-7AEC-4706-BDAF-8C6956FE77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1281" y="3795886"/>
            <a:ext cx="1437922" cy="30289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0334D213-E21C-4001-B7B7-6F901AC580DE}"/>
              </a:ext>
            </a:extLst>
          </p:cNvPr>
          <p:cNvSpPr/>
          <p:nvPr/>
        </p:nvSpPr>
        <p:spPr>
          <a:xfrm>
            <a:off x="4551281" y="3128846"/>
            <a:ext cx="1419987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D87BC507-18EA-41D6-94AD-9888F92DD6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1519"/>
          <a:stretch/>
        </p:blipFill>
        <p:spPr>
          <a:xfrm>
            <a:off x="4532949" y="4157662"/>
            <a:ext cx="1471802" cy="222029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8B1D43B-184D-4438-8C80-9E02D4C906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553" t="91519" r="22414"/>
          <a:stretch/>
        </p:blipFill>
        <p:spPr>
          <a:xfrm>
            <a:off x="5323196" y="4152354"/>
            <a:ext cx="648072" cy="222029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0BB6A4F9-7699-4562-93C0-5310D7CF6A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8" b="89914"/>
          <a:stretch/>
        </p:blipFill>
        <p:spPr>
          <a:xfrm>
            <a:off x="4532949" y="1336431"/>
            <a:ext cx="1471802" cy="229772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E8154582-A9BD-4CFC-AD8F-AB1EF2CC505D}"/>
              </a:ext>
            </a:extLst>
          </p:cNvPr>
          <p:cNvSpPr txBox="1"/>
          <p:nvPr/>
        </p:nvSpPr>
        <p:spPr>
          <a:xfrm>
            <a:off x="4890338" y="1356344"/>
            <a:ext cx="764953" cy="17697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5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Entrée en relation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BF8F359-5E35-4D89-820E-90C64C87CDB2}"/>
              </a:ext>
            </a:extLst>
          </p:cNvPr>
          <p:cNvSpPr/>
          <p:nvPr/>
        </p:nvSpPr>
        <p:spPr>
          <a:xfrm>
            <a:off x="4535720" y="1559718"/>
            <a:ext cx="1469233" cy="2586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55AD6431-E503-4507-B404-17685A9075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2030"/>
          <a:stretch/>
        </p:blipFill>
        <p:spPr>
          <a:xfrm>
            <a:off x="4548695" y="3839031"/>
            <a:ext cx="1437922" cy="320551"/>
          </a:xfrm>
          <a:prstGeom prst="rect">
            <a:avLst/>
          </a:prstGeom>
        </p:spPr>
      </p:pic>
      <p:pic>
        <p:nvPicPr>
          <p:cNvPr id="45" name="Image 44" descr="Une image contenant texte&#10;&#10;Description générée automatiquement">
            <a:extLst>
              <a:ext uri="{FF2B5EF4-FFF2-40B4-BE49-F238E27FC236}">
                <a16:creationId xmlns:a16="http://schemas.microsoft.com/office/drawing/2014/main" id="{1BA1841B-EBA3-49E1-9552-6F695A86E9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5329"/>
          <a:stretch/>
        </p:blipFill>
        <p:spPr>
          <a:xfrm>
            <a:off x="4532949" y="3734797"/>
            <a:ext cx="1476863" cy="648072"/>
          </a:xfrm>
          <a:prstGeom prst="rect">
            <a:avLst/>
          </a:prstGeom>
        </p:spPr>
      </p:pic>
      <p:pic>
        <p:nvPicPr>
          <p:cNvPr id="46" name="Image 45" descr="Une image contenant texte&#10;&#10;Description générée automatiquement">
            <a:extLst>
              <a:ext uri="{FF2B5EF4-FFF2-40B4-BE49-F238E27FC236}">
                <a16:creationId xmlns:a16="http://schemas.microsoft.com/office/drawing/2014/main" id="{5677094F-921E-4509-ACB9-6F734287118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3560"/>
          <a:stretch/>
        </p:blipFill>
        <p:spPr>
          <a:xfrm>
            <a:off x="4535720" y="1336432"/>
            <a:ext cx="1469031" cy="1997318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43F86AC6-B9C2-4DC7-92F3-1FF41980911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6953"/>
          <a:stretch/>
        </p:blipFill>
        <p:spPr>
          <a:xfrm>
            <a:off x="4531168" y="1339973"/>
            <a:ext cx="1469022" cy="1908655"/>
          </a:xfrm>
          <a:prstGeom prst="rect">
            <a:avLst/>
          </a:prstGeom>
        </p:spPr>
      </p:pic>
      <p:pic>
        <p:nvPicPr>
          <p:cNvPr id="48" name="Image 47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D17009-7BF4-4C85-94C0-234790D615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6355" y="1333560"/>
            <a:ext cx="1477645" cy="2628238"/>
          </a:xfrm>
          <a:prstGeom prst="rect">
            <a:avLst/>
          </a:prstGeom>
        </p:spPr>
      </p:pic>
      <p:pic>
        <p:nvPicPr>
          <p:cNvPr id="65" name="Image 64" descr="Une image contenant texte&#10;&#10;Description générée automatiquement">
            <a:extLst>
              <a:ext uri="{FF2B5EF4-FFF2-40B4-BE49-F238E27FC236}">
                <a16:creationId xmlns:a16="http://schemas.microsoft.com/office/drawing/2014/main" id="{6A8AF028-D240-4837-AD3C-FE3464ADBDE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41846"/>
          <a:stretch/>
        </p:blipFill>
        <p:spPr>
          <a:xfrm>
            <a:off x="4543407" y="1342570"/>
            <a:ext cx="1464543" cy="304792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68" name="Connecteur droit avec flèche 67">
            <a:extLst>
              <a:ext uri="{FF2B5EF4-FFF2-40B4-BE49-F238E27FC236}">
                <a16:creationId xmlns:a16="http://schemas.microsoft.com/office/drawing/2014/main" id="{101B9EE0-FEAB-4C9A-A207-3AF0CBF21FB6}"/>
              </a:ext>
            </a:extLst>
          </p:cNvPr>
          <p:cNvCxnSpPr>
            <a:cxnSpLocks/>
          </p:cNvCxnSpPr>
          <p:nvPr/>
        </p:nvCxnSpPr>
        <p:spPr>
          <a:xfrm>
            <a:off x="3771975" y="2174820"/>
            <a:ext cx="617145" cy="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D73D36A1-9A8D-40BD-AE38-143894C1A999}"/>
              </a:ext>
            </a:extLst>
          </p:cNvPr>
          <p:cNvSpPr/>
          <p:nvPr/>
        </p:nvSpPr>
        <p:spPr>
          <a:xfrm>
            <a:off x="6350931" y="1116106"/>
            <a:ext cx="2091914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Pendant toute la durée du parcours, le pied de page « Infos légales » est présent et permet d’afficher une fenêtre modale dédiée.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Son contenu est strictement identique au parcours digitaux déjà validés</a:t>
            </a:r>
            <a:endParaRPr kumimoji="0" lang="fr-FR" sz="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72" name="Image 71">
            <a:extLst>
              <a:ext uri="{FF2B5EF4-FFF2-40B4-BE49-F238E27FC236}">
                <a16:creationId xmlns:a16="http://schemas.microsoft.com/office/drawing/2014/main" id="{C90AEF59-E75C-4075-9177-FC4289E7CAA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54779"/>
          <a:stretch/>
        </p:blipFill>
        <p:spPr>
          <a:xfrm>
            <a:off x="692774" y="3198765"/>
            <a:ext cx="1461600" cy="1175618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50830159-D5BE-4DFF-9B4F-BC625AF6B66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20105"/>
          <a:stretch/>
        </p:blipFill>
        <p:spPr>
          <a:xfrm>
            <a:off x="695023" y="1335959"/>
            <a:ext cx="1461600" cy="20770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E8B903-F80D-416B-BA12-92CDCAF6347B}"/>
              </a:ext>
            </a:extLst>
          </p:cNvPr>
          <p:cNvSpPr/>
          <p:nvPr/>
        </p:nvSpPr>
        <p:spPr>
          <a:xfrm>
            <a:off x="718981" y="1630815"/>
            <a:ext cx="1419987" cy="24142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Toute page du parcours</a:t>
            </a:r>
          </a:p>
        </p:txBody>
      </p:sp>
      <p:cxnSp>
        <p:nvCxnSpPr>
          <p:cNvPr id="66" name="Connecteur droit avec flèche 65">
            <a:extLst>
              <a:ext uri="{FF2B5EF4-FFF2-40B4-BE49-F238E27FC236}">
                <a16:creationId xmlns:a16="http://schemas.microsoft.com/office/drawing/2014/main" id="{4878E536-48C8-4AFC-9DC6-F1A9C7CA64CF}"/>
              </a:ext>
            </a:extLst>
          </p:cNvPr>
          <p:cNvCxnSpPr>
            <a:cxnSpLocks/>
          </p:cNvCxnSpPr>
          <p:nvPr/>
        </p:nvCxnSpPr>
        <p:spPr>
          <a:xfrm>
            <a:off x="1188720" y="4262700"/>
            <a:ext cx="1508760" cy="0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CD6D0E87-1149-78B5-D4D5-140F4B602FDC}"/>
              </a:ext>
            </a:extLst>
          </p:cNvPr>
          <p:cNvSpPr txBox="1"/>
          <p:nvPr/>
        </p:nvSpPr>
        <p:spPr>
          <a:xfrm rot="540192">
            <a:off x="7686477" y="462193"/>
            <a:ext cx="1242648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>
                    <a:lumMod val="20000"/>
                    <a:lumOff val="8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Iso prospect</a:t>
            </a:r>
          </a:p>
        </p:txBody>
      </p:sp>
    </p:spTree>
    <p:extLst>
      <p:ext uri="{BB962C8B-B14F-4D97-AF65-F5344CB8AC3E}">
        <p14:creationId xmlns:p14="http://schemas.microsoft.com/office/powerpoint/2010/main" val="413682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5256308" cy="337362"/>
          </a:xfrm>
        </p:spPr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00385" y="612000"/>
            <a:ext cx="5255791" cy="288032"/>
          </a:xfrm>
        </p:spPr>
        <p:txBody>
          <a:bodyPr/>
          <a:lstStyle/>
          <a:p>
            <a:r>
              <a:rPr lang="fr-FR"/>
              <a:t>Fin de parcours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9582"/>
            <a:ext cx="1800200" cy="36334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87615" y="1116106"/>
            <a:ext cx="4152644" cy="34895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Règles de gestion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Ecran de fin de parcours précisant les étapes du processus.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>
                  <a:lumMod val="65000"/>
                </a:srgbClr>
              </a:buClr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En bas d’écran, affichage du module </a:t>
            </a:r>
            <a:r>
              <a:rPr kumimoji="0" lang="fr-FR" sz="900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myfeelback</a:t>
            </a:r>
            <a:r>
              <a:rPr kumimoji="0" lang="fr-FR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pour obtenir des retours utilisateurs :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C49802E-E282-4680-B1FE-10D4A5287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060" y="1059582"/>
            <a:ext cx="1800200" cy="3633432"/>
          </a:xfrm>
          <a:prstGeom prst="rect">
            <a:avLst/>
          </a:prstGeom>
        </p:spPr>
      </p:pic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1AF18C2-A6E5-6B61-34A6-B025B10BA3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3312" b="12518"/>
          <a:stretch/>
        </p:blipFill>
        <p:spPr>
          <a:xfrm>
            <a:off x="7493495" y="2073181"/>
            <a:ext cx="1289573" cy="61595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46B0A0B-ABC8-ED81-25FF-BCEE2174CA39}"/>
              </a:ext>
            </a:extLst>
          </p:cNvPr>
          <p:cNvGrpSpPr/>
          <p:nvPr/>
        </p:nvGrpSpPr>
        <p:grpSpPr>
          <a:xfrm>
            <a:off x="6390502" y="1116106"/>
            <a:ext cx="2219844" cy="369332"/>
            <a:chOff x="6223000" y="723249"/>
            <a:chExt cx="2219844" cy="369332"/>
          </a:xfrm>
        </p:grpSpPr>
        <p:pic>
          <p:nvPicPr>
            <p:cNvPr id="10" name="Graphique 9" descr="Courrier">
              <a:extLst>
                <a:ext uri="{FF2B5EF4-FFF2-40B4-BE49-F238E27FC236}">
                  <a16:creationId xmlns:a16="http://schemas.microsoft.com/office/drawing/2014/main" id="{0FB69A71-FF6B-C8C3-099D-E8E66C746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85080" y="756016"/>
              <a:ext cx="357764" cy="303798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EFCBCDE-F268-3486-B00F-DFBE2BF6EA67}"/>
                </a:ext>
              </a:extLst>
            </p:cNvPr>
            <p:cNvSpPr txBox="1"/>
            <p:nvPr/>
          </p:nvSpPr>
          <p:spPr>
            <a:xfrm>
              <a:off x="6223000" y="723249"/>
              <a:ext cx="1862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buntu" panose="020B0504030602030204" pitchFamily="34" charset="0"/>
                  <a:cs typeface="Arial"/>
                  <a:sym typeface="Arial"/>
                </a:rPr>
                <a:t>A cette étape, envoi du mail de fin de parcours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0AD4A16-DE2D-EB53-49A3-50ABDA06E4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220" y="1348506"/>
            <a:ext cx="1461600" cy="421720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C4A7EF6-996E-65DC-1F43-88CD37B24E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9360" y="1348506"/>
            <a:ext cx="1461600" cy="421720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2DE5EF7-CDAA-0188-7F32-3EEC8DCE8AFF}"/>
              </a:ext>
            </a:extLst>
          </p:cNvPr>
          <p:cNvSpPr txBox="1"/>
          <p:nvPr/>
        </p:nvSpPr>
        <p:spPr>
          <a:xfrm rot="540192">
            <a:off x="7686477" y="462193"/>
            <a:ext cx="1242648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>
                    <a:lumMod val="20000"/>
                    <a:lumOff val="8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Iso prospect</a:t>
            </a:r>
          </a:p>
        </p:txBody>
      </p:sp>
    </p:spTree>
    <p:extLst>
      <p:ext uri="{BB962C8B-B14F-4D97-AF65-F5344CB8AC3E}">
        <p14:creationId xmlns:p14="http://schemas.microsoft.com/office/powerpoint/2010/main" val="3738626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9726A8-84A4-448F-B9DE-ABC3FF923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Parcours déjà client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B0C377-2389-489C-8963-A16198C446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Gestion des erreurs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6ABA952-6E24-4C54-8FD1-C23FFC49D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110260"/>
            <a:ext cx="1800200" cy="36334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964486A-E5EE-4349-A514-26C93CAFC383}"/>
              </a:ext>
            </a:extLst>
          </p:cNvPr>
          <p:cNvSpPr/>
          <p:nvPr/>
        </p:nvSpPr>
        <p:spPr>
          <a:xfrm>
            <a:off x="4599799" y="3846564"/>
            <a:ext cx="143792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8636BD3-A0DF-467A-B8B4-79953E0806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9799" y="3846564"/>
            <a:ext cx="1437922" cy="3028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2AABC49-70D9-475F-8871-66894C393321}"/>
              </a:ext>
            </a:extLst>
          </p:cNvPr>
          <p:cNvSpPr/>
          <p:nvPr/>
        </p:nvSpPr>
        <p:spPr>
          <a:xfrm>
            <a:off x="4599799" y="3179524"/>
            <a:ext cx="1419987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5448A32-B8F6-4BD3-AA86-F0613701FF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1519"/>
          <a:stretch/>
        </p:blipFill>
        <p:spPr>
          <a:xfrm>
            <a:off x="4581467" y="4208340"/>
            <a:ext cx="1471802" cy="22202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8253B5-DC15-43AD-8491-2290829F26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553" t="91519" r="22414"/>
          <a:stretch/>
        </p:blipFill>
        <p:spPr>
          <a:xfrm>
            <a:off x="5371714" y="4203032"/>
            <a:ext cx="648072" cy="2220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1D5614-29DD-4C1D-857E-523DC82E5C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8" b="89914"/>
          <a:stretch/>
        </p:blipFill>
        <p:spPr>
          <a:xfrm>
            <a:off x="4581467" y="1387109"/>
            <a:ext cx="1471802" cy="22977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D5CB243-2F1D-4958-BDA0-DF30A5335581}"/>
              </a:ext>
            </a:extLst>
          </p:cNvPr>
          <p:cNvSpPr txBox="1"/>
          <p:nvPr/>
        </p:nvSpPr>
        <p:spPr>
          <a:xfrm>
            <a:off x="4938856" y="1407022"/>
            <a:ext cx="764953" cy="17697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5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Entrée en relation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48CE39-F249-447D-B22F-6EF31AC47431}"/>
              </a:ext>
            </a:extLst>
          </p:cNvPr>
          <p:cNvSpPr/>
          <p:nvPr/>
        </p:nvSpPr>
        <p:spPr>
          <a:xfrm>
            <a:off x="4584238" y="1610396"/>
            <a:ext cx="1469233" cy="2586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EF59E4-64FB-4AD1-88AF-B5C59F49E8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2030"/>
          <a:stretch/>
        </p:blipFill>
        <p:spPr>
          <a:xfrm>
            <a:off x="4597213" y="3889709"/>
            <a:ext cx="1437922" cy="320551"/>
          </a:xfrm>
          <a:prstGeom prst="rect">
            <a:avLst/>
          </a:prstGeom>
        </p:spPr>
      </p:pic>
      <p:pic>
        <p:nvPicPr>
          <p:cNvPr id="16" name="Image 15" descr="Une image contenant texte&#10;&#10;Description générée automatiquement">
            <a:extLst>
              <a:ext uri="{FF2B5EF4-FFF2-40B4-BE49-F238E27FC236}">
                <a16:creationId xmlns:a16="http://schemas.microsoft.com/office/drawing/2014/main" id="{593B7A37-2897-4B91-B275-E228AD1006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5329"/>
          <a:stretch/>
        </p:blipFill>
        <p:spPr>
          <a:xfrm>
            <a:off x="4581467" y="3785475"/>
            <a:ext cx="1476863" cy="6480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7BD8C6F-9062-4FEB-A5F4-A4EA5CDBE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695" y="1110260"/>
            <a:ext cx="1800200" cy="363343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A95D59B-A580-4141-9ABF-87ABDF3A0C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8" b="89914"/>
          <a:stretch/>
        </p:blipFill>
        <p:spPr>
          <a:xfrm>
            <a:off x="2639552" y="1387109"/>
            <a:ext cx="1471802" cy="229772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E8186649-4909-4CC2-9670-EE143EDD6B25}"/>
              </a:ext>
            </a:extLst>
          </p:cNvPr>
          <p:cNvSpPr txBox="1"/>
          <p:nvPr/>
        </p:nvSpPr>
        <p:spPr>
          <a:xfrm>
            <a:off x="2996941" y="1407022"/>
            <a:ext cx="764953" cy="17697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5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Entrée en relation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02CA8FA-83BB-479C-BE7C-57D5C84DA21E}"/>
              </a:ext>
            </a:extLst>
          </p:cNvPr>
          <p:cNvSpPr/>
          <p:nvPr/>
        </p:nvSpPr>
        <p:spPr>
          <a:xfrm>
            <a:off x="2642323" y="1610396"/>
            <a:ext cx="1469233" cy="2586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377DF81B-366B-44B6-BB96-F6D77510D44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6739"/>
          <a:stretch/>
        </p:blipFill>
        <p:spPr>
          <a:xfrm>
            <a:off x="4591835" y="3827596"/>
            <a:ext cx="1456874" cy="60277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357554E-14B9-41BA-8EF8-7047C5518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752" y="1110260"/>
            <a:ext cx="1800200" cy="3633432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DB073754-CF1F-4F31-AC15-4B91DDED5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3895" y="1110260"/>
            <a:ext cx="1800200" cy="3633432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8435BD06-4461-48CB-BEE2-3FAD3D97F9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8" b="89914"/>
          <a:stretch/>
        </p:blipFill>
        <p:spPr>
          <a:xfrm>
            <a:off x="6539752" y="1387109"/>
            <a:ext cx="1471802" cy="229772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A4549737-BFC2-459E-9F5F-961622BFDAFC}"/>
              </a:ext>
            </a:extLst>
          </p:cNvPr>
          <p:cNvSpPr txBox="1"/>
          <p:nvPr/>
        </p:nvSpPr>
        <p:spPr>
          <a:xfrm>
            <a:off x="6897141" y="1407022"/>
            <a:ext cx="764953" cy="17697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5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Entrée en relation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77F1136-6893-4A1A-93C2-33056BF5002A}"/>
              </a:ext>
            </a:extLst>
          </p:cNvPr>
          <p:cNvSpPr/>
          <p:nvPr/>
        </p:nvSpPr>
        <p:spPr>
          <a:xfrm>
            <a:off x="6542523" y="1610396"/>
            <a:ext cx="1469233" cy="2586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872C2B34-C1F4-45F6-9C1D-FD790D8AEE4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21" t="2593" r="57236" b="22113"/>
          <a:stretch/>
        </p:blipFill>
        <p:spPr>
          <a:xfrm>
            <a:off x="4584655" y="1388758"/>
            <a:ext cx="1456874" cy="2056746"/>
          </a:xfrm>
          <a:prstGeom prst="rect">
            <a:avLst/>
          </a:prstGeom>
        </p:spPr>
      </p:pic>
      <p:pic>
        <p:nvPicPr>
          <p:cNvPr id="55" name="Picture 2">
            <a:extLst>
              <a:ext uri="{FF2B5EF4-FFF2-40B4-BE49-F238E27FC236}">
                <a16:creationId xmlns:a16="http://schemas.microsoft.com/office/drawing/2014/main" id="{9F54EAF0-9437-415D-9E4B-5EDAD1F53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900" y="1390382"/>
            <a:ext cx="1464562" cy="26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>
            <a:extLst>
              <a:ext uri="{FF2B5EF4-FFF2-40B4-BE49-F238E27FC236}">
                <a16:creationId xmlns:a16="http://schemas.microsoft.com/office/drawing/2014/main" id="{9EE45D59-377B-44B4-83F6-D943F1996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639" y="1394322"/>
            <a:ext cx="1464562" cy="26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D343E0BA-8688-460D-96C0-CA5EF060E24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21" t="75095" r="57236" b="1728"/>
          <a:stretch/>
        </p:blipFill>
        <p:spPr>
          <a:xfrm>
            <a:off x="4584655" y="3791960"/>
            <a:ext cx="1456874" cy="633101"/>
          </a:xfrm>
          <a:prstGeom prst="rect">
            <a:avLst/>
          </a:prstGeom>
        </p:spPr>
      </p:pic>
      <p:pic>
        <p:nvPicPr>
          <p:cNvPr id="59" name="Picture 4">
            <a:extLst>
              <a:ext uri="{FF2B5EF4-FFF2-40B4-BE49-F238E27FC236}">
                <a16:creationId xmlns:a16="http://schemas.microsoft.com/office/drawing/2014/main" id="{EFE1E79A-8D4C-4072-8429-C1ACB4DA8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86"/>
          <a:stretch/>
        </p:blipFill>
        <p:spPr bwMode="auto">
          <a:xfrm>
            <a:off x="2645639" y="3442036"/>
            <a:ext cx="1464562" cy="72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>
            <a:extLst>
              <a:ext uri="{FF2B5EF4-FFF2-40B4-BE49-F238E27FC236}">
                <a16:creationId xmlns:a16="http://schemas.microsoft.com/office/drawing/2014/main" id="{AA691B0B-52C5-459A-A213-9D73200194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23"/>
          <a:stretch/>
        </p:blipFill>
        <p:spPr bwMode="auto">
          <a:xfrm>
            <a:off x="6545900" y="3409624"/>
            <a:ext cx="1464562" cy="76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509C7AAC-EC63-403D-BCF8-2ADBB17EF9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8" b="89914"/>
          <a:stretch/>
        </p:blipFill>
        <p:spPr>
          <a:xfrm>
            <a:off x="2642776" y="1387109"/>
            <a:ext cx="1471802" cy="229772"/>
          </a:xfrm>
          <a:prstGeom prst="rect">
            <a:avLst/>
          </a:prstGeom>
        </p:spPr>
      </p:pic>
      <p:sp>
        <p:nvSpPr>
          <p:cNvPr id="63" name="ZoneTexte 62">
            <a:extLst>
              <a:ext uri="{FF2B5EF4-FFF2-40B4-BE49-F238E27FC236}">
                <a16:creationId xmlns:a16="http://schemas.microsoft.com/office/drawing/2014/main" id="{9777CC80-1CB7-4886-B7FE-ED19B32C9462}"/>
              </a:ext>
            </a:extLst>
          </p:cNvPr>
          <p:cNvSpPr txBox="1"/>
          <p:nvPr/>
        </p:nvSpPr>
        <p:spPr>
          <a:xfrm>
            <a:off x="3000165" y="1407022"/>
            <a:ext cx="764953" cy="17697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5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Entrée en relation</a:t>
            </a: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41D6CE2F-AFF5-48E5-8FB8-97CCA3B156B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21" t="2593" r="57236" b="88792"/>
          <a:stretch/>
        </p:blipFill>
        <p:spPr>
          <a:xfrm>
            <a:off x="2645964" y="1388758"/>
            <a:ext cx="1456874" cy="235336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B28095B8-9855-4565-874C-9F596254FE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8" b="89914"/>
          <a:stretch/>
        </p:blipFill>
        <p:spPr>
          <a:xfrm>
            <a:off x="6544890" y="1387109"/>
            <a:ext cx="1471802" cy="229772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5C22EED3-A2FB-44D0-BDCF-2E023DAEF588}"/>
              </a:ext>
            </a:extLst>
          </p:cNvPr>
          <p:cNvSpPr txBox="1"/>
          <p:nvPr/>
        </p:nvSpPr>
        <p:spPr>
          <a:xfrm>
            <a:off x="6902279" y="1407022"/>
            <a:ext cx="764953" cy="17697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5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Entrée en relation</a:t>
            </a:r>
          </a:p>
        </p:txBody>
      </p:sp>
      <p:pic>
        <p:nvPicPr>
          <p:cNvPr id="67" name="Image 66">
            <a:extLst>
              <a:ext uri="{FF2B5EF4-FFF2-40B4-BE49-F238E27FC236}">
                <a16:creationId xmlns:a16="http://schemas.microsoft.com/office/drawing/2014/main" id="{353FEAE3-7224-4A5C-B552-76282AA089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8" b="89914"/>
          <a:stretch/>
        </p:blipFill>
        <p:spPr>
          <a:xfrm>
            <a:off x="6548114" y="1387109"/>
            <a:ext cx="1471802" cy="229772"/>
          </a:xfrm>
          <a:prstGeom prst="rect">
            <a:avLst/>
          </a:prstGeom>
        </p:spPr>
      </p:pic>
      <p:sp>
        <p:nvSpPr>
          <p:cNvPr id="68" name="ZoneTexte 67">
            <a:extLst>
              <a:ext uri="{FF2B5EF4-FFF2-40B4-BE49-F238E27FC236}">
                <a16:creationId xmlns:a16="http://schemas.microsoft.com/office/drawing/2014/main" id="{C0DAC06C-4D3D-4269-8BA4-D59595FB8E41}"/>
              </a:ext>
            </a:extLst>
          </p:cNvPr>
          <p:cNvSpPr txBox="1"/>
          <p:nvPr/>
        </p:nvSpPr>
        <p:spPr>
          <a:xfrm>
            <a:off x="6905503" y="1407022"/>
            <a:ext cx="764953" cy="17697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5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Entrée en relation</a:t>
            </a:r>
          </a:p>
        </p:txBody>
      </p:sp>
      <p:pic>
        <p:nvPicPr>
          <p:cNvPr id="69" name="Image 68">
            <a:extLst>
              <a:ext uri="{FF2B5EF4-FFF2-40B4-BE49-F238E27FC236}">
                <a16:creationId xmlns:a16="http://schemas.microsoft.com/office/drawing/2014/main" id="{5F89A647-813F-4C9B-88CE-EBFA52FDEB9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21" t="2593" r="57236" b="88792"/>
          <a:stretch/>
        </p:blipFill>
        <p:spPr>
          <a:xfrm>
            <a:off x="6551302" y="1388758"/>
            <a:ext cx="1456874" cy="235336"/>
          </a:xfrm>
          <a:prstGeom prst="rect">
            <a:avLst/>
          </a:prstGeom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45DC9D23-E61C-4C5F-9867-D6225D105F7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21" t="85282" r="57236" b="1728"/>
          <a:stretch/>
        </p:blipFill>
        <p:spPr>
          <a:xfrm>
            <a:off x="2660060" y="4070228"/>
            <a:ext cx="1456874" cy="354833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26CF4296-6268-4B2D-82B0-5130E7140C2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21" t="85282" r="57236" b="1728"/>
          <a:stretch/>
        </p:blipFill>
        <p:spPr>
          <a:xfrm>
            <a:off x="6551269" y="4070228"/>
            <a:ext cx="1456874" cy="354833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07847856-46DF-4E36-9C90-567DA17E9B1D}"/>
              </a:ext>
            </a:extLst>
          </p:cNvPr>
          <p:cNvSpPr/>
          <p:nvPr/>
        </p:nvSpPr>
        <p:spPr>
          <a:xfrm>
            <a:off x="4172656" y="956205"/>
            <a:ext cx="2326108" cy="999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Service indisponible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8641FA6-6D94-4C3D-8477-29132FA7ECB0}"/>
              </a:ext>
            </a:extLst>
          </p:cNvPr>
          <p:cNvSpPr/>
          <p:nvPr/>
        </p:nvSpPr>
        <p:spPr>
          <a:xfrm>
            <a:off x="2211347" y="956205"/>
            <a:ext cx="2326108" cy="999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Absence de connexion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D352007-30F1-4FB6-8CDB-05E8D5702FB4}"/>
              </a:ext>
            </a:extLst>
          </p:cNvPr>
          <p:cNvSpPr/>
          <p:nvPr/>
        </p:nvSpPr>
        <p:spPr>
          <a:xfrm>
            <a:off x="6111271" y="956205"/>
            <a:ext cx="2326108" cy="999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Page inexistante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5EE7DD3-920D-410F-8860-A3DBA62F071B}"/>
              </a:ext>
            </a:extLst>
          </p:cNvPr>
          <p:cNvSpPr/>
          <p:nvPr/>
        </p:nvSpPr>
        <p:spPr>
          <a:xfrm>
            <a:off x="700920" y="3846564"/>
            <a:ext cx="143792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77" name="Image 76">
            <a:extLst>
              <a:ext uri="{FF2B5EF4-FFF2-40B4-BE49-F238E27FC236}">
                <a16:creationId xmlns:a16="http://schemas.microsoft.com/office/drawing/2014/main" id="{457AA8CC-E0D3-44D7-A589-B3F275CD3B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920" y="3846564"/>
            <a:ext cx="1437922" cy="302890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E0637BAD-B57F-488C-B757-2E62FC9D680F}"/>
              </a:ext>
            </a:extLst>
          </p:cNvPr>
          <p:cNvSpPr/>
          <p:nvPr/>
        </p:nvSpPr>
        <p:spPr>
          <a:xfrm>
            <a:off x="700920" y="3179524"/>
            <a:ext cx="1419987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79" name="Image 78">
            <a:extLst>
              <a:ext uri="{FF2B5EF4-FFF2-40B4-BE49-F238E27FC236}">
                <a16:creationId xmlns:a16="http://schemas.microsoft.com/office/drawing/2014/main" id="{41CFC82E-9ACE-4B70-A26C-E48A046444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1519"/>
          <a:stretch/>
        </p:blipFill>
        <p:spPr>
          <a:xfrm>
            <a:off x="682588" y="4208340"/>
            <a:ext cx="1471802" cy="222029"/>
          </a:xfrm>
          <a:prstGeom prst="rect">
            <a:avLst/>
          </a:prstGeom>
        </p:spPr>
      </p:pic>
      <p:pic>
        <p:nvPicPr>
          <p:cNvPr id="80" name="Image 79">
            <a:extLst>
              <a:ext uri="{FF2B5EF4-FFF2-40B4-BE49-F238E27FC236}">
                <a16:creationId xmlns:a16="http://schemas.microsoft.com/office/drawing/2014/main" id="{3085DA12-0916-498D-A5FE-D81CE8EAEF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553" t="91519" r="22414"/>
          <a:stretch/>
        </p:blipFill>
        <p:spPr>
          <a:xfrm>
            <a:off x="1472835" y="4203032"/>
            <a:ext cx="648072" cy="222029"/>
          </a:xfrm>
          <a:prstGeom prst="rect">
            <a:avLst/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A7A60C57-BDBE-4617-AFEF-3EE513C0E0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8" b="89914"/>
          <a:stretch/>
        </p:blipFill>
        <p:spPr>
          <a:xfrm>
            <a:off x="682588" y="1387109"/>
            <a:ext cx="1471802" cy="229772"/>
          </a:xfrm>
          <a:prstGeom prst="rect">
            <a:avLst/>
          </a:prstGeom>
        </p:spPr>
      </p:pic>
      <p:sp>
        <p:nvSpPr>
          <p:cNvPr id="82" name="ZoneTexte 81">
            <a:extLst>
              <a:ext uri="{FF2B5EF4-FFF2-40B4-BE49-F238E27FC236}">
                <a16:creationId xmlns:a16="http://schemas.microsoft.com/office/drawing/2014/main" id="{E2DF6E4E-4688-42B6-B6B7-8B99971FA217}"/>
              </a:ext>
            </a:extLst>
          </p:cNvPr>
          <p:cNvSpPr txBox="1"/>
          <p:nvPr/>
        </p:nvSpPr>
        <p:spPr>
          <a:xfrm>
            <a:off x="1039977" y="1407022"/>
            <a:ext cx="764953" cy="17697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5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rPr>
              <a:t>Entrée en relation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E022205-7F29-41A0-BEE7-9959C1F11A67}"/>
              </a:ext>
            </a:extLst>
          </p:cNvPr>
          <p:cNvSpPr/>
          <p:nvPr/>
        </p:nvSpPr>
        <p:spPr>
          <a:xfrm>
            <a:off x="685359" y="1610396"/>
            <a:ext cx="1469233" cy="2586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84" name="Image 83">
            <a:extLst>
              <a:ext uri="{FF2B5EF4-FFF2-40B4-BE49-F238E27FC236}">
                <a16:creationId xmlns:a16="http://schemas.microsoft.com/office/drawing/2014/main" id="{CEC870C1-9465-465D-88D2-12A35BDC14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2030"/>
          <a:stretch/>
        </p:blipFill>
        <p:spPr>
          <a:xfrm>
            <a:off x="698334" y="3889709"/>
            <a:ext cx="1437922" cy="320551"/>
          </a:xfrm>
          <a:prstGeom prst="rect">
            <a:avLst/>
          </a:prstGeom>
        </p:spPr>
      </p:pic>
      <p:pic>
        <p:nvPicPr>
          <p:cNvPr id="85" name="Image 84" descr="Une image contenant texte&#10;&#10;Description générée automatiquement">
            <a:extLst>
              <a:ext uri="{FF2B5EF4-FFF2-40B4-BE49-F238E27FC236}">
                <a16:creationId xmlns:a16="http://schemas.microsoft.com/office/drawing/2014/main" id="{E408987A-0865-4862-8B42-BA27DB1DF9B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5329"/>
          <a:stretch/>
        </p:blipFill>
        <p:spPr>
          <a:xfrm>
            <a:off x="682588" y="3785475"/>
            <a:ext cx="1476863" cy="648072"/>
          </a:xfrm>
          <a:prstGeom prst="rect">
            <a:avLst/>
          </a:prstGeom>
        </p:spPr>
      </p:pic>
      <p:pic>
        <p:nvPicPr>
          <p:cNvPr id="86" name="Image 85">
            <a:extLst>
              <a:ext uri="{FF2B5EF4-FFF2-40B4-BE49-F238E27FC236}">
                <a16:creationId xmlns:a16="http://schemas.microsoft.com/office/drawing/2014/main" id="{B6872870-DA50-4A35-8E3A-1916809437F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6739"/>
          <a:stretch/>
        </p:blipFill>
        <p:spPr>
          <a:xfrm>
            <a:off x="692956" y="3827596"/>
            <a:ext cx="1456874" cy="602773"/>
          </a:xfrm>
          <a:prstGeom prst="rect">
            <a:avLst/>
          </a:prstGeom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FAFBD88A-7BD6-4ECD-B5BE-D9C35CFA670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5010" t="2592" r="3547" b="1728"/>
          <a:stretch/>
        </p:blipFill>
        <p:spPr>
          <a:xfrm>
            <a:off x="682335" y="1394321"/>
            <a:ext cx="1466193" cy="2630323"/>
          </a:xfrm>
          <a:prstGeom prst="rect">
            <a:avLst/>
          </a:prstGeom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id="{2B450B1C-1D52-42AA-B078-03ADBE70806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5010" t="58483" r="3547" b="1727"/>
          <a:stretch/>
        </p:blipFill>
        <p:spPr>
          <a:xfrm>
            <a:off x="682335" y="3352973"/>
            <a:ext cx="1466193" cy="1093844"/>
          </a:xfrm>
          <a:prstGeom prst="rect">
            <a:avLst/>
          </a:prstGeom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id="{5574B71F-A68C-408D-BB76-5C905DFC98B5}"/>
              </a:ext>
            </a:extLst>
          </p:cNvPr>
          <p:cNvSpPr/>
          <p:nvPr/>
        </p:nvSpPr>
        <p:spPr>
          <a:xfrm>
            <a:off x="254241" y="956205"/>
            <a:ext cx="2326108" cy="999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Erreur générique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FEA3D4-FCA1-4E81-B91C-A3648B5523F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25068"/>
          <a:stretch/>
        </p:blipFill>
        <p:spPr>
          <a:xfrm>
            <a:off x="4591835" y="1394321"/>
            <a:ext cx="1459915" cy="195200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2460113-12DC-4F0F-935E-65B6FCFBCAD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8232" b="28653"/>
          <a:stretch/>
        </p:blipFill>
        <p:spPr>
          <a:xfrm>
            <a:off x="2639552" y="1616882"/>
            <a:ext cx="1476446" cy="1674304"/>
          </a:xfrm>
          <a:prstGeom prst="rect">
            <a:avLst/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95579BE5-477B-4B31-99C7-3632B609269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6119"/>
          <a:stretch/>
        </p:blipFill>
        <p:spPr>
          <a:xfrm>
            <a:off x="2639552" y="3785475"/>
            <a:ext cx="1476446" cy="63351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E855C3-DAC1-40F2-9D03-3DE77AD2922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28360"/>
          <a:stretch/>
        </p:blipFill>
        <p:spPr>
          <a:xfrm>
            <a:off x="6546550" y="1616881"/>
            <a:ext cx="1460800" cy="1712997"/>
          </a:xfrm>
          <a:prstGeom prst="rect">
            <a:avLst/>
          </a:prstGeom>
        </p:spPr>
      </p:pic>
      <p:pic>
        <p:nvPicPr>
          <p:cNvPr id="90" name="Image 89">
            <a:extLst>
              <a:ext uri="{FF2B5EF4-FFF2-40B4-BE49-F238E27FC236}">
                <a16:creationId xmlns:a16="http://schemas.microsoft.com/office/drawing/2014/main" id="{168AF298-8B35-41FC-A6D4-B9CE443C55F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74904"/>
          <a:stretch/>
        </p:blipFill>
        <p:spPr>
          <a:xfrm>
            <a:off x="6546550" y="3827596"/>
            <a:ext cx="1460800" cy="60006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8FC2587-18C2-5FEA-EE21-24464521010D}"/>
              </a:ext>
            </a:extLst>
          </p:cNvPr>
          <p:cNvSpPr txBox="1"/>
          <p:nvPr/>
        </p:nvSpPr>
        <p:spPr>
          <a:xfrm rot="540192">
            <a:off x="7686477" y="462193"/>
            <a:ext cx="1242648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581D74">
                    <a:lumMod val="20000"/>
                    <a:lumOff val="80000"/>
                  </a:srgb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rPr>
              <a:t>Iso prospect</a:t>
            </a:r>
          </a:p>
        </p:txBody>
      </p:sp>
    </p:spTree>
    <p:extLst>
      <p:ext uri="{BB962C8B-B14F-4D97-AF65-F5344CB8AC3E}">
        <p14:creationId xmlns:p14="http://schemas.microsoft.com/office/powerpoint/2010/main" val="209561775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3A4BAFA7-4494-4108-8805-E3F5054E5E8F}" vid="{F27B5C15-AF63-404E-9ED5-5DD0F3E8ECC0}"/>
    </a:ext>
  </a:extLst>
</a:theme>
</file>

<file path=ppt/theme/theme2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-BPA-communaute.potx" id="{41E22915-282D-4925-8C63-8F561DE4CABB}" vid="{8D5B2DE8-01DB-4D2B-9453-D659EBA2CDEF}"/>
    </a:ext>
  </a:extLst>
</a:theme>
</file>

<file path=ppt/theme/theme3.xml><?xml version="1.0" encoding="utf-8"?>
<a:theme xmlns:a="http://schemas.openxmlformats.org/drawingml/2006/main" name="1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5-DIGIT-DATA-communaute.potx" id="{2660E8E4-76EA-4433-98E7-4B16032CC1B9}" vid="{61A58B52-5995-4228-B803-D5E483AB4D07}"/>
    </a:ext>
  </a:extLst>
</a:theme>
</file>

<file path=ppt/theme/theme4.xml><?xml version="1.0" encoding="utf-8"?>
<a:theme xmlns:a="http://schemas.openxmlformats.org/drawingml/2006/main" name="2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5-D&amp;P-communaute" id="{F4C18DC5-8C29-E44D-8B41-1AE261F745E6}" vid="{84A84B62-C44D-6D44-B679-118F6C339AFA}"/>
    </a:ext>
  </a:extLst>
</a:theme>
</file>

<file path=ppt/theme/theme5.xml><?xml version="1.0" encoding="utf-8"?>
<a:theme xmlns:a="http://schemas.openxmlformats.org/drawingml/2006/main" name="3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5-D&amp;P-communaute" id="{F4C18DC5-8C29-E44D-8B41-1AE261F745E6}" vid="{84A84B62-C44D-6D44-B679-118F6C339AFA}"/>
    </a:ext>
  </a:extLst>
</a:theme>
</file>

<file path=ppt/theme/theme6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5" ma:contentTypeDescription="Crée un document." ma:contentTypeScope="" ma:versionID="181f6a1c56644aa99dac88bb85c41509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d95b44ecae68fb8b7a6f1c1fb4fb1cb7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D778C01-EE9E-40B8-9964-8163176B0546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451B7F-C3C7-4B75-AD40-67B4E4097A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604AC50-A577-46D0-8B9F-6D3C9D53AFF5}">
  <ds:schemaRefs>
    <ds:schemaRef ds:uri="http://schemas.microsoft.com/office/2006/metadata/properties"/>
    <ds:schemaRef ds:uri="a0332aa4-d994-40b9-88e9-6cd049affebd"/>
    <ds:schemaRef ds:uri="http://purl.org/dc/terms/"/>
    <ds:schemaRef ds:uri="http://schemas.openxmlformats.org/package/2006/metadata/core-properties"/>
    <ds:schemaRef ds:uri="44a09d1c-1af9-4670-8077-dd84ecc8a3a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e85a251b-a9eb-4960-a579-a2f6573062c1"/>
    <ds:schemaRef ds:uri="9c2a82c5-7382-469d-9a70-51880d8bc67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231</TotalTime>
  <Words>1444</Words>
  <Application>Microsoft Office PowerPoint</Application>
  <PresentationFormat>Affichage à l'écran (16:9)</PresentationFormat>
  <Paragraphs>297</Paragraphs>
  <Slides>21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21</vt:i4>
      </vt:variant>
    </vt:vector>
  </HeadingPairs>
  <TitlesOfParts>
    <vt:vector size="39" baseType="lpstr">
      <vt:lpstr>Symbol</vt:lpstr>
      <vt:lpstr>Raleway Medium</vt:lpstr>
      <vt:lpstr>Arial</vt:lpstr>
      <vt:lpstr>Wingdings</vt:lpstr>
      <vt:lpstr>Arial Black</vt:lpstr>
      <vt:lpstr>Montserrat ExtraBold</vt:lpstr>
      <vt:lpstr>Raleway</vt:lpstr>
      <vt:lpstr>Courier New</vt:lpstr>
      <vt:lpstr>Ubuntu</vt:lpstr>
      <vt:lpstr>Montserrat SemiBold</vt:lpstr>
      <vt:lpstr>Cambria Math</vt:lpstr>
      <vt:lpstr>Arial Narrow</vt:lpstr>
      <vt:lpstr>Cabin Condensed</vt:lpstr>
      <vt:lpstr>Conception personnalisée</vt:lpstr>
      <vt:lpstr>Groupe BPCE</vt:lpstr>
      <vt:lpstr>1_Conception personnalisée</vt:lpstr>
      <vt:lpstr>2_Conception personnalisée</vt:lpstr>
      <vt:lpstr>3_Conception personnalisée</vt:lpstr>
      <vt:lpstr>Entrée en Relation Digitale</vt:lpstr>
      <vt:lpstr>Elargissement aux clients particuliers souhaitant devenir EI</vt:lpstr>
      <vt:lpstr>Données et justificatifs collectés </vt:lpstr>
      <vt:lpstr>Parcours déjà client</vt:lpstr>
      <vt:lpstr>Parcours déjà client</vt:lpstr>
      <vt:lpstr>Parcours déjà client</vt:lpstr>
      <vt:lpstr>Parcours déjà client</vt:lpstr>
      <vt:lpstr>Parcours déjà client</vt:lpstr>
      <vt:lpstr>Parcours déjà client</vt:lpstr>
      <vt:lpstr>Parcours déjà client</vt:lpstr>
      <vt:lpstr>Parcours déjà client</vt:lpstr>
      <vt:lpstr>Parcours déjà client</vt:lpstr>
      <vt:lpstr>Parcours déjà client</vt:lpstr>
      <vt:lpstr>Parcours déjà client</vt:lpstr>
      <vt:lpstr>Parcours déjà client</vt:lpstr>
      <vt:lpstr>Parcours déjà client</vt:lpstr>
      <vt:lpstr>Parcours déjà client</vt:lpstr>
      <vt:lpstr>Parcours déjà client</vt:lpstr>
      <vt:lpstr>Parcours déjà client</vt:lpstr>
      <vt:lpstr>Parcours déjà client</vt:lpstr>
      <vt:lpstr>Parcours déjà client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MANGOT Grégory</dc:creator>
  <cp:lastModifiedBy>BOHN Stephane [CEGEE]</cp:lastModifiedBy>
  <cp:revision>1</cp:revision>
  <cp:lastPrinted>2017-11-27T10:18:19Z</cp:lastPrinted>
  <dcterms:created xsi:type="dcterms:W3CDTF">2020-11-20T14:06:56Z</dcterms:created>
  <dcterms:modified xsi:type="dcterms:W3CDTF">2023-11-02T12:48:34Z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Order">
    <vt:r8>5700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MSIP_Label_48a19f0c-bea1-442e-a475-ed109d9ec508_Enabled">
    <vt:lpwstr>true</vt:lpwstr>
  </property>
  <property fmtid="{D5CDD505-2E9C-101B-9397-08002B2CF9AE}" pid="11" name="MSIP_Label_48a19f0c-bea1-442e-a475-ed109d9ec508_SetDate">
    <vt:lpwstr>2023-07-27T07:40:30Z</vt:lpwstr>
  </property>
  <property fmtid="{D5CDD505-2E9C-101B-9397-08002B2CF9AE}" pid="12" name="MSIP_Label_48a19f0c-bea1-442e-a475-ed109d9ec508_Method">
    <vt:lpwstr>Standard</vt:lpwstr>
  </property>
  <property fmtid="{D5CDD505-2E9C-101B-9397-08002B2CF9AE}" pid="13" name="MSIP_Label_48a19f0c-bea1-442e-a475-ed109d9ec508_Name">
    <vt:lpwstr>48a19f0c-bea1-442e-a475-ed109d9ec508</vt:lpwstr>
  </property>
  <property fmtid="{D5CDD505-2E9C-101B-9397-08002B2CF9AE}" pid="14" name="MSIP_Label_48a19f0c-bea1-442e-a475-ed109d9ec508_SiteId">
    <vt:lpwstr>d5bb6d35-8a82-4329-b49a-5030bd6497ab</vt:lpwstr>
  </property>
  <property fmtid="{D5CDD505-2E9C-101B-9397-08002B2CF9AE}" pid="15" name="MSIP_Label_48a19f0c-bea1-442e-a475-ed109d9ec508_ContentBits">
    <vt:lpwstr>0</vt:lpwstr>
  </property>
  <property fmtid="{D5CDD505-2E9C-101B-9397-08002B2CF9AE}" pid="16" name="MediaServiceImageTags">
    <vt:lpwstr/>
  </property>
</Properties>
</file>